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s/slide36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3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432" r:id="rId2"/>
    <p:sldId id="382" r:id="rId3"/>
    <p:sldId id="384" r:id="rId4"/>
    <p:sldId id="375" r:id="rId5"/>
    <p:sldId id="381" r:id="rId6"/>
    <p:sldId id="387" r:id="rId7"/>
    <p:sldId id="383" r:id="rId8"/>
    <p:sldId id="385" r:id="rId9"/>
    <p:sldId id="386" r:id="rId10"/>
    <p:sldId id="388" r:id="rId11"/>
    <p:sldId id="389" r:id="rId12"/>
    <p:sldId id="390" r:id="rId13"/>
    <p:sldId id="391" r:id="rId14"/>
    <p:sldId id="394" r:id="rId15"/>
    <p:sldId id="396" r:id="rId16"/>
    <p:sldId id="397" r:id="rId17"/>
    <p:sldId id="398" r:id="rId18"/>
    <p:sldId id="399" r:id="rId19"/>
    <p:sldId id="343" r:id="rId20"/>
    <p:sldId id="344" r:id="rId21"/>
    <p:sldId id="345" r:id="rId22"/>
    <p:sldId id="346" r:id="rId23"/>
    <p:sldId id="347" r:id="rId24"/>
    <p:sldId id="348" r:id="rId25"/>
    <p:sldId id="407" r:id="rId26"/>
    <p:sldId id="409" r:id="rId27"/>
    <p:sldId id="410" r:id="rId28"/>
    <p:sldId id="411" r:id="rId29"/>
    <p:sldId id="417" r:id="rId30"/>
    <p:sldId id="318" r:id="rId31"/>
    <p:sldId id="408" r:id="rId32"/>
    <p:sldId id="418" r:id="rId33"/>
    <p:sldId id="320" r:id="rId34"/>
    <p:sldId id="270" r:id="rId35"/>
    <p:sldId id="393" r:id="rId36"/>
    <p:sldId id="415" r:id="rId37"/>
    <p:sldId id="430" r:id="rId38"/>
    <p:sldId id="322" r:id="rId39"/>
    <p:sldId id="326" r:id="rId40"/>
    <p:sldId id="419" r:id="rId41"/>
    <p:sldId id="421" r:id="rId42"/>
    <p:sldId id="323" r:id="rId43"/>
    <p:sldId id="341" r:id="rId44"/>
    <p:sldId id="423" r:id="rId45"/>
    <p:sldId id="424" r:id="rId46"/>
    <p:sldId id="425" r:id="rId47"/>
    <p:sldId id="324" r:id="rId48"/>
    <p:sldId id="426" r:id="rId49"/>
    <p:sldId id="428" r:id="rId50"/>
  </p:sldIdLst>
  <p:sldSz cx="9144000" cy="6858000" type="screen4x3"/>
  <p:notesSz cx="6794500" cy="99314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000" kern="1200">
        <a:solidFill>
          <a:srgbClr val="800000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4000" kern="1200">
        <a:solidFill>
          <a:srgbClr val="800000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4000" kern="1200">
        <a:solidFill>
          <a:srgbClr val="800000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4000" kern="1200">
        <a:solidFill>
          <a:srgbClr val="800000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4000" kern="1200">
        <a:solidFill>
          <a:srgbClr val="800000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4000" kern="1200">
        <a:solidFill>
          <a:srgbClr val="800000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4000" kern="1200">
        <a:solidFill>
          <a:srgbClr val="800000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4000" kern="1200">
        <a:solidFill>
          <a:srgbClr val="800000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4000" kern="1200">
        <a:solidFill>
          <a:srgbClr val="800000"/>
        </a:solidFill>
        <a:latin typeface="Times New Roman" pitchFamily="18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660033"/>
    <a:srgbClr val="FF0000"/>
    <a:srgbClr val="A50021"/>
    <a:srgbClr val="990099"/>
    <a:srgbClr val="FFFF00"/>
    <a:srgbClr val="FFCCCC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682" autoAdjust="0"/>
  </p:normalViewPr>
  <p:slideViewPr>
    <p:cSldViewPr>
      <p:cViewPr>
        <p:scale>
          <a:sx n="76" d="100"/>
          <a:sy n="76" d="100"/>
        </p:scale>
        <p:origin x="-1200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8" Type="http://schemas.openxmlformats.org/officeDocument/2006/relationships/customXml" Target="../customXml/item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customXml" Target="../customXml/item3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ustomXml" Target="../customXml/item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2375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375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BD7E358-DDC7-4387-B6A7-170BC546BC8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1165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2355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29E1BEA-C76F-4F83-AE37-FDF99BF632D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512837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4AC7F1-DFF6-43C6-8886-FA2E3D8E0C8B}" type="slidenum">
              <a:rPr lang="en-US" altLang="ja-JP"/>
              <a:pPr/>
              <a:t>30</a:t>
            </a:fld>
            <a:endParaRPr lang="en-US" altLang="ja-JP"/>
          </a:p>
        </p:txBody>
      </p:sp>
      <p:sp>
        <p:nvSpPr>
          <p:cNvPr id="8601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904875" y="757238"/>
            <a:ext cx="4979988" cy="3735387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601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36625" y="4733925"/>
            <a:ext cx="4919663" cy="44481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542" tIns="46471" rIns="94542" bIns="46471"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20C08A-5593-42D7-A430-24C94C0971F7}" type="slidenum">
              <a:rPr lang="en-US" altLang="ja-JP"/>
              <a:pPr/>
              <a:t>33</a:t>
            </a:fld>
            <a:endParaRPr lang="en-US" altLang="ja-JP"/>
          </a:p>
        </p:txBody>
      </p:sp>
      <p:sp>
        <p:nvSpPr>
          <p:cNvPr id="9011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904875" y="757238"/>
            <a:ext cx="4979988" cy="3735387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011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36625" y="4733925"/>
            <a:ext cx="4919663" cy="44481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542" tIns="46471" rIns="94542" bIns="46471"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F3CEA0-9F41-4040-B923-E69C1E0158F4}" type="slidenum">
              <a:rPr lang="en-US" altLang="ja-JP"/>
              <a:pPr/>
              <a:t>38</a:t>
            </a:fld>
            <a:endParaRPr lang="en-US" altLang="ja-JP"/>
          </a:p>
        </p:txBody>
      </p:sp>
      <p:sp>
        <p:nvSpPr>
          <p:cNvPr id="9421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904875" y="757238"/>
            <a:ext cx="4979988" cy="3735387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421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36625" y="4733925"/>
            <a:ext cx="4919663" cy="44481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542" tIns="46471" rIns="94542" bIns="46471"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FD0CEF-26C1-40A6-B2C1-DE3897544150}" type="slidenum">
              <a:rPr lang="en-US" altLang="ja-JP"/>
              <a:pPr/>
              <a:t>42</a:t>
            </a:fld>
            <a:endParaRPr lang="en-US" altLang="ja-JP"/>
          </a:p>
        </p:txBody>
      </p:sp>
      <p:sp>
        <p:nvSpPr>
          <p:cNvPr id="9625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904875" y="757238"/>
            <a:ext cx="4979988" cy="3735387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625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36625" y="4733925"/>
            <a:ext cx="4919663" cy="44481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542" tIns="46471" rIns="94542" bIns="46471"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A62E45-53FB-4E7F-8D92-67AD1394DFF0}" type="slidenum">
              <a:rPr lang="en-US" altLang="ja-JP"/>
              <a:pPr/>
              <a:t>47</a:t>
            </a:fld>
            <a:endParaRPr lang="en-US" altLang="ja-JP"/>
          </a:p>
        </p:txBody>
      </p:sp>
      <p:sp>
        <p:nvSpPr>
          <p:cNvPr id="9830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904875" y="757238"/>
            <a:ext cx="4979988" cy="3735387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830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36625" y="4733925"/>
            <a:ext cx="4919663" cy="44481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542" tIns="46471" rIns="94542" bIns="46471"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E57A3-0AD4-42FB-BBE0-20B3BF66E7A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783928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0DC09-0C26-4302-B6C2-33B6198234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3117120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53621-E799-4F61-BF2D-A29C2D586FD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6557422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A6FC79-E838-4D62-BD09-AEA7C9FF81D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6400464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E2750-D2AF-44E9-88B7-86092562CEE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5703165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A65DB9-0F12-463A-BC73-2ED9848C1F9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5569271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8901F-E3AE-4006-8D8A-F6D7CBC9584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9006528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1914DA-B498-490D-890A-33FE1B80382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439853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ECEE9-C08C-4E34-AF31-0FCE0ACAC28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9599317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216C96-983C-4689-928C-EAB8F26BEED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5966784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44C543-2FB0-4B51-84F0-6316B663310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7933273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CCFDCE3D-E610-4976-B773-AA3D1EA0770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wmf"/><Relationship Id="rId4" Type="http://schemas.openxmlformats.org/officeDocument/2006/relationships/image" Target="../media/image4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wmf"/><Relationship Id="rId5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2.wmf"/><Relationship Id="rId5" Type="http://schemas.openxmlformats.org/officeDocument/2006/relationships/image" Target="../media/image8.wmf"/><Relationship Id="rId4" Type="http://schemas.openxmlformats.org/officeDocument/2006/relationships/image" Target="../media/image31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3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w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wmf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5" name="Rectangle 5"/>
          <p:cNvSpPr>
            <a:spLocks noChangeArrowheads="1"/>
          </p:cNvSpPr>
          <p:nvPr/>
        </p:nvSpPr>
        <p:spPr bwMode="auto">
          <a:xfrm>
            <a:off x="971550" y="2066925"/>
            <a:ext cx="7467600" cy="2514600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algn="ctr"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l" fontAlgn="t">
              <a:lnSpc>
                <a:spcPct val="120000"/>
              </a:lnSpc>
            </a:pPr>
            <a:r>
              <a:rPr lang="ja-JP" altLang="en-US" sz="4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問題解決型</a:t>
            </a:r>
            <a:r>
              <a:rPr lang="en-US" altLang="ja-JP" sz="4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QC</a:t>
            </a:r>
            <a:r>
              <a:rPr lang="ja-JP" altLang="en-US" sz="4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ストーリーと</a:t>
            </a:r>
            <a:br>
              <a:rPr lang="ja-JP" altLang="en-US" sz="4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4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　課題達成型</a:t>
            </a:r>
            <a:r>
              <a:rPr lang="en-US" altLang="ja-JP" sz="4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QC</a:t>
            </a:r>
            <a:r>
              <a:rPr lang="ja-JP" altLang="en-US" sz="4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ストーリー</a:t>
            </a:r>
          </a:p>
        </p:txBody>
      </p:sp>
      <p:sp>
        <p:nvSpPr>
          <p:cNvPr id="240646" name="Text Box 6"/>
          <p:cNvSpPr txBox="1">
            <a:spLocks noChangeArrowheads="1"/>
          </p:cNvSpPr>
          <p:nvPr/>
        </p:nvSpPr>
        <p:spPr bwMode="auto">
          <a:xfrm>
            <a:off x="4572000" y="5876925"/>
            <a:ext cx="3852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/>
              <a:t>QC</a:t>
            </a:r>
            <a:r>
              <a:rPr lang="ja-JP" altLang="en-US" sz="2400"/>
              <a:t>サークル静岡地区</a:t>
            </a:r>
          </a:p>
        </p:txBody>
      </p:sp>
      <p:grpSp>
        <p:nvGrpSpPr>
          <p:cNvPr id="240647" name="Group 7"/>
          <p:cNvGrpSpPr>
            <a:grpSpLocks/>
          </p:cNvGrpSpPr>
          <p:nvPr/>
        </p:nvGrpSpPr>
        <p:grpSpPr bwMode="auto">
          <a:xfrm>
            <a:off x="6253163" y="531813"/>
            <a:ext cx="2443162" cy="473075"/>
            <a:chOff x="3803" y="199"/>
            <a:chExt cx="1539" cy="298"/>
          </a:xfrm>
        </p:grpSpPr>
        <p:sp>
          <p:nvSpPr>
            <p:cNvPr id="240648" name="AutoShape 8"/>
            <p:cNvSpPr>
              <a:spLocks noChangeArrowheads="1"/>
            </p:cNvSpPr>
            <p:nvPr/>
          </p:nvSpPr>
          <p:spPr bwMode="auto">
            <a:xfrm>
              <a:off x="3803" y="199"/>
              <a:ext cx="1539" cy="298"/>
            </a:xfrm>
            <a:prstGeom prst="hexagon">
              <a:avLst>
                <a:gd name="adj" fmla="val 129111"/>
                <a:gd name="vf" fmla="val 115470"/>
              </a:avLst>
            </a:prstGeom>
            <a:solidFill>
              <a:schemeClr val="accent1"/>
            </a:solidFill>
            <a:ln w="57150" cmpd="thinThick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0649" name="Text Box 9"/>
            <p:cNvSpPr txBox="1">
              <a:spLocks noChangeArrowheads="1"/>
            </p:cNvSpPr>
            <p:nvPr/>
          </p:nvSpPr>
          <p:spPr bwMode="auto">
            <a:xfrm>
              <a:off x="3973" y="232"/>
              <a:ext cx="109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ja-JP" altLang="en-US" sz="1600" b="1">
                  <a:solidFill>
                    <a:schemeClr val="tx1"/>
                  </a:solidFill>
                </a:rPr>
                <a:t>標準版　　　　</a:t>
              </a:r>
              <a:endParaRPr lang="ja-JP" altLang="en-US" sz="1400">
                <a:solidFill>
                  <a:schemeClr val="tx1"/>
                </a:solidFill>
              </a:endParaRPr>
            </a:p>
          </p:txBody>
        </p:sp>
      </p:grpSp>
      <p:pic>
        <p:nvPicPr>
          <p:cNvPr id="240650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477838"/>
            <a:ext cx="110966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ChangeArrowheads="1"/>
          </p:cNvSpPr>
          <p:nvPr/>
        </p:nvSpPr>
        <p:spPr bwMode="auto">
          <a:xfrm>
            <a:off x="1116013" y="1828800"/>
            <a:ext cx="84582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ja-JP" sz="4800" b="1">
                <a:solidFill>
                  <a:srgbClr val="660033"/>
                </a:solidFill>
                <a:latin typeface="HGP創英角ﾎﾟｯﾌﾟ体" pitchFamily="50" charset="-128"/>
                <a:ea typeface="HGP創英角ﾎﾟｯﾌﾟ体" pitchFamily="50" charset="-128"/>
              </a:rPr>
              <a:t>2-2</a:t>
            </a:r>
          </a:p>
          <a:p>
            <a:pPr>
              <a:spcBef>
                <a:spcPct val="20000"/>
              </a:spcBef>
            </a:pPr>
            <a:r>
              <a:rPr lang="ja-JP" altLang="en-US" sz="4800" b="1">
                <a:solidFill>
                  <a:srgbClr val="660033"/>
                </a:solidFill>
                <a:ea typeface="HG創英角ﾎﾟｯﾌﾟ体" pitchFamily="49" charset="-128"/>
              </a:rPr>
              <a:t>問題と課題を勉強しよう</a:t>
            </a:r>
          </a:p>
          <a:p>
            <a:pPr>
              <a:spcBef>
                <a:spcPct val="20000"/>
              </a:spcBef>
            </a:pPr>
            <a:r>
              <a:rPr lang="ja-JP" altLang="en-US" sz="3600" b="1">
                <a:solidFill>
                  <a:srgbClr val="660033"/>
                </a:solidFill>
                <a:ea typeface="ＭＳ ゴシック" pitchFamily="49" charset="-128"/>
              </a:rPr>
              <a:t>　　　　・問題とは･･･？</a:t>
            </a:r>
          </a:p>
          <a:p>
            <a:r>
              <a:rPr lang="ja-JP" altLang="en-US" sz="3600" b="1">
                <a:solidFill>
                  <a:srgbClr val="660033"/>
                </a:solidFill>
                <a:ea typeface="ＭＳ ゴシック" pitchFamily="49" charset="-128"/>
              </a:rPr>
              <a:t>　　　　・課題とは･･･？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346" name="Group 2"/>
          <p:cNvGrpSpPr>
            <a:grpSpLocks/>
          </p:cNvGrpSpPr>
          <p:nvPr/>
        </p:nvGrpSpPr>
        <p:grpSpPr bwMode="auto">
          <a:xfrm>
            <a:off x="0" y="0"/>
            <a:ext cx="8915400" cy="2609850"/>
            <a:chOff x="0" y="0"/>
            <a:chExt cx="5616" cy="1644"/>
          </a:xfrm>
        </p:grpSpPr>
        <p:pic>
          <p:nvPicPr>
            <p:cNvPr id="18534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74" cy="16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5348" name="AutoShape 4"/>
            <p:cNvSpPr>
              <a:spLocks noChangeArrowheads="1"/>
            </p:cNvSpPr>
            <p:nvPr/>
          </p:nvSpPr>
          <p:spPr bwMode="auto">
            <a:xfrm>
              <a:off x="1200" y="144"/>
              <a:ext cx="4416" cy="480"/>
            </a:xfrm>
            <a:prstGeom prst="wedgeRoundRectCallout">
              <a:avLst>
                <a:gd name="adj1" fmla="val -55819"/>
                <a:gd name="adj2" fmla="val 95625"/>
                <a:gd name="adj3" fmla="val 16667"/>
              </a:avLst>
            </a:prstGeom>
            <a:solidFill>
              <a:srgbClr val="CCFFCC"/>
            </a:solidFill>
            <a:ln w="38100">
              <a:solidFill>
                <a:srgbClr val="6600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3400">
                  <a:solidFill>
                    <a:srgbClr val="660033"/>
                  </a:solidFill>
                  <a:ea typeface="HGP創英角ﾎﾟｯﾌﾟ体" pitchFamily="50" charset="-128"/>
                </a:rPr>
                <a:t>問題と課題、違うものですか？</a:t>
              </a:r>
            </a:p>
          </p:txBody>
        </p:sp>
      </p:grpSp>
      <p:grpSp>
        <p:nvGrpSpPr>
          <p:cNvPr id="185354" name="Group 10"/>
          <p:cNvGrpSpPr>
            <a:grpSpLocks/>
          </p:cNvGrpSpPr>
          <p:nvPr/>
        </p:nvGrpSpPr>
        <p:grpSpPr bwMode="auto">
          <a:xfrm>
            <a:off x="685800" y="1295400"/>
            <a:ext cx="8458200" cy="2590800"/>
            <a:chOff x="432" y="816"/>
            <a:chExt cx="5328" cy="1728"/>
          </a:xfrm>
        </p:grpSpPr>
        <p:pic>
          <p:nvPicPr>
            <p:cNvPr id="185350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2" y="816"/>
              <a:ext cx="1248" cy="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5351" name="AutoShape 7"/>
            <p:cNvSpPr>
              <a:spLocks noChangeArrowheads="1"/>
            </p:cNvSpPr>
            <p:nvPr/>
          </p:nvSpPr>
          <p:spPr bwMode="auto">
            <a:xfrm>
              <a:off x="432" y="1152"/>
              <a:ext cx="3840" cy="1392"/>
            </a:xfrm>
            <a:prstGeom prst="wedgeRectCallout">
              <a:avLst>
                <a:gd name="adj1" fmla="val 65597"/>
                <a:gd name="adj2" fmla="val 3088"/>
              </a:avLst>
            </a:prstGeom>
            <a:solidFill>
              <a:srgbClr val="FFCCCC"/>
            </a:solidFill>
            <a:ln w="9525">
              <a:solidFill>
                <a:srgbClr val="660033"/>
              </a:solidFill>
              <a:miter lim="800000"/>
              <a:headEnd/>
              <a:tailEnd/>
            </a:ln>
            <a:effectLst>
              <a:outerShdw dist="107763" dir="13500000" algn="ctr" rotWithShape="0">
                <a:schemeClr val="bg2"/>
              </a:outerShdw>
            </a:effectLst>
          </p:spPr>
          <p:txBody>
            <a:bodyPr/>
            <a:lstStyle/>
            <a:p>
              <a:r>
                <a:rPr lang="ja-JP" altLang="en-US" sz="2400" b="1">
                  <a:solidFill>
                    <a:srgbClr val="660033"/>
                  </a:solidFill>
                  <a:ea typeface="ＭＳ ゴシック" pitchFamily="49" charset="-128"/>
                </a:rPr>
                <a:t>いいや、</a:t>
              </a:r>
              <a:endParaRPr lang="ja-JP" altLang="en-US" sz="2800">
                <a:solidFill>
                  <a:srgbClr val="660033"/>
                </a:solidFill>
                <a:ea typeface="ＭＳ ゴシック" pitchFamily="49" charset="-128"/>
              </a:endParaRPr>
            </a:p>
            <a:p>
              <a:r>
                <a:rPr lang="ja-JP" altLang="en-US" sz="2800">
                  <a:solidFill>
                    <a:srgbClr val="660033"/>
                  </a:solidFill>
                  <a:ea typeface="HG創英角ﾎﾟｯﾌﾟ体" pitchFamily="49" charset="-128"/>
                </a:rPr>
                <a:t>　</a:t>
              </a:r>
              <a:r>
                <a:rPr lang="ja-JP" altLang="en-US" sz="3200">
                  <a:solidFill>
                    <a:srgbClr val="660033"/>
                  </a:solidFill>
                  <a:ea typeface="HG創英角ﾎﾟｯﾌﾟ体" pitchFamily="49" charset="-128"/>
                </a:rPr>
                <a:t>問題と課題は同じ仲間</a:t>
              </a:r>
            </a:p>
            <a:p>
              <a:r>
                <a:rPr lang="ja-JP" altLang="en-US" sz="2800">
                  <a:solidFill>
                    <a:srgbClr val="660033"/>
                  </a:solidFill>
                  <a:ea typeface="ＭＳ ゴシック" pitchFamily="49" charset="-128"/>
                </a:rPr>
                <a:t>もっと言えば、</a:t>
              </a:r>
            </a:p>
            <a:p>
              <a:r>
                <a:rPr lang="ja-JP" altLang="en-US" sz="2800">
                  <a:solidFill>
                    <a:srgbClr val="660033"/>
                  </a:solidFill>
                  <a:ea typeface="HG創英角ﾎﾟｯﾌﾟ体" pitchFamily="49" charset="-128"/>
                </a:rPr>
                <a:t>　</a:t>
              </a:r>
              <a:r>
                <a:rPr lang="ja-JP" altLang="en-US" sz="3200">
                  <a:solidFill>
                    <a:srgbClr val="660033"/>
                  </a:solidFill>
                  <a:ea typeface="HG創英角ﾎﾟｯﾌﾟ体" pitchFamily="49" charset="-128"/>
                </a:rPr>
                <a:t>課題は問題の一部なんだヨ</a:t>
              </a:r>
              <a:endParaRPr lang="ja-JP" altLang="en-US" sz="3200" b="1">
                <a:solidFill>
                  <a:srgbClr val="660033"/>
                </a:solidFill>
              </a:endParaRPr>
            </a:p>
          </p:txBody>
        </p:sp>
      </p:grpSp>
      <p:sp>
        <p:nvSpPr>
          <p:cNvPr id="185352" name="Oval 8"/>
          <p:cNvSpPr>
            <a:spLocks noChangeArrowheads="1"/>
          </p:cNvSpPr>
          <p:nvPr/>
        </p:nvSpPr>
        <p:spPr bwMode="auto">
          <a:xfrm>
            <a:off x="2971800" y="4191000"/>
            <a:ext cx="4724400" cy="1828800"/>
          </a:xfrm>
          <a:prstGeom prst="ellipse">
            <a:avLst/>
          </a:prstGeom>
          <a:solidFill>
            <a:srgbClr val="6600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4800">
                <a:solidFill>
                  <a:srgbClr val="FFFFCC"/>
                </a:solidFill>
                <a:ea typeface="HG創英角ﾎﾟｯﾌﾟ体" pitchFamily="49" charset="-128"/>
              </a:rPr>
              <a:t>問題</a:t>
            </a:r>
          </a:p>
          <a:p>
            <a:pPr algn="ctr"/>
            <a:endParaRPr lang="ja-JP" altLang="en-US" sz="2800">
              <a:solidFill>
                <a:srgbClr val="FFFFCC"/>
              </a:solidFill>
            </a:endParaRPr>
          </a:p>
          <a:p>
            <a:pPr algn="ctr"/>
            <a:endParaRPr lang="en-US" altLang="ja-JP" sz="3600">
              <a:solidFill>
                <a:srgbClr val="FFFFCC"/>
              </a:solidFill>
            </a:endParaRPr>
          </a:p>
        </p:txBody>
      </p:sp>
      <p:sp>
        <p:nvSpPr>
          <p:cNvPr id="185353" name="Oval 9"/>
          <p:cNvSpPr>
            <a:spLocks noChangeArrowheads="1"/>
          </p:cNvSpPr>
          <p:nvPr/>
        </p:nvSpPr>
        <p:spPr bwMode="auto">
          <a:xfrm>
            <a:off x="4114800" y="5105400"/>
            <a:ext cx="2438400" cy="838200"/>
          </a:xfrm>
          <a:prstGeom prst="ellipse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創英角ﾎﾟｯﾌﾟ体" pitchFamily="49" charset="-128"/>
              </a:rPr>
              <a:t>課題</a:t>
            </a:r>
          </a:p>
        </p:txBody>
      </p:sp>
      <p:sp>
        <p:nvSpPr>
          <p:cNvPr id="185355" name="Rectangle 11"/>
          <p:cNvSpPr>
            <a:spLocks noChangeArrowheads="1"/>
          </p:cNvSpPr>
          <p:nvPr/>
        </p:nvSpPr>
        <p:spPr bwMode="auto">
          <a:xfrm>
            <a:off x="2514600" y="6172200"/>
            <a:ext cx="6096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600">
                <a:solidFill>
                  <a:srgbClr val="660033"/>
                </a:solidFill>
              </a:rPr>
              <a:t>違うものかと思ってたヨ～</a:t>
            </a:r>
          </a:p>
        </p:txBody>
      </p:sp>
      <p:pic>
        <p:nvPicPr>
          <p:cNvPr id="185356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00525"/>
            <a:ext cx="2819400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185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85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85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5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52" grpId="0" animBg="1" autoUpdateAnimBg="0"/>
      <p:bldP spid="185353" grpId="0" animBg="1" autoUpdateAnimBg="0"/>
      <p:bldP spid="18535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3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0"/>
            <a:ext cx="2617788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6371" name="Rectangle 3"/>
          <p:cNvSpPr>
            <a:spLocks noChangeArrowheads="1"/>
          </p:cNvSpPr>
          <p:nvPr/>
        </p:nvSpPr>
        <p:spPr bwMode="auto">
          <a:xfrm>
            <a:off x="3886200" y="0"/>
            <a:ext cx="5257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>
                <a:solidFill>
                  <a:srgbClr val="660033"/>
                </a:solidFill>
              </a:rPr>
              <a:t>辞書で引いてみると・・・</a:t>
            </a:r>
          </a:p>
        </p:txBody>
      </p:sp>
      <p:sp>
        <p:nvSpPr>
          <p:cNvPr id="186372" name="Rectangle 4"/>
          <p:cNvSpPr>
            <a:spLocks noChangeArrowheads="1"/>
          </p:cNvSpPr>
          <p:nvPr/>
        </p:nvSpPr>
        <p:spPr bwMode="auto">
          <a:xfrm>
            <a:off x="228600" y="2057400"/>
            <a:ext cx="5257800" cy="1676400"/>
          </a:xfrm>
          <a:prstGeom prst="rect">
            <a:avLst/>
          </a:prstGeom>
          <a:solidFill>
            <a:schemeClr val="bg1"/>
          </a:solidFill>
          <a:ln w="9525">
            <a:solidFill>
              <a:srgbClr val="00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3200">
                <a:solidFill>
                  <a:srgbClr val="006699"/>
                </a:solidFill>
              </a:rPr>
              <a:t>問題とは？</a:t>
            </a:r>
          </a:p>
          <a:p>
            <a:r>
              <a:rPr lang="ja-JP" altLang="en-US" sz="3200">
                <a:solidFill>
                  <a:srgbClr val="006699"/>
                </a:solidFill>
              </a:rPr>
              <a:t>　　　　　･･･やっかいな事柄</a:t>
            </a:r>
          </a:p>
          <a:p>
            <a:r>
              <a:rPr lang="ja-JP" altLang="en-US" sz="3200">
                <a:solidFill>
                  <a:srgbClr val="006699"/>
                </a:solidFill>
              </a:rPr>
              <a:t>　　　　　　　解決すべき事柄</a:t>
            </a:r>
          </a:p>
        </p:txBody>
      </p:sp>
      <p:sp>
        <p:nvSpPr>
          <p:cNvPr id="186373" name="Rectangle 5"/>
          <p:cNvSpPr>
            <a:spLocks noChangeArrowheads="1"/>
          </p:cNvSpPr>
          <p:nvPr/>
        </p:nvSpPr>
        <p:spPr bwMode="auto">
          <a:xfrm>
            <a:off x="304800" y="4343400"/>
            <a:ext cx="5181600" cy="1371600"/>
          </a:xfrm>
          <a:prstGeom prst="rect">
            <a:avLst/>
          </a:prstGeom>
          <a:noFill/>
          <a:ln w="9525">
            <a:solidFill>
              <a:srgbClr val="6600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3200">
                <a:solidFill>
                  <a:srgbClr val="660033"/>
                </a:solidFill>
              </a:rPr>
              <a:t>課題とは？</a:t>
            </a:r>
          </a:p>
          <a:p>
            <a:r>
              <a:rPr lang="ja-JP" altLang="en-US" sz="3200">
                <a:solidFill>
                  <a:srgbClr val="660033"/>
                </a:solidFill>
              </a:rPr>
              <a:t>　　　　　･･･与えられた</a:t>
            </a:r>
            <a:r>
              <a:rPr lang="ja-JP" altLang="en-US" sz="32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問題</a:t>
            </a:r>
          </a:p>
        </p:txBody>
      </p:sp>
      <p:grpSp>
        <p:nvGrpSpPr>
          <p:cNvPr id="186438" name="Group 70"/>
          <p:cNvGrpSpPr>
            <a:grpSpLocks/>
          </p:cNvGrpSpPr>
          <p:nvPr/>
        </p:nvGrpSpPr>
        <p:grpSpPr bwMode="auto">
          <a:xfrm>
            <a:off x="5562600" y="3729038"/>
            <a:ext cx="3352800" cy="3128962"/>
            <a:chOff x="3504" y="2349"/>
            <a:chExt cx="2112" cy="1971"/>
          </a:xfrm>
        </p:grpSpPr>
        <p:grpSp>
          <p:nvGrpSpPr>
            <p:cNvPr id="186434" name="Group 66"/>
            <p:cNvGrpSpPr>
              <a:grpSpLocks/>
            </p:cNvGrpSpPr>
            <p:nvPr/>
          </p:nvGrpSpPr>
          <p:grpSpPr bwMode="auto">
            <a:xfrm>
              <a:off x="3696" y="2349"/>
              <a:ext cx="1872" cy="1971"/>
              <a:chOff x="3312" y="2349"/>
              <a:chExt cx="1872" cy="1971"/>
            </a:xfrm>
          </p:grpSpPr>
          <p:pic>
            <p:nvPicPr>
              <p:cNvPr id="186430" name="Picture 6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12" y="2349"/>
                <a:ext cx="1872" cy="19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86432" name="Oval 64"/>
              <p:cNvSpPr>
                <a:spLocks noChangeArrowheads="1"/>
              </p:cNvSpPr>
              <p:nvPr/>
            </p:nvSpPr>
            <p:spPr bwMode="auto">
              <a:xfrm>
                <a:off x="3648" y="2352"/>
                <a:ext cx="1488" cy="5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433" name="Rectangle 65"/>
              <p:cNvSpPr>
                <a:spLocks noChangeArrowheads="1"/>
              </p:cNvSpPr>
              <p:nvPr/>
            </p:nvSpPr>
            <p:spPr bwMode="auto">
              <a:xfrm>
                <a:off x="3936" y="2736"/>
                <a:ext cx="432" cy="3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6435" name="AutoShape 67"/>
            <p:cNvSpPr>
              <a:spLocks noChangeArrowheads="1"/>
            </p:cNvSpPr>
            <p:nvPr/>
          </p:nvSpPr>
          <p:spPr bwMode="auto">
            <a:xfrm>
              <a:off x="3504" y="2544"/>
              <a:ext cx="2112" cy="384"/>
            </a:xfrm>
            <a:prstGeom prst="wedgeRoundRectCallout">
              <a:avLst>
                <a:gd name="adj1" fmla="val -949"/>
                <a:gd name="adj2" fmla="val 97398"/>
                <a:gd name="adj3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2300" b="1">
                  <a:solidFill>
                    <a:schemeClr val="tx1"/>
                  </a:solidFill>
                </a:rPr>
                <a:t>君に問題を与えるよ</a:t>
              </a:r>
            </a:p>
          </p:txBody>
        </p:sp>
      </p:grpSp>
      <p:grpSp>
        <p:nvGrpSpPr>
          <p:cNvPr id="186437" name="Group 69"/>
          <p:cNvGrpSpPr>
            <a:grpSpLocks/>
          </p:cNvGrpSpPr>
          <p:nvPr/>
        </p:nvGrpSpPr>
        <p:grpSpPr bwMode="auto">
          <a:xfrm>
            <a:off x="3505200" y="914400"/>
            <a:ext cx="5638800" cy="2944813"/>
            <a:chOff x="2208" y="576"/>
            <a:chExt cx="3552" cy="1855"/>
          </a:xfrm>
        </p:grpSpPr>
        <p:pic>
          <p:nvPicPr>
            <p:cNvPr id="186429" name="Picture 6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4" y="848"/>
              <a:ext cx="1776" cy="15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6436" name="AutoShape 68"/>
            <p:cNvSpPr>
              <a:spLocks noChangeArrowheads="1"/>
            </p:cNvSpPr>
            <p:nvPr/>
          </p:nvSpPr>
          <p:spPr bwMode="auto">
            <a:xfrm>
              <a:off x="2208" y="576"/>
              <a:ext cx="3264" cy="336"/>
            </a:xfrm>
            <a:prstGeom prst="wedgeRoundRectCallout">
              <a:avLst>
                <a:gd name="adj1" fmla="val 27606"/>
                <a:gd name="adj2" fmla="val 161310"/>
                <a:gd name="adj3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2300" b="1">
                  <a:solidFill>
                    <a:schemeClr val="tx1"/>
                  </a:solidFill>
                </a:rPr>
                <a:t>アー、やっかい。早く解決しなきゃ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6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86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2" grpId="0" animBg="1" autoUpdateAnimBg="0"/>
      <p:bldP spid="186373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559" name="Group 143"/>
          <p:cNvGrpSpPr>
            <a:grpSpLocks/>
          </p:cNvGrpSpPr>
          <p:nvPr/>
        </p:nvGrpSpPr>
        <p:grpSpPr bwMode="auto">
          <a:xfrm>
            <a:off x="0" y="0"/>
            <a:ext cx="8686800" cy="2667000"/>
            <a:chOff x="0" y="0"/>
            <a:chExt cx="5472" cy="1680"/>
          </a:xfrm>
        </p:grpSpPr>
        <p:pic>
          <p:nvPicPr>
            <p:cNvPr id="18841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88" cy="16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8419" name="AutoShape 3"/>
            <p:cNvSpPr>
              <a:spLocks noChangeArrowheads="1"/>
            </p:cNvSpPr>
            <p:nvPr/>
          </p:nvSpPr>
          <p:spPr bwMode="auto">
            <a:xfrm>
              <a:off x="1728" y="0"/>
              <a:ext cx="3744" cy="864"/>
            </a:xfrm>
            <a:prstGeom prst="wedgeRoundRectCallout">
              <a:avLst>
                <a:gd name="adj1" fmla="val -76097"/>
                <a:gd name="adj2" fmla="val 27083"/>
                <a:gd name="adj3" fmla="val 16667"/>
              </a:avLst>
            </a:prstGeom>
            <a:solidFill>
              <a:srgbClr val="FFCCFF"/>
            </a:solidFill>
            <a:ln w="9525">
              <a:solidFill>
                <a:srgbClr val="6600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3600">
                  <a:solidFill>
                    <a:srgbClr val="660033"/>
                  </a:solidFill>
                  <a:ea typeface="HG創英角ﾎﾟｯﾌﾟ体" pitchFamily="49" charset="-128"/>
                </a:rPr>
                <a:t>問題には大きく分けて</a:t>
              </a:r>
            </a:p>
            <a:p>
              <a:pPr algn="ctr"/>
              <a:r>
                <a:rPr lang="ja-JP" altLang="en-US" sz="3600">
                  <a:solidFill>
                    <a:srgbClr val="660033"/>
                  </a:solidFill>
                  <a:ea typeface="HG創英角ﾎﾟｯﾌﾟ体" pitchFamily="49" charset="-128"/>
                </a:rPr>
                <a:t>３種類あるんだ！</a:t>
              </a:r>
            </a:p>
          </p:txBody>
        </p:sp>
      </p:grpSp>
      <p:sp>
        <p:nvSpPr>
          <p:cNvPr id="188420" name="Rectangle 4"/>
          <p:cNvSpPr>
            <a:spLocks noChangeArrowheads="1"/>
          </p:cNvSpPr>
          <p:nvPr/>
        </p:nvSpPr>
        <p:spPr bwMode="auto">
          <a:xfrm>
            <a:off x="1905000" y="1295400"/>
            <a:ext cx="6934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200">
                <a:solidFill>
                  <a:srgbClr val="660033"/>
                </a:solidFill>
              </a:rPr>
              <a:t>時間の流れでみるとわかりやすいヨ</a:t>
            </a:r>
          </a:p>
        </p:txBody>
      </p:sp>
      <p:grpSp>
        <p:nvGrpSpPr>
          <p:cNvPr id="188554" name="Group 138"/>
          <p:cNvGrpSpPr>
            <a:grpSpLocks/>
          </p:cNvGrpSpPr>
          <p:nvPr/>
        </p:nvGrpSpPr>
        <p:grpSpPr bwMode="auto">
          <a:xfrm>
            <a:off x="0" y="2209800"/>
            <a:ext cx="9144000" cy="4648200"/>
            <a:chOff x="0" y="1392"/>
            <a:chExt cx="5760" cy="2928"/>
          </a:xfrm>
        </p:grpSpPr>
        <p:sp>
          <p:nvSpPr>
            <p:cNvPr id="188421" name="Rectangle 5"/>
            <p:cNvSpPr>
              <a:spLocks noChangeArrowheads="1"/>
            </p:cNvSpPr>
            <p:nvPr/>
          </p:nvSpPr>
          <p:spPr bwMode="auto">
            <a:xfrm>
              <a:off x="0" y="1392"/>
              <a:ext cx="5760" cy="2928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6600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27" name="Line 11"/>
            <p:cNvSpPr>
              <a:spLocks noChangeShapeType="1"/>
            </p:cNvSpPr>
            <p:nvPr/>
          </p:nvSpPr>
          <p:spPr bwMode="auto">
            <a:xfrm>
              <a:off x="0" y="1824"/>
              <a:ext cx="5760" cy="0"/>
            </a:xfrm>
            <a:prstGeom prst="line">
              <a:avLst/>
            </a:prstGeom>
            <a:noFill/>
            <a:ln w="9525">
              <a:solidFill>
                <a:srgbClr val="6600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88494" name="AutoShape 78"/>
          <p:cNvSpPr>
            <a:spLocks noChangeArrowheads="1"/>
          </p:cNvSpPr>
          <p:nvPr/>
        </p:nvSpPr>
        <p:spPr bwMode="auto">
          <a:xfrm>
            <a:off x="2209800" y="2286000"/>
            <a:ext cx="1295400" cy="381000"/>
          </a:xfrm>
          <a:prstGeom prst="rightArrow">
            <a:avLst>
              <a:gd name="adj1" fmla="val 50000"/>
              <a:gd name="adj2" fmla="val 8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495" name="Rectangle 79"/>
          <p:cNvSpPr>
            <a:spLocks noChangeArrowheads="1"/>
          </p:cNvSpPr>
          <p:nvPr/>
        </p:nvSpPr>
        <p:spPr bwMode="auto">
          <a:xfrm>
            <a:off x="533400" y="2209800"/>
            <a:ext cx="1295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600">
                <a:solidFill>
                  <a:srgbClr val="660033"/>
                </a:solidFill>
              </a:rPr>
              <a:t>過去</a:t>
            </a:r>
          </a:p>
        </p:txBody>
      </p:sp>
      <p:sp>
        <p:nvSpPr>
          <p:cNvPr id="188496" name="Rectangle 80"/>
          <p:cNvSpPr>
            <a:spLocks noChangeArrowheads="1"/>
          </p:cNvSpPr>
          <p:nvPr/>
        </p:nvSpPr>
        <p:spPr bwMode="auto">
          <a:xfrm>
            <a:off x="3962400" y="2209800"/>
            <a:ext cx="1295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600">
                <a:solidFill>
                  <a:srgbClr val="660033"/>
                </a:solidFill>
              </a:rPr>
              <a:t>現在</a:t>
            </a:r>
          </a:p>
        </p:txBody>
      </p:sp>
      <p:sp>
        <p:nvSpPr>
          <p:cNvPr id="188497" name="Rectangle 81"/>
          <p:cNvSpPr>
            <a:spLocks noChangeArrowheads="1"/>
          </p:cNvSpPr>
          <p:nvPr/>
        </p:nvSpPr>
        <p:spPr bwMode="auto">
          <a:xfrm>
            <a:off x="7162800" y="2209800"/>
            <a:ext cx="1295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600">
                <a:solidFill>
                  <a:srgbClr val="660033"/>
                </a:solidFill>
              </a:rPr>
              <a:t>未来</a:t>
            </a:r>
          </a:p>
        </p:txBody>
      </p:sp>
      <p:sp>
        <p:nvSpPr>
          <p:cNvPr id="188498" name="AutoShape 82"/>
          <p:cNvSpPr>
            <a:spLocks noChangeArrowheads="1"/>
          </p:cNvSpPr>
          <p:nvPr/>
        </p:nvSpPr>
        <p:spPr bwMode="auto">
          <a:xfrm>
            <a:off x="5715000" y="2362200"/>
            <a:ext cx="1295400" cy="381000"/>
          </a:xfrm>
          <a:prstGeom prst="rightArrow">
            <a:avLst>
              <a:gd name="adj1" fmla="val 50000"/>
              <a:gd name="adj2" fmla="val 8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499" name="AutoShape 83"/>
          <p:cNvSpPr>
            <a:spLocks noChangeArrowheads="1"/>
          </p:cNvSpPr>
          <p:nvPr/>
        </p:nvSpPr>
        <p:spPr bwMode="auto">
          <a:xfrm>
            <a:off x="0" y="3124200"/>
            <a:ext cx="2514600" cy="3581400"/>
          </a:xfrm>
          <a:prstGeom prst="wedgeRoundRectCallout">
            <a:avLst>
              <a:gd name="adj1" fmla="val -3852"/>
              <a:gd name="adj2" fmla="val -60194"/>
              <a:gd name="adj3" fmla="val 16667"/>
            </a:avLst>
          </a:prstGeom>
          <a:solidFill>
            <a:srgbClr val="FFCCFF"/>
          </a:solidFill>
          <a:ln w="28575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ja-JP" altLang="en-US" sz="2800">
                <a:solidFill>
                  <a:srgbClr val="660033"/>
                </a:solidFill>
                <a:ea typeface="HG創英角ﾎﾟｯﾌﾟ体" pitchFamily="49" charset="-128"/>
              </a:rPr>
              <a:t>既に</a:t>
            </a:r>
            <a:r>
              <a:rPr lang="ja-JP" altLang="en-US" sz="2400" u="sng">
                <a:solidFill>
                  <a:srgbClr val="A50021"/>
                </a:solidFill>
                <a:ea typeface="HG創英角ﾎﾟｯﾌﾟ体" pitchFamily="49" charset="-128"/>
              </a:rPr>
              <a:t>発生している問題</a:t>
            </a:r>
          </a:p>
        </p:txBody>
      </p:sp>
      <p:sp>
        <p:nvSpPr>
          <p:cNvPr id="188500" name="AutoShape 84"/>
          <p:cNvSpPr>
            <a:spLocks noChangeArrowheads="1"/>
          </p:cNvSpPr>
          <p:nvPr/>
        </p:nvSpPr>
        <p:spPr bwMode="auto">
          <a:xfrm>
            <a:off x="2667000" y="3048000"/>
            <a:ext cx="3124200" cy="3657600"/>
          </a:xfrm>
          <a:prstGeom prst="wedgeRoundRectCallout">
            <a:avLst>
              <a:gd name="adj1" fmla="val -6250"/>
              <a:gd name="adj2" fmla="val -57250"/>
              <a:gd name="adj3" fmla="val 16667"/>
            </a:avLst>
          </a:prstGeom>
          <a:solidFill>
            <a:srgbClr val="FFCCFF"/>
          </a:solidFill>
          <a:ln w="28575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ja-JP" altLang="en-US" sz="2400">
                <a:solidFill>
                  <a:srgbClr val="660033"/>
                </a:solidFill>
                <a:ea typeface="HG創英角ﾎﾟｯﾌﾟ体" pitchFamily="49" charset="-128"/>
              </a:rPr>
              <a:t>現在</a:t>
            </a:r>
            <a:r>
              <a:rPr lang="en-US" altLang="ja-JP" sz="2400">
                <a:solidFill>
                  <a:srgbClr val="660033"/>
                </a:solidFill>
                <a:ea typeface="HG創英角ﾎﾟｯﾌﾟ体" pitchFamily="49" charset="-128"/>
              </a:rPr>
              <a:t>､</a:t>
            </a:r>
            <a:r>
              <a:rPr lang="ja-JP" altLang="en-US" sz="2400">
                <a:solidFill>
                  <a:srgbClr val="660033"/>
                </a:solidFill>
                <a:ea typeface="HG創英角ﾎﾟｯﾌﾟ体" pitchFamily="49" charset="-128"/>
              </a:rPr>
              <a:t>問題は発生し</a:t>
            </a:r>
          </a:p>
          <a:p>
            <a:r>
              <a:rPr lang="ja-JP" altLang="en-US" sz="2400">
                <a:solidFill>
                  <a:srgbClr val="660033"/>
                </a:solidFill>
                <a:ea typeface="HG創英角ﾎﾟｯﾌﾟ体" pitchFamily="49" charset="-128"/>
              </a:rPr>
              <a:t>ていないが</a:t>
            </a:r>
            <a:r>
              <a:rPr lang="en-US" altLang="ja-JP" sz="2400">
                <a:solidFill>
                  <a:srgbClr val="660033"/>
                </a:solidFill>
                <a:ea typeface="HG創英角ﾎﾟｯﾌﾟ体" pitchFamily="49" charset="-128"/>
              </a:rPr>
              <a:t>､｢</a:t>
            </a:r>
            <a:r>
              <a:rPr lang="ja-JP" altLang="en-US" sz="2400">
                <a:solidFill>
                  <a:srgbClr val="660033"/>
                </a:solidFill>
                <a:ea typeface="HG創英角ﾎﾟｯﾌﾟ体" pitchFamily="49" charset="-128"/>
              </a:rPr>
              <a:t>さらに良く</a:t>
            </a:r>
            <a:r>
              <a:rPr lang="en-US" altLang="ja-JP" sz="2400">
                <a:solidFill>
                  <a:srgbClr val="660033"/>
                </a:solidFill>
                <a:ea typeface="HG創英角ﾎﾟｯﾌﾟ体" pitchFamily="49" charset="-128"/>
              </a:rPr>
              <a:t>｣</a:t>
            </a:r>
            <a:r>
              <a:rPr lang="ja-JP" altLang="en-US" sz="2400">
                <a:solidFill>
                  <a:srgbClr val="660033"/>
                </a:solidFill>
                <a:ea typeface="HG創英角ﾎﾟｯﾌﾟ体" pitchFamily="49" charset="-128"/>
              </a:rPr>
              <a:t>したくて</a:t>
            </a:r>
            <a:r>
              <a:rPr lang="ja-JP" altLang="en-US" sz="2400" u="sng">
                <a:solidFill>
                  <a:srgbClr val="A50021"/>
                </a:solidFill>
                <a:ea typeface="HG創英角ﾎﾟｯﾌﾟ体" pitchFamily="49" charset="-128"/>
              </a:rPr>
              <a:t>意識的につくる問題</a:t>
            </a:r>
          </a:p>
        </p:txBody>
      </p:sp>
      <p:sp>
        <p:nvSpPr>
          <p:cNvPr id="188501" name="AutoShape 85"/>
          <p:cNvSpPr>
            <a:spLocks noChangeArrowheads="1"/>
          </p:cNvSpPr>
          <p:nvPr/>
        </p:nvSpPr>
        <p:spPr bwMode="auto">
          <a:xfrm>
            <a:off x="5943600" y="3048000"/>
            <a:ext cx="3200400" cy="3657600"/>
          </a:xfrm>
          <a:prstGeom prst="wedgeRoundRectCallout">
            <a:avLst>
              <a:gd name="adj1" fmla="val -3671"/>
              <a:gd name="adj2" fmla="val -58681"/>
              <a:gd name="adj3" fmla="val 16667"/>
            </a:avLst>
          </a:prstGeom>
          <a:solidFill>
            <a:srgbClr val="FFCCFF"/>
          </a:solidFill>
          <a:ln w="28575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ja-JP" altLang="en-US" sz="2400">
                <a:solidFill>
                  <a:srgbClr val="660033"/>
                </a:solidFill>
                <a:ea typeface="HG創英角ﾎﾟｯﾌﾟ体" pitchFamily="49" charset="-128"/>
              </a:rPr>
              <a:t>将来</a:t>
            </a:r>
            <a:r>
              <a:rPr lang="en-US" altLang="ja-JP" sz="2400">
                <a:solidFill>
                  <a:srgbClr val="660033"/>
                </a:solidFill>
                <a:ea typeface="HG創英角ﾎﾟｯﾌﾟ体" pitchFamily="49" charset="-128"/>
              </a:rPr>
              <a:t>､</a:t>
            </a:r>
            <a:r>
              <a:rPr lang="ja-JP" altLang="en-US" sz="2400">
                <a:solidFill>
                  <a:srgbClr val="660033"/>
                </a:solidFill>
                <a:ea typeface="HG創英角ﾎﾟｯﾌﾟ体" pitchFamily="49" charset="-128"/>
              </a:rPr>
              <a:t>発生しそう</a:t>
            </a:r>
          </a:p>
          <a:p>
            <a:r>
              <a:rPr lang="ja-JP" altLang="en-US" sz="2400">
                <a:solidFill>
                  <a:srgbClr val="660033"/>
                </a:solidFill>
                <a:ea typeface="HG創英角ﾎﾟｯﾌﾟ体" pitchFamily="49" charset="-128"/>
              </a:rPr>
              <a:t>な不具合を</a:t>
            </a:r>
            <a:r>
              <a:rPr lang="ja-JP" altLang="en-US" sz="2400" u="sng">
                <a:solidFill>
                  <a:srgbClr val="A50021"/>
                </a:solidFill>
                <a:ea typeface="HG創英角ﾎﾟｯﾌﾟ体" pitchFamily="49" charset="-128"/>
              </a:rPr>
              <a:t>先取り</a:t>
            </a:r>
          </a:p>
          <a:p>
            <a:r>
              <a:rPr lang="ja-JP" altLang="en-US" sz="2400" u="sng">
                <a:solidFill>
                  <a:srgbClr val="A50021"/>
                </a:solidFill>
                <a:ea typeface="HG創英角ﾎﾟｯﾌﾟ体" pitchFamily="49" charset="-128"/>
              </a:rPr>
              <a:t>して設定する問題</a:t>
            </a:r>
            <a:endParaRPr lang="ja-JP" altLang="en-US" sz="2400">
              <a:solidFill>
                <a:srgbClr val="660033"/>
              </a:solidFill>
              <a:ea typeface="HG創英角ﾎﾟｯﾌﾟ体" pitchFamily="49" charset="-128"/>
            </a:endParaRPr>
          </a:p>
        </p:txBody>
      </p:sp>
      <p:grpSp>
        <p:nvGrpSpPr>
          <p:cNvPr id="188502" name="Group 86"/>
          <p:cNvGrpSpPr>
            <a:grpSpLocks/>
          </p:cNvGrpSpPr>
          <p:nvPr/>
        </p:nvGrpSpPr>
        <p:grpSpPr bwMode="auto">
          <a:xfrm>
            <a:off x="2895600" y="4810125"/>
            <a:ext cx="2895600" cy="2047875"/>
            <a:chOff x="1824" y="3030"/>
            <a:chExt cx="1824" cy="1290"/>
          </a:xfrm>
        </p:grpSpPr>
        <p:grpSp>
          <p:nvGrpSpPr>
            <p:cNvPr id="188503" name="Group 87"/>
            <p:cNvGrpSpPr>
              <a:grpSpLocks/>
            </p:cNvGrpSpPr>
            <p:nvPr/>
          </p:nvGrpSpPr>
          <p:grpSpPr bwMode="auto">
            <a:xfrm>
              <a:off x="1920" y="3030"/>
              <a:ext cx="1728" cy="1290"/>
              <a:chOff x="1920" y="3030"/>
              <a:chExt cx="1584" cy="1290"/>
            </a:xfrm>
          </p:grpSpPr>
          <p:grpSp>
            <p:nvGrpSpPr>
              <p:cNvPr id="188504" name="Group 88"/>
              <p:cNvGrpSpPr>
                <a:grpSpLocks/>
              </p:cNvGrpSpPr>
              <p:nvPr/>
            </p:nvGrpSpPr>
            <p:grpSpPr bwMode="auto">
              <a:xfrm>
                <a:off x="1920" y="3030"/>
                <a:ext cx="1584" cy="1290"/>
                <a:chOff x="847" y="831"/>
                <a:chExt cx="3938" cy="3306"/>
              </a:xfrm>
            </p:grpSpPr>
            <p:sp>
              <p:nvSpPr>
                <p:cNvPr id="188505" name="Line 89"/>
                <p:cNvSpPr>
                  <a:spLocks noChangeShapeType="1"/>
                </p:cNvSpPr>
                <p:nvPr/>
              </p:nvSpPr>
              <p:spPr bwMode="auto">
                <a:xfrm>
                  <a:off x="2566" y="3681"/>
                  <a:ext cx="2104" cy="456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06" name="Freeform 90"/>
                <p:cNvSpPr>
                  <a:spLocks/>
                </p:cNvSpPr>
                <p:nvPr/>
              </p:nvSpPr>
              <p:spPr bwMode="auto">
                <a:xfrm>
                  <a:off x="2983" y="2481"/>
                  <a:ext cx="1489" cy="1546"/>
                </a:xfrm>
                <a:custGeom>
                  <a:avLst/>
                  <a:gdLst>
                    <a:gd name="T0" fmla="*/ 1082 w 1489"/>
                    <a:gd name="T1" fmla="*/ 1525 h 1546"/>
                    <a:gd name="T2" fmla="*/ 820 w 1489"/>
                    <a:gd name="T3" fmla="*/ 1467 h 1546"/>
                    <a:gd name="T4" fmla="*/ 549 w 1489"/>
                    <a:gd name="T5" fmla="*/ 1409 h 1546"/>
                    <a:gd name="T6" fmla="*/ 356 w 1489"/>
                    <a:gd name="T7" fmla="*/ 1367 h 1546"/>
                    <a:gd name="T8" fmla="*/ 225 w 1489"/>
                    <a:gd name="T9" fmla="*/ 1336 h 1546"/>
                    <a:gd name="T10" fmla="*/ 147 w 1489"/>
                    <a:gd name="T11" fmla="*/ 1320 h 1546"/>
                    <a:gd name="T12" fmla="*/ 105 w 1489"/>
                    <a:gd name="T13" fmla="*/ 1315 h 1546"/>
                    <a:gd name="T14" fmla="*/ 89 w 1489"/>
                    <a:gd name="T15" fmla="*/ 1310 h 1546"/>
                    <a:gd name="T16" fmla="*/ 89 w 1489"/>
                    <a:gd name="T17" fmla="*/ 1126 h 1546"/>
                    <a:gd name="T18" fmla="*/ 89 w 1489"/>
                    <a:gd name="T19" fmla="*/ 948 h 1546"/>
                    <a:gd name="T20" fmla="*/ 89 w 1489"/>
                    <a:gd name="T21" fmla="*/ 807 h 1546"/>
                    <a:gd name="T22" fmla="*/ 89 w 1489"/>
                    <a:gd name="T23" fmla="*/ 713 h 1546"/>
                    <a:gd name="T24" fmla="*/ 53 w 1489"/>
                    <a:gd name="T25" fmla="*/ 713 h 1546"/>
                    <a:gd name="T26" fmla="*/ 21 w 1489"/>
                    <a:gd name="T27" fmla="*/ 707 h 1546"/>
                    <a:gd name="T28" fmla="*/ 11 w 1489"/>
                    <a:gd name="T29" fmla="*/ 618 h 1546"/>
                    <a:gd name="T30" fmla="*/ 0 w 1489"/>
                    <a:gd name="T31" fmla="*/ 403 h 1546"/>
                    <a:gd name="T32" fmla="*/ 16 w 1489"/>
                    <a:gd name="T33" fmla="*/ 299 h 1546"/>
                    <a:gd name="T34" fmla="*/ 58 w 1489"/>
                    <a:gd name="T35" fmla="*/ 204 h 1546"/>
                    <a:gd name="T36" fmla="*/ 131 w 1489"/>
                    <a:gd name="T37" fmla="*/ 131 h 1546"/>
                    <a:gd name="T38" fmla="*/ 251 w 1489"/>
                    <a:gd name="T39" fmla="*/ 89 h 1546"/>
                    <a:gd name="T40" fmla="*/ 408 w 1489"/>
                    <a:gd name="T41" fmla="*/ 79 h 1546"/>
                    <a:gd name="T42" fmla="*/ 585 w 1489"/>
                    <a:gd name="T43" fmla="*/ 21 h 1546"/>
                    <a:gd name="T44" fmla="*/ 700 w 1489"/>
                    <a:gd name="T45" fmla="*/ 0 h 1546"/>
                    <a:gd name="T46" fmla="*/ 826 w 1489"/>
                    <a:gd name="T47" fmla="*/ 21 h 1546"/>
                    <a:gd name="T48" fmla="*/ 956 w 1489"/>
                    <a:gd name="T49" fmla="*/ 84 h 1546"/>
                    <a:gd name="T50" fmla="*/ 1050 w 1489"/>
                    <a:gd name="T51" fmla="*/ 142 h 1546"/>
                    <a:gd name="T52" fmla="*/ 1123 w 1489"/>
                    <a:gd name="T53" fmla="*/ 178 h 1546"/>
                    <a:gd name="T54" fmla="*/ 1196 w 1489"/>
                    <a:gd name="T55" fmla="*/ 183 h 1546"/>
                    <a:gd name="T56" fmla="*/ 1285 w 1489"/>
                    <a:gd name="T57" fmla="*/ 183 h 1546"/>
                    <a:gd name="T58" fmla="*/ 1374 w 1489"/>
                    <a:gd name="T59" fmla="*/ 215 h 1546"/>
                    <a:gd name="T60" fmla="*/ 1452 w 1489"/>
                    <a:gd name="T61" fmla="*/ 273 h 1546"/>
                    <a:gd name="T62" fmla="*/ 1489 w 1489"/>
                    <a:gd name="T63" fmla="*/ 346 h 1546"/>
                    <a:gd name="T64" fmla="*/ 1473 w 1489"/>
                    <a:gd name="T65" fmla="*/ 419 h 1546"/>
                    <a:gd name="T66" fmla="*/ 1458 w 1489"/>
                    <a:gd name="T67" fmla="*/ 461 h 1546"/>
                    <a:gd name="T68" fmla="*/ 1452 w 1489"/>
                    <a:gd name="T69" fmla="*/ 472 h 1546"/>
                    <a:gd name="T70" fmla="*/ 1452 w 1489"/>
                    <a:gd name="T71" fmla="*/ 571 h 1546"/>
                    <a:gd name="T72" fmla="*/ 1400 w 1489"/>
                    <a:gd name="T73" fmla="*/ 681 h 1546"/>
                    <a:gd name="T74" fmla="*/ 1301 w 1489"/>
                    <a:gd name="T75" fmla="*/ 760 h 1546"/>
                    <a:gd name="T76" fmla="*/ 1144 w 1489"/>
                    <a:gd name="T77" fmla="*/ 781 h 1546"/>
                    <a:gd name="T78" fmla="*/ 1155 w 1489"/>
                    <a:gd name="T79" fmla="*/ 948 h 1546"/>
                    <a:gd name="T80" fmla="*/ 1165 w 1489"/>
                    <a:gd name="T81" fmla="*/ 1158 h 1546"/>
                    <a:gd name="T82" fmla="*/ 1176 w 1489"/>
                    <a:gd name="T83" fmla="*/ 1373 h 1546"/>
                    <a:gd name="T84" fmla="*/ 1181 w 1489"/>
                    <a:gd name="T85" fmla="*/ 1546 h 15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489" h="1546">
                      <a:moveTo>
                        <a:pt x="1181" y="1546"/>
                      </a:moveTo>
                      <a:lnTo>
                        <a:pt x="1082" y="1525"/>
                      </a:lnTo>
                      <a:lnTo>
                        <a:pt x="988" y="1504"/>
                      </a:lnTo>
                      <a:lnTo>
                        <a:pt x="820" y="1467"/>
                      </a:lnTo>
                      <a:lnTo>
                        <a:pt x="674" y="1436"/>
                      </a:lnTo>
                      <a:lnTo>
                        <a:pt x="549" y="1409"/>
                      </a:lnTo>
                      <a:lnTo>
                        <a:pt x="444" y="1383"/>
                      </a:lnTo>
                      <a:lnTo>
                        <a:pt x="356" y="1367"/>
                      </a:lnTo>
                      <a:lnTo>
                        <a:pt x="282" y="1352"/>
                      </a:lnTo>
                      <a:lnTo>
                        <a:pt x="225" y="1336"/>
                      </a:lnTo>
                      <a:lnTo>
                        <a:pt x="178" y="1331"/>
                      </a:lnTo>
                      <a:lnTo>
                        <a:pt x="147" y="1320"/>
                      </a:lnTo>
                      <a:lnTo>
                        <a:pt x="121" y="1315"/>
                      </a:lnTo>
                      <a:lnTo>
                        <a:pt x="105" y="1315"/>
                      </a:lnTo>
                      <a:lnTo>
                        <a:pt x="94" y="1310"/>
                      </a:lnTo>
                      <a:lnTo>
                        <a:pt x="89" y="1310"/>
                      </a:lnTo>
                      <a:lnTo>
                        <a:pt x="89" y="1310"/>
                      </a:lnTo>
                      <a:lnTo>
                        <a:pt x="89" y="1126"/>
                      </a:lnTo>
                      <a:lnTo>
                        <a:pt x="89" y="1032"/>
                      </a:lnTo>
                      <a:lnTo>
                        <a:pt x="89" y="948"/>
                      </a:lnTo>
                      <a:lnTo>
                        <a:pt x="89" y="870"/>
                      </a:lnTo>
                      <a:lnTo>
                        <a:pt x="89" y="807"/>
                      </a:lnTo>
                      <a:lnTo>
                        <a:pt x="89" y="749"/>
                      </a:lnTo>
                      <a:lnTo>
                        <a:pt x="89" y="713"/>
                      </a:lnTo>
                      <a:lnTo>
                        <a:pt x="68" y="713"/>
                      </a:lnTo>
                      <a:lnTo>
                        <a:pt x="53" y="713"/>
                      </a:lnTo>
                      <a:lnTo>
                        <a:pt x="32" y="707"/>
                      </a:lnTo>
                      <a:lnTo>
                        <a:pt x="21" y="707"/>
                      </a:lnTo>
                      <a:lnTo>
                        <a:pt x="21" y="707"/>
                      </a:lnTo>
                      <a:lnTo>
                        <a:pt x="11" y="618"/>
                      </a:lnTo>
                      <a:lnTo>
                        <a:pt x="0" y="514"/>
                      </a:lnTo>
                      <a:lnTo>
                        <a:pt x="0" y="403"/>
                      </a:lnTo>
                      <a:lnTo>
                        <a:pt x="6" y="351"/>
                      </a:lnTo>
                      <a:lnTo>
                        <a:pt x="16" y="299"/>
                      </a:lnTo>
                      <a:lnTo>
                        <a:pt x="32" y="252"/>
                      </a:lnTo>
                      <a:lnTo>
                        <a:pt x="58" y="204"/>
                      </a:lnTo>
                      <a:lnTo>
                        <a:pt x="94" y="168"/>
                      </a:lnTo>
                      <a:lnTo>
                        <a:pt x="131" y="131"/>
                      </a:lnTo>
                      <a:lnTo>
                        <a:pt x="183" y="105"/>
                      </a:lnTo>
                      <a:lnTo>
                        <a:pt x="251" y="89"/>
                      </a:lnTo>
                      <a:lnTo>
                        <a:pt x="324" y="79"/>
                      </a:lnTo>
                      <a:lnTo>
                        <a:pt x="408" y="79"/>
                      </a:lnTo>
                      <a:lnTo>
                        <a:pt x="528" y="42"/>
                      </a:lnTo>
                      <a:lnTo>
                        <a:pt x="585" y="21"/>
                      </a:lnTo>
                      <a:lnTo>
                        <a:pt x="643" y="11"/>
                      </a:lnTo>
                      <a:lnTo>
                        <a:pt x="700" y="0"/>
                      </a:lnTo>
                      <a:lnTo>
                        <a:pt x="763" y="5"/>
                      </a:lnTo>
                      <a:lnTo>
                        <a:pt x="826" y="21"/>
                      </a:lnTo>
                      <a:lnTo>
                        <a:pt x="894" y="47"/>
                      </a:lnTo>
                      <a:lnTo>
                        <a:pt x="956" y="84"/>
                      </a:lnTo>
                      <a:lnTo>
                        <a:pt x="1008" y="115"/>
                      </a:lnTo>
                      <a:lnTo>
                        <a:pt x="1050" y="142"/>
                      </a:lnTo>
                      <a:lnTo>
                        <a:pt x="1087" y="163"/>
                      </a:lnTo>
                      <a:lnTo>
                        <a:pt x="1123" y="178"/>
                      </a:lnTo>
                      <a:lnTo>
                        <a:pt x="1160" y="183"/>
                      </a:lnTo>
                      <a:lnTo>
                        <a:pt x="1196" y="183"/>
                      </a:lnTo>
                      <a:lnTo>
                        <a:pt x="1249" y="178"/>
                      </a:lnTo>
                      <a:lnTo>
                        <a:pt x="1285" y="183"/>
                      </a:lnTo>
                      <a:lnTo>
                        <a:pt x="1332" y="194"/>
                      </a:lnTo>
                      <a:lnTo>
                        <a:pt x="1374" y="215"/>
                      </a:lnTo>
                      <a:lnTo>
                        <a:pt x="1416" y="241"/>
                      </a:lnTo>
                      <a:lnTo>
                        <a:pt x="1452" y="273"/>
                      </a:lnTo>
                      <a:lnTo>
                        <a:pt x="1479" y="309"/>
                      </a:lnTo>
                      <a:lnTo>
                        <a:pt x="1489" y="346"/>
                      </a:lnTo>
                      <a:lnTo>
                        <a:pt x="1484" y="393"/>
                      </a:lnTo>
                      <a:lnTo>
                        <a:pt x="1473" y="419"/>
                      </a:lnTo>
                      <a:lnTo>
                        <a:pt x="1463" y="440"/>
                      </a:lnTo>
                      <a:lnTo>
                        <a:pt x="1458" y="461"/>
                      </a:lnTo>
                      <a:lnTo>
                        <a:pt x="1452" y="466"/>
                      </a:lnTo>
                      <a:lnTo>
                        <a:pt x="1452" y="472"/>
                      </a:lnTo>
                      <a:lnTo>
                        <a:pt x="1458" y="519"/>
                      </a:lnTo>
                      <a:lnTo>
                        <a:pt x="1452" y="571"/>
                      </a:lnTo>
                      <a:lnTo>
                        <a:pt x="1437" y="624"/>
                      </a:lnTo>
                      <a:lnTo>
                        <a:pt x="1400" y="681"/>
                      </a:lnTo>
                      <a:lnTo>
                        <a:pt x="1358" y="723"/>
                      </a:lnTo>
                      <a:lnTo>
                        <a:pt x="1301" y="760"/>
                      </a:lnTo>
                      <a:lnTo>
                        <a:pt x="1228" y="781"/>
                      </a:lnTo>
                      <a:lnTo>
                        <a:pt x="1144" y="781"/>
                      </a:lnTo>
                      <a:lnTo>
                        <a:pt x="1155" y="859"/>
                      </a:lnTo>
                      <a:lnTo>
                        <a:pt x="1155" y="948"/>
                      </a:lnTo>
                      <a:lnTo>
                        <a:pt x="1160" y="1053"/>
                      </a:lnTo>
                      <a:lnTo>
                        <a:pt x="1165" y="1158"/>
                      </a:lnTo>
                      <a:lnTo>
                        <a:pt x="1170" y="1268"/>
                      </a:lnTo>
                      <a:lnTo>
                        <a:pt x="1176" y="1373"/>
                      </a:lnTo>
                      <a:lnTo>
                        <a:pt x="1176" y="1467"/>
                      </a:lnTo>
                      <a:lnTo>
                        <a:pt x="1181" y="1546"/>
                      </a:lnTo>
                      <a:lnTo>
                        <a:pt x="1181" y="154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07" name="Freeform 91"/>
                <p:cNvSpPr>
                  <a:spLocks/>
                </p:cNvSpPr>
                <p:nvPr/>
              </p:nvSpPr>
              <p:spPr bwMode="auto">
                <a:xfrm>
                  <a:off x="2315" y="3110"/>
                  <a:ext cx="611" cy="288"/>
                </a:xfrm>
                <a:custGeom>
                  <a:avLst/>
                  <a:gdLst>
                    <a:gd name="T0" fmla="*/ 574 w 611"/>
                    <a:gd name="T1" fmla="*/ 0 h 288"/>
                    <a:gd name="T2" fmla="*/ 470 w 611"/>
                    <a:gd name="T3" fmla="*/ 31 h 288"/>
                    <a:gd name="T4" fmla="*/ 386 w 611"/>
                    <a:gd name="T5" fmla="*/ 57 h 288"/>
                    <a:gd name="T6" fmla="*/ 308 w 611"/>
                    <a:gd name="T7" fmla="*/ 84 h 288"/>
                    <a:gd name="T8" fmla="*/ 240 w 611"/>
                    <a:gd name="T9" fmla="*/ 105 h 288"/>
                    <a:gd name="T10" fmla="*/ 188 w 611"/>
                    <a:gd name="T11" fmla="*/ 120 h 288"/>
                    <a:gd name="T12" fmla="*/ 141 w 611"/>
                    <a:gd name="T13" fmla="*/ 131 h 288"/>
                    <a:gd name="T14" fmla="*/ 99 w 611"/>
                    <a:gd name="T15" fmla="*/ 146 h 288"/>
                    <a:gd name="T16" fmla="*/ 73 w 611"/>
                    <a:gd name="T17" fmla="*/ 152 h 288"/>
                    <a:gd name="T18" fmla="*/ 47 w 611"/>
                    <a:gd name="T19" fmla="*/ 162 h 288"/>
                    <a:gd name="T20" fmla="*/ 31 w 611"/>
                    <a:gd name="T21" fmla="*/ 167 h 288"/>
                    <a:gd name="T22" fmla="*/ 10 w 611"/>
                    <a:gd name="T23" fmla="*/ 173 h 288"/>
                    <a:gd name="T24" fmla="*/ 5 w 611"/>
                    <a:gd name="T25" fmla="*/ 178 h 288"/>
                    <a:gd name="T26" fmla="*/ 0 w 611"/>
                    <a:gd name="T27" fmla="*/ 178 h 288"/>
                    <a:gd name="T28" fmla="*/ 0 w 611"/>
                    <a:gd name="T29" fmla="*/ 215 h 288"/>
                    <a:gd name="T30" fmla="*/ 0 w 611"/>
                    <a:gd name="T31" fmla="*/ 241 h 288"/>
                    <a:gd name="T32" fmla="*/ 0 w 611"/>
                    <a:gd name="T33" fmla="*/ 262 h 288"/>
                    <a:gd name="T34" fmla="*/ 0 w 611"/>
                    <a:gd name="T35" fmla="*/ 277 h 288"/>
                    <a:gd name="T36" fmla="*/ 0 w 611"/>
                    <a:gd name="T37" fmla="*/ 288 h 288"/>
                    <a:gd name="T38" fmla="*/ 0 w 611"/>
                    <a:gd name="T39" fmla="*/ 288 h 288"/>
                    <a:gd name="T40" fmla="*/ 136 w 611"/>
                    <a:gd name="T41" fmla="*/ 246 h 288"/>
                    <a:gd name="T42" fmla="*/ 277 w 611"/>
                    <a:gd name="T43" fmla="*/ 204 h 288"/>
                    <a:gd name="T44" fmla="*/ 423 w 611"/>
                    <a:gd name="T45" fmla="*/ 178 h 288"/>
                    <a:gd name="T46" fmla="*/ 564 w 611"/>
                    <a:gd name="T47" fmla="*/ 167 h 288"/>
                    <a:gd name="T48" fmla="*/ 585 w 611"/>
                    <a:gd name="T49" fmla="*/ 115 h 288"/>
                    <a:gd name="T50" fmla="*/ 606 w 611"/>
                    <a:gd name="T51" fmla="*/ 73 h 288"/>
                    <a:gd name="T52" fmla="*/ 611 w 611"/>
                    <a:gd name="T53" fmla="*/ 52 h 288"/>
                    <a:gd name="T54" fmla="*/ 606 w 611"/>
                    <a:gd name="T55" fmla="*/ 31 h 288"/>
                    <a:gd name="T56" fmla="*/ 595 w 611"/>
                    <a:gd name="T57" fmla="*/ 15 h 288"/>
                    <a:gd name="T58" fmla="*/ 574 w 611"/>
                    <a:gd name="T59" fmla="*/ 0 h 288"/>
                    <a:gd name="T60" fmla="*/ 574 w 611"/>
                    <a:gd name="T61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611" h="288">
                      <a:moveTo>
                        <a:pt x="574" y="0"/>
                      </a:moveTo>
                      <a:lnTo>
                        <a:pt x="470" y="31"/>
                      </a:lnTo>
                      <a:lnTo>
                        <a:pt x="386" y="57"/>
                      </a:lnTo>
                      <a:lnTo>
                        <a:pt x="308" y="84"/>
                      </a:lnTo>
                      <a:lnTo>
                        <a:pt x="240" y="105"/>
                      </a:lnTo>
                      <a:lnTo>
                        <a:pt x="188" y="120"/>
                      </a:lnTo>
                      <a:lnTo>
                        <a:pt x="141" y="131"/>
                      </a:lnTo>
                      <a:lnTo>
                        <a:pt x="99" y="146"/>
                      </a:lnTo>
                      <a:lnTo>
                        <a:pt x="73" y="152"/>
                      </a:lnTo>
                      <a:lnTo>
                        <a:pt x="47" y="162"/>
                      </a:lnTo>
                      <a:lnTo>
                        <a:pt x="31" y="167"/>
                      </a:lnTo>
                      <a:lnTo>
                        <a:pt x="10" y="173"/>
                      </a:lnTo>
                      <a:lnTo>
                        <a:pt x="5" y="178"/>
                      </a:lnTo>
                      <a:lnTo>
                        <a:pt x="0" y="178"/>
                      </a:lnTo>
                      <a:lnTo>
                        <a:pt x="0" y="215"/>
                      </a:lnTo>
                      <a:lnTo>
                        <a:pt x="0" y="241"/>
                      </a:lnTo>
                      <a:lnTo>
                        <a:pt x="0" y="262"/>
                      </a:lnTo>
                      <a:lnTo>
                        <a:pt x="0" y="277"/>
                      </a:lnTo>
                      <a:lnTo>
                        <a:pt x="0" y="288"/>
                      </a:lnTo>
                      <a:lnTo>
                        <a:pt x="0" y="288"/>
                      </a:lnTo>
                      <a:lnTo>
                        <a:pt x="136" y="246"/>
                      </a:lnTo>
                      <a:lnTo>
                        <a:pt x="277" y="204"/>
                      </a:lnTo>
                      <a:lnTo>
                        <a:pt x="423" y="178"/>
                      </a:lnTo>
                      <a:lnTo>
                        <a:pt x="564" y="167"/>
                      </a:lnTo>
                      <a:lnTo>
                        <a:pt x="585" y="115"/>
                      </a:lnTo>
                      <a:lnTo>
                        <a:pt x="606" y="73"/>
                      </a:lnTo>
                      <a:lnTo>
                        <a:pt x="611" y="52"/>
                      </a:lnTo>
                      <a:lnTo>
                        <a:pt x="606" y="31"/>
                      </a:lnTo>
                      <a:lnTo>
                        <a:pt x="595" y="15"/>
                      </a:lnTo>
                      <a:lnTo>
                        <a:pt x="574" y="0"/>
                      </a:lnTo>
                      <a:lnTo>
                        <a:pt x="574" y="0"/>
                      </a:lnTo>
                      <a:close/>
                    </a:path>
                  </a:pathLst>
                </a:custGeom>
                <a:solidFill>
                  <a:srgbClr val="7F1E02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08" name="Freeform 92"/>
                <p:cNvSpPr>
                  <a:spLocks/>
                </p:cNvSpPr>
                <p:nvPr/>
              </p:nvSpPr>
              <p:spPr bwMode="auto">
                <a:xfrm>
                  <a:off x="1014" y="3026"/>
                  <a:ext cx="1364" cy="545"/>
                </a:xfrm>
                <a:custGeom>
                  <a:avLst/>
                  <a:gdLst>
                    <a:gd name="T0" fmla="*/ 1364 w 1364"/>
                    <a:gd name="T1" fmla="*/ 272 h 545"/>
                    <a:gd name="T2" fmla="*/ 1322 w 1364"/>
                    <a:gd name="T3" fmla="*/ 335 h 545"/>
                    <a:gd name="T4" fmla="*/ 1275 w 1364"/>
                    <a:gd name="T5" fmla="*/ 388 h 545"/>
                    <a:gd name="T6" fmla="*/ 1217 w 1364"/>
                    <a:gd name="T7" fmla="*/ 430 h 545"/>
                    <a:gd name="T8" fmla="*/ 1149 w 1364"/>
                    <a:gd name="T9" fmla="*/ 471 h 545"/>
                    <a:gd name="T10" fmla="*/ 1066 w 1364"/>
                    <a:gd name="T11" fmla="*/ 498 h 545"/>
                    <a:gd name="T12" fmla="*/ 961 w 1364"/>
                    <a:gd name="T13" fmla="*/ 524 h 545"/>
                    <a:gd name="T14" fmla="*/ 904 w 1364"/>
                    <a:gd name="T15" fmla="*/ 529 h 545"/>
                    <a:gd name="T16" fmla="*/ 836 w 1364"/>
                    <a:gd name="T17" fmla="*/ 540 h 545"/>
                    <a:gd name="T18" fmla="*/ 763 w 1364"/>
                    <a:gd name="T19" fmla="*/ 540 h 545"/>
                    <a:gd name="T20" fmla="*/ 685 w 1364"/>
                    <a:gd name="T21" fmla="*/ 545 h 545"/>
                    <a:gd name="T22" fmla="*/ 528 w 1364"/>
                    <a:gd name="T23" fmla="*/ 534 h 545"/>
                    <a:gd name="T24" fmla="*/ 392 w 1364"/>
                    <a:gd name="T25" fmla="*/ 513 h 545"/>
                    <a:gd name="T26" fmla="*/ 272 w 1364"/>
                    <a:gd name="T27" fmla="*/ 477 h 545"/>
                    <a:gd name="T28" fmla="*/ 178 w 1364"/>
                    <a:gd name="T29" fmla="*/ 424 h 545"/>
                    <a:gd name="T30" fmla="*/ 105 w 1364"/>
                    <a:gd name="T31" fmla="*/ 372 h 545"/>
                    <a:gd name="T32" fmla="*/ 47 w 1364"/>
                    <a:gd name="T33" fmla="*/ 309 h 545"/>
                    <a:gd name="T34" fmla="*/ 11 w 1364"/>
                    <a:gd name="T35" fmla="*/ 241 h 545"/>
                    <a:gd name="T36" fmla="*/ 0 w 1364"/>
                    <a:gd name="T37" fmla="*/ 178 h 545"/>
                    <a:gd name="T38" fmla="*/ 27 w 1364"/>
                    <a:gd name="T39" fmla="*/ 136 h 545"/>
                    <a:gd name="T40" fmla="*/ 63 w 1364"/>
                    <a:gd name="T41" fmla="*/ 99 h 545"/>
                    <a:gd name="T42" fmla="*/ 126 w 1364"/>
                    <a:gd name="T43" fmla="*/ 63 h 545"/>
                    <a:gd name="T44" fmla="*/ 204 w 1364"/>
                    <a:gd name="T45" fmla="*/ 31 h 545"/>
                    <a:gd name="T46" fmla="*/ 293 w 1364"/>
                    <a:gd name="T47" fmla="*/ 10 h 545"/>
                    <a:gd name="T48" fmla="*/ 408 w 1364"/>
                    <a:gd name="T49" fmla="*/ 0 h 545"/>
                    <a:gd name="T50" fmla="*/ 533 w 1364"/>
                    <a:gd name="T51" fmla="*/ 0 h 545"/>
                    <a:gd name="T52" fmla="*/ 674 w 1364"/>
                    <a:gd name="T53" fmla="*/ 16 h 545"/>
                    <a:gd name="T54" fmla="*/ 810 w 1364"/>
                    <a:gd name="T55" fmla="*/ 31 h 545"/>
                    <a:gd name="T56" fmla="*/ 941 w 1364"/>
                    <a:gd name="T57" fmla="*/ 58 h 545"/>
                    <a:gd name="T58" fmla="*/ 1055 w 1364"/>
                    <a:gd name="T59" fmla="*/ 79 h 545"/>
                    <a:gd name="T60" fmla="*/ 1155 w 1364"/>
                    <a:gd name="T61" fmla="*/ 110 h 545"/>
                    <a:gd name="T62" fmla="*/ 1238 w 1364"/>
                    <a:gd name="T63" fmla="*/ 141 h 545"/>
                    <a:gd name="T64" fmla="*/ 1306 w 1364"/>
                    <a:gd name="T65" fmla="*/ 178 h 545"/>
                    <a:gd name="T66" fmla="*/ 1327 w 1364"/>
                    <a:gd name="T67" fmla="*/ 199 h 545"/>
                    <a:gd name="T68" fmla="*/ 1348 w 1364"/>
                    <a:gd name="T69" fmla="*/ 225 h 545"/>
                    <a:gd name="T70" fmla="*/ 1358 w 1364"/>
                    <a:gd name="T71" fmla="*/ 246 h 545"/>
                    <a:gd name="T72" fmla="*/ 1364 w 1364"/>
                    <a:gd name="T73" fmla="*/ 272 h 545"/>
                    <a:gd name="T74" fmla="*/ 1364 w 1364"/>
                    <a:gd name="T75" fmla="*/ 272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64" h="545">
                      <a:moveTo>
                        <a:pt x="1364" y="272"/>
                      </a:moveTo>
                      <a:lnTo>
                        <a:pt x="1322" y="335"/>
                      </a:lnTo>
                      <a:lnTo>
                        <a:pt x="1275" y="388"/>
                      </a:lnTo>
                      <a:lnTo>
                        <a:pt x="1217" y="430"/>
                      </a:lnTo>
                      <a:lnTo>
                        <a:pt x="1149" y="471"/>
                      </a:lnTo>
                      <a:lnTo>
                        <a:pt x="1066" y="498"/>
                      </a:lnTo>
                      <a:lnTo>
                        <a:pt x="961" y="524"/>
                      </a:lnTo>
                      <a:lnTo>
                        <a:pt x="904" y="529"/>
                      </a:lnTo>
                      <a:lnTo>
                        <a:pt x="836" y="540"/>
                      </a:lnTo>
                      <a:lnTo>
                        <a:pt x="763" y="540"/>
                      </a:lnTo>
                      <a:lnTo>
                        <a:pt x="685" y="545"/>
                      </a:lnTo>
                      <a:lnTo>
                        <a:pt x="528" y="534"/>
                      </a:lnTo>
                      <a:lnTo>
                        <a:pt x="392" y="513"/>
                      </a:lnTo>
                      <a:lnTo>
                        <a:pt x="272" y="477"/>
                      </a:lnTo>
                      <a:lnTo>
                        <a:pt x="178" y="424"/>
                      </a:lnTo>
                      <a:lnTo>
                        <a:pt x="105" y="372"/>
                      </a:lnTo>
                      <a:lnTo>
                        <a:pt x="47" y="309"/>
                      </a:lnTo>
                      <a:lnTo>
                        <a:pt x="11" y="241"/>
                      </a:lnTo>
                      <a:lnTo>
                        <a:pt x="0" y="178"/>
                      </a:lnTo>
                      <a:lnTo>
                        <a:pt x="27" y="136"/>
                      </a:lnTo>
                      <a:lnTo>
                        <a:pt x="63" y="99"/>
                      </a:lnTo>
                      <a:lnTo>
                        <a:pt x="126" y="63"/>
                      </a:lnTo>
                      <a:lnTo>
                        <a:pt x="204" y="31"/>
                      </a:lnTo>
                      <a:lnTo>
                        <a:pt x="293" y="10"/>
                      </a:lnTo>
                      <a:lnTo>
                        <a:pt x="408" y="0"/>
                      </a:lnTo>
                      <a:lnTo>
                        <a:pt x="533" y="0"/>
                      </a:lnTo>
                      <a:lnTo>
                        <a:pt x="674" y="16"/>
                      </a:lnTo>
                      <a:lnTo>
                        <a:pt x="810" y="31"/>
                      </a:lnTo>
                      <a:lnTo>
                        <a:pt x="941" y="58"/>
                      </a:lnTo>
                      <a:lnTo>
                        <a:pt x="1055" y="79"/>
                      </a:lnTo>
                      <a:lnTo>
                        <a:pt x="1155" y="110"/>
                      </a:lnTo>
                      <a:lnTo>
                        <a:pt x="1238" y="141"/>
                      </a:lnTo>
                      <a:lnTo>
                        <a:pt x="1306" y="178"/>
                      </a:lnTo>
                      <a:lnTo>
                        <a:pt x="1327" y="199"/>
                      </a:lnTo>
                      <a:lnTo>
                        <a:pt x="1348" y="225"/>
                      </a:lnTo>
                      <a:lnTo>
                        <a:pt x="1358" y="246"/>
                      </a:lnTo>
                      <a:lnTo>
                        <a:pt x="1364" y="272"/>
                      </a:lnTo>
                      <a:lnTo>
                        <a:pt x="1364" y="272"/>
                      </a:lnTo>
                      <a:close/>
                    </a:path>
                  </a:pathLst>
                </a:custGeom>
                <a:solidFill>
                  <a:srgbClr val="7F7F7F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09" name="Freeform 93"/>
                <p:cNvSpPr>
                  <a:spLocks/>
                </p:cNvSpPr>
                <p:nvPr/>
              </p:nvSpPr>
              <p:spPr bwMode="auto">
                <a:xfrm>
                  <a:off x="1161" y="2151"/>
                  <a:ext cx="1039" cy="1341"/>
                </a:xfrm>
                <a:custGeom>
                  <a:avLst/>
                  <a:gdLst>
                    <a:gd name="T0" fmla="*/ 506 w 1039"/>
                    <a:gd name="T1" fmla="*/ 1341 h 1341"/>
                    <a:gd name="T2" fmla="*/ 700 w 1039"/>
                    <a:gd name="T3" fmla="*/ 1289 h 1341"/>
                    <a:gd name="T4" fmla="*/ 825 w 1039"/>
                    <a:gd name="T5" fmla="*/ 1189 h 1341"/>
                    <a:gd name="T6" fmla="*/ 882 w 1039"/>
                    <a:gd name="T7" fmla="*/ 1064 h 1341"/>
                    <a:gd name="T8" fmla="*/ 888 w 1039"/>
                    <a:gd name="T9" fmla="*/ 938 h 1341"/>
                    <a:gd name="T10" fmla="*/ 919 w 1039"/>
                    <a:gd name="T11" fmla="*/ 760 h 1341"/>
                    <a:gd name="T12" fmla="*/ 955 w 1039"/>
                    <a:gd name="T13" fmla="*/ 665 h 1341"/>
                    <a:gd name="T14" fmla="*/ 987 w 1039"/>
                    <a:gd name="T15" fmla="*/ 597 h 1341"/>
                    <a:gd name="T16" fmla="*/ 1002 w 1039"/>
                    <a:gd name="T17" fmla="*/ 555 h 1341"/>
                    <a:gd name="T18" fmla="*/ 1018 w 1039"/>
                    <a:gd name="T19" fmla="*/ 487 h 1341"/>
                    <a:gd name="T20" fmla="*/ 1039 w 1039"/>
                    <a:gd name="T21" fmla="*/ 293 h 1341"/>
                    <a:gd name="T22" fmla="*/ 1013 w 1039"/>
                    <a:gd name="T23" fmla="*/ 147 h 1341"/>
                    <a:gd name="T24" fmla="*/ 971 w 1039"/>
                    <a:gd name="T25" fmla="*/ 68 h 1341"/>
                    <a:gd name="T26" fmla="*/ 893 w 1039"/>
                    <a:gd name="T27" fmla="*/ 16 h 1341"/>
                    <a:gd name="T28" fmla="*/ 799 w 1039"/>
                    <a:gd name="T29" fmla="*/ 0 h 1341"/>
                    <a:gd name="T30" fmla="*/ 668 w 1039"/>
                    <a:gd name="T31" fmla="*/ 21 h 1341"/>
                    <a:gd name="T32" fmla="*/ 569 w 1039"/>
                    <a:gd name="T33" fmla="*/ 37 h 1341"/>
                    <a:gd name="T34" fmla="*/ 454 w 1039"/>
                    <a:gd name="T35" fmla="*/ 21 h 1341"/>
                    <a:gd name="T36" fmla="*/ 355 w 1039"/>
                    <a:gd name="T37" fmla="*/ 68 h 1341"/>
                    <a:gd name="T38" fmla="*/ 271 w 1039"/>
                    <a:gd name="T39" fmla="*/ 152 h 1341"/>
                    <a:gd name="T40" fmla="*/ 203 w 1039"/>
                    <a:gd name="T41" fmla="*/ 252 h 1341"/>
                    <a:gd name="T42" fmla="*/ 172 w 1039"/>
                    <a:gd name="T43" fmla="*/ 335 h 1341"/>
                    <a:gd name="T44" fmla="*/ 214 w 1039"/>
                    <a:gd name="T45" fmla="*/ 461 h 1341"/>
                    <a:gd name="T46" fmla="*/ 214 w 1039"/>
                    <a:gd name="T47" fmla="*/ 566 h 1341"/>
                    <a:gd name="T48" fmla="*/ 151 w 1039"/>
                    <a:gd name="T49" fmla="*/ 686 h 1341"/>
                    <a:gd name="T50" fmla="*/ 88 w 1039"/>
                    <a:gd name="T51" fmla="*/ 754 h 1341"/>
                    <a:gd name="T52" fmla="*/ 31 w 1039"/>
                    <a:gd name="T53" fmla="*/ 828 h 1341"/>
                    <a:gd name="T54" fmla="*/ 0 w 1039"/>
                    <a:gd name="T55" fmla="*/ 917 h 1341"/>
                    <a:gd name="T56" fmla="*/ 0 w 1039"/>
                    <a:gd name="T57" fmla="*/ 1011 h 1341"/>
                    <a:gd name="T58" fmla="*/ 26 w 1039"/>
                    <a:gd name="T59" fmla="*/ 1100 h 1341"/>
                    <a:gd name="T60" fmla="*/ 73 w 1039"/>
                    <a:gd name="T61" fmla="*/ 1184 h 1341"/>
                    <a:gd name="T62" fmla="*/ 151 w 1039"/>
                    <a:gd name="T63" fmla="*/ 1252 h 1341"/>
                    <a:gd name="T64" fmla="*/ 250 w 1039"/>
                    <a:gd name="T65" fmla="*/ 1305 h 1341"/>
                    <a:gd name="T66" fmla="*/ 376 w 1039"/>
                    <a:gd name="T67" fmla="*/ 1336 h 13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039" h="1341">
                      <a:moveTo>
                        <a:pt x="376" y="1336"/>
                      </a:moveTo>
                      <a:lnTo>
                        <a:pt x="506" y="1341"/>
                      </a:lnTo>
                      <a:lnTo>
                        <a:pt x="611" y="1325"/>
                      </a:lnTo>
                      <a:lnTo>
                        <a:pt x="700" y="1289"/>
                      </a:lnTo>
                      <a:lnTo>
                        <a:pt x="773" y="1247"/>
                      </a:lnTo>
                      <a:lnTo>
                        <a:pt x="825" y="1189"/>
                      </a:lnTo>
                      <a:lnTo>
                        <a:pt x="861" y="1126"/>
                      </a:lnTo>
                      <a:lnTo>
                        <a:pt x="882" y="1064"/>
                      </a:lnTo>
                      <a:lnTo>
                        <a:pt x="888" y="1006"/>
                      </a:lnTo>
                      <a:lnTo>
                        <a:pt x="888" y="938"/>
                      </a:lnTo>
                      <a:lnTo>
                        <a:pt x="893" y="875"/>
                      </a:lnTo>
                      <a:lnTo>
                        <a:pt x="919" y="760"/>
                      </a:lnTo>
                      <a:lnTo>
                        <a:pt x="940" y="707"/>
                      </a:lnTo>
                      <a:lnTo>
                        <a:pt x="955" y="665"/>
                      </a:lnTo>
                      <a:lnTo>
                        <a:pt x="971" y="629"/>
                      </a:lnTo>
                      <a:lnTo>
                        <a:pt x="987" y="597"/>
                      </a:lnTo>
                      <a:lnTo>
                        <a:pt x="992" y="582"/>
                      </a:lnTo>
                      <a:lnTo>
                        <a:pt x="1002" y="555"/>
                      </a:lnTo>
                      <a:lnTo>
                        <a:pt x="1008" y="524"/>
                      </a:lnTo>
                      <a:lnTo>
                        <a:pt x="1018" y="487"/>
                      </a:lnTo>
                      <a:lnTo>
                        <a:pt x="1034" y="393"/>
                      </a:lnTo>
                      <a:lnTo>
                        <a:pt x="1039" y="293"/>
                      </a:lnTo>
                      <a:lnTo>
                        <a:pt x="1029" y="194"/>
                      </a:lnTo>
                      <a:lnTo>
                        <a:pt x="1013" y="147"/>
                      </a:lnTo>
                      <a:lnTo>
                        <a:pt x="997" y="105"/>
                      </a:lnTo>
                      <a:lnTo>
                        <a:pt x="971" y="68"/>
                      </a:lnTo>
                      <a:lnTo>
                        <a:pt x="935" y="37"/>
                      </a:lnTo>
                      <a:lnTo>
                        <a:pt x="893" y="16"/>
                      </a:lnTo>
                      <a:lnTo>
                        <a:pt x="846" y="0"/>
                      </a:lnTo>
                      <a:lnTo>
                        <a:pt x="799" y="0"/>
                      </a:lnTo>
                      <a:lnTo>
                        <a:pt x="752" y="5"/>
                      </a:lnTo>
                      <a:lnTo>
                        <a:pt x="668" y="21"/>
                      </a:lnTo>
                      <a:lnTo>
                        <a:pt x="616" y="31"/>
                      </a:lnTo>
                      <a:lnTo>
                        <a:pt x="569" y="37"/>
                      </a:lnTo>
                      <a:lnTo>
                        <a:pt x="517" y="31"/>
                      </a:lnTo>
                      <a:lnTo>
                        <a:pt x="454" y="21"/>
                      </a:lnTo>
                      <a:lnTo>
                        <a:pt x="407" y="37"/>
                      </a:lnTo>
                      <a:lnTo>
                        <a:pt x="355" y="68"/>
                      </a:lnTo>
                      <a:lnTo>
                        <a:pt x="313" y="105"/>
                      </a:lnTo>
                      <a:lnTo>
                        <a:pt x="271" y="152"/>
                      </a:lnTo>
                      <a:lnTo>
                        <a:pt x="235" y="199"/>
                      </a:lnTo>
                      <a:lnTo>
                        <a:pt x="203" y="252"/>
                      </a:lnTo>
                      <a:lnTo>
                        <a:pt x="183" y="293"/>
                      </a:lnTo>
                      <a:lnTo>
                        <a:pt x="172" y="335"/>
                      </a:lnTo>
                      <a:lnTo>
                        <a:pt x="203" y="414"/>
                      </a:lnTo>
                      <a:lnTo>
                        <a:pt x="214" y="461"/>
                      </a:lnTo>
                      <a:lnTo>
                        <a:pt x="219" y="508"/>
                      </a:lnTo>
                      <a:lnTo>
                        <a:pt x="214" y="566"/>
                      </a:lnTo>
                      <a:lnTo>
                        <a:pt x="193" y="623"/>
                      </a:lnTo>
                      <a:lnTo>
                        <a:pt x="151" y="686"/>
                      </a:lnTo>
                      <a:lnTo>
                        <a:pt x="125" y="718"/>
                      </a:lnTo>
                      <a:lnTo>
                        <a:pt x="88" y="754"/>
                      </a:lnTo>
                      <a:lnTo>
                        <a:pt x="57" y="791"/>
                      </a:lnTo>
                      <a:lnTo>
                        <a:pt x="31" y="828"/>
                      </a:lnTo>
                      <a:lnTo>
                        <a:pt x="10" y="875"/>
                      </a:lnTo>
                      <a:lnTo>
                        <a:pt x="0" y="917"/>
                      </a:lnTo>
                      <a:lnTo>
                        <a:pt x="0" y="964"/>
                      </a:lnTo>
                      <a:lnTo>
                        <a:pt x="0" y="1011"/>
                      </a:lnTo>
                      <a:lnTo>
                        <a:pt x="5" y="1053"/>
                      </a:lnTo>
                      <a:lnTo>
                        <a:pt x="26" y="1100"/>
                      </a:lnTo>
                      <a:lnTo>
                        <a:pt x="47" y="1142"/>
                      </a:lnTo>
                      <a:lnTo>
                        <a:pt x="73" y="1184"/>
                      </a:lnTo>
                      <a:lnTo>
                        <a:pt x="109" y="1221"/>
                      </a:lnTo>
                      <a:lnTo>
                        <a:pt x="151" y="1252"/>
                      </a:lnTo>
                      <a:lnTo>
                        <a:pt x="198" y="1284"/>
                      </a:lnTo>
                      <a:lnTo>
                        <a:pt x="250" y="1305"/>
                      </a:lnTo>
                      <a:lnTo>
                        <a:pt x="313" y="1325"/>
                      </a:lnTo>
                      <a:lnTo>
                        <a:pt x="376" y="1336"/>
                      </a:lnTo>
                      <a:lnTo>
                        <a:pt x="376" y="1336"/>
                      </a:lnTo>
                      <a:close/>
                    </a:path>
                  </a:pathLst>
                </a:custGeom>
                <a:solidFill>
                  <a:srgbClr val="FAD28D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10" name="Freeform 94"/>
                <p:cNvSpPr>
                  <a:spLocks/>
                </p:cNvSpPr>
                <p:nvPr/>
              </p:nvSpPr>
              <p:spPr bwMode="auto">
                <a:xfrm>
                  <a:off x="3929" y="2848"/>
                  <a:ext cx="198" cy="414"/>
                </a:xfrm>
                <a:custGeom>
                  <a:avLst/>
                  <a:gdLst>
                    <a:gd name="T0" fmla="*/ 198 w 198"/>
                    <a:gd name="T1" fmla="*/ 414 h 414"/>
                    <a:gd name="T2" fmla="*/ 156 w 198"/>
                    <a:gd name="T3" fmla="*/ 403 h 414"/>
                    <a:gd name="T4" fmla="*/ 115 w 198"/>
                    <a:gd name="T5" fmla="*/ 382 h 414"/>
                    <a:gd name="T6" fmla="*/ 78 w 198"/>
                    <a:gd name="T7" fmla="*/ 351 h 414"/>
                    <a:gd name="T8" fmla="*/ 47 w 198"/>
                    <a:gd name="T9" fmla="*/ 309 h 414"/>
                    <a:gd name="T10" fmla="*/ 21 w 198"/>
                    <a:gd name="T11" fmla="*/ 251 h 414"/>
                    <a:gd name="T12" fmla="*/ 5 w 198"/>
                    <a:gd name="T13" fmla="*/ 183 h 414"/>
                    <a:gd name="T14" fmla="*/ 0 w 198"/>
                    <a:gd name="T15" fmla="*/ 99 h 414"/>
                    <a:gd name="T16" fmla="*/ 10 w 198"/>
                    <a:gd name="T17" fmla="*/ 0 h 4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8" h="414">
                      <a:moveTo>
                        <a:pt x="198" y="414"/>
                      </a:moveTo>
                      <a:lnTo>
                        <a:pt x="156" y="403"/>
                      </a:lnTo>
                      <a:lnTo>
                        <a:pt x="115" y="382"/>
                      </a:lnTo>
                      <a:lnTo>
                        <a:pt x="78" y="351"/>
                      </a:lnTo>
                      <a:lnTo>
                        <a:pt x="47" y="309"/>
                      </a:lnTo>
                      <a:lnTo>
                        <a:pt x="21" y="251"/>
                      </a:lnTo>
                      <a:lnTo>
                        <a:pt x="5" y="183"/>
                      </a:lnTo>
                      <a:lnTo>
                        <a:pt x="0" y="99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11" name="Freeform 95"/>
                <p:cNvSpPr>
                  <a:spLocks/>
                </p:cNvSpPr>
                <p:nvPr/>
              </p:nvSpPr>
              <p:spPr bwMode="auto">
                <a:xfrm>
                  <a:off x="4143" y="2664"/>
                  <a:ext cx="292" cy="388"/>
                </a:xfrm>
                <a:custGeom>
                  <a:avLst/>
                  <a:gdLst>
                    <a:gd name="T0" fmla="*/ 292 w 292"/>
                    <a:gd name="T1" fmla="*/ 289 h 388"/>
                    <a:gd name="T2" fmla="*/ 266 w 292"/>
                    <a:gd name="T3" fmla="*/ 336 h 388"/>
                    <a:gd name="T4" fmla="*/ 230 w 292"/>
                    <a:gd name="T5" fmla="*/ 367 h 388"/>
                    <a:gd name="T6" fmla="*/ 183 w 292"/>
                    <a:gd name="T7" fmla="*/ 388 h 388"/>
                    <a:gd name="T8" fmla="*/ 157 w 292"/>
                    <a:gd name="T9" fmla="*/ 388 h 388"/>
                    <a:gd name="T10" fmla="*/ 130 w 292"/>
                    <a:gd name="T11" fmla="*/ 383 h 388"/>
                    <a:gd name="T12" fmla="*/ 99 w 292"/>
                    <a:gd name="T13" fmla="*/ 372 h 388"/>
                    <a:gd name="T14" fmla="*/ 68 w 292"/>
                    <a:gd name="T15" fmla="*/ 346 h 388"/>
                    <a:gd name="T16" fmla="*/ 42 w 292"/>
                    <a:gd name="T17" fmla="*/ 315 h 388"/>
                    <a:gd name="T18" fmla="*/ 21 w 292"/>
                    <a:gd name="T19" fmla="*/ 273 h 388"/>
                    <a:gd name="T20" fmla="*/ 5 w 292"/>
                    <a:gd name="T21" fmla="*/ 220 h 388"/>
                    <a:gd name="T22" fmla="*/ 0 w 292"/>
                    <a:gd name="T23" fmla="*/ 158 h 388"/>
                    <a:gd name="T24" fmla="*/ 10 w 292"/>
                    <a:gd name="T25" fmla="*/ 84 h 388"/>
                    <a:gd name="T26" fmla="*/ 36 w 292"/>
                    <a:gd name="T27" fmla="*/ 0 h 3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92" h="388">
                      <a:moveTo>
                        <a:pt x="292" y="289"/>
                      </a:moveTo>
                      <a:lnTo>
                        <a:pt x="266" y="336"/>
                      </a:lnTo>
                      <a:lnTo>
                        <a:pt x="230" y="367"/>
                      </a:lnTo>
                      <a:lnTo>
                        <a:pt x="183" y="388"/>
                      </a:lnTo>
                      <a:lnTo>
                        <a:pt x="157" y="388"/>
                      </a:lnTo>
                      <a:lnTo>
                        <a:pt x="130" y="383"/>
                      </a:lnTo>
                      <a:lnTo>
                        <a:pt x="99" y="372"/>
                      </a:lnTo>
                      <a:lnTo>
                        <a:pt x="68" y="346"/>
                      </a:lnTo>
                      <a:lnTo>
                        <a:pt x="42" y="315"/>
                      </a:lnTo>
                      <a:lnTo>
                        <a:pt x="21" y="273"/>
                      </a:lnTo>
                      <a:lnTo>
                        <a:pt x="5" y="220"/>
                      </a:lnTo>
                      <a:lnTo>
                        <a:pt x="0" y="158"/>
                      </a:lnTo>
                      <a:lnTo>
                        <a:pt x="10" y="84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12" name="Freeform 96"/>
                <p:cNvSpPr>
                  <a:spLocks/>
                </p:cNvSpPr>
                <p:nvPr/>
              </p:nvSpPr>
              <p:spPr bwMode="auto">
                <a:xfrm>
                  <a:off x="4164" y="2308"/>
                  <a:ext cx="621" cy="556"/>
                </a:xfrm>
                <a:custGeom>
                  <a:avLst/>
                  <a:gdLst>
                    <a:gd name="T0" fmla="*/ 141 w 621"/>
                    <a:gd name="T1" fmla="*/ 514 h 556"/>
                    <a:gd name="T2" fmla="*/ 177 w 621"/>
                    <a:gd name="T3" fmla="*/ 545 h 556"/>
                    <a:gd name="T4" fmla="*/ 214 w 621"/>
                    <a:gd name="T5" fmla="*/ 556 h 556"/>
                    <a:gd name="T6" fmla="*/ 277 w 621"/>
                    <a:gd name="T7" fmla="*/ 556 h 556"/>
                    <a:gd name="T8" fmla="*/ 355 w 621"/>
                    <a:gd name="T9" fmla="*/ 529 h 556"/>
                    <a:gd name="T10" fmla="*/ 433 w 621"/>
                    <a:gd name="T11" fmla="*/ 466 h 556"/>
                    <a:gd name="T12" fmla="*/ 470 w 621"/>
                    <a:gd name="T13" fmla="*/ 477 h 556"/>
                    <a:gd name="T14" fmla="*/ 522 w 621"/>
                    <a:gd name="T15" fmla="*/ 466 h 556"/>
                    <a:gd name="T16" fmla="*/ 564 w 621"/>
                    <a:gd name="T17" fmla="*/ 425 h 556"/>
                    <a:gd name="T18" fmla="*/ 564 w 621"/>
                    <a:gd name="T19" fmla="*/ 356 h 556"/>
                    <a:gd name="T20" fmla="*/ 611 w 621"/>
                    <a:gd name="T21" fmla="*/ 288 h 556"/>
                    <a:gd name="T22" fmla="*/ 616 w 621"/>
                    <a:gd name="T23" fmla="*/ 241 h 556"/>
                    <a:gd name="T24" fmla="*/ 580 w 621"/>
                    <a:gd name="T25" fmla="*/ 210 h 556"/>
                    <a:gd name="T26" fmla="*/ 559 w 621"/>
                    <a:gd name="T27" fmla="*/ 163 h 556"/>
                    <a:gd name="T28" fmla="*/ 527 w 621"/>
                    <a:gd name="T29" fmla="*/ 95 h 556"/>
                    <a:gd name="T30" fmla="*/ 480 w 621"/>
                    <a:gd name="T31" fmla="*/ 79 h 556"/>
                    <a:gd name="T32" fmla="*/ 444 w 621"/>
                    <a:gd name="T33" fmla="*/ 53 h 556"/>
                    <a:gd name="T34" fmla="*/ 402 w 621"/>
                    <a:gd name="T35" fmla="*/ 5 h 556"/>
                    <a:gd name="T36" fmla="*/ 329 w 621"/>
                    <a:gd name="T37" fmla="*/ 5 h 556"/>
                    <a:gd name="T38" fmla="*/ 287 w 621"/>
                    <a:gd name="T39" fmla="*/ 32 h 556"/>
                    <a:gd name="T40" fmla="*/ 245 w 621"/>
                    <a:gd name="T41" fmla="*/ 84 h 556"/>
                    <a:gd name="T42" fmla="*/ 204 w 621"/>
                    <a:gd name="T43" fmla="*/ 163 h 556"/>
                    <a:gd name="T44" fmla="*/ 167 w 621"/>
                    <a:gd name="T45" fmla="*/ 110 h 556"/>
                    <a:gd name="T46" fmla="*/ 136 w 621"/>
                    <a:gd name="T47" fmla="*/ 37 h 556"/>
                    <a:gd name="T48" fmla="*/ 89 w 621"/>
                    <a:gd name="T49" fmla="*/ 21 h 556"/>
                    <a:gd name="T50" fmla="*/ 26 w 621"/>
                    <a:gd name="T51" fmla="*/ 58 h 556"/>
                    <a:gd name="T52" fmla="*/ 15 w 621"/>
                    <a:gd name="T53" fmla="*/ 126 h 556"/>
                    <a:gd name="T54" fmla="*/ 47 w 621"/>
                    <a:gd name="T55" fmla="*/ 220 h 556"/>
                    <a:gd name="T56" fmla="*/ 36 w 621"/>
                    <a:gd name="T57" fmla="*/ 320 h 556"/>
                    <a:gd name="T58" fmla="*/ 0 w 621"/>
                    <a:gd name="T59" fmla="*/ 356 h 556"/>
                    <a:gd name="T60" fmla="*/ 36 w 621"/>
                    <a:gd name="T61" fmla="*/ 440 h 556"/>
                    <a:gd name="T62" fmla="*/ 83 w 621"/>
                    <a:gd name="T63" fmla="*/ 487 h 5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621" h="556">
                      <a:moveTo>
                        <a:pt x="83" y="487"/>
                      </a:moveTo>
                      <a:lnTo>
                        <a:pt x="141" y="514"/>
                      </a:lnTo>
                      <a:lnTo>
                        <a:pt x="162" y="524"/>
                      </a:lnTo>
                      <a:lnTo>
                        <a:pt x="177" y="545"/>
                      </a:lnTo>
                      <a:lnTo>
                        <a:pt x="193" y="550"/>
                      </a:lnTo>
                      <a:lnTo>
                        <a:pt x="214" y="556"/>
                      </a:lnTo>
                      <a:lnTo>
                        <a:pt x="245" y="556"/>
                      </a:lnTo>
                      <a:lnTo>
                        <a:pt x="277" y="556"/>
                      </a:lnTo>
                      <a:lnTo>
                        <a:pt x="318" y="545"/>
                      </a:lnTo>
                      <a:lnTo>
                        <a:pt x="355" y="529"/>
                      </a:lnTo>
                      <a:lnTo>
                        <a:pt x="397" y="503"/>
                      </a:lnTo>
                      <a:lnTo>
                        <a:pt x="433" y="466"/>
                      </a:lnTo>
                      <a:lnTo>
                        <a:pt x="449" y="477"/>
                      </a:lnTo>
                      <a:lnTo>
                        <a:pt x="470" y="477"/>
                      </a:lnTo>
                      <a:lnTo>
                        <a:pt x="496" y="477"/>
                      </a:lnTo>
                      <a:lnTo>
                        <a:pt x="522" y="466"/>
                      </a:lnTo>
                      <a:lnTo>
                        <a:pt x="548" y="446"/>
                      </a:lnTo>
                      <a:lnTo>
                        <a:pt x="564" y="425"/>
                      </a:lnTo>
                      <a:lnTo>
                        <a:pt x="574" y="398"/>
                      </a:lnTo>
                      <a:lnTo>
                        <a:pt x="564" y="356"/>
                      </a:lnTo>
                      <a:lnTo>
                        <a:pt x="600" y="309"/>
                      </a:lnTo>
                      <a:lnTo>
                        <a:pt x="611" y="288"/>
                      </a:lnTo>
                      <a:lnTo>
                        <a:pt x="621" y="262"/>
                      </a:lnTo>
                      <a:lnTo>
                        <a:pt x="616" y="241"/>
                      </a:lnTo>
                      <a:lnTo>
                        <a:pt x="606" y="220"/>
                      </a:lnTo>
                      <a:lnTo>
                        <a:pt x="580" y="210"/>
                      </a:lnTo>
                      <a:lnTo>
                        <a:pt x="548" y="205"/>
                      </a:lnTo>
                      <a:lnTo>
                        <a:pt x="559" y="163"/>
                      </a:lnTo>
                      <a:lnTo>
                        <a:pt x="543" y="115"/>
                      </a:lnTo>
                      <a:lnTo>
                        <a:pt x="527" y="95"/>
                      </a:lnTo>
                      <a:lnTo>
                        <a:pt x="506" y="84"/>
                      </a:lnTo>
                      <a:lnTo>
                        <a:pt x="480" y="79"/>
                      </a:lnTo>
                      <a:lnTo>
                        <a:pt x="444" y="79"/>
                      </a:lnTo>
                      <a:lnTo>
                        <a:pt x="444" y="53"/>
                      </a:lnTo>
                      <a:lnTo>
                        <a:pt x="423" y="26"/>
                      </a:lnTo>
                      <a:lnTo>
                        <a:pt x="402" y="5"/>
                      </a:lnTo>
                      <a:lnTo>
                        <a:pt x="371" y="0"/>
                      </a:lnTo>
                      <a:lnTo>
                        <a:pt x="329" y="5"/>
                      </a:lnTo>
                      <a:lnTo>
                        <a:pt x="308" y="16"/>
                      </a:lnTo>
                      <a:lnTo>
                        <a:pt x="287" y="32"/>
                      </a:lnTo>
                      <a:lnTo>
                        <a:pt x="266" y="53"/>
                      </a:lnTo>
                      <a:lnTo>
                        <a:pt x="245" y="84"/>
                      </a:lnTo>
                      <a:lnTo>
                        <a:pt x="224" y="121"/>
                      </a:lnTo>
                      <a:lnTo>
                        <a:pt x="204" y="163"/>
                      </a:lnTo>
                      <a:lnTo>
                        <a:pt x="183" y="136"/>
                      </a:lnTo>
                      <a:lnTo>
                        <a:pt x="167" y="110"/>
                      </a:lnTo>
                      <a:lnTo>
                        <a:pt x="151" y="68"/>
                      </a:lnTo>
                      <a:lnTo>
                        <a:pt x="136" y="37"/>
                      </a:lnTo>
                      <a:lnTo>
                        <a:pt x="115" y="21"/>
                      </a:lnTo>
                      <a:lnTo>
                        <a:pt x="89" y="21"/>
                      </a:lnTo>
                      <a:lnTo>
                        <a:pt x="47" y="37"/>
                      </a:lnTo>
                      <a:lnTo>
                        <a:pt x="26" y="58"/>
                      </a:lnTo>
                      <a:lnTo>
                        <a:pt x="15" y="84"/>
                      </a:lnTo>
                      <a:lnTo>
                        <a:pt x="15" y="126"/>
                      </a:lnTo>
                      <a:lnTo>
                        <a:pt x="31" y="173"/>
                      </a:lnTo>
                      <a:lnTo>
                        <a:pt x="47" y="220"/>
                      </a:lnTo>
                      <a:lnTo>
                        <a:pt x="52" y="273"/>
                      </a:lnTo>
                      <a:lnTo>
                        <a:pt x="36" y="320"/>
                      </a:lnTo>
                      <a:lnTo>
                        <a:pt x="21" y="341"/>
                      </a:lnTo>
                      <a:lnTo>
                        <a:pt x="0" y="356"/>
                      </a:lnTo>
                      <a:lnTo>
                        <a:pt x="15" y="409"/>
                      </a:lnTo>
                      <a:lnTo>
                        <a:pt x="36" y="440"/>
                      </a:lnTo>
                      <a:lnTo>
                        <a:pt x="57" y="466"/>
                      </a:lnTo>
                      <a:lnTo>
                        <a:pt x="83" y="487"/>
                      </a:lnTo>
                      <a:lnTo>
                        <a:pt x="83" y="487"/>
                      </a:lnTo>
                      <a:close/>
                    </a:path>
                  </a:pathLst>
                </a:custGeom>
                <a:solidFill>
                  <a:srgbClr val="FAD28D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13" name="Freeform 97"/>
                <p:cNvSpPr>
                  <a:spLocks/>
                </p:cNvSpPr>
                <p:nvPr/>
              </p:nvSpPr>
              <p:spPr bwMode="auto">
                <a:xfrm>
                  <a:off x="4368" y="2471"/>
                  <a:ext cx="114" cy="235"/>
                </a:xfrm>
                <a:custGeom>
                  <a:avLst/>
                  <a:gdLst>
                    <a:gd name="T0" fmla="*/ 0 w 114"/>
                    <a:gd name="T1" fmla="*/ 0 h 235"/>
                    <a:gd name="T2" fmla="*/ 41 w 114"/>
                    <a:gd name="T3" fmla="*/ 36 h 235"/>
                    <a:gd name="T4" fmla="*/ 83 w 114"/>
                    <a:gd name="T5" fmla="*/ 73 h 235"/>
                    <a:gd name="T6" fmla="*/ 104 w 114"/>
                    <a:gd name="T7" fmla="*/ 99 h 235"/>
                    <a:gd name="T8" fmla="*/ 114 w 114"/>
                    <a:gd name="T9" fmla="*/ 136 h 235"/>
                    <a:gd name="T10" fmla="*/ 114 w 114"/>
                    <a:gd name="T11" fmla="*/ 178 h 235"/>
                    <a:gd name="T12" fmla="*/ 109 w 114"/>
                    <a:gd name="T13" fmla="*/ 235 h 2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4" h="235">
                      <a:moveTo>
                        <a:pt x="0" y="0"/>
                      </a:moveTo>
                      <a:lnTo>
                        <a:pt x="41" y="36"/>
                      </a:lnTo>
                      <a:lnTo>
                        <a:pt x="83" y="73"/>
                      </a:lnTo>
                      <a:lnTo>
                        <a:pt x="104" y="99"/>
                      </a:lnTo>
                      <a:lnTo>
                        <a:pt x="114" y="136"/>
                      </a:lnTo>
                      <a:lnTo>
                        <a:pt x="114" y="178"/>
                      </a:lnTo>
                      <a:lnTo>
                        <a:pt x="109" y="235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14" name="Freeform 98"/>
                <p:cNvSpPr>
                  <a:spLocks/>
                </p:cNvSpPr>
                <p:nvPr/>
              </p:nvSpPr>
              <p:spPr bwMode="auto">
                <a:xfrm>
                  <a:off x="4399" y="2387"/>
                  <a:ext cx="209" cy="136"/>
                </a:xfrm>
                <a:custGeom>
                  <a:avLst/>
                  <a:gdLst>
                    <a:gd name="T0" fmla="*/ 16 w 209"/>
                    <a:gd name="T1" fmla="*/ 0 h 136"/>
                    <a:gd name="T2" fmla="*/ 5 w 209"/>
                    <a:gd name="T3" fmla="*/ 26 h 136"/>
                    <a:gd name="T4" fmla="*/ 0 w 209"/>
                    <a:gd name="T5" fmla="*/ 63 h 136"/>
                    <a:gd name="T6" fmla="*/ 0 w 209"/>
                    <a:gd name="T7" fmla="*/ 94 h 136"/>
                    <a:gd name="T8" fmla="*/ 16 w 209"/>
                    <a:gd name="T9" fmla="*/ 120 h 136"/>
                    <a:gd name="T10" fmla="*/ 26 w 209"/>
                    <a:gd name="T11" fmla="*/ 131 h 136"/>
                    <a:gd name="T12" fmla="*/ 42 w 209"/>
                    <a:gd name="T13" fmla="*/ 136 h 136"/>
                    <a:gd name="T14" fmla="*/ 63 w 209"/>
                    <a:gd name="T15" fmla="*/ 131 h 136"/>
                    <a:gd name="T16" fmla="*/ 83 w 209"/>
                    <a:gd name="T17" fmla="*/ 120 h 136"/>
                    <a:gd name="T18" fmla="*/ 110 w 209"/>
                    <a:gd name="T19" fmla="*/ 105 h 136"/>
                    <a:gd name="T20" fmla="*/ 141 w 209"/>
                    <a:gd name="T21" fmla="*/ 73 h 136"/>
                    <a:gd name="T22" fmla="*/ 172 w 209"/>
                    <a:gd name="T23" fmla="*/ 42 h 136"/>
                    <a:gd name="T24" fmla="*/ 209 w 209"/>
                    <a:gd name="T25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9" h="136">
                      <a:moveTo>
                        <a:pt x="16" y="0"/>
                      </a:moveTo>
                      <a:lnTo>
                        <a:pt x="5" y="26"/>
                      </a:lnTo>
                      <a:lnTo>
                        <a:pt x="0" y="63"/>
                      </a:lnTo>
                      <a:lnTo>
                        <a:pt x="0" y="94"/>
                      </a:lnTo>
                      <a:lnTo>
                        <a:pt x="16" y="120"/>
                      </a:lnTo>
                      <a:lnTo>
                        <a:pt x="26" y="131"/>
                      </a:lnTo>
                      <a:lnTo>
                        <a:pt x="42" y="136"/>
                      </a:lnTo>
                      <a:lnTo>
                        <a:pt x="63" y="131"/>
                      </a:lnTo>
                      <a:lnTo>
                        <a:pt x="83" y="120"/>
                      </a:lnTo>
                      <a:lnTo>
                        <a:pt x="110" y="105"/>
                      </a:lnTo>
                      <a:lnTo>
                        <a:pt x="141" y="73"/>
                      </a:lnTo>
                      <a:lnTo>
                        <a:pt x="172" y="42"/>
                      </a:lnTo>
                      <a:lnTo>
                        <a:pt x="209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15" name="Freeform 99"/>
                <p:cNvSpPr>
                  <a:spLocks/>
                </p:cNvSpPr>
                <p:nvPr/>
              </p:nvSpPr>
              <p:spPr bwMode="auto">
                <a:xfrm>
                  <a:off x="4519" y="2460"/>
                  <a:ext cx="193" cy="110"/>
                </a:xfrm>
                <a:custGeom>
                  <a:avLst/>
                  <a:gdLst>
                    <a:gd name="T0" fmla="*/ 21 w 193"/>
                    <a:gd name="T1" fmla="*/ 0 h 110"/>
                    <a:gd name="T2" fmla="*/ 10 w 193"/>
                    <a:gd name="T3" fmla="*/ 16 h 110"/>
                    <a:gd name="T4" fmla="*/ 0 w 193"/>
                    <a:gd name="T5" fmla="*/ 37 h 110"/>
                    <a:gd name="T6" fmla="*/ 0 w 193"/>
                    <a:gd name="T7" fmla="*/ 63 h 110"/>
                    <a:gd name="T8" fmla="*/ 10 w 193"/>
                    <a:gd name="T9" fmla="*/ 94 h 110"/>
                    <a:gd name="T10" fmla="*/ 37 w 193"/>
                    <a:gd name="T11" fmla="*/ 110 h 110"/>
                    <a:gd name="T12" fmla="*/ 68 w 193"/>
                    <a:gd name="T13" fmla="*/ 105 h 110"/>
                    <a:gd name="T14" fmla="*/ 120 w 193"/>
                    <a:gd name="T15" fmla="*/ 84 h 110"/>
                    <a:gd name="T16" fmla="*/ 151 w 193"/>
                    <a:gd name="T17" fmla="*/ 68 h 110"/>
                    <a:gd name="T18" fmla="*/ 193 w 193"/>
                    <a:gd name="T19" fmla="*/ 53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3" h="110">
                      <a:moveTo>
                        <a:pt x="21" y="0"/>
                      </a:moveTo>
                      <a:lnTo>
                        <a:pt x="10" y="16"/>
                      </a:lnTo>
                      <a:lnTo>
                        <a:pt x="0" y="37"/>
                      </a:lnTo>
                      <a:lnTo>
                        <a:pt x="0" y="63"/>
                      </a:lnTo>
                      <a:lnTo>
                        <a:pt x="10" y="94"/>
                      </a:lnTo>
                      <a:lnTo>
                        <a:pt x="37" y="110"/>
                      </a:lnTo>
                      <a:lnTo>
                        <a:pt x="68" y="105"/>
                      </a:lnTo>
                      <a:lnTo>
                        <a:pt x="120" y="84"/>
                      </a:lnTo>
                      <a:lnTo>
                        <a:pt x="151" y="68"/>
                      </a:lnTo>
                      <a:lnTo>
                        <a:pt x="193" y="53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16" name="Freeform 100"/>
                <p:cNvSpPr>
                  <a:spLocks/>
                </p:cNvSpPr>
                <p:nvPr/>
              </p:nvSpPr>
              <p:spPr bwMode="auto">
                <a:xfrm>
                  <a:off x="4571" y="2554"/>
                  <a:ext cx="193" cy="100"/>
                </a:xfrm>
                <a:custGeom>
                  <a:avLst/>
                  <a:gdLst>
                    <a:gd name="T0" fmla="*/ 42 w 193"/>
                    <a:gd name="T1" fmla="*/ 0 h 100"/>
                    <a:gd name="T2" fmla="*/ 21 w 193"/>
                    <a:gd name="T3" fmla="*/ 11 h 100"/>
                    <a:gd name="T4" fmla="*/ 5 w 193"/>
                    <a:gd name="T5" fmla="*/ 27 h 100"/>
                    <a:gd name="T6" fmla="*/ 0 w 193"/>
                    <a:gd name="T7" fmla="*/ 42 h 100"/>
                    <a:gd name="T8" fmla="*/ 0 w 193"/>
                    <a:gd name="T9" fmla="*/ 69 h 100"/>
                    <a:gd name="T10" fmla="*/ 11 w 193"/>
                    <a:gd name="T11" fmla="*/ 84 h 100"/>
                    <a:gd name="T12" fmla="*/ 32 w 193"/>
                    <a:gd name="T13" fmla="*/ 95 h 100"/>
                    <a:gd name="T14" fmla="*/ 63 w 193"/>
                    <a:gd name="T15" fmla="*/ 100 h 100"/>
                    <a:gd name="T16" fmla="*/ 94 w 193"/>
                    <a:gd name="T17" fmla="*/ 100 h 100"/>
                    <a:gd name="T18" fmla="*/ 157 w 193"/>
                    <a:gd name="T19" fmla="*/ 90 h 100"/>
                    <a:gd name="T20" fmla="*/ 178 w 193"/>
                    <a:gd name="T21" fmla="*/ 79 h 100"/>
                    <a:gd name="T22" fmla="*/ 193 w 193"/>
                    <a:gd name="T23" fmla="*/ 69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3" h="100">
                      <a:moveTo>
                        <a:pt x="42" y="0"/>
                      </a:moveTo>
                      <a:lnTo>
                        <a:pt x="21" y="11"/>
                      </a:lnTo>
                      <a:lnTo>
                        <a:pt x="5" y="27"/>
                      </a:lnTo>
                      <a:lnTo>
                        <a:pt x="0" y="42"/>
                      </a:lnTo>
                      <a:lnTo>
                        <a:pt x="0" y="69"/>
                      </a:lnTo>
                      <a:lnTo>
                        <a:pt x="11" y="84"/>
                      </a:lnTo>
                      <a:lnTo>
                        <a:pt x="32" y="95"/>
                      </a:lnTo>
                      <a:lnTo>
                        <a:pt x="63" y="100"/>
                      </a:lnTo>
                      <a:lnTo>
                        <a:pt x="94" y="100"/>
                      </a:lnTo>
                      <a:lnTo>
                        <a:pt x="157" y="90"/>
                      </a:lnTo>
                      <a:lnTo>
                        <a:pt x="178" y="79"/>
                      </a:lnTo>
                      <a:lnTo>
                        <a:pt x="193" y="69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17" name="Freeform 101"/>
                <p:cNvSpPr>
                  <a:spLocks/>
                </p:cNvSpPr>
                <p:nvPr/>
              </p:nvSpPr>
              <p:spPr bwMode="auto">
                <a:xfrm>
                  <a:off x="4576" y="2654"/>
                  <a:ext cx="68" cy="120"/>
                </a:xfrm>
                <a:custGeom>
                  <a:avLst/>
                  <a:gdLst>
                    <a:gd name="T0" fmla="*/ 68 w 68"/>
                    <a:gd name="T1" fmla="*/ 0 h 120"/>
                    <a:gd name="T2" fmla="*/ 37 w 68"/>
                    <a:gd name="T3" fmla="*/ 16 h 120"/>
                    <a:gd name="T4" fmla="*/ 11 w 68"/>
                    <a:gd name="T5" fmla="*/ 42 h 120"/>
                    <a:gd name="T6" fmla="*/ 6 w 68"/>
                    <a:gd name="T7" fmla="*/ 63 h 120"/>
                    <a:gd name="T8" fmla="*/ 0 w 68"/>
                    <a:gd name="T9" fmla="*/ 79 h 120"/>
                    <a:gd name="T10" fmla="*/ 6 w 68"/>
                    <a:gd name="T11" fmla="*/ 100 h 120"/>
                    <a:gd name="T12" fmla="*/ 21 w 68"/>
                    <a:gd name="T13" fmla="*/ 12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8" h="120">
                      <a:moveTo>
                        <a:pt x="68" y="0"/>
                      </a:moveTo>
                      <a:lnTo>
                        <a:pt x="37" y="16"/>
                      </a:lnTo>
                      <a:lnTo>
                        <a:pt x="11" y="42"/>
                      </a:lnTo>
                      <a:lnTo>
                        <a:pt x="6" y="63"/>
                      </a:lnTo>
                      <a:lnTo>
                        <a:pt x="0" y="79"/>
                      </a:lnTo>
                      <a:lnTo>
                        <a:pt x="6" y="100"/>
                      </a:lnTo>
                      <a:lnTo>
                        <a:pt x="21" y="12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18" name="Freeform 102"/>
                <p:cNvSpPr>
                  <a:spLocks/>
                </p:cNvSpPr>
                <p:nvPr/>
              </p:nvSpPr>
              <p:spPr bwMode="auto">
                <a:xfrm>
                  <a:off x="3198" y="2565"/>
                  <a:ext cx="156" cy="906"/>
                </a:xfrm>
                <a:custGeom>
                  <a:avLst/>
                  <a:gdLst>
                    <a:gd name="T0" fmla="*/ 62 w 156"/>
                    <a:gd name="T1" fmla="*/ 0 h 906"/>
                    <a:gd name="T2" fmla="*/ 36 w 156"/>
                    <a:gd name="T3" fmla="*/ 99 h 906"/>
                    <a:gd name="T4" fmla="*/ 15 w 156"/>
                    <a:gd name="T5" fmla="*/ 199 h 906"/>
                    <a:gd name="T6" fmla="*/ 5 w 156"/>
                    <a:gd name="T7" fmla="*/ 283 h 906"/>
                    <a:gd name="T8" fmla="*/ 0 w 156"/>
                    <a:gd name="T9" fmla="*/ 314 h 906"/>
                    <a:gd name="T10" fmla="*/ 0 w 156"/>
                    <a:gd name="T11" fmla="*/ 340 h 906"/>
                    <a:gd name="T12" fmla="*/ 26 w 156"/>
                    <a:gd name="T13" fmla="*/ 351 h 906"/>
                    <a:gd name="T14" fmla="*/ 41 w 156"/>
                    <a:gd name="T15" fmla="*/ 356 h 906"/>
                    <a:gd name="T16" fmla="*/ 62 w 156"/>
                    <a:gd name="T17" fmla="*/ 367 h 906"/>
                    <a:gd name="T18" fmla="*/ 67 w 156"/>
                    <a:gd name="T19" fmla="*/ 367 h 906"/>
                    <a:gd name="T20" fmla="*/ 73 w 156"/>
                    <a:gd name="T21" fmla="*/ 367 h 906"/>
                    <a:gd name="T22" fmla="*/ 47 w 156"/>
                    <a:gd name="T23" fmla="*/ 403 h 906"/>
                    <a:gd name="T24" fmla="*/ 36 w 156"/>
                    <a:gd name="T25" fmla="*/ 435 h 906"/>
                    <a:gd name="T26" fmla="*/ 20 w 156"/>
                    <a:gd name="T27" fmla="*/ 450 h 906"/>
                    <a:gd name="T28" fmla="*/ 15 w 156"/>
                    <a:gd name="T29" fmla="*/ 466 h 906"/>
                    <a:gd name="T30" fmla="*/ 5 w 156"/>
                    <a:gd name="T31" fmla="*/ 477 h 906"/>
                    <a:gd name="T32" fmla="*/ 5 w 156"/>
                    <a:gd name="T33" fmla="*/ 482 h 906"/>
                    <a:gd name="T34" fmla="*/ 15 w 156"/>
                    <a:gd name="T35" fmla="*/ 519 h 906"/>
                    <a:gd name="T36" fmla="*/ 36 w 156"/>
                    <a:gd name="T37" fmla="*/ 576 h 906"/>
                    <a:gd name="T38" fmla="*/ 52 w 156"/>
                    <a:gd name="T39" fmla="*/ 634 h 906"/>
                    <a:gd name="T40" fmla="*/ 78 w 156"/>
                    <a:gd name="T41" fmla="*/ 697 h 906"/>
                    <a:gd name="T42" fmla="*/ 99 w 156"/>
                    <a:gd name="T43" fmla="*/ 760 h 906"/>
                    <a:gd name="T44" fmla="*/ 120 w 156"/>
                    <a:gd name="T45" fmla="*/ 817 h 906"/>
                    <a:gd name="T46" fmla="*/ 141 w 156"/>
                    <a:gd name="T47" fmla="*/ 870 h 906"/>
                    <a:gd name="T48" fmla="*/ 156 w 156"/>
                    <a:gd name="T49" fmla="*/ 906 h 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6" h="906">
                      <a:moveTo>
                        <a:pt x="62" y="0"/>
                      </a:moveTo>
                      <a:lnTo>
                        <a:pt x="36" y="99"/>
                      </a:lnTo>
                      <a:lnTo>
                        <a:pt x="15" y="199"/>
                      </a:lnTo>
                      <a:lnTo>
                        <a:pt x="5" y="283"/>
                      </a:lnTo>
                      <a:lnTo>
                        <a:pt x="0" y="314"/>
                      </a:lnTo>
                      <a:lnTo>
                        <a:pt x="0" y="340"/>
                      </a:lnTo>
                      <a:lnTo>
                        <a:pt x="26" y="351"/>
                      </a:lnTo>
                      <a:lnTo>
                        <a:pt x="41" y="356"/>
                      </a:lnTo>
                      <a:lnTo>
                        <a:pt x="62" y="367"/>
                      </a:lnTo>
                      <a:lnTo>
                        <a:pt x="67" y="367"/>
                      </a:lnTo>
                      <a:lnTo>
                        <a:pt x="73" y="367"/>
                      </a:lnTo>
                      <a:lnTo>
                        <a:pt x="47" y="403"/>
                      </a:lnTo>
                      <a:lnTo>
                        <a:pt x="36" y="435"/>
                      </a:lnTo>
                      <a:lnTo>
                        <a:pt x="20" y="450"/>
                      </a:lnTo>
                      <a:lnTo>
                        <a:pt x="15" y="466"/>
                      </a:lnTo>
                      <a:lnTo>
                        <a:pt x="5" y="477"/>
                      </a:lnTo>
                      <a:lnTo>
                        <a:pt x="5" y="482"/>
                      </a:lnTo>
                      <a:lnTo>
                        <a:pt x="15" y="519"/>
                      </a:lnTo>
                      <a:lnTo>
                        <a:pt x="36" y="576"/>
                      </a:lnTo>
                      <a:lnTo>
                        <a:pt x="52" y="634"/>
                      </a:lnTo>
                      <a:lnTo>
                        <a:pt x="78" y="697"/>
                      </a:lnTo>
                      <a:lnTo>
                        <a:pt x="99" y="760"/>
                      </a:lnTo>
                      <a:lnTo>
                        <a:pt x="120" y="817"/>
                      </a:lnTo>
                      <a:lnTo>
                        <a:pt x="141" y="870"/>
                      </a:lnTo>
                      <a:lnTo>
                        <a:pt x="156" y="906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19" name="Freeform 103"/>
                <p:cNvSpPr>
                  <a:spLocks/>
                </p:cNvSpPr>
                <p:nvPr/>
              </p:nvSpPr>
              <p:spPr bwMode="auto">
                <a:xfrm>
                  <a:off x="3506" y="2513"/>
                  <a:ext cx="355" cy="974"/>
                </a:xfrm>
                <a:custGeom>
                  <a:avLst/>
                  <a:gdLst>
                    <a:gd name="T0" fmla="*/ 329 w 355"/>
                    <a:gd name="T1" fmla="*/ 0 h 974"/>
                    <a:gd name="T2" fmla="*/ 339 w 355"/>
                    <a:gd name="T3" fmla="*/ 89 h 974"/>
                    <a:gd name="T4" fmla="*/ 344 w 355"/>
                    <a:gd name="T5" fmla="*/ 183 h 974"/>
                    <a:gd name="T6" fmla="*/ 350 w 355"/>
                    <a:gd name="T7" fmla="*/ 261 h 974"/>
                    <a:gd name="T8" fmla="*/ 355 w 355"/>
                    <a:gd name="T9" fmla="*/ 298 h 974"/>
                    <a:gd name="T10" fmla="*/ 355 w 355"/>
                    <a:gd name="T11" fmla="*/ 324 h 974"/>
                    <a:gd name="T12" fmla="*/ 329 w 355"/>
                    <a:gd name="T13" fmla="*/ 340 h 974"/>
                    <a:gd name="T14" fmla="*/ 308 w 355"/>
                    <a:gd name="T15" fmla="*/ 351 h 974"/>
                    <a:gd name="T16" fmla="*/ 277 w 355"/>
                    <a:gd name="T17" fmla="*/ 371 h 974"/>
                    <a:gd name="T18" fmla="*/ 303 w 355"/>
                    <a:gd name="T19" fmla="*/ 398 h 974"/>
                    <a:gd name="T20" fmla="*/ 318 w 355"/>
                    <a:gd name="T21" fmla="*/ 413 h 974"/>
                    <a:gd name="T22" fmla="*/ 324 w 355"/>
                    <a:gd name="T23" fmla="*/ 419 h 974"/>
                    <a:gd name="T24" fmla="*/ 324 w 355"/>
                    <a:gd name="T25" fmla="*/ 419 h 974"/>
                    <a:gd name="T26" fmla="*/ 292 w 355"/>
                    <a:gd name="T27" fmla="*/ 482 h 974"/>
                    <a:gd name="T28" fmla="*/ 250 w 355"/>
                    <a:gd name="T29" fmla="*/ 550 h 974"/>
                    <a:gd name="T30" fmla="*/ 203 w 355"/>
                    <a:gd name="T31" fmla="*/ 628 h 974"/>
                    <a:gd name="T32" fmla="*/ 156 w 355"/>
                    <a:gd name="T33" fmla="*/ 707 h 974"/>
                    <a:gd name="T34" fmla="*/ 109 w 355"/>
                    <a:gd name="T35" fmla="*/ 785 h 974"/>
                    <a:gd name="T36" fmla="*/ 68 w 355"/>
                    <a:gd name="T37" fmla="*/ 859 h 974"/>
                    <a:gd name="T38" fmla="*/ 31 w 355"/>
                    <a:gd name="T39" fmla="*/ 922 h 974"/>
                    <a:gd name="T40" fmla="*/ 0 w 355"/>
                    <a:gd name="T41" fmla="*/ 974 h 9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55" h="974">
                      <a:moveTo>
                        <a:pt x="329" y="0"/>
                      </a:moveTo>
                      <a:lnTo>
                        <a:pt x="339" y="89"/>
                      </a:lnTo>
                      <a:lnTo>
                        <a:pt x="344" y="183"/>
                      </a:lnTo>
                      <a:lnTo>
                        <a:pt x="350" y="261"/>
                      </a:lnTo>
                      <a:lnTo>
                        <a:pt x="355" y="298"/>
                      </a:lnTo>
                      <a:lnTo>
                        <a:pt x="355" y="324"/>
                      </a:lnTo>
                      <a:lnTo>
                        <a:pt x="329" y="340"/>
                      </a:lnTo>
                      <a:lnTo>
                        <a:pt x="308" y="351"/>
                      </a:lnTo>
                      <a:lnTo>
                        <a:pt x="277" y="371"/>
                      </a:lnTo>
                      <a:lnTo>
                        <a:pt x="303" y="398"/>
                      </a:lnTo>
                      <a:lnTo>
                        <a:pt x="318" y="413"/>
                      </a:lnTo>
                      <a:lnTo>
                        <a:pt x="324" y="419"/>
                      </a:lnTo>
                      <a:lnTo>
                        <a:pt x="324" y="419"/>
                      </a:lnTo>
                      <a:lnTo>
                        <a:pt x="292" y="482"/>
                      </a:lnTo>
                      <a:lnTo>
                        <a:pt x="250" y="550"/>
                      </a:lnTo>
                      <a:lnTo>
                        <a:pt x="203" y="628"/>
                      </a:lnTo>
                      <a:lnTo>
                        <a:pt x="156" y="707"/>
                      </a:lnTo>
                      <a:lnTo>
                        <a:pt x="109" y="785"/>
                      </a:lnTo>
                      <a:lnTo>
                        <a:pt x="68" y="859"/>
                      </a:lnTo>
                      <a:lnTo>
                        <a:pt x="31" y="922"/>
                      </a:lnTo>
                      <a:lnTo>
                        <a:pt x="0" y="974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20" name="Freeform 104"/>
                <p:cNvSpPr>
                  <a:spLocks/>
                </p:cNvSpPr>
                <p:nvPr/>
              </p:nvSpPr>
              <p:spPr bwMode="auto">
                <a:xfrm>
                  <a:off x="3349" y="2481"/>
                  <a:ext cx="376" cy="817"/>
                </a:xfrm>
                <a:custGeom>
                  <a:avLst/>
                  <a:gdLst>
                    <a:gd name="T0" fmla="*/ 5 w 376"/>
                    <a:gd name="T1" fmla="*/ 79 h 817"/>
                    <a:gd name="T2" fmla="*/ 0 w 376"/>
                    <a:gd name="T3" fmla="*/ 241 h 817"/>
                    <a:gd name="T4" fmla="*/ 11 w 376"/>
                    <a:gd name="T5" fmla="*/ 409 h 817"/>
                    <a:gd name="T6" fmla="*/ 16 w 376"/>
                    <a:gd name="T7" fmla="*/ 498 h 817"/>
                    <a:gd name="T8" fmla="*/ 26 w 376"/>
                    <a:gd name="T9" fmla="*/ 592 h 817"/>
                    <a:gd name="T10" fmla="*/ 42 w 376"/>
                    <a:gd name="T11" fmla="*/ 697 h 817"/>
                    <a:gd name="T12" fmla="*/ 68 w 376"/>
                    <a:gd name="T13" fmla="*/ 817 h 817"/>
                    <a:gd name="T14" fmla="*/ 183 w 376"/>
                    <a:gd name="T15" fmla="*/ 597 h 817"/>
                    <a:gd name="T16" fmla="*/ 240 w 376"/>
                    <a:gd name="T17" fmla="*/ 493 h 817"/>
                    <a:gd name="T18" fmla="*/ 287 w 376"/>
                    <a:gd name="T19" fmla="*/ 388 h 817"/>
                    <a:gd name="T20" fmla="*/ 324 w 376"/>
                    <a:gd name="T21" fmla="*/ 293 h 817"/>
                    <a:gd name="T22" fmla="*/ 355 w 376"/>
                    <a:gd name="T23" fmla="*/ 194 h 817"/>
                    <a:gd name="T24" fmla="*/ 376 w 376"/>
                    <a:gd name="T25" fmla="*/ 100 h 817"/>
                    <a:gd name="T26" fmla="*/ 376 w 376"/>
                    <a:gd name="T27" fmla="*/ 0 h 817"/>
                    <a:gd name="T28" fmla="*/ 350 w 376"/>
                    <a:gd name="T29" fmla="*/ 0 h 817"/>
                    <a:gd name="T30" fmla="*/ 313 w 376"/>
                    <a:gd name="T31" fmla="*/ 5 h 817"/>
                    <a:gd name="T32" fmla="*/ 266 w 376"/>
                    <a:gd name="T33" fmla="*/ 11 h 817"/>
                    <a:gd name="T34" fmla="*/ 214 w 376"/>
                    <a:gd name="T35" fmla="*/ 16 h 817"/>
                    <a:gd name="T36" fmla="*/ 105 w 376"/>
                    <a:gd name="T37" fmla="*/ 37 h 817"/>
                    <a:gd name="T38" fmla="*/ 52 w 376"/>
                    <a:gd name="T39" fmla="*/ 58 h 817"/>
                    <a:gd name="T40" fmla="*/ 5 w 376"/>
                    <a:gd name="T41" fmla="*/ 79 h 817"/>
                    <a:gd name="T42" fmla="*/ 5 w 376"/>
                    <a:gd name="T43" fmla="*/ 79 h 8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76" h="817">
                      <a:moveTo>
                        <a:pt x="5" y="79"/>
                      </a:moveTo>
                      <a:lnTo>
                        <a:pt x="0" y="241"/>
                      </a:lnTo>
                      <a:lnTo>
                        <a:pt x="11" y="409"/>
                      </a:lnTo>
                      <a:lnTo>
                        <a:pt x="16" y="498"/>
                      </a:lnTo>
                      <a:lnTo>
                        <a:pt x="26" y="592"/>
                      </a:lnTo>
                      <a:lnTo>
                        <a:pt x="42" y="697"/>
                      </a:lnTo>
                      <a:lnTo>
                        <a:pt x="68" y="817"/>
                      </a:lnTo>
                      <a:lnTo>
                        <a:pt x="183" y="597"/>
                      </a:lnTo>
                      <a:lnTo>
                        <a:pt x="240" y="493"/>
                      </a:lnTo>
                      <a:lnTo>
                        <a:pt x="287" y="388"/>
                      </a:lnTo>
                      <a:lnTo>
                        <a:pt x="324" y="293"/>
                      </a:lnTo>
                      <a:lnTo>
                        <a:pt x="355" y="194"/>
                      </a:lnTo>
                      <a:lnTo>
                        <a:pt x="376" y="100"/>
                      </a:lnTo>
                      <a:lnTo>
                        <a:pt x="376" y="0"/>
                      </a:lnTo>
                      <a:lnTo>
                        <a:pt x="350" y="0"/>
                      </a:lnTo>
                      <a:lnTo>
                        <a:pt x="313" y="5"/>
                      </a:lnTo>
                      <a:lnTo>
                        <a:pt x="266" y="11"/>
                      </a:lnTo>
                      <a:lnTo>
                        <a:pt x="214" y="16"/>
                      </a:lnTo>
                      <a:lnTo>
                        <a:pt x="105" y="37"/>
                      </a:lnTo>
                      <a:lnTo>
                        <a:pt x="52" y="58"/>
                      </a:lnTo>
                      <a:lnTo>
                        <a:pt x="5" y="79"/>
                      </a:lnTo>
                      <a:lnTo>
                        <a:pt x="5" y="79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21" name="Freeform 105"/>
                <p:cNvSpPr>
                  <a:spLocks/>
                </p:cNvSpPr>
                <p:nvPr/>
              </p:nvSpPr>
              <p:spPr bwMode="auto">
                <a:xfrm>
                  <a:off x="3354" y="2659"/>
                  <a:ext cx="267" cy="246"/>
                </a:xfrm>
                <a:custGeom>
                  <a:avLst/>
                  <a:gdLst>
                    <a:gd name="T0" fmla="*/ 0 w 267"/>
                    <a:gd name="T1" fmla="*/ 199 h 246"/>
                    <a:gd name="T2" fmla="*/ 37 w 267"/>
                    <a:gd name="T3" fmla="*/ 142 h 246"/>
                    <a:gd name="T4" fmla="*/ 73 w 267"/>
                    <a:gd name="T5" fmla="*/ 89 h 246"/>
                    <a:gd name="T6" fmla="*/ 105 w 267"/>
                    <a:gd name="T7" fmla="*/ 37 h 246"/>
                    <a:gd name="T8" fmla="*/ 126 w 267"/>
                    <a:gd name="T9" fmla="*/ 0 h 246"/>
                    <a:gd name="T10" fmla="*/ 136 w 267"/>
                    <a:gd name="T11" fmla="*/ 26 h 246"/>
                    <a:gd name="T12" fmla="*/ 152 w 267"/>
                    <a:gd name="T13" fmla="*/ 58 h 246"/>
                    <a:gd name="T14" fmla="*/ 183 w 267"/>
                    <a:gd name="T15" fmla="*/ 126 h 246"/>
                    <a:gd name="T16" fmla="*/ 230 w 267"/>
                    <a:gd name="T17" fmla="*/ 194 h 246"/>
                    <a:gd name="T18" fmla="*/ 251 w 267"/>
                    <a:gd name="T19" fmla="*/ 225 h 246"/>
                    <a:gd name="T20" fmla="*/ 267 w 267"/>
                    <a:gd name="T21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7" h="246">
                      <a:moveTo>
                        <a:pt x="0" y="199"/>
                      </a:moveTo>
                      <a:lnTo>
                        <a:pt x="37" y="142"/>
                      </a:lnTo>
                      <a:lnTo>
                        <a:pt x="73" y="89"/>
                      </a:lnTo>
                      <a:lnTo>
                        <a:pt x="105" y="37"/>
                      </a:lnTo>
                      <a:lnTo>
                        <a:pt x="126" y="0"/>
                      </a:lnTo>
                      <a:lnTo>
                        <a:pt x="136" y="26"/>
                      </a:lnTo>
                      <a:lnTo>
                        <a:pt x="152" y="58"/>
                      </a:lnTo>
                      <a:lnTo>
                        <a:pt x="183" y="126"/>
                      </a:lnTo>
                      <a:lnTo>
                        <a:pt x="230" y="194"/>
                      </a:lnTo>
                      <a:lnTo>
                        <a:pt x="251" y="225"/>
                      </a:lnTo>
                      <a:lnTo>
                        <a:pt x="267" y="246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22" name="Freeform 106"/>
                <p:cNvSpPr>
                  <a:spLocks/>
                </p:cNvSpPr>
                <p:nvPr/>
              </p:nvSpPr>
              <p:spPr bwMode="auto">
                <a:xfrm>
                  <a:off x="3448" y="2795"/>
                  <a:ext cx="42" cy="48"/>
                </a:xfrm>
                <a:custGeom>
                  <a:avLst/>
                  <a:gdLst>
                    <a:gd name="T0" fmla="*/ 42 w 42"/>
                    <a:gd name="T1" fmla="*/ 27 h 48"/>
                    <a:gd name="T2" fmla="*/ 32 w 42"/>
                    <a:gd name="T3" fmla="*/ 42 h 48"/>
                    <a:gd name="T4" fmla="*/ 21 w 42"/>
                    <a:gd name="T5" fmla="*/ 48 h 48"/>
                    <a:gd name="T6" fmla="*/ 6 w 42"/>
                    <a:gd name="T7" fmla="*/ 42 h 48"/>
                    <a:gd name="T8" fmla="*/ 0 w 42"/>
                    <a:gd name="T9" fmla="*/ 27 h 48"/>
                    <a:gd name="T10" fmla="*/ 6 w 42"/>
                    <a:gd name="T11" fmla="*/ 6 h 48"/>
                    <a:gd name="T12" fmla="*/ 21 w 42"/>
                    <a:gd name="T13" fmla="*/ 0 h 48"/>
                    <a:gd name="T14" fmla="*/ 32 w 42"/>
                    <a:gd name="T15" fmla="*/ 6 h 48"/>
                    <a:gd name="T16" fmla="*/ 42 w 42"/>
                    <a:gd name="T17" fmla="*/ 27 h 48"/>
                    <a:gd name="T18" fmla="*/ 42 w 42"/>
                    <a:gd name="T19" fmla="*/ 27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" h="48">
                      <a:moveTo>
                        <a:pt x="42" y="27"/>
                      </a:moveTo>
                      <a:lnTo>
                        <a:pt x="32" y="42"/>
                      </a:lnTo>
                      <a:lnTo>
                        <a:pt x="21" y="48"/>
                      </a:lnTo>
                      <a:lnTo>
                        <a:pt x="6" y="42"/>
                      </a:lnTo>
                      <a:lnTo>
                        <a:pt x="0" y="27"/>
                      </a:lnTo>
                      <a:lnTo>
                        <a:pt x="6" y="6"/>
                      </a:lnTo>
                      <a:lnTo>
                        <a:pt x="21" y="0"/>
                      </a:lnTo>
                      <a:lnTo>
                        <a:pt x="32" y="6"/>
                      </a:lnTo>
                      <a:lnTo>
                        <a:pt x="42" y="27"/>
                      </a:lnTo>
                      <a:lnTo>
                        <a:pt x="42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23" name="Freeform 107"/>
                <p:cNvSpPr>
                  <a:spLocks/>
                </p:cNvSpPr>
                <p:nvPr/>
              </p:nvSpPr>
              <p:spPr bwMode="auto">
                <a:xfrm>
                  <a:off x="3072" y="2942"/>
                  <a:ext cx="26" cy="252"/>
                </a:xfrm>
                <a:custGeom>
                  <a:avLst/>
                  <a:gdLst>
                    <a:gd name="T0" fmla="*/ 0 w 26"/>
                    <a:gd name="T1" fmla="*/ 252 h 252"/>
                    <a:gd name="T2" fmla="*/ 5 w 26"/>
                    <a:gd name="T3" fmla="*/ 183 h 252"/>
                    <a:gd name="T4" fmla="*/ 11 w 26"/>
                    <a:gd name="T5" fmla="*/ 105 h 252"/>
                    <a:gd name="T6" fmla="*/ 21 w 26"/>
                    <a:gd name="T7" fmla="*/ 47 h 252"/>
                    <a:gd name="T8" fmla="*/ 26 w 26"/>
                    <a:gd name="T9" fmla="*/ 21 h 252"/>
                    <a:gd name="T10" fmla="*/ 26 w 26"/>
                    <a:gd name="T11" fmla="*/ 0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" h="252">
                      <a:moveTo>
                        <a:pt x="0" y="252"/>
                      </a:moveTo>
                      <a:lnTo>
                        <a:pt x="5" y="183"/>
                      </a:lnTo>
                      <a:lnTo>
                        <a:pt x="11" y="105"/>
                      </a:lnTo>
                      <a:lnTo>
                        <a:pt x="21" y="47"/>
                      </a:lnTo>
                      <a:lnTo>
                        <a:pt x="26" y="21"/>
                      </a:lnTo>
                      <a:lnTo>
                        <a:pt x="26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24" name="Freeform 108"/>
                <p:cNvSpPr>
                  <a:spLocks/>
                </p:cNvSpPr>
                <p:nvPr/>
              </p:nvSpPr>
              <p:spPr bwMode="auto">
                <a:xfrm>
                  <a:off x="2764" y="3047"/>
                  <a:ext cx="308" cy="367"/>
                </a:xfrm>
                <a:custGeom>
                  <a:avLst/>
                  <a:gdLst>
                    <a:gd name="T0" fmla="*/ 230 w 308"/>
                    <a:gd name="T1" fmla="*/ 63 h 367"/>
                    <a:gd name="T2" fmla="*/ 219 w 308"/>
                    <a:gd name="T3" fmla="*/ 31 h 367"/>
                    <a:gd name="T4" fmla="*/ 199 w 308"/>
                    <a:gd name="T5" fmla="*/ 10 h 367"/>
                    <a:gd name="T6" fmla="*/ 167 w 308"/>
                    <a:gd name="T7" fmla="*/ 0 h 367"/>
                    <a:gd name="T8" fmla="*/ 131 w 308"/>
                    <a:gd name="T9" fmla="*/ 0 h 367"/>
                    <a:gd name="T10" fmla="*/ 94 w 308"/>
                    <a:gd name="T11" fmla="*/ 10 h 367"/>
                    <a:gd name="T12" fmla="*/ 63 w 308"/>
                    <a:gd name="T13" fmla="*/ 31 h 367"/>
                    <a:gd name="T14" fmla="*/ 52 w 308"/>
                    <a:gd name="T15" fmla="*/ 47 h 367"/>
                    <a:gd name="T16" fmla="*/ 47 w 308"/>
                    <a:gd name="T17" fmla="*/ 68 h 367"/>
                    <a:gd name="T18" fmla="*/ 52 w 308"/>
                    <a:gd name="T19" fmla="*/ 94 h 367"/>
                    <a:gd name="T20" fmla="*/ 68 w 308"/>
                    <a:gd name="T21" fmla="*/ 126 h 367"/>
                    <a:gd name="T22" fmla="*/ 47 w 308"/>
                    <a:gd name="T23" fmla="*/ 147 h 367"/>
                    <a:gd name="T24" fmla="*/ 31 w 308"/>
                    <a:gd name="T25" fmla="*/ 173 h 367"/>
                    <a:gd name="T26" fmla="*/ 5 w 308"/>
                    <a:gd name="T27" fmla="*/ 246 h 367"/>
                    <a:gd name="T28" fmla="*/ 0 w 308"/>
                    <a:gd name="T29" fmla="*/ 283 h 367"/>
                    <a:gd name="T30" fmla="*/ 5 w 308"/>
                    <a:gd name="T31" fmla="*/ 314 h 367"/>
                    <a:gd name="T32" fmla="*/ 11 w 308"/>
                    <a:gd name="T33" fmla="*/ 340 h 367"/>
                    <a:gd name="T34" fmla="*/ 31 w 308"/>
                    <a:gd name="T35" fmla="*/ 356 h 367"/>
                    <a:gd name="T36" fmla="*/ 68 w 308"/>
                    <a:gd name="T37" fmla="*/ 361 h 367"/>
                    <a:gd name="T38" fmla="*/ 94 w 308"/>
                    <a:gd name="T39" fmla="*/ 351 h 367"/>
                    <a:gd name="T40" fmla="*/ 110 w 308"/>
                    <a:gd name="T41" fmla="*/ 335 h 367"/>
                    <a:gd name="T42" fmla="*/ 120 w 308"/>
                    <a:gd name="T43" fmla="*/ 325 h 367"/>
                    <a:gd name="T44" fmla="*/ 125 w 308"/>
                    <a:gd name="T45" fmla="*/ 340 h 367"/>
                    <a:gd name="T46" fmla="*/ 136 w 308"/>
                    <a:gd name="T47" fmla="*/ 356 h 367"/>
                    <a:gd name="T48" fmla="*/ 172 w 308"/>
                    <a:gd name="T49" fmla="*/ 367 h 367"/>
                    <a:gd name="T50" fmla="*/ 209 w 308"/>
                    <a:gd name="T51" fmla="*/ 361 h 367"/>
                    <a:gd name="T52" fmla="*/ 219 w 308"/>
                    <a:gd name="T53" fmla="*/ 346 h 367"/>
                    <a:gd name="T54" fmla="*/ 225 w 308"/>
                    <a:gd name="T55" fmla="*/ 330 h 367"/>
                    <a:gd name="T56" fmla="*/ 251 w 308"/>
                    <a:gd name="T57" fmla="*/ 330 h 367"/>
                    <a:gd name="T58" fmla="*/ 272 w 308"/>
                    <a:gd name="T59" fmla="*/ 330 h 367"/>
                    <a:gd name="T60" fmla="*/ 308 w 308"/>
                    <a:gd name="T61" fmla="*/ 309 h 367"/>
                    <a:gd name="T62" fmla="*/ 308 w 308"/>
                    <a:gd name="T63" fmla="*/ 257 h 367"/>
                    <a:gd name="T64" fmla="*/ 308 w 308"/>
                    <a:gd name="T65" fmla="*/ 215 h 367"/>
                    <a:gd name="T66" fmla="*/ 308 w 308"/>
                    <a:gd name="T67" fmla="*/ 173 h 367"/>
                    <a:gd name="T68" fmla="*/ 308 w 308"/>
                    <a:gd name="T69" fmla="*/ 147 h 367"/>
                    <a:gd name="T70" fmla="*/ 303 w 308"/>
                    <a:gd name="T71" fmla="*/ 115 h 367"/>
                    <a:gd name="T72" fmla="*/ 293 w 308"/>
                    <a:gd name="T73" fmla="*/ 84 h 367"/>
                    <a:gd name="T74" fmla="*/ 266 w 308"/>
                    <a:gd name="T75" fmla="*/ 68 h 367"/>
                    <a:gd name="T76" fmla="*/ 230 w 308"/>
                    <a:gd name="T77" fmla="*/ 63 h 367"/>
                    <a:gd name="T78" fmla="*/ 230 w 308"/>
                    <a:gd name="T79" fmla="*/ 63 h 3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08" h="367">
                      <a:moveTo>
                        <a:pt x="230" y="63"/>
                      </a:moveTo>
                      <a:lnTo>
                        <a:pt x="219" y="31"/>
                      </a:lnTo>
                      <a:lnTo>
                        <a:pt x="199" y="10"/>
                      </a:lnTo>
                      <a:lnTo>
                        <a:pt x="167" y="0"/>
                      </a:lnTo>
                      <a:lnTo>
                        <a:pt x="131" y="0"/>
                      </a:lnTo>
                      <a:lnTo>
                        <a:pt x="94" y="10"/>
                      </a:lnTo>
                      <a:lnTo>
                        <a:pt x="63" y="31"/>
                      </a:lnTo>
                      <a:lnTo>
                        <a:pt x="52" y="47"/>
                      </a:lnTo>
                      <a:lnTo>
                        <a:pt x="47" y="68"/>
                      </a:lnTo>
                      <a:lnTo>
                        <a:pt x="52" y="94"/>
                      </a:lnTo>
                      <a:lnTo>
                        <a:pt x="68" y="126"/>
                      </a:lnTo>
                      <a:lnTo>
                        <a:pt x="47" y="147"/>
                      </a:lnTo>
                      <a:lnTo>
                        <a:pt x="31" y="173"/>
                      </a:lnTo>
                      <a:lnTo>
                        <a:pt x="5" y="246"/>
                      </a:lnTo>
                      <a:lnTo>
                        <a:pt x="0" y="283"/>
                      </a:lnTo>
                      <a:lnTo>
                        <a:pt x="5" y="314"/>
                      </a:lnTo>
                      <a:lnTo>
                        <a:pt x="11" y="340"/>
                      </a:lnTo>
                      <a:lnTo>
                        <a:pt x="31" y="356"/>
                      </a:lnTo>
                      <a:lnTo>
                        <a:pt x="68" y="361"/>
                      </a:lnTo>
                      <a:lnTo>
                        <a:pt x="94" y="351"/>
                      </a:lnTo>
                      <a:lnTo>
                        <a:pt x="110" y="335"/>
                      </a:lnTo>
                      <a:lnTo>
                        <a:pt x="120" y="325"/>
                      </a:lnTo>
                      <a:lnTo>
                        <a:pt x="125" y="340"/>
                      </a:lnTo>
                      <a:lnTo>
                        <a:pt x="136" y="356"/>
                      </a:lnTo>
                      <a:lnTo>
                        <a:pt x="172" y="367"/>
                      </a:lnTo>
                      <a:lnTo>
                        <a:pt x="209" y="361"/>
                      </a:lnTo>
                      <a:lnTo>
                        <a:pt x="219" y="346"/>
                      </a:lnTo>
                      <a:lnTo>
                        <a:pt x="225" y="330"/>
                      </a:lnTo>
                      <a:lnTo>
                        <a:pt x="251" y="330"/>
                      </a:lnTo>
                      <a:lnTo>
                        <a:pt x="272" y="330"/>
                      </a:lnTo>
                      <a:lnTo>
                        <a:pt x="308" y="309"/>
                      </a:lnTo>
                      <a:lnTo>
                        <a:pt x="308" y="257"/>
                      </a:lnTo>
                      <a:lnTo>
                        <a:pt x="308" y="215"/>
                      </a:lnTo>
                      <a:lnTo>
                        <a:pt x="308" y="173"/>
                      </a:lnTo>
                      <a:lnTo>
                        <a:pt x="308" y="147"/>
                      </a:lnTo>
                      <a:lnTo>
                        <a:pt x="303" y="115"/>
                      </a:lnTo>
                      <a:lnTo>
                        <a:pt x="293" y="84"/>
                      </a:lnTo>
                      <a:lnTo>
                        <a:pt x="266" y="68"/>
                      </a:lnTo>
                      <a:lnTo>
                        <a:pt x="230" y="63"/>
                      </a:lnTo>
                      <a:lnTo>
                        <a:pt x="230" y="63"/>
                      </a:lnTo>
                      <a:close/>
                    </a:path>
                  </a:pathLst>
                </a:custGeom>
                <a:solidFill>
                  <a:srgbClr val="FAD28D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25" name="Freeform 109"/>
                <p:cNvSpPr>
                  <a:spLocks/>
                </p:cNvSpPr>
                <p:nvPr/>
              </p:nvSpPr>
              <p:spPr bwMode="auto">
                <a:xfrm>
                  <a:off x="2827" y="3110"/>
                  <a:ext cx="167" cy="68"/>
                </a:xfrm>
                <a:custGeom>
                  <a:avLst/>
                  <a:gdLst>
                    <a:gd name="T0" fmla="*/ 0 w 167"/>
                    <a:gd name="T1" fmla="*/ 52 h 68"/>
                    <a:gd name="T2" fmla="*/ 10 w 167"/>
                    <a:gd name="T3" fmla="*/ 63 h 68"/>
                    <a:gd name="T4" fmla="*/ 36 w 167"/>
                    <a:gd name="T5" fmla="*/ 68 h 68"/>
                    <a:gd name="T6" fmla="*/ 68 w 167"/>
                    <a:gd name="T7" fmla="*/ 68 h 68"/>
                    <a:gd name="T8" fmla="*/ 99 w 167"/>
                    <a:gd name="T9" fmla="*/ 63 h 68"/>
                    <a:gd name="T10" fmla="*/ 130 w 167"/>
                    <a:gd name="T11" fmla="*/ 52 h 68"/>
                    <a:gd name="T12" fmla="*/ 151 w 167"/>
                    <a:gd name="T13" fmla="*/ 36 h 68"/>
                    <a:gd name="T14" fmla="*/ 167 w 167"/>
                    <a:gd name="T15" fmla="*/ 21 h 68"/>
                    <a:gd name="T16" fmla="*/ 167 w 167"/>
                    <a:gd name="T17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7" h="68">
                      <a:moveTo>
                        <a:pt x="0" y="52"/>
                      </a:moveTo>
                      <a:lnTo>
                        <a:pt x="10" y="63"/>
                      </a:lnTo>
                      <a:lnTo>
                        <a:pt x="36" y="68"/>
                      </a:lnTo>
                      <a:lnTo>
                        <a:pt x="68" y="68"/>
                      </a:lnTo>
                      <a:lnTo>
                        <a:pt x="99" y="63"/>
                      </a:lnTo>
                      <a:lnTo>
                        <a:pt x="130" y="52"/>
                      </a:lnTo>
                      <a:lnTo>
                        <a:pt x="151" y="36"/>
                      </a:lnTo>
                      <a:lnTo>
                        <a:pt x="167" y="21"/>
                      </a:lnTo>
                      <a:lnTo>
                        <a:pt x="167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26" name="Freeform 110"/>
                <p:cNvSpPr>
                  <a:spLocks/>
                </p:cNvSpPr>
                <p:nvPr/>
              </p:nvSpPr>
              <p:spPr bwMode="auto">
                <a:xfrm>
                  <a:off x="2884" y="3277"/>
                  <a:ext cx="21" cy="95"/>
                </a:xfrm>
                <a:custGeom>
                  <a:avLst/>
                  <a:gdLst>
                    <a:gd name="T0" fmla="*/ 0 w 21"/>
                    <a:gd name="T1" fmla="*/ 95 h 95"/>
                    <a:gd name="T2" fmla="*/ 5 w 21"/>
                    <a:gd name="T3" fmla="*/ 69 h 95"/>
                    <a:gd name="T4" fmla="*/ 11 w 21"/>
                    <a:gd name="T5" fmla="*/ 32 h 95"/>
                    <a:gd name="T6" fmla="*/ 21 w 21"/>
                    <a:gd name="T7" fmla="*/ 11 h 95"/>
                    <a:gd name="T8" fmla="*/ 21 w 21"/>
                    <a:gd name="T9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95">
                      <a:moveTo>
                        <a:pt x="0" y="95"/>
                      </a:moveTo>
                      <a:lnTo>
                        <a:pt x="5" y="69"/>
                      </a:lnTo>
                      <a:lnTo>
                        <a:pt x="11" y="32"/>
                      </a:lnTo>
                      <a:lnTo>
                        <a:pt x="21" y="11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27" name="Freeform 111"/>
                <p:cNvSpPr>
                  <a:spLocks/>
                </p:cNvSpPr>
                <p:nvPr/>
              </p:nvSpPr>
              <p:spPr bwMode="auto">
                <a:xfrm>
                  <a:off x="2989" y="3288"/>
                  <a:ext cx="1" cy="89"/>
                </a:xfrm>
                <a:custGeom>
                  <a:avLst/>
                  <a:gdLst>
                    <a:gd name="T0" fmla="*/ 89 h 89"/>
                    <a:gd name="T1" fmla="*/ 73 h 89"/>
                    <a:gd name="T2" fmla="*/ 47 h 89"/>
                    <a:gd name="T3" fmla="*/ 21 h 89"/>
                    <a:gd name="T4" fmla="*/ 0 h 89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89">
                      <a:moveTo>
                        <a:pt x="0" y="89"/>
                      </a:moveTo>
                      <a:lnTo>
                        <a:pt x="0" y="73"/>
                      </a:lnTo>
                      <a:lnTo>
                        <a:pt x="0" y="47"/>
                      </a:lnTo>
                      <a:lnTo>
                        <a:pt x="0" y="2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28" name="Freeform 112"/>
                <p:cNvSpPr>
                  <a:spLocks/>
                </p:cNvSpPr>
                <p:nvPr/>
              </p:nvSpPr>
              <p:spPr bwMode="auto">
                <a:xfrm>
                  <a:off x="2989" y="1522"/>
                  <a:ext cx="961" cy="1127"/>
                </a:xfrm>
                <a:custGeom>
                  <a:avLst/>
                  <a:gdLst>
                    <a:gd name="T0" fmla="*/ 62 w 961"/>
                    <a:gd name="T1" fmla="*/ 556 h 1127"/>
                    <a:gd name="T2" fmla="*/ 41 w 961"/>
                    <a:gd name="T3" fmla="*/ 566 h 1127"/>
                    <a:gd name="T4" fmla="*/ 26 w 961"/>
                    <a:gd name="T5" fmla="*/ 582 h 1127"/>
                    <a:gd name="T6" fmla="*/ 5 w 961"/>
                    <a:gd name="T7" fmla="*/ 624 h 1127"/>
                    <a:gd name="T8" fmla="*/ 0 w 961"/>
                    <a:gd name="T9" fmla="*/ 671 h 1127"/>
                    <a:gd name="T10" fmla="*/ 0 w 961"/>
                    <a:gd name="T11" fmla="*/ 713 h 1127"/>
                    <a:gd name="T12" fmla="*/ 15 w 961"/>
                    <a:gd name="T13" fmla="*/ 750 h 1127"/>
                    <a:gd name="T14" fmla="*/ 47 w 961"/>
                    <a:gd name="T15" fmla="*/ 776 h 1127"/>
                    <a:gd name="T16" fmla="*/ 78 w 961"/>
                    <a:gd name="T17" fmla="*/ 797 h 1127"/>
                    <a:gd name="T18" fmla="*/ 115 w 961"/>
                    <a:gd name="T19" fmla="*/ 802 h 1127"/>
                    <a:gd name="T20" fmla="*/ 125 w 961"/>
                    <a:gd name="T21" fmla="*/ 860 h 1127"/>
                    <a:gd name="T22" fmla="*/ 146 w 961"/>
                    <a:gd name="T23" fmla="*/ 922 h 1127"/>
                    <a:gd name="T24" fmla="*/ 177 w 961"/>
                    <a:gd name="T25" fmla="*/ 980 h 1127"/>
                    <a:gd name="T26" fmla="*/ 214 w 961"/>
                    <a:gd name="T27" fmla="*/ 1027 h 1127"/>
                    <a:gd name="T28" fmla="*/ 256 w 961"/>
                    <a:gd name="T29" fmla="*/ 1074 h 1127"/>
                    <a:gd name="T30" fmla="*/ 313 w 961"/>
                    <a:gd name="T31" fmla="*/ 1106 h 1127"/>
                    <a:gd name="T32" fmla="*/ 376 w 961"/>
                    <a:gd name="T33" fmla="*/ 1127 h 1127"/>
                    <a:gd name="T34" fmla="*/ 449 w 961"/>
                    <a:gd name="T35" fmla="*/ 1127 h 1127"/>
                    <a:gd name="T36" fmla="*/ 538 w 961"/>
                    <a:gd name="T37" fmla="*/ 1111 h 1127"/>
                    <a:gd name="T38" fmla="*/ 626 w 961"/>
                    <a:gd name="T39" fmla="*/ 1080 h 1127"/>
                    <a:gd name="T40" fmla="*/ 715 w 961"/>
                    <a:gd name="T41" fmla="*/ 1038 h 1127"/>
                    <a:gd name="T42" fmla="*/ 799 w 961"/>
                    <a:gd name="T43" fmla="*/ 970 h 1127"/>
                    <a:gd name="T44" fmla="*/ 872 w 961"/>
                    <a:gd name="T45" fmla="*/ 886 h 1127"/>
                    <a:gd name="T46" fmla="*/ 924 w 961"/>
                    <a:gd name="T47" fmla="*/ 786 h 1127"/>
                    <a:gd name="T48" fmla="*/ 945 w 961"/>
                    <a:gd name="T49" fmla="*/ 723 h 1127"/>
                    <a:gd name="T50" fmla="*/ 955 w 961"/>
                    <a:gd name="T51" fmla="*/ 655 h 1127"/>
                    <a:gd name="T52" fmla="*/ 961 w 961"/>
                    <a:gd name="T53" fmla="*/ 587 h 1127"/>
                    <a:gd name="T54" fmla="*/ 961 w 961"/>
                    <a:gd name="T55" fmla="*/ 509 h 1127"/>
                    <a:gd name="T56" fmla="*/ 950 w 961"/>
                    <a:gd name="T57" fmla="*/ 430 h 1127"/>
                    <a:gd name="T58" fmla="*/ 929 w 961"/>
                    <a:gd name="T59" fmla="*/ 362 h 1127"/>
                    <a:gd name="T60" fmla="*/ 908 w 961"/>
                    <a:gd name="T61" fmla="*/ 299 h 1127"/>
                    <a:gd name="T62" fmla="*/ 882 w 961"/>
                    <a:gd name="T63" fmla="*/ 247 h 1127"/>
                    <a:gd name="T64" fmla="*/ 846 w 961"/>
                    <a:gd name="T65" fmla="*/ 199 h 1127"/>
                    <a:gd name="T66" fmla="*/ 809 w 961"/>
                    <a:gd name="T67" fmla="*/ 158 h 1127"/>
                    <a:gd name="T68" fmla="*/ 726 w 961"/>
                    <a:gd name="T69" fmla="*/ 89 h 1127"/>
                    <a:gd name="T70" fmla="*/ 642 w 961"/>
                    <a:gd name="T71" fmla="*/ 48 h 1127"/>
                    <a:gd name="T72" fmla="*/ 559 w 961"/>
                    <a:gd name="T73" fmla="*/ 16 h 1127"/>
                    <a:gd name="T74" fmla="*/ 491 w 961"/>
                    <a:gd name="T75" fmla="*/ 6 h 1127"/>
                    <a:gd name="T76" fmla="*/ 465 w 961"/>
                    <a:gd name="T77" fmla="*/ 0 h 1127"/>
                    <a:gd name="T78" fmla="*/ 438 w 961"/>
                    <a:gd name="T79" fmla="*/ 0 h 1127"/>
                    <a:gd name="T80" fmla="*/ 391 w 961"/>
                    <a:gd name="T81" fmla="*/ 6 h 1127"/>
                    <a:gd name="T82" fmla="*/ 329 w 961"/>
                    <a:gd name="T83" fmla="*/ 21 h 1127"/>
                    <a:gd name="T84" fmla="*/ 256 w 961"/>
                    <a:gd name="T85" fmla="*/ 53 h 1127"/>
                    <a:gd name="T86" fmla="*/ 188 w 961"/>
                    <a:gd name="T87" fmla="*/ 105 h 1127"/>
                    <a:gd name="T88" fmla="*/ 156 w 961"/>
                    <a:gd name="T89" fmla="*/ 137 h 1127"/>
                    <a:gd name="T90" fmla="*/ 125 w 961"/>
                    <a:gd name="T91" fmla="*/ 179 h 1127"/>
                    <a:gd name="T92" fmla="*/ 99 w 961"/>
                    <a:gd name="T93" fmla="*/ 220 h 1127"/>
                    <a:gd name="T94" fmla="*/ 78 w 961"/>
                    <a:gd name="T95" fmla="*/ 273 h 1127"/>
                    <a:gd name="T96" fmla="*/ 68 w 961"/>
                    <a:gd name="T97" fmla="*/ 336 h 1127"/>
                    <a:gd name="T98" fmla="*/ 57 w 961"/>
                    <a:gd name="T99" fmla="*/ 399 h 1127"/>
                    <a:gd name="T100" fmla="*/ 57 w 961"/>
                    <a:gd name="T101" fmla="*/ 472 h 1127"/>
                    <a:gd name="T102" fmla="*/ 62 w 961"/>
                    <a:gd name="T103" fmla="*/ 556 h 1127"/>
                    <a:gd name="T104" fmla="*/ 62 w 961"/>
                    <a:gd name="T105" fmla="*/ 556 h 1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961" h="1127">
                      <a:moveTo>
                        <a:pt x="62" y="556"/>
                      </a:moveTo>
                      <a:lnTo>
                        <a:pt x="41" y="566"/>
                      </a:lnTo>
                      <a:lnTo>
                        <a:pt x="26" y="582"/>
                      </a:lnTo>
                      <a:lnTo>
                        <a:pt x="5" y="624"/>
                      </a:lnTo>
                      <a:lnTo>
                        <a:pt x="0" y="671"/>
                      </a:lnTo>
                      <a:lnTo>
                        <a:pt x="0" y="713"/>
                      </a:lnTo>
                      <a:lnTo>
                        <a:pt x="15" y="750"/>
                      </a:lnTo>
                      <a:lnTo>
                        <a:pt x="47" y="776"/>
                      </a:lnTo>
                      <a:lnTo>
                        <a:pt x="78" y="797"/>
                      </a:lnTo>
                      <a:lnTo>
                        <a:pt x="115" y="802"/>
                      </a:lnTo>
                      <a:lnTo>
                        <a:pt x="125" y="860"/>
                      </a:lnTo>
                      <a:lnTo>
                        <a:pt x="146" y="922"/>
                      </a:lnTo>
                      <a:lnTo>
                        <a:pt x="177" y="980"/>
                      </a:lnTo>
                      <a:lnTo>
                        <a:pt x="214" y="1027"/>
                      </a:lnTo>
                      <a:lnTo>
                        <a:pt x="256" y="1074"/>
                      </a:lnTo>
                      <a:lnTo>
                        <a:pt x="313" y="1106"/>
                      </a:lnTo>
                      <a:lnTo>
                        <a:pt x="376" y="1127"/>
                      </a:lnTo>
                      <a:lnTo>
                        <a:pt x="449" y="1127"/>
                      </a:lnTo>
                      <a:lnTo>
                        <a:pt x="538" y="1111"/>
                      </a:lnTo>
                      <a:lnTo>
                        <a:pt x="626" y="1080"/>
                      </a:lnTo>
                      <a:lnTo>
                        <a:pt x="715" y="1038"/>
                      </a:lnTo>
                      <a:lnTo>
                        <a:pt x="799" y="970"/>
                      </a:lnTo>
                      <a:lnTo>
                        <a:pt x="872" y="886"/>
                      </a:lnTo>
                      <a:lnTo>
                        <a:pt x="924" y="786"/>
                      </a:lnTo>
                      <a:lnTo>
                        <a:pt x="945" y="723"/>
                      </a:lnTo>
                      <a:lnTo>
                        <a:pt x="955" y="655"/>
                      </a:lnTo>
                      <a:lnTo>
                        <a:pt x="961" y="587"/>
                      </a:lnTo>
                      <a:lnTo>
                        <a:pt x="961" y="509"/>
                      </a:lnTo>
                      <a:lnTo>
                        <a:pt x="950" y="430"/>
                      </a:lnTo>
                      <a:lnTo>
                        <a:pt x="929" y="362"/>
                      </a:lnTo>
                      <a:lnTo>
                        <a:pt x="908" y="299"/>
                      </a:lnTo>
                      <a:lnTo>
                        <a:pt x="882" y="247"/>
                      </a:lnTo>
                      <a:lnTo>
                        <a:pt x="846" y="199"/>
                      </a:lnTo>
                      <a:lnTo>
                        <a:pt x="809" y="158"/>
                      </a:lnTo>
                      <a:lnTo>
                        <a:pt x="726" y="89"/>
                      </a:lnTo>
                      <a:lnTo>
                        <a:pt x="642" y="48"/>
                      </a:lnTo>
                      <a:lnTo>
                        <a:pt x="559" y="16"/>
                      </a:lnTo>
                      <a:lnTo>
                        <a:pt x="491" y="6"/>
                      </a:lnTo>
                      <a:lnTo>
                        <a:pt x="465" y="0"/>
                      </a:lnTo>
                      <a:lnTo>
                        <a:pt x="438" y="0"/>
                      </a:lnTo>
                      <a:lnTo>
                        <a:pt x="391" y="6"/>
                      </a:lnTo>
                      <a:lnTo>
                        <a:pt x="329" y="21"/>
                      </a:lnTo>
                      <a:lnTo>
                        <a:pt x="256" y="53"/>
                      </a:lnTo>
                      <a:lnTo>
                        <a:pt x="188" y="105"/>
                      </a:lnTo>
                      <a:lnTo>
                        <a:pt x="156" y="137"/>
                      </a:lnTo>
                      <a:lnTo>
                        <a:pt x="125" y="179"/>
                      </a:lnTo>
                      <a:lnTo>
                        <a:pt x="99" y="220"/>
                      </a:lnTo>
                      <a:lnTo>
                        <a:pt x="78" y="273"/>
                      </a:lnTo>
                      <a:lnTo>
                        <a:pt x="68" y="336"/>
                      </a:lnTo>
                      <a:lnTo>
                        <a:pt x="57" y="399"/>
                      </a:lnTo>
                      <a:lnTo>
                        <a:pt x="57" y="472"/>
                      </a:lnTo>
                      <a:lnTo>
                        <a:pt x="62" y="556"/>
                      </a:lnTo>
                      <a:lnTo>
                        <a:pt x="62" y="556"/>
                      </a:lnTo>
                      <a:close/>
                    </a:path>
                  </a:pathLst>
                </a:custGeom>
                <a:solidFill>
                  <a:srgbClr val="FAD28D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29" name="Freeform 113"/>
                <p:cNvSpPr>
                  <a:spLocks/>
                </p:cNvSpPr>
                <p:nvPr/>
              </p:nvSpPr>
              <p:spPr bwMode="auto">
                <a:xfrm>
                  <a:off x="3051" y="2072"/>
                  <a:ext cx="120" cy="6"/>
                </a:xfrm>
                <a:custGeom>
                  <a:avLst/>
                  <a:gdLst>
                    <a:gd name="T0" fmla="*/ 0 w 120"/>
                    <a:gd name="T1" fmla="*/ 6 h 6"/>
                    <a:gd name="T2" fmla="*/ 32 w 120"/>
                    <a:gd name="T3" fmla="*/ 0 h 6"/>
                    <a:gd name="T4" fmla="*/ 68 w 120"/>
                    <a:gd name="T5" fmla="*/ 0 h 6"/>
                    <a:gd name="T6" fmla="*/ 100 w 120"/>
                    <a:gd name="T7" fmla="*/ 0 h 6"/>
                    <a:gd name="T8" fmla="*/ 120 w 120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0" h="6">
                      <a:moveTo>
                        <a:pt x="0" y="6"/>
                      </a:moveTo>
                      <a:lnTo>
                        <a:pt x="32" y="0"/>
                      </a:lnTo>
                      <a:lnTo>
                        <a:pt x="68" y="0"/>
                      </a:lnTo>
                      <a:lnTo>
                        <a:pt x="100" y="0"/>
                      </a:lnTo>
                      <a:lnTo>
                        <a:pt x="120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30" name="Freeform 114"/>
                <p:cNvSpPr>
                  <a:spLocks/>
                </p:cNvSpPr>
                <p:nvPr/>
              </p:nvSpPr>
              <p:spPr bwMode="auto">
                <a:xfrm>
                  <a:off x="3104" y="2308"/>
                  <a:ext cx="73" cy="16"/>
                </a:xfrm>
                <a:custGeom>
                  <a:avLst/>
                  <a:gdLst>
                    <a:gd name="T0" fmla="*/ 0 w 73"/>
                    <a:gd name="T1" fmla="*/ 16 h 16"/>
                    <a:gd name="T2" fmla="*/ 10 w 73"/>
                    <a:gd name="T3" fmla="*/ 16 h 16"/>
                    <a:gd name="T4" fmla="*/ 36 w 73"/>
                    <a:gd name="T5" fmla="*/ 11 h 16"/>
                    <a:gd name="T6" fmla="*/ 57 w 73"/>
                    <a:gd name="T7" fmla="*/ 11 h 16"/>
                    <a:gd name="T8" fmla="*/ 73 w 73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16">
                      <a:moveTo>
                        <a:pt x="0" y="16"/>
                      </a:moveTo>
                      <a:lnTo>
                        <a:pt x="10" y="16"/>
                      </a:lnTo>
                      <a:lnTo>
                        <a:pt x="36" y="11"/>
                      </a:lnTo>
                      <a:lnTo>
                        <a:pt x="57" y="11"/>
                      </a:lnTo>
                      <a:lnTo>
                        <a:pt x="73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31" name="Freeform 115"/>
                <p:cNvSpPr>
                  <a:spLocks/>
                </p:cNvSpPr>
                <p:nvPr/>
              </p:nvSpPr>
              <p:spPr bwMode="auto">
                <a:xfrm>
                  <a:off x="3140" y="1690"/>
                  <a:ext cx="167" cy="131"/>
                </a:xfrm>
                <a:custGeom>
                  <a:avLst/>
                  <a:gdLst>
                    <a:gd name="T0" fmla="*/ 0 w 167"/>
                    <a:gd name="T1" fmla="*/ 89 h 131"/>
                    <a:gd name="T2" fmla="*/ 5 w 167"/>
                    <a:gd name="T3" fmla="*/ 105 h 131"/>
                    <a:gd name="T4" fmla="*/ 26 w 167"/>
                    <a:gd name="T5" fmla="*/ 115 h 131"/>
                    <a:gd name="T6" fmla="*/ 42 w 167"/>
                    <a:gd name="T7" fmla="*/ 110 h 131"/>
                    <a:gd name="T8" fmla="*/ 52 w 167"/>
                    <a:gd name="T9" fmla="*/ 94 h 131"/>
                    <a:gd name="T10" fmla="*/ 63 w 167"/>
                    <a:gd name="T11" fmla="*/ 63 h 131"/>
                    <a:gd name="T12" fmla="*/ 89 w 167"/>
                    <a:gd name="T13" fmla="*/ 52 h 131"/>
                    <a:gd name="T14" fmla="*/ 99 w 167"/>
                    <a:gd name="T15" fmla="*/ 58 h 131"/>
                    <a:gd name="T16" fmla="*/ 110 w 167"/>
                    <a:gd name="T17" fmla="*/ 68 h 131"/>
                    <a:gd name="T18" fmla="*/ 120 w 167"/>
                    <a:gd name="T19" fmla="*/ 105 h 131"/>
                    <a:gd name="T20" fmla="*/ 125 w 167"/>
                    <a:gd name="T21" fmla="*/ 121 h 131"/>
                    <a:gd name="T22" fmla="*/ 146 w 167"/>
                    <a:gd name="T23" fmla="*/ 131 h 131"/>
                    <a:gd name="T24" fmla="*/ 162 w 167"/>
                    <a:gd name="T25" fmla="*/ 121 h 131"/>
                    <a:gd name="T26" fmla="*/ 167 w 167"/>
                    <a:gd name="T27" fmla="*/ 100 h 131"/>
                    <a:gd name="T28" fmla="*/ 162 w 167"/>
                    <a:gd name="T29" fmla="*/ 58 h 131"/>
                    <a:gd name="T30" fmla="*/ 141 w 167"/>
                    <a:gd name="T31" fmla="*/ 26 h 131"/>
                    <a:gd name="T32" fmla="*/ 115 w 167"/>
                    <a:gd name="T33" fmla="*/ 11 h 131"/>
                    <a:gd name="T34" fmla="*/ 89 w 167"/>
                    <a:gd name="T35" fmla="*/ 0 h 131"/>
                    <a:gd name="T36" fmla="*/ 58 w 167"/>
                    <a:gd name="T37" fmla="*/ 11 h 131"/>
                    <a:gd name="T38" fmla="*/ 31 w 167"/>
                    <a:gd name="T39" fmla="*/ 26 h 131"/>
                    <a:gd name="T40" fmla="*/ 11 w 167"/>
                    <a:gd name="T41" fmla="*/ 52 h 131"/>
                    <a:gd name="T42" fmla="*/ 0 w 167"/>
                    <a:gd name="T43" fmla="*/ 89 h 131"/>
                    <a:gd name="T44" fmla="*/ 0 w 167"/>
                    <a:gd name="T45" fmla="*/ 89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67" h="131">
                      <a:moveTo>
                        <a:pt x="0" y="89"/>
                      </a:moveTo>
                      <a:lnTo>
                        <a:pt x="5" y="105"/>
                      </a:lnTo>
                      <a:lnTo>
                        <a:pt x="26" y="115"/>
                      </a:lnTo>
                      <a:lnTo>
                        <a:pt x="42" y="110"/>
                      </a:lnTo>
                      <a:lnTo>
                        <a:pt x="52" y="94"/>
                      </a:lnTo>
                      <a:lnTo>
                        <a:pt x="63" y="63"/>
                      </a:lnTo>
                      <a:lnTo>
                        <a:pt x="89" y="52"/>
                      </a:lnTo>
                      <a:lnTo>
                        <a:pt x="99" y="58"/>
                      </a:lnTo>
                      <a:lnTo>
                        <a:pt x="110" y="68"/>
                      </a:lnTo>
                      <a:lnTo>
                        <a:pt x="120" y="105"/>
                      </a:lnTo>
                      <a:lnTo>
                        <a:pt x="125" y="121"/>
                      </a:lnTo>
                      <a:lnTo>
                        <a:pt x="146" y="131"/>
                      </a:lnTo>
                      <a:lnTo>
                        <a:pt x="162" y="121"/>
                      </a:lnTo>
                      <a:lnTo>
                        <a:pt x="167" y="100"/>
                      </a:lnTo>
                      <a:lnTo>
                        <a:pt x="162" y="58"/>
                      </a:lnTo>
                      <a:lnTo>
                        <a:pt x="141" y="26"/>
                      </a:lnTo>
                      <a:lnTo>
                        <a:pt x="115" y="11"/>
                      </a:lnTo>
                      <a:lnTo>
                        <a:pt x="89" y="0"/>
                      </a:lnTo>
                      <a:lnTo>
                        <a:pt x="58" y="11"/>
                      </a:lnTo>
                      <a:lnTo>
                        <a:pt x="31" y="26"/>
                      </a:lnTo>
                      <a:lnTo>
                        <a:pt x="11" y="52"/>
                      </a:lnTo>
                      <a:lnTo>
                        <a:pt x="0" y="89"/>
                      </a:lnTo>
                      <a:lnTo>
                        <a:pt x="0" y="8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32" name="Freeform 116"/>
                <p:cNvSpPr>
                  <a:spLocks/>
                </p:cNvSpPr>
                <p:nvPr/>
              </p:nvSpPr>
              <p:spPr bwMode="auto">
                <a:xfrm>
                  <a:off x="3438" y="1758"/>
                  <a:ext cx="167" cy="168"/>
                </a:xfrm>
                <a:custGeom>
                  <a:avLst/>
                  <a:gdLst>
                    <a:gd name="T0" fmla="*/ 0 w 167"/>
                    <a:gd name="T1" fmla="*/ 68 h 168"/>
                    <a:gd name="T2" fmla="*/ 5 w 167"/>
                    <a:gd name="T3" fmla="*/ 89 h 168"/>
                    <a:gd name="T4" fmla="*/ 21 w 167"/>
                    <a:gd name="T5" fmla="*/ 100 h 168"/>
                    <a:gd name="T6" fmla="*/ 42 w 167"/>
                    <a:gd name="T7" fmla="*/ 94 h 168"/>
                    <a:gd name="T8" fmla="*/ 52 w 167"/>
                    <a:gd name="T9" fmla="*/ 79 h 168"/>
                    <a:gd name="T10" fmla="*/ 57 w 167"/>
                    <a:gd name="T11" fmla="*/ 63 h 168"/>
                    <a:gd name="T12" fmla="*/ 63 w 167"/>
                    <a:gd name="T13" fmla="*/ 53 h 168"/>
                    <a:gd name="T14" fmla="*/ 73 w 167"/>
                    <a:gd name="T15" fmla="*/ 53 h 168"/>
                    <a:gd name="T16" fmla="*/ 89 w 167"/>
                    <a:gd name="T17" fmla="*/ 63 h 168"/>
                    <a:gd name="T18" fmla="*/ 104 w 167"/>
                    <a:gd name="T19" fmla="*/ 79 h 168"/>
                    <a:gd name="T20" fmla="*/ 115 w 167"/>
                    <a:gd name="T21" fmla="*/ 100 h 168"/>
                    <a:gd name="T22" fmla="*/ 115 w 167"/>
                    <a:gd name="T23" fmla="*/ 136 h 168"/>
                    <a:gd name="T24" fmla="*/ 120 w 167"/>
                    <a:gd name="T25" fmla="*/ 157 h 168"/>
                    <a:gd name="T26" fmla="*/ 136 w 167"/>
                    <a:gd name="T27" fmla="*/ 168 h 168"/>
                    <a:gd name="T28" fmla="*/ 157 w 167"/>
                    <a:gd name="T29" fmla="*/ 163 h 168"/>
                    <a:gd name="T30" fmla="*/ 167 w 167"/>
                    <a:gd name="T31" fmla="*/ 142 h 168"/>
                    <a:gd name="T32" fmla="*/ 162 w 167"/>
                    <a:gd name="T33" fmla="*/ 89 h 168"/>
                    <a:gd name="T34" fmla="*/ 146 w 167"/>
                    <a:gd name="T35" fmla="*/ 47 h 168"/>
                    <a:gd name="T36" fmla="*/ 120 w 167"/>
                    <a:gd name="T37" fmla="*/ 16 h 168"/>
                    <a:gd name="T38" fmla="*/ 83 w 167"/>
                    <a:gd name="T39" fmla="*/ 0 h 168"/>
                    <a:gd name="T40" fmla="*/ 57 w 167"/>
                    <a:gd name="T41" fmla="*/ 5 h 168"/>
                    <a:gd name="T42" fmla="*/ 31 w 167"/>
                    <a:gd name="T43" fmla="*/ 16 h 168"/>
                    <a:gd name="T44" fmla="*/ 10 w 167"/>
                    <a:gd name="T45" fmla="*/ 37 h 168"/>
                    <a:gd name="T46" fmla="*/ 0 w 167"/>
                    <a:gd name="T47" fmla="*/ 68 h 168"/>
                    <a:gd name="T48" fmla="*/ 0 w 167"/>
                    <a:gd name="T49" fmla="*/ 68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67" h="168">
                      <a:moveTo>
                        <a:pt x="0" y="68"/>
                      </a:moveTo>
                      <a:lnTo>
                        <a:pt x="5" y="89"/>
                      </a:lnTo>
                      <a:lnTo>
                        <a:pt x="21" y="100"/>
                      </a:lnTo>
                      <a:lnTo>
                        <a:pt x="42" y="94"/>
                      </a:lnTo>
                      <a:lnTo>
                        <a:pt x="52" y="79"/>
                      </a:lnTo>
                      <a:lnTo>
                        <a:pt x="57" y="63"/>
                      </a:lnTo>
                      <a:lnTo>
                        <a:pt x="63" y="53"/>
                      </a:lnTo>
                      <a:lnTo>
                        <a:pt x="73" y="53"/>
                      </a:lnTo>
                      <a:lnTo>
                        <a:pt x="89" y="63"/>
                      </a:lnTo>
                      <a:lnTo>
                        <a:pt x="104" y="79"/>
                      </a:lnTo>
                      <a:lnTo>
                        <a:pt x="115" y="100"/>
                      </a:lnTo>
                      <a:lnTo>
                        <a:pt x="115" y="136"/>
                      </a:lnTo>
                      <a:lnTo>
                        <a:pt x="120" y="157"/>
                      </a:lnTo>
                      <a:lnTo>
                        <a:pt x="136" y="168"/>
                      </a:lnTo>
                      <a:lnTo>
                        <a:pt x="157" y="163"/>
                      </a:lnTo>
                      <a:lnTo>
                        <a:pt x="167" y="142"/>
                      </a:lnTo>
                      <a:lnTo>
                        <a:pt x="162" y="89"/>
                      </a:lnTo>
                      <a:lnTo>
                        <a:pt x="146" y="47"/>
                      </a:lnTo>
                      <a:lnTo>
                        <a:pt x="120" y="16"/>
                      </a:lnTo>
                      <a:lnTo>
                        <a:pt x="83" y="0"/>
                      </a:lnTo>
                      <a:lnTo>
                        <a:pt x="57" y="5"/>
                      </a:lnTo>
                      <a:lnTo>
                        <a:pt x="31" y="16"/>
                      </a:lnTo>
                      <a:lnTo>
                        <a:pt x="10" y="37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33" name="Freeform 117"/>
                <p:cNvSpPr>
                  <a:spLocks/>
                </p:cNvSpPr>
                <p:nvPr/>
              </p:nvSpPr>
              <p:spPr bwMode="auto">
                <a:xfrm>
                  <a:off x="3668" y="2125"/>
                  <a:ext cx="172" cy="246"/>
                </a:xfrm>
                <a:custGeom>
                  <a:avLst/>
                  <a:gdLst>
                    <a:gd name="T0" fmla="*/ 0 w 172"/>
                    <a:gd name="T1" fmla="*/ 52 h 246"/>
                    <a:gd name="T2" fmla="*/ 26 w 172"/>
                    <a:gd name="T3" fmla="*/ 26 h 246"/>
                    <a:gd name="T4" fmla="*/ 47 w 172"/>
                    <a:gd name="T5" fmla="*/ 5 h 246"/>
                    <a:gd name="T6" fmla="*/ 68 w 172"/>
                    <a:gd name="T7" fmla="*/ 0 h 246"/>
                    <a:gd name="T8" fmla="*/ 94 w 172"/>
                    <a:gd name="T9" fmla="*/ 0 h 246"/>
                    <a:gd name="T10" fmla="*/ 115 w 172"/>
                    <a:gd name="T11" fmla="*/ 5 h 246"/>
                    <a:gd name="T12" fmla="*/ 130 w 172"/>
                    <a:gd name="T13" fmla="*/ 16 h 246"/>
                    <a:gd name="T14" fmla="*/ 162 w 172"/>
                    <a:gd name="T15" fmla="*/ 52 h 246"/>
                    <a:gd name="T16" fmla="*/ 172 w 172"/>
                    <a:gd name="T17" fmla="*/ 105 h 246"/>
                    <a:gd name="T18" fmla="*/ 167 w 172"/>
                    <a:gd name="T19" fmla="*/ 131 h 246"/>
                    <a:gd name="T20" fmla="*/ 162 w 172"/>
                    <a:gd name="T21" fmla="*/ 157 h 246"/>
                    <a:gd name="T22" fmla="*/ 146 w 172"/>
                    <a:gd name="T23" fmla="*/ 183 h 246"/>
                    <a:gd name="T24" fmla="*/ 125 w 172"/>
                    <a:gd name="T25" fmla="*/ 204 h 246"/>
                    <a:gd name="T26" fmla="*/ 94 w 172"/>
                    <a:gd name="T27" fmla="*/ 225 h 246"/>
                    <a:gd name="T28" fmla="*/ 57 w 172"/>
                    <a:gd name="T29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2" h="246">
                      <a:moveTo>
                        <a:pt x="0" y="52"/>
                      </a:moveTo>
                      <a:lnTo>
                        <a:pt x="26" y="26"/>
                      </a:lnTo>
                      <a:lnTo>
                        <a:pt x="47" y="5"/>
                      </a:lnTo>
                      <a:lnTo>
                        <a:pt x="68" y="0"/>
                      </a:lnTo>
                      <a:lnTo>
                        <a:pt x="94" y="0"/>
                      </a:lnTo>
                      <a:lnTo>
                        <a:pt x="115" y="5"/>
                      </a:lnTo>
                      <a:lnTo>
                        <a:pt x="130" y="16"/>
                      </a:lnTo>
                      <a:lnTo>
                        <a:pt x="162" y="52"/>
                      </a:lnTo>
                      <a:lnTo>
                        <a:pt x="172" y="105"/>
                      </a:lnTo>
                      <a:lnTo>
                        <a:pt x="167" y="131"/>
                      </a:lnTo>
                      <a:lnTo>
                        <a:pt x="162" y="157"/>
                      </a:lnTo>
                      <a:lnTo>
                        <a:pt x="146" y="183"/>
                      </a:lnTo>
                      <a:lnTo>
                        <a:pt x="125" y="204"/>
                      </a:lnTo>
                      <a:lnTo>
                        <a:pt x="94" y="225"/>
                      </a:lnTo>
                      <a:lnTo>
                        <a:pt x="57" y="246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34" name="Freeform 118"/>
                <p:cNvSpPr>
                  <a:spLocks/>
                </p:cNvSpPr>
                <p:nvPr/>
              </p:nvSpPr>
              <p:spPr bwMode="auto">
                <a:xfrm>
                  <a:off x="3171" y="1921"/>
                  <a:ext cx="58" cy="89"/>
                </a:xfrm>
                <a:custGeom>
                  <a:avLst/>
                  <a:gdLst>
                    <a:gd name="T0" fmla="*/ 58 w 58"/>
                    <a:gd name="T1" fmla="*/ 41 h 89"/>
                    <a:gd name="T2" fmla="*/ 47 w 58"/>
                    <a:gd name="T3" fmla="*/ 78 h 89"/>
                    <a:gd name="T4" fmla="*/ 42 w 58"/>
                    <a:gd name="T5" fmla="*/ 83 h 89"/>
                    <a:gd name="T6" fmla="*/ 27 w 58"/>
                    <a:gd name="T7" fmla="*/ 89 h 89"/>
                    <a:gd name="T8" fmla="*/ 16 w 58"/>
                    <a:gd name="T9" fmla="*/ 83 h 89"/>
                    <a:gd name="T10" fmla="*/ 6 w 58"/>
                    <a:gd name="T11" fmla="*/ 78 h 89"/>
                    <a:gd name="T12" fmla="*/ 0 w 58"/>
                    <a:gd name="T13" fmla="*/ 41 h 89"/>
                    <a:gd name="T14" fmla="*/ 6 w 58"/>
                    <a:gd name="T15" fmla="*/ 15 h 89"/>
                    <a:gd name="T16" fmla="*/ 16 w 58"/>
                    <a:gd name="T17" fmla="*/ 5 h 89"/>
                    <a:gd name="T18" fmla="*/ 27 w 58"/>
                    <a:gd name="T19" fmla="*/ 0 h 89"/>
                    <a:gd name="T20" fmla="*/ 42 w 58"/>
                    <a:gd name="T21" fmla="*/ 5 h 89"/>
                    <a:gd name="T22" fmla="*/ 47 w 58"/>
                    <a:gd name="T23" fmla="*/ 15 h 89"/>
                    <a:gd name="T24" fmla="*/ 58 w 58"/>
                    <a:gd name="T25" fmla="*/ 41 h 89"/>
                    <a:gd name="T26" fmla="*/ 58 w 58"/>
                    <a:gd name="T27" fmla="*/ 41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8" h="89">
                      <a:moveTo>
                        <a:pt x="58" y="41"/>
                      </a:moveTo>
                      <a:lnTo>
                        <a:pt x="47" y="78"/>
                      </a:lnTo>
                      <a:lnTo>
                        <a:pt x="42" y="83"/>
                      </a:lnTo>
                      <a:lnTo>
                        <a:pt x="27" y="89"/>
                      </a:lnTo>
                      <a:lnTo>
                        <a:pt x="16" y="83"/>
                      </a:lnTo>
                      <a:lnTo>
                        <a:pt x="6" y="78"/>
                      </a:lnTo>
                      <a:lnTo>
                        <a:pt x="0" y="41"/>
                      </a:lnTo>
                      <a:lnTo>
                        <a:pt x="6" y="15"/>
                      </a:lnTo>
                      <a:lnTo>
                        <a:pt x="16" y="5"/>
                      </a:lnTo>
                      <a:lnTo>
                        <a:pt x="27" y="0"/>
                      </a:lnTo>
                      <a:lnTo>
                        <a:pt x="42" y="5"/>
                      </a:lnTo>
                      <a:lnTo>
                        <a:pt x="47" y="15"/>
                      </a:lnTo>
                      <a:lnTo>
                        <a:pt x="58" y="41"/>
                      </a:lnTo>
                      <a:lnTo>
                        <a:pt x="58" y="4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35" name="Freeform 119"/>
                <p:cNvSpPr>
                  <a:spLocks/>
                </p:cNvSpPr>
                <p:nvPr/>
              </p:nvSpPr>
              <p:spPr bwMode="auto">
                <a:xfrm>
                  <a:off x="3412" y="2004"/>
                  <a:ext cx="57" cy="89"/>
                </a:xfrm>
                <a:custGeom>
                  <a:avLst/>
                  <a:gdLst>
                    <a:gd name="T0" fmla="*/ 57 w 57"/>
                    <a:gd name="T1" fmla="*/ 42 h 89"/>
                    <a:gd name="T2" fmla="*/ 47 w 57"/>
                    <a:gd name="T3" fmla="*/ 74 h 89"/>
                    <a:gd name="T4" fmla="*/ 36 w 57"/>
                    <a:gd name="T5" fmla="*/ 84 h 89"/>
                    <a:gd name="T6" fmla="*/ 26 w 57"/>
                    <a:gd name="T7" fmla="*/ 89 h 89"/>
                    <a:gd name="T8" fmla="*/ 15 w 57"/>
                    <a:gd name="T9" fmla="*/ 84 h 89"/>
                    <a:gd name="T10" fmla="*/ 5 w 57"/>
                    <a:gd name="T11" fmla="*/ 74 h 89"/>
                    <a:gd name="T12" fmla="*/ 0 w 57"/>
                    <a:gd name="T13" fmla="*/ 42 h 89"/>
                    <a:gd name="T14" fmla="*/ 5 w 57"/>
                    <a:gd name="T15" fmla="*/ 11 h 89"/>
                    <a:gd name="T16" fmla="*/ 15 w 57"/>
                    <a:gd name="T17" fmla="*/ 0 h 89"/>
                    <a:gd name="T18" fmla="*/ 26 w 57"/>
                    <a:gd name="T19" fmla="*/ 0 h 89"/>
                    <a:gd name="T20" fmla="*/ 36 w 57"/>
                    <a:gd name="T21" fmla="*/ 0 h 89"/>
                    <a:gd name="T22" fmla="*/ 47 w 57"/>
                    <a:gd name="T23" fmla="*/ 11 h 89"/>
                    <a:gd name="T24" fmla="*/ 57 w 57"/>
                    <a:gd name="T25" fmla="*/ 42 h 89"/>
                    <a:gd name="T26" fmla="*/ 57 w 57"/>
                    <a:gd name="T27" fmla="*/ 42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7" h="89">
                      <a:moveTo>
                        <a:pt x="57" y="42"/>
                      </a:moveTo>
                      <a:lnTo>
                        <a:pt x="47" y="74"/>
                      </a:lnTo>
                      <a:lnTo>
                        <a:pt x="36" y="84"/>
                      </a:lnTo>
                      <a:lnTo>
                        <a:pt x="26" y="89"/>
                      </a:lnTo>
                      <a:lnTo>
                        <a:pt x="15" y="84"/>
                      </a:lnTo>
                      <a:lnTo>
                        <a:pt x="5" y="74"/>
                      </a:lnTo>
                      <a:lnTo>
                        <a:pt x="0" y="42"/>
                      </a:lnTo>
                      <a:lnTo>
                        <a:pt x="5" y="11"/>
                      </a:lnTo>
                      <a:lnTo>
                        <a:pt x="15" y="0"/>
                      </a:lnTo>
                      <a:lnTo>
                        <a:pt x="26" y="0"/>
                      </a:lnTo>
                      <a:lnTo>
                        <a:pt x="36" y="0"/>
                      </a:lnTo>
                      <a:lnTo>
                        <a:pt x="47" y="11"/>
                      </a:lnTo>
                      <a:lnTo>
                        <a:pt x="57" y="42"/>
                      </a:lnTo>
                      <a:lnTo>
                        <a:pt x="57" y="4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36" name="Freeform 120"/>
                <p:cNvSpPr>
                  <a:spLocks/>
                </p:cNvSpPr>
                <p:nvPr/>
              </p:nvSpPr>
              <p:spPr bwMode="auto">
                <a:xfrm>
                  <a:off x="3271" y="2334"/>
                  <a:ext cx="209" cy="257"/>
                </a:xfrm>
                <a:custGeom>
                  <a:avLst/>
                  <a:gdLst>
                    <a:gd name="T0" fmla="*/ 36 w 209"/>
                    <a:gd name="T1" fmla="*/ 184 h 257"/>
                    <a:gd name="T2" fmla="*/ 21 w 209"/>
                    <a:gd name="T3" fmla="*/ 152 h 257"/>
                    <a:gd name="T4" fmla="*/ 5 w 209"/>
                    <a:gd name="T5" fmla="*/ 121 h 257"/>
                    <a:gd name="T6" fmla="*/ 0 w 209"/>
                    <a:gd name="T7" fmla="*/ 69 h 257"/>
                    <a:gd name="T8" fmla="*/ 15 w 209"/>
                    <a:gd name="T9" fmla="*/ 27 h 257"/>
                    <a:gd name="T10" fmla="*/ 41 w 209"/>
                    <a:gd name="T11" fmla="*/ 0 h 257"/>
                    <a:gd name="T12" fmla="*/ 78 w 209"/>
                    <a:gd name="T13" fmla="*/ 0 h 257"/>
                    <a:gd name="T14" fmla="*/ 120 w 209"/>
                    <a:gd name="T15" fmla="*/ 16 h 257"/>
                    <a:gd name="T16" fmla="*/ 156 w 209"/>
                    <a:gd name="T17" fmla="*/ 48 h 257"/>
                    <a:gd name="T18" fmla="*/ 188 w 209"/>
                    <a:gd name="T19" fmla="*/ 95 h 257"/>
                    <a:gd name="T20" fmla="*/ 203 w 209"/>
                    <a:gd name="T21" fmla="*/ 147 h 257"/>
                    <a:gd name="T22" fmla="*/ 209 w 209"/>
                    <a:gd name="T23" fmla="*/ 189 h 257"/>
                    <a:gd name="T24" fmla="*/ 198 w 209"/>
                    <a:gd name="T25" fmla="*/ 226 h 257"/>
                    <a:gd name="T26" fmla="*/ 172 w 209"/>
                    <a:gd name="T27" fmla="*/ 247 h 257"/>
                    <a:gd name="T28" fmla="*/ 141 w 209"/>
                    <a:gd name="T29" fmla="*/ 257 h 257"/>
                    <a:gd name="T30" fmla="*/ 99 w 209"/>
                    <a:gd name="T31" fmla="*/ 241 h 257"/>
                    <a:gd name="T32" fmla="*/ 62 w 209"/>
                    <a:gd name="T33" fmla="*/ 215 h 257"/>
                    <a:gd name="T34" fmla="*/ 36 w 209"/>
                    <a:gd name="T35" fmla="*/ 184 h 257"/>
                    <a:gd name="T36" fmla="*/ 36 w 209"/>
                    <a:gd name="T37" fmla="*/ 184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09" h="257">
                      <a:moveTo>
                        <a:pt x="36" y="184"/>
                      </a:moveTo>
                      <a:lnTo>
                        <a:pt x="21" y="152"/>
                      </a:lnTo>
                      <a:lnTo>
                        <a:pt x="5" y="121"/>
                      </a:lnTo>
                      <a:lnTo>
                        <a:pt x="0" y="69"/>
                      </a:lnTo>
                      <a:lnTo>
                        <a:pt x="15" y="27"/>
                      </a:lnTo>
                      <a:lnTo>
                        <a:pt x="41" y="0"/>
                      </a:lnTo>
                      <a:lnTo>
                        <a:pt x="78" y="0"/>
                      </a:lnTo>
                      <a:lnTo>
                        <a:pt x="120" y="16"/>
                      </a:lnTo>
                      <a:lnTo>
                        <a:pt x="156" y="48"/>
                      </a:lnTo>
                      <a:lnTo>
                        <a:pt x="188" y="95"/>
                      </a:lnTo>
                      <a:lnTo>
                        <a:pt x="203" y="147"/>
                      </a:lnTo>
                      <a:lnTo>
                        <a:pt x="209" y="189"/>
                      </a:lnTo>
                      <a:lnTo>
                        <a:pt x="198" y="226"/>
                      </a:lnTo>
                      <a:lnTo>
                        <a:pt x="172" y="247"/>
                      </a:lnTo>
                      <a:lnTo>
                        <a:pt x="141" y="257"/>
                      </a:lnTo>
                      <a:lnTo>
                        <a:pt x="99" y="241"/>
                      </a:lnTo>
                      <a:lnTo>
                        <a:pt x="62" y="215"/>
                      </a:lnTo>
                      <a:lnTo>
                        <a:pt x="36" y="184"/>
                      </a:lnTo>
                      <a:lnTo>
                        <a:pt x="36" y="18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37" name="Freeform 121"/>
                <p:cNvSpPr>
                  <a:spLocks/>
                </p:cNvSpPr>
                <p:nvPr/>
              </p:nvSpPr>
              <p:spPr bwMode="auto">
                <a:xfrm>
                  <a:off x="3354" y="2481"/>
                  <a:ext cx="73" cy="63"/>
                </a:xfrm>
                <a:custGeom>
                  <a:avLst/>
                  <a:gdLst>
                    <a:gd name="T0" fmla="*/ 42 w 73"/>
                    <a:gd name="T1" fmla="*/ 52 h 63"/>
                    <a:gd name="T2" fmla="*/ 26 w 73"/>
                    <a:gd name="T3" fmla="*/ 37 h 63"/>
                    <a:gd name="T4" fmla="*/ 11 w 73"/>
                    <a:gd name="T5" fmla="*/ 32 h 63"/>
                    <a:gd name="T6" fmla="*/ 6 w 73"/>
                    <a:gd name="T7" fmla="*/ 21 h 63"/>
                    <a:gd name="T8" fmla="*/ 0 w 73"/>
                    <a:gd name="T9" fmla="*/ 11 h 63"/>
                    <a:gd name="T10" fmla="*/ 0 w 73"/>
                    <a:gd name="T11" fmla="*/ 5 h 63"/>
                    <a:gd name="T12" fmla="*/ 11 w 73"/>
                    <a:gd name="T13" fmla="*/ 0 h 63"/>
                    <a:gd name="T14" fmla="*/ 37 w 73"/>
                    <a:gd name="T15" fmla="*/ 0 h 63"/>
                    <a:gd name="T16" fmla="*/ 58 w 73"/>
                    <a:gd name="T17" fmla="*/ 0 h 63"/>
                    <a:gd name="T18" fmla="*/ 68 w 73"/>
                    <a:gd name="T19" fmla="*/ 5 h 63"/>
                    <a:gd name="T20" fmla="*/ 73 w 73"/>
                    <a:gd name="T21" fmla="*/ 21 h 63"/>
                    <a:gd name="T22" fmla="*/ 73 w 73"/>
                    <a:gd name="T23" fmla="*/ 32 h 63"/>
                    <a:gd name="T24" fmla="*/ 73 w 73"/>
                    <a:gd name="T25" fmla="*/ 42 h 63"/>
                    <a:gd name="T26" fmla="*/ 73 w 73"/>
                    <a:gd name="T27" fmla="*/ 52 h 63"/>
                    <a:gd name="T28" fmla="*/ 63 w 73"/>
                    <a:gd name="T29" fmla="*/ 63 h 63"/>
                    <a:gd name="T30" fmla="*/ 53 w 73"/>
                    <a:gd name="T31" fmla="*/ 63 h 63"/>
                    <a:gd name="T32" fmla="*/ 42 w 73"/>
                    <a:gd name="T33" fmla="*/ 52 h 63"/>
                    <a:gd name="T34" fmla="*/ 42 w 73"/>
                    <a:gd name="T35" fmla="*/ 52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3" h="63">
                      <a:moveTo>
                        <a:pt x="42" y="52"/>
                      </a:moveTo>
                      <a:lnTo>
                        <a:pt x="26" y="37"/>
                      </a:lnTo>
                      <a:lnTo>
                        <a:pt x="11" y="32"/>
                      </a:lnTo>
                      <a:lnTo>
                        <a:pt x="6" y="21"/>
                      </a:lnTo>
                      <a:lnTo>
                        <a:pt x="0" y="11"/>
                      </a:lnTo>
                      <a:lnTo>
                        <a:pt x="0" y="5"/>
                      </a:lnTo>
                      <a:lnTo>
                        <a:pt x="11" y="0"/>
                      </a:lnTo>
                      <a:lnTo>
                        <a:pt x="37" y="0"/>
                      </a:lnTo>
                      <a:lnTo>
                        <a:pt x="58" y="0"/>
                      </a:lnTo>
                      <a:lnTo>
                        <a:pt x="68" y="5"/>
                      </a:lnTo>
                      <a:lnTo>
                        <a:pt x="73" y="21"/>
                      </a:lnTo>
                      <a:lnTo>
                        <a:pt x="73" y="32"/>
                      </a:lnTo>
                      <a:lnTo>
                        <a:pt x="73" y="42"/>
                      </a:lnTo>
                      <a:lnTo>
                        <a:pt x="73" y="52"/>
                      </a:lnTo>
                      <a:lnTo>
                        <a:pt x="63" y="63"/>
                      </a:lnTo>
                      <a:lnTo>
                        <a:pt x="53" y="63"/>
                      </a:lnTo>
                      <a:lnTo>
                        <a:pt x="42" y="52"/>
                      </a:lnTo>
                      <a:lnTo>
                        <a:pt x="42" y="5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38" name="Freeform 122"/>
                <p:cNvSpPr>
                  <a:spLocks/>
                </p:cNvSpPr>
                <p:nvPr/>
              </p:nvSpPr>
              <p:spPr bwMode="auto">
                <a:xfrm>
                  <a:off x="3699" y="2209"/>
                  <a:ext cx="63" cy="78"/>
                </a:xfrm>
                <a:custGeom>
                  <a:avLst/>
                  <a:gdLst>
                    <a:gd name="T0" fmla="*/ 16 w 63"/>
                    <a:gd name="T1" fmla="*/ 78 h 78"/>
                    <a:gd name="T2" fmla="*/ 5 w 63"/>
                    <a:gd name="T3" fmla="*/ 68 h 78"/>
                    <a:gd name="T4" fmla="*/ 0 w 63"/>
                    <a:gd name="T5" fmla="*/ 47 h 78"/>
                    <a:gd name="T6" fmla="*/ 5 w 63"/>
                    <a:gd name="T7" fmla="*/ 36 h 78"/>
                    <a:gd name="T8" fmla="*/ 16 w 63"/>
                    <a:gd name="T9" fmla="*/ 21 h 78"/>
                    <a:gd name="T10" fmla="*/ 42 w 63"/>
                    <a:gd name="T11" fmla="*/ 0 h 78"/>
                    <a:gd name="T12" fmla="*/ 52 w 63"/>
                    <a:gd name="T13" fmla="*/ 0 h 78"/>
                    <a:gd name="T14" fmla="*/ 63 w 63"/>
                    <a:gd name="T15" fmla="*/ 5 h 78"/>
                    <a:gd name="T16" fmla="*/ 63 w 63"/>
                    <a:gd name="T17" fmla="*/ 10 h 78"/>
                    <a:gd name="T18" fmla="*/ 63 w 63"/>
                    <a:gd name="T19" fmla="*/ 21 h 78"/>
                    <a:gd name="T20" fmla="*/ 47 w 63"/>
                    <a:gd name="T21" fmla="*/ 36 h 78"/>
                    <a:gd name="T22" fmla="*/ 37 w 63"/>
                    <a:gd name="T23" fmla="*/ 57 h 78"/>
                    <a:gd name="T24" fmla="*/ 31 w 63"/>
                    <a:gd name="T25" fmla="*/ 73 h 78"/>
                    <a:gd name="T26" fmla="*/ 16 w 63"/>
                    <a:gd name="T27" fmla="*/ 78 h 78"/>
                    <a:gd name="T28" fmla="*/ 16 w 63"/>
                    <a:gd name="T29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3" h="78">
                      <a:moveTo>
                        <a:pt x="16" y="78"/>
                      </a:moveTo>
                      <a:lnTo>
                        <a:pt x="5" y="68"/>
                      </a:lnTo>
                      <a:lnTo>
                        <a:pt x="0" y="47"/>
                      </a:lnTo>
                      <a:lnTo>
                        <a:pt x="5" y="36"/>
                      </a:lnTo>
                      <a:lnTo>
                        <a:pt x="16" y="21"/>
                      </a:lnTo>
                      <a:lnTo>
                        <a:pt x="42" y="0"/>
                      </a:lnTo>
                      <a:lnTo>
                        <a:pt x="52" y="0"/>
                      </a:lnTo>
                      <a:lnTo>
                        <a:pt x="63" y="5"/>
                      </a:lnTo>
                      <a:lnTo>
                        <a:pt x="63" y="10"/>
                      </a:lnTo>
                      <a:lnTo>
                        <a:pt x="63" y="21"/>
                      </a:lnTo>
                      <a:lnTo>
                        <a:pt x="47" y="36"/>
                      </a:lnTo>
                      <a:lnTo>
                        <a:pt x="37" y="57"/>
                      </a:lnTo>
                      <a:lnTo>
                        <a:pt x="31" y="73"/>
                      </a:lnTo>
                      <a:lnTo>
                        <a:pt x="16" y="78"/>
                      </a:lnTo>
                      <a:lnTo>
                        <a:pt x="16" y="7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39" name="Freeform 123"/>
                <p:cNvSpPr>
                  <a:spLocks/>
                </p:cNvSpPr>
                <p:nvPr/>
              </p:nvSpPr>
              <p:spPr bwMode="auto">
                <a:xfrm>
                  <a:off x="3417" y="831"/>
                  <a:ext cx="1264" cy="1200"/>
                </a:xfrm>
                <a:custGeom>
                  <a:avLst/>
                  <a:gdLst>
                    <a:gd name="T0" fmla="*/ 5 w 1264"/>
                    <a:gd name="T1" fmla="*/ 697 h 1200"/>
                    <a:gd name="T2" fmla="*/ 42 w 1264"/>
                    <a:gd name="T3" fmla="*/ 723 h 1200"/>
                    <a:gd name="T4" fmla="*/ 146 w 1264"/>
                    <a:gd name="T5" fmla="*/ 812 h 1200"/>
                    <a:gd name="T6" fmla="*/ 329 w 1264"/>
                    <a:gd name="T7" fmla="*/ 974 h 1200"/>
                    <a:gd name="T8" fmla="*/ 486 w 1264"/>
                    <a:gd name="T9" fmla="*/ 1131 h 1200"/>
                    <a:gd name="T10" fmla="*/ 533 w 1264"/>
                    <a:gd name="T11" fmla="*/ 1200 h 1200"/>
                    <a:gd name="T12" fmla="*/ 663 w 1264"/>
                    <a:gd name="T13" fmla="*/ 1116 h 1200"/>
                    <a:gd name="T14" fmla="*/ 757 w 1264"/>
                    <a:gd name="T15" fmla="*/ 1053 h 1200"/>
                    <a:gd name="T16" fmla="*/ 830 w 1264"/>
                    <a:gd name="T17" fmla="*/ 1006 h 1200"/>
                    <a:gd name="T18" fmla="*/ 903 w 1264"/>
                    <a:gd name="T19" fmla="*/ 959 h 1200"/>
                    <a:gd name="T20" fmla="*/ 924 w 1264"/>
                    <a:gd name="T21" fmla="*/ 943 h 1200"/>
                    <a:gd name="T22" fmla="*/ 951 w 1264"/>
                    <a:gd name="T23" fmla="*/ 990 h 1200"/>
                    <a:gd name="T24" fmla="*/ 1018 w 1264"/>
                    <a:gd name="T25" fmla="*/ 1048 h 1200"/>
                    <a:gd name="T26" fmla="*/ 1092 w 1264"/>
                    <a:gd name="T27" fmla="*/ 1063 h 1200"/>
                    <a:gd name="T28" fmla="*/ 1170 w 1264"/>
                    <a:gd name="T29" fmla="*/ 1037 h 1200"/>
                    <a:gd name="T30" fmla="*/ 1227 w 1264"/>
                    <a:gd name="T31" fmla="*/ 980 h 1200"/>
                    <a:gd name="T32" fmla="*/ 1259 w 1264"/>
                    <a:gd name="T33" fmla="*/ 906 h 1200"/>
                    <a:gd name="T34" fmla="*/ 1264 w 1264"/>
                    <a:gd name="T35" fmla="*/ 833 h 1200"/>
                    <a:gd name="T36" fmla="*/ 1233 w 1264"/>
                    <a:gd name="T37" fmla="*/ 780 h 1200"/>
                    <a:gd name="T38" fmla="*/ 1233 w 1264"/>
                    <a:gd name="T39" fmla="*/ 733 h 1200"/>
                    <a:gd name="T40" fmla="*/ 1264 w 1264"/>
                    <a:gd name="T41" fmla="*/ 655 h 1200"/>
                    <a:gd name="T42" fmla="*/ 1253 w 1264"/>
                    <a:gd name="T43" fmla="*/ 560 h 1200"/>
                    <a:gd name="T44" fmla="*/ 1191 w 1264"/>
                    <a:gd name="T45" fmla="*/ 492 h 1200"/>
                    <a:gd name="T46" fmla="*/ 1123 w 1264"/>
                    <a:gd name="T47" fmla="*/ 445 h 1200"/>
                    <a:gd name="T48" fmla="*/ 1102 w 1264"/>
                    <a:gd name="T49" fmla="*/ 372 h 1200"/>
                    <a:gd name="T50" fmla="*/ 1092 w 1264"/>
                    <a:gd name="T51" fmla="*/ 262 h 1200"/>
                    <a:gd name="T52" fmla="*/ 1013 w 1264"/>
                    <a:gd name="T53" fmla="*/ 168 h 1200"/>
                    <a:gd name="T54" fmla="*/ 919 w 1264"/>
                    <a:gd name="T55" fmla="*/ 141 h 1200"/>
                    <a:gd name="T56" fmla="*/ 846 w 1264"/>
                    <a:gd name="T57" fmla="*/ 152 h 1200"/>
                    <a:gd name="T58" fmla="*/ 762 w 1264"/>
                    <a:gd name="T59" fmla="*/ 89 h 1200"/>
                    <a:gd name="T60" fmla="*/ 710 w 1264"/>
                    <a:gd name="T61" fmla="*/ 26 h 1200"/>
                    <a:gd name="T62" fmla="*/ 642 w 1264"/>
                    <a:gd name="T63" fmla="*/ 0 h 1200"/>
                    <a:gd name="T64" fmla="*/ 554 w 1264"/>
                    <a:gd name="T65" fmla="*/ 16 h 1200"/>
                    <a:gd name="T66" fmla="*/ 475 w 1264"/>
                    <a:gd name="T67" fmla="*/ 57 h 1200"/>
                    <a:gd name="T68" fmla="*/ 428 w 1264"/>
                    <a:gd name="T69" fmla="*/ 115 h 1200"/>
                    <a:gd name="T70" fmla="*/ 407 w 1264"/>
                    <a:gd name="T71" fmla="*/ 194 h 1200"/>
                    <a:gd name="T72" fmla="*/ 418 w 1264"/>
                    <a:gd name="T73" fmla="*/ 309 h 1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264" h="1200">
                      <a:moveTo>
                        <a:pt x="0" y="691"/>
                      </a:moveTo>
                      <a:lnTo>
                        <a:pt x="5" y="697"/>
                      </a:lnTo>
                      <a:lnTo>
                        <a:pt x="21" y="707"/>
                      </a:lnTo>
                      <a:lnTo>
                        <a:pt x="42" y="723"/>
                      </a:lnTo>
                      <a:lnTo>
                        <a:pt x="73" y="749"/>
                      </a:lnTo>
                      <a:lnTo>
                        <a:pt x="146" y="812"/>
                      </a:lnTo>
                      <a:lnTo>
                        <a:pt x="235" y="890"/>
                      </a:lnTo>
                      <a:lnTo>
                        <a:pt x="329" y="974"/>
                      </a:lnTo>
                      <a:lnTo>
                        <a:pt x="413" y="1058"/>
                      </a:lnTo>
                      <a:lnTo>
                        <a:pt x="486" y="1131"/>
                      </a:lnTo>
                      <a:lnTo>
                        <a:pt x="512" y="1168"/>
                      </a:lnTo>
                      <a:lnTo>
                        <a:pt x="533" y="1200"/>
                      </a:lnTo>
                      <a:lnTo>
                        <a:pt x="601" y="1152"/>
                      </a:lnTo>
                      <a:lnTo>
                        <a:pt x="663" y="1116"/>
                      </a:lnTo>
                      <a:lnTo>
                        <a:pt x="715" y="1079"/>
                      </a:lnTo>
                      <a:lnTo>
                        <a:pt x="757" y="1053"/>
                      </a:lnTo>
                      <a:lnTo>
                        <a:pt x="794" y="1027"/>
                      </a:lnTo>
                      <a:lnTo>
                        <a:pt x="830" y="1006"/>
                      </a:lnTo>
                      <a:lnTo>
                        <a:pt x="872" y="974"/>
                      </a:lnTo>
                      <a:lnTo>
                        <a:pt x="903" y="959"/>
                      </a:lnTo>
                      <a:lnTo>
                        <a:pt x="919" y="948"/>
                      </a:lnTo>
                      <a:lnTo>
                        <a:pt x="924" y="943"/>
                      </a:lnTo>
                      <a:lnTo>
                        <a:pt x="924" y="943"/>
                      </a:lnTo>
                      <a:lnTo>
                        <a:pt x="951" y="990"/>
                      </a:lnTo>
                      <a:lnTo>
                        <a:pt x="982" y="1021"/>
                      </a:lnTo>
                      <a:lnTo>
                        <a:pt x="1018" y="1048"/>
                      </a:lnTo>
                      <a:lnTo>
                        <a:pt x="1055" y="1058"/>
                      </a:lnTo>
                      <a:lnTo>
                        <a:pt x="1092" y="1063"/>
                      </a:lnTo>
                      <a:lnTo>
                        <a:pt x="1133" y="1058"/>
                      </a:lnTo>
                      <a:lnTo>
                        <a:pt x="1170" y="1037"/>
                      </a:lnTo>
                      <a:lnTo>
                        <a:pt x="1201" y="1011"/>
                      </a:lnTo>
                      <a:lnTo>
                        <a:pt x="1227" y="980"/>
                      </a:lnTo>
                      <a:lnTo>
                        <a:pt x="1248" y="938"/>
                      </a:lnTo>
                      <a:lnTo>
                        <a:pt x="1259" y="906"/>
                      </a:lnTo>
                      <a:lnTo>
                        <a:pt x="1264" y="870"/>
                      </a:lnTo>
                      <a:lnTo>
                        <a:pt x="1264" y="833"/>
                      </a:lnTo>
                      <a:lnTo>
                        <a:pt x="1253" y="807"/>
                      </a:lnTo>
                      <a:lnTo>
                        <a:pt x="1233" y="780"/>
                      </a:lnTo>
                      <a:lnTo>
                        <a:pt x="1206" y="765"/>
                      </a:lnTo>
                      <a:lnTo>
                        <a:pt x="1233" y="733"/>
                      </a:lnTo>
                      <a:lnTo>
                        <a:pt x="1253" y="697"/>
                      </a:lnTo>
                      <a:lnTo>
                        <a:pt x="1264" y="655"/>
                      </a:lnTo>
                      <a:lnTo>
                        <a:pt x="1264" y="608"/>
                      </a:lnTo>
                      <a:lnTo>
                        <a:pt x="1253" y="560"/>
                      </a:lnTo>
                      <a:lnTo>
                        <a:pt x="1217" y="513"/>
                      </a:lnTo>
                      <a:lnTo>
                        <a:pt x="1191" y="492"/>
                      </a:lnTo>
                      <a:lnTo>
                        <a:pt x="1159" y="466"/>
                      </a:lnTo>
                      <a:lnTo>
                        <a:pt x="1123" y="445"/>
                      </a:lnTo>
                      <a:lnTo>
                        <a:pt x="1076" y="424"/>
                      </a:lnTo>
                      <a:lnTo>
                        <a:pt x="1102" y="372"/>
                      </a:lnTo>
                      <a:lnTo>
                        <a:pt x="1102" y="319"/>
                      </a:lnTo>
                      <a:lnTo>
                        <a:pt x="1092" y="262"/>
                      </a:lnTo>
                      <a:lnTo>
                        <a:pt x="1060" y="209"/>
                      </a:lnTo>
                      <a:lnTo>
                        <a:pt x="1013" y="168"/>
                      </a:lnTo>
                      <a:lnTo>
                        <a:pt x="956" y="147"/>
                      </a:lnTo>
                      <a:lnTo>
                        <a:pt x="919" y="141"/>
                      </a:lnTo>
                      <a:lnTo>
                        <a:pt x="883" y="141"/>
                      </a:lnTo>
                      <a:lnTo>
                        <a:pt x="846" y="152"/>
                      </a:lnTo>
                      <a:lnTo>
                        <a:pt x="804" y="168"/>
                      </a:lnTo>
                      <a:lnTo>
                        <a:pt x="762" y="89"/>
                      </a:lnTo>
                      <a:lnTo>
                        <a:pt x="736" y="52"/>
                      </a:lnTo>
                      <a:lnTo>
                        <a:pt x="710" y="26"/>
                      </a:lnTo>
                      <a:lnTo>
                        <a:pt x="679" y="10"/>
                      </a:lnTo>
                      <a:lnTo>
                        <a:pt x="642" y="0"/>
                      </a:lnTo>
                      <a:lnTo>
                        <a:pt x="601" y="0"/>
                      </a:lnTo>
                      <a:lnTo>
                        <a:pt x="554" y="16"/>
                      </a:lnTo>
                      <a:lnTo>
                        <a:pt x="512" y="37"/>
                      </a:lnTo>
                      <a:lnTo>
                        <a:pt x="475" y="57"/>
                      </a:lnTo>
                      <a:lnTo>
                        <a:pt x="449" y="84"/>
                      </a:lnTo>
                      <a:lnTo>
                        <a:pt x="428" y="115"/>
                      </a:lnTo>
                      <a:lnTo>
                        <a:pt x="418" y="152"/>
                      </a:lnTo>
                      <a:lnTo>
                        <a:pt x="407" y="194"/>
                      </a:lnTo>
                      <a:lnTo>
                        <a:pt x="407" y="246"/>
                      </a:lnTo>
                      <a:lnTo>
                        <a:pt x="418" y="309"/>
                      </a:lnTo>
                      <a:lnTo>
                        <a:pt x="0" y="69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40" name="Freeform 124"/>
                <p:cNvSpPr>
                  <a:spLocks/>
                </p:cNvSpPr>
                <p:nvPr/>
              </p:nvSpPr>
              <p:spPr bwMode="auto">
                <a:xfrm>
                  <a:off x="4446" y="1255"/>
                  <a:ext cx="47" cy="47"/>
                </a:xfrm>
                <a:custGeom>
                  <a:avLst/>
                  <a:gdLst>
                    <a:gd name="T0" fmla="*/ 47 w 47"/>
                    <a:gd name="T1" fmla="*/ 0 h 47"/>
                    <a:gd name="T2" fmla="*/ 26 w 47"/>
                    <a:gd name="T3" fmla="*/ 21 h 47"/>
                    <a:gd name="T4" fmla="*/ 0 w 47"/>
                    <a:gd name="T5" fmla="*/ 47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7" h="47">
                      <a:moveTo>
                        <a:pt x="47" y="0"/>
                      </a:moveTo>
                      <a:lnTo>
                        <a:pt x="26" y="21"/>
                      </a:lnTo>
                      <a:lnTo>
                        <a:pt x="0" y="47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41" name="Freeform 125"/>
                <p:cNvSpPr>
                  <a:spLocks/>
                </p:cNvSpPr>
                <p:nvPr/>
              </p:nvSpPr>
              <p:spPr bwMode="auto">
                <a:xfrm>
                  <a:off x="4179" y="999"/>
                  <a:ext cx="42" cy="20"/>
                </a:xfrm>
                <a:custGeom>
                  <a:avLst/>
                  <a:gdLst>
                    <a:gd name="T0" fmla="*/ 42 w 42"/>
                    <a:gd name="T1" fmla="*/ 0 h 20"/>
                    <a:gd name="T2" fmla="*/ 21 w 42"/>
                    <a:gd name="T3" fmla="*/ 10 h 20"/>
                    <a:gd name="T4" fmla="*/ 0 w 42"/>
                    <a:gd name="T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" h="20">
                      <a:moveTo>
                        <a:pt x="42" y="0"/>
                      </a:moveTo>
                      <a:lnTo>
                        <a:pt x="21" y="10"/>
                      </a:lnTo>
                      <a:lnTo>
                        <a:pt x="0" y="2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42" name="Freeform 126"/>
                <p:cNvSpPr>
                  <a:spLocks/>
                </p:cNvSpPr>
                <p:nvPr/>
              </p:nvSpPr>
              <p:spPr bwMode="auto">
                <a:xfrm>
                  <a:off x="847" y="3146"/>
                  <a:ext cx="89" cy="357"/>
                </a:xfrm>
                <a:custGeom>
                  <a:avLst/>
                  <a:gdLst>
                    <a:gd name="T0" fmla="*/ 53 w 89"/>
                    <a:gd name="T1" fmla="*/ 6 h 357"/>
                    <a:gd name="T2" fmla="*/ 21 w 89"/>
                    <a:gd name="T3" fmla="*/ 63 h 357"/>
                    <a:gd name="T4" fmla="*/ 6 w 89"/>
                    <a:gd name="T5" fmla="*/ 137 h 357"/>
                    <a:gd name="T6" fmla="*/ 0 w 89"/>
                    <a:gd name="T7" fmla="*/ 179 h 357"/>
                    <a:gd name="T8" fmla="*/ 6 w 89"/>
                    <a:gd name="T9" fmla="*/ 226 h 357"/>
                    <a:gd name="T10" fmla="*/ 16 w 89"/>
                    <a:gd name="T11" fmla="*/ 283 h 357"/>
                    <a:gd name="T12" fmla="*/ 32 w 89"/>
                    <a:gd name="T13" fmla="*/ 346 h 357"/>
                    <a:gd name="T14" fmla="*/ 42 w 89"/>
                    <a:gd name="T15" fmla="*/ 357 h 357"/>
                    <a:gd name="T16" fmla="*/ 58 w 89"/>
                    <a:gd name="T17" fmla="*/ 357 h 357"/>
                    <a:gd name="T18" fmla="*/ 68 w 89"/>
                    <a:gd name="T19" fmla="*/ 346 h 357"/>
                    <a:gd name="T20" fmla="*/ 68 w 89"/>
                    <a:gd name="T21" fmla="*/ 330 h 357"/>
                    <a:gd name="T22" fmla="*/ 53 w 89"/>
                    <a:gd name="T23" fmla="*/ 273 h 357"/>
                    <a:gd name="T24" fmla="*/ 42 w 89"/>
                    <a:gd name="T25" fmla="*/ 226 h 357"/>
                    <a:gd name="T26" fmla="*/ 42 w 89"/>
                    <a:gd name="T27" fmla="*/ 142 h 357"/>
                    <a:gd name="T28" fmla="*/ 58 w 89"/>
                    <a:gd name="T29" fmla="*/ 74 h 357"/>
                    <a:gd name="T30" fmla="*/ 84 w 89"/>
                    <a:gd name="T31" fmla="*/ 27 h 357"/>
                    <a:gd name="T32" fmla="*/ 89 w 89"/>
                    <a:gd name="T33" fmla="*/ 11 h 357"/>
                    <a:gd name="T34" fmla="*/ 79 w 89"/>
                    <a:gd name="T35" fmla="*/ 0 h 357"/>
                    <a:gd name="T36" fmla="*/ 63 w 89"/>
                    <a:gd name="T37" fmla="*/ 0 h 357"/>
                    <a:gd name="T38" fmla="*/ 53 w 89"/>
                    <a:gd name="T39" fmla="*/ 6 h 357"/>
                    <a:gd name="T40" fmla="*/ 53 w 89"/>
                    <a:gd name="T41" fmla="*/ 6 h 3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9" h="357">
                      <a:moveTo>
                        <a:pt x="53" y="6"/>
                      </a:moveTo>
                      <a:lnTo>
                        <a:pt x="21" y="63"/>
                      </a:lnTo>
                      <a:lnTo>
                        <a:pt x="6" y="137"/>
                      </a:lnTo>
                      <a:lnTo>
                        <a:pt x="0" y="179"/>
                      </a:lnTo>
                      <a:lnTo>
                        <a:pt x="6" y="226"/>
                      </a:lnTo>
                      <a:lnTo>
                        <a:pt x="16" y="283"/>
                      </a:lnTo>
                      <a:lnTo>
                        <a:pt x="32" y="346"/>
                      </a:lnTo>
                      <a:lnTo>
                        <a:pt x="42" y="357"/>
                      </a:lnTo>
                      <a:lnTo>
                        <a:pt x="58" y="357"/>
                      </a:lnTo>
                      <a:lnTo>
                        <a:pt x="68" y="346"/>
                      </a:lnTo>
                      <a:lnTo>
                        <a:pt x="68" y="330"/>
                      </a:lnTo>
                      <a:lnTo>
                        <a:pt x="53" y="273"/>
                      </a:lnTo>
                      <a:lnTo>
                        <a:pt x="42" y="226"/>
                      </a:lnTo>
                      <a:lnTo>
                        <a:pt x="42" y="142"/>
                      </a:lnTo>
                      <a:lnTo>
                        <a:pt x="58" y="74"/>
                      </a:lnTo>
                      <a:lnTo>
                        <a:pt x="84" y="27"/>
                      </a:lnTo>
                      <a:lnTo>
                        <a:pt x="89" y="11"/>
                      </a:lnTo>
                      <a:lnTo>
                        <a:pt x="79" y="0"/>
                      </a:lnTo>
                      <a:lnTo>
                        <a:pt x="63" y="0"/>
                      </a:lnTo>
                      <a:lnTo>
                        <a:pt x="53" y="6"/>
                      </a:lnTo>
                      <a:lnTo>
                        <a:pt x="53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43" name="Freeform 127"/>
                <p:cNvSpPr>
                  <a:spLocks/>
                </p:cNvSpPr>
                <p:nvPr/>
              </p:nvSpPr>
              <p:spPr bwMode="auto">
                <a:xfrm>
                  <a:off x="1610" y="3717"/>
                  <a:ext cx="611" cy="152"/>
                </a:xfrm>
                <a:custGeom>
                  <a:avLst/>
                  <a:gdLst>
                    <a:gd name="T0" fmla="*/ 580 w 611"/>
                    <a:gd name="T1" fmla="*/ 0 h 152"/>
                    <a:gd name="T2" fmla="*/ 496 w 611"/>
                    <a:gd name="T3" fmla="*/ 53 h 152"/>
                    <a:gd name="T4" fmla="*/ 412 w 611"/>
                    <a:gd name="T5" fmla="*/ 90 h 152"/>
                    <a:gd name="T6" fmla="*/ 329 w 611"/>
                    <a:gd name="T7" fmla="*/ 105 h 152"/>
                    <a:gd name="T8" fmla="*/ 245 w 611"/>
                    <a:gd name="T9" fmla="*/ 116 h 152"/>
                    <a:gd name="T10" fmla="*/ 177 w 611"/>
                    <a:gd name="T11" fmla="*/ 116 h 152"/>
                    <a:gd name="T12" fmla="*/ 115 w 611"/>
                    <a:gd name="T13" fmla="*/ 110 h 152"/>
                    <a:gd name="T14" fmla="*/ 57 w 611"/>
                    <a:gd name="T15" fmla="*/ 105 h 152"/>
                    <a:gd name="T16" fmla="*/ 21 w 611"/>
                    <a:gd name="T17" fmla="*/ 100 h 152"/>
                    <a:gd name="T18" fmla="*/ 10 w 611"/>
                    <a:gd name="T19" fmla="*/ 100 h 152"/>
                    <a:gd name="T20" fmla="*/ 0 w 611"/>
                    <a:gd name="T21" fmla="*/ 116 h 152"/>
                    <a:gd name="T22" fmla="*/ 0 w 611"/>
                    <a:gd name="T23" fmla="*/ 126 h 152"/>
                    <a:gd name="T24" fmla="*/ 16 w 611"/>
                    <a:gd name="T25" fmla="*/ 137 h 152"/>
                    <a:gd name="T26" fmla="*/ 57 w 611"/>
                    <a:gd name="T27" fmla="*/ 142 h 152"/>
                    <a:gd name="T28" fmla="*/ 110 w 611"/>
                    <a:gd name="T29" fmla="*/ 147 h 152"/>
                    <a:gd name="T30" fmla="*/ 177 w 611"/>
                    <a:gd name="T31" fmla="*/ 152 h 152"/>
                    <a:gd name="T32" fmla="*/ 251 w 611"/>
                    <a:gd name="T33" fmla="*/ 152 h 152"/>
                    <a:gd name="T34" fmla="*/ 334 w 611"/>
                    <a:gd name="T35" fmla="*/ 142 h 152"/>
                    <a:gd name="T36" fmla="*/ 423 w 611"/>
                    <a:gd name="T37" fmla="*/ 121 h 152"/>
                    <a:gd name="T38" fmla="*/ 512 w 611"/>
                    <a:gd name="T39" fmla="*/ 90 h 152"/>
                    <a:gd name="T40" fmla="*/ 600 w 611"/>
                    <a:gd name="T41" fmla="*/ 32 h 152"/>
                    <a:gd name="T42" fmla="*/ 611 w 611"/>
                    <a:gd name="T43" fmla="*/ 21 h 152"/>
                    <a:gd name="T44" fmla="*/ 606 w 611"/>
                    <a:gd name="T45" fmla="*/ 6 h 152"/>
                    <a:gd name="T46" fmla="*/ 595 w 611"/>
                    <a:gd name="T47" fmla="*/ 0 h 152"/>
                    <a:gd name="T48" fmla="*/ 580 w 611"/>
                    <a:gd name="T49" fmla="*/ 0 h 152"/>
                    <a:gd name="T50" fmla="*/ 580 w 611"/>
                    <a:gd name="T51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611" h="152">
                      <a:moveTo>
                        <a:pt x="580" y="0"/>
                      </a:moveTo>
                      <a:lnTo>
                        <a:pt x="496" y="53"/>
                      </a:lnTo>
                      <a:lnTo>
                        <a:pt x="412" y="90"/>
                      </a:lnTo>
                      <a:lnTo>
                        <a:pt x="329" y="105"/>
                      </a:lnTo>
                      <a:lnTo>
                        <a:pt x="245" y="116"/>
                      </a:lnTo>
                      <a:lnTo>
                        <a:pt x="177" y="116"/>
                      </a:lnTo>
                      <a:lnTo>
                        <a:pt x="115" y="110"/>
                      </a:lnTo>
                      <a:lnTo>
                        <a:pt x="57" y="105"/>
                      </a:lnTo>
                      <a:lnTo>
                        <a:pt x="21" y="100"/>
                      </a:lnTo>
                      <a:lnTo>
                        <a:pt x="10" y="100"/>
                      </a:lnTo>
                      <a:lnTo>
                        <a:pt x="0" y="116"/>
                      </a:lnTo>
                      <a:lnTo>
                        <a:pt x="0" y="126"/>
                      </a:lnTo>
                      <a:lnTo>
                        <a:pt x="16" y="137"/>
                      </a:lnTo>
                      <a:lnTo>
                        <a:pt x="57" y="142"/>
                      </a:lnTo>
                      <a:lnTo>
                        <a:pt x="110" y="147"/>
                      </a:lnTo>
                      <a:lnTo>
                        <a:pt x="177" y="152"/>
                      </a:lnTo>
                      <a:lnTo>
                        <a:pt x="251" y="152"/>
                      </a:lnTo>
                      <a:lnTo>
                        <a:pt x="334" y="142"/>
                      </a:lnTo>
                      <a:lnTo>
                        <a:pt x="423" y="121"/>
                      </a:lnTo>
                      <a:lnTo>
                        <a:pt x="512" y="90"/>
                      </a:lnTo>
                      <a:lnTo>
                        <a:pt x="600" y="32"/>
                      </a:lnTo>
                      <a:lnTo>
                        <a:pt x="611" y="21"/>
                      </a:lnTo>
                      <a:lnTo>
                        <a:pt x="606" y="6"/>
                      </a:lnTo>
                      <a:lnTo>
                        <a:pt x="595" y="0"/>
                      </a:lnTo>
                      <a:lnTo>
                        <a:pt x="580" y="0"/>
                      </a:lnTo>
                      <a:lnTo>
                        <a:pt x="5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44" name="Freeform 128"/>
                <p:cNvSpPr>
                  <a:spLocks/>
                </p:cNvSpPr>
                <p:nvPr/>
              </p:nvSpPr>
              <p:spPr bwMode="auto">
                <a:xfrm>
                  <a:off x="1761" y="3822"/>
                  <a:ext cx="496" cy="152"/>
                </a:xfrm>
                <a:custGeom>
                  <a:avLst/>
                  <a:gdLst>
                    <a:gd name="T0" fmla="*/ 465 w 496"/>
                    <a:gd name="T1" fmla="*/ 5 h 152"/>
                    <a:gd name="T2" fmla="*/ 382 w 496"/>
                    <a:gd name="T3" fmla="*/ 53 h 152"/>
                    <a:gd name="T4" fmla="*/ 277 w 496"/>
                    <a:gd name="T5" fmla="*/ 89 h 152"/>
                    <a:gd name="T6" fmla="*/ 157 w 496"/>
                    <a:gd name="T7" fmla="*/ 110 h 152"/>
                    <a:gd name="T8" fmla="*/ 16 w 496"/>
                    <a:gd name="T9" fmla="*/ 115 h 152"/>
                    <a:gd name="T10" fmla="*/ 6 w 496"/>
                    <a:gd name="T11" fmla="*/ 121 h 152"/>
                    <a:gd name="T12" fmla="*/ 0 w 496"/>
                    <a:gd name="T13" fmla="*/ 136 h 152"/>
                    <a:gd name="T14" fmla="*/ 6 w 496"/>
                    <a:gd name="T15" fmla="*/ 147 h 152"/>
                    <a:gd name="T16" fmla="*/ 16 w 496"/>
                    <a:gd name="T17" fmla="*/ 152 h 152"/>
                    <a:gd name="T18" fmla="*/ 162 w 496"/>
                    <a:gd name="T19" fmla="*/ 147 h 152"/>
                    <a:gd name="T20" fmla="*/ 293 w 496"/>
                    <a:gd name="T21" fmla="*/ 126 h 152"/>
                    <a:gd name="T22" fmla="*/ 397 w 496"/>
                    <a:gd name="T23" fmla="*/ 89 h 152"/>
                    <a:gd name="T24" fmla="*/ 486 w 496"/>
                    <a:gd name="T25" fmla="*/ 32 h 152"/>
                    <a:gd name="T26" fmla="*/ 496 w 496"/>
                    <a:gd name="T27" fmla="*/ 21 h 152"/>
                    <a:gd name="T28" fmla="*/ 491 w 496"/>
                    <a:gd name="T29" fmla="*/ 5 h 152"/>
                    <a:gd name="T30" fmla="*/ 481 w 496"/>
                    <a:gd name="T31" fmla="*/ 0 h 152"/>
                    <a:gd name="T32" fmla="*/ 465 w 496"/>
                    <a:gd name="T33" fmla="*/ 5 h 152"/>
                    <a:gd name="T34" fmla="*/ 465 w 496"/>
                    <a:gd name="T35" fmla="*/ 5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96" h="152">
                      <a:moveTo>
                        <a:pt x="465" y="5"/>
                      </a:moveTo>
                      <a:lnTo>
                        <a:pt x="382" y="53"/>
                      </a:lnTo>
                      <a:lnTo>
                        <a:pt x="277" y="89"/>
                      </a:lnTo>
                      <a:lnTo>
                        <a:pt x="157" y="110"/>
                      </a:lnTo>
                      <a:lnTo>
                        <a:pt x="16" y="115"/>
                      </a:lnTo>
                      <a:lnTo>
                        <a:pt x="6" y="121"/>
                      </a:lnTo>
                      <a:lnTo>
                        <a:pt x="0" y="136"/>
                      </a:lnTo>
                      <a:lnTo>
                        <a:pt x="6" y="147"/>
                      </a:lnTo>
                      <a:lnTo>
                        <a:pt x="16" y="152"/>
                      </a:lnTo>
                      <a:lnTo>
                        <a:pt x="162" y="147"/>
                      </a:lnTo>
                      <a:lnTo>
                        <a:pt x="293" y="126"/>
                      </a:lnTo>
                      <a:lnTo>
                        <a:pt x="397" y="89"/>
                      </a:lnTo>
                      <a:lnTo>
                        <a:pt x="486" y="32"/>
                      </a:lnTo>
                      <a:lnTo>
                        <a:pt x="496" y="21"/>
                      </a:lnTo>
                      <a:lnTo>
                        <a:pt x="491" y="5"/>
                      </a:lnTo>
                      <a:lnTo>
                        <a:pt x="481" y="0"/>
                      </a:lnTo>
                      <a:lnTo>
                        <a:pt x="465" y="5"/>
                      </a:lnTo>
                      <a:lnTo>
                        <a:pt x="465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45" name="Freeform 129"/>
                <p:cNvSpPr>
                  <a:spLocks/>
                </p:cNvSpPr>
                <p:nvPr/>
              </p:nvSpPr>
              <p:spPr bwMode="auto">
                <a:xfrm>
                  <a:off x="2367" y="3597"/>
                  <a:ext cx="94" cy="131"/>
                </a:xfrm>
                <a:custGeom>
                  <a:avLst/>
                  <a:gdLst>
                    <a:gd name="T0" fmla="*/ 58 w 94"/>
                    <a:gd name="T1" fmla="*/ 16 h 131"/>
                    <a:gd name="T2" fmla="*/ 42 w 94"/>
                    <a:gd name="T3" fmla="*/ 58 h 131"/>
                    <a:gd name="T4" fmla="*/ 11 w 94"/>
                    <a:gd name="T5" fmla="*/ 94 h 131"/>
                    <a:gd name="T6" fmla="*/ 5 w 94"/>
                    <a:gd name="T7" fmla="*/ 105 h 131"/>
                    <a:gd name="T8" fmla="*/ 5 w 94"/>
                    <a:gd name="T9" fmla="*/ 105 h 131"/>
                    <a:gd name="T10" fmla="*/ 0 w 94"/>
                    <a:gd name="T11" fmla="*/ 115 h 131"/>
                    <a:gd name="T12" fmla="*/ 11 w 94"/>
                    <a:gd name="T13" fmla="*/ 126 h 131"/>
                    <a:gd name="T14" fmla="*/ 21 w 94"/>
                    <a:gd name="T15" fmla="*/ 131 h 131"/>
                    <a:gd name="T16" fmla="*/ 32 w 94"/>
                    <a:gd name="T17" fmla="*/ 126 h 131"/>
                    <a:gd name="T18" fmla="*/ 42 w 94"/>
                    <a:gd name="T19" fmla="*/ 120 h 131"/>
                    <a:gd name="T20" fmla="*/ 42 w 94"/>
                    <a:gd name="T21" fmla="*/ 115 h 131"/>
                    <a:gd name="T22" fmla="*/ 68 w 94"/>
                    <a:gd name="T23" fmla="*/ 73 h 131"/>
                    <a:gd name="T24" fmla="*/ 94 w 94"/>
                    <a:gd name="T25" fmla="*/ 26 h 131"/>
                    <a:gd name="T26" fmla="*/ 89 w 94"/>
                    <a:gd name="T27" fmla="*/ 10 h 131"/>
                    <a:gd name="T28" fmla="*/ 79 w 94"/>
                    <a:gd name="T29" fmla="*/ 0 h 131"/>
                    <a:gd name="T30" fmla="*/ 68 w 94"/>
                    <a:gd name="T31" fmla="*/ 5 h 131"/>
                    <a:gd name="T32" fmla="*/ 58 w 94"/>
                    <a:gd name="T33" fmla="*/ 16 h 131"/>
                    <a:gd name="T34" fmla="*/ 58 w 94"/>
                    <a:gd name="T35" fmla="*/ 16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94" h="131">
                      <a:moveTo>
                        <a:pt x="58" y="16"/>
                      </a:moveTo>
                      <a:lnTo>
                        <a:pt x="42" y="58"/>
                      </a:lnTo>
                      <a:lnTo>
                        <a:pt x="11" y="94"/>
                      </a:lnTo>
                      <a:lnTo>
                        <a:pt x="5" y="105"/>
                      </a:lnTo>
                      <a:lnTo>
                        <a:pt x="5" y="105"/>
                      </a:lnTo>
                      <a:lnTo>
                        <a:pt x="0" y="115"/>
                      </a:lnTo>
                      <a:lnTo>
                        <a:pt x="11" y="126"/>
                      </a:lnTo>
                      <a:lnTo>
                        <a:pt x="21" y="131"/>
                      </a:lnTo>
                      <a:lnTo>
                        <a:pt x="32" y="126"/>
                      </a:lnTo>
                      <a:lnTo>
                        <a:pt x="42" y="120"/>
                      </a:lnTo>
                      <a:lnTo>
                        <a:pt x="42" y="115"/>
                      </a:lnTo>
                      <a:lnTo>
                        <a:pt x="68" y="73"/>
                      </a:lnTo>
                      <a:lnTo>
                        <a:pt x="94" y="26"/>
                      </a:lnTo>
                      <a:lnTo>
                        <a:pt x="89" y="10"/>
                      </a:lnTo>
                      <a:lnTo>
                        <a:pt x="79" y="0"/>
                      </a:lnTo>
                      <a:lnTo>
                        <a:pt x="68" y="5"/>
                      </a:lnTo>
                      <a:lnTo>
                        <a:pt x="58" y="16"/>
                      </a:lnTo>
                      <a:lnTo>
                        <a:pt x="58" y="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46" name="Freeform 130"/>
                <p:cNvSpPr>
                  <a:spLocks/>
                </p:cNvSpPr>
                <p:nvPr/>
              </p:nvSpPr>
              <p:spPr bwMode="auto">
                <a:xfrm>
                  <a:off x="2310" y="3545"/>
                  <a:ext cx="83" cy="110"/>
                </a:xfrm>
                <a:custGeom>
                  <a:avLst/>
                  <a:gdLst>
                    <a:gd name="T0" fmla="*/ 47 w 83"/>
                    <a:gd name="T1" fmla="*/ 15 h 110"/>
                    <a:gd name="T2" fmla="*/ 31 w 83"/>
                    <a:gd name="T3" fmla="*/ 41 h 110"/>
                    <a:gd name="T4" fmla="*/ 5 w 83"/>
                    <a:gd name="T5" fmla="*/ 78 h 110"/>
                    <a:gd name="T6" fmla="*/ 0 w 83"/>
                    <a:gd name="T7" fmla="*/ 94 h 110"/>
                    <a:gd name="T8" fmla="*/ 10 w 83"/>
                    <a:gd name="T9" fmla="*/ 104 h 110"/>
                    <a:gd name="T10" fmla="*/ 21 w 83"/>
                    <a:gd name="T11" fmla="*/ 110 h 110"/>
                    <a:gd name="T12" fmla="*/ 31 w 83"/>
                    <a:gd name="T13" fmla="*/ 104 h 110"/>
                    <a:gd name="T14" fmla="*/ 62 w 83"/>
                    <a:gd name="T15" fmla="*/ 62 h 110"/>
                    <a:gd name="T16" fmla="*/ 78 w 83"/>
                    <a:gd name="T17" fmla="*/ 41 h 110"/>
                    <a:gd name="T18" fmla="*/ 83 w 83"/>
                    <a:gd name="T19" fmla="*/ 21 h 110"/>
                    <a:gd name="T20" fmla="*/ 83 w 83"/>
                    <a:gd name="T21" fmla="*/ 10 h 110"/>
                    <a:gd name="T22" fmla="*/ 68 w 83"/>
                    <a:gd name="T23" fmla="*/ 0 h 110"/>
                    <a:gd name="T24" fmla="*/ 57 w 83"/>
                    <a:gd name="T25" fmla="*/ 0 h 110"/>
                    <a:gd name="T26" fmla="*/ 47 w 83"/>
                    <a:gd name="T27" fmla="*/ 15 h 110"/>
                    <a:gd name="T28" fmla="*/ 47 w 83"/>
                    <a:gd name="T29" fmla="*/ 15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3" h="110">
                      <a:moveTo>
                        <a:pt x="47" y="15"/>
                      </a:moveTo>
                      <a:lnTo>
                        <a:pt x="31" y="41"/>
                      </a:lnTo>
                      <a:lnTo>
                        <a:pt x="5" y="78"/>
                      </a:lnTo>
                      <a:lnTo>
                        <a:pt x="0" y="94"/>
                      </a:lnTo>
                      <a:lnTo>
                        <a:pt x="10" y="104"/>
                      </a:lnTo>
                      <a:lnTo>
                        <a:pt x="21" y="110"/>
                      </a:lnTo>
                      <a:lnTo>
                        <a:pt x="31" y="104"/>
                      </a:lnTo>
                      <a:lnTo>
                        <a:pt x="62" y="62"/>
                      </a:lnTo>
                      <a:lnTo>
                        <a:pt x="78" y="41"/>
                      </a:lnTo>
                      <a:lnTo>
                        <a:pt x="83" y="21"/>
                      </a:lnTo>
                      <a:lnTo>
                        <a:pt x="83" y="10"/>
                      </a:lnTo>
                      <a:lnTo>
                        <a:pt x="68" y="0"/>
                      </a:lnTo>
                      <a:lnTo>
                        <a:pt x="57" y="0"/>
                      </a:lnTo>
                      <a:lnTo>
                        <a:pt x="47" y="15"/>
                      </a:lnTo>
                      <a:lnTo>
                        <a:pt x="47" y="1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88547" name="Rectangle 131"/>
              <p:cNvSpPr>
                <a:spLocks noChangeArrowheads="1"/>
              </p:cNvSpPr>
              <p:nvPr/>
            </p:nvSpPr>
            <p:spPr bwMode="auto">
              <a:xfrm>
                <a:off x="2112" y="3504"/>
                <a:ext cx="288" cy="5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2200" b="1">
                    <a:solidFill>
                      <a:srgbClr val="660033"/>
                    </a:solidFill>
                  </a:rPr>
                  <a:t>問</a:t>
                </a:r>
              </a:p>
              <a:p>
                <a:pPr algn="ctr"/>
                <a:r>
                  <a:rPr lang="ja-JP" altLang="en-US" sz="2200" b="1">
                    <a:solidFill>
                      <a:srgbClr val="660033"/>
                    </a:solidFill>
                  </a:rPr>
                  <a:t>題</a:t>
                </a:r>
              </a:p>
            </p:txBody>
          </p:sp>
          <p:sp>
            <p:nvSpPr>
              <p:cNvPr id="188548" name="Freeform 132"/>
              <p:cNvSpPr>
                <a:spLocks/>
              </p:cNvSpPr>
              <p:nvPr/>
            </p:nvSpPr>
            <p:spPr bwMode="auto">
              <a:xfrm>
                <a:off x="1968" y="3936"/>
                <a:ext cx="576" cy="250"/>
              </a:xfrm>
              <a:custGeom>
                <a:avLst/>
                <a:gdLst>
                  <a:gd name="T0" fmla="*/ 1390 w 1390"/>
                  <a:gd name="T1" fmla="*/ 94 h 550"/>
                  <a:gd name="T2" fmla="*/ 1379 w 1390"/>
                  <a:gd name="T3" fmla="*/ 157 h 550"/>
                  <a:gd name="T4" fmla="*/ 1358 w 1390"/>
                  <a:gd name="T5" fmla="*/ 231 h 550"/>
                  <a:gd name="T6" fmla="*/ 1337 w 1390"/>
                  <a:gd name="T7" fmla="*/ 267 h 550"/>
                  <a:gd name="T8" fmla="*/ 1311 w 1390"/>
                  <a:gd name="T9" fmla="*/ 309 h 550"/>
                  <a:gd name="T10" fmla="*/ 1280 w 1390"/>
                  <a:gd name="T11" fmla="*/ 351 h 550"/>
                  <a:gd name="T12" fmla="*/ 1243 w 1390"/>
                  <a:gd name="T13" fmla="*/ 388 h 550"/>
                  <a:gd name="T14" fmla="*/ 1196 w 1390"/>
                  <a:gd name="T15" fmla="*/ 430 h 550"/>
                  <a:gd name="T16" fmla="*/ 1144 w 1390"/>
                  <a:gd name="T17" fmla="*/ 461 h 550"/>
                  <a:gd name="T18" fmla="*/ 1081 w 1390"/>
                  <a:gd name="T19" fmla="*/ 487 h 550"/>
                  <a:gd name="T20" fmla="*/ 1008 w 1390"/>
                  <a:gd name="T21" fmla="*/ 513 h 550"/>
                  <a:gd name="T22" fmla="*/ 925 w 1390"/>
                  <a:gd name="T23" fmla="*/ 534 h 550"/>
                  <a:gd name="T24" fmla="*/ 831 w 1390"/>
                  <a:gd name="T25" fmla="*/ 545 h 550"/>
                  <a:gd name="T26" fmla="*/ 726 w 1390"/>
                  <a:gd name="T27" fmla="*/ 550 h 550"/>
                  <a:gd name="T28" fmla="*/ 606 w 1390"/>
                  <a:gd name="T29" fmla="*/ 545 h 550"/>
                  <a:gd name="T30" fmla="*/ 491 w 1390"/>
                  <a:gd name="T31" fmla="*/ 534 h 550"/>
                  <a:gd name="T32" fmla="*/ 392 w 1390"/>
                  <a:gd name="T33" fmla="*/ 513 h 550"/>
                  <a:gd name="T34" fmla="*/ 303 w 1390"/>
                  <a:gd name="T35" fmla="*/ 487 h 550"/>
                  <a:gd name="T36" fmla="*/ 230 w 1390"/>
                  <a:gd name="T37" fmla="*/ 456 h 550"/>
                  <a:gd name="T38" fmla="*/ 167 w 1390"/>
                  <a:gd name="T39" fmla="*/ 419 h 550"/>
                  <a:gd name="T40" fmla="*/ 120 w 1390"/>
                  <a:gd name="T41" fmla="*/ 382 h 550"/>
                  <a:gd name="T42" fmla="*/ 79 w 1390"/>
                  <a:gd name="T43" fmla="*/ 341 h 550"/>
                  <a:gd name="T44" fmla="*/ 47 w 1390"/>
                  <a:gd name="T45" fmla="*/ 299 h 550"/>
                  <a:gd name="T46" fmla="*/ 21 w 1390"/>
                  <a:gd name="T47" fmla="*/ 252 h 550"/>
                  <a:gd name="T48" fmla="*/ 11 w 1390"/>
                  <a:gd name="T49" fmla="*/ 210 h 550"/>
                  <a:gd name="T50" fmla="*/ 0 w 1390"/>
                  <a:gd name="T51" fmla="*/ 168 h 550"/>
                  <a:gd name="T52" fmla="*/ 0 w 1390"/>
                  <a:gd name="T53" fmla="*/ 126 h 550"/>
                  <a:gd name="T54" fmla="*/ 6 w 1390"/>
                  <a:gd name="T55" fmla="*/ 58 h 550"/>
                  <a:gd name="T56" fmla="*/ 26 w 1390"/>
                  <a:gd name="T57" fmla="*/ 0 h 550"/>
                  <a:gd name="T58" fmla="*/ 37 w 1390"/>
                  <a:gd name="T59" fmla="*/ 63 h 550"/>
                  <a:gd name="T60" fmla="*/ 73 w 1390"/>
                  <a:gd name="T61" fmla="*/ 131 h 550"/>
                  <a:gd name="T62" fmla="*/ 131 w 1390"/>
                  <a:gd name="T63" fmla="*/ 194 h 550"/>
                  <a:gd name="T64" fmla="*/ 204 w 1390"/>
                  <a:gd name="T65" fmla="*/ 246 h 550"/>
                  <a:gd name="T66" fmla="*/ 298 w 1390"/>
                  <a:gd name="T67" fmla="*/ 299 h 550"/>
                  <a:gd name="T68" fmla="*/ 418 w 1390"/>
                  <a:gd name="T69" fmla="*/ 335 h 550"/>
                  <a:gd name="T70" fmla="*/ 554 w 1390"/>
                  <a:gd name="T71" fmla="*/ 356 h 550"/>
                  <a:gd name="T72" fmla="*/ 711 w 1390"/>
                  <a:gd name="T73" fmla="*/ 367 h 550"/>
                  <a:gd name="T74" fmla="*/ 789 w 1390"/>
                  <a:gd name="T75" fmla="*/ 362 h 550"/>
                  <a:gd name="T76" fmla="*/ 862 w 1390"/>
                  <a:gd name="T77" fmla="*/ 362 h 550"/>
                  <a:gd name="T78" fmla="*/ 930 w 1390"/>
                  <a:gd name="T79" fmla="*/ 351 h 550"/>
                  <a:gd name="T80" fmla="*/ 987 w 1390"/>
                  <a:gd name="T81" fmla="*/ 346 h 550"/>
                  <a:gd name="T82" fmla="*/ 1092 w 1390"/>
                  <a:gd name="T83" fmla="*/ 320 h 550"/>
                  <a:gd name="T84" fmla="*/ 1175 w 1390"/>
                  <a:gd name="T85" fmla="*/ 293 h 550"/>
                  <a:gd name="T86" fmla="*/ 1243 w 1390"/>
                  <a:gd name="T87" fmla="*/ 252 h 550"/>
                  <a:gd name="T88" fmla="*/ 1301 w 1390"/>
                  <a:gd name="T89" fmla="*/ 210 h 550"/>
                  <a:gd name="T90" fmla="*/ 1348 w 1390"/>
                  <a:gd name="T91" fmla="*/ 157 h 550"/>
                  <a:gd name="T92" fmla="*/ 1390 w 1390"/>
                  <a:gd name="T93" fmla="*/ 94 h 550"/>
                  <a:gd name="T94" fmla="*/ 1390 w 1390"/>
                  <a:gd name="T95" fmla="*/ 94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90" h="550">
                    <a:moveTo>
                      <a:pt x="1390" y="94"/>
                    </a:moveTo>
                    <a:lnTo>
                      <a:pt x="1379" y="157"/>
                    </a:lnTo>
                    <a:lnTo>
                      <a:pt x="1358" y="231"/>
                    </a:lnTo>
                    <a:lnTo>
                      <a:pt x="1337" y="267"/>
                    </a:lnTo>
                    <a:lnTo>
                      <a:pt x="1311" y="309"/>
                    </a:lnTo>
                    <a:lnTo>
                      <a:pt x="1280" y="351"/>
                    </a:lnTo>
                    <a:lnTo>
                      <a:pt x="1243" y="388"/>
                    </a:lnTo>
                    <a:lnTo>
                      <a:pt x="1196" y="430"/>
                    </a:lnTo>
                    <a:lnTo>
                      <a:pt x="1144" y="461"/>
                    </a:lnTo>
                    <a:lnTo>
                      <a:pt x="1081" y="487"/>
                    </a:lnTo>
                    <a:lnTo>
                      <a:pt x="1008" y="513"/>
                    </a:lnTo>
                    <a:lnTo>
                      <a:pt x="925" y="534"/>
                    </a:lnTo>
                    <a:lnTo>
                      <a:pt x="831" y="545"/>
                    </a:lnTo>
                    <a:lnTo>
                      <a:pt x="726" y="550"/>
                    </a:lnTo>
                    <a:lnTo>
                      <a:pt x="606" y="545"/>
                    </a:lnTo>
                    <a:lnTo>
                      <a:pt x="491" y="534"/>
                    </a:lnTo>
                    <a:lnTo>
                      <a:pt x="392" y="513"/>
                    </a:lnTo>
                    <a:lnTo>
                      <a:pt x="303" y="487"/>
                    </a:lnTo>
                    <a:lnTo>
                      <a:pt x="230" y="456"/>
                    </a:lnTo>
                    <a:lnTo>
                      <a:pt x="167" y="419"/>
                    </a:lnTo>
                    <a:lnTo>
                      <a:pt x="120" y="382"/>
                    </a:lnTo>
                    <a:lnTo>
                      <a:pt x="79" y="341"/>
                    </a:lnTo>
                    <a:lnTo>
                      <a:pt x="47" y="299"/>
                    </a:lnTo>
                    <a:lnTo>
                      <a:pt x="21" y="252"/>
                    </a:lnTo>
                    <a:lnTo>
                      <a:pt x="11" y="210"/>
                    </a:lnTo>
                    <a:lnTo>
                      <a:pt x="0" y="168"/>
                    </a:lnTo>
                    <a:lnTo>
                      <a:pt x="0" y="126"/>
                    </a:lnTo>
                    <a:lnTo>
                      <a:pt x="6" y="58"/>
                    </a:lnTo>
                    <a:lnTo>
                      <a:pt x="26" y="0"/>
                    </a:lnTo>
                    <a:lnTo>
                      <a:pt x="37" y="63"/>
                    </a:lnTo>
                    <a:lnTo>
                      <a:pt x="73" y="131"/>
                    </a:lnTo>
                    <a:lnTo>
                      <a:pt x="131" y="194"/>
                    </a:lnTo>
                    <a:lnTo>
                      <a:pt x="204" y="246"/>
                    </a:lnTo>
                    <a:lnTo>
                      <a:pt x="298" y="299"/>
                    </a:lnTo>
                    <a:lnTo>
                      <a:pt x="418" y="335"/>
                    </a:lnTo>
                    <a:lnTo>
                      <a:pt x="554" y="356"/>
                    </a:lnTo>
                    <a:lnTo>
                      <a:pt x="711" y="367"/>
                    </a:lnTo>
                    <a:lnTo>
                      <a:pt x="789" y="362"/>
                    </a:lnTo>
                    <a:lnTo>
                      <a:pt x="862" y="362"/>
                    </a:lnTo>
                    <a:lnTo>
                      <a:pt x="930" y="351"/>
                    </a:lnTo>
                    <a:lnTo>
                      <a:pt x="987" y="346"/>
                    </a:lnTo>
                    <a:lnTo>
                      <a:pt x="1092" y="320"/>
                    </a:lnTo>
                    <a:lnTo>
                      <a:pt x="1175" y="293"/>
                    </a:lnTo>
                    <a:lnTo>
                      <a:pt x="1243" y="252"/>
                    </a:lnTo>
                    <a:lnTo>
                      <a:pt x="1301" y="210"/>
                    </a:lnTo>
                    <a:lnTo>
                      <a:pt x="1348" y="157"/>
                    </a:lnTo>
                    <a:lnTo>
                      <a:pt x="1390" y="94"/>
                    </a:lnTo>
                    <a:lnTo>
                      <a:pt x="1390" y="94"/>
                    </a:lnTo>
                    <a:close/>
                  </a:path>
                </a:pathLst>
              </a:custGeom>
              <a:solidFill>
                <a:srgbClr val="333333"/>
              </a:solidFill>
              <a:ln w="1905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88549" name="AutoShape 133"/>
            <p:cNvSpPr>
              <a:spLocks noChangeArrowheads="1"/>
            </p:cNvSpPr>
            <p:nvPr/>
          </p:nvSpPr>
          <p:spPr bwMode="auto">
            <a:xfrm>
              <a:off x="1824" y="3168"/>
              <a:ext cx="1056" cy="288"/>
            </a:xfrm>
            <a:prstGeom prst="wedgeRoundRectCallout">
              <a:avLst>
                <a:gd name="adj1" fmla="val 57954"/>
                <a:gd name="adj2" fmla="val 11493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2000" b="1">
                  <a:solidFill>
                    <a:schemeClr val="tx1"/>
                  </a:solidFill>
                </a:rPr>
                <a:t>もっと良く！</a:t>
              </a:r>
            </a:p>
          </p:txBody>
        </p:sp>
      </p:grpSp>
      <p:grpSp>
        <p:nvGrpSpPr>
          <p:cNvPr id="188550" name="Group 134"/>
          <p:cNvGrpSpPr>
            <a:grpSpLocks/>
          </p:cNvGrpSpPr>
          <p:nvPr/>
        </p:nvGrpSpPr>
        <p:grpSpPr bwMode="auto">
          <a:xfrm>
            <a:off x="152400" y="4114800"/>
            <a:ext cx="2286000" cy="2354263"/>
            <a:chOff x="192" y="2688"/>
            <a:chExt cx="1440" cy="1483"/>
          </a:xfrm>
        </p:grpSpPr>
        <p:pic>
          <p:nvPicPr>
            <p:cNvPr id="188551" name="Picture 13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2880"/>
              <a:ext cx="1440" cy="1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8552" name="AutoShape 136"/>
            <p:cNvSpPr>
              <a:spLocks noChangeArrowheads="1"/>
            </p:cNvSpPr>
            <p:nvPr/>
          </p:nvSpPr>
          <p:spPr bwMode="auto">
            <a:xfrm>
              <a:off x="816" y="2688"/>
              <a:ext cx="816" cy="528"/>
            </a:xfrm>
            <a:prstGeom prst="wedgeRoundRectCallout">
              <a:avLst>
                <a:gd name="adj1" fmla="val -54532"/>
                <a:gd name="adj2" fmla="val 85417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2000" b="1">
                  <a:solidFill>
                    <a:schemeClr val="tx1"/>
                  </a:solidFill>
                </a:rPr>
                <a:t>不良品発生！</a:t>
              </a:r>
            </a:p>
          </p:txBody>
        </p:sp>
      </p:grpSp>
      <p:pic>
        <p:nvPicPr>
          <p:cNvPr id="188553" name="Picture 13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105400"/>
            <a:ext cx="2357438" cy="158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8555" name="Rectangle 139"/>
          <p:cNvSpPr>
            <a:spLocks noChangeArrowheads="1"/>
          </p:cNvSpPr>
          <p:nvPr/>
        </p:nvSpPr>
        <p:spPr bwMode="auto">
          <a:xfrm>
            <a:off x="8077200" y="5064125"/>
            <a:ext cx="838200" cy="381000"/>
          </a:xfrm>
          <a:prstGeom prst="rect">
            <a:avLst/>
          </a:prstGeom>
          <a:solidFill>
            <a:srgbClr val="FFCC99"/>
          </a:solidFill>
          <a:ln w="9525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000" b="1">
                <a:solidFill>
                  <a:srgbClr val="660033"/>
                </a:solidFill>
              </a:rPr>
              <a:t>問題</a:t>
            </a:r>
          </a:p>
        </p:txBody>
      </p:sp>
      <p:sp>
        <p:nvSpPr>
          <p:cNvPr id="188557" name="AutoShape 141"/>
          <p:cNvSpPr>
            <a:spLocks noChangeArrowheads="1"/>
          </p:cNvSpPr>
          <p:nvPr/>
        </p:nvSpPr>
        <p:spPr bwMode="auto">
          <a:xfrm>
            <a:off x="5943600" y="4572000"/>
            <a:ext cx="2438400" cy="457200"/>
          </a:xfrm>
          <a:prstGeom prst="wedgeRoundRectCallout">
            <a:avLst>
              <a:gd name="adj1" fmla="val -4296"/>
              <a:gd name="adj2" fmla="val 108681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 sz="2000" b="1">
                <a:solidFill>
                  <a:schemeClr val="tx1"/>
                </a:solidFill>
              </a:rPr>
              <a:t>将来、問題だぞ！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8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8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88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88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88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88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88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0" grpId="0" autoUpdateAnimBg="0"/>
      <p:bldP spid="188494" grpId="0" animBg="1"/>
      <p:bldP spid="188495" grpId="0" autoUpdateAnimBg="0"/>
      <p:bldP spid="188496" grpId="0" autoUpdateAnimBg="0"/>
      <p:bldP spid="188497" grpId="0" autoUpdateAnimBg="0"/>
      <p:bldP spid="188498" grpId="0" animBg="1"/>
      <p:bldP spid="188499" grpId="0" animBg="1" autoUpdateAnimBg="0"/>
      <p:bldP spid="188500" grpId="0" animBg="1" autoUpdateAnimBg="0"/>
      <p:bldP spid="188501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883" name="Rectangle 371"/>
          <p:cNvSpPr>
            <a:spLocks noChangeArrowheads="1"/>
          </p:cNvSpPr>
          <p:nvPr/>
        </p:nvSpPr>
        <p:spPr bwMode="auto">
          <a:xfrm>
            <a:off x="1219200" y="0"/>
            <a:ext cx="6934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2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この中で、課題はどれ？</a:t>
            </a:r>
          </a:p>
        </p:txBody>
      </p:sp>
      <p:grpSp>
        <p:nvGrpSpPr>
          <p:cNvPr id="192886" name="Group 374"/>
          <p:cNvGrpSpPr>
            <a:grpSpLocks/>
          </p:cNvGrpSpPr>
          <p:nvPr/>
        </p:nvGrpSpPr>
        <p:grpSpPr bwMode="auto">
          <a:xfrm>
            <a:off x="762000" y="838200"/>
            <a:ext cx="8382000" cy="3657600"/>
            <a:chOff x="0" y="1392"/>
            <a:chExt cx="5760" cy="2928"/>
          </a:xfrm>
        </p:grpSpPr>
        <p:sp>
          <p:nvSpPr>
            <p:cNvPr id="192887" name="Rectangle 375"/>
            <p:cNvSpPr>
              <a:spLocks noChangeArrowheads="1"/>
            </p:cNvSpPr>
            <p:nvPr/>
          </p:nvSpPr>
          <p:spPr bwMode="auto">
            <a:xfrm>
              <a:off x="0" y="1392"/>
              <a:ext cx="5760" cy="2928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6600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888" name="Line 376"/>
            <p:cNvSpPr>
              <a:spLocks noChangeShapeType="1"/>
            </p:cNvSpPr>
            <p:nvPr/>
          </p:nvSpPr>
          <p:spPr bwMode="auto">
            <a:xfrm>
              <a:off x="0" y="1824"/>
              <a:ext cx="5760" cy="0"/>
            </a:xfrm>
            <a:prstGeom prst="line">
              <a:avLst/>
            </a:prstGeom>
            <a:noFill/>
            <a:ln w="9525">
              <a:solidFill>
                <a:srgbClr val="6600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92889" name="AutoShape 377"/>
          <p:cNvSpPr>
            <a:spLocks noChangeArrowheads="1"/>
          </p:cNvSpPr>
          <p:nvPr/>
        </p:nvSpPr>
        <p:spPr bwMode="auto">
          <a:xfrm>
            <a:off x="2787650" y="898525"/>
            <a:ext cx="1187450" cy="300038"/>
          </a:xfrm>
          <a:prstGeom prst="rightArrow">
            <a:avLst>
              <a:gd name="adj1" fmla="val 50000"/>
              <a:gd name="adj2" fmla="val 9894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2890" name="Rectangle 378"/>
          <p:cNvSpPr>
            <a:spLocks noChangeArrowheads="1"/>
          </p:cNvSpPr>
          <p:nvPr/>
        </p:nvSpPr>
        <p:spPr bwMode="auto">
          <a:xfrm>
            <a:off x="1250950" y="838200"/>
            <a:ext cx="1187450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800">
                <a:solidFill>
                  <a:srgbClr val="660033"/>
                </a:solidFill>
              </a:rPr>
              <a:t>過去</a:t>
            </a:r>
          </a:p>
        </p:txBody>
      </p:sp>
      <p:sp>
        <p:nvSpPr>
          <p:cNvPr id="192891" name="Rectangle 379"/>
          <p:cNvSpPr>
            <a:spLocks noChangeArrowheads="1"/>
          </p:cNvSpPr>
          <p:nvPr/>
        </p:nvSpPr>
        <p:spPr bwMode="auto">
          <a:xfrm>
            <a:off x="4394200" y="838200"/>
            <a:ext cx="1187450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800">
                <a:solidFill>
                  <a:srgbClr val="660033"/>
                </a:solidFill>
              </a:rPr>
              <a:t>現在</a:t>
            </a:r>
          </a:p>
        </p:txBody>
      </p:sp>
      <p:sp>
        <p:nvSpPr>
          <p:cNvPr id="192892" name="Rectangle 380"/>
          <p:cNvSpPr>
            <a:spLocks noChangeArrowheads="1"/>
          </p:cNvSpPr>
          <p:nvPr/>
        </p:nvSpPr>
        <p:spPr bwMode="auto">
          <a:xfrm>
            <a:off x="7327900" y="838200"/>
            <a:ext cx="1187450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800">
                <a:solidFill>
                  <a:srgbClr val="660033"/>
                </a:solidFill>
              </a:rPr>
              <a:t>未来</a:t>
            </a:r>
          </a:p>
        </p:txBody>
      </p:sp>
      <p:sp>
        <p:nvSpPr>
          <p:cNvPr id="192893" name="AutoShape 381"/>
          <p:cNvSpPr>
            <a:spLocks noChangeArrowheads="1"/>
          </p:cNvSpPr>
          <p:nvPr/>
        </p:nvSpPr>
        <p:spPr bwMode="auto">
          <a:xfrm>
            <a:off x="6000750" y="958850"/>
            <a:ext cx="1187450" cy="298450"/>
          </a:xfrm>
          <a:prstGeom prst="rightArrow">
            <a:avLst>
              <a:gd name="adj1" fmla="val 50000"/>
              <a:gd name="adj2" fmla="val 9946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2894" name="AutoShape 382"/>
          <p:cNvSpPr>
            <a:spLocks noChangeArrowheads="1"/>
          </p:cNvSpPr>
          <p:nvPr/>
        </p:nvSpPr>
        <p:spPr bwMode="auto">
          <a:xfrm>
            <a:off x="971550" y="1557338"/>
            <a:ext cx="2305050" cy="2817812"/>
          </a:xfrm>
          <a:prstGeom prst="wedgeRoundRectCallout">
            <a:avLst>
              <a:gd name="adj1" fmla="val -8648"/>
              <a:gd name="adj2" fmla="val -59088"/>
              <a:gd name="adj3" fmla="val 16667"/>
            </a:avLst>
          </a:prstGeom>
          <a:solidFill>
            <a:srgbClr val="FFCCFF"/>
          </a:solidFill>
          <a:ln w="28575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ja-JP" altLang="en-US" sz="2000">
                <a:solidFill>
                  <a:srgbClr val="660033"/>
                </a:solidFill>
                <a:ea typeface="HG創英角ﾎﾟｯﾌﾟ体" pitchFamily="49" charset="-128"/>
              </a:rPr>
              <a:t>既に発生している問題</a:t>
            </a:r>
          </a:p>
        </p:txBody>
      </p:sp>
      <p:sp>
        <p:nvSpPr>
          <p:cNvPr id="192895" name="AutoShape 383"/>
          <p:cNvSpPr>
            <a:spLocks noChangeArrowheads="1"/>
          </p:cNvSpPr>
          <p:nvPr/>
        </p:nvSpPr>
        <p:spPr bwMode="auto">
          <a:xfrm>
            <a:off x="3486150" y="1557338"/>
            <a:ext cx="2654300" cy="2817812"/>
          </a:xfrm>
          <a:prstGeom prst="wedgeRoundRectCallout">
            <a:avLst>
              <a:gd name="adj1" fmla="val -3125"/>
              <a:gd name="adj2" fmla="val -58380"/>
              <a:gd name="adj3" fmla="val 16667"/>
            </a:avLst>
          </a:prstGeom>
          <a:solidFill>
            <a:srgbClr val="FFCCFF"/>
          </a:solidFill>
          <a:ln w="28575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/>
          <a:lstStyle/>
          <a:p>
            <a:r>
              <a:rPr lang="ja-JP" altLang="en-US" sz="2000">
                <a:solidFill>
                  <a:srgbClr val="660033"/>
                </a:solidFill>
                <a:ea typeface="HG創英角ﾎﾟｯﾌﾟ体" pitchFamily="49" charset="-128"/>
              </a:rPr>
              <a:t>現在、問題は発生していないが</a:t>
            </a:r>
            <a:r>
              <a:rPr lang="en-US" altLang="ja-JP" sz="2000">
                <a:solidFill>
                  <a:srgbClr val="660033"/>
                </a:solidFill>
                <a:ea typeface="HG創英角ﾎﾟｯﾌﾟ体" pitchFamily="49" charset="-128"/>
              </a:rPr>
              <a:t>､｢</a:t>
            </a:r>
            <a:r>
              <a:rPr lang="ja-JP" altLang="en-US" sz="2000">
                <a:solidFill>
                  <a:srgbClr val="660033"/>
                </a:solidFill>
                <a:ea typeface="HG創英角ﾎﾟｯﾌﾟ体" pitchFamily="49" charset="-128"/>
              </a:rPr>
              <a:t>さらに良く</a:t>
            </a:r>
            <a:r>
              <a:rPr lang="en-US" altLang="ja-JP" sz="2000">
                <a:solidFill>
                  <a:srgbClr val="660033"/>
                </a:solidFill>
                <a:ea typeface="HG創英角ﾎﾟｯﾌﾟ体" pitchFamily="49" charset="-128"/>
              </a:rPr>
              <a:t>｣</a:t>
            </a:r>
            <a:r>
              <a:rPr lang="ja-JP" altLang="en-US" sz="2000">
                <a:solidFill>
                  <a:srgbClr val="660033"/>
                </a:solidFill>
                <a:ea typeface="HG創英角ﾎﾟｯﾌﾟ体" pitchFamily="49" charset="-128"/>
              </a:rPr>
              <a:t>したくて</a:t>
            </a:r>
            <a:r>
              <a:rPr lang="ja-JP" altLang="en-US" sz="2000" u="sng">
                <a:solidFill>
                  <a:srgbClr val="A50021"/>
                </a:solidFill>
                <a:ea typeface="HG創英角ﾎﾟｯﾌﾟ体" pitchFamily="49" charset="-128"/>
              </a:rPr>
              <a:t>意識的につくる問題</a:t>
            </a:r>
          </a:p>
        </p:txBody>
      </p:sp>
      <p:sp>
        <p:nvSpPr>
          <p:cNvPr id="192896" name="AutoShape 384"/>
          <p:cNvSpPr>
            <a:spLocks noChangeArrowheads="1"/>
          </p:cNvSpPr>
          <p:nvPr/>
        </p:nvSpPr>
        <p:spPr bwMode="auto">
          <a:xfrm>
            <a:off x="6210300" y="1617663"/>
            <a:ext cx="2794000" cy="2757487"/>
          </a:xfrm>
          <a:prstGeom prst="wedgeRoundRectCallout">
            <a:avLst>
              <a:gd name="adj1" fmla="val -1824"/>
              <a:gd name="adj2" fmla="val -64083"/>
              <a:gd name="adj3" fmla="val 16667"/>
            </a:avLst>
          </a:prstGeom>
          <a:solidFill>
            <a:srgbClr val="FFCCFF"/>
          </a:solidFill>
          <a:ln w="28575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ja-JP" altLang="en-US" sz="2000">
                <a:solidFill>
                  <a:srgbClr val="660033"/>
                </a:solidFill>
                <a:ea typeface="HG創英角ﾎﾟｯﾌﾟ体" pitchFamily="49" charset="-128"/>
              </a:rPr>
              <a:t>将来</a:t>
            </a:r>
            <a:r>
              <a:rPr lang="en-US" altLang="ja-JP" sz="2000">
                <a:solidFill>
                  <a:srgbClr val="660033"/>
                </a:solidFill>
                <a:ea typeface="HG創英角ﾎﾟｯﾌﾟ体" pitchFamily="49" charset="-128"/>
              </a:rPr>
              <a:t>､</a:t>
            </a:r>
            <a:r>
              <a:rPr lang="ja-JP" altLang="en-US" sz="2000">
                <a:solidFill>
                  <a:srgbClr val="660033"/>
                </a:solidFill>
                <a:ea typeface="HG創英角ﾎﾟｯﾌﾟ体" pitchFamily="49" charset="-128"/>
              </a:rPr>
              <a:t>発生しそうな不具合を</a:t>
            </a:r>
            <a:r>
              <a:rPr lang="en-US" altLang="ja-JP" sz="2000">
                <a:solidFill>
                  <a:srgbClr val="660033"/>
                </a:solidFill>
                <a:ea typeface="HG創英角ﾎﾟｯﾌﾟ体" pitchFamily="49" charset="-128"/>
              </a:rPr>
              <a:t>､</a:t>
            </a:r>
            <a:r>
              <a:rPr lang="ja-JP" altLang="en-US" sz="2000" u="sng">
                <a:solidFill>
                  <a:srgbClr val="A50021"/>
                </a:solidFill>
                <a:ea typeface="HG創英角ﾎﾟｯﾌﾟ体" pitchFamily="49" charset="-128"/>
              </a:rPr>
              <a:t>先取りして設定する問題</a:t>
            </a:r>
            <a:endParaRPr lang="ja-JP" altLang="en-US" sz="2000">
              <a:solidFill>
                <a:srgbClr val="660033"/>
              </a:solidFill>
              <a:ea typeface="HG創英角ﾎﾟｯﾌﾟ体" pitchFamily="49" charset="-128"/>
            </a:endParaRPr>
          </a:p>
        </p:txBody>
      </p:sp>
      <p:grpSp>
        <p:nvGrpSpPr>
          <p:cNvPr id="192897" name="Group 385"/>
          <p:cNvGrpSpPr>
            <a:grpSpLocks/>
          </p:cNvGrpSpPr>
          <p:nvPr/>
        </p:nvGrpSpPr>
        <p:grpSpPr bwMode="auto">
          <a:xfrm>
            <a:off x="3416300" y="2884488"/>
            <a:ext cx="2654300" cy="1611312"/>
            <a:chOff x="1824" y="3030"/>
            <a:chExt cx="1824" cy="1290"/>
          </a:xfrm>
        </p:grpSpPr>
        <p:grpSp>
          <p:nvGrpSpPr>
            <p:cNvPr id="192898" name="Group 386"/>
            <p:cNvGrpSpPr>
              <a:grpSpLocks/>
            </p:cNvGrpSpPr>
            <p:nvPr/>
          </p:nvGrpSpPr>
          <p:grpSpPr bwMode="auto">
            <a:xfrm>
              <a:off x="1920" y="3030"/>
              <a:ext cx="1728" cy="1290"/>
              <a:chOff x="1920" y="3030"/>
              <a:chExt cx="1584" cy="1290"/>
            </a:xfrm>
          </p:grpSpPr>
          <p:grpSp>
            <p:nvGrpSpPr>
              <p:cNvPr id="192899" name="Group 387"/>
              <p:cNvGrpSpPr>
                <a:grpSpLocks/>
              </p:cNvGrpSpPr>
              <p:nvPr/>
            </p:nvGrpSpPr>
            <p:grpSpPr bwMode="auto">
              <a:xfrm>
                <a:off x="1920" y="3030"/>
                <a:ext cx="1584" cy="1290"/>
                <a:chOff x="847" y="831"/>
                <a:chExt cx="3938" cy="3306"/>
              </a:xfrm>
            </p:grpSpPr>
            <p:sp>
              <p:nvSpPr>
                <p:cNvPr id="192900" name="Line 388"/>
                <p:cNvSpPr>
                  <a:spLocks noChangeShapeType="1"/>
                </p:cNvSpPr>
                <p:nvPr/>
              </p:nvSpPr>
              <p:spPr bwMode="auto">
                <a:xfrm>
                  <a:off x="2566" y="3681"/>
                  <a:ext cx="2104" cy="456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01" name="Freeform 389"/>
                <p:cNvSpPr>
                  <a:spLocks/>
                </p:cNvSpPr>
                <p:nvPr/>
              </p:nvSpPr>
              <p:spPr bwMode="auto">
                <a:xfrm>
                  <a:off x="2983" y="2481"/>
                  <a:ext cx="1489" cy="1546"/>
                </a:xfrm>
                <a:custGeom>
                  <a:avLst/>
                  <a:gdLst>
                    <a:gd name="T0" fmla="*/ 1082 w 1489"/>
                    <a:gd name="T1" fmla="*/ 1525 h 1546"/>
                    <a:gd name="T2" fmla="*/ 820 w 1489"/>
                    <a:gd name="T3" fmla="*/ 1467 h 1546"/>
                    <a:gd name="T4" fmla="*/ 549 w 1489"/>
                    <a:gd name="T5" fmla="*/ 1409 h 1546"/>
                    <a:gd name="T6" fmla="*/ 356 w 1489"/>
                    <a:gd name="T7" fmla="*/ 1367 h 1546"/>
                    <a:gd name="T8" fmla="*/ 225 w 1489"/>
                    <a:gd name="T9" fmla="*/ 1336 h 1546"/>
                    <a:gd name="T10" fmla="*/ 147 w 1489"/>
                    <a:gd name="T11" fmla="*/ 1320 h 1546"/>
                    <a:gd name="T12" fmla="*/ 105 w 1489"/>
                    <a:gd name="T13" fmla="*/ 1315 h 1546"/>
                    <a:gd name="T14" fmla="*/ 89 w 1489"/>
                    <a:gd name="T15" fmla="*/ 1310 h 1546"/>
                    <a:gd name="T16" fmla="*/ 89 w 1489"/>
                    <a:gd name="T17" fmla="*/ 1126 h 1546"/>
                    <a:gd name="T18" fmla="*/ 89 w 1489"/>
                    <a:gd name="T19" fmla="*/ 948 h 1546"/>
                    <a:gd name="T20" fmla="*/ 89 w 1489"/>
                    <a:gd name="T21" fmla="*/ 807 h 1546"/>
                    <a:gd name="T22" fmla="*/ 89 w 1489"/>
                    <a:gd name="T23" fmla="*/ 713 h 1546"/>
                    <a:gd name="T24" fmla="*/ 53 w 1489"/>
                    <a:gd name="T25" fmla="*/ 713 h 1546"/>
                    <a:gd name="T26" fmla="*/ 21 w 1489"/>
                    <a:gd name="T27" fmla="*/ 707 h 1546"/>
                    <a:gd name="T28" fmla="*/ 11 w 1489"/>
                    <a:gd name="T29" fmla="*/ 618 h 1546"/>
                    <a:gd name="T30" fmla="*/ 0 w 1489"/>
                    <a:gd name="T31" fmla="*/ 403 h 1546"/>
                    <a:gd name="T32" fmla="*/ 16 w 1489"/>
                    <a:gd name="T33" fmla="*/ 299 h 1546"/>
                    <a:gd name="T34" fmla="*/ 58 w 1489"/>
                    <a:gd name="T35" fmla="*/ 204 h 1546"/>
                    <a:gd name="T36" fmla="*/ 131 w 1489"/>
                    <a:gd name="T37" fmla="*/ 131 h 1546"/>
                    <a:gd name="T38" fmla="*/ 251 w 1489"/>
                    <a:gd name="T39" fmla="*/ 89 h 1546"/>
                    <a:gd name="T40" fmla="*/ 408 w 1489"/>
                    <a:gd name="T41" fmla="*/ 79 h 1546"/>
                    <a:gd name="T42" fmla="*/ 585 w 1489"/>
                    <a:gd name="T43" fmla="*/ 21 h 1546"/>
                    <a:gd name="T44" fmla="*/ 700 w 1489"/>
                    <a:gd name="T45" fmla="*/ 0 h 1546"/>
                    <a:gd name="T46" fmla="*/ 826 w 1489"/>
                    <a:gd name="T47" fmla="*/ 21 h 1546"/>
                    <a:gd name="T48" fmla="*/ 956 w 1489"/>
                    <a:gd name="T49" fmla="*/ 84 h 1546"/>
                    <a:gd name="T50" fmla="*/ 1050 w 1489"/>
                    <a:gd name="T51" fmla="*/ 142 h 1546"/>
                    <a:gd name="T52" fmla="*/ 1123 w 1489"/>
                    <a:gd name="T53" fmla="*/ 178 h 1546"/>
                    <a:gd name="T54" fmla="*/ 1196 w 1489"/>
                    <a:gd name="T55" fmla="*/ 183 h 1546"/>
                    <a:gd name="T56" fmla="*/ 1285 w 1489"/>
                    <a:gd name="T57" fmla="*/ 183 h 1546"/>
                    <a:gd name="T58" fmla="*/ 1374 w 1489"/>
                    <a:gd name="T59" fmla="*/ 215 h 1546"/>
                    <a:gd name="T60" fmla="*/ 1452 w 1489"/>
                    <a:gd name="T61" fmla="*/ 273 h 1546"/>
                    <a:gd name="T62" fmla="*/ 1489 w 1489"/>
                    <a:gd name="T63" fmla="*/ 346 h 1546"/>
                    <a:gd name="T64" fmla="*/ 1473 w 1489"/>
                    <a:gd name="T65" fmla="*/ 419 h 1546"/>
                    <a:gd name="T66" fmla="*/ 1458 w 1489"/>
                    <a:gd name="T67" fmla="*/ 461 h 1546"/>
                    <a:gd name="T68" fmla="*/ 1452 w 1489"/>
                    <a:gd name="T69" fmla="*/ 472 h 1546"/>
                    <a:gd name="T70" fmla="*/ 1452 w 1489"/>
                    <a:gd name="T71" fmla="*/ 571 h 1546"/>
                    <a:gd name="T72" fmla="*/ 1400 w 1489"/>
                    <a:gd name="T73" fmla="*/ 681 h 1546"/>
                    <a:gd name="T74" fmla="*/ 1301 w 1489"/>
                    <a:gd name="T75" fmla="*/ 760 h 1546"/>
                    <a:gd name="T76" fmla="*/ 1144 w 1489"/>
                    <a:gd name="T77" fmla="*/ 781 h 1546"/>
                    <a:gd name="T78" fmla="*/ 1155 w 1489"/>
                    <a:gd name="T79" fmla="*/ 948 h 1546"/>
                    <a:gd name="T80" fmla="*/ 1165 w 1489"/>
                    <a:gd name="T81" fmla="*/ 1158 h 1546"/>
                    <a:gd name="T82" fmla="*/ 1176 w 1489"/>
                    <a:gd name="T83" fmla="*/ 1373 h 1546"/>
                    <a:gd name="T84" fmla="*/ 1181 w 1489"/>
                    <a:gd name="T85" fmla="*/ 1546 h 15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489" h="1546">
                      <a:moveTo>
                        <a:pt x="1181" y="1546"/>
                      </a:moveTo>
                      <a:lnTo>
                        <a:pt x="1082" y="1525"/>
                      </a:lnTo>
                      <a:lnTo>
                        <a:pt x="988" y="1504"/>
                      </a:lnTo>
                      <a:lnTo>
                        <a:pt x="820" y="1467"/>
                      </a:lnTo>
                      <a:lnTo>
                        <a:pt x="674" y="1436"/>
                      </a:lnTo>
                      <a:lnTo>
                        <a:pt x="549" y="1409"/>
                      </a:lnTo>
                      <a:lnTo>
                        <a:pt x="444" y="1383"/>
                      </a:lnTo>
                      <a:lnTo>
                        <a:pt x="356" y="1367"/>
                      </a:lnTo>
                      <a:lnTo>
                        <a:pt x="282" y="1352"/>
                      </a:lnTo>
                      <a:lnTo>
                        <a:pt x="225" y="1336"/>
                      </a:lnTo>
                      <a:lnTo>
                        <a:pt x="178" y="1331"/>
                      </a:lnTo>
                      <a:lnTo>
                        <a:pt x="147" y="1320"/>
                      </a:lnTo>
                      <a:lnTo>
                        <a:pt x="121" y="1315"/>
                      </a:lnTo>
                      <a:lnTo>
                        <a:pt x="105" y="1315"/>
                      </a:lnTo>
                      <a:lnTo>
                        <a:pt x="94" y="1310"/>
                      </a:lnTo>
                      <a:lnTo>
                        <a:pt x="89" y="1310"/>
                      </a:lnTo>
                      <a:lnTo>
                        <a:pt x="89" y="1310"/>
                      </a:lnTo>
                      <a:lnTo>
                        <a:pt x="89" y="1126"/>
                      </a:lnTo>
                      <a:lnTo>
                        <a:pt x="89" y="1032"/>
                      </a:lnTo>
                      <a:lnTo>
                        <a:pt x="89" y="948"/>
                      </a:lnTo>
                      <a:lnTo>
                        <a:pt x="89" y="870"/>
                      </a:lnTo>
                      <a:lnTo>
                        <a:pt x="89" y="807"/>
                      </a:lnTo>
                      <a:lnTo>
                        <a:pt x="89" y="749"/>
                      </a:lnTo>
                      <a:lnTo>
                        <a:pt x="89" y="713"/>
                      </a:lnTo>
                      <a:lnTo>
                        <a:pt x="68" y="713"/>
                      </a:lnTo>
                      <a:lnTo>
                        <a:pt x="53" y="713"/>
                      </a:lnTo>
                      <a:lnTo>
                        <a:pt x="32" y="707"/>
                      </a:lnTo>
                      <a:lnTo>
                        <a:pt x="21" y="707"/>
                      </a:lnTo>
                      <a:lnTo>
                        <a:pt x="21" y="707"/>
                      </a:lnTo>
                      <a:lnTo>
                        <a:pt x="11" y="618"/>
                      </a:lnTo>
                      <a:lnTo>
                        <a:pt x="0" y="514"/>
                      </a:lnTo>
                      <a:lnTo>
                        <a:pt x="0" y="403"/>
                      </a:lnTo>
                      <a:lnTo>
                        <a:pt x="6" y="351"/>
                      </a:lnTo>
                      <a:lnTo>
                        <a:pt x="16" y="299"/>
                      </a:lnTo>
                      <a:lnTo>
                        <a:pt x="32" y="252"/>
                      </a:lnTo>
                      <a:lnTo>
                        <a:pt x="58" y="204"/>
                      </a:lnTo>
                      <a:lnTo>
                        <a:pt x="94" y="168"/>
                      </a:lnTo>
                      <a:lnTo>
                        <a:pt x="131" y="131"/>
                      </a:lnTo>
                      <a:lnTo>
                        <a:pt x="183" y="105"/>
                      </a:lnTo>
                      <a:lnTo>
                        <a:pt x="251" y="89"/>
                      </a:lnTo>
                      <a:lnTo>
                        <a:pt x="324" y="79"/>
                      </a:lnTo>
                      <a:lnTo>
                        <a:pt x="408" y="79"/>
                      </a:lnTo>
                      <a:lnTo>
                        <a:pt x="528" y="42"/>
                      </a:lnTo>
                      <a:lnTo>
                        <a:pt x="585" y="21"/>
                      </a:lnTo>
                      <a:lnTo>
                        <a:pt x="643" y="11"/>
                      </a:lnTo>
                      <a:lnTo>
                        <a:pt x="700" y="0"/>
                      </a:lnTo>
                      <a:lnTo>
                        <a:pt x="763" y="5"/>
                      </a:lnTo>
                      <a:lnTo>
                        <a:pt x="826" y="21"/>
                      </a:lnTo>
                      <a:lnTo>
                        <a:pt x="894" y="47"/>
                      </a:lnTo>
                      <a:lnTo>
                        <a:pt x="956" y="84"/>
                      </a:lnTo>
                      <a:lnTo>
                        <a:pt x="1008" y="115"/>
                      </a:lnTo>
                      <a:lnTo>
                        <a:pt x="1050" y="142"/>
                      </a:lnTo>
                      <a:lnTo>
                        <a:pt x="1087" y="163"/>
                      </a:lnTo>
                      <a:lnTo>
                        <a:pt x="1123" y="178"/>
                      </a:lnTo>
                      <a:lnTo>
                        <a:pt x="1160" y="183"/>
                      </a:lnTo>
                      <a:lnTo>
                        <a:pt x="1196" y="183"/>
                      </a:lnTo>
                      <a:lnTo>
                        <a:pt x="1249" y="178"/>
                      </a:lnTo>
                      <a:lnTo>
                        <a:pt x="1285" y="183"/>
                      </a:lnTo>
                      <a:lnTo>
                        <a:pt x="1332" y="194"/>
                      </a:lnTo>
                      <a:lnTo>
                        <a:pt x="1374" y="215"/>
                      </a:lnTo>
                      <a:lnTo>
                        <a:pt x="1416" y="241"/>
                      </a:lnTo>
                      <a:lnTo>
                        <a:pt x="1452" y="273"/>
                      </a:lnTo>
                      <a:lnTo>
                        <a:pt x="1479" y="309"/>
                      </a:lnTo>
                      <a:lnTo>
                        <a:pt x="1489" y="346"/>
                      </a:lnTo>
                      <a:lnTo>
                        <a:pt x="1484" y="393"/>
                      </a:lnTo>
                      <a:lnTo>
                        <a:pt x="1473" y="419"/>
                      </a:lnTo>
                      <a:lnTo>
                        <a:pt x="1463" y="440"/>
                      </a:lnTo>
                      <a:lnTo>
                        <a:pt x="1458" y="461"/>
                      </a:lnTo>
                      <a:lnTo>
                        <a:pt x="1452" y="466"/>
                      </a:lnTo>
                      <a:lnTo>
                        <a:pt x="1452" y="472"/>
                      </a:lnTo>
                      <a:lnTo>
                        <a:pt x="1458" y="519"/>
                      </a:lnTo>
                      <a:lnTo>
                        <a:pt x="1452" y="571"/>
                      </a:lnTo>
                      <a:lnTo>
                        <a:pt x="1437" y="624"/>
                      </a:lnTo>
                      <a:lnTo>
                        <a:pt x="1400" y="681"/>
                      </a:lnTo>
                      <a:lnTo>
                        <a:pt x="1358" y="723"/>
                      </a:lnTo>
                      <a:lnTo>
                        <a:pt x="1301" y="760"/>
                      </a:lnTo>
                      <a:lnTo>
                        <a:pt x="1228" y="781"/>
                      </a:lnTo>
                      <a:lnTo>
                        <a:pt x="1144" y="781"/>
                      </a:lnTo>
                      <a:lnTo>
                        <a:pt x="1155" y="859"/>
                      </a:lnTo>
                      <a:lnTo>
                        <a:pt x="1155" y="948"/>
                      </a:lnTo>
                      <a:lnTo>
                        <a:pt x="1160" y="1053"/>
                      </a:lnTo>
                      <a:lnTo>
                        <a:pt x="1165" y="1158"/>
                      </a:lnTo>
                      <a:lnTo>
                        <a:pt x="1170" y="1268"/>
                      </a:lnTo>
                      <a:lnTo>
                        <a:pt x="1176" y="1373"/>
                      </a:lnTo>
                      <a:lnTo>
                        <a:pt x="1176" y="1467"/>
                      </a:lnTo>
                      <a:lnTo>
                        <a:pt x="1181" y="1546"/>
                      </a:lnTo>
                      <a:lnTo>
                        <a:pt x="1181" y="154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02" name="Freeform 390"/>
                <p:cNvSpPr>
                  <a:spLocks/>
                </p:cNvSpPr>
                <p:nvPr/>
              </p:nvSpPr>
              <p:spPr bwMode="auto">
                <a:xfrm>
                  <a:off x="2315" y="3110"/>
                  <a:ext cx="611" cy="288"/>
                </a:xfrm>
                <a:custGeom>
                  <a:avLst/>
                  <a:gdLst>
                    <a:gd name="T0" fmla="*/ 574 w 611"/>
                    <a:gd name="T1" fmla="*/ 0 h 288"/>
                    <a:gd name="T2" fmla="*/ 470 w 611"/>
                    <a:gd name="T3" fmla="*/ 31 h 288"/>
                    <a:gd name="T4" fmla="*/ 386 w 611"/>
                    <a:gd name="T5" fmla="*/ 57 h 288"/>
                    <a:gd name="T6" fmla="*/ 308 w 611"/>
                    <a:gd name="T7" fmla="*/ 84 h 288"/>
                    <a:gd name="T8" fmla="*/ 240 w 611"/>
                    <a:gd name="T9" fmla="*/ 105 h 288"/>
                    <a:gd name="T10" fmla="*/ 188 w 611"/>
                    <a:gd name="T11" fmla="*/ 120 h 288"/>
                    <a:gd name="T12" fmla="*/ 141 w 611"/>
                    <a:gd name="T13" fmla="*/ 131 h 288"/>
                    <a:gd name="T14" fmla="*/ 99 w 611"/>
                    <a:gd name="T15" fmla="*/ 146 h 288"/>
                    <a:gd name="T16" fmla="*/ 73 w 611"/>
                    <a:gd name="T17" fmla="*/ 152 h 288"/>
                    <a:gd name="T18" fmla="*/ 47 w 611"/>
                    <a:gd name="T19" fmla="*/ 162 h 288"/>
                    <a:gd name="T20" fmla="*/ 31 w 611"/>
                    <a:gd name="T21" fmla="*/ 167 h 288"/>
                    <a:gd name="T22" fmla="*/ 10 w 611"/>
                    <a:gd name="T23" fmla="*/ 173 h 288"/>
                    <a:gd name="T24" fmla="*/ 5 w 611"/>
                    <a:gd name="T25" fmla="*/ 178 h 288"/>
                    <a:gd name="T26" fmla="*/ 0 w 611"/>
                    <a:gd name="T27" fmla="*/ 178 h 288"/>
                    <a:gd name="T28" fmla="*/ 0 w 611"/>
                    <a:gd name="T29" fmla="*/ 215 h 288"/>
                    <a:gd name="T30" fmla="*/ 0 w 611"/>
                    <a:gd name="T31" fmla="*/ 241 h 288"/>
                    <a:gd name="T32" fmla="*/ 0 w 611"/>
                    <a:gd name="T33" fmla="*/ 262 h 288"/>
                    <a:gd name="T34" fmla="*/ 0 w 611"/>
                    <a:gd name="T35" fmla="*/ 277 h 288"/>
                    <a:gd name="T36" fmla="*/ 0 w 611"/>
                    <a:gd name="T37" fmla="*/ 288 h 288"/>
                    <a:gd name="T38" fmla="*/ 0 w 611"/>
                    <a:gd name="T39" fmla="*/ 288 h 288"/>
                    <a:gd name="T40" fmla="*/ 136 w 611"/>
                    <a:gd name="T41" fmla="*/ 246 h 288"/>
                    <a:gd name="T42" fmla="*/ 277 w 611"/>
                    <a:gd name="T43" fmla="*/ 204 h 288"/>
                    <a:gd name="T44" fmla="*/ 423 w 611"/>
                    <a:gd name="T45" fmla="*/ 178 h 288"/>
                    <a:gd name="T46" fmla="*/ 564 w 611"/>
                    <a:gd name="T47" fmla="*/ 167 h 288"/>
                    <a:gd name="T48" fmla="*/ 585 w 611"/>
                    <a:gd name="T49" fmla="*/ 115 h 288"/>
                    <a:gd name="T50" fmla="*/ 606 w 611"/>
                    <a:gd name="T51" fmla="*/ 73 h 288"/>
                    <a:gd name="T52" fmla="*/ 611 w 611"/>
                    <a:gd name="T53" fmla="*/ 52 h 288"/>
                    <a:gd name="T54" fmla="*/ 606 w 611"/>
                    <a:gd name="T55" fmla="*/ 31 h 288"/>
                    <a:gd name="T56" fmla="*/ 595 w 611"/>
                    <a:gd name="T57" fmla="*/ 15 h 288"/>
                    <a:gd name="T58" fmla="*/ 574 w 611"/>
                    <a:gd name="T59" fmla="*/ 0 h 288"/>
                    <a:gd name="T60" fmla="*/ 574 w 611"/>
                    <a:gd name="T61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611" h="288">
                      <a:moveTo>
                        <a:pt x="574" y="0"/>
                      </a:moveTo>
                      <a:lnTo>
                        <a:pt x="470" y="31"/>
                      </a:lnTo>
                      <a:lnTo>
                        <a:pt x="386" y="57"/>
                      </a:lnTo>
                      <a:lnTo>
                        <a:pt x="308" y="84"/>
                      </a:lnTo>
                      <a:lnTo>
                        <a:pt x="240" y="105"/>
                      </a:lnTo>
                      <a:lnTo>
                        <a:pt x="188" y="120"/>
                      </a:lnTo>
                      <a:lnTo>
                        <a:pt x="141" y="131"/>
                      </a:lnTo>
                      <a:lnTo>
                        <a:pt x="99" y="146"/>
                      </a:lnTo>
                      <a:lnTo>
                        <a:pt x="73" y="152"/>
                      </a:lnTo>
                      <a:lnTo>
                        <a:pt x="47" y="162"/>
                      </a:lnTo>
                      <a:lnTo>
                        <a:pt x="31" y="167"/>
                      </a:lnTo>
                      <a:lnTo>
                        <a:pt x="10" y="173"/>
                      </a:lnTo>
                      <a:lnTo>
                        <a:pt x="5" y="178"/>
                      </a:lnTo>
                      <a:lnTo>
                        <a:pt x="0" y="178"/>
                      </a:lnTo>
                      <a:lnTo>
                        <a:pt x="0" y="215"/>
                      </a:lnTo>
                      <a:lnTo>
                        <a:pt x="0" y="241"/>
                      </a:lnTo>
                      <a:lnTo>
                        <a:pt x="0" y="262"/>
                      </a:lnTo>
                      <a:lnTo>
                        <a:pt x="0" y="277"/>
                      </a:lnTo>
                      <a:lnTo>
                        <a:pt x="0" y="288"/>
                      </a:lnTo>
                      <a:lnTo>
                        <a:pt x="0" y="288"/>
                      </a:lnTo>
                      <a:lnTo>
                        <a:pt x="136" y="246"/>
                      </a:lnTo>
                      <a:lnTo>
                        <a:pt x="277" y="204"/>
                      </a:lnTo>
                      <a:lnTo>
                        <a:pt x="423" y="178"/>
                      </a:lnTo>
                      <a:lnTo>
                        <a:pt x="564" y="167"/>
                      </a:lnTo>
                      <a:lnTo>
                        <a:pt x="585" y="115"/>
                      </a:lnTo>
                      <a:lnTo>
                        <a:pt x="606" y="73"/>
                      </a:lnTo>
                      <a:lnTo>
                        <a:pt x="611" y="52"/>
                      </a:lnTo>
                      <a:lnTo>
                        <a:pt x="606" y="31"/>
                      </a:lnTo>
                      <a:lnTo>
                        <a:pt x="595" y="15"/>
                      </a:lnTo>
                      <a:lnTo>
                        <a:pt x="574" y="0"/>
                      </a:lnTo>
                      <a:lnTo>
                        <a:pt x="574" y="0"/>
                      </a:lnTo>
                      <a:close/>
                    </a:path>
                  </a:pathLst>
                </a:custGeom>
                <a:solidFill>
                  <a:srgbClr val="7F1E02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03" name="Freeform 391"/>
                <p:cNvSpPr>
                  <a:spLocks/>
                </p:cNvSpPr>
                <p:nvPr/>
              </p:nvSpPr>
              <p:spPr bwMode="auto">
                <a:xfrm>
                  <a:off x="1014" y="3026"/>
                  <a:ext cx="1364" cy="545"/>
                </a:xfrm>
                <a:custGeom>
                  <a:avLst/>
                  <a:gdLst>
                    <a:gd name="T0" fmla="*/ 1364 w 1364"/>
                    <a:gd name="T1" fmla="*/ 272 h 545"/>
                    <a:gd name="T2" fmla="*/ 1322 w 1364"/>
                    <a:gd name="T3" fmla="*/ 335 h 545"/>
                    <a:gd name="T4" fmla="*/ 1275 w 1364"/>
                    <a:gd name="T5" fmla="*/ 388 h 545"/>
                    <a:gd name="T6" fmla="*/ 1217 w 1364"/>
                    <a:gd name="T7" fmla="*/ 430 h 545"/>
                    <a:gd name="T8" fmla="*/ 1149 w 1364"/>
                    <a:gd name="T9" fmla="*/ 471 h 545"/>
                    <a:gd name="T10" fmla="*/ 1066 w 1364"/>
                    <a:gd name="T11" fmla="*/ 498 h 545"/>
                    <a:gd name="T12" fmla="*/ 961 w 1364"/>
                    <a:gd name="T13" fmla="*/ 524 h 545"/>
                    <a:gd name="T14" fmla="*/ 904 w 1364"/>
                    <a:gd name="T15" fmla="*/ 529 h 545"/>
                    <a:gd name="T16" fmla="*/ 836 w 1364"/>
                    <a:gd name="T17" fmla="*/ 540 h 545"/>
                    <a:gd name="T18" fmla="*/ 763 w 1364"/>
                    <a:gd name="T19" fmla="*/ 540 h 545"/>
                    <a:gd name="T20" fmla="*/ 685 w 1364"/>
                    <a:gd name="T21" fmla="*/ 545 h 545"/>
                    <a:gd name="T22" fmla="*/ 528 w 1364"/>
                    <a:gd name="T23" fmla="*/ 534 h 545"/>
                    <a:gd name="T24" fmla="*/ 392 w 1364"/>
                    <a:gd name="T25" fmla="*/ 513 h 545"/>
                    <a:gd name="T26" fmla="*/ 272 w 1364"/>
                    <a:gd name="T27" fmla="*/ 477 h 545"/>
                    <a:gd name="T28" fmla="*/ 178 w 1364"/>
                    <a:gd name="T29" fmla="*/ 424 h 545"/>
                    <a:gd name="T30" fmla="*/ 105 w 1364"/>
                    <a:gd name="T31" fmla="*/ 372 h 545"/>
                    <a:gd name="T32" fmla="*/ 47 w 1364"/>
                    <a:gd name="T33" fmla="*/ 309 h 545"/>
                    <a:gd name="T34" fmla="*/ 11 w 1364"/>
                    <a:gd name="T35" fmla="*/ 241 h 545"/>
                    <a:gd name="T36" fmla="*/ 0 w 1364"/>
                    <a:gd name="T37" fmla="*/ 178 h 545"/>
                    <a:gd name="T38" fmla="*/ 27 w 1364"/>
                    <a:gd name="T39" fmla="*/ 136 h 545"/>
                    <a:gd name="T40" fmla="*/ 63 w 1364"/>
                    <a:gd name="T41" fmla="*/ 99 h 545"/>
                    <a:gd name="T42" fmla="*/ 126 w 1364"/>
                    <a:gd name="T43" fmla="*/ 63 h 545"/>
                    <a:gd name="T44" fmla="*/ 204 w 1364"/>
                    <a:gd name="T45" fmla="*/ 31 h 545"/>
                    <a:gd name="T46" fmla="*/ 293 w 1364"/>
                    <a:gd name="T47" fmla="*/ 10 h 545"/>
                    <a:gd name="T48" fmla="*/ 408 w 1364"/>
                    <a:gd name="T49" fmla="*/ 0 h 545"/>
                    <a:gd name="T50" fmla="*/ 533 w 1364"/>
                    <a:gd name="T51" fmla="*/ 0 h 545"/>
                    <a:gd name="T52" fmla="*/ 674 w 1364"/>
                    <a:gd name="T53" fmla="*/ 16 h 545"/>
                    <a:gd name="T54" fmla="*/ 810 w 1364"/>
                    <a:gd name="T55" fmla="*/ 31 h 545"/>
                    <a:gd name="T56" fmla="*/ 941 w 1364"/>
                    <a:gd name="T57" fmla="*/ 58 h 545"/>
                    <a:gd name="T58" fmla="*/ 1055 w 1364"/>
                    <a:gd name="T59" fmla="*/ 79 h 545"/>
                    <a:gd name="T60" fmla="*/ 1155 w 1364"/>
                    <a:gd name="T61" fmla="*/ 110 h 545"/>
                    <a:gd name="T62" fmla="*/ 1238 w 1364"/>
                    <a:gd name="T63" fmla="*/ 141 h 545"/>
                    <a:gd name="T64" fmla="*/ 1306 w 1364"/>
                    <a:gd name="T65" fmla="*/ 178 h 545"/>
                    <a:gd name="T66" fmla="*/ 1327 w 1364"/>
                    <a:gd name="T67" fmla="*/ 199 h 545"/>
                    <a:gd name="T68" fmla="*/ 1348 w 1364"/>
                    <a:gd name="T69" fmla="*/ 225 h 545"/>
                    <a:gd name="T70" fmla="*/ 1358 w 1364"/>
                    <a:gd name="T71" fmla="*/ 246 h 545"/>
                    <a:gd name="T72" fmla="*/ 1364 w 1364"/>
                    <a:gd name="T73" fmla="*/ 272 h 545"/>
                    <a:gd name="T74" fmla="*/ 1364 w 1364"/>
                    <a:gd name="T75" fmla="*/ 272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64" h="545">
                      <a:moveTo>
                        <a:pt x="1364" y="272"/>
                      </a:moveTo>
                      <a:lnTo>
                        <a:pt x="1322" y="335"/>
                      </a:lnTo>
                      <a:lnTo>
                        <a:pt x="1275" y="388"/>
                      </a:lnTo>
                      <a:lnTo>
                        <a:pt x="1217" y="430"/>
                      </a:lnTo>
                      <a:lnTo>
                        <a:pt x="1149" y="471"/>
                      </a:lnTo>
                      <a:lnTo>
                        <a:pt x="1066" y="498"/>
                      </a:lnTo>
                      <a:lnTo>
                        <a:pt x="961" y="524"/>
                      </a:lnTo>
                      <a:lnTo>
                        <a:pt x="904" y="529"/>
                      </a:lnTo>
                      <a:lnTo>
                        <a:pt x="836" y="540"/>
                      </a:lnTo>
                      <a:lnTo>
                        <a:pt x="763" y="540"/>
                      </a:lnTo>
                      <a:lnTo>
                        <a:pt x="685" y="545"/>
                      </a:lnTo>
                      <a:lnTo>
                        <a:pt x="528" y="534"/>
                      </a:lnTo>
                      <a:lnTo>
                        <a:pt x="392" y="513"/>
                      </a:lnTo>
                      <a:lnTo>
                        <a:pt x="272" y="477"/>
                      </a:lnTo>
                      <a:lnTo>
                        <a:pt x="178" y="424"/>
                      </a:lnTo>
                      <a:lnTo>
                        <a:pt x="105" y="372"/>
                      </a:lnTo>
                      <a:lnTo>
                        <a:pt x="47" y="309"/>
                      </a:lnTo>
                      <a:lnTo>
                        <a:pt x="11" y="241"/>
                      </a:lnTo>
                      <a:lnTo>
                        <a:pt x="0" y="178"/>
                      </a:lnTo>
                      <a:lnTo>
                        <a:pt x="27" y="136"/>
                      </a:lnTo>
                      <a:lnTo>
                        <a:pt x="63" y="99"/>
                      </a:lnTo>
                      <a:lnTo>
                        <a:pt x="126" y="63"/>
                      </a:lnTo>
                      <a:lnTo>
                        <a:pt x="204" y="31"/>
                      </a:lnTo>
                      <a:lnTo>
                        <a:pt x="293" y="10"/>
                      </a:lnTo>
                      <a:lnTo>
                        <a:pt x="408" y="0"/>
                      </a:lnTo>
                      <a:lnTo>
                        <a:pt x="533" y="0"/>
                      </a:lnTo>
                      <a:lnTo>
                        <a:pt x="674" y="16"/>
                      </a:lnTo>
                      <a:lnTo>
                        <a:pt x="810" y="31"/>
                      </a:lnTo>
                      <a:lnTo>
                        <a:pt x="941" y="58"/>
                      </a:lnTo>
                      <a:lnTo>
                        <a:pt x="1055" y="79"/>
                      </a:lnTo>
                      <a:lnTo>
                        <a:pt x="1155" y="110"/>
                      </a:lnTo>
                      <a:lnTo>
                        <a:pt x="1238" y="141"/>
                      </a:lnTo>
                      <a:lnTo>
                        <a:pt x="1306" y="178"/>
                      </a:lnTo>
                      <a:lnTo>
                        <a:pt x="1327" y="199"/>
                      </a:lnTo>
                      <a:lnTo>
                        <a:pt x="1348" y="225"/>
                      </a:lnTo>
                      <a:lnTo>
                        <a:pt x="1358" y="246"/>
                      </a:lnTo>
                      <a:lnTo>
                        <a:pt x="1364" y="272"/>
                      </a:lnTo>
                      <a:lnTo>
                        <a:pt x="1364" y="272"/>
                      </a:lnTo>
                      <a:close/>
                    </a:path>
                  </a:pathLst>
                </a:custGeom>
                <a:solidFill>
                  <a:srgbClr val="7F7F7F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04" name="Freeform 392"/>
                <p:cNvSpPr>
                  <a:spLocks/>
                </p:cNvSpPr>
                <p:nvPr/>
              </p:nvSpPr>
              <p:spPr bwMode="auto">
                <a:xfrm>
                  <a:off x="1161" y="2151"/>
                  <a:ext cx="1039" cy="1341"/>
                </a:xfrm>
                <a:custGeom>
                  <a:avLst/>
                  <a:gdLst>
                    <a:gd name="T0" fmla="*/ 506 w 1039"/>
                    <a:gd name="T1" fmla="*/ 1341 h 1341"/>
                    <a:gd name="T2" fmla="*/ 700 w 1039"/>
                    <a:gd name="T3" fmla="*/ 1289 h 1341"/>
                    <a:gd name="T4" fmla="*/ 825 w 1039"/>
                    <a:gd name="T5" fmla="*/ 1189 h 1341"/>
                    <a:gd name="T6" fmla="*/ 882 w 1039"/>
                    <a:gd name="T7" fmla="*/ 1064 h 1341"/>
                    <a:gd name="T8" fmla="*/ 888 w 1039"/>
                    <a:gd name="T9" fmla="*/ 938 h 1341"/>
                    <a:gd name="T10" fmla="*/ 919 w 1039"/>
                    <a:gd name="T11" fmla="*/ 760 h 1341"/>
                    <a:gd name="T12" fmla="*/ 955 w 1039"/>
                    <a:gd name="T13" fmla="*/ 665 h 1341"/>
                    <a:gd name="T14" fmla="*/ 987 w 1039"/>
                    <a:gd name="T15" fmla="*/ 597 h 1341"/>
                    <a:gd name="T16" fmla="*/ 1002 w 1039"/>
                    <a:gd name="T17" fmla="*/ 555 h 1341"/>
                    <a:gd name="T18" fmla="*/ 1018 w 1039"/>
                    <a:gd name="T19" fmla="*/ 487 h 1341"/>
                    <a:gd name="T20" fmla="*/ 1039 w 1039"/>
                    <a:gd name="T21" fmla="*/ 293 h 1341"/>
                    <a:gd name="T22" fmla="*/ 1013 w 1039"/>
                    <a:gd name="T23" fmla="*/ 147 h 1341"/>
                    <a:gd name="T24" fmla="*/ 971 w 1039"/>
                    <a:gd name="T25" fmla="*/ 68 h 1341"/>
                    <a:gd name="T26" fmla="*/ 893 w 1039"/>
                    <a:gd name="T27" fmla="*/ 16 h 1341"/>
                    <a:gd name="T28" fmla="*/ 799 w 1039"/>
                    <a:gd name="T29" fmla="*/ 0 h 1341"/>
                    <a:gd name="T30" fmla="*/ 668 w 1039"/>
                    <a:gd name="T31" fmla="*/ 21 h 1341"/>
                    <a:gd name="T32" fmla="*/ 569 w 1039"/>
                    <a:gd name="T33" fmla="*/ 37 h 1341"/>
                    <a:gd name="T34" fmla="*/ 454 w 1039"/>
                    <a:gd name="T35" fmla="*/ 21 h 1341"/>
                    <a:gd name="T36" fmla="*/ 355 w 1039"/>
                    <a:gd name="T37" fmla="*/ 68 h 1341"/>
                    <a:gd name="T38" fmla="*/ 271 w 1039"/>
                    <a:gd name="T39" fmla="*/ 152 h 1341"/>
                    <a:gd name="T40" fmla="*/ 203 w 1039"/>
                    <a:gd name="T41" fmla="*/ 252 h 1341"/>
                    <a:gd name="T42" fmla="*/ 172 w 1039"/>
                    <a:gd name="T43" fmla="*/ 335 h 1341"/>
                    <a:gd name="T44" fmla="*/ 214 w 1039"/>
                    <a:gd name="T45" fmla="*/ 461 h 1341"/>
                    <a:gd name="T46" fmla="*/ 214 w 1039"/>
                    <a:gd name="T47" fmla="*/ 566 h 1341"/>
                    <a:gd name="T48" fmla="*/ 151 w 1039"/>
                    <a:gd name="T49" fmla="*/ 686 h 1341"/>
                    <a:gd name="T50" fmla="*/ 88 w 1039"/>
                    <a:gd name="T51" fmla="*/ 754 h 1341"/>
                    <a:gd name="T52" fmla="*/ 31 w 1039"/>
                    <a:gd name="T53" fmla="*/ 828 h 1341"/>
                    <a:gd name="T54" fmla="*/ 0 w 1039"/>
                    <a:gd name="T55" fmla="*/ 917 h 1341"/>
                    <a:gd name="T56" fmla="*/ 0 w 1039"/>
                    <a:gd name="T57" fmla="*/ 1011 h 1341"/>
                    <a:gd name="T58" fmla="*/ 26 w 1039"/>
                    <a:gd name="T59" fmla="*/ 1100 h 1341"/>
                    <a:gd name="T60" fmla="*/ 73 w 1039"/>
                    <a:gd name="T61" fmla="*/ 1184 h 1341"/>
                    <a:gd name="T62" fmla="*/ 151 w 1039"/>
                    <a:gd name="T63" fmla="*/ 1252 h 1341"/>
                    <a:gd name="T64" fmla="*/ 250 w 1039"/>
                    <a:gd name="T65" fmla="*/ 1305 h 1341"/>
                    <a:gd name="T66" fmla="*/ 376 w 1039"/>
                    <a:gd name="T67" fmla="*/ 1336 h 13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039" h="1341">
                      <a:moveTo>
                        <a:pt x="376" y="1336"/>
                      </a:moveTo>
                      <a:lnTo>
                        <a:pt x="506" y="1341"/>
                      </a:lnTo>
                      <a:lnTo>
                        <a:pt x="611" y="1325"/>
                      </a:lnTo>
                      <a:lnTo>
                        <a:pt x="700" y="1289"/>
                      </a:lnTo>
                      <a:lnTo>
                        <a:pt x="773" y="1247"/>
                      </a:lnTo>
                      <a:lnTo>
                        <a:pt x="825" y="1189"/>
                      </a:lnTo>
                      <a:lnTo>
                        <a:pt x="861" y="1126"/>
                      </a:lnTo>
                      <a:lnTo>
                        <a:pt x="882" y="1064"/>
                      </a:lnTo>
                      <a:lnTo>
                        <a:pt x="888" y="1006"/>
                      </a:lnTo>
                      <a:lnTo>
                        <a:pt x="888" y="938"/>
                      </a:lnTo>
                      <a:lnTo>
                        <a:pt x="893" y="875"/>
                      </a:lnTo>
                      <a:lnTo>
                        <a:pt x="919" y="760"/>
                      </a:lnTo>
                      <a:lnTo>
                        <a:pt x="940" y="707"/>
                      </a:lnTo>
                      <a:lnTo>
                        <a:pt x="955" y="665"/>
                      </a:lnTo>
                      <a:lnTo>
                        <a:pt x="971" y="629"/>
                      </a:lnTo>
                      <a:lnTo>
                        <a:pt x="987" y="597"/>
                      </a:lnTo>
                      <a:lnTo>
                        <a:pt x="992" y="582"/>
                      </a:lnTo>
                      <a:lnTo>
                        <a:pt x="1002" y="555"/>
                      </a:lnTo>
                      <a:lnTo>
                        <a:pt x="1008" y="524"/>
                      </a:lnTo>
                      <a:lnTo>
                        <a:pt x="1018" y="487"/>
                      </a:lnTo>
                      <a:lnTo>
                        <a:pt x="1034" y="393"/>
                      </a:lnTo>
                      <a:lnTo>
                        <a:pt x="1039" y="293"/>
                      </a:lnTo>
                      <a:lnTo>
                        <a:pt x="1029" y="194"/>
                      </a:lnTo>
                      <a:lnTo>
                        <a:pt x="1013" y="147"/>
                      </a:lnTo>
                      <a:lnTo>
                        <a:pt x="997" y="105"/>
                      </a:lnTo>
                      <a:lnTo>
                        <a:pt x="971" y="68"/>
                      </a:lnTo>
                      <a:lnTo>
                        <a:pt x="935" y="37"/>
                      </a:lnTo>
                      <a:lnTo>
                        <a:pt x="893" y="16"/>
                      </a:lnTo>
                      <a:lnTo>
                        <a:pt x="846" y="0"/>
                      </a:lnTo>
                      <a:lnTo>
                        <a:pt x="799" y="0"/>
                      </a:lnTo>
                      <a:lnTo>
                        <a:pt x="752" y="5"/>
                      </a:lnTo>
                      <a:lnTo>
                        <a:pt x="668" y="21"/>
                      </a:lnTo>
                      <a:lnTo>
                        <a:pt x="616" y="31"/>
                      </a:lnTo>
                      <a:lnTo>
                        <a:pt x="569" y="37"/>
                      </a:lnTo>
                      <a:lnTo>
                        <a:pt x="517" y="31"/>
                      </a:lnTo>
                      <a:lnTo>
                        <a:pt x="454" y="21"/>
                      </a:lnTo>
                      <a:lnTo>
                        <a:pt x="407" y="37"/>
                      </a:lnTo>
                      <a:lnTo>
                        <a:pt x="355" y="68"/>
                      </a:lnTo>
                      <a:lnTo>
                        <a:pt x="313" y="105"/>
                      </a:lnTo>
                      <a:lnTo>
                        <a:pt x="271" y="152"/>
                      </a:lnTo>
                      <a:lnTo>
                        <a:pt x="235" y="199"/>
                      </a:lnTo>
                      <a:lnTo>
                        <a:pt x="203" y="252"/>
                      </a:lnTo>
                      <a:lnTo>
                        <a:pt x="183" y="293"/>
                      </a:lnTo>
                      <a:lnTo>
                        <a:pt x="172" y="335"/>
                      </a:lnTo>
                      <a:lnTo>
                        <a:pt x="203" y="414"/>
                      </a:lnTo>
                      <a:lnTo>
                        <a:pt x="214" y="461"/>
                      </a:lnTo>
                      <a:lnTo>
                        <a:pt x="219" y="508"/>
                      </a:lnTo>
                      <a:lnTo>
                        <a:pt x="214" y="566"/>
                      </a:lnTo>
                      <a:lnTo>
                        <a:pt x="193" y="623"/>
                      </a:lnTo>
                      <a:lnTo>
                        <a:pt x="151" y="686"/>
                      </a:lnTo>
                      <a:lnTo>
                        <a:pt x="125" y="718"/>
                      </a:lnTo>
                      <a:lnTo>
                        <a:pt x="88" y="754"/>
                      </a:lnTo>
                      <a:lnTo>
                        <a:pt x="57" y="791"/>
                      </a:lnTo>
                      <a:lnTo>
                        <a:pt x="31" y="828"/>
                      </a:lnTo>
                      <a:lnTo>
                        <a:pt x="10" y="875"/>
                      </a:lnTo>
                      <a:lnTo>
                        <a:pt x="0" y="917"/>
                      </a:lnTo>
                      <a:lnTo>
                        <a:pt x="0" y="964"/>
                      </a:lnTo>
                      <a:lnTo>
                        <a:pt x="0" y="1011"/>
                      </a:lnTo>
                      <a:lnTo>
                        <a:pt x="5" y="1053"/>
                      </a:lnTo>
                      <a:lnTo>
                        <a:pt x="26" y="1100"/>
                      </a:lnTo>
                      <a:lnTo>
                        <a:pt x="47" y="1142"/>
                      </a:lnTo>
                      <a:lnTo>
                        <a:pt x="73" y="1184"/>
                      </a:lnTo>
                      <a:lnTo>
                        <a:pt x="109" y="1221"/>
                      </a:lnTo>
                      <a:lnTo>
                        <a:pt x="151" y="1252"/>
                      </a:lnTo>
                      <a:lnTo>
                        <a:pt x="198" y="1284"/>
                      </a:lnTo>
                      <a:lnTo>
                        <a:pt x="250" y="1305"/>
                      </a:lnTo>
                      <a:lnTo>
                        <a:pt x="313" y="1325"/>
                      </a:lnTo>
                      <a:lnTo>
                        <a:pt x="376" y="1336"/>
                      </a:lnTo>
                      <a:lnTo>
                        <a:pt x="376" y="1336"/>
                      </a:lnTo>
                      <a:close/>
                    </a:path>
                  </a:pathLst>
                </a:custGeom>
                <a:solidFill>
                  <a:srgbClr val="FAD28D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05" name="Freeform 393"/>
                <p:cNvSpPr>
                  <a:spLocks/>
                </p:cNvSpPr>
                <p:nvPr/>
              </p:nvSpPr>
              <p:spPr bwMode="auto">
                <a:xfrm>
                  <a:off x="3929" y="2848"/>
                  <a:ext cx="198" cy="414"/>
                </a:xfrm>
                <a:custGeom>
                  <a:avLst/>
                  <a:gdLst>
                    <a:gd name="T0" fmla="*/ 198 w 198"/>
                    <a:gd name="T1" fmla="*/ 414 h 414"/>
                    <a:gd name="T2" fmla="*/ 156 w 198"/>
                    <a:gd name="T3" fmla="*/ 403 h 414"/>
                    <a:gd name="T4" fmla="*/ 115 w 198"/>
                    <a:gd name="T5" fmla="*/ 382 h 414"/>
                    <a:gd name="T6" fmla="*/ 78 w 198"/>
                    <a:gd name="T7" fmla="*/ 351 h 414"/>
                    <a:gd name="T8" fmla="*/ 47 w 198"/>
                    <a:gd name="T9" fmla="*/ 309 h 414"/>
                    <a:gd name="T10" fmla="*/ 21 w 198"/>
                    <a:gd name="T11" fmla="*/ 251 h 414"/>
                    <a:gd name="T12" fmla="*/ 5 w 198"/>
                    <a:gd name="T13" fmla="*/ 183 h 414"/>
                    <a:gd name="T14" fmla="*/ 0 w 198"/>
                    <a:gd name="T15" fmla="*/ 99 h 414"/>
                    <a:gd name="T16" fmla="*/ 10 w 198"/>
                    <a:gd name="T17" fmla="*/ 0 h 4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8" h="414">
                      <a:moveTo>
                        <a:pt x="198" y="414"/>
                      </a:moveTo>
                      <a:lnTo>
                        <a:pt x="156" y="403"/>
                      </a:lnTo>
                      <a:lnTo>
                        <a:pt x="115" y="382"/>
                      </a:lnTo>
                      <a:lnTo>
                        <a:pt x="78" y="351"/>
                      </a:lnTo>
                      <a:lnTo>
                        <a:pt x="47" y="309"/>
                      </a:lnTo>
                      <a:lnTo>
                        <a:pt x="21" y="251"/>
                      </a:lnTo>
                      <a:lnTo>
                        <a:pt x="5" y="183"/>
                      </a:lnTo>
                      <a:lnTo>
                        <a:pt x="0" y="99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06" name="Freeform 394"/>
                <p:cNvSpPr>
                  <a:spLocks/>
                </p:cNvSpPr>
                <p:nvPr/>
              </p:nvSpPr>
              <p:spPr bwMode="auto">
                <a:xfrm>
                  <a:off x="4143" y="2664"/>
                  <a:ext cx="292" cy="388"/>
                </a:xfrm>
                <a:custGeom>
                  <a:avLst/>
                  <a:gdLst>
                    <a:gd name="T0" fmla="*/ 292 w 292"/>
                    <a:gd name="T1" fmla="*/ 289 h 388"/>
                    <a:gd name="T2" fmla="*/ 266 w 292"/>
                    <a:gd name="T3" fmla="*/ 336 h 388"/>
                    <a:gd name="T4" fmla="*/ 230 w 292"/>
                    <a:gd name="T5" fmla="*/ 367 h 388"/>
                    <a:gd name="T6" fmla="*/ 183 w 292"/>
                    <a:gd name="T7" fmla="*/ 388 h 388"/>
                    <a:gd name="T8" fmla="*/ 157 w 292"/>
                    <a:gd name="T9" fmla="*/ 388 h 388"/>
                    <a:gd name="T10" fmla="*/ 130 w 292"/>
                    <a:gd name="T11" fmla="*/ 383 h 388"/>
                    <a:gd name="T12" fmla="*/ 99 w 292"/>
                    <a:gd name="T13" fmla="*/ 372 h 388"/>
                    <a:gd name="T14" fmla="*/ 68 w 292"/>
                    <a:gd name="T15" fmla="*/ 346 h 388"/>
                    <a:gd name="T16" fmla="*/ 42 w 292"/>
                    <a:gd name="T17" fmla="*/ 315 h 388"/>
                    <a:gd name="T18" fmla="*/ 21 w 292"/>
                    <a:gd name="T19" fmla="*/ 273 h 388"/>
                    <a:gd name="T20" fmla="*/ 5 w 292"/>
                    <a:gd name="T21" fmla="*/ 220 h 388"/>
                    <a:gd name="T22" fmla="*/ 0 w 292"/>
                    <a:gd name="T23" fmla="*/ 158 h 388"/>
                    <a:gd name="T24" fmla="*/ 10 w 292"/>
                    <a:gd name="T25" fmla="*/ 84 h 388"/>
                    <a:gd name="T26" fmla="*/ 36 w 292"/>
                    <a:gd name="T27" fmla="*/ 0 h 3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92" h="388">
                      <a:moveTo>
                        <a:pt x="292" y="289"/>
                      </a:moveTo>
                      <a:lnTo>
                        <a:pt x="266" y="336"/>
                      </a:lnTo>
                      <a:lnTo>
                        <a:pt x="230" y="367"/>
                      </a:lnTo>
                      <a:lnTo>
                        <a:pt x="183" y="388"/>
                      </a:lnTo>
                      <a:lnTo>
                        <a:pt x="157" y="388"/>
                      </a:lnTo>
                      <a:lnTo>
                        <a:pt x="130" y="383"/>
                      </a:lnTo>
                      <a:lnTo>
                        <a:pt x="99" y="372"/>
                      </a:lnTo>
                      <a:lnTo>
                        <a:pt x="68" y="346"/>
                      </a:lnTo>
                      <a:lnTo>
                        <a:pt x="42" y="315"/>
                      </a:lnTo>
                      <a:lnTo>
                        <a:pt x="21" y="273"/>
                      </a:lnTo>
                      <a:lnTo>
                        <a:pt x="5" y="220"/>
                      </a:lnTo>
                      <a:lnTo>
                        <a:pt x="0" y="158"/>
                      </a:lnTo>
                      <a:lnTo>
                        <a:pt x="10" y="84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07" name="Freeform 395"/>
                <p:cNvSpPr>
                  <a:spLocks/>
                </p:cNvSpPr>
                <p:nvPr/>
              </p:nvSpPr>
              <p:spPr bwMode="auto">
                <a:xfrm>
                  <a:off x="4164" y="2308"/>
                  <a:ext cx="621" cy="556"/>
                </a:xfrm>
                <a:custGeom>
                  <a:avLst/>
                  <a:gdLst>
                    <a:gd name="T0" fmla="*/ 141 w 621"/>
                    <a:gd name="T1" fmla="*/ 514 h 556"/>
                    <a:gd name="T2" fmla="*/ 177 w 621"/>
                    <a:gd name="T3" fmla="*/ 545 h 556"/>
                    <a:gd name="T4" fmla="*/ 214 w 621"/>
                    <a:gd name="T5" fmla="*/ 556 h 556"/>
                    <a:gd name="T6" fmla="*/ 277 w 621"/>
                    <a:gd name="T7" fmla="*/ 556 h 556"/>
                    <a:gd name="T8" fmla="*/ 355 w 621"/>
                    <a:gd name="T9" fmla="*/ 529 h 556"/>
                    <a:gd name="T10" fmla="*/ 433 w 621"/>
                    <a:gd name="T11" fmla="*/ 466 h 556"/>
                    <a:gd name="T12" fmla="*/ 470 w 621"/>
                    <a:gd name="T13" fmla="*/ 477 h 556"/>
                    <a:gd name="T14" fmla="*/ 522 w 621"/>
                    <a:gd name="T15" fmla="*/ 466 h 556"/>
                    <a:gd name="T16" fmla="*/ 564 w 621"/>
                    <a:gd name="T17" fmla="*/ 425 h 556"/>
                    <a:gd name="T18" fmla="*/ 564 w 621"/>
                    <a:gd name="T19" fmla="*/ 356 h 556"/>
                    <a:gd name="T20" fmla="*/ 611 w 621"/>
                    <a:gd name="T21" fmla="*/ 288 h 556"/>
                    <a:gd name="T22" fmla="*/ 616 w 621"/>
                    <a:gd name="T23" fmla="*/ 241 h 556"/>
                    <a:gd name="T24" fmla="*/ 580 w 621"/>
                    <a:gd name="T25" fmla="*/ 210 h 556"/>
                    <a:gd name="T26" fmla="*/ 559 w 621"/>
                    <a:gd name="T27" fmla="*/ 163 h 556"/>
                    <a:gd name="T28" fmla="*/ 527 w 621"/>
                    <a:gd name="T29" fmla="*/ 95 h 556"/>
                    <a:gd name="T30" fmla="*/ 480 w 621"/>
                    <a:gd name="T31" fmla="*/ 79 h 556"/>
                    <a:gd name="T32" fmla="*/ 444 w 621"/>
                    <a:gd name="T33" fmla="*/ 53 h 556"/>
                    <a:gd name="T34" fmla="*/ 402 w 621"/>
                    <a:gd name="T35" fmla="*/ 5 h 556"/>
                    <a:gd name="T36" fmla="*/ 329 w 621"/>
                    <a:gd name="T37" fmla="*/ 5 h 556"/>
                    <a:gd name="T38" fmla="*/ 287 w 621"/>
                    <a:gd name="T39" fmla="*/ 32 h 556"/>
                    <a:gd name="T40" fmla="*/ 245 w 621"/>
                    <a:gd name="T41" fmla="*/ 84 h 556"/>
                    <a:gd name="T42" fmla="*/ 204 w 621"/>
                    <a:gd name="T43" fmla="*/ 163 h 556"/>
                    <a:gd name="T44" fmla="*/ 167 w 621"/>
                    <a:gd name="T45" fmla="*/ 110 h 556"/>
                    <a:gd name="T46" fmla="*/ 136 w 621"/>
                    <a:gd name="T47" fmla="*/ 37 h 556"/>
                    <a:gd name="T48" fmla="*/ 89 w 621"/>
                    <a:gd name="T49" fmla="*/ 21 h 556"/>
                    <a:gd name="T50" fmla="*/ 26 w 621"/>
                    <a:gd name="T51" fmla="*/ 58 h 556"/>
                    <a:gd name="T52" fmla="*/ 15 w 621"/>
                    <a:gd name="T53" fmla="*/ 126 h 556"/>
                    <a:gd name="T54" fmla="*/ 47 w 621"/>
                    <a:gd name="T55" fmla="*/ 220 h 556"/>
                    <a:gd name="T56" fmla="*/ 36 w 621"/>
                    <a:gd name="T57" fmla="*/ 320 h 556"/>
                    <a:gd name="T58" fmla="*/ 0 w 621"/>
                    <a:gd name="T59" fmla="*/ 356 h 556"/>
                    <a:gd name="T60" fmla="*/ 36 w 621"/>
                    <a:gd name="T61" fmla="*/ 440 h 556"/>
                    <a:gd name="T62" fmla="*/ 83 w 621"/>
                    <a:gd name="T63" fmla="*/ 487 h 5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621" h="556">
                      <a:moveTo>
                        <a:pt x="83" y="487"/>
                      </a:moveTo>
                      <a:lnTo>
                        <a:pt x="141" y="514"/>
                      </a:lnTo>
                      <a:lnTo>
                        <a:pt x="162" y="524"/>
                      </a:lnTo>
                      <a:lnTo>
                        <a:pt x="177" y="545"/>
                      </a:lnTo>
                      <a:lnTo>
                        <a:pt x="193" y="550"/>
                      </a:lnTo>
                      <a:lnTo>
                        <a:pt x="214" y="556"/>
                      </a:lnTo>
                      <a:lnTo>
                        <a:pt x="245" y="556"/>
                      </a:lnTo>
                      <a:lnTo>
                        <a:pt x="277" y="556"/>
                      </a:lnTo>
                      <a:lnTo>
                        <a:pt x="318" y="545"/>
                      </a:lnTo>
                      <a:lnTo>
                        <a:pt x="355" y="529"/>
                      </a:lnTo>
                      <a:lnTo>
                        <a:pt x="397" y="503"/>
                      </a:lnTo>
                      <a:lnTo>
                        <a:pt x="433" y="466"/>
                      </a:lnTo>
                      <a:lnTo>
                        <a:pt x="449" y="477"/>
                      </a:lnTo>
                      <a:lnTo>
                        <a:pt x="470" y="477"/>
                      </a:lnTo>
                      <a:lnTo>
                        <a:pt x="496" y="477"/>
                      </a:lnTo>
                      <a:lnTo>
                        <a:pt x="522" y="466"/>
                      </a:lnTo>
                      <a:lnTo>
                        <a:pt x="548" y="446"/>
                      </a:lnTo>
                      <a:lnTo>
                        <a:pt x="564" y="425"/>
                      </a:lnTo>
                      <a:lnTo>
                        <a:pt x="574" y="398"/>
                      </a:lnTo>
                      <a:lnTo>
                        <a:pt x="564" y="356"/>
                      </a:lnTo>
                      <a:lnTo>
                        <a:pt x="600" y="309"/>
                      </a:lnTo>
                      <a:lnTo>
                        <a:pt x="611" y="288"/>
                      </a:lnTo>
                      <a:lnTo>
                        <a:pt x="621" y="262"/>
                      </a:lnTo>
                      <a:lnTo>
                        <a:pt x="616" y="241"/>
                      </a:lnTo>
                      <a:lnTo>
                        <a:pt x="606" y="220"/>
                      </a:lnTo>
                      <a:lnTo>
                        <a:pt x="580" y="210"/>
                      </a:lnTo>
                      <a:lnTo>
                        <a:pt x="548" y="205"/>
                      </a:lnTo>
                      <a:lnTo>
                        <a:pt x="559" y="163"/>
                      </a:lnTo>
                      <a:lnTo>
                        <a:pt x="543" y="115"/>
                      </a:lnTo>
                      <a:lnTo>
                        <a:pt x="527" y="95"/>
                      </a:lnTo>
                      <a:lnTo>
                        <a:pt x="506" y="84"/>
                      </a:lnTo>
                      <a:lnTo>
                        <a:pt x="480" y="79"/>
                      </a:lnTo>
                      <a:lnTo>
                        <a:pt x="444" y="79"/>
                      </a:lnTo>
                      <a:lnTo>
                        <a:pt x="444" y="53"/>
                      </a:lnTo>
                      <a:lnTo>
                        <a:pt x="423" y="26"/>
                      </a:lnTo>
                      <a:lnTo>
                        <a:pt x="402" y="5"/>
                      </a:lnTo>
                      <a:lnTo>
                        <a:pt x="371" y="0"/>
                      </a:lnTo>
                      <a:lnTo>
                        <a:pt x="329" y="5"/>
                      </a:lnTo>
                      <a:lnTo>
                        <a:pt x="308" y="16"/>
                      </a:lnTo>
                      <a:lnTo>
                        <a:pt x="287" y="32"/>
                      </a:lnTo>
                      <a:lnTo>
                        <a:pt x="266" y="53"/>
                      </a:lnTo>
                      <a:lnTo>
                        <a:pt x="245" y="84"/>
                      </a:lnTo>
                      <a:lnTo>
                        <a:pt x="224" y="121"/>
                      </a:lnTo>
                      <a:lnTo>
                        <a:pt x="204" y="163"/>
                      </a:lnTo>
                      <a:lnTo>
                        <a:pt x="183" y="136"/>
                      </a:lnTo>
                      <a:lnTo>
                        <a:pt x="167" y="110"/>
                      </a:lnTo>
                      <a:lnTo>
                        <a:pt x="151" y="68"/>
                      </a:lnTo>
                      <a:lnTo>
                        <a:pt x="136" y="37"/>
                      </a:lnTo>
                      <a:lnTo>
                        <a:pt x="115" y="21"/>
                      </a:lnTo>
                      <a:lnTo>
                        <a:pt x="89" y="21"/>
                      </a:lnTo>
                      <a:lnTo>
                        <a:pt x="47" y="37"/>
                      </a:lnTo>
                      <a:lnTo>
                        <a:pt x="26" y="58"/>
                      </a:lnTo>
                      <a:lnTo>
                        <a:pt x="15" y="84"/>
                      </a:lnTo>
                      <a:lnTo>
                        <a:pt x="15" y="126"/>
                      </a:lnTo>
                      <a:lnTo>
                        <a:pt x="31" y="173"/>
                      </a:lnTo>
                      <a:lnTo>
                        <a:pt x="47" y="220"/>
                      </a:lnTo>
                      <a:lnTo>
                        <a:pt x="52" y="273"/>
                      </a:lnTo>
                      <a:lnTo>
                        <a:pt x="36" y="320"/>
                      </a:lnTo>
                      <a:lnTo>
                        <a:pt x="21" y="341"/>
                      </a:lnTo>
                      <a:lnTo>
                        <a:pt x="0" y="356"/>
                      </a:lnTo>
                      <a:lnTo>
                        <a:pt x="15" y="409"/>
                      </a:lnTo>
                      <a:lnTo>
                        <a:pt x="36" y="440"/>
                      </a:lnTo>
                      <a:lnTo>
                        <a:pt x="57" y="466"/>
                      </a:lnTo>
                      <a:lnTo>
                        <a:pt x="83" y="487"/>
                      </a:lnTo>
                      <a:lnTo>
                        <a:pt x="83" y="487"/>
                      </a:lnTo>
                      <a:close/>
                    </a:path>
                  </a:pathLst>
                </a:custGeom>
                <a:solidFill>
                  <a:srgbClr val="FAD28D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08" name="Freeform 396"/>
                <p:cNvSpPr>
                  <a:spLocks/>
                </p:cNvSpPr>
                <p:nvPr/>
              </p:nvSpPr>
              <p:spPr bwMode="auto">
                <a:xfrm>
                  <a:off x="4368" y="2471"/>
                  <a:ext cx="114" cy="235"/>
                </a:xfrm>
                <a:custGeom>
                  <a:avLst/>
                  <a:gdLst>
                    <a:gd name="T0" fmla="*/ 0 w 114"/>
                    <a:gd name="T1" fmla="*/ 0 h 235"/>
                    <a:gd name="T2" fmla="*/ 41 w 114"/>
                    <a:gd name="T3" fmla="*/ 36 h 235"/>
                    <a:gd name="T4" fmla="*/ 83 w 114"/>
                    <a:gd name="T5" fmla="*/ 73 h 235"/>
                    <a:gd name="T6" fmla="*/ 104 w 114"/>
                    <a:gd name="T7" fmla="*/ 99 h 235"/>
                    <a:gd name="T8" fmla="*/ 114 w 114"/>
                    <a:gd name="T9" fmla="*/ 136 h 235"/>
                    <a:gd name="T10" fmla="*/ 114 w 114"/>
                    <a:gd name="T11" fmla="*/ 178 h 235"/>
                    <a:gd name="T12" fmla="*/ 109 w 114"/>
                    <a:gd name="T13" fmla="*/ 235 h 2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4" h="235">
                      <a:moveTo>
                        <a:pt x="0" y="0"/>
                      </a:moveTo>
                      <a:lnTo>
                        <a:pt x="41" y="36"/>
                      </a:lnTo>
                      <a:lnTo>
                        <a:pt x="83" y="73"/>
                      </a:lnTo>
                      <a:lnTo>
                        <a:pt x="104" y="99"/>
                      </a:lnTo>
                      <a:lnTo>
                        <a:pt x="114" y="136"/>
                      </a:lnTo>
                      <a:lnTo>
                        <a:pt x="114" y="178"/>
                      </a:lnTo>
                      <a:lnTo>
                        <a:pt x="109" y="235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09" name="Freeform 397"/>
                <p:cNvSpPr>
                  <a:spLocks/>
                </p:cNvSpPr>
                <p:nvPr/>
              </p:nvSpPr>
              <p:spPr bwMode="auto">
                <a:xfrm>
                  <a:off x="4399" y="2387"/>
                  <a:ext cx="209" cy="136"/>
                </a:xfrm>
                <a:custGeom>
                  <a:avLst/>
                  <a:gdLst>
                    <a:gd name="T0" fmla="*/ 16 w 209"/>
                    <a:gd name="T1" fmla="*/ 0 h 136"/>
                    <a:gd name="T2" fmla="*/ 5 w 209"/>
                    <a:gd name="T3" fmla="*/ 26 h 136"/>
                    <a:gd name="T4" fmla="*/ 0 w 209"/>
                    <a:gd name="T5" fmla="*/ 63 h 136"/>
                    <a:gd name="T6" fmla="*/ 0 w 209"/>
                    <a:gd name="T7" fmla="*/ 94 h 136"/>
                    <a:gd name="T8" fmla="*/ 16 w 209"/>
                    <a:gd name="T9" fmla="*/ 120 h 136"/>
                    <a:gd name="T10" fmla="*/ 26 w 209"/>
                    <a:gd name="T11" fmla="*/ 131 h 136"/>
                    <a:gd name="T12" fmla="*/ 42 w 209"/>
                    <a:gd name="T13" fmla="*/ 136 h 136"/>
                    <a:gd name="T14" fmla="*/ 63 w 209"/>
                    <a:gd name="T15" fmla="*/ 131 h 136"/>
                    <a:gd name="T16" fmla="*/ 83 w 209"/>
                    <a:gd name="T17" fmla="*/ 120 h 136"/>
                    <a:gd name="T18" fmla="*/ 110 w 209"/>
                    <a:gd name="T19" fmla="*/ 105 h 136"/>
                    <a:gd name="T20" fmla="*/ 141 w 209"/>
                    <a:gd name="T21" fmla="*/ 73 h 136"/>
                    <a:gd name="T22" fmla="*/ 172 w 209"/>
                    <a:gd name="T23" fmla="*/ 42 h 136"/>
                    <a:gd name="T24" fmla="*/ 209 w 209"/>
                    <a:gd name="T25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9" h="136">
                      <a:moveTo>
                        <a:pt x="16" y="0"/>
                      </a:moveTo>
                      <a:lnTo>
                        <a:pt x="5" y="26"/>
                      </a:lnTo>
                      <a:lnTo>
                        <a:pt x="0" y="63"/>
                      </a:lnTo>
                      <a:lnTo>
                        <a:pt x="0" y="94"/>
                      </a:lnTo>
                      <a:lnTo>
                        <a:pt x="16" y="120"/>
                      </a:lnTo>
                      <a:lnTo>
                        <a:pt x="26" y="131"/>
                      </a:lnTo>
                      <a:lnTo>
                        <a:pt x="42" y="136"/>
                      </a:lnTo>
                      <a:lnTo>
                        <a:pt x="63" y="131"/>
                      </a:lnTo>
                      <a:lnTo>
                        <a:pt x="83" y="120"/>
                      </a:lnTo>
                      <a:lnTo>
                        <a:pt x="110" y="105"/>
                      </a:lnTo>
                      <a:lnTo>
                        <a:pt x="141" y="73"/>
                      </a:lnTo>
                      <a:lnTo>
                        <a:pt x="172" y="42"/>
                      </a:lnTo>
                      <a:lnTo>
                        <a:pt x="209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10" name="Freeform 398"/>
                <p:cNvSpPr>
                  <a:spLocks/>
                </p:cNvSpPr>
                <p:nvPr/>
              </p:nvSpPr>
              <p:spPr bwMode="auto">
                <a:xfrm>
                  <a:off x="4519" y="2460"/>
                  <a:ext cx="193" cy="110"/>
                </a:xfrm>
                <a:custGeom>
                  <a:avLst/>
                  <a:gdLst>
                    <a:gd name="T0" fmla="*/ 21 w 193"/>
                    <a:gd name="T1" fmla="*/ 0 h 110"/>
                    <a:gd name="T2" fmla="*/ 10 w 193"/>
                    <a:gd name="T3" fmla="*/ 16 h 110"/>
                    <a:gd name="T4" fmla="*/ 0 w 193"/>
                    <a:gd name="T5" fmla="*/ 37 h 110"/>
                    <a:gd name="T6" fmla="*/ 0 w 193"/>
                    <a:gd name="T7" fmla="*/ 63 h 110"/>
                    <a:gd name="T8" fmla="*/ 10 w 193"/>
                    <a:gd name="T9" fmla="*/ 94 h 110"/>
                    <a:gd name="T10" fmla="*/ 37 w 193"/>
                    <a:gd name="T11" fmla="*/ 110 h 110"/>
                    <a:gd name="T12" fmla="*/ 68 w 193"/>
                    <a:gd name="T13" fmla="*/ 105 h 110"/>
                    <a:gd name="T14" fmla="*/ 120 w 193"/>
                    <a:gd name="T15" fmla="*/ 84 h 110"/>
                    <a:gd name="T16" fmla="*/ 151 w 193"/>
                    <a:gd name="T17" fmla="*/ 68 h 110"/>
                    <a:gd name="T18" fmla="*/ 193 w 193"/>
                    <a:gd name="T19" fmla="*/ 53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3" h="110">
                      <a:moveTo>
                        <a:pt x="21" y="0"/>
                      </a:moveTo>
                      <a:lnTo>
                        <a:pt x="10" y="16"/>
                      </a:lnTo>
                      <a:lnTo>
                        <a:pt x="0" y="37"/>
                      </a:lnTo>
                      <a:lnTo>
                        <a:pt x="0" y="63"/>
                      </a:lnTo>
                      <a:lnTo>
                        <a:pt x="10" y="94"/>
                      </a:lnTo>
                      <a:lnTo>
                        <a:pt x="37" y="110"/>
                      </a:lnTo>
                      <a:lnTo>
                        <a:pt x="68" y="105"/>
                      </a:lnTo>
                      <a:lnTo>
                        <a:pt x="120" y="84"/>
                      </a:lnTo>
                      <a:lnTo>
                        <a:pt x="151" y="68"/>
                      </a:lnTo>
                      <a:lnTo>
                        <a:pt x="193" y="53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11" name="Freeform 399"/>
                <p:cNvSpPr>
                  <a:spLocks/>
                </p:cNvSpPr>
                <p:nvPr/>
              </p:nvSpPr>
              <p:spPr bwMode="auto">
                <a:xfrm>
                  <a:off x="4571" y="2554"/>
                  <a:ext cx="193" cy="100"/>
                </a:xfrm>
                <a:custGeom>
                  <a:avLst/>
                  <a:gdLst>
                    <a:gd name="T0" fmla="*/ 42 w 193"/>
                    <a:gd name="T1" fmla="*/ 0 h 100"/>
                    <a:gd name="T2" fmla="*/ 21 w 193"/>
                    <a:gd name="T3" fmla="*/ 11 h 100"/>
                    <a:gd name="T4" fmla="*/ 5 w 193"/>
                    <a:gd name="T5" fmla="*/ 27 h 100"/>
                    <a:gd name="T6" fmla="*/ 0 w 193"/>
                    <a:gd name="T7" fmla="*/ 42 h 100"/>
                    <a:gd name="T8" fmla="*/ 0 w 193"/>
                    <a:gd name="T9" fmla="*/ 69 h 100"/>
                    <a:gd name="T10" fmla="*/ 11 w 193"/>
                    <a:gd name="T11" fmla="*/ 84 h 100"/>
                    <a:gd name="T12" fmla="*/ 32 w 193"/>
                    <a:gd name="T13" fmla="*/ 95 h 100"/>
                    <a:gd name="T14" fmla="*/ 63 w 193"/>
                    <a:gd name="T15" fmla="*/ 100 h 100"/>
                    <a:gd name="T16" fmla="*/ 94 w 193"/>
                    <a:gd name="T17" fmla="*/ 100 h 100"/>
                    <a:gd name="T18" fmla="*/ 157 w 193"/>
                    <a:gd name="T19" fmla="*/ 90 h 100"/>
                    <a:gd name="T20" fmla="*/ 178 w 193"/>
                    <a:gd name="T21" fmla="*/ 79 h 100"/>
                    <a:gd name="T22" fmla="*/ 193 w 193"/>
                    <a:gd name="T23" fmla="*/ 69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3" h="100">
                      <a:moveTo>
                        <a:pt x="42" y="0"/>
                      </a:moveTo>
                      <a:lnTo>
                        <a:pt x="21" y="11"/>
                      </a:lnTo>
                      <a:lnTo>
                        <a:pt x="5" y="27"/>
                      </a:lnTo>
                      <a:lnTo>
                        <a:pt x="0" y="42"/>
                      </a:lnTo>
                      <a:lnTo>
                        <a:pt x="0" y="69"/>
                      </a:lnTo>
                      <a:lnTo>
                        <a:pt x="11" y="84"/>
                      </a:lnTo>
                      <a:lnTo>
                        <a:pt x="32" y="95"/>
                      </a:lnTo>
                      <a:lnTo>
                        <a:pt x="63" y="100"/>
                      </a:lnTo>
                      <a:lnTo>
                        <a:pt x="94" y="100"/>
                      </a:lnTo>
                      <a:lnTo>
                        <a:pt x="157" y="90"/>
                      </a:lnTo>
                      <a:lnTo>
                        <a:pt x="178" y="79"/>
                      </a:lnTo>
                      <a:lnTo>
                        <a:pt x="193" y="69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12" name="Freeform 400"/>
                <p:cNvSpPr>
                  <a:spLocks/>
                </p:cNvSpPr>
                <p:nvPr/>
              </p:nvSpPr>
              <p:spPr bwMode="auto">
                <a:xfrm>
                  <a:off x="4576" y="2654"/>
                  <a:ext cx="68" cy="120"/>
                </a:xfrm>
                <a:custGeom>
                  <a:avLst/>
                  <a:gdLst>
                    <a:gd name="T0" fmla="*/ 68 w 68"/>
                    <a:gd name="T1" fmla="*/ 0 h 120"/>
                    <a:gd name="T2" fmla="*/ 37 w 68"/>
                    <a:gd name="T3" fmla="*/ 16 h 120"/>
                    <a:gd name="T4" fmla="*/ 11 w 68"/>
                    <a:gd name="T5" fmla="*/ 42 h 120"/>
                    <a:gd name="T6" fmla="*/ 6 w 68"/>
                    <a:gd name="T7" fmla="*/ 63 h 120"/>
                    <a:gd name="T8" fmla="*/ 0 w 68"/>
                    <a:gd name="T9" fmla="*/ 79 h 120"/>
                    <a:gd name="T10" fmla="*/ 6 w 68"/>
                    <a:gd name="T11" fmla="*/ 100 h 120"/>
                    <a:gd name="T12" fmla="*/ 21 w 68"/>
                    <a:gd name="T13" fmla="*/ 12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8" h="120">
                      <a:moveTo>
                        <a:pt x="68" y="0"/>
                      </a:moveTo>
                      <a:lnTo>
                        <a:pt x="37" y="16"/>
                      </a:lnTo>
                      <a:lnTo>
                        <a:pt x="11" y="42"/>
                      </a:lnTo>
                      <a:lnTo>
                        <a:pt x="6" y="63"/>
                      </a:lnTo>
                      <a:lnTo>
                        <a:pt x="0" y="79"/>
                      </a:lnTo>
                      <a:lnTo>
                        <a:pt x="6" y="100"/>
                      </a:lnTo>
                      <a:lnTo>
                        <a:pt x="21" y="12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13" name="Freeform 401"/>
                <p:cNvSpPr>
                  <a:spLocks/>
                </p:cNvSpPr>
                <p:nvPr/>
              </p:nvSpPr>
              <p:spPr bwMode="auto">
                <a:xfrm>
                  <a:off x="3198" y="2565"/>
                  <a:ext cx="156" cy="906"/>
                </a:xfrm>
                <a:custGeom>
                  <a:avLst/>
                  <a:gdLst>
                    <a:gd name="T0" fmla="*/ 62 w 156"/>
                    <a:gd name="T1" fmla="*/ 0 h 906"/>
                    <a:gd name="T2" fmla="*/ 36 w 156"/>
                    <a:gd name="T3" fmla="*/ 99 h 906"/>
                    <a:gd name="T4" fmla="*/ 15 w 156"/>
                    <a:gd name="T5" fmla="*/ 199 h 906"/>
                    <a:gd name="T6" fmla="*/ 5 w 156"/>
                    <a:gd name="T7" fmla="*/ 283 h 906"/>
                    <a:gd name="T8" fmla="*/ 0 w 156"/>
                    <a:gd name="T9" fmla="*/ 314 h 906"/>
                    <a:gd name="T10" fmla="*/ 0 w 156"/>
                    <a:gd name="T11" fmla="*/ 340 h 906"/>
                    <a:gd name="T12" fmla="*/ 26 w 156"/>
                    <a:gd name="T13" fmla="*/ 351 h 906"/>
                    <a:gd name="T14" fmla="*/ 41 w 156"/>
                    <a:gd name="T15" fmla="*/ 356 h 906"/>
                    <a:gd name="T16" fmla="*/ 62 w 156"/>
                    <a:gd name="T17" fmla="*/ 367 h 906"/>
                    <a:gd name="T18" fmla="*/ 67 w 156"/>
                    <a:gd name="T19" fmla="*/ 367 h 906"/>
                    <a:gd name="T20" fmla="*/ 73 w 156"/>
                    <a:gd name="T21" fmla="*/ 367 h 906"/>
                    <a:gd name="T22" fmla="*/ 47 w 156"/>
                    <a:gd name="T23" fmla="*/ 403 h 906"/>
                    <a:gd name="T24" fmla="*/ 36 w 156"/>
                    <a:gd name="T25" fmla="*/ 435 h 906"/>
                    <a:gd name="T26" fmla="*/ 20 w 156"/>
                    <a:gd name="T27" fmla="*/ 450 h 906"/>
                    <a:gd name="T28" fmla="*/ 15 w 156"/>
                    <a:gd name="T29" fmla="*/ 466 h 906"/>
                    <a:gd name="T30" fmla="*/ 5 w 156"/>
                    <a:gd name="T31" fmla="*/ 477 h 906"/>
                    <a:gd name="T32" fmla="*/ 5 w 156"/>
                    <a:gd name="T33" fmla="*/ 482 h 906"/>
                    <a:gd name="T34" fmla="*/ 15 w 156"/>
                    <a:gd name="T35" fmla="*/ 519 h 906"/>
                    <a:gd name="T36" fmla="*/ 36 w 156"/>
                    <a:gd name="T37" fmla="*/ 576 h 906"/>
                    <a:gd name="T38" fmla="*/ 52 w 156"/>
                    <a:gd name="T39" fmla="*/ 634 h 906"/>
                    <a:gd name="T40" fmla="*/ 78 w 156"/>
                    <a:gd name="T41" fmla="*/ 697 h 906"/>
                    <a:gd name="T42" fmla="*/ 99 w 156"/>
                    <a:gd name="T43" fmla="*/ 760 h 906"/>
                    <a:gd name="T44" fmla="*/ 120 w 156"/>
                    <a:gd name="T45" fmla="*/ 817 h 906"/>
                    <a:gd name="T46" fmla="*/ 141 w 156"/>
                    <a:gd name="T47" fmla="*/ 870 h 906"/>
                    <a:gd name="T48" fmla="*/ 156 w 156"/>
                    <a:gd name="T49" fmla="*/ 906 h 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6" h="906">
                      <a:moveTo>
                        <a:pt x="62" y="0"/>
                      </a:moveTo>
                      <a:lnTo>
                        <a:pt x="36" y="99"/>
                      </a:lnTo>
                      <a:lnTo>
                        <a:pt x="15" y="199"/>
                      </a:lnTo>
                      <a:lnTo>
                        <a:pt x="5" y="283"/>
                      </a:lnTo>
                      <a:lnTo>
                        <a:pt x="0" y="314"/>
                      </a:lnTo>
                      <a:lnTo>
                        <a:pt x="0" y="340"/>
                      </a:lnTo>
                      <a:lnTo>
                        <a:pt x="26" y="351"/>
                      </a:lnTo>
                      <a:lnTo>
                        <a:pt x="41" y="356"/>
                      </a:lnTo>
                      <a:lnTo>
                        <a:pt x="62" y="367"/>
                      </a:lnTo>
                      <a:lnTo>
                        <a:pt x="67" y="367"/>
                      </a:lnTo>
                      <a:lnTo>
                        <a:pt x="73" y="367"/>
                      </a:lnTo>
                      <a:lnTo>
                        <a:pt x="47" y="403"/>
                      </a:lnTo>
                      <a:lnTo>
                        <a:pt x="36" y="435"/>
                      </a:lnTo>
                      <a:lnTo>
                        <a:pt x="20" y="450"/>
                      </a:lnTo>
                      <a:lnTo>
                        <a:pt x="15" y="466"/>
                      </a:lnTo>
                      <a:lnTo>
                        <a:pt x="5" y="477"/>
                      </a:lnTo>
                      <a:lnTo>
                        <a:pt x="5" y="482"/>
                      </a:lnTo>
                      <a:lnTo>
                        <a:pt x="15" y="519"/>
                      </a:lnTo>
                      <a:lnTo>
                        <a:pt x="36" y="576"/>
                      </a:lnTo>
                      <a:lnTo>
                        <a:pt x="52" y="634"/>
                      </a:lnTo>
                      <a:lnTo>
                        <a:pt x="78" y="697"/>
                      </a:lnTo>
                      <a:lnTo>
                        <a:pt x="99" y="760"/>
                      </a:lnTo>
                      <a:lnTo>
                        <a:pt x="120" y="817"/>
                      </a:lnTo>
                      <a:lnTo>
                        <a:pt x="141" y="870"/>
                      </a:lnTo>
                      <a:lnTo>
                        <a:pt x="156" y="906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14" name="Freeform 402"/>
                <p:cNvSpPr>
                  <a:spLocks/>
                </p:cNvSpPr>
                <p:nvPr/>
              </p:nvSpPr>
              <p:spPr bwMode="auto">
                <a:xfrm>
                  <a:off x="3506" y="2513"/>
                  <a:ext cx="355" cy="974"/>
                </a:xfrm>
                <a:custGeom>
                  <a:avLst/>
                  <a:gdLst>
                    <a:gd name="T0" fmla="*/ 329 w 355"/>
                    <a:gd name="T1" fmla="*/ 0 h 974"/>
                    <a:gd name="T2" fmla="*/ 339 w 355"/>
                    <a:gd name="T3" fmla="*/ 89 h 974"/>
                    <a:gd name="T4" fmla="*/ 344 w 355"/>
                    <a:gd name="T5" fmla="*/ 183 h 974"/>
                    <a:gd name="T6" fmla="*/ 350 w 355"/>
                    <a:gd name="T7" fmla="*/ 261 h 974"/>
                    <a:gd name="T8" fmla="*/ 355 w 355"/>
                    <a:gd name="T9" fmla="*/ 298 h 974"/>
                    <a:gd name="T10" fmla="*/ 355 w 355"/>
                    <a:gd name="T11" fmla="*/ 324 h 974"/>
                    <a:gd name="T12" fmla="*/ 329 w 355"/>
                    <a:gd name="T13" fmla="*/ 340 h 974"/>
                    <a:gd name="T14" fmla="*/ 308 w 355"/>
                    <a:gd name="T15" fmla="*/ 351 h 974"/>
                    <a:gd name="T16" fmla="*/ 277 w 355"/>
                    <a:gd name="T17" fmla="*/ 371 h 974"/>
                    <a:gd name="T18" fmla="*/ 303 w 355"/>
                    <a:gd name="T19" fmla="*/ 398 h 974"/>
                    <a:gd name="T20" fmla="*/ 318 w 355"/>
                    <a:gd name="T21" fmla="*/ 413 h 974"/>
                    <a:gd name="T22" fmla="*/ 324 w 355"/>
                    <a:gd name="T23" fmla="*/ 419 h 974"/>
                    <a:gd name="T24" fmla="*/ 324 w 355"/>
                    <a:gd name="T25" fmla="*/ 419 h 974"/>
                    <a:gd name="T26" fmla="*/ 292 w 355"/>
                    <a:gd name="T27" fmla="*/ 482 h 974"/>
                    <a:gd name="T28" fmla="*/ 250 w 355"/>
                    <a:gd name="T29" fmla="*/ 550 h 974"/>
                    <a:gd name="T30" fmla="*/ 203 w 355"/>
                    <a:gd name="T31" fmla="*/ 628 h 974"/>
                    <a:gd name="T32" fmla="*/ 156 w 355"/>
                    <a:gd name="T33" fmla="*/ 707 h 974"/>
                    <a:gd name="T34" fmla="*/ 109 w 355"/>
                    <a:gd name="T35" fmla="*/ 785 h 974"/>
                    <a:gd name="T36" fmla="*/ 68 w 355"/>
                    <a:gd name="T37" fmla="*/ 859 h 974"/>
                    <a:gd name="T38" fmla="*/ 31 w 355"/>
                    <a:gd name="T39" fmla="*/ 922 h 974"/>
                    <a:gd name="T40" fmla="*/ 0 w 355"/>
                    <a:gd name="T41" fmla="*/ 974 h 9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55" h="974">
                      <a:moveTo>
                        <a:pt x="329" y="0"/>
                      </a:moveTo>
                      <a:lnTo>
                        <a:pt x="339" y="89"/>
                      </a:lnTo>
                      <a:lnTo>
                        <a:pt x="344" y="183"/>
                      </a:lnTo>
                      <a:lnTo>
                        <a:pt x="350" y="261"/>
                      </a:lnTo>
                      <a:lnTo>
                        <a:pt x="355" y="298"/>
                      </a:lnTo>
                      <a:lnTo>
                        <a:pt x="355" y="324"/>
                      </a:lnTo>
                      <a:lnTo>
                        <a:pt x="329" y="340"/>
                      </a:lnTo>
                      <a:lnTo>
                        <a:pt x="308" y="351"/>
                      </a:lnTo>
                      <a:lnTo>
                        <a:pt x="277" y="371"/>
                      </a:lnTo>
                      <a:lnTo>
                        <a:pt x="303" y="398"/>
                      </a:lnTo>
                      <a:lnTo>
                        <a:pt x="318" y="413"/>
                      </a:lnTo>
                      <a:lnTo>
                        <a:pt x="324" y="419"/>
                      </a:lnTo>
                      <a:lnTo>
                        <a:pt x="324" y="419"/>
                      </a:lnTo>
                      <a:lnTo>
                        <a:pt x="292" y="482"/>
                      </a:lnTo>
                      <a:lnTo>
                        <a:pt x="250" y="550"/>
                      </a:lnTo>
                      <a:lnTo>
                        <a:pt x="203" y="628"/>
                      </a:lnTo>
                      <a:lnTo>
                        <a:pt x="156" y="707"/>
                      </a:lnTo>
                      <a:lnTo>
                        <a:pt x="109" y="785"/>
                      </a:lnTo>
                      <a:lnTo>
                        <a:pt x="68" y="859"/>
                      </a:lnTo>
                      <a:lnTo>
                        <a:pt x="31" y="922"/>
                      </a:lnTo>
                      <a:lnTo>
                        <a:pt x="0" y="974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15" name="Freeform 403"/>
                <p:cNvSpPr>
                  <a:spLocks/>
                </p:cNvSpPr>
                <p:nvPr/>
              </p:nvSpPr>
              <p:spPr bwMode="auto">
                <a:xfrm>
                  <a:off x="3349" y="2481"/>
                  <a:ext cx="376" cy="817"/>
                </a:xfrm>
                <a:custGeom>
                  <a:avLst/>
                  <a:gdLst>
                    <a:gd name="T0" fmla="*/ 5 w 376"/>
                    <a:gd name="T1" fmla="*/ 79 h 817"/>
                    <a:gd name="T2" fmla="*/ 0 w 376"/>
                    <a:gd name="T3" fmla="*/ 241 h 817"/>
                    <a:gd name="T4" fmla="*/ 11 w 376"/>
                    <a:gd name="T5" fmla="*/ 409 h 817"/>
                    <a:gd name="T6" fmla="*/ 16 w 376"/>
                    <a:gd name="T7" fmla="*/ 498 h 817"/>
                    <a:gd name="T8" fmla="*/ 26 w 376"/>
                    <a:gd name="T9" fmla="*/ 592 h 817"/>
                    <a:gd name="T10" fmla="*/ 42 w 376"/>
                    <a:gd name="T11" fmla="*/ 697 h 817"/>
                    <a:gd name="T12" fmla="*/ 68 w 376"/>
                    <a:gd name="T13" fmla="*/ 817 h 817"/>
                    <a:gd name="T14" fmla="*/ 183 w 376"/>
                    <a:gd name="T15" fmla="*/ 597 h 817"/>
                    <a:gd name="T16" fmla="*/ 240 w 376"/>
                    <a:gd name="T17" fmla="*/ 493 h 817"/>
                    <a:gd name="T18" fmla="*/ 287 w 376"/>
                    <a:gd name="T19" fmla="*/ 388 h 817"/>
                    <a:gd name="T20" fmla="*/ 324 w 376"/>
                    <a:gd name="T21" fmla="*/ 293 h 817"/>
                    <a:gd name="T22" fmla="*/ 355 w 376"/>
                    <a:gd name="T23" fmla="*/ 194 h 817"/>
                    <a:gd name="T24" fmla="*/ 376 w 376"/>
                    <a:gd name="T25" fmla="*/ 100 h 817"/>
                    <a:gd name="T26" fmla="*/ 376 w 376"/>
                    <a:gd name="T27" fmla="*/ 0 h 817"/>
                    <a:gd name="T28" fmla="*/ 350 w 376"/>
                    <a:gd name="T29" fmla="*/ 0 h 817"/>
                    <a:gd name="T30" fmla="*/ 313 w 376"/>
                    <a:gd name="T31" fmla="*/ 5 h 817"/>
                    <a:gd name="T32" fmla="*/ 266 w 376"/>
                    <a:gd name="T33" fmla="*/ 11 h 817"/>
                    <a:gd name="T34" fmla="*/ 214 w 376"/>
                    <a:gd name="T35" fmla="*/ 16 h 817"/>
                    <a:gd name="T36" fmla="*/ 105 w 376"/>
                    <a:gd name="T37" fmla="*/ 37 h 817"/>
                    <a:gd name="T38" fmla="*/ 52 w 376"/>
                    <a:gd name="T39" fmla="*/ 58 h 817"/>
                    <a:gd name="T40" fmla="*/ 5 w 376"/>
                    <a:gd name="T41" fmla="*/ 79 h 817"/>
                    <a:gd name="T42" fmla="*/ 5 w 376"/>
                    <a:gd name="T43" fmla="*/ 79 h 8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76" h="817">
                      <a:moveTo>
                        <a:pt x="5" y="79"/>
                      </a:moveTo>
                      <a:lnTo>
                        <a:pt x="0" y="241"/>
                      </a:lnTo>
                      <a:lnTo>
                        <a:pt x="11" y="409"/>
                      </a:lnTo>
                      <a:lnTo>
                        <a:pt x="16" y="498"/>
                      </a:lnTo>
                      <a:lnTo>
                        <a:pt x="26" y="592"/>
                      </a:lnTo>
                      <a:lnTo>
                        <a:pt x="42" y="697"/>
                      </a:lnTo>
                      <a:lnTo>
                        <a:pt x="68" y="817"/>
                      </a:lnTo>
                      <a:lnTo>
                        <a:pt x="183" y="597"/>
                      </a:lnTo>
                      <a:lnTo>
                        <a:pt x="240" y="493"/>
                      </a:lnTo>
                      <a:lnTo>
                        <a:pt x="287" y="388"/>
                      </a:lnTo>
                      <a:lnTo>
                        <a:pt x="324" y="293"/>
                      </a:lnTo>
                      <a:lnTo>
                        <a:pt x="355" y="194"/>
                      </a:lnTo>
                      <a:lnTo>
                        <a:pt x="376" y="100"/>
                      </a:lnTo>
                      <a:lnTo>
                        <a:pt x="376" y="0"/>
                      </a:lnTo>
                      <a:lnTo>
                        <a:pt x="350" y="0"/>
                      </a:lnTo>
                      <a:lnTo>
                        <a:pt x="313" y="5"/>
                      </a:lnTo>
                      <a:lnTo>
                        <a:pt x="266" y="11"/>
                      </a:lnTo>
                      <a:lnTo>
                        <a:pt x="214" y="16"/>
                      </a:lnTo>
                      <a:lnTo>
                        <a:pt x="105" y="37"/>
                      </a:lnTo>
                      <a:lnTo>
                        <a:pt x="52" y="58"/>
                      </a:lnTo>
                      <a:lnTo>
                        <a:pt x="5" y="79"/>
                      </a:lnTo>
                      <a:lnTo>
                        <a:pt x="5" y="79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16" name="Freeform 404"/>
                <p:cNvSpPr>
                  <a:spLocks/>
                </p:cNvSpPr>
                <p:nvPr/>
              </p:nvSpPr>
              <p:spPr bwMode="auto">
                <a:xfrm>
                  <a:off x="3354" y="2659"/>
                  <a:ext cx="267" cy="246"/>
                </a:xfrm>
                <a:custGeom>
                  <a:avLst/>
                  <a:gdLst>
                    <a:gd name="T0" fmla="*/ 0 w 267"/>
                    <a:gd name="T1" fmla="*/ 199 h 246"/>
                    <a:gd name="T2" fmla="*/ 37 w 267"/>
                    <a:gd name="T3" fmla="*/ 142 h 246"/>
                    <a:gd name="T4" fmla="*/ 73 w 267"/>
                    <a:gd name="T5" fmla="*/ 89 h 246"/>
                    <a:gd name="T6" fmla="*/ 105 w 267"/>
                    <a:gd name="T7" fmla="*/ 37 h 246"/>
                    <a:gd name="T8" fmla="*/ 126 w 267"/>
                    <a:gd name="T9" fmla="*/ 0 h 246"/>
                    <a:gd name="T10" fmla="*/ 136 w 267"/>
                    <a:gd name="T11" fmla="*/ 26 h 246"/>
                    <a:gd name="T12" fmla="*/ 152 w 267"/>
                    <a:gd name="T13" fmla="*/ 58 h 246"/>
                    <a:gd name="T14" fmla="*/ 183 w 267"/>
                    <a:gd name="T15" fmla="*/ 126 h 246"/>
                    <a:gd name="T16" fmla="*/ 230 w 267"/>
                    <a:gd name="T17" fmla="*/ 194 h 246"/>
                    <a:gd name="T18" fmla="*/ 251 w 267"/>
                    <a:gd name="T19" fmla="*/ 225 h 246"/>
                    <a:gd name="T20" fmla="*/ 267 w 267"/>
                    <a:gd name="T21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7" h="246">
                      <a:moveTo>
                        <a:pt x="0" y="199"/>
                      </a:moveTo>
                      <a:lnTo>
                        <a:pt x="37" y="142"/>
                      </a:lnTo>
                      <a:lnTo>
                        <a:pt x="73" y="89"/>
                      </a:lnTo>
                      <a:lnTo>
                        <a:pt x="105" y="37"/>
                      </a:lnTo>
                      <a:lnTo>
                        <a:pt x="126" y="0"/>
                      </a:lnTo>
                      <a:lnTo>
                        <a:pt x="136" y="26"/>
                      </a:lnTo>
                      <a:lnTo>
                        <a:pt x="152" y="58"/>
                      </a:lnTo>
                      <a:lnTo>
                        <a:pt x="183" y="126"/>
                      </a:lnTo>
                      <a:lnTo>
                        <a:pt x="230" y="194"/>
                      </a:lnTo>
                      <a:lnTo>
                        <a:pt x="251" y="225"/>
                      </a:lnTo>
                      <a:lnTo>
                        <a:pt x="267" y="246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17" name="Freeform 405"/>
                <p:cNvSpPr>
                  <a:spLocks/>
                </p:cNvSpPr>
                <p:nvPr/>
              </p:nvSpPr>
              <p:spPr bwMode="auto">
                <a:xfrm>
                  <a:off x="3448" y="2795"/>
                  <a:ext cx="42" cy="48"/>
                </a:xfrm>
                <a:custGeom>
                  <a:avLst/>
                  <a:gdLst>
                    <a:gd name="T0" fmla="*/ 42 w 42"/>
                    <a:gd name="T1" fmla="*/ 27 h 48"/>
                    <a:gd name="T2" fmla="*/ 32 w 42"/>
                    <a:gd name="T3" fmla="*/ 42 h 48"/>
                    <a:gd name="T4" fmla="*/ 21 w 42"/>
                    <a:gd name="T5" fmla="*/ 48 h 48"/>
                    <a:gd name="T6" fmla="*/ 6 w 42"/>
                    <a:gd name="T7" fmla="*/ 42 h 48"/>
                    <a:gd name="T8" fmla="*/ 0 w 42"/>
                    <a:gd name="T9" fmla="*/ 27 h 48"/>
                    <a:gd name="T10" fmla="*/ 6 w 42"/>
                    <a:gd name="T11" fmla="*/ 6 h 48"/>
                    <a:gd name="T12" fmla="*/ 21 w 42"/>
                    <a:gd name="T13" fmla="*/ 0 h 48"/>
                    <a:gd name="T14" fmla="*/ 32 w 42"/>
                    <a:gd name="T15" fmla="*/ 6 h 48"/>
                    <a:gd name="T16" fmla="*/ 42 w 42"/>
                    <a:gd name="T17" fmla="*/ 27 h 48"/>
                    <a:gd name="T18" fmla="*/ 42 w 42"/>
                    <a:gd name="T19" fmla="*/ 27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" h="48">
                      <a:moveTo>
                        <a:pt x="42" y="27"/>
                      </a:moveTo>
                      <a:lnTo>
                        <a:pt x="32" y="42"/>
                      </a:lnTo>
                      <a:lnTo>
                        <a:pt x="21" y="48"/>
                      </a:lnTo>
                      <a:lnTo>
                        <a:pt x="6" y="42"/>
                      </a:lnTo>
                      <a:lnTo>
                        <a:pt x="0" y="27"/>
                      </a:lnTo>
                      <a:lnTo>
                        <a:pt x="6" y="6"/>
                      </a:lnTo>
                      <a:lnTo>
                        <a:pt x="21" y="0"/>
                      </a:lnTo>
                      <a:lnTo>
                        <a:pt x="32" y="6"/>
                      </a:lnTo>
                      <a:lnTo>
                        <a:pt x="42" y="27"/>
                      </a:lnTo>
                      <a:lnTo>
                        <a:pt x="42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18" name="Freeform 406"/>
                <p:cNvSpPr>
                  <a:spLocks/>
                </p:cNvSpPr>
                <p:nvPr/>
              </p:nvSpPr>
              <p:spPr bwMode="auto">
                <a:xfrm>
                  <a:off x="3072" y="2942"/>
                  <a:ext cx="26" cy="252"/>
                </a:xfrm>
                <a:custGeom>
                  <a:avLst/>
                  <a:gdLst>
                    <a:gd name="T0" fmla="*/ 0 w 26"/>
                    <a:gd name="T1" fmla="*/ 252 h 252"/>
                    <a:gd name="T2" fmla="*/ 5 w 26"/>
                    <a:gd name="T3" fmla="*/ 183 h 252"/>
                    <a:gd name="T4" fmla="*/ 11 w 26"/>
                    <a:gd name="T5" fmla="*/ 105 h 252"/>
                    <a:gd name="T6" fmla="*/ 21 w 26"/>
                    <a:gd name="T7" fmla="*/ 47 h 252"/>
                    <a:gd name="T8" fmla="*/ 26 w 26"/>
                    <a:gd name="T9" fmla="*/ 21 h 252"/>
                    <a:gd name="T10" fmla="*/ 26 w 26"/>
                    <a:gd name="T11" fmla="*/ 0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" h="252">
                      <a:moveTo>
                        <a:pt x="0" y="252"/>
                      </a:moveTo>
                      <a:lnTo>
                        <a:pt x="5" y="183"/>
                      </a:lnTo>
                      <a:lnTo>
                        <a:pt x="11" y="105"/>
                      </a:lnTo>
                      <a:lnTo>
                        <a:pt x="21" y="47"/>
                      </a:lnTo>
                      <a:lnTo>
                        <a:pt x="26" y="21"/>
                      </a:lnTo>
                      <a:lnTo>
                        <a:pt x="26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19" name="Freeform 407"/>
                <p:cNvSpPr>
                  <a:spLocks/>
                </p:cNvSpPr>
                <p:nvPr/>
              </p:nvSpPr>
              <p:spPr bwMode="auto">
                <a:xfrm>
                  <a:off x="2764" y="3047"/>
                  <a:ext cx="308" cy="367"/>
                </a:xfrm>
                <a:custGeom>
                  <a:avLst/>
                  <a:gdLst>
                    <a:gd name="T0" fmla="*/ 230 w 308"/>
                    <a:gd name="T1" fmla="*/ 63 h 367"/>
                    <a:gd name="T2" fmla="*/ 219 w 308"/>
                    <a:gd name="T3" fmla="*/ 31 h 367"/>
                    <a:gd name="T4" fmla="*/ 199 w 308"/>
                    <a:gd name="T5" fmla="*/ 10 h 367"/>
                    <a:gd name="T6" fmla="*/ 167 w 308"/>
                    <a:gd name="T7" fmla="*/ 0 h 367"/>
                    <a:gd name="T8" fmla="*/ 131 w 308"/>
                    <a:gd name="T9" fmla="*/ 0 h 367"/>
                    <a:gd name="T10" fmla="*/ 94 w 308"/>
                    <a:gd name="T11" fmla="*/ 10 h 367"/>
                    <a:gd name="T12" fmla="*/ 63 w 308"/>
                    <a:gd name="T13" fmla="*/ 31 h 367"/>
                    <a:gd name="T14" fmla="*/ 52 w 308"/>
                    <a:gd name="T15" fmla="*/ 47 h 367"/>
                    <a:gd name="T16" fmla="*/ 47 w 308"/>
                    <a:gd name="T17" fmla="*/ 68 h 367"/>
                    <a:gd name="T18" fmla="*/ 52 w 308"/>
                    <a:gd name="T19" fmla="*/ 94 h 367"/>
                    <a:gd name="T20" fmla="*/ 68 w 308"/>
                    <a:gd name="T21" fmla="*/ 126 h 367"/>
                    <a:gd name="T22" fmla="*/ 47 w 308"/>
                    <a:gd name="T23" fmla="*/ 147 h 367"/>
                    <a:gd name="T24" fmla="*/ 31 w 308"/>
                    <a:gd name="T25" fmla="*/ 173 h 367"/>
                    <a:gd name="T26" fmla="*/ 5 w 308"/>
                    <a:gd name="T27" fmla="*/ 246 h 367"/>
                    <a:gd name="T28" fmla="*/ 0 w 308"/>
                    <a:gd name="T29" fmla="*/ 283 h 367"/>
                    <a:gd name="T30" fmla="*/ 5 w 308"/>
                    <a:gd name="T31" fmla="*/ 314 h 367"/>
                    <a:gd name="T32" fmla="*/ 11 w 308"/>
                    <a:gd name="T33" fmla="*/ 340 h 367"/>
                    <a:gd name="T34" fmla="*/ 31 w 308"/>
                    <a:gd name="T35" fmla="*/ 356 h 367"/>
                    <a:gd name="T36" fmla="*/ 68 w 308"/>
                    <a:gd name="T37" fmla="*/ 361 h 367"/>
                    <a:gd name="T38" fmla="*/ 94 w 308"/>
                    <a:gd name="T39" fmla="*/ 351 h 367"/>
                    <a:gd name="T40" fmla="*/ 110 w 308"/>
                    <a:gd name="T41" fmla="*/ 335 h 367"/>
                    <a:gd name="T42" fmla="*/ 120 w 308"/>
                    <a:gd name="T43" fmla="*/ 325 h 367"/>
                    <a:gd name="T44" fmla="*/ 125 w 308"/>
                    <a:gd name="T45" fmla="*/ 340 h 367"/>
                    <a:gd name="T46" fmla="*/ 136 w 308"/>
                    <a:gd name="T47" fmla="*/ 356 h 367"/>
                    <a:gd name="T48" fmla="*/ 172 w 308"/>
                    <a:gd name="T49" fmla="*/ 367 h 367"/>
                    <a:gd name="T50" fmla="*/ 209 w 308"/>
                    <a:gd name="T51" fmla="*/ 361 h 367"/>
                    <a:gd name="T52" fmla="*/ 219 w 308"/>
                    <a:gd name="T53" fmla="*/ 346 h 367"/>
                    <a:gd name="T54" fmla="*/ 225 w 308"/>
                    <a:gd name="T55" fmla="*/ 330 h 367"/>
                    <a:gd name="T56" fmla="*/ 251 w 308"/>
                    <a:gd name="T57" fmla="*/ 330 h 367"/>
                    <a:gd name="T58" fmla="*/ 272 w 308"/>
                    <a:gd name="T59" fmla="*/ 330 h 367"/>
                    <a:gd name="T60" fmla="*/ 308 w 308"/>
                    <a:gd name="T61" fmla="*/ 309 h 367"/>
                    <a:gd name="T62" fmla="*/ 308 w 308"/>
                    <a:gd name="T63" fmla="*/ 257 h 367"/>
                    <a:gd name="T64" fmla="*/ 308 w 308"/>
                    <a:gd name="T65" fmla="*/ 215 h 367"/>
                    <a:gd name="T66" fmla="*/ 308 w 308"/>
                    <a:gd name="T67" fmla="*/ 173 h 367"/>
                    <a:gd name="T68" fmla="*/ 308 w 308"/>
                    <a:gd name="T69" fmla="*/ 147 h 367"/>
                    <a:gd name="T70" fmla="*/ 303 w 308"/>
                    <a:gd name="T71" fmla="*/ 115 h 367"/>
                    <a:gd name="T72" fmla="*/ 293 w 308"/>
                    <a:gd name="T73" fmla="*/ 84 h 367"/>
                    <a:gd name="T74" fmla="*/ 266 w 308"/>
                    <a:gd name="T75" fmla="*/ 68 h 367"/>
                    <a:gd name="T76" fmla="*/ 230 w 308"/>
                    <a:gd name="T77" fmla="*/ 63 h 367"/>
                    <a:gd name="T78" fmla="*/ 230 w 308"/>
                    <a:gd name="T79" fmla="*/ 63 h 3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08" h="367">
                      <a:moveTo>
                        <a:pt x="230" y="63"/>
                      </a:moveTo>
                      <a:lnTo>
                        <a:pt x="219" y="31"/>
                      </a:lnTo>
                      <a:lnTo>
                        <a:pt x="199" y="10"/>
                      </a:lnTo>
                      <a:lnTo>
                        <a:pt x="167" y="0"/>
                      </a:lnTo>
                      <a:lnTo>
                        <a:pt x="131" y="0"/>
                      </a:lnTo>
                      <a:lnTo>
                        <a:pt x="94" y="10"/>
                      </a:lnTo>
                      <a:lnTo>
                        <a:pt x="63" y="31"/>
                      </a:lnTo>
                      <a:lnTo>
                        <a:pt x="52" y="47"/>
                      </a:lnTo>
                      <a:lnTo>
                        <a:pt x="47" y="68"/>
                      </a:lnTo>
                      <a:lnTo>
                        <a:pt x="52" y="94"/>
                      </a:lnTo>
                      <a:lnTo>
                        <a:pt x="68" y="126"/>
                      </a:lnTo>
                      <a:lnTo>
                        <a:pt x="47" y="147"/>
                      </a:lnTo>
                      <a:lnTo>
                        <a:pt x="31" y="173"/>
                      </a:lnTo>
                      <a:lnTo>
                        <a:pt x="5" y="246"/>
                      </a:lnTo>
                      <a:lnTo>
                        <a:pt x="0" y="283"/>
                      </a:lnTo>
                      <a:lnTo>
                        <a:pt x="5" y="314"/>
                      </a:lnTo>
                      <a:lnTo>
                        <a:pt x="11" y="340"/>
                      </a:lnTo>
                      <a:lnTo>
                        <a:pt x="31" y="356"/>
                      </a:lnTo>
                      <a:lnTo>
                        <a:pt x="68" y="361"/>
                      </a:lnTo>
                      <a:lnTo>
                        <a:pt x="94" y="351"/>
                      </a:lnTo>
                      <a:lnTo>
                        <a:pt x="110" y="335"/>
                      </a:lnTo>
                      <a:lnTo>
                        <a:pt x="120" y="325"/>
                      </a:lnTo>
                      <a:lnTo>
                        <a:pt x="125" y="340"/>
                      </a:lnTo>
                      <a:lnTo>
                        <a:pt x="136" y="356"/>
                      </a:lnTo>
                      <a:lnTo>
                        <a:pt x="172" y="367"/>
                      </a:lnTo>
                      <a:lnTo>
                        <a:pt x="209" y="361"/>
                      </a:lnTo>
                      <a:lnTo>
                        <a:pt x="219" y="346"/>
                      </a:lnTo>
                      <a:lnTo>
                        <a:pt x="225" y="330"/>
                      </a:lnTo>
                      <a:lnTo>
                        <a:pt x="251" y="330"/>
                      </a:lnTo>
                      <a:lnTo>
                        <a:pt x="272" y="330"/>
                      </a:lnTo>
                      <a:lnTo>
                        <a:pt x="308" y="309"/>
                      </a:lnTo>
                      <a:lnTo>
                        <a:pt x="308" y="257"/>
                      </a:lnTo>
                      <a:lnTo>
                        <a:pt x="308" y="215"/>
                      </a:lnTo>
                      <a:lnTo>
                        <a:pt x="308" y="173"/>
                      </a:lnTo>
                      <a:lnTo>
                        <a:pt x="308" y="147"/>
                      </a:lnTo>
                      <a:lnTo>
                        <a:pt x="303" y="115"/>
                      </a:lnTo>
                      <a:lnTo>
                        <a:pt x="293" y="84"/>
                      </a:lnTo>
                      <a:lnTo>
                        <a:pt x="266" y="68"/>
                      </a:lnTo>
                      <a:lnTo>
                        <a:pt x="230" y="63"/>
                      </a:lnTo>
                      <a:lnTo>
                        <a:pt x="230" y="63"/>
                      </a:lnTo>
                      <a:close/>
                    </a:path>
                  </a:pathLst>
                </a:custGeom>
                <a:solidFill>
                  <a:srgbClr val="FAD28D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20" name="Freeform 408"/>
                <p:cNvSpPr>
                  <a:spLocks/>
                </p:cNvSpPr>
                <p:nvPr/>
              </p:nvSpPr>
              <p:spPr bwMode="auto">
                <a:xfrm>
                  <a:off x="2827" y="3110"/>
                  <a:ext cx="167" cy="68"/>
                </a:xfrm>
                <a:custGeom>
                  <a:avLst/>
                  <a:gdLst>
                    <a:gd name="T0" fmla="*/ 0 w 167"/>
                    <a:gd name="T1" fmla="*/ 52 h 68"/>
                    <a:gd name="T2" fmla="*/ 10 w 167"/>
                    <a:gd name="T3" fmla="*/ 63 h 68"/>
                    <a:gd name="T4" fmla="*/ 36 w 167"/>
                    <a:gd name="T5" fmla="*/ 68 h 68"/>
                    <a:gd name="T6" fmla="*/ 68 w 167"/>
                    <a:gd name="T7" fmla="*/ 68 h 68"/>
                    <a:gd name="T8" fmla="*/ 99 w 167"/>
                    <a:gd name="T9" fmla="*/ 63 h 68"/>
                    <a:gd name="T10" fmla="*/ 130 w 167"/>
                    <a:gd name="T11" fmla="*/ 52 h 68"/>
                    <a:gd name="T12" fmla="*/ 151 w 167"/>
                    <a:gd name="T13" fmla="*/ 36 h 68"/>
                    <a:gd name="T14" fmla="*/ 167 w 167"/>
                    <a:gd name="T15" fmla="*/ 21 h 68"/>
                    <a:gd name="T16" fmla="*/ 167 w 167"/>
                    <a:gd name="T17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7" h="68">
                      <a:moveTo>
                        <a:pt x="0" y="52"/>
                      </a:moveTo>
                      <a:lnTo>
                        <a:pt x="10" y="63"/>
                      </a:lnTo>
                      <a:lnTo>
                        <a:pt x="36" y="68"/>
                      </a:lnTo>
                      <a:lnTo>
                        <a:pt x="68" y="68"/>
                      </a:lnTo>
                      <a:lnTo>
                        <a:pt x="99" y="63"/>
                      </a:lnTo>
                      <a:lnTo>
                        <a:pt x="130" y="52"/>
                      </a:lnTo>
                      <a:lnTo>
                        <a:pt x="151" y="36"/>
                      </a:lnTo>
                      <a:lnTo>
                        <a:pt x="167" y="21"/>
                      </a:lnTo>
                      <a:lnTo>
                        <a:pt x="167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21" name="Freeform 409"/>
                <p:cNvSpPr>
                  <a:spLocks/>
                </p:cNvSpPr>
                <p:nvPr/>
              </p:nvSpPr>
              <p:spPr bwMode="auto">
                <a:xfrm>
                  <a:off x="2884" y="3277"/>
                  <a:ext cx="21" cy="95"/>
                </a:xfrm>
                <a:custGeom>
                  <a:avLst/>
                  <a:gdLst>
                    <a:gd name="T0" fmla="*/ 0 w 21"/>
                    <a:gd name="T1" fmla="*/ 95 h 95"/>
                    <a:gd name="T2" fmla="*/ 5 w 21"/>
                    <a:gd name="T3" fmla="*/ 69 h 95"/>
                    <a:gd name="T4" fmla="*/ 11 w 21"/>
                    <a:gd name="T5" fmla="*/ 32 h 95"/>
                    <a:gd name="T6" fmla="*/ 21 w 21"/>
                    <a:gd name="T7" fmla="*/ 11 h 95"/>
                    <a:gd name="T8" fmla="*/ 21 w 21"/>
                    <a:gd name="T9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95">
                      <a:moveTo>
                        <a:pt x="0" y="95"/>
                      </a:moveTo>
                      <a:lnTo>
                        <a:pt x="5" y="69"/>
                      </a:lnTo>
                      <a:lnTo>
                        <a:pt x="11" y="32"/>
                      </a:lnTo>
                      <a:lnTo>
                        <a:pt x="21" y="11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22" name="Freeform 410"/>
                <p:cNvSpPr>
                  <a:spLocks/>
                </p:cNvSpPr>
                <p:nvPr/>
              </p:nvSpPr>
              <p:spPr bwMode="auto">
                <a:xfrm>
                  <a:off x="2989" y="3288"/>
                  <a:ext cx="1" cy="89"/>
                </a:xfrm>
                <a:custGeom>
                  <a:avLst/>
                  <a:gdLst>
                    <a:gd name="T0" fmla="*/ 89 h 89"/>
                    <a:gd name="T1" fmla="*/ 73 h 89"/>
                    <a:gd name="T2" fmla="*/ 47 h 89"/>
                    <a:gd name="T3" fmla="*/ 21 h 89"/>
                    <a:gd name="T4" fmla="*/ 0 h 89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89">
                      <a:moveTo>
                        <a:pt x="0" y="89"/>
                      </a:moveTo>
                      <a:lnTo>
                        <a:pt x="0" y="73"/>
                      </a:lnTo>
                      <a:lnTo>
                        <a:pt x="0" y="47"/>
                      </a:lnTo>
                      <a:lnTo>
                        <a:pt x="0" y="2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23" name="Freeform 411"/>
                <p:cNvSpPr>
                  <a:spLocks/>
                </p:cNvSpPr>
                <p:nvPr/>
              </p:nvSpPr>
              <p:spPr bwMode="auto">
                <a:xfrm>
                  <a:off x="2989" y="1522"/>
                  <a:ext cx="961" cy="1127"/>
                </a:xfrm>
                <a:custGeom>
                  <a:avLst/>
                  <a:gdLst>
                    <a:gd name="T0" fmla="*/ 62 w 961"/>
                    <a:gd name="T1" fmla="*/ 556 h 1127"/>
                    <a:gd name="T2" fmla="*/ 41 w 961"/>
                    <a:gd name="T3" fmla="*/ 566 h 1127"/>
                    <a:gd name="T4" fmla="*/ 26 w 961"/>
                    <a:gd name="T5" fmla="*/ 582 h 1127"/>
                    <a:gd name="T6" fmla="*/ 5 w 961"/>
                    <a:gd name="T7" fmla="*/ 624 h 1127"/>
                    <a:gd name="T8" fmla="*/ 0 w 961"/>
                    <a:gd name="T9" fmla="*/ 671 h 1127"/>
                    <a:gd name="T10" fmla="*/ 0 w 961"/>
                    <a:gd name="T11" fmla="*/ 713 h 1127"/>
                    <a:gd name="T12" fmla="*/ 15 w 961"/>
                    <a:gd name="T13" fmla="*/ 750 h 1127"/>
                    <a:gd name="T14" fmla="*/ 47 w 961"/>
                    <a:gd name="T15" fmla="*/ 776 h 1127"/>
                    <a:gd name="T16" fmla="*/ 78 w 961"/>
                    <a:gd name="T17" fmla="*/ 797 h 1127"/>
                    <a:gd name="T18" fmla="*/ 115 w 961"/>
                    <a:gd name="T19" fmla="*/ 802 h 1127"/>
                    <a:gd name="T20" fmla="*/ 125 w 961"/>
                    <a:gd name="T21" fmla="*/ 860 h 1127"/>
                    <a:gd name="T22" fmla="*/ 146 w 961"/>
                    <a:gd name="T23" fmla="*/ 922 h 1127"/>
                    <a:gd name="T24" fmla="*/ 177 w 961"/>
                    <a:gd name="T25" fmla="*/ 980 h 1127"/>
                    <a:gd name="T26" fmla="*/ 214 w 961"/>
                    <a:gd name="T27" fmla="*/ 1027 h 1127"/>
                    <a:gd name="T28" fmla="*/ 256 w 961"/>
                    <a:gd name="T29" fmla="*/ 1074 h 1127"/>
                    <a:gd name="T30" fmla="*/ 313 w 961"/>
                    <a:gd name="T31" fmla="*/ 1106 h 1127"/>
                    <a:gd name="T32" fmla="*/ 376 w 961"/>
                    <a:gd name="T33" fmla="*/ 1127 h 1127"/>
                    <a:gd name="T34" fmla="*/ 449 w 961"/>
                    <a:gd name="T35" fmla="*/ 1127 h 1127"/>
                    <a:gd name="T36" fmla="*/ 538 w 961"/>
                    <a:gd name="T37" fmla="*/ 1111 h 1127"/>
                    <a:gd name="T38" fmla="*/ 626 w 961"/>
                    <a:gd name="T39" fmla="*/ 1080 h 1127"/>
                    <a:gd name="T40" fmla="*/ 715 w 961"/>
                    <a:gd name="T41" fmla="*/ 1038 h 1127"/>
                    <a:gd name="T42" fmla="*/ 799 w 961"/>
                    <a:gd name="T43" fmla="*/ 970 h 1127"/>
                    <a:gd name="T44" fmla="*/ 872 w 961"/>
                    <a:gd name="T45" fmla="*/ 886 h 1127"/>
                    <a:gd name="T46" fmla="*/ 924 w 961"/>
                    <a:gd name="T47" fmla="*/ 786 h 1127"/>
                    <a:gd name="T48" fmla="*/ 945 w 961"/>
                    <a:gd name="T49" fmla="*/ 723 h 1127"/>
                    <a:gd name="T50" fmla="*/ 955 w 961"/>
                    <a:gd name="T51" fmla="*/ 655 h 1127"/>
                    <a:gd name="T52" fmla="*/ 961 w 961"/>
                    <a:gd name="T53" fmla="*/ 587 h 1127"/>
                    <a:gd name="T54" fmla="*/ 961 w 961"/>
                    <a:gd name="T55" fmla="*/ 509 h 1127"/>
                    <a:gd name="T56" fmla="*/ 950 w 961"/>
                    <a:gd name="T57" fmla="*/ 430 h 1127"/>
                    <a:gd name="T58" fmla="*/ 929 w 961"/>
                    <a:gd name="T59" fmla="*/ 362 h 1127"/>
                    <a:gd name="T60" fmla="*/ 908 w 961"/>
                    <a:gd name="T61" fmla="*/ 299 h 1127"/>
                    <a:gd name="T62" fmla="*/ 882 w 961"/>
                    <a:gd name="T63" fmla="*/ 247 h 1127"/>
                    <a:gd name="T64" fmla="*/ 846 w 961"/>
                    <a:gd name="T65" fmla="*/ 199 h 1127"/>
                    <a:gd name="T66" fmla="*/ 809 w 961"/>
                    <a:gd name="T67" fmla="*/ 158 h 1127"/>
                    <a:gd name="T68" fmla="*/ 726 w 961"/>
                    <a:gd name="T69" fmla="*/ 89 h 1127"/>
                    <a:gd name="T70" fmla="*/ 642 w 961"/>
                    <a:gd name="T71" fmla="*/ 48 h 1127"/>
                    <a:gd name="T72" fmla="*/ 559 w 961"/>
                    <a:gd name="T73" fmla="*/ 16 h 1127"/>
                    <a:gd name="T74" fmla="*/ 491 w 961"/>
                    <a:gd name="T75" fmla="*/ 6 h 1127"/>
                    <a:gd name="T76" fmla="*/ 465 w 961"/>
                    <a:gd name="T77" fmla="*/ 0 h 1127"/>
                    <a:gd name="T78" fmla="*/ 438 w 961"/>
                    <a:gd name="T79" fmla="*/ 0 h 1127"/>
                    <a:gd name="T80" fmla="*/ 391 w 961"/>
                    <a:gd name="T81" fmla="*/ 6 h 1127"/>
                    <a:gd name="T82" fmla="*/ 329 w 961"/>
                    <a:gd name="T83" fmla="*/ 21 h 1127"/>
                    <a:gd name="T84" fmla="*/ 256 w 961"/>
                    <a:gd name="T85" fmla="*/ 53 h 1127"/>
                    <a:gd name="T86" fmla="*/ 188 w 961"/>
                    <a:gd name="T87" fmla="*/ 105 h 1127"/>
                    <a:gd name="T88" fmla="*/ 156 w 961"/>
                    <a:gd name="T89" fmla="*/ 137 h 1127"/>
                    <a:gd name="T90" fmla="*/ 125 w 961"/>
                    <a:gd name="T91" fmla="*/ 179 h 1127"/>
                    <a:gd name="T92" fmla="*/ 99 w 961"/>
                    <a:gd name="T93" fmla="*/ 220 h 1127"/>
                    <a:gd name="T94" fmla="*/ 78 w 961"/>
                    <a:gd name="T95" fmla="*/ 273 h 1127"/>
                    <a:gd name="T96" fmla="*/ 68 w 961"/>
                    <a:gd name="T97" fmla="*/ 336 h 1127"/>
                    <a:gd name="T98" fmla="*/ 57 w 961"/>
                    <a:gd name="T99" fmla="*/ 399 h 1127"/>
                    <a:gd name="T100" fmla="*/ 57 w 961"/>
                    <a:gd name="T101" fmla="*/ 472 h 1127"/>
                    <a:gd name="T102" fmla="*/ 62 w 961"/>
                    <a:gd name="T103" fmla="*/ 556 h 1127"/>
                    <a:gd name="T104" fmla="*/ 62 w 961"/>
                    <a:gd name="T105" fmla="*/ 556 h 1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961" h="1127">
                      <a:moveTo>
                        <a:pt x="62" y="556"/>
                      </a:moveTo>
                      <a:lnTo>
                        <a:pt x="41" y="566"/>
                      </a:lnTo>
                      <a:lnTo>
                        <a:pt x="26" y="582"/>
                      </a:lnTo>
                      <a:lnTo>
                        <a:pt x="5" y="624"/>
                      </a:lnTo>
                      <a:lnTo>
                        <a:pt x="0" y="671"/>
                      </a:lnTo>
                      <a:lnTo>
                        <a:pt x="0" y="713"/>
                      </a:lnTo>
                      <a:lnTo>
                        <a:pt x="15" y="750"/>
                      </a:lnTo>
                      <a:lnTo>
                        <a:pt x="47" y="776"/>
                      </a:lnTo>
                      <a:lnTo>
                        <a:pt x="78" y="797"/>
                      </a:lnTo>
                      <a:lnTo>
                        <a:pt x="115" y="802"/>
                      </a:lnTo>
                      <a:lnTo>
                        <a:pt x="125" y="860"/>
                      </a:lnTo>
                      <a:lnTo>
                        <a:pt x="146" y="922"/>
                      </a:lnTo>
                      <a:lnTo>
                        <a:pt x="177" y="980"/>
                      </a:lnTo>
                      <a:lnTo>
                        <a:pt x="214" y="1027"/>
                      </a:lnTo>
                      <a:lnTo>
                        <a:pt x="256" y="1074"/>
                      </a:lnTo>
                      <a:lnTo>
                        <a:pt x="313" y="1106"/>
                      </a:lnTo>
                      <a:lnTo>
                        <a:pt x="376" y="1127"/>
                      </a:lnTo>
                      <a:lnTo>
                        <a:pt x="449" y="1127"/>
                      </a:lnTo>
                      <a:lnTo>
                        <a:pt x="538" y="1111"/>
                      </a:lnTo>
                      <a:lnTo>
                        <a:pt x="626" y="1080"/>
                      </a:lnTo>
                      <a:lnTo>
                        <a:pt x="715" y="1038"/>
                      </a:lnTo>
                      <a:lnTo>
                        <a:pt x="799" y="970"/>
                      </a:lnTo>
                      <a:lnTo>
                        <a:pt x="872" y="886"/>
                      </a:lnTo>
                      <a:lnTo>
                        <a:pt x="924" y="786"/>
                      </a:lnTo>
                      <a:lnTo>
                        <a:pt x="945" y="723"/>
                      </a:lnTo>
                      <a:lnTo>
                        <a:pt x="955" y="655"/>
                      </a:lnTo>
                      <a:lnTo>
                        <a:pt x="961" y="587"/>
                      </a:lnTo>
                      <a:lnTo>
                        <a:pt x="961" y="509"/>
                      </a:lnTo>
                      <a:lnTo>
                        <a:pt x="950" y="430"/>
                      </a:lnTo>
                      <a:lnTo>
                        <a:pt x="929" y="362"/>
                      </a:lnTo>
                      <a:lnTo>
                        <a:pt x="908" y="299"/>
                      </a:lnTo>
                      <a:lnTo>
                        <a:pt x="882" y="247"/>
                      </a:lnTo>
                      <a:lnTo>
                        <a:pt x="846" y="199"/>
                      </a:lnTo>
                      <a:lnTo>
                        <a:pt x="809" y="158"/>
                      </a:lnTo>
                      <a:lnTo>
                        <a:pt x="726" y="89"/>
                      </a:lnTo>
                      <a:lnTo>
                        <a:pt x="642" y="48"/>
                      </a:lnTo>
                      <a:lnTo>
                        <a:pt x="559" y="16"/>
                      </a:lnTo>
                      <a:lnTo>
                        <a:pt x="491" y="6"/>
                      </a:lnTo>
                      <a:lnTo>
                        <a:pt x="465" y="0"/>
                      </a:lnTo>
                      <a:lnTo>
                        <a:pt x="438" y="0"/>
                      </a:lnTo>
                      <a:lnTo>
                        <a:pt x="391" y="6"/>
                      </a:lnTo>
                      <a:lnTo>
                        <a:pt x="329" y="21"/>
                      </a:lnTo>
                      <a:lnTo>
                        <a:pt x="256" y="53"/>
                      </a:lnTo>
                      <a:lnTo>
                        <a:pt x="188" y="105"/>
                      </a:lnTo>
                      <a:lnTo>
                        <a:pt x="156" y="137"/>
                      </a:lnTo>
                      <a:lnTo>
                        <a:pt x="125" y="179"/>
                      </a:lnTo>
                      <a:lnTo>
                        <a:pt x="99" y="220"/>
                      </a:lnTo>
                      <a:lnTo>
                        <a:pt x="78" y="273"/>
                      </a:lnTo>
                      <a:lnTo>
                        <a:pt x="68" y="336"/>
                      </a:lnTo>
                      <a:lnTo>
                        <a:pt x="57" y="399"/>
                      </a:lnTo>
                      <a:lnTo>
                        <a:pt x="57" y="472"/>
                      </a:lnTo>
                      <a:lnTo>
                        <a:pt x="62" y="556"/>
                      </a:lnTo>
                      <a:lnTo>
                        <a:pt x="62" y="556"/>
                      </a:lnTo>
                      <a:close/>
                    </a:path>
                  </a:pathLst>
                </a:custGeom>
                <a:solidFill>
                  <a:srgbClr val="FAD28D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24" name="Freeform 412"/>
                <p:cNvSpPr>
                  <a:spLocks/>
                </p:cNvSpPr>
                <p:nvPr/>
              </p:nvSpPr>
              <p:spPr bwMode="auto">
                <a:xfrm>
                  <a:off x="3051" y="2072"/>
                  <a:ext cx="120" cy="6"/>
                </a:xfrm>
                <a:custGeom>
                  <a:avLst/>
                  <a:gdLst>
                    <a:gd name="T0" fmla="*/ 0 w 120"/>
                    <a:gd name="T1" fmla="*/ 6 h 6"/>
                    <a:gd name="T2" fmla="*/ 32 w 120"/>
                    <a:gd name="T3" fmla="*/ 0 h 6"/>
                    <a:gd name="T4" fmla="*/ 68 w 120"/>
                    <a:gd name="T5" fmla="*/ 0 h 6"/>
                    <a:gd name="T6" fmla="*/ 100 w 120"/>
                    <a:gd name="T7" fmla="*/ 0 h 6"/>
                    <a:gd name="T8" fmla="*/ 120 w 120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0" h="6">
                      <a:moveTo>
                        <a:pt x="0" y="6"/>
                      </a:moveTo>
                      <a:lnTo>
                        <a:pt x="32" y="0"/>
                      </a:lnTo>
                      <a:lnTo>
                        <a:pt x="68" y="0"/>
                      </a:lnTo>
                      <a:lnTo>
                        <a:pt x="100" y="0"/>
                      </a:lnTo>
                      <a:lnTo>
                        <a:pt x="120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25" name="Freeform 413"/>
                <p:cNvSpPr>
                  <a:spLocks/>
                </p:cNvSpPr>
                <p:nvPr/>
              </p:nvSpPr>
              <p:spPr bwMode="auto">
                <a:xfrm>
                  <a:off x="3104" y="2308"/>
                  <a:ext cx="73" cy="16"/>
                </a:xfrm>
                <a:custGeom>
                  <a:avLst/>
                  <a:gdLst>
                    <a:gd name="T0" fmla="*/ 0 w 73"/>
                    <a:gd name="T1" fmla="*/ 16 h 16"/>
                    <a:gd name="T2" fmla="*/ 10 w 73"/>
                    <a:gd name="T3" fmla="*/ 16 h 16"/>
                    <a:gd name="T4" fmla="*/ 36 w 73"/>
                    <a:gd name="T5" fmla="*/ 11 h 16"/>
                    <a:gd name="T6" fmla="*/ 57 w 73"/>
                    <a:gd name="T7" fmla="*/ 11 h 16"/>
                    <a:gd name="T8" fmla="*/ 73 w 73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16">
                      <a:moveTo>
                        <a:pt x="0" y="16"/>
                      </a:moveTo>
                      <a:lnTo>
                        <a:pt x="10" y="16"/>
                      </a:lnTo>
                      <a:lnTo>
                        <a:pt x="36" y="11"/>
                      </a:lnTo>
                      <a:lnTo>
                        <a:pt x="57" y="11"/>
                      </a:lnTo>
                      <a:lnTo>
                        <a:pt x="73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26" name="Freeform 414"/>
                <p:cNvSpPr>
                  <a:spLocks/>
                </p:cNvSpPr>
                <p:nvPr/>
              </p:nvSpPr>
              <p:spPr bwMode="auto">
                <a:xfrm>
                  <a:off x="3140" y="1690"/>
                  <a:ext cx="167" cy="131"/>
                </a:xfrm>
                <a:custGeom>
                  <a:avLst/>
                  <a:gdLst>
                    <a:gd name="T0" fmla="*/ 0 w 167"/>
                    <a:gd name="T1" fmla="*/ 89 h 131"/>
                    <a:gd name="T2" fmla="*/ 5 w 167"/>
                    <a:gd name="T3" fmla="*/ 105 h 131"/>
                    <a:gd name="T4" fmla="*/ 26 w 167"/>
                    <a:gd name="T5" fmla="*/ 115 h 131"/>
                    <a:gd name="T6" fmla="*/ 42 w 167"/>
                    <a:gd name="T7" fmla="*/ 110 h 131"/>
                    <a:gd name="T8" fmla="*/ 52 w 167"/>
                    <a:gd name="T9" fmla="*/ 94 h 131"/>
                    <a:gd name="T10" fmla="*/ 63 w 167"/>
                    <a:gd name="T11" fmla="*/ 63 h 131"/>
                    <a:gd name="T12" fmla="*/ 89 w 167"/>
                    <a:gd name="T13" fmla="*/ 52 h 131"/>
                    <a:gd name="T14" fmla="*/ 99 w 167"/>
                    <a:gd name="T15" fmla="*/ 58 h 131"/>
                    <a:gd name="T16" fmla="*/ 110 w 167"/>
                    <a:gd name="T17" fmla="*/ 68 h 131"/>
                    <a:gd name="T18" fmla="*/ 120 w 167"/>
                    <a:gd name="T19" fmla="*/ 105 h 131"/>
                    <a:gd name="T20" fmla="*/ 125 w 167"/>
                    <a:gd name="T21" fmla="*/ 121 h 131"/>
                    <a:gd name="T22" fmla="*/ 146 w 167"/>
                    <a:gd name="T23" fmla="*/ 131 h 131"/>
                    <a:gd name="T24" fmla="*/ 162 w 167"/>
                    <a:gd name="T25" fmla="*/ 121 h 131"/>
                    <a:gd name="T26" fmla="*/ 167 w 167"/>
                    <a:gd name="T27" fmla="*/ 100 h 131"/>
                    <a:gd name="T28" fmla="*/ 162 w 167"/>
                    <a:gd name="T29" fmla="*/ 58 h 131"/>
                    <a:gd name="T30" fmla="*/ 141 w 167"/>
                    <a:gd name="T31" fmla="*/ 26 h 131"/>
                    <a:gd name="T32" fmla="*/ 115 w 167"/>
                    <a:gd name="T33" fmla="*/ 11 h 131"/>
                    <a:gd name="T34" fmla="*/ 89 w 167"/>
                    <a:gd name="T35" fmla="*/ 0 h 131"/>
                    <a:gd name="T36" fmla="*/ 58 w 167"/>
                    <a:gd name="T37" fmla="*/ 11 h 131"/>
                    <a:gd name="T38" fmla="*/ 31 w 167"/>
                    <a:gd name="T39" fmla="*/ 26 h 131"/>
                    <a:gd name="T40" fmla="*/ 11 w 167"/>
                    <a:gd name="T41" fmla="*/ 52 h 131"/>
                    <a:gd name="T42" fmla="*/ 0 w 167"/>
                    <a:gd name="T43" fmla="*/ 89 h 131"/>
                    <a:gd name="T44" fmla="*/ 0 w 167"/>
                    <a:gd name="T45" fmla="*/ 89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67" h="131">
                      <a:moveTo>
                        <a:pt x="0" y="89"/>
                      </a:moveTo>
                      <a:lnTo>
                        <a:pt x="5" y="105"/>
                      </a:lnTo>
                      <a:lnTo>
                        <a:pt x="26" y="115"/>
                      </a:lnTo>
                      <a:lnTo>
                        <a:pt x="42" y="110"/>
                      </a:lnTo>
                      <a:lnTo>
                        <a:pt x="52" y="94"/>
                      </a:lnTo>
                      <a:lnTo>
                        <a:pt x="63" y="63"/>
                      </a:lnTo>
                      <a:lnTo>
                        <a:pt x="89" y="52"/>
                      </a:lnTo>
                      <a:lnTo>
                        <a:pt x="99" y="58"/>
                      </a:lnTo>
                      <a:lnTo>
                        <a:pt x="110" y="68"/>
                      </a:lnTo>
                      <a:lnTo>
                        <a:pt x="120" y="105"/>
                      </a:lnTo>
                      <a:lnTo>
                        <a:pt x="125" y="121"/>
                      </a:lnTo>
                      <a:lnTo>
                        <a:pt x="146" y="131"/>
                      </a:lnTo>
                      <a:lnTo>
                        <a:pt x="162" y="121"/>
                      </a:lnTo>
                      <a:lnTo>
                        <a:pt x="167" y="100"/>
                      </a:lnTo>
                      <a:lnTo>
                        <a:pt x="162" y="58"/>
                      </a:lnTo>
                      <a:lnTo>
                        <a:pt x="141" y="26"/>
                      </a:lnTo>
                      <a:lnTo>
                        <a:pt x="115" y="11"/>
                      </a:lnTo>
                      <a:lnTo>
                        <a:pt x="89" y="0"/>
                      </a:lnTo>
                      <a:lnTo>
                        <a:pt x="58" y="11"/>
                      </a:lnTo>
                      <a:lnTo>
                        <a:pt x="31" y="26"/>
                      </a:lnTo>
                      <a:lnTo>
                        <a:pt x="11" y="52"/>
                      </a:lnTo>
                      <a:lnTo>
                        <a:pt x="0" y="89"/>
                      </a:lnTo>
                      <a:lnTo>
                        <a:pt x="0" y="8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27" name="Freeform 415"/>
                <p:cNvSpPr>
                  <a:spLocks/>
                </p:cNvSpPr>
                <p:nvPr/>
              </p:nvSpPr>
              <p:spPr bwMode="auto">
                <a:xfrm>
                  <a:off x="3438" y="1758"/>
                  <a:ext cx="167" cy="168"/>
                </a:xfrm>
                <a:custGeom>
                  <a:avLst/>
                  <a:gdLst>
                    <a:gd name="T0" fmla="*/ 0 w 167"/>
                    <a:gd name="T1" fmla="*/ 68 h 168"/>
                    <a:gd name="T2" fmla="*/ 5 w 167"/>
                    <a:gd name="T3" fmla="*/ 89 h 168"/>
                    <a:gd name="T4" fmla="*/ 21 w 167"/>
                    <a:gd name="T5" fmla="*/ 100 h 168"/>
                    <a:gd name="T6" fmla="*/ 42 w 167"/>
                    <a:gd name="T7" fmla="*/ 94 h 168"/>
                    <a:gd name="T8" fmla="*/ 52 w 167"/>
                    <a:gd name="T9" fmla="*/ 79 h 168"/>
                    <a:gd name="T10" fmla="*/ 57 w 167"/>
                    <a:gd name="T11" fmla="*/ 63 h 168"/>
                    <a:gd name="T12" fmla="*/ 63 w 167"/>
                    <a:gd name="T13" fmla="*/ 53 h 168"/>
                    <a:gd name="T14" fmla="*/ 73 w 167"/>
                    <a:gd name="T15" fmla="*/ 53 h 168"/>
                    <a:gd name="T16" fmla="*/ 89 w 167"/>
                    <a:gd name="T17" fmla="*/ 63 h 168"/>
                    <a:gd name="T18" fmla="*/ 104 w 167"/>
                    <a:gd name="T19" fmla="*/ 79 h 168"/>
                    <a:gd name="T20" fmla="*/ 115 w 167"/>
                    <a:gd name="T21" fmla="*/ 100 h 168"/>
                    <a:gd name="T22" fmla="*/ 115 w 167"/>
                    <a:gd name="T23" fmla="*/ 136 h 168"/>
                    <a:gd name="T24" fmla="*/ 120 w 167"/>
                    <a:gd name="T25" fmla="*/ 157 h 168"/>
                    <a:gd name="T26" fmla="*/ 136 w 167"/>
                    <a:gd name="T27" fmla="*/ 168 h 168"/>
                    <a:gd name="T28" fmla="*/ 157 w 167"/>
                    <a:gd name="T29" fmla="*/ 163 h 168"/>
                    <a:gd name="T30" fmla="*/ 167 w 167"/>
                    <a:gd name="T31" fmla="*/ 142 h 168"/>
                    <a:gd name="T32" fmla="*/ 162 w 167"/>
                    <a:gd name="T33" fmla="*/ 89 h 168"/>
                    <a:gd name="T34" fmla="*/ 146 w 167"/>
                    <a:gd name="T35" fmla="*/ 47 h 168"/>
                    <a:gd name="T36" fmla="*/ 120 w 167"/>
                    <a:gd name="T37" fmla="*/ 16 h 168"/>
                    <a:gd name="T38" fmla="*/ 83 w 167"/>
                    <a:gd name="T39" fmla="*/ 0 h 168"/>
                    <a:gd name="T40" fmla="*/ 57 w 167"/>
                    <a:gd name="T41" fmla="*/ 5 h 168"/>
                    <a:gd name="T42" fmla="*/ 31 w 167"/>
                    <a:gd name="T43" fmla="*/ 16 h 168"/>
                    <a:gd name="T44" fmla="*/ 10 w 167"/>
                    <a:gd name="T45" fmla="*/ 37 h 168"/>
                    <a:gd name="T46" fmla="*/ 0 w 167"/>
                    <a:gd name="T47" fmla="*/ 68 h 168"/>
                    <a:gd name="T48" fmla="*/ 0 w 167"/>
                    <a:gd name="T49" fmla="*/ 68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67" h="168">
                      <a:moveTo>
                        <a:pt x="0" y="68"/>
                      </a:moveTo>
                      <a:lnTo>
                        <a:pt x="5" y="89"/>
                      </a:lnTo>
                      <a:lnTo>
                        <a:pt x="21" y="100"/>
                      </a:lnTo>
                      <a:lnTo>
                        <a:pt x="42" y="94"/>
                      </a:lnTo>
                      <a:lnTo>
                        <a:pt x="52" y="79"/>
                      </a:lnTo>
                      <a:lnTo>
                        <a:pt x="57" y="63"/>
                      </a:lnTo>
                      <a:lnTo>
                        <a:pt x="63" y="53"/>
                      </a:lnTo>
                      <a:lnTo>
                        <a:pt x="73" y="53"/>
                      </a:lnTo>
                      <a:lnTo>
                        <a:pt x="89" y="63"/>
                      </a:lnTo>
                      <a:lnTo>
                        <a:pt x="104" y="79"/>
                      </a:lnTo>
                      <a:lnTo>
                        <a:pt x="115" y="100"/>
                      </a:lnTo>
                      <a:lnTo>
                        <a:pt x="115" y="136"/>
                      </a:lnTo>
                      <a:lnTo>
                        <a:pt x="120" y="157"/>
                      </a:lnTo>
                      <a:lnTo>
                        <a:pt x="136" y="168"/>
                      </a:lnTo>
                      <a:lnTo>
                        <a:pt x="157" y="163"/>
                      </a:lnTo>
                      <a:lnTo>
                        <a:pt x="167" y="142"/>
                      </a:lnTo>
                      <a:lnTo>
                        <a:pt x="162" y="89"/>
                      </a:lnTo>
                      <a:lnTo>
                        <a:pt x="146" y="47"/>
                      </a:lnTo>
                      <a:lnTo>
                        <a:pt x="120" y="16"/>
                      </a:lnTo>
                      <a:lnTo>
                        <a:pt x="83" y="0"/>
                      </a:lnTo>
                      <a:lnTo>
                        <a:pt x="57" y="5"/>
                      </a:lnTo>
                      <a:lnTo>
                        <a:pt x="31" y="16"/>
                      </a:lnTo>
                      <a:lnTo>
                        <a:pt x="10" y="37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28" name="Freeform 416"/>
                <p:cNvSpPr>
                  <a:spLocks/>
                </p:cNvSpPr>
                <p:nvPr/>
              </p:nvSpPr>
              <p:spPr bwMode="auto">
                <a:xfrm>
                  <a:off x="3668" y="2125"/>
                  <a:ext cx="172" cy="246"/>
                </a:xfrm>
                <a:custGeom>
                  <a:avLst/>
                  <a:gdLst>
                    <a:gd name="T0" fmla="*/ 0 w 172"/>
                    <a:gd name="T1" fmla="*/ 52 h 246"/>
                    <a:gd name="T2" fmla="*/ 26 w 172"/>
                    <a:gd name="T3" fmla="*/ 26 h 246"/>
                    <a:gd name="T4" fmla="*/ 47 w 172"/>
                    <a:gd name="T5" fmla="*/ 5 h 246"/>
                    <a:gd name="T6" fmla="*/ 68 w 172"/>
                    <a:gd name="T7" fmla="*/ 0 h 246"/>
                    <a:gd name="T8" fmla="*/ 94 w 172"/>
                    <a:gd name="T9" fmla="*/ 0 h 246"/>
                    <a:gd name="T10" fmla="*/ 115 w 172"/>
                    <a:gd name="T11" fmla="*/ 5 h 246"/>
                    <a:gd name="T12" fmla="*/ 130 w 172"/>
                    <a:gd name="T13" fmla="*/ 16 h 246"/>
                    <a:gd name="T14" fmla="*/ 162 w 172"/>
                    <a:gd name="T15" fmla="*/ 52 h 246"/>
                    <a:gd name="T16" fmla="*/ 172 w 172"/>
                    <a:gd name="T17" fmla="*/ 105 h 246"/>
                    <a:gd name="T18" fmla="*/ 167 w 172"/>
                    <a:gd name="T19" fmla="*/ 131 h 246"/>
                    <a:gd name="T20" fmla="*/ 162 w 172"/>
                    <a:gd name="T21" fmla="*/ 157 h 246"/>
                    <a:gd name="T22" fmla="*/ 146 w 172"/>
                    <a:gd name="T23" fmla="*/ 183 h 246"/>
                    <a:gd name="T24" fmla="*/ 125 w 172"/>
                    <a:gd name="T25" fmla="*/ 204 h 246"/>
                    <a:gd name="T26" fmla="*/ 94 w 172"/>
                    <a:gd name="T27" fmla="*/ 225 h 246"/>
                    <a:gd name="T28" fmla="*/ 57 w 172"/>
                    <a:gd name="T29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2" h="246">
                      <a:moveTo>
                        <a:pt x="0" y="52"/>
                      </a:moveTo>
                      <a:lnTo>
                        <a:pt x="26" y="26"/>
                      </a:lnTo>
                      <a:lnTo>
                        <a:pt x="47" y="5"/>
                      </a:lnTo>
                      <a:lnTo>
                        <a:pt x="68" y="0"/>
                      </a:lnTo>
                      <a:lnTo>
                        <a:pt x="94" y="0"/>
                      </a:lnTo>
                      <a:lnTo>
                        <a:pt x="115" y="5"/>
                      </a:lnTo>
                      <a:lnTo>
                        <a:pt x="130" y="16"/>
                      </a:lnTo>
                      <a:lnTo>
                        <a:pt x="162" y="52"/>
                      </a:lnTo>
                      <a:lnTo>
                        <a:pt x="172" y="105"/>
                      </a:lnTo>
                      <a:lnTo>
                        <a:pt x="167" y="131"/>
                      </a:lnTo>
                      <a:lnTo>
                        <a:pt x="162" y="157"/>
                      </a:lnTo>
                      <a:lnTo>
                        <a:pt x="146" y="183"/>
                      </a:lnTo>
                      <a:lnTo>
                        <a:pt x="125" y="204"/>
                      </a:lnTo>
                      <a:lnTo>
                        <a:pt x="94" y="225"/>
                      </a:lnTo>
                      <a:lnTo>
                        <a:pt x="57" y="246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29" name="Freeform 417"/>
                <p:cNvSpPr>
                  <a:spLocks/>
                </p:cNvSpPr>
                <p:nvPr/>
              </p:nvSpPr>
              <p:spPr bwMode="auto">
                <a:xfrm>
                  <a:off x="3171" y="1921"/>
                  <a:ext cx="58" cy="89"/>
                </a:xfrm>
                <a:custGeom>
                  <a:avLst/>
                  <a:gdLst>
                    <a:gd name="T0" fmla="*/ 58 w 58"/>
                    <a:gd name="T1" fmla="*/ 41 h 89"/>
                    <a:gd name="T2" fmla="*/ 47 w 58"/>
                    <a:gd name="T3" fmla="*/ 78 h 89"/>
                    <a:gd name="T4" fmla="*/ 42 w 58"/>
                    <a:gd name="T5" fmla="*/ 83 h 89"/>
                    <a:gd name="T6" fmla="*/ 27 w 58"/>
                    <a:gd name="T7" fmla="*/ 89 h 89"/>
                    <a:gd name="T8" fmla="*/ 16 w 58"/>
                    <a:gd name="T9" fmla="*/ 83 h 89"/>
                    <a:gd name="T10" fmla="*/ 6 w 58"/>
                    <a:gd name="T11" fmla="*/ 78 h 89"/>
                    <a:gd name="T12" fmla="*/ 0 w 58"/>
                    <a:gd name="T13" fmla="*/ 41 h 89"/>
                    <a:gd name="T14" fmla="*/ 6 w 58"/>
                    <a:gd name="T15" fmla="*/ 15 h 89"/>
                    <a:gd name="T16" fmla="*/ 16 w 58"/>
                    <a:gd name="T17" fmla="*/ 5 h 89"/>
                    <a:gd name="T18" fmla="*/ 27 w 58"/>
                    <a:gd name="T19" fmla="*/ 0 h 89"/>
                    <a:gd name="T20" fmla="*/ 42 w 58"/>
                    <a:gd name="T21" fmla="*/ 5 h 89"/>
                    <a:gd name="T22" fmla="*/ 47 w 58"/>
                    <a:gd name="T23" fmla="*/ 15 h 89"/>
                    <a:gd name="T24" fmla="*/ 58 w 58"/>
                    <a:gd name="T25" fmla="*/ 41 h 89"/>
                    <a:gd name="T26" fmla="*/ 58 w 58"/>
                    <a:gd name="T27" fmla="*/ 41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8" h="89">
                      <a:moveTo>
                        <a:pt x="58" y="41"/>
                      </a:moveTo>
                      <a:lnTo>
                        <a:pt x="47" y="78"/>
                      </a:lnTo>
                      <a:lnTo>
                        <a:pt x="42" y="83"/>
                      </a:lnTo>
                      <a:lnTo>
                        <a:pt x="27" y="89"/>
                      </a:lnTo>
                      <a:lnTo>
                        <a:pt x="16" y="83"/>
                      </a:lnTo>
                      <a:lnTo>
                        <a:pt x="6" y="78"/>
                      </a:lnTo>
                      <a:lnTo>
                        <a:pt x="0" y="41"/>
                      </a:lnTo>
                      <a:lnTo>
                        <a:pt x="6" y="15"/>
                      </a:lnTo>
                      <a:lnTo>
                        <a:pt x="16" y="5"/>
                      </a:lnTo>
                      <a:lnTo>
                        <a:pt x="27" y="0"/>
                      </a:lnTo>
                      <a:lnTo>
                        <a:pt x="42" y="5"/>
                      </a:lnTo>
                      <a:lnTo>
                        <a:pt x="47" y="15"/>
                      </a:lnTo>
                      <a:lnTo>
                        <a:pt x="58" y="41"/>
                      </a:lnTo>
                      <a:lnTo>
                        <a:pt x="58" y="4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30" name="Freeform 418"/>
                <p:cNvSpPr>
                  <a:spLocks/>
                </p:cNvSpPr>
                <p:nvPr/>
              </p:nvSpPr>
              <p:spPr bwMode="auto">
                <a:xfrm>
                  <a:off x="3412" y="2004"/>
                  <a:ext cx="57" cy="89"/>
                </a:xfrm>
                <a:custGeom>
                  <a:avLst/>
                  <a:gdLst>
                    <a:gd name="T0" fmla="*/ 57 w 57"/>
                    <a:gd name="T1" fmla="*/ 42 h 89"/>
                    <a:gd name="T2" fmla="*/ 47 w 57"/>
                    <a:gd name="T3" fmla="*/ 74 h 89"/>
                    <a:gd name="T4" fmla="*/ 36 w 57"/>
                    <a:gd name="T5" fmla="*/ 84 h 89"/>
                    <a:gd name="T6" fmla="*/ 26 w 57"/>
                    <a:gd name="T7" fmla="*/ 89 h 89"/>
                    <a:gd name="T8" fmla="*/ 15 w 57"/>
                    <a:gd name="T9" fmla="*/ 84 h 89"/>
                    <a:gd name="T10" fmla="*/ 5 w 57"/>
                    <a:gd name="T11" fmla="*/ 74 h 89"/>
                    <a:gd name="T12" fmla="*/ 0 w 57"/>
                    <a:gd name="T13" fmla="*/ 42 h 89"/>
                    <a:gd name="T14" fmla="*/ 5 w 57"/>
                    <a:gd name="T15" fmla="*/ 11 h 89"/>
                    <a:gd name="T16" fmla="*/ 15 w 57"/>
                    <a:gd name="T17" fmla="*/ 0 h 89"/>
                    <a:gd name="T18" fmla="*/ 26 w 57"/>
                    <a:gd name="T19" fmla="*/ 0 h 89"/>
                    <a:gd name="T20" fmla="*/ 36 w 57"/>
                    <a:gd name="T21" fmla="*/ 0 h 89"/>
                    <a:gd name="T22" fmla="*/ 47 w 57"/>
                    <a:gd name="T23" fmla="*/ 11 h 89"/>
                    <a:gd name="T24" fmla="*/ 57 w 57"/>
                    <a:gd name="T25" fmla="*/ 42 h 89"/>
                    <a:gd name="T26" fmla="*/ 57 w 57"/>
                    <a:gd name="T27" fmla="*/ 42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7" h="89">
                      <a:moveTo>
                        <a:pt x="57" y="42"/>
                      </a:moveTo>
                      <a:lnTo>
                        <a:pt x="47" y="74"/>
                      </a:lnTo>
                      <a:lnTo>
                        <a:pt x="36" y="84"/>
                      </a:lnTo>
                      <a:lnTo>
                        <a:pt x="26" y="89"/>
                      </a:lnTo>
                      <a:lnTo>
                        <a:pt x="15" y="84"/>
                      </a:lnTo>
                      <a:lnTo>
                        <a:pt x="5" y="74"/>
                      </a:lnTo>
                      <a:lnTo>
                        <a:pt x="0" y="42"/>
                      </a:lnTo>
                      <a:lnTo>
                        <a:pt x="5" y="11"/>
                      </a:lnTo>
                      <a:lnTo>
                        <a:pt x="15" y="0"/>
                      </a:lnTo>
                      <a:lnTo>
                        <a:pt x="26" y="0"/>
                      </a:lnTo>
                      <a:lnTo>
                        <a:pt x="36" y="0"/>
                      </a:lnTo>
                      <a:lnTo>
                        <a:pt x="47" y="11"/>
                      </a:lnTo>
                      <a:lnTo>
                        <a:pt x="57" y="42"/>
                      </a:lnTo>
                      <a:lnTo>
                        <a:pt x="57" y="4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31" name="Freeform 419"/>
                <p:cNvSpPr>
                  <a:spLocks/>
                </p:cNvSpPr>
                <p:nvPr/>
              </p:nvSpPr>
              <p:spPr bwMode="auto">
                <a:xfrm>
                  <a:off x="3271" y="2334"/>
                  <a:ext cx="209" cy="257"/>
                </a:xfrm>
                <a:custGeom>
                  <a:avLst/>
                  <a:gdLst>
                    <a:gd name="T0" fmla="*/ 36 w 209"/>
                    <a:gd name="T1" fmla="*/ 184 h 257"/>
                    <a:gd name="T2" fmla="*/ 21 w 209"/>
                    <a:gd name="T3" fmla="*/ 152 h 257"/>
                    <a:gd name="T4" fmla="*/ 5 w 209"/>
                    <a:gd name="T5" fmla="*/ 121 h 257"/>
                    <a:gd name="T6" fmla="*/ 0 w 209"/>
                    <a:gd name="T7" fmla="*/ 69 h 257"/>
                    <a:gd name="T8" fmla="*/ 15 w 209"/>
                    <a:gd name="T9" fmla="*/ 27 h 257"/>
                    <a:gd name="T10" fmla="*/ 41 w 209"/>
                    <a:gd name="T11" fmla="*/ 0 h 257"/>
                    <a:gd name="T12" fmla="*/ 78 w 209"/>
                    <a:gd name="T13" fmla="*/ 0 h 257"/>
                    <a:gd name="T14" fmla="*/ 120 w 209"/>
                    <a:gd name="T15" fmla="*/ 16 h 257"/>
                    <a:gd name="T16" fmla="*/ 156 w 209"/>
                    <a:gd name="T17" fmla="*/ 48 h 257"/>
                    <a:gd name="T18" fmla="*/ 188 w 209"/>
                    <a:gd name="T19" fmla="*/ 95 h 257"/>
                    <a:gd name="T20" fmla="*/ 203 w 209"/>
                    <a:gd name="T21" fmla="*/ 147 h 257"/>
                    <a:gd name="T22" fmla="*/ 209 w 209"/>
                    <a:gd name="T23" fmla="*/ 189 h 257"/>
                    <a:gd name="T24" fmla="*/ 198 w 209"/>
                    <a:gd name="T25" fmla="*/ 226 h 257"/>
                    <a:gd name="T26" fmla="*/ 172 w 209"/>
                    <a:gd name="T27" fmla="*/ 247 h 257"/>
                    <a:gd name="T28" fmla="*/ 141 w 209"/>
                    <a:gd name="T29" fmla="*/ 257 h 257"/>
                    <a:gd name="T30" fmla="*/ 99 w 209"/>
                    <a:gd name="T31" fmla="*/ 241 h 257"/>
                    <a:gd name="T32" fmla="*/ 62 w 209"/>
                    <a:gd name="T33" fmla="*/ 215 h 257"/>
                    <a:gd name="T34" fmla="*/ 36 w 209"/>
                    <a:gd name="T35" fmla="*/ 184 h 257"/>
                    <a:gd name="T36" fmla="*/ 36 w 209"/>
                    <a:gd name="T37" fmla="*/ 184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09" h="257">
                      <a:moveTo>
                        <a:pt x="36" y="184"/>
                      </a:moveTo>
                      <a:lnTo>
                        <a:pt x="21" y="152"/>
                      </a:lnTo>
                      <a:lnTo>
                        <a:pt x="5" y="121"/>
                      </a:lnTo>
                      <a:lnTo>
                        <a:pt x="0" y="69"/>
                      </a:lnTo>
                      <a:lnTo>
                        <a:pt x="15" y="27"/>
                      </a:lnTo>
                      <a:lnTo>
                        <a:pt x="41" y="0"/>
                      </a:lnTo>
                      <a:lnTo>
                        <a:pt x="78" y="0"/>
                      </a:lnTo>
                      <a:lnTo>
                        <a:pt x="120" y="16"/>
                      </a:lnTo>
                      <a:lnTo>
                        <a:pt x="156" y="48"/>
                      </a:lnTo>
                      <a:lnTo>
                        <a:pt x="188" y="95"/>
                      </a:lnTo>
                      <a:lnTo>
                        <a:pt x="203" y="147"/>
                      </a:lnTo>
                      <a:lnTo>
                        <a:pt x="209" y="189"/>
                      </a:lnTo>
                      <a:lnTo>
                        <a:pt x="198" y="226"/>
                      </a:lnTo>
                      <a:lnTo>
                        <a:pt x="172" y="247"/>
                      </a:lnTo>
                      <a:lnTo>
                        <a:pt x="141" y="257"/>
                      </a:lnTo>
                      <a:lnTo>
                        <a:pt x="99" y="241"/>
                      </a:lnTo>
                      <a:lnTo>
                        <a:pt x="62" y="215"/>
                      </a:lnTo>
                      <a:lnTo>
                        <a:pt x="36" y="184"/>
                      </a:lnTo>
                      <a:lnTo>
                        <a:pt x="36" y="18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32" name="Freeform 420"/>
                <p:cNvSpPr>
                  <a:spLocks/>
                </p:cNvSpPr>
                <p:nvPr/>
              </p:nvSpPr>
              <p:spPr bwMode="auto">
                <a:xfrm>
                  <a:off x="3354" y="2481"/>
                  <a:ext cx="73" cy="63"/>
                </a:xfrm>
                <a:custGeom>
                  <a:avLst/>
                  <a:gdLst>
                    <a:gd name="T0" fmla="*/ 42 w 73"/>
                    <a:gd name="T1" fmla="*/ 52 h 63"/>
                    <a:gd name="T2" fmla="*/ 26 w 73"/>
                    <a:gd name="T3" fmla="*/ 37 h 63"/>
                    <a:gd name="T4" fmla="*/ 11 w 73"/>
                    <a:gd name="T5" fmla="*/ 32 h 63"/>
                    <a:gd name="T6" fmla="*/ 6 w 73"/>
                    <a:gd name="T7" fmla="*/ 21 h 63"/>
                    <a:gd name="T8" fmla="*/ 0 w 73"/>
                    <a:gd name="T9" fmla="*/ 11 h 63"/>
                    <a:gd name="T10" fmla="*/ 0 w 73"/>
                    <a:gd name="T11" fmla="*/ 5 h 63"/>
                    <a:gd name="T12" fmla="*/ 11 w 73"/>
                    <a:gd name="T13" fmla="*/ 0 h 63"/>
                    <a:gd name="T14" fmla="*/ 37 w 73"/>
                    <a:gd name="T15" fmla="*/ 0 h 63"/>
                    <a:gd name="T16" fmla="*/ 58 w 73"/>
                    <a:gd name="T17" fmla="*/ 0 h 63"/>
                    <a:gd name="T18" fmla="*/ 68 w 73"/>
                    <a:gd name="T19" fmla="*/ 5 h 63"/>
                    <a:gd name="T20" fmla="*/ 73 w 73"/>
                    <a:gd name="T21" fmla="*/ 21 h 63"/>
                    <a:gd name="T22" fmla="*/ 73 w 73"/>
                    <a:gd name="T23" fmla="*/ 32 h 63"/>
                    <a:gd name="T24" fmla="*/ 73 w 73"/>
                    <a:gd name="T25" fmla="*/ 42 h 63"/>
                    <a:gd name="T26" fmla="*/ 73 w 73"/>
                    <a:gd name="T27" fmla="*/ 52 h 63"/>
                    <a:gd name="T28" fmla="*/ 63 w 73"/>
                    <a:gd name="T29" fmla="*/ 63 h 63"/>
                    <a:gd name="T30" fmla="*/ 53 w 73"/>
                    <a:gd name="T31" fmla="*/ 63 h 63"/>
                    <a:gd name="T32" fmla="*/ 42 w 73"/>
                    <a:gd name="T33" fmla="*/ 52 h 63"/>
                    <a:gd name="T34" fmla="*/ 42 w 73"/>
                    <a:gd name="T35" fmla="*/ 52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3" h="63">
                      <a:moveTo>
                        <a:pt x="42" y="52"/>
                      </a:moveTo>
                      <a:lnTo>
                        <a:pt x="26" y="37"/>
                      </a:lnTo>
                      <a:lnTo>
                        <a:pt x="11" y="32"/>
                      </a:lnTo>
                      <a:lnTo>
                        <a:pt x="6" y="21"/>
                      </a:lnTo>
                      <a:lnTo>
                        <a:pt x="0" y="11"/>
                      </a:lnTo>
                      <a:lnTo>
                        <a:pt x="0" y="5"/>
                      </a:lnTo>
                      <a:lnTo>
                        <a:pt x="11" y="0"/>
                      </a:lnTo>
                      <a:lnTo>
                        <a:pt x="37" y="0"/>
                      </a:lnTo>
                      <a:lnTo>
                        <a:pt x="58" y="0"/>
                      </a:lnTo>
                      <a:lnTo>
                        <a:pt x="68" y="5"/>
                      </a:lnTo>
                      <a:lnTo>
                        <a:pt x="73" y="21"/>
                      </a:lnTo>
                      <a:lnTo>
                        <a:pt x="73" y="32"/>
                      </a:lnTo>
                      <a:lnTo>
                        <a:pt x="73" y="42"/>
                      </a:lnTo>
                      <a:lnTo>
                        <a:pt x="73" y="52"/>
                      </a:lnTo>
                      <a:lnTo>
                        <a:pt x="63" y="63"/>
                      </a:lnTo>
                      <a:lnTo>
                        <a:pt x="53" y="63"/>
                      </a:lnTo>
                      <a:lnTo>
                        <a:pt x="42" y="52"/>
                      </a:lnTo>
                      <a:lnTo>
                        <a:pt x="42" y="5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33" name="Freeform 421"/>
                <p:cNvSpPr>
                  <a:spLocks/>
                </p:cNvSpPr>
                <p:nvPr/>
              </p:nvSpPr>
              <p:spPr bwMode="auto">
                <a:xfrm>
                  <a:off x="3699" y="2209"/>
                  <a:ext cx="63" cy="78"/>
                </a:xfrm>
                <a:custGeom>
                  <a:avLst/>
                  <a:gdLst>
                    <a:gd name="T0" fmla="*/ 16 w 63"/>
                    <a:gd name="T1" fmla="*/ 78 h 78"/>
                    <a:gd name="T2" fmla="*/ 5 w 63"/>
                    <a:gd name="T3" fmla="*/ 68 h 78"/>
                    <a:gd name="T4" fmla="*/ 0 w 63"/>
                    <a:gd name="T5" fmla="*/ 47 h 78"/>
                    <a:gd name="T6" fmla="*/ 5 w 63"/>
                    <a:gd name="T7" fmla="*/ 36 h 78"/>
                    <a:gd name="T8" fmla="*/ 16 w 63"/>
                    <a:gd name="T9" fmla="*/ 21 h 78"/>
                    <a:gd name="T10" fmla="*/ 42 w 63"/>
                    <a:gd name="T11" fmla="*/ 0 h 78"/>
                    <a:gd name="T12" fmla="*/ 52 w 63"/>
                    <a:gd name="T13" fmla="*/ 0 h 78"/>
                    <a:gd name="T14" fmla="*/ 63 w 63"/>
                    <a:gd name="T15" fmla="*/ 5 h 78"/>
                    <a:gd name="T16" fmla="*/ 63 w 63"/>
                    <a:gd name="T17" fmla="*/ 10 h 78"/>
                    <a:gd name="T18" fmla="*/ 63 w 63"/>
                    <a:gd name="T19" fmla="*/ 21 h 78"/>
                    <a:gd name="T20" fmla="*/ 47 w 63"/>
                    <a:gd name="T21" fmla="*/ 36 h 78"/>
                    <a:gd name="T22" fmla="*/ 37 w 63"/>
                    <a:gd name="T23" fmla="*/ 57 h 78"/>
                    <a:gd name="T24" fmla="*/ 31 w 63"/>
                    <a:gd name="T25" fmla="*/ 73 h 78"/>
                    <a:gd name="T26" fmla="*/ 16 w 63"/>
                    <a:gd name="T27" fmla="*/ 78 h 78"/>
                    <a:gd name="T28" fmla="*/ 16 w 63"/>
                    <a:gd name="T29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3" h="78">
                      <a:moveTo>
                        <a:pt x="16" y="78"/>
                      </a:moveTo>
                      <a:lnTo>
                        <a:pt x="5" y="68"/>
                      </a:lnTo>
                      <a:lnTo>
                        <a:pt x="0" y="47"/>
                      </a:lnTo>
                      <a:lnTo>
                        <a:pt x="5" y="36"/>
                      </a:lnTo>
                      <a:lnTo>
                        <a:pt x="16" y="21"/>
                      </a:lnTo>
                      <a:lnTo>
                        <a:pt x="42" y="0"/>
                      </a:lnTo>
                      <a:lnTo>
                        <a:pt x="52" y="0"/>
                      </a:lnTo>
                      <a:lnTo>
                        <a:pt x="63" y="5"/>
                      </a:lnTo>
                      <a:lnTo>
                        <a:pt x="63" y="10"/>
                      </a:lnTo>
                      <a:lnTo>
                        <a:pt x="63" y="21"/>
                      </a:lnTo>
                      <a:lnTo>
                        <a:pt x="47" y="36"/>
                      </a:lnTo>
                      <a:lnTo>
                        <a:pt x="37" y="57"/>
                      </a:lnTo>
                      <a:lnTo>
                        <a:pt x="31" y="73"/>
                      </a:lnTo>
                      <a:lnTo>
                        <a:pt x="16" y="78"/>
                      </a:lnTo>
                      <a:lnTo>
                        <a:pt x="16" y="7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34" name="Freeform 422"/>
                <p:cNvSpPr>
                  <a:spLocks/>
                </p:cNvSpPr>
                <p:nvPr/>
              </p:nvSpPr>
              <p:spPr bwMode="auto">
                <a:xfrm>
                  <a:off x="3417" y="831"/>
                  <a:ext cx="1264" cy="1200"/>
                </a:xfrm>
                <a:custGeom>
                  <a:avLst/>
                  <a:gdLst>
                    <a:gd name="T0" fmla="*/ 5 w 1264"/>
                    <a:gd name="T1" fmla="*/ 697 h 1200"/>
                    <a:gd name="T2" fmla="*/ 42 w 1264"/>
                    <a:gd name="T3" fmla="*/ 723 h 1200"/>
                    <a:gd name="T4" fmla="*/ 146 w 1264"/>
                    <a:gd name="T5" fmla="*/ 812 h 1200"/>
                    <a:gd name="T6" fmla="*/ 329 w 1264"/>
                    <a:gd name="T7" fmla="*/ 974 h 1200"/>
                    <a:gd name="T8" fmla="*/ 486 w 1264"/>
                    <a:gd name="T9" fmla="*/ 1131 h 1200"/>
                    <a:gd name="T10" fmla="*/ 533 w 1264"/>
                    <a:gd name="T11" fmla="*/ 1200 h 1200"/>
                    <a:gd name="T12" fmla="*/ 663 w 1264"/>
                    <a:gd name="T13" fmla="*/ 1116 h 1200"/>
                    <a:gd name="T14" fmla="*/ 757 w 1264"/>
                    <a:gd name="T15" fmla="*/ 1053 h 1200"/>
                    <a:gd name="T16" fmla="*/ 830 w 1264"/>
                    <a:gd name="T17" fmla="*/ 1006 h 1200"/>
                    <a:gd name="T18" fmla="*/ 903 w 1264"/>
                    <a:gd name="T19" fmla="*/ 959 h 1200"/>
                    <a:gd name="T20" fmla="*/ 924 w 1264"/>
                    <a:gd name="T21" fmla="*/ 943 h 1200"/>
                    <a:gd name="T22" fmla="*/ 951 w 1264"/>
                    <a:gd name="T23" fmla="*/ 990 h 1200"/>
                    <a:gd name="T24" fmla="*/ 1018 w 1264"/>
                    <a:gd name="T25" fmla="*/ 1048 h 1200"/>
                    <a:gd name="T26" fmla="*/ 1092 w 1264"/>
                    <a:gd name="T27" fmla="*/ 1063 h 1200"/>
                    <a:gd name="T28" fmla="*/ 1170 w 1264"/>
                    <a:gd name="T29" fmla="*/ 1037 h 1200"/>
                    <a:gd name="T30" fmla="*/ 1227 w 1264"/>
                    <a:gd name="T31" fmla="*/ 980 h 1200"/>
                    <a:gd name="T32" fmla="*/ 1259 w 1264"/>
                    <a:gd name="T33" fmla="*/ 906 h 1200"/>
                    <a:gd name="T34" fmla="*/ 1264 w 1264"/>
                    <a:gd name="T35" fmla="*/ 833 h 1200"/>
                    <a:gd name="T36" fmla="*/ 1233 w 1264"/>
                    <a:gd name="T37" fmla="*/ 780 h 1200"/>
                    <a:gd name="T38" fmla="*/ 1233 w 1264"/>
                    <a:gd name="T39" fmla="*/ 733 h 1200"/>
                    <a:gd name="T40" fmla="*/ 1264 w 1264"/>
                    <a:gd name="T41" fmla="*/ 655 h 1200"/>
                    <a:gd name="T42" fmla="*/ 1253 w 1264"/>
                    <a:gd name="T43" fmla="*/ 560 h 1200"/>
                    <a:gd name="T44" fmla="*/ 1191 w 1264"/>
                    <a:gd name="T45" fmla="*/ 492 h 1200"/>
                    <a:gd name="T46" fmla="*/ 1123 w 1264"/>
                    <a:gd name="T47" fmla="*/ 445 h 1200"/>
                    <a:gd name="T48" fmla="*/ 1102 w 1264"/>
                    <a:gd name="T49" fmla="*/ 372 h 1200"/>
                    <a:gd name="T50" fmla="*/ 1092 w 1264"/>
                    <a:gd name="T51" fmla="*/ 262 h 1200"/>
                    <a:gd name="T52" fmla="*/ 1013 w 1264"/>
                    <a:gd name="T53" fmla="*/ 168 h 1200"/>
                    <a:gd name="T54" fmla="*/ 919 w 1264"/>
                    <a:gd name="T55" fmla="*/ 141 h 1200"/>
                    <a:gd name="T56" fmla="*/ 846 w 1264"/>
                    <a:gd name="T57" fmla="*/ 152 h 1200"/>
                    <a:gd name="T58" fmla="*/ 762 w 1264"/>
                    <a:gd name="T59" fmla="*/ 89 h 1200"/>
                    <a:gd name="T60" fmla="*/ 710 w 1264"/>
                    <a:gd name="T61" fmla="*/ 26 h 1200"/>
                    <a:gd name="T62" fmla="*/ 642 w 1264"/>
                    <a:gd name="T63" fmla="*/ 0 h 1200"/>
                    <a:gd name="T64" fmla="*/ 554 w 1264"/>
                    <a:gd name="T65" fmla="*/ 16 h 1200"/>
                    <a:gd name="T66" fmla="*/ 475 w 1264"/>
                    <a:gd name="T67" fmla="*/ 57 h 1200"/>
                    <a:gd name="T68" fmla="*/ 428 w 1264"/>
                    <a:gd name="T69" fmla="*/ 115 h 1200"/>
                    <a:gd name="T70" fmla="*/ 407 w 1264"/>
                    <a:gd name="T71" fmla="*/ 194 h 1200"/>
                    <a:gd name="T72" fmla="*/ 418 w 1264"/>
                    <a:gd name="T73" fmla="*/ 309 h 1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264" h="1200">
                      <a:moveTo>
                        <a:pt x="0" y="691"/>
                      </a:moveTo>
                      <a:lnTo>
                        <a:pt x="5" y="697"/>
                      </a:lnTo>
                      <a:lnTo>
                        <a:pt x="21" y="707"/>
                      </a:lnTo>
                      <a:lnTo>
                        <a:pt x="42" y="723"/>
                      </a:lnTo>
                      <a:lnTo>
                        <a:pt x="73" y="749"/>
                      </a:lnTo>
                      <a:lnTo>
                        <a:pt x="146" y="812"/>
                      </a:lnTo>
                      <a:lnTo>
                        <a:pt x="235" y="890"/>
                      </a:lnTo>
                      <a:lnTo>
                        <a:pt x="329" y="974"/>
                      </a:lnTo>
                      <a:lnTo>
                        <a:pt x="413" y="1058"/>
                      </a:lnTo>
                      <a:lnTo>
                        <a:pt x="486" y="1131"/>
                      </a:lnTo>
                      <a:lnTo>
                        <a:pt x="512" y="1168"/>
                      </a:lnTo>
                      <a:lnTo>
                        <a:pt x="533" y="1200"/>
                      </a:lnTo>
                      <a:lnTo>
                        <a:pt x="601" y="1152"/>
                      </a:lnTo>
                      <a:lnTo>
                        <a:pt x="663" y="1116"/>
                      </a:lnTo>
                      <a:lnTo>
                        <a:pt x="715" y="1079"/>
                      </a:lnTo>
                      <a:lnTo>
                        <a:pt x="757" y="1053"/>
                      </a:lnTo>
                      <a:lnTo>
                        <a:pt x="794" y="1027"/>
                      </a:lnTo>
                      <a:lnTo>
                        <a:pt x="830" y="1006"/>
                      </a:lnTo>
                      <a:lnTo>
                        <a:pt x="872" y="974"/>
                      </a:lnTo>
                      <a:lnTo>
                        <a:pt x="903" y="959"/>
                      </a:lnTo>
                      <a:lnTo>
                        <a:pt x="919" y="948"/>
                      </a:lnTo>
                      <a:lnTo>
                        <a:pt x="924" y="943"/>
                      </a:lnTo>
                      <a:lnTo>
                        <a:pt x="924" y="943"/>
                      </a:lnTo>
                      <a:lnTo>
                        <a:pt x="951" y="990"/>
                      </a:lnTo>
                      <a:lnTo>
                        <a:pt x="982" y="1021"/>
                      </a:lnTo>
                      <a:lnTo>
                        <a:pt x="1018" y="1048"/>
                      </a:lnTo>
                      <a:lnTo>
                        <a:pt x="1055" y="1058"/>
                      </a:lnTo>
                      <a:lnTo>
                        <a:pt x="1092" y="1063"/>
                      </a:lnTo>
                      <a:lnTo>
                        <a:pt x="1133" y="1058"/>
                      </a:lnTo>
                      <a:lnTo>
                        <a:pt x="1170" y="1037"/>
                      </a:lnTo>
                      <a:lnTo>
                        <a:pt x="1201" y="1011"/>
                      </a:lnTo>
                      <a:lnTo>
                        <a:pt x="1227" y="980"/>
                      </a:lnTo>
                      <a:lnTo>
                        <a:pt x="1248" y="938"/>
                      </a:lnTo>
                      <a:lnTo>
                        <a:pt x="1259" y="906"/>
                      </a:lnTo>
                      <a:lnTo>
                        <a:pt x="1264" y="870"/>
                      </a:lnTo>
                      <a:lnTo>
                        <a:pt x="1264" y="833"/>
                      </a:lnTo>
                      <a:lnTo>
                        <a:pt x="1253" y="807"/>
                      </a:lnTo>
                      <a:lnTo>
                        <a:pt x="1233" y="780"/>
                      </a:lnTo>
                      <a:lnTo>
                        <a:pt x="1206" y="765"/>
                      </a:lnTo>
                      <a:lnTo>
                        <a:pt x="1233" y="733"/>
                      </a:lnTo>
                      <a:lnTo>
                        <a:pt x="1253" y="697"/>
                      </a:lnTo>
                      <a:lnTo>
                        <a:pt x="1264" y="655"/>
                      </a:lnTo>
                      <a:lnTo>
                        <a:pt x="1264" y="608"/>
                      </a:lnTo>
                      <a:lnTo>
                        <a:pt x="1253" y="560"/>
                      </a:lnTo>
                      <a:lnTo>
                        <a:pt x="1217" y="513"/>
                      </a:lnTo>
                      <a:lnTo>
                        <a:pt x="1191" y="492"/>
                      </a:lnTo>
                      <a:lnTo>
                        <a:pt x="1159" y="466"/>
                      </a:lnTo>
                      <a:lnTo>
                        <a:pt x="1123" y="445"/>
                      </a:lnTo>
                      <a:lnTo>
                        <a:pt x="1076" y="424"/>
                      </a:lnTo>
                      <a:lnTo>
                        <a:pt x="1102" y="372"/>
                      </a:lnTo>
                      <a:lnTo>
                        <a:pt x="1102" y="319"/>
                      </a:lnTo>
                      <a:lnTo>
                        <a:pt x="1092" y="262"/>
                      </a:lnTo>
                      <a:lnTo>
                        <a:pt x="1060" y="209"/>
                      </a:lnTo>
                      <a:lnTo>
                        <a:pt x="1013" y="168"/>
                      </a:lnTo>
                      <a:lnTo>
                        <a:pt x="956" y="147"/>
                      </a:lnTo>
                      <a:lnTo>
                        <a:pt x="919" y="141"/>
                      </a:lnTo>
                      <a:lnTo>
                        <a:pt x="883" y="141"/>
                      </a:lnTo>
                      <a:lnTo>
                        <a:pt x="846" y="152"/>
                      </a:lnTo>
                      <a:lnTo>
                        <a:pt x="804" y="168"/>
                      </a:lnTo>
                      <a:lnTo>
                        <a:pt x="762" y="89"/>
                      </a:lnTo>
                      <a:lnTo>
                        <a:pt x="736" y="52"/>
                      </a:lnTo>
                      <a:lnTo>
                        <a:pt x="710" y="26"/>
                      </a:lnTo>
                      <a:lnTo>
                        <a:pt x="679" y="10"/>
                      </a:lnTo>
                      <a:lnTo>
                        <a:pt x="642" y="0"/>
                      </a:lnTo>
                      <a:lnTo>
                        <a:pt x="601" y="0"/>
                      </a:lnTo>
                      <a:lnTo>
                        <a:pt x="554" y="16"/>
                      </a:lnTo>
                      <a:lnTo>
                        <a:pt x="512" y="37"/>
                      </a:lnTo>
                      <a:lnTo>
                        <a:pt x="475" y="57"/>
                      </a:lnTo>
                      <a:lnTo>
                        <a:pt x="449" y="84"/>
                      </a:lnTo>
                      <a:lnTo>
                        <a:pt x="428" y="115"/>
                      </a:lnTo>
                      <a:lnTo>
                        <a:pt x="418" y="152"/>
                      </a:lnTo>
                      <a:lnTo>
                        <a:pt x="407" y="194"/>
                      </a:lnTo>
                      <a:lnTo>
                        <a:pt x="407" y="246"/>
                      </a:lnTo>
                      <a:lnTo>
                        <a:pt x="418" y="309"/>
                      </a:lnTo>
                      <a:lnTo>
                        <a:pt x="0" y="69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35" name="Freeform 423"/>
                <p:cNvSpPr>
                  <a:spLocks/>
                </p:cNvSpPr>
                <p:nvPr/>
              </p:nvSpPr>
              <p:spPr bwMode="auto">
                <a:xfrm>
                  <a:off x="4446" y="1255"/>
                  <a:ext cx="47" cy="47"/>
                </a:xfrm>
                <a:custGeom>
                  <a:avLst/>
                  <a:gdLst>
                    <a:gd name="T0" fmla="*/ 47 w 47"/>
                    <a:gd name="T1" fmla="*/ 0 h 47"/>
                    <a:gd name="T2" fmla="*/ 26 w 47"/>
                    <a:gd name="T3" fmla="*/ 21 h 47"/>
                    <a:gd name="T4" fmla="*/ 0 w 47"/>
                    <a:gd name="T5" fmla="*/ 47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7" h="47">
                      <a:moveTo>
                        <a:pt x="47" y="0"/>
                      </a:moveTo>
                      <a:lnTo>
                        <a:pt x="26" y="21"/>
                      </a:lnTo>
                      <a:lnTo>
                        <a:pt x="0" y="47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36" name="Freeform 424"/>
                <p:cNvSpPr>
                  <a:spLocks/>
                </p:cNvSpPr>
                <p:nvPr/>
              </p:nvSpPr>
              <p:spPr bwMode="auto">
                <a:xfrm>
                  <a:off x="4179" y="999"/>
                  <a:ext cx="42" cy="20"/>
                </a:xfrm>
                <a:custGeom>
                  <a:avLst/>
                  <a:gdLst>
                    <a:gd name="T0" fmla="*/ 42 w 42"/>
                    <a:gd name="T1" fmla="*/ 0 h 20"/>
                    <a:gd name="T2" fmla="*/ 21 w 42"/>
                    <a:gd name="T3" fmla="*/ 10 h 20"/>
                    <a:gd name="T4" fmla="*/ 0 w 42"/>
                    <a:gd name="T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" h="20">
                      <a:moveTo>
                        <a:pt x="42" y="0"/>
                      </a:moveTo>
                      <a:lnTo>
                        <a:pt x="21" y="10"/>
                      </a:lnTo>
                      <a:lnTo>
                        <a:pt x="0" y="2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37" name="Freeform 425"/>
                <p:cNvSpPr>
                  <a:spLocks/>
                </p:cNvSpPr>
                <p:nvPr/>
              </p:nvSpPr>
              <p:spPr bwMode="auto">
                <a:xfrm>
                  <a:off x="847" y="3146"/>
                  <a:ext cx="89" cy="357"/>
                </a:xfrm>
                <a:custGeom>
                  <a:avLst/>
                  <a:gdLst>
                    <a:gd name="T0" fmla="*/ 53 w 89"/>
                    <a:gd name="T1" fmla="*/ 6 h 357"/>
                    <a:gd name="T2" fmla="*/ 21 w 89"/>
                    <a:gd name="T3" fmla="*/ 63 h 357"/>
                    <a:gd name="T4" fmla="*/ 6 w 89"/>
                    <a:gd name="T5" fmla="*/ 137 h 357"/>
                    <a:gd name="T6" fmla="*/ 0 w 89"/>
                    <a:gd name="T7" fmla="*/ 179 h 357"/>
                    <a:gd name="T8" fmla="*/ 6 w 89"/>
                    <a:gd name="T9" fmla="*/ 226 h 357"/>
                    <a:gd name="T10" fmla="*/ 16 w 89"/>
                    <a:gd name="T11" fmla="*/ 283 h 357"/>
                    <a:gd name="T12" fmla="*/ 32 w 89"/>
                    <a:gd name="T13" fmla="*/ 346 h 357"/>
                    <a:gd name="T14" fmla="*/ 42 w 89"/>
                    <a:gd name="T15" fmla="*/ 357 h 357"/>
                    <a:gd name="T16" fmla="*/ 58 w 89"/>
                    <a:gd name="T17" fmla="*/ 357 h 357"/>
                    <a:gd name="T18" fmla="*/ 68 w 89"/>
                    <a:gd name="T19" fmla="*/ 346 h 357"/>
                    <a:gd name="T20" fmla="*/ 68 w 89"/>
                    <a:gd name="T21" fmla="*/ 330 h 357"/>
                    <a:gd name="T22" fmla="*/ 53 w 89"/>
                    <a:gd name="T23" fmla="*/ 273 h 357"/>
                    <a:gd name="T24" fmla="*/ 42 w 89"/>
                    <a:gd name="T25" fmla="*/ 226 h 357"/>
                    <a:gd name="T26" fmla="*/ 42 w 89"/>
                    <a:gd name="T27" fmla="*/ 142 h 357"/>
                    <a:gd name="T28" fmla="*/ 58 w 89"/>
                    <a:gd name="T29" fmla="*/ 74 h 357"/>
                    <a:gd name="T30" fmla="*/ 84 w 89"/>
                    <a:gd name="T31" fmla="*/ 27 h 357"/>
                    <a:gd name="T32" fmla="*/ 89 w 89"/>
                    <a:gd name="T33" fmla="*/ 11 h 357"/>
                    <a:gd name="T34" fmla="*/ 79 w 89"/>
                    <a:gd name="T35" fmla="*/ 0 h 357"/>
                    <a:gd name="T36" fmla="*/ 63 w 89"/>
                    <a:gd name="T37" fmla="*/ 0 h 357"/>
                    <a:gd name="T38" fmla="*/ 53 w 89"/>
                    <a:gd name="T39" fmla="*/ 6 h 357"/>
                    <a:gd name="T40" fmla="*/ 53 w 89"/>
                    <a:gd name="T41" fmla="*/ 6 h 3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9" h="357">
                      <a:moveTo>
                        <a:pt x="53" y="6"/>
                      </a:moveTo>
                      <a:lnTo>
                        <a:pt x="21" y="63"/>
                      </a:lnTo>
                      <a:lnTo>
                        <a:pt x="6" y="137"/>
                      </a:lnTo>
                      <a:lnTo>
                        <a:pt x="0" y="179"/>
                      </a:lnTo>
                      <a:lnTo>
                        <a:pt x="6" y="226"/>
                      </a:lnTo>
                      <a:lnTo>
                        <a:pt x="16" y="283"/>
                      </a:lnTo>
                      <a:lnTo>
                        <a:pt x="32" y="346"/>
                      </a:lnTo>
                      <a:lnTo>
                        <a:pt x="42" y="357"/>
                      </a:lnTo>
                      <a:lnTo>
                        <a:pt x="58" y="357"/>
                      </a:lnTo>
                      <a:lnTo>
                        <a:pt x="68" y="346"/>
                      </a:lnTo>
                      <a:lnTo>
                        <a:pt x="68" y="330"/>
                      </a:lnTo>
                      <a:lnTo>
                        <a:pt x="53" y="273"/>
                      </a:lnTo>
                      <a:lnTo>
                        <a:pt x="42" y="226"/>
                      </a:lnTo>
                      <a:lnTo>
                        <a:pt x="42" y="142"/>
                      </a:lnTo>
                      <a:lnTo>
                        <a:pt x="58" y="74"/>
                      </a:lnTo>
                      <a:lnTo>
                        <a:pt x="84" y="27"/>
                      </a:lnTo>
                      <a:lnTo>
                        <a:pt x="89" y="11"/>
                      </a:lnTo>
                      <a:lnTo>
                        <a:pt x="79" y="0"/>
                      </a:lnTo>
                      <a:lnTo>
                        <a:pt x="63" y="0"/>
                      </a:lnTo>
                      <a:lnTo>
                        <a:pt x="53" y="6"/>
                      </a:lnTo>
                      <a:lnTo>
                        <a:pt x="53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38" name="Freeform 426"/>
                <p:cNvSpPr>
                  <a:spLocks/>
                </p:cNvSpPr>
                <p:nvPr/>
              </p:nvSpPr>
              <p:spPr bwMode="auto">
                <a:xfrm>
                  <a:off x="1610" y="3717"/>
                  <a:ext cx="611" cy="152"/>
                </a:xfrm>
                <a:custGeom>
                  <a:avLst/>
                  <a:gdLst>
                    <a:gd name="T0" fmla="*/ 580 w 611"/>
                    <a:gd name="T1" fmla="*/ 0 h 152"/>
                    <a:gd name="T2" fmla="*/ 496 w 611"/>
                    <a:gd name="T3" fmla="*/ 53 h 152"/>
                    <a:gd name="T4" fmla="*/ 412 w 611"/>
                    <a:gd name="T5" fmla="*/ 90 h 152"/>
                    <a:gd name="T6" fmla="*/ 329 w 611"/>
                    <a:gd name="T7" fmla="*/ 105 h 152"/>
                    <a:gd name="T8" fmla="*/ 245 w 611"/>
                    <a:gd name="T9" fmla="*/ 116 h 152"/>
                    <a:gd name="T10" fmla="*/ 177 w 611"/>
                    <a:gd name="T11" fmla="*/ 116 h 152"/>
                    <a:gd name="T12" fmla="*/ 115 w 611"/>
                    <a:gd name="T13" fmla="*/ 110 h 152"/>
                    <a:gd name="T14" fmla="*/ 57 w 611"/>
                    <a:gd name="T15" fmla="*/ 105 h 152"/>
                    <a:gd name="T16" fmla="*/ 21 w 611"/>
                    <a:gd name="T17" fmla="*/ 100 h 152"/>
                    <a:gd name="T18" fmla="*/ 10 w 611"/>
                    <a:gd name="T19" fmla="*/ 100 h 152"/>
                    <a:gd name="T20" fmla="*/ 0 w 611"/>
                    <a:gd name="T21" fmla="*/ 116 h 152"/>
                    <a:gd name="T22" fmla="*/ 0 w 611"/>
                    <a:gd name="T23" fmla="*/ 126 h 152"/>
                    <a:gd name="T24" fmla="*/ 16 w 611"/>
                    <a:gd name="T25" fmla="*/ 137 h 152"/>
                    <a:gd name="T26" fmla="*/ 57 w 611"/>
                    <a:gd name="T27" fmla="*/ 142 h 152"/>
                    <a:gd name="T28" fmla="*/ 110 w 611"/>
                    <a:gd name="T29" fmla="*/ 147 h 152"/>
                    <a:gd name="T30" fmla="*/ 177 w 611"/>
                    <a:gd name="T31" fmla="*/ 152 h 152"/>
                    <a:gd name="T32" fmla="*/ 251 w 611"/>
                    <a:gd name="T33" fmla="*/ 152 h 152"/>
                    <a:gd name="T34" fmla="*/ 334 w 611"/>
                    <a:gd name="T35" fmla="*/ 142 h 152"/>
                    <a:gd name="T36" fmla="*/ 423 w 611"/>
                    <a:gd name="T37" fmla="*/ 121 h 152"/>
                    <a:gd name="T38" fmla="*/ 512 w 611"/>
                    <a:gd name="T39" fmla="*/ 90 h 152"/>
                    <a:gd name="T40" fmla="*/ 600 w 611"/>
                    <a:gd name="T41" fmla="*/ 32 h 152"/>
                    <a:gd name="T42" fmla="*/ 611 w 611"/>
                    <a:gd name="T43" fmla="*/ 21 h 152"/>
                    <a:gd name="T44" fmla="*/ 606 w 611"/>
                    <a:gd name="T45" fmla="*/ 6 h 152"/>
                    <a:gd name="T46" fmla="*/ 595 w 611"/>
                    <a:gd name="T47" fmla="*/ 0 h 152"/>
                    <a:gd name="T48" fmla="*/ 580 w 611"/>
                    <a:gd name="T49" fmla="*/ 0 h 152"/>
                    <a:gd name="T50" fmla="*/ 580 w 611"/>
                    <a:gd name="T51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611" h="152">
                      <a:moveTo>
                        <a:pt x="580" y="0"/>
                      </a:moveTo>
                      <a:lnTo>
                        <a:pt x="496" y="53"/>
                      </a:lnTo>
                      <a:lnTo>
                        <a:pt x="412" y="90"/>
                      </a:lnTo>
                      <a:lnTo>
                        <a:pt x="329" y="105"/>
                      </a:lnTo>
                      <a:lnTo>
                        <a:pt x="245" y="116"/>
                      </a:lnTo>
                      <a:lnTo>
                        <a:pt x="177" y="116"/>
                      </a:lnTo>
                      <a:lnTo>
                        <a:pt x="115" y="110"/>
                      </a:lnTo>
                      <a:lnTo>
                        <a:pt x="57" y="105"/>
                      </a:lnTo>
                      <a:lnTo>
                        <a:pt x="21" y="100"/>
                      </a:lnTo>
                      <a:lnTo>
                        <a:pt x="10" y="100"/>
                      </a:lnTo>
                      <a:lnTo>
                        <a:pt x="0" y="116"/>
                      </a:lnTo>
                      <a:lnTo>
                        <a:pt x="0" y="126"/>
                      </a:lnTo>
                      <a:lnTo>
                        <a:pt x="16" y="137"/>
                      </a:lnTo>
                      <a:lnTo>
                        <a:pt x="57" y="142"/>
                      </a:lnTo>
                      <a:lnTo>
                        <a:pt x="110" y="147"/>
                      </a:lnTo>
                      <a:lnTo>
                        <a:pt x="177" y="152"/>
                      </a:lnTo>
                      <a:lnTo>
                        <a:pt x="251" y="152"/>
                      </a:lnTo>
                      <a:lnTo>
                        <a:pt x="334" y="142"/>
                      </a:lnTo>
                      <a:lnTo>
                        <a:pt x="423" y="121"/>
                      </a:lnTo>
                      <a:lnTo>
                        <a:pt x="512" y="90"/>
                      </a:lnTo>
                      <a:lnTo>
                        <a:pt x="600" y="32"/>
                      </a:lnTo>
                      <a:lnTo>
                        <a:pt x="611" y="21"/>
                      </a:lnTo>
                      <a:lnTo>
                        <a:pt x="606" y="6"/>
                      </a:lnTo>
                      <a:lnTo>
                        <a:pt x="595" y="0"/>
                      </a:lnTo>
                      <a:lnTo>
                        <a:pt x="580" y="0"/>
                      </a:lnTo>
                      <a:lnTo>
                        <a:pt x="5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39" name="Freeform 427"/>
                <p:cNvSpPr>
                  <a:spLocks/>
                </p:cNvSpPr>
                <p:nvPr/>
              </p:nvSpPr>
              <p:spPr bwMode="auto">
                <a:xfrm>
                  <a:off x="1761" y="3822"/>
                  <a:ext cx="496" cy="152"/>
                </a:xfrm>
                <a:custGeom>
                  <a:avLst/>
                  <a:gdLst>
                    <a:gd name="T0" fmla="*/ 465 w 496"/>
                    <a:gd name="T1" fmla="*/ 5 h 152"/>
                    <a:gd name="T2" fmla="*/ 382 w 496"/>
                    <a:gd name="T3" fmla="*/ 53 h 152"/>
                    <a:gd name="T4" fmla="*/ 277 w 496"/>
                    <a:gd name="T5" fmla="*/ 89 h 152"/>
                    <a:gd name="T6" fmla="*/ 157 w 496"/>
                    <a:gd name="T7" fmla="*/ 110 h 152"/>
                    <a:gd name="T8" fmla="*/ 16 w 496"/>
                    <a:gd name="T9" fmla="*/ 115 h 152"/>
                    <a:gd name="T10" fmla="*/ 6 w 496"/>
                    <a:gd name="T11" fmla="*/ 121 h 152"/>
                    <a:gd name="T12" fmla="*/ 0 w 496"/>
                    <a:gd name="T13" fmla="*/ 136 h 152"/>
                    <a:gd name="T14" fmla="*/ 6 w 496"/>
                    <a:gd name="T15" fmla="*/ 147 h 152"/>
                    <a:gd name="T16" fmla="*/ 16 w 496"/>
                    <a:gd name="T17" fmla="*/ 152 h 152"/>
                    <a:gd name="T18" fmla="*/ 162 w 496"/>
                    <a:gd name="T19" fmla="*/ 147 h 152"/>
                    <a:gd name="T20" fmla="*/ 293 w 496"/>
                    <a:gd name="T21" fmla="*/ 126 h 152"/>
                    <a:gd name="T22" fmla="*/ 397 w 496"/>
                    <a:gd name="T23" fmla="*/ 89 h 152"/>
                    <a:gd name="T24" fmla="*/ 486 w 496"/>
                    <a:gd name="T25" fmla="*/ 32 h 152"/>
                    <a:gd name="T26" fmla="*/ 496 w 496"/>
                    <a:gd name="T27" fmla="*/ 21 h 152"/>
                    <a:gd name="T28" fmla="*/ 491 w 496"/>
                    <a:gd name="T29" fmla="*/ 5 h 152"/>
                    <a:gd name="T30" fmla="*/ 481 w 496"/>
                    <a:gd name="T31" fmla="*/ 0 h 152"/>
                    <a:gd name="T32" fmla="*/ 465 w 496"/>
                    <a:gd name="T33" fmla="*/ 5 h 152"/>
                    <a:gd name="T34" fmla="*/ 465 w 496"/>
                    <a:gd name="T35" fmla="*/ 5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96" h="152">
                      <a:moveTo>
                        <a:pt x="465" y="5"/>
                      </a:moveTo>
                      <a:lnTo>
                        <a:pt x="382" y="53"/>
                      </a:lnTo>
                      <a:lnTo>
                        <a:pt x="277" y="89"/>
                      </a:lnTo>
                      <a:lnTo>
                        <a:pt x="157" y="110"/>
                      </a:lnTo>
                      <a:lnTo>
                        <a:pt x="16" y="115"/>
                      </a:lnTo>
                      <a:lnTo>
                        <a:pt x="6" y="121"/>
                      </a:lnTo>
                      <a:lnTo>
                        <a:pt x="0" y="136"/>
                      </a:lnTo>
                      <a:lnTo>
                        <a:pt x="6" y="147"/>
                      </a:lnTo>
                      <a:lnTo>
                        <a:pt x="16" y="152"/>
                      </a:lnTo>
                      <a:lnTo>
                        <a:pt x="162" y="147"/>
                      </a:lnTo>
                      <a:lnTo>
                        <a:pt x="293" y="126"/>
                      </a:lnTo>
                      <a:lnTo>
                        <a:pt x="397" y="89"/>
                      </a:lnTo>
                      <a:lnTo>
                        <a:pt x="486" y="32"/>
                      </a:lnTo>
                      <a:lnTo>
                        <a:pt x="496" y="21"/>
                      </a:lnTo>
                      <a:lnTo>
                        <a:pt x="491" y="5"/>
                      </a:lnTo>
                      <a:lnTo>
                        <a:pt x="481" y="0"/>
                      </a:lnTo>
                      <a:lnTo>
                        <a:pt x="465" y="5"/>
                      </a:lnTo>
                      <a:lnTo>
                        <a:pt x="465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40" name="Freeform 428"/>
                <p:cNvSpPr>
                  <a:spLocks/>
                </p:cNvSpPr>
                <p:nvPr/>
              </p:nvSpPr>
              <p:spPr bwMode="auto">
                <a:xfrm>
                  <a:off x="2367" y="3597"/>
                  <a:ext cx="94" cy="131"/>
                </a:xfrm>
                <a:custGeom>
                  <a:avLst/>
                  <a:gdLst>
                    <a:gd name="T0" fmla="*/ 58 w 94"/>
                    <a:gd name="T1" fmla="*/ 16 h 131"/>
                    <a:gd name="T2" fmla="*/ 42 w 94"/>
                    <a:gd name="T3" fmla="*/ 58 h 131"/>
                    <a:gd name="T4" fmla="*/ 11 w 94"/>
                    <a:gd name="T5" fmla="*/ 94 h 131"/>
                    <a:gd name="T6" fmla="*/ 5 w 94"/>
                    <a:gd name="T7" fmla="*/ 105 h 131"/>
                    <a:gd name="T8" fmla="*/ 5 w 94"/>
                    <a:gd name="T9" fmla="*/ 105 h 131"/>
                    <a:gd name="T10" fmla="*/ 0 w 94"/>
                    <a:gd name="T11" fmla="*/ 115 h 131"/>
                    <a:gd name="T12" fmla="*/ 11 w 94"/>
                    <a:gd name="T13" fmla="*/ 126 h 131"/>
                    <a:gd name="T14" fmla="*/ 21 w 94"/>
                    <a:gd name="T15" fmla="*/ 131 h 131"/>
                    <a:gd name="T16" fmla="*/ 32 w 94"/>
                    <a:gd name="T17" fmla="*/ 126 h 131"/>
                    <a:gd name="T18" fmla="*/ 42 w 94"/>
                    <a:gd name="T19" fmla="*/ 120 h 131"/>
                    <a:gd name="T20" fmla="*/ 42 w 94"/>
                    <a:gd name="T21" fmla="*/ 115 h 131"/>
                    <a:gd name="T22" fmla="*/ 68 w 94"/>
                    <a:gd name="T23" fmla="*/ 73 h 131"/>
                    <a:gd name="T24" fmla="*/ 94 w 94"/>
                    <a:gd name="T25" fmla="*/ 26 h 131"/>
                    <a:gd name="T26" fmla="*/ 89 w 94"/>
                    <a:gd name="T27" fmla="*/ 10 h 131"/>
                    <a:gd name="T28" fmla="*/ 79 w 94"/>
                    <a:gd name="T29" fmla="*/ 0 h 131"/>
                    <a:gd name="T30" fmla="*/ 68 w 94"/>
                    <a:gd name="T31" fmla="*/ 5 h 131"/>
                    <a:gd name="T32" fmla="*/ 58 w 94"/>
                    <a:gd name="T33" fmla="*/ 16 h 131"/>
                    <a:gd name="T34" fmla="*/ 58 w 94"/>
                    <a:gd name="T35" fmla="*/ 16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94" h="131">
                      <a:moveTo>
                        <a:pt x="58" y="16"/>
                      </a:moveTo>
                      <a:lnTo>
                        <a:pt x="42" y="58"/>
                      </a:lnTo>
                      <a:lnTo>
                        <a:pt x="11" y="94"/>
                      </a:lnTo>
                      <a:lnTo>
                        <a:pt x="5" y="105"/>
                      </a:lnTo>
                      <a:lnTo>
                        <a:pt x="5" y="105"/>
                      </a:lnTo>
                      <a:lnTo>
                        <a:pt x="0" y="115"/>
                      </a:lnTo>
                      <a:lnTo>
                        <a:pt x="11" y="126"/>
                      </a:lnTo>
                      <a:lnTo>
                        <a:pt x="21" y="131"/>
                      </a:lnTo>
                      <a:lnTo>
                        <a:pt x="32" y="126"/>
                      </a:lnTo>
                      <a:lnTo>
                        <a:pt x="42" y="120"/>
                      </a:lnTo>
                      <a:lnTo>
                        <a:pt x="42" y="115"/>
                      </a:lnTo>
                      <a:lnTo>
                        <a:pt x="68" y="73"/>
                      </a:lnTo>
                      <a:lnTo>
                        <a:pt x="94" y="26"/>
                      </a:lnTo>
                      <a:lnTo>
                        <a:pt x="89" y="10"/>
                      </a:lnTo>
                      <a:lnTo>
                        <a:pt x="79" y="0"/>
                      </a:lnTo>
                      <a:lnTo>
                        <a:pt x="68" y="5"/>
                      </a:lnTo>
                      <a:lnTo>
                        <a:pt x="58" y="16"/>
                      </a:lnTo>
                      <a:lnTo>
                        <a:pt x="58" y="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41" name="Freeform 429"/>
                <p:cNvSpPr>
                  <a:spLocks/>
                </p:cNvSpPr>
                <p:nvPr/>
              </p:nvSpPr>
              <p:spPr bwMode="auto">
                <a:xfrm>
                  <a:off x="2310" y="3545"/>
                  <a:ext cx="83" cy="110"/>
                </a:xfrm>
                <a:custGeom>
                  <a:avLst/>
                  <a:gdLst>
                    <a:gd name="T0" fmla="*/ 47 w 83"/>
                    <a:gd name="T1" fmla="*/ 15 h 110"/>
                    <a:gd name="T2" fmla="*/ 31 w 83"/>
                    <a:gd name="T3" fmla="*/ 41 h 110"/>
                    <a:gd name="T4" fmla="*/ 5 w 83"/>
                    <a:gd name="T5" fmla="*/ 78 h 110"/>
                    <a:gd name="T6" fmla="*/ 0 w 83"/>
                    <a:gd name="T7" fmla="*/ 94 h 110"/>
                    <a:gd name="T8" fmla="*/ 10 w 83"/>
                    <a:gd name="T9" fmla="*/ 104 h 110"/>
                    <a:gd name="T10" fmla="*/ 21 w 83"/>
                    <a:gd name="T11" fmla="*/ 110 h 110"/>
                    <a:gd name="T12" fmla="*/ 31 w 83"/>
                    <a:gd name="T13" fmla="*/ 104 h 110"/>
                    <a:gd name="T14" fmla="*/ 62 w 83"/>
                    <a:gd name="T15" fmla="*/ 62 h 110"/>
                    <a:gd name="T16" fmla="*/ 78 w 83"/>
                    <a:gd name="T17" fmla="*/ 41 h 110"/>
                    <a:gd name="T18" fmla="*/ 83 w 83"/>
                    <a:gd name="T19" fmla="*/ 21 h 110"/>
                    <a:gd name="T20" fmla="*/ 83 w 83"/>
                    <a:gd name="T21" fmla="*/ 10 h 110"/>
                    <a:gd name="T22" fmla="*/ 68 w 83"/>
                    <a:gd name="T23" fmla="*/ 0 h 110"/>
                    <a:gd name="T24" fmla="*/ 57 w 83"/>
                    <a:gd name="T25" fmla="*/ 0 h 110"/>
                    <a:gd name="T26" fmla="*/ 47 w 83"/>
                    <a:gd name="T27" fmla="*/ 15 h 110"/>
                    <a:gd name="T28" fmla="*/ 47 w 83"/>
                    <a:gd name="T29" fmla="*/ 15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3" h="110">
                      <a:moveTo>
                        <a:pt x="47" y="15"/>
                      </a:moveTo>
                      <a:lnTo>
                        <a:pt x="31" y="41"/>
                      </a:lnTo>
                      <a:lnTo>
                        <a:pt x="5" y="78"/>
                      </a:lnTo>
                      <a:lnTo>
                        <a:pt x="0" y="94"/>
                      </a:lnTo>
                      <a:lnTo>
                        <a:pt x="10" y="104"/>
                      </a:lnTo>
                      <a:lnTo>
                        <a:pt x="21" y="110"/>
                      </a:lnTo>
                      <a:lnTo>
                        <a:pt x="31" y="104"/>
                      </a:lnTo>
                      <a:lnTo>
                        <a:pt x="62" y="62"/>
                      </a:lnTo>
                      <a:lnTo>
                        <a:pt x="78" y="41"/>
                      </a:lnTo>
                      <a:lnTo>
                        <a:pt x="83" y="21"/>
                      </a:lnTo>
                      <a:lnTo>
                        <a:pt x="83" y="10"/>
                      </a:lnTo>
                      <a:lnTo>
                        <a:pt x="68" y="0"/>
                      </a:lnTo>
                      <a:lnTo>
                        <a:pt x="57" y="0"/>
                      </a:lnTo>
                      <a:lnTo>
                        <a:pt x="47" y="15"/>
                      </a:lnTo>
                      <a:lnTo>
                        <a:pt x="47" y="1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92942" name="Rectangle 430"/>
              <p:cNvSpPr>
                <a:spLocks noChangeArrowheads="1"/>
              </p:cNvSpPr>
              <p:nvPr/>
            </p:nvSpPr>
            <p:spPr bwMode="auto">
              <a:xfrm>
                <a:off x="2112" y="3504"/>
                <a:ext cx="288" cy="5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1600" b="1">
                    <a:solidFill>
                      <a:srgbClr val="660033"/>
                    </a:solidFill>
                  </a:rPr>
                  <a:t>問</a:t>
                </a:r>
              </a:p>
              <a:p>
                <a:pPr algn="ctr"/>
                <a:r>
                  <a:rPr lang="ja-JP" altLang="en-US" sz="1600" b="1">
                    <a:solidFill>
                      <a:srgbClr val="660033"/>
                    </a:solidFill>
                  </a:rPr>
                  <a:t>題</a:t>
                </a:r>
              </a:p>
            </p:txBody>
          </p:sp>
          <p:sp>
            <p:nvSpPr>
              <p:cNvPr id="192943" name="Freeform 431"/>
              <p:cNvSpPr>
                <a:spLocks/>
              </p:cNvSpPr>
              <p:nvPr/>
            </p:nvSpPr>
            <p:spPr bwMode="auto">
              <a:xfrm>
                <a:off x="1968" y="3936"/>
                <a:ext cx="576" cy="250"/>
              </a:xfrm>
              <a:custGeom>
                <a:avLst/>
                <a:gdLst>
                  <a:gd name="T0" fmla="*/ 1390 w 1390"/>
                  <a:gd name="T1" fmla="*/ 94 h 550"/>
                  <a:gd name="T2" fmla="*/ 1379 w 1390"/>
                  <a:gd name="T3" fmla="*/ 157 h 550"/>
                  <a:gd name="T4" fmla="*/ 1358 w 1390"/>
                  <a:gd name="T5" fmla="*/ 231 h 550"/>
                  <a:gd name="T6" fmla="*/ 1337 w 1390"/>
                  <a:gd name="T7" fmla="*/ 267 h 550"/>
                  <a:gd name="T8" fmla="*/ 1311 w 1390"/>
                  <a:gd name="T9" fmla="*/ 309 h 550"/>
                  <a:gd name="T10" fmla="*/ 1280 w 1390"/>
                  <a:gd name="T11" fmla="*/ 351 h 550"/>
                  <a:gd name="T12" fmla="*/ 1243 w 1390"/>
                  <a:gd name="T13" fmla="*/ 388 h 550"/>
                  <a:gd name="T14" fmla="*/ 1196 w 1390"/>
                  <a:gd name="T15" fmla="*/ 430 h 550"/>
                  <a:gd name="T16" fmla="*/ 1144 w 1390"/>
                  <a:gd name="T17" fmla="*/ 461 h 550"/>
                  <a:gd name="T18" fmla="*/ 1081 w 1390"/>
                  <a:gd name="T19" fmla="*/ 487 h 550"/>
                  <a:gd name="T20" fmla="*/ 1008 w 1390"/>
                  <a:gd name="T21" fmla="*/ 513 h 550"/>
                  <a:gd name="T22" fmla="*/ 925 w 1390"/>
                  <a:gd name="T23" fmla="*/ 534 h 550"/>
                  <a:gd name="T24" fmla="*/ 831 w 1390"/>
                  <a:gd name="T25" fmla="*/ 545 h 550"/>
                  <a:gd name="T26" fmla="*/ 726 w 1390"/>
                  <a:gd name="T27" fmla="*/ 550 h 550"/>
                  <a:gd name="T28" fmla="*/ 606 w 1390"/>
                  <a:gd name="T29" fmla="*/ 545 h 550"/>
                  <a:gd name="T30" fmla="*/ 491 w 1390"/>
                  <a:gd name="T31" fmla="*/ 534 h 550"/>
                  <a:gd name="T32" fmla="*/ 392 w 1390"/>
                  <a:gd name="T33" fmla="*/ 513 h 550"/>
                  <a:gd name="T34" fmla="*/ 303 w 1390"/>
                  <a:gd name="T35" fmla="*/ 487 h 550"/>
                  <a:gd name="T36" fmla="*/ 230 w 1390"/>
                  <a:gd name="T37" fmla="*/ 456 h 550"/>
                  <a:gd name="T38" fmla="*/ 167 w 1390"/>
                  <a:gd name="T39" fmla="*/ 419 h 550"/>
                  <a:gd name="T40" fmla="*/ 120 w 1390"/>
                  <a:gd name="T41" fmla="*/ 382 h 550"/>
                  <a:gd name="T42" fmla="*/ 79 w 1390"/>
                  <a:gd name="T43" fmla="*/ 341 h 550"/>
                  <a:gd name="T44" fmla="*/ 47 w 1390"/>
                  <a:gd name="T45" fmla="*/ 299 h 550"/>
                  <a:gd name="T46" fmla="*/ 21 w 1390"/>
                  <a:gd name="T47" fmla="*/ 252 h 550"/>
                  <a:gd name="T48" fmla="*/ 11 w 1390"/>
                  <a:gd name="T49" fmla="*/ 210 h 550"/>
                  <a:gd name="T50" fmla="*/ 0 w 1390"/>
                  <a:gd name="T51" fmla="*/ 168 h 550"/>
                  <a:gd name="T52" fmla="*/ 0 w 1390"/>
                  <a:gd name="T53" fmla="*/ 126 h 550"/>
                  <a:gd name="T54" fmla="*/ 6 w 1390"/>
                  <a:gd name="T55" fmla="*/ 58 h 550"/>
                  <a:gd name="T56" fmla="*/ 26 w 1390"/>
                  <a:gd name="T57" fmla="*/ 0 h 550"/>
                  <a:gd name="T58" fmla="*/ 37 w 1390"/>
                  <a:gd name="T59" fmla="*/ 63 h 550"/>
                  <a:gd name="T60" fmla="*/ 73 w 1390"/>
                  <a:gd name="T61" fmla="*/ 131 h 550"/>
                  <a:gd name="T62" fmla="*/ 131 w 1390"/>
                  <a:gd name="T63" fmla="*/ 194 h 550"/>
                  <a:gd name="T64" fmla="*/ 204 w 1390"/>
                  <a:gd name="T65" fmla="*/ 246 h 550"/>
                  <a:gd name="T66" fmla="*/ 298 w 1390"/>
                  <a:gd name="T67" fmla="*/ 299 h 550"/>
                  <a:gd name="T68" fmla="*/ 418 w 1390"/>
                  <a:gd name="T69" fmla="*/ 335 h 550"/>
                  <a:gd name="T70" fmla="*/ 554 w 1390"/>
                  <a:gd name="T71" fmla="*/ 356 h 550"/>
                  <a:gd name="T72" fmla="*/ 711 w 1390"/>
                  <a:gd name="T73" fmla="*/ 367 h 550"/>
                  <a:gd name="T74" fmla="*/ 789 w 1390"/>
                  <a:gd name="T75" fmla="*/ 362 h 550"/>
                  <a:gd name="T76" fmla="*/ 862 w 1390"/>
                  <a:gd name="T77" fmla="*/ 362 h 550"/>
                  <a:gd name="T78" fmla="*/ 930 w 1390"/>
                  <a:gd name="T79" fmla="*/ 351 h 550"/>
                  <a:gd name="T80" fmla="*/ 987 w 1390"/>
                  <a:gd name="T81" fmla="*/ 346 h 550"/>
                  <a:gd name="T82" fmla="*/ 1092 w 1390"/>
                  <a:gd name="T83" fmla="*/ 320 h 550"/>
                  <a:gd name="T84" fmla="*/ 1175 w 1390"/>
                  <a:gd name="T85" fmla="*/ 293 h 550"/>
                  <a:gd name="T86" fmla="*/ 1243 w 1390"/>
                  <a:gd name="T87" fmla="*/ 252 h 550"/>
                  <a:gd name="T88" fmla="*/ 1301 w 1390"/>
                  <a:gd name="T89" fmla="*/ 210 h 550"/>
                  <a:gd name="T90" fmla="*/ 1348 w 1390"/>
                  <a:gd name="T91" fmla="*/ 157 h 550"/>
                  <a:gd name="T92" fmla="*/ 1390 w 1390"/>
                  <a:gd name="T93" fmla="*/ 94 h 550"/>
                  <a:gd name="T94" fmla="*/ 1390 w 1390"/>
                  <a:gd name="T95" fmla="*/ 94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90" h="550">
                    <a:moveTo>
                      <a:pt x="1390" y="94"/>
                    </a:moveTo>
                    <a:lnTo>
                      <a:pt x="1379" y="157"/>
                    </a:lnTo>
                    <a:lnTo>
                      <a:pt x="1358" y="231"/>
                    </a:lnTo>
                    <a:lnTo>
                      <a:pt x="1337" y="267"/>
                    </a:lnTo>
                    <a:lnTo>
                      <a:pt x="1311" y="309"/>
                    </a:lnTo>
                    <a:lnTo>
                      <a:pt x="1280" y="351"/>
                    </a:lnTo>
                    <a:lnTo>
                      <a:pt x="1243" y="388"/>
                    </a:lnTo>
                    <a:lnTo>
                      <a:pt x="1196" y="430"/>
                    </a:lnTo>
                    <a:lnTo>
                      <a:pt x="1144" y="461"/>
                    </a:lnTo>
                    <a:lnTo>
                      <a:pt x="1081" y="487"/>
                    </a:lnTo>
                    <a:lnTo>
                      <a:pt x="1008" y="513"/>
                    </a:lnTo>
                    <a:lnTo>
                      <a:pt x="925" y="534"/>
                    </a:lnTo>
                    <a:lnTo>
                      <a:pt x="831" y="545"/>
                    </a:lnTo>
                    <a:lnTo>
                      <a:pt x="726" y="550"/>
                    </a:lnTo>
                    <a:lnTo>
                      <a:pt x="606" y="545"/>
                    </a:lnTo>
                    <a:lnTo>
                      <a:pt x="491" y="534"/>
                    </a:lnTo>
                    <a:lnTo>
                      <a:pt x="392" y="513"/>
                    </a:lnTo>
                    <a:lnTo>
                      <a:pt x="303" y="487"/>
                    </a:lnTo>
                    <a:lnTo>
                      <a:pt x="230" y="456"/>
                    </a:lnTo>
                    <a:lnTo>
                      <a:pt x="167" y="419"/>
                    </a:lnTo>
                    <a:lnTo>
                      <a:pt x="120" y="382"/>
                    </a:lnTo>
                    <a:lnTo>
                      <a:pt x="79" y="341"/>
                    </a:lnTo>
                    <a:lnTo>
                      <a:pt x="47" y="299"/>
                    </a:lnTo>
                    <a:lnTo>
                      <a:pt x="21" y="252"/>
                    </a:lnTo>
                    <a:lnTo>
                      <a:pt x="11" y="210"/>
                    </a:lnTo>
                    <a:lnTo>
                      <a:pt x="0" y="168"/>
                    </a:lnTo>
                    <a:lnTo>
                      <a:pt x="0" y="126"/>
                    </a:lnTo>
                    <a:lnTo>
                      <a:pt x="6" y="58"/>
                    </a:lnTo>
                    <a:lnTo>
                      <a:pt x="26" y="0"/>
                    </a:lnTo>
                    <a:lnTo>
                      <a:pt x="37" y="63"/>
                    </a:lnTo>
                    <a:lnTo>
                      <a:pt x="73" y="131"/>
                    </a:lnTo>
                    <a:lnTo>
                      <a:pt x="131" y="194"/>
                    </a:lnTo>
                    <a:lnTo>
                      <a:pt x="204" y="246"/>
                    </a:lnTo>
                    <a:lnTo>
                      <a:pt x="298" y="299"/>
                    </a:lnTo>
                    <a:lnTo>
                      <a:pt x="418" y="335"/>
                    </a:lnTo>
                    <a:lnTo>
                      <a:pt x="554" y="356"/>
                    </a:lnTo>
                    <a:lnTo>
                      <a:pt x="711" y="367"/>
                    </a:lnTo>
                    <a:lnTo>
                      <a:pt x="789" y="362"/>
                    </a:lnTo>
                    <a:lnTo>
                      <a:pt x="862" y="362"/>
                    </a:lnTo>
                    <a:lnTo>
                      <a:pt x="930" y="351"/>
                    </a:lnTo>
                    <a:lnTo>
                      <a:pt x="987" y="346"/>
                    </a:lnTo>
                    <a:lnTo>
                      <a:pt x="1092" y="320"/>
                    </a:lnTo>
                    <a:lnTo>
                      <a:pt x="1175" y="293"/>
                    </a:lnTo>
                    <a:lnTo>
                      <a:pt x="1243" y="252"/>
                    </a:lnTo>
                    <a:lnTo>
                      <a:pt x="1301" y="210"/>
                    </a:lnTo>
                    <a:lnTo>
                      <a:pt x="1348" y="157"/>
                    </a:lnTo>
                    <a:lnTo>
                      <a:pt x="1390" y="94"/>
                    </a:lnTo>
                    <a:lnTo>
                      <a:pt x="1390" y="94"/>
                    </a:lnTo>
                    <a:close/>
                  </a:path>
                </a:pathLst>
              </a:custGeom>
              <a:solidFill>
                <a:srgbClr val="333333"/>
              </a:solidFill>
              <a:ln w="1905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92944" name="AutoShape 432"/>
            <p:cNvSpPr>
              <a:spLocks noChangeArrowheads="1"/>
            </p:cNvSpPr>
            <p:nvPr/>
          </p:nvSpPr>
          <p:spPr bwMode="auto">
            <a:xfrm>
              <a:off x="1824" y="3168"/>
              <a:ext cx="1056" cy="288"/>
            </a:xfrm>
            <a:prstGeom prst="wedgeRoundRectCallout">
              <a:avLst>
                <a:gd name="adj1" fmla="val 57954"/>
                <a:gd name="adj2" fmla="val 11493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1800" b="1">
                  <a:solidFill>
                    <a:schemeClr val="tx1"/>
                  </a:solidFill>
                </a:rPr>
                <a:t>もっと良く！</a:t>
              </a:r>
            </a:p>
          </p:txBody>
        </p:sp>
      </p:grpSp>
      <p:grpSp>
        <p:nvGrpSpPr>
          <p:cNvPr id="192945" name="Group 433"/>
          <p:cNvGrpSpPr>
            <a:grpSpLocks/>
          </p:cNvGrpSpPr>
          <p:nvPr/>
        </p:nvGrpSpPr>
        <p:grpSpPr bwMode="auto">
          <a:xfrm>
            <a:off x="1041400" y="2457450"/>
            <a:ext cx="2095500" cy="1852613"/>
            <a:chOff x="192" y="2688"/>
            <a:chExt cx="1440" cy="1483"/>
          </a:xfrm>
        </p:grpSpPr>
        <p:pic>
          <p:nvPicPr>
            <p:cNvPr id="192946" name="Picture 43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2880"/>
              <a:ext cx="1440" cy="1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2947" name="AutoShape 435"/>
            <p:cNvSpPr>
              <a:spLocks noChangeArrowheads="1"/>
            </p:cNvSpPr>
            <p:nvPr/>
          </p:nvSpPr>
          <p:spPr bwMode="auto">
            <a:xfrm>
              <a:off x="816" y="2688"/>
              <a:ext cx="816" cy="528"/>
            </a:xfrm>
            <a:prstGeom prst="wedgeRoundRectCallout">
              <a:avLst>
                <a:gd name="adj1" fmla="val -54532"/>
                <a:gd name="adj2" fmla="val 85417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1800" b="1">
                  <a:solidFill>
                    <a:schemeClr val="tx1"/>
                  </a:solidFill>
                </a:rPr>
                <a:t>不良品だー！</a:t>
              </a:r>
            </a:p>
          </p:txBody>
        </p:sp>
      </p:grpSp>
      <p:pic>
        <p:nvPicPr>
          <p:cNvPr id="192950" name="Picture 4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117850"/>
            <a:ext cx="2160588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2952" name="AutoShape 440"/>
          <p:cNvSpPr>
            <a:spLocks noChangeArrowheads="1"/>
          </p:cNvSpPr>
          <p:nvPr/>
        </p:nvSpPr>
        <p:spPr bwMode="auto">
          <a:xfrm>
            <a:off x="6210300" y="2697163"/>
            <a:ext cx="2235200" cy="360362"/>
          </a:xfrm>
          <a:prstGeom prst="wedgeRoundRectCallout">
            <a:avLst>
              <a:gd name="adj1" fmla="val -4296"/>
              <a:gd name="adj2" fmla="val 108681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 sz="1800" b="1">
                <a:solidFill>
                  <a:schemeClr val="tx1"/>
                </a:solidFill>
              </a:rPr>
              <a:t>将来、問題だぞ！</a:t>
            </a:r>
          </a:p>
        </p:txBody>
      </p:sp>
      <p:pic>
        <p:nvPicPr>
          <p:cNvPr id="192953" name="Picture 4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7162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2959" name="Group 447"/>
          <p:cNvGrpSpPr>
            <a:grpSpLocks/>
          </p:cNvGrpSpPr>
          <p:nvPr/>
        </p:nvGrpSpPr>
        <p:grpSpPr bwMode="auto">
          <a:xfrm>
            <a:off x="3429000" y="1447800"/>
            <a:ext cx="5715000" cy="3733800"/>
            <a:chOff x="2160" y="912"/>
            <a:chExt cx="3600" cy="2352"/>
          </a:xfrm>
        </p:grpSpPr>
        <p:sp>
          <p:nvSpPr>
            <p:cNvPr id="192954" name="Rectangle 442"/>
            <p:cNvSpPr>
              <a:spLocks noChangeArrowheads="1"/>
            </p:cNvSpPr>
            <p:nvPr/>
          </p:nvSpPr>
          <p:spPr bwMode="auto">
            <a:xfrm>
              <a:off x="2160" y="912"/>
              <a:ext cx="3600" cy="2016"/>
            </a:xfrm>
            <a:prstGeom prst="rect">
              <a:avLst/>
            </a:prstGeom>
            <a:noFill/>
            <a:ln w="76200">
              <a:solidFill>
                <a:srgbClr val="A5002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955" name="AutoShape 443"/>
            <p:cNvSpPr>
              <a:spLocks noChangeArrowheads="1"/>
            </p:cNvSpPr>
            <p:nvPr/>
          </p:nvSpPr>
          <p:spPr bwMode="auto">
            <a:xfrm flipV="1">
              <a:off x="3696" y="2928"/>
              <a:ext cx="480" cy="336"/>
            </a:xfrm>
            <a:prstGeom prst="downArrow">
              <a:avLst>
                <a:gd name="adj1" fmla="val 50000"/>
                <a:gd name="adj2" fmla="val 53333"/>
              </a:avLst>
            </a:prstGeom>
            <a:solidFill>
              <a:srgbClr val="A50021"/>
            </a:solidFill>
            <a:ln w="9525">
              <a:solidFill>
                <a:srgbClr val="A5002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endParaRPr lang="ja-JP" altLang="ja-JP">
                <a:solidFill>
                  <a:srgbClr val="A50021"/>
                </a:solidFill>
              </a:endParaRPr>
            </a:p>
          </p:txBody>
        </p:sp>
      </p:grpSp>
      <p:sp>
        <p:nvSpPr>
          <p:cNvPr id="192958" name="Rectangle 446"/>
          <p:cNvSpPr>
            <a:spLocks noChangeArrowheads="1"/>
          </p:cNvSpPr>
          <p:nvPr/>
        </p:nvSpPr>
        <p:spPr bwMode="auto">
          <a:xfrm>
            <a:off x="4495800" y="5029200"/>
            <a:ext cx="48768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3200">
                <a:solidFill>
                  <a:srgbClr val="A50021"/>
                </a:solidFill>
                <a:ea typeface="HG創英角ﾎﾟｯﾌﾟ体" pitchFamily="49" charset="-128"/>
              </a:rPr>
              <a:t>　この２つが課題！</a:t>
            </a:r>
          </a:p>
          <a:p>
            <a:r>
              <a:rPr lang="ja-JP" altLang="en-US" sz="2400">
                <a:solidFill>
                  <a:srgbClr val="A50021"/>
                </a:solidFill>
                <a:ea typeface="ＭＳ ゴシック" pitchFamily="49" charset="-128"/>
              </a:rPr>
              <a:t>　・意識的につくる問題</a:t>
            </a:r>
          </a:p>
          <a:p>
            <a:r>
              <a:rPr lang="ja-JP" altLang="en-US" sz="2400">
                <a:solidFill>
                  <a:srgbClr val="A50021"/>
                </a:solidFill>
                <a:ea typeface="ＭＳ ゴシック" pitchFamily="49" charset="-128"/>
              </a:rPr>
              <a:t>　・先取りして設定する問題</a:t>
            </a:r>
          </a:p>
        </p:txBody>
      </p:sp>
      <p:grpSp>
        <p:nvGrpSpPr>
          <p:cNvPr id="192962" name="Group 450"/>
          <p:cNvGrpSpPr>
            <a:grpSpLocks/>
          </p:cNvGrpSpPr>
          <p:nvPr/>
        </p:nvGrpSpPr>
        <p:grpSpPr bwMode="auto">
          <a:xfrm>
            <a:off x="0" y="4724400"/>
            <a:ext cx="4419600" cy="2133600"/>
            <a:chOff x="0" y="2976"/>
            <a:chExt cx="2784" cy="1344"/>
          </a:xfrm>
        </p:grpSpPr>
        <p:pic>
          <p:nvPicPr>
            <p:cNvPr id="192960" name="Picture 44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976"/>
              <a:ext cx="1536" cy="1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2961" name="AutoShape 449"/>
            <p:cNvSpPr>
              <a:spLocks noChangeArrowheads="1"/>
            </p:cNvSpPr>
            <p:nvPr/>
          </p:nvSpPr>
          <p:spPr bwMode="auto">
            <a:xfrm>
              <a:off x="1104" y="3552"/>
              <a:ext cx="1680" cy="624"/>
            </a:xfrm>
            <a:prstGeom prst="wedgeRoundRectCallout">
              <a:avLst>
                <a:gd name="adj1" fmla="val -73690"/>
                <a:gd name="adj2" fmla="val -51120"/>
                <a:gd name="adj3" fmla="val 16667"/>
              </a:avLst>
            </a:prstGeom>
            <a:solidFill>
              <a:srgbClr val="FFCCFF"/>
            </a:solidFill>
            <a:ln w="28575">
              <a:solidFill>
                <a:srgbClr val="A5002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2400" b="1">
                  <a:solidFill>
                    <a:srgbClr val="A50021"/>
                  </a:solidFill>
                </a:rPr>
                <a:t>次のページで</a:t>
              </a:r>
            </a:p>
            <a:p>
              <a:pPr algn="ctr"/>
              <a:r>
                <a:rPr lang="ja-JP" altLang="en-US" sz="2400" b="1">
                  <a:solidFill>
                    <a:srgbClr val="A50021"/>
                  </a:solidFill>
                </a:rPr>
                <a:t>具体的に説明！</a:t>
              </a:r>
            </a:p>
          </p:txBody>
        </p:sp>
      </p:grpSp>
      <p:sp>
        <p:nvSpPr>
          <p:cNvPr id="192963" name="Rectangle 451"/>
          <p:cNvSpPr>
            <a:spLocks noChangeArrowheads="1"/>
          </p:cNvSpPr>
          <p:nvPr/>
        </p:nvSpPr>
        <p:spPr bwMode="auto">
          <a:xfrm>
            <a:off x="8604250" y="3141663"/>
            <a:ext cx="288925" cy="503237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2951" name="Rectangle 439"/>
          <p:cNvSpPr>
            <a:spLocks noChangeArrowheads="1"/>
          </p:cNvSpPr>
          <p:nvPr/>
        </p:nvSpPr>
        <p:spPr bwMode="auto">
          <a:xfrm>
            <a:off x="8172450" y="3068638"/>
            <a:ext cx="768350" cy="300037"/>
          </a:xfrm>
          <a:prstGeom prst="rect">
            <a:avLst/>
          </a:prstGeom>
          <a:solidFill>
            <a:srgbClr val="FFCC99"/>
          </a:solidFill>
          <a:ln w="9525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600" b="1">
                <a:solidFill>
                  <a:srgbClr val="660033"/>
                </a:solidFill>
              </a:rPr>
              <a:t>問題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2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92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2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2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2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92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92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92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92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92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883" grpId="0" autoUpdateAnimBg="0"/>
      <p:bldP spid="192889" grpId="0" animBg="1"/>
      <p:bldP spid="192890" grpId="0" autoUpdateAnimBg="0"/>
      <p:bldP spid="192891" grpId="0" autoUpdateAnimBg="0"/>
      <p:bldP spid="192892" grpId="0" autoUpdateAnimBg="0"/>
      <p:bldP spid="192893" grpId="0" animBg="1"/>
      <p:bldP spid="192894" grpId="0" animBg="1" autoUpdateAnimBg="0"/>
      <p:bldP spid="192895" grpId="0" animBg="1" autoUpdateAnimBg="0"/>
      <p:bldP spid="192896" grpId="0" animBg="1" autoUpdateAnimBg="0"/>
      <p:bldP spid="192958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ChangeArrowheads="1"/>
          </p:cNvSpPr>
          <p:nvPr/>
        </p:nvSpPr>
        <p:spPr bwMode="auto">
          <a:xfrm>
            <a:off x="2743200" y="0"/>
            <a:ext cx="6172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800">
                <a:solidFill>
                  <a:srgbClr val="A50021"/>
                </a:solidFill>
                <a:ea typeface="ＭＳ ゴシック" pitchFamily="49" charset="-128"/>
              </a:rPr>
              <a:t>～課題の具体的な説明～</a:t>
            </a:r>
            <a:endParaRPr lang="ja-JP" altLang="en-US" sz="3600">
              <a:solidFill>
                <a:srgbClr val="A50021"/>
              </a:solidFill>
              <a:ea typeface="HG創英角ﾎﾟｯﾌﾟ体" pitchFamily="49" charset="-128"/>
            </a:endParaRPr>
          </a:p>
        </p:txBody>
      </p:sp>
      <p:grpSp>
        <p:nvGrpSpPr>
          <p:cNvPr id="194563" name="Group 3"/>
          <p:cNvGrpSpPr>
            <a:grpSpLocks/>
          </p:cNvGrpSpPr>
          <p:nvPr/>
        </p:nvGrpSpPr>
        <p:grpSpPr bwMode="auto">
          <a:xfrm>
            <a:off x="0" y="0"/>
            <a:ext cx="8915400" cy="2819400"/>
            <a:chOff x="0" y="0"/>
            <a:chExt cx="5616" cy="1920"/>
          </a:xfrm>
        </p:grpSpPr>
        <p:pic>
          <p:nvPicPr>
            <p:cNvPr id="194564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73" cy="1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4565" name="AutoShape 5"/>
            <p:cNvSpPr>
              <a:spLocks noChangeArrowheads="1"/>
            </p:cNvSpPr>
            <p:nvPr/>
          </p:nvSpPr>
          <p:spPr bwMode="auto">
            <a:xfrm>
              <a:off x="1920" y="432"/>
              <a:ext cx="3696" cy="480"/>
            </a:xfrm>
            <a:prstGeom prst="wedgeRoundRectCallout">
              <a:avLst>
                <a:gd name="adj1" fmla="val -76838"/>
                <a:gd name="adj2" fmla="val 18958"/>
                <a:gd name="adj3" fmla="val 16667"/>
              </a:avLst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3600">
                  <a:solidFill>
                    <a:srgbClr val="A50021"/>
                  </a:solidFill>
                  <a:ea typeface="HG創英角ﾎﾟｯﾌﾟ体" pitchFamily="49" charset="-128"/>
                </a:rPr>
                <a:t>意識的につくる問題</a:t>
              </a:r>
            </a:p>
          </p:txBody>
        </p:sp>
      </p:grpSp>
      <p:sp>
        <p:nvSpPr>
          <p:cNvPr id="194566" name="Rectangle 6"/>
          <p:cNvSpPr>
            <a:spLocks noChangeArrowheads="1"/>
          </p:cNvSpPr>
          <p:nvPr/>
        </p:nvSpPr>
        <p:spPr bwMode="auto">
          <a:xfrm>
            <a:off x="1600200" y="1371600"/>
            <a:ext cx="7315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3200">
                <a:solidFill>
                  <a:srgbClr val="A50021"/>
                </a:solidFill>
                <a:ea typeface="HG創英角ﾎﾟｯﾌﾟ体" pitchFamily="49" charset="-128"/>
              </a:rPr>
              <a:t>　１．</a:t>
            </a:r>
            <a:r>
              <a:rPr lang="en-US" altLang="ja-JP" sz="3200">
                <a:solidFill>
                  <a:srgbClr val="A50021"/>
                </a:solidFill>
                <a:ea typeface="HG創英角ﾎﾟｯﾌﾟ体" pitchFamily="49" charset="-128"/>
              </a:rPr>
              <a:t>｢</a:t>
            </a:r>
            <a:r>
              <a:rPr lang="ja-JP" altLang="en-US" sz="3200">
                <a:solidFill>
                  <a:srgbClr val="A50021"/>
                </a:solidFill>
                <a:ea typeface="HG創英角ﾎﾟｯﾌﾟ体" pitchFamily="49" charset="-128"/>
              </a:rPr>
              <a:t>良さ</a:t>
            </a:r>
            <a:r>
              <a:rPr lang="en-US" altLang="ja-JP" sz="3200">
                <a:solidFill>
                  <a:srgbClr val="A50021"/>
                </a:solidFill>
                <a:ea typeface="HG創英角ﾎﾟｯﾌﾟ体" pitchFamily="49" charset="-128"/>
              </a:rPr>
              <a:t>｣</a:t>
            </a:r>
            <a:r>
              <a:rPr lang="ja-JP" altLang="en-US" sz="3200">
                <a:solidFill>
                  <a:srgbClr val="A50021"/>
                </a:solidFill>
                <a:ea typeface="HG創英角ﾎﾟｯﾌﾟ体" pitchFamily="49" charset="-128"/>
              </a:rPr>
              <a:t>を追究！</a:t>
            </a:r>
          </a:p>
          <a:p>
            <a:r>
              <a:rPr lang="ja-JP" altLang="en-US" sz="3200">
                <a:solidFill>
                  <a:srgbClr val="A50021"/>
                </a:solidFill>
                <a:ea typeface="HG創英角ﾎﾟｯﾌﾟ体" pitchFamily="49" charset="-128"/>
              </a:rPr>
              <a:t>　</a:t>
            </a:r>
            <a:r>
              <a:rPr lang="ja-JP" altLang="en-US" sz="2800">
                <a:solidFill>
                  <a:srgbClr val="A50021"/>
                </a:solidFill>
                <a:ea typeface="HG創英角ﾎﾟｯﾌﾟ体" pitchFamily="49" charset="-128"/>
              </a:rPr>
              <a:t>（</a:t>
            </a:r>
            <a:r>
              <a:rPr lang="en-US" altLang="ja-JP" sz="2800">
                <a:solidFill>
                  <a:srgbClr val="A50021"/>
                </a:solidFill>
                <a:ea typeface="HG創英角ﾎﾟｯﾌﾟ体" pitchFamily="49" charset="-128"/>
              </a:rPr>
              <a:t>｢</a:t>
            </a:r>
            <a:r>
              <a:rPr lang="ja-JP" altLang="en-US" sz="2800">
                <a:solidFill>
                  <a:srgbClr val="A50021"/>
                </a:solidFill>
                <a:ea typeface="HG創英角ﾎﾟｯﾌﾟ体" pitchFamily="49" charset="-128"/>
              </a:rPr>
              <a:t>当り前の品質</a:t>
            </a:r>
            <a:r>
              <a:rPr lang="en-US" altLang="ja-JP" sz="2800">
                <a:solidFill>
                  <a:srgbClr val="A50021"/>
                </a:solidFill>
                <a:ea typeface="HG創英角ﾎﾟｯﾌﾟ体" pitchFamily="49" charset="-128"/>
              </a:rPr>
              <a:t>｣</a:t>
            </a:r>
            <a:r>
              <a:rPr lang="ja-JP" altLang="en-US" sz="2800">
                <a:solidFill>
                  <a:srgbClr val="A50021"/>
                </a:solidFill>
                <a:ea typeface="HG創英角ﾎﾟｯﾌﾟ体" pitchFamily="49" charset="-128"/>
              </a:rPr>
              <a:t>から</a:t>
            </a:r>
            <a:r>
              <a:rPr lang="en-US" altLang="ja-JP" sz="2800">
                <a:solidFill>
                  <a:srgbClr val="A50021"/>
                </a:solidFill>
                <a:ea typeface="HG創英角ﾎﾟｯﾌﾟ体" pitchFamily="49" charset="-128"/>
              </a:rPr>
              <a:t>｢</a:t>
            </a:r>
            <a:r>
              <a:rPr lang="ja-JP" altLang="en-US" sz="2800">
                <a:solidFill>
                  <a:srgbClr val="A50021"/>
                </a:solidFill>
                <a:ea typeface="HG創英角ﾎﾟｯﾌﾟ体" pitchFamily="49" charset="-128"/>
              </a:rPr>
              <a:t>魅力的品質</a:t>
            </a:r>
            <a:r>
              <a:rPr lang="en-US" altLang="ja-JP" sz="2800">
                <a:solidFill>
                  <a:srgbClr val="A50021"/>
                </a:solidFill>
                <a:ea typeface="HG創英角ﾎﾟｯﾌﾟ体" pitchFamily="49" charset="-128"/>
              </a:rPr>
              <a:t>｣</a:t>
            </a:r>
            <a:r>
              <a:rPr lang="ja-JP" altLang="en-US" sz="2800">
                <a:solidFill>
                  <a:srgbClr val="A50021"/>
                </a:solidFill>
                <a:ea typeface="HG創英角ﾎﾟｯﾌﾟ体" pitchFamily="49" charset="-128"/>
              </a:rPr>
              <a:t>へ）</a:t>
            </a:r>
          </a:p>
        </p:txBody>
      </p:sp>
      <p:sp>
        <p:nvSpPr>
          <p:cNvPr id="194586" name="Rectangle 26"/>
          <p:cNvSpPr>
            <a:spLocks noChangeArrowheads="1"/>
          </p:cNvSpPr>
          <p:nvPr/>
        </p:nvSpPr>
        <p:spPr bwMode="auto">
          <a:xfrm>
            <a:off x="2514600" y="2514600"/>
            <a:ext cx="6477000" cy="1676400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2400" b="1">
                <a:solidFill>
                  <a:schemeClr val="tx1"/>
                </a:solidFill>
              </a:rPr>
              <a:t>例）携帯電話で通話ができるのは</a:t>
            </a:r>
            <a:r>
              <a:rPr lang="en-US" altLang="ja-JP" sz="2400" b="1">
                <a:solidFill>
                  <a:schemeClr val="tx1"/>
                </a:solidFill>
              </a:rPr>
              <a:t>｢</a:t>
            </a:r>
            <a:r>
              <a:rPr lang="ja-JP" altLang="en-US" sz="2400" b="1">
                <a:solidFill>
                  <a:schemeClr val="tx1"/>
                </a:solidFill>
              </a:rPr>
              <a:t>当り前</a:t>
            </a:r>
            <a:r>
              <a:rPr lang="en-US" altLang="ja-JP" sz="2400" b="1">
                <a:solidFill>
                  <a:schemeClr val="tx1"/>
                </a:solidFill>
              </a:rPr>
              <a:t>｣</a:t>
            </a:r>
            <a:r>
              <a:rPr lang="ja-JP" altLang="en-US" sz="2400" b="1">
                <a:solidFill>
                  <a:schemeClr val="tx1"/>
                </a:solidFill>
              </a:rPr>
              <a:t>。</a:t>
            </a:r>
          </a:p>
          <a:p>
            <a:r>
              <a:rPr lang="ja-JP" altLang="en-US" sz="2400" b="1">
                <a:solidFill>
                  <a:schemeClr val="tx1"/>
                </a:solidFill>
              </a:rPr>
              <a:t>　　これからは、ＴＶ･ﾗｼﾞｵ･ｲﾝﾀｰﾈｯﾄも使え、</a:t>
            </a:r>
          </a:p>
          <a:p>
            <a:r>
              <a:rPr lang="ja-JP" altLang="en-US" sz="2400" b="1">
                <a:solidFill>
                  <a:schemeClr val="tx1"/>
                </a:solidFill>
              </a:rPr>
              <a:t>　　さらに！車や家の防犯状況も見れるなどの</a:t>
            </a:r>
          </a:p>
          <a:p>
            <a:r>
              <a:rPr lang="ja-JP" altLang="en-US" sz="2400" b="1">
                <a:solidFill>
                  <a:schemeClr val="tx1"/>
                </a:solidFill>
              </a:rPr>
              <a:t>　　消費者に喜ばれる</a:t>
            </a:r>
            <a:r>
              <a:rPr lang="en-US" altLang="ja-JP" sz="2400" b="1">
                <a:solidFill>
                  <a:schemeClr val="tx1"/>
                </a:solidFill>
              </a:rPr>
              <a:t>｢</a:t>
            </a:r>
            <a:r>
              <a:rPr lang="ja-JP" altLang="en-US" sz="2400" b="1">
                <a:solidFill>
                  <a:schemeClr val="tx1"/>
                </a:solidFill>
              </a:rPr>
              <a:t>魅力的な品</a:t>
            </a:r>
            <a:r>
              <a:rPr lang="en-US" altLang="ja-JP" sz="2400" b="1">
                <a:solidFill>
                  <a:schemeClr val="tx1"/>
                </a:solidFill>
              </a:rPr>
              <a:t>｣</a:t>
            </a:r>
            <a:r>
              <a:rPr lang="ja-JP" altLang="en-US" sz="2400" b="1">
                <a:solidFill>
                  <a:schemeClr val="tx1"/>
                </a:solidFill>
              </a:rPr>
              <a:t>を開発する。</a:t>
            </a:r>
          </a:p>
        </p:txBody>
      </p:sp>
      <p:sp>
        <p:nvSpPr>
          <p:cNvPr id="194587" name="Rectangle 27"/>
          <p:cNvSpPr>
            <a:spLocks noChangeArrowheads="1"/>
          </p:cNvSpPr>
          <p:nvPr/>
        </p:nvSpPr>
        <p:spPr bwMode="auto">
          <a:xfrm>
            <a:off x="1828800" y="4343400"/>
            <a:ext cx="7315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3200">
                <a:solidFill>
                  <a:srgbClr val="A50021"/>
                </a:solidFill>
                <a:ea typeface="HG創英角ﾎﾟｯﾌﾟ体" pitchFamily="49" charset="-128"/>
              </a:rPr>
              <a:t>　２．今の業務を抜本的に変える！</a:t>
            </a:r>
          </a:p>
          <a:p>
            <a:r>
              <a:rPr lang="ja-JP" altLang="en-US" sz="3200">
                <a:solidFill>
                  <a:srgbClr val="A50021"/>
                </a:solidFill>
                <a:ea typeface="HG創英角ﾎﾟｯﾌﾟ体" pitchFamily="49" charset="-128"/>
              </a:rPr>
              <a:t>　　</a:t>
            </a:r>
            <a:r>
              <a:rPr lang="ja-JP" altLang="en-US" sz="2800">
                <a:solidFill>
                  <a:srgbClr val="A50021"/>
                </a:solidFill>
                <a:ea typeface="HG創英角ﾎﾟｯﾌﾟ体" pitchFamily="49" charset="-128"/>
              </a:rPr>
              <a:t>（</a:t>
            </a:r>
            <a:r>
              <a:rPr lang="en-US" altLang="ja-JP" sz="2800">
                <a:solidFill>
                  <a:srgbClr val="A50021"/>
                </a:solidFill>
                <a:ea typeface="HG創英角ﾎﾟｯﾌﾟ体" pitchFamily="49" charset="-128"/>
              </a:rPr>
              <a:t>｢</a:t>
            </a:r>
            <a:r>
              <a:rPr lang="ja-JP" altLang="en-US" sz="2800">
                <a:solidFill>
                  <a:srgbClr val="A50021"/>
                </a:solidFill>
                <a:ea typeface="HG創英角ﾎﾟｯﾌﾟ体" pitchFamily="49" charset="-128"/>
              </a:rPr>
              <a:t>現状打破！</a:t>
            </a:r>
            <a:r>
              <a:rPr lang="en-US" altLang="ja-JP" sz="2800">
                <a:solidFill>
                  <a:srgbClr val="A50021"/>
                </a:solidFill>
                <a:ea typeface="HG創英角ﾎﾟｯﾌﾟ体" pitchFamily="49" charset="-128"/>
              </a:rPr>
              <a:t>｣</a:t>
            </a:r>
            <a:r>
              <a:rPr lang="ja-JP" altLang="en-US" sz="2800">
                <a:solidFill>
                  <a:srgbClr val="A50021"/>
                </a:solidFill>
                <a:latin typeface="HG創英角ﾎﾟｯﾌﾟ体" pitchFamily="49" charset="-128"/>
                <a:ea typeface="HG創英角ﾎﾟｯﾌﾟ体" pitchFamily="49" charset="-128"/>
              </a:rPr>
              <a:t>）</a:t>
            </a:r>
          </a:p>
        </p:txBody>
      </p:sp>
      <p:sp>
        <p:nvSpPr>
          <p:cNvPr id="194602" name="Rectangle 42"/>
          <p:cNvSpPr>
            <a:spLocks noChangeArrowheads="1"/>
          </p:cNvSpPr>
          <p:nvPr/>
        </p:nvSpPr>
        <p:spPr bwMode="auto">
          <a:xfrm>
            <a:off x="2514600" y="5410200"/>
            <a:ext cx="6477000" cy="762000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2400" b="1">
                <a:solidFill>
                  <a:schemeClr val="tx1"/>
                </a:solidFill>
              </a:rPr>
              <a:t>例）競合会社に勝つために、現状の倍の早さで</a:t>
            </a:r>
          </a:p>
          <a:p>
            <a:r>
              <a:rPr lang="ja-JP" altLang="en-US" sz="2400" b="1">
                <a:solidFill>
                  <a:schemeClr val="tx1"/>
                </a:solidFill>
              </a:rPr>
              <a:t>　　製品をつくれる工場に変える。</a:t>
            </a:r>
          </a:p>
        </p:txBody>
      </p:sp>
      <p:grpSp>
        <p:nvGrpSpPr>
          <p:cNvPr id="194604" name="Group 44"/>
          <p:cNvGrpSpPr>
            <a:grpSpLocks/>
          </p:cNvGrpSpPr>
          <p:nvPr/>
        </p:nvGrpSpPr>
        <p:grpSpPr bwMode="auto">
          <a:xfrm>
            <a:off x="0" y="2590800"/>
            <a:ext cx="2973388" cy="1600200"/>
            <a:chOff x="0" y="1680"/>
            <a:chExt cx="1873" cy="1008"/>
          </a:xfrm>
        </p:grpSpPr>
        <p:grpSp>
          <p:nvGrpSpPr>
            <p:cNvPr id="194588" name="Group 28"/>
            <p:cNvGrpSpPr>
              <a:grpSpLocks/>
            </p:cNvGrpSpPr>
            <p:nvPr/>
          </p:nvGrpSpPr>
          <p:grpSpPr bwMode="auto">
            <a:xfrm>
              <a:off x="1296" y="1680"/>
              <a:ext cx="577" cy="806"/>
              <a:chOff x="623" y="2260"/>
              <a:chExt cx="481" cy="758"/>
            </a:xfrm>
          </p:grpSpPr>
          <p:sp>
            <p:nvSpPr>
              <p:cNvPr id="194589" name="AutoShape 29"/>
              <p:cNvSpPr>
                <a:spLocks noChangeArrowheads="1"/>
              </p:cNvSpPr>
              <p:nvPr/>
            </p:nvSpPr>
            <p:spPr bwMode="auto">
              <a:xfrm rot="-697382">
                <a:off x="623" y="2260"/>
                <a:ext cx="240" cy="432"/>
              </a:xfrm>
              <a:prstGeom prst="flowChartAlternateProcess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81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590" name="AutoShape 30"/>
              <p:cNvSpPr>
                <a:spLocks noChangeArrowheads="1"/>
              </p:cNvSpPr>
              <p:nvPr/>
            </p:nvSpPr>
            <p:spPr bwMode="auto">
              <a:xfrm rot="2703831">
                <a:off x="724" y="2674"/>
                <a:ext cx="432" cy="255"/>
              </a:xfrm>
              <a:prstGeom prst="roundRect">
                <a:avLst>
                  <a:gd name="adj" fmla="val 16667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81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4591" name="Group 31"/>
              <p:cNvGrpSpPr>
                <a:grpSpLocks/>
              </p:cNvGrpSpPr>
              <p:nvPr/>
            </p:nvGrpSpPr>
            <p:grpSpPr bwMode="auto">
              <a:xfrm>
                <a:off x="768" y="2640"/>
                <a:ext cx="336" cy="288"/>
                <a:chOff x="1152" y="2064"/>
                <a:chExt cx="432" cy="384"/>
              </a:xfrm>
            </p:grpSpPr>
            <p:sp>
              <p:nvSpPr>
                <p:cNvPr id="194592" name="Oval 32"/>
                <p:cNvSpPr>
                  <a:spLocks noChangeArrowheads="1"/>
                </p:cNvSpPr>
                <p:nvPr/>
              </p:nvSpPr>
              <p:spPr bwMode="auto">
                <a:xfrm>
                  <a:off x="1152" y="2160"/>
                  <a:ext cx="96" cy="96"/>
                </a:xfrm>
                <a:prstGeom prst="ellipse">
                  <a:avLst/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593" name="Oval 33"/>
                <p:cNvSpPr>
                  <a:spLocks noChangeArrowheads="1"/>
                </p:cNvSpPr>
                <p:nvPr/>
              </p:nvSpPr>
              <p:spPr bwMode="auto">
                <a:xfrm>
                  <a:off x="1248" y="2256"/>
                  <a:ext cx="96" cy="96"/>
                </a:xfrm>
                <a:prstGeom prst="ellipse">
                  <a:avLst/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594" name="Oval 34"/>
                <p:cNvSpPr>
                  <a:spLocks noChangeArrowheads="1"/>
                </p:cNvSpPr>
                <p:nvPr/>
              </p:nvSpPr>
              <p:spPr bwMode="auto">
                <a:xfrm>
                  <a:off x="1344" y="2208"/>
                  <a:ext cx="96" cy="96"/>
                </a:xfrm>
                <a:prstGeom prst="ellipse">
                  <a:avLst/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595" name="Oval 35"/>
                <p:cNvSpPr>
                  <a:spLocks noChangeArrowheads="1"/>
                </p:cNvSpPr>
                <p:nvPr/>
              </p:nvSpPr>
              <p:spPr bwMode="auto">
                <a:xfrm>
                  <a:off x="1296" y="2352"/>
                  <a:ext cx="96" cy="96"/>
                </a:xfrm>
                <a:prstGeom prst="ellipse">
                  <a:avLst/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596" name="Oval 36"/>
                <p:cNvSpPr>
                  <a:spLocks noChangeArrowheads="1"/>
                </p:cNvSpPr>
                <p:nvPr/>
              </p:nvSpPr>
              <p:spPr bwMode="auto">
                <a:xfrm>
                  <a:off x="1248" y="2112"/>
                  <a:ext cx="96" cy="96"/>
                </a:xfrm>
                <a:prstGeom prst="ellipse">
                  <a:avLst/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597" name="Oval 37"/>
                <p:cNvSpPr>
                  <a:spLocks noChangeArrowheads="1"/>
                </p:cNvSpPr>
                <p:nvPr/>
              </p:nvSpPr>
              <p:spPr bwMode="auto">
                <a:xfrm>
                  <a:off x="1392" y="2304"/>
                  <a:ext cx="96" cy="96"/>
                </a:xfrm>
                <a:prstGeom prst="ellipse">
                  <a:avLst/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598" name="Oval 38"/>
                <p:cNvSpPr>
                  <a:spLocks noChangeArrowheads="1"/>
                </p:cNvSpPr>
                <p:nvPr/>
              </p:nvSpPr>
              <p:spPr bwMode="auto">
                <a:xfrm>
                  <a:off x="1344" y="2064"/>
                  <a:ext cx="96" cy="96"/>
                </a:xfrm>
                <a:prstGeom prst="ellipse">
                  <a:avLst/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599" name="Oval 39"/>
                <p:cNvSpPr>
                  <a:spLocks noChangeArrowheads="1"/>
                </p:cNvSpPr>
                <p:nvPr/>
              </p:nvSpPr>
              <p:spPr bwMode="auto">
                <a:xfrm>
                  <a:off x="1440" y="2160"/>
                  <a:ext cx="96" cy="96"/>
                </a:xfrm>
                <a:prstGeom prst="ellipse">
                  <a:avLst/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600" name="Oval 40"/>
                <p:cNvSpPr>
                  <a:spLocks noChangeArrowheads="1"/>
                </p:cNvSpPr>
                <p:nvPr/>
              </p:nvSpPr>
              <p:spPr bwMode="auto">
                <a:xfrm>
                  <a:off x="1488" y="2256"/>
                  <a:ext cx="96" cy="96"/>
                </a:xfrm>
                <a:prstGeom prst="ellipse">
                  <a:avLst/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4601" name="AutoShape 41"/>
              <p:cNvSpPr>
                <a:spLocks noChangeArrowheads="1"/>
              </p:cNvSpPr>
              <p:nvPr/>
            </p:nvSpPr>
            <p:spPr bwMode="auto">
              <a:xfrm rot="-992306">
                <a:off x="672" y="2304"/>
                <a:ext cx="144" cy="192"/>
              </a:xfrm>
              <a:prstGeom prst="roundRect">
                <a:avLst>
                  <a:gd name="adj" fmla="val 16667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4603" name="AutoShape 43"/>
            <p:cNvSpPr>
              <a:spLocks noChangeArrowheads="1"/>
            </p:cNvSpPr>
            <p:nvPr/>
          </p:nvSpPr>
          <p:spPr bwMode="auto">
            <a:xfrm>
              <a:off x="0" y="2112"/>
              <a:ext cx="1488" cy="576"/>
            </a:xfrm>
            <a:prstGeom prst="wedgeRoundRectCallout">
              <a:avLst>
                <a:gd name="adj1" fmla="val 41532"/>
                <a:gd name="adj2" fmla="val -94097"/>
                <a:gd name="adj3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ja-JP" altLang="en-US" sz="2200">
                  <a:solidFill>
                    <a:schemeClr val="tx1"/>
                  </a:solidFill>
                  <a:ea typeface="HG創英角ﾎﾟｯﾌﾟ体" pitchFamily="49" charset="-128"/>
                </a:rPr>
                <a:t>今までの携帯とチョット違う</a:t>
              </a:r>
            </a:p>
          </p:txBody>
        </p:sp>
      </p:grpSp>
      <p:sp>
        <p:nvSpPr>
          <p:cNvPr id="194605" name="Rectangle 45"/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800">
                <a:solidFill>
                  <a:srgbClr val="A50021"/>
                </a:solidFill>
                <a:ea typeface="ＭＳ ゴシック" pitchFamily="49" charset="-128"/>
              </a:rPr>
              <a:t>今は問題が発生していないが、意識的に問題をつくった</a:t>
            </a:r>
            <a:endParaRPr lang="ja-JP" altLang="en-US" sz="3600">
              <a:solidFill>
                <a:srgbClr val="A50021"/>
              </a:solidFill>
              <a:ea typeface="HG創英角ﾎﾟｯﾌﾟ体" pitchFamily="49" charset="-128"/>
            </a:endParaRPr>
          </a:p>
        </p:txBody>
      </p:sp>
      <p:grpSp>
        <p:nvGrpSpPr>
          <p:cNvPr id="194789" name="Group 229"/>
          <p:cNvGrpSpPr>
            <a:grpSpLocks/>
          </p:cNvGrpSpPr>
          <p:nvPr/>
        </p:nvGrpSpPr>
        <p:grpSpPr bwMode="auto">
          <a:xfrm>
            <a:off x="0" y="4724400"/>
            <a:ext cx="2590800" cy="1524000"/>
            <a:chOff x="0" y="2976"/>
            <a:chExt cx="1632" cy="960"/>
          </a:xfrm>
        </p:grpSpPr>
        <p:grpSp>
          <p:nvGrpSpPr>
            <p:cNvPr id="194607" name="Group 47"/>
            <p:cNvGrpSpPr>
              <a:grpSpLocks/>
            </p:cNvGrpSpPr>
            <p:nvPr/>
          </p:nvGrpSpPr>
          <p:grpSpPr bwMode="auto">
            <a:xfrm>
              <a:off x="0" y="3072"/>
              <a:ext cx="1632" cy="864"/>
              <a:chOff x="654" y="1129"/>
              <a:chExt cx="4308" cy="2163"/>
            </a:xfrm>
          </p:grpSpPr>
          <p:sp>
            <p:nvSpPr>
              <p:cNvPr id="194608" name="Freeform 48"/>
              <p:cNvSpPr>
                <a:spLocks/>
              </p:cNvSpPr>
              <p:nvPr/>
            </p:nvSpPr>
            <p:spPr bwMode="auto">
              <a:xfrm>
                <a:off x="1437" y="2016"/>
                <a:ext cx="501" cy="401"/>
              </a:xfrm>
              <a:custGeom>
                <a:avLst/>
                <a:gdLst>
                  <a:gd name="T0" fmla="*/ 0 w 501"/>
                  <a:gd name="T1" fmla="*/ 66 h 401"/>
                  <a:gd name="T2" fmla="*/ 11 w 501"/>
                  <a:gd name="T3" fmla="*/ 54 h 401"/>
                  <a:gd name="T4" fmla="*/ 35 w 501"/>
                  <a:gd name="T5" fmla="*/ 48 h 401"/>
                  <a:gd name="T6" fmla="*/ 95 w 501"/>
                  <a:gd name="T7" fmla="*/ 48 h 401"/>
                  <a:gd name="T8" fmla="*/ 167 w 501"/>
                  <a:gd name="T9" fmla="*/ 72 h 401"/>
                  <a:gd name="T10" fmla="*/ 239 w 501"/>
                  <a:gd name="T11" fmla="*/ 114 h 401"/>
                  <a:gd name="T12" fmla="*/ 239 w 501"/>
                  <a:gd name="T13" fmla="*/ 108 h 401"/>
                  <a:gd name="T14" fmla="*/ 245 w 501"/>
                  <a:gd name="T15" fmla="*/ 96 h 401"/>
                  <a:gd name="T16" fmla="*/ 274 w 501"/>
                  <a:gd name="T17" fmla="*/ 60 h 401"/>
                  <a:gd name="T18" fmla="*/ 304 w 501"/>
                  <a:gd name="T19" fmla="*/ 24 h 401"/>
                  <a:gd name="T20" fmla="*/ 322 w 501"/>
                  <a:gd name="T21" fmla="*/ 12 h 401"/>
                  <a:gd name="T22" fmla="*/ 334 w 501"/>
                  <a:gd name="T23" fmla="*/ 0 h 401"/>
                  <a:gd name="T24" fmla="*/ 340 w 501"/>
                  <a:gd name="T25" fmla="*/ 6 h 401"/>
                  <a:gd name="T26" fmla="*/ 364 w 501"/>
                  <a:gd name="T27" fmla="*/ 24 h 401"/>
                  <a:gd name="T28" fmla="*/ 388 w 501"/>
                  <a:gd name="T29" fmla="*/ 48 h 401"/>
                  <a:gd name="T30" fmla="*/ 424 w 501"/>
                  <a:gd name="T31" fmla="*/ 84 h 401"/>
                  <a:gd name="T32" fmla="*/ 454 w 501"/>
                  <a:gd name="T33" fmla="*/ 114 h 401"/>
                  <a:gd name="T34" fmla="*/ 478 w 501"/>
                  <a:gd name="T35" fmla="*/ 149 h 401"/>
                  <a:gd name="T36" fmla="*/ 495 w 501"/>
                  <a:gd name="T37" fmla="*/ 179 h 401"/>
                  <a:gd name="T38" fmla="*/ 501 w 501"/>
                  <a:gd name="T39" fmla="*/ 203 h 401"/>
                  <a:gd name="T40" fmla="*/ 489 w 501"/>
                  <a:gd name="T41" fmla="*/ 227 h 401"/>
                  <a:gd name="T42" fmla="*/ 472 w 501"/>
                  <a:gd name="T43" fmla="*/ 257 h 401"/>
                  <a:gd name="T44" fmla="*/ 424 w 501"/>
                  <a:gd name="T45" fmla="*/ 317 h 401"/>
                  <a:gd name="T46" fmla="*/ 370 w 501"/>
                  <a:gd name="T47" fmla="*/ 371 h 401"/>
                  <a:gd name="T48" fmla="*/ 346 w 501"/>
                  <a:gd name="T49" fmla="*/ 389 h 401"/>
                  <a:gd name="T50" fmla="*/ 328 w 501"/>
                  <a:gd name="T51" fmla="*/ 395 h 401"/>
                  <a:gd name="T52" fmla="*/ 310 w 501"/>
                  <a:gd name="T53" fmla="*/ 401 h 401"/>
                  <a:gd name="T54" fmla="*/ 280 w 501"/>
                  <a:gd name="T55" fmla="*/ 395 h 401"/>
                  <a:gd name="T56" fmla="*/ 209 w 501"/>
                  <a:gd name="T57" fmla="*/ 389 h 401"/>
                  <a:gd name="T58" fmla="*/ 143 w 501"/>
                  <a:gd name="T59" fmla="*/ 371 h 401"/>
                  <a:gd name="T60" fmla="*/ 119 w 501"/>
                  <a:gd name="T61" fmla="*/ 365 h 401"/>
                  <a:gd name="T62" fmla="*/ 101 w 501"/>
                  <a:gd name="T63" fmla="*/ 359 h 401"/>
                  <a:gd name="T64" fmla="*/ 89 w 501"/>
                  <a:gd name="T65" fmla="*/ 341 h 401"/>
                  <a:gd name="T66" fmla="*/ 77 w 501"/>
                  <a:gd name="T67" fmla="*/ 305 h 401"/>
                  <a:gd name="T68" fmla="*/ 59 w 501"/>
                  <a:gd name="T69" fmla="*/ 263 h 401"/>
                  <a:gd name="T70" fmla="*/ 41 w 501"/>
                  <a:gd name="T71" fmla="*/ 209 h 401"/>
                  <a:gd name="T72" fmla="*/ 29 w 501"/>
                  <a:gd name="T73" fmla="*/ 155 h 401"/>
                  <a:gd name="T74" fmla="*/ 11 w 501"/>
                  <a:gd name="T75" fmla="*/ 114 h 401"/>
                  <a:gd name="T76" fmla="*/ 6 w 501"/>
                  <a:gd name="T77" fmla="*/ 78 h 401"/>
                  <a:gd name="T78" fmla="*/ 0 w 501"/>
                  <a:gd name="T79" fmla="*/ 66 h 401"/>
                  <a:gd name="T80" fmla="*/ 0 w 501"/>
                  <a:gd name="T81" fmla="*/ 66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01" h="401">
                    <a:moveTo>
                      <a:pt x="0" y="66"/>
                    </a:moveTo>
                    <a:lnTo>
                      <a:pt x="11" y="54"/>
                    </a:lnTo>
                    <a:lnTo>
                      <a:pt x="35" y="48"/>
                    </a:lnTo>
                    <a:lnTo>
                      <a:pt x="95" y="48"/>
                    </a:lnTo>
                    <a:lnTo>
                      <a:pt x="167" y="72"/>
                    </a:lnTo>
                    <a:lnTo>
                      <a:pt x="239" y="114"/>
                    </a:lnTo>
                    <a:lnTo>
                      <a:pt x="239" y="108"/>
                    </a:lnTo>
                    <a:lnTo>
                      <a:pt x="245" y="96"/>
                    </a:lnTo>
                    <a:lnTo>
                      <a:pt x="274" y="60"/>
                    </a:lnTo>
                    <a:lnTo>
                      <a:pt x="304" y="24"/>
                    </a:lnTo>
                    <a:lnTo>
                      <a:pt x="322" y="12"/>
                    </a:lnTo>
                    <a:lnTo>
                      <a:pt x="334" y="0"/>
                    </a:lnTo>
                    <a:lnTo>
                      <a:pt x="340" y="6"/>
                    </a:lnTo>
                    <a:lnTo>
                      <a:pt x="364" y="24"/>
                    </a:lnTo>
                    <a:lnTo>
                      <a:pt x="388" y="48"/>
                    </a:lnTo>
                    <a:lnTo>
                      <a:pt x="424" y="84"/>
                    </a:lnTo>
                    <a:lnTo>
                      <a:pt x="454" y="114"/>
                    </a:lnTo>
                    <a:lnTo>
                      <a:pt x="478" y="149"/>
                    </a:lnTo>
                    <a:lnTo>
                      <a:pt x="495" y="179"/>
                    </a:lnTo>
                    <a:lnTo>
                      <a:pt x="501" y="203"/>
                    </a:lnTo>
                    <a:lnTo>
                      <a:pt x="489" y="227"/>
                    </a:lnTo>
                    <a:lnTo>
                      <a:pt x="472" y="257"/>
                    </a:lnTo>
                    <a:lnTo>
                      <a:pt x="424" y="317"/>
                    </a:lnTo>
                    <a:lnTo>
                      <a:pt x="370" y="371"/>
                    </a:lnTo>
                    <a:lnTo>
                      <a:pt x="346" y="389"/>
                    </a:lnTo>
                    <a:lnTo>
                      <a:pt x="328" y="395"/>
                    </a:lnTo>
                    <a:lnTo>
                      <a:pt x="310" y="401"/>
                    </a:lnTo>
                    <a:lnTo>
                      <a:pt x="280" y="395"/>
                    </a:lnTo>
                    <a:lnTo>
                      <a:pt x="209" y="389"/>
                    </a:lnTo>
                    <a:lnTo>
                      <a:pt x="143" y="371"/>
                    </a:lnTo>
                    <a:lnTo>
                      <a:pt x="119" y="365"/>
                    </a:lnTo>
                    <a:lnTo>
                      <a:pt x="101" y="359"/>
                    </a:lnTo>
                    <a:lnTo>
                      <a:pt x="89" y="341"/>
                    </a:lnTo>
                    <a:lnTo>
                      <a:pt x="77" y="305"/>
                    </a:lnTo>
                    <a:lnTo>
                      <a:pt x="59" y="263"/>
                    </a:lnTo>
                    <a:lnTo>
                      <a:pt x="41" y="209"/>
                    </a:lnTo>
                    <a:lnTo>
                      <a:pt x="29" y="155"/>
                    </a:lnTo>
                    <a:lnTo>
                      <a:pt x="11" y="114"/>
                    </a:lnTo>
                    <a:lnTo>
                      <a:pt x="6" y="78"/>
                    </a:lnTo>
                    <a:lnTo>
                      <a:pt x="0" y="66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CC9966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09" name="Freeform 49"/>
              <p:cNvSpPr>
                <a:spLocks/>
              </p:cNvSpPr>
              <p:nvPr/>
            </p:nvSpPr>
            <p:spPr bwMode="auto">
              <a:xfrm>
                <a:off x="929" y="2663"/>
                <a:ext cx="651" cy="263"/>
              </a:xfrm>
              <a:custGeom>
                <a:avLst/>
                <a:gdLst>
                  <a:gd name="T0" fmla="*/ 0 w 651"/>
                  <a:gd name="T1" fmla="*/ 0 h 263"/>
                  <a:gd name="T2" fmla="*/ 0 w 651"/>
                  <a:gd name="T3" fmla="*/ 6 h 263"/>
                  <a:gd name="T4" fmla="*/ 0 w 651"/>
                  <a:gd name="T5" fmla="*/ 30 h 263"/>
                  <a:gd name="T6" fmla="*/ 6 w 651"/>
                  <a:gd name="T7" fmla="*/ 84 h 263"/>
                  <a:gd name="T8" fmla="*/ 30 w 651"/>
                  <a:gd name="T9" fmla="*/ 156 h 263"/>
                  <a:gd name="T10" fmla="*/ 47 w 651"/>
                  <a:gd name="T11" fmla="*/ 198 h 263"/>
                  <a:gd name="T12" fmla="*/ 77 w 651"/>
                  <a:gd name="T13" fmla="*/ 240 h 263"/>
                  <a:gd name="T14" fmla="*/ 167 w 651"/>
                  <a:gd name="T15" fmla="*/ 246 h 263"/>
                  <a:gd name="T16" fmla="*/ 245 w 651"/>
                  <a:gd name="T17" fmla="*/ 252 h 263"/>
                  <a:gd name="T18" fmla="*/ 310 w 651"/>
                  <a:gd name="T19" fmla="*/ 252 h 263"/>
                  <a:gd name="T20" fmla="*/ 370 w 651"/>
                  <a:gd name="T21" fmla="*/ 252 h 263"/>
                  <a:gd name="T22" fmla="*/ 418 w 651"/>
                  <a:gd name="T23" fmla="*/ 258 h 263"/>
                  <a:gd name="T24" fmla="*/ 460 w 651"/>
                  <a:gd name="T25" fmla="*/ 258 h 263"/>
                  <a:gd name="T26" fmla="*/ 490 w 651"/>
                  <a:gd name="T27" fmla="*/ 258 h 263"/>
                  <a:gd name="T28" fmla="*/ 514 w 651"/>
                  <a:gd name="T29" fmla="*/ 263 h 263"/>
                  <a:gd name="T30" fmla="*/ 555 w 651"/>
                  <a:gd name="T31" fmla="*/ 263 h 263"/>
                  <a:gd name="T32" fmla="*/ 573 w 651"/>
                  <a:gd name="T33" fmla="*/ 263 h 263"/>
                  <a:gd name="T34" fmla="*/ 579 w 651"/>
                  <a:gd name="T35" fmla="*/ 263 h 263"/>
                  <a:gd name="T36" fmla="*/ 579 w 651"/>
                  <a:gd name="T37" fmla="*/ 263 h 263"/>
                  <a:gd name="T38" fmla="*/ 585 w 651"/>
                  <a:gd name="T39" fmla="*/ 258 h 263"/>
                  <a:gd name="T40" fmla="*/ 597 w 651"/>
                  <a:gd name="T41" fmla="*/ 234 h 263"/>
                  <a:gd name="T42" fmla="*/ 609 w 651"/>
                  <a:gd name="T43" fmla="*/ 204 h 263"/>
                  <a:gd name="T44" fmla="*/ 627 w 651"/>
                  <a:gd name="T45" fmla="*/ 162 h 263"/>
                  <a:gd name="T46" fmla="*/ 639 w 651"/>
                  <a:gd name="T47" fmla="*/ 120 h 263"/>
                  <a:gd name="T48" fmla="*/ 651 w 651"/>
                  <a:gd name="T49" fmla="*/ 78 h 263"/>
                  <a:gd name="T50" fmla="*/ 651 w 651"/>
                  <a:gd name="T51" fmla="*/ 36 h 263"/>
                  <a:gd name="T52" fmla="*/ 639 w 651"/>
                  <a:gd name="T53" fmla="*/ 0 h 263"/>
                  <a:gd name="T54" fmla="*/ 0 w 651"/>
                  <a:gd name="T55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51" h="263">
                    <a:moveTo>
                      <a:pt x="0" y="0"/>
                    </a:moveTo>
                    <a:lnTo>
                      <a:pt x="0" y="6"/>
                    </a:lnTo>
                    <a:lnTo>
                      <a:pt x="0" y="30"/>
                    </a:lnTo>
                    <a:lnTo>
                      <a:pt x="6" y="84"/>
                    </a:lnTo>
                    <a:lnTo>
                      <a:pt x="30" y="156"/>
                    </a:lnTo>
                    <a:lnTo>
                      <a:pt x="47" y="198"/>
                    </a:lnTo>
                    <a:lnTo>
                      <a:pt x="77" y="240"/>
                    </a:lnTo>
                    <a:lnTo>
                      <a:pt x="167" y="246"/>
                    </a:lnTo>
                    <a:lnTo>
                      <a:pt x="245" y="252"/>
                    </a:lnTo>
                    <a:lnTo>
                      <a:pt x="310" y="252"/>
                    </a:lnTo>
                    <a:lnTo>
                      <a:pt x="370" y="252"/>
                    </a:lnTo>
                    <a:lnTo>
                      <a:pt x="418" y="258"/>
                    </a:lnTo>
                    <a:lnTo>
                      <a:pt x="460" y="258"/>
                    </a:lnTo>
                    <a:lnTo>
                      <a:pt x="490" y="258"/>
                    </a:lnTo>
                    <a:lnTo>
                      <a:pt x="514" y="263"/>
                    </a:lnTo>
                    <a:lnTo>
                      <a:pt x="555" y="263"/>
                    </a:lnTo>
                    <a:lnTo>
                      <a:pt x="573" y="263"/>
                    </a:lnTo>
                    <a:lnTo>
                      <a:pt x="579" y="263"/>
                    </a:lnTo>
                    <a:lnTo>
                      <a:pt x="579" y="263"/>
                    </a:lnTo>
                    <a:lnTo>
                      <a:pt x="585" y="258"/>
                    </a:lnTo>
                    <a:lnTo>
                      <a:pt x="597" y="234"/>
                    </a:lnTo>
                    <a:lnTo>
                      <a:pt x="609" y="204"/>
                    </a:lnTo>
                    <a:lnTo>
                      <a:pt x="627" y="162"/>
                    </a:lnTo>
                    <a:lnTo>
                      <a:pt x="639" y="120"/>
                    </a:lnTo>
                    <a:lnTo>
                      <a:pt x="651" y="78"/>
                    </a:lnTo>
                    <a:lnTo>
                      <a:pt x="651" y="36"/>
                    </a:lnTo>
                    <a:lnTo>
                      <a:pt x="63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66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10" name="Freeform 50"/>
              <p:cNvSpPr>
                <a:spLocks/>
              </p:cNvSpPr>
              <p:nvPr/>
            </p:nvSpPr>
            <p:spPr bwMode="auto">
              <a:xfrm>
                <a:off x="654" y="1980"/>
                <a:ext cx="938" cy="725"/>
              </a:xfrm>
              <a:custGeom>
                <a:avLst/>
                <a:gdLst>
                  <a:gd name="T0" fmla="*/ 448 w 938"/>
                  <a:gd name="T1" fmla="*/ 6 h 725"/>
                  <a:gd name="T2" fmla="*/ 376 w 938"/>
                  <a:gd name="T3" fmla="*/ 12 h 725"/>
                  <a:gd name="T4" fmla="*/ 257 w 938"/>
                  <a:gd name="T5" fmla="*/ 42 h 725"/>
                  <a:gd name="T6" fmla="*/ 143 w 938"/>
                  <a:gd name="T7" fmla="*/ 102 h 725"/>
                  <a:gd name="T8" fmla="*/ 83 w 938"/>
                  <a:gd name="T9" fmla="*/ 168 h 725"/>
                  <a:gd name="T10" fmla="*/ 30 w 938"/>
                  <a:gd name="T11" fmla="*/ 263 h 725"/>
                  <a:gd name="T12" fmla="*/ 6 w 938"/>
                  <a:gd name="T13" fmla="*/ 359 h 725"/>
                  <a:gd name="T14" fmla="*/ 6 w 938"/>
                  <a:gd name="T15" fmla="*/ 473 h 725"/>
                  <a:gd name="T16" fmla="*/ 48 w 938"/>
                  <a:gd name="T17" fmla="*/ 533 h 725"/>
                  <a:gd name="T18" fmla="*/ 119 w 938"/>
                  <a:gd name="T19" fmla="*/ 575 h 725"/>
                  <a:gd name="T20" fmla="*/ 185 w 938"/>
                  <a:gd name="T21" fmla="*/ 593 h 725"/>
                  <a:gd name="T22" fmla="*/ 215 w 938"/>
                  <a:gd name="T23" fmla="*/ 599 h 725"/>
                  <a:gd name="T24" fmla="*/ 215 w 938"/>
                  <a:gd name="T25" fmla="*/ 611 h 725"/>
                  <a:gd name="T26" fmla="*/ 227 w 938"/>
                  <a:gd name="T27" fmla="*/ 665 h 725"/>
                  <a:gd name="T28" fmla="*/ 251 w 938"/>
                  <a:gd name="T29" fmla="*/ 695 h 725"/>
                  <a:gd name="T30" fmla="*/ 305 w 938"/>
                  <a:gd name="T31" fmla="*/ 707 h 725"/>
                  <a:gd name="T32" fmla="*/ 424 w 938"/>
                  <a:gd name="T33" fmla="*/ 719 h 725"/>
                  <a:gd name="T34" fmla="*/ 490 w 938"/>
                  <a:gd name="T35" fmla="*/ 725 h 725"/>
                  <a:gd name="T36" fmla="*/ 585 w 938"/>
                  <a:gd name="T37" fmla="*/ 725 h 725"/>
                  <a:gd name="T38" fmla="*/ 729 w 938"/>
                  <a:gd name="T39" fmla="*/ 725 h 725"/>
                  <a:gd name="T40" fmla="*/ 866 w 938"/>
                  <a:gd name="T41" fmla="*/ 713 h 725"/>
                  <a:gd name="T42" fmla="*/ 926 w 938"/>
                  <a:gd name="T43" fmla="*/ 695 h 725"/>
                  <a:gd name="T44" fmla="*/ 938 w 938"/>
                  <a:gd name="T45" fmla="*/ 677 h 725"/>
                  <a:gd name="T46" fmla="*/ 938 w 938"/>
                  <a:gd name="T47" fmla="*/ 623 h 725"/>
                  <a:gd name="T48" fmla="*/ 926 w 938"/>
                  <a:gd name="T49" fmla="*/ 497 h 725"/>
                  <a:gd name="T50" fmla="*/ 890 w 938"/>
                  <a:gd name="T51" fmla="*/ 293 h 725"/>
                  <a:gd name="T52" fmla="*/ 824 w 938"/>
                  <a:gd name="T53" fmla="*/ 120 h 725"/>
                  <a:gd name="T54" fmla="*/ 783 w 938"/>
                  <a:gd name="T55" fmla="*/ 66 h 725"/>
                  <a:gd name="T56" fmla="*/ 669 w 938"/>
                  <a:gd name="T57" fmla="*/ 18 h 725"/>
                  <a:gd name="T58" fmla="*/ 567 w 938"/>
                  <a:gd name="T59" fmla="*/ 0 h 725"/>
                  <a:gd name="T60" fmla="*/ 490 w 938"/>
                  <a:gd name="T61" fmla="*/ 0 h 725"/>
                  <a:gd name="T62" fmla="*/ 460 w 938"/>
                  <a:gd name="T63" fmla="*/ 6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38" h="725">
                    <a:moveTo>
                      <a:pt x="460" y="6"/>
                    </a:moveTo>
                    <a:lnTo>
                      <a:pt x="448" y="6"/>
                    </a:lnTo>
                    <a:lnTo>
                      <a:pt x="418" y="6"/>
                    </a:lnTo>
                    <a:lnTo>
                      <a:pt x="376" y="12"/>
                    </a:lnTo>
                    <a:lnTo>
                      <a:pt x="316" y="24"/>
                    </a:lnTo>
                    <a:lnTo>
                      <a:pt x="257" y="42"/>
                    </a:lnTo>
                    <a:lnTo>
                      <a:pt x="197" y="66"/>
                    </a:lnTo>
                    <a:lnTo>
                      <a:pt x="143" y="102"/>
                    </a:lnTo>
                    <a:lnTo>
                      <a:pt x="95" y="150"/>
                    </a:lnTo>
                    <a:lnTo>
                      <a:pt x="83" y="168"/>
                    </a:lnTo>
                    <a:lnTo>
                      <a:pt x="66" y="191"/>
                    </a:lnTo>
                    <a:lnTo>
                      <a:pt x="30" y="263"/>
                    </a:lnTo>
                    <a:lnTo>
                      <a:pt x="12" y="311"/>
                    </a:lnTo>
                    <a:lnTo>
                      <a:pt x="6" y="359"/>
                    </a:lnTo>
                    <a:lnTo>
                      <a:pt x="0" y="419"/>
                    </a:lnTo>
                    <a:lnTo>
                      <a:pt x="6" y="473"/>
                    </a:lnTo>
                    <a:lnTo>
                      <a:pt x="24" y="509"/>
                    </a:lnTo>
                    <a:lnTo>
                      <a:pt x="48" y="533"/>
                    </a:lnTo>
                    <a:lnTo>
                      <a:pt x="83" y="557"/>
                    </a:lnTo>
                    <a:lnTo>
                      <a:pt x="119" y="575"/>
                    </a:lnTo>
                    <a:lnTo>
                      <a:pt x="155" y="587"/>
                    </a:lnTo>
                    <a:lnTo>
                      <a:pt x="185" y="593"/>
                    </a:lnTo>
                    <a:lnTo>
                      <a:pt x="209" y="593"/>
                    </a:lnTo>
                    <a:lnTo>
                      <a:pt x="215" y="599"/>
                    </a:lnTo>
                    <a:lnTo>
                      <a:pt x="215" y="599"/>
                    </a:lnTo>
                    <a:lnTo>
                      <a:pt x="215" y="611"/>
                    </a:lnTo>
                    <a:lnTo>
                      <a:pt x="221" y="635"/>
                    </a:lnTo>
                    <a:lnTo>
                      <a:pt x="227" y="665"/>
                    </a:lnTo>
                    <a:lnTo>
                      <a:pt x="239" y="689"/>
                    </a:lnTo>
                    <a:lnTo>
                      <a:pt x="251" y="695"/>
                    </a:lnTo>
                    <a:lnTo>
                      <a:pt x="275" y="701"/>
                    </a:lnTo>
                    <a:lnTo>
                      <a:pt x="305" y="707"/>
                    </a:lnTo>
                    <a:lnTo>
                      <a:pt x="346" y="713"/>
                    </a:lnTo>
                    <a:lnTo>
                      <a:pt x="424" y="719"/>
                    </a:lnTo>
                    <a:lnTo>
                      <a:pt x="460" y="725"/>
                    </a:lnTo>
                    <a:lnTo>
                      <a:pt x="490" y="725"/>
                    </a:lnTo>
                    <a:lnTo>
                      <a:pt x="526" y="725"/>
                    </a:lnTo>
                    <a:lnTo>
                      <a:pt x="585" y="725"/>
                    </a:lnTo>
                    <a:lnTo>
                      <a:pt x="657" y="725"/>
                    </a:lnTo>
                    <a:lnTo>
                      <a:pt x="729" y="725"/>
                    </a:lnTo>
                    <a:lnTo>
                      <a:pt x="800" y="719"/>
                    </a:lnTo>
                    <a:lnTo>
                      <a:pt x="866" y="713"/>
                    </a:lnTo>
                    <a:lnTo>
                      <a:pt x="914" y="701"/>
                    </a:lnTo>
                    <a:lnTo>
                      <a:pt x="926" y="695"/>
                    </a:lnTo>
                    <a:lnTo>
                      <a:pt x="932" y="689"/>
                    </a:lnTo>
                    <a:lnTo>
                      <a:pt x="938" y="677"/>
                    </a:lnTo>
                    <a:lnTo>
                      <a:pt x="938" y="653"/>
                    </a:lnTo>
                    <a:lnTo>
                      <a:pt x="938" y="623"/>
                    </a:lnTo>
                    <a:lnTo>
                      <a:pt x="938" y="587"/>
                    </a:lnTo>
                    <a:lnTo>
                      <a:pt x="926" y="497"/>
                    </a:lnTo>
                    <a:lnTo>
                      <a:pt x="914" y="395"/>
                    </a:lnTo>
                    <a:lnTo>
                      <a:pt x="890" y="293"/>
                    </a:lnTo>
                    <a:lnTo>
                      <a:pt x="866" y="197"/>
                    </a:lnTo>
                    <a:lnTo>
                      <a:pt x="824" y="120"/>
                    </a:lnTo>
                    <a:lnTo>
                      <a:pt x="800" y="84"/>
                    </a:lnTo>
                    <a:lnTo>
                      <a:pt x="783" y="66"/>
                    </a:lnTo>
                    <a:lnTo>
                      <a:pt x="723" y="36"/>
                    </a:lnTo>
                    <a:lnTo>
                      <a:pt x="669" y="18"/>
                    </a:lnTo>
                    <a:lnTo>
                      <a:pt x="621" y="6"/>
                    </a:lnTo>
                    <a:lnTo>
                      <a:pt x="567" y="0"/>
                    </a:lnTo>
                    <a:lnTo>
                      <a:pt x="526" y="0"/>
                    </a:lnTo>
                    <a:lnTo>
                      <a:pt x="490" y="0"/>
                    </a:lnTo>
                    <a:lnTo>
                      <a:pt x="466" y="6"/>
                    </a:lnTo>
                    <a:lnTo>
                      <a:pt x="460" y="6"/>
                    </a:lnTo>
                    <a:lnTo>
                      <a:pt x="460" y="6"/>
                    </a:lnTo>
                    <a:close/>
                  </a:path>
                </a:pathLst>
              </a:custGeom>
              <a:solidFill>
                <a:srgbClr val="CC9966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11" name="Freeform 51"/>
              <p:cNvSpPr>
                <a:spLocks/>
              </p:cNvSpPr>
              <p:nvPr/>
            </p:nvSpPr>
            <p:spPr bwMode="auto">
              <a:xfrm>
                <a:off x="2596" y="2639"/>
                <a:ext cx="239" cy="329"/>
              </a:xfrm>
              <a:custGeom>
                <a:avLst/>
                <a:gdLst>
                  <a:gd name="T0" fmla="*/ 6 w 239"/>
                  <a:gd name="T1" fmla="*/ 323 h 329"/>
                  <a:gd name="T2" fmla="*/ 6 w 239"/>
                  <a:gd name="T3" fmla="*/ 317 h 329"/>
                  <a:gd name="T4" fmla="*/ 0 w 239"/>
                  <a:gd name="T5" fmla="*/ 287 h 329"/>
                  <a:gd name="T6" fmla="*/ 0 w 239"/>
                  <a:gd name="T7" fmla="*/ 252 h 329"/>
                  <a:gd name="T8" fmla="*/ 0 w 239"/>
                  <a:gd name="T9" fmla="*/ 204 h 329"/>
                  <a:gd name="T10" fmla="*/ 6 w 239"/>
                  <a:gd name="T11" fmla="*/ 156 h 329"/>
                  <a:gd name="T12" fmla="*/ 24 w 239"/>
                  <a:gd name="T13" fmla="*/ 102 h 329"/>
                  <a:gd name="T14" fmla="*/ 42 w 239"/>
                  <a:gd name="T15" fmla="*/ 60 h 329"/>
                  <a:gd name="T16" fmla="*/ 77 w 239"/>
                  <a:gd name="T17" fmla="*/ 24 h 329"/>
                  <a:gd name="T18" fmla="*/ 95 w 239"/>
                  <a:gd name="T19" fmla="*/ 12 h 329"/>
                  <a:gd name="T20" fmla="*/ 119 w 239"/>
                  <a:gd name="T21" fmla="*/ 6 h 329"/>
                  <a:gd name="T22" fmla="*/ 173 w 239"/>
                  <a:gd name="T23" fmla="*/ 0 h 329"/>
                  <a:gd name="T24" fmla="*/ 197 w 239"/>
                  <a:gd name="T25" fmla="*/ 6 h 329"/>
                  <a:gd name="T26" fmla="*/ 221 w 239"/>
                  <a:gd name="T27" fmla="*/ 18 h 329"/>
                  <a:gd name="T28" fmla="*/ 233 w 239"/>
                  <a:gd name="T29" fmla="*/ 42 h 329"/>
                  <a:gd name="T30" fmla="*/ 239 w 239"/>
                  <a:gd name="T31" fmla="*/ 72 h 329"/>
                  <a:gd name="T32" fmla="*/ 239 w 239"/>
                  <a:gd name="T33" fmla="*/ 156 h 329"/>
                  <a:gd name="T34" fmla="*/ 239 w 239"/>
                  <a:gd name="T35" fmla="*/ 240 h 329"/>
                  <a:gd name="T36" fmla="*/ 239 w 239"/>
                  <a:gd name="T37" fmla="*/ 276 h 329"/>
                  <a:gd name="T38" fmla="*/ 239 w 239"/>
                  <a:gd name="T39" fmla="*/ 305 h 329"/>
                  <a:gd name="T40" fmla="*/ 239 w 239"/>
                  <a:gd name="T41" fmla="*/ 323 h 329"/>
                  <a:gd name="T42" fmla="*/ 239 w 239"/>
                  <a:gd name="T43" fmla="*/ 329 h 329"/>
                  <a:gd name="T44" fmla="*/ 6 w 239"/>
                  <a:gd name="T45" fmla="*/ 323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9" h="329">
                    <a:moveTo>
                      <a:pt x="6" y="323"/>
                    </a:moveTo>
                    <a:lnTo>
                      <a:pt x="6" y="317"/>
                    </a:lnTo>
                    <a:lnTo>
                      <a:pt x="0" y="287"/>
                    </a:lnTo>
                    <a:lnTo>
                      <a:pt x="0" y="252"/>
                    </a:lnTo>
                    <a:lnTo>
                      <a:pt x="0" y="204"/>
                    </a:lnTo>
                    <a:lnTo>
                      <a:pt x="6" y="156"/>
                    </a:lnTo>
                    <a:lnTo>
                      <a:pt x="24" y="102"/>
                    </a:lnTo>
                    <a:lnTo>
                      <a:pt x="42" y="60"/>
                    </a:lnTo>
                    <a:lnTo>
                      <a:pt x="77" y="24"/>
                    </a:lnTo>
                    <a:lnTo>
                      <a:pt x="95" y="12"/>
                    </a:lnTo>
                    <a:lnTo>
                      <a:pt x="119" y="6"/>
                    </a:lnTo>
                    <a:lnTo>
                      <a:pt x="173" y="0"/>
                    </a:lnTo>
                    <a:lnTo>
                      <a:pt x="197" y="6"/>
                    </a:lnTo>
                    <a:lnTo>
                      <a:pt x="221" y="18"/>
                    </a:lnTo>
                    <a:lnTo>
                      <a:pt x="233" y="42"/>
                    </a:lnTo>
                    <a:lnTo>
                      <a:pt x="239" y="72"/>
                    </a:lnTo>
                    <a:lnTo>
                      <a:pt x="239" y="156"/>
                    </a:lnTo>
                    <a:lnTo>
                      <a:pt x="239" y="240"/>
                    </a:lnTo>
                    <a:lnTo>
                      <a:pt x="239" y="276"/>
                    </a:lnTo>
                    <a:lnTo>
                      <a:pt x="239" y="305"/>
                    </a:lnTo>
                    <a:lnTo>
                      <a:pt x="239" y="323"/>
                    </a:lnTo>
                    <a:lnTo>
                      <a:pt x="239" y="329"/>
                    </a:lnTo>
                    <a:lnTo>
                      <a:pt x="6" y="323"/>
                    </a:lnTo>
                    <a:close/>
                  </a:path>
                </a:pathLst>
              </a:custGeom>
              <a:solidFill>
                <a:srgbClr val="669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12" name="Freeform 52"/>
              <p:cNvSpPr>
                <a:spLocks/>
              </p:cNvSpPr>
              <p:nvPr/>
            </p:nvSpPr>
            <p:spPr bwMode="auto">
              <a:xfrm>
                <a:off x="2596" y="2639"/>
                <a:ext cx="239" cy="329"/>
              </a:xfrm>
              <a:custGeom>
                <a:avLst/>
                <a:gdLst>
                  <a:gd name="T0" fmla="*/ 6 w 239"/>
                  <a:gd name="T1" fmla="*/ 323 h 329"/>
                  <a:gd name="T2" fmla="*/ 6 w 239"/>
                  <a:gd name="T3" fmla="*/ 317 h 329"/>
                  <a:gd name="T4" fmla="*/ 0 w 239"/>
                  <a:gd name="T5" fmla="*/ 287 h 329"/>
                  <a:gd name="T6" fmla="*/ 0 w 239"/>
                  <a:gd name="T7" fmla="*/ 252 h 329"/>
                  <a:gd name="T8" fmla="*/ 0 w 239"/>
                  <a:gd name="T9" fmla="*/ 204 h 329"/>
                  <a:gd name="T10" fmla="*/ 6 w 239"/>
                  <a:gd name="T11" fmla="*/ 156 h 329"/>
                  <a:gd name="T12" fmla="*/ 24 w 239"/>
                  <a:gd name="T13" fmla="*/ 102 h 329"/>
                  <a:gd name="T14" fmla="*/ 42 w 239"/>
                  <a:gd name="T15" fmla="*/ 60 h 329"/>
                  <a:gd name="T16" fmla="*/ 77 w 239"/>
                  <a:gd name="T17" fmla="*/ 24 h 329"/>
                  <a:gd name="T18" fmla="*/ 95 w 239"/>
                  <a:gd name="T19" fmla="*/ 12 h 329"/>
                  <a:gd name="T20" fmla="*/ 119 w 239"/>
                  <a:gd name="T21" fmla="*/ 6 h 329"/>
                  <a:gd name="T22" fmla="*/ 173 w 239"/>
                  <a:gd name="T23" fmla="*/ 0 h 329"/>
                  <a:gd name="T24" fmla="*/ 197 w 239"/>
                  <a:gd name="T25" fmla="*/ 6 h 329"/>
                  <a:gd name="T26" fmla="*/ 221 w 239"/>
                  <a:gd name="T27" fmla="*/ 18 h 329"/>
                  <a:gd name="T28" fmla="*/ 233 w 239"/>
                  <a:gd name="T29" fmla="*/ 42 h 329"/>
                  <a:gd name="T30" fmla="*/ 239 w 239"/>
                  <a:gd name="T31" fmla="*/ 72 h 329"/>
                  <a:gd name="T32" fmla="*/ 239 w 239"/>
                  <a:gd name="T33" fmla="*/ 156 h 329"/>
                  <a:gd name="T34" fmla="*/ 239 w 239"/>
                  <a:gd name="T35" fmla="*/ 240 h 329"/>
                  <a:gd name="T36" fmla="*/ 239 w 239"/>
                  <a:gd name="T37" fmla="*/ 276 h 329"/>
                  <a:gd name="T38" fmla="*/ 239 w 239"/>
                  <a:gd name="T39" fmla="*/ 305 h 329"/>
                  <a:gd name="T40" fmla="*/ 239 w 239"/>
                  <a:gd name="T41" fmla="*/ 323 h 329"/>
                  <a:gd name="T42" fmla="*/ 239 w 239"/>
                  <a:gd name="T43" fmla="*/ 329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9" h="329">
                    <a:moveTo>
                      <a:pt x="6" y="323"/>
                    </a:moveTo>
                    <a:lnTo>
                      <a:pt x="6" y="317"/>
                    </a:lnTo>
                    <a:lnTo>
                      <a:pt x="0" y="287"/>
                    </a:lnTo>
                    <a:lnTo>
                      <a:pt x="0" y="252"/>
                    </a:lnTo>
                    <a:lnTo>
                      <a:pt x="0" y="204"/>
                    </a:lnTo>
                    <a:lnTo>
                      <a:pt x="6" y="156"/>
                    </a:lnTo>
                    <a:lnTo>
                      <a:pt x="24" y="102"/>
                    </a:lnTo>
                    <a:lnTo>
                      <a:pt x="42" y="60"/>
                    </a:lnTo>
                    <a:lnTo>
                      <a:pt x="77" y="24"/>
                    </a:lnTo>
                    <a:lnTo>
                      <a:pt x="95" y="12"/>
                    </a:lnTo>
                    <a:lnTo>
                      <a:pt x="119" y="6"/>
                    </a:lnTo>
                    <a:lnTo>
                      <a:pt x="173" y="0"/>
                    </a:lnTo>
                    <a:lnTo>
                      <a:pt x="197" y="6"/>
                    </a:lnTo>
                    <a:lnTo>
                      <a:pt x="221" y="18"/>
                    </a:lnTo>
                    <a:lnTo>
                      <a:pt x="233" y="42"/>
                    </a:lnTo>
                    <a:lnTo>
                      <a:pt x="239" y="72"/>
                    </a:lnTo>
                    <a:lnTo>
                      <a:pt x="239" y="156"/>
                    </a:lnTo>
                    <a:lnTo>
                      <a:pt x="239" y="240"/>
                    </a:lnTo>
                    <a:lnTo>
                      <a:pt x="239" y="276"/>
                    </a:lnTo>
                    <a:lnTo>
                      <a:pt x="239" y="305"/>
                    </a:lnTo>
                    <a:lnTo>
                      <a:pt x="239" y="323"/>
                    </a:lnTo>
                    <a:lnTo>
                      <a:pt x="239" y="329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13" name="Freeform 53"/>
              <p:cNvSpPr>
                <a:spLocks/>
              </p:cNvSpPr>
              <p:nvPr/>
            </p:nvSpPr>
            <p:spPr bwMode="auto">
              <a:xfrm>
                <a:off x="2673" y="2639"/>
                <a:ext cx="126" cy="114"/>
              </a:xfrm>
              <a:custGeom>
                <a:avLst/>
                <a:gdLst>
                  <a:gd name="T0" fmla="*/ 0 w 126"/>
                  <a:gd name="T1" fmla="*/ 24 h 114"/>
                  <a:gd name="T2" fmla="*/ 0 w 126"/>
                  <a:gd name="T3" fmla="*/ 42 h 114"/>
                  <a:gd name="T4" fmla="*/ 6 w 126"/>
                  <a:gd name="T5" fmla="*/ 66 h 114"/>
                  <a:gd name="T6" fmla="*/ 18 w 126"/>
                  <a:gd name="T7" fmla="*/ 96 h 114"/>
                  <a:gd name="T8" fmla="*/ 30 w 126"/>
                  <a:gd name="T9" fmla="*/ 114 h 114"/>
                  <a:gd name="T10" fmla="*/ 36 w 126"/>
                  <a:gd name="T11" fmla="*/ 114 h 114"/>
                  <a:gd name="T12" fmla="*/ 54 w 126"/>
                  <a:gd name="T13" fmla="*/ 108 h 114"/>
                  <a:gd name="T14" fmla="*/ 90 w 126"/>
                  <a:gd name="T15" fmla="*/ 72 h 114"/>
                  <a:gd name="T16" fmla="*/ 120 w 126"/>
                  <a:gd name="T17" fmla="*/ 36 h 114"/>
                  <a:gd name="T18" fmla="*/ 126 w 126"/>
                  <a:gd name="T19" fmla="*/ 24 h 114"/>
                  <a:gd name="T20" fmla="*/ 126 w 126"/>
                  <a:gd name="T21" fmla="*/ 12 h 114"/>
                  <a:gd name="T22" fmla="*/ 108 w 126"/>
                  <a:gd name="T23" fmla="*/ 6 h 114"/>
                  <a:gd name="T24" fmla="*/ 90 w 126"/>
                  <a:gd name="T25" fmla="*/ 0 h 114"/>
                  <a:gd name="T26" fmla="*/ 48 w 126"/>
                  <a:gd name="T27" fmla="*/ 6 h 114"/>
                  <a:gd name="T28" fmla="*/ 12 w 126"/>
                  <a:gd name="T29" fmla="*/ 18 h 114"/>
                  <a:gd name="T30" fmla="*/ 6 w 126"/>
                  <a:gd name="T31" fmla="*/ 18 h 114"/>
                  <a:gd name="T32" fmla="*/ 0 w 126"/>
                  <a:gd name="T33" fmla="*/ 24 h 114"/>
                  <a:gd name="T34" fmla="*/ 0 w 126"/>
                  <a:gd name="T35" fmla="*/ 2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6" h="114">
                    <a:moveTo>
                      <a:pt x="0" y="24"/>
                    </a:moveTo>
                    <a:lnTo>
                      <a:pt x="0" y="42"/>
                    </a:lnTo>
                    <a:lnTo>
                      <a:pt x="6" y="66"/>
                    </a:lnTo>
                    <a:lnTo>
                      <a:pt x="18" y="96"/>
                    </a:lnTo>
                    <a:lnTo>
                      <a:pt x="30" y="114"/>
                    </a:lnTo>
                    <a:lnTo>
                      <a:pt x="36" y="114"/>
                    </a:lnTo>
                    <a:lnTo>
                      <a:pt x="54" y="108"/>
                    </a:lnTo>
                    <a:lnTo>
                      <a:pt x="90" y="72"/>
                    </a:lnTo>
                    <a:lnTo>
                      <a:pt x="120" y="36"/>
                    </a:lnTo>
                    <a:lnTo>
                      <a:pt x="126" y="24"/>
                    </a:lnTo>
                    <a:lnTo>
                      <a:pt x="126" y="12"/>
                    </a:lnTo>
                    <a:lnTo>
                      <a:pt x="108" y="6"/>
                    </a:lnTo>
                    <a:lnTo>
                      <a:pt x="90" y="0"/>
                    </a:lnTo>
                    <a:lnTo>
                      <a:pt x="48" y="6"/>
                    </a:lnTo>
                    <a:lnTo>
                      <a:pt x="12" y="18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14" name="Freeform 54"/>
              <p:cNvSpPr>
                <a:spLocks/>
              </p:cNvSpPr>
              <p:nvPr/>
            </p:nvSpPr>
            <p:spPr bwMode="auto">
              <a:xfrm>
                <a:off x="2685" y="2645"/>
                <a:ext cx="78" cy="60"/>
              </a:xfrm>
              <a:custGeom>
                <a:avLst/>
                <a:gdLst>
                  <a:gd name="T0" fmla="*/ 78 w 78"/>
                  <a:gd name="T1" fmla="*/ 60 h 60"/>
                  <a:gd name="T2" fmla="*/ 48 w 78"/>
                  <a:gd name="T3" fmla="*/ 0 h 60"/>
                  <a:gd name="T4" fmla="*/ 0 w 78"/>
                  <a:gd name="T5" fmla="*/ 48 h 60"/>
                  <a:gd name="T6" fmla="*/ 78 w 78"/>
                  <a:gd name="T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60">
                    <a:moveTo>
                      <a:pt x="78" y="60"/>
                    </a:moveTo>
                    <a:lnTo>
                      <a:pt x="48" y="0"/>
                    </a:lnTo>
                    <a:lnTo>
                      <a:pt x="0" y="48"/>
                    </a:lnTo>
                    <a:lnTo>
                      <a:pt x="78" y="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15" name="Freeform 55"/>
              <p:cNvSpPr>
                <a:spLocks/>
              </p:cNvSpPr>
              <p:nvPr/>
            </p:nvSpPr>
            <p:spPr bwMode="auto">
              <a:xfrm>
                <a:off x="2685" y="2645"/>
                <a:ext cx="78" cy="60"/>
              </a:xfrm>
              <a:custGeom>
                <a:avLst/>
                <a:gdLst>
                  <a:gd name="T0" fmla="*/ 78 w 78"/>
                  <a:gd name="T1" fmla="*/ 60 h 60"/>
                  <a:gd name="T2" fmla="*/ 48 w 78"/>
                  <a:gd name="T3" fmla="*/ 0 h 60"/>
                  <a:gd name="T4" fmla="*/ 0 w 78"/>
                  <a:gd name="T5" fmla="*/ 4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8" h="60">
                    <a:moveTo>
                      <a:pt x="78" y="60"/>
                    </a:moveTo>
                    <a:lnTo>
                      <a:pt x="48" y="0"/>
                    </a:lnTo>
                    <a:lnTo>
                      <a:pt x="0" y="4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16" name="Freeform 56"/>
              <p:cNvSpPr>
                <a:spLocks/>
              </p:cNvSpPr>
              <p:nvPr/>
            </p:nvSpPr>
            <p:spPr bwMode="auto">
              <a:xfrm>
                <a:off x="2721" y="2693"/>
                <a:ext cx="90" cy="96"/>
              </a:xfrm>
              <a:custGeom>
                <a:avLst/>
                <a:gdLst>
                  <a:gd name="T0" fmla="*/ 84 w 90"/>
                  <a:gd name="T1" fmla="*/ 0 h 96"/>
                  <a:gd name="T2" fmla="*/ 90 w 90"/>
                  <a:gd name="T3" fmla="*/ 48 h 96"/>
                  <a:gd name="T4" fmla="*/ 48 w 90"/>
                  <a:gd name="T5" fmla="*/ 48 h 96"/>
                  <a:gd name="T6" fmla="*/ 42 w 90"/>
                  <a:gd name="T7" fmla="*/ 78 h 96"/>
                  <a:gd name="T8" fmla="*/ 0 w 90"/>
                  <a:gd name="T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96">
                    <a:moveTo>
                      <a:pt x="84" y="0"/>
                    </a:moveTo>
                    <a:lnTo>
                      <a:pt x="90" y="48"/>
                    </a:lnTo>
                    <a:lnTo>
                      <a:pt x="48" y="48"/>
                    </a:lnTo>
                    <a:lnTo>
                      <a:pt x="42" y="78"/>
                    </a:lnTo>
                    <a:lnTo>
                      <a:pt x="0" y="96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17" name="Freeform 57"/>
              <p:cNvSpPr>
                <a:spLocks/>
              </p:cNvSpPr>
              <p:nvPr/>
            </p:nvSpPr>
            <p:spPr bwMode="auto">
              <a:xfrm>
                <a:off x="2643" y="2711"/>
                <a:ext cx="54" cy="251"/>
              </a:xfrm>
              <a:custGeom>
                <a:avLst/>
                <a:gdLst>
                  <a:gd name="T0" fmla="*/ 12 w 54"/>
                  <a:gd name="T1" fmla="*/ 0 h 251"/>
                  <a:gd name="T2" fmla="*/ 6 w 54"/>
                  <a:gd name="T3" fmla="*/ 24 h 251"/>
                  <a:gd name="T4" fmla="*/ 6 w 54"/>
                  <a:gd name="T5" fmla="*/ 30 h 251"/>
                  <a:gd name="T6" fmla="*/ 0 w 54"/>
                  <a:gd name="T7" fmla="*/ 36 h 251"/>
                  <a:gd name="T8" fmla="*/ 18 w 54"/>
                  <a:gd name="T9" fmla="*/ 36 h 251"/>
                  <a:gd name="T10" fmla="*/ 24 w 54"/>
                  <a:gd name="T11" fmla="*/ 36 h 251"/>
                  <a:gd name="T12" fmla="*/ 24 w 54"/>
                  <a:gd name="T13" fmla="*/ 36 h 251"/>
                  <a:gd name="T14" fmla="*/ 24 w 54"/>
                  <a:gd name="T15" fmla="*/ 54 h 251"/>
                  <a:gd name="T16" fmla="*/ 24 w 54"/>
                  <a:gd name="T17" fmla="*/ 60 h 251"/>
                  <a:gd name="T18" fmla="*/ 24 w 54"/>
                  <a:gd name="T19" fmla="*/ 66 h 251"/>
                  <a:gd name="T20" fmla="*/ 30 w 54"/>
                  <a:gd name="T21" fmla="*/ 60 h 251"/>
                  <a:gd name="T22" fmla="*/ 42 w 54"/>
                  <a:gd name="T23" fmla="*/ 48 h 251"/>
                  <a:gd name="T24" fmla="*/ 54 w 54"/>
                  <a:gd name="T25" fmla="*/ 48 h 251"/>
                  <a:gd name="T26" fmla="*/ 54 w 54"/>
                  <a:gd name="T27" fmla="*/ 60 h 251"/>
                  <a:gd name="T28" fmla="*/ 48 w 54"/>
                  <a:gd name="T29" fmla="*/ 72 h 251"/>
                  <a:gd name="T30" fmla="*/ 36 w 54"/>
                  <a:gd name="T31" fmla="*/ 126 h 251"/>
                  <a:gd name="T32" fmla="*/ 36 w 54"/>
                  <a:gd name="T33" fmla="*/ 180 h 251"/>
                  <a:gd name="T34" fmla="*/ 36 w 54"/>
                  <a:gd name="T35" fmla="*/ 210 h 251"/>
                  <a:gd name="T36" fmla="*/ 42 w 54"/>
                  <a:gd name="T37" fmla="*/ 233 h 251"/>
                  <a:gd name="T38" fmla="*/ 42 w 54"/>
                  <a:gd name="T39" fmla="*/ 245 h 251"/>
                  <a:gd name="T40" fmla="*/ 42 w 54"/>
                  <a:gd name="T41" fmla="*/ 251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4" h="251">
                    <a:moveTo>
                      <a:pt x="12" y="0"/>
                    </a:moveTo>
                    <a:lnTo>
                      <a:pt x="6" y="24"/>
                    </a:lnTo>
                    <a:lnTo>
                      <a:pt x="6" y="30"/>
                    </a:lnTo>
                    <a:lnTo>
                      <a:pt x="0" y="36"/>
                    </a:lnTo>
                    <a:lnTo>
                      <a:pt x="18" y="36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4" y="54"/>
                    </a:lnTo>
                    <a:lnTo>
                      <a:pt x="24" y="60"/>
                    </a:lnTo>
                    <a:lnTo>
                      <a:pt x="24" y="66"/>
                    </a:lnTo>
                    <a:lnTo>
                      <a:pt x="30" y="60"/>
                    </a:lnTo>
                    <a:lnTo>
                      <a:pt x="42" y="48"/>
                    </a:lnTo>
                    <a:lnTo>
                      <a:pt x="54" y="48"/>
                    </a:lnTo>
                    <a:lnTo>
                      <a:pt x="54" y="60"/>
                    </a:lnTo>
                    <a:lnTo>
                      <a:pt x="48" y="72"/>
                    </a:lnTo>
                    <a:lnTo>
                      <a:pt x="36" y="126"/>
                    </a:lnTo>
                    <a:lnTo>
                      <a:pt x="36" y="180"/>
                    </a:lnTo>
                    <a:lnTo>
                      <a:pt x="36" y="210"/>
                    </a:lnTo>
                    <a:lnTo>
                      <a:pt x="42" y="233"/>
                    </a:lnTo>
                    <a:lnTo>
                      <a:pt x="42" y="245"/>
                    </a:lnTo>
                    <a:lnTo>
                      <a:pt x="42" y="251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18" name="Freeform 58"/>
              <p:cNvSpPr>
                <a:spLocks/>
              </p:cNvSpPr>
              <p:nvPr/>
            </p:nvSpPr>
            <p:spPr bwMode="auto">
              <a:xfrm>
                <a:off x="2775" y="2633"/>
                <a:ext cx="239" cy="359"/>
              </a:xfrm>
              <a:custGeom>
                <a:avLst/>
                <a:gdLst>
                  <a:gd name="T0" fmla="*/ 6 w 239"/>
                  <a:gd name="T1" fmla="*/ 359 h 359"/>
                  <a:gd name="T2" fmla="*/ 0 w 239"/>
                  <a:gd name="T3" fmla="*/ 347 h 359"/>
                  <a:gd name="T4" fmla="*/ 0 w 239"/>
                  <a:gd name="T5" fmla="*/ 317 h 359"/>
                  <a:gd name="T6" fmla="*/ 0 w 239"/>
                  <a:gd name="T7" fmla="*/ 270 h 359"/>
                  <a:gd name="T8" fmla="*/ 0 w 239"/>
                  <a:gd name="T9" fmla="*/ 222 h 359"/>
                  <a:gd name="T10" fmla="*/ 6 w 239"/>
                  <a:gd name="T11" fmla="*/ 162 h 359"/>
                  <a:gd name="T12" fmla="*/ 18 w 239"/>
                  <a:gd name="T13" fmla="*/ 108 h 359"/>
                  <a:gd name="T14" fmla="*/ 42 w 239"/>
                  <a:gd name="T15" fmla="*/ 60 h 359"/>
                  <a:gd name="T16" fmla="*/ 72 w 239"/>
                  <a:gd name="T17" fmla="*/ 24 h 359"/>
                  <a:gd name="T18" fmla="*/ 90 w 239"/>
                  <a:gd name="T19" fmla="*/ 12 h 359"/>
                  <a:gd name="T20" fmla="*/ 113 w 239"/>
                  <a:gd name="T21" fmla="*/ 6 h 359"/>
                  <a:gd name="T22" fmla="*/ 167 w 239"/>
                  <a:gd name="T23" fmla="*/ 0 h 359"/>
                  <a:gd name="T24" fmla="*/ 191 w 239"/>
                  <a:gd name="T25" fmla="*/ 6 h 359"/>
                  <a:gd name="T26" fmla="*/ 215 w 239"/>
                  <a:gd name="T27" fmla="*/ 24 h 359"/>
                  <a:gd name="T28" fmla="*/ 227 w 239"/>
                  <a:gd name="T29" fmla="*/ 42 h 359"/>
                  <a:gd name="T30" fmla="*/ 233 w 239"/>
                  <a:gd name="T31" fmla="*/ 72 h 359"/>
                  <a:gd name="T32" fmla="*/ 233 w 239"/>
                  <a:gd name="T33" fmla="*/ 114 h 359"/>
                  <a:gd name="T34" fmla="*/ 233 w 239"/>
                  <a:gd name="T35" fmla="*/ 156 h 359"/>
                  <a:gd name="T36" fmla="*/ 233 w 239"/>
                  <a:gd name="T37" fmla="*/ 252 h 359"/>
                  <a:gd name="T38" fmla="*/ 233 w 239"/>
                  <a:gd name="T39" fmla="*/ 293 h 359"/>
                  <a:gd name="T40" fmla="*/ 239 w 239"/>
                  <a:gd name="T41" fmla="*/ 329 h 359"/>
                  <a:gd name="T42" fmla="*/ 239 w 239"/>
                  <a:gd name="T43" fmla="*/ 353 h 359"/>
                  <a:gd name="T44" fmla="*/ 239 w 239"/>
                  <a:gd name="T45" fmla="*/ 359 h 359"/>
                  <a:gd name="T46" fmla="*/ 6 w 239"/>
                  <a:gd name="T47" fmla="*/ 359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9" h="359">
                    <a:moveTo>
                      <a:pt x="6" y="359"/>
                    </a:moveTo>
                    <a:lnTo>
                      <a:pt x="0" y="347"/>
                    </a:lnTo>
                    <a:lnTo>
                      <a:pt x="0" y="317"/>
                    </a:lnTo>
                    <a:lnTo>
                      <a:pt x="0" y="270"/>
                    </a:lnTo>
                    <a:lnTo>
                      <a:pt x="0" y="222"/>
                    </a:lnTo>
                    <a:lnTo>
                      <a:pt x="6" y="162"/>
                    </a:lnTo>
                    <a:lnTo>
                      <a:pt x="18" y="108"/>
                    </a:lnTo>
                    <a:lnTo>
                      <a:pt x="42" y="60"/>
                    </a:lnTo>
                    <a:lnTo>
                      <a:pt x="72" y="24"/>
                    </a:lnTo>
                    <a:lnTo>
                      <a:pt x="90" y="12"/>
                    </a:lnTo>
                    <a:lnTo>
                      <a:pt x="113" y="6"/>
                    </a:lnTo>
                    <a:lnTo>
                      <a:pt x="167" y="0"/>
                    </a:lnTo>
                    <a:lnTo>
                      <a:pt x="191" y="6"/>
                    </a:lnTo>
                    <a:lnTo>
                      <a:pt x="215" y="24"/>
                    </a:lnTo>
                    <a:lnTo>
                      <a:pt x="227" y="42"/>
                    </a:lnTo>
                    <a:lnTo>
                      <a:pt x="233" y="72"/>
                    </a:lnTo>
                    <a:lnTo>
                      <a:pt x="233" y="114"/>
                    </a:lnTo>
                    <a:lnTo>
                      <a:pt x="233" y="156"/>
                    </a:lnTo>
                    <a:lnTo>
                      <a:pt x="233" y="252"/>
                    </a:lnTo>
                    <a:lnTo>
                      <a:pt x="233" y="293"/>
                    </a:lnTo>
                    <a:lnTo>
                      <a:pt x="239" y="329"/>
                    </a:lnTo>
                    <a:lnTo>
                      <a:pt x="239" y="353"/>
                    </a:lnTo>
                    <a:lnTo>
                      <a:pt x="239" y="359"/>
                    </a:lnTo>
                    <a:lnTo>
                      <a:pt x="6" y="359"/>
                    </a:lnTo>
                    <a:close/>
                  </a:path>
                </a:pathLst>
              </a:custGeom>
              <a:solidFill>
                <a:srgbClr val="669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19" name="Freeform 59"/>
              <p:cNvSpPr>
                <a:spLocks/>
              </p:cNvSpPr>
              <p:nvPr/>
            </p:nvSpPr>
            <p:spPr bwMode="auto">
              <a:xfrm>
                <a:off x="2775" y="2633"/>
                <a:ext cx="239" cy="359"/>
              </a:xfrm>
              <a:custGeom>
                <a:avLst/>
                <a:gdLst>
                  <a:gd name="T0" fmla="*/ 6 w 239"/>
                  <a:gd name="T1" fmla="*/ 359 h 359"/>
                  <a:gd name="T2" fmla="*/ 0 w 239"/>
                  <a:gd name="T3" fmla="*/ 347 h 359"/>
                  <a:gd name="T4" fmla="*/ 0 w 239"/>
                  <a:gd name="T5" fmla="*/ 317 h 359"/>
                  <a:gd name="T6" fmla="*/ 0 w 239"/>
                  <a:gd name="T7" fmla="*/ 270 h 359"/>
                  <a:gd name="T8" fmla="*/ 0 w 239"/>
                  <a:gd name="T9" fmla="*/ 222 h 359"/>
                  <a:gd name="T10" fmla="*/ 6 w 239"/>
                  <a:gd name="T11" fmla="*/ 162 h 359"/>
                  <a:gd name="T12" fmla="*/ 18 w 239"/>
                  <a:gd name="T13" fmla="*/ 108 h 359"/>
                  <a:gd name="T14" fmla="*/ 42 w 239"/>
                  <a:gd name="T15" fmla="*/ 60 h 359"/>
                  <a:gd name="T16" fmla="*/ 72 w 239"/>
                  <a:gd name="T17" fmla="*/ 24 h 359"/>
                  <a:gd name="T18" fmla="*/ 90 w 239"/>
                  <a:gd name="T19" fmla="*/ 12 h 359"/>
                  <a:gd name="T20" fmla="*/ 113 w 239"/>
                  <a:gd name="T21" fmla="*/ 6 h 359"/>
                  <a:gd name="T22" fmla="*/ 167 w 239"/>
                  <a:gd name="T23" fmla="*/ 0 h 359"/>
                  <a:gd name="T24" fmla="*/ 191 w 239"/>
                  <a:gd name="T25" fmla="*/ 6 h 359"/>
                  <a:gd name="T26" fmla="*/ 215 w 239"/>
                  <a:gd name="T27" fmla="*/ 24 h 359"/>
                  <a:gd name="T28" fmla="*/ 227 w 239"/>
                  <a:gd name="T29" fmla="*/ 42 h 359"/>
                  <a:gd name="T30" fmla="*/ 233 w 239"/>
                  <a:gd name="T31" fmla="*/ 72 h 359"/>
                  <a:gd name="T32" fmla="*/ 233 w 239"/>
                  <a:gd name="T33" fmla="*/ 114 h 359"/>
                  <a:gd name="T34" fmla="*/ 233 w 239"/>
                  <a:gd name="T35" fmla="*/ 156 h 359"/>
                  <a:gd name="T36" fmla="*/ 233 w 239"/>
                  <a:gd name="T37" fmla="*/ 252 h 359"/>
                  <a:gd name="T38" fmla="*/ 233 w 239"/>
                  <a:gd name="T39" fmla="*/ 293 h 359"/>
                  <a:gd name="T40" fmla="*/ 239 w 239"/>
                  <a:gd name="T41" fmla="*/ 329 h 359"/>
                  <a:gd name="T42" fmla="*/ 239 w 239"/>
                  <a:gd name="T43" fmla="*/ 353 h 359"/>
                  <a:gd name="T44" fmla="*/ 239 w 239"/>
                  <a:gd name="T45" fmla="*/ 359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9" h="359">
                    <a:moveTo>
                      <a:pt x="6" y="359"/>
                    </a:moveTo>
                    <a:lnTo>
                      <a:pt x="0" y="347"/>
                    </a:lnTo>
                    <a:lnTo>
                      <a:pt x="0" y="317"/>
                    </a:lnTo>
                    <a:lnTo>
                      <a:pt x="0" y="270"/>
                    </a:lnTo>
                    <a:lnTo>
                      <a:pt x="0" y="222"/>
                    </a:lnTo>
                    <a:lnTo>
                      <a:pt x="6" y="162"/>
                    </a:lnTo>
                    <a:lnTo>
                      <a:pt x="18" y="108"/>
                    </a:lnTo>
                    <a:lnTo>
                      <a:pt x="42" y="60"/>
                    </a:lnTo>
                    <a:lnTo>
                      <a:pt x="72" y="24"/>
                    </a:lnTo>
                    <a:lnTo>
                      <a:pt x="90" y="12"/>
                    </a:lnTo>
                    <a:lnTo>
                      <a:pt x="113" y="6"/>
                    </a:lnTo>
                    <a:lnTo>
                      <a:pt x="167" y="0"/>
                    </a:lnTo>
                    <a:lnTo>
                      <a:pt x="191" y="6"/>
                    </a:lnTo>
                    <a:lnTo>
                      <a:pt x="215" y="24"/>
                    </a:lnTo>
                    <a:lnTo>
                      <a:pt x="227" y="42"/>
                    </a:lnTo>
                    <a:lnTo>
                      <a:pt x="233" y="72"/>
                    </a:lnTo>
                    <a:lnTo>
                      <a:pt x="233" y="114"/>
                    </a:lnTo>
                    <a:lnTo>
                      <a:pt x="233" y="156"/>
                    </a:lnTo>
                    <a:lnTo>
                      <a:pt x="233" y="252"/>
                    </a:lnTo>
                    <a:lnTo>
                      <a:pt x="233" y="293"/>
                    </a:lnTo>
                    <a:lnTo>
                      <a:pt x="239" y="329"/>
                    </a:lnTo>
                    <a:lnTo>
                      <a:pt x="239" y="353"/>
                    </a:lnTo>
                    <a:lnTo>
                      <a:pt x="239" y="359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20" name="Freeform 60"/>
              <p:cNvSpPr>
                <a:spLocks/>
              </p:cNvSpPr>
              <p:nvPr/>
            </p:nvSpPr>
            <p:spPr bwMode="auto">
              <a:xfrm>
                <a:off x="2847" y="2633"/>
                <a:ext cx="125" cy="114"/>
              </a:xfrm>
              <a:custGeom>
                <a:avLst/>
                <a:gdLst>
                  <a:gd name="T0" fmla="*/ 0 w 125"/>
                  <a:gd name="T1" fmla="*/ 24 h 114"/>
                  <a:gd name="T2" fmla="*/ 6 w 125"/>
                  <a:gd name="T3" fmla="*/ 42 h 114"/>
                  <a:gd name="T4" fmla="*/ 12 w 125"/>
                  <a:gd name="T5" fmla="*/ 66 h 114"/>
                  <a:gd name="T6" fmla="*/ 18 w 125"/>
                  <a:gd name="T7" fmla="*/ 90 h 114"/>
                  <a:gd name="T8" fmla="*/ 30 w 125"/>
                  <a:gd name="T9" fmla="*/ 114 h 114"/>
                  <a:gd name="T10" fmla="*/ 35 w 125"/>
                  <a:gd name="T11" fmla="*/ 114 h 114"/>
                  <a:gd name="T12" fmla="*/ 53 w 125"/>
                  <a:gd name="T13" fmla="*/ 102 h 114"/>
                  <a:gd name="T14" fmla="*/ 89 w 125"/>
                  <a:gd name="T15" fmla="*/ 72 h 114"/>
                  <a:gd name="T16" fmla="*/ 119 w 125"/>
                  <a:gd name="T17" fmla="*/ 36 h 114"/>
                  <a:gd name="T18" fmla="*/ 125 w 125"/>
                  <a:gd name="T19" fmla="*/ 24 h 114"/>
                  <a:gd name="T20" fmla="*/ 125 w 125"/>
                  <a:gd name="T21" fmla="*/ 12 h 114"/>
                  <a:gd name="T22" fmla="*/ 113 w 125"/>
                  <a:gd name="T23" fmla="*/ 6 h 114"/>
                  <a:gd name="T24" fmla="*/ 95 w 125"/>
                  <a:gd name="T25" fmla="*/ 0 h 114"/>
                  <a:gd name="T26" fmla="*/ 47 w 125"/>
                  <a:gd name="T27" fmla="*/ 6 h 114"/>
                  <a:gd name="T28" fmla="*/ 18 w 125"/>
                  <a:gd name="T29" fmla="*/ 18 h 114"/>
                  <a:gd name="T30" fmla="*/ 6 w 125"/>
                  <a:gd name="T31" fmla="*/ 24 h 114"/>
                  <a:gd name="T32" fmla="*/ 0 w 125"/>
                  <a:gd name="T33" fmla="*/ 24 h 114"/>
                  <a:gd name="T34" fmla="*/ 0 w 125"/>
                  <a:gd name="T35" fmla="*/ 2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5" h="114">
                    <a:moveTo>
                      <a:pt x="0" y="24"/>
                    </a:moveTo>
                    <a:lnTo>
                      <a:pt x="6" y="42"/>
                    </a:lnTo>
                    <a:lnTo>
                      <a:pt x="12" y="66"/>
                    </a:lnTo>
                    <a:lnTo>
                      <a:pt x="18" y="90"/>
                    </a:lnTo>
                    <a:lnTo>
                      <a:pt x="30" y="114"/>
                    </a:lnTo>
                    <a:lnTo>
                      <a:pt x="35" y="114"/>
                    </a:lnTo>
                    <a:lnTo>
                      <a:pt x="53" y="102"/>
                    </a:lnTo>
                    <a:lnTo>
                      <a:pt x="89" y="72"/>
                    </a:lnTo>
                    <a:lnTo>
                      <a:pt x="119" y="36"/>
                    </a:lnTo>
                    <a:lnTo>
                      <a:pt x="125" y="24"/>
                    </a:lnTo>
                    <a:lnTo>
                      <a:pt x="125" y="12"/>
                    </a:lnTo>
                    <a:lnTo>
                      <a:pt x="113" y="6"/>
                    </a:lnTo>
                    <a:lnTo>
                      <a:pt x="95" y="0"/>
                    </a:lnTo>
                    <a:lnTo>
                      <a:pt x="47" y="6"/>
                    </a:lnTo>
                    <a:lnTo>
                      <a:pt x="18" y="18"/>
                    </a:lnTo>
                    <a:lnTo>
                      <a:pt x="6" y="24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21" name="Freeform 61"/>
              <p:cNvSpPr>
                <a:spLocks/>
              </p:cNvSpPr>
              <p:nvPr/>
            </p:nvSpPr>
            <p:spPr bwMode="auto">
              <a:xfrm>
                <a:off x="2865" y="2639"/>
                <a:ext cx="77" cy="60"/>
              </a:xfrm>
              <a:custGeom>
                <a:avLst/>
                <a:gdLst>
                  <a:gd name="T0" fmla="*/ 77 w 77"/>
                  <a:gd name="T1" fmla="*/ 60 h 60"/>
                  <a:gd name="T2" fmla="*/ 47 w 77"/>
                  <a:gd name="T3" fmla="*/ 0 h 60"/>
                  <a:gd name="T4" fmla="*/ 0 w 77"/>
                  <a:gd name="T5" fmla="*/ 48 h 60"/>
                  <a:gd name="T6" fmla="*/ 77 w 77"/>
                  <a:gd name="T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60">
                    <a:moveTo>
                      <a:pt x="77" y="60"/>
                    </a:moveTo>
                    <a:lnTo>
                      <a:pt x="47" y="0"/>
                    </a:lnTo>
                    <a:lnTo>
                      <a:pt x="0" y="48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22" name="Freeform 62"/>
              <p:cNvSpPr>
                <a:spLocks/>
              </p:cNvSpPr>
              <p:nvPr/>
            </p:nvSpPr>
            <p:spPr bwMode="auto">
              <a:xfrm>
                <a:off x="2865" y="2639"/>
                <a:ext cx="77" cy="60"/>
              </a:xfrm>
              <a:custGeom>
                <a:avLst/>
                <a:gdLst>
                  <a:gd name="T0" fmla="*/ 77 w 77"/>
                  <a:gd name="T1" fmla="*/ 60 h 60"/>
                  <a:gd name="T2" fmla="*/ 47 w 77"/>
                  <a:gd name="T3" fmla="*/ 0 h 60"/>
                  <a:gd name="T4" fmla="*/ 0 w 77"/>
                  <a:gd name="T5" fmla="*/ 4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60">
                    <a:moveTo>
                      <a:pt x="77" y="60"/>
                    </a:moveTo>
                    <a:lnTo>
                      <a:pt x="47" y="0"/>
                    </a:lnTo>
                    <a:lnTo>
                      <a:pt x="0" y="4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23" name="Freeform 63"/>
              <p:cNvSpPr>
                <a:spLocks/>
              </p:cNvSpPr>
              <p:nvPr/>
            </p:nvSpPr>
            <p:spPr bwMode="auto">
              <a:xfrm>
                <a:off x="2900" y="2687"/>
                <a:ext cx="84" cy="96"/>
              </a:xfrm>
              <a:custGeom>
                <a:avLst/>
                <a:gdLst>
                  <a:gd name="T0" fmla="*/ 78 w 84"/>
                  <a:gd name="T1" fmla="*/ 0 h 96"/>
                  <a:gd name="T2" fmla="*/ 84 w 84"/>
                  <a:gd name="T3" fmla="*/ 48 h 96"/>
                  <a:gd name="T4" fmla="*/ 48 w 84"/>
                  <a:gd name="T5" fmla="*/ 48 h 96"/>
                  <a:gd name="T6" fmla="*/ 42 w 84"/>
                  <a:gd name="T7" fmla="*/ 78 h 96"/>
                  <a:gd name="T8" fmla="*/ 0 w 84"/>
                  <a:gd name="T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96">
                    <a:moveTo>
                      <a:pt x="78" y="0"/>
                    </a:moveTo>
                    <a:lnTo>
                      <a:pt x="84" y="48"/>
                    </a:lnTo>
                    <a:lnTo>
                      <a:pt x="48" y="48"/>
                    </a:lnTo>
                    <a:lnTo>
                      <a:pt x="42" y="78"/>
                    </a:lnTo>
                    <a:lnTo>
                      <a:pt x="0" y="96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24" name="Freeform 64"/>
              <p:cNvSpPr>
                <a:spLocks/>
              </p:cNvSpPr>
              <p:nvPr/>
            </p:nvSpPr>
            <p:spPr bwMode="auto">
              <a:xfrm>
                <a:off x="2817" y="2705"/>
                <a:ext cx="54" cy="287"/>
              </a:xfrm>
              <a:custGeom>
                <a:avLst/>
                <a:gdLst>
                  <a:gd name="T0" fmla="*/ 12 w 54"/>
                  <a:gd name="T1" fmla="*/ 0 h 287"/>
                  <a:gd name="T2" fmla="*/ 6 w 54"/>
                  <a:gd name="T3" fmla="*/ 24 h 287"/>
                  <a:gd name="T4" fmla="*/ 6 w 54"/>
                  <a:gd name="T5" fmla="*/ 30 h 287"/>
                  <a:gd name="T6" fmla="*/ 0 w 54"/>
                  <a:gd name="T7" fmla="*/ 36 h 287"/>
                  <a:gd name="T8" fmla="*/ 18 w 54"/>
                  <a:gd name="T9" fmla="*/ 36 h 287"/>
                  <a:gd name="T10" fmla="*/ 24 w 54"/>
                  <a:gd name="T11" fmla="*/ 36 h 287"/>
                  <a:gd name="T12" fmla="*/ 30 w 54"/>
                  <a:gd name="T13" fmla="*/ 36 h 287"/>
                  <a:gd name="T14" fmla="*/ 30 w 54"/>
                  <a:gd name="T15" fmla="*/ 54 h 287"/>
                  <a:gd name="T16" fmla="*/ 24 w 54"/>
                  <a:gd name="T17" fmla="*/ 60 h 287"/>
                  <a:gd name="T18" fmla="*/ 24 w 54"/>
                  <a:gd name="T19" fmla="*/ 66 h 287"/>
                  <a:gd name="T20" fmla="*/ 36 w 54"/>
                  <a:gd name="T21" fmla="*/ 60 h 287"/>
                  <a:gd name="T22" fmla="*/ 48 w 54"/>
                  <a:gd name="T23" fmla="*/ 54 h 287"/>
                  <a:gd name="T24" fmla="*/ 54 w 54"/>
                  <a:gd name="T25" fmla="*/ 54 h 287"/>
                  <a:gd name="T26" fmla="*/ 54 w 54"/>
                  <a:gd name="T27" fmla="*/ 60 h 287"/>
                  <a:gd name="T28" fmla="*/ 48 w 54"/>
                  <a:gd name="T29" fmla="*/ 72 h 287"/>
                  <a:gd name="T30" fmla="*/ 48 w 54"/>
                  <a:gd name="T31" fmla="*/ 96 h 287"/>
                  <a:gd name="T32" fmla="*/ 42 w 54"/>
                  <a:gd name="T33" fmla="*/ 132 h 287"/>
                  <a:gd name="T34" fmla="*/ 42 w 54"/>
                  <a:gd name="T35" fmla="*/ 198 h 287"/>
                  <a:gd name="T36" fmla="*/ 42 w 54"/>
                  <a:gd name="T37" fmla="*/ 233 h 287"/>
                  <a:gd name="T38" fmla="*/ 48 w 54"/>
                  <a:gd name="T39" fmla="*/ 263 h 287"/>
                  <a:gd name="T40" fmla="*/ 48 w 54"/>
                  <a:gd name="T41" fmla="*/ 281 h 287"/>
                  <a:gd name="T42" fmla="*/ 48 w 54"/>
                  <a:gd name="T43" fmla="*/ 287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287">
                    <a:moveTo>
                      <a:pt x="12" y="0"/>
                    </a:moveTo>
                    <a:lnTo>
                      <a:pt x="6" y="24"/>
                    </a:lnTo>
                    <a:lnTo>
                      <a:pt x="6" y="30"/>
                    </a:lnTo>
                    <a:lnTo>
                      <a:pt x="0" y="36"/>
                    </a:lnTo>
                    <a:lnTo>
                      <a:pt x="18" y="36"/>
                    </a:lnTo>
                    <a:lnTo>
                      <a:pt x="24" y="36"/>
                    </a:lnTo>
                    <a:lnTo>
                      <a:pt x="30" y="36"/>
                    </a:lnTo>
                    <a:lnTo>
                      <a:pt x="30" y="54"/>
                    </a:lnTo>
                    <a:lnTo>
                      <a:pt x="24" y="60"/>
                    </a:lnTo>
                    <a:lnTo>
                      <a:pt x="24" y="66"/>
                    </a:lnTo>
                    <a:lnTo>
                      <a:pt x="36" y="60"/>
                    </a:lnTo>
                    <a:lnTo>
                      <a:pt x="48" y="54"/>
                    </a:lnTo>
                    <a:lnTo>
                      <a:pt x="54" y="54"/>
                    </a:lnTo>
                    <a:lnTo>
                      <a:pt x="54" y="60"/>
                    </a:lnTo>
                    <a:lnTo>
                      <a:pt x="48" y="72"/>
                    </a:lnTo>
                    <a:lnTo>
                      <a:pt x="48" y="96"/>
                    </a:lnTo>
                    <a:lnTo>
                      <a:pt x="42" y="132"/>
                    </a:lnTo>
                    <a:lnTo>
                      <a:pt x="42" y="198"/>
                    </a:lnTo>
                    <a:lnTo>
                      <a:pt x="42" y="233"/>
                    </a:lnTo>
                    <a:lnTo>
                      <a:pt x="48" y="263"/>
                    </a:lnTo>
                    <a:lnTo>
                      <a:pt x="48" y="281"/>
                    </a:lnTo>
                    <a:lnTo>
                      <a:pt x="48" y="287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25" name="Freeform 65"/>
              <p:cNvSpPr>
                <a:spLocks/>
              </p:cNvSpPr>
              <p:nvPr/>
            </p:nvSpPr>
            <p:spPr bwMode="auto">
              <a:xfrm>
                <a:off x="2942" y="2663"/>
                <a:ext cx="233" cy="329"/>
              </a:xfrm>
              <a:custGeom>
                <a:avLst/>
                <a:gdLst>
                  <a:gd name="T0" fmla="*/ 6 w 233"/>
                  <a:gd name="T1" fmla="*/ 323 h 329"/>
                  <a:gd name="T2" fmla="*/ 0 w 233"/>
                  <a:gd name="T3" fmla="*/ 317 h 329"/>
                  <a:gd name="T4" fmla="*/ 0 w 233"/>
                  <a:gd name="T5" fmla="*/ 287 h 329"/>
                  <a:gd name="T6" fmla="*/ 0 w 233"/>
                  <a:gd name="T7" fmla="*/ 252 h 329"/>
                  <a:gd name="T8" fmla="*/ 0 w 233"/>
                  <a:gd name="T9" fmla="*/ 204 h 329"/>
                  <a:gd name="T10" fmla="*/ 6 w 233"/>
                  <a:gd name="T11" fmla="*/ 150 h 329"/>
                  <a:gd name="T12" fmla="*/ 18 w 233"/>
                  <a:gd name="T13" fmla="*/ 102 h 329"/>
                  <a:gd name="T14" fmla="*/ 42 w 233"/>
                  <a:gd name="T15" fmla="*/ 60 h 329"/>
                  <a:gd name="T16" fmla="*/ 72 w 233"/>
                  <a:gd name="T17" fmla="*/ 24 h 329"/>
                  <a:gd name="T18" fmla="*/ 90 w 233"/>
                  <a:gd name="T19" fmla="*/ 12 h 329"/>
                  <a:gd name="T20" fmla="*/ 114 w 233"/>
                  <a:gd name="T21" fmla="*/ 6 h 329"/>
                  <a:gd name="T22" fmla="*/ 168 w 233"/>
                  <a:gd name="T23" fmla="*/ 0 h 329"/>
                  <a:gd name="T24" fmla="*/ 191 w 233"/>
                  <a:gd name="T25" fmla="*/ 6 h 329"/>
                  <a:gd name="T26" fmla="*/ 215 w 233"/>
                  <a:gd name="T27" fmla="*/ 18 h 329"/>
                  <a:gd name="T28" fmla="*/ 227 w 233"/>
                  <a:gd name="T29" fmla="*/ 42 h 329"/>
                  <a:gd name="T30" fmla="*/ 233 w 233"/>
                  <a:gd name="T31" fmla="*/ 72 h 329"/>
                  <a:gd name="T32" fmla="*/ 233 w 233"/>
                  <a:gd name="T33" fmla="*/ 150 h 329"/>
                  <a:gd name="T34" fmla="*/ 233 w 233"/>
                  <a:gd name="T35" fmla="*/ 240 h 329"/>
                  <a:gd name="T36" fmla="*/ 233 w 233"/>
                  <a:gd name="T37" fmla="*/ 269 h 329"/>
                  <a:gd name="T38" fmla="*/ 233 w 233"/>
                  <a:gd name="T39" fmla="*/ 305 h 329"/>
                  <a:gd name="T40" fmla="*/ 233 w 233"/>
                  <a:gd name="T41" fmla="*/ 323 h 329"/>
                  <a:gd name="T42" fmla="*/ 233 w 233"/>
                  <a:gd name="T43" fmla="*/ 329 h 329"/>
                  <a:gd name="T44" fmla="*/ 6 w 233"/>
                  <a:gd name="T45" fmla="*/ 323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3" h="329">
                    <a:moveTo>
                      <a:pt x="6" y="323"/>
                    </a:moveTo>
                    <a:lnTo>
                      <a:pt x="0" y="317"/>
                    </a:lnTo>
                    <a:lnTo>
                      <a:pt x="0" y="287"/>
                    </a:lnTo>
                    <a:lnTo>
                      <a:pt x="0" y="252"/>
                    </a:lnTo>
                    <a:lnTo>
                      <a:pt x="0" y="204"/>
                    </a:lnTo>
                    <a:lnTo>
                      <a:pt x="6" y="150"/>
                    </a:lnTo>
                    <a:lnTo>
                      <a:pt x="18" y="102"/>
                    </a:lnTo>
                    <a:lnTo>
                      <a:pt x="42" y="60"/>
                    </a:lnTo>
                    <a:lnTo>
                      <a:pt x="72" y="24"/>
                    </a:lnTo>
                    <a:lnTo>
                      <a:pt x="90" y="12"/>
                    </a:lnTo>
                    <a:lnTo>
                      <a:pt x="114" y="6"/>
                    </a:lnTo>
                    <a:lnTo>
                      <a:pt x="168" y="0"/>
                    </a:lnTo>
                    <a:lnTo>
                      <a:pt x="191" y="6"/>
                    </a:lnTo>
                    <a:lnTo>
                      <a:pt x="215" y="18"/>
                    </a:lnTo>
                    <a:lnTo>
                      <a:pt x="227" y="42"/>
                    </a:lnTo>
                    <a:lnTo>
                      <a:pt x="233" y="72"/>
                    </a:lnTo>
                    <a:lnTo>
                      <a:pt x="233" y="150"/>
                    </a:lnTo>
                    <a:lnTo>
                      <a:pt x="233" y="240"/>
                    </a:lnTo>
                    <a:lnTo>
                      <a:pt x="233" y="269"/>
                    </a:lnTo>
                    <a:lnTo>
                      <a:pt x="233" y="305"/>
                    </a:lnTo>
                    <a:lnTo>
                      <a:pt x="233" y="323"/>
                    </a:lnTo>
                    <a:lnTo>
                      <a:pt x="233" y="329"/>
                    </a:lnTo>
                    <a:lnTo>
                      <a:pt x="6" y="323"/>
                    </a:lnTo>
                    <a:close/>
                  </a:path>
                </a:pathLst>
              </a:custGeom>
              <a:solidFill>
                <a:srgbClr val="669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26" name="Freeform 66"/>
              <p:cNvSpPr>
                <a:spLocks/>
              </p:cNvSpPr>
              <p:nvPr/>
            </p:nvSpPr>
            <p:spPr bwMode="auto">
              <a:xfrm>
                <a:off x="2942" y="2663"/>
                <a:ext cx="233" cy="329"/>
              </a:xfrm>
              <a:custGeom>
                <a:avLst/>
                <a:gdLst>
                  <a:gd name="T0" fmla="*/ 6 w 233"/>
                  <a:gd name="T1" fmla="*/ 323 h 329"/>
                  <a:gd name="T2" fmla="*/ 0 w 233"/>
                  <a:gd name="T3" fmla="*/ 317 h 329"/>
                  <a:gd name="T4" fmla="*/ 0 w 233"/>
                  <a:gd name="T5" fmla="*/ 287 h 329"/>
                  <a:gd name="T6" fmla="*/ 0 w 233"/>
                  <a:gd name="T7" fmla="*/ 252 h 329"/>
                  <a:gd name="T8" fmla="*/ 0 w 233"/>
                  <a:gd name="T9" fmla="*/ 204 h 329"/>
                  <a:gd name="T10" fmla="*/ 6 w 233"/>
                  <a:gd name="T11" fmla="*/ 150 h 329"/>
                  <a:gd name="T12" fmla="*/ 18 w 233"/>
                  <a:gd name="T13" fmla="*/ 102 h 329"/>
                  <a:gd name="T14" fmla="*/ 42 w 233"/>
                  <a:gd name="T15" fmla="*/ 60 h 329"/>
                  <a:gd name="T16" fmla="*/ 72 w 233"/>
                  <a:gd name="T17" fmla="*/ 24 h 329"/>
                  <a:gd name="T18" fmla="*/ 90 w 233"/>
                  <a:gd name="T19" fmla="*/ 12 h 329"/>
                  <a:gd name="T20" fmla="*/ 114 w 233"/>
                  <a:gd name="T21" fmla="*/ 6 h 329"/>
                  <a:gd name="T22" fmla="*/ 168 w 233"/>
                  <a:gd name="T23" fmla="*/ 0 h 329"/>
                  <a:gd name="T24" fmla="*/ 191 w 233"/>
                  <a:gd name="T25" fmla="*/ 6 h 329"/>
                  <a:gd name="T26" fmla="*/ 215 w 233"/>
                  <a:gd name="T27" fmla="*/ 18 h 329"/>
                  <a:gd name="T28" fmla="*/ 227 w 233"/>
                  <a:gd name="T29" fmla="*/ 42 h 329"/>
                  <a:gd name="T30" fmla="*/ 233 w 233"/>
                  <a:gd name="T31" fmla="*/ 72 h 329"/>
                  <a:gd name="T32" fmla="*/ 233 w 233"/>
                  <a:gd name="T33" fmla="*/ 150 h 329"/>
                  <a:gd name="T34" fmla="*/ 233 w 233"/>
                  <a:gd name="T35" fmla="*/ 240 h 329"/>
                  <a:gd name="T36" fmla="*/ 233 w 233"/>
                  <a:gd name="T37" fmla="*/ 269 h 329"/>
                  <a:gd name="T38" fmla="*/ 233 w 233"/>
                  <a:gd name="T39" fmla="*/ 305 h 329"/>
                  <a:gd name="T40" fmla="*/ 233 w 233"/>
                  <a:gd name="T41" fmla="*/ 323 h 329"/>
                  <a:gd name="T42" fmla="*/ 233 w 233"/>
                  <a:gd name="T43" fmla="*/ 329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3" h="329">
                    <a:moveTo>
                      <a:pt x="6" y="323"/>
                    </a:moveTo>
                    <a:lnTo>
                      <a:pt x="0" y="317"/>
                    </a:lnTo>
                    <a:lnTo>
                      <a:pt x="0" y="287"/>
                    </a:lnTo>
                    <a:lnTo>
                      <a:pt x="0" y="252"/>
                    </a:lnTo>
                    <a:lnTo>
                      <a:pt x="0" y="204"/>
                    </a:lnTo>
                    <a:lnTo>
                      <a:pt x="6" y="150"/>
                    </a:lnTo>
                    <a:lnTo>
                      <a:pt x="18" y="102"/>
                    </a:lnTo>
                    <a:lnTo>
                      <a:pt x="42" y="60"/>
                    </a:lnTo>
                    <a:lnTo>
                      <a:pt x="72" y="24"/>
                    </a:lnTo>
                    <a:lnTo>
                      <a:pt x="90" y="12"/>
                    </a:lnTo>
                    <a:lnTo>
                      <a:pt x="114" y="6"/>
                    </a:lnTo>
                    <a:lnTo>
                      <a:pt x="168" y="0"/>
                    </a:lnTo>
                    <a:lnTo>
                      <a:pt x="191" y="6"/>
                    </a:lnTo>
                    <a:lnTo>
                      <a:pt x="215" y="18"/>
                    </a:lnTo>
                    <a:lnTo>
                      <a:pt x="227" y="42"/>
                    </a:lnTo>
                    <a:lnTo>
                      <a:pt x="233" y="72"/>
                    </a:lnTo>
                    <a:lnTo>
                      <a:pt x="233" y="150"/>
                    </a:lnTo>
                    <a:lnTo>
                      <a:pt x="233" y="240"/>
                    </a:lnTo>
                    <a:lnTo>
                      <a:pt x="233" y="269"/>
                    </a:lnTo>
                    <a:lnTo>
                      <a:pt x="233" y="305"/>
                    </a:lnTo>
                    <a:lnTo>
                      <a:pt x="233" y="323"/>
                    </a:lnTo>
                    <a:lnTo>
                      <a:pt x="233" y="329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27" name="Freeform 67"/>
              <p:cNvSpPr>
                <a:spLocks/>
              </p:cNvSpPr>
              <p:nvPr/>
            </p:nvSpPr>
            <p:spPr bwMode="auto">
              <a:xfrm>
                <a:off x="3014" y="2663"/>
                <a:ext cx="125" cy="114"/>
              </a:xfrm>
              <a:custGeom>
                <a:avLst/>
                <a:gdLst>
                  <a:gd name="T0" fmla="*/ 0 w 125"/>
                  <a:gd name="T1" fmla="*/ 24 h 114"/>
                  <a:gd name="T2" fmla="*/ 6 w 125"/>
                  <a:gd name="T3" fmla="*/ 36 h 114"/>
                  <a:gd name="T4" fmla="*/ 12 w 125"/>
                  <a:gd name="T5" fmla="*/ 60 h 114"/>
                  <a:gd name="T6" fmla="*/ 18 w 125"/>
                  <a:gd name="T7" fmla="*/ 90 h 114"/>
                  <a:gd name="T8" fmla="*/ 30 w 125"/>
                  <a:gd name="T9" fmla="*/ 108 h 114"/>
                  <a:gd name="T10" fmla="*/ 42 w 125"/>
                  <a:gd name="T11" fmla="*/ 114 h 114"/>
                  <a:gd name="T12" fmla="*/ 54 w 125"/>
                  <a:gd name="T13" fmla="*/ 102 h 114"/>
                  <a:gd name="T14" fmla="*/ 90 w 125"/>
                  <a:gd name="T15" fmla="*/ 72 h 114"/>
                  <a:gd name="T16" fmla="*/ 119 w 125"/>
                  <a:gd name="T17" fmla="*/ 36 h 114"/>
                  <a:gd name="T18" fmla="*/ 125 w 125"/>
                  <a:gd name="T19" fmla="*/ 18 h 114"/>
                  <a:gd name="T20" fmla="*/ 125 w 125"/>
                  <a:gd name="T21" fmla="*/ 12 h 114"/>
                  <a:gd name="T22" fmla="*/ 107 w 125"/>
                  <a:gd name="T23" fmla="*/ 6 h 114"/>
                  <a:gd name="T24" fmla="*/ 90 w 125"/>
                  <a:gd name="T25" fmla="*/ 0 h 114"/>
                  <a:gd name="T26" fmla="*/ 48 w 125"/>
                  <a:gd name="T27" fmla="*/ 6 h 114"/>
                  <a:gd name="T28" fmla="*/ 18 w 125"/>
                  <a:gd name="T29" fmla="*/ 18 h 114"/>
                  <a:gd name="T30" fmla="*/ 6 w 125"/>
                  <a:gd name="T31" fmla="*/ 18 h 114"/>
                  <a:gd name="T32" fmla="*/ 0 w 125"/>
                  <a:gd name="T33" fmla="*/ 24 h 114"/>
                  <a:gd name="T34" fmla="*/ 0 w 125"/>
                  <a:gd name="T35" fmla="*/ 2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5" h="114">
                    <a:moveTo>
                      <a:pt x="0" y="24"/>
                    </a:moveTo>
                    <a:lnTo>
                      <a:pt x="6" y="36"/>
                    </a:lnTo>
                    <a:lnTo>
                      <a:pt x="12" y="60"/>
                    </a:lnTo>
                    <a:lnTo>
                      <a:pt x="18" y="90"/>
                    </a:lnTo>
                    <a:lnTo>
                      <a:pt x="30" y="108"/>
                    </a:lnTo>
                    <a:lnTo>
                      <a:pt x="42" y="114"/>
                    </a:lnTo>
                    <a:lnTo>
                      <a:pt x="54" y="102"/>
                    </a:lnTo>
                    <a:lnTo>
                      <a:pt x="90" y="72"/>
                    </a:lnTo>
                    <a:lnTo>
                      <a:pt x="119" y="36"/>
                    </a:lnTo>
                    <a:lnTo>
                      <a:pt x="125" y="18"/>
                    </a:lnTo>
                    <a:lnTo>
                      <a:pt x="125" y="12"/>
                    </a:lnTo>
                    <a:lnTo>
                      <a:pt x="107" y="6"/>
                    </a:lnTo>
                    <a:lnTo>
                      <a:pt x="90" y="0"/>
                    </a:lnTo>
                    <a:lnTo>
                      <a:pt x="48" y="6"/>
                    </a:lnTo>
                    <a:lnTo>
                      <a:pt x="18" y="18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28" name="Freeform 68"/>
              <p:cNvSpPr>
                <a:spLocks/>
              </p:cNvSpPr>
              <p:nvPr/>
            </p:nvSpPr>
            <p:spPr bwMode="auto">
              <a:xfrm>
                <a:off x="3032" y="2669"/>
                <a:ext cx="78" cy="54"/>
              </a:xfrm>
              <a:custGeom>
                <a:avLst/>
                <a:gdLst>
                  <a:gd name="T0" fmla="*/ 78 w 78"/>
                  <a:gd name="T1" fmla="*/ 54 h 54"/>
                  <a:gd name="T2" fmla="*/ 48 w 78"/>
                  <a:gd name="T3" fmla="*/ 0 h 54"/>
                  <a:gd name="T4" fmla="*/ 0 w 78"/>
                  <a:gd name="T5" fmla="*/ 48 h 54"/>
                  <a:gd name="T6" fmla="*/ 78 w 78"/>
                  <a:gd name="T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54">
                    <a:moveTo>
                      <a:pt x="78" y="54"/>
                    </a:moveTo>
                    <a:lnTo>
                      <a:pt x="48" y="0"/>
                    </a:lnTo>
                    <a:lnTo>
                      <a:pt x="0" y="48"/>
                    </a:lnTo>
                    <a:lnTo>
                      <a:pt x="78" y="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29" name="Freeform 69"/>
              <p:cNvSpPr>
                <a:spLocks/>
              </p:cNvSpPr>
              <p:nvPr/>
            </p:nvSpPr>
            <p:spPr bwMode="auto">
              <a:xfrm>
                <a:off x="3032" y="2669"/>
                <a:ext cx="78" cy="54"/>
              </a:xfrm>
              <a:custGeom>
                <a:avLst/>
                <a:gdLst>
                  <a:gd name="T0" fmla="*/ 78 w 78"/>
                  <a:gd name="T1" fmla="*/ 54 h 54"/>
                  <a:gd name="T2" fmla="*/ 48 w 78"/>
                  <a:gd name="T3" fmla="*/ 0 h 54"/>
                  <a:gd name="T4" fmla="*/ 0 w 78"/>
                  <a:gd name="T5" fmla="*/ 4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8" h="54">
                    <a:moveTo>
                      <a:pt x="78" y="54"/>
                    </a:moveTo>
                    <a:lnTo>
                      <a:pt x="48" y="0"/>
                    </a:lnTo>
                    <a:lnTo>
                      <a:pt x="0" y="4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30" name="Freeform 70"/>
              <p:cNvSpPr>
                <a:spLocks/>
              </p:cNvSpPr>
              <p:nvPr/>
            </p:nvSpPr>
            <p:spPr bwMode="auto">
              <a:xfrm>
                <a:off x="3062" y="2711"/>
                <a:ext cx="95" cy="102"/>
              </a:xfrm>
              <a:custGeom>
                <a:avLst/>
                <a:gdLst>
                  <a:gd name="T0" fmla="*/ 83 w 95"/>
                  <a:gd name="T1" fmla="*/ 0 h 102"/>
                  <a:gd name="T2" fmla="*/ 95 w 95"/>
                  <a:gd name="T3" fmla="*/ 54 h 102"/>
                  <a:gd name="T4" fmla="*/ 48 w 95"/>
                  <a:gd name="T5" fmla="*/ 54 h 102"/>
                  <a:gd name="T6" fmla="*/ 48 w 95"/>
                  <a:gd name="T7" fmla="*/ 78 h 102"/>
                  <a:gd name="T8" fmla="*/ 0 w 95"/>
                  <a:gd name="T9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02">
                    <a:moveTo>
                      <a:pt x="83" y="0"/>
                    </a:moveTo>
                    <a:lnTo>
                      <a:pt x="95" y="54"/>
                    </a:lnTo>
                    <a:lnTo>
                      <a:pt x="48" y="54"/>
                    </a:lnTo>
                    <a:lnTo>
                      <a:pt x="48" y="78"/>
                    </a:lnTo>
                    <a:lnTo>
                      <a:pt x="0" y="102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31" name="Freeform 71"/>
              <p:cNvSpPr>
                <a:spLocks/>
              </p:cNvSpPr>
              <p:nvPr/>
            </p:nvSpPr>
            <p:spPr bwMode="auto">
              <a:xfrm>
                <a:off x="2984" y="2735"/>
                <a:ext cx="54" cy="251"/>
              </a:xfrm>
              <a:custGeom>
                <a:avLst/>
                <a:gdLst>
                  <a:gd name="T0" fmla="*/ 12 w 54"/>
                  <a:gd name="T1" fmla="*/ 0 h 251"/>
                  <a:gd name="T2" fmla="*/ 6 w 54"/>
                  <a:gd name="T3" fmla="*/ 24 h 251"/>
                  <a:gd name="T4" fmla="*/ 6 w 54"/>
                  <a:gd name="T5" fmla="*/ 30 h 251"/>
                  <a:gd name="T6" fmla="*/ 0 w 54"/>
                  <a:gd name="T7" fmla="*/ 36 h 251"/>
                  <a:gd name="T8" fmla="*/ 18 w 54"/>
                  <a:gd name="T9" fmla="*/ 36 h 251"/>
                  <a:gd name="T10" fmla="*/ 24 w 54"/>
                  <a:gd name="T11" fmla="*/ 36 h 251"/>
                  <a:gd name="T12" fmla="*/ 30 w 54"/>
                  <a:gd name="T13" fmla="*/ 36 h 251"/>
                  <a:gd name="T14" fmla="*/ 24 w 54"/>
                  <a:gd name="T15" fmla="*/ 54 h 251"/>
                  <a:gd name="T16" fmla="*/ 24 w 54"/>
                  <a:gd name="T17" fmla="*/ 60 h 251"/>
                  <a:gd name="T18" fmla="*/ 24 w 54"/>
                  <a:gd name="T19" fmla="*/ 66 h 251"/>
                  <a:gd name="T20" fmla="*/ 30 w 54"/>
                  <a:gd name="T21" fmla="*/ 60 h 251"/>
                  <a:gd name="T22" fmla="*/ 48 w 54"/>
                  <a:gd name="T23" fmla="*/ 48 h 251"/>
                  <a:gd name="T24" fmla="*/ 54 w 54"/>
                  <a:gd name="T25" fmla="*/ 48 h 251"/>
                  <a:gd name="T26" fmla="*/ 54 w 54"/>
                  <a:gd name="T27" fmla="*/ 60 h 251"/>
                  <a:gd name="T28" fmla="*/ 48 w 54"/>
                  <a:gd name="T29" fmla="*/ 72 h 251"/>
                  <a:gd name="T30" fmla="*/ 48 w 54"/>
                  <a:gd name="T31" fmla="*/ 96 h 251"/>
                  <a:gd name="T32" fmla="*/ 42 w 54"/>
                  <a:gd name="T33" fmla="*/ 120 h 251"/>
                  <a:gd name="T34" fmla="*/ 42 w 54"/>
                  <a:gd name="T35" fmla="*/ 180 h 251"/>
                  <a:gd name="T36" fmla="*/ 42 w 54"/>
                  <a:gd name="T37" fmla="*/ 209 h 251"/>
                  <a:gd name="T38" fmla="*/ 48 w 54"/>
                  <a:gd name="T39" fmla="*/ 233 h 251"/>
                  <a:gd name="T40" fmla="*/ 48 w 54"/>
                  <a:gd name="T41" fmla="*/ 245 h 251"/>
                  <a:gd name="T42" fmla="*/ 48 w 54"/>
                  <a:gd name="T43" fmla="*/ 251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251">
                    <a:moveTo>
                      <a:pt x="12" y="0"/>
                    </a:moveTo>
                    <a:lnTo>
                      <a:pt x="6" y="24"/>
                    </a:lnTo>
                    <a:lnTo>
                      <a:pt x="6" y="30"/>
                    </a:lnTo>
                    <a:lnTo>
                      <a:pt x="0" y="36"/>
                    </a:lnTo>
                    <a:lnTo>
                      <a:pt x="18" y="36"/>
                    </a:lnTo>
                    <a:lnTo>
                      <a:pt x="24" y="36"/>
                    </a:lnTo>
                    <a:lnTo>
                      <a:pt x="30" y="36"/>
                    </a:lnTo>
                    <a:lnTo>
                      <a:pt x="24" y="54"/>
                    </a:lnTo>
                    <a:lnTo>
                      <a:pt x="24" y="60"/>
                    </a:lnTo>
                    <a:lnTo>
                      <a:pt x="24" y="66"/>
                    </a:lnTo>
                    <a:lnTo>
                      <a:pt x="30" y="60"/>
                    </a:lnTo>
                    <a:lnTo>
                      <a:pt x="48" y="48"/>
                    </a:lnTo>
                    <a:lnTo>
                      <a:pt x="54" y="48"/>
                    </a:lnTo>
                    <a:lnTo>
                      <a:pt x="54" y="60"/>
                    </a:lnTo>
                    <a:lnTo>
                      <a:pt x="48" y="72"/>
                    </a:lnTo>
                    <a:lnTo>
                      <a:pt x="48" y="96"/>
                    </a:lnTo>
                    <a:lnTo>
                      <a:pt x="42" y="120"/>
                    </a:lnTo>
                    <a:lnTo>
                      <a:pt x="42" y="180"/>
                    </a:lnTo>
                    <a:lnTo>
                      <a:pt x="42" y="209"/>
                    </a:lnTo>
                    <a:lnTo>
                      <a:pt x="48" y="233"/>
                    </a:lnTo>
                    <a:lnTo>
                      <a:pt x="48" y="245"/>
                    </a:lnTo>
                    <a:lnTo>
                      <a:pt x="48" y="251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32" name="Freeform 72"/>
              <p:cNvSpPr>
                <a:spLocks/>
              </p:cNvSpPr>
              <p:nvPr/>
            </p:nvSpPr>
            <p:spPr bwMode="auto">
              <a:xfrm>
                <a:off x="3104" y="2681"/>
                <a:ext cx="239" cy="329"/>
              </a:xfrm>
              <a:custGeom>
                <a:avLst/>
                <a:gdLst>
                  <a:gd name="T0" fmla="*/ 6 w 239"/>
                  <a:gd name="T1" fmla="*/ 323 h 329"/>
                  <a:gd name="T2" fmla="*/ 6 w 239"/>
                  <a:gd name="T3" fmla="*/ 311 h 329"/>
                  <a:gd name="T4" fmla="*/ 6 w 239"/>
                  <a:gd name="T5" fmla="*/ 287 h 329"/>
                  <a:gd name="T6" fmla="*/ 0 w 239"/>
                  <a:gd name="T7" fmla="*/ 245 h 329"/>
                  <a:gd name="T8" fmla="*/ 6 w 239"/>
                  <a:gd name="T9" fmla="*/ 198 h 329"/>
                  <a:gd name="T10" fmla="*/ 6 w 239"/>
                  <a:gd name="T11" fmla="*/ 150 h 329"/>
                  <a:gd name="T12" fmla="*/ 23 w 239"/>
                  <a:gd name="T13" fmla="*/ 96 h 329"/>
                  <a:gd name="T14" fmla="*/ 41 w 239"/>
                  <a:gd name="T15" fmla="*/ 54 h 329"/>
                  <a:gd name="T16" fmla="*/ 77 w 239"/>
                  <a:gd name="T17" fmla="*/ 18 h 329"/>
                  <a:gd name="T18" fmla="*/ 95 w 239"/>
                  <a:gd name="T19" fmla="*/ 12 h 329"/>
                  <a:gd name="T20" fmla="*/ 119 w 239"/>
                  <a:gd name="T21" fmla="*/ 0 h 329"/>
                  <a:gd name="T22" fmla="*/ 173 w 239"/>
                  <a:gd name="T23" fmla="*/ 0 h 329"/>
                  <a:gd name="T24" fmla="*/ 197 w 239"/>
                  <a:gd name="T25" fmla="*/ 0 h 329"/>
                  <a:gd name="T26" fmla="*/ 221 w 239"/>
                  <a:gd name="T27" fmla="*/ 18 h 329"/>
                  <a:gd name="T28" fmla="*/ 233 w 239"/>
                  <a:gd name="T29" fmla="*/ 42 h 329"/>
                  <a:gd name="T30" fmla="*/ 239 w 239"/>
                  <a:gd name="T31" fmla="*/ 72 h 329"/>
                  <a:gd name="T32" fmla="*/ 239 w 239"/>
                  <a:gd name="T33" fmla="*/ 150 h 329"/>
                  <a:gd name="T34" fmla="*/ 239 w 239"/>
                  <a:gd name="T35" fmla="*/ 234 h 329"/>
                  <a:gd name="T36" fmla="*/ 239 w 239"/>
                  <a:gd name="T37" fmla="*/ 269 h 329"/>
                  <a:gd name="T38" fmla="*/ 239 w 239"/>
                  <a:gd name="T39" fmla="*/ 299 h 329"/>
                  <a:gd name="T40" fmla="*/ 239 w 239"/>
                  <a:gd name="T41" fmla="*/ 323 h 329"/>
                  <a:gd name="T42" fmla="*/ 239 w 239"/>
                  <a:gd name="T43" fmla="*/ 329 h 329"/>
                  <a:gd name="T44" fmla="*/ 6 w 239"/>
                  <a:gd name="T45" fmla="*/ 323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9" h="329">
                    <a:moveTo>
                      <a:pt x="6" y="323"/>
                    </a:moveTo>
                    <a:lnTo>
                      <a:pt x="6" y="311"/>
                    </a:lnTo>
                    <a:lnTo>
                      <a:pt x="6" y="287"/>
                    </a:lnTo>
                    <a:lnTo>
                      <a:pt x="0" y="245"/>
                    </a:lnTo>
                    <a:lnTo>
                      <a:pt x="6" y="198"/>
                    </a:lnTo>
                    <a:lnTo>
                      <a:pt x="6" y="150"/>
                    </a:lnTo>
                    <a:lnTo>
                      <a:pt x="23" y="96"/>
                    </a:lnTo>
                    <a:lnTo>
                      <a:pt x="41" y="54"/>
                    </a:lnTo>
                    <a:lnTo>
                      <a:pt x="77" y="18"/>
                    </a:lnTo>
                    <a:lnTo>
                      <a:pt x="95" y="12"/>
                    </a:lnTo>
                    <a:lnTo>
                      <a:pt x="119" y="0"/>
                    </a:lnTo>
                    <a:lnTo>
                      <a:pt x="173" y="0"/>
                    </a:lnTo>
                    <a:lnTo>
                      <a:pt x="197" y="0"/>
                    </a:lnTo>
                    <a:lnTo>
                      <a:pt x="221" y="18"/>
                    </a:lnTo>
                    <a:lnTo>
                      <a:pt x="233" y="42"/>
                    </a:lnTo>
                    <a:lnTo>
                      <a:pt x="239" y="72"/>
                    </a:lnTo>
                    <a:lnTo>
                      <a:pt x="239" y="150"/>
                    </a:lnTo>
                    <a:lnTo>
                      <a:pt x="239" y="234"/>
                    </a:lnTo>
                    <a:lnTo>
                      <a:pt x="239" y="269"/>
                    </a:lnTo>
                    <a:lnTo>
                      <a:pt x="239" y="299"/>
                    </a:lnTo>
                    <a:lnTo>
                      <a:pt x="239" y="323"/>
                    </a:lnTo>
                    <a:lnTo>
                      <a:pt x="239" y="329"/>
                    </a:lnTo>
                    <a:lnTo>
                      <a:pt x="6" y="323"/>
                    </a:lnTo>
                    <a:close/>
                  </a:path>
                </a:pathLst>
              </a:custGeom>
              <a:solidFill>
                <a:srgbClr val="669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33" name="Freeform 73"/>
              <p:cNvSpPr>
                <a:spLocks/>
              </p:cNvSpPr>
              <p:nvPr/>
            </p:nvSpPr>
            <p:spPr bwMode="auto">
              <a:xfrm>
                <a:off x="3104" y="2681"/>
                <a:ext cx="239" cy="329"/>
              </a:xfrm>
              <a:custGeom>
                <a:avLst/>
                <a:gdLst>
                  <a:gd name="T0" fmla="*/ 6 w 239"/>
                  <a:gd name="T1" fmla="*/ 323 h 329"/>
                  <a:gd name="T2" fmla="*/ 6 w 239"/>
                  <a:gd name="T3" fmla="*/ 311 h 329"/>
                  <a:gd name="T4" fmla="*/ 6 w 239"/>
                  <a:gd name="T5" fmla="*/ 287 h 329"/>
                  <a:gd name="T6" fmla="*/ 0 w 239"/>
                  <a:gd name="T7" fmla="*/ 245 h 329"/>
                  <a:gd name="T8" fmla="*/ 6 w 239"/>
                  <a:gd name="T9" fmla="*/ 198 h 329"/>
                  <a:gd name="T10" fmla="*/ 6 w 239"/>
                  <a:gd name="T11" fmla="*/ 150 h 329"/>
                  <a:gd name="T12" fmla="*/ 23 w 239"/>
                  <a:gd name="T13" fmla="*/ 96 h 329"/>
                  <a:gd name="T14" fmla="*/ 41 w 239"/>
                  <a:gd name="T15" fmla="*/ 54 h 329"/>
                  <a:gd name="T16" fmla="*/ 77 w 239"/>
                  <a:gd name="T17" fmla="*/ 18 h 329"/>
                  <a:gd name="T18" fmla="*/ 95 w 239"/>
                  <a:gd name="T19" fmla="*/ 12 h 329"/>
                  <a:gd name="T20" fmla="*/ 119 w 239"/>
                  <a:gd name="T21" fmla="*/ 0 h 329"/>
                  <a:gd name="T22" fmla="*/ 173 w 239"/>
                  <a:gd name="T23" fmla="*/ 0 h 329"/>
                  <a:gd name="T24" fmla="*/ 197 w 239"/>
                  <a:gd name="T25" fmla="*/ 0 h 329"/>
                  <a:gd name="T26" fmla="*/ 221 w 239"/>
                  <a:gd name="T27" fmla="*/ 18 h 329"/>
                  <a:gd name="T28" fmla="*/ 233 w 239"/>
                  <a:gd name="T29" fmla="*/ 42 h 329"/>
                  <a:gd name="T30" fmla="*/ 239 w 239"/>
                  <a:gd name="T31" fmla="*/ 72 h 329"/>
                  <a:gd name="T32" fmla="*/ 239 w 239"/>
                  <a:gd name="T33" fmla="*/ 150 h 329"/>
                  <a:gd name="T34" fmla="*/ 239 w 239"/>
                  <a:gd name="T35" fmla="*/ 234 h 329"/>
                  <a:gd name="T36" fmla="*/ 239 w 239"/>
                  <a:gd name="T37" fmla="*/ 269 h 329"/>
                  <a:gd name="T38" fmla="*/ 239 w 239"/>
                  <a:gd name="T39" fmla="*/ 299 h 329"/>
                  <a:gd name="T40" fmla="*/ 239 w 239"/>
                  <a:gd name="T41" fmla="*/ 323 h 329"/>
                  <a:gd name="T42" fmla="*/ 239 w 239"/>
                  <a:gd name="T43" fmla="*/ 329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9" h="329">
                    <a:moveTo>
                      <a:pt x="6" y="323"/>
                    </a:moveTo>
                    <a:lnTo>
                      <a:pt x="6" y="311"/>
                    </a:lnTo>
                    <a:lnTo>
                      <a:pt x="6" y="287"/>
                    </a:lnTo>
                    <a:lnTo>
                      <a:pt x="0" y="245"/>
                    </a:lnTo>
                    <a:lnTo>
                      <a:pt x="6" y="198"/>
                    </a:lnTo>
                    <a:lnTo>
                      <a:pt x="6" y="150"/>
                    </a:lnTo>
                    <a:lnTo>
                      <a:pt x="23" y="96"/>
                    </a:lnTo>
                    <a:lnTo>
                      <a:pt x="41" y="54"/>
                    </a:lnTo>
                    <a:lnTo>
                      <a:pt x="77" y="18"/>
                    </a:lnTo>
                    <a:lnTo>
                      <a:pt x="95" y="12"/>
                    </a:lnTo>
                    <a:lnTo>
                      <a:pt x="119" y="0"/>
                    </a:lnTo>
                    <a:lnTo>
                      <a:pt x="173" y="0"/>
                    </a:lnTo>
                    <a:lnTo>
                      <a:pt x="197" y="0"/>
                    </a:lnTo>
                    <a:lnTo>
                      <a:pt x="221" y="18"/>
                    </a:lnTo>
                    <a:lnTo>
                      <a:pt x="233" y="42"/>
                    </a:lnTo>
                    <a:lnTo>
                      <a:pt x="239" y="72"/>
                    </a:lnTo>
                    <a:lnTo>
                      <a:pt x="239" y="150"/>
                    </a:lnTo>
                    <a:lnTo>
                      <a:pt x="239" y="234"/>
                    </a:lnTo>
                    <a:lnTo>
                      <a:pt x="239" y="269"/>
                    </a:lnTo>
                    <a:lnTo>
                      <a:pt x="239" y="299"/>
                    </a:lnTo>
                    <a:lnTo>
                      <a:pt x="239" y="323"/>
                    </a:lnTo>
                    <a:lnTo>
                      <a:pt x="239" y="329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34" name="Freeform 74"/>
              <p:cNvSpPr>
                <a:spLocks/>
              </p:cNvSpPr>
              <p:nvPr/>
            </p:nvSpPr>
            <p:spPr bwMode="auto">
              <a:xfrm>
                <a:off x="3181" y="2675"/>
                <a:ext cx="126" cy="114"/>
              </a:xfrm>
              <a:custGeom>
                <a:avLst/>
                <a:gdLst>
                  <a:gd name="T0" fmla="*/ 0 w 126"/>
                  <a:gd name="T1" fmla="*/ 24 h 114"/>
                  <a:gd name="T2" fmla="*/ 0 w 126"/>
                  <a:gd name="T3" fmla="*/ 42 h 114"/>
                  <a:gd name="T4" fmla="*/ 6 w 126"/>
                  <a:gd name="T5" fmla="*/ 66 h 114"/>
                  <a:gd name="T6" fmla="*/ 18 w 126"/>
                  <a:gd name="T7" fmla="*/ 96 h 114"/>
                  <a:gd name="T8" fmla="*/ 30 w 126"/>
                  <a:gd name="T9" fmla="*/ 114 h 114"/>
                  <a:gd name="T10" fmla="*/ 36 w 126"/>
                  <a:gd name="T11" fmla="*/ 114 h 114"/>
                  <a:gd name="T12" fmla="*/ 54 w 126"/>
                  <a:gd name="T13" fmla="*/ 108 h 114"/>
                  <a:gd name="T14" fmla="*/ 84 w 126"/>
                  <a:gd name="T15" fmla="*/ 78 h 114"/>
                  <a:gd name="T16" fmla="*/ 120 w 126"/>
                  <a:gd name="T17" fmla="*/ 36 h 114"/>
                  <a:gd name="T18" fmla="*/ 126 w 126"/>
                  <a:gd name="T19" fmla="*/ 24 h 114"/>
                  <a:gd name="T20" fmla="*/ 126 w 126"/>
                  <a:gd name="T21" fmla="*/ 18 h 114"/>
                  <a:gd name="T22" fmla="*/ 108 w 126"/>
                  <a:gd name="T23" fmla="*/ 6 h 114"/>
                  <a:gd name="T24" fmla="*/ 90 w 126"/>
                  <a:gd name="T25" fmla="*/ 0 h 114"/>
                  <a:gd name="T26" fmla="*/ 48 w 126"/>
                  <a:gd name="T27" fmla="*/ 6 h 114"/>
                  <a:gd name="T28" fmla="*/ 12 w 126"/>
                  <a:gd name="T29" fmla="*/ 18 h 114"/>
                  <a:gd name="T30" fmla="*/ 6 w 126"/>
                  <a:gd name="T31" fmla="*/ 24 h 114"/>
                  <a:gd name="T32" fmla="*/ 0 w 126"/>
                  <a:gd name="T33" fmla="*/ 24 h 114"/>
                  <a:gd name="T34" fmla="*/ 0 w 126"/>
                  <a:gd name="T35" fmla="*/ 2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6" h="114">
                    <a:moveTo>
                      <a:pt x="0" y="24"/>
                    </a:moveTo>
                    <a:lnTo>
                      <a:pt x="0" y="42"/>
                    </a:lnTo>
                    <a:lnTo>
                      <a:pt x="6" y="66"/>
                    </a:lnTo>
                    <a:lnTo>
                      <a:pt x="18" y="96"/>
                    </a:lnTo>
                    <a:lnTo>
                      <a:pt x="30" y="114"/>
                    </a:lnTo>
                    <a:lnTo>
                      <a:pt x="36" y="114"/>
                    </a:lnTo>
                    <a:lnTo>
                      <a:pt x="54" y="108"/>
                    </a:lnTo>
                    <a:lnTo>
                      <a:pt x="84" y="78"/>
                    </a:lnTo>
                    <a:lnTo>
                      <a:pt x="120" y="36"/>
                    </a:lnTo>
                    <a:lnTo>
                      <a:pt x="126" y="24"/>
                    </a:lnTo>
                    <a:lnTo>
                      <a:pt x="126" y="18"/>
                    </a:lnTo>
                    <a:lnTo>
                      <a:pt x="108" y="6"/>
                    </a:lnTo>
                    <a:lnTo>
                      <a:pt x="90" y="0"/>
                    </a:lnTo>
                    <a:lnTo>
                      <a:pt x="48" y="6"/>
                    </a:lnTo>
                    <a:lnTo>
                      <a:pt x="12" y="18"/>
                    </a:lnTo>
                    <a:lnTo>
                      <a:pt x="6" y="24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35" name="Freeform 75"/>
              <p:cNvSpPr>
                <a:spLocks/>
              </p:cNvSpPr>
              <p:nvPr/>
            </p:nvSpPr>
            <p:spPr bwMode="auto">
              <a:xfrm>
                <a:off x="3193" y="2681"/>
                <a:ext cx="78" cy="60"/>
              </a:xfrm>
              <a:custGeom>
                <a:avLst/>
                <a:gdLst>
                  <a:gd name="T0" fmla="*/ 78 w 78"/>
                  <a:gd name="T1" fmla="*/ 60 h 60"/>
                  <a:gd name="T2" fmla="*/ 48 w 78"/>
                  <a:gd name="T3" fmla="*/ 0 h 60"/>
                  <a:gd name="T4" fmla="*/ 0 w 78"/>
                  <a:gd name="T5" fmla="*/ 54 h 60"/>
                  <a:gd name="T6" fmla="*/ 78 w 78"/>
                  <a:gd name="T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60">
                    <a:moveTo>
                      <a:pt x="78" y="60"/>
                    </a:moveTo>
                    <a:lnTo>
                      <a:pt x="48" y="0"/>
                    </a:lnTo>
                    <a:lnTo>
                      <a:pt x="0" y="54"/>
                    </a:lnTo>
                    <a:lnTo>
                      <a:pt x="78" y="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36" name="Freeform 76"/>
              <p:cNvSpPr>
                <a:spLocks/>
              </p:cNvSpPr>
              <p:nvPr/>
            </p:nvSpPr>
            <p:spPr bwMode="auto">
              <a:xfrm>
                <a:off x="3193" y="2681"/>
                <a:ext cx="78" cy="60"/>
              </a:xfrm>
              <a:custGeom>
                <a:avLst/>
                <a:gdLst>
                  <a:gd name="T0" fmla="*/ 78 w 78"/>
                  <a:gd name="T1" fmla="*/ 60 h 60"/>
                  <a:gd name="T2" fmla="*/ 48 w 78"/>
                  <a:gd name="T3" fmla="*/ 0 h 60"/>
                  <a:gd name="T4" fmla="*/ 0 w 78"/>
                  <a:gd name="T5" fmla="*/ 5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8" h="60">
                    <a:moveTo>
                      <a:pt x="78" y="60"/>
                    </a:moveTo>
                    <a:lnTo>
                      <a:pt x="48" y="0"/>
                    </a:lnTo>
                    <a:lnTo>
                      <a:pt x="0" y="5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37" name="Freeform 77"/>
              <p:cNvSpPr>
                <a:spLocks/>
              </p:cNvSpPr>
              <p:nvPr/>
            </p:nvSpPr>
            <p:spPr bwMode="auto">
              <a:xfrm>
                <a:off x="3229" y="2729"/>
                <a:ext cx="90" cy="96"/>
              </a:xfrm>
              <a:custGeom>
                <a:avLst/>
                <a:gdLst>
                  <a:gd name="T0" fmla="*/ 84 w 90"/>
                  <a:gd name="T1" fmla="*/ 0 h 96"/>
                  <a:gd name="T2" fmla="*/ 90 w 90"/>
                  <a:gd name="T3" fmla="*/ 48 h 96"/>
                  <a:gd name="T4" fmla="*/ 48 w 90"/>
                  <a:gd name="T5" fmla="*/ 48 h 96"/>
                  <a:gd name="T6" fmla="*/ 42 w 90"/>
                  <a:gd name="T7" fmla="*/ 78 h 96"/>
                  <a:gd name="T8" fmla="*/ 0 w 90"/>
                  <a:gd name="T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96">
                    <a:moveTo>
                      <a:pt x="84" y="0"/>
                    </a:moveTo>
                    <a:lnTo>
                      <a:pt x="90" y="48"/>
                    </a:lnTo>
                    <a:lnTo>
                      <a:pt x="48" y="48"/>
                    </a:lnTo>
                    <a:lnTo>
                      <a:pt x="42" y="78"/>
                    </a:lnTo>
                    <a:lnTo>
                      <a:pt x="0" y="96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38" name="Freeform 78"/>
              <p:cNvSpPr>
                <a:spLocks/>
              </p:cNvSpPr>
              <p:nvPr/>
            </p:nvSpPr>
            <p:spPr bwMode="auto">
              <a:xfrm>
                <a:off x="3151" y="2753"/>
                <a:ext cx="54" cy="251"/>
              </a:xfrm>
              <a:custGeom>
                <a:avLst/>
                <a:gdLst>
                  <a:gd name="T0" fmla="*/ 12 w 54"/>
                  <a:gd name="T1" fmla="*/ 0 h 251"/>
                  <a:gd name="T2" fmla="*/ 6 w 54"/>
                  <a:gd name="T3" fmla="*/ 18 h 251"/>
                  <a:gd name="T4" fmla="*/ 6 w 54"/>
                  <a:gd name="T5" fmla="*/ 24 h 251"/>
                  <a:gd name="T6" fmla="*/ 0 w 54"/>
                  <a:gd name="T7" fmla="*/ 30 h 251"/>
                  <a:gd name="T8" fmla="*/ 12 w 54"/>
                  <a:gd name="T9" fmla="*/ 30 h 251"/>
                  <a:gd name="T10" fmla="*/ 24 w 54"/>
                  <a:gd name="T11" fmla="*/ 30 h 251"/>
                  <a:gd name="T12" fmla="*/ 24 w 54"/>
                  <a:gd name="T13" fmla="*/ 30 h 251"/>
                  <a:gd name="T14" fmla="*/ 24 w 54"/>
                  <a:gd name="T15" fmla="*/ 48 h 251"/>
                  <a:gd name="T16" fmla="*/ 24 w 54"/>
                  <a:gd name="T17" fmla="*/ 54 h 251"/>
                  <a:gd name="T18" fmla="*/ 24 w 54"/>
                  <a:gd name="T19" fmla="*/ 60 h 251"/>
                  <a:gd name="T20" fmla="*/ 30 w 54"/>
                  <a:gd name="T21" fmla="*/ 54 h 251"/>
                  <a:gd name="T22" fmla="*/ 42 w 54"/>
                  <a:gd name="T23" fmla="*/ 48 h 251"/>
                  <a:gd name="T24" fmla="*/ 54 w 54"/>
                  <a:gd name="T25" fmla="*/ 48 h 251"/>
                  <a:gd name="T26" fmla="*/ 54 w 54"/>
                  <a:gd name="T27" fmla="*/ 54 h 251"/>
                  <a:gd name="T28" fmla="*/ 48 w 54"/>
                  <a:gd name="T29" fmla="*/ 72 h 251"/>
                  <a:gd name="T30" fmla="*/ 42 w 54"/>
                  <a:gd name="T31" fmla="*/ 96 h 251"/>
                  <a:gd name="T32" fmla="*/ 36 w 54"/>
                  <a:gd name="T33" fmla="*/ 120 h 251"/>
                  <a:gd name="T34" fmla="*/ 36 w 54"/>
                  <a:gd name="T35" fmla="*/ 179 h 251"/>
                  <a:gd name="T36" fmla="*/ 42 w 54"/>
                  <a:gd name="T37" fmla="*/ 203 h 251"/>
                  <a:gd name="T38" fmla="*/ 42 w 54"/>
                  <a:gd name="T39" fmla="*/ 227 h 251"/>
                  <a:gd name="T40" fmla="*/ 42 w 54"/>
                  <a:gd name="T41" fmla="*/ 245 h 251"/>
                  <a:gd name="T42" fmla="*/ 42 w 54"/>
                  <a:gd name="T43" fmla="*/ 251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" h="251">
                    <a:moveTo>
                      <a:pt x="12" y="0"/>
                    </a:moveTo>
                    <a:lnTo>
                      <a:pt x="6" y="18"/>
                    </a:lnTo>
                    <a:lnTo>
                      <a:pt x="6" y="24"/>
                    </a:lnTo>
                    <a:lnTo>
                      <a:pt x="0" y="30"/>
                    </a:lnTo>
                    <a:lnTo>
                      <a:pt x="12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4" y="48"/>
                    </a:lnTo>
                    <a:lnTo>
                      <a:pt x="24" y="54"/>
                    </a:lnTo>
                    <a:lnTo>
                      <a:pt x="24" y="60"/>
                    </a:lnTo>
                    <a:lnTo>
                      <a:pt x="30" y="54"/>
                    </a:lnTo>
                    <a:lnTo>
                      <a:pt x="42" y="48"/>
                    </a:lnTo>
                    <a:lnTo>
                      <a:pt x="54" y="48"/>
                    </a:lnTo>
                    <a:lnTo>
                      <a:pt x="54" y="54"/>
                    </a:lnTo>
                    <a:lnTo>
                      <a:pt x="48" y="72"/>
                    </a:lnTo>
                    <a:lnTo>
                      <a:pt x="42" y="96"/>
                    </a:lnTo>
                    <a:lnTo>
                      <a:pt x="36" y="120"/>
                    </a:lnTo>
                    <a:lnTo>
                      <a:pt x="36" y="179"/>
                    </a:lnTo>
                    <a:lnTo>
                      <a:pt x="42" y="203"/>
                    </a:lnTo>
                    <a:lnTo>
                      <a:pt x="42" y="227"/>
                    </a:lnTo>
                    <a:lnTo>
                      <a:pt x="42" y="245"/>
                    </a:lnTo>
                    <a:lnTo>
                      <a:pt x="42" y="251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39" name="Freeform 79"/>
              <p:cNvSpPr>
                <a:spLocks/>
              </p:cNvSpPr>
              <p:nvPr/>
            </p:nvSpPr>
            <p:spPr bwMode="auto">
              <a:xfrm>
                <a:off x="3277" y="2681"/>
                <a:ext cx="299" cy="365"/>
              </a:xfrm>
              <a:custGeom>
                <a:avLst/>
                <a:gdLst>
                  <a:gd name="T0" fmla="*/ 6 w 299"/>
                  <a:gd name="T1" fmla="*/ 353 h 365"/>
                  <a:gd name="T2" fmla="*/ 6 w 299"/>
                  <a:gd name="T3" fmla="*/ 347 h 365"/>
                  <a:gd name="T4" fmla="*/ 0 w 299"/>
                  <a:gd name="T5" fmla="*/ 317 h 365"/>
                  <a:gd name="T6" fmla="*/ 0 w 299"/>
                  <a:gd name="T7" fmla="*/ 275 h 365"/>
                  <a:gd name="T8" fmla="*/ 0 w 299"/>
                  <a:gd name="T9" fmla="*/ 222 h 365"/>
                  <a:gd name="T10" fmla="*/ 12 w 299"/>
                  <a:gd name="T11" fmla="*/ 168 h 365"/>
                  <a:gd name="T12" fmla="*/ 24 w 299"/>
                  <a:gd name="T13" fmla="*/ 114 h 365"/>
                  <a:gd name="T14" fmla="*/ 48 w 299"/>
                  <a:gd name="T15" fmla="*/ 66 h 365"/>
                  <a:gd name="T16" fmla="*/ 83 w 299"/>
                  <a:gd name="T17" fmla="*/ 24 h 365"/>
                  <a:gd name="T18" fmla="*/ 101 w 299"/>
                  <a:gd name="T19" fmla="*/ 12 h 365"/>
                  <a:gd name="T20" fmla="*/ 137 w 299"/>
                  <a:gd name="T21" fmla="*/ 6 h 365"/>
                  <a:gd name="T22" fmla="*/ 209 w 299"/>
                  <a:gd name="T23" fmla="*/ 0 h 365"/>
                  <a:gd name="T24" fmla="*/ 239 w 299"/>
                  <a:gd name="T25" fmla="*/ 6 h 365"/>
                  <a:gd name="T26" fmla="*/ 269 w 299"/>
                  <a:gd name="T27" fmla="*/ 18 h 365"/>
                  <a:gd name="T28" fmla="*/ 293 w 299"/>
                  <a:gd name="T29" fmla="*/ 42 h 365"/>
                  <a:gd name="T30" fmla="*/ 299 w 299"/>
                  <a:gd name="T31" fmla="*/ 78 h 365"/>
                  <a:gd name="T32" fmla="*/ 293 w 299"/>
                  <a:gd name="T33" fmla="*/ 168 h 365"/>
                  <a:gd name="T34" fmla="*/ 281 w 299"/>
                  <a:gd name="T35" fmla="*/ 263 h 365"/>
                  <a:gd name="T36" fmla="*/ 275 w 299"/>
                  <a:gd name="T37" fmla="*/ 299 h 365"/>
                  <a:gd name="T38" fmla="*/ 269 w 299"/>
                  <a:gd name="T39" fmla="*/ 335 h 365"/>
                  <a:gd name="T40" fmla="*/ 269 w 299"/>
                  <a:gd name="T41" fmla="*/ 353 h 365"/>
                  <a:gd name="T42" fmla="*/ 263 w 299"/>
                  <a:gd name="T43" fmla="*/ 365 h 365"/>
                  <a:gd name="T44" fmla="*/ 6 w 299"/>
                  <a:gd name="T45" fmla="*/ 353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99" h="365">
                    <a:moveTo>
                      <a:pt x="6" y="353"/>
                    </a:moveTo>
                    <a:lnTo>
                      <a:pt x="6" y="347"/>
                    </a:lnTo>
                    <a:lnTo>
                      <a:pt x="0" y="317"/>
                    </a:lnTo>
                    <a:lnTo>
                      <a:pt x="0" y="275"/>
                    </a:lnTo>
                    <a:lnTo>
                      <a:pt x="0" y="222"/>
                    </a:lnTo>
                    <a:lnTo>
                      <a:pt x="12" y="168"/>
                    </a:lnTo>
                    <a:lnTo>
                      <a:pt x="24" y="114"/>
                    </a:lnTo>
                    <a:lnTo>
                      <a:pt x="48" y="66"/>
                    </a:lnTo>
                    <a:lnTo>
                      <a:pt x="83" y="24"/>
                    </a:lnTo>
                    <a:lnTo>
                      <a:pt x="101" y="12"/>
                    </a:lnTo>
                    <a:lnTo>
                      <a:pt x="137" y="6"/>
                    </a:lnTo>
                    <a:lnTo>
                      <a:pt x="209" y="0"/>
                    </a:lnTo>
                    <a:lnTo>
                      <a:pt x="239" y="6"/>
                    </a:lnTo>
                    <a:lnTo>
                      <a:pt x="269" y="18"/>
                    </a:lnTo>
                    <a:lnTo>
                      <a:pt x="293" y="42"/>
                    </a:lnTo>
                    <a:lnTo>
                      <a:pt x="299" y="78"/>
                    </a:lnTo>
                    <a:lnTo>
                      <a:pt x="293" y="168"/>
                    </a:lnTo>
                    <a:lnTo>
                      <a:pt x="281" y="263"/>
                    </a:lnTo>
                    <a:lnTo>
                      <a:pt x="275" y="299"/>
                    </a:lnTo>
                    <a:lnTo>
                      <a:pt x="269" y="335"/>
                    </a:lnTo>
                    <a:lnTo>
                      <a:pt x="269" y="353"/>
                    </a:lnTo>
                    <a:lnTo>
                      <a:pt x="263" y="365"/>
                    </a:lnTo>
                    <a:lnTo>
                      <a:pt x="6" y="353"/>
                    </a:lnTo>
                    <a:close/>
                  </a:path>
                </a:pathLst>
              </a:custGeom>
              <a:solidFill>
                <a:srgbClr val="669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40" name="Freeform 80"/>
              <p:cNvSpPr>
                <a:spLocks/>
              </p:cNvSpPr>
              <p:nvPr/>
            </p:nvSpPr>
            <p:spPr bwMode="auto">
              <a:xfrm>
                <a:off x="3277" y="2681"/>
                <a:ext cx="299" cy="365"/>
              </a:xfrm>
              <a:custGeom>
                <a:avLst/>
                <a:gdLst>
                  <a:gd name="T0" fmla="*/ 6 w 299"/>
                  <a:gd name="T1" fmla="*/ 353 h 365"/>
                  <a:gd name="T2" fmla="*/ 6 w 299"/>
                  <a:gd name="T3" fmla="*/ 347 h 365"/>
                  <a:gd name="T4" fmla="*/ 0 w 299"/>
                  <a:gd name="T5" fmla="*/ 317 h 365"/>
                  <a:gd name="T6" fmla="*/ 0 w 299"/>
                  <a:gd name="T7" fmla="*/ 275 h 365"/>
                  <a:gd name="T8" fmla="*/ 0 w 299"/>
                  <a:gd name="T9" fmla="*/ 222 h 365"/>
                  <a:gd name="T10" fmla="*/ 12 w 299"/>
                  <a:gd name="T11" fmla="*/ 168 h 365"/>
                  <a:gd name="T12" fmla="*/ 24 w 299"/>
                  <a:gd name="T13" fmla="*/ 114 h 365"/>
                  <a:gd name="T14" fmla="*/ 48 w 299"/>
                  <a:gd name="T15" fmla="*/ 66 h 365"/>
                  <a:gd name="T16" fmla="*/ 83 w 299"/>
                  <a:gd name="T17" fmla="*/ 24 h 365"/>
                  <a:gd name="T18" fmla="*/ 101 w 299"/>
                  <a:gd name="T19" fmla="*/ 12 h 365"/>
                  <a:gd name="T20" fmla="*/ 137 w 299"/>
                  <a:gd name="T21" fmla="*/ 6 h 365"/>
                  <a:gd name="T22" fmla="*/ 209 w 299"/>
                  <a:gd name="T23" fmla="*/ 0 h 365"/>
                  <a:gd name="T24" fmla="*/ 239 w 299"/>
                  <a:gd name="T25" fmla="*/ 6 h 365"/>
                  <a:gd name="T26" fmla="*/ 269 w 299"/>
                  <a:gd name="T27" fmla="*/ 18 h 365"/>
                  <a:gd name="T28" fmla="*/ 293 w 299"/>
                  <a:gd name="T29" fmla="*/ 42 h 365"/>
                  <a:gd name="T30" fmla="*/ 299 w 299"/>
                  <a:gd name="T31" fmla="*/ 78 h 365"/>
                  <a:gd name="T32" fmla="*/ 293 w 299"/>
                  <a:gd name="T33" fmla="*/ 168 h 365"/>
                  <a:gd name="T34" fmla="*/ 281 w 299"/>
                  <a:gd name="T35" fmla="*/ 263 h 365"/>
                  <a:gd name="T36" fmla="*/ 275 w 299"/>
                  <a:gd name="T37" fmla="*/ 299 h 365"/>
                  <a:gd name="T38" fmla="*/ 269 w 299"/>
                  <a:gd name="T39" fmla="*/ 335 h 365"/>
                  <a:gd name="T40" fmla="*/ 269 w 299"/>
                  <a:gd name="T41" fmla="*/ 353 h 365"/>
                  <a:gd name="T42" fmla="*/ 263 w 299"/>
                  <a:gd name="T43" fmla="*/ 36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99" h="365">
                    <a:moveTo>
                      <a:pt x="6" y="353"/>
                    </a:moveTo>
                    <a:lnTo>
                      <a:pt x="6" y="347"/>
                    </a:lnTo>
                    <a:lnTo>
                      <a:pt x="0" y="317"/>
                    </a:lnTo>
                    <a:lnTo>
                      <a:pt x="0" y="275"/>
                    </a:lnTo>
                    <a:lnTo>
                      <a:pt x="0" y="222"/>
                    </a:lnTo>
                    <a:lnTo>
                      <a:pt x="12" y="168"/>
                    </a:lnTo>
                    <a:lnTo>
                      <a:pt x="24" y="114"/>
                    </a:lnTo>
                    <a:lnTo>
                      <a:pt x="48" y="66"/>
                    </a:lnTo>
                    <a:lnTo>
                      <a:pt x="83" y="24"/>
                    </a:lnTo>
                    <a:lnTo>
                      <a:pt x="101" y="12"/>
                    </a:lnTo>
                    <a:lnTo>
                      <a:pt x="137" y="6"/>
                    </a:lnTo>
                    <a:lnTo>
                      <a:pt x="209" y="0"/>
                    </a:lnTo>
                    <a:lnTo>
                      <a:pt x="239" y="6"/>
                    </a:lnTo>
                    <a:lnTo>
                      <a:pt x="269" y="18"/>
                    </a:lnTo>
                    <a:lnTo>
                      <a:pt x="293" y="42"/>
                    </a:lnTo>
                    <a:lnTo>
                      <a:pt x="299" y="78"/>
                    </a:lnTo>
                    <a:lnTo>
                      <a:pt x="293" y="168"/>
                    </a:lnTo>
                    <a:lnTo>
                      <a:pt x="281" y="263"/>
                    </a:lnTo>
                    <a:lnTo>
                      <a:pt x="275" y="299"/>
                    </a:lnTo>
                    <a:lnTo>
                      <a:pt x="269" y="335"/>
                    </a:lnTo>
                    <a:lnTo>
                      <a:pt x="269" y="353"/>
                    </a:lnTo>
                    <a:lnTo>
                      <a:pt x="263" y="365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41" name="Freeform 81"/>
              <p:cNvSpPr>
                <a:spLocks/>
              </p:cNvSpPr>
              <p:nvPr/>
            </p:nvSpPr>
            <p:spPr bwMode="auto">
              <a:xfrm>
                <a:off x="3360" y="2681"/>
                <a:ext cx="138" cy="120"/>
              </a:xfrm>
              <a:custGeom>
                <a:avLst/>
                <a:gdLst>
                  <a:gd name="T0" fmla="*/ 0 w 138"/>
                  <a:gd name="T1" fmla="*/ 24 h 120"/>
                  <a:gd name="T2" fmla="*/ 6 w 138"/>
                  <a:gd name="T3" fmla="*/ 42 h 120"/>
                  <a:gd name="T4" fmla="*/ 12 w 138"/>
                  <a:gd name="T5" fmla="*/ 72 h 120"/>
                  <a:gd name="T6" fmla="*/ 18 w 138"/>
                  <a:gd name="T7" fmla="*/ 96 h 120"/>
                  <a:gd name="T8" fmla="*/ 30 w 138"/>
                  <a:gd name="T9" fmla="*/ 120 h 120"/>
                  <a:gd name="T10" fmla="*/ 42 w 138"/>
                  <a:gd name="T11" fmla="*/ 120 h 120"/>
                  <a:gd name="T12" fmla="*/ 60 w 138"/>
                  <a:gd name="T13" fmla="*/ 114 h 120"/>
                  <a:gd name="T14" fmla="*/ 78 w 138"/>
                  <a:gd name="T15" fmla="*/ 96 h 120"/>
                  <a:gd name="T16" fmla="*/ 96 w 138"/>
                  <a:gd name="T17" fmla="*/ 78 h 120"/>
                  <a:gd name="T18" fmla="*/ 132 w 138"/>
                  <a:gd name="T19" fmla="*/ 36 h 120"/>
                  <a:gd name="T20" fmla="*/ 138 w 138"/>
                  <a:gd name="T21" fmla="*/ 24 h 120"/>
                  <a:gd name="T22" fmla="*/ 138 w 138"/>
                  <a:gd name="T23" fmla="*/ 12 h 120"/>
                  <a:gd name="T24" fmla="*/ 120 w 138"/>
                  <a:gd name="T25" fmla="*/ 0 h 120"/>
                  <a:gd name="T26" fmla="*/ 96 w 138"/>
                  <a:gd name="T27" fmla="*/ 0 h 120"/>
                  <a:gd name="T28" fmla="*/ 54 w 138"/>
                  <a:gd name="T29" fmla="*/ 0 h 120"/>
                  <a:gd name="T30" fmla="*/ 18 w 138"/>
                  <a:gd name="T31" fmla="*/ 18 h 120"/>
                  <a:gd name="T32" fmla="*/ 6 w 138"/>
                  <a:gd name="T33" fmla="*/ 18 h 120"/>
                  <a:gd name="T34" fmla="*/ 0 w 138"/>
                  <a:gd name="T35" fmla="*/ 24 h 120"/>
                  <a:gd name="T36" fmla="*/ 0 w 138"/>
                  <a:gd name="T37" fmla="*/ 24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8" h="120">
                    <a:moveTo>
                      <a:pt x="0" y="24"/>
                    </a:moveTo>
                    <a:lnTo>
                      <a:pt x="6" y="42"/>
                    </a:lnTo>
                    <a:lnTo>
                      <a:pt x="12" y="72"/>
                    </a:lnTo>
                    <a:lnTo>
                      <a:pt x="18" y="96"/>
                    </a:lnTo>
                    <a:lnTo>
                      <a:pt x="30" y="120"/>
                    </a:lnTo>
                    <a:lnTo>
                      <a:pt x="42" y="120"/>
                    </a:lnTo>
                    <a:lnTo>
                      <a:pt x="60" y="114"/>
                    </a:lnTo>
                    <a:lnTo>
                      <a:pt x="78" y="96"/>
                    </a:lnTo>
                    <a:lnTo>
                      <a:pt x="96" y="78"/>
                    </a:lnTo>
                    <a:lnTo>
                      <a:pt x="132" y="36"/>
                    </a:lnTo>
                    <a:lnTo>
                      <a:pt x="138" y="24"/>
                    </a:lnTo>
                    <a:lnTo>
                      <a:pt x="138" y="12"/>
                    </a:lnTo>
                    <a:lnTo>
                      <a:pt x="120" y="0"/>
                    </a:lnTo>
                    <a:lnTo>
                      <a:pt x="96" y="0"/>
                    </a:lnTo>
                    <a:lnTo>
                      <a:pt x="54" y="0"/>
                    </a:lnTo>
                    <a:lnTo>
                      <a:pt x="18" y="18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42" name="Freeform 82"/>
              <p:cNvSpPr>
                <a:spLocks/>
              </p:cNvSpPr>
              <p:nvPr/>
            </p:nvSpPr>
            <p:spPr bwMode="auto">
              <a:xfrm>
                <a:off x="3378" y="2687"/>
                <a:ext cx="84" cy="60"/>
              </a:xfrm>
              <a:custGeom>
                <a:avLst/>
                <a:gdLst>
                  <a:gd name="T0" fmla="*/ 84 w 84"/>
                  <a:gd name="T1" fmla="*/ 60 h 60"/>
                  <a:gd name="T2" fmla="*/ 54 w 84"/>
                  <a:gd name="T3" fmla="*/ 0 h 60"/>
                  <a:gd name="T4" fmla="*/ 0 w 84"/>
                  <a:gd name="T5" fmla="*/ 54 h 60"/>
                  <a:gd name="T6" fmla="*/ 84 w 84"/>
                  <a:gd name="T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60">
                    <a:moveTo>
                      <a:pt x="84" y="60"/>
                    </a:moveTo>
                    <a:lnTo>
                      <a:pt x="54" y="0"/>
                    </a:lnTo>
                    <a:lnTo>
                      <a:pt x="0" y="54"/>
                    </a:lnTo>
                    <a:lnTo>
                      <a:pt x="84" y="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43" name="Freeform 83"/>
              <p:cNvSpPr>
                <a:spLocks/>
              </p:cNvSpPr>
              <p:nvPr/>
            </p:nvSpPr>
            <p:spPr bwMode="auto">
              <a:xfrm>
                <a:off x="3378" y="2687"/>
                <a:ext cx="84" cy="60"/>
              </a:xfrm>
              <a:custGeom>
                <a:avLst/>
                <a:gdLst>
                  <a:gd name="T0" fmla="*/ 84 w 84"/>
                  <a:gd name="T1" fmla="*/ 60 h 60"/>
                  <a:gd name="T2" fmla="*/ 54 w 84"/>
                  <a:gd name="T3" fmla="*/ 0 h 60"/>
                  <a:gd name="T4" fmla="*/ 0 w 84"/>
                  <a:gd name="T5" fmla="*/ 5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60">
                    <a:moveTo>
                      <a:pt x="84" y="60"/>
                    </a:moveTo>
                    <a:lnTo>
                      <a:pt x="54" y="0"/>
                    </a:lnTo>
                    <a:lnTo>
                      <a:pt x="0" y="5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44" name="Freeform 84"/>
              <p:cNvSpPr>
                <a:spLocks/>
              </p:cNvSpPr>
              <p:nvPr/>
            </p:nvSpPr>
            <p:spPr bwMode="auto">
              <a:xfrm>
                <a:off x="3414" y="2735"/>
                <a:ext cx="102" cy="108"/>
              </a:xfrm>
              <a:custGeom>
                <a:avLst/>
                <a:gdLst>
                  <a:gd name="T0" fmla="*/ 90 w 102"/>
                  <a:gd name="T1" fmla="*/ 0 h 108"/>
                  <a:gd name="T2" fmla="*/ 102 w 102"/>
                  <a:gd name="T3" fmla="*/ 54 h 108"/>
                  <a:gd name="T4" fmla="*/ 54 w 102"/>
                  <a:gd name="T5" fmla="*/ 54 h 108"/>
                  <a:gd name="T6" fmla="*/ 48 w 102"/>
                  <a:gd name="T7" fmla="*/ 90 h 108"/>
                  <a:gd name="T8" fmla="*/ 0 w 102"/>
                  <a:gd name="T9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08">
                    <a:moveTo>
                      <a:pt x="90" y="0"/>
                    </a:moveTo>
                    <a:lnTo>
                      <a:pt x="102" y="54"/>
                    </a:lnTo>
                    <a:lnTo>
                      <a:pt x="54" y="54"/>
                    </a:lnTo>
                    <a:lnTo>
                      <a:pt x="48" y="90"/>
                    </a:lnTo>
                    <a:lnTo>
                      <a:pt x="0" y="10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45" name="Freeform 85"/>
              <p:cNvSpPr>
                <a:spLocks/>
              </p:cNvSpPr>
              <p:nvPr/>
            </p:nvSpPr>
            <p:spPr bwMode="auto">
              <a:xfrm>
                <a:off x="3331" y="2759"/>
                <a:ext cx="53" cy="275"/>
              </a:xfrm>
              <a:custGeom>
                <a:avLst/>
                <a:gdLst>
                  <a:gd name="T0" fmla="*/ 12 w 53"/>
                  <a:gd name="T1" fmla="*/ 0 h 275"/>
                  <a:gd name="T2" fmla="*/ 6 w 53"/>
                  <a:gd name="T3" fmla="*/ 24 h 275"/>
                  <a:gd name="T4" fmla="*/ 0 w 53"/>
                  <a:gd name="T5" fmla="*/ 36 h 275"/>
                  <a:gd name="T6" fmla="*/ 0 w 53"/>
                  <a:gd name="T7" fmla="*/ 42 h 275"/>
                  <a:gd name="T8" fmla="*/ 18 w 53"/>
                  <a:gd name="T9" fmla="*/ 42 h 275"/>
                  <a:gd name="T10" fmla="*/ 24 w 53"/>
                  <a:gd name="T11" fmla="*/ 42 h 275"/>
                  <a:gd name="T12" fmla="*/ 24 w 53"/>
                  <a:gd name="T13" fmla="*/ 42 h 275"/>
                  <a:gd name="T14" fmla="*/ 24 w 53"/>
                  <a:gd name="T15" fmla="*/ 54 h 275"/>
                  <a:gd name="T16" fmla="*/ 24 w 53"/>
                  <a:gd name="T17" fmla="*/ 66 h 275"/>
                  <a:gd name="T18" fmla="*/ 24 w 53"/>
                  <a:gd name="T19" fmla="*/ 72 h 275"/>
                  <a:gd name="T20" fmla="*/ 29 w 53"/>
                  <a:gd name="T21" fmla="*/ 66 h 275"/>
                  <a:gd name="T22" fmla="*/ 41 w 53"/>
                  <a:gd name="T23" fmla="*/ 54 h 275"/>
                  <a:gd name="T24" fmla="*/ 53 w 53"/>
                  <a:gd name="T25" fmla="*/ 54 h 275"/>
                  <a:gd name="T26" fmla="*/ 53 w 53"/>
                  <a:gd name="T27" fmla="*/ 66 h 275"/>
                  <a:gd name="T28" fmla="*/ 47 w 53"/>
                  <a:gd name="T29" fmla="*/ 84 h 275"/>
                  <a:gd name="T30" fmla="*/ 41 w 53"/>
                  <a:gd name="T31" fmla="*/ 108 h 275"/>
                  <a:gd name="T32" fmla="*/ 41 w 53"/>
                  <a:gd name="T33" fmla="*/ 138 h 275"/>
                  <a:gd name="T34" fmla="*/ 41 w 53"/>
                  <a:gd name="T35" fmla="*/ 197 h 275"/>
                  <a:gd name="T36" fmla="*/ 41 w 53"/>
                  <a:gd name="T37" fmla="*/ 233 h 275"/>
                  <a:gd name="T38" fmla="*/ 47 w 53"/>
                  <a:gd name="T39" fmla="*/ 251 h 275"/>
                  <a:gd name="T40" fmla="*/ 47 w 53"/>
                  <a:gd name="T41" fmla="*/ 269 h 275"/>
                  <a:gd name="T42" fmla="*/ 47 w 53"/>
                  <a:gd name="T43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3" h="275">
                    <a:moveTo>
                      <a:pt x="12" y="0"/>
                    </a:moveTo>
                    <a:lnTo>
                      <a:pt x="6" y="24"/>
                    </a:lnTo>
                    <a:lnTo>
                      <a:pt x="0" y="36"/>
                    </a:lnTo>
                    <a:lnTo>
                      <a:pt x="0" y="42"/>
                    </a:lnTo>
                    <a:lnTo>
                      <a:pt x="18" y="42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24" y="54"/>
                    </a:lnTo>
                    <a:lnTo>
                      <a:pt x="24" y="66"/>
                    </a:lnTo>
                    <a:lnTo>
                      <a:pt x="24" y="72"/>
                    </a:lnTo>
                    <a:lnTo>
                      <a:pt x="29" y="66"/>
                    </a:lnTo>
                    <a:lnTo>
                      <a:pt x="41" y="54"/>
                    </a:lnTo>
                    <a:lnTo>
                      <a:pt x="53" y="54"/>
                    </a:lnTo>
                    <a:lnTo>
                      <a:pt x="53" y="66"/>
                    </a:lnTo>
                    <a:lnTo>
                      <a:pt x="47" y="84"/>
                    </a:lnTo>
                    <a:lnTo>
                      <a:pt x="41" y="108"/>
                    </a:lnTo>
                    <a:lnTo>
                      <a:pt x="41" y="138"/>
                    </a:lnTo>
                    <a:lnTo>
                      <a:pt x="41" y="197"/>
                    </a:lnTo>
                    <a:lnTo>
                      <a:pt x="41" y="233"/>
                    </a:lnTo>
                    <a:lnTo>
                      <a:pt x="47" y="251"/>
                    </a:lnTo>
                    <a:lnTo>
                      <a:pt x="47" y="269"/>
                    </a:lnTo>
                    <a:lnTo>
                      <a:pt x="47" y="275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46" name="Freeform 86"/>
              <p:cNvSpPr>
                <a:spLocks/>
              </p:cNvSpPr>
              <p:nvPr/>
            </p:nvSpPr>
            <p:spPr bwMode="auto">
              <a:xfrm>
                <a:off x="3498" y="2729"/>
                <a:ext cx="370" cy="395"/>
              </a:xfrm>
              <a:custGeom>
                <a:avLst/>
                <a:gdLst>
                  <a:gd name="T0" fmla="*/ 6 w 370"/>
                  <a:gd name="T1" fmla="*/ 395 h 395"/>
                  <a:gd name="T2" fmla="*/ 6 w 370"/>
                  <a:gd name="T3" fmla="*/ 383 h 395"/>
                  <a:gd name="T4" fmla="*/ 6 w 370"/>
                  <a:gd name="T5" fmla="*/ 353 h 395"/>
                  <a:gd name="T6" fmla="*/ 0 w 370"/>
                  <a:gd name="T7" fmla="*/ 305 h 395"/>
                  <a:gd name="T8" fmla="*/ 6 w 370"/>
                  <a:gd name="T9" fmla="*/ 251 h 395"/>
                  <a:gd name="T10" fmla="*/ 12 w 370"/>
                  <a:gd name="T11" fmla="*/ 186 h 395"/>
                  <a:gd name="T12" fmla="*/ 24 w 370"/>
                  <a:gd name="T13" fmla="*/ 126 h 395"/>
                  <a:gd name="T14" fmla="*/ 48 w 370"/>
                  <a:gd name="T15" fmla="*/ 72 h 395"/>
                  <a:gd name="T16" fmla="*/ 90 w 370"/>
                  <a:gd name="T17" fmla="*/ 30 h 395"/>
                  <a:gd name="T18" fmla="*/ 119 w 370"/>
                  <a:gd name="T19" fmla="*/ 18 h 395"/>
                  <a:gd name="T20" fmla="*/ 155 w 370"/>
                  <a:gd name="T21" fmla="*/ 6 h 395"/>
                  <a:gd name="T22" fmla="*/ 197 w 370"/>
                  <a:gd name="T23" fmla="*/ 0 h 395"/>
                  <a:gd name="T24" fmla="*/ 245 w 370"/>
                  <a:gd name="T25" fmla="*/ 6 h 395"/>
                  <a:gd name="T26" fmla="*/ 293 w 370"/>
                  <a:gd name="T27" fmla="*/ 12 h 395"/>
                  <a:gd name="T28" fmla="*/ 329 w 370"/>
                  <a:gd name="T29" fmla="*/ 30 h 395"/>
                  <a:gd name="T30" fmla="*/ 358 w 370"/>
                  <a:gd name="T31" fmla="*/ 54 h 395"/>
                  <a:gd name="T32" fmla="*/ 370 w 370"/>
                  <a:gd name="T33" fmla="*/ 90 h 395"/>
                  <a:gd name="T34" fmla="*/ 370 w 370"/>
                  <a:gd name="T35" fmla="*/ 186 h 395"/>
                  <a:gd name="T36" fmla="*/ 370 w 370"/>
                  <a:gd name="T37" fmla="*/ 281 h 395"/>
                  <a:gd name="T38" fmla="*/ 370 w 370"/>
                  <a:gd name="T39" fmla="*/ 329 h 395"/>
                  <a:gd name="T40" fmla="*/ 370 w 370"/>
                  <a:gd name="T41" fmla="*/ 359 h 395"/>
                  <a:gd name="T42" fmla="*/ 370 w 370"/>
                  <a:gd name="T43" fmla="*/ 383 h 395"/>
                  <a:gd name="T44" fmla="*/ 370 w 370"/>
                  <a:gd name="T45" fmla="*/ 389 h 395"/>
                  <a:gd name="T46" fmla="*/ 6 w 370"/>
                  <a:gd name="T47" fmla="*/ 395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70" h="395">
                    <a:moveTo>
                      <a:pt x="6" y="395"/>
                    </a:moveTo>
                    <a:lnTo>
                      <a:pt x="6" y="383"/>
                    </a:lnTo>
                    <a:lnTo>
                      <a:pt x="6" y="353"/>
                    </a:lnTo>
                    <a:lnTo>
                      <a:pt x="0" y="305"/>
                    </a:lnTo>
                    <a:lnTo>
                      <a:pt x="6" y="251"/>
                    </a:lnTo>
                    <a:lnTo>
                      <a:pt x="12" y="186"/>
                    </a:lnTo>
                    <a:lnTo>
                      <a:pt x="24" y="126"/>
                    </a:lnTo>
                    <a:lnTo>
                      <a:pt x="48" y="72"/>
                    </a:lnTo>
                    <a:lnTo>
                      <a:pt x="90" y="30"/>
                    </a:lnTo>
                    <a:lnTo>
                      <a:pt x="119" y="18"/>
                    </a:lnTo>
                    <a:lnTo>
                      <a:pt x="155" y="6"/>
                    </a:lnTo>
                    <a:lnTo>
                      <a:pt x="197" y="0"/>
                    </a:lnTo>
                    <a:lnTo>
                      <a:pt x="245" y="6"/>
                    </a:lnTo>
                    <a:lnTo>
                      <a:pt x="293" y="12"/>
                    </a:lnTo>
                    <a:lnTo>
                      <a:pt x="329" y="30"/>
                    </a:lnTo>
                    <a:lnTo>
                      <a:pt x="358" y="54"/>
                    </a:lnTo>
                    <a:lnTo>
                      <a:pt x="370" y="90"/>
                    </a:lnTo>
                    <a:lnTo>
                      <a:pt x="370" y="186"/>
                    </a:lnTo>
                    <a:lnTo>
                      <a:pt x="370" y="281"/>
                    </a:lnTo>
                    <a:lnTo>
                      <a:pt x="370" y="329"/>
                    </a:lnTo>
                    <a:lnTo>
                      <a:pt x="370" y="359"/>
                    </a:lnTo>
                    <a:lnTo>
                      <a:pt x="370" y="383"/>
                    </a:lnTo>
                    <a:lnTo>
                      <a:pt x="370" y="389"/>
                    </a:lnTo>
                    <a:lnTo>
                      <a:pt x="6" y="395"/>
                    </a:lnTo>
                    <a:close/>
                  </a:path>
                </a:pathLst>
              </a:custGeom>
              <a:solidFill>
                <a:srgbClr val="669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47" name="Freeform 87"/>
              <p:cNvSpPr>
                <a:spLocks/>
              </p:cNvSpPr>
              <p:nvPr/>
            </p:nvSpPr>
            <p:spPr bwMode="auto">
              <a:xfrm>
                <a:off x="3498" y="2729"/>
                <a:ext cx="370" cy="395"/>
              </a:xfrm>
              <a:custGeom>
                <a:avLst/>
                <a:gdLst>
                  <a:gd name="T0" fmla="*/ 6 w 370"/>
                  <a:gd name="T1" fmla="*/ 395 h 395"/>
                  <a:gd name="T2" fmla="*/ 6 w 370"/>
                  <a:gd name="T3" fmla="*/ 383 h 395"/>
                  <a:gd name="T4" fmla="*/ 6 w 370"/>
                  <a:gd name="T5" fmla="*/ 353 h 395"/>
                  <a:gd name="T6" fmla="*/ 0 w 370"/>
                  <a:gd name="T7" fmla="*/ 305 h 395"/>
                  <a:gd name="T8" fmla="*/ 6 w 370"/>
                  <a:gd name="T9" fmla="*/ 251 h 395"/>
                  <a:gd name="T10" fmla="*/ 12 w 370"/>
                  <a:gd name="T11" fmla="*/ 186 h 395"/>
                  <a:gd name="T12" fmla="*/ 24 w 370"/>
                  <a:gd name="T13" fmla="*/ 126 h 395"/>
                  <a:gd name="T14" fmla="*/ 48 w 370"/>
                  <a:gd name="T15" fmla="*/ 72 h 395"/>
                  <a:gd name="T16" fmla="*/ 90 w 370"/>
                  <a:gd name="T17" fmla="*/ 30 h 395"/>
                  <a:gd name="T18" fmla="*/ 119 w 370"/>
                  <a:gd name="T19" fmla="*/ 18 h 395"/>
                  <a:gd name="T20" fmla="*/ 155 w 370"/>
                  <a:gd name="T21" fmla="*/ 6 h 395"/>
                  <a:gd name="T22" fmla="*/ 197 w 370"/>
                  <a:gd name="T23" fmla="*/ 0 h 395"/>
                  <a:gd name="T24" fmla="*/ 245 w 370"/>
                  <a:gd name="T25" fmla="*/ 6 h 395"/>
                  <a:gd name="T26" fmla="*/ 293 w 370"/>
                  <a:gd name="T27" fmla="*/ 12 h 395"/>
                  <a:gd name="T28" fmla="*/ 329 w 370"/>
                  <a:gd name="T29" fmla="*/ 30 h 395"/>
                  <a:gd name="T30" fmla="*/ 358 w 370"/>
                  <a:gd name="T31" fmla="*/ 54 h 395"/>
                  <a:gd name="T32" fmla="*/ 370 w 370"/>
                  <a:gd name="T33" fmla="*/ 90 h 395"/>
                  <a:gd name="T34" fmla="*/ 370 w 370"/>
                  <a:gd name="T35" fmla="*/ 186 h 395"/>
                  <a:gd name="T36" fmla="*/ 370 w 370"/>
                  <a:gd name="T37" fmla="*/ 281 h 395"/>
                  <a:gd name="T38" fmla="*/ 370 w 370"/>
                  <a:gd name="T39" fmla="*/ 329 h 395"/>
                  <a:gd name="T40" fmla="*/ 370 w 370"/>
                  <a:gd name="T41" fmla="*/ 359 h 395"/>
                  <a:gd name="T42" fmla="*/ 370 w 370"/>
                  <a:gd name="T43" fmla="*/ 383 h 395"/>
                  <a:gd name="T44" fmla="*/ 370 w 370"/>
                  <a:gd name="T45" fmla="*/ 389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0" h="395">
                    <a:moveTo>
                      <a:pt x="6" y="395"/>
                    </a:moveTo>
                    <a:lnTo>
                      <a:pt x="6" y="383"/>
                    </a:lnTo>
                    <a:lnTo>
                      <a:pt x="6" y="353"/>
                    </a:lnTo>
                    <a:lnTo>
                      <a:pt x="0" y="305"/>
                    </a:lnTo>
                    <a:lnTo>
                      <a:pt x="6" y="251"/>
                    </a:lnTo>
                    <a:lnTo>
                      <a:pt x="12" y="186"/>
                    </a:lnTo>
                    <a:lnTo>
                      <a:pt x="24" y="126"/>
                    </a:lnTo>
                    <a:lnTo>
                      <a:pt x="48" y="72"/>
                    </a:lnTo>
                    <a:lnTo>
                      <a:pt x="90" y="30"/>
                    </a:lnTo>
                    <a:lnTo>
                      <a:pt x="119" y="18"/>
                    </a:lnTo>
                    <a:lnTo>
                      <a:pt x="155" y="6"/>
                    </a:lnTo>
                    <a:lnTo>
                      <a:pt x="197" y="0"/>
                    </a:lnTo>
                    <a:lnTo>
                      <a:pt x="245" y="6"/>
                    </a:lnTo>
                    <a:lnTo>
                      <a:pt x="293" y="12"/>
                    </a:lnTo>
                    <a:lnTo>
                      <a:pt x="329" y="30"/>
                    </a:lnTo>
                    <a:lnTo>
                      <a:pt x="358" y="54"/>
                    </a:lnTo>
                    <a:lnTo>
                      <a:pt x="370" y="90"/>
                    </a:lnTo>
                    <a:lnTo>
                      <a:pt x="370" y="186"/>
                    </a:lnTo>
                    <a:lnTo>
                      <a:pt x="370" y="281"/>
                    </a:lnTo>
                    <a:lnTo>
                      <a:pt x="370" y="329"/>
                    </a:lnTo>
                    <a:lnTo>
                      <a:pt x="370" y="359"/>
                    </a:lnTo>
                    <a:lnTo>
                      <a:pt x="370" y="383"/>
                    </a:lnTo>
                    <a:lnTo>
                      <a:pt x="370" y="389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48" name="Freeform 88"/>
              <p:cNvSpPr>
                <a:spLocks/>
              </p:cNvSpPr>
              <p:nvPr/>
            </p:nvSpPr>
            <p:spPr bwMode="auto">
              <a:xfrm>
                <a:off x="3588" y="2729"/>
                <a:ext cx="155" cy="138"/>
              </a:xfrm>
              <a:custGeom>
                <a:avLst/>
                <a:gdLst>
                  <a:gd name="T0" fmla="*/ 0 w 155"/>
                  <a:gd name="T1" fmla="*/ 30 h 138"/>
                  <a:gd name="T2" fmla="*/ 6 w 155"/>
                  <a:gd name="T3" fmla="*/ 48 h 138"/>
                  <a:gd name="T4" fmla="*/ 11 w 155"/>
                  <a:gd name="T5" fmla="*/ 78 h 138"/>
                  <a:gd name="T6" fmla="*/ 23 w 155"/>
                  <a:gd name="T7" fmla="*/ 114 h 138"/>
                  <a:gd name="T8" fmla="*/ 35 w 155"/>
                  <a:gd name="T9" fmla="*/ 138 h 138"/>
                  <a:gd name="T10" fmla="*/ 47 w 155"/>
                  <a:gd name="T11" fmla="*/ 138 h 138"/>
                  <a:gd name="T12" fmla="*/ 65 w 155"/>
                  <a:gd name="T13" fmla="*/ 126 h 138"/>
                  <a:gd name="T14" fmla="*/ 83 w 155"/>
                  <a:gd name="T15" fmla="*/ 114 h 138"/>
                  <a:gd name="T16" fmla="*/ 107 w 155"/>
                  <a:gd name="T17" fmla="*/ 90 h 138"/>
                  <a:gd name="T18" fmla="*/ 143 w 155"/>
                  <a:gd name="T19" fmla="*/ 48 h 138"/>
                  <a:gd name="T20" fmla="*/ 155 w 155"/>
                  <a:gd name="T21" fmla="*/ 30 h 138"/>
                  <a:gd name="T22" fmla="*/ 155 w 155"/>
                  <a:gd name="T23" fmla="*/ 18 h 138"/>
                  <a:gd name="T24" fmla="*/ 137 w 155"/>
                  <a:gd name="T25" fmla="*/ 6 h 138"/>
                  <a:gd name="T26" fmla="*/ 107 w 155"/>
                  <a:gd name="T27" fmla="*/ 0 h 138"/>
                  <a:gd name="T28" fmla="*/ 59 w 155"/>
                  <a:gd name="T29" fmla="*/ 6 h 138"/>
                  <a:gd name="T30" fmla="*/ 17 w 155"/>
                  <a:gd name="T31" fmla="*/ 24 h 138"/>
                  <a:gd name="T32" fmla="*/ 6 w 155"/>
                  <a:gd name="T33" fmla="*/ 30 h 138"/>
                  <a:gd name="T34" fmla="*/ 0 w 155"/>
                  <a:gd name="T35" fmla="*/ 30 h 138"/>
                  <a:gd name="T36" fmla="*/ 0 w 155"/>
                  <a:gd name="T37" fmla="*/ 3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5" h="138">
                    <a:moveTo>
                      <a:pt x="0" y="30"/>
                    </a:moveTo>
                    <a:lnTo>
                      <a:pt x="6" y="48"/>
                    </a:lnTo>
                    <a:lnTo>
                      <a:pt x="11" y="78"/>
                    </a:lnTo>
                    <a:lnTo>
                      <a:pt x="23" y="114"/>
                    </a:lnTo>
                    <a:lnTo>
                      <a:pt x="35" y="138"/>
                    </a:lnTo>
                    <a:lnTo>
                      <a:pt x="47" y="138"/>
                    </a:lnTo>
                    <a:lnTo>
                      <a:pt x="65" y="126"/>
                    </a:lnTo>
                    <a:lnTo>
                      <a:pt x="83" y="114"/>
                    </a:lnTo>
                    <a:lnTo>
                      <a:pt x="107" y="90"/>
                    </a:lnTo>
                    <a:lnTo>
                      <a:pt x="143" y="48"/>
                    </a:lnTo>
                    <a:lnTo>
                      <a:pt x="155" y="30"/>
                    </a:lnTo>
                    <a:lnTo>
                      <a:pt x="155" y="18"/>
                    </a:lnTo>
                    <a:lnTo>
                      <a:pt x="137" y="6"/>
                    </a:lnTo>
                    <a:lnTo>
                      <a:pt x="107" y="0"/>
                    </a:lnTo>
                    <a:lnTo>
                      <a:pt x="59" y="6"/>
                    </a:lnTo>
                    <a:lnTo>
                      <a:pt x="17" y="24"/>
                    </a:lnTo>
                    <a:lnTo>
                      <a:pt x="6" y="3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49" name="Freeform 89"/>
              <p:cNvSpPr>
                <a:spLocks/>
              </p:cNvSpPr>
              <p:nvPr/>
            </p:nvSpPr>
            <p:spPr bwMode="auto">
              <a:xfrm>
                <a:off x="3605" y="2735"/>
                <a:ext cx="96" cy="72"/>
              </a:xfrm>
              <a:custGeom>
                <a:avLst/>
                <a:gdLst>
                  <a:gd name="T0" fmla="*/ 96 w 96"/>
                  <a:gd name="T1" fmla="*/ 72 h 72"/>
                  <a:gd name="T2" fmla="*/ 60 w 96"/>
                  <a:gd name="T3" fmla="*/ 0 h 72"/>
                  <a:gd name="T4" fmla="*/ 0 w 96"/>
                  <a:gd name="T5" fmla="*/ 60 h 72"/>
                  <a:gd name="T6" fmla="*/ 96 w 96"/>
                  <a:gd name="T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72">
                    <a:moveTo>
                      <a:pt x="96" y="72"/>
                    </a:moveTo>
                    <a:lnTo>
                      <a:pt x="60" y="0"/>
                    </a:lnTo>
                    <a:lnTo>
                      <a:pt x="0" y="60"/>
                    </a:lnTo>
                    <a:lnTo>
                      <a:pt x="96" y="7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50" name="Freeform 90"/>
              <p:cNvSpPr>
                <a:spLocks/>
              </p:cNvSpPr>
              <p:nvPr/>
            </p:nvSpPr>
            <p:spPr bwMode="auto">
              <a:xfrm>
                <a:off x="3605" y="2735"/>
                <a:ext cx="96" cy="72"/>
              </a:xfrm>
              <a:custGeom>
                <a:avLst/>
                <a:gdLst>
                  <a:gd name="T0" fmla="*/ 96 w 96"/>
                  <a:gd name="T1" fmla="*/ 72 h 72"/>
                  <a:gd name="T2" fmla="*/ 60 w 96"/>
                  <a:gd name="T3" fmla="*/ 0 h 72"/>
                  <a:gd name="T4" fmla="*/ 0 w 96"/>
                  <a:gd name="T5" fmla="*/ 6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72">
                    <a:moveTo>
                      <a:pt x="96" y="72"/>
                    </a:moveTo>
                    <a:lnTo>
                      <a:pt x="60" y="0"/>
                    </a:lnTo>
                    <a:lnTo>
                      <a:pt x="0" y="6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51" name="Freeform 91"/>
              <p:cNvSpPr>
                <a:spLocks/>
              </p:cNvSpPr>
              <p:nvPr/>
            </p:nvSpPr>
            <p:spPr bwMode="auto">
              <a:xfrm>
                <a:off x="3647" y="2789"/>
                <a:ext cx="108" cy="120"/>
              </a:xfrm>
              <a:custGeom>
                <a:avLst/>
                <a:gdLst>
                  <a:gd name="T0" fmla="*/ 102 w 108"/>
                  <a:gd name="T1" fmla="*/ 0 h 120"/>
                  <a:gd name="T2" fmla="*/ 108 w 108"/>
                  <a:gd name="T3" fmla="*/ 66 h 120"/>
                  <a:gd name="T4" fmla="*/ 60 w 108"/>
                  <a:gd name="T5" fmla="*/ 66 h 120"/>
                  <a:gd name="T6" fmla="*/ 54 w 108"/>
                  <a:gd name="T7" fmla="*/ 102 h 120"/>
                  <a:gd name="T8" fmla="*/ 0 w 108"/>
                  <a:gd name="T9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" h="120">
                    <a:moveTo>
                      <a:pt x="102" y="0"/>
                    </a:moveTo>
                    <a:lnTo>
                      <a:pt x="108" y="66"/>
                    </a:lnTo>
                    <a:lnTo>
                      <a:pt x="60" y="66"/>
                    </a:lnTo>
                    <a:lnTo>
                      <a:pt x="54" y="102"/>
                    </a:lnTo>
                    <a:lnTo>
                      <a:pt x="0" y="12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52" name="Freeform 92"/>
              <p:cNvSpPr>
                <a:spLocks/>
              </p:cNvSpPr>
              <p:nvPr/>
            </p:nvSpPr>
            <p:spPr bwMode="auto">
              <a:xfrm>
                <a:off x="3558" y="2819"/>
                <a:ext cx="59" cy="305"/>
              </a:xfrm>
              <a:custGeom>
                <a:avLst/>
                <a:gdLst>
                  <a:gd name="T0" fmla="*/ 6 w 59"/>
                  <a:gd name="T1" fmla="*/ 0 h 305"/>
                  <a:gd name="T2" fmla="*/ 0 w 59"/>
                  <a:gd name="T3" fmla="*/ 24 h 305"/>
                  <a:gd name="T4" fmla="*/ 0 w 59"/>
                  <a:gd name="T5" fmla="*/ 36 h 305"/>
                  <a:gd name="T6" fmla="*/ 0 w 59"/>
                  <a:gd name="T7" fmla="*/ 42 h 305"/>
                  <a:gd name="T8" fmla="*/ 0 w 59"/>
                  <a:gd name="T9" fmla="*/ 42 h 305"/>
                  <a:gd name="T10" fmla="*/ 12 w 59"/>
                  <a:gd name="T11" fmla="*/ 42 h 305"/>
                  <a:gd name="T12" fmla="*/ 24 w 59"/>
                  <a:gd name="T13" fmla="*/ 42 h 305"/>
                  <a:gd name="T14" fmla="*/ 24 w 59"/>
                  <a:gd name="T15" fmla="*/ 42 h 305"/>
                  <a:gd name="T16" fmla="*/ 24 w 59"/>
                  <a:gd name="T17" fmla="*/ 60 h 305"/>
                  <a:gd name="T18" fmla="*/ 24 w 59"/>
                  <a:gd name="T19" fmla="*/ 72 h 305"/>
                  <a:gd name="T20" fmla="*/ 24 w 59"/>
                  <a:gd name="T21" fmla="*/ 78 h 305"/>
                  <a:gd name="T22" fmla="*/ 30 w 59"/>
                  <a:gd name="T23" fmla="*/ 72 h 305"/>
                  <a:gd name="T24" fmla="*/ 47 w 59"/>
                  <a:gd name="T25" fmla="*/ 60 h 305"/>
                  <a:gd name="T26" fmla="*/ 59 w 59"/>
                  <a:gd name="T27" fmla="*/ 60 h 305"/>
                  <a:gd name="T28" fmla="*/ 59 w 59"/>
                  <a:gd name="T29" fmla="*/ 72 h 305"/>
                  <a:gd name="T30" fmla="*/ 53 w 59"/>
                  <a:gd name="T31" fmla="*/ 90 h 305"/>
                  <a:gd name="T32" fmla="*/ 47 w 59"/>
                  <a:gd name="T33" fmla="*/ 113 h 305"/>
                  <a:gd name="T34" fmla="*/ 47 w 59"/>
                  <a:gd name="T35" fmla="*/ 149 h 305"/>
                  <a:gd name="T36" fmla="*/ 41 w 59"/>
                  <a:gd name="T37" fmla="*/ 215 h 305"/>
                  <a:gd name="T38" fmla="*/ 47 w 59"/>
                  <a:gd name="T39" fmla="*/ 251 h 305"/>
                  <a:gd name="T40" fmla="*/ 47 w 59"/>
                  <a:gd name="T41" fmla="*/ 281 h 305"/>
                  <a:gd name="T42" fmla="*/ 47 w 59"/>
                  <a:gd name="T43" fmla="*/ 299 h 305"/>
                  <a:gd name="T44" fmla="*/ 47 w 59"/>
                  <a:gd name="T45" fmla="*/ 305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9" h="305">
                    <a:moveTo>
                      <a:pt x="6" y="0"/>
                    </a:moveTo>
                    <a:lnTo>
                      <a:pt x="0" y="24"/>
                    </a:lnTo>
                    <a:lnTo>
                      <a:pt x="0" y="36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12" y="42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24" y="60"/>
                    </a:lnTo>
                    <a:lnTo>
                      <a:pt x="24" y="72"/>
                    </a:lnTo>
                    <a:lnTo>
                      <a:pt x="24" y="78"/>
                    </a:lnTo>
                    <a:lnTo>
                      <a:pt x="30" y="72"/>
                    </a:lnTo>
                    <a:lnTo>
                      <a:pt x="47" y="60"/>
                    </a:lnTo>
                    <a:lnTo>
                      <a:pt x="59" y="60"/>
                    </a:lnTo>
                    <a:lnTo>
                      <a:pt x="59" y="72"/>
                    </a:lnTo>
                    <a:lnTo>
                      <a:pt x="53" y="90"/>
                    </a:lnTo>
                    <a:lnTo>
                      <a:pt x="47" y="113"/>
                    </a:lnTo>
                    <a:lnTo>
                      <a:pt x="47" y="149"/>
                    </a:lnTo>
                    <a:lnTo>
                      <a:pt x="41" y="215"/>
                    </a:lnTo>
                    <a:lnTo>
                      <a:pt x="47" y="251"/>
                    </a:lnTo>
                    <a:lnTo>
                      <a:pt x="47" y="281"/>
                    </a:lnTo>
                    <a:lnTo>
                      <a:pt x="47" y="299"/>
                    </a:lnTo>
                    <a:lnTo>
                      <a:pt x="47" y="305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53" name="Freeform 93"/>
              <p:cNvSpPr>
                <a:spLocks/>
              </p:cNvSpPr>
              <p:nvPr/>
            </p:nvSpPr>
            <p:spPr bwMode="auto">
              <a:xfrm>
                <a:off x="2590" y="2369"/>
                <a:ext cx="281" cy="294"/>
              </a:xfrm>
              <a:custGeom>
                <a:avLst/>
                <a:gdLst>
                  <a:gd name="T0" fmla="*/ 6 w 281"/>
                  <a:gd name="T1" fmla="*/ 66 h 294"/>
                  <a:gd name="T2" fmla="*/ 6 w 281"/>
                  <a:gd name="T3" fmla="*/ 72 h 294"/>
                  <a:gd name="T4" fmla="*/ 0 w 281"/>
                  <a:gd name="T5" fmla="*/ 90 h 294"/>
                  <a:gd name="T6" fmla="*/ 0 w 281"/>
                  <a:gd name="T7" fmla="*/ 120 h 294"/>
                  <a:gd name="T8" fmla="*/ 0 w 281"/>
                  <a:gd name="T9" fmla="*/ 150 h 294"/>
                  <a:gd name="T10" fmla="*/ 6 w 281"/>
                  <a:gd name="T11" fmla="*/ 216 h 294"/>
                  <a:gd name="T12" fmla="*/ 18 w 281"/>
                  <a:gd name="T13" fmla="*/ 246 h 294"/>
                  <a:gd name="T14" fmla="*/ 42 w 281"/>
                  <a:gd name="T15" fmla="*/ 264 h 294"/>
                  <a:gd name="T16" fmla="*/ 101 w 281"/>
                  <a:gd name="T17" fmla="*/ 288 h 294"/>
                  <a:gd name="T18" fmla="*/ 161 w 281"/>
                  <a:gd name="T19" fmla="*/ 294 h 294"/>
                  <a:gd name="T20" fmla="*/ 227 w 281"/>
                  <a:gd name="T21" fmla="*/ 276 h 294"/>
                  <a:gd name="T22" fmla="*/ 251 w 281"/>
                  <a:gd name="T23" fmla="*/ 264 h 294"/>
                  <a:gd name="T24" fmla="*/ 269 w 281"/>
                  <a:gd name="T25" fmla="*/ 234 h 294"/>
                  <a:gd name="T26" fmla="*/ 275 w 281"/>
                  <a:gd name="T27" fmla="*/ 210 h 294"/>
                  <a:gd name="T28" fmla="*/ 281 w 281"/>
                  <a:gd name="T29" fmla="*/ 174 h 294"/>
                  <a:gd name="T30" fmla="*/ 275 w 281"/>
                  <a:gd name="T31" fmla="*/ 96 h 294"/>
                  <a:gd name="T32" fmla="*/ 269 w 281"/>
                  <a:gd name="T33" fmla="*/ 60 h 294"/>
                  <a:gd name="T34" fmla="*/ 263 w 281"/>
                  <a:gd name="T35" fmla="*/ 30 h 294"/>
                  <a:gd name="T36" fmla="*/ 263 w 281"/>
                  <a:gd name="T37" fmla="*/ 6 h 294"/>
                  <a:gd name="T38" fmla="*/ 257 w 281"/>
                  <a:gd name="T39" fmla="*/ 0 h 294"/>
                  <a:gd name="T40" fmla="*/ 251 w 281"/>
                  <a:gd name="T41" fmla="*/ 0 h 294"/>
                  <a:gd name="T42" fmla="*/ 221 w 281"/>
                  <a:gd name="T43" fmla="*/ 0 h 294"/>
                  <a:gd name="T44" fmla="*/ 185 w 281"/>
                  <a:gd name="T45" fmla="*/ 0 h 294"/>
                  <a:gd name="T46" fmla="*/ 143 w 281"/>
                  <a:gd name="T47" fmla="*/ 0 h 294"/>
                  <a:gd name="T48" fmla="*/ 95 w 281"/>
                  <a:gd name="T49" fmla="*/ 6 h 294"/>
                  <a:gd name="T50" fmla="*/ 59 w 281"/>
                  <a:gd name="T51" fmla="*/ 18 h 294"/>
                  <a:gd name="T52" fmla="*/ 24 w 281"/>
                  <a:gd name="T53" fmla="*/ 42 h 294"/>
                  <a:gd name="T54" fmla="*/ 6 w 281"/>
                  <a:gd name="T55" fmla="*/ 66 h 294"/>
                  <a:gd name="T56" fmla="*/ 6 w 281"/>
                  <a:gd name="T57" fmla="*/ 66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81" h="294">
                    <a:moveTo>
                      <a:pt x="6" y="66"/>
                    </a:moveTo>
                    <a:lnTo>
                      <a:pt x="6" y="72"/>
                    </a:lnTo>
                    <a:lnTo>
                      <a:pt x="0" y="90"/>
                    </a:lnTo>
                    <a:lnTo>
                      <a:pt x="0" y="120"/>
                    </a:lnTo>
                    <a:lnTo>
                      <a:pt x="0" y="150"/>
                    </a:lnTo>
                    <a:lnTo>
                      <a:pt x="6" y="216"/>
                    </a:lnTo>
                    <a:lnTo>
                      <a:pt x="18" y="246"/>
                    </a:lnTo>
                    <a:lnTo>
                      <a:pt x="42" y="264"/>
                    </a:lnTo>
                    <a:lnTo>
                      <a:pt x="101" y="288"/>
                    </a:lnTo>
                    <a:lnTo>
                      <a:pt x="161" y="294"/>
                    </a:lnTo>
                    <a:lnTo>
                      <a:pt x="227" y="276"/>
                    </a:lnTo>
                    <a:lnTo>
                      <a:pt x="251" y="264"/>
                    </a:lnTo>
                    <a:lnTo>
                      <a:pt x="269" y="234"/>
                    </a:lnTo>
                    <a:lnTo>
                      <a:pt x="275" y="210"/>
                    </a:lnTo>
                    <a:lnTo>
                      <a:pt x="281" y="174"/>
                    </a:lnTo>
                    <a:lnTo>
                      <a:pt x="275" y="96"/>
                    </a:lnTo>
                    <a:lnTo>
                      <a:pt x="269" y="60"/>
                    </a:lnTo>
                    <a:lnTo>
                      <a:pt x="263" y="30"/>
                    </a:lnTo>
                    <a:lnTo>
                      <a:pt x="263" y="6"/>
                    </a:lnTo>
                    <a:lnTo>
                      <a:pt x="257" y="0"/>
                    </a:lnTo>
                    <a:lnTo>
                      <a:pt x="251" y="0"/>
                    </a:lnTo>
                    <a:lnTo>
                      <a:pt x="221" y="0"/>
                    </a:lnTo>
                    <a:lnTo>
                      <a:pt x="185" y="0"/>
                    </a:lnTo>
                    <a:lnTo>
                      <a:pt x="143" y="0"/>
                    </a:lnTo>
                    <a:lnTo>
                      <a:pt x="95" y="6"/>
                    </a:lnTo>
                    <a:lnTo>
                      <a:pt x="59" y="18"/>
                    </a:lnTo>
                    <a:lnTo>
                      <a:pt x="24" y="42"/>
                    </a:lnTo>
                    <a:lnTo>
                      <a:pt x="6" y="66"/>
                    </a:lnTo>
                    <a:lnTo>
                      <a:pt x="6" y="66"/>
                    </a:lnTo>
                    <a:close/>
                  </a:path>
                </a:pathLst>
              </a:custGeom>
              <a:solidFill>
                <a:srgbClr val="FAD28D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54" name="Freeform 94"/>
              <p:cNvSpPr>
                <a:spLocks/>
              </p:cNvSpPr>
              <p:nvPr/>
            </p:nvSpPr>
            <p:spPr bwMode="auto">
              <a:xfrm>
                <a:off x="2584" y="2255"/>
                <a:ext cx="298" cy="222"/>
              </a:xfrm>
              <a:custGeom>
                <a:avLst/>
                <a:gdLst>
                  <a:gd name="T0" fmla="*/ 227 w 298"/>
                  <a:gd name="T1" fmla="*/ 0 h 222"/>
                  <a:gd name="T2" fmla="*/ 215 w 298"/>
                  <a:gd name="T3" fmla="*/ 0 h 222"/>
                  <a:gd name="T4" fmla="*/ 191 w 298"/>
                  <a:gd name="T5" fmla="*/ 0 h 222"/>
                  <a:gd name="T6" fmla="*/ 137 w 298"/>
                  <a:gd name="T7" fmla="*/ 0 h 222"/>
                  <a:gd name="T8" fmla="*/ 77 w 298"/>
                  <a:gd name="T9" fmla="*/ 6 h 222"/>
                  <a:gd name="T10" fmla="*/ 59 w 298"/>
                  <a:gd name="T11" fmla="*/ 6 h 222"/>
                  <a:gd name="T12" fmla="*/ 42 w 298"/>
                  <a:gd name="T13" fmla="*/ 12 h 222"/>
                  <a:gd name="T14" fmla="*/ 24 w 298"/>
                  <a:gd name="T15" fmla="*/ 36 h 222"/>
                  <a:gd name="T16" fmla="*/ 6 w 298"/>
                  <a:gd name="T17" fmla="*/ 66 h 222"/>
                  <a:gd name="T18" fmla="*/ 0 w 298"/>
                  <a:gd name="T19" fmla="*/ 96 h 222"/>
                  <a:gd name="T20" fmla="*/ 0 w 298"/>
                  <a:gd name="T21" fmla="*/ 120 h 222"/>
                  <a:gd name="T22" fmla="*/ 0 w 298"/>
                  <a:gd name="T23" fmla="*/ 126 h 222"/>
                  <a:gd name="T24" fmla="*/ 0 w 298"/>
                  <a:gd name="T25" fmla="*/ 144 h 222"/>
                  <a:gd name="T26" fmla="*/ 0 w 298"/>
                  <a:gd name="T27" fmla="*/ 168 h 222"/>
                  <a:gd name="T28" fmla="*/ 12 w 298"/>
                  <a:gd name="T29" fmla="*/ 192 h 222"/>
                  <a:gd name="T30" fmla="*/ 18 w 298"/>
                  <a:gd name="T31" fmla="*/ 192 h 222"/>
                  <a:gd name="T32" fmla="*/ 30 w 298"/>
                  <a:gd name="T33" fmla="*/ 192 h 222"/>
                  <a:gd name="T34" fmla="*/ 42 w 298"/>
                  <a:gd name="T35" fmla="*/ 168 h 222"/>
                  <a:gd name="T36" fmla="*/ 48 w 298"/>
                  <a:gd name="T37" fmla="*/ 150 h 222"/>
                  <a:gd name="T38" fmla="*/ 54 w 298"/>
                  <a:gd name="T39" fmla="*/ 138 h 222"/>
                  <a:gd name="T40" fmla="*/ 59 w 298"/>
                  <a:gd name="T41" fmla="*/ 144 h 222"/>
                  <a:gd name="T42" fmla="*/ 71 w 298"/>
                  <a:gd name="T43" fmla="*/ 168 h 222"/>
                  <a:gd name="T44" fmla="*/ 83 w 298"/>
                  <a:gd name="T45" fmla="*/ 174 h 222"/>
                  <a:gd name="T46" fmla="*/ 95 w 298"/>
                  <a:gd name="T47" fmla="*/ 180 h 222"/>
                  <a:gd name="T48" fmla="*/ 107 w 298"/>
                  <a:gd name="T49" fmla="*/ 174 h 222"/>
                  <a:gd name="T50" fmla="*/ 113 w 298"/>
                  <a:gd name="T51" fmla="*/ 168 h 222"/>
                  <a:gd name="T52" fmla="*/ 119 w 298"/>
                  <a:gd name="T53" fmla="*/ 168 h 222"/>
                  <a:gd name="T54" fmla="*/ 125 w 298"/>
                  <a:gd name="T55" fmla="*/ 168 h 222"/>
                  <a:gd name="T56" fmla="*/ 137 w 298"/>
                  <a:gd name="T57" fmla="*/ 174 h 222"/>
                  <a:gd name="T58" fmla="*/ 155 w 298"/>
                  <a:gd name="T59" fmla="*/ 168 h 222"/>
                  <a:gd name="T60" fmla="*/ 161 w 298"/>
                  <a:gd name="T61" fmla="*/ 168 h 222"/>
                  <a:gd name="T62" fmla="*/ 173 w 298"/>
                  <a:gd name="T63" fmla="*/ 174 h 222"/>
                  <a:gd name="T64" fmla="*/ 191 w 298"/>
                  <a:gd name="T65" fmla="*/ 168 h 222"/>
                  <a:gd name="T66" fmla="*/ 203 w 298"/>
                  <a:gd name="T67" fmla="*/ 156 h 222"/>
                  <a:gd name="T68" fmla="*/ 233 w 298"/>
                  <a:gd name="T69" fmla="*/ 186 h 222"/>
                  <a:gd name="T70" fmla="*/ 239 w 298"/>
                  <a:gd name="T71" fmla="*/ 222 h 222"/>
                  <a:gd name="T72" fmla="*/ 275 w 298"/>
                  <a:gd name="T73" fmla="*/ 222 h 222"/>
                  <a:gd name="T74" fmla="*/ 293 w 298"/>
                  <a:gd name="T75" fmla="*/ 216 h 222"/>
                  <a:gd name="T76" fmla="*/ 298 w 298"/>
                  <a:gd name="T77" fmla="*/ 216 h 222"/>
                  <a:gd name="T78" fmla="*/ 298 w 298"/>
                  <a:gd name="T79" fmla="*/ 216 h 222"/>
                  <a:gd name="T80" fmla="*/ 227 w 298"/>
                  <a:gd name="T81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98" h="222">
                    <a:moveTo>
                      <a:pt x="227" y="0"/>
                    </a:moveTo>
                    <a:lnTo>
                      <a:pt x="215" y="0"/>
                    </a:lnTo>
                    <a:lnTo>
                      <a:pt x="191" y="0"/>
                    </a:lnTo>
                    <a:lnTo>
                      <a:pt x="137" y="0"/>
                    </a:lnTo>
                    <a:lnTo>
                      <a:pt x="77" y="6"/>
                    </a:lnTo>
                    <a:lnTo>
                      <a:pt x="59" y="6"/>
                    </a:lnTo>
                    <a:lnTo>
                      <a:pt x="42" y="12"/>
                    </a:lnTo>
                    <a:lnTo>
                      <a:pt x="24" y="36"/>
                    </a:lnTo>
                    <a:lnTo>
                      <a:pt x="6" y="66"/>
                    </a:lnTo>
                    <a:lnTo>
                      <a:pt x="0" y="96"/>
                    </a:lnTo>
                    <a:lnTo>
                      <a:pt x="0" y="120"/>
                    </a:lnTo>
                    <a:lnTo>
                      <a:pt x="0" y="126"/>
                    </a:lnTo>
                    <a:lnTo>
                      <a:pt x="0" y="144"/>
                    </a:lnTo>
                    <a:lnTo>
                      <a:pt x="0" y="168"/>
                    </a:lnTo>
                    <a:lnTo>
                      <a:pt x="12" y="192"/>
                    </a:lnTo>
                    <a:lnTo>
                      <a:pt x="18" y="192"/>
                    </a:lnTo>
                    <a:lnTo>
                      <a:pt x="30" y="192"/>
                    </a:lnTo>
                    <a:lnTo>
                      <a:pt x="42" y="168"/>
                    </a:lnTo>
                    <a:lnTo>
                      <a:pt x="48" y="150"/>
                    </a:lnTo>
                    <a:lnTo>
                      <a:pt x="54" y="138"/>
                    </a:lnTo>
                    <a:lnTo>
                      <a:pt x="59" y="144"/>
                    </a:lnTo>
                    <a:lnTo>
                      <a:pt x="71" y="168"/>
                    </a:lnTo>
                    <a:lnTo>
                      <a:pt x="83" y="174"/>
                    </a:lnTo>
                    <a:lnTo>
                      <a:pt x="95" y="180"/>
                    </a:lnTo>
                    <a:lnTo>
                      <a:pt x="107" y="174"/>
                    </a:lnTo>
                    <a:lnTo>
                      <a:pt x="113" y="168"/>
                    </a:lnTo>
                    <a:lnTo>
                      <a:pt x="119" y="168"/>
                    </a:lnTo>
                    <a:lnTo>
                      <a:pt x="125" y="168"/>
                    </a:lnTo>
                    <a:lnTo>
                      <a:pt x="137" y="174"/>
                    </a:lnTo>
                    <a:lnTo>
                      <a:pt x="155" y="168"/>
                    </a:lnTo>
                    <a:lnTo>
                      <a:pt x="161" y="168"/>
                    </a:lnTo>
                    <a:lnTo>
                      <a:pt x="173" y="174"/>
                    </a:lnTo>
                    <a:lnTo>
                      <a:pt x="191" y="168"/>
                    </a:lnTo>
                    <a:lnTo>
                      <a:pt x="203" y="156"/>
                    </a:lnTo>
                    <a:lnTo>
                      <a:pt x="233" y="186"/>
                    </a:lnTo>
                    <a:lnTo>
                      <a:pt x="239" y="222"/>
                    </a:lnTo>
                    <a:lnTo>
                      <a:pt x="275" y="222"/>
                    </a:lnTo>
                    <a:lnTo>
                      <a:pt x="293" y="216"/>
                    </a:lnTo>
                    <a:lnTo>
                      <a:pt x="298" y="216"/>
                    </a:lnTo>
                    <a:lnTo>
                      <a:pt x="298" y="216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55" name="Freeform 95"/>
              <p:cNvSpPr>
                <a:spLocks/>
              </p:cNvSpPr>
              <p:nvPr/>
            </p:nvSpPr>
            <p:spPr bwMode="auto">
              <a:xfrm>
                <a:off x="2649" y="2519"/>
                <a:ext cx="6" cy="48"/>
              </a:xfrm>
              <a:custGeom>
                <a:avLst/>
                <a:gdLst>
                  <a:gd name="T0" fmla="*/ 6 w 6"/>
                  <a:gd name="T1" fmla="*/ 0 h 48"/>
                  <a:gd name="T2" fmla="*/ 0 w 6"/>
                  <a:gd name="T3" fmla="*/ 12 h 48"/>
                  <a:gd name="T4" fmla="*/ 0 w 6"/>
                  <a:gd name="T5" fmla="*/ 24 h 48"/>
                  <a:gd name="T6" fmla="*/ 0 w 6"/>
                  <a:gd name="T7" fmla="*/ 36 h 48"/>
                  <a:gd name="T8" fmla="*/ 6 w 6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8">
                    <a:moveTo>
                      <a:pt x="6" y="0"/>
                    </a:moveTo>
                    <a:lnTo>
                      <a:pt x="0" y="12"/>
                    </a:lnTo>
                    <a:lnTo>
                      <a:pt x="0" y="24"/>
                    </a:lnTo>
                    <a:lnTo>
                      <a:pt x="0" y="36"/>
                    </a:lnTo>
                    <a:lnTo>
                      <a:pt x="6" y="4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56" name="Freeform 96"/>
              <p:cNvSpPr>
                <a:spLocks/>
              </p:cNvSpPr>
              <p:nvPr/>
            </p:nvSpPr>
            <p:spPr bwMode="auto">
              <a:xfrm>
                <a:off x="2757" y="2339"/>
                <a:ext cx="239" cy="306"/>
              </a:xfrm>
              <a:custGeom>
                <a:avLst/>
                <a:gdLst>
                  <a:gd name="T0" fmla="*/ 18 w 239"/>
                  <a:gd name="T1" fmla="*/ 66 h 306"/>
                  <a:gd name="T2" fmla="*/ 12 w 239"/>
                  <a:gd name="T3" fmla="*/ 78 h 306"/>
                  <a:gd name="T4" fmla="*/ 6 w 239"/>
                  <a:gd name="T5" fmla="*/ 102 h 306"/>
                  <a:gd name="T6" fmla="*/ 6 w 239"/>
                  <a:gd name="T7" fmla="*/ 126 h 306"/>
                  <a:gd name="T8" fmla="*/ 0 w 239"/>
                  <a:gd name="T9" fmla="*/ 150 h 306"/>
                  <a:gd name="T10" fmla="*/ 6 w 239"/>
                  <a:gd name="T11" fmla="*/ 162 h 306"/>
                  <a:gd name="T12" fmla="*/ 12 w 239"/>
                  <a:gd name="T13" fmla="*/ 180 h 306"/>
                  <a:gd name="T14" fmla="*/ 30 w 239"/>
                  <a:gd name="T15" fmla="*/ 228 h 306"/>
                  <a:gd name="T16" fmla="*/ 54 w 239"/>
                  <a:gd name="T17" fmla="*/ 270 h 306"/>
                  <a:gd name="T18" fmla="*/ 60 w 239"/>
                  <a:gd name="T19" fmla="*/ 282 h 306"/>
                  <a:gd name="T20" fmla="*/ 72 w 239"/>
                  <a:gd name="T21" fmla="*/ 294 h 306"/>
                  <a:gd name="T22" fmla="*/ 96 w 239"/>
                  <a:gd name="T23" fmla="*/ 306 h 306"/>
                  <a:gd name="T24" fmla="*/ 125 w 239"/>
                  <a:gd name="T25" fmla="*/ 306 h 306"/>
                  <a:gd name="T26" fmla="*/ 161 w 239"/>
                  <a:gd name="T27" fmla="*/ 306 h 306"/>
                  <a:gd name="T28" fmla="*/ 191 w 239"/>
                  <a:gd name="T29" fmla="*/ 294 h 306"/>
                  <a:gd name="T30" fmla="*/ 203 w 239"/>
                  <a:gd name="T31" fmla="*/ 282 h 306"/>
                  <a:gd name="T32" fmla="*/ 215 w 239"/>
                  <a:gd name="T33" fmla="*/ 252 h 306"/>
                  <a:gd name="T34" fmla="*/ 221 w 239"/>
                  <a:gd name="T35" fmla="*/ 216 h 306"/>
                  <a:gd name="T36" fmla="*/ 227 w 239"/>
                  <a:gd name="T37" fmla="*/ 174 h 306"/>
                  <a:gd name="T38" fmla="*/ 233 w 239"/>
                  <a:gd name="T39" fmla="*/ 138 h 306"/>
                  <a:gd name="T40" fmla="*/ 233 w 239"/>
                  <a:gd name="T41" fmla="*/ 102 h 306"/>
                  <a:gd name="T42" fmla="*/ 239 w 239"/>
                  <a:gd name="T43" fmla="*/ 78 h 306"/>
                  <a:gd name="T44" fmla="*/ 239 w 239"/>
                  <a:gd name="T45" fmla="*/ 72 h 306"/>
                  <a:gd name="T46" fmla="*/ 197 w 239"/>
                  <a:gd name="T47" fmla="*/ 48 h 306"/>
                  <a:gd name="T48" fmla="*/ 167 w 239"/>
                  <a:gd name="T49" fmla="*/ 30 h 306"/>
                  <a:gd name="T50" fmla="*/ 149 w 239"/>
                  <a:gd name="T51" fmla="*/ 18 h 306"/>
                  <a:gd name="T52" fmla="*/ 131 w 239"/>
                  <a:gd name="T53" fmla="*/ 6 h 306"/>
                  <a:gd name="T54" fmla="*/ 120 w 239"/>
                  <a:gd name="T55" fmla="*/ 0 h 306"/>
                  <a:gd name="T56" fmla="*/ 120 w 239"/>
                  <a:gd name="T57" fmla="*/ 0 h 306"/>
                  <a:gd name="T58" fmla="*/ 18 w 239"/>
                  <a:gd name="T59" fmla="*/ 66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39" h="306">
                    <a:moveTo>
                      <a:pt x="18" y="66"/>
                    </a:moveTo>
                    <a:lnTo>
                      <a:pt x="12" y="78"/>
                    </a:lnTo>
                    <a:lnTo>
                      <a:pt x="6" y="102"/>
                    </a:lnTo>
                    <a:lnTo>
                      <a:pt x="6" y="126"/>
                    </a:lnTo>
                    <a:lnTo>
                      <a:pt x="0" y="150"/>
                    </a:lnTo>
                    <a:lnTo>
                      <a:pt x="6" y="162"/>
                    </a:lnTo>
                    <a:lnTo>
                      <a:pt x="12" y="180"/>
                    </a:lnTo>
                    <a:lnTo>
                      <a:pt x="30" y="228"/>
                    </a:lnTo>
                    <a:lnTo>
                      <a:pt x="54" y="270"/>
                    </a:lnTo>
                    <a:lnTo>
                      <a:pt x="60" y="282"/>
                    </a:lnTo>
                    <a:lnTo>
                      <a:pt x="72" y="294"/>
                    </a:lnTo>
                    <a:lnTo>
                      <a:pt x="96" y="306"/>
                    </a:lnTo>
                    <a:lnTo>
                      <a:pt x="125" y="306"/>
                    </a:lnTo>
                    <a:lnTo>
                      <a:pt x="161" y="306"/>
                    </a:lnTo>
                    <a:lnTo>
                      <a:pt x="191" y="294"/>
                    </a:lnTo>
                    <a:lnTo>
                      <a:pt x="203" y="282"/>
                    </a:lnTo>
                    <a:lnTo>
                      <a:pt x="215" y="252"/>
                    </a:lnTo>
                    <a:lnTo>
                      <a:pt x="221" y="216"/>
                    </a:lnTo>
                    <a:lnTo>
                      <a:pt x="227" y="174"/>
                    </a:lnTo>
                    <a:lnTo>
                      <a:pt x="233" y="138"/>
                    </a:lnTo>
                    <a:lnTo>
                      <a:pt x="233" y="102"/>
                    </a:lnTo>
                    <a:lnTo>
                      <a:pt x="239" y="78"/>
                    </a:lnTo>
                    <a:lnTo>
                      <a:pt x="239" y="72"/>
                    </a:lnTo>
                    <a:lnTo>
                      <a:pt x="197" y="48"/>
                    </a:lnTo>
                    <a:lnTo>
                      <a:pt x="167" y="30"/>
                    </a:lnTo>
                    <a:lnTo>
                      <a:pt x="149" y="18"/>
                    </a:lnTo>
                    <a:lnTo>
                      <a:pt x="131" y="6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8" y="66"/>
                    </a:lnTo>
                    <a:close/>
                  </a:path>
                </a:pathLst>
              </a:custGeom>
              <a:solidFill>
                <a:srgbClr val="FFE6BE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57" name="Freeform 97"/>
              <p:cNvSpPr>
                <a:spLocks/>
              </p:cNvSpPr>
              <p:nvPr/>
            </p:nvSpPr>
            <p:spPr bwMode="auto">
              <a:xfrm>
                <a:off x="2877" y="2399"/>
                <a:ext cx="41" cy="18"/>
              </a:xfrm>
              <a:custGeom>
                <a:avLst/>
                <a:gdLst>
                  <a:gd name="T0" fmla="*/ 0 w 41"/>
                  <a:gd name="T1" fmla="*/ 0 h 18"/>
                  <a:gd name="T2" fmla="*/ 17 w 41"/>
                  <a:gd name="T3" fmla="*/ 0 h 18"/>
                  <a:gd name="T4" fmla="*/ 29 w 41"/>
                  <a:gd name="T5" fmla="*/ 0 h 18"/>
                  <a:gd name="T6" fmla="*/ 41 w 41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8">
                    <a:moveTo>
                      <a:pt x="0" y="0"/>
                    </a:moveTo>
                    <a:lnTo>
                      <a:pt x="17" y="0"/>
                    </a:lnTo>
                    <a:lnTo>
                      <a:pt x="29" y="0"/>
                    </a:lnTo>
                    <a:lnTo>
                      <a:pt x="41" y="1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58" name="Freeform 98"/>
              <p:cNvSpPr>
                <a:spLocks/>
              </p:cNvSpPr>
              <p:nvPr/>
            </p:nvSpPr>
            <p:spPr bwMode="auto">
              <a:xfrm>
                <a:off x="2781" y="2399"/>
                <a:ext cx="48" cy="1"/>
              </a:xfrm>
              <a:custGeom>
                <a:avLst/>
                <a:gdLst>
                  <a:gd name="T0" fmla="*/ 48 w 48"/>
                  <a:gd name="T1" fmla="*/ 42 w 48"/>
                  <a:gd name="T2" fmla="*/ 24 w 48"/>
                  <a:gd name="T3" fmla="*/ 12 w 48"/>
                  <a:gd name="T4" fmla="*/ 0 w 4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48">
                    <a:moveTo>
                      <a:pt x="48" y="0"/>
                    </a:moveTo>
                    <a:lnTo>
                      <a:pt x="42" y="0"/>
                    </a:lnTo>
                    <a:lnTo>
                      <a:pt x="24" y="0"/>
                    </a:lnTo>
                    <a:lnTo>
                      <a:pt x="12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59" name="Freeform 99"/>
              <p:cNvSpPr>
                <a:spLocks/>
              </p:cNvSpPr>
              <p:nvPr/>
            </p:nvSpPr>
            <p:spPr bwMode="auto">
              <a:xfrm>
                <a:off x="2769" y="2453"/>
                <a:ext cx="60" cy="78"/>
              </a:xfrm>
              <a:custGeom>
                <a:avLst/>
                <a:gdLst>
                  <a:gd name="T0" fmla="*/ 0 w 60"/>
                  <a:gd name="T1" fmla="*/ 12 h 78"/>
                  <a:gd name="T2" fmla="*/ 12 w 60"/>
                  <a:gd name="T3" fmla="*/ 6 h 78"/>
                  <a:gd name="T4" fmla="*/ 24 w 60"/>
                  <a:gd name="T5" fmla="*/ 0 h 78"/>
                  <a:gd name="T6" fmla="*/ 48 w 60"/>
                  <a:gd name="T7" fmla="*/ 0 h 78"/>
                  <a:gd name="T8" fmla="*/ 60 w 60"/>
                  <a:gd name="T9" fmla="*/ 12 h 78"/>
                  <a:gd name="T10" fmla="*/ 60 w 60"/>
                  <a:gd name="T11" fmla="*/ 24 h 78"/>
                  <a:gd name="T12" fmla="*/ 54 w 60"/>
                  <a:gd name="T13" fmla="*/ 48 h 78"/>
                  <a:gd name="T14" fmla="*/ 48 w 60"/>
                  <a:gd name="T15" fmla="*/ 60 h 78"/>
                  <a:gd name="T16" fmla="*/ 42 w 60"/>
                  <a:gd name="T17" fmla="*/ 72 h 78"/>
                  <a:gd name="T18" fmla="*/ 60 w 60"/>
                  <a:gd name="T19" fmla="*/ 78 h 78"/>
                  <a:gd name="T20" fmla="*/ 60 w 60"/>
                  <a:gd name="T21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78">
                    <a:moveTo>
                      <a:pt x="0" y="12"/>
                    </a:moveTo>
                    <a:lnTo>
                      <a:pt x="12" y="6"/>
                    </a:lnTo>
                    <a:lnTo>
                      <a:pt x="24" y="0"/>
                    </a:lnTo>
                    <a:lnTo>
                      <a:pt x="48" y="0"/>
                    </a:lnTo>
                    <a:lnTo>
                      <a:pt x="60" y="12"/>
                    </a:lnTo>
                    <a:lnTo>
                      <a:pt x="60" y="24"/>
                    </a:lnTo>
                    <a:lnTo>
                      <a:pt x="54" y="48"/>
                    </a:lnTo>
                    <a:lnTo>
                      <a:pt x="48" y="60"/>
                    </a:lnTo>
                    <a:lnTo>
                      <a:pt x="42" y="72"/>
                    </a:lnTo>
                    <a:lnTo>
                      <a:pt x="60" y="78"/>
                    </a:lnTo>
                    <a:lnTo>
                      <a:pt x="60" y="7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60" name="Freeform 100"/>
              <p:cNvSpPr>
                <a:spLocks/>
              </p:cNvSpPr>
              <p:nvPr/>
            </p:nvSpPr>
            <p:spPr bwMode="auto">
              <a:xfrm>
                <a:off x="2882" y="2465"/>
                <a:ext cx="42" cy="12"/>
              </a:xfrm>
              <a:custGeom>
                <a:avLst/>
                <a:gdLst>
                  <a:gd name="T0" fmla="*/ 0 w 42"/>
                  <a:gd name="T1" fmla="*/ 12 h 12"/>
                  <a:gd name="T2" fmla="*/ 6 w 42"/>
                  <a:gd name="T3" fmla="*/ 6 h 12"/>
                  <a:gd name="T4" fmla="*/ 18 w 42"/>
                  <a:gd name="T5" fmla="*/ 6 h 12"/>
                  <a:gd name="T6" fmla="*/ 30 w 42"/>
                  <a:gd name="T7" fmla="*/ 0 h 12"/>
                  <a:gd name="T8" fmla="*/ 42 w 42"/>
                  <a:gd name="T9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6" y="6"/>
                    </a:lnTo>
                    <a:lnTo>
                      <a:pt x="18" y="6"/>
                    </a:lnTo>
                    <a:lnTo>
                      <a:pt x="30" y="0"/>
                    </a:lnTo>
                    <a:lnTo>
                      <a:pt x="42" y="6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61" name="Freeform 101"/>
              <p:cNvSpPr>
                <a:spLocks/>
              </p:cNvSpPr>
              <p:nvPr/>
            </p:nvSpPr>
            <p:spPr bwMode="auto">
              <a:xfrm>
                <a:off x="2811" y="2573"/>
                <a:ext cx="71" cy="1"/>
              </a:xfrm>
              <a:custGeom>
                <a:avLst/>
                <a:gdLst>
                  <a:gd name="T0" fmla="*/ 0 w 71"/>
                  <a:gd name="T1" fmla="*/ 12 w 71"/>
                  <a:gd name="T2" fmla="*/ 30 w 71"/>
                  <a:gd name="T3" fmla="*/ 54 w 71"/>
                  <a:gd name="T4" fmla="*/ 71 w 7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1">
                    <a:moveTo>
                      <a:pt x="0" y="0"/>
                    </a:moveTo>
                    <a:lnTo>
                      <a:pt x="12" y="0"/>
                    </a:lnTo>
                    <a:lnTo>
                      <a:pt x="30" y="0"/>
                    </a:lnTo>
                    <a:lnTo>
                      <a:pt x="54" y="0"/>
                    </a:lnTo>
                    <a:lnTo>
                      <a:pt x="71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62" name="Freeform 102"/>
              <p:cNvSpPr>
                <a:spLocks/>
              </p:cNvSpPr>
              <p:nvPr/>
            </p:nvSpPr>
            <p:spPr bwMode="auto">
              <a:xfrm>
                <a:off x="2733" y="2219"/>
                <a:ext cx="317" cy="198"/>
              </a:xfrm>
              <a:custGeom>
                <a:avLst/>
                <a:gdLst>
                  <a:gd name="T0" fmla="*/ 317 w 317"/>
                  <a:gd name="T1" fmla="*/ 42 h 198"/>
                  <a:gd name="T2" fmla="*/ 299 w 317"/>
                  <a:gd name="T3" fmla="*/ 30 h 198"/>
                  <a:gd name="T4" fmla="*/ 269 w 317"/>
                  <a:gd name="T5" fmla="*/ 24 h 198"/>
                  <a:gd name="T6" fmla="*/ 197 w 317"/>
                  <a:gd name="T7" fmla="*/ 0 h 198"/>
                  <a:gd name="T8" fmla="*/ 120 w 317"/>
                  <a:gd name="T9" fmla="*/ 0 h 198"/>
                  <a:gd name="T10" fmla="*/ 78 w 317"/>
                  <a:gd name="T11" fmla="*/ 6 h 198"/>
                  <a:gd name="T12" fmla="*/ 42 w 317"/>
                  <a:gd name="T13" fmla="*/ 24 h 198"/>
                  <a:gd name="T14" fmla="*/ 18 w 317"/>
                  <a:gd name="T15" fmla="*/ 48 h 198"/>
                  <a:gd name="T16" fmla="*/ 6 w 317"/>
                  <a:gd name="T17" fmla="*/ 72 h 198"/>
                  <a:gd name="T18" fmla="*/ 0 w 317"/>
                  <a:gd name="T19" fmla="*/ 102 h 198"/>
                  <a:gd name="T20" fmla="*/ 6 w 317"/>
                  <a:gd name="T21" fmla="*/ 132 h 198"/>
                  <a:gd name="T22" fmla="*/ 24 w 317"/>
                  <a:gd name="T23" fmla="*/ 180 h 198"/>
                  <a:gd name="T24" fmla="*/ 36 w 317"/>
                  <a:gd name="T25" fmla="*/ 192 h 198"/>
                  <a:gd name="T26" fmla="*/ 36 w 317"/>
                  <a:gd name="T27" fmla="*/ 198 h 198"/>
                  <a:gd name="T28" fmla="*/ 48 w 317"/>
                  <a:gd name="T29" fmla="*/ 192 h 198"/>
                  <a:gd name="T30" fmla="*/ 66 w 317"/>
                  <a:gd name="T31" fmla="*/ 174 h 198"/>
                  <a:gd name="T32" fmla="*/ 96 w 317"/>
                  <a:gd name="T33" fmla="*/ 162 h 198"/>
                  <a:gd name="T34" fmla="*/ 120 w 317"/>
                  <a:gd name="T35" fmla="*/ 162 h 198"/>
                  <a:gd name="T36" fmla="*/ 167 w 317"/>
                  <a:gd name="T37" fmla="*/ 180 h 198"/>
                  <a:gd name="T38" fmla="*/ 185 w 317"/>
                  <a:gd name="T39" fmla="*/ 192 h 198"/>
                  <a:gd name="T40" fmla="*/ 209 w 317"/>
                  <a:gd name="T41" fmla="*/ 192 h 198"/>
                  <a:gd name="T42" fmla="*/ 227 w 317"/>
                  <a:gd name="T43" fmla="*/ 180 h 198"/>
                  <a:gd name="T44" fmla="*/ 257 w 317"/>
                  <a:gd name="T45" fmla="*/ 168 h 198"/>
                  <a:gd name="T46" fmla="*/ 287 w 317"/>
                  <a:gd name="T47" fmla="*/ 162 h 198"/>
                  <a:gd name="T48" fmla="*/ 299 w 317"/>
                  <a:gd name="T49" fmla="*/ 156 h 198"/>
                  <a:gd name="T50" fmla="*/ 305 w 317"/>
                  <a:gd name="T51" fmla="*/ 150 h 198"/>
                  <a:gd name="T52" fmla="*/ 311 w 317"/>
                  <a:gd name="T53" fmla="*/ 132 h 198"/>
                  <a:gd name="T54" fmla="*/ 311 w 317"/>
                  <a:gd name="T55" fmla="*/ 96 h 198"/>
                  <a:gd name="T56" fmla="*/ 317 w 317"/>
                  <a:gd name="T57" fmla="*/ 60 h 198"/>
                  <a:gd name="T58" fmla="*/ 317 w 317"/>
                  <a:gd name="T59" fmla="*/ 48 h 198"/>
                  <a:gd name="T60" fmla="*/ 317 w 317"/>
                  <a:gd name="T61" fmla="*/ 42 h 198"/>
                  <a:gd name="T62" fmla="*/ 317 w 317"/>
                  <a:gd name="T63" fmla="*/ 42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7" h="198">
                    <a:moveTo>
                      <a:pt x="317" y="42"/>
                    </a:moveTo>
                    <a:lnTo>
                      <a:pt x="299" y="30"/>
                    </a:lnTo>
                    <a:lnTo>
                      <a:pt x="269" y="24"/>
                    </a:lnTo>
                    <a:lnTo>
                      <a:pt x="197" y="0"/>
                    </a:lnTo>
                    <a:lnTo>
                      <a:pt x="120" y="0"/>
                    </a:lnTo>
                    <a:lnTo>
                      <a:pt x="78" y="6"/>
                    </a:lnTo>
                    <a:lnTo>
                      <a:pt x="42" y="24"/>
                    </a:lnTo>
                    <a:lnTo>
                      <a:pt x="18" y="48"/>
                    </a:lnTo>
                    <a:lnTo>
                      <a:pt x="6" y="72"/>
                    </a:lnTo>
                    <a:lnTo>
                      <a:pt x="0" y="102"/>
                    </a:lnTo>
                    <a:lnTo>
                      <a:pt x="6" y="132"/>
                    </a:lnTo>
                    <a:lnTo>
                      <a:pt x="24" y="180"/>
                    </a:lnTo>
                    <a:lnTo>
                      <a:pt x="36" y="192"/>
                    </a:lnTo>
                    <a:lnTo>
                      <a:pt x="36" y="198"/>
                    </a:lnTo>
                    <a:lnTo>
                      <a:pt x="48" y="192"/>
                    </a:lnTo>
                    <a:lnTo>
                      <a:pt x="66" y="174"/>
                    </a:lnTo>
                    <a:lnTo>
                      <a:pt x="96" y="162"/>
                    </a:lnTo>
                    <a:lnTo>
                      <a:pt x="120" y="162"/>
                    </a:lnTo>
                    <a:lnTo>
                      <a:pt x="167" y="180"/>
                    </a:lnTo>
                    <a:lnTo>
                      <a:pt x="185" y="192"/>
                    </a:lnTo>
                    <a:lnTo>
                      <a:pt x="209" y="192"/>
                    </a:lnTo>
                    <a:lnTo>
                      <a:pt x="227" y="180"/>
                    </a:lnTo>
                    <a:lnTo>
                      <a:pt x="257" y="168"/>
                    </a:lnTo>
                    <a:lnTo>
                      <a:pt x="287" y="162"/>
                    </a:lnTo>
                    <a:lnTo>
                      <a:pt x="299" y="156"/>
                    </a:lnTo>
                    <a:lnTo>
                      <a:pt x="305" y="150"/>
                    </a:lnTo>
                    <a:lnTo>
                      <a:pt x="311" y="132"/>
                    </a:lnTo>
                    <a:lnTo>
                      <a:pt x="311" y="96"/>
                    </a:lnTo>
                    <a:lnTo>
                      <a:pt x="317" y="60"/>
                    </a:lnTo>
                    <a:lnTo>
                      <a:pt x="317" y="48"/>
                    </a:lnTo>
                    <a:lnTo>
                      <a:pt x="317" y="42"/>
                    </a:lnTo>
                    <a:lnTo>
                      <a:pt x="317" y="42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63" name="Freeform 103"/>
              <p:cNvSpPr>
                <a:spLocks/>
              </p:cNvSpPr>
              <p:nvPr/>
            </p:nvSpPr>
            <p:spPr bwMode="auto">
              <a:xfrm>
                <a:off x="2661" y="2609"/>
                <a:ext cx="42" cy="1"/>
              </a:xfrm>
              <a:custGeom>
                <a:avLst/>
                <a:gdLst>
                  <a:gd name="T0" fmla="*/ 0 w 42"/>
                  <a:gd name="T1" fmla="*/ 6 w 42"/>
                  <a:gd name="T2" fmla="*/ 18 w 42"/>
                  <a:gd name="T3" fmla="*/ 36 w 42"/>
                  <a:gd name="T4" fmla="*/ 42 w 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42">
                    <a:moveTo>
                      <a:pt x="0" y="0"/>
                    </a:moveTo>
                    <a:lnTo>
                      <a:pt x="6" y="0"/>
                    </a:lnTo>
                    <a:lnTo>
                      <a:pt x="18" y="0"/>
                    </a:lnTo>
                    <a:lnTo>
                      <a:pt x="36" y="0"/>
                    </a:lnTo>
                    <a:lnTo>
                      <a:pt x="42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64" name="Freeform 104"/>
              <p:cNvSpPr>
                <a:spLocks/>
              </p:cNvSpPr>
              <p:nvPr/>
            </p:nvSpPr>
            <p:spPr bwMode="auto">
              <a:xfrm>
                <a:off x="2697" y="2471"/>
                <a:ext cx="30" cy="36"/>
              </a:xfrm>
              <a:custGeom>
                <a:avLst/>
                <a:gdLst>
                  <a:gd name="T0" fmla="*/ 30 w 30"/>
                  <a:gd name="T1" fmla="*/ 18 h 36"/>
                  <a:gd name="T2" fmla="*/ 30 w 30"/>
                  <a:gd name="T3" fmla="*/ 30 h 36"/>
                  <a:gd name="T4" fmla="*/ 18 w 30"/>
                  <a:gd name="T5" fmla="*/ 36 h 36"/>
                  <a:gd name="T6" fmla="*/ 6 w 30"/>
                  <a:gd name="T7" fmla="*/ 30 h 36"/>
                  <a:gd name="T8" fmla="*/ 0 w 30"/>
                  <a:gd name="T9" fmla="*/ 18 h 36"/>
                  <a:gd name="T10" fmla="*/ 6 w 30"/>
                  <a:gd name="T11" fmla="*/ 6 h 36"/>
                  <a:gd name="T12" fmla="*/ 18 w 30"/>
                  <a:gd name="T13" fmla="*/ 0 h 36"/>
                  <a:gd name="T14" fmla="*/ 30 w 30"/>
                  <a:gd name="T15" fmla="*/ 6 h 36"/>
                  <a:gd name="T16" fmla="*/ 30 w 30"/>
                  <a:gd name="T17" fmla="*/ 18 h 36"/>
                  <a:gd name="T18" fmla="*/ 30 w 30"/>
                  <a:gd name="T19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6">
                    <a:moveTo>
                      <a:pt x="30" y="18"/>
                    </a:moveTo>
                    <a:lnTo>
                      <a:pt x="30" y="30"/>
                    </a:lnTo>
                    <a:lnTo>
                      <a:pt x="18" y="36"/>
                    </a:lnTo>
                    <a:lnTo>
                      <a:pt x="6" y="30"/>
                    </a:lnTo>
                    <a:lnTo>
                      <a:pt x="0" y="18"/>
                    </a:lnTo>
                    <a:lnTo>
                      <a:pt x="6" y="6"/>
                    </a:lnTo>
                    <a:lnTo>
                      <a:pt x="18" y="0"/>
                    </a:lnTo>
                    <a:lnTo>
                      <a:pt x="30" y="6"/>
                    </a:lnTo>
                    <a:lnTo>
                      <a:pt x="30" y="18"/>
                    </a:lnTo>
                    <a:lnTo>
                      <a:pt x="30" y="1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65" name="Freeform 105"/>
              <p:cNvSpPr>
                <a:spLocks/>
              </p:cNvSpPr>
              <p:nvPr/>
            </p:nvSpPr>
            <p:spPr bwMode="auto">
              <a:xfrm>
                <a:off x="2620" y="2465"/>
                <a:ext cx="29" cy="36"/>
              </a:xfrm>
              <a:custGeom>
                <a:avLst/>
                <a:gdLst>
                  <a:gd name="T0" fmla="*/ 29 w 29"/>
                  <a:gd name="T1" fmla="*/ 24 h 36"/>
                  <a:gd name="T2" fmla="*/ 29 w 29"/>
                  <a:gd name="T3" fmla="*/ 36 h 36"/>
                  <a:gd name="T4" fmla="*/ 18 w 29"/>
                  <a:gd name="T5" fmla="*/ 36 h 36"/>
                  <a:gd name="T6" fmla="*/ 6 w 29"/>
                  <a:gd name="T7" fmla="*/ 36 h 36"/>
                  <a:gd name="T8" fmla="*/ 0 w 29"/>
                  <a:gd name="T9" fmla="*/ 24 h 36"/>
                  <a:gd name="T10" fmla="*/ 6 w 29"/>
                  <a:gd name="T11" fmla="*/ 6 h 36"/>
                  <a:gd name="T12" fmla="*/ 18 w 29"/>
                  <a:gd name="T13" fmla="*/ 0 h 36"/>
                  <a:gd name="T14" fmla="*/ 29 w 29"/>
                  <a:gd name="T15" fmla="*/ 6 h 36"/>
                  <a:gd name="T16" fmla="*/ 29 w 29"/>
                  <a:gd name="T17" fmla="*/ 24 h 36"/>
                  <a:gd name="T18" fmla="*/ 29 w 29"/>
                  <a:gd name="T19" fmla="*/ 2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36">
                    <a:moveTo>
                      <a:pt x="29" y="24"/>
                    </a:moveTo>
                    <a:lnTo>
                      <a:pt x="29" y="36"/>
                    </a:lnTo>
                    <a:lnTo>
                      <a:pt x="18" y="36"/>
                    </a:lnTo>
                    <a:lnTo>
                      <a:pt x="6" y="36"/>
                    </a:lnTo>
                    <a:lnTo>
                      <a:pt x="0" y="24"/>
                    </a:lnTo>
                    <a:lnTo>
                      <a:pt x="6" y="6"/>
                    </a:lnTo>
                    <a:lnTo>
                      <a:pt x="18" y="0"/>
                    </a:lnTo>
                    <a:lnTo>
                      <a:pt x="29" y="6"/>
                    </a:lnTo>
                    <a:lnTo>
                      <a:pt x="29" y="24"/>
                    </a:lnTo>
                    <a:lnTo>
                      <a:pt x="29" y="2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66" name="Freeform 106"/>
              <p:cNvSpPr>
                <a:spLocks/>
              </p:cNvSpPr>
              <p:nvPr/>
            </p:nvSpPr>
            <p:spPr bwMode="auto">
              <a:xfrm>
                <a:off x="2942" y="2387"/>
                <a:ext cx="281" cy="300"/>
              </a:xfrm>
              <a:custGeom>
                <a:avLst/>
                <a:gdLst>
                  <a:gd name="T0" fmla="*/ 12 w 281"/>
                  <a:gd name="T1" fmla="*/ 66 h 300"/>
                  <a:gd name="T2" fmla="*/ 12 w 281"/>
                  <a:gd name="T3" fmla="*/ 72 h 300"/>
                  <a:gd name="T4" fmla="*/ 6 w 281"/>
                  <a:gd name="T5" fmla="*/ 90 h 300"/>
                  <a:gd name="T6" fmla="*/ 6 w 281"/>
                  <a:gd name="T7" fmla="*/ 120 h 300"/>
                  <a:gd name="T8" fmla="*/ 0 w 281"/>
                  <a:gd name="T9" fmla="*/ 150 h 300"/>
                  <a:gd name="T10" fmla="*/ 12 w 281"/>
                  <a:gd name="T11" fmla="*/ 222 h 300"/>
                  <a:gd name="T12" fmla="*/ 24 w 281"/>
                  <a:gd name="T13" fmla="*/ 246 h 300"/>
                  <a:gd name="T14" fmla="*/ 42 w 281"/>
                  <a:gd name="T15" fmla="*/ 270 h 300"/>
                  <a:gd name="T16" fmla="*/ 102 w 281"/>
                  <a:gd name="T17" fmla="*/ 294 h 300"/>
                  <a:gd name="T18" fmla="*/ 168 w 281"/>
                  <a:gd name="T19" fmla="*/ 300 h 300"/>
                  <a:gd name="T20" fmla="*/ 227 w 281"/>
                  <a:gd name="T21" fmla="*/ 282 h 300"/>
                  <a:gd name="T22" fmla="*/ 251 w 281"/>
                  <a:gd name="T23" fmla="*/ 264 h 300"/>
                  <a:gd name="T24" fmla="*/ 269 w 281"/>
                  <a:gd name="T25" fmla="*/ 234 h 300"/>
                  <a:gd name="T26" fmla="*/ 281 w 281"/>
                  <a:gd name="T27" fmla="*/ 210 h 300"/>
                  <a:gd name="T28" fmla="*/ 281 w 281"/>
                  <a:gd name="T29" fmla="*/ 174 h 300"/>
                  <a:gd name="T30" fmla="*/ 281 w 281"/>
                  <a:gd name="T31" fmla="*/ 96 h 300"/>
                  <a:gd name="T32" fmla="*/ 269 w 281"/>
                  <a:gd name="T33" fmla="*/ 60 h 300"/>
                  <a:gd name="T34" fmla="*/ 269 w 281"/>
                  <a:gd name="T35" fmla="*/ 30 h 300"/>
                  <a:gd name="T36" fmla="*/ 263 w 281"/>
                  <a:gd name="T37" fmla="*/ 6 h 300"/>
                  <a:gd name="T38" fmla="*/ 263 w 281"/>
                  <a:gd name="T39" fmla="*/ 0 h 300"/>
                  <a:gd name="T40" fmla="*/ 251 w 281"/>
                  <a:gd name="T41" fmla="*/ 0 h 300"/>
                  <a:gd name="T42" fmla="*/ 227 w 281"/>
                  <a:gd name="T43" fmla="*/ 0 h 300"/>
                  <a:gd name="T44" fmla="*/ 191 w 281"/>
                  <a:gd name="T45" fmla="*/ 0 h 300"/>
                  <a:gd name="T46" fmla="*/ 144 w 281"/>
                  <a:gd name="T47" fmla="*/ 0 h 300"/>
                  <a:gd name="T48" fmla="*/ 102 w 281"/>
                  <a:gd name="T49" fmla="*/ 12 h 300"/>
                  <a:gd name="T50" fmla="*/ 60 w 281"/>
                  <a:gd name="T51" fmla="*/ 24 h 300"/>
                  <a:gd name="T52" fmla="*/ 30 w 281"/>
                  <a:gd name="T53" fmla="*/ 42 h 300"/>
                  <a:gd name="T54" fmla="*/ 12 w 281"/>
                  <a:gd name="T55" fmla="*/ 66 h 300"/>
                  <a:gd name="T56" fmla="*/ 12 w 281"/>
                  <a:gd name="T57" fmla="*/ 6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81" h="300">
                    <a:moveTo>
                      <a:pt x="12" y="66"/>
                    </a:moveTo>
                    <a:lnTo>
                      <a:pt x="12" y="72"/>
                    </a:lnTo>
                    <a:lnTo>
                      <a:pt x="6" y="90"/>
                    </a:lnTo>
                    <a:lnTo>
                      <a:pt x="6" y="120"/>
                    </a:lnTo>
                    <a:lnTo>
                      <a:pt x="0" y="150"/>
                    </a:lnTo>
                    <a:lnTo>
                      <a:pt x="12" y="222"/>
                    </a:lnTo>
                    <a:lnTo>
                      <a:pt x="24" y="246"/>
                    </a:lnTo>
                    <a:lnTo>
                      <a:pt x="42" y="270"/>
                    </a:lnTo>
                    <a:lnTo>
                      <a:pt x="102" y="294"/>
                    </a:lnTo>
                    <a:lnTo>
                      <a:pt x="168" y="300"/>
                    </a:lnTo>
                    <a:lnTo>
                      <a:pt x="227" y="282"/>
                    </a:lnTo>
                    <a:lnTo>
                      <a:pt x="251" y="264"/>
                    </a:lnTo>
                    <a:lnTo>
                      <a:pt x="269" y="234"/>
                    </a:lnTo>
                    <a:lnTo>
                      <a:pt x="281" y="210"/>
                    </a:lnTo>
                    <a:lnTo>
                      <a:pt x="281" y="174"/>
                    </a:lnTo>
                    <a:lnTo>
                      <a:pt x="281" y="96"/>
                    </a:lnTo>
                    <a:lnTo>
                      <a:pt x="269" y="60"/>
                    </a:lnTo>
                    <a:lnTo>
                      <a:pt x="269" y="30"/>
                    </a:lnTo>
                    <a:lnTo>
                      <a:pt x="263" y="6"/>
                    </a:lnTo>
                    <a:lnTo>
                      <a:pt x="263" y="0"/>
                    </a:lnTo>
                    <a:lnTo>
                      <a:pt x="251" y="0"/>
                    </a:lnTo>
                    <a:lnTo>
                      <a:pt x="227" y="0"/>
                    </a:lnTo>
                    <a:lnTo>
                      <a:pt x="191" y="0"/>
                    </a:lnTo>
                    <a:lnTo>
                      <a:pt x="144" y="0"/>
                    </a:lnTo>
                    <a:lnTo>
                      <a:pt x="102" y="12"/>
                    </a:lnTo>
                    <a:lnTo>
                      <a:pt x="60" y="24"/>
                    </a:lnTo>
                    <a:lnTo>
                      <a:pt x="30" y="42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solidFill>
                <a:srgbClr val="FFE6BE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67" name="Freeform 107"/>
              <p:cNvSpPr>
                <a:spLocks/>
              </p:cNvSpPr>
              <p:nvPr/>
            </p:nvSpPr>
            <p:spPr bwMode="auto">
              <a:xfrm>
                <a:off x="3104" y="2405"/>
                <a:ext cx="239" cy="294"/>
              </a:xfrm>
              <a:custGeom>
                <a:avLst/>
                <a:gdLst>
                  <a:gd name="T0" fmla="*/ 6 w 239"/>
                  <a:gd name="T1" fmla="*/ 30 h 294"/>
                  <a:gd name="T2" fmla="*/ 0 w 239"/>
                  <a:gd name="T3" fmla="*/ 54 h 294"/>
                  <a:gd name="T4" fmla="*/ 6 w 239"/>
                  <a:gd name="T5" fmla="*/ 84 h 294"/>
                  <a:gd name="T6" fmla="*/ 6 w 239"/>
                  <a:gd name="T7" fmla="*/ 114 h 294"/>
                  <a:gd name="T8" fmla="*/ 6 w 239"/>
                  <a:gd name="T9" fmla="*/ 132 h 294"/>
                  <a:gd name="T10" fmla="*/ 12 w 239"/>
                  <a:gd name="T11" fmla="*/ 168 h 294"/>
                  <a:gd name="T12" fmla="*/ 17 w 239"/>
                  <a:gd name="T13" fmla="*/ 216 h 294"/>
                  <a:gd name="T14" fmla="*/ 29 w 239"/>
                  <a:gd name="T15" fmla="*/ 258 h 294"/>
                  <a:gd name="T16" fmla="*/ 41 w 239"/>
                  <a:gd name="T17" fmla="*/ 276 h 294"/>
                  <a:gd name="T18" fmla="*/ 53 w 239"/>
                  <a:gd name="T19" fmla="*/ 282 h 294"/>
                  <a:gd name="T20" fmla="*/ 83 w 239"/>
                  <a:gd name="T21" fmla="*/ 294 h 294"/>
                  <a:gd name="T22" fmla="*/ 131 w 239"/>
                  <a:gd name="T23" fmla="*/ 294 h 294"/>
                  <a:gd name="T24" fmla="*/ 179 w 239"/>
                  <a:gd name="T25" fmla="*/ 294 h 294"/>
                  <a:gd name="T26" fmla="*/ 221 w 239"/>
                  <a:gd name="T27" fmla="*/ 276 h 294"/>
                  <a:gd name="T28" fmla="*/ 233 w 239"/>
                  <a:gd name="T29" fmla="*/ 258 h 294"/>
                  <a:gd name="T30" fmla="*/ 239 w 239"/>
                  <a:gd name="T31" fmla="*/ 222 h 294"/>
                  <a:gd name="T32" fmla="*/ 233 w 239"/>
                  <a:gd name="T33" fmla="*/ 180 h 294"/>
                  <a:gd name="T34" fmla="*/ 233 w 239"/>
                  <a:gd name="T35" fmla="*/ 126 h 294"/>
                  <a:gd name="T36" fmla="*/ 221 w 239"/>
                  <a:gd name="T37" fmla="*/ 84 h 294"/>
                  <a:gd name="T38" fmla="*/ 215 w 239"/>
                  <a:gd name="T39" fmla="*/ 42 h 294"/>
                  <a:gd name="T40" fmla="*/ 209 w 239"/>
                  <a:gd name="T41" fmla="*/ 12 h 294"/>
                  <a:gd name="T42" fmla="*/ 203 w 239"/>
                  <a:gd name="T43" fmla="*/ 0 h 294"/>
                  <a:gd name="T44" fmla="*/ 191 w 239"/>
                  <a:gd name="T45" fmla="*/ 0 h 294"/>
                  <a:gd name="T46" fmla="*/ 167 w 239"/>
                  <a:gd name="T47" fmla="*/ 0 h 294"/>
                  <a:gd name="T48" fmla="*/ 137 w 239"/>
                  <a:gd name="T49" fmla="*/ 6 h 294"/>
                  <a:gd name="T50" fmla="*/ 101 w 239"/>
                  <a:gd name="T51" fmla="*/ 12 h 294"/>
                  <a:gd name="T52" fmla="*/ 65 w 239"/>
                  <a:gd name="T53" fmla="*/ 18 h 294"/>
                  <a:gd name="T54" fmla="*/ 35 w 239"/>
                  <a:gd name="T55" fmla="*/ 24 h 294"/>
                  <a:gd name="T56" fmla="*/ 12 w 239"/>
                  <a:gd name="T57" fmla="*/ 30 h 294"/>
                  <a:gd name="T58" fmla="*/ 6 w 239"/>
                  <a:gd name="T59" fmla="*/ 30 h 294"/>
                  <a:gd name="T60" fmla="*/ 6 w 239"/>
                  <a:gd name="T61" fmla="*/ 3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9" h="294">
                    <a:moveTo>
                      <a:pt x="6" y="30"/>
                    </a:moveTo>
                    <a:lnTo>
                      <a:pt x="0" y="54"/>
                    </a:lnTo>
                    <a:lnTo>
                      <a:pt x="6" y="84"/>
                    </a:lnTo>
                    <a:lnTo>
                      <a:pt x="6" y="114"/>
                    </a:lnTo>
                    <a:lnTo>
                      <a:pt x="6" y="132"/>
                    </a:lnTo>
                    <a:lnTo>
                      <a:pt x="12" y="168"/>
                    </a:lnTo>
                    <a:lnTo>
                      <a:pt x="17" y="216"/>
                    </a:lnTo>
                    <a:lnTo>
                      <a:pt x="29" y="258"/>
                    </a:lnTo>
                    <a:lnTo>
                      <a:pt x="41" y="276"/>
                    </a:lnTo>
                    <a:lnTo>
                      <a:pt x="53" y="282"/>
                    </a:lnTo>
                    <a:lnTo>
                      <a:pt x="83" y="294"/>
                    </a:lnTo>
                    <a:lnTo>
                      <a:pt x="131" y="294"/>
                    </a:lnTo>
                    <a:lnTo>
                      <a:pt x="179" y="294"/>
                    </a:lnTo>
                    <a:lnTo>
                      <a:pt x="221" y="276"/>
                    </a:lnTo>
                    <a:lnTo>
                      <a:pt x="233" y="258"/>
                    </a:lnTo>
                    <a:lnTo>
                      <a:pt x="239" y="222"/>
                    </a:lnTo>
                    <a:lnTo>
                      <a:pt x="233" y="180"/>
                    </a:lnTo>
                    <a:lnTo>
                      <a:pt x="233" y="126"/>
                    </a:lnTo>
                    <a:lnTo>
                      <a:pt x="221" y="84"/>
                    </a:lnTo>
                    <a:lnTo>
                      <a:pt x="215" y="42"/>
                    </a:lnTo>
                    <a:lnTo>
                      <a:pt x="209" y="12"/>
                    </a:lnTo>
                    <a:lnTo>
                      <a:pt x="203" y="0"/>
                    </a:lnTo>
                    <a:lnTo>
                      <a:pt x="191" y="0"/>
                    </a:lnTo>
                    <a:lnTo>
                      <a:pt x="167" y="0"/>
                    </a:lnTo>
                    <a:lnTo>
                      <a:pt x="137" y="6"/>
                    </a:lnTo>
                    <a:lnTo>
                      <a:pt x="101" y="12"/>
                    </a:lnTo>
                    <a:lnTo>
                      <a:pt x="65" y="18"/>
                    </a:lnTo>
                    <a:lnTo>
                      <a:pt x="35" y="24"/>
                    </a:lnTo>
                    <a:lnTo>
                      <a:pt x="12" y="30"/>
                    </a:lnTo>
                    <a:lnTo>
                      <a:pt x="6" y="30"/>
                    </a:lnTo>
                    <a:lnTo>
                      <a:pt x="6" y="30"/>
                    </a:lnTo>
                    <a:close/>
                  </a:path>
                </a:pathLst>
              </a:custGeom>
              <a:solidFill>
                <a:srgbClr val="FAD28D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68" name="Freeform 108"/>
              <p:cNvSpPr>
                <a:spLocks/>
              </p:cNvSpPr>
              <p:nvPr/>
            </p:nvSpPr>
            <p:spPr bwMode="auto">
              <a:xfrm>
                <a:off x="3002" y="2537"/>
                <a:ext cx="6" cy="48"/>
              </a:xfrm>
              <a:custGeom>
                <a:avLst/>
                <a:gdLst>
                  <a:gd name="T0" fmla="*/ 6 w 6"/>
                  <a:gd name="T1" fmla="*/ 0 h 48"/>
                  <a:gd name="T2" fmla="*/ 6 w 6"/>
                  <a:gd name="T3" fmla="*/ 18 h 48"/>
                  <a:gd name="T4" fmla="*/ 0 w 6"/>
                  <a:gd name="T5" fmla="*/ 24 h 48"/>
                  <a:gd name="T6" fmla="*/ 0 w 6"/>
                  <a:gd name="T7" fmla="*/ 36 h 48"/>
                  <a:gd name="T8" fmla="*/ 6 w 6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8">
                    <a:moveTo>
                      <a:pt x="6" y="0"/>
                    </a:moveTo>
                    <a:lnTo>
                      <a:pt x="6" y="18"/>
                    </a:lnTo>
                    <a:lnTo>
                      <a:pt x="0" y="24"/>
                    </a:lnTo>
                    <a:lnTo>
                      <a:pt x="0" y="36"/>
                    </a:lnTo>
                    <a:lnTo>
                      <a:pt x="6" y="4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69" name="Freeform 109"/>
              <p:cNvSpPr>
                <a:spLocks/>
              </p:cNvSpPr>
              <p:nvPr/>
            </p:nvSpPr>
            <p:spPr bwMode="auto">
              <a:xfrm>
                <a:off x="3014" y="2627"/>
                <a:ext cx="48" cy="6"/>
              </a:xfrm>
              <a:custGeom>
                <a:avLst/>
                <a:gdLst>
                  <a:gd name="T0" fmla="*/ 0 w 48"/>
                  <a:gd name="T1" fmla="*/ 6 h 6"/>
                  <a:gd name="T2" fmla="*/ 6 w 48"/>
                  <a:gd name="T3" fmla="*/ 6 h 6"/>
                  <a:gd name="T4" fmla="*/ 24 w 48"/>
                  <a:gd name="T5" fmla="*/ 0 h 6"/>
                  <a:gd name="T6" fmla="*/ 42 w 48"/>
                  <a:gd name="T7" fmla="*/ 0 h 6"/>
                  <a:gd name="T8" fmla="*/ 48 w 48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6">
                    <a:moveTo>
                      <a:pt x="0" y="6"/>
                    </a:moveTo>
                    <a:lnTo>
                      <a:pt x="6" y="6"/>
                    </a:lnTo>
                    <a:lnTo>
                      <a:pt x="24" y="0"/>
                    </a:lnTo>
                    <a:lnTo>
                      <a:pt x="42" y="0"/>
                    </a:lnTo>
                    <a:lnTo>
                      <a:pt x="48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70" name="Freeform 110"/>
              <p:cNvSpPr>
                <a:spLocks/>
              </p:cNvSpPr>
              <p:nvPr/>
            </p:nvSpPr>
            <p:spPr bwMode="auto">
              <a:xfrm>
                <a:off x="3056" y="2489"/>
                <a:ext cx="30" cy="36"/>
              </a:xfrm>
              <a:custGeom>
                <a:avLst/>
                <a:gdLst>
                  <a:gd name="T0" fmla="*/ 30 w 30"/>
                  <a:gd name="T1" fmla="*/ 18 h 36"/>
                  <a:gd name="T2" fmla="*/ 24 w 30"/>
                  <a:gd name="T3" fmla="*/ 36 h 36"/>
                  <a:gd name="T4" fmla="*/ 12 w 30"/>
                  <a:gd name="T5" fmla="*/ 36 h 36"/>
                  <a:gd name="T6" fmla="*/ 0 w 30"/>
                  <a:gd name="T7" fmla="*/ 36 h 36"/>
                  <a:gd name="T8" fmla="*/ 0 w 30"/>
                  <a:gd name="T9" fmla="*/ 18 h 36"/>
                  <a:gd name="T10" fmla="*/ 0 w 30"/>
                  <a:gd name="T11" fmla="*/ 6 h 36"/>
                  <a:gd name="T12" fmla="*/ 12 w 30"/>
                  <a:gd name="T13" fmla="*/ 0 h 36"/>
                  <a:gd name="T14" fmla="*/ 24 w 30"/>
                  <a:gd name="T15" fmla="*/ 6 h 36"/>
                  <a:gd name="T16" fmla="*/ 30 w 30"/>
                  <a:gd name="T17" fmla="*/ 18 h 36"/>
                  <a:gd name="T18" fmla="*/ 30 w 30"/>
                  <a:gd name="T19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6">
                    <a:moveTo>
                      <a:pt x="30" y="18"/>
                    </a:moveTo>
                    <a:lnTo>
                      <a:pt x="24" y="36"/>
                    </a:lnTo>
                    <a:lnTo>
                      <a:pt x="12" y="36"/>
                    </a:lnTo>
                    <a:lnTo>
                      <a:pt x="0" y="36"/>
                    </a:lnTo>
                    <a:lnTo>
                      <a:pt x="0" y="18"/>
                    </a:lnTo>
                    <a:lnTo>
                      <a:pt x="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30" y="18"/>
                    </a:lnTo>
                    <a:lnTo>
                      <a:pt x="30" y="1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71" name="Freeform 111"/>
              <p:cNvSpPr>
                <a:spLocks/>
              </p:cNvSpPr>
              <p:nvPr/>
            </p:nvSpPr>
            <p:spPr bwMode="auto">
              <a:xfrm>
                <a:off x="2978" y="2489"/>
                <a:ext cx="30" cy="36"/>
              </a:xfrm>
              <a:custGeom>
                <a:avLst/>
                <a:gdLst>
                  <a:gd name="T0" fmla="*/ 30 w 30"/>
                  <a:gd name="T1" fmla="*/ 18 h 36"/>
                  <a:gd name="T2" fmla="*/ 24 w 30"/>
                  <a:gd name="T3" fmla="*/ 30 h 36"/>
                  <a:gd name="T4" fmla="*/ 12 w 30"/>
                  <a:gd name="T5" fmla="*/ 36 h 36"/>
                  <a:gd name="T6" fmla="*/ 6 w 30"/>
                  <a:gd name="T7" fmla="*/ 30 h 36"/>
                  <a:gd name="T8" fmla="*/ 0 w 30"/>
                  <a:gd name="T9" fmla="*/ 18 h 36"/>
                  <a:gd name="T10" fmla="*/ 6 w 30"/>
                  <a:gd name="T11" fmla="*/ 6 h 36"/>
                  <a:gd name="T12" fmla="*/ 12 w 30"/>
                  <a:gd name="T13" fmla="*/ 0 h 36"/>
                  <a:gd name="T14" fmla="*/ 24 w 30"/>
                  <a:gd name="T15" fmla="*/ 6 h 36"/>
                  <a:gd name="T16" fmla="*/ 30 w 30"/>
                  <a:gd name="T17" fmla="*/ 18 h 36"/>
                  <a:gd name="T18" fmla="*/ 30 w 30"/>
                  <a:gd name="T19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6">
                    <a:moveTo>
                      <a:pt x="30" y="18"/>
                    </a:moveTo>
                    <a:lnTo>
                      <a:pt x="24" y="30"/>
                    </a:lnTo>
                    <a:lnTo>
                      <a:pt x="12" y="36"/>
                    </a:lnTo>
                    <a:lnTo>
                      <a:pt x="6" y="30"/>
                    </a:lnTo>
                    <a:lnTo>
                      <a:pt x="0" y="18"/>
                    </a:lnTo>
                    <a:lnTo>
                      <a:pt x="6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30" y="18"/>
                    </a:lnTo>
                    <a:lnTo>
                      <a:pt x="30" y="1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72" name="Freeform 112"/>
              <p:cNvSpPr>
                <a:spLocks/>
              </p:cNvSpPr>
              <p:nvPr/>
            </p:nvSpPr>
            <p:spPr bwMode="auto">
              <a:xfrm>
                <a:off x="2960" y="2255"/>
                <a:ext cx="239" cy="204"/>
              </a:xfrm>
              <a:custGeom>
                <a:avLst/>
                <a:gdLst>
                  <a:gd name="T0" fmla="*/ 239 w 239"/>
                  <a:gd name="T1" fmla="*/ 12 h 204"/>
                  <a:gd name="T2" fmla="*/ 203 w 239"/>
                  <a:gd name="T3" fmla="*/ 6 h 204"/>
                  <a:gd name="T4" fmla="*/ 161 w 239"/>
                  <a:gd name="T5" fmla="*/ 0 h 204"/>
                  <a:gd name="T6" fmla="*/ 108 w 239"/>
                  <a:gd name="T7" fmla="*/ 6 h 204"/>
                  <a:gd name="T8" fmla="*/ 72 w 239"/>
                  <a:gd name="T9" fmla="*/ 18 h 204"/>
                  <a:gd name="T10" fmla="*/ 42 w 239"/>
                  <a:gd name="T11" fmla="*/ 42 h 204"/>
                  <a:gd name="T12" fmla="*/ 18 w 239"/>
                  <a:gd name="T13" fmla="*/ 72 h 204"/>
                  <a:gd name="T14" fmla="*/ 6 w 239"/>
                  <a:gd name="T15" fmla="*/ 102 h 204"/>
                  <a:gd name="T16" fmla="*/ 0 w 239"/>
                  <a:gd name="T17" fmla="*/ 120 h 204"/>
                  <a:gd name="T18" fmla="*/ 6 w 239"/>
                  <a:gd name="T19" fmla="*/ 168 h 204"/>
                  <a:gd name="T20" fmla="*/ 12 w 239"/>
                  <a:gd name="T21" fmla="*/ 192 h 204"/>
                  <a:gd name="T22" fmla="*/ 24 w 239"/>
                  <a:gd name="T23" fmla="*/ 204 h 204"/>
                  <a:gd name="T24" fmla="*/ 36 w 239"/>
                  <a:gd name="T25" fmla="*/ 204 h 204"/>
                  <a:gd name="T26" fmla="*/ 48 w 239"/>
                  <a:gd name="T27" fmla="*/ 204 h 204"/>
                  <a:gd name="T28" fmla="*/ 90 w 239"/>
                  <a:gd name="T29" fmla="*/ 204 h 204"/>
                  <a:gd name="T30" fmla="*/ 126 w 239"/>
                  <a:gd name="T31" fmla="*/ 198 h 204"/>
                  <a:gd name="T32" fmla="*/ 138 w 239"/>
                  <a:gd name="T33" fmla="*/ 192 h 204"/>
                  <a:gd name="T34" fmla="*/ 144 w 239"/>
                  <a:gd name="T35" fmla="*/ 192 h 204"/>
                  <a:gd name="T36" fmla="*/ 239 w 239"/>
                  <a:gd name="T37" fmla="*/ 1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9" h="204">
                    <a:moveTo>
                      <a:pt x="239" y="12"/>
                    </a:moveTo>
                    <a:lnTo>
                      <a:pt x="203" y="6"/>
                    </a:lnTo>
                    <a:lnTo>
                      <a:pt x="161" y="0"/>
                    </a:lnTo>
                    <a:lnTo>
                      <a:pt x="108" y="6"/>
                    </a:lnTo>
                    <a:lnTo>
                      <a:pt x="72" y="18"/>
                    </a:lnTo>
                    <a:lnTo>
                      <a:pt x="42" y="42"/>
                    </a:lnTo>
                    <a:lnTo>
                      <a:pt x="18" y="72"/>
                    </a:lnTo>
                    <a:lnTo>
                      <a:pt x="6" y="102"/>
                    </a:lnTo>
                    <a:lnTo>
                      <a:pt x="0" y="120"/>
                    </a:lnTo>
                    <a:lnTo>
                      <a:pt x="6" y="168"/>
                    </a:lnTo>
                    <a:lnTo>
                      <a:pt x="12" y="192"/>
                    </a:lnTo>
                    <a:lnTo>
                      <a:pt x="24" y="204"/>
                    </a:lnTo>
                    <a:lnTo>
                      <a:pt x="36" y="204"/>
                    </a:lnTo>
                    <a:lnTo>
                      <a:pt x="48" y="204"/>
                    </a:lnTo>
                    <a:lnTo>
                      <a:pt x="90" y="204"/>
                    </a:lnTo>
                    <a:lnTo>
                      <a:pt x="126" y="198"/>
                    </a:lnTo>
                    <a:lnTo>
                      <a:pt x="138" y="192"/>
                    </a:lnTo>
                    <a:lnTo>
                      <a:pt x="144" y="192"/>
                    </a:lnTo>
                    <a:lnTo>
                      <a:pt x="239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73" name="Freeform 113"/>
              <p:cNvSpPr>
                <a:spLocks/>
              </p:cNvSpPr>
              <p:nvPr/>
            </p:nvSpPr>
            <p:spPr bwMode="auto">
              <a:xfrm>
                <a:off x="3271" y="2369"/>
                <a:ext cx="311" cy="366"/>
              </a:xfrm>
              <a:custGeom>
                <a:avLst/>
                <a:gdLst>
                  <a:gd name="T0" fmla="*/ 12 w 311"/>
                  <a:gd name="T1" fmla="*/ 60 h 366"/>
                  <a:gd name="T2" fmla="*/ 12 w 311"/>
                  <a:gd name="T3" fmla="*/ 66 h 366"/>
                  <a:gd name="T4" fmla="*/ 6 w 311"/>
                  <a:gd name="T5" fmla="*/ 78 h 366"/>
                  <a:gd name="T6" fmla="*/ 6 w 311"/>
                  <a:gd name="T7" fmla="*/ 120 h 366"/>
                  <a:gd name="T8" fmla="*/ 6 w 311"/>
                  <a:gd name="T9" fmla="*/ 162 h 366"/>
                  <a:gd name="T10" fmla="*/ 0 w 311"/>
                  <a:gd name="T11" fmla="*/ 180 h 366"/>
                  <a:gd name="T12" fmla="*/ 0 w 311"/>
                  <a:gd name="T13" fmla="*/ 192 h 366"/>
                  <a:gd name="T14" fmla="*/ 6 w 311"/>
                  <a:gd name="T15" fmla="*/ 198 h 366"/>
                  <a:gd name="T16" fmla="*/ 6 w 311"/>
                  <a:gd name="T17" fmla="*/ 216 h 366"/>
                  <a:gd name="T18" fmla="*/ 18 w 311"/>
                  <a:gd name="T19" fmla="*/ 258 h 366"/>
                  <a:gd name="T20" fmla="*/ 36 w 311"/>
                  <a:gd name="T21" fmla="*/ 300 h 366"/>
                  <a:gd name="T22" fmla="*/ 42 w 311"/>
                  <a:gd name="T23" fmla="*/ 318 h 366"/>
                  <a:gd name="T24" fmla="*/ 54 w 311"/>
                  <a:gd name="T25" fmla="*/ 330 h 366"/>
                  <a:gd name="T26" fmla="*/ 78 w 311"/>
                  <a:gd name="T27" fmla="*/ 348 h 366"/>
                  <a:gd name="T28" fmla="*/ 101 w 311"/>
                  <a:gd name="T29" fmla="*/ 354 h 366"/>
                  <a:gd name="T30" fmla="*/ 155 w 311"/>
                  <a:gd name="T31" fmla="*/ 366 h 366"/>
                  <a:gd name="T32" fmla="*/ 203 w 311"/>
                  <a:gd name="T33" fmla="*/ 360 h 366"/>
                  <a:gd name="T34" fmla="*/ 233 w 311"/>
                  <a:gd name="T35" fmla="*/ 354 h 366"/>
                  <a:gd name="T36" fmla="*/ 263 w 311"/>
                  <a:gd name="T37" fmla="*/ 330 h 366"/>
                  <a:gd name="T38" fmla="*/ 287 w 311"/>
                  <a:gd name="T39" fmla="*/ 300 h 366"/>
                  <a:gd name="T40" fmla="*/ 305 w 311"/>
                  <a:gd name="T41" fmla="*/ 270 h 366"/>
                  <a:gd name="T42" fmla="*/ 311 w 311"/>
                  <a:gd name="T43" fmla="*/ 258 h 366"/>
                  <a:gd name="T44" fmla="*/ 311 w 311"/>
                  <a:gd name="T45" fmla="*/ 252 h 366"/>
                  <a:gd name="T46" fmla="*/ 287 w 311"/>
                  <a:gd name="T47" fmla="*/ 174 h 366"/>
                  <a:gd name="T48" fmla="*/ 275 w 311"/>
                  <a:gd name="T49" fmla="*/ 108 h 366"/>
                  <a:gd name="T50" fmla="*/ 263 w 311"/>
                  <a:gd name="T51" fmla="*/ 66 h 366"/>
                  <a:gd name="T52" fmla="*/ 257 w 311"/>
                  <a:gd name="T53" fmla="*/ 30 h 366"/>
                  <a:gd name="T54" fmla="*/ 245 w 311"/>
                  <a:gd name="T55" fmla="*/ 18 h 366"/>
                  <a:gd name="T56" fmla="*/ 245 w 311"/>
                  <a:gd name="T57" fmla="*/ 6 h 366"/>
                  <a:gd name="T58" fmla="*/ 245 w 311"/>
                  <a:gd name="T59" fmla="*/ 0 h 366"/>
                  <a:gd name="T60" fmla="*/ 12 w 311"/>
                  <a:gd name="T61" fmla="*/ 60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11" h="366">
                    <a:moveTo>
                      <a:pt x="12" y="60"/>
                    </a:moveTo>
                    <a:lnTo>
                      <a:pt x="12" y="66"/>
                    </a:lnTo>
                    <a:lnTo>
                      <a:pt x="6" y="78"/>
                    </a:lnTo>
                    <a:lnTo>
                      <a:pt x="6" y="120"/>
                    </a:lnTo>
                    <a:lnTo>
                      <a:pt x="6" y="162"/>
                    </a:lnTo>
                    <a:lnTo>
                      <a:pt x="0" y="180"/>
                    </a:lnTo>
                    <a:lnTo>
                      <a:pt x="0" y="192"/>
                    </a:lnTo>
                    <a:lnTo>
                      <a:pt x="6" y="198"/>
                    </a:lnTo>
                    <a:lnTo>
                      <a:pt x="6" y="216"/>
                    </a:lnTo>
                    <a:lnTo>
                      <a:pt x="18" y="258"/>
                    </a:lnTo>
                    <a:lnTo>
                      <a:pt x="36" y="300"/>
                    </a:lnTo>
                    <a:lnTo>
                      <a:pt x="42" y="318"/>
                    </a:lnTo>
                    <a:lnTo>
                      <a:pt x="54" y="330"/>
                    </a:lnTo>
                    <a:lnTo>
                      <a:pt x="78" y="348"/>
                    </a:lnTo>
                    <a:lnTo>
                      <a:pt x="101" y="354"/>
                    </a:lnTo>
                    <a:lnTo>
                      <a:pt x="155" y="366"/>
                    </a:lnTo>
                    <a:lnTo>
                      <a:pt x="203" y="360"/>
                    </a:lnTo>
                    <a:lnTo>
                      <a:pt x="233" y="354"/>
                    </a:lnTo>
                    <a:lnTo>
                      <a:pt x="263" y="330"/>
                    </a:lnTo>
                    <a:lnTo>
                      <a:pt x="287" y="300"/>
                    </a:lnTo>
                    <a:lnTo>
                      <a:pt x="305" y="270"/>
                    </a:lnTo>
                    <a:lnTo>
                      <a:pt x="311" y="258"/>
                    </a:lnTo>
                    <a:lnTo>
                      <a:pt x="311" y="252"/>
                    </a:lnTo>
                    <a:lnTo>
                      <a:pt x="287" y="174"/>
                    </a:lnTo>
                    <a:lnTo>
                      <a:pt x="275" y="108"/>
                    </a:lnTo>
                    <a:lnTo>
                      <a:pt x="263" y="66"/>
                    </a:lnTo>
                    <a:lnTo>
                      <a:pt x="257" y="30"/>
                    </a:lnTo>
                    <a:lnTo>
                      <a:pt x="245" y="18"/>
                    </a:lnTo>
                    <a:lnTo>
                      <a:pt x="245" y="6"/>
                    </a:lnTo>
                    <a:lnTo>
                      <a:pt x="245" y="0"/>
                    </a:lnTo>
                    <a:lnTo>
                      <a:pt x="12" y="60"/>
                    </a:lnTo>
                    <a:close/>
                  </a:path>
                </a:pathLst>
              </a:custGeom>
              <a:solidFill>
                <a:srgbClr val="FFE6BE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74" name="Freeform 114"/>
              <p:cNvSpPr>
                <a:spLocks/>
              </p:cNvSpPr>
              <p:nvPr/>
            </p:nvSpPr>
            <p:spPr bwMode="auto">
              <a:xfrm>
                <a:off x="3289" y="2495"/>
                <a:ext cx="48" cy="30"/>
              </a:xfrm>
              <a:custGeom>
                <a:avLst/>
                <a:gdLst>
                  <a:gd name="T0" fmla="*/ 48 w 48"/>
                  <a:gd name="T1" fmla="*/ 18 h 30"/>
                  <a:gd name="T2" fmla="*/ 36 w 48"/>
                  <a:gd name="T3" fmla="*/ 24 h 30"/>
                  <a:gd name="T4" fmla="*/ 24 w 48"/>
                  <a:gd name="T5" fmla="*/ 30 h 30"/>
                  <a:gd name="T6" fmla="*/ 12 w 48"/>
                  <a:gd name="T7" fmla="*/ 24 h 30"/>
                  <a:gd name="T8" fmla="*/ 0 w 48"/>
                  <a:gd name="T9" fmla="*/ 18 h 30"/>
                  <a:gd name="T10" fmla="*/ 12 w 48"/>
                  <a:gd name="T11" fmla="*/ 6 h 30"/>
                  <a:gd name="T12" fmla="*/ 24 w 48"/>
                  <a:gd name="T13" fmla="*/ 0 h 30"/>
                  <a:gd name="T14" fmla="*/ 36 w 48"/>
                  <a:gd name="T15" fmla="*/ 6 h 30"/>
                  <a:gd name="T16" fmla="*/ 48 w 48"/>
                  <a:gd name="T17" fmla="*/ 18 h 30"/>
                  <a:gd name="T18" fmla="*/ 48 w 48"/>
                  <a:gd name="T19" fmla="*/ 1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30">
                    <a:moveTo>
                      <a:pt x="48" y="18"/>
                    </a:moveTo>
                    <a:lnTo>
                      <a:pt x="36" y="24"/>
                    </a:lnTo>
                    <a:lnTo>
                      <a:pt x="24" y="30"/>
                    </a:lnTo>
                    <a:lnTo>
                      <a:pt x="12" y="24"/>
                    </a:lnTo>
                    <a:lnTo>
                      <a:pt x="0" y="18"/>
                    </a:lnTo>
                    <a:lnTo>
                      <a:pt x="12" y="6"/>
                    </a:lnTo>
                    <a:lnTo>
                      <a:pt x="24" y="0"/>
                    </a:lnTo>
                    <a:lnTo>
                      <a:pt x="36" y="6"/>
                    </a:lnTo>
                    <a:lnTo>
                      <a:pt x="48" y="18"/>
                    </a:lnTo>
                    <a:lnTo>
                      <a:pt x="48" y="1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75" name="Freeform 115"/>
              <p:cNvSpPr>
                <a:spLocks/>
              </p:cNvSpPr>
              <p:nvPr/>
            </p:nvSpPr>
            <p:spPr bwMode="auto">
              <a:xfrm>
                <a:off x="3408" y="2495"/>
                <a:ext cx="42" cy="30"/>
              </a:xfrm>
              <a:custGeom>
                <a:avLst/>
                <a:gdLst>
                  <a:gd name="T0" fmla="*/ 42 w 42"/>
                  <a:gd name="T1" fmla="*/ 18 h 30"/>
                  <a:gd name="T2" fmla="*/ 36 w 42"/>
                  <a:gd name="T3" fmla="*/ 24 h 30"/>
                  <a:gd name="T4" fmla="*/ 18 w 42"/>
                  <a:gd name="T5" fmla="*/ 30 h 30"/>
                  <a:gd name="T6" fmla="*/ 6 w 42"/>
                  <a:gd name="T7" fmla="*/ 24 h 30"/>
                  <a:gd name="T8" fmla="*/ 0 w 42"/>
                  <a:gd name="T9" fmla="*/ 18 h 30"/>
                  <a:gd name="T10" fmla="*/ 6 w 42"/>
                  <a:gd name="T11" fmla="*/ 6 h 30"/>
                  <a:gd name="T12" fmla="*/ 18 w 42"/>
                  <a:gd name="T13" fmla="*/ 0 h 30"/>
                  <a:gd name="T14" fmla="*/ 36 w 42"/>
                  <a:gd name="T15" fmla="*/ 6 h 30"/>
                  <a:gd name="T16" fmla="*/ 42 w 42"/>
                  <a:gd name="T17" fmla="*/ 18 h 30"/>
                  <a:gd name="T18" fmla="*/ 42 w 42"/>
                  <a:gd name="T19" fmla="*/ 1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30">
                    <a:moveTo>
                      <a:pt x="42" y="18"/>
                    </a:moveTo>
                    <a:lnTo>
                      <a:pt x="36" y="24"/>
                    </a:lnTo>
                    <a:lnTo>
                      <a:pt x="18" y="30"/>
                    </a:lnTo>
                    <a:lnTo>
                      <a:pt x="6" y="24"/>
                    </a:lnTo>
                    <a:lnTo>
                      <a:pt x="0" y="18"/>
                    </a:lnTo>
                    <a:lnTo>
                      <a:pt x="6" y="6"/>
                    </a:lnTo>
                    <a:lnTo>
                      <a:pt x="18" y="0"/>
                    </a:lnTo>
                    <a:lnTo>
                      <a:pt x="36" y="6"/>
                    </a:lnTo>
                    <a:lnTo>
                      <a:pt x="42" y="18"/>
                    </a:lnTo>
                    <a:lnTo>
                      <a:pt x="42" y="1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76" name="Freeform 116"/>
              <p:cNvSpPr>
                <a:spLocks/>
              </p:cNvSpPr>
              <p:nvPr/>
            </p:nvSpPr>
            <p:spPr bwMode="auto">
              <a:xfrm>
                <a:off x="3402" y="2447"/>
                <a:ext cx="42" cy="1"/>
              </a:xfrm>
              <a:custGeom>
                <a:avLst/>
                <a:gdLst>
                  <a:gd name="T0" fmla="*/ 0 w 42"/>
                  <a:gd name="T1" fmla="*/ 0 w 42"/>
                  <a:gd name="T2" fmla="*/ 12 w 42"/>
                  <a:gd name="T3" fmla="*/ 42 w 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2">
                    <a:moveTo>
                      <a:pt x="0" y="0"/>
                    </a:moveTo>
                    <a:lnTo>
                      <a:pt x="0" y="0"/>
                    </a:lnTo>
                    <a:lnTo>
                      <a:pt x="12" y="0"/>
                    </a:lnTo>
                    <a:lnTo>
                      <a:pt x="42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77" name="Freeform 117"/>
              <p:cNvSpPr>
                <a:spLocks/>
              </p:cNvSpPr>
              <p:nvPr/>
            </p:nvSpPr>
            <p:spPr bwMode="auto">
              <a:xfrm>
                <a:off x="3307" y="2435"/>
                <a:ext cx="42" cy="12"/>
              </a:xfrm>
              <a:custGeom>
                <a:avLst/>
                <a:gdLst>
                  <a:gd name="T0" fmla="*/ 42 w 42"/>
                  <a:gd name="T1" fmla="*/ 12 h 12"/>
                  <a:gd name="T2" fmla="*/ 36 w 42"/>
                  <a:gd name="T3" fmla="*/ 6 h 12"/>
                  <a:gd name="T4" fmla="*/ 24 w 42"/>
                  <a:gd name="T5" fmla="*/ 6 h 12"/>
                  <a:gd name="T6" fmla="*/ 0 w 42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12">
                    <a:moveTo>
                      <a:pt x="42" y="12"/>
                    </a:moveTo>
                    <a:lnTo>
                      <a:pt x="36" y="6"/>
                    </a:lnTo>
                    <a:lnTo>
                      <a:pt x="24" y="6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78" name="Freeform 118"/>
              <p:cNvSpPr>
                <a:spLocks/>
              </p:cNvSpPr>
              <p:nvPr/>
            </p:nvSpPr>
            <p:spPr bwMode="auto">
              <a:xfrm>
                <a:off x="3313" y="2477"/>
                <a:ext cx="30" cy="144"/>
              </a:xfrm>
              <a:custGeom>
                <a:avLst/>
                <a:gdLst>
                  <a:gd name="T0" fmla="*/ 30 w 30"/>
                  <a:gd name="T1" fmla="*/ 0 h 144"/>
                  <a:gd name="T2" fmla="*/ 24 w 30"/>
                  <a:gd name="T3" fmla="*/ 24 h 144"/>
                  <a:gd name="T4" fmla="*/ 12 w 30"/>
                  <a:gd name="T5" fmla="*/ 54 h 144"/>
                  <a:gd name="T6" fmla="*/ 0 w 30"/>
                  <a:gd name="T7" fmla="*/ 84 h 144"/>
                  <a:gd name="T8" fmla="*/ 0 w 30"/>
                  <a:gd name="T9" fmla="*/ 96 h 144"/>
                  <a:gd name="T10" fmla="*/ 0 w 30"/>
                  <a:gd name="T11" fmla="*/ 102 h 144"/>
                  <a:gd name="T12" fmla="*/ 12 w 30"/>
                  <a:gd name="T13" fmla="*/ 126 h 144"/>
                  <a:gd name="T14" fmla="*/ 18 w 30"/>
                  <a:gd name="T15" fmla="*/ 144 h 144"/>
                  <a:gd name="T16" fmla="*/ 24 w 30"/>
                  <a:gd name="T17" fmla="*/ 144 h 144"/>
                  <a:gd name="T18" fmla="*/ 24 w 30"/>
                  <a:gd name="T19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144">
                    <a:moveTo>
                      <a:pt x="30" y="0"/>
                    </a:moveTo>
                    <a:lnTo>
                      <a:pt x="24" y="24"/>
                    </a:lnTo>
                    <a:lnTo>
                      <a:pt x="12" y="54"/>
                    </a:lnTo>
                    <a:lnTo>
                      <a:pt x="0" y="84"/>
                    </a:lnTo>
                    <a:lnTo>
                      <a:pt x="0" y="96"/>
                    </a:lnTo>
                    <a:lnTo>
                      <a:pt x="0" y="102"/>
                    </a:lnTo>
                    <a:lnTo>
                      <a:pt x="12" y="126"/>
                    </a:lnTo>
                    <a:lnTo>
                      <a:pt x="18" y="144"/>
                    </a:lnTo>
                    <a:lnTo>
                      <a:pt x="24" y="144"/>
                    </a:lnTo>
                    <a:lnTo>
                      <a:pt x="24" y="14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79" name="Freeform 119"/>
              <p:cNvSpPr>
                <a:spLocks/>
              </p:cNvSpPr>
              <p:nvPr/>
            </p:nvSpPr>
            <p:spPr bwMode="auto">
              <a:xfrm>
                <a:off x="3331" y="2639"/>
                <a:ext cx="89" cy="6"/>
              </a:xfrm>
              <a:custGeom>
                <a:avLst/>
                <a:gdLst>
                  <a:gd name="T0" fmla="*/ 0 w 89"/>
                  <a:gd name="T1" fmla="*/ 6 h 6"/>
                  <a:gd name="T2" fmla="*/ 12 w 89"/>
                  <a:gd name="T3" fmla="*/ 0 h 6"/>
                  <a:gd name="T4" fmla="*/ 35 w 89"/>
                  <a:gd name="T5" fmla="*/ 0 h 6"/>
                  <a:gd name="T6" fmla="*/ 71 w 89"/>
                  <a:gd name="T7" fmla="*/ 0 h 6"/>
                  <a:gd name="T8" fmla="*/ 89 w 89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6">
                    <a:moveTo>
                      <a:pt x="0" y="6"/>
                    </a:moveTo>
                    <a:lnTo>
                      <a:pt x="12" y="0"/>
                    </a:lnTo>
                    <a:lnTo>
                      <a:pt x="35" y="0"/>
                    </a:lnTo>
                    <a:lnTo>
                      <a:pt x="71" y="0"/>
                    </a:lnTo>
                    <a:lnTo>
                      <a:pt x="89" y="6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80" name="Freeform 120"/>
              <p:cNvSpPr>
                <a:spLocks/>
              </p:cNvSpPr>
              <p:nvPr/>
            </p:nvSpPr>
            <p:spPr bwMode="auto">
              <a:xfrm>
                <a:off x="3277" y="2243"/>
                <a:ext cx="305" cy="198"/>
              </a:xfrm>
              <a:custGeom>
                <a:avLst/>
                <a:gdLst>
                  <a:gd name="T0" fmla="*/ 305 w 305"/>
                  <a:gd name="T1" fmla="*/ 48 h 198"/>
                  <a:gd name="T2" fmla="*/ 293 w 305"/>
                  <a:gd name="T3" fmla="*/ 42 h 198"/>
                  <a:gd name="T4" fmla="*/ 281 w 305"/>
                  <a:gd name="T5" fmla="*/ 24 h 198"/>
                  <a:gd name="T6" fmla="*/ 257 w 305"/>
                  <a:gd name="T7" fmla="*/ 6 h 198"/>
                  <a:gd name="T8" fmla="*/ 227 w 305"/>
                  <a:gd name="T9" fmla="*/ 0 h 198"/>
                  <a:gd name="T10" fmla="*/ 215 w 305"/>
                  <a:gd name="T11" fmla="*/ 0 h 198"/>
                  <a:gd name="T12" fmla="*/ 191 w 305"/>
                  <a:gd name="T13" fmla="*/ 0 h 198"/>
                  <a:gd name="T14" fmla="*/ 137 w 305"/>
                  <a:gd name="T15" fmla="*/ 0 h 198"/>
                  <a:gd name="T16" fmla="*/ 78 w 305"/>
                  <a:gd name="T17" fmla="*/ 6 h 198"/>
                  <a:gd name="T18" fmla="*/ 60 w 305"/>
                  <a:gd name="T19" fmla="*/ 12 h 198"/>
                  <a:gd name="T20" fmla="*/ 48 w 305"/>
                  <a:gd name="T21" fmla="*/ 18 h 198"/>
                  <a:gd name="T22" fmla="*/ 30 w 305"/>
                  <a:gd name="T23" fmla="*/ 36 h 198"/>
                  <a:gd name="T24" fmla="*/ 12 w 305"/>
                  <a:gd name="T25" fmla="*/ 66 h 198"/>
                  <a:gd name="T26" fmla="*/ 6 w 305"/>
                  <a:gd name="T27" fmla="*/ 90 h 198"/>
                  <a:gd name="T28" fmla="*/ 0 w 305"/>
                  <a:gd name="T29" fmla="*/ 102 h 198"/>
                  <a:gd name="T30" fmla="*/ 0 w 305"/>
                  <a:gd name="T31" fmla="*/ 102 h 198"/>
                  <a:gd name="T32" fmla="*/ 0 w 305"/>
                  <a:gd name="T33" fmla="*/ 132 h 198"/>
                  <a:gd name="T34" fmla="*/ 0 w 305"/>
                  <a:gd name="T35" fmla="*/ 156 h 198"/>
                  <a:gd name="T36" fmla="*/ 6 w 305"/>
                  <a:gd name="T37" fmla="*/ 186 h 198"/>
                  <a:gd name="T38" fmla="*/ 6 w 305"/>
                  <a:gd name="T39" fmla="*/ 198 h 198"/>
                  <a:gd name="T40" fmla="*/ 6 w 305"/>
                  <a:gd name="T41" fmla="*/ 198 h 198"/>
                  <a:gd name="T42" fmla="*/ 12 w 305"/>
                  <a:gd name="T43" fmla="*/ 198 h 198"/>
                  <a:gd name="T44" fmla="*/ 24 w 305"/>
                  <a:gd name="T45" fmla="*/ 192 h 198"/>
                  <a:gd name="T46" fmla="*/ 66 w 305"/>
                  <a:gd name="T47" fmla="*/ 180 h 198"/>
                  <a:gd name="T48" fmla="*/ 113 w 305"/>
                  <a:gd name="T49" fmla="*/ 174 h 198"/>
                  <a:gd name="T50" fmla="*/ 155 w 305"/>
                  <a:gd name="T51" fmla="*/ 180 h 198"/>
                  <a:gd name="T52" fmla="*/ 185 w 305"/>
                  <a:gd name="T53" fmla="*/ 186 h 198"/>
                  <a:gd name="T54" fmla="*/ 221 w 305"/>
                  <a:gd name="T55" fmla="*/ 180 h 198"/>
                  <a:gd name="T56" fmla="*/ 245 w 305"/>
                  <a:gd name="T57" fmla="*/ 168 h 198"/>
                  <a:gd name="T58" fmla="*/ 263 w 305"/>
                  <a:gd name="T59" fmla="*/ 156 h 198"/>
                  <a:gd name="T60" fmla="*/ 263 w 305"/>
                  <a:gd name="T61" fmla="*/ 144 h 198"/>
                  <a:gd name="T62" fmla="*/ 269 w 305"/>
                  <a:gd name="T63" fmla="*/ 132 h 198"/>
                  <a:gd name="T64" fmla="*/ 287 w 305"/>
                  <a:gd name="T65" fmla="*/ 96 h 198"/>
                  <a:gd name="T66" fmla="*/ 299 w 305"/>
                  <a:gd name="T67" fmla="*/ 60 h 198"/>
                  <a:gd name="T68" fmla="*/ 299 w 305"/>
                  <a:gd name="T69" fmla="*/ 54 h 198"/>
                  <a:gd name="T70" fmla="*/ 305 w 305"/>
                  <a:gd name="T71" fmla="*/ 48 h 198"/>
                  <a:gd name="T72" fmla="*/ 305 w 305"/>
                  <a:gd name="T73" fmla="*/ 4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5" h="198">
                    <a:moveTo>
                      <a:pt x="305" y="48"/>
                    </a:moveTo>
                    <a:lnTo>
                      <a:pt x="293" y="42"/>
                    </a:lnTo>
                    <a:lnTo>
                      <a:pt x="281" y="24"/>
                    </a:lnTo>
                    <a:lnTo>
                      <a:pt x="257" y="6"/>
                    </a:lnTo>
                    <a:lnTo>
                      <a:pt x="227" y="0"/>
                    </a:lnTo>
                    <a:lnTo>
                      <a:pt x="215" y="0"/>
                    </a:lnTo>
                    <a:lnTo>
                      <a:pt x="191" y="0"/>
                    </a:lnTo>
                    <a:lnTo>
                      <a:pt x="137" y="0"/>
                    </a:lnTo>
                    <a:lnTo>
                      <a:pt x="78" y="6"/>
                    </a:lnTo>
                    <a:lnTo>
                      <a:pt x="60" y="12"/>
                    </a:lnTo>
                    <a:lnTo>
                      <a:pt x="48" y="18"/>
                    </a:lnTo>
                    <a:lnTo>
                      <a:pt x="30" y="36"/>
                    </a:lnTo>
                    <a:lnTo>
                      <a:pt x="12" y="66"/>
                    </a:lnTo>
                    <a:lnTo>
                      <a:pt x="6" y="90"/>
                    </a:lnTo>
                    <a:lnTo>
                      <a:pt x="0" y="102"/>
                    </a:lnTo>
                    <a:lnTo>
                      <a:pt x="0" y="102"/>
                    </a:lnTo>
                    <a:lnTo>
                      <a:pt x="0" y="132"/>
                    </a:lnTo>
                    <a:lnTo>
                      <a:pt x="0" y="156"/>
                    </a:lnTo>
                    <a:lnTo>
                      <a:pt x="6" y="186"/>
                    </a:lnTo>
                    <a:lnTo>
                      <a:pt x="6" y="198"/>
                    </a:lnTo>
                    <a:lnTo>
                      <a:pt x="6" y="198"/>
                    </a:lnTo>
                    <a:lnTo>
                      <a:pt x="12" y="198"/>
                    </a:lnTo>
                    <a:lnTo>
                      <a:pt x="24" y="192"/>
                    </a:lnTo>
                    <a:lnTo>
                      <a:pt x="66" y="180"/>
                    </a:lnTo>
                    <a:lnTo>
                      <a:pt x="113" y="174"/>
                    </a:lnTo>
                    <a:lnTo>
                      <a:pt x="155" y="180"/>
                    </a:lnTo>
                    <a:lnTo>
                      <a:pt x="185" y="186"/>
                    </a:lnTo>
                    <a:lnTo>
                      <a:pt x="221" y="180"/>
                    </a:lnTo>
                    <a:lnTo>
                      <a:pt x="245" y="168"/>
                    </a:lnTo>
                    <a:lnTo>
                      <a:pt x="263" y="156"/>
                    </a:lnTo>
                    <a:lnTo>
                      <a:pt x="263" y="144"/>
                    </a:lnTo>
                    <a:lnTo>
                      <a:pt x="269" y="132"/>
                    </a:lnTo>
                    <a:lnTo>
                      <a:pt x="287" y="96"/>
                    </a:lnTo>
                    <a:lnTo>
                      <a:pt x="299" y="60"/>
                    </a:lnTo>
                    <a:lnTo>
                      <a:pt x="299" y="54"/>
                    </a:lnTo>
                    <a:lnTo>
                      <a:pt x="305" y="48"/>
                    </a:lnTo>
                    <a:lnTo>
                      <a:pt x="305" y="48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81" name="Line 121"/>
              <p:cNvSpPr>
                <a:spLocks noChangeShapeType="1"/>
              </p:cNvSpPr>
              <p:nvPr/>
            </p:nvSpPr>
            <p:spPr bwMode="auto">
              <a:xfrm flipH="1" flipV="1">
                <a:off x="3110" y="2453"/>
                <a:ext cx="47" cy="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82" name="Freeform 122"/>
              <p:cNvSpPr>
                <a:spLocks/>
              </p:cNvSpPr>
              <p:nvPr/>
            </p:nvSpPr>
            <p:spPr bwMode="auto">
              <a:xfrm>
                <a:off x="3474" y="2399"/>
                <a:ext cx="418" cy="360"/>
              </a:xfrm>
              <a:custGeom>
                <a:avLst/>
                <a:gdLst>
                  <a:gd name="T0" fmla="*/ 6 w 418"/>
                  <a:gd name="T1" fmla="*/ 0 h 360"/>
                  <a:gd name="T2" fmla="*/ 6 w 418"/>
                  <a:gd name="T3" fmla="*/ 6 h 360"/>
                  <a:gd name="T4" fmla="*/ 6 w 418"/>
                  <a:gd name="T5" fmla="*/ 24 h 360"/>
                  <a:gd name="T6" fmla="*/ 6 w 418"/>
                  <a:gd name="T7" fmla="*/ 54 h 360"/>
                  <a:gd name="T8" fmla="*/ 0 w 418"/>
                  <a:gd name="T9" fmla="*/ 90 h 360"/>
                  <a:gd name="T10" fmla="*/ 0 w 418"/>
                  <a:gd name="T11" fmla="*/ 156 h 360"/>
                  <a:gd name="T12" fmla="*/ 0 w 418"/>
                  <a:gd name="T13" fmla="*/ 192 h 360"/>
                  <a:gd name="T14" fmla="*/ 6 w 418"/>
                  <a:gd name="T15" fmla="*/ 210 h 360"/>
                  <a:gd name="T16" fmla="*/ 24 w 418"/>
                  <a:gd name="T17" fmla="*/ 246 h 360"/>
                  <a:gd name="T18" fmla="*/ 42 w 418"/>
                  <a:gd name="T19" fmla="*/ 294 h 360"/>
                  <a:gd name="T20" fmla="*/ 66 w 418"/>
                  <a:gd name="T21" fmla="*/ 330 h 360"/>
                  <a:gd name="T22" fmla="*/ 78 w 418"/>
                  <a:gd name="T23" fmla="*/ 348 h 360"/>
                  <a:gd name="T24" fmla="*/ 84 w 418"/>
                  <a:gd name="T25" fmla="*/ 360 h 360"/>
                  <a:gd name="T26" fmla="*/ 102 w 418"/>
                  <a:gd name="T27" fmla="*/ 360 h 360"/>
                  <a:gd name="T28" fmla="*/ 131 w 418"/>
                  <a:gd name="T29" fmla="*/ 360 h 360"/>
                  <a:gd name="T30" fmla="*/ 167 w 418"/>
                  <a:gd name="T31" fmla="*/ 360 h 360"/>
                  <a:gd name="T32" fmla="*/ 209 w 418"/>
                  <a:gd name="T33" fmla="*/ 360 h 360"/>
                  <a:gd name="T34" fmla="*/ 251 w 418"/>
                  <a:gd name="T35" fmla="*/ 354 h 360"/>
                  <a:gd name="T36" fmla="*/ 287 w 418"/>
                  <a:gd name="T37" fmla="*/ 348 h 360"/>
                  <a:gd name="T38" fmla="*/ 311 w 418"/>
                  <a:gd name="T39" fmla="*/ 342 h 360"/>
                  <a:gd name="T40" fmla="*/ 329 w 418"/>
                  <a:gd name="T41" fmla="*/ 336 h 360"/>
                  <a:gd name="T42" fmla="*/ 335 w 418"/>
                  <a:gd name="T43" fmla="*/ 324 h 360"/>
                  <a:gd name="T44" fmla="*/ 341 w 418"/>
                  <a:gd name="T45" fmla="*/ 312 h 360"/>
                  <a:gd name="T46" fmla="*/ 341 w 418"/>
                  <a:gd name="T47" fmla="*/ 300 h 360"/>
                  <a:gd name="T48" fmla="*/ 353 w 418"/>
                  <a:gd name="T49" fmla="*/ 300 h 360"/>
                  <a:gd name="T50" fmla="*/ 370 w 418"/>
                  <a:gd name="T51" fmla="*/ 300 h 360"/>
                  <a:gd name="T52" fmla="*/ 394 w 418"/>
                  <a:gd name="T53" fmla="*/ 300 h 360"/>
                  <a:gd name="T54" fmla="*/ 412 w 418"/>
                  <a:gd name="T55" fmla="*/ 288 h 360"/>
                  <a:gd name="T56" fmla="*/ 412 w 418"/>
                  <a:gd name="T57" fmla="*/ 276 h 360"/>
                  <a:gd name="T58" fmla="*/ 418 w 418"/>
                  <a:gd name="T59" fmla="*/ 258 h 360"/>
                  <a:gd name="T60" fmla="*/ 412 w 418"/>
                  <a:gd name="T61" fmla="*/ 216 h 360"/>
                  <a:gd name="T62" fmla="*/ 400 w 418"/>
                  <a:gd name="T63" fmla="*/ 198 h 360"/>
                  <a:gd name="T64" fmla="*/ 388 w 418"/>
                  <a:gd name="T65" fmla="*/ 186 h 360"/>
                  <a:gd name="T66" fmla="*/ 364 w 418"/>
                  <a:gd name="T67" fmla="*/ 180 h 360"/>
                  <a:gd name="T68" fmla="*/ 341 w 418"/>
                  <a:gd name="T69" fmla="*/ 186 h 360"/>
                  <a:gd name="T70" fmla="*/ 347 w 418"/>
                  <a:gd name="T71" fmla="*/ 132 h 360"/>
                  <a:gd name="T72" fmla="*/ 347 w 418"/>
                  <a:gd name="T73" fmla="*/ 96 h 360"/>
                  <a:gd name="T74" fmla="*/ 353 w 418"/>
                  <a:gd name="T75" fmla="*/ 66 h 360"/>
                  <a:gd name="T76" fmla="*/ 353 w 418"/>
                  <a:gd name="T77" fmla="*/ 48 h 360"/>
                  <a:gd name="T78" fmla="*/ 353 w 418"/>
                  <a:gd name="T79" fmla="*/ 36 h 360"/>
                  <a:gd name="T80" fmla="*/ 353 w 418"/>
                  <a:gd name="T81" fmla="*/ 30 h 360"/>
                  <a:gd name="T82" fmla="*/ 353 w 418"/>
                  <a:gd name="T83" fmla="*/ 24 h 360"/>
                  <a:gd name="T84" fmla="*/ 6 w 418"/>
                  <a:gd name="T85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18" h="360">
                    <a:moveTo>
                      <a:pt x="6" y="0"/>
                    </a:moveTo>
                    <a:lnTo>
                      <a:pt x="6" y="6"/>
                    </a:lnTo>
                    <a:lnTo>
                      <a:pt x="6" y="24"/>
                    </a:lnTo>
                    <a:lnTo>
                      <a:pt x="6" y="54"/>
                    </a:lnTo>
                    <a:lnTo>
                      <a:pt x="0" y="90"/>
                    </a:lnTo>
                    <a:lnTo>
                      <a:pt x="0" y="156"/>
                    </a:lnTo>
                    <a:lnTo>
                      <a:pt x="0" y="192"/>
                    </a:lnTo>
                    <a:lnTo>
                      <a:pt x="6" y="210"/>
                    </a:lnTo>
                    <a:lnTo>
                      <a:pt x="24" y="246"/>
                    </a:lnTo>
                    <a:lnTo>
                      <a:pt x="42" y="294"/>
                    </a:lnTo>
                    <a:lnTo>
                      <a:pt x="66" y="330"/>
                    </a:lnTo>
                    <a:lnTo>
                      <a:pt x="78" y="348"/>
                    </a:lnTo>
                    <a:lnTo>
                      <a:pt x="84" y="360"/>
                    </a:lnTo>
                    <a:lnTo>
                      <a:pt x="102" y="360"/>
                    </a:lnTo>
                    <a:lnTo>
                      <a:pt x="131" y="360"/>
                    </a:lnTo>
                    <a:lnTo>
                      <a:pt x="167" y="360"/>
                    </a:lnTo>
                    <a:lnTo>
                      <a:pt x="209" y="360"/>
                    </a:lnTo>
                    <a:lnTo>
                      <a:pt x="251" y="354"/>
                    </a:lnTo>
                    <a:lnTo>
                      <a:pt x="287" y="348"/>
                    </a:lnTo>
                    <a:lnTo>
                      <a:pt x="311" y="342"/>
                    </a:lnTo>
                    <a:lnTo>
                      <a:pt x="329" y="336"/>
                    </a:lnTo>
                    <a:lnTo>
                      <a:pt x="335" y="324"/>
                    </a:lnTo>
                    <a:lnTo>
                      <a:pt x="341" y="312"/>
                    </a:lnTo>
                    <a:lnTo>
                      <a:pt x="341" y="300"/>
                    </a:lnTo>
                    <a:lnTo>
                      <a:pt x="353" y="300"/>
                    </a:lnTo>
                    <a:lnTo>
                      <a:pt x="370" y="300"/>
                    </a:lnTo>
                    <a:lnTo>
                      <a:pt x="394" y="300"/>
                    </a:lnTo>
                    <a:lnTo>
                      <a:pt x="412" y="288"/>
                    </a:lnTo>
                    <a:lnTo>
                      <a:pt x="412" y="276"/>
                    </a:lnTo>
                    <a:lnTo>
                      <a:pt x="418" y="258"/>
                    </a:lnTo>
                    <a:lnTo>
                      <a:pt x="412" y="216"/>
                    </a:lnTo>
                    <a:lnTo>
                      <a:pt x="400" y="198"/>
                    </a:lnTo>
                    <a:lnTo>
                      <a:pt x="388" y="186"/>
                    </a:lnTo>
                    <a:lnTo>
                      <a:pt x="364" y="180"/>
                    </a:lnTo>
                    <a:lnTo>
                      <a:pt x="341" y="186"/>
                    </a:lnTo>
                    <a:lnTo>
                      <a:pt x="347" y="132"/>
                    </a:lnTo>
                    <a:lnTo>
                      <a:pt x="347" y="96"/>
                    </a:lnTo>
                    <a:lnTo>
                      <a:pt x="353" y="66"/>
                    </a:lnTo>
                    <a:lnTo>
                      <a:pt x="353" y="48"/>
                    </a:lnTo>
                    <a:lnTo>
                      <a:pt x="353" y="36"/>
                    </a:lnTo>
                    <a:lnTo>
                      <a:pt x="353" y="30"/>
                    </a:lnTo>
                    <a:lnTo>
                      <a:pt x="353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AD28D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83" name="Freeform 123"/>
              <p:cNvSpPr>
                <a:spLocks/>
              </p:cNvSpPr>
              <p:nvPr/>
            </p:nvSpPr>
            <p:spPr bwMode="auto">
              <a:xfrm>
                <a:off x="3510" y="2255"/>
                <a:ext cx="442" cy="432"/>
              </a:xfrm>
              <a:custGeom>
                <a:avLst/>
                <a:gdLst>
                  <a:gd name="T0" fmla="*/ 12 w 442"/>
                  <a:gd name="T1" fmla="*/ 120 h 432"/>
                  <a:gd name="T2" fmla="*/ 18 w 442"/>
                  <a:gd name="T3" fmla="*/ 126 h 432"/>
                  <a:gd name="T4" fmla="*/ 36 w 442"/>
                  <a:gd name="T5" fmla="*/ 132 h 432"/>
                  <a:gd name="T6" fmla="*/ 60 w 442"/>
                  <a:gd name="T7" fmla="*/ 144 h 432"/>
                  <a:gd name="T8" fmla="*/ 89 w 442"/>
                  <a:gd name="T9" fmla="*/ 162 h 432"/>
                  <a:gd name="T10" fmla="*/ 149 w 442"/>
                  <a:gd name="T11" fmla="*/ 192 h 432"/>
                  <a:gd name="T12" fmla="*/ 173 w 442"/>
                  <a:gd name="T13" fmla="*/ 198 h 432"/>
                  <a:gd name="T14" fmla="*/ 185 w 442"/>
                  <a:gd name="T15" fmla="*/ 204 h 432"/>
                  <a:gd name="T16" fmla="*/ 197 w 442"/>
                  <a:gd name="T17" fmla="*/ 198 h 432"/>
                  <a:gd name="T18" fmla="*/ 221 w 442"/>
                  <a:gd name="T19" fmla="*/ 198 h 432"/>
                  <a:gd name="T20" fmla="*/ 251 w 442"/>
                  <a:gd name="T21" fmla="*/ 198 h 432"/>
                  <a:gd name="T22" fmla="*/ 269 w 442"/>
                  <a:gd name="T23" fmla="*/ 210 h 432"/>
                  <a:gd name="T24" fmla="*/ 269 w 442"/>
                  <a:gd name="T25" fmla="*/ 216 h 432"/>
                  <a:gd name="T26" fmla="*/ 263 w 442"/>
                  <a:gd name="T27" fmla="*/ 234 h 432"/>
                  <a:gd name="T28" fmla="*/ 257 w 442"/>
                  <a:gd name="T29" fmla="*/ 252 h 432"/>
                  <a:gd name="T30" fmla="*/ 245 w 442"/>
                  <a:gd name="T31" fmla="*/ 264 h 432"/>
                  <a:gd name="T32" fmla="*/ 269 w 442"/>
                  <a:gd name="T33" fmla="*/ 288 h 432"/>
                  <a:gd name="T34" fmla="*/ 281 w 442"/>
                  <a:gd name="T35" fmla="*/ 300 h 432"/>
                  <a:gd name="T36" fmla="*/ 287 w 442"/>
                  <a:gd name="T37" fmla="*/ 306 h 432"/>
                  <a:gd name="T38" fmla="*/ 287 w 442"/>
                  <a:gd name="T39" fmla="*/ 306 h 432"/>
                  <a:gd name="T40" fmla="*/ 275 w 442"/>
                  <a:gd name="T41" fmla="*/ 330 h 432"/>
                  <a:gd name="T42" fmla="*/ 275 w 442"/>
                  <a:gd name="T43" fmla="*/ 348 h 432"/>
                  <a:gd name="T44" fmla="*/ 269 w 442"/>
                  <a:gd name="T45" fmla="*/ 348 h 432"/>
                  <a:gd name="T46" fmla="*/ 269 w 442"/>
                  <a:gd name="T47" fmla="*/ 348 h 432"/>
                  <a:gd name="T48" fmla="*/ 287 w 442"/>
                  <a:gd name="T49" fmla="*/ 354 h 432"/>
                  <a:gd name="T50" fmla="*/ 293 w 442"/>
                  <a:gd name="T51" fmla="*/ 354 h 432"/>
                  <a:gd name="T52" fmla="*/ 299 w 442"/>
                  <a:gd name="T53" fmla="*/ 354 h 432"/>
                  <a:gd name="T54" fmla="*/ 299 w 442"/>
                  <a:gd name="T55" fmla="*/ 354 h 432"/>
                  <a:gd name="T56" fmla="*/ 299 w 442"/>
                  <a:gd name="T57" fmla="*/ 342 h 432"/>
                  <a:gd name="T58" fmla="*/ 305 w 442"/>
                  <a:gd name="T59" fmla="*/ 330 h 432"/>
                  <a:gd name="T60" fmla="*/ 323 w 442"/>
                  <a:gd name="T61" fmla="*/ 324 h 432"/>
                  <a:gd name="T62" fmla="*/ 352 w 442"/>
                  <a:gd name="T63" fmla="*/ 336 h 432"/>
                  <a:gd name="T64" fmla="*/ 370 w 442"/>
                  <a:gd name="T65" fmla="*/ 348 h 432"/>
                  <a:gd name="T66" fmla="*/ 376 w 442"/>
                  <a:gd name="T67" fmla="*/ 360 h 432"/>
                  <a:gd name="T68" fmla="*/ 382 w 442"/>
                  <a:gd name="T69" fmla="*/ 366 h 432"/>
                  <a:gd name="T70" fmla="*/ 382 w 442"/>
                  <a:gd name="T71" fmla="*/ 378 h 432"/>
                  <a:gd name="T72" fmla="*/ 382 w 442"/>
                  <a:gd name="T73" fmla="*/ 396 h 432"/>
                  <a:gd name="T74" fmla="*/ 382 w 442"/>
                  <a:gd name="T75" fmla="*/ 414 h 432"/>
                  <a:gd name="T76" fmla="*/ 376 w 442"/>
                  <a:gd name="T77" fmla="*/ 432 h 432"/>
                  <a:gd name="T78" fmla="*/ 382 w 442"/>
                  <a:gd name="T79" fmla="*/ 426 h 432"/>
                  <a:gd name="T80" fmla="*/ 400 w 442"/>
                  <a:gd name="T81" fmla="*/ 420 h 432"/>
                  <a:gd name="T82" fmla="*/ 418 w 442"/>
                  <a:gd name="T83" fmla="*/ 402 h 432"/>
                  <a:gd name="T84" fmla="*/ 430 w 442"/>
                  <a:gd name="T85" fmla="*/ 384 h 432"/>
                  <a:gd name="T86" fmla="*/ 430 w 442"/>
                  <a:gd name="T87" fmla="*/ 378 h 432"/>
                  <a:gd name="T88" fmla="*/ 430 w 442"/>
                  <a:gd name="T89" fmla="*/ 354 h 432"/>
                  <a:gd name="T90" fmla="*/ 442 w 442"/>
                  <a:gd name="T91" fmla="*/ 330 h 432"/>
                  <a:gd name="T92" fmla="*/ 442 w 442"/>
                  <a:gd name="T93" fmla="*/ 294 h 432"/>
                  <a:gd name="T94" fmla="*/ 442 w 442"/>
                  <a:gd name="T95" fmla="*/ 210 h 432"/>
                  <a:gd name="T96" fmla="*/ 430 w 442"/>
                  <a:gd name="T97" fmla="*/ 174 h 432"/>
                  <a:gd name="T98" fmla="*/ 418 w 442"/>
                  <a:gd name="T99" fmla="*/ 132 h 432"/>
                  <a:gd name="T100" fmla="*/ 370 w 442"/>
                  <a:gd name="T101" fmla="*/ 78 h 432"/>
                  <a:gd name="T102" fmla="*/ 317 w 442"/>
                  <a:gd name="T103" fmla="*/ 36 h 432"/>
                  <a:gd name="T104" fmla="*/ 263 w 442"/>
                  <a:gd name="T105" fmla="*/ 12 h 432"/>
                  <a:gd name="T106" fmla="*/ 215 w 442"/>
                  <a:gd name="T107" fmla="*/ 0 h 432"/>
                  <a:gd name="T108" fmla="*/ 185 w 442"/>
                  <a:gd name="T109" fmla="*/ 0 h 432"/>
                  <a:gd name="T110" fmla="*/ 155 w 442"/>
                  <a:gd name="T111" fmla="*/ 6 h 432"/>
                  <a:gd name="T112" fmla="*/ 84 w 442"/>
                  <a:gd name="T113" fmla="*/ 24 h 432"/>
                  <a:gd name="T114" fmla="*/ 54 w 442"/>
                  <a:gd name="T115" fmla="*/ 30 h 432"/>
                  <a:gd name="T116" fmla="*/ 30 w 442"/>
                  <a:gd name="T117" fmla="*/ 36 h 432"/>
                  <a:gd name="T118" fmla="*/ 6 w 442"/>
                  <a:gd name="T119" fmla="*/ 42 h 432"/>
                  <a:gd name="T120" fmla="*/ 0 w 442"/>
                  <a:gd name="T121" fmla="*/ 42 h 432"/>
                  <a:gd name="T122" fmla="*/ 12 w 442"/>
                  <a:gd name="T123" fmla="*/ 120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42" h="432">
                    <a:moveTo>
                      <a:pt x="12" y="120"/>
                    </a:moveTo>
                    <a:lnTo>
                      <a:pt x="18" y="126"/>
                    </a:lnTo>
                    <a:lnTo>
                      <a:pt x="36" y="132"/>
                    </a:lnTo>
                    <a:lnTo>
                      <a:pt x="60" y="144"/>
                    </a:lnTo>
                    <a:lnTo>
                      <a:pt x="89" y="162"/>
                    </a:lnTo>
                    <a:lnTo>
                      <a:pt x="149" y="192"/>
                    </a:lnTo>
                    <a:lnTo>
                      <a:pt x="173" y="198"/>
                    </a:lnTo>
                    <a:lnTo>
                      <a:pt x="185" y="204"/>
                    </a:lnTo>
                    <a:lnTo>
                      <a:pt x="197" y="198"/>
                    </a:lnTo>
                    <a:lnTo>
                      <a:pt x="221" y="198"/>
                    </a:lnTo>
                    <a:lnTo>
                      <a:pt x="251" y="198"/>
                    </a:lnTo>
                    <a:lnTo>
                      <a:pt x="269" y="210"/>
                    </a:lnTo>
                    <a:lnTo>
                      <a:pt x="269" y="216"/>
                    </a:lnTo>
                    <a:lnTo>
                      <a:pt x="263" y="234"/>
                    </a:lnTo>
                    <a:lnTo>
                      <a:pt x="257" y="252"/>
                    </a:lnTo>
                    <a:lnTo>
                      <a:pt x="245" y="264"/>
                    </a:lnTo>
                    <a:lnTo>
                      <a:pt x="269" y="288"/>
                    </a:lnTo>
                    <a:lnTo>
                      <a:pt x="281" y="300"/>
                    </a:lnTo>
                    <a:lnTo>
                      <a:pt x="287" y="306"/>
                    </a:lnTo>
                    <a:lnTo>
                      <a:pt x="287" y="306"/>
                    </a:lnTo>
                    <a:lnTo>
                      <a:pt x="275" y="330"/>
                    </a:lnTo>
                    <a:lnTo>
                      <a:pt x="275" y="348"/>
                    </a:lnTo>
                    <a:lnTo>
                      <a:pt x="269" y="348"/>
                    </a:lnTo>
                    <a:lnTo>
                      <a:pt x="269" y="348"/>
                    </a:lnTo>
                    <a:lnTo>
                      <a:pt x="287" y="354"/>
                    </a:lnTo>
                    <a:lnTo>
                      <a:pt x="293" y="354"/>
                    </a:lnTo>
                    <a:lnTo>
                      <a:pt x="299" y="354"/>
                    </a:lnTo>
                    <a:lnTo>
                      <a:pt x="299" y="354"/>
                    </a:lnTo>
                    <a:lnTo>
                      <a:pt x="299" y="342"/>
                    </a:lnTo>
                    <a:lnTo>
                      <a:pt x="305" y="330"/>
                    </a:lnTo>
                    <a:lnTo>
                      <a:pt x="323" y="324"/>
                    </a:lnTo>
                    <a:lnTo>
                      <a:pt x="352" y="336"/>
                    </a:lnTo>
                    <a:lnTo>
                      <a:pt x="370" y="348"/>
                    </a:lnTo>
                    <a:lnTo>
                      <a:pt x="376" y="360"/>
                    </a:lnTo>
                    <a:lnTo>
                      <a:pt x="382" y="366"/>
                    </a:lnTo>
                    <a:lnTo>
                      <a:pt x="382" y="378"/>
                    </a:lnTo>
                    <a:lnTo>
                      <a:pt x="382" y="396"/>
                    </a:lnTo>
                    <a:lnTo>
                      <a:pt x="382" y="414"/>
                    </a:lnTo>
                    <a:lnTo>
                      <a:pt x="376" y="432"/>
                    </a:lnTo>
                    <a:lnTo>
                      <a:pt x="382" y="426"/>
                    </a:lnTo>
                    <a:lnTo>
                      <a:pt x="400" y="420"/>
                    </a:lnTo>
                    <a:lnTo>
                      <a:pt x="418" y="402"/>
                    </a:lnTo>
                    <a:lnTo>
                      <a:pt x="430" y="384"/>
                    </a:lnTo>
                    <a:lnTo>
                      <a:pt x="430" y="378"/>
                    </a:lnTo>
                    <a:lnTo>
                      <a:pt x="430" y="354"/>
                    </a:lnTo>
                    <a:lnTo>
                      <a:pt x="442" y="330"/>
                    </a:lnTo>
                    <a:lnTo>
                      <a:pt x="442" y="294"/>
                    </a:lnTo>
                    <a:lnTo>
                      <a:pt x="442" y="210"/>
                    </a:lnTo>
                    <a:lnTo>
                      <a:pt x="430" y="174"/>
                    </a:lnTo>
                    <a:lnTo>
                      <a:pt x="418" y="132"/>
                    </a:lnTo>
                    <a:lnTo>
                      <a:pt x="370" y="78"/>
                    </a:lnTo>
                    <a:lnTo>
                      <a:pt x="317" y="36"/>
                    </a:lnTo>
                    <a:lnTo>
                      <a:pt x="263" y="12"/>
                    </a:lnTo>
                    <a:lnTo>
                      <a:pt x="215" y="0"/>
                    </a:lnTo>
                    <a:lnTo>
                      <a:pt x="185" y="0"/>
                    </a:lnTo>
                    <a:lnTo>
                      <a:pt x="155" y="6"/>
                    </a:lnTo>
                    <a:lnTo>
                      <a:pt x="84" y="24"/>
                    </a:lnTo>
                    <a:lnTo>
                      <a:pt x="54" y="30"/>
                    </a:lnTo>
                    <a:lnTo>
                      <a:pt x="30" y="36"/>
                    </a:lnTo>
                    <a:lnTo>
                      <a:pt x="6" y="42"/>
                    </a:lnTo>
                    <a:lnTo>
                      <a:pt x="0" y="42"/>
                    </a:lnTo>
                    <a:lnTo>
                      <a:pt x="12" y="120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84" name="Line 124"/>
              <p:cNvSpPr>
                <a:spLocks noChangeShapeType="1"/>
              </p:cNvSpPr>
              <p:nvPr/>
            </p:nvSpPr>
            <p:spPr bwMode="auto">
              <a:xfrm flipH="1">
                <a:off x="3492" y="2447"/>
                <a:ext cx="7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85" name="Freeform 125"/>
              <p:cNvSpPr>
                <a:spLocks/>
              </p:cNvSpPr>
              <p:nvPr/>
            </p:nvSpPr>
            <p:spPr bwMode="auto">
              <a:xfrm>
                <a:off x="3617" y="2441"/>
                <a:ext cx="42" cy="12"/>
              </a:xfrm>
              <a:custGeom>
                <a:avLst/>
                <a:gdLst>
                  <a:gd name="T0" fmla="*/ 0 w 42"/>
                  <a:gd name="T1" fmla="*/ 12 h 12"/>
                  <a:gd name="T2" fmla="*/ 12 w 42"/>
                  <a:gd name="T3" fmla="*/ 6 h 12"/>
                  <a:gd name="T4" fmla="*/ 24 w 42"/>
                  <a:gd name="T5" fmla="*/ 6 h 12"/>
                  <a:gd name="T6" fmla="*/ 42 w 42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12" y="6"/>
                    </a:lnTo>
                    <a:lnTo>
                      <a:pt x="24" y="6"/>
                    </a:lnTo>
                    <a:lnTo>
                      <a:pt x="42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86" name="Freeform 126"/>
              <p:cNvSpPr>
                <a:spLocks/>
              </p:cNvSpPr>
              <p:nvPr/>
            </p:nvSpPr>
            <p:spPr bwMode="auto">
              <a:xfrm>
                <a:off x="3223" y="2465"/>
                <a:ext cx="42" cy="6"/>
              </a:xfrm>
              <a:custGeom>
                <a:avLst/>
                <a:gdLst>
                  <a:gd name="T0" fmla="*/ 0 w 42"/>
                  <a:gd name="T1" fmla="*/ 0 h 6"/>
                  <a:gd name="T2" fmla="*/ 6 w 42"/>
                  <a:gd name="T3" fmla="*/ 0 h 6"/>
                  <a:gd name="T4" fmla="*/ 18 w 42"/>
                  <a:gd name="T5" fmla="*/ 0 h 6"/>
                  <a:gd name="T6" fmla="*/ 30 w 42"/>
                  <a:gd name="T7" fmla="*/ 0 h 6"/>
                  <a:gd name="T8" fmla="*/ 42 w 4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6">
                    <a:moveTo>
                      <a:pt x="0" y="0"/>
                    </a:moveTo>
                    <a:lnTo>
                      <a:pt x="6" y="0"/>
                    </a:lnTo>
                    <a:lnTo>
                      <a:pt x="18" y="0"/>
                    </a:lnTo>
                    <a:lnTo>
                      <a:pt x="30" y="0"/>
                    </a:lnTo>
                    <a:lnTo>
                      <a:pt x="42" y="6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87" name="Freeform 127"/>
              <p:cNvSpPr>
                <a:spLocks/>
              </p:cNvSpPr>
              <p:nvPr/>
            </p:nvSpPr>
            <p:spPr bwMode="auto">
              <a:xfrm>
                <a:off x="3510" y="2555"/>
                <a:ext cx="42" cy="66"/>
              </a:xfrm>
              <a:custGeom>
                <a:avLst/>
                <a:gdLst>
                  <a:gd name="T0" fmla="*/ 42 w 42"/>
                  <a:gd name="T1" fmla="*/ 0 h 66"/>
                  <a:gd name="T2" fmla="*/ 36 w 42"/>
                  <a:gd name="T3" fmla="*/ 6 h 66"/>
                  <a:gd name="T4" fmla="*/ 24 w 42"/>
                  <a:gd name="T5" fmla="*/ 18 h 66"/>
                  <a:gd name="T6" fmla="*/ 6 w 42"/>
                  <a:gd name="T7" fmla="*/ 24 h 66"/>
                  <a:gd name="T8" fmla="*/ 0 w 42"/>
                  <a:gd name="T9" fmla="*/ 36 h 66"/>
                  <a:gd name="T10" fmla="*/ 0 w 42"/>
                  <a:gd name="T11" fmla="*/ 42 h 66"/>
                  <a:gd name="T12" fmla="*/ 6 w 42"/>
                  <a:gd name="T13" fmla="*/ 48 h 66"/>
                  <a:gd name="T14" fmla="*/ 18 w 42"/>
                  <a:gd name="T15" fmla="*/ 60 h 66"/>
                  <a:gd name="T16" fmla="*/ 24 w 42"/>
                  <a:gd name="T1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" h="66">
                    <a:moveTo>
                      <a:pt x="42" y="0"/>
                    </a:moveTo>
                    <a:lnTo>
                      <a:pt x="36" y="6"/>
                    </a:lnTo>
                    <a:lnTo>
                      <a:pt x="24" y="18"/>
                    </a:lnTo>
                    <a:lnTo>
                      <a:pt x="6" y="24"/>
                    </a:lnTo>
                    <a:lnTo>
                      <a:pt x="0" y="36"/>
                    </a:lnTo>
                    <a:lnTo>
                      <a:pt x="0" y="42"/>
                    </a:lnTo>
                    <a:lnTo>
                      <a:pt x="6" y="48"/>
                    </a:lnTo>
                    <a:lnTo>
                      <a:pt x="18" y="60"/>
                    </a:lnTo>
                    <a:lnTo>
                      <a:pt x="24" y="66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88" name="Freeform 128"/>
              <p:cNvSpPr>
                <a:spLocks/>
              </p:cNvSpPr>
              <p:nvPr/>
            </p:nvSpPr>
            <p:spPr bwMode="auto">
              <a:xfrm>
                <a:off x="893" y="1488"/>
                <a:ext cx="179" cy="330"/>
              </a:xfrm>
              <a:custGeom>
                <a:avLst/>
                <a:gdLst>
                  <a:gd name="T0" fmla="*/ 12 w 179"/>
                  <a:gd name="T1" fmla="*/ 12 h 330"/>
                  <a:gd name="T2" fmla="*/ 12 w 179"/>
                  <a:gd name="T3" fmla="*/ 30 h 330"/>
                  <a:gd name="T4" fmla="*/ 6 w 179"/>
                  <a:gd name="T5" fmla="*/ 54 h 330"/>
                  <a:gd name="T6" fmla="*/ 0 w 179"/>
                  <a:gd name="T7" fmla="*/ 96 h 330"/>
                  <a:gd name="T8" fmla="*/ 0 w 179"/>
                  <a:gd name="T9" fmla="*/ 144 h 330"/>
                  <a:gd name="T10" fmla="*/ 12 w 179"/>
                  <a:gd name="T11" fmla="*/ 240 h 330"/>
                  <a:gd name="T12" fmla="*/ 24 w 179"/>
                  <a:gd name="T13" fmla="*/ 276 h 330"/>
                  <a:gd name="T14" fmla="*/ 48 w 179"/>
                  <a:gd name="T15" fmla="*/ 312 h 330"/>
                  <a:gd name="T16" fmla="*/ 66 w 179"/>
                  <a:gd name="T17" fmla="*/ 324 h 330"/>
                  <a:gd name="T18" fmla="*/ 89 w 179"/>
                  <a:gd name="T19" fmla="*/ 330 h 330"/>
                  <a:gd name="T20" fmla="*/ 107 w 179"/>
                  <a:gd name="T21" fmla="*/ 324 h 330"/>
                  <a:gd name="T22" fmla="*/ 119 w 179"/>
                  <a:gd name="T23" fmla="*/ 312 h 330"/>
                  <a:gd name="T24" fmla="*/ 137 w 179"/>
                  <a:gd name="T25" fmla="*/ 276 h 330"/>
                  <a:gd name="T26" fmla="*/ 137 w 179"/>
                  <a:gd name="T27" fmla="*/ 264 h 330"/>
                  <a:gd name="T28" fmla="*/ 137 w 179"/>
                  <a:gd name="T29" fmla="*/ 264 h 330"/>
                  <a:gd name="T30" fmla="*/ 149 w 179"/>
                  <a:gd name="T31" fmla="*/ 174 h 330"/>
                  <a:gd name="T32" fmla="*/ 161 w 179"/>
                  <a:gd name="T33" fmla="*/ 108 h 330"/>
                  <a:gd name="T34" fmla="*/ 167 w 179"/>
                  <a:gd name="T35" fmla="*/ 66 h 330"/>
                  <a:gd name="T36" fmla="*/ 173 w 179"/>
                  <a:gd name="T37" fmla="*/ 36 h 330"/>
                  <a:gd name="T38" fmla="*/ 173 w 179"/>
                  <a:gd name="T39" fmla="*/ 18 h 330"/>
                  <a:gd name="T40" fmla="*/ 179 w 179"/>
                  <a:gd name="T41" fmla="*/ 6 h 330"/>
                  <a:gd name="T42" fmla="*/ 179 w 179"/>
                  <a:gd name="T43" fmla="*/ 0 h 330"/>
                  <a:gd name="T44" fmla="*/ 12 w 179"/>
                  <a:gd name="T45" fmla="*/ 1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9" h="330">
                    <a:moveTo>
                      <a:pt x="12" y="12"/>
                    </a:moveTo>
                    <a:lnTo>
                      <a:pt x="12" y="30"/>
                    </a:lnTo>
                    <a:lnTo>
                      <a:pt x="6" y="54"/>
                    </a:lnTo>
                    <a:lnTo>
                      <a:pt x="0" y="96"/>
                    </a:lnTo>
                    <a:lnTo>
                      <a:pt x="0" y="144"/>
                    </a:lnTo>
                    <a:lnTo>
                      <a:pt x="12" y="240"/>
                    </a:lnTo>
                    <a:lnTo>
                      <a:pt x="24" y="276"/>
                    </a:lnTo>
                    <a:lnTo>
                      <a:pt x="48" y="312"/>
                    </a:lnTo>
                    <a:lnTo>
                      <a:pt x="66" y="324"/>
                    </a:lnTo>
                    <a:lnTo>
                      <a:pt x="89" y="330"/>
                    </a:lnTo>
                    <a:lnTo>
                      <a:pt x="107" y="324"/>
                    </a:lnTo>
                    <a:lnTo>
                      <a:pt x="119" y="312"/>
                    </a:lnTo>
                    <a:lnTo>
                      <a:pt x="137" y="276"/>
                    </a:lnTo>
                    <a:lnTo>
                      <a:pt x="137" y="264"/>
                    </a:lnTo>
                    <a:lnTo>
                      <a:pt x="137" y="264"/>
                    </a:lnTo>
                    <a:lnTo>
                      <a:pt x="149" y="174"/>
                    </a:lnTo>
                    <a:lnTo>
                      <a:pt x="161" y="108"/>
                    </a:lnTo>
                    <a:lnTo>
                      <a:pt x="167" y="66"/>
                    </a:lnTo>
                    <a:lnTo>
                      <a:pt x="173" y="36"/>
                    </a:lnTo>
                    <a:lnTo>
                      <a:pt x="173" y="18"/>
                    </a:lnTo>
                    <a:lnTo>
                      <a:pt x="179" y="6"/>
                    </a:lnTo>
                    <a:lnTo>
                      <a:pt x="179" y="0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89" name="Freeform 129"/>
              <p:cNvSpPr>
                <a:spLocks/>
              </p:cNvSpPr>
              <p:nvPr/>
            </p:nvSpPr>
            <p:spPr bwMode="auto">
              <a:xfrm>
                <a:off x="3504" y="2507"/>
                <a:ext cx="42" cy="30"/>
              </a:xfrm>
              <a:custGeom>
                <a:avLst/>
                <a:gdLst>
                  <a:gd name="T0" fmla="*/ 42 w 42"/>
                  <a:gd name="T1" fmla="*/ 12 h 30"/>
                  <a:gd name="T2" fmla="*/ 36 w 42"/>
                  <a:gd name="T3" fmla="*/ 24 h 30"/>
                  <a:gd name="T4" fmla="*/ 24 w 42"/>
                  <a:gd name="T5" fmla="*/ 30 h 30"/>
                  <a:gd name="T6" fmla="*/ 12 w 42"/>
                  <a:gd name="T7" fmla="*/ 24 h 30"/>
                  <a:gd name="T8" fmla="*/ 0 w 42"/>
                  <a:gd name="T9" fmla="*/ 12 h 30"/>
                  <a:gd name="T10" fmla="*/ 12 w 42"/>
                  <a:gd name="T11" fmla="*/ 6 h 30"/>
                  <a:gd name="T12" fmla="*/ 24 w 42"/>
                  <a:gd name="T13" fmla="*/ 0 h 30"/>
                  <a:gd name="T14" fmla="*/ 36 w 42"/>
                  <a:gd name="T15" fmla="*/ 6 h 30"/>
                  <a:gd name="T16" fmla="*/ 42 w 42"/>
                  <a:gd name="T17" fmla="*/ 12 h 30"/>
                  <a:gd name="T18" fmla="*/ 42 w 42"/>
                  <a:gd name="T19" fmla="*/ 1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30">
                    <a:moveTo>
                      <a:pt x="42" y="12"/>
                    </a:moveTo>
                    <a:lnTo>
                      <a:pt x="36" y="24"/>
                    </a:lnTo>
                    <a:lnTo>
                      <a:pt x="24" y="30"/>
                    </a:lnTo>
                    <a:lnTo>
                      <a:pt x="12" y="24"/>
                    </a:lnTo>
                    <a:lnTo>
                      <a:pt x="0" y="12"/>
                    </a:lnTo>
                    <a:lnTo>
                      <a:pt x="12" y="6"/>
                    </a:lnTo>
                    <a:lnTo>
                      <a:pt x="24" y="0"/>
                    </a:lnTo>
                    <a:lnTo>
                      <a:pt x="36" y="6"/>
                    </a:lnTo>
                    <a:lnTo>
                      <a:pt x="42" y="12"/>
                    </a:lnTo>
                    <a:lnTo>
                      <a:pt x="42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90" name="Freeform 130"/>
              <p:cNvSpPr>
                <a:spLocks/>
              </p:cNvSpPr>
              <p:nvPr/>
            </p:nvSpPr>
            <p:spPr bwMode="auto">
              <a:xfrm>
                <a:off x="3617" y="2525"/>
                <a:ext cx="42" cy="30"/>
              </a:xfrm>
              <a:custGeom>
                <a:avLst/>
                <a:gdLst>
                  <a:gd name="T0" fmla="*/ 42 w 42"/>
                  <a:gd name="T1" fmla="*/ 12 h 30"/>
                  <a:gd name="T2" fmla="*/ 36 w 42"/>
                  <a:gd name="T3" fmla="*/ 24 h 30"/>
                  <a:gd name="T4" fmla="*/ 18 w 42"/>
                  <a:gd name="T5" fmla="*/ 30 h 30"/>
                  <a:gd name="T6" fmla="*/ 6 w 42"/>
                  <a:gd name="T7" fmla="*/ 24 h 30"/>
                  <a:gd name="T8" fmla="*/ 0 w 42"/>
                  <a:gd name="T9" fmla="*/ 12 h 30"/>
                  <a:gd name="T10" fmla="*/ 6 w 42"/>
                  <a:gd name="T11" fmla="*/ 0 h 30"/>
                  <a:gd name="T12" fmla="*/ 18 w 42"/>
                  <a:gd name="T13" fmla="*/ 0 h 30"/>
                  <a:gd name="T14" fmla="*/ 36 w 42"/>
                  <a:gd name="T15" fmla="*/ 0 h 30"/>
                  <a:gd name="T16" fmla="*/ 42 w 42"/>
                  <a:gd name="T17" fmla="*/ 12 h 30"/>
                  <a:gd name="T18" fmla="*/ 42 w 42"/>
                  <a:gd name="T19" fmla="*/ 1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30">
                    <a:moveTo>
                      <a:pt x="42" y="12"/>
                    </a:moveTo>
                    <a:lnTo>
                      <a:pt x="36" y="24"/>
                    </a:lnTo>
                    <a:lnTo>
                      <a:pt x="18" y="30"/>
                    </a:lnTo>
                    <a:lnTo>
                      <a:pt x="6" y="24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18" y="0"/>
                    </a:lnTo>
                    <a:lnTo>
                      <a:pt x="36" y="0"/>
                    </a:lnTo>
                    <a:lnTo>
                      <a:pt x="42" y="12"/>
                    </a:lnTo>
                    <a:lnTo>
                      <a:pt x="42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91" name="Freeform 131"/>
              <p:cNvSpPr>
                <a:spLocks/>
              </p:cNvSpPr>
              <p:nvPr/>
            </p:nvSpPr>
            <p:spPr bwMode="auto">
              <a:xfrm>
                <a:off x="3145" y="2549"/>
                <a:ext cx="30" cy="54"/>
              </a:xfrm>
              <a:custGeom>
                <a:avLst/>
                <a:gdLst>
                  <a:gd name="T0" fmla="*/ 30 w 30"/>
                  <a:gd name="T1" fmla="*/ 0 h 54"/>
                  <a:gd name="T2" fmla="*/ 0 w 30"/>
                  <a:gd name="T3" fmla="*/ 30 h 54"/>
                  <a:gd name="T4" fmla="*/ 18 w 30"/>
                  <a:gd name="T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54">
                    <a:moveTo>
                      <a:pt x="30" y="0"/>
                    </a:moveTo>
                    <a:lnTo>
                      <a:pt x="0" y="30"/>
                    </a:lnTo>
                    <a:lnTo>
                      <a:pt x="18" y="5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92" name="Freeform 132"/>
              <p:cNvSpPr>
                <a:spLocks/>
              </p:cNvSpPr>
              <p:nvPr/>
            </p:nvSpPr>
            <p:spPr bwMode="auto">
              <a:xfrm>
                <a:off x="3169" y="2633"/>
                <a:ext cx="54" cy="6"/>
              </a:xfrm>
              <a:custGeom>
                <a:avLst/>
                <a:gdLst>
                  <a:gd name="T0" fmla="*/ 0 w 54"/>
                  <a:gd name="T1" fmla="*/ 0 h 6"/>
                  <a:gd name="T2" fmla="*/ 6 w 54"/>
                  <a:gd name="T3" fmla="*/ 0 h 6"/>
                  <a:gd name="T4" fmla="*/ 18 w 54"/>
                  <a:gd name="T5" fmla="*/ 6 h 6"/>
                  <a:gd name="T6" fmla="*/ 36 w 54"/>
                  <a:gd name="T7" fmla="*/ 6 h 6"/>
                  <a:gd name="T8" fmla="*/ 54 w 54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6">
                    <a:moveTo>
                      <a:pt x="0" y="0"/>
                    </a:moveTo>
                    <a:lnTo>
                      <a:pt x="6" y="0"/>
                    </a:lnTo>
                    <a:lnTo>
                      <a:pt x="18" y="6"/>
                    </a:lnTo>
                    <a:lnTo>
                      <a:pt x="36" y="6"/>
                    </a:lnTo>
                    <a:lnTo>
                      <a:pt x="54" y="6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93" name="Freeform 133"/>
              <p:cNvSpPr>
                <a:spLocks/>
              </p:cNvSpPr>
              <p:nvPr/>
            </p:nvSpPr>
            <p:spPr bwMode="auto">
              <a:xfrm>
                <a:off x="3862" y="2747"/>
                <a:ext cx="359" cy="365"/>
              </a:xfrm>
              <a:custGeom>
                <a:avLst/>
                <a:gdLst>
                  <a:gd name="T0" fmla="*/ 114 w 359"/>
                  <a:gd name="T1" fmla="*/ 18 h 365"/>
                  <a:gd name="T2" fmla="*/ 108 w 359"/>
                  <a:gd name="T3" fmla="*/ 18 h 365"/>
                  <a:gd name="T4" fmla="*/ 90 w 359"/>
                  <a:gd name="T5" fmla="*/ 18 h 365"/>
                  <a:gd name="T6" fmla="*/ 72 w 359"/>
                  <a:gd name="T7" fmla="*/ 24 h 365"/>
                  <a:gd name="T8" fmla="*/ 60 w 359"/>
                  <a:gd name="T9" fmla="*/ 42 h 365"/>
                  <a:gd name="T10" fmla="*/ 42 w 359"/>
                  <a:gd name="T11" fmla="*/ 72 h 365"/>
                  <a:gd name="T12" fmla="*/ 24 w 359"/>
                  <a:gd name="T13" fmla="*/ 108 h 365"/>
                  <a:gd name="T14" fmla="*/ 12 w 359"/>
                  <a:gd name="T15" fmla="*/ 138 h 365"/>
                  <a:gd name="T16" fmla="*/ 6 w 359"/>
                  <a:gd name="T17" fmla="*/ 144 h 365"/>
                  <a:gd name="T18" fmla="*/ 0 w 359"/>
                  <a:gd name="T19" fmla="*/ 150 h 365"/>
                  <a:gd name="T20" fmla="*/ 12 w 359"/>
                  <a:gd name="T21" fmla="*/ 191 h 365"/>
                  <a:gd name="T22" fmla="*/ 24 w 359"/>
                  <a:gd name="T23" fmla="*/ 227 h 365"/>
                  <a:gd name="T24" fmla="*/ 30 w 359"/>
                  <a:gd name="T25" fmla="*/ 251 h 365"/>
                  <a:gd name="T26" fmla="*/ 30 w 359"/>
                  <a:gd name="T27" fmla="*/ 263 h 365"/>
                  <a:gd name="T28" fmla="*/ 36 w 359"/>
                  <a:gd name="T29" fmla="*/ 281 h 365"/>
                  <a:gd name="T30" fmla="*/ 36 w 359"/>
                  <a:gd name="T31" fmla="*/ 281 h 365"/>
                  <a:gd name="T32" fmla="*/ 48 w 359"/>
                  <a:gd name="T33" fmla="*/ 317 h 365"/>
                  <a:gd name="T34" fmla="*/ 48 w 359"/>
                  <a:gd name="T35" fmla="*/ 335 h 365"/>
                  <a:gd name="T36" fmla="*/ 54 w 359"/>
                  <a:gd name="T37" fmla="*/ 341 h 365"/>
                  <a:gd name="T38" fmla="*/ 54 w 359"/>
                  <a:gd name="T39" fmla="*/ 341 h 365"/>
                  <a:gd name="T40" fmla="*/ 90 w 359"/>
                  <a:gd name="T41" fmla="*/ 347 h 365"/>
                  <a:gd name="T42" fmla="*/ 114 w 359"/>
                  <a:gd name="T43" fmla="*/ 353 h 365"/>
                  <a:gd name="T44" fmla="*/ 138 w 359"/>
                  <a:gd name="T45" fmla="*/ 359 h 365"/>
                  <a:gd name="T46" fmla="*/ 150 w 359"/>
                  <a:gd name="T47" fmla="*/ 365 h 365"/>
                  <a:gd name="T48" fmla="*/ 162 w 359"/>
                  <a:gd name="T49" fmla="*/ 365 h 365"/>
                  <a:gd name="T50" fmla="*/ 162 w 359"/>
                  <a:gd name="T51" fmla="*/ 365 h 365"/>
                  <a:gd name="T52" fmla="*/ 210 w 359"/>
                  <a:gd name="T53" fmla="*/ 365 h 365"/>
                  <a:gd name="T54" fmla="*/ 245 w 359"/>
                  <a:gd name="T55" fmla="*/ 365 h 365"/>
                  <a:gd name="T56" fmla="*/ 269 w 359"/>
                  <a:gd name="T57" fmla="*/ 365 h 365"/>
                  <a:gd name="T58" fmla="*/ 287 w 359"/>
                  <a:gd name="T59" fmla="*/ 365 h 365"/>
                  <a:gd name="T60" fmla="*/ 305 w 359"/>
                  <a:gd name="T61" fmla="*/ 365 h 365"/>
                  <a:gd name="T62" fmla="*/ 305 w 359"/>
                  <a:gd name="T63" fmla="*/ 365 h 365"/>
                  <a:gd name="T64" fmla="*/ 329 w 359"/>
                  <a:gd name="T65" fmla="*/ 359 h 365"/>
                  <a:gd name="T66" fmla="*/ 341 w 359"/>
                  <a:gd name="T67" fmla="*/ 353 h 365"/>
                  <a:gd name="T68" fmla="*/ 341 w 359"/>
                  <a:gd name="T69" fmla="*/ 353 h 365"/>
                  <a:gd name="T70" fmla="*/ 341 w 359"/>
                  <a:gd name="T71" fmla="*/ 353 h 365"/>
                  <a:gd name="T72" fmla="*/ 347 w 359"/>
                  <a:gd name="T73" fmla="*/ 347 h 365"/>
                  <a:gd name="T74" fmla="*/ 347 w 359"/>
                  <a:gd name="T75" fmla="*/ 323 h 365"/>
                  <a:gd name="T76" fmla="*/ 353 w 359"/>
                  <a:gd name="T77" fmla="*/ 269 h 365"/>
                  <a:gd name="T78" fmla="*/ 359 w 359"/>
                  <a:gd name="T79" fmla="*/ 251 h 365"/>
                  <a:gd name="T80" fmla="*/ 359 w 359"/>
                  <a:gd name="T81" fmla="*/ 233 h 365"/>
                  <a:gd name="T82" fmla="*/ 359 w 359"/>
                  <a:gd name="T83" fmla="*/ 179 h 365"/>
                  <a:gd name="T84" fmla="*/ 353 w 359"/>
                  <a:gd name="T85" fmla="*/ 138 h 365"/>
                  <a:gd name="T86" fmla="*/ 353 w 359"/>
                  <a:gd name="T87" fmla="*/ 120 h 365"/>
                  <a:gd name="T88" fmla="*/ 353 w 359"/>
                  <a:gd name="T89" fmla="*/ 120 h 365"/>
                  <a:gd name="T90" fmla="*/ 353 w 359"/>
                  <a:gd name="T91" fmla="*/ 102 h 365"/>
                  <a:gd name="T92" fmla="*/ 353 w 359"/>
                  <a:gd name="T93" fmla="*/ 102 h 365"/>
                  <a:gd name="T94" fmla="*/ 347 w 359"/>
                  <a:gd name="T95" fmla="*/ 78 h 365"/>
                  <a:gd name="T96" fmla="*/ 341 w 359"/>
                  <a:gd name="T97" fmla="*/ 66 h 365"/>
                  <a:gd name="T98" fmla="*/ 341 w 359"/>
                  <a:gd name="T99" fmla="*/ 66 h 365"/>
                  <a:gd name="T100" fmla="*/ 305 w 359"/>
                  <a:gd name="T101" fmla="*/ 30 h 365"/>
                  <a:gd name="T102" fmla="*/ 281 w 359"/>
                  <a:gd name="T103" fmla="*/ 12 h 365"/>
                  <a:gd name="T104" fmla="*/ 275 w 359"/>
                  <a:gd name="T105" fmla="*/ 0 h 365"/>
                  <a:gd name="T106" fmla="*/ 275 w 359"/>
                  <a:gd name="T107" fmla="*/ 0 h 365"/>
                  <a:gd name="T108" fmla="*/ 114 w 359"/>
                  <a:gd name="T109" fmla="*/ 18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59" h="365">
                    <a:moveTo>
                      <a:pt x="114" y="18"/>
                    </a:moveTo>
                    <a:lnTo>
                      <a:pt x="108" y="18"/>
                    </a:lnTo>
                    <a:lnTo>
                      <a:pt x="90" y="18"/>
                    </a:lnTo>
                    <a:lnTo>
                      <a:pt x="72" y="24"/>
                    </a:lnTo>
                    <a:lnTo>
                      <a:pt x="60" y="42"/>
                    </a:lnTo>
                    <a:lnTo>
                      <a:pt x="42" y="72"/>
                    </a:lnTo>
                    <a:lnTo>
                      <a:pt x="24" y="108"/>
                    </a:lnTo>
                    <a:lnTo>
                      <a:pt x="12" y="138"/>
                    </a:lnTo>
                    <a:lnTo>
                      <a:pt x="6" y="144"/>
                    </a:lnTo>
                    <a:lnTo>
                      <a:pt x="0" y="150"/>
                    </a:lnTo>
                    <a:lnTo>
                      <a:pt x="12" y="191"/>
                    </a:lnTo>
                    <a:lnTo>
                      <a:pt x="24" y="227"/>
                    </a:lnTo>
                    <a:lnTo>
                      <a:pt x="30" y="251"/>
                    </a:lnTo>
                    <a:lnTo>
                      <a:pt x="30" y="263"/>
                    </a:lnTo>
                    <a:lnTo>
                      <a:pt x="36" y="281"/>
                    </a:lnTo>
                    <a:lnTo>
                      <a:pt x="36" y="281"/>
                    </a:lnTo>
                    <a:lnTo>
                      <a:pt x="48" y="317"/>
                    </a:lnTo>
                    <a:lnTo>
                      <a:pt x="48" y="335"/>
                    </a:lnTo>
                    <a:lnTo>
                      <a:pt x="54" y="341"/>
                    </a:lnTo>
                    <a:lnTo>
                      <a:pt x="54" y="341"/>
                    </a:lnTo>
                    <a:lnTo>
                      <a:pt x="90" y="347"/>
                    </a:lnTo>
                    <a:lnTo>
                      <a:pt x="114" y="353"/>
                    </a:lnTo>
                    <a:lnTo>
                      <a:pt x="138" y="359"/>
                    </a:lnTo>
                    <a:lnTo>
                      <a:pt x="150" y="365"/>
                    </a:lnTo>
                    <a:lnTo>
                      <a:pt x="162" y="365"/>
                    </a:lnTo>
                    <a:lnTo>
                      <a:pt x="162" y="365"/>
                    </a:lnTo>
                    <a:lnTo>
                      <a:pt x="210" y="365"/>
                    </a:lnTo>
                    <a:lnTo>
                      <a:pt x="245" y="365"/>
                    </a:lnTo>
                    <a:lnTo>
                      <a:pt x="269" y="365"/>
                    </a:lnTo>
                    <a:lnTo>
                      <a:pt x="287" y="365"/>
                    </a:lnTo>
                    <a:lnTo>
                      <a:pt x="305" y="365"/>
                    </a:lnTo>
                    <a:lnTo>
                      <a:pt x="305" y="365"/>
                    </a:lnTo>
                    <a:lnTo>
                      <a:pt x="329" y="359"/>
                    </a:lnTo>
                    <a:lnTo>
                      <a:pt x="341" y="353"/>
                    </a:lnTo>
                    <a:lnTo>
                      <a:pt x="341" y="353"/>
                    </a:lnTo>
                    <a:lnTo>
                      <a:pt x="341" y="353"/>
                    </a:lnTo>
                    <a:lnTo>
                      <a:pt x="347" y="347"/>
                    </a:lnTo>
                    <a:lnTo>
                      <a:pt x="347" y="323"/>
                    </a:lnTo>
                    <a:lnTo>
                      <a:pt x="353" y="269"/>
                    </a:lnTo>
                    <a:lnTo>
                      <a:pt x="359" y="251"/>
                    </a:lnTo>
                    <a:lnTo>
                      <a:pt x="359" y="233"/>
                    </a:lnTo>
                    <a:lnTo>
                      <a:pt x="359" y="179"/>
                    </a:lnTo>
                    <a:lnTo>
                      <a:pt x="353" y="138"/>
                    </a:lnTo>
                    <a:lnTo>
                      <a:pt x="353" y="120"/>
                    </a:lnTo>
                    <a:lnTo>
                      <a:pt x="353" y="120"/>
                    </a:lnTo>
                    <a:lnTo>
                      <a:pt x="353" y="102"/>
                    </a:lnTo>
                    <a:lnTo>
                      <a:pt x="353" y="102"/>
                    </a:lnTo>
                    <a:lnTo>
                      <a:pt x="347" y="78"/>
                    </a:lnTo>
                    <a:lnTo>
                      <a:pt x="341" y="66"/>
                    </a:lnTo>
                    <a:lnTo>
                      <a:pt x="341" y="66"/>
                    </a:lnTo>
                    <a:lnTo>
                      <a:pt x="305" y="30"/>
                    </a:lnTo>
                    <a:lnTo>
                      <a:pt x="281" y="12"/>
                    </a:lnTo>
                    <a:lnTo>
                      <a:pt x="275" y="0"/>
                    </a:lnTo>
                    <a:lnTo>
                      <a:pt x="275" y="0"/>
                    </a:lnTo>
                    <a:lnTo>
                      <a:pt x="114" y="18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94" name="Freeform 134"/>
              <p:cNvSpPr>
                <a:spLocks/>
              </p:cNvSpPr>
              <p:nvPr/>
            </p:nvSpPr>
            <p:spPr bwMode="auto">
              <a:xfrm>
                <a:off x="3976" y="2759"/>
                <a:ext cx="90" cy="72"/>
              </a:xfrm>
              <a:custGeom>
                <a:avLst/>
                <a:gdLst>
                  <a:gd name="T0" fmla="*/ 90 w 90"/>
                  <a:gd name="T1" fmla="*/ 48 h 72"/>
                  <a:gd name="T2" fmla="*/ 72 w 90"/>
                  <a:gd name="T3" fmla="*/ 60 h 72"/>
                  <a:gd name="T4" fmla="*/ 48 w 90"/>
                  <a:gd name="T5" fmla="*/ 72 h 72"/>
                  <a:gd name="T6" fmla="*/ 24 w 90"/>
                  <a:gd name="T7" fmla="*/ 72 h 72"/>
                  <a:gd name="T8" fmla="*/ 18 w 90"/>
                  <a:gd name="T9" fmla="*/ 66 h 72"/>
                  <a:gd name="T10" fmla="*/ 6 w 90"/>
                  <a:gd name="T11" fmla="*/ 48 h 72"/>
                  <a:gd name="T12" fmla="*/ 0 w 90"/>
                  <a:gd name="T13" fmla="*/ 30 h 72"/>
                  <a:gd name="T14" fmla="*/ 6 w 90"/>
                  <a:gd name="T15" fmla="*/ 18 h 72"/>
                  <a:gd name="T16" fmla="*/ 24 w 90"/>
                  <a:gd name="T17" fmla="*/ 0 h 72"/>
                  <a:gd name="T18" fmla="*/ 42 w 90"/>
                  <a:gd name="T19" fmla="*/ 0 h 72"/>
                  <a:gd name="T20" fmla="*/ 54 w 90"/>
                  <a:gd name="T21" fmla="*/ 0 h 72"/>
                  <a:gd name="T22" fmla="*/ 90 w 90"/>
                  <a:gd name="T23" fmla="*/ 4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72">
                    <a:moveTo>
                      <a:pt x="90" y="48"/>
                    </a:moveTo>
                    <a:lnTo>
                      <a:pt x="72" y="60"/>
                    </a:lnTo>
                    <a:lnTo>
                      <a:pt x="48" y="72"/>
                    </a:lnTo>
                    <a:lnTo>
                      <a:pt x="24" y="72"/>
                    </a:lnTo>
                    <a:lnTo>
                      <a:pt x="18" y="66"/>
                    </a:lnTo>
                    <a:lnTo>
                      <a:pt x="6" y="48"/>
                    </a:lnTo>
                    <a:lnTo>
                      <a:pt x="0" y="30"/>
                    </a:lnTo>
                    <a:lnTo>
                      <a:pt x="6" y="18"/>
                    </a:lnTo>
                    <a:lnTo>
                      <a:pt x="24" y="0"/>
                    </a:lnTo>
                    <a:lnTo>
                      <a:pt x="42" y="0"/>
                    </a:lnTo>
                    <a:lnTo>
                      <a:pt x="54" y="0"/>
                    </a:lnTo>
                    <a:lnTo>
                      <a:pt x="90" y="48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95" name="Freeform 135"/>
              <p:cNvSpPr>
                <a:spLocks/>
              </p:cNvSpPr>
              <p:nvPr/>
            </p:nvSpPr>
            <p:spPr bwMode="auto">
              <a:xfrm>
                <a:off x="3964" y="2753"/>
                <a:ext cx="66" cy="54"/>
              </a:xfrm>
              <a:custGeom>
                <a:avLst/>
                <a:gdLst>
                  <a:gd name="T0" fmla="*/ 24 w 66"/>
                  <a:gd name="T1" fmla="*/ 0 h 54"/>
                  <a:gd name="T2" fmla="*/ 0 w 66"/>
                  <a:gd name="T3" fmla="*/ 54 h 54"/>
                  <a:gd name="T4" fmla="*/ 66 w 66"/>
                  <a:gd name="T5" fmla="*/ 36 h 54"/>
                  <a:gd name="T6" fmla="*/ 24 w 66"/>
                  <a:gd name="T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54">
                    <a:moveTo>
                      <a:pt x="24" y="0"/>
                    </a:moveTo>
                    <a:lnTo>
                      <a:pt x="0" y="54"/>
                    </a:lnTo>
                    <a:lnTo>
                      <a:pt x="66" y="36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96" name="Freeform 136"/>
              <p:cNvSpPr>
                <a:spLocks/>
              </p:cNvSpPr>
              <p:nvPr/>
            </p:nvSpPr>
            <p:spPr bwMode="auto">
              <a:xfrm>
                <a:off x="4000" y="2687"/>
                <a:ext cx="113" cy="96"/>
              </a:xfrm>
              <a:custGeom>
                <a:avLst/>
                <a:gdLst>
                  <a:gd name="T0" fmla="*/ 0 w 113"/>
                  <a:gd name="T1" fmla="*/ 66 h 96"/>
                  <a:gd name="T2" fmla="*/ 6 w 113"/>
                  <a:gd name="T3" fmla="*/ 72 h 96"/>
                  <a:gd name="T4" fmla="*/ 18 w 113"/>
                  <a:gd name="T5" fmla="*/ 90 h 96"/>
                  <a:gd name="T6" fmla="*/ 30 w 113"/>
                  <a:gd name="T7" fmla="*/ 96 h 96"/>
                  <a:gd name="T8" fmla="*/ 48 w 113"/>
                  <a:gd name="T9" fmla="*/ 96 h 96"/>
                  <a:gd name="T10" fmla="*/ 66 w 113"/>
                  <a:gd name="T11" fmla="*/ 90 h 96"/>
                  <a:gd name="T12" fmla="*/ 95 w 113"/>
                  <a:gd name="T13" fmla="*/ 72 h 96"/>
                  <a:gd name="T14" fmla="*/ 107 w 113"/>
                  <a:gd name="T15" fmla="*/ 60 h 96"/>
                  <a:gd name="T16" fmla="*/ 113 w 113"/>
                  <a:gd name="T17" fmla="*/ 48 h 96"/>
                  <a:gd name="T18" fmla="*/ 113 w 113"/>
                  <a:gd name="T19" fmla="*/ 24 h 96"/>
                  <a:gd name="T20" fmla="*/ 107 w 113"/>
                  <a:gd name="T21" fmla="*/ 6 h 96"/>
                  <a:gd name="T22" fmla="*/ 101 w 113"/>
                  <a:gd name="T23" fmla="*/ 0 h 96"/>
                  <a:gd name="T24" fmla="*/ 0 w 113"/>
                  <a:gd name="T25" fmla="*/ 6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3" h="96">
                    <a:moveTo>
                      <a:pt x="0" y="66"/>
                    </a:moveTo>
                    <a:lnTo>
                      <a:pt x="6" y="72"/>
                    </a:lnTo>
                    <a:lnTo>
                      <a:pt x="18" y="90"/>
                    </a:lnTo>
                    <a:lnTo>
                      <a:pt x="30" y="96"/>
                    </a:lnTo>
                    <a:lnTo>
                      <a:pt x="48" y="96"/>
                    </a:lnTo>
                    <a:lnTo>
                      <a:pt x="66" y="90"/>
                    </a:lnTo>
                    <a:lnTo>
                      <a:pt x="95" y="72"/>
                    </a:lnTo>
                    <a:lnTo>
                      <a:pt x="107" y="60"/>
                    </a:lnTo>
                    <a:lnTo>
                      <a:pt x="113" y="48"/>
                    </a:lnTo>
                    <a:lnTo>
                      <a:pt x="113" y="24"/>
                    </a:lnTo>
                    <a:lnTo>
                      <a:pt x="107" y="6"/>
                    </a:lnTo>
                    <a:lnTo>
                      <a:pt x="101" y="0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FAD28D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97" name="Freeform 137"/>
              <p:cNvSpPr>
                <a:spLocks/>
              </p:cNvSpPr>
              <p:nvPr/>
            </p:nvSpPr>
            <p:spPr bwMode="auto">
              <a:xfrm>
                <a:off x="4036" y="2747"/>
                <a:ext cx="65" cy="66"/>
              </a:xfrm>
              <a:custGeom>
                <a:avLst/>
                <a:gdLst>
                  <a:gd name="T0" fmla="*/ 0 w 65"/>
                  <a:gd name="T1" fmla="*/ 42 h 66"/>
                  <a:gd name="T2" fmla="*/ 41 w 65"/>
                  <a:gd name="T3" fmla="*/ 66 h 66"/>
                  <a:gd name="T4" fmla="*/ 65 w 65"/>
                  <a:gd name="T5" fmla="*/ 0 h 66"/>
                  <a:gd name="T6" fmla="*/ 0 w 65"/>
                  <a:gd name="T7" fmla="*/ 4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" h="66">
                    <a:moveTo>
                      <a:pt x="0" y="42"/>
                    </a:moveTo>
                    <a:lnTo>
                      <a:pt x="41" y="66"/>
                    </a:lnTo>
                    <a:lnTo>
                      <a:pt x="65" y="0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98" name="Freeform 138"/>
              <p:cNvSpPr>
                <a:spLocks/>
              </p:cNvSpPr>
              <p:nvPr/>
            </p:nvSpPr>
            <p:spPr bwMode="auto">
              <a:xfrm>
                <a:off x="3874" y="2441"/>
                <a:ext cx="251" cy="312"/>
              </a:xfrm>
              <a:custGeom>
                <a:avLst/>
                <a:gdLst>
                  <a:gd name="T0" fmla="*/ 0 w 251"/>
                  <a:gd name="T1" fmla="*/ 138 h 312"/>
                  <a:gd name="T2" fmla="*/ 0 w 251"/>
                  <a:gd name="T3" fmla="*/ 138 h 312"/>
                  <a:gd name="T4" fmla="*/ 6 w 251"/>
                  <a:gd name="T5" fmla="*/ 150 h 312"/>
                  <a:gd name="T6" fmla="*/ 12 w 251"/>
                  <a:gd name="T7" fmla="*/ 186 h 312"/>
                  <a:gd name="T8" fmla="*/ 12 w 251"/>
                  <a:gd name="T9" fmla="*/ 228 h 312"/>
                  <a:gd name="T10" fmla="*/ 24 w 251"/>
                  <a:gd name="T11" fmla="*/ 252 h 312"/>
                  <a:gd name="T12" fmla="*/ 36 w 251"/>
                  <a:gd name="T13" fmla="*/ 270 h 312"/>
                  <a:gd name="T14" fmla="*/ 66 w 251"/>
                  <a:gd name="T15" fmla="*/ 294 h 312"/>
                  <a:gd name="T16" fmla="*/ 108 w 251"/>
                  <a:gd name="T17" fmla="*/ 312 h 312"/>
                  <a:gd name="T18" fmla="*/ 138 w 251"/>
                  <a:gd name="T19" fmla="*/ 306 h 312"/>
                  <a:gd name="T20" fmla="*/ 168 w 251"/>
                  <a:gd name="T21" fmla="*/ 294 h 312"/>
                  <a:gd name="T22" fmla="*/ 198 w 251"/>
                  <a:gd name="T23" fmla="*/ 282 h 312"/>
                  <a:gd name="T24" fmla="*/ 215 w 251"/>
                  <a:gd name="T25" fmla="*/ 264 h 312"/>
                  <a:gd name="T26" fmla="*/ 245 w 251"/>
                  <a:gd name="T27" fmla="*/ 228 h 312"/>
                  <a:gd name="T28" fmla="*/ 251 w 251"/>
                  <a:gd name="T29" fmla="*/ 204 h 312"/>
                  <a:gd name="T30" fmla="*/ 251 w 251"/>
                  <a:gd name="T31" fmla="*/ 192 h 312"/>
                  <a:gd name="T32" fmla="*/ 251 w 251"/>
                  <a:gd name="T33" fmla="*/ 144 h 312"/>
                  <a:gd name="T34" fmla="*/ 251 w 251"/>
                  <a:gd name="T35" fmla="*/ 108 h 312"/>
                  <a:gd name="T36" fmla="*/ 251 w 251"/>
                  <a:gd name="T37" fmla="*/ 84 h 312"/>
                  <a:gd name="T38" fmla="*/ 245 w 251"/>
                  <a:gd name="T39" fmla="*/ 66 h 312"/>
                  <a:gd name="T40" fmla="*/ 245 w 251"/>
                  <a:gd name="T41" fmla="*/ 48 h 312"/>
                  <a:gd name="T42" fmla="*/ 245 w 251"/>
                  <a:gd name="T43" fmla="*/ 48 h 312"/>
                  <a:gd name="T44" fmla="*/ 168 w 251"/>
                  <a:gd name="T45" fmla="*/ 30 h 312"/>
                  <a:gd name="T46" fmla="*/ 108 w 251"/>
                  <a:gd name="T47" fmla="*/ 18 h 312"/>
                  <a:gd name="T48" fmla="*/ 66 w 251"/>
                  <a:gd name="T49" fmla="*/ 12 h 312"/>
                  <a:gd name="T50" fmla="*/ 36 w 251"/>
                  <a:gd name="T51" fmla="*/ 6 h 312"/>
                  <a:gd name="T52" fmla="*/ 18 w 251"/>
                  <a:gd name="T53" fmla="*/ 6 h 312"/>
                  <a:gd name="T54" fmla="*/ 12 w 251"/>
                  <a:gd name="T55" fmla="*/ 0 h 312"/>
                  <a:gd name="T56" fmla="*/ 6 w 251"/>
                  <a:gd name="T57" fmla="*/ 0 h 312"/>
                  <a:gd name="T58" fmla="*/ 0 w 251"/>
                  <a:gd name="T59" fmla="*/ 138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" h="312">
                    <a:moveTo>
                      <a:pt x="0" y="138"/>
                    </a:moveTo>
                    <a:lnTo>
                      <a:pt x="0" y="138"/>
                    </a:lnTo>
                    <a:lnTo>
                      <a:pt x="6" y="150"/>
                    </a:lnTo>
                    <a:lnTo>
                      <a:pt x="12" y="186"/>
                    </a:lnTo>
                    <a:lnTo>
                      <a:pt x="12" y="228"/>
                    </a:lnTo>
                    <a:lnTo>
                      <a:pt x="24" y="252"/>
                    </a:lnTo>
                    <a:lnTo>
                      <a:pt x="36" y="270"/>
                    </a:lnTo>
                    <a:lnTo>
                      <a:pt x="66" y="294"/>
                    </a:lnTo>
                    <a:lnTo>
                      <a:pt x="108" y="312"/>
                    </a:lnTo>
                    <a:lnTo>
                      <a:pt x="138" y="306"/>
                    </a:lnTo>
                    <a:lnTo>
                      <a:pt x="168" y="294"/>
                    </a:lnTo>
                    <a:lnTo>
                      <a:pt x="198" y="282"/>
                    </a:lnTo>
                    <a:lnTo>
                      <a:pt x="215" y="264"/>
                    </a:lnTo>
                    <a:lnTo>
                      <a:pt x="245" y="228"/>
                    </a:lnTo>
                    <a:lnTo>
                      <a:pt x="251" y="204"/>
                    </a:lnTo>
                    <a:lnTo>
                      <a:pt x="251" y="192"/>
                    </a:lnTo>
                    <a:lnTo>
                      <a:pt x="251" y="144"/>
                    </a:lnTo>
                    <a:lnTo>
                      <a:pt x="251" y="108"/>
                    </a:lnTo>
                    <a:lnTo>
                      <a:pt x="251" y="84"/>
                    </a:lnTo>
                    <a:lnTo>
                      <a:pt x="245" y="66"/>
                    </a:lnTo>
                    <a:lnTo>
                      <a:pt x="245" y="48"/>
                    </a:lnTo>
                    <a:lnTo>
                      <a:pt x="245" y="48"/>
                    </a:lnTo>
                    <a:lnTo>
                      <a:pt x="168" y="30"/>
                    </a:lnTo>
                    <a:lnTo>
                      <a:pt x="108" y="18"/>
                    </a:lnTo>
                    <a:lnTo>
                      <a:pt x="66" y="12"/>
                    </a:lnTo>
                    <a:lnTo>
                      <a:pt x="36" y="6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138"/>
                    </a:lnTo>
                    <a:close/>
                  </a:path>
                </a:pathLst>
              </a:custGeom>
              <a:solidFill>
                <a:srgbClr val="FAD28D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699" name="Freeform 139"/>
              <p:cNvSpPr>
                <a:spLocks/>
              </p:cNvSpPr>
              <p:nvPr/>
            </p:nvSpPr>
            <p:spPr bwMode="auto">
              <a:xfrm>
                <a:off x="3821" y="2345"/>
                <a:ext cx="418" cy="492"/>
              </a:xfrm>
              <a:custGeom>
                <a:avLst/>
                <a:gdLst>
                  <a:gd name="T0" fmla="*/ 53 w 418"/>
                  <a:gd name="T1" fmla="*/ 258 h 492"/>
                  <a:gd name="T2" fmla="*/ 53 w 418"/>
                  <a:gd name="T3" fmla="*/ 252 h 492"/>
                  <a:gd name="T4" fmla="*/ 59 w 418"/>
                  <a:gd name="T5" fmla="*/ 222 h 492"/>
                  <a:gd name="T6" fmla="*/ 65 w 418"/>
                  <a:gd name="T7" fmla="*/ 198 h 492"/>
                  <a:gd name="T8" fmla="*/ 77 w 418"/>
                  <a:gd name="T9" fmla="*/ 168 h 492"/>
                  <a:gd name="T10" fmla="*/ 95 w 418"/>
                  <a:gd name="T11" fmla="*/ 162 h 492"/>
                  <a:gd name="T12" fmla="*/ 113 w 418"/>
                  <a:gd name="T13" fmla="*/ 150 h 492"/>
                  <a:gd name="T14" fmla="*/ 131 w 418"/>
                  <a:gd name="T15" fmla="*/ 144 h 492"/>
                  <a:gd name="T16" fmla="*/ 143 w 418"/>
                  <a:gd name="T17" fmla="*/ 138 h 492"/>
                  <a:gd name="T18" fmla="*/ 125 w 418"/>
                  <a:gd name="T19" fmla="*/ 168 h 492"/>
                  <a:gd name="T20" fmla="*/ 119 w 418"/>
                  <a:gd name="T21" fmla="*/ 180 h 492"/>
                  <a:gd name="T22" fmla="*/ 113 w 418"/>
                  <a:gd name="T23" fmla="*/ 180 h 492"/>
                  <a:gd name="T24" fmla="*/ 113 w 418"/>
                  <a:gd name="T25" fmla="*/ 180 h 492"/>
                  <a:gd name="T26" fmla="*/ 119 w 418"/>
                  <a:gd name="T27" fmla="*/ 180 h 492"/>
                  <a:gd name="T28" fmla="*/ 131 w 418"/>
                  <a:gd name="T29" fmla="*/ 174 h 492"/>
                  <a:gd name="T30" fmla="*/ 167 w 418"/>
                  <a:gd name="T31" fmla="*/ 162 h 492"/>
                  <a:gd name="T32" fmla="*/ 215 w 418"/>
                  <a:gd name="T33" fmla="*/ 150 h 492"/>
                  <a:gd name="T34" fmla="*/ 239 w 418"/>
                  <a:gd name="T35" fmla="*/ 156 h 492"/>
                  <a:gd name="T36" fmla="*/ 256 w 418"/>
                  <a:gd name="T37" fmla="*/ 162 h 492"/>
                  <a:gd name="T38" fmla="*/ 268 w 418"/>
                  <a:gd name="T39" fmla="*/ 174 h 492"/>
                  <a:gd name="T40" fmla="*/ 268 w 418"/>
                  <a:gd name="T41" fmla="*/ 192 h 492"/>
                  <a:gd name="T42" fmla="*/ 268 w 418"/>
                  <a:gd name="T43" fmla="*/ 246 h 492"/>
                  <a:gd name="T44" fmla="*/ 268 w 418"/>
                  <a:gd name="T45" fmla="*/ 294 h 492"/>
                  <a:gd name="T46" fmla="*/ 262 w 418"/>
                  <a:gd name="T47" fmla="*/ 318 h 492"/>
                  <a:gd name="T48" fmla="*/ 251 w 418"/>
                  <a:gd name="T49" fmla="*/ 336 h 492"/>
                  <a:gd name="T50" fmla="*/ 251 w 418"/>
                  <a:gd name="T51" fmla="*/ 354 h 492"/>
                  <a:gd name="T52" fmla="*/ 256 w 418"/>
                  <a:gd name="T53" fmla="*/ 384 h 492"/>
                  <a:gd name="T54" fmla="*/ 268 w 418"/>
                  <a:gd name="T55" fmla="*/ 408 h 492"/>
                  <a:gd name="T56" fmla="*/ 274 w 418"/>
                  <a:gd name="T57" fmla="*/ 420 h 492"/>
                  <a:gd name="T58" fmla="*/ 310 w 418"/>
                  <a:gd name="T59" fmla="*/ 444 h 492"/>
                  <a:gd name="T60" fmla="*/ 334 w 418"/>
                  <a:gd name="T61" fmla="*/ 462 h 492"/>
                  <a:gd name="T62" fmla="*/ 352 w 418"/>
                  <a:gd name="T63" fmla="*/ 480 h 492"/>
                  <a:gd name="T64" fmla="*/ 364 w 418"/>
                  <a:gd name="T65" fmla="*/ 486 h 492"/>
                  <a:gd name="T66" fmla="*/ 376 w 418"/>
                  <a:gd name="T67" fmla="*/ 492 h 492"/>
                  <a:gd name="T68" fmla="*/ 376 w 418"/>
                  <a:gd name="T69" fmla="*/ 492 h 492"/>
                  <a:gd name="T70" fmla="*/ 376 w 418"/>
                  <a:gd name="T71" fmla="*/ 492 h 492"/>
                  <a:gd name="T72" fmla="*/ 382 w 418"/>
                  <a:gd name="T73" fmla="*/ 480 h 492"/>
                  <a:gd name="T74" fmla="*/ 382 w 418"/>
                  <a:gd name="T75" fmla="*/ 444 h 492"/>
                  <a:gd name="T76" fmla="*/ 394 w 418"/>
                  <a:gd name="T77" fmla="*/ 390 h 492"/>
                  <a:gd name="T78" fmla="*/ 400 w 418"/>
                  <a:gd name="T79" fmla="*/ 330 h 492"/>
                  <a:gd name="T80" fmla="*/ 412 w 418"/>
                  <a:gd name="T81" fmla="*/ 264 h 492"/>
                  <a:gd name="T82" fmla="*/ 412 w 418"/>
                  <a:gd name="T83" fmla="*/ 210 h 492"/>
                  <a:gd name="T84" fmla="*/ 418 w 418"/>
                  <a:gd name="T85" fmla="*/ 168 h 492"/>
                  <a:gd name="T86" fmla="*/ 412 w 418"/>
                  <a:gd name="T87" fmla="*/ 144 h 492"/>
                  <a:gd name="T88" fmla="*/ 406 w 418"/>
                  <a:gd name="T89" fmla="*/ 120 h 492"/>
                  <a:gd name="T90" fmla="*/ 394 w 418"/>
                  <a:gd name="T91" fmla="*/ 78 h 492"/>
                  <a:gd name="T92" fmla="*/ 370 w 418"/>
                  <a:gd name="T93" fmla="*/ 42 h 492"/>
                  <a:gd name="T94" fmla="*/ 334 w 418"/>
                  <a:gd name="T95" fmla="*/ 12 h 492"/>
                  <a:gd name="T96" fmla="*/ 304 w 418"/>
                  <a:gd name="T97" fmla="*/ 6 h 492"/>
                  <a:gd name="T98" fmla="*/ 268 w 418"/>
                  <a:gd name="T99" fmla="*/ 0 h 492"/>
                  <a:gd name="T100" fmla="*/ 191 w 418"/>
                  <a:gd name="T101" fmla="*/ 0 h 492"/>
                  <a:gd name="T102" fmla="*/ 107 w 418"/>
                  <a:gd name="T103" fmla="*/ 18 h 492"/>
                  <a:gd name="T104" fmla="*/ 77 w 418"/>
                  <a:gd name="T105" fmla="*/ 30 h 492"/>
                  <a:gd name="T106" fmla="*/ 47 w 418"/>
                  <a:gd name="T107" fmla="*/ 48 h 492"/>
                  <a:gd name="T108" fmla="*/ 12 w 418"/>
                  <a:gd name="T109" fmla="*/ 84 h 492"/>
                  <a:gd name="T110" fmla="*/ 0 w 418"/>
                  <a:gd name="T111" fmla="*/ 120 h 492"/>
                  <a:gd name="T112" fmla="*/ 0 w 418"/>
                  <a:gd name="T113" fmla="*/ 156 h 492"/>
                  <a:gd name="T114" fmla="*/ 6 w 418"/>
                  <a:gd name="T115" fmla="*/ 186 h 492"/>
                  <a:gd name="T116" fmla="*/ 17 w 418"/>
                  <a:gd name="T117" fmla="*/ 216 h 492"/>
                  <a:gd name="T118" fmla="*/ 35 w 418"/>
                  <a:gd name="T119" fmla="*/ 240 h 492"/>
                  <a:gd name="T120" fmla="*/ 53 w 418"/>
                  <a:gd name="T121" fmla="*/ 258 h 492"/>
                  <a:gd name="T122" fmla="*/ 53 w 418"/>
                  <a:gd name="T123" fmla="*/ 258 h 492"/>
                  <a:gd name="T124" fmla="*/ 53 w 418"/>
                  <a:gd name="T125" fmla="*/ 258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18" h="492">
                    <a:moveTo>
                      <a:pt x="53" y="258"/>
                    </a:moveTo>
                    <a:lnTo>
                      <a:pt x="53" y="252"/>
                    </a:lnTo>
                    <a:lnTo>
                      <a:pt x="59" y="222"/>
                    </a:lnTo>
                    <a:lnTo>
                      <a:pt x="65" y="198"/>
                    </a:lnTo>
                    <a:lnTo>
                      <a:pt x="77" y="168"/>
                    </a:lnTo>
                    <a:lnTo>
                      <a:pt x="95" y="162"/>
                    </a:lnTo>
                    <a:lnTo>
                      <a:pt x="113" y="150"/>
                    </a:lnTo>
                    <a:lnTo>
                      <a:pt x="131" y="144"/>
                    </a:lnTo>
                    <a:lnTo>
                      <a:pt x="143" y="138"/>
                    </a:lnTo>
                    <a:lnTo>
                      <a:pt x="125" y="168"/>
                    </a:lnTo>
                    <a:lnTo>
                      <a:pt x="119" y="180"/>
                    </a:lnTo>
                    <a:lnTo>
                      <a:pt x="113" y="180"/>
                    </a:lnTo>
                    <a:lnTo>
                      <a:pt x="113" y="180"/>
                    </a:lnTo>
                    <a:lnTo>
                      <a:pt x="119" y="180"/>
                    </a:lnTo>
                    <a:lnTo>
                      <a:pt x="131" y="174"/>
                    </a:lnTo>
                    <a:lnTo>
                      <a:pt x="167" y="162"/>
                    </a:lnTo>
                    <a:lnTo>
                      <a:pt x="215" y="150"/>
                    </a:lnTo>
                    <a:lnTo>
                      <a:pt x="239" y="156"/>
                    </a:lnTo>
                    <a:lnTo>
                      <a:pt x="256" y="162"/>
                    </a:lnTo>
                    <a:lnTo>
                      <a:pt x="268" y="174"/>
                    </a:lnTo>
                    <a:lnTo>
                      <a:pt x="268" y="192"/>
                    </a:lnTo>
                    <a:lnTo>
                      <a:pt x="268" y="246"/>
                    </a:lnTo>
                    <a:lnTo>
                      <a:pt x="268" y="294"/>
                    </a:lnTo>
                    <a:lnTo>
                      <a:pt x="262" y="318"/>
                    </a:lnTo>
                    <a:lnTo>
                      <a:pt x="251" y="336"/>
                    </a:lnTo>
                    <a:lnTo>
                      <a:pt x="251" y="354"/>
                    </a:lnTo>
                    <a:lnTo>
                      <a:pt x="256" y="384"/>
                    </a:lnTo>
                    <a:lnTo>
                      <a:pt x="268" y="408"/>
                    </a:lnTo>
                    <a:lnTo>
                      <a:pt x="274" y="420"/>
                    </a:lnTo>
                    <a:lnTo>
                      <a:pt x="310" y="444"/>
                    </a:lnTo>
                    <a:lnTo>
                      <a:pt x="334" y="462"/>
                    </a:lnTo>
                    <a:lnTo>
                      <a:pt x="352" y="480"/>
                    </a:lnTo>
                    <a:lnTo>
                      <a:pt x="364" y="486"/>
                    </a:lnTo>
                    <a:lnTo>
                      <a:pt x="376" y="492"/>
                    </a:lnTo>
                    <a:lnTo>
                      <a:pt x="376" y="492"/>
                    </a:lnTo>
                    <a:lnTo>
                      <a:pt x="376" y="492"/>
                    </a:lnTo>
                    <a:lnTo>
                      <a:pt x="382" y="480"/>
                    </a:lnTo>
                    <a:lnTo>
                      <a:pt x="382" y="444"/>
                    </a:lnTo>
                    <a:lnTo>
                      <a:pt x="394" y="390"/>
                    </a:lnTo>
                    <a:lnTo>
                      <a:pt x="400" y="330"/>
                    </a:lnTo>
                    <a:lnTo>
                      <a:pt x="412" y="264"/>
                    </a:lnTo>
                    <a:lnTo>
                      <a:pt x="412" y="210"/>
                    </a:lnTo>
                    <a:lnTo>
                      <a:pt x="418" y="168"/>
                    </a:lnTo>
                    <a:lnTo>
                      <a:pt x="412" y="144"/>
                    </a:lnTo>
                    <a:lnTo>
                      <a:pt x="406" y="120"/>
                    </a:lnTo>
                    <a:lnTo>
                      <a:pt x="394" y="78"/>
                    </a:lnTo>
                    <a:lnTo>
                      <a:pt x="370" y="42"/>
                    </a:lnTo>
                    <a:lnTo>
                      <a:pt x="334" y="12"/>
                    </a:lnTo>
                    <a:lnTo>
                      <a:pt x="304" y="6"/>
                    </a:lnTo>
                    <a:lnTo>
                      <a:pt x="268" y="0"/>
                    </a:lnTo>
                    <a:lnTo>
                      <a:pt x="191" y="0"/>
                    </a:lnTo>
                    <a:lnTo>
                      <a:pt x="107" y="18"/>
                    </a:lnTo>
                    <a:lnTo>
                      <a:pt x="77" y="30"/>
                    </a:lnTo>
                    <a:lnTo>
                      <a:pt x="47" y="48"/>
                    </a:lnTo>
                    <a:lnTo>
                      <a:pt x="12" y="84"/>
                    </a:lnTo>
                    <a:lnTo>
                      <a:pt x="0" y="120"/>
                    </a:lnTo>
                    <a:lnTo>
                      <a:pt x="0" y="156"/>
                    </a:lnTo>
                    <a:lnTo>
                      <a:pt x="6" y="186"/>
                    </a:lnTo>
                    <a:lnTo>
                      <a:pt x="17" y="216"/>
                    </a:lnTo>
                    <a:lnTo>
                      <a:pt x="35" y="240"/>
                    </a:lnTo>
                    <a:lnTo>
                      <a:pt x="53" y="258"/>
                    </a:lnTo>
                    <a:lnTo>
                      <a:pt x="53" y="258"/>
                    </a:lnTo>
                    <a:lnTo>
                      <a:pt x="53" y="258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00" name="Freeform 140"/>
              <p:cNvSpPr>
                <a:spLocks/>
              </p:cNvSpPr>
              <p:nvPr/>
            </p:nvSpPr>
            <p:spPr bwMode="auto">
              <a:xfrm>
                <a:off x="3904" y="2771"/>
                <a:ext cx="72" cy="317"/>
              </a:xfrm>
              <a:custGeom>
                <a:avLst/>
                <a:gdLst>
                  <a:gd name="T0" fmla="*/ 36 w 72"/>
                  <a:gd name="T1" fmla="*/ 0 h 317"/>
                  <a:gd name="T2" fmla="*/ 30 w 72"/>
                  <a:gd name="T3" fmla="*/ 12 h 317"/>
                  <a:gd name="T4" fmla="*/ 30 w 72"/>
                  <a:gd name="T5" fmla="*/ 30 h 317"/>
                  <a:gd name="T6" fmla="*/ 30 w 72"/>
                  <a:gd name="T7" fmla="*/ 48 h 317"/>
                  <a:gd name="T8" fmla="*/ 36 w 72"/>
                  <a:gd name="T9" fmla="*/ 54 h 317"/>
                  <a:gd name="T10" fmla="*/ 18 w 72"/>
                  <a:gd name="T11" fmla="*/ 84 h 317"/>
                  <a:gd name="T12" fmla="*/ 0 w 72"/>
                  <a:gd name="T13" fmla="*/ 120 h 317"/>
                  <a:gd name="T14" fmla="*/ 0 w 72"/>
                  <a:gd name="T15" fmla="*/ 138 h 317"/>
                  <a:gd name="T16" fmla="*/ 6 w 72"/>
                  <a:gd name="T17" fmla="*/ 161 h 317"/>
                  <a:gd name="T18" fmla="*/ 18 w 72"/>
                  <a:gd name="T19" fmla="*/ 179 h 317"/>
                  <a:gd name="T20" fmla="*/ 24 w 72"/>
                  <a:gd name="T21" fmla="*/ 197 h 317"/>
                  <a:gd name="T22" fmla="*/ 54 w 72"/>
                  <a:gd name="T23" fmla="*/ 221 h 317"/>
                  <a:gd name="T24" fmla="*/ 66 w 72"/>
                  <a:gd name="T25" fmla="*/ 233 h 317"/>
                  <a:gd name="T26" fmla="*/ 72 w 72"/>
                  <a:gd name="T27" fmla="*/ 245 h 317"/>
                  <a:gd name="T28" fmla="*/ 66 w 72"/>
                  <a:gd name="T29" fmla="*/ 287 h 317"/>
                  <a:gd name="T30" fmla="*/ 66 w 72"/>
                  <a:gd name="T31" fmla="*/ 311 h 317"/>
                  <a:gd name="T32" fmla="*/ 66 w 72"/>
                  <a:gd name="T33" fmla="*/ 317 h 317"/>
                  <a:gd name="T34" fmla="*/ 66 w 72"/>
                  <a:gd name="T35" fmla="*/ 317 h 317"/>
                  <a:gd name="T36" fmla="*/ 36 w 72"/>
                  <a:gd name="T37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2" h="317">
                    <a:moveTo>
                      <a:pt x="36" y="0"/>
                    </a:moveTo>
                    <a:lnTo>
                      <a:pt x="30" y="12"/>
                    </a:lnTo>
                    <a:lnTo>
                      <a:pt x="30" y="30"/>
                    </a:lnTo>
                    <a:lnTo>
                      <a:pt x="30" y="48"/>
                    </a:lnTo>
                    <a:lnTo>
                      <a:pt x="36" y="54"/>
                    </a:lnTo>
                    <a:lnTo>
                      <a:pt x="18" y="84"/>
                    </a:lnTo>
                    <a:lnTo>
                      <a:pt x="0" y="120"/>
                    </a:lnTo>
                    <a:lnTo>
                      <a:pt x="0" y="138"/>
                    </a:lnTo>
                    <a:lnTo>
                      <a:pt x="6" y="161"/>
                    </a:lnTo>
                    <a:lnTo>
                      <a:pt x="18" y="179"/>
                    </a:lnTo>
                    <a:lnTo>
                      <a:pt x="24" y="197"/>
                    </a:lnTo>
                    <a:lnTo>
                      <a:pt x="54" y="221"/>
                    </a:lnTo>
                    <a:lnTo>
                      <a:pt x="66" y="233"/>
                    </a:lnTo>
                    <a:lnTo>
                      <a:pt x="72" y="245"/>
                    </a:lnTo>
                    <a:lnTo>
                      <a:pt x="66" y="287"/>
                    </a:lnTo>
                    <a:lnTo>
                      <a:pt x="66" y="311"/>
                    </a:lnTo>
                    <a:lnTo>
                      <a:pt x="66" y="317"/>
                    </a:lnTo>
                    <a:lnTo>
                      <a:pt x="66" y="317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01" name="Freeform 141"/>
              <p:cNvSpPr>
                <a:spLocks/>
              </p:cNvSpPr>
              <p:nvPr/>
            </p:nvSpPr>
            <p:spPr bwMode="auto">
              <a:xfrm>
                <a:off x="3904" y="2771"/>
                <a:ext cx="72" cy="317"/>
              </a:xfrm>
              <a:custGeom>
                <a:avLst/>
                <a:gdLst>
                  <a:gd name="T0" fmla="*/ 36 w 72"/>
                  <a:gd name="T1" fmla="*/ 0 h 317"/>
                  <a:gd name="T2" fmla="*/ 30 w 72"/>
                  <a:gd name="T3" fmla="*/ 12 h 317"/>
                  <a:gd name="T4" fmla="*/ 30 w 72"/>
                  <a:gd name="T5" fmla="*/ 30 h 317"/>
                  <a:gd name="T6" fmla="*/ 30 w 72"/>
                  <a:gd name="T7" fmla="*/ 48 h 317"/>
                  <a:gd name="T8" fmla="*/ 36 w 72"/>
                  <a:gd name="T9" fmla="*/ 54 h 317"/>
                  <a:gd name="T10" fmla="*/ 18 w 72"/>
                  <a:gd name="T11" fmla="*/ 84 h 317"/>
                  <a:gd name="T12" fmla="*/ 0 w 72"/>
                  <a:gd name="T13" fmla="*/ 120 h 317"/>
                  <a:gd name="T14" fmla="*/ 0 w 72"/>
                  <a:gd name="T15" fmla="*/ 138 h 317"/>
                  <a:gd name="T16" fmla="*/ 6 w 72"/>
                  <a:gd name="T17" fmla="*/ 161 h 317"/>
                  <a:gd name="T18" fmla="*/ 18 w 72"/>
                  <a:gd name="T19" fmla="*/ 179 h 317"/>
                  <a:gd name="T20" fmla="*/ 24 w 72"/>
                  <a:gd name="T21" fmla="*/ 197 h 317"/>
                  <a:gd name="T22" fmla="*/ 54 w 72"/>
                  <a:gd name="T23" fmla="*/ 221 h 317"/>
                  <a:gd name="T24" fmla="*/ 66 w 72"/>
                  <a:gd name="T25" fmla="*/ 233 h 317"/>
                  <a:gd name="T26" fmla="*/ 72 w 72"/>
                  <a:gd name="T27" fmla="*/ 245 h 317"/>
                  <a:gd name="T28" fmla="*/ 66 w 72"/>
                  <a:gd name="T29" fmla="*/ 287 h 317"/>
                  <a:gd name="T30" fmla="*/ 66 w 72"/>
                  <a:gd name="T31" fmla="*/ 311 h 317"/>
                  <a:gd name="T32" fmla="*/ 66 w 72"/>
                  <a:gd name="T33" fmla="*/ 317 h 317"/>
                  <a:gd name="T34" fmla="*/ 66 w 72"/>
                  <a:gd name="T35" fmla="*/ 317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317">
                    <a:moveTo>
                      <a:pt x="36" y="0"/>
                    </a:moveTo>
                    <a:lnTo>
                      <a:pt x="30" y="12"/>
                    </a:lnTo>
                    <a:lnTo>
                      <a:pt x="30" y="30"/>
                    </a:lnTo>
                    <a:lnTo>
                      <a:pt x="30" y="48"/>
                    </a:lnTo>
                    <a:lnTo>
                      <a:pt x="36" y="54"/>
                    </a:lnTo>
                    <a:lnTo>
                      <a:pt x="18" y="84"/>
                    </a:lnTo>
                    <a:lnTo>
                      <a:pt x="0" y="120"/>
                    </a:lnTo>
                    <a:lnTo>
                      <a:pt x="0" y="138"/>
                    </a:lnTo>
                    <a:lnTo>
                      <a:pt x="6" y="161"/>
                    </a:lnTo>
                    <a:lnTo>
                      <a:pt x="18" y="179"/>
                    </a:lnTo>
                    <a:lnTo>
                      <a:pt x="24" y="197"/>
                    </a:lnTo>
                    <a:lnTo>
                      <a:pt x="54" y="221"/>
                    </a:lnTo>
                    <a:lnTo>
                      <a:pt x="66" y="233"/>
                    </a:lnTo>
                    <a:lnTo>
                      <a:pt x="72" y="245"/>
                    </a:lnTo>
                    <a:lnTo>
                      <a:pt x="66" y="287"/>
                    </a:lnTo>
                    <a:lnTo>
                      <a:pt x="66" y="311"/>
                    </a:lnTo>
                    <a:lnTo>
                      <a:pt x="66" y="317"/>
                    </a:lnTo>
                    <a:lnTo>
                      <a:pt x="66" y="317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02" name="Line 142"/>
              <p:cNvSpPr>
                <a:spLocks noChangeShapeType="1"/>
              </p:cNvSpPr>
              <p:nvPr/>
            </p:nvSpPr>
            <p:spPr bwMode="auto">
              <a:xfrm>
                <a:off x="4233" y="3112"/>
                <a:ext cx="1" cy="1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03" name="Line 143"/>
              <p:cNvSpPr>
                <a:spLocks noChangeShapeType="1"/>
              </p:cNvSpPr>
              <p:nvPr/>
            </p:nvSpPr>
            <p:spPr bwMode="auto">
              <a:xfrm>
                <a:off x="4233" y="3112"/>
                <a:ext cx="1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04" name="Freeform 144"/>
              <p:cNvSpPr>
                <a:spLocks/>
              </p:cNvSpPr>
              <p:nvPr/>
            </p:nvSpPr>
            <p:spPr bwMode="auto">
              <a:xfrm>
                <a:off x="4107" y="2813"/>
                <a:ext cx="114" cy="317"/>
              </a:xfrm>
              <a:custGeom>
                <a:avLst/>
                <a:gdLst>
                  <a:gd name="T0" fmla="*/ 108 w 114"/>
                  <a:gd name="T1" fmla="*/ 42 h 317"/>
                  <a:gd name="T2" fmla="*/ 114 w 114"/>
                  <a:gd name="T3" fmla="*/ 54 h 317"/>
                  <a:gd name="T4" fmla="*/ 114 w 114"/>
                  <a:gd name="T5" fmla="*/ 84 h 317"/>
                  <a:gd name="T6" fmla="*/ 114 w 114"/>
                  <a:gd name="T7" fmla="*/ 119 h 317"/>
                  <a:gd name="T8" fmla="*/ 114 w 114"/>
                  <a:gd name="T9" fmla="*/ 167 h 317"/>
                  <a:gd name="T10" fmla="*/ 114 w 114"/>
                  <a:gd name="T11" fmla="*/ 203 h 317"/>
                  <a:gd name="T12" fmla="*/ 114 w 114"/>
                  <a:gd name="T13" fmla="*/ 239 h 317"/>
                  <a:gd name="T14" fmla="*/ 114 w 114"/>
                  <a:gd name="T15" fmla="*/ 263 h 317"/>
                  <a:gd name="T16" fmla="*/ 114 w 114"/>
                  <a:gd name="T17" fmla="*/ 275 h 317"/>
                  <a:gd name="T18" fmla="*/ 102 w 114"/>
                  <a:gd name="T19" fmla="*/ 287 h 317"/>
                  <a:gd name="T20" fmla="*/ 96 w 114"/>
                  <a:gd name="T21" fmla="*/ 287 h 317"/>
                  <a:gd name="T22" fmla="*/ 96 w 114"/>
                  <a:gd name="T23" fmla="*/ 293 h 317"/>
                  <a:gd name="T24" fmla="*/ 96 w 114"/>
                  <a:gd name="T25" fmla="*/ 305 h 317"/>
                  <a:gd name="T26" fmla="*/ 96 w 114"/>
                  <a:gd name="T27" fmla="*/ 311 h 317"/>
                  <a:gd name="T28" fmla="*/ 96 w 114"/>
                  <a:gd name="T29" fmla="*/ 317 h 317"/>
                  <a:gd name="T30" fmla="*/ 66 w 114"/>
                  <a:gd name="T31" fmla="*/ 311 h 317"/>
                  <a:gd name="T32" fmla="*/ 48 w 114"/>
                  <a:gd name="T33" fmla="*/ 311 h 317"/>
                  <a:gd name="T34" fmla="*/ 42 w 114"/>
                  <a:gd name="T35" fmla="*/ 311 h 317"/>
                  <a:gd name="T36" fmla="*/ 42 w 114"/>
                  <a:gd name="T37" fmla="*/ 311 h 317"/>
                  <a:gd name="T38" fmla="*/ 42 w 114"/>
                  <a:gd name="T39" fmla="*/ 299 h 317"/>
                  <a:gd name="T40" fmla="*/ 36 w 114"/>
                  <a:gd name="T41" fmla="*/ 293 h 317"/>
                  <a:gd name="T42" fmla="*/ 36 w 114"/>
                  <a:gd name="T43" fmla="*/ 287 h 317"/>
                  <a:gd name="T44" fmla="*/ 36 w 114"/>
                  <a:gd name="T45" fmla="*/ 287 h 317"/>
                  <a:gd name="T46" fmla="*/ 24 w 114"/>
                  <a:gd name="T47" fmla="*/ 281 h 317"/>
                  <a:gd name="T48" fmla="*/ 12 w 114"/>
                  <a:gd name="T49" fmla="*/ 275 h 317"/>
                  <a:gd name="T50" fmla="*/ 6 w 114"/>
                  <a:gd name="T51" fmla="*/ 263 h 317"/>
                  <a:gd name="T52" fmla="*/ 6 w 114"/>
                  <a:gd name="T53" fmla="*/ 251 h 317"/>
                  <a:gd name="T54" fmla="*/ 6 w 114"/>
                  <a:gd name="T55" fmla="*/ 227 h 317"/>
                  <a:gd name="T56" fmla="*/ 6 w 114"/>
                  <a:gd name="T57" fmla="*/ 167 h 317"/>
                  <a:gd name="T58" fmla="*/ 0 w 114"/>
                  <a:gd name="T59" fmla="*/ 108 h 317"/>
                  <a:gd name="T60" fmla="*/ 0 w 114"/>
                  <a:gd name="T61" fmla="*/ 78 h 317"/>
                  <a:gd name="T62" fmla="*/ 0 w 114"/>
                  <a:gd name="T63" fmla="*/ 66 h 317"/>
                  <a:gd name="T64" fmla="*/ 6 w 114"/>
                  <a:gd name="T65" fmla="*/ 42 h 317"/>
                  <a:gd name="T66" fmla="*/ 18 w 114"/>
                  <a:gd name="T67" fmla="*/ 18 h 317"/>
                  <a:gd name="T68" fmla="*/ 36 w 114"/>
                  <a:gd name="T69" fmla="*/ 6 h 317"/>
                  <a:gd name="T70" fmla="*/ 54 w 114"/>
                  <a:gd name="T71" fmla="*/ 0 h 317"/>
                  <a:gd name="T72" fmla="*/ 72 w 114"/>
                  <a:gd name="T73" fmla="*/ 0 h 317"/>
                  <a:gd name="T74" fmla="*/ 90 w 114"/>
                  <a:gd name="T75" fmla="*/ 12 h 317"/>
                  <a:gd name="T76" fmla="*/ 108 w 114"/>
                  <a:gd name="T77" fmla="*/ 42 h 317"/>
                  <a:gd name="T78" fmla="*/ 108 w 114"/>
                  <a:gd name="T79" fmla="*/ 42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4" h="317">
                    <a:moveTo>
                      <a:pt x="108" y="42"/>
                    </a:moveTo>
                    <a:lnTo>
                      <a:pt x="114" y="54"/>
                    </a:lnTo>
                    <a:lnTo>
                      <a:pt x="114" y="84"/>
                    </a:lnTo>
                    <a:lnTo>
                      <a:pt x="114" y="119"/>
                    </a:lnTo>
                    <a:lnTo>
                      <a:pt x="114" y="167"/>
                    </a:lnTo>
                    <a:lnTo>
                      <a:pt x="114" y="203"/>
                    </a:lnTo>
                    <a:lnTo>
                      <a:pt x="114" y="239"/>
                    </a:lnTo>
                    <a:lnTo>
                      <a:pt x="114" y="263"/>
                    </a:lnTo>
                    <a:lnTo>
                      <a:pt x="114" y="275"/>
                    </a:lnTo>
                    <a:lnTo>
                      <a:pt x="102" y="287"/>
                    </a:lnTo>
                    <a:lnTo>
                      <a:pt x="96" y="287"/>
                    </a:lnTo>
                    <a:lnTo>
                      <a:pt x="96" y="293"/>
                    </a:lnTo>
                    <a:lnTo>
                      <a:pt x="96" y="305"/>
                    </a:lnTo>
                    <a:lnTo>
                      <a:pt x="96" y="311"/>
                    </a:lnTo>
                    <a:lnTo>
                      <a:pt x="96" y="317"/>
                    </a:lnTo>
                    <a:lnTo>
                      <a:pt x="66" y="311"/>
                    </a:lnTo>
                    <a:lnTo>
                      <a:pt x="48" y="311"/>
                    </a:lnTo>
                    <a:lnTo>
                      <a:pt x="42" y="311"/>
                    </a:lnTo>
                    <a:lnTo>
                      <a:pt x="42" y="311"/>
                    </a:lnTo>
                    <a:lnTo>
                      <a:pt x="42" y="299"/>
                    </a:lnTo>
                    <a:lnTo>
                      <a:pt x="36" y="293"/>
                    </a:lnTo>
                    <a:lnTo>
                      <a:pt x="36" y="287"/>
                    </a:lnTo>
                    <a:lnTo>
                      <a:pt x="36" y="287"/>
                    </a:lnTo>
                    <a:lnTo>
                      <a:pt x="24" y="281"/>
                    </a:lnTo>
                    <a:lnTo>
                      <a:pt x="12" y="275"/>
                    </a:lnTo>
                    <a:lnTo>
                      <a:pt x="6" y="263"/>
                    </a:lnTo>
                    <a:lnTo>
                      <a:pt x="6" y="251"/>
                    </a:lnTo>
                    <a:lnTo>
                      <a:pt x="6" y="227"/>
                    </a:lnTo>
                    <a:lnTo>
                      <a:pt x="6" y="167"/>
                    </a:lnTo>
                    <a:lnTo>
                      <a:pt x="0" y="108"/>
                    </a:lnTo>
                    <a:lnTo>
                      <a:pt x="0" y="78"/>
                    </a:lnTo>
                    <a:lnTo>
                      <a:pt x="0" y="66"/>
                    </a:lnTo>
                    <a:lnTo>
                      <a:pt x="6" y="42"/>
                    </a:lnTo>
                    <a:lnTo>
                      <a:pt x="18" y="18"/>
                    </a:lnTo>
                    <a:lnTo>
                      <a:pt x="36" y="6"/>
                    </a:lnTo>
                    <a:lnTo>
                      <a:pt x="54" y="0"/>
                    </a:lnTo>
                    <a:lnTo>
                      <a:pt x="72" y="0"/>
                    </a:lnTo>
                    <a:lnTo>
                      <a:pt x="90" y="12"/>
                    </a:lnTo>
                    <a:lnTo>
                      <a:pt x="108" y="42"/>
                    </a:lnTo>
                    <a:lnTo>
                      <a:pt x="108" y="42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05" name="Freeform 145"/>
              <p:cNvSpPr>
                <a:spLocks/>
              </p:cNvSpPr>
              <p:nvPr/>
            </p:nvSpPr>
            <p:spPr bwMode="auto">
              <a:xfrm>
                <a:off x="3910" y="2603"/>
                <a:ext cx="24" cy="66"/>
              </a:xfrm>
              <a:custGeom>
                <a:avLst/>
                <a:gdLst>
                  <a:gd name="T0" fmla="*/ 18 w 24"/>
                  <a:gd name="T1" fmla="*/ 0 h 66"/>
                  <a:gd name="T2" fmla="*/ 12 w 24"/>
                  <a:gd name="T3" fmla="*/ 18 h 66"/>
                  <a:gd name="T4" fmla="*/ 0 w 24"/>
                  <a:gd name="T5" fmla="*/ 42 h 66"/>
                  <a:gd name="T6" fmla="*/ 0 w 24"/>
                  <a:gd name="T7" fmla="*/ 48 h 66"/>
                  <a:gd name="T8" fmla="*/ 12 w 24"/>
                  <a:gd name="T9" fmla="*/ 54 h 66"/>
                  <a:gd name="T10" fmla="*/ 18 w 24"/>
                  <a:gd name="T11" fmla="*/ 60 h 66"/>
                  <a:gd name="T12" fmla="*/ 24 w 24"/>
                  <a:gd name="T13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66">
                    <a:moveTo>
                      <a:pt x="18" y="0"/>
                    </a:moveTo>
                    <a:lnTo>
                      <a:pt x="12" y="18"/>
                    </a:lnTo>
                    <a:lnTo>
                      <a:pt x="0" y="42"/>
                    </a:lnTo>
                    <a:lnTo>
                      <a:pt x="0" y="48"/>
                    </a:lnTo>
                    <a:lnTo>
                      <a:pt x="12" y="54"/>
                    </a:lnTo>
                    <a:lnTo>
                      <a:pt x="18" y="60"/>
                    </a:lnTo>
                    <a:lnTo>
                      <a:pt x="24" y="66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06" name="Freeform 146"/>
              <p:cNvSpPr>
                <a:spLocks/>
              </p:cNvSpPr>
              <p:nvPr/>
            </p:nvSpPr>
            <p:spPr bwMode="auto">
              <a:xfrm>
                <a:off x="3976" y="2525"/>
                <a:ext cx="60" cy="12"/>
              </a:xfrm>
              <a:custGeom>
                <a:avLst/>
                <a:gdLst>
                  <a:gd name="T0" fmla="*/ 0 w 60"/>
                  <a:gd name="T1" fmla="*/ 12 h 12"/>
                  <a:gd name="T2" fmla="*/ 12 w 60"/>
                  <a:gd name="T3" fmla="*/ 6 h 12"/>
                  <a:gd name="T4" fmla="*/ 24 w 60"/>
                  <a:gd name="T5" fmla="*/ 6 h 12"/>
                  <a:gd name="T6" fmla="*/ 48 w 60"/>
                  <a:gd name="T7" fmla="*/ 0 h 12"/>
                  <a:gd name="T8" fmla="*/ 60 w 60"/>
                  <a:gd name="T9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2">
                    <a:moveTo>
                      <a:pt x="0" y="12"/>
                    </a:moveTo>
                    <a:lnTo>
                      <a:pt x="12" y="6"/>
                    </a:lnTo>
                    <a:lnTo>
                      <a:pt x="24" y="6"/>
                    </a:lnTo>
                    <a:lnTo>
                      <a:pt x="48" y="0"/>
                    </a:lnTo>
                    <a:lnTo>
                      <a:pt x="60" y="6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07" name="Line 147"/>
              <p:cNvSpPr>
                <a:spLocks noChangeShapeType="1"/>
              </p:cNvSpPr>
              <p:nvPr/>
            </p:nvSpPr>
            <p:spPr bwMode="auto">
              <a:xfrm flipH="1" flipV="1">
                <a:off x="3880" y="2531"/>
                <a:ext cx="30" cy="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08" name="Freeform 148"/>
              <p:cNvSpPr>
                <a:spLocks/>
              </p:cNvSpPr>
              <p:nvPr/>
            </p:nvSpPr>
            <p:spPr bwMode="auto">
              <a:xfrm>
                <a:off x="3988" y="2567"/>
                <a:ext cx="42" cy="6"/>
              </a:xfrm>
              <a:custGeom>
                <a:avLst/>
                <a:gdLst>
                  <a:gd name="T0" fmla="*/ 0 w 42"/>
                  <a:gd name="T1" fmla="*/ 0 h 6"/>
                  <a:gd name="T2" fmla="*/ 6 w 42"/>
                  <a:gd name="T3" fmla="*/ 0 h 6"/>
                  <a:gd name="T4" fmla="*/ 18 w 42"/>
                  <a:gd name="T5" fmla="*/ 0 h 6"/>
                  <a:gd name="T6" fmla="*/ 30 w 42"/>
                  <a:gd name="T7" fmla="*/ 6 h 6"/>
                  <a:gd name="T8" fmla="*/ 42 w 4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6">
                    <a:moveTo>
                      <a:pt x="0" y="0"/>
                    </a:moveTo>
                    <a:lnTo>
                      <a:pt x="6" y="0"/>
                    </a:lnTo>
                    <a:lnTo>
                      <a:pt x="18" y="0"/>
                    </a:lnTo>
                    <a:lnTo>
                      <a:pt x="30" y="6"/>
                    </a:lnTo>
                    <a:lnTo>
                      <a:pt x="42" y="6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09" name="Line 149"/>
              <p:cNvSpPr>
                <a:spLocks noChangeShapeType="1"/>
              </p:cNvSpPr>
              <p:nvPr/>
            </p:nvSpPr>
            <p:spPr bwMode="auto">
              <a:xfrm flipH="1">
                <a:off x="3874" y="2567"/>
                <a:ext cx="36" cy="1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10" name="Freeform 150"/>
              <p:cNvSpPr>
                <a:spLocks/>
              </p:cNvSpPr>
              <p:nvPr/>
            </p:nvSpPr>
            <p:spPr bwMode="auto">
              <a:xfrm>
                <a:off x="4006" y="2573"/>
                <a:ext cx="12" cy="18"/>
              </a:xfrm>
              <a:custGeom>
                <a:avLst/>
                <a:gdLst>
                  <a:gd name="T0" fmla="*/ 0 w 12"/>
                  <a:gd name="T1" fmla="*/ 0 h 18"/>
                  <a:gd name="T2" fmla="*/ 0 w 12"/>
                  <a:gd name="T3" fmla="*/ 18 h 18"/>
                  <a:gd name="T4" fmla="*/ 12 w 12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8">
                    <a:moveTo>
                      <a:pt x="0" y="0"/>
                    </a:moveTo>
                    <a:lnTo>
                      <a:pt x="0" y="18"/>
                    </a:lnTo>
                    <a:lnTo>
                      <a:pt x="12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11" name="Freeform 151"/>
              <p:cNvSpPr>
                <a:spLocks/>
              </p:cNvSpPr>
              <p:nvPr/>
            </p:nvSpPr>
            <p:spPr bwMode="auto">
              <a:xfrm>
                <a:off x="3898" y="2573"/>
                <a:ext cx="6" cy="18"/>
              </a:xfrm>
              <a:custGeom>
                <a:avLst/>
                <a:gdLst>
                  <a:gd name="T0" fmla="*/ 6 w 6"/>
                  <a:gd name="T1" fmla="*/ 0 h 18"/>
                  <a:gd name="T2" fmla="*/ 6 w 6"/>
                  <a:gd name="T3" fmla="*/ 18 h 18"/>
                  <a:gd name="T4" fmla="*/ 0 w 6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6" y="18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12" name="Line 152"/>
              <p:cNvSpPr>
                <a:spLocks noChangeShapeType="1"/>
              </p:cNvSpPr>
              <p:nvPr/>
            </p:nvSpPr>
            <p:spPr bwMode="auto">
              <a:xfrm flipV="1">
                <a:off x="3934" y="2675"/>
                <a:ext cx="72" cy="2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13" name="Freeform 153"/>
              <p:cNvSpPr>
                <a:spLocks/>
              </p:cNvSpPr>
              <p:nvPr/>
            </p:nvSpPr>
            <p:spPr bwMode="auto">
              <a:xfrm>
                <a:off x="3086" y="2255"/>
                <a:ext cx="239" cy="192"/>
              </a:xfrm>
              <a:custGeom>
                <a:avLst/>
                <a:gdLst>
                  <a:gd name="T0" fmla="*/ 12 w 239"/>
                  <a:gd name="T1" fmla="*/ 174 h 192"/>
                  <a:gd name="T2" fmla="*/ 24 w 239"/>
                  <a:gd name="T3" fmla="*/ 180 h 192"/>
                  <a:gd name="T4" fmla="*/ 41 w 239"/>
                  <a:gd name="T5" fmla="*/ 180 h 192"/>
                  <a:gd name="T6" fmla="*/ 95 w 239"/>
                  <a:gd name="T7" fmla="*/ 186 h 192"/>
                  <a:gd name="T8" fmla="*/ 149 w 239"/>
                  <a:gd name="T9" fmla="*/ 192 h 192"/>
                  <a:gd name="T10" fmla="*/ 191 w 239"/>
                  <a:gd name="T11" fmla="*/ 186 h 192"/>
                  <a:gd name="T12" fmla="*/ 215 w 239"/>
                  <a:gd name="T13" fmla="*/ 174 h 192"/>
                  <a:gd name="T14" fmla="*/ 227 w 239"/>
                  <a:gd name="T15" fmla="*/ 150 h 192"/>
                  <a:gd name="T16" fmla="*/ 233 w 239"/>
                  <a:gd name="T17" fmla="*/ 132 h 192"/>
                  <a:gd name="T18" fmla="*/ 239 w 239"/>
                  <a:gd name="T19" fmla="*/ 120 h 192"/>
                  <a:gd name="T20" fmla="*/ 221 w 239"/>
                  <a:gd name="T21" fmla="*/ 84 h 192"/>
                  <a:gd name="T22" fmla="*/ 215 w 239"/>
                  <a:gd name="T23" fmla="*/ 60 h 192"/>
                  <a:gd name="T24" fmla="*/ 203 w 239"/>
                  <a:gd name="T25" fmla="*/ 42 h 192"/>
                  <a:gd name="T26" fmla="*/ 203 w 239"/>
                  <a:gd name="T27" fmla="*/ 30 h 192"/>
                  <a:gd name="T28" fmla="*/ 197 w 239"/>
                  <a:gd name="T29" fmla="*/ 18 h 192"/>
                  <a:gd name="T30" fmla="*/ 197 w 239"/>
                  <a:gd name="T31" fmla="*/ 18 h 192"/>
                  <a:gd name="T32" fmla="*/ 191 w 239"/>
                  <a:gd name="T33" fmla="*/ 12 h 192"/>
                  <a:gd name="T34" fmla="*/ 179 w 239"/>
                  <a:gd name="T35" fmla="*/ 12 h 192"/>
                  <a:gd name="T36" fmla="*/ 125 w 239"/>
                  <a:gd name="T37" fmla="*/ 0 h 192"/>
                  <a:gd name="T38" fmla="*/ 71 w 239"/>
                  <a:gd name="T39" fmla="*/ 0 h 192"/>
                  <a:gd name="T40" fmla="*/ 24 w 239"/>
                  <a:gd name="T41" fmla="*/ 0 h 192"/>
                  <a:gd name="T42" fmla="*/ 12 w 239"/>
                  <a:gd name="T43" fmla="*/ 12 h 192"/>
                  <a:gd name="T44" fmla="*/ 0 w 239"/>
                  <a:gd name="T45" fmla="*/ 36 h 192"/>
                  <a:gd name="T46" fmla="*/ 0 w 239"/>
                  <a:gd name="T47" fmla="*/ 96 h 192"/>
                  <a:gd name="T48" fmla="*/ 0 w 239"/>
                  <a:gd name="T49" fmla="*/ 120 h 192"/>
                  <a:gd name="T50" fmla="*/ 6 w 239"/>
                  <a:gd name="T51" fmla="*/ 150 h 192"/>
                  <a:gd name="T52" fmla="*/ 6 w 239"/>
                  <a:gd name="T53" fmla="*/ 168 h 192"/>
                  <a:gd name="T54" fmla="*/ 12 w 239"/>
                  <a:gd name="T55" fmla="*/ 174 h 192"/>
                  <a:gd name="T56" fmla="*/ 12 w 239"/>
                  <a:gd name="T57" fmla="*/ 17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9" h="192">
                    <a:moveTo>
                      <a:pt x="12" y="174"/>
                    </a:moveTo>
                    <a:lnTo>
                      <a:pt x="24" y="180"/>
                    </a:lnTo>
                    <a:lnTo>
                      <a:pt x="41" y="180"/>
                    </a:lnTo>
                    <a:lnTo>
                      <a:pt x="95" y="186"/>
                    </a:lnTo>
                    <a:lnTo>
                      <a:pt x="149" y="192"/>
                    </a:lnTo>
                    <a:lnTo>
                      <a:pt x="191" y="186"/>
                    </a:lnTo>
                    <a:lnTo>
                      <a:pt x="215" y="174"/>
                    </a:lnTo>
                    <a:lnTo>
                      <a:pt x="227" y="150"/>
                    </a:lnTo>
                    <a:lnTo>
                      <a:pt x="233" y="132"/>
                    </a:lnTo>
                    <a:lnTo>
                      <a:pt x="239" y="120"/>
                    </a:lnTo>
                    <a:lnTo>
                      <a:pt x="221" y="84"/>
                    </a:lnTo>
                    <a:lnTo>
                      <a:pt x="215" y="60"/>
                    </a:lnTo>
                    <a:lnTo>
                      <a:pt x="203" y="42"/>
                    </a:lnTo>
                    <a:lnTo>
                      <a:pt x="203" y="30"/>
                    </a:lnTo>
                    <a:lnTo>
                      <a:pt x="197" y="18"/>
                    </a:lnTo>
                    <a:lnTo>
                      <a:pt x="197" y="18"/>
                    </a:lnTo>
                    <a:lnTo>
                      <a:pt x="191" y="12"/>
                    </a:lnTo>
                    <a:lnTo>
                      <a:pt x="179" y="12"/>
                    </a:lnTo>
                    <a:lnTo>
                      <a:pt x="125" y="0"/>
                    </a:lnTo>
                    <a:lnTo>
                      <a:pt x="71" y="0"/>
                    </a:lnTo>
                    <a:lnTo>
                      <a:pt x="24" y="0"/>
                    </a:lnTo>
                    <a:lnTo>
                      <a:pt x="12" y="12"/>
                    </a:lnTo>
                    <a:lnTo>
                      <a:pt x="0" y="36"/>
                    </a:lnTo>
                    <a:lnTo>
                      <a:pt x="0" y="96"/>
                    </a:lnTo>
                    <a:lnTo>
                      <a:pt x="0" y="120"/>
                    </a:lnTo>
                    <a:lnTo>
                      <a:pt x="6" y="150"/>
                    </a:lnTo>
                    <a:lnTo>
                      <a:pt x="6" y="168"/>
                    </a:lnTo>
                    <a:lnTo>
                      <a:pt x="12" y="174"/>
                    </a:lnTo>
                    <a:lnTo>
                      <a:pt x="12" y="174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14" name="Freeform 154"/>
              <p:cNvSpPr>
                <a:spLocks/>
              </p:cNvSpPr>
              <p:nvPr/>
            </p:nvSpPr>
            <p:spPr bwMode="auto">
              <a:xfrm>
                <a:off x="3133" y="2507"/>
                <a:ext cx="42" cy="42"/>
              </a:xfrm>
              <a:custGeom>
                <a:avLst/>
                <a:gdLst>
                  <a:gd name="T0" fmla="*/ 42 w 42"/>
                  <a:gd name="T1" fmla="*/ 18 h 42"/>
                  <a:gd name="T2" fmla="*/ 36 w 42"/>
                  <a:gd name="T3" fmla="*/ 36 h 42"/>
                  <a:gd name="T4" fmla="*/ 24 w 42"/>
                  <a:gd name="T5" fmla="*/ 42 h 42"/>
                  <a:gd name="T6" fmla="*/ 12 w 42"/>
                  <a:gd name="T7" fmla="*/ 36 h 42"/>
                  <a:gd name="T8" fmla="*/ 0 w 42"/>
                  <a:gd name="T9" fmla="*/ 18 h 42"/>
                  <a:gd name="T10" fmla="*/ 12 w 42"/>
                  <a:gd name="T11" fmla="*/ 6 h 42"/>
                  <a:gd name="T12" fmla="*/ 24 w 42"/>
                  <a:gd name="T13" fmla="*/ 0 h 42"/>
                  <a:gd name="T14" fmla="*/ 36 w 42"/>
                  <a:gd name="T15" fmla="*/ 6 h 42"/>
                  <a:gd name="T16" fmla="*/ 42 w 42"/>
                  <a:gd name="T17" fmla="*/ 18 h 42"/>
                  <a:gd name="T18" fmla="*/ 42 w 42"/>
                  <a:gd name="T19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42">
                    <a:moveTo>
                      <a:pt x="42" y="18"/>
                    </a:moveTo>
                    <a:lnTo>
                      <a:pt x="36" y="36"/>
                    </a:lnTo>
                    <a:lnTo>
                      <a:pt x="24" y="42"/>
                    </a:lnTo>
                    <a:lnTo>
                      <a:pt x="12" y="36"/>
                    </a:lnTo>
                    <a:lnTo>
                      <a:pt x="0" y="18"/>
                    </a:lnTo>
                    <a:lnTo>
                      <a:pt x="12" y="6"/>
                    </a:lnTo>
                    <a:lnTo>
                      <a:pt x="24" y="0"/>
                    </a:lnTo>
                    <a:lnTo>
                      <a:pt x="36" y="6"/>
                    </a:lnTo>
                    <a:lnTo>
                      <a:pt x="42" y="18"/>
                    </a:lnTo>
                    <a:lnTo>
                      <a:pt x="42" y="1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15" name="Freeform 155"/>
              <p:cNvSpPr>
                <a:spLocks/>
              </p:cNvSpPr>
              <p:nvPr/>
            </p:nvSpPr>
            <p:spPr bwMode="auto">
              <a:xfrm>
                <a:off x="1162" y="1998"/>
                <a:ext cx="263" cy="263"/>
              </a:xfrm>
              <a:custGeom>
                <a:avLst/>
                <a:gdLst>
                  <a:gd name="T0" fmla="*/ 227 w 263"/>
                  <a:gd name="T1" fmla="*/ 30 h 263"/>
                  <a:gd name="T2" fmla="*/ 227 w 263"/>
                  <a:gd name="T3" fmla="*/ 36 h 263"/>
                  <a:gd name="T4" fmla="*/ 239 w 263"/>
                  <a:gd name="T5" fmla="*/ 54 h 263"/>
                  <a:gd name="T6" fmla="*/ 245 w 263"/>
                  <a:gd name="T7" fmla="*/ 84 h 263"/>
                  <a:gd name="T8" fmla="*/ 251 w 263"/>
                  <a:gd name="T9" fmla="*/ 114 h 263"/>
                  <a:gd name="T10" fmla="*/ 263 w 263"/>
                  <a:gd name="T11" fmla="*/ 191 h 263"/>
                  <a:gd name="T12" fmla="*/ 263 w 263"/>
                  <a:gd name="T13" fmla="*/ 227 h 263"/>
                  <a:gd name="T14" fmla="*/ 245 w 263"/>
                  <a:gd name="T15" fmla="*/ 263 h 263"/>
                  <a:gd name="T16" fmla="*/ 239 w 263"/>
                  <a:gd name="T17" fmla="*/ 251 h 263"/>
                  <a:gd name="T18" fmla="*/ 209 w 263"/>
                  <a:gd name="T19" fmla="*/ 227 h 263"/>
                  <a:gd name="T20" fmla="*/ 173 w 263"/>
                  <a:gd name="T21" fmla="*/ 191 h 263"/>
                  <a:gd name="T22" fmla="*/ 131 w 263"/>
                  <a:gd name="T23" fmla="*/ 156 h 263"/>
                  <a:gd name="T24" fmla="*/ 89 w 263"/>
                  <a:gd name="T25" fmla="*/ 108 h 263"/>
                  <a:gd name="T26" fmla="*/ 47 w 263"/>
                  <a:gd name="T27" fmla="*/ 66 h 263"/>
                  <a:gd name="T28" fmla="*/ 18 w 263"/>
                  <a:gd name="T29" fmla="*/ 30 h 263"/>
                  <a:gd name="T30" fmla="*/ 0 w 263"/>
                  <a:gd name="T31" fmla="*/ 0 h 263"/>
                  <a:gd name="T32" fmla="*/ 227 w 263"/>
                  <a:gd name="T33" fmla="*/ 3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3" h="263">
                    <a:moveTo>
                      <a:pt x="227" y="30"/>
                    </a:moveTo>
                    <a:lnTo>
                      <a:pt x="227" y="36"/>
                    </a:lnTo>
                    <a:lnTo>
                      <a:pt x="239" y="54"/>
                    </a:lnTo>
                    <a:lnTo>
                      <a:pt x="245" y="84"/>
                    </a:lnTo>
                    <a:lnTo>
                      <a:pt x="251" y="114"/>
                    </a:lnTo>
                    <a:lnTo>
                      <a:pt x="263" y="191"/>
                    </a:lnTo>
                    <a:lnTo>
                      <a:pt x="263" y="227"/>
                    </a:lnTo>
                    <a:lnTo>
                      <a:pt x="245" y="263"/>
                    </a:lnTo>
                    <a:lnTo>
                      <a:pt x="239" y="251"/>
                    </a:lnTo>
                    <a:lnTo>
                      <a:pt x="209" y="227"/>
                    </a:lnTo>
                    <a:lnTo>
                      <a:pt x="173" y="191"/>
                    </a:lnTo>
                    <a:lnTo>
                      <a:pt x="131" y="156"/>
                    </a:lnTo>
                    <a:lnTo>
                      <a:pt x="89" y="108"/>
                    </a:lnTo>
                    <a:lnTo>
                      <a:pt x="47" y="66"/>
                    </a:lnTo>
                    <a:lnTo>
                      <a:pt x="18" y="30"/>
                    </a:lnTo>
                    <a:lnTo>
                      <a:pt x="0" y="0"/>
                    </a:lnTo>
                    <a:lnTo>
                      <a:pt x="227" y="30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16" name="Freeform 156"/>
              <p:cNvSpPr>
                <a:spLocks/>
              </p:cNvSpPr>
              <p:nvPr/>
            </p:nvSpPr>
            <p:spPr bwMode="auto">
              <a:xfrm>
                <a:off x="3540" y="2663"/>
                <a:ext cx="83" cy="18"/>
              </a:xfrm>
              <a:custGeom>
                <a:avLst/>
                <a:gdLst>
                  <a:gd name="T0" fmla="*/ 0 w 83"/>
                  <a:gd name="T1" fmla="*/ 0 h 18"/>
                  <a:gd name="T2" fmla="*/ 0 w 83"/>
                  <a:gd name="T3" fmla="*/ 0 h 18"/>
                  <a:gd name="T4" fmla="*/ 6 w 83"/>
                  <a:gd name="T5" fmla="*/ 0 h 18"/>
                  <a:gd name="T6" fmla="*/ 36 w 83"/>
                  <a:gd name="T7" fmla="*/ 6 h 18"/>
                  <a:gd name="T8" fmla="*/ 65 w 83"/>
                  <a:gd name="T9" fmla="*/ 6 h 18"/>
                  <a:gd name="T10" fmla="*/ 77 w 83"/>
                  <a:gd name="T11" fmla="*/ 12 h 18"/>
                  <a:gd name="T12" fmla="*/ 83 w 83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18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36" y="6"/>
                    </a:lnTo>
                    <a:lnTo>
                      <a:pt x="65" y="6"/>
                    </a:lnTo>
                    <a:lnTo>
                      <a:pt x="77" y="12"/>
                    </a:lnTo>
                    <a:lnTo>
                      <a:pt x="83" y="1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17" name="Freeform 157"/>
              <p:cNvSpPr>
                <a:spLocks/>
              </p:cNvSpPr>
              <p:nvPr/>
            </p:nvSpPr>
            <p:spPr bwMode="auto">
              <a:xfrm>
                <a:off x="923" y="1369"/>
                <a:ext cx="681" cy="671"/>
              </a:xfrm>
              <a:custGeom>
                <a:avLst/>
                <a:gdLst>
                  <a:gd name="T0" fmla="*/ 675 w 681"/>
                  <a:gd name="T1" fmla="*/ 95 h 671"/>
                  <a:gd name="T2" fmla="*/ 675 w 681"/>
                  <a:gd name="T3" fmla="*/ 101 h 671"/>
                  <a:gd name="T4" fmla="*/ 675 w 681"/>
                  <a:gd name="T5" fmla="*/ 107 h 671"/>
                  <a:gd name="T6" fmla="*/ 681 w 681"/>
                  <a:gd name="T7" fmla="*/ 149 h 671"/>
                  <a:gd name="T8" fmla="*/ 681 w 681"/>
                  <a:gd name="T9" fmla="*/ 197 h 671"/>
                  <a:gd name="T10" fmla="*/ 681 w 681"/>
                  <a:gd name="T11" fmla="*/ 263 h 671"/>
                  <a:gd name="T12" fmla="*/ 681 w 681"/>
                  <a:gd name="T13" fmla="*/ 329 h 671"/>
                  <a:gd name="T14" fmla="*/ 681 w 681"/>
                  <a:gd name="T15" fmla="*/ 389 h 671"/>
                  <a:gd name="T16" fmla="*/ 675 w 681"/>
                  <a:gd name="T17" fmla="*/ 443 h 671"/>
                  <a:gd name="T18" fmla="*/ 669 w 681"/>
                  <a:gd name="T19" fmla="*/ 479 h 671"/>
                  <a:gd name="T20" fmla="*/ 633 w 681"/>
                  <a:gd name="T21" fmla="*/ 533 h 671"/>
                  <a:gd name="T22" fmla="*/ 591 w 681"/>
                  <a:gd name="T23" fmla="*/ 599 h 671"/>
                  <a:gd name="T24" fmla="*/ 567 w 681"/>
                  <a:gd name="T25" fmla="*/ 623 h 671"/>
                  <a:gd name="T26" fmla="*/ 543 w 681"/>
                  <a:gd name="T27" fmla="*/ 647 h 671"/>
                  <a:gd name="T28" fmla="*/ 525 w 681"/>
                  <a:gd name="T29" fmla="*/ 665 h 671"/>
                  <a:gd name="T30" fmla="*/ 514 w 681"/>
                  <a:gd name="T31" fmla="*/ 671 h 671"/>
                  <a:gd name="T32" fmla="*/ 472 w 681"/>
                  <a:gd name="T33" fmla="*/ 671 h 671"/>
                  <a:gd name="T34" fmla="*/ 424 w 681"/>
                  <a:gd name="T35" fmla="*/ 671 h 671"/>
                  <a:gd name="T36" fmla="*/ 310 w 681"/>
                  <a:gd name="T37" fmla="*/ 653 h 671"/>
                  <a:gd name="T38" fmla="*/ 263 w 681"/>
                  <a:gd name="T39" fmla="*/ 641 h 671"/>
                  <a:gd name="T40" fmla="*/ 215 w 681"/>
                  <a:gd name="T41" fmla="*/ 629 h 671"/>
                  <a:gd name="T42" fmla="*/ 179 w 681"/>
                  <a:gd name="T43" fmla="*/ 617 h 671"/>
                  <a:gd name="T44" fmla="*/ 161 w 681"/>
                  <a:gd name="T45" fmla="*/ 605 h 671"/>
                  <a:gd name="T46" fmla="*/ 149 w 681"/>
                  <a:gd name="T47" fmla="*/ 575 h 671"/>
                  <a:gd name="T48" fmla="*/ 131 w 681"/>
                  <a:gd name="T49" fmla="*/ 545 h 671"/>
                  <a:gd name="T50" fmla="*/ 119 w 681"/>
                  <a:gd name="T51" fmla="*/ 521 h 671"/>
                  <a:gd name="T52" fmla="*/ 113 w 681"/>
                  <a:gd name="T53" fmla="*/ 515 h 671"/>
                  <a:gd name="T54" fmla="*/ 89 w 681"/>
                  <a:gd name="T55" fmla="*/ 521 h 671"/>
                  <a:gd name="T56" fmla="*/ 71 w 681"/>
                  <a:gd name="T57" fmla="*/ 521 h 671"/>
                  <a:gd name="T58" fmla="*/ 36 w 681"/>
                  <a:gd name="T59" fmla="*/ 497 h 671"/>
                  <a:gd name="T60" fmla="*/ 6 w 681"/>
                  <a:gd name="T61" fmla="*/ 467 h 671"/>
                  <a:gd name="T62" fmla="*/ 0 w 681"/>
                  <a:gd name="T63" fmla="*/ 437 h 671"/>
                  <a:gd name="T64" fmla="*/ 12 w 681"/>
                  <a:gd name="T65" fmla="*/ 407 h 671"/>
                  <a:gd name="T66" fmla="*/ 36 w 681"/>
                  <a:gd name="T67" fmla="*/ 371 h 671"/>
                  <a:gd name="T68" fmla="*/ 53 w 681"/>
                  <a:gd name="T69" fmla="*/ 359 h 671"/>
                  <a:gd name="T70" fmla="*/ 71 w 681"/>
                  <a:gd name="T71" fmla="*/ 353 h 671"/>
                  <a:gd name="T72" fmla="*/ 89 w 681"/>
                  <a:gd name="T73" fmla="*/ 365 h 671"/>
                  <a:gd name="T74" fmla="*/ 107 w 681"/>
                  <a:gd name="T75" fmla="*/ 383 h 671"/>
                  <a:gd name="T76" fmla="*/ 107 w 681"/>
                  <a:gd name="T77" fmla="*/ 377 h 671"/>
                  <a:gd name="T78" fmla="*/ 113 w 681"/>
                  <a:gd name="T79" fmla="*/ 365 h 671"/>
                  <a:gd name="T80" fmla="*/ 119 w 681"/>
                  <a:gd name="T81" fmla="*/ 329 h 671"/>
                  <a:gd name="T82" fmla="*/ 125 w 681"/>
                  <a:gd name="T83" fmla="*/ 281 h 671"/>
                  <a:gd name="T84" fmla="*/ 131 w 681"/>
                  <a:gd name="T85" fmla="*/ 221 h 671"/>
                  <a:gd name="T86" fmla="*/ 143 w 681"/>
                  <a:gd name="T87" fmla="*/ 167 h 671"/>
                  <a:gd name="T88" fmla="*/ 149 w 681"/>
                  <a:gd name="T89" fmla="*/ 113 h 671"/>
                  <a:gd name="T90" fmla="*/ 161 w 681"/>
                  <a:gd name="T91" fmla="*/ 77 h 671"/>
                  <a:gd name="T92" fmla="*/ 167 w 681"/>
                  <a:gd name="T93" fmla="*/ 65 h 671"/>
                  <a:gd name="T94" fmla="*/ 167 w 681"/>
                  <a:gd name="T95" fmla="*/ 59 h 671"/>
                  <a:gd name="T96" fmla="*/ 173 w 681"/>
                  <a:gd name="T97" fmla="*/ 59 h 671"/>
                  <a:gd name="T98" fmla="*/ 197 w 681"/>
                  <a:gd name="T99" fmla="*/ 53 h 671"/>
                  <a:gd name="T100" fmla="*/ 221 w 681"/>
                  <a:gd name="T101" fmla="*/ 47 h 671"/>
                  <a:gd name="T102" fmla="*/ 251 w 681"/>
                  <a:gd name="T103" fmla="*/ 47 h 671"/>
                  <a:gd name="T104" fmla="*/ 328 w 681"/>
                  <a:gd name="T105" fmla="*/ 35 h 671"/>
                  <a:gd name="T106" fmla="*/ 418 w 681"/>
                  <a:gd name="T107" fmla="*/ 29 h 671"/>
                  <a:gd name="T108" fmla="*/ 508 w 681"/>
                  <a:gd name="T109" fmla="*/ 18 h 671"/>
                  <a:gd name="T110" fmla="*/ 585 w 681"/>
                  <a:gd name="T111" fmla="*/ 6 h 671"/>
                  <a:gd name="T112" fmla="*/ 609 w 681"/>
                  <a:gd name="T113" fmla="*/ 6 h 671"/>
                  <a:gd name="T114" fmla="*/ 633 w 681"/>
                  <a:gd name="T115" fmla="*/ 6 h 671"/>
                  <a:gd name="T116" fmla="*/ 651 w 681"/>
                  <a:gd name="T117" fmla="*/ 0 h 671"/>
                  <a:gd name="T118" fmla="*/ 657 w 681"/>
                  <a:gd name="T119" fmla="*/ 0 h 671"/>
                  <a:gd name="T120" fmla="*/ 675 w 681"/>
                  <a:gd name="T121" fmla="*/ 95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81" h="671">
                    <a:moveTo>
                      <a:pt x="675" y="95"/>
                    </a:moveTo>
                    <a:lnTo>
                      <a:pt x="675" y="101"/>
                    </a:lnTo>
                    <a:lnTo>
                      <a:pt x="675" y="107"/>
                    </a:lnTo>
                    <a:lnTo>
                      <a:pt x="681" y="149"/>
                    </a:lnTo>
                    <a:lnTo>
                      <a:pt x="681" y="197"/>
                    </a:lnTo>
                    <a:lnTo>
                      <a:pt x="681" y="263"/>
                    </a:lnTo>
                    <a:lnTo>
                      <a:pt x="681" y="329"/>
                    </a:lnTo>
                    <a:lnTo>
                      <a:pt x="681" y="389"/>
                    </a:lnTo>
                    <a:lnTo>
                      <a:pt x="675" y="443"/>
                    </a:lnTo>
                    <a:lnTo>
                      <a:pt x="669" y="479"/>
                    </a:lnTo>
                    <a:lnTo>
                      <a:pt x="633" y="533"/>
                    </a:lnTo>
                    <a:lnTo>
                      <a:pt x="591" y="599"/>
                    </a:lnTo>
                    <a:lnTo>
                      <a:pt x="567" y="623"/>
                    </a:lnTo>
                    <a:lnTo>
                      <a:pt x="543" y="647"/>
                    </a:lnTo>
                    <a:lnTo>
                      <a:pt x="525" y="665"/>
                    </a:lnTo>
                    <a:lnTo>
                      <a:pt x="514" y="671"/>
                    </a:lnTo>
                    <a:lnTo>
                      <a:pt x="472" y="671"/>
                    </a:lnTo>
                    <a:lnTo>
                      <a:pt x="424" y="671"/>
                    </a:lnTo>
                    <a:lnTo>
                      <a:pt x="310" y="653"/>
                    </a:lnTo>
                    <a:lnTo>
                      <a:pt x="263" y="641"/>
                    </a:lnTo>
                    <a:lnTo>
                      <a:pt x="215" y="629"/>
                    </a:lnTo>
                    <a:lnTo>
                      <a:pt x="179" y="617"/>
                    </a:lnTo>
                    <a:lnTo>
                      <a:pt x="161" y="605"/>
                    </a:lnTo>
                    <a:lnTo>
                      <a:pt x="149" y="575"/>
                    </a:lnTo>
                    <a:lnTo>
                      <a:pt x="131" y="545"/>
                    </a:lnTo>
                    <a:lnTo>
                      <a:pt x="119" y="521"/>
                    </a:lnTo>
                    <a:lnTo>
                      <a:pt x="113" y="515"/>
                    </a:lnTo>
                    <a:lnTo>
                      <a:pt x="89" y="521"/>
                    </a:lnTo>
                    <a:lnTo>
                      <a:pt x="71" y="521"/>
                    </a:lnTo>
                    <a:lnTo>
                      <a:pt x="36" y="497"/>
                    </a:lnTo>
                    <a:lnTo>
                      <a:pt x="6" y="467"/>
                    </a:lnTo>
                    <a:lnTo>
                      <a:pt x="0" y="437"/>
                    </a:lnTo>
                    <a:lnTo>
                      <a:pt x="12" y="407"/>
                    </a:lnTo>
                    <a:lnTo>
                      <a:pt x="36" y="371"/>
                    </a:lnTo>
                    <a:lnTo>
                      <a:pt x="53" y="359"/>
                    </a:lnTo>
                    <a:lnTo>
                      <a:pt x="71" y="353"/>
                    </a:lnTo>
                    <a:lnTo>
                      <a:pt x="89" y="365"/>
                    </a:lnTo>
                    <a:lnTo>
                      <a:pt x="107" y="383"/>
                    </a:lnTo>
                    <a:lnTo>
                      <a:pt x="107" y="377"/>
                    </a:lnTo>
                    <a:lnTo>
                      <a:pt x="113" y="365"/>
                    </a:lnTo>
                    <a:lnTo>
                      <a:pt x="119" y="329"/>
                    </a:lnTo>
                    <a:lnTo>
                      <a:pt x="125" y="281"/>
                    </a:lnTo>
                    <a:lnTo>
                      <a:pt x="131" y="221"/>
                    </a:lnTo>
                    <a:lnTo>
                      <a:pt x="143" y="167"/>
                    </a:lnTo>
                    <a:lnTo>
                      <a:pt x="149" y="113"/>
                    </a:lnTo>
                    <a:lnTo>
                      <a:pt x="161" y="77"/>
                    </a:lnTo>
                    <a:lnTo>
                      <a:pt x="167" y="65"/>
                    </a:lnTo>
                    <a:lnTo>
                      <a:pt x="167" y="59"/>
                    </a:lnTo>
                    <a:lnTo>
                      <a:pt x="173" y="59"/>
                    </a:lnTo>
                    <a:lnTo>
                      <a:pt x="197" y="53"/>
                    </a:lnTo>
                    <a:lnTo>
                      <a:pt x="221" y="47"/>
                    </a:lnTo>
                    <a:lnTo>
                      <a:pt x="251" y="47"/>
                    </a:lnTo>
                    <a:lnTo>
                      <a:pt x="328" y="35"/>
                    </a:lnTo>
                    <a:lnTo>
                      <a:pt x="418" y="29"/>
                    </a:lnTo>
                    <a:lnTo>
                      <a:pt x="508" y="18"/>
                    </a:lnTo>
                    <a:lnTo>
                      <a:pt x="585" y="6"/>
                    </a:lnTo>
                    <a:lnTo>
                      <a:pt x="609" y="6"/>
                    </a:lnTo>
                    <a:lnTo>
                      <a:pt x="633" y="6"/>
                    </a:lnTo>
                    <a:lnTo>
                      <a:pt x="651" y="0"/>
                    </a:lnTo>
                    <a:lnTo>
                      <a:pt x="657" y="0"/>
                    </a:lnTo>
                    <a:lnTo>
                      <a:pt x="675" y="95"/>
                    </a:lnTo>
                    <a:close/>
                  </a:path>
                </a:pathLst>
              </a:custGeom>
              <a:solidFill>
                <a:srgbClr val="FAD28D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18" name="Freeform 158"/>
              <p:cNvSpPr>
                <a:spLocks/>
              </p:cNvSpPr>
              <p:nvPr/>
            </p:nvSpPr>
            <p:spPr bwMode="auto">
              <a:xfrm>
                <a:off x="3205" y="2507"/>
                <a:ext cx="42" cy="48"/>
              </a:xfrm>
              <a:custGeom>
                <a:avLst/>
                <a:gdLst>
                  <a:gd name="T0" fmla="*/ 42 w 42"/>
                  <a:gd name="T1" fmla="*/ 24 h 48"/>
                  <a:gd name="T2" fmla="*/ 36 w 42"/>
                  <a:gd name="T3" fmla="*/ 36 h 48"/>
                  <a:gd name="T4" fmla="*/ 18 w 42"/>
                  <a:gd name="T5" fmla="*/ 48 h 48"/>
                  <a:gd name="T6" fmla="*/ 6 w 42"/>
                  <a:gd name="T7" fmla="*/ 36 h 48"/>
                  <a:gd name="T8" fmla="*/ 0 w 42"/>
                  <a:gd name="T9" fmla="*/ 24 h 48"/>
                  <a:gd name="T10" fmla="*/ 6 w 42"/>
                  <a:gd name="T11" fmla="*/ 6 h 48"/>
                  <a:gd name="T12" fmla="*/ 18 w 42"/>
                  <a:gd name="T13" fmla="*/ 0 h 48"/>
                  <a:gd name="T14" fmla="*/ 36 w 42"/>
                  <a:gd name="T15" fmla="*/ 6 h 48"/>
                  <a:gd name="T16" fmla="*/ 42 w 42"/>
                  <a:gd name="T17" fmla="*/ 24 h 48"/>
                  <a:gd name="T18" fmla="*/ 42 w 42"/>
                  <a:gd name="T19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48">
                    <a:moveTo>
                      <a:pt x="42" y="24"/>
                    </a:moveTo>
                    <a:lnTo>
                      <a:pt x="36" y="36"/>
                    </a:lnTo>
                    <a:lnTo>
                      <a:pt x="18" y="48"/>
                    </a:lnTo>
                    <a:lnTo>
                      <a:pt x="6" y="36"/>
                    </a:lnTo>
                    <a:lnTo>
                      <a:pt x="0" y="24"/>
                    </a:lnTo>
                    <a:lnTo>
                      <a:pt x="6" y="6"/>
                    </a:lnTo>
                    <a:lnTo>
                      <a:pt x="18" y="0"/>
                    </a:lnTo>
                    <a:lnTo>
                      <a:pt x="36" y="6"/>
                    </a:lnTo>
                    <a:lnTo>
                      <a:pt x="42" y="24"/>
                    </a:lnTo>
                    <a:lnTo>
                      <a:pt x="42" y="2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19" name="Freeform 159"/>
              <p:cNvSpPr>
                <a:spLocks/>
              </p:cNvSpPr>
              <p:nvPr/>
            </p:nvSpPr>
            <p:spPr bwMode="auto">
              <a:xfrm>
                <a:off x="4125" y="2771"/>
                <a:ext cx="401" cy="407"/>
              </a:xfrm>
              <a:custGeom>
                <a:avLst/>
                <a:gdLst>
                  <a:gd name="T0" fmla="*/ 126 w 401"/>
                  <a:gd name="T1" fmla="*/ 12 h 407"/>
                  <a:gd name="T2" fmla="*/ 120 w 401"/>
                  <a:gd name="T3" fmla="*/ 12 h 407"/>
                  <a:gd name="T4" fmla="*/ 102 w 401"/>
                  <a:gd name="T5" fmla="*/ 12 h 407"/>
                  <a:gd name="T6" fmla="*/ 78 w 401"/>
                  <a:gd name="T7" fmla="*/ 24 h 407"/>
                  <a:gd name="T8" fmla="*/ 60 w 401"/>
                  <a:gd name="T9" fmla="*/ 42 h 407"/>
                  <a:gd name="T10" fmla="*/ 42 w 401"/>
                  <a:gd name="T11" fmla="*/ 78 h 407"/>
                  <a:gd name="T12" fmla="*/ 24 w 401"/>
                  <a:gd name="T13" fmla="*/ 114 h 407"/>
                  <a:gd name="T14" fmla="*/ 6 w 401"/>
                  <a:gd name="T15" fmla="*/ 150 h 407"/>
                  <a:gd name="T16" fmla="*/ 0 w 401"/>
                  <a:gd name="T17" fmla="*/ 155 h 407"/>
                  <a:gd name="T18" fmla="*/ 0 w 401"/>
                  <a:gd name="T19" fmla="*/ 161 h 407"/>
                  <a:gd name="T20" fmla="*/ 12 w 401"/>
                  <a:gd name="T21" fmla="*/ 215 h 407"/>
                  <a:gd name="T22" fmla="*/ 18 w 401"/>
                  <a:gd name="T23" fmla="*/ 251 h 407"/>
                  <a:gd name="T24" fmla="*/ 30 w 401"/>
                  <a:gd name="T25" fmla="*/ 275 h 407"/>
                  <a:gd name="T26" fmla="*/ 30 w 401"/>
                  <a:gd name="T27" fmla="*/ 299 h 407"/>
                  <a:gd name="T28" fmla="*/ 36 w 401"/>
                  <a:gd name="T29" fmla="*/ 311 h 407"/>
                  <a:gd name="T30" fmla="*/ 36 w 401"/>
                  <a:gd name="T31" fmla="*/ 311 h 407"/>
                  <a:gd name="T32" fmla="*/ 36 w 401"/>
                  <a:gd name="T33" fmla="*/ 317 h 407"/>
                  <a:gd name="T34" fmla="*/ 48 w 401"/>
                  <a:gd name="T35" fmla="*/ 353 h 407"/>
                  <a:gd name="T36" fmla="*/ 54 w 401"/>
                  <a:gd name="T37" fmla="*/ 371 h 407"/>
                  <a:gd name="T38" fmla="*/ 54 w 401"/>
                  <a:gd name="T39" fmla="*/ 377 h 407"/>
                  <a:gd name="T40" fmla="*/ 54 w 401"/>
                  <a:gd name="T41" fmla="*/ 377 h 407"/>
                  <a:gd name="T42" fmla="*/ 96 w 401"/>
                  <a:gd name="T43" fmla="*/ 389 h 407"/>
                  <a:gd name="T44" fmla="*/ 132 w 401"/>
                  <a:gd name="T45" fmla="*/ 395 h 407"/>
                  <a:gd name="T46" fmla="*/ 150 w 401"/>
                  <a:gd name="T47" fmla="*/ 401 h 407"/>
                  <a:gd name="T48" fmla="*/ 168 w 401"/>
                  <a:gd name="T49" fmla="*/ 407 h 407"/>
                  <a:gd name="T50" fmla="*/ 180 w 401"/>
                  <a:gd name="T51" fmla="*/ 407 h 407"/>
                  <a:gd name="T52" fmla="*/ 180 w 401"/>
                  <a:gd name="T53" fmla="*/ 407 h 407"/>
                  <a:gd name="T54" fmla="*/ 233 w 401"/>
                  <a:gd name="T55" fmla="*/ 407 h 407"/>
                  <a:gd name="T56" fmla="*/ 275 w 401"/>
                  <a:gd name="T57" fmla="*/ 407 h 407"/>
                  <a:gd name="T58" fmla="*/ 299 w 401"/>
                  <a:gd name="T59" fmla="*/ 407 h 407"/>
                  <a:gd name="T60" fmla="*/ 323 w 401"/>
                  <a:gd name="T61" fmla="*/ 407 h 407"/>
                  <a:gd name="T62" fmla="*/ 335 w 401"/>
                  <a:gd name="T63" fmla="*/ 407 h 407"/>
                  <a:gd name="T64" fmla="*/ 341 w 401"/>
                  <a:gd name="T65" fmla="*/ 407 h 407"/>
                  <a:gd name="T66" fmla="*/ 341 w 401"/>
                  <a:gd name="T67" fmla="*/ 407 h 407"/>
                  <a:gd name="T68" fmla="*/ 371 w 401"/>
                  <a:gd name="T69" fmla="*/ 401 h 407"/>
                  <a:gd name="T70" fmla="*/ 383 w 401"/>
                  <a:gd name="T71" fmla="*/ 401 h 407"/>
                  <a:gd name="T72" fmla="*/ 389 w 401"/>
                  <a:gd name="T73" fmla="*/ 401 h 407"/>
                  <a:gd name="T74" fmla="*/ 389 w 401"/>
                  <a:gd name="T75" fmla="*/ 401 h 407"/>
                  <a:gd name="T76" fmla="*/ 389 w 401"/>
                  <a:gd name="T77" fmla="*/ 389 h 407"/>
                  <a:gd name="T78" fmla="*/ 389 w 401"/>
                  <a:gd name="T79" fmla="*/ 365 h 407"/>
                  <a:gd name="T80" fmla="*/ 395 w 401"/>
                  <a:gd name="T81" fmla="*/ 329 h 407"/>
                  <a:gd name="T82" fmla="*/ 401 w 401"/>
                  <a:gd name="T83" fmla="*/ 299 h 407"/>
                  <a:gd name="T84" fmla="*/ 401 w 401"/>
                  <a:gd name="T85" fmla="*/ 281 h 407"/>
                  <a:gd name="T86" fmla="*/ 401 w 401"/>
                  <a:gd name="T87" fmla="*/ 257 h 407"/>
                  <a:gd name="T88" fmla="*/ 401 w 401"/>
                  <a:gd name="T89" fmla="*/ 197 h 407"/>
                  <a:gd name="T90" fmla="*/ 401 w 401"/>
                  <a:gd name="T91" fmla="*/ 173 h 407"/>
                  <a:gd name="T92" fmla="*/ 401 w 401"/>
                  <a:gd name="T93" fmla="*/ 150 h 407"/>
                  <a:gd name="T94" fmla="*/ 401 w 401"/>
                  <a:gd name="T95" fmla="*/ 132 h 407"/>
                  <a:gd name="T96" fmla="*/ 401 w 401"/>
                  <a:gd name="T97" fmla="*/ 126 h 407"/>
                  <a:gd name="T98" fmla="*/ 395 w 401"/>
                  <a:gd name="T99" fmla="*/ 108 h 407"/>
                  <a:gd name="T100" fmla="*/ 395 w 401"/>
                  <a:gd name="T101" fmla="*/ 108 h 407"/>
                  <a:gd name="T102" fmla="*/ 389 w 401"/>
                  <a:gd name="T103" fmla="*/ 84 h 407"/>
                  <a:gd name="T104" fmla="*/ 383 w 401"/>
                  <a:gd name="T105" fmla="*/ 72 h 407"/>
                  <a:gd name="T106" fmla="*/ 383 w 401"/>
                  <a:gd name="T107" fmla="*/ 66 h 407"/>
                  <a:gd name="T108" fmla="*/ 383 w 401"/>
                  <a:gd name="T109" fmla="*/ 66 h 407"/>
                  <a:gd name="T110" fmla="*/ 341 w 401"/>
                  <a:gd name="T111" fmla="*/ 24 h 407"/>
                  <a:gd name="T112" fmla="*/ 323 w 401"/>
                  <a:gd name="T113" fmla="*/ 6 h 407"/>
                  <a:gd name="T114" fmla="*/ 311 w 401"/>
                  <a:gd name="T115" fmla="*/ 0 h 407"/>
                  <a:gd name="T116" fmla="*/ 311 w 401"/>
                  <a:gd name="T117" fmla="*/ 0 h 407"/>
                  <a:gd name="T118" fmla="*/ 126 w 401"/>
                  <a:gd name="T119" fmla="*/ 12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1" h="407">
                    <a:moveTo>
                      <a:pt x="126" y="12"/>
                    </a:moveTo>
                    <a:lnTo>
                      <a:pt x="120" y="12"/>
                    </a:lnTo>
                    <a:lnTo>
                      <a:pt x="102" y="12"/>
                    </a:lnTo>
                    <a:lnTo>
                      <a:pt x="78" y="24"/>
                    </a:lnTo>
                    <a:lnTo>
                      <a:pt x="60" y="42"/>
                    </a:lnTo>
                    <a:lnTo>
                      <a:pt x="42" y="78"/>
                    </a:lnTo>
                    <a:lnTo>
                      <a:pt x="24" y="114"/>
                    </a:lnTo>
                    <a:lnTo>
                      <a:pt x="6" y="150"/>
                    </a:lnTo>
                    <a:lnTo>
                      <a:pt x="0" y="155"/>
                    </a:lnTo>
                    <a:lnTo>
                      <a:pt x="0" y="161"/>
                    </a:lnTo>
                    <a:lnTo>
                      <a:pt x="12" y="215"/>
                    </a:lnTo>
                    <a:lnTo>
                      <a:pt x="18" y="251"/>
                    </a:lnTo>
                    <a:lnTo>
                      <a:pt x="30" y="275"/>
                    </a:lnTo>
                    <a:lnTo>
                      <a:pt x="30" y="299"/>
                    </a:lnTo>
                    <a:lnTo>
                      <a:pt x="36" y="311"/>
                    </a:lnTo>
                    <a:lnTo>
                      <a:pt x="36" y="311"/>
                    </a:lnTo>
                    <a:lnTo>
                      <a:pt x="36" y="317"/>
                    </a:lnTo>
                    <a:lnTo>
                      <a:pt x="48" y="353"/>
                    </a:lnTo>
                    <a:lnTo>
                      <a:pt x="54" y="371"/>
                    </a:lnTo>
                    <a:lnTo>
                      <a:pt x="54" y="377"/>
                    </a:lnTo>
                    <a:lnTo>
                      <a:pt x="54" y="377"/>
                    </a:lnTo>
                    <a:lnTo>
                      <a:pt x="96" y="389"/>
                    </a:lnTo>
                    <a:lnTo>
                      <a:pt x="132" y="395"/>
                    </a:lnTo>
                    <a:lnTo>
                      <a:pt x="150" y="401"/>
                    </a:lnTo>
                    <a:lnTo>
                      <a:pt x="168" y="407"/>
                    </a:lnTo>
                    <a:lnTo>
                      <a:pt x="180" y="407"/>
                    </a:lnTo>
                    <a:lnTo>
                      <a:pt x="180" y="407"/>
                    </a:lnTo>
                    <a:lnTo>
                      <a:pt x="233" y="407"/>
                    </a:lnTo>
                    <a:lnTo>
                      <a:pt x="275" y="407"/>
                    </a:lnTo>
                    <a:lnTo>
                      <a:pt x="299" y="407"/>
                    </a:lnTo>
                    <a:lnTo>
                      <a:pt x="323" y="407"/>
                    </a:lnTo>
                    <a:lnTo>
                      <a:pt x="335" y="407"/>
                    </a:lnTo>
                    <a:lnTo>
                      <a:pt x="341" y="407"/>
                    </a:lnTo>
                    <a:lnTo>
                      <a:pt x="341" y="407"/>
                    </a:lnTo>
                    <a:lnTo>
                      <a:pt x="371" y="401"/>
                    </a:lnTo>
                    <a:lnTo>
                      <a:pt x="383" y="401"/>
                    </a:lnTo>
                    <a:lnTo>
                      <a:pt x="389" y="401"/>
                    </a:lnTo>
                    <a:lnTo>
                      <a:pt x="389" y="401"/>
                    </a:lnTo>
                    <a:lnTo>
                      <a:pt x="389" y="389"/>
                    </a:lnTo>
                    <a:lnTo>
                      <a:pt x="389" y="365"/>
                    </a:lnTo>
                    <a:lnTo>
                      <a:pt x="395" y="329"/>
                    </a:lnTo>
                    <a:lnTo>
                      <a:pt x="401" y="299"/>
                    </a:lnTo>
                    <a:lnTo>
                      <a:pt x="401" y="281"/>
                    </a:lnTo>
                    <a:lnTo>
                      <a:pt x="401" y="257"/>
                    </a:lnTo>
                    <a:lnTo>
                      <a:pt x="401" y="197"/>
                    </a:lnTo>
                    <a:lnTo>
                      <a:pt x="401" y="173"/>
                    </a:lnTo>
                    <a:lnTo>
                      <a:pt x="401" y="150"/>
                    </a:lnTo>
                    <a:lnTo>
                      <a:pt x="401" y="132"/>
                    </a:lnTo>
                    <a:lnTo>
                      <a:pt x="401" y="126"/>
                    </a:lnTo>
                    <a:lnTo>
                      <a:pt x="395" y="108"/>
                    </a:lnTo>
                    <a:lnTo>
                      <a:pt x="395" y="108"/>
                    </a:lnTo>
                    <a:lnTo>
                      <a:pt x="389" y="84"/>
                    </a:lnTo>
                    <a:lnTo>
                      <a:pt x="383" y="72"/>
                    </a:lnTo>
                    <a:lnTo>
                      <a:pt x="383" y="66"/>
                    </a:lnTo>
                    <a:lnTo>
                      <a:pt x="383" y="66"/>
                    </a:lnTo>
                    <a:lnTo>
                      <a:pt x="341" y="24"/>
                    </a:lnTo>
                    <a:lnTo>
                      <a:pt x="323" y="6"/>
                    </a:lnTo>
                    <a:lnTo>
                      <a:pt x="311" y="0"/>
                    </a:lnTo>
                    <a:lnTo>
                      <a:pt x="311" y="0"/>
                    </a:lnTo>
                    <a:lnTo>
                      <a:pt x="126" y="12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20" name="Freeform 160"/>
              <p:cNvSpPr>
                <a:spLocks/>
              </p:cNvSpPr>
              <p:nvPr/>
            </p:nvSpPr>
            <p:spPr bwMode="auto">
              <a:xfrm>
                <a:off x="4257" y="2777"/>
                <a:ext cx="95" cy="84"/>
              </a:xfrm>
              <a:custGeom>
                <a:avLst/>
                <a:gdLst>
                  <a:gd name="T0" fmla="*/ 95 w 95"/>
                  <a:gd name="T1" fmla="*/ 60 h 84"/>
                  <a:gd name="T2" fmla="*/ 77 w 95"/>
                  <a:gd name="T3" fmla="*/ 72 h 84"/>
                  <a:gd name="T4" fmla="*/ 48 w 95"/>
                  <a:gd name="T5" fmla="*/ 84 h 84"/>
                  <a:gd name="T6" fmla="*/ 24 w 95"/>
                  <a:gd name="T7" fmla="*/ 84 h 84"/>
                  <a:gd name="T8" fmla="*/ 12 w 95"/>
                  <a:gd name="T9" fmla="*/ 72 h 84"/>
                  <a:gd name="T10" fmla="*/ 0 w 95"/>
                  <a:gd name="T11" fmla="*/ 54 h 84"/>
                  <a:gd name="T12" fmla="*/ 0 w 95"/>
                  <a:gd name="T13" fmla="*/ 36 h 84"/>
                  <a:gd name="T14" fmla="*/ 0 w 95"/>
                  <a:gd name="T15" fmla="*/ 18 h 84"/>
                  <a:gd name="T16" fmla="*/ 18 w 95"/>
                  <a:gd name="T17" fmla="*/ 0 h 84"/>
                  <a:gd name="T18" fmla="*/ 42 w 95"/>
                  <a:gd name="T19" fmla="*/ 0 h 84"/>
                  <a:gd name="T20" fmla="*/ 54 w 95"/>
                  <a:gd name="T21" fmla="*/ 0 h 84"/>
                  <a:gd name="T22" fmla="*/ 54 w 95"/>
                  <a:gd name="T23" fmla="*/ 0 h 84"/>
                  <a:gd name="T24" fmla="*/ 95 w 95"/>
                  <a:gd name="T25" fmla="*/ 6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5" h="84">
                    <a:moveTo>
                      <a:pt x="95" y="60"/>
                    </a:moveTo>
                    <a:lnTo>
                      <a:pt x="77" y="72"/>
                    </a:lnTo>
                    <a:lnTo>
                      <a:pt x="48" y="84"/>
                    </a:lnTo>
                    <a:lnTo>
                      <a:pt x="24" y="84"/>
                    </a:lnTo>
                    <a:lnTo>
                      <a:pt x="12" y="72"/>
                    </a:lnTo>
                    <a:lnTo>
                      <a:pt x="0" y="54"/>
                    </a:lnTo>
                    <a:lnTo>
                      <a:pt x="0" y="36"/>
                    </a:lnTo>
                    <a:lnTo>
                      <a:pt x="0" y="18"/>
                    </a:lnTo>
                    <a:lnTo>
                      <a:pt x="18" y="0"/>
                    </a:lnTo>
                    <a:lnTo>
                      <a:pt x="42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95" y="60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21" name="Freeform 161"/>
              <p:cNvSpPr>
                <a:spLocks/>
              </p:cNvSpPr>
              <p:nvPr/>
            </p:nvSpPr>
            <p:spPr bwMode="auto">
              <a:xfrm>
                <a:off x="4239" y="2771"/>
                <a:ext cx="72" cy="66"/>
              </a:xfrm>
              <a:custGeom>
                <a:avLst/>
                <a:gdLst>
                  <a:gd name="T0" fmla="*/ 24 w 72"/>
                  <a:gd name="T1" fmla="*/ 0 h 66"/>
                  <a:gd name="T2" fmla="*/ 0 w 72"/>
                  <a:gd name="T3" fmla="*/ 66 h 66"/>
                  <a:gd name="T4" fmla="*/ 72 w 72"/>
                  <a:gd name="T5" fmla="*/ 42 h 66"/>
                  <a:gd name="T6" fmla="*/ 24 w 72"/>
                  <a:gd name="T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66">
                    <a:moveTo>
                      <a:pt x="24" y="0"/>
                    </a:moveTo>
                    <a:lnTo>
                      <a:pt x="0" y="66"/>
                    </a:lnTo>
                    <a:lnTo>
                      <a:pt x="72" y="4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22" name="Freeform 162"/>
              <p:cNvSpPr>
                <a:spLocks/>
              </p:cNvSpPr>
              <p:nvPr/>
            </p:nvSpPr>
            <p:spPr bwMode="auto">
              <a:xfrm>
                <a:off x="4316" y="2771"/>
                <a:ext cx="78" cy="66"/>
              </a:xfrm>
              <a:custGeom>
                <a:avLst/>
                <a:gdLst>
                  <a:gd name="T0" fmla="*/ 0 w 78"/>
                  <a:gd name="T1" fmla="*/ 42 h 66"/>
                  <a:gd name="T2" fmla="*/ 48 w 78"/>
                  <a:gd name="T3" fmla="*/ 66 h 66"/>
                  <a:gd name="T4" fmla="*/ 78 w 78"/>
                  <a:gd name="T5" fmla="*/ 0 h 66"/>
                  <a:gd name="T6" fmla="*/ 0 w 78"/>
                  <a:gd name="T7" fmla="*/ 4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66">
                    <a:moveTo>
                      <a:pt x="0" y="42"/>
                    </a:moveTo>
                    <a:lnTo>
                      <a:pt x="48" y="66"/>
                    </a:lnTo>
                    <a:lnTo>
                      <a:pt x="78" y="0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23" name="Freeform 163"/>
              <p:cNvSpPr>
                <a:spLocks/>
              </p:cNvSpPr>
              <p:nvPr/>
            </p:nvSpPr>
            <p:spPr bwMode="auto">
              <a:xfrm>
                <a:off x="4281" y="2699"/>
                <a:ext cx="125" cy="108"/>
              </a:xfrm>
              <a:custGeom>
                <a:avLst/>
                <a:gdLst>
                  <a:gd name="T0" fmla="*/ 0 w 125"/>
                  <a:gd name="T1" fmla="*/ 72 h 108"/>
                  <a:gd name="T2" fmla="*/ 0 w 125"/>
                  <a:gd name="T3" fmla="*/ 72 h 108"/>
                  <a:gd name="T4" fmla="*/ 0 w 125"/>
                  <a:gd name="T5" fmla="*/ 84 h 108"/>
                  <a:gd name="T6" fmla="*/ 18 w 125"/>
                  <a:gd name="T7" fmla="*/ 102 h 108"/>
                  <a:gd name="T8" fmla="*/ 30 w 125"/>
                  <a:gd name="T9" fmla="*/ 108 h 108"/>
                  <a:gd name="T10" fmla="*/ 47 w 125"/>
                  <a:gd name="T11" fmla="*/ 108 h 108"/>
                  <a:gd name="T12" fmla="*/ 77 w 125"/>
                  <a:gd name="T13" fmla="*/ 96 h 108"/>
                  <a:gd name="T14" fmla="*/ 107 w 125"/>
                  <a:gd name="T15" fmla="*/ 78 h 108"/>
                  <a:gd name="T16" fmla="*/ 119 w 125"/>
                  <a:gd name="T17" fmla="*/ 60 h 108"/>
                  <a:gd name="T18" fmla="*/ 125 w 125"/>
                  <a:gd name="T19" fmla="*/ 48 h 108"/>
                  <a:gd name="T20" fmla="*/ 125 w 125"/>
                  <a:gd name="T21" fmla="*/ 24 h 108"/>
                  <a:gd name="T22" fmla="*/ 119 w 125"/>
                  <a:gd name="T23" fmla="*/ 6 h 108"/>
                  <a:gd name="T24" fmla="*/ 113 w 125"/>
                  <a:gd name="T25" fmla="*/ 0 h 108"/>
                  <a:gd name="T26" fmla="*/ 0 w 125"/>
                  <a:gd name="T27" fmla="*/ 72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108">
                    <a:moveTo>
                      <a:pt x="0" y="72"/>
                    </a:moveTo>
                    <a:lnTo>
                      <a:pt x="0" y="72"/>
                    </a:lnTo>
                    <a:lnTo>
                      <a:pt x="0" y="84"/>
                    </a:lnTo>
                    <a:lnTo>
                      <a:pt x="18" y="102"/>
                    </a:lnTo>
                    <a:lnTo>
                      <a:pt x="30" y="108"/>
                    </a:lnTo>
                    <a:lnTo>
                      <a:pt x="47" y="108"/>
                    </a:lnTo>
                    <a:lnTo>
                      <a:pt x="77" y="96"/>
                    </a:lnTo>
                    <a:lnTo>
                      <a:pt x="107" y="78"/>
                    </a:lnTo>
                    <a:lnTo>
                      <a:pt x="119" y="60"/>
                    </a:lnTo>
                    <a:lnTo>
                      <a:pt x="125" y="48"/>
                    </a:lnTo>
                    <a:lnTo>
                      <a:pt x="125" y="24"/>
                    </a:lnTo>
                    <a:lnTo>
                      <a:pt x="119" y="6"/>
                    </a:lnTo>
                    <a:lnTo>
                      <a:pt x="113" y="0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FAD28D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24" name="Freeform 164"/>
              <p:cNvSpPr>
                <a:spLocks/>
              </p:cNvSpPr>
              <p:nvPr/>
            </p:nvSpPr>
            <p:spPr bwMode="auto">
              <a:xfrm>
                <a:off x="4137" y="2417"/>
                <a:ext cx="287" cy="354"/>
              </a:xfrm>
              <a:custGeom>
                <a:avLst/>
                <a:gdLst>
                  <a:gd name="T0" fmla="*/ 0 w 287"/>
                  <a:gd name="T1" fmla="*/ 156 h 354"/>
                  <a:gd name="T2" fmla="*/ 0 w 287"/>
                  <a:gd name="T3" fmla="*/ 162 h 354"/>
                  <a:gd name="T4" fmla="*/ 6 w 287"/>
                  <a:gd name="T5" fmla="*/ 174 h 354"/>
                  <a:gd name="T6" fmla="*/ 6 w 287"/>
                  <a:gd name="T7" fmla="*/ 210 h 354"/>
                  <a:gd name="T8" fmla="*/ 18 w 287"/>
                  <a:gd name="T9" fmla="*/ 258 h 354"/>
                  <a:gd name="T10" fmla="*/ 18 w 287"/>
                  <a:gd name="T11" fmla="*/ 276 h 354"/>
                  <a:gd name="T12" fmla="*/ 24 w 287"/>
                  <a:gd name="T13" fmla="*/ 282 h 354"/>
                  <a:gd name="T14" fmla="*/ 42 w 287"/>
                  <a:gd name="T15" fmla="*/ 312 h 354"/>
                  <a:gd name="T16" fmla="*/ 72 w 287"/>
                  <a:gd name="T17" fmla="*/ 336 h 354"/>
                  <a:gd name="T18" fmla="*/ 120 w 287"/>
                  <a:gd name="T19" fmla="*/ 354 h 354"/>
                  <a:gd name="T20" fmla="*/ 150 w 287"/>
                  <a:gd name="T21" fmla="*/ 348 h 354"/>
                  <a:gd name="T22" fmla="*/ 185 w 287"/>
                  <a:gd name="T23" fmla="*/ 336 h 354"/>
                  <a:gd name="T24" fmla="*/ 221 w 287"/>
                  <a:gd name="T25" fmla="*/ 318 h 354"/>
                  <a:gd name="T26" fmla="*/ 245 w 287"/>
                  <a:gd name="T27" fmla="*/ 300 h 354"/>
                  <a:gd name="T28" fmla="*/ 263 w 287"/>
                  <a:gd name="T29" fmla="*/ 282 h 354"/>
                  <a:gd name="T30" fmla="*/ 275 w 287"/>
                  <a:gd name="T31" fmla="*/ 264 h 354"/>
                  <a:gd name="T32" fmla="*/ 281 w 287"/>
                  <a:gd name="T33" fmla="*/ 234 h 354"/>
                  <a:gd name="T34" fmla="*/ 287 w 287"/>
                  <a:gd name="T35" fmla="*/ 222 h 354"/>
                  <a:gd name="T36" fmla="*/ 281 w 287"/>
                  <a:gd name="T37" fmla="*/ 168 h 354"/>
                  <a:gd name="T38" fmla="*/ 281 w 287"/>
                  <a:gd name="T39" fmla="*/ 126 h 354"/>
                  <a:gd name="T40" fmla="*/ 281 w 287"/>
                  <a:gd name="T41" fmla="*/ 96 h 354"/>
                  <a:gd name="T42" fmla="*/ 281 w 287"/>
                  <a:gd name="T43" fmla="*/ 72 h 354"/>
                  <a:gd name="T44" fmla="*/ 281 w 287"/>
                  <a:gd name="T45" fmla="*/ 60 h 354"/>
                  <a:gd name="T46" fmla="*/ 281 w 287"/>
                  <a:gd name="T47" fmla="*/ 54 h 354"/>
                  <a:gd name="T48" fmla="*/ 281 w 287"/>
                  <a:gd name="T49" fmla="*/ 54 h 354"/>
                  <a:gd name="T50" fmla="*/ 185 w 287"/>
                  <a:gd name="T51" fmla="*/ 36 h 354"/>
                  <a:gd name="T52" fmla="*/ 120 w 287"/>
                  <a:gd name="T53" fmla="*/ 24 h 354"/>
                  <a:gd name="T54" fmla="*/ 72 w 287"/>
                  <a:gd name="T55" fmla="*/ 18 h 354"/>
                  <a:gd name="T56" fmla="*/ 42 w 287"/>
                  <a:gd name="T57" fmla="*/ 6 h 354"/>
                  <a:gd name="T58" fmla="*/ 18 w 287"/>
                  <a:gd name="T59" fmla="*/ 6 h 354"/>
                  <a:gd name="T60" fmla="*/ 6 w 287"/>
                  <a:gd name="T61" fmla="*/ 0 h 354"/>
                  <a:gd name="T62" fmla="*/ 6 w 287"/>
                  <a:gd name="T63" fmla="*/ 0 h 354"/>
                  <a:gd name="T64" fmla="*/ 0 w 287"/>
                  <a:gd name="T65" fmla="*/ 156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87" h="354">
                    <a:moveTo>
                      <a:pt x="0" y="156"/>
                    </a:moveTo>
                    <a:lnTo>
                      <a:pt x="0" y="162"/>
                    </a:lnTo>
                    <a:lnTo>
                      <a:pt x="6" y="174"/>
                    </a:lnTo>
                    <a:lnTo>
                      <a:pt x="6" y="210"/>
                    </a:lnTo>
                    <a:lnTo>
                      <a:pt x="18" y="258"/>
                    </a:lnTo>
                    <a:lnTo>
                      <a:pt x="18" y="276"/>
                    </a:lnTo>
                    <a:lnTo>
                      <a:pt x="24" y="282"/>
                    </a:lnTo>
                    <a:lnTo>
                      <a:pt x="42" y="312"/>
                    </a:lnTo>
                    <a:lnTo>
                      <a:pt x="72" y="336"/>
                    </a:lnTo>
                    <a:lnTo>
                      <a:pt x="120" y="354"/>
                    </a:lnTo>
                    <a:lnTo>
                      <a:pt x="150" y="348"/>
                    </a:lnTo>
                    <a:lnTo>
                      <a:pt x="185" y="336"/>
                    </a:lnTo>
                    <a:lnTo>
                      <a:pt x="221" y="318"/>
                    </a:lnTo>
                    <a:lnTo>
                      <a:pt x="245" y="300"/>
                    </a:lnTo>
                    <a:lnTo>
                      <a:pt x="263" y="282"/>
                    </a:lnTo>
                    <a:lnTo>
                      <a:pt x="275" y="264"/>
                    </a:lnTo>
                    <a:lnTo>
                      <a:pt x="281" y="234"/>
                    </a:lnTo>
                    <a:lnTo>
                      <a:pt x="287" y="222"/>
                    </a:lnTo>
                    <a:lnTo>
                      <a:pt x="281" y="168"/>
                    </a:lnTo>
                    <a:lnTo>
                      <a:pt x="281" y="126"/>
                    </a:lnTo>
                    <a:lnTo>
                      <a:pt x="281" y="96"/>
                    </a:lnTo>
                    <a:lnTo>
                      <a:pt x="281" y="72"/>
                    </a:lnTo>
                    <a:lnTo>
                      <a:pt x="281" y="60"/>
                    </a:lnTo>
                    <a:lnTo>
                      <a:pt x="281" y="54"/>
                    </a:lnTo>
                    <a:lnTo>
                      <a:pt x="281" y="54"/>
                    </a:lnTo>
                    <a:lnTo>
                      <a:pt x="185" y="36"/>
                    </a:lnTo>
                    <a:lnTo>
                      <a:pt x="120" y="24"/>
                    </a:lnTo>
                    <a:lnTo>
                      <a:pt x="72" y="18"/>
                    </a:lnTo>
                    <a:lnTo>
                      <a:pt x="42" y="6"/>
                    </a:lnTo>
                    <a:lnTo>
                      <a:pt x="18" y="6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FAD28D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25" name="Freeform 165"/>
              <p:cNvSpPr>
                <a:spLocks/>
              </p:cNvSpPr>
              <p:nvPr/>
            </p:nvSpPr>
            <p:spPr bwMode="auto">
              <a:xfrm>
                <a:off x="4107" y="2309"/>
                <a:ext cx="443" cy="492"/>
              </a:xfrm>
              <a:custGeom>
                <a:avLst/>
                <a:gdLst>
                  <a:gd name="T0" fmla="*/ 30 w 443"/>
                  <a:gd name="T1" fmla="*/ 222 h 492"/>
                  <a:gd name="T2" fmla="*/ 30 w 443"/>
                  <a:gd name="T3" fmla="*/ 222 h 492"/>
                  <a:gd name="T4" fmla="*/ 36 w 443"/>
                  <a:gd name="T5" fmla="*/ 216 h 492"/>
                  <a:gd name="T6" fmla="*/ 48 w 443"/>
                  <a:gd name="T7" fmla="*/ 180 h 492"/>
                  <a:gd name="T8" fmla="*/ 66 w 443"/>
                  <a:gd name="T9" fmla="*/ 156 h 492"/>
                  <a:gd name="T10" fmla="*/ 78 w 443"/>
                  <a:gd name="T11" fmla="*/ 144 h 492"/>
                  <a:gd name="T12" fmla="*/ 84 w 443"/>
                  <a:gd name="T13" fmla="*/ 138 h 492"/>
                  <a:gd name="T14" fmla="*/ 96 w 443"/>
                  <a:gd name="T15" fmla="*/ 138 h 492"/>
                  <a:gd name="T16" fmla="*/ 114 w 443"/>
                  <a:gd name="T17" fmla="*/ 144 h 492"/>
                  <a:gd name="T18" fmla="*/ 168 w 443"/>
                  <a:gd name="T19" fmla="*/ 156 h 492"/>
                  <a:gd name="T20" fmla="*/ 221 w 443"/>
                  <a:gd name="T21" fmla="*/ 174 h 492"/>
                  <a:gd name="T22" fmla="*/ 245 w 443"/>
                  <a:gd name="T23" fmla="*/ 180 h 492"/>
                  <a:gd name="T24" fmla="*/ 257 w 443"/>
                  <a:gd name="T25" fmla="*/ 180 h 492"/>
                  <a:gd name="T26" fmla="*/ 263 w 443"/>
                  <a:gd name="T27" fmla="*/ 186 h 492"/>
                  <a:gd name="T28" fmla="*/ 263 w 443"/>
                  <a:gd name="T29" fmla="*/ 192 h 492"/>
                  <a:gd name="T30" fmla="*/ 257 w 443"/>
                  <a:gd name="T31" fmla="*/ 204 h 492"/>
                  <a:gd name="T32" fmla="*/ 239 w 443"/>
                  <a:gd name="T33" fmla="*/ 216 h 492"/>
                  <a:gd name="T34" fmla="*/ 233 w 443"/>
                  <a:gd name="T35" fmla="*/ 222 h 492"/>
                  <a:gd name="T36" fmla="*/ 239 w 443"/>
                  <a:gd name="T37" fmla="*/ 228 h 492"/>
                  <a:gd name="T38" fmla="*/ 245 w 443"/>
                  <a:gd name="T39" fmla="*/ 234 h 492"/>
                  <a:gd name="T40" fmla="*/ 257 w 443"/>
                  <a:gd name="T41" fmla="*/ 252 h 492"/>
                  <a:gd name="T42" fmla="*/ 263 w 443"/>
                  <a:gd name="T43" fmla="*/ 282 h 492"/>
                  <a:gd name="T44" fmla="*/ 263 w 443"/>
                  <a:gd name="T45" fmla="*/ 336 h 492"/>
                  <a:gd name="T46" fmla="*/ 263 w 443"/>
                  <a:gd name="T47" fmla="*/ 360 h 492"/>
                  <a:gd name="T48" fmla="*/ 251 w 443"/>
                  <a:gd name="T49" fmla="*/ 378 h 492"/>
                  <a:gd name="T50" fmla="*/ 251 w 443"/>
                  <a:gd name="T51" fmla="*/ 402 h 492"/>
                  <a:gd name="T52" fmla="*/ 263 w 443"/>
                  <a:gd name="T53" fmla="*/ 432 h 492"/>
                  <a:gd name="T54" fmla="*/ 275 w 443"/>
                  <a:gd name="T55" fmla="*/ 462 h 492"/>
                  <a:gd name="T56" fmla="*/ 275 w 443"/>
                  <a:gd name="T57" fmla="*/ 474 h 492"/>
                  <a:gd name="T58" fmla="*/ 281 w 443"/>
                  <a:gd name="T59" fmla="*/ 480 h 492"/>
                  <a:gd name="T60" fmla="*/ 287 w 443"/>
                  <a:gd name="T61" fmla="*/ 480 h 492"/>
                  <a:gd name="T62" fmla="*/ 293 w 443"/>
                  <a:gd name="T63" fmla="*/ 480 h 492"/>
                  <a:gd name="T64" fmla="*/ 329 w 443"/>
                  <a:gd name="T65" fmla="*/ 486 h 492"/>
                  <a:gd name="T66" fmla="*/ 377 w 443"/>
                  <a:gd name="T67" fmla="*/ 492 h 492"/>
                  <a:gd name="T68" fmla="*/ 407 w 443"/>
                  <a:gd name="T69" fmla="*/ 480 h 492"/>
                  <a:gd name="T70" fmla="*/ 413 w 443"/>
                  <a:gd name="T71" fmla="*/ 462 h 492"/>
                  <a:gd name="T72" fmla="*/ 425 w 443"/>
                  <a:gd name="T73" fmla="*/ 426 h 492"/>
                  <a:gd name="T74" fmla="*/ 431 w 443"/>
                  <a:gd name="T75" fmla="*/ 378 h 492"/>
                  <a:gd name="T76" fmla="*/ 437 w 443"/>
                  <a:gd name="T77" fmla="*/ 324 h 492"/>
                  <a:gd name="T78" fmla="*/ 443 w 443"/>
                  <a:gd name="T79" fmla="*/ 270 h 492"/>
                  <a:gd name="T80" fmla="*/ 443 w 443"/>
                  <a:gd name="T81" fmla="*/ 222 h 492"/>
                  <a:gd name="T82" fmla="*/ 443 w 443"/>
                  <a:gd name="T83" fmla="*/ 186 h 492"/>
                  <a:gd name="T84" fmla="*/ 437 w 443"/>
                  <a:gd name="T85" fmla="*/ 168 h 492"/>
                  <a:gd name="T86" fmla="*/ 431 w 443"/>
                  <a:gd name="T87" fmla="*/ 138 h 492"/>
                  <a:gd name="T88" fmla="*/ 413 w 443"/>
                  <a:gd name="T89" fmla="*/ 90 h 492"/>
                  <a:gd name="T90" fmla="*/ 389 w 443"/>
                  <a:gd name="T91" fmla="*/ 48 h 492"/>
                  <a:gd name="T92" fmla="*/ 347 w 443"/>
                  <a:gd name="T93" fmla="*/ 12 h 492"/>
                  <a:gd name="T94" fmla="*/ 311 w 443"/>
                  <a:gd name="T95" fmla="*/ 6 h 492"/>
                  <a:gd name="T96" fmla="*/ 275 w 443"/>
                  <a:gd name="T97" fmla="*/ 0 h 492"/>
                  <a:gd name="T98" fmla="*/ 180 w 443"/>
                  <a:gd name="T99" fmla="*/ 0 h 492"/>
                  <a:gd name="T100" fmla="*/ 90 w 443"/>
                  <a:gd name="T101" fmla="*/ 18 h 492"/>
                  <a:gd name="T102" fmla="*/ 48 w 443"/>
                  <a:gd name="T103" fmla="*/ 36 h 492"/>
                  <a:gd name="T104" fmla="*/ 24 w 443"/>
                  <a:gd name="T105" fmla="*/ 54 h 492"/>
                  <a:gd name="T106" fmla="*/ 6 w 443"/>
                  <a:gd name="T107" fmla="*/ 78 h 492"/>
                  <a:gd name="T108" fmla="*/ 0 w 443"/>
                  <a:gd name="T109" fmla="*/ 108 h 492"/>
                  <a:gd name="T110" fmla="*/ 6 w 443"/>
                  <a:gd name="T111" fmla="*/ 162 h 492"/>
                  <a:gd name="T112" fmla="*/ 18 w 443"/>
                  <a:gd name="T113" fmla="*/ 210 h 492"/>
                  <a:gd name="T114" fmla="*/ 24 w 443"/>
                  <a:gd name="T115" fmla="*/ 222 h 492"/>
                  <a:gd name="T116" fmla="*/ 30 w 443"/>
                  <a:gd name="T117" fmla="*/ 222 h 492"/>
                  <a:gd name="T118" fmla="*/ 30 w 443"/>
                  <a:gd name="T119" fmla="*/ 222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43" h="492">
                    <a:moveTo>
                      <a:pt x="30" y="222"/>
                    </a:moveTo>
                    <a:lnTo>
                      <a:pt x="30" y="222"/>
                    </a:lnTo>
                    <a:lnTo>
                      <a:pt x="36" y="216"/>
                    </a:lnTo>
                    <a:lnTo>
                      <a:pt x="48" y="180"/>
                    </a:lnTo>
                    <a:lnTo>
                      <a:pt x="66" y="156"/>
                    </a:lnTo>
                    <a:lnTo>
                      <a:pt x="78" y="144"/>
                    </a:lnTo>
                    <a:lnTo>
                      <a:pt x="84" y="138"/>
                    </a:lnTo>
                    <a:lnTo>
                      <a:pt x="96" y="138"/>
                    </a:lnTo>
                    <a:lnTo>
                      <a:pt x="114" y="144"/>
                    </a:lnTo>
                    <a:lnTo>
                      <a:pt x="168" y="156"/>
                    </a:lnTo>
                    <a:lnTo>
                      <a:pt x="221" y="174"/>
                    </a:lnTo>
                    <a:lnTo>
                      <a:pt x="245" y="180"/>
                    </a:lnTo>
                    <a:lnTo>
                      <a:pt x="257" y="180"/>
                    </a:lnTo>
                    <a:lnTo>
                      <a:pt x="263" y="186"/>
                    </a:lnTo>
                    <a:lnTo>
                      <a:pt x="263" y="192"/>
                    </a:lnTo>
                    <a:lnTo>
                      <a:pt x="257" y="204"/>
                    </a:lnTo>
                    <a:lnTo>
                      <a:pt x="239" y="216"/>
                    </a:lnTo>
                    <a:lnTo>
                      <a:pt x="233" y="222"/>
                    </a:lnTo>
                    <a:lnTo>
                      <a:pt x="239" y="228"/>
                    </a:lnTo>
                    <a:lnTo>
                      <a:pt x="245" y="234"/>
                    </a:lnTo>
                    <a:lnTo>
                      <a:pt x="257" y="252"/>
                    </a:lnTo>
                    <a:lnTo>
                      <a:pt x="263" y="282"/>
                    </a:lnTo>
                    <a:lnTo>
                      <a:pt x="263" y="336"/>
                    </a:lnTo>
                    <a:lnTo>
                      <a:pt x="263" y="360"/>
                    </a:lnTo>
                    <a:lnTo>
                      <a:pt x="251" y="378"/>
                    </a:lnTo>
                    <a:lnTo>
                      <a:pt x="251" y="402"/>
                    </a:lnTo>
                    <a:lnTo>
                      <a:pt x="263" y="432"/>
                    </a:lnTo>
                    <a:lnTo>
                      <a:pt x="275" y="462"/>
                    </a:lnTo>
                    <a:lnTo>
                      <a:pt x="275" y="474"/>
                    </a:lnTo>
                    <a:lnTo>
                      <a:pt x="281" y="480"/>
                    </a:lnTo>
                    <a:lnTo>
                      <a:pt x="287" y="480"/>
                    </a:lnTo>
                    <a:lnTo>
                      <a:pt x="293" y="480"/>
                    </a:lnTo>
                    <a:lnTo>
                      <a:pt x="329" y="486"/>
                    </a:lnTo>
                    <a:lnTo>
                      <a:pt x="377" y="492"/>
                    </a:lnTo>
                    <a:lnTo>
                      <a:pt x="407" y="480"/>
                    </a:lnTo>
                    <a:lnTo>
                      <a:pt x="413" y="462"/>
                    </a:lnTo>
                    <a:lnTo>
                      <a:pt x="425" y="426"/>
                    </a:lnTo>
                    <a:lnTo>
                      <a:pt x="431" y="378"/>
                    </a:lnTo>
                    <a:lnTo>
                      <a:pt x="437" y="324"/>
                    </a:lnTo>
                    <a:lnTo>
                      <a:pt x="443" y="270"/>
                    </a:lnTo>
                    <a:lnTo>
                      <a:pt x="443" y="222"/>
                    </a:lnTo>
                    <a:lnTo>
                      <a:pt x="443" y="186"/>
                    </a:lnTo>
                    <a:lnTo>
                      <a:pt x="437" y="168"/>
                    </a:lnTo>
                    <a:lnTo>
                      <a:pt x="431" y="138"/>
                    </a:lnTo>
                    <a:lnTo>
                      <a:pt x="413" y="90"/>
                    </a:lnTo>
                    <a:lnTo>
                      <a:pt x="389" y="48"/>
                    </a:lnTo>
                    <a:lnTo>
                      <a:pt x="347" y="12"/>
                    </a:lnTo>
                    <a:lnTo>
                      <a:pt x="311" y="6"/>
                    </a:lnTo>
                    <a:lnTo>
                      <a:pt x="275" y="0"/>
                    </a:lnTo>
                    <a:lnTo>
                      <a:pt x="180" y="0"/>
                    </a:lnTo>
                    <a:lnTo>
                      <a:pt x="90" y="18"/>
                    </a:lnTo>
                    <a:lnTo>
                      <a:pt x="48" y="36"/>
                    </a:lnTo>
                    <a:lnTo>
                      <a:pt x="24" y="54"/>
                    </a:lnTo>
                    <a:lnTo>
                      <a:pt x="6" y="78"/>
                    </a:lnTo>
                    <a:lnTo>
                      <a:pt x="0" y="108"/>
                    </a:lnTo>
                    <a:lnTo>
                      <a:pt x="6" y="162"/>
                    </a:lnTo>
                    <a:lnTo>
                      <a:pt x="18" y="210"/>
                    </a:lnTo>
                    <a:lnTo>
                      <a:pt x="24" y="222"/>
                    </a:lnTo>
                    <a:lnTo>
                      <a:pt x="30" y="222"/>
                    </a:lnTo>
                    <a:lnTo>
                      <a:pt x="30" y="222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26" name="Freeform 166"/>
              <p:cNvSpPr>
                <a:spLocks/>
              </p:cNvSpPr>
              <p:nvPr/>
            </p:nvSpPr>
            <p:spPr bwMode="auto">
              <a:xfrm>
                <a:off x="4113" y="2507"/>
                <a:ext cx="198" cy="102"/>
              </a:xfrm>
              <a:custGeom>
                <a:avLst/>
                <a:gdLst>
                  <a:gd name="T0" fmla="*/ 6 w 198"/>
                  <a:gd name="T1" fmla="*/ 0 h 102"/>
                  <a:gd name="T2" fmla="*/ 12 w 198"/>
                  <a:gd name="T3" fmla="*/ 0 h 102"/>
                  <a:gd name="T4" fmla="*/ 30 w 198"/>
                  <a:gd name="T5" fmla="*/ 0 h 102"/>
                  <a:gd name="T6" fmla="*/ 54 w 198"/>
                  <a:gd name="T7" fmla="*/ 0 h 102"/>
                  <a:gd name="T8" fmla="*/ 90 w 198"/>
                  <a:gd name="T9" fmla="*/ 0 h 102"/>
                  <a:gd name="T10" fmla="*/ 150 w 198"/>
                  <a:gd name="T11" fmla="*/ 0 h 102"/>
                  <a:gd name="T12" fmla="*/ 168 w 198"/>
                  <a:gd name="T13" fmla="*/ 0 h 102"/>
                  <a:gd name="T14" fmla="*/ 186 w 198"/>
                  <a:gd name="T15" fmla="*/ 0 h 102"/>
                  <a:gd name="T16" fmla="*/ 198 w 198"/>
                  <a:gd name="T17" fmla="*/ 18 h 102"/>
                  <a:gd name="T18" fmla="*/ 198 w 198"/>
                  <a:gd name="T19" fmla="*/ 42 h 102"/>
                  <a:gd name="T20" fmla="*/ 198 w 198"/>
                  <a:gd name="T21" fmla="*/ 72 h 102"/>
                  <a:gd name="T22" fmla="*/ 192 w 198"/>
                  <a:gd name="T23" fmla="*/ 90 h 102"/>
                  <a:gd name="T24" fmla="*/ 180 w 198"/>
                  <a:gd name="T25" fmla="*/ 96 h 102"/>
                  <a:gd name="T26" fmla="*/ 162 w 198"/>
                  <a:gd name="T27" fmla="*/ 102 h 102"/>
                  <a:gd name="T28" fmla="*/ 144 w 198"/>
                  <a:gd name="T29" fmla="*/ 96 h 102"/>
                  <a:gd name="T30" fmla="*/ 132 w 198"/>
                  <a:gd name="T31" fmla="*/ 96 h 102"/>
                  <a:gd name="T32" fmla="*/ 126 w 198"/>
                  <a:gd name="T33" fmla="*/ 84 h 102"/>
                  <a:gd name="T34" fmla="*/ 126 w 198"/>
                  <a:gd name="T35" fmla="*/ 66 h 102"/>
                  <a:gd name="T36" fmla="*/ 126 w 198"/>
                  <a:gd name="T37" fmla="*/ 54 h 102"/>
                  <a:gd name="T38" fmla="*/ 126 w 198"/>
                  <a:gd name="T39" fmla="*/ 48 h 102"/>
                  <a:gd name="T40" fmla="*/ 90 w 198"/>
                  <a:gd name="T41" fmla="*/ 48 h 102"/>
                  <a:gd name="T42" fmla="*/ 66 w 198"/>
                  <a:gd name="T43" fmla="*/ 42 h 102"/>
                  <a:gd name="T44" fmla="*/ 60 w 198"/>
                  <a:gd name="T45" fmla="*/ 42 h 102"/>
                  <a:gd name="T46" fmla="*/ 60 w 198"/>
                  <a:gd name="T47" fmla="*/ 42 h 102"/>
                  <a:gd name="T48" fmla="*/ 60 w 198"/>
                  <a:gd name="T49" fmla="*/ 60 h 102"/>
                  <a:gd name="T50" fmla="*/ 60 w 198"/>
                  <a:gd name="T51" fmla="*/ 72 h 102"/>
                  <a:gd name="T52" fmla="*/ 60 w 198"/>
                  <a:gd name="T53" fmla="*/ 72 h 102"/>
                  <a:gd name="T54" fmla="*/ 54 w 198"/>
                  <a:gd name="T55" fmla="*/ 72 h 102"/>
                  <a:gd name="T56" fmla="*/ 36 w 198"/>
                  <a:gd name="T57" fmla="*/ 78 h 102"/>
                  <a:gd name="T58" fmla="*/ 18 w 198"/>
                  <a:gd name="T59" fmla="*/ 78 h 102"/>
                  <a:gd name="T60" fmla="*/ 6 w 198"/>
                  <a:gd name="T61" fmla="*/ 72 h 102"/>
                  <a:gd name="T62" fmla="*/ 6 w 198"/>
                  <a:gd name="T63" fmla="*/ 60 h 102"/>
                  <a:gd name="T64" fmla="*/ 0 w 198"/>
                  <a:gd name="T65" fmla="*/ 36 h 102"/>
                  <a:gd name="T66" fmla="*/ 6 w 198"/>
                  <a:gd name="T67" fmla="*/ 12 h 102"/>
                  <a:gd name="T68" fmla="*/ 6 w 198"/>
                  <a:gd name="T69" fmla="*/ 0 h 102"/>
                  <a:gd name="T70" fmla="*/ 6 w 198"/>
                  <a:gd name="T71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8" h="102">
                    <a:moveTo>
                      <a:pt x="6" y="0"/>
                    </a:moveTo>
                    <a:lnTo>
                      <a:pt x="12" y="0"/>
                    </a:lnTo>
                    <a:lnTo>
                      <a:pt x="30" y="0"/>
                    </a:lnTo>
                    <a:lnTo>
                      <a:pt x="54" y="0"/>
                    </a:lnTo>
                    <a:lnTo>
                      <a:pt x="90" y="0"/>
                    </a:lnTo>
                    <a:lnTo>
                      <a:pt x="150" y="0"/>
                    </a:lnTo>
                    <a:lnTo>
                      <a:pt x="168" y="0"/>
                    </a:lnTo>
                    <a:lnTo>
                      <a:pt x="186" y="0"/>
                    </a:lnTo>
                    <a:lnTo>
                      <a:pt x="198" y="18"/>
                    </a:lnTo>
                    <a:lnTo>
                      <a:pt x="198" y="42"/>
                    </a:lnTo>
                    <a:lnTo>
                      <a:pt x="198" y="72"/>
                    </a:lnTo>
                    <a:lnTo>
                      <a:pt x="192" y="90"/>
                    </a:lnTo>
                    <a:lnTo>
                      <a:pt x="180" y="96"/>
                    </a:lnTo>
                    <a:lnTo>
                      <a:pt x="162" y="102"/>
                    </a:lnTo>
                    <a:lnTo>
                      <a:pt x="144" y="96"/>
                    </a:lnTo>
                    <a:lnTo>
                      <a:pt x="132" y="96"/>
                    </a:lnTo>
                    <a:lnTo>
                      <a:pt x="126" y="84"/>
                    </a:lnTo>
                    <a:lnTo>
                      <a:pt x="126" y="66"/>
                    </a:lnTo>
                    <a:lnTo>
                      <a:pt x="126" y="54"/>
                    </a:lnTo>
                    <a:lnTo>
                      <a:pt x="126" y="48"/>
                    </a:lnTo>
                    <a:lnTo>
                      <a:pt x="90" y="48"/>
                    </a:lnTo>
                    <a:lnTo>
                      <a:pt x="66" y="42"/>
                    </a:lnTo>
                    <a:lnTo>
                      <a:pt x="60" y="42"/>
                    </a:lnTo>
                    <a:lnTo>
                      <a:pt x="60" y="42"/>
                    </a:lnTo>
                    <a:lnTo>
                      <a:pt x="60" y="60"/>
                    </a:lnTo>
                    <a:lnTo>
                      <a:pt x="60" y="72"/>
                    </a:lnTo>
                    <a:lnTo>
                      <a:pt x="60" y="72"/>
                    </a:lnTo>
                    <a:lnTo>
                      <a:pt x="54" y="72"/>
                    </a:lnTo>
                    <a:lnTo>
                      <a:pt x="36" y="78"/>
                    </a:lnTo>
                    <a:lnTo>
                      <a:pt x="18" y="78"/>
                    </a:lnTo>
                    <a:lnTo>
                      <a:pt x="6" y="72"/>
                    </a:lnTo>
                    <a:lnTo>
                      <a:pt x="6" y="60"/>
                    </a:lnTo>
                    <a:lnTo>
                      <a:pt x="0" y="36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CCFF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27" name="Freeform 167"/>
              <p:cNvSpPr>
                <a:spLocks/>
              </p:cNvSpPr>
              <p:nvPr/>
            </p:nvSpPr>
            <p:spPr bwMode="auto">
              <a:xfrm>
                <a:off x="4179" y="2621"/>
                <a:ext cx="1" cy="30"/>
              </a:xfrm>
              <a:custGeom>
                <a:avLst/>
                <a:gdLst>
                  <a:gd name="T0" fmla="*/ 0 h 30"/>
                  <a:gd name="T1" fmla="*/ 30 h 30"/>
                  <a:gd name="T2" fmla="*/ 0 h 3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0">
                    <a:moveTo>
                      <a:pt x="0" y="0"/>
                    </a:moveTo>
                    <a:lnTo>
                      <a:pt x="0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28" name="Line 168"/>
              <p:cNvSpPr>
                <a:spLocks noChangeShapeType="1"/>
              </p:cNvSpPr>
              <p:nvPr/>
            </p:nvSpPr>
            <p:spPr bwMode="auto">
              <a:xfrm>
                <a:off x="4179" y="2621"/>
                <a:ext cx="1" cy="3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29" name="Freeform 169"/>
              <p:cNvSpPr>
                <a:spLocks/>
              </p:cNvSpPr>
              <p:nvPr/>
            </p:nvSpPr>
            <p:spPr bwMode="auto">
              <a:xfrm>
                <a:off x="4197" y="2681"/>
                <a:ext cx="54" cy="6"/>
              </a:xfrm>
              <a:custGeom>
                <a:avLst/>
                <a:gdLst>
                  <a:gd name="T0" fmla="*/ 0 w 54"/>
                  <a:gd name="T1" fmla="*/ 0 h 6"/>
                  <a:gd name="T2" fmla="*/ 6 w 54"/>
                  <a:gd name="T3" fmla="*/ 0 h 6"/>
                  <a:gd name="T4" fmla="*/ 24 w 54"/>
                  <a:gd name="T5" fmla="*/ 0 h 6"/>
                  <a:gd name="T6" fmla="*/ 42 w 54"/>
                  <a:gd name="T7" fmla="*/ 0 h 6"/>
                  <a:gd name="T8" fmla="*/ 54 w 54"/>
                  <a:gd name="T9" fmla="*/ 6 h 6"/>
                  <a:gd name="T10" fmla="*/ 0 w 54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6">
                    <a:moveTo>
                      <a:pt x="0" y="0"/>
                    </a:moveTo>
                    <a:lnTo>
                      <a:pt x="6" y="0"/>
                    </a:lnTo>
                    <a:lnTo>
                      <a:pt x="24" y="0"/>
                    </a:lnTo>
                    <a:lnTo>
                      <a:pt x="42" y="0"/>
                    </a:lnTo>
                    <a:lnTo>
                      <a:pt x="5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30" name="Freeform 170"/>
              <p:cNvSpPr>
                <a:spLocks/>
              </p:cNvSpPr>
              <p:nvPr/>
            </p:nvSpPr>
            <p:spPr bwMode="auto">
              <a:xfrm>
                <a:off x="4197" y="2681"/>
                <a:ext cx="54" cy="6"/>
              </a:xfrm>
              <a:custGeom>
                <a:avLst/>
                <a:gdLst>
                  <a:gd name="T0" fmla="*/ 0 w 54"/>
                  <a:gd name="T1" fmla="*/ 0 h 6"/>
                  <a:gd name="T2" fmla="*/ 6 w 54"/>
                  <a:gd name="T3" fmla="*/ 0 h 6"/>
                  <a:gd name="T4" fmla="*/ 24 w 54"/>
                  <a:gd name="T5" fmla="*/ 0 h 6"/>
                  <a:gd name="T6" fmla="*/ 42 w 54"/>
                  <a:gd name="T7" fmla="*/ 0 h 6"/>
                  <a:gd name="T8" fmla="*/ 54 w 54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6">
                    <a:moveTo>
                      <a:pt x="0" y="0"/>
                    </a:moveTo>
                    <a:lnTo>
                      <a:pt x="6" y="0"/>
                    </a:lnTo>
                    <a:lnTo>
                      <a:pt x="24" y="0"/>
                    </a:lnTo>
                    <a:lnTo>
                      <a:pt x="42" y="0"/>
                    </a:lnTo>
                    <a:lnTo>
                      <a:pt x="54" y="6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31" name="Line 171"/>
              <p:cNvSpPr>
                <a:spLocks noChangeShapeType="1"/>
              </p:cNvSpPr>
              <p:nvPr/>
            </p:nvSpPr>
            <p:spPr bwMode="auto">
              <a:xfrm>
                <a:off x="4316" y="2537"/>
                <a:ext cx="7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32" name="Freeform 172"/>
              <p:cNvSpPr>
                <a:spLocks/>
              </p:cNvSpPr>
              <p:nvPr/>
            </p:nvSpPr>
            <p:spPr bwMode="auto">
              <a:xfrm>
                <a:off x="4167" y="2789"/>
                <a:ext cx="78" cy="365"/>
              </a:xfrm>
              <a:custGeom>
                <a:avLst/>
                <a:gdLst>
                  <a:gd name="T0" fmla="*/ 48 w 78"/>
                  <a:gd name="T1" fmla="*/ 0 h 365"/>
                  <a:gd name="T2" fmla="*/ 36 w 78"/>
                  <a:gd name="T3" fmla="*/ 18 h 365"/>
                  <a:gd name="T4" fmla="*/ 36 w 78"/>
                  <a:gd name="T5" fmla="*/ 42 h 365"/>
                  <a:gd name="T6" fmla="*/ 36 w 78"/>
                  <a:gd name="T7" fmla="*/ 54 h 365"/>
                  <a:gd name="T8" fmla="*/ 42 w 78"/>
                  <a:gd name="T9" fmla="*/ 60 h 365"/>
                  <a:gd name="T10" fmla="*/ 18 w 78"/>
                  <a:gd name="T11" fmla="*/ 102 h 365"/>
                  <a:gd name="T12" fmla="*/ 6 w 78"/>
                  <a:gd name="T13" fmla="*/ 137 h 365"/>
                  <a:gd name="T14" fmla="*/ 0 w 78"/>
                  <a:gd name="T15" fmla="*/ 155 h 365"/>
                  <a:gd name="T16" fmla="*/ 12 w 78"/>
                  <a:gd name="T17" fmla="*/ 185 h 365"/>
                  <a:gd name="T18" fmla="*/ 18 w 78"/>
                  <a:gd name="T19" fmla="*/ 209 h 365"/>
                  <a:gd name="T20" fmla="*/ 30 w 78"/>
                  <a:gd name="T21" fmla="*/ 221 h 365"/>
                  <a:gd name="T22" fmla="*/ 60 w 78"/>
                  <a:gd name="T23" fmla="*/ 257 h 365"/>
                  <a:gd name="T24" fmla="*/ 72 w 78"/>
                  <a:gd name="T25" fmla="*/ 269 h 365"/>
                  <a:gd name="T26" fmla="*/ 78 w 78"/>
                  <a:gd name="T27" fmla="*/ 281 h 365"/>
                  <a:gd name="T28" fmla="*/ 78 w 78"/>
                  <a:gd name="T29" fmla="*/ 311 h 365"/>
                  <a:gd name="T30" fmla="*/ 78 w 78"/>
                  <a:gd name="T31" fmla="*/ 329 h 365"/>
                  <a:gd name="T32" fmla="*/ 78 w 78"/>
                  <a:gd name="T33" fmla="*/ 353 h 365"/>
                  <a:gd name="T34" fmla="*/ 78 w 78"/>
                  <a:gd name="T35" fmla="*/ 359 h 365"/>
                  <a:gd name="T36" fmla="*/ 78 w 78"/>
                  <a:gd name="T37" fmla="*/ 365 h 365"/>
                  <a:gd name="T38" fmla="*/ 48 w 78"/>
                  <a:gd name="T39" fmla="*/ 0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8" h="365">
                    <a:moveTo>
                      <a:pt x="48" y="0"/>
                    </a:moveTo>
                    <a:lnTo>
                      <a:pt x="36" y="18"/>
                    </a:lnTo>
                    <a:lnTo>
                      <a:pt x="36" y="42"/>
                    </a:lnTo>
                    <a:lnTo>
                      <a:pt x="36" y="54"/>
                    </a:lnTo>
                    <a:lnTo>
                      <a:pt x="42" y="60"/>
                    </a:lnTo>
                    <a:lnTo>
                      <a:pt x="18" y="102"/>
                    </a:lnTo>
                    <a:lnTo>
                      <a:pt x="6" y="137"/>
                    </a:lnTo>
                    <a:lnTo>
                      <a:pt x="0" y="155"/>
                    </a:lnTo>
                    <a:lnTo>
                      <a:pt x="12" y="185"/>
                    </a:lnTo>
                    <a:lnTo>
                      <a:pt x="18" y="209"/>
                    </a:lnTo>
                    <a:lnTo>
                      <a:pt x="30" y="221"/>
                    </a:lnTo>
                    <a:lnTo>
                      <a:pt x="60" y="257"/>
                    </a:lnTo>
                    <a:lnTo>
                      <a:pt x="72" y="269"/>
                    </a:lnTo>
                    <a:lnTo>
                      <a:pt x="78" y="281"/>
                    </a:lnTo>
                    <a:lnTo>
                      <a:pt x="78" y="311"/>
                    </a:lnTo>
                    <a:lnTo>
                      <a:pt x="78" y="329"/>
                    </a:lnTo>
                    <a:lnTo>
                      <a:pt x="78" y="353"/>
                    </a:lnTo>
                    <a:lnTo>
                      <a:pt x="78" y="359"/>
                    </a:lnTo>
                    <a:lnTo>
                      <a:pt x="78" y="365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F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33" name="Freeform 173"/>
              <p:cNvSpPr>
                <a:spLocks/>
              </p:cNvSpPr>
              <p:nvPr/>
            </p:nvSpPr>
            <p:spPr bwMode="auto">
              <a:xfrm>
                <a:off x="4167" y="2789"/>
                <a:ext cx="78" cy="365"/>
              </a:xfrm>
              <a:custGeom>
                <a:avLst/>
                <a:gdLst>
                  <a:gd name="T0" fmla="*/ 48 w 78"/>
                  <a:gd name="T1" fmla="*/ 0 h 365"/>
                  <a:gd name="T2" fmla="*/ 36 w 78"/>
                  <a:gd name="T3" fmla="*/ 18 h 365"/>
                  <a:gd name="T4" fmla="*/ 36 w 78"/>
                  <a:gd name="T5" fmla="*/ 42 h 365"/>
                  <a:gd name="T6" fmla="*/ 36 w 78"/>
                  <a:gd name="T7" fmla="*/ 54 h 365"/>
                  <a:gd name="T8" fmla="*/ 42 w 78"/>
                  <a:gd name="T9" fmla="*/ 60 h 365"/>
                  <a:gd name="T10" fmla="*/ 18 w 78"/>
                  <a:gd name="T11" fmla="*/ 102 h 365"/>
                  <a:gd name="T12" fmla="*/ 6 w 78"/>
                  <a:gd name="T13" fmla="*/ 137 h 365"/>
                  <a:gd name="T14" fmla="*/ 0 w 78"/>
                  <a:gd name="T15" fmla="*/ 155 h 365"/>
                  <a:gd name="T16" fmla="*/ 12 w 78"/>
                  <a:gd name="T17" fmla="*/ 185 h 365"/>
                  <a:gd name="T18" fmla="*/ 18 w 78"/>
                  <a:gd name="T19" fmla="*/ 209 h 365"/>
                  <a:gd name="T20" fmla="*/ 30 w 78"/>
                  <a:gd name="T21" fmla="*/ 221 h 365"/>
                  <a:gd name="T22" fmla="*/ 60 w 78"/>
                  <a:gd name="T23" fmla="*/ 257 h 365"/>
                  <a:gd name="T24" fmla="*/ 72 w 78"/>
                  <a:gd name="T25" fmla="*/ 269 h 365"/>
                  <a:gd name="T26" fmla="*/ 78 w 78"/>
                  <a:gd name="T27" fmla="*/ 281 h 365"/>
                  <a:gd name="T28" fmla="*/ 78 w 78"/>
                  <a:gd name="T29" fmla="*/ 311 h 365"/>
                  <a:gd name="T30" fmla="*/ 78 w 78"/>
                  <a:gd name="T31" fmla="*/ 329 h 365"/>
                  <a:gd name="T32" fmla="*/ 78 w 78"/>
                  <a:gd name="T33" fmla="*/ 353 h 365"/>
                  <a:gd name="T34" fmla="*/ 78 w 78"/>
                  <a:gd name="T35" fmla="*/ 359 h 365"/>
                  <a:gd name="T36" fmla="*/ 78 w 78"/>
                  <a:gd name="T37" fmla="*/ 36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8" h="365">
                    <a:moveTo>
                      <a:pt x="48" y="0"/>
                    </a:moveTo>
                    <a:lnTo>
                      <a:pt x="36" y="18"/>
                    </a:lnTo>
                    <a:lnTo>
                      <a:pt x="36" y="42"/>
                    </a:lnTo>
                    <a:lnTo>
                      <a:pt x="36" y="54"/>
                    </a:lnTo>
                    <a:lnTo>
                      <a:pt x="42" y="60"/>
                    </a:lnTo>
                    <a:lnTo>
                      <a:pt x="18" y="102"/>
                    </a:lnTo>
                    <a:lnTo>
                      <a:pt x="6" y="137"/>
                    </a:lnTo>
                    <a:lnTo>
                      <a:pt x="0" y="155"/>
                    </a:lnTo>
                    <a:lnTo>
                      <a:pt x="12" y="185"/>
                    </a:lnTo>
                    <a:lnTo>
                      <a:pt x="18" y="209"/>
                    </a:lnTo>
                    <a:lnTo>
                      <a:pt x="30" y="221"/>
                    </a:lnTo>
                    <a:lnTo>
                      <a:pt x="60" y="257"/>
                    </a:lnTo>
                    <a:lnTo>
                      <a:pt x="72" y="269"/>
                    </a:lnTo>
                    <a:lnTo>
                      <a:pt x="78" y="281"/>
                    </a:lnTo>
                    <a:lnTo>
                      <a:pt x="78" y="311"/>
                    </a:lnTo>
                    <a:lnTo>
                      <a:pt x="78" y="329"/>
                    </a:lnTo>
                    <a:lnTo>
                      <a:pt x="78" y="353"/>
                    </a:lnTo>
                    <a:lnTo>
                      <a:pt x="78" y="359"/>
                    </a:lnTo>
                    <a:lnTo>
                      <a:pt x="78" y="365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34" name="Freeform 174"/>
              <p:cNvSpPr>
                <a:spLocks/>
              </p:cNvSpPr>
              <p:nvPr/>
            </p:nvSpPr>
            <p:spPr bwMode="auto">
              <a:xfrm>
                <a:off x="4412" y="2837"/>
                <a:ext cx="138" cy="359"/>
              </a:xfrm>
              <a:custGeom>
                <a:avLst/>
                <a:gdLst>
                  <a:gd name="T0" fmla="*/ 126 w 138"/>
                  <a:gd name="T1" fmla="*/ 48 h 359"/>
                  <a:gd name="T2" fmla="*/ 132 w 138"/>
                  <a:gd name="T3" fmla="*/ 66 h 359"/>
                  <a:gd name="T4" fmla="*/ 132 w 138"/>
                  <a:gd name="T5" fmla="*/ 101 h 359"/>
                  <a:gd name="T6" fmla="*/ 138 w 138"/>
                  <a:gd name="T7" fmla="*/ 143 h 359"/>
                  <a:gd name="T8" fmla="*/ 138 w 138"/>
                  <a:gd name="T9" fmla="*/ 191 h 359"/>
                  <a:gd name="T10" fmla="*/ 132 w 138"/>
                  <a:gd name="T11" fmla="*/ 233 h 359"/>
                  <a:gd name="T12" fmla="*/ 132 w 138"/>
                  <a:gd name="T13" fmla="*/ 275 h 359"/>
                  <a:gd name="T14" fmla="*/ 132 w 138"/>
                  <a:gd name="T15" fmla="*/ 305 h 359"/>
                  <a:gd name="T16" fmla="*/ 132 w 138"/>
                  <a:gd name="T17" fmla="*/ 311 h 359"/>
                  <a:gd name="T18" fmla="*/ 114 w 138"/>
                  <a:gd name="T19" fmla="*/ 323 h 359"/>
                  <a:gd name="T20" fmla="*/ 108 w 138"/>
                  <a:gd name="T21" fmla="*/ 335 h 359"/>
                  <a:gd name="T22" fmla="*/ 108 w 138"/>
                  <a:gd name="T23" fmla="*/ 335 h 359"/>
                  <a:gd name="T24" fmla="*/ 108 w 138"/>
                  <a:gd name="T25" fmla="*/ 347 h 359"/>
                  <a:gd name="T26" fmla="*/ 108 w 138"/>
                  <a:gd name="T27" fmla="*/ 359 h 359"/>
                  <a:gd name="T28" fmla="*/ 108 w 138"/>
                  <a:gd name="T29" fmla="*/ 359 h 359"/>
                  <a:gd name="T30" fmla="*/ 78 w 138"/>
                  <a:gd name="T31" fmla="*/ 359 h 359"/>
                  <a:gd name="T32" fmla="*/ 60 w 138"/>
                  <a:gd name="T33" fmla="*/ 359 h 359"/>
                  <a:gd name="T34" fmla="*/ 48 w 138"/>
                  <a:gd name="T35" fmla="*/ 359 h 359"/>
                  <a:gd name="T36" fmla="*/ 48 w 138"/>
                  <a:gd name="T37" fmla="*/ 359 h 359"/>
                  <a:gd name="T38" fmla="*/ 48 w 138"/>
                  <a:gd name="T39" fmla="*/ 341 h 359"/>
                  <a:gd name="T40" fmla="*/ 48 w 138"/>
                  <a:gd name="T41" fmla="*/ 335 h 359"/>
                  <a:gd name="T42" fmla="*/ 48 w 138"/>
                  <a:gd name="T43" fmla="*/ 335 h 359"/>
                  <a:gd name="T44" fmla="*/ 42 w 138"/>
                  <a:gd name="T45" fmla="*/ 329 h 359"/>
                  <a:gd name="T46" fmla="*/ 24 w 138"/>
                  <a:gd name="T47" fmla="*/ 323 h 359"/>
                  <a:gd name="T48" fmla="*/ 12 w 138"/>
                  <a:gd name="T49" fmla="*/ 311 h 359"/>
                  <a:gd name="T50" fmla="*/ 6 w 138"/>
                  <a:gd name="T51" fmla="*/ 299 h 359"/>
                  <a:gd name="T52" fmla="*/ 6 w 138"/>
                  <a:gd name="T53" fmla="*/ 287 h 359"/>
                  <a:gd name="T54" fmla="*/ 6 w 138"/>
                  <a:gd name="T55" fmla="*/ 263 h 359"/>
                  <a:gd name="T56" fmla="*/ 6 w 138"/>
                  <a:gd name="T57" fmla="*/ 227 h 359"/>
                  <a:gd name="T58" fmla="*/ 6 w 138"/>
                  <a:gd name="T59" fmla="*/ 191 h 359"/>
                  <a:gd name="T60" fmla="*/ 0 w 138"/>
                  <a:gd name="T61" fmla="*/ 119 h 359"/>
                  <a:gd name="T62" fmla="*/ 0 w 138"/>
                  <a:gd name="T63" fmla="*/ 95 h 359"/>
                  <a:gd name="T64" fmla="*/ 0 w 138"/>
                  <a:gd name="T65" fmla="*/ 78 h 359"/>
                  <a:gd name="T66" fmla="*/ 6 w 138"/>
                  <a:gd name="T67" fmla="*/ 48 h 359"/>
                  <a:gd name="T68" fmla="*/ 18 w 138"/>
                  <a:gd name="T69" fmla="*/ 24 h 359"/>
                  <a:gd name="T70" fmla="*/ 42 w 138"/>
                  <a:gd name="T71" fmla="*/ 6 h 359"/>
                  <a:gd name="T72" fmla="*/ 66 w 138"/>
                  <a:gd name="T73" fmla="*/ 0 h 359"/>
                  <a:gd name="T74" fmla="*/ 84 w 138"/>
                  <a:gd name="T75" fmla="*/ 6 h 359"/>
                  <a:gd name="T76" fmla="*/ 102 w 138"/>
                  <a:gd name="T77" fmla="*/ 12 h 359"/>
                  <a:gd name="T78" fmla="*/ 126 w 138"/>
                  <a:gd name="T79" fmla="*/ 48 h 359"/>
                  <a:gd name="T80" fmla="*/ 126 w 138"/>
                  <a:gd name="T81" fmla="*/ 48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8" h="359">
                    <a:moveTo>
                      <a:pt x="126" y="48"/>
                    </a:moveTo>
                    <a:lnTo>
                      <a:pt x="132" y="66"/>
                    </a:lnTo>
                    <a:lnTo>
                      <a:pt x="132" y="101"/>
                    </a:lnTo>
                    <a:lnTo>
                      <a:pt x="138" y="143"/>
                    </a:lnTo>
                    <a:lnTo>
                      <a:pt x="138" y="191"/>
                    </a:lnTo>
                    <a:lnTo>
                      <a:pt x="132" y="233"/>
                    </a:lnTo>
                    <a:lnTo>
                      <a:pt x="132" y="275"/>
                    </a:lnTo>
                    <a:lnTo>
                      <a:pt x="132" y="305"/>
                    </a:lnTo>
                    <a:lnTo>
                      <a:pt x="132" y="311"/>
                    </a:lnTo>
                    <a:lnTo>
                      <a:pt x="114" y="323"/>
                    </a:lnTo>
                    <a:lnTo>
                      <a:pt x="108" y="335"/>
                    </a:lnTo>
                    <a:lnTo>
                      <a:pt x="108" y="335"/>
                    </a:lnTo>
                    <a:lnTo>
                      <a:pt x="108" y="347"/>
                    </a:lnTo>
                    <a:lnTo>
                      <a:pt x="108" y="359"/>
                    </a:lnTo>
                    <a:lnTo>
                      <a:pt x="108" y="359"/>
                    </a:lnTo>
                    <a:lnTo>
                      <a:pt x="78" y="359"/>
                    </a:lnTo>
                    <a:lnTo>
                      <a:pt x="60" y="359"/>
                    </a:lnTo>
                    <a:lnTo>
                      <a:pt x="48" y="359"/>
                    </a:lnTo>
                    <a:lnTo>
                      <a:pt x="48" y="359"/>
                    </a:lnTo>
                    <a:lnTo>
                      <a:pt x="48" y="341"/>
                    </a:lnTo>
                    <a:lnTo>
                      <a:pt x="48" y="335"/>
                    </a:lnTo>
                    <a:lnTo>
                      <a:pt x="48" y="335"/>
                    </a:lnTo>
                    <a:lnTo>
                      <a:pt x="42" y="329"/>
                    </a:lnTo>
                    <a:lnTo>
                      <a:pt x="24" y="323"/>
                    </a:lnTo>
                    <a:lnTo>
                      <a:pt x="12" y="311"/>
                    </a:lnTo>
                    <a:lnTo>
                      <a:pt x="6" y="299"/>
                    </a:lnTo>
                    <a:lnTo>
                      <a:pt x="6" y="287"/>
                    </a:lnTo>
                    <a:lnTo>
                      <a:pt x="6" y="263"/>
                    </a:lnTo>
                    <a:lnTo>
                      <a:pt x="6" y="227"/>
                    </a:lnTo>
                    <a:lnTo>
                      <a:pt x="6" y="191"/>
                    </a:lnTo>
                    <a:lnTo>
                      <a:pt x="0" y="119"/>
                    </a:lnTo>
                    <a:lnTo>
                      <a:pt x="0" y="95"/>
                    </a:lnTo>
                    <a:lnTo>
                      <a:pt x="0" y="78"/>
                    </a:lnTo>
                    <a:lnTo>
                      <a:pt x="6" y="48"/>
                    </a:lnTo>
                    <a:lnTo>
                      <a:pt x="18" y="24"/>
                    </a:lnTo>
                    <a:lnTo>
                      <a:pt x="42" y="6"/>
                    </a:lnTo>
                    <a:lnTo>
                      <a:pt x="66" y="0"/>
                    </a:lnTo>
                    <a:lnTo>
                      <a:pt x="84" y="6"/>
                    </a:lnTo>
                    <a:lnTo>
                      <a:pt x="102" y="12"/>
                    </a:lnTo>
                    <a:lnTo>
                      <a:pt x="126" y="48"/>
                    </a:lnTo>
                    <a:lnTo>
                      <a:pt x="126" y="48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35" name="Line 175"/>
              <p:cNvSpPr>
                <a:spLocks noChangeShapeType="1"/>
              </p:cNvSpPr>
              <p:nvPr/>
            </p:nvSpPr>
            <p:spPr bwMode="auto">
              <a:xfrm>
                <a:off x="4544" y="3178"/>
                <a:ext cx="1" cy="1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36" name="Line 176"/>
              <p:cNvSpPr>
                <a:spLocks noChangeShapeType="1"/>
              </p:cNvSpPr>
              <p:nvPr/>
            </p:nvSpPr>
            <p:spPr bwMode="auto">
              <a:xfrm>
                <a:off x="4544" y="3178"/>
                <a:ext cx="1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37" name="Freeform 177"/>
              <p:cNvSpPr>
                <a:spLocks/>
              </p:cNvSpPr>
              <p:nvPr/>
            </p:nvSpPr>
            <p:spPr bwMode="auto">
              <a:xfrm>
                <a:off x="4460" y="2783"/>
                <a:ext cx="472" cy="485"/>
              </a:xfrm>
              <a:custGeom>
                <a:avLst/>
                <a:gdLst>
                  <a:gd name="T0" fmla="*/ 149 w 472"/>
                  <a:gd name="T1" fmla="*/ 18 h 485"/>
                  <a:gd name="T2" fmla="*/ 143 w 472"/>
                  <a:gd name="T3" fmla="*/ 18 h 485"/>
                  <a:gd name="T4" fmla="*/ 125 w 472"/>
                  <a:gd name="T5" fmla="*/ 24 h 485"/>
                  <a:gd name="T6" fmla="*/ 101 w 472"/>
                  <a:gd name="T7" fmla="*/ 30 h 485"/>
                  <a:gd name="T8" fmla="*/ 78 w 472"/>
                  <a:gd name="T9" fmla="*/ 54 h 485"/>
                  <a:gd name="T10" fmla="*/ 54 w 472"/>
                  <a:gd name="T11" fmla="*/ 96 h 485"/>
                  <a:gd name="T12" fmla="*/ 30 w 472"/>
                  <a:gd name="T13" fmla="*/ 143 h 485"/>
                  <a:gd name="T14" fmla="*/ 12 w 472"/>
                  <a:gd name="T15" fmla="*/ 179 h 485"/>
                  <a:gd name="T16" fmla="*/ 6 w 472"/>
                  <a:gd name="T17" fmla="*/ 191 h 485"/>
                  <a:gd name="T18" fmla="*/ 0 w 472"/>
                  <a:gd name="T19" fmla="*/ 197 h 485"/>
                  <a:gd name="T20" fmla="*/ 18 w 472"/>
                  <a:gd name="T21" fmla="*/ 257 h 485"/>
                  <a:gd name="T22" fmla="*/ 30 w 472"/>
                  <a:gd name="T23" fmla="*/ 299 h 485"/>
                  <a:gd name="T24" fmla="*/ 36 w 472"/>
                  <a:gd name="T25" fmla="*/ 329 h 485"/>
                  <a:gd name="T26" fmla="*/ 42 w 472"/>
                  <a:gd name="T27" fmla="*/ 353 h 485"/>
                  <a:gd name="T28" fmla="*/ 42 w 472"/>
                  <a:gd name="T29" fmla="*/ 365 h 485"/>
                  <a:gd name="T30" fmla="*/ 48 w 472"/>
                  <a:gd name="T31" fmla="*/ 377 h 485"/>
                  <a:gd name="T32" fmla="*/ 48 w 472"/>
                  <a:gd name="T33" fmla="*/ 377 h 485"/>
                  <a:gd name="T34" fmla="*/ 54 w 472"/>
                  <a:gd name="T35" fmla="*/ 401 h 485"/>
                  <a:gd name="T36" fmla="*/ 60 w 472"/>
                  <a:gd name="T37" fmla="*/ 419 h 485"/>
                  <a:gd name="T38" fmla="*/ 66 w 472"/>
                  <a:gd name="T39" fmla="*/ 443 h 485"/>
                  <a:gd name="T40" fmla="*/ 66 w 472"/>
                  <a:gd name="T41" fmla="*/ 449 h 485"/>
                  <a:gd name="T42" fmla="*/ 66 w 472"/>
                  <a:gd name="T43" fmla="*/ 455 h 485"/>
                  <a:gd name="T44" fmla="*/ 119 w 472"/>
                  <a:gd name="T45" fmla="*/ 467 h 485"/>
                  <a:gd name="T46" fmla="*/ 155 w 472"/>
                  <a:gd name="T47" fmla="*/ 473 h 485"/>
                  <a:gd name="T48" fmla="*/ 179 w 472"/>
                  <a:gd name="T49" fmla="*/ 479 h 485"/>
                  <a:gd name="T50" fmla="*/ 197 w 472"/>
                  <a:gd name="T51" fmla="*/ 485 h 485"/>
                  <a:gd name="T52" fmla="*/ 215 w 472"/>
                  <a:gd name="T53" fmla="*/ 485 h 485"/>
                  <a:gd name="T54" fmla="*/ 215 w 472"/>
                  <a:gd name="T55" fmla="*/ 485 h 485"/>
                  <a:gd name="T56" fmla="*/ 281 w 472"/>
                  <a:gd name="T57" fmla="*/ 485 h 485"/>
                  <a:gd name="T58" fmla="*/ 323 w 472"/>
                  <a:gd name="T59" fmla="*/ 485 h 485"/>
                  <a:gd name="T60" fmla="*/ 358 w 472"/>
                  <a:gd name="T61" fmla="*/ 485 h 485"/>
                  <a:gd name="T62" fmla="*/ 382 w 472"/>
                  <a:gd name="T63" fmla="*/ 485 h 485"/>
                  <a:gd name="T64" fmla="*/ 394 w 472"/>
                  <a:gd name="T65" fmla="*/ 485 h 485"/>
                  <a:gd name="T66" fmla="*/ 406 w 472"/>
                  <a:gd name="T67" fmla="*/ 485 h 485"/>
                  <a:gd name="T68" fmla="*/ 406 w 472"/>
                  <a:gd name="T69" fmla="*/ 485 h 485"/>
                  <a:gd name="T70" fmla="*/ 436 w 472"/>
                  <a:gd name="T71" fmla="*/ 479 h 485"/>
                  <a:gd name="T72" fmla="*/ 448 w 472"/>
                  <a:gd name="T73" fmla="*/ 473 h 485"/>
                  <a:gd name="T74" fmla="*/ 454 w 472"/>
                  <a:gd name="T75" fmla="*/ 473 h 485"/>
                  <a:gd name="T76" fmla="*/ 454 w 472"/>
                  <a:gd name="T77" fmla="*/ 473 h 485"/>
                  <a:gd name="T78" fmla="*/ 460 w 472"/>
                  <a:gd name="T79" fmla="*/ 461 h 485"/>
                  <a:gd name="T80" fmla="*/ 460 w 472"/>
                  <a:gd name="T81" fmla="*/ 431 h 485"/>
                  <a:gd name="T82" fmla="*/ 466 w 472"/>
                  <a:gd name="T83" fmla="*/ 395 h 485"/>
                  <a:gd name="T84" fmla="*/ 472 w 472"/>
                  <a:gd name="T85" fmla="*/ 359 h 485"/>
                  <a:gd name="T86" fmla="*/ 472 w 472"/>
                  <a:gd name="T87" fmla="*/ 335 h 485"/>
                  <a:gd name="T88" fmla="*/ 472 w 472"/>
                  <a:gd name="T89" fmla="*/ 305 h 485"/>
                  <a:gd name="T90" fmla="*/ 472 w 472"/>
                  <a:gd name="T91" fmla="*/ 239 h 485"/>
                  <a:gd name="T92" fmla="*/ 472 w 472"/>
                  <a:gd name="T93" fmla="*/ 209 h 485"/>
                  <a:gd name="T94" fmla="*/ 472 w 472"/>
                  <a:gd name="T95" fmla="*/ 179 h 485"/>
                  <a:gd name="T96" fmla="*/ 472 w 472"/>
                  <a:gd name="T97" fmla="*/ 161 h 485"/>
                  <a:gd name="T98" fmla="*/ 472 w 472"/>
                  <a:gd name="T99" fmla="*/ 155 h 485"/>
                  <a:gd name="T100" fmla="*/ 472 w 472"/>
                  <a:gd name="T101" fmla="*/ 143 h 485"/>
                  <a:gd name="T102" fmla="*/ 472 w 472"/>
                  <a:gd name="T103" fmla="*/ 138 h 485"/>
                  <a:gd name="T104" fmla="*/ 472 w 472"/>
                  <a:gd name="T105" fmla="*/ 132 h 485"/>
                  <a:gd name="T106" fmla="*/ 460 w 472"/>
                  <a:gd name="T107" fmla="*/ 108 h 485"/>
                  <a:gd name="T108" fmla="*/ 454 w 472"/>
                  <a:gd name="T109" fmla="*/ 90 h 485"/>
                  <a:gd name="T110" fmla="*/ 454 w 472"/>
                  <a:gd name="T111" fmla="*/ 84 h 485"/>
                  <a:gd name="T112" fmla="*/ 454 w 472"/>
                  <a:gd name="T113" fmla="*/ 84 h 485"/>
                  <a:gd name="T114" fmla="*/ 424 w 472"/>
                  <a:gd name="T115" fmla="*/ 54 h 485"/>
                  <a:gd name="T116" fmla="*/ 406 w 472"/>
                  <a:gd name="T117" fmla="*/ 36 h 485"/>
                  <a:gd name="T118" fmla="*/ 382 w 472"/>
                  <a:gd name="T119" fmla="*/ 12 h 485"/>
                  <a:gd name="T120" fmla="*/ 370 w 472"/>
                  <a:gd name="T121" fmla="*/ 6 h 485"/>
                  <a:gd name="T122" fmla="*/ 370 w 472"/>
                  <a:gd name="T123" fmla="*/ 0 h 485"/>
                  <a:gd name="T124" fmla="*/ 149 w 472"/>
                  <a:gd name="T125" fmla="*/ 18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72" h="485">
                    <a:moveTo>
                      <a:pt x="149" y="18"/>
                    </a:moveTo>
                    <a:lnTo>
                      <a:pt x="143" y="18"/>
                    </a:lnTo>
                    <a:lnTo>
                      <a:pt x="125" y="24"/>
                    </a:lnTo>
                    <a:lnTo>
                      <a:pt x="101" y="30"/>
                    </a:lnTo>
                    <a:lnTo>
                      <a:pt x="78" y="54"/>
                    </a:lnTo>
                    <a:lnTo>
                      <a:pt x="54" y="96"/>
                    </a:lnTo>
                    <a:lnTo>
                      <a:pt x="30" y="143"/>
                    </a:lnTo>
                    <a:lnTo>
                      <a:pt x="12" y="179"/>
                    </a:lnTo>
                    <a:lnTo>
                      <a:pt x="6" y="191"/>
                    </a:lnTo>
                    <a:lnTo>
                      <a:pt x="0" y="197"/>
                    </a:lnTo>
                    <a:lnTo>
                      <a:pt x="18" y="257"/>
                    </a:lnTo>
                    <a:lnTo>
                      <a:pt x="30" y="299"/>
                    </a:lnTo>
                    <a:lnTo>
                      <a:pt x="36" y="329"/>
                    </a:lnTo>
                    <a:lnTo>
                      <a:pt x="42" y="353"/>
                    </a:lnTo>
                    <a:lnTo>
                      <a:pt x="42" y="365"/>
                    </a:lnTo>
                    <a:lnTo>
                      <a:pt x="48" y="377"/>
                    </a:lnTo>
                    <a:lnTo>
                      <a:pt x="48" y="377"/>
                    </a:lnTo>
                    <a:lnTo>
                      <a:pt x="54" y="401"/>
                    </a:lnTo>
                    <a:lnTo>
                      <a:pt x="60" y="419"/>
                    </a:lnTo>
                    <a:lnTo>
                      <a:pt x="66" y="443"/>
                    </a:lnTo>
                    <a:lnTo>
                      <a:pt x="66" y="449"/>
                    </a:lnTo>
                    <a:lnTo>
                      <a:pt x="66" y="455"/>
                    </a:lnTo>
                    <a:lnTo>
                      <a:pt x="119" y="467"/>
                    </a:lnTo>
                    <a:lnTo>
                      <a:pt x="155" y="473"/>
                    </a:lnTo>
                    <a:lnTo>
                      <a:pt x="179" y="479"/>
                    </a:lnTo>
                    <a:lnTo>
                      <a:pt x="197" y="485"/>
                    </a:lnTo>
                    <a:lnTo>
                      <a:pt x="215" y="485"/>
                    </a:lnTo>
                    <a:lnTo>
                      <a:pt x="215" y="485"/>
                    </a:lnTo>
                    <a:lnTo>
                      <a:pt x="281" y="485"/>
                    </a:lnTo>
                    <a:lnTo>
                      <a:pt x="323" y="485"/>
                    </a:lnTo>
                    <a:lnTo>
                      <a:pt x="358" y="485"/>
                    </a:lnTo>
                    <a:lnTo>
                      <a:pt x="382" y="485"/>
                    </a:lnTo>
                    <a:lnTo>
                      <a:pt x="394" y="485"/>
                    </a:lnTo>
                    <a:lnTo>
                      <a:pt x="406" y="485"/>
                    </a:lnTo>
                    <a:lnTo>
                      <a:pt x="406" y="485"/>
                    </a:lnTo>
                    <a:lnTo>
                      <a:pt x="436" y="479"/>
                    </a:lnTo>
                    <a:lnTo>
                      <a:pt x="448" y="473"/>
                    </a:lnTo>
                    <a:lnTo>
                      <a:pt x="454" y="473"/>
                    </a:lnTo>
                    <a:lnTo>
                      <a:pt x="454" y="473"/>
                    </a:lnTo>
                    <a:lnTo>
                      <a:pt x="460" y="461"/>
                    </a:lnTo>
                    <a:lnTo>
                      <a:pt x="460" y="431"/>
                    </a:lnTo>
                    <a:lnTo>
                      <a:pt x="466" y="395"/>
                    </a:lnTo>
                    <a:lnTo>
                      <a:pt x="472" y="359"/>
                    </a:lnTo>
                    <a:lnTo>
                      <a:pt x="472" y="335"/>
                    </a:lnTo>
                    <a:lnTo>
                      <a:pt x="472" y="305"/>
                    </a:lnTo>
                    <a:lnTo>
                      <a:pt x="472" y="239"/>
                    </a:lnTo>
                    <a:lnTo>
                      <a:pt x="472" y="209"/>
                    </a:lnTo>
                    <a:lnTo>
                      <a:pt x="472" y="179"/>
                    </a:lnTo>
                    <a:lnTo>
                      <a:pt x="472" y="161"/>
                    </a:lnTo>
                    <a:lnTo>
                      <a:pt x="472" y="155"/>
                    </a:lnTo>
                    <a:lnTo>
                      <a:pt x="472" y="143"/>
                    </a:lnTo>
                    <a:lnTo>
                      <a:pt x="472" y="138"/>
                    </a:lnTo>
                    <a:lnTo>
                      <a:pt x="472" y="132"/>
                    </a:lnTo>
                    <a:lnTo>
                      <a:pt x="460" y="108"/>
                    </a:lnTo>
                    <a:lnTo>
                      <a:pt x="454" y="90"/>
                    </a:lnTo>
                    <a:lnTo>
                      <a:pt x="454" y="84"/>
                    </a:lnTo>
                    <a:lnTo>
                      <a:pt x="454" y="84"/>
                    </a:lnTo>
                    <a:lnTo>
                      <a:pt x="424" y="54"/>
                    </a:lnTo>
                    <a:lnTo>
                      <a:pt x="406" y="36"/>
                    </a:lnTo>
                    <a:lnTo>
                      <a:pt x="382" y="12"/>
                    </a:lnTo>
                    <a:lnTo>
                      <a:pt x="370" y="6"/>
                    </a:lnTo>
                    <a:lnTo>
                      <a:pt x="370" y="0"/>
                    </a:lnTo>
                    <a:lnTo>
                      <a:pt x="149" y="18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38" name="Freeform 178"/>
              <p:cNvSpPr>
                <a:spLocks/>
              </p:cNvSpPr>
              <p:nvPr/>
            </p:nvSpPr>
            <p:spPr bwMode="auto">
              <a:xfrm>
                <a:off x="4615" y="2795"/>
                <a:ext cx="114" cy="102"/>
              </a:xfrm>
              <a:custGeom>
                <a:avLst/>
                <a:gdLst>
                  <a:gd name="T0" fmla="*/ 114 w 114"/>
                  <a:gd name="T1" fmla="*/ 72 h 102"/>
                  <a:gd name="T2" fmla="*/ 90 w 114"/>
                  <a:gd name="T3" fmla="*/ 84 h 102"/>
                  <a:gd name="T4" fmla="*/ 60 w 114"/>
                  <a:gd name="T5" fmla="*/ 102 h 102"/>
                  <a:gd name="T6" fmla="*/ 48 w 114"/>
                  <a:gd name="T7" fmla="*/ 102 h 102"/>
                  <a:gd name="T8" fmla="*/ 30 w 114"/>
                  <a:gd name="T9" fmla="*/ 102 h 102"/>
                  <a:gd name="T10" fmla="*/ 18 w 114"/>
                  <a:gd name="T11" fmla="*/ 90 h 102"/>
                  <a:gd name="T12" fmla="*/ 6 w 114"/>
                  <a:gd name="T13" fmla="*/ 66 h 102"/>
                  <a:gd name="T14" fmla="*/ 0 w 114"/>
                  <a:gd name="T15" fmla="*/ 42 h 102"/>
                  <a:gd name="T16" fmla="*/ 0 w 114"/>
                  <a:gd name="T17" fmla="*/ 24 h 102"/>
                  <a:gd name="T18" fmla="*/ 24 w 114"/>
                  <a:gd name="T19" fmla="*/ 6 h 102"/>
                  <a:gd name="T20" fmla="*/ 48 w 114"/>
                  <a:gd name="T21" fmla="*/ 0 h 102"/>
                  <a:gd name="T22" fmla="*/ 60 w 114"/>
                  <a:gd name="T23" fmla="*/ 0 h 102"/>
                  <a:gd name="T24" fmla="*/ 66 w 114"/>
                  <a:gd name="T25" fmla="*/ 0 h 102"/>
                  <a:gd name="T26" fmla="*/ 114 w 114"/>
                  <a:gd name="T27" fmla="*/ 7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4" h="102">
                    <a:moveTo>
                      <a:pt x="114" y="72"/>
                    </a:moveTo>
                    <a:lnTo>
                      <a:pt x="90" y="84"/>
                    </a:lnTo>
                    <a:lnTo>
                      <a:pt x="60" y="102"/>
                    </a:lnTo>
                    <a:lnTo>
                      <a:pt x="48" y="102"/>
                    </a:lnTo>
                    <a:lnTo>
                      <a:pt x="30" y="102"/>
                    </a:lnTo>
                    <a:lnTo>
                      <a:pt x="18" y="90"/>
                    </a:lnTo>
                    <a:lnTo>
                      <a:pt x="6" y="66"/>
                    </a:lnTo>
                    <a:lnTo>
                      <a:pt x="0" y="42"/>
                    </a:lnTo>
                    <a:lnTo>
                      <a:pt x="0" y="24"/>
                    </a:lnTo>
                    <a:lnTo>
                      <a:pt x="24" y="6"/>
                    </a:lnTo>
                    <a:lnTo>
                      <a:pt x="48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114" y="72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39" name="Freeform 179"/>
              <p:cNvSpPr>
                <a:spLocks/>
              </p:cNvSpPr>
              <p:nvPr/>
            </p:nvSpPr>
            <p:spPr bwMode="auto">
              <a:xfrm>
                <a:off x="4591" y="2789"/>
                <a:ext cx="90" cy="78"/>
              </a:xfrm>
              <a:custGeom>
                <a:avLst/>
                <a:gdLst>
                  <a:gd name="T0" fmla="*/ 36 w 90"/>
                  <a:gd name="T1" fmla="*/ 0 h 78"/>
                  <a:gd name="T2" fmla="*/ 0 w 90"/>
                  <a:gd name="T3" fmla="*/ 78 h 78"/>
                  <a:gd name="T4" fmla="*/ 90 w 90"/>
                  <a:gd name="T5" fmla="*/ 48 h 78"/>
                  <a:gd name="T6" fmla="*/ 36 w 90"/>
                  <a:gd name="T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78">
                    <a:moveTo>
                      <a:pt x="36" y="0"/>
                    </a:moveTo>
                    <a:lnTo>
                      <a:pt x="0" y="78"/>
                    </a:lnTo>
                    <a:lnTo>
                      <a:pt x="90" y="48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40" name="Freeform 180"/>
              <p:cNvSpPr>
                <a:spLocks/>
              </p:cNvSpPr>
              <p:nvPr/>
            </p:nvSpPr>
            <p:spPr bwMode="auto">
              <a:xfrm>
                <a:off x="4645" y="2705"/>
                <a:ext cx="149" cy="126"/>
              </a:xfrm>
              <a:custGeom>
                <a:avLst/>
                <a:gdLst>
                  <a:gd name="T0" fmla="*/ 0 w 149"/>
                  <a:gd name="T1" fmla="*/ 84 h 126"/>
                  <a:gd name="T2" fmla="*/ 0 w 149"/>
                  <a:gd name="T3" fmla="*/ 90 h 126"/>
                  <a:gd name="T4" fmla="*/ 6 w 149"/>
                  <a:gd name="T5" fmla="*/ 96 h 126"/>
                  <a:gd name="T6" fmla="*/ 24 w 149"/>
                  <a:gd name="T7" fmla="*/ 120 h 126"/>
                  <a:gd name="T8" fmla="*/ 36 w 149"/>
                  <a:gd name="T9" fmla="*/ 126 h 126"/>
                  <a:gd name="T10" fmla="*/ 60 w 149"/>
                  <a:gd name="T11" fmla="*/ 126 h 126"/>
                  <a:gd name="T12" fmla="*/ 90 w 149"/>
                  <a:gd name="T13" fmla="*/ 114 h 126"/>
                  <a:gd name="T14" fmla="*/ 126 w 149"/>
                  <a:gd name="T15" fmla="*/ 90 h 126"/>
                  <a:gd name="T16" fmla="*/ 144 w 149"/>
                  <a:gd name="T17" fmla="*/ 72 h 126"/>
                  <a:gd name="T18" fmla="*/ 149 w 149"/>
                  <a:gd name="T19" fmla="*/ 60 h 126"/>
                  <a:gd name="T20" fmla="*/ 149 w 149"/>
                  <a:gd name="T21" fmla="*/ 30 h 126"/>
                  <a:gd name="T22" fmla="*/ 138 w 149"/>
                  <a:gd name="T23" fmla="*/ 6 h 126"/>
                  <a:gd name="T24" fmla="*/ 132 w 149"/>
                  <a:gd name="T25" fmla="*/ 0 h 126"/>
                  <a:gd name="T26" fmla="*/ 0 w 149"/>
                  <a:gd name="T27" fmla="*/ 8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9" h="126">
                    <a:moveTo>
                      <a:pt x="0" y="84"/>
                    </a:moveTo>
                    <a:lnTo>
                      <a:pt x="0" y="90"/>
                    </a:lnTo>
                    <a:lnTo>
                      <a:pt x="6" y="96"/>
                    </a:lnTo>
                    <a:lnTo>
                      <a:pt x="24" y="120"/>
                    </a:lnTo>
                    <a:lnTo>
                      <a:pt x="36" y="126"/>
                    </a:lnTo>
                    <a:lnTo>
                      <a:pt x="60" y="126"/>
                    </a:lnTo>
                    <a:lnTo>
                      <a:pt x="90" y="114"/>
                    </a:lnTo>
                    <a:lnTo>
                      <a:pt x="126" y="90"/>
                    </a:lnTo>
                    <a:lnTo>
                      <a:pt x="144" y="72"/>
                    </a:lnTo>
                    <a:lnTo>
                      <a:pt x="149" y="60"/>
                    </a:lnTo>
                    <a:lnTo>
                      <a:pt x="149" y="30"/>
                    </a:lnTo>
                    <a:lnTo>
                      <a:pt x="138" y="6"/>
                    </a:lnTo>
                    <a:lnTo>
                      <a:pt x="132" y="0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FAD28D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41" name="Freeform 181"/>
              <p:cNvSpPr>
                <a:spLocks/>
              </p:cNvSpPr>
              <p:nvPr/>
            </p:nvSpPr>
            <p:spPr bwMode="auto">
              <a:xfrm>
                <a:off x="4687" y="2783"/>
                <a:ext cx="90" cy="84"/>
              </a:xfrm>
              <a:custGeom>
                <a:avLst/>
                <a:gdLst>
                  <a:gd name="T0" fmla="*/ 0 w 90"/>
                  <a:gd name="T1" fmla="*/ 54 h 84"/>
                  <a:gd name="T2" fmla="*/ 54 w 90"/>
                  <a:gd name="T3" fmla="*/ 84 h 84"/>
                  <a:gd name="T4" fmla="*/ 90 w 90"/>
                  <a:gd name="T5" fmla="*/ 0 h 84"/>
                  <a:gd name="T6" fmla="*/ 0 w 90"/>
                  <a:gd name="T7" fmla="*/ 5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84">
                    <a:moveTo>
                      <a:pt x="0" y="54"/>
                    </a:moveTo>
                    <a:lnTo>
                      <a:pt x="54" y="84"/>
                    </a:lnTo>
                    <a:lnTo>
                      <a:pt x="90" y="0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42" name="Freeform 182"/>
              <p:cNvSpPr>
                <a:spLocks/>
              </p:cNvSpPr>
              <p:nvPr/>
            </p:nvSpPr>
            <p:spPr bwMode="auto">
              <a:xfrm>
                <a:off x="4478" y="2375"/>
                <a:ext cx="334" cy="414"/>
              </a:xfrm>
              <a:custGeom>
                <a:avLst/>
                <a:gdLst>
                  <a:gd name="T0" fmla="*/ 0 w 334"/>
                  <a:gd name="T1" fmla="*/ 180 h 414"/>
                  <a:gd name="T2" fmla="*/ 0 w 334"/>
                  <a:gd name="T3" fmla="*/ 186 h 414"/>
                  <a:gd name="T4" fmla="*/ 6 w 334"/>
                  <a:gd name="T5" fmla="*/ 204 h 414"/>
                  <a:gd name="T6" fmla="*/ 6 w 334"/>
                  <a:gd name="T7" fmla="*/ 246 h 414"/>
                  <a:gd name="T8" fmla="*/ 18 w 334"/>
                  <a:gd name="T9" fmla="*/ 300 h 414"/>
                  <a:gd name="T10" fmla="*/ 24 w 334"/>
                  <a:gd name="T11" fmla="*/ 318 h 414"/>
                  <a:gd name="T12" fmla="*/ 24 w 334"/>
                  <a:gd name="T13" fmla="*/ 336 h 414"/>
                  <a:gd name="T14" fmla="*/ 48 w 334"/>
                  <a:gd name="T15" fmla="*/ 360 h 414"/>
                  <a:gd name="T16" fmla="*/ 83 w 334"/>
                  <a:gd name="T17" fmla="*/ 396 h 414"/>
                  <a:gd name="T18" fmla="*/ 107 w 334"/>
                  <a:gd name="T19" fmla="*/ 408 h 414"/>
                  <a:gd name="T20" fmla="*/ 137 w 334"/>
                  <a:gd name="T21" fmla="*/ 414 h 414"/>
                  <a:gd name="T22" fmla="*/ 173 w 334"/>
                  <a:gd name="T23" fmla="*/ 408 h 414"/>
                  <a:gd name="T24" fmla="*/ 215 w 334"/>
                  <a:gd name="T25" fmla="*/ 396 h 414"/>
                  <a:gd name="T26" fmla="*/ 257 w 334"/>
                  <a:gd name="T27" fmla="*/ 372 h 414"/>
                  <a:gd name="T28" fmla="*/ 287 w 334"/>
                  <a:gd name="T29" fmla="*/ 348 h 414"/>
                  <a:gd name="T30" fmla="*/ 305 w 334"/>
                  <a:gd name="T31" fmla="*/ 330 h 414"/>
                  <a:gd name="T32" fmla="*/ 322 w 334"/>
                  <a:gd name="T33" fmla="*/ 306 h 414"/>
                  <a:gd name="T34" fmla="*/ 328 w 334"/>
                  <a:gd name="T35" fmla="*/ 270 h 414"/>
                  <a:gd name="T36" fmla="*/ 334 w 334"/>
                  <a:gd name="T37" fmla="*/ 264 h 414"/>
                  <a:gd name="T38" fmla="*/ 334 w 334"/>
                  <a:gd name="T39" fmla="*/ 258 h 414"/>
                  <a:gd name="T40" fmla="*/ 328 w 334"/>
                  <a:gd name="T41" fmla="*/ 192 h 414"/>
                  <a:gd name="T42" fmla="*/ 328 w 334"/>
                  <a:gd name="T43" fmla="*/ 144 h 414"/>
                  <a:gd name="T44" fmla="*/ 328 w 334"/>
                  <a:gd name="T45" fmla="*/ 108 h 414"/>
                  <a:gd name="T46" fmla="*/ 328 w 334"/>
                  <a:gd name="T47" fmla="*/ 84 h 414"/>
                  <a:gd name="T48" fmla="*/ 328 w 334"/>
                  <a:gd name="T49" fmla="*/ 72 h 414"/>
                  <a:gd name="T50" fmla="*/ 328 w 334"/>
                  <a:gd name="T51" fmla="*/ 60 h 414"/>
                  <a:gd name="T52" fmla="*/ 328 w 334"/>
                  <a:gd name="T53" fmla="*/ 60 h 414"/>
                  <a:gd name="T54" fmla="*/ 275 w 334"/>
                  <a:gd name="T55" fmla="*/ 48 h 414"/>
                  <a:gd name="T56" fmla="*/ 221 w 334"/>
                  <a:gd name="T57" fmla="*/ 42 h 414"/>
                  <a:gd name="T58" fmla="*/ 137 w 334"/>
                  <a:gd name="T59" fmla="*/ 24 h 414"/>
                  <a:gd name="T60" fmla="*/ 83 w 334"/>
                  <a:gd name="T61" fmla="*/ 12 h 414"/>
                  <a:gd name="T62" fmla="*/ 42 w 334"/>
                  <a:gd name="T63" fmla="*/ 6 h 414"/>
                  <a:gd name="T64" fmla="*/ 18 w 334"/>
                  <a:gd name="T65" fmla="*/ 0 h 414"/>
                  <a:gd name="T66" fmla="*/ 6 w 334"/>
                  <a:gd name="T67" fmla="*/ 0 h 414"/>
                  <a:gd name="T68" fmla="*/ 6 w 334"/>
                  <a:gd name="T69" fmla="*/ 0 h 414"/>
                  <a:gd name="T70" fmla="*/ 6 w 334"/>
                  <a:gd name="T71" fmla="*/ 0 h 414"/>
                  <a:gd name="T72" fmla="*/ 0 w 334"/>
                  <a:gd name="T73" fmla="*/ 180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34" h="414">
                    <a:moveTo>
                      <a:pt x="0" y="180"/>
                    </a:moveTo>
                    <a:lnTo>
                      <a:pt x="0" y="186"/>
                    </a:lnTo>
                    <a:lnTo>
                      <a:pt x="6" y="204"/>
                    </a:lnTo>
                    <a:lnTo>
                      <a:pt x="6" y="246"/>
                    </a:lnTo>
                    <a:lnTo>
                      <a:pt x="18" y="300"/>
                    </a:lnTo>
                    <a:lnTo>
                      <a:pt x="24" y="318"/>
                    </a:lnTo>
                    <a:lnTo>
                      <a:pt x="24" y="336"/>
                    </a:lnTo>
                    <a:lnTo>
                      <a:pt x="48" y="360"/>
                    </a:lnTo>
                    <a:lnTo>
                      <a:pt x="83" y="396"/>
                    </a:lnTo>
                    <a:lnTo>
                      <a:pt x="107" y="408"/>
                    </a:lnTo>
                    <a:lnTo>
                      <a:pt x="137" y="414"/>
                    </a:lnTo>
                    <a:lnTo>
                      <a:pt x="173" y="408"/>
                    </a:lnTo>
                    <a:lnTo>
                      <a:pt x="215" y="396"/>
                    </a:lnTo>
                    <a:lnTo>
                      <a:pt x="257" y="372"/>
                    </a:lnTo>
                    <a:lnTo>
                      <a:pt x="287" y="348"/>
                    </a:lnTo>
                    <a:lnTo>
                      <a:pt x="305" y="330"/>
                    </a:lnTo>
                    <a:lnTo>
                      <a:pt x="322" y="306"/>
                    </a:lnTo>
                    <a:lnTo>
                      <a:pt x="328" y="270"/>
                    </a:lnTo>
                    <a:lnTo>
                      <a:pt x="334" y="264"/>
                    </a:lnTo>
                    <a:lnTo>
                      <a:pt x="334" y="258"/>
                    </a:lnTo>
                    <a:lnTo>
                      <a:pt x="328" y="192"/>
                    </a:lnTo>
                    <a:lnTo>
                      <a:pt x="328" y="144"/>
                    </a:lnTo>
                    <a:lnTo>
                      <a:pt x="328" y="108"/>
                    </a:lnTo>
                    <a:lnTo>
                      <a:pt x="328" y="84"/>
                    </a:lnTo>
                    <a:lnTo>
                      <a:pt x="328" y="72"/>
                    </a:lnTo>
                    <a:lnTo>
                      <a:pt x="328" y="60"/>
                    </a:lnTo>
                    <a:lnTo>
                      <a:pt x="328" y="60"/>
                    </a:lnTo>
                    <a:lnTo>
                      <a:pt x="275" y="48"/>
                    </a:lnTo>
                    <a:lnTo>
                      <a:pt x="221" y="42"/>
                    </a:lnTo>
                    <a:lnTo>
                      <a:pt x="137" y="24"/>
                    </a:lnTo>
                    <a:lnTo>
                      <a:pt x="83" y="12"/>
                    </a:lnTo>
                    <a:lnTo>
                      <a:pt x="42" y="6"/>
                    </a:lnTo>
                    <a:lnTo>
                      <a:pt x="1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0" y="180"/>
                    </a:lnTo>
                    <a:close/>
                  </a:path>
                </a:pathLst>
              </a:custGeom>
              <a:solidFill>
                <a:srgbClr val="FAD28D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43" name="Freeform 183"/>
              <p:cNvSpPr>
                <a:spLocks/>
              </p:cNvSpPr>
              <p:nvPr/>
            </p:nvSpPr>
            <p:spPr bwMode="auto">
              <a:xfrm>
                <a:off x="4400" y="2243"/>
                <a:ext cx="562" cy="660"/>
              </a:xfrm>
              <a:custGeom>
                <a:avLst/>
                <a:gdLst>
                  <a:gd name="T0" fmla="*/ 78 w 562"/>
                  <a:gd name="T1" fmla="*/ 348 h 660"/>
                  <a:gd name="T2" fmla="*/ 84 w 562"/>
                  <a:gd name="T3" fmla="*/ 300 h 660"/>
                  <a:gd name="T4" fmla="*/ 108 w 562"/>
                  <a:gd name="T5" fmla="*/ 228 h 660"/>
                  <a:gd name="T6" fmla="*/ 155 w 562"/>
                  <a:gd name="T7" fmla="*/ 204 h 660"/>
                  <a:gd name="T8" fmla="*/ 191 w 562"/>
                  <a:gd name="T9" fmla="*/ 192 h 660"/>
                  <a:gd name="T10" fmla="*/ 173 w 562"/>
                  <a:gd name="T11" fmla="*/ 222 h 660"/>
                  <a:gd name="T12" fmla="*/ 155 w 562"/>
                  <a:gd name="T13" fmla="*/ 246 h 660"/>
                  <a:gd name="T14" fmla="*/ 161 w 562"/>
                  <a:gd name="T15" fmla="*/ 246 h 660"/>
                  <a:gd name="T16" fmla="*/ 203 w 562"/>
                  <a:gd name="T17" fmla="*/ 228 h 660"/>
                  <a:gd name="T18" fmla="*/ 293 w 562"/>
                  <a:gd name="T19" fmla="*/ 204 h 660"/>
                  <a:gd name="T20" fmla="*/ 347 w 562"/>
                  <a:gd name="T21" fmla="*/ 216 h 660"/>
                  <a:gd name="T22" fmla="*/ 359 w 562"/>
                  <a:gd name="T23" fmla="*/ 264 h 660"/>
                  <a:gd name="T24" fmla="*/ 359 w 562"/>
                  <a:gd name="T25" fmla="*/ 330 h 660"/>
                  <a:gd name="T26" fmla="*/ 353 w 562"/>
                  <a:gd name="T27" fmla="*/ 426 h 660"/>
                  <a:gd name="T28" fmla="*/ 335 w 562"/>
                  <a:gd name="T29" fmla="*/ 456 h 660"/>
                  <a:gd name="T30" fmla="*/ 353 w 562"/>
                  <a:gd name="T31" fmla="*/ 516 h 660"/>
                  <a:gd name="T32" fmla="*/ 371 w 562"/>
                  <a:gd name="T33" fmla="*/ 558 h 660"/>
                  <a:gd name="T34" fmla="*/ 418 w 562"/>
                  <a:gd name="T35" fmla="*/ 600 h 660"/>
                  <a:gd name="T36" fmla="*/ 472 w 562"/>
                  <a:gd name="T37" fmla="*/ 636 h 660"/>
                  <a:gd name="T38" fmla="*/ 502 w 562"/>
                  <a:gd name="T39" fmla="*/ 660 h 660"/>
                  <a:gd name="T40" fmla="*/ 508 w 562"/>
                  <a:gd name="T41" fmla="*/ 660 h 660"/>
                  <a:gd name="T42" fmla="*/ 514 w 562"/>
                  <a:gd name="T43" fmla="*/ 624 h 660"/>
                  <a:gd name="T44" fmla="*/ 526 w 562"/>
                  <a:gd name="T45" fmla="*/ 528 h 660"/>
                  <a:gd name="T46" fmla="*/ 550 w 562"/>
                  <a:gd name="T47" fmla="*/ 360 h 660"/>
                  <a:gd name="T48" fmla="*/ 562 w 562"/>
                  <a:gd name="T49" fmla="*/ 228 h 660"/>
                  <a:gd name="T50" fmla="*/ 556 w 562"/>
                  <a:gd name="T51" fmla="*/ 198 h 660"/>
                  <a:gd name="T52" fmla="*/ 526 w 562"/>
                  <a:gd name="T53" fmla="*/ 108 h 660"/>
                  <a:gd name="T54" fmla="*/ 448 w 562"/>
                  <a:gd name="T55" fmla="*/ 18 h 660"/>
                  <a:gd name="T56" fmla="*/ 365 w 562"/>
                  <a:gd name="T57" fmla="*/ 0 h 660"/>
                  <a:gd name="T58" fmla="*/ 150 w 562"/>
                  <a:gd name="T59" fmla="*/ 30 h 660"/>
                  <a:gd name="T60" fmla="*/ 72 w 562"/>
                  <a:gd name="T61" fmla="*/ 66 h 660"/>
                  <a:gd name="T62" fmla="*/ 24 w 562"/>
                  <a:gd name="T63" fmla="*/ 114 h 660"/>
                  <a:gd name="T64" fmla="*/ 0 w 562"/>
                  <a:gd name="T65" fmla="*/ 210 h 660"/>
                  <a:gd name="T66" fmla="*/ 30 w 562"/>
                  <a:gd name="T67" fmla="*/ 294 h 660"/>
                  <a:gd name="T68" fmla="*/ 72 w 562"/>
                  <a:gd name="T69" fmla="*/ 342 h 660"/>
                  <a:gd name="T70" fmla="*/ 78 w 562"/>
                  <a:gd name="T71" fmla="*/ 348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62" h="660">
                    <a:moveTo>
                      <a:pt x="78" y="348"/>
                    </a:moveTo>
                    <a:lnTo>
                      <a:pt x="78" y="348"/>
                    </a:lnTo>
                    <a:lnTo>
                      <a:pt x="78" y="336"/>
                    </a:lnTo>
                    <a:lnTo>
                      <a:pt x="84" y="300"/>
                    </a:lnTo>
                    <a:lnTo>
                      <a:pt x="90" y="264"/>
                    </a:lnTo>
                    <a:lnTo>
                      <a:pt x="108" y="228"/>
                    </a:lnTo>
                    <a:lnTo>
                      <a:pt x="126" y="222"/>
                    </a:lnTo>
                    <a:lnTo>
                      <a:pt x="155" y="204"/>
                    </a:lnTo>
                    <a:lnTo>
                      <a:pt x="185" y="192"/>
                    </a:lnTo>
                    <a:lnTo>
                      <a:pt x="191" y="192"/>
                    </a:lnTo>
                    <a:lnTo>
                      <a:pt x="191" y="192"/>
                    </a:lnTo>
                    <a:lnTo>
                      <a:pt x="173" y="222"/>
                    </a:lnTo>
                    <a:lnTo>
                      <a:pt x="161" y="240"/>
                    </a:lnTo>
                    <a:lnTo>
                      <a:pt x="155" y="246"/>
                    </a:lnTo>
                    <a:lnTo>
                      <a:pt x="155" y="246"/>
                    </a:lnTo>
                    <a:lnTo>
                      <a:pt x="161" y="246"/>
                    </a:lnTo>
                    <a:lnTo>
                      <a:pt x="179" y="234"/>
                    </a:lnTo>
                    <a:lnTo>
                      <a:pt x="203" y="228"/>
                    </a:lnTo>
                    <a:lnTo>
                      <a:pt x="227" y="216"/>
                    </a:lnTo>
                    <a:lnTo>
                      <a:pt x="293" y="204"/>
                    </a:lnTo>
                    <a:lnTo>
                      <a:pt x="317" y="210"/>
                    </a:lnTo>
                    <a:lnTo>
                      <a:pt x="347" y="216"/>
                    </a:lnTo>
                    <a:lnTo>
                      <a:pt x="359" y="234"/>
                    </a:lnTo>
                    <a:lnTo>
                      <a:pt x="359" y="264"/>
                    </a:lnTo>
                    <a:lnTo>
                      <a:pt x="359" y="294"/>
                    </a:lnTo>
                    <a:lnTo>
                      <a:pt x="359" y="330"/>
                    </a:lnTo>
                    <a:lnTo>
                      <a:pt x="359" y="402"/>
                    </a:lnTo>
                    <a:lnTo>
                      <a:pt x="353" y="426"/>
                    </a:lnTo>
                    <a:lnTo>
                      <a:pt x="341" y="450"/>
                    </a:lnTo>
                    <a:lnTo>
                      <a:pt x="335" y="456"/>
                    </a:lnTo>
                    <a:lnTo>
                      <a:pt x="341" y="474"/>
                    </a:lnTo>
                    <a:lnTo>
                      <a:pt x="353" y="516"/>
                    </a:lnTo>
                    <a:lnTo>
                      <a:pt x="365" y="546"/>
                    </a:lnTo>
                    <a:lnTo>
                      <a:pt x="371" y="558"/>
                    </a:lnTo>
                    <a:lnTo>
                      <a:pt x="371" y="564"/>
                    </a:lnTo>
                    <a:lnTo>
                      <a:pt x="418" y="600"/>
                    </a:lnTo>
                    <a:lnTo>
                      <a:pt x="448" y="624"/>
                    </a:lnTo>
                    <a:lnTo>
                      <a:pt x="472" y="636"/>
                    </a:lnTo>
                    <a:lnTo>
                      <a:pt x="490" y="648"/>
                    </a:lnTo>
                    <a:lnTo>
                      <a:pt x="502" y="660"/>
                    </a:lnTo>
                    <a:lnTo>
                      <a:pt x="508" y="660"/>
                    </a:lnTo>
                    <a:lnTo>
                      <a:pt x="508" y="660"/>
                    </a:lnTo>
                    <a:lnTo>
                      <a:pt x="508" y="642"/>
                    </a:lnTo>
                    <a:lnTo>
                      <a:pt x="514" y="624"/>
                    </a:lnTo>
                    <a:lnTo>
                      <a:pt x="514" y="594"/>
                    </a:lnTo>
                    <a:lnTo>
                      <a:pt x="526" y="528"/>
                    </a:lnTo>
                    <a:lnTo>
                      <a:pt x="538" y="444"/>
                    </a:lnTo>
                    <a:lnTo>
                      <a:pt x="550" y="360"/>
                    </a:lnTo>
                    <a:lnTo>
                      <a:pt x="556" y="288"/>
                    </a:lnTo>
                    <a:lnTo>
                      <a:pt x="562" y="228"/>
                    </a:lnTo>
                    <a:lnTo>
                      <a:pt x="562" y="210"/>
                    </a:lnTo>
                    <a:lnTo>
                      <a:pt x="556" y="198"/>
                    </a:lnTo>
                    <a:lnTo>
                      <a:pt x="544" y="162"/>
                    </a:lnTo>
                    <a:lnTo>
                      <a:pt x="526" y="108"/>
                    </a:lnTo>
                    <a:lnTo>
                      <a:pt x="496" y="54"/>
                    </a:lnTo>
                    <a:lnTo>
                      <a:pt x="448" y="18"/>
                    </a:lnTo>
                    <a:lnTo>
                      <a:pt x="406" y="12"/>
                    </a:lnTo>
                    <a:lnTo>
                      <a:pt x="365" y="0"/>
                    </a:lnTo>
                    <a:lnTo>
                      <a:pt x="257" y="6"/>
                    </a:lnTo>
                    <a:lnTo>
                      <a:pt x="150" y="30"/>
                    </a:lnTo>
                    <a:lnTo>
                      <a:pt x="102" y="48"/>
                    </a:lnTo>
                    <a:lnTo>
                      <a:pt x="72" y="66"/>
                    </a:lnTo>
                    <a:lnTo>
                      <a:pt x="42" y="90"/>
                    </a:lnTo>
                    <a:lnTo>
                      <a:pt x="24" y="114"/>
                    </a:lnTo>
                    <a:lnTo>
                      <a:pt x="0" y="162"/>
                    </a:lnTo>
                    <a:lnTo>
                      <a:pt x="0" y="210"/>
                    </a:lnTo>
                    <a:lnTo>
                      <a:pt x="12" y="252"/>
                    </a:lnTo>
                    <a:lnTo>
                      <a:pt x="30" y="294"/>
                    </a:lnTo>
                    <a:lnTo>
                      <a:pt x="54" y="324"/>
                    </a:lnTo>
                    <a:lnTo>
                      <a:pt x="72" y="342"/>
                    </a:lnTo>
                    <a:lnTo>
                      <a:pt x="78" y="348"/>
                    </a:lnTo>
                    <a:lnTo>
                      <a:pt x="78" y="348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44" name="Freeform 184"/>
              <p:cNvSpPr>
                <a:spLocks/>
              </p:cNvSpPr>
              <p:nvPr/>
            </p:nvSpPr>
            <p:spPr bwMode="auto">
              <a:xfrm>
                <a:off x="4514" y="2813"/>
                <a:ext cx="95" cy="425"/>
              </a:xfrm>
              <a:custGeom>
                <a:avLst/>
                <a:gdLst>
                  <a:gd name="T0" fmla="*/ 53 w 95"/>
                  <a:gd name="T1" fmla="*/ 0 h 425"/>
                  <a:gd name="T2" fmla="*/ 41 w 95"/>
                  <a:gd name="T3" fmla="*/ 24 h 425"/>
                  <a:gd name="T4" fmla="*/ 41 w 95"/>
                  <a:gd name="T5" fmla="*/ 42 h 425"/>
                  <a:gd name="T6" fmla="*/ 47 w 95"/>
                  <a:gd name="T7" fmla="*/ 66 h 425"/>
                  <a:gd name="T8" fmla="*/ 47 w 95"/>
                  <a:gd name="T9" fmla="*/ 72 h 425"/>
                  <a:gd name="T10" fmla="*/ 24 w 95"/>
                  <a:gd name="T11" fmla="*/ 119 h 425"/>
                  <a:gd name="T12" fmla="*/ 12 w 95"/>
                  <a:gd name="T13" fmla="*/ 143 h 425"/>
                  <a:gd name="T14" fmla="*/ 0 w 95"/>
                  <a:gd name="T15" fmla="*/ 161 h 425"/>
                  <a:gd name="T16" fmla="*/ 0 w 95"/>
                  <a:gd name="T17" fmla="*/ 185 h 425"/>
                  <a:gd name="T18" fmla="*/ 6 w 95"/>
                  <a:gd name="T19" fmla="*/ 215 h 425"/>
                  <a:gd name="T20" fmla="*/ 18 w 95"/>
                  <a:gd name="T21" fmla="*/ 245 h 425"/>
                  <a:gd name="T22" fmla="*/ 36 w 95"/>
                  <a:gd name="T23" fmla="*/ 263 h 425"/>
                  <a:gd name="T24" fmla="*/ 47 w 95"/>
                  <a:gd name="T25" fmla="*/ 275 h 425"/>
                  <a:gd name="T26" fmla="*/ 71 w 95"/>
                  <a:gd name="T27" fmla="*/ 299 h 425"/>
                  <a:gd name="T28" fmla="*/ 89 w 95"/>
                  <a:gd name="T29" fmla="*/ 317 h 425"/>
                  <a:gd name="T30" fmla="*/ 95 w 95"/>
                  <a:gd name="T31" fmla="*/ 329 h 425"/>
                  <a:gd name="T32" fmla="*/ 89 w 95"/>
                  <a:gd name="T33" fmla="*/ 359 h 425"/>
                  <a:gd name="T34" fmla="*/ 89 w 95"/>
                  <a:gd name="T35" fmla="*/ 383 h 425"/>
                  <a:gd name="T36" fmla="*/ 89 w 95"/>
                  <a:gd name="T37" fmla="*/ 413 h 425"/>
                  <a:gd name="T38" fmla="*/ 89 w 95"/>
                  <a:gd name="T39" fmla="*/ 425 h 425"/>
                  <a:gd name="T40" fmla="*/ 89 w 95"/>
                  <a:gd name="T41" fmla="*/ 425 h 425"/>
                  <a:gd name="T42" fmla="*/ 53 w 95"/>
                  <a:gd name="T4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5" h="425">
                    <a:moveTo>
                      <a:pt x="53" y="0"/>
                    </a:moveTo>
                    <a:lnTo>
                      <a:pt x="41" y="24"/>
                    </a:lnTo>
                    <a:lnTo>
                      <a:pt x="41" y="42"/>
                    </a:lnTo>
                    <a:lnTo>
                      <a:pt x="47" y="66"/>
                    </a:lnTo>
                    <a:lnTo>
                      <a:pt x="47" y="72"/>
                    </a:lnTo>
                    <a:lnTo>
                      <a:pt x="24" y="119"/>
                    </a:lnTo>
                    <a:lnTo>
                      <a:pt x="12" y="143"/>
                    </a:lnTo>
                    <a:lnTo>
                      <a:pt x="0" y="161"/>
                    </a:lnTo>
                    <a:lnTo>
                      <a:pt x="0" y="185"/>
                    </a:lnTo>
                    <a:lnTo>
                      <a:pt x="6" y="215"/>
                    </a:lnTo>
                    <a:lnTo>
                      <a:pt x="18" y="245"/>
                    </a:lnTo>
                    <a:lnTo>
                      <a:pt x="36" y="263"/>
                    </a:lnTo>
                    <a:lnTo>
                      <a:pt x="47" y="275"/>
                    </a:lnTo>
                    <a:lnTo>
                      <a:pt x="71" y="299"/>
                    </a:lnTo>
                    <a:lnTo>
                      <a:pt x="89" y="317"/>
                    </a:lnTo>
                    <a:lnTo>
                      <a:pt x="95" y="329"/>
                    </a:lnTo>
                    <a:lnTo>
                      <a:pt x="89" y="359"/>
                    </a:lnTo>
                    <a:lnTo>
                      <a:pt x="89" y="383"/>
                    </a:lnTo>
                    <a:lnTo>
                      <a:pt x="89" y="413"/>
                    </a:lnTo>
                    <a:lnTo>
                      <a:pt x="89" y="425"/>
                    </a:lnTo>
                    <a:lnTo>
                      <a:pt x="89" y="425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FF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45" name="Freeform 185"/>
              <p:cNvSpPr>
                <a:spLocks/>
              </p:cNvSpPr>
              <p:nvPr/>
            </p:nvSpPr>
            <p:spPr bwMode="auto">
              <a:xfrm>
                <a:off x="4514" y="2813"/>
                <a:ext cx="95" cy="425"/>
              </a:xfrm>
              <a:custGeom>
                <a:avLst/>
                <a:gdLst>
                  <a:gd name="T0" fmla="*/ 53 w 95"/>
                  <a:gd name="T1" fmla="*/ 0 h 425"/>
                  <a:gd name="T2" fmla="*/ 41 w 95"/>
                  <a:gd name="T3" fmla="*/ 24 h 425"/>
                  <a:gd name="T4" fmla="*/ 41 w 95"/>
                  <a:gd name="T5" fmla="*/ 42 h 425"/>
                  <a:gd name="T6" fmla="*/ 47 w 95"/>
                  <a:gd name="T7" fmla="*/ 66 h 425"/>
                  <a:gd name="T8" fmla="*/ 47 w 95"/>
                  <a:gd name="T9" fmla="*/ 72 h 425"/>
                  <a:gd name="T10" fmla="*/ 24 w 95"/>
                  <a:gd name="T11" fmla="*/ 119 h 425"/>
                  <a:gd name="T12" fmla="*/ 12 w 95"/>
                  <a:gd name="T13" fmla="*/ 143 h 425"/>
                  <a:gd name="T14" fmla="*/ 0 w 95"/>
                  <a:gd name="T15" fmla="*/ 161 h 425"/>
                  <a:gd name="T16" fmla="*/ 0 w 95"/>
                  <a:gd name="T17" fmla="*/ 185 h 425"/>
                  <a:gd name="T18" fmla="*/ 6 w 95"/>
                  <a:gd name="T19" fmla="*/ 215 h 425"/>
                  <a:gd name="T20" fmla="*/ 18 w 95"/>
                  <a:gd name="T21" fmla="*/ 245 h 425"/>
                  <a:gd name="T22" fmla="*/ 36 w 95"/>
                  <a:gd name="T23" fmla="*/ 263 h 425"/>
                  <a:gd name="T24" fmla="*/ 47 w 95"/>
                  <a:gd name="T25" fmla="*/ 275 h 425"/>
                  <a:gd name="T26" fmla="*/ 71 w 95"/>
                  <a:gd name="T27" fmla="*/ 299 h 425"/>
                  <a:gd name="T28" fmla="*/ 89 w 95"/>
                  <a:gd name="T29" fmla="*/ 317 h 425"/>
                  <a:gd name="T30" fmla="*/ 95 w 95"/>
                  <a:gd name="T31" fmla="*/ 329 h 425"/>
                  <a:gd name="T32" fmla="*/ 89 w 95"/>
                  <a:gd name="T33" fmla="*/ 359 h 425"/>
                  <a:gd name="T34" fmla="*/ 89 w 95"/>
                  <a:gd name="T35" fmla="*/ 383 h 425"/>
                  <a:gd name="T36" fmla="*/ 89 w 95"/>
                  <a:gd name="T37" fmla="*/ 413 h 425"/>
                  <a:gd name="T38" fmla="*/ 89 w 95"/>
                  <a:gd name="T39" fmla="*/ 425 h 425"/>
                  <a:gd name="T40" fmla="*/ 89 w 95"/>
                  <a:gd name="T41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5" h="425">
                    <a:moveTo>
                      <a:pt x="53" y="0"/>
                    </a:moveTo>
                    <a:lnTo>
                      <a:pt x="41" y="24"/>
                    </a:lnTo>
                    <a:lnTo>
                      <a:pt x="41" y="42"/>
                    </a:lnTo>
                    <a:lnTo>
                      <a:pt x="47" y="66"/>
                    </a:lnTo>
                    <a:lnTo>
                      <a:pt x="47" y="72"/>
                    </a:lnTo>
                    <a:lnTo>
                      <a:pt x="24" y="119"/>
                    </a:lnTo>
                    <a:lnTo>
                      <a:pt x="12" y="143"/>
                    </a:lnTo>
                    <a:lnTo>
                      <a:pt x="0" y="161"/>
                    </a:lnTo>
                    <a:lnTo>
                      <a:pt x="0" y="185"/>
                    </a:lnTo>
                    <a:lnTo>
                      <a:pt x="6" y="215"/>
                    </a:lnTo>
                    <a:lnTo>
                      <a:pt x="18" y="245"/>
                    </a:lnTo>
                    <a:lnTo>
                      <a:pt x="36" y="263"/>
                    </a:lnTo>
                    <a:lnTo>
                      <a:pt x="47" y="275"/>
                    </a:lnTo>
                    <a:lnTo>
                      <a:pt x="71" y="299"/>
                    </a:lnTo>
                    <a:lnTo>
                      <a:pt x="89" y="317"/>
                    </a:lnTo>
                    <a:lnTo>
                      <a:pt x="95" y="329"/>
                    </a:lnTo>
                    <a:lnTo>
                      <a:pt x="89" y="359"/>
                    </a:lnTo>
                    <a:lnTo>
                      <a:pt x="89" y="383"/>
                    </a:lnTo>
                    <a:lnTo>
                      <a:pt x="89" y="413"/>
                    </a:lnTo>
                    <a:lnTo>
                      <a:pt x="89" y="425"/>
                    </a:lnTo>
                    <a:lnTo>
                      <a:pt x="89" y="425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46" name="Line 186"/>
              <p:cNvSpPr>
                <a:spLocks noChangeShapeType="1"/>
              </p:cNvSpPr>
              <p:nvPr/>
            </p:nvSpPr>
            <p:spPr bwMode="auto">
              <a:xfrm>
                <a:off x="4956" y="3268"/>
                <a:ext cx="1" cy="1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47" name="Line 187"/>
              <p:cNvSpPr>
                <a:spLocks noChangeShapeType="1"/>
              </p:cNvSpPr>
              <p:nvPr/>
            </p:nvSpPr>
            <p:spPr bwMode="auto">
              <a:xfrm>
                <a:off x="4956" y="3268"/>
                <a:ext cx="1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48" name="Freeform 188"/>
              <p:cNvSpPr>
                <a:spLocks/>
              </p:cNvSpPr>
              <p:nvPr/>
            </p:nvSpPr>
            <p:spPr bwMode="auto">
              <a:xfrm>
                <a:off x="4783" y="2867"/>
                <a:ext cx="161" cy="425"/>
              </a:xfrm>
              <a:custGeom>
                <a:avLst/>
                <a:gdLst>
                  <a:gd name="T0" fmla="*/ 149 w 161"/>
                  <a:gd name="T1" fmla="*/ 59 h 425"/>
                  <a:gd name="T2" fmla="*/ 155 w 161"/>
                  <a:gd name="T3" fmla="*/ 77 h 425"/>
                  <a:gd name="T4" fmla="*/ 161 w 161"/>
                  <a:gd name="T5" fmla="*/ 119 h 425"/>
                  <a:gd name="T6" fmla="*/ 161 w 161"/>
                  <a:gd name="T7" fmla="*/ 167 h 425"/>
                  <a:gd name="T8" fmla="*/ 161 w 161"/>
                  <a:gd name="T9" fmla="*/ 221 h 425"/>
                  <a:gd name="T10" fmla="*/ 161 w 161"/>
                  <a:gd name="T11" fmla="*/ 275 h 425"/>
                  <a:gd name="T12" fmla="*/ 161 w 161"/>
                  <a:gd name="T13" fmla="*/ 323 h 425"/>
                  <a:gd name="T14" fmla="*/ 155 w 161"/>
                  <a:gd name="T15" fmla="*/ 359 h 425"/>
                  <a:gd name="T16" fmla="*/ 155 w 161"/>
                  <a:gd name="T17" fmla="*/ 371 h 425"/>
                  <a:gd name="T18" fmla="*/ 137 w 161"/>
                  <a:gd name="T19" fmla="*/ 383 h 425"/>
                  <a:gd name="T20" fmla="*/ 131 w 161"/>
                  <a:gd name="T21" fmla="*/ 389 h 425"/>
                  <a:gd name="T22" fmla="*/ 125 w 161"/>
                  <a:gd name="T23" fmla="*/ 395 h 425"/>
                  <a:gd name="T24" fmla="*/ 131 w 161"/>
                  <a:gd name="T25" fmla="*/ 413 h 425"/>
                  <a:gd name="T26" fmla="*/ 131 w 161"/>
                  <a:gd name="T27" fmla="*/ 419 h 425"/>
                  <a:gd name="T28" fmla="*/ 131 w 161"/>
                  <a:gd name="T29" fmla="*/ 425 h 425"/>
                  <a:gd name="T30" fmla="*/ 89 w 161"/>
                  <a:gd name="T31" fmla="*/ 425 h 425"/>
                  <a:gd name="T32" fmla="*/ 71 w 161"/>
                  <a:gd name="T33" fmla="*/ 425 h 425"/>
                  <a:gd name="T34" fmla="*/ 59 w 161"/>
                  <a:gd name="T35" fmla="*/ 425 h 425"/>
                  <a:gd name="T36" fmla="*/ 59 w 161"/>
                  <a:gd name="T37" fmla="*/ 425 h 425"/>
                  <a:gd name="T38" fmla="*/ 59 w 161"/>
                  <a:gd name="T39" fmla="*/ 401 h 425"/>
                  <a:gd name="T40" fmla="*/ 53 w 161"/>
                  <a:gd name="T41" fmla="*/ 395 h 425"/>
                  <a:gd name="T42" fmla="*/ 53 w 161"/>
                  <a:gd name="T43" fmla="*/ 389 h 425"/>
                  <a:gd name="T44" fmla="*/ 47 w 161"/>
                  <a:gd name="T45" fmla="*/ 389 h 425"/>
                  <a:gd name="T46" fmla="*/ 35 w 161"/>
                  <a:gd name="T47" fmla="*/ 383 h 425"/>
                  <a:gd name="T48" fmla="*/ 17 w 161"/>
                  <a:gd name="T49" fmla="*/ 371 h 425"/>
                  <a:gd name="T50" fmla="*/ 11 w 161"/>
                  <a:gd name="T51" fmla="*/ 353 h 425"/>
                  <a:gd name="T52" fmla="*/ 11 w 161"/>
                  <a:gd name="T53" fmla="*/ 335 h 425"/>
                  <a:gd name="T54" fmla="*/ 11 w 161"/>
                  <a:gd name="T55" fmla="*/ 305 h 425"/>
                  <a:gd name="T56" fmla="*/ 6 w 161"/>
                  <a:gd name="T57" fmla="*/ 269 h 425"/>
                  <a:gd name="T58" fmla="*/ 6 w 161"/>
                  <a:gd name="T59" fmla="*/ 227 h 425"/>
                  <a:gd name="T60" fmla="*/ 0 w 161"/>
                  <a:gd name="T61" fmla="*/ 143 h 425"/>
                  <a:gd name="T62" fmla="*/ 0 w 161"/>
                  <a:gd name="T63" fmla="*/ 113 h 425"/>
                  <a:gd name="T64" fmla="*/ 0 w 161"/>
                  <a:gd name="T65" fmla="*/ 89 h 425"/>
                  <a:gd name="T66" fmla="*/ 6 w 161"/>
                  <a:gd name="T67" fmla="*/ 59 h 425"/>
                  <a:gd name="T68" fmla="*/ 23 w 161"/>
                  <a:gd name="T69" fmla="*/ 30 h 425"/>
                  <a:gd name="T70" fmla="*/ 47 w 161"/>
                  <a:gd name="T71" fmla="*/ 6 h 425"/>
                  <a:gd name="T72" fmla="*/ 77 w 161"/>
                  <a:gd name="T73" fmla="*/ 0 h 425"/>
                  <a:gd name="T74" fmla="*/ 101 w 161"/>
                  <a:gd name="T75" fmla="*/ 6 h 425"/>
                  <a:gd name="T76" fmla="*/ 119 w 161"/>
                  <a:gd name="T77" fmla="*/ 18 h 425"/>
                  <a:gd name="T78" fmla="*/ 149 w 161"/>
                  <a:gd name="T79" fmla="*/ 59 h 425"/>
                  <a:gd name="T80" fmla="*/ 149 w 161"/>
                  <a:gd name="T81" fmla="*/ 59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61" h="425">
                    <a:moveTo>
                      <a:pt x="149" y="59"/>
                    </a:moveTo>
                    <a:lnTo>
                      <a:pt x="155" y="77"/>
                    </a:lnTo>
                    <a:lnTo>
                      <a:pt x="161" y="119"/>
                    </a:lnTo>
                    <a:lnTo>
                      <a:pt x="161" y="167"/>
                    </a:lnTo>
                    <a:lnTo>
                      <a:pt x="161" y="221"/>
                    </a:lnTo>
                    <a:lnTo>
                      <a:pt x="161" y="275"/>
                    </a:lnTo>
                    <a:lnTo>
                      <a:pt x="161" y="323"/>
                    </a:lnTo>
                    <a:lnTo>
                      <a:pt x="155" y="359"/>
                    </a:lnTo>
                    <a:lnTo>
                      <a:pt x="155" y="371"/>
                    </a:lnTo>
                    <a:lnTo>
                      <a:pt x="137" y="383"/>
                    </a:lnTo>
                    <a:lnTo>
                      <a:pt x="131" y="389"/>
                    </a:lnTo>
                    <a:lnTo>
                      <a:pt x="125" y="395"/>
                    </a:lnTo>
                    <a:lnTo>
                      <a:pt x="131" y="413"/>
                    </a:lnTo>
                    <a:lnTo>
                      <a:pt x="131" y="419"/>
                    </a:lnTo>
                    <a:lnTo>
                      <a:pt x="131" y="425"/>
                    </a:lnTo>
                    <a:lnTo>
                      <a:pt x="89" y="425"/>
                    </a:lnTo>
                    <a:lnTo>
                      <a:pt x="71" y="425"/>
                    </a:lnTo>
                    <a:lnTo>
                      <a:pt x="59" y="425"/>
                    </a:lnTo>
                    <a:lnTo>
                      <a:pt x="59" y="425"/>
                    </a:lnTo>
                    <a:lnTo>
                      <a:pt x="59" y="401"/>
                    </a:lnTo>
                    <a:lnTo>
                      <a:pt x="53" y="395"/>
                    </a:lnTo>
                    <a:lnTo>
                      <a:pt x="53" y="389"/>
                    </a:lnTo>
                    <a:lnTo>
                      <a:pt x="47" y="389"/>
                    </a:lnTo>
                    <a:lnTo>
                      <a:pt x="35" y="383"/>
                    </a:lnTo>
                    <a:lnTo>
                      <a:pt x="17" y="371"/>
                    </a:lnTo>
                    <a:lnTo>
                      <a:pt x="11" y="353"/>
                    </a:lnTo>
                    <a:lnTo>
                      <a:pt x="11" y="335"/>
                    </a:lnTo>
                    <a:lnTo>
                      <a:pt x="11" y="305"/>
                    </a:lnTo>
                    <a:lnTo>
                      <a:pt x="6" y="269"/>
                    </a:lnTo>
                    <a:lnTo>
                      <a:pt x="6" y="227"/>
                    </a:lnTo>
                    <a:lnTo>
                      <a:pt x="0" y="143"/>
                    </a:lnTo>
                    <a:lnTo>
                      <a:pt x="0" y="113"/>
                    </a:lnTo>
                    <a:lnTo>
                      <a:pt x="0" y="89"/>
                    </a:lnTo>
                    <a:lnTo>
                      <a:pt x="6" y="59"/>
                    </a:lnTo>
                    <a:lnTo>
                      <a:pt x="23" y="30"/>
                    </a:lnTo>
                    <a:lnTo>
                      <a:pt x="47" y="6"/>
                    </a:lnTo>
                    <a:lnTo>
                      <a:pt x="77" y="0"/>
                    </a:lnTo>
                    <a:lnTo>
                      <a:pt x="101" y="6"/>
                    </a:lnTo>
                    <a:lnTo>
                      <a:pt x="119" y="18"/>
                    </a:lnTo>
                    <a:lnTo>
                      <a:pt x="149" y="59"/>
                    </a:lnTo>
                    <a:lnTo>
                      <a:pt x="149" y="59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49" name="Freeform 189"/>
              <p:cNvSpPr>
                <a:spLocks/>
              </p:cNvSpPr>
              <p:nvPr/>
            </p:nvSpPr>
            <p:spPr bwMode="auto">
              <a:xfrm>
                <a:off x="4526" y="2591"/>
                <a:ext cx="29" cy="84"/>
              </a:xfrm>
              <a:custGeom>
                <a:avLst/>
                <a:gdLst>
                  <a:gd name="T0" fmla="*/ 18 w 29"/>
                  <a:gd name="T1" fmla="*/ 0 h 84"/>
                  <a:gd name="T2" fmla="*/ 12 w 29"/>
                  <a:gd name="T3" fmla="*/ 30 h 84"/>
                  <a:gd name="T4" fmla="*/ 0 w 29"/>
                  <a:gd name="T5" fmla="*/ 54 h 84"/>
                  <a:gd name="T6" fmla="*/ 0 w 29"/>
                  <a:gd name="T7" fmla="*/ 66 h 84"/>
                  <a:gd name="T8" fmla="*/ 12 w 29"/>
                  <a:gd name="T9" fmla="*/ 78 h 84"/>
                  <a:gd name="T10" fmla="*/ 24 w 29"/>
                  <a:gd name="T11" fmla="*/ 84 h 84"/>
                  <a:gd name="T12" fmla="*/ 29 w 29"/>
                  <a:gd name="T1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84">
                    <a:moveTo>
                      <a:pt x="18" y="0"/>
                    </a:moveTo>
                    <a:lnTo>
                      <a:pt x="12" y="30"/>
                    </a:lnTo>
                    <a:lnTo>
                      <a:pt x="0" y="54"/>
                    </a:lnTo>
                    <a:lnTo>
                      <a:pt x="0" y="66"/>
                    </a:lnTo>
                    <a:lnTo>
                      <a:pt x="12" y="78"/>
                    </a:lnTo>
                    <a:lnTo>
                      <a:pt x="24" y="84"/>
                    </a:lnTo>
                    <a:lnTo>
                      <a:pt x="29" y="8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50" name="Freeform 190"/>
              <p:cNvSpPr>
                <a:spLocks/>
              </p:cNvSpPr>
              <p:nvPr/>
            </p:nvSpPr>
            <p:spPr bwMode="auto">
              <a:xfrm>
                <a:off x="4615" y="2489"/>
                <a:ext cx="78" cy="12"/>
              </a:xfrm>
              <a:custGeom>
                <a:avLst/>
                <a:gdLst>
                  <a:gd name="T0" fmla="*/ 0 w 78"/>
                  <a:gd name="T1" fmla="*/ 12 h 12"/>
                  <a:gd name="T2" fmla="*/ 6 w 78"/>
                  <a:gd name="T3" fmla="*/ 12 h 12"/>
                  <a:gd name="T4" fmla="*/ 30 w 78"/>
                  <a:gd name="T5" fmla="*/ 6 h 12"/>
                  <a:gd name="T6" fmla="*/ 60 w 78"/>
                  <a:gd name="T7" fmla="*/ 0 h 12"/>
                  <a:gd name="T8" fmla="*/ 78 w 7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12">
                    <a:moveTo>
                      <a:pt x="0" y="12"/>
                    </a:moveTo>
                    <a:lnTo>
                      <a:pt x="6" y="12"/>
                    </a:lnTo>
                    <a:lnTo>
                      <a:pt x="30" y="6"/>
                    </a:lnTo>
                    <a:lnTo>
                      <a:pt x="60" y="0"/>
                    </a:lnTo>
                    <a:lnTo>
                      <a:pt x="78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51" name="Line 191"/>
              <p:cNvSpPr>
                <a:spLocks noChangeShapeType="1"/>
              </p:cNvSpPr>
              <p:nvPr/>
            </p:nvSpPr>
            <p:spPr bwMode="auto">
              <a:xfrm flipH="1" flipV="1">
                <a:off x="4484" y="2489"/>
                <a:ext cx="36" cy="1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52" name="Freeform 192"/>
              <p:cNvSpPr>
                <a:spLocks/>
              </p:cNvSpPr>
              <p:nvPr/>
            </p:nvSpPr>
            <p:spPr bwMode="auto">
              <a:xfrm>
                <a:off x="4627" y="2543"/>
                <a:ext cx="60" cy="12"/>
              </a:xfrm>
              <a:custGeom>
                <a:avLst/>
                <a:gdLst>
                  <a:gd name="T0" fmla="*/ 0 w 60"/>
                  <a:gd name="T1" fmla="*/ 0 h 12"/>
                  <a:gd name="T2" fmla="*/ 6 w 60"/>
                  <a:gd name="T3" fmla="*/ 0 h 12"/>
                  <a:gd name="T4" fmla="*/ 24 w 60"/>
                  <a:gd name="T5" fmla="*/ 0 h 12"/>
                  <a:gd name="T6" fmla="*/ 42 w 60"/>
                  <a:gd name="T7" fmla="*/ 6 h 12"/>
                  <a:gd name="T8" fmla="*/ 60 w 60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2">
                    <a:moveTo>
                      <a:pt x="0" y="0"/>
                    </a:moveTo>
                    <a:lnTo>
                      <a:pt x="6" y="0"/>
                    </a:lnTo>
                    <a:lnTo>
                      <a:pt x="24" y="0"/>
                    </a:lnTo>
                    <a:lnTo>
                      <a:pt x="42" y="6"/>
                    </a:lnTo>
                    <a:lnTo>
                      <a:pt x="60" y="12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53" name="Line 193"/>
              <p:cNvSpPr>
                <a:spLocks noChangeShapeType="1"/>
              </p:cNvSpPr>
              <p:nvPr/>
            </p:nvSpPr>
            <p:spPr bwMode="auto">
              <a:xfrm flipH="1">
                <a:off x="4478" y="2543"/>
                <a:ext cx="48" cy="1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54" name="Freeform 194"/>
              <p:cNvSpPr>
                <a:spLocks/>
              </p:cNvSpPr>
              <p:nvPr/>
            </p:nvSpPr>
            <p:spPr bwMode="auto">
              <a:xfrm>
                <a:off x="4651" y="2549"/>
                <a:ext cx="18" cy="30"/>
              </a:xfrm>
              <a:custGeom>
                <a:avLst/>
                <a:gdLst>
                  <a:gd name="T0" fmla="*/ 0 w 18"/>
                  <a:gd name="T1" fmla="*/ 0 h 30"/>
                  <a:gd name="T2" fmla="*/ 0 w 18"/>
                  <a:gd name="T3" fmla="*/ 30 h 30"/>
                  <a:gd name="T4" fmla="*/ 18 w 18"/>
                  <a:gd name="T5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30">
                    <a:moveTo>
                      <a:pt x="0" y="0"/>
                    </a:moveTo>
                    <a:lnTo>
                      <a:pt x="0" y="30"/>
                    </a:lnTo>
                    <a:lnTo>
                      <a:pt x="18" y="6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55" name="Freeform 195"/>
              <p:cNvSpPr>
                <a:spLocks/>
              </p:cNvSpPr>
              <p:nvPr/>
            </p:nvSpPr>
            <p:spPr bwMode="auto">
              <a:xfrm>
                <a:off x="4502" y="2555"/>
                <a:ext cx="12" cy="18"/>
              </a:xfrm>
              <a:custGeom>
                <a:avLst/>
                <a:gdLst>
                  <a:gd name="T0" fmla="*/ 12 w 12"/>
                  <a:gd name="T1" fmla="*/ 0 h 18"/>
                  <a:gd name="T2" fmla="*/ 12 w 12"/>
                  <a:gd name="T3" fmla="*/ 18 h 18"/>
                  <a:gd name="T4" fmla="*/ 0 w 12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8">
                    <a:moveTo>
                      <a:pt x="12" y="0"/>
                    </a:moveTo>
                    <a:lnTo>
                      <a:pt x="12" y="18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56" name="Line 196"/>
              <p:cNvSpPr>
                <a:spLocks noChangeShapeType="1"/>
              </p:cNvSpPr>
              <p:nvPr/>
            </p:nvSpPr>
            <p:spPr bwMode="auto">
              <a:xfrm flipV="1">
                <a:off x="4555" y="2693"/>
                <a:ext cx="96" cy="2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57" name="Freeform 197"/>
              <p:cNvSpPr>
                <a:spLocks/>
              </p:cNvSpPr>
              <p:nvPr/>
            </p:nvSpPr>
            <p:spPr bwMode="auto">
              <a:xfrm>
                <a:off x="881" y="1129"/>
                <a:ext cx="747" cy="401"/>
              </a:xfrm>
              <a:custGeom>
                <a:avLst/>
                <a:gdLst>
                  <a:gd name="T0" fmla="*/ 747 w 747"/>
                  <a:gd name="T1" fmla="*/ 281 h 401"/>
                  <a:gd name="T2" fmla="*/ 747 w 747"/>
                  <a:gd name="T3" fmla="*/ 287 h 401"/>
                  <a:gd name="T4" fmla="*/ 747 w 747"/>
                  <a:gd name="T5" fmla="*/ 281 h 401"/>
                  <a:gd name="T6" fmla="*/ 747 w 747"/>
                  <a:gd name="T7" fmla="*/ 269 h 401"/>
                  <a:gd name="T8" fmla="*/ 747 w 747"/>
                  <a:gd name="T9" fmla="*/ 246 h 401"/>
                  <a:gd name="T10" fmla="*/ 741 w 747"/>
                  <a:gd name="T11" fmla="*/ 192 h 401"/>
                  <a:gd name="T12" fmla="*/ 741 w 747"/>
                  <a:gd name="T13" fmla="*/ 132 h 401"/>
                  <a:gd name="T14" fmla="*/ 735 w 747"/>
                  <a:gd name="T15" fmla="*/ 114 h 401"/>
                  <a:gd name="T16" fmla="*/ 729 w 747"/>
                  <a:gd name="T17" fmla="*/ 102 h 401"/>
                  <a:gd name="T18" fmla="*/ 711 w 747"/>
                  <a:gd name="T19" fmla="*/ 78 h 401"/>
                  <a:gd name="T20" fmla="*/ 663 w 747"/>
                  <a:gd name="T21" fmla="*/ 42 h 401"/>
                  <a:gd name="T22" fmla="*/ 603 w 747"/>
                  <a:gd name="T23" fmla="*/ 12 h 401"/>
                  <a:gd name="T24" fmla="*/ 562 w 747"/>
                  <a:gd name="T25" fmla="*/ 0 h 401"/>
                  <a:gd name="T26" fmla="*/ 520 w 747"/>
                  <a:gd name="T27" fmla="*/ 0 h 401"/>
                  <a:gd name="T28" fmla="*/ 460 w 747"/>
                  <a:gd name="T29" fmla="*/ 12 h 401"/>
                  <a:gd name="T30" fmla="*/ 394 w 747"/>
                  <a:gd name="T31" fmla="*/ 18 h 401"/>
                  <a:gd name="T32" fmla="*/ 317 w 747"/>
                  <a:gd name="T33" fmla="*/ 30 h 401"/>
                  <a:gd name="T34" fmla="*/ 239 w 747"/>
                  <a:gd name="T35" fmla="*/ 48 h 401"/>
                  <a:gd name="T36" fmla="*/ 167 w 747"/>
                  <a:gd name="T37" fmla="*/ 66 h 401"/>
                  <a:gd name="T38" fmla="*/ 101 w 747"/>
                  <a:gd name="T39" fmla="*/ 78 h 401"/>
                  <a:gd name="T40" fmla="*/ 54 w 747"/>
                  <a:gd name="T41" fmla="*/ 96 h 401"/>
                  <a:gd name="T42" fmla="*/ 24 w 747"/>
                  <a:gd name="T43" fmla="*/ 114 h 401"/>
                  <a:gd name="T44" fmla="*/ 12 w 747"/>
                  <a:gd name="T45" fmla="*/ 138 h 401"/>
                  <a:gd name="T46" fmla="*/ 0 w 747"/>
                  <a:gd name="T47" fmla="*/ 174 h 401"/>
                  <a:gd name="T48" fmla="*/ 0 w 747"/>
                  <a:gd name="T49" fmla="*/ 222 h 401"/>
                  <a:gd name="T50" fmla="*/ 0 w 747"/>
                  <a:gd name="T51" fmla="*/ 269 h 401"/>
                  <a:gd name="T52" fmla="*/ 0 w 747"/>
                  <a:gd name="T53" fmla="*/ 323 h 401"/>
                  <a:gd name="T54" fmla="*/ 6 w 747"/>
                  <a:gd name="T55" fmla="*/ 359 h 401"/>
                  <a:gd name="T56" fmla="*/ 12 w 747"/>
                  <a:gd name="T57" fmla="*/ 389 h 401"/>
                  <a:gd name="T58" fmla="*/ 12 w 747"/>
                  <a:gd name="T59" fmla="*/ 401 h 401"/>
                  <a:gd name="T60" fmla="*/ 747 w 747"/>
                  <a:gd name="T61" fmla="*/ 281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47" h="401">
                    <a:moveTo>
                      <a:pt x="747" y="281"/>
                    </a:moveTo>
                    <a:lnTo>
                      <a:pt x="747" y="287"/>
                    </a:lnTo>
                    <a:lnTo>
                      <a:pt x="747" y="281"/>
                    </a:lnTo>
                    <a:lnTo>
                      <a:pt x="747" y="269"/>
                    </a:lnTo>
                    <a:lnTo>
                      <a:pt x="747" y="246"/>
                    </a:lnTo>
                    <a:lnTo>
                      <a:pt x="741" y="192"/>
                    </a:lnTo>
                    <a:lnTo>
                      <a:pt x="741" y="132"/>
                    </a:lnTo>
                    <a:lnTo>
                      <a:pt x="735" y="114"/>
                    </a:lnTo>
                    <a:lnTo>
                      <a:pt x="729" y="102"/>
                    </a:lnTo>
                    <a:lnTo>
                      <a:pt x="711" y="78"/>
                    </a:lnTo>
                    <a:lnTo>
                      <a:pt x="663" y="42"/>
                    </a:lnTo>
                    <a:lnTo>
                      <a:pt x="603" y="12"/>
                    </a:lnTo>
                    <a:lnTo>
                      <a:pt x="562" y="0"/>
                    </a:lnTo>
                    <a:lnTo>
                      <a:pt x="520" y="0"/>
                    </a:lnTo>
                    <a:lnTo>
                      <a:pt x="460" y="12"/>
                    </a:lnTo>
                    <a:lnTo>
                      <a:pt x="394" y="18"/>
                    </a:lnTo>
                    <a:lnTo>
                      <a:pt x="317" y="30"/>
                    </a:lnTo>
                    <a:lnTo>
                      <a:pt x="239" y="48"/>
                    </a:lnTo>
                    <a:lnTo>
                      <a:pt x="167" y="66"/>
                    </a:lnTo>
                    <a:lnTo>
                      <a:pt x="101" y="78"/>
                    </a:lnTo>
                    <a:lnTo>
                      <a:pt x="54" y="96"/>
                    </a:lnTo>
                    <a:lnTo>
                      <a:pt x="24" y="114"/>
                    </a:lnTo>
                    <a:lnTo>
                      <a:pt x="12" y="138"/>
                    </a:lnTo>
                    <a:lnTo>
                      <a:pt x="0" y="174"/>
                    </a:lnTo>
                    <a:lnTo>
                      <a:pt x="0" y="222"/>
                    </a:lnTo>
                    <a:lnTo>
                      <a:pt x="0" y="269"/>
                    </a:lnTo>
                    <a:lnTo>
                      <a:pt x="0" y="323"/>
                    </a:lnTo>
                    <a:lnTo>
                      <a:pt x="6" y="359"/>
                    </a:lnTo>
                    <a:lnTo>
                      <a:pt x="12" y="389"/>
                    </a:lnTo>
                    <a:lnTo>
                      <a:pt x="12" y="401"/>
                    </a:lnTo>
                    <a:lnTo>
                      <a:pt x="747" y="281"/>
                    </a:lnTo>
                    <a:close/>
                  </a:path>
                </a:pathLst>
              </a:custGeom>
              <a:solidFill>
                <a:srgbClr val="CC9966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58" name="Freeform 198"/>
              <p:cNvSpPr>
                <a:spLocks/>
              </p:cNvSpPr>
              <p:nvPr/>
            </p:nvSpPr>
            <p:spPr bwMode="auto">
              <a:xfrm>
                <a:off x="1353" y="1387"/>
                <a:ext cx="376" cy="77"/>
              </a:xfrm>
              <a:custGeom>
                <a:avLst/>
                <a:gdLst>
                  <a:gd name="T0" fmla="*/ 0 w 376"/>
                  <a:gd name="T1" fmla="*/ 65 h 77"/>
                  <a:gd name="T2" fmla="*/ 66 w 376"/>
                  <a:gd name="T3" fmla="*/ 71 h 77"/>
                  <a:gd name="T4" fmla="*/ 125 w 376"/>
                  <a:gd name="T5" fmla="*/ 71 h 77"/>
                  <a:gd name="T6" fmla="*/ 173 w 376"/>
                  <a:gd name="T7" fmla="*/ 71 h 77"/>
                  <a:gd name="T8" fmla="*/ 215 w 376"/>
                  <a:gd name="T9" fmla="*/ 71 h 77"/>
                  <a:gd name="T10" fmla="*/ 281 w 376"/>
                  <a:gd name="T11" fmla="*/ 71 h 77"/>
                  <a:gd name="T12" fmla="*/ 323 w 376"/>
                  <a:gd name="T13" fmla="*/ 77 h 77"/>
                  <a:gd name="T14" fmla="*/ 352 w 376"/>
                  <a:gd name="T15" fmla="*/ 77 h 77"/>
                  <a:gd name="T16" fmla="*/ 364 w 376"/>
                  <a:gd name="T17" fmla="*/ 77 h 77"/>
                  <a:gd name="T18" fmla="*/ 370 w 376"/>
                  <a:gd name="T19" fmla="*/ 77 h 77"/>
                  <a:gd name="T20" fmla="*/ 370 w 376"/>
                  <a:gd name="T21" fmla="*/ 77 h 77"/>
                  <a:gd name="T22" fmla="*/ 370 w 376"/>
                  <a:gd name="T23" fmla="*/ 71 h 77"/>
                  <a:gd name="T24" fmla="*/ 376 w 376"/>
                  <a:gd name="T25" fmla="*/ 59 h 77"/>
                  <a:gd name="T26" fmla="*/ 376 w 376"/>
                  <a:gd name="T27" fmla="*/ 47 h 77"/>
                  <a:gd name="T28" fmla="*/ 370 w 376"/>
                  <a:gd name="T29" fmla="*/ 41 h 77"/>
                  <a:gd name="T30" fmla="*/ 358 w 376"/>
                  <a:gd name="T31" fmla="*/ 41 h 77"/>
                  <a:gd name="T32" fmla="*/ 340 w 376"/>
                  <a:gd name="T33" fmla="*/ 29 h 77"/>
                  <a:gd name="T34" fmla="*/ 293 w 376"/>
                  <a:gd name="T35" fmla="*/ 17 h 77"/>
                  <a:gd name="T36" fmla="*/ 239 w 376"/>
                  <a:gd name="T37" fmla="*/ 6 h 77"/>
                  <a:gd name="T38" fmla="*/ 185 w 376"/>
                  <a:gd name="T39" fmla="*/ 0 h 77"/>
                  <a:gd name="T40" fmla="*/ 131 w 376"/>
                  <a:gd name="T41" fmla="*/ 11 h 77"/>
                  <a:gd name="T42" fmla="*/ 72 w 376"/>
                  <a:gd name="T43" fmla="*/ 35 h 77"/>
                  <a:gd name="T44" fmla="*/ 48 w 376"/>
                  <a:gd name="T45" fmla="*/ 47 h 77"/>
                  <a:gd name="T46" fmla="*/ 24 w 376"/>
                  <a:gd name="T47" fmla="*/ 59 h 77"/>
                  <a:gd name="T48" fmla="*/ 6 w 376"/>
                  <a:gd name="T49" fmla="*/ 65 h 77"/>
                  <a:gd name="T50" fmla="*/ 0 w 376"/>
                  <a:gd name="T51" fmla="*/ 65 h 77"/>
                  <a:gd name="T52" fmla="*/ 0 w 376"/>
                  <a:gd name="T53" fmla="*/ 65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76" h="77">
                    <a:moveTo>
                      <a:pt x="0" y="65"/>
                    </a:moveTo>
                    <a:lnTo>
                      <a:pt x="66" y="71"/>
                    </a:lnTo>
                    <a:lnTo>
                      <a:pt x="125" y="71"/>
                    </a:lnTo>
                    <a:lnTo>
                      <a:pt x="173" y="71"/>
                    </a:lnTo>
                    <a:lnTo>
                      <a:pt x="215" y="71"/>
                    </a:lnTo>
                    <a:lnTo>
                      <a:pt x="281" y="71"/>
                    </a:lnTo>
                    <a:lnTo>
                      <a:pt x="323" y="77"/>
                    </a:lnTo>
                    <a:lnTo>
                      <a:pt x="352" y="77"/>
                    </a:lnTo>
                    <a:lnTo>
                      <a:pt x="364" y="77"/>
                    </a:lnTo>
                    <a:lnTo>
                      <a:pt x="370" y="77"/>
                    </a:lnTo>
                    <a:lnTo>
                      <a:pt x="370" y="77"/>
                    </a:lnTo>
                    <a:lnTo>
                      <a:pt x="370" y="71"/>
                    </a:lnTo>
                    <a:lnTo>
                      <a:pt x="376" y="59"/>
                    </a:lnTo>
                    <a:lnTo>
                      <a:pt x="376" y="47"/>
                    </a:lnTo>
                    <a:lnTo>
                      <a:pt x="370" y="41"/>
                    </a:lnTo>
                    <a:lnTo>
                      <a:pt x="358" y="41"/>
                    </a:lnTo>
                    <a:lnTo>
                      <a:pt x="340" y="29"/>
                    </a:lnTo>
                    <a:lnTo>
                      <a:pt x="293" y="17"/>
                    </a:lnTo>
                    <a:lnTo>
                      <a:pt x="239" y="6"/>
                    </a:lnTo>
                    <a:lnTo>
                      <a:pt x="185" y="0"/>
                    </a:lnTo>
                    <a:lnTo>
                      <a:pt x="131" y="11"/>
                    </a:lnTo>
                    <a:lnTo>
                      <a:pt x="72" y="35"/>
                    </a:lnTo>
                    <a:lnTo>
                      <a:pt x="48" y="47"/>
                    </a:lnTo>
                    <a:lnTo>
                      <a:pt x="24" y="59"/>
                    </a:lnTo>
                    <a:lnTo>
                      <a:pt x="6" y="65"/>
                    </a:lnTo>
                    <a:lnTo>
                      <a:pt x="0" y="65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CC9966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59" name="Freeform 199"/>
              <p:cNvSpPr>
                <a:spLocks/>
              </p:cNvSpPr>
              <p:nvPr/>
            </p:nvSpPr>
            <p:spPr bwMode="auto">
              <a:xfrm>
                <a:off x="1239" y="1518"/>
                <a:ext cx="90" cy="18"/>
              </a:xfrm>
              <a:custGeom>
                <a:avLst/>
                <a:gdLst>
                  <a:gd name="T0" fmla="*/ 90 w 90"/>
                  <a:gd name="T1" fmla="*/ 12 h 18"/>
                  <a:gd name="T2" fmla="*/ 84 w 90"/>
                  <a:gd name="T3" fmla="*/ 12 h 18"/>
                  <a:gd name="T4" fmla="*/ 60 w 90"/>
                  <a:gd name="T5" fmla="*/ 0 h 18"/>
                  <a:gd name="T6" fmla="*/ 36 w 90"/>
                  <a:gd name="T7" fmla="*/ 0 h 18"/>
                  <a:gd name="T8" fmla="*/ 18 w 90"/>
                  <a:gd name="T9" fmla="*/ 6 h 18"/>
                  <a:gd name="T10" fmla="*/ 0 w 90"/>
                  <a:gd name="T1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18">
                    <a:moveTo>
                      <a:pt x="90" y="12"/>
                    </a:moveTo>
                    <a:lnTo>
                      <a:pt x="84" y="12"/>
                    </a:lnTo>
                    <a:lnTo>
                      <a:pt x="60" y="0"/>
                    </a:lnTo>
                    <a:lnTo>
                      <a:pt x="36" y="0"/>
                    </a:lnTo>
                    <a:lnTo>
                      <a:pt x="18" y="6"/>
                    </a:lnTo>
                    <a:lnTo>
                      <a:pt x="0" y="1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60" name="Freeform 200"/>
              <p:cNvSpPr>
                <a:spLocks/>
              </p:cNvSpPr>
              <p:nvPr/>
            </p:nvSpPr>
            <p:spPr bwMode="auto">
              <a:xfrm>
                <a:off x="1472" y="1494"/>
                <a:ext cx="90" cy="30"/>
              </a:xfrm>
              <a:custGeom>
                <a:avLst/>
                <a:gdLst>
                  <a:gd name="T0" fmla="*/ 0 w 90"/>
                  <a:gd name="T1" fmla="*/ 30 h 30"/>
                  <a:gd name="T2" fmla="*/ 18 w 90"/>
                  <a:gd name="T3" fmla="*/ 12 h 30"/>
                  <a:gd name="T4" fmla="*/ 42 w 90"/>
                  <a:gd name="T5" fmla="*/ 0 h 30"/>
                  <a:gd name="T6" fmla="*/ 66 w 90"/>
                  <a:gd name="T7" fmla="*/ 0 h 30"/>
                  <a:gd name="T8" fmla="*/ 90 w 90"/>
                  <a:gd name="T9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30">
                    <a:moveTo>
                      <a:pt x="0" y="30"/>
                    </a:moveTo>
                    <a:lnTo>
                      <a:pt x="18" y="12"/>
                    </a:lnTo>
                    <a:lnTo>
                      <a:pt x="42" y="0"/>
                    </a:lnTo>
                    <a:lnTo>
                      <a:pt x="66" y="0"/>
                    </a:lnTo>
                    <a:lnTo>
                      <a:pt x="90" y="6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61" name="Freeform 201"/>
              <p:cNvSpPr>
                <a:spLocks/>
              </p:cNvSpPr>
              <p:nvPr/>
            </p:nvSpPr>
            <p:spPr bwMode="auto">
              <a:xfrm>
                <a:off x="1114" y="1578"/>
                <a:ext cx="514" cy="192"/>
              </a:xfrm>
              <a:custGeom>
                <a:avLst/>
                <a:gdLst>
                  <a:gd name="T0" fmla="*/ 514 w 514"/>
                  <a:gd name="T1" fmla="*/ 30 h 192"/>
                  <a:gd name="T2" fmla="*/ 490 w 514"/>
                  <a:gd name="T3" fmla="*/ 24 h 192"/>
                  <a:gd name="T4" fmla="*/ 448 w 514"/>
                  <a:gd name="T5" fmla="*/ 12 h 192"/>
                  <a:gd name="T6" fmla="*/ 388 w 514"/>
                  <a:gd name="T7" fmla="*/ 6 h 192"/>
                  <a:gd name="T8" fmla="*/ 323 w 514"/>
                  <a:gd name="T9" fmla="*/ 0 h 192"/>
                  <a:gd name="T10" fmla="*/ 245 w 514"/>
                  <a:gd name="T11" fmla="*/ 0 h 192"/>
                  <a:gd name="T12" fmla="*/ 167 w 514"/>
                  <a:gd name="T13" fmla="*/ 6 h 192"/>
                  <a:gd name="T14" fmla="*/ 95 w 514"/>
                  <a:gd name="T15" fmla="*/ 24 h 192"/>
                  <a:gd name="T16" fmla="*/ 24 w 514"/>
                  <a:gd name="T17" fmla="*/ 48 h 192"/>
                  <a:gd name="T18" fmla="*/ 6 w 514"/>
                  <a:gd name="T19" fmla="*/ 72 h 192"/>
                  <a:gd name="T20" fmla="*/ 0 w 514"/>
                  <a:gd name="T21" fmla="*/ 114 h 192"/>
                  <a:gd name="T22" fmla="*/ 12 w 514"/>
                  <a:gd name="T23" fmla="*/ 150 h 192"/>
                  <a:gd name="T24" fmla="*/ 36 w 514"/>
                  <a:gd name="T25" fmla="*/ 174 h 192"/>
                  <a:gd name="T26" fmla="*/ 54 w 514"/>
                  <a:gd name="T27" fmla="*/ 180 h 192"/>
                  <a:gd name="T28" fmla="*/ 78 w 514"/>
                  <a:gd name="T29" fmla="*/ 186 h 192"/>
                  <a:gd name="T30" fmla="*/ 137 w 514"/>
                  <a:gd name="T31" fmla="*/ 192 h 192"/>
                  <a:gd name="T32" fmla="*/ 191 w 514"/>
                  <a:gd name="T33" fmla="*/ 192 h 192"/>
                  <a:gd name="T34" fmla="*/ 215 w 514"/>
                  <a:gd name="T35" fmla="*/ 192 h 192"/>
                  <a:gd name="T36" fmla="*/ 233 w 514"/>
                  <a:gd name="T37" fmla="*/ 186 h 192"/>
                  <a:gd name="T38" fmla="*/ 251 w 514"/>
                  <a:gd name="T39" fmla="*/ 174 h 192"/>
                  <a:gd name="T40" fmla="*/ 263 w 514"/>
                  <a:gd name="T41" fmla="*/ 150 h 192"/>
                  <a:gd name="T42" fmla="*/ 287 w 514"/>
                  <a:gd name="T43" fmla="*/ 90 h 192"/>
                  <a:gd name="T44" fmla="*/ 299 w 514"/>
                  <a:gd name="T45" fmla="*/ 66 h 192"/>
                  <a:gd name="T46" fmla="*/ 305 w 514"/>
                  <a:gd name="T47" fmla="*/ 42 h 192"/>
                  <a:gd name="T48" fmla="*/ 311 w 514"/>
                  <a:gd name="T49" fmla="*/ 24 h 192"/>
                  <a:gd name="T50" fmla="*/ 311 w 514"/>
                  <a:gd name="T51" fmla="*/ 18 h 192"/>
                  <a:gd name="T52" fmla="*/ 311 w 514"/>
                  <a:gd name="T53" fmla="*/ 24 h 192"/>
                  <a:gd name="T54" fmla="*/ 317 w 514"/>
                  <a:gd name="T55" fmla="*/ 36 h 192"/>
                  <a:gd name="T56" fmla="*/ 329 w 514"/>
                  <a:gd name="T57" fmla="*/ 72 h 192"/>
                  <a:gd name="T58" fmla="*/ 346 w 514"/>
                  <a:gd name="T59" fmla="*/ 114 h 192"/>
                  <a:gd name="T60" fmla="*/ 352 w 514"/>
                  <a:gd name="T61" fmla="*/ 132 h 192"/>
                  <a:gd name="T62" fmla="*/ 364 w 514"/>
                  <a:gd name="T63" fmla="*/ 144 h 192"/>
                  <a:gd name="T64" fmla="*/ 388 w 514"/>
                  <a:gd name="T65" fmla="*/ 162 h 192"/>
                  <a:gd name="T66" fmla="*/ 424 w 514"/>
                  <a:gd name="T67" fmla="*/ 174 h 192"/>
                  <a:gd name="T68" fmla="*/ 466 w 514"/>
                  <a:gd name="T69" fmla="*/ 174 h 192"/>
                  <a:gd name="T70" fmla="*/ 484 w 514"/>
                  <a:gd name="T71" fmla="*/ 162 h 192"/>
                  <a:gd name="T72" fmla="*/ 496 w 514"/>
                  <a:gd name="T73" fmla="*/ 144 h 192"/>
                  <a:gd name="T74" fmla="*/ 514 w 514"/>
                  <a:gd name="T75" fmla="*/ 102 h 192"/>
                  <a:gd name="T76" fmla="*/ 514 w 514"/>
                  <a:gd name="T77" fmla="*/ 66 h 192"/>
                  <a:gd name="T78" fmla="*/ 514 w 514"/>
                  <a:gd name="T79" fmla="*/ 42 h 192"/>
                  <a:gd name="T80" fmla="*/ 514 w 514"/>
                  <a:gd name="T81" fmla="*/ 30 h 192"/>
                  <a:gd name="T82" fmla="*/ 514 w 514"/>
                  <a:gd name="T83" fmla="*/ 3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4" h="192">
                    <a:moveTo>
                      <a:pt x="514" y="30"/>
                    </a:moveTo>
                    <a:lnTo>
                      <a:pt x="490" y="24"/>
                    </a:lnTo>
                    <a:lnTo>
                      <a:pt x="448" y="12"/>
                    </a:lnTo>
                    <a:lnTo>
                      <a:pt x="388" y="6"/>
                    </a:lnTo>
                    <a:lnTo>
                      <a:pt x="323" y="0"/>
                    </a:lnTo>
                    <a:lnTo>
                      <a:pt x="245" y="0"/>
                    </a:lnTo>
                    <a:lnTo>
                      <a:pt x="167" y="6"/>
                    </a:lnTo>
                    <a:lnTo>
                      <a:pt x="95" y="24"/>
                    </a:lnTo>
                    <a:lnTo>
                      <a:pt x="24" y="48"/>
                    </a:lnTo>
                    <a:lnTo>
                      <a:pt x="6" y="72"/>
                    </a:lnTo>
                    <a:lnTo>
                      <a:pt x="0" y="114"/>
                    </a:lnTo>
                    <a:lnTo>
                      <a:pt x="12" y="150"/>
                    </a:lnTo>
                    <a:lnTo>
                      <a:pt x="36" y="174"/>
                    </a:lnTo>
                    <a:lnTo>
                      <a:pt x="54" y="180"/>
                    </a:lnTo>
                    <a:lnTo>
                      <a:pt x="78" y="186"/>
                    </a:lnTo>
                    <a:lnTo>
                      <a:pt x="137" y="192"/>
                    </a:lnTo>
                    <a:lnTo>
                      <a:pt x="191" y="192"/>
                    </a:lnTo>
                    <a:lnTo>
                      <a:pt x="215" y="192"/>
                    </a:lnTo>
                    <a:lnTo>
                      <a:pt x="233" y="186"/>
                    </a:lnTo>
                    <a:lnTo>
                      <a:pt x="251" y="174"/>
                    </a:lnTo>
                    <a:lnTo>
                      <a:pt x="263" y="150"/>
                    </a:lnTo>
                    <a:lnTo>
                      <a:pt x="287" y="90"/>
                    </a:lnTo>
                    <a:lnTo>
                      <a:pt x="299" y="66"/>
                    </a:lnTo>
                    <a:lnTo>
                      <a:pt x="305" y="42"/>
                    </a:lnTo>
                    <a:lnTo>
                      <a:pt x="311" y="24"/>
                    </a:lnTo>
                    <a:lnTo>
                      <a:pt x="311" y="18"/>
                    </a:lnTo>
                    <a:lnTo>
                      <a:pt x="311" y="24"/>
                    </a:lnTo>
                    <a:lnTo>
                      <a:pt x="317" y="36"/>
                    </a:lnTo>
                    <a:lnTo>
                      <a:pt x="329" y="72"/>
                    </a:lnTo>
                    <a:lnTo>
                      <a:pt x="346" y="114"/>
                    </a:lnTo>
                    <a:lnTo>
                      <a:pt x="352" y="132"/>
                    </a:lnTo>
                    <a:lnTo>
                      <a:pt x="364" y="144"/>
                    </a:lnTo>
                    <a:lnTo>
                      <a:pt x="388" y="162"/>
                    </a:lnTo>
                    <a:lnTo>
                      <a:pt x="424" y="174"/>
                    </a:lnTo>
                    <a:lnTo>
                      <a:pt x="466" y="174"/>
                    </a:lnTo>
                    <a:lnTo>
                      <a:pt x="484" y="162"/>
                    </a:lnTo>
                    <a:lnTo>
                      <a:pt x="496" y="144"/>
                    </a:lnTo>
                    <a:lnTo>
                      <a:pt x="514" y="102"/>
                    </a:lnTo>
                    <a:lnTo>
                      <a:pt x="514" y="66"/>
                    </a:lnTo>
                    <a:lnTo>
                      <a:pt x="514" y="42"/>
                    </a:lnTo>
                    <a:lnTo>
                      <a:pt x="514" y="30"/>
                    </a:lnTo>
                    <a:lnTo>
                      <a:pt x="514" y="30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62" name="Freeform 202"/>
              <p:cNvSpPr>
                <a:spLocks/>
              </p:cNvSpPr>
              <p:nvPr/>
            </p:nvSpPr>
            <p:spPr bwMode="auto">
              <a:xfrm>
                <a:off x="1275" y="1650"/>
                <a:ext cx="102" cy="18"/>
              </a:xfrm>
              <a:custGeom>
                <a:avLst/>
                <a:gdLst>
                  <a:gd name="T0" fmla="*/ 102 w 102"/>
                  <a:gd name="T1" fmla="*/ 6 h 18"/>
                  <a:gd name="T2" fmla="*/ 78 w 102"/>
                  <a:gd name="T3" fmla="*/ 0 h 18"/>
                  <a:gd name="T4" fmla="*/ 54 w 102"/>
                  <a:gd name="T5" fmla="*/ 0 h 18"/>
                  <a:gd name="T6" fmla="*/ 24 w 102"/>
                  <a:gd name="T7" fmla="*/ 6 h 18"/>
                  <a:gd name="T8" fmla="*/ 0 w 102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8">
                    <a:moveTo>
                      <a:pt x="102" y="6"/>
                    </a:moveTo>
                    <a:lnTo>
                      <a:pt x="78" y="0"/>
                    </a:lnTo>
                    <a:lnTo>
                      <a:pt x="54" y="0"/>
                    </a:lnTo>
                    <a:lnTo>
                      <a:pt x="24" y="6"/>
                    </a:lnTo>
                    <a:lnTo>
                      <a:pt x="0" y="1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63" name="Line 203"/>
              <p:cNvSpPr>
                <a:spLocks noChangeShapeType="1"/>
              </p:cNvSpPr>
              <p:nvPr/>
            </p:nvSpPr>
            <p:spPr bwMode="auto">
              <a:xfrm>
                <a:off x="1580" y="1668"/>
                <a:ext cx="1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64" name="Line 204"/>
              <p:cNvSpPr>
                <a:spLocks noChangeShapeType="1"/>
              </p:cNvSpPr>
              <p:nvPr/>
            </p:nvSpPr>
            <p:spPr bwMode="auto">
              <a:xfrm>
                <a:off x="1508" y="1620"/>
                <a:ext cx="1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65" name="Freeform 205"/>
              <p:cNvSpPr>
                <a:spLocks/>
              </p:cNvSpPr>
              <p:nvPr/>
            </p:nvSpPr>
            <p:spPr bwMode="auto">
              <a:xfrm>
                <a:off x="1496" y="1644"/>
                <a:ext cx="84" cy="24"/>
              </a:xfrm>
              <a:custGeom>
                <a:avLst/>
                <a:gdLst>
                  <a:gd name="T0" fmla="*/ 0 w 84"/>
                  <a:gd name="T1" fmla="*/ 0 h 24"/>
                  <a:gd name="T2" fmla="*/ 12 w 84"/>
                  <a:gd name="T3" fmla="*/ 6 h 24"/>
                  <a:gd name="T4" fmla="*/ 36 w 84"/>
                  <a:gd name="T5" fmla="*/ 6 h 24"/>
                  <a:gd name="T6" fmla="*/ 60 w 84"/>
                  <a:gd name="T7" fmla="*/ 12 h 24"/>
                  <a:gd name="T8" fmla="*/ 84 w 84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24">
                    <a:moveTo>
                      <a:pt x="0" y="0"/>
                    </a:moveTo>
                    <a:lnTo>
                      <a:pt x="12" y="6"/>
                    </a:lnTo>
                    <a:lnTo>
                      <a:pt x="36" y="6"/>
                    </a:lnTo>
                    <a:lnTo>
                      <a:pt x="60" y="12"/>
                    </a:lnTo>
                    <a:lnTo>
                      <a:pt x="84" y="2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66" name="Freeform 206"/>
              <p:cNvSpPr>
                <a:spLocks/>
              </p:cNvSpPr>
              <p:nvPr/>
            </p:nvSpPr>
            <p:spPr bwMode="auto">
              <a:xfrm>
                <a:off x="1419" y="1650"/>
                <a:ext cx="71" cy="168"/>
              </a:xfrm>
              <a:custGeom>
                <a:avLst/>
                <a:gdLst>
                  <a:gd name="T0" fmla="*/ 18 w 71"/>
                  <a:gd name="T1" fmla="*/ 0 h 168"/>
                  <a:gd name="T2" fmla="*/ 71 w 71"/>
                  <a:gd name="T3" fmla="*/ 168 h 168"/>
                  <a:gd name="T4" fmla="*/ 0 w 71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168">
                    <a:moveTo>
                      <a:pt x="18" y="0"/>
                    </a:moveTo>
                    <a:lnTo>
                      <a:pt x="71" y="168"/>
                    </a:lnTo>
                    <a:lnTo>
                      <a:pt x="0" y="16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67" name="Freeform 207"/>
              <p:cNvSpPr>
                <a:spLocks/>
              </p:cNvSpPr>
              <p:nvPr/>
            </p:nvSpPr>
            <p:spPr bwMode="auto">
              <a:xfrm>
                <a:off x="1377" y="2717"/>
                <a:ext cx="36" cy="162"/>
              </a:xfrm>
              <a:custGeom>
                <a:avLst/>
                <a:gdLst>
                  <a:gd name="T0" fmla="*/ 36 w 36"/>
                  <a:gd name="T1" fmla="*/ 0 h 162"/>
                  <a:gd name="T2" fmla="*/ 36 w 36"/>
                  <a:gd name="T3" fmla="*/ 6 h 162"/>
                  <a:gd name="T4" fmla="*/ 36 w 36"/>
                  <a:gd name="T5" fmla="*/ 24 h 162"/>
                  <a:gd name="T6" fmla="*/ 30 w 36"/>
                  <a:gd name="T7" fmla="*/ 48 h 162"/>
                  <a:gd name="T8" fmla="*/ 24 w 36"/>
                  <a:gd name="T9" fmla="*/ 78 h 162"/>
                  <a:gd name="T10" fmla="*/ 12 w 36"/>
                  <a:gd name="T11" fmla="*/ 132 h 162"/>
                  <a:gd name="T12" fmla="*/ 0 w 36"/>
                  <a:gd name="T13" fmla="*/ 150 h 162"/>
                  <a:gd name="T14" fmla="*/ 0 w 36"/>
                  <a:gd name="T15" fmla="*/ 162 h 162"/>
                  <a:gd name="T16" fmla="*/ 36 w 36"/>
                  <a:gd name="T17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162">
                    <a:moveTo>
                      <a:pt x="36" y="0"/>
                    </a:moveTo>
                    <a:lnTo>
                      <a:pt x="36" y="6"/>
                    </a:lnTo>
                    <a:lnTo>
                      <a:pt x="36" y="24"/>
                    </a:lnTo>
                    <a:lnTo>
                      <a:pt x="30" y="48"/>
                    </a:lnTo>
                    <a:lnTo>
                      <a:pt x="24" y="78"/>
                    </a:lnTo>
                    <a:lnTo>
                      <a:pt x="12" y="132"/>
                    </a:lnTo>
                    <a:lnTo>
                      <a:pt x="0" y="150"/>
                    </a:lnTo>
                    <a:lnTo>
                      <a:pt x="0" y="162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AD2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68" name="Freeform 208"/>
              <p:cNvSpPr>
                <a:spLocks/>
              </p:cNvSpPr>
              <p:nvPr/>
            </p:nvSpPr>
            <p:spPr bwMode="auto">
              <a:xfrm>
                <a:off x="1377" y="2717"/>
                <a:ext cx="36" cy="162"/>
              </a:xfrm>
              <a:custGeom>
                <a:avLst/>
                <a:gdLst>
                  <a:gd name="T0" fmla="*/ 36 w 36"/>
                  <a:gd name="T1" fmla="*/ 0 h 162"/>
                  <a:gd name="T2" fmla="*/ 36 w 36"/>
                  <a:gd name="T3" fmla="*/ 6 h 162"/>
                  <a:gd name="T4" fmla="*/ 36 w 36"/>
                  <a:gd name="T5" fmla="*/ 24 h 162"/>
                  <a:gd name="T6" fmla="*/ 30 w 36"/>
                  <a:gd name="T7" fmla="*/ 48 h 162"/>
                  <a:gd name="T8" fmla="*/ 24 w 36"/>
                  <a:gd name="T9" fmla="*/ 78 h 162"/>
                  <a:gd name="T10" fmla="*/ 12 w 36"/>
                  <a:gd name="T11" fmla="*/ 132 h 162"/>
                  <a:gd name="T12" fmla="*/ 0 w 36"/>
                  <a:gd name="T13" fmla="*/ 150 h 162"/>
                  <a:gd name="T14" fmla="*/ 0 w 36"/>
                  <a:gd name="T15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162">
                    <a:moveTo>
                      <a:pt x="36" y="0"/>
                    </a:moveTo>
                    <a:lnTo>
                      <a:pt x="36" y="6"/>
                    </a:lnTo>
                    <a:lnTo>
                      <a:pt x="36" y="24"/>
                    </a:lnTo>
                    <a:lnTo>
                      <a:pt x="30" y="48"/>
                    </a:lnTo>
                    <a:lnTo>
                      <a:pt x="24" y="78"/>
                    </a:lnTo>
                    <a:lnTo>
                      <a:pt x="12" y="132"/>
                    </a:lnTo>
                    <a:lnTo>
                      <a:pt x="0" y="150"/>
                    </a:lnTo>
                    <a:lnTo>
                      <a:pt x="0" y="162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69" name="Freeform 209"/>
              <p:cNvSpPr>
                <a:spLocks/>
              </p:cNvSpPr>
              <p:nvPr/>
            </p:nvSpPr>
            <p:spPr bwMode="auto">
              <a:xfrm>
                <a:off x="976" y="2543"/>
                <a:ext cx="132" cy="48"/>
              </a:xfrm>
              <a:custGeom>
                <a:avLst/>
                <a:gdLst>
                  <a:gd name="T0" fmla="*/ 132 w 132"/>
                  <a:gd name="T1" fmla="*/ 0 h 48"/>
                  <a:gd name="T2" fmla="*/ 0 w 132"/>
                  <a:gd name="T3" fmla="*/ 6 h 48"/>
                  <a:gd name="T4" fmla="*/ 0 w 132"/>
                  <a:gd name="T5" fmla="*/ 48 h 48"/>
                  <a:gd name="T6" fmla="*/ 126 w 132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2" h="48">
                    <a:moveTo>
                      <a:pt x="132" y="0"/>
                    </a:moveTo>
                    <a:lnTo>
                      <a:pt x="0" y="6"/>
                    </a:lnTo>
                    <a:lnTo>
                      <a:pt x="0" y="48"/>
                    </a:lnTo>
                    <a:lnTo>
                      <a:pt x="126" y="4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70" name="Freeform 210"/>
              <p:cNvSpPr>
                <a:spLocks/>
              </p:cNvSpPr>
              <p:nvPr/>
            </p:nvSpPr>
            <p:spPr bwMode="auto">
              <a:xfrm>
                <a:off x="1042" y="1992"/>
                <a:ext cx="490" cy="275"/>
              </a:xfrm>
              <a:custGeom>
                <a:avLst/>
                <a:gdLst>
                  <a:gd name="T0" fmla="*/ 0 w 490"/>
                  <a:gd name="T1" fmla="*/ 0 h 275"/>
                  <a:gd name="T2" fmla="*/ 30 w 490"/>
                  <a:gd name="T3" fmla="*/ 150 h 275"/>
                  <a:gd name="T4" fmla="*/ 126 w 490"/>
                  <a:gd name="T5" fmla="*/ 132 h 275"/>
                  <a:gd name="T6" fmla="*/ 132 w 490"/>
                  <a:gd name="T7" fmla="*/ 173 h 275"/>
                  <a:gd name="T8" fmla="*/ 359 w 490"/>
                  <a:gd name="T9" fmla="*/ 275 h 275"/>
                  <a:gd name="T10" fmla="*/ 490 w 490"/>
                  <a:gd name="T11" fmla="*/ 24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0" h="275">
                    <a:moveTo>
                      <a:pt x="0" y="0"/>
                    </a:moveTo>
                    <a:lnTo>
                      <a:pt x="30" y="150"/>
                    </a:lnTo>
                    <a:lnTo>
                      <a:pt x="126" y="132"/>
                    </a:lnTo>
                    <a:lnTo>
                      <a:pt x="132" y="173"/>
                    </a:lnTo>
                    <a:lnTo>
                      <a:pt x="359" y="275"/>
                    </a:lnTo>
                    <a:lnTo>
                      <a:pt x="490" y="245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71" name="Freeform 211"/>
              <p:cNvSpPr>
                <a:spLocks/>
              </p:cNvSpPr>
              <p:nvPr/>
            </p:nvSpPr>
            <p:spPr bwMode="auto">
              <a:xfrm>
                <a:off x="666" y="2225"/>
                <a:ext cx="340" cy="354"/>
              </a:xfrm>
              <a:custGeom>
                <a:avLst/>
                <a:gdLst>
                  <a:gd name="T0" fmla="*/ 0 w 340"/>
                  <a:gd name="T1" fmla="*/ 78 h 354"/>
                  <a:gd name="T2" fmla="*/ 18 w 340"/>
                  <a:gd name="T3" fmla="*/ 60 h 354"/>
                  <a:gd name="T4" fmla="*/ 54 w 340"/>
                  <a:gd name="T5" fmla="*/ 36 h 354"/>
                  <a:gd name="T6" fmla="*/ 89 w 340"/>
                  <a:gd name="T7" fmla="*/ 12 h 354"/>
                  <a:gd name="T8" fmla="*/ 125 w 340"/>
                  <a:gd name="T9" fmla="*/ 0 h 354"/>
                  <a:gd name="T10" fmla="*/ 125 w 340"/>
                  <a:gd name="T11" fmla="*/ 6 h 354"/>
                  <a:gd name="T12" fmla="*/ 137 w 340"/>
                  <a:gd name="T13" fmla="*/ 18 h 354"/>
                  <a:gd name="T14" fmla="*/ 149 w 340"/>
                  <a:gd name="T15" fmla="*/ 42 h 354"/>
                  <a:gd name="T16" fmla="*/ 173 w 340"/>
                  <a:gd name="T17" fmla="*/ 66 h 354"/>
                  <a:gd name="T18" fmla="*/ 203 w 340"/>
                  <a:gd name="T19" fmla="*/ 84 h 354"/>
                  <a:gd name="T20" fmla="*/ 239 w 340"/>
                  <a:gd name="T21" fmla="*/ 102 h 354"/>
                  <a:gd name="T22" fmla="*/ 287 w 340"/>
                  <a:gd name="T23" fmla="*/ 114 h 354"/>
                  <a:gd name="T24" fmla="*/ 340 w 340"/>
                  <a:gd name="T25" fmla="*/ 114 h 354"/>
                  <a:gd name="T26" fmla="*/ 340 w 340"/>
                  <a:gd name="T27" fmla="*/ 120 h 354"/>
                  <a:gd name="T28" fmla="*/ 340 w 340"/>
                  <a:gd name="T29" fmla="*/ 150 h 354"/>
                  <a:gd name="T30" fmla="*/ 334 w 340"/>
                  <a:gd name="T31" fmla="*/ 186 h 354"/>
                  <a:gd name="T32" fmla="*/ 328 w 340"/>
                  <a:gd name="T33" fmla="*/ 228 h 354"/>
                  <a:gd name="T34" fmla="*/ 310 w 340"/>
                  <a:gd name="T35" fmla="*/ 270 h 354"/>
                  <a:gd name="T36" fmla="*/ 287 w 340"/>
                  <a:gd name="T37" fmla="*/ 306 h 354"/>
                  <a:gd name="T38" fmla="*/ 251 w 340"/>
                  <a:gd name="T39" fmla="*/ 336 h 354"/>
                  <a:gd name="T40" fmla="*/ 203 w 340"/>
                  <a:gd name="T41" fmla="*/ 354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354">
                    <a:moveTo>
                      <a:pt x="0" y="78"/>
                    </a:moveTo>
                    <a:lnTo>
                      <a:pt x="18" y="60"/>
                    </a:lnTo>
                    <a:lnTo>
                      <a:pt x="54" y="36"/>
                    </a:lnTo>
                    <a:lnTo>
                      <a:pt x="89" y="12"/>
                    </a:lnTo>
                    <a:lnTo>
                      <a:pt x="125" y="0"/>
                    </a:lnTo>
                    <a:lnTo>
                      <a:pt x="125" y="6"/>
                    </a:lnTo>
                    <a:lnTo>
                      <a:pt x="137" y="18"/>
                    </a:lnTo>
                    <a:lnTo>
                      <a:pt x="149" y="42"/>
                    </a:lnTo>
                    <a:lnTo>
                      <a:pt x="173" y="66"/>
                    </a:lnTo>
                    <a:lnTo>
                      <a:pt x="203" y="84"/>
                    </a:lnTo>
                    <a:lnTo>
                      <a:pt x="239" y="102"/>
                    </a:lnTo>
                    <a:lnTo>
                      <a:pt x="287" y="114"/>
                    </a:lnTo>
                    <a:lnTo>
                      <a:pt x="340" y="114"/>
                    </a:lnTo>
                    <a:lnTo>
                      <a:pt x="340" y="120"/>
                    </a:lnTo>
                    <a:lnTo>
                      <a:pt x="340" y="150"/>
                    </a:lnTo>
                    <a:lnTo>
                      <a:pt x="334" y="186"/>
                    </a:lnTo>
                    <a:lnTo>
                      <a:pt x="328" y="228"/>
                    </a:lnTo>
                    <a:lnTo>
                      <a:pt x="310" y="270"/>
                    </a:lnTo>
                    <a:lnTo>
                      <a:pt x="287" y="306"/>
                    </a:lnTo>
                    <a:lnTo>
                      <a:pt x="251" y="336"/>
                    </a:lnTo>
                    <a:lnTo>
                      <a:pt x="203" y="35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72" name="Freeform 212"/>
              <p:cNvSpPr>
                <a:spLocks/>
              </p:cNvSpPr>
              <p:nvPr/>
            </p:nvSpPr>
            <p:spPr bwMode="auto">
              <a:xfrm>
                <a:off x="1401" y="2267"/>
                <a:ext cx="53" cy="426"/>
              </a:xfrm>
              <a:custGeom>
                <a:avLst/>
                <a:gdLst>
                  <a:gd name="T0" fmla="*/ 0 w 53"/>
                  <a:gd name="T1" fmla="*/ 0 h 426"/>
                  <a:gd name="T2" fmla="*/ 18 w 53"/>
                  <a:gd name="T3" fmla="*/ 36 h 426"/>
                  <a:gd name="T4" fmla="*/ 36 w 53"/>
                  <a:gd name="T5" fmla="*/ 90 h 426"/>
                  <a:gd name="T6" fmla="*/ 42 w 53"/>
                  <a:gd name="T7" fmla="*/ 144 h 426"/>
                  <a:gd name="T8" fmla="*/ 47 w 53"/>
                  <a:gd name="T9" fmla="*/ 210 h 426"/>
                  <a:gd name="T10" fmla="*/ 53 w 53"/>
                  <a:gd name="T11" fmla="*/ 276 h 426"/>
                  <a:gd name="T12" fmla="*/ 53 w 53"/>
                  <a:gd name="T13" fmla="*/ 336 h 426"/>
                  <a:gd name="T14" fmla="*/ 42 w 53"/>
                  <a:gd name="T15" fmla="*/ 384 h 426"/>
                  <a:gd name="T16" fmla="*/ 30 w 53"/>
                  <a:gd name="T17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426">
                    <a:moveTo>
                      <a:pt x="0" y="0"/>
                    </a:moveTo>
                    <a:lnTo>
                      <a:pt x="18" y="36"/>
                    </a:lnTo>
                    <a:lnTo>
                      <a:pt x="36" y="90"/>
                    </a:lnTo>
                    <a:lnTo>
                      <a:pt x="42" y="144"/>
                    </a:lnTo>
                    <a:lnTo>
                      <a:pt x="47" y="210"/>
                    </a:lnTo>
                    <a:lnTo>
                      <a:pt x="53" y="276"/>
                    </a:lnTo>
                    <a:lnTo>
                      <a:pt x="53" y="336"/>
                    </a:lnTo>
                    <a:lnTo>
                      <a:pt x="42" y="384"/>
                    </a:lnTo>
                    <a:lnTo>
                      <a:pt x="30" y="426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73" name="Freeform 213"/>
              <p:cNvSpPr>
                <a:spLocks/>
              </p:cNvSpPr>
              <p:nvPr/>
            </p:nvSpPr>
            <p:spPr bwMode="auto">
              <a:xfrm>
                <a:off x="1472" y="2142"/>
                <a:ext cx="48" cy="53"/>
              </a:xfrm>
              <a:custGeom>
                <a:avLst/>
                <a:gdLst>
                  <a:gd name="T0" fmla="*/ 30 w 48"/>
                  <a:gd name="T1" fmla="*/ 0 h 53"/>
                  <a:gd name="T2" fmla="*/ 0 w 48"/>
                  <a:gd name="T3" fmla="*/ 29 h 53"/>
                  <a:gd name="T4" fmla="*/ 48 w 48"/>
                  <a:gd name="T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53">
                    <a:moveTo>
                      <a:pt x="30" y="0"/>
                    </a:moveTo>
                    <a:lnTo>
                      <a:pt x="0" y="29"/>
                    </a:lnTo>
                    <a:lnTo>
                      <a:pt x="48" y="53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74" name="Freeform 214"/>
              <p:cNvSpPr>
                <a:spLocks/>
              </p:cNvSpPr>
              <p:nvPr/>
            </p:nvSpPr>
            <p:spPr bwMode="auto">
              <a:xfrm>
                <a:off x="791" y="2076"/>
                <a:ext cx="317" cy="263"/>
              </a:xfrm>
              <a:custGeom>
                <a:avLst/>
                <a:gdLst>
                  <a:gd name="T0" fmla="*/ 0 w 317"/>
                  <a:gd name="T1" fmla="*/ 149 h 263"/>
                  <a:gd name="T2" fmla="*/ 0 w 317"/>
                  <a:gd name="T3" fmla="*/ 113 h 263"/>
                  <a:gd name="T4" fmla="*/ 30 w 317"/>
                  <a:gd name="T5" fmla="*/ 72 h 263"/>
                  <a:gd name="T6" fmla="*/ 72 w 317"/>
                  <a:gd name="T7" fmla="*/ 30 h 263"/>
                  <a:gd name="T8" fmla="*/ 96 w 317"/>
                  <a:gd name="T9" fmla="*/ 12 h 263"/>
                  <a:gd name="T10" fmla="*/ 120 w 317"/>
                  <a:gd name="T11" fmla="*/ 0 h 263"/>
                  <a:gd name="T12" fmla="*/ 168 w 317"/>
                  <a:gd name="T13" fmla="*/ 0 h 263"/>
                  <a:gd name="T14" fmla="*/ 221 w 317"/>
                  <a:gd name="T15" fmla="*/ 18 h 263"/>
                  <a:gd name="T16" fmla="*/ 263 w 317"/>
                  <a:gd name="T17" fmla="*/ 36 h 263"/>
                  <a:gd name="T18" fmla="*/ 287 w 317"/>
                  <a:gd name="T19" fmla="*/ 54 h 263"/>
                  <a:gd name="T20" fmla="*/ 305 w 317"/>
                  <a:gd name="T21" fmla="*/ 84 h 263"/>
                  <a:gd name="T22" fmla="*/ 317 w 317"/>
                  <a:gd name="T23" fmla="*/ 101 h 263"/>
                  <a:gd name="T24" fmla="*/ 317 w 317"/>
                  <a:gd name="T25" fmla="*/ 125 h 263"/>
                  <a:gd name="T26" fmla="*/ 311 w 317"/>
                  <a:gd name="T27" fmla="*/ 155 h 263"/>
                  <a:gd name="T28" fmla="*/ 287 w 317"/>
                  <a:gd name="T29" fmla="*/ 191 h 263"/>
                  <a:gd name="T30" fmla="*/ 269 w 317"/>
                  <a:gd name="T31" fmla="*/ 203 h 263"/>
                  <a:gd name="T32" fmla="*/ 251 w 317"/>
                  <a:gd name="T33" fmla="*/ 209 h 263"/>
                  <a:gd name="T34" fmla="*/ 251 w 317"/>
                  <a:gd name="T35" fmla="*/ 215 h 263"/>
                  <a:gd name="T36" fmla="*/ 239 w 317"/>
                  <a:gd name="T37" fmla="*/ 233 h 263"/>
                  <a:gd name="T38" fmla="*/ 233 w 317"/>
                  <a:gd name="T39" fmla="*/ 251 h 263"/>
                  <a:gd name="T40" fmla="*/ 215 w 317"/>
                  <a:gd name="T41" fmla="*/ 263 h 263"/>
                  <a:gd name="T42" fmla="*/ 191 w 317"/>
                  <a:gd name="T43" fmla="*/ 263 h 263"/>
                  <a:gd name="T44" fmla="*/ 162 w 317"/>
                  <a:gd name="T45" fmla="*/ 263 h 263"/>
                  <a:gd name="T46" fmla="*/ 96 w 317"/>
                  <a:gd name="T47" fmla="*/ 245 h 263"/>
                  <a:gd name="T48" fmla="*/ 36 w 317"/>
                  <a:gd name="T49" fmla="*/ 203 h 263"/>
                  <a:gd name="T50" fmla="*/ 12 w 317"/>
                  <a:gd name="T51" fmla="*/ 179 h 263"/>
                  <a:gd name="T52" fmla="*/ 0 w 317"/>
                  <a:gd name="T53" fmla="*/ 149 h 263"/>
                  <a:gd name="T54" fmla="*/ 0 w 317"/>
                  <a:gd name="T55" fmla="*/ 149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17" h="263">
                    <a:moveTo>
                      <a:pt x="0" y="149"/>
                    </a:moveTo>
                    <a:lnTo>
                      <a:pt x="0" y="113"/>
                    </a:lnTo>
                    <a:lnTo>
                      <a:pt x="30" y="72"/>
                    </a:lnTo>
                    <a:lnTo>
                      <a:pt x="72" y="30"/>
                    </a:lnTo>
                    <a:lnTo>
                      <a:pt x="96" y="12"/>
                    </a:lnTo>
                    <a:lnTo>
                      <a:pt x="120" y="0"/>
                    </a:lnTo>
                    <a:lnTo>
                      <a:pt x="168" y="0"/>
                    </a:lnTo>
                    <a:lnTo>
                      <a:pt x="221" y="18"/>
                    </a:lnTo>
                    <a:lnTo>
                      <a:pt x="263" y="36"/>
                    </a:lnTo>
                    <a:lnTo>
                      <a:pt x="287" y="54"/>
                    </a:lnTo>
                    <a:lnTo>
                      <a:pt x="305" y="84"/>
                    </a:lnTo>
                    <a:lnTo>
                      <a:pt x="317" y="101"/>
                    </a:lnTo>
                    <a:lnTo>
                      <a:pt x="317" y="125"/>
                    </a:lnTo>
                    <a:lnTo>
                      <a:pt x="311" y="155"/>
                    </a:lnTo>
                    <a:lnTo>
                      <a:pt x="287" y="191"/>
                    </a:lnTo>
                    <a:lnTo>
                      <a:pt x="269" y="203"/>
                    </a:lnTo>
                    <a:lnTo>
                      <a:pt x="251" y="209"/>
                    </a:lnTo>
                    <a:lnTo>
                      <a:pt x="251" y="215"/>
                    </a:lnTo>
                    <a:lnTo>
                      <a:pt x="239" y="233"/>
                    </a:lnTo>
                    <a:lnTo>
                      <a:pt x="233" y="251"/>
                    </a:lnTo>
                    <a:lnTo>
                      <a:pt x="215" y="263"/>
                    </a:lnTo>
                    <a:lnTo>
                      <a:pt x="191" y="263"/>
                    </a:lnTo>
                    <a:lnTo>
                      <a:pt x="162" y="263"/>
                    </a:lnTo>
                    <a:lnTo>
                      <a:pt x="96" y="245"/>
                    </a:lnTo>
                    <a:lnTo>
                      <a:pt x="36" y="203"/>
                    </a:lnTo>
                    <a:lnTo>
                      <a:pt x="12" y="179"/>
                    </a:lnTo>
                    <a:lnTo>
                      <a:pt x="0" y="149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FAD28D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75" name="Freeform 215"/>
              <p:cNvSpPr>
                <a:spLocks/>
              </p:cNvSpPr>
              <p:nvPr/>
            </p:nvSpPr>
            <p:spPr bwMode="auto">
              <a:xfrm>
                <a:off x="1030" y="2207"/>
                <a:ext cx="42" cy="66"/>
              </a:xfrm>
              <a:custGeom>
                <a:avLst/>
                <a:gdLst>
                  <a:gd name="T0" fmla="*/ 42 w 42"/>
                  <a:gd name="T1" fmla="*/ 18 h 66"/>
                  <a:gd name="T2" fmla="*/ 42 w 42"/>
                  <a:gd name="T3" fmla="*/ 12 h 66"/>
                  <a:gd name="T4" fmla="*/ 36 w 42"/>
                  <a:gd name="T5" fmla="*/ 6 h 66"/>
                  <a:gd name="T6" fmla="*/ 18 w 42"/>
                  <a:gd name="T7" fmla="*/ 0 h 66"/>
                  <a:gd name="T8" fmla="*/ 6 w 42"/>
                  <a:gd name="T9" fmla="*/ 6 h 66"/>
                  <a:gd name="T10" fmla="*/ 0 w 42"/>
                  <a:gd name="T11" fmla="*/ 12 h 66"/>
                  <a:gd name="T12" fmla="*/ 0 w 42"/>
                  <a:gd name="T13" fmla="*/ 36 h 66"/>
                  <a:gd name="T14" fmla="*/ 12 w 42"/>
                  <a:gd name="T15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66">
                    <a:moveTo>
                      <a:pt x="42" y="18"/>
                    </a:moveTo>
                    <a:lnTo>
                      <a:pt x="42" y="12"/>
                    </a:lnTo>
                    <a:lnTo>
                      <a:pt x="36" y="6"/>
                    </a:lnTo>
                    <a:lnTo>
                      <a:pt x="18" y="0"/>
                    </a:lnTo>
                    <a:lnTo>
                      <a:pt x="6" y="6"/>
                    </a:lnTo>
                    <a:lnTo>
                      <a:pt x="0" y="12"/>
                    </a:lnTo>
                    <a:lnTo>
                      <a:pt x="0" y="36"/>
                    </a:lnTo>
                    <a:lnTo>
                      <a:pt x="12" y="66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76" name="Freeform 216"/>
              <p:cNvSpPr>
                <a:spLocks/>
              </p:cNvSpPr>
              <p:nvPr/>
            </p:nvSpPr>
            <p:spPr bwMode="auto">
              <a:xfrm>
                <a:off x="1658" y="2130"/>
                <a:ext cx="18" cy="167"/>
              </a:xfrm>
              <a:custGeom>
                <a:avLst/>
                <a:gdLst>
                  <a:gd name="T0" fmla="*/ 6 w 18"/>
                  <a:gd name="T1" fmla="*/ 167 h 167"/>
                  <a:gd name="T2" fmla="*/ 0 w 18"/>
                  <a:gd name="T3" fmla="*/ 155 h 167"/>
                  <a:gd name="T4" fmla="*/ 0 w 18"/>
                  <a:gd name="T5" fmla="*/ 137 h 167"/>
                  <a:gd name="T6" fmla="*/ 0 w 18"/>
                  <a:gd name="T7" fmla="*/ 83 h 167"/>
                  <a:gd name="T8" fmla="*/ 6 w 18"/>
                  <a:gd name="T9" fmla="*/ 30 h 167"/>
                  <a:gd name="T10" fmla="*/ 12 w 18"/>
                  <a:gd name="T11" fmla="*/ 12 h 167"/>
                  <a:gd name="T12" fmla="*/ 18 w 18"/>
                  <a:gd name="T13" fmla="*/ 0 h 167"/>
                  <a:gd name="T14" fmla="*/ 6 w 18"/>
                  <a:gd name="T15" fmla="*/ 16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67">
                    <a:moveTo>
                      <a:pt x="6" y="167"/>
                    </a:moveTo>
                    <a:lnTo>
                      <a:pt x="0" y="155"/>
                    </a:lnTo>
                    <a:lnTo>
                      <a:pt x="0" y="137"/>
                    </a:lnTo>
                    <a:lnTo>
                      <a:pt x="0" y="83"/>
                    </a:lnTo>
                    <a:lnTo>
                      <a:pt x="6" y="30"/>
                    </a:lnTo>
                    <a:lnTo>
                      <a:pt x="12" y="12"/>
                    </a:lnTo>
                    <a:lnTo>
                      <a:pt x="18" y="0"/>
                    </a:lnTo>
                    <a:lnTo>
                      <a:pt x="6" y="167"/>
                    </a:lnTo>
                    <a:close/>
                  </a:path>
                </a:pathLst>
              </a:custGeom>
              <a:solidFill>
                <a:srgbClr val="CC9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77" name="Freeform 217"/>
              <p:cNvSpPr>
                <a:spLocks/>
              </p:cNvSpPr>
              <p:nvPr/>
            </p:nvSpPr>
            <p:spPr bwMode="auto">
              <a:xfrm>
                <a:off x="1658" y="2130"/>
                <a:ext cx="18" cy="167"/>
              </a:xfrm>
              <a:custGeom>
                <a:avLst/>
                <a:gdLst>
                  <a:gd name="T0" fmla="*/ 6 w 18"/>
                  <a:gd name="T1" fmla="*/ 167 h 167"/>
                  <a:gd name="T2" fmla="*/ 0 w 18"/>
                  <a:gd name="T3" fmla="*/ 155 h 167"/>
                  <a:gd name="T4" fmla="*/ 0 w 18"/>
                  <a:gd name="T5" fmla="*/ 137 h 167"/>
                  <a:gd name="T6" fmla="*/ 0 w 18"/>
                  <a:gd name="T7" fmla="*/ 83 h 167"/>
                  <a:gd name="T8" fmla="*/ 6 w 18"/>
                  <a:gd name="T9" fmla="*/ 30 h 167"/>
                  <a:gd name="T10" fmla="*/ 12 w 18"/>
                  <a:gd name="T11" fmla="*/ 12 h 167"/>
                  <a:gd name="T12" fmla="*/ 18 w 18"/>
                  <a:gd name="T1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67">
                    <a:moveTo>
                      <a:pt x="6" y="167"/>
                    </a:moveTo>
                    <a:lnTo>
                      <a:pt x="0" y="155"/>
                    </a:lnTo>
                    <a:lnTo>
                      <a:pt x="0" y="137"/>
                    </a:lnTo>
                    <a:lnTo>
                      <a:pt x="0" y="83"/>
                    </a:lnTo>
                    <a:lnTo>
                      <a:pt x="6" y="30"/>
                    </a:lnTo>
                    <a:lnTo>
                      <a:pt x="12" y="12"/>
                    </a:lnTo>
                    <a:lnTo>
                      <a:pt x="18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78" name="Freeform 218"/>
              <p:cNvSpPr>
                <a:spLocks/>
              </p:cNvSpPr>
              <p:nvPr/>
            </p:nvSpPr>
            <p:spPr bwMode="auto">
              <a:xfrm>
                <a:off x="1771" y="1848"/>
                <a:ext cx="251" cy="365"/>
              </a:xfrm>
              <a:custGeom>
                <a:avLst/>
                <a:gdLst>
                  <a:gd name="T0" fmla="*/ 0 w 251"/>
                  <a:gd name="T1" fmla="*/ 168 h 365"/>
                  <a:gd name="T2" fmla="*/ 0 w 251"/>
                  <a:gd name="T3" fmla="*/ 198 h 365"/>
                  <a:gd name="T4" fmla="*/ 12 w 251"/>
                  <a:gd name="T5" fmla="*/ 240 h 365"/>
                  <a:gd name="T6" fmla="*/ 24 w 251"/>
                  <a:gd name="T7" fmla="*/ 282 h 365"/>
                  <a:gd name="T8" fmla="*/ 48 w 251"/>
                  <a:gd name="T9" fmla="*/ 312 h 365"/>
                  <a:gd name="T10" fmla="*/ 78 w 251"/>
                  <a:gd name="T11" fmla="*/ 335 h 365"/>
                  <a:gd name="T12" fmla="*/ 120 w 251"/>
                  <a:gd name="T13" fmla="*/ 353 h 365"/>
                  <a:gd name="T14" fmla="*/ 161 w 251"/>
                  <a:gd name="T15" fmla="*/ 365 h 365"/>
                  <a:gd name="T16" fmla="*/ 191 w 251"/>
                  <a:gd name="T17" fmla="*/ 359 h 365"/>
                  <a:gd name="T18" fmla="*/ 203 w 251"/>
                  <a:gd name="T19" fmla="*/ 347 h 365"/>
                  <a:gd name="T20" fmla="*/ 215 w 251"/>
                  <a:gd name="T21" fmla="*/ 329 h 365"/>
                  <a:gd name="T22" fmla="*/ 233 w 251"/>
                  <a:gd name="T23" fmla="*/ 276 h 365"/>
                  <a:gd name="T24" fmla="*/ 245 w 251"/>
                  <a:gd name="T25" fmla="*/ 222 h 365"/>
                  <a:gd name="T26" fmla="*/ 245 w 251"/>
                  <a:gd name="T27" fmla="*/ 204 h 365"/>
                  <a:gd name="T28" fmla="*/ 251 w 251"/>
                  <a:gd name="T29" fmla="*/ 192 h 365"/>
                  <a:gd name="T30" fmla="*/ 251 w 251"/>
                  <a:gd name="T31" fmla="*/ 174 h 365"/>
                  <a:gd name="T32" fmla="*/ 245 w 251"/>
                  <a:gd name="T33" fmla="*/ 156 h 365"/>
                  <a:gd name="T34" fmla="*/ 239 w 251"/>
                  <a:gd name="T35" fmla="*/ 102 h 365"/>
                  <a:gd name="T36" fmla="*/ 227 w 251"/>
                  <a:gd name="T37" fmla="*/ 48 h 365"/>
                  <a:gd name="T38" fmla="*/ 221 w 251"/>
                  <a:gd name="T39" fmla="*/ 30 h 365"/>
                  <a:gd name="T40" fmla="*/ 209 w 251"/>
                  <a:gd name="T41" fmla="*/ 12 h 365"/>
                  <a:gd name="T42" fmla="*/ 179 w 251"/>
                  <a:gd name="T43" fmla="*/ 0 h 365"/>
                  <a:gd name="T44" fmla="*/ 144 w 251"/>
                  <a:gd name="T45" fmla="*/ 6 h 365"/>
                  <a:gd name="T46" fmla="*/ 108 w 251"/>
                  <a:gd name="T47" fmla="*/ 24 h 365"/>
                  <a:gd name="T48" fmla="*/ 102 w 251"/>
                  <a:gd name="T49" fmla="*/ 36 h 365"/>
                  <a:gd name="T50" fmla="*/ 96 w 251"/>
                  <a:gd name="T51" fmla="*/ 48 h 365"/>
                  <a:gd name="T52" fmla="*/ 90 w 251"/>
                  <a:gd name="T53" fmla="*/ 54 h 365"/>
                  <a:gd name="T54" fmla="*/ 78 w 251"/>
                  <a:gd name="T55" fmla="*/ 60 h 365"/>
                  <a:gd name="T56" fmla="*/ 48 w 251"/>
                  <a:gd name="T57" fmla="*/ 90 h 365"/>
                  <a:gd name="T58" fmla="*/ 12 w 251"/>
                  <a:gd name="T59" fmla="*/ 132 h 365"/>
                  <a:gd name="T60" fmla="*/ 6 w 251"/>
                  <a:gd name="T61" fmla="*/ 150 h 365"/>
                  <a:gd name="T62" fmla="*/ 0 w 251"/>
                  <a:gd name="T63" fmla="*/ 168 h 365"/>
                  <a:gd name="T64" fmla="*/ 0 w 251"/>
                  <a:gd name="T65" fmla="*/ 168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1" h="365">
                    <a:moveTo>
                      <a:pt x="0" y="168"/>
                    </a:moveTo>
                    <a:lnTo>
                      <a:pt x="0" y="198"/>
                    </a:lnTo>
                    <a:lnTo>
                      <a:pt x="12" y="240"/>
                    </a:lnTo>
                    <a:lnTo>
                      <a:pt x="24" y="282"/>
                    </a:lnTo>
                    <a:lnTo>
                      <a:pt x="48" y="312"/>
                    </a:lnTo>
                    <a:lnTo>
                      <a:pt x="78" y="335"/>
                    </a:lnTo>
                    <a:lnTo>
                      <a:pt x="120" y="353"/>
                    </a:lnTo>
                    <a:lnTo>
                      <a:pt x="161" y="365"/>
                    </a:lnTo>
                    <a:lnTo>
                      <a:pt x="191" y="359"/>
                    </a:lnTo>
                    <a:lnTo>
                      <a:pt x="203" y="347"/>
                    </a:lnTo>
                    <a:lnTo>
                      <a:pt x="215" y="329"/>
                    </a:lnTo>
                    <a:lnTo>
                      <a:pt x="233" y="276"/>
                    </a:lnTo>
                    <a:lnTo>
                      <a:pt x="245" y="222"/>
                    </a:lnTo>
                    <a:lnTo>
                      <a:pt x="245" y="204"/>
                    </a:lnTo>
                    <a:lnTo>
                      <a:pt x="251" y="192"/>
                    </a:lnTo>
                    <a:lnTo>
                      <a:pt x="251" y="174"/>
                    </a:lnTo>
                    <a:lnTo>
                      <a:pt x="245" y="156"/>
                    </a:lnTo>
                    <a:lnTo>
                      <a:pt x="239" y="102"/>
                    </a:lnTo>
                    <a:lnTo>
                      <a:pt x="227" y="48"/>
                    </a:lnTo>
                    <a:lnTo>
                      <a:pt x="221" y="30"/>
                    </a:lnTo>
                    <a:lnTo>
                      <a:pt x="209" y="12"/>
                    </a:lnTo>
                    <a:lnTo>
                      <a:pt x="179" y="0"/>
                    </a:lnTo>
                    <a:lnTo>
                      <a:pt x="144" y="6"/>
                    </a:lnTo>
                    <a:lnTo>
                      <a:pt x="108" y="24"/>
                    </a:lnTo>
                    <a:lnTo>
                      <a:pt x="102" y="36"/>
                    </a:lnTo>
                    <a:lnTo>
                      <a:pt x="96" y="48"/>
                    </a:lnTo>
                    <a:lnTo>
                      <a:pt x="90" y="54"/>
                    </a:lnTo>
                    <a:lnTo>
                      <a:pt x="78" y="60"/>
                    </a:lnTo>
                    <a:lnTo>
                      <a:pt x="48" y="90"/>
                    </a:lnTo>
                    <a:lnTo>
                      <a:pt x="12" y="132"/>
                    </a:lnTo>
                    <a:lnTo>
                      <a:pt x="6" y="150"/>
                    </a:lnTo>
                    <a:lnTo>
                      <a:pt x="0" y="168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FAD28D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79" name="Freeform 219"/>
              <p:cNvSpPr>
                <a:spLocks/>
              </p:cNvSpPr>
              <p:nvPr/>
            </p:nvSpPr>
            <p:spPr bwMode="auto">
              <a:xfrm>
                <a:off x="1873" y="2034"/>
                <a:ext cx="143" cy="114"/>
              </a:xfrm>
              <a:custGeom>
                <a:avLst/>
                <a:gdLst>
                  <a:gd name="T0" fmla="*/ 77 w 143"/>
                  <a:gd name="T1" fmla="*/ 60 h 114"/>
                  <a:gd name="T2" fmla="*/ 65 w 143"/>
                  <a:gd name="T3" fmla="*/ 96 h 114"/>
                  <a:gd name="T4" fmla="*/ 53 w 143"/>
                  <a:gd name="T5" fmla="*/ 108 h 114"/>
                  <a:gd name="T6" fmla="*/ 42 w 143"/>
                  <a:gd name="T7" fmla="*/ 114 h 114"/>
                  <a:gd name="T8" fmla="*/ 30 w 143"/>
                  <a:gd name="T9" fmla="*/ 108 h 114"/>
                  <a:gd name="T10" fmla="*/ 18 w 143"/>
                  <a:gd name="T11" fmla="*/ 102 h 114"/>
                  <a:gd name="T12" fmla="*/ 12 w 143"/>
                  <a:gd name="T13" fmla="*/ 78 h 114"/>
                  <a:gd name="T14" fmla="*/ 0 w 143"/>
                  <a:gd name="T15" fmla="*/ 54 h 114"/>
                  <a:gd name="T16" fmla="*/ 6 w 143"/>
                  <a:gd name="T17" fmla="*/ 24 h 114"/>
                  <a:gd name="T18" fmla="*/ 24 w 143"/>
                  <a:gd name="T19" fmla="*/ 6 h 114"/>
                  <a:gd name="T20" fmla="*/ 59 w 143"/>
                  <a:gd name="T21" fmla="*/ 0 h 114"/>
                  <a:gd name="T22" fmla="*/ 89 w 143"/>
                  <a:gd name="T23" fmla="*/ 0 h 114"/>
                  <a:gd name="T24" fmla="*/ 125 w 143"/>
                  <a:gd name="T25" fmla="*/ 12 h 114"/>
                  <a:gd name="T26" fmla="*/ 143 w 143"/>
                  <a:gd name="T27" fmla="*/ 2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3" h="114">
                    <a:moveTo>
                      <a:pt x="77" y="60"/>
                    </a:moveTo>
                    <a:lnTo>
                      <a:pt x="65" y="96"/>
                    </a:lnTo>
                    <a:lnTo>
                      <a:pt x="53" y="108"/>
                    </a:lnTo>
                    <a:lnTo>
                      <a:pt x="42" y="114"/>
                    </a:lnTo>
                    <a:lnTo>
                      <a:pt x="30" y="108"/>
                    </a:lnTo>
                    <a:lnTo>
                      <a:pt x="18" y="102"/>
                    </a:lnTo>
                    <a:lnTo>
                      <a:pt x="12" y="78"/>
                    </a:lnTo>
                    <a:lnTo>
                      <a:pt x="0" y="54"/>
                    </a:lnTo>
                    <a:lnTo>
                      <a:pt x="6" y="24"/>
                    </a:lnTo>
                    <a:lnTo>
                      <a:pt x="24" y="6"/>
                    </a:lnTo>
                    <a:lnTo>
                      <a:pt x="59" y="0"/>
                    </a:lnTo>
                    <a:lnTo>
                      <a:pt x="89" y="0"/>
                    </a:lnTo>
                    <a:lnTo>
                      <a:pt x="125" y="12"/>
                    </a:lnTo>
                    <a:lnTo>
                      <a:pt x="143" y="2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80" name="Freeform 220"/>
              <p:cNvSpPr>
                <a:spLocks/>
              </p:cNvSpPr>
              <p:nvPr/>
            </p:nvSpPr>
            <p:spPr bwMode="auto">
              <a:xfrm>
                <a:off x="1789" y="1908"/>
                <a:ext cx="96" cy="126"/>
              </a:xfrm>
              <a:custGeom>
                <a:avLst/>
                <a:gdLst>
                  <a:gd name="T0" fmla="*/ 84 w 96"/>
                  <a:gd name="T1" fmla="*/ 12 h 126"/>
                  <a:gd name="T2" fmla="*/ 66 w 96"/>
                  <a:gd name="T3" fmla="*/ 0 h 126"/>
                  <a:gd name="T4" fmla="*/ 36 w 96"/>
                  <a:gd name="T5" fmla="*/ 0 h 126"/>
                  <a:gd name="T6" fmla="*/ 12 w 96"/>
                  <a:gd name="T7" fmla="*/ 18 h 126"/>
                  <a:gd name="T8" fmla="*/ 0 w 96"/>
                  <a:gd name="T9" fmla="*/ 48 h 126"/>
                  <a:gd name="T10" fmla="*/ 6 w 96"/>
                  <a:gd name="T11" fmla="*/ 78 h 126"/>
                  <a:gd name="T12" fmla="*/ 18 w 96"/>
                  <a:gd name="T13" fmla="*/ 102 h 126"/>
                  <a:gd name="T14" fmla="*/ 42 w 96"/>
                  <a:gd name="T15" fmla="*/ 120 h 126"/>
                  <a:gd name="T16" fmla="*/ 66 w 96"/>
                  <a:gd name="T17" fmla="*/ 126 h 126"/>
                  <a:gd name="T18" fmla="*/ 72 w 96"/>
                  <a:gd name="T19" fmla="*/ 120 h 126"/>
                  <a:gd name="T20" fmla="*/ 84 w 96"/>
                  <a:gd name="T21" fmla="*/ 108 h 126"/>
                  <a:gd name="T22" fmla="*/ 96 w 96"/>
                  <a:gd name="T23" fmla="*/ 78 h 126"/>
                  <a:gd name="T24" fmla="*/ 96 w 96"/>
                  <a:gd name="T25" fmla="*/ 36 h 126"/>
                  <a:gd name="T26" fmla="*/ 84 w 96"/>
                  <a:gd name="T27" fmla="*/ 12 h 126"/>
                  <a:gd name="T28" fmla="*/ 84 w 96"/>
                  <a:gd name="T29" fmla="*/ 12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6" h="126">
                    <a:moveTo>
                      <a:pt x="84" y="12"/>
                    </a:moveTo>
                    <a:lnTo>
                      <a:pt x="66" y="0"/>
                    </a:lnTo>
                    <a:lnTo>
                      <a:pt x="36" y="0"/>
                    </a:lnTo>
                    <a:lnTo>
                      <a:pt x="12" y="18"/>
                    </a:lnTo>
                    <a:lnTo>
                      <a:pt x="0" y="48"/>
                    </a:lnTo>
                    <a:lnTo>
                      <a:pt x="6" y="78"/>
                    </a:lnTo>
                    <a:lnTo>
                      <a:pt x="18" y="102"/>
                    </a:lnTo>
                    <a:lnTo>
                      <a:pt x="42" y="120"/>
                    </a:lnTo>
                    <a:lnTo>
                      <a:pt x="66" y="126"/>
                    </a:lnTo>
                    <a:lnTo>
                      <a:pt x="72" y="120"/>
                    </a:lnTo>
                    <a:lnTo>
                      <a:pt x="84" y="108"/>
                    </a:lnTo>
                    <a:lnTo>
                      <a:pt x="96" y="78"/>
                    </a:lnTo>
                    <a:lnTo>
                      <a:pt x="96" y="36"/>
                    </a:lnTo>
                    <a:lnTo>
                      <a:pt x="84" y="12"/>
                    </a:lnTo>
                    <a:lnTo>
                      <a:pt x="84" y="12"/>
                    </a:lnTo>
                    <a:close/>
                  </a:path>
                </a:pathLst>
              </a:custGeom>
              <a:solidFill>
                <a:srgbClr val="FAD28D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81" name="Freeform 221"/>
              <p:cNvSpPr>
                <a:spLocks/>
              </p:cNvSpPr>
              <p:nvPr/>
            </p:nvSpPr>
            <p:spPr bwMode="auto">
              <a:xfrm>
                <a:off x="1879" y="1902"/>
                <a:ext cx="119" cy="30"/>
              </a:xfrm>
              <a:custGeom>
                <a:avLst/>
                <a:gdLst>
                  <a:gd name="T0" fmla="*/ 119 w 119"/>
                  <a:gd name="T1" fmla="*/ 6 h 30"/>
                  <a:gd name="T2" fmla="*/ 113 w 119"/>
                  <a:gd name="T3" fmla="*/ 6 h 30"/>
                  <a:gd name="T4" fmla="*/ 101 w 119"/>
                  <a:gd name="T5" fmla="*/ 6 h 30"/>
                  <a:gd name="T6" fmla="*/ 65 w 119"/>
                  <a:gd name="T7" fmla="*/ 0 h 30"/>
                  <a:gd name="T8" fmla="*/ 30 w 119"/>
                  <a:gd name="T9" fmla="*/ 6 h 30"/>
                  <a:gd name="T10" fmla="*/ 12 w 119"/>
                  <a:gd name="T11" fmla="*/ 12 h 30"/>
                  <a:gd name="T12" fmla="*/ 0 w 119"/>
                  <a:gd name="T13" fmla="*/ 30 h 30"/>
                  <a:gd name="T14" fmla="*/ 119 w 119"/>
                  <a:gd name="T15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9" h="30">
                    <a:moveTo>
                      <a:pt x="119" y="6"/>
                    </a:moveTo>
                    <a:lnTo>
                      <a:pt x="113" y="6"/>
                    </a:lnTo>
                    <a:lnTo>
                      <a:pt x="101" y="6"/>
                    </a:lnTo>
                    <a:lnTo>
                      <a:pt x="65" y="0"/>
                    </a:lnTo>
                    <a:lnTo>
                      <a:pt x="30" y="6"/>
                    </a:lnTo>
                    <a:lnTo>
                      <a:pt x="12" y="12"/>
                    </a:lnTo>
                    <a:lnTo>
                      <a:pt x="0" y="30"/>
                    </a:lnTo>
                    <a:lnTo>
                      <a:pt x="119" y="6"/>
                    </a:lnTo>
                    <a:close/>
                  </a:path>
                </a:pathLst>
              </a:custGeom>
              <a:solidFill>
                <a:srgbClr val="FAD2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82" name="Freeform 222"/>
              <p:cNvSpPr>
                <a:spLocks/>
              </p:cNvSpPr>
              <p:nvPr/>
            </p:nvSpPr>
            <p:spPr bwMode="auto">
              <a:xfrm>
                <a:off x="1879" y="1902"/>
                <a:ext cx="119" cy="30"/>
              </a:xfrm>
              <a:custGeom>
                <a:avLst/>
                <a:gdLst>
                  <a:gd name="T0" fmla="*/ 119 w 119"/>
                  <a:gd name="T1" fmla="*/ 6 h 30"/>
                  <a:gd name="T2" fmla="*/ 113 w 119"/>
                  <a:gd name="T3" fmla="*/ 6 h 30"/>
                  <a:gd name="T4" fmla="*/ 101 w 119"/>
                  <a:gd name="T5" fmla="*/ 6 h 30"/>
                  <a:gd name="T6" fmla="*/ 65 w 119"/>
                  <a:gd name="T7" fmla="*/ 0 h 30"/>
                  <a:gd name="T8" fmla="*/ 30 w 119"/>
                  <a:gd name="T9" fmla="*/ 6 h 30"/>
                  <a:gd name="T10" fmla="*/ 12 w 119"/>
                  <a:gd name="T11" fmla="*/ 12 h 30"/>
                  <a:gd name="T12" fmla="*/ 0 w 119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" h="30">
                    <a:moveTo>
                      <a:pt x="119" y="6"/>
                    </a:moveTo>
                    <a:lnTo>
                      <a:pt x="113" y="6"/>
                    </a:lnTo>
                    <a:lnTo>
                      <a:pt x="101" y="6"/>
                    </a:lnTo>
                    <a:lnTo>
                      <a:pt x="65" y="0"/>
                    </a:lnTo>
                    <a:lnTo>
                      <a:pt x="30" y="6"/>
                    </a:lnTo>
                    <a:lnTo>
                      <a:pt x="12" y="12"/>
                    </a:lnTo>
                    <a:lnTo>
                      <a:pt x="0" y="3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83" name="Freeform 223"/>
              <p:cNvSpPr>
                <a:spLocks/>
              </p:cNvSpPr>
              <p:nvPr/>
            </p:nvSpPr>
            <p:spPr bwMode="auto">
              <a:xfrm>
                <a:off x="1885" y="1944"/>
                <a:ext cx="119" cy="24"/>
              </a:xfrm>
              <a:custGeom>
                <a:avLst/>
                <a:gdLst>
                  <a:gd name="T0" fmla="*/ 119 w 119"/>
                  <a:gd name="T1" fmla="*/ 12 h 24"/>
                  <a:gd name="T2" fmla="*/ 119 w 119"/>
                  <a:gd name="T3" fmla="*/ 12 h 24"/>
                  <a:gd name="T4" fmla="*/ 107 w 119"/>
                  <a:gd name="T5" fmla="*/ 6 h 24"/>
                  <a:gd name="T6" fmla="*/ 77 w 119"/>
                  <a:gd name="T7" fmla="*/ 0 h 24"/>
                  <a:gd name="T8" fmla="*/ 36 w 119"/>
                  <a:gd name="T9" fmla="*/ 6 h 24"/>
                  <a:gd name="T10" fmla="*/ 0 w 119"/>
                  <a:gd name="T11" fmla="*/ 24 h 24"/>
                  <a:gd name="T12" fmla="*/ 119 w 119"/>
                  <a:gd name="T13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" h="24">
                    <a:moveTo>
                      <a:pt x="119" y="12"/>
                    </a:moveTo>
                    <a:lnTo>
                      <a:pt x="119" y="12"/>
                    </a:lnTo>
                    <a:lnTo>
                      <a:pt x="107" y="6"/>
                    </a:lnTo>
                    <a:lnTo>
                      <a:pt x="77" y="0"/>
                    </a:lnTo>
                    <a:lnTo>
                      <a:pt x="36" y="6"/>
                    </a:lnTo>
                    <a:lnTo>
                      <a:pt x="0" y="24"/>
                    </a:lnTo>
                    <a:lnTo>
                      <a:pt x="119" y="12"/>
                    </a:lnTo>
                    <a:close/>
                  </a:path>
                </a:pathLst>
              </a:custGeom>
              <a:solidFill>
                <a:srgbClr val="FAD2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84" name="Freeform 224"/>
              <p:cNvSpPr>
                <a:spLocks/>
              </p:cNvSpPr>
              <p:nvPr/>
            </p:nvSpPr>
            <p:spPr bwMode="auto">
              <a:xfrm>
                <a:off x="1885" y="1944"/>
                <a:ext cx="119" cy="24"/>
              </a:xfrm>
              <a:custGeom>
                <a:avLst/>
                <a:gdLst>
                  <a:gd name="T0" fmla="*/ 119 w 119"/>
                  <a:gd name="T1" fmla="*/ 12 h 24"/>
                  <a:gd name="T2" fmla="*/ 119 w 119"/>
                  <a:gd name="T3" fmla="*/ 12 h 24"/>
                  <a:gd name="T4" fmla="*/ 107 w 119"/>
                  <a:gd name="T5" fmla="*/ 6 h 24"/>
                  <a:gd name="T6" fmla="*/ 77 w 119"/>
                  <a:gd name="T7" fmla="*/ 0 h 24"/>
                  <a:gd name="T8" fmla="*/ 36 w 119"/>
                  <a:gd name="T9" fmla="*/ 6 h 24"/>
                  <a:gd name="T10" fmla="*/ 0 w 119"/>
                  <a:gd name="T1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24">
                    <a:moveTo>
                      <a:pt x="119" y="12"/>
                    </a:moveTo>
                    <a:lnTo>
                      <a:pt x="119" y="12"/>
                    </a:lnTo>
                    <a:lnTo>
                      <a:pt x="107" y="6"/>
                    </a:lnTo>
                    <a:lnTo>
                      <a:pt x="77" y="0"/>
                    </a:lnTo>
                    <a:lnTo>
                      <a:pt x="36" y="6"/>
                    </a:lnTo>
                    <a:lnTo>
                      <a:pt x="0" y="2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85" name="Freeform 225"/>
              <p:cNvSpPr>
                <a:spLocks/>
              </p:cNvSpPr>
              <p:nvPr/>
            </p:nvSpPr>
            <p:spPr bwMode="auto">
              <a:xfrm>
                <a:off x="1873" y="1992"/>
                <a:ext cx="143" cy="24"/>
              </a:xfrm>
              <a:custGeom>
                <a:avLst/>
                <a:gdLst>
                  <a:gd name="T0" fmla="*/ 143 w 143"/>
                  <a:gd name="T1" fmla="*/ 6 h 24"/>
                  <a:gd name="T2" fmla="*/ 143 w 143"/>
                  <a:gd name="T3" fmla="*/ 6 h 24"/>
                  <a:gd name="T4" fmla="*/ 131 w 143"/>
                  <a:gd name="T5" fmla="*/ 6 h 24"/>
                  <a:gd name="T6" fmla="*/ 89 w 143"/>
                  <a:gd name="T7" fmla="*/ 0 h 24"/>
                  <a:gd name="T8" fmla="*/ 42 w 143"/>
                  <a:gd name="T9" fmla="*/ 0 h 24"/>
                  <a:gd name="T10" fmla="*/ 18 w 143"/>
                  <a:gd name="T11" fmla="*/ 6 h 24"/>
                  <a:gd name="T12" fmla="*/ 0 w 143"/>
                  <a:gd name="T13" fmla="*/ 24 h 24"/>
                  <a:gd name="T14" fmla="*/ 143 w 143"/>
                  <a:gd name="T15" fmla="*/ 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3" h="24">
                    <a:moveTo>
                      <a:pt x="143" y="6"/>
                    </a:moveTo>
                    <a:lnTo>
                      <a:pt x="143" y="6"/>
                    </a:lnTo>
                    <a:lnTo>
                      <a:pt x="131" y="6"/>
                    </a:lnTo>
                    <a:lnTo>
                      <a:pt x="89" y="0"/>
                    </a:lnTo>
                    <a:lnTo>
                      <a:pt x="42" y="0"/>
                    </a:lnTo>
                    <a:lnTo>
                      <a:pt x="18" y="6"/>
                    </a:lnTo>
                    <a:lnTo>
                      <a:pt x="0" y="24"/>
                    </a:lnTo>
                    <a:lnTo>
                      <a:pt x="143" y="6"/>
                    </a:lnTo>
                    <a:close/>
                  </a:path>
                </a:pathLst>
              </a:custGeom>
              <a:solidFill>
                <a:srgbClr val="FAD2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86" name="Freeform 226"/>
              <p:cNvSpPr>
                <a:spLocks/>
              </p:cNvSpPr>
              <p:nvPr/>
            </p:nvSpPr>
            <p:spPr bwMode="auto">
              <a:xfrm>
                <a:off x="1873" y="1992"/>
                <a:ext cx="143" cy="24"/>
              </a:xfrm>
              <a:custGeom>
                <a:avLst/>
                <a:gdLst>
                  <a:gd name="T0" fmla="*/ 143 w 143"/>
                  <a:gd name="T1" fmla="*/ 6 h 24"/>
                  <a:gd name="T2" fmla="*/ 143 w 143"/>
                  <a:gd name="T3" fmla="*/ 6 h 24"/>
                  <a:gd name="T4" fmla="*/ 131 w 143"/>
                  <a:gd name="T5" fmla="*/ 6 h 24"/>
                  <a:gd name="T6" fmla="*/ 89 w 143"/>
                  <a:gd name="T7" fmla="*/ 0 h 24"/>
                  <a:gd name="T8" fmla="*/ 42 w 143"/>
                  <a:gd name="T9" fmla="*/ 0 h 24"/>
                  <a:gd name="T10" fmla="*/ 18 w 143"/>
                  <a:gd name="T11" fmla="*/ 6 h 24"/>
                  <a:gd name="T12" fmla="*/ 0 w 143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" h="24">
                    <a:moveTo>
                      <a:pt x="143" y="6"/>
                    </a:moveTo>
                    <a:lnTo>
                      <a:pt x="143" y="6"/>
                    </a:lnTo>
                    <a:lnTo>
                      <a:pt x="131" y="6"/>
                    </a:lnTo>
                    <a:lnTo>
                      <a:pt x="89" y="0"/>
                    </a:lnTo>
                    <a:lnTo>
                      <a:pt x="42" y="0"/>
                    </a:lnTo>
                    <a:lnTo>
                      <a:pt x="18" y="6"/>
                    </a:lnTo>
                    <a:lnTo>
                      <a:pt x="0" y="2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787" name="Freeform 227"/>
              <p:cNvSpPr>
                <a:spLocks/>
              </p:cNvSpPr>
              <p:nvPr/>
            </p:nvSpPr>
            <p:spPr bwMode="auto">
              <a:xfrm>
                <a:off x="1293" y="1842"/>
                <a:ext cx="167" cy="90"/>
              </a:xfrm>
              <a:custGeom>
                <a:avLst/>
                <a:gdLst>
                  <a:gd name="T0" fmla="*/ 167 w 167"/>
                  <a:gd name="T1" fmla="*/ 0 h 90"/>
                  <a:gd name="T2" fmla="*/ 161 w 167"/>
                  <a:gd name="T3" fmla="*/ 0 h 90"/>
                  <a:gd name="T4" fmla="*/ 150 w 167"/>
                  <a:gd name="T5" fmla="*/ 0 h 90"/>
                  <a:gd name="T6" fmla="*/ 96 w 167"/>
                  <a:gd name="T7" fmla="*/ 0 h 90"/>
                  <a:gd name="T8" fmla="*/ 42 w 167"/>
                  <a:gd name="T9" fmla="*/ 6 h 90"/>
                  <a:gd name="T10" fmla="*/ 18 w 167"/>
                  <a:gd name="T11" fmla="*/ 0 h 90"/>
                  <a:gd name="T12" fmla="*/ 0 w 167"/>
                  <a:gd name="T13" fmla="*/ 0 h 90"/>
                  <a:gd name="T14" fmla="*/ 6 w 167"/>
                  <a:gd name="T15" fmla="*/ 6 h 90"/>
                  <a:gd name="T16" fmla="*/ 12 w 167"/>
                  <a:gd name="T17" fmla="*/ 12 h 90"/>
                  <a:gd name="T18" fmla="*/ 42 w 167"/>
                  <a:gd name="T19" fmla="*/ 48 h 90"/>
                  <a:gd name="T20" fmla="*/ 84 w 167"/>
                  <a:gd name="T21" fmla="*/ 72 h 90"/>
                  <a:gd name="T22" fmla="*/ 114 w 167"/>
                  <a:gd name="T23" fmla="*/ 84 h 90"/>
                  <a:gd name="T24" fmla="*/ 144 w 167"/>
                  <a:gd name="T25" fmla="*/ 90 h 90"/>
                  <a:gd name="T26" fmla="*/ 150 w 167"/>
                  <a:gd name="T27" fmla="*/ 84 h 90"/>
                  <a:gd name="T28" fmla="*/ 155 w 167"/>
                  <a:gd name="T29" fmla="*/ 72 h 90"/>
                  <a:gd name="T30" fmla="*/ 161 w 167"/>
                  <a:gd name="T31" fmla="*/ 48 h 90"/>
                  <a:gd name="T32" fmla="*/ 167 w 167"/>
                  <a:gd name="T33" fmla="*/ 12 h 90"/>
                  <a:gd name="T34" fmla="*/ 167 w 167"/>
                  <a:gd name="T35" fmla="*/ 6 h 90"/>
                  <a:gd name="T36" fmla="*/ 167 w 167"/>
                  <a:gd name="T37" fmla="*/ 0 h 90"/>
                  <a:gd name="T38" fmla="*/ 167 w 167"/>
                  <a:gd name="T39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7" h="90">
                    <a:moveTo>
                      <a:pt x="167" y="0"/>
                    </a:moveTo>
                    <a:lnTo>
                      <a:pt x="161" y="0"/>
                    </a:lnTo>
                    <a:lnTo>
                      <a:pt x="150" y="0"/>
                    </a:lnTo>
                    <a:lnTo>
                      <a:pt x="96" y="0"/>
                    </a:lnTo>
                    <a:lnTo>
                      <a:pt x="42" y="6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12" y="12"/>
                    </a:lnTo>
                    <a:lnTo>
                      <a:pt x="42" y="48"/>
                    </a:lnTo>
                    <a:lnTo>
                      <a:pt x="84" y="72"/>
                    </a:lnTo>
                    <a:lnTo>
                      <a:pt x="114" y="84"/>
                    </a:lnTo>
                    <a:lnTo>
                      <a:pt x="144" y="90"/>
                    </a:lnTo>
                    <a:lnTo>
                      <a:pt x="150" y="84"/>
                    </a:lnTo>
                    <a:lnTo>
                      <a:pt x="155" y="72"/>
                    </a:lnTo>
                    <a:lnTo>
                      <a:pt x="161" y="48"/>
                    </a:lnTo>
                    <a:lnTo>
                      <a:pt x="167" y="12"/>
                    </a:lnTo>
                    <a:lnTo>
                      <a:pt x="167" y="6"/>
                    </a:lnTo>
                    <a:lnTo>
                      <a:pt x="167" y="0"/>
                    </a:lnTo>
                    <a:lnTo>
                      <a:pt x="167" y="0"/>
                    </a:lnTo>
                    <a:close/>
                  </a:path>
                </a:pathLst>
              </a:custGeom>
              <a:solidFill>
                <a:srgbClr val="FFCCCC"/>
              </a:solidFill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94788" name="AutoShape 228"/>
            <p:cNvSpPr>
              <a:spLocks noChangeArrowheads="1"/>
            </p:cNvSpPr>
            <p:nvPr/>
          </p:nvSpPr>
          <p:spPr bwMode="auto">
            <a:xfrm>
              <a:off x="528" y="2976"/>
              <a:ext cx="960" cy="480"/>
            </a:xfrm>
            <a:prstGeom prst="wedgeRoundRectCallout">
              <a:avLst>
                <a:gd name="adj1" fmla="val -69375"/>
                <a:gd name="adj2" fmla="val 35000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2000">
                  <a:solidFill>
                    <a:schemeClr val="tx1"/>
                  </a:solidFill>
                  <a:ea typeface="HGP創英角ﾎﾟｯﾌﾟ体" pitchFamily="50" charset="-128"/>
                </a:rPr>
                <a:t>より早く</a:t>
              </a:r>
            </a:p>
            <a:p>
              <a:pPr algn="ctr"/>
              <a:r>
                <a:rPr lang="ja-JP" altLang="en-US" sz="2000">
                  <a:solidFill>
                    <a:schemeClr val="tx1"/>
                  </a:solidFill>
                  <a:ea typeface="HGP創英角ﾎﾟｯﾌﾟ体" pitchFamily="50" charset="-128"/>
                </a:rPr>
                <a:t>お届けだ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4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9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94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94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4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6" grpId="0" autoUpdateAnimBg="0"/>
      <p:bldP spid="194586" grpId="0" animBg="1" autoUpdateAnimBg="0"/>
      <p:bldP spid="194587" grpId="0" autoUpdateAnimBg="0"/>
      <p:bldP spid="194602" grpId="0" animBg="1" autoUpdateAnimBg="0"/>
      <p:bldP spid="194605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ChangeArrowheads="1"/>
          </p:cNvSpPr>
          <p:nvPr/>
        </p:nvSpPr>
        <p:spPr bwMode="auto">
          <a:xfrm>
            <a:off x="2743200" y="0"/>
            <a:ext cx="6172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800">
                <a:solidFill>
                  <a:srgbClr val="A50021"/>
                </a:solidFill>
                <a:ea typeface="ＭＳ ゴシック" pitchFamily="49" charset="-128"/>
              </a:rPr>
              <a:t>～課題の具体的な説明～</a:t>
            </a:r>
            <a:endParaRPr lang="ja-JP" altLang="en-US" sz="3600">
              <a:solidFill>
                <a:srgbClr val="A50021"/>
              </a:solidFill>
              <a:ea typeface="HG創英角ﾎﾟｯﾌﾟ体" pitchFamily="49" charset="-128"/>
            </a:endParaRPr>
          </a:p>
        </p:txBody>
      </p:sp>
      <p:grpSp>
        <p:nvGrpSpPr>
          <p:cNvPr id="195611" name="Group 27"/>
          <p:cNvGrpSpPr>
            <a:grpSpLocks/>
          </p:cNvGrpSpPr>
          <p:nvPr/>
        </p:nvGrpSpPr>
        <p:grpSpPr bwMode="auto">
          <a:xfrm>
            <a:off x="0" y="0"/>
            <a:ext cx="8229600" cy="2819400"/>
            <a:chOff x="0" y="0"/>
            <a:chExt cx="5184" cy="1776"/>
          </a:xfrm>
        </p:grpSpPr>
        <p:pic>
          <p:nvPicPr>
            <p:cNvPr id="19558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73" cy="17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5589" name="AutoShape 5"/>
            <p:cNvSpPr>
              <a:spLocks noChangeArrowheads="1"/>
            </p:cNvSpPr>
            <p:nvPr/>
          </p:nvSpPr>
          <p:spPr bwMode="auto">
            <a:xfrm>
              <a:off x="1824" y="400"/>
              <a:ext cx="3360" cy="464"/>
            </a:xfrm>
            <a:prstGeom prst="wedgeRoundRectCallout">
              <a:avLst>
                <a:gd name="adj1" fmla="val -76667"/>
                <a:gd name="adj2" fmla="val 15949"/>
                <a:gd name="adj3" fmla="val 16667"/>
              </a:avLst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3600">
                  <a:solidFill>
                    <a:srgbClr val="A50021"/>
                  </a:solidFill>
                  <a:ea typeface="HG創英角ﾎﾟｯﾌﾟ体" pitchFamily="49" charset="-128"/>
                </a:rPr>
                <a:t>設定する問題</a:t>
              </a:r>
              <a:endParaRPr lang="ja-JP" altLang="en-US" sz="2800">
                <a:solidFill>
                  <a:srgbClr val="A50021"/>
                </a:solidFill>
                <a:ea typeface="ＭＳ ゴシック" pitchFamily="49" charset="-128"/>
              </a:endParaRPr>
            </a:p>
          </p:txBody>
        </p:sp>
      </p:grpSp>
      <p:sp>
        <p:nvSpPr>
          <p:cNvPr id="195590" name="Rectangle 6"/>
          <p:cNvSpPr>
            <a:spLocks noChangeArrowheads="1"/>
          </p:cNvSpPr>
          <p:nvPr/>
        </p:nvSpPr>
        <p:spPr bwMode="auto">
          <a:xfrm>
            <a:off x="2286000" y="1828800"/>
            <a:ext cx="6629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3200">
                <a:solidFill>
                  <a:srgbClr val="A50021"/>
                </a:solidFill>
                <a:ea typeface="HG創英角ﾎﾟｯﾌﾟ体" pitchFamily="49" charset="-128"/>
              </a:rPr>
              <a:t>１．新しい業務への対応</a:t>
            </a:r>
            <a:r>
              <a:rPr lang="ja-JP" altLang="en-US" sz="2800">
                <a:solidFill>
                  <a:srgbClr val="A50021"/>
                </a:solidFill>
              </a:rPr>
              <a:t>（未経験）</a:t>
            </a: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2819400" y="2438400"/>
            <a:ext cx="6324600" cy="990600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2400" b="1">
                <a:solidFill>
                  <a:schemeClr val="tx1"/>
                </a:solidFill>
              </a:rPr>
              <a:t>例）今まで他部署で扱っていた製品を、来月</a:t>
            </a:r>
          </a:p>
          <a:p>
            <a:r>
              <a:rPr lang="ja-JP" altLang="en-US" sz="2400" b="1">
                <a:solidFill>
                  <a:schemeClr val="tx1"/>
                </a:solidFill>
              </a:rPr>
              <a:t>　　からは、自分の部署が扱うことになった</a:t>
            </a:r>
          </a:p>
        </p:txBody>
      </p:sp>
      <p:sp>
        <p:nvSpPr>
          <p:cNvPr id="195592" name="Rectangle 8"/>
          <p:cNvSpPr>
            <a:spLocks noChangeArrowheads="1"/>
          </p:cNvSpPr>
          <p:nvPr/>
        </p:nvSpPr>
        <p:spPr bwMode="auto">
          <a:xfrm>
            <a:off x="2286000" y="3962400"/>
            <a:ext cx="6629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3200">
                <a:solidFill>
                  <a:srgbClr val="A50021"/>
                </a:solidFill>
                <a:ea typeface="HG創英角ﾎﾟｯﾌﾟ体" pitchFamily="49" charset="-128"/>
              </a:rPr>
              <a:t>２．問題の先取り</a:t>
            </a:r>
            <a:r>
              <a:rPr lang="ja-JP" altLang="en-US" sz="2800">
                <a:solidFill>
                  <a:srgbClr val="A50021"/>
                </a:solidFill>
              </a:rPr>
              <a:t>（もし･･･だったら）</a:t>
            </a:r>
          </a:p>
        </p:txBody>
      </p:sp>
      <p:sp>
        <p:nvSpPr>
          <p:cNvPr id="195593" name="Rectangle 9"/>
          <p:cNvSpPr>
            <a:spLocks noChangeArrowheads="1"/>
          </p:cNvSpPr>
          <p:nvPr/>
        </p:nvSpPr>
        <p:spPr bwMode="auto">
          <a:xfrm>
            <a:off x="2743200" y="4572000"/>
            <a:ext cx="6172200" cy="1295400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2400" b="1">
                <a:solidFill>
                  <a:schemeClr val="tx1"/>
                </a:solidFill>
              </a:rPr>
              <a:t>例）３年後、法律の改正で「リサイクル」「廃</a:t>
            </a:r>
          </a:p>
          <a:p>
            <a:r>
              <a:rPr lang="ja-JP" altLang="en-US" sz="2400" b="1">
                <a:solidFill>
                  <a:schemeClr val="tx1"/>
                </a:solidFill>
              </a:rPr>
              <a:t>　　棄物処理方法」が変わるので、今からそ</a:t>
            </a:r>
          </a:p>
          <a:p>
            <a:r>
              <a:rPr lang="ja-JP" altLang="en-US" sz="2400" b="1">
                <a:solidFill>
                  <a:schemeClr val="tx1"/>
                </a:solidFill>
              </a:rPr>
              <a:t>　　れの対応準備をしなければならない</a:t>
            </a:r>
          </a:p>
        </p:txBody>
      </p:sp>
      <p:sp>
        <p:nvSpPr>
          <p:cNvPr id="195610" name="Rectangle 26"/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800">
                <a:solidFill>
                  <a:srgbClr val="A50021"/>
                </a:solidFill>
                <a:ea typeface="ＭＳ ゴシック" pitchFamily="49" charset="-128"/>
              </a:rPr>
              <a:t>過去に関係なく、新たに問題を設定せざるを得ない</a:t>
            </a:r>
            <a:endParaRPr lang="ja-JP" altLang="en-US" sz="3600">
              <a:solidFill>
                <a:srgbClr val="A50021"/>
              </a:solidFill>
              <a:ea typeface="HG創英角ﾎﾟｯﾌﾟ体" pitchFamily="49" charset="-128"/>
            </a:endParaRPr>
          </a:p>
        </p:txBody>
      </p:sp>
      <p:grpSp>
        <p:nvGrpSpPr>
          <p:cNvPr id="195614" name="Group 30"/>
          <p:cNvGrpSpPr>
            <a:grpSpLocks/>
          </p:cNvGrpSpPr>
          <p:nvPr/>
        </p:nvGrpSpPr>
        <p:grpSpPr bwMode="auto">
          <a:xfrm>
            <a:off x="228600" y="2209800"/>
            <a:ext cx="2133600" cy="1925638"/>
            <a:chOff x="0" y="1584"/>
            <a:chExt cx="1344" cy="1213"/>
          </a:xfrm>
        </p:grpSpPr>
        <p:pic>
          <p:nvPicPr>
            <p:cNvPr id="195612" name="Picture 2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20"/>
              <a:ext cx="1344" cy="8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5613" name="AutoShape 29"/>
            <p:cNvSpPr>
              <a:spLocks noChangeArrowheads="1"/>
            </p:cNvSpPr>
            <p:nvPr/>
          </p:nvSpPr>
          <p:spPr bwMode="auto">
            <a:xfrm>
              <a:off x="384" y="1584"/>
              <a:ext cx="480" cy="768"/>
            </a:xfrm>
            <a:prstGeom prst="wedgeEllipseCallout">
              <a:avLst>
                <a:gd name="adj1" fmla="val 1458"/>
                <a:gd name="adj2" fmla="val 67708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2000">
                  <a:solidFill>
                    <a:srgbClr val="A50021"/>
                  </a:solidFill>
                  <a:ea typeface="HGP創英角ﾎﾟｯﾌﾟ体" pitchFamily="50" charset="-128"/>
                </a:rPr>
                <a:t>未経験</a:t>
              </a:r>
            </a:p>
          </p:txBody>
        </p:sp>
      </p:grpSp>
      <p:grpSp>
        <p:nvGrpSpPr>
          <p:cNvPr id="195617" name="Group 33"/>
          <p:cNvGrpSpPr>
            <a:grpSpLocks/>
          </p:cNvGrpSpPr>
          <p:nvPr/>
        </p:nvGrpSpPr>
        <p:grpSpPr bwMode="auto">
          <a:xfrm>
            <a:off x="0" y="4572000"/>
            <a:ext cx="2590800" cy="1517650"/>
            <a:chOff x="0" y="2880"/>
            <a:chExt cx="1632" cy="956"/>
          </a:xfrm>
        </p:grpSpPr>
        <p:pic>
          <p:nvPicPr>
            <p:cNvPr id="195615" name="Picture 3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880"/>
              <a:ext cx="1248" cy="9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5616" name="AutoShape 32"/>
            <p:cNvSpPr>
              <a:spLocks noChangeArrowheads="1"/>
            </p:cNvSpPr>
            <p:nvPr/>
          </p:nvSpPr>
          <p:spPr bwMode="auto">
            <a:xfrm>
              <a:off x="576" y="3312"/>
              <a:ext cx="1056" cy="480"/>
            </a:xfrm>
            <a:prstGeom prst="wedgeRoundRectCallout">
              <a:avLst>
                <a:gd name="adj1" fmla="val -73389"/>
                <a:gd name="adj2" fmla="val -29375"/>
                <a:gd name="adj3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2000">
                  <a:solidFill>
                    <a:schemeClr val="tx1"/>
                  </a:solidFill>
                  <a:ea typeface="HGP創英角ﾎﾟｯﾌﾟ体" pitchFamily="50" charset="-128"/>
                </a:rPr>
                <a:t>近い将来</a:t>
              </a:r>
            </a:p>
            <a:p>
              <a:pPr algn="ctr"/>
              <a:r>
                <a:rPr lang="ja-JP" altLang="en-US" sz="2000">
                  <a:solidFill>
                    <a:schemeClr val="tx1"/>
                  </a:solidFill>
                  <a:ea typeface="HGP創英角ﾎﾟｯﾌﾟ体" pitchFamily="50" charset="-128"/>
                </a:rPr>
                <a:t>問題だ！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5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5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95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95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9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0" grpId="0" autoUpdateAnimBg="0"/>
      <p:bldP spid="195591" grpId="0" animBg="1" autoUpdateAnimBg="0"/>
      <p:bldP spid="195592" grpId="0" autoUpdateAnimBg="0"/>
      <p:bldP spid="195593" grpId="0" animBg="1" autoUpdateAnimBg="0"/>
      <p:bldP spid="195610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644" name="Group 36"/>
          <p:cNvGrpSpPr>
            <a:grpSpLocks/>
          </p:cNvGrpSpPr>
          <p:nvPr/>
        </p:nvGrpSpPr>
        <p:grpSpPr bwMode="auto">
          <a:xfrm>
            <a:off x="0" y="0"/>
            <a:ext cx="2357438" cy="2895600"/>
            <a:chOff x="11" y="480"/>
            <a:chExt cx="2496" cy="2198"/>
          </a:xfrm>
        </p:grpSpPr>
        <p:grpSp>
          <p:nvGrpSpPr>
            <p:cNvPr id="196610" name="Group 2"/>
            <p:cNvGrpSpPr>
              <a:grpSpLocks/>
            </p:cNvGrpSpPr>
            <p:nvPr/>
          </p:nvGrpSpPr>
          <p:grpSpPr bwMode="auto">
            <a:xfrm>
              <a:off x="144" y="480"/>
              <a:ext cx="2112" cy="2198"/>
              <a:chOff x="576" y="432"/>
              <a:chExt cx="2976" cy="3350"/>
            </a:xfrm>
          </p:grpSpPr>
          <p:grpSp>
            <p:nvGrpSpPr>
              <p:cNvPr id="196611" name="Group 3"/>
              <p:cNvGrpSpPr>
                <a:grpSpLocks/>
              </p:cNvGrpSpPr>
              <p:nvPr/>
            </p:nvGrpSpPr>
            <p:grpSpPr bwMode="auto">
              <a:xfrm>
                <a:off x="576" y="432"/>
                <a:ext cx="2976" cy="3350"/>
                <a:chOff x="1418" y="732"/>
                <a:chExt cx="2646" cy="3062"/>
              </a:xfrm>
            </p:grpSpPr>
            <p:sp>
              <p:nvSpPr>
                <p:cNvPr id="196612" name="Freeform 4"/>
                <p:cNvSpPr>
                  <a:spLocks/>
                </p:cNvSpPr>
                <p:nvPr/>
              </p:nvSpPr>
              <p:spPr bwMode="auto">
                <a:xfrm>
                  <a:off x="2731" y="2466"/>
                  <a:ext cx="148" cy="555"/>
                </a:xfrm>
                <a:custGeom>
                  <a:avLst/>
                  <a:gdLst>
                    <a:gd name="T0" fmla="*/ 10 w 148"/>
                    <a:gd name="T1" fmla="*/ 10 h 555"/>
                    <a:gd name="T2" fmla="*/ 40 w 148"/>
                    <a:gd name="T3" fmla="*/ 129 h 555"/>
                    <a:gd name="T4" fmla="*/ 0 w 148"/>
                    <a:gd name="T5" fmla="*/ 406 h 555"/>
                    <a:gd name="T6" fmla="*/ 89 w 148"/>
                    <a:gd name="T7" fmla="*/ 555 h 555"/>
                    <a:gd name="T8" fmla="*/ 148 w 148"/>
                    <a:gd name="T9" fmla="*/ 416 h 555"/>
                    <a:gd name="T10" fmla="*/ 69 w 148"/>
                    <a:gd name="T11" fmla="*/ 129 h 555"/>
                    <a:gd name="T12" fmla="*/ 79 w 148"/>
                    <a:gd name="T13" fmla="*/ 0 h 555"/>
                    <a:gd name="T14" fmla="*/ 10 w 148"/>
                    <a:gd name="T15" fmla="*/ 10 h 5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8" h="555">
                      <a:moveTo>
                        <a:pt x="10" y="10"/>
                      </a:moveTo>
                      <a:lnTo>
                        <a:pt x="40" y="129"/>
                      </a:lnTo>
                      <a:lnTo>
                        <a:pt x="0" y="406"/>
                      </a:lnTo>
                      <a:lnTo>
                        <a:pt x="89" y="555"/>
                      </a:lnTo>
                      <a:lnTo>
                        <a:pt x="148" y="416"/>
                      </a:lnTo>
                      <a:lnTo>
                        <a:pt x="69" y="129"/>
                      </a:lnTo>
                      <a:lnTo>
                        <a:pt x="79" y="0"/>
                      </a:lnTo>
                      <a:lnTo>
                        <a:pt x="10" y="10"/>
                      </a:lnTo>
                      <a:close/>
                    </a:path>
                  </a:pathLst>
                </a:custGeom>
                <a:solidFill>
                  <a:srgbClr val="000033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13" name="Freeform 5"/>
                <p:cNvSpPr>
                  <a:spLocks/>
                </p:cNvSpPr>
                <p:nvPr/>
              </p:nvSpPr>
              <p:spPr bwMode="auto">
                <a:xfrm>
                  <a:off x="2494" y="2298"/>
                  <a:ext cx="543" cy="337"/>
                </a:xfrm>
                <a:custGeom>
                  <a:avLst/>
                  <a:gdLst>
                    <a:gd name="T0" fmla="*/ 0 w 543"/>
                    <a:gd name="T1" fmla="*/ 89 h 337"/>
                    <a:gd name="T2" fmla="*/ 109 w 543"/>
                    <a:gd name="T3" fmla="*/ 337 h 337"/>
                    <a:gd name="T4" fmla="*/ 287 w 543"/>
                    <a:gd name="T5" fmla="*/ 188 h 337"/>
                    <a:gd name="T6" fmla="*/ 454 w 543"/>
                    <a:gd name="T7" fmla="*/ 297 h 337"/>
                    <a:gd name="T8" fmla="*/ 543 w 543"/>
                    <a:gd name="T9" fmla="*/ 0 h 337"/>
                    <a:gd name="T10" fmla="*/ 0 w 543"/>
                    <a:gd name="T11" fmla="*/ 89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43" h="337">
                      <a:moveTo>
                        <a:pt x="0" y="89"/>
                      </a:moveTo>
                      <a:lnTo>
                        <a:pt x="109" y="337"/>
                      </a:lnTo>
                      <a:lnTo>
                        <a:pt x="287" y="188"/>
                      </a:lnTo>
                      <a:lnTo>
                        <a:pt x="454" y="297"/>
                      </a:lnTo>
                      <a:lnTo>
                        <a:pt x="543" y="0"/>
                      </a:lnTo>
                      <a:lnTo>
                        <a:pt x="0" y="8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14" name="Freeform 6"/>
                <p:cNvSpPr>
                  <a:spLocks/>
                </p:cNvSpPr>
                <p:nvPr/>
              </p:nvSpPr>
              <p:spPr bwMode="auto">
                <a:xfrm>
                  <a:off x="3531" y="1020"/>
                  <a:ext cx="49" cy="465"/>
                </a:xfrm>
                <a:custGeom>
                  <a:avLst/>
                  <a:gdLst>
                    <a:gd name="T0" fmla="*/ 49 w 49"/>
                    <a:gd name="T1" fmla="*/ 465 h 465"/>
                    <a:gd name="T2" fmla="*/ 20 w 49"/>
                    <a:gd name="T3" fmla="*/ 465 h 465"/>
                    <a:gd name="T4" fmla="*/ 0 w 49"/>
                    <a:gd name="T5" fmla="*/ 0 h 465"/>
                    <a:gd name="T6" fmla="*/ 20 w 49"/>
                    <a:gd name="T7" fmla="*/ 0 h 465"/>
                    <a:gd name="T8" fmla="*/ 49 w 49"/>
                    <a:gd name="T9" fmla="*/ 465 h 4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65">
                      <a:moveTo>
                        <a:pt x="49" y="465"/>
                      </a:moveTo>
                      <a:lnTo>
                        <a:pt x="20" y="465"/>
                      </a:lnTo>
                      <a:lnTo>
                        <a:pt x="0" y="0"/>
                      </a:lnTo>
                      <a:lnTo>
                        <a:pt x="20" y="0"/>
                      </a:lnTo>
                      <a:lnTo>
                        <a:pt x="49" y="465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15" name="Freeform 7"/>
                <p:cNvSpPr>
                  <a:spLocks/>
                </p:cNvSpPr>
                <p:nvPr/>
              </p:nvSpPr>
              <p:spPr bwMode="auto">
                <a:xfrm>
                  <a:off x="3501" y="1436"/>
                  <a:ext cx="119" cy="69"/>
                </a:xfrm>
                <a:custGeom>
                  <a:avLst/>
                  <a:gdLst>
                    <a:gd name="T0" fmla="*/ 119 w 119"/>
                    <a:gd name="T1" fmla="*/ 39 h 69"/>
                    <a:gd name="T2" fmla="*/ 99 w 119"/>
                    <a:gd name="T3" fmla="*/ 59 h 69"/>
                    <a:gd name="T4" fmla="*/ 60 w 119"/>
                    <a:gd name="T5" fmla="*/ 69 h 69"/>
                    <a:gd name="T6" fmla="*/ 20 w 119"/>
                    <a:gd name="T7" fmla="*/ 59 h 69"/>
                    <a:gd name="T8" fmla="*/ 0 w 119"/>
                    <a:gd name="T9" fmla="*/ 39 h 69"/>
                    <a:gd name="T10" fmla="*/ 20 w 119"/>
                    <a:gd name="T11" fmla="*/ 10 h 69"/>
                    <a:gd name="T12" fmla="*/ 60 w 119"/>
                    <a:gd name="T13" fmla="*/ 0 h 69"/>
                    <a:gd name="T14" fmla="*/ 99 w 119"/>
                    <a:gd name="T15" fmla="*/ 10 h 69"/>
                    <a:gd name="T16" fmla="*/ 119 w 119"/>
                    <a:gd name="T17" fmla="*/ 39 h 69"/>
                    <a:gd name="T18" fmla="*/ 119 w 119"/>
                    <a:gd name="T19" fmla="*/ 39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9" h="69">
                      <a:moveTo>
                        <a:pt x="119" y="39"/>
                      </a:moveTo>
                      <a:lnTo>
                        <a:pt x="99" y="59"/>
                      </a:lnTo>
                      <a:lnTo>
                        <a:pt x="60" y="69"/>
                      </a:lnTo>
                      <a:lnTo>
                        <a:pt x="20" y="59"/>
                      </a:lnTo>
                      <a:lnTo>
                        <a:pt x="0" y="39"/>
                      </a:lnTo>
                      <a:lnTo>
                        <a:pt x="20" y="10"/>
                      </a:lnTo>
                      <a:lnTo>
                        <a:pt x="60" y="0"/>
                      </a:lnTo>
                      <a:lnTo>
                        <a:pt x="99" y="10"/>
                      </a:lnTo>
                      <a:lnTo>
                        <a:pt x="119" y="39"/>
                      </a:lnTo>
                      <a:lnTo>
                        <a:pt x="119" y="39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16" name="Freeform 8"/>
                <p:cNvSpPr>
                  <a:spLocks/>
                </p:cNvSpPr>
                <p:nvPr/>
              </p:nvSpPr>
              <p:spPr bwMode="auto">
                <a:xfrm>
                  <a:off x="3521" y="1495"/>
                  <a:ext cx="109" cy="169"/>
                </a:xfrm>
                <a:custGeom>
                  <a:avLst/>
                  <a:gdLst>
                    <a:gd name="T0" fmla="*/ 10 w 109"/>
                    <a:gd name="T1" fmla="*/ 10 h 169"/>
                    <a:gd name="T2" fmla="*/ 0 w 109"/>
                    <a:gd name="T3" fmla="*/ 169 h 169"/>
                    <a:gd name="T4" fmla="*/ 30 w 109"/>
                    <a:gd name="T5" fmla="*/ 169 h 169"/>
                    <a:gd name="T6" fmla="*/ 30 w 109"/>
                    <a:gd name="T7" fmla="*/ 80 h 169"/>
                    <a:gd name="T8" fmla="*/ 40 w 109"/>
                    <a:gd name="T9" fmla="*/ 159 h 169"/>
                    <a:gd name="T10" fmla="*/ 59 w 109"/>
                    <a:gd name="T11" fmla="*/ 159 h 169"/>
                    <a:gd name="T12" fmla="*/ 49 w 109"/>
                    <a:gd name="T13" fmla="*/ 80 h 169"/>
                    <a:gd name="T14" fmla="*/ 79 w 109"/>
                    <a:gd name="T15" fmla="*/ 159 h 169"/>
                    <a:gd name="T16" fmla="*/ 109 w 109"/>
                    <a:gd name="T17" fmla="*/ 159 h 169"/>
                    <a:gd name="T18" fmla="*/ 89 w 109"/>
                    <a:gd name="T19" fmla="*/ 0 h 169"/>
                    <a:gd name="T20" fmla="*/ 10 w 109"/>
                    <a:gd name="T21" fmla="*/ 10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9" h="169">
                      <a:moveTo>
                        <a:pt x="10" y="10"/>
                      </a:moveTo>
                      <a:lnTo>
                        <a:pt x="0" y="169"/>
                      </a:lnTo>
                      <a:lnTo>
                        <a:pt x="30" y="169"/>
                      </a:lnTo>
                      <a:lnTo>
                        <a:pt x="30" y="80"/>
                      </a:lnTo>
                      <a:lnTo>
                        <a:pt x="40" y="159"/>
                      </a:lnTo>
                      <a:lnTo>
                        <a:pt x="59" y="159"/>
                      </a:lnTo>
                      <a:lnTo>
                        <a:pt x="49" y="80"/>
                      </a:lnTo>
                      <a:lnTo>
                        <a:pt x="79" y="159"/>
                      </a:lnTo>
                      <a:lnTo>
                        <a:pt x="109" y="159"/>
                      </a:lnTo>
                      <a:lnTo>
                        <a:pt x="89" y="0"/>
                      </a:lnTo>
                      <a:lnTo>
                        <a:pt x="10" y="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17" name="Freeform 9"/>
                <p:cNvSpPr>
                  <a:spLocks/>
                </p:cNvSpPr>
                <p:nvPr/>
              </p:nvSpPr>
              <p:spPr bwMode="auto">
                <a:xfrm>
                  <a:off x="3176" y="1198"/>
                  <a:ext cx="148" cy="317"/>
                </a:xfrm>
                <a:custGeom>
                  <a:avLst/>
                  <a:gdLst>
                    <a:gd name="T0" fmla="*/ 29 w 148"/>
                    <a:gd name="T1" fmla="*/ 0 h 317"/>
                    <a:gd name="T2" fmla="*/ 49 w 148"/>
                    <a:gd name="T3" fmla="*/ 0 h 317"/>
                    <a:gd name="T4" fmla="*/ 88 w 148"/>
                    <a:gd name="T5" fmla="*/ 30 h 317"/>
                    <a:gd name="T6" fmla="*/ 128 w 148"/>
                    <a:gd name="T7" fmla="*/ 60 h 317"/>
                    <a:gd name="T8" fmla="*/ 148 w 148"/>
                    <a:gd name="T9" fmla="*/ 109 h 317"/>
                    <a:gd name="T10" fmla="*/ 148 w 148"/>
                    <a:gd name="T11" fmla="*/ 159 h 317"/>
                    <a:gd name="T12" fmla="*/ 138 w 148"/>
                    <a:gd name="T13" fmla="*/ 228 h 317"/>
                    <a:gd name="T14" fmla="*/ 108 w 148"/>
                    <a:gd name="T15" fmla="*/ 277 h 317"/>
                    <a:gd name="T16" fmla="*/ 88 w 148"/>
                    <a:gd name="T17" fmla="*/ 307 h 317"/>
                    <a:gd name="T18" fmla="*/ 59 w 148"/>
                    <a:gd name="T19" fmla="*/ 317 h 317"/>
                    <a:gd name="T20" fmla="*/ 29 w 148"/>
                    <a:gd name="T21" fmla="*/ 297 h 317"/>
                    <a:gd name="T22" fmla="*/ 9 w 148"/>
                    <a:gd name="T23" fmla="*/ 277 h 317"/>
                    <a:gd name="T24" fmla="*/ 0 w 148"/>
                    <a:gd name="T25" fmla="*/ 268 h 317"/>
                    <a:gd name="T26" fmla="*/ 29 w 148"/>
                    <a:gd name="T27" fmla="*/ 0 h 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48" h="317">
                      <a:moveTo>
                        <a:pt x="29" y="0"/>
                      </a:moveTo>
                      <a:lnTo>
                        <a:pt x="49" y="0"/>
                      </a:lnTo>
                      <a:lnTo>
                        <a:pt x="88" y="30"/>
                      </a:lnTo>
                      <a:lnTo>
                        <a:pt x="128" y="60"/>
                      </a:lnTo>
                      <a:lnTo>
                        <a:pt x="148" y="109"/>
                      </a:lnTo>
                      <a:lnTo>
                        <a:pt x="148" y="159"/>
                      </a:lnTo>
                      <a:lnTo>
                        <a:pt x="138" y="228"/>
                      </a:lnTo>
                      <a:lnTo>
                        <a:pt x="108" y="277"/>
                      </a:lnTo>
                      <a:lnTo>
                        <a:pt x="88" y="307"/>
                      </a:lnTo>
                      <a:lnTo>
                        <a:pt x="59" y="317"/>
                      </a:lnTo>
                      <a:lnTo>
                        <a:pt x="29" y="297"/>
                      </a:lnTo>
                      <a:lnTo>
                        <a:pt x="9" y="277"/>
                      </a:lnTo>
                      <a:lnTo>
                        <a:pt x="0" y="268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18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3225" y="1357"/>
                  <a:ext cx="89" cy="39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19" name="Freeform 11"/>
                <p:cNvSpPr>
                  <a:spLocks/>
                </p:cNvSpPr>
                <p:nvPr/>
              </p:nvSpPr>
              <p:spPr bwMode="auto">
                <a:xfrm>
                  <a:off x="1418" y="2199"/>
                  <a:ext cx="2646" cy="1595"/>
                </a:xfrm>
                <a:custGeom>
                  <a:avLst/>
                  <a:gdLst>
                    <a:gd name="T0" fmla="*/ 1303 w 2646"/>
                    <a:gd name="T1" fmla="*/ 644 h 1595"/>
                    <a:gd name="T2" fmla="*/ 1214 w 2646"/>
                    <a:gd name="T3" fmla="*/ 465 h 1595"/>
                    <a:gd name="T4" fmla="*/ 1116 w 2646"/>
                    <a:gd name="T5" fmla="*/ 277 h 1595"/>
                    <a:gd name="T6" fmla="*/ 1056 w 2646"/>
                    <a:gd name="T7" fmla="*/ 158 h 1595"/>
                    <a:gd name="T8" fmla="*/ 1037 w 2646"/>
                    <a:gd name="T9" fmla="*/ 119 h 1595"/>
                    <a:gd name="T10" fmla="*/ 1037 w 2646"/>
                    <a:gd name="T11" fmla="*/ 129 h 1595"/>
                    <a:gd name="T12" fmla="*/ 968 w 2646"/>
                    <a:gd name="T13" fmla="*/ 228 h 1595"/>
                    <a:gd name="T14" fmla="*/ 810 w 2646"/>
                    <a:gd name="T15" fmla="*/ 446 h 1595"/>
                    <a:gd name="T16" fmla="*/ 622 w 2646"/>
                    <a:gd name="T17" fmla="*/ 673 h 1595"/>
                    <a:gd name="T18" fmla="*/ 513 w 2646"/>
                    <a:gd name="T19" fmla="*/ 782 h 1595"/>
                    <a:gd name="T20" fmla="*/ 444 w 2646"/>
                    <a:gd name="T21" fmla="*/ 802 h 1595"/>
                    <a:gd name="T22" fmla="*/ 306 w 2646"/>
                    <a:gd name="T23" fmla="*/ 733 h 1595"/>
                    <a:gd name="T24" fmla="*/ 207 w 2646"/>
                    <a:gd name="T25" fmla="*/ 654 h 1595"/>
                    <a:gd name="T26" fmla="*/ 138 w 2646"/>
                    <a:gd name="T27" fmla="*/ 703 h 1595"/>
                    <a:gd name="T28" fmla="*/ 49 w 2646"/>
                    <a:gd name="T29" fmla="*/ 763 h 1595"/>
                    <a:gd name="T30" fmla="*/ 0 w 2646"/>
                    <a:gd name="T31" fmla="*/ 802 h 1595"/>
                    <a:gd name="T32" fmla="*/ 10 w 2646"/>
                    <a:gd name="T33" fmla="*/ 812 h 1595"/>
                    <a:gd name="T34" fmla="*/ 109 w 2646"/>
                    <a:gd name="T35" fmla="*/ 891 h 1595"/>
                    <a:gd name="T36" fmla="*/ 237 w 2646"/>
                    <a:gd name="T37" fmla="*/ 990 h 1595"/>
                    <a:gd name="T38" fmla="*/ 355 w 2646"/>
                    <a:gd name="T39" fmla="*/ 1070 h 1595"/>
                    <a:gd name="T40" fmla="*/ 454 w 2646"/>
                    <a:gd name="T41" fmla="*/ 1050 h 1595"/>
                    <a:gd name="T42" fmla="*/ 612 w 2646"/>
                    <a:gd name="T43" fmla="*/ 921 h 1595"/>
                    <a:gd name="T44" fmla="*/ 760 w 2646"/>
                    <a:gd name="T45" fmla="*/ 763 h 1595"/>
                    <a:gd name="T46" fmla="*/ 859 w 2646"/>
                    <a:gd name="T47" fmla="*/ 654 h 1595"/>
                    <a:gd name="T48" fmla="*/ 869 w 2646"/>
                    <a:gd name="T49" fmla="*/ 673 h 1595"/>
                    <a:gd name="T50" fmla="*/ 859 w 2646"/>
                    <a:gd name="T51" fmla="*/ 872 h 1595"/>
                    <a:gd name="T52" fmla="*/ 839 w 2646"/>
                    <a:gd name="T53" fmla="*/ 1189 h 1595"/>
                    <a:gd name="T54" fmla="*/ 829 w 2646"/>
                    <a:gd name="T55" fmla="*/ 1466 h 1595"/>
                    <a:gd name="T56" fmla="*/ 829 w 2646"/>
                    <a:gd name="T57" fmla="*/ 1555 h 1595"/>
                    <a:gd name="T58" fmla="*/ 829 w 2646"/>
                    <a:gd name="T59" fmla="*/ 1595 h 1595"/>
                    <a:gd name="T60" fmla="*/ 1165 w 2646"/>
                    <a:gd name="T61" fmla="*/ 1595 h 1595"/>
                    <a:gd name="T62" fmla="*/ 1432 w 2646"/>
                    <a:gd name="T63" fmla="*/ 1595 h 1595"/>
                    <a:gd name="T64" fmla="*/ 1609 w 2646"/>
                    <a:gd name="T65" fmla="*/ 1595 h 1595"/>
                    <a:gd name="T66" fmla="*/ 1738 w 2646"/>
                    <a:gd name="T67" fmla="*/ 1595 h 1595"/>
                    <a:gd name="T68" fmla="*/ 1807 w 2646"/>
                    <a:gd name="T69" fmla="*/ 1595 h 1595"/>
                    <a:gd name="T70" fmla="*/ 1856 w 2646"/>
                    <a:gd name="T71" fmla="*/ 1595 h 1595"/>
                    <a:gd name="T72" fmla="*/ 1856 w 2646"/>
                    <a:gd name="T73" fmla="*/ 1387 h 1595"/>
                    <a:gd name="T74" fmla="*/ 1846 w 2646"/>
                    <a:gd name="T75" fmla="*/ 1060 h 1595"/>
                    <a:gd name="T76" fmla="*/ 1837 w 2646"/>
                    <a:gd name="T77" fmla="*/ 812 h 1595"/>
                    <a:gd name="T78" fmla="*/ 1827 w 2646"/>
                    <a:gd name="T79" fmla="*/ 644 h 1595"/>
                    <a:gd name="T80" fmla="*/ 1827 w 2646"/>
                    <a:gd name="T81" fmla="*/ 535 h 1595"/>
                    <a:gd name="T82" fmla="*/ 1817 w 2646"/>
                    <a:gd name="T83" fmla="*/ 455 h 1595"/>
                    <a:gd name="T84" fmla="*/ 1817 w 2646"/>
                    <a:gd name="T85" fmla="*/ 436 h 1595"/>
                    <a:gd name="T86" fmla="*/ 2014 w 2646"/>
                    <a:gd name="T87" fmla="*/ 614 h 1595"/>
                    <a:gd name="T88" fmla="*/ 2113 w 2646"/>
                    <a:gd name="T89" fmla="*/ 693 h 1595"/>
                    <a:gd name="T90" fmla="*/ 2192 w 2646"/>
                    <a:gd name="T91" fmla="*/ 723 h 1595"/>
                    <a:gd name="T92" fmla="*/ 2281 w 2646"/>
                    <a:gd name="T93" fmla="*/ 693 h 1595"/>
                    <a:gd name="T94" fmla="*/ 2439 w 2646"/>
                    <a:gd name="T95" fmla="*/ 614 h 1595"/>
                    <a:gd name="T96" fmla="*/ 2577 w 2646"/>
                    <a:gd name="T97" fmla="*/ 545 h 1595"/>
                    <a:gd name="T98" fmla="*/ 2646 w 2646"/>
                    <a:gd name="T99" fmla="*/ 505 h 1595"/>
                    <a:gd name="T100" fmla="*/ 2607 w 2646"/>
                    <a:gd name="T101" fmla="*/ 396 h 1595"/>
                    <a:gd name="T102" fmla="*/ 2587 w 2646"/>
                    <a:gd name="T103" fmla="*/ 337 h 1595"/>
                    <a:gd name="T104" fmla="*/ 2577 w 2646"/>
                    <a:gd name="T105" fmla="*/ 317 h 1595"/>
                    <a:gd name="T106" fmla="*/ 2528 w 2646"/>
                    <a:gd name="T107" fmla="*/ 346 h 1595"/>
                    <a:gd name="T108" fmla="*/ 2399 w 2646"/>
                    <a:gd name="T109" fmla="*/ 416 h 1595"/>
                    <a:gd name="T110" fmla="*/ 2192 w 2646"/>
                    <a:gd name="T111" fmla="*/ 515 h 1595"/>
                    <a:gd name="T112" fmla="*/ 2133 w 2646"/>
                    <a:gd name="T113" fmla="*/ 525 h 1595"/>
                    <a:gd name="T114" fmla="*/ 2044 w 2646"/>
                    <a:gd name="T115" fmla="*/ 446 h 1595"/>
                    <a:gd name="T116" fmla="*/ 1886 w 2646"/>
                    <a:gd name="T117" fmla="*/ 267 h 1595"/>
                    <a:gd name="T118" fmla="*/ 1748 w 2646"/>
                    <a:gd name="T119" fmla="*/ 79 h 1595"/>
                    <a:gd name="T120" fmla="*/ 1688 w 2646"/>
                    <a:gd name="T121" fmla="*/ 10 h 1595"/>
                    <a:gd name="T122" fmla="*/ 1363 w 2646"/>
                    <a:gd name="T123" fmla="*/ 753 h 15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646" h="1595">
                      <a:moveTo>
                        <a:pt x="1363" y="753"/>
                      </a:moveTo>
                      <a:lnTo>
                        <a:pt x="1303" y="644"/>
                      </a:lnTo>
                      <a:lnTo>
                        <a:pt x="1254" y="545"/>
                      </a:lnTo>
                      <a:lnTo>
                        <a:pt x="1214" y="465"/>
                      </a:lnTo>
                      <a:lnTo>
                        <a:pt x="1175" y="386"/>
                      </a:lnTo>
                      <a:lnTo>
                        <a:pt x="1116" y="277"/>
                      </a:lnTo>
                      <a:lnTo>
                        <a:pt x="1076" y="198"/>
                      </a:lnTo>
                      <a:lnTo>
                        <a:pt x="1056" y="158"/>
                      </a:lnTo>
                      <a:lnTo>
                        <a:pt x="1037" y="138"/>
                      </a:lnTo>
                      <a:lnTo>
                        <a:pt x="1037" y="119"/>
                      </a:lnTo>
                      <a:lnTo>
                        <a:pt x="1037" y="119"/>
                      </a:lnTo>
                      <a:lnTo>
                        <a:pt x="1037" y="129"/>
                      </a:lnTo>
                      <a:lnTo>
                        <a:pt x="1017" y="148"/>
                      </a:lnTo>
                      <a:lnTo>
                        <a:pt x="968" y="228"/>
                      </a:lnTo>
                      <a:lnTo>
                        <a:pt x="899" y="327"/>
                      </a:lnTo>
                      <a:lnTo>
                        <a:pt x="810" y="446"/>
                      </a:lnTo>
                      <a:lnTo>
                        <a:pt x="711" y="564"/>
                      </a:lnTo>
                      <a:lnTo>
                        <a:pt x="622" y="673"/>
                      </a:lnTo>
                      <a:lnTo>
                        <a:pt x="543" y="753"/>
                      </a:lnTo>
                      <a:lnTo>
                        <a:pt x="513" y="782"/>
                      </a:lnTo>
                      <a:lnTo>
                        <a:pt x="484" y="792"/>
                      </a:lnTo>
                      <a:lnTo>
                        <a:pt x="444" y="802"/>
                      </a:lnTo>
                      <a:lnTo>
                        <a:pt x="395" y="782"/>
                      </a:lnTo>
                      <a:lnTo>
                        <a:pt x="306" y="733"/>
                      </a:lnTo>
                      <a:lnTo>
                        <a:pt x="227" y="673"/>
                      </a:lnTo>
                      <a:lnTo>
                        <a:pt x="207" y="654"/>
                      </a:lnTo>
                      <a:lnTo>
                        <a:pt x="207" y="654"/>
                      </a:lnTo>
                      <a:lnTo>
                        <a:pt x="138" y="703"/>
                      </a:lnTo>
                      <a:lnTo>
                        <a:pt x="79" y="743"/>
                      </a:lnTo>
                      <a:lnTo>
                        <a:pt x="49" y="763"/>
                      </a:lnTo>
                      <a:lnTo>
                        <a:pt x="20" y="782"/>
                      </a:lnTo>
                      <a:lnTo>
                        <a:pt x="0" y="802"/>
                      </a:lnTo>
                      <a:lnTo>
                        <a:pt x="0" y="802"/>
                      </a:lnTo>
                      <a:lnTo>
                        <a:pt x="10" y="812"/>
                      </a:lnTo>
                      <a:lnTo>
                        <a:pt x="49" y="842"/>
                      </a:lnTo>
                      <a:lnTo>
                        <a:pt x="109" y="891"/>
                      </a:lnTo>
                      <a:lnTo>
                        <a:pt x="168" y="941"/>
                      </a:lnTo>
                      <a:lnTo>
                        <a:pt x="237" y="990"/>
                      </a:lnTo>
                      <a:lnTo>
                        <a:pt x="296" y="1040"/>
                      </a:lnTo>
                      <a:lnTo>
                        <a:pt x="355" y="1070"/>
                      </a:lnTo>
                      <a:lnTo>
                        <a:pt x="385" y="1080"/>
                      </a:lnTo>
                      <a:lnTo>
                        <a:pt x="454" y="1050"/>
                      </a:lnTo>
                      <a:lnTo>
                        <a:pt x="533" y="990"/>
                      </a:lnTo>
                      <a:lnTo>
                        <a:pt x="612" y="921"/>
                      </a:lnTo>
                      <a:lnTo>
                        <a:pt x="691" y="842"/>
                      </a:lnTo>
                      <a:lnTo>
                        <a:pt x="760" y="763"/>
                      </a:lnTo>
                      <a:lnTo>
                        <a:pt x="820" y="703"/>
                      </a:lnTo>
                      <a:lnTo>
                        <a:pt x="859" y="654"/>
                      </a:lnTo>
                      <a:lnTo>
                        <a:pt x="869" y="634"/>
                      </a:lnTo>
                      <a:lnTo>
                        <a:pt x="869" y="673"/>
                      </a:lnTo>
                      <a:lnTo>
                        <a:pt x="869" y="733"/>
                      </a:lnTo>
                      <a:lnTo>
                        <a:pt x="859" y="872"/>
                      </a:lnTo>
                      <a:lnTo>
                        <a:pt x="849" y="1020"/>
                      </a:lnTo>
                      <a:lnTo>
                        <a:pt x="839" y="1189"/>
                      </a:lnTo>
                      <a:lnTo>
                        <a:pt x="839" y="1337"/>
                      </a:lnTo>
                      <a:lnTo>
                        <a:pt x="829" y="1466"/>
                      </a:lnTo>
                      <a:lnTo>
                        <a:pt x="829" y="1516"/>
                      </a:lnTo>
                      <a:lnTo>
                        <a:pt x="829" y="1555"/>
                      </a:lnTo>
                      <a:lnTo>
                        <a:pt x="829" y="1585"/>
                      </a:lnTo>
                      <a:lnTo>
                        <a:pt x="829" y="1595"/>
                      </a:lnTo>
                      <a:lnTo>
                        <a:pt x="1007" y="1595"/>
                      </a:lnTo>
                      <a:lnTo>
                        <a:pt x="1165" y="1595"/>
                      </a:lnTo>
                      <a:lnTo>
                        <a:pt x="1303" y="1595"/>
                      </a:lnTo>
                      <a:lnTo>
                        <a:pt x="1432" y="1595"/>
                      </a:lnTo>
                      <a:lnTo>
                        <a:pt x="1530" y="1595"/>
                      </a:lnTo>
                      <a:lnTo>
                        <a:pt x="1609" y="1595"/>
                      </a:lnTo>
                      <a:lnTo>
                        <a:pt x="1679" y="1595"/>
                      </a:lnTo>
                      <a:lnTo>
                        <a:pt x="1738" y="1595"/>
                      </a:lnTo>
                      <a:lnTo>
                        <a:pt x="1777" y="1595"/>
                      </a:lnTo>
                      <a:lnTo>
                        <a:pt x="1807" y="1595"/>
                      </a:lnTo>
                      <a:lnTo>
                        <a:pt x="1846" y="1595"/>
                      </a:lnTo>
                      <a:lnTo>
                        <a:pt x="1856" y="1595"/>
                      </a:lnTo>
                      <a:lnTo>
                        <a:pt x="1866" y="1595"/>
                      </a:lnTo>
                      <a:lnTo>
                        <a:pt x="1856" y="1387"/>
                      </a:lnTo>
                      <a:lnTo>
                        <a:pt x="1846" y="1208"/>
                      </a:lnTo>
                      <a:lnTo>
                        <a:pt x="1846" y="1060"/>
                      </a:lnTo>
                      <a:lnTo>
                        <a:pt x="1837" y="921"/>
                      </a:lnTo>
                      <a:lnTo>
                        <a:pt x="1837" y="812"/>
                      </a:lnTo>
                      <a:lnTo>
                        <a:pt x="1837" y="713"/>
                      </a:lnTo>
                      <a:lnTo>
                        <a:pt x="1827" y="644"/>
                      </a:lnTo>
                      <a:lnTo>
                        <a:pt x="1827" y="584"/>
                      </a:lnTo>
                      <a:lnTo>
                        <a:pt x="1827" y="535"/>
                      </a:lnTo>
                      <a:lnTo>
                        <a:pt x="1827" y="495"/>
                      </a:lnTo>
                      <a:lnTo>
                        <a:pt x="1817" y="455"/>
                      </a:lnTo>
                      <a:lnTo>
                        <a:pt x="1817" y="436"/>
                      </a:lnTo>
                      <a:lnTo>
                        <a:pt x="1817" y="436"/>
                      </a:lnTo>
                      <a:lnTo>
                        <a:pt x="1916" y="525"/>
                      </a:lnTo>
                      <a:lnTo>
                        <a:pt x="2014" y="614"/>
                      </a:lnTo>
                      <a:lnTo>
                        <a:pt x="2064" y="654"/>
                      </a:lnTo>
                      <a:lnTo>
                        <a:pt x="2113" y="693"/>
                      </a:lnTo>
                      <a:lnTo>
                        <a:pt x="2152" y="713"/>
                      </a:lnTo>
                      <a:lnTo>
                        <a:pt x="2192" y="723"/>
                      </a:lnTo>
                      <a:lnTo>
                        <a:pt x="2231" y="713"/>
                      </a:lnTo>
                      <a:lnTo>
                        <a:pt x="2281" y="693"/>
                      </a:lnTo>
                      <a:lnTo>
                        <a:pt x="2360" y="654"/>
                      </a:lnTo>
                      <a:lnTo>
                        <a:pt x="2439" y="614"/>
                      </a:lnTo>
                      <a:lnTo>
                        <a:pt x="2518" y="574"/>
                      </a:lnTo>
                      <a:lnTo>
                        <a:pt x="2577" y="545"/>
                      </a:lnTo>
                      <a:lnTo>
                        <a:pt x="2626" y="515"/>
                      </a:lnTo>
                      <a:lnTo>
                        <a:pt x="2646" y="505"/>
                      </a:lnTo>
                      <a:lnTo>
                        <a:pt x="2626" y="446"/>
                      </a:lnTo>
                      <a:lnTo>
                        <a:pt x="2607" y="396"/>
                      </a:lnTo>
                      <a:lnTo>
                        <a:pt x="2597" y="366"/>
                      </a:lnTo>
                      <a:lnTo>
                        <a:pt x="2587" y="337"/>
                      </a:lnTo>
                      <a:lnTo>
                        <a:pt x="2577" y="327"/>
                      </a:lnTo>
                      <a:lnTo>
                        <a:pt x="2577" y="317"/>
                      </a:lnTo>
                      <a:lnTo>
                        <a:pt x="2567" y="327"/>
                      </a:lnTo>
                      <a:lnTo>
                        <a:pt x="2528" y="346"/>
                      </a:lnTo>
                      <a:lnTo>
                        <a:pt x="2468" y="386"/>
                      </a:lnTo>
                      <a:lnTo>
                        <a:pt x="2399" y="416"/>
                      </a:lnTo>
                      <a:lnTo>
                        <a:pt x="2251" y="495"/>
                      </a:lnTo>
                      <a:lnTo>
                        <a:pt x="2192" y="515"/>
                      </a:lnTo>
                      <a:lnTo>
                        <a:pt x="2143" y="525"/>
                      </a:lnTo>
                      <a:lnTo>
                        <a:pt x="2133" y="525"/>
                      </a:lnTo>
                      <a:lnTo>
                        <a:pt x="2103" y="505"/>
                      </a:lnTo>
                      <a:lnTo>
                        <a:pt x="2044" y="446"/>
                      </a:lnTo>
                      <a:lnTo>
                        <a:pt x="1965" y="366"/>
                      </a:lnTo>
                      <a:lnTo>
                        <a:pt x="1886" y="267"/>
                      </a:lnTo>
                      <a:lnTo>
                        <a:pt x="1807" y="168"/>
                      </a:lnTo>
                      <a:lnTo>
                        <a:pt x="1748" y="79"/>
                      </a:lnTo>
                      <a:lnTo>
                        <a:pt x="1698" y="29"/>
                      </a:lnTo>
                      <a:lnTo>
                        <a:pt x="1688" y="10"/>
                      </a:lnTo>
                      <a:lnTo>
                        <a:pt x="1679" y="0"/>
                      </a:lnTo>
                      <a:lnTo>
                        <a:pt x="1363" y="753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20" name="Freeform 12"/>
                <p:cNvSpPr>
                  <a:spLocks/>
                </p:cNvSpPr>
                <p:nvPr/>
              </p:nvSpPr>
              <p:spPr bwMode="auto">
                <a:xfrm>
                  <a:off x="2307" y="1208"/>
                  <a:ext cx="1115" cy="1258"/>
                </a:xfrm>
                <a:custGeom>
                  <a:avLst/>
                  <a:gdLst>
                    <a:gd name="T0" fmla="*/ 148 w 1115"/>
                    <a:gd name="T1" fmla="*/ 446 h 1258"/>
                    <a:gd name="T2" fmla="*/ 19 w 1115"/>
                    <a:gd name="T3" fmla="*/ 555 h 1258"/>
                    <a:gd name="T4" fmla="*/ 10 w 1115"/>
                    <a:gd name="T5" fmla="*/ 654 h 1258"/>
                    <a:gd name="T6" fmla="*/ 98 w 1115"/>
                    <a:gd name="T7" fmla="*/ 703 h 1258"/>
                    <a:gd name="T8" fmla="*/ 187 w 1115"/>
                    <a:gd name="T9" fmla="*/ 703 h 1258"/>
                    <a:gd name="T10" fmla="*/ 148 w 1115"/>
                    <a:gd name="T11" fmla="*/ 733 h 1258"/>
                    <a:gd name="T12" fmla="*/ 69 w 1115"/>
                    <a:gd name="T13" fmla="*/ 842 h 1258"/>
                    <a:gd name="T14" fmla="*/ 39 w 1115"/>
                    <a:gd name="T15" fmla="*/ 981 h 1258"/>
                    <a:gd name="T16" fmla="*/ 79 w 1115"/>
                    <a:gd name="T17" fmla="*/ 1110 h 1258"/>
                    <a:gd name="T18" fmla="*/ 187 w 1115"/>
                    <a:gd name="T19" fmla="*/ 1209 h 1258"/>
                    <a:gd name="T20" fmla="*/ 335 w 1115"/>
                    <a:gd name="T21" fmla="*/ 1258 h 1258"/>
                    <a:gd name="T22" fmla="*/ 483 w 1115"/>
                    <a:gd name="T23" fmla="*/ 1258 h 1258"/>
                    <a:gd name="T24" fmla="*/ 691 w 1115"/>
                    <a:gd name="T25" fmla="*/ 1159 h 1258"/>
                    <a:gd name="T26" fmla="*/ 819 w 1115"/>
                    <a:gd name="T27" fmla="*/ 1020 h 1258"/>
                    <a:gd name="T28" fmla="*/ 869 w 1115"/>
                    <a:gd name="T29" fmla="*/ 931 h 1258"/>
                    <a:gd name="T30" fmla="*/ 928 w 1115"/>
                    <a:gd name="T31" fmla="*/ 753 h 1258"/>
                    <a:gd name="T32" fmla="*/ 938 w 1115"/>
                    <a:gd name="T33" fmla="*/ 614 h 1258"/>
                    <a:gd name="T34" fmla="*/ 898 w 1115"/>
                    <a:gd name="T35" fmla="*/ 485 h 1258"/>
                    <a:gd name="T36" fmla="*/ 967 w 1115"/>
                    <a:gd name="T37" fmla="*/ 535 h 1258"/>
                    <a:gd name="T38" fmla="*/ 1036 w 1115"/>
                    <a:gd name="T39" fmla="*/ 485 h 1258"/>
                    <a:gd name="T40" fmla="*/ 1105 w 1115"/>
                    <a:gd name="T41" fmla="*/ 337 h 1258"/>
                    <a:gd name="T42" fmla="*/ 1105 w 1115"/>
                    <a:gd name="T43" fmla="*/ 248 h 1258"/>
                    <a:gd name="T44" fmla="*/ 1066 w 1115"/>
                    <a:gd name="T45" fmla="*/ 198 h 1258"/>
                    <a:gd name="T46" fmla="*/ 1007 w 1115"/>
                    <a:gd name="T47" fmla="*/ 198 h 1258"/>
                    <a:gd name="T48" fmla="*/ 948 w 1115"/>
                    <a:gd name="T49" fmla="*/ 258 h 1258"/>
                    <a:gd name="T50" fmla="*/ 918 w 1115"/>
                    <a:gd name="T51" fmla="*/ 327 h 1258"/>
                    <a:gd name="T52" fmla="*/ 908 w 1115"/>
                    <a:gd name="T53" fmla="*/ 297 h 1258"/>
                    <a:gd name="T54" fmla="*/ 918 w 1115"/>
                    <a:gd name="T55" fmla="*/ 139 h 1258"/>
                    <a:gd name="T56" fmla="*/ 938 w 1115"/>
                    <a:gd name="T57" fmla="*/ 50 h 1258"/>
                    <a:gd name="T58" fmla="*/ 948 w 1115"/>
                    <a:gd name="T59" fmla="*/ 0 h 1258"/>
                    <a:gd name="T60" fmla="*/ 740 w 1115"/>
                    <a:gd name="T61" fmla="*/ 10 h 1258"/>
                    <a:gd name="T62" fmla="*/ 592 w 1115"/>
                    <a:gd name="T63" fmla="*/ 20 h 1258"/>
                    <a:gd name="T64" fmla="*/ 404 w 1115"/>
                    <a:gd name="T65" fmla="*/ 20 h 1258"/>
                    <a:gd name="T66" fmla="*/ 335 w 1115"/>
                    <a:gd name="T67" fmla="*/ 20 h 1258"/>
                    <a:gd name="T68" fmla="*/ 325 w 1115"/>
                    <a:gd name="T69" fmla="*/ 20 h 1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115" h="1258">
                      <a:moveTo>
                        <a:pt x="227" y="416"/>
                      </a:moveTo>
                      <a:lnTo>
                        <a:pt x="148" y="446"/>
                      </a:lnTo>
                      <a:lnTo>
                        <a:pt x="69" y="485"/>
                      </a:lnTo>
                      <a:lnTo>
                        <a:pt x="19" y="555"/>
                      </a:lnTo>
                      <a:lnTo>
                        <a:pt x="0" y="624"/>
                      </a:lnTo>
                      <a:lnTo>
                        <a:pt x="10" y="654"/>
                      </a:lnTo>
                      <a:lnTo>
                        <a:pt x="29" y="684"/>
                      </a:lnTo>
                      <a:lnTo>
                        <a:pt x="98" y="703"/>
                      </a:lnTo>
                      <a:lnTo>
                        <a:pt x="167" y="703"/>
                      </a:lnTo>
                      <a:lnTo>
                        <a:pt x="187" y="703"/>
                      </a:lnTo>
                      <a:lnTo>
                        <a:pt x="197" y="703"/>
                      </a:lnTo>
                      <a:lnTo>
                        <a:pt x="148" y="733"/>
                      </a:lnTo>
                      <a:lnTo>
                        <a:pt x="98" y="783"/>
                      </a:lnTo>
                      <a:lnTo>
                        <a:pt x="69" y="842"/>
                      </a:lnTo>
                      <a:lnTo>
                        <a:pt x="49" y="911"/>
                      </a:lnTo>
                      <a:lnTo>
                        <a:pt x="39" y="981"/>
                      </a:lnTo>
                      <a:lnTo>
                        <a:pt x="49" y="1050"/>
                      </a:lnTo>
                      <a:lnTo>
                        <a:pt x="79" y="1110"/>
                      </a:lnTo>
                      <a:lnTo>
                        <a:pt x="108" y="1159"/>
                      </a:lnTo>
                      <a:lnTo>
                        <a:pt x="187" y="1209"/>
                      </a:lnTo>
                      <a:lnTo>
                        <a:pt x="266" y="1238"/>
                      </a:lnTo>
                      <a:lnTo>
                        <a:pt x="335" y="1258"/>
                      </a:lnTo>
                      <a:lnTo>
                        <a:pt x="414" y="1258"/>
                      </a:lnTo>
                      <a:lnTo>
                        <a:pt x="483" y="1258"/>
                      </a:lnTo>
                      <a:lnTo>
                        <a:pt x="562" y="1228"/>
                      </a:lnTo>
                      <a:lnTo>
                        <a:pt x="691" y="1159"/>
                      </a:lnTo>
                      <a:lnTo>
                        <a:pt x="790" y="1060"/>
                      </a:lnTo>
                      <a:lnTo>
                        <a:pt x="819" y="1020"/>
                      </a:lnTo>
                      <a:lnTo>
                        <a:pt x="849" y="981"/>
                      </a:lnTo>
                      <a:lnTo>
                        <a:pt x="869" y="931"/>
                      </a:lnTo>
                      <a:lnTo>
                        <a:pt x="888" y="882"/>
                      </a:lnTo>
                      <a:lnTo>
                        <a:pt x="928" y="753"/>
                      </a:lnTo>
                      <a:lnTo>
                        <a:pt x="938" y="684"/>
                      </a:lnTo>
                      <a:lnTo>
                        <a:pt x="938" y="614"/>
                      </a:lnTo>
                      <a:lnTo>
                        <a:pt x="928" y="545"/>
                      </a:lnTo>
                      <a:lnTo>
                        <a:pt x="898" y="485"/>
                      </a:lnTo>
                      <a:lnTo>
                        <a:pt x="938" y="525"/>
                      </a:lnTo>
                      <a:lnTo>
                        <a:pt x="967" y="535"/>
                      </a:lnTo>
                      <a:lnTo>
                        <a:pt x="1007" y="515"/>
                      </a:lnTo>
                      <a:lnTo>
                        <a:pt x="1036" y="485"/>
                      </a:lnTo>
                      <a:lnTo>
                        <a:pt x="1096" y="386"/>
                      </a:lnTo>
                      <a:lnTo>
                        <a:pt x="1105" y="337"/>
                      </a:lnTo>
                      <a:lnTo>
                        <a:pt x="1115" y="297"/>
                      </a:lnTo>
                      <a:lnTo>
                        <a:pt x="1105" y="248"/>
                      </a:lnTo>
                      <a:lnTo>
                        <a:pt x="1096" y="218"/>
                      </a:lnTo>
                      <a:lnTo>
                        <a:pt x="1066" y="198"/>
                      </a:lnTo>
                      <a:lnTo>
                        <a:pt x="1036" y="188"/>
                      </a:lnTo>
                      <a:lnTo>
                        <a:pt x="1007" y="198"/>
                      </a:lnTo>
                      <a:lnTo>
                        <a:pt x="987" y="218"/>
                      </a:lnTo>
                      <a:lnTo>
                        <a:pt x="948" y="258"/>
                      </a:lnTo>
                      <a:lnTo>
                        <a:pt x="928" y="307"/>
                      </a:lnTo>
                      <a:lnTo>
                        <a:pt x="918" y="327"/>
                      </a:lnTo>
                      <a:lnTo>
                        <a:pt x="918" y="337"/>
                      </a:lnTo>
                      <a:lnTo>
                        <a:pt x="908" y="297"/>
                      </a:lnTo>
                      <a:lnTo>
                        <a:pt x="908" y="248"/>
                      </a:lnTo>
                      <a:lnTo>
                        <a:pt x="918" y="139"/>
                      </a:lnTo>
                      <a:lnTo>
                        <a:pt x="928" y="89"/>
                      </a:lnTo>
                      <a:lnTo>
                        <a:pt x="938" y="50"/>
                      </a:lnTo>
                      <a:lnTo>
                        <a:pt x="948" y="20"/>
                      </a:lnTo>
                      <a:lnTo>
                        <a:pt x="948" y="0"/>
                      </a:lnTo>
                      <a:lnTo>
                        <a:pt x="839" y="10"/>
                      </a:lnTo>
                      <a:lnTo>
                        <a:pt x="740" y="10"/>
                      </a:lnTo>
                      <a:lnTo>
                        <a:pt x="661" y="10"/>
                      </a:lnTo>
                      <a:lnTo>
                        <a:pt x="592" y="20"/>
                      </a:lnTo>
                      <a:lnTo>
                        <a:pt x="483" y="20"/>
                      </a:lnTo>
                      <a:lnTo>
                        <a:pt x="404" y="20"/>
                      </a:lnTo>
                      <a:lnTo>
                        <a:pt x="355" y="20"/>
                      </a:lnTo>
                      <a:lnTo>
                        <a:pt x="335" y="20"/>
                      </a:lnTo>
                      <a:lnTo>
                        <a:pt x="325" y="20"/>
                      </a:lnTo>
                      <a:lnTo>
                        <a:pt x="325" y="20"/>
                      </a:lnTo>
                      <a:lnTo>
                        <a:pt x="227" y="416"/>
                      </a:lnTo>
                      <a:close/>
                    </a:path>
                  </a:pathLst>
                </a:custGeom>
                <a:solidFill>
                  <a:srgbClr val="FFDD9F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21" name="Freeform 13"/>
                <p:cNvSpPr>
                  <a:spLocks/>
                </p:cNvSpPr>
                <p:nvPr/>
              </p:nvSpPr>
              <p:spPr bwMode="auto">
                <a:xfrm>
                  <a:off x="3264" y="1495"/>
                  <a:ext cx="70" cy="129"/>
                </a:xfrm>
                <a:custGeom>
                  <a:avLst/>
                  <a:gdLst>
                    <a:gd name="T0" fmla="*/ 70 w 70"/>
                    <a:gd name="T1" fmla="*/ 0 h 129"/>
                    <a:gd name="T2" fmla="*/ 70 w 70"/>
                    <a:gd name="T3" fmla="*/ 0 h 129"/>
                    <a:gd name="T4" fmla="*/ 50 w 70"/>
                    <a:gd name="T5" fmla="*/ 10 h 129"/>
                    <a:gd name="T6" fmla="*/ 20 w 70"/>
                    <a:gd name="T7" fmla="*/ 40 h 129"/>
                    <a:gd name="T8" fmla="*/ 10 w 70"/>
                    <a:gd name="T9" fmla="*/ 70 h 129"/>
                    <a:gd name="T10" fmla="*/ 0 w 70"/>
                    <a:gd name="T11" fmla="*/ 89 h 129"/>
                    <a:gd name="T12" fmla="*/ 0 w 70"/>
                    <a:gd name="T13" fmla="*/ 119 h 129"/>
                    <a:gd name="T14" fmla="*/ 20 w 70"/>
                    <a:gd name="T15" fmla="*/ 129 h 129"/>
                    <a:gd name="T16" fmla="*/ 40 w 70"/>
                    <a:gd name="T17" fmla="*/ 119 h 129"/>
                    <a:gd name="T18" fmla="*/ 40 w 70"/>
                    <a:gd name="T19" fmla="*/ 99 h 129"/>
                    <a:gd name="T20" fmla="*/ 30 w 70"/>
                    <a:gd name="T21" fmla="*/ 89 h 129"/>
                    <a:gd name="T22" fmla="*/ 10 w 70"/>
                    <a:gd name="T23" fmla="*/ 70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0" h="129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50" y="10"/>
                      </a:lnTo>
                      <a:lnTo>
                        <a:pt x="20" y="40"/>
                      </a:lnTo>
                      <a:lnTo>
                        <a:pt x="10" y="70"/>
                      </a:lnTo>
                      <a:lnTo>
                        <a:pt x="0" y="89"/>
                      </a:lnTo>
                      <a:lnTo>
                        <a:pt x="0" y="119"/>
                      </a:lnTo>
                      <a:lnTo>
                        <a:pt x="20" y="129"/>
                      </a:lnTo>
                      <a:lnTo>
                        <a:pt x="40" y="119"/>
                      </a:lnTo>
                      <a:lnTo>
                        <a:pt x="40" y="99"/>
                      </a:lnTo>
                      <a:lnTo>
                        <a:pt x="30" y="89"/>
                      </a:lnTo>
                      <a:lnTo>
                        <a:pt x="10" y="70"/>
                      </a:lnTo>
                    </a:path>
                  </a:pathLst>
                </a:custGeom>
                <a:noFill/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22" name="Freeform 14"/>
                <p:cNvSpPr>
                  <a:spLocks/>
                </p:cNvSpPr>
                <p:nvPr/>
              </p:nvSpPr>
              <p:spPr bwMode="auto">
                <a:xfrm>
                  <a:off x="2563" y="1287"/>
                  <a:ext cx="148" cy="139"/>
                </a:xfrm>
                <a:custGeom>
                  <a:avLst/>
                  <a:gdLst>
                    <a:gd name="T0" fmla="*/ 139 w 148"/>
                    <a:gd name="T1" fmla="*/ 139 h 139"/>
                    <a:gd name="T2" fmla="*/ 139 w 148"/>
                    <a:gd name="T3" fmla="*/ 129 h 139"/>
                    <a:gd name="T4" fmla="*/ 148 w 148"/>
                    <a:gd name="T5" fmla="*/ 119 h 139"/>
                    <a:gd name="T6" fmla="*/ 148 w 148"/>
                    <a:gd name="T7" fmla="*/ 70 h 139"/>
                    <a:gd name="T8" fmla="*/ 139 w 148"/>
                    <a:gd name="T9" fmla="*/ 20 h 139"/>
                    <a:gd name="T10" fmla="*/ 119 w 148"/>
                    <a:gd name="T11" fmla="*/ 0 h 139"/>
                    <a:gd name="T12" fmla="*/ 99 w 148"/>
                    <a:gd name="T13" fmla="*/ 0 h 139"/>
                    <a:gd name="T14" fmla="*/ 50 w 148"/>
                    <a:gd name="T15" fmla="*/ 10 h 139"/>
                    <a:gd name="T16" fmla="*/ 20 w 148"/>
                    <a:gd name="T17" fmla="*/ 50 h 139"/>
                    <a:gd name="T18" fmla="*/ 0 w 148"/>
                    <a:gd name="T19" fmla="*/ 89 h 139"/>
                    <a:gd name="T20" fmla="*/ 0 w 148"/>
                    <a:gd name="T21" fmla="*/ 129 h 139"/>
                    <a:gd name="T22" fmla="*/ 10 w 148"/>
                    <a:gd name="T23" fmla="*/ 129 h 139"/>
                    <a:gd name="T24" fmla="*/ 20 w 148"/>
                    <a:gd name="T25" fmla="*/ 129 h 139"/>
                    <a:gd name="T26" fmla="*/ 50 w 148"/>
                    <a:gd name="T27" fmla="*/ 89 h 139"/>
                    <a:gd name="T28" fmla="*/ 79 w 148"/>
                    <a:gd name="T29" fmla="*/ 50 h 139"/>
                    <a:gd name="T30" fmla="*/ 99 w 148"/>
                    <a:gd name="T31" fmla="*/ 50 h 139"/>
                    <a:gd name="T32" fmla="*/ 119 w 148"/>
                    <a:gd name="T33" fmla="*/ 70 h 139"/>
                    <a:gd name="T34" fmla="*/ 119 w 148"/>
                    <a:gd name="T35" fmla="*/ 89 h 139"/>
                    <a:gd name="T36" fmla="*/ 129 w 148"/>
                    <a:gd name="T37" fmla="*/ 109 h 139"/>
                    <a:gd name="T38" fmla="*/ 129 w 148"/>
                    <a:gd name="T39" fmla="*/ 129 h 139"/>
                    <a:gd name="T40" fmla="*/ 139 w 148"/>
                    <a:gd name="T41" fmla="*/ 139 h 139"/>
                    <a:gd name="T42" fmla="*/ 139 w 148"/>
                    <a:gd name="T43" fmla="*/ 139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48" h="139">
                      <a:moveTo>
                        <a:pt x="139" y="139"/>
                      </a:moveTo>
                      <a:lnTo>
                        <a:pt x="139" y="129"/>
                      </a:lnTo>
                      <a:lnTo>
                        <a:pt x="148" y="119"/>
                      </a:lnTo>
                      <a:lnTo>
                        <a:pt x="148" y="70"/>
                      </a:lnTo>
                      <a:lnTo>
                        <a:pt x="139" y="20"/>
                      </a:lnTo>
                      <a:lnTo>
                        <a:pt x="119" y="0"/>
                      </a:lnTo>
                      <a:lnTo>
                        <a:pt x="99" y="0"/>
                      </a:lnTo>
                      <a:lnTo>
                        <a:pt x="50" y="10"/>
                      </a:lnTo>
                      <a:lnTo>
                        <a:pt x="20" y="50"/>
                      </a:lnTo>
                      <a:lnTo>
                        <a:pt x="0" y="89"/>
                      </a:lnTo>
                      <a:lnTo>
                        <a:pt x="0" y="129"/>
                      </a:lnTo>
                      <a:lnTo>
                        <a:pt x="10" y="129"/>
                      </a:lnTo>
                      <a:lnTo>
                        <a:pt x="20" y="129"/>
                      </a:lnTo>
                      <a:lnTo>
                        <a:pt x="50" y="89"/>
                      </a:lnTo>
                      <a:lnTo>
                        <a:pt x="79" y="50"/>
                      </a:lnTo>
                      <a:lnTo>
                        <a:pt x="99" y="50"/>
                      </a:lnTo>
                      <a:lnTo>
                        <a:pt x="119" y="70"/>
                      </a:lnTo>
                      <a:lnTo>
                        <a:pt x="119" y="89"/>
                      </a:lnTo>
                      <a:lnTo>
                        <a:pt x="129" y="109"/>
                      </a:lnTo>
                      <a:lnTo>
                        <a:pt x="129" y="129"/>
                      </a:lnTo>
                      <a:lnTo>
                        <a:pt x="139" y="139"/>
                      </a:lnTo>
                      <a:lnTo>
                        <a:pt x="139" y="13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23" name="Freeform 15"/>
                <p:cNvSpPr>
                  <a:spLocks/>
                </p:cNvSpPr>
                <p:nvPr/>
              </p:nvSpPr>
              <p:spPr bwMode="auto">
                <a:xfrm>
                  <a:off x="2899" y="1267"/>
                  <a:ext cx="168" cy="129"/>
                </a:xfrm>
                <a:custGeom>
                  <a:avLst/>
                  <a:gdLst>
                    <a:gd name="T0" fmla="*/ 10 w 168"/>
                    <a:gd name="T1" fmla="*/ 129 h 129"/>
                    <a:gd name="T2" fmla="*/ 30 w 168"/>
                    <a:gd name="T3" fmla="*/ 109 h 129"/>
                    <a:gd name="T4" fmla="*/ 49 w 168"/>
                    <a:gd name="T5" fmla="*/ 70 h 129"/>
                    <a:gd name="T6" fmla="*/ 79 w 168"/>
                    <a:gd name="T7" fmla="*/ 60 h 129"/>
                    <a:gd name="T8" fmla="*/ 99 w 168"/>
                    <a:gd name="T9" fmla="*/ 50 h 129"/>
                    <a:gd name="T10" fmla="*/ 119 w 168"/>
                    <a:gd name="T11" fmla="*/ 60 h 129"/>
                    <a:gd name="T12" fmla="*/ 138 w 168"/>
                    <a:gd name="T13" fmla="*/ 70 h 129"/>
                    <a:gd name="T14" fmla="*/ 138 w 168"/>
                    <a:gd name="T15" fmla="*/ 90 h 129"/>
                    <a:gd name="T16" fmla="*/ 138 w 168"/>
                    <a:gd name="T17" fmla="*/ 109 h 129"/>
                    <a:gd name="T18" fmla="*/ 148 w 168"/>
                    <a:gd name="T19" fmla="*/ 129 h 129"/>
                    <a:gd name="T20" fmla="*/ 158 w 168"/>
                    <a:gd name="T21" fmla="*/ 129 h 129"/>
                    <a:gd name="T22" fmla="*/ 168 w 168"/>
                    <a:gd name="T23" fmla="*/ 129 h 129"/>
                    <a:gd name="T24" fmla="*/ 168 w 168"/>
                    <a:gd name="T25" fmla="*/ 109 h 129"/>
                    <a:gd name="T26" fmla="*/ 158 w 168"/>
                    <a:gd name="T27" fmla="*/ 60 h 129"/>
                    <a:gd name="T28" fmla="*/ 138 w 168"/>
                    <a:gd name="T29" fmla="*/ 20 h 129"/>
                    <a:gd name="T30" fmla="*/ 128 w 168"/>
                    <a:gd name="T31" fmla="*/ 0 h 129"/>
                    <a:gd name="T32" fmla="*/ 109 w 168"/>
                    <a:gd name="T33" fmla="*/ 0 h 129"/>
                    <a:gd name="T34" fmla="*/ 79 w 168"/>
                    <a:gd name="T35" fmla="*/ 0 h 129"/>
                    <a:gd name="T36" fmla="*/ 49 w 168"/>
                    <a:gd name="T37" fmla="*/ 20 h 129"/>
                    <a:gd name="T38" fmla="*/ 20 w 168"/>
                    <a:gd name="T39" fmla="*/ 60 h 129"/>
                    <a:gd name="T40" fmla="*/ 0 w 168"/>
                    <a:gd name="T41" fmla="*/ 109 h 129"/>
                    <a:gd name="T42" fmla="*/ 0 w 168"/>
                    <a:gd name="T43" fmla="*/ 119 h 129"/>
                    <a:gd name="T44" fmla="*/ 10 w 168"/>
                    <a:gd name="T45" fmla="*/ 129 h 129"/>
                    <a:gd name="T46" fmla="*/ 10 w 168"/>
                    <a:gd name="T47" fmla="*/ 129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68" h="129">
                      <a:moveTo>
                        <a:pt x="10" y="129"/>
                      </a:moveTo>
                      <a:lnTo>
                        <a:pt x="30" y="109"/>
                      </a:lnTo>
                      <a:lnTo>
                        <a:pt x="49" y="70"/>
                      </a:lnTo>
                      <a:lnTo>
                        <a:pt x="79" y="60"/>
                      </a:lnTo>
                      <a:lnTo>
                        <a:pt x="99" y="50"/>
                      </a:lnTo>
                      <a:lnTo>
                        <a:pt x="119" y="60"/>
                      </a:lnTo>
                      <a:lnTo>
                        <a:pt x="138" y="70"/>
                      </a:lnTo>
                      <a:lnTo>
                        <a:pt x="138" y="90"/>
                      </a:lnTo>
                      <a:lnTo>
                        <a:pt x="138" y="109"/>
                      </a:lnTo>
                      <a:lnTo>
                        <a:pt x="148" y="129"/>
                      </a:lnTo>
                      <a:lnTo>
                        <a:pt x="158" y="129"/>
                      </a:lnTo>
                      <a:lnTo>
                        <a:pt x="168" y="129"/>
                      </a:lnTo>
                      <a:lnTo>
                        <a:pt x="168" y="109"/>
                      </a:lnTo>
                      <a:lnTo>
                        <a:pt x="158" y="60"/>
                      </a:lnTo>
                      <a:lnTo>
                        <a:pt x="138" y="20"/>
                      </a:lnTo>
                      <a:lnTo>
                        <a:pt x="128" y="0"/>
                      </a:lnTo>
                      <a:lnTo>
                        <a:pt x="109" y="0"/>
                      </a:lnTo>
                      <a:lnTo>
                        <a:pt x="79" y="0"/>
                      </a:lnTo>
                      <a:lnTo>
                        <a:pt x="49" y="20"/>
                      </a:lnTo>
                      <a:lnTo>
                        <a:pt x="20" y="60"/>
                      </a:lnTo>
                      <a:lnTo>
                        <a:pt x="0" y="109"/>
                      </a:lnTo>
                      <a:lnTo>
                        <a:pt x="0" y="119"/>
                      </a:lnTo>
                      <a:lnTo>
                        <a:pt x="10" y="129"/>
                      </a:lnTo>
                      <a:lnTo>
                        <a:pt x="10" y="12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24" name="Freeform 16"/>
                <p:cNvSpPr>
                  <a:spLocks/>
                </p:cNvSpPr>
                <p:nvPr/>
              </p:nvSpPr>
              <p:spPr bwMode="auto">
                <a:xfrm>
                  <a:off x="2771" y="1396"/>
                  <a:ext cx="375" cy="238"/>
                </a:xfrm>
                <a:custGeom>
                  <a:avLst/>
                  <a:gdLst>
                    <a:gd name="T0" fmla="*/ 375 w 375"/>
                    <a:gd name="T1" fmla="*/ 119 h 238"/>
                    <a:gd name="T2" fmla="*/ 375 w 375"/>
                    <a:gd name="T3" fmla="*/ 169 h 238"/>
                    <a:gd name="T4" fmla="*/ 345 w 375"/>
                    <a:gd name="T5" fmla="*/ 198 h 238"/>
                    <a:gd name="T6" fmla="*/ 306 w 375"/>
                    <a:gd name="T7" fmla="*/ 228 h 238"/>
                    <a:gd name="T8" fmla="*/ 266 w 375"/>
                    <a:gd name="T9" fmla="*/ 238 h 238"/>
                    <a:gd name="T10" fmla="*/ 217 w 375"/>
                    <a:gd name="T11" fmla="*/ 238 h 238"/>
                    <a:gd name="T12" fmla="*/ 177 w 375"/>
                    <a:gd name="T13" fmla="*/ 238 h 238"/>
                    <a:gd name="T14" fmla="*/ 138 w 375"/>
                    <a:gd name="T15" fmla="*/ 238 h 238"/>
                    <a:gd name="T16" fmla="*/ 118 w 375"/>
                    <a:gd name="T17" fmla="*/ 238 h 238"/>
                    <a:gd name="T18" fmla="*/ 118 w 375"/>
                    <a:gd name="T19" fmla="*/ 238 h 238"/>
                    <a:gd name="T20" fmla="*/ 69 w 375"/>
                    <a:gd name="T21" fmla="*/ 228 h 238"/>
                    <a:gd name="T22" fmla="*/ 39 w 375"/>
                    <a:gd name="T23" fmla="*/ 198 h 238"/>
                    <a:gd name="T24" fmla="*/ 10 w 375"/>
                    <a:gd name="T25" fmla="*/ 169 h 238"/>
                    <a:gd name="T26" fmla="*/ 0 w 375"/>
                    <a:gd name="T27" fmla="*/ 119 h 238"/>
                    <a:gd name="T28" fmla="*/ 0 w 375"/>
                    <a:gd name="T29" fmla="*/ 119 h 238"/>
                    <a:gd name="T30" fmla="*/ 10 w 375"/>
                    <a:gd name="T31" fmla="*/ 70 h 238"/>
                    <a:gd name="T32" fmla="*/ 39 w 375"/>
                    <a:gd name="T33" fmla="*/ 40 h 238"/>
                    <a:gd name="T34" fmla="*/ 69 w 375"/>
                    <a:gd name="T35" fmla="*/ 10 h 238"/>
                    <a:gd name="T36" fmla="*/ 118 w 375"/>
                    <a:gd name="T37" fmla="*/ 0 h 238"/>
                    <a:gd name="T38" fmla="*/ 168 w 375"/>
                    <a:gd name="T39" fmla="*/ 0 h 238"/>
                    <a:gd name="T40" fmla="*/ 197 w 375"/>
                    <a:gd name="T41" fmla="*/ 0 h 238"/>
                    <a:gd name="T42" fmla="*/ 247 w 375"/>
                    <a:gd name="T43" fmla="*/ 0 h 238"/>
                    <a:gd name="T44" fmla="*/ 256 w 375"/>
                    <a:gd name="T45" fmla="*/ 0 h 238"/>
                    <a:gd name="T46" fmla="*/ 266 w 375"/>
                    <a:gd name="T47" fmla="*/ 0 h 238"/>
                    <a:gd name="T48" fmla="*/ 306 w 375"/>
                    <a:gd name="T49" fmla="*/ 10 h 238"/>
                    <a:gd name="T50" fmla="*/ 345 w 375"/>
                    <a:gd name="T51" fmla="*/ 40 h 238"/>
                    <a:gd name="T52" fmla="*/ 375 w 375"/>
                    <a:gd name="T53" fmla="*/ 70 h 238"/>
                    <a:gd name="T54" fmla="*/ 375 w 375"/>
                    <a:gd name="T55" fmla="*/ 119 h 238"/>
                    <a:gd name="T56" fmla="*/ 375 w 375"/>
                    <a:gd name="T57" fmla="*/ 119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75" h="238">
                      <a:moveTo>
                        <a:pt x="375" y="119"/>
                      </a:moveTo>
                      <a:lnTo>
                        <a:pt x="375" y="169"/>
                      </a:lnTo>
                      <a:lnTo>
                        <a:pt x="345" y="198"/>
                      </a:lnTo>
                      <a:lnTo>
                        <a:pt x="306" y="228"/>
                      </a:lnTo>
                      <a:lnTo>
                        <a:pt x="266" y="238"/>
                      </a:lnTo>
                      <a:lnTo>
                        <a:pt x="217" y="238"/>
                      </a:lnTo>
                      <a:lnTo>
                        <a:pt x="177" y="238"/>
                      </a:lnTo>
                      <a:lnTo>
                        <a:pt x="138" y="238"/>
                      </a:lnTo>
                      <a:lnTo>
                        <a:pt x="118" y="238"/>
                      </a:lnTo>
                      <a:lnTo>
                        <a:pt x="118" y="238"/>
                      </a:lnTo>
                      <a:lnTo>
                        <a:pt x="69" y="228"/>
                      </a:lnTo>
                      <a:lnTo>
                        <a:pt x="39" y="198"/>
                      </a:lnTo>
                      <a:lnTo>
                        <a:pt x="10" y="169"/>
                      </a:lnTo>
                      <a:lnTo>
                        <a:pt x="0" y="119"/>
                      </a:lnTo>
                      <a:lnTo>
                        <a:pt x="0" y="119"/>
                      </a:lnTo>
                      <a:lnTo>
                        <a:pt x="10" y="70"/>
                      </a:lnTo>
                      <a:lnTo>
                        <a:pt x="39" y="40"/>
                      </a:lnTo>
                      <a:lnTo>
                        <a:pt x="69" y="10"/>
                      </a:lnTo>
                      <a:lnTo>
                        <a:pt x="118" y="0"/>
                      </a:lnTo>
                      <a:lnTo>
                        <a:pt x="168" y="0"/>
                      </a:lnTo>
                      <a:lnTo>
                        <a:pt x="197" y="0"/>
                      </a:lnTo>
                      <a:lnTo>
                        <a:pt x="247" y="0"/>
                      </a:lnTo>
                      <a:lnTo>
                        <a:pt x="256" y="0"/>
                      </a:lnTo>
                      <a:lnTo>
                        <a:pt x="266" y="0"/>
                      </a:lnTo>
                      <a:lnTo>
                        <a:pt x="306" y="10"/>
                      </a:lnTo>
                      <a:lnTo>
                        <a:pt x="345" y="40"/>
                      </a:lnTo>
                      <a:lnTo>
                        <a:pt x="375" y="70"/>
                      </a:lnTo>
                      <a:lnTo>
                        <a:pt x="375" y="119"/>
                      </a:lnTo>
                      <a:lnTo>
                        <a:pt x="375" y="1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25" name="Freeform 17"/>
                <p:cNvSpPr>
                  <a:spLocks/>
                </p:cNvSpPr>
                <p:nvPr/>
              </p:nvSpPr>
              <p:spPr bwMode="auto">
                <a:xfrm>
                  <a:off x="2376" y="1406"/>
                  <a:ext cx="345" cy="228"/>
                </a:xfrm>
                <a:custGeom>
                  <a:avLst/>
                  <a:gdLst>
                    <a:gd name="T0" fmla="*/ 345 w 345"/>
                    <a:gd name="T1" fmla="*/ 119 h 228"/>
                    <a:gd name="T2" fmla="*/ 335 w 345"/>
                    <a:gd name="T3" fmla="*/ 159 h 228"/>
                    <a:gd name="T4" fmla="*/ 306 w 345"/>
                    <a:gd name="T5" fmla="*/ 198 h 228"/>
                    <a:gd name="T6" fmla="*/ 276 w 345"/>
                    <a:gd name="T7" fmla="*/ 218 h 228"/>
                    <a:gd name="T8" fmla="*/ 237 w 345"/>
                    <a:gd name="T9" fmla="*/ 228 h 228"/>
                    <a:gd name="T10" fmla="*/ 197 w 345"/>
                    <a:gd name="T11" fmla="*/ 228 h 228"/>
                    <a:gd name="T12" fmla="*/ 158 w 345"/>
                    <a:gd name="T13" fmla="*/ 228 h 228"/>
                    <a:gd name="T14" fmla="*/ 118 w 345"/>
                    <a:gd name="T15" fmla="*/ 228 h 228"/>
                    <a:gd name="T16" fmla="*/ 108 w 345"/>
                    <a:gd name="T17" fmla="*/ 228 h 228"/>
                    <a:gd name="T18" fmla="*/ 108 w 345"/>
                    <a:gd name="T19" fmla="*/ 228 h 228"/>
                    <a:gd name="T20" fmla="*/ 59 w 345"/>
                    <a:gd name="T21" fmla="*/ 218 h 228"/>
                    <a:gd name="T22" fmla="*/ 29 w 345"/>
                    <a:gd name="T23" fmla="*/ 198 h 228"/>
                    <a:gd name="T24" fmla="*/ 10 w 345"/>
                    <a:gd name="T25" fmla="*/ 159 h 228"/>
                    <a:gd name="T26" fmla="*/ 0 w 345"/>
                    <a:gd name="T27" fmla="*/ 119 h 228"/>
                    <a:gd name="T28" fmla="*/ 0 w 345"/>
                    <a:gd name="T29" fmla="*/ 119 h 228"/>
                    <a:gd name="T30" fmla="*/ 10 w 345"/>
                    <a:gd name="T31" fmla="*/ 69 h 228"/>
                    <a:gd name="T32" fmla="*/ 29 w 345"/>
                    <a:gd name="T33" fmla="*/ 30 h 228"/>
                    <a:gd name="T34" fmla="*/ 59 w 345"/>
                    <a:gd name="T35" fmla="*/ 10 h 228"/>
                    <a:gd name="T36" fmla="*/ 108 w 345"/>
                    <a:gd name="T37" fmla="*/ 0 h 228"/>
                    <a:gd name="T38" fmla="*/ 148 w 345"/>
                    <a:gd name="T39" fmla="*/ 0 h 228"/>
                    <a:gd name="T40" fmla="*/ 177 w 345"/>
                    <a:gd name="T41" fmla="*/ 0 h 228"/>
                    <a:gd name="T42" fmla="*/ 217 w 345"/>
                    <a:gd name="T43" fmla="*/ 0 h 228"/>
                    <a:gd name="T44" fmla="*/ 227 w 345"/>
                    <a:gd name="T45" fmla="*/ 0 h 228"/>
                    <a:gd name="T46" fmla="*/ 237 w 345"/>
                    <a:gd name="T47" fmla="*/ 0 h 228"/>
                    <a:gd name="T48" fmla="*/ 276 w 345"/>
                    <a:gd name="T49" fmla="*/ 10 h 228"/>
                    <a:gd name="T50" fmla="*/ 306 w 345"/>
                    <a:gd name="T51" fmla="*/ 30 h 228"/>
                    <a:gd name="T52" fmla="*/ 335 w 345"/>
                    <a:gd name="T53" fmla="*/ 69 h 228"/>
                    <a:gd name="T54" fmla="*/ 345 w 345"/>
                    <a:gd name="T55" fmla="*/ 119 h 228"/>
                    <a:gd name="T56" fmla="*/ 345 w 345"/>
                    <a:gd name="T57" fmla="*/ 119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45" h="228">
                      <a:moveTo>
                        <a:pt x="345" y="119"/>
                      </a:moveTo>
                      <a:lnTo>
                        <a:pt x="335" y="159"/>
                      </a:lnTo>
                      <a:lnTo>
                        <a:pt x="306" y="198"/>
                      </a:lnTo>
                      <a:lnTo>
                        <a:pt x="276" y="218"/>
                      </a:lnTo>
                      <a:lnTo>
                        <a:pt x="237" y="228"/>
                      </a:lnTo>
                      <a:lnTo>
                        <a:pt x="197" y="228"/>
                      </a:lnTo>
                      <a:lnTo>
                        <a:pt x="158" y="228"/>
                      </a:lnTo>
                      <a:lnTo>
                        <a:pt x="118" y="228"/>
                      </a:lnTo>
                      <a:lnTo>
                        <a:pt x="108" y="228"/>
                      </a:lnTo>
                      <a:lnTo>
                        <a:pt x="108" y="228"/>
                      </a:lnTo>
                      <a:lnTo>
                        <a:pt x="59" y="218"/>
                      </a:lnTo>
                      <a:lnTo>
                        <a:pt x="29" y="198"/>
                      </a:lnTo>
                      <a:lnTo>
                        <a:pt x="10" y="159"/>
                      </a:lnTo>
                      <a:lnTo>
                        <a:pt x="0" y="119"/>
                      </a:lnTo>
                      <a:lnTo>
                        <a:pt x="0" y="119"/>
                      </a:lnTo>
                      <a:lnTo>
                        <a:pt x="10" y="69"/>
                      </a:lnTo>
                      <a:lnTo>
                        <a:pt x="29" y="30"/>
                      </a:lnTo>
                      <a:lnTo>
                        <a:pt x="59" y="10"/>
                      </a:lnTo>
                      <a:lnTo>
                        <a:pt x="108" y="0"/>
                      </a:lnTo>
                      <a:lnTo>
                        <a:pt x="148" y="0"/>
                      </a:lnTo>
                      <a:lnTo>
                        <a:pt x="177" y="0"/>
                      </a:lnTo>
                      <a:lnTo>
                        <a:pt x="217" y="0"/>
                      </a:lnTo>
                      <a:lnTo>
                        <a:pt x="227" y="0"/>
                      </a:lnTo>
                      <a:lnTo>
                        <a:pt x="237" y="0"/>
                      </a:lnTo>
                      <a:lnTo>
                        <a:pt x="276" y="10"/>
                      </a:lnTo>
                      <a:lnTo>
                        <a:pt x="306" y="30"/>
                      </a:lnTo>
                      <a:lnTo>
                        <a:pt x="335" y="69"/>
                      </a:lnTo>
                      <a:lnTo>
                        <a:pt x="345" y="119"/>
                      </a:lnTo>
                      <a:lnTo>
                        <a:pt x="345" y="1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26" name="Freeform 18"/>
                <p:cNvSpPr>
                  <a:spLocks/>
                </p:cNvSpPr>
                <p:nvPr/>
              </p:nvSpPr>
              <p:spPr bwMode="auto">
                <a:xfrm>
                  <a:off x="2494" y="1466"/>
                  <a:ext cx="109" cy="69"/>
                </a:xfrm>
                <a:custGeom>
                  <a:avLst/>
                  <a:gdLst>
                    <a:gd name="T0" fmla="*/ 0 w 109"/>
                    <a:gd name="T1" fmla="*/ 69 h 69"/>
                    <a:gd name="T2" fmla="*/ 0 w 109"/>
                    <a:gd name="T3" fmla="*/ 59 h 69"/>
                    <a:gd name="T4" fmla="*/ 20 w 109"/>
                    <a:gd name="T5" fmla="*/ 29 h 69"/>
                    <a:gd name="T6" fmla="*/ 40 w 109"/>
                    <a:gd name="T7" fmla="*/ 9 h 69"/>
                    <a:gd name="T8" fmla="*/ 59 w 109"/>
                    <a:gd name="T9" fmla="*/ 0 h 69"/>
                    <a:gd name="T10" fmla="*/ 89 w 109"/>
                    <a:gd name="T11" fmla="*/ 9 h 69"/>
                    <a:gd name="T12" fmla="*/ 99 w 109"/>
                    <a:gd name="T13" fmla="*/ 29 h 69"/>
                    <a:gd name="T14" fmla="*/ 109 w 109"/>
                    <a:gd name="T15" fmla="*/ 59 h 69"/>
                    <a:gd name="T16" fmla="*/ 99 w 109"/>
                    <a:gd name="T17" fmla="*/ 59 h 69"/>
                    <a:gd name="T18" fmla="*/ 89 w 109"/>
                    <a:gd name="T19" fmla="*/ 49 h 69"/>
                    <a:gd name="T20" fmla="*/ 79 w 109"/>
                    <a:gd name="T21" fmla="*/ 19 h 69"/>
                    <a:gd name="T22" fmla="*/ 50 w 109"/>
                    <a:gd name="T23" fmla="*/ 9 h 69"/>
                    <a:gd name="T24" fmla="*/ 20 w 109"/>
                    <a:gd name="T25" fmla="*/ 29 h 69"/>
                    <a:gd name="T26" fmla="*/ 10 w 109"/>
                    <a:gd name="T27" fmla="*/ 59 h 69"/>
                    <a:gd name="T28" fmla="*/ 0 w 109"/>
                    <a:gd name="T29" fmla="*/ 69 h 69"/>
                    <a:gd name="T30" fmla="*/ 0 w 109"/>
                    <a:gd name="T31" fmla="*/ 69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9" h="69">
                      <a:moveTo>
                        <a:pt x="0" y="69"/>
                      </a:moveTo>
                      <a:lnTo>
                        <a:pt x="0" y="59"/>
                      </a:lnTo>
                      <a:lnTo>
                        <a:pt x="20" y="29"/>
                      </a:lnTo>
                      <a:lnTo>
                        <a:pt x="40" y="9"/>
                      </a:lnTo>
                      <a:lnTo>
                        <a:pt x="59" y="0"/>
                      </a:lnTo>
                      <a:lnTo>
                        <a:pt x="89" y="9"/>
                      </a:lnTo>
                      <a:lnTo>
                        <a:pt x="99" y="29"/>
                      </a:lnTo>
                      <a:lnTo>
                        <a:pt x="109" y="59"/>
                      </a:lnTo>
                      <a:lnTo>
                        <a:pt x="99" y="59"/>
                      </a:lnTo>
                      <a:lnTo>
                        <a:pt x="89" y="49"/>
                      </a:lnTo>
                      <a:lnTo>
                        <a:pt x="79" y="19"/>
                      </a:lnTo>
                      <a:lnTo>
                        <a:pt x="50" y="9"/>
                      </a:lnTo>
                      <a:lnTo>
                        <a:pt x="20" y="29"/>
                      </a:lnTo>
                      <a:lnTo>
                        <a:pt x="10" y="59"/>
                      </a:lnTo>
                      <a:lnTo>
                        <a:pt x="0" y="69"/>
                      </a:lnTo>
                      <a:lnTo>
                        <a:pt x="0" y="6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27" name="Freeform 19"/>
                <p:cNvSpPr>
                  <a:spLocks/>
                </p:cNvSpPr>
                <p:nvPr/>
              </p:nvSpPr>
              <p:spPr bwMode="auto">
                <a:xfrm>
                  <a:off x="2909" y="1456"/>
                  <a:ext cx="99" cy="79"/>
                </a:xfrm>
                <a:custGeom>
                  <a:avLst/>
                  <a:gdLst>
                    <a:gd name="T0" fmla="*/ 0 w 99"/>
                    <a:gd name="T1" fmla="*/ 59 h 79"/>
                    <a:gd name="T2" fmla="*/ 0 w 99"/>
                    <a:gd name="T3" fmla="*/ 49 h 79"/>
                    <a:gd name="T4" fmla="*/ 10 w 99"/>
                    <a:gd name="T5" fmla="*/ 29 h 79"/>
                    <a:gd name="T6" fmla="*/ 30 w 99"/>
                    <a:gd name="T7" fmla="*/ 10 h 79"/>
                    <a:gd name="T8" fmla="*/ 49 w 99"/>
                    <a:gd name="T9" fmla="*/ 0 h 79"/>
                    <a:gd name="T10" fmla="*/ 69 w 99"/>
                    <a:gd name="T11" fmla="*/ 10 h 79"/>
                    <a:gd name="T12" fmla="*/ 89 w 99"/>
                    <a:gd name="T13" fmla="*/ 39 h 79"/>
                    <a:gd name="T14" fmla="*/ 99 w 99"/>
                    <a:gd name="T15" fmla="*/ 69 h 79"/>
                    <a:gd name="T16" fmla="*/ 89 w 99"/>
                    <a:gd name="T17" fmla="*/ 79 h 79"/>
                    <a:gd name="T18" fmla="*/ 79 w 99"/>
                    <a:gd name="T19" fmla="*/ 69 h 79"/>
                    <a:gd name="T20" fmla="*/ 69 w 99"/>
                    <a:gd name="T21" fmla="*/ 49 h 79"/>
                    <a:gd name="T22" fmla="*/ 49 w 99"/>
                    <a:gd name="T23" fmla="*/ 29 h 79"/>
                    <a:gd name="T24" fmla="*/ 30 w 99"/>
                    <a:gd name="T25" fmla="*/ 39 h 79"/>
                    <a:gd name="T26" fmla="*/ 10 w 99"/>
                    <a:gd name="T27" fmla="*/ 49 h 79"/>
                    <a:gd name="T28" fmla="*/ 0 w 99"/>
                    <a:gd name="T29" fmla="*/ 59 h 79"/>
                    <a:gd name="T30" fmla="*/ 0 w 99"/>
                    <a:gd name="T31" fmla="*/ 59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99" h="79">
                      <a:moveTo>
                        <a:pt x="0" y="59"/>
                      </a:moveTo>
                      <a:lnTo>
                        <a:pt x="0" y="49"/>
                      </a:lnTo>
                      <a:lnTo>
                        <a:pt x="10" y="29"/>
                      </a:lnTo>
                      <a:lnTo>
                        <a:pt x="30" y="10"/>
                      </a:lnTo>
                      <a:lnTo>
                        <a:pt x="49" y="0"/>
                      </a:lnTo>
                      <a:lnTo>
                        <a:pt x="69" y="10"/>
                      </a:lnTo>
                      <a:lnTo>
                        <a:pt x="89" y="39"/>
                      </a:lnTo>
                      <a:lnTo>
                        <a:pt x="99" y="69"/>
                      </a:lnTo>
                      <a:lnTo>
                        <a:pt x="89" y="79"/>
                      </a:lnTo>
                      <a:lnTo>
                        <a:pt x="79" y="69"/>
                      </a:lnTo>
                      <a:lnTo>
                        <a:pt x="69" y="49"/>
                      </a:lnTo>
                      <a:lnTo>
                        <a:pt x="49" y="29"/>
                      </a:lnTo>
                      <a:lnTo>
                        <a:pt x="30" y="39"/>
                      </a:lnTo>
                      <a:lnTo>
                        <a:pt x="10" y="49"/>
                      </a:lnTo>
                      <a:lnTo>
                        <a:pt x="0" y="59"/>
                      </a:lnTo>
                      <a:lnTo>
                        <a:pt x="0" y="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28" name="Line 20"/>
                <p:cNvSpPr>
                  <a:spLocks noChangeShapeType="1"/>
                </p:cNvSpPr>
                <p:nvPr/>
              </p:nvSpPr>
              <p:spPr bwMode="auto">
                <a:xfrm>
                  <a:off x="2711" y="1525"/>
                  <a:ext cx="60" cy="1"/>
                </a:xfrm>
                <a:prstGeom prst="line">
                  <a:avLst/>
                </a:prstGeom>
                <a:noFill/>
                <a:ln w="476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29" name="Freeform 21"/>
                <p:cNvSpPr>
                  <a:spLocks/>
                </p:cNvSpPr>
                <p:nvPr/>
              </p:nvSpPr>
              <p:spPr bwMode="auto">
                <a:xfrm>
                  <a:off x="2583" y="1773"/>
                  <a:ext cx="484" cy="307"/>
                </a:xfrm>
                <a:custGeom>
                  <a:avLst/>
                  <a:gdLst>
                    <a:gd name="T0" fmla="*/ 0 w 484"/>
                    <a:gd name="T1" fmla="*/ 208 h 307"/>
                    <a:gd name="T2" fmla="*/ 20 w 484"/>
                    <a:gd name="T3" fmla="*/ 267 h 307"/>
                    <a:gd name="T4" fmla="*/ 30 w 484"/>
                    <a:gd name="T5" fmla="*/ 287 h 307"/>
                    <a:gd name="T6" fmla="*/ 30 w 484"/>
                    <a:gd name="T7" fmla="*/ 307 h 307"/>
                    <a:gd name="T8" fmla="*/ 30 w 484"/>
                    <a:gd name="T9" fmla="*/ 307 h 307"/>
                    <a:gd name="T10" fmla="*/ 178 w 484"/>
                    <a:gd name="T11" fmla="*/ 257 h 307"/>
                    <a:gd name="T12" fmla="*/ 286 w 484"/>
                    <a:gd name="T13" fmla="*/ 228 h 307"/>
                    <a:gd name="T14" fmla="*/ 365 w 484"/>
                    <a:gd name="T15" fmla="*/ 198 h 307"/>
                    <a:gd name="T16" fmla="*/ 415 w 484"/>
                    <a:gd name="T17" fmla="*/ 178 h 307"/>
                    <a:gd name="T18" fmla="*/ 444 w 484"/>
                    <a:gd name="T19" fmla="*/ 178 h 307"/>
                    <a:gd name="T20" fmla="*/ 464 w 484"/>
                    <a:gd name="T21" fmla="*/ 168 h 307"/>
                    <a:gd name="T22" fmla="*/ 464 w 484"/>
                    <a:gd name="T23" fmla="*/ 168 h 307"/>
                    <a:gd name="T24" fmla="*/ 474 w 484"/>
                    <a:gd name="T25" fmla="*/ 148 h 307"/>
                    <a:gd name="T26" fmla="*/ 484 w 484"/>
                    <a:gd name="T27" fmla="*/ 109 h 307"/>
                    <a:gd name="T28" fmla="*/ 484 w 484"/>
                    <a:gd name="T29" fmla="*/ 49 h 307"/>
                    <a:gd name="T30" fmla="*/ 454 w 484"/>
                    <a:gd name="T31" fmla="*/ 0 h 307"/>
                    <a:gd name="T32" fmla="*/ 435 w 484"/>
                    <a:gd name="T33" fmla="*/ 10 h 307"/>
                    <a:gd name="T34" fmla="*/ 385 w 484"/>
                    <a:gd name="T35" fmla="*/ 29 h 307"/>
                    <a:gd name="T36" fmla="*/ 306 w 484"/>
                    <a:gd name="T37" fmla="*/ 69 h 307"/>
                    <a:gd name="T38" fmla="*/ 227 w 484"/>
                    <a:gd name="T39" fmla="*/ 99 h 307"/>
                    <a:gd name="T40" fmla="*/ 138 w 484"/>
                    <a:gd name="T41" fmla="*/ 138 h 307"/>
                    <a:gd name="T42" fmla="*/ 69 w 484"/>
                    <a:gd name="T43" fmla="*/ 178 h 307"/>
                    <a:gd name="T44" fmla="*/ 20 w 484"/>
                    <a:gd name="T45" fmla="*/ 198 h 307"/>
                    <a:gd name="T46" fmla="*/ 0 w 484"/>
                    <a:gd name="T47" fmla="*/ 208 h 307"/>
                    <a:gd name="T48" fmla="*/ 0 w 484"/>
                    <a:gd name="T49" fmla="*/ 208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84" h="307">
                      <a:moveTo>
                        <a:pt x="0" y="208"/>
                      </a:moveTo>
                      <a:lnTo>
                        <a:pt x="20" y="267"/>
                      </a:lnTo>
                      <a:lnTo>
                        <a:pt x="30" y="287"/>
                      </a:lnTo>
                      <a:lnTo>
                        <a:pt x="30" y="307"/>
                      </a:lnTo>
                      <a:lnTo>
                        <a:pt x="30" y="307"/>
                      </a:lnTo>
                      <a:lnTo>
                        <a:pt x="178" y="257"/>
                      </a:lnTo>
                      <a:lnTo>
                        <a:pt x="286" y="228"/>
                      </a:lnTo>
                      <a:lnTo>
                        <a:pt x="365" y="198"/>
                      </a:lnTo>
                      <a:lnTo>
                        <a:pt x="415" y="178"/>
                      </a:lnTo>
                      <a:lnTo>
                        <a:pt x="444" y="178"/>
                      </a:lnTo>
                      <a:lnTo>
                        <a:pt x="464" y="168"/>
                      </a:lnTo>
                      <a:lnTo>
                        <a:pt x="464" y="168"/>
                      </a:lnTo>
                      <a:lnTo>
                        <a:pt x="474" y="148"/>
                      </a:lnTo>
                      <a:lnTo>
                        <a:pt x="484" y="109"/>
                      </a:lnTo>
                      <a:lnTo>
                        <a:pt x="484" y="49"/>
                      </a:lnTo>
                      <a:lnTo>
                        <a:pt x="454" y="0"/>
                      </a:lnTo>
                      <a:lnTo>
                        <a:pt x="435" y="10"/>
                      </a:lnTo>
                      <a:lnTo>
                        <a:pt x="385" y="29"/>
                      </a:lnTo>
                      <a:lnTo>
                        <a:pt x="306" y="69"/>
                      </a:lnTo>
                      <a:lnTo>
                        <a:pt x="227" y="99"/>
                      </a:lnTo>
                      <a:lnTo>
                        <a:pt x="138" y="138"/>
                      </a:lnTo>
                      <a:lnTo>
                        <a:pt x="69" y="178"/>
                      </a:lnTo>
                      <a:lnTo>
                        <a:pt x="20" y="198"/>
                      </a:lnTo>
                      <a:lnTo>
                        <a:pt x="0" y="208"/>
                      </a:lnTo>
                      <a:lnTo>
                        <a:pt x="0" y="20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30" name="Freeform 22"/>
                <p:cNvSpPr>
                  <a:spLocks/>
                </p:cNvSpPr>
                <p:nvPr/>
              </p:nvSpPr>
              <p:spPr bwMode="auto">
                <a:xfrm>
                  <a:off x="2662" y="1951"/>
                  <a:ext cx="385" cy="218"/>
                </a:xfrm>
                <a:custGeom>
                  <a:avLst/>
                  <a:gdLst>
                    <a:gd name="T0" fmla="*/ 0 w 385"/>
                    <a:gd name="T1" fmla="*/ 109 h 218"/>
                    <a:gd name="T2" fmla="*/ 0 w 385"/>
                    <a:gd name="T3" fmla="*/ 168 h 218"/>
                    <a:gd name="T4" fmla="*/ 0 w 385"/>
                    <a:gd name="T5" fmla="*/ 198 h 218"/>
                    <a:gd name="T6" fmla="*/ 0 w 385"/>
                    <a:gd name="T7" fmla="*/ 218 h 218"/>
                    <a:gd name="T8" fmla="*/ 0 w 385"/>
                    <a:gd name="T9" fmla="*/ 218 h 218"/>
                    <a:gd name="T10" fmla="*/ 10 w 385"/>
                    <a:gd name="T11" fmla="*/ 218 h 218"/>
                    <a:gd name="T12" fmla="*/ 40 w 385"/>
                    <a:gd name="T13" fmla="*/ 208 h 218"/>
                    <a:gd name="T14" fmla="*/ 79 w 385"/>
                    <a:gd name="T15" fmla="*/ 198 h 218"/>
                    <a:gd name="T16" fmla="*/ 128 w 385"/>
                    <a:gd name="T17" fmla="*/ 198 h 218"/>
                    <a:gd name="T18" fmla="*/ 237 w 385"/>
                    <a:gd name="T19" fmla="*/ 159 h 218"/>
                    <a:gd name="T20" fmla="*/ 286 w 385"/>
                    <a:gd name="T21" fmla="*/ 139 h 218"/>
                    <a:gd name="T22" fmla="*/ 326 w 385"/>
                    <a:gd name="T23" fmla="*/ 109 h 218"/>
                    <a:gd name="T24" fmla="*/ 356 w 385"/>
                    <a:gd name="T25" fmla="*/ 59 h 218"/>
                    <a:gd name="T26" fmla="*/ 375 w 385"/>
                    <a:gd name="T27" fmla="*/ 30 h 218"/>
                    <a:gd name="T28" fmla="*/ 385 w 385"/>
                    <a:gd name="T29" fmla="*/ 0 h 218"/>
                    <a:gd name="T30" fmla="*/ 385 w 385"/>
                    <a:gd name="T31" fmla="*/ 0 h 218"/>
                    <a:gd name="T32" fmla="*/ 0 w 385"/>
                    <a:gd name="T33" fmla="*/ 109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85" h="218">
                      <a:moveTo>
                        <a:pt x="0" y="109"/>
                      </a:moveTo>
                      <a:lnTo>
                        <a:pt x="0" y="168"/>
                      </a:lnTo>
                      <a:lnTo>
                        <a:pt x="0" y="198"/>
                      </a:lnTo>
                      <a:lnTo>
                        <a:pt x="0" y="218"/>
                      </a:lnTo>
                      <a:lnTo>
                        <a:pt x="0" y="218"/>
                      </a:lnTo>
                      <a:lnTo>
                        <a:pt x="10" y="218"/>
                      </a:lnTo>
                      <a:lnTo>
                        <a:pt x="40" y="208"/>
                      </a:lnTo>
                      <a:lnTo>
                        <a:pt x="79" y="198"/>
                      </a:lnTo>
                      <a:lnTo>
                        <a:pt x="128" y="198"/>
                      </a:lnTo>
                      <a:lnTo>
                        <a:pt x="237" y="159"/>
                      </a:lnTo>
                      <a:lnTo>
                        <a:pt x="286" y="139"/>
                      </a:lnTo>
                      <a:lnTo>
                        <a:pt x="326" y="109"/>
                      </a:lnTo>
                      <a:lnTo>
                        <a:pt x="356" y="59"/>
                      </a:lnTo>
                      <a:lnTo>
                        <a:pt x="375" y="30"/>
                      </a:lnTo>
                      <a:lnTo>
                        <a:pt x="385" y="0"/>
                      </a:lnTo>
                      <a:lnTo>
                        <a:pt x="385" y="0"/>
                      </a:lnTo>
                      <a:lnTo>
                        <a:pt x="0" y="10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31" name="Freeform 23"/>
                <p:cNvSpPr>
                  <a:spLocks/>
                </p:cNvSpPr>
                <p:nvPr/>
              </p:nvSpPr>
              <p:spPr bwMode="auto">
                <a:xfrm>
                  <a:off x="2968" y="1733"/>
                  <a:ext cx="148" cy="89"/>
                </a:xfrm>
                <a:custGeom>
                  <a:avLst/>
                  <a:gdLst>
                    <a:gd name="T0" fmla="*/ 0 w 148"/>
                    <a:gd name="T1" fmla="*/ 0 h 89"/>
                    <a:gd name="T2" fmla="*/ 20 w 148"/>
                    <a:gd name="T3" fmla="*/ 0 h 89"/>
                    <a:gd name="T4" fmla="*/ 69 w 148"/>
                    <a:gd name="T5" fmla="*/ 20 h 89"/>
                    <a:gd name="T6" fmla="*/ 119 w 148"/>
                    <a:gd name="T7" fmla="*/ 50 h 89"/>
                    <a:gd name="T8" fmla="*/ 148 w 148"/>
                    <a:gd name="T9" fmla="*/ 89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" h="89">
                      <a:moveTo>
                        <a:pt x="0" y="0"/>
                      </a:moveTo>
                      <a:lnTo>
                        <a:pt x="20" y="0"/>
                      </a:lnTo>
                      <a:lnTo>
                        <a:pt x="69" y="20"/>
                      </a:lnTo>
                      <a:lnTo>
                        <a:pt x="119" y="50"/>
                      </a:lnTo>
                      <a:lnTo>
                        <a:pt x="148" y="89"/>
                      </a:lnTo>
                    </a:path>
                  </a:pathLst>
                </a:custGeom>
                <a:noFill/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32" name="Freeform 24"/>
                <p:cNvSpPr>
                  <a:spLocks/>
                </p:cNvSpPr>
                <p:nvPr/>
              </p:nvSpPr>
              <p:spPr bwMode="auto">
                <a:xfrm>
                  <a:off x="2998" y="1693"/>
                  <a:ext cx="148" cy="100"/>
                </a:xfrm>
                <a:custGeom>
                  <a:avLst/>
                  <a:gdLst>
                    <a:gd name="T0" fmla="*/ 0 w 148"/>
                    <a:gd name="T1" fmla="*/ 0 h 100"/>
                    <a:gd name="T2" fmla="*/ 20 w 148"/>
                    <a:gd name="T3" fmla="*/ 0 h 100"/>
                    <a:gd name="T4" fmla="*/ 59 w 148"/>
                    <a:gd name="T5" fmla="*/ 20 h 100"/>
                    <a:gd name="T6" fmla="*/ 108 w 148"/>
                    <a:gd name="T7" fmla="*/ 50 h 100"/>
                    <a:gd name="T8" fmla="*/ 148 w 148"/>
                    <a:gd name="T9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" h="100">
                      <a:moveTo>
                        <a:pt x="0" y="0"/>
                      </a:moveTo>
                      <a:lnTo>
                        <a:pt x="20" y="0"/>
                      </a:lnTo>
                      <a:lnTo>
                        <a:pt x="59" y="20"/>
                      </a:lnTo>
                      <a:lnTo>
                        <a:pt x="108" y="50"/>
                      </a:lnTo>
                      <a:lnTo>
                        <a:pt x="148" y="100"/>
                      </a:lnTo>
                    </a:path>
                  </a:pathLst>
                </a:custGeom>
                <a:noFill/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33" name="Freeform 25"/>
                <p:cNvSpPr>
                  <a:spLocks/>
                </p:cNvSpPr>
                <p:nvPr/>
              </p:nvSpPr>
              <p:spPr bwMode="auto">
                <a:xfrm>
                  <a:off x="2484" y="1773"/>
                  <a:ext cx="593" cy="446"/>
                </a:xfrm>
                <a:custGeom>
                  <a:avLst/>
                  <a:gdLst>
                    <a:gd name="T0" fmla="*/ 20 w 593"/>
                    <a:gd name="T1" fmla="*/ 138 h 446"/>
                    <a:gd name="T2" fmla="*/ 10 w 593"/>
                    <a:gd name="T3" fmla="*/ 198 h 446"/>
                    <a:gd name="T4" fmla="*/ 10 w 593"/>
                    <a:gd name="T5" fmla="*/ 228 h 446"/>
                    <a:gd name="T6" fmla="*/ 0 w 593"/>
                    <a:gd name="T7" fmla="*/ 247 h 446"/>
                    <a:gd name="T8" fmla="*/ 0 w 593"/>
                    <a:gd name="T9" fmla="*/ 247 h 446"/>
                    <a:gd name="T10" fmla="*/ 99 w 593"/>
                    <a:gd name="T11" fmla="*/ 208 h 446"/>
                    <a:gd name="T12" fmla="*/ 178 w 593"/>
                    <a:gd name="T13" fmla="*/ 168 h 446"/>
                    <a:gd name="T14" fmla="*/ 316 w 593"/>
                    <a:gd name="T15" fmla="*/ 109 h 446"/>
                    <a:gd name="T16" fmla="*/ 415 w 593"/>
                    <a:gd name="T17" fmla="*/ 59 h 446"/>
                    <a:gd name="T18" fmla="*/ 484 w 593"/>
                    <a:gd name="T19" fmla="*/ 29 h 446"/>
                    <a:gd name="T20" fmla="*/ 524 w 593"/>
                    <a:gd name="T21" fmla="*/ 10 h 446"/>
                    <a:gd name="T22" fmla="*/ 543 w 593"/>
                    <a:gd name="T23" fmla="*/ 10 h 446"/>
                    <a:gd name="T24" fmla="*/ 553 w 593"/>
                    <a:gd name="T25" fmla="*/ 0 h 446"/>
                    <a:gd name="T26" fmla="*/ 553 w 593"/>
                    <a:gd name="T27" fmla="*/ 0 h 446"/>
                    <a:gd name="T28" fmla="*/ 583 w 593"/>
                    <a:gd name="T29" fmla="*/ 29 h 446"/>
                    <a:gd name="T30" fmla="*/ 593 w 593"/>
                    <a:gd name="T31" fmla="*/ 59 h 446"/>
                    <a:gd name="T32" fmla="*/ 593 w 593"/>
                    <a:gd name="T33" fmla="*/ 109 h 446"/>
                    <a:gd name="T34" fmla="*/ 573 w 593"/>
                    <a:gd name="T35" fmla="*/ 158 h 446"/>
                    <a:gd name="T36" fmla="*/ 553 w 593"/>
                    <a:gd name="T37" fmla="*/ 218 h 446"/>
                    <a:gd name="T38" fmla="*/ 514 w 593"/>
                    <a:gd name="T39" fmla="*/ 267 h 446"/>
                    <a:gd name="T40" fmla="*/ 464 w 593"/>
                    <a:gd name="T41" fmla="*/ 307 h 446"/>
                    <a:gd name="T42" fmla="*/ 415 w 593"/>
                    <a:gd name="T43" fmla="*/ 337 h 446"/>
                    <a:gd name="T44" fmla="*/ 326 w 593"/>
                    <a:gd name="T45" fmla="*/ 366 h 446"/>
                    <a:gd name="T46" fmla="*/ 218 w 593"/>
                    <a:gd name="T47" fmla="*/ 386 h 446"/>
                    <a:gd name="T48" fmla="*/ 119 w 593"/>
                    <a:gd name="T49" fmla="*/ 386 h 446"/>
                    <a:gd name="T50" fmla="*/ 50 w 593"/>
                    <a:gd name="T51" fmla="*/ 346 h 446"/>
                    <a:gd name="T52" fmla="*/ 40 w 593"/>
                    <a:gd name="T53" fmla="*/ 416 h 446"/>
                    <a:gd name="T54" fmla="*/ 30 w 593"/>
                    <a:gd name="T55" fmla="*/ 436 h 446"/>
                    <a:gd name="T56" fmla="*/ 30 w 593"/>
                    <a:gd name="T57" fmla="*/ 446 h 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93" h="446">
                      <a:moveTo>
                        <a:pt x="20" y="138"/>
                      </a:moveTo>
                      <a:lnTo>
                        <a:pt x="10" y="198"/>
                      </a:lnTo>
                      <a:lnTo>
                        <a:pt x="10" y="228"/>
                      </a:lnTo>
                      <a:lnTo>
                        <a:pt x="0" y="247"/>
                      </a:lnTo>
                      <a:lnTo>
                        <a:pt x="0" y="247"/>
                      </a:lnTo>
                      <a:lnTo>
                        <a:pt x="99" y="208"/>
                      </a:lnTo>
                      <a:lnTo>
                        <a:pt x="178" y="168"/>
                      </a:lnTo>
                      <a:lnTo>
                        <a:pt x="316" y="109"/>
                      </a:lnTo>
                      <a:lnTo>
                        <a:pt x="415" y="59"/>
                      </a:lnTo>
                      <a:lnTo>
                        <a:pt x="484" y="29"/>
                      </a:lnTo>
                      <a:lnTo>
                        <a:pt x="524" y="10"/>
                      </a:lnTo>
                      <a:lnTo>
                        <a:pt x="543" y="10"/>
                      </a:lnTo>
                      <a:lnTo>
                        <a:pt x="553" y="0"/>
                      </a:lnTo>
                      <a:lnTo>
                        <a:pt x="553" y="0"/>
                      </a:lnTo>
                      <a:lnTo>
                        <a:pt x="583" y="29"/>
                      </a:lnTo>
                      <a:lnTo>
                        <a:pt x="593" y="59"/>
                      </a:lnTo>
                      <a:lnTo>
                        <a:pt x="593" y="109"/>
                      </a:lnTo>
                      <a:lnTo>
                        <a:pt x="573" y="158"/>
                      </a:lnTo>
                      <a:lnTo>
                        <a:pt x="553" y="218"/>
                      </a:lnTo>
                      <a:lnTo>
                        <a:pt x="514" y="267"/>
                      </a:lnTo>
                      <a:lnTo>
                        <a:pt x="464" y="307"/>
                      </a:lnTo>
                      <a:lnTo>
                        <a:pt x="415" y="337"/>
                      </a:lnTo>
                      <a:lnTo>
                        <a:pt x="326" y="366"/>
                      </a:lnTo>
                      <a:lnTo>
                        <a:pt x="218" y="386"/>
                      </a:lnTo>
                      <a:lnTo>
                        <a:pt x="119" y="386"/>
                      </a:lnTo>
                      <a:lnTo>
                        <a:pt x="50" y="346"/>
                      </a:lnTo>
                      <a:lnTo>
                        <a:pt x="40" y="416"/>
                      </a:lnTo>
                      <a:lnTo>
                        <a:pt x="30" y="436"/>
                      </a:lnTo>
                      <a:lnTo>
                        <a:pt x="30" y="446"/>
                      </a:lnTo>
                    </a:path>
                  </a:pathLst>
                </a:custGeom>
                <a:noFill/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34" name="Freeform 26"/>
                <p:cNvSpPr>
                  <a:spLocks/>
                </p:cNvSpPr>
                <p:nvPr/>
              </p:nvSpPr>
              <p:spPr bwMode="auto">
                <a:xfrm>
                  <a:off x="2534" y="1099"/>
                  <a:ext cx="740" cy="188"/>
                </a:xfrm>
                <a:custGeom>
                  <a:avLst/>
                  <a:gdLst>
                    <a:gd name="T0" fmla="*/ 740 w 740"/>
                    <a:gd name="T1" fmla="*/ 129 h 188"/>
                    <a:gd name="T2" fmla="*/ 0 w 740"/>
                    <a:gd name="T3" fmla="*/ 188 h 188"/>
                    <a:gd name="T4" fmla="*/ 0 w 740"/>
                    <a:gd name="T5" fmla="*/ 0 h 188"/>
                    <a:gd name="T6" fmla="*/ 740 w 740"/>
                    <a:gd name="T7" fmla="*/ 0 h 188"/>
                    <a:gd name="T8" fmla="*/ 740 w 740"/>
                    <a:gd name="T9" fmla="*/ 129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0" h="188">
                      <a:moveTo>
                        <a:pt x="740" y="129"/>
                      </a:moveTo>
                      <a:lnTo>
                        <a:pt x="0" y="188"/>
                      </a:lnTo>
                      <a:lnTo>
                        <a:pt x="0" y="0"/>
                      </a:lnTo>
                      <a:lnTo>
                        <a:pt x="740" y="0"/>
                      </a:lnTo>
                      <a:lnTo>
                        <a:pt x="740" y="129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35" name="Freeform 27"/>
                <p:cNvSpPr>
                  <a:spLocks/>
                </p:cNvSpPr>
                <p:nvPr/>
              </p:nvSpPr>
              <p:spPr bwMode="auto">
                <a:xfrm>
                  <a:off x="2139" y="732"/>
                  <a:ext cx="1412" cy="496"/>
                </a:xfrm>
                <a:custGeom>
                  <a:avLst/>
                  <a:gdLst>
                    <a:gd name="T0" fmla="*/ 711 w 1412"/>
                    <a:gd name="T1" fmla="*/ 496 h 496"/>
                    <a:gd name="T2" fmla="*/ 0 w 1412"/>
                    <a:gd name="T3" fmla="*/ 208 h 496"/>
                    <a:gd name="T4" fmla="*/ 750 w 1412"/>
                    <a:gd name="T5" fmla="*/ 0 h 496"/>
                    <a:gd name="T6" fmla="*/ 1412 w 1412"/>
                    <a:gd name="T7" fmla="*/ 288 h 496"/>
                    <a:gd name="T8" fmla="*/ 711 w 1412"/>
                    <a:gd name="T9" fmla="*/ 496 h 4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12" h="496">
                      <a:moveTo>
                        <a:pt x="711" y="496"/>
                      </a:moveTo>
                      <a:lnTo>
                        <a:pt x="0" y="208"/>
                      </a:lnTo>
                      <a:lnTo>
                        <a:pt x="750" y="0"/>
                      </a:lnTo>
                      <a:lnTo>
                        <a:pt x="1412" y="288"/>
                      </a:lnTo>
                      <a:lnTo>
                        <a:pt x="711" y="49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36" name="Freeform 28"/>
                <p:cNvSpPr>
                  <a:spLocks/>
                </p:cNvSpPr>
                <p:nvPr/>
              </p:nvSpPr>
              <p:spPr bwMode="auto">
                <a:xfrm>
                  <a:off x="2850" y="980"/>
                  <a:ext cx="681" cy="40"/>
                </a:xfrm>
                <a:custGeom>
                  <a:avLst/>
                  <a:gdLst>
                    <a:gd name="T0" fmla="*/ 681 w 681"/>
                    <a:gd name="T1" fmla="*/ 40 h 40"/>
                    <a:gd name="T2" fmla="*/ 0 w 681"/>
                    <a:gd name="T3" fmla="*/ 40 h 40"/>
                    <a:gd name="T4" fmla="*/ 0 w 681"/>
                    <a:gd name="T5" fmla="*/ 0 h 40"/>
                    <a:gd name="T6" fmla="*/ 612 w 681"/>
                    <a:gd name="T7" fmla="*/ 0 h 40"/>
                    <a:gd name="T8" fmla="*/ 681 w 681"/>
                    <a:gd name="T9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1" h="40">
                      <a:moveTo>
                        <a:pt x="681" y="40"/>
                      </a:moveTo>
                      <a:lnTo>
                        <a:pt x="0" y="40"/>
                      </a:lnTo>
                      <a:lnTo>
                        <a:pt x="0" y="0"/>
                      </a:lnTo>
                      <a:lnTo>
                        <a:pt x="612" y="0"/>
                      </a:lnTo>
                      <a:lnTo>
                        <a:pt x="681" y="40"/>
                      </a:lnTo>
                      <a:close/>
                    </a:path>
                  </a:pathLst>
                </a:custGeom>
                <a:noFill/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6637" name="Group 29"/>
              <p:cNvGrpSpPr>
                <a:grpSpLocks/>
              </p:cNvGrpSpPr>
              <p:nvPr/>
            </p:nvGrpSpPr>
            <p:grpSpPr bwMode="auto">
              <a:xfrm>
                <a:off x="2592" y="1056"/>
                <a:ext cx="96" cy="167"/>
                <a:chOff x="3215" y="1317"/>
                <a:chExt cx="109" cy="119"/>
              </a:xfrm>
            </p:grpSpPr>
            <p:sp>
              <p:nvSpPr>
                <p:cNvPr id="196638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3235" y="1317"/>
                  <a:ext cx="89" cy="30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639" name="Line 31"/>
                <p:cNvSpPr>
                  <a:spLocks noChangeShapeType="1"/>
                </p:cNvSpPr>
                <p:nvPr/>
              </p:nvSpPr>
              <p:spPr bwMode="auto">
                <a:xfrm flipV="1">
                  <a:off x="3215" y="1396"/>
                  <a:ext cx="99" cy="40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96640" name="Freeform 32"/>
            <p:cNvSpPr>
              <a:spLocks/>
            </p:cNvSpPr>
            <p:nvPr/>
          </p:nvSpPr>
          <p:spPr bwMode="auto">
            <a:xfrm>
              <a:off x="11" y="1770"/>
              <a:ext cx="285" cy="297"/>
            </a:xfrm>
            <a:custGeom>
              <a:avLst/>
              <a:gdLst>
                <a:gd name="T0" fmla="*/ 150 w 285"/>
                <a:gd name="T1" fmla="*/ 288 h 297"/>
                <a:gd name="T2" fmla="*/ 74 w 285"/>
                <a:gd name="T3" fmla="*/ 254 h 297"/>
                <a:gd name="T4" fmla="*/ 40 w 285"/>
                <a:gd name="T5" fmla="*/ 204 h 297"/>
                <a:gd name="T6" fmla="*/ 31 w 285"/>
                <a:gd name="T7" fmla="*/ 144 h 297"/>
                <a:gd name="T8" fmla="*/ 14 w 285"/>
                <a:gd name="T9" fmla="*/ 119 h 297"/>
                <a:gd name="T10" fmla="*/ 31 w 285"/>
                <a:gd name="T11" fmla="*/ 0 h 297"/>
                <a:gd name="T12" fmla="*/ 57 w 285"/>
                <a:gd name="T13" fmla="*/ 9 h 297"/>
                <a:gd name="T14" fmla="*/ 82 w 285"/>
                <a:gd name="T15" fmla="*/ 26 h 297"/>
                <a:gd name="T16" fmla="*/ 175 w 285"/>
                <a:gd name="T17" fmla="*/ 60 h 297"/>
                <a:gd name="T18" fmla="*/ 184 w 285"/>
                <a:gd name="T19" fmla="*/ 34 h 297"/>
                <a:gd name="T20" fmla="*/ 252 w 285"/>
                <a:gd name="T21" fmla="*/ 94 h 297"/>
                <a:gd name="T22" fmla="*/ 285 w 285"/>
                <a:gd name="T23" fmla="*/ 238 h 297"/>
                <a:gd name="T24" fmla="*/ 184 w 285"/>
                <a:gd name="T25" fmla="*/ 297 h 297"/>
                <a:gd name="T26" fmla="*/ 150 w 285"/>
                <a:gd name="T27" fmla="*/ 288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5" h="297">
                  <a:moveTo>
                    <a:pt x="150" y="288"/>
                  </a:moveTo>
                  <a:cubicBezTo>
                    <a:pt x="122" y="279"/>
                    <a:pt x="101" y="264"/>
                    <a:pt x="74" y="254"/>
                  </a:cubicBezTo>
                  <a:cubicBezTo>
                    <a:pt x="63" y="237"/>
                    <a:pt x="51" y="221"/>
                    <a:pt x="40" y="204"/>
                  </a:cubicBezTo>
                  <a:cubicBezTo>
                    <a:pt x="29" y="187"/>
                    <a:pt x="37" y="163"/>
                    <a:pt x="31" y="144"/>
                  </a:cubicBezTo>
                  <a:cubicBezTo>
                    <a:pt x="28" y="134"/>
                    <a:pt x="20" y="127"/>
                    <a:pt x="14" y="119"/>
                  </a:cubicBezTo>
                  <a:cubicBezTo>
                    <a:pt x="0" y="75"/>
                    <a:pt x="6" y="38"/>
                    <a:pt x="31" y="0"/>
                  </a:cubicBezTo>
                  <a:cubicBezTo>
                    <a:pt x="40" y="3"/>
                    <a:pt x="49" y="5"/>
                    <a:pt x="57" y="9"/>
                  </a:cubicBezTo>
                  <a:cubicBezTo>
                    <a:pt x="66" y="14"/>
                    <a:pt x="73" y="23"/>
                    <a:pt x="82" y="26"/>
                  </a:cubicBezTo>
                  <a:cubicBezTo>
                    <a:pt x="121" y="40"/>
                    <a:pt x="141" y="37"/>
                    <a:pt x="175" y="60"/>
                  </a:cubicBezTo>
                  <a:cubicBezTo>
                    <a:pt x="178" y="51"/>
                    <a:pt x="176" y="38"/>
                    <a:pt x="184" y="34"/>
                  </a:cubicBezTo>
                  <a:cubicBezTo>
                    <a:pt x="200" y="26"/>
                    <a:pt x="243" y="85"/>
                    <a:pt x="252" y="94"/>
                  </a:cubicBezTo>
                  <a:cubicBezTo>
                    <a:pt x="267" y="142"/>
                    <a:pt x="276" y="188"/>
                    <a:pt x="285" y="238"/>
                  </a:cubicBezTo>
                  <a:cubicBezTo>
                    <a:pt x="251" y="261"/>
                    <a:pt x="222" y="283"/>
                    <a:pt x="184" y="297"/>
                  </a:cubicBezTo>
                  <a:cubicBezTo>
                    <a:pt x="173" y="294"/>
                    <a:pt x="150" y="288"/>
                    <a:pt x="150" y="288"/>
                  </a:cubicBezTo>
                  <a:close/>
                </a:path>
              </a:pathLst>
            </a:cu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6643" name="Freeform 35"/>
            <p:cNvSpPr>
              <a:spLocks/>
            </p:cNvSpPr>
            <p:nvPr/>
          </p:nvSpPr>
          <p:spPr bwMode="auto">
            <a:xfrm>
              <a:off x="2208" y="1609"/>
              <a:ext cx="299" cy="288"/>
            </a:xfrm>
            <a:custGeom>
              <a:avLst/>
              <a:gdLst>
                <a:gd name="T0" fmla="*/ 3 w 299"/>
                <a:gd name="T1" fmla="*/ 136 h 288"/>
                <a:gd name="T2" fmla="*/ 96 w 299"/>
                <a:gd name="T3" fmla="*/ 17 h 288"/>
                <a:gd name="T4" fmla="*/ 96 w 299"/>
                <a:gd name="T5" fmla="*/ 94 h 288"/>
                <a:gd name="T6" fmla="*/ 104 w 299"/>
                <a:gd name="T7" fmla="*/ 119 h 288"/>
                <a:gd name="T8" fmla="*/ 181 w 299"/>
                <a:gd name="T9" fmla="*/ 60 h 288"/>
                <a:gd name="T10" fmla="*/ 282 w 299"/>
                <a:gd name="T11" fmla="*/ 0 h 288"/>
                <a:gd name="T12" fmla="*/ 299 w 299"/>
                <a:gd name="T13" fmla="*/ 102 h 288"/>
                <a:gd name="T14" fmla="*/ 274 w 299"/>
                <a:gd name="T15" fmla="*/ 229 h 288"/>
                <a:gd name="T16" fmla="*/ 215 w 299"/>
                <a:gd name="T17" fmla="*/ 246 h 288"/>
                <a:gd name="T18" fmla="*/ 62 w 299"/>
                <a:gd name="T19" fmla="*/ 288 h 288"/>
                <a:gd name="T20" fmla="*/ 3 w 299"/>
                <a:gd name="T21" fmla="*/ 161 h 288"/>
                <a:gd name="T22" fmla="*/ 28 w 299"/>
                <a:gd name="T23" fmla="*/ 136 h 288"/>
                <a:gd name="T24" fmla="*/ 3 w 299"/>
                <a:gd name="T25" fmla="*/ 127 h 288"/>
                <a:gd name="T26" fmla="*/ 3 w 299"/>
                <a:gd name="T27" fmla="*/ 13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9" h="288">
                  <a:moveTo>
                    <a:pt x="3" y="136"/>
                  </a:moveTo>
                  <a:cubicBezTo>
                    <a:pt x="31" y="93"/>
                    <a:pt x="53" y="46"/>
                    <a:pt x="96" y="17"/>
                  </a:cubicBezTo>
                  <a:cubicBezTo>
                    <a:pt x="121" y="56"/>
                    <a:pt x="109" y="52"/>
                    <a:pt x="96" y="94"/>
                  </a:cubicBezTo>
                  <a:cubicBezTo>
                    <a:pt x="99" y="102"/>
                    <a:pt x="95" y="120"/>
                    <a:pt x="104" y="119"/>
                  </a:cubicBezTo>
                  <a:cubicBezTo>
                    <a:pt x="136" y="114"/>
                    <a:pt x="157" y="78"/>
                    <a:pt x="181" y="60"/>
                  </a:cubicBezTo>
                  <a:cubicBezTo>
                    <a:pt x="213" y="36"/>
                    <a:pt x="245" y="13"/>
                    <a:pt x="282" y="0"/>
                  </a:cubicBezTo>
                  <a:cubicBezTo>
                    <a:pt x="296" y="41"/>
                    <a:pt x="299" y="43"/>
                    <a:pt x="299" y="102"/>
                  </a:cubicBezTo>
                  <a:cubicBezTo>
                    <a:pt x="299" y="166"/>
                    <a:pt x="292" y="175"/>
                    <a:pt x="274" y="229"/>
                  </a:cubicBezTo>
                  <a:cubicBezTo>
                    <a:pt x="268" y="248"/>
                    <a:pt x="235" y="240"/>
                    <a:pt x="215" y="246"/>
                  </a:cubicBezTo>
                  <a:cubicBezTo>
                    <a:pt x="164" y="261"/>
                    <a:pt x="114" y="276"/>
                    <a:pt x="62" y="288"/>
                  </a:cubicBezTo>
                  <a:cubicBezTo>
                    <a:pt x="20" y="259"/>
                    <a:pt x="18" y="209"/>
                    <a:pt x="3" y="161"/>
                  </a:cubicBezTo>
                  <a:cubicBezTo>
                    <a:pt x="11" y="153"/>
                    <a:pt x="28" y="148"/>
                    <a:pt x="28" y="136"/>
                  </a:cubicBezTo>
                  <a:cubicBezTo>
                    <a:pt x="28" y="127"/>
                    <a:pt x="12" y="127"/>
                    <a:pt x="3" y="127"/>
                  </a:cubicBezTo>
                  <a:cubicBezTo>
                    <a:pt x="0" y="127"/>
                    <a:pt x="3" y="133"/>
                    <a:pt x="3" y="136"/>
                  </a:cubicBezTo>
                  <a:close/>
                </a:path>
              </a:pathLst>
            </a:cu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96645" name="AutoShape 37"/>
          <p:cNvSpPr>
            <a:spLocks noChangeArrowheads="1"/>
          </p:cNvSpPr>
          <p:nvPr/>
        </p:nvSpPr>
        <p:spPr bwMode="auto">
          <a:xfrm>
            <a:off x="1952625" y="228600"/>
            <a:ext cx="5427663" cy="3276600"/>
          </a:xfrm>
          <a:prstGeom prst="wedgeRectCallout">
            <a:avLst>
              <a:gd name="adj1" fmla="val -62782"/>
              <a:gd name="adj2" fmla="val -181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/>
          <a:lstStyle/>
          <a:p>
            <a:r>
              <a:rPr lang="ja-JP" altLang="en-US" sz="3200">
                <a:solidFill>
                  <a:srgbClr val="660033"/>
                </a:solidFill>
              </a:rPr>
              <a:t>このように、たとえ今時点に</a:t>
            </a:r>
          </a:p>
          <a:p>
            <a:r>
              <a:rPr lang="ja-JP" altLang="en-US" sz="3200">
                <a:solidFill>
                  <a:srgbClr val="660033"/>
                </a:solidFill>
              </a:rPr>
              <a:t>問題が発生していなくても</a:t>
            </a:r>
          </a:p>
          <a:p>
            <a:r>
              <a:rPr lang="ja-JP" altLang="en-US" sz="3200">
                <a:solidFill>
                  <a:srgbClr val="A50021"/>
                </a:solidFill>
                <a:ea typeface="HGP創英角ﾎﾟｯﾌﾟ体" pitchFamily="50" charset="-128"/>
              </a:rPr>
              <a:t>・「現状を打破」するため</a:t>
            </a:r>
          </a:p>
          <a:p>
            <a:r>
              <a:rPr lang="ja-JP" altLang="en-US" sz="3200">
                <a:solidFill>
                  <a:srgbClr val="A50021"/>
                </a:solidFill>
                <a:ea typeface="HGP創英角ﾎﾟｯﾌﾟ体" pitchFamily="50" charset="-128"/>
              </a:rPr>
              <a:t>・「新しい業務に対応」するため</a:t>
            </a:r>
          </a:p>
          <a:p>
            <a:r>
              <a:rPr lang="ja-JP" altLang="en-US" sz="3200">
                <a:solidFill>
                  <a:srgbClr val="660033"/>
                </a:solidFill>
              </a:rPr>
              <a:t>に、</a:t>
            </a:r>
            <a:r>
              <a:rPr lang="ja-JP" altLang="en-US" sz="3200" u="sng">
                <a:solidFill>
                  <a:srgbClr val="660033"/>
                </a:solidFill>
                <a:ea typeface="HGP創英角ﾎﾟｯﾌﾟ体" pitchFamily="50" charset="-128"/>
              </a:rPr>
              <a:t>つくり出す問題を</a:t>
            </a:r>
            <a:r>
              <a:rPr lang="en-US" altLang="ja-JP" u="sng">
                <a:solidFill>
                  <a:srgbClr val="A50021"/>
                </a:solidFill>
                <a:ea typeface="HGP創英角ﾎﾟｯﾌﾟ体" pitchFamily="50" charset="-128"/>
              </a:rPr>
              <a:t>『</a:t>
            </a:r>
            <a:r>
              <a:rPr lang="ja-JP" altLang="en-US" u="sng">
                <a:solidFill>
                  <a:srgbClr val="A50021"/>
                </a:solidFill>
                <a:ea typeface="HGP創英角ﾎﾟｯﾌﾟ体" pitchFamily="50" charset="-128"/>
              </a:rPr>
              <a:t>課題</a:t>
            </a:r>
            <a:r>
              <a:rPr lang="en-US" altLang="ja-JP">
                <a:solidFill>
                  <a:srgbClr val="A50021"/>
                </a:solidFill>
                <a:ea typeface="HGP創英角ﾎﾟｯﾌﾟ体" pitchFamily="50" charset="-128"/>
              </a:rPr>
              <a:t>』</a:t>
            </a:r>
          </a:p>
          <a:p>
            <a:r>
              <a:rPr lang="ja-JP" altLang="en-US" sz="3200" u="sng">
                <a:solidFill>
                  <a:srgbClr val="660033"/>
                </a:solidFill>
              </a:rPr>
              <a:t>と呼ぶ</a:t>
            </a:r>
            <a:r>
              <a:rPr lang="ja-JP" altLang="en-US" sz="2800">
                <a:solidFill>
                  <a:srgbClr val="A50021"/>
                </a:solidFill>
              </a:rPr>
              <a:t>（</a:t>
            </a:r>
            <a:r>
              <a:rPr lang="en-US" altLang="ja-JP" sz="2800">
                <a:solidFill>
                  <a:srgbClr val="A50021"/>
                </a:solidFill>
              </a:rPr>
              <a:t>『</a:t>
            </a:r>
            <a:r>
              <a:rPr lang="ja-JP" altLang="en-US" sz="2800">
                <a:solidFill>
                  <a:srgbClr val="A50021"/>
                </a:solidFill>
              </a:rPr>
              <a:t>ありたい姿</a:t>
            </a:r>
            <a:r>
              <a:rPr lang="en-US" altLang="ja-JP" sz="2800">
                <a:solidFill>
                  <a:srgbClr val="A50021"/>
                </a:solidFill>
              </a:rPr>
              <a:t>』</a:t>
            </a:r>
            <a:r>
              <a:rPr lang="ja-JP" altLang="en-US" sz="2800">
                <a:solidFill>
                  <a:srgbClr val="A50021"/>
                </a:solidFill>
              </a:rPr>
              <a:t>を目指し）</a:t>
            </a:r>
          </a:p>
        </p:txBody>
      </p:sp>
      <p:pic>
        <p:nvPicPr>
          <p:cNvPr id="196649" name="Picture 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888" y="2216150"/>
            <a:ext cx="1535112" cy="1862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6650" name="AutoShape 42"/>
          <p:cNvSpPr>
            <a:spLocks noChangeArrowheads="1"/>
          </p:cNvSpPr>
          <p:nvPr/>
        </p:nvSpPr>
        <p:spPr bwMode="auto">
          <a:xfrm>
            <a:off x="7162800" y="0"/>
            <a:ext cx="1981200" cy="1844675"/>
          </a:xfrm>
          <a:prstGeom prst="wedgeRoundRectCallout">
            <a:avLst>
              <a:gd name="adj1" fmla="val -2806"/>
              <a:gd name="adj2" fmla="val 77625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ja-JP" altLang="en-US" sz="2200">
                <a:solidFill>
                  <a:srgbClr val="A50021"/>
                </a:solidFill>
                <a:ea typeface="HGP創英角ﾎﾟｯﾌﾟ体" pitchFamily="50" charset="-128"/>
              </a:rPr>
              <a:t>現状に甘んじるな！</a:t>
            </a:r>
          </a:p>
          <a:p>
            <a:r>
              <a:rPr lang="ja-JP" altLang="en-US" sz="2200">
                <a:solidFill>
                  <a:srgbClr val="A50021"/>
                </a:solidFill>
                <a:ea typeface="HGP創英角ﾎﾟｯﾌﾟ体" pitchFamily="50" charset="-128"/>
              </a:rPr>
              <a:t>問題は探せばいくらでも</a:t>
            </a:r>
          </a:p>
          <a:p>
            <a:r>
              <a:rPr lang="ja-JP" altLang="en-US" sz="2200">
                <a:solidFill>
                  <a:srgbClr val="A50021"/>
                </a:solidFill>
                <a:ea typeface="HGP創英角ﾎﾟｯﾌﾟ体" pitchFamily="50" charset="-128"/>
              </a:rPr>
              <a:t>あるぞ！</a:t>
            </a:r>
          </a:p>
        </p:txBody>
      </p:sp>
      <p:grpSp>
        <p:nvGrpSpPr>
          <p:cNvPr id="196655" name="Group 47"/>
          <p:cNvGrpSpPr>
            <a:grpSpLocks/>
          </p:cNvGrpSpPr>
          <p:nvPr/>
        </p:nvGrpSpPr>
        <p:grpSpPr bwMode="auto">
          <a:xfrm>
            <a:off x="2438400" y="3581400"/>
            <a:ext cx="4495800" cy="3276600"/>
            <a:chOff x="1536" y="2256"/>
            <a:chExt cx="2832" cy="2064"/>
          </a:xfrm>
        </p:grpSpPr>
        <p:pic>
          <p:nvPicPr>
            <p:cNvPr id="196648" name="Picture 4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2705"/>
              <a:ext cx="2016" cy="16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6652" name="Rectangle 44"/>
            <p:cNvSpPr>
              <a:spLocks noChangeArrowheads="1"/>
            </p:cNvSpPr>
            <p:nvPr/>
          </p:nvSpPr>
          <p:spPr bwMode="auto">
            <a:xfrm>
              <a:off x="1536" y="2256"/>
              <a:ext cx="2832" cy="4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600">
                  <a:solidFill>
                    <a:srgbClr val="A50021"/>
                  </a:solidFill>
                  <a:ea typeface="HGP創英角ﾎﾟｯﾌﾟ体" pitchFamily="50" charset="-128"/>
                </a:rPr>
                <a:t>今は問題なくても</a:t>
              </a:r>
            </a:p>
          </p:txBody>
        </p:sp>
      </p:grpSp>
      <p:sp>
        <p:nvSpPr>
          <p:cNvPr id="196653" name="AutoShape 45"/>
          <p:cNvSpPr>
            <a:spLocks noChangeArrowheads="1"/>
          </p:cNvSpPr>
          <p:nvPr/>
        </p:nvSpPr>
        <p:spPr bwMode="auto">
          <a:xfrm>
            <a:off x="152400" y="3886200"/>
            <a:ext cx="2895600" cy="2667000"/>
          </a:xfrm>
          <a:prstGeom prst="wedgeRoundRectCallout">
            <a:avLst>
              <a:gd name="adj1" fmla="val 74727"/>
              <a:gd name="adj2" fmla="val 30296"/>
              <a:gd name="adj3" fmla="val 16667"/>
            </a:avLst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ja-JP" altLang="en-US" sz="2600">
                <a:solidFill>
                  <a:srgbClr val="660033"/>
                </a:solidFill>
                <a:ea typeface="HGP創英角ﾎﾟｯﾌﾟ体" pitchFamily="50" charset="-128"/>
              </a:rPr>
              <a:t>競合Ａ社に価格で勝つためには、</a:t>
            </a:r>
          </a:p>
          <a:p>
            <a:r>
              <a:rPr lang="ja-JP" altLang="en-US" sz="2600">
                <a:solidFill>
                  <a:srgbClr val="660033"/>
                </a:solidFill>
                <a:ea typeface="HGP創英角ﾎﾟｯﾌﾟ体" pitchFamily="50" charset="-128"/>
              </a:rPr>
              <a:t>現状の人数で</a:t>
            </a:r>
          </a:p>
          <a:p>
            <a:r>
              <a:rPr lang="ja-JP" altLang="en-US" sz="2600">
                <a:solidFill>
                  <a:srgbClr val="660033"/>
                </a:solidFill>
                <a:ea typeface="HGP創英角ﾎﾟｯﾌﾟ体" pitchFamily="50" charset="-128"/>
              </a:rPr>
              <a:t>モノをつくり続けるのは問題ヨ！</a:t>
            </a:r>
          </a:p>
          <a:p>
            <a:r>
              <a:rPr lang="ja-JP" altLang="en-US" sz="2400">
                <a:solidFill>
                  <a:srgbClr val="A50021"/>
                </a:solidFill>
              </a:rPr>
              <a:t>（現状に甘えず）</a:t>
            </a:r>
          </a:p>
        </p:txBody>
      </p:sp>
      <p:sp>
        <p:nvSpPr>
          <p:cNvPr id="196654" name="AutoShape 46"/>
          <p:cNvSpPr>
            <a:spLocks noChangeArrowheads="1"/>
          </p:cNvSpPr>
          <p:nvPr/>
        </p:nvSpPr>
        <p:spPr bwMode="auto">
          <a:xfrm>
            <a:off x="6096000" y="4038600"/>
            <a:ext cx="3048000" cy="2667000"/>
          </a:xfrm>
          <a:prstGeom prst="wedgeRoundRectCallout">
            <a:avLst>
              <a:gd name="adj1" fmla="val -70315"/>
              <a:gd name="adj2" fmla="val 32856"/>
              <a:gd name="adj3" fmla="val 16667"/>
            </a:avLst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ja-JP" altLang="en-US" sz="2500">
                <a:solidFill>
                  <a:srgbClr val="660033"/>
                </a:solidFill>
                <a:ea typeface="HGP創英角ﾎﾟｯﾌﾟ体" pitchFamily="50" charset="-128"/>
              </a:rPr>
              <a:t>海外展開が更に</a:t>
            </a:r>
          </a:p>
          <a:p>
            <a:r>
              <a:rPr lang="ja-JP" altLang="en-US" sz="2500">
                <a:solidFill>
                  <a:srgbClr val="660033"/>
                </a:solidFill>
                <a:ea typeface="HGP創英角ﾎﾟｯﾌﾟ体" pitchFamily="50" charset="-128"/>
              </a:rPr>
              <a:t>加速し、今の部品の供給体制が、</a:t>
            </a:r>
          </a:p>
          <a:p>
            <a:r>
              <a:rPr lang="ja-JP" altLang="en-US" sz="2500">
                <a:solidFill>
                  <a:srgbClr val="660033"/>
                </a:solidFill>
                <a:ea typeface="HGP創英角ﾎﾟｯﾌﾟ体" pitchFamily="50" charset="-128"/>
              </a:rPr>
              <a:t>３年後には問題になるヨ！</a:t>
            </a:r>
          </a:p>
          <a:p>
            <a:r>
              <a:rPr lang="ja-JP" altLang="en-US" sz="2600">
                <a:solidFill>
                  <a:srgbClr val="A50021"/>
                </a:solidFill>
              </a:rPr>
              <a:t>（将来を先取り）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6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96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6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53" grpId="0" animBg="1" autoUpdateAnimBg="0"/>
      <p:bldP spid="196654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ChangeArrowheads="1"/>
          </p:cNvSpPr>
          <p:nvPr/>
        </p:nvSpPr>
        <p:spPr bwMode="auto">
          <a:xfrm>
            <a:off x="1604963" y="1676400"/>
            <a:ext cx="671195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ja-JP" sz="3600">
                <a:solidFill>
                  <a:srgbClr val="660033"/>
                </a:solidFill>
                <a:latin typeface="HGP創英角ﾎﾟｯﾌﾟ体" pitchFamily="50" charset="-128"/>
                <a:ea typeface="HGP創英角ﾎﾟｯﾌﾟ体" pitchFamily="50" charset="-128"/>
              </a:rPr>
              <a:t>2-3</a:t>
            </a:r>
            <a:endParaRPr lang="en-US" altLang="ja-JP" sz="3600">
              <a:solidFill>
                <a:srgbClr val="660033"/>
              </a:solidFill>
              <a:ea typeface="HG創英角ﾎﾟｯﾌﾟ体" pitchFamily="49" charset="-128"/>
            </a:endParaRPr>
          </a:p>
          <a:p>
            <a:pPr>
              <a:spcBef>
                <a:spcPct val="50000"/>
              </a:spcBef>
            </a:pPr>
            <a:r>
              <a:rPr lang="ja-JP" altLang="en-US" sz="3600">
                <a:solidFill>
                  <a:srgbClr val="660033"/>
                </a:solidFill>
                <a:ea typeface="HG創英角ﾎﾟｯﾌﾟ体" pitchFamily="49" charset="-128"/>
              </a:rPr>
              <a:t>問題解決型と課題達成型の</a:t>
            </a:r>
          </a:p>
          <a:p>
            <a:r>
              <a:rPr lang="ja-JP" altLang="en-US" sz="3600">
                <a:solidFill>
                  <a:srgbClr val="660033"/>
                </a:solidFill>
                <a:ea typeface="HG創英角ﾎﾟｯﾌﾟ体" pitchFamily="49" charset="-128"/>
              </a:rPr>
              <a:t>関係をみてみよう！</a:t>
            </a:r>
          </a:p>
          <a:p>
            <a:endParaRPr lang="ja-JP" altLang="en-US" sz="3600">
              <a:solidFill>
                <a:srgbClr val="660033"/>
              </a:solidFill>
              <a:ea typeface="HG創英角ﾎﾟｯﾌﾟ体" pitchFamily="49" charset="-128"/>
            </a:endParaRPr>
          </a:p>
          <a:p>
            <a:endParaRPr lang="en-US" altLang="ja-JP" sz="3600">
              <a:solidFill>
                <a:srgbClr val="660033"/>
              </a:solidFill>
              <a:ea typeface="HG創英角ﾎﾟｯﾌﾟ体" pitchFamily="49" charset="-128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ChangeArrowheads="1"/>
          </p:cNvSpPr>
          <p:nvPr/>
        </p:nvSpPr>
        <p:spPr bwMode="auto">
          <a:xfrm>
            <a:off x="1143000" y="1066800"/>
            <a:ext cx="2362200" cy="8382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4400">
                <a:solidFill>
                  <a:srgbClr val="000066"/>
                </a:solidFill>
                <a:ea typeface="HG創英角ｺﾞｼｯｸUB" pitchFamily="49" charset="-128"/>
              </a:rPr>
              <a:t>問題</a:t>
            </a:r>
          </a:p>
        </p:txBody>
      </p:sp>
      <p:sp>
        <p:nvSpPr>
          <p:cNvPr id="134147" name="Rectangle 3"/>
          <p:cNvSpPr>
            <a:spLocks noChangeArrowheads="1"/>
          </p:cNvSpPr>
          <p:nvPr/>
        </p:nvSpPr>
        <p:spPr bwMode="auto">
          <a:xfrm>
            <a:off x="3505200" y="1143000"/>
            <a:ext cx="1371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4400">
                <a:solidFill>
                  <a:schemeClr val="tx1"/>
                </a:solidFill>
                <a:ea typeface="HG創英角ｺﾞｼｯｸUB" pitchFamily="49" charset="-128"/>
              </a:rPr>
              <a:t>を、</a:t>
            </a:r>
          </a:p>
        </p:txBody>
      </p:sp>
      <p:sp>
        <p:nvSpPr>
          <p:cNvPr id="134148" name="Rectangle 4"/>
          <p:cNvSpPr>
            <a:spLocks noChangeArrowheads="1"/>
          </p:cNvSpPr>
          <p:nvPr/>
        </p:nvSpPr>
        <p:spPr bwMode="auto">
          <a:xfrm>
            <a:off x="5029200" y="1066800"/>
            <a:ext cx="2209800" cy="7620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4400">
                <a:solidFill>
                  <a:srgbClr val="000066"/>
                </a:solidFill>
                <a:ea typeface="HG創英角ｺﾞｼｯｸUB" pitchFamily="49" charset="-128"/>
              </a:rPr>
              <a:t>解決</a:t>
            </a:r>
          </a:p>
        </p:txBody>
      </p:sp>
      <p:sp>
        <p:nvSpPr>
          <p:cNvPr id="134149" name="Rectangle 5"/>
          <p:cNvSpPr>
            <a:spLocks noChangeArrowheads="1"/>
          </p:cNvSpPr>
          <p:nvPr/>
        </p:nvSpPr>
        <p:spPr bwMode="auto">
          <a:xfrm>
            <a:off x="7086600" y="1066800"/>
            <a:ext cx="1752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4400">
                <a:solidFill>
                  <a:schemeClr val="tx1"/>
                </a:solidFill>
                <a:ea typeface="HG創英角ｺﾞｼｯｸUB" pitchFamily="49" charset="-128"/>
              </a:rPr>
              <a:t>する</a:t>
            </a:r>
          </a:p>
        </p:txBody>
      </p:sp>
      <p:sp>
        <p:nvSpPr>
          <p:cNvPr id="134153" name="AutoShape 9"/>
          <p:cNvSpPr>
            <a:spLocks noChangeArrowheads="1"/>
          </p:cNvSpPr>
          <p:nvPr/>
        </p:nvSpPr>
        <p:spPr bwMode="auto">
          <a:xfrm>
            <a:off x="236538" y="2514600"/>
            <a:ext cx="4191000" cy="1828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19050">
            <a:solidFill>
              <a:srgbClr val="0000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800">
                <a:solidFill>
                  <a:srgbClr val="000066"/>
                </a:solidFill>
                <a:latin typeface="HGP創英角ﾎﾟｯﾌﾟ体" pitchFamily="50" charset="-128"/>
              </a:rPr>
              <a:t>製品</a:t>
            </a:r>
            <a:r>
              <a:rPr lang="en-US" altLang="ja-JP" sz="2800">
                <a:solidFill>
                  <a:srgbClr val="000066"/>
                </a:solidFill>
                <a:latin typeface="HGP創英角ﾎﾟｯﾌﾟ体" pitchFamily="50" charset="-128"/>
              </a:rPr>
              <a:t>､</a:t>
            </a:r>
            <a:r>
              <a:rPr lang="ja-JP" altLang="en-US" sz="2800">
                <a:solidFill>
                  <a:srgbClr val="000066"/>
                </a:solidFill>
                <a:latin typeface="HGP創英角ﾎﾟｯﾌﾟ体" pitchFamily="50" charset="-128"/>
              </a:rPr>
              <a:t>サービス</a:t>
            </a:r>
            <a:r>
              <a:rPr lang="en-US" altLang="ja-JP" sz="2800">
                <a:solidFill>
                  <a:srgbClr val="000066"/>
                </a:solidFill>
                <a:latin typeface="HGP創英角ﾎﾟｯﾌﾟ体" pitchFamily="50" charset="-128"/>
              </a:rPr>
              <a:t>､</a:t>
            </a:r>
            <a:r>
              <a:rPr lang="ja-JP" altLang="en-US" sz="2800">
                <a:solidFill>
                  <a:srgbClr val="000066"/>
                </a:solidFill>
                <a:latin typeface="HGP創英角ﾎﾟｯﾌﾟ体" pitchFamily="50" charset="-128"/>
              </a:rPr>
              <a:t>仕事の</a:t>
            </a:r>
          </a:p>
          <a:p>
            <a:pPr algn="ctr"/>
            <a:r>
              <a:rPr lang="ja-JP" altLang="en-US" sz="2800">
                <a:solidFill>
                  <a:schemeClr val="accent2"/>
                </a:solidFill>
                <a:latin typeface="HGP創英角ﾎﾟｯﾌﾟ体" pitchFamily="50" charset="-128"/>
                <a:ea typeface="HG創英角ﾎﾟｯﾌﾟ体" pitchFamily="49" charset="-128"/>
              </a:rPr>
              <a:t>「あるべき姿</a:t>
            </a:r>
            <a:r>
              <a:rPr lang="en-US" altLang="ja-JP" sz="2800">
                <a:solidFill>
                  <a:schemeClr val="accent2"/>
                </a:solidFill>
                <a:latin typeface="HGP創英角ﾎﾟｯﾌﾟ体" pitchFamily="50" charset="-128"/>
                <a:ea typeface="HG創英角ﾎﾟｯﾌﾟ体" pitchFamily="49" charset="-128"/>
              </a:rPr>
              <a:t>｣</a:t>
            </a:r>
            <a:r>
              <a:rPr lang="ja-JP" altLang="en-US" sz="2800">
                <a:solidFill>
                  <a:schemeClr val="accent2"/>
                </a:solidFill>
                <a:latin typeface="HG創英角ﾎﾟｯﾌﾟ体" pitchFamily="49" charset="-128"/>
                <a:ea typeface="HG創英角ﾎﾟｯﾌﾟ体" pitchFamily="49" charset="-128"/>
              </a:rPr>
              <a:t>と</a:t>
            </a:r>
          </a:p>
          <a:p>
            <a:pPr algn="ctr"/>
            <a:r>
              <a:rPr lang="en-US" altLang="ja-JP" sz="2800">
                <a:solidFill>
                  <a:schemeClr val="accent2"/>
                </a:solidFill>
                <a:latin typeface="HG創英角ﾎﾟｯﾌﾟ体" pitchFamily="49" charset="-128"/>
                <a:ea typeface="HG創英角ﾎﾟｯﾌﾟ体" pitchFamily="49" charset="-128"/>
              </a:rPr>
              <a:t>｢</a:t>
            </a:r>
            <a:r>
              <a:rPr lang="ja-JP" altLang="en-US" sz="2800">
                <a:solidFill>
                  <a:schemeClr val="accent2"/>
                </a:solidFill>
                <a:latin typeface="HG創英角ﾎﾟｯﾌﾟ体" pitchFamily="49" charset="-128"/>
                <a:ea typeface="HG創英角ﾎﾟｯﾌﾟ体" pitchFamily="49" charset="-128"/>
              </a:rPr>
              <a:t>現状</a:t>
            </a:r>
            <a:r>
              <a:rPr lang="en-US" altLang="ja-JP" sz="2800">
                <a:solidFill>
                  <a:schemeClr val="accent2"/>
                </a:solidFill>
                <a:latin typeface="HG創英角ﾎﾟｯﾌﾟ体" pitchFamily="49" charset="-128"/>
                <a:ea typeface="HG創英角ﾎﾟｯﾌﾟ体" pitchFamily="49" charset="-128"/>
              </a:rPr>
              <a:t>｣</a:t>
            </a:r>
            <a:r>
              <a:rPr lang="ja-JP" altLang="en-US" sz="2800">
                <a:solidFill>
                  <a:schemeClr val="accent2"/>
                </a:solidFill>
                <a:latin typeface="HG創英角ﾎﾟｯﾌﾟ体" pitchFamily="49" charset="-128"/>
                <a:ea typeface="HG創英角ﾎﾟｯﾌﾟ体" pitchFamily="49" charset="-128"/>
              </a:rPr>
              <a:t>との間に</a:t>
            </a:r>
          </a:p>
          <a:p>
            <a:pPr algn="ctr"/>
            <a:r>
              <a:rPr lang="ja-JP" altLang="en-US" sz="32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GP創英角ﾎﾟｯﾌﾟ体" pitchFamily="50" charset="-128"/>
                <a:ea typeface="HG創英角ﾎﾟｯﾌﾟ体" pitchFamily="49" charset="-128"/>
              </a:rPr>
              <a:t>差</a:t>
            </a:r>
            <a:r>
              <a:rPr lang="ja-JP" altLang="en-US" sz="28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GP創英角ﾎﾟｯﾌﾟ体" pitchFamily="50" charset="-128"/>
              </a:rPr>
              <a:t>（ギャップ）</a:t>
            </a:r>
            <a:r>
              <a:rPr lang="ja-JP" altLang="en-US" sz="28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が</a:t>
            </a:r>
            <a:r>
              <a:rPr lang="ja-JP" altLang="en-US" sz="28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G創英角ﾎﾟｯﾌﾟ体" pitchFamily="49" charset="-128"/>
                <a:ea typeface="HG創英角ﾎﾟｯﾌﾟ体" pitchFamily="49" charset="-128"/>
              </a:rPr>
              <a:t>生じる</a:t>
            </a:r>
          </a:p>
        </p:txBody>
      </p:sp>
      <p:sp>
        <p:nvSpPr>
          <p:cNvPr id="134154" name="Line 10"/>
          <p:cNvSpPr>
            <a:spLocks noChangeShapeType="1"/>
          </p:cNvSpPr>
          <p:nvPr/>
        </p:nvSpPr>
        <p:spPr bwMode="auto">
          <a:xfrm>
            <a:off x="1981200" y="1981200"/>
            <a:ext cx="0" cy="4572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4156" name="Rectangle 12"/>
          <p:cNvSpPr>
            <a:spLocks noChangeArrowheads="1"/>
          </p:cNvSpPr>
          <p:nvPr/>
        </p:nvSpPr>
        <p:spPr bwMode="auto">
          <a:xfrm>
            <a:off x="1828800" y="0"/>
            <a:ext cx="5257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>
                <a:solidFill>
                  <a:schemeClr val="accent2"/>
                </a:solidFill>
              </a:rPr>
              <a:t>問題解決とは？</a:t>
            </a:r>
          </a:p>
        </p:txBody>
      </p:sp>
      <p:grpSp>
        <p:nvGrpSpPr>
          <p:cNvPr id="134169" name="Group 25"/>
          <p:cNvGrpSpPr>
            <a:grpSpLocks/>
          </p:cNvGrpSpPr>
          <p:nvPr/>
        </p:nvGrpSpPr>
        <p:grpSpPr bwMode="auto">
          <a:xfrm>
            <a:off x="0" y="4419600"/>
            <a:ext cx="4427538" cy="2178050"/>
            <a:chOff x="0" y="2784"/>
            <a:chExt cx="2928" cy="1536"/>
          </a:xfrm>
        </p:grpSpPr>
        <p:sp>
          <p:nvSpPr>
            <p:cNvPr id="134160" name="AutoShape 16"/>
            <p:cNvSpPr>
              <a:spLocks noChangeArrowheads="1"/>
            </p:cNvSpPr>
            <p:nvPr/>
          </p:nvSpPr>
          <p:spPr bwMode="auto">
            <a:xfrm rot="8419747">
              <a:off x="960" y="3312"/>
              <a:ext cx="480" cy="480"/>
            </a:xfrm>
            <a:prstGeom prst="cube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solidFill>
                    <a:schemeClr val="tx1"/>
                  </a:solidFill>
                  <a:ea typeface="HG創英角ﾎﾟｯﾌﾟ体" pitchFamily="49" charset="-128"/>
                </a:rPr>
                <a:t>き</a:t>
              </a:r>
            </a:p>
          </p:txBody>
        </p:sp>
        <p:sp>
          <p:nvSpPr>
            <p:cNvPr id="134161" name="AutoShape 17"/>
            <p:cNvSpPr>
              <a:spLocks noChangeArrowheads="1"/>
            </p:cNvSpPr>
            <p:nvPr/>
          </p:nvSpPr>
          <p:spPr bwMode="auto">
            <a:xfrm rot="-4835245">
              <a:off x="1680" y="3840"/>
              <a:ext cx="480" cy="480"/>
            </a:xfrm>
            <a:prstGeom prst="cube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solidFill>
                    <a:schemeClr val="tx1"/>
                  </a:solidFill>
                  <a:ea typeface="HG創英角ﾎﾟｯﾌﾟ体" pitchFamily="49" charset="-128"/>
                </a:rPr>
                <a:t>姿</a:t>
              </a:r>
            </a:p>
          </p:txBody>
        </p:sp>
        <p:sp>
          <p:nvSpPr>
            <p:cNvPr id="134164" name="AutoShape 20"/>
            <p:cNvSpPr>
              <a:spLocks noChangeArrowheads="1"/>
            </p:cNvSpPr>
            <p:nvPr/>
          </p:nvSpPr>
          <p:spPr bwMode="auto">
            <a:xfrm rot="2005488">
              <a:off x="1056" y="3792"/>
              <a:ext cx="480" cy="480"/>
            </a:xfrm>
            <a:prstGeom prst="cube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solidFill>
                    <a:schemeClr val="tx1"/>
                  </a:solidFill>
                  <a:ea typeface="HG創英角ﾎﾟｯﾌﾟ体" pitchFamily="49" charset="-128"/>
                </a:rPr>
                <a:t>る</a:t>
              </a:r>
            </a:p>
          </p:txBody>
        </p:sp>
        <p:sp>
          <p:nvSpPr>
            <p:cNvPr id="134165" name="AutoShape 21"/>
            <p:cNvSpPr>
              <a:spLocks noChangeArrowheads="1"/>
            </p:cNvSpPr>
            <p:nvPr/>
          </p:nvSpPr>
          <p:spPr bwMode="auto">
            <a:xfrm rot="-915307">
              <a:off x="1344" y="3408"/>
              <a:ext cx="480" cy="480"/>
            </a:xfrm>
            <a:prstGeom prst="cube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solidFill>
                    <a:schemeClr val="tx1"/>
                  </a:solidFill>
                  <a:ea typeface="HG創英角ﾎﾟｯﾌﾟ体" pitchFamily="49" charset="-128"/>
                </a:rPr>
                <a:t>あ</a:t>
              </a:r>
            </a:p>
          </p:txBody>
        </p:sp>
        <p:sp>
          <p:nvSpPr>
            <p:cNvPr id="134166" name="AutoShape 22"/>
            <p:cNvSpPr>
              <a:spLocks noChangeArrowheads="1"/>
            </p:cNvSpPr>
            <p:nvPr/>
          </p:nvSpPr>
          <p:spPr bwMode="auto">
            <a:xfrm rot="2659438">
              <a:off x="1824" y="3360"/>
              <a:ext cx="480" cy="480"/>
            </a:xfrm>
            <a:prstGeom prst="cube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solidFill>
                    <a:schemeClr val="tx1"/>
                  </a:solidFill>
                  <a:ea typeface="HG創英角ﾎﾟｯﾌﾟ体" pitchFamily="49" charset="-128"/>
                </a:rPr>
                <a:t>べ</a:t>
              </a:r>
            </a:p>
          </p:txBody>
        </p:sp>
        <p:pic>
          <p:nvPicPr>
            <p:cNvPr id="134167" name="Picture 2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976"/>
              <a:ext cx="864" cy="10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4168" name="AutoShape 24"/>
            <p:cNvSpPr>
              <a:spLocks noChangeArrowheads="1"/>
            </p:cNvSpPr>
            <p:nvPr/>
          </p:nvSpPr>
          <p:spPr bwMode="auto">
            <a:xfrm>
              <a:off x="672" y="2784"/>
              <a:ext cx="2256" cy="288"/>
            </a:xfrm>
            <a:prstGeom prst="wedgeRoundRectCallout">
              <a:avLst>
                <a:gd name="adj1" fmla="val -48759"/>
                <a:gd name="adj2" fmla="val 181944"/>
                <a:gd name="adj3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2000">
                  <a:solidFill>
                    <a:schemeClr val="tx1"/>
                  </a:solidFill>
                  <a:ea typeface="HGP創英角ﾎﾟｯﾌﾟ体" pitchFamily="50" charset="-128"/>
                </a:rPr>
                <a:t>あるべき姿が崩れている</a:t>
              </a:r>
            </a:p>
          </p:txBody>
        </p:sp>
      </p:grpSp>
      <p:sp>
        <p:nvSpPr>
          <p:cNvPr id="134170" name="AutoShape 26"/>
          <p:cNvSpPr>
            <a:spLocks noChangeArrowheads="1"/>
          </p:cNvSpPr>
          <p:nvPr/>
        </p:nvSpPr>
        <p:spPr bwMode="auto">
          <a:xfrm>
            <a:off x="4648200" y="2438400"/>
            <a:ext cx="4191000" cy="16764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19050">
            <a:solidFill>
              <a:srgbClr val="0000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800">
                <a:solidFill>
                  <a:schemeClr val="accent2"/>
                </a:solidFill>
                <a:latin typeface="HGP創英角ﾎﾟｯﾌﾟ体" pitchFamily="50" charset="-128"/>
                <a:ea typeface="HG創英角ﾎﾟｯﾌﾟ体" pitchFamily="49" charset="-128"/>
              </a:rPr>
              <a:t>「あるべき姿</a:t>
            </a:r>
            <a:r>
              <a:rPr lang="en-US" altLang="ja-JP" sz="2800">
                <a:solidFill>
                  <a:schemeClr val="accent2"/>
                </a:solidFill>
                <a:latin typeface="HGP創英角ﾎﾟｯﾌﾟ体" pitchFamily="50" charset="-128"/>
                <a:ea typeface="HG創英角ﾎﾟｯﾌﾟ体" pitchFamily="49" charset="-128"/>
              </a:rPr>
              <a:t>｣</a:t>
            </a:r>
            <a:r>
              <a:rPr lang="ja-JP" altLang="en-US" sz="2800">
                <a:solidFill>
                  <a:schemeClr val="accent2"/>
                </a:solidFill>
                <a:latin typeface="HG創英角ﾎﾟｯﾌﾟ体" pitchFamily="49" charset="-128"/>
                <a:ea typeface="HG創英角ﾎﾟｯﾌﾟ体" pitchFamily="49" charset="-128"/>
              </a:rPr>
              <a:t>と</a:t>
            </a:r>
          </a:p>
          <a:p>
            <a:pPr algn="ctr"/>
            <a:r>
              <a:rPr lang="en-US" altLang="ja-JP" sz="2800">
                <a:solidFill>
                  <a:schemeClr val="accent2"/>
                </a:solidFill>
                <a:latin typeface="HG創英角ﾎﾟｯﾌﾟ体" pitchFamily="49" charset="-128"/>
                <a:ea typeface="HG創英角ﾎﾟｯﾌﾟ体" pitchFamily="49" charset="-128"/>
              </a:rPr>
              <a:t>｢</a:t>
            </a:r>
            <a:r>
              <a:rPr lang="ja-JP" altLang="en-US" sz="2800">
                <a:solidFill>
                  <a:schemeClr val="accent2"/>
                </a:solidFill>
                <a:latin typeface="HG創英角ﾎﾟｯﾌﾟ体" pitchFamily="49" charset="-128"/>
                <a:ea typeface="HG創英角ﾎﾟｯﾌﾟ体" pitchFamily="49" charset="-128"/>
              </a:rPr>
              <a:t>現状</a:t>
            </a:r>
            <a:r>
              <a:rPr lang="en-US" altLang="ja-JP" sz="2800">
                <a:solidFill>
                  <a:schemeClr val="accent2"/>
                </a:solidFill>
                <a:latin typeface="HG創英角ﾎﾟｯﾌﾟ体" pitchFamily="49" charset="-128"/>
                <a:ea typeface="HG創英角ﾎﾟｯﾌﾟ体" pitchFamily="49" charset="-128"/>
              </a:rPr>
              <a:t>｣</a:t>
            </a:r>
            <a:r>
              <a:rPr lang="ja-JP" altLang="en-US" sz="2800">
                <a:solidFill>
                  <a:schemeClr val="accent2"/>
                </a:solidFill>
                <a:latin typeface="HG創英角ﾎﾟｯﾌﾟ体" pitchFamily="49" charset="-128"/>
                <a:ea typeface="HG創英角ﾎﾟｯﾌﾟ体" pitchFamily="49" charset="-128"/>
              </a:rPr>
              <a:t>との間に</a:t>
            </a:r>
          </a:p>
          <a:p>
            <a:pPr algn="ctr"/>
            <a:r>
              <a:rPr lang="ja-JP" altLang="en-US" sz="2800">
                <a:solidFill>
                  <a:schemeClr val="accent2"/>
                </a:solidFill>
                <a:latin typeface="HG創英角ﾎﾟｯﾌﾟ体" pitchFamily="49" charset="-128"/>
                <a:ea typeface="HG創英角ﾎﾟｯﾌﾟ体" pitchFamily="49" charset="-128"/>
              </a:rPr>
              <a:t>生じる</a:t>
            </a:r>
            <a:r>
              <a:rPr lang="ja-JP" altLang="en-US" sz="32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GP創英角ﾎﾟｯﾌﾟ体" pitchFamily="50" charset="-128"/>
                <a:ea typeface="HG創英角ﾎﾟｯﾌﾟ体" pitchFamily="49" charset="-128"/>
              </a:rPr>
              <a:t>差を解消する</a:t>
            </a:r>
            <a:endParaRPr lang="ja-JP" altLang="en-US" sz="280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GP創英角ﾎﾟｯﾌﾟ体" pitchFamily="50" charset="-128"/>
            </a:endParaRPr>
          </a:p>
        </p:txBody>
      </p:sp>
      <p:sp>
        <p:nvSpPr>
          <p:cNvPr id="134171" name="Line 27"/>
          <p:cNvSpPr>
            <a:spLocks noChangeShapeType="1"/>
          </p:cNvSpPr>
          <p:nvPr/>
        </p:nvSpPr>
        <p:spPr bwMode="auto">
          <a:xfrm>
            <a:off x="6172200" y="1905000"/>
            <a:ext cx="0" cy="4572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34190" name="Group 46"/>
          <p:cNvGrpSpPr>
            <a:grpSpLocks/>
          </p:cNvGrpSpPr>
          <p:nvPr/>
        </p:nvGrpSpPr>
        <p:grpSpPr bwMode="auto">
          <a:xfrm>
            <a:off x="5148263" y="4343400"/>
            <a:ext cx="3311525" cy="2254250"/>
            <a:chOff x="3312" y="2736"/>
            <a:chExt cx="2112" cy="1584"/>
          </a:xfrm>
        </p:grpSpPr>
        <p:grpSp>
          <p:nvGrpSpPr>
            <p:cNvPr id="134186" name="Group 42"/>
            <p:cNvGrpSpPr>
              <a:grpSpLocks/>
            </p:cNvGrpSpPr>
            <p:nvPr/>
          </p:nvGrpSpPr>
          <p:grpSpPr bwMode="auto">
            <a:xfrm>
              <a:off x="4944" y="2736"/>
              <a:ext cx="480" cy="1584"/>
              <a:chOff x="3408" y="2736"/>
              <a:chExt cx="480" cy="1584"/>
            </a:xfrm>
          </p:grpSpPr>
          <p:sp>
            <p:nvSpPr>
              <p:cNvPr id="134180" name="AutoShape 36"/>
              <p:cNvSpPr>
                <a:spLocks noChangeArrowheads="1"/>
              </p:cNvSpPr>
              <p:nvPr/>
            </p:nvSpPr>
            <p:spPr bwMode="auto">
              <a:xfrm>
                <a:off x="3408" y="3888"/>
                <a:ext cx="480" cy="432"/>
              </a:xfrm>
              <a:prstGeom prst="cube">
                <a:avLst>
                  <a:gd name="adj" fmla="val 250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2400">
                    <a:solidFill>
                      <a:schemeClr val="tx1"/>
                    </a:solidFill>
                    <a:ea typeface="HGP創英角ﾎﾟｯﾌﾟ体" pitchFamily="50" charset="-128"/>
                  </a:rPr>
                  <a:t>姿</a:t>
                </a:r>
              </a:p>
            </p:txBody>
          </p:sp>
          <p:sp>
            <p:nvSpPr>
              <p:cNvPr id="134181" name="AutoShape 37"/>
              <p:cNvSpPr>
                <a:spLocks noChangeArrowheads="1"/>
              </p:cNvSpPr>
              <p:nvPr/>
            </p:nvSpPr>
            <p:spPr bwMode="auto">
              <a:xfrm>
                <a:off x="3408" y="3600"/>
                <a:ext cx="480" cy="432"/>
              </a:xfrm>
              <a:prstGeom prst="cube">
                <a:avLst>
                  <a:gd name="adj" fmla="val 250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2400">
                    <a:solidFill>
                      <a:schemeClr val="tx1"/>
                    </a:solidFill>
                    <a:ea typeface="HGP創英角ﾎﾟｯﾌﾟ体" pitchFamily="50" charset="-128"/>
                  </a:rPr>
                  <a:t>き</a:t>
                </a:r>
              </a:p>
            </p:txBody>
          </p:sp>
          <p:sp>
            <p:nvSpPr>
              <p:cNvPr id="134182" name="AutoShape 38"/>
              <p:cNvSpPr>
                <a:spLocks noChangeArrowheads="1"/>
              </p:cNvSpPr>
              <p:nvPr/>
            </p:nvSpPr>
            <p:spPr bwMode="auto">
              <a:xfrm>
                <a:off x="3408" y="3312"/>
                <a:ext cx="480" cy="432"/>
              </a:xfrm>
              <a:prstGeom prst="cube">
                <a:avLst>
                  <a:gd name="adj" fmla="val 250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2400">
                    <a:solidFill>
                      <a:schemeClr val="tx1"/>
                    </a:solidFill>
                    <a:ea typeface="HGP創英角ﾎﾟｯﾌﾟ体" pitchFamily="50" charset="-128"/>
                  </a:rPr>
                  <a:t>べ</a:t>
                </a:r>
              </a:p>
            </p:txBody>
          </p:sp>
          <p:sp>
            <p:nvSpPr>
              <p:cNvPr id="134183" name="AutoShape 39"/>
              <p:cNvSpPr>
                <a:spLocks noChangeArrowheads="1"/>
              </p:cNvSpPr>
              <p:nvPr/>
            </p:nvSpPr>
            <p:spPr bwMode="auto">
              <a:xfrm>
                <a:off x="3408" y="3024"/>
                <a:ext cx="480" cy="432"/>
              </a:xfrm>
              <a:prstGeom prst="cube">
                <a:avLst>
                  <a:gd name="adj" fmla="val 250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2400">
                    <a:solidFill>
                      <a:schemeClr val="tx1"/>
                    </a:solidFill>
                    <a:ea typeface="HGP創英角ﾎﾟｯﾌﾟ体" pitchFamily="50" charset="-128"/>
                  </a:rPr>
                  <a:t>る</a:t>
                </a:r>
              </a:p>
            </p:txBody>
          </p:sp>
          <p:sp>
            <p:nvSpPr>
              <p:cNvPr id="134184" name="AutoShape 40"/>
              <p:cNvSpPr>
                <a:spLocks noChangeArrowheads="1"/>
              </p:cNvSpPr>
              <p:nvPr/>
            </p:nvSpPr>
            <p:spPr bwMode="auto">
              <a:xfrm>
                <a:off x="3408" y="2736"/>
                <a:ext cx="480" cy="432"/>
              </a:xfrm>
              <a:prstGeom prst="cube">
                <a:avLst>
                  <a:gd name="adj" fmla="val 250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2400">
                    <a:solidFill>
                      <a:schemeClr val="tx1"/>
                    </a:solidFill>
                    <a:ea typeface="HGP創英角ﾎﾟｯﾌﾟ体" pitchFamily="50" charset="-128"/>
                  </a:rPr>
                  <a:t>あ</a:t>
                </a:r>
              </a:p>
            </p:txBody>
          </p:sp>
        </p:grpSp>
        <p:pic>
          <p:nvPicPr>
            <p:cNvPr id="134188" name="Picture 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8" y="3264"/>
              <a:ext cx="929" cy="10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4189" name="AutoShape 45"/>
            <p:cNvSpPr>
              <a:spLocks noChangeArrowheads="1"/>
            </p:cNvSpPr>
            <p:nvPr/>
          </p:nvSpPr>
          <p:spPr bwMode="auto">
            <a:xfrm>
              <a:off x="3312" y="2736"/>
              <a:ext cx="1584" cy="528"/>
            </a:xfrm>
            <a:prstGeom prst="wedgeRoundRectCallout">
              <a:avLst>
                <a:gd name="adj1" fmla="val 1644"/>
                <a:gd name="adj2" fmla="val 145074"/>
                <a:gd name="adj3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2400">
                  <a:solidFill>
                    <a:schemeClr val="tx1"/>
                  </a:solidFill>
                  <a:ea typeface="HGP創英角ﾎﾟｯﾌﾟ体" pitchFamily="50" charset="-128"/>
                </a:rPr>
                <a:t>あるべき姿に</a:t>
              </a:r>
            </a:p>
            <a:p>
              <a:pPr algn="ctr"/>
              <a:r>
                <a:rPr lang="ja-JP" altLang="en-US" sz="2400">
                  <a:solidFill>
                    <a:schemeClr val="tx1"/>
                  </a:solidFill>
                  <a:ea typeface="HGP創英角ﾎﾟｯﾌﾟ体" pitchFamily="50" charset="-128"/>
                </a:rPr>
                <a:t>戻ったよ</a:t>
              </a:r>
            </a:p>
          </p:txBody>
        </p:sp>
      </p:grpSp>
      <p:sp>
        <p:nvSpPr>
          <p:cNvPr id="134191" name="AutoShape 47"/>
          <p:cNvSpPr>
            <a:spLocks noChangeArrowheads="1"/>
          </p:cNvSpPr>
          <p:nvPr/>
        </p:nvSpPr>
        <p:spPr bwMode="auto">
          <a:xfrm>
            <a:off x="4191000" y="5181600"/>
            <a:ext cx="838200" cy="609600"/>
          </a:xfrm>
          <a:prstGeom prst="rightArrow">
            <a:avLst>
              <a:gd name="adj1" fmla="val 50000"/>
              <a:gd name="adj2" fmla="val 56248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34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4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34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4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4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4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34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6" grpId="0" animBg="1" autoUpdateAnimBg="0"/>
      <p:bldP spid="134147" grpId="0" autoUpdateAnimBg="0"/>
      <p:bldP spid="134148" grpId="0" animBg="1" autoUpdateAnimBg="0"/>
      <p:bldP spid="134149" grpId="0" autoUpdateAnimBg="0"/>
      <p:bldP spid="134153" grpId="0" animBg="1" autoUpdateAnimBg="0"/>
      <p:bldP spid="134154" grpId="0" animBg="1"/>
      <p:bldP spid="134170" grpId="0" animBg="1" autoUpdateAnimBg="0"/>
      <p:bldP spid="134171" grpId="0" animBg="1"/>
      <p:bldP spid="13419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0" name="Picture 10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987550"/>
            <a:ext cx="4800600" cy="337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6263" name="Rectangle 1159"/>
          <p:cNvSpPr>
            <a:spLocks noChangeArrowheads="1"/>
          </p:cNvSpPr>
          <p:nvPr/>
        </p:nvSpPr>
        <p:spPr bwMode="auto">
          <a:xfrm>
            <a:off x="7620000" y="2105025"/>
            <a:ext cx="1219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200">
                <a:solidFill>
                  <a:srgbClr val="A50021"/>
                </a:solidFill>
                <a:ea typeface="HG創英角ﾎﾟｯﾌﾟ体" pitchFamily="49" charset="-128"/>
              </a:rPr>
              <a:t>課題</a:t>
            </a:r>
          </a:p>
        </p:txBody>
      </p:sp>
      <p:sp>
        <p:nvSpPr>
          <p:cNvPr id="176266" name="Rectangle 1162"/>
          <p:cNvSpPr>
            <a:spLocks noChangeArrowheads="1"/>
          </p:cNvSpPr>
          <p:nvPr/>
        </p:nvSpPr>
        <p:spPr bwMode="auto">
          <a:xfrm rot="-1430369">
            <a:off x="4343400" y="2292350"/>
            <a:ext cx="32829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800">
                <a:solidFill>
                  <a:srgbClr val="A50021"/>
                </a:solidFill>
                <a:ea typeface="HG創英角ﾎﾟｯﾌﾟ体" pitchFamily="49" charset="-128"/>
              </a:rPr>
              <a:t>成し遂げるぞ！</a:t>
            </a:r>
          </a:p>
        </p:txBody>
      </p:sp>
      <p:sp>
        <p:nvSpPr>
          <p:cNvPr id="176268" name="Rectangle 1164"/>
          <p:cNvSpPr>
            <a:spLocks noChangeArrowheads="1"/>
          </p:cNvSpPr>
          <p:nvPr/>
        </p:nvSpPr>
        <p:spPr bwMode="auto">
          <a:xfrm>
            <a:off x="3429000" y="5340350"/>
            <a:ext cx="5715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2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現在の</a:t>
            </a:r>
            <a:r>
              <a:rPr lang="en-US" altLang="ja-JP" sz="32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｢</a:t>
            </a:r>
            <a:r>
              <a:rPr lang="ja-JP" altLang="en-US" sz="32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あるべき姿</a:t>
            </a:r>
            <a:r>
              <a:rPr lang="en-US" altLang="ja-JP" sz="32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｣</a:t>
            </a:r>
            <a:r>
              <a:rPr lang="ja-JP" altLang="en-US" sz="32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を打破</a:t>
            </a:r>
          </a:p>
        </p:txBody>
      </p:sp>
      <p:pic>
        <p:nvPicPr>
          <p:cNvPr id="176265" name="Picture 116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101975"/>
            <a:ext cx="2743200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6267" name="Rectangle 1163"/>
          <p:cNvSpPr>
            <a:spLocks noChangeArrowheads="1"/>
          </p:cNvSpPr>
          <p:nvPr/>
        </p:nvSpPr>
        <p:spPr bwMode="auto">
          <a:xfrm>
            <a:off x="990600" y="4044950"/>
            <a:ext cx="1219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800">
                <a:solidFill>
                  <a:srgbClr val="660033"/>
                </a:solidFill>
                <a:ea typeface="HG創英角ﾎﾟｯﾌﾟ体" pitchFamily="49" charset="-128"/>
              </a:rPr>
              <a:t>問題</a:t>
            </a:r>
          </a:p>
        </p:txBody>
      </p:sp>
      <p:sp>
        <p:nvSpPr>
          <p:cNvPr id="176269" name="Rectangle 1165"/>
          <p:cNvSpPr>
            <a:spLocks noChangeArrowheads="1"/>
          </p:cNvSpPr>
          <p:nvPr/>
        </p:nvSpPr>
        <p:spPr bwMode="auto">
          <a:xfrm>
            <a:off x="0" y="5416550"/>
            <a:ext cx="4343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2200" b="1">
                <a:solidFill>
                  <a:srgbClr val="660033"/>
                </a:solidFill>
              </a:rPr>
              <a:t>現在の</a:t>
            </a:r>
            <a:r>
              <a:rPr lang="en-US" altLang="ja-JP" sz="2200" b="1">
                <a:solidFill>
                  <a:srgbClr val="660033"/>
                </a:solidFill>
              </a:rPr>
              <a:t>｢</a:t>
            </a:r>
            <a:r>
              <a:rPr lang="ja-JP" altLang="en-US" sz="2200" b="1">
                <a:solidFill>
                  <a:srgbClr val="660033"/>
                </a:solidFill>
              </a:rPr>
              <a:t>あるべき姿</a:t>
            </a:r>
            <a:r>
              <a:rPr lang="en-US" altLang="ja-JP" sz="2200" b="1">
                <a:solidFill>
                  <a:srgbClr val="660033"/>
                </a:solidFill>
              </a:rPr>
              <a:t>｣</a:t>
            </a:r>
            <a:r>
              <a:rPr lang="ja-JP" altLang="en-US" sz="2200" b="1">
                <a:solidFill>
                  <a:srgbClr val="660033"/>
                </a:solidFill>
              </a:rPr>
              <a:t>を維持</a:t>
            </a:r>
          </a:p>
        </p:txBody>
      </p:sp>
      <p:sp>
        <p:nvSpPr>
          <p:cNvPr id="176270" name="Rectangle 1166"/>
          <p:cNvSpPr>
            <a:spLocks noChangeArrowheads="1"/>
          </p:cNvSpPr>
          <p:nvPr/>
        </p:nvSpPr>
        <p:spPr bwMode="auto">
          <a:xfrm rot="-172722">
            <a:off x="0" y="2597150"/>
            <a:ext cx="358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200">
                <a:solidFill>
                  <a:srgbClr val="660033"/>
                </a:solidFill>
                <a:ea typeface="HG創英角ﾎﾟｯﾌﾟ体" pitchFamily="49" charset="-128"/>
              </a:rPr>
              <a:t>ほぐして解決だ</a:t>
            </a:r>
            <a:r>
              <a:rPr lang="ja-JP" altLang="en-US" sz="2400">
                <a:solidFill>
                  <a:srgbClr val="660033"/>
                </a:solidFill>
                <a:ea typeface="HG創英角ﾎﾟｯﾌﾟ体" pitchFamily="49" charset="-128"/>
              </a:rPr>
              <a:t>！</a:t>
            </a:r>
          </a:p>
        </p:txBody>
      </p:sp>
      <p:sp>
        <p:nvSpPr>
          <p:cNvPr id="176271" name="Freeform 1167"/>
          <p:cNvSpPr>
            <a:spLocks/>
          </p:cNvSpPr>
          <p:nvPr/>
        </p:nvSpPr>
        <p:spPr bwMode="auto">
          <a:xfrm>
            <a:off x="0" y="2520950"/>
            <a:ext cx="3040063" cy="685800"/>
          </a:xfrm>
          <a:custGeom>
            <a:avLst/>
            <a:gdLst>
              <a:gd name="T0" fmla="*/ 412 w 1915"/>
              <a:gd name="T1" fmla="*/ 758 h 845"/>
              <a:gd name="T2" fmla="*/ 421 w 1915"/>
              <a:gd name="T3" fmla="*/ 672 h 845"/>
              <a:gd name="T4" fmla="*/ 383 w 1915"/>
              <a:gd name="T5" fmla="*/ 662 h 845"/>
              <a:gd name="T6" fmla="*/ 95 w 1915"/>
              <a:gd name="T7" fmla="*/ 624 h 845"/>
              <a:gd name="T8" fmla="*/ 18 w 1915"/>
              <a:gd name="T9" fmla="*/ 576 h 845"/>
              <a:gd name="T10" fmla="*/ 66 w 1915"/>
              <a:gd name="T11" fmla="*/ 336 h 845"/>
              <a:gd name="T12" fmla="*/ 124 w 1915"/>
              <a:gd name="T13" fmla="*/ 259 h 845"/>
              <a:gd name="T14" fmla="*/ 181 w 1915"/>
              <a:gd name="T15" fmla="*/ 221 h 845"/>
              <a:gd name="T16" fmla="*/ 277 w 1915"/>
              <a:gd name="T17" fmla="*/ 230 h 845"/>
              <a:gd name="T18" fmla="*/ 345 w 1915"/>
              <a:gd name="T19" fmla="*/ 240 h 845"/>
              <a:gd name="T20" fmla="*/ 508 w 1915"/>
              <a:gd name="T21" fmla="*/ 144 h 845"/>
              <a:gd name="T22" fmla="*/ 546 w 1915"/>
              <a:gd name="T23" fmla="*/ 106 h 845"/>
              <a:gd name="T24" fmla="*/ 805 w 1915"/>
              <a:gd name="T25" fmla="*/ 58 h 845"/>
              <a:gd name="T26" fmla="*/ 959 w 1915"/>
              <a:gd name="T27" fmla="*/ 0 h 845"/>
              <a:gd name="T28" fmla="*/ 1266 w 1915"/>
              <a:gd name="T29" fmla="*/ 38 h 845"/>
              <a:gd name="T30" fmla="*/ 1410 w 1915"/>
              <a:gd name="T31" fmla="*/ 86 h 845"/>
              <a:gd name="T32" fmla="*/ 1477 w 1915"/>
              <a:gd name="T33" fmla="*/ 58 h 845"/>
              <a:gd name="T34" fmla="*/ 1650 w 1915"/>
              <a:gd name="T35" fmla="*/ 29 h 845"/>
              <a:gd name="T36" fmla="*/ 1765 w 1915"/>
              <a:gd name="T37" fmla="*/ 38 h 845"/>
              <a:gd name="T38" fmla="*/ 1833 w 1915"/>
              <a:gd name="T39" fmla="*/ 106 h 845"/>
              <a:gd name="T40" fmla="*/ 1842 w 1915"/>
              <a:gd name="T41" fmla="*/ 134 h 845"/>
              <a:gd name="T42" fmla="*/ 1861 w 1915"/>
              <a:gd name="T43" fmla="*/ 154 h 845"/>
              <a:gd name="T44" fmla="*/ 1881 w 1915"/>
              <a:gd name="T45" fmla="*/ 211 h 845"/>
              <a:gd name="T46" fmla="*/ 1900 w 1915"/>
              <a:gd name="T47" fmla="*/ 269 h 845"/>
              <a:gd name="T48" fmla="*/ 1823 w 1915"/>
              <a:gd name="T49" fmla="*/ 547 h 845"/>
              <a:gd name="T50" fmla="*/ 1689 w 1915"/>
              <a:gd name="T51" fmla="*/ 595 h 845"/>
              <a:gd name="T52" fmla="*/ 1564 w 1915"/>
              <a:gd name="T53" fmla="*/ 614 h 845"/>
              <a:gd name="T54" fmla="*/ 1573 w 1915"/>
              <a:gd name="T55" fmla="*/ 691 h 845"/>
              <a:gd name="T56" fmla="*/ 1564 w 1915"/>
              <a:gd name="T57" fmla="*/ 730 h 845"/>
              <a:gd name="T58" fmla="*/ 1516 w 1915"/>
              <a:gd name="T59" fmla="*/ 720 h 845"/>
              <a:gd name="T60" fmla="*/ 1401 w 1915"/>
              <a:gd name="T61" fmla="*/ 701 h 845"/>
              <a:gd name="T62" fmla="*/ 1132 w 1915"/>
              <a:gd name="T63" fmla="*/ 643 h 845"/>
              <a:gd name="T64" fmla="*/ 863 w 1915"/>
              <a:gd name="T65" fmla="*/ 682 h 845"/>
              <a:gd name="T66" fmla="*/ 796 w 1915"/>
              <a:gd name="T67" fmla="*/ 701 h 845"/>
              <a:gd name="T68" fmla="*/ 709 w 1915"/>
              <a:gd name="T69" fmla="*/ 720 h 845"/>
              <a:gd name="T70" fmla="*/ 604 w 1915"/>
              <a:gd name="T71" fmla="*/ 710 h 845"/>
              <a:gd name="T72" fmla="*/ 508 w 1915"/>
              <a:gd name="T73" fmla="*/ 739 h 845"/>
              <a:gd name="T74" fmla="*/ 354 w 1915"/>
              <a:gd name="T75" fmla="*/ 806 h 845"/>
              <a:gd name="T76" fmla="*/ 325 w 1915"/>
              <a:gd name="T77" fmla="*/ 826 h 845"/>
              <a:gd name="T78" fmla="*/ 297 w 1915"/>
              <a:gd name="T79" fmla="*/ 835 h 845"/>
              <a:gd name="T80" fmla="*/ 325 w 1915"/>
              <a:gd name="T81" fmla="*/ 816 h 845"/>
              <a:gd name="T82" fmla="*/ 412 w 1915"/>
              <a:gd name="T83" fmla="*/ 758 h 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15" h="845">
                <a:moveTo>
                  <a:pt x="412" y="758"/>
                </a:moveTo>
                <a:cubicBezTo>
                  <a:pt x="417" y="744"/>
                  <a:pt x="447" y="693"/>
                  <a:pt x="421" y="672"/>
                </a:cubicBezTo>
                <a:cubicBezTo>
                  <a:pt x="411" y="664"/>
                  <a:pt x="396" y="665"/>
                  <a:pt x="383" y="662"/>
                </a:cubicBezTo>
                <a:cubicBezTo>
                  <a:pt x="286" y="643"/>
                  <a:pt x="193" y="633"/>
                  <a:pt x="95" y="624"/>
                </a:cubicBezTo>
                <a:cubicBezTo>
                  <a:pt x="26" y="601"/>
                  <a:pt x="48" y="622"/>
                  <a:pt x="18" y="576"/>
                </a:cubicBezTo>
                <a:cubicBezTo>
                  <a:pt x="6" y="451"/>
                  <a:pt x="0" y="443"/>
                  <a:pt x="66" y="336"/>
                </a:cubicBezTo>
                <a:cubicBezTo>
                  <a:pt x="88" y="300"/>
                  <a:pt x="92" y="284"/>
                  <a:pt x="124" y="259"/>
                </a:cubicBezTo>
                <a:cubicBezTo>
                  <a:pt x="142" y="245"/>
                  <a:pt x="181" y="221"/>
                  <a:pt x="181" y="221"/>
                </a:cubicBezTo>
                <a:cubicBezTo>
                  <a:pt x="213" y="224"/>
                  <a:pt x="246" y="222"/>
                  <a:pt x="277" y="230"/>
                </a:cubicBezTo>
                <a:cubicBezTo>
                  <a:pt x="360" y="251"/>
                  <a:pt x="198" y="271"/>
                  <a:pt x="345" y="240"/>
                </a:cubicBezTo>
                <a:cubicBezTo>
                  <a:pt x="397" y="205"/>
                  <a:pt x="459" y="182"/>
                  <a:pt x="508" y="144"/>
                </a:cubicBezTo>
                <a:cubicBezTo>
                  <a:pt x="522" y="133"/>
                  <a:pt x="530" y="115"/>
                  <a:pt x="546" y="106"/>
                </a:cubicBezTo>
                <a:cubicBezTo>
                  <a:pt x="591" y="81"/>
                  <a:pt x="755" y="68"/>
                  <a:pt x="805" y="58"/>
                </a:cubicBezTo>
                <a:cubicBezTo>
                  <a:pt x="857" y="36"/>
                  <a:pt x="903" y="12"/>
                  <a:pt x="959" y="0"/>
                </a:cubicBezTo>
                <a:cubicBezTo>
                  <a:pt x="1051" y="7"/>
                  <a:pt x="1176" y="7"/>
                  <a:pt x="1266" y="38"/>
                </a:cubicBezTo>
                <a:cubicBezTo>
                  <a:pt x="1314" y="54"/>
                  <a:pt x="1362" y="71"/>
                  <a:pt x="1410" y="86"/>
                </a:cubicBezTo>
                <a:cubicBezTo>
                  <a:pt x="1433" y="79"/>
                  <a:pt x="1454" y="65"/>
                  <a:pt x="1477" y="58"/>
                </a:cubicBezTo>
                <a:cubicBezTo>
                  <a:pt x="1541" y="39"/>
                  <a:pt x="1586" y="36"/>
                  <a:pt x="1650" y="29"/>
                </a:cubicBezTo>
                <a:cubicBezTo>
                  <a:pt x="1688" y="32"/>
                  <a:pt x="1727" y="30"/>
                  <a:pt x="1765" y="38"/>
                </a:cubicBezTo>
                <a:cubicBezTo>
                  <a:pt x="1794" y="44"/>
                  <a:pt x="1814" y="87"/>
                  <a:pt x="1833" y="106"/>
                </a:cubicBezTo>
                <a:cubicBezTo>
                  <a:pt x="1836" y="115"/>
                  <a:pt x="1837" y="126"/>
                  <a:pt x="1842" y="134"/>
                </a:cubicBezTo>
                <a:cubicBezTo>
                  <a:pt x="1847" y="142"/>
                  <a:pt x="1857" y="146"/>
                  <a:pt x="1861" y="154"/>
                </a:cubicBezTo>
                <a:cubicBezTo>
                  <a:pt x="1870" y="172"/>
                  <a:pt x="1874" y="192"/>
                  <a:pt x="1881" y="211"/>
                </a:cubicBezTo>
                <a:cubicBezTo>
                  <a:pt x="1888" y="230"/>
                  <a:pt x="1900" y="269"/>
                  <a:pt x="1900" y="269"/>
                </a:cubicBezTo>
                <a:cubicBezTo>
                  <a:pt x="1894" y="368"/>
                  <a:pt x="1915" y="487"/>
                  <a:pt x="1823" y="547"/>
                </a:cubicBezTo>
                <a:cubicBezTo>
                  <a:pt x="1788" y="601"/>
                  <a:pt x="1757" y="586"/>
                  <a:pt x="1689" y="595"/>
                </a:cubicBezTo>
                <a:cubicBezTo>
                  <a:pt x="1647" y="601"/>
                  <a:pt x="1564" y="614"/>
                  <a:pt x="1564" y="614"/>
                </a:cubicBezTo>
                <a:cubicBezTo>
                  <a:pt x="1567" y="640"/>
                  <a:pt x="1573" y="665"/>
                  <a:pt x="1573" y="691"/>
                </a:cubicBezTo>
                <a:cubicBezTo>
                  <a:pt x="1573" y="704"/>
                  <a:pt x="1576" y="724"/>
                  <a:pt x="1564" y="730"/>
                </a:cubicBezTo>
                <a:cubicBezTo>
                  <a:pt x="1549" y="737"/>
                  <a:pt x="1532" y="723"/>
                  <a:pt x="1516" y="720"/>
                </a:cubicBezTo>
                <a:cubicBezTo>
                  <a:pt x="1478" y="713"/>
                  <a:pt x="1439" y="707"/>
                  <a:pt x="1401" y="701"/>
                </a:cubicBezTo>
                <a:cubicBezTo>
                  <a:pt x="1311" y="686"/>
                  <a:pt x="1218" y="673"/>
                  <a:pt x="1132" y="643"/>
                </a:cubicBezTo>
                <a:cubicBezTo>
                  <a:pt x="1040" y="662"/>
                  <a:pt x="958" y="675"/>
                  <a:pt x="863" y="682"/>
                </a:cubicBezTo>
                <a:cubicBezTo>
                  <a:pt x="841" y="688"/>
                  <a:pt x="819" y="695"/>
                  <a:pt x="796" y="701"/>
                </a:cubicBezTo>
                <a:cubicBezTo>
                  <a:pt x="767" y="708"/>
                  <a:pt x="709" y="720"/>
                  <a:pt x="709" y="720"/>
                </a:cubicBezTo>
                <a:cubicBezTo>
                  <a:pt x="674" y="717"/>
                  <a:pt x="639" y="708"/>
                  <a:pt x="604" y="710"/>
                </a:cubicBezTo>
                <a:cubicBezTo>
                  <a:pt x="571" y="712"/>
                  <a:pt x="541" y="731"/>
                  <a:pt x="508" y="739"/>
                </a:cubicBezTo>
                <a:cubicBezTo>
                  <a:pt x="465" y="767"/>
                  <a:pt x="404" y="790"/>
                  <a:pt x="354" y="806"/>
                </a:cubicBezTo>
                <a:cubicBezTo>
                  <a:pt x="344" y="813"/>
                  <a:pt x="335" y="821"/>
                  <a:pt x="325" y="826"/>
                </a:cubicBezTo>
                <a:cubicBezTo>
                  <a:pt x="316" y="830"/>
                  <a:pt x="297" y="845"/>
                  <a:pt x="297" y="835"/>
                </a:cubicBezTo>
                <a:cubicBezTo>
                  <a:pt x="297" y="824"/>
                  <a:pt x="316" y="823"/>
                  <a:pt x="325" y="816"/>
                </a:cubicBezTo>
                <a:cubicBezTo>
                  <a:pt x="351" y="795"/>
                  <a:pt x="378" y="758"/>
                  <a:pt x="412" y="758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6274" name="Rectangle 1170"/>
          <p:cNvSpPr>
            <a:spLocks noChangeArrowheads="1"/>
          </p:cNvSpPr>
          <p:nvPr/>
        </p:nvSpPr>
        <p:spPr bwMode="auto">
          <a:xfrm>
            <a:off x="2971800" y="0"/>
            <a:ext cx="2895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>
                <a:solidFill>
                  <a:srgbClr val="660033"/>
                </a:solidFill>
                <a:ea typeface="HG創英角ﾎﾟｯﾌﾟ体" pitchFamily="49" charset="-128"/>
              </a:rPr>
              <a:t>　</a:t>
            </a:r>
          </a:p>
        </p:txBody>
      </p:sp>
      <p:sp>
        <p:nvSpPr>
          <p:cNvPr id="176275" name="Rectangle 1171"/>
          <p:cNvSpPr>
            <a:spLocks noChangeArrowheads="1"/>
          </p:cNvSpPr>
          <p:nvPr/>
        </p:nvSpPr>
        <p:spPr bwMode="auto">
          <a:xfrm>
            <a:off x="381000" y="260350"/>
            <a:ext cx="8382000" cy="1568450"/>
          </a:xfrm>
          <a:prstGeom prst="rect">
            <a:avLst/>
          </a:prstGeom>
          <a:solidFill>
            <a:srgbClr val="FFCCCC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4400">
                <a:solidFill>
                  <a:srgbClr val="CC0000"/>
                </a:solidFill>
                <a:ea typeface="HG創英角ｺﾞｼｯｸUB" pitchFamily="49" charset="-128"/>
              </a:rPr>
              <a:t>問題解決型ＱＣストーリーと</a:t>
            </a:r>
          </a:p>
          <a:p>
            <a:pPr algn="ctr"/>
            <a:r>
              <a:rPr lang="ja-JP" altLang="en-US" sz="4400">
                <a:solidFill>
                  <a:srgbClr val="CC0000"/>
                </a:solidFill>
                <a:ea typeface="HG創英角ｺﾞｼｯｸUB" pitchFamily="49" charset="-128"/>
              </a:rPr>
              <a:t>課題達成型ＱＣストーリー</a:t>
            </a:r>
            <a:endParaRPr lang="ja-JP" altLang="en-US" sz="2800" b="1">
              <a:solidFill>
                <a:srgbClr val="CC0000"/>
              </a:solidFill>
              <a:latin typeface="ＭＳ Ｐゴシック" pitchFamily="50" charset="-128"/>
            </a:endParaRPr>
          </a:p>
        </p:txBody>
      </p:sp>
      <p:sp>
        <p:nvSpPr>
          <p:cNvPr id="176277" name="Rectangle 1173"/>
          <p:cNvSpPr>
            <a:spLocks noChangeArrowheads="1"/>
          </p:cNvSpPr>
          <p:nvPr/>
        </p:nvSpPr>
        <p:spPr bwMode="auto">
          <a:xfrm>
            <a:off x="6477000" y="3816350"/>
            <a:ext cx="1219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400" b="1">
                <a:solidFill>
                  <a:srgbClr val="A50021"/>
                </a:solidFill>
              </a:rPr>
              <a:t>問題</a:t>
            </a:r>
          </a:p>
        </p:txBody>
      </p:sp>
      <p:sp>
        <p:nvSpPr>
          <p:cNvPr id="176278" name="Rectangle 1174"/>
          <p:cNvSpPr>
            <a:spLocks noChangeArrowheads="1"/>
          </p:cNvSpPr>
          <p:nvPr/>
        </p:nvSpPr>
        <p:spPr bwMode="auto">
          <a:xfrm>
            <a:off x="6934200" y="3435350"/>
            <a:ext cx="990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000" b="1">
                <a:solidFill>
                  <a:srgbClr val="A50021"/>
                </a:solidFill>
              </a:rPr>
              <a:t>問題</a:t>
            </a:r>
          </a:p>
        </p:txBody>
      </p:sp>
      <p:sp>
        <p:nvSpPr>
          <p:cNvPr id="176279" name="Rectangle 1175"/>
          <p:cNvSpPr>
            <a:spLocks noChangeArrowheads="1"/>
          </p:cNvSpPr>
          <p:nvPr/>
        </p:nvSpPr>
        <p:spPr bwMode="auto">
          <a:xfrm>
            <a:off x="7315200" y="3130550"/>
            <a:ext cx="990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800" b="1">
                <a:solidFill>
                  <a:srgbClr val="A50021"/>
                </a:solidFill>
              </a:rPr>
              <a:t>問題</a:t>
            </a:r>
          </a:p>
        </p:txBody>
      </p:sp>
      <p:sp>
        <p:nvSpPr>
          <p:cNvPr id="176280" name="Rectangle 1176"/>
          <p:cNvSpPr>
            <a:spLocks noChangeArrowheads="1"/>
          </p:cNvSpPr>
          <p:nvPr/>
        </p:nvSpPr>
        <p:spPr bwMode="auto">
          <a:xfrm>
            <a:off x="7620000" y="2901950"/>
            <a:ext cx="990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400" b="1">
                <a:solidFill>
                  <a:srgbClr val="A50021"/>
                </a:solidFill>
              </a:rPr>
              <a:t>問題</a:t>
            </a:r>
          </a:p>
        </p:txBody>
      </p:sp>
      <p:sp>
        <p:nvSpPr>
          <p:cNvPr id="176282" name="Rectangle 1178"/>
          <p:cNvSpPr>
            <a:spLocks noChangeArrowheads="1"/>
          </p:cNvSpPr>
          <p:nvPr/>
        </p:nvSpPr>
        <p:spPr bwMode="auto">
          <a:xfrm>
            <a:off x="7924800" y="2901950"/>
            <a:ext cx="990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900">
                <a:solidFill>
                  <a:srgbClr val="A50021"/>
                </a:solidFill>
              </a:rPr>
              <a:t>問題</a:t>
            </a:r>
          </a:p>
        </p:txBody>
      </p:sp>
      <p:sp>
        <p:nvSpPr>
          <p:cNvPr id="176316" name="Rectangle 1212"/>
          <p:cNvSpPr>
            <a:spLocks noChangeArrowheads="1"/>
          </p:cNvSpPr>
          <p:nvPr/>
        </p:nvSpPr>
        <p:spPr bwMode="auto">
          <a:xfrm>
            <a:off x="3429000" y="2597150"/>
            <a:ext cx="12192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96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？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ChangeArrowheads="1"/>
          </p:cNvSpPr>
          <p:nvPr/>
        </p:nvSpPr>
        <p:spPr bwMode="auto">
          <a:xfrm>
            <a:off x="139700" y="901700"/>
            <a:ext cx="5334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ja-JP" sz="3600">
              <a:solidFill>
                <a:schemeClr val="tx1"/>
              </a:solidFill>
            </a:endParaRPr>
          </a:p>
          <a:p>
            <a:pPr algn="ctr"/>
            <a:r>
              <a:rPr lang="ja-JP" altLang="en-US" sz="3600">
                <a:solidFill>
                  <a:schemeClr val="tx1"/>
                </a:solidFill>
              </a:rPr>
              <a:t>生</a:t>
            </a:r>
          </a:p>
          <a:p>
            <a:pPr algn="ctr"/>
            <a:r>
              <a:rPr lang="ja-JP" altLang="en-US" sz="3600">
                <a:solidFill>
                  <a:schemeClr val="tx1"/>
                </a:solidFill>
              </a:rPr>
              <a:t>産</a:t>
            </a:r>
          </a:p>
          <a:p>
            <a:pPr algn="ctr"/>
            <a:r>
              <a:rPr lang="ja-JP" altLang="en-US" sz="3600">
                <a:solidFill>
                  <a:schemeClr val="tx1"/>
                </a:solidFill>
              </a:rPr>
              <a:t>量</a:t>
            </a:r>
          </a:p>
        </p:txBody>
      </p:sp>
      <p:grpSp>
        <p:nvGrpSpPr>
          <p:cNvPr id="135171" name="Group 3"/>
          <p:cNvGrpSpPr>
            <a:grpSpLocks/>
          </p:cNvGrpSpPr>
          <p:nvPr/>
        </p:nvGrpSpPr>
        <p:grpSpPr bwMode="auto">
          <a:xfrm>
            <a:off x="1524000" y="5715000"/>
            <a:ext cx="4572000" cy="457200"/>
            <a:chOff x="1392" y="3360"/>
            <a:chExt cx="2640" cy="288"/>
          </a:xfrm>
        </p:grpSpPr>
        <p:sp>
          <p:nvSpPr>
            <p:cNvPr id="135172" name="Rectangle 4"/>
            <p:cNvSpPr>
              <a:spLocks noChangeArrowheads="1"/>
            </p:cNvSpPr>
            <p:nvPr/>
          </p:nvSpPr>
          <p:spPr bwMode="auto">
            <a:xfrm>
              <a:off x="1392" y="3360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chemeClr val="tx1"/>
                  </a:solidFill>
                </a:rPr>
                <a:t>４月</a:t>
              </a:r>
            </a:p>
          </p:txBody>
        </p:sp>
        <p:sp>
          <p:nvSpPr>
            <p:cNvPr id="135173" name="Rectangle 5"/>
            <p:cNvSpPr>
              <a:spLocks noChangeArrowheads="1"/>
            </p:cNvSpPr>
            <p:nvPr/>
          </p:nvSpPr>
          <p:spPr bwMode="auto">
            <a:xfrm>
              <a:off x="1872" y="3360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chemeClr val="tx1"/>
                  </a:solidFill>
                </a:rPr>
                <a:t>５月</a:t>
              </a:r>
            </a:p>
          </p:txBody>
        </p:sp>
        <p:sp>
          <p:nvSpPr>
            <p:cNvPr id="135174" name="Rectangle 6"/>
            <p:cNvSpPr>
              <a:spLocks noChangeArrowheads="1"/>
            </p:cNvSpPr>
            <p:nvPr/>
          </p:nvSpPr>
          <p:spPr bwMode="auto">
            <a:xfrm>
              <a:off x="2304" y="3360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chemeClr val="tx1"/>
                  </a:solidFill>
                </a:rPr>
                <a:t>６月</a:t>
              </a:r>
            </a:p>
          </p:txBody>
        </p:sp>
        <p:sp>
          <p:nvSpPr>
            <p:cNvPr id="135175" name="Rectangle 7"/>
            <p:cNvSpPr>
              <a:spLocks noChangeArrowheads="1"/>
            </p:cNvSpPr>
            <p:nvPr/>
          </p:nvSpPr>
          <p:spPr bwMode="auto">
            <a:xfrm>
              <a:off x="2784" y="3360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chemeClr val="tx1"/>
                  </a:solidFill>
                </a:rPr>
                <a:t>７月</a:t>
              </a:r>
            </a:p>
          </p:txBody>
        </p:sp>
        <p:sp>
          <p:nvSpPr>
            <p:cNvPr id="135176" name="Rectangle 8"/>
            <p:cNvSpPr>
              <a:spLocks noChangeArrowheads="1"/>
            </p:cNvSpPr>
            <p:nvPr/>
          </p:nvSpPr>
          <p:spPr bwMode="auto">
            <a:xfrm>
              <a:off x="3264" y="3360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chemeClr val="tx1"/>
                  </a:solidFill>
                </a:rPr>
                <a:t>８月</a:t>
              </a:r>
            </a:p>
          </p:txBody>
        </p:sp>
        <p:sp>
          <p:nvSpPr>
            <p:cNvPr id="135177" name="Rectangle 9"/>
            <p:cNvSpPr>
              <a:spLocks noChangeArrowheads="1"/>
            </p:cNvSpPr>
            <p:nvPr/>
          </p:nvSpPr>
          <p:spPr bwMode="auto">
            <a:xfrm>
              <a:off x="3696" y="3360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chemeClr val="tx1"/>
                  </a:solidFill>
                </a:rPr>
                <a:t>９月</a:t>
              </a:r>
            </a:p>
          </p:txBody>
        </p:sp>
      </p:grpSp>
      <p:sp>
        <p:nvSpPr>
          <p:cNvPr id="135178" name="Rectangle 10"/>
          <p:cNvSpPr>
            <a:spLocks noChangeArrowheads="1"/>
          </p:cNvSpPr>
          <p:nvPr/>
        </p:nvSpPr>
        <p:spPr bwMode="auto">
          <a:xfrm>
            <a:off x="990600" y="152400"/>
            <a:ext cx="685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2400" b="1">
                <a:solidFill>
                  <a:schemeClr val="tx1"/>
                </a:solidFill>
              </a:rPr>
              <a:t>（個）</a:t>
            </a:r>
          </a:p>
        </p:txBody>
      </p:sp>
      <p:sp>
        <p:nvSpPr>
          <p:cNvPr id="135179" name="Line 11"/>
          <p:cNvSpPr>
            <a:spLocks noChangeShapeType="1"/>
          </p:cNvSpPr>
          <p:nvPr/>
        </p:nvSpPr>
        <p:spPr bwMode="auto">
          <a:xfrm>
            <a:off x="1295400" y="2959100"/>
            <a:ext cx="5715000" cy="0"/>
          </a:xfrm>
          <a:prstGeom prst="line">
            <a:avLst/>
          </a:prstGeom>
          <a:noFill/>
          <a:ln w="762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5180" name="Line 12"/>
          <p:cNvSpPr>
            <a:spLocks noChangeShapeType="1"/>
          </p:cNvSpPr>
          <p:nvPr/>
        </p:nvSpPr>
        <p:spPr bwMode="auto">
          <a:xfrm>
            <a:off x="1295400" y="774700"/>
            <a:ext cx="152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5181" name="Line 13"/>
          <p:cNvSpPr>
            <a:spLocks noChangeShapeType="1"/>
          </p:cNvSpPr>
          <p:nvPr/>
        </p:nvSpPr>
        <p:spPr bwMode="auto">
          <a:xfrm>
            <a:off x="1295400" y="1828800"/>
            <a:ext cx="152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5182" name="Line 14"/>
          <p:cNvSpPr>
            <a:spLocks noChangeShapeType="1"/>
          </p:cNvSpPr>
          <p:nvPr/>
        </p:nvSpPr>
        <p:spPr bwMode="auto">
          <a:xfrm>
            <a:off x="1295400" y="4203700"/>
            <a:ext cx="152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5183" name="Rectangle 15"/>
          <p:cNvSpPr>
            <a:spLocks noChangeArrowheads="1"/>
          </p:cNvSpPr>
          <p:nvPr/>
        </p:nvSpPr>
        <p:spPr bwMode="auto">
          <a:xfrm>
            <a:off x="1524000" y="2959100"/>
            <a:ext cx="685800" cy="2667000"/>
          </a:xfrm>
          <a:prstGeom prst="rect">
            <a:avLst/>
          </a:prstGeom>
          <a:solidFill>
            <a:srgbClr val="33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400" b="1">
                <a:solidFill>
                  <a:srgbClr val="FFFFCC"/>
                </a:solidFill>
              </a:rPr>
              <a:t>２００</a:t>
            </a:r>
          </a:p>
          <a:p>
            <a:pPr algn="ctr"/>
            <a:r>
              <a:rPr lang="ja-JP" altLang="en-US" sz="2400" b="1">
                <a:solidFill>
                  <a:srgbClr val="FFFFCC"/>
                </a:solidFill>
              </a:rPr>
              <a:t>個</a:t>
            </a:r>
          </a:p>
        </p:txBody>
      </p:sp>
      <p:sp>
        <p:nvSpPr>
          <p:cNvPr id="135184" name="Rectangle 16"/>
          <p:cNvSpPr>
            <a:spLocks noChangeArrowheads="1"/>
          </p:cNvSpPr>
          <p:nvPr/>
        </p:nvSpPr>
        <p:spPr bwMode="auto">
          <a:xfrm>
            <a:off x="2286000" y="2959100"/>
            <a:ext cx="685800" cy="2667000"/>
          </a:xfrm>
          <a:prstGeom prst="rect">
            <a:avLst/>
          </a:prstGeom>
          <a:solidFill>
            <a:srgbClr val="33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400" b="1">
                <a:solidFill>
                  <a:srgbClr val="FFFFCC"/>
                </a:solidFill>
              </a:rPr>
              <a:t>２００</a:t>
            </a:r>
          </a:p>
          <a:p>
            <a:pPr algn="ctr"/>
            <a:r>
              <a:rPr lang="ja-JP" altLang="en-US" sz="2400" b="1">
                <a:solidFill>
                  <a:srgbClr val="FFFFCC"/>
                </a:solidFill>
              </a:rPr>
              <a:t>個</a:t>
            </a:r>
          </a:p>
        </p:txBody>
      </p:sp>
      <p:grpSp>
        <p:nvGrpSpPr>
          <p:cNvPr id="135185" name="Group 17"/>
          <p:cNvGrpSpPr>
            <a:grpSpLocks/>
          </p:cNvGrpSpPr>
          <p:nvPr/>
        </p:nvGrpSpPr>
        <p:grpSpPr bwMode="auto">
          <a:xfrm>
            <a:off x="3124200" y="2959100"/>
            <a:ext cx="3124200" cy="2667000"/>
            <a:chOff x="1968" y="1632"/>
            <a:chExt cx="1968" cy="1680"/>
          </a:xfrm>
        </p:grpSpPr>
        <p:sp>
          <p:nvSpPr>
            <p:cNvPr id="135186" name="Rectangle 18"/>
            <p:cNvSpPr>
              <a:spLocks noChangeArrowheads="1"/>
            </p:cNvSpPr>
            <p:nvPr/>
          </p:nvSpPr>
          <p:spPr bwMode="auto">
            <a:xfrm>
              <a:off x="1968" y="1632"/>
              <a:ext cx="432" cy="1680"/>
            </a:xfrm>
            <a:prstGeom prst="rect">
              <a:avLst/>
            </a:prstGeom>
            <a:solidFill>
              <a:srgbClr val="33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rgbClr val="FFFFCC"/>
                  </a:solidFill>
                </a:rPr>
                <a:t>２００</a:t>
              </a:r>
            </a:p>
            <a:p>
              <a:pPr algn="ctr"/>
              <a:r>
                <a:rPr lang="ja-JP" altLang="en-US" sz="2400" b="1">
                  <a:solidFill>
                    <a:srgbClr val="FFFFCC"/>
                  </a:solidFill>
                </a:rPr>
                <a:t>個</a:t>
              </a:r>
            </a:p>
          </p:txBody>
        </p:sp>
        <p:sp>
          <p:nvSpPr>
            <p:cNvPr id="135187" name="Rectangle 19"/>
            <p:cNvSpPr>
              <a:spLocks noChangeArrowheads="1"/>
            </p:cNvSpPr>
            <p:nvPr/>
          </p:nvSpPr>
          <p:spPr bwMode="auto">
            <a:xfrm>
              <a:off x="2496" y="1632"/>
              <a:ext cx="432" cy="1680"/>
            </a:xfrm>
            <a:prstGeom prst="rect">
              <a:avLst/>
            </a:prstGeom>
            <a:solidFill>
              <a:srgbClr val="33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rgbClr val="FFFFCC"/>
                  </a:solidFill>
                </a:rPr>
                <a:t>２００</a:t>
              </a:r>
            </a:p>
            <a:p>
              <a:pPr algn="ctr"/>
              <a:r>
                <a:rPr lang="ja-JP" altLang="en-US" sz="2400" b="1">
                  <a:solidFill>
                    <a:srgbClr val="FFFFCC"/>
                  </a:solidFill>
                </a:rPr>
                <a:t>個</a:t>
              </a:r>
            </a:p>
          </p:txBody>
        </p:sp>
        <p:sp>
          <p:nvSpPr>
            <p:cNvPr id="135188" name="Rectangle 20"/>
            <p:cNvSpPr>
              <a:spLocks noChangeArrowheads="1"/>
            </p:cNvSpPr>
            <p:nvPr/>
          </p:nvSpPr>
          <p:spPr bwMode="auto">
            <a:xfrm>
              <a:off x="2976" y="1632"/>
              <a:ext cx="432" cy="1680"/>
            </a:xfrm>
            <a:prstGeom prst="rect">
              <a:avLst/>
            </a:prstGeom>
            <a:solidFill>
              <a:srgbClr val="33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rgbClr val="FFFFCC"/>
                  </a:solidFill>
                </a:rPr>
                <a:t>２００</a:t>
              </a:r>
            </a:p>
            <a:p>
              <a:pPr algn="ctr"/>
              <a:r>
                <a:rPr lang="ja-JP" altLang="en-US" sz="2400" b="1">
                  <a:solidFill>
                    <a:srgbClr val="FFFFCC"/>
                  </a:solidFill>
                </a:rPr>
                <a:t>個</a:t>
              </a:r>
            </a:p>
          </p:txBody>
        </p:sp>
        <p:sp>
          <p:nvSpPr>
            <p:cNvPr id="135189" name="Rectangle 21"/>
            <p:cNvSpPr>
              <a:spLocks noChangeArrowheads="1"/>
            </p:cNvSpPr>
            <p:nvPr/>
          </p:nvSpPr>
          <p:spPr bwMode="auto">
            <a:xfrm>
              <a:off x="3504" y="1632"/>
              <a:ext cx="432" cy="1680"/>
            </a:xfrm>
            <a:prstGeom prst="rect">
              <a:avLst/>
            </a:prstGeom>
            <a:solidFill>
              <a:srgbClr val="33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rgbClr val="FFFFCC"/>
                  </a:solidFill>
                </a:rPr>
                <a:t>２００</a:t>
              </a:r>
            </a:p>
            <a:p>
              <a:pPr algn="ctr"/>
              <a:r>
                <a:rPr lang="ja-JP" altLang="en-US" sz="2400" b="1">
                  <a:solidFill>
                    <a:srgbClr val="FFFFCC"/>
                  </a:solidFill>
                </a:rPr>
                <a:t>個</a:t>
              </a:r>
            </a:p>
          </p:txBody>
        </p:sp>
      </p:grpSp>
      <p:sp>
        <p:nvSpPr>
          <p:cNvPr id="135191" name="Rectangle 23"/>
          <p:cNvSpPr>
            <a:spLocks noChangeArrowheads="1"/>
          </p:cNvSpPr>
          <p:nvPr/>
        </p:nvSpPr>
        <p:spPr bwMode="auto">
          <a:xfrm>
            <a:off x="457200" y="609600"/>
            <a:ext cx="1143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800" b="1">
                <a:solidFill>
                  <a:schemeClr val="tx1"/>
                </a:solidFill>
              </a:rPr>
              <a:t>４００</a:t>
            </a:r>
          </a:p>
        </p:txBody>
      </p:sp>
      <p:sp>
        <p:nvSpPr>
          <p:cNvPr id="135192" name="Rectangle 24"/>
          <p:cNvSpPr>
            <a:spLocks noChangeArrowheads="1"/>
          </p:cNvSpPr>
          <p:nvPr/>
        </p:nvSpPr>
        <p:spPr bwMode="auto">
          <a:xfrm>
            <a:off x="457200" y="1676400"/>
            <a:ext cx="1143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800" b="1">
                <a:solidFill>
                  <a:schemeClr val="tx1"/>
                </a:solidFill>
              </a:rPr>
              <a:t>３００</a:t>
            </a:r>
          </a:p>
        </p:txBody>
      </p:sp>
      <p:sp>
        <p:nvSpPr>
          <p:cNvPr id="135193" name="Rectangle 25"/>
          <p:cNvSpPr>
            <a:spLocks noChangeArrowheads="1"/>
          </p:cNvSpPr>
          <p:nvPr/>
        </p:nvSpPr>
        <p:spPr bwMode="auto">
          <a:xfrm>
            <a:off x="469900" y="2794000"/>
            <a:ext cx="1143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800" b="1">
                <a:solidFill>
                  <a:schemeClr val="tx1"/>
                </a:solidFill>
              </a:rPr>
              <a:t>２００</a:t>
            </a:r>
          </a:p>
        </p:txBody>
      </p:sp>
      <p:sp>
        <p:nvSpPr>
          <p:cNvPr id="135194" name="Rectangle 26"/>
          <p:cNvSpPr>
            <a:spLocks noChangeArrowheads="1"/>
          </p:cNvSpPr>
          <p:nvPr/>
        </p:nvSpPr>
        <p:spPr bwMode="auto">
          <a:xfrm>
            <a:off x="457200" y="4038600"/>
            <a:ext cx="1143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800" b="1">
                <a:solidFill>
                  <a:schemeClr val="tx1"/>
                </a:solidFill>
              </a:rPr>
              <a:t>１００</a:t>
            </a:r>
          </a:p>
        </p:txBody>
      </p:sp>
      <p:sp>
        <p:nvSpPr>
          <p:cNvPr id="135195" name="Rectangle 27"/>
          <p:cNvSpPr>
            <a:spLocks noChangeArrowheads="1"/>
          </p:cNvSpPr>
          <p:nvPr/>
        </p:nvSpPr>
        <p:spPr bwMode="auto">
          <a:xfrm>
            <a:off x="838200" y="53340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800" b="1">
                <a:solidFill>
                  <a:schemeClr val="tx1"/>
                </a:solidFill>
              </a:rPr>
              <a:t>０</a:t>
            </a:r>
          </a:p>
        </p:txBody>
      </p:sp>
      <p:sp>
        <p:nvSpPr>
          <p:cNvPr id="135196" name="Rectangle 28"/>
          <p:cNvSpPr>
            <a:spLocks noChangeArrowheads="1"/>
          </p:cNvSpPr>
          <p:nvPr/>
        </p:nvSpPr>
        <p:spPr bwMode="auto">
          <a:xfrm>
            <a:off x="1524000" y="3340100"/>
            <a:ext cx="685800" cy="2286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r>
              <a:rPr lang="en-US" altLang="ja-JP" sz="2400" b="1">
                <a:latin typeface="ＭＳ Ｐゴシック" pitchFamily="50" charset="-128"/>
              </a:rPr>
              <a:t>180</a:t>
            </a:r>
          </a:p>
          <a:p>
            <a:pPr algn="ctr"/>
            <a:r>
              <a:rPr lang="ja-JP" altLang="en-US" sz="2400" b="1">
                <a:latin typeface="ＭＳ Ｐゴシック" pitchFamily="50" charset="-128"/>
              </a:rPr>
              <a:t>個</a:t>
            </a:r>
          </a:p>
        </p:txBody>
      </p:sp>
      <p:sp>
        <p:nvSpPr>
          <p:cNvPr id="135197" name="Rectangle 29"/>
          <p:cNvSpPr>
            <a:spLocks noChangeArrowheads="1"/>
          </p:cNvSpPr>
          <p:nvPr/>
        </p:nvSpPr>
        <p:spPr bwMode="auto">
          <a:xfrm>
            <a:off x="2286000" y="3721100"/>
            <a:ext cx="685800" cy="1905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r>
              <a:rPr lang="en-US" altLang="ja-JP" sz="2400" b="1">
                <a:latin typeface="ＭＳ Ｐゴシック" pitchFamily="50" charset="-128"/>
              </a:rPr>
              <a:t>150</a:t>
            </a:r>
          </a:p>
          <a:p>
            <a:pPr algn="ctr"/>
            <a:r>
              <a:rPr lang="ja-JP" altLang="en-US" sz="2400" b="1">
                <a:latin typeface="ＭＳ Ｐゴシック" pitchFamily="50" charset="-128"/>
              </a:rPr>
              <a:t>個</a:t>
            </a:r>
          </a:p>
        </p:txBody>
      </p:sp>
      <p:grpSp>
        <p:nvGrpSpPr>
          <p:cNvPr id="135198" name="Group 30"/>
          <p:cNvGrpSpPr>
            <a:grpSpLocks/>
          </p:cNvGrpSpPr>
          <p:nvPr/>
        </p:nvGrpSpPr>
        <p:grpSpPr bwMode="auto">
          <a:xfrm>
            <a:off x="3124200" y="3568700"/>
            <a:ext cx="3124200" cy="2057400"/>
            <a:chOff x="1968" y="2016"/>
            <a:chExt cx="1968" cy="1296"/>
          </a:xfrm>
        </p:grpSpPr>
        <p:sp>
          <p:nvSpPr>
            <p:cNvPr id="135199" name="Rectangle 31"/>
            <p:cNvSpPr>
              <a:spLocks noChangeArrowheads="1"/>
            </p:cNvSpPr>
            <p:nvPr/>
          </p:nvSpPr>
          <p:spPr bwMode="auto">
            <a:xfrm>
              <a:off x="1968" y="2016"/>
              <a:ext cx="432" cy="129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en-US" altLang="ja-JP" sz="2400" b="1">
                  <a:latin typeface="ＭＳ Ｐゴシック" pitchFamily="50" charset="-128"/>
                </a:rPr>
                <a:t>165</a:t>
              </a:r>
            </a:p>
            <a:p>
              <a:pPr algn="ctr"/>
              <a:r>
                <a:rPr lang="ja-JP" altLang="en-US" sz="2400" b="1">
                  <a:latin typeface="ＭＳ Ｐゴシック" pitchFamily="50" charset="-128"/>
                </a:rPr>
                <a:t>個</a:t>
              </a:r>
            </a:p>
          </p:txBody>
        </p:sp>
        <p:sp>
          <p:nvSpPr>
            <p:cNvPr id="135200" name="Rectangle 32"/>
            <p:cNvSpPr>
              <a:spLocks noChangeArrowheads="1"/>
            </p:cNvSpPr>
            <p:nvPr/>
          </p:nvSpPr>
          <p:spPr bwMode="auto">
            <a:xfrm>
              <a:off x="2496" y="2160"/>
              <a:ext cx="432" cy="115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en-US" altLang="ja-JP" sz="2400" b="1">
                  <a:latin typeface="ＭＳ Ｐゴシック" pitchFamily="50" charset="-128"/>
                </a:rPr>
                <a:t>148</a:t>
              </a:r>
            </a:p>
            <a:p>
              <a:pPr algn="ctr"/>
              <a:r>
                <a:rPr lang="ja-JP" altLang="en-US" sz="2400" b="1">
                  <a:latin typeface="ＭＳ Ｐゴシック" pitchFamily="50" charset="-128"/>
                </a:rPr>
                <a:t>個</a:t>
              </a:r>
            </a:p>
          </p:txBody>
        </p:sp>
        <p:sp>
          <p:nvSpPr>
            <p:cNvPr id="135201" name="Rectangle 33"/>
            <p:cNvSpPr>
              <a:spLocks noChangeArrowheads="1"/>
            </p:cNvSpPr>
            <p:nvPr/>
          </p:nvSpPr>
          <p:spPr bwMode="auto">
            <a:xfrm>
              <a:off x="2976" y="2256"/>
              <a:ext cx="432" cy="105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en-US" altLang="ja-JP" sz="2400" b="1">
                  <a:latin typeface="ＭＳ Ｐゴシック" pitchFamily="50" charset="-128"/>
                </a:rPr>
                <a:t>130</a:t>
              </a:r>
            </a:p>
            <a:p>
              <a:pPr algn="ctr"/>
              <a:r>
                <a:rPr lang="ja-JP" altLang="en-US" sz="2400" b="1">
                  <a:latin typeface="ＭＳ Ｐゴシック" pitchFamily="50" charset="-128"/>
                </a:rPr>
                <a:t>個</a:t>
              </a:r>
            </a:p>
          </p:txBody>
        </p:sp>
        <p:sp>
          <p:nvSpPr>
            <p:cNvPr id="135202" name="Rectangle 34"/>
            <p:cNvSpPr>
              <a:spLocks noChangeArrowheads="1"/>
            </p:cNvSpPr>
            <p:nvPr/>
          </p:nvSpPr>
          <p:spPr bwMode="auto">
            <a:xfrm>
              <a:off x="3504" y="2304"/>
              <a:ext cx="432" cy="100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en-US" altLang="ja-JP" sz="2400" b="1">
                  <a:latin typeface="ＭＳ Ｐゴシック" pitchFamily="50" charset="-128"/>
                </a:rPr>
                <a:t>120</a:t>
              </a:r>
            </a:p>
            <a:p>
              <a:pPr algn="ctr"/>
              <a:r>
                <a:rPr lang="ja-JP" altLang="en-US" sz="2400" b="1">
                  <a:latin typeface="ＭＳ Ｐゴシック" pitchFamily="50" charset="-128"/>
                </a:rPr>
                <a:t>個</a:t>
              </a:r>
            </a:p>
          </p:txBody>
        </p:sp>
      </p:grpSp>
      <p:grpSp>
        <p:nvGrpSpPr>
          <p:cNvPr id="135203" name="Group 35"/>
          <p:cNvGrpSpPr>
            <a:grpSpLocks/>
          </p:cNvGrpSpPr>
          <p:nvPr/>
        </p:nvGrpSpPr>
        <p:grpSpPr bwMode="auto">
          <a:xfrm>
            <a:off x="1828800" y="1689100"/>
            <a:ext cx="4191000" cy="1828800"/>
            <a:chOff x="1152" y="816"/>
            <a:chExt cx="2640" cy="1152"/>
          </a:xfrm>
        </p:grpSpPr>
        <p:sp>
          <p:nvSpPr>
            <p:cNvPr id="135204" name="Line 36"/>
            <p:cNvSpPr>
              <a:spLocks noChangeShapeType="1"/>
            </p:cNvSpPr>
            <p:nvPr/>
          </p:nvSpPr>
          <p:spPr bwMode="auto">
            <a:xfrm flipH="1">
              <a:off x="1152" y="816"/>
              <a:ext cx="1008" cy="912"/>
            </a:xfrm>
            <a:prstGeom prst="line">
              <a:avLst/>
            </a:prstGeom>
            <a:noFill/>
            <a:ln w="57150">
              <a:solidFill>
                <a:srgbClr val="00FF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205" name="Line 37"/>
            <p:cNvSpPr>
              <a:spLocks noChangeShapeType="1"/>
            </p:cNvSpPr>
            <p:nvPr/>
          </p:nvSpPr>
          <p:spPr bwMode="auto">
            <a:xfrm flipH="1">
              <a:off x="1632" y="864"/>
              <a:ext cx="672" cy="1056"/>
            </a:xfrm>
            <a:prstGeom prst="line">
              <a:avLst/>
            </a:prstGeom>
            <a:noFill/>
            <a:ln w="57150">
              <a:solidFill>
                <a:srgbClr val="00FF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206" name="Line 38"/>
            <p:cNvSpPr>
              <a:spLocks noChangeShapeType="1"/>
            </p:cNvSpPr>
            <p:nvPr/>
          </p:nvSpPr>
          <p:spPr bwMode="auto">
            <a:xfrm flipH="1">
              <a:off x="2160" y="864"/>
              <a:ext cx="288" cy="1008"/>
            </a:xfrm>
            <a:prstGeom prst="line">
              <a:avLst/>
            </a:prstGeom>
            <a:noFill/>
            <a:ln w="57150">
              <a:solidFill>
                <a:srgbClr val="00FF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207" name="Line 39"/>
            <p:cNvSpPr>
              <a:spLocks noChangeShapeType="1"/>
            </p:cNvSpPr>
            <p:nvPr/>
          </p:nvSpPr>
          <p:spPr bwMode="auto">
            <a:xfrm>
              <a:off x="2640" y="912"/>
              <a:ext cx="48" cy="1008"/>
            </a:xfrm>
            <a:prstGeom prst="line">
              <a:avLst/>
            </a:prstGeom>
            <a:noFill/>
            <a:ln w="57150">
              <a:solidFill>
                <a:srgbClr val="00FF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208" name="Line 40"/>
            <p:cNvSpPr>
              <a:spLocks noChangeShapeType="1"/>
            </p:cNvSpPr>
            <p:nvPr/>
          </p:nvSpPr>
          <p:spPr bwMode="auto">
            <a:xfrm>
              <a:off x="2784" y="912"/>
              <a:ext cx="384" cy="960"/>
            </a:xfrm>
            <a:prstGeom prst="line">
              <a:avLst/>
            </a:prstGeom>
            <a:noFill/>
            <a:ln w="57150">
              <a:solidFill>
                <a:srgbClr val="00FF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209" name="Line 41"/>
            <p:cNvSpPr>
              <a:spLocks noChangeShapeType="1"/>
            </p:cNvSpPr>
            <p:nvPr/>
          </p:nvSpPr>
          <p:spPr bwMode="auto">
            <a:xfrm>
              <a:off x="2976" y="816"/>
              <a:ext cx="816" cy="1152"/>
            </a:xfrm>
            <a:prstGeom prst="line">
              <a:avLst/>
            </a:prstGeom>
            <a:noFill/>
            <a:ln w="57150">
              <a:solidFill>
                <a:srgbClr val="00FF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5211" name="Group 43"/>
          <p:cNvGrpSpPr>
            <a:grpSpLocks/>
          </p:cNvGrpSpPr>
          <p:nvPr/>
        </p:nvGrpSpPr>
        <p:grpSpPr bwMode="auto">
          <a:xfrm>
            <a:off x="1295400" y="762000"/>
            <a:ext cx="5410200" cy="4876800"/>
            <a:chOff x="864" y="624"/>
            <a:chExt cx="4032" cy="2736"/>
          </a:xfrm>
        </p:grpSpPr>
        <p:sp>
          <p:nvSpPr>
            <p:cNvPr id="135212" name="Line 44"/>
            <p:cNvSpPr>
              <a:spLocks noChangeShapeType="1"/>
            </p:cNvSpPr>
            <p:nvPr/>
          </p:nvSpPr>
          <p:spPr bwMode="auto">
            <a:xfrm>
              <a:off x="864" y="624"/>
              <a:ext cx="0" cy="273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213" name="Line 45"/>
            <p:cNvSpPr>
              <a:spLocks noChangeShapeType="1"/>
            </p:cNvSpPr>
            <p:nvPr/>
          </p:nvSpPr>
          <p:spPr bwMode="auto">
            <a:xfrm>
              <a:off x="864" y="3360"/>
              <a:ext cx="403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35214" name="Rectangle 46"/>
          <p:cNvSpPr>
            <a:spLocks noChangeArrowheads="1"/>
          </p:cNvSpPr>
          <p:nvPr/>
        </p:nvSpPr>
        <p:spPr bwMode="auto">
          <a:xfrm>
            <a:off x="2895600" y="685800"/>
            <a:ext cx="3581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>
                <a:solidFill>
                  <a:schemeClr val="accent2"/>
                </a:solidFill>
                <a:ea typeface="HGP創英角ﾎﾟｯﾌﾟ体" pitchFamily="50" charset="-128"/>
              </a:rPr>
              <a:t>問題無し！</a:t>
            </a:r>
          </a:p>
        </p:txBody>
      </p:sp>
      <p:sp>
        <p:nvSpPr>
          <p:cNvPr id="135217" name="Rectangle 49"/>
          <p:cNvSpPr>
            <a:spLocks noChangeArrowheads="1"/>
          </p:cNvSpPr>
          <p:nvPr/>
        </p:nvSpPr>
        <p:spPr bwMode="auto">
          <a:xfrm>
            <a:off x="2971800" y="762000"/>
            <a:ext cx="3581400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>
                <a:solidFill>
                  <a:srgbClr val="A50021"/>
                </a:solidFill>
                <a:ea typeface="HGP創英角ﾎﾟｯﾌﾟ体" pitchFamily="50" charset="-128"/>
              </a:rPr>
              <a:t>しかし！</a:t>
            </a:r>
          </a:p>
        </p:txBody>
      </p:sp>
      <p:sp>
        <p:nvSpPr>
          <p:cNvPr id="135218" name="Rectangle 50"/>
          <p:cNvSpPr>
            <a:spLocks noChangeArrowheads="1"/>
          </p:cNvSpPr>
          <p:nvPr/>
        </p:nvSpPr>
        <p:spPr bwMode="auto">
          <a:xfrm>
            <a:off x="1676400" y="228600"/>
            <a:ext cx="7467600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「あるべき姿」と間に差が・・・</a:t>
            </a:r>
          </a:p>
          <a:p>
            <a:r>
              <a:rPr lang="ja-JP" altLang="en-US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　　　　</a:t>
            </a:r>
            <a:r>
              <a:rPr lang="ja-JP" altLang="en-US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問題発生！</a:t>
            </a:r>
          </a:p>
        </p:txBody>
      </p:sp>
      <p:sp>
        <p:nvSpPr>
          <p:cNvPr id="135219" name="Oval 51"/>
          <p:cNvSpPr>
            <a:spLocks noChangeArrowheads="1"/>
          </p:cNvSpPr>
          <p:nvPr/>
        </p:nvSpPr>
        <p:spPr bwMode="auto">
          <a:xfrm>
            <a:off x="6477000" y="1524000"/>
            <a:ext cx="2565400" cy="2895600"/>
          </a:xfrm>
          <a:prstGeom prst="ellipse">
            <a:avLst/>
          </a:prstGeom>
          <a:solidFill>
            <a:srgbClr val="FFCCCC"/>
          </a:solidFill>
          <a:ln w="2857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ja-JP" sz="2400" b="1"/>
          </a:p>
          <a:p>
            <a:pPr algn="ctr"/>
            <a:endParaRPr lang="en-US" altLang="ja-JP" sz="2800" b="1">
              <a:effectLst>
                <a:outerShdw blurRad="38100" dist="38100" dir="2700000" algn="tl">
                  <a:srgbClr val="000000"/>
                </a:outerShdw>
              </a:effectLst>
              <a:ea typeface="HG創英角ﾎﾟｯﾌﾟ体" pitchFamily="49" charset="-128"/>
            </a:endParaRPr>
          </a:p>
          <a:p>
            <a:pPr algn="ctr"/>
            <a:r>
              <a:rPr lang="ja-JP" altLang="en-US" sz="2800" b="1">
                <a:effectLst>
                  <a:outerShdw blurRad="38100" dist="38100" dir="2700000" algn="tl">
                    <a:srgbClr val="000000"/>
                  </a:outerShdw>
                </a:effectLst>
                <a:ea typeface="HG創英角ﾎﾟｯﾌﾟ体" pitchFamily="49" charset="-128"/>
              </a:rPr>
              <a:t>あるべき姿</a:t>
            </a:r>
          </a:p>
          <a:p>
            <a:pPr algn="ctr"/>
            <a:r>
              <a:rPr lang="ja-JP" altLang="en-US" sz="2800" b="1"/>
              <a:t>１ヵ月当り</a:t>
            </a:r>
          </a:p>
          <a:p>
            <a:pPr algn="ctr"/>
            <a:r>
              <a:rPr lang="ja-JP" altLang="en-US" sz="2800" b="1"/>
              <a:t>２００個</a:t>
            </a:r>
          </a:p>
          <a:p>
            <a:pPr algn="ctr"/>
            <a:r>
              <a:rPr lang="ja-JP" altLang="en-US" sz="2800" b="1"/>
              <a:t>生産する</a:t>
            </a:r>
          </a:p>
          <a:p>
            <a:pPr algn="ctr"/>
            <a:endParaRPr lang="ja-JP" altLang="en-US" sz="2400" b="1"/>
          </a:p>
          <a:p>
            <a:pPr algn="ctr"/>
            <a:endParaRPr lang="en-US" altLang="ja-JP" sz="2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5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5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5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5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5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5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5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5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9" grpId="0" animBg="1"/>
      <p:bldP spid="135183" grpId="0" animBg="1" autoUpdateAnimBg="0"/>
      <p:bldP spid="135184" grpId="0" animBg="1" autoUpdateAnimBg="0"/>
      <p:bldP spid="135196" grpId="0" animBg="1" autoUpdateAnimBg="0"/>
      <p:bldP spid="135197" grpId="0" animBg="1" autoUpdateAnimBg="0"/>
      <p:bldP spid="135214" grpId="0" autoUpdateAnimBg="0"/>
      <p:bldP spid="135217" grpId="0" animBg="1" autoUpdateAnimBg="0"/>
      <p:bldP spid="135218" grpId="0" animBg="1" autoUpdateAnimBg="0"/>
      <p:bldP spid="135219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19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664" name="スライド" r:id="rId3" imgW="4659480" imgH="3494160" progId="PowerPoint.Slide.8">
                  <p:embed/>
                </p:oleObj>
              </mc:Choice>
              <mc:Fallback>
                <p:oleObj name="スライド" r:id="rId3" imgW="4659480" imgH="3494160" progId="PowerPoint.Slid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6195" name="Rectangle 3"/>
          <p:cNvSpPr>
            <a:spLocks noChangeArrowheads="1"/>
          </p:cNvSpPr>
          <p:nvPr/>
        </p:nvSpPr>
        <p:spPr bwMode="auto">
          <a:xfrm>
            <a:off x="101600" y="5791200"/>
            <a:ext cx="5943600" cy="8382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800">
                <a:solidFill>
                  <a:srgbClr val="000099"/>
                </a:solidFill>
              </a:rPr>
              <a:t>問題解決は、現在の問題を取り除く</a:t>
            </a:r>
          </a:p>
        </p:txBody>
      </p:sp>
      <p:sp>
        <p:nvSpPr>
          <p:cNvPr id="136196" name="Rectangle 4"/>
          <p:cNvSpPr>
            <a:spLocks noChangeArrowheads="1"/>
          </p:cNvSpPr>
          <p:nvPr/>
        </p:nvSpPr>
        <p:spPr bwMode="auto">
          <a:xfrm>
            <a:off x="5943600" y="594360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>
                <a:solidFill>
                  <a:srgbClr val="000099"/>
                </a:solidFill>
                <a:ea typeface="HG創英角ﾎﾟｯﾌﾟ体" pitchFamily="49" charset="-128"/>
              </a:rPr>
              <a:t>＝</a:t>
            </a:r>
          </a:p>
        </p:txBody>
      </p:sp>
      <p:sp>
        <p:nvSpPr>
          <p:cNvPr id="136197" name="Rectangle 5"/>
          <p:cNvSpPr>
            <a:spLocks noChangeArrowheads="1"/>
          </p:cNvSpPr>
          <p:nvPr/>
        </p:nvSpPr>
        <p:spPr bwMode="auto">
          <a:xfrm>
            <a:off x="6565900" y="4876800"/>
            <a:ext cx="2514600" cy="1905000"/>
          </a:xfrm>
          <a:prstGeom prst="rect">
            <a:avLst/>
          </a:prstGeom>
          <a:solidFill>
            <a:srgbClr val="000066"/>
          </a:solidFill>
          <a:ln w="38100">
            <a:solidFill>
              <a:srgbClr val="000099"/>
            </a:solidFill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3200">
                <a:solidFill>
                  <a:srgbClr val="FFFFCC"/>
                </a:solidFill>
              </a:rPr>
              <a:t>本　来　の</a:t>
            </a:r>
          </a:p>
          <a:p>
            <a:pPr algn="ctr"/>
            <a:r>
              <a:rPr lang="ja-JP" altLang="en-US" sz="3200">
                <a:solidFill>
                  <a:srgbClr val="FFFFCC"/>
                </a:solidFill>
              </a:rPr>
              <a:t>あるべき姿に</a:t>
            </a:r>
          </a:p>
          <a:p>
            <a:pPr algn="ctr"/>
            <a:r>
              <a:rPr lang="ja-JP" altLang="en-US" sz="4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創英角ﾎﾟｯﾌﾟ体" pitchFamily="49" charset="-128"/>
              </a:rPr>
              <a:t>戻 す</a:t>
            </a:r>
          </a:p>
        </p:txBody>
      </p:sp>
      <p:sp>
        <p:nvSpPr>
          <p:cNvPr id="136198" name="Rectangle 6"/>
          <p:cNvSpPr>
            <a:spLocks noChangeArrowheads="1"/>
          </p:cNvSpPr>
          <p:nvPr/>
        </p:nvSpPr>
        <p:spPr bwMode="auto">
          <a:xfrm>
            <a:off x="1524000" y="2590800"/>
            <a:ext cx="685800" cy="2667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r>
              <a:rPr lang="en-US" altLang="ja-JP" sz="2400" b="1">
                <a:latin typeface="ＭＳ Ｐゴシック" pitchFamily="50" charset="-128"/>
              </a:rPr>
              <a:t>200</a:t>
            </a:r>
          </a:p>
          <a:p>
            <a:pPr algn="ctr"/>
            <a:r>
              <a:rPr lang="ja-JP" altLang="en-US" sz="2400" b="1">
                <a:latin typeface="ＭＳ Ｐゴシック" pitchFamily="50" charset="-128"/>
              </a:rPr>
              <a:t>個</a:t>
            </a:r>
          </a:p>
        </p:txBody>
      </p:sp>
      <p:sp>
        <p:nvSpPr>
          <p:cNvPr id="136199" name="Rectangle 7"/>
          <p:cNvSpPr>
            <a:spLocks noChangeArrowheads="1"/>
          </p:cNvSpPr>
          <p:nvPr/>
        </p:nvSpPr>
        <p:spPr bwMode="auto">
          <a:xfrm>
            <a:off x="2286000" y="2590800"/>
            <a:ext cx="685800" cy="2667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r>
              <a:rPr lang="en-US" altLang="ja-JP" sz="2400" b="1">
                <a:latin typeface="ＭＳ Ｐゴシック" pitchFamily="50" charset="-128"/>
              </a:rPr>
              <a:t>200</a:t>
            </a:r>
          </a:p>
          <a:p>
            <a:pPr algn="ctr"/>
            <a:r>
              <a:rPr lang="ja-JP" altLang="en-US" sz="2400" b="1">
                <a:latin typeface="ＭＳ Ｐゴシック" pitchFamily="50" charset="-128"/>
              </a:rPr>
              <a:t>個</a:t>
            </a:r>
          </a:p>
        </p:txBody>
      </p:sp>
      <p:grpSp>
        <p:nvGrpSpPr>
          <p:cNvPr id="136200" name="Group 8"/>
          <p:cNvGrpSpPr>
            <a:grpSpLocks/>
          </p:cNvGrpSpPr>
          <p:nvPr/>
        </p:nvGrpSpPr>
        <p:grpSpPr bwMode="auto">
          <a:xfrm>
            <a:off x="3124200" y="2590800"/>
            <a:ext cx="3124200" cy="2667000"/>
            <a:chOff x="1968" y="1632"/>
            <a:chExt cx="1968" cy="1680"/>
          </a:xfrm>
        </p:grpSpPr>
        <p:sp>
          <p:nvSpPr>
            <p:cNvPr id="136201" name="Rectangle 9"/>
            <p:cNvSpPr>
              <a:spLocks noChangeArrowheads="1"/>
            </p:cNvSpPr>
            <p:nvPr/>
          </p:nvSpPr>
          <p:spPr bwMode="auto">
            <a:xfrm>
              <a:off x="1968" y="1632"/>
              <a:ext cx="432" cy="168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en-US" altLang="ja-JP" sz="2400" b="1">
                  <a:latin typeface="ＭＳ Ｐゴシック" pitchFamily="50" charset="-128"/>
                </a:rPr>
                <a:t>200</a:t>
              </a:r>
            </a:p>
            <a:p>
              <a:pPr algn="ctr"/>
              <a:r>
                <a:rPr lang="ja-JP" altLang="en-US" sz="2400" b="1">
                  <a:latin typeface="ＭＳ Ｐゴシック" pitchFamily="50" charset="-128"/>
                </a:rPr>
                <a:t>個</a:t>
              </a:r>
            </a:p>
          </p:txBody>
        </p:sp>
        <p:sp>
          <p:nvSpPr>
            <p:cNvPr id="136202" name="Rectangle 10"/>
            <p:cNvSpPr>
              <a:spLocks noChangeArrowheads="1"/>
            </p:cNvSpPr>
            <p:nvPr/>
          </p:nvSpPr>
          <p:spPr bwMode="auto">
            <a:xfrm>
              <a:off x="2496" y="1632"/>
              <a:ext cx="432" cy="168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en-US" altLang="ja-JP" sz="2400" b="1">
                  <a:latin typeface="ＭＳ Ｐゴシック" pitchFamily="50" charset="-128"/>
                </a:rPr>
                <a:t>200</a:t>
              </a:r>
            </a:p>
            <a:p>
              <a:pPr algn="ctr"/>
              <a:r>
                <a:rPr lang="ja-JP" altLang="en-US" sz="2400" b="1">
                  <a:latin typeface="ＭＳ Ｐゴシック" pitchFamily="50" charset="-128"/>
                </a:rPr>
                <a:t>個</a:t>
              </a:r>
            </a:p>
          </p:txBody>
        </p:sp>
        <p:sp>
          <p:nvSpPr>
            <p:cNvPr id="136203" name="Rectangle 11"/>
            <p:cNvSpPr>
              <a:spLocks noChangeArrowheads="1"/>
            </p:cNvSpPr>
            <p:nvPr/>
          </p:nvSpPr>
          <p:spPr bwMode="auto">
            <a:xfrm>
              <a:off x="2976" y="1632"/>
              <a:ext cx="432" cy="168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en-US" altLang="ja-JP" sz="2400" b="1">
                  <a:latin typeface="ＭＳ Ｐゴシック" pitchFamily="50" charset="-128"/>
                </a:rPr>
                <a:t>200</a:t>
              </a:r>
            </a:p>
            <a:p>
              <a:pPr algn="ctr"/>
              <a:r>
                <a:rPr lang="ja-JP" altLang="en-US" sz="2400" b="1">
                  <a:latin typeface="ＭＳ Ｐゴシック" pitchFamily="50" charset="-128"/>
                </a:rPr>
                <a:t>個</a:t>
              </a:r>
            </a:p>
          </p:txBody>
        </p:sp>
        <p:sp>
          <p:nvSpPr>
            <p:cNvPr id="136204" name="Rectangle 12"/>
            <p:cNvSpPr>
              <a:spLocks noChangeArrowheads="1"/>
            </p:cNvSpPr>
            <p:nvPr/>
          </p:nvSpPr>
          <p:spPr bwMode="auto">
            <a:xfrm>
              <a:off x="3504" y="1632"/>
              <a:ext cx="432" cy="168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en-US" altLang="ja-JP" sz="2400" b="1">
                  <a:latin typeface="ＭＳ Ｐゴシック" pitchFamily="50" charset="-128"/>
                </a:rPr>
                <a:t>200</a:t>
              </a:r>
            </a:p>
            <a:p>
              <a:pPr algn="ctr"/>
              <a:r>
                <a:rPr lang="ja-JP" altLang="en-US" sz="2400" b="1">
                  <a:latin typeface="ＭＳ Ｐゴシック" pitchFamily="50" charset="-128"/>
                </a:rPr>
                <a:t>個</a:t>
              </a:r>
            </a:p>
          </p:txBody>
        </p:sp>
      </p:grpSp>
      <p:sp>
        <p:nvSpPr>
          <p:cNvPr id="136205" name="Rectangle 13"/>
          <p:cNvSpPr>
            <a:spLocks noChangeArrowheads="1"/>
          </p:cNvSpPr>
          <p:nvPr/>
        </p:nvSpPr>
        <p:spPr bwMode="auto">
          <a:xfrm>
            <a:off x="1676400" y="838200"/>
            <a:ext cx="49530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6206" name="Rectangle 14"/>
          <p:cNvSpPr>
            <a:spLocks noChangeArrowheads="1"/>
          </p:cNvSpPr>
          <p:nvPr/>
        </p:nvSpPr>
        <p:spPr bwMode="auto">
          <a:xfrm>
            <a:off x="5257800" y="0"/>
            <a:ext cx="2590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なくなった</a:t>
            </a:r>
          </a:p>
        </p:txBody>
      </p:sp>
      <p:grpSp>
        <p:nvGrpSpPr>
          <p:cNvPr id="136207" name="Group 15"/>
          <p:cNvGrpSpPr>
            <a:grpSpLocks/>
          </p:cNvGrpSpPr>
          <p:nvPr/>
        </p:nvGrpSpPr>
        <p:grpSpPr bwMode="auto">
          <a:xfrm>
            <a:off x="1905000" y="1066800"/>
            <a:ext cx="4486275" cy="914400"/>
            <a:chOff x="1200" y="672"/>
            <a:chExt cx="2826" cy="576"/>
          </a:xfrm>
        </p:grpSpPr>
        <p:sp>
          <p:nvSpPr>
            <p:cNvPr id="136208" name="Rectangle 16"/>
            <p:cNvSpPr>
              <a:spLocks noChangeArrowheads="1"/>
            </p:cNvSpPr>
            <p:nvPr/>
          </p:nvSpPr>
          <p:spPr bwMode="auto">
            <a:xfrm>
              <a:off x="1200" y="672"/>
              <a:ext cx="768" cy="576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>
                  <a:solidFill>
                    <a:srgbClr val="000066"/>
                  </a:solidFill>
                  <a:ea typeface="HG創英角ｺﾞｼｯｸUB" pitchFamily="49" charset="-128"/>
                </a:rPr>
                <a:t>問題</a:t>
              </a:r>
            </a:p>
          </p:txBody>
        </p:sp>
        <p:sp>
          <p:nvSpPr>
            <p:cNvPr id="136209" name="Rectangle 17"/>
            <p:cNvSpPr>
              <a:spLocks noChangeArrowheads="1"/>
            </p:cNvSpPr>
            <p:nvPr/>
          </p:nvSpPr>
          <p:spPr bwMode="auto">
            <a:xfrm>
              <a:off x="2112" y="720"/>
              <a:ext cx="271" cy="4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>
                  <a:solidFill>
                    <a:schemeClr val="tx1"/>
                  </a:solidFill>
                  <a:ea typeface="HG創英角ｺﾞｼｯｸUB" pitchFamily="49" charset="-128"/>
                </a:rPr>
                <a:t>が</a:t>
              </a:r>
            </a:p>
          </p:txBody>
        </p:sp>
        <p:sp>
          <p:nvSpPr>
            <p:cNvPr id="136210" name="Rectangle 18"/>
            <p:cNvSpPr>
              <a:spLocks noChangeArrowheads="1"/>
            </p:cNvSpPr>
            <p:nvPr/>
          </p:nvSpPr>
          <p:spPr bwMode="auto">
            <a:xfrm>
              <a:off x="2544" y="672"/>
              <a:ext cx="768" cy="576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>
                  <a:solidFill>
                    <a:srgbClr val="000066"/>
                  </a:solidFill>
                  <a:ea typeface="HG創英角ｺﾞｼｯｸUB" pitchFamily="49" charset="-128"/>
                </a:rPr>
                <a:t>解決</a:t>
              </a:r>
            </a:p>
          </p:txBody>
        </p:sp>
        <p:sp>
          <p:nvSpPr>
            <p:cNvPr id="136211" name="Rectangle 19"/>
            <p:cNvSpPr>
              <a:spLocks noChangeArrowheads="1"/>
            </p:cNvSpPr>
            <p:nvPr/>
          </p:nvSpPr>
          <p:spPr bwMode="auto">
            <a:xfrm>
              <a:off x="3552" y="768"/>
              <a:ext cx="474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>
                  <a:solidFill>
                    <a:schemeClr val="tx1"/>
                  </a:solidFill>
                  <a:ea typeface="HG創英角ｺﾞｼｯｸUB" pitchFamily="49" charset="-128"/>
                </a:rPr>
                <a:t>された</a:t>
              </a:r>
            </a:p>
          </p:txBody>
        </p:sp>
      </p:grpSp>
      <p:sp>
        <p:nvSpPr>
          <p:cNvPr id="136681" name="Oval 489"/>
          <p:cNvSpPr>
            <a:spLocks noChangeArrowheads="1"/>
          </p:cNvSpPr>
          <p:nvPr/>
        </p:nvSpPr>
        <p:spPr bwMode="auto">
          <a:xfrm>
            <a:off x="6659563" y="1125538"/>
            <a:ext cx="2376487" cy="2967037"/>
          </a:xfrm>
          <a:prstGeom prst="ellipse">
            <a:avLst/>
          </a:prstGeom>
          <a:solidFill>
            <a:srgbClr val="FFCCCC"/>
          </a:solidFill>
          <a:ln w="2857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ja-JP" sz="2400" b="1"/>
          </a:p>
          <a:p>
            <a:pPr algn="ctr"/>
            <a:endParaRPr lang="en-US" altLang="ja-JP" sz="2800" b="1">
              <a:effectLst>
                <a:outerShdw blurRad="38100" dist="38100" dir="2700000" algn="tl">
                  <a:srgbClr val="000000"/>
                </a:outerShdw>
              </a:effectLst>
              <a:ea typeface="HG創英角ﾎﾟｯﾌﾟ体" pitchFamily="49" charset="-128"/>
            </a:endParaRPr>
          </a:p>
          <a:p>
            <a:pPr algn="ctr"/>
            <a:r>
              <a:rPr lang="ja-JP" altLang="en-US" sz="2800" b="1">
                <a:effectLst>
                  <a:outerShdw blurRad="38100" dist="38100" dir="2700000" algn="tl">
                    <a:srgbClr val="000000"/>
                  </a:outerShdw>
                </a:effectLst>
                <a:ea typeface="HG創英角ﾎﾟｯﾌﾟ体" pitchFamily="49" charset="-128"/>
              </a:rPr>
              <a:t>あるべき姿</a:t>
            </a:r>
          </a:p>
          <a:p>
            <a:pPr algn="ctr"/>
            <a:r>
              <a:rPr lang="ja-JP" altLang="en-US" sz="2800" b="1"/>
              <a:t>１ヵ月当り</a:t>
            </a:r>
          </a:p>
          <a:p>
            <a:pPr algn="ctr"/>
            <a:r>
              <a:rPr lang="ja-JP" altLang="en-US" sz="2800" b="1"/>
              <a:t>２００個</a:t>
            </a:r>
          </a:p>
          <a:p>
            <a:pPr algn="ctr"/>
            <a:r>
              <a:rPr lang="ja-JP" altLang="en-US" sz="2800" b="1"/>
              <a:t>生産する</a:t>
            </a:r>
          </a:p>
          <a:p>
            <a:pPr algn="ctr"/>
            <a:endParaRPr lang="ja-JP" altLang="en-US" sz="2400" b="1"/>
          </a:p>
          <a:p>
            <a:pPr algn="ctr"/>
            <a:endParaRPr lang="en-US" altLang="ja-JP" sz="2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136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6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6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36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6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136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5" grpId="0" animBg="1" autoUpdateAnimBg="0"/>
      <p:bldP spid="136196" grpId="0" autoUpdateAnimBg="0"/>
      <p:bldP spid="136197" grpId="0" animBg="1" autoUpdateAnimBg="0"/>
      <p:bldP spid="136198" grpId="0" animBg="1" autoUpdateAnimBg="0"/>
      <p:bldP spid="136199" grpId="0" animBg="1" autoUpdateAnimBg="0"/>
      <p:bldP spid="136205" grpId="0" animBg="1"/>
      <p:bldP spid="136206" grpId="0" autoUpdateAnimBg="0"/>
      <p:bldP spid="136681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ChangeArrowheads="1"/>
          </p:cNvSpPr>
          <p:nvPr/>
        </p:nvSpPr>
        <p:spPr bwMode="auto">
          <a:xfrm>
            <a:off x="609600" y="762000"/>
            <a:ext cx="2590800" cy="800100"/>
          </a:xfrm>
          <a:prstGeom prst="rect">
            <a:avLst/>
          </a:prstGeom>
          <a:solidFill>
            <a:srgbClr val="FFCCCC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4400">
                <a:solidFill>
                  <a:srgbClr val="A50021"/>
                </a:solidFill>
                <a:ea typeface="HG創英角ｺﾞｼｯｸUB" pitchFamily="49" charset="-128"/>
              </a:rPr>
              <a:t>課題</a:t>
            </a:r>
          </a:p>
        </p:txBody>
      </p:sp>
      <p:sp>
        <p:nvSpPr>
          <p:cNvPr id="137219" name="Rectangle 3"/>
          <p:cNvSpPr>
            <a:spLocks noChangeArrowheads="1"/>
          </p:cNvSpPr>
          <p:nvPr/>
        </p:nvSpPr>
        <p:spPr bwMode="auto">
          <a:xfrm>
            <a:off x="3048000" y="838200"/>
            <a:ext cx="1905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4400">
                <a:solidFill>
                  <a:schemeClr val="tx1"/>
                </a:solidFill>
                <a:ea typeface="HG創英角ｺﾞｼｯｸUB" pitchFamily="49" charset="-128"/>
              </a:rPr>
              <a:t>を、</a:t>
            </a:r>
          </a:p>
        </p:txBody>
      </p:sp>
      <p:sp>
        <p:nvSpPr>
          <p:cNvPr id="137220" name="Rectangle 4"/>
          <p:cNvSpPr>
            <a:spLocks noChangeArrowheads="1"/>
          </p:cNvSpPr>
          <p:nvPr/>
        </p:nvSpPr>
        <p:spPr bwMode="auto">
          <a:xfrm>
            <a:off x="5257800" y="838200"/>
            <a:ext cx="2057400" cy="762000"/>
          </a:xfrm>
          <a:prstGeom prst="rect">
            <a:avLst/>
          </a:prstGeom>
          <a:solidFill>
            <a:srgbClr val="FFCCCC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4400">
                <a:solidFill>
                  <a:srgbClr val="A50021"/>
                </a:solidFill>
                <a:ea typeface="HG創英角ｺﾞｼｯｸUB" pitchFamily="49" charset="-128"/>
              </a:rPr>
              <a:t>達成</a:t>
            </a:r>
          </a:p>
        </p:txBody>
      </p:sp>
      <p:sp>
        <p:nvSpPr>
          <p:cNvPr id="137221" name="Rectangle 5"/>
          <p:cNvSpPr>
            <a:spLocks noChangeArrowheads="1"/>
          </p:cNvSpPr>
          <p:nvPr/>
        </p:nvSpPr>
        <p:spPr bwMode="auto">
          <a:xfrm>
            <a:off x="7010400" y="838200"/>
            <a:ext cx="2133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4400">
                <a:solidFill>
                  <a:schemeClr val="tx1"/>
                </a:solidFill>
                <a:ea typeface="HG創英角ｺﾞｼｯｸUB" pitchFamily="49" charset="-128"/>
              </a:rPr>
              <a:t>する</a:t>
            </a:r>
          </a:p>
        </p:txBody>
      </p:sp>
      <p:sp>
        <p:nvSpPr>
          <p:cNvPr id="137228" name="Rectangle 12"/>
          <p:cNvSpPr>
            <a:spLocks noChangeArrowheads="1"/>
          </p:cNvSpPr>
          <p:nvPr/>
        </p:nvSpPr>
        <p:spPr bwMode="auto">
          <a:xfrm>
            <a:off x="1371600" y="0"/>
            <a:ext cx="6096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>
                <a:solidFill>
                  <a:srgbClr val="A50021"/>
                </a:solidFill>
              </a:rPr>
              <a:t>一方、課題達成とは？</a:t>
            </a:r>
          </a:p>
        </p:txBody>
      </p:sp>
      <p:sp>
        <p:nvSpPr>
          <p:cNvPr id="137229" name="Line 13"/>
          <p:cNvSpPr>
            <a:spLocks noChangeShapeType="1"/>
          </p:cNvSpPr>
          <p:nvPr/>
        </p:nvSpPr>
        <p:spPr bwMode="auto">
          <a:xfrm>
            <a:off x="1905000" y="1600200"/>
            <a:ext cx="0" cy="38100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7230" name="AutoShape 14"/>
          <p:cNvSpPr>
            <a:spLocks noChangeArrowheads="1"/>
          </p:cNvSpPr>
          <p:nvPr/>
        </p:nvSpPr>
        <p:spPr bwMode="auto">
          <a:xfrm>
            <a:off x="152400" y="1981200"/>
            <a:ext cx="3429000" cy="1905000"/>
          </a:xfrm>
          <a:prstGeom prst="flowChartAlternateProcess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2800">
                <a:solidFill>
                  <a:srgbClr val="660033"/>
                </a:solidFill>
              </a:rPr>
              <a:t>今、問題が発生して</a:t>
            </a:r>
          </a:p>
          <a:p>
            <a:r>
              <a:rPr lang="ja-JP" altLang="en-US" sz="2800">
                <a:solidFill>
                  <a:srgbClr val="660033"/>
                </a:solidFill>
              </a:rPr>
              <a:t>いなくても、甘んじず</a:t>
            </a:r>
          </a:p>
          <a:p>
            <a:r>
              <a:rPr lang="ja-JP" altLang="en-US" sz="30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創英角ﾎﾟｯﾌﾟ体" pitchFamily="50" charset="-128"/>
              </a:rPr>
              <a:t>意図的に問題を</a:t>
            </a:r>
          </a:p>
          <a:p>
            <a:r>
              <a:rPr lang="ja-JP" altLang="en-US" sz="30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創英角ﾎﾟｯﾌﾟ体" pitchFamily="50" charset="-128"/>
              </a:rPr>
              <a:t>つくる・設定する</a:t>
            </a:r>
          </a:p>
        </p:txBody>
      </p:sp>
      <p:grpSp>
        <p:nvGrpSpPr>
          <p:cNvPr id="137232" name="Group 16"/>
          <p:cNvGrpSpPr>
            <a:grpSpLocks/>
          </p:cNvGrpSpPr>
          <p:nvPr/>
        </p:nvGrpSpPr>
        <p:grpSpPr bwMode="auto">
          <a:xfrm>
            <a:off x="3962400" y="4876800"/>
            <a:ext cx="762000" cy="1792288"/>
            <a:chOff x="3408" y="2736"/>
            <a:chExt cx="480" cy="1584"/>
          </a:xfrm>
        </p:grpSpPr>
        <p:sp>
          <p:nvSpPr>
            <p:cNvPr id="137233" name="AutoShape 17"/>
            <p:cNvSpPr>
              <a:spLocks noChangeArrowheads="1"/>
            </p:cNvSpPr>
            <p:nvPr/>
          </p:nvSpPr>
          <p:spPr bwMode="auto">
            <a:xfrm>
              <a:off x="3408" y="3888"/>
              <a:ext cx="480" cy="432"/>
            </a:xfrm>
            <a:prstGeom prst="cube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>
                  <a:solidFill>
                    <a:schemeClr val="tx1"/>
                  </a:solidFill>
                  <a:ea typeface="HGP創英角ﾎﾟｯﾌﾟ体" pitchFamily="50" charset="-128"/>
                </a:rPr>
                <a:t>姿</a:t>
              </a:r>
            </a:p>
          </p:txBody>
        </p:sp>
        <p:sp>
          <p:nvSpPr>
            <p:cNvPr id="137234" name="AutoShape 18"/>
            <p:cNvSpPr>
              <a:spLocks noChangeArrowheads="1"/>
            </p:cNvSpPr>
            <p:nvPr/>
          </p:nvSpPr>
          <p:spPr bwMode="auto">
            <a:xfrm>
              <a:off x="3408" y="3600"/>
              <a:ext cx="480" cy="432"/>
            </a:xfrm>
            <a:prstGeom prst="cube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>
                  <a:solidFill>
                    <a:schemeClr val="tx1"/>
                  </a:solidFill>
                  <a:ea typeface="HGP創英角ﾎﾟｯﾌﾟ体" pitchFamily="50" charset="-128"/>
                </a:rPr>
                <a:t>き</a:t>
              </a:r>
            </a:p>
          </p:txBody>
        </p:sp>
        <p:sp>
          <p:nvSpPr>
            <p:cNvPr id="137235" name="AutoShape 19"/>
            <p:cNvSpPr>
              <a:spLocks noChangeArrowheads="1"/>
            </p:cNvSpPr>
            <p:nvPr/>
          </p:nvSpPr>
          <p:spPr bwMode="auto">
            <a:xfrm>
              <a:off x="3408" y="3312"/>
              <a:ext cx="480" cy="432"/>
            </a:xfrm>
            <a:prstGeom prst="cube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>
                  <a:solidFill>
                    <a:schemeClr val="tx1"/>
                  </a:solidFill>
                  <a:ea typeface="HGP創英角ﾎﾟｯﾌﾟ体" pitchFamily="50" charset="-128"/>
                </a:rPr>
                <a:t>べ</a:t>
              </a:r>
            </a:p>
          </p:txBody>
        </p:sp>
        <p:sp>
          <p:nvSpPr>
            <p:cNvPr id="137236" name="AutoShape 20"/>
            <p:cNvSpPr>
              <a:spLocks noChangeArrowheads="1"/>
            </p:cNvSpPr>
            <p:nvPr/>
          </p:nvSpPr>
          <p:spPr bwMode="auto">
            <a:xfrm>
              <a:off x="3408" y="3024"/>
              <a:ext cx="480" cy="432"/>
            </a:xfrm>
            <a:prstGeom prst="cube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>
                  <a:solidFill>
                    <a:schemeClr val="tx1"/>
                  </a:solidFill>
                  <a:ea typeface="HGP創英角ﾎﾟｯﾌﾟ体" pitchFamily="50" charset="-128"/>
                </a:rPr>
                <a:t>る</a:t>
              </a:r>
            </a:p>
          </p:txBody>
        </p:sp>
        <p:sp>
          <p:nvSpPr>
            <p:cNvPr id="137237" name="AutoShape 21"/>
            <p:cNvSpPr>
              <a:spLocks noChangeArrowheads="1"/>
            </p:cNvSpPr>
            <p:nvPr/>
          </p:nvSpPr>
          <p:spPr bwMode="auto">
            <a:xfrm>
              <a:off x="3408" y="2736"/>
              <a:ext cx="480" cy="432"/>
            </a:xfrm>
            <a:prstGeom prst="cube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>
                  <a:solidFill>
                    <a:schemeClr val="tx1"/>
                  </a:solidFill>
                  <a:ea typeface="HGP創英角ﾎﾟｯﾌﾟ体" pitchFamily="50" charset="-128"/>
                </a:rPr>
                <a:t>あ</a:t>
              </a:r>
            </a:p>
          </p:txBody>
        </p:sp>
      </p:grpSp>
      <p:sp>
        <p:nvSpPr>
          <p:cNvPr id="137246" name="AutoShape 30"/>
          <p:cNvSpPr>
            <a:spLocks noChangeArrowheads="1"/>
          </p:cNvSpPr>
          <p:nvPr/>
        </p:nvSpPr>
        <p:spPr bwMode="auto">
          <a:xfrm>
            <a:off x="152400" y="4724400"/>
            <a:ext cx="5486400" cy="381000"/>
          </a:xfrm>
          <a:prstGeom prst="parallelogram">
            <a:avLst>
              <a:gd name="adj" fmla="val 81867"/>
            </a:avLst>
          </a:prstGeom>
          <a:solidFill>
            <a:srgbClr val="FFCC99"/>
          </a:solidFill>
          <a:ln w="28575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2200" b="1" i="1">
                <a:solidFill>
                  <a:srgbClr val="660033"/>
                </a:solidFill>
              </a:rPr>
              <a:t>現状は問題ないが・・・　　　</a:t>
            </a:r>
          </a:p>
        </p:txBody>
      </p:sp>
      <p:grpSp>
        <p:nvGrpSpPr>
          <p:cNvPr id="137265" name="Group 49"/>
          <p:cNvGrpSpPr>
            <a:grpSpLocks/>
          </p:cNvGrpSpPr>
          <p:nvPr/>
        </p:nvGrpSpPr>
        <p:grpSpPr bwMode="auto">
          <a:xfrm>
            <a:off x="3962400" y="3068638"/>
            <a:ext cx="762000" cy="1960562"/>
            <a:chOff x="2496" y="2064"/>
            <a:chExt cx="480" cy="1104"/>
          </a:xfrm>
        </p:grpSpPr>
        <p:sp>
          <p:nvSpPr>
            <p:cNvPr id="137248" name="AutoShape 32"/>
            <p:cNvSpPr>
              <a:spLocks noChangeArrowheads="1"/>
            </p:cNvSpPr>
            <p:nvPr/>
          </p:nvSpPr>
          <p:spPr bwMode="auto">
            <a:xfrm>
              <a:off x="2496" y="2801"/>
              <a:ext cx="480" cy="367"/>
            </a:xfrm>
            <a:prstGeom prst="cube">
              <a:avLst>
                <a:gd name="adj" fmla="val 25000"/>
              </a:avLst>
            </a:prstGeom>
            <a:solidFill>
              <a:srgbClr val="FFFFCC"/>
            </a:solidFill>
            <a:ln w="9525">
              <a:solidFill>
                <a:srgbClr val="660033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>
                  <a:ea typeface="HGP創英角ﾎﾟｯﾌﾟ体" pitchFamily="50" charset="-128"/>
                </a:rPr>
                <a:t>姿</a:t>
              </a:r>
            </a:p>
          </p:txBody>
        </p:sp>
        <p:sp>
          <p:nvSpPr>
            <p:cNvPr id="137250" name="AutoShape 34"/>
            <p:cNvSpPr>
              <a:spLocks noChangeArrowheads="1"/>
            </p:cNvSpPr>
            <p:nvPr/>
          </p:nvSpPr>
          <p:spPr bwMode="auto">
            <a:xfrm>
              <a:off x="2496" y="2553"/>
              <a:ext cx="480" cy="366"/>
            </a:xfrm>
            <a:prstGeom prst="cube">
              <a:avLst>
                <a:gd name="adj" fmla="val 25000"/>
              </a:avLst>
            </a:prstGeom>
            <a:solidFill>
              <a:srgbClr val="FFFFCC"/>
            </a:solidFill>
            <a:ln w="9525">
              <a:solidFill>
                <a:srgbClr val="660033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>
                  <a:ea typeface="HGP創英角ﾎﾟｯﾌﾟ体" pitchFamily="50" charset="-128"/>
                </a:rPr>
                <a:t>す</a:t>
              </a:r>
            </a:p>
          </p:txBody>
        </p:sp>
        <p:sp>
          <p:nvSpPr>
            <p:cNvPr id="137251" name="AutoShape 35"/>
            <p:cNvSpPr>
              <a:spLocks noChangeArrowheads="1"/>
            </p:cNvSpPr>
            <p:nvPr/>
          </p:nvSpPr>
          <p:spPr bwMode="auto">
            <a:xfrm>
              <a:off x="2496" y="2308"/>
              <a:ext cx="480" cy="367"/>
            </a:xfrm>
            <a:prstGeom prst="cube">
              <a:avLst>
                <a:gd name="adj" fmla="val 25000"/>
              </a:avLst>
            </a:prstGeom>
            <a:solidFill>
              <a:srgbClr val="FFFFCC"/>
            </a:solidFill>
            <a:ln w="9525">
              <a:solidFill>
                <a:srgbClr val="660033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>
                  <a:ea typeface="HGP創英角ﾎﾟｯﾌﾟ体" pitchFamily="50" charset="-128"/>
                </a:rPr>
                <a:t>指</a:t>
              </a:r>
            </a:p>
          </p:txBody>
        </p:sp>
        <p:sp>
          <p:nvSpPr>
            <p:cNvPr id="137252" name="AutoShape 36"/>
            <p:cNvSpPr>
              <a:spLocks noChangeArrowheads="1"/>
            </p:cNvSpPr>
            <p:nvPr/>
          </p:nvSpPr>
          <p:spPr bwMode="auto">
            <a:xfrm>
              <a:off x="2496" y="2064"/>
              <a:ext cx="480" cy="367"/>
            </a:xfrm>
            <a:prstGeom prst="cube">
              <a:avLst>
                <a:gd name="adj" fmla="val 25000"/>
              </a:avLst>
            </a:prstGeom>
            <a:solidFill>
              <a:srgbClr val="FFFFCC"/>
            </a:solidFill>
            <a:ln w="9525">
              <a:solidFill>
                <a:srgbClr val="660033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>
                  <a:ea typeface="HGP創英角ﾎﾟｯﾌﾟ体" pitchFamily="50" charset="-128"/>
                </a:rPr>
                <a:t>目</a:t>
              </a:r>
            </a:p>
          </p:txBody>
        </p:sp>
      </p:grpSp>
      <p:sp>
        <p:nvSpPr>
          <p:cNvPr id="137253" name="AutoShape 37"/>
          <p:cNvSpPr>
            <a:spLocks noChangeArrowheads="1"/>
          </p:cNvSpPr>
          <p:nvPr/>
        </p:nvSpPr>
        <p:spPr bwMode="auto">
          <a:xfrm>
            <a:off x="5410200" y="1958975"/>
            <a:ext cx="2590800" cy="533400"/>
          </a:xfrm>
          <a:prstGeom prst="flowChartAlternateProcess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8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創英角ﾎﾟｯﾌﾟ体" pitchFamily="50" charset="-128"/>
              </a:rPr>
              <a:t>成し遂げる</a:t>
            </a:r>
          </a:p>
        </p:txBody>
      </p:sp>
      <p:sp>
        <p:nvSpPr>
          <p:cNvPr id="137260" name="AutoShape 44"/>
          <p:cNvSpPr>
            <a:spLocks noChangeArrowheads="1"/>
          </p:cNvSpPr>
          <p:nvPr/>
        </p:nvSpPr>
        <p:spPr bwMode="auto">
          <a:xfrm>
            <a:off x="3657600" y="2590800"/>
            <a:ext cx="5162550" cy="533400"/>
          </a:xfrm>
          <a:prstGeom prst="parallelogram">
            <a:avLst>
              <a:gd name="adj" fmla="val 77563"/>
            </a:avLst>
          </a:prstGeom>
          <a:solidFill>
            <a:srgbClr val="660033"/>
          </a:solidFill>
          <a:ln w="38100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2000" b="1" i="1">
                <a:solidFill>
                  <a:srgbClr val="FFFFCC"/>
                </a:solidFill>
              </a:rPr>
              <a:t>ここまで、目指さねば問題</a:t>
            </a:r>
            <a:r>
              <a:rPr lang="ja-JP" altLang="en-US" sz="2400" b="1" i="1">
                <a:solidFill>
                  <a:srgbClr val="FFFFCC"/>
                </a:solidFill>
              </a:rPr>
              <a:t>！</a:t>
            </a:r>
          </a:p>
        </p:txBody>
      </p:sp>
      <p:sp>
        <p:nvSpPr>
          <p:cNvPr id="137262" name="Line 46"/>
          <p:cNvSpPr>
            <a:spLocks noChangeShapeType="1"/>
          </p:cNvSpPr>
          <p:nvPr/>
        </p:nvSpPr>
        <p:spPr bwMode="auto">
          <a:xfrm flipV="1">
            <a:off x="5105400" y="3124200"/>
            <a:ext cx="0" cy="1752600"/>
          </a:xfrm>
          <a:prstGeom prst="line">
            <a:avLst/>
          </a:prstGeom>
          <a:noFill/>
          <a:ln w="76200">
            <a:solidFill>
              <a:srgbClr val="800000"/>
            </a:solidFill>
            <a:prstDash val="sysDot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7264" name="Rectangle 48"/>
          <p:cNvSpPr>
            <a:spLocks noChangeArrowheads="1"/>
          </p:cNvSpPr>
          <p:nvPr/>
        </p:nvSpPr>
        <p:spPr bwMode="auto">
          <a:xfrm>
            <a:off x="4800600" y="3581400"/>
            <a:ext cx="43434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3600"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差</a:t>
            </a:r>
            <a:r>
              <a:rPr lang="ja-JP" altLang="en-US" sz="2800"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（問題）</a:t>
            </a:r>
            <a:r>
              <a:rPr lang="ja-JP" altLang="en-US" sz="2800">
                <a:solidFill>
                  <a:srgbClr val="A50021"/>
                </a:solidFill>
              </a:rPr>
              <a:t>をつくる･設定！</a:t>
            </a:r>
            <a:endParaRPr lang="ja-JP" altLang="en-US" sz="2800">
              <a:solidFill>
                <a:srgbClr val="A50021"/>
              </a:solidFill>
              <a:ea typeface="HGP創英角ﾎﾟｯﾌﾟ体" pitchFamily="50" charset="-128"/>
            </a:endParaRPr>
          </a:p>
        </p:txBody>
      </p:sp>
      <p:grpSp>
        <p:nvGrpSpPr>
          <p:cNvPr id="137272" name="Group 56"/>
          <p:cNvGrpSpPr>
            <a:grpSpLocks/>
          </p:cNvGrpSpPr>
          <p:nvPr/>
        </p:nvGrpSpPr>
        <p:grpSpPr bwMode="auto">
          <a:xfrm>
            <a:off x="5334000" y="4114800"/>
            <a:ext cx="3630613" cy="2590800"/>
            <a:chOff x="3360" y="2592"/>
            <a:chExt cx="2400" cy="1632"/>
          </a:xfrm>
        </p:grpSpPr>
        <p:pic>
          <p:nvPicPr>
            <p:cNvPr id="137256" name="Picture 4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0" y="2592"/>
              <a:ext cx="1392" cy="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7266" name="AutoShape 50"/>
            <p:cNvSpPr>
              <a:spLocks noChangeArrowheads="1"/>
            </p:cNvSpPr>
            <p:nvPr/>
          </p:nvSpPr>
          <p:spPr bwMode="auto">
            <a:xfrm>
              <a:off x="4320" y="2688"/>
              <a:ext cx="1440" cy="1536"/>
            </a:xfrm>
            <a:prstGeom prst="wedgeRoundRectCallout">
              <a:avLst>
                <a:gd name="adj1" fmla="val -71458"/>
                <a:gd name="adj2" fmla="val -35093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ja-JP" altLang="en-US" sz="2200">
                  <a:solidFill>
                    <a:srgbClr val="660033"/>
                  </a:solidFill>
                  <a:ea typeface="HGP創英角ﾎﾟｯﾌﾟ体" pitchFamily="50" charset="-128"/>
                </a:rPr>
                <a:t>この意図的に</a:t>
              </a:r>
            </a:p>
            <a:p>
              <a:r>
                <a:rPr lang="ja-JP" altLang="en-US" sz="2200">
                  <a:solidFill>
                    <a:srgbClr val="660033"/>
                  </a:solidFill>
                  <a:ea typeface="HGP創英角ﾎﾟｯﾌﾟ体" pitchFamily="50" charset="-128"/>
                </a:rPr>
                <a:t>つくった差が</a:t>
              </a:r>
              <a:r>
                <a:rPr lang="en-US" altLang="ja-JP" sz="2400">
                  <a:solidFill>
                    <a:srgbClr val="A5002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HGP創英角ﾎﾟｯﾌﾟ体" pitchFamily="50" charset="-128"/>
                </a:rPr>
                <a:t>｢</a:t>
              </a:r>
              <a:r>
                <a:rPr lang="ja-JP" altLang="en-US" sz="2400">
                  <a:solidFill>
                    <a:srgbClr val="A5002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HGP創英角ﾎﾟｯﾌﾟ体" pitchFamily="50" charset="-128"/>
                </a:rPr>
                <a:t>課題</a:t>
              </a:r>
              <a:r>
                <a:rPr lang="en-US" altLang="ja-JP" sz="2400">
                  <a:solidFill>
                    <a:srgbClr val="A5002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HGP創英角ﾎﾟｯﾌﾟ体" pitchFamily="50" charset="-128"/>
                </a:rPr>
                <a:t>｣</a:t>
              </a:r>
              <a:r>
                <a:rPr lang="ja-JP" altLang="en-US" sz="2200">
                  <a:solidFill>
                    <a:srgbClr val="660033"/>
                  </a:solidFill>
                  <a:ea typeface="HGP創英角ﾎﾟｯﾌﾟ体" pitchFamily="50" charset="-128"/>
                </a:rPr>
                <a:t>であり</a:t>
              </a:r>
            </a:p>
            <a:p>
              <a:endParaRPr lang="ja-JP" altLang="en-US" sz="1000">
                <a:solidFill>
                  <a:srgbClr val="660033"/>
                </a:solidFill>
                <a:ea typeface="HGP創英角ﾎﾟｯﾌﾟ体" pitchFamily="50" charset="-128"/>
              </a:endParaRPr>
            </a:p>
            <a:p>
              <a:r>
                <a:rPr lang="ja-JP" altLang="en-US" sz="2200">
                  <a:solidFill>
                    <a:srgbClr val="660033"/>
                  </a:solidFill>
                  <a:ea typeface="HGP創英角ﾎﾟｯﾌﾟ体" pitchFamily="50" charset="-128"/>
                </a:rPr>
                <a:t>この差を</a:t>
              </a:r>
            </a:p>
            <a:p>
              <a:r>
                <a:rPr lang="ja-JP" altLang="en-US" sz="2200">
                  <a:solidFill>
                    <a:srgbClr val="A5002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HGP創英角ﾎﾟｯﾌﾟ体" pitchFamily="50" charset="-128"/>
                </a:rPr>
                <a:t>埋めることが</a:t>
              </a:r>
            </a:p>
            <a:p>
              <a:r>
                <a:rPr lang="ja-JP" altLang="en-US" sz="2200">
                  <a:solidFill>
                    <a:srgbClr val="A5002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HGP創英角ﾎﾟｯﾌﾟ体" pitchFamily="50" charset="-128"/>
                </a:rPr>
                <a:t>課題達成</a:t>
              </a:r>
              <a:r>
                <a:rPr lang="ja-JP" altLang="en-US" sz="2200">
                  <a:solidFill>
                    <a:srgbClr val="660033"/>
                  </a:solidFill>
                  <a:ea typeface="HGP創英角ﾎﾟｯﾌﾟ体" pitchFamily="50" charset="-128"/>
                </a:rPr>
                <a:t>だ！</a:t>
              </a:r>
            </a:p>
          </p:txBody>
        </p:sp>
      </p:grpSp>
      <p:grpSp>
        <p:nvGrpSpPr>
          <p:cNvPr id="137271" name="Group 55"/>
          <p:cNvGrpSpPr>
            <a:grpSpLocks/>
          </p:cNvGrpSpPr>
          <p:nvPr/>
        </p:nvGrpSpPr>
        <p:grpSpPr bwMode="auto">
          <a:xfrm>
            <a:off x="322263" y="5181600"/>
            <a:ext cx="3313112" cy="1416050"/>
            <a:chOff x="0" y="3264"/>
            <a:chExt cx="2245" cy="1056"/>
          </a:xfrm>
        </p:grpSpPr>
        <p:pic>
          <p:nvPicPr>
            <p:cNvPr id="137268" name="Picture 5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" y="3264"/>
              <a:ext cx="949" cy="10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7270" name="AutoShape 54"/>
            <p:cNvSpPr>
              <a:spLocks noChangeArrowheads="1"/>
            </p:cNvSpPr>
            <p:nvPr/>
          </p:nvSpPr>
          <p:spPr bwMode="auto">
            <a:xfrm>
              <a:off x="0" y="3456"/>
              <a:ext cx="1200" cy="528"/>
            </a:xfrm>
            <a:prstGeom prst="wedgeRoundRectCallout">
              <a:avLst>
                <a:gd name="adj1" fmla="val 85333"/>
                <a:gd name="adj2" fmla="val 25000"/>
                <a:gd name="adj3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2000">
                  <a:solidFill>
                    <a:srgbClr val="660033"/>
                  </a:solidFill>
                  <a:ea typeface="HGP創英角ﾎﾟｯﾌﾟ体" pitchFamily="50" charset="-128"/>
                </a:rPr>
                <a:t>現状に</a:t>
              </a:r>
            </a:p>
            <a:p>
              <a:pPr algn="ctr"/>
              <a:r>
                <a:rPr lang="ja-JP" altLang="en-US" sz="2000">
                  <a:solidFill>
                    <a:srgbClr val="660033"/>
                  </a:solidFill>
                  <a:ea typeface="HGP創英角ﾎﾟｯﾌﾟ体" pitchFamily="50" charset="-128"/>
                </a:rPr>
                <a:t>甘えるな！</a:t>
              </a:r>
            </a:p>
          </p:txBody>
        </p:sp>
      </p:grpSp>
      <p:sp>
        <p:nvSpPr>
          <p:cNvPr id="137273" name="Line 57"/>
          <p:cNvSpPr>
            <a:spLocks noChangeShapeType="1"/>
          </p:cNvSpPr>
          <p:nvPr/>
        </p:nvSpPr>
        <p:spPr bwMode="auto">
          <a:xfrm>
            <a:off x="6227763" y="1608138"/>
            <a:ext cx="0" cy="38100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37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7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7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7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37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7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7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8" dur="500"/>
                                        <p:tgtEl>
                                          <p:spTgt spid="137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37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37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8" grpId="0" animBg="1" autoUpdateAnimBg="0"/>
      <p:bldP spid="137219" grpId="0" autoUpdateAnimBg="0"/>
      <p:bldP spid="137220" grpId="0" animBg="1" autoUpdateAnimBg="0"/>
      <p:bldP spid="137221" grpId="0" autoUpdateAnimBg="0"/>
      <p:bldP spid="137229" grpId="0" animBg="1"/>
      <p:bldP spid="137230" grpId="0" animBg="1" autoUpdateAnimBg="0"/>
      <p:bldP spid="137246" grpId="0" animBg="1" autoUpdateAnimBg="0"/>
      <p:bldP spid="137253" grpId="0" animBg="1" autoUpdateAnimBg="0"/>
      <p:bldP spid="137260" grpId="0" animBg="1" autoUpdateAnimBg="0"/>
      <p:bldP spid="137262" grpId="0" animBg="1"/>
      <p:bldP spid="137264" grpId="0" animBg="1" autoUpdateAnimBg="0"/>
      <p:bldP spid="13727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242" name="Group 2"/>
          <p:cNvGrpSpPr>
            <a:grpSpLocks/>
          </p:cNvGrpSpPr>
          <p:nvPr/>
        </p:nvGrpSpPr>
        <p:grpSpPr bwMode="auto">
          <a:xfrm>
            <a:off x="1187450" y="971550"/>
            <a:ext cx="5410200" cy="4876800"/>
            <a:chOff x="864" y="624"/>
            <a:chExt cx="4032" cy="2736"/>
          </a:xfrm>
        </p:grpSpPr>
        <p:sp>
          <p:nvSpPr>
            <p:cNvPr id="138243" name="Line 3"/>
            <p:cNvSpPr>
              <a:spLocks noChangeShapeType="1"/>
            </p:cNvSpPr>
            <p:nvPr/>
          </p:nvSpPr>
          <p:spPr bwMode="auto">
            <a:xfrm>
              <a:off x="864" y="624"/>
              <a:ext cx="0" cy="273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8244" name="Line 4"/>
            <p:cNvSpPr>
              <a:spLocks noChangeShapeType="1"/>
            </p:cNvSpPr>
            <p:nvPr/>
          </p:nvSpPr>
          <p:spPr bwMode="auto">
            <a:xfrm>
              <a:off x="864" y="3360"/>
              <a:ext cx="403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38245" name="Rectangle 5"/>
          <p:cNvSpPr>
            <a:spLocks noChangeArrowheads="1"/>
          </p:cNvSpPr>
          <p:nvPr/>
        </p:nvSpPr>
        <p:spPr bwMode="auto">
          <a:xfrm>
            <a:off x="120650" y="1504950"/>
            <a:ext cx="5334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ja-JP" sz="3600">
              <a:solidFill>
                <a:schemeClr val="tx1"/>
              </a:solidFill>
            </a:endParaRPr>
          </a:p>
          <a:p>
            <a:pPr algn="ctr"/>
            <a:r>
              <a:rPr lang="ja-JP" altLang="en-US" sz="3600">
                <a:solidFill>
                  <a:schemeClr val="tx1"/>
                </a:solidFill>
              </a:rPr>
              <a:t>生</a:t>
            </a:r>
          </a:p>
          <a:p>
            <a:pPr algn="ctr"/>
            <a:r>
              <a:rPr lang="ja-JP" altLang="en-US" sz="3600">
                <a:solidFill>
                  <a:schemeClr val="tx1"/>
                </a:solidFill>
              </a:rPr>
              <a:t>産</a:t>
            </a:r>
          </a:p>
          <a:p>
            <a:pPr algn="ctr"/>
            <a:r>
              <a:rPr lang="ja-JP" altLang="en-US" sz="3600">
                <a:solidFill>
                  <a:schemeClr val="tx1"/>
                </a:solidFill>
              </a:rPr>
              <a:t>量</a:t>
            </a:r>
          </a:p>
        </p:txBody>
      </p:sp>
      <p:grpSp>
        <p:nvGrpSpPr>
          <p:cNvPr id="138246" name="Group 6"/>
          <p:cNvGrpSpPr>
            <a:grpSpLocks/>
          </p:cNvGrpSpPr>
          <p:nvPr/>
        </p:nvGrpSpPr>
        <p:grpSpPr bwMode="auto">
          <a:xfrm>
            <a:off x="1416050" y="5924550"/>
            <a:ext cx="4572000" cy="457200"/>
            <a:chOff x="1392" y="3360"/>
            <a:chExt cx="2640" cy="288"/>
          </a:xfrm>
        </p:grpSpPr>
        <p:sp>
          <p:nvSpPr>
            <p:cNvPr id="138247" name="Rectangle 7"/>
            <p:cNvSpPr>
              <a:spLocks noChangeArrowheads="1"/>
            </p:cNvSpPr>
            <p:nvPr/>
          </p:nvSpPr>
          <p:spPr bwMode="auto">
            <a:xfrm>
              <a:off x="1392" y="3360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chemeClr val="tx1"/>
                  </a:solidFill>
                </a:rPr>
                <a:t>４月</a:t>
              </a:r>
            </a:p>
          </p:txBody>
        </p:sp>
        <p:sp>
          <p:nvSpPr>
            <p:cNvPr id="138248" name="Rectangle 8"/>
            <p:cNvSpPr>
              <a:spLocks noChangeArrowheads="1"/>
            </p:cNvSpPr>
            <p:nvPr/>
          </p:nvSpPr>
          <p:spPr bwMode="auto">
            <a:xfrm>
              <a:off x="1872" y="3360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chemeClr val="tx1"/>
                  </a:solidFill>
                </a:rPr>
                <a:t>５月</a:t>
              </a:r>
            </a:p>
          </p:txBody>
        </p:sp>
        <p:sp>
          <p:nvSpPr>
            <p:cNvPr id="138249" name="Rectangle 9"/>
            <p:cNvSpPr>
              <a:spLocks noChangeArrowheads="1"/>
            </p:cNvSpPr>
            <p:nvPr/>
          </p:nvSpPr>
          <p:spPr bwMode="auto">
            <a:xfrm>
              <a:off x="2304" y="3360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chemeClr val="tx1"/>
                  </a:solidFill>
                </a:rPr>
                <a:t>６月</a:t>
              </a:r>
            </a:p>
          </p:txBody>
        </p:sp>
        <p:sp>
          <p:nvSpPr>
            <p:cNvPr id="138250" name="Rectangle 10"/>
            <p:cNvSpPr>
              <a:spLocks noChangeArrowheads="1"/>
            </p:cNvSpPr>
            <p:nvPr/>
          </p:nvSpPr>
          <p:spPr bwMode="auto">
            <a:xfrm>
              <a:off x="2784" y="3360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chemeClr val="tx1"/>
                  </a:solidFill>
                </a:rPr>
                <a:t>７月</a:t>
              </a:r>
            </a:p>
          </p:txBody>
        </p:sp>
        <p:sp>
          <p:nvSpPr>
            <p:cNvPr id="138251" name="Rectangle 11"/>
            <p:cNvSpPr>
              <a:spLocks noChangeArrowheads="1"/>
            </p:cNvSpPr>
            <p:nvPr/>
          </p:nvSpPr>
          <p:spPr bwMode="auto">
            <a:xfrm>
              <a:off x="3264" y="3360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chemeClr val="tx1"/>
                  </a:solidFill>
                </a:rPr>
                <a:t>８月</a:t>
              </a:r>
            </a:p>
          </p:txBody>
        </p:sp>
        <p:sp>
          <p:nvSpPr>
            <p:cNvPr id="138252" name="Rectangle 12"/>
            <p:cNvSpPr>
              <a:spLocks noChangeArrowheads="1"/>
            </p:cNvSpPr>
            <p:nvPr/>
          </p:nvSpPr>
          <p:spPr bwMode="auto">
            <a:xfrm>
              <a:off x="3696" y="3360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chemeClr val="tx1"/>
                  </a:solidFill>
                </a:rPr>
                <a:t>９月</a:t>
              </a:r>
            </a:p>
          </p:txBody>
        </p:sp>
      </p:grpSp>
      <p:sp>
        <p:nvSpPr>
          <p:cNvPr id="138253" name="Rectangle 13"/>
          <p:cNvSpPr>
            <a:spLocks noChangeArrowheads="1"/>
          </p:cNvSpPr>
          <p:nvPr/>
        </p:nvSpPr>
        <p:spPr bwMode="auto">
          <a:xfrm>
            <a:off x="869950" y="590550"/>
            <a:ext cx="685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1600" b="1">
                <a:solidFill>
                  <a:schemeClr val="tx1"/>
                </a:solidFill>
              </a:rPr>
              <a:t>（個）</a:t>
            </a:r>
          </a:p>
        </p:txBody>
      </p:sp>
      <p:sp>
        <p:nvSpPr>
          <p:cNvPr id="138254" name="Line 14"/>
          <p:cNvSpPr>
            <a:spLocks noChangeShapeType="1"/>
          </p:cNvSpPr>
          <p:nvPr/>
        </p:nvSpPr>
        <p:spPr bwMode="auto">
          <a:xfrm>
            <a:off x="1187450" y="3181350"/>
            <a:ext cx="5715000" cy="0"/>
          </a:xfrm>
          <a:prstGeom prst="line">
            <a:avLst/>
          </a:prstGeom>
          <a:noFill/>
          <a:ln w="762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8255" name="Line 15"/>
          <p:cNvSpPr>
            <a:spLocks noChangeShapeType="1"/>
          </p:cNvSpPr>
          <p:nvPr/>
        </p:nvSpPr>
        <p:spPr bwMode="auto">
          <a:xfrm>
            <a:off x="1187450" y="971550"/>
            <a:ext cx="152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8256" name="Line 16"/>
          <p:cNvSpPr>
            <a:spLocks noChangeShapeType="1"/>
          </p:cNvSpPr>
          <p:nvPr/>
        </p:nvSpPr>
        <p:spPr bwMode="auto">
          <a:xfrm>
            <a:off x="1187450" y="2038350"/>
            <a:ext cx="152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8257" name="Line 17"/>
          <p:cNvSpPr>
            <a:spLocks noChangeShapeType="1"/>
          </p:cNvSpPr>
          <p:nvPr/>
        </p:nvSpPr>
        <p:spPr bwMode="auto">
          <a:xfrm>
            <a:off x="1187450" y="4400550"/>
            <a:ext cx="152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8258" name="Rectangle 18"/>
          <p:cNvSpPr>
            <a:spLocks noChangeArrowheads="1"/>
          </p:cNvSpPr>
          <p:nvPr/>
        </p:nvSpPr>
        <p:spPr bwMode="auto">
          <a:xfrm>
            <a:off x="1416050" y="3181350"/>
            <a:ext cx="685800" cy="2667000"/>
          </a:xfrm>
          <a:prstGeom prst="rect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400" b="1">
                <a:solidFill>
                  <a:srgbClr val="A50021"/>
                </a:solidFill>
              </a:rPr>
              <a:t>２００</a:t>
            </a:r>
          </a:p>
          <a:p>
            <a:pPr algn="ctr"/>
            <a:r>
              <a:rPr lang="ja-JP" altLang="en-US" sz="2400" b="1">
                <a:solidFill>
                  <a:srgbClr val="A50021"/>
                </a:solidFill>
              </a:rPr>
              <a:t>個</a:t>
            </a:r>
          </a:p>
        </p:txBody>
      </p:sp>
      <p:sp>
        <p:nvSpPr>
          <p:cNvPr id="138259" name="Rectangle 19"/>
          <p:cNvSpPr>
            <a:spLocks noChangeArrowheads="1"/>
          </p:cNvSpPr>
          <p:nvPr/>
        </p:nvSpPr>
        <p:spPr bwMode="auto">
          <a:xfrm>
            <a:off x="2178050" y="3181350"/>
            <a:ext cx="685800" cy="2667000"/>
          </a:xfrm>
          <a:prstGeom prst="rect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400" b="1">
                <a:solidFill>
                  <a:srgbClr val="A50021"/>
                </a:solidFill>
              </a:rPr>
              <a:t>２００</a:t>
            </a:r>
          </a:p>
          <a:p>
            <a:pPr algn="ctr"/>
            <a:r>
              <a:rPr lang="ja-JP" altLang="en-US" sz="2400" b="1">
                <a:solidFill>
                  <a:srgbClr val="A50021"/>
                </a:solidFill>
              </a:rPr>
              <a:t>個</a:t>
            </a:r>
          </a:p>
        </p:txBody>
      </p:sp>
      <p:grpSp>
        <p:nvGrpSpPr>
          <p:cNvPr id="138260" name="Group 20"/>
          <p:cNvGrpSpPr>
            <a:grpSpLocks/>
          </p:cNvGrpSpPr>
          <p:nvPr/>
        </p:nvGrpSpPr>
        <p:grpSpPr bwMode="auto">
          <a:xfrm>
            <a:off x="3016250" y="3181350"/>
            <a:ext cx="3124200" cy="2667000"/>
            <a:chOff x="1968" y="1632"/>
            <a:chExt cx="1968" cy="1680"/>
          </a:xfrm>
        </p:grpSpPr>
        <p:sp>
          <p:nvSpPr>
            <p:cNvPr id="138261" name="Rectangle 21"/>
            <p:cNvSpPr>
              <a:spLocks noChangeArrowheads="1"/>
            </p:cNvSpPr>
            <p:nvPr/>
          </p:nvSpPr>
          <p:spPr bwMode="auto">
            <a:xfrm>
              <a:off x="1968" y="1632"/>
              <a:ext cx="432" cy="168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A5002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rgbClr val="A50021"/>
                  </a:solidFill>
                </a:rPr>
                <a:t>２００</a:t>
              </a:r>
            </a:p>
            <a:p>
              <a:pPr algn="ctr"/>
              <a:r>
                <a:rPr lang="ja-JP" altLang="en-US" sz="2400" b="1">
                  <a:solidFill>
                    <a:srgbClr val="A50021"/>
                  </a:solidFill>
                </a:rPr>
                <a:t>個</a:t>
              </a:r>
            </a:p>
          </p:txBody>
        </p:sp>
        <p:sp>
          <p:nvSpPr>
            <p:cNvPr id="138262" name="Rectangle 22"/>
            <p:cNvSpPr>
              <a:spLocks noChangeArrowheads="1"/>
            </p:cNvSpPr>
            <p:nvPr/>
          </p:nvSpPr>
          <p:spPr bwMode="auto">
            <a:xfrm>
              <a:off x="2496" y="1632"/>
              <a:ext cx="432" cy="168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A5002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rgbClr val="A50021"/>
                  </a:solidFill>
                </a:rPr>
                <a:t>２００</a:t>
              </a:r>
            </a:p>
            <a:p>
              <a:pPr algn="ctr"/>
              <a:r>
                <a:rPr lang="ja-JP" altLang="en-US" sz="2400" b="1">
                  <a:solidFill>
                    <a:srgbClr val="A50021"/>
                  </a:solidFill>
                </a:rPr>
                <a:t>個</a:t>
              </a:r>
            </a:p>
          </p:txBody>
        </p:sp>
        <p:sp>
          <p:nvSpPr>
            <p:cNvPr id="138263" name="Rectangle 23"/>
            <p:cNvSpPr>
              <a:spLocks noChangeArrowheads="1"/>
            </p:cNvSpPr>
            <p:nvPr/>
          </p:nvSpPr>
          <p:spPr bwMode="auto">
            <a:xfrm>
              <a:off x="2976" y="1632"/>
              <a:ext cx="432" cy="168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A5002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rgbClr val="A50021"/>
                  </a:solidFill>
                </a:rPr>
                <a:t>２００</a:t>
              </a:r>
            </a:p>
            <a:p>
              <a:pPr algn="ctr"/>
              <a:r>
                <a:rPr lang="ja-JP" altLang="en-US" sz="2400" b="1">
                  <a:solidFill>
                    <a:srgbClr val="A50021"/>
                  </a:solidFill>
                </a:rPr>
                <a:t>個</a:t>
              </a:r>
            </a:p>
          </p:txBody>
        </p:sp>
        <p:sp>
          <p:nvSpPr>
            <p:cNvPr id="138264" name="Rectangle 24"/>
            <p:cNvSpPr>
              <a:spLocks noChangeArrowheads="1"/>
            </p:cNvSpPr>
            <p:nvPr/>
          </p:nvSpPr>
          <p:spPr bwMode="auto">
            <a:xfrm>
              <a:off x="3504" y="1632"/>
              <a:ext cx="432" cy="168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A5002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rgbClr val="A50021"/>
                  </a:solidFill>
                </a:rPr>
                <a:t>２００</a:t>
              </a:r>
            </a:p>
            <a:p>
              <a:pPr algn="ctr"/>
              <a:r>
                <a:rPr lang="ja-JP" altLang="en-US" sz="2400" b="1">
                  <a:solidFill>
                    <a:srgbClr val="A50021"/>
                  </a:solidFill>
                </a:rPr>
                <a:t>個</a:t>
              </a:r>
            </a:p>
          </p:txBody>
        </p:sp>
      </p:grpSp>
      <p:sp>
        <p:nvSpPr>
          <p:cNvPr id="138265" name="Oval 25"/>
          <p:cNvSpPr>
            <a:spLocks noChangeArrowheads="1"/>
          </p:cNvSpPr>
          <p:nvPr/>
        </p:nvSpPr>
        <p:spPr bwMode="auto">
          <a:xfrm>
            <a:off x="6673850" y="1733550"/>
            <a:ext cx="2362200" cy="2895600"/>
          </a:xfrm>
          <a:prstGeom prst="ellipse">
            <a:avLst/>
          </a:prstGeom>
          <a:solidFill>
            <a:srgbClr val="FFCCCC"/>
          </a:solidFill>
          <a:ln w="2857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ja-JP" sz="2400" b="1"/>
          </a:p>
          <a:p>
            <a:pPr algn="ctr"/>
            <a:r>
              <a:rPr lang="ja-JP" altLang="en-US" sz="2400">
                <a:effectLst>
                  <a:outerShdw blurRad="38100" dist="38100" dir="2700000" algn="tl">
                    <a:srgbClr val="000000"/>
                  </a:outerShdw>
                </a:effectLst>
                <a:ea typeface="HG創英角ﾎﾟｯﾌﾟ体" pitchFamily="49" charset="-128"/>
              </a:rPr>
              <a:t>あるべき姿</a:t>
            </a:r>
          </a:p>
          <a:p>
            <a:pPr algn="ctr"/>
            <a:r>
              <a:rPr lang="ja-JP" altLang="en-US" sz="2800" b="1"/>
              <a:t>１ヵ月当り</a:t>
            </a:r>
          </a:p>
          <a:p>
            <a:pPr algn="ctr"/>
            <a:r>
              <a:rPr lang="ja-JP" altLang="en-US" sz="2800" b="1"/>
              <a:t>２００個</a:t>
            </a:r>
          </a:p>
          <a:p>
            <a:pPr algn="ctr"/>
            <a:r>
              <a:rPr lang="ja-JP" altLang="en-US" sz="2800" b="1"/>
              <a:t>生産</a:t>
            </a:r>
          </a:p>
          <a:p>
            <a:pPr algn="ctr"/>
            <a:endParaRPr lang="ja-JP" altLang="en-US" sz="2400" b="1"/>
          </a:p>
          <a:p>
            <a:pPr algn="ctr"/>
            <a:endParaRPr lang="en-US" altLang="ja-JP" sz="2400" b="1"/>
          </a:p>
        </p:txBody>
      </p:sp>
      <p:sp>
        <p:nvSpPr>
          <p:cNvPr id="138266" name="Rectangle 26"/>
          <p:cNvSpPr>
            <a:spLocks noChangeArrowheads="1"/>
          </p:cNvSpPr>
          <p:nvPr/>
        </p:nvSpPr>
        <p:spPr bwMode="auto">
          <a:xfrm>
            <a:off x="349250" y="819150"/>
            <a:ext cx="1143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800" b="1">
                <a:solidFill>
                  <a:schemeClr val="tx1"/>
                </a:solidFill>
              </a:rPr>
              <a:t>４００</a:t>
            </a:r>
          </a:p>
        </p:txBody>
      </p:sp>
      <p:sp>
        <p:nvSpPr>
          <p:cNvPr id="138267" name="Rectangle 27"/>
          <p:cNvSpPr>
            <a:spLocks noChangeArrowheads="1"/>
          </p:cNvSpPr>
          <p:nvPr/>
        </p:nvSpPr>
        <p:spPr bwMode="auto">
          <a:xfrm>
            <a:off x="349250" y="1885950"/>
            <a:ext cx="1143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800" b="1">
                <a:solidFill>
                  <a:schemeClr val="tx1"/>
                </a:solidFill>
              </a:rPr>
              <a:t>３００</a:t>
            </a:r>
          </a:p>
        </p:txBody>
      </p:sp>
      <p:sp>
        <p:nvSpPr>
          <p:cNvPr id="138268" name="Rectangle 28"/>
          <p:cNvSpPr>
            <a:spLocks noChangeArrowheads="1"/>
          </p:cNvSpPr>
          <p:nvPr/>
        </p:nvSpPr>
        <p:spPr bwMode="auto">
          <a:xfrm>
            <a:off x="349250" y="3028950"/>
            <a:ext cx="1143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800" b="1">
                <a:solidFill>
                  <a:schemeClr val="tx1"/>
                </a:solidFill>
              </a:rPr>
              <a:t>２００</a:t>
            </a:r>
          </a:p>
        </p:txBody>
      </p:sp>
      <p:sp>
        <p:nvSpPr>
          <p:cNvPr id="138269" name="Rectangle 29"/>
          <p:cNvSpPr>
            <a:spLocks noChangeArrowheads="1"/>
          </p:cNvSpPr>
          <p:nvPr/>
        </p:nvSpPr>
        <p:spPr bwMode="auto">
          <a:xfrm>
            <a:off x="349250" y="4248150"/>
            <a:ext cx="1143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800" b="1">
                <a:solidFill>
                  <a:schemeClr val="tx1"/>
                </a:solidFill>
              </a:rPr>
              <a:t>１００</a:t>
            </a:r>
          </a:p>
        </p:txBody>
      </p:sp>
      <p:sp>
        <p:nvSpPr>
          <p:cNvPr id="138270" name="Rectangle 30"/>
          <p:cNvSpPr>
            <a:spLocks noChangeArrowheads="1"/>
          </p:cNvSpPr>
          <p:nvPr/>
        </p:nvSpPr>
        <p:spPr bwMode="auto">
          <a:xfrm>
            <a:off x="730250" y="554355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800" b="1">
                <a:solidFill>
                  <a:schemeClr val="tx1"/>
                </a:solidFill>
              </a:rPr>
              <a:t>０</a:t>
            </a:r>
          </a:p>
        </p:txBody>
      </p:sp>
      <p:sp>
        <p:nvSpPr>
          <p:cNvPr id="138271" name="Rectangle 31"/>
          <p:cNvSpPr>
            <a:spLocks noChangeArrowheads="1"/>
          </p:cNvSpPr>
          <p:nvPr/>
        </p:nvSpPr>
        <p:spPr bwMode="auto">
          <a:xfrm>
            <a:off x="6902450" y="3790950"/>
            <a:ext cx="1905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600" b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継続中</a:t>
            </a:r>
          </a:p>
        </p:txBody>
      </p:sp>
      <p:sp>
        <p:nvSpPr>
          <p:cNvPr id="138272" name="Rectangle 32"/>
          <p:cNvSpPr>
            <a:spLocks noChangeArrowheads="1"/>
          </p:cNvSpPr>
          <p:nvPr/>
        </p:nvSpPr>
        <p:spPr bwMode="auto">
          <a:xfrm>
            <a:off x="1416050" y="971550"/>
            <a:ext cx="7620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3600">
                <a:solidFill>
                  <a:srgbClr val="660033"/>
                </a:solidFill>
              </a:rPr>
              <a:t>今は、</a:t>
            </a:r>
            <a:r>
              <a:rPr lang="en-US" altLang="ja-JP" sz="3600">
                <a:solidFill>
                  <a:srgbClr val="660033"/>
                </a:solidFill>
              </a:rPr>
              <a:t>｢</a:t>
            </a:r>
            <a:r>
              <a:rPr lang="ja-JP" altLang="en-US" sz="3600">
                <a:solidFill>
                  <a:srgbClr val="660033"/>
                </a:solidFill>
              </a:rPr>
              <a:t>あるべき姿</a:t>
            </a:r>
            <a:r>
              <a:rPr lang="en-US" altLang="ja-JP" sz="3600">
                <a:solidFill>
                  <a:srgbClr val="660033"/>
                </a:solidFill>
              </a:rPr>
              <a:t>｣</a:t>
            </a:r>
            <a:r>
              <a:rPr lang="ja-JP" altLang="en-US" sz="3600">
                <a:solidFill>
                  <a:srgbClr val="660033"/>
                </a:solidFill>
              </a:rPr>
              <a:t>が維持・継続</a:t>
            </a:r>
          </a:p>
          <a:p>
            <a:r>
              <a:rPr lang="ja-JP" altLang="en-US" sz="3600">
                <a:solidFill>
                  <a:srgbClr val="660033"/>
                </a:solidFill>
              </a:rPr>
              <a:t>されており、</a:t>
            </a:r>
            <a:r>
              <a:rPr lang="ja-JP" altLang="en-US" sz="3600">
                <a:solidFill>
                  <a:srgbClr val="660033"/>
                </a:solidFill>
                <a:ea typeface="HGP創英角ﾎﾟｯﾌﾟ体" pitchFamily="50" charset="-128"/>
              </a:rPr>
              <a:t>問題なし！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8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8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8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8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54" grpId="0" animBg="1"/>
      <p:bldP spid="138258" grpId="0" animBg="1" autoUpdateAnimBg="0"/>
      <p:bldP spid="138259" grpId="0" animBg="1" autoUpdateAnimBg="0"/>
      <p:bldP spid="138265" grpId="0" animBg="1" autoUpdateAnimBg="0"/>
      <p:bldP spid="138271" grpId="0" autoUpdateAnimBg="0"/>
      <p:bldP spid="138272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6" name="Rectangle 12"/>
          <p:cNvSpPr>
            <a:spLocks noChangeArrowheads="1"/>
          </p:cNvSpPr>
          <p:nvPr/>
        </p:nvSpPr>
        <p:spPr bwMode="auto">
          <a:xfrm>
            <a:off x="1600200" y="609600"/>
            <a:ext cx="61722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2400">
                <a:ea typeface="HGP創英角ﾎﾟｯﾌﾟ体" pitchFamily="50" charset="-128"/>
              </a:rPr>
              <a:t>来年１月以降は、同じラインで新製品を</a:t>
            </a:r>
          </a:p>
          <a:p>
            <a:r>
              <a:rPr lang="ja-JP" altLang="en-US" sz="2400">
                <a:ea typeface="HGP創英角ﾎﾟｯﾌﾟ体" pitchFamily="50" charset="-128"/>
              </a:rPr>
              <a:t>立ち上げて、売上増をねらいたいので</a:t>
            </a:r>
          </a:p>
          <a:p>
            <a:r>
              <a:rPr lang="ja-JP" altLang="en-US" sz="2400">
                <a:ea typeface="HGP創英角ﾎﾟｯﾌﾟ体" pitchFamily="50" charset="-128"/>
              </a:rPr>
              <a:t>１２月までに、現状の１ヵ月２００個を</a:t>
            </a:r>
          </a:p>
          <a:p>
            <a:r>
              <a:rPr lang="ja-JP" altLang="en-US" sz="2400">
                <a:ea typeface="HGP創英角ﾎﾟｯﾌﾟ体" pitchFamily="50" charset="-128"/>
              </a:rPr>
              <a:t>生産できる能力を倍の４００個に</a:t>
            </a:r>
          </a:p>
          <a:p>
            <a:r>
              <a:rPr lang="ja-JP" altLang="en-US" sz="2400">
                <a:ea typeface="HGP創英角ﾎﾟｯﾌﾟ体" pitchFamily="50" charset="-128"/>
              </a:rPr>
              <a:t>アップしたい。</a:t>
            </a:r>
          </a:p>
        </p:txBody>
      </p:sp>
      <p:grpSp>
        <p:nvGrpSpPr>
          <p:cNvPr id="139284" name="Group 20"/>
          <p:cNvGrpSpPr>
            <a:grpSpLocks/>
          </p:cNvGrpSpPr>
          <p:nvPr/>
        </p:nvGrpSpPr>
        <p:grpSpPr bwMode="auto">
          <a:xfrm>
            <a:off x="6311900" y="3200400"/>
            <a:ext cx="4572000" cy="3200400"/>
            <a:chOff x="3976" y="2016"/>
            <a:chExt cx="2880" cy="2016"/>
          </a:xfrm>
        </p:grpSpPr>
        <p:grpSp>
          <p:nvGrpSpPr>
            <p:cNvPr id="139267" name="Group 3"/>
            <p:cNvGrpSpPr>
              <a:grpSpLocks/>
            </p:cNvGrpSpPr>
            <p:nvPr/>
          </p:nvGrpSpPr>
          <p:grpSpPr bwMode="auto">
            <a:xfrm>
              <a:off x="3976" y="3696"/>
              <a:ext cx="2880" cy="336"/>
              <a:chOff x="4032" y="3312"/>
              <a:chExt cx="2880" cy="336"/>
            </a:xfrm>
          </p:grpSpPr>
          <p:sp>
            <p:nvSpPr>
              <p:cNvPr id="139268" name="Line 4"/>
              <p:cNvSpPr>
                <a:spLocks noChangeShapeType="1"/>
              </p:cNvSpPr>
              <p:nvPr/>
            </p:nvSpPr>
            <p:spPr bwMode="auto">
              <a:xfrm>
                <a:off x="4176" y="3312"/>
                <a:ext cx="1344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39269" name="Group 5"/>
              <p:cNvGrpSpPr>
                <a:grpSpLocks/>
              </p:cNvGrpSpPr>
              <p:nvPr/>
            </p:nvGrpSpPr>
            <p:grpSpPr bwMode="auto">
              <a:xfrm>
                <a:off x="4032" y="3360"/>
                <a:ext cx="2880" cy="288"/>
                <a:chOff x="1392" y="3360"/>
                <a:chExt cx="2640" cy="288"/>
              </a:xfrm>
            </p:grpSpPr>
            <p:sp>
              <p:nvSpPr>
                <p:cNvPr id="139270" name="Rectangle 6"/>
                <p:cNvSpPr>
                  <a:spLocks noChangeArrowheads="1"/>
                </p:cNvSpPr>
                <p:nvPr/>
              </p:nvSpPr>
              <p:spPr bwMode="auto">
                <a:xfrm>
                  <a:off x="1392" y="3360"/>
                  <a:ext cx="336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ja-JP" altLang="en-US" sz="2400" b="1">
                      <a:solidFill>
                        <a:schemeClr val="tx1"/>
                      </a:solidFill>
                    </a:rPr>
                    <a:t>１０月</a:t>
                  </a:r>
                </a:p>
              </p:txBody>
            </p:sp>
            <p:sp>
              <p:nvSpPr>
                <p:cNvPr id="139271" name="Rectangle 7"/>
                <p:cNvSpPr>
                  <a:spLocks noChangeArrowheads="1"/>
                </p:cNvSpPr>
                <p:nvPr/>
              </p:nvSpPr>
              <p:spPr bwMode="auto">
                <a:xfrm>
                  <a:off x="1872" y="3360"/>
                  <a:ext cx="336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ja-JP" altLang="en-US" sz="2400" b="1">
                      <a:solidFill>
                        <a:schemeClr val="tx1"/>
                      </a:solidFill>
                    </a:rPr>
                    <a:t>１１月</a:t>
                  </a:r>
                </a:p>
              </p:txBody>
            </p:sp>
            <p:sp>
              <p:nvSpPr>
                <p:cNvPr id="139272" name="Rectangle 8"/>
                <p:cNvSpPr>
                  <a:spLocks noChangeArrowheads="1"/>
                </p:cNvSpPr>
                <p:nvPr/>
              </p:nvSpPr>
              <p:spPr bwMode="auto">
                <a:xfrm>
                  <a:off x="2304" y="3360"/>
                  <a:ext cx="336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ja-JP" altLang="en-US" sz="2400" b="1">
                      <a:solidFill>
                        <a:schemeClr val="tx1"/>
                      </a:solidFill>
                    </a:rPr>
                    <a:t>１２月</a:t>
                  </a:r>
                </a:p>
              </p:txBody>
            </p:sp>
            <p:sp>
              <p:nvSpPr>
                <p:cNvPr id="139273" name="Rectangle 9"/>
                <p:cNvSpPr>
                  <a:spLocks noChangeArrowheads="1"/>
                </p:cNvSpPr>
                <p:nvPr/>
              </p:nvSpPr>
              <p:spPr bwMode="auto">
                <a:xfrm>
                  <a:off x="2784" y="3360"/>
                  <a:ext cx="336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ja-JP" altLang="ja-JP" sz="2400" b="1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39274" name="Rectangle 10"/>
                <p:cNvSpPr>
                  <a:spLocks noChangeArrowheads="1"/>
                </p:cNvSpPr>
                <p:nvPr/>
              </p:nvSpPr>
              <p:spPr bwMode="auto">
                <a:xfrm>
                  <a:off x="3264" y="3360"/>
                  <a:ext cx="336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ja-JP" altLang="ja-JP" sz="2400" b="1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39275" name="Rectangle 11"/>
                <p:cNvSpPr>
                  <a:spLocks noChangeArrowheads="1"/>
                </p:cNvSpPr>
                <p:nvPr/>
              </p:nvSpPr>
              <p:spPr bwMode="auto">
                <a:xfrm>
                  <a:off x="3696" y="3360"/>
                  <a:ext cx="336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ja-JP" altLang="ja-JP" sz="2400" b="1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39277" name="Line 13"/>
            <p:cNvSpPr>
              <a:spLocks noChangeShapeType="1"/>
            </p:cNvSpPr>
            <p:nvPr/>
          </p:nvSpPr>
          <p:spPr bwMode="auto">
            <a:xfrm>
              <a:off x="4272" y="2016"/>
              <a:ext cx="1344" cy="0"/>
            </a:xfrm>
            <a:prstGeom prst="line">
              <a:avLst/>
            </a:prstGeom>
            <a:noFill/>
            <a:ln w="76200">
              <a:solidFill>
                <a:srgbClr val="CC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39278" name="Rectangle 14"/>
          <p:cNvSpPr>
            <a:spLocks noChangeArrowheads="1"/>
          </p:cNvSpPr>
          <p:nvPr/>
        </p:nvSpPr>
        <p:spPr bwMode="auto">
          <a:xfrm>
            <a:off x="7772400" y="901700"/>
            <a:ext cx="914400" cy="4953000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r>
              <a:rPr lang="ja-JP" altLang="en-US" sz="2800" b="1">
                <a:solidFill>
                  <a:srgbClr val="FFFF00"/>
                </a:solidFill>
                <a:ea typeface="HGP創英角ｺﾞｼｯｸUB" pitchFamily="50" charset="-128"/>
              </a:rPr>
              <a:t>４００</a:t>
            </a:r>
          </a:p>
          <a:p>
            <a:pPr algn="ctr"/>
            <a:r>
              <a:rPr lang="ja-JP" altLang="en-US" sz="3200">
                <a:solidFill>
                  <a:srgbClr val="FFFF00"/>
                </a:solidFill>
                <a:ea typeface="HG創英角ﾎﾟｯﾌﾟ体" pitchFamily="49" charset="-128"/>
              </a:rPr>
              <a:t>個</a:t>
            </a:r>
          </a:p>
          <a:p>
            <a:pPr algn="ctr"/>
            <a:r>
              <a:rPr lang="ja-JP" altLang="en-US" sz="3200">
                <a:solidFill>
                  <a:srgbClr val="FFFF00"/>
                </a:solidFill>
                <a:ea typeface="HG創英角ﾎﾟｯﾌﾟ体" pitchFamily="49" charset="-128"/>
              </a:rPr>
              <a:t>生</a:t>
            </a:r>
          </a:p>
          <a:p>
            <a:pPr algn="ctr"/>
            <a:r>
              <a:rPr lang="ja-JP" altLang="en-US" sz="3200">
                <a:solidFill>
                  <a:srgbClr val="FFFF00"/>
                </a:solidFill>
                <a:ea typeface="HG創英角ﾎﾟｯﾌﾟ体" pitchFamily="49" charset="-128"/>
              </a:rPr>
              <a:t>産</a:t>
            </a:r>
          </a:p>
        </p:txBody>
      </p:sp>
      <p:sp>
        <p:nvSpPr>
          <p:cNvPr id="139279" name="AutoShape 15"/>
          <p:cNvSpPr>
            <a:spLocks noChangeArrowheads="1"/>
          </p:cNvSpPr>
          <p:nvPr/>
        </p:nvSpPr>
        <p:spPr bwMode="auto">
          <a:xfrm rot="-5400000">
            <a:off x="5562600" y="990600"/>
            <a:ext cx="2362200" cy="2057400"/>
          </a:xfrm>
          <a:prstGeom prst="rtTriangl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r"/>
            <a:r>
              <a:rPr lang="ja-JP" altLang="en-US" sz="2400" b="1">
                <a:solidFill>
                  <a:schemeClr val="tx1"/>
                </a:solidFill>
              </a:rPr>
              <a:t>この</a:t>
            </a:r>
          </a:p>
          <a:p>
            <a:pPr algn="r"/>
            <a:r>
              <a:rPr lang="ja-JP" altLang="en-US" sz="2400" b="1">
                <a:solidFill>
                  <a:schemeClr val="tx1"/>
                </a:solidFill>
              </a:rPr>
              <a:t>差が</a:t>
            </a:r>
          </a:p>
          <a:p>
            <a:pPr algn="r"/>
            <a:r>
              <a:rPr lang="ja-JP" altLang="en-US" sz="36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創英角ﾎﾟｯﾌﾟ体" pitchFamily="49" charset="-128"/>
              </a:rPr>
              <a:t>課題</a:t>
            </a:r>
          </a:p>
        </p:txBody>
      </p:sp>
      <p:sp>
        <p:nvSpPr>
          <p:cNvPr id="139280" name="Oval 16"/>
          <p:cNvSpPr>
            <a:spLocks noChangeArrowheads="1"/>
          </p:cNvSpPr>
          <p:nvPr/>
        </p:nvSpPr>
        <p:spPr bwMode="auto">
          <a:xfrm>
            <a:off x="6705600" y="101600"/>
            <a:ext cx="2286000" cy="762000"/>
          </a:xfrm>
          <a:prstGeom prst="ellipse">
            <a:avLst/>
          </a:prstGeom>
          <a:solidFill>
            <a:srgbClr val="FFFF00"/>
          </a:solidFill>
          <a:ln w="57150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HGP創英角ﾎﾟｯﾌﾟ体" pitchFamily="50" charset="-128"/>
              </a:rPr>
              <a:t>目指す姿</a:t>
            </a:r>
          </a:p>
        </p:txBody>
      </p:sp>
      <p:sp>
        <p:nvSpPr>
          <p:cNvPr id="139282" name="Rectangle 18"/>
          <p:cNvSpPr>
            <a:spLocks noChangeArrowheads="1"/>
          </p:cNvSpPr>
          <p:nvPr/>
        </p:nvSpPr>
        <p:spPr bwMode="auto">
          <a:xfrm>
            <a:off x="1066800" y="0"/>
            <a:ext cx="3200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6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しかし・・・</a:t>
            </a:r>
          </a:p>
        </p:txBody>
      </p:sp>
      <p:grpSp>
        <p:nvGrpSpPr>
          <p:cNvPr id="139380" name="Group 116"/>
          <p:cNvGrpSpPr>
            <a:grpSpLocks/>
          </p:cNvGrpSpPr>
          <p:nvPr/>
        </p:nvGrpSpPr>
        <p:grpSpPr bwMode="auto">
          <a:xfrm>
            <a:off x="228600" y="685800"/>
            <a:ext cx="6611938" cy="5734050"/>
            <a:chOff x="572" y="712"/>
            <a:chExt cx="4165" cy="3612"/>
          </a:xfrm>
        </p:grpSpPr>
        <p:grpSp>
          <p:nvGrpSpPr>
            <p:cNvPr id="139381" name="Group 117"/>
            <p:cNvGrpSpPr>
              <a:grpSpLocks/>
            </p:cNvGrpSpPr>
            <p:nvPr/>
          </p:nvGrpSpPr>
          <p:grpSpPr bwMode="auto">
            <a:xfrm>
              <a:off x="1296" y="2304"/>
              <a:ext cx="2928" cy="1683"/>
              <a:chOff x="1367" y="2304"/>
              <a:chExt cx="2905" cy="1683"/>
            </a:xfrm>
          </p:grpSpPr>
          <p:sp>
            <p:nvSpPr>
              <p:cNvPr id="139382" name="Rectangle 118"/>
              <p:cNvSpPr>
                <a:spLocks noChangeArrowheads="1"/>
              </p:cNvSpPr>
              <p:nvPr/>
            </p:nvSpPr>
            <p:spPr bwMode="auto">
              <a:xfrm>
                <a:off x="1367" y="2304"/>
                <a:ext cx="425" cy="1683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383" name="Rectangle 119"/>
              <p:cNvSpPr>
                <a:spLocks noChangeArrowheads="1"/>
              </p:cNvSpPr>
              <p:nvPr/>
            </p:nvSpPr>
            <p:spPr bwMode="auto">
              <a:xfrm>
                <a:off x="1383" y="2947"/>
                <a:ext cx="407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ja-JP" altLang="en-US" sz="2000" b="1">
                    <a:solidFill>
                      <a:srgbClr val="A50021"/>
                    </a:solidFill>
                    <a:latin typeface="ＭＳ Ｐゴシック" pitchFamily="50" charset="-128"/>
                  </a:rPr>
                  <a:t>２００</a:t>
                </a:r>
                <a:endParaRPr lang="ja-JP" altLang="en-US" sz="2000">
                  <a:solidFill>
                    <a:srgbClr val="A50021"/>
                  </a:solidFill>
                </a:endParaRPr>
              </a:p>
            </p:txBody>
          </p:sp>
          <p:sp>
            <p:nvSpPr>
              <p:cNvPr id="139384" name="Rectangle 120"/>
              <p:cNvSpPr>
                <a:spLocks noChangeArrowheads="1"/>
              </p:cNvSpPr>
              <p:nvPr/>
            </p:nvSpPr>
            <p:spPr bwMode="auto">
              <a:xfrm>
                <a:off x="1483" y="3177"/>
                <a:ext cx="199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ja-JP" altLang="en-US" sz="2000" b="1">
                    <a:solidFill>
                      <a:srgbClr val="A50021"/>
                    </a:solidFill>
                    <a:latin typeface="ＭＳ Ｐゴシック" pitchFamily="50" charset="-128"/>
                  </a:rPr>
                  <a:t>個</a:t>
                </a:r>
                <a:endParaRPr lang="ja-JP" altLang="en-US" sz="2000">
                  <a:solidFill>
                    <a:srgbClr val="A50021"/>
                  </a:solidFill>
                </a:endParaRPr>
              </a:p>
            </p:txBody>
          </p:sp>
          <p:sp>
            <p:nvSpPr>
              <p:cNvPr id="139385" name="Rectangle 121"/>
              <p:cNvSpPr>
                <a:spLocks noChangeArrowheads="1"/>
              </p:cNvSpPr>
              <p:nvPr/>
            </p:nvSpPr>
            <p:spPr bwMode="auto">
              <a:xfrm>
                <a:off x="1837" y="2304"/>
                <a:ext cx="422" cy="1683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386" name="Rectangle 122"/>
              <p:cNvSpPr>
                <a:spLocks noChangeArrowheads="1"/>
              </p:cNvSpPr>
              <p:nvPr/>
            </p:nvSpPr>
            <p:spPr bwMode="auto">
              <a:xfrm>
                <a:off x="1851" y="2947"/>
                <a:ext cx="407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ja-JP" altLang="en-US" sz="2000" b="1">
                    <a:solidFill>
                      <a:srgbClr val="A50021"/>
                    </a:solidFill>
                    <a:latin typeface="ＭＳ Ｐゴシック" pitchFamily="50" charset="-128"/>
                  </a:rPr>
                  <a:t>２００</a:t>
                </a:r>
                <a:endParaRPr lang="ja-JP" altLang="en-US" sz="2000">
                  <a:solidFill>
                    <a:srgbClr val="A50021"/>
                  </a:solidFill>
                </a:endParaRPr>
              </a:p>
            </p:txBody>
          </p:sp>
          <p:sp>
            <p:nvSpPr>
              <p:cNvPr id="139387" name="Rectangle 123"/>
              <p:cNvSpPr>
                <a:spLocks noChangeArrowheads="1"/>
              </p:cNvSpPr>
              <p:nvPr/>
            </p:nvSpPr>
            <p:spPr bwMode="auto">
              <a:xfrm>
                <a:off x="1953" y="3177"/>
                <a:ext cx="199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ja-JP" altLang="en-US" sz="2000" b="1">
                    <a:solidFill>
                      <a:srgbClr val="A50021"/>
                    </a:solidFill>
                    <a:latin typeface="ＭＳ Ｐゴシック" pitchFamily="50" charset="-128"/>
                  </a:rPr>
                  <a:t>個</a:t>
                </a:r>
                <a:endParaRPr lang="ja-JP" altLang="en-US" sz="2000">
                  <a:solidFill>
                    <a:srgbClr val="A50021"/>
                  </a:solidFill>
                </a:endParaRPr>
              </a:p>
            </p:txBody>
          </p:sp>
          <p:sp>
            <p:nvSpPr>
              <p:cNvPr id="139388" name="Rectangle 124"/>
              <p:cNvSpPr>
                <a:spLocks noChangeArrowheads="1"/>
              </p:cNvSpPr>
              <p:nvPr/>
            </p:nvSpPr>
            <p:spPr bwMode="auto">
              <a:xfrm>
                <a:off x="2350" y="2304"/>
                <a:ext cx="424" cy="1683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389" name="Rectangle 125"/>
              <p:cNvSpPr>
                <a:spLocks noChangeArrowheads="1"/>
              </p:cNvSpPr>
              <p:nvPr/>
            </p:nvSpPr>
            <p:spPr bwMode="auto">
              <a:xfrm>
                <a:off x="2366" y="2947"/>
                <a:ext cx="407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ja-JP" altLang="en-US" sz="2000" b="1">
                    <a:solidFill>
                      <a:srgbClr val="A50021"/>
                    </a:solidFill>
                    <a:latin typeface="ＭＳ Ｐゴシック" pitchFamily="50" charset="-128"/>
                  </a:rPr>
                  <a:t>２００</a:t>
                </a:r>
                <a:endParaRPr lang="ja-JP" altLang="en-US" sz="2000">
                  <a:solidFill>
                    <a:srgbClr val="A50021"/>
                  </a:solidFill>
                </a:endParaRPr>
              </a:p>
            </p:txBody>
          </p:sp>
          <p:sp>
            <p:nvSpPr>
              <p:cNvPr id="139390" name="Rectangle 126"/>
              <p:cNvSpPr>
                <a:spLocks noChangeArrowheads="1"/>
              </p:cNvSpPr>
              <p:nvPr/>
            </p:nvSpPr>
            <p:spPr bwMode="auto">
              <a:xfrm>
                <a:off x="2468" y="3177"/>
                <a:ext cx="199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ja-JP" altLang="en-US" sz="2000" b="1">
                    <a:solidFill>
                      <a:srgbClr val="A50021"/>
                    </a:solidFill>
                    <a:latin typeface="ＭＳ Ｐゴシック" pitchFamily="50" charset="-128"/>
                  </a:rPr>
                  <a:t>個</a:t>
                </a:r>
                <a:endParaRPr lang="ja-JP" altLang="en-US" sz="2000">
                  <a:solidFill>
                    <a:srgbClr val="A50021"/>
                  </a:solidFill>
                </a:endParaRPr>
              </a:p>
            </p:txBody>
          </p:sp>
          <p:sp>
            <p:nvSpPr>
              <p:cNvPr id="139391" name="Rectangle 127"/>
              <p:cNvSpPr>
                <a:spLocks noChangeArrowheads="1"/>
              </p:cNvSpPr>
              <p:nvPr/>
            </p:nvSpPr>
            <p:spPr bwMode="auto">
              <a:xfrm>
                <a:off x="2865" y="2304"/>
                <a:ext cx="424" cy="1683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392" name="Rectangle 128"/>
              <p:cNvSpPr>
                <a:spLocks noChangeArrowheads="1"/>
              </p:cNvSpPr>
              <p:nvPr/>
            </p:nvSpPr>
            <p:spPr bwMode="auto">
              <a:xfrm>
                <a:off x="2880" y="2947"/>
                <a:ext cx="407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ja-JP" altLang="en-US" sz="2000" b="1">
                    <a:solidFill>
                      <a:srgbClr val="A50021"/>
                    </a:solidFill>
                    <a:latin typeface="ＭＳ Ｐゴシック" pitchFamily="50" charset="-128"/>
                  </a:rPr>
                  <a:t>２００</a:t>
                </a:r>
                <a:endParaRPr lang="ja-JP" altLang="en-US" sz="2000">
                  <a:solidFill>
                    <a:srgbClr val="A50021"/>
                  </a:solidFill>
                </a:endParaRPr>
              </a:p>
            </p:txBody>
          </p:sp>
          <p:sp>
            <p:nvSpPr>
              <p:cNvPr id="139393" name="Rectangle 129"/>
              <p:cNvSpPr>
                <a:spLocks noChangeArrowheads="1"/>
              </p:cNvSpPr>
              <p:nvPr/>
            </p:nvSpPr>
            <p:spPr bwMode="auto">
              <a:xfrm>
                <a:off x="2983" y="3177"/>
                <a:ext cx="199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ja-JP" altLang="en-US" sz="2000" b="1">
                    <a:solidFill>
                      <a:srgbClr val="A50021"/>
                    </a:solidFill>
                    <a:latin typeface="ＭＳ Ｐゴシック" pitchFamily="50" charset="-128"/>
                  </a:rPr>
                  <a:t>個</a:t>
                </a:r>
                <a:endParaRPr lang="ja-JP" altLang="en-US" sz="2000">
                  <a:solidFill>
                    <a:srgbClr val="A50021"/>
                  </a:solidFill>
                </a:endParaRPr>
              </a:p>
            </p:txBody>
          </p:sp>
          <p:sp>
            <p:nvSpPr>
              <p:cNvPr id="139394" name="Rectangle 130"/>
              <p:cNvSpPr>
                <a:spLocks noChangeArrowheads="1"/>
              </p:cNvSpPr>
              <p:nvPr/>
            </p:nvSpPr>
            <p:spPr bwMode="auto">
              <a:xfrm>
                <a:off x="3334" y="2304"/>
                <a:ext cx="423" cy="1683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395" name="Rectangle 131"/>
              <p:cNvSpPr>
                <a:spLocks noChangeArrowheads="1"/>
              </p:cNvSpPr>
              <p:nvPr/>
            </p:nvSpPr>
            <p:spPr bwMode="auto">
              <a:xfrm>
                <a:off x="3350" y="2947"/>
                <a:ext cx="407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ja-JP" altLang="en-US" sz="2000" b="1">
                    <a:solidFill>
                      <a:srgbClr val="A50021"/>
                    </a:solidFill>
                    <a:latin typeface="ＭＳ Ｐゴシック" pitchFamily="50" charset="-128"/>
                  </a:rPr>
                  <a:t>２００</a:t>
                </a:r>
                <a:endParaRPr lang="ja-JP" altLang="en-US" sz="2000">
                  <a:solidFill>
                    <a:srgbClr val="A50021"/>
                  </a:solidFill>
                </a:endParaRPr>
              </a:p>
            </p:txBody>
          </p:sp>
          <p:sp>
            <p:nvSpPr>
              <p:cNvPr id="139396" name="Rectangle 132"/>
              <p:cNvSpPr>
                <a:spLocks noChangeArrowheads="1"/>
              </p:cNvSpPr>
              <p:nvPr/>
            </p:nvSpPr>
            <p:spPr bwMode="auto">
              <a:xfrm>
                <a:off x="3450" y="3177"/>
                <a:ext cx="199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ja-JP" altLang="en-US" sz="2000" b="1">
                    <a:solidFill>
                      <a:srgbClr val="A50021"/>
                    </a:solidFill>
                    <a:latin typeface="ＭＳ Ｐゴシック" pitchFamily="50" charset="-128"/>
                  </a:rPr>
                  <a:t>個</a:t>
                </a:r>
                <a:endParaRPr lang="ja-JP" altLang="en-US" sz="2000">
                  <a:solidFill>
                    <a:srgbClr val="A50021"/>
                  </a:solidFill>
                </a:endParaRPr>
              </a:p>
            </p:txBody>
          </p:sp>
          <p:sp>
            <p:nvSpPr>
              <p:cNvPr id="139397" name="Rectangle 133"/>
              <p:cNvSpPr>
                <a:spLocks noChangeArrowheads="1"/>
              </p:cNvSpPr>
              <p:nvPr/>
            </p:nvSpPr>
            <p:spPr bwMode="auto">
              <a:xfrm>
                <a:off x="3849" y="2304"/>
                <a:ext cx="423" cy="1683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398" name="Rectangle 134"/>
              <p:cNvSpPr>
                <a:spLocks noChangeArrowheads="1"/>
              </p:cNvSpPr>
              <p:nvPr/>
            </p:nvSpPr>
            <p:spPr bwMode="auto">
              <a:xfrm>
                <a:off x="3865" y="2947"/>
                <a:ext cx="407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ja-JP" altLang="en-US" sz="2000" b="1">
                    <a:solidFill>
                      <a:srgbClr val="A50021"/>
                    </a:solidFill>
                    <a:latin typeface="ＭＳ Ｐゴシック" pitchFamily="50" charset="-128"/>
                  </a:rPr>
                  <a:t>２００</a:t>
                </a:r>
                <a:endParaRPr lang="ja-JP" altLang="en-US" sz="2000">
                  <a:solidFill>
                    <a:srgbClr val="A50021"/>
                  </a:solidFill>
                </a:endParaRPr>
              </a:p>
            </p:txBody>
          </p:sp>
          <p:sp>
            <p:nvSpPr>
              <p:cNvPr id="139399" name="Rectangle 135"/>
              <p:cNvSpPr>
                <a:spLocks noChangeArrowheads="1"/>
              </p:cNvSpPr>
              <p:nvPr/>
            </p:nvSpPr>
            <p:spPr bwMode="auto">
              <a:xfrm>
                <a:off x="3965" y="3177"/>
                <a:ext cx="199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ja-JP" altLang="en-US" sz="2000" b="1">
                    <a:solidFill>
                      <a:srgbClr val="A50021"/>
                    </a:solidFill>
                    <a:latin typeface="ＭＳ Ｐゴシック" pitchFamily="50" charset="-128"/>
                  </a:rPr>
                  <a:t>個</a:t>
                </a:r>
                <a:endParaRPr lang="ja-JP" altLang="en-US" sz="2000">
                  <a:solidFill>
                    <a:srgbClr val="A50021"/>
                  </a:solidFill>
                </a:endParaRPr>
              </a:p>
            </p:txBody>
          </p:sp>
        </p:grpSp>
        <p:grpSp>
          <p:nvGrpSpPr>
            <p:cNvPr id="139400" name="Group 136"/>
            <p:cNvGrpSpPr>
              <a:grpSpLocks/>
            </p:cNvGrpSpPr>
            <p:nvPr/>
          </p:nvGrpSpPr>
          <p:grpSpPr bwMode="auto">
            <a:xfrm>
              <a:off x="572" y="712"/>
              <a:ext cx="4165" cy="3612"/>
              <a:chOff x="572" y="712"/>
              <a:chExt cx="4165" cy="3612"/>
            </a:xfrm>
          </p:grpSpPr>
          <p:grpSp>
            <p:nvGrpSpPr>
              <p:cNvPr id="139401" name="Group 137"/>
              <p:cNvGrpSpPr>
                <a:grpSpLocks/>
              </p:cNvGrpSpPr>
              <p:nvPr/>
            </p:nvGrpSpPr>
            <p:grpSpPr bwMode="auto">
              <a:xfrm>
                <a:off x="1210" y="912"/>
                <a:ext cx="3341" cy="3091"/>
                <a:chOff x="1210" y="912"/>
                <a:chExt cx="3341" cy="3091"/>
              </a:xfrm>
            </p:grpSpPr>
            <p:sp>
              <p:nvSpPr>
                <p:cNvPr id="139402" name="Rectangle 138"/>
                <p:cNvSpPr>
                  <a:spLocks noChangeArrowheads="1"/>
                </p:cNvSpPr>
                <p:nvPr/>
              </p:nvSpPr>
              <p:spPr bwMode="auto">
                <a:xfrm>
                  <a:off x="1210" y="912"/>
                  <a:ext cx="36" cy="3073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03" name="Rectangle 139"/>
                <p:cNvSpPr>
                  <a:spLocks noChangeArrowheads="1"/>
                </p:cNvSpPr>
                <p:nvPr/>
              </p:nvSpPr>
              <p:spPr bwMode="auto">
                <a:xfrm>
                  <a:off x="1228" y="3966"/>
                  <a:ext cx="3323" cy="37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39404" name="Rectangle 140"/>
              <p:cNvSpPr>
                <a:spLocks noChangeArrowheads="1"/>
              </p:cNvSpPr>
              <p:nvPr/>
            </p:nvSpPr>
            <p:spPr bwMode="auto">
              <a:xfrm>
                <a:off x="572" y="1816"/>
                <a:ext cx="288" cy="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ja-JP" altLang="en-US" sz="3600">
                    <a:solidFill>
                      <a:srgbClr val="000000"/>
                    </a:solidFill>
                    <a:latin typeface="ＭＳ Ｐゴシック" pitchFamily="50" charset="-128"/>
                  </a:rPr>
                  <a:t>生</a:t>
                </a:r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9405" name="Rectangle 141"/>
              <p:cNvSpPr>
                <a:spLocks noChangeArrowheads="1"/>
              </p:cNvSpPr>
              <p:nvPr/>
            </p:nvSpPr>
            <p:spPr bwMode="auto">
              <a:xfrm>
                <a:off x="572" y="2161"/>
                <a:ext cx="288" cy="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ja-JP" altLang="en-US" sz="3600">
                    <a:solidFill>
                      <a:srgbClr val="000000"/>
                    </a:solidFill>
                    <a:latin typeface="ＭＳ Ｐゴシック" pitchFamily="50" charset="-128"/>
                  </a:rPr>
                  <a:t>産</a:t>
                </a:r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9406" name="Rectangle 142"/>
              <p:cNvSpPr>
                <a:spLocks noChangeArrowheads="1"/>
              </p:cNvSpPr>
              <p:nvPr/>
            </p:nvSpPr>
            <p:spPr bwMode="auto">
              <a:xfrm>
                <a:off x="572" y="2507"/>
                <a:ext cx="288" cy="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ja-JP" altLang="en-US" sz="3600">
                    <a:solidFill>
                      <a:srgbClr val="000000"/>
                    </a:solidFill>
                    <a:latin typeface="ＭＳ Ｐゴシック" pitchFamily="50" charset="-128"/>
                  </a:rPr>
                  <a:t>量</a:t>
                </a:r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39407" name="Group 143"/>
              <p:cNvGrpSpPr>
                <a:grpSpLocks/>
              </p:cNvGrpSpPr>
              <p:nvPr/>
            </p:nvGrpSpPr>
            <p:grpSpPr bwMode="auto">
              <a:xfrm>
                <a:off x="1367" y="4033"/>
                <a:ext cx="2810" cy="291"/>
                <a:chOff x="1367" y="4033"/>
                <a:chExt cx="2810" cy="291"/>
              </a:xfrm>
            </p:grpSpPr>
            <p:sp>
              <p:nvSpPr>
                <p:cNvPr id="139408" name="Rectangle 144"/>
                <p:cNvSpPr>
                  <a:spLocks noChangeArrowheads="1"/>
                </p:cNvSpPr>
                <p:nvPr/>
              </p:nvSpPr>
              <p:spPr bwMode="auto">
                <a:xfrm>
                  <a:off x="1367" y="4033"/>
                  <a:ext cx="360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09" name="Rectangle 145"/>
                <p:cNvSpPr>
                  <a:spLocks noChangeArrowheads="1"/>
                </p:cNvSpPr>
                <p:nvPr/>
              </p:nvSpPr>
              <p:spPr bwMode="auto">
                <a:xfrm>
                  <a:off x="1389" y="4094"/>
                  <a:ext cx="325" cy="2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ja-JP" altLang="en-US" sz="2400" b="1">
                      <a:solidFill>
                        <a:srgbClr val="000000"/>
                      </a:solidFill>
                      <a:latin typeface="ＭＳ Ｐゴシック" pitchFamily="50" charset="-128"/>
                    </a:rPr>
                    <a:t>４月</a:t>
                  </a:r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410" name="Rectangle 146"/>
                <p:cNvSpPr>
                  <a:spLocks noChangeArrowheads="1"/>
                </p:cNvSpPr>
                <p:nvPr/>
              </p:nvSpPr>
              <p:spPr bwMode="auto">
                <a:xfrm>
                  <a:off x="1878" y="4033"/>
                  <a:ext cx="360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11" name="Rectangle 147"/>
                <p:cNvSpPr>
                  <a:spLocks noChangeArrowheads="1"/>
                </p:cNvSpPr>
                <p:nvPr/>
              </p:nvSpPr>
              <p:spPr bwMode="auto">
                <a:xfrm>
                  <a:off x="1900" y="4094"/>
                  <a:ext cx="325" cy="2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ja-JP" altLang="en-US" sz="2400" b="1">
                      <a:solidFill>
                        <a:srgbClr val="000000"/>
                      </a:solidFill>
                      <a:latin typeface="ＭＳ Ｐゴシック" pitchFamily="50" charset="-128"/>
                    </a:rPr>
                    <a:t>５月</a:t>
                  </a:r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412" name="Rectangle 148"/>
                <p:cNvSpPr>
                  <a:spLocks noChangeArrowheads="1"/>
                </p:cNvSpPr>
                <p:nvPr/>
              </p:nvSpPr>
              <p:spPr bwMode="auto">
                <a:xfrm>
                  <a:off x="2338" y="4033"/>
                  <a:ext cx="360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13" name="Rectangle 149"/>
                <p:cNvSpPr>
                  <a:spLocks noChangeArrowheads="1"/>
                </p:cNvSpPr>
                <p:nvPr/>
              </p:nvSpPr>
              <p:spPr bwMode="auto">
                <a:xfrm>
                  <a:off x="2358" y="4094"/>
                  <a:ext cx="325" cy="2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ja-JP" altLang="en-US" sz="2400" b="1">
                      <a:solidFill>
                        <a:srgbClr val="000000"/>
                      </a:solidFill>
                      <a:latin typeface="ＭＳ Ｐゴシック" pitchFamily="50" charset="-128"/>
                    </a:rPr>
                    <a:t>６月</a:t>
                  </a:r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414" name="Rectangle 150"/>
                <p:cNvSpPr>
                  <a:spLocks noChangeArrowheads="1"/>
                </p:cNvSpPr>
                <p:nvPr/>
              </p:nvSpPr>
              <p:spPr bwMode="auto">
                <a:xfrm>
                  <a:off x="2849" y="4033"/>
                  <a:ext cx="360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15" name="Rectangle 151"/>
                <p:cNvSpPr>
                  <a:spLocks noChangeArrowheads="1"/>
                </p:cNvSpPr>
                <p:nvPr/>
              </p:nvSpPr>
              <p:spPr bwMode="auto">
                <a:xfrm>
                  <a:off x="2869" y="4094"/>
                  <a:ext cx="325" cy="2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ja-JP" altLang="en-US" sz="2400" b="1">
                      <a:solidFill>
                        <a:srgbClr val="000000"/>
                      </a:solidFill>
                      <a:latin typeface="ＭＳ Ｐゴシック" pitchFamily="50" charset="-128"/>
                    </a:rPr>
                    <a:t>７月</a:t>
                  </a:r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416" name="Rectangle 152"/>
                <p:cNvSpPr>
                  <a:spLocks noChangeArrowheads="1"/>
                </p:cNvSpPr>
                <p:nvPr/>
              </p:nvSpPr>
              <p:spPr bwMode="auto">
                <a:xfrm>
                  <a:off x="3360" y="4033"/>
                  <a:ext cx="359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17" name="Rectangle 153"/>
                <p:cNvSpPr>
                  <a:spLocks noChangeArrowheads="1"/>
                </p:cNvSpPr>
                <p:nvPr/>
              </p:nvSpPr>
              <p:spPr bwMode="auto">
                <a:xfrm>
                  <a:off x="3380" y="4094"/>
                  <a:ext cx="325" cy="2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ja-JP" altLang="en-US" sz="2400" b="1">
                      <a:solidFill>
                        <a:srgbClr val="000000"/>
                      </a:solidFill>
                      <a:latin typeface="ＭＳ Ｐゴシック" pitchFamily="50" charset="-128"/>
                    </a:rPr>
                    <a:t>８月</a:t>
                  </a:r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418" name="Rectangle 154"/>
                <p:cNvSpPr>
                  <a:spLocks noChangeArrowheads="1"/>
                </p:cNvSpPr>
                <p:nvPr/>
              </p:nvSpPr>
              <p:spPr bwMode="auto">
                <a:xfrm>
                  <a:off x="3818" y="4033"/>
                  <a:ext cx="359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19" name="Rectangle 155"/>
                <p:cNvSpPr>
                  <a:spLocks noChangeArrowheads="1"/>
                </p:cNvSpPr>
                <p:nvPr/>
              </p:nvSpPr>
              <p:spPr bwMode="auto">
                <a:xfrm>
                  <a:off x="3839" y="4094"/>
                  <a:ext cx="325" cy="2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ja-JP" altLang="en-US" sz="2400" b="1">
                      <a:solidFill>
                        <a:srgbClr val="000000"/>
                      </a:solidFill>
                      <a:latin typeface="ＭＳ Ｐゴシック" pitchFamily="50" charset="-128"/>
                    </a:rPr>
                    <a:t>９月</a:t>
                  </a:r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39420" name="Rectangle 156"/>
              <p:cNvSpPr>
                <a:spLocks noChangeArrowheads="1"/>
              </p:cNvSpPr>
              <p:nvPr/>
            </p:nvSpPr>
            <p:spPr bwMode="auto">
              <a:xfrm>
                <a:off x="1080" y="712"/>
                <a:ext cx="259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ja-JP" altLang="en-US" sz="1600" b="1">
                    <a:solidFill>
                      <a:srgbClr val="000000"/>
                    </a:solidFill>
                    <a:latin typeface="ＭＳ Ｐゴシック" pitchFamily="50" charset="-128"/>
                  </a:rPr>
                  <a:t>（個）</a:t>
                </a:r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39421" name="Group 157"/>
              <p:cNvGrpSpPr>
                <a:grpSpLocks/>
              </p:cNvGrpSpPr>
              <p:nvPr/>
            </p:nvGrpSpPr>
            <p:grpSpPr bwMode="auto">
              <a:xfrm>
                <a:off x="1228" y="2280"/>
                <a:ext cx="3509" cy="48"/>
                <a:chOff x="1228" y="2280"/>
                <a:chExt cx="3509" cy="48"/>
              </a:xfrm>
            </p:grpSpPr>
            <p:sp>
              <p:nvSpPr>
                <p:cNvPr id="139422" name="Rectangle 158"/>
                <p:cNvSpPr>
                  <a:spLocks noChangeArrowheads="1"/>
                </p:cNvSpPr>
                <p:nvPr/>
              </p:nvSpPr>
              <p:spPr bwMode="auto">
                <a:xfrm>
                  <a:off x="1228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23" name="Rectangle 159"/>
                <p:cNvSpPr>
                  <a:spLocks noChangeArrowheads="1"/>
                </p:cNvSpPr>
                <p:nvPr/>
              </p:nvSpPr>
              <p:spPr bwMode="auto">
                <a:xfrm>
                  <a:off x="1322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24" name="Rectangle 160"/>
                <p:cNvSpPr>
                  <a:spLocks noChangeArrowheads="1"/>
                </p:cNvSpPr>
                <p:nvPr/>
              </p:nvSpPr>
              <p:spPr bwMode="auto">
                <a:xfrm>
                  <a:off x="1416" y="2280"/>
                  <a:ext cx="48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25" name="Rectangle 161"/>
                <p:cNvSpPr>
                  <a:spLocks noChangeArrowheads="1"/>
                </p:cNvSpPr>
                <p:nvPr/>
              </p:nvSpPr>
              <p:spPr bwMode="auto">
                <a:xfrm>
                  <a:off x="1511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26" name="Rectangle 162"/>
                <p:cNvSpPr>
                  <a:spLocks noChangeArrowheads="1"/>
                </p:cNvSpPr>
                <p:nvPr/>
              </p:nvSpPr>
              <p:spPr bwMode="auto">
                <a:xfrm>
                  <a:off x="1605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27" name="Rectangle 163"/>
                <p:cNvSpPr>
                  <a:spLocks noChangeArrowheads="1"/>
                </p:cNvSpPr>
                <p:nvPr/>
              </p:nvSpPr>
              <p:spPr bwMode="auto">
                <a:xfrm>
                  <a:off x="1699" y="2280"/>
                  <a:ext cx="48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28" name="Rectangle 164"/>
                <p:cNvSpPr>
                  <a:spLocks noChangeArrowheads="1"/>
                </p:cNvSpPr>
                <p:nvPr/>
              </p:nvSpPr>
              <p:spPr bwMode="auto">
                <a:xfrm>
                  <a:off x="1794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29" name="Rectangle 165"/>
                <p:cNvSpPr>
                  <a:spLocks noChangeArrowheads="1"/>
                </p:cNvSpPr>
                <p:nvPr/>
              </p:nvSpPr>
              <p:spPr bwMode="auto">
                <a:xfrm>
                  <a:off x="1888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30" name="Rectangle 166"/>
                <p:cNvSpPr>
                  <a:spLocks noChangeArrowheads="1"/>
                </p:cNvSpPr>
                <p:nvPr/>
              </p:nvSpPr>
              <p:spPr bwMode="auto">
                <a:xfrm>
                  <a:off x="1982" y="2280"/>
                  <a:ext cx="48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31" name="Rectangle 167"/>
                <p:cNvSpPr>
                  <a:spLocks noChangeArrowheads="1"/>
                </p:cNvSpPr>
                <p:nvPr/>
              </p:nvSpPr>
              <p:spPr bwMode="auto">
                <a:xfrm>
                  <a:off x="2077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32" name="Rectangle 168"/>
                <p:cNvSpPr>
                  <a:spLocks noChangeArrowheads="1"/>
                </p:cNvSpPr>
                <p:nvPr/>
              </p:nvSpPr>
              <p:spPr bwMode="auto">
                <a:xfrm>
                  <a:off x="2171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33" name="Rectangle 169"/>
                <p:cNvSpPr>
                  <a:spLocks noChangeArrowheads="1"/>
                </p:cNvSpPr>
                <p:nvPr/>
              </p:nvSpPr>
              <p:spPr bwMode="auto">
                <a:xfrm>
                  <a:off x="2265" y="2280"/>
                  <a:ext cx="48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34" name="Rectangle 170"/>
                <p:cNvSpPr>
                  <a:spLocks noChangeArrowheads="1"/>
                </p:cNvSpPr>
                <p:nvPr/>
              </p:nvSpPr>
              <p:spPr bwMode="auto">
                <a:xfrm>
                  <a:off x="2360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35" name="Rectangle 171"/>
                <p:cNvSpPr>
                  <a:spLocks noChangeArrowheads="1"/>
                </p:cNvSpPr>
                <p:nvPr/>
              </p:nvSpPr>
              <p:spPr bwMode="auto">
                <a:xfrm>
                  <a:off x="2454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36" name="Rectangle 172"/>
                <p:cNvSpPr>
                  <a:spLocks noChangeArrowheads="1"/>
                </p:cNvSpPr>
                <p:nvPr/>
              </p:nvSpPr>
              <p:spPr bwMode="auto">
                <a:xfrm>
                  <a:off x="2548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37" name="Rectangle 173"/>
                <p:cNvSpPr>
                  <a:spLocks noChangeArrowheads="1"/>
                </p:cNvSpPr>
                <p:nvPr/>
              </p:nvSpPr>
              <p:spPr bwMode="auto">
                <a:xfrm>
                  <a:off x="2643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38" name="Rectangle 174"/>
                <p:cNvSpPr>
                  <a:spLocks noChangeArrowheads="1"/>
                </p:cNvSpPr>
                <p:nvPr/>
              </p:nvSpPr>
              <p:spPr bwMode="auto">
                <a:xfrm>
                  <a:off x="2737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39" name="Rectangle 175"/>
                <p:cNvSpPr>
                  <a:spLocks noChangeArrowheads="1"/>
                </p:cNvSpPr>
                <p:nvPr/>
              </p:nvSpPr>
              <p:spPr bwMode="auto">
                <a:xfrm>
                  <a:off x="2831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40" name="Rectangle 176"/>
                <p:cNvSpPr>
                  <a:spLocks noChangeArrowheads="1"/>
                </p:cNvSpPr>
                <p:nvPr/>
              </p:nvSpPr>
              <p:spPr bwMode="auto">
                <a:xfrm>
                  <a:off x="2926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41" name="Rectangle 177"/>
                <p:cNvSpPr>
                  <a:spLocks noChangeArrowheads="1"/>
                </p:cNvSpPr>
                <p:nvPr/>
              </p:nvSpPr>
              <p:spPr bwMode="auto">
                <a:xfrm>
                  <a:off x="3020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42" name="Rectangle 178"/>
                <p:cNvSpPr>
                  <a:spLocks noChangeArrowheads="1"/>
                </p:cNvSpPr>
                <p:nvPr/>
              </p:nvSpPr>
              <p:spPr bwMode="auto">
                <a:xfrm>
                  <a:off x="3114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43" name="Rectangle 179"/>
                <p:cNvSpPr>
                  <a:spLocks noChangeArrowheads="1"/>
                </p:cNvSpPr>
                <p:nvPr/>
              </p:nvSpPr>
              <p:spPr bwMode="auto">
                <a:xfrm>
                  <a:off x="3209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44" name="Rectangle 180"/>
                <p:cNvSpPr>
                  <a:spLocks noChangeArrowheads="1"/>
                </p:cNvSpPr>
                <p:nvPr/>
              </p:nvSpPr>
              <p:spPr bwMode="auto">
                <a:xfrm>
                  <a:off x="3303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45" name="Rectangle 181"/>
                <p:cNvSpPr>
                  <a:spLocks noChangeArrowheads="1"/>
                </p:cNvSpPr>
                <p:nvPr/>
              </p:nvSpPr>
              <p:spPr bwMode="auto">
                <a:xfrm>
                  <a:off x="3397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46" name="Rectangle 182"/>
                <p:cNvSpPr>
                  <a:spLocks noChangeArrowheads="1"/>
                </p:cNvSpPr>
                <p:nvPr/>
              </p:nvSpPr>
              <p:spPr bwMode="auto">
                <a:xfrm>
                  <a:off x="3492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47" name="Rectangle 183"/>
                <p:cNvSpPr>
                  <a:spLocks noChangeArrowheads="1"/>
                </p:cNvSpPr>
                <p:nvPr/>
              </p:nvSpPr>
              <p:spPr bwMode="auto">
                <a:xfrm>
                  <a:off x="3586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48" name="Rectangle 184"/>
                <p:cNvSpPr>
                  <a:spLocks noChangeArrowheads="1"/>
                </p:cNvSpPr>
                <p:nvPr/>
              </p:nvSpPr>
              <p:spPr bwMode="auto">
                <a:xfrm>
                  <a:off x="3680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49" name="Rectangle 185"/>
                <p:cNvSpPr>
                  <a:spLocks noChangeArrowheads="1"/>
                </p:cNvSpPr>
                <p:nvPr/>
              </p:nvSpPr>
              <p:spPr bwMode="auto">
                <a:xfrm>
                  <a:off x="3774" y="2280"/>
                  <a:ext cx="48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50" name="Rectangle 186"/>
                <p:cNvSpPr>
                  <a:spLocks noChangeArrowheads="1"/>
                </p:cNvSpPr>
                <p:nvPr/>
              </p:nvSpPr>
              <p:spPr bwMode="auto">
                <a:xfrm>
                  <a:off x="3869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51" name="Rectangle 187"/>
                <p:cNvSpPr>
                  <a:spLocks noChangeArrowheads="1"/>
                </p:cNvSpPr>
                <p:nvPr/>
              </p:nvSpPr>
              <p:spPr bwMode="auto">
                <a:xfrm>
                  <a:off x="3963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52" name="Rectangle 188"/>
                <p:cNvSpPr>
                  <a:spLocks noChangeArrowheads="1"/>
                </p:cNvSpPr>
                <p:nvPr/>
              </p:nvSpPr>
              <p:spPr bwMode="auto">
                <a:xfrm>
                  <a:off x="4057" y="2280"/>
                  <a:ext cx="48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53" name="Rectangle 189"/>
                <p:cNvSpPr>
                  <a:spLocks noChangeArrowheads="1"/>
                </p:cNvSpPr>
                <p:nvPr/>
              </p:nvSpPr>
              <p:spPr bwMode="auto">
                <a:xfrm>
                  <a:off x="4152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54" name="Rectangle 190"/>
                <p:cNvSpPr>
                  <a:spLocks noChangeArrowheads="1"/>
                </p:cNvSpPr>
                <p:nvPr/>
              </p:nvSpPr>
              <p:spPr bwMode="auto">
                <a:xfrm>
                  <a:off x="4246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55" name="Rectangle 191"/>
                <p:cNvSpPr>
                  <a:spLocks noChangeArrowheads="1"/>
                </p:cNvSpPr>
                <p:nvPr/>
              </p:nvSpPr>
              <p:spPr bwMode="auto">
                <a:xfrm>
                  <a:off x="4340" y="2280"/>
                  <a:ext cx="48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56" name="Rectangle 192"/>
                <p:cNvSpPr>
                  <a:spLocks noChangeArrowheads="1"/>
                </p:cNvSpPr>
                <p:nvPr/>
              </p:nvSpPr>
              <p:spPr bwMode="auto">
                <a:xfrm>
                  <a:off x="4435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57" name="Rectangle 193"/>
                <p:cNvSpPr>
                  <a:spLocks noChangeArrowheads="1"/>
                </p:cNvSpPr>
                <p:nvPr/>
              </p:nvSpPr>
              <p:spPr bwMode="auto">
                <a:xfrm>
                  <a:off x="4529" y="2280"/>
                  <a:ext cx="47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58" name="Rectangle 194"/>
                <p:cNvSpPr>
                  <a:spLocks noChangeArrowheads="1"/>
                </p:cNvSpPr>
                <p:nvPr/>
              </p:nvSpPr>
              <p:spPr bwMode="auto">
                <a:xfrm>
                  <a:off x="4623" y="2280"/>
                  <a:ext cx="48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59" name="Rectangle 195"/>
                <p:cNvSpPr>
                  <a:spLocks noChangeArrowheads="1"/>
                </p:cNvSpPr>
                <p:nvPr/>
              </p:nvSpPr>
              <p:spPr bwMode="auto">
                <a:xfrm>
                  <a:off x="4718" y="2280"/>
                  <a:ext cx="19" cy="4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39460" name="Rectangle 196"/>
              <p:cNvSpPr>
                <a:spLocks noChangeArrowheads="1"/>
              </p:cNvSpPr>
              <p:nvPr/>
            </p:nvSpPr>
            <p:spPr bwMode="auto">
              <a:xfrm>
                <a:off x="1228" y="900"/>
                <a:ext cx="94" cy="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461" name="Rectangle 197"/>
              <p:cNvSpPr>
                <a:spLocks noChangeArrowheads="1"/>
              </p:cNvSpPr>
              <p:nvPr/>
            </p:nvSpPr>
            <p:spPr bwMode="auto">
              <a:xfrm>
                <a:off x="1228" y="1573"/>
                <a:ext cx="94" cy="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462" name="Rectangle 198"/>
              <p:cNvSpPr>
                <a:spLocks noChangeArrowheads="1"/>
              </p:cNvSpPr>
              <p:nvPr/>
            </p:nvSpPr>
            <p:spPr bwMode="auto">
              <a:xfrm>
                <a:off x="1228" y="3060"/>
                <a:ext cx="94" cy="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463" name="Rectangle 199"/>
              <p:cNvSpPr>
                <a:spLocks noChangeArrowheads="1"/>
              </p:cNvSpPr>
              <p:nvPr/>
            </p:nvSpPr>
            <p:spPr bwMode="auto">
              <a:xfrm>
                <a:off x="919" y="851"/>
                <a:ext cx="297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ja-JP" altLang="en-US" sz="1800" b="1">
                    <a:solidFill>
                      <a:srgbClr val="000000"/>
                    </a:solidFill>
                    <a:latin typeface="ＭＳ Ｐゴシック" pitchFamily="50" charset="-128"/>
                  </a:rPr>
                  <a:t>４００</a:t>
                </a:r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9464" name="Rectangle 200"/>
              <p:cNvSpPr>
                <a:spLocks noChangeArrowheads="1"/>
              </p:cNvSpPr>
              <p:nvPr/>
            </p:nvSpPr>
            <p:spPr bwMode="auto">
              <a:xfrm>
                <a:off x="919" y="1524"/>
                <a:ext cx="297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ja-JP" altLang="en-US" sz="1800" b="1">
                    <a:solidFill>
                      <a:srgbClr val="000000"/>
                    </a:solidFill>
                    <a:latin typeface="ＭＳ Ｐゴシック" pitchFamily="50" charset="-128"/>
                  </a:rPr>
                  <a:t>３００</a:t>
                </a:r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9465" name="Rectangle 201"/>
              <p:cNvSpPr>
                <a:spLocks noChangeArrowheads="1"/>
              </p:cNvSpPr>
              <p:nvPr/>
            </p:nvSpPr>
            <p:spPr bwMode="auto">
              <a:xfrm>
                <a:off x="911" y="2244"/>
                <a:ext cx="297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ja-JP" altLang="en-US" sz="1800" b="1">
                    <a:solidFill>
                      <a:srgbClr val="000000"/>
                    </a:solidFill>
                    <a:latin typeface="ＭＳ Ｐゴシック" pitchFamily="50" charset="-128"/>
                  </a:rPr>
                  <a:t>２００</a:t>
                </a:r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9466" name="Rectangle 202"/>
              <p:cNvSpPr>
                <a:spLocks noChangeArrowheads="1"/>
              </p:cNvSpPr>
              <p:nvPr/>
            </p:nvSpPr>
            <p:spPr bwMode="auto">
              <a:xfrm>
                <a:off x="919" y="3011"/>
                <a:ext cx="297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ja-JP" altLang="en-US" sz="1800" b="1">
                    <a:solidFill>
                      <a:srgbClr val="000000"/>
                    </a:solidFill>
                    <a:latin typeface="ＭＳ Ｐゴシック" pitchFamily="50" charset="-128"/>
                  </a:rPr>
                  <a:t>１００</a:t>
                </a:r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9467" name="Rectangle 203"/>
              <p:cNvSpPr>
                <a:spLocks noChangeArrowheads="1"/>
              </p:cNvSpPr>
              <p:nvPr/>
            </p:nvSpPr>
            <p:spPr bwMode="auto">
              <a:xfrm>
                <a:off x="1039" y="3876"/>
                <a:ext cx="99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ja-JP" altLang="en-US" sz="1800" b="1">
                    <a:solidFill>
                      <a:srgbClr val="000000"/>
                    </a:solidFill>
                    <a:latin typeface="ＭＳ Ｐゴシック" pitchFamily="50" charset="-128"/>
                  </a:rPr>
                  <a:t>０</a:t>
                </a:r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39468" name="AutoShape 204"/>
          <p:cNvSpPr>
            <a:spLocks noChangeArrowheads="1"/>
          </p:cNvSpPr>
          <p:nvPr/>
        </p:nvSpPr>
        <p:spPr bwMode="auto">
          <a:xfrm>
            <a:off x="838200" y="3276600"/>
            <a:ext cx="7467600" cy="25146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38100">
            <a:solidFill>
              <a:srgbClr val="CC0000"/>
            </a:solidFill>
            <a:round/>
            <a:headEnd/>
            <a:tailEnd/>
          </a:ln>
          <a:effectLst>
            <a:outerShdw dist="35921" dir="2700000" algn="ctr" rotWithShape="0">
              <a:srgbClr val="A50021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360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創英角ﾎﾟｯﾌﾟ体" pitchFamily="50" charset="-128"/>
              </a:rPr>
              <a:t>目指す姿</a:t>
            </a:r>
            <a:r>
              <a:rPr lang="ja-JP" altLang="en-US" sz="360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創英角ﾎﾟｯﾌﾟ体" pitchFamily="49" charset="-128"/>
              </a:rPr>
              <a:t>と現状との差が</a:t>
            </a:r>
          </a:p>
          <a:p>
            <a:pPr algn="ctr"/>
            <a:r>
              <a:rPr lang="ja-JP" altLang="en-US" sz="3600" b="1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創英角ﾎﾟｯﾌﾟ体" pitchFamily="49" charset="-128"/>
              </a:rPr>
              <a:t>課題</a:t>
            </a:r>
            <a:r>
              <a:rPr lang="ja-JP" altLang="en-US" sz="3600">
                <a:solidFill>
                  <a:srgbClr val="A50021"/>
                </a:solidFill>
              </a:rPr>
              <a:t>であり、</a:t>
            </a:r>
            <a:r>
              <a:rPr lang="ja-JP" altLang="en-US" sz="3600">
                <a:solidFill>
                  <a:srgbClr val="A50021"/>
                </a:solidFill>
                <a:ea typeface="HGP創英角ﾎﾟｯﾌﾟ体" pitchFamily="50" charset="-128"/>
              </a:rPr>
              <a:t>この目指す姿を</a:t>
            </a:r>
          </a:p>
          <a:p>
            <a:pPr algn="ctr"/>
            <a:r>
              <a:rPr lang="ja-JP" altLang="en-US" sz="3600">
                <a:solidFill>
                  <a:srgbClr val="A50021"/>
                </a:solidFill>
                <a:ea typeface="HGP創英角ﾎﾟｯﾌﾟ体" pitchFamily="50" charset="-128"/>
              </a:rPr>
              <a:t>成し遂げ（埋め）れば、</a:t>
            </a:r>
            <a:endParaRPr lang="ja-JP" altLang="en-US" sz="3600">
              <a:solidFill>
                <a:srgbClr val="A50021"/>
              </a:solidFill>
            </a:endParaRPr>
          </a:p>
          <a:p>
            <a:pPr algn="ctr"/>
            <a:r>
              <a:rPr lang="ja-JP" altLang="en-US" sz="3600">
                <a:solidFill>
                  <a:srgbClr val="A50021"/>
                </a:solidFill>
              </a:rPr>
              <a:t> </a:t>
            </a:r>
            <a:r>
              <a:rPr lang="ja-JP" altLang="en-US" sz="3600">
                <a:solidFill>
                  <a:srgbClr val="A50021"/>
                </a:solidFill>
                <a:ea typeface="HG創英角ﾎﾟｯﾌﾟ体" pitchFamily="49" charset="-128"/>
              </a:rPr>
              <a:t>課題を達成したことになる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9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9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9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39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9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6" grpId="0" autoUpdateAnimBg="0"/>
      <p:bldP spid="139278" grpId="0" animBg="1" autoUpdateAnimBg="0"/>
      <p:bldP spid="139279" grpId="0" animBg="1" autoUpdateAnimBg="0"/>
      <p:bldP spid="139280" grpId="0" animBg="1" autoUpdateAnimBg="0"/>
      <p:bldP spid="139468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ChangeArrowheads="1"/>
          </p:cNvSpPr>
          <p:nvPr/>
        </p:nvSpPr>
        <p:spPr bwMode="auto">
          <a:xfrm>
            <a:off x="1619250" y="1196975"/>
            <a:ext cx="6859588" cy="274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003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ja-JP" sz="360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2-4</a:t>
            </a:r>
          </a:p>
          <a:p>
            <a:pPr>
              <a:spcBef>
                <a:spcPct val="25000"/>
              </a:spcBef>
            </a:pPr>
            <a:r>
              <a:rPr lang="ja-JP" altLang="en-US" sz="360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問題解決型と課題達成型の</a:t>
            </a:r>
          </a:p>
          <a:p>
            <a:r>
              <a:rPr lang="ja-JP" altLang="en-US" sz="360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特徴の違いは？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922" name="Picture 30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115888"/>
            <a:ext cx="1890713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9923" name="AutoShape 3075"/>
          <p:cNvSpPr>
            <a:spLocks noChangeArrowheads="1"/>
          </p:cNvSpPr>
          <p:nvPr/>
        </p:nvSpPr>
        <p:spPr bwMode="auto">
          <a:xfrm>
            <a:off x="2133600" y="304800"/>
            <a:ext cx="6705600" cy="1828800"/>
          </a:xfrm>
          <a:prstGeom prst="wedgeRoundRectCallout">
            <a:avLst>
              <a:gd name="adj1" fmla="val -62736"/>
              <a:gd name="adj2" fmla="val -20139"/>
              <a:gd name="adj3" fmla="val 16667"/>
            </a:avLst>
          </a:prstGeom>
          <a:solidFill>
            <a:srgbClr val="FFFFCC"/>
          </a:solidFill>
          <a:ln w="9525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 sz="3600"/>
              <a:t>ＱＣストーリーの</a:t>
            </a:r>
          </a:p>
          <a:p>
            <a:pPr algn="ctr"/>
            <a:r>
              <a:rPr lang="ja-JP" altLang="en-US" sz="3600"/>
              <a:t>問題解決型と課題達成型の</a:t>
            </a:r>
          </a:p>
          <a:p>
            <a:pPr algn="ctr"/>
            <a:r>
              <a:rPr lang="ja-JP" altLang="en-US" sz="3600"/>
              <a:t>特徴の違いを見てみよう！</a:t>
            </a:r>
          </a:p>
        </p:txBody>
      </p:sp>
      <p:sp>
        <p:nvSpPr>
          <p:cNvPr id="209924" name="Rectangle 3076"/>
          <p:cNvSpPr>
            <a:spLocks noChangeArrowheads="1"/>
          </p:cNvSpPr>
          <p:nvPr/>
        </p:nvSpPr>
        <p:spPr bwMode="auto">
          <a:xfrm>
            <a:off x="198438" y="2276475"/>
            <a:ext cx="3581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200">
                <a:solidFill>
                  <a:schemeClr val="accent2"/>
                </a:solidFill>
                <a:ea typeface="HGP創英角ﾎﾟｯﾌﾟ体" pitchFamily="50" charset="-128"/>
              </a:rPr>
              <a:t>問題解決型は</a:t>
            </a:r>
          </a:p>
        </p:txBody>
      </p:sp>
      <p:grpSp>
        <p:nvGrpSpPr>
          <p:cNvPr id="209928" name="Group 3080"/>
          <p:cNvGrpSpPr>
            <a:grpSpLocks/>
          </p:cNvGrpSpPr>
          <p:nvPr/>
        </p:nvGrpSpPr>
        <p:grpSpPr bwMode="auto">
          <a:xfrm>
            <a:off x="323850" y="4310063"/>
            <a:ext cx="2376488" cy="2101850"/>
            <a:chOff x="144" y="2304"/>
            <a:chExt cx="1728" cy="1554"/>
          </a:xfrm>
        </p:grpSpPr>
        <p:pic>
          <p:nvPicPr>
            <p:cNvPr id="209925" name="Picture 307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2304"/>
              <a:ext cx="1728" cy="1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9926" name="Rectangle 3078"/>
            <p:cNvSpPr>
              <a:spLocks noChangeArrowheads="1"/>
            </p:cNvSpPr>
            <p:nvPr/>
          </p:nvSpPr>
          <p:spPr bwMode="auto">
            <a:xfrm>
              <a:off x="672" y="2898"/>
              <a:ext cx="768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solidFill>
                    <a:schemeClr val="accent2"/>
                  </a:solidFill>
                  <a:ea typeface="HG創英角ﾎﾟｯﾌﾟ体" pitchFamily="49" charset="-128"/>
                </a:rPr>
                <a:t>問題</a:t>
              </a:r>
            </a:p>
          </p:txBody>
        </p:sp>
      </p:grpSp>
      <p:sp>
        <p:nvSpPr>
          <p:cNvPr id="209929" name="Rectangle 3081"/>
          <p:cNvSpPr>
            <a:spLocks noChangeArrowheads="1"/>
          </p:cNvSpPr>
          <p:nvPr/>
        </p:nvSpPr>
        <p:spPr bwMode="auto">
          <a:xfrm>
            <a:off x="287338" y="2852738"/>
            <a:ext cx="3924300" cy="152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ja-JP" altLang="en-US" sz="2200" b="1">
                <a:solidFill>
                  <a:schemeClr val="accent2"/>
                </a:solidFill>
              </a:rPr>
              <a:t>既に発生している問題（ある</a:t>
            </a:r>
          </a:p>
          <a:p>
            <a:r>
              <a:rPr lang="ja-JP" altLang="en-US" sz="2200" b="1">
                <a:solidFill>
                  <a:schemeClr val="accent2"/>
                </a:solidFill>
              </a:rPr>
              <a:t>べき姿との差）の原因を探り、</a:t>
            </a:r>
          </a:p>
          <a:p>
            <a:r>
              <a:rPr lang="ja-JP" altLang="en-US" sz="2200" b="1">
                <a:solidFill>
                  <a:schemeClr val="accent2"/>
                </a:solidFill>
              </a:rPr>
              <a:t>真犯人を見つけ対策（あるべ</a:t>
            </a:r>
          </a:p>
          <a:p>
            <a:r>
              <a:rPr lang="ja-JP" altLang="en-US" sz="2200" b="1">
                <a:solidFill>
                  <a:schemeClr val="accent2"/>
                </a:solidFill>
              </a:rPr>
              <a:t>き姿に戻す）する</a:t>
            </a:r>
          </a:p>
        </p:txBody>
      </p:sp>
      <p:sp>
        <p:nvSpPr>
          <p:cNvPr id="209930" name="AutoShape 3082"/>
          <p:cNvSpPr>
            <a:spLocks noChangeArrowheads="1"/>
          </p:cNvSpPr>
          <p:nvPr/>
        </p:nvSpPr>
        <p:spPr bwMode="auto">
          <a:xfrm>
            <a:off x="3175000" y="4005263"/>
            <a:ext cx="533400" cy="2057400"/>
          </a:xfrm>
          <a:prstGeom prst="wedgeRoundRectCallout">
            <a:avLst>
              <a:gd name="adj1" fmla="val -129167"/>
              <a:gd name="adj2" fmla="val -14583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 sz="2400">
                <a:solidFill>
                  <a:schemeClr val="tx1"/>
                </a:solidFill>
                <a:ea typeface="HGP創英角ﾎﾟｯﾌﾟ体" pitchFamily="50" charset="-128"/>
              </a:rPr>
              <a:t>真犯人だ</a:t>
            </a:r>
          </a:p>
        </p:txBody>
      </p:sp>
      <p:sp>
        <p:nvSpPr>
          <p:cNvPr id="209931" name="AutoShape 3083"/>
          <p:cNvSpPr>
            <a:spLocks noChangeArrowheads="1"/>
          </p:cNvSpPr>
          <p:nvPr/>
        </p:nvSpPr>
        <p:spPr bwMode="auto">
          <a:xfrm>
            <a:off x="838200" y="6215063"/>
            <a:ext cx="2971800" cy="457200"/>
          </a:xfrm>
          <a:prstGeom prst="wedgeRoundRectCallout">
            <a:avLst>
              <a:gd name="adj1" fmla="val -45194"/>
              <a:gd name="adj2" fmla="val -121181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 sz="2200">
                <a:solidFill>
                  <a:schemeClr val="tx1"/>
                </a:solidFill>
                <a:ea typeface="HGP創英角ﾎﾟｯﾌﾟ体" pitchFamily="50" charset="-128"/>
              </a:rPr>
              <a:t>あるべき姿に戻そう</a:t>
            </a:r>
          </a:p>
        </p:txBody>
      </p:sp>
      <p:sp>
        <p:nvSpPr>
          <p:cNvPr id="209933" name="Rectangle 3085"/>
          <p:cNvSpPr>
            <a:spLocks noChangeArrowheads="1"/>
          </p:cNvSpPr>
          <p:nvPr/>
        </p:nvSpPr>
        <p:spPr bwMode="auto">
          <a:xfrm>
            <a:off x="4572000" y="2209800"/>
            <a:ext cx="3886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200">
                <a:solidFill>
                  <a:srgbClr val="660033"/>
                </a:solidFill>
                <a:ea typeface="HGP創英角ﾎﾟｯﾌﾟ体" pitchFamily="50" charset="-128"/>
              </a:rPr>
              <a:t>課題達成型は</a:t>
            </a:r>
          </a:p>
        </p:txBody>
      </p:sp>
      <p:sp>
        <p:nvSpPr>
          <p:cNvPr id="209934" name="Rectangle 3086"/>
          <p:cNvSpPr>
            <a:spLocks noChangeArrowheads="1"/>
          </p:cNvSpPr>
          <p:nvPr/>
        </p:nvSpPr>
        <p:spPr bwMode="auto">
          <a:xfrm>
            <a:off x="4708525" y="2819400"/>
            <a:ext cx="418465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ja-JP" altLang="en-US" sz="2200" b="1">
                <a:solidFill>
                  <a:srgbClr val="660033"/>
                </a:solidFill>
              </a:rPr>
              <a:t>課題（意図的につくる問題や</a:t>
            </a:r>
          </a:p>
          <a:p>
            <a:r>
              <a:rPr lang="ja-JP" altLang="en-US" sz="2200" b="1">
                <a:solidFill>
                  <a:srgbClr val="660033"/>
                </a:solidFill>
              </a:rPr>
              <a:t>設定する問題）から、</a:t>
            </a:r>
            <a:r>
              <a:rPr lang="en-US" altLang="ja-JP" sz="2200" b="1">
                <a:solidFill>
                  <a:srgbClr val="660033"/>
                </a:solidFill>
              </a:rPr>
              <a:t>『</a:t>
            </a:r>
            <a:r>
              <a:rPr lang="ja-JP" altLang="en-US" sz="2200" b="1">
                <a:solidFill>
                  <a:srgbClr val="660033"/>
                </a:solidFill>
              </a:rPr>
              <a:t>ありたい</a:t>
            </a:r>
          </a:p>
          <a:p>
            <a:r>
              <a:rPr lang="ja-JP" altLang="en-US" sz="2200" b="1">
                <a:solidFill>
                  <a:srgbClr val="660033"/>
                </a:solidFill>
              </a:rPr>
              <a:t>姿</a:t>
            </a:r>
            <a:r>
              <a:rPr lang="en-US" altLang="ja-JP" sz="2200" b="1">
                <a:solidFill>
                  <a:srgbClr val="660033"/>
                </a:solidFill>
              </a:rPr>
              <a:t>』</a:t>
            </a:r>
            <a:r>
              <a:rPr lang="ja-JP" altLang="en-US" sz="2200" b="1">
                <a:solidFill>
                  <a:srgbClr val="660033"/>
                </a:solidFill>
              </a:rPr>
              <a:t>を設定し、そこへたどり着く</a:t>
            </a:r>
          </a:p>
          <a:p>
            <a:r>
              <a:rPr lang="ja-JP" altLang="en-US" sz="2200" b="1">
                <a:solidFill>
                  <a:srgbClr val="660033"/>
                </a:solidFill>
              </a:rPr>
              <a:t>最適策を産み出し成し遂げる</a:t>
            </a:r>
          </a:p>
        </p:txBody>
      </p:sp>
      <p:grpSp>
        <p:nvGrpSpPr>
          <p:cNvPr id="209945" name="Group 3097"/>
          <p:cNvGrpSpPr>
            <a:grpSpLocks/>
          </p:cNvGrpSpPr>
          <p:nvPr/>
        </p:nvGrpSpPr>
        <p:grpSpPr bwMode="auto">
          <a:xfrm>
            <a:off x="5003800" y="4495800"/>
            <a:ext cx="3454400" cy="2028825"/>
            <a:chOff x="2976" y="2832"/>
            <a:chExt cx="2352" cy="1488"/>
          </a:xfrm>
        </p:grpSpPr>
        <p:grpSp>
          <p:nvGrpSpPr>
            <p:cNvPr id="209943" name="Group 3095"/>
            <p:cNvGrpSpPr>
              <a:grpSpLocks/>
            </p:cNvGrpSpPr>
            <p:nvPr/>
          </p:nvGrpSpPr>
          <p:grpSpPr bwMode="auto">
            <a:xfrm>
              <a:off x="2976" y="2832"/>
              <a:ext cx="2352" cy="1488"/>
              <a:chOff x="2736" y="2197"/>
              <a:chExt cx="3024" cy="2123"/>
            </a:xfrm>
          </p:grpSpPr>
          <p:pic>
            <p:nvPicPr>
              <p:cNvPr id="209936" name="Picture 308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36" y="2197"/>
                <a:ext cx="3024" cy="2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09937" name="Rectangle 3089"/>
              <p:cNvSpPr>
                <a:spLocks noChangeArrowheads="1"/>
              </p:cNvSpPr>
              <p:nvPr/>
            </p:nvSpPr>
            <p:spPr bwMode="auto">
              <a:xfrm rot="-1430369">
                <a:off x="2832" y="2341"/>
                <a:ext cx="2068" cy="3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2000">
                    <a:solidFill>
                      <a:srgbClr val="A50021"/>
                    </a:solidFill>
                    <a:ea typeface="HG創英角ﾎﾟｯﾌﾟ体" pitchFamily="49" charset="-128"/>
                  </a:rPr>
                  <a:t>成し遂げるぞ！</a:t>
                </a:r>
              </a:p>
            </p:txBody>
          </p:sp>
          <p:sp>
            <p:nvSpPr>
              <p:cNvPr id="209938" name="Rectangle 3090"/>
              <p:cNvSpPr>
                <a:spLocks noChangeArrowheads="1"/>
              </p:cNvSpPr>
              <p:nvPr/>
            </p:nvSpPr>
            <p:spPr bwMode="auto">
              <a:xfrm>
                <a:off x="4128" y="3349"/>
                <a:ext cx="768" cy="3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2000">
                    <a:solidFill>
                      <a:srgbClr val="A50021"/>
                    </a:solidFill>
                  </a:rPr>
                  <a:t>問題</a:t>
                </a:r>
              </a:p>
            </p:txBody>
          </p:sp>
          <p:sp>
            <p:nvSpPr>
              <p:cNvPr id="209939" name="Rectangle 3091"/>
              <p:cNvSpPr>
                <a:spLocks noChangeArrowheads="1"/>
              </p:cNvSpPr>
              <p:nvPr/>
            </p:nvSpPr>
            <p:spPr bwMode="auto">
              <a:xfrm>
                <a:off x="4416" y="3109"/>
                <a:ext cx="624" cy="3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1600">
                    <a:solidFill>
                      <a:srgbClr val="A50021"/>
                    </a:solidFill>
                  </a:rPr>
                  <a:t>問題</a:t>
                </a:r>
              </a:p>
            </p:txBody>
          </p:sp>
          <p:sp>
            <p:nvSpPr>
              <p:cNvPr id="209940" name="Rectangle 3092"/>
              <p:cNvSpPr>
                <a:spLocks noChangeArrowheads="1"/>
              </p:cNvSpPr>
              <p:nvPr/>
            </p:nvSpPr>
            <p:spPr bwMode="auto">
              <a:xfrm>
                <a:off x="4656" y="2917"/>
                <a:ext cx="624" cy="3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1400">
                    <a:solidFill>
                      <a:srgbClr val="A50021"/>
                    </a:solidFill>
                  </a:rPr>
                  <a:t>問題</a:t>
                </a:r>
              </a:p>
            </p:txBody>
          </p:sp>
          <p:sp>
            <p:nvSpPr>
              <p:cNvPr id="209941" name="Rectangle 3093"/>
              <p:cNvSpPr>
                <a:spLocks noChangeArrowheads="1"/>
              </p:cNvSpPr>
              <p:nvPr/>
            </p:nvSpPr>
            <p:spPr bwMode="auto">
              <a:xfrm>
                <a:off x="4848" y="2773"/>
                <a:ext cx="624" cy="3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1400">
                    <a:solidFill>
                      <a:srgbClr val="A50021"/>
                    </a:solidFill>
                  </a:rPr>
                  <a:t>問題</a:t>
                </a:r>
              </a:p>
            </p:txBody>
          </p:sp>
          <p:sp>
            <p:nvSpPr>
              <p:cNvPr id="209942" name="Rectangle 3094"/>
              <p:cNvSpPr>
                <a:spLocks noChangeArrowheads="1"/>
              </p:cNvSpPr>
              <p:nvPr/>
            </p:nvSpPr>
            <p:spPr bwMode="auto">
              <a:xfrm>
                <a:off x="5040" y="2773"/>
                <a:ext cx="62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900">
                    <a:solidFill>
                      <a:srgbClr val="A50021"/>
                    </a:solidFill>
                  </a:rPr>
                  <a:t>問題</a:t>
                </a:r>
              </a:p>
            </p:txBody>
          </p:sp>
        </p:grpSp>
        <p:sp>
          <p:nvSpPr>
            <p:cNvPr id="209944" name="Rectangle 3096"/>
            <p:cNvSpPr>
              <a:spLocks noChangeArrowheads="1"/>
            </p:cNvSpPr>
            <p:nvPr/>
          </p:nvSpPr>
          <p:spPr bwMode="auto">
            <a:xfrm>
              <a:off x="4560" y="2928"/>
              <a:ext cx="6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solidFill>
                    <a:srgbClr val="CC0000"/>
                  </a:solidFill>
                  <a:ea typeface="HGP創英角ﾎﾟｯﾌﾟ体" pitchFamily="50" charset="-128"/>
                </a:rPr>
                <a:t>課題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9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09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9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24" grpId="0" autoUpdateAnimBg="0"/>
      <p:bldP spid="209929" grpId="0" autoUpdateAnimBg="0"/>
      <p:bldP spid="209930" grpId="0" animBg="1" autoUpdateAnimBg="0"/>
      <p:bldP spid="209931" grpId="0" animBg="1" autoUpdateAnimBg="0"/>
      <p:bldP spid="209933" grpId="0" autoUpdateAnimBg="0"/>
      <p:bldP spid="209934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952" name="Group 8"/>
          <p:cNvGrpSpPr>
            <a:grpSpLocks/>
          </p:cNvGrpSpPr>
          <p:nvPr/>
        </p:nvGrpSpPr>
        <p:grpSpPr bwMode="auto">
          <a:xfrm>
            <a:off x="228600" y="685800"/>
            <a:ext cx="2286000" cy="5983288"/>
            <a:chOff x="192" y="432"/>
            <a:chExt cx="1440" cy="3888"/>
          </a:xfrm>
        </p:grpSpPr>
        <p:sp>
          <p:nvSpPr>
            <p:cNvPr id="210953" name="AutoShape 9"/>
            <p:cNvSpPr>
              <a:spLocks noChangeArrowheads="1"/>
            </p:cNvSpPr>
            <p:nvPr/>
          </p:nvSpPr>
          <p:spPr bwMode="auto">
            <a:xfrm>
              <a:off x="768" y="528"/>
              <a:ext cx="240" cy="3312"/>
            </a:xfrm>
            <a:prstGeom prst="downArrow">
              <a:avLst>
                <a:gd name="adj1" fmla="val 33333"/>
                <a:gd name="adj2" fmla="val 5788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0954" name="Rectangle 10"/>
            <p:cNvSpPr>
              <a:spLocks noChangeArrowheads="1"/>
            </p:cNvSpPr>
            <p:nvPr/>
          </p:nvSpPr>
          <p:spPr bwMode="auto">
            <a:xfrm>
              <a:off x="192" y="432"/>
              <a:ext cx="1392" cy="288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200" b="1">
                  <a:solidFill>
                    <a:srgbClr val="660033"/>
                  </a:solidFill>
                </a:rPr>
                <a:t>テーマ選定</a:t>
              </a:r>
            </a:p>
          </p:txBody>
        </p:sp>
        <p:sp>
          <p:nvSpPr>
            <p:cNvPr id="210955" name="Rectangle 11"/>
            <p:cNvSpPr>
              <a:spLocks noChangeArrowheads="1"/>
            </p:cNvSpPr>
            <p:nvPr/>
          </p:nvSpPr>
          <p:spPr bwMode="auto">
            <a:xfrm>
              <a:off x="192" y="864"/>
              <a:ext cx="1392" cy="528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200" b="1">
                  <a:solidFill>
                    <a:srgbClr val="660033"/>
                  </a:solidFill>
                </a:rPr>
                <a:t>現状の把握と</a:t>
              </a:r>
            </a:p>
            <a:p>
              <a:pPr algn="ctr"/>
              <a:r>
                <a:rPr lang="ja-JP" altLang="en-US" sz="2200" b="1">
                  <a:solidFill>
                    <a:srgbClr val="660033"/>
                  </a:solidFill>
                </a:rPr>
                <a:t>目標の設定</a:t>
              </a:r>
            </a:p>
          </p:txBody>
        </p:sp>
        <p:sp>
          <p:nvSpPr>
            <p:cNvPr id="210956" name="Rectangle 12"/>
            <p:cNvSpPr>
              <a:spLocks noChangeArrowheads="1"/>
            </p:cNvSpPr>
            <p:nvPr/>
          </p:nvSpPr>
          <p:spPr bwMode="auto">
            <a:xfrm>
              <a:off x="192" y="1536"/>
              <a:ext cx="1392" cy="48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200" b="1">
                  <a:solidFill>
                    <a:srgbClr val="660033"/>
                  </a:solidFill>
                </a:rPr>
                <a:t>活動計画の</a:t>
              </a:r>
            </a:p>
            <a:p>
              <a:pPr algn="ctr"/>
              <a:r>
                <a:rPr lang="ja-JP" altLang="en-US" sz="2200" b="1">
                  <a:solidFill>
                    <a:srgbClr val="660033"/>
                  </a:solidFill>
                </a:rPr>
                <a:t>作成</a:t>
              </a:r>
            </a:p>
          </p:txBody>
        </p:sp>
        <p:sp>
          <p:nvSpPr>
            <p:cNvPr id="210957" name="Rectangle 13"/>
            <p:cNvSpPr>
              <a:spLocks noChangeArrowheads="1"/>
            </p:cNvSpPr>
            <p:nvPr/>
          </p:nvSpPr>
          <p:spPr bwMode="auto">
            <a:xfrm>
              <a:off x="192" y="2160"/>
              <a:ext cx="1392" cy="432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200" b="1">
                  <a:solidFill>
                    <a:srgbClr val="660033"/>
                  </a:solidFill>
                </a:rPr>
                <a:t>要因の解析</a:t>
              </a:r>
            </a:p>
          </p:txBody>
        </p:sp>
        <p:sp>
          <p:nvSpPr>
            <p:cNvPr id="210958" name="Rectangle 14"/>
            <p:cNvSpPr>
              <a:spLocks noChangeArrowheads="1"/>
            </p:cNvSpPr>
            <p:nvPr/>
          </p:nvSpPr>
          <p:spPr bwMode="auto">
            <a:xfrm>
              <a:off x="192" y="2688"/>
              <a:ext cx="1392" cy="528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200" b="1">
                  <a:solidFill>
                    <a:srgbClr val="660033"/>
                  </a:solidFill>
                </a:rPr>
                <a:t>対策の</a:t>
              </a:r>
            </a:p>
            <a:p>
              <a:pPr algn="ctr"/>
              <a:r>
                <a:rPr lang="ja-JP" altLang="en-US" sz="2200" b="1">
                  <a:solidFill>
                    <a:srgbClr val="660033"/>
                  </a:solidFill>
                </a:rPr>
                <a:t>検討と実施</a:t>
              </a:r>
            </a:p>
          </p:txBody>
        </p:sp>
        <p:sp>
          <p:nvSpPr>
            <p:cNvPr id="210959" name="Rectangle 15"/>
            <p:cNvSpPr>
              <a:spLocks noChangeArrowheads="1"/>
            </p:cNvSpPr>
            <p:nvPr/>
          </p:nvSpPr>
          <p:spPr bwMode="auto">
            <a:xfrm>
              <a:off x="192" y="3312"/>
              <a:ext cx="1392" cy="336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200" b="1">
                  <a:solidFill>
                    <a:srgbClr val="660033"/>
                  </a:solidFill>
                </a:rPr>
                <a:t>効果の確認</a:t>
              </a:r>
            </a:p>
          </p:txBody>
        </p:sp>
        <p:sp>
          <p:nvSpPr>
            <p:cNvPr id="210960" name="Rectangle 16"/>
            <p:cNvSpPr>
              <a:spLocks noChangeArrowheads="1"/>
            </p:cNvSpPr>
            <p:nvPr/>
          </p:nvSpPr>
          <p:spPr bwMode="auto">
            <a:xfrm>
              <a:off x="240" y="3840"/>
              <a:ext cx="1392" cy="48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200" b="1">
                  <a:solidFill>
                    <a:srgbClr val="660033"/>
                  </a:solidFill>
                </a:rPr>
                <a:t>標準化と</a:t>
              </a:r>
            </a:p>
            <a:p>
              <a:pPr algn="ctr"/>
              <a:r>
                <a:rPr lang="ja-JP" altLang="en-US" sz="2200" b="1">
                  <a:solidFill>
                    <a:srgbClr val="660033"/>
                  </a:solidFill>
                </a:rPr>
                <a:t>管理の定着</a:t>
              </a:r>
            </a:p>
          </p:txBody>
        </p:sp>
      </p:grpSp>
      <p:sp>
        <p:nvSpPr>
          <p:cNvPr id="210962" name="Rectangle 18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u="sng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問題解決型手順の特徴を確認しよう！</a:t>
            </a:r>
          </a:p>
        </p:txBody>
      </p:sp>
      <p:grpSp>
        <p:nvGrpSpPr>
          <p:cNvPr id="210986" name="Group 42"/>
          <p:cNvGrpSpPr>
            <a:grpSpLocks/>
          </p:cNvGrpSpPr>
          <p:nvPr/>
        </p:nvGrpSpPr>
        <p:grpSpPr bwMode="auto">
          <a:xfrm>
            <a:off x="2895600" y="685800"/>
            <a:ext cx="4071938" cy="2286000"/>
            <a:chOff x="1824" y="432"/>
            <a:chExt cx="2565" cy="1440"/>
          </a:xfrm>
        </p:grpSpPr>
        <p:sp>
          <p:nvSpPr>
            <p:cNvPr id="210966" name="AutoShape 22"/>
            <p:cNvSpPr>
              <a:spLocks noChangeArrowheads="1"/>
            </p:cNvSpPr>
            <p:nvPr/>
          </p:nvSpPr>
          <p:spPr bwMode="auto">
            <a:xfrm>
              <a:off x="1824" y="432"/>
              <a:ext cx="2448" cy="1296"/>
            </a:xfrm>
            <a:prstGeom prst="wedgeRoundRectCallout">
              <a:avLst>
                <a:gd name="adj1" fmla="val -63523"/>
                <a:gd name="adj2" fmla="val 6792"/>
                <a:gd name="adj3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/>
            <a:lstStyle/>
            <a:p>
              <a:r>
                <a:rPr lang="ja-JP" altLang="en-US" sz="2400">
                  <a:solidFill>
                    <a:schemeClr val="tx1"/>
                  </a:solidFill>
                  <a:ea typeface="HGP創英角ﾎﾟｯﾌﾟ体" pitchFamily="50" charset="-128"/>
                </a:rPr>
                <a:t>問題（</a:t>
              </a:r>
              <a:r>
                <a:rPr lang="en-US" altLang="ja-JP" sz="2400">
                  <a:solidFill>
                    <a:schemeClr val="tx1"/>
                  </a:solidFill>
                  <a:ea typeface="HGP創英角ﾎﾟｯﾌﾟ体" pitchFamily="50" charset="-128"/>
                </a:rPr>
                <a:t>『</a:t>
              </a:r>
              <a:r>
                <a:rPr lang="ja-JP" altLang="en-US" sz="2400">
                  <a:solidFill>
                    <a:schemeClr val="tx1"/>
                  </a:solidFill>
                  <a:ea typeface="HGP創英角ﾎﾟｯﾌﾟ体" pitchFamily="50" charset="-128"/>
                </a:rPr>
                <a:t>あるべき姿</a:t>
              </a:r>
              <a:r>
                <a:rPr lang="en-US" altLang="ja-JP" sz="2400">
                  <a:solidFill>
                    <a:schemeClr val="tx1"/>
                  </a:solidFill>
                  <a:ea typeface="HGP創英角ﾎﾟｯﾌﾟ体" pitchFamily="50" charset="-128"/>
                </a:rPr>
                <a:t>』</a:t>
              </a:r>
            </a:p>
            <a:p>
              <a:r>
                <a:rPr lang="ja-JP" altLang="en-US" sz="2400">
                  <a:solidFill>
                    <a:schemeClr val="tx1"/>
                  </a:solidFill>
                  <a:ea typeface="HGP創英角ﾎﾟｯﾌﾟ体" pitchFamily="50" charset="-128"/>
                </a:rPr>
                <a:t>との差）がどのくらい</a:t>
              </a:r>
            </a:p>
            <a:p>
              <a:r>
                <a:rPr lang="ja-JP" altLang="en-US" sz="2400">
                  <a:solidFill>
                    <a:schemeClr val="tx1"/>
                  </a:solidFill>
                  <a:ea typeface="HGP創英角ﾎﾟｯﾌﾟ体" pitchFamily="50" charset="-128"/>
                </a:rPr>
                <a:t>あるの？</a:t>
              </a:r>
            </a:p>
            <a:p>
              <a:endParaRPr lang="ja-JP" altLang="en-US" sz="2400">
                <a:solidFill>
                  <a:schemeClr val="tx1"/>
                </a:solidFill>
                <a:ea typeface="HGP創英角ﾎﾟｯﾌﾟ体" pitchFamily="50" charset="-128"/>
              </a:endParaRPr>
            </a:p>
            <a:p>
              <a:r>
                <a:rPr lang="ja-JP" altLang="en-US" sz="2400">
                  <a:solidFill>
                    <a:schemeClr val="tx1"/>
                  </a:solidFill>
                  <a:ea typeface="HGP創英角ﾎﾟｯﾌﾟ体" pitchFamily="50" charset="-128"/>
                </a:rPr>
                <a:t>どこまで戻すの？</a:t>
              </a:r>
            </a:p>
          </p:txBody>
        </p:sp>
        <p:pic>
          <p:nvPicPr>
            <p:cNvPr id="210975" name="Picture 3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8" y="1008"/>
              <a:ext cx="741" cy="8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10978" name="Group 34"/>
          <p:cNvGrpSpPr>
            <a:grpSpLocks/>
          </p:cNvGrpSpPr>
          <p:nvPr/>
        </p:nvGrpSpPr>
        <p:grpSpPr bwMode="auto">
          <a:xfrm>
            <a:off x="7010400" y="1196975"/>
            <a:ext cx="1809750" cy="1470025"/>
            <a:chOff x="3936" y="1248"/>
            <a:chExt cx="1344" cy="1008"/>
          </a:xfrm>
        </p:grpSpPr>
        <p:sp>
          <p:nvSpPr>
            <p:cNvPr id="210979" name="AutoShape 35"/>
            <p:cNvSpPr>
              <a:spLocks noChangeArrowheads="1"/>
            </p:cNvSpPr>
            <p:nvPr/>
          </p:nvSpPr>
          <p:spPr bwMode="auto">
            <a:xfrm rot="8419747">
              <a:off x="3936" y="1248"/>
              <a:ext cx="480" cy="480"/>
            </a:xfrm>
            <a:prstGeom prst="cube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solidFill>
                    <a:schemeClr val="tx1"/>
                  </a:solidFill>
                  <a:ea typeface="HG創英角ﾎﾟｯﾌﾟ体" pitchFamily="49" charset="-128"/>
                </a:rPr>
                <a:t>き</a:t>
              </a:r>
            </a:p>
          </p:txBody>
        </p:sp>
        <p:sp>
          <p:nvSpPr>
            <p:cNvPr id="210980" name="AutoShape 36"/>
            <p:cNvSpPr>
              <a:spLocks noChangeArrowheads="1"/>
            </p:cNvSpPr>
            <p:nvPr/>
          </p:nvSpPr>
          <p:spPr bwMode="auto">
            <a:xfrm rot="-4835245">
              <a:off x="4656" y="1776"/>
              <a:ext cx="480" cy="480"/>
            </a:xfrm>
            <a:prstGeom prst="cube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solidFill>
                    <a:schemeClr val="tx1"/>
                  </a:solidFill>
                  <a:ea typeface="HG創英角ﾎﾟｯﾌﾟ体" pitchFamily="49" charset="-128"/>
                </a:rPr>
                <a:t>姿</a:t>
              </a:r>
            </a:p>
          </p:txBody>
        </p:sp>
        <p:sp>
          <p:nvSpPr>
            <p:cNvPr id="210981" name="AutoShape 37"/>
            <p:cNvSpPr>
              <a:spLocks noChangeArrowheads="1"/>
            </p:cNvSpPr>
            <p:nvPr/>
          </p:nvSpPr>
          <p:spPr bwMode="auto">
            <a:xfrm rot="2005488">
              <a:off x="4032" y="1728"/>
              <a:ext cx="480" cy="480"/>
            </a:xfrm>
            <a:prstGeom prst="cube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solidFill>
                    <a:schemeClr val="tx1"/>
                  </a:solidFill>
                  <a:ea typeface="HG創英角ﾎﾟｯﾌﾟ体" pitchFamily="49" charset="-128"/>
                </a:rPr>
                <a:t>る</a:t>
              </a:r>
            </a:p>
          </p:txBody>
        </p:sp>
        <p:sp>
          <p:nvSpPr>
            <p:cNvPr id="210982" name="AutoShape 38"/>
            <p:cNvSpPr>
              <a:spLocks noChangeArrowheads="1"/>
            </p:cNvSpPr>
            <p:nvPr/>
          </p:nvSpPr>
          <p:spPr bwMode="auto">
            <a:xfrm rot="-915307">
              <a:off x="4320" y="1344"/>
              <a:ext cx="480" cy="480"/>
            </a:xfrm>
            <a:prstGeom prst="cube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solidFill>
                    <a:schemeClr val="tx1"/>
                  </a:solidFill>
                  <a:ea typeface="HG創英角ﾎﾟｯﾌﾟ体" pitchFamily="49" charset="-128"/>
                </a:rPr>
                <a:t>あ</a:t>
              </a:r>
            </a:p>
          </p:txBody>
        </p:sp>
        <p:sp>
          <p:nvSpPr>
            <p:cNvPr id="210983" name="AutoShape 39"/>
            <p:cNvSpPr>
              <a:spLocks noChangeArrowheads="1"/>
            </p:cNvSpPr>
            <p:nvPr/>
          </p:nvSpPr>
          <p:spPr bwMode="auto">
            <a:xfrm rot="2659438">
              <a:off x="4800" y="1296"/>
              <a:ext cx="480" cy="480"/>
            </a:xfrm>
            <a:prstGeom prst="cube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solidFill>
                    <a:schemeClr val="tx1"/>
                  </a:solidFill>
                  <a:ea typeface="HG創英角ﾎﾟｯﾌﾟ体" pitchFamily="49" charset="-128"/>
                </a:rPr>
                <a:t>べ</a:t>
              </a:r>
            </a:p>
          </p:txBody>
        </p:sp>
      </p:grpSp>
      <p:sp>
        <p:nvSpPr>
          <p:cNvPr id="210984" name="Rectangle 40"/>
          <p:cNvSpPr>
            <a:spLocks noChangeArrowheads="1"/>
          </p:cNvSpPr>
          <p:nvPr/>
        </p:nvSpPr>
        <p:spPr bwMode="auto">
          <a:xfrm>
            <a:off x="228600" y="1371600"/>
            <a:ext cx="2209800" cy="838200"/>
          </a:xfrm>
          <a:prstGeom prst="rect">
            <a:avLst/>
          </a:prstGeom>
          <a:noFill/>
          <a:ln w="76200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0987" name="Rectangle 43"/>
          <p:cNvSpPr>
            <a:spLocks noChangeArrowheads="1"/>
          </p:cNvSpPr>
          <p:nvPr/>
        </p:nvSpPr>
        <p:spPr bwMode="auto">
          <a:xfrm>
            <a:off x="228600" y="3357563"/>
            <a:ext cx="2209800" cy="685800"/>
          </a:xfrm>
          <a:prstGeom prst="rect">
            <a:avLst/>
          </a:prstGeom>
          <a:noFill/>
          <a:ln w="76200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0988" name="Rectangle 44"/>
          <p:cNvSpPr>
            <a:spLocks noChangeArrowheads="1"/>
          </p:cNvSpPr>
          <p:nvPr/>
        </p:nvSpPr>
        <p:spPr bwMode="auto">
          <a:xfrm>
            <a:off x="228600" y="4149725"/>
            <a:ext cx="2209800" cy="792163"/>
          </a:xfrm>
          <a:prstGeom prst="rect">
            <a:avLst/>
          </a:prstGeom>
          <a:noFill/>
          <a:ln w="76200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11019" name="Group 75"/>
          <p:cNvGrpSpPr>
            <a:grpSpLocks/>
          </p:cNvGrpSpPr>
          <p:nvPr/>
        </p:nvGrpSpPr>
        <p:grpSpPr bwMode="auto">
          <a:xfrm>
            <a:off x="2819400" y="5183188"/>
            <a:ext cx="5105400" cy="1341437"/>
            <a:chOff x="1776" y="3265"/>
            <a:chExt cx="3216" cy="1055"/>
          </a:xfrm>
        </p:grpSpPr>
        <p:sp>
          <p:nvSpPr>
            <p:cNvPr id="210968" name="AutoShape 24"/>
            <p:cNvSpPr>
              <a:spLocks noChangeArrowheads="1"/>
            </p:cNvSpPr>
            <p:nvPr/>
          </p:nvSpPr>
          <p:spPr bwMode="auto">
            <a:xfrm>
              <a:off x="1776" y="3312"/>
              <a:ext cx="2976" cy="1008"/>
            </a:xfrm>
            <a:prstGeom prst="wedgeRoundRectCallout">
              <a:avLst>
                <a:gd name="adj1" fmla="val -59037"/>
                <a:gd name="adj2" fmla="val -77181"/>
                <a:gd name="adj3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ja-JP" altLang="en-US" sz="2000">
                  <a:solidFill>
                    <a:schemeClr val="tx1"/>
                  </a:solidFill>
                  <a:ea typeface="HGP創英角ﾎﾟｯﾌﾟ体" pitchFamily="50" charset="-128"/>
                </a:rPr>
                <a:t>真犯人が見つかり</a:t>
              </a:r>
            </a:p>
            <a:p>
              <a:r>
                <a:rPr lang="ja-JP" altLang="en-US" sz="2000">
                  <a:solidFill>
                    <a:schemeClr val="tx1"/>
                  </a:solidFill>
                  <a:ea typeface="HGP創英角ﾎﾟｯﾌﾟ体" pitchFamily="50" charset="-128"/>
                </a:rPr>
                <a:t>これを退治し解決！</a:t>
              </a:r>
            </a:p>
            <a:p>
              <a:r>
                <a:rPr lang="ja-JP" altLang="en-US" sz="2000">
                  <a:solidFill>
                    <a:schemeClr val="tx1"/>
                  </a:solidFill>
                  <a:ea typeface="HGP創英角ﾎﾟｯﾌﾟ体" pitchFamily="50" charset="-128"/>
                </a:rPr>
                <a:t>（</a:t>
              </a:r>
              <a:r>
                <a:rPr lang="en-US" altLang="ja-JP" sz="2000">
                  <a:solidFill>
                    <a:schemeClr val="tx1"/>
                  </a:solidFill>
                  <a:ea typeface="HGP創英角ﾎﾟｯﾌﾟ体" pitchFamily="50" charset="-128"/>
                </a:rPr>
                <a:t>『</a:t>
              </a:r>
              <a:r>
                <a:rPr lang="ja-JP" altLang="en-US" sz="2000">
                  <a:solidFill>
                    <a:schemeClr val="tx1"/>
                  </a:solidFill>
                  <a:ea typeface="HGP創英角ﾎﾟｯﾌﾟ体" pitchFamily="50" charset="-128"/>
                </a:rPr>
                <a:t>あるべき姿</a:t>
              </a:r>
              <a:r>
                <a:rPr lang="en-US" altLang="ja-JP" sz="2000">
                  <a:solidFill>
                    <a:schemeClr val="tx1"/>
                  </a:solidFill>
                  <a:ea typeface="HGP創英角ﾎﾟｯﾌﾟ体" pitchFamily="50" charset="-128"/>
                </a:rPr>
                <a:t>』</a:t>
              </a:r>
              <a:r>
                <a:rPr lang="ja-JP" altLang="en-US" sz="2000">
                  <a:solidFill>
                    <a:schemeClr val="tx1"/>
                  </a:solidFill>
                  <a:ea typeface="HGP創英角ﾎﾟｯﾌﾟ体" pitchFamily="50" charset="-128"/>
                </a:rPr>
                <a:t>に戻す）</a:t>
              </a:r>
            </a:p>
          </p:txBody>
        </p:sp>
        <p:grpSp>
          <p:nvGrpSpPr>
            <p:cNvPr id="210994" name="Group 50"/>
            <p:cNvGrpSpPr>
              <a:grpSpLocks/>
            </p:cNvGrpSpPr>
            <p:nvPr/>
          </p:nvGrpSpPr>
          <p:grpSpPr bwMode="auto">
            <a:xfrm>
              <a:off x="3888" y="3265"/>
              <a:ext cx="1104" cy="1055"/>
              <a:chOff x="1799" y="901"/>
              <a:chExt cx="1708" cy="1978"/>
            </a:xfrm>
          </p:grpSpPr>
          <p:sp>
            <p:nvSpPr>
              <p:cNvPr id="210995" name="Freeform 51"/>
              <p:cNvSpPr>
                <a:spLocks/>
              </p:cNvSpPr>
              <p:nvPr/>
            </p:nvSpPr>
            <p:spPr bwMode="auto">
              <a:xfrm>
                <a:off x="3155" y="2688"/>
                <a:ext cx="352" cy="191"/>
              </a:xfrm>
              <a:custGeom>
                <a:avLst/>
                <a:gdLst>
                  <a:gd name="T0" fmla="*/ 72 w 352"/>
                  <a:gd name="T1" fmla="*/ 6 h 191"/>
                  <a:gd name="T2" fmla="*/ 66 w 352"/>
                  <a:gd name="T3" fmla="*/ 12 h 191"/>
                  <a:gd name="T4" fmla="*/ 54 w 352"/>
                  <a:gd name="T5" fmla="*/ 24 h 191"/>
                  <a:gd name="T6" fmla="*/ 36 w 352"/>
                  <a:gd name="T7" fmla="*/ 66 h 191"/>
                  <a:gd name="T8" fmla="*/ 12 w 352"/>
                  <a:gd name="T9" fmla="*/ 113 h 191"/>
                  <a:gd name="T10" fmla="*/ 0 w 352"/>
                  <a:gd name="T11" fmla="*/ 143 h 191"/>
                  <a:gd name="T12" fmla="*/ 0 w 352"/>
                  <a:gd name="T13" fmla="*/ 161 h 191"/>
                  <a:gd name="T14" fmla="*/ 12 w 352"/>
                  <a:gd name="T15" fmla="*/ 173 h 191"/>
                  <a:gd name="T16" fmla="*/ 30 w 352"/>
                  <a:gd name="T17" fmla="*/ 167 h 191"/>
                  <a:gd name="T18" fmla="*/ 48 w 352"/>
                  <a:gd name="T19" fmla="*/ 149 h 191"/>
                  <a:gd name="T20" fmla="*/ 78 w 352"/>
                  <a:gd name="T21" fmla="*/ 113 h 191"/>
                  <a:gd name="T22" fmla="*/ 95 w 352"/>
                  <a:gd name="T23" fmla="*/ 90 h 191"/>
                  <a:gd name="T24" fmla="*/ 113 w 352"/>
                  <a:gd name="T25" fmla="*/ 90 h 191"/>
                  <a:gd name="T26" fmla="*/ 137 w 352"/>
                  <a:gd name="T27" fmla="*/ 102 h 191"/>
                  <a:gd name="T28" fmla="*/ 155 w 352"/>
                  <a:gd name="T29" fmla="*/ 119 h 191"/>
                  <a:gd name="T30" fmla="*/ 179 w 352"/>
                  <a:gd name="T31" fmla="*/ 143 h 191"/>
                  <a:gd name="T32" fmla="*/ 203 w 352"/>
                  <a:gd name="T33" fmla="*/ 167 h 191"/>
                  <a:gd name="T34" fmla="*/ 227 w 352"/>
                  <a:gd name="T35" fmla="*/ 179 h 191"/>
                  <a:gd name="T36" fmla="*/ 245 w 352"/>
                  <a:gd name="T37" fmla="*/ 191 h 191"/>
                  <a:gd name="T38" fmla="*/ 263 w 352"/>
                  <a:gd name="T39" fmla="*/ 191 h 191"/>
                  <a:gd name="T40" fmla="*/ 275 w 352"/>
                  <a:gd name="T41" fmla="*/ 179 h 191"/>
                  <a:gd name="T42" fmla="*/ 275 w 352"/>
                  <a:gd name="T43" fmla="*/ 173 h 191"/>
                  <a:gd name="T44" fmla="*/ 293 w 352"/>
                  <a:gd name="T45" fmla="*/ 179 h 191"/>
                  <a:gd name="T46" fmla="*/ 305 w 352"/>
                  <a:gd name="T47" fmla="*/ 179 h 191"/>
                  <a:gd name="T48" fmla="*/ 311 w 352"/>
                  <a:gd name="T49" fmla="*/ 167 h 191"/>
                  <a:gd name="T50" fmla="*/ 305 w 352"/>
                  <a:gd name="T51" fmla="*/ 149 h 191"/>
                  <a:gd name="T52" fmla="*/ 328 w 352"/>
                  <a:gd name="T53" fmla="*/ 155 h 191"/>
                  <a:gd name="T54" fmla="*/ 346 w 352"/>
                  <a:gd name="T55" fmla="*/ 149 h 191"/>
                  <a:gd name="T56" fmla="*/ 352 w 352"/>
                  <a:gd name="T57" fmla="*/ 137 h 191"/>
                  <a:gd name="T58" fmla="*/ 346 w 352"/>
                  <a:gd name="T59" fmla="*/ 125 h 191"/>
                  <a:gd name="T60" fmla="*/ 311 w 352"/>
                  <a:gd name="T61" fmla="*/ 102 h 191"/>
                  <a:gd name="T62" fmla="*/ 269 w 352"/>
                  <a:gd name="T63" fmla="*/ 66 h 191"/>
                  <a:gd name="T64" fmla="*/ 227 w 352"/>
                  <a:gd name="T65" fmla="*/ 30 h 191"/>
                  <a:gd name="T66" fmla="*/ 209 w 352"/>
                  <a:gd name="T67" fmla="*/ 12 h 191"/>
                  <a:gd name="T68" fmla="*/ 197 w 352"/>
                  <a:gd name="T69" fmla="*/ 6 h 191"/>
                  <a:gd name="T70" fmla="*/ 167 w 352"/>
                  <a:gd name="T71" fmla="*/ 0 h 191"/>
                  <a:gd name="T72" fmla="*/ 125 w 352"/>
                  <a:gd name="T73" fmla="*/ 0 h 191"/>
                  <a:gd name="T74" fmla="*/ 89 w 352"/>
                  <a:gd name="T75" fmla="*/ 0 h 191"/>
                  <a:gd name="T76" fmla="*/ 72 w 352"/>
                  <a:gd name="T77" fmla="*/ 6 h 191"/>
                  <a:gd name="T78" fmla="*/ 72 w 352"/>
                  <a:gd name="T79" fmla="*/ 6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52" h="191">
                    <a:moveTo>
                      <a:pt x="72" y="6"/>
                    </a:moveTo>
                    <a:lnTo>
                      <a:pt x="66" y="12"/>
                    </a:lnTo>
                    <a:lnTo>
                      <a:pt x="54" y="24"/>
                    </a:lnTo>
                    <a:lnTo>
                      <a:pt x="36" y="66"/>
                    </a:lnTo>
                    <a:lnTo>
                      <a:pt x="12" y="113"/>
                    </a:lnTo>
                    <a:lnTo>
                      <a:pt x="0" y="143"/>
                    </a:lnTo>
                    <a:lnTo>
                      <a:pt x="0" y="161"/>
                    </a:lnTo>
                    <a:lnTo>
                      <a:pt x="12" y="173"/>
                    </a:lnTo>
                    <a:lnTo>
                      <a:pt x="30" y="167"/>
                    </a:lnTo>
                    <a:lnTo>
                      <a:pt x="48" y="149"/>
                    </a:lnTo>
                    <a:lnTo>
                      <a:pt x="78" y="113"/>
                    </a:lnTo>
                    <a:lnTo>
                      <a:pt x="95" y="90"/>
                    </a:lnTo>
                    <a:lnTo>
                      <a:pt x="113" y="90"/>
                    </a:lnTo>
                    <a:lnTo>
                      <a:pt x="137" y="102"/>
                    </a:lnTo>
                    <a:lnTo>
                      <a:pt x="155" y="119"/>
                    </a:lnTo>
                    <a:lnTo>
                      <a:pt x="179" y="143"/>
                    </a:lnTo>
                    <a:lnTo>
                      <a:pt x="203" y="167"/>
                    </a:lnTo>
                    <a:lnTo>
                      <a:pt x="227" y="179"/>
                    </a:lnTo>
                    <a:lnTo>
                      <a:pt x="245" y="191"/>
                    </a:lnTo>
                    <a:lnTo>
                      <a:pt x="263" y="191"/>
                    </a:lnTo>
                    <a:lnTo>
                      <a:pt x="275" y="179"/>
                    </a:lnTo>
                    <a:lnTo>
                      <a:pt x="275" y="173"/>
                    </a:lnTo>
                    <a:lnTo>
                      <a:pt x="293" y="179"/>
                    </a:lnTo>
                    <a:lnTo>
                      <a:pt x="305" y="179"/>
                    </a:lnTo>
                    <a:lnTo>
                      <a:pt x="311" y="167"/>
                    </a:lnTo>
                    <a:lnTo>
                      <a:pt x="305" y="149"/>
                    </a:lnTo>
                    <a:lnTo>
                      <a:pt x="328" y="155"/>
                    </a:lnTo>
                    <a:lnTo>
                      <a:pt x="346" y="149"/>
                    </a:lnTo>
                    <a:lnTo>
                      <a:pt x="352" y="137"/>
                    </a:lnTo>
                    <a:lnTo>
                      <a:pt x="346" y="125"/>
                    </a:lnTo>
                    <a:lnTo>
                      <a:pt x="311" y="102"/>
                    </a:lnTo>
                    <a:lnTo>
                      <a:pt x="269" y="66"/>
                    </a:lnTo>
                    <a:lnTo>
                      <a:pt x="227" y="30"/>
                    </a:lnTo>
                    <a:lnTo>
                      <a:pt x="209" y="12"/>
                    </a:lnTo>
                    <a:lnTo>
                      <a:pt x="197" y="6"/>
                    </a:lnTo>
                    <a:lnTo>
                      <a:pt x="167" y="0"/>
                    </a:lnTo>
                    <a:lnTo>
                      <a:pt x="125" y="0"/>
                    </a:lnTo>
                    <a:lnTo>
                      <a:pt x="89" y="0"/>
                    </a:lnTo>
                    <a:lnTo>
                      <a:pt x="72" y="6"/>
                    </a:lnTo>
                    <a:lnTo>
                      <a:pt x="72" y="6"/>
                    </a:lnTo>
                    <a:close/>
                  </a:path>
                </a:pathLst>
              </a:custGeom>
              <a:solidFill>
                <a:srgbClr val="FFDD9F"/>
              </a:solidFill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10996" name="Group 52"/>
              <p:cNvGrpSpPr>
                <a:grpSpLocks/>
              </p:cNvGrpSpPr>
              <p:nvPr/>
            </p:nvGrpSpPr>
            <p:grpSpPr bwMode="auto">
              <a:xfrm>
                <a:off x="1799" y="901"/>
                <a:ext cx="1708" cy="1978"/>
                <a:chOff x="1799" y="901"/>
                <a:chExt cx="1708" cy="1978"/>
              </a:xfrm>
            </p:grpSpPr>
            <p:sp>
              <p:nvSpPr>
                <p:cNvPr id="210997" name="Freeform 53"/>
                <p:cNvSpPr>
                  <a:spLocks/>
                </p:cNvSpPr>
                <p:nvPr/>
              </p:nvSpPr>
              <p:spPr bwMode="auto">
                <a:xfrm>
                  <a:off x="2020" y="1249"/>
                  <a:ext cx="203" cy="329"/>
                </a:xfrm>
                <a:custGeom>
                  <a:avLst/>
                  <a:gdLst>
                    <a:gd name="T0" fmla="*/ 137 w 203"/>
                    <a:gd name="T1" fmla="*/ 0 h 329"/>
                    <a:gd name="T2" fmla="*/ 0 w 203"/>
                    <a:gd name="T3" fmla="*/ 287 h 329"/>
                    <a:gd name="T4" fmla="*/ 53 w 203"/>
                    <a:gd name="T5" fmla="*/ 329 h 329"/>
                    <a:gd name="T6" fmla="*/ 203 w 203"/>
                    <a:gd name="T7" fmla="*/ 36 h 329"/>
                    <a:gd name="T8" fmla="*/ 137 w 203"/>
                    <a:gd name="T9" fmla="*/ 0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3" h="329">
                      <a:moveTo>
                        <a:pt x="137" y="0"/>
                      </a:moveTo>
                      <a:lnTo>
                        <a:pt x="0" y="287"/>
                      </a:lnTo>
                      <a:lnTo>
                        <a:pt x="53" y="329"/>
                      </a:lnTo>
                      <a:lnTo>
                        <a:pt x="203" y="36"/>
                      </a:lnTo>
                      <a:lnTo>
                        <a:pt x="137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0998" name="Freeform 54"/>
                <p:cNvSpPr>
                  <a:spLocks/>
                </p:cNvSpPr>
                <p:nvPr/>
              </p:nvSpPr>
              <p:spPr bwMode="auto">
                <a:xfrm>
                  <a:off x="1870" y="901"/>
                  <a:ext cx="663" cy="474"/>
                </a:xfrm>
                <a:custGeom>
                  <a:avLst/>
                  <a:gdLst>
                    <a:gd name="T0" fmla="*/ 622 w 663"/>
                    <a:gd name="T1" fmla="*/ 216 h 474"/>
                    <a:gd name="T2" fmla="*/ 604 w 663"/>
                    <a:gd name="T3" fmla="*/ 204 h 474"/>
                    <a:gd name="T4" fmla="*/ 532 w 663"/>
                    <a:gd name="T5" fmla="*/ 174 h 474"/>
                    <a:gd name="T6" fmla="*/ 472 w 663"/>
                    <a:gd name="T7" fmla="*/ 144 h 474"/>
                    <a:gd name="T8" fmla="*/ 418 w 663"/>
                    <a:gd name="T9" fmla="*/ 114 h 474"/>
                    <a:gd name="T10" fmla="*/ 371 w 663"/>
                    <a:gd name="T11" fmla="*/ 96 h 474"/>
                    <a:gd name="T12" fmla="*/ 299 w 663"/>
                    <a:gd name="T13" fmla="*/ 60 h 474"/>
                    <a:gd name="T14" fmla="*/ 251 w 663"/>
                    <a:gd name="T15" fmla="*/ 36 h 474"/>
                    <a:gd name="T16" fmla="*/ 227 w 663"/>
                    <a:gd name="T17" fmla="*/ 24 h 474"/>
                    <a:gd name="T18" fmla="*/ 209 w 663"/>
                    <a:gd name="T19" fmla="*/ 18 h 474"/>
                    <a:gd name="T20" fmla="*/ 203 w 663"/>
                    <a:gd name="T21" fmla="*/ 18 h 474"/>
                    <a:gd name="T22" fmla="*/ 203 w 663"/>
                    <a:gd name="T23" fmla="*/ 18 h 474"/>
                    <a:gd name="T24" fmla="*/ 162 w 663"/>
                    <a:gd name="T25" fmla="*/ 0 h 474"/>
                    <a:gd name="T26" fmla="*/ 114 w 663"/>
                    <a:gd name="T27" fmla="*/ 12 h 474"/>
                    <a:gd name="T28" fmla="*/ 72 w 663"/>
                    <a:gd name="T29" fmla="*/ 36 h 474"/>
                    <a:gd name="T30" fmla="*/ 30 w 663"/>
                    <a:gd name="T31" fmla="*/ 78 h 474"/>
                    <a:gd name="T32" fmla="*/ 6 w 663"/>
                    <a:gd name="T33" fmla="*/ 132 h 474"/>
                    <a:gd name="T34" fmla="*/ 0 w 663"/>
                    <a:gd name="T35" fmla="*/ 186 h 474"/>
                    <a:gd name="T36" fmla="*/ 12 w 663"/>
                    <a:gd name="T37" fmla="*/ 228 h 474"/>
                    <a:gd name="T38" fmla="*/ 42 w 663"/>
                    <a:gd name="T39" fmla="*/ 264 h 474"/>
                    <a:gd name="T40" fmla="*/ 60 w 663"/>
                    <a:gd name="T41" fmla="*/ 270 h 474"/>
                    <a:gd name="T42" fmla="*/ 132 w 663"/>
                    <a:gd name="T43" fmla="*/ 306 h 474"/>
                    <a:gd name="T44" fmla="*/ 191 w 663"/>
                    <a:gd name="T45" fmla="*/ 336 h 474"/>
                    <a:gd name="T46" fmla="*/ 245 w 663"/>
                    <a:gd name="T47" fmla="*/ 360 h 474"/>
                    <a:gd name="T48" fmla="*/ 293 w 663"/>
                    <a:gd name="T49" fmla="*/ 384 h 474"/>
                    <a:gd name="T50" fmla="*/ 365 w 663"/>
                    <a:gd name="T51" fmla="*/ 414 h 474"/>
                    <a:gd name="T52" fmla="*/ 413 w 663"/>
                    <a:gd name="T53" fmla="*/ 438 h 474"/>
                    <a:gd name="T54" fmla="*/ 442 w 663"/>
                    <a:gd name="T55" fmla="*/ 450 h 474"/>
                    <a:gd name="T56" fmla="*/ 454 w 663"/>
                    <a:gd name="T57" fmla="*/ 456 h 474"/>
                    <a:gd name="T58" fmla="*/ 460 w 663"/>
                    <a:gd name="T59" fmla="*/ 462 h 474"/>
                    <a:gd name="T60" fmla="*/ 460 w 663"/>
                    <a:gd name="T61" fmla="*/ 462 h 474"/>
                    <a:gd name="T62" fmla="*/ 502 w 663"/>
                    <a:gd name="T63" fmla="*/ 474 h 474"/>
                    <a:gd name="T64" fmla="*/ 550 w 663"/>
                    <a:gd name="T65" fmla="*/ 468 h 474"/>
                    <a:gd name="T66" fmla="*/ 592 w 663"/>
                    <a:gd name="T67" fmla="*/ 438 h 474"/>
                    <a:gd name="T68" fmla="*/ 634 w 663"/>
                    <a:gd name="T69" fmla="*/ 396 h 474"/>
                    <a:gd name="T70" fmla="*/ 652 w 663"/>
                    <a:gd name="T71" fmla="*/ 342 h 474"/>
                    <a:gd name="T72" fmla="*/ 663 w 663"/>
                    <a:gd name="T73" fmla="*/ 294 h 474"/>
                    <a:gd name="T74" fmla="*/ 652 w 663"/>
                    <a:gd name="T75" fmla="*/ 246 h 474"/>
                    <a:gd name="T76" fmla="*/ 622 w 663"/>
                    <a:gd name="T77" fmla="*/ 216 h 474"/>
                    <a:gd name="T78" fmla="*/ 622 w 663"/>
                    <a:gd name="T79" fmla="*/ 216 h 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663" h="474">
                      <a:moveTo>
                        <a:pt x="622" y="216"/>
                      </a:moveTo>
                      <a:lnTo>
                        <a:pt x="604" y="204"/>
                      </a:lnTo>
                      <a:lnTo>
                        <a:pt x="532" y="174"/>
                      </a:lnTo>
                      <a:lnTo>
                        <a:pt x="472" y="144"/>
                      </a:lnTo>
                      <a:lnTo>
                        <a:pt x="418" y="114"/>
                      </a:lnTo>
                      <a:lnTo>
                        <a:pt x="371" y="96"/>
                      </a:lnTo>
                      <a:lnTo>
                        <a:pt x="299" y="60"/>
                      </a:lnTo>
                      <a:lnTo>
                        <a:pt x="251" y="36"/>
                      </a:lnTo>
                      <a:lnTo>
                        <a:pt x="227" y="24"/>
                      </a:lnTo>
                      <a:lnTo>
                        <a:pt x="209" y="18"/>
                      </a:lnTo>
                      <a:lnTo>
                        <a:pt x="203" y="18"/>
                      </a:lnTo>
                      <a:lnTo>
                        <a:pt x="203" y="18"/>
                      </a:lnTo>
                      <a:lnTo>
                        <a:pt x="162" y="0"/>
                      </a:lnTo>
                      <a:lnTo>
                        <a:pt x="114" y="12"/>
                      </a:lnTo>
                      <a:lnTo>
                        <a:pt x="72" y="36"/>
                      </a:lnTo>
                      <a:lnTo>
                        <a:pt x="30" y="78"/>
                      </a:lnTo>
                      <a:lnTo>
                        <a:pt x="6" y="132"/>
                      </a:lnTo>
                      <a:lnTo>
                        <a:pt x="0" y="186"/>
                      </a:lnTo>
                      <a:lnTo>
                        <a:pt x="12" y="228"/>
                      </a:lnTo>
                      <a:lnTo>
                        <a:pt x="42" y="264"/>
                      </a:lnTo>
                      <a:lnTo>
                        <a:pt x="60" y="270"/>
                      </a:lnTo>
                      <a:lnTo>
                        <a:pt x="132" y="306"/>
                      </a:lnTo>
                      <a:lnTo>
                        <a:pt x="191" y="336"/>
                      </a:lnTo>
                      <a:lnTo>
                        <a:pt x="245" y="360"/>
                      </a:lnTo>
                      <a:lnTo>
                        <a:pt x="293" y="384"/>
                      </a:lnTo>
                      <a:lnTo>
                        <a:pt x="365" y="414"/>
                      </a:lnTo>
                      <a:lnTo>
                        <a:pt x="413" y="438"/>
                      </a:lnTo>
                      <a:lnTo>
                        <a:pt x="442" y="450"/>
                      </a:lnTo>
                      <a:lnTo>
                        <a:pt x="454" y="456"/>
                      </a:lnTo>
                      <a:lnTo>
                        <a:pt x="460" y="462"/>
                      </a:lnTo>
                      <a:lnTo>
                        <a:pt x="460" y="462"/>
                      </a:lnTo>
                      <a:lnTo>
                        <a:pt x="502" y="474"/>
                      </a:lnTo>
                      <a:lnTo>
                        <a:pt x="550" y="468"/>
                      </a:lnTo>
                      <a:lnTo>
                        <a:pt x="592" y="438"/>
                      </a:lnTo>
                      <a:lnTo>
                        <a:pt x="634" y="396"/>
                      </a:lnTo>
                      <a:lnTo>
                        <a:pt x="652" y="342"/>
                      </a:lnTo>
                      <a:lnTo>
                        <a:pt x="663" y="294"/>
                      </a:lnTo>
                      <a:lnTo>
                        <a:pt x="652" y="246"/>
                      </a:lnTo>
                      <a:lnTo>
                        <a:pt x="622" y="216"/>
                      </a:lnTo>
                      <a:lnTo>
                        <a:pt x="622" y="216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0999" name="Freeform 55"/>
                <p:cNvSpPr>
                  <a:spLocks/>
                </p:cNvSpPr>
                <p:nvPr/>
              </p:nvSpPr>
              <p:spPr bwMode="auto">
                <a:xfrm>
                  <a:off x="1870" y="901"/>
                  <a:ext cx="245" cy="276"/>
                </a:xfrm>
                <a:custGeom>
                  <a:avLst/>
                  <a:gdLst>
                    <a:gd name="T0" fmla="*/ 215 w 245"/>
                    <a:gd name="T1" fmla="*/ 198 h 276"/>
                    <a:gd name="T2" fmla="*/ 174 w 245"/>
                    <a:gd name="T3" fmla="*/ 240 h 276"/>
                    <a:gd name="T4" fmla="*/ 126 w 245"/>
                    <a:gd name="T5" fmla="*/ 270 h 276"/>
                    <a:gd name="T6" fmla="*/ 84 w 245"/>
                    <a:gd name="T7" fmla="*/ 276 h 276"/>
                    <a:gd name="T8" fmla="*/ 42 w 245"/>
                    <a:gd name="T9" fmla="*/ 264 h 276"/>
                    <a:gd name="T10" fmla="*/ 12 w 245"/>
                    <a:gd name="T11" fmla="*/ 228 h 276"/>
                    <a:gd name="T12" fmla="*/ 0 w 245"/>
                    <a:gd name="T13" fmla="*/ 186 h 276"/>
                    <a:gd name="T14" fmla="*/ 6 w 245"/>
                    <a:gd name="T15" fmla="*/ 132 h 276"/>
                    <a:gd name="T16" fmla="*/ 30 w 245"/>
                    <a:gd name="T17" fmla="*/ 78 h 276"/>
                    <a:gd name="T18" fmla="*/ 72 w 245"/>
                    <a:gd name="T19" fmla="*/ 36 h 276"/>
                    <a:gd name="T20" fmla="*/ 114 w 245"/>
                    <a:gd name="T21" fmla="*/ 12 h 276"/>
                    <a:gd name="T22" fmla="*/ 162 w 245"/>
                    <a:gd name="T23" fmla="*/ 0 h 276"/>
                    <a:gd name="T24" fmla="*/ 203 w 245"/>
                    <a:gd name="T25" fmla="*/ 18 h 276"/>
                    <a:gd name="T26" fmla="*/ 233 w 245"/>
                    <a:gd name="T27" fmla="*/ 48 h 276"/>
                    <a:gd name="T28" fmla="*/ 245 w 245"/>
                    <a:gd name="T29" fmla="*/ 96 h 276"/>
                    <a:gd name="T30" fmla="*/ 239 w 245"/>
                    <a:gd name="T31" fmla="*/ 144 h 276"/>
                    <a:gd name="T32" fmla="*/ 215 w 245"/>
                    <a:gd name="T33" fmla="*/ 198 h 276"/>
                    <a:gd name="T34" fmla="*/ 215 w 245"/>
                    <a:gd name="T35" fmla="*/ 198 h 2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45" h="276">
                      <a:moveTo>
                        <a:pt x="215" y="198"/>
                      </a:moveTo>
                      <a:lnTo>
                        <a:pt x="174" y="240"/>
                      </a:lnTo>
                      <a:lnTo>
                        <a:pt x="126" y="270"/>
                      </a:lnTo>
                      <a:lnTo>
                        <a:pt x="84" y="276"/>
                      </a:lnTo>
                      <a:lnTo>
                        <a:pt x="42" y="264"/>
                      </a:lnTo>
                      <a:lnTo>
                        <a:pt x="12" y="228"/>
                      </a:lnTo>
                      <a:lnTo>
                        <a:pt x="0" y="186"/>
                      </a:lnTo>
                      <a:lnTo>
                        <a:pt x="6" y="132"/>
                      </a:lnTo>
                      <a:lnTo>
                        <a:pt x="30" y="78"/>
                      </a:lnTo>
                      <a:lnTo>
                        <a:pt x="72" y="36"/>
                      </a:lnTo>
                      <a:lnTo>
                        <a:pt x="114" y="12"/>
                      </a:lnTo>
                      <a:lnTo>
                        <a:pt x="162" y="0"/>
                      </a:lnTo>
                      <a:lnTo>
                        <a:pt x="203" y="18"/>
                      </a:lnTo>
                      <a:lnTo>
                        <a:pt x="233" y="48"/>
                      </a:lnTo>
                      <a:lnTo>
                        <a:pt x="245" y="96"/>
                      </a:lnTo>
                      <a:lnTo>
                        <a:pt x="239" y="144"/>
                      </a:lnTo>
                      <a:lnTo>
                        <a:pt x="215" y="198"/>
                      </a:lnTo>
                      <a:lnTo>
                        <a:pt x="215" y="198"/>
                      </a:lnTo>
                      <a:close/>
                    </a:path>
                  </a:pathLst>
                </a:custGeom>
                <a:solidFill>
                  <a:srgbClr val="FF5500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000" name="Freeform 56"/>
                <p:cNvSpPr>
                  <a:spLocks/>
                </p:cNvSpPr>
                <p:nvPr/>
              </p:nvSpPr>
              <p:spPr bwMode="auto">
                <a:xfrm>
                  <a:off x="1912" y="1507"/>
                  <a:ext cx="209" cy="245"/>
                </a:xfrm>
                <a:custGeom>
                  <a:avLst/>
                  <a:gdLst>
                    <a:gd name="T0" fmla="*/ 12 w 209"/>
                    <a:gd name="T1" fmla="*/ 233 h 245"/>
                    <a:gd name="T2" fmla="*/ 18 w 209"/>
                    <a:gd name="T3" fmla="*/ 215 h 245"/>
                    <a:gd name="T4" fmla="*/ 18 w 209"/>
                    <a:gd name="T5" fmla="*/ 197 h 245"/>
                    <a:gd name="T6" fmla="*/ 12 w 209"/>
                    <a:gd name="T7" fmla="*/ 179 h 245"/>
                    <a:gd name="T8" fmla="*/ 6 w 209"/>
                    <a:gd name="T9" fmla="*/ 149 h 245"/>
                    <a:gd name="T10" fmla="*/ 0 w 209"/>
                    <a:gd name="T11" fmla="*/ 125 h 245"/>
                    <a:gd name="T12" fmla="*/ 0 w 209"/>
                    <a:gd name="T13" fmla="*/ 101 h 245"/>
                    <a:gd name="T14" fmla="*/ 6 w 209"/>
                    <a:gd name="T15" fmla="*/ 71 h 245"/>
                    <a:gd name="T16" fmla="*/ 18 w 209"/>
                    <a:gd name="T17" fmla="*/ 41 h 245"/>
                    <a:gd name="T18" fmla="*/ 36 w 209"/>
                    <a:gd name="T19" fmla="*/ 11 h 245"/>
                    <a:gd name="T20" fmla="*/ 54 w 209"/>
                    <a:gd name="T21" fmla="*/ 0 h 245"/>
                    <a:gd name="T22" fmla="*/ 72 w 209"/>
                    <a:gd name="T23" fmla="*/ 0 h 245"/>
                    <a:gd name="T24" fmla="*/ 102 w 209"/>
                    <a:gd name="T25" fmla="*/ 0 h 245"/>
                    <a:gd name="T26" fmla="*/ 137 w 209"/>
                    <a:gd name="T27" fmla="*/ 11 h 245"/>
                    <a:gd name="T28" fmla="*/ 173 w 209"/>
                    <a:gd name="T29" fmla="*/ 41 h 245"/>
                    <a:gd name="T30" fmla="*/ 203 w 209"/>
                    <a:gd name="T31" fmla="*/ 89 h 245"/>
                    <a:gd name="T32" fmla="*/ 209 w 209"/>
                    <a:gd name="T33" fmla="*/ 113 h 245"/>
                    <a:gd name="T34" fmla="*/ 209 w 209"/>
                    <a:gd name="T35" fmla="*/ 143 h 245"/>
                    <a:gd name="T36" fmla="*/ 197 w 209"/>
                    <a:gd name="T37" fmla="*/ 167 h 245"/>
                    <a:gd name="T38" fmla="*/ 179 w 209"/>
                    <a:gd name="T39" fmla="*/ 191 h 245"/>
                    <a:gd name="T40" fmla="*/ 137 w 209"/>
                    <a:gd name="T41" fmla="*/ 227 h 245"/>
                    <a:gd name="T42" fmla="*/ 120 w 209"/>
                    <a:gd name="T43" fmla="*/ 239 h 245"/>
                    <a:gd name="T44" fmla="*/ 108 w 209"/>
                    <a:gd name="T45" fmla="*/ 245 h 245"/>
                    <a:gd name="T46" fmla="*/ 12 w 209"/>
                    <a:gd name="T47" fmla="*/ 233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09" h="245">
                      <a:moveTo>
                        <a:pt x="12" y="233"/>
                      </a:moveTo>
                      <a:lnTo>
                        <a:pt x="18" y="215"/>
                      </a:lnTo>
                      <a:lnTo>
                        <a:pt x="18" y="197"/>
                      </a:lnTo>
                      <a:lnTo>
                        <a:pt x="12" y="179"/>
                      </a:lnTo>
                      <a:lnTo>
                        <a:pt x="6" y="149"/>
                      </a:lnTo>
                      <a:lnTo>
                        <a:pt x="0" y="125"/>
                      </a:lnTo>
                      <a:lnTo>
                        <a:pt x="0" y="101"/>
                      </a:lnTo>
                      <a:lnTo>
                        <a:pt x="6" y="71"/>
                      </a:lnTo>
                      <a:lnTo>
                        <a:pt x="18" y="41"/>
                      </a:lnTo>
                      <a:lnTo>
                        <a:pt x="36" y="11"/>
                      </a:lnTo>
                      <a:lnTo>
                        <a:pt x="54" y="0"/>
                      </a:lnTo>
                      <a:lnTo>
                        <a:pt x="72" y="0"/>
                      </a:lnTo>
                      <a:lnTo>
                        <a:pt x="102" y="0"/>
                      </a:lnTo>
                      <a:lnTo>
                        <a:pt x="137" y="11"/>
                      </a:lnTo>
                      <a:lnTo>
                        <a:pt x="173" y="41"/>
                      </a:lnTo>
                      <a:lnTo>
                        <a:pt x="203" y="89"/>
                      </a:lnTo>
                      <a:lnTo>
                        <a:pt x="209" y="113"/>
                      </a:lnTo>
                      <a:lnTo>
                        <a:pt x="209" y="143"/>
                      </a:lnTo>
                      <a:lnTo>
                        <a:pt x="197" y="167"/>
                      </a:lnTo>
                      <a:lnTo>
                        <a:pt x="179" y="191"/>
                      </a:lnTo>
                      <a:lnTo>
                        <a:pt x="137" y="227"/>
                      </a:lnTo>
                      <a:lnTo>
                        <a:pt x="120" y="239"/>
                      </a:lnTo>
                      <a:lnTo>
                        <a:pt x="108" y="245"/>
                      </a:lnTo>
                      <a:lnTo>
                        <a:pt x="12" y="233"/>
                      </a:lnTo>
                      <a:close/>
                    </a:path>
                  </a:pathLst>
                </a:custGeom>
                <a:solidFill>
                  <a:srgbClr val="FFDD9F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001" name="Freeform 57"/>
                <p:cNvSpPr>
                  <a:spLocks/>
                </p:cNvSpPr>
                <p:nvPr/>
              </p:nvSpPr>
              <p:spPr bwMode="auto">
                <a:xfrm>
                  <a:off x="1978" y="1566"/>
                  <a:ext cx="119" cy="120"/>
                </a:xfrm>
                <a:custGeom>
                  <a:avLst/>
                  <a:gdLst>
                    <a:gd name="T0" fmla="*/ 54 w 119"/>
                    <a:gd name="T1" fmla="*/ 120 h 120"/>
                    <a:gd name="T2" fmla="*/ 42 w 119"/>
                    <a:gd name="T3" fmla="*/ 114 h 120"/>
                    <a:gd name="T4" fmla="*/ 36 w 119"/>
                    <a:gd name="T5" fmla="*/ 96 h 120"/>
                    <a:gd name="T6" fmla="*/ 42 w 119"/>
                    <a:gd name="T7" fmla="*/ 78 h 120"/>
                    <a:gd name="T8" fmla="*/ 60 w 119"/>
                    <a:gd name="T9" fmla="*/ 54 h 120"/>
                    <a:gd name="T10" fmla="*/ 30 w 119"/>
                    <a:gd name="T11" fmla="*/ 54 h 120"/>
                    <a:gd name="T12" fmla="*/ 12 w 119"/>
                    <a:gd name="T13" fmla="*/ 54 h 120"/>
                    <a:gd name="T14" fmla="*/ 0 w 119"/>
                    <a:gd name="T15" fmla="*/ 36 h 120"/>
                    <a:gd name="T16" fmla="*/ 0 w 119"/>
                    <a:gd name="T17" fmla="*/ 30 h 120"/>
                    <a:gd name="T18" fmla="*/ 12 w 119"/>
                    <a:gd name="T19" fmla="*/ 18 h 120"/>
                    <a:gd name="T20" fmla="*/ 30 w 119"/>
                    <a:gd name="T21" fmla="*/ 6 h 120"/>
                    <a:gd name="T22" fmla="*/ 54 w 119"/>
                    <a:gd name="T23" fmla="*/ 6 h 120"/>
                    <a:gd name="T24" fmla="*/ 119 w 119"/>
                    <a:gd name="T25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9" h="120">
                      <a:moveTo>
                        <a:pt x="54" y="120"/>
                      </a:moveTo>
                      <a:lnTo>
                        <a:pt x="42" y="114"/>
                      </a:lnTo>
                      <a:lnTo>
                        <a:pt x="36" y="96"/>
                      </a:lnTo>
                      <a:lnTo>
                        <a:pt x="42" y="78"/>
                      </a:lnTo>
                      <a:lnTo>
                        <a:pt x="60" y="54"/>
                      </a:lnTo>
                      <a:lnTo>
                        <a:pt x="30" y="54"/>
                      </a:lnTo>
                      <a:lnTo>
                        <a:pt x="12" y="54"/>
                      </a:lnTo>
                      <a:lnTo>
                        <a:pt x="0" y="36"/>
                      </a:lnTo>
                      <a:lnTo>
                        <a:pt x="0" y="30"/>
                      </a:lnTo>
                      <a:lnTo>
                        <a:pt x="12" y="18"/>
                      </a:lnTo>
                      <a:lnTo>
                        <a:pt x="30" y="6"/>
                      </a:lnTo>
                      <a:lnTo>
                        <a:pt x="54" y="6"/>
                      </a:lnTo>
                      <a:lnTo>
                        <a:pt x="119" y="0"/>
                      </a:ln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002" name="Freeform 58"/>
                <p:cNvSpPr>
                  <a:spLocks/>
                </p:cNvSpPr>
                <p:nvPr/>
              </p:nvSpPr>
              <p:spPr bwMode="auto">
                <a:xfrm>
                  <a:off x="1876" y="1722"/>
                  <a:ext cx="173" cy="66"/>
                </a:xfrm>
                <a:custGeom>
                  <a:avLst/>
                  <a:gdLst>
                    <a:gd name="T0" fmla="*/ 12 w 173"/>
                    <a:gd name="T1" fmla="*/ 30 h 66"/>
                    <a:gd name="T2" fmla="*/ 60 w 173"/>
                    <a:gd name="T3" fmla="*/ 42 h 66"/>
                    <a:gd name="T4" fmla="*/ 96 w 173"/>
                    <a:gd name="T5" fmla="*/ 54 h 66"/>
                    <a:gd name="T6" fmla="*/ 126 w 173"/>
                    <a:gd name="T7" fmla="*/ 54 h 66"/>
                    <a:gd name="T8" fmla="*/ 144 w 173"/>
                    <a:gd name="T9" fmla="*/ 60 h 66"/>
                    <a:gd name="T10" fmla="*/ 156 w 173"/>
                    <a:gd name="T11" fmla="*/ 66 h 66"/>
                    <a:gd name="T12" fmla="*/ 162 w 173"/>
                    <a:gd name="T13" fmla="*/ 66 h 66"/>
                    <a:gd name="T14" fmla="*/ 168 w 173"/>
                    <a:gd name="T15" fmla="*/ 54 h 66"/>
                    <a:gd name="T16" fmla="*/ 173 w 173"/>
                    <a:gd name="T17" fmla="*/ 36 h 66"/>
                    <a:gd name="T18" fmla="*/ 173 w 173"/>
                    <a:gd name="T19" fmla="*/ 18 h 66"/>
                    <a:gd name="T20" fmla="*/ 168 w 173"/>
                    <a:gd name="T21" fmla="*/ 18 h 66"/>
                    <a:gd name="T22" fmla="*/ 156 w 173"/>
                    <a:gd name="T23" fmla="*/ 12 h 66"/>
                    <a:gd name="T24" fmla="*/ 144 w 173"/>
                    <a:gd name="T25" fmla="*/ 12 h 66"/>
                    <a:gd name="T26" fmla="*/ 96 w 173"/>
                    <a:gd name="T27" fmla="*/ 6 h 66"/>
                    <a:gd name="T28" fmla="*/ 54 w 173"/>
                    <a:gd name="T29" fmla="*/ 0 h 66"/>
                    <a:gd name="T30" fmla="*/ 36 w 173"/>
                    <a:gd name="T31" fmla="*/ 0 h 66"/>
                    <a:gd name="T32" fmla="*/ 30 w 173"/>
                    <a:gd name="T33" fmla="*/ 0 h 66"/>
                    <a:gd name="T34" fmla="*/ 18 w 173"/>
                    <a:gd name="T35" fmla="*/ 0 h 66"/>
                    <a:gd name="T36" fmla="*/ 6 w 173"/>
                    <a:gd name="T37" fmla="*/ 12 h 66"/>
                    <a:gd name="T38" fmla="*/ 0 w 173"/>
                    <a:gd name="T39" fmla="*/ 24 h 66"/>
                    <a:gd name="T40" fmla="*/ 12 w 173"/>
                    <a:gd name="T41" fmla="*/ 30 h 66"/>
                    <a:gd name="T42" fmla="*/ 12 w 173"/>
                    <a:gd name="T43" fmla="*/ 3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73" h="66">
                      <a:moveTo>
                        <a:pt x="12" y="30"/>
                      </a:moveTo>
                      <a:lnTo>
                        <a:pt x="60" y="42"/>
                      </a:lnTo>
                      <a:lnTo>
                        <a:pt x="96" y="54"/>
                      </a:lnTo>
                      <a:lnTo>
                        <a:pt x="126" y="54"/>
                      </a:lnTo>
                      <a:lnTo>
                        <a:pt x="144" y="60"/>
                      </a:lnTo>
                      <a:lnTo>
                        <a:pt x="156" y="66"/>
                      </a:lnTo>
                      <a:lnTo>
                        <a:pt x="162" y="66"/>
                      </a:lnTo>
                      <a:lnTo>
                        <a:pt x="168" y="54"/>
                      </a:lnTo>
                      <a:lnTo>
                        <a:pt x="173" y="36"/>
                      </a:lnTo>
                      <a:lnTo>
                        <a:pt x="173" y="18"/>
                      </a:lnTo>
                      <a:lnTo>
                        <a:pt x="168" y="18"/>
                      </a:lnTo>
                      <a:lnTo>
                        <a:pt x="156" y="12"/>
                      </a:lnTo>
                      <a:lnTo>
                        <a:pt x="144" y="12"/>
                      </a:lnTo>
                      <a:lnTo>
                        <a:pt x="96" y="6"/>
                      </a:lnTo>
                      <a:lnTo>
                        <a:pt x="54" y="0"/>
                      </a:lnTo>
                      <a:lnTo>
                        <a:pt x="36" y="0"/>
                      </a:lnTo>
                      <a:lnTo>
                        <a:pt x="30" y="0"/>
                      </a:lnTo>
                      <a:lnTo>
                        <a:pt x="18" y="0"/>
                      </a:lnTo>
                      <a:lnTo>
                        <a:pt x="6" y="12"/>
                      </a:lnTo>
                      <a:lnTo>
                        <a:pt x="0" y="24"/>
                      </a:lnTo>
                      <a:lnTo>
                        <a:pt x="12" y="30"/>
                      </a:lnTo>
                      <a:lnTo>
                        <a:pt x="12" y="3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003" name="Freeform 59"/>
                <p:cNvSpPr>
                  <a:spLocks/>
                </p:cNvSpPr>
                <p:nvPr/>
              </p:nvSpPr>
              <p:spPr bwMode="auto">
                <a:xfrm>
                  <a:off x="1799" y="1752"/>
                  <a:ext cx="1565" cy="1073"/>
                </a:xfrm>
                <a:custGeom>
                  <a:avLst/>
                  <a:gdLst>
                    <a:gd name="T0" fmla="*/ 137 w 1565"/>
                    <a:gd name="T1" fmla="*/ 12 h 1073"/>
                    <a:gd name="T2" fmla="*/ 203 w 1565"/>
                    <a:gd name="T3" fmla="*/ 24 h 1073"/>
                    <a:gd name="T4" fmla="*/ 233 w 1565"/>
                    <a:gd name="T5" fmla="*/ 36 h 1073"/>
                    <a:gd name="T6" fmla="*/ 233 w 1565"/>
                    <a:gd name="T7" fmla="*/ 54 h 1073"/>
                    <a:gd name="T8" fmla="*/ 227 w 1565"/>
                    <a:gd name="T9" fmla="*/ 138 h 1073"/>
                    <a:gd name="T10" fmla="*/ 209 w 1565"/>
                    <a:gd name="T11" fmla="*/ 228 h 1073"/>
                    <a:gd name="T12" fmla="*/ 191 w 1565"/>
                    <a:gd name="T13" fmla="*/ 300 h 1073"/>
                    <a:gd name="T14" fmla="*/ 203 w 1565"/>
                    <a:gd name="T15" fmla="*/ 324 h 1073"/>
                    <a:gd name="T16" fmla="*/ 215 w 1565"/>
                    <a:gd name="T17" fmla="*/ 348 h 1073"/>
                    <a:gd name="T18" fmla="*/ 233 w 1565"/>
                    <a:gd name="T19" fmla="*/ 372 h 1073"/>
                    <a:gd name="T20" fmla="*/ 334 w 1565"/>
                    <a:gd name="T21" fmla="*/ 396 h 1073"/>
                    <a:gd name="T22" fmla="*/ 454 w 1565"/>
                    <a:gd name="T23" fmla="*/ 426 h 1073"/>
                    <a:gd name="T24" fmla="*/ 549 w 1565"/>
                    <a:gd name="T25" fmla="*/ 450 h 1073"/>
                    <a:gd name="T26" fmla="*/ 591 w 1565"/>
                    <a:gd name="T27" fmla="*/ 444 h 1073"/>
                    <a:gd name="T28" fmla="*/ 693 w 1565"/>
                    <a:gd name="T29" fmla="*/ 426 h 1073"/>
                    <a:gd name="T30" fmla="*/ 764 w 1565"/>
                    <a:gd name="T31" fmla="*/ 420 h 1073"/>
                    <a:gd name="T32" fmla="*/ 794 w 1565"/>
                    <a:gd name="T33" fmla="*/ 420 h 1073"/>
                    <a:gd name="T34" fmla="*/ 830 w 1565"/>
                    <a:gd name="T35" fmla="*/ 420 h 1073"/>
                    <a:gd name="T36" fmla="*/ 908 w 1565"/>
                    <a:gd name="T37" fmla="*/ 426 h 1073"/>
                    <a:gd name="T38" fmla="*/ 991 w 1565"/>
                    <a:gd name="T39" fmla="*/ 426 h 1073"/>
                    <a:gd name="T40" fmla="*/ 1039 w 1565"/>
                    <a:gd name="T41" fmla="*/ 426 h 1073"/>
                    <a:gd name="T42" fmla="*/ 1075 w 1565"/>
                    <a:gd name="T43" fmla="*/ 444 h 1073"/>
                    <a:gd name="T44" fmla="*/ 1105 w 1565"/>
                    <a:gd name="T45" fmla="*/ 462 h 1073"/>
                    <a:gd name="T46" fmla="*/ 1218 w 1565"/>
                    <a:gd name="T47" fmla="*/ 468 h 1073"/>
                    <a:gd name="T48" fmla="*/ 1326 w 1565"/>
                    <a:gd name="T49" fmla="*/ 480 h 1073"/>
                    <a:gd name="T50" fmla="*/ 1392 w 1565"/>
                    <a:gd name="T51" fmla="*/ 510 h 1073"/>
                    <a:gd name="T52" fmla="*/ 1469 w 1565"/>
                    <a:gd name="T53" fmla="*/ 624 h 1073"/>
                    <a:gd name="T54" fmla="*/ 1523 w 1565"/>
                    <a:gd name="T55" fmla="*/ 768 h 1073"/>
                    <a:gd name="T56" fmla="*/ 1559 w 1565"/>
                    <a:gd name="T57" fmla="*/ 888 h 1073"/>
                    <a:gd name="T58" fmla="*/ 1511 w 1565"/>
                    <a:gd name="T59" fmla="*/ 924 h 1073"/>
                    <a:gd name="T60" fmla="*/ 1422 w 1565"/>
                    <a:gd name="T61" fmla="*/ 936 h 1073"/>
                    <a:gd name="T62" fmla="*/ 1410 w 1565"/>
                    <a:gd name="T63" fmla="*/ 942 h 1073"/>
                    <a:gd name="T64" fmla="*/ 1398 w 1565"/>
                    <a:gd name="T65" fmla="*/ 906 h 1073"/>
                    <a:gd name="T66" fmla="*/ 1368 w 1565"/>
                    <a:gd name="T67" fmla="*/ 816 h 1073"/>
                    <a:gd name="T68" fmla="*/ 1296 w 1565"/>
                    <a:gd name="T69" fmla="*/ 672 h 1073"/>
                    <a:gd name="T70" fmla="*/ 1206 w 1565"/>
                    <a:gd name="T71" fmla="*/ 636 h 1073"/>
                    <a:gd name="T72" fmla="*/ 1105 w 1565"/>
                    <a:gd name="T73" fmla="*/ 672 h 1073"/>
                    <a:gd name="T74" fmla="*/ 1087 w 1565"/>
                    <a:gd name="T75" fmla="*/ 684 h 1073"/>
                    <a:gd name="T76" fmla="*/ 1087 w 1565"/>
                    <a:gd name="T77" fmla="*/ 696 h 1073"/>
                    <a:gd name="T78" fmla="*/ 1099 w 1565"/>
                    <a:gd name="T79" fmla="*/ 792 h 1073"/>
                    <a:gd name="T80" fmla="*/ 1117 w 1565"/>
                    <a:gd name="T81" fmla="*/ 930 h 1073"/>
                    <a:gd name="T82" fmla="*/ 1135 w 1565"/>
                    <a:gd name="T83" fmla="*/ 1032 h 1073"/>
                    <a:gd name="T84" fmla="*/ 1141 w 1565"/>
                    <a:gd name="T85" fmla="*/ 1061 h 1073"/>
                    <a:gd name="T86" fmla="*/ 1099 w 1565"/>
                    <a:gd name="T87" fmla="*/ 1061 h 1073"/>
                    <a:gd name="T88" fmla="*/ 1021 w 1565"/>
                    <a:gd name="T89" fmla="*/ 1067 h 1073"/>
                    <a:gd name="T90" fmla="*/ 806 w 1565"/>
                    <a:gd name="T91" fmla="*/ 1073 h 1073"/>
                    <a:gd name="T92" fmla="*/ 591 w 1565"/>
                    <a:gd name="T93" fmla="*/ 1073 h 1073"/>
                    <a:gd name="T94" fmla="*/ 507 w 1565"/>
                    <a:gd name="T95" fmla="*/ 1073 h 1073"/>
                    <a:gd name="T96" fmla="*/ 466 w 1565"/>
                    <a:gd name="T97" fmla="*/ 1067 h 1073"/>
                    <a:gd name="T98" fmla="*/ 460 w 1565"/>
                    <a:gd name="T99" fmla="*/ 990 h 1073"/>
                    <a:gd name="T100" fmla="*/ 454 w 1565"/>
                    <a:gd name="T101" fmla="*/ 870 h 1073"/>
                    <a:gd name="T102" fmla="*/ 448 w 1565"/>
                    <a:gd name="T103" fmla="*/ 744 h 1073"/>
                    <a:gd name="T104" fmla="*/ 442 w 1565"/>
                    <a:gd name="T105" fmla="*/ 660 h 1073"/>
                    <a:gd name="T106" fmla="*/ 352 w 1565"/>
                    <a:gd name="T107" fmla="*/ 642 h 1073"/>
                    <a:gd name="T108" fmla="*/ 233 w 1565"/>
                    <a:gd name="T109" fmla="*/ 588 h 1073"/>
                    <a:gd name="T110" fmla="*/ 113 w 1565"/>
                    <a:gd name="T111" fmla="*/ 528 h 1073"/>
                    <a:gd name="T112" fmla="*/ 41 w 1565"/>
                    <a:gd name="T113" fmla="*/ 480 h 1073"/>
                    <a:gd name="T114" fmla="*/ 6 w 1565"/>
                    <a:gd name="T115" fmla="*/ 390 h 1073"/>
                    <a:gd name="T116" fmla="*/ 0 w 1565"/>
                    <a:gd name="T117" fmla="*/ 258 h 1073"/>
                    <a:gd name="T118" fmla="*/ 23 w 1565"/>
                    <a:gd name="T119" fmla="*/ 114 h 1073"/>
                    <a:gd name="T120" fmla="*/ 89 w 1565"/>
                    <a:gd name="T121" fmla="*/ 0 h 10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565" h="1073">
                      <a:moveTo>
                        <a:pt x="89" y="0"/>
                      </a:moveTo>
                      <a:lnTo>
                        <a:pt x="137" y="12"/>
                      </a:lnTo>
                      <a:lnTo>
                        <a:pt x="173" y="24"/>
                      </a:lnTo>
                      <a:lnTo>
                        <a:pt x="203" y="24"/>
                      </a:lnTo>
                      <a:lnTo>
                        <a:pt x="221" y="30"/>
                      </a:lnTo>
                      <a:lnTo>
                        <a:pt x="233" y="36"/>
                      </a:lnTo>
                      <a:lnTo>
                        <a:pt x="239" y="36"/>
                      </a:lnTo>
                      <a:lnTo>
                        <a:pt x="233" y="54"/>
                      </a:lnTo>
                      <a:lnTo>
                        <a:pt x="233" y="90"/>
                      </a:lnTo>
                      <a:lnTo>
                        <a:pt x="227" y="138"/>
                      </a:lnTo>
                      <a:lnTo>
                        <a:pt x="215" y="180"/>
                      </a:lnTo>
                      <a:lnTo>
                        <a:pt x="209" y="228"/>
                      </a:lnTo>
                      <a:lnTo>
                        <a:pt x="197" y="270"/>
                      </a:lnTo>
                      <a:lnTo>
                        <a:pt x="191" y="300"/>
                      </a:lnTo>
                      <a:lnTo>
                        <a:pt x="185" y="318"/>
                      </a:lnTo>
                      <a:lnTo>
                        <a:pt x="203" y="324"/>
                      </a:lnTo>
                      <a:lnTo>
                        <a:pt x="215" y="336"/>
                      </a:lnTo>
                      <a:lnTo>
                        <a:pt x="215" y="348"/>
                      </a:lnTo>
                      <a:lnTo>
                        <a:pt x="209" y="366"/>
                      </a:lnTo>
                      <a:lnTo>
                        <a:pt x="233" y="372"/>
                      </a:lnTo>
                      <a:lnTo>
                        <a:pt x="274" y="384"/>
                      </a:lnTo>
                      <a:lnTo>
                        <a:pt x="334" y="396"/>
                      </a:lnTo>
                      <a:lnTo>
                        <a:pt x="394" y="414"/>
                      </a:lnTo>
                      <a:lnTo>
                        <a:pt x="454" y="426"/>
                      </a:lnTo>
                      <a:lnTo>
                        <a:pt x="513" y="438"/>
                      </a:lnTo>
                      <a:lnTo>
                        <a:pt x="549" y="450"/>
                      </a:lnTo>
                      <a:lnTo>
                        <a:pt x="573" y="456"/>
                      </a:lnTo>
                      <a:lnTo>
                        <a:pt x="591" y="444"/>
                      </a:lnTo>
                      <a:lnTo>
                        <a:pt x="621" y="432"/>
                      </a:lnTo>
                      <a:lnTo>
                        <a:pt x="693" y="426"/>
                      </a:lnTo>
                      <a:lnTo>
                        <a:pt x="734" y="420"/>
                      </a:lnTo>
                      <a:lnTo>
                        <a:pt x="764" y="420"/>
                      </a:lnTo>
                      <a:lnTo>
                        <a:pt x="788" y="420"/>
                      </a:lnTo>
                      <a:lnTo>
                        <a:pt x="794" y="420"/>
                      </a:lnTo>
                      <a:lnTo>
                        <a:pt x="806" y="420"/>
                      </a:lnTo>
                      <a:lnTo>
                        <a:pt x="830" y="420"/>
                      </a:lnTo>
                      <a:lnTo>
                        <a:pt x="866" y="420"/>
                      </a:lnTo>
                      <a:lnTo>
                        <a:pt x="908" y="426"/>
                      </a:lnTo>
                      <a:lnTo>
                        <a:pt x="950" y="426"/>
                      </a:lnTo>
                      <a:lnTo>
                        <a:pt x="991" y="426"/>
                      </a:lnTo>
                      <a:lnTo>
                        <a:pt x="1021" y="426"/>
                      </a:lnTo>
                      <a:lnTo>
                        <a:pt x="1039" y="426"/>
                      </a:lnTo>
                      <a:lnTo>
                        <a:pt x="1069" y="432"/>
                      </a:lnTo>
                      <a:lnTo>
                        <a:pt x="1075" y="444"/>
                      </a:lnTo>
                      <a:lnTo>
                        <a:pt x="1081" y="462"/>
                      </a:lnTo>
                      <a:lnTo>
                        <a:pt x="1105" y="462"/>
                      </a:lnTo>
                      <a:lnTo>
                        <a:pt x="1141" y="462"/>
                      </a:lnTo>
                      <a:lnTo>
                        <a:pt x="1218" y="468"/>
                      </a:lnTo>
                      <a:lnTo>
                        <a:pt x="1296" y="474"/>
                      </a:lnTo>
                      <a:lnTo>
                        <a:pt x="1326" y="480"/>
                      </a:lnTo>
                      <a:lnTo>
                        <a:pt x="1350" y="486"/>
                      </a:lnTo>
                      <a:lnTo>
                        <a:pt x="1392" y="510"/>
                      </a:lnTo>
                      <a:lnTo>
                        <a:pt x="1434" y="558"/>
                      </a:lnTo>
                      <a:lnTo>
                        <a:pt x="1469" y="624"/>
                      </a:lnTo>
                      <a:lnTo>
                        <a:pt x="1499" y="690"/>
                      </a:lnTo>
                      <a:lnTo>
                        <a:pt x="1523" y="768"/>
                      </a:lnTo>
                      <a:lnTo>
                        <a:pt x="1547" y="834"/>
                      </a:lnTo>
                      <a:lnTo>
                        <a:pt x="1559" y="888"/>
                      </a:lnTo>
                      <a:lnTo>
                        <a:pt x="1565" y="924"/>
                      </a:lnTo>
                      <a:lnTo>
                        <a:pt x="1511" y="924"/>
                      </a:lnTo>
                      <a:lnTo>
                        <a:pt x="1457" y="930"/>
                      </a:lnTo>
                      <a:lnTo>
                        <a:pt x="1422" y="936"/>
                      </a:lnTo>
                      <a:lnTo>
                        <a:pt x="1410" y="942"/>
                      </a:lnTo>
                      <a:lnTo>
                        <a:pt x="1410" y="942"/>
                      </a:lnTo>
                      <a:lnTo>
                        <a:pt x="1410" y="936"/>
                      </a:lnTo>
                      <a:lnTo>
                        <a:pt x="1398" y="906"/>
                      </a:lnTo>
                      <a:lnTo>
                        <a:pt x="1386" y="864"/>
                      </a:lnTo>
                      <a:lnTo>
                        <a:pt x="1368" y="816"/>
                      </a:lnTo>
                      <a:lnTo>
                        <a:pt x="1320" y="714"/>
                      </a:lnTo>
                      <a:lnTo>
                        <a:pt x="1296" y="672"/>
                      </a:lnTo>
                      <a:lnTo>
                        <a:pt x="1278" y="636"/>
                      </a:lnTo>
                      <a:lnTo>
                        <a:pt x="1206" y="636"/>
                      </a:lnTo>
                      <a:lnTo>
                        <a:pt x="1147" y="654"/>
                      </a:lnTo>
                      <a:lnTo>
                        <a:pt x="1105" y="672"/>
                      </a:lnTo>
                      <a:lnTo>
                        <a:pt x="1087" y="678"/>
                      </a:lnTo>
                      <a:lnTo>
                        <a:pt x="1087" y="684"/>
                      </a:lnTo>
                      <a:lnTo>
                        <a:pt x="1087" y="684"/>
                      </a:lnTo>
                      <a:lnTo>
                        <a:pt x="1087" y="696"/>
                      </a:lnTo>
                      <a:lnTo>
                        <a:pt x="1093" y="738"/>
                      </a:lnTo>
                      <a:lnTo>
                        <a:pt x="1099" y="792"/>
                      </a:lnTo>
                      <a:lnTo>
                        <a:pt x="1105" y="858"/>
                      </a:lnTo>
                      <a:lnTo>
                        <a:pt x="1117" y="930"/>
                      </a:lnTo>
                      <a:lnTo>
                        <a:pt x="1129" y="990"/>
                      </a:lnTo>
                      <a:lnTo>
                        <a:pt x="1135" y="1032"/>
                      </a:lnTo>
                      <a:lnTo>
                        <a:pt x="1141" y="1049"/>
                      </a:lnTo>
                      <a:lnTo>
                        <a:pt x="1141" y="1061"/>
                      </a:lnTo>
                      <a:lnTo>
                        <a:pt x="1129" y="1061"/>
                      </a:lnTo>
                      <a:lnTo>
                        <a:pt x="1099" y="1061"/>
                      </a:lnTo>
                      <a:lnTo>
                        <a:pt x="1063" y="1061"/>
                      </a:lnTo>
                      <a:lnTo>
                        <a:pt x="1021" y="1067"/>
                      </a:lnTo>
                      <a:lnTo>
                        <a:pt x="920" y="1067"/>
                      </a:lnTo>
                      <a:lnTo>
                        <a:pt x="806" y="1073"/>
                      </a:lnTo>
                      <a:lnTo>
                        <a:pt x="693" y="1073"/>
                      </a:lnTo>
                      <a:lnTo>
                        <a:pt x="591" y="1073"/>
                      </a:lnTo>
                      <a:lnTo>
                        <a:pt x="543" y="1073"/>
                      </a:lnTo>
                      <a:lnTo>
                        <a:pt x="507" y="1073"/>
                      </a:lnTo>
                      <a:lnTo>
                        <a:pt x="484" y="1067"/>
                      </a:lnTo>
                      <a:lnTo>
                        <a:pt x="466" y="1067"/>
                      </a:lnTo>
                      <a:lnTo>
                        <a:pt x="460" y="1038"/>
                      </a:lnTo>
                      <a:lnTo>
                        <a:pt x="460" y="990"/>
                      </a:lnTo>
                      <a:lnTo>
                        <a:pt x="454" y="930"/>
                      </a:lnTo>
                      <a:lnTo>
                        <a:pt x="454" y="870"/>
                      </a:lnTo>
                      <a:lnTo>
                        <a:pt x="448" y="804"/>
                      </a:lnTo>
                      <a:lnTo>
                        <a:pt x="448" y="744"/>
                      </a:lnTo>
                      <a:lnTo>
                        <a:pt x="442" y="696"/>
                      </a:lnTo>
                      <a:lnTo>
                        <a:pt x="442" y="660"/>
                      </a:lnTo>
                      <a:lnTo>
                        <a:pt x="406" y="660"/>
                      </a:lnTo>
                      <a:lnTo>
                        <a:pt x="352" y="642"/>
                      </a:lnTo>
                      <a:lnTo>
                        <a:pt x="292" y="618"/>
                      </a:lnTo>
                      <a:lnTo>
                        <a:pt x="233" y="588"/>
                      </a:lnTo>
                      <a:lnTo>
                        <a:pt x="167" y="558"/>
                      </a:lnTo>
                      <a:lnTo>
                        <a:pt x="113" y="528"/>
                      </a:lnTo>
                      <a:lnTo>
                        <a:pt x="71" y="498"/>
                      </a:lnTo>
                      <a:lnTo>
                        <a:pt x="41" y="480"/>
                      </a:lnTo>
                      <a:lnTo>
                        <a:pt x="23" y="438"/>
                      </a:lnTo>
                      <a:lnTo>
                        <a:pt x="6" y="390"/>
                      </a:lnTo>
                      <a:lnTo>
                        <a:pt x="0" y="324"/>
                      </a:lnTo>
                      <a:lnTo>
                        <a:pt x="0" y="258"/>
                      </a:lnTo>
                      <a:lnTo>
                        <a:pt x="6" y="186"/>
                      </a:lnTo>
                      <a:lnTo>
                        <a:pt x="23" y="114"/>
                      </a:lnTo>
                      <a:lnTo>
                        <a:pt x="53" y="54"/>
                      </a:lnTo>
                      <a:lnTo>
                        <a:pt x="89" y="0"/>
                      </a:lnTo>
                      <a:lnTo>
                        <a:pt x="89" y="0"/>
                      </a:lnTo>
                      <a:close/>
                    </a:path>
                  </a:pathLst>
                </a:custGeom>
                <a:solidFill>
                  <a:srgbClr val="3078A0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004" name="Freeform 60"/>
                <p:cNvSpPr>
                  <a:spLocks/>
                </p:cNvSpPr>
                <p:nvPr/>
              </p:nvSpPr>
              <p:spPr bwMode="auto">
                <a:xfrm>
                  <a:off x="3155" y="2688"/>
                  <a:ext cx="352" cy="191"/>
                </a:xfrm>
                <a:custGeom>
                  <a:avLst/>
                  <a:gdLst>
                    <a:gd name="T0" fmla="*/ 72 w 352"/>
                    <a:gd name="T1" fmla="*/ 6 h 191"/>
                    <a:gd name="T2" fmla="*/ 66 w 352"/>
                    <a:gd name="T3" fmla="*/ 12 h 191"/>
                    <a:gd name="T4" fmla="*/ 54 w 352"/>
                    <a:gd name="T5" fmla="*/ 24 h 191"/>
                    <a:gd name="T6" fmla="*/ 36 w 352"/>
                    <a:gd name="T7" fmla="*/ 66 h 191"/>
                    <a:gd name="T8" fmla="*/ 12 w 352"/>
                    <a:gd name="T9" fmla="*/ 113 h 191"/>
                    <a:gd name="T10" fmla="*/ 0 w 352"/>
                    <a:gd name="T11" fmla="*/ 143 h 191"/>
                    <a:gd name="T12" fmla="*/ 0 w 352"/>
                    <a:gd name="T13" fmla="*/ 161 h 191"/>
                    <a:gd name="T14" fmla="*/ 12 w 352"/>
                    <a:gd name="T15" fmla="*/ 173 h 191"/>
                    <a:gd name="T16" fmla="*/ 30 w 352"/>
                    <a:gd name="T17" fmla="*/ 167 h 191"/>
                    <a:gd name="T18" fmla="*/ 48 w 352"/>
                    <a:gd name="T19" fmla="*/ 149 h 191"/>
                    <a:gd name="T20" fmla="*/ 78 w 352"/>
                    <a:gd name="T21" fmla="*/ 113 h 191"/>
                    <a:gd name="T22" fmla="*/ 95 w 352"/>
                    <a:gd name="T23" fmla="*/ 90 h 191"/>
                    <a:gd name="T24" fmla="*/ 113 w 352"/>
                    <a:gd name="T25" fmla="*/ 90 h 191"/>
                    <a:gd name="T26" fmla="*/ 137 w 352"/>
                    <a:gd name="T27" fmla="*/ 102 h 191"/>
                    <a:gd name="T28" fmla="*/ 155 w 352"/>
                    <a:gd name="T29" fmla="*/ 119 h 191"/>
                    <a:gd name="T30" fmla="*/ 179 w 352"/>
                    <a:gd name="T31" fmla="*/ 143 h 191"/>
                    <a:gd name="T32" fmla="*/ 203 w 352"/>
                    <a:gd name="T33" fmla="*/ 167 h 191"/>
                    <a:gd name="T34" fmla="*/ 227 w 352"/>
                    <a:gd name="T35" fmla="*/ 179 h 191"/>
                    <a:gd name="T36" fmla="*/ 245 w 352"/>
                    <a:gd name="T37" fmla="*/ 191 h 191"/>
                    <a:gd name="T38" fmla="*/ 263 w 352"/>
                    <a:gd name="T39" fmla="*/ 191 h 191"/>
                    <a:gd name="T40" fmla="*/ 275 w 352"/>
                    <a:gd name="T41" fmla="*/ 179 h 191"/>
                    <a:gd name="T42" fmla="*/ 275 w 352"/>
                    <a:gd name="T43" fmla="*/ 173 h 191"/>
                    <a:gd name="T44" fmla="*/ 293 w 352"/>
                    <a:gd name="T45" fmla="*/ 179 h 191"/>
                    <a:gd name="T46" fmla="*/ 305 w 352"/>
                    <a:gd name="T47" fmla="*/ 179 h 191"/>
                    <a:gd name="T48" fmla="*/ 311 w 352"/>
                    <a:gd name="T49" fmla="*/ 167 h 191"/>
                    <a:gd name="T50" fmla="*/ 305 w 352"/>
                    <a:gd name="T51" fmla="*/ 149 h 191"/>
                    <a:gd name="T52" fmla="*/ 328 w 352"/>
                    <a:gd name="T53" fmla="*/ 155 h 191"/>
                    <a:gd name="T54" fmla="*/ 346 w 352"/>
                    <a:gd name="T55" fmla="*/ 149 h 191"/>
                    <a:gd name="T56" fmla="*/ 352 w 352"/>
                    <a:gd name="T57" fmla="*/ 137 h 191"/>
                    <a:gd name="T58" fmla="*/ 346 w 352"/>
                    <a:gd name="T59" fmla="*/ 125 h 191"/>
                    <a:gd name="T60" fmla="*/ 311 w 352"/>
                    <a:gd name="T61" fmla="*/ 102 h 191"/>
                    <a:gd name="T62" fmla="*/ 269 w 352"/>
                    <a:gd name="T63" fmla="*/ 66 h 191"/>
                    <a:gd name="T64" fmla="*/ 227 w 352"/>
                    <a:gd name="T65" fmla="*/ 30 h 191"/>
                    <a:gd name="T66" fmla="*/ 209 w 352"/>
                    <a:gd name="T67" fmla="*/ 12 h 191"/>
                    <a:gd name="T68" fmla="*/ 197 w 352"/>
                    <a:gd name="T69" fmla="*/ 6 h 191"/>
                    <a:gd name="T70" fmla="*/ 167 w 352"/>
                    <a:gd name="T71" fmla="*/ 0 h 191"/>
                    <a:gd name="T72" fmla="*/ 125 w 352"/>
                    <a:gd name="T73" fmla="*/ 0 h 191"/>
                    <a:gd name="T74" fmla="*/ 89 w 352"/>
                    <a:gd name="T75" fmla="*/ 0 h 191"/>
                    <a:gd name="T76" fmla="*/ 72 w 352"/>
                    <a:gd name="T77" fmla="*/ 6 h 191"/>
                    <a:gd name="T78" fmla="*/ 72 w 352"/>
                    <a:gd name="T79" fmla="*/ 6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52" h="191">
                      <a:moveTo>
                        <a:pt x="72" y="6"/>
                      </a:moveTo>
                      <a:lnTo>
                        <a:pt x="66" y="12"/>
                      </a:lnTo>
                      <a:lnTo>
                        <a:pt x="54" y="24"/>
                      </a:lnTo>
                      <a:lnTo>
                        <a:pt x="36" y="66"/>
                      </a:lnTo>
                      <a:lnTo>
                        <a:pt x="12" y="113"/>
                      </a:lnTo>
                      <a:lnTo>
                        <a:pt x="0" y="143"/>
                      </a:lnTo>
                      <a:lnTo>
                        <a:pt x="0" y="161"/>
                      </a:lnTo>
                      <a:lnTo>
                        <a:pt x="12" y="173"/>
                      </a:lnTo>
                      <a:lnTo>
                        <a:pt x="30" y="167"/>
                      </a:lnTo>
                      <a:lnTo>
                        <a:pt x="48" y="149"/>
                      </a:lnTo>
                      <a:lnTo>
                        <a:pt x="78" y="113"/>
                      </a:lnTo>
                      <a:lnTo>
                        <a:pt x="95" y="90"/>
                      </a:lnTo>
                      <a:lnTo>
                        <a:pt x="113" y="90"/>
                      </a:lnTo>
                      <a:lnTo>
                        <a:pt x="137" y="102"/>
                      </a:lnTo>
                      <a:lnTo>
                        <a:pt x="155" y="119"/>
                      </a:lnTo>
                      <a:lnTo>
                        <a:pt x="179" y="143"/>
                      </a:lnTo>
                      <a:lnTo>
                        <a:pt x="203" y="167"/>
                      </a:lnTo>
                      <a:lnTo>
                        <a:pt x="227" y="179"/>
                      </a:lnTo>
                      <a:lnTo>
                        <a:pt x="245" y="191"/>
                      </a:lnTo>
                      <a:lnTo>
                        <a:pt x="263" y="191"/>
                      </a:lnTo>
                      <a:lnTo>
                        <a:pt x="275" y="179"/>
                      </a:lnTo>
                      <a:lnTo>
                        <a:pt x="275" y="173"/>
                      </a:lnTo>
                      <a:lnTo>
                        <a:pt x="293" y="179"/>
                      </a:lnTo>
                      <a:lnTo>
                        <a:pt x="305" y="179"/>
                      </a:lnTo>
                      <a:lnTo>
                        <a:pt x="311" y="167"/>
                      </a:lnTo>
                      <a:lnTo>
                        <a:pt x="305" y="149"/>
                      </a:lnTo>
                      <a:lnTo>
                        <a:pt x="328" y="155"/>
                      </a:lnTo>
                      <a:lnTo>
                        <a:pt x="346" y="149"/>
                      </a:lnTo>
                      <a:lnTo>
                        <a:pt x="352" y="137"/>
                      </a:lnTo>
                      <a:lnTo>
                        <a:pt x="346" y="125"/>
                      </a:lnTo>
                      <a:lnTo>
                        <a:pt x="311" y="102"/>
                      </a:lnTo>
                      <a:lnTo>
                        <a:pt x="269" y="66"/>
                      </a:lnTo>
                      <a:lnTo>
                        <a:pt x="227" y="30"/>
                      </a:lnTo>
                      <a:lnTo>
                        <a:pt x="209" y="12"/>
                      </a:lnTo>
                      <a:lnTo>
                        <a:pt x="197" y="6"/>
                      </a:lnTo>
                      <a:lnTo>
                        <a:pt x="167" y="0"/>
                      </a:lnTo>
                      <a:lnTo>
                        <a:pt x="125" y="0"/>
                      </a:lnTo>
                      <a:lnTo>
                        <a:pt x="89" y="0"/>
                      </a:lnTo>
                      <a:lnTo>
                        <a:pt x="72" y="6"/>
                      </a:lnTo>
                      <a:lnTo>
                        <a:pt x="72" y="6"/>
                      </a:ln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005" name="Freeform 61"/>
                <p:cNvSpPr>
                  <a:spLocks/>
                </p:cNvSpPr>
                <p:nvPr/>
              </p:nvSpPr>
              <p:spPr bwMode="auto">
                <a:xfrm>
                  <a:off x="3358" y="2801"/>
                  <a:ext cx="72" cy="60"/>
                </a:xfrm>
                <a:custGeom>
                  <a:avLst/>
                  <a:gdLst>
                    <a:gd name="T0" fmla="*/ 72 w 72"/>
                    <a:gd name="T1" fmla="*/ 60 h 60"/>
                    <a:gd name="T2" fmla="*/ 30 w 72"/>
                    <a:gd name="T3" fmla="*/ 24 h 60"/>
                    <a:gd name="T4" fmla="*/ 12 w 72"/>
                    <a:gd name="T5" fmla="*/ 12 h 60"/>
                    <a:gd name="T6" fmla="*/ 0 w 72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2" h="60">
                      <a:moveTo>
                        <a:pt x="72" y="60"/>
                      </a:moveTo>
                      <a:lnTo>
                        <a:pt x="30" y="24"/>
                      </a:lnTo>
                      <a:lnTo>
                        <a:pt x="12" y="1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006" name="Freeform 62"/>
                <p:cNvSpPr>
                  <a:spLocks/>
                </p:cNvSpPr>
                <p:nvPr/>
              </p:nvSpPr>
              <p:spPr bwMode="auto">
                <a:xfrm>
                  <a:off x="3209" y="2676"/>
                  <a:ext cx="155" cy="30"/>
                </a:xfrm>
                <a:custGeom>
                  <a:avLst/>
                  <a:gdLst>
                    <a:gd name="T0" fmla="*/ 155 w 155"/>
                    <a:gd name="T1" fmla="*/ 0 h 30"/>
                    <a:gd name="T2" fmla="*/ 101 w 155"/>
                    <a:gd name="T3" fmla="*/ 0 h 30"/>
                    <a:gd name="T4" fmla="*/ 47 w 155"/>
                    <a:gd name="T5" fmla="*/ 6 h 30"/>
                    <a:gd name="T6" fmla="*/ 12 w 155"/>
                    <a:gd name="T7" fmla="*/ 12 h 30"/>
                    <a:gd name="T8" fmla="*/ 0 w 155"/>
                    <a:gd name="T9" fmla="*/ 18 h 30"/>
                    <a:gd name="T10" fmla="*/ 0 w 155"/>
                    <a:gd name="T11" fmla="*/ 18 h 30"/>
                    <a:gd name="T12" fmla="*/ 12 w 155"/>
                    <a:gd name="T13" fmla="*/ 24 h 30"/>
                    <a:gd name="T14" fmla="*/ 29 w 155"/>
                    <a:gd name="T15" fmla="*/ 24 h 30"/>
                    <a:gd name="T16" fmla="*/ 59 w 155"/>
                    <a:gd name="T17" fmla="*/ 30 h 30"/>
                    <a:gd name="T18" fmla="*/ 83 w 155"/>
                    <a:gd name="T19" fmla="*/ 30 h 30"/>
                    <a:gd name="T20" fmla="*/ 107 w 155"/>
                    <a:gd name="T21" fmla="*/ 24 h 30"/>
                    <a:gd name="T22" fmla="*/ 131 w 155"/>
                    <a:gd name="T23" fmla="*/ 12 h 30"/>
                    <a:gd name="T24" fmla="*/ 149 w 155"/>
                    <a:gd name="T25" fmla="*/ 6 h 30"/>
                    <a:gd name="T26" fmla="*/ 155 w 155"/>
                    <a:gd name="T27" fmla="*/ 0 h 30"/>
                    <a:gd name="T28" fmla="*/ 155 w 155"/>
                    <a:gd name="T2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5" h="30">
                      <a:moveTo>
                        <a:pt x="155" y="0"/>
                      </a:moveTo>
                      <a:lnTo>
                        <a:pt x="101" y="0"/>
                      </a:lnTo>
                      <a:lnTo>
                        <a:pt x="47" y="6"/>
                      </a:lnTo>
                      <a:lnTo>
                        <a:pt x="12" y="12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12" y="24"/>
                      </a:lnTo>
                      <a:lnTo>
                        <a:pt x="29" y="24"/>
                      </a:lnTo>
                      <a:lnTo>
                        <a:pt x="59" y="30"/>
                      </a:lnTo>
                      <a:lnTo>
                        <a:pt x="83" y="30"/>
                      </a:lnTo>
                      <a:lnTo>
                        <a:pt x="107" y="24"/>
                      </a:lnTo>
                      <a:lnTo>
                        <a:pt x="131" y="12"/>
                      </a:lnTo>
                      <a:lnTo>
                        <a:pt x="149" y="6"/>
                      </a:lnTo>
                      <a:lnTo>
                        <a:pt x="155" y="0"/>
                      </a:lnTo>
                      <a:lnTo>
                        <a:pt x="15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007" name="Freeform 63"/>
                <p:cNvSpPr>
                  <a:spLocks/>
                </p:cNvSpPr>
                <p:nvPr/>
              </p:nvSpPr>
              <p:spPr bwMode="auto">
                <a:xfrm>
                  <a:off x="2283" y="1836"/>
                  <a:ext cx="107" cy="150"/>
                </a:xfrm>
                <a:custGeom>
                  <a:avLst/>
                  <a:gdLst>
                    <a:gd name="T0" fmla="*/ 107 w 107"/>
                    <a:gd name="T1" fmla="*/ 30 h 150"/>
                    <a:gd name="T2" fmla="*/ 71 w 107"/>
                    <a:gd name="T3" fmla="*/ 6 h 150"/>
                    <a:gd name="T4" fmla="*/ 35 w 107"/>
                    <a:gd name="T5" fmla="*/ 0 h 150"/>
                    <a:gd name="T6" fmla="*/ 11 w 107"/>
                    <a:gd name="T7" fmla="*/ 18 h 150"/>
                    <a:gd name="T8" fmla="*/ 0 w 107"/>
                    <a:gd name="T9" fmla="*/ 48 h 150"/>
                    <a:gd name="T10" fmla="*/ 5 w 107"/>
                    <a:gd name="T11" fmla="*/ 72 h 150"/>
                    <a:gd name="T12" fmla="*/ 17 w 107"/>
                    <a:gd name="T13" fmla="*/ 108 h 150"/>
                    <a:gd name="T14" fmla="*/ 47 w 107"/>
                    <a:gd name="T15" fmla="*/ 132 h 150"/>
                    <a:gd name="T16" fmla="*/ 95 w 107"/>
                    <a:gd name="T17" fmla="*/ 150 h 150"/>
                    <a:gd name="T18" fmla="*/ 107 w 107"/>
                    <a:gd name="T19" fmla="*/ 3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7" h="150">
                      <a:moveTo>
                        <a:pt x="107" y="30"/>
                      </a:moveTo>
                      <a:lnTo>
                        <a:pt x="71" y="6"/>
                      </a:lnTo>
                      <a:lnTo>
                        <a:pt x="35" y="0"/>
                      </a:lnTo>
                      <a:lnTo>
                        <a:pt x="11" y="18"/>
                      </a:lnTo>
                      <a:lnTo>
                        <a:pt x="0" y="48"/>
                      </a:lnTo>
                      <a:lnTo>
                        <a:pt x="5" y="72"/>
                      </a:lnTo>
                      <a:lnTo>
                        <a:pt x="17" y="108"/>
                      </a:lnTo>
                      <a:lnTo>
                        <a:pt x="47" y="132"/>
                      </a:lnTo>
                      <a:lnTo>
                        <a:pt x="95" y="150"/>
                      </a:lnTo>
                      <a:lnTo>
                        <a:pt x="107" y="30"/>
                      </a:lnTo>
                      <a:close/>
                    </a:path>
                  </a:pathLst>
                </a:custGeom>
                <a:solidFill>
                  <a:srgbClr val="FFDD9F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008" name="Freeform 64"/>
                <p:cNvSpPr>
                  <a:spLocks/>
                </p:cNvSpPr>
                <p:nvPr/>
              </p:nvSpPr>
              <p:spPr bwMode="auto">
                <a:xfrm>
                  <a:off x="2796" y="1866"/>
                  <a:ext cx="108" cy="138"/>
                </a:xfrm>
                <a:custGeom>
                  <a:avLst/>
                  <a:gdLst>
                    <a:gd name="T0" fmla="*/ 0 w 108"/>
                    <a:gd name="T1" fmla="*/ 18 h 138"/>
                    <a:gd name="T2" fmla="*/ 42 w 108"/>
                    <a:gd name="T3" fmla="*/ 0 h 138"/>
                    <a:gd name="T4" fmla="*/ 78 w 108"/>
                    <a:gd name="T5" fmla="*/ 0 h 138"/>
                    <a:gd name="T6" fmla="*/ 102 w 108"/>
                    <a:gd name="T7" fmla="*/ 18 h 138"/>
                    <a:gd name="T8" fmla="*/ 108 w 108"/>
                    <a:gd name="T9" fmla="*/ 48 h 138"/>
                    <a:gd name="T10" fmla="*/ 102 w 108"/>
                    <a:gd name="T11" fmla="*/ 78 h 138"/>
                    <a:gd name="T12" fmla="*/ 78 w 108"/>
                    <a:gd name="T13" fmla="*/ 102 h 138"/>
                    <a:gd name="T14" fmla="*/ 48 w 108"/>
                    <a:gd name="T15" fmla="*/ 126 h 138"/>
                    <a:gd name="T16" fmla="*/ 0 w 108"/>
                    <a:gd name="T17" fmla="*/ 138 h 138"/>
                    <a:gd name="T18" fmla="*/ 0 w 108"/>
                    <a:gd name="T19" fmla="*/ 18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8" h="138">
                      <a:moveTo>
                        <a:pt x="0" y="18"/>
                      </a:moveTo>
                      <a:lnTo>
                        <a:pt x="42" y="0"/>
                      </a:lnTo>
                      <a:lnTo>
                        <a:pt x="78" y="0"/>
                      </a:lnTo>
                      <a:lnTo>
                        <a:pt x="102" y="18"/>
                      </a:lnTo>
                      <a:lnTo>
                        <a:pt x="108" y="48"/>
                      </a:lnTo>
                      <a:lnTo>
                        <a:pt x="102" y="78"/>
                      </a:lnTo>
                      <a:lnTo>
                        <a:pt x="78" y="102"/>
                      </a:lnTo>
                      <a:lnTo>
                        <a:pt x="48" y="126"/>
                      </a:lnTo>
                      <a:lnTo>
                        <a:pt x="0" y="138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rgbClr val="FFDD9F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009" name="Freeform 65"/>
                <p:cNvSpPr>
                  <a:spLocks/>
                </p:cNvSpPr>
                <p:nvPr/>
              </p:nvSpPr>
              <p:spPr bwMode="auto">
                <a:xfrm>
                  <a:off x="2438" y="2208"/>
                  <a:ext cx="257" cy="426"/>
                </a:xfrm>
                <a:custGeom>
                  <a:avLst/>
                  <a:gdLst>
                    <a:gd name="T0" fmla="*/ 0 w 257"/>
                    <a:gd name="T1" fmla="*/ 0 h 426"/>
                    <a:gd name="T2" fmla="*/ 0 w 257"/>
                    <a:gd name="T3" fmla="*/ 6 h 426"/>
                    <a:gd name="T4" fmla="*/ 6 w 257"/>
                    <a:gd name="T5" fmla="*/ 18 h 426"/>
                    <a:gd name="T6" fmla="*/ 18 w 257"/>
                    <a:gd name="T7" fmla="*/ 60 h 426"/>
                    <a:gd name="T8" fmla="*/ 30 w 257"/>
                    <a:gd name="T9" fmla="*/ 120 h 426"/>
                    <a:gd name="T10" fmla="*/ 48 w 257"/>
                    <a:gd name="T11" fmla="*/ 192 h 426"/>
                    <a:gd name="T12" fmla="*/ 72 w 257"/>
                    <a:gd name="T13" fmla="*/ 264 h 426"/>
                    <a:gd name="T14" fmla="*/ 95 w 257"/>
                    <a:gd name="T15" fmla="*/ 330 h 426"/>
                    <a:gd name="T16" fmla="*/ 119 w 257"/>
                    <a:gd name="T17" fmla="*/ 390 h 426"/>
                    <a:gd name="T18" fmla="*/ 143 w 257"/>
                    <a:gd name="T19" fmla="*/ 426 h 426"/>
                    <a:gd name="T20" fmla="*/ 161 w 257"/>
                    <a:gd name="T21" fmla="*/ 396 h 426"/>
                    <a:gd name="T22" fmla="*/ 179 w 257"/>
                    <a:gd name="T23" fmla="*/ 342 h 426"/>
                    <a:gd name="T24" fmla="*/ 197 w 257"/>
                    <a:gd name="T25" fmla="*/ 276 h 426"/>
                    <a:gd name="T26" fmla="*/ 221 w 257"/>
                    <a:gd name="T27" fmla="*/ 204 h 426"/>
                    <a:gd name="T28" fmla="*/ 233 w 257"/>
                    <a:gd name="T29" fmla="*/ 138 h 426"/>
                    <a:gd name="T30" fmla="*/ 245 w 257"/>
                    <a:gd name="T31" fmla="*/ 78 h 426"/>
                    <a:gd name="T32" fmla="*/ 257 w 257"/>
                    <a:gd name="T33" fmla="*/ 36 h 426"/>
                    <a:gd name="T34" fmla="*/ 257 w 257"/>
                    <a:gd name="T35" fmla="*/ 12 h 426"/>
                    <a:gd name="T36" fmla="*/ 233 w 257"/>
                    <a:gd name="T37" fmla="*/ 12 h 426"/>
                    <a:gd name="T38" fmla="*/ 203 w 257"/>
                    <a:gd name="T39" fmla="*/ 6 h 426"/>
                    <a:gd name="T40" fmla="*/ 161 w 257"/>
                    <a:gd name="T41" fmla="*/ 6 h 426"/>
                    <a:gd name="T42" fmla="*/ 113 w 257"/>
                    <a:gd name="T43" fmla="*/ 6 h 426"/>
                    <a:gd name="T44" fmla="*/ 72 w 257"/>
                    <a:gd name="T45" fmla="*/ 0 h 426"/>
                    <a:gd name="T46" fmla="*/ 36 w 257"/>
                    <a:gd name="T47" fmla="*/ 0 h 426"/>
                    <a:gd name="T48" fmla="*/ 12 w 257"/>
                    <a:gd name="T49" fmla="*/ 0 h 426"/>
                    <a:gd name="T50" fmla="*/ 0 w 257"/>
                    <a:gd name="T51" fmla="*/ 0 h 426"/>
                    <a:gd name="T52" fmla="*/ 0 w 257"/>
                    <a:gd name="T53" fmla="*/ 0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57" h="426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6" y="18"/>
                      </a:lnTo>
                      <a:lnTo>
                        <a:pt x="18" y="60"/>
                      </a:lnTo>
                      <a:lnTo>
                        <a:pt x="30" y="120"/>
                      </a:lnTo>
                      <a:lnTo>
                        <a:pt x="48" y="192"/>
                      </a:lnTo>
                      <a:lnTo>
                        <a:pt x="72" y="264"/>
                      </a:lnTo>
                      <a:lnTo>
                        <a:pt x="95" y="330"/>
                      </a:lnTo>
                      <a:lnTo>
                        <a:pt x="119" y="390"/>
                      </a:lnTo>
                      <a:lnTo>
                        <a:pt x="143" y="426"/>
                      </a:lnTo>
                      <a:lnTo>
                        <a:pt x="161" y="396"/>
                      </a:lnTo>
                      <a:lnTo>
                        <a:pt x="179" y="342"/>
                      </a:lnTo>
                      <a:lnTo>
                        <a:pt x="197" y="276"/>
                      </a:lnTo>
                      <a:lnTo>
                        <a:pt x="221" y="204"/>
                      </a:lnTo>
                      <a:lnTo>
                        <a:pt x="233" y="138"/>
                      </a:lnTo>
                      <a:lnTo>
                        <a:pt x="245" y="78"/>
                      </a:lnTo>
                      <a:lnTo>
                        <a:pt x="257" y="36"/>
                      </a:lnTo>
                      <a:lnTo>
                        <a:pt x="257" y="12"/>
                      </a:lnTo>
                      <a:lnTo>
                        <a:pt x="233" y="12"/>
                      </a:lnTo>
                      <a:lnTo>
                        <a:pt x="203" y="6"/>
                      </a:lnTo>
                      <a:lnTo>
                        <a:pt x="161" y="6"/>
                      </a:lnTo>
                      <a:lnTo>
                        <a:pt x="113" y="6"/>
                      </a:lnTo>
                      <a:lnTo>
                        <a:pt x="72" y="0"/>
                      </a:lnTo>
                      <a:lnTo>
                        <a:pt x="36" y="0"/>
                      </a:lnTo>
                      <a:lnTo>
                        <a:pt x="1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010" name="Freeform 66"/>
                <p:cNvSpPr>
                  <a:spLocks/>
                </p:cNvSpPr>
                <p:nvPr/>
              </p:nvSpPr>
              <p:spPr bwMode="auto">
                <a:xfrm>
                  <a:off x="2354" y="1674"/>
                  <a:ext cx="460" cy="606"/>
                </a:xfrm>
                <a:custGeom>
                  <a:avLst/>
                  <a:gdLst>
                    <a:gd name="T0" fmla="*/ 12 w 460"/>
                    <a:gd name="T1" fmla="*/ 90 h 606"/>
                    <a:gd name="T2" fmla="*/ 12 w 460"/>
                    <a:gd name="T3" fmla="*/ 102 h 606"/>
                    <a:gd name="T4" fmla="*/ 12 w 460"/>
                    <a:gd name="T5" fmla="*/ 126 h 606"/>
                    <a:gd name="T6" fmla="*/ 12 w 460"/>
                    <a:gd name="T7" fmla="*/ 162 h 606"/>
                    <a:gd name="T8" fmla="*/ 6 w 460"/>
                    <a:gd name="T9" fmla="*/ 204 h 606"/>
                    <a:gd name="T10" fmla="*/ 6 w 460"/>
                    <a:gd name="T11" fmla="*/ 246 h 606"/>
                    <a:gd name="T12" fmla="*/ 0 w 460"/>
                    <a:gd name="T13" fmla="*/ 288 h 606"/>
                    <a:gd name="T14" fmla="*/ 0 w 460"/>
                    <a:gd name="T15" fmla="*/ 324 h 606"/>
                    <a:gd name="T16" fmla="*/ 0 w 460"/>
                    <a:gd name="T17" fmla="*/ 342 h 606"/>
                    <a:gd name="T18" fmla="*/ 0 w 460"/>
                    <a:gd name="T19" fmla="*/ 378 h 606"/>
                    <a:gd name="T20" fmla="*/ 0 w 460"/>
                    <a:gd name="T21" fmla="*/ 426 h 606"/>
                    <a:gd name="T22" fmla="*/ 12 w 460"/>
                    <a:gd name="T23" fmla="*/ 474 h 606"/>
                    <a:gd name="T24" fmla="*/ 42 w 460"/>
                    <a:gd name="T25" fmla="*/ 516 h 606"/>
                    <a:gd name="T26" fmla="*/ 78 w 460"/>
                    <a:gd name="T27" fmla="*/ 540 h 606"/>
                    <a:gd name="T28" fmla="*/ 126 w 460"/>
                    <a:gd name="T29" fmla="*/ 570 h 606"/>
                    <a:gd name="T30" fmla="*/ 168 w 460"/>
                    <a:gd name="T31" fmla="*/ 594 h 606"/>
                    <a:gd name="T32" fmla="*/ 215 w 460"/>
                    <a:gd name="T33" fmla="*/ 606 h 606"/>
                    <a:gd name="T34" fmla="*/ 269 w 460"/>
                    <a:gd name="T35" fmla="*/ 594 h 606"/>
                    <a:gd name="T36" fmla="*/ 335 w 460"/>
                    <a:gd name="T37" fmla="*/ 570 h 606"/>
                    <a:gd name="T38" fmla="*/ 389 w 460"/>
                    <a:gd name="T39" fmla="*/ 534 h 606"/>
                    <a:gd name="T40" fmla="*/ 407 w 460"/>
                    <a:gd name="T41" fmla="*/ 522 h 606"/>
                    <a:gd name="T42" fmla="*/ 418 w 460"/>
                    <a:gd name="T43" fmla="*/ 510 h 606"/>
                    <a:gd name="T44" fmla="*/ 442 w 460"/>
                    <a:gd name="T45" fmla="*/ 468 h 606"/>
                    <a:gd name="T46" fmla="*/ 454 w 460"/>
                    <a:gd name="T47" fmla="*/ 426 h 606"/>
                    <a:gd name="T48" fmla="*/ 460 w 460"/>
                    <a:gd name="T49" fmla="*/ 366 h 606"/>
                    <a:gd name="T50" fmla="*/ 460 w 460"/>
                    <a:gd name="T51" fmla="*/ 288 h 606"/>
                    <a:gd name="T52" fmla="*/ 460 w 460"/>
                    <a:gd name="T53" fmla="*/ 264 h 606"/>
                    <a:gd name="T54" fmla="*/ 460 w 460"/>
                    <a:gd name="T55" fmla="*/ 228 h 606"/>
                    <a:gd name="T56" fmla="*/ 460 w 460"/>
                    <a:gd name="T57" fmla="*/ 162 h 606"/>
                    <a:gd name="T58" fmla="*/ 460 w 460"/>
                    <a:gd name="T59" fmla="*/ 132 h 606"/>
                    <a:gd name="T60" fmla="*/ 460 w 460"/>
                    <a:gd name="T61" fmla="*/ 108 h 606"/>
                    <a:gd name="T62" fmla="*/ 460 w 460"/>
                    <a:gd name="T63" fmla="*/ 90 h 606"/>
                    <a:gd name="T64" fmla="*/ 460 w 460"/>
                    <a:gd name="T65" fmla="*/ 84 h 606"/>
                    <a:gd name="T66" fmla="*/ 418 w 460"/>
                    <a:gd name="T67" fmla="*/ 54 h 606"/>
                    <a:gd name="T68" fmla="*/ 383 w 460"/>
                    <a:gd name="T69" fmla="*/ 36 h 606"/>
                    <a:gd name="T70" fmla="*/ 359 w 460"/>
                    <a:gd name="T71" fmla="*/ 18 h 606"/>
                    <a:gd name="T72" fmla="*/ 347 w 460"/>
                    <a:gd name="T73" fmla="*/ 12 h 606"/>
                    <a:gd name="T74" fmla="*/ 329 w 460"/>
                    <a:gd name="T75" fmla="*/ 0 h 606"/>
                    <a:gd name="T76" fmla="*/ 329 w 460"/>
                    <a:gd name="T77" fmla="*/ 0 h 606"/>
                    <a:gd name="T78" fmla="*/ 263 w 460"/>
                    <a:gd name="T79" fmla="*/ 24 h 606"/>
                    <a:gd name="T80" fmla="*/ 215 w 460"/>
                    <a:gd name="T81" fmla="*/ 48 h 606"/>
                    <a:gd name="T82" fmla="*/ 185 w 460"/>
                    <a:gd name="T83" fmla="*/ 66 h 606"/>
                    <a:gd name="T84" fmla="*/ 162 w 460"/>
                    <a:gd name="T85" fmla="*/ 72 h 606"/>
                    <a:gd name="T86" fmla="*/ 150 w 460"/>
                    <a:gd name="T87" fmla="*/ 78 h 606"/>
                    <a:gd name="T88" fmla="*/ 138 w 460"/>
                    <a:gd name="T89" fmla="*/ 84 h 606"/>
                    <a:gd name="T90" fmla="*/ 138 w 460"/>
                    <a:gd name="T91" fmla="*/ 84 h 606"/>
                    <a:gd name="T92" fmla="*/ 12 w 460"/>
                    <a:gd name="T93" fmla="*/ 90 h 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60" h="606">
                      <a:moveTo>
                        <a:pt x="12" y="90"/>
                      </a:moveTo>
                      <a:lnTo>
                        <a:pt x="12" y="102"/>
                      </a:lnTo>
                      <a:lnTo>
                        <a:pt x="12" y="126"/>
                      </a:lnTo>
                      <a:lnTo>
                        <a:pt x="12" y="162"/>
                      </a:lnTo>
                      <a:lnTo>
                        <a:pt x="6" y="204"/>
                      </a:lnTo>
                      <a:lnTo>
                        <a:pt x="6" y="246"/>
                      </a:lnTo>
                      <a:lnTo>
                        <a:pt x="0" y="288"/>
                      </a:lnTo>
                      <a:lnTo>
                        <a:pt x="0" y="324"/>
                      </a:lnTo>
                      <a:lnTo>
                        <a:pt x="0" y="342"/>
                      </a:lnTo>
                      <a:lnTo>
                        <a:pt x="0" y="378"/>
                      </a:lnTo>
                      <a:lnTo>
                        <a:pt x="0" y="426"/>
                      </a:lnTo>
                      <a:lnTo>
                        <a:pt x="12" y="474"/>
                      </a:lnTo>
                      <a:lnTo>
                        <a:pt x="42" y="516"/>
                      </a:lnTo>
                      <a:lnTo>
                        <a:pt x="78" y="540"/>
                      </a:lnTo>
                      <a:lnTo>
                        <a:pt x="126" y="570"/>
                      </a:lnTo>
                      <a:lnTo>
                        <a:pt x="168" y="594"/>
                      </a:lnTo>
                      <a:lnTo>
                        <a:pt x="215" y="606"/>
                      </a:lnTo>
                      <a:lnTo>
                        <a:pt x="269" y="594"/>
                      </a:lnTo>
                      <a:lnTo>
                        <a:pt x="335" y="570"/>
                      </a:lnTo>
                      <a:lnTo>
                        <a:pt x="389" y="534"/>
                      </a:lnTo>
                      <a:lnTo>
                        <a:pt x="407" y="522"/>
                      </a:lnTo>
                      <a:lnTo>
                        <a:pt x="418" y="510"/>
                      </a:lnTo>
                      <a:lnTo>
                        <a:pt x="442" y="468"/>
                      </a:lnTo>
                      <a:lnTo>
                        <a:pt x="454" y="426"/>
                      </a:lnTo>
                      <a:lnTo>
                        <a:pt x="460" y="366"/>
                      </a:lnTo>
                      <a:lnTo>
                        <a:pt x="460" y="288"/>
                      </a:lnTo>
                      <a:lnTo>
                        <a:pt x="460" y="264"/>
                      </a:lnTo>
                      <a:lnTo>
                        <a:pt x="460" y="228"/>
                      </a:lnTo>
                      <a:lnTo>
                        <a:pt x="460" y="162"/>
                      </a:lnTo>
                      <a:lnTo>
                        <a:pt x="460" y="132"/>
                      </a:lnTo>
                      <a:lnTo>
                        <a:pt x="460" y="108"/>
                      </a:lnTo>
                      <a:lnTo>
                        <a:pt x="460" y="90"/>
                      </a:lnTo>
                      <a:lnTo>
                        <a:pt x="460" y="84"/>
                      </a:lnTo>
                      <a:lnTo>
                        <a:pt x="418" y="54"/>
                      </a:lnTo>
                      <a:lnTo>
                        <a:pt x="383" y="36"/>
                      </a:lnTo>
                      <a:lnTo>
                        <a:pt x="359" y="18"/>
                      </a:lnTo>
                      <a:lnTo>
                        <a:pt x="347" y="12"/>
                      </a:lnTo>
                      <a:lnTo>
                        <a:pt x="329" y="0"/>
                      </a:lnTo>
                      <a:lnTo>
                        <a:pt x="329" y="0"/>
                      </a:lnTo>
                      <a:lnTo>
                        <a:pt x="263" y="24"/>
                      </a:lnTo>
                      <a:lnTo>
                        <a:pt x="215" y="48"/>
                      </a:lnTo>
                      <a:lnTo>
                        <a:pt x="185" y="66"/>
                      </a:lnTo>
                      <a:lnTo>
                        <a:pt x="162" y="72"/>
                      </a:lnTo>
                      <a:lnTo>
                        <a:pt x="150" y="78"/>
                      </a:lnTo>
                      <a:lnTo>
                        <a:pt x="138" y="84"/>
                      </a:lnTo>
                      <a:lnTo>
                        <a:pt x="138" y="84"/>
                      </a:lnTo>
                      <a:lnTo>
                        <a:pt x="12" y="90"/>
                      </a:lnTo>
                      <a:close/>
                    </a:path>
                  </a:pathLst>
                </a:custGeom>
                <a:solidFill>
                  <a:srgbClr val="FFDD9F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011" name="Freeform 67"/>
                <p:cNvSpPr>
                  <a:spLocks/>
                </p:cNvSpPr>
                <p:nvPr/>
              </p:nvSpPr>
              <p:spPr bwMode="auto">
                <a:xfrm>
                  <a:off x="2324" y="1495"/>
                  <a:ext cx="544" cy="395"/>
                </a:xfrm>
                <a:custGeom>
                  <a:avLst/>
                  <a:gdLst>
                    <a:gd name="T0" fmla="*/ 233 w 544"/>
                    <a:gd name="T1" fmla="*/ 12 h 395"/>
                    <a:gd name="T2" fmla="*/ 114 w 544"/>
                    <a:gd name="T3" fmla="*/ 71 h 395"/>
                    <a:gd name="T4" fmla="*/ 84 w 544"/>
                    <a:gd name="T5" fmla="*/ 101 h 395"/>
                    <a:gd name="T6" fmla="*/ 18 w 544"/>
                    <a:gd name="T7" fmla="*/ 191 h 395"/>
                    <a:gd name="T8" fmla="*/ 0 w 544"/>
                    <a:gd name="T9" fmla="*/ 257 h 395"/>
                    <a:gd name="T10" fmla="*/ 18 w 544"/>
                    <a:gd name="T11" fmla="*/ 323 h 395"/>
                    <a:gd name="T12" fmla="*/ 18 w 544"/>
                    <a:gd name="T13" fmla="*/ 359 h 395"/>
                    <a:gd name="T14" fmla="*/ 12 w 544"/>
                    <a:gd name="T15" fmla="*/ 377 h 395"/>
                    <a:gd name="T16" fmla="*/ 30 w 544"/>
                    <a:gd name="T17" fmla="*/ 377 h 395"/>
                    <a:gd name="T18" fmla="*/ 54 w 544"/>
                    <a:gd name="T19" fmla="*/ 359 h 395"/>
                    <a:gd name="T20" fmla="*/ 60 w 544"/>
                    <a:gd name="T21" fmla="*/ 311 h 395"/>
                    <a:gd name="T22" fmla="*/ 60 w 544"/>
                    <a:gd name="T23" fmla="*/ 275 h 395"/>
                    <a:gd name="T24" fmla="*/ 90 w 544"/>
                    <a:gd name="T25" fmla="*/ 281 h 395"/>
                    <a:gd name="T26" fmla="*/ 120 w 544"/>
                    <a:gd name="T27" fmla="*/ 299 h 395"/>
                    <a:gd name="T28" fmla="*/ 150 w 544"/>
                    <a:gd name="T29" fmla="*/ 311 h 395"/>
                    <a:gd name="T30" fmla="*/ 192 w 544"/>
                    <a:gd name="T31" fmla="*/ 293 h 395"/>
                    <a:gd name="T32" fmla="*/ 239 w 544"/>
                    <a:gd name="T33" fmla="*/ 257 h 395"/>
                    <a:gd name="T34" fmla="*/ 311 w 544"/>
                    <a:gd name="T35" fmla="*/ 215 h 395"/>
                    <a:gd name="T36" fmla="*/ 371 w 544"/>
                    <a:gd name="T37" fmla="*/ 215 h 395"/>
                    <a:gd name="T38" fmla="*/ 407 w 544"/>
                    <a:gd name="T39" fmla="*/ 245 h 395"/>
                    <a:gd name="T40" fmla="*/ 448 w 544"/>
                    <a:gd name="T41" fmla="*/ 311 h 395"/>
                    <a:gd name="T42" fmla="*/ 478 w 544"/>
                    <a:gd name="T43" fmla="*/ 341 h 395"/>
                    <a:gd name="T44" fmla="*/ 478 w 544"/>
                    <a:gd name="T45" fmla="*/ 383 h 395"/>
                    <a:gd name="T46" fmla="*/ 502 w 544"/>
                    <a:gd name="T47" fmla="*/ 383 h 395"/>
                    <a:gd name="T48" fmla="*/ 520 w 544"/>
                    <a:gd name="T49" fmla="*/ 371 h 395"/>
                    <a:gd name="T50" fmla="*/ 520 w 544"/>
                    <a:gd name="T51" fmla="*/ 365 h 395"/>
                    <a:gd name="T52" fmla="*/ 514 w 544"/>
                    <a:gd name="T53" fmla="*/ 341 h 395"/>
                    <a:gd name="T54" fmla="*/ 532 w 544"/>
                    <a:gd name="T55" fmla="*/ 293 h 395"/>
                    <a:gd name="T56" fmla="*/ 538 w 544"/>
                    <a:gd name="T57" fmla="*/ 215 h 395"/>
                    <a:gd name="T58" fmla="*/ 520 w 544"/>
                    <a:gd name="T59" fmla="*/ 185 h 395"/>
                    <a:gd name="T60" fmla="*/ 484 w 544"/>
                    <a:gd name="T61" fmla="*/ 155 h 395"/>
                    <a:gd name="T62" fmla="*/ 466 w 544"/>
                    <a:gd name="T63" fmla="*/ 89 h 395"/>
                    <a:gd name="T64" fmla="*/ 413 w 544"/>
                    <a:gd name="T65" fmla="*/ 29 h 395"/>
                    <a:gd name="T66" fmla="*/ 341 w 544"/>
                    <a:gd name="T67" fmla="*/ 6 h 395"/>
                    <a:gd name="T68" fmla="*/ 293 w 544"/>
                    <a:gd name="T69" fmla="*/ 0 h 3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44" h="395">
                      <a:moveTo>
                        <a:pt x="293" y="0"/>
                      </a:moveTo>
                      <a:lnTo>
                        <a:pt x="233" y="12"/>
                      </a:lnTo>
                      <a:lnTo>
                        <a:pt x="168" y="35"/>
                      </a:lnTo>
                      <a:lnTo>
                        <a:pt x="114" y="71"/>
                      </a:lnTo>
                      <a:lnTo>
                        <a:pt x="96" y="89"/>
                      </a:lnTo>
                      <a:lnTo>
                        <a:pt x="84" y="101"/>
                      </a:lnTo>
                      <a:lnTo>
                        <a:pt x="54" y="143"/>
                      </a:lnTo>
                      <a:lnTo>
                        <a:pt x="18" y="191"/>
                      </a:lnTo>
                      <a:lnTo>
                        <a:pt x="6" y="221"/>
                      </a:lnTo>
                      <a:lnTo>
                        <a:pt x="0" y="257"/>
                      </a:lnTo>
                      <a:lnTo>
                        <a:pt x="6" y="287"/>
                      </a:lnTo>
                      <a:lnTo>
                        <a:pt x="18" y="323"/>
                      </a:lnTo>
                      <a:lnTo>
                        <a:pt x="18" y="335"/>
                      </a:lnTo>
                      <a:lnTo>
                        <a:pt x="18" y="359"/>
                      </a:lnTo>
                      <a:lnTo>
                        <a:pt x="18" y="371"/>
                      </a:lnTo>
                      <a:lnTo>
                        <a:pt x="12" y="377"/>
                      </a:lnTo>
                      <a:lnTo>
                        <a:pt x="18" y="377"/>
                      </a:lnTo>
                      <a:lnTo>
                        <a:pt x="30" y="377"/>
                      </a:lnTo>
                      <a:lnTo>
                        <a:pt x="48" y="371"/>
                      </a:lnTo>
                      <a:lnTo>
                        <a:pt x="54" y="359"/>
                      </a:lnTo>
                      <a:lnTo>
                        <a:pt x="54" y="335"/>
                      </a:lnTo>
                      <a:lnTo>
                        <a:pt x="60" y="311"/>
                      </a:lnTo>
                      <a:lnTo>
                        <a:pt x="60" y="287"/>
                      </a:lnTo>
                      <a:lnTo>
                        <a:pt x="60" y="275"/>
                      </a:lnTo>
                      <a:lnTo>
                        <a:pt x="72" y="269"/>
                      </a:lnTo>
                      <a:lnTo>
                        <a:pt x="90" y="281"/>
                      </a:lnTo>
                      <a:lnTo>
                        <a:pt x="102" y="293"/>
                      </a:lnTo>
                      <a:lnTo>
                        <a:pt x="120" y="299"/>
                      </a:lnTo>
                      <a:lnTo>
                        <a:pt x="138" y="305"/>
                      </a:lnTo>
                      <a:lnTo>
                        <a:pt x="150" y="311"/>
                      </a:lnTo>
                      <a:lnTo>
                        <a:pt x="168" y="311"/>
                      </a:lnTo>
                      <a:lnTo>
                        <a:pt x="192" y="293"/>
                      </a:lnTo>
                      <a:lnTo>
                        <a:pt x="209" y="281"/>
                      </a:lnTo>
                      <a:lnTo>
                        <a:pt x="239" y="257"/>
                      </a:lnTo>
                      <a:lnTo>
                        <a:pt x="275" y="233"/>
                      </a:lnTo>
                      <a:lnTo>
                        <a:pt x="311" y="215"/>
                      </a:lnTo>
                      <a:lnTo>
                        <a:pt x="341" y="215"/>
                      </a:lnTo>
                      <a:lnTo>
                        <a:pt x="371" y="215"/>
                      </a:lnTo>
                      <a:lnTo>
                        <a:pt x="389" y="233"/>
                      </a:lnTo>
                      <a:lnTo>
                        <a:pt x="407" y="245"/>
                      </a:lnTo>
                      <a:lnTo>
                        <a:pt x="431" y="293"/>
                      </a:lnTo>
                      <a:lnTo>
                        <a:pt x="448" y="311"/>
                      </a:lnTo>
                      <a:lnTo>
                        <a:pt x="478" y="323"/>
                      </a:lnTo>
                      <a:lnTo>
                        <a:pt x="478" y="341"/>
                      </a:lnTo>
                      <a:lnTo>
                        <a:pt x="478" y="359"/>
                      </a:lnTo>
                      <a:lnTo>
                        <a:pt x="478" y="383"/>
                      </a:lnTo>
                      <a:lnTo>
                        <a:pt x="484" y="395"/>
                      </a:lnTo>
                      <a:lnTo>
                        <a:pt x="502" y="383"/>
                      </a:lnTo>
                      <a:lnTo>
                        <a:pt x="514" y="371"/>
                      </a:lnTo>
                      <a:lnTo>
                        <a:pt x="520" y="371"/>
                      </a:lnTo>
                      <a:lnTo>
                        <a:pt x="520" y="371"/>
                      </a:lnTo>
                      <a:lnTo>
                        <a:pt x="520" y="365"/>
                      </a:lnTo>
                      <a:lnTo>
                        <a:pt x="514" y="359"/>
                      </a:lnTo>
                      <a:lnTo>
                        <a:pt x="514" y="341"/>
                      </a:lnTo>
                      <a:lnTo>
                        <a:pt x="520" y="323"/>
                      </a:lnTo>
                      <a:lnTo>
                        <a:pt x="532" y="293"/>
                      </a:lnTo>
                      <a:lnTo>
                        <a:pt x="544" y="257"/>
                      </a:lnTo>
                      <a:lnTo>
                        <a:pt x="538" y="215"/>
                      </a:lnTo>
                      <a:lnTo>
                        <a:pt x="532" y="197"/>
                      </a:lnTo>
                      <a:lnTo>
                        <a:pt x="520" y="185"/>
                      </a:lnTo>
                      <a:lnTo>
                        <a:pt x="496" y="167"/>
                      </a:lnTo>
                      <a:lnTo>
                        <a:pt x="484" y="155"/>
                      </a:lnTo>
                      <a:lnTo>
                        <a:pt x="478" y="131"/>
                      </a:lnTo>
                      <a:lnTo>
                        <a:pt x="466" y="89"/>
                      </a:lnTo>
                      <a:lnTo>
                        <a:pt x="437" y="47"/>
                      </a:lnTo>
                      <a:lnTo>
                        <a:pt x="413" y="29"/>
                      </a:lnTo>
                      <a:lnTo>
                        <a:pt x="383" y="12"/>
                      </a:lnTo>
                      <a:lnTo>
                        <a:pt x="341" y="6"/>
                      </a:lnTo>
                      <a:lnTo>
                        <a:pt x="293" y="0"/>
                      </a:lnTo>
                      <a:lnTo>
                        <a:pt x="29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012" name="Freeform 68"/>
                <p:cNvSpPr>
                  <a:spLocks/>
                </p:cNvSpPr>
                <p:nvPr/>
              </p:nvSpPr>
              <p:spPr bwMode="auto">
                <a:xfrm>
                  <a:off x="2480" y="2280"/>
                  <a:ext cx="191" cy="84"/>
                </a:xfrm>
                <a:custGeom>
                  <a:avLst/>
                  <a:gdLst>
                    <a:gd name="T0" fmla="*/ 0 w 191"/>
                    <a:gd name="T1" fmla="*/ 84 h 84"/>
                    <a:gd name="T2" fmla="*/ 18 w 191"/>
                    <a:gd name="T3" fmla="*/ 60 h 84"/>
                    <a:gd name="T4" fmla="*/ 47 w 191"/>
                    <a:gd name="T5" fmla="*/ 30 h 84"/>
                    <a:gd name="T6" fmla="*/ 77 w 191"/>
                    <a:gd name="T7" fmla="*/ 6 h 84"/>
                    <a:gd name="T8" fmla="*/ 89 w 191"/>
                    <a:gd name="T9" fmla="*/ 0 h 84"/>
                    <a:gd name="T10" fmla="*/ 89 w 191"/>
                    <a:gd name="T11" fmla="*/ 0 h 84"/>
                    <a:gd name="T12" fmla="*/ 95 w 191"/>
                    <a:gd name="T13" fmla="*/ 0 h 84"/>
                    <a:gd name="T14" fmla="*/ 107 w 191"/>
                    <a:gd name="T15" fmla="*/ 6 h 84"/>
                    <a:gd name="T16" fmla="*/ 137 w 191"/>
                    <a:gd name="T17" fmla="*/ 30 h 84"/>
                    <a:gd name="T18" fmla="*/ 167 w 191"/>
                    <a:gd name="T19" fmla="*/ 54 h 84"/>
                    <a:gd name="T20" fmla="*/ 191 w 191"/>
                    <a:gd name="T21" fmla="*/ 78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1" h="84">
                      <a:moveTo>
                        <a:pt x="0" y="84"/>
                      </a:moveTo>
                      <a:lnTo>
                        <a:pt x="18" y="60"/>
                      </a:lnTo>
                      <a:lnTo>
                        <a:pt x="47" y="30"/>
                      </a:lnTo>
                      <a:lnTo>
                        <a:pt x="77" y="6"/>
                      </a:lnTo>
                      <a:lnTo>
                        <a:pt x="89" y="0"/>
                      </a:lnTo>
                      <a:lnTo>
                        <a:pt x="89" y="0"/>
                      </a:lnTo>
                      <a:lnTo>
                        <a:pt x="95" y="0"/>
                      </a:lnTo>
                      <a:lnTo>
                        <a:pt x="107" y="6"/>
                      </a:lnTo>
                      <a:lnTo>
                        <a:pt x="137" y="30"/>
                      </a:lnTo>
                      <a:lnTo>
                        <a:pt x="167" y="54"/>
                      </a:lnTo>
                      <a:lnTo>
                        <a:pt x="191" y="78"/>
                      </a:ln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013" name="Freeform 69"/>
                <p:cNvSpPr>
                  <a:spLocks/>
                </p:cNvSpPr>
                <p:nvPr/>
              </p:nvSpPr>
              <p:spPr bwMode="auto">
                <a:xfrm>
                  <a:off x="2545" y="2172"/>
                  <a:ext cx="598" cy="336"/>
                </a:xfrm>
                <a:custGeom>
                  <a:avLst/>
                  <a:gdLst>
                    <a:gd name="T0" fmla="*/ 0 w 598"/>
                    <a:gd name="T1" fmla="*/ 126 h 336"/>
                    <a:gd name="T2" fmla="*/ 24 w 598"/>
                    <a:gd name="T3" fmla="*/ 186 h 336"/>
                    <a:gd name="T4" fmla="*/ 60 w 598"/>
                    <a:gd name="T5" fmla="*/ 258 h 336"/>
                    <a:gd name="T6" fmla="*/ 78 w 598"/>
                    <a:gd name="T7" fmla="*/ 288 h 336"/>
                    <a:gd name="T8" fmla="*/ 102 w 598"/>
                    <a:gd name="T9" fmla="*/ 312 h 336"/>
                    <a:gd name="T10" fmla="*/ 132 w 598"/>
                    <a:gd name="T11" fmla="*/ 330 h 336"/>
                    <a:gd name="T12" fmla="*/ 162 w 598"/>
                    <a:gd name="T13" fmla="*/ 336 h 336"/>
                    <a:gd name="T14" fmla="*/ 221 w 598"/>
                    <a:gd name="T15" fmla="*/ 330 h 336"/>
                    <a:gd name="T16" fmla="*/ 269 w 598"/>
                    <a:gd name="T17" fmla="*/ 312 h 336"/>
                    <a:gd name="T18" fmla="*/ 311 w 598"/>
                    <a:gd name="T19" fmla="*/ 276 h 336"/>
                    <a:gd name="T20" fmla="*/ 353 w 598"/>
                    <a:gd name="T21" fmla="*/ 234 h 336"/>
                    <a:gd name="T22" fmla="*/ 419 w 598"/>
                    <a:gd name="T23" fmla="*/ 180 h 336"/>
                    <a:gd name="T24" fmla="*/ 484 w 598"/>
                    <a:gd name="T25" fmla="*/ 114 h 336"/>
                    <a:gd name="T26" fmla="*/ 550 w 598"/>
                    <a:gd name="T27" fmla="*/ 60 h 336"/>
                    <a:gd name="T28" fmla="*/ 574 w 598"/>
                    <a:gd name="T29" fmla="*/ 36 h 336"/>
                    <a:gd name="T30" fmla="*/ 592 w 598"/>
                    <a:gd name="T31" fmla="*/ 18 h 336"/>
                    <a:gd name="T32" fmla="*/ 598 w 598"/>
                    <a:gd name="T33" fmla="*/ 6 h 336"/>
                    <a:gd name="T34" fmla="*/ 598 w 598"/>
                    <a:gd name="T35" fmla="*/ 0 h 336"/>
                    <a:gd name="T36" fmla="*/ 586 w 598"/>
                    <a:gd name="T37" fmla="*/ 0 h 336"/>
                    <a:gd name="T38" fmla="*/ 568 w 598"/>
                    <a:gd name="T39" fmla="*/ 0 h 336"/>
                    <a:gd name="T40" fmla="*/ 532 w 598"/>
                    <a:gd name="T41" fmla="*/ 6 h 336"/>
                    <a:gd name="T42" fmla="*/ 520 w 598"/>
                    <a:gd name="T43" fmla="*/ 6 h 336"/>
                    <a:gd name="T44" fmla="*/ 514 w 598"/>
                    <a:gd name="T45" fmla="*/ 12 h 336"/>
                    <a:gd name="T46" fmla="*/ 484 w 598"/>
                    <a:gd name="T47" fmla="*/ 18 h 336"/>
                    <a:gd name="T48" fmla="*/ 460 w 598"/>
                    <a:gd name="T49" fmla="*/ 18 h 336"/>
                    <a:gd name="T50" fmla="*/ 437 w 598"/>
                    <a:gd name="T51" fmla="*/ 24 h 336"/>
                    <a:gd name="T52" fmla="*/ 431 w 598"/>
                    <a:gd name="T53" fmla="*/ 24 h 336"/>
                    <a:gd name="T54" fmla="*/ 425 w 598"/>
                    <a:gd name="T55" fmla="*/ 24 h 336"/>
                    <a:gd name="T56" fmla="*/ 419 w 598"/>
                    <a:gd name="T57" fmla="*/ 36 h 336"/>
                    <a:gd name="T58" fmla="*/ 395 w 598"/>
                    <a:gd name="T59" fmla="*/ 60 h 336"/>
                    <a:gd name="T60" fmla="*/ 365 w 598"/>
                    <a:gd name="T61" fmla="*/ 90 h 336"/>
                    <a:gd name="T62" fmla="*/ 329 w 598"/>
                    <a:gd name="T63" fmla="*/ 126 h 336"/>
                    <a:gd name="T64" fmla="*/ 287 w 598"/>
                    <a:gd name="T65" fmla="*/ 162 h 336"/>
                    <a:gd name="T66" fmla="*/ 251 w 598"/>
                    <a:gd name="T67" fmla="*/ 198 h 336"/>
                    <a:gd name="T68" fmla="*/ 221 w 598"/>
                    <a:gd name="T69" fmla="*/ 216 h 336"/>
                    <a:gd name="T70" fmla="*/ 198 w 598"/>
                    <a:gd name="T71" fmla="*/ 228 h 336"/>
                    <a:gd name="T72" fmla="*/ 162 w 598"/>
                    <a:gd name="T73" fmla="*/ 228 h 336"/>
                    <a:gd name="T74" fmla="*/ 114 w 598"/>
                    <a:gd name="T75" fmla="*/ 216 h 336"/>
                    <a:gd name="T76" fmla="*/ 78 w 598"/>
                    <a:gd name="T77" fmla="*/ 192 h 336"/>
                    <a:gd name="T78" fmla="*/ 66 w 598"/>
                    <a:gd name="T79" fmla="*/ 168 h 336"/>
                    <a:gd name="T80" fmla="*/ 66 w 598"/>
                    <a:gd name="T81" fmla="*/ 138 h 336"/>
                    <a:gd name="T82" fmla="*/ 42 w 598"/>
                    <a:gd name="T83" fmla="*/ 120 h 336"/>
                    <a:gd name="T84" fmla="*/ 30 w 598"/>
                    <a:gd name="T85" fmla="*/ 108 h 336"/>
                    <a:gd name="T86" fmla="*/ 24 w 598"/>
                    <a:gd name="T87" fmla="*/ 108 h 336"/>
                    <a:gd name="T88" fmla="*/ 0 w 598"/>
                    <a:gd name="T89" fmla="*/ 126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598" h="336">
                      <a:moveTo>
                        <a:pt x="0" y="126"/>
                      </a:moveTo>
                      <a:lnTo>
                        <a:pt x="24" y="186"/>
                      </a:lnTo>
                      <a:lnTo>
                        <a:pt x="60" y="258"/>
                      </a:lnTo>
                      <a:lnTo>
                        <a:pt x="78" y="288"/>
                      </a:lnTo>
                      <a:lnTo>
                        <a:pt x="102" y="312"/>
                      </a:lnTo>
                      <a:lnTo>
                        <a:pt x="132" y="330"/>
                      </a:lnTo>
                      <a:lnTo>
                        <a:pt x="162" y="336"/>
                      </a:lnTo>
                      <a:lnTo>
                        <a:pt x="221" y="330"/>
                      </a:lnTo>
                      <a:lnTo>
                        <a:pt x="269" y="312"/>
                      </a:lnTo>
                      <a:lnTo>
                        <a:pt x="311" y="276"/>
                      </a:lnTo>
                      <a:lnTo>
                        <a:pt x="353" y="234"/>
                      </a:lnTo>
                      <a:lnTo>
                        <a:pt x="419" y="180"/>
                      </a:lnTo>
                      <a:lnTo>
                        <a:pt x="484" y="114"/>
                      </a:lnTo>
                      <a:lnTo>
                        <a:pt x="550" y="60"/>
                      </a:lnTo>
                      <a:lnTo>
                        <a:pt x="574" y="36"/>
                      </a:lnTo>
                      <a:lnTo>
                        <a:pt x="592" y="18"/>
                      </a:lnTo>
                      <a:lnTo>
                        <a:pt x="598" y="6"/>
                      </a:lnTo>
                      <a:lnTo>
                        <a:pt x="598" y="0"/>
                      </a:lnTo>
                      <a:lnTo>
                        <a:pt x="586" y="0"/>
                      </a:lnTo>
                      <a:lnTo>
                        <a:pt x="568" y="0"/>
                      </a:lnTo>
                      <a:lnTo>
                        <a:pt x="532" y="6"/>
                      </a:lnTo>
                      <a:lnTo>
                        <a:pt x="520" y="6"/>
                      </a:lnTo>
                      <a:lnTo>
                        <a:pt x="514" y="12"/>
                      </a:lnTo>
                      <a:lnTo>
                        <a:pt x="484" y="18"/>
                      </a:lnTo>
                      <a:lnTo>
                        <a:pt x="460" y="18"/>
                      </a:lnTo>
                      <a:lnTo>
                        <a:pt x="437" y="24"/>
                      </a:lnTo>
                      <a:lnTo>
                        <a:pt x="431" y="24"/>
                      </a:lnTo>
                      <a:lnTo>
                        <a:pt x="425" y="24"/>
                      </a:lnTo>
                      <a:lnTo>
                        <a:pt x="419" y="36"/>
                      </a:lnTo>
                      <a:lnTo>
                        <a:pt x="395" y="60"/>
                      </a:lnTo>
                      <a:lnTo>
                        <a:pt x="365" y="90"/>
                      </a:lnTo>
                      <a:lnTo>
                        <a:pt x="329" y="126"/>
                      </a:lnTo>
                      <a:lnTo>
                        <a:pt x="287" y="162"/>
                      </a:lnTo>
                      <a:lnTo>
                        <a:pt x="251" y="198"/>
                      </a:lnTo>
                      <a:lnTo>
                        <a:pt x="221" y="216"/>
                      </a:lnTo>
                      <a:lnTo>
                        <a:pt x="198" y="228"/>
                      </a:lnTo>
                      <a:lnTo>
                        <a:pt x="162" y="228"/>
                      </a:lnTo>
                      <a:lnTo>
                        <a:pt x="114" y="216"/>
                      </a:lnTo>
                      <a:lnTo>
                        <a:pt x="78" y="192"/>
                      </a:lnTo>
                      <a:lnTo>
                        <a:pt x="66" y="168"/>
                      </a:lnTo>
                      <a:lnTo>
                        <a:pt x="66" y="138"/>
                      </a:lnTo>
                      <a:lnTo>
                        <a:pt x="42" y="120"/>
                      </a:lnTo>
                      <a:lnTo>
                        <a:pt x="30" y="108"/>
                      </a:lnTo>
                      <a:lnTo>
                        <a:pt x="24" y="108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rgbClr val="990000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014" name="Freeform 70"/>
                <p:cNvSpPr>
                  <a:spLocks/>
                </p:cNvSpPr>
                <p:nvPr/>
              </p:nvSpPr>
              <p:spPr bwMode="auto">
                <a:xfrm>
                  <a:off x="2456" y="1830"/>
                  <a:ext cx="89" cy="90"/>
                </a:xfrm>
                <a:custGeom>
                  <a:avLst/>
                  <a:gdLst>
                    <a:gd name="T0" fmla="*/ 89 w 89"/>
                    <a:gd name="T1" fmla="*/ 48 h 90"/>
                    <a:gd name="T2" fmla="*/ 83 w 89"/>
                    <a:gd name="T3" fmla="*/ 66 h 90"/>
                    <a:gd name="T4" fmla="*/ 71 w 89"/>
                    <a:gd name="T5" fmla="*/ 78 h 90"/>
                    <a:gd name="T6" fmla="*/ 42 w 89"/>
                    <a:gd name="T7" fmla="*/ 90 h 90"/>
                    <a:gd name="T8" fmla="*/ 12 w 89"/>
                    <a:gd name="T9" fmla="*/ 78 h 90"/>
                    <a:gd name="T10" fmla="*/ 0 w 89"/>
                    <a:gd name="T11" fmla="*/ 66 h 90"/>
                    <a:gd name="T12" fmla="*/ 0 w 89"/>
                    <a:gd name="T13" fmla="*/ 48 h 90"/>
                    <a:gd name="T14" fmla="*/ 0 w 89"/>
                    <a:gd name="T15" fmla="*/ 30 h 90"/>
                    <a:gd name="T16" fmla="*/ 12 w 89"/>
                    <a:gd name="T17" fmla="*/ 18 h 90"/>
                    <a:gd name="T18" fmla="*/ 24 w 89"/>
                    <a:gd name="T19" fmla="*/ 6 h 90"/>
                    <a:gd name="T20" fmla="*/ 42 w 89"/>
                    <a:gd name="T21" fmla="*/ 0 h 90"/>
                    <a:gd name="T22" fmla="*/ 60 w 89"/>
                    <a:gd name="T23" fmla="*/ 6 h 90"/>
                    <a:gd name="T24" fmla="*/ 71 w 89"/>
                    <a:gd name="T25" fmla="*/ 18 h 90"/>
                    <a:gd name="T26" fmla="*/ 83 w 89"/>
                    <a:gd name="T27" fmla="*/ 30 h 90"/>
                    <a:gd name="T28" fmla="*/ 89 w 89"/>
                    <a:gd name="T29" fmla="*/ 48 h 90"/>
                    <a:gd name="T30" fmla="*/ 89 w 89"/>
                    <a:gd name="T31" fmla="*/ 48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9" h="90">
                      <a:moveTo>
                        <a:pt x="89" y="48"/>
                      </a:moveTo>
                      <a:lnTo>
                        <a:pt x="83" y="66"/>
                      </a:lnTo>
                      <a:lnTo>
                        <a:pt x="71" y="78"/>
                      </a:lnTo>
                      <a:lnTo>
                        <a:pt x="42" y="90"/>
                      </a:lnTo>
                      <a:lnTo>
                        <a:pt x="12" y="78"/>
                      </a:lnTo>
                      <a:lnTo>
                        <a:pt x="0" y="66"/>
                      </a:lnTo>
                      <a:lnTo>
                        <a:pt x="0" y="48"/>
                      </a:lnTo>
                      <a:lnTo>
                        <a:pt x="0" y="30"/>
                      </a:lnTo>
                      <a:lnTo>
                        <a:pt x="12" y="18"/>
                      </a:lnTo>
                      <a:lnTo>
                        <a:pt x="24" y="6"/>
                      </a:lnTo>
                      <a:lnTo>
                        <a:pt x="42" y="0"/>
                      </a:lnTo>
                      <a:lnTo>
                        <a:pt x="60" y="6"/>
                      </a:lnTo>
                      <a:lnTo>
                        <a:pt x="71" y="18"/>
                      </a:lnTo>
                      <a:lnTo>
                        <a:pt x="83" y="30"/>
                      </a:lnTo>
                      <a:lnTo>
                        <a:pt x="89" y="48"/>
                      </a:lnTo>
                      <a:lnTo>
                        <a:pt x="89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015" name="Freeform 71"/>
                <p:cNvSpPr>
                  <a:spLocks/>
                </p:cNvSpPr>
                <p:nvPr/>
              </p:nvSpPr>
              <p:spPr bwMode="auto">
                <a:xfrm>
                  <a:off x="2647" y="1854"/>
                  <a:ext cx="90" cy="90"/>
                </a:xfrm>
                <a:custGeom>
                  <a:avLst/>
                  <a:gdLst>
                    <a:gd name="T0" fmla="*/ 90 w 90"/>
                    <a:gd name="T1" fmla="*/ 42 h 90"/>
                    <a:gd name="T2" fmla="*/ 84 w 90"/>
                    <a:gd name="T3" fmla="*/ 60 h 90"/>
                    <a:gd name="T4" fmla="*/ 72 w 90"/>
                    <a:gd name="T5" fmla="*/ 72 h 90"/>
                    <a:gd name="T6" fmla="*/ 60 w 90"/>
                    <a:gd name="T7" fmla="*/ 84 h 90"/>
                    <a:gd name="T8" fmla="*/ 42 w 90"/>
                    <a:gd name="T9" fmla="*/ 90 h 90"/>
                    <a:gd name="T10" fmla="*/ 24 w 90"/>
                    <a:gd name="T11" fmla="*/ 84 h 90"/>
                    <a:gd name="T12" fmla="*/ 12 w 90"/>
                    <a:gd name="T13" fmla="*/ 72 h 90"/>
                    <a:gd name="T14" fmla="*/ 0 w 90"/>
                    <a:gd name="T15" fmla="*/ 42 h 90"/>
                    <a:gd name="T16" fmla="*/ 12 w 90"/>
                    <a:gd name="T17" fmla="*/ 12 h 90"/>
                    <a:gd name="T18" fmla="*/ 24 w 90"/>
                    <a:gd name="T19" fmla="*/ 0 h 90"/>
                    <a:gd name="T20" fmla="*/ 42 w 90"/>
                    <a:gd name="T21" fmla="*/ 0 h 90"/>
                    <a:gd name="T22" fmla="*/ 60 w 90"/>
                    <a:gd name="T23" fmla="*/ 0 h 90"/>
                    <a:gd name="T24" fmla="*/ 72 w 90"/>
                    <a:gd name="T25" fmla="*/ 12 h 90"/>
                    <a:gd name="T26" fmla="*/ 84 w 90"/>
                    <a:gd name="T27" fmla="*/ 24 h 90"/>
                    <a:gd name="T28" fmla="*/ 90 w 90"/>
                    <a:gd name="T29" fmla="*/ 42 h 90"/>
                    <a:gd name="T30" fmla="*/ 90 w 90"/>
                    <a:gd name="T31" fmla="*/ 42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90" h="90">
                      <a:moveTo>
                        <a:pt x="90" y="42"/>
                      </a:moveTo>
                      <a:lnTo>
                        <a:pt x="84" y="60"/>
                      </a:lnTo>
                      <a:lnTo>
                        <a:pt x="72" y="72"/>
                      </a:lnTo>
                      <a:lnTo>
                        <a:pt x="60" y="84"/>
                      </a:lnTo>
                      <a:lnTo>
                        <a:pt x="42" y="90"/>
                      </a:lnTo>
                      <a:lnTo>
                        <a:pt x="24" y="84"/>
                      </a:lnTo>
                      <a:lnTo>
                        <a:pt x="12" y="72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24" y="0"/>
                      </a:lnTo>
                      <a:lnTo>
                        <a:pt x="42" y="0"/>
                      </a:lnTo>
                      <a:lnTo>
                        <a:pt x="60" y="0"/>
                      </a:lnTo>
                      <a:lnTo>
                        <a:pt x="72" y="12"/>
                      </a:lnTo>
                      <a:lnTo>
                        <a:pt x="84" y="24"/>
                      </a:lnTo>
                      <a:lnTo>
                        <a:pt x="90" y="42"/>
                      </a:lnTo>
                      <a:lnTo>
                        <a:pt x="90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016" name="Freeform 72"/>
                <p:cNvSpPr>
                  <a:spLocks/>
                </p:cNvSpPr>
                <p:nvPr/>
              </p:nvSpPr>
              <p:spPr bwMode="auto">
                <a:xfrm>
                  <a:off x="2671" y="1908"/>
                  <a:ext cx="30" cy="36"/>
                </a:xfrm>
                <a:custGeom>
                  <a:avLst/>
                  <a:gdLst>
                    <a:gd name="T0" fmla="*/ 30 w 30"/>
                    <a:gd name="T1" fmla="*/ 18 h 36"/>
                    <a:gd name="T2" fmla="*/ 30 w 30"/>
                    <a:gd name="T3" fmla="*/ 30 h 36"/>
                    <a:gd name="T4" fmla="*/ 18 w 30"/>
                    <a:gd name="T5" fmla="*/ 36 h 36"/>
                    <a:gd name="T6" fmla="*/ 6 w 30"/>
                    <a:gd name="T7" fmla="*/ 30 h 36"/>
                    <a:gd name="T8" fmla="*/ 0 w 30"/>
                    <a:gd name="T9" fmla="*/ 18 h 36"/>
                    <a:gd name="T10" fmla="*/ 6 w 30"/>
                    <a:gd name="T11" fmla="*/ 6 h 36"/>
                    <a:gd name="T12" fmla="*/ 18 w 30"/>
                    <a:gd name="T13" fmla="*/ 0 h 36"/>
                    <a:gd name="T14" fmla="*/ 30 w 30"/>
                    <a:gd name="T15" fmla="*/ 6 h 36"/>
                    <a:gd name="T16" fmla="*/ 30 w 30"/>
                    <a:gd name="T17" fmla="*/ 18 h 36"/>
                    <a:gd name="T18" fmla="*/ 30 w 30"/>
                    <a:gd name="T19" fmla="*/ 18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36">
                      <a:moveTo>
                        <a:pt x="30" y="18"/>
                      </a:moveTo>
                      <a:lnTo>
                        <a:pt x="30" y="30"/>
                      </a:lnTo>
                      <a:lnTo>
                        <a:pt x="18" y="36"/>
                      </a:lnTo>
                      <a:lnTo>
                        <a:pt x="6" y="30"/>
                      </a:lnTo>
                      <a:lnTo>
                        <a:pt x="0" y="18"/>
                      </a:lnTo>
                      <a:lnTo>
                        <a:pt x="6" y="6"/>
                      </a:lnTo>
                      <a:lnTo>
                        <a:pt x="18" y="0"/>
                      </a:lnTo>
                      <a:lnTo>
                        <a:pt x="30" y="6"/>
                      </a:lnTo>
                      <a:lnTo>
                        <a:pt x="30" y="18"/>
                      </a:lnTo>
                      <a:lnTo>
                        <a:pt x="30" y="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017" name="Freeform 73"/>
                <p:cNvSpPr>
                  <a:spLocks/>
                </p:cNvSpPr>
                <p:nvPr/>
              </p:nvSpPr>
              <p:spPr bwMode="auto">
                <a:xfrm>
                  <a:off x="2444" y="1920"/>
                  <a:ext cx="233" cy="288"/>
                </a:xfrm>
                <a:custGeom>
                  <a:avLst/>
                  <a:gdLst>
                    <a:gd name="T0" fmla="*/ 113 w 233"/>
                    <a:gd name="T1" fmla="*/ 0 h 288"/>
                    <a:gd name="T2" fmla="*/ 66 w 233"/>
                    <a:gd name="T3" fmla="*/ 24 h 288"/>
                    <a:gd name="T4" fmla="*/ 18 w 233"/>
                    <a:gd name="T5" fmla="*/ 66 h 288"/>
                    <a:gd name="T6" fmla="*/ 6 w 233"/>
                    <a:gd name="T7" fmla="*/ 84 h 288"/>
                    <a:gd name="T8" fmla="*/ 0 w 233"/>
                    <a:gd name="T9" fmla="*/ 108 h 288"/>
                    <a:gd name="T10" fmla="*/ 0 w 233"/>
                    <a:gd name="T11" fmla="*/ 126 h 288"/>
                    <a:gd name="T12" fmla="*/ 18 w 233"/>
                    <a:gd name="T13" fmla="*/ 138 h 288"/>
                    <a:gd name="T14" fmla="*/ 54 w 233"/>
                    <a:gd name="T15" fmla="*/ 150 h 288"/>
                    <a:gd name="T16" fmla="*/ 66 w 233"/>
                    <a:gd name="T17" fmla="*/ 156 h 288"/>
                    <a:gd name="T18" fmla="*/ 48 w 233"/>
                    <a:gd name="T19" fmla="*/ 180 h 288"/>
                    <a:gd name="T20" fmla="*/ 36 w 233"/>
                    <a:gd name="T21" fmla="*/ 192 h 288"/>
                    <a:gd name="T22" fmla="*/ 36 w 233"/>
                    <a:gd name="T23" fmla="*/ 198 h 288"/>
                    <a:gd name="T24" fmla="*/ 36 w 233"/>
                    <a:gd name="T25" fmla="*/ 198 h 288"/>
                    <a:gd name="T26" fmla="*/ 42 w 233"/>
                    <a:gd name="T27" fmla="*/ 198 h 288"/>
                    <a:gd name="T28" fmla="*/ 54 w 233"/>
                    <a:gd name="T29" fmla="*/ 192 h 288"/>
                    <a:gd name="T30" fmla="*/ 101 w 233"/>
                    <a:gd name="T31" fmla="*/ 192 h 288"/>
                    <a:gd name="T32" fmla="*/ 155 w 233"/>
                    <a:gd name="T33" fmla="*/ 186 h 288"/>
                    <a:gd name="T34" fmla="*/ 203 w 233"/>
                    <a:gd name="T35" fmla="*/ 192 h 288"/>
                    <a:gd name="T36" fmla="*/ 227 w 233"/>
                    <a:gd name="T37" fmla="*/ 204 h 288"/>
                    <a:gd name="T38" fmla="*/ 233 w 233"/>
                    <a:gd name="T39" fmla="*/ 216 h 288"/>
                    <a:gd name="T40" fmla="*/ 221 w 233"/>
                    <a:gd name="T41" fmla="*/ 234 h 288"/>
                    <a:gd name="T42" fmla="*/ 191 w 233"/>
                    <a:gd name="T43" fmla="*/ 246 h 288"/>
                    <a:gd name="T44" fmla="*/ 149 w 233"/>
                    <a:gd name="T45" fmla="*/ 258 h 288"/>
                    <a:gd name="T46" fmla="*/ 107 w 233"/>
                    <a:gd name="T47" fmla="*/ 264 h 288"/>
                    <a:gd name="T48" fmla="*/ 78 w 233"/>
                    <a:gd name="T49" fmla="*/ 264 h 288"/>
                    <a:gd name="T50" fmla="*/ 66 w 233"/>
                    <a:gd name="T51" fmla="*/ 264 h 288"/>
                    <a:gd name="T52" fmla="*/ 66 w 233"/>
                    <a:gd name="T53" fmla="*/ 270 h 288"/>
                    <a:gd name="T54" fmla="*/ 78 w 233"/>
                    <a:gd name="T55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33" h="288">
                      <a:moveTo>
                        <a:pt x="113" y="0"/>
                      </a:moveTo>
                      <a:lnTo>
                        <a:pt x="66" y="24"/>
                      </a:lnTo>
                      <a:lnTo>
                        <a:pt x="18" y="66"/>
                      </a:lnTo>
                      <a:lnTo>
                        <a:pt x="6" y="84"/>
                      </a:lnTo>
                      <a:lnTo>
                        <a:pt x="0" y="108"/>
                      </a:lnTo>
                      <a:lnTo>
                        <a:pt x="0" y="126"/>
                      </a:lnTo>
                      <a:lnTo>
                        <a:pt x="18" y="138"/>
                      </a:lnTo>
                      <a:lnTo>
                        <a:pt x="54" y="150"/>
                      </a:lnTo>
                      <a:lnTo>
                        <a:pt x="66" y="156"/>
                      </a:lnTo>
                      <a:lnTo>
                        <a:pt x="48" y="180"/>
                      </a:lnTo>
                      <a:lnTo>
                        <a:pt x="36" y="192"/>
                      </a:lnTo>
                      <a:lnTo>
                        <a:pt x="36" y="198"/>
                      </a:lnTo>
                      <a:lnTo>
                        <a:pt x="36" y="198"/>
                      </a:lnTo>
                      <a:lnTo>
                        <a:pt x="42" y="198"/>
                      </a:lnTo>
                      <a:lnTo>
                        <a:pt x="54" y="192"/>
                      </a:lnTo>
                      <a:lnTo>
                        <a:pt x="101" y="192"/>
                      </a:lnTo>
                      <a:lnTo>
                        <a:pt x="155" y="186"/>
                      </a:lnTo>
                      <a:lnTo>
                        <a:pt x="203" y="192"/>
                      </a:lnTo>
                      <a:lnTo>
                        <a:pt x="227" y="204"/>
                      </a:lnTo>
                      <a:lnTo>
                        <a:pt x="233" y="216"/>
                      </a:lnTo>
                      <a:lnTo>
                        <a:pt x="221" y="234"/>
                      </a:lnTo>
                      <a:lnTo>
                        <a:pt x="191" y="246"/>
                      </a:lnTo>
                      <a:lnTo>
                        <a:pt x="149" y="258"/>
                      </a:lnTo>
                      <a:lnTo>
                        <a:pt x="107" y="264"/>
                      </a:lnTo>
                      <a:lnTo>
                        <a:pt x="78" y="264"/>
                      </a:lnTo>
                      <a:lnTo>
                        <a:pt x="66" y="264"/>
                      </a:lnTo>
                      <a:lnTo>
                        <a:pt x="66" y="270"/>
                      </a:lnTo>
                      <a:lnTo>
                        <a:pt x="78" y="288"/>
                      </a:ln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018" name="Freeform 74"/>
                <p:cNvSpPr>
                  <a:spLocks/>
                </p:cNvSpPr>
                <p:nvPr/>
              </p:nvSpPr>
              <p:spPr bwMode="auto">
                <a:xfrm>
                  <a:off x="2480" y="2106"/>
                  <a:ext cx="197" cy="78"/>
                </a:xfrm>
                <a:custGeom>
                  <a:avLst/>
                  <a:gdLst>
                    <a:gd name="T0" fmla="*/ 30 w 197"/>
                    <a:gd name="T1" fmla="*/ 78 h 78"/>
                    <a:gd name="T2" fmla="*/ 42 w 197"/>
                    <a:gd name="T3" fmla="*/ 78 h 78"/>
                    <a:gd name="T4" fmla="*/ 71 w 197"/>
                    <a:gd name="T5" fmla="*/ 78 h 78"/>
                    <a:gd name="T6" fmla="*/ 113 w 197"/>
                    <a:gd name="T7" fmla="*/ 72 h 78"/>
                    <a:gd name="T8" fmla="*/ 155 w 197"/>
                    <a:gd name="T9" fmla="*/ 60 h 78"/>
                    <a:gd name="T10" fmla="*/ 185 w 197"/>
                    <a:gd name="T11" fmla="*/ 48 h 78"/>
                    <a:gd name="T12" fmla="*/ 197 w 197"/>
                    <a:gd name="T13" fmla="*/ 30 h 78"/>
                    <a:gd name="T14" fmla="*/ 191 w 197"/>
                    <a:gd name="T15" fmla="*/ 18 h 78"/>
                    <a:gd name="T16" fmla="*/ 167 w 197"/>
                    <a:gd name="T17" fmla="*/ 6 h 78"/>
                    <a:gd name="T18" fmla="*/ 119 w 197"/>
                    <a:gd name="T19" fmla="*/ 0 h 78"/>
                    <a:gd name="T20" fmla="*/ 65 w 197"/>
                    <a:gd name="T21" fmla="*/ 6 h 78"/>
                    <a:gd name="T22" fmla="*/ 18 w 197"/>
                    <a:gd name="T23" fmla="*/ 6 h 78"/>
                    <a:gd name="T24" fmla="*/ 6 w 197"/>
                    <a:gd name="T25" fmla="*/ 12 h 78"/>
                    <a:gd name="T26" fmla="*/ 0 w 197"/>
                    <a:gd name="T27" fmla="*/ 12 h 78"/>
                    <a:gd name="T28" fmla="*/ 36 w 197"/>
                    <a:gd name="T29" fmla="*/ 24 h 78"/>
                    <a:gd name="T30" fmla="*/ 42 w 197"/>
                    <a:gd name="T31" fmla="*/ 42 h 78"/>
                    <a:gd name="T32" fmla="*/ 42 w 197"/>
                    <a:gd name="T33" fmla="*/ 60 h 78"/>
                    <a:gd name="T34" fmla="*/ 30 w 197"/>
                    <a:gd name="T35" fmla="*/ 78 h 78"/>
                    <a:gd name="T36" fmla="*/ 30 w 197"/>
                    <a:gd name="T37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7" h="78">
                      <a:moveTo>
                        <a:pt x="30" y="78"/>
                      </a:moveTo>
                      <a:lnTo>
                        <a:pt x="42" y="78"/>
                      </a:lnTo>
                      <a:lnTo>
                        <a:pt x="71" y="78"/>
                      </a:lnTo>
                      <a:lnTo>
                        <a:pt x="113" y="72"/>
                      </a:lnTo>
                      <a:lnTo>
                        <a:pt x="155" y="60"/>
                      </a:lnTo>
                      <a:lnTo>
                        <a:pt x="185" y="48"/>
                      </a:lnTo>
                      <a:lnTo>
                        <a:pt x="197" y="30"/>
                      </a:lnTo>
                      <a:lnTo>
                        <a:pt x="191" y="18"/>
                      </a:lnTo>
                      <a:lnTo>
                        <a:pt x="167" y="6"/>
                      </a:lnTo>
                      <a:lnTo>
                        <a:pt x="119" y="0"/>
                      </a:lnTo>
                      <a:lnTo>
                        <a:pt x="65" y="6"/>
                      </a:lnTo>
                      <a:lnTo>
                        <a:pt x="18" y="6"/>
                      </a:lnTo>
                      <a:lnTo>
                        <a:pt x="6" y="12"/>
                      </a:lnTo>
                      <a:lnTo>
                        <a:pt x="0" y="12"/>
                      </a:lnTo>
                      <a:lnTo>
                        <a:pt x="36" y="24"/>
                      </a:lnTo>
                      <a:lnTo>
                        <a:pt x="42" y="42"/>
                      </a:lnTo>
                      <a:lnTo>
                        <a:pt x="42" y="60"/>
                      </a:lnTo>
                      <a:lnTo>
                        <a:pt x="30" y="78"/>
                      </a:lnTo>
                      <a:lnTo>
                        <a:pt x="30" y="78"/>
                      </a:lnTo>
                      <a:close/>
                    </a:path>
                  </a:pathLst>
                </a:custGeom>
                <a:solidFill>
                  <a:srgbClr val="FFBFD3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11020" name="Group 76"/>
          <p:cNvGrpSpPr>
            <a:grpSpLocks/>
          </p:cNvGrpSpPr>
          <p:nvPr/>
        </p:nvGrpSpPr>
        <p:grpSpPr bwMode="auto">
          <a:xfrm>
            <a:off x="8001000" y="4114800"/>
            <a:ext cx="762000" cy="2514600"/>
            <a:chOff x="3408" y="2736"/>
            <a:chExt cx="480" cy="1584"/>
          </a:xfrm>
        </p:grpSpPr>
        <p:sp>
          <p:nvSpPr>
            <p:cNvPr id="211021" name="AutoShape 77"/>
            <p:cNvSpPr>
              <a:spLocks noChangeArrowheads="1"/>
            </p:cNvSpPr>
            <p:nvPr/>
          </p:nvSpPr>
          <p:spPr bwMode="auto">
            <a:xfrm>
              <a:off x="3408" y="3888"/>
              <a:ext cx="480" cy="432"/>
            </a:xfrm>
            <a:prstGeom prst="cube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solidFill>
                    <a:schemeClr val="tx1"/>
                  </a:solidFill>
                  <a:ea typeface="HGP創英角ﾎﾟｯﾌﾟ体" pitchFamily="50" charset="-128"/>
                </a:rPr>
                <a:t>姿</a:t>
              </a:r>
            </a:p>
          </p:txBody>
        </p:sp>
        <p:sp>
          <p:nvSpPr>
            <p:cNvPr id="211022" name="AutoShape 78"/>
            <p:cNvSpPr>
              <a:spLocks noChangeArrowheads="1"/>
            </p:cNvSpPr>
            <p:nvPr/>
          </p:nvSpPr>
          <p:spPr bwMode="auto">
            <a:xfrm>
              <a:off x="3408" y="3600"/>
              <a:ext cx="480" cy="432"/>
            </a:xfrm>
            <a:prstGeom prst="cube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solidFill>
                    <a:schemeClr val="tx1"/>
                  </a:solidFill>
                  <a:ea typeface="HGP創英角ﾎﾟｯﾌﾟ体" pitchFamily="50" charset="-128"/>
                </a:rPr>
                <a:t>き</a:t>
              </a:r>
            </a:p>
          </p:txBody>
        </p:sp>
        <p:sp>
          <p:nvSpPr>
            <p:cNvPr id="211023" name="AutoShape 79"/>
            <p:cNvSpPr>
              <a:spLocks noChangeArrowheads="1"/>
            </p:cNvSpPr>
            <p:nvPr/>
          </p:nvSpPr>
          <p:spPr bwMode="auto">
            <a:xfrm>
              <a:off x="3408" y="3312"/>
              <a:ext cx="480" cy="432"/>
            </a:xfrm>
            <a:prstGeom prst="cube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solidFill>
                    <a:schemeClr val="tx1"/>
                  </a:solidFill>
                  <a:ea typeface="HGP創英角ﾎﾟｯﾌﾟ体" pitchFamily="50" charset="-128"/>
                </a:rPr>
                <a:t>べ</a:t>
              </a:r>
            </a:p>
          </p:txBody>
        </p:sp>
        <p:sp>
          <p:nvSpPr>
            <p:cNvPr id="211024" name="AutoShape 80"/>
            <p:cNvSpPr>
              <a:spLocks noChangeArrowheads="1"/>
            </p:cNvSpPr>
            <p:nvPr/>
          </p:nvSpPr>
          <p:spPr bwMode="auto">
            <a:xfrm>
              <a:off x="3408" y="3024"/>
              <a:ext cx="480" cy="432"/>
            </a:xfrm>
            <a:prstGeom prst="cube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solidFill>
                    <a:schemeClr val="tx1"/>
                  </a:solidFill>
                  <a:ea typeface="HGP創英角ﾎﾟｯﾌﾟ体" pitchFamily="50" charset="-128"/>
                </a:rPr>
                <a:t>る</a:t>
              </a:r>
            </a:p>
          </p:txBody>
        </p:sp>
        <p:sp>
          <p:nvSpPr>
            <p:cNvPr id="211025" name="AutoShape 81"/>
            <p:cNvSpPr>
              <a:spLocks noChangeArrowheads="1"/>
            </p:cNvSpPr>
            <p:nvPr/>
          </p:nvSpPr>
          <p:spPr bwMode="auto">
            <a:xfrm>
              <a:off x="3408" y="2736"/>
              <a:ext cx="480" cy="432"/>
            </a:xfrm>
            <a:prstGeom prst="cube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solidFill>
                    <a:schemeClr val="tx1"/>
                  </a:solidFill>
                  <a:ea typeface="HGP創英角ﾎﾟｯﾌﾟ体" pitchFamily="50" charset="-128"/>
                </a:rPr>
                <a:t>あ</a:t>
              </a:r>
            </a:p>
          </p:txBody>
        </p:sp>
      </p:grpSp>
      <p:grpSp>
        <p:nvGrpSpPr>
          <p:cNvPr id="211027" name="Group 83"/>
          <p:cNvGrpSpPr>
            <a:grpSpLocks/>
          </p:cNvGrpSpPr>
          <p:nvPr/>
        </p:nvGrpSpPr>
        <p:grpSpPr bwMode="auto">
          <a:xfrm>
            <a:off x="2819400" y="2971800"/>
            <a:ext cx="4953000" cy="1992313"/>
            <a:chOff x="1776" y="1872"/>
            <a:chExt cx="3120" cy="1255"/>
          </a:xfrm>
        </p:grpSpPr>
        <p:sp>
          <p:nvSpPr>
            <p:cNvPr id="210967" name="AutoShape 23"/>
            <p:cNvSpPr>
              <a:spLocks noChangeArrowheads="1"/>
            </p:cNvSpPr>
            <p:nvPr/>
          </p:nvSpPr>
          <p:spPr bwMode="auto">
            <a:xfrm>
              <a:off x="1776" y="1872"/>
              <a:ext cx="3024" cy="1248"/>
            </a:xfrm>
            <a:prstGeom prst="wedgeRoundRectCallout">
              <a:avLst>
                <a:gd name="adj1" fmla="val -57042"/>
                <a:gd name="adj2" fmla="val -10097"/>
                <a:gd name="adj3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/>
            <a:lstStyle/>
            <a:p>
              <a:r>
                <a:rPr lang="ja-JP" altLang="en-US" sz="2400">
                  <a:solidFill>
                    <a:schemeClr val="tx1"/>
                  </a:solidFill>
                  <a:ea typeface="HGP創英角ﾎﾟｯﾌﾟ体" pitchFamily="50" charset="-128"/>
                </a:rPr>
                <a:t>なぜ？この問題が</a:t>
              </a:r>
            </a:p>
            <a:p>
              <a:r>
                <a:rPr lang="ja-JP" altLang="en-US" sz="2400">
                  <a:solidFill>
                    <a:schemeClr val="tx1"/>
                  </a:solidFill>
                  <a:ea typeface="HGP創英角ﾎﾟｯﾌﾟ体" pitchFamily="50" charset="-128"/>
                </a:rPr>
                <a:t>発生したの？</a:t>
              </a:r>
            </a:p>
            <a:p>
              <a:endParaRPr lang="ja-JP" altLang="en-US" sz="2400">
                <a:solidFill>
                  <a:schemeClr val="tx1"/>
                </a:solidFill>
                <a:ea typeface="HGP創英角ﾎﾟｯﾌﾟ体" pitchFamily="50" charset="-128"/>
              </a:endParaRPr>
            </a:p>
            <a:p>
              <a:r>
                <a:rPr lang="ja-JP" altLang="en-US" sz="2400">
                  <a:solidFill>
                    <a:schemeClr val="tx1"/>
                  </a:solidFill>
                  <a:ea typeface="HGP創英角ﾎﾟｯﾌﾟ体" pitchFamily="50" charset="-128"/>
                </a:rPr>
                <a:t>真の原因は？</a:t>
              </a:r>
            </a:p>
            <a:p>
              <a:r>
                <a:rPr lang="ja-JP" altLang="en-US" sz="2400">
                  <a:solidFill>
                    <a:schemeClr val="tx1"/>
                  </a:solidFill>
                  <a:ea typeface="HGP創英角ﾎﾟｯﾌﾟ体" pitchFamily="50" charset="-128"/>
                </a:rPr>
                <a:t> （真犯人）</a:t>
              </a:r>
            </a:p>
          </p:txBody>
        </p:sp>
        <p:pic>
          <p:nvPicPr>
            <p:cNvPr id="210990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2112"/>
              <a:ext cx="1536" cy="10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0992" name="Rectangle 48"/>
            <p:cNvSpPr>
              <a:spLocks noChangeArrowheads="1"/>
            </p:cNvSpPr>
            <p:nvPr/>
          </p:nvSpPr>
          <p:spPr bwMode="auto">
            <a:xfrm rot="1400882">
              <a:off x="3552" y="1872"/>
              <a:ext cx="6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 b="1">
                  <a:solidFill>
                    <a:schemeClr val="accent2"/>
                  </a:solidFill>
                </a:rPr>
                <a:t>なぜ？</a:t>
              </a:r>
            </a:p>
          </p:txBody>
        </p:sp>
        <p:sp>
          <p:nvSpPr>
            <p:cNvPr id="211026" name="Rectangle 82"/>
            <p:cNvSpPr>
              <a:spLocks noChangeArrowheads="1"/>
            </p:cNvSpPr>
            <p:nvPr/>
          </p:nvSpPr>
          <p:spPr bwMode="auto">
            <a:xfrm rot="-1694367">
              <a:off x="4224" y="1968"/>
              <a:ext cx="6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 b="1">
                  <a:solidFill>
                    <a:schemeClr val="accent2"/>
                  </a:solidFill>
                </a:rPr>
                <a:t>なぜ？</a:t>
              </a:r>
            </a:p>
          </p:txBody>
        </p:sp>
      </p:grpSp>
      <p:sp>
        <p:nvSpPr>
          <p:cNvPr id="211028" name="AutoShape 84"/>
          <p:cNvSpPr>
            <a:spLocks noChangeArrowheads="1"/>
          </p:cNvSpPr>
          <p:nvPr/>
        </p:nvSpPr>
        <p:spPr bwMode="auto">
          <a:xfrm>
            <a:off x="8001000" y="2895600"/>
            <a:ext cx="609600" cy="762000"/>
          </a:xfrm>
          <a:prstGeom prst="downArrow">
            <a:avLst>
              <a:gd name="adj1" fmla="val 50000"/>
              <a:gd name="adj2" fmla="val 48438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0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1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1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1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1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9" dur="500"/>
                                        <p:tgtEl>
                                          <p:spTgt spid="211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84" grpId="0" animBg="1"/>
      <p:bldP spid="210987" grpId="0" animBg="1"/>
      <p:bldP spid="210988" grpId="0" animBg="1"/>
      <p:bldP spid="21102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80" name="Rectangle 12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36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　　</a:t>
            </a:r>
            <a:r>
              <a:rPr lang="ja-JP" altLang="en-US" sz="3600" u="sng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課題達成型手順の特徴は？</a:t>
            </a:r>
          </a:p>
        </p:txBody>
      </p:sp>
      <p:grpSp>
        <p:nvGrpSpPr>
          <p:cNvPr id="212026" name="Group 58"/>
          <p:cNvGrpSpPr>
            <a:grpSpLocks/>
          </p:cNvGrpSpPr>
          <p:nvPr/>
        </p:nvGrpSpPr>
        <p:grpSpPr bwMode="auto">
          <a:xfrm>
            <a:off x="228600" y="677863"/>
            <a:ext cx="2255838" cy="5991225"/>
            <a:chOff x="144" y="427"/>
            <a:chExt cx="1440" cy="3893"/>
          </a:xfrm>
        </p:grpSpPr>
        <p:sp>
          <p:nvSpPr>
            <p:cNvPr id="211971" name="AutoShape 3"/>
            <p:cNvSpPr>
              <a:spLocks noChangeArrowheads="1"/>
            </p:cNvSpPr>
            <p:nvPr/>
          </p:nvSpPr>
          <p:spPr bwMode="auto">
            <a:xfrm>
              <a:off x="720" y="523"/>
              <a:ext cx="240" cy="3312"/>
            </a:xfrm>
            <a:prstGeom prst="downArrow">
              <a:avLst>
                <a:gd name="adj1" fmla="val 33333"/>
                <a:gd name="adj2" fmla="val 5788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211972" name="Rectangle 4"/>
            <p:cNvSpPr>
              <a:spLocks noChangeArrowheads="1"/>
            </p:cNvSpPr>
            <p:nvPr/>
          </p:nvSpPr>
          <p:spPr bwMode="auto">
            <a:xfrm>
              <a:off x="144" y="427"/>
              <a:ext cx="1440" cy="288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200" b="1">
                  <a:solidFill>
                    <a:srgbClr val="660033"/>
                  </a:solidFill>
                </a:rPr>
                <a:t>テーマ選定</a:t>
              </a:r>
            </a:p>
          </p:txBody>
        </p:sp>
        <p:sp>
          <p:nvSpPr>
            <p:cNvPr id="211973" name="Rectangle 5"/>
            <p:cNvSpPr>
              <a:spLocks noChangeArrowheads="1"/>
            </p:cNvSpPr>
            <p:nvPr/>
          </p:nvSpPr>
          <p:spPr bwMode="auto">
            <a:xfrm>
              <a:off x="144" y="816"/>
              <a:ext cx="1440" cy="816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600">
                  <a:solidFill>
                    <a:srgbClr val="CC0000"/>
                  </a:solidFill>
                  <a:ea typeface="HGP創英角ﾎﾟｯﾌﾟ体" pitchFamily="50" charset="-128"/>
                </a:rPr>
                <a:t>課題の</a:t>
              </a:r>
            </a:p>
            <a:p>
              <a:pPr algn="ctr"/>
              <a:r>
                <a:rPr lang="ja-JP" altLang="en-US" sz="2600">
                  <a:solidFill>
                    <a:srgbClr val="CC0000"/>
                  </a:solidFill>
                  <a:ea typeface="HGP創英角ﾎﾟｯﾌﾟ体" pitchFamily="50" charset="-128"/>
                </a:rPr>
                <a:t>明確化と</a:t>
              </a:r>
              <a:endParaRPr lang="ja-JP" altLang="en-US" sz="2600">
                <a:solidFill>
                  <a:srgbClr val="660033"/>
                </a:solidFill>
              </a:endParaRPr>
            </a:p>
            <a:p>
              <a:pPr algn="ctr"/>
              <a:r>
                <a:rPr lang="ja-JP" altLang="en-US" sz="2600">
                  <a:solidFill>
                    <a:srgbClr val="CC0000"/>
                  </a:solidFill>
                  <a:ea typeface="HGP創英角ﾎﾟｯﾌﾟ体" pitchFamily="50" charset="-128"/>
                </a:rPr>
                <a:t>目標の設定</a:t>
              </a:r>
            </a:p>
          </p:txBody>
        </p:sp>
        <p:sp>
          <p:nvSpPr>
            <p:cNvPr id="211974" name="Rectangle 6"/>
            <p:cNvSpPr>
              <a:spLocks noChangeArrowheads="1"/>
            </p:cNvSpPr>
            <p:nvPr/>
          </p:nvSpPr>
          <p:spPr bwMode="auto">
            <a:xfrm>
              <a:off x="144" y="2112"/>
              <a:ext cx="1440" cy="336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solidFill>
                    <a:srgbClr val="CC0000"/>
                  </a:solidFill>
                  <a:ea typeface="HGP創英角ﾎﾟｯﾌﾟ体" pitchFamily="50" charset="-128"/>
                </a:rPr>
                <a:t>方策の立案</a:t>
              </a:r>
            </a:p>
          </p:txBody>
        </p:sp>
        <p:sp>
          <p:nvSpPr>
            <p:cNvPr id="211975" name="Rectangle 7"/>
            <p:cNvSpPr>
              <a:spLocks noChangeArrowheads="1"/>
            </p:cNvSpPr>
            <p:nvPr/>
          </p:nvSpPr>
          <p:spPr bwMode="auto">
            <a:xfrm>
              <a:off x="144" y="2544"/>
              <a:ext cx="1440" cy="336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solidFill>
                    <a:srgbClr val="CC0000"/>
                  </a:solidFill>
                  <a:ea typeface="HGP創英角ﾎﾟｯﾌﾟ体" pitchFamily="50" charset="-128"/>
                </a:rPr>
                <a:t>最適策の追究</a:t>
              </a:r>
            </a:p>
          </p:txBody>
        </p:sp>
        <p:sp>
          <p:nvSpPr>
            <p:cNvPr id="211976" name="Rectangle 8"/>
            <p:cNvSpPr>
              <a:spLocks noChangeArrowheads="1"/>
            </p:cNvSpPr>
            <p:nvPr/>
          </p:nvSpPr>
          <p:spPr bwMode="auto">
            <a:xfrm>
              <a:off x="144" y="2928"/>
              <a:ext cx="1440" cy="331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200" b="1">
                  <a:solidFill>
                    <a:srgbClr val="660033"/>
                  </a:solidFill>
                </a:rPr>
                <a:t>最適策の実施</a:t>
              </a:r>
            </a:p>
          </p:txBody>
        </p:sp>
        <p:sp>
          <p:nvSpPr>
            <p:cNvPr id="211977" name="Rectangle 9"/>
            <p:cNvSpPr>
              <a:spLocks noChangeArrowheads="1"/>
            </p:cNvSpPr>
            <p:nvPr/>
          </p:nvSpPr>
          <p:spPr bwMode="auto">
            <a:xfrm>
              <a:off x="144" y="3307"/>
              <a:ext cx="1440" cy="336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200" b="1">
                  <a:solidFill>
                    <a:srgbClr val="660033"/>
                  </a:solidFill>
                </a:rPr>
                <a:t>効果の確認</a:t>
              </a:r>
            </a:p>
          </p:txBody>
        </p:sp>
        <p:sp>
          <p:nvSpPr>
            <p:cNvPr id="211978" name="Rectangle 10"/>
            <p:cNvSpPr>
              <a:spLocks noChangeArrowheads="1"/>
            </p:cNvSpPr>
            <p:nvPr/>
          </p:nvSpPr>
          <p:spPr bwMode="auto">
            <a:xfrm>
              <a:off x="144" y="3840"/>
              <a:ext cx="1440" cy="48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200" b="1">
                  <a:solidFill>
                    <a:srgbClr val="660033"/>
                  </a:solidFill>
                </a:rPr>
                <a:t>標準化と</a:t>
              </a:r>
            </a:p>
            <a:p>
              <a:pPr algn="ctr"/>
              <a:r>
                <a:rPr lang="ja-JP" altLang="en-US" sz="2200" b="1">
                  <a:solidFill>
                    <a:srgbClr val="660033"/>
                  </a:solidFill>
                </a:rPr>
                <a:t>管理の定着</a:t>
              </a:r>
            </a:p>
          </p:txBody>
        </p:sp>
        <p:sp>
          <p:nvSpPr>
            <p:cNvPr id="211981" name="Rectangle 13"/>
            <p:cNvSpPr>
              <a:spLocks noChangeArrowheads="1"/>
            </p:cNvSpPr>
            <p:nvPr/>
          </p:nvSpPr>
          <p:spPr bwMode="auto">
            <a:xfrm>
              <a:off x="144" y="1728"/>
              <a:ext cx="1440" cy="331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 b="1">
                  <a:solidFill>
                    <a:srgbClr val="660033"/>
                  </a:solidFill>
                </a:rPr>
                <a:t>活動計画の作成</a:t>
              </a:r>
            </a:p>
          </p:txBody>
        </p:sp>
      </p:grpSp>
      <p:sp>
        <p:nvSpPr>
          <p:cNvPr id="212027" name="Rectangle 59"/>
          <p:cNvSpPr>
            <a:spLocks noChangeArrowheads="1"/>
          </p:cNvSpPr>
          <p:nvPr/>
        </p:nvSpPr>
        <p:spPr bwMode="auto">
          <a:xfrm>
            <a:off x="228600" y="1295400"/>
            <a:ext cx="2286000" cy="1295400"/>
          </a:xfrm>
          <a:prstGeom prst="rect">
            <a:avLst/>
          </a:prstGeom>
          <a:noFill/>
          <a:ln w="76200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2057" name="Rectangle 89"/>
          <p:cNvSpPr>
            <a:spLocks noChangeArrowheads="1"/>
          </p:cNvSpPr>
          <p:nvPr/>
        </p:nvSpPr>
        <p:spPr bwMode="auto">
          <a:xfrm>
            <a:off x="228600" y="3284538"/>
            <a:ext cx="2286000" cy="533400"/>
          </a:xfrm>
          <a:prstGeom prst="rect">
            <a:avLst/>
          </a:prstGeom>
          <a:noFill/>
          <a:ln w="76200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2058" name="Rectangle 90"/>
          <p:cNvSpPr>
            <a:spLocks noChangeArrowheads="1"/>
          </p:cNvSpPr>
          <p:nvPr/>
        </p:nvSpPr>
        <p:spPr bwMode="auto">
          <a:xfrm>
            <a:off x="228600" y="3933825"/>
            <a:ext cx="2286000" cy="533400"/>
          </a:xfrm>
          <a:prstGeom prst="rect">
            <a:avLst/>
          </a:prstGeom>
          <a:noFill/>
          <a:ln w="76200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2059" name="AutoShape 91"/>
          <p:cNvSpPr>
            <a:spLocks noChangeArrowheads="1"/>
          </p:cNvSpPr>
          <p:nvPr/>
        </p:nvSpPr>
        <p:spPr bwMode="auto">
          <a:xfrm>
            <a:off x="2895600" y="5876925"/>
            <a:ext cx="3505200" cy="792163"/>
          </a:xfrm>
          <a:prstGeom prst="wedgeRoundRectCallout">
            <a:avLst>
              <a:gd name="adj1" fmla="val -65759"/>
              <a:gd name="adj2" fmla="val -232565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ja-JP" altLang="en-US" sz="2000">
                <a:solidFill>
                  <a:schemeClr val="tx1"/>
                </a:solidFill>
                <a:ea typeface="HG創英角ﾎﾟｯﾌﾟ体" pitchFamily="49" charset="-128"/>
              </a:rPr>
              <a:t>対策実施上の障害を</a:t>
            </a:r>
          </a:p>
          <a:p>
            <a:r>
              <a:rPr lang="ja-JP" altLang="en-US" sz="2000">
                <a:solidFill>
                  <a:schemeClr val="tx1"/>
                </a:solidFill>
                <a:ea typeface="HG創英角ﾎﾟｯﾌﾟ体" pitchFamily="49" charset="-128"/>
              </a:rPr>
              <a:t>取り除く</a:t>
            </a:r>
          </a:p>
        </p:txBody>
      </p:sp>
      <p:sp>
        <p:nvSpPr>
          <p:cNvPr id="212060" name="AutoShape 92"/>
          <p:cNvSpPr>
            <a:spLocks noChangeArrowheads="1"/>
          </p:cNvSpPr>
          <p:nvPr/>
        </p:nvSpPr>
        <p:spPr bwMode="auto">
          <a:xfrm>
            <a:off x="2819400" y="4648200"/>
            <a:ext cx="3429000" cy="1085850"/>
          </a:xfrm>
          <a:prstGeom prst="wedgeRoundRectCallout">
            <a:avLst>
              <a:gd name="adj1" fmla="val -68750"/>
              <a:gd name="adj2" fmla="val -116958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ja-JP" altLang="en-US" sz="2000">
                <a:solidFill>
                  <a:schemeClr val="tx1"/>
                </a:solidFill>
                <a:ea typeface="HG創英角ﾎﾟｯﾌﾟ体" pitchFamily="49" charset="-128"/>
              </a:rPr>
              <a:t>達成のアイデアを</a:t>
            </a:r>
          </a:p>
          <a:p>
            <a:r>
              <a:rPr lang="ja-JP" altLang="en-US" sz="2000">
                <a:solidFill>
                  <a:schemeClr val="tx1"/>
                </a:solidFill>
                <a:ea typeface="HG創英角ﾎﾟｯﾌﾟ体" pitchFamily="49" charset="-128"/>
              </a:rPr>
              <a:t>何でも良いから</a:t>
            </a:r>
          </a:p>
          <a:p>
            <a:r>
              <a:rPr lang="ja-JP" altLang="en-US" sz="2000">
                <a:solidFill>
                  <a:schemeClr val="tx1"/>
                </a:solidFill>
                <a:ea typeface="HG創英角ﾎﾟｯﾌﾟ体" pitchFamily="49" charset="-128"/>
              </a:rPr>
              <a:t>多く出し合う</a:t>
            </a:r>
          </a:p>
        </p:txBody>
      </p:sp>
      <p:sp>
        <p:nvSpPr>
          <p:cNvPr id="212061" name="AutoShape 93"/>
          <p:cNvSpPr>
            <a:spLocks noChangeArrowheads="1"/>
          </p:cNvSpPr>
          <p:nvPr/>
        </p:nvSpPr>
        <p:spPr bwMode="auto">
          <a:xfrm>
            <a:off x="2743200" y="685800"/>
            <a:ext cx="6221413" cy="3390900"/>
          </a:xfrm>
          <a:prstGeom prst="wedgeRoundRectCallout">
            <a:avLst>
              <a:gd name="adj1" fmla="val -57935"/>
              <a:gd name="adj2" fmla="val -22190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/>
          <a:lstStyle/>
          <a:p>
            <a:r>
              <a:rPr lang="ja-JP" altLang="en-US" sz="2000">
                <a:solidFill>
                  <a:schemeClr val="tx1"/>
                </a:solidFill>
                <a:ea typeface="HGP創英角ﾎﾟｯﾌﾟ体" pitchFamily="50" charset="-128"/>
              </a:rPr>
              <a:t>理想の</a:t>
            </a:r>
            <a:r>
              <a:rPr lang="en-US" altLang="ja-JP" sz="2000">
                <a:solidFill>
                  <a:srgbClr val="CC0000"/>
                </a:solidFill>
                <a:ea typeface="HGP創英角ﾎﾟｯﾌﾟ体" pitchFamily="50" charset="-128"/>
              </a:rPr>
              <a:t>『</a:t>
            </a:r>
            <a:r>
              <a:rPr lang="ja-JP" altLang="en-US" sz="2000" u="sng">
                <a:solidFill>
                  <a:srgbClr val="CC0000"/>
                </a:solidFill>
                <a:ea typeface="HGP創英角ﾎﾟｯﾌﾟ体" pitchFamily="50" charset="-128"/>
              </a:rPr>
              <a:t>ありたい姿</a:t>
            </a:r>
            <a:r>
              <a:rPr lang="en-US" altLang="ja-JP" sz="2000" u="sng">
                <a:solidFill>
                  <a:srgbClr val="CC0000"/>
                </a:solidFill>
                <a:ea typeface="HGP創英角ﾎﾟｯﾌﾟ体" pitchFamily="50" charset="-128"/>
              </a:rPr>
              <a:t>｣</a:t>
            </a:r>
            <a:r>
              <a:rPr lang="ja-JP" altLang="en-US" sz="2000" u="sng">
                <a:solidFill>
                  <a:srgbClr val="CC0000"/>
                </a:solidFill>
                <a:ea typeface="HGP創英角ﾎﾟｯﾌﾟ体" pitchFamily="50" charset="-128"/>
              </a:rPr>
              <a:t>と</a:t>
            </a:r>
            <a:r>
              <a:rPr lang="en-US" altLang="ja-JP" sz="2000" u="sng">
                <a:solidFill>
                  <a:srgbClr val="CC0000"/>
                </a:solidFill>
                <a:ea typeface="HGP創英角ﾎﾟｯﾌﾟ体" pitchFamily="50" charset="-128"/>
              </a:rPr>
              <a:t>｢</a:t>
            </a:r>
            <a:r>
              <a:rPr lang="ja-JP" altLang="en-US" sz="2000" u="sng">
                <a:solidFill>
                  <a:srgbClr val="CC0000"/>
                </a:solidFill>
                <a:ea typeface="HGP創英角ﾎﾟｯﾌﾟ体" pitchFamily="50" charset="-128"/>
              </a:rPr>
              <a:t>現状</a:t>
            </a:r>
          </a:p>
          <a:p>
            <a:r>
              <a:rPr lang="ja-JP" altLang="en-US" sz="2000" u="sng">
                <a:solidFill>
                  <a:srgbClr val="CC0000"/>
                </a:solidFill>
                <a:ea typeface="HGP創英角ﾎﾟｯﾌﾟ体" pitchFamily="50" charset="-128"/>
              </a:rPr>
              <a:t>の姿</a:t>
            </a:r>
            <a:r>
              <a:rPr lang="en-US" altLang="ja-JP" sz="2000" u="sng">
                <a:solidFill>
                  <a:srgbClr val="CC0000"/>
                </a:solidFill>
                <a:ea typeface="HGP創英角ﾎﾟｯﾌﾟ体" pitchFamily="50" charset="-128"/>
              </a:rPr>
              <a:t>｣</a:t>
            </a:r>
            <a:r>
              <a:rPr lang="ja-JP" altLang="en-US" sz="2000" u="sng">
                <a:solidFill>
                  <a:srgbClr val="CC0000"/>
                </a:solidFill>
                <a:ea typeface="HGP創英角ﾎﾟｯﾌﾟ体" pitchFamily="50" charset="-128"/>
              </a:rPr>
              <a:t>との</a:t>
            </a:r>
            <a:r>
              <a:rPr lang="en-US" altLang="ja-JP" sz="2000" u="sng">
                <a:solidFill>
                  <a:srgbClr val="CC0000"/>
                </a:solidFill>
                <a:ea typeface="HGP創英角ﾎﾟｯﾌﾟ体" pitchFamily="50" charset="-128"/>
              </a:rPr>
              <a:t>『</a:t>
            </a:r>
            <a:r>
              <a:rPr lang="ja-JP" altLang="en-US" sz="2000" u="sng">
                <a:solidFill>
                  <a:srgbClr val="CC0000"/>
                </a:solidFill>
                <a:ea typeface="HGP創英角ﾎﾟｯﾌﾟ体" pitchFamily="50" charset="-128"/>
              </a:rPr>
              <a:t>差（課題</a:t>
            </a:r>
            <a:r>
              <a:rPr lang="en-US" altLang="ja-JP" sz="2000" u="sng">
                <a:solidFill>
                  <a:srgbClr val="CC0000"/>
                </a:solidFill>
                <a:ea typeface="HGP創英角ﾎﾟｯﾌﾟ体" pitchFamily="50" charset="-128"/>
              </a:rPr>
              <a:t>!</a:t>
            </a:r>
            <a:r>
              <a:rPr lang="en-US" altLang="ja-JP" sz="2000" u="sng">
                <a:solidFill>
                  <a:srgbClr val="CC0000"/>
                </a:solidFill>
                <a:latin typeface="HG創英角ﾎﾟｯﾌﾟ体" pitchFamily="49" charset="-128"/>
                <a:ea typeface="HG創英角ﾎﾟｯﾌﾟ体" pitchFamily="49" charset="-128"/>
              </a:rPr>
              <a:t>)</a:t>
            </a:r>
            <a:r>
              <a:rPr lang="en-US" altLang="ja-JP" sz="2000" u="sng">
                <a:solidFill>
                  <a:srgbClr val="CC0000"/>
                </a:solidFill>
                <a:ea typeface="HGP創英角ﾎﾟｯﾌﾟ体" pitchFamily="50" charset="-128"/>
              </a:rPr>
              <a:t>』</a:t>
            </a:r>
            <a:r>
              <a:rPr lang="ja-JP" altLang="en-US" sz="2000" u="sng">
                <a:solidFill>
                  <a:srgbClr val="CC0000"/>
                </a:solidFill>
                <a:ea typeface="HGP創英角ﾎﾟｯﾌﾟ体" pitchFamily="50" charset="-128"/>
              </a:rPr>
              <a:t>を明確</a:t>
            </a:r>
          </a:p>
          <a:p>
            <a:r>
              <a:rPr lang="ja-JP" altLang="en-US" sz="2000" u="sng">
                <a:solidFill>
                  <a:srgbClr val="CC0000"/>
                </a:solidFill>
                <a:ea typeface="HGP創英角ﾎﾟｯﾌﾟ体" pitchFamily="50" charset="-128"/>
              </a:rPr>
              <a:t>に</a:t>
            </a:r>
            <a:r>
              <a:rPr lang="ja-JP" altLang="en-US" sz="2000">
                <a:solidFill>
                  <a:srgbClr val="CC0000"/>
                </a:solidFill>
                <a:ea typeface="HGP創英角ﾎﾟｯﾌﾟ体" pitchFamily="50" charset="-128"/>
              </a:rPr>
              <a:t>し</a:t>
            </a:r>
            <a:r>
              <a:rPr lang="ja-JP" altLang="en-US" sz="2000">
                <a:solidFill>
                  <a:schemeClr val="tx1"/>
                </a:solidFill>
                <a:ea typeface="HGP創英角ﾎﾟｯﾌﾟ体" pitchFamily="50" charset="-128"/>
              </a:rPr>
              <a:t>、それを埋める</a:t>
            </a:r>
            <a:r>
              <a:rPr lang="en-US" altLang="ja-JP" sz="2000">
                <a:solidFill>
                  <a:schemeClr val="tx1"/>
                </a:solidFill>
                <a:ea typeface="HGP創英角ﾎﾟｯﾌﾟ体" pitchFamily="50" charset="-128"/>
              </a:rPr>
              <a:t>『</a:t>
            </a:r>
            <a:r>
              <a:rPr lang="ja-JP" altLang="en-US" sz="2000" u="sng">
                <a:solidFill>
                  <a:schemeClr val="tx1"/>
                </a:solidFill>
                <a:ea typeface="HGP創英角ﾎﾟｯﾌﾟ体" pitchFamily="50" charset="-128"/>
              </a:rPr>
              <a:t>攻め所</a:t>
            </a:r>
            <a:r>
              <a:rPr lang="en-US" altLang="ja-JP" sz="2000" u="sng">
                <a:solidFill>
                  <a:schemeClr val="tx1"/>
                </a:solidFill>
                <a:ea typeface="HGP創英角ﾎﾟｯﾌﾟ体" pitchFamily="50" charset="-128"/>
              </a:rPr>
              <a:t>』</a:t>
            </a:r>
          </a:p>
          <a:p>
            <a:r>
              <a:rPr lang="ja-JP" altLang="en-US" sz="2000" u="sng">
                <a:solidFill>
                  <a:schemeClr val="tx1"/>
                </a:solidFill>
                <a:ea typeface="HGP創英角ﾎﾟｯﾌﾟ体" pitchFamily="50" charset="-128"/>
              </a:rPr>
              <a:t>を決め</a:t>
            </a:r>
            <a:r>
              <a:rPr lang="ja-JP" altLang="en-US" sz="2000">
                <a:solidFill>
                  <a:schemeClr val="tx1"/>
                </a:solidFill>
                <a:ea typeface="HGP創英角ﾎﾟｯﾌﾟ体" pitchFamily="50" charset="-128"/>
              </a:rPr>
              <a:t>、</a:t>
            </a:r>
            <a:r>
              <a:rPr lang="en-US" altLang="ja-JP" sz="2000">
                <a:solidFill>
                  <a:schemeClr val="tx1"/>
                </a:solidFill>
                <a:ea typeface="HGP創英角ﾎﾟｯﾌﾟ体" pitchFamily="50" charset="-128"/>
              </a:rPr>
              <a:t>｢</a:t>
            </a:r>
            <a:r>
              <a:rPr lang="ja-JP" altLang="en-US" sz="2000">
                <a:solidFill>
                  <a:schemeClr val="tx1"/>
                </a:solidFill>
                <a:ea typeface="HGP創英角ﾎﾟｯﾌﾟ体" pitchFamily="50" charset="-128"/>
              </a:rPr>
              <a:t>ありたい姿</a:t>
            </a:r>
            <a:r>
              <a:rPr lang="en-US" altLang="ja-JP" sz="2000">
                <a:solidFill>
                  <a:schemeClr val="tx1"/>
                </a:solidFill>
                <a:ea typeface="HGP創英角ﾎﾟｯﾌﾟ体" pitchFamily="50" charset="-128"/>
              </a:rPr>
              <a:t>｣</a:t>
            </a:r>
            <a:r>
              <a:rPr lang="ja-JP" altLang="en-US" sz="2000">
                <a:solidFill>
                  <a:schemeClr val="tx1"/>
                </a:solidFill>
                <a:ea typeface="HGP創英角ﾎﾟｯﾌﾟ体" pitchFamily="50" charset="-128"/>
              </a:rPr>
              <a:t>の</a:t>
            </a:r>
          </a:p>
          <a:p>
            <a:r>
              <a:rPr lang="ja-JP" altLang="en-US" sz="2000">
                <a:solidFill>
                  <a:schemeClr val="tx1"/>
                </a:solidFill>
                <a:ea typeface="HGP創英角ﾎﾟｯﾌﾟ体" pitchFamily="50" charset="-128"/>
              </a:rPr>
              <a:t>どのレベルまでに</a:t>
            </a:r>
          </a:p>
          <a:p>
            <a:r>
              <a:rPr lang="ja-JP" altLang="en-US" sz="2000">
                <a:solidFill>
                  <a:schemeClr val="tx1"/>
                </a:solidFill>
                <a:ea typeface="HGP創英角ﾎﾟｯﾌﾟ体" pitchFamily="50" charset="-128"/>
              </a:rPr>
              <a:t>近づけるか？</a:t>
            </a:r>
          </a:p>
          <a:p>
            <a:r>
              <a:rPr lang="ja-JP" altLang="en-US" sz="2000">
                <a:solidFill>
                  <a:schemeClr val="tx1"/>
                </a:solidFill>
                <a:ea typeface="HGP創英角ﾎﾟｯﾌﾟ体" pitchFamily="50" charset="-128"/>
              </a:rPr>
              <a:t>（</a:t>
            </a:r>
            <a:r>
              <a:rPr lang="en-US" altLang="ja-JP" sz="2000">
                <a:solidFill>
                  <a:schemeClr val="tx1"/>
                </a:solidFill>
                <a:ea typeface="HGP創英角ﾎﾟｯﾌﾟ体" pitchFamily="50" charset="-128"/>
              </a:rPr>
              <a:t>=</a:t>
            </a:r>
            <a:r>
              <a:rPr lang="ja-JP" altLang="en-US" sz="2000">
                <a:solidFill>
                  <a:schemeClr val="tx1"/>
                </a:solidFill>
                <a:ea typeface="HGP創英角ﾎﾟｯﾌﾟ体" pitchFamily="50" charset="-128"/>
              </a:rPr>
              <a:t>目標）</a:t>
            </a:r>
            <a:r>
              <a:rPr lang="en-US" altLang="ja-JP" sz="2000">
                <a:solidFill>
                  <a:schemeClr val="tx1"/>
                </a:solidFill>
                <a:ea typeface="HGP創英角ﾎﾟｯﾌﾟ体" pitchFamily="50" charset="-128"/>
              </a:rPr>
              <a:t>』</a:t>
            </a:r>
            <a:r>
              <a:rPr lang="ja-JP" altLang="en-US" sz="2000">
                <a:solidFill>
                  <a:schemeClr val="tx1"/>
                </a:solidFill>
                <a:ea typeface="HGP創英角ﾎﾟｯﾌﾟ体" pitchFamily="50" charset="-128"/>
              </a:rPr>
              <a:t>を</a:t>
            </a:r>
          </a:p>
          <a:p>
            <a:r>
              <a:rPr lang="ja-JP" altLang="en-US" sz="2000">
                <a:solidFill>
                  <a:schemeClr val="tx1"/>
                </a:solidFill>
                <a:ea typeface="HGP創英角ﾎﾟｯﾌﾟ体" pitchFamily="50" charset="-128"/>
              </a:rPr>
              <a:t>決める</a:t>
            </a:r>
          </a:p>
        </p:txBody>
      </p:sp>
      <p:sp>
        <p:nvSpPr>
          <p:cNvPr id="212062" name="AutoShape 94"/>
          <p:cNvSpPr>
            <a:spLocks noChangeArrowheads="1"/>
          </p:cNvSpPr>
          <p:nvPr/>
        </p:nvSpPr>
        <p:spPr bwMode="auto">
          <a:xfrm>
            <a:off x="6659563" y="260350"/>
            <a:ext cx="2160587" cy="504825"/>
          </a:xfrm>
          <a:prstGeom prst="ribbon">
            <a:avLst>
              <a:gd name="adj1" fmla="val 16204"/>
              <a:gd name="adj2" fmla="val 75000"/>
            </a:avLst>
          </a:prstGeom>
          <a:solidFill>
            <a:schemeClr val="accent2"/>
          </a:solidFill>
          <a:ln w="28575">
            <a:solidFill>
              <a:srgbClr val="FF99CC"/>
            </a:solidFill>
            <a:round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2300">
                <a:solidFill>
                  <a:srgbClr val="FFFFCC"/>
                </a:solidFill>
                <a:ea typeface="HGP創英角ﾎﾟｯﾌﾟ体" pitchFamily="50" charset="-128"/>
              </a:rPr>
              <a:t>ありたい姿</a:t>
            </a:r>
          </a:p>
        </p:txBody>
      </p:sp>
      <p:sp>
        <p:nvSpPr>
          <p:cNvPr id="212064" name="AutoShape 96"/>
          <p:cNvSpPr>
            <a:spLocks noChangeArrowheads="1"/>
          </p:cNvSpPr>
          <p:nvPr/>
        </p:nvSpPr>
        <p:spPr bwMode="auto">
          <a:xfrm flipH="1">
            <a:off x="4338638" y="762000"/>
            <a:ext cx="3505200" cy="3352800"/>
          </a:xfrm>
          <a:prstGeom prst="rtTriangle">
            <a:avLst/>
          </a:prstGeom>
          <a:solidFill>
            <a:srgbClr val="FF99CC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4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創英角ﾎﾟｯﾌﾟ体" pitchFamily="49" charset="-128"/>
              </a:rPr>
              <a:t>差</a:t>
            </a:r>
          </a:p>
          <a:p>
            <a:r>
              <a:rPr lang="ja-JP" altLang="en-US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創英角ﾎﾟｯﾌﾟ体" pitchFamily="49" charset="-128"/>
              </a:rPr>
              <a:t>（課題）</a:t>
            </a:r>
          </a:p>
        </p:txBody>
      </p:sp>
      <p:sp>
        <p:nvSpPr>
          <p:cNvPr id="212065" name="AutoShape 97"/>
          <p:cNvSpPr>
            <a:spLocks noChangeArrowheads="1"/>
          </p:cNvSpPr>
          <p:nvPr/>
        </p:nvSpPr>
        <p:spPr bwMode="auto">
          <a:xfrm>
            <a:off x="5634038" y="3810000"/>
            <a:ext cx="2362200" cy="457200"/>
          </a:xfrm>
          <a:prstGeom prst="rightArrowCallout">
            <a:avLst>
              <a:gd name="adj1" fmla="val 25000"/>
              <a:gd name="adj2" fmla="val 50000"/>
              <a:gd name="adj3" fmla="val 86111"/>
              <a:gd name="adj4" fmla="val 72319"/>
            </a:avLst>
          </a:prstGeom>
          <a:solidFill>
            <a:schemeClr val="bg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2000">
                <a:solidFill>
                  <a:srgbClr val="CC0000"/>
                </a:solidFill>
                <a:ea typeface="HGP創英角ﾎﾟｯﾌﾟ体" pitchFamily="50" charset="-128"/>
              </a:rPr>
              <a:t>いつまでに？</a:t>
            </a:r>
          </a:p>
        </p:txBody>
      </p:sp>
      <p:sp>
        <p:nvSpPr>
          <p:cNvPr id="212066" name="AutoShape 98"/>
          <p:cNvSpPr>
            <a:spLocks noChangeArrowheads="1"/>
          </p:cNvSpPr>
          <p:nvPr/>
        </p:nvSpPr>
        <p:spPr bwMode="auto">
          <a:xfrm>
            <a:off x="8148638" y="1484313"/>
            <a:ext cx="533400" cy="2514600"/>
          </a:xfrm>
          <a:prstGeom prst="upArrowCallout">
            <a:avLst>
              <a:gd name="adj1" fmla="val 41667"/>
              <a:gd name="adj2" fmla="val 50000"/>
              <a:gd name="adj3" fmla="val 64145"/>
              <a:gd name="adj4" fmla="val 79773"/>
            </a:avLst>
          </a:prstGeom>
          <a:solidFill>
            <a:schemeClr val="bg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2000">
                <a:solidFill>
                  <a:srgbClr val="CC0000"/>
                </a:solidFill>
                <a:ea typeface="HGP創英角ﾎﾟｯﾌﾟ体" pitchFamily="50" charset="-128"/>
              </a:rPr>
              <a:t>ど</a:t>
            </a:r>
          </a:p>
          <a:p>
            <a:pPr algn="ctr"/>
            <a:r>
              <a:rPr lang="ja-JP" altLang="en-US" sz="2000">
                <a:solidFill>
                  <a:srgbClr val="CC0000"/>
                </a:solidFill>
                <a:ea typeface="HGP創英角ﾎﾟｯﾌﾟ体" pitchFamily="50" charset="-128"/>
              </a:rPr>
              <a:t>こ</a:t>
            </a:r>
          </a:p>
          <a:p>
            <a:pPr algn="ctr"/>
            <a:r>
              <a:rPr lang="ja-JP" altLang="en-US" sz="2000">
                <a:solidFill>
                  <a:srgbClr val="CC0000"/>
                </a:solidFill>
                <a:ea typeface="HGP創英角ﾎﾟｯﾌﾟ体" pitchFamily="50" charset="-128"/>
              </a:rPr>
              <a:t>ま</a:t>
            </a:r>
          </a:p>
          <a:p>
            <a:pPr algn="ctr"/>
            <a:r>
              <a:rPr lang="ja-JP" altLang="en-US" sz="2000">
                <a:solidFill>
                  <a:srgbClr val="CC0000"/>
                </a:solidFill>
                <a:ea typeface="HGP創英角ﾎﾟｯﾌﾟ体" pitchFamily="50" charset="-128"/>
              </a:rPr>
              <a:t>で</a:t>
            </a:r>
          </a:p>
          <a:p>
            <a:pPr algn="ctr"/>
            <a:r>
              <a:rPr lang="ja-JP" altLang="en-US" sz="2000">
                <a:solidFill>
                  <a:srgbClr val="CC0000"/>
                </a:solidFill>
                <a:ea typeface="HGP創英角ﾎﾟｯﾌﾟ体" pitchFamily="50" charset="-128"/>
              </a:rPr>
              <a:t>に</a:t>
            </a:r>
          </a:p>
          <a:p>
            <a:pPr algn="ctr"/>
            <a:r>
              <a:rPr lang="ja-JP" altLang="en-US" sz="2000">
                <a:solidFill>
                  <a:srgbClr val="CC0000"/>
                </a:solidFill>
                <a:ea typeface="HGP創英角ﾎﾟｯﾌﾟ体" pitchFamily="50" charset="-128"/>
              </a:rPr>
              <a:t>？</a:t>
            </a:r>
          </a:p>
        </p:txBody>
      </p:sp>
      <p:pic>
        <p:nvPicPr>
          <p:cNvPr id="212067" name="Picture 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438" y="2286000"/>
            <a:ext cx="16002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2068" name="Group 100"/>
          <p:cNvGrpSpPr>
            <a:grpSpLocks/>
          </p:cNvGrpSpPr>
          <p:nvPr/>
        </p:nvGrpSpPr>
        <p:grpSpPr bwMode="auto">
          <a:xfrm>
            <a:off x="3348038" y="2743200"/>
            <a:ext cx="2211387" cy="1600200"/>
            <a:chOff x="2496" y="1872"/>
            <a:chExt cx="1441" cy="1056"/>
          </a:xfrm>
        </p:grpSpPr>
        <p:pic>
          <p:nvPicPr>
            <p:cNvPr id="212069" name="Picture 10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" y="1872"/>
              <a:ext cx="817" cy="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2070" name="AutoShape 102"/>
            <p:cNvSpPr>
              <a:spLocks noChangeArrowheads="1"/>
            </p:cNvSpPr>
            <p:nvPr/>
          </p:nvSpPr>
          <p:spPr bwMode="auto">
            <a:xfrm>
              <a:off x="2496" y="2640"/>
              <a:ext cx="1200" cy="288"/>
            </a:xfrm>
            <a:prstGeom prst="wedgeRoundRectCallout">
              <a:avLst>
                <a:gd name="adj1" fmla="val 42750"/>
                <a:gd name="adj2" fmla="val -153125"/>
                <a:gd name="adj3" fmla="val 16667"/>
              </a:avLst>
            </a:prstGeom>
            <a:solidFill>
              <a:schemeClr val="accent2"/>
            </a:solidFill>
            <a:ln w="9525">
              <a:solidFill>
                <a:srgbClr val="FF99CC"/>
              </a:solidFill>
              <a:miter lim="800000"/>
              <a:headEnd/>
              <a:tailEnd/>
            </a:ln>
            <a:effectLst>
              <a:outerShdw dist="107763" dir="8100000" algn="ctr" rotWithShape="0">
                <a:schemeClr val="bg2"/>
              </a:outerShdw>
            </a:effectLst>
          </p:spPr>
          <p:txBody>
            <a:bodyPr/>
            <a:lstStyle/>
            <a:p>
              <a:pPr algn="ctr"/>
              <a:r>
                <a:rPr lang="ja-JP" altLang="en-US" sz="2000">
                  <a:solidFill>
                    <a:srgbClr val="FFFFCC"/>
                  </a:solidFill>
                  <a:ea typeface="HGP創英角ﾎﾟｯﾌﾟ体" pitchFamily="50" charset="-128"/>
                </a:rPr>
                <a:t>現状ﾚﾍﾞﾙ</a:t>
              </a:r>
            </a:p>
          </p:txBody>
        </p:sp>
      </p:grpSp>
      <p:sp>
        <p:nvSpPr>
          <p:cNvPr id="212073" name="AutoShape 105"/>
          <p:cNvSpPr>
            <a:spLocks noChangeArrowheads="1"/>
          </p:cNvSpPr>
          <p:nvPr/>
        </p:nvSpPr>
        <p:spPr bwMode="auto">
          <a:xfrm>
            <a:off x="6700838" y="1066800"/>
            <a:ext cx="1981200" cy="685800"/>
          </a:xfrm>
          <a:prstGeom prst="star16">
            <a:avLst>
              <a:gd name="adj" fmla="val 38407"/>
            </a:avLst>
          </a:prstGeom>
          <a:solidFill>
            <a:srgbClr val="FFFF66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400">
                <a:solidFill>
                  <a:srgbClr val="CC0000"/>
                </a:solidFill>
                <a:ea typeface="HGP創英角ﾎﾟｯﾌﾟ体" pitchFamily="50" charset="-128"/>
              </a:rPr>
              <a:t>目標</a:t>
            </a:r>
          </a:p>
        </p:txBody>
      </p:sp>
      <p:pic>
        <p:nvPicPr>
          <p:cNvPr id="212074" name="Picture 1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724400"/>
            <a:ext cx="19812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2087" name="Group 119"/>
          <p:cNvGrpSpPr>
            <a:grpSpLocks/>
          </p:cNvGrpSpPr>
          <p:nvPr/>
        </p:nvGrpSpPr>
        <p:grpSpPr bwMode="auto">
          <a:xfrm>
            <a:off x="5792788" y="4581525"/>
            <a:ext cx="3351212" cy="1755775"/>
            <a:chOff x="3264" y="2832"/>
            <a:chExt cx="2496" cy="1296"/>
          </a:xfrm>
        </p:grpSpPr>
        <p:sp>
          <p:nvSpPr>
            <p:cNvPr id="212075" name="Rectangle 107"/>
            <p:cNvSpPr>
              <a:spLocks noChangeArrowheads="1"/>
            </p:cNvSpPr>
            <p:nvPr/>
          </p:nvSpPr>
          <p:spPr bwMode="auto">
            <a:xfrm rot="2012108">
              <a:off x="4032" y="2832"/>
              <a:ext cx="9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000" b="1"/>
                <a:t>アイデア</a:t>
              </a:r>
            </a:p>
          </p:txBody>
        </p:sp>
        <p:sp>
          <p:nvSpPr>
            <p:cNvPr id="212076" name="Rectangle 108"/>
            <p:cNvSpPr>
              <a:spLocks noChangeArrowheads="1"/>
            </p:cNvSpPr>
            <p:nvPr/>
          </p:nvSpPr>
          <p:spPr bwMode="auto">
            <a:xfrm rot="1479369">
              <a:off x="3696" y="3120"/>
              <a:ext cx="912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 b="1"/>
                <a:t>アイデア</a:t>
              </a:r>
            </a:p>
          </p:txBody>
        </p:sp>
        <p:sp>
          <p:nvSpPr>
            <p:cNvPr id="212077" name="Rectangle 109"/>
            <p:cNvSpPr>
              <a:spLocks noChangeArrowheads="1"/>
            </p:cNvSpPr>
            <p:nvPr/>
          </p:nvSpPr>
          <p:spPr bwMode="auto">
            <a:xfrm rot="1158">
              <a:off x="3552" y="3360"/>
              <a:ext cx="96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000" b="1"/>
                <a:t>アイデア</a:t>
              </a:r>
            </a:p>
          </p:txBody>
        </p:sp>
        <p:sp>
          <p:nvSpPr>
            <p:cNvPr id="212078" name="Rectangle 110"/>
            <p:cNvSpPr>
              <a:spLocks noChangeArrowheads="1"/>
            </p:cNvSpPr>
            <p:nvPr/>
          </p:nvSpPr>
          <p:spPr bwMode="auto">
            <a:xfrm rot="-1987585">
              <a:off x="3696" y="3888"/>
              <a:ext cx="768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 b="1"/>
                <a:t>アイデア</a:t>
              </a:r>
            </a:p>
          </p:txBody>
        </p:sp>
        <p:sp>
          <p:nvSpPr>
            <p:cNvPr id="212079" name="Rectangle 111"/>
            <p:cNvSpPr>
              <a:spLocks noChangeArrowheads="1"/>
            </p:cNvSpPr>
            <p:nvPr/>
          </p:nvSpPr>
          <p:spPr bwMode="auto">
            <a:xfrm rot="-1507648">
              <a:off x="4992" y="3024"/>
              <a:ext cx="768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r>
                <a:rPr lang="ja-JP" altLang="en-US" sz="1800" b="1"/>
                <a:t>アイデア</a:t>
              </a:r>
            </a:p>
          </p:txBody>
        </p:sp>
        <p:sp>
          <p:nvSpPr>
            <p:cNvPr id="212081" name="Rectangle 113"/>
            <p:cNvSpPr>
              <a:spLocks noChangeArrowheads="1"/>
            </p:cNvSpPr>
            <p:nvPr/>
          </p:nvSpPr>
          <p:spPr bwMode="auto">
            <a:xfrm rot="1479369">
              <a:off x="3552" y="2832"/>
              <a:ext cx="9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 b="1"/>
                <a:t>アイデア</a:t>
              </a:r>
            </a:p>
          </p:txBody>
        </p:sp>
        <p:sp>
          <p:nvSpPr>
            <p:cNvPr id="212082" name="Rectangle 114"/>
            <p:cNvSpPr>
              <a:spLocks noChangeArrowheads="1"/>
            </p:cNvSpPr>
            <p:nvPr/>
          </p:nvSpPr>
          <p:spPr bwMode="auto">
            <a:xfrm rot="197834">
              <a:off x="3264" y="3120"/>
              <a:ext cx="9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 b="1"/>
                <a:t>アイデア</a:t>
              </a:r>
            </a:p>
          </p:txBody>
        </p:sp>
        <p:sp>
          <p:nvSpPr>
            <p:cNvPr id="212083" name="Rectangle 115"/>
            <p:cNvSpPr>
              <a:spLocks noChangeArrowheads="1"/>
            </p:cNvSpPr>
            <p:nvPr/>
          </p:nvSpPr>
          <p:spPr bwMode="auto">
            <a:xfrm rot="-700887">
              <a:off x="3456" y="3600"/>
              <a:ext cx="96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 b="1"/>
                <a:t>アイデア</a:t>
              </a:r>
            </a:p>
          </p:txBody>
        </p:sp>
        <p:sp>
          <p:nvSpPr>
            <p:cNvPr id="212085" name="Rectangle 117"/>
            <p:cNvSpPr>
              <a:spLocks noChangeArrowheads="1"/>
            </p:cNvSpPr>
            <p:nvPr/>
          </p:nvSpPr>
          <p:spPr bwMode="auto">
            <a:xfrm rot="-1987585">
              <a:off x="4848" y="2880"/>
              <a:ext cx="768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 b="1"/>
                <a:t>アイデア</a:t>
              </a:r>
            </a:p>
          </p:txBody>
        </p:sp>
        <p:sp>
          <p:nvSpPr>
            <p:cNvPr id="212086" name="Rectangle 118"/>
            <p:cNvSpPr>
              <a:spLocks noChangeArrowheads="1"/>
            </p:cNvSpPr>
            <p:nvPr/>
          </p:nvSpPr>
          <p:spPr bwMode="auto">
            <a:xfrm rot="1638919">
              <a:off x="4992" y="3888"/>
              <a:ext cx="768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r>
                <a:rPr lang="ja-JP" altLang="en-US" sz="1400" b="1"/>
                <a:t>アイデア</a:t>
              </a:r>
            </a:p>
          </p:txBody>
        </p:sp>
      </p:grpSp>
      <p:sp>
        <p:nvSpPr>
          <p:cNvPr id="212088" name="AutoShape 120"/>
          <p:cNvSpPr>
            <a:spLocks noChangeArrowheads="1"/>
          </p:cNvSpPr>
          <p:nvPr/>
        </p:nvSpPr>
        <p:spPr bwMode="auto">
          <a:xfrm>
            <a:off x="6243638" y="1828800"/>
            <a:ext cx="1371600" cy="457200"/>
          </a:xfrm>
          <a:prstGeom prst="wedgeRoundRectCallout">
            <a:avLst>
              <a:gd name="adj1" fmla="val 35532"/>
              <a:gd name="adj2" fmla="val 73264"/>
              <a:gd name="adj3" fmla="val 16667"/>
            </a:avLst>
          </a:prstGeom>
          <a:solidFill>
            <a:schemeClr val="bg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ja-JP" altLang="en-US" sz="2000">
                <a:solidFill>
                  <a:srgbClr val="CC0000"/>
                </a:solidFill>
                <a:ea typeface="HGP創英角ﾎﾟｯﾌﾟ体" pitchFamily="50" charset="-128"/>
              </a:rPr>
              <a:t>何を？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2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1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1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21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2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1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1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1" dur="500"/>
                                        <p:tgtEl>
                                          <p:spTgt spid="212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1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027" grpId="0" animBg="1"/>
      <p:bldP spid="212057" grpId="0" animBg="1"/>
      <p:bldP spid="212058" grpId="0" animBg="1"/>
      <p:bldP spid="212059" grpId="0" animBg="1" autoUpdateAnimBg="0"/>
      <p:bldP spid="212060" grpId="0" animBg="1" autoUpdateAnimBg="0"/>
      <p:bldP spid="212061" grpId="0" animBg="1" autoUpdateAnimBg="0"/>
      <p:bldP spid="212062" grpId="0" animBg="1" autoUpdateAnimBg="0"/>
      <p:bldP spid="212064" grpId="0" animBg="1" autoUpdateAnimBg="0"/>
      <p:bldP spid="212065" grpId="0" animBg="1" autoUpdateAnimBg="0"/>
      <p:bldP spid="212066" grpId="0" animBg="1" autoUpdateAnimBg="0"/>
      <p:bldP spid="212073" grpId="0" animBg="1" autoUpdateAnimBg="0"/>
      <p:bldP spid="212088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1584325" y="1628775"/>
            <a:ext cx="7019925" cy="303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003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3616325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>
              <a:tabLst>
                <a:tab pos="3616325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>
              <a:tabLst>
                <a:tab pos="3616325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>
              <a:tabLst>
                <a:tab pos="3616325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>
              <a:tabLst>
                <a:tab pos="3616325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616325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616325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616325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616325" algn="l"/>
              </a:tabLs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en-US" altLang="ja-JP" sz="360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2-5</a:t>
            </a:r>
          </a:p>
          <a:p>
            <a:pPr>
              <a:spcBef>
                <a:spcPct val="25000"/>
              </a:spcBef>
            </a:pPr>
            <a:r>
              <a:rPr lang="ja-JP" altLang="en-US" sz="360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問題解決型と</a:t>
            </a:r>
          </a:p>
          <a:p>
            <a:endParaRPr lang="ja-JP" altLang="en-US" sz="800">
              <a:solidFill>
                <a:srgbClr val="660033"/>
              </a:solidFill>
              <a:effectLst>
                <a:outerShdw blurRad="38100" dist="38100" dir="2700000" algn="tl">
                  <a:srgbClr val="C0C0C0"/>
                </a:outerShdw>
              </a:effectLst>
              <a:ea typeface="HGP創英角ﾎﾟｯﾌﾟ体" pitchFamily="50" charset="-128"/>
            </a:endParaRPr>
          </a:p>
          <a:p>
            <a:r>
              <a:rPr lang="ja-JP" altLang="en-US" sz="360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課題達成型とを</a:t>
            </a:r>
          </a:p>
          <a:p>
            <a:endParaRPr lang="ja-JP" altLang="en-US" sz="800">
              <a:solidFill>
                <a:srgbClr val="660033"/>
              </a:solidFill>
              <a:effectLst>
                <a:outerShdw blurRad="38100" dist="38100" dir="2700000" algn="tl">
                  <a:srgbClr val="C0C0C0"/>
                </a:outerShdw>
              </a:effectLst>
              <a:ea typeface="HGP創英角ﾎﾟｯﾌﾟ体" pitchFamily="50" charset="-128"/>
            </a:endParaRPr>
          </a:p>
          <a:p>
            <a:r>
              <a:rPr lang="ja-JP" altLang="en-US" sz="360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もう少し細かく見てみよう！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ChangeArrowheads="1"/>
          </p:cNvSpPr>
          <p:nvPr/>
        </p:nvSpPr>
        <p:spPr bwMode="auto">
          <a:xfrm>
            <a:off x="1682750" y="1371600"/>
            <a:ext cx="6992938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ja-JP" b="1">
                <a:solidFill>
                  <a:srgbClr val="660033"/>
                </a:solidFill>
                <a:latin typeface="HGP創英角ﾎﾟｯﾌﾟ体" pitchFamily="50" charset="-128"/>
                <a:ea typeface="HGP創英角ﾎﾟｯﾌﾟ体" pitchFamily="50" charset="-128"/>
              </a:rPr>
              <a:t>2-1</a:t>
            </a:r>
          </a:p>
          <a:p>
            <a:pPr>
              <a:spcBef>
                <a:spcPct val="50000"/>
              </a:spcBef>
            </a:pPr>
            <a:r>
              <a:rPr lang="ja-JP" altLang="en-US" b="1">
                <a:solidFill>
                  <a:srgbClr val="660033"/>
                </a:solidFill>
                <a:ea typeface="HG創英角ﾎﾟｯﾌﾟ体" pitchFamily="49" charset="-128"/>
              </a:rPr>
              <a:t>まずは！　 　　</a:t>
            </a:r>
          </a:p>
          <a:p>
            <a:r>
              <a:rPr lang="ja-JP" altLang="en-US" b="1">
                <a:solidFill>
                  <a:srgbClr val="660033"/>
                </a:solidFill>
                <a:ea typeface="HG創英角ﾎﾟｯﾌﾟ体" pitchFamily="49" charset="-128"/>
              </a:rPr>
              <a:t>ＱＣストーリーって何？</a:t>
            </a:r>
          </a:p>
          <a:p>
            <a:endParaRPr lang="ja-JP" altLang="en-US" b="1">
              <a:solidFill>
                <a:srgbClr val="660033"/>
              </a:solidFill>
              <a:ea typeface="HG創英角ﾎﾟｯﾌﾟ体" pitchFamily="49" charset="-128"/>
            </a:endParaRPr>
          </a:p>
          <a:p>
            <a:endParaRPr lang="ja-JP" altLang="en-US" b="1">
              <a:solidFill>
                <a:srgbClr val="660033"/>
              </a:solidFill>
              <a:ea typeface="HG創英角ﾎﾟｯﾌﾟ体" pitchFamily="49" charset="-128"/>
            </a:endParaRPr>
          </a:p>
          <a:p>
            <a:endParaRPr lang="en-US" altLang="ja-JP" b="1">
              <a:solidFill>
                <a:srgbClr val="660033"/>
              </a:solidFill>
              <a:ea typeface="HG創英角ﾎﾟｯﾌﾟ体" pitchFamily="49" charset="-128"/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778750" cy="609600"/>
          </a:xfrm>
          <a:noFill/>
          <a:ln/>
        </p:spPr>
        <p:txBody>
          <a:bodyPr lIns="92075" tIns="46038" rIns="92075" bIns="46038"/>
          <a:lstStyle/>
          <a:p>
            <a:r>
              <a:rPr lang="ja-JP" altLang="en-US" b="1">
                <a:solidFill>
                  <a:srgbClr val="800000"/>
                </a:solidFill>
              </a:rPr>
              <a:t>ストーリーの流れ　</a:t>
            </a:r>
          </a:p>
        </p:txBody>
      </p:sp>
      <p:sp>
        <p:nvSpPr>
          <p:cNvPr id="84996" name="AutoShape 4"/>
          <p:cNvSpPr>
            <a:spLocks noChangeArrowheads="1"/>
          </p:cNvSpPr>
          <p:nvPr/>
        </p:nvSpPr>
        <p:spPr bwMode="auto">
          <a:xfrm>
            <a:off x="2197100" y="1073150"/>
            <a:ext cx="5321300" cy="901700"/>
          </a:xfrm>
          <a:prstGeom prst="roundRect">
            <a:avLst>
              <a:gd name="adj" fmla="val 12449"/>
            </a:avLst>
          </a:prstGeom>
          <a:solidFill>
            <a:srgbClr val="FFFFCC"/>
          </a:solidFill>
          <a:ln w="12700">
            <a:solidFill>
              <a:srgbClr val="660033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3600">
                <a:solidFill>
                  <a:srgbClr val="660033"/>
                </a:solidFill>
                <a:ea typeface="HGP創英角ﾎﾟｯﾌﾟ体" pitchFamily="50" charset="-128"/>
              </a:rPr>
              <a:t>１．テーマの選定</a:t>
            </a:r>
          </a:p>
        </p:txBody>
      </p:sp>
      <p:sp>
        <p:nvSpPr>
          <p:cNvPr id="85004" name="AutoShape 12"/>
          <p:cNvSpPr>
            <a:spLocks noChangeArrowheads="1"/>
          </p:cNvSpPr>
          <p:nvPr/>
        </p:nvSpPr>
        <p:spPr bwMode="auto">
          <a:xfrm>
            <a:off x="3429000" y="1981200"/>
            <a:ext cx="2743200" cy="609600"/>
          </a:xfrm>
          <a:prstGeom prst="downArrow">
            <a:avLst>
              <a:gd name="adj1" fmla="val 48676"/>
              <a:gd name="adj2" fmla="val 46213"/>
            </a:avLst>
          </a:prstGeom>
          <a:solidFill>
            <a:srgbClr val="990099"/>
          </a:solidFill>
          <a:ln w="12700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/>
            <a:endParaRPr lang="ja-JP" altLang="ja-JP">
              <a:solidFill>
                <a:srgbClr val="660033"/>
              </a:solidFill>
            </a:endParaRPr>
          </a:p>
        </p:txBody>
      </p:sp>
      <p:sp>
        <p:nvSpPr>
          <p:cNvPr id="85055" name="AutoShape 63"/>
          <p:cNvSpPr>
            <a:spLocks noChangeArrowheads="1"/>
          </p:cNvSpPr>
          <p:nvPr/>
        </p:nvSpPr>
        <p:spPr bwMode="auto">
          <a:xfrm>
            <a:off x="460375" y="2282825"/>
            <a:ext cx="2743200" cy="2514600"/>
          </a:xfrm>
          <a:prstGeom prst="wedgeRectCallout">
            <a:avLst>
              <a:gd name="adj1" fmla="val 98208"/>
              <a:gd name="adj2" fmla="val 61366"/>
            </a:avLst>
          </a:prstGeom>
          <a:solidFill>
            <a:srgbClr val="FFCCCC"/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ja-JP" altLang="en-US" sz="3000"/>
              <a:t>問題解決型と</a:t>
            </a:r>
          </a:p>
          <a:p>
            <a:r>
              <a:rPr lang="ja-JP" altLang="en-US" sz="3000"/>
              <a:t>課題達成型の</a:t>
            </a:r>
          </a:p>
          <a:p>
            <a:r>
              <a:rPr lang="ja-JP" altLang="en-US" sz="3000"/>
              <a:t>どちらが</a:t>
            </a:r>
          </a:p>
          <a:p>
            <a:r>
              <a:rPr lang="ja-JP" altLang="en-US" sz="3000"/>
              <a:t>適しているか？を選択しよう！</a:t>
            </a:r>
          </a:p>
        </p:txBody>
      </p:sp>
      <p:grpSp>
        <p:nvGrpSpPr>
          <p:cNvPr id="85057" name="Group 65"/>
          <p:cNvGrpSpPr>
            <a:grpSpLocks/>
          </p:cNvGrpSpPr>
          <p:nvPr/>
        </p:nvGrpSpPr>
        <p:grpSpPr bwMode="auto">
          <a:xfrm>
            <a:off x="2057400" y="2667000"/>
            <a:ext cx="5638800" cy="4191000"/>
            <a:chOff x="1296" y="1680"/>
            <a:chExt cx="3552" cy="2640"/>
          </a:xfrm>
        </p:grpSpPr>
        <p:grpSp>
          <p:nvGrpSpPr>
            <p:cNvPr id="85020" name="Group 28"/>
            <p:cNvGrpSpPr>
              <a:grpSpLocks/>
            </p:cNvGrpSpPr>
            <p:nvPr/>
          </p:nvGrpSpPr>
          <p:grpSpPr bwMode="auto">
            <a:xfrm>
              <a:off x="1824" y="2400"/>
              <a:ext cx="2400" cy="1920"/>
              <a:chOff x="11" y="480"/>
              <a:chExt cx="2496" cy="2198"/>
            </a:xfrm>
          </p:grpSpPr>
          <p:grpSp>
            <p:nvGrpSpPr>
              <p:cNvPr id="85021" name="Group 29"/>
              <p:cNvGrpSpPr>
                <a:grpSpLocks/>
              </p:cNvGrpSpPr>
              <p:nvPr/>
            </p:nvGrpSpPr>
            <p:grpSpPr bwMode="auto">
              <a:xfrm>
                <a:off x="144" y="480"/>
                <a:ext cx="2112" cy="2198"/>
                <a:chOff x="576" y="432"/>
                <a:chExt cx="2976" cy="3350"/>
              </a:xfrm>
            </p:grpSpPr>
            <p:grpSp>
              <p:nvGrpSpPr>
                <p:cNvPr id="85022" name="Group 30"/>
                <p:cNvGrpSpPr>
                  <a:grpSpLocks/>
                </p:cNvGrpSpPr>
                <p:nvPr/>
              </p:nvGrpSpPr>
              <p:grpSpPr bwMode="auto">
                <a:xfrm>
                  <a:off x="576" y="432"/>
                  <a:ext cx="2976" cy="3350"/>
                  <a:chOff x="1418" y="732"/>
                  <a:chExt cx="2646" cy="3062"/>
                </a:xfrm>
              </p:grpSpPr>
              <p:sp>
                <p:nvSpPr>
                  <p:cNvPr id="85023" name="Freeform 31"/>
                  <p:cNvSpPr>
                    <a:spLocks/>
                  </p:cNvSpPr>
                  <p:nvPr/>
                </p:nvSpPr>
                <p:spPr bwMode="auto">
                  <a:xfrm>
                    <a:off x="2731" y="2466"/>
                    <a:ext cx="148" cy="555"/>
                  </a:xfrm>
                  <a:custGeom>
                    <a:avLst/>
                    <a:gdLst>
                      <a:gd name="T0" fmla="*/ 10 w 148"/>
                      <a:gd name="T1" fmla="*/ 10 h 555"/>
                      <a:gd name="T2" fmla="*/ 40 w 148"/>
                      <a:gd name="T3" fmla="*/ 129 h 555"/>
                      <a:gd name="T4" fmla="*/ 0 w 148"/>
                      <a:gd name="T5" fmla="*/ 406 h 555"/>
                      <a:gd name="T6" fmla="*/ 89 w 148"/>
                      <a:gd name="T7" fmla="*/ 555 h 555"/>
                      <a:gd name="T8" fmla="*/ 148 w 148"/>
                      <a:gd name="T9" fmla="*/ 416 h 555"/>
                      <a:gd name="T10" fmla="*/ 69 w 148"/>
                      <a:gd name="T11" fmla="*/ 129 h 555"/>
                      <a:gd name="T12" fmla="*/ 79 w 148"/>
                      <a:gd name="T13" fmla="*/ 0 h 555"/>
                      <a:gd name="T14" fmla="*/ 10 w 148"/>
                      <a:gd name="T15" fmla="*/ 10 h 5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48" h="555">
                        <a:moveTo>
                          <a:pt x="10" y="10"/>
                        </a:moveTo>
                        <a:lnTo>
                          <a:pt x="40" y="129"/>
                        </a:lnTo>
                        <a:lnTo>
                          <a:pt x="0" y="406"/>
                        </a:lnTo>
                        <a:lnTo>
                          <a:pt x="89" y="555"/>
                        </a:lnTo>
                        <a:lnTo>
                          <a:pt x="148" y="416"/>
                        </a:lnTo>
                        <a:lnTo>
                          <a:pt x="69" y="129"/>
                        </a:lnTo>
                        <a:lnTo>
                          <a:pt x="79" y="0"/>
                        </a:lnTo>
                        <a:lnTo>
                          <a:pt x="10" y="10"/>
                        </a:lnTo>
                        <a:close/>
                      </a:path>
                    </a:pathLst>
                  </a:custGeom>
                  <a:solidFill>
                    <a:srgbClr val="000033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24" name="Freeform 32"/>
                  <p:cNvSpPr>
                    <a:spLocks/>
                  </p:cNvSpPr>
                  <p:nvPr/>
                </p:nvSpPr>
                <p:spPr bwMode="auto">
                  <a:xfrm>
                    <a:off x="2494" y="2298"/>
                    <a:ext cx="543" cy="337"/>
                  </a:xfrm>
                  <a:custGeom>
                    <a:avLst/>
                    <a:gdLst>
                      <a:gd name="T0" fmla="*/ 0 w 543"/>
                      <a:gd name="T1" fmla="*/ 89 h 337"/>
                      <a:gd name="T2" fmla="*/ 109 w 543"/>
                      <a:gd name="T3" fmla="*/ 337 h 337"/>
                      <a:gd name="T4" fmla="*/ 287 w 543"/>
                      <a:gd name="T5" fmla="*/ 188 h 337"/>
                      <a:gd name="T6" fmla="*/ 454 w 543"/>
                      <a:gd name="T7" fmla="*/ 297 h 337"/>
                      <a:gd name="T8" fmla="*/ 543 w 543"/>
                      <a:gd name="T9" fmla="*/ 0 h 337"/>
                      <a:gd name="T10" fmla="*/ 0 w 543"/>
                      <a:gd name="T11" fmla="*/ 89 h 3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43" h="337">
                        <a:moveTo>
                          <a:pt x="0" y="89"/>
                        </a:moveTo>
                        <a:lnTo>
                          <a:pt x="109" y="337"/>
                        </a:lnTo>
                        <a:lnTo>
                          <a:pt x="287" y="188"/>
                        </a:lnTo>
                        <a:lnTo>
                          <a:pt x="454" y="297"/>
                        </a:lnTo>
                        <a:lnTo>
                          <a:pt x="543" y="0"/>
                        </a:lnTo>
                        <a:lnTo>
                          <a:pt x="0" y="8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25" name="Freeform 33"/>
                  <p:cNvSpPr>
                    <a:spLocks/>
                  </p:cNvSpPr>
                  <p:nvPr/>
                </p:nvSpPr>
                <p:spPr bwMode="auto">
                  <a:xfrm>
                    <a:off x="3531" y="1020"/>
                    <a:ext cx="49" cy="465"/>
                  </a:xfrm>
                  <a:custGeom>
                    <a:avLst/>
                    <a:gdLst>
                      <a:gd name="T0" fmla="*/ 49 w 49"/>
                      <a:gd name="T1" fmla="*/ 465 h 465"/>
                      <a:gd name="T2" fmla="*/ 20 w 49"/>
                      <a:gd name="T3" fmla="*/ 465 h 465"/>
                      <a:gd name="T4" fmla="*/ 0 w 49"/>
                      <a:gd name="T5" fmla="*/ 0 h 465"/>
                      <a:gd name="T6" fmla="*/ 20 w 49"/>
                      <a:gd name="T7" fmla="*/ 0 h 465"/>
                      <a:gd name="T8" fmla="*/ 49 w 49"/>
                      <a:gd name="T9" fmla="*/ 465 h 4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9" h="465">
                        <a:moveTo>
                          <a:pt x="49" y="465"/>
                        </a:moveTo>
                        <a:lnTo>
                          <a:pt x="20" y="465"/>
                        </a:lnTo>
                        <a:lnTo>
                          <a:pt x="0" y="0"/>
                        </a:lnTo>
                        <a:lnTo>
                          <a:pt x="20" y="0"/>
                        </a:lnTo>
                        <a:lnTo>
                          <a:pt x="49" y="465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26" name="Freeform 34"/>
                  <p:cNvSpPr>
                    <a:spLocks/>
                  </p:cNvSpPr>
                  <p:nvPr/>
                </p:nvSpPr>
                <p:spPr bwMode="auto">
                  <a:xfrm>
                    <a:off x="3501" y="1436"/>
                    <a:ext cx="119" cy="69"/>
                  </a:xfrm>
                  <a:custGeom>
                    <a:avLst/>
                    <a:gdLst>
                      <a:gd name="T0" fmla="*/ 119 w 119"/>
                      <a:gd name="T1" fmla="*/ 39 h 69"/>
                      <a:gd name="T2" fmla="*/ 99 w 119"/>
                      <a:gd name="T3" fmla="*/ 59 h 69"/>
                      <a:gd name="T4" fmla="*/ 60 w 119"/>
                      <a:gd name="T5" fmla="*/ 69 h 69"/>
                      <a:gd name="T6" fmla="*/ 20 w 119"/>
                      <a:gd name="T7" fmla="*/ 59 h 69"/>
                      <a:gd name="T8" fmla="*/ 0 w 119"/>
                      <a:gd name="T9" fmla="*/ 39 h 69"/>
                      <a:gd name="T10" fmla="*/ 20 w 119"/>
                      <a:gd name="T11" fmla="*/ 10 h 69"/>
                      <a:gd name="T12" fmla="*/ 60 w 119"/>
                      <a:gd name="T13" fmla="*/ 0 h 69"/>
                      <a:gd name="T14" fmla="*/ 99 w 119"/>
                      <a:gd name="T15" fmla="*/ 10 h 69"/>
                      <a:gd name="T16" fmla="*/ 119 w 119"/>
                      <a:gd name="T17" fmla="*/ 39 h 69"/>
                      <a:gd name="T18" fmla="*/ 119 w 119"/>
                      <a:gd name="T19" fmla="*/ 3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9" h="69">
                        <a:moveTo>
                          <a:pt x="119" y="39"/>
                        </a:moveTo>
                        <a:lnTo>
                          <a:pt x="99" y="59"/>
                        </a:lnTo>
                        <a:lnTo>
                          <a:pt x="60" y="69"/>
                        </a:lnTo>
                        <a:lnTo>
                          <a:pt x="20" y="59"/>
                        </a:lnTo>
                        <a:lnTo>
                          <a:pt x="0" y="39"/>
                        </a:lnTo>
                        <a:lnTo>
                          <a:pt x="20" y="10"/>
                        </a:lnTo>
                        <a:lnTo>
                          <a:pt x="60" y="0"/>
                        </a:lnTo>
                        <a:lnTo>
                          <a:pt x="99" y="10"/>
                        </a:lnTo>
                        <a:lnTo>
                          <a:pt x="119" y="39"/>
                        </a:lnTo>
                        <a:lnTo>
                          <a:pt x="119" y="39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27" name="Freeform 35"/>
                  <p:cNvSpPr>
                    <a:spLocks/>
                  </p:cNvSpPr>
                  <p:nvPr/>
                </p:nvSpPr>
                <p:spPr bwMode="auto">
                  <a:xfrm>
                    <a:off x="3521" y="1495"/>
                    <a:ext cx="109" cy="169"/>
                  </a:xfrm>
                  <a:custGeom>
                    <a:avLst/>
                    <a:gdLst>
                      <a:gd name="T0" fmla="*/ 10 w 109"/>
                      <a:gd name="T1" fmla="*/ 10 h 169"/>
                      <a:gd name="T2" fmla="*/ 0 w 109"/>
                      <a:gd name="T3" fmla="*/ 169 h 169"/>
                      <a:gd name="T4" fmla="*/ 30 w 109"/>
                      <a:gd name="T5" fmla="*/ 169 h 169"/>
                      <a:gd name="T6" fmla="*/ 30 w 109"/>
                      <a:gd name="T7" fmla="*/ 80 h 169"/>
                      <a:gd name="T8" fmla="*/ 40 w 109"/>
                      <a:gd name="T9" fmla="*/ 159 h 169"/>
                      <a:gd name="T10" fmla="*/ 59 w 109"/>
                      <a:gd name="T11" fmla="*/ 159 h 169"/>
                      <a:gd name="T12" fmla="*/ 49 w 109"/>
                      <a:gd name="T13" fmla="*/ 80 h 169"/>
                      <a:gd name="T14" fmla="*/ 79 w 109"/>
                      <a:gd name="T15" fmla="*/ 159 h 169"/>
                      <a:gd name="T16" fmla="*/ 109 w 109"/>
                      <a:gd name="T17" fmla="*/ 159 h 169"/>
                      <a:gd name="T18" fmla="*/ 89 w 109"/>
                      <a:gd name="T19" fmla="*/ 0 h 169"/>
                      <a:gd name="T20" fmla="*/ 10 w 109"/>
                      <a:gd name="T21" fmla="*/ 10 h 1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09" h="169">
                        <a:moveTo>
                          <a:pt x="10" y="10"/>
                        </a:moveTo>
                        <a:lnTo>
                          <a:pt x="0" y="169"/>
                        </a:lnTo>
                        <a:lnTo>
                          <a:pt x="30" y="169"/>
                        </a:lnTo>
                        <a:lnTo>
                          <a:pt x="30" y="80"/>
                        </a:lnTo>
                        <a:lnTo>
                          <a:pt x="40" y="159"/>
                        </a:lnTo>
                        <a:lnTo>
                          <a:pt x="59" y="159"/>
                        </a:lnTo>
                        <a:lnTo>
                          <a:pt x="49" y="80"/>
                        </a:lnTo>
                        <a:lnTo>
                          <a:pt x="79" y="159"/>
                        </a:lnTo>
                        <a:lnTo>
                          <a:pt x="109" y="159"/>
                        </a:lnTo>
                        <a:lnTo>
                          <a:pt x="89" y="0"/>
                        </a:lnTo>
                        <a:lnTo>
                          <a:pt x="10" y="1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28" name="Freeform 36"/>
                  <p:cNvSpPr>
                    <a:spLocks/>
                  </p:cNvSpPr>
                  <p:nvPr/>
                </p:nvSpPr>
                <p:spPr bwMode="auto">
                  <a:xfrm>
                    <a:off x="3176" y="1198"/>
                    <a:ext cx="148" cy="317"/>
                  </a:xfrm>
                  <a:custGeom>
                    <a:avLst/>
                    <a:gdLst>
                      <a:gd name="T0" fmla="*/ 29 w 148"/>
                      <a:gd name="T1" fmla="*/ 0 h 317"/>
                      <a:gd name="T2" fmla="*/ 49 w 148"/>
                      <a:gd name="T3" fmla="*/ 0 h 317"/>
                      <a:gd name="T4" fmla="*/ 88 w 148"/>
                      <a:gd name="T5" fmla="*/ 30 h 317"/>
                      <a:gd name="T6" fmla="*/ 128 w 148"/>
                      <a:gd name="T7" fmla="*/ 60 h 317"/>
                      <a:gd name="T8" fmla="*/ 148 w 148"/>
                      <a:gd name="T9" fmla="*/ 109 h 317"/>
                      <a:gd name="T10" fmla="*/ 148 w 148"/>
                      <a:gd name="T11" fmla="*/ 159 h 317"/>
                      <a:gd name="T12" fmla="*/ 138 w 148"/>
                      <a:gd name="T13" fmla="*/ 228 h 317"/>
                      <a:gd name="T14" fmla="*/ 108 w 148"/>
                      <a:gd name="T15" fmla="*/ 277 h 317"/>
                      <a:gd name="T16" fmla="*/ 88 w 148"/>
                      <a:gd name="T17" fmla="*/ 307 h 317"/>
                      <a:gd name="T18" fmla="*/ 59 w 148"/>
                      <a:gd name="T19" fmla="*/ 317 h 317"/>
                      <a:gd name="T20" fmla="*/ 29 w 148"/>
                      <a:gd name="T21" fmla="*/ 297 h 317"/>
                      <a:gd name="T22" fmla="*/ 9 w 148"/>
                      <a:gd name="T23" fmla="*/ 277 h 317"/>
                      <a:gd name="T24" fmla="*/ 0 w 148"/>
                      <a:gd name="T25" fmla="*/ 268 h 317"/>
                      <a:gd name="T26" fmla="*/ 29 w 148"/>
                      <a:gd name="T27" fmla="*/ 0 h 3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48" h="317">
                        <a:moveTo>
                          <a:pt x="29" y="0"/>
                        </a:moveTo>
                        <a:lnTo>
                          <a:pt x="49" y="0"/>
                        </a:lnTo>
                        <a:lnTo>
                          <a:pt x="88" y="30"/>
                        </a:lnTo>
                        <a:lnTo>
                          <a:pt x="128" y="60"/>
                        </a:lnTo>
                        <a:lnTo>
                          <a:pt x="148" y="109"/>
                        </a:lnTo>
                        <a:lnTo>
                          <a:pt x="148" y="159"/>
                        </a:lnTo>
                        <a:lnTo>
                          <a:pt x="138" y="228"/>
                        </a:lnTo>
                        <a:lnTo>
                          <a:pt x="108" y="277"/>
                        </a:lnTo>
                        <a:lnTo>
                          <a:pt x="88" y="307"/>
                        </a:lnTo>
                        <a:lnTo>
                          <a:pt x="59" y="317"/>
                        </a:lnTo>
                        <a:lnTo>
                          <a:pt x="29" y="297"/>
                        </a:lnTo>
                        <a:lnTo>
                          <a:pt x="9" y="277"/>
                        </a:lnTo>
                        <a:lnTo>
                          <a:pt x="0" y="268"/>
                        </a:ln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29" name="Line 3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25" y="1357"/>
                    <a:ext cx="89" cy="39"/>
                  </a:xfrm>
                  <a:prstGeom prst="line">
                    <a:avLst/>
                  </a:prstGeom>
                  <a:noFill/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30" name="Freeform 38"/>
                  <p:cNvSpPr>
                    <a:spLocks/>
                  </p:cNvSpPr>
                  <p:nvPr/>
                </p:nvSpPr>
                <p:spPr bwMode="auto">
                  <a:xfrm>
                    <a:off x="1418" y="2199"/>
                    <a:ext cx="2646" cy="1595"/>
                  </a:xfrm>
                  <a:custGeom>
                    <a:avLst/>
                    <a:gdLst>
                      <a:gd name="T0" fmla="*/ 1303 w 2646"/>
                      <a:gd name="T1" fmla="*/ 644 h 1595"/>
                      <a:gd name="T2" fmla="*/ 1214 w 2646"/>
                      <a:gd name="T3" fmla="*/ 465 h 1595"/>
                      <a:gd name="T4" fmla="*/ 1116 w 2646"/>
                      <a:gd name="T5" fmla="*/ 277 h 1595"/>
                      <a:gd name="T6" fmla="*/ 1056 w 2646"/>
                      <a:gd name="T7" fmla="*/ 158 h 1595"/>
                      <a:gd name="T8" fmla="*/ 1037 w 2646"/>
                      <a:gd name="T9" fmla="*/ 119 h 1595"/>
                      <a:gd name="T10" fmla="*/ 1037 w 2646"/>
                      <a:gd name="T11" fmla="*/ 129 h 1595"/>
                      <a:gd name="T12" fmla="*/ 968 w 2646"/>
                      <a:gd name="T13" fmla="*/ 228 h 1595"/>
                      <a:gd name="T14" fmla="*/ 810 w 2646"/>
                      <a:gd name="T15" fmla="*/ 446 h 1595"/>
                      <a:gd name="T16" fmla="*/ 622 w 2646"/>
                      <a:gd name="T17" fmla="*/ 673 h 1595"/>
                      <a:gd name="T18" fmla="*/ 513 w 2646"/>
                      <a:gd name="T19" fmla="*/ 782 h 1595"/>
                      <a:gd name="T20" fmla="*/ 444 w 2646"/>
                      <a:gd name="T21" fmla="*/ 802 h 1595"/>
                      <a:gd name="T22" fmla="*/ 306 w 2646"/>
                      <a:gd name="T23" fmla="*/ 733 h 1595"/>
                      <a:gd name="T24" fmla="*/ 207 w 2646"/>
                      <a:gd name="T25" fmla="*/ 654 h 1595"/>
                      <a:gd name="T26" fmla="*/ 138 w 2646"/>
                      <a:gd name="T27" fmla="*/ 703 h 1595"/>
                      <a:gd name="T28" fmla="*/ 49 w 2646"/>
                      <a:gd name="T29" fmla="*/ 763 h 1595"/>
                      <a:gd name="T30" fmla="*/ 0 w 2646"/>
                      <a:gd name="T31" fmla="*/ 802 h 1595"/>
                      <a:gd name="T32" fmla="*/ 10 w 2646"/>
                      <a:gd name="T33" fmla="*/ 812 h 1595"/>
                      <a:gd name="T34" fmla="*/ 109 w 2646"/>
                      <a:gd name="T35" fmla="*/ 891 h 1595"/>
                      <a:gd name="T36" fmla="*/ 237 w 2646"/>
                      <a:gd name="T37" fmla="*/ 990 h 1595"/>
                      <a:gd name="T38" fmla="*/ 355 w 2646"/>
                      <a:gd name="T39" fmla="*/ 1070 h 1595"/>
                      <a:gd name="T40" fmla="*/ 454 w 2646"/>
                      <a:gd name="T41" fmla="*/ 1050 h 1595"/>
                      <a:gd name="T42" fmla="*/ 612 w 2646"/>
                      <a:gd name="T43" fmla="*/ 921 h 1595"/>
                      <a:gd name="T44" fmla="*/ 760 w 2646"/>
                      <a:gd name="T45" fmla="*/ 763 h 1595"/>
                      <a:gd name="T46" fmla="*/ 859 w 2646"/>
                      <a:gd name="T47" fmla="*/ 654 h 1595"/>
                      <a:gd name="T48" fmla="*/ 869 w 2646"/>
                      <a:gd name="T49" fmla="*/ 673 h 1595"/>
                      <a:gd name="T50" fmla="*/ 859 w 2646"/>
                      <a:gd name="T51" fmla="*/ 872 h 1595"/>
                      <a:gd name="T52" fmla="*/ 839 w 2646"/>
                      <a:gd name="T53" fmla="*/ 1189 h 1595"/>
                      <a:gd name="T54" fmla="*/ 829 w 2646"/>
                      <a:gd name="T55" fmla="*/ 1466 h 1595"/>
                      <a:gd name="T56" fmla="*/ 829 w 2646"/>
                      <a:gd name="T57" fmla="*/ 1555 h 1595"/>
                      <a:gd name="T58" fmla="*/ 829 w 2646"/>
                      <a:gd name="T59" fmla="*/ 1595 h 1595"/>
                      <a:gd name="T60" fmla="*/ 1165 w 2646"/>
                      <a:gd name="T61" fmla="*/ 1595 h 1595"/>
                      <a:gd name="T62" fmla="*/ 1432 w 2646"/>
                      <a:gd name="T63" fmla="*/ 1595 h 1595"/>
                      <a:gd name="T64" fmla="*/ 1609 w 2646"/>
                      <a:gd name="T65" fmla="*/ 1595 h 1595"/>
                      <a:gd name="T66" fmla="*/ 1738 w 2646"/>
                      <a:gd name="T67" fmla="*/ 1595 h 1595"/>
                      <a:gd name="T68" fmla="*/ 1807 w 2646"/>
                      <a:gd name="T69" fmla="*/ 1595 h 1595"/>
                      <a:gd name="T70" fmla="*/ 1856 w 2646"/>
                      <a:gd name="T71" fmla="*/ 1595 h 1595"/>
                      <a:gd name="T72" fmla="*/ 1856 w 2646"/>
                      <a:gd name="T73" fmla="*/ 1387 h 1595"/>
                      <a:gd name="T74" fmla="*/ 1846 w 2646"/>
                      <a:gd name="T75" fmla="*/ 1060 h 1595"/>
                      <a:gd name="T76" fmla="*/ 1837 w 2646"/>
                      <a:gd name="T77" fmla="*/ 812 h 1595"/>
                      <a:gd name="T78" fmla="*/ 1827 w 2646"/>
                      <a:gd name="T79" fmla="*/ 644 h 1595"/>
                      <a:gd name="T80" fmla="*/ 1827 w 2646"/>
                      <a:gd name="T81" fmla="*/ 535 h 1595"/>
                      <a:gd name="T82" fmla="*/ 1817 w 2646"/>
                      <a:gd name="T83" fmla="*/ 455 h 1595"/>
                      <a:gd name="T84" fmla="*/ 1817 w 2646"/>
                      <a:gd name="T85" fmla="*/ 436 h 1595"/>
                      <a:gd name="T86" fmla="*/ 2014 w 2646"/>
                      <a:gd name="T87" fmla="*/ 614 h 1595"/>
                      <a:gd name="T88" fmla="*/ 2113 w 2646"/>
                      <a:gd name="T89" fmla="*/ 693 h 1595"/>
                      <a:gd name="T90" fmla="*/ 2192 w 2646"/>
                      <a:gd name="T91" fmla="*/ 723 h 1595"/>
                      <a:gd name="T92" fmla="*/ 2281 w 2646"/>
                      <a:gd name="T93" fmla="*/ 693 h 1595"/>
                      <a:gd name="T94" fmla="*/ 2439 w 2646"/>
                      <a:gd name="T95" fmla="*/ 614 h 1595"/>
                      <a:gd name="T96" fmla="*/ 2577 w 2646"/>
                      <a:gd name="T97" fmla="*/ 545 h 1595"/>
                      <a:gd name="T98" fmla="*/ 2646 w 2646"/>
                      <a:gd name="T99" fmla="*/ 505 h 1595"/>
                      <a:gd name="T100" fmla="*/ 2607 w 2646"/>
                      <a:gd name="T101" fmla="*/ 396 h 1595"/>
                      <a:gd name="T102" fmla="*/ 2587 w 2646"/>
                      <a:gd name="T103" fmla="*/ 337 h 1595"/>
                      <a:gd name="T104" fmla="*/ 2577 w 2646"/>
                      <a:gd name="T105" fmla="*/ 317 h 1595"/>
                      <a:gd name="T106" fmla="*/ 2528 w 2646"/>
                      <a:gd name="T107" fmla="*/ 346 h 1595"/>
                      <a:gd name="T108" fmla="*/ 2399 w 2646"/>
                      <a:gd name="T109" fmla="*/ 416 h 1595"/>
                      <a:gd name="T110" fmla="*/ 2192 w 2646"/>
                      <a:gd name="T111" fmla="*/ 515 h 1595"/>
                      <a:gd name="T112" fmla="*/ 2133 w 2646"/>
                      <a:gd name="T113" fmla="*/ 525 h 1595"/>
                      <a:gd name="T114" fmla="*/ 2044 w 2646"/>
                      <a:gd name="T115" fmla="*/ 446 h 1595"/>
                      <a:gd name="T116" fmla="*/ 1886 w 2646"/>
                      <a:gd name="T117" fmla="*/ 267 h 1595"/>
                      <a:gd name="T118" fmla="*/ 1748 w 2646"/>
                      <a:gd name="T119" fmla="*/ 79 h 1595"/>
                      <a:gd name="T120" fmla="*/ 1688 w 2646"/>
                      <a:gd name="T121" fmla="*/ 10 h 1595"/>
                      <a:gd name="T122" fmla="*/ 1363 w 2646"/>
                      <a:gd name="T123" fmla="*/ 753 h 15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2646" h="1595">
                        <a:moveTo>
                          <a:pt x="1363" y="753"/>
                        </a:moveTo>
                        <a:lnTo>
                          <a:pt x="1303" y="644"/>
                        </a:lnTo>
                        <a:lnTo>
                          <a:pt x="1254" y="545"/>
                        </a:lnTo>
                        <a:lnTo>
                          <a:pt x="1214" y="465"/>
                        </a:lnTo>
                        <a:lnTo>
                          <a:pt x="1175" y="386"/>
                        </a:lnTo>
                        <a:lnTo>
                          <a:pt x="1116" y="277"/>
                        </a:lnTo>
                        <a:lnTo>
                          <a:pt x="1076" y="198"/>
                        </a:lnTo>
                        <a:lnTo>
                          <a:pt x="1056" y="158"/>
                        </a:lnTo>
                        <a:lnTo>
                          <a:pt x="1037" y="138"/>
                        </a:lnTo>
                        <a:lnTo>
                          <a:pt x="1037" y="119"/>
                        </a:lnTo>
                        <a:lnTo>
                          <a:pt x="1037" y="119"/>
                        </a:lnTo>
                        <a:lnTo>
                          <a:pt x="1037" y="129"/>
                        </a:lnTo>
                        <a:lnTo>
                          <a:pt x="1017" y="148"/>
                        </a:lnTo>
                        <a:lnTo>
                          <a:pt x="968" y="228"/>
                        </a:lnTo>
                        <a:lnTo>
                          <a:pt x="899" y="327"/>
                        </a:lnTo>
                        <a:lnTo>
                          <a:pt x="810" y="446"/>
                        </a:lnTo>
                        <a:lnTo>
                          <a:pt x="711" y="564"/>
                        </a:lnTo>
                        <a:lnTo>
                          <a:pt x="622" y="673"/>
                        </a:lnTo>
                        <a:lnTo>
                          <a:pt x="543" y="753"/>
                        </a:lnTo>
                        <a:lnTo>
                          <a:pt x="513" y="782"/>
                        </a:lnTo>
                        <a:lnTo>
                          <a:pt x="484" y="792"/>
                        </a:lnTo>
                        <a:lnTo>
                          <a:pt x="444" y="802"/>
                        </a:lnTo>
                        <a:lnTo>
                          <a:pt x="395" y="782"/>
                        </a:lnTo>
                        <a:lnTo>
                          <a:pt x="306" y="733"/>
                        </a:lnTo>
                        <a:lnTo>
                          <a:pt x="227" y="673"/>
                        </a:lnTo>
                        <a:lnTo>
                          <a:pt x="207" y="654"/>
                        </a:lnTo>
                        <a:lnTo>
                          <a:pt x="207" y="654"/>
                        </a:lnTo>
                        <a:lnTo>
                          <a:pt x="138" y="703"/>
                        </a:lnTo>
                        <a:lnTo>
                          <a:pt x="79" y="743"/>
                        </a:lnTo>
                        <a:lnTo>
                          <a:pt x="49" y="763"/>
                        </a:lnTo>
                        <a:lnTo>
                          <a:pt x="20" y="782"/>
                        </a:lnTo>
                        <a:lnTo>
                          <a:pt x="0" y="802"/>
                        </a:lnTo>
                        <a:lnTo>
                          <a:pt x="0" y="802"/>
                        </a:lnTo>
                        <a:lnTo>
                          <a:pt x="10" y="812"/>
                        </a:lnTo>
                        <a:lnTo>
                          <a:pt x="49" y="842"/>
                        </a:lnTo>
                        <a:lnTo>
                          <a:pt x="109" y="891"/>
                        </a:lnTo>
                        <a:lnTo>
                          <a:pt x="168" y="941"/>
                        </a:lnTo>
                        <a:lnTo>
                          <a:pt x="237" y="990"/>
                        </a:lnTo>
                        <a:lnTo>
                          <a:pt x="296" y="1040"/>
                        </a:lnTo>
                        <a:lnTo>
                          <a:pt x="355" y="1070"/>
                        </a:lnTo>
                        <a:lnTo>
                          <a:pt x="385" y="1080"/>
                        </a:lnTo>
                        <a:lnTo>
                          <a:pt x="454" y="1050"/>
                        </a:lnTo>
                        <a:lnTo>
                          <a:pt x="533" y="990"/>
                        </a:lnTo>
                        <a:lnTo>
                          <a:pt x="612" y="921"/>
                        </a:lnTo>
                        <a:lnTo>
                          <a:pt x="691" y="842"/>
                        </a:lnTo>
                        <a:lnTo>
                          <a:pt x="760" y="763"/>
                        </a:lnTo>
                        <a:lnTo>
                          <a:pt x="820" y="703"/>
                        </a:lnTo>
                        <a:lnTo>
                          <a:pt x="859" y="654"/>
                        </a:lnTo>
                        <a:lnTo>
                          <a:pt x="869" y="634"/>
                        </a:lnTo>
                        <a:lnTo>
                          <a:pt x="869" y="673"/>
                        </a:lnTo>
                        <a:lnTo>
                          <a:pt x="869" y="733"/>
                        </a:lnTo>
                        <a:lnTo>
                          <a:pt x="859" y="872"/>
                        </a:lnTo>
                        <a:lnTo>
                          <a:pt x="849" y="1020"/>
                        </a:lnTo>
                        <a:lnTo>
                          <a:pt x="839" y="1189"/>
                        </a:lnTo>
                        <a:lnTo>
                          <a:pt x="839" y="1337"/>
                        </a:lnTo>
                        <a:lnTo>
                          <a:pt x="829" y="1466"/>
                        </a:lnTo>
                        <a:lnTo>
                          <a:pt x="829" y="1516"/>
                        </a:lnTo>
                        <a:lnTo>
                          <a:pt x="829" y="1555"/>
                        </a:lnTo>
                        <a:lnTo>
                          <a:pt x="829" y="1585"/>
                        </a:lnTo>
                        <a:lnTo>
                          <a:pt x="829" y="1595"/>
                        </a:lnTo>
                        <a:lnTo>
                          <a:pt x="1007" y="1595"/>
                        </a:lnTo>
                        <a:lnTo>
                          <a:pt x="1165" y="1595"/>
                        </a:lnTo>
                        <a:lnTo>
                          <a:pt x="1303" y="1595"/>
                        </a:lnTo>
                        <a:lnTo>
                          <a:pt x="1432" y="1595"/>
                        </a:lnTo>
                        <a:lnTo>
                          <a:pt x="1530" y="1595"/>
                        </a:lnTo>
                        <a:lnTo>
                          <a:pt x="1609" y="1595"/>
                        </a:lnTo>
                        <a:lnTo>
                          <a:pt x="1679" y="1595"/>
                        </a:lnTo>
                        <a:lnTo>
                          <a:pt x="1738" y="1595"/>
                        </a:lnTo>
                        <a:lnTo>
                          <a:pt x="1777" y="1595"/>
                        </a:lnTo>
                        <a:lnTo>
                          <a:pt x="1807" y="1595"/>
                        </a:lnTo>
                        <a:lnTo>
                          <a:pt x="1846" y="1595"/>
                        </a:lnTo>
                        <a:lnTo>
                          <a:pt x="1856" y="1595"/>
                        </a:lnTo>
                        <a:lnTo>
                          <a:pt x="1866" y="1595"/>
                        </a:lnTo>
                        <a:lnTo>
                          <a:pt x="1856" y="1387"/>
                        </a:lnTo>
                        <a:lnTo>
                          <a:pt x="1846" y="1208"/>
                        </a:lnTo>
                        <a:lnTo>
                          <a:pt x="1846" y="1060"/>
                        </a:lnTo>
                        <a:lnTo>
                          <a:pt x="1837" y="921"/>
                        </a:lnTo>
                        <a:lnTo>
                          <a:pt x="1837" y="812"/>
                        </a:lnTo>
                        <a:lnTo>
                          <a:pt x="1837" y="713"/>
                        </a:lnTo>
                        <a:lnTo>
                          <a:pt x="1827" y="644"/>
                        </a:lnTo>
                        <a:lnTo>
                          <a:pt x="1827" y="584"/>
                        </a:lnTo>
                        <a:lnTo>
                          <a:pt x="1827" y="535"/>
                        </a:lnTo>
                        <a:lnTo>
                          <a:pt x="1827" y="495"/>
                        </a:lnTo>
                        <a:lnTo>
                          <a:pt x="1817" y="455"/>
                        </a:lnTo>
                        <a:lnTo>
                          <a:pt x="1817" y="436"/>
                        </a:lnTo>
                        <a:lnTo>
                          <a:pt x="1817" y="436"/>
                        </a:lnTo>
                        <a:lnTo>
                          <a:pt x="1916" y="525"/>
                        </a:lnTo>
                        <a:lnTo>
                          <a:pt x="2014" y="614"/>
                        </a:lnTo>
                        <a:lnTo>
                          <a:pt x="2064" y="654"/>
                        </a:lnTo>
                        <a:lnTo>
                          <a:pt x="2113" y="693"/>
                        </a:lnTo>
                        <a:lnTo>
                          <a:pt x="2152" y="713"/>
                        </a:lnTo>
                        <a:lnTo>
                          <a:pt x="2192" y="723"/>
                        </a:lnTo>
                        <a:lnTo>
                          <a:pt x="2231" y="713"/>
                        </a:lnTo>
                        <a:lnTo>
                          <a:pt x="2281" y="693"/>
                        </a:lnTo>
                        <a:lnTo>
                          <a:pt x="2360" y="654"/>
                        </a:lnTo>
                        <a:lnTo>
                          <a:pt x="2439" y="614"/>
                        </a:lnTo>
                        <a:lnTo>
                          <a:pt x="2518" y="574"/>
                        </a:lnTo>
                        <a:lnTo>
                          <a:pt x="2577" y="545"/>
                        </a:lnTo>
                        <a:lnTo>
                          <a:pt x="2626" y="515"/>
                        </a:lnTo>
                        <a:lnTo>
                          <a:pt x="2646" y="505"/>
                        </a:lnTo>
                        <a:lnTo>
                          <a:pt x="2626" y="446"/>
                        </a:lnTo>
                        <a:lnTo>
                          <a:pt x="2607" y="396"/>
                        </a:lnTo>
                        <a:lnTo>
                          <a:pt x="2597" y="366"/>
                        </a:lnTo>
                        <a:lnTo>
                          <a:pt x="2587" y="337"/>
                        </a:lnTo>
                        <a:lnTo>
                          <a:pt x="2577" y="327"/>
                        </a:lnTo>
                        <a:lnTo>
                          <a:pt x="2577" y="317"/>
                        </a:lnTo>
                        <a:lnTo>
                          <a:pt x="2567" y="327"/>
                        </a:lnTo>
                        <a:lnTo>
                          <a:pt x="2528" y="346"/>
                        </a:lnTo>
                        <a:lnTo>
                          <a:pt x="2468" y="386"/>
                        </a:lnTo>
                        <a:lnTo>
                          <a:pt x="2399" y="416"/>
                        </a:lnTo>
                        <a:lnTo>
                          <a:pt x="2251" y="495"/>
                        </a:lnTo>
                        <a:lnTo>
                          <a:pt x="2192" y="515"/>
                        </a:lnTo>
                        <a:lnTo>
                          <a:pt x="2143" y="525"/>
                        </a:lnTo>
                        <a:lnTo>
                          <a:pt x="2133" y="525"/>
                        </a:lnTo>
                        <a:lnTo>
                          <a:pt x="2103" y="505"/>
                        </a:lnTo>
                        <a:lnTo>
                          <a:pt x="2044" y="446"/>
                        </a:lnTo>
                        <a:lnTo>
                          <a:pt x="1965" y="366"/>
                        </a:lnTo>
                        <a:lnTo>
                          <a:pt x="1886" y="267"/>
                        </a:lnTo>
                        <a:lnTo>
                          <a:pt x="1807" y="168"/>
                        </a:lnTo>
                        <a:lnTo>
                          <a:pt x="1748" y="79"/>
                        </a:lnTo>
                        <a:lnTo>
                          <a:pt x="1698" y="29"/>
                        </a:lnTo>
                        <a:lnTo>
                          <a:pt x="1688" y="10"/>
                        </a:lnTo>
                        <a:lnTo>
                          <a:pt x="1679" y="0"/>
                        </a:lnTo>
                        <a:lnTo>
                          <a:pt x="1363" y="753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31" name="Freeform 39"/>
                  <p:cNvSpPr>
                    <a:spLocks/>
                  </p:cNvSpPr>
                  <p:nvPr/>
                </p:nvSpPr>
                <p:spPr bwMode="auto">
                  <a:xfrm>
                    <a:off x="2307" y="1208"/>
                    <a:ext cx="1115" cy="1258"/>
                  </a:xfrm>
                  <a:custGeom>
                    <a:avLst/>
                    <a:gdLst>
                      <a:gd name="T0" fmla="*/ 148 w 1115"/>
                      <a:gd name="T1" fmla="*/ 446 h 1258"/>
                      <a:gd name="T2" fmla="*/ 19 w 1115"/>
                      <a:gd name="T3" fmla="*/ 555 h 1258"/>
                      <a:gd name="T4" fmla="*/ 10 w 1115"/>
                      <a:gd name="T5" fmla="*/ 654 h 1258"/>
                      <a:gd name="T6" fmla="*/ 98 w 1115"/>
                      <a:gd name="T7" fmla="*/ 703 h 1258"/>
                      <a:gd name="T8" fmla="*/ 187 w 1115"/>
                      <a:gd name="T9" fmla="*/ 703 h 1258"/>
                      <a:gd name="T10" fmla="*/ 148 w 1115"/>
                      <a:gd name="T11" fmla="*/ 733 h 1258"/>
                      <a:gd name="T12" fmla="*/ 69 w 1115"/>
                      <a:gd name="T13" fmla="*/ 842 h 1258"/>
                      <a:gd name="T14" fmla="*/ 39 w 1115"/>
                      <a:gd name="T15" fmla="*/ 981 h 1258"/>
                      <a:gd name="T16" fmla="*/ 79 w 1115"/>
                      <a:gd name="T17" fmla="*/ 1110 h 1258"/>
                      <a:gd name="T18" fmla="*/ 187 w 1115"/>
                      <a:gd name="T19" fmla="*/ 1209 h 1258"/>
                      <a:gd name="T20" fmla="*/ 335 w 1115"/>
                      <a:gd name="T21" fmla="*/ 1258 h 1258"/>
                      <a:gd name="T22" fmla="*/ 483 w 1115"/>
                      <a:gd name="T23" fmla="*/ 1258 h 1258"/>
                      <a:gd name="T24" fmla="*/ 691 w 1115"/>
                      <a:gd name="T25" fmla="*/ 1159 h 1258"/>
                      <a:gd name="T26" fmla="*/ 819 w 1115"/>
                      <a:gd name="T27" fmla="*/ 1020 h 1258"/>
                      <a:gd name="T28" fmla="*/ 869 w 1115"/>
                      <a:gd name="T29" fmla="*/ 931 h 1258"/>
                      <a:gd name="T30" fmla="*/ 928 w 1115"/>
                      <a:gd name="T31" fmla="*/ 753 h 1258"/>
                      <a:gd name="T32" fmla="*/ 938 w 1115"/>
                      <a:gd name="T33" fmla="*/ 614 h 1258"/>
                      <a:gd name="T34" fmla="*/ 898 w 1115"/>
                      <a:gd name="T35" fmla="*/ 485 h 1258"/>
                      <a:gd name="T36" fmla="*/ 967 w 1115"/>
                      <a:gd name="T37" fmla="*/ 535 h 1258"/>
                      <a:gd name="T38" fmla="*/ 1036 w 1115"/>
                      <a:gd name="T39" fmla="*/ 485 h 1258"/>
                      <a:gd name="T40" fmla="*/ 1105 w 1115"/>
                      <a:gd name="T41" fmla="*/ 337 h 1258"/>
                      <a:gd name="T42" fmla="*/ 1105 w 1115"/>
                      <a:gd name="T43" fmla="*/ 248 h 1258"/>
                      <a:gd name="T44" fmla="*/ 1066 w 1115"/>
                      <a:gd name="T45" fmla="*/ 198 h 1258"/>
                      <a:gd name="T46" fmla="*/ 1007 w 1115"/>
                      <a:gd name="T47" fmla="*/ 198 h 1258"/>
                      <a:gd name="T48" fmla="*/ 948 w 1115"/>
                      <a:gd name="T49" fmla="*/ 258 h 1258"/>
                      <a:gd name="T50" fmla="*/ 918 w 1115"/>
                      <a:gd name="T51" fmla="*/ 327 h 1258"/>
                      <a:gd name="T52" fmla="*/ 908 w 1115"/>
                      <a:gd name="T53" fmla="*/ 297 h 1258"/>
                      <a:gd name="T54" fmla="*/ 918 w 1115"/>
                      <a:gd name="T55" fmla="*/ 139 h 1258"/>
                      <a:gd name="T56" fmla="*/ 938 w 1115"/>
                      <a:gd name="T57" fmla="*/ 50 h 1258"/>
                      <a:gd name="T58" fmla="*/ 948 w 1115"/>
                      <a:gd name="T59" fmla="*/ 0 h 1258"/>
                      <a:gd name="T60" fmla="*/ 740 w 1115"/>
                      <a:gd name="T61" fmla="*/ 10 h 1258"/>
                      <a:gd name="T62" fmla="*/ 592 w 1115"/>
                      <a:gd name="T63" fmla="*/ 20 h 1258"/>
                      <a:gd name="T64" fmla="*/ 404 w 1115"/>
                      <a:gd name="T65" fmla="*/ 20 h 1258"/>
                      <a:gd name="T66" fmla="*/ 335 w 1115"/>
                      <a:gd name="T67" fmla="*/ 20 h 1258"/>
                      <a:gd name="T68" fmla="*/ 325 w 1115"/>
                      <a:gd name="T69" fmla="*/ 20 h 1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115" h="1258">
                        <a:moveTo>
                          <a:pt x="227" y="416"/>
                        </a:moveTo>
                        <a:lnTo>
                          <a:pt x="148" y="446"/>
                        </a:lnTo>
                        <a:lnTo>
                          <a:pt x="69" y="485"/>
                        </a:lnTo>
                        <a:lnTo>
                          <a:pt x="19" y="555"/>
                        </a:lnTo>
                        <a:lnTo>
                          <a:pt x="0" y="624"/>
                        </a:lnTo>
                        <a:lnTo>
                          <a:pt x="10" y="654"/>
                        </a:lnTo>
                        <a:lnTo>
                          <a:pt x="29" y="684"/>
                        </a:lnTo>
                        <a:lnTo>
                          <a:pt x="98" y="703"/>
                        </a:lnTo>
                        <a:lnTo>
                          <a:pt x="167" y="703"/>
                        </a:lnTo>
                        <a:lnTo>
                          <a:pt x="187" y="703"/>
                        </a:lnTo>
                        <a:lnTo>
                          <a:pt x="197" y="703"/>
                        </a:lnTo>
                        <a:lnTo>
                          <a:pt x="148" y="733"/>
                        </a:lnTo>
                        <a:lnTo>
                          <a:pt x="98" y="783"/>
                        </a:lnTo>
                        <a:lnTo>
                          <a:pt x="69" y="842"/>
                        </a:lnTo>
                        <a:lnTo>
                          <a:pt x="49" y="911"/>
                        </a:lnTo>
                        <a:lnTo>
                          <a:pt x="39" y="981"/>
                        </a:lnTo>
                        <a:lnTo>
                          <a:pt x="49" y="1050"/>
                        </a:lnTo>
                        <a:lnTo>
                          <a:pt x="79" y="1110"/>
                        </a:lnTo>
                        <a:lnTo>
                          <a:pt x="108" y="1159"/>
                        </a:lnTo>
                        <a:lnTo>
                          <a:pt x="187" y="1209"/>
                        </a:lnTo>
                        <a:lnTo>
                          <a:pt x="266" y="1238"/>
                        </a:lnTo>
                        <a:lnTo>
                          <a:pt x="335" y="1258"/>
                        </a:lnTo>
                        <a:lnTo>
                          <a:pt x="414" y="1258"/>
                        </a:lnTo>
                        <a:lnTo>
                          <a:pt x="483" y="1258"/>
                        </a:lnTo>
                        <a:lnTo>
                          <a:pt x="562" y="1228"/>
                        </a:lnTo>
                        <a:lnTo>
                          <a:pt x="691" y="1159"/>
                        </a:lnTo>
                        <a:lnTo>
                          <a:pt x="790" y="1060"/>
                        </a:lnTo>
                        <a:lnTo>
                          <a:pt x="819" y="1020"/>
                        </a:lnTo>
                        <a:lnTo>
                          <a:pt x="849" y="981"/>
                        </a:lnTo>
                        <a:lnTo>
                          <a:pt x="869" y="931"/>
                        </a:lnTo>
                        <a:lnTo>
                          <a:pt x="888" y="882"/>
                        </a:lnTo>
                        <a:lnTo>
                          <a:pt x="928" y="753"/>
                        </a:lnTo>
                        <a:lnTo>
                          <a:pt x="938" y="684"/>
                        </a:lnTo>
                        <a:lnTo>
                          <a:pt x="938" y="614"/>
                        </a:lnTo>
                        <a:lnTo>
                          <a:pt x="928" y="545"/>
                        </a:lnTo>
                        <a:lnTo>
                          <a:pt x="898" y="485"/>
                        </a:lnTo>
                        <a:lnTo>
                          <a:pt x="938" y="525"/>
                        </a:lnTo>
                        <a:lnTo>
                          <a:pt x="967" y="535"/>
                        </a:lnTo>
                        <a:lnTo>
                          <a:pt x="1007" y="515"/>
                        </a:lnTo>
                        <a:lnTo>
                          <a:pt x="1036" y="485"/>
                        </a:lnTo>
                        <a:lnTo>
                          <a:pt x="1096" y="386"/>
                        </a:lnTo>
                        <a:lnTo>
                          <a:pt x="1105" y="337"/>
                        </a:lnTo>
                        <a:lnTo>
                          <a:pt x="1115" y="297"/>
                        </a:lnTo>
                        <a:lnTo>
                          <a:pt x="1105" y="248"/>
                        </a:lnTo>
                        <a:lnTo>
                          <a:pt x="1096" y="218"/>
                        </a:lnTo>
                        <a:lnTo>
                          <a:pt x="1066" y="198"/>
                        </a:lnTo>
                        <a:lnTo>
                          <a:pt x="1036" y="188"/>
                        </a:lnTo>
                        <a:lnTo>
                          <a:pt x="1007" y="198"/>
                        </a:lnTo>
                        <a:lnTo>
                          <a:pt x="987" y="218"/>
                        </a:lnTo>
                        <a:lnTo>
                          <a:pt x="948" y="258"/>
                        </a:lnTo>
                        <a:lnTo>
                          <a:pt x="928" y="307"/>
                        </a:lnTo>
                        <a:lnTo>
                          <a:pt x="918" y="327"/>
                        </a:lnTo>
                        <a:lnTo>
                          <a:pt x="918" y="337"/>
                        </a:lnTo>
                        <a:lnTo>
                          <a:pt x="908" y="297"/>
                        </a:lnTo>
                        <a:lnTo>
                          <a:pt x="908" y="248"/>
                        </a:lnTo>
                        <a:lnTo>
                          <a:pt x="918" y="139"/>
                        </a:lnTo>
                        <a:lnTo>
                          <a:pt x="928" y="89"/>
                        </a:lnTo>
                        <a:lnTo>
                          <a:pt x="938" y="50"/>
                        </a:lnTo>
                        <a:lnTo>
                          <a:pt x="948" y="20"/>
                        </a:lnTo>
                        <a:lnTo>
                          <a:pt x="948" y="0"/>
                        </a:lnTo>
                        <a:lnTo>
                          <a:pt x="839" y="10"/>
                        </a:lnTo>
                        <a:lnTo>
                          <a:pt x="740" y="10"/>
                        </a:lnTo>
                        <a:lnTo>
                          <a:pt x="661" y="10"/>
                        </a:lnTo>
                        <a:lnTo>
                          <a:pt x="592" y="20"/>
                        </a:lnTo>
                        <a:lnTo>
                          <a:pt x="483" y="20"/>
                        </a:lnTo>
                        <a:lnTo>
                          <a:pt x="404" y="20"/>
                        </a:lnTo>
                        <a:lnTo>
                          <a:pt x="355" y="20"/>
                        </a:lnTo>
                        <a:lnTo>
                          <a:pt x="335" y="20"/>
                        </a:lnTo>
                        <a:lnTo>
                          <a:pt x="325" y="20"/>
                        </a:lnTo>
                        <a:lnTo>
                          <a:pt x="325" y="20"/>
                        </a:lnTo>
                        <a:lnTo>
                          <a:pt x="227" y="416"/>
                        </a:lnTo>
                        <a:close/>
                      </a:path>
                    </a:pathLst>
                  </a:custGeom>
                  <a:solidFill>
                    <a:srgbClr val="FFDD9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32" name="Freeform 40"/>
                  <p:cNvSpPr>
                    <a:spLocks/>
                  </p:cNvSpPr>
                  <p:nvPr/>
                </p:nvSpPr>
                <p:spPr bwMode="auto">
                  <a:xfrm>
                    <a:off x="3264" y="1495"/>
                    <a:ext cx="70" cy="129"/>
                  </a:xfrm>
                  <a:custGeom>
                    <a:avLst/>
                    <a:gdLst>
                      <a:gd name="T0" fmla="*/ 70 w 70"/>
                      <a:gd name="T1" fmla="*/ 0 h 129"/>
                      <a:gd name="T2" fmla="*/ 70 w 70"/>
                      <a:gd name="T3" fmla="*/ 0 h 129"/>
                      <a:gd name="T4" fmla="*/ 50 w 70"/>
                      <a:gd name="T5" fmla="*/ 10 h 129"/>
                      <a:gd name="T6" fmla="*/ 20 w 70"/>
                      <a:gd name="T7" fmla="*/ 40 h 129"/>
                      <a:gd name="T8" fmla="*/ 10 w 70"/>
                      <a:gd name="T9" fmla="*/ 70 h 129"/>
                      <a:gd name="T10" fmla="*/ 0 w 70"/>
                      <a:gd name="T11" fmla="*/ 89 h 129"/>
                      <a:gd name="T12" fmla="*/ 0 w 70"/>
                      <a:gd name="T13" fmla="*/ 119 h 129"/>
                      <a:gd name="T14" fmla="*/ 20 w 70"/>
                      <a:gd name="T15" fmla="*/ 129 h 129"/>
                      <a:gd name="T16" fmla="*/ 40 w 70"/>
                      <a:gd name="T17" fmla="*/ 119 h 129"/>
                      <a:gd name="T18" fmla="*/ 40 w 70"/>
                      <a:gd name="T19" fmla="*/ 99 h 129"/>
                      <a:gd name="T20" fmla="*/ 30 w 70"/>
                      <a:gd name="T21" fmla="*/ 89 h 129"/>
                      <a:gd name="T22" fmla="*/ 10 w 70"/>
                      <a:gd name="T23" fmla="*/ 70 h 1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0" h="129">
                        <a:moveTo>
                          <a:pt x="70" y="0"/>
                        </a:moveTo>
                        <a:lnTo>
                          <a:pt x="70" y="0"/>
                        </a:lnTo>
                        <a:lnTo>
                          <a:pt x="50" y="10"/>
                        </a:lnTo>
                        <a:lnTo>
                          <a:pt x="20" y="40"/>
                        </a:lnTo>
                        <a:lnTo>
                          <a:pt x="10" y="70"/>
                        </a:lnTo>
                        <a:lnTo>
                          <a:pt x="0" y="89"/>
                        </a:lnTo>
                        <a:lnTo>
                          <a:pt x="0" y="119"/>
                        </a:lnTo>
                        <a:lnTo>
                          <a:pt x="20" y="129"/>
                        </a:lnTo>
                        <a:lnTo>
                          <a:pt x="40" y="119"/>
                        </a:lnTo>
                        <a:lnTo>
                          <a:pt x="40" y="99"/>
                        </a:lnTo>
                        <a:lnTo>
                          <a:pt x="30" y="89"/>
                        </a:lnTo>
                        <a:lnTo>
                          <a:pt x="10" y="70"/>
                        </a:lnTo>
                      </a:path>
                    </a:pathLst>
                  </a:custGeom>
                  <a:noFill/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33" name="Freeform 41"/>
                  <p:cNvSpPr>
                    <a:spLocks/>
                  </p:cNvSpPr>
                  <p:nvPr/>
                </p:nvSpPr>
                <p:spPr bwMode="auto">
                  <a:xfrm>
                    <a:off x="2563" y="1287"/>
                    <a:ext cx="148" cy="139"/>
                  </a:xfrm>
                  <a:custGeom>
                    <a:avLst/>
                    <a:gdLst>
                      <a:gd name="T0" fmla="*/ 139 w 148"/>
                      <a:gd name="T1" fmla="*/ 139 h 139"/>
                      <a:gd name="T2" fmla="*/ 139 w 148"/>
                      <a:gd name="T3" fmla="*/ 129 h 139"/>
                      <a:gd name="T4" fmla="*/ 148 w 148"/>
                      <a:gd name="T5" fmla="*/ 119 h 139"/>
                      <a:gd name="T6" fmla="*/ 148 w 148"/>
                      <a:gd name="T7" fmla="*/ 70 h 139"/>
                      <a:gd name="T8" fmla="*/ 139 w 148"/>
                      <a:gd name="T9" fmla="*/ 20 h 139"/>
                      <a:gd name="T10" fmla="*/ 119 w 148"/>
                      <a:gd name="T11" fmla="*/ 0 h 139"/>
                      <a:gd name="T12" fmla="*/ 99 w 148"/>
                      <a:gd name="T13" fmla="*/ 0 h 139"/>
                      <a:gd name="T14" fmla="*/ 50 w 148"/>
                      <a:gd name="T15" fmla="*/ 10 h 139"/>
                      <a:gd name="T16" fmla="*/ 20 w 148"/>
                      <a:gd name="T17" fmla="*/ 50 h 139"/>
                      <a:gd name="T18" fmla="*/ 0 w 148"/>
                      <a:gd name="T19" fmla="*/ 89 h 139"/>
                      <a:gd name="T20" fmla="*/ 0 w 148"/>
                      <a:gd name="T21" fmla="*/ 129 h 139"/>
                      <a:gd name="T22" fmla="*/ 10 w 148"/>
                      <a:gd name="T23" fmla="*/ 129 h 139"/>
                      <a:gd name="T24" fmla="*/ 20 w 148"/>
                      <a:gd name="T25" fmla="*/ 129 h 139"/>
                      <a:gd name="T26" fmla="*/ 50 w 148"/>
                      <a:gd name="T27" fmla="*/ 89 h 139"/>
                      <a:gd name="T28" fmla="*/ 79 w 148"/>
                      <a:gd name="T29" fmla="*/ 50 h 139"/>
                      <a:gd name="T30" fmla="*/ 99 w 148"/>
                      <a:gd name="T31" fmla="*/ 50 h 139"/>
                      <a:gd name="T32" fmla="*/ 119 w 148"/>
                      <a:gd name="T33" fmla="*/ 70 h 139"/>
                      <a:gd name="T34" fmla="*/ 119 w 148"/>
                      <a:gd name="T35" fmla="*/ 89 h 139"/>
                      <a:gd name="T36" fmla="*/ 129 w 148"/>
                      <a:gd name="T37" fmla="*/ 109 h 139"/>
                      <a:gd name="T38" fmla="*/ 129 w 148"/>
                      <a:gd name="T39" fmla="*/ 129 h 139"/>
                      <a:gd name="T40" fmla="*/ 139 w 148"/>
                      <a:gd name="T41" fmla="*/ 139 h 139"/>
                      <a:gd name="T42" fmla="*/ 139 w 148"/>
                      <a:gd name="T43" fmla="*/ 139 h 1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148" h="139">
                        <a:moveTo>
                          <a:pt x="139" y="139"/>
                        </a:moveTo>
                        <a:lnTo>
                          <a:pt x="139" y="129"/>
                        </a:lnTo>
                        <a:lnTo>
                          <a:pt x="148" y="119"/>
                        </a:lnTo>
                        <a:lnTo>
                          <a:pt x="148" y="70"/>
                        </a:lnTo>
                        <a:lnTo>
                          <a:pt x="139" y="20"/>
                        </a:lnTo>
                        <a:lnTo>
                          <a:pt x="119" y="0"/>
                        </a:lnTo>
                        <a:lnTo>
                          <a:pt x="99" y="0"/>
                        </a:lnTo>
                        <a:lnTo>
                          <a:pt x="50" y="10"/>
                        </a:lnTo>
                        <a:lnTo>
                          <a:pt x="20" y="50"/>
                        </a:lnTo>
                        <a:lnTo>
                          <a:pt x="0" y="89"/>
                        </a:lnTo>
                        <a:lnTo>
                          <a:pt x="0" y="129"/>
                        </a:lnTo>
                        <a:lnTo>
                          <a:pt x="10" y="129"/>
                        </a:lnTo>
                        <a:lnTo>
                          <a:pt x="20" y="129"/>
                        </a:lnTo>
                        <a:lnTo>
                          <a:pt x="50" y="89"/>
                        </a:lnTo>
                        <a:lnTo>
                          <a:pt x="79" y="50"/>
                        </a:lnTo>
                        <a:lnTo>
                          <a:pt x="99" y="50"/>
                        </a:lnTo>
                        <a:lnTo>
                          <a:pt x="119" y="70"/>
                        </a:lnTo>
                        <a:lnTo>
                          <a:pt x="119" y="89"/>
                        </a:lnTo>
                        <a:lnTo>
                          <a:pt x="129" y="109"/>
                        </a:lnTo>
                        <a:lnTo>
                          <a:pt x="129" y="129"/>
                        </a:lnTo>
                        <a:lnTo>
                          <a:pt x="139" y="139"/>
                        </a:lnTo>
                        <a:lnTo>
                          <a:pt x="139" y="1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34" name="Freeform 42"/>
                  <p:cNvSpPr>
                    <a:spLocks/>
                  </p:cNvSpPr>
                  <p:nvPr/>
                </p:nvSpPr>
                <p:spPr bwMode="auto">
                  <a:xfrm>
                    <a:off x="2899" y="1267"/>
                    <a:ext cx="168" cy="129"/>
                  </a:xfrm>
                  <a:custGeom>
                    <a:avLst/>
                    <a:gdLst>
                      <a:gd name="T0" fmla="*/ 10 w 168"/>
                      <a:gd name="T1" fmla="*/ 129 h 129"/>
                      <a:gd name="T2" fmla="*/ 30 w 168"/>
                      <a:gd name="T3" fmla="*/ 109 h 129"/>
                      <a:gd name="T4" fmla="*/ 49 w 168"/>
                      <a:gd name="T5" fmla="*/ 70 h 129"/>
                      <a:gd name="T6" fmla="*/ 79 w 168"/>
                      <a:gd name="T7" fmla="*/ 60 h 129"/>
                      <a:gd name="T8" fmla="*/ 99 w 168"/>
                      <a:gd name="T9" fmla="*/ 50 h 129"/>
                      <a:gd name="T10" fmla="*/ 119 w 168"/>
                      <a:gd name="T11" fmla="*/ 60 h 129"/>
                      <a:gd name="T12" fmla="*/ 138 w 168"/>
                      <a:gd name="T13" fmla="*/ 70 h 129"/>
                      <a:gd name="T14" fmla="*/ 138 w 168"/>
                      <a:gd name="T15" fmla="*/ 90 h 129"/>
                      <a:gd name="T16" fmla="*/ 138 w 168"/>
                      <a:gd name="T17" fmla="*/ 109 h 129"/>
                      <a:gd name="T18" fmla="*/ 148 w 168"/>
                      <a:gd name="T19" fmla="*/ 129 h 129"/>
                      <a:gd name="T20" fmla="*/ 158 w 168"/>
                      <a:gd name="T21" fmla="*/ 129 h 129"/>
                      <a:gd name="T22" fmla="*/ 168 w 168"/>
                      <a:gd name="T23" fmla="*/ 129 h 129"/>
                      <a:gd name="T24" fmla="*/ 168 w 168"/>
                      <a:gd name="T25" fmla="*/ 109 h 129"/>
                      <a:gd name="T26" fmla="*/ 158 w 168"/>
                      <a:gd name="T27" fmla="*/ 60 h 129"/>
                      <a:gd name="T28" fmla="*/ 138 w 168"/>
                      <a:gd name="T29" fmla="*/ 20 h 129"/>
                      <a:gd name="T30" fmla="*/ 128 w 168"/>
                      <a:gd name="T31" fmla="*/ 0 h 129"/>
                      <a:gd name="T32" fmla="*/ 109 w 168"/>
                      <a:gd name="T33" fmla="*/ 0 h 129"/>
                      <a:gd name="T34" fmla="*/ 79 w 168"/>
                      <a:gd name="T35" fmla="*/ 0 h 129"/>
                      <a:gd name="T36" fmla="*/ 49 w 168"/>
                      <a:gd name="T37" fmla="*/ 20 h 129"/>
                      <a:gd name="T38" fmla="*/ 20 w 168"/>
                      <a:gd name="T39" fmla="*/ 60 h 129"/>
                      <a:gd name="T40" fmla="*/ 0 w 168"/>
                      <a:gd name="T41" fmla="*/ 109 h 129"/>
                      <a:gd name="T42" fmla="*/ 0 w 168"/>
                      <a:gd name="T43" fmla="*/ 119 h 129"/>
                      <a:gd name="T44" fmla="*/ 10 w 168"/>
                      <a:gd name="T45" fmla="*/ 129 h 129"/>
                      <a:gd name="T46" fmla="*/ 10 w 168"/>
                      <a:gd name="T47" fmla="*/ 129 h 1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168" h="129">
                        <a:moveTo>
                          <a:pt x="10" y="129"/>
                        </a:moveTo>
                        <a:lnTo>
                          <a:pt x="30" y="109"/>
                        </a:lnTo>
                        <a:lnTo>
                          <a:pt x="49" y="70"/>
                        </a:lnTo>
                        <a:lnTo>
                          <a:pt x="79" y="60"/>
                        </a:lnTo>
                        <a:lnTo>
                          <a:pt x="99" y="50"/>
                        </a:lnTo>
                        <a:lnTo>
                          <a:pt x="119" y="60"/>
                        </a:lnTo>
                        <a:lnTo>
                          <a:pt x="138" y="70"/>
                        </a:lnTo>
                        <a:lnTo>
                          <a:pt x="138" y="90"/>
                        </a:lnTo>
                        <a:lnTo>
                          <a:pt x="138" y="109"/>
                        </a:lnTo>
                        <a:lnTo>
                          <a:pt x="148" y="129"/>
                        </a:lnTo>
                        <a:lnTo>
                          <a:pt x="158" y="129"/>
                        </a:lnTo>
                        <a:lnTo>
                          <a:pt x="168" y="129"/>
                        </a:lnTo>
                        <a:lnTo>
                          <a:pt x="168" y="109"/>
                        </a:lnTo>
                        <a:lnTo>
                          <a:pt x="158" y="60"/>
                        </a:lnTo>
                        <a:lnTo>
                          <a:pt x="138" y="20"/>
                        </a:lnTo>
                        <a:lnTo>
                          <a:pt x="128" y="0"/>
                        </a:lnTo>
                        <a:lnTo>
                          <a:pt x="109" y="0"/>
                        </a:lnTo>
                        <a:lnTo>
                          <a:pt x="79" y="0"/>
                        </a:lnTo>
                        <a:lnTo>
                          <a:pt x="49" y="20"/>
                        </a:lnTo>
                        <a:lnTo>
                          <a:pt x="20" y="60"/>
                        </a:lnTo>
                        <a:lnTo>
                          <a:pt x="0" y="109"/>
                        </a:lnTo>
                        <a:lnTo>
                          <a:pt x="0" y="119"/>
                        </a:lnTo>
                        <a:lnTo>
                          <a:pt x="10" y="129"/>
                        </a:lnTo>
                        <a:lnTo>
                          <a:pt x="10" y="1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35" name="Freeform 43"/>
                  <p:cNvSpPr>
                    <a:spLocks/>
                  </p:cNvSpPr>
                  <p:nvPr/>
                </p:nvSpPr>
                <p:spPr bwMode="auto">
                  <a:xfrm>
                    <a:off x="2771" y="1396"/>
                    <a:ext cx="375" cy="238"/>
                  </a:xfrm>
                  <a:custGeom>
                    <a:avLst/>
                    <a:gdLst>
                      <a:gd name="T0" fmla="*/ 375 w 375"/>
                      <a:gd name="T1" fmla="*/ 119 h 238"/>
                      <a:gd name="T2" fmla="*/ 375 w 375"/>
                      <a:gd name="T3" fmla="*/ 169 h 238"/>
                      <a:gd name="T4" fmla="*/ 345 w 375"/>
                      <a:gd name="T5" fmla="*/ 198 h 238"/>
                      <a:gd name="T6" fmla="*/ 306 w 375"/>
                      <a:gd name="T7" fmla="*/ 228 h 238"/>
                      <a:gd name="T8" fmla="*/ 266 w 375"/>
                      <a:gd name="T9" fmla="*/ 238 h 238"/>
                      <a:gd name="T10" fmla="*/ 217 w 375"/>
                      <a:gd name="T11" fmla="*/ 238 h 238"/>
                      <a:gd name="T12" fmla="*/ 177 w 375"/>
                      <a:gd name="T13" fmla="*/ 238 h 238"/>
                      <a:gd name="T14" fmla="*/ 138 w 375"/>
                      <a:gd name="T15" fmla="*/ 238 h 238"/>
                      <a:gd name="T16" fmla="*/ 118 w 375"/>
                      <a:gd name="T17" fmla="*/ 238 h 238"/>
                      <a:gd name="T18" fmla="*/ 118 w 375"/>
                      <a:gd name="T19" fmla="*/ 238 h 238"/>
                      <a:gd name="T20" fmla="*/ 69 w 375"/>
                      <a:gd name="T21" fmla="*/ 228 h 238"/>
                      <a:gd name="T22" fmla="*/ 39 w 375"/>
                      <a:gd name="T23" fmla="*/ 198 h 238"/>
                      <a:gd name="T24" fmla="*/ 10 w 375"/>
                      <a:gd name="T25" fmla="*/ 169 h 238"/>
                      <a:gd name="T26" fmla="*/ 0 w 375"/>
                      <a:gd name="T27" fmla="*/ 119 h 238"/>
                      <a:gd name="T28" fmla="*/ 0 w 375"/>
                      <a:gd name="T29" fmla="*/ 119 h 238"/>
                      <a:gd name="T30" fmla="*/ 10 w 375"/>
                      <a:gd name="T31" fmla="*/ 70 h 238"/>
                      <a:gd name="T32" fmla="*/ 39 w 375"/>
                      <a:gd name="T33" fmla="*/ 40 h 238"/>
                      <a:gd name="T34" fmla="*/ 69 w 375"/>
                      <a:gd name="T35" fmla="*/ 10 h 238"/>
                      <a:gd name="T36" fmla="*/ 118 w 375"/>
                      <a:gd name="T37" fmla="*/ 0 h 238"/>
                      <a:gd name="T38" fmla="*/ 168 w 375"/>
                      <a:gd name="T39" fmla="*/ 0 h 238"/>
                      <a:gd name="T40" fmla="*/ 197 w 375"/>
                      <a:gd name="T41" fmla="*/ 0 h 238"/>
                      <a:gd name="T42" fmla="*/ 247 w 375"/>
                      <a:gd name="T43" fmla="*/ 0 h 238"/>
                      <a:gd name="T44" fmla="*/ 256 w 375"/>
                      <a:gd name="T45" fmla="*/ 0 h 238"/>
                      <a:gd name="T46" fmla="*/ 266 w 375"/>
                      <a:gd name="T47" fmla="*/ 0 h 238"/>
                      <a:gd name="T48" fmla="*/ 306 w 375"/>
                      <a:gd name="T49" fmla="*/ 10 h 238"/>
                      <a:gd name="T50" fmla="*/ 345 w 375"/>
                      <a:gd name="T51" fmla="*/ 40 h 238"/>
                      <a:gd name="T52" fmla="*/ 375 w 375"/>
                      <a:gd name="T53" fmla="*/ 70 h 238"/>
                      <a:gd name="T54" fmla="*/ 375 w 375"/>
                      <a:gd name="T55" fmla="*/ 119 h 238"/>
                      <a:gd name="T56" fmla="*/ 375 w 375"/>
                      <a:gd name="T57" fmla="*/ 119 h 2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375" h="238">
                        <a:moveTo>
                          <a:pt x="375" y="119"/>
                        </a:moveTo>
                        <a:lnTo>
                          <a:pt x="375" y="169"/>
                        </a:lnTo>
                        <a:lnTo>
                          <a:pt x="345" y="198"/>
                        </a:lnTo>
                        <a:lnTo>
                          <a:pt x="306" y="228"/>
                        </a:lnTo>
                        <a:lnTo>
                          <a:pt x="266" y="238"/>
                        </a:lnTo>
                        <a:lnTo>
                          <a:pt x="217" y="238"/>
                        </a:lnTo>
                        <a:lnTo>
                          <a:pt x="177" y="238"/>
                        </a:lnTo>
                        <a:lnTo>
                          <a:pt x="138" y="238"/>
                        </a:lnTo>
                        <a:lnTo>
                          <a:pt x="118" y="238"/>
                        </a:lnTo>
                        <a:lnTo>
                          <a:pt x="118" y="238"/>
                        </a:lnTo>
                        <a:lnTo>
                          <a:pt x="69" y="228"/>
                        </a:lnTo>
                        <a:lnTo>
                          <a:pt x="39" y="198"/>
                        </a:lnTo>
                        <a:lnTo>
                          <a:pt x="10" y="169"/>
                        </a:lnTo>
                        <a:lnTo>
                          <a:pt x="0" y="119"/>
                        </a:lnTo>
                        <a:lnTo>
                          <a:pt x="0" y="119"/>
                        </a:lnTo>
                        <a:lnTo>
                          <a:pt x="10" y="70"/>
                        </a:lnTo>
                        <a:lnTo>
                          <a:pt x="39" y="40"/>
                        </a:lnTo>
                        <a:lnTo>
                          <a:pt x="69" y="10"/>
                        </a:lnTo>
                        <a:lnTo>
                          <a:pt x="118" y="0"/>
                        </a:lnTo>
                        <a:lnTo>
                          <a:pt x="168" y="0"/>
                        </a:lnTo>
                        <a:lnTo>
                          <a:pt x="197" y="0"/>
                        </a:lnTo>
                        <a:lnTo>
                          <a:pt x="247" y="0"/>
                        </a:lnTo>
                        <a:lnTo>
                          <a:pt x="256" y="0"/>
                        </a:lnTo>
                        <a:lnTo>
                          <a:pt x="266" y="0"/>
                        </a:lnTo>
                        <a:lnTo>
                          <a:pt x="306" y="10"/>
                        </a:lnTo>
                        <a:lnTo>
                          <a:pt x="345" y="40"/>
                        </a:lnTo>
                        <a:lnTo>
                          <a:pt x="375" y="70"/>
                        </a:lnTo>
                        <a:lnTo>
                          <a:pt x="375" y="119"/>
                        </a:lnTo>
                        <a:lnTo>
                          <a:pt x="375" y="11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36" name="Freeform 44"/>
                  <p:cNvSpPr>
                    <a:spLocks/>
                  </p:cNvSpPr>
                  <p:nvPr/>
                </p:nvSpPr>
                <p:spPr bwMode="auto">
                  <a:xfrm>
                    <a:off x="2376" y="1406"/>
                    <a:ext cx="345" cy="228"/>
                  </a:xfrm>
                  <a:custGeom>
                    <a:avLst/>
                    <a:gdLst>
                      <a:gd name="T0" fmla="*/ 345 w 345"/>
                      <a:gd name="T1" fmla="*/ 119 h 228"/>
                      <a:gd name="T2" fmla="*/ 335 w 345"/>
                      <a:gd name="T3" fmla="*/ 159 h 228"/>
                      <a:gd name="T4" fmla="*/ 306 w 345"/>
                      <a:gd name="T5" fmla="*/ 198 h 228"/>
                      <a:gd name="T6" fmla="*/ 276 w 345"/>
                      <a:gd name="T7" fmla="*/ 218 h 228"/>
                      <a:gd name="T8" fmla="*/ 237 w 345"/>
                      <a:gd name="T9" fmla="*/ 228 h 228"/>
                      <a:gd name="T10" fmla="*/ 197 w 345"/>
                      <a:gd name="T11" fmla="*/ 228 h 228"/>
                      <a:gd name="T12" fmla="*/ 158 w 345"/>
                      <a:gd name="T13" fmla="*/ 228 h 228"/>
                      <a:gd name="T14" fmla="*/ 118 w 345"/>
                      <a:gd name="T15" fmla="*/ 228 h 228"/>
                      <a:gd name="T16" fmla="*/ 108 w 345"/>
                      <a:gd name="T17" fmla="*/ 228 h 228"/>
                      <a:gd name="T18" fmla="*/ 108 w 345"/>
                      <a:gd name="T19" fmla="*/ 228 h 228"/>
                      <a:gd name="T20" fmla="*/ 59 w 345"/>
                      <a:gd name="T21" fmla="*/ 218 h 228"/>
                      <a:gd name="T22" fmla="*/ 29 w 345"/>
                      <a:gd name="T23" fmla="*/ 198 h 228"/>
                      <a:gd name="T24" fmla="*/ 10 w 345"/>
                      <a:gd name="T25" fmla="*/ 159 h 228"/>
                      <a:gd name="T26" fmla="*/ 0 w 345"/>
                      <a:gd name="T27" fmla="*/ 119 h 228"/>
                      <a:gd name="T28" fmla="*/ 0 w 345"/>
                      <a:gd name="T29" fmla="*/ 119 h 228"/>
                      <a:gd name="T30" fmla="*/ 10 w 345"/>
                      <a:gd name="T31" fmla="*/ 69 h 228"/>
                      <a:gd name="T32" fmla="*/ 29 w 345"/>
                      <a:gd name="T33" fmla="*/ 30 h 228"/>
                      <a:gd name="T34" fmla="*/ 59 w 345"/>
                      <a:gd name="T35" fmla="*/ 10 h 228"/>
                      <a:gd name="T36" fmla="*/ 108 w 345"/>
                      <a:gd name="T37" fmla="*/ 0 h 228"/>
                      <a:gd name="T38" fmla="*/ 148 w 345"/>
                      <a:gd name="T39" fmla="*/ 0 h 228"/>
                      <a:gd name="T40" fmla="*/ 177 w 345"/>
                      <a:gd name="T41" fmla="*/ 0 h 228"/>
                      <a:gd name="T42" fmla="*/ 217 w 345"/>
                      <a:gd name="T43" fmla="*/ 0 h 228"/>
                      <a:gd name="T44" fmla="*/ 227 w 345"/>
                      <a:gd name="T45" fmla="*/ 0 h 228"/>
                      <a:gd name="T46" fmla="*/ 237 w 345"/>
                      <a:gd name="T47" fmla="*/ 0 h 228"/>
                      <a:gd name="T48" fmla="*/ 276 w 345"/>
                      <a:gd name="T49" fmla="*/ 10 h 228"/>
                      <a:gd name="T50" fmla="*/ 306 w 345"/>
                      <a:gd name="T51" fmla="*/ 30 h 228"/>
                      <a:gd name="T52" fmla="*/ 335 w 345"/>
                      <a:gd name="T53" fmla="*/ 69 h 228"/>
                      <a:gd name="T54" fmla="*/ 345 w 345"/>
                      <a:gd name="T55" fmla="*/ 119 h 228"/>
                      <a:gd name="T56" fmla="*/ 345 w 345"/>
                      <a:gd name="T57" fmla="*/ 119 h 2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345" h="228">
                        <a:moveTo>
                          <a:pt x="345" y="119"/>
                        </a:moveTo>
                        <a:lnTo>
                          <a:pt x="335" y="159"/>
                        </a:lnTo>
                        <a:lnTo>
                          <a:pt x="306" y="198"/>
                        </a:lnTo>
                        <a:lnTo>
                          <a:pt x="276" y="218"/>
                        </a:lnTo>
                        <a:lnTo>
                          <a:pt x="237" y="228"/>
                        </a:lnTo>
                        <a:lnTo>
                          <a:pt x="197" y="228"/>
                        </a:lnTo>
                        <a:lnTo>
                          <a:pt x="158" y="228"/>
                        </a:lnTo>
                        <a:lnTo>
                          <a:pt x="118" y="228"/>
                        </a:lnTo>
                        <a:lnTo>
                          <a:pt x="108" y="228"/>
                        </a:lnTo>
                        <a:lnTo>
                          <a:pt x="108" y="228"/>
                        </a:lnTo>
                        <a:lnTo>
                          <a:pt x="59" y="218"/>
                        </a:lnTo>
                        <a:lnTo>
                          <a:pt x="29" y="198"/>
                        </a:lnTo>
                        <a:lnTo>
                          <a:pt x="10" y="159"/>
                        </a:lnTo>
                        <a:lnTo>
                          <a:pt x="0" y="119"/>
                        </a:lnTo>
                        <a:lnTo>
                          <a:pt x="0" y="119"/>
                        </a:lnTo>
                        <a:lnTo>
                          <a:pt x="10" y="69"/>
                        </a:lnTo>
                        <a:lnTo>
                          <a:pt x="29" y="30"/>
                        </a:lnTo>
                        <a:lnTo>
                          <a:pt x="59" y="10"/>
                        </a:lnTo>
                        <a:lnTo>
                          <a:pt x="108" y="0"/>
                        </a:lnTo>
                        <a:lnTo>
                          <a:pt x="148" y="0"/>
                        </a:lnTo>
                        <a:lnTo>
                          <a:pt x="177" y="0"/>
                        </a:lnTo>
                        <a:lnTo>
                          <a:pt x="217" y="0"/>
                        </a:lnTo>
                        <a:lnTo>
                          <a:pt x="227" y="0"/>
                        </a:lnTo>
                        <a:lnTo>
                          <a:pt x="237" y="0"/>
                        </a:lnTo>
                        <a:lnTo>
                          <a:pt x="276" y="10"/>
                        </a:lnTo>
                        <a:lnTo>
                          <a:pt x="306" y="30"/>
                        </a:lnTo>
                        <a:lnTo>
                          <a:pt x="335" y="69"/>
                        </a:lnTo>
                        <a:lnTo>
                          <a:pt x="345" y="119"/>
                        </a:lnTo>
                        <a:lnTo>
                          <a:pt x="345" y="11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37" name="Freeform 45"/>
                  <p:cNvSpPr>
                    <a:spLocks/>
                  </p:cNvSpPr>
                  <p:nvPr/>
                </p:nvSpPr>
                <p:spPr bwMode="auto">
                  <a:xfrm>
                    <a:off x="2494" y="1466"/>
                    <a:ext cx="109" cy="69"/>
                  </a:xfrm>
                  <a:custGeom>
                    <a:avLst/>
                    <a:gdLst>
                      <a:gd name="T0" fmla="*/ 0 w 109"/>
                      <a:gd name="T1" fmla="*/ 69 h 69"/>
                      <a:gd name="T2" fmla="*/ 0 w 109"/>
                      <a:gd name="T3" fmla="*/ 59 h 69"/>
                      <a:gd name="T4" fmla="*/ 20 w 109"/>
                      <a:gd name="T5" fmla="*/ 29 h 69"/>
                      <a:gd name="T6" fmla="*/ 40 w 109"/>
                      <a:gd name="T7" fmla="*/ 9 h 69"/>
                      <a:gd name="T8" fmla="*/ 59 w 109"/>
                      <a:gd name="T9" fmla="*/ 0 h 69"/>
                      <a:gd name="T10" fmla="*/ 89 w 109"/>
                      <a:gd name="T11" fmla="*/ 9 h 69"/>
                      <a:gd name="T12" fmla="*/ 99 w 109"/>
                      <a:gd name="T13" fmla="*/ 29 h 69"/>
                      <a:gd name="T14" fmla="*/ 109 w 109"/>
                      <a:gd name="T15" fmla="*/ 59 h 69"/>
                      <a:gd name="T16" fmla="*/ 99 w 109"/>
                      <a:gd name="T17" fmla="*/ 59 h 69"/>
                      <a:gd name="T18" fmla="*/ 89 w 109"/>
                      <a:gd name="T19" fmla="*/ 49 h 69"/>
                      <a:gd name="T20" fmla="*/ 79 w 109"/>
                      <a:gd name="T21" fmla="*/ 19 h 69"/>
                      <a:gd name="T22" fmla="*/ 50 w 109"/>
                      <a:gd name="T23" fmla="*/ 9 h 69"/>
                      <a:gd name="T24" fmla="*/ 20 w 109"/>
                      <a:gd name="T25" fmla="*/ 29 h 69"/>
                      <a:gd name="T26" fmla="*/ 10 w 109"/>
                      <a:gd name="T27" fmla="*/ 59 h 69"/>
                      <a:gd name="T28" fmla="*/ 0 w 109"/>
                      <a:gd name="T29" fmla="*/ 69 h 69"/>
                      <a:gd name="T30" fmla="*/ 0 w 109"/>
                      <a:gd name="T3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09" h="69">
                        <a:moveTo>
                          <a:pt x="0" y="69"/>
                        </a:moveTo>
                        <a:lnTo>
                          <a:pt x="0" y="59"/>
                        </a:lnTo>
                        <a:lnTo>
                          <a:pt x="20" y="29"/>
                        </a:lnTo>
                        <a:lnTo>
                          <a:pt x="40" y="9"/>
                        </a:lnTo>
                        <a:lnTo>
                          <a:pt x="59" y="0"/>
                        </a:lnTo>
                        <a:lnTo>
                          <a:pt x="89" y="9"/>
                        </a:lnTo>
                        <a:lnTo>
                          <a:pt x="99" y="29"/>
                        </a:lnTo>
                        <a:lnTo>
                          <a:pt x="109" y="59"/>
                        </a:lnTo>
                        <a:lnTo>
                          <a:pt x="99" y="59"/>
                        </a:lnTo>
                        <a:lnTo>
                          <a:pt x="89" y="49"/>
                        </a:lnTo>
                        <a:lnTo>
                          <a:pt x="79" y="19"/>
                        </a:lnTo>
                        <a:lnTo>
                          <a:pt x="50" y="9"/>
                        </a:lnTo>
                        <a:lnTo>
                          <a:pt x="20" y="29"/>
                        </a:lnTo>
                        <a:lnTo>
                          <a:pt x="10" y="59"/>
                        </a:lnTo>
                        <a:lnTo>
                          <a:pt x="0" y="69"/>
                        </a:lnTo>
                        <a:lnTo>
                          <a:pt x="0" y="6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38" name="Freeform 46"/>
                  <p:cNvSpPr>
                    <a:spLocks/>
                  </p:cNvSpPr>
                  <p:nvPr/>
                </p:nvSpPr>
                <p:spPr bwMode="auto">
                  <a:xfrm>
                    <a:off x="2909" y="1456"/>
                    <a:ext cx="99" cy="79"/>
                  </a:xfrm>
                  <a:custGeom>
                    <a:avLst/>
                    <a:gdLst>
                      <a:gd name="T0" fmla="*/ 0 w 99"/>
                      <a:gd name="T1" fmla="*/ 59 h 79"/>
                      <a:gd name="T2" fmla="*/ 0 w 99"/>
                      <a:gd name="T3" fmla="*/ 49 h 79"/>
                      <a:gd name="T4" fmla="*/ 10 w 99"/>
                      <a:gd name="T5" fmla="*/ 29 h 79"/>
                      <a:gd name="T6" fmla="*/ 30 w 99"/>
                      <a:gd name="T7" fmla="*/ 10 h 79"/>
                      <a:gd name="T8" fmla="*/ 49 w 99"/>
                      <a:gd name="T9" fmla="*/ 0 h 79"/>
                      <a:gd name="T10" fmla="*/ 69 w 99"/>
                      <a:gd name="T11" fmla="*/ 10 h 79"/>
                      <a:gd name="T12" fmla="*/ 89 w 99"/>
                      <a:gd name="T13" fmla="*/ 39 h 79"/>
                      <a:gd name="T14" fmla="*/ 99 w 99"/>
                      <a:gd name="T15" fmla="*/ 69 h 79"/>
                      <a:gd name="T16" fmla="*/ 89 w 99"/>
                      <a:gd name="T17" fmla="*/ 79 h 79"/>
                      <a:gd name="T18" fmla="*/ 79 w 99"/>
                      <a:gd name="T19" fmla="*/ 69 h 79"/>
                      <a:gd name="T20" fmla="*/ 69 w 99"/>
                      <a:gd name="T21" fmla="*/ 49 h 79"/>
                      <a:gd name="T22" fmla="*/ 49 w 99"/>
                      <a:gd name="T23" fmla="*/ 29 h 79"/>
                      <a:gd name="T24" fmla="*/ 30 w 99"/>
                      <a:gd name="T25" fmla="*/ 39 h 79"/>
                      <a:gd name="T26" fmla="*/ 10 w 99"/>
                      <a:gd name="T27" fmla="*/ 49 h 79"/>
                      <a:gd name="T28" fmla="*/ 0 w 99"/>
                      <a:gd name="T29" fmla="*/ 59 h 79"/>
                      <a:gd name="T30" fmla="*/ 0 w 99"/>
                      <a:gd name="T31" fmla="*/ 59 h 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99" h="79">
                        <a:moveTo>
                          <a:pt x="0" y="59"/>
                        </a:moveTo>
                        <a:lnTo>
                          <a:pt x="0" y="49"/>
                        </a:lnTo>
                        <a:lnTo>
                          <a:pt x="10" y="29"/>
                        </a:lnTo>
                        <a:lnTo>
                          <a:pt x="30" y="10"/>
                        </a:lnTo>
                        <a:lnTo>
                          <a:pt x="49" y="0"/>
                        </a:lnTo>
                        <a:lnTo>
                          <a:pt x="69" y="10"/>
                        </a:lnTo>
                        <a:lnTo>
                          <a:pt x="89" y="39"/>
                        </a:lnTo>
                        <a:lnTo>
                          <a:pt x="99" y="69"/>
                        </a:lnTo>
                        <a:lnTo>
                          <a:pt x="89" y="79"/>
                        </a:lnTo>
                        <a:lnTo>
                          <a:pt x="79" y="69"/>
                        </a:lnTo>
                        <a:lnTo>
                          <a:pt x="69" y="49"/>
                        </a:lnTo>
                        <a:lnTo>
                          <a:pt x="49" y="29"/>
                        </a:lnTo>
                        <a:lnTo>
                          <a:pt x="30" y="39"/>
                        </a:lnTo>
                        <a:lnTo>
                          <a:pt x="10" y="49"/>
                        </a:lnTo>
                        <a:lnTo>
                          <a:pt x="0" y="59"/>
                        </a:lnTo>
                        <a:lnTo>
                          <a:pt x="0" y="5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39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2711" y="1525"/>
                    <a:ext cx="60" cy="1"/>
                  </a:xfrm>
                  <a:prstGeom prst="line">
                    <a:avLst/>
                  </a:prstGeom>
                  <a:noFill/>
                  <a:ln w="476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40" name="Freeform 48"/>
                  <p:cNvSpPr>
                    <a:spLocks/>
                  </p:cNvSpPr>
                  <p:nvPr/>
                </p:nvSpPr>
                <p:spPr bwMode="auto">
                  <a:xfrm>
                    <a:off x="2583" y="1773"/>
                    <a:ext cx="484" cy="307"/>
                  </a:xfrm>
                  <a:custGeom>
                    <a:avLst/>
                    <a:gdLst>
                      <a:gd name="T0" fmla="*/ 0 w 484"/>
                      <a:gd name="T1" fmla="*/ 208 h 307"/>
                      <a:gd name="T2" fmla="*/ 20 w 484"/>
                      <a:gd name="T3" fmla="*/ 267 h 307"/>
                      <a:gd name="T4" fmla="*/ 30 w 484"/>
                      <a:gd name="T5" fmla="*/ 287 h 307"/>
                      <a:gd name="T6" fmla="*/ 30 w 484"/>
                      <a:gd name="T7" fmla="*/ 307 h 307"/>
                      <a:gd name="T8" fmla="*/ 30 w 484"/>
                      <a:gd name="T9" fmla="*/ 307 h 307"/>
                      <a:gd name="T10" fmla="*/ 178 w 484"/>
                      <a:gd name="T11" fmla="*/ 257 h 307"/>
                      <a:gd name="T12" fmla="*/ 286 w 484"/>
                      <a:gd name="T13" fmla="*/ 228 h 307"/>
                      <a:gd name="T14" fmla="*/ 365 w 484"/>
                      <a:gd name="T15" fmla="*/ 198 h 307"/>
                      <a:gd name="T16" fmla="*/ 415 w 484"/>
                      <a:gd name="T17" fmla="*/ 178 h 307"/>
                      <a:gd name="T18" fmla="*/ 444 w 484"/>
                      <a:gd name="T19" fmla="*/ 178 h 307"/>
                      <a:gd name="T20" fmla="*/ 464 w 484"/>
                      <a:gd name="T21" fmla="*/ 168 h 307"/>
                      <a:gd name="T22" fmla="*/ 464 w 484"/>
                      <a:gd name="T23" fmla="*/ 168 h 307"/>
                      <a:gd name="T24" fmla="*/ 474 w 484"/>
                      <a:gd name="T25" fmla="*/ 148 h 307"/>
                      <a:gd name="T26" fmla="*/ 484 w 484"/>
                      <a:gd name="T27" fmla="*/ 109 h 307"/>
                      <a:gd name="T28" fmla="*/ 484 w 484"/>
                      <a:gd name="T29" fmla="*/ 49 h 307"/>
                      <a:gd name="T30" fmla="*/ 454 w 484"/>
                      <a:gd name="T31" fmla="*/ 0 h 307"/>
                      <a:gd name="T32" fmla="*/ 435 w 484"/>
                      <a:gd name="T33" fmla="*/ 10 h 307"/>
                      <a:gd name="T34" fmla="*/ 385 w 484"/>
                      <a:gd name="T35" fmla="*/ 29 h 307"/>
                      <a:gd name="T36" fmla="*/ 306 w 484"/>
                      <a:gd name="T37" fmla="*/ 69 h 307"/>
                      <a:gd name="T38" fmla="*/ 227 w 484"/>
                      <a:gd name="T39" fmla="*/ 99 h 307"/>
                      <a:gd name="T40" fmla="*/ 138 w 484"/>
                      <a:gd name="T41" fmla="*/ 138 h 307"/>
                      <a:gd name="T42" fmla="*/ 69 w 484"/>
                      <a:gd name="T43" fmla="*/ 178 h 307"/>
                      <a:gd name="T44" fmla="*/ 20 w 484"/>
                      <a:gd name="T45" fmla="*/ 198 h 307"/>
                      <a:gd name="T46" fmla="*/ 0 w 484"/>
                      <a:gd name="T47" fmla="*/ 208 h 307"/>
                      <a:gd name="T48" fmla="*/ 0 w 484"/>
                      <a:gd name="T49" fmla="*/ 208 h 3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484" h="307">
                        <a:moveTo>
                          <a:pt x="0" y="208"/>
                        </a:moveTo>
                        <a:lnTo>
                          <a:pt x="20" y="267"/>
                        </a:lnTo>
                        <a:lnTo>
                          <a:pt x="30" y="287"/>
                        </a:lnTo>
                        <a:lnTo>
                          <a:pt x="30" y="307"/>
                        </a:lnTo>
                        <a:lnTo>
                          <a:pt x="30" y="307"/>
                        </a:lnTo>
                        <a:lnTo>
                          <a:pt x="178" y="257"/>
                        </a:lnTo>
                        <a:lnTo>
                          <a:pt x="286" y="228"/>
                        </a:lnTo>
                        <a:lnTo>
                          <a:pt x="365" y="198"/>
                        </a:lnTo>
                        <a:lnTo>
                          <a:pt x="415" y="178"/>
                        </a:lnTo>
                        <a:lnTo>
                          <a:pt x="444" y="178"/>
                        </a:lnTo>
                        <a:lnTo>
                          <a:pt x="464" y="168"/>
                        </a:lnTo>
                        <a:lnTo>
                          <a:pt x="464" y="168"/>
                        </a:lnTo>
                        <a:lnTo>
                          <a:pt x="474" y="148"/>
                        </a:lnTo>
                        <a:lnTo>
                          <a:pt x="484" y="109"/>
                        </a:lnTo>
                        <a:lnTo>
                          <a:pt x="484" y="49"/>
                        </a:lnTo>
                        <a:lnTo>
                          <a:pt x="454" y="0"/>
                        </a:lnTo>
                        <a:lnTo>
                          <a:pt x="435" y="10"/>
                        </a:lnTo>
                        <a:lnTo>
                          <a:pt x="385" y="29"/>
                        </a:lnTo>
                        <a:lnTo>
                          <a:pt x="306" y="69"/>
                        </a:lnTo>
                        <a:lnTo>
                          <a:pt x="227" y="99"/>
                        </a:lnTo>
                        <a:lnTo>
                          <a:pt x="138" y="138"/>
                        </a:lnTo>
                        <a:lnTo>
                          <a:pt x="69" y="178"/>
                        </a:lnTo>
                        <a:lnTo>
                          <a:pt x="20" y="198"/>
                        </a:lnTo>
                        <a:lnTo>
                          <a:pt x="0" y="208"/>
                        </a:lnTo>
                        <a:lnTo>
                          <a:pt x="0" y="20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41" name="Freeform 49"/>
                  <p:cNvSpPr>
                    <a:spLocks/>
                  </p:cNvSpPr>
                  <p:nvPr/>
                </p:nvSpPr>
                <p:spPr bwMode="auto">
                  <a:xfrm>
                    <a:off x="2662" y="1951"/>
                    <a:ext cx="385" cy="218"/>
                  </a:xfrm>
                  <a:custGeom>
                    <a:avLst/>
                    <a:gdLst>
                      <a:gd name="T0" fmla="*/ 0 w 385"/>
                      <a:gd name="T1" fmla="*/ 109 h 218"/>
                      <a:gd name="T2" fmla="*/ 0 w 385"/>
                      <a:gd name="T3" fmla="*/ 168 h 218"/>
                      <a:gd name="T4" fmla="*/ 0 w 385"/>
                      <a:gd name="T5" fmla="*/ 198 h 218"/>
                      <a:gd name="T6" fmla="*/ 0 w 385"/>
                      <a:gd name="T7" fmla="*/ 218 h 218"/>
                      <a:gd name="T8" fmla="*/ 0 w 385"/>
                      <a:gd name="T9" fmla="*/ 218 h 218"/>
                      <a:gd name="T10" fmla="*/ 10 w 385"/>
                      <a:gd name="T11" fmla="*/ 218 h 218"/>
                      <a:gd name="T12" fmla="*/ 40 w 385"/>
                      <a:gd name="T13" fmla="*/ 208 h 218"/>
                      <a:gd name="T14" fmla="*/ 79 w 385"/>
                      <a:gd name="T15" fmla="*/ 198 h 218"/>
                      <a:gd name="T16" fmla="*/ 128 w 385"/>
                      <a:gd name="T17" fmla="*/ 198 h 218"/>
                      <a:gd name="T18" fmla="*/ 237 w 385"/>
                      <a:gd name="T19" fmla="*/ 159 h 218"/>
                      <a:gd name="T20" fmla="*/ 286 w 385"/>
                      <a:gd name="T21" fmla="*/ 139 h 218"/>
                      <a:gd name="T22" fmla="*/ 326 w 385"/>
                      <a:gd name="T23" fmla="*/ 109 h 218"/>
                      <a:gd name="T24" fmla="*/ 356 w 385"/>
                      <a:gd name="T25" fmla="*/ 59 h 218"/>
                      <a:gd name="T26" fmla="*/ 375 w 385"/>
                      <a:gd name="T27" fmla="*/ 30 h 218"/>
                      <a:gd name="T28" fmla="*/ 385 w 385"/>
                      <a:gd name="T29" fmla="*/ 0 h 218"/>
                      <a:gd name="T30" fmla="*/ 385 w 385"/>
                      <a:gd name="T31" fmla="*/ 0 h 218"/>
                      <a:gd name="T32" fmla="*/ 0 w 385"/>
                      <a:gd name="T33" fmla="*/ 109 h 2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385" h="218">
                        <a:moveTo>
                          <a:pt x="0" y="109"/>
                        </a:moveTo>
                        <a:lnTo>
                          <a:pt x="0" y="168"/>
                        </a:lnTo>
                        <a:lnTo>
                          <a:pt x="0" y="198"/>
                        </a:lnTo>
                        <a:lnTo>
                          <a:pt x="0" y="218"/>
                        </a:lnTo>
                        <a:lnTo>
                          <a:pt x="0" y="218"/>
                        </a:lnTo>
                        <a:lnTo>
                          <a:pt x="10" y="218"/>
                        </a:lnTo>
                        <a:lnTo>
                          <a:pt x="40" y="208"/>
                        </a:lnTo>
                        <a:lnTo>
                          <a:pt x="79" y="198"/>
                        </a:lnTo>
                        <a:lnTo>
                          <a:pt x="128" y="198"/>
                        </a:lnTo>
                        <a:lnTo>
                          <a:pt x="237" y="159"/>
                        </a:lnTo>
                        <a:lnTo>
                          <a:pt x="286" y="139"/>
                        </a:lnTo>
                        <a:lnTo>
                          <a:pt x="326" y="109"/>
                        </a:lnTo>
                        <a:lnTo>
                          <a:pt x="356" y="59"/>
                        </a:lnTo>
                        <a:lnTo>
                          <a:pt x="375" y="30"/>
                        </a:lnTo>
                        <a:lnTo>
                          <a:pt x="385" y="0"/>
                        </a:lnTo>
                        <a:lnTo>
                          <a:pt x="385" y="0"/>
                        </a:lnTo>
                        <a:lnTo>
                          <a:pt x="0" y="10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42" name="Freeform 50"/>
                  <p:cNvSpPr>
                    <a:spLocks/>
                  </p:cNvSpPr>
                  <p:nvPr/>
                </p:nvSpPr>
                <p:spPr bwMode="auto">
                  <a:xfrm>
                    <a:off x="2968" y="1733"/>
                    <a:ext cx="148" cy="89"/>
                  </a:xfrm>
                  <a:custGeom>
                    <a:avLst/>
                    <a:gdLst>
                      <a:gd name="T0" fmla="*/ 0 w 148"/>
                      <a:gd name="T1" fmla="*/ 0 h 89"/>
                      <a:gd name="T2" fmla="*/ 20 w 148"/>
                      <a:gd name="T3" fmla="*/ 0 h 89"/>
                      <a:gd name="T4" fmla="*/ 69 w 148"/>
                      <a:gd name="T5" fmla="*/ 20 h 89"/>
                      <a:gd name="T6" fmla="*/ 119 w 148"/>
                      <a:gd name="T7" fmla="*/ 50 h 89"/>
                      <a:gd name="T8" fmla="*/ 148 w 148"/>
                      <a:gd name="T9" fmla="*/ 89 h 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8" h="89">
                        <a:moveTo>
                          <a:pt x="0" y="0"/>
                        </a:moveTo>
                        <a:lnTo>
                          <a:pt x="20" y="0"/>
                        </a:lnTo>
                        <a:lnTo>
                          <a:pt x="69" y="20"/>
                        </a:lnTo>
                        <a:lnTo>
                          <a:pt x="119" y="50"/>
                        </a:lnTo>
                        <a:lnTo>
                          <a:pt x="148" y="89"/>
                        </a:lnTo>
                      </a:path>
                    </a:pathLst>
                  </a:custGeom>
                  <a:noFill/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43" name="Freeform 51"/>
                  <p:cNvSpPr>
                    <a:spLocks/>
                  </p:cNvSpPr>
                  <p:nvPr/>
                </p:nvSpPr>
                <p:spPr bwMode="auto">
                  <a:xfrm>
                    <a:off x="2998" y="1693"/>
                    <a:ext cx="148" cy="100"/>
                  </a:xfrm>
                  <a:custGeom>
                    <a:avLst/>
                    <a:gdLst>
                      <a:gd name="T0" fmla="*/ 0 w 148"/>
                      <a:gd name="T1" fmla="*/ 0 h 100"/>
                      <a:gd name="T2" fmla="*/ 20 w 148"/>
                      <a:gd name="T3" fmla="*/ 0 h 100"/>
                      <a:gd name="T4" fmla="*/ 59 w 148"/>
                      <a:gd name="T5" fmla="*/ 20 h 100"/>
                      <a:gd name="T6" fmla="*/ 108 w 148"/>
                      <a:gd name="T7" fmla="*/ 50 h 100"/>
                      <a:gd name="T8" fmla="*/ 148 w 148"/>
                      <a:gd name="T9" fmla="*/ 10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8" h="100">
                        <a:moveTo>
                          <a:pt x="0" y="0"/>
                        </a:moveTo>
                        <a:lnTo>
                          <a:pt x="20" y="0"/>
                        </a:lnTo>
                        <a:lnTo>
                          <a:pt x="59" y="20"/>
                        </a:lnTo>
                        <a:lnTo>
                          <a:pt x="108" y="50"/>
                        </a:lnTo>
                        <a:lnTo>
                          <a:pt x="148" y="100"/>
                        </a:lnTo>
                      </a:path>
                    </a:pathLst>
                  </a:custGeom>
                  <a:noFill/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44" name="Freeform 52"/>
                  <p:cNvSpPr>
                    <a:spLocks/>
                  </p:cNvSpPr>
                  <p:nvPr/>
                </p:nvSpPr>
                <p:spPr bwMode="auto">
                  <a:xfrm>
                    <a:off x="2484" y="1773"/>
                    <a:ext cx="593" cy="446"/>
                  </a:xfrm>
                  <a:custGeom>
                    <a:avLst/>
                    <a:gdLst>
                      <a:gd name="T0" fmla="*/ 20 w 593"/>
                      <a:gd name="T1" fmla="*/ 138 h 446"/>
                      <a:gd name="T2" fmla="*/ 10 w 593"/>
                      <a:gd name="T3" fmla="*/ 198 h 446"/>
                      <a:gd name="T4" fmla="*/ 10 w 593"/>
                      <a:gd name="T5" fmla="*/ 228 h 446"/>
                      <a:gd name="T6" fmla="*/ 0 w 593"/>
                      <a:gd name="T7" fmla="*/ 247 h 446"/>
                      <a:gd name="T8" fmla="*/ 0 w 593"/>
                      <a:gd name="T9" fmla="*/ 247 h 446"/>
                      <a:gd name="T10" fmla="*/ 99 w 593"/>
                      <a:gd name="T11" fmla="*/ 208 h 446"/>
                      <a:gd name="T12" fmla="*/ 178 w 593"/>
                      <a:gd name="T13" fmla="*/ 168 h 446"/>
                      <a:gd name="T14" fmla="*/ 316 w 593"/>
                      <a:gd name="T15" fmla="*/ 109 h 446"/>
                      <a:gd name="T16" fmla="*/ 415 w 593"/>
                      <a:gd name="T17" fmla="*/ 59 h 446"/>
                      <a:gd name="T18" fmla="*/ 484 w 593"/>
                      <a:gd name="T19" fmla="*/ 29 h 446"/>
                      <a:gd name="T20" fmla="*/ 524 w 593"/>
                      <a:gd name="T21" fmla="*/ 10 h 446"/>
                      <a:gd name="T22" fmla="*/ 543 w 593"/>
                      <a:gd name="T23" fmla="*/ 10 h 446"/>
                      <a:gd name="T24" fmla="*/ 553 w 593"/>
                      <a:gd name="T25" fmla="*/ 0 h 446"/>
                      <a:gd name="T26" fmla="*/ 553 w 593"/>
                      <a:gd name="T27" fmla="*/ 0 h 446"/>
                      <a:gd name="T28" fmla="*/ 583 w 593"/>
                      <a:gd name="T29" fmla="*/ 29 h 446"/>
                      <a:gd name="T30" fmla="*/ 593 w 593"/>
                      <a:gd name="T31" fmla="*/ 59 h 446"/>
                      <a:gd name="T32" fmla="*/ 593 w 593"/>
                      <a:gd name="T33" fmla="*/ 109 h 446"/>
                      <a:gd name="T34" fmla="*/ 573 w 593"/>
                      <a:gd name="T35" fmla="*/ 158 h 446"/>
                      <a:gd name="T36" fmla="*/ 553 w 593"/>
                      <a:gd name="T37" fmla="*/ 218 h 446"/>
                      <a:gd name="T38" fmla="*/ 514 w 593"/>
                      <a:gd name="T39" fmla="*/ 267 h 446"/>
                      <a:gd name="T40" fmla="*/ 464 w 593"/>
                      <a:gd name="T41" fmla="*/ 307 h 446"/>
                      <a:gd name="T42" fmla="*/ 415 w 593"/>
                      <a:gd name="T43" fmla="*/ 337 h 446"/>
                      <a:gd name="T44" fmla="*/ 326 w 593"/>
                      <a:gd name="T45" fmla="*/ 366 h 446"/>
                      <a:gd name="T46" fmla="*/ 218 w 593"/>
                      <a:gd name="T47" fmla="*/ 386 h 446"/>
                      <a:gd name="T48" fmla="*/ 119 w 593"/>
                      <a:gd name="T49" fmla="*/ 386 h 446"/>
                      <a:gd name="T50" fmla="*/ 50 w 593"/>
                      <a:gd name="T51" fmla="*/ 346 h 446"/>
                      <a:gd name="T52" fmla="*/ 40 w 593"/>
                      <a:gd name="T53" fmla="*/ 416 h 446"/>
                      <a:gd name="T54" fmla="*/ 30 w 593"/>
                      <a:gd name="T55" fmla="*/ 436 h 446"/>
                      <a:gd name="T56" fmla="*/ 30 w 593"/>
                      <a:gd name="T57" fmla="*/ 446 h 4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593" h="446">
                        <a:moveTo>
                          <a:pt x="20" y="138"/>
                        </a:moveTo>
                        <a:lnTo>
                          <a:pt x="10" y="198"/>
                        </a:lnTo>
                        <a:lnTo>
                          <a:pt x="10" y="228"/>
                        </a:lnTo>
                        <a:lnTo>
                          <a:pt x="0" y="247"/>
                        </a:lnTo>
                        <a:lnTo>
                          <a:pt x="0" y="247"/>
                        </a:lnTo>
                        <a:lnTo>
                          <a:pt x="99" y="208"/>
                        </a:lnTo>
                        <a:lnTo>
                          <a:pt x="178" y="168"/>
                        </a:lnTo>
                        <a:lnTo>
                          <a:pt x="316" y="109"/>
                        </a:lnTo>
                        <a:lnTo>
                          <a:pt x="415" y="59"/>
                        </a:lnTo>
                        <a:lnTo>
                          <a:pt x="484" y="29"/>
                        </a:lnTo>
                        <a:lnTo>
                          <a:pt x="524" y="10"/>
                        </a:lnTo>
                        <a:lnTo>
                          <a:pt x="543" y="10"/>
                        </a:lnTo>
                        <a:lnTo>
                          <a:pt x="553" y="0"/>
                        </a:lnTo>
                        <a:lnTo>
                          <a:pt x="553" y="0"/>
                        </a:lnTo>
                        <a:lnTo>
                          <a:pt x="583" y="29"/>
                        </a:lnTo>
                        <a:lnTo>
                          <a:pt x="593" y="59"/>
                        </a:lnTo>
                        <a:lnTo>
                          <a:pt x="593" y="109"/>
                        </a:lnTo>
                        <a:lnTo>
                          <a:pt x="573" y="158"/>
                        </a:lnTo>
                        <a:lnTo>
                          <a:pt x="553" y="218"/>
                        </a:lnTo>
                        <a:lnTo>
                          <a:pt x="514" y="267"/>
                        </a:lnTo>
                        <a:lnTo>
                          <a:pt x="464" y="307"/>
                        </a:lnTo>
                        <a:lnTo>
                          <a:pt x="415" y="337"/>
                        </a:lnTo>
                        <a:lnTo>
                          <a:pt x="326" y="366"/>
                        </a:lnTo>
                        <a:lnTo>
                          <a:pt x="218" y="386"/>
                        </a:lnTo>
                        <a:lnTo>
                          <a:pt x="119" y="386"/>
                        </a:lnTo>
                        <a:lnTo>
                          <a:pt x="50" y="346"/>
                        </a:lnTo>
                        <a:lnTo>
                          <a:pt x="40" y="416"/>
                        </a:lnTo>
                        <a:lnTo>
                          <a:pt x="30" y="436"/>
                        </a:lnTo>
                        <a:lnTo>
                          <a:pt x="30" y="446"/>
                        </a:lnTo>
                      </a:path>
                    </a:pathLst>
                  </a:custGeom>
                  <a:noFill/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45" name="Freeform 53"/>
                  <p:cNvSpPr>
                    <a:spLocks/>
                  </p:cNvSpPr>
                  <p:nvPr/>
                </p:nvSpPr>
                <p:spPr bwMode="auto">
                  <a:xfrm>
                    <a:off x="2534" y="1099"/>
                    <a:ext cx="740" cy="188"/>
                  </a:xfrm>
                  <a:custGeom>
                    <a:avLst/>
                    <a:gdLst>
                      <a:gd name="T0" fmla="*/ 740 w 740"/>
                      <a:gd name="T1" fmla="*/ 129 h 188"/>
                      <a:gd name="T2" fmla="*/ 0 w 740"/>
                      <a:gd name="T3" fmla="*/ 188 h 188"/>
                      <a:gd name="T4" fmla="*/ 0 w 740"/>
                      <a:gd name="T5" fmla="*/ 0 h 188"/>
                      <a:gd name="T6" fmla="*/ 740 w 740"/>
                      <a:gd name="T7" fmla="*/ 0 h 188"/>
                      <a:gd name="T8" fmla="*/ 740 w 740"/>
                      <a:gd name="T9" fmla="*/ 129 h 1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0" h="188">
                        <a:moveTo>
                          <a:pt x="740" y="129"/>
                        </a:moveTo>
                        <a:lnTo>
                          <a:pt x="0" y="188"/>
                        </a:lnTo>
                        <a:lnTo>
                          <a:pt x="0" y="0"/>
                        </a:lnTo>
                        <a:lnTo>
                          <a:pt x="740" y="0"/>
                        </a:lnTo>
                        <a:lnTo>
                          <a:pt x="740" y="129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46" name="Freeform 54"/>
                  <p:cNvSpPr>
                    <a:spLocks/>
                  </p:cNvSpPr>
                  <p:nvPr/>
                </p:nvSpPr>
                <p:spPr bwMode="auto">
                  <a:xfrm>
                    <a:off x="2139" y="732"/>
                    <a:ext cx="1412" cy="496"/>
                  </a:xfrm>
                  <a:custGeom>
                    <a:avLst/>
                    <a:gdLst>
                      <a:gd name="T0" fmla="*/ 711 w 1412"/>
                      <a:gd name="T1" fmla="*/ 496 h 496"/>
                      <a:gd name="T2" fmla="*/ 0 w 1412"/>
                      <a:gd name="T3" fmla="*/ 208 h 496"/>
                      <a:gd name="T4" fmla="*/ 750 w 1412"/>
                      <a:gd name="T5" fmla="*/ 0 h 496"/>
                      <a:gd name="T6" fmla="*/ 1412 w 1412"/>
                      <a:gd name="T7" fmla="*/ 288 h 496"/>
                      <a:gd name="T8" fmla="*/ 711 w 1412"/>
                      <a:gd name="T9" fmla="*/ 496 h 4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12" h="496">
                        <a:moveTo>
                          <a:pt x="711" y="496"/>
                        </a:moveTo>
                        <a:lnTo>
                          <a:pt x="0" y="208"/>
                        </a:lnTo>
                        <a:lnTo>
                          <a:pt x="750" y="0"/>
                        </a:lnTo>
                        <a:lnTo>
                          <a:pt x="1412" y="288"/>
                        </a:lnTo>
                        <a:lnTo>
                          <a:pt x="711" y="496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47" name="Freeform 55"/>
                  <p:cNvSpPr>
                    <a:spLocks/>
                  </p:cNvSpPr>
                  <p:nvPr/>
                </p:nvSpPr>
                <p:spPr bwMode="auto">
                  <a:xfrm>
                    <a:off x="2850" y="980"/>
                    <a:ext cx="681" cy="40"/>
                  </a:xfrm>
                  <a:custGeom>
                    <a:avLst/>
                    <a:gdLst>
                      <a:gd name="T0" fmla="*/ 681 w 681"/>
                      <a:gd name="T1" fmla="*/ 40 h 40"/>
                      <a:gd name="T2" fmla="*/ 0 w 681"/>
                      <a:gd name="T3" fmla="*/ 40 h 40"/>
                      <a:gd name="T4" fmla="*/ 0 w 681"/>
                      <a:gd name="T5" fmla="*/ 0 h 40"/>
                      <a:gd name="T6" fmla="*/ 612 w 681"/>
                      <a:gd name="T7" fmla="*/ 0 h 40"/>
                      <a:gd name="T8" fmla="*/ 681 w 681"/>
                      <a:gd name="T9" fmla="*/ 4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81" h="40">
                        <a:moveTo>
                          <a:pt x="681" y="40"/>
                        </a:moveTo>
                        <a:lnTo>
                          <a:pt x="0" y="40"/>
                        </a:lnTo>
                        <a:lnTo>
                          <a:pt x="0" y="0"/>
                        </a:lnTo>
                        <a:lnTo>
                          <a:pt x="612" y="0"/>
                        </a:lnTo>
                        <a:lnTo>
                          <a:pt x="681" y="40"/>
                        </a:lnTo>
                        <a:close/>
                      </a:path>
                    </a:pathLst>
                  </a:custGeom>
                  <a:noFill/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5048" name="Group 56"/>
                <p:cNvGrpSpPr>
                  <a:grpSpLocks/>
                </p:cNvGrpSpPr>
                <p:nvPr/>
              </p:nvGrpSpPr>
              <p:grpSpPr bwMode="auto">
                <a:xfrm>
                  <a:off x="2592" y="1056"/>
                  <a:ext cx="96" cy="167"/>
                  <a:chOff x="3215" y="1317"/>
                  <a:chExt cx="109" cy="119"/>
                </a:xfrm>
              </p:grpSpPr>
              <p:sp>
                <p:nvSpPr>
                  <p:cNvPr id="85049" name="Line 5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35" y="1317"/>
                    <a:ext cx="89" cy="30"/>
                  </a:xfrm>
                  <a:prstGeom prst="line">
                    <a:avLst/>
                  </a:prstGeom>
                  <a:noFill/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50" name="Line 5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15" y="1396"/>
                    <a:ext cx="99" cy="40"/>
                  </a:xfrm>
                  <a:prstGeom prst="line">
                    <a:avLst/>
                  </a:prstGeom>
                  <a:noFill/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85051" name="Freeform 59"/>
              <p:cNvSpPr>
                <a:spLocks/>
              </p:cNvSpPr>
              <p:nvPr/>
            </p:nvSpPr>
            <p:spPr bwMode="auto">
              <a:xfrm>
                <a:off x="11" y="1770"/>
                <a:ext cx="285" cy="297"/>
              </a:xfrm>
              <a:custGeom>
                <a:avLst/>
                <a:gdLst>
                  <a:gd name="T0" fmla="*/ 150 w 285"/>
                  <a:gd name="T1" fmla="*/ 288 h 297"/>
                  <a:gd name="T2" fmla="*/ 74 w 285"/>
                  <a:gd name="T3" fmla="*/ 254 h 297"/>
                  <a:gd name="T4" fmla="*/ 40 w 285"/>
                  <a:gd name="T5" fmla="*/ 204 h 297"/>
                  <a:gd name="T6" fmla="*/ 31 w 285"/>
                  <a:gd name="T7" fmla="*/ 144 h 297"/>
                  <a:gd name="T8" fmla="*/ 14 w 285"/>
                  <a:gd name="T9" fmla="*/ 119 h 297"/>
                  <a:gd name="T10" fmla="*/ 31 w 285"/>
                  <a:gd name="T11" fmla="*/ 0 h 297"/>
                  <a:gd name="T12" fmla="*/ 57 w 285"/>
                  <a:gd name="T13" fmla="*/ 9 h 297"/>
                  <a:gd name="T14" fmla="*/ 82 w 285"/>
                  <a:gd name="T15" fmla="*/ 26 h 297"/>
                  <a:gd name="T16" fmla="*/ 175 w 285"/>
                  <a:gd name="T17" fmla="*/ 60 h 297"/>
                  <a:gd name="T18" fmla="*/ 184 w 285"/>
                  <a:gd name="T19" fmla="*/ 34 h 297"/>
                  <a:gd name="T20" fmla="*/ 252 w 285"/>
                  <a:gd name="T21" fmla="*/ 94 h 297"/>
                  <a:gd name="T22" fmla="*/ 285 w 285"/>
                  <a:gd name="T23" fmla="*/ 238 h 297"/>
                  <a:gd name="T24" fmla="*/ 184 w 285"/>
                  <a:gd name="T25" fmla="*/ 297 h 297"/>
                  <a:gd name="T26" fmla="*/ 150 w 285"/>
                  <a:gd name="T27" fmla="*/ 288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5" h="297">
                    <a:moveTo>
                      <a:pt x="150" y="288"/>
                    </a:moveTo>
                    <a:cubicBezTo>
                      <a:pt x="122" y="279"/>
                      <a:pt x="101" y="264"/>
                      <a:pt x="74" y="254"/>
                    </a:cubicBezTo>
                    <a:cubicBezTo>
                      <a:pt x="63" y="237"/>
                      <a:pt x="51" y="221"/>
                      <a:pt x="40" y="204"/>
                    </a:cubicBezTo>
                    <a:cubicBezTo>
                      <a:pt x="29" y="187"/>
                      <a:pt x="37" y="163"/>
                      <a:pt x="31" y="144"/>
                    </a:cubicBezTo>
                    <a:cubicBezTo>
                      <a:pt x="28" y="134"/>
                      <a:pt x="20" y="127"/>
                      <a:pt x="14" y="119"/>
                    </a:cubicBezTo>
                    <a:cubicBezTo>
                      <a:pt x="0" y="75"/>
                      <a:pt x="6" y="38"/>
                      <a:pt x="31" y="0"/>
                    </a:cubicBezTo>
                    <a:cubicBezTo>
                      <a:pt x="40" y="3"/>
                      <a:pt x="49" y="5"/>
                      <a:pt x="57" y="9"/>
                    </a:cubicBezTo>
                    <a:cubicBezTo>
                      <a:pt x="66" y="14"/>
                      <a:pt x="73" y="23"/>
                      <a:pt x="82" y="26"/>
                    </a:cubicBezTo>
                    <a:cubicBezTo>
                      <a:pt x="121" y="40"/>
                      <a:pt x="141" y="37"/>
                      <a:pt x="175" y="60"/>
                    </a:cubicBezTo>
                    <a:cubicBezTo>
                      <a:pt x="178" y="51"/>
                      <a:pt x="176" y="38"/>
                      <a:pt x="184" y="34"/>
                    </a:cubicBezTo>
                    <a:cubicBezTo>
                      <a:pt x="200" y="26"/>
                      <a:pt x="243" y="85"/>
                      <a:pt x="252" y="94"/>
                    </a:cubicBezTo>
                    <a:cubicBezTo>
                      <a:pt x="267" y="142"/>
                      <a:pt x="276" y="188"/>
                      <a:pt x="285" y="238"/>
                    </a:cubicBezTo>
                    <a:cubicBezTo>
                      <a:pt x="251" y="261"/>
                      <a:pt x="222" y="283"/>
                      <a:pt x="184" y="297"/>
                    </a:cubicBezTo>
                    <a:cubicBezTo>
                      <a:pt x="173" y="294"/>
                      <a:pt x="150" y="288"/>
                      <a:pt x="150" y="2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052" name="Freeform 60"/>
              <p:cNvSpPr>
                <a:spLocks/>
              </p:cNvSpPr>
              <p:nvPr/>
            </p:nvSpPr>
            <p:spPr bwMode="auto">
              <a:xfrm>
                <a:off x="2208" y="1609"/>
                <a:ext cx="299" cy="288"/>
              </a:xfrm>
              <a:custGeom>
                <a:avLst/>
                <a:gdLst>
                  <a:gd name="T0" fmla="*/ 3 w 299"/>
                  <a:gd name="T1" fmla="*/ 136 h 288"/>
                  <a:gd name="T2" fmla="*/ 96 w 299"/>
                  <a:gd name="T3" fmla="*/ 17 h 288"/>
                  <a:gd name="T4" fmla="*/ 96 w 299"/>
                  <a:gd name="T5" fmla="*/ 94 h 288"/>
                  <a:gd name="T6" fmla="*/ 104 w 299"/>
                  <a:gd name="T7" fmla="*/ 119 h 288"/>
                  <a:gd name="T8" fmla="*/ 181 w 299"/>
                  <a:gd name="T9" fmla="*/ 60 h 288"/>
                  <a:gd name="T10" fmla="*/ 282 w 299"/>
                  <a:gd name="T11" fmla="*/ 0 h 288"/>
                  <a:gd name="T12" fmla="*/ 299 w 299"/>
                  <a:gd name="T13" fmla="*/ 102 h 288"/>
                  <a:gd name="T14" fmla="*/ 274 w 299"/>
                  <a:gd name="T15" fmla="*/ 229 h 288"/>
                  <a:gd name="T16" fmla="*/ 215 w 299"/>
                  <a:gd name="T17" fmla="*/ 246 h 288"/>
                  <a:gd name="T18" fmla="*/ 62 w 299"/>
                  <a:gd name="T19" fmla="*/ 288 h 288"/>
                  <a:gd name="T20" fmla="*/ 3 w 299"/>
                  <a:gd name="T21" fmla="*/ 161 h 288"/>
                  <a:gd name="T22" fmla="*/ 28 w 299"/>
                  <a:gd name="T23" fmla="*/ 136 h 288"/>
                  <a:gd name="T24" fmla="*/ 3 w 299"/>
                  <a:gd name="T25" fmla="*/ 127 h 288"/>
                  <a:gd name="T26" fmla="*/ 3 w 299"/>
                  <a:gd name="T27" fmla="*/ 13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9" h="288">
                    <a:moveTo>
                      <a:pt x="3" y="136"/>
                    </a:moveTo>
                    <a:cubicBezTo>
                      <a:pt x="31" y="93"/>
                      <a:pt x="53" y="46"/>
                      <a:pt x="96" y="17"/>
                    </a:cubicBezTo>
                    <a:cubicBezTo>
                      <a:pt x="121" y="56"/>
                      <a:pt x="109" y="52"/>
                      <a:pt x="96" y="94"/>
                    </a:cubicBezTo>
                    <a:cubicBezTo>
                      <a:pt x="99" y="102"/>
                      <a:pt x="95" y="120"/>
                      <a:pt x="104" y="119"/>
                    </a:cubicBezTo>
                    <a:cubicBezTo>
                      <a:pt x="136" y="114"/>
                      <a:pt x="157" y="78"/>
                      <a:pt x="181" y="60"/>
                    </a:cubicBezTo>
                    <a:cubicBezTo>
                      <a:pt x="213" y="36"/>
                      <a:pt x="245" y="13"/>
                      <a:pt x="282" y="0"/>
                    </a:cubicBezTo>
                    <a:cubicBezTo>
                      <a:pt x="296" y="41"/>
                      <a:pt x="299" y="43"/>
                      <a:pt x="299" y="102"/>
                    </a:cubicBezTo>
                    <a:cubicBezTo>
                      <a:pt x="299" y="166"/>
                      <a:pt x="292" y="175"/>
                      <a:pt x="274" y="229"/>
                    </a:cubicBezTo>
                    <a:cubicBezTo>
                      <a:pt x="268" y="248"/>
                      <a:pt x="235" y="240"/>
                      <a:pt x="215" y="246"/>
                    </a:cubicBezTo>
                    <a:cubicBezTo>
                      <a:pt x="164" y="261"/>
                      <a:pt x="114" y="276"/>
                      <a:pt x="62" y="288"/>
                    </a:cubicBezTo>
                    <a:cubicBezTo>
                      <a:pt x="20" y="259"/>
                      <a:pt x="18" y="209"/>
                      <a:pt x="3" y="161"/>
                    </a:cubicBezTo>
                    <a:cubicBezTo>
                      <a:pt x="11" y="153"/>
                      <a:pt x="28" y="148"/>
                      <a:pt x="28" y="136"/>
                    </a:cubicBezTo>
                    <a:cubicBezTo>
                      <a:pt x="28" y="127"/>
                      <a:pt x="12" y="127"/>
                      <a:pt x="3" y="127"/>
                    </a:cubicBezTo>
                    <a:cubicBezTo>
                      <a:pt x="0" y="127"/>
                      <a:pt x="3" y="133"/>
                      <a:pt x="3" y="136"/>
                    </a:cubicBezTo>
                    <a:close/>
                  </a:path>
                </a:pathLst>
              </a:cu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5056" name="AutoShape 64"/>
            <p:cNvSpPr>
              <a:spLocks noChangeArrowheads="1"/>
            </p:cNvSpPr>
            <p:nvPr/>
          </p:nvSpPr>
          <p:spPr bwMode="auto">
            <a:xfrm>
              <a:off x="1296" y="1680"/>
              <a:ext cx="3552" cy="1056"/>
            </a:xfrm>
            <a:prstGeom prst="flowChartDecision">
              <a:avLst/>
            </a:prstGeom>
            <a:solidFill>
              <a:schemeClr val="accent2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ja-JP" altLang="en-US" sz="2800" b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ＱＣストーリーの選定</a:t>
              </a:r>
            </a:p>
          </p:txBody>
        </p:sp>
      </p:grpSp>
      <p:sp>
        <p:nvSpPr>
          <p:cNvPr id="85058" name="Rectangle 66"/>
          <p:cNvSpPr>
            <a:spLocks noChangeArrowheads="1"/>
          </p:cNvSpPr>
          <p:nvPr/>
        </p:nvSpPr>
        <p:spPr bwMode="auto">
          <a:xfrm rot="-1155276">
            <a:off x="381000" y="4876800"/>
            <a:ext cx="3276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800">
                <a:ea typeface="HGP創英角ﾎﾟｯﾌﾟ体" pitchFamily="50" charset="-128"/>
              </a:rPr>
              <a:t>課題達成型</a:t>
            </a:r>
          </a:p>
          <a:p>
            <a:pPr algn="ctr"/>
            <a:r>
              <a:rPr lang="ja-JP" altLang="en-US" sz="2800">
                <a:ea typeface="HGP創英角ﾎﾟｯﾌﾟ体" pitchFamily="50" charset="-128"/>
              </a:rPr>
              <a:t>ＱＣストーリー？</a:t>
            </a:r>
          </a:p>
        </p:txBody>
      </p:sp>
      <p:sp>
        <p:nvSpPr>
          <p:cNvPr id="85059" name="Rectangle 67"/>
          <p:cNvSpPr>
            <a:spLocks noChangeArrowheads="1"/>
          </p:cNvSpPr>
          <p:nvPr/>
        </p:nvSpPr>
        <p:spPr bwMode="auto">
          <a:xfrm rot="1545080">
            <a:off x="5867400" y="4724400"/>
            <a:ext cx="3276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800">
                <a:solidFill>
                  <a:srgbClr val="000099"/>
                </a:solidFill>
                <a:ea typeface="HGP創英角ﾎﾟｯﾌﾟ体" pitchFamily="50" charset="-128"/>
              </a:rPr>
              <a:t>問題解決型</a:t>
            </a:r>
          </a:p>
          <a:p>
            <a:pPr algn="ctr"/>
            <a:r>
              <a:rPr lang="ja-JP" altLang="en-US" sz="2800">
                <a:solidFill>
                  <a:srgbClr val="000099"/>
                </a:solidFill>
                <a:ea typeface="HGP創英角ﾎﾟｯﾌﾟ体" pitchFamily="50" charset="-128"/>
              </a:rPr>
              <a:t>ＱＣストーリー？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5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85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5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8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 animBg="1" autoUpdateAnimBg="0"/>
      <p:bldP spid="85004" grpId="0" animBg="1" autoUpdateAnimBg="0"/>
      <p:bldP spid="85055" grpId="0" animBg="1" autoUpdateAnimBg="0"/>
      <p:bldP spid="85058" grpId="0" autoUpdateAnimBg="0"/>
      <p:bldP spid="85059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8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11463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8899" name="AutoShape 3"/>
          <p:cNvSpPr>
            <a:spLocks noChangeArrowheads="1"/>
          </p:cNvSpPr>
          <p:nvPr/>
        </p:nvSpPr>
        <p:spPr bwMode="auto">
          <a:xfrm>
            <a:off x="1905000" y="152400"/>
            <a:ext cx="7010400" cy="6477000"/>
          </a:xfrm>
          <a:prstGeom prst="wedgeRectCallout">
            <a:avLst>
              <a:gd name="adj1" fmla="val -57903"/>
              <a:gd name="adj2" fmla="val -32500"/>
            </a:avLst>
          </a:prstGeom>
          <a:solidFill>
            <a:srgbClr val="FFFFCC"/>
          </a:solidFill>
          <a:ln w="9525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ja-JP">
                <a:ea typeface="HGP創英角ﾎﾟｯﾌﾟ体" pitchFamily="50" charset="-128"/>
              </a:rPr>
              <a:t>【</a:t>
            </a:r>
            <a:r>
              <a:rPr lang="ja-JP" altLang="en-US">
                <a:ea typeface="HGP創英角ﾎﾟｯﾌﾟ体" pitchFamily="50" charset="-128"/>
              </a:rPr>
              <a:t>　ここで注意！　</a:t>
            </a:r>
            <a:r>
              <a:rPr lang="en-US" altLang="ja-JP">
                <a:ea typeface="HGP創英角ﾎﾟｯﾌﾟ体" pitchFamily="50" charset="-128"/>
              </a:rPr>
              <a:t>】</a:t>
            </a:r>
          </a:p>
          <a:p>
            <a:endParaRPr lang="en-US" altLang="ja-JP" sz="1600"/>
          </a:p>
          <a:p>
            <a:r>
              <a:rPr lang="ja-JP" altLang="en-US" sz="3200">
                <a:ea typeface="HGP創英角ﾎﾟｯﾌﾟ体" pitchFamily="50" charset="-128"/>
              </a:rPr>
              <a:t>課題達成型ＱＣストーリーを</a:t>
            </a:r>
          </a:p>
          <a:p>
            <a:r>
              <a:rPr lang="ja-JP" altLang="en-US" sz="3200">
                <a:ea typeface="HGP創英角ﾎﾟｯﾌﾟ体" pitchFamily="50" charset="-128"/>
              </a:rPr>
              <a:t>　　　安易に使うのはやめましょう！</a:t>
            </a:r>
          </a:p>
          <a:p>
            <a:endParaRPr lang="ja-JP" altLang="en-US" sz="3200">
              <a:ea typeface="HGP創英角ﾎﾟｯﾌﾟ体" pitchFamily="50" charset="-128"/>
            </a:endParaRPr>
          </a:p>
          <a:p>
            <a:r>
              <a:rPr lang="ja-JP" altLang="en-US" sz="3000">
                <a:solidFill>
                  <a:srgbClr val="660033"/>
                </a:solidFill>
              </a:rPr>
              <a:t>１．上司にテーマを与えられたから・・・　　</a:t>
            </a:r>
            <a:r>
              <a:rPr lang="ja-JP" altLang="en-US" sz="3400">
                <a:solidFill>
                  <a:srgbClr val="660033"/>
                </a:solidFill>
              </a:rPr>
              <a:t>　　</a:t>
            </a:r>
            <a:r>
              <a:rPr lang="ja-JP" altLang="en-US" sz="3000">
                <a:solidFill>
                  <a:srgbClr val="660033"/>
                </a:solidFill>
              </a:rPr>
              <a:t>２．解析ができないから・・・</a:t>
            </a:r>
            <a:r>
              <a:rPr lang="ja-JP" altLang="en-US" sz="3200">
                <a:solidFill>
                  <a:srgbClr val="660033"/>
                </a:solidFill>
              </a:rPr>
              <a:t>が、</a:t>
            </a:r>
            <a:br>
              <a:rPr lang="ja-JP" altLang="en-US" sz="3200">
                <a:solidFill>
                  <a:srgbClr val="660033"/>
                </a:solidFill>
              </a:rPr>
            </a:br>
            <a:r>
              <a:rPr lang="ja-JP" altLang="en-US" sz="3200">
                <a:solidFill>
                  <a:srgbClr val="660033"/>
                </a:solidFill>
              </a:rPr>
              <a:t>　　　　　</a:t>
            </a:r>
            <a:r>
              <a:rPr lang="en-US" altLang="ja-JP" sz="3200">
                <a:solidFill>
                  <a:srgbClr val="660033"/>
                </a:solidFill>
              </a:rPr>
              <a:t>｢</a:t>
            </a:r>
            <a:r>
              <a:rPr lang="ja-JP" altLang="en-US" sz="3200">
                <a:solidFill>
                  <a:srgbClr val="660033"/>
                </a:solidFill>
              </a:rPr>
              <a:t>課題達成</a:t>
            </a:r>
            <a:r>
              <a:rPr lang="en-US" altLang="ja-JP" sz="3200">
                <a:solidFill>
                  <a:srgbClr val="660033"/>
                </a:solidFill>
              </a:rPr>
              <a:t>｣</a:t>
            </a:r>
            <a:r>
              <a:rPr lang="ja-JP" altLang="en-US" sz="3200">
                <a:solidFill>
                  <a:srgbClr val="660033"/>
                </a:solidFill>
              </a:rPr>
              <a:t>ではありません。</a:t>
            </a:r>
          </a:p>
          <a:p>
            <a:endParaRPr lang="ja-JP" altLang="en-US" sz="1200">
              <a:solidFill>
                <a:srgbClr val="660033"/>
              </a:solidFill>
            </a:endParaRPr>
          </a:p>
          <a:p>
            <a:r>
              <a:rPr lang="ja-JP" altLang="en-US" sz="3200">
                <a:solidFill>
                  <a:srgbClr val="660033"/>
                </a:solidFill>
              </a:rPr>
              <a:t>　　あくまでテーマの内容が、</a:t>
            </a:r>
          </a:p>
          <a:p>
            <a:r>
              <a:rPr lang="ja-JP" altLang="en-US" sz="3200">
                <a:ea typeface="HGP創英角ﾎﾟｯﾌﾟ体" pitchFamily="50" charset="-128"/>
              </a:rPr>
              <a:t>　≪問題なのか？ 課題なのか？≫で</a:t>
            </a:r>
          </a:p>
          <a:p>
            <a:r>
              <a:rPr lang="ja-JP" altLang="en-US" sz="3200">
                <a:ea typeface="HGP創英角ﾎﾟｯﾌﾟ体" pitchFamily="50" charset="-128"/>
              </a:rPr>
              <a:t>　　　　　　　　　　使い分け</a:t>
            </a:r>
            <a:r>
              <a:rPr lang="ja-JP" altLang="en-US" sz="3200">
                <a:solidFill>
                  <a:srgbClr val="660033"/>
                </a:solidFill>
              </a:rPr>
              <a:t>してください</a:t>
            </a:r>
          </a:p>
        </p:txBody>
      </p:sp>
      <p:sp>
        <p:nvSpPr>
          <p:cNvPr id="208900" name="AutoShape 4"/>
          <p:cNvSpPr>
            <a:spLocks noChangeArrowheads="1"/>
          </p:cNvSpPr>
          <p:nvPr/>
        </p:nvSpPr>
        <p:spPr bwMode="auto">
          <a:xfrm>
            <a:off x="1600200" y="5876925"/>
            <a:ext cx="6019800" cy="838200"/>
          </a:xfrm>
          <a:prstGeom prst="flowChartAlternateProcess">
            <a:avLst/>
          </a:prstGeom>
          <a:solidFill>
            <a:srgbClr val="660033"/>
          </a:solidFill>
          <a:ln w="9525">
            <a:solidFill>
              <a:srgbClr val="FFFF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4400">
                <a:solidFill>
                  <a:srgbClr val="FFFFCC"/>
                </a:solidFill>
              </a:rPr>
              <a:t>具体的には？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8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8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08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899" grpId="0" animBg="1" autoUpdateAnimBg="0"/>
      <p:bldP spid="208900" grpId="0" animBg="1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0240" name="Group 80"/>
          <p:cNvGrpSpPr>
            <a:grpSpLocks/>
          </p:cNvGrpSpPr>
          <p:nvPr/>
        </p:nvGrpSpPr>
        <p:grpSpPr bwMode="auto">
          <a:xfrm>
            <a:off x="5562600" y="0"/>
            <a:ext cx="2514600" cy="2209800"/>
            <a:chOff x="3504" y="0"/>
            <a:chExt cx="1584" cy="1392"/>
          </a:xfrm>
        </p:grpSpPr>
        <p:grpSp>
          <p:nvGrpSpPr>
            <p:cNvPr id="220168" name="Group 8"/>
            <p:cNvGrpSpPr>
              <a:grpSpLocks/>
            </p:cNvGrpSpPr>
            <p:nvPr/>
          </p:nvGrpSpPr>
          <p:grpSpPr bwMode="auto">
            <a:xfrm>
              <a:off x="3504" y="144"/>
              <a:ext cx="1584" cy="1248"/>
              <a:chOff x="11" y="480"/>
              <a:chExt cx="2496" cy="2198"/>
            </a:xfrm>
          </p:grpSpPr>
          <p:grpSp>
            <p:nvGrpSpPr>
              <p:cNvPr id="220169" name="Group 9"/>
              <p:cNvGrpSpPr>
                <a:grpSpLocks/>
              </p:cNvGrpSpPr>
              <p:nvPr/>
            </p:nvGrpSpPr>
            <p:grpSpPr bwMode="auto">
              <a:xfrm>
                <a:off x="144" y="480"/>
                <a:ext cx="2112" cy="2198"/>
                <a:chOff x="576" y="432"/>
                <a:chExt cx="2976" cy="3350"/>
              </a:xfrm>
            </p:grpSpPr>
            <p:grpSp>
              <p:nvGrpSpPr>
                <p:cNvPr id="220170" name="Group 10"/>
                <p:cNvGrpSpPr>
                  <a:grpSpLocks/>
                </p:cNvGrpSpPr>
                <p:nvPr/>
              </p:nvGrpSpPr>
              <p:grpSpPr bwMode="auto">
                <a:xfrm>
                  <a:off x="576" y="432"/>
                  <a:ext cx="2976" cy="3350"/>
                  <a:chOff x="1418" y="732"/>
                  <a:chExt cx="2646" cy="3062"/>
                </a:xfrm>
              </p:grpSpPr>
              <p:sp>
                <p:nvSpPr>
                  <p:cNvPr id="220171" name="Freeform 11"/>
                  <p:cNvSpPr>
                    <a:spLocks/>
                  </p:cNvSpPr>
                  <p:nvPr/>
                </p:nvSpPr>
                <p:spPr bwMode="auto">
                  <a:xfrm>
                    <a:off x="2731" y="2466"/>
                    <a:ext cx="148" cy="555"/>
                  </a:xfrm>
                  <a:custGeom>
                    <a:avLst/>
                    <a:gdLst>
                      <a:gd name="T0" fmla="*/ 10 w 148"/>
                      <a:gd name="T1" fmla="*/ 10 h 555"/>
                      <a:gd name="T2" fmla="*/ 40 w 148"/>
                      <a:gd name="T3" fmla="*/ 129 h 555"/>
                      <a:gd name="T4" fmla="*/ 0 w 148"/>
                      <a:gd name="T5" fmla="*/ 406 h 555"/>
                      <a:gd name="T6" fmla="*/ 89 w 148"/>
                      <a:gd name="T7" fmla="*/ 555 h 555"/>
                      <a:gd name="T8" fmla="*/ 148 w 148"/>
                      <a:gd name="T9" fmla="*/ 416 h 555"/>
                      <a:gd name="T10" fmla="*/ 69 w 148"/>
                      <a:gd name="T11" fmla="*/ 129 h 555"/>
                      <a:gd name="T12" fmla="*/ 79 w 148"/>
                      <a:gd name="T13" fmla="*/ 0 h 555"/>
                      <a:gd name="T14" fmla="*/ 10 w 148"/>
                      <a:gd name="T15" fmla="*/ 10 h 5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48" h="555">
                        <a:moveTo>
                          <a:pt x="10" y="10"/>
                        </a:moveTo>
                        <a:lnTo>
                          <a:pt x="40" y="129"/>
                        </a:lnTo>
                        <a:lnTo>
                          <a:pt x="0" y="406"/>
                        </a:lnTo>
                        <a:lnTo>
                          <a:pt x="89" y="555"/>
                        </a:lnTo>
                        <a:lnTo>
                          <a:pt x="148" y="416"/>
                        </a:lnTo>
                        <a:lnTo>
                          <a:pt x="69" y="129"/>
                        </a:lnTo>
                        <a:lnTo>
                          <a:pt x="79" y="0"/>
                        </a:lnTo>
                        <a:lnTo>
                          <a:pt x="10" y="10"/>
                        </a:lnTo>
                        <a:close/>
                      </a:path>
                    </a:pathLst>
                  </a:custGeom>
                  <a:solidFill>
                    <a:srgbClr val="000033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72" name="Freeform 12"/>
                  <p:cNvSpPr>
                    <a:spLocks/>
                  </p:cNvSpPr>
                  <p:nvPr/>
                </p:nvSpPr>
                <p:spPr bwMode="auto">
                  <a:xfrm>
                    <a:off x="2494" y="2298"/>
                    <a:ext cx="543" cy="337"/>
                  </a:xfrm>
                  <a:custGeom>
                    <a:avLst/>
                    <a:gdLst>
                      <a:gd name="T0" fmla="*/ 0 w 543"/>
                      <a:gd name="T1" fmla="*/ 89 h 337"/>
                      <a:gd name="T2" fmla="*/ 109 w 543"/>
                      <a:gd name="T3" fmla="*/ 337 h 337"/>
                      <a:gd name="T4" fmla="*/ 287 w 543"/>
                      <a:gd name="T5" fmla="*/ 188 h 337"/>
                      <a:gd name="T6" fmla="*/ 454 w 543"/>
                      <a:gd name="T7" fmla="*/ 297 h 337"/>
                      <a:gd name="T8" fmla="*/ 543 w 543"/>
                      <a:gd name="T9" fmla="*/ 0 h 337"/>
                      <a:gd name="T10" fmla="*/ 0 w 543"/>
                      <a:gd name="T11" fmla="*/ 89 h 3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43" h="337">
                        <a:moveTo>
                          <a:pt x="0" y="89"/>
                        </a:moveTo>
                        <a:lnTo>
                          <a:pt x="109" y="337"/>
                        </a:lnTo>
                        <a:lnTo>
                          <a:pt x="287" y="188"/>
                        </a:lnTo>
                        <a:lnTo>
                          <a:pt x="454" y="297"/>
                        </a:lnTo>
                        <a:lnTo>
                          <a:pt x="543" y="0"/>
                        </a:lnTo>
                        <a:lnTo>
                          <a:pt x="0" y="8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73" name="Freeform 13"/>
                  <p:cNvSpPr>
                    <a:spLocks/>
                  </p:cNvSpPr>
                  <p:nvPr/>
                </p:nvSpPr>
                <p:spPr bwMode="auto">
                  <a:xfrm>
                    <a:off x="3531" y="1020"/>
                    <a:ext cx="49" cy="465"/>
                  </a:xfrm>
                  <a:custGeom>
                    <a:avLst/>
                    <a:gdLst>
                      <a:gd name="T0" fmla="*/ 49 w 49"/>
                      <a:gd name="T1" fmla="*/ 465 h 465"/>
                      <a:gd name="T2" fmla="*/ 20 w 49"/>
                      <a:gd name="T3" fmla="*/ 465 h 465"/>
                      <a:gd name="T4" fmla="*/ 0 w 49"/>
                      <a:gd name="T5" fmla="*/ 0 h 465"/>
                      <a:gd name="T6" fmla="*/ 20 w 49"/>
                      <a:gd name="T7" fmla="*/ 0 h 465"/>
                      <a:gd name="T8" fmla="*/ 49 w 49"/>
                      <a:gd name="T9" fmla="*/ 465 h 4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9" h="465">
                        <a:moveTo>
                          <a:pt x="49" y="465"/>
                        </a:moveTo>
                        <a:lnTo>
                          <a:pt x="20" y="465"/>
                        </a:lnTo>
                        <a:lnTo>
                          <a:pt x="0" y="0"/>
                        </a:lnTo>
                        <a:lnTo>
                          <a:pt x="20" y="0"/>
                        </a:lnTo>
                        <a:lnTo>
                          <a:pt x="49" y="465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74" name="Freeform 14"/>
                  <p:cNvSpPr>
                    <a:spLocks/>
                  </p:cNvSpPr>
                  <p:nvPr/>
                </p:nvSpPr>
                <p:spPr bwMode="auto">
                  <a:xfrm>
                    <a:off x="3501" y="1436"/>
                    <a:ext cx="119" cy="69"/>
                  </a:xfrm>
                  <a:custGeom>
                    <a:avLst/>
                    <a:gdLst>
                      <a:gd name="T0" fmla="*/ 119 w 119"/>
                      <a:gd name="T1" fmla="*/ 39 h 69"/>
                      <a:gd name="T2" fmla="*/ 99 w 119"/>
                      <a:gd name="T3" fmla="*/ 59 h 69"/>
                      <a:gd name="T4" fmla="*/ 60 w 119"/>
                      <a:gd name="T5" fmla="*/ 69 h 69"/>
                      <a:gd name="T6" fmla="*/ 20 w 119"/>
                      <a:gd name="T7" fmla="*/ 59 h 69"/>
                      <a:gd name="T8" fmla="*/ 0 w 119"/>
                      <a:gd name="T9" fmla="*/ 39 h 69"/>
                      <a:gd name="T10" fmla="*/ 20 w 119"/>
                      <a:gd name="T11" fmla="*/ 10 h 69"/>
                      <a:gd name="T12" fmla="*/ 60 w 119"/>
                      <a:gd name="T13" fmla="*/ 0 h 69"/>
                      <a:gd name="T14" fmla="*/ 99 w 119"/>
                      <a:gd name="T15" fmla="*/ 10 h 69"/>
                      <a:gd name="T16" fmla="*/ 119 w 119"/>
                      <a:gd name="T17" fmla="*/ 39 h 69"/>
                      <a:gd name="T18" fmla="*/ 119 w 119"/>
                      <a:gd name="T19" fmla="*/ 3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9" h="69">
                        <a:moveTo>
                          <a:pt x="119" y="39"/>
                        </a:moveTo>
                        <a:lnTo>
                          <a:pt x="99" y="59"/>
                        </a:lnTo>
                        <a:lnTo>
                          <a:pt x="60" y="69"/>
                        </a:lnTo>
                        <a:lnTo>
                          <a:pt x="20" y="59"/>
                        </a:lnTo>
                        <a:lnTo>
                          <a:pt x="0" y="39"/>
                        </a:lnTo>
                        <a:lnTo>
                          <a:pt x="20" y="10"/>
                        </a:lnTo>
                        <a:lnTo>
                          <a:pt x="60" y="0"/>
                        </a:lnTo>
                        <a:lnTo>
                          <a:pt x="99" y="10"/>
                        </a:lnTo>
                        <a:lnTo>
                          <a:pt x="119" y="39"/>
                        </a:lnTo>
                        <a:lnTo>
                          <a:pt x="119" y="39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75" name="Freeform 15"/>
                  <p:cNvSpPr>
                    <a:spLocks/>
                  </p:cNvSpPr>
                  <p:nvPr/>
                </p:nvSpPr>
                <p:spPr bwMode="auto">
                  <a:xfrm>
                    <a:off x="3521" y="1495"/>
                    <a:ext cx="109" cy="169"/>
                  </a:xfrm>
                  <a:custGeom>
                    <a:avLst/>
                    <a:gdLst>
                      <a:gd name="T0" fmla="*/ 10 w 109"/>
                      <a:gd name="T1" fmla="*/ 10 h 169"/>
                      <a:gd name="T2" fmla="*/ 0 w 109"/>
                      <a:gd name="T3" fmla="*/ 169 h 169"/>
                      <a:gd name="T4" fmla="*/ 30 w 109"/>
                      <a:gd name="T5" fmla="*/ 169 h 169"/>
                      <a:gd name="T6" fmla="*/ 30 w 109"/>
                      <a:gd name="T7" fmla="*/ 80 h 169"/>
                      <a:gd name="T8" fmla="*/ 40 w 109"/>
                      <a:gd name="T9" fmla="*/ 159 h 169"/>
                      <a:gd name="T10" fmla="*/ 59 w 109"/>
                      <a:gd name="T11" fmla="*/ 159 h 169"/>
                      <a:gd name="T12" fmla="*/ 49 w 109"/>
                      <a:gd name="T13" fmla="*/ 80 h 169"/>
                      <a:gd name="T14" fmla="*/ 79 w 109"/>
                      <a:gd name="T15" fmla="*/ 159 h 169"/>
                      <a:gd name="T16" fmla="*/ 109 w 109"/>
                      <a:gd name="T17" fmla="*/ 159 h 169"/>
                      <a:gd name="T18" fmla="*/ 89 w 109"/>
                      <a:gd name="T19" fmla="*/ 0 h 169"/>
                      <a:gd name="T20" fmla="*/ 10 w 109"/>
                      <a:gd name="T21" fmla="*/ 10 h 1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09" h="169">
                        <a:moveTo>
                          <a:pt x="10" y="10"/>
                        </a:moveTo>
                        <a:lnTo>
                          <a:pt x="0" y="169"/>
                        </a:lnTo>
                        <a:lnTo>
                          <a:pt x="30" y="169"/>
                        </a:lnTo>
                        <a:lnTo>
                          <a:pt x="30" y="80"/>
                        </a:lnTo>
                        <a:lnTo>
                          <a:pt x="40" y="159"/>
                        </a:lnTo>
                        <a:lnTo>
                          <a:pt x="59" y="159"/>
                        </a:lnTo>
                        <a:lnTo>
                          <a:pt x="49" y="80"/>
                        </a:lnTo>
                        <a:lnTo>
                          <a:pt x="79" y="159"/>
                        </a:lnTo>
                        <a:lnTo>
                          <a:pt x="109" y="159"/>
                        </a:lnTo>
                        <a:lnTo>
                          <a:pt x="89" y="0"/>
                        </a:lnTo>
                        <a:lnTo>
                          <a:pt x="10" y="1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76" name="Freeform 16"/>
                  <p:cNvSpPr>
                    <a:spLocks/>
                  </p:cNvSpPr>
                  <p:nvPr/>
                </p:nvSpPr>
                <p:spPr bwMode="auto">
                  <a:xfrm>
                    <a:off x="3176" y="1198"/>
                    <a:ext cx="148" cy="317"/>
                  </a:xfrm>
                  <a:custGeom>
                    <a:avLst/>
                    <a:gdLst>
                      <a:gd name="T0" fmla="*/ 29 w 148"/>
                      <a:gd name="T1" fmla="*/ 0 h 317"/>
                      <a:gd name="T2" fmla="*/ 49 w 148"/>
                      <a:gd name="T3" fmla="*/ 0 h 317"/>
                      <a:gd name="T4" fmla="*/ 88 w 148"/>
                      <a:gd name="T5" fmla="*/ 30 h 317"/>
                      <a:gd name="T6" fmla="*/ 128 w 148"/>
                      <a:gd name="T7" fmla="*/ 60 h 317"/>
                      <a:gd name="T8" fmla="*/ 148 w 148"/>
                      <a:gd name="T9" fmla="*/ 109 h 317"/>
                      <a:gd name="T10" fmla="*/ 148 w 148"/>
                      <a:gd name="T11" fmla="*/ 159 h 317"/>
                      <a:gd name="T12" fmla="*/ 138 w 148"/>
                      <a:gd name="T13" fmla="*/ 228 h 317"/>
                      <a:gd name="T14" fmla="*/ 108 w 148"/>
                      <a:gd name="T15" fmla="*/ 277 h 317"/>
                      <a:gd name="T16" fmla="*/ 88 w 148"/>
                      <a:gd name="T17" fmla="*/ 307 h 317"/>
                      <a:gd name="T18" fmla="*/ 59 w 148"/>
                      <a:gd name="T19" fmla="*/ 317 h 317"/>
                      <a:gd name="T20" fmla="*/ 29 w 148"/>
                      <a:gd name="T21" fmla="*/ 297 h 317"/>
                      <a:gd name="T22" fmla="*/ 9 w 148"/>
                      <a:gd name="T23" fmla="*/ 277 h 317"/>
                      <a:gd name="T24" fmla="*/ 0 w 148"/>
                      <a:gd name="T25" fmla="*/ 268 h 317"/>
                      <a:gd name="T26" fmla="*/ 29 w 148"/>
                      <a:gd name="T27" fmla="*/ 0 h 3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48" h="317">
                        <a:moveTo>
                          <a:pt x="29" y="0"/>
                        </a:moveTo>
                        <a:lnTo>
                          <a:pt x="49" y="0"/>
                        </a:lnTo>
                        <a:lnTo>
                          <a:pt x="88" y="30"/>
                        </a:lnTo>
                        <a:lnTo>
                          <a:pt x="128" y="60"/>
                        </a:lnTo>
                        <a:lnTo>
                          <a:pt x="148" y="109"/>
                        </a:lnTo>
                        <a:lnTo>
                          <a:pt x="148" y="159"/>
                        </a:lnTo>
                        <a:lnTo>
                          <a:pt x="138" y="228"/>
                        </a:lnTo>
                        <a:lnTo>
                          <a:pt x="108" y="277"/>
                        </a:lnTo>
                        <a:lnTo>
                          <a:pt x="88" y="307"/>
                        </a:lnTo>
                        <a:lnTo>
                          <a:pt x="59" y="317"/>
                        </a:lnTo>
                        <a:lnTo>
                          <a:pt x="29" y="297"/>
                        </a:lnTo>
                        <a:lnTo>
                          <a:pt x="9" y="277"/>
                        </a:lnTo>
                        <a:lnTo>
                          <a:pt x="0" y="268"/>
                        </a:ln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77" name="Line 1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25" y="1357"/>
                    <a:ext cx="89" cy="39"/>
                  </a:xfrm>
                  <a:prstGeom prst="line">
                    <a:avLst/>
                  </a:prstGeom>
                  <a:noFill/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78" name="Freeform 18"/>
                  <p:cNvSpPr>
                    <a:spLocks/>
                  </p:cNvSpPr>
                  <p:nvPr/>
                </p:nvSpPr>
                <p:spPr bwMode="auto">
                  <a:xfrm>
                    <a:off x="1418" y="2199"/>
                    <a:ext cx="2646" cy="1595"/>
                  </a:xfrm>
                  <a:custGeom>
                    <a:avLst/>
                    <a:gdLst>
                      <a:gd name="T0" fmla="*/ 1303 w 2646"/>
                      <a:gd name="T1" fmla="*/ 644 h 1595"/>
                      <a:gd name="T2" fmla="*/ 1214 w 2646"/>
                      <a:gd name="T3" fmla="*/ 465 h 1595"/>
                      <a:gd name="T4" fmla="*/ 1116 w 2646"/>
                      <a:gd name="T5" fmla="*/ 277 h 1595"/>
                      <a:gd name="T6" fmla="*/ 1056 w 2646"/>
                      <a:gd name="T7" fmla="*/ 158 h 1595"/>
                      <a:gd name="T8" fmla="*/ 1037 w 2646"/>
                      <a:gd name="T9" fmla="*/ 119 h 1595"/>
                      <a:gd name="T10" fmla="*/ 1037 w 2646"/>
                      <a:gd name="T11" fmla="*/ 129 h 1595"/>
                      <a:gd name="T12" fmla="*/ 968 w 2646"/>
                      <a:gd name="T13" fmla="*/ 228 h 1595"/>
                      <a:gd name="T14" fmla="*/ 810 w 2646"/>
                      <a:gd name="T15" fmla="*/ 446 h 1595"/>
                      <a:gd name="T16" fmla="*/ 622 w 2646"/>
                      <a:gd name="T17" fmla="*/ 673 h 1595"/>
                      <a:gd name="T18" fmla="*/ 513 w 2646"/>
                      <a:gd name="T19" fmla="*/ 782 h 1595"/>
                      <a:gd name="T20" fmla="*/ 444 w 2646"/>
                      <a:gd name="T21" fmla="*/ 802 h 1595"/>
                      <a:gd name="T22" fmla="*/ 306 w 2646"/>
                      <a:gd name="T23" fmla="*/ 733 h 1595"/>
                      <a:gd name="T24" fmla="*/ 207 w 2646"/>
                      <a:gd name="T25" fmla="*/ 654 h 1595"/>
                      <a:gd name="T26" fmla="*/ 138 w 2646"/>
                      <a:gd name="T27" fmla="*/ 703 h 1595"/>
                      <a:gd name="T28" fmla="*/ 49 w 2646"/>
                      <a:gd name="T29" fmla="*/ 763 h 1595"/>
                      <a:gd name="T30" fmla="*/ 0 w 2646"/>
                      <a:gd name="T31" fmla="*/ 802 h 1595"/>
                      <a:gd name="T32" fmla="*/ 10 w 2646"/>
                      <a:gd name="T33" fmla="*/ 812 h 1595"/>
                      <a:gd name="T34" fmla="*/ 109 w 2646"/>
                      <a:gd name="T35" fmla="*/ 891 h 1595"/>
                      <a:gd name="T36" fmla="*/ 237 w 2646"/>
                      <a:gd name="T37" fmla="*/ 990 h 1595"/>
                      <a:gd name="T38" fmla="*/ 355 w 2646"/>
                      <a:gd name="T39" fmla="*/ 1070 h 1595"/>
                      <a:gd name="T40" fmla="*/ 454 w 2646"/>
                      <a:gd name="T41" fmla="*/ 1050 h 1595"/>
                      <a:gd name="T42" fmla="*/ 612 w 2646"/>
                      <a:gd name="T43" fmla="*/ 921 h 1595"/>
                      <a:gd name="T44" fmla="*/ 760 w 2646"/>
                      <a:gd name="T45" fmla="*/ 763 h 1595"/>
                      <a:gd name="T46" fmla="*/ 859 w 2646"/>
                      <a:gd name="T47" fmla="*/ 654 h 1595"/>
                      <a:gd name="T48" fmla="*/ 869 w 2646"/>
                      <a:gd name="T49" fmla="*/ 673 h 1595"/>
                      <a:gd name="T50" fmla="*/ 859 w 2646"/>
                      <a:gd name="T51" fmla="*/ 872 h 1595"/>
                      <a:gd name="T52" fmla="*/ 839 w 2646"/>
                      <a:gd name="T53" fmla="*/ 1189 h 1595"/>
                      <a:gd name="T54" fmla="*/ 829 w 2646"/>
                      <a:gd name="T55" fmla="*/ 1466 h 1595"/>
                      <a:gd name="T56" fmla="*/ 829 w 2646"/>
                      <a:gd name="T57" fmla="*/ 1555 h 1595"/>
                      <a:gd name="T58" fmla="*/ 829 w 2646"/>
                      <a:gd name="T59" fmla="*/ 1595 h 1595"/>
                      <a:gd name="T60" fmla="*/ 1165 w 2646"/>
                      <a:gd name="T61" fmla="*/ 1595 h 1595"/>
                      <a:gd name="T62" fmla="*/ 1432 w 2646"/>
                      <a:gd name="T63" fmla="*/ 1595 h 1595"/>
                      <a:gd name="T64" fmla="*/ 1609 w 2646"/>
                      <a:gd name="T65" fmla="*/ 1595 h 1595"/>
                      <a:gd name="T66" fmla="*/ 1738 w 2646"/>
                      <a:gd name="T67" fmla="*/ 1595 h 1595"/>
                      <a:gd name="T68" fmla="*/ 1807 w 2646"/>
                      <a:gd name="T69" fmla="*/ 1595 h 1595"/>
                      <a:gd name="T70" fmla="*/ 1856 w 2646"/>
                      <a:gd name="T71" fmla="*/ 1595 h 1595"/>
                      <a:gd name="T72" fmla="*/ 1856 w 2646"/>
                      <a:gd name="T73" fmla="*/ 1387 h 1595"/>
                      <a:gd name="T74" fmla="*/ 1846 w 2646"/>
                      <a:gd name="T75" fmla="*/ 1060 h 1595"/>
                      <a:gd name="T76" fmla="*/ 1837 w 2646"/>
                      <a:gd name="T77" fmla="*/ 812 h 1595"/>
                      <a:gd name="T78" fmla="*/ 1827 w 2646"/>
                      <a:gd name="T79" fmla="*/ 644 h 1595"/>
                      <a:gd name="T80" fmla="*/ 1827 w 2646"/>
                      <a:gd name="T81" fmla="*/ 535 h 1595"/>
                      <a:gd name="T82" fmla="*/ 1817 w 2646"/>
                      <a:gd name="T83" fmla="*/ 455 h 1595"/>
                      <a:gd name="T84" fmla="*/ 1817 w 2646"/>
                      <a:gd name="T85" fmla="*/ 436 h 1595"/>
                      <a:gd name="T86" fmla="*/ 2014 w 2646"/>
                      <a:gd name="T87" fmla="*/ 614 h 1595"/>
                      <a:gd name="T88" fmla="*/ 2113 w 2646"/>
                      <a:gd name="T89" fmla="*/ 693 h 1595"/>
                      <a:gd name="T90" fmla="*/ 2192 w 2646"/>
                      <a:gd name="T91" fmla="*/ 723 h 1595"/>
                      <a:gd name="T92" fmla="*/ 2281 w 2646"/>
                      <a:gd name="T93" fmla="*/ 693 h 1595"/>
                      <a:gd name="T94" fmla="*/ 2439 w 2646"/>
                      <a:gd name="T95" fmla="*/ 614 h 1595"/>
                      <a:gd name="T96" fmla="*/ 2577 w 2646"/>
                      <a:gd name="T97" fmla="*/ 545 h 1595"/>
                      <a:gd name="T98" fmla="*/ 2646 w 2646"/>
                      <a:gd name="T99" fmla="*/ 505 h 1595"/>
                      <a:gd name="T100" fmla="*/ 2607 w 2646"/>
                      <a:gd name="T101" fmla="*/ 396 h 1595"/>
                      <a:gd name="T102" fmla="*/ 2587 w 2646"/>
                      <a:gd name="T103" fmla="*/ 337 h 1595"/>
                      <a:gd name="T104" fmla="*/ 2577 w 2646"/>
                      <a:gd name="T105" fmla="*/ 317 h 1595"/>
                      <a:gd name="T106" fmla="*/ 2528 w 2646"/>
                      <a:gd name="T107" fmla="*/ 346 h 1595"/>
                      <a:gd name="T108" fmla="*/ 2399 w 2646"/>
                      <a:gd name="T109" fmla="*/ 416 h 1595"/>
                      <a:gd name="T110" fmla="*/ 2192 w 2646"/>
                      <a:gd name="T111" fmla="*/ 515 h 1595"/>
                      <a:gd name="T112" fmla="*/ 2133 w 2646"/>
                      <a:gd name="T113" fmla="*/ 525 h 1595"/>
                      <a:gd name="T114" fmla="*/ 2044 w 2646"/>
                      <a:gd name="T115" fmla="*/ 446 h 1595"/>
                      <a:gd name="T116" fmla="*/ 1886 w 2646"/>
                      <a:gd name="T117" fmla="*/ 267 h 1595"/>
                      <a:gd name="T118" fmla="*/ 1748 w 2646"/>
                      <a:gd name="T119" fmla="*/ 79 h 1595"/>
                      <a:gd name="T120" fmla="*/ 1688 w 2646"/>
                      <a:gd name="T121" fmla="*/ 10 h 1595"/>
                      <a:gd name="T122" fmla="*/ 1363 w 2646"/>
                      <a:gd name="T123" fmla="*/ 753 h 15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2646" h="1595">
                        <a:moveTo>
                          <a:pt x="1363" y="753"/>
                        </a:moveTo>
                        <a:lnTo>
                          <a:pt x="1303" y="644"/>
                        </a:lnTo>
                        <a:lnTo>
                          <a:pt x="1254" y="545"/>
                        </a:lnTo>
                        <a:lnTo>
                          <a:pt x="1214" y="465"/>
                        </a:lnTo>
                        <a:lnTo>
                          <a:pt x="1175" y="386"/>
                        </a:lnTo>
                        <a:lnTo>
                          <a:pt x="1116" y="277"/>
                        </a:lnTo>
                        <a:lnTo>
                          <a:pt x="1076" y="198"/>
                        </a:lnTo>
                        <a:lnTo>
                          <a:pt x="1056" y="158"/>
                        </a:lnTo>
                        <a:lnTo>
                          <a:pt x="1037" y="138"/>
                        </a:lnTo>
                        <a:lnTo>
                          <a:pt x="1037" y="119"/>
                        </a:lnTo>
                        <a:lnTo>
                          <a:pt x="1037" y="119"/>
                        </a:lnTo>
                        <a:lnTo>
                          <a:pt x="1037" y="129"/>
                        </a:lnTo>
                        <a:lnTo>
                          <a:pt x="1017" y="148"/>
                        </a:lnTo>
                        <a:lnTo>
                          <a:pt x="968" y="228"/>
                        </a:lnTo>
                        <a:lnTo>
                          <a:pt x="899" y="327"/>
                        </a:lnTo>
                        <a:lnTo>
                          <a:pt x="810" y="446"/>
                        </a:lnTo>
                        <a:lnTo>
                          <a:pt x="711" y="564"/>
                        </a:lnTo>
                        <a:lnTo>
                          <a:pt x="622" y="673"/>
                        </a:lnTo>
                        <a:lnTo>
                          <a:pt x="543" y="753"/>
                        </a:lnTo>
                        <a:lnTo>
                          <a:pt x="513" y="782"/>
                        </a:lnTo>
                        <a:lnTo>
                          <a:pt x="484" y="792"/>
                        </a:lnTo>
                        <a:lnTo>
                          <a:pt x="444" y="802"/>
                        </a:lnTo>
                        <a:lnTo>
                          <a:pt x="395" y="782"/>
                        </a:lnTo>
                        <a:lnTo>
                          <a:pt x="306" y="733"/>
                        </a:lnTo>
                        <a:lnTo>
                          <a:pt x="227" y="673"/>
                        </a:lnTo>
                        <a:lnTo>
                          <a:pt x="207" y="654"/>
                        </a:lnTo>
                        <a:lnTo>
                          <a:pt x="207" y="654"/>
                        </a:lnTo>
                        <a:lnTo>
                          <a:pt x="138" y="703"/>
                        </a:lnTo>
                        <a:lnTo>
                          <a:pt x="79" y="743"/>
                        </a:lnTo>
                        <a:lnTo>
                          <a:pt x="49" y="763"/>
                        </a:lnTo>
                        <a:lnTo>
                          <a:pt x="20" y="782"/>
                        </a:lnTo>
                        <a:lnTo>
                          <a:pt x="0" y="802"/>
                        </a:lnTo>
                        <a:lnTo>
                          <a:pt x="0" y="802"/>
                        </a:lnTo>
                        <a:lnTo>
                          <a:pt x="10" y="812"/>
                        </a:lnTo>
                        <a:lnTo>
                          <a:pt x="49" y="842"/>
                        </a:lnTo>
                        <a:lnTo>
                          <a:pt x="109" y="891"/>
                        </a:lnTo>
                        <a:lnTo>
                          <a:pt x="168" y="941"/>
                        </a:lnTo>
                        <a:lnTo>
                          <a:pt x="237" y="990"/>
                        </a:lnTo>
                        <a:lnTo>
                          <a:pt x="296" y="1040"/>
                        </a:lnTo>
                        <a:lnTo>
                          <a:pt x="355" y="1070"/>
                        </a:lnTo>
                        <a:lnTo>
                          <a:pt x="385" y="1080"/>
                        </a:lnTo>
                        <a:lnTo>
                          <a:pt x="454" y="1050"/>
                        </a:lnTo>
                        <a:lnTo>
                          <a:pt x="533" y="990"/>
                        </a:lnTo>
                        <a:lnTo>
                          <a:pt x="612" y="921"/>
                        </a:lnTo>
                        <a:lnTo>
                          <a:pt x="691" y="842"/>
                        </a:lnTo>
                        <a:lnTo>
                          <a:pt x="760" y="763"/>
                        </a:lnTo>
                        <a:lnTo>
                          <a:pt x="820" y="703"/>
                        </a:lnTo>
                        <a:lnTo>
                          <a:pt x="859" y="654"/>
                        </a:lnTo>
                        <a:lnTo>
                          <a:pt x="869" y="634"/>
                        </a:lnTo>
                        <a:lnTo>
                          <a:pt x="869" y="673"/>
                        </a:lnTo>
                        <a:lnTo>
                          <a:pt x="869" y="733"/>
                        </a:lnTo>
                        <a:lnTo>
                          <a:pt x="859" y="872"/>
                        </a:lnTo>
                        <a:lnTo>
                          <a:pt x="849" y="1020"/>
                        </a:lnTo>
                        <a:lnTo>
                          <a:pt x="839" y="1189"/>
                        </a:lnTo>
                        <a:lnTo>
                          <a:pt x="839" y="1337"/>
                        </a:lnTo>
                        <a:lnTo>
                          <a:pt x="829" y="1466"/>
                        </a:lnTo>
                        <a:lnTo>
                          <a:pt x="829" y="1516"/>
                        </a:lnTo>
                        <a:lnTo>
                          <a:pt x="829" y="1555"/>
                        </a:lnTo>
                        <a:lnTo>
                          <a:pt x="829" y="1585"/>
                        </a:lnTo>
                        <a:lnTo>
                          <a:pt x="829" y="1595"/>
                        </a:lnTo>
                        <a:lnTo>
                          <a:pt x="1007" y="1595"/>
                        </a:lnTo>
                        <a:lnTo>
                          <a:pt x="1165" y="1595"/>
                        </a:lnTo>
                        <a:lnTo>
                          <a:pt x="1303" y="1595"/>
                        </a:lnTo>
                        <a:lnTo>
                          <a:pt x="1432" y="1595"/>
                        </a:lnTo>
                        <a:lnTo>
                          <a:pt x="1530" y="1595"/>
                        </a:lnTo>
                        <a:lnTo>
                          <a:pt x="1609" y="1595"/>
                        </a:lnTo>
                        <a:lnTo>
                          <a:pt x="1679" y="1595"/>
                        </a:lnTo>
                        <a:lnTo>
                          <a:pt x="1738" y="1595"/>
                        </a:lnTo>
                        <a:lnTo>
                          <a:pt x="1777" y="1595"/>
                        </a:lnTo>
                        <a:lnTo>
                          <a:pt x="1807" y="1595"/>
                        </a:lnTo>
                        <a:lnTo>
                          <a:pt x="1846" y="1595"/>
                        </a:lnTo>
                        <a:lnTo>
                          <a:pt x="1856" y="1595"/>
                        </a:lnTo>
                        <a:lnTo>
                          <a:pt x="1866" y="1595"/>
                        </a:lnTo>
                        <a:lnTo>
                          <a:pt x="1856" y="1387"/>
                        </a:lnTo>
                        <a:lnTo>
                          <a:pt x="1846" y="1208"/>
                        </a:lnTo>
                        <a:lnTo>
                          <a:pt x="1846" y="1060"/>
                        </a:lnTo>
                        <a:lnTo>
                          <a:pt x="1837" y="921"/>
                        </a:lnTo>
                        <a:lnTo>
                          <a:pt x="1837" y="812"/>
                        </a:lnTo>
                        <a:lnTo>
                          <a:pt x="1837" y="713"/>
                        </a:lnTo>
                        <a:lnTo>
                          <a:pt x="1827" y="644"/>
                        </a:lnTo>
                        <a:lnTo>
                          <a:pt x="1827" y="584"/>
                        </a:lnTo>
                        <a:lnTo>
                          <a:pt x="1827" y="535"/>
                        </a:lnTo>
                        <a:lnTo>
                          <a:pt x="1827" y="495"/>
                        </a:lnTo>
                        <a:lnTo>
                          <a:pt x="1817" y="455"/>
                        </a:lnTo>
                        <a:lnTo>
                          <a:pt x="1817" y="436"/>
                        </a:lnTo>
                        <a:lnTo>
                          <a:pt x="1817" y="436"/>
                        </a:lnTo>
                        <a:lnTo>
                          <a:pt x="1916" y="525"/>
                        </a:lnTo>
                        <a:lnTo>
                          <a:pt x="2014" y="614"/>
                        </a:lnTo>
                        <a:lnTo>
                          <a:pt x="2064" y="654"/>
                        </a:lnTo>
                        <a:lnTo>
                          <a:pt x="2113" y="693"/>
                        </a:lnTo>
                        <a:lnTo>
                          <a:pt x="2152" y="713"/>
                        </a:lnTo>
                        <a:lnTo>
                          <a:pt x="2192" y="723"/>
                        </a:lnTo>
                        <a:lnTo>
                          <a:pt x="2231" y="713"/>
                        </a:lnTo>
                        <a:lnTo>
                          <a:pt x="2281" y="693"/>
                        </a:lnTo>
                        <a:lnTo>
                          <a:pt x="2360" y="654"/>
                        </a:lnTo>
                        <a:lnTo>
                          <a:pt x="2439" y="614"/>
                        </a:lnTo>
                        <a:lnTo>
                          <a:pt x="2518" y="574"/>
                        </a:lnTo>
                        <a:lnTo>
                          <a:pt x="2577" y="545"/>
                        </a:lnTo>
                        <a:lnTo>
                          <a:pt x="2626" y="515"/>
                        </a:lnTo>
                        <a:lnTo>
                          <a:pt x="2646" y="505"/>
                        </a:lnTo>
                        <a:lnTo>
                          <a:pt x="2626" y="446"/>
                        </a:lnTo>
                        <a:lnTo>
                          <a:pt x="2607" y="396"/>
                        </a:lnTo>
                        <a:lnTo>
                          <a:pt x="2597" y="366"/>
                        </a:lnTo>
                        <a:lnTo>
                          <a:pt x="2587" y="337"/>
                        </a:lnTo>
                        <a:lnTo>
                          <a:pt x="2577" y="327"/>
                        </a:lnTo>
                        <a:lnTo>
                          <a:pt x="2577" y="317"/>
                        </a:lnTo>
                        <a:lnTo>
                          <a:pt x="2567" y="327"/>
                        </a:lnTo>
                        <a:lnTo>
                          <a:pt x="2528" y="346"/>
                        </a:lnTo>
                        <a:lnTo>
                          <a:pt x="2468" y="386"/>
                        </a:lnTo>
                        <a:lnTo>
                          <a:pt x="2399" y="416"/>
                        </a:lnTo>
                        <a:lnTo>
                          <a:pt x="2251" y="495"/>
                        </a:lnTo>
                        <a:lnTo>
                          <a:pt x="2192" y="515"/>
                        </a:lnTo>
                        <a:lnTo>
                          <a:pt x="2143" y="525"/>
                        </a:lnTo>
                        <a:lnTo>
                          <a:pt x="2133" y="525"/>
                        </a:lnTo>
                        <a:lnTo>
                          <a:pt x="2103" y="505"/>
                        </a:lnTo>
                        <a:lnTo>
                          <a:pt x="2044" y="446"/>
                        </a:lnTo>
                        <a:lnTo>
                          <a:pt x="1965" y="366"/>
                        </a:lnTo>
                        <a:lnTo>
                          <a:pt x="1886" y="267"/>
                        </a:lnTo>
                        <a:lnTo>
                          <a:pt x="1807" y="168"/>
                        </a:lnTo>
                        <a:lnTo>
                          <a:pt x="1748" y="79"/>
                        </a:lnTo>
                        <a:lnTo>
                          <a:pt x="1698" y="29"/>
                        </a:lnTo>
                        <a:lnTo>
                          <a:pt x="1688" y="10"/>
                        </a:lnTo>
                        <a:lnTo>
                          <a:pt x="1679" y="0"/>
                        </a:lnTo>
                        <a:lnTo>
                          <a:pt x="1363" y="753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79" name="Freeform 19"/>
                  <p:cNvSpPr>
                    <a:spLocks/>
                  </p:cNvSpPr>
                  <p:nvPr/>
                </p:nvSpPr>
                <p:spPr bwMode="auto">
                  <a:xfrm>
                    <a:off x="2307" y="1208"/>
                    <a:ext cx="1115" cy="1258"/>
                  </a:xfrm>
                  <a:custGeom>
                    <a:avLst/>
                    <a:gdLst>
                      <a:gd name="T0" fmla="*/ 148 w 1115"/>
                      <a:gd name="T1" fmla="*/ 446 h 1258"/>
                      <a:gd name="T2" fmla="*/ 19 w 1115"/>
                      <a:gd name="T3" fmla="*/ 555 h 1258"/>
                      <a:gd name="T4" fmla="*/ 10 w 1115"/>
                      <a:gd name="T5" fmla="*/ 654 h 1258"/>
                      <a:gd name="T6" fmla="*/ 98 w 1115"/>
                      <a:gd name="T7" fmla="*/ 703 h 1258"/>
                      <a:gd name="T8" fmla="*/ 187 w 1115"/>
                      <a:gd name="T9" fmla="*/ 703 h 1258"/>
                      <a:gd name="T10" fmla="*/ 148 w 1115"/>
                      <a:gd name="T11" fmla="*/ 733 h 1258"/>
                      <a:gd name="T12" fmla="*/ 69 w 1115"/>
                      <a:gd name="T13" fmla="*/ 842 h 1258"/>
                      <a:gd name="T14" fmla="*/ 39 w 1115"/>
                      <a:gd name="T15" fmla="*/ 981 h 1258"/>
                      <a:gd name="T16" fmla="*/ 79 w 1115"/>
                      <a:gd name="T17" fmla="*/ 1110 h 1258"/>
                      <a:gd name="T18" fmla="*/ 187 w 1115"/>
                      <a:gd name="T19" fmla="*/ 1209 h 1258"/>
                      <a:gd name="T20" fmla="*/ 335 w 1115"/>
                      <a:gd name="T21" fmla="*/ 1258 h 1258"/>
                      <a:gd name="T22" fmla="*/ 483 w 1115"/>
                      <a:gd name="T23" fmla="*/ 1258 h 1258"/>
                      <a:gd name="T24" fmla="*/ 691 w 1115"/>
                      <a:gd name="T25" fmla="*/ 1159 h 1258"/>
                      <a:gd name="T26" fmla="*/ 819 w 1115"/>
                      <a:gd name="T27" fmla="*/ 1020 h 1258"/>
                      <a:gd name="T28" fmla="*/ 869 w 1115"/>
                      <a:gd name="T29" fmla="*/ 931 h 1258"/>
                      <a:gd name="T30" fmla="*/ 928 w 1115"/>
                      <a:gd name="T31" fmla="*/ 753 h 1258"/>
                      <a:gd name="T32" fmla="*/ 938 w 1115"/>
                      <a:gd name="T33" fmla="*/ 614 h 1258"/>
                      <a:gd name="T34" fmla="*/ 898 w 1115"/>
                      <a:gd name="T35" fmla="*/ 485 h 1258"/>
                      <a:gd name="T36" fmla="*/ 967 w 1115"/>
                      <a:gd name="T37" fmla="*/ 535 h 1258"/>
                      <a:gd name="T38" fmla="*/ 1036 w 1115"/>
                      <a:gd name="T39" fmla="*/ 485 h 1258"/>
                      <a:gd name="T40" fmla="*/ 1105 w 1115"/>
                      <a:gd name="T41" fmla="*/ 337 h 1258"/>
                      <a:gd name="T42" fmla="*/ 1105 w 1115"/>
                      <a:gd name="T43" fmla="*/ 248 h 1258"/>
                      <a:gd name="T44" fmla="*/ 1066 w 1115"/>
                      <a:gd name="T45" fmla="*/ 198 h 1258"/>
                      <a:gd name="T46" fmla="*/ 1007 w 1115"/>
                      <a:gd name="T47" fmla="*/ 198 h 1258"/>
                      <a:gd name="T48" fmla="*/ 948 w 1115"/>
                      <a:gd name="T49" fmla="*/ 258 h 1258"/>
                      <a:gd name="T50" fmla="*/ 918 w 1115"/>
                      <a:gd name="T51" fmla="*/ 327 h 1258"/>
                      <a:gd name="T52" fmla="*/ 908 w 1115"/>
                      <a:gd name="T53" fmla="*/ 297 h 1258"/>
                      <a:gd name="T54" fmla="*/ 918 w 1115"/>
                      <a:gd name="T55" fmla="*/ 139 h 1258"/>
                      <a:gd name="T56" fmla="*/ 938 w 1115"/>
                      <a:gd name="T57" fmla="*/ 50 h 1258"/>
                      <a:gd name="T58" fmla="*/ 948 w 1115"/>
                      <a:gd name="T59" fmla="*/ 0 h 1258"/>
                      <a:gd name="T60" fmla="*/ 740 w 1115"/>
                      <a:gd name="T61" fmla="*/ 10 h 1258"/>
                      <a:gd name="T62" fmla="*/ 592 w 1115"/>
                      <a:gd name="T63" fmla="*/ 20 h 1258"/>
                      <a:gd name="T64" fmla="*/ 404 w 1115"/>
                      <a:gd name="T65" fmla="*/ 20 h 1258"/>
                      <a:gd name="T66" fmla="*/ 335 w 1115"/>
                      <a:gd name="T67" fmla="*/ 20 h 1258"/>
                      <a:gd name="T68" fmla="*/ 325 w 1115"/>
                      <a:gd name="T69" fmla="*/ 20 h 1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115" h="1258">
                        <a:moveTo>
                          <a:pt x="227" y="416"/>
                        </a:moveTo>
                        <a:lnTo>
                          <a:pt x="148" y="446"/>
                        </a:lnTo>
                        <a:lnTo>
                          <a:pt x="69" y="485"/>
                        </a:lnTo>
                        <a:lnTo>
                          <a:pt x="19" y="555"/>
                        </a:lnTo>
                        <a:lnTo>
                          <a:pt x="0" y="624"/>
                        </a:lnTo>
                        <a:lnTo>
                          <a:pt x="10" y="654"/>
                        </a:lnTo>
                        <a:lnTo>
                          <a:pt x="29" y="684"/>
                        </a:lnTo>
                        <a:lnTo>
                          <a:pt x="98" y="703"/>
                        </a:lnTo>
                        <a:lnTo>
                          <a:pt x="167" y="703"/>
                        </a:lnTo>
                        <a:lnTo>
                          <a:pt x="187" y="703"/>
                        </a:lnTo>
                        <a:lnTo>
                          <a:pt x="197" y="703"/>
                        </a:lnTo>
                        <a:lnTo>
                          <a:pt x="148" y="733"/>
                        </a:lnTo>
                        <a:lnTo>
                          <a:pt x="98" y="783"/>
                        </a:lnTo>
                        <a:lnTo>
                          <a:pt x="69" y="842"/>
                        </a:lnTo>
                        <a:lnTo>
                          <a:pt x="49" y="911"/>
                        </a:lnTo>
                        <a:lnTo>
                          <a:pt x="39" y="981"/>
                        </a:lnTo>
                        <a:lnTo>
                          <a:pt x="49" y="1050"/>
                        </a:lnTo>
                        <a:lnTo>
                          <a:pt x="79" y="1110"/>
                        </a:lnTo>
                        <a:lnTo>
                          <a:pt x="108" y="1159"/>
                        </a:lnTo>
                        <a:lnTo>
                          <a:pt x="187" y="1209"/>
                        </a:lnTo>
                        <a:lnTo>
                          <a:pt x="266" y="1238"/>
                        </a:lnTo>
                        <a:lnTo>
                          <a:pt x="335" y="1258"/>
                        </a:lnTo>
                        <a:lnTo>
                          <a:pt x="414" y="1258"/>
                        </a:lnTo>
                        <a:lnTo>
                          <a:pt x="483" y="1258"/>
                        </a:lnTo>
                        <a:lnTo>
                          <a:pt x="562" y="1228"/>
                        </a:lnTo>
                        <a:lnTo>
                          <a:pt x="691" y="1159"/>
                        </a:lnTo>
                        <a:lnTo>
                          <a:pt x="790" y="1060"/>
                        </a:lnTo>
                        <a:lnTo>
                          <a:pt x="819" y="1020"/>
                        </a:lnTo>
                        <a:lnTo>
                          <a:pt x="849" y="981"/>
                        </a:lnTo>
                        <a:lnTo>
                          <a:pt x="869" y="931"/>
                        </a:lnTo>
                        <a:lnTo>
                          <a:pt x="888" y="882"/>
                        </a:lnTo>
                        <a:lnTo>
                          <a:pt x="928" y="753"/>
                        </a:lnTo>
                        <a:lnTo>
                          <a:pt x="938" y="684"/>
                        </a:lnTo>
                        <a:lnTo>
                          <a:pt x="938" y="614"/>
                        </a:lnTo>
                        <a:lnTo>
                          <a:pt x="928" y="545"/>
                        </a:lnTo>
                        <a:lnTo>
                          <a:pt x="898" y="485"/>
                        </a:lnTo>
                        <a:lnTo>
                          <a:pt x="938" y="525"/>
                        </a:lnTo>
                        <a:lnTo>
                          <a:pt x="967" y="535"/>
                        </a:lnTo>
                        <a:lnTo>
                          <a:pt x="1007" y="515"/>
                        </a:lnTo>
                        <a:lnTo>
                          <a:pt x="1036" y="485"/>
                        </a:lnTo>
                        <a:lnTo>
                          <a:pt x="1096" y="386"/>
                        </a:lnTo>
                        <a:lnTo>
                          <a:pt x="1105" y="337"/>
                        </a:lnTo>
                        <a:lnTo>
                          <a:pt x="1115" y="297"/>
                        </a:lnTo>
                        <a:lnTo>
                          <a:pt x="1105" y="248"/>
                        </a:lnTo>
                        <a:lnTo>
                          <a:pt x="1096" y="218"/>
                        </a:lnTo>
                        <a:lnTo>
                          <a:pt x="1066" y="198"/>
                        </a:lnTo>
                        <a:lnTo>
                          <a:pt x="1036" y="188"/>
                        </a:lnTo>
                        <a:lnTo>
                          <a:pt x="1007" y="198"/>
                        </a:lnTo>
                        <a:lnTo>
                          <a:pt x="987" y="218"/>
                        </a:lnTo>
                        <a:lnTo>
                          <a:pt x="948" y="258"/>
                        </a:lnTo>
                        <a:lnTo>
                          <a:pt x="928" y="307"/>
                        </a:lnTo>
                        <a:lnTo>
                          <a:pt x="918" y="327"/>
                        </a:lnTo>
                        <a:lnTo>
                          <a:pt x="918" y="337"/>
                        </a:lnTo>
                        <a:lnTo>
                          <a:pt x="908" y="297"/>
                        </a:lnTo>
                        <a:lnTo>
                          <a:pt x="908" y="248"/>
                        </a:lnTo>
                        <a:lnTo>
                          <a:pt x="918" y="139"/>
                        </a:lnTo>
                        <a:lnTo>
                          <a:pt x="928" y="89"/>
                        </a:lnTo>
                        <a:lnTo>
                          <a:pt x="938" y="50"/>
                        </a:lnTo>
                        <a:lnTo>
                          <a:pt x="948" y="20"/>
                        </a:lnTo>
                        <a:lnTo>
                          <a:pt x="948" y="0"/>
                        </a:lnTo>
                        <a:lnTo>
                          <a:pt x="839" y="10"/>
                        </a:lnTo>
                        <a:lnTo>
                          <a:pt x="740" y="10"/>
                        </a:lnTo>
                        <a:lnTo>
                          <a:pt x="661" y="10"/>
                        </a:lnTo>
                        <a:lnTo>
                          <a:pt x="592" y="20"/>
                        </a:lnTo>
                        <a:lnTo>
                          <a:pt x="483" y="20"/>
                        </a:lnTo>
                        <a:lnTo>
                          <a:pt x="404" y="20"/>
                        </a:lnTo>
                        <a:lnTo>
                          <a:pt x="355" y="20"/>
                        </a:lnTo>
                        <a:lnTo>
                          <a:pt x="335" y="20"/>
                        </a:lnTo>
                        <a:lnTo>
                          <a:pt x="325" y="20"/>
                        </a:lnTo>
                        <a:lnTo>
                          <a:pt x="325" y="20"/>
                        </a:lnTo>
                        <a:lnTo>
                          <a:pt x="227" y="416"/>
                        </a:lnTo>
                        <a:close/>
                      </a:path>
                    </a:pathLst>
                  </a:custGeom>
                  <a:solidFill>
                    <a:srgbClr val="FFDD9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80" name="Freeform 20"/>
                  <p:cNvSpPr>
                    <a:spLocks/>
                  </p:cNvSpPr>
                  <p:nvPr/>
                </p:nvSpPr>
                <p:spPr bwMode="auto">
                  <a:xfrm>
                    <a:off x="3264" y="1495"/>
                    <a:ext cx="70" cy="129"/>
                  </a:xfrm>
                  <a:custGeom>
                    <a:avLst/>
                    <a:gdLst>
                      <a:gd name="T0" fmla="*/ 70 w 70"/>
                      <a:gd name="T1" fmla="*/ 0 h 129"/>
                      <a:gd name="T2" fmla="*/ 70 w 70"/>
                      <a:gd name="T3" fmla="*/ 0 h 129"/>
                      <a:gd name="T4" fmla="*/ 50 w 70"/>
                      <a:gd name="T5" fmla="*/ 10 h 129"/>
                      <a:gd name="T6" fmla="*/ 20 w 70"/>
                      <a:gd name="T7" fmla="*/ 40 h 129"/>
                      <a:gd name="T8" fmla="*/ 10 w 70"/>
                      <a:gd name="T9" fmla="*/ 70 h 129"/>
                      <a:gd name="T10" fmla="*/ 0 w 70"/>
                      <a:gd name="T11" fmla="*/ 89 h 129"/>
                      <a:gd name="T12" fmla="*/ 0 w 70"/>
                      <a:gd name="T13" fmla="*/ 119 h 129"/>
                      <a:gd name="T14" fmla="*/ 20 w 70"/>
                      <a:gd name="T15" fmla="*/ 129 h 129"/>
                      <a:gd name="T16" fmla="*/ 40 w 70"/>
                      <a:gd name="T17" fmla="*/ 119 h 129"/>
                      <a:gd name="T18" fmla="*/ 40 w 70"/>
                      <a:gd name="T19" fmla="*/ 99 h 129"/>
                      <a:gd name="T20" fmla="*/ 30 w 70"/>
                      <a:gd name="T21" fmla="*/ 89 h 129"/>
                      <a:gd name="T22" fmla="*/ 10 w 70"/>
                      <a:gd name="T23" fmla="*/ 70 h 1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0" h="129">
                        <a:moveTo>
                          <a:pt x="70" y="0"/>
                        </a:moveTo>
                        <a:lnTo>
                          <a:pt x="70" y="0"/>
                        </a:lnTo>
                        <a:lnTo>
                          <a:pt x="50" y="10"/>
                        </a:lnTo>
                        <a:lnTo>
                          <a:pt x="20" y="40"/>
                        </a:lnTo>
                        <a:lnTo>
                          <a:pt x="10" y="70"/>
                        </a:lnTo>
                        <a:lnTo>
                          <a:pt x="0" y="89"/>
                        </a:lnTo>
                        <a:lnTo>
                          <a:pt x="0" y="119"/>
                        </a:lnTo>
                        <a:lnTo>
                          <a:pt x="20" y="129"/>
                        </a:lnTo>
                        <a:lnTo>
                          <a:pt x="40" y="119"/>
                        </a:lnTo>
                        <a:lnTo>
                          <a:pt x="40" y="99"/>
                        </a:lnTo>
                        <a:lnTo>
                          <a:pt x="30" y="89"/>
                        </a:lnTo>
                        <a:lnTo>
                          <a:pt x="10" y="70"/>
                        </a:lnTo>
                      </a:path>
                    </a:pathLst>
                  </a:custGeom>
                  <a:noFill/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81" name="Freeform 21"/>
                  <p:cNvSpPr>
                    <a:spLocks/>
                  </p:cNvSpPr>
                  <p:nvPr/>
                </p:nvSpPr>
                <p:spPr bwMode="auto">
                  <a:xfrm>
                    <a:off x="2563" y="1287"/>
                    <a:ext cx="148" cy="139"/>
                  </a:xfrm>
                  <a:custGeom>
                    <a:avLst/>
                    <a:gdLst>
                      <a:gd name="T0" fmla="*/ 139 w 148"/>
                      <a:gd name="T1" fmla="*/ 139 h 139"/>
                      <a:gd name="T2" fmla="*/ 139 w 148"/>
                      <a:gd name="T3" fmla="*/ 129 h 139"/>
                      <a:gd name="T4" fmla="*/ 148 w 148"/>
                      <a:gd name="T5" fmla="*/ 119 h 139"/>
                      <a:gd name="T6" fmla="*/ 148 w 148"/>
                      <a:gd name="T7" fmla="*/ 70 h 139"/>
                      <a:gd name="T8" fmla="*/ 139 w 148"/>
                      <a:gd name="T9" fmla="*/ 20 h 139"/>
                      <a:gd name="T10" fmla="*/ 119 w 148"/>
                      <a:gd name="T11" fmla="*/ 0 h 139"/>
                      <a:gd name="T12" fmla="*/ 99 w 148"/>
                      <a:gd name="T13" fmla="*/ 0 h 139"/>
                      <a:gd name="T14" fmla="*/ 50 w 148"/>
                      <a:gd name="T15" fmla="*/ 10 h 139"/>
                      <a:gd name="T16" fmla="*/ 20 w 148"/>
                      <a:gd name="T17" fmla="*/ 50 h 139"/>
                      <a:gd name="T18" fmla="*/ 0 w 148"/>
                      <a:gd name="T19" fmla="*/ 89 h 139"/>
                      <a:gd name="T20" fmla="*/ 0 w 148"/>
                      <a:gd name="T21" fmla="*/ 129 h 139"/>
                      <a:gd name="T22" fmla="*/ 10 w 148"/>
                      <a:gd name="T23" fmla="*/ 129 h 139"/>
                      <a:gd name="T24" fmla="*/ 20 w 148"/>
                      <a:gd name="T25" fmla="*/ 129 h 139"/>
                      <a:gd name="T26" fmla="*/ 50 w 148"/>
                      <a:gd name="T27" fmla="*/ 89 h 139"/>
                      <a:gd name="T28" fmla="*/ 79 w 148"/>
                      <a:gd name="T29" fmla="*/ 50 h 139"/>
                      <a:gd name="T30" fmla="*/ 99 w 148"/>
                      <a:gd name="T31" fmla="*/ 50 h 139"/>
                      <a:gd name="T32" fmla="*/ 119 w 148"/>
                      <a:gd name="T33" fmla="*/ 70 h 139"/>
                      <a:gd name="T34" fmla="*/ 119 w 148"/>
                      <a:gd name="T35" fmla="*/ 89 h 139"/>
                      <a:gd name="T36" fmla="*/ 129 w 148"/>
                      <a:gd name="T37" fmla="*/ 109 h 139"/>
                      <a:gd name="T38" fmla="*/ 129 w 148"/>
                      <a:gd name="T39" fmla="*/ 129 h 139"/>
                      <a:gd name="T40" fmla="*/ 139 w 148"/>
                      <a:gd name="T41" fmla="*/ 139 h 139"/>
                      <a:gd name="T42" fmla="*/ 139 w 148"/>
                      <a:gd name="T43" fmla="*/ 139 h 1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148" h="139">
                        <a:moveTo>
                          <a:pt x="139" y="139"/>
                        </a:moveTo>
                        <a:lnTo>
                          <a:pt x="139" y="129"/>
                        </a:lnTo>
                        <a:lnTo>
                          <a:pt x="148" y="119"/>
                        </a:lnTo>
                        <a:lnTo>
                          <a:pt x="148" y="70"/>
                        </a:lnTo>
                        <a:lnTo>
                          <a:pt x="139" y="20"/>
                        </a:lnTo>
                        <a:lnTo>
                          <a:pt x="119" y="0"/>
                        </a:lnTo>
                        <a:lnTo>
                          <a:pt x="99" y="0"/>
                        </a:lnTo>
                        <a:lnTo>
                          <a:pt x="50" y="10"/>
                        </a:lnTo>
                        <a:lnTo>
                          <a:pt x="20" y="50"/>
                        </a:lnTo>
                        <a:lnTo>
                          <a:pt x="0" y="89"/>
                        </a:lnTo>
                        <a:lnTo>
                          <a:pt x="0" y="129"/>
                        </a:lnTo>
                        <a:lnTo>
                          <a:pt x="10" y="129"/>
                        </a:lnTo>
                        <a:lnTo>
                          <a:pt x="20" y="129"/>
                        </a:lnTo>
                        <a:lnTo>
                          <a:pt x="50" y="89"/>
                        </a:lnTo>
                        <a:lnTo>
                          <a:pt x="79" y="50"/>
                        </a:lnTo>
                        <a:lnTo>
                          <a:pt x="99" y="50"/>
                        </a:lnTo>
                        <a:lnTo>
                          <a:pt x="119" y="70"/>
                        </a:lnTo>
                        <a:lnTo>
                          <a:pt x="119" y="89"/>
                        </a:lnTo>
                        <a:lnTo>
                          <a:pt x="129" y="109"/>
                        </a:lnTo>
                        <a:lnTo>
                          <a:pt x="129" y="129"/>
                        </a:lnTo>
                        <a:lnTo>
                          <a:pt x="139" y="139"/>
                        </a:lnTo>
                        <a:lnTo>
                          <a:pt x="139" y="1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82" name="Freeform 22"/>
                  <p:cNvSpPr>
                    <a:spLocks/>
                  </p:cNvSpPr>
                  <p:nvPr/>
                </p:nvSpPr>
                <p:spPr bwMode="auto">
                  <a:xfrm>
                    <a:off x="2899" y="1267"/>
                    <a:ext cx="168" cy="129"/>
                  </a:xfrm>
                  <a:custGeom>
                    <a:avLst/>
                    <a:gdLst>
                      <a:gd name="T0" fmla="*/ 10 w 168"/>
                      <a:gd name="T1" fmla="*/ 129 h 129"/>
                      <a:gd name="T2" fmla="*/ 30 w 168"/>
                      <a:gd name="T3" fmla="*/ 109 h 129"/>
                      <a:gd name="T4" fmla="*/ 49 w 168"/>
                      <a:gd name="T5" fmla="*/ 70 h 129"/>
                      <a:gd name="T6" fmla="*/ 79 w 168"/>
                      <a:gd name="T7" fmla="*/ 60 h 129"/>
                      <a:gd name="T8" fmla="*/ 99 w 168"/>
                      <a:gd name="T9" fmla="*/ 50 h 129"/>
                      <a:gd name="T10" fmla="*/ 119 w 168"/>
                      <a:gd name="T11" fmla="*/ 60 h 129"/>
                      <a:gd name="T12" fmla="*/ 138 w 168"/>
                      <a:gd name="T13" fmla="*/ 70 h 129"/>
                      <a:gd name="T14" fmla="*/ 138 w 168"/>
                      <a:gd name="T15" fmla="*/ 90 h 129"/>
                      <a:gd name="T16" fmla="*/ 138 w 168"/>
                      <a:gd name="T17" fmla="*/ 109 h 129"/>
                      <a:gd name="T18" fmla="*/ 148 w 168"/>
                      <a:gd name="T19" fmla="*/ 129 h 129"/>
                      <a:gd name="T20" fmla="*/ 158 w 168"/>
                      <a:gd name="T21" fmla="*/ 129 h 129"/>
                      <a:gd name="T22" fmla="*/ 168 w 168"/>
                      <a:gd name="T23" fmla="*/ 129 h 129"/>
                      <a:gd name="T24" fmla="*/ 168 w 168"/>
                      <a:gd name="T25" fmla="*/ 109 h 129"/>
                      <a:gd name="T26" fmla="*/ 158 w 168"/>
                      <a:gd name="T27" fmla="*/ 60 h 129"/>
                      <a:gd name="T28" fmla="*/ 138 w 168"/>
                      <a:gd name="T29" fmla="*/ 20 h 129"/>
                      <a:gd name="T30" fmla="*/ 128 w 168"/>
                      <a:gd name="T31" fmla="*/ 0 h 129"/>
                      <a:gd name="T32" fmla="*/ 109 w 168"/>
                      <a:gd name="T33" fmla="*/ 0 h 129"/>
                      <a:gd name="T34" fmla="*/ 79 w 168"/>
                      <a:gd name="T35" fmla="*/ 0 h 129"/>
                      <a:gd name="T36" fmla="*/ 49 w 168"/>
                      <a:gd name="T37" fmla="*/ 20 h 129"/>
                      <a:gd name="T38" fmla="*/ 20 w 168"/>
                      <a:gd name="T39" fmla="*/ 60 h 129"/>
                      <a:gd name="T40" fmla="*/ 0 w 168"/>
                      <a:gd name="T41" fmla="*/ 109 h 129"/>
                      <a:gd name="T42" fmla="*/ 0 w 168"/>
                      <a:gd name="T43" fmla="*/ 119 h 129"/>
                      <a:gd name="T44" fmla="*/ 10 w 168"/>
                      <a:gd name="T45" fmla="*/ 129 h 129"/>
                      <a:gd name="T46" fmla="*/ 10 w 168"/>
                      <a:gd name="T47" fmla="*/ 129 h 1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168" h="129">
                        <a:moveTo>
                          <a:pt x="10" y="129"/>
                        </a:moveTo>
                        <a:lnTo>
                          <a:pt x="30" y="109"/>
                        </a:lnTo>
                        <a:lnTo>
                          <a:pt x="49" y="70"/>
                        </a:lnTo>
                        <a:lnTo>
                          <a:pt x="79" y="60"/>
                        </a:lnTo>
                        <a:lnTo>
                          <a:pt x="99" y="50"/>
                        </a:lnTo>
                        <a:lnTo>
                          <a:pt x="119" y="60"/>
                        </a:lnTo>
                        <a:lnTo>
                          <a:pt x="138" y="70"/>
                        </a:lnTo>
                        <a:lnTo>
                          <a:pt x="138" y="90"/>
                        </a:lnTo>
                        <a:lnTo>
                          <a:pt x="138" y="109"/>
                        </a:lnTo>
                        <a:lnTo>
                          <a:pt x="148" y="129"/>
                        </a:lnTo>
                        <a:lnTo>
                          <a:pt x="158" y="129"/>
                        </a:lnTo>
                        <a:lnTo>
                          <a:pt x="168" y="129"/>
                        </a:lnTo>
                        <a:lnTo>
                          <a:pt x="168" y="109"/>
                        </a:lnTo>
                        <a:lnTo>
                          <a:pt x="158" y="60"/>
                        </a:lnTo>
                        <a:lnTo>
                          <a:pt x="138" y="20"/>
                        </a:lnTo>
                        <a:lnTo>
                          <a:pt x="128" y="0"/>
                        </a:lnTo>
                        <a:lnTo>
                          <a:pt x="109" y="0"/>
                        </a:lnTo>
                        <a:lnTo>
                          <a:pt x="79" y="0"/>
                        </a:lnTo>
                        <a:lnTo>
                          <a:pt x="49" y="20"/>
                        </a:lnTo>
                        <a:lnTo>
                          <a:pt x="20" y="60"/>
                        </a:lnTo>
                        <a:lnTo>
                          <a:pt x="0" y="109"/>
                        </a:lnTo>
                        <a:lnTo>
                          <a:pt x="0" y="119"/>
                        </a:lnTo>
                        <a:lnTo>
                          <a:pt x="10" y="129"/>
                        </a:lnTo>
                        <a:lnTo>
                          <a:pt x="10" y="1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83" name="Freeform 23"/>
                  <p:cNvSpPr>
                    <a:spLocks/>
                  </p:cNvSpPr>
                  <p:nvPr/>
                </p:nvSpPr>
                <p:spPr bwMode="auto">
                  <a:xfrm>
                    <a:off x="2771" y="1396"/>
                    <a:ext cx="375" cy="238"/>
                  </a:xfrm>
                  <a:custGeom>
                    <a:avLst/>
                    <a:gdLst>
                      <a:gd name="T0" fmla="*/ 375 w 375"/>
                      <a:gd name="T1" fmla="*/ 119 h 238"/>
                      <a:gd name="T2" fmla="*/ 375 w 375"/>
                      <a:gd name="T3" fmla="*/ 169 h 238"/>
                      <a:gd name="T4" fmla="*/ 345 w 375"/>
                      <a:gd name="T5" fmla="*/ 198 h 238"/>
                      <a:gd name="T6" fmla="*/ 306 w 375"/>
                      <a:gd name="T7" fmla="*/ 228 h 238"/>
                      <a:gd name="T8" fmla="*/ 266 w 375"/>
                      <a:gd name="T9" fmla="*/ 238 h 238"/>
                      <a:gd name="T10" fmla="*/ 217 w 375"/>
                      <a:gd name="T11" fmla="*/ 238 h 238"/>
                      <a:gd name="T12" fmla="*/ 177 w 375"/>
                      <a:gd name="T13" fmla="*/ 238 h 238"/>
                      <a:gd name="T14" fmla="*/ 138 w 375"/>
                      <a:gd name="T15" fmla="*/ 238 h 238"/>
                      <a:gd name="T16" fmla="*/ 118 w 375"/>
                      <a:gd name="T17" fmla="*/ 238 h 238"/>
                      <a:gd name="T18" fmla="*/ 118 w 375"/>
                      <a:gd name="T19" fmla="*/ 238 h 238"/>
                      <a:gd name="T20" fmla="*/ 69 w 375"/>
                      <a:gd name="T21" fmla="*/ 228 h 238"/>
                      <a:gd name="T22" fmla="*/ 39 w 375"/>
                      <a:gd name="T23" fmla="*/ 198 h 238"/>
                      <a:gd name="T24" fmla="*/ 10 w 375"/>
                      <a:gd name="T25" fmla="*/ 169 h 238"/>
                      <a:gd name="T26" fmla="*/ 0 w 375"/>
                      <a:gd name="T27" fmla="*/ 119 h 238"/>
                      <a:gd name="T28" fmla="*/ 0 w 375"/>
                      <a:gd name="T29" fmla="*/ 119 h 238"/>
                      <a:gd name="T30" fmla="*/ 10 w 375"/>
                      <a:gd name="T31" fmla="*/ 70 h 238"/>
                      <a:gd name="T32" fmla="*/ 39 w 375"/>
                      <a:gd name="T33" fmla="*/ 40 h 238"/>
                      <a:gd name="T34" fmla="*/ 69 w 375"/>
                      <a:gd name="T35" fmla="*/ 10 h 238"/>
                      <a:gd name="T36" fmla="*/ 118 w 375"/>
                      <a:gd name="T37" fmla="*/ 0 h 238"/>
                      <a:gd name="T38" fmla="*/ 168 w 375"/>
                      <a:gd name="T39" fmla="*/ 0 h 238"/>
                      <a:gd name="T40" fmla="*/ 197 w 375"/>
                      <a:gd name="T41" fmla="*/ 0 h 238"/>
                      <a:gd name="T42" fmla="*/ 247 w 375"/>
                      <a:gd name="T43" fmla="*/ 0 h 238"/>
                      <a:gd name="T44" fmla="*/ 256 w 375"/>
                      <a:gd name="T45" fmla="*/ 0 h 238"/>
                      <a:gd name="T46" fmla="*/ 266 w 375"/>
                      <a:gd name="T47" fmla="*/ 0 h 238"/>
                      <a:gd name="T48" fmla="*/ 306 w 375"/>
                      <a:gd name="T49" fmla="*/ 10 h 238"/>
                      <a:gd name="T50" fmla="*/ 345 w 375"/>
                      <a:gd name="T51" fmla="*/ 40 h 238"/>
                      <a:gd name="T52" fmla="*/ 375 w 375"/>
                      <a:gd name="T53" fmla="*/ 70 h 238"/>
                      <a:gd name="T54" fmla="*/ 375 w 375"/>
                      <a:gd name="T55" fmla="*/ 119 h 238"/>
                      <a:gd name="T56" fmla="*/ 375 w 375"/>
                      <a:gd name="T57" fmla="*/ 119 h 2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375" h="238">
                        <a:moveTo>
                          <a:pt x="375" y="119"/>
                        </a:moveTo>
                        <a:lnTo>
                          <a:pt x="375" y="169"/>
                        </a:lnTo>
                        <a:lnTo>
                          <a:pt x="345" y="198"/>
                        </a:lnTo>
                        <a:lnTo>
                          <a:pt x="306" y="228"/>
                        </a:lnTo>
                        <a:lnTo>
                          <a:pt x="266" y="238"/>
                        </a:lnTo>
                        <a:lnTo>
                          <a:pt x="217" y="238"/>
                        </a:lnTo>
                        <a:lnTo>
                          <a:pt x="177" y="238"/>
                        </a:lnTo>
                        <a:lnTo>
                          <a:pt x="138" y="238"/>
                        </a:lnTo>
                        <a:lnTo>
                          <a:pt x="118" y="238"/>
                        </a:lnTo>
                        <a:lnTo>
                          <a:pt x="118" y="238"/>
                        </a:lnTo>
                        <a:lnTo>
                          <a:pt x="69" y="228"/>
                        </a:lnTo>
                        <a:lnTo>
                          <a:pt x="39" y="198"/>
                        </a:lnTo>
                        <a:lnTo>
                          <a:pt x="10" y="169"/>
                        </a:lnTo>
                        <a:lnTo>
                          <a:pt x="0" y="119"/>
                        </a:lnTo>
                        <a:lnTo>
                          <a:pt x="0" y="119"/>
                        </a:lnTo>
                        <a:lnTo>
                          <a:pt x="10" y="70"/>
                        </a:lnTo>
                        <a:lnTo>
                          <a:pt x="39" y="40"/>
                        </a:lnTo>
                        <a:lnTo>
                          <a:pt x="69" y="10"/>
                        </a:lnTo>
                        <a:lnTo>
                          <a:pt x="118" y="0"/>
                        </a:lnTo>
                        <a:lnTo>
                          <a:pt x="168" y="0"/>
                        </a:lnTo>
                        <a:lnTo>
                          <a:pt x="197" y="0"/>
                        </a:lnTo>
                        <a:lnTo>
                          <a:pt x="247" y="0"/>
                        </a:lnTo>
                        <a:lnTo>
                          <a:pt x="256" y="0"/>
                        </a:lnTo>
                        <a:lnTo>
                          <a:pt x="266" y="0"/>
                        </a:lnTo>
                        <a:lnTo>
                          <a:pt x="306" y="10"/>
                        </a:lnTo>
                        <a:lnTo>
                          <a:pt x="345" y="40"/>
                        </a:lnTo>
                        <a:lnTo>
                          <a:pt x="375" y="70"/>
                        </a:lnTo>
                        <a:lnTo>
                          <a:pt x="375" y="119"/>
                        </a:lnTo>
                        <a:lnTo>
                          <a:pt x="375" y="11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84" name="Freeform 24"/>
                  <p:cNvSpPr>
                    <a:spLocks/>
                  </p:cNvSpPr>
                  <p:nvPr/>
                </p:nvSpPr>
                <p:spPr bwMode="auto">
                  <a:xfrm>
                    <a:off x="2376" y="1406"/>
                    <a:ext cx="345" cy="228"/>
                  </a:xfrm>
                  <a:custGeom>
                    <a:avLst/>
                    <a:gdLst>
                      <a:gd name="T0" fmla="*/ 345 w 345"/>
                      <a:gd name="T1" fmla="*/ 119 h 228"/>
                      <a:gd name="T2" fmla="*/ 335 w 345"/>
                      <a:gd name="T3" fmla="*/ 159 h 228"/>
                      <a:gd name="T4" fmla="*/ 306 w 345"/>
                      <a:gd name="T5" fmla="*/ 198 h 228"/>
                      <a:gd name="T6" fmla="*/ 276 w 345"/>
                      <a:gd name="T7" fmla="*/ 218 h 228"/>
                      <a:gd name="T8" fmla="*/ 237 w 345"/>
                      <a:gd name="T9" fmla="*/ 228 h 228"/>
                      <a:gd name="T10" fmla="*/ 197 w 345"/>
                      <a:gd name="T11" fmla="*/ 228 h 228"/>
                      <a:gd name="T12" fmla="*/ 158 w 345"/>
                      <a:gd name="T13" fmla="*/ 228 h 228"/>
                      <a:gd name="T14" fmla="*/ 118 w 345"/>
                      <a:gd name="T15" fmla="*/ 228 h 228"/>
                      <a:gd name="T16" fmla="*/ 108 w 345"/>
                      <a:gd name="T17" fmla="*/ 228 h 228"/>
                      <a:gd name="T18" fmla="*/ 108 w 345"/>
                      <a:gd name="T19" fmla="*/ 228 h 228"/>
                      <a:gd name="T20" fmla="*/ 59 w 345"/>
                      <a:gd name="T21" fmla="*/ 218 h 228"/>
                      <a:gd name="T22" fmla="*/ 29 w 345"/>
                      <a:gd name="T23" fmla="*/ 198 h 228"/>
                      <a:gd name="T24" fmla="*/ 10 w 345"/>
                      <a:gd name="T25" fmla="*/ 159 h 228"/>
                      <a:gd name="T26" fmla="*/ 0 w 345"/>
                      <a:gd name="T27" fmla="*/ 119 h 228"/>
                      <a:gd name="T28" fmla="*/ 0 w 345"/>
                      <a:gd name="T29" fmla="*/ 119 h 228"/>
                      <a:gd name="T30" fmla="*/ 10 w 345"/>
                      <a:gd name="T31" fmla="*/ 69 h 228"/>
                      <a:gd name="T32" fmla="*/ 29 w 345"/>
                      <a:gd name="T33" fmla="*/ 30 h 228"/>
                      <a:gd name="T34" fmla="*/ 59 w 345"/>
                      <a:gd name="T35" fmla="*/ 10 h 228"/>
                      <a:gd name="T36" fmla="*/ 108 w 345"/>
                      <a:gd name="T37" fmla="*/ 0 h 228"/>
                      <a:gd name="T38" fmla="*/ 148 w 345"/>
                      <a:gd name="T39" fmla="*/ 0 h 228"/>
                      <a:gd name="T40" fmla="*/ 177 w 345"/>
                      <a:gd name="T41" fmla="*/ 0 h 228"/>
                      <a:gd name="T42" fmla="*/ 217 w 345"/>
                      <a:gd name="T43" fmla="*/ 0 h 228"/>
                      <a:gd name="T44" fmla="*/ 227 w 345"/>
                      <a:gd name="T45" fmla="*/ 0 h 228"/>
                      <a:gd name="T46" fmla="*/ 237 w 345"/>
                      <a:gd name="T47" fmla="*/ 0 h 228"/>
                      <a:gd name="T48" fmla="*/ 276 w 345"/>
                      <a:gd name="T49" fmla="*/ 10 h 228"/>
                      <a:gd name="T50" fmla="*/ 306 w 345"/>
                      <a:gd name="T51" fmla="*/ 30 h 228"/>
                      <a:gd name="T52" fmla="*/ 335 w 345"/>
                      <a:gd name="T53" fmla="*/ 69 h 228"/>
                      <a:gd name="T54" fmla="*/ 345 w 345"/>
                      <a:gd name="T55" fmla="*/ 119 h 228"/>
                      <a:gd name="T56" fmla="*/ 345 w 345"/>
                      <a:gd name="T57" fmla="*/ 119 h 2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345" h="228">
                        <a:moveTo>
                          <a:pt x="345" y="119"/>
                        </a:moveTo>
                        <a:lnTo>
                          <a:pt x="335" y="159"/>
                        </a:lnTo>
                        <a:lnTo>
                          <a:pt x="306" y="198"/>
                        </a:lnTo>
                        <a:lnTo>
                          <a:pt x="276" y="218"/>
                        </a:lnTo>
                        <a:lnTo>
                          <a:pt x="237" y="228"/>
                        </a:lnTo>
                        <a:lnTo>
                          <a:pt x="197" y="228"/>
                        </a:lnTo>
                        <a:lnTo>
                          <a:pt x="158" y="228"/>
                        </a:lnTo>
                        <a:lnTo>
                          <a:pt x="118" y="228"/>
                        </a:lnTo>
                        <a:lnTo>
                          <a:pt x="108" y="228"/>
                        </a:lnTo>
                        <a:lnTo>
                          <a:pt x="108" y="228"/>
                        </a:lnTo>
                        <a:lnTo>
                          <a:pt x="59" y="218"/>
                        </a:lnTo>
                        <a:lnTo>
                          <a:pt x="29" y="198"/>
                        </a:lnTo>
                        <a:lnTo>
                          <a:pt x="10" y="159"/>
                        </a:lnTo>
                        <a:lnTo>
                          <a:pt x="0" y="119"/>
                        </a:lnTo>
                        <a:lnTo>
                          <a:pt x="0" y="119"/>
                        </a:lnTo>
                        <a:lnTo>
                          <a:pt x="10" y="69"/>
                        </a:lnTo>
                        <a:lnTo>
                          <a:pt x="29" y="30"/>
                        </a:lnTo>
                        <a:lnTo>
                          <a:pt x="59" y="10"/>
                        </a:lnTo>
                        <a:lnTo>
                          <a:pt x="108" y="0"/>
                        </a:lnTo>
                        <a:lnTo>
                          <a:pt x="148" y="0"/>
                        </a:lnTo>
                        <a:lnTo>
                          <a:pt x="177" y="0"/>
                        </a:lnTo>
                        <a:lnTo>
                          <a:pt x="217" y="0"/>
                        </a:lnTo>
                        <a:lnTo>
                          <a:pt x="227" y="0"/>
                        </a:lnTo>
                        <a:lnTo>
                          <a:pt x="237" y="0"/>
                        </a:lnTo>
                        <a:lnTo>
                          <a:pt x="276" y="10"/>
                        </a:lnTo>
                        <a:lnTo>
                          <a:pt x="306" y="30"/>
                        </a:lnTo>
                        <a:lnTo>
                          <a:pt x="335" y="69"/>
                        </a:lnTo>
                        <a:lnTo>
                          <a:pt x="345" y="119"/>
                        </a:lnTo>
                        <a:lnTo>
                          <a:pt x="345" y="11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85" name="Freeform 25"/>
                  <p:cNvSpPr>
                    <a:spLocks/>
                  </p:cNvSpPr>
                  <p:nvPr/>
                </p:nvSpPr>
                <p:spPr bwMode="auto">
                  <a:xfrm>
                    <a:off x="2494" y="1466"/>
                    <a:ext cx="109" cy="69"/>
                  </a:xfrm>
                  <a:custGeom>
                    <a:avLst/>
                    <a:gdLst>
                      <a:gd name="T0" fmla="*/ 0 w 109"/>
                      <a:gd name="T1" fmla="*/ 69 h 69"/>
                      <a:gd name="T2" fmla="*/ 0 w 109"/>
                      <a:gd name="T3" fmla="*/ 59 h 69"/>
                      <a:gd name="T4" fmla="*/ 20 w 109"/>
                      <a:gd name="T5" fmla="*/ 29 h 69"/>
                      <a:gd name="T6" fmla="*/ 40 w 109"/>
                      <a:gd name="T7" fmla="*/ 9 h 69"/>
                      <a:gd name="T8" fmla="*/ 59 w 109"/>
                      <a:gd name="T9" fmla="*/ 0 h 69"/>
                      <a:gd name="T10" fmla="*/ 89 w 109"/>
                      <a:gd name="T11" fmla="*/ 9 h 69"/>
                      <a:gd name="T12" fmla="*/ 99 w 109"/>
                      <a:gd name="T13" fmla="*/ 29 h 69"/>
                      <a:gd name="T14" fmla="*/ 109 w 109"/>
                      <a:gd name="T15" fmla="*/ 59 h 69"/>
                      <a:gd name="T16" fmla="*/ 99 w 109"/>
                      <a:gd name="T17" fmla="*/ 59 h 69"/>
                      <a:gd name="T18" fmla="*/ 89 w 109"/>
                      <a:gd name="T19" fmla="*/ 49 h 69"/>
                      <a:gd name="T20" fmla="*/ 79 w 109"/>
                      <a:gd name="T21" fmla="*/ 19 h 69"/>
                      <a:gd name="T22" fmla="*/ 50 w 109"/>
                      <a:gd name="T23" fmla="*/ 9 h 69"/>
                      <a:gd name="T24" fmla="*/ 20 w 109"/>
                      <a:gd name="T25" fmla="*/ 29 h 69"/>
                      <a:gd name="T26" fmla="*/ 10 w 109"/>
                      <a:gd name="T27" fmla="*/ 59 h 69"/>
                      <a:gd name="T28" fmla="*/ 0 w 109"/>
                      <a:gd name="T29" fmla="*/ 69 h 69"/>
                      <a:gd name="T30" fmla="*/ 0 w 109"/>
                      <a:gd name="T3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09" h="69">
                        <a:moveTo>
                          <a:pt x="0" y="69"/>
                        </a:moveTo>
                        <a:lnTo>
                          <a:pt x="0" y="59"/>
                        </a:lnTo>
                        <a:lnTo>
                          <a:pt x="20" y="29"/>
                        </a:lnTo>
                        <a:lnTo>
                          <a:pt x="40" y="9"/>
                        </a:lnTo>
                        <a:lnTo>
                          <a:pt x="59" y="0"/>
                        </a:lnTo>
                        <a:lnTo>
                          <a:pt x="89" y="9"/>
                        </a:lnTo>
                        <a:lnTo>
                          <a:pt x="99" y="29"/>
                        </a:lnTo>
                        <a:lnTo>
                          <a:pt x="109" y="59"/>
                        </a:lnTo>
                        <a:lnTo>
                          <a:pt x="99" y="59"/>
                        </a:lnTo>
                        <a:lnTo>
                          <a:pt x="89" y="49"/>
                        </a:lnTo>
                        <a:lnTo>
                          <a:pt x="79" y="19"/>
                        </a:lnTo>
                        <a:lnTo>
                          <a:pt x="50" y="9"/>
                        </a:lnTo>
                        <a:lnTo>
                          <a:pt x="20" y="29"/>
                        </a:lnTo>
                        <a:lnTo>
                          <a:pt x="10" y="59"/>
                        </a:lnTo>
                        <a:lnTo>
                          <a:pt x="0" y="69"/>
                        </a:lnTo>
                        <a:lnTo>
                          <a:pt x="0" y="6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86" name="Freeform 26"/>
                  <p:cNvSpPr>
                    <a:spLocks/>
                  </p:cNvSpPr>
                  <p:nvPr/>
                </p:nvSpPr>
                <p:spPr bwMode="auto">
                  <a:xfrm>
                    <a:off x="2909" y="1456"/>
                    <a:ext cx="99" cy="79"/>
                  </a:xfrm>
                  <a:custGeom>
                    <a:avLst/>
                    <a:gdLst>
                      <a:gd name="T0" fmla="*/ 0 w 99"/>
                      <a:gd name="T1" fmla="*/ 59 h 79"/>
                      <a:gd name="T2" fmla="*/ 0 w 99"/>
                      <a:gd name="T3" fmla="*/ 49 h 79"/>
                      <a:gd name="T4" fmla="*/ 10 w 99"/>
                      <a:gd name="T5" fmla="*/ 29 h 79"/>
                      <a:gd name="T6" fmla="*/ 30 w 99"/>
                      <a:gd name="T7" fmla="*/ 10 h 79"/>
                      <a:gd name="T8" fmla="*/ 49 w 99"/>
                      <a:gd name="T9" fmla="*/ 0 h 79"/>
                      <a:gd name="T10" fmla="*/ 69 w 99"/>
                      <a:gd name="T11" fmla="*/ 10 h 79"/>
                      <a:gd name="T12" fmla="*/ 89 w 99"/>
                      <a:gd name="T13" fmla="*/ 39 h 79"/>
                      <a:gd name="T14" fmla="*/ 99 w 99"/>
                      <a:gd name="T15" fmla="*/ 69 h 79"/>
                      <a:gd name="T16" fmla="*/ 89 w 99"/>
                      <a:gd name="T17" fmla="*/ 79 h 79"/>
                      <a:gd name="T18" fmla="*/ 79 w 99"/>
                      <a:gd name="T19" fmla="*/ 69 h 79"/>
                      <a:gd name="T20" fmla="*/ 69 w 99"/>
                      <a:gd name="T21" fmla="*/ 49 h 79"/>
                      <a:gd name="T22" fmla="*/ 49 w 99"/>
                      <a:gd name="T23" fmla="*/ 29 h 79"/>
                      <a:gd name="T24" fmla="*/ 30 w 99"/>
                      <a:gd name="T25" fmla="*/ 39 h 79"/>
                      <a:gd name="T26" fmla="*/ 10 w 99"/>
                      <a:gd name="T27" fmla="*/ 49 h 79"/>
                      <a:gd name="T28" fmla="*/ 0 w 99"/>
                      <a:gd name="T29" fmla="*/ 59 h 79"/>
                      <a:gd name="T30" fmla="*/ 0 w 99"/>
                      <a:gd name="T31" fmla="*/ 59 h 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99" h="79">
                        <a:moveTo>
                          <a:pt x="0" y="59"/>
                        </a:moveTo>
                        <a:lnTo>
                          <a:pt x="0" y="49"/>
                        </a:lnTo>
                        <a:lnTo>
                          <a:pt x="10" y="29"/>
                        </a:lnTo>
                        <a:lnTo>
                          <a:pt x="30" y="10"/>
                        </a:lnTo>
                        <a:lnTo>
                          <a:pt x="49" y="0"/>
                        </a:lnTo>
                        <a:lnTo>
                          <a:pt x="69" y="10"/>
                        </a:lnTo>
                        <a:lnTo>
                          <a:pt x="89" y="39"/>
                        </a:lnTo>
                        <a:lnTo>
                          <a:pt x="99" y="69"/>
                        </a:lnTo>
                        <a:lnTo>
                          <a:pt x="89" y="79"/>
                        </a:lnTo>
                        <a:lnTo>
                          <a:pt x="79" y="69"/>
                        </a:lnTo>
                        <a:lnTo>
                          <a:pt x="69" y="49"/>
                        </a:lnTo>
                        <a:lnTo>
                          <a:pt x="49" y="29"/>
                        </a:lnTo>
                        <a:lnTo>
                          <a:pt x="30" y="39"/>
                        </a:lnTo>
                        <a:lnTo>
                          <a:pt x="10" y="49"/>
                        </a:lnTo>
                        <a:lnTo>
                          <a:pt x="0" y="59"/>
                        </a:lnTo>
                        <a:lnTo>
                          <a:pt x="0" y="5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87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2711" y="1525"/>
                    <a:ext cx="60" cy="1"/>
                  </a:xfrm>
                  <a:prstGeom prst="line">
                    <a:avLst/>
                  </a:prstGeom>
                  <a:noFill/>
                  <a:ln w="476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88" name="Freeform 28"/>
                  <p:cNvSpPr>
                    <a:spLocks/>
                  </p:cNvSpPr>
                  <p:nvPr/>
                </p:nvSpPr>
                <p:spPr bwMode="auto">
                  <a:xfrm>
                    <a:off x="2583" y="1773"/>
                    <a:ext cx="484" cy="307"/>
                  </a:xfrm>
                  <a:custGeom>
                    <a:avLst/>
                    <a:gdLst>
                      <a:gd name="T0" fmla="*/ 0 w 484"/>
                      <a:gd name="T1" fmla="*/ 208 h 307"/>
                      <a:gd name="T2" fmla="*/ 20 w 484"/>
                      <a:gd name="T3" fmla="*/ 267 h 307"/>
                      <a:gd name="T4" fmla="*/ 30 w 484"/>
                      <a:gd name="T5" fmla="*/ 287 h 307"/>
                      <a:gd name="T6" fmla="*/ 30 w 484"/>
                      <a:gd name="T7" fmla="*/ 307 h 307"/>
                      <a:gd name="T8" fmla="*/ 30 w 484"/>
                      <a:gd name="T9" fmla="*/ 307 h 307"/>
                      <a:gd name="T10" fmla="*/ 178 w 484"/>
                      <a:gd name="T11" fmla="*/ 257 h 307"/>
                      <a:gd name="T12" fmla="*/ 286 w 484"/>
                      <a:gd name="T13" fmla="*/ 228 h 307"/>
                      <a:gd name="T14" fmla="*/ 365 w 484"/>
                      <a:gd name="T15" fmla="*/ 198 h 307"/>
                      <a:gd name="T16" fmla="*/ 415 w 484"/>
                      <a:gd name="T17" fmla="*/ 178 h 307"/>
                      <a:gd name="T18" fmla="*/ 444 w 484"/>
                      <a:gd name="T19" fmla="*/ 178 h 307"/>
                      <a:gd name="T20" fmla="*/ 464 w 484"/>
                      <a:gd name="T21" fmla="*/ 168 h 307"/>
                      <a:gd name="T22" fmla="*/ 464 w 484"/>
                      <a:gd name="T23" fmla="*/ 168 h 307"/>
                      <a:gd name="T24" fmla="*/ 474 w 484"/>
                      <a:gd name="T25" fmla="*/ 148 h 307"/>
                      <a:gd name="T26" fmla="*/ 484 w 484"/>
                      <a:gd name="T27" fmla="*/ 109 h 307"/>
                      <a:gd name="T28" fmla="*/ 484 w 484"/>
                      <a:gd name="T29" fmla="*/ 49 h 307"/>
                      <a:gd name="T30" fmla="*/ 454 w 484"/>
                      <a:gd name="T31" fmla="*/ 0 h 307"/>
                      <a:gd name="T32" fmla="*/ 435 w 484"/>
                      <a:gd name="T33" fmla="*/ 10 h 307"/>
                      <a:gd name="T34" fmla="*/ 385 w 484"/>
                      <a:gd name="T35" fmla="*/ 29 h 307"/>
                      <a:gd name="T36" fmla="*/ 306 w 484"/>
                      <a:gd name="T37" fmla="*/ 69 h 307"/>
                      <a:gd name="T38" fmla="*/ 227 w 484"/>
                      <a:gd name="T39" fmla="*/ 99 h 307"/>
                      <a:gd name="T40" fmla="*/ 138 w 484"/>
                      <a:gd name="T41" fmla="*/ 138 h 307"/>
                      <a:gd name="T42" fmla="*/ 69 w 484"/>
                      <a:gd name="T43" fmla="*/ 178 h 307"/>
                      <a:gd name="T44" fmla="*/ 20 w 484"/>
                      <a:gd name="T45" fmla="*/ 198 h 307"/>
                      <a:gd name="T46" fmla="*/ 0 w 484"/>
                      <a:gd name="T47" fmla="*/ 208 h 307"/>
                      <a:gd name="T48" fmla="*/ 0 w 484"/>
                      <a:gd name="T49" fmla="*/ 208 h 3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484" h="307">
                        <a:moveTo>
                          <a:pt x="0" y="208"/>
                        </a:moveTo>
                        <a:lnTo>
                          <a:pt x="20" y="267"/>
                        </a:lnTo>
                        <a:lnTo>
                          <a:pt x="30" y="287"/>
                        </a:lnTo>
                        <a:lnTo>
                          <a:pt x="30" y="307"/>
                        </a:lnTo>
                        <a:lnTo>
                          <a:pt x="30" y="307"/>
                        </a:lnTo>
                        <a:lnTo>
                          <a:pt x="178" y="257"/>
                        </a:lnTo>
                        <a:lnTo>
                          <a:pt x="286" y="228"/>
                        </a:lnTo>
                        <a:lnTo>
                          <a:pt x="365" y="198"/>
                        </a:lnTo>
                        <a:lnTo>
                          <a:pt x="415" y="178"/>
                        </a:lnTo>
                        <a:lnTo>
                          <a:pt x="444" y="178"/>
                        </a:lnTo>
                        <a:lnTo>
                          <a:pt x="464" y="168"/>
                        </a:lnTo>
                        <a:lnTo>
                          <a:pt x="464" y="168"/>
                        </a:lnTo>
                        <a:lnTo>
                          <a:pt x="474" y="148"/>
                        </a:lnTo>
                        <a:lnTo>
                          <a:pt x="484" y="109"/>
                        </a:lnTo>
                        <a:lnTo>
                          <a:pt x="484" y="49"/>
                        </a:lnTo>
                        <a:lnTo>
                          <a:pt x="454" y="0"/>
                        </a:lnTo>
                        <a:lnTo>
                          <a:pt x="435" y="10"/>
                        </a:lnTo>
                        <a:lnTo>
                          <a:pt x="385" y="29"/>
                        </a:lnTo>
                        <a:lnTo>
                          <a:pt x="306" y="69"/>
                        </a:lnTo>
                        <a:lnTo>
                          <a:pt x="227" y="99"/>
                        </a:lnTo>
                        <a:lnTo>
                          <a:pt x="138" y="138"/>
                        </a:lnTo>
                        <a:lnTo>
                          <a:pt x="69" y="178"/>
                        </a:lnTo>
                        <a:lnTo>
                          <a:pt x="20" y="198"/>
                        </a:lnTo>
                        <a:lnTo>
                          <a:pt x="0" y="208"/>
                        </a:lnTo>
                        <a:lnTo>
                          <a:pt x="0" y="20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89" name="Freeform 29"/>
                  <p:cNvSpPr>
                    <a:spLocks/>
                  </p:cNvSpPr>
                  <p:nvPr/>
                </p:nvSpPr>
                <p:spPr bwMode="auto">
                  <a:xfrm>
                    <a:off x="2662" y="1951"/>
                    <a:ext cx="385" cy="218"/>
                  </a:xfrm>
                  <a:custGeom>
                    <a:avLst/>
                    <a:gdLst>
                      <a:gd name="T0" fmla="*/ 0 w 385"/>
                      <a:gd name="T1" fmla="*/ 109 h 218"/>
                      <a:gd name="T2" fmla="*/ 0 w 385"/>
                      <a:gd name="T3" fmla="*/ 168 h 218"/>
                      <a:gd name="T4" fmla="*/ 0 w 385"/>
                      <a:gd name="T5" fmla="*/ 198 h 218"/>
                      <a:gd name="T6" fmla="*/ 0 w 385"/>
                      <a:gd name="T7" fmla="*/ 218 h 218"/>
                      <a:gd name="T8" fmla="*/ 0 w 385"/>
                      <a:gd name="T9" fmla="*/ 218 h 218"/>
                      <a:gd name="T10" fmla="*/ 10 w 385"/>
                      <a:gd name="T11" fmla="*/ 218 h 218"/>
                      <a:gd name="T12" fmla="*/ 40 w 385"/>
                      <a:gd name="T13" fmla="*/ 208 h 218"/>
                      <a:gd name="T14" fmla="*/ 79 w 385"/>
                      <a:gd name="T15" fmla="*/ 198 h 218"/>
                      <a:gd name="T16" fmla="*/ 128 w 385"/>
                      <a:gd name="T17" fmla="*/ 198 h 218"/>
                      <a:gd name="T18" fmla="*/ 237 w 385"/>
                      <a:gd name="T19" fmla="*/ 159 h 218"/>
                      <a:gd name="T20" fmla="*/ 286 w 385"/>
                      <a:gd name="T21" fmla="*/ 139 h 218"/>
                      <a:gd name="T22" fmla="*/ 326 w 385"/>
                      <a:gd name="T23" fmla="*/ 109 h 218"/>
                      <a:gd name="T24" fmla="*/ 356 w 385"/>
                      <a:gd name="T25" fmla="*/ 59 h 218"/>
                      <a:gd name="T26" fmla="*/ 375 w 385"/>
                      <a:gd name="T27" fmla="*/ 30 h 218"/>
                      <a:gd name="T28" fmla="*/ 385 w 385"/>
                      <a:gd name="T29" fmla="*/ 0 h 218"/>
                      <a:gd name="T30" fmla="*/ 385 w 385"/>
                      <a:gd name="T31" fmla="*/ 0 h 218"/>
                      <a:gd name="T32" fmla="*/ 0 w 385"/>
                      <a:gd name="T33" fmla="*/ 109 h 2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385" h="218">
                        <a:moveTo>
                          <a:pt x="0" y="109"/>
                        </a:moveTo>
                        <a:lnTo>
                          <a:pt x="0" y="168"/>
                        </a:lnTo>
                        <a:lnTo>
                          <a:pt x="0" y="198"/>
                        </a:lnTo>
                        <a:lnTo>
                          <a:pt x="0" y="218"/>
                        </a:lnTo>
                        <a:lnTo>
                          <a:pt x="0" y="218"/>
                        </a:lnTo>
                        <a:lnTo>
                          <a:pt x="10" y="218"/>
                        </a:lnTo>
                        <a:lnTo>
                          <a:pt x="40" y="208"/>
                        </a:lnTo>
                        <a:lnTo>
                          <a:pt x="79" y="198"/>
                        </a:lnTo>
                        <a:lnTo>
                          <a:pt x="128" y="198"/>
                        </a:lnTo>
                        <a:lnTo>
                          <a:pt x="237" y="159"/>
                        </a:lnTo>
                        <a:lnTo>
                          <a:pt x="286" y="139"/>
                        </a:lnTo>
                        <a:lnTo>
                          <a:pt x="326" y="109"/>
                        </a:lnTo>
                        <a:lnTo>
                          <a:pt x="356" y="59"/>
                        </a:lnTo>
                        <a:lnTo>
                          <a:pt x="375" y="30"/>
                        </a:lnTo>
                        <a:lnTo>
                          <a:pt x="385" y="0"/>
                        </a:lnTo>
                        <a:lnTo>
                          <a:pt x="385" y="0"/>
                        </a:lnTo>
                        <a:lnTo>
                          <a:pt x="0" y="10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90" name="Freeform 30"/>
                  <p:cNvSpPr>
                    <a:spLocks/>
                  </p:cNvSpPr>
                  <p:nvPr/>
                </p:nvSpPr>
                <p:spPr bwMode="auto">
                  <a:xfrm>
                    <a:off x="2968" y="1733"/>
                    <a:ext cx="148" cy="89"/>
                  </a:xfrm>
                  <a:custGeom>
                    <a:avLst/>
                    <a:gdLst>
                      <a:gd name="T0" fmla="*/ 0 w 148"/>
                      <a:gd name="T1" fmla="*/ 0 h 89"/>
                      <a:gd name="T2" fmla="*/ 20 w 148"/>
                      <a:gd name="T3" fmla="*/ 0 h 89"/>
                      <a:gd name="T4" fmla="*/ 69 w 148"/>
                      <a:gd name="T5" fmla="*/ 20 h 89"/>
                      <a:gd name="T6" fmla="*/ 119 w 148"/>
                      <a:gd name="T7" fmla="*/ 50 h 89"/>
                      <a:gd name="T8" fmla="*/ 148 w 148"/>
                      <a:gd name="T9" fmla="*/ 89 h 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8" h="89">
                        <a:moveTo>
                          <a:pt x="0" y="0"/>
                        </a:moveTo>
                        <a:lnTo>
                          <a:pt x="20" y="0"/>
                        </a:lnTo>
                        <a:lnTo>
                          <a:pt x="69" y="20"/>
                        </a:lnTo>
                        <a:lnTo>
                          <a:pt x="119" y="50"/>
                        </a:lnTo>
                        <a:lnTo>
                          <a:pt x="148" y="89"/>
                        </a:lnTo>
                      </a:path>
                    </a:pathLst>
                  </a:custGeom>
                  <a:noFill/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91" name="Freeform 31"/>
                  <p:cNvSpPr>
                    <a:spLocks/>
                  </p:cNvSpPr>
                  <p:nvPr/>
                </p:nvSpPr>
                <p:spPr bwMode="auto">
                  <a:xfrm>
                    <a:off x="2998" y="1693"/>
                    <a:ext cx="148" cy="100"/>
                  </a:xfrm>
                  <a:custGeom>
                    <a:avLst/>
                    <a:gdLst>
                      <a:gd name="T0" fmla="*/ 0 w 148"/>
                      <a:gd name="T1" fmla="*/ 0 h 100"/>
                      <a:gd name="T2" fmla="*/ 20 w 148"/>
                      <a:gd name="T3" fmla="*/ 0 h 100"/>
                      <a:gd name="T4" fmla="*/ 59 w 148"/>
                      <a:gd name="T5" fmla="*/ 20 h 100"/>
                      <a:gd name="T6" fmla="*/ 108 w 148"/>
                      <a:gd name="T7" fmla="*/ 50 h 100"/>
                      <a:gd name="T8" fmla="*/ 148 w 148"/>
                      <a:gd name="T9" fmla="*/ 10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8" h="100">
                        <a:moveTo>
                          <a:pt x="0" y="0"/>
                        </a:moveTo>
                        <a:lnTo>
                          <a:pt x="20" y="0"/>
                        </a:lnTo>
                        <a:lnTo>
                          <a:pt x="59" y="20"/>
                        </a:lnTo>
                        <a:lnTo>
                          <a:pt x="108" y="50"/>
                        </a:lnTo>
                        <a:lnTo>
                          <a:pt x="148" y="100"/>
                        </a:lnTo>
                      </a:path>
                    </a:pathLst>
                  </a:custGeom>
                  <a:noFill/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92" name="Freeform 32"/>
                  <p:cNvSpPr>
                    <a:spLocks/>
                  </p:cNvSpPr>
                  <p:nvPr/>
                </p:nvSpPr>
                <p:spPr bwMode="auto">
                  <a:xfrm>
                    <a:off x="2484" y="1773"/>
                    <a:ext cx="593" cy="446"/>
                  </a:xfrm>
                  <a:custGeom>
                    <a:avLst/>
                    <a:gdLst>
                      <a:gd name="T0" fmla="*/ 20 w 593"/>
                      <a:gd name="T1" fmla="*/ 138 h 446"/>
                      <a:gd name="T2" fmla="*/ 10 w 593"/>
                      <a:gd name="T3" fmla="*/ 198 h 446"/>
                      <a:gd name="T4" fmla="*/ 10 w 593"/>
                      <a:gd name="T5" fmla="*/ 228 h 446"/>
                      <a:gd name="T6" fmla="*/ 0 w 593"/>
                      <a:gd name="T7" fmla="*/ 247 h 446"/>
                      <a:gd name="T8" fmla="*/ 0 w 593"/>
                      <a:gd name="T9" fmla="*/ 247 h 446"/>
                      <a:gd name="T10" fmla="*/ 99 w 593"/>
                      <a:gd name="T11" fmla="*/ 208 h 446"/>
                      <a:gd name="T12" fmla="*/ 178 w 593"/>
                      <a:gd name="T13" fmla="*/ 168 h 446"/>
                      <a:gd name="T14" fmla="*/ 316 w 593"/>
                      <a:gd name="T15" fmla="*/ 109 h 446"/>
                      <a:gd name="T16" fmla="*/ 415 w 593"/>
                      <a:gd name="T17" fmla="*/ 59 h 446"/>
                      <a:gd name="T18" fmla="*/ 484 w 593"/>
                      <a:gd name="T19" fmla="*/ 29 h 446"/>
                      <a:gd name="T20" fmla="*/ 524 w 593"/>
                      <a:gd name="T21" fmla="*/ 10 h 446"/>
                      <a:gd name="T22" fmla="*/ 543 w 593"/>
                      <a:gd name="T23" fmla="*/ 10 h 446"/>
                      <a:gd name="T24" fmla="*/ 553 w 593"/>
                      <a:gd name="T25" fmla="*/ 0 h 446"/>
                      <a:gd name="T26" fmla="*/ 553 w 593"/>
                      <a:gd name="T27" fmla="*/ 0 h 446"/>
                      <a:gd name="T28" fmla="*/ 583 w 593"/>
                      <a:gd name="T29" fmla="*/ 29 h 446"/>
                      <a:gd name="T30" fmla="*/ 593 w 593"/>
                      <a:gd name="T31" fmla="*/ 59 h 446"/>
                      <a:gd name="T32" fmla="*/ 593 w 593"/>
                      <a:gd name="T33" fmla="*/ 109 h 446"/>
                      <a:gd name="T34" fmla="*/ 573 w 593"/>
                      <a:gd name="T35" fmla="*/ 158 h 446"/>
                      <a:gd name="T36" fmla="*/ 553 w 593"/>
                      <a:gd name="T37" fmla="*/ 218 h 446"/>
                      <a:gd name="T38" fmla="*/ 514 w 593"/>
                      <a:gd name="T39" fmla="*/ 267 h 446"/>
                      <a:gd name="T40" fmla="*/ 464 w 593"/>
                      <a:gd name="T41" fmla="*/ 307 h 446"/>
                      <a:gd name="T42" fmla="*/ 415 w 593"/>
                      <a:gd name="T43" fmla="*/ 337 h 446"/>
                      <a:gd name="T44" fmla="*/ 326 w 593"/>
                      <a:gd name="T45" fmla="*/ 366 h 446"/>
                      <a:gd name="T46" fmla="*/ 218 w 593"/>
                      <a:gd name="T47" fmla="*/ 386 h 446"/>
                      <a:gd name="T48" fmla="*/ 119 w 593"/>
                      <a:gd name="T49" fmla="*/ 386 h 446"/>
                      <a:gd name="T50" fmla="*/ 50 w 593"/>
                      <a:gd name="T51" fmla="*/ 346 h 446"/>
                      <a:gd name="T52" fmla="*/ 40 w 593"/>
                      <a:gd name="T53" fmla="*/ 416 h 446"/>
                      <a:gd name="T54" fmla="*/ 30 w 593"/>
                      <a:gd name="T55" fmla="*/ 436 h 446"/>
                      <a:gd name="T56" fmla="*/ 30 w 593"/>
                      <a:gd name="T57" fmla="*/ 446 h 4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593" h="446">
                        <a:moveTo>
                          <a:pt x="20" y="138"/>
                        </a:moveTo>
                        <a:lnTo>
                          <a:pt x="10" y="198"/>
                        </a:lnTo>
                        <a:lnTo>
                          <a:pt x="10" y="228"/>
                        </a:lnTo>
                        <a:lnTo>
                          <a:pt x="0" y="247"/>
                        </a:lnTo>
                        <a:lnTo>
                          <a:pt x="0" y="247"/>
                        </a:lnTo>
                        <a:lnTo>
                          <a:pt x="99" y="208"/>
                        </a:lnTo>
                        <a:lnTo>
                          <a:pt x="178" y="168"/>
                        </a:lnTo>
                        <a:lnTo>
                          <a:pt x="316" y="109"/>
                        </a:lnTo>
                        <a:lnTo>
                          <a:pt x="415" y="59"/>
                        </a:lnTo>
                        <a:lnTo>
                          <a:pt x="484" y="29"/>
                        </a:lnTo>
                        <a:lnTo>
                          <a:pt x="524" y="10"/>
                        </a:lnTo>
                        <a:lnTo>
                          <a:pt x="543" y="10"/>
                        </a:lnTo>
                        <a:lnTo>
                          <a:pt x="553" y="0"/>
                        </a:lnTo>
                        <a:lnTo>
                          <a:pt x="553" y="0"/>
                        </a:lnTo>
                        <a:lnTo>
                          <a:pt x="583" y="29"/>
                        </a:lnTo>
                        <a:lnTo>
                          <a:pt x="593" y="59"/>
                        </a:lnTo>
                        <a:lnTo>
                          <a:pt x="593" y="109"/>
                        </a:lnTo>
                        <a:lnTo>
                          <a:pt x="573" y="158"/>
                        </a:lnTo>
                        <a:lnTo>
                          <a:pt x="553" y="218"/>
                        </a:lnTo>
                        <a:lnTo>
                          <a:pt x="514" y="267"/>
                        </a:lnTo>
                        <a:lnTo>
                          <a:pt x="464" y="307"/>
                        </a:lnTo>
                        <a:lnTo>
                          <a:pt x="415" y="337"/>
                        </a:lnTo>
                        <a:lnTo>
                          <a:pt x="326" y="366"/>
                        </a:lnTo>
                        <a:lnTo>
                          <a:pt x="218" y="386"/>
                        </a:lnTo>
                        <a:lnTo>
                          <a:pt x="119" y="386"/>
                        </a:lnTo>
                        <a:lnTo>
                          <a:pt x="50" y="346"/>
                        </a:lnTo>
                        <a:lnTo>
                          <a:pt x="40" y="416"/>
                        </a:lnTo>
                        <a:lnTo>
                          <a:pt x="30" y="436"/>
                        </a:lnTo>
                        <a:lnTo>
                          <a:pt x="30" y="446"/>
                        </a:lnTo>
                      </a:path>
                    </a:pathLst>
                  </a:custGeom>
                  <a:noFill/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93" name="Freeform 33"/>
                  <p:cNvSpPr>
                    <a:spLocks/>
                  </p:cNvSpPr>
                  <p:nvPr/>
                </p:nvSpPr>
                <p:spPr bwMode="auto">
                  <a:xfrm>
                    <a:off x="2534" y="1099"/>
                    <a:ext cx="740" cy="188"/>
                  </a:xfrm>
                  <a:custGeom>
                    <a:avLst/>
                    <a:gdLst>
                      <a:gd name="T0" fmla="*/ 740 w 740"/>
                      <a:gd name="T1" fmla="*/ 129 h 188"/>
                      <a:gd name="T2" fmla="*/ 0 w 740"/>
                      <a:gd name="T3" fmla="*/ 188 h 188"/>
                      <a:gd name="T4" fmla="*/ 0 w 740"/>
                      <a:gd name="T5" fmla="*/ 0 h 188"/>
                      <a:gd name="T6" fmla="*/ 740 w 740"/>
                      <a:gd name="T7" fmla="*/ 0 h 188"/>
                      <a:gd name="T8" fmla="*/ 740 w 740"/>
                      <a:gd name="T9" fmla="*/ 129 h 1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0" h="188">
                        <a:moveTo>
                          <a:pt x="740" y="129"/>
                        </a:moveTo>
                        <a:lnTo>
                          <a:pt x="0" y="188"/>
                        </a:lnTo>
                        <a:lnTo>
                          <a:pt x="0" y="0"/>
                        </a:lnTo>
                        <a:lnTo>
                          <a:pt x="740" y="0"/>
                        </a:lnTo>
                        <a:lnTo>
                          <a:pt x="740" y="129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94" name="Freeform 34"/>
                  <p:cNvSpPr>
                    <a:spLocks/>
                  </p:cNvSpPr>
                  <p:nvPr/>
                </p:nvSpPr>
                <p:spPr bwMode="auto">
                  <a:xfrm>
                    <a:off x="2139" y="732"/>
                    <a:ext cx="1412" cy="496"/>
                  </a:xfrm>
                  <a:custGeom>
                    <a:avLst/>
                    <a:gdLst>
                      <a:gd name="T0" fmla="*/ 711 w 1412"/>
                      <a:gd name="T1" fmla="*/ 496 h 496"/>
                      <a:gd name="T2" fmla="*/ 0 w 1412"/>
                      <a:gd name="T3" fmla="*/ 208 h 496"/>
                      <a:gd name="T4" fmla="*/ 750 w 1412"/>
                      <a:gd name="T5" fmla="*/ 0 h 496"/>
                      <a:gd name="T6" fmla="*/ 1412 w 1412"/>
                      <a:gd name="T7" fmla="*/ 288 h 496"/>
                      <a:gd name="T8" fmla="*/ 711 w 1412"/>
                      <a:gd name="T9" fmla="*/ 496 h 4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12" h="496">
                        <a:moveTo>
                          <a:pt x="711" y="496"/>
                        </a:moveTo>
                        <a:lnTo>
                          <a:pt x="0" y="208"/>
                        </a:lnTo>
                        <a:lnTo>
                          <a:pt x="750" y="0"/>
                        </a:lnTo>
                        <a:lnTo>
                          <a:pt x="1412" y="288"/>
                        </a:lnTo>
                        <a:lnTo>
                          <a:pt x="711" y="496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95" name="Freeform 35"/>
                  <p:cNvSpPr>
                    <a:spLocks/>
                  </p:cNvSpPr>
                  <p:nvPr/>
                </p:nvSpPr>
                <p:spPr bwMode="auto">
                  <a:xfrm>
                    <a:off x="2850" y="980"/>
                    <a:ext cx="681" cy="40"/>
                  </a:xfrm>
                  <a:custGeom>
                    <a:avLst/>
                    <a:gdLst>
                      <a:gd name="T0" fmla="*/ 681 w 681"/>
                      <a:gd name="T1" fmla="*/ 40 h 40"/>
                      <a:gd name="T2" fmla="*/ 0 w 681"/>
                      <a:gd name="T3" fmla="*/ 40 h 40"/>
                      <a:gd name="T4" fmla="*/ 0 w 681"/>
                      <a:gd name="T5" fmla="*/ 0 h 40"/>
                      <a:gd name="T6" fmla="*/ 612 w 681"/>
                      <a:gd name="T7" fmla="*/ 0 h 40"/>
                      <a:gd name="T8" fmla="*/ 681 w 681"/>
                      <a:gd name="T9" fmla="*/ 4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81" h="40">
                        <a:moveTo>
                          <a:pt x="681" y="40"/>
                        </a:moveTo>
                        <a:lnTo>
                          <a:pt x="0" y="40"/>
                        </a:lnTo>
                        <a:lnTo>
                          <a:pt x="0" y="0"/>
                        </a:lnTo>
                        <a:lnTo>
                          <a:pt x="612" y="0"/>
                        </a:lnTo>
                        <a:lnTo>
                          <a:pt x="681" y="40"/>
                        </a:lnTo>
                        <a:close/>
                      </a:path>
                    </a:pathLst>
                  </a:custGeom>
                  <a:noFill/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20196" name="Group 36"/>
                <p:cNvGrpSpPr>
                  <a:grpSpLocks/>
                </p:cNvGrpSpPr>
                <p:nvPr/>
              </p:nvGrpSpPr>
              <p:grpSpPr bwMode="auto">
                <a:xfrm>
                  <a:off x="2592" y="1056"/>
                  <a:ext cx="96" cy="167"/>
                  <a:chOff x="3215" y="1317"/>
                  <a:chExt cx="109" cy="119"/>
                </a:xfrm>
              </p:grpSpPr>
              <p:sp>
                <p:nvSpPr>
                  <p:cNvPr id="220197" name="Line 3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35" y="1317"/>
                    <a:ext cx="89" cy="30"/>
                  </a:xfrm>
                  <a:prstGeom prst="line">
                    <a:avLst/>
                  </a:prstGeom>
                  <a:noFill/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198" name="Line 3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15" y="1396"/>
                    <a:ext cx="99" cy="40"/>
                  </a:xfrm>
                  <a:prstGeom prst="line">
                    <a:avLst/>
                  </a:prstGeom>
                  <a:noFill/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220199" name="Freeform 39"/>
              <p:cNvSpPr>
                <a:spLocks/>
              </p:cNvSpPr>
              <p:nvPr/>
            </p:nvSpPr>
            <p:spPr bwMode="auto">
              <a:xfrm>
                <a:off x="11" y="1770"/>
                <a:ext cx="285" cy="297"/>
              </a:xfrm>
              <a:custGeom>
                <a:avLst/>
                <a:gdLst>
                  <a:gd name="T0" fmla="*/ 150 w 285"/>
                  <a:gd name="T1" fmla="*/ 288 h 297"/>
                  <a:gd name="T2" fmla="*/ 74 w 285"/>
                  <a:gd name="T3" fmla="*/ 254 h 297"/>
                  <a:gd name="T4" fmla="*/ 40 w 285"/>
                  <a:gd name="T5" fmla="*/ 204 h 297"/>
                  <a:gd name="T6" fmla="*/ 31 w 285"/>
                  <a:gd name="T7" fmla="*/ 144 h 297"/>
                  <a:gd name="T8" fmla="*/ 14 w 285"/>
                  <a:gd name="T9" fmla="*/ 119 h 297"/>
                  <a:gd name="T10" fmla="*/ 31 w 285"/>
                  <a:gd name="T11" fmla="*/ 0 h 297"/>
                  <a:gd name="T12" fmla="*/ 57 w 285"/>
                  <a:gd name="T13" fmla="*/ 9 h 297"/>
                  <a:gd name="T14" fmla="*/ 82 w 285"/>
                  <a:gd name="T15" fmla="*/ 26 h 297"/>
                  <a:gd name="T16" fmla="*/ 175 w 285"/>
                  <a:gd name="T17" fmla="*/ 60 h 297"/>
                  <a:gd name="T18" fmla="*/ 184 w 285"/>
                  <a:gd name="T19" fmla="*/ 34 h 297"/>
                  <a:gd name="T20" fmla="*/ 252 w 285"/>
                  <a:gd name="T21" fmla="*/ 94 h 297"/>
                  <a:gd name="T22" fmla="*/ 285 w 285"/>
                  <a:gd name="T23" fmla="*/ 238 h 297"/>
                  <a:gd name="T24" fmla="*/ 184 w 285"/>
                  <a:gd name="T25" fmla="*/ 297 h 297"/>
                  <a:gd name="T26" fmla="*/ 150 w 285"/>
                  <a:gd name="T27" fmla="*/ 288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5" h="297">
                    <a:moveTo>
                      <a:pt x="150" y="288"/>
                    </a:moveTo>
                    <a:cubicBezTo>
                      <a:pt x="122" y="279"/>
                      <a:pt x="101" y="264"/>
                      <a:pt x="74" y="254"/>
                    </a:cubicBezTo>
                    <a:cubicBezTo>
                      <a:pt x="63" y="237"/>
                      <a:pt x="51" y="221"/>
                      <a:pt x="40" y="204"/>
                    </a:cubicBezTo>
                    <a:cubicBezTo>
                      <a:pt x="29" y="187"/>
                      <a:pt x="37" y="163"/>
                      <a:pt x="31" y="144"/>
                    </a:cubicBezTo>
                    <a:cubicBezTo>
                      <a:pt x="28" y="134"/>
                      <a:pt x="20" y="127"/>
                      <a:pt x="14" y="119"/>
                    </a:cubicBezTo>
                    <a:cubicBezTo>
                      <a:pt x="0" y="75"/>
                      <a:pt x="6" y="38"/>
                      <a:pt x="31" y="0"/>
                    </a:cubicBezTo>
                    <a:cubicBezTo>
                      <a:pt x="40" y="3"/>
                      <a:pt x="49" y="5"/>
                      <a:pt x="57" y="9"/>
                    </a:cubicBezTo>
                    <a:cubicBezTo>
                      <a:pt x="66" y="14"/>
                      <a:pt x="73" y="23"/>
                      <a:pt x="82" y="26"/>
                    </a:cubicBezTo>
                    <a:cubicBezTo>
                      <a:pt x="121" y="40"/>
                      <a:pt x="141" y="37"/>
                      <a:pt x="175" y="60"/>
                    </a:cubicBezTo>
                    <a:cubicBezTo>
                      <a:pt x="178" y="51"/>
                      <a:pt x="176" y="38"/>
                      <a:pt x="184" y="34"/>
                    </a:cubicBezTo>
                    <a:cubicBezTo>
                      <a:pt x="200" y="26"/>
                      <a:pt x="243" y="85"/>
                      <a:pt x="252" y="94"/>
                    </a:cubicBezTo>
                    <a:cubicBezTo>
                      <a:pt x="267" y="142"/>
                      <a:pt x="276" y="188"/>
                      <a:pt x="285" y="238"/>
                    </a:cubicBezTo>
                    <a:cubicBezTo>
                      <a:pt x="251" y="261"/>
                      <a:pt x="222" y="283"/>
                      <a:pt x="184" y="297"/>
                    </a:cubicBezTo>
                    <a:cubicBezTo>
                      <a:pt x="173" y="294"/>
                      <a:pt x="150" y="288"/>
                      <a:pt x="150" y="2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0200" name="Freeform 40"/>
              <p:cNvSpPr>
                <a:spLocks/>
              </p:cNvSpPr>
              <p:nvPr/>
            </p:nvSpPr>
            <p:spPr bwMode="auto">
              <a:xfrm>
                <a:off x="2208" y="1609"/>
                <a:ext cx="299" cy="288"/>
              </a:xfrm>
              <a:custGeom>
                <a:avLst/>
                <a:gdLst>
                  <a:gd name="T0" fmla="*/ 3 w 299"/>
                  <a:gd name="T1" fmla="*/ 136 h 288"/>
                  <a:gd name="T2" fmla="*/ 96 w 299"/>
                  <a:gd name="T3" fmla="*/ 17 h 288"/>
                  <a:gd name="T4" fmla="*/ 96 w 299"/>
                  <a:gd name="T5" fmla="*/ 94 h 288"/>
                  <a:gd name="T6" fmla="*/ 104 w 299"/>
                  <a:gd name="T7" fmla="*/ 119 h 288"/>
                  <a:gd name="T8" fmla="*/ 181 w 299"/>
                  <a:gd name="T9" fmla="*/ 60 h 288"/>
                  <a:gd name="T10" fmla="*/ 282 w 299"/>
                  <a:gd name="T11" fmla="*/ 0 h 288"/>
                  <a:gd name="T12" fmla="*/ 299 w 299"/>
                  <a:gd name="T13" fmla="*/ 102 h 288"/>
                  <a:gd name="T14" fmla="*/ 274 w 299"/>
                  <a:gd name="T15" fmla="*/ 229 h 288"/>
                  <a:gd name="T16" fmla="*/ 215 w 299"/>
                  <a:gd name="T17" fmla="*/ 246 h 288"/>
                  <a:gd name="T18" fmla="*/ 62 w 299"/>
                  <a:gd name="T19" fmla="*/ 288 h 288"/>
                  <a:gd name="T20" fmla="*/ 3 w 299"/>
                  <a:gd name="T21" fmla="*/ 161 h 288"/>
                  <a:gd name="T22" fmla="*/ 28 w 299"/>
                  <a:gd name="T23" fmla="*/ 136 h 288"/>
                  <a:gd name="T24" fmla="*/ 3 w 299"/>
                  <a:gd name="T25" fmla="*/ 127 h 288"/>
                  <a:gd name="T26" fmla="*/ 3 w 299"/>
                  <a:gd name="T27" fmla="*/ 13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9" h="288">
                    <a:moveTo>
                      <a:pt x="3" y="136"/>
                    </a:moveTo>
                    <a:cubicBezTo>
                      <a:pt x="31" y="93"/>
                      <a:pt x="53" y="46"/>
                      <a:pt x="96" y="17"/>
                    </a:cubicBezTo>
                    <a:cubicBezTo>
                      <a:pt x="121" y="56"/>
                      <a:pt x="109" y="52"/>
                      <a:pt x="96" y="94"/>
                    </a:cubicBezTo>
                    <a:cubicBezTo>
                      <a:pt x="99" y="102"/>
                      <a:pt x="95" y="120"/>
                      <a:pt x="104" y="119"/>
                    </a:cubicBezTo>
                    <a:cubicBezTo>
                      <a:pt x="136" y="114"/>
                      <a:pt x="157" y="78"/>
                      <a:pt x="181" y="60"/>
                    </a:cubicBezTo>
                    <a:cubicBezTo>
                      <a:pt x="213" y="36"/>
                      <a:pt x="245" y="13"/>
                      <a:pt x="282" y="0"/>
                    </a:cubicBezTo>
                    <a:cubicBezTo>
                      <a:pt x="296" y="41"/>
                      <a:pt x="299" y="43"/>
                      <a:pt x="299" y="102"/>
                    </a:cubicBezTo>
                    <a:cubicBezTo>
                      <a:pt x="299" y="166"/>
                      <a:pt x="292" y="175"/>
                      <a:pt x="274" y="229"/>
                    </a:cubicBezTo>
                    <a:cubicBezTo>
                      <a:pt x="268" y="248"/>
                      <a:pt x="235" y="240"/>
                      <a:pt x="215" y="246"/>
                    </a:cubicBezTo>
                    <a:cubicBezTo>
                      <a:pt x="164" y="261"/>
                      <a:pt x="114" y="276"/>
                      <a:pt x="62" y="288"/>
                    </a:cubicBezTo>
                    <a:cubicBezTo>
                      <a:pt x="20" y="259"/>
                      <a:pt x="18" y="209"/>
                      <a:pt x="3" y="161"/>
                    </a:cubicBezTo>
                    <a:cubicBezTo>
                      <a:pt x="11" y="153"/>
                      <a:pt x="28" y="148"/>
                      <a:pt x="28" y="136"/>
                    </a:cubicBezTo>
                    <a:cubicBezTo>
                      <a:pt x="28" y="127"/>
                      <a:pt x="12" y="127"/>
                      <a:pt x="3" y="127"/>
                    </a:cubicBezTo>
                    <a:cubicBezTo>
                      <a:pt x="0" y="127"/>
                      <a:pt x="3" y="133"/>
                      <a:pt x="3" y="136"/>
                    </a:cubicBezTo>
                    <a:close/>
                  </a:path>
                </a:pathLst>
              </a:cu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20202" name="Oval 42"/>
            <p:cNvSpPr>
              <a:spLocks noChangeArrowheads="1"/>
            </p:cNvSpPr>
            <p:nvPr/>
          </p:nvSpPr>
          <p:spPr bwMode="auto">
            <a:xfrm>
              <a:off x="4128" y="0"/>
              <a:ext cx="384" cy="3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200">
                  <a:solidFill>
                    <a:schemeClr val="tx1"/>
                  </a:solidFill>
                </a:rPr>
                <a:t>１</a:t>
              </a:r>
            </a:p>
          </p:txBody>
        </p:sp>
      </p:grpSp>
      <p:sp>
        <p:nvSpPr>
          <p:cNvPr id="220203" name="AutoShape 43"/>
          <p:cNvSpPr>
            <a:spLocks noChangeArrowheads="1"/>
          </p:cNvSpPr>
          <p:nvPr/>
        </p:nvSpPr>
        <p:spPr bwMode="auto">
          <a:xfrm>
            <a:off x="3505200" y="215900"/>
            <a:ext cx="2362200" cy="836613"/>
          </a:xfrm>
          <a:prstGeom prst="wedgeRectCallout">
            <a:avLst>
              <a:gd name="adj1" fmla="val 72917"/>
              <a:gd name="adj2" fmla="val 50380"/>
            </a:avLst>
          </a:prstGeom>
          <a:solidFill>
            <a:srgbClr val="CCECFF"/>
          </a:soli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 sz="2400">
                <a:solidFill>
                  <a:srgbClr val="003366"/>
                </a:solidFill>
              </a:rPr>
              <a:t>不具合が発生</a:t>
            </a:r>
          </a:p>
          <a:p>
            <a:pPr algn="ctr"/>
            <a:r>
              <a:rPr lang="ja-JP" altLang="en-US" sz="2400">
                <a:solidFill>
                  <a:srgbClr val="003366"/>
                </a:solidFill>
              </a:rPr>
              <a:t>しているか？</a:t>
            </a:r>
          </a:p>
        </p:txBody>
      </p:sp>
      <p:sp>
        <p:nvSpPr>
          <p:cNvPr id="220206" name="AutoShape 46"/>
          <p:cNvSpPr>
            <a:spLocks noChangeArrowheads="1"/>
          </p:cNvSpPr>
          <p:nvPr/>
        </p:nvSpPr>
        <p:spPr bwMode="auto">
          <a:xfrm>
            <a:off x="8229600" y="1600200"/>
            <a:ext cx="609600" cy="3886200"/>
          </a:xfrm>
          <a:prstGeom prst="downArrow">
            <a:avLst>
              <a:gd name="adj1" fmla="val 29685"/>
              <a:gd name="adj2" fmla="val 58526"/>
            </a:avLst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220207" name="AutoShape 47"/>
          <p:cNvSpPr>
            <a:spLocks noChangeArrowheads="1"/>
          </p:cNvSpPr>
          <p:nvPr/>
        </p:nvSpPr>
        <p:spPr bwMode="auto">
          <a:xfrm>
            <a:off x="7162800" y="5562600"/>
            <a:ext cx="1981200" cy="1295400"/>
          </a:xfrm>
          <a:prstGeom prst="flowChartAlternateProcess">
            <a:avLst/>
          </a:prstGeom>
          <a:solidFill>
            <a:srgbClr val="000099"/>
          </a:solidFill>
          <a:ln w="9525">
            <a:solidFill>
              <a:srgbClr val="FF99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400">
                <a:solidFill>
                  <a:srgbClr val="FFFFCC"/>
                </a:solidFill>
                <a:ea typeface="HGP創英角ﾎﾟｯﾌﾟ体" pitchFamily="50" charset="-128"/>
              </a:rPr>
              <a:t>問題</a:t>
            </a:r>
          </a:p>
          <a:p>
            <a:pPr algn="ctr"/>
            <a:r>
              <a:rPr lang="ja-JP" altLang="en-US" sz="3400">
                <a:solidFill>
                  <a:srgbClr val="FFFFCC"/>
                </a:solidFill>
                <a:ea typeface="HGP創英角ﾎﾟｯﾌﾟ体" pitchFamily="50" charset="-128"/>
              </a:rPr>
              <a:t>解決型</a:t>
            </a:r>
          </a:p>
        </p:txBody>
      </p:sp>
      <p:sp>
        <p:nvSpPr>
          <p:cNvPr id="220210" name="AutoShape 50"/>
          <p:cNvSpPr>
            <a:spLocks noChangeArrowheads="1"/>
          </p:cNvSpPr>
          <p:nvPr/>
        </p:nvSpPr>
        <p:spPr bwMode="auto">
          <a:xfrm>
            <a:off x="244475" y="762000"/>
            <a:ext cx="2743200" cy="457200"/>
          </a:xfrm>
          <a:prstGeom prst="wedgeRectCallout">
            <a:avLst>
              <a:gd name="adj1" fmla="val -8102"/>
              <a:gd name="adj2" fmla="val 106597"/>
            </a:avLst>
          </a:prstGeom>
          <a:solidFill>
            <a:srgbClr val="CCECFF"/>
          </a:soli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 sz="2400">
                <a:solidFill>
                  <a:srgbClr val="003366"/>
                </a:solidFill>
                <a:ea typeface="HGP創英角ﾎﾟｯﾌﾟ体" pitchFamily="50" charset="-128"/>
              </a:rPr>
              <a:t>新規の業務か？</a:t>
            </a:r>
          </a:p>
        </p:txBody>
      </p:sp>
      <p:grpSp>
        <p:nvGrpSpPr>
          <p:cNvPr id="220241" name="Group 81"/>
          <p:cNvGrpSpPr>
            <a:grpSpLocks/>
          </p:cNvGrpSpPr>
          <p:nvPr/>
        </p:nvGrpSpPr>
        <p:grpSpPr bwMode="auto">
          <a:xfrm>
            <a:off x="609600" y="1447800"/>
            <a:ext cx="1704975" cy="2057400"/>
            <a:chOff x="384" y="912"/>
            <a:chExt cx="1074" cy="1296"/>
          </a:xfrm>
        </p:grpSpPr>
        <p:pic>
          <p:nvPicPr>
            <p:cNvPr id="22016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1056"/>
              <a:ext cx="1074" cy="1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0212" name="Oval 52"/>
            <p:cNvSpPr>
              <a:spLocks noChangeArrowheads="1"/>
            </p:cNvSpPr>
            <p:nvPr/>
          </p:nvSpPr>
          <p:spPr bwMode="auto">
            <a:xfrm>
              <a:off x="672" y="912"/>
              <a:ext cx="384" cy="3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200">
                  <a:solidFill>
                    <a:schemeClr val="tx1"/>
                  </a:solidFill>
                </a:rPr>
                <a:t>２</a:t>
              </a:r>
            </a:p>
          </p:txBody>
        </p:sp>
      </p:grpSp>
      <p:grpSp>
        <p:nvGrpSpPr>
          <p:cNvPr id="220242" name="Group 82"/>
          <p:cNvGrpSpPr>
            <a:grpSpLocks/>
          </p:cNvGrpSpPr>
          <p:nvPr/>
        </p:nvGrpSpPr>
        <p:grpSpPr bwMode="auto">
          <a:xfrm>
            <a:off x="2133600" y="2514600"/>
            <a:ext cx="1635125" cy="1981200"/>
            <a:chOff x="1344" y="1584"/>
            <a:chExt cx="1030" cy="1248"/>
          </a:xfrm>
        </p:grpSpPr>
        <p:pic>
          <p:nvPicPr>
            <p:cNvPr id="220164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1728"/>
              <a:ext cx="1030" cy="11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0213" name="Oval 53"/>
            <p:cNvSpPr>
              <a:spLocks noChangeArrowheads="1"/>
            </p:cNvSpPr>
            <p:nvPr/>
          </p:nvSpPr>
          <p:spPr bwMode="auto">
            <a:xfrm>
              <a:off x="1632" y="1584"/>
              <a:ext cx="384" cy="3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200">
                  <a:solidFill>
                    <a:schemeClr val="tx1"/>
                  </a:solidFill>
                </a:rPr>
                <a:t>３</a:t>
              </a:r>
            </a:p>
          </p:txBody>
        </p:sp>
      </p:grpSp>
      <p:grpSp>
        <p:nvGrpSpPr>
          <p:cNvPr id="220246" name="Group 86"/>
          <p:cNvGrpSpPr>
            <a:grpSpLocks/>
          </p:cNvGrpSpPr>
          <p:nvPr/>
        </p:nvGrpSpPr>
        <p:grpSpPr bwMode="auto">
          <a:xfrm>
            <a:off x="3733800" y="3429000"/>
            <a:ext cx="1563688" cy="1905000"/>
            <a:chOff x="2352" y="2160"/>
            <a:chExt cx="985" cy="1200"/>
          </a:xfrm>
        </p:grpSpPr>
        <p:pic>
          <p:nvPicPr>
            <p:cNvPr id="220165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2" y="2304"/>
              <a:ext cx="985" cy="10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0214" name="Oval 54"/>
            <p:cNvSpPr>
              <a:spLocks noChangeArrowheads="1"/>
            </p:cNvSpPr>
            <p:nvPr/>
          </p:nvSpPr>
          <p:spPr bwMode="auto">
            <a:xfrm>
              <a:off x="2640" y="2160"/>
              <a:ext cx="384" cy="3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200">
                  <a:solidFill>
                    <a:schemeClr val="tx1"/>
                  </a:solidFill>
                </a:rPr>
                <a:t>４</a:t>
              </a:r>
            </a:p>
          </p:txBody>
        </p:sp>
      </p:grpSp>
      <p:grpSp>
        <p:nvGrpSpPr>
          <p:cNvPr id="220248" name="Group 88"/>
          <p:cNvGrpSpPr>
            <a:grpSpLocks/>
          </p:cNvGrpSpPr>
          <p:nvPr/>
        </p:nvGrpSpPr>
        <p:grpSpPr bwMode="auto">
          <a:xfrm>
            <a:off x="5410200" y="4114800"/>
            <a:ext cx="1492250" cy="1828800"/>
            <a:chOff x="3408" y="2592"/>
            <a:chExt cx="940" cy="1152"/>
          </a:xfrm>
        </p:grpSpPr>
        <p:pic>
          <p:nvPicPr>
            <p:cNvPr id="220166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8" y="2736"/>
              <a:ext cx="940" cy="10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0215" name="Oval 55"/>
            <p:cNvSpPr>
              <a:spLocks noChangeArrowheads="1"/>
            </p:cNvSpPr>
            <p:nvPr/>
          </p:nvSpPr>
          <p:spPr bwMode="auto">
            <a:xfrm>
              <a:off x="3648" y="2592"/>
              <a:ext cx="384" cy="3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200">
                  <a:solidFill>
                    <a:schemeClr val="tx1"/>
                  </a:solidFill>
                </a:rPr>
                <a:t>５</a:t>
              </a:r>
            </a:p>
          </p:txBody>
        </p:sp>
      </p:grpSp>
      <p:sp>
        <p:nvSpPr>
          <p:cNvPr id="220216" name="AutoShape 56"/>
          <p:cNvSpPr>
            <a:spLocks noChangeArrowheads="1"/>
          </p:cNvSpPr>
          <p:nvPr/>
        </p:nvSpPr>
        <p:spPr bwMode="auto">
          <a:xfrm>
            <a:off x="4343400" y="1066800"/>
            <a:ext cx="1447800" cy="609600"/>
          </a:xfrm>
          <a:prstGeom prst="flowChartProcess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CC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8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いいえ</a:t>
            </a:r>
          </a:p>
        </p:txBody>
      </p:sp>
      <p:sp>
        <p:nvSpPr>
          <p:cNvPr id="220217" name="AutoShape 57"/>
          <p:cNvSpPr>
            <a:spLocks noChangeArrowheads="1"/>
          </p:cNvSpPr>
          <p:nvPr/>
        </p:nvSpPr>
        <p:spPr bwMode="auto">
          <a:xfrm>
            <a:off x="1828800" y="1600200"/>
            <a:ext cx="1143000" cy="457200"/>
          </a:xfrm>
          <a:prstGeom prst="flowChartProcess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CC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2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いいえ</a:t>
            </a:r>
          </a:p>
        </p:txBody>
      </p:sp>
      <p:sp>
        <p:nvSpPr>
          <p:cNvPr id="220219" name="AutoShape 59"/>
          <p:cNvSpPr>
            <a:spLocks noChangeArrowheads="1"/>
          </p:cNvSpPr>
          <p:nvPr/>
        </p:nvSpPr>
        <p:spPr bwMode="auto">
          <a:xfrm>
            <a:off x="914400" y="3429000"/>
            <a:ext cx="381000" cy="2736850"/>
          </a:xfrm>
          <a:prstGeom prst="downArrow">
            <a:avLst>
              <a:gd name="adj1" fmla="val 44167"/>
              <a:gd name="adj2" fmla="val 83739"/>
            </a:avLst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220220" name="AutoShape 60"/>
          <p:cNvSpPr>
            <a:spLocks noChangeArrowheads="1"/>
          </p:cNvSpPr>
          <p:nvPr/>
        </p:nvSpPr>
        <p:spPr bwMode="auto">
          <a:xfrm>
            <a:off x="457200" y="2667000"/>
            <a:ext cx="1295400" cy="838200"/>
          </a:xfrm>
          <a:prstGeom prst="sun">
            <a:avLst>
              <a:gd name="adj" fmla="val 14713"/>
            </a:avLst>
          </a:prstGeom>
          <a:solidFill>
            <a:srgbClr val="660033"/>
          </a:solidFill>
          <a:ln w="28575">
            <a:solidFill>
              <a:srgbClr val="FF99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200">
                <a:solidFill>
                  <a:srgbClr val="FFFFCC"/>
                </a:solidFill>
                <a:ea typeface="HGP創英角ﾎﾟｯﾌﾟ体" pitchFamily="50" charset="-128"/>
              </a:rPr>
              <a:t>はい</a:t>
            </a:r>
          </a:p>
        </p:txBody>
      </p:sp>
      <p:sp>
        <p:nvSpPr>
          <p:cNvPr id="220221" name="AutoShape 61"/>
          <p:cNvSpPr>
            <a:spLocks noChangeArrowheads="1"/>
          </p:cNvSpPr>
          <p:nvPr/>
        </p:nvSpPr>
        <p:spPr bwMode="auto">
          <a:xfrm>
            <a:off x="228600" y="6092825"/>
            <a:ext cx="6477000" cy="609600"/>
          </a:xfrm>
          <a:prstGeom prst="flowChartAlternateProcess">
            <a:avLst/>
          </a:prstGeom>
          <a:solidFill>
            <a:srgbClr val="A50021"/>
          </a:solidFill>
          <a:ln w="9525">
            <a:solidFill>
              <a:srgbClr val="FFFF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創英角ﾎﾟｯﾌﾟ体" pitchFamily="50" charset="-128"/>
              </a:rPr>
              <a:t>課　題　達　成　型</a:t>
            </a:r>
          </a:p>
        </p:txBody>
      </p:sp>
      <p:sp>
        <p:nvSpPr>
          <p:cNvPr id="220222" name="AutoShape 62"/>
          <p:cNvSpPr>
            <a:spLocks noChangeArrowheads="1"/>
          </p:cNvSpPr>
          <p:nvPr/>
        </p:nvSpPr>
        <p:spPr bwMode="auto">
          <a:xfrm>
            <a:off x="3352800" y="1905000"/>
            <a:ext cx="2667000" cy="457200"/>
          </a:xfrm>
          <a:prstGeom prst="wedgeRectCallout">
            <a:avLst>
              <a:gd name="adj1" fmla="val -57319"/>
              <a:gd name="adj2" fmla="val 119792"/>
            </a:avLst>
          </a:prstGeom>
          <a:solidFill>
            <a:srgbClr val="CCECFF"/>
          </a:soli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 sz="2400">
                <a:solidFill>
                  <a:srgbClr val="003366"/>
                </a:solidFill>
                <a:ea typeface="HGP創英角ﾎﾟｯﾌﾟ体" pitchFamily="50" charset="-128"/>
              </a:rPr>
              <a:t>課題の先取りか？</a:t>
            </a:r>
          </a:p>
        </p:txBody>
      </p:sp>
      <p:sp>
        <p:nvSpPr>
          <p:cNvPr id="220223" name="AutoShape 63"/>
          <p:cNvSpPr>
            <a:spLocks noChangeArrowheads="1"/>
          </p:cNvSpPr>
          <p:nvPr/>
        </p:nvSpPr>
        <p:spPr bwMode="auto">
          <a:xfrm>
            <a:off x="4953000" y="2514600"/>
            <a:ext cx="2667000" cy="457200"/>
          </a:xfrm>
          <a:prstGeom prst="wedgeRectCallout">
            <a:avLst>
              <a:gd name="adj1" fmla="val -61190"/>
              <a:gd name="adj2" fmla="val 153125"/>
            </a:avLst>
          </a:prstGeom>
          <a:solidFill>
            <a:srgbClr val="CCECFF"/>
          </a:soli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 sz="2400">
                <a:solidFill>
                  <a:srgbClr val="003366"/>
                </a:solidFill>
                <a:ea typeface="HGP創英角ﾎﾟｯﾌﾟ体" pitchFamily="50" charset="-128"/>
              </a:rPr>
              <a:t>魅力的品質か？</a:t>
            </a:r>
          </a:p>
        </p:txBody>
      </p:sp>
      <p:sp>
        <p:nvSpPr>
          <p:cNvPr id="220224" name="AutoShape 64"/>
          <p:cNvSpPr>
            <a:spLocks noChangeArrowheads="1"/>
          </p:cNvSpPr>
          <p:nvPr/>
        </p:nvSpPr>
        <p:spPr bwMode="auto">
          <a:xfrm>
            <a:off x="6400800" y="3124200"/>
            <a:ext cx="1600200" cy="838200"/>
          </a:xfrm>
          <a:prstGeom prst="wedgeRectCallout">
            <a:avLst>
              <a:gd name="adj1" fmla="val -70833"/>
              <a:gd name="adj2" fmla="val 69884"/>
            </a:avLst>
          </a:prstGeom>
          <a:solidFill>
            <a:srgbClr val="CCECFF"/>
          </a:soli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 sz="2400">
                <a:solidFill>
                  <a:srgbClr val="003366"/>
                </a:solidFill>
                <a:ea typeface="HGP創英角ﾎﾟｯﾌﾟ体" pitchFamily="50" charset="-128"/>
              </a:rPr>
              <a:t>現状の</a:t>
            </a:r>
          </a:p>
          <a:p>
            <a:pPr algn="ctr"/>
            <a:r>
              <a:rPr lang="ja-JP" altLang="en-US" sz="2400">
                <a:solidFill>
                  <a:srgbClr val="003366"/>
                </a:solidFill>
                <a:ea typeface="HGP創英角ﾎﾟｯﾌﾟ体" pitchFamily="50" charset="-128"/>
              </a:rPr>
              <a:t>打破か？</a:t>
            </a:r>
          </a:p>
        </p:txBody>
      </p:sp>
      <p:sp>
        <p:nvSpPr>
          <p:cNvPr id="220225" name="AutoShape 65"/>
          <p:cNvSpPr>
            <a:spLocks noChangeArrowheads="1"/>
          </p:cNvSpPr>
          <p:nvPr/>
        </p:nvSpPr>
        <p:spPr bwMode="auto">
          <a:xfrm>
            <a:off x="7543800" y="685800"/>
            <a:ext cx="1600200" cy="1066800"/>
          </a:xfrm>
          <a:prstGeom prst="sun">
            <a:avLst>
              <a:gd name="adj" fmla="val 14713"/>
            </a:avLst>
          </a:prstGeom>
          <a:solidFill>
            <a:srgbClr val="660033"/>
          </a:solidFill>
          <a:ln w="28575">
            <a:solidFill>
              <a:srgbClr val="FF99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800">
                <a:solidFill>
                  <a:srgbClr val="FFFFCC"/>
                </a:solidFill>
                <a:ea typeface="HGP創英角ﾎﾟｯﾌﾟ体" pitchFamily="50" charset="-128"/>
              </a:rPr>
              <a:t>はい</a:t>
            </a:r>
          </a:p>
        </p:txBody>
      </p:sp>
      <p:sp>
        <p:nvSpPr>
          <p:cNvPr id="220226" name="AutoShape 66"/>
          <p:cNvSpPr>
            <a:spLocks noChangeArrowheads="1"/>
          </p:cNvSpPr>
          <p:nvPr/>
        </p:nvSpPr>
        <p:spPr bwMode="auto">
          <a:xfrm rot="3028345">
            <a:off x="2328862" y="2090738"/>
            <a:ext cx="600075" cy="381000"/>
          </a:xfrm>
          <a:prstGeom prst="rightArrow">
            <a:avLst>
              <a:gd name="adj1" fmla="val 46528"/>
              <a:gd name="adj2" fmla="val 55934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0227" name="AutoShape 67"/>
          <p:cNvSpPr>
            <a:spLocks noChangeArrowheads="1"/>
          </p:cNvSpPr>
          <p:nvPr/>
        </p:nvSpPr>
        <p:spPr bwMode="auto">
          <a:xfrm rot="2960255">
            <a:off x="3797300" y="3179763"/>
            <a:ext cx="457200" cy="381000"/>
          </a:xfrm>
          <a:prstGeom prst="rightArrow">
            <a:avLst>
              <a:gd name="adj1" fmla="val 46528"/>
              <a:gd name="adj2" fmla="val 4261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0228" name="AutoShape 68"/>
          <p:cNvSpPr>
            <a:spLocks noChangeArrowheads="1"/>
          </p:cNvSpPr>
          <p:nvPr/>
        </p:nvSpPr>
        <p:spPr bwMode="auto">
          <a:xfrm rot="2960255">
            <a:off x="5448300" y="3924300"/>
            <a:ext cx="457200" cy="381000"/>
          </a:xfrm>
          <a:prstGeom prst="rightArrow">
            <a:avLst>
              <a:gd name="adj1" fmla="val 22157"/>
              <a:gd name="adj2" fmla="val 639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0229" name="AutoShape 69"/>
          <p:cNvSpPr>
            <a:spLocks noChangeArrowheads="1"/>
          </p:cNvSpPr>
          <p:nvPr/>
        </p:nvSpPr>
        <p:spPr bwMode="auto">
          <a:xfrm>
            <a:off x="3200400" y="2590800"/>
            <a:ext cx="1219200" cy="533400"/>
          </a:xfrm>
          <a:prstGeom prst="flowChartProcess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CC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2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いいえ</a:t>
            </a:r>
          </a:p>
        </p:txBody>
      </p:sp>
      <p:sp>
        <p:nvSpPr>
          <p:cNvPr id="220230" name="AutoShape 70"/>
          <p:cNvSpPr>
            <a:spLocks noChangeArrowheads="1"/>
          </p:cNvSpPr>
          <p:nvPr/>
        </p:nvSpPr>
        <p:spPr bwMode="auto">
          <a:xfrm>
            <a:off x="2362200" y="3962400"/>
            <a:ext cx="457200" cy="2203450"/>
          </a:xfrm>
          <a:prstGeom prst="downArrow">
            <a:avLst>
              <a:gd name="adj1" fmla="val 34028"/>
              <a:gd name="adj2" fmla="val 58235"/>
            </a:avLst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220231" name="AutoShape 71"/>
          <p:cNvSpPr>
            <a:spLocks noChangeArrowheads="1"/>
          </p:cNvSpPr>
          <p:nvPr/>
        </p:nvSpPr>
        <p:spPr bwMode="auto">
          <a:xfrm>
            <a:off x="1981200" y="3505200"/>
            <a:ext cx="1295400" cy="838200"/>
          </a:xfrm>
          <a:prstGeom prst="sun">
            <a:avLst>
              <a:gd name="adj" fmla="val 14713"/>
            </a:avLst>
          </a:prstGeom>
          <a:solidFill>
            <a:srgbClr val="660033"/>
          </a:solidFill>
          <a:ln w="28575">
            <a:solidFill>
              <a:srgbClr val="FF99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200">
                <a:solidFill>
                  <a:srgbClr val="FFFFCC"/>
                </a:solidFill>
                <a:ea typeface="HGP創英角ﾎﾟｯﾌﾟ体" pitchFamily="50" charset="-128"/>
              </a:rPr>
              <a:t>はい</a:t>
            </a:r>
          </a:p>
        </p:txBody>
      </p:sp>
      <p:sp>
        <p:nvSpPr>
          <p:cNvPr id="220232" name="AutoShape 72"/>
          <p:cNvSpPr>
            <a:spLocks noChangeArrowheads="1"/>
          </p:cNvSpPr>
          <p:nvPr/>
        </p:nvSpPr>
        <p:spPr bwMode="auto">
          <a:xfrm>
            <a:off x="3886200" y="5029200"/>
            <a:ext cx="533400" cy="1136650"/>
          </a:xfrm>
          <a:prstGeom prst="downArrow">
            <a:avLst>
              <a:gd name="adj1" fmla="val 26787"/>
              <a:gd name="adj2" fmla="val 41060"/>
            </a:avLst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220233" name="AutoShape 73"/>
          <p:cNvSpPr>
            <a:spLocks noChangeArrowheads="1"/>
          </p:cNvSpPr>
          <p:nvPr/>
        </p:nvSpPr>
        <p:spPr bwMode="auto">
          <a:xfrm>
            <a:off x="3581400" y="4419600"/>
            <a:ext cx="1295400" cy="838200"/>
          </a:xfrm>
          <a:prstGeom prst="sun">
            <a:avLst>
              <a:gd name="adj" fmla="val 14713"/>
            </a:avLst>
          </a:prstGeom>
          <a:solidFill>
            <a:srgbClr val="660033"/>
          </a:solidFill>
          <a:ln w="28575">
            <a:solidFill>
              <a:srgbClr val="FF99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200">
                <a:solidFill>
                  <a:srgbClr val="FFFFCC"/>
                </a:solidFill>
                <a:ea typeface="HGP創英角ﾎﾟｯﾌﾟ体" pitchFamily="50" charset="-128"/>
              </a:rPr>
              <a:t>はい</a:t>
            </a:r>
          </a:p>
        </p:txBody>
      </p:sp>
      <p:sp>
        <p:nvSpPr>
          <p:cNvPr id="220234" name="AutoShape 74"/>
          <p:cNvSpPr>
            <a:spLocks noChangeArrowheads="1"/>
          </p:cNvSpPr>
          <p:nvPr/>
        </p:nvSpPr>
        <p:spPr bwMode="auto">
          <a:xfrm>
            <a:off x="5638800" y="5410200"/>
            <a:ext cx="457200" cy="755650"/>
          </a:xfrm>
          <a:prstGeom prst="downArrow">
            <a:avLst>
              <a:gd name="adj1" fmla="val 35833"/>
              <a:gd name="adj2" fmla="val 46951"/>
            </a:avLst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220235" name="AutoShape 75"/>
          <p:cNvSpPr>
            <a:spLocks noChangeArrowheads="1"/>
          </p:cNvSpPr>
          <p:nvPr/>
        </p:nvSpPr>
        <p:spPr bwMode="auto">
          <a:xfrm>
            <a:off x="5257800" y="5029200"/>
            <a:ext cx="1295400" cy="838200"/>
          </a:xfrm>
          <a:prstGeom prst="sun">
            <a:avLst>
              <a:gd name="adj" fmla="val 14713"/>
            </a:avLst>
          </a:prstGeom>
          <a:solidFill>
            <a:srgbClr val="660033"/>
          </a:solidFill>
          <a:ln w="28575">
            <a:solidFill>
              <a:srgbClr val="FF99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200">
                <a:solidFill>
                  <a:srgbClr val="FFFFCC"/>
                </a:solidFill>
                <a:ea typeface="HGP創英角ﾎﾟｯﾌﾟ体" pitchFamily="50" charset="-128"/>
              </a:rPr>
              <a:t>はい</a:t>
            </a:r>
          </a:p>
        </p:txBody>
      </p:sp>
      <p:sp>
        <p:nvSpPr>
          <p:cNvPr id="220236" name="AutoShape 76"/>
          <p:cNvSpPr>
            <a:spLocks noChangeArrowheads="1"/>
          </p:cNvSpPr>
          <p:nvPr/>
        </p:nvSpPr>
        <p:spPr bwMode="auto">
          <a:xfrm>
            <a:off x="4800600" y="3505200"/>
            <a:ext cx="1219200" cy="533400"/>
          </a:xfrm>
          <a:prstGeom prst="flowChartProcess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CC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2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いいえ</a:t>
            </a:r>
          </a:p>
        </p:txBody>
      </p:sp>
      <p:sp>
        <p:nvSpPr>
          <p:cNvPr id="220237" name="AutoShape 77"/>
          <p:cNvSpPr>
            <a:spLocks noChangeArrowheads="1"/>
          </p:cNvSpPr>
          <p:nvPr/>
        </p:nvSpPr>
        <p:spPr bwMode="auto">
          <a:xfrm>
            <a:off x="6248400" y="4038600"/>
            <a:ext cx="1219200" cy="533400"/>
          </a:xfrm>
          <a:prstGeom prst="flowChartProcess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CC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2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いいえ</a:t>
            </a:r>
          </a:p>
        </p:txBody>
      </p:sp>
      <p:sp>
        <p:nvSpPr>
          <p:cNvPr id="220238" name="AutoShape 78"/>
          <p:cNvSpPr>
            <a:spLocks noChangeArrowheads="1"/>
          </p:cNvSpPr>
          <p:nvPr/>
        </p:nvSpPr>
        <p:spPr bwMode="auto">
          <a:xfrm>
            <a:off x="1600200" y="1295400"/>
            <a:ext cx="2819400" cy="381000"/>
          </a:xfrm>
          <a:prstGeom prst="leftArrow">
            <a:avLst>
              <a:gd name="adj1" fmla="val 50000"/>
              <a:gd name="adj2" fmla="val 106238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0239" name="Rectangle 79"/>
          <p:cNvSpPr>
            <a:spLocks noChangeArrowheads="1"/>
          </p:cNvSpPr>
          <p:nvPr/>
        </p:nvSpPr>
        <p:spPr bwMode="auto">
          <a:xfrm>
            <a:off x="0" y="0"/>
            <a:ext cx="3429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6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選定確認手順</a:t>
            </a:r>
          </a:p>
        </p:txBody>
      </p:sp>
      <p:sp>
        <p:nvSpPr>
          <p:cNvPr id="220243" name="AutoShape 83"/>
          <p:cNvSpPr>
            <a:spLocks noChangeArrowheads="1"/>
          </p:cNvSpPr>
          <p:nvPr/>
        </p:nvSpPr>
        <p:spPr bwMode="auto">
          <a:xfrm>
            <a:off x="7162800" y="5562600"/>
            <a:ext cx="1981200" cy="1295400"/>
          </a:xfrm>
          <a:prstGeom prst="flowChartAlternateProcess">
            <a:avLst/>
          </a:prstGeom>
          <a:solidFill>
            <a:srgbClr val="000099"/>
          </a:solidFill>
          <a:ln w="57150">
            <a:solidFill>
              <a:srgbClr val="FFFF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400">
                <a:solidFill>
                  <a:srgbClr val="FFFF66"/>
                </a:solidFill>
                <a:ea typeface="HGP創英角ﾎﾟｯﾌﾟ体" pitchFamily="50" charset="-128"/>
              </a:rPr>
              <a:t>問題</a:t>
            </a:r>
          </a:p>
          <a:p>
            <a:pPr algn="ctr"/>
            <a:r>
              <a:rPr lang="ja-JP" altLang="en-US" sz="3400">
                <a:solidFill>
                  <a:srgbClr val="FFFF66"/>
                </a:solidFill>
                <a:ea typeface="HGP創英角ﾎﾟｯﾌﾟ体" pitchFamily="50" charset="-128"/>
              </a:rPr>
              <a:t>解決型</a:t>
            </a:r>
          </a:p>
        </p:txBody>
      </p:sp>
      <p:sp>
        <p:nvSpPr>
          <p:cNvPr id="220244" name="AutoShape 84"/>
          <p:cNvSpPr>
            <a:spLocks noChangeArrowheads="1"/>
          </p:cNvSpPr>
          <p:nvPr/>
        </p:nvSpPr>
        <p:spPr bwMode="auto">
          <a:xfrm>
            <a:off x="228600" y="6092825"/>
            <a:ext cx="6477000" cy="609600"/>
          </a:xfrm>
          <a:prstGeom prst="flowChartAlternateProcess">
            <a:avLst/>
          </a:prstGeom>
          <a:solidFill>
            <a:srgbClr val="A50021"/>
          </a:solidFill>
          <a:ln w="57150">
            <a:solidFill>
              <a:srgbClr val="FFFF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4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創英角ﾎﾟｯﾌﾟ体" pitchFamily="50" charset="-128"/>
              </a:rPr>
              <a:t>課　題　達　成　型</a:t>
            </a:r>
          </a:p>
        </p:txBody>
      </p:sp>
      <p:sp>
        <p:nvSpPr>
          <p:cNvPr id="220245" name="AutoShape 85"/>
          <p:cNvSpPr>
            <a:spLocks noChangeArrowheads="1"/>
          </p:cNvSpPr>
          <p:nvPr/>
        </p:nvSpPr>
        <p:spPr bwMode="auto">
          <a:xfrm>
            <a:off x="228600" y="6021388"/>
            <a:ext cx="6477000" cy="609600"/>
          </a:xfrm>
          <a:prstGeom prst="flowChartAlternateProcess">
            <a:avLst/>
          </a:prstGeom>
          <a:solidFill>
            <a:srgbClr val="A50021"/>
          </a:solidFill>
          <a:ln w="57150">
            <a:solidFill>
              <a:srgbClr val="FFFF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4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創英角ﾎﾟｯﾌﾟ体" pitchFamily="50" charset="-128"/>
              </a:rPr>
              <a:t>課　題　達　成　型</a:t>
            </a:r>
          </a:p>
        </p:txBody>
      </p:sp>
      <p:sp>
        <p:nvSpPr>
          <p:cNvPr id="220247" name="AutoShape 87"/>
          <p:cNvSpPr>
            <a:spLocks noChangeArrowheads="1"/>
          </p:cNvSpPr>
          <p:nvPr/>
        </p:nvSpPr>
        <p:spPr bwMode="auto">
          <a:xfrm>
            <a:off x="228600" y="6092825"/>
            <a:ext cx="6477000" cy="609600"/>
          </a:xfrm>
          <a:prstGeom prst="flowChartAlternateProcess">
            <a:avLst/>
          </a:prstGeom>
          <a:solidFill>
            <a:srgbClr val="A50021"/>
          </a:solidFill>
          <a:ln w="57150">
            <a:solidFill>
              <a:srgbClr val="FFFF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4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創英角ﾎﾟｯﾌﾟ体" pitchFamily="50" charset="-128"/>
              </a:rPr>
              <a:t>課　題　達　成　型</a:t>
            </a:r>
          </a:p>
        </p:txBody>
      </p:sp>
      <p:sp>
        <p:nvSpPr>
          <p:cNvPr id="220250" name="AutoShape 90"/>
          <p:cNvSpPr>
            <a:spLocks noChangeArrowheads="1"/>
          </p:cNvSpPr>
          <p:nvPr/>
        </p:nvSpPr>
        <p:spPr bwMode="auto">
          <a:xfrm>
            <a:off x="228600" y="6021388"/>
            <a:ext cx="6477000" cy="609600"/>
          </a:xfrm>
          <a:prstGeom prst="flowChartAlternateProcess">
            <a:avLst/>
          </a:prstGeom>
          <a:solidFill>
            <a:srgbClr val="A50021"/>
          </a:solidFill>
          <a:ln w="57150">
            <a:solidFill>
              <a:srgbClr val="FFFF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4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創英角ﾎﾟｯﾌﾟ体" pitchFamily="50" charset="-128"/>
              </a:rPr>
              <a:t>課　題　達　成　型</a:t>
            </a:r>
          </a:p>
        </p:txBody>
      </p:sp>
      <p:sp>
        <p:nvSpPr>
          <p:cNvPr id="220255" name="AutoShape 95"/>
          <p:cNvSpPr>
            <a:spLocks noChangeArrowheads="1"/>
          </p:cNvSpPr>
          <p:nvPr/>
        </p:nvSpPr>
        <p:spPr bwMode="auto">
          <a:xfrm rot="2960255">
            <a:off x="6796088" y="4465638"/>
            <a:ext cx="457200" cy="381000"/>
          </a:xfrm>
          <a:prstGeom prst="rightArrow">
            <a:avLst>
              <a:gd name="adj1" fmla="val 36769"/>
              <a:gd name="adj2" fmla="val 4655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0256" name="Oval 96"/>
          <p:cNvSpPr>
            <a:spLocks noChangeArrowheads="1"/>
          </p:cNvSpPr>
          <p:nvPr/>
        </p:nvSpPr>
        <p:spPr bwMode="auto">
          <a:xfrm>
            <a:off x="6629400" y="4800600"/>
            <a:ext cx="1676400" cy="685800"/>
          </a:xfrm>
          <a:prstGeom prst="ellipse">
            <a:avLst/>
          </a:prstGeom>
          <a:solidFill>
            <a:schemeClr val="hlink"/>
          </a:solidFill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400">
                <a:ea typeface="HGP創英角ﾎﾟｯﾌﾟ体" pitchFamily="50" charset="-128"/>
              </a:rPr>
              <a:t>再検討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20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20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20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20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0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20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0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20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2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0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220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20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0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20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2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20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0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20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0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220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22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20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7" dur="500"/>
                                        <p:tgtEl>
                                          <p:spTgt spid="220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220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0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220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22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220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0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220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0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22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20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20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2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2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203" grpId="0" animBg="1" autoUpdateAnimBg="0"/>
      <p:bldP spid="220206" grpId="0" animBg="1"/>
      <p:bldP spid="220207" grpId="0" animBg="1" autoUpdateAnimBg="0"/>
      <p:bldP spid="220210" grpId="0" animBg="1" autoUpdateAnimBg="0"/>
      <p:bldP spid="220216" grpId="0" autoUpdateAnimBg="0"/>
      <p:bldP spid="220217" grpId="0" autoUpdateAnimBg="0"/>
      <p:bldP spid="220219" grpId="0" animBg="1"/>
      <p:bldP spid="220220" grpId="0" animBg="1" autoUpdateAnimBg="0"/>
      <p:bldP spid="220221" grpId="0" animBg="1" autoUpdateAnimBg="0"/>
      <p:bldP spid="220222" grpId="0" animBg="1" autoUpdateAnimBg="0"/>
      <p:bldP spid="220223" grpId="0" animBg="1" autoUpdateAnimBg="0"/>
      <p:bldP spid="220224" grpId="0" animBg="1" autoUpdateAnimBg="0"/>
      <p:bldP spid="220225" grpId="0" animBg="1" autoUpdateAnimBg="0"/>
      <p:bldP spid="220226" grpId="0" animBg="1"/>
      <p:bldP spid="220227" grpId="0" animBg="1"/>
      <p:bldP spid="220228" grpId="0" animBg="1"/>
      <p:bldP spid="220229" grpId="0" autoUpdateAnimBg="0"/>
      <p:bldP spid="220230" grpId="0" animBg="1"/>
      <p:bldP spid="220231" grpId="0" animBg="1" autoUpdateAnimBg="0"/>
      <p:bldP spid="220232" grpId="0" animBg="1"/>
      <p:bldP spid="220233" grpId="0" animBg="1" autoUpdateAnimBg="0"/>
      <p:bldP spid="220234" grpId="0" animBg="1"/>
      <p:bldP spid="220235" grpId="0" animBg="1" autoUpdateAnimBg="0"/>
      <p:bldP spid="220236" grpId="0" autoUpdateAnimBg="0"/>
      <p:bldP spid="220237" grpId="0" autoUpdateAnimBg="0"/>
      <p:bldP spid="220238" grpId="0" animBg="1"/>
      <p:bldP spid="220243" grpId="0" animBg="1" autoUpdateAnimBg="0"/>
      <p:bldP spid="220244" grpId="0" animBg="1" autoUpdateAnimBg="0"/>
      <p:bldP spid="220245" grpId="0" animBg="1" autoUpdateAnimBg="0"/>
      <p:bldP spid="220247" grpId="0" animBg="1" autoUpdateAnimBg="0"/>
      <p:bldP spid="220250" grpId="0" animBg="1" autoUpdateAnimBg="0"/>
      <p:bldP spid="220255" grpId="0" animBg="1"/>
      <p:bldP spid="220256" grpId="0" animBg="1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32" name="Rectangle 44"/>
          <p:cNvSpPr>
            <a:spLocks noChangeArrowheads="1"/>
          </p:cNvSpPr>
          <p:nvPr/>
        </p:nvSpPr>
        <p:spPr bwMode="auto">
          <a:xfrm>
            <a:off x="914400" y="0"/>
            <a:ext cx="3352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/>
              <a:t>課題達成型</a:t>
            </a:r>
          </a:p>
        </p:txBody>
      </p:sp>
      <p:sp>
        <p:nvSpPr>
          <p:cNvPr id="89133" name="Rectangle 45"/>
          <p:cNvSpPr>
            <a:spLocks noChangeArrowheads="1"/>
          </p:cNvSpPr>
          <p:nvPr/>
        </p:nvSpPr>
        <p:spPr bwMode="auto">
          <a:xfrm>
            <a:off x="5257800" y="0"/>
            <a:ext cx="3352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>
                <a:solidFill>
                  <a:schemeClr val="accent2"/>
                </a:solidFill>
              </a:rPr>
              <a:t>問題解決型</a:t>
            </a:r>
          </a:p>
        </p:txBody>
      </p:sp>
      <p:sp>
        <p:nvSpPr>
          <p:cNvPr id="89134" name="AutoShape 46"/>
          <p:cNvSpPr>
            <a:spLocks noChangeArrowheads="1"/>
          </p:cNvSpPr>
          <p:nvPr/>
        </p:nvSpPr>
        <p:spPr bwMode="auto">
          <a:xfrm>
            <a:off x="1676400" y="609600"/>
            <a:ext cx="1663700" cy="457200"/>
          </a:xfrm>
          <a:prstGeom prst="downArrow">
            <a:avLst>
              <a:gd name="adj1" fmla="val 52287"/>
              <a:gd name="adj2" fmla="val 70486"/>
            </a:avLst>
          </a:prstGeom>
          <a:solidFill>
            <a:srgbClr val="A5002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89136" name="AutoShape 48"/>
          <p:cNvSpPr>
            <a:spLocks noChangeArrowheads="1"/>
          </p:cNvSpPr>
          <p:nvPr/>
        </p:nvSpPr>
        <p:spPr bwMode="auto">
          <a:xfrm>
            <a:off x="6172200" y="609600"/>
            <a:ext cx="1663700" cy="457200"/>
          </a:xfrm>
          <a:prstGeom prst="downArrow">
            <a:avLst>
              <a:gd name="adj1" fmla="val 52287"/>
              <a:gd name="adj2" fmla="val 70486"/>
            </a:avLst>
          </a:prstGeom>
          <a:solidFill>
            <a:schemeClr val="accent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grpSp>
        <p:nvGrpSpPr>
          <p:cNvPr id="89152" name="Group 64"/>
          <p:cNvGrpSpPr>
            <a:grpSpLocks/>
          </p:cNvGrpSpPr>
          <p:nvPr/>
        </p:nvGrpSpPr>
        <p:grpSpPr bwMode="auto">
          <a:xfrm>
            <a:off x="139700" y="1143000"/>
            <a:ext cx="4648200" cy="5715000"/>
            <a:chOff x="384" y="720"/>
            <a:chExt cx="2392" cy="3600"/>
          </a:xfrm>
        </p:grpSpPr>
        <p:sp>
          <p:nvSpPr>
            <p:cNvPr id="89090" name="AutoShape 2"/>
            <p:cNvSpPr>
              <a:spLocks noChangeArrowheads="1"/>
            </p:cNvSpPr>
            <p:nvPr/>
          </p:nvSpPr>
          <p:spPr bwMode="auto">
            <a:xfrm>
              <a:off x="384" y="720"/>
              <a:ext cx="2392" cy="3216"/>
            </a:xfrm>
            <a:prstGeom prst="roundRect">
              <a:avLst>
                <a:gd name="adj" fmla="val 4949"/>
              </a:avLst>
            </a:prstGeom>
            <a:solidFill>
              <a:srgbClr val="FFCCCC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/>
            <a:lstStyle/>
            <a:p>
              <a:pPr algn="ctr"/>
              <a:r>
                <a:rPr lang="ja-JP" altLang="en-US">
                  <a:effectLst>
                    <a:outerShdw blurRad="38100" dist="38100" dir="2700000" algn="tl">
                      <a:srgbClr val="000000"/>
                    </a:outerShdw>
                  </a:effectLst>
                  <a:ea typeface="HGP創英角ﾎﾟｯﾌﾟ体" pitchFamily="50" charset="-128"/>
                </a:rPr>
                <a:t>２．課題の明確化</a:t>
              </a:r>
            </a:p>
            <a:p>
              <a:pPr algn="ctr"/>
              <a:r>
                <a:rPr lang="ja-JP" altLang="en-US" sz="3200">
                  <a:effectLst>
                    <a:outerShdw blurRad="38100" dist="38100" dir="2700000" algn="tl">
                      <a:srgbClr val="000000"/>
                    </a:outerShdw>
                  </a:effectLst>
                  <a:ea typeface="HGP創英角ﾎﾟｯﾌﾟ体" pitchFamily="50" charset="-128"/>
                </a:rPr>
                <a:t>と</a:t>
              </a:r>
            </a:p>
            <a:p>
              <a:pPr algn="ctr"/>
              <a:r>
                <a:rPr lang="ja-JP" altLang="en-US">
                  <a:effectLst>
                    <a:outerShdw blurRad="38100" dist="38100" dir="2700000" algn="tl">
                      <a:srgbClr val="000000"/>
                    </a:outerShdw>
                  </a:effectLst>
                  <a:ea typeface="HGP創英角ﾎﾟｯﾌﾟ体" pitchFamily="50" charset="-128"/>
                </a:rPr>
                <a:t>目標の設定</a:t>
              </a:r>
            </a:p>
          </p:txBody>
        </p:sp>
        <p:sp>
          <p:nvSpPr>
            <p:cNvPr id="89139" name="AutoShape 51"/>
            <p:cNvSpPr>
              <a:spLocks noChangeArrowheads="1"/>
            </p:cNvSpPr>
            <p:nvPr/>
          </p:nvSpPr>
          <p:spPr bwMode="auto">
            <a:xfrm>
              <a:off x="1056" y="3936"/>
              <a:ext cx="1048" cy="384"/>
            </a:xfrm>
            <a:prstGeom prst="downArrow">
              <a:avLst>
                <a:gd name="adj1" fmla="val 52287"/>
                <a:gd name="adj2" fmla="val 70486"/>
              </a:avLst>
            </a:prstGeom>
            <a:solidFill>
              <a:srgbClr val="A5002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</p:grpSp>
      <p:grpSp>
        <p:nvGrpSpPr>
          <p:cNvPr id="89153" name="Group 65"/>
          <p:cNvGrpSpPr>
            <a:grpSpLocks/>
          </p:cNvGrpSpPr>
          <p:nvPr/>
        </p:nvGrpSpPr>
        <p:grpSpPr bwMode="auto">
          <a:xfrm>
            <a:off x="5029200" y="1143000"/>
            <a:ext cx="3886200" cy="5715000"/>
            <a:chOff x="3168" y="720"/>
            <a:chExt cx="2448" cy="3600"/>
          </a:xfrm>
        </p:grpSpPr>
        <p:sp>
          <p:nvSpPr>
            <p:cNvPr id="89091" name="AutoShape 3"/>
            <p:cNvSpPr>
              <a:spLocks noChangeArrowheads="1"/>
            </p:cNvSpPr>
            <p:nvPr/>
          </p:nvSpPr>
          <p:spPr bwMode="auto">
            <a:xfrm>
              <a:off x="3168" y="720"/>
              <a:ext cx="2448" cy="3216"/>
            </a:xfrm>
            <a:prstGeom prst="roundRect">
              <a:avLst>
                <a:gd name="adj" fmla="val 4949"/>
              </a:avLst>
            </a:prstGeom>
            <a:solidFill>
              <a:srgbClr val="CCEC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/>
            <a:lstStyle/>
            <a:p>
              <a:pPr algn="ctr"/>
              <a:r>
                <a:rPr lang="ja-JP" altLang="en-US" sz="3600">
                  <a:solidFill>
                    <a:srgbClr val="003366"/>
                  </a:solidFill>
                </a:rPr>
                <a:t>２．現状の把握</a:t>
              </a:r>
            </a:p>
            <a:p>
              <a:pPr algn="ctr"/>
              <a:r>
                <a:rPr lang="ja-JP" altLang="en-US" sz="3200">
                  <a:solidFill>
                    <a:srgbClr val="003366"/>
                  </a:solidFill>
                </a:rPr>
                <a:t>と</a:t>
              </a:r>
            </a:p>
            <a:p>
              <a:pPr algn="ctr"/>
              <a:r>
                <a:rPr lang="ja-JP" altLang="en-US" sz="3600">
                  <a:solidFill>
                    <a:srgbClr val="003366"/>
                  </a:solidFill>
                </a:rPr>
                <a:t>目標の設定</a:t>
              </a:r>
            </a:p>
          </p:txBody>
        </p:sp>
        <p:sp>
          <p:nvSpPr>
            <p:cNvPr id="89140" name="AutoShape 52"/>
            <p:cNvSpPr>
              <a:spLocks noChangeArrowheads="1"/>
            </p:cNvSpPr>
            <p:nvPr/>
          </p:nvSpPr>
          <p:spPr bwMode="auto">
            <a:xfrm>
              <a:off x="3984" y="3936"/>
              <a:ext cx="1048" cy="384"/>
            </a:xfrm>
            <a:prstGeom prst="downArrow">
              <a:avLst>
                <a:gd name="adj1" fmla="val 52287"/>
                <a:gd name="adj2" fmla="val 70486"/>
              </a:avLst>
            </a:prstGeom>
            <a:solidFill>
              <a:schemeClr val="accent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</p:grpSp>
      <p:sp>
        <p:nvSpPr>
          <p:cNvPr id="89141" name="AutoShape 53"/>
          <p:cNvSpPr>
            <a:spLocks noChangeArrowheads="1"/>
          </p:cNvSpPr>
          <p:nvPr/>
        </p:nvSpPr>
        <p:spPr bwMode="auto">
          <a:xfrm>
            <a:off x="457200" y="3124200"/>
            <a:ext cx="3810000" cy="274320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28575">
            <a:solidFill>
              <a:srgbClr val="A50021"/>
            </a:solidFill>
            <a:round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/>
          <a:lstStyle/>
          <a:p>
            <a:r>
              <a:rPr lang="en-US" altLang="ja-JP" sz="2400">
                <a:solidFill>
                  <a:schemeClr val="tx1"/>
                </a:solidFill>
                <a:ea typeface="HGP創英角ﾎﾟｯﾌﾟ体" pitchFamily="50" charset="-128"/>
              </a:rPr>
              <a:t>①</a:t>
            </a:r>
            <a:r>
              <a:rPr lang="ja-JP" altLang="en-US" sz="2400">
                <a:solidFill>
                  <a:srgbClr val="A50021"/>
                </a:solidFill>
                <a:ea typeface="HGP創英角ﾎﾟｯﾌﾟ体" pitchFamily="50" charset="-128"/>
              </a:rPr>
              <a:t>ありたい姿</a:t>
            </a:r>
            <a:r>
              <a:rPr lang="ja-JP" altLang="en-US" sz="2400">
                <a:solidFill>
                  <a:schemeClr val="tx1"/>
                </a:solidFill>
                <a:ea typeface="HGP創英角ﾎﾟｯﾌﾟ体" pitchFamily="50" charset="-128"/>
              </a:rPr>
              <a:t>（ﾚﾍﾞﾙ）把握</a:t>
            </a:r>
          </a:p>
          <a:p>
            <a:endParaRPr lang="ja-JP" altLang="en-US" sz="1000">
              <a:solidFill>
                <a:schemeClr val="tx1"/>
              </a:solidFill>
              <a:ea typeface="HGP創英角ﾎﾟｯﾌﾟ体" pitchFamily="50" charset="-128"/>
            </a:endParaRPr>
          </a:p>
          <a:p>
            <a:r>
              <a:rPr lang="ja-JP" altLang="en-US" sz="2400">
                <a:solidFill>
                  <a:schemeClr val="tx1"/>
                </a:solidFill>
                <a:ea typeface="HGP創英角ﾎﾟｯﾌﾟ体" pitchFamily="50" charset="-128"/>
              </a:rPr>
              <a:t>②</a:t>
            </a:r>
            <a:r>
              <a:rPr lang="ja-JP" altLang="en-US" sz="2400">
                <a:solidFill>
                  <a:srgbClr val="A50021"/>
                </a:solidFill>
                <a:ea typeface="HGP創英角ﾎﾟｯﾌﾟ体" pitchFamily="50" charset="-128"/>
              </a:rPr>
              <a:t>現状の姿</a:t>
            </a:r>
            <a:r>
              <a:rPr lang="ja-JP" altLang="en-US" sz="2400">
                <a:solidFill>
                  <a:schemeClr val="tx1"/>
                </a:solidFill>
                <a:ea typeface="HGP創英角ﾎﾟｯﾌﾟ体" pitchFamily="50" charset="-128"/>
              </a:rPr>
              <a:t>（ﾚﾍﾞﾙ）把握</a:t>
            </a:r>
          </a:p>
          <a:p>
            <a:endParaRPr lang="ja-JP" altLang="en-US" sz="1000">
              <a:solidFill>
                <a:schemeClr val="tx1"/>
              </a:solidFill>
              <a:ea typeface="HGP創英角ﾎﾟｯﾌﾟ体" pitchFamily="50" charset="-128"/>
            </a:endParaRPr>
          </a:p>
          <a:p>
            <a:r>
              <a:rPr lang="ja-JP" altLang="en-US" sz="2400">
                <a:solidFill>
                  <a:schemeClr val="tx1"/>
                </a:solidFill>
                <a:ea typeface="HGP創英角ﾎﾟｯﾌﾟ体" pitchFamily="50" charset="-128"/>
              </a:rPr>
              <a:t>③</a:t>
            </a:r>
            <a:r>
              <a:rPr lang="ja-JP" altLang="en-US" sz="2400">
                <a:solidFill>
                  <a:srgbClr val="A50021"/>
                </a:solidFill>
                <a:ea typeface="HGP創英角ﾎﾟｯﾌﾟ体" pitchFamily="50" charset="-128"/>
              </a:rPr>
              <a:t>差（ギャップ）</a:t>
            </a:r>
            <a:r>
              <a:rPr lang="ja-JP" altLang="en-US" sz="2400">
                <a:solidFill>
                  <a:schemeClr val="tx1"/>
                </a:solidFill>
                <a:ea typeface="HGP創英角ﾎﾟｯﾌﾟ体" pitchFamily="50" charset="-128"/>
              </a:rPr>
              <a:t>を出す</a:t>
            </a:r>
          </a:p>
          <a:p>
            <a:endParaRPr lang="ja-JP" altLang="en-US" sz="1000">
              <a:solidFill>
                <a:schemeClr val="tx1"/>
              </a:solidFill>
              <a:ea typeface="HGP創英角ﾎﾟｯﾌﾟ体" pitchFamily="50" charset="-128"/>
            </a:endParaRPr>
          </a:p>
          <a:p>
            <a:r>
              <a:rPr lang="ja-JP" altLang="en-US" sz="2400">
                <a:solidFill>
                  <a:schemeClr val="tx1"/>
                </a:solidFill>
                <a:ea typeface="HGP創英角ﾎﾟｯﾌﾟ体" pitchFamily="50" charset="-128"/>
              </a:rPr>
              <a:t>④</a:t>
            </a:r>
            <a:r>
              <a:rPr lang="ja-JP" altLang="en-US" sz="2400">
                <a:solidFill>
                  <a:srgbClr val="A50021"/>
                </a:solidFill>
                <a:ea typeface="HGP創英角ﾎﾟｯﾌﾟ体" pitchFamily="50" charset="-128"/>
              </a:rPr>
              <a:t>攻め所</a:t>
            </a:r>
            <a:r>
              <a:rPr lang="ja-JP" altLang="en-US" sz="2400">
                <a:solidFill>
                  <a:schemeClr val="tx1"/>
                </a:solidFill>
                <a:ea typeface="HGP創英角ﾎﾟｯﾌﾟ体" pitchFamily="50" charset="-128"/>
              </a:rPr>
              <a:t>を決める</a:t>
            </a:r>
          </a:p>
          <a:p>
            <a:endParaRPr lang="ja-JP" altLang="en-US" sz="1000">
              <a:solidFill>
                <a:schemeClr val="tx1"/>
              </a:solidFill>
              <a:ea typeface="HGP創英角ﾎﾟｯﾌﾟ体" pitchFamily="50" charset="-128"/>
            </a:endParaRPr>
          </a:p>
          <a:p>
            <a:r>
              <a:rPr lang="ja-JP" altLang="en-US" sz="2400">
                <a:solidFill>
                  <a:schemeClr val="tx1"/>
                </a:solidFill>
                <a:ea typeface="HGP創英角ﾎﾟｯﾌﾟ体" pitchFamily="50" charset="-128"/>
              </a:rPr>
              <a:t>⑤</a:t>
            </a:r>
            <a:r>
              <a:rPr lang="ja-JP" altLang="en-US" sz="2400">
                <a:solidFill>
                  <a:srgbClr val="A50021"/>
                </a:solidFill>
                <a:ea typeface="HGP創英角ﾎﾟｯﾌﾟ体" pitchFamily="50" charset="-128"/>
              </a:rPr>
              <a:t>目標</a:t>
            </a:r>
            <a:r>
              <a:rPr lang="ja-JP" altLang="en-US" sz="2400">
                <a:solidFill>
                  <a:schemeClr val="tx1"/>
                </a:solidFill>
                <a:ea typeface="HGP創英角ﾎﾟｯﾌﾟ体" pitchFamily="50" charset="-128"/>
              </a:rPr>
              <a:t>を設定する</a:t>
            </a:r>
          </a:p>
        </p:txBody>
      </p:sp>
      <p:grpSp>
        <p:nvGrpSpPr>
          <p:cNvPr id="89148" name="Group 60"/>
          <p:cNvGrpSpPr>
            <a:grpSpLocks/>
          </p:cNvGrpSpPr>
          <p:nvPr/>
        </p:nvGrpSpPr>
        <p:grpSpPr bwMode="auto">
          <a:xfrm>
            <a:off x="3200400" y="3276600"/>
            <a:ext cx="5943600" cy="2895600"/>
            <a:chOff x="2016" y="2064"/>
            <a:chExt cx="3744" cy="1824"/>
          </a:xfrm>
        </p:grpSpPr>
        <p:pic>
          <p:nvPicPr>
            <p:cNvPr id="89144" name="Picture 5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6" y="2640"/>
              <a:ext cx="1205" cy="1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9146" name="AutoShape 58"/>
            <p:cNvSpPr>
              <a:spLocks noChangeArrowheads="1"/>
            </p:cNvSpPr>
            <p:nvPr/>
          </p:nvSpPr>
          <p:spPr bwMode="auto">
            <a:xfrm>
              <a:off x="3120" y="2064"/>
              <a:ext cx="2640" cy="1440"/>
            </a:xfrm>
            <a:prstGeom prst="cloudCallout">
              <a:avLst>
                <a:gd name="adj1" fmla="val -65190"/>
                <a:gd name="adj2" fmla="val 40694"/>
              </a:avLst>
            </a:prstGeom>
            <a:solidFill>
              <a:srgbClr val="FFFFCC"/>
            </a:solidFill>
            <a:ln w="28575">
              <a:solidFill>
                <a:srgbClr val="6600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3200">
                  <a:solidFill>
                    <a:srgbClr val="A50021"/>
                  </a:solidFill>
                  <a:ea typeface="HGP創英角ﾎﾟｯﾌﾟ体" pitchFamily="50" charset="-128"/>
                </a:rPr>
                <a:t>次ページで</a:t>
              </a:r>
            </a:p>
            <a:p>
              <a:pPr algn="ctr"/>
              <a:r>
                <a:rPr lang="ja-JP" altLang="en-US" sz="3200">
                  <a:solidFill>
                    <a:srgbClr val="A50021"/>
                  </a:solidFill>
                  <a:ea typeface="HGP創英角ﾎﾟｯﾌﾟ体" pitchFamily="50" charset="-128"/>
                </a:rPr>
                <a:t>もう少し詳しく見てみよう！</a:t>
              </a:r>
            </a:p>
          </p:txBody>
        </p:sp>
      </p:grpSp>
      <p:sp>
        <p:nvSpPr>
          <p:cNvPr id="89147" name="Rectangle 59"/>
          <p:cNvSpPr>
            <a:spLocks noChangeArrowheads="1"/>
          </p:cNvSpPr>
          <p:nvPr/>
        </p:nvSpPr>
        <p:spPr bwMode="auto">
          <a:xfrm rot="-1955112">
            <a:off x="2286000" y="5105400"/>
            <a:ext cx="881063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8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9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9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9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9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9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9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9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9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9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89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34" grpId="0" animBg="1"/>
      <p:bldP spid="89136" grpId="0" animBg="1"/>
      <p:bldP spid="89141" grpId="0" animBg="1" autoUpdateAnimBg="0"/>
      <p:bldP spid="89147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FF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>
                <a:solidFill>
                  <a:srgbClr val="A50021"/>
                </a:solidFill>
                <a:ea typeface="HGP創英角ｺﾞｼｯｸUB" pitchFamily="50" charset="-128"/>
              </a:rPr>
              <a:t>課題達成型ＱＣストーリーの特徴</a:t>
            </a:r>
            <a:r>
              <a:rPr lang="en-US" altLang="ja-JP">
                <a:solidFill>
                  <a:srgbClr val="A50021"/>
                </a:solidFill>
                <a:ea typeface="HGP創英角ｺﾞｼｯｸUB" pitchFamily="50" charset="-128"/>
              </a:rPr>
              <a:t>【</a:t>
            </a:r>
            <a:r>
              <a:rPr lang="ja-JP" altLang="en-US">
                <a:solidFill>
                  <a:srgbClr val="A50021"/>
                </a:solidFill>
                <a:ea typeface="HGP創英角ｺﾞｼｯｸUB" pitchFamily="50" charset="-128"/>
              </a:rPr>
              <a:t>１</a:t>
            </a:r>
            <a:r>
              <a:rPr lang="en-US" altLang="ja-JP">
                <a:solidFill>
                  <a:srgbClr val="A50021"/>
                </a:solidFill>
                <a:ea typeface="HGP創英角ｺﾞｼｯｸUB" pitchFamily="50" charset="-128"/>
              </a:rPr>
              <a:t>】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838200"/>
            <a:ext cx="9144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600">
                <a:solidFill>
                  <a:srgbClr val="000066"/>
                </a:solidFill>
              </a:rPr>
              <a:t>問題解決型では、</a:t>
            </a:r>
          </a:p>
          <a:p>
            <a:pPr algn="ctr"/>
            <a:r>
              <a:rPr lang="ja-JP" altLang="en-US" sz="3600">
                <a:solidFill>
                  <a:srgbClr val="000066"/>
                </a:solidFill>
              </a:rPr>
              <a:t>現状がどのような状態か？を</a:t>
            </a:r>
          </a:p>
          <a:p>
            <a:pPr algn="ctr"/>
            <a:r>
              <a:rPr lang="ja-JP" altLang="en-US" sz="3600">
                <a:solidFill>
                  <a:srgbClr val="000066"/>
                </a:solidFill>
              </a:rPr>
              <a:t>徹底的に層別・把握するが・・・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3352800"/>
            <a:ext cx="9144000" cy="3505200"/>
          </a:xfrm>
          <a:prstGeom prst="rect">
            <a:avLst/>
          </a:prstGeom>
          <a:solidFill>
            <a:srgbClr val="FF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ja-JP" sz="240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  <a:ea typeface="HG創英角ﾎﾟｯﾌﾟ体" pitchFamily="49" charset="-128"/>
            </a:endParaRPr>
          </a:p>
          <a:p>
            <a:pPr algn="ctr"/>
            <a:r>
              <a:rPr lang="ja-JP" altLang="en-US" sz="36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創英角ﾎﾟｯﾌﾟ体" pitchFamily="49" charset="-128"/>
              </a:rPr>
              <a:t>要望レベル･現状レベル･その差</a:t>
            </a:r>
            <a:r>
              <a:rPr lang="en-US" altLang="ja-JP" sz="36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G創英角ﾎﾟｯﾌﾟ体" pitchFamily="49" charset="-128"/>
                <a:ea typeface="HG創英角ﾎﾟｯﾌﾟ体" pitchFamily="49" charset="-128"/>
              </a:rPr>
              <a:t>(</a:t>
            </a:r>
            <a:r>
              <a:rPr lang="ja-JP" altLang="en-US" sz="36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創英角ﾎﾟｯﾌﾟ体" pitchFamily="50" charset="-128"/>
              </a:rPr>
              <a:t>ギャップ</a:t>
            </a:r>
            <a:r>
              <a:rPr lang="en-US" altLang="ja-JP" sz="36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G創英角ﾎﾟｯﾌﾟ体" pitchFamily="49" charset="-128"/>
                <a:ea typeface="HG創英角ﾎﾟｯﾌﾟ体" pitchFamily="49" charset="-128"/>
              </a:rPr>
              <a:t>)</a:t>
            </a:r>
            <a:r>
              <a:rPr lang="ja-JP" altLang="en-US" sz="36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創英角ﾎﾟｯﾌﾟ体" pitchFamily="50" charset="-128"/>
              </a:rPr>
              <a:t>を</a:t>
            </a:r>
          </a:p>
          <a:p>
            <a:pPr algn="ctr"/>
            <a:endParaRPr lang="ja-JP" altLang="en-US" sz="140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  <a:ea typeface="HGP創英角ﾎﾟｯﾌﾟ体" pitchFamily="50" charset="-128"/>
            </a:endParaRPr>
          </a:p>
          <a:p>
            <a:pPr algn="ctr"/>
            <a:r>
              <a:rPr lang="ja-JP" altLang="en-US" sz="36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創英角ﾎﾟｯﾌﾟ体" pitchFamily="50" charset="-128"/>
              </a:rPr>
              <a:t>明確に把握</a:t>
            </a:r>
            <a:r>
              <a:rPr lang="ja-JP" altLang="en-US" sz="3600" b="1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して</a:t>
            </a:r>
          </a:p>
          <a:p>
            <a:pPr algn="ctr"/>
            <a:endParaRPr lang="ja-JP" altLang="en-US" sz="1400" b="1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ja-JP" altLang="en-US" sz="36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創英角ﾎﾟｯﾌﾟ体" pitchFamily="49" charset="-128"/>
              </a:rPr>
              <a:t>その攻め所を</a:t>
            </a:r>
            <a:r>
              <a:rPr lang="ja-JP" altLang="en-US" sz="3600">
                <a:solidFill>
                  <a:srgbClr val="000066"/>
                </a:solidFill>
              </a:rPr>
              <a:t>徹底的に</a:t>
            </a:r>
            <a:r>
              <a:rPr lang="ja-JP" altLang="en-US" sz="36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創英角ﾎﾟｯﾌﾟ体" pitchFamily="50" charset="-128"/>
              </a:rPr>
              <a:t>追究</a:t>
            </a:r>
            <a:r>
              <a:rPr lang="ja-JP" altLang="en-US" sz="3600">
                <a:solidFill>
                  <a:srgbClr val="000066"/>
                </a:solidFill>
              </a:rPr>
              <a:t>して</a:t>
            </a:r>
          </a:p>
          <a:p>
            <a:pPr algn="ctr"/>
            <a:r>
              <a:rPr lang="ja-JP" altLang="en-US" sz="1200">
                <a:solidFill>
                  <a:srgbClr val="000066"/>
                </a:solidFill>
              </a:rPr>
              <a:t>　</a:t>
            </a:r>
          </a:p>
          <a:p>
            <a:pPr algn="ctr"/>
            <a:r>
              <a:rPr lang="ja-JP" altLang="en-US" sz="3600">
                <a:solidFill>
                  <a:srgbClr val="000066"/>
                </a:solidFill>
              </a:rPr>
              <a:t>目標設定をする</a:t>
            </a:r>
          </a:p>
          <a:p>
            <a:pPr algn="ctr"/>
            <a:endParaRPr lang="en-US" altLang="ja-JP" sz="2000">
              <a:solidFill>
                <a:srgbClr val="000066"/>
              </a:solidFill>
            </a:endParaRP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2057400" y="2971800"/>
            <a:ext cx="5105400" cy="685800"/>
          </a:xfrm>
          <a:prstGeom prst="flowChartAlternateProcess">
            <a:avLst/>
          </a:prstGeom>
          <a:solidFill>
            <a:srgbClr val="800000"/>
          </a:solidFill>
          <a:ln w="9525">
            <a:solidFill>
              <a:srgbClr val="FFFF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>
                <a:solidFill>
                  <a:srgbClr val="FFFFCC"/>
                </a:solidFill>
              </a:rPr>
              <a:t>課題達成型では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utoUpdateAnimBg="0"/>
      <p:bldP spid="16388" grpId="0" animBg="1" autoUpdateAnimBg="0"/>
      <p:bldP spid="16389" grpId="0" animBg="1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532" name="Group 1068"/>
          <p:cNvGrpSpPr>
            <a:grpSpLocks/>
          </p:cNvGrpSpPr>
          <p:nvPr/>
        </p:nvGrpSpPr>
        <p:grpSpPr bwMode="auto">
          <a:xfrm>
            <a:off x="0" y="0"/>
            <a:ext cx="3200400" cy="2514600"/>
            <a:chOff x="0" y="0"/>
            <a:chExt cx="2016" cy="1584"/>
          </a:xfrm>
        </p:grpSpPr>
        <p:sp>
          <p:nvSpPr>
            <p:cNvPr id="191490" name="AutoShape 1026"/>
            <p:cNvSpPr>
              <a:spLocks noChangeArrowheads="1"/>
            </p:cNvSpPr>
            <p:nvPr/>
          </p:nvSpPr>
          <p:spPr bwMode="auto">
            <a:xfrm>
              <a:off x="0" y="0"/>
              <a:ext cx="1680" cy="1392"/>
            </a:xfrm>
            <a:prstGeom prst="foldedCorner">
              <a:avLst>
                <a:gd name="adj" fmla="val 12500"/>
              </a:avLst>
            </a:prstGeom>
            <a:solidFill>
              <a:schemeClr val="bg1"/>
            </a:solidFill>
            <a:ln w="28575">
              <a:solidFill>
                <a:srgbClr val="A5002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r>
                <a:rPr lang="en-US" altLang="ja-JP" sz="2000">
                  <a:solidFill>
                    <a:schemeClr val="tx1"/>
                  </a:solidFill>
                  <a:ea typeface="HGP創英角ﾎﾟｯﾌﾟ体" pitchFamily="50" charset="-128"/>
                </a:rPr>
                <a:t>①</a:t>
              </a:r>
              <a:r>
                <a:rPr lang="ja-JP" altLang="en-US" sz="2000">
                  <a:solidFill>
                    <a:schemeClr val="tx1"/>
                  </a:solidFill>
                  <a:ea typeface="HGP創英角ﾎﾟｯﾌﾟ体" pitchFamily="50" charset="-128"/>
                </a:rPr>
                <a:t>ありたい姿を把握</a:t>
              </a:r>
            </a:p>
            <a:p>
              <a:endParaRPr lang="ja-JP" altLang="en-US" sz="800">
                <a:solidFill>
                  <a:schemeClr val="tx1"/>
                </a:solidFill>
                <a:ea typeface="HGP創英角ﾎﾟｯﾌﾟ体" pitchFamily="50" charset="-128"/>
              </a:endParaRPr>
            </a:p>
            <a:p>
              <a:r>
                <a:rPr lang="ja-JP" altLang="en-US" sz="2000">
                  <a:solidFill>
                    <a:schemeClr val="tx1"/>
                  </a:solidFill>
                  <a:ea typeface="HGP創英角ﾎﾟｯﾌﾟ体" pitchFamily="50" charset="-128"/>
                </a:rPr>
                <a:t>②現状の姿を把握</a:t>
              </a:r>
            </a:p>
            <a:p>
              <a:endParaRPr lang="ja-JP" altLang="en-US" sz="800">
                <a:solidFill>
                  <a:schemeClr val="tx1"/>
                </a:solidFill>
                <a:ea typeface="HGP創英角ﾎﾟｯﾌﾟ体" pitchFamily="50" charset="-128"/>
              </a:endParaRPr>
            </a:p>
            <a:p>
              <a:r>
                <a:rPr lang="ja-JP" altLang="en-US" sz="2000">
                  <a:solidFill>
                    <a:schemeClr val="tx1"/>
                  </a:solidFill>
                  <a:ea typeface="HGP創英角ﾎﾟｯﾌﾟ体" pitchFamily="50" charset="-128"/>
                </a:rPr>
                <a:t>③差（ｷﾞｬｯﾌﾟ）を出す</a:t>
              </a:r>
            </a:p>
            <a:p>
              <a:endParaRPr lang="ja-JP" altLang="en-US" sz="800">
                <a:solidFill>
                  <a:schemeClr val="tx1"/>
                </a:solidFill>
                <a:ea typeface="HGP創英角ﾎﾟｯﾌﾟ体" pitchFamily="50" charset="-128"/>
              </a:endParaRPr>
            </a:p>
            <a:p>
              <a:r>
                <a:rPr lang="ja-JP" altLang="en-US" sz="2000">
                  <a:solidFill>
                    <a:schemeClr val="tx1"/>
                  </a:solidFill>
                  <a:ea typeface="HGP創英角ﾎﾟｯﾌﾟ体" pitchFamily="50" charset="-128"/>
                </a:rPr>
                <a:t>④攻め所を決める</a:t>
              </a:r>
            </a:p>
            <a:p>
              <a:endParaRPr lang="ja-JP" altLang="en-US" sz="800">
                <a:solidFill>
                  <a:schemeClr val="tx1"/>
                </a:solidFill>
                <a:ea typeface="HGP創英角ﾎﾟｯﾌﾟ体" pitchFamily="50" charset="-128"/>
              </a:endParaRPr>
            </a:p>
            <a:p>
              <a:r>
                <a:rPr lang="ja-JP" altLang="en-US" sz="2000">
                  <a:solidFill>
                    <a:schemeClr val="tx1"/>
                  </a:solidFill>
                  <a:ea typeface="HGP創英角ﾎﾟｯﾌﾟ体" pitchFamily="50" charset="-128"/>
                </a:rPr>
                <a:t>⑤目標を設定する</a:t>
              </a:r>
            </a:p>
          </p:txBody>
        </p:sp>
        <p:pic>
          <p:nvPicPr>
            <p:cNvPr id="191491" name="Picture 102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" y="672"/>
              <a:ext cx="816" cy="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91498" name="AutoShape 1034"/>
          <p:cNvSpPr>
            <a:spLocks noChangeArrowheads="1"/>
          </p:cNvSpPr>
          <p:nvPr/>
        </p:nvSpPr>
        <p:spPr bwMode="auto">
          <a:xfrm>
            <a:off x="7086600" y="0"/>
            <a:ext cx="2057400" cy="1752600"/>
          </a:xfrm>
          <a:custGeom>
            <a:avLst/>
            <a:gdLst>
              <a:gd name="G0" fmla="+- 750 0 0"/>
              <a:gd name="G1" fmla="+- 21600 0 750"/>
              <a:gd name="G2" fmla="+- 21600 0 75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750" y="10800"/>
                </a:moveTo>
                <a:cubicBezTo>
                  <a:pt x="750" y="16350"/>
                  <a:pt x="5250" y="20850"/>
                  <a:pt x="10800" y="20850"/>
                </a:cubicBezTo>
                <a:cubicBezTo>
                  <a:pt x="16350" y="20850"/>
                  <a:pt x="20850" y="16350"/>
                  <a:pt x="20850" y="10800"/>
                </a:cubicBezTo>
                <a:cubicBezTo>
                  <a:pt x="20850" y="5250"/>
                  <a:pt x="16350" y="750"/>
                  <a:pt x="10800" y="750"/>
                </a:cubicBezTo>
                <a:cubicBezTo>
                  <a:pt x="5250" y="750"/>
                  <a:pt x="750" y="5250"/>
                  <a:pt x="750" y="10800"/>
                </a:cubicBezTo>
                <a:close/>
              </a:path>
            </a:pathLst>
          </a:custGeom>
          <a:solidFill>
            <a:srgbClr val="A5002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000" b="1"/>
              <a:t>理想の</a:t>
            </a:r>
          </a:p>
          <a:p>
            <a:pPr algn="ctr"/>
            <a:r>
              <a:rPr lang="ja-JP" altLang="en-US" sz="2500">
                <a:effectLst>
                  <a:outerShdw blurRad="38100" dist="38100" dir="2700000" algn="tl">
                    <a:srgbClr val="000000"/>
                  </a:outerShdw>
                </a:effectLst>
                <a:ea typeface="HGP創英角ﾎﾟｯﾌﾟ体" pitchFamily="50" charset="-128"/>
              </a:rPr>
              <a:t>ありたい姿</a:t>
            </a:r>
          </a:p>
          <a:p>
            <a:pPr algn="ctr"/>
            <a:r>
              <a:rPr lang="ja-JP" altLang="en-US" sz="2200" b="1"/>
              <a:t>このレベル</a:t>
            </a:r>
            <a:r>
              <a:rPr lang="ja-JP" altLang="en-US" sz="2000" b="1"/>
              <a:t>ヨ</a:t>
            </a:r>
          </a:p>
        </p:txBody>
      </p:sp>
      <p:pic>
        <p:nvPicPr>
          <p:cNvPr id="191500" name="Picture 10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0"/>
            <a:ext cx="12192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1535" name="Group 1071"/>
          <p:cNvGrpSpPr>
            <a:grpSpLocks/>
          </p:cNvGrpSpPr>
          <p:nvPr/>
        </p:nvGrpSpPr>
        <p:grpSpPr bwMode="auto">
          <a:xfrm>
            <a:off x="2819400" y="0"/>
            <a:ext cx="3505200" cy="2133600"/>
            <a:chOff x="1776" y="0"/>
            <a:chExt cx="2208" cy="1248"/>
          </a:xfrm>
        </p:grpSpPr>
        <p:sp>
          <p:nvSpPr>
            <p:cNvPr id="191499" name="AutoShape 1035"/>
            <p:cNvSpPr>
              <a:spLocks noChangeArrowheads="1"/>
            </p:cNvSpPr>
            <p:nvPr/>
          </p:nvSpPr>
          <p:spPr bwMode="auto">
            <a:xfrm>
              <a:off x="1920" y="0"/>
              <a:ext cx="2064" cy="1248"/>
            </a:xfrm>
            <a:prstGeom prst="wedgeRoundRectCallout">
              <a:avLst>
                <a:gd name="adj1" fmla="val 59931"/>
                <a:gd name="adj2" fmla="val -11778"/>
                <a:gd name="adj3" fmla="val 16667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ja-JP" altLang="en-US" sz="2400">
                  <a:ea typeface="HGP創英角ﾎﾟｯﾌﾟ体" pitchFamily="50" charset="-128"/>
                </a:rPr>
                <a:t>　　お客様の要望・</a:t>
              </a:r>
            </a:p>
            <a:p>
              <a:r>
                <a:rPr lang="ja-JP" altLang="en-US" sz="2400">
                  <a:ea typeface="HGP創英角ﾎﾟｯﾌﾟ体" pitchFamily="50" charset="-128"/>
                </a:rPr>
                <a:t>上位方針など</a:t>
              </a:r>
              <a:r>
                <a:rPr lang="en-US" altLang="ja-JP" sz="2400">
                  <a:ea typeface="HGP創英角ﾎﾟｯﾌﾟ体" pitchFamily="50" charset="-128"/>
                </a:rPr>
                <a:t>､</a:t>
              </a:r>
              <a:r>
                <a:rPr lang="ja-JP" altLang="en-US" sz="2400">
                  <a:ea typeface="HGP創英角ﾎﾟｯﾌﾟ体" pitchFamily="50" charset="-128"/>
                </a:rPr>
                <a:t>いろ</a:t>
              </a:r>
            </a:p>
            <a:p>
              <a:r>
                <a:rPr lang="ja-JP" altLang="en-US" sz="2400">
                  <a:ea typeface="HGP創英角ﾎﾟｯﾌﾟ体" pitchFamily="50" charset="-128"/>
                </a:rPr>
                <a:t>いろな条件を</a:t>
              </a:r>
              <a:r>
                <a:rPr lang="ja-JP" altLang="en-US" sz="2300">
                  <a:ea typeface="HGP創英角ﾎﾟｯﾌﾟ体" pitchFamily="50" charset="-128"/>
                </a:rPr>
                <a:t>調査し</a:t>
              </a:r>
            </a:p>
            <a:p>
              <a:r>
                <a:rPr lang="ja-JP" altLang="en-US" sz="2300">
                  <a:ea typeface="HGP創英角ﾎﾟｯﾌﾟ体" pitchFamily="50" charset="-128"/>
                </a:rPr>
                <a:t>理想のﾚﾍﾞﾙ</a:t>
              </a:r>
              <a:r>
                <a:rPr lang="en-US" altLang="ja-JP" sz="2300">
                  <a:ea typeface="HGP創英角ﾎﾟｯﾌﾟ体" pitchFamily="50" charset="-128"/>
                </a:rPr>
                <a:t>｢</a:t>
              </a:r>
              <a:r>
                <a:rPr lang="ja-JP" altLang="en-US" sz="2300">
                  <a:ea typeface="HGP創英角ﾎﾟｯﾌﾟ体" pitchFamily="50" charset="-128"/>
                </a:rPr>
                <a:t>ありたい</a:t>
              </a:r>
            </a:p>
            <a:p>
              <a:r>
                <a:rPr lang="ja-JP" altLang="en-US" sz="2300">
                  <a:ea typeface="HGP創英角ﾎﾟｯﾌﾟ体" pitchFamily="50" charset="-128"/>
                </a:rPr>
                <a:t>姿</a:t>
              </a:r>
              <a:r>
                <a:rPr lang="en-US" altLang="ja-JP" sz="2300">
                  <a:ea typeface="HGP創英角ﾎﾟｯﾌﾟ体" pitchFamily="50" charset="-128"/>
                </a:rPr>
                <a:t>｣</a:t>
              </a:r>
              <a:r>
                <a:rPr lang="ja-JP" altLang="en-US" sz="2300">
                  <a:ea typeface="HGP創英角ﾎﾟｯﾌﾟ体" pitchFamily="50" charset="-128"/>
                </a:rPr>
                <a:t>を把握</a:t>
              </a:r>
            </a:p>
          </p:txBody>
        </p:sp>
        <p:sp>
          <p:nvSpPr>
            <p:cNvPr id="191501" name="Oval 1037"/>
            <p:cNvSpPr>
              <a:spLocks noChangeArrowheads="1"/>
            </p:cNvSpPr>
            <p:nvPr/>
          </p:nvSpPr>
          <p:spPr bwMode="auto">
            <a:xfrm>
              <a:off x="1776" y="0"/>
              <a:ext cx="384" cy="39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6600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200">
                  <a:solidFill>
                    <a:srgbClr val="660033"/>
                  </a:solidFill>
                </a:rPr>
                <a:t>１</a:t>
              </a:r>
            </a:p>
          </p:txBody>
        </p:sp>
      </p:grpSp>
      <p:pic>
        <p:nvPicPr>
          <p:cNvPr id="191503" name="Picture 10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724400"/>
            <a:ext cx="137795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1504" name="AutoShape 1040"/>
          <p:cNvSpPr>
            <a:spLocks noChangeArrowheads="1"/>
          </p:cNvSpPr>
          <p:nvPr/>
        </p:nvSpPr>
        <p:spPr bwMode="auto">
          <a:xfrm>
            <a:off x="0" y="5410200"/>
            <a:ext cx="2514600" cy="1447800"/>
          </a:xfrm>
          <a:custGeom>
            <a:avLst/>
            <a:gdLst>
              <a:gd name="G0" fmla="+- 750 0 0"/>
              <a:gd name="G1" fmla="+- 21600 0 750"/>
              <a:gd name="G2" fmla="+- 21600 0 75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750" y="10800"/>
                </a:moveTo>
                <a:cubicBezTo>
                  <a:pt x="750" y="16350"/>
                  <a:pt x="5250" y="20850"/>
                  <a:pt x="10800" y="20850"/>
                </a:cubicBezTo>
                <a:cubicBezTo>
                  <a:pt x="16350" y="20850"/>
                  <a:pt x="20850" y="16350"/>
                  <a:pt x="20850" y="10800"/>
                </a:cubicBezTo>
                <a:cubicBezTo>
                  <a:pt x="20850" y="5250"/>
                  <a:pt x="16350" y="750"/>
                  <a:pt x="10800" y="750"/>
                </a:cubicBezTo>
                <a:cubicBezTo>
                  <a:pt x="5250" y="750"/>
                  <a:pt x="750" y="5250"/>
                  <a:pt x="750" y="10800"/>
                </a:cubicBezTo>
                <a:close/>
              </a:path>
            </a:pathLst>
          </a:custGeom>
          <a:solidFill>
            <a:srgbClr val="A5002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000" b="1"/>
              <a:t>でも</a:t>
            </a:r>
          </a:p>
          <a:p>
            <a:pPr algn="ctr"/>
            <a:r>
              <a:rPr lang="ja-JP" altLang="en-US" sz="25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創英角ﾎﾟｯﾌﾟ体" pitchFamily="50" charset="-128"/>
              </a:rPr>
              <a:t>現状の姿</a:t>
            </a:r>
            <a:r>
              <a:rPr lang="ja-JP" altLang="en-US" sz="2400" b="1">
                <a:solidFill>
                  <a:srgbClr val="A50021"/>
                </a:solidFill>
              </a:rPr>
              <a:t>は</a:t>
            </a:r>
          </a:p>
          <a:p>
            <a:pPr algn="ctr"/>
            <a:r>
              <a:rPr lang="ja-JP" altLang="en-US" sz="2300" b="1">
                <a:solidFill>
                  <a:srgbClr val="A50021"/>
                </a:solidFill>
              </a:rPr>
              <a:t>このﾚﾍﾞﾙ･･･</a:t>
            </a:r>
          </a:p>
        </p:txBody>
      </p:sp>
      <p:grpSp>
        <p:nvGrpSpPr>
          <p:cNvPr id="191536" name="Group 1072"/>
          <p:cNvGrpSpPr>
            <a:grpSpLocks/>
          </p:cNvGrpSpPr>
          <p:nvPr/>
        </p:nvGrpSpPr>
        <p:grpSpPr bwMode="auto">
          <a:xfrm>
            <a:off x="0" y="2438400"/>
            <a:ext cx="2484438" cy="2133600"/>
            <a:chOff x="0" y="1536"/>
            <a:chExt cx="1632" cy="1488"/>
          </a:xfrm>
        </p:grpSpPr>
        <p:sp>
          <p:nvSpPr>
            <p:cNvPr id="191506" name="AutoShape 1042"/>
            <p:cNvSpPr>
              <a:spLocks noChangeArrowheads="1"/>
            </p:cNvSpPr>
            <p:nvPr/>
          </p:nvSpPr>
          <p:spPr bwMode="auto">
            <a:xfrm>
              <a:off x="0" y="1680"/>
              <a:ext cx="1632" cy="1344"/>
            </a:xfrm>
            <a:prstGeom prst="wedgeRoundRectCallout">
              <a:avLst>
                <a:gd name="adj1" fmla="val 29718"/>
                <a:gd name="adj2" fmla="val 62130"/>
                <a:gd name="adj3" fmla="val 16667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ja-JP" altLang="en-US" sz="2000">
                  <a:ea typeface="HGP創英角ﾎﾟｯﾌﾟ体" pitchFamily="50" charset="-128"/>
                </a:rPr>
                <a:t>　</a:t>
              </a:r>
              <a:r>
                <a:rPr lang="ja-JP" altLang="en-US" sz="1000">
                  <a:ea typeface="HGP創英角ﾎﾟｯﾌﾟ体" pitchFamily="50" charset="-128"/>
                </a:rPr>
                <a:t>　 　</a:t>
              </a:r>
              <a:r>
                <a:rPr lang="en-US" altLang="ja-JP" sz="2400">
                  <a:ea typeface="HGP創英角ﾎﾟｯﾌﾟ体" pitchFamily="50" charset="-128"/>
                </a:rPr>
                <a:t>｢</a:t>
              </a:r>
              <a:r>
                <a:rPr lang="ja-JP" altLang="en-US" sz="2400">
                  <a:ea typeface="HGP創英角ﾎﾟｯﾌﾟ体" pitchFamily="50" charset="-128"/>
                </a:rPr>
                <a:t>ありたい姿</a:t>
              </a:r>
              <a:r>
                <a:rPr lang="en-US" altLang="ja-JP" sz="2400">
                  <a:ea typeface="HGP創英角ﾎﾟｯﾌﾟ体" pitchFamily="50" charset="-128"/>
                </a:rPr>
                <a:t>｣</a:t>
              </a:r>
              <a:r>
                <a:rPr lang="ja-JP" altLang="en-US" sz="2400">
                  <a:ea typeface="HGP創英角ﾎﾟｯﾌﾟ体" pitchFamily="50" charset="-128"/>
                </a:rPr>
                <a:t>と同じ項目で</a:t>
              </a:r>
            </a:p>
            <a:p>
              <a:r>
                <a:rPr lang="ja-JP" altLang="en-US" sz="2400">
                  <a:ea typeface="HGP創英角ﾎﾟｯﾌﾟ体" pitchFamily="50" charset="-128"/>
                </a:rPr>
                <a:t>現状の事実を</a:t>
              </a:r>
            </a:p>
            <a:p>
              <a:r>
                <a:rPr lang="ja-JP" altLang="en-US" sz="2400">
                  <a:ea typeface="HGP創英角ﾎﾟｯﾌﾟ体" pitchFamily="50" charset="-128"/>
                </a:rPr>
                <a:t>調査して把握</a:t>
              </a:r>
              <a:endParaRPr lang="ja-JP" altLang="en-US" sz="2000" b="1"/>
            </a:p>
          </p:txBody>
        </p:sp>
        <p:sp>
          <p:nvSpPr>
            <p:cNvPr id="191507" name="Oval 1043"/>
            <p:cNvSpPr>
              <a:spLocks noChangeArrowheads="1"/>
            </p:cNvSpPr>
            <p:nvPr/>
          </p:nvSpPr>
          <p:spPr bwMode="auto">
            <a:xfrm>
              <a:off x="0" y="1536"/>
              <a:ext cx="384" cy="39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6600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200">
                  <a:solidFill>
                    <a:srgbClr val="660033"/>
                  </a:solidFill>
                </a:rPr>
                <a:t>２</a:t>
              </a:r>
            </a:p>
          </p:txBody>
        </p:sp>
      </p:grpSp>
      <p:sp>
        <p:nvSpPr>
          <p:cNvPr id="191508" name="AutoShape 1044"/>
          <p:cNvSpPr>
            <a:spLocks noChangeArrowheads="1"/>
          </p:cNvSpPr>
          <p:nvPr/>
        </p:nvSpPr>
        <p:spPr bwMode="auto">
          <a:xfrm flipH="1">
            <a:off x="2209800" y="1371600"/>
            <a:ext cx="6096000" cy="5029200"/>
          </a:xfrm>
          <a:prstGeom prst="rtTriangle">
            <a:avLst/>
          </a:prstGeom>
          <a:solidFill>
            <a:srgbClr val="FFFF00"/>
          </a:solidFill>
          <a:ln w="28575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6000">
                <a:effectLst>
                  <a:outerShdw blurRad="38100" dist="38100" dir="2700000" algn="tl">
                    <a:srgbClr val="000000"/>
                  </a:outerShdw>
                </a:effectLst>
                <a:ea typeface="HGP創英角ﾎﾟｯﾌﾟ体" pitchFamily="50" charset="-128"/>
              </a:rPr>
              <a:t>差</a:t>
            </a:r>
            <a:r>
              <a:rPr lang="ja-JP" altLang="en-US" sz="3200" b="1"/>
              <a:t>（課題）</a:t>
            </a:r>
          </a:p>
          <a:p>
            <a:endParaRPr lang="ja-JP" altLang="en-US" sz="3200" b="1"/>
          </a:p>
          <a:p>
            <a:endParaRPr lang="en-US" altLang="ja-JP" sz="1800"/>
          </a:p>
        </p:txBody>
      </p:sp>
      <p:grpSp>
        <p:nvGrpSpPr>
          <p:cNvPr id="191539" name="Group 1075"/>
          <p:cNvGrpSpPr>
            <a:grpSpLocks/>
          </p:cNvGrpSpPr>
          <p:nvPr/>
        </p:nvGrpSpPr>
        <p:grpSpPr bwMode="auto">
          <a:xfrm>
            <a:off x="2209800" y="1371600"/>
            <a:ext cx="6096000" cy="5029200"/>
            <a:chOff x="1248" y="864"/>
            <a:chExt cx="3840" cy="3168"/>
          </a:xfrm>
        </p:grpSpPr>
        <p:grpSp>
          <p:nvGrpSpPr>
            <p:cNvPr id="191522" name="Group 1058"/>
            <p:cNvGrpSpPr>
              <a:grpSpLocks/>
            </p:cNvGrpSpPr>
            <p:nvPr/>
          </p:nvGrpSpPr>
          <p:grpSpPr bwMode="auto">
            <a:xfrm>
              <a:off x="1248" y="864"/>
              <a:ext cx="3840" cy="3168"/>
              <a:chOff x="1392" y="864"/>
              <a:chExt cx="3840" cy="3168"/>
            </a:xfrm>
          </p:grpSpPr>
          <p:sp>
            <p:nvSpPr>
              <p:cNvPr id="191520" name="AutoShape 1056"/>
              <p:cNvSpPr>
                <a:spLocks noChangeArrowheads="1"/>
              </p:cNvSpPr>
              <p:nvPr/>
            </p:nvSpPr>
            <p:spPr bwMode="auto">
              <a:xfrm flipH="1">
                <a:off x="1392" y="864"/>
                <a:ext cx="3840" cy="3168"/>
              </a:xfrm>
              <a:prstGeom prst="rtTriangle">
                <a:avLst/>
              </a:prstGeom>
              <a:solidFill>
                <a:srgbClr val="800000"/>
              </a:solidFill>
              <a:ln w="28575">
                <a:solidFill>
                  <a:srgbClr val="A5002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ja-JP" altLang="en-US" sz="600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HGP創英角ﾎﾟｯﾌﾟ体" pitchFamily="50" charset="-128"/>
                  </a:rPr>
                  <a:t>差</a:t>
                </a:r>
                <a:r>
                  <a:rPr lang="ja-JP" altLang="en-US" sz="3600">
                    <a:solidFill>
                      <a:srgbClr val="FFFFCC"/>
                    </a:solidFill>
                  </a:rPr>
                  <a:t>（課題）</a:t>
                </a:r>
              </a:p>
              <a:p>
                <a:endParaRPr lang="en-US" altLang="ja-JP" sz="1600">
                  <a:solidFill>
                    <a:srgbClr val="FFFFCC"/>
                  </a:solidFill>
                </a:endParaRPr>
              </a:p>
            </p:txBody>
          </p:sp>
          <p:sp>
            <p:nvSpPr>
              <p:cNvPr id="191521" name="AutoShape 1057"/>
              <p:cNvSpPr>
                <a:spLocks noChangeArrowheads="1"/>
              </p:cNvSpPr>
              <p:nvPr/>
            </p:nvSpPr>
            <p:spPr bwMode="auto">
              <a:xfrm flipH="1">
                <a:off x="4320" y="864"/>
                <a:ext cx="912" cy="720"/>
              </a:xfrm>
              <a:prstGeom prst="rtTriangle">
                <a:avLst/>
              </a:prstGeom>
              <a:solidFill>
                <a:srgbClr val="FFFF00"/>
              </a:solidFill>
              <a:ln w="19050">
                <a:solidFill>
                  <a:srgbClr val="A5002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07763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altLang="ja-JP" sz="800"/>
              </a:p>
              <a:p>
                <a:endParaRPr lang="en-US" altLang="ja-JP" sz="1800"/>
              </a:p>
            </p:txBody>
          </p:sp>
        </p:grpSp>
        <p:sp>
          <p:nvSpPr>
            <p:cNvPr id="191531" name="Rectangle 1067"/>
            <p:cNvSpPr>
              <a:spLocks noChangeArrowheads="1"/>
            </p:cNvSpPr>
            <p:nvPr/>
          </p:nvSpPr>
          <p:spPr bwMode="auto">
            <a:xfrm>
              <a:off x="3600" y="1488"/>
              <a:ext cx="1488" cy="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r>
                <a:rPr lang="ja-JP" altLang="en-US" sz="2800">
                  <a:solidFill>
                    <a:srgbClr val="FFFF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HGP創英角ﾎﾟｯﾌﾟ体" pitchFamily="50" charset="-128"/>
                </a:rPr>
                <a:t>ここが</a:t>
              </a:r>
              <a:r>
                <a:rPr lang="ja-JP" altLang="en-US" sz="3000">
                  <a:solidFill>
                    <a:srgbClr val="FFFF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HGP創英角ﾎﾟｯﾌﾟ体" pitchFamily="50" charset="-128"/>
                </a:rPr>
                <a:t>　</a:t>
              </a:r>
            </a:p>
            <a:p>
              <a:pPr algn="r"/>
              <a:r>
                <a:rPr lang="en-US" altLang="ja-JP" sz="2800">
                  <a:solidFill>
                    <a:srgbClr val="FFFF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HGP創英角ﾎﾟｯﾌﾟ体" pitchFamily="50" charset="-128"/>
                </a:rPr>
                <a:t>『</a:t>
              </a:r>
              <a:r>
                <a:rPr lang="ja-JP" altLang="en-US" sz="2800">
                  <a:solidFill>
                    <a:srgbClr val="FFFF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HGP創英角ﾎﾟｯﾌﾟ体" pitchFamily="50" charset="-128"/>
                </a:rPr>
                <a:t>目指す姿</a:t>
              </a:r>
              <a:r>
                <a:rPr lang="en-US" altLang="ja-JP" sz="2800">
                  <a:solidFill>
                    <a:srgbClr val="FFFF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HGP創英角ﾎﾟｯﾌﾟ体" pitchFamily="50" charset="-128"/>
                </a:rPr>
                <a:t>』</a:t>
              </a:r>
            </a:p>
          </p:txBody>
        </p:sp>
      </p:grpSp>
      <p:pic>
        <p:nvPicPr>
          <p:cNvPr id="191540" name="Picture 107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088" y="3581400"/>
            <a:ext cx="1828800" cy="175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1541" name="Group 1077"/>
          <p:cNvGrpSpPr>
            <a:grpSpLocks/>
          </p:cNvGrpSpPr>
          <p:nvPr/>
        </p:nvGrpSpPr>
        <p:grpSpPr bwMode="auto">
          <a:xfrm>
            <a:off x="3276600" y="5486400"/>
            <a:ext cx="4800600" cy="838200"/>
            <a:chOff x="2064" y="3456"/>
            <a:chExt cx="3024" cy="528"/>
          </a:xfrm>
        </p:grpSpPr>
        <p:sp>
          <p:nvSpPr>
            <p:cNvPr id="191542" name="Rectangle 1078"/>
            <p:cNvSpPr>
              <a:spLocks noChangeArrowheads="1"/>
            </p:cNvSpPr>
            <p:nvPr/>
          </p:nvSpPr>
          <p:spPr bwMode="auto">
            <a:xfrm>
              <a:off x="2160" y="3504"/>
              <a:ext cx="2928" cy="480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ea typeface="HGP創英角ﾎﾟｯﾌﾟ体" pitchFamily="50" charset="-128"/>
                </a:rPr>
                <a:t>　ありたい姿－現状の姿＝差</a:t>
              </a:r>
            </a:p>
          </p:txBody>
        </p:sp>
        <p:sp>
          <p:nvSpPr>
            <p:cNvPr id="191543" name="Oval 1079"/>
            <p:cNvSpPr>
              <a:spLocks noChangeArrowheads="1"/>
            </p:cNvSpPr>
            <p:nvPr/>
          </p:nvSpPr>
          <p:spPr bwMode="auto">
            <a:xfrm>
              <a:off x="2064" y="3456"/>
              <a:ext cx="384" cy="39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6600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200">
                  <a:solidFill>
                    <a:srgbClr val="660033"/>
                  </a:solidFill>
                </a:rPr>
                <a:t>３</a:t>
              </a:r>
            </a:p>
          </p:txBody>
        </p:sp>
      </p:grpSp>
      <p:sp>
        <p:nvSpPr>
          <p:cNvPr id="191545" name="AutoShape 1081"/>
          <p:cNvSpPr>
            <a:spLocks noChangeArrowheads="1"/>
          </p:cNvSpPr>
          <p:nvPr/>
        </p:nvSpPr>
        <p:spPr bwMode="auto">
          <a:xfrm>
            <a:off x="2555875" y="3276600"/>
            <a:ext cx="3816350" cy="1295400"/>
          </a:xfrm>
          <a:prstGeom prst="wedgeRoundRectCallout">
            <a:avLst>
              <a:gd name="adj1" fmla="val 56866"/>
              <a:gd name="adj2" fmla="val -8213"/>
              <a:gd name="adj3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ja-JP" altLang="en-US" sz="1600">
                <a:ea typeface="HGP創英角ﾎﾟｯﾌﾟ体" pitchFamily="50" charset="-128"/>
              </a:rPr>
              <a:t>　　</a:t>
            </a:r>
            <a:r>
              <a:rPr lang="ja-JP" altLang="en-US" sz="2400">
                <a:ea typeface="HGP創英角ﾎﾟｯﾌﾟ体" pitchFamily="50" charset="-128"/>
              </a:rPr>
              <a:t>差（課題）を埋める</a:t>
            </a:r>
          </a:p>
          <a:p>
            <a:r>
              <a:rPr lang="ja-JP" altLang="en-US" sz="2400">
                <a:ea typeface="HGP創英角ﾎﾟｯﾌﾟ体" pitchFamily="50" charset="-128"/>
              </a:rPr>
              <a:t>方策を立案するための</a:t>
            </a:r>
            <a:r>
              <a:rPr lang="en-US" altLang="ja-JP" sz="2400">
                <a:ea typeface="HGP創英角ﾎﾟｯﾌﾟ体" pitchFamily="50" charset="-128"/>
              </a:rPr>
              <a:t>｢</a:t>
            </a:r>
            <a:r>
              <a:rPr lang="ja-JP" altLang="en-US" sz="2400">
                <a:ea typeface="HGP創英角ﾎﾟｯﾌﾟ体" pitchFamily="50" charset="-128"/>
              </a:rPr>
              <a:t>攻め所</a:t>
            </a:r>
            <a:r>
              <a:rPr lang="en-US" altLang="ja-JP" sz="2400">
                <a:latin typeface="HG創英角ﾎﾟｯﾌﾟ体" pitchFamily="49" charset="-128"/>
                <a:ea typeface="HG創英角ﾎﾟｯﾌﾟ体" pitchFamily="49" charset="-128"/>
              </a:rPr>
              <a:t>(</a:t>
            </a:r>
            <a:r>
              <a:rPr lang="ja-JP" altLang="en-US" sz="2400">
                <a:ea typeface="HGP創英角ﾎﾟｯﾌﾟ体" pitchFamily="50" charset="-128"/>
              </a:rPr>
              <a:t>着眼</a:t>
            </a:r>
            <a:r>
              <a:rPr lang="en-US" altLang="ja-JP" sz="2400">
                <a:latin typeface="HG創英角ﾎﾟｯﾌﾟ体" pitchFamily="49" charset="-128"/>
                <a:ea typeface="HG創英角ﾎﾟｯﾌﾟ体" pitchFamily="49" charset="-128"/>
              </a:rPr>
              <a:t>)</a:t>
            </a:r>
            <a:r>
              <a:rPr lang="en-US" altLang="ja-JP" sz="2400">
                <a:ea typeface="HGP創英角ﾎﾟｯﾌﾟ体" pitchFamily="50" charset="-128"/>
              </a:rPr>
              <a:t>｣</a:t>
            </a:r>
            <a:r>
              <a:rPr lang="ja-JP" altLang="en-US" sz="2400">
                <a:ea typeface="HGP創英角ﾎﾟｯﾌﾟ体" pitchFamily="50" charset="-128"/>
              </a:rPr>
              <a:t>を決める</a:t>
            </a:r>
            <a:endParaRPr lang="ja-JP" altLang="en-US" sz="2400" b="1"/>
          </a:p>
        </p:txBody>
      </p:sp>
      <p:sp>
        <p:nvSpPr>
          <p:cNvPr id="191546" name="Oval 1082"/>
          <p:cNvSpPr>
            <a:spLocks noChangeArrowheads="1"/>
          </p:cNvSpPr>
          <p:nvPr/>
        </p:nvSpPr>
        <p:spPr bwMode="auto">
          <a:xfrm>
            <a:off x="2484438" y="3124200"/>
            <a:ext cx="609600" cy="628650"/>
          </a:xfrm>
          <a:prstGeom prst="ellipse">
            <a:avLst/>
          </a:prstGeom>
          <a:solidFill>
            <a:schemeClr val="bg1"/>
          </a:solidFill>
          <a:ln w="38100">
            <a:solidFill>
              <a:srgbClr val="6600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200">
                <a:solidFill>
                  <a:srgbClr val="660033"/>
                </a:solidFill>
              </a:rPr>
              <a:t>４</a:t>
            </a:r>
          </a:p>
        </p:txBody>
      </p:sp>
      <p:pic>
        <p:nvPicPr>
          <p:cNvPr id="191547" name="Picture 108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1600200"/>
            <a:ext cx="1371600" cy="145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1549" name="AutoShape 1085"/>
          <p:cNvSpPr>
            <a:spLocks noChangeArrowheads="1"/>
          </p:cNvSpPr>
          <p:nvPr/>
        </p:nvSpPr>
        <p:spPr bwMode="auto">
          <a:xfrm>
            <a:off x="2362200" y="6392863"/>
            <a:ext cx="5867400" cy="457200"/>
          </a:xfrm>
          <a:prstGeom prst="rightArrowCallout">
            <a:avLst>
              <a:gd name="adj1" fmla="val 45139"/>
              <a:gd name="adj2" fmla="val 50000"/>
              <a:gd name="adj3" fmla="val 98983"/>
              <a:gd name="adj4" fmla="val 87556"/>
            </a:avLst>
          </a:prstGeom>
          <a:solidFill>
            <a:srgbClr val="FFCCCC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81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400">
                <a:solidFill>
                  <a:srgbClr val="CC0000"/>
                </a:solidFill>
                <a:ea typeface="HGP創英角ﾎﾟｯﾌﾟ体" pitchFamily="50" charset="-128"/>
              </a:rPr>
              <a:t>いつまでに？</a:t>
            </a:r>
          </a:p>
        </p:txBody>
      </p:sp>
      <p:sp>
        <p:nvSpPr>
          <p:cNvPr id="191550" name="AutoShape 1086"/>
          <p:cNvSpPr>
            <a:spLocks noChangeArrowheads="1"/>
          </p:cNvSpPr>
          <p:nvPr/>
        </p:nvSpPr>
        <p:spPr bwMode="auto">
          <a:xfrm>
            <a:off x="8382000" y="2971800"/>
            <a:ext cx="609600" cy="3352800"/>
          </a:xfrm>
          <a:prstGeom prst="upArrowCallout">
            <a:avLst>
              <a:gd name="adj1" fmla="val 51565"/>
              <a:gd name="adj2" fmla="val 50000"/>
              <a:gd name="adj3" fmla="val 61493"/>
              <a:gd name="adj4" fmla="val 82907"/>
            </a:avLst>
          </a:prstGeom>
          <a:solidFill>
            <a:srgbClr val="FFCCCC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81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000">
                <a:solidFill>
                  <a:srgbClr val="CC0000"/>
                </a:solidFill>
                <a:ea typeface="HGP創英角ﾎﾟｯﾌﾟ体" pitchFamily="50" charset="-128"/>
              </a:rPr>
              <a:t>ど</a:t>
            </a:r>
          </a:p>
          <a:p>
            <a:pPr algn="ctr"/>
            <a:r>
              <a:rPr lang="ja-JP" altLang="en-US" sz="2000">
                <a:solidFill>
                  <a:srgbClr val="CC0000"/>
                </a:solidFill>
                <a:ea typeface="HGP創英角ﾎﾟｯﾌﾟ体" pitchFamily="50" charset="-128"/>
              </a:rPr>
              <a:t>の</a:t>
            </a:r>
          </a:p>
          <a:p>
            <a:pPr algn="ctr"/>
            <a:r>
              <a:rPr lang="ja-JP" altLang="en-US" sz="2000">
                <a:solidFill>
                  <a:srgbClr val="CC0000"/>
                </a:solidFill>
                <a:ea typeface="HGP創英角ﾎﾟｯﾌﾟ体" pitchFamily="50" charset="-128"/>
              </a:rPr>
              <a:t>レ</a:t>
            </a:r>
          </a:p>
          <a:p>
            <a:pPr algn="ctr"/>
            <a:r>
              <a:rPr lang="ja-JP" altLang="en-US" sz="2000">
                <a:solidFill>
                  <a:srgbClr val="CC0000"/>
                </a:solidFill>
                <a:ea typeface="HGP創英角ﾎﾟｯﾌﾟ体" pitchFamily="50" charset="-128"/>
              </a:rPr>
              <a:t>ベ</a:t>
            </a:r>
          </a:p>
          <a:p>
            <a:pPr algn="ctr"/>
            <a:r>
              <a:rPr lang="ja-JP" altLang="en-US" sz="2000">
                <a:solidFill>
                  <a:srgbClr val="CC0000"/>
                </a:solidFill>
                <a:ea typeface="HGP創英角ﾎﾟｯﾌﾟ体" pitchFamily="50" charset="-128"/>
              </a:rPr>
              <a:t>ル</a:t>
            </a:r>
          </a:p>
          <a:p>
            <a:pPr algn="ctr"/>
            <a:r>
              <a:rPr lang="ja-JP" altLang="en-US" sz="2000">
                <a:solidFill>
                  <a:srgbClr val="CC0000"/>
                </a:solidFill>
                <a:ea typeface="HGP創英角ﾎﾟｯﾌﾟ体" pitchFamily="50" charset="-128"/>
              </a:rPr>
              <a:t>ま</a:t>
            </a:r>
          </a:p>
          <a:p>
            <a:pPr algn="ctr"/>
            <a:r>
              <a:rPr lang="ja-JP" altLang="en-US" sz="2000">
                <a:solidFill>
                  <a:srgbClr val="CC0000"/>
                </a:solidFill>
                <a:ea typeface="HGP創英角ﾎﾟｯﾌﾟ体" pitchFamily="50" charset="-128"/>
              </a:rPr>
              <a:t>で</a:t>
            </a:r>
          </a:p>
          <a:p>
            <a:pPr algn="ctr"/>
            <a:r>
              <a:rPr lang="ja-JP" altLang="en-US" sz="2000">
                <a:solidFill>
                  <a:srgbClr val="CC0000"/>
                </a:solidFill>
                <a:ea typeface="HGP創英角ﾎﾟｯﾌﾟ体" pitchFamily="50" charset="-128"/>
              </a:rPr>
              <a:t>に</a:t>
            </a:r>
          </a:p>
          <a:p>
            <a:pPr algn="ctr"/>
            <a:r>
              <a:rPr lang="ja-JP" altLang="en-US" sz="2000">
                <a:solidFill>
                  <a:srgbClr val="CC0000"/>
                </a:solidFill>
                <a:ea typeface="HGP創英角ﾎﾟｯﾌﾟ体" pitchFamily="50" charset="-128"/>
              </a:rPr>
              <a:t>？</a:t>
            </a:r>
          </a:p>
        </p:txBody>
      </p:sp>
      <p:grpSp>
        <p:nvGrpSpPr>
          <p:cNvPr id="191552" name="Group 1088"/>
          <p:cNvGrpSpPr>
            <a:grpSpLocks/>
          </p:cNvGrpSpPr>
          <p:nvPr/>
        </p:nvGrpSpPr>
        <p:grpSpPr bwMode="auto">
          <a:xfrm>
            <a:off x="2771775" y="2133600"/>
            <a:ext cx="3760788" cy="982663"/>
            <a:chOff x="1824" y="1296"/>
            <a:chExt cx="2256" cy="619"/>
          </a:xfrm>
        </p:grpSpPr>
        <p:sp>
          <p:nvSpPr>
            <p:cNvPr id="191548" name="AutoShape 1084"/>
            <p:cNvSpPr>
              <a:spLocks noChangeArrowheads="1"/>
            </p:cNvSpPr>
            <p:nvPr/>
          </p:nvSpPr>
          <p:spPr bwMode="auto">
            <a:xfrm>
              <a:off x="2064" y="1387"/>
              <a:ext cx="2016" cy="528"/>
            </a:xfrm>
            <a:prstGeom prst="wedgeRoundRectCallout">
              <a:avLst>
                <a:gd name="adj1" fmla="val 102282"/>
                <a:gd name="adj2" fmla="val -51894"/>
                <a:gd name="adj3" fmla="val 16667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r>
                <a:rPr lang="ja-JP" altLang="en-US" sz="2400">
                  <a:ea typeface="HGP創英角ﾎﾟｯﾌﾟ体" pitchFamily="50" charset="-128"/>
                </a:rPr>
                <a:t>　自分たちの実力を</a:t>
              </a:r>
            </a:p>
            <a:p>
              <a:r>
                <a:rPr lang="ja-JP" altLang="en-US" sz="2400">
                  <a:ea typeface="HGP創英角ﾎﾟｯﾌﾟ体" pitchFamily="50" charset="-128"/>
                </a:rPr>
                <a:t>加味して目標を決める</a:t>
              </a:r>
              <a:endParaRPr lang="ja-JP" altLang="en-US" sz="2400" b="1"/>
            </a:p>
          </p:txBody>
        </p:sp>
        <p:sp>
          <p:nvSpPr>
            <p:cNvPr id="191551" name="Oval 1087"/>
            <p:cNvSpPr>
              <a:spLocks noChangeArrowheads="1"/>
            </p:cNvSpPr>
            <p:nvPr/>
          </p:nvSpPr>
          <p:spPr bwMode="auto">
            <a:xfrm>
              <a:off x="1824" y="1296"/>
              <a:ext cx="384" cy="39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6600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200">
                  <a:solidFill>
                    <a:srgbClr val="660033"/>
                  </a:solidFill>
                </a:rPr>
                <a:t>５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91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1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1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191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91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1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1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91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1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91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91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91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91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8" grpId="0" animBg="1" autoUpdateAnimBg="0"/>
      <p:bldP spid="191504" grpId="0" animBg="1" autoUpdateAnimBg="0"/>
      <p:bldP spid="191508" grpId="0" animBg="1" autoUpdateAnimBg="0"/>
      <p:bldP spid="191549" grpId="0" animBg="1" autoUpdateAnimBg="0"/>
      <p:bldP spid="191550" grpId="0" animBg="1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6068" name="Object 1028"/>
          <p:cNvGraphicFramePr>
            <a:graphicFrameLocks noChangeAspect="1"/>
          </p:cNvGraphicFramePr>
          <p:nvPr/>
        </p:nvGraphicFramePr>
        <p:xfrm>
          <a:off x="312738" y="762000"/>
          <a:ext cx="4114800" cy="308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61" name="スライド" r:id="rId3" imgW="5356840" imgH="4015584" progId="PowerPoint.Slide.8">
                  <p:embed/>
                </p:oleObj>
              </mc:Choice>
              <mc:Fallback>
                <p:oleObj name="スライド" r:id="rId3" imgW="5356840" imgH="4015584" progId="PowerPoint.Slide.8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738" y="762000"/>
                        <a:ext cx="4114800" cy="30861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CC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6070" name="AutoShape 1030"/>
          <p:cNvSpPr>
            <a:spLocks noChangeArrowheads="1"/>
          </p:cNvSpPr>
          <p:nvPr/>
        </p:nvSpPr>
        <p:spPr bwMode="auto">
          <a:xfrm>
            <a:off x="3124200" y="153988"/>
            <a:ext cx="2362200" cy="538162"/>
          </a:xfrm>
          <a:prstGeom prst="roundRect">
            <a:avLst>
              <a:gd name="adj" fmla="val 16667"/>
            </a:avLst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600">
                <a:solidFill>
                  <a:srgbClr val="FFFFCC"/>
                </a:solidFill>
                <a:ea typeface="HGP創英角ﾎﾟｯﾌﾟ体" pitchFamily="50" charset="-128"/>
              </a:rPr>
              <a:t>参　考</a:t>
            </a:r>
          </a:p>
        </p:txBody>
      </p:sp>
      <p:sp>
        <p:nvSpPr>
          <p:cNvPr id="216071" name="Oval 1031"/>
          <p:cNvSpPr>
            <a:spLocks noChangeArrowheads="1"/>
          </p:cNvSpPr>
          <p:nvPr/>
        </p:nvSpPr>
        <p:spPr bwMode="auto">
          <a:xfrm>
            <a:off x="1447800" y="2286000"/>
            <a:ext cx="2209800" cy="1371600"/>
          </a:xfrm>
          <a:prstGeom prst="ellips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072" name="AutoShape 1032"/>
          <p:cNvSpPr>
            <a:spLocks noChangeArrowheads="1"/>
          </p:cNvSpPr>
          <p:nvPr/>
        </p:nvSpPr>
        <p:spPr bwMode="auto">
          <a:xfrm rot="18563908" flipH="1">
            <a:off x="2814637" y="1452563"/>
            <a:ext cx="1857375" cy="476250"/>
          </a:xfrm>
          <a:prstGeom prst="rightArrow">
            <a:avLst>
              <a:gd name="adj1" fmla="val 34111"/>
              <a:gd name="adj2" fmla="val 99829"/>
            </a:avLst>
          </a:prstGeom>
          <a:solidFill>
            <a:schemeClr val="accent2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073" name="Rectangle 1033"/>
          <p:cNvSpPr>
            <a:spLocks noChangeArrowheads="1"/>
          </p:cNvSpPr>
          <p:nvPr/>
        </p:nvSpPr>
        <p:spPr bwMode="auto">
          <a:xfrm>
            <a:off x="4419600" y="609600"/>
            <a:ext cx="47244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ja-JP" altLang="en-US" sz="3000" u="sng">
                <a:solidFill>
                  <a:srgbClr val="000099"/>
                </a:solidFill>
              </a:rPr>
              <a:t>この</a:t>
            </a:r>
            <a:r>
              <a:rPr lang="ja-JP" altLang="en-US" sz="3000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差（課題）のことを</a:t>
            </a:r>
          </a:p>
          <a:p>
            <a:r>
              <a:rPr lang="en-US" altLang="ja-JP" sz="3000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『</a:t>
            </a:r>
            <a:r>
              <a:rPr lang="ja-JP" altLang="en-US" sz="3000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ギャップ</a:t>
            </a:r>
            <a:r>
              <a:rPr lang="en-US" altLang="ja-JP" sz="3000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』</a:t>
            </a:r>
            <a:r>
              <a:rPr lang="ja-JP" altLang="en-US" sz="3000">
                <a:solidFill>
                  <a:srgbClr val="000099"/>
                </a:solidFill>
              </a:rPr>
              <a:t>と呼びます。</a:t>
            </a:r>
          </a:p>
          <a:p>
            <a:r>
              <a:rPr lang="ja-JP" altLang="en-US" sz="3000">
                <a:solidFill>
                  <a:srgbClr val="000099"/>
                </a:solidFill>
              </a:rPr>
              <a:t>これを</a:t>
            </a:r>
            <a:r>
              <a:rPr lang="ja-JP" altLang="en-US" sz="3000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明確</a:t>
            </a:r>
            <a:r>
              <a:rPr lang="ja-JP" altLang="en-US" sz="3000" u="sng">
                <a:solidFill>
                  <a:srgbClr val="000099"/>
                </a:solidFill>
              </a:rPr>
              <a:t>にし</a:t>
            </a:r>
            <a:r>
              <a:rPr lang="ja-JP" altLang="en-US" sz="3000">
                <a:solidFill>
                  <a:srgbClr val="000099"/>
                </a:solidFill>
              </a:rPr>
              <a:t>、さらに</a:t>
            </a:r>
          </a:p>
          <a:p>
            <a:r>
              <a:rPr lang="ja-JP" altLang="en-US" sz="3000" u="sng">
                <a:solidFill>
                  <a:srgbClr val="000099"/>
                </a:solidFill>
                <a:ea typeface="HGP創英角ﾎﾟｯﾌﾟ体" pitchFamily="50" charset="-128"/>
              </a:rPr>
              <a:t>達成のための</a:t>
            </a:r>
            <a:r>
              <a:rPr lang="en-US" altLang="ja-JP" sz="3000" u="sng">
                <a:solidFill>
                  <a:srgbClr val="000099"/>
                </a:solidFill>
                <a:ea typeface="HGP創英角ﾎﾟｯﾌﾟ体" pitchFamily="50" charset="-128"/>
              </a:rPr>
              <a:t>『</a:t>
            </a:r>
            <a:r>
              <a:rPr lang="ja-JP" altLang="en-US" sz="3000" u="sng">
                <a:solidFill>
                  <a:srgbClr val="000099"/>
                </a:solidFill>
                <a:ea typeface="HGP創英角ﾎﾟｯﾌﾟ体" pitchFamily="50" charset="-128"/>
              </a:rPr>
              <a:t>攻め所</a:t>
            </a:r>
            <a:r>
              <a:rPr lang="en-US" altLang="ja-JP" sz="3000" u="sng">
                <a:solidFill>
                  <a:srgbClr val="000099"/>
                </a:solidFill>
                <a:ea typeface="HGP創英角ﾎﾟｯﾌﾟ体" pitchFamily="50" charset="-128"/>
              </a:rPr>
              <a:t>』</a:t>
            </a:r>
          </a:p>
          <a:p>
            <a:r>
              <a:rPr lang="ja-JP" altLang="en-US" sz="3000" u="sng">
                <a:solidFill>
                  <a:srgbClr val="000099"/>
                </a:solidFill>
                <a:ea typeface="HGP創英角ﾎﾟｯﾌﾟ体" pitchFamily="50" charset="-128"/>
              </a:rPr>
              <a:t>（着眼点）</a:t>
            </a:r>
            <a:r>
              <a:rPr lang="ja-JP" altLang="en-US" sz="3000" u="sng">
                <a:solidFill>
                  <a:srgbClr val="000099"/>
                </a:solidFill>
              </a:rPr>
              <a:t>を決める</a:t>
            </a:r>
            <a:r>
              <a:rPr lang="ja-JP" altLang="en-US" sz="3000">
                <a:solidFill>
                  <a:srgbClr val="000099"/>
                </a:solidFill>
              </a:rPr>
              <a:t>のに</a:t>
            </a:r>
          </a:p>
          <a:p>
            <a:r>
              <a:rPr lang="en-US" altLang="ja-JP" sz="3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『</a:t>
            </a:r>
            <a:r>
              <a:rPr lang="ja-JP" altLang="en-US" sz="3000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ギャップシート</a:t>
            </a:r>
            <a:r>
              <a:rPr lang="ja-JP" altLang="en-US" sz="3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（攻め所</a:t>
            </a:r>
          </a:p>
          <a:p>
            <a:r>
              <a:rPr lang="ja-JP" altLang="en-US" sz="3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選定シート）</a:t>
            </a:r>
            <a:r>
              <a:rPr lang="en-US" altLang="ja-JP" sz="3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』</a:t>
            </a:r>
            <a:r>
              <a:rPr lang="ja-JP" altLang="en-US" sz="3000">
                <a:solidFill>
                  <a:srgbClr val="000099"/>
                </a:solidFill>
              </a:rPr>
              <a:t>が効果的！</a:t>
            </a:r>
          </a:p>
        </p:txBody>
      </p:sp>
      <p:pic>
        <p:nvPicPr>
          <p:cNvPr id="216356" name="Picture 13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38600"/>
            <a:ext cx="18288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6357" name="Picture 13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425" y="2565400"/>
            <a:ext cx="3532188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6358" name="AutoShape 1318"/>
          <p:cNvSpPr>
            <a:spLocks noChangeArrowheads="1"/>
          </p:cNvSpPr>
          <p:nvPr/>
        </p:nvSpPr>
        <p:spPr bwMode="auto">
          <a:xfrm>
            <a:off x="1371600" y="3886200"/>
            <a:ext cx="3505200" cy="2971800"/>
          </a:xfrm>
          <a:prstGeom prst="horizontalScroll">
            <a:avLst>
              <a:gd name="adj" fmla="val 5519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2800"/>
              <a:t>それぞれの姿は</a:t>
            </a:r>
          </a:p>
          <a:p>
            <a:r>
              <a:rPr lang="ja-JP" altLang="en-US" sz="2800"/>
              <a:t>極力数字が良い</a:t>
            </a:r>
          </a:p>
          <a:p>
            <a:r>
              <a:rPr lang="ja-JP" altLang="en-US" sz="2800"/>
              <a:t>目指す姿（ﾚﾍﾞﾙ）</a:t>
            </a:r>
          </a:p>
          <a:p>
            <a:r>
              <a:rPr lang="ja-JP" altLang="en-US" sz="2800"/>
              <a:t>や、どこを</a:t>
            </a:r>
            <a:r>
              <a:rPr lang="en-US" altLang="ja-JP" sz="2800"/>
              <a:t>?</a:t>
            </a:r>
            <a:r>
              <a:rPr lang="ja-JP" altLang="en-US" sz="2800"/>
              <a:t>どう</a:t>
            </a:r>
            <a:r>
              <a:rPr lang="en-US" altLang="ja-JP" sz="2800"/>
              <a:t>?</a:t>
            </a:r>
          </a:p>
          <a:p>
            <a:r>
              <a:rPr lang="ja-JP" altLang="en-US" sz="2800"/>
              <a:t>攻めるか</a:t>
            </a:r>
            <a:r>
              <a:rPr lang="en-US" altLang="ja-JP" sz="2800"/>
              <a:t>?</a:t>
            </a:r>
            <a:r>
              <a:rPr lang="ja-JP" altLang="en-US" sz="2800"/>
              <a:t>はっき</a:t>
            </a:r>
          </a:p>
          <a:p>
            <a:r>
              <a:rPr lang="ja-JP" altLang="en-US" sz="2800"/>
              <a:t>りしやすいヨ</a:t>
            </a:r>
          </a:p>
        </p:txBody>
      </p:sp>
      <p:sp>
        <p:nvSpPr>
          <p:cNvPr id="216359" name="AutoShape 1319"/>
          <p:cNvSpPr>
            <a:spLocks noChangeArrowheads="1"/>
          </p:cNvSpPr>
          <p:nvPr/>
        </p:nvSpPr>
        <p:spPr bwMode="auto">
          <a:xfrm>
            <a:off x="4495800" y="4191000"/>
            <a:ext cx="1600200" cy="685800"/>
          </a:xfrm>
          <a:prstGeom prst="wedgeRoundRectCallout">
            <a:avLst>
              <a:gd name="adj1" fmla="val 37597"/>
              <a:gd name="adj2" fmla="val 94444"/>
              <a:gd name="adj3" fmla="val 16667"/>
            </a:avLst>
          </a:prstGeom>
          <a:solidFill>
            <a:schemeClr val="bg1"/>
          </a:solidFill>
          <a:ln w="28575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 sz="2000" b="1">
                <a:solidFill>
                  <a:srgbClr val="003366"/>
                </a:solidFill>
              </a:rPr>
              <a:t>差は</a:t>
            </a:r>
          </a:p>
          <a:p>
            <a:pPr algn="ctr"/>
            <a:r>
              <a:rPr lang="ja-JP" altLang="en-US" sz="2000" b="1">
                <a:solidFill>
                  <a:srgbClr val="003366"/>
                </a:solidFill>
              </a:rPr>
              <a:t>５０個だ！</a:t>
            </a:r>
          </a:p>
        </p:txBody>
      </p:sp>
      <p:sp>
        <p:nvSpPr>
          <p:cNvPr id="216360" name="AutoShape 1320"/>
          <p:cNvSpPr>
            <a:spLocks noChangeArrowheads="1"/>
          </p:cNvSpPr>
          <p:nvPr/>
        </p:nvSpPr>
        <p:spPr bwMode="auto">
          <a:xfrm>
            <a:off x="4284663" y="6021388"/>
            <a:ext cx="3106737" cy="503237"/>
          </a:xfrm>
          <a:prstGeom prst="wedgeRoundRectCallout">
            <a:avLst>
              <a:gd name="adj1" fmla="val 47037"/>
              <a:gd name="adj2" fmla="val -267981"/>
              <a:gd name="adj3" fmla="val 16667"/>
            </a:avLst>
          </a:prstGeom>
          <a:solidFill>
            <a:schemeClr val="bg1"/>
          </a:solidFill>
          <a:ln w="28575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 sz="2000" b="1">
                <a:solidFill>
                  <a:srgbClr val="003366"/>
                </a:solidFill>
              </a:rPr>
              <a:t>よし、ここから攻めよう！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6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16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16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6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16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16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16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16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71" grpId="0" animBg="1"/>
      <p:bldP spid="216072" grpId="0" animBg="1"/>
      <p:bldP spid="216073" grpId="0" autoUpdateAnimBg="0"/>
      <p:bldP spid="216358" grpId="0" animBg="1" autoUpdateAnimBg="0"/>
      <p:bldP spid="216359" grpId="0" animBg="1" autoUpdateAnimBg="0"/>
      <p:bldP spid="216360" grpId="0" animBg="1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4534" name="Group 38"/>
          <p:cNvGrpSpPr>
            <a:grpSpLocks/>
          </p:cNvGrpSpPr>
          <p:nvPr/>
        </p:nvGrpSpPr>
        <p:grpSpPr bwMode="auto">
          <a:xfrm>
            <a:off x="179388" y="215900"/>
            <a:ext cx="8820150" cy="6597650"/>
            <a:chOff x="0" y="0"/>
            <a:chExt cx="5760" cy="4458"/>
          </a:xfrm>
        </p:grpSpPr>
        <p:graphicFrame>
          <p:nvGraphicFramePr>
            <p:cNvPr id="234498" name="Object 2"/>
            <p:cNvGraphicFramePr>
              <a:graphicFrameLocks noChangeAspect="1"/>
            </p:cNvGraphicFramePr>
            <p:nvPr/>
          </p:nvGraphicFramePr>
          <p:xfrm>
            <a:off x="386" y="1006"/>
            <a:ext cx="5374" cy="34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4535" name="ワークシート" r:id="rId3" imgW="8315325" imgH="5353012" progId="Excel.Sheet.8">
                    <p:embed/>
                  </p:oleObj>
                </mc:Choice>
                <mc:Fallback>
                  <p:oleObj name="ワークシート" r:id="rId3" imgW="8315325" imgH="5353012" progId="Excel.Sheet.8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6" y="1006"/>
                          <a:ext cx="5374" cy="34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44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29" cy="426"/>
            </a:xfrm>
            <a:prstGeom prst="rect">
              <a:avLst/>
            </a:prstGeom>
            <a:solidFill>
              <a:srgbClr val="A500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ctr"/>
              <a:r>
                <a:rPr lang="ja-JP" altLang="en-US" sz="3900">
                  <a:solidFill>
                    <a:srgbClr val="FFFF00"/>
                  </a:solidFill>
                </a:rPr>
                <a:t>ギャップシート一例</a:t>
              </a:r>
              <a:r>
                <a:rPr lang="ja-JP" altLang="en-US" sz="2200" b="1">
                  <a:solidFill>
                    <a:srgbClr val="FFFF00"/>
                  </a:solidFill>
                </a:rPr>
                <a:t>（「課題達成実践ﾏﾆｭｱﾙ」から引用・追加）</a:t>
              </a:r>
            </a:p>
          </p:txBody>
        </p:sp>
        <p:grpSp>
          <p:nvGrpSpPr>
            <p:cNvPr id="234522" name="Group 26"/>
            <p:cNvGrpSpPr>
              <a:grpSpLocks/>
            </p:cNvGrpSpPr>
            <p:nvPr/>
          </p:nvGrpSpPr>
          <p:grpSpPr bwMode="auto">
            <a:xfrm>
              <a:off x="0" y="432"/>
              <a:ext cx="812" cy="521"/>
              <a:chOff x="0" y="432"/>
              <a:chExt cx="816" cy="528"/>
            </a:xfrm>
          </p:grpSpPr>
          <p:sp>
            <p:nvSpPr>
              <p:cNvPr id="234500" name="AutoShape 4"/>
              <p:cNvSpPr>
                <a:spLocks noChangeArrowheads="1"/>
              </p:cNvSpPr>
              <p:nvPr/>
            </p:nvSpPr>
            <p:spPr bwMode="auto">
              <a:xfrm>
                <a:off x="0" y="480"/>
                <a:ext cx="816" cy="480"/>
              </a:xfrm>
              <a:prstGeom prst="wedgeRoundRectCallout">
                <a:avLst>
                  <a:gd name="adj1" fmla="val 90685"/>
                  <a:gd name="adj2" fmla="val 94792"/>
                  <a:gd name="adj3" fmla="val 16667"/>
                </a:avLst>
              </a:prstGeom>
              <a:solidFill>
                <a:srgbClr val="FF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r>
                  <a:rPr lang="ja-JP" altLang="en-US" sz="1600" b="1"/>
                  <a:t>この</a:t>
                </a:r>
              </a:p>
              <a:p>
                <a:pPr algn="ctr"/>
                <a:r>
                  <a:rPr lang="ja-JP" altLang="en-US" sz="1600" b="1"/>
                  <a:t>特性を</a:t>
                </a:r>
              </a:p>
            </p:txBody>
          </p:sp>
          <p:sp>
            <p:nvSpPr>
              <p:cNvPr id="234505" name="Oval 9"/>
              <p:cNvSpPr>
                <a:spLocks noChangeArrowheads="1"/>
              </p:cNvSpPr>
              <p:nvPr/>
            </p:nvSpPr>
            <p:spPr bwMode="auto">
              <a:xfrm>
                <a:off x="0" y="432"/>
                <a:ext cx="240" cy="2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1600" b="1">
                    <a:solidFill>
                      <a:srgbClr val="003366"/>
                    </a:solidFill>
                  </a:rPr>
                  <a:t>１</a:t>
                </a:r>
              </a:p>
            </p:txBody>
          </p:sp>
        </p:grpSp>
        <p:grpSp>
          <p:nvGrpSpPr>
            <p:cNvPr id="234523" name="Group 27"/>
            <p:cNvGrpSpPr>
              <a:grpSpLocks/>
            </p:cNvGrpSpPr>
            <p:nvPr/>
          </p:nvGrpSpPr>
          <p:grpSpPr bwMode="auto">
            <a:xfrm>
              <a:off x="816" y="432"/>
              <a:ext cx="1050" cy="473"/>
              <a:chOff x="912" y="432"/>
              <a:chExt cx="1056" cy="480"/>
            </a:xfrm>
          </p:grpSpPr>
          <p:sp>
            <p:nvSpPr>
              <p:cNvPr id="234501" name="AutoShape 5"/>
              <p:cNvSpPr>
                <a:spLocks noChangeArrowheads="1"/>
              </p:cNvSpPr>
              <p:nvPr/>
            </p:nvSpPr>
            <p:spPr bwMode="auto">
              <a:xfrm>
                <a:off x="1008" y="480"/>
                <a:ext cx="960" cy="432"/>
              </a:xfrm>
              <a:prstGeom prst="wedgeRoundRectCallout">
                <a:avLst>
                  <a:gd name="adj1" fmla="val 61042"/>
                  <a:gd name="adj2" fmla="val 99537"/>
                  <a:gd name="adj3" fmla="val 16667"/>
                </a:avLst>
              </a:prstGeom>
              <a:solidFill>
                <a:srgbClr val="FF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r>
                  <a:rPr lang="ja-JP" altLang="en-US" sz="1600" b="1"/>
                  <a:t>この姿に</a:t>
                </a:r>
              </a:p>
              <a:p>
                <a:pPr algn="ctr"/>
                <a:r>
                  <a:rPr lang="ja-JP" altLang="en-US" sz="1600" b="1"/>
                  <a:t>したい！</a:t>
                </a:r>
              </a:p>
            </p:txBody>
          </p:sp>
          <p:sp>
            <p:nvSpPr>
              <p:cNvPr id="234506" name="Oval 10"/>
              <p:cNvSpPr>
                <a:spLocks noChangeArrowheads="1"/>
              </p:cNvSpPr>
              <p:nvPr/>
            </p:nvSpPr>
            <p:spPr bwMode="auto">
              <a:xfrm>
                <a:off x="912" y="432"/>
                <a:ext cx="240" cy="2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1600" b="1">
                    <a:solidFill>
                      <a:srgbClr val="003366"/>
                    </a:solidFill>
                  </a:rPr>
                  <a:t>２</a:t>
                </a:r>
              </a:p>
            </p:txBody>
          </p:sp>
        </p:grpSp>
        <p:grpSp>
          <p:nvGrpSpPr>
            <p:cNvPr id="234524" name="Group 28"/>
            <p:cNvGrpSpPr>
              <a:grpSpLocks/>
            </p:cNvGrpSpPr>
            <p:nvPr/>
          </p:nvGrpSpPr>
          <p:grpSpPr bwMode="auto">
            <a:xfrm>
              <a:off x="1920" y="480"/>
              <a:ext cx="1003" cy="473"/>
              <a:chOff x="2016" y="480"/>
              <a:chExt cx="1008" cy="480"/>
            </a:xfrm>
          </p:grpSpPr>
          <p:sp>
            <p:nvSpPr>
              <p:cNvPr id="234502" name="AutoShape 6"/>
              <p:cNvSpPr>
                <a:spLocks noChangeArrowheads="1"/>
              </p:cNvSpPr>
              <p:nvPr/>
            </p:nvSpPr>
            <p:spPr bwMode="auto">
              <a:xfrm>
                <a:off x="2064" y="480"/>
                <a:ext cx="960" cy="480"/>
              </a:xfrm>
              <a:prstGeom prst="wedgeRoundRectCallout">
                <a:avLst>
                  <a:gd name="adj1" fmla="val 30417"/>
                  <a:gd name="adj2" fmla="val 86458"/>
                  <a:gd name="adj3" fmla="val 16667"/>
                </a:avLst>
              </a:prstGeom>
              <a:solidFill>
                <a:srgbClr val="FF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r>
                  <a:rPr lang="ja-JP" altLang="en-US" sz="1600" b="1"/>
                  <a:t>しかし</a:t>
                </a:r>
              </a:p>
              <a:p>
                <a:pPr algn="ctr"/>
                <a:r>
                  <a:rPr lang="ja-JP" altLang="en-US" sz="1600" b="1"/>
                  <a:t>現状はｺｺ</a:t>
                </a:r>
              </a:p>
            </p:txBody>
          </p:sp>
          <p:sp>
            <p:nvSpPr>
              <p:cNvPr id="234507" name="Oval 11"/>
              <p:cNvSpPr>
                <a:spLocks noChangeArrowheads="1"/>
              </p:cNvSpPr>
              <p:nvPr/>
            </p:nvSpPr>
            <p:spPr bwMode="auto">
              <a:xfrm>
                <a:off x="2016" y="480"/>
                <a:ext cx="240" cy="2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1600" b="1">
                    <a:solidFill>
                      <a:srgbClr val="003366"/>
                    </a:solidFill>
                  </a:rPr>
                  <a:t>３</a:t>
                </a:r>
              </a:p>
            </p:txBody>
          </p:sp>
        </p:grpSp>
        <p:grpSp>
          <p:nvGrpSpPr>
            <p:cNvPr id="234525" name="Group 29"/>
            <p:cNvGrpSpPr>
              <a:grpSpLocks/>
            </p:cNvGrpSpPr>
            <p:nvPr/>
          </p:nvGrpSpPr>
          <p:grpSpPr bwMode="auto">
            <a:xfrm>
              <a:off x="3072" y="432"/>
              <a:ext cx="1241" cy="473"/>
              <a:chOff x="3072" y="432"/>
              <a:chExt cx="1248" cy="480"/>
            </a:xfrm>
          </p:grpSpPr>
          <p:sp>
            <p:nvSpPr>
              <p:cNvPr id="234503" name="AutoShape 7"/>
              <p:cNvSpPr>
                <a:spLocks noChangeArrowheads="1"/>
              </p:cNvSpPr>
              <p:nvPr/>
            </p:nvSpPr>
            <p:spPr bwMode="auto">
              <a:xfrm>
                <a:off x="3120" y="480"/>
                <a:ext cx="1200" cy="432"/>
              </a:xfrm>
              <a:prstGeom prst="wedgeRoundRectCallout">
                <a:avLst>
                  <a:gd name="adj1" fmla="val -36500"/>
                  <a:gd name="adj2" fmla="val 103935"/>
                  <a:gd name="adj3" fmla="val 16667"/>
                </a:avLst>
              </a:prstGeom>
              <a:solidFill>
                <a:srgbClr val="FF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r>
                  <a:rPr lang="ja-JP" altLang="en-US" sz="2000" b="1"/>
                  <a:t>　</a:t>
                </a:r>
                <a:r>
                  <a:rPr lang="ja-JP" altLang="en-US" sz="1600" b="1"/>
                  <a:t>実力加味し</a:t>
                </a:r>
              </a:p>
              <a:p>
                <a:pPr algn="ctr"/>
                <a:r>
                  <a:rPr lang="ja-JP" altLang="en-US" sz="1600" b="1"/>
                  <a:t>ｺｺを目指す</a:t>
                </a:r>
              </a:p>
            </p:txBody>
          </p:sp>
          <p:sp>
            <p:nvSpPr>
              <p:cNvPr id="234508" name="Oval 12"/>
              <p:cNvSpPr>
                <a:spLocks noChangeArrowheads="1"/>
              </p:cNvSpPr>
              <p:nvPr/>
            </p:nvSpPr>
            <p:spPr bwMode="auto">
              <a:xfrm>
                <a:off x="3072" y="432"/>
                <a:ext cx="240" cy="2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1600" b="1">
                    <a:solidFill>
                      <a:srgbClr val="003366"/>
                    </a:solidFill>
                  </a:rPr>
                  <a:t>４</a:t>
                </a:r>
              </a:p>
            </p:txBody>
          </p:sp>
        </p:grpSp>
        <p:grpSp>
          <p:nvGrpSpPr>
            <p:cNvPr id="234526" name="Group 30"/>
            <p:cNvGrpSpPr>
              <a:grpSpLocks/>
            </p:cNvGrpSpPr>
            <p:nvPr/>
          </p:nvGrpSpPr>
          <p:grpSpPr bwMode="auto">
            <a:xfrm>
              <a:off x="0" y="1200"/>
              <a:ext cx="286" cy="2887"/>
              <a:chOff x="0" y="1200"/>
              <a:chExt cx="288" cy="2928"/>
            </a:xfrm>
          </p:grpSpPr>
          <p:sp>
            <p:nvSpPr>
              <p:cNvPr id="234504" name="AutoShape 8"/>
              <p:cNvSpPr>
                <a:spLocks noChangeArrowheads="1"/>
              </p:cNvSpPr>
              <p:nvPr/>
            </p:nvSpPr>
            <p:spPr bwMode="auto">
              <a:xfrm>
                <a:off x="0" y="1392"/>
                <a:ext cx="288" cy="2736"/>
              </a:xfrm>
              <a:prstGeom prst="wedgeRoundRectCallout">
                <a:avLst>
                  <a:gd name="adj1" fmla="val 198611"/>
                  <a:gd name="adj2" fmla="val 2667"/>
                  <a:gd name="adj3" fmla="val 16667"/>
                </a:avLst>
              </a:prstGeom>
              <a:solidFill>
                <a:srgbClr val="FF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>
                  <a:lnSpc>
                    <a:spcPts val="2200"/>
                  </a:lnSpc>
                </a:pPr>
                <a:r>
                  <a:rPr lang="en-US" altLang="ja-JP" sz="1600" b="1"/>
                  <a:t>①</a:t>
                </a:r>
                <a:r>
                  <a:rPr lang="ja-JP" altLang="en-US" sz="1600" b="1"/>
                  <a:t>の</a:t>
                </a:r>
              </a:p>
              <a:p>
                <a:pPr algn="ctr">
                  <a:lnSpc>
                    <a:spcPts val="2200"/>
                  </a:lnSpc>
                </a:pPr>
                <a:r>
                  <a:rPr lang="ja-JP" altLang="en-US" sz="1600" b="1"/>
                  <a:t>特性を</a:t>
                </a:r>
              </a:p>
              <a:p>
                <a:pPr algn="ctr">
                  <a:lnSpc>
                    <a:spcPts val="2200"/>
                  </a:lnSpc>
                </a:pPr>
                <a:r>
                  <a:rPr lang="ja-JP" altLang="en-US" sz="1600" b="1"/>
                  <a:t>実現するた</a:t>
                </a:r>
              </a:p>
              <a:p>
                <a:pPr algn="ctr">
                  <a:lnSpc>
                    <a:spcPts val="2200"/>
                  </a:lnSpc>
                </a:pPr>
                <a:r>
                  <a:rPr lang="ja-JP" altLang="en-US" sz="1600" b="1"/>
                  <a:t>め</a:t>
                </a:r>
              </a:p>
              <a:p>
                <a:pPr algn="ctr">
                  <a:lnSpc>
                    <a:spcPts val="2200"/>
                  </a:lnSpc>
                </a:pPr>
                <a:r>
                  <a:rPr lang="ja-JP" altLang="en-US" sz="1600" b="1"/>
                  <a:t>の項目</a:t>
                </a:r>
              </a:p>
            </p:txBody>
          </p:sp>
          <p:sp>
            <p:nvSpPr>
              <p:cNvPr id="234509" name="Oval 13"/>
              <p:cNvSpPr>
                <a:spLocks noChangeArrowheads="1"/>
              </p:cNvSpPr>
              <p:nvPr/>
            </p:nvSpPr>
            <p:spPr bwMode="auto">
              <a:xfrm>
                <a:off x="0" y="1200"/>
                <a:ext cx="240" cy="2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1600" b="1">
                    <a:solidFill>
                      <a:srgbClr val="003366"/>
                    </a:solidFill>
                  </a:rPr>
                  <a:t>５</a:t>
                </a:r>
              </a:p>
            </p:txBody>
          </p:sp>
        </p:grpSp>
        <p:sp>
          <p:nvSpPr>
            <p:cNvPr id="234510" name="Oval 14"/>
            <p:cNvSpPr>
              <a:spLocks noChangeArrowheads="1"/>
            </p:cNvSpPr>
            <p:nvPr/>
          </p:nvSpPr>
          <p:spPr bwMode="auto">
            <a:xfrm>
              <a:off x="720" y="2448"/>
              <a:ext cx="334" cy="1846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34527" name="Group 31"/>
            <p:cNvGrpSpPr>
              <a:grpSpLocks/>
            </p:cNvGrpSpPr>
            <p:nvPr/>
          </p:nvGrpSpPr>
          <p:grpSpPr bwMode="auto">
            <a:xfrm>
              <a:off x="384" y="1104"/>
              <a:ext cx="621" cy="994"/>
              <a:chOff x="384" y="1104"/>
              <a:chExt cx="624" cy="1008"/>
            </a:xfrm>
          </p:grpSpPr>
          <p:sp>
            <p:nvSpPr>
              <p:cNvPr id="234511" name="AutoShape 15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624" cy="864"/>
              </a:xfrm>
              <a:prstGeom prst="wedgeRoundRectCallout">
                <a:avLst>
                  <a:gd name="adj1" fmla="val 76921"/>
                  <a:gd name="adj2" fmla="val 55440"/>
                  <a:gd name="adj3" fmla="val 16667"/>
                </a:avLst>
              </a:prstGeom>
              <a:solidFill>
                <a:srgbClr val="FF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r>
                  <a:rPr lang="ja-JP" altLang="en-US" sz="1600" b="1"/>
                  <a:t>　⑤に対する調査</a:t>
                </a:r>
              </a:p>
              <a:p>
                <a:pPr algn="ctr"/>
                <a:r>
                  <a:rPr lang="ja-JP" altLang="en-US" sz="1600" b="1"/>
                  <a:t>項目</a:t>
                </a:r>
              </a:p>
            </p:txBody>
          </p:sp>
          <p:sp>
            <p:nvSpPr>
              <p:cNvPr id="234512" name="Oval 16"/>
              <p:cNvSpPr>
                <a:spLocks noChangeArrowheads="1"/>
              </p:cNvSpPr>
              <p:nvPr/>
            </p:nvSpPr>
            <p:spPr bwMode="auto">
              <a:xfrm>
                <a:off x="384" y="1104"/>
                <a:ext cx="240" cy="2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1600" b="1">
                    <a:solidFill>
                      <a:srgbClr val="003366"/>
                    </a:solidFill>
                  </a:rPr>
                  <a:t>６</a:t>
                </a:r>
              </a:p>
            </p:txBody>
          </p:sp>
        </p:grpSp>
        <p:grpSp>
          <p:nvGrpSpPr>
            <p:cNvPr id="234530" name="Group 34"/>
            <p:cNvGrpSpPr>
              <a:grpSpLocks/>
            </p:cNvGrpSpPr>
            <p:nvPr/>
          </p:nvGrpSpPr>
          <p:grpSpPr bwMode="auto">
            <a:xfrm>
              <a:off x="1200" y="1632"/>
              <a:ext cx="1671" cy="331"/>
              <a:chOff x="1200" y="1632"/>
              <a:chExt cx="1680" cy="336"/>
            </a:xfrm>
          </p:grpSpPr>
          <p:sp>
            <p:nvSpPr>
              <p:cNvPr id="234513" name="AutoShape 17"/>
              <p:cNvSpPr>
                <a:spLocks noChangeArrowheads="1"/>
              </p:cNvSpPr>
              <p:nvPr/>
            </p:nvSpPr>
            <p:spPr bwMode="auto">
              <a:xfrm>
                <a:off x="1296" y="1632"/>
                <a:ext cx="1584" cy="336"/>
              </a:xfrm>
              <a:prstGeom prst="wedgeRoundRectCallout">
                <a:avLst>
                  <a:gd name="adj1" fmla="val 69699"/>
                  <a:gd name="adj2" fmla="val 112500"/>
                  <a:gd name="adj3" fmla="val 16667"/>
                </a:avLst>
              </a:prstGeom>
              <a:solidFill>
                <a:srgbClr val="A5002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r"/>
                <a:r>
                  <a:rPr lang="ja-JP" altLang="en-US" sz="2200">
                    <a:solidFill>
                      <a:srgbClr val="FFFF00"/>
                    </a:solidFill>
                    <a:ea typeface="HGP創英角ﾎﾟｯﾌﾟ体" pitchFamily="50" charset="-128"/>
                  </a:rPr>
                  <a:t>　</a:t>
                </a:r>
                <a:r>
                  <a:rPr lang="ja-JP" altLang="en-US" sz="1800">
                    <a:solidFill>
                      <a:srgbClr val="FFFF00"/>
                    </a:solidFill>
                    <a:ea typeface="HGP創英角ﾎﾟｯﾌﾟ体" pitchFamily="50" charset="-128"/>
                  </a:rPr>
                  <a:t>要望と現状の差</a:t>
                </a:r>
              </a:p>
            </p:txBody>
          </p:sp>
          <p:sp>
            <p:nvSpPr>
              <p:cNvPr id="234514" name="Oval 18"/>
              <p:cNvSpPr>
                <a:spLocks noChangeArrowheads="1"/>
              </p:cNvSpPr>
              <p:nvPr/>
            </p:nvSpPr>
            <p:spPr bwMode="auto">
              <a:xfrm>
                <a:off x="1200" y="1680"/>
                <a:ext cx="240" cy="2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r"/>
                <a:r>
                  <a:rPr lang="ja-JP" altLang="en-US" sz="1600" b="1">
                    <a:solidFill>
                      <a:srgbClr val="003366"/>
                    </a:solidFill>
                  </a:rPr>
                  <a:t>７</a:t>
                </a:r>
              </a:p>
            </p:txBody>
          </p:sp>
        </p:grpSp>
        <p:grpSp>
          <p:nvGrpSpPr>
            <p:cNvPr id="234528" name="Group 32"/>
            <p:cNvGrpSpPr>
              <a:grpSpLocks/>
            </p:cNvGrpSpPr>
            <p:nvPr/>
          </p:nvGrpSpPr>
          <p:grpSpPr bwMode="auto">
            <a:xfrm>
              <a:off x="2976" y="1536"/>
              <a:ext cx="1623" cy="379"/>
              <a:chOff x="2976" y="1536"/>
              <a:chExt cx="1632" cy="384"/>
            </a:xfrm>
          </p:grpSpPr>
          <p:sp>
            <p:nvSpPr>
              <p:cNvPr id="234516" name="AutoShape 20"/>
              <p:cNvSpPr>
                <a:spLocks noChangeArrowheads="1"/>
              </p:cNvSpPr>
              <p:nvPr/>
            </p:nvSpPr>
            <p:spPr bwMode="auto">
              <a:xfrm>
                <a:off x="2976" y="1632"/>
                <a:ext cx="1632" cy="288"/>
              </a:xfrm>
              <a:prstGeom prst="wedgeRoundRectCallout">
                <a:avLst>
                  <a:gd name="adj1" fmla="val 24940"/>
                  <a:gd name="adj2" fmla="val 106597"/>
                  <a:gd name="adj3" fmla="val 16667"/>
                </a:avLst>
              </a:prstGeom>
              <a:solidFill>
                <a:srgbClr val="A5002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 sz="1800">
                    <a:solidFill>
                      <a:srgbClr val="FFFF00"/>
                    </a:solidFill>
                    <a:ea typeface="HGP創英角ﾎﾟｯﾌﾟ体" pitchFamily="50" charset="-128"/>
                  </a:rPr>
                  <a:t>　方策立案の着眼</a:t>
                </a:r>
              </a:p>
            </p:txBody>
          </p:sp>
          <p:sp>
            <p:nvSpPr>
              <p:cNvPr id="234517" name="Oval 21"/>
              <p:cNvSpPr>
                <a:spLocks noChangeArrowheads="1"/>
              </p:cNvSpPr>
              <p:nvPr/>
            </p:nvSpPr>
            <p:spPr bwMode="auto">
              <a:xfrm>
                <a:off x="2976" y="1536"/>
                <a:ext cx="240" cy="2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r"/>
                <a:r>
                  <a:rPr lang="ja-JP" altLang="en-US" sz="1600" b="1">
                    <a:solidFill>
                      <a:srgbClr val="003366"/>
                    </a:solidFill>
                  </a:rPr>
                  <a:t>８</a:t>
                </a:r>
              </a:p>
            </p:txBody>
          </p:sp>
        </p:grpSp>
        <p:grpSp>
          <p:nvGrpSpPr>
            <p:cNvPr id="234529" name="Group 33"/>
            <p:cNvGrpSpPr>
              <a:grpSpLocks/>
            </p:cNvGrpSpPr>
            <p:nvPr/>
          </p:nvGrpSpPr>
          <p:grpSpPr bwMode="auto">
            <a:xfrm>
              <a:off x="4368" y="432"/>
              <a:ext cx="1385" cy="473"/>
              <a:chOff x="4368" y="432"/>
              <a:chExt cx="1392" cy="480"/>
            </a:xfrm>
          </p:grpSpPr>
          <p:sp>
            <p:nvSpPr>
              <p:cNvPr id="234518" name="AutoShape 22"/>
              <p:cNvSpPr>
                <a:spLocks noChangeArrowheads="1"/>
              </p:cNvSpPr>
              <p:nvPr/>
            </p:nvSpPr>
            <p:spPr bwMode="auto">
              <a:xfrm>
                <a:off x="4416" y="480"/>
                <a:ext cx="1344" cy="432"/>
              </a:xfrm>
              <a:prstGeom prst="wedgeRoundRectCallout">
                <a:avLst>
                  <a:gd name="adj1" fmla="val -27231"/>
                  <a:gd name="adj2" fmla="val 101620"/>
                  <a:gd name="adj3" fmla="val 16667"/>
                </a:avLst>
              </a:prstGeom>
              <a:solidFill>
                <a:srgbClr val="FF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r>
                  <a:rPr lang="ja-JP" altLang="en-US" sz="1600" b="1"/>
                  <a:t>攻め所（着眼</a:t>
                </a:r>
              </a:p>
              <a:p>
                <a:pPr algn="ctr"/>
                <a:r>
                  <a:rPr lang="ja-JP" altLang="en-US" sz="1600" b="1"/>
                  <a:t>点）絞り込む</a:t>
                </a:r>
              </a:p>
            </p:txBody>
          </p:sp>
          <p:sp>
            <p:nvSpPr>
              <p:cNvPr id="234519" name="Oval 23"/>
              <p:cNvSpPr>
                <a:spLocks noChangeArrowheads="1"/>
              </p:cNvSpPr>
              <p:nvPr/>
            </p:nvSpPr>
            <p:spPr bwMode="auto">
              <a:xfrm>
                <a:off x="4368" y="432"/>
                <a:ext cx="240" cy="2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0033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1600" b="1">
                    <a:solidFill>
                      <a:srgbClr val="003366"/>
                    </a:solidFill>
                  </a:rPr>
                  <a:t>９</a:t>
                </a:r>
              </a:p>
            </p:txBody>
          </p:sp>
        </p:grpSp>
        <p:sp>
          <p:nvSpPr>
            <p:cNvPr id="234531" name="Oval 35"/>
            <p:cNvSpPr>
              <a:spLocks noChangeArrowheads="1"/>
            </p:cNvSpPr>
            <p:nvPr/>
          </p:nvSpPr>
          <p:spPr bwMode="auto">
            <a:xfrm>
              <a:off x="3792" y="2448"/>
              <a:ext cx="859" cy="1846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4532" name="Oval 36"/>
            <p:cNvSpPr>
              <a:spLocks noChangeArrowheads="1"/>
            </p:cNvSpPr>
            <p:nvPr/>
          </p:nvSpPr>
          <p:spPr bwMode="auto">
            <a:xfrm>
              <a:off x="3120" y="2448"/>
              <a:ext cx="668" cy="1846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4533" name="Oval 37"/>
            <p:cNvSpPr>
              <a:spLocks noChangeArrowheads="1"/>
            </p:cNvSpPr>
            <p:nvPr/>
          </p:nvSpPr>
          <p:spPr bwMode="auto">
            <a:xfrm>
              <a:off x="5280" y="3312"/>
              <a:ext cx="477" cy="994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39" name="Rectangle 55"/>
          <p:cNvSpPr>
            <a:spLocks noChangeArrowheads="1"/>
          </p:cNvSpPr>
          <p:nvPr/>
        </p:nvSpPr>
        <p:spPr bwMode="auto">
          <a:xfrm>
            <a:off x="914400" y="0"/>
            <a:ext cx="3352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/>
              <a:t>課題達成型</a:t>
            </a:r>
          </a:p>
        </p:txBody>
      </p:sp>
      <p:sp>
        <p:nvSpPr>
          <p:cNvPr id="93240" name="Rectangle 56"/>
          <p:cNvSpPr>
            <a:spLocks noChangeArrowheads="1"/>
          </p:cNvSpPr>
          <p:nvPr/>
        </p:nvSpPr>
        <p:spPr bwMode="auto">
          <a:xfrm>
            <a:off x="5029200" y="0"/>
            <a:ext cx="3352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>
                <a:solidFill>
                  <a:schemeClr val="accent2"/>
                </a:solidFill>
              </a:rPr>
              <a:t>問題解決型</a:t>
            </a:r>
          </a:p>
        </p:txBody>
      </p:sp>
      <p:grpSp>
        <p:nvGrpSpPr>
          <p:cNvPr id="93257" name="Group 73"/>
          <p:cNvGrpSpPr>
            <a:grpSpLocks/>
          </p:cNvGrpSpPr>
          <p:nvPr/>
        </p:nvGrpSpPr>
        <p:grpSpPr bwMode="auto">
          <a:xfrm>
            <a:off x="304800" y="609600"/>
            <a:ext cx="8382000" cy="1143000"/>
            <a:chOff x="288" y="384"/>
            <a:chExt cx="5088" cy="720"/>
          </a:xfrm>
        </p:grpSpPr>
        <p:sp>
          <p:nvSpPr>
            <p:cNvPr id="93241" name="AutoShape 57"/>
            <p:cNvSpPr>
              <a:spLocks noChangeArrowheads="1"/>
            </p:cNvSpPr>
            <p:nvPr/>
          </p:nvSpPr>
          <p:spPr bwMode="auto">
            <a:xfrm>
              <a:off x="1056" y="384"/>
              <a:ext cx="1048" cy="288"/>
            </a:xfrm>
            <a:prstGeom prst="downArrow">
              <a:avLst>
                <a:gd name="adj1" fmla="val 52287"/>
                <a:gd name="adj2" fmla="val 70486"/>
              </a:avLst>
            </a:prstGeom>
            <a:solidFill>
              <a:srgbClr val="A5002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93242" name="AutoShape 58"/>
            <p:cNvSpPr>
              <a:spLocks noChangeArrowheads="1"/>
            </p:cNvSpPr>
            <p:nvPr/>
          </p:nvSpPr>
          <p:spPr bwMode="auto">
            <a:xfrm>
              <a:off x="3792" y="384"/>
              <a:ext cx="1048" cy="288"/>
            </a:xfrm>
            <a:prstGeom prst="downArrow">
              <a:avLst>
                <a:gd name="adj1" fmla="val 52287"/>
                <a:gd name="adj2" fmla="val 70486"/>
              </a:avLst>
            </a:prstGeom>
            <a:solidFill>
              <a:schemeClr val="accent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93243" name="AutoShape 59"/>
            <p:cNvSpPr>
              <a:spLocks noChangeArrowheads="1"/>
            </p:cNvSpPr>
            <p:nvPr/>
          </p:nvSpPr>
          <p:spPr bwMode="auto">
            <a:xfrm>
              <a:off x="288" y="672"/>
              <a:ext cx="2304" cy="432"/>
            </a:xfrm>
            <a:prstGeom prst="roundRect">
              <a:avLst>
                <a:gd name="adj" fmla="val 12449"/>
              </a:avLst>
            </a:prstGeom>
            <a:solidFill>
              <a:srgbClr val="FFCCCC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ja-JP" altLang="en-US" sz="2800" b="1"/>
                <a:t>３．活動計画の作成</a:t>
              </a:r>
            </a:p>
          </p:txBody>
        </p:sp>
        <p:sp>
          <p:nvSpPr>
            <p:cNvPr id="93244" name="AutoShape 60"/>
            <p:cNvSpPr>
              <a:spLocks noChangeArrowheads="1"/>
            </p:cNvSpPr>
            <p:nvPr/>
          </p:nvSpPr>
          <p:spPr bwMode="auto">
            <a:xfrm>
              <a:off x="3312" y="672"/>
              <a:ext cx="2064" cy="432"/>
            </a:xfrm>
            <a:prstGeom prst="roundRect">
              <a:avLst>
                <a:gd name="adj" fmla="val 12449"/>
              </a:avLst>
            </a:prstGeom>
            <a:solidFill>
              <a:srgbClr val="CCECFF"/>
            </a:solidFill>
            <a:ln w="12700">
              <a:solidFill>
                <a:srgbClr val="000099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rgbClr val="003366"/>
                  </a:solidFill>
                </a:rPr>
                <a:t>３．活動計画の作成</a:t>
              </a:r>
            </a:p>
          </p:txBody>
        </p:sp>
      </p:grpSp>
      <p:grpSp>
        <p:nvGrpSpPr>
          <p:cNvPr id="93279" name="Group 95"/>
          <p:cNvGrpSpPr>
            <a:grpSpLocks/>
          </p:cNvGrpSpPr>
          <p:nvPr/>
        </p:nvGrpSpPr>
        <p:grpSpPr bwMode="auto">
          <a:xfrm>
            <a:off x="304800" y="1752600"/>
            <a:ext cx="4343400" cy="5105400"/>
            <a:chOff x="192" y="1104"/>
            <a:chExt cx="2736" cy="3216"/>
          </a:xfrm>
        </p:grpSpPr>
        <p:sp>
          <p:nvSpPr>
            <p:cNvPr id="93245" name="AutoShape 61"/>
            <p:cNvSpPr>
              <a:spLocks noChangeArrowheads="1"/>
            </p:cNvSpPr>
            <p:nvPr/>
          </p:nvSpPr>
          <p:spPr bwMode="auto">
            <a:xfrm>
              <a:off x="1056" y="1104"/>
              <a:ext cx="1048" cy="240"/>
            </a:xfrm>
            <a:prstGeom prst="downArrow">
              <a:avLst>
                <a:gd name="adj1" fmla="val 52287"/>
                <a:gd name="adj2" fmla="val 70486"/>
              </a:avLst>
            </a:prstGeom>
            <a:solidFill>
              <a:srgbClr val="A5002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grpSp>
          <p:nvGrpSpPr>
            <p:cNvPr id="93277" name="Group 93"/>
            <p:cNvGrpSpPr>
              <a:grpSpLocks/>
            </p:cNvGrpSpPr>
            <p:nvPr/>
          </p:nvGrpSpPr>
          <p:grpSpPr bwMode="auto">
            <a:xfrm>
              <a:off x="192" y="1344"/>
              <a:ext cx="2736" cy="2976"/>
              <a:chOff x="192" y="1344"/>
              <a:chExt cx="2736" cy="2976"/>
            </a:xfrm>
          </p:grpSpPr>
          <p:sp>
            <p:nvSpPr>
              <p:cNvPr id="93186" name="AutoShape 2"/>
              <p:cNvSpPr>
                <a:spLocks noChangeArrowheads="1"/>
              </p:cNvSpPr>
              <p:nvPr/>
            </p:nvSpPr>
            <p:spPr bwMode="auto">
              <a:xfrm>
                <a:off x="192" y="1344"/>
                <a:ext cx="2736" cy="2688"/>
              </a:xfrm>
              <a:prstGeom prst="roundRect">
                <a:avLst>
                  <a:gd name="adj" fmla="val 12449"/>
                </a:avLst>
              </a:prstGeom>
              <a:solidFill>
                <a:srgbClr val="FFCCCC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/>
              <a:lstStyle/>
              <a:p>
                <a:pPr algn="ctr"/>
                <a:r>
                  <a:rPr lang="ja-JP" altLang="en-US" sz="3600">
                    <a:ea typeface="HGP創英角ﾎﾟｯﾌﾟ体" pitchFamily="50" charset="-128"/>
                  </a:rPr>
                  <a:t>４．方策の立案</a:t>
                </a:r>
                <a:endParaRPr lang="ja-JP" altLang="en-US"/>
              </a:p>
            </p:txBody>
          </p:sp>
          <p:sp>
            <p:nvSpPr>
              <p:cNvPr id="93247" name="AutoShape 63"/>
              <p:cNvSpPr>
                <a:spLocks noChangeArrowheads="1"/>
              </p:cNvSpPr>
              <p:nvPr/>
            </p:nvSpPr>
            <p:spPr bwMode="auto">
              <a:xfrm>
                <a:off x="1104" y="4032"/>
                <a:ext cx="1048" cy="288"/>
              </a:xfrm>
              <a:prstGeom prst="downArrow">
                <a:avLst>
                  <a:gd name="adj1" fmla="val 52287"/>
                  <a:gd name="adj2" fmla="val 70486"/>
                </a:avLst>
              </a:prstGeom>
              <a:solidFill>
                <a:srgbClr val="A5002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93258" name="Group 74"/>
          <p:cNvGrpSpPr>
            <a:grpSpLocks/>
          </p:cNvGrpSpPr>
          <p:nvPr/>
        </p:nvGrpSpPr>
        <p:grpSpPr bwMode="auto">
          <a:xfrm>
            <a:off x="5029200" y="1752600"/>
            <a:ext cx="3886200" cy="5105400"/>
            <a:chOff x="3168" y="1104"/>
            <a:chExt cx="2448" cy="3216"/>
          </a:xfrm>
        </p:grpSpPr>
        <p:sp>
          <p:nvSpPr>
            <p:cNvPr id="93189" name="AutoShape 5"/>
            <p:cNvSpPr>
              <a:spLocks noChangeArrowheads="1"/>
            </p:cNvSpPr>
            <p:nvPr/>
          </p:nvSpPr>
          <p:spPr bwMode="auto">
            <a:xfrm>
              <a:off x="3168" y="1392"/>
              <a:ext cx="2448" cy="2640"/>
            </a:xfrm>
            <a:prstGeom prst="roundRect">
              <a:avLst>
                <a:gd name="adj" fmla="val 12449"/>
              </a:avLst>
            </a:prstGeom>
            <a:solidFill>
              <a:srgbClr val="CCECFF"/>
            </a:solidFill>
            <a:ln w="12700">
              <a:solidFill>
                <a:srgbClr val="000099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/>
            <a:lstStyle/>
            <a:p>
              <a:pPr algn="ctr"/>
              <a:r>
                <a:rPr lang="ja-JP" altLang="en-US" sz="3200" b="1">
                  <a:solidFill>
                    <a:srgbClr val="003366"/>
                  </a:solidFill>
                </a:rPr>
                <a:t>４．要因解析</a:t>
              </a:r>
              <a:endParaRPr lang="ja-JP" altLang="en-US" sz="2800" b="1">
                <a:solidFill>
                  <a:srgbClr val="003366"/>
                </a:solidFill>
              </a:endParaRPr>
            </a:p>
          </p:txBody>
        </p:sp>
        <p:sp>
          <p:nvSpPr>
            <p:cNvPr id="93246" name="AutoShape 62"/>
            <p:cNvSpPr>
              <a:spLocks noChangeArrowheads="1"/>
            </p:cNvSpPr>
            <p:nvPr/>
          </p:nvSpPr>
          <p:spPr bwMode="auto">
            <a:xfrm>
              <a:off x="3840" y="1104"/>
              <a:ext cx="1048" cy="288"/>
            </a:xfrm>
            <a:prstGeom prst="downArrow">
              <a:avLst>
                <a:gd name="adj1" fmla="val 52287"/>
                <a:gd name="adj2" fmla="val 70486"/>
              </a:avLst>
            </a:prstGeom>
            <a:solidFill>
              <a:schemeClr val="accent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93248" name="AutoShape 64"/>
            <p:cNvSpPr>
              <a:spLocks noChangeArrowheads="1"/>
            </p:cNvSpPr>
            <p:nvPr/>
          </p:nvSpPr>
          <p:spPr bwMode="auto">
            <a:xfrm>
              <a:off x="3840" y="4032"/>
              <a:ext cx="1048" cy="288"/>
            </a:xfrm>
            <a:prstGeom prst="downArrow">
              <a:avLst>
                <a:gd name="adj1" fmla="val 52287"/>
                <a:gd name="adj2" fmla="val 70486"/>
              </a:avLst>
            </a:prstGeom>
            <a:solidFill>
              <a:schemeClr val="accent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</p:grpSp>
      <p:sp>
        <p:nvSpPr>
          <p:cNvPr id="93249" name="AutoShape 65"/>
          <p:cNvSpPr>
            <a:spLocks noChangeArrowheads="1"/>
          </p:cNvSpPr>
          <p:nvPr/>
        </p:nvSpPr>
        <p:spPr bwMode="auto">
          <a:xfrm>
            <a:off x="5257800" y="2895600"/>
            <a:ext cx="3429000" cy="3124200"/>
          </a:xfrm>
          <a:prstGeom prst="foldedCorner">
            <a:avLst>
              <a:gd name="adj" fmla="val 12500"/>
            </a:avLst>
          </a:prstGeom>
          <a:solidFill>
            <a:srgbClr val="FFFFCC"/>
          </a:solidFill>
          <a:ln w="9525">
            <a:solidFill>
              <a:srgbClr val="0000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US" altLang="ja-JP" sz="2600" b="1">
                <a:solidFill>
                  <a:srgbClr val="003366"/>
                </a:solidFill>
              </a:rPr>
              <a:t>『</a:t>
            </a:r>
            <a:r>
              <a:rPr lang="ja-JP" altLang="en-US" sz="2600" b="1">
                <a:solidFill>
                  <a:srgbClr val="003366"/>
                </a:solidFill>
              </a:rPr>
              <a:t>なぜ？なぜ？解析</a:t>
            </a:r>
            <a:r>
              <a:rPr lang="en-US" altLang="ja-JP" sz="2600" b="1">
                <a:solidFill>
                  <a:srgbClr val="003366"/>
                </a:solidFill>
              </a:rPr>
              <a:t>』</a:t>
            </a:r>
          </a:p>
          <a:p>
            <a:r>
              <a:rPr lang="ja-JP" altLang="en-US" sz="2600" b="1">
                <a:solidFill>
                  <a:srgbClr val="003366"/>
                </a:solidFill>
              </a:rPr>
              <a:t>で問題の発生原因を</a:t>
            </a:r>
          </a:p>
          <a:p>
            <a:r>
              <a:rPr lang="ja-JP" altLang="en-US" sz="2600" b="1">
                <a:solidFill>
                  <a:srgbClr val="003366"/>
                </a:solidFill>
              </a:rPr>
              <a:t>掘り下げる</a:t>
            </a:r>
          </a:p>
        </p:txBody>
      </p:sp>
      <p:sp>
        <p:nvSpPr>
          <p:cNvPr id="93250" name="AutoShape 66"/>
          <p:cNvSpPr>
            <a:spLocks noChangeArrowheads="1"/>
          </p:cNvSpPr>
          <p:nvPr/>
        </p:nvSpPr>
        <p:spPr bwMode="auto">
          <a:xfrm>
            <a:off x="609600" y="2971800"/>
            <a:ext cx="3810000" cy="3200400"/>
          </a:xfrm>
          <a:prstGeom prst="foldedCorner">
            <a:avLst>
              <a:gd name="adj" fmla="val 12500"/>
            </a:avLst>
          </a:prstGeom>
          <a:solidFill>
            <a:srgbClr val="FFFFCC"/>
          </a:solidFill>
          <a:ln w="9525">
            <a:solidFill>
              <a:srgbClr val="6600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US" altLang="ja-JP" sz="2800">
                <a:solidFill>
                  <a:srgbClr val="660033"/>
                </a:solidFill>
                <a:ea typeface="HGP創英角ﾎﾟｯﾌﾟ体" pitchFamily="50" charset="-128"/>
              </a:rPr>
              <a:t>『</a:t>
            </a:r>
            <a:r>
              <a:rPr lang="ja-JP" altLang="en-US" sz="2800">
                <a:solidFill>
                  <a:srgbClr val="660033"/>
                </a:solidFill>
                <a:ea typeface="HGP創英角ﾎﾟｯﾌﾟ体" pitchFamily="50" charset="-128"/>
              </a:rPr>
              <a:t>自由発想</a:t>
            </a:r>
            <a:r>
              <a:rPr lang="en-US" altLang="ja-JP" sz="2800">
                <a:solidFill>
                  <a:srgbClr val="660033"/>
                </a:solidFill>
                <a:ea typeface="HGP創英角ﾎﾟｯﾌﾟ体" pitchFamily="50" charset="-128"/>
              </a:rPr>
              <a:t>』</a:t>
            </a:r>
            <a:r>
              <a:rPr lang="ja-JP" altLang="en-US" sz="2800">
                <a:solidFill>
                  <a:srgbClr val="660033"/>
                </a:solidFill>
                <a:ea typeface="HGP創英角ﾎﾟｯﾌﾟ体" pitchFamily="50" charset="-128"/>
              </a:rPr>
              <a:t>で、目標</a:t>
            </a:r>
          </a:p>
          <a:p>
            <a:r>
              <a:rPr lang="ja-JP" altLang="en-US" sz="2800">
                <a:solidFill>
                  <a:srgbClr val="660033"/>
                </a:solidFill>
                <a:ea typeface="HGP創英角ﾎﾟｯﾌﾟ体" pitchFamily="50" charset="-128"/>
              </a:rPr>
              <a:t>達成のアイデアを</a:t>
            </a:r>
            <a:r>
              <a:rPr lang="en-US" altLang="ja-JP" sz="2800">
                <a:solidFill>
                  <a:srgbClr val="660033"/>
                </a:solidFill>
                <a:ea typeface="HGP創英角ﾎﾟｯﾌﾟ体" pitchFamily="50" charset="-128"/>
              </a:rPr>
              <a:t>､</a:t>
            </a:r>
          </a:p>
          <a:p>
            <a:r>
              <a:rPr lang="ja-JP" altLang="en-US" sz="2800">
                <a:solidFill>
                  <a:srgbClr val="660033"/>
                </a:solidFill>
                <a:ea typeface="HGP創英角ﾎﾟｯﾌﾟ体" pitchFamily="50" charset="-128"/>
              </a:rPr>
              <a:t>できる限り多く列挙</a:t>
            </a:r>
          </a:p>
        </p:txBody>
      </p:sp>
      <p:grpSp>
        <p:nvGrpSpPr>
          <p:cNvPr id="93270" name="Group 86"/>
          <p:cNvGrpSpPr>
            <a:grpSpLocks/>
          </p:cNvGrpSpPr>
          <p:nvPr/>
        </p:nvGrpSpPr>
        <p:grpSpPr bwMode="auto">
          <a:xfrm>
            <a:off x="5181600" y="4038600"/>
            <a:ext cx="3733800" cy="1992313"/>
            <a:chOff x="3264" y="2544"/>
            <a:chExt cx="2352" cy="1255"/>
          </a:xfrm>
        </p:grpSpPr>
        <p:pic>
          <p:nvPicPr>
            <p:cNvPr id="93253" name="Picture 6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" y="2784"/>
              <a:ext cx="1536" cy="10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3254" name="Rectangle 70"/>
            <p:cNvSpPr>
              <a:spLocks noChangeArrowheads="1"/>
            </p:cNvSpPr>
            <p:nvPr/>
          </p:nvSpPr>
          <p:spPr bwMode="auto">
            <a:xfrm rot="870482">
              <a:off x="3264" y="2880"/>
              <a:ext cx="6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 b="1">
                  <a:solidFill>
                    <a:schemeClr val="accent2"/>
                  </a:solidFill>
                </a:rPr>
                <a:t>なぜ？</a:t>
              </a:r>
            </a:p>
          </p:txBody>
        </p:sp>
        <p:sp>
          <p:nvSpPr>
            <p:cNvPr id="93255" name="Rectangle 71"/>
            <p:cNvSpPr>
              <a:spLocks noChangeArrowheads="1"/>
            </p:cNvSpPr>
            <p:nvPr/>
          </p:nvSpPr>
          <p:spPr bwMode="auto">
            <a:xfrm rot="-1694367">
              <a:off x="4752" y="2688"/>
              <a:ext cx="6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 b="1">
                  <a:solidFill>
                    <a:schemeClr val="accent2"/>
                  </a:solidFill>
                </a:rPr>
                <a:t>なぜ？</a:t>
              </a:r>
            </a:p>
          </p:txBody>
        </p:sp>
        <p:sp>
          <p:nvSpPr>
            <p:cNvPr id="93266" name="Rectangle 82"/>
            <p:cNvSpPr>
              <a:spLocks noChangeArrowheads="1"/>
            </p:cNvSpPr>
            <p:nvPr/>
          </p:nvSpPr>
          <p:spPr bwMode="auto">
            <a:xfrm rot="1400882">
              <a:off x="3552" y="2640"/>
              <a:ext cx="6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 b="1">
                  <a:solidFill>
                    <a:schemeClr val="accent2"/>
                  </a:solidFill>
                </a:rPr>
                <a:t>なぜ？</a:t>
              </a:r>
            </a:p>
          </p:txBody>
        </p:sp>
        <p:sp>
          <p:nvSpPr>
            <p:cNvPr id="93267" name="Rectangle 83"/>
            <p:cNvSpPr>
              <a:spLocks noChangeArrowheads="1"/>
            </p:cNvSpPr>
            <p:nvPr/>
          </p:nvSpPr>
          <p:spPr bwMode="auto">
            <a:xfrm rot="-617097">
              <a:off x="3312" y="3120"/>
              <a:ext cx="6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 b="1">
                  <a:solidFill>
                    <a:schemeClr val="accent2"/>
                  </a:solidFill>
                </a:rPr>
                <a:t>なぜ？</a:t>
              </a:r>
            </a:p>
          </p:txBody>
        </p:sp>
        <p:sp>
          <p:nvSpPr>
            <p:cNvPr id="93268" name="Rectangle 84"/>
            <p:cNvSpPr>
              <a:spLocks noChangeArrowheads="1"/>
            </p:cNvSpPr>
            <p:nvPr/>
          </p:nvSpPr>
          <p:spPr bwMode="auto">
            <a:xfrm rot="-1105622">
              <a:off x="4944" y="2976"/>
              <a:ext cx="6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 b="1">
                  <a:solidFill>
                    <a:schemeClr val="accent2"/>
                  </a:solidFill>
                </a:rPr>
                <a:t>なぜ？</a:t>
              </a:r>
            </a:p>
          </p:txBody>
        </p:sp>
        <p:sp>
          <p:nvSpPr>
            <p:cNvPr id="93269" name="Rectangle 85"/>
            <p:cNvSpPr>
              <a:spLocks noChangeArrowheads="1"/>
            </p:cNvSpPr>
            <p:nvPr/>
          </p:nvSpPr>
          <p:spPr bwMode="auto">
            <a:xfrm rot="-1105622">
              <a:off x="4464" y="2544"/>
              <a:ext cx="6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000" b="1">
                  <a:solidFill>
                    <a:schemeClr val="accent2"/>
                  </a:solidFill>
                </a:rPr>
                <a:t>なぜ？</a:t>
              </a:r>
            </a:p>
          </p:txBody>
        </p:sp>
      </p:grpSp>
      <p:grpSp>
        <p:nvGrpSpPr>
          <p:cNvPr id="93276" name="Group 92"/>
          <p:cNvGrpSpPr>
            <a:grpSpLocks/>
          </p:cNvGrpSpPr>
          <p:nvPr/>
        </p:nvGrpSpPr>
        <p:grpSpPr bwMode="auto">
          <a:xfrm>
            <a:off x="228600" y="3962400"/>
            <a:ext cx="4945063" cy="2438400"/>
            <a:chOff x="144" y="2448"/>
            <a:chExt cx="3115" cy="1584"/>
          </a:xfrm>
        </p:grpSpPr>
        <p:pic>
          <p:nvPicPr>
            <p:cNvPr id="93259" name="Picture 7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8" y="2688"/>
              <a:ext cx="1155" cy="1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3260" name="Rectangle 76"/>
            <p:cNvSpPr>
              <a:spLocks noChangeArrowheads="1"/>
            </p:cNvSpPr>
            <p:nvPr/>
          </p:nvSpPr>
          <p:spPr bwMode="auto">
            <a:xfrm rot="-1258054">
              <a:off x="1968" y="2448"/>
              <a:ext cx="1099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200" b="1"/>
                <a:t>どう？</a:t>
              </a:r>
            </a:p>
          </p:txBody>
        </p:sp>
        <p:sp>
          <p:nvSpPr>
            <p:cNvPr id="93261" name="Rectangle 77"/>
            <p:cNvSpPr>
              <a:spLocks noChangeArrowheads="1"/>
            </p:cNvSpPr>
            <p:nvPr/>
          </p:nvSpPr>
          <p:spPr bwMode="auto">
            <a:xfrm rot="-1258054">
              <a:off x="2112" y="2736"/>
              <a:ext cx="1099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200" b="1"/>
                <a:t>どう？</a:t>
              </a:r>
            </a:p>
          </p:txBody>
        </p:sp>
        <p:sp>
          <p:nvSpPr>
            <p:cNvPr id="93262" name="Rectangle 78"/>
            <p:cNvSpPr>
              <a:spLocks noChangeArrowheads="1"/>
            </p:cNvSpPr>
            <p:nvPr/>
          </p:nvSpPr>
          <p:spPr bwMode="auto">
            <a:xfrm rot="-314100">
              <a:off x="2160" y="3024"/>
              <a:ext cx="1099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200" b="1"/>
                <a:t>どう？</a:t>
              </a:r>
            </a:p>
          </p:txBody>
        </p:sp>
        <p:sp>
          <p:nvSpPr>
            <p:cNvPr id="93263" name="Rectangle 79"/>
            <p:cNvSpPr>
              <a:spLocks noChangeArrowheads="1"/>
            </p:cNvSpPr>
            <p:nvPr/>
          </p:nvSpPr>
          <p:spPr bwMode="auto">
            <a:xfrm rot="153894">
              <a:off x="2110" y="3311"/>
              <a:ext cx="109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200" b="1"/>
                <a:t>どう？</a:t>
              </a:r>
            </a:p>
          </p:txBody>
        </p:sp>
        <p:sp>
          <p:nvSpPr>
            <p:cNvPr id="93264" name="Rectangle 80"/>
            <p:cNvSpPr>
              <a:spLocks noChangeArrowheads="1"/>
            </p:cNvSpPr>
            <p:nvPr/>
          </p:nvSpPr>
          <p:spPr bwMode="auto">
            <a:xfrm rot="1904041">
              <a:off x="1968" y="3696"/>
              <a:ext cx="1099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200" b="1"/>
                <a:t>どう？</a:t>
              </a:r>
            </a:p>
          </p:txBody>
        </p:sp>
        <p:sp>
          <p:nvSpPr>
            <p:cNvPr id="93271" name="Rectangle 87"/>
            <p:cNvSpPr>
              <a:spLocks noChangeArrowheads="1"/>
            </p:cNvSpPr>
            <p:nvPr/>
          </p:nvSpPr>
          <p:spPr bwMode="auto">
            <a:xfrm rot="1018103">
              <a:off x="144" y="2640"/>
              <a:ext cx="1099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r>
                <a:rPr lang="ja-JP" altLang="en-US" sz="2200" b="1"/>
                <a:t>どう？</a:t>
              </a:r>
            </a:p>
          </p:txBody>
        </p:sp>
        <p:sp>
          <p:nvSpPr>
            <p:cNvPr id="93272" name="Rectangle 88"/>
            <p:cNvSpPr>
              <a:spLocks noChangeArrowheads="1"/>
            </p:cNvSpPr>
            <p:nvPr/>
          </p:nvSpPr>
          <p:spPr bwMode="auto">
            <a:xfrm rot="914871">
              <a:off x="480" y="2976"/>
              <a:ext cx="1099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200" b="1"/>
                <a:t>どう？</a:t>
              </a:r>
            </a:p>
          </p:txBody>
        </p:sp>
        <p:sp>
          <p:nvSpPr>
            <p:cNvPr id="93273" name="Rectangle 89"/>
            <p:cNvSpPr>
              <a:spLocks noChangeArrowheads="1"/>
            </p:cNvSpPr>
            <p:nvPr/>
          </p:nvSpPr>
          <p:spPr bwMode="auto">
            <a:xfrm rot="-314100">
              <a:off x="144" y="3168"/>
              <a:ext cx="907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r>
                <a:rPr lang="ja-JP" altLang="en-US" sz="2200" b="1"/>
                <a:t>どう？</a:t>
              </a:r>
            </a:p>
          </p:txBody>
        </p:sp>
        <p:sp>
          <p:nvSpPr>
            <p:cNvPr id="93274" name="Rectangle 90"/>
            <p:cNvSpPr>
              <a:spLocks noChangeArrowheads="1"/>
            </p:cNvSpPr>
            <p:nvPr/>
          </p:nvSpPr>
          <p:spPr bwMode="auto">
            <a:xfrm rot="-996720">
              <a:off x="288" y="3456"/>
              <a:ext cx="71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r>
                <a:rPr lang="ja-JP" altLang="en-US" sz="2200" b="1"/>
                <a:t>どう？</a:t>
              </a:r>
            </a:p>
          </p:txBody>
        </p:sp>
        <p:sp>
          <p:nvSpPr>
            <p:cNvPr id="93275" name="Rectangle 91"/>
            <p:cNvSpPr>
              <a:spLocks noChangeArrowheads="1"/>
            </p:cNvSpPr>
            <p:nvPr/>
          </p:nvSpPr>
          <p:spPr bwMode="auto">
            <a:xfrm rot="-1677979">
              <a:off x="624" y="3552"/>
              <a:ext cx="667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r>
                <a:rPr lang="ja-JP" altLang="en-US" sz="2200" b="1"/>
                <a:t>どう？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3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3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3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93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49" grpId="0" animBg="1" autoUpdateAnimBg="0"/>
      <p:bldP spid="93250" grpId="0" animBg="1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430" name="Group 54"/>
          <p:cNvGrpSpPr>
            <a:grpSpLocks/>
          </p:cNvGrpSpPr>
          <p:nvPr/>
        </p:nvGrpSpPr>
        <p:grpSpPr bwMode="auto">
          <a:xfrm>
            <a:off x="58738" y="188913"/>
            <a:ext cx="8977312" cy="6597650"/>
            <a:chOff x="-144" y="0"/>
            <a:chExt cx="5904" cy="4320"/>
          </a:xfrm>
        </p:grpSpPr>
        <p:sp>
          <p:nvSpPr>
            <p:cNvPr id="101378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5760" cy="528"/>
            </a:xfrm>
            <a:prstGeom prst="rect">
              <a:avLst/>
            </a:prstGeom>
            <a:solidFill>
              <a:srgbClr val="FF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>
                  <a:solidFill>
                    <a:srgbClr val="660033"/>
                  </a:solidFill>
                  <a:ea typeface="HGP創英角ｺﾞｼｯｸUB" pitchFamily="50" charset="-128"/>
                </a:rPr>
                <a:t>課題達成型ＱＣストーリーの特徴</a:t>
              </a:r>
              <a:r>
                <a:rPr lang="en-US" altLang="ja-JP">
                  <a:solidFill>
                    <a:srgbClr val="660033"/>
                  </a:solidFill>
                  <a:ea typeface="HGP創英角ｺﾞｼｯｸUB" pitchFamily="50" charset="-128"/>
                </a:rPr>
                <a:t>【</a:t>
              </a:r>
              <a:r>
                <a:rPr lang="ja-JP" altLang="en-US">
                  <a:solidFill>
                    <a:srgbClr val="660033"/>
                  </a:solidFill>
                  <a:ea typeface="HGP創英角ｺﾞｼｯｸUB" pitchFamily="50" charset="-128"/>
                </a:rPr>
                <a:t>２</a:t>
              </a:r>
              <a:r>
                <a:rPr lang="en-US" altLang="ja-JP">
                  <a:solidFill>
                    <a:srgbClr val="660033"/>
                  </a:solidFill>
                  <a:ea typeface="HGP創英角ｺﾞｼｯｸUB" pitchFamily="50" charset="-128"/>
                </a:rPr>
                <a:t>】</a:t>
              </a:r>
            </a:p>
          </p:txBody>
        </p:sp>
        <p:sp>
          <p:nvSpPr>
            <p:cNvPr id="101379" name="Rectangle 3"/>
            <p:cNvSpPr>
              <a:spLocks noChangeArrowheads="1"/>
            </p:cNvSpPr>
            <p:nvPr/>
          </p:nvSpPr>
          <p:spPr bwMode="auto">
            <a:xfrm>
              <a:off x="192" y="480"/>
              <a:ext cx="5424" cy="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200">
                  <a:solidFill>
                    <a:srgbClr val="000066"/>
                  </a:solidFill>
                </a:rPr>
                <a:t>問題解決型では、問題の発生原因を</a:t>
              </a:r>
            </a:p>
            <a:p>
              <a:pPr algn="ctr"/>
              <a:r>
                <a:rPr lang="ja-JP" altLang="en-US" sz="3200">
                  <a:solidFill>
                    <a:srgbClr val="000066"/>
                  </a:solidFill>
                </a:rPr>
                <a:t>なぜ？なぜ？解析（掘り下げ）するが</a:t>
              </a:r>
            </a:p>
          </p:txBody>
        </p:sp>
        <p:sp>
          <p:nvSpPr>
            <p:cNvPr id="101380" name="Rectangle 4"/>
            <p:cNvSpPr>
              <a:spLocks noChangeArrowheads="1"/>
            </p:cNvSpPr>
            <p:nvPr/>
          </p:nvSpPr>
          <p:spPr bwMode="auto">
            <a:xfrm>
              <a:off x="0" y="1440"/>
              <a:ext cx="5760" cy="2880"/>
            </a:xfrm>
            <a:prstGeom prst="rect">
              <a:avLst/>
            </a:prstGeom>
            <a:solidFill>
              <a:srgbClr val="FF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altLang="ja-JP" sz="20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創英角ﾎﾟｯﾌﾟ体" pitchFamily="49" charset="-128"/>
              </a:endParaRPr>
            </a:p>
            <a:p>
              <a:r>
                <a:rPr lang="ja-JP" altLang="en-US" sz="3600">
                  <a:solidFill>
                    <a:srgbClr val="A5002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HG創英角ﾎﾟｯﾌﾟ体" pitchFamily="49" charset="-128"/>
                </a:rPr>
                <a:t>　　</a:t>
              </a:r>
              <a:r>
                <a:rPr lang="ja-JP" altLang="en-US" sz="1800">
                  <a:solidFill>
                    <a:srgbClr val="A5002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HG創英角ﾎﾟｯﾌﾟ体" pitchFamily="49" charset="-128"/>
                </a:rPr>
                <a:t>　</a:t>
              </a:r>
              <a:r>
                <a:rPr lang="ja-JP" altLang="en-US" sz="3500">
                  <a:solidFill>
                    <a:srgbClr val="A5002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HG創英角ﾎﾟｯﾌﾟ体" pitchFamily="49" charset="-128"/>
                </a:rPr>
                <a:t>対策立案で</a:t>
              </a:r>
              <a:r>
                <a:rPr lang="en-US" altLang="ja-JP" sz="3500">
                  <a:solidFill>
                    <a:srgbClr val="A5002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HG創英角ﾎﾟｯﾌﾟ体" pitchFamily="49" charset="-128"/>
                </a:rPr>
                <a:t>､</a:t>
              </a:r>
              <a:r>
                <a:rPr lang="ja-JP" altLang="en-US" sz="3500" b="1">
                  <a:solidFill>
                    <a:srgbClr val="003366"/>
                  </a:solidFill>
                  <a:latin typeface="ＭＳ Ｐゴシック" pitchFamily="50" charset="-128"/>
                </a:rPr>
                <a:t>ステップ２</a:t>
              </a:r>
              <a:r>
                <a:rPr lang="en-US" altLang="ja-JP" sz="3500" b="1">
                  <a:solidFill>
                    <a:srgbClr val="003366"/>
                  </a:solidFill>
                  <a:latin typeface="ＭＳ Ｐゴシック" pitchFamily="50" charset="-128"/>
                </a:rPr>
                <a:t>. </a:t>
              </a:r>
              <a:r>
                <a:rPr lang="ja-JP" altLang="en-US" sz="3500" b="1">
                  <a:solidFill>
                    <a:srgbClr val="003366"/>
                  </a:solidFill>
                  <a:latin typeface="ＭＳ Ｐゴシック" pitchFamily="50" charset="-128"/>
                </a:rPr>
                <a:t>で明確にした</a:t>
              </a:r>
            </a:p>
            <a:p>
              <a:r>
                <a:rPr lang="ja-JP" altLang="en-US" sz="3500" b="1">
                  <a:solidFill>
                    <a:srgbClr val="003366"/>
                  </a:solidFill>
                  <a:latin typeface="ＭＳ Ｐゴシック" pitchFamily="50" charset="-128"/>
                </a:rPr>
                <a:t>　　　　　</a:t>
              </a:r>
              <a:r>
                <a:rPr lang="ja-JP" altLang="en-US" sz="3500" b="1">
                  <a:latin typeface="ＭＳ Ｐゴシック" pitchFamily="50" charset="-128"/>
                </a:rPr>
                <a:t>「</a:t>
              </a:r>
              <a:r>
                <a:rPr lang="ja-JP" altLang="en-US" sz="3500">
                  <a:effectLst>
                    <a:outerShdw blurRad="38100" dist="38100" dir="2700000" algn="tl">
                      <a:srgbClr val="000000"/>
                    </a:outerShdw>
                  </a:effectLst>
                  <a:ea typeface="HGP創英角ﾎﾟｯﾌﾟ体" pitchFamily="50" charset="-128"/>
                </a:rPr>
                <a:t>攻め所（着眼点）」</a:t>
              </a:r>
              <a:r>
                <a:rPr lang="ja-JP" altLang="en-US" sz="3500" b="1">
                  <a:solidFill>
                    <a:srgbClr val="003366"/>
                  </a:solidFill>
                  <a:latin typeface="ＭＳ Ｐゴシック" pitchFamily="50" charset="-128"/>
                </a:rPr>
                <a:t>を焦点に</a:t>
              </a:r>
            </a:p>
            <a:p>
              <a:r>
                <a:rPr lang="ja-JP" altLang="en-US" sz="3500" b="1">
                  <a:solidFill>
                    <a:srgbClr val="003366"/>
                  </a:solidFill>
                  <a:latin typeface="ＭＳ Ｐゴシック" pitchFamily="50" charset="-128"/>
                </a:rPr>
                <a:t>　　　　　目標達成が可能と思われる</a:t>
              </a:r>
            </a:p>
            <a:p>
              <a:r>
                <a:rPr lang="ja-JP" altLang="en-US" sz="3500" b="1">
                  <a:solidFill>
                    <a:srgbClr val="003366"/>
                  </a:solidFill>
                  <a:latin typeface="ＭＳ Ｐゴシック" pitchFamily="50" charset="-128"/>
                </a:rPr>
                <a:t>　　　　　　</a:t>
              </a:r>
              <a:r>
                <a:rPr lang="ja-JP" altLang="en-US" sz="3500" b="1" u="sng">
                  <a:solidFill>
                    <a:srgbClr val="A50021"/>
                  </a:solidFill>
                  <a:latin typeface="ＭＳ Ｐゴシック" pitchFamily="50" charset="-128"/>
                </a:rPr>
                <a:t>アイデアを、できる限り</a:t>
              </a:r>
            </a:p>
            <a:p>
              <a:r>
                <a:rPr lang="ja-JP" altLang="en-US" sz="3500" b="1">
                  <a:solidFill>
                    <a:srgbClr val="003366"/>
                  </a:solidFill>
                  <a:latin typeface="ＭＳ Ｐゴシック" pitchFamily="50" charset="-128"/>
                </a:rPr>
                <a:t>　　　　　　</a:t>
              </a:r>
              <a:r>
                <a:rPr lang="ja-JP" altLang="en-US" sz="3500" b="1" u="sng">
                  <a:solidFill>
                    <a:srgbClr val="A50021"/>
                  </a:solidFill>
                  <a:latin typeface="ＭＳ Ｐゴシック" pitchFamily="50" charset="-128"/>
                </a:rPr>
                <a:t>多く</a:t>
              </a:r>
              <a:r>
                <a:rPr lang="ja-JP" altLang="en-US" sz="3500" b="1">
                  <a:solidFill>
                    <a:srgbClr val="003366"/>
                  </a:solidFill>
                  <a:latin typeface="ＭＳ Ｐゴシック" pitchFamily="50" charset="-128"/>
                </a:rPr>
                <a:t>出し合う</a:t>
              </a:r>
              <a:endParaRPr lang="ja-JP" altLang="en-US" sz="3500">
                <a:solidFill>
                  <a:srgbClr val="000066"/>
                </a:solidFill>
              </a:endParaRPr>
            </a:p>
          </p:txBody>
        </p:sp>
        <p:sp>
          <p:nvSpPr>
            <p:cNvPr id="101381" name="AutoShape 5"/>
            <p:cNvSpPr>
              <a:spLocks noChangeArrowheads="1"/>
            </p:cNvSpPr>
            <p:nvPr/>
          </p:nvSpPr>
          <p:spPr bwMode="auto">
            <a:xfrm>
              <a:off x="1152" y="1248"/>
              <a:ext cx="3216" cy="432"/>
            </a:xfrm>
            <a:prstGeom prst="flowChartAlternateProcess">
              <a:avLst/>
            </a:prstGeom>
            <a:solidFill>
              <a:srgbClr val="800000"/>
            </a:solidFill>
            <a:ln w="9525">
              <a:solidFill>
                <a:srgbClr val="FFFFC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>
                  <a:solidFill>
                    <a:srgbClr val="FFFFCC"/>
                  </a:solidFill>
                </a:rPr>
                <a:t>課題達成型では</a:t>
              </a:r>
            </a:p>
          </p:txBody>
        </p:sp>
        <p:grpSp>
          <p:nvGrpSpPr>
            <p:cNvPr id="101424" name="Group 48"/>
            <p:cNvGrpSpPr>
              <a:grpSpLocks/>
            </p:cNvGrpSpPr>
            <p:nvPr/>
          </p:nvGrpSpPr>
          <p:grpSpPr bwMode="auto">
            <a:xfrm>
              <a:off x="-144" y="2928"/>
              <a:ext cx="960" cy="1392"/>
              <a:chOff x="-240" y="2759"/>
              <a:chExt cx="1248" cy="1561"/>
            </a:xfrm>
          </p:grpSpPr>
          <p:grpSp>
            <p:nvGrpSpPr>
              <p:cNvPr id="101383" name="Group 7"/>
              <p:cNvGrpSpPr>
                <a:grpSpLocks/>
              </p:cNvGrpSpPr>
              <p:nvPr/>
            </p:nvGrpSpPr>
            <p:grpSpPr bwMode="auto">
              <a:xfrm>
                <a:off x="-240" y="2759"/>
                <a:ext cx="1248" cy="1561"/>
                <a:chOff x="1269" y="372"/>
                <a:chExt cx="2212" cy="2809"/>
              </a:xfrm>
            </p:grpSpPr>
            <p:sp>
              <p:nvSpPr>
                <p:cNvPr id="101384" name="Freeform 8"/>
                <p:cNvSpPr>
                  <a:spLocks/>
                </p:cNvSpPr>
                <p:nvPr/>
              </p:nvSpPr>
              <p:spPr bwMode="auto">
                <a:xfrm>
                  <a:off x="2554" y="2672"/>
                  <a:ext cx="747" cy="509"/>
                </a:xfrm>
                <a:custGeom>
                  <a:avLst/>
                  <a:gdLst>
                    <a:gd name="T0" fmla="*/ 729 w 747"/>
                    <a:gd name="T1" fmla="*/ 0 h 509"/>
                    <a:gd name="T2" fmla="*/ 723 w 747"/>
                    <a:gd name="T3" fmla="*/ 12 h 509"/>
                    <a:gd name="T4" fmla="*/ 723 w 747"/>
                    <a:gd name="T5" fmla="*/ 36 h 509"/>
                    <a:gd name="T6" fmla="*/ 717 w 747"/>
                    <a:gd name="T7" fmla="*/ 66 h 509"/>
                    <a:gd name="T8" fmla="*/ 711 w 747"/>
                    <a:gd name="T9" fmla="*/ 108 h 509"/>
                    <a:gd name="T10" fmla="*/ 706 w 747"/>
                    <a:gd name="T11" fmla="*/ 198 h 509"/>
                    <a:gd name="T12" fmla="*/ 706 w 747"/>
                    <a:gd name="T13" fmla="*/ 246 h 509"/>
                    <a:gd name="T14" fmla="*/ 711 w 747"/>
                    <a:gd name="T15" fmla="*/ 276 h 509"/>
                    <a:gd name="T16" fmla="*/ 723 w 747"/>
                    <a:gd name="T17" fmla="*/ 330 h 509"/>
                    <a:gd name="T18" fmla="*/ 735 w 747"/>
                    <a:gd name="T19" fmla="*/ 372 h 509"/>
                    <a:gd name="T20" fmla="*/ 741 w 747"/>
                    <a:gd name="T21" fmla="*/ 402 h 509"/>
                    <a:gd name="T22" fmla="*/ 747 w 747"/>
                    <a:gd name="T23" fmla="*/ 426 h 509"/>
                    <a:gd name="T24" fmla="*/ 741 w 747"/>
                    <a:gd name="T25" fmla="*/ 432 h 509"/>
                    <a:gd name="T26" fmla="*/ 723 w 747"/>
                    <a:gd name="T27" fmla="*/ 432 h 509"/>
                    <a:gd name="T28" fmla="*/ 706 w 747"/>
                    <a:gd name="T29" fmla="*/ 444 h 509"/>
                    <a:gd name="T30" fmla="*/ 676 w 747"/>
                    <a:gd name="T31" fmla="*/ 456 h 509"/>
                    <a:gd name="T32" fmla="*/ 592 w 747"/>
                    <a:gd name="T33" fmla="*/ 479 h 509"/>
                    <a:gd name="T34" fmla="*/ 496 w 747"/>
                    <a:gd name="T35" fmla="*/ 497 h 509"/>
                    <a:gd name="T36" fmla="*/ 377 w 747"/>
                    <a:gd name="T37" fmla="*/ 509 h 509"/>
                    <a:gd name="T38" fmla="*/ 251 w 747"/>
                    <a:gd name="T39" fmla="*/ 509 h 509"/>
                    <a:gd name="T40" fmla="*/ 126 w 747"/>
                    <a:gd name="T41" fmla="*/ 491 h 509"/>
                    <a:gd name="T42" fmla="*/ 60 w 747"/>
                    <a:gd name="T43" fmla="*/ 467 h 509"/>
                    <a:gd name="T44" fmla="*/ 0 w 747"/>
                    <a:gd name="T45" fmla="*/ 444 h 509"/>
                    <a:gd name="T46" fmla="*/ 729 w 747"/>
                    <a:gd name="T47" fmla="*/ 0 h 5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747" h="509">
                      <a:moveTo>
                        <a:pt x="729" y="0"/>
                      </a:moveTo>
                      <a:lnTo>
                        <a:pt x="723" y="12"/>
                      </a:lnTo>
                      <a:lnTo>
                        <a:pt x="723" y="36"/>
                      </a:lnTo>
                      <a:lnTo>
                        <a:pt x="717" y="66"/>
                      </a:lnTo>
                      <a:lnTo>
                        <a:pt x="711" y="108"/>
                      </a:lnTo>
                      <a:lnTo>
                        <a:pt x="706" y="198"/>
                      </a:lnTo>
                      <a:lnTo>
                        <a:pt x="706" y="246"/>
                      </a:lnTo>
                      <a:lnTo>
                        <a:pt x="711" y="276"/>
                      </a:lnTo>
                      <a:lnTo>
                        <a:pt x="723" y="330"/>
                      </a:lnTo>
                      <a:lnTo>
                        <a:pt x="735" y="372"/>
                      </a:lnTo>
                      <a:lnTo>
                        <a:pt x="741" y="402"/>
                      </a:lnTo>
                      <a:lnTo>
                        <a:pt x="747" y="426"/>
                      </a:lnTo>
                      <a:lnTo>
                        <a:pt x="741" y="432"/>
                      </a:lnTo>
                      <a:lnTo>
                        <a:pt x="723" y="432"/>
                      </a:lnTo>
                      <a:lnTo>
                        <a:pt x="706" y="444"/>
                      </a:lnTo>
                      <a:lnTo>
                        <a:pt x="676" y="456"/>
                      </a:lnTo>
                      <a:lnTo>
                        <a:pt x="592" y="479"/>
                      </a:lnTo>
                      <a:lnTo>
                        <a:pt x="496" y="497"/>
                      </a:lnTo>
                      <a:lnTo>
                        <a:pt x="377" y="509"/>
                      </a:lnTo>
                      <a:lnTo>
                        <a:pt x="251" y="509"/>
                      </a:lnTo>
                      <a:lnTo>
                        <a:pt x="126" y="491"/>
                      </a:lnTo>
                      <a:lnTo>
                        <a:pt x="60" y="467"/>
                      </a:lnTo>
                      <a:lnTo>
                        <a:pt x="0" y="444"/>
                      </a:lnTo>
                      <a:lnTo>
                        <a:pt x="729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1385" name="Freeform 9"/>
                <p:cNvSpPr>
                  <a:spLocks/>
                </p:cNvSpPr>
                <p:nvPr/>
              </p:nvSpPr>
              <p:spPr bwMode="auto">
                <a:xfrm>
                  <a:off x="2130" y="1642"/>
                  <a:ext cx="1297" cy="1336"/>
                </a:xfrm>
                <a:custGeom>
                  <a:avLst/>
                  <a:gdLst>
                    <a:gd name="T0" fmla="*/ 0 w 1297"/>
                    <a:gd name="T1" fmla="*/ 856 h 1336"/>
                    <a:gd name="T2" fmla="*/ 6 w 1297"/>
                    <a:gd name="T3" fmla="*/ 803 h 1336"/>
                    <a:gd name="T4" fmla="*/ 24 w 1297"/>
                    <a:gd name="T5" fmla="*/ 707 h 1336"/>
                    <a:gd name="T6" fmla="*/ 84 w 1297"/>
                    <a:gd name="T7" fmla="*/ 515 h 1336"/>
                    <a:gd name="T8" fmla="*/ 155 w 1297"/>
                    <a:gd name="T9" fmla="*/ 371 h 1336"/>
                    <a:gd name="T10" fmla="*/ 263 w 1297"/>
                    <a:gd name="T11" fmla="*/ 239 h 1336"/>
                    <a:gd name="T12" fmla="*/ 400 w 1297"/>
                    <a:gd name="T13" fmla="*/ 126 h 1336"/>
                    <a:gd name="T14" fmla="*/ 586 w 1297"/>
                    <a:gd name="T15" fmla="*/ 48 h 1336"/>
                    <a:gd name="T16" fmla="*/ 699 w 1297"/>
                    <a:gd name="T17" fmla="*/ 30 h 1336"/>
                    <a:gd name="T18" fmla="*/ 837 w 1297"/>
                    <a:gd name="T19" fmla="*/ 12 h 1336"/>
                    <a:gd name="T20" fmla="*/ 902 w 1297"/>
                    <a:gd name="T21" fmla="*/ 0 h 1336"/>
                    <a:gd name="T22" fmla="*/ 920 w 1297"/>
                    <a:gd name="T23" fmla="*/ 0 h 1336"/>
                    <a:gd name="T24" fmla="*/ 932 w 1297"/>
                    <a:gd name="T25" fmla="*/ 6 h 1336"/>
                    <a:gd name="T26" fmla="*/ 986 w 1297"/>
                    <a:gd name="T27" fmla="*/ 60 h 1336"/>
                    <a:gd name="T28" fmla="*/ 1106 w 1297"/>
                    <a:gd name="T29" fmla="*/ 180 h 1336"/>
                    <a:gd name="T30" fmla="*/ 1153 w 1297"/>
                    <a:gd name="T31" fmla="*/ 245 h 1336"/>
                    <a:gd name="T32" fmla="*/ 1171 w 1297"/>
                    <a:gd name="T33" fmla="*/ 257 h 1336"/>
                    <a:gd name="T34" fmla="*/ 1207 w 1297"/>
                    <a:gd name="T35" fmla="*/ 305 h 1336"/>
                    <a:gd name="T36" fmla="*/ 1255 w 1297"/>
                    <a:gd name="T37" fmla="*/ 401 h 1336"/>
                    <a:gd name="T38" fmla="*/ 1291 w 1297"/>
                    <a:gd name="T39" fmla="*/ 551 h 1336"/>
                    <a:gd name="T40" fmla="*/ 1297 w 1297"/>
                    <a:gd name="T41" fmla="*/ 719 h 1336"/>
                    <a:gd name="T42" fmla="*/ 1261 w 1297"/>
                    <a:gd name="T43" fmla="*/ 886 h 1336"/>
                    <a:gd name="T44" fmla="*/ 1201 w 1297"/>
                    <a:gd name="T45" fmla="*/ 1018 h 1336"/>
                    <a:gd name="T46" fmla="*/ 1130 w 1297"/>
                    <a:gd name="T47" fmla="*/ 1102 h 1336"/>
                    <a:gd name="T48" fmla="*/ 1106 w 1297"/>
                    <a:gd name="T49" fmla="*/ 1132 h 1336"/>
                    <a:gd name="T50" fmla="*/ 1046 w 1297"/>
                    <a:gd name="T51" fmla="*/ 1198 h 1336"/>
                    <a:gd name="T52" fmla="*/ 956 w 1297"/>
                    <a:gd name="T53" fmla="*/ 1276 h 1336"/>
                    <a:gd name="T54" fmla="*/ 843 w 1297"/>
                    <a:gd name="T55" fmla="*/ 1336 h 1336"/>
                    <a:gd name="T56" fmla="*/ 849 w 1297"/>
                    <a:gd name="T57" fmla="*/ 1306 h 1336"/>
                    <a:gd name="T58" fmla="*/ 849 w 1297"/>
                    <a:gd name="T59" fmla="*/ 1234 h 1336"/>
                    <a:gd name="T60" fmla="*/ 819 w 1297"/>
                    <a:gd name="T61" fmla="*/ 1138 h 1336"/>
                    <a:gd name="T62" fmla="*/ 735 w 1297"/>
                    <a:gd name="T63" fmla="*/ 1024 h 1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297" h="1336">
                      <a:moveTo>
                        <a:pt x="0" y="862"/>
                      </a:moveTo>
                      <a:lnTo>
                        <a:pt x="0" y="856"/>
                      </a:lnTo>
                      <a:lnTo>
                        <a:pt x="0" y="839"/>
                      </a:lnTo>
                      <a:lnTo>
                        <a:pt x="6" y="803"/>
                      </a:lnTo>
                      <a:lnTo>
                        <a:pt x="12" y="761"/>
                      </a:lnTo>
                      <a:lnTo>
                        <a:pt x="24" y="707"/>
                      </a:lnTo>
                      <a:lnTo>
                        <a:pt x="36" y="647"/>
                      </a:lnTo>
                      <a:lnTo>
                        <a:pt x="84" y="515"/>
                      </a:lnTo>
                      <a:lnTo>
                        <a:pt x="114" y="443"/>
                      </a:lnTo>
                      <a:lnTo>
                        <a:pt x="155" y="371"/>
                      </a:lnTo>
                      <a:lnTo>
                        <a:pt x="203" y="305"/>
                      </a:lnTo>
                      <a:lnTo>
                        <a:pt x="263" y="239"/>
                      </a:lnTo>
                      <a:lnTo>
                        <a:pt x="329" y="180"/>
                      </a:lnTo>
                      <a:lnTo>
                        <a:pt x="400" y="126"/>
                      </a:lnTo>
                      <a:lnTo>
                        <a:pt x="490" y="84"/>
                      </a:lnTo>
                      <a:lnTo>
                        <a:pt x="586" y="48"/>
                      </a:lnTo>
                      <a:lnTo>
                        <a:pt x="645" y="36"/>
                      </a:lnTo>
                      <a:lnTo>
                        <a:pt x="699" y="30"/>
                      </a:lnTo>
                      <a:lnTo>
                        <a:pt x="783" y="18"/>
                      </a:lnTo>
                      <a:lnTo>
                        <a:pt x="837" y="12"/>
                      </a:lnTo>
                      <a:lnTo>
                        <a:pt x="878" y="6"/>
                      </a:lnTo>
                      <a:lnTo>
                        <a:pt x="902" y="0"/>
                      </a:lnTo>
                      <a:lnTo>
                        <a:pt x="914" y="0"/>
                      </a:lnTo>
                      <a:lnTo>
                        <a:pt x="920" y="0"/>
                      </a:lnTo>
                      <a:lnTo>
                        <a:pt x="920" y="0"/>
                      </a:lnTo>
                      <a:lnTo>
                        <a:pt x="932" y="6"/>
                      </a:lnTo>
                      <a:lnTo>
                        <a:pt x="950" y="24"/>
                      </a:lnTo>
                      <a:lnTo>
                        <a:pt x="986" y="60"/>
                      </a:lnTo>
                      <a:lnTo>
                        <a:pt x="1022" y="96"/>
                      </a:lnTo>
                      <a:lnTo>
                        <a:pt x="1106" y="180"/>
                      </a:lnTo>
                      <a:lnTo>
                        <a:pt x="1135" y="215"/>
                      </a:lnTo>
                      <a:lnTo>
                        <a:pt x="1153" y="245"/>
                      </a:lnTo>
                      <a:lnTo>
                        <a:pt x="1159" y="245"/>
                      </a:lnTo>
                      <a:lnTo>
                        <a:pt x="1171" y="257"/>
                      </a:lnTo>
                      <a:lnTo>
                        <a:pt x="1189" y="275"/>
                      </a:lnTo>
                      <a:lnTo>
                        <a:pt x="1207" y="305"/>
                      </a:lnTo>
                      <a:lnTo>
                        <a:pt x="1231" y="347"/>
                      </a:lnTo>
                      <a:lnTo>
                        <a:pt x="1255" y="401"/>
                      </a:lnTo>
                      <a:lnTo>
                        <a:pt x="1273" y="467"/>
                      </a:lnTo>
                      <a:lnTo>
                        <a:pt x="1291" y="551"/>
                      </a:lnTo>
                      <a:lnTo>
                        <a:pt x="1297" y="629"/>
                      </a:lnTo>
                      <a:lnTo>
                        <a:pt x="1297" y="719"/>
                      </a:lnTo>
                      <a:lnTo>
                        <a:pt x="1285" y="803"/>
                      </a:lnTo>
                      <a:lnTo>
                        <a:pt x="1261" y="886"/>
                      </a:lnTo>
                      <a:lnTo>
                        <a:pt x="1231" y="958"/>
                      </a:lnTo>
                      <a:lnTo>
                        <a:pt x="1201" y="1018"/>
                      </a:lnTo>
                      <a:lnTo>
                        <a:pt x="1159" y="1066"/>
                      </a:lnTo>
                      <a:lnTo>
                        <a:pt x="1130" y="1102"/>
                      </a:lnTo>
                      <a:lnTo>
                        <a:pt x="1124" y="1108"/>
                      </a:lnTo>
                      <a:lnTo>
                        <a:pt x="1106" y="1132"/>
                      </a:lnTo>
                      <a:lnTo>
                        <a:pt x="1082" y="1162"/>
                      </a:lnTo>
                      <a:lnTo>
                        <a:pt x="1046" y="1198"/>
                      </a:lnTo>
                      <a:lnTo>
                        <a:pt x="1004" y="1234"/>
                      </a:lnTo>
                      <a:lnTo>
                        <a:pt x="956" y="1276"/>
                      </a:lnTo>
                      <a:lnTo>
                        <a:pt x="902" y="1306"/>
                      </a:lnTo>
                      <a:lnTo>
                        <a:pt x="843" y="1336"/>
                      </a:lnTo>
                      <a:lnTo>
                        <a:pt x="843" y="1330"/>
                      </a:lnTo>
                      <a:lnTo>
                        <a:pt x="849" y="1306"/>
                      </a:lnTo>
                      <a:lnTo>
                        <a:pt x="849" y="1276"/>
                      </a:lnTo>
                      <a:lnTo>
                        <a:pt x="849" y="1234"/>
                      </a:lnTo>
                      <a:lnTo>
                        <a:pt x="837" y="1186"/>
                      </a:lnTo>
                      <a:lnTo>
                        <a:pt x="819" y="1138"/>
                      </a:lnTo>
                      <a:lnTo>
                        <a:pt x="783" y="1078"/>
                      </a:lnTo>
                      <a:lnTo>
                        <a:pt x="735" y="1024"/>
                      </a:lnTo>
                      <a:lnTo>
                        <a:pt x="0" y="862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01386" name="Group 10"/>
                <p:cNvGrpSpPr>
                  <a:grpSpLocks/>
                </p:cNvGrpSpPr>
                <p:nvPr/>
              </p:nvGrpSpPr>
              <p:grpSpPr bwMode="auto">
                <a:xfrm>
                  <a:off x="1269" y="372"/>
                  <a:ext cx="2212" cy="2744"/>
                  <a:chOff x="1269" y="372"/>
                  <a:chExt cx="2212" cy="2744"/>
                </a:xfrm>
              </p:grpSpPr>
              <p:sp>
                <p:nvSpPr>
                  <p:cNvPr id="101387" name="Freeform 11"/>
                  <p:cNvSpPr>
                    <a:spLocks/>
                  </p:cNvSpPr>
                  <p:nvPr/>
                </p:nvSpPr>
                <p:spPr bwMode="auto">
                  <a:xfrm>
                    <a:off x="2769" y="2660"/>
                    <a:ext cx="293" cy="342"/>
                  </a:xfrm>
                  <a:custGeom>
                    <a:avLst/>
                    <a:gdLst>
                      <a:gd name="T0" fmla="*/ 120 w 293"/>
                      <a:gd name="T1" fmla="*/ 342 h 342"/>
                      <a:gd name="T2" fmla="*/ 120 w 293"/>
                      <a:gd name="T3" fmla="*/ 342 h 342"/>
                      <a:gd name="T4" fmla="*/ 132 w 293"/>
                      <a:gd name="T5" fmla="*/ 336 h 342"/>
                      <a:gd name="T6" fmla="*/ 168 w 293"/>
                      <a:gd name="T7" fmla="*/ 324 h 342"/>
                      <a:gd name="T8" fmla="*/ 198 w 293"/>
                      <a:gd name="T9" fmla="*/ 312 h 342"/>
                      <a:gd name="T10" fmla="*/ 228 w 293"/>
                      <a:gd name="T11" fmla="*/ 288 h 342"/>
                      <a:gd name="T12" fmla="*/ 257 w 293"/>
                      <a:gd name="T13" fmla="*/ 252 h 342"/>
                      <a:gd name="T14" fmla="*/ 293 w 293"/>
                      <a:gd name="T15" fmla="*/ 210 h 342"/>
                      <a:gd name="T16" fmla="*/ 287 w 293"/>
                      <a:gd name="T17" fmla="*/ 198 h 342"/>
                      <a:gd name="T18" fmla="*/ 275 w 293"/>
                      <a:gd name="T19" fmla="*/ 174 h 342"/>
                      <a:gd name="T20" fmla="*/ 257 w 293"/>
                      <a:gd name="T21" fmla="*/ 138 h 342"/>
                      <a:gd name="T22" fmla="*/ 228 w 293"/>
                      <a:gd name="T23" fmla="*/ 102 h 342"/>
                      <a:gd name="T24" fmla="*/ 198 w 293"/>
                      <a:gd name="T25" fmla="*/ 60 h 342"/>
                      <a:gd name="T26" fmla="*/ 156 w 293"/>
                      <a:gd name="T27" fmla="*/ 24 h 342"/>
                      <a:gd name="T28" fmla="*/ 114 w 293"/>
                      <a:gd name="T29" fmla="*/ 6 h 342"/>
                      <a:gd name="T30" fmla="*/ 72 w 293"/>
                      <a:gd name="T31" fmla="*/ 0 h 342"/>
                      <a:gd name="T32" fmla="*/ 30 w 293"/>
                      <a:gd name="T33" fmla="*/ 42 h 342"/>
                      <a:gd name="T34" fmla="*/ 12 w 293"/>
                      <a:gd name="T35" fmla="*/ 60 h 342"/>
                      <a:gd name="T36" fmla="*/ 6 w 293"/>
                      <a:gd name="T37" fmla="*/ 66 h 342"/>
                      <a:gd name="T38" fmla="*/ 0 w 293"/>
                      <a:gd name="T39" fmla="*/ 66 h 342"/>
                      <a:gd name="T40" fmla="*/ 120 w 293"/>
                      <a:gd name="T41" fmla="*/ 342 h 3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293" h="342">
                        <a:moveTo>
                          <a:pt x="120" y="342"/>
                        </a:moveTo>
                        <a:lnTo>
                          <a:pt x="120" y="342"/>
                        </a:lnTo>
                        <a:lnTo>
                          <a:pt x="132" y="336"/>
                        </a:lnTo>
                        <a:lnTo>
                          <a:pt x="168" y="324"/>
                        </a:lnTo>
                        <a:lnTo>
                          <a:pt x="198" y="312"/>
                        </a:lnTo>
                        <a:lnTo>
                          <a:pt x="228" y="288"/>
                        </a:lnTo>
                        <a:lnTo>
                          <a:pt x="257" y="252"/>
                        </a:lnTo>
                        <a:lnTo>
                          <a:pt x="293" y="210"/>
                        </a:lnTo>
                        <a:lnTo>
                          <a:pt x="287" y="198"/>
                        </a:lnTo>
                        <a:lnTo>
                          <a:pt x="275" y="174"/>
                        </a:lnTo>
                        <a:lnTo>
                          <a:pt x="257" y="138"/>
                        </a:lnTo>
                        <a:lnTo>
                          <a:pt x="228" y="102"/>
                        </a:lnTo>
                        <a:lnTo>
                          <a:pt x="198" y="60"/>
                        </a:lnTo>
                        <a:lnTo>
                          <a:pt x="156" y="24"/>
                        </a:lnTo>
                        <a:lnTo>
                          <a:pt x="114" y="6"/>
                        </a:lnTo>
                        <a:lnTo>
                          <a:pt x="72" y="0"/>
                        </a:lnTo>
                        <a:lnTo>
                          <a:pt x="30" y="42"/>
                        </a:lnTo>
                        <a:lnTo>
                          <a:pt x="12" y="60"/>
                        </a:lnTo>
                        <a:lnTo>
                          <a:pt x="6" y="66"/>
                        </a:lnTo>
                        <a:lnTo>
                          <a:pt x="0" y="66"/>
                        </a:lnTo>
                        <a:lnTo>
                          <a:pt x="120" y="34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8575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388" name="Freeform 12"/>
                  <p:cNvSpPr>
                    <a:spLocks/>
                  </p:cNvSpPr>
                  <p:nvPr/>
                </p:nvSpPr>
                <p:spPr bwMode="auto">
                  <a:xfrm>
                    <a:off x="1801" y="1181"/>
                    <a:ext cx="263" cy="275"/>
                  </a:xfrm>
                  <a:custGeom>
                    <a:avLst/>
                    <a:gdLst>
                      <a:gd name="T0" fmla="*/ 263 w 263"/>
                      <a:gd name="T1" fmla="*/ 209 h 275"/>
                      <a:gd name="T2" fmla="*/ 174 w 263"/>
                      <a:gd name="T3" fmla="*/ 197 h 275"/>
                      <a:gd name="T4" fmla="*/ 108 w 263"/>
                      <a:gd name="T5" fmla="*/ 275 h 275"/>
                      <a:gd name="T6" fmla="*/ 90 w 263"/>
                      <a:gd name="T7" fmla="*/ 179 h 275"/>
                      <a:gd name="T8" fmla="*/ 0 w 263"/>
                      <a:gd name="T9" fmla="*/ 143 h 275"/>
                      <a:gd name="T10" fmla="*/ 84 w 263"/>
                      <a:gd name="T11" fmla="*/ 95 h 275"/>
                      <a:gd name="T12" fmla="*/ 90 w 263"/>
                      <a:gd name="T13" fmla="*/ 0 h 275"/>
                      <a:gd name="T14" fmla="*/ 162 w 263"/>
                      <a:gd name="T15" fmla="*/ 65 h 275"/>
                      <a:gd name="T16" fmla="*/ 251 w 263"/>
                      <a:gd name="T17" fmla="*/ 41 h 275"/>
                      <a:gd name="T18" fmla="*/ 215 w 263"/>
                      <a:gd name="T19" fmla="*/ 131 h 275"/>
                      <a:gd name="T20" fmla="*/ 263 w 263"/>
                      <a:gd name="T21" fmla="*/ 209 h 2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3" h="275">
                        <a:moveTo>
                          <a:pt x="263" y="209"/>
                        </a:moveTo>
                        <a:lnTo>
                          <a:pt x="174" y="197"/>
                        </a:lnTo>
                        <a:lnTo>
                          <a:pt x="108" y="275"/>
                        </a:lnTo>
                        <a:lnTo>
                          <a:pt x="90" y="179"/>
                        </a:lnTo>
                        <a:lnTo>
                          <a:pt x="0" y="143"/>
                        </a:lnTo>
                        <a:lnTo>
                          <a:pt x="84" y="95"/>
                        </a:lnTo>
                        <a:lnTo>
                          <a:pt x="90" y="0"/>
                        </a:lnTo>
                        <a:lnTo>
                          <a:pt x="162" y="65"/>
                        </a:lnTo>
                        <a:lnTo>
                          <a:pt x="251" y="41"/>
                        </a:lnTo>
                        <a:lnTo>
                          <a:pt x="215" y="131"/>
                        </a:lnTo>
                        <a:lnTo>
                          <a:pt x="263" y="209"/>
                        </a:lnTo>
                        <a:close/>
                      </a:path>
                    </a:pathLst>
                  </a:custGeom>
                  <a:solidFill>
                    <a:srgbClr val="FAE664"/>
                  </a:solidFill>
                  <a:ln w="28575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389" name="Freeform 13"/>
                  <p:cNvSpPr>
                    <a:spLocks/>
                  </p:cNvSpPr>
                  <p:nvPr/>
                </p:nvSpPr>
                <p:spPr bwMode="auto">
                  <a:xfrm>
                    <a:off x="1269" y="1714"/>
                    <a:ext cx="269" cy="269"/>
                  </a:xfrm>
                  <a:custGeom>
                    <a:avLst/>
                    <a:gdLst>
                      <a:gd name="T0" fmla="*/ 269 w 269"/>
                      <a:gd name="T1" fmla="*/ 203 h 269"/>
                      <a:gd name="T2" fmla="*/ 174 w 269"/>
                      <a:gd name="T3" fmla="*/ 197 h 269"/>
                      <a:gd name="T4" fmla="*/ 114 w 269"/>
                      <a:gd name="T5" fmla="*/ 269 h 269"/>
                      <a:gd name="T6" fmla="*/ 90 w 269"/>
                      <a:gd name="T7" fmla="*/ 179 h 269"/>
                      <a:gd name="T8" fmla="*/ 0 w 269"/>
                      <a:gd name="T9" fmla="*/ 143 h 269"/>
                      <a:gd name="T10" fmla="*/ 84 w 269"/>
                      <a:gd name="T11" fmla="*/ 90 h 269"/>
                      <a:gd name="T12" fmla="*/ 90 w 269"/>
                      <a:gd name="T13" fmla="*/ 0 h 269"/>
                      <a:gd name="T14" fmla="*/ 162 w 269"/>
                      <a:gd name="T15" fmla="*/ 60 h 269"/>
                      <a:gd name="T16" fmla="*/ 257 w 269"/>
                      <a:gd name="T17" fmla="*/ 36 h 269"/>
                      <a:gd name="T18" fmla="*/ 221 w 269"/>
                      <a:gd name="T19" fmla="*/ 125 h 269"/>
                      <a:gd name="T20" fmla="*/ 269 w 269"/>
                      <a:gd name="T21" fmla="*/ 203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69" h="269">
                        <a:moveTo>
                          <a:pt x="269" y="203"/>
                        </a:moveTo>
                        <a:lnTo>
                          <a:pt x="174" y="197"/>
                        </a:lnTo>
                        <a:lnTo>
                          <a:pt x="114" y="269"/>
                        </a:lnTo>
                        <a:lnTo>
                          <a:pt x="90" y="179"/>
                        </a:lnTo>
                        <a:lnTo>
                          <a:pt x="0" y="143"/>
                        </a:lnTo>
                        <a:lnTo>
                          <a:pt x="84" y="90"/>
                        </a:lnTo>
                        <a:lnTo>
                          <a:pt x="90" y="0"/>
                        </a:lnTo>
                        <a:lnTo>
                          <a:pt x="162" y="60"/>
                        </a:lnTo>
                        <a:lnTo>
                          <a:pt x="257" y="36"/>
                        </a:lnTo>
                        <a:lnTo>
                          <a:pt x="221" y="125"/>
                        </a:lnTo>
                        <a:lnTo>
                          <a:pt x="269" y="203"/>
                        </a:lnTo>
                        <a:close/>
                      </a:path>
                    </a:pathLst>
                  </a:custGeom>
                  <a:solidFill>
                    <a:srgbClr val="FAE664"/>
                  </a:solidFill>
                  <a:ln w="28575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390" name="Freeform 14"/>
                  <p:cNvSpPr>
                    <a:spLocks/>
                  </p:cNvSpPr>
                  <p:nvPr/>
                </p:nvSpPr>
                <p:spPr bwMode="auto">
                  <a:xfrm>
                    <a:off x="2662" y="1798"/>
                    <a:ext cx="346" cy="281"/>
                  </a:xfrm>
                  <a:custGeom>
                    <a:avLst/>
                    <a:gdLst>
                      <a:gd name="T0" fmla="*/ 12 w 346"/>
                      <a:gd name="T1" fmla="*/ 0 h 281"/>
                      <a:gd name="T2" fmla="*/ 72 w 346"/>
                      <a:gd name="T3" fmla="*/ 6 h 281"/>
                      <a:gd name="T4" fmla="*/ 125 w 346"/>
                      <a:gd name="T5" fmla="*/ 12 h 281"/>
                      <a:gd name="T6" fmla="*/ 203 w 346"/>
                      <a:gd name="T7" fmla="*/ 18 h 281"/>
                      <a:gd name="T8" fmla="*/ 263 w 346"/>
                      <a:gd name="T9" fmla="*/ 24 h 281"/>
                      <a:gd name="T10" fmla="*/ 305 w 346"/>
                      <a:gd name="T11" fmla="*/ 24 h 281"/>
                      <a:gd name="T12" fmla="*/ 329 w 346"/>
                      <a:gd name="T13" fmla="*/ 24 h 281"/>
                      <a:gd name="T14" fmla="*/ 341 w 346"/>
                      <a:gd name="T15" fmla="*/ 30 h 281"/>
                      <a:gd name="T16" fmla="*/ 346 w 346"/>
                      <a:gd name="T17" fmla="*/ 30 h 281"/>
                      <a:gd name="T18" fmla="*/ 346 w 346"/>
                      <a:gd name="T19" fmla="*/ 30 h 281"/>
                      <a:gd name="T20" fmla="*/ 341 w 346"/>
                      <a:gd name="T21" fmla="*/ 41 h 281"/>
                      <a:gd name="T22" fmla="*/ 341 w 346"/>
                      <a:gd name="T23" fmla="*/ 71 h 281"/>
                      <a:gd name="T24" fmla="*/ 329 w 346"/>
                      <a:gd name="T25" fmla="*/ 119 h 281"/>
                      <a:gd name="T26" fmla="*/ 311 w 346"/>
                      <a:gd name="T27" fmla="*/ 167 h 281"/>
                      <a:gd name="T28" fmla="*/ 281 w 346"/>
                      <a:gd name="T29" fmla="*/ 215 h 281"/>
                      <a:gd name="T30" fmla="*/ 245 w 346"/>
                      <a:gd name="T31" fmla="*/ 257 h 281"/>
                      <a:gd name="T32" fmla="*/ 191 w 346"/>
                      <a:gd name="T33" fmla="*/ 275 h 281"/>
                      <a:gd name="T34" fmla="*/ 155 w 346"/>
                      <a:gd name="T35" fmla="*/ 281 h 281"/>
                      <a:gd name="T36" fmla="*/ 119 w 346"/>
                      <a:gd name="T37" fmla="*/ 275 h 281"/>
                      <a:gd name="T38" fmla="*/ 66 w 346"/>
                      <a:gd name="T39" fmla="*/ 251 h 281"/>
                      <a:gd name="T40" fmla="*/ 30 w 346"/>
                      <a:gd name="T41" fmla="*/ 215 h 281"/>
                      <a:gd name="T42" fmla="*/ 6 w 346"/>
                      <a:gd name="T43" fmla="*/ 173 h 281"/>
                      <a:gd name="T44" fmla="*/ 0 w 346"/>
                      <a:gd name="T45" fmla="*/ 125 h 281"/>
                      <a:gd name="T46" fmla="*/ 0 w 346"/>
                      <a:gd name="T47" fmla="*/ 77 h 281"/>
                      <a:gd name="T48" fmla="*/ 0 w 346"/>
                      <a:gd name="T49" fmla="*/ 36 h 281"/>
                      <a:gd name="T50" fmla="*/ 12 w 346"/>
                      <a:gd name="T51" fmla="*/ 12 h 281"/>
                      <a:gd name="T52" fmla="*/ 12 w 346"/>
                      <a:gd name="T53" fmla="*/ 0 h 281"/>
                      <a:gd name="T54" fmla="*/ 12 w 346"/>
                      <a:gd name="T55" fmla="*/ 0 h 2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346" h="281">
                        <a:moveTo>
                          <a:pt x="12" y="0"/>
                        </a:moveTo>
                        <a:lnTo>
                          <a:pt x="72" y="6"/>
                        </a:lnTo>
                        <a:lnTo>
                          <a:pt x="125" y="12"/>
                        </a:lnTo>
                        <a:lnTo>
                          <a:pt x="203" y="18"/>
                        </a:lnTo>
                        <a:lnTo>
                          <a:pt x="263" y="24"/>
                        </a:lnTo>
                        <a:lnTo>
                          <a:pt x="305" y="24"/>
                        </a:lnTo>
                        <a:lnTo>
                          <a:pt x="329" y="24"/>
                        </a:lnTo>
                        <a:lnTo>
                          <a:pt x="341" y="30"/>
                        </a:lnTo>
                        <a:lnTo>
                          <a:pt x="346" y="30"/>
                        </a:lnTo>
                        <a:lnTo>
                          <a:pt x="346" y="30"/>
                        </a:lnTo>
                        <a:lnTo>
                          <a:pt x="341" y="41"/>
                        </a:lnTo>
                        <a:lnTo>
                          <a:pt x="341" y="71"/>
                        </a:lnTo>
                        <a:lnTo>
                          <a:pt x="329" y="119"/>
                        </a:lnTo>
                        <a:lnTo>
                          <a:pt x="311" y="167"/>
                        </a:lnTo>
                        <a:lnTo>
                          <a:pt x="281" y="215"/>
                        </a:lnTo>
                        <a:lnTo>
                          <a:pt x="245" y="257"/>
                        </a:lnTo>
                        <a:lnTo>
                          <a:pt x="191" y="275"/>
                        </a:lnTo>
                        <a:lnTo>
                          <a:pt x="155" y="281"/>
                        </a:lnTo>
                        <a:lnTo>
                          <a:pt x="119" y="275"/>
                        </a:lnTo>
                        <a:lnTo>
                          <a:pt x="66" y="251"/>
                        </a:lnTo>
                        <a:lnTo>
                          <a:pt x="30" y="215"/>
                        </a:lnTo>
                        <a:lnTo>
                          <a:pt x="6" y="173"/>
                        </a:lnTo>
                        <a:lnTo>
                          <a:pt x="0" y="125"/>
                        </a:lnTo>
                        <a:lnTo>
                          <a:pt x="0" y="77"/>
                        </a:lnTo>
                        <a:lnTo>
                          <a:pt x="0" y="36"/>
                        </a:lnTo>
                        <a:lnTo>
                          <a:pt x="12" y="12"/>
                        </a:lnTo>
                        <a:lnTo>
                          <a:pt x="12" y="0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8575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391" name="Freeform 15"/>
                  <p:cNvSpPr>
                    <a:spLocks/>
                  </p:cNvSpPr>
                  <p:nvPr/>
                </p:nvSpPr>
                <p:spPr bwMode="auto">
                  <a:xfrm>
                    <a:off x="2877" y="2241"/>
                    <a:ext cx="179" cy="389"/>
                  </a:xfrm>
                  <a:custGeom>
                    <a:avLst/>
                    <a:gdLst>
                      <a:gd name="T0" fmla="*/ 179 w 179"/>
                      <a:gd name="T1" fmla="*/ 0 h 389"/>
                      <a:gd name="T2" fmla="*/ 173 w 179"/>
                      <a:gd name="T3" fmla="*/ 6 h 389"/>
                      <a:gd name="T4" fmla="*/ 167 w 179"/>
                      <a:gd name="T5" fmla="*/ 30 h 389"/>
                      <a:gd name="T6" fmla="*/ 155 w 179"/>
                      <a:gd name="T7" fmla="*/ 60 h 389"/>
                      <a:gd name="T8" fmla="*/ 137 w 179"/>
                      <a:gd name="T9" fmla="*/ 102 h 389"/>
                      <a:gd name="T10" fmla="*/ 114 w 179"/>
                      <a:gd name="T11" fmla="*/ 186 h 389"/>
                      <a:gd name="T12" fmla="*/ 102 w 179"/>
                      <a:gd name="T13" fmla="*/ 222 h 389"/>
                      <a:gd name="T14" fmla="*/ 102 w 179"/>
                      <a:gd name="T15" fmla="*/ 251 h 389"/>
                      <a:gd name="T16" fmla="*/ 96 w 179"/>
                      <a:gd name="T17" fmla="*/ 251 h 389"/>
                      <a:gd name="T18" fmla="*/ 90 w 179"/>
                      <a:gd name="T19" fmla="*/ 263 h 389"/>
                      <a:gd name="T20" fmla="*/ 54 w 179"/>
                      <a:gd name="T21" fmla="*/ 299 h 389"/>
                      <a:gd name="T22" fmla="*/ 24 w 179"/>
                      <a:gd name="T23" fmla="*/ 347 h 389"/>
                      <a:gd name="T24" fmla="*/ 0 w 179"/>
                      <a:gd name="T25" fmla="*/ 389 h 3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79" h="389">
                        <a:moveTo>
                          <a:pt x="179" y="0"/>
                        </a:moveTo>
                        <a:lnTo>
                          <a:pt x="173" y="6"/>
                        </a:lnTo>
                        <a:lnTo>
                          <a:pt x="167" y="30"/>
                        </a:lnTo>
                        <a:lnTo>
                          <a:pt x="155" y="60"/>
                        </a:lnTo>
                        <a:lnTo>
                          <a:pt x="137" y="102"/>
                        </a:lnTo>
                        <a:lnTo>
                          <a:pt x="114" y="186"/>
                        </a:lnTo>
                        <a:lnTo>
                          <a:pt x="102" y="222"/>
                        </a:lnTo>
                        <a:lnTo>
                          <a:pt x="102" y="251"/>
                        </a:lnTo>
                        <a:lnTo>
                          <a:pt x="96" y="251"/>
                        </a:lnTo>
                        <a:lnTo>
                          <a:pt x="90" y="263"/>
                        </a:lnTo>
                        <a:lnTo>
                          <a:pt x="54" y="299"/>
                        </a:lnTo>
                        <a:lnTo>
                          <a:pt x="24" y="347"/>
                        </a:lnTo>
                        <a:lnTo>
                          <a:pt x="0" y="389"/>
                        </a:lnTo>
                      </a:path>
                    </a:pathLst>
                  </a:custGeom>
                  <a:noFill/>
                  <a:ln w="28575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392" name="Freeform 16"/>
                  <p:cNvSpPr>
                    <a:spLocks/>
                  </p:cNvSpPr>
                  <p:nvPr/>
                </p:nvSpPr>
                <p:spPr bwMode="auto">
                  <a:xfrm>
                    <a:off x="2572" y="1606"/>
                    <a:ext cx="550" cy="449"/>
                  </a:xfrm>
                  <a:custGeom>
                    <a:avLst/>
                    <a:gdLst>
                      <a:gd name="T0" fmla="*/ 514 w 550"/>
                      <a:gd name="T1" fmla="*/ 0 h 449"/>
                      <a:gd name="T2" fmla="*/ 514 w 550"/>
                      <a:gd name="T3" fmla="*/ 12 h 449"/>
                      <a:gd name="T4" fmla="*/ 526 w 550"/>
                      <a:gd name="T5" fmla="*/ 42 h 449"/>
                      <a:gd name="T6" fmla="*/ 538 w 550"/>
                      <a:gd name="T7" fmla="*/ 90 h 449"/>
                      <a:gd name="T8" fmla="*/ 544 w 550"/>
                      <a:gd name="T9" fmla="*/ 150 h 449"/>
                      <a:gd name="T10" fmla="*/ 550 w 550"/>
                      <a:gd name="T11" fmla="*/ 216 h 449"/>
                      <a:gd name="T12" fmla="*/ 544 w 550"/>
                      <a:gd name="T13" fmla="*/ 293 h 449"/>
                      <a:gd name="T14" fmla="*/ 526 w 550"/>
                      <a:gd name="T15" fmla="*/ 371 h 449"/>
                      <a:gd name="T16" fmla="*/ 490 w 550"/>
                      <a:gd name="T17" fmla="*/ 449 h 449"/>
                      <a:gd name="T18" fmla="*/ 413 w 550"/>
                      <a:gd name="T19" fmla="*/ 377 h 449"/>
                      <a:gd name="T20" fmla="*/ 353 w 550"/>
                      <a:gd name="T21" fmla="*/ 323 h 449"/>
                      <a:gd name="T22" fmla="*/ 305 w 550"/>
                      <a:gd name="T23" fmla="*/ 287 h 449"/>
                      <a:gd name="T24" fmla="*/ 281 w 550"/>
                      <a:gd name="T25" fmla="*/ 263 h 449"/>
                      <a:gd name="T26" fmla="*/ 263 w 550"/>
                      <a:gd name="T27" fmla="*/ 245 h 449"/>
                      <a:gd name="T28" fmla="*/ 251 w 550"/>
                      <a:gd name="T29" fmla="*/ 239 h 449"/>
                      <a:gd name="T30" fmla="*/ 245 w 550"/>
                      <a:gd name="T31" fmla="*/ 233 h 449"/>
                      <a:gd name="T32" fmla="*/ 185 w 550"/>
                      <a:gd name="T33" fmla="*/ 287 h 449"/>
                      <a:gd name="T34" fmla="*/ 132 w 550"/>
                      <a:gd name="T35" fmla="*/ 323 h 449"/>
                      <a:gd name="T36" fmla="*/ 102 w 550"/>
                      <a:gd name="T37" fmla="*/ 353 h 449"/>
                      <a:gd name="T38" fmla="*/ 78 w 550"/>
                      <a:gd name="T39" fmla="*/ 371 h 449"/>
                      <a:gd name="T40" fmla="*/ 60 w 550"/>
                      <a:gd name="T41" fmla="*/ 383 h 449"/>
                      <a:gd name="T42" fmla="*/ 54 w 550"/>
                      <a:gd name="T43" fmla="*/ 389 h 449"/>
                      <a:gd name="T44" fmla="*/ 54 w 550"/>
                      <a:gd name="T45" fmla="*/ 395 h 449"/>
                      <a:gd name="T46" fmla="*/ 24 w 550"/>
                      <a:gd name="T47" fmla="*/ 365 h 449"/>
                      <a:gd name="T48" fmla="*/ 6 w 550"/>
                      <a:gd name="T49" fmla="*/ 347 h 449"/>
                      <a:gd name="T50" fmla="*/ 0 w 550"/>
                      <a:gd name="T51" fmla="*/ 341 h 449"/>
                      <a:gd name="T52" fmla="*/ 0 w 550"/>
                      <a:gd name="T53" fmla="*/ 341 h 449"/>
                      <a:gd name="T54" fmla="*/ 0 w 550"/>
                      <a:gd name="T55" fmla="*/ 329 h 449"/>
                      <a:gd name="T56" fmla="*/ 6 w 550"/>
                      <a:gd name="T57" fmla="*/ 305 h 449"/>
                      <a:gd name="T58" fmla="*/ 18 w 550"/>
                      <a:gd name="T59" fmla="*/ 263 h 449"/>
                      <a:gd name="T60" fmla="*/ 36 w 550"/>
                      <a:gd name="T61" fmla="*/ 216 h 449"/>
                      <a:gd name="T62" fmla="*/ 72 w 550"/>
                      <a:gd name="T63" fmla="*/ 126 h 449"/>
                      <a:gd name="T64" fmla="*/ 90 w 550"/>
                      <a:gd name="T65" fmla="*/ 84 h 449"/>
                      <a:gd name="T66" fmla="*/ 114 w 550"/>
                      <a:gd name="T67" fmla="*/ 54 h 449"/>
                      <a:gd name="T68" fmla="*/ 514 w 550"/>
                      <a:gd name="T69" fmla="*/ 0 h 4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550" h="449">
                        <a:moveTo>
                          <a:pt x="514" y="0"/>
                        </a:moveTo>
                        <a:lnTo>
                          <a:pt x="514" y="12"/>
                        </a:lnTo>
                        <a:lnTo>
                          <a:pt x="526" y="42"/>
                        </a:lnTo>
                        <a:lnTo>
                          <a:pt x="538" y="90"/>
                        </a:lnTo>
                        <a:lnTo>
                          <a:pt x="544" y="150"/>
                        </a:lnTo>
                        <a:lnTo>
                          <a:pt x="550" y="216"/>
                        </a:lnTo>
                        <a:lnTo>
                          <a:pt x="544" y="293"/>
                        </a:lnTo>
                        <a:lnTo>
                          <a:pt x="526" y="371"/>
                        </a:lnTo>
                        <a:lnTo>
                          <a:pt x="490" y="449"/>
                        </a:lnTo>
                        <a:lnTo>
                          <a:pt x="413" y="377"/>
                        </a:lnTo>
                        <a:lnTo>
                          <a:pt x="353" y="323"/>
                        </a:lnTo>
                        <a:lnTo>
                          <a:pt x="305" y="287"/>
                        </a:lnTo>
                        <a:lnTo>
                          <a:pt x="281" y="263"/>
                        </a:lnTo>
                        <a:lnTo>
                          <a:pt x="263" y="245"/>
                        </a:lnTo>
                        <a:lnTo>
                          <a:pt x="251" y="239"/>
                        </a:lnTo>
                        <a:lnTo>
                          <a:pt x="245" y="233"/>
                        </a:lnTo>
                        <a:lnTo>
                          <a:pt x="185" y="287"/>
                        </a:lnTo>
                        <a:lnTo>
                          <a:pt x="132" y="323"/>
                        </a:lnTo>
                        <a:lnTo>
                          <a:pt x="102" y="353"/>
                        </a:lnTo>
                        <a:lnTo>
                          <a:pt x="78" y="371"/>
                        </a:lnTo>
                        <a:lnTo>
                          <a:pt x="60" y="383"/>
                        </a:lnTo>
                        <a:lnTo>
                          <a:pt x="54" y="389"/>
                        </a:lnTo>
                        <a:lnTo>
                          <a:pt x="54" y="395"/>
                        </a:lnTo>
                        <a:lnTo>
                          <a:pt x="24" y="365"/>
                        </a:lnTo>
                        <a:lnTo>
                          <a:pt x="6" y="347"/>
                        </a:lnTo>
                        <a:lnTo>
                          <a:pt x="0" y="341"/>
                        </a:lnTo>
                        <a:lnTo>
                          <a:pt x="0" y="341"/>
                        </a:lnTo>
                        <a:lnTo>
                          <a:pt x="0" y="329"/>
                        </a:lnTo>
                        <a:lnTo>
                          <a:pt x="6" y="305"/>
                        </a:lnTo>
                        <a:lnTo>
                          <a:pt x="18" y="263"/>
                        </a:lnTo>
                        <a:lnTo>
                          <a:pt x="36" y="216"/>
                        </a:lnTo>
                        <a:lnTo>
                          <a:pt x="72" y="126"/>
                        </a:lnTo>
                        <a:lnTo>
                          <a:pt x="90" y="84"/>
                        </a:lnTo>
                        <a:lnTo>
                          <a:pt x="114" y="54"/>
                        </a:lnTo>
                        <a:lnTo>
                          <a:pt x="51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8575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393" name="Freeform 17"/>
                  <p:cNvSpPr>
                    <a:spLocks/>
                  </p:cNvSpPr>
                  <p:nvPr/>
                </p:nvSpPr>
                <p:spPr bwMode="auto">
                  <a:xfrm>
                    <a:off x="2698" y="1648"/>
                    <a:ext cx="310" cy="191"/>
                  </a:xfrm>
                  <a:custGeom>
                    <a:avLst/>
                    <a:gdLst>
                      <a:gd name="T0" fmla="*/ 0 w 310"/>
                      <a:gd name="T1" fmla="*/ 24 h 191"/>
                      <a:gd name="T2" fmla="*/ 0 w 310"/>
                      <a:gd name="T3" fmla="*/ 30 h 191"/>
                      <a:gd name="T4" fmla="*/ 0 w 310"/>
                      <a:gd name="T5" fmla="*/ 48 h 191"/>
                      <a:gd name="T6" fmla="*/ 6 w 310"/>
                      <a:gd name="T7" fmla="*/ 78 h 191"/>
                      <a:gd name="T8" fmla="*/ 24 w 310"/>
                      <a:gd name="T9" fmla="*/ 102 h 191"/>
                      <a:gd name="T10" fmla="*/ 42 w 310"/>
                      <a:gd name="T11" fmla="*/ 132 h 191"/>
                      <a:gd name="T12" fmla="*/ 65 w 310"/>
                      <a:gd name="T13" fmla="*/ 162 h 191"/>
                      <a:gd name="T14" fmla="*/ 95 w 310"/>
                      <a:gd name="T15" fmla="*/ 180 h 191"/>
                      <a:gd name="T16" fmla="*/ 137 w 310"/>
                      <a:gd name="T17" fmla="*/ 191 h 191"/>
                      <a:gd name="T18" fmla="*/ 179 w 310"/>
                      <a:gd name="T19" fmla="*/ 186 h 191"/>
                      <a:gd name="T20" fmla="*/ 215 w 310"/>
                      <a:gd name="T21" fmla="*/ 168 h 191"/>
                      <a:gd name="T22" fmla="*/ 245 w 310"/>
                      <a:gd name="T23" fmla="*/ 138 h 191"/>
                      <a:gd name="T24" fmla="*/ 269 w 310"/>
                      <a:gd name="T25" fmla="*/ 102 h 191"/>
                      <a:gd name="T26" fmla="*/ 287 w 310"/>
                      <a:gd name="T27" fmla="*/ 66 h 191"/>
                      <a:gd name="T28" fmla="*/ 299 w 310"/>
                      <a:gd name="T29" fmla="*/ 30 h 191"/>
                      <a:gd name="T30" fmla="*/ 310 w 310"/>
                      <a:gd name="T31" fmla="*/ 12 h 191"/>
                      <a:gd name="T32" fmla="*/ 310 w 310"/>
                      <a:gd name="T33" fmla="*/ 0 h 191"/>
                      <a:gd name="T34" fmla="*/ 0 w 310"/>
                      <a:gd name="T35" fmla="*/ 24 h 1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310" h="191">
                        <a:moveTo>
                          <a:pt x="0" y="24"/>
                        </a:moveTo>
                        <a:lnTo>
                          <a:pt x="0" y="30"/>
                        </a:lnTo>
                        <a:lnTo>
                          <a:pt x="0" y="48"/>
                        </a:lnTo>
                        <a:lnTo>
                          <a:pt x="6" y="78"/>
                        </a:lnTo>
                        <a:lnTo>
                          <a:pt x="24" y="102"/>
                        </a:lnTo>
                        <a:lnTo>
                          <a:pt x="42" y="132"/>
                        </a:lnTo>
                        <a:lnTo>
                          <a:pt x="65" y="162"/>
                        </a:lnTo>
                        <a:lnTo>
                          <a:pt x="95" y="180"/>
                        </a:lnTo>
                        <a:lnTo>
                          <a:pt x="137" y="191"/>
                        </a:lnTo>
                        <a:lnTo>
                          <a:pt x="179" y="186"/>
                        </a:lnTo>
                        <a:lnTo>
                          <a:pt x="215" y="168"/>
                        </a:lnTo>
                        <a:lnTo>
                          <a:pt x="245" y="138"/>
                        </a:lnTo>
                        <a:lnTo>
                          <a:pt x="269" y="102"/>
                        </a:lnTo>
                        <a:lnTo>
                          <a:pt x="287" y="66"/>
                        </a:lnTo>
                        <a:lnTo>
                          <a:pt x="299" y="30"/>
                        </a:lnTo>
                        <a:lnTo>
                          <a:pt x="310" y="12"/>
                        </a:lnTo>
                        <a:lnTo>
                          <a:pt x="310" y="0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FFE6BE"/>
                  </a:solidFill>
                  <a:ln w="28575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394" name="Freeform 18"/>
                  <p:cNvSpPr>
                    <a:spLocks/>
                  </p:cNvSpPr>
                  <p:nvPr/>
                </p:nvSpPr>
                <p:spPr bwMode="auto">
                  <a:xfrm>
                    <a:off x="1801" y="1869"/>
                    <a:ext cx="1100" cy="1169"/>
                  </a:xfrm>
                  <a:custGeom>
                    <a:avLst/>
                    <a:gdLst>
                      <a:gd name="T0" fmla="*/ 1100 w 1100"/>
                      <a:gd name="T1" fmla="*/ 582 h 1169"/>
                      <a:gd name="T2" fmla="*/ 1088 w 1100"/>
                      <a:gd name="T3" fmla="*/ 701 h 1169"/>
                      <a:gd name="T4" fmla="*/ 1058 w 1100"/>
                      <a:gd name="T5" fmla="*/ 815 h 1169"/>
                      <a:gd name="T6" fmla="*/ 1004 w 1100"/>
                      <a:gd name="T7" fmla="*/ 911 h 1169"/>
                      <a:gd name="T8" fmla="*/ 939 w 1100"/>
                      <a:gd name="T9" fmla="*/ 995 h 1169"/>
                      <a:gd name="T10" fmla="*/ 861 w 1100"/>
                      <a:gd name="T11" fmla="*/ 1067 h 1169"/>
                      <a:gd name="T12" fmla="*/ 765 w 1100"/>
                      <a:gd name="T13" fmla="*/ 1127 h 1169"/>
                      <a:gd name="T14" fmla="*/ 658 w 1100"/>
                      <a:gd name="T15" fmla="*/ 1157 h 1169"/>
                      <a:gd name="T16" fmla="*/ 550 w 1100"/>
                      <a:gd name="T17" fmla="*/ 1169 h 1169"/>
                      <a:gd name="T18" fmla="*/ 437 w 1100"/>
                      <a:gd name="T19" fmla="*/ 1157 h 1169"/>
                      <a:gd name="T20" fmla="*/ 335 w 1100"/>
                      <a:gd name="T21" fmla="*/ 1127 h 1169"/>
                      <a:gd name="T22" fmla="*/ 239 w 1100"/>
                      <a:gd name="T23" fmla="*/ 1067 h 1169"/>
                      <a:gd name="T24" fmla="*/ 162 w 1100"/>
                      <a:gd name="T25" fmla="*/ 995 h 1169"/>
                      <a:gd name="T26" fmla="*/ 96 w 1100"/>
                      <a:gd name="T27" fmla="*/ 911 h 1169"/>
                      <a:gd name="T28" fmla="*/ 42 w 1100"/>
                      <a:gd name="T29" fmla="*/ 815 h 1169"/>
                      <a:gd name="T30" fmla="*/ 12 w 1100"/>
                      <a:gd name="T31" fmla="*/ 701 h 1169"/>
                      <a:gd name="T32" fmla="*/ 0 w 1100"/>
                      <a:gd name="T33" fmla="*/ 582 h 1169"/>
                      <a:gd name="T34" fmla="*/ 12 w 1100"/>
                      <a:gd name="T35" fmla="*/ 468 h 1169"/>
                      <a:gd name="T36" fmla="*/ 42 w 1100"/>
                      <a:gd name="T37" fmla="*/ 354 h 1169"/>
                      <a:gd name="T38" fmla="*/ 96 w 1100"/>
                      <a:gd name="T39" fmla="*/ 258 h 1169"/>
                      <a:gd name="T40" fmla="*/ 162 w 1100"/>
                      <a:gd name="T41" fmla="*/ 168 h 1169"/>
                      <a:gd name="T42" fmla="*/ 239 w 1100"/>
                      <a:gd name="T43" fmla="*/ 96 h 1169"/>
                      <a:gd name="T44" fmla="*/ 335 w 1100"/>
                      <a:gd name="T45" fmla="*/ 42 h 1169"/>
                      <a:gd name="T46" fmla="*/ 437 w 1100"/>
                      <a:gd name="T47" fmla="*/ 12 h 1169"/>
                      <a:gd name="T48" fmla="*/ 550 w 1100"/>
                      <a:gd name="T49" fmla="*/ 0 h 1169"/>
                      <a:gd name="T50" fmla="*/ 658 w 1100"/>
                      <a:gd name="T51" fmla="*/ 12 h 1169"/>
                      <a:gd name="T52" fmla="*/ 765 w 1100"/>
                      <a:gd name="T53" fmla="*/ 42 h 1169"/>
                      <a:gd name="T54" fmla="*/ 861 w 1100"/>
                      <a:gd name="T55" fmla="*/ 96 h 1169"/>
                      <a:gd name="T56" fmla="*/ 939 w 1100"/>
                      <a:gd name="T57" fmla="*/ 168 h 1169"/>
                      <a:gd name="T58" fmla="*/ 1004 w 1100"/>
                      <a:gd name="T59" fmla="*/ 258 h 1169"/>
                      <a:gd name="T60" fmla="*/ 1058 w 1100"/>
                      <a:gd name="T61" fmla="*/ 354 h 1169"/>
                      <a:gd name="T62" fmla="*/ 1088 w 1100"/>
                      <a:gd name="T63" fmla="*/ 468 h 1169"/>
                      <a:gd name="T64" fmla="*/ 1100 w 1100"/>
                      <a:gd name="T65" fmla="*/ 582 h 1169"/>
                      <a:gd name="T66" fmla="*/ 1100 w 1100"/>
                      <a:gd name="T67" fmla="*/ 582 h 11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1100" h="1169">
                        <a:moveTo>
                          <a:pt x="1100" y="582"/>
                        </a:moveTo>
                        <a:lnTo>
                          <a:pt x="1088" y="701"/>
                        </a:lnTo>
                        <a:lnTo>
                          <a:pt x="1058" y="815"/>
                        </a:lnTo>
                        <a:lnTo>
                          <a:pt x="1004" y="911"/>
                        </a:lnTo>
                        <a:lnTo>
                          <a:pt x="939" y="995"/>
                        </a:lnTo>
                        <a:lnTo>
                          <a:pt x="861" y="1067"/>
                        </a:lnTo>
                        <a:lnTo>
                          <a:pt x="765" y="1127"/>
                        </a:lnTo>
                        <a:lnTo>
                          <a:pt x="658" y="1157"/>
                        </a:lnTo>
                        <a:lnTo>
                          <a:pt x="550" y="1169"/>
                        </a:lnTo>
                        <a:lnTo>
                          <a:pt x="437" y="1157"/>
                        </a:lnTo>
                        <a:lnTo>
                          <a:pt x="335" y="1127"/>
                        </a:lnTo>
                        <a:lnTo>
                          <a:pt x="239" y="1067"/>
                        </a:lnTo>
                        <a:lnTo>
                          <a:pt x="162" y="995"/>
                        </a:lnTo>
                        <a:lnTo>
                          <a:pt x="96" y="911"/>
                        </a:lnTo>
                        <a:lnTo>
                          <a:pt x="42" y="815"/>
                        </a:lnTo>
                        <a:lnTo>
                          <a:pt x="12" y="701"/>
                        </a:lnTo>
                        <a:lnTo>
                          <a:pt x="0" y="582"/>
                        </a:lnTo>
                        <a:lnTo>
                          <a:pt x="12" y="468"/>
                        </a:lnTo>
                        <a:lnTo>
                          <a:pt x="42" y="354"/>
                        </a:lnTo>
                        <a:lnTo>
                          <a:pt x="96" y="258"/>
                        </a:lnTo>
                        <a:lnTo>
                          <a:pt x="162" y="168"/>
                        </a:lnTo>
                        <a:lnTo>
                          <a:pt x="239" y="96"/>
                        </a:lnTo>
                        <a:lnTo>
                          <a:pt x="335" y="42"/>
                        </a:lnTo>
                        <a:lnTo>
                          <a:pt x="437" y="12"/>
                        </a:lnTo>
                        <a:lnTo>
                          <a:pt x="550" y="0"/>
                        </a:lnTo>
                        <a:lnTo>
                          <a:pt x="658" y="12"/>
                        </a:lnTo>
                        <a:lnTo>
                          <a:pt x="765" y="42"/>
                        </a:lnTo>
                        <a:lnTo>
                          <a:pt x="861" y="96"/>
                        </a:lnTo>
                        <a:lnTo>
                          <a:pt x="939" y="168"/>
                        </a:lnTo>
                        <a:lnTo>
                          <a:pt x="1004" y="258"/>
                        </a:lnTo>
                        <a:lnTo>
                          <a:pt x="1058" y="354"/>
                        </a:lnTo>
                        <a:lnTo>
                          <a:pt x="1088" y="468"/>
                        </a:lnTo>
                        <a:lnTo>
                          <a:pt x="1100" y="582"/>
                        </a:lnTo>
                        <a:lnTo>
                          <a:pt x="1100" y="582"/>
                        </a:lnTo>
                        <a:close/>
                      </a:path>
                    </a:pathLst>
                  </a:custGeom>
                  <a:solidFill>
                    <a:srgbClr val="CCECF4"/>
                  </a:solidFill>
                  <a:ln w="28575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395" name="Freeform 19"/>
                  <p:cNvSpPr>
                    <a:spLocks/>
                  </p:cNvSpPr>
                  <p:nvPr/>
                </p:nvSpPr>
                <p:spPr bwMode="auto">
                  <a:xfrm>
                    <a:off x="1706" y="2181"/>
                    <a:ext cx="322" cy="527"/>
                  </a:xfrm>
                  <a:custGeom>
                    <a:avLst/>
                    <a:gdLst>
                      <a:gd name="T0" fmla="*/ 41 w 322"/>
                      <a:gd name="T1" fmla="*/ 449 h 527"/>
                      <a:gd name="T2" fmla="*/ 35 w 322"/>
                      <a:gd name="T3" fmla="*/ 443 h 527"/>
                      <a:gd name="T4" fmla="*/ 30 w 322"/>
                      <a:gd name="T5" fmla="*/ 425 h 527"/>
                      <a:gd name="T6" fmla="*/ 24 w 322"/>
                      <a:gd name="T7" fmla="*/ 401 h 527"/>
                      <a:gd name="T8" fmla="*/ 12 w 322"/>
                      <a:gd name="T9" fmla="*/ 371 h 527"/>
                      <a:gd name="T10" fmla="*/ 0 w 322"/>
                      <a:gd name="T11" fmla="*/ 300 h 527"/>
                      <a:gd name="T12" fmla="*/ 0 w 322"/>
                      <a:gd name="T13" fmla="*/ 264 h 527"/>
                      <a:gd name="T14" fmla="*/ 0 w 322"/>
                      <a:gd name="T15" fmla="*/ 234 h 527"/>
                      <a:gd name="T16" fmla="*/ 24 w 322"/>
                      <a:gd name="T17" fmla="*/ 174 h 527"/>
                      <a:gd name="T18" fmla="*/ 53 w 322"/>
                      <a:gd name="T19" fmla="*/ 114 h 527"/>
                      <a:gd name="T20" fmla="*/ 95 w 322"/>
                      <a:gd name="T21" fmla="*/ 66 h 527"/>
                      <a:gd name="T22" fmla="*/ 119 w 322"/>
                      <a:gd name="T23" fmla="*/ 48 h 527"/>
                      <a:gd name="T24" fmla="*/ 143 w 322"/>
                      <a:gd name="T25" fmla="*/ 36 h 527"/>
                      <a:gd name="T26" fmla="*/ 173 w 322"/>
                      <a:gd name="T27" fmla="*/ 24 h 527"/>
                      <a:gd name="T28" fmla="*/ 191 w 322"/>
                      <a:gd name="T29" fmla="*/ 12 h 527"/>
                      <a:gd name="T30" fmla="*/ 203 w 322"/>
                      <a:gd name="T31" fmla="*/ 12 h 527"/>
                      <a:gd name="T32" fmla="*/ 203 w 322"/>
                      <a:gd name="T33" fmla="*/ 12 h 527"/>
                      <a:gd name="T34" fmla="*/ 209 w 322"/>
                      <a:gd name="T35" fmla="*/ 6 h 527"/>
                      <a:gd name="T36" fmla="*/ 221 w 322"/>
                      <a:gd name="T37" fmla="*/ 6 h 527"/>
                      <a:gd name="T38" fmla="*/ 263 w 322"/>
                      <a:gd name="T39" fmla="*/ 0 h 527"/>
                      <a:gd name="T40" fmla="*/ 286 w 322"/>
                      <a:gd name="T41" fmla="*/ 0 h 527"/>
                      <a:gd name="T42" fmla="*/ 298 w 322"/>
                      <a:gd name="T43" fmla="*/ 12 h 527"/>
                      <a:gd name="T44" fmla="*/ 304 w 322"/>
                      <a:gd name="T45" fmla="*/ 24 h 527"/>
                      <a:gd name="T46" fmla="*/ 298 w 322"/>
                      <a:gd name="T47" fmla="*/ 54 h 527"/>
                      <a:gd name="T48" fmla="*/ 304 w 322"/>
                      <a:gd name="T49" fmla="*/ 60 h 527"/>
                      <a:gd name="T50" fmla="*/ 310 w 322"/>
                      <a:gd name="T51" fmla="*/ 72 h 527"/>
                      <a:gd name="T52" fmla="*/ 310 w 322"/>
                      <a:gd name="T53" fmla="*/ 102 h 527"/>
                      <a:gd name="T54" fmla="*/ 298 w 322"/>
                      <a:gd name="T55" fmla="*/ 138 h 527"/>
                      <a:gd name="T56" fmla="*/ 304 w 322"/>
                      <a:gd name="T57" fmla="*/ 144 h 527"/>
                      <a:gd name="T58" fmla="*/ 316 w 322"/>
                      <a:gd name="T59" fmla="*/ 156 h 527"/>
                      <a:gd name="T60" fmla="*/ 322 w 322"/>
                      <a:gd name="T61" fmla="*/ 180 h 527"/>
                      <a:gd name="T62" fmla="*/ 316 w 322"/>
                      <a:gd name="T63" fmla="*/ 198 h 527"/>
                      <a:gd name="T64" fmla="*/ 304 w 322"/>
                      <a:gd name="T65" fmla="*/ 216 h 527"/>
                      <a:gd name="T66" fmla="*/ 304 w 322"/>
                      <a:gd name="T67" fmla="*/ 222 h 527"/>
                      <a:gd name="T68" fmla="*/ 304 w 322"/>
                      <a:gd name="T69" fmla="*/ 234 h 527"/>
                      <a:gd name="T70" fmla="*/ 298 w 322"/>
                      <a:gd name="T71" fmla="*/ 264 h 527"/>
                      <a:gd name="T72" fmla="*/ 275 w 322"/>
                      <a:gd name="T73" fmla="*/ 300 h 527"/>
                      <a:gd name="T74" fmla="*/ 251 w 322"/>
                      <a:gd name="T75" fmla="*/ 335 h 527"/>
                      <a:gd name="T76" fmla="*/ 233 w 322"/>
                      <a:gd name="T77" fmla="*/ 359 h 527"/>
                      <a:gd name="T78" fmla="*/ 227 w 322"/>
                      <a:gd name="T79" fmla="*/ 383 h 527"/>
                      <a:gd name="T80" fmla="*/ 227 w 322"/>
                      <a:gd name="T81" fmla="*/ 413 h 527"/>
                      <a:gd name="T82" fmla="*/ 221 w 322"/>
                      <a:gd name="T83" fmla="*/ 449 h 527"/>
                      <a:gd name="T84" fmla="*/ 215 w 322"/>
                      <a:gd name="T85" fmla="*/ 473 h 527"/>
                      <a:gd name="T86" fmla="*/ 203 w 322"/>
                      <a:gd name="T87" fmla="*/ 491 h 527"/>
                      <a:gd name="T88" fmla="*/ 197 w 322"/>
                      <a:gd name="T89" fmla="*/ 491 h 527"/>
                      <a:gd name="T90" fmla="*/ 191 w 322"/>
                      <a:gd name="T91" fmla="*/ 497 h 527"/>
                      <a:gd name="T92" fmla="*/ 179 w 322"/>
                      <a:gd name="T93" fmla="*/ 509 h 527"/>
                      <a:gd name="T94" fmla="*/ 143 w 322"/>
                      <a:gd name="T95" fmla="*/ 527 h 527"/>
                      <a:gd name="T96" fmla="*/ 119 w 322"/>
                      <a:gd name="T97" fmla="*/ 527 h 527"/>
                      <a:gd name="T98" fmla="*/ 89 w 322"/>
                      <a:gd name="T99" fmla="*/ 515 h 527"/>
                      <a:gd name="T100" fmla="*/ 65 w 322"/>
                      <a:gd name="T101" fmla="*/ 491 h 527"/>
                      <a:gd name="T102" fmla="*/ 41 w 322"/>
                      <a:gd name="T103" fmla="*/ 449 h 527"/>
                      <a:gd name="T104" fmla="*/ 41 w 322"/>
                      <a:gd name="T105" fmla="*/ 449 h 5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322" h="527">
                        <a:moveTo>
                          <a:pt x="41" y="449"/>
                        </a:moveTo>
                        <a:lnTo>
                          <a:pt x="35" y="443"/>
                        </a:lnTo>
                        <a:lnTo>
                          <a:pt x="30" y="425"/>
                        </a:lnTo>
                        <a:lnTo>
                          <a:pt x="24" y="401"/>
                        </a:lnTo>
                        <a:lnTo>
                          <a:pt x="12" y="371"/>
                        </a:lnTo>
                        <a:lnTo>
                          <a:pt x="0" y="300"/>
                        </a:lnTo>
                        <a:lnTo>
                          <a:pt x="0" y="264"/>
                        </a:lnTo>
                        <a:lnTo>
                          <a:pt x="0" y="234"/>
                        </a:lnTo>
                        <a:lnTo>
                          <a:pt x="24" y="174"/>
                        </a:lnTo>
                        <a:lnTo>
                          <a:pt x="53" y="114"/>
                        </a:lnTo>
                        <a:lnTo>
                          <a:pt x="95" y="66"/>
                        </a:lnTo>
                        <a:lnTo>
                          <a:pt x="119" y="48"/>
                        </a:lnTo>
                        <a:lnTo>
                          <a:pt x="143" y="36"/>
                        </a:lnTo>
                        <a:lnTo>
                          <a:pt x="173" y="24"/>
                        </a:lnTo>
                        <a:lnTo>
                          <a:pt x="191" y="12"/>
                        </a:lnTo>
                        <a:lnTo>
                          <a:pt x="203" y="12"/>
                        </a:lnTo>
                        <a:lnTo>
                          <a:pt x="203" y="12"/>
                        </a:lnTo>
                        <a:lnTo>
                          <a:pt x="209" y="6"/>
                        </a:lnTo>
                        <a:lnTo>
                          <a:pt x="221" y="6"/>
                        </a:lnTo>
                        <a:lnTo>
                          <a:pt x="263" y="0"/>
                        </a:lnTo>
                        <a:lnTo>
                          <a:pt x="286" y="0"/>
                        </a:lnTo>
                        <a:lnTo>
                          <a:pt x="298" y="12"/>
                        </a:lnTo>
                        <a:lnTo>
                          <a:pt x="304" y="24"/>
                        </a:lnTo>
                        <a:lnTo>
                          <a:pt x="298" y="54"/>
                        </a:lnTo>
                        <a:lnTo>
                          <a:pt x="304" y="60"/>
                        </a:lnTo>
                        <a:lnTo>
                          <a:pt x="310" y="72"/>
                        </a:lnTo>
                        <a:lnTo>
                          <a:pt x="310" y="102"/>
                        </a:lnTo>
                        <a:lnTo>
                          <a:pt x="298" y="138"/>
                        </a:lnTo>
                        <a:lnTo>
                          <a:pt x="304" y="144"/>
                        </a:lnTo>
                        <a:lnTo>
                          <a:pt x="316" y="156"/>
                        </a:lnTo>
                        <a:lnTo>
                          <a:pt x="322" y="180"/>
                        </a:lnTo>
                        <a:lnTo>
                          <a:pt x="316" y="198"/>
                        </a:lnTo>
                        <a:lnTo>
                          <a:pt x="304" y="216"/>
                        </a:lnTo>
                        <a:lnTo>
                          <a:pt x="304" y="222"/>
                        </a:lnTo>
                        <a:lnTo>
                          <a:pt x="304" y="234"/>
                        </a:lnTo>
                        <a:lnTo>
                          <a:pt x="298" y="264"/>
                        </a:lnTo>
                        <a:lnTo>
                          <a:pt x="275" y="300"/>
                        </a:lnTo>
                        <a:lnTo>
                          <a:pt x="251" y="335"/>
                        </a:lnTo>
                        <a:lnTo>
                          <a:pt x="233" y="359"/>
                        </a:lnTo>
                        <a:lnTo>
                          <a:pt x="227" y="383"/>
                        </a:lnTo>
                        <a:lnTo>
                          <a:pt x="227" y="413"/>
                        </a:lnTo>
                        <a:lnTo>
                          <a:pt x="221" y="449"/>
                        </a:lnTo>
                        <a:lnTo>
                          <a:pt x="215" y="473"/>
                        </a:lnTo>
                        <a:lnTo>
                          <a:pt x="203" y="491"/>
                        </a:lnTo>
                        <a:lnTo>
                          <a:pt x="197" y="491"/>
                        </a:lnTo>
                        <a:lnTo>
                          <a:pt x="191" y="497"/>
                        </a:lnTo>
                        <a:lnTo>
                          <a:pt x="179" y="509"/>
                        </a:lnTo>
                        <a:lnTo>
                          <a:pt x="143" y="527"/>
                        </a:lnTo>
                        <a:lnTo>
                          <a:pt x="119" y="527"/>
                        </a:lnTo>
                        <a:lnTo>
                          <a:pt x="89" y="515"/>
                        </a:lnTo>
                        <a:lnTo>
                          <a:pt x="65" y="491"/>
                        </a:lnTo>
                        <a:lnTo>
                          <a:pt x="41" y="449"/>
                        </a:lnTo>
                        <a:lnTo>
                          <a:pt x="41" y="449"/>
                        </a:lnTo>
                        <a:close/>
                      </a:path>
                    </a:pathLst>
                  </a:custGeom>
                  <a:solidFill>
                    <a:srgbClr val="FFE6BE"/>
                  </a:solidFill>
                  <a:ln w="28575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396" name="Freeform 20"/>
                  <p:cNvSpPr>
                    <a:spLocks/>
                  </p:cNvSpPr>
                  <p:nvPr/>
                </p:nvSpPr>
                <p:spPr bwMode="auto">
                  <a:xfrm>
                    <a:off x="1891" y="2397"/>
                    <a:ext cx="119" cy="72"/>
                  </a:xfrm>
                  <a:custGeom>
                    <a:avLst/>
                    <a:gdLst>
                      <a:gd name="T0" fmla="*/ 119 w 119"/>
                      <a:gd name="T1" fmla="*/ 0 h 72"/>
                      <a:gd name="T2" fmla="*/ 113 w 119"/>
                      <a:gd name="T3" fmla="*/ 0 h 72"/>
                      <a:gd name="T4" fmla="*/ 107 w 119"/>
                      <a:gd name="T5" fmla="*/ 6 h 72"/>
                      <a:gd name="T6" fmla="*/ 72 w 119"/>
                      <a:gd name="T7" fmla="*/ 12 h 72"/>
                      <a:gd name="T8" fmla="*/ 30 w 119"/>
                      <a:gd name="T9" fmla="*/ 30 h 72"/>
                      <a:gd name="T10" fmla="*/ 0 w 119"/>
                      <a:gd name="T11" fmla="*/ 72 h 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19" h="72">
                        <a:moveTo>
                          <a:pt x="119" y="0"/>
                        </a:moveTo>
                        <a:lnTo>
                          <a:pt x="113" y="0"/>
                        </a:lnTo>
                        <a:lnTo>
                          <a:pt x="107" y="6"/>
                        </a:lnTo>
                        <a:lnTo>
                          <a:pt x="72" y="12"/>
                        </a:lnTo>
                        <a:lnTo>
                          <a:pt x="30" y="30"/>
                        </a:lnTo>
                        <a:lnTo>
                          <a:pt x="0" y="72"/>
                        </a:lnTo>
                      </a:path>
                    </a:pathLst>
                  </a:custGeom>
                  <a:noFill/>
                  <a:ln w="28575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397" name="Freeform 21"/>
                  <p:cNvSpPr>
                    <a:spLocks/>
                  </p:cNvSpPr>
                  <p:nvPr/>
                </p:nvSpPr>
                <p:spPr bwMode="auto">
                  <a:xfrm>
                    <a:off x="1873" y="2319"/>
                    <a:ext cx="131" cy="66"/>
                  </a:xfrm>
                  <a:custGeom>
                    <a:avLst/>
                    <a:gdLst>
                      <a:gd name="T0" fmla="*/ 131 w 131"/>
                      <a:gd name="T1" fmla="*/ 0 h 66"/>
                      <a:gd name="T2" fmla="*/ 131 w 131"/>
                      <a:gd name="T3" fmla="*/ 0 h 66"/>
                      <a:gd name="T4" fmla="*/ 119 w 131"/>
                      <a:gd name="T5" fmla="*/ 6 h 66"/>
                      <a:gd name="T6" fmla="*/ 90 w 131"/>
                      <a:gd name="T7" fmla="*/ 12 h 66"/>
                      <a:gd name="T8" fmla="*/ 48 w 131"/>
                      <a:gd name="T9" fmla="*/ 30 h 66"/>
                      <a:gd name="T10" fmla="*/ 0 w 131"/>
                      <a:gd name="T11" fmla="*/ 66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31" h="66">
                        <a:moveTo>
                          <a:pt x="131" y="0"/>
                        </a:moveTo>
                        <a:lnTo>
                          <a:pt x="131" y="0"/>
                        </a:lnTo>
                        <a:lnTo>
                          <a:pt x="119" y="6"/>
                        </a:lnTo>
                        <a:lnTo>
                          <a:pt x="90" y="12"/>
                        </a:lnTo>
                        <a:lnTo>
                          <a:pt x="48" y="30"/>
                        </a:lnTo>
                        <a:lnTo>
                          <a:pt x="0" y="66"/>
                        </a:lnTo>
                      </a:path>
                    </a:pathLst>
                  </a:custGeom>
                  <a:noFill/>
                  <a:ln w="28575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398" name="Freeform 22"/>
                  <p:cNvSpPr>
                    <a:spLocks/>
                  </p:cNvSpPr>
                  <p:nvPr/>
                </p:nvSpPr>
                <p:spPr bwMode="auto">
                  <a:xfrm>
                    <a:off x="1867" y="2235"/>
                    <a:ext cx="137" cy="78"/>
                  </a:xfrm>
                  <a:custGeom>
                    <a:avLst/>
                    <a:gdLst>
                      <a:gd name="T0" fmla="*/ 137 w 137"/>
                      <a:gd name="T1" fmla="*/ 0 h 78"/>
                      <a:gd name="T2" fmla="*/ 131 w 137"/>
                      <a:gd name="T3" fmla="*/ 0 h 78"/>
                      <a:gd name="T4" fmla="*/ 120 w 137"/>
                      <a:gd name="T5" fmla="*/ 0 h 78"/>
                      <a:gd name="T6" fmla="*/ 78 w 137"/>
                      <a:gd name="T7" fmla="*/ 12 h 78"/>
                      <a:gd name="T8" fmla="*/ 30 w 137"/>
                      <a:gd name="T9" fmla="*/ 36 h 78"/>
                      <a:gd name="T10" fmla="*/ 12 w 137"/>
                      <a:gd name="T11" fmla="*/ 54 h 78"/>
                      <a:gd name="T12" fmla="*/ 0 w 137"/>
                      <a:gd name="T13" fmla="*/ 78 h 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37" h="78">
                        <a:moveTo>
                          <a:pt x="137" y="0"/>
                        </a:moveTo>
                        <a:lnTo>
                          <a:pt x="131" y="0"/>
                        </a:lnTo>
                        <a:lnTo>
                          <a:pt x="120" y="0"/>
                        </a:lnTo>
                        <a:lnTo>
                          <a:pt x="78" y="12"/>
                        </a:lnTo>
                        <a:lnTo>
                          <a:pt x="30" y="36"/>
                        </a:lnTo>
                        <a:lnTo>
                          <a:pt x="12" y="54"/>
                        </a:lnTo>
                        <a:lnTo>
                          <a:pt x="0" y="78"/>
                        </a:lnTo>
                      </a:path>
                    </a:pathLst>
                  </a:custGeom>
                  <a:noFill/>
                  <a:ln w="28575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399" name="Freeform 23"/>
                  <p:cNvSpPr>
                    <a:spLocks/>
                  </p:cNvSpPr>
                  <p:nvPr/>
                </p:nvSpPr>
                <p:spPr bwMode="auto">
                  <a:xfrm>
                    <a:off x="2369" y="2798"/>
                    <a:ext cx="508" cy="318"/>
                  </a:xfrm>
                  <a:custGeom>
                    <a:avLst/>
                    <a:gdLst>
                      <a:gd name="T0" fmla="*/ 448 w 508"/>
                      <a:gd name="T1" fmla="*/ 0 h 318"/>
                      <a:gd name="T2" fmla="*/ 448 w 508"/>
                      <a:gd name="T3" fmla="*/ 0 h 318"/>
                      <a:gd name="T4" fmla="*/ 460 w 508"/>
                      <a:gd name="T5" fmla="*/ 6 h 318"/>
                      <a:gd name="T6" fmla="*/ 484 w 508"/>
                      <a:gd name="T7" fmla="*/ 36 h 318"/>
                      <a:gd name="T8" fmla="*/ 496 w 508"/>
                      <a:gd name="T9" fmla="*/ 60 h 318"/>
                      <a:gd name="T10" fmla="*/ 508 w 508"/>
                      <a:gd name="T11" fmla="*/ 96 h 318"/>
                      <a:gd name="T12" fmla="*/ 508 w 508"/>
                      <a:gd name="T13" fmla="*/ 132 h 318"/>
                      <a:gd name="T14" fmla="*/ 508 w 508"/>
                      <a:gd name="T15" fmla="*/ 180 h 318"/>
                      <a:gd name="T16" fmla="*/ 502 w 508"/>
                      <a:gd name="T17" fmla="*/ 192 h 318"/>
                      <a:gd name="T18" fmla="*/ 478 w 508"/>
                      <a:gd name="T19" fmla="*/ 216 h 318"/>
                      <a:gd name="T20" fmla="*/ 460 w 508"/>
                      <a:gd name="T21" fmla="*/ 234 h 318"/>
                      <a:gd name="T22" fmla="*/ 436 w 508"/>
                      <a:gd name="T23" fmla="*/ 252 h 318"/>
                      <a:gd name="T24" fmla="*/ 400 w 508"/>
                      <a:gd name="T25" fmla="*/ 270 h 318"/>
                      <a:gd name="T26" fmla="*/ 359 w 508"/>
                      <a:gd name="T27" fmla="*/ 282 h 318"/>
                      <a:gd name="T28" fmla="*/ 353 w 508"/>
                      <a:gd name="T29" fmla="*/ 288 h 318"/>
                      <a:gd name="T30" fmla="*/ 335 w 508"/>
                      <a:gd name="T31" fmla="*/ 300 h 318"/>
                      <a:gd name="T32" fmla="*/ 305 w 508"/>
                      <a:gd name="T33" fmla="*/ 312 h 318"/>
                      <a:gd name="T34" fmla="*/ 257 w 508"/>
                      <a:gd name="T35" fmla="*/ 312 h 318"/>
                      <a:gd name="T36" fmla="*/ 251 w 508"/>
                      <a:gd name="T37" fmla="*/ 312 h 318"/>
                      <a:gd name="T38" fmla="*/ 239 w 508"/>
                      <a:gd name="T39" fmla="*/ 312 h 318"/>
                      <a:gd name="T40" fmla="*/ 197 w 508"/>
                      <a:gd name="T41" fmla="*/ 318 h 318"/>
                      <a:gd name="T42" fmla="*/ 137 w 508"/>
                      <a:gd name="T43" fmla="*/ 312 h 318"/>
                      <a:gd name="T44" fmla="*/ 108 w 508"/>
                      <a:gd name="T45" fmla="*/ 300 h 318"/>
                      <a:gd name="T46" fmla="*/ 78 w 508"/>
                      <a:gd name="T47" fmla="*/ 288 h 318"/>
                      <a:gd name="T48" fmla="*/ 72 w 508"/>
                      <a:gd name="T49" fmla="*/ 288 h 318"/>
                      <a:gd name="T50" fmla="*/ 54 w 508"/>
                      <a:gd name="T51" fmla="*/ 282 h 318"/>
                      <a:gd name="T52" fmla="*/ 24 w 508"/>
                      <a:gd name="T53" fmla="*/ 264 h 318"/>
                      <a:gd name="T54" fmla="*/ 6 w 508"/>
                      <a:gd name="T55" fmla="*/ 252 h 318"/>
                      <a:gd name="T56" fmla="*/ 0 w 508"/>
                      <a:gd name="T57" fmla="*/ 234 h 318"/>
                      <a:gd name="T58" fmla="*/ 6 w 508"/>
                      <a:gd name="T59" fmla="*/ 216 h 318"/>
                      <a:gd name="T60" fmla="*/ 30 w 508"/>
                      <a:gd name="T61" fmla="*/ 192 h 318"/>
                      <a:gd name="T62" fmla="*/ 102 w 508"/>
                      <a:gd name="T63" fmla="*/ 150 h 318"/>
                      <a:gd name="T64" fmla="*/ 167 w 508"/>
                      <a:gd name="T65" fmla="*/ 132 h 318"/>
                      <a:gd name="T66" fmla="*/ 221 w 508"/>
                      <a:gd name="T67" fmla="*/ 114 h 318"/>
                      <a:gd name="T68" fmla="*/ 239 w 508"/>
                      <a:gd name="T69" fmla="*/ 102 h 318"/>
                      <a:gd name="T70" fmla="*/ 257 w 508"/>
                      <a:gd name="T71" fmla="*/ 96 h 318"/>
                      <a:gd name="T72" fmla="*/ 251 w 508"/>
                      <a:gd name="T73" fmla="*/ 90 h 318"/>
                      <a:gd name="T74" fmla="*/ 245 w 508"/>
                      <a:gd name="T75" fmla="*/ 90 h 318"/>
                      <a:gd name="T76" fmla="*/ 215 w 508"/>
                      <a:gd name="T77" fmla="*/ 72 h 318"/>
                      <a:gd name="T78" fmla="*/ 197 w 508"/>
                      <a:gd name="T79" fmla="*/ 54 h 318"/>
                      <a:gd name="T80" fmla="*/ 197 w 508"/>
                      <a:gd name="T81" fmla="*/ 42 h 318"/>
                      <a:gd name="T82" fmla="*/ 209 w 508"/>
                      <a:gd name="T83" fmla="*/ 30 h 318"/>
                      <a:gd name="T84" fmla="*/ 221 w 508"/>
                      <a:gd name="T85" fmla="*/ 18 h 318"/>
                      <a:gd name="T86" fmla="*/ 245 w 508"/>
                      <a:gd name="T87" fmla="*/ 18 h 318"/>
                      <a:gd name="T88" fmla="*/ 299 w 508"/>
                      <a:gd name="T89" fmla="*/ 6 h 318"/>
                      <a:gd name="T90" fmla="*/ 329 w 508"/>
                      <a:gd name="T91" fmla="*/ 6 h 318"/>
                      <a:gd name="T92" fmla="*/ 353 w 508"/>
                      <a:gd name="T93" fmla="*/ 0 h 318"/>
                      <a:gd name="T94" fmla="*/ 371 w 508"/>
                      <a:gd name="T95" fmla="*/ 0 h 318"/>
                      <a:gd name="T96" fmla="*/ 377 w 508"/>
                      <a:gd name="T97" fmla="*/ 0 h 318"/>
                      <a:gd name="T98" fmla="*/ 388 w 508"/>
                      <a:gd name="T99" fmla="*/ 0 h 318"/>
                      <a:gd name="T100" fmla="*/ 406 w 508"/>
                      <a:gd name="T101" fmla="*/ 0 h 318"/>
                      <a:gd name="T102" fmla="*/ 430 w 508"/>
                      <a:gd name="T103" fmla="*/ 0 h 318"/>
                      <a:gd name="T104" fmla="*/ 448 w 508"/>
                      <a:gd name="T105" fmla="*/ 0 h 318"/>
                      <a:gd name="T106" fmla="*/ 448 w 508"/>
                      <a:gd name="T107" fmla="*/ 0 h 3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508" h="318">
                        <a:moveTo>
                          <a:pt x="448" y="0"/>
                        </a:moveTo>
                        <a:lnTo>
                          <a:pt x="448" y="0"/>
                        </a:lnTo>
                        <a:lnTo>
                          <a:pt x="460" y="6"/>
                        </a:lnTo>
                        <a:lnTo>
                          <a:pt x="484" y="36"/>
                        </a:lnTo>
                        <a:lnTo>
                          <a:pt x="496" y="60"/>
                        </a:lnTo>
                        <a:lnTo>
                          <a:pt x="508" y="96"/>
                        </a:lnTo>
                        <a:lnTo>
                          <a:pt x="508" y="132"/>
                        </a:lnTo>
                        <a:lnTo>
                          <a:pt x="508" y="180"/>
                        </a:lnTo>
                        <a:lnTo>
                          <a:pt x="502" y="192"/>
                        </a:lnTo>
                        <a:lnTo>
                          <a:pt x="478" y="216"/>
                        </a:lnTo>
                        <a:lnTo>
                          <a:pt x="460" y="234"/>
                        </a:lnTo>
                        <a:lnTo>
                          <a:pt x="436" y="252"/>
                        </a:lnTo>
                        <a:lnTo>
                          <a:pt x="400" y="270"/>
                        </a:lnTo>
                        <a:lnTo>
                          <a:pt x="359" y="282"/>
                        </a:lnTo>
                        <a:lnTo>
                          <a:pt x="353" y="288"/>
                        </a:lnTo>
                        <a:lnTo>
                          <a:pt x="335" y="300"/>
                        </a:lnTo>
                        <a:lnTo>
                          <a:pt x="305" y="312"/>
                        </a:lnTo>
                        <a:lnTo>
                          <a:pt x="257" y="312"/>
                        </a:lnTo>
                        <a:lnTo>
                          <a:pt x="251" y="312"/>
                        </a:lnTo>
                        <a:lnTo>
                          <a:pt x="239" y="312"/>
                        </a:lnTo>
                        <a:lnTo>
                          <a:pt x="197" y="318"/>
                        </a:lnTo>
                        <a:lnTo>
                          <a:pt x="137" y="312"/>
                        </a:lnTo>
                        <a:lnTo>
                          <a:pt x="108" y="300"/>
                        </a:lnTo>
                        <a:lnTo>
                          <a:pt x="78" y="288"/>
                        </a:lnTo>
                        <a:lnTo>
                          <a:pt x="72" y="288"/>
                        </a:lnTo>
                        <a:lnTo>
                          <a:pt x="54" y="282"/>
                        </a:lnTo>
                        <a:lnTo>
                          <a:pt x="24" y="264"/>
                        </a:lnTo>
                        <a:lnTo>
                          <a:pt x="6" y="252"/>
                        </a:lnTo>
                        <a:lnTo>
                          <a:pt x="0" y="234"/>
                        </a:lnTo>
                        <a:lnTo>
                          <a:pt x="6" y="216"/>
                        </a:lnTo>
                        <a:lnTo>
                          <a:pt x="30" y="192"/>
                        </a:lnTo>
                        <a:lnTo>
                          <a:pt x="102" y="150"/>
                        </a:lnTo>
                        <a:lnTo>
                          <a:pt x="167" y="132"/>
                        </a:lnTo>
                        <a:lnTo>
                          <a:pt x="221" y="114"/>
                        </a:lnTo>
                        <a:lnTo>
                          <a:pt x="239" y="102"/>
                        </a:lnTo>
                        <a:lnTo>
                          <a:pt x="257" y="96"/>
                        </a:lnTo>
                        <a:lnTo>
                          <a:pt x="251" y="90"/>
                        </a:lnTo>
                        <a:lnTo>
                          <a:pt x="245" y="90"/>
                        </a:lnTo>
                        <a:lnTo>
                          <a:pt x="215" y="72"/>
                        </a:lnTo>
                        <a:lnTo>
                          <a:pt x="197" y="54"/>
                        </a:lnTo>
                        <a:lnTo>
                          <a:pt x="197" y="42"/>
                        </a:lnTo>
                        <a:lnTo>
                          <a:pt x="209" y="30"/>
                        </a:lnTo>
                        <a:lnTo>
                          <a:pt x="221" y="18"/>
                        </a:lnTo>
                        <a:lnTo>
                          <a:pt x="245" y="18"/>
                        </a:lnTo>
                        <a:lnTo>
                          <a:pt x="299" y="6"/>
                        </a:lnTo>
                        <a:lnTo>
                          <a:pt x="329" y="6"/>
                        </a:lnTo>
                        <a:lnTo>
                          <a:pt x="353" y="0"/>
                        </a:lnTo>
                        <a:lnTo>
                          <a:pt x="371" y="0"/>
                        </a:lnTo>
                        <a:lnTo>
                          <a:pt x="377" y="0"/>
                        </a:lnTo>
                        <a:lnTo>
                          <a:pt x="388" y="0"/>
                        </a:lnTo>
                        <a:lnTo>
                          <a:pt x="406" y="0"/>
                        </a:lnTo>
                        <a:lnTo>
                          <a:pt x="430" y="0"/>
                        </a:lnTo>
                        <a:lnTo>
                          <a:pt x="448" y="0"/>
                        </a:lnTo>
                        <a:lnTo>
                          <a:pt x="448" y="0"/>
                        </a:lnTo>
                        <a:close/>
                      </a:path>
                    </a:pathLst>
                  </a:custGeom>
                  <a:solidFill>
                    <a:srgbClr val="FFE6BE"/>
                  </a:solidFill>
                  <a:ln w="28575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400" name="Freeform 24"/>
                  <p:cNvSpPr>
                    <a:spLocks/>
                  </p:cNvSpPr>
                  <p:nvPr/>
                </p:nvSpPr>
                <p:spPr bwMode="auto">
                  <a:xfrm>
                    <a:off x="2369" y="605"/>
                    <a:ext cx="1052" cy="1103"/>
                  </a:xfrm>
                  <a:custGeom>
                    <a:avLst/>
                    <a:gdLst>
                      <a:gd name="T0" fmla="*/ 1052 w 1052"/>
                      <a:gd name="T1" fmla="*/ 324 h 1103"/>
                      <a:gd name="T2" fmla="*/ 1052 w 1052"/>
                      <a:gd name="T3" fmla="*/ 336 h 1103"/>
                      <a:gd name="T4" fmla="*/ 1046 w 1052"/>
                      <a:gd name="T5" fmla="*/ 360 h 1103"/>
                      <a:gd name="T6" fmla="*/ 1046 w 1052"/>
                      <a:gd name="T7" fmla="*/ 402 h 1103"/>
                      <a:gd name="T8" fmla="*/ 1034 w 1052"/>
                      <a:gd name="T9" fmla="*/ 450 h 1103"/>
                      <a:gd name="T10" fmla="*/ 1022 w 1052"/>
                      <a:gd name="T11" fmla="*/ 516 h 1103"/>
                      <a:gd name="T12" fmla="*/ 1004 w 1052"/>
                      <a:gd name="T13" fmla="*/ 582 h 1103"/>
                      <a:gd name="T14" fmla="*/ 956 w 1052"/>
                      <a:gd name="T15" fmla="*/ 731 h 1103"/>
                      <a:gd name="T16" fmla="*/ 920 w 1052"/>
                      <a:gd name="T17" fmla="*/ 803 h 1103"/>
                      <a:gd name="T18" fmla="*/ 879 w 1052"/>
                      <a:gd name="T19" fmla="*/ 875 h 1103"/>
                      <a:gd name="T20" fmla="*/ 831 w 1052"/>
                      <a:gd name="T21" fmla="*/ 941 h 1103"/>
                      <a:gd name="T22" fmla="*/ 771 w 1052"/>
                      <a:gd name="T23" fmla="*/ 1001 h 1103"/>
                      <a:gd name="T24" fmla="*/ 699 w 1052"/>
                      <a:gd name="T25" fmla="*/ 1049 h 1103"/>
                      <a:gd name="T26" fmla="*/ 622 w 1052"/>
                      <a:gd name="T27" fmla="*/ 1085 h 1103"/>
                      <a:gd name="T28" fmla="*/ 532 w 1052"/>
                      <a:gd name="T29" fmla="*/ 1103 h 1103"/>
                      <a:gd name="T30" fmla="*/ 430 w 1052"/>
                      <a:gd name="T31" fmla="*/ 1103 h 1103"/>
                      <a:gd name="T32" fmla="*/ 335 w 1052"/>
                      <a:gd name="T33" fmla="*/ 1085 h 1103"/>
                      <a:gd name="T34" fmla="*/ 251 w 1052"/>
                      <a:gd name="T35" fmla="*/ 1061 h 1103"/>
                      <a:gd name="T36" fmla="*/ 179 w 1052"/>
                      <a:gd name="T37" fmla="*/ 1019 h 1103"/>
                      <a:gd name="T38" fmla="*/ 126 w 1052"/>
                      <a:gd name="T39" fmla="*/ 965 h 1103"/>
                      <a:gd name="T40" fmla="*/ 84 w 1052"/>
                      <a:gd name="T41" fmla="*/ 905 h 1103"/>
                      <a:gd name="T42" fmla="*/ 48 w 1052"/>
                      <a:gd name="T43" fmla="*/ 845 h 1103"/>
                      <a:gd name="T44" fmla="*/ 30 w 1052"/>
                      <a:gd name="T45" fmla="*/ 779 h 1103"/>
                      <a:gd name="T46" fmla="*/ 12 w 1052"/>
                      <a:gd name="T47" fmla="*/ 707 h 1103"/>
                      <a:gd name="T48" fmla="*/ 0 w 1052"/>
                      <a:gd name="T49" fmla="*/ 576 h 1103"/>
                      <a:gd name="T50" fmla="*/ 0 w 1052"/>
                      <a:gd name="T51" fmla="*/ 510 h 1103"/>
                      <a:gd name="T52" fmla="*/ 6 w 1052"/>
                      <a:gd name="T53" fmla="*/ 456 h 1103"/>
                      <a:gd name="T54" fmla="*/ 12 w 1052"/>
                      <a:gd name="T55" fmla="*/ 408 h 1103"/>
                      <a:gd name="T56" fmla="*/ 18 w 1052"/>
                      <a:gd name="T57" fmla="*/ 372 h 1103"/>
                      <a:gd name="T58" fmla="*/ 24 w 1052"/>
                      <a:gd name="T59" fmla="*/ 348 h 1103"/>
                      <a:gd name="T60" fmla="*/ 24 w 1052"/>
                      <a:gd name="T61" fmla="*/ 342 h 1103"/>
                      <a:gd name="T62" fmla="*/ 66 w 1052"/>
                      <a:gd name="T63" fmla="*/ 282 h 1103"/>
                      <a:gd name="T64" fmla="*/ 108 w 1052"/>
                      <a:gd name="T65" fmla="*/ 228 h 1103"/>
                      <a:gd name="T66" fmla="*/ 167 w 1052"/>
                      <a:gd name="T67" fmla="*/ 144 h 1103"/>
                      <a:gd name="T68" fmla="*/ 215 w 1052"/>
                      <a:gd name="T69" fmla="*/ 84 h 1103"/>
                      <a:gd name="T70" fmla="*/ 245 w 1052"/>
                      <a:gd name="T71" fmla="*/ 42 h 1103"/>
                      <a:gd name="T72" fmla="*/ 263 w 1052"/>
                      <a:gd name="T73" fmla="*/ 18 h 1103"/>
                      <a:gd name="T74" fmla="*/ 275 w 1052"/>
                      <a:gd name="T75" fmla="*/ 6 h 1103"/>
                      <a:gd name="T76" fmla="*/ 281 w 1052"/>
                      <a:gd name="T77" fmla="*/ 0 h 1103"/>
                      <a:gd name="T78" fmla="*/ 281 w 1052"/>
                      <a:gd name="T79" fmla="*/ 0 h 1103"/>
                      <a:gd name="T80" fmla="*/ 1052 w 1052"/>
                      <a:gd name="T81" fmla="*/ 324 h 1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1052" h="1103">
                        <a:moveTo>
                          <a:pt x="1052" y="324"/>
                        </a:moveTo>
                        <a:lnTo>
                          <a:pt x="1052" y="336"/>
                        </a:lnTo>
                        <a:lnTo>
                          <a:pt x="1046" y="360"/>
                        </a:lnTo>
                        <a:lnTo>
                          <a:pt x="1046" y="402"/>
                        </a:lnTo>
                        <a:lnTo>
                          <a:pt x="1034" y="450"/>
                        </a:lnTo>
                        <a:lnTo>
                          <a:pt x="1022" y="516"/>
                        </a:lnTo>
                        <a:lnTo>
                          <a:pt x="1004" y="582"/>
                        </a:lnTo>
                        <a:lnTo>
                          <a:pt x="956" y="731"/>
                        </a:lnTo>
                        <a:lnTo>
                          <a:pt x="920" y="803"/>
                        </a:lnTo>
                        <a:lnTo>
                          <a:pt x="879" y="875"/>
                        </a:lnTo>
                        <a:lnTo>
                          <a:pt x="831" y="941"/>
                        </a:lnTo>
                        <a:lnTo>
                          <a:pt x="771" y="1001"/>
                        </a:lnTo>
                        <a:lnTo>
                          <a:pt x="699" y="1049"/>
                        </a:lnTo>
                        <a:lnTo>
                          <a:pt x="622" y="1085"/>
                        </a:lnTo>
                        <a:lnTo>
                          <a:pt x="532" y="1103"/>
                        </a:lnTo>
                        <a:lnTo>
                          <a:pt x="430" y="1103"/>
                        </a:lnTo>
                        <a:lnTo>
                          <a:pt x="335" y="1085"/>
                        </a:lnTo>
                        <a:lnTo>
                          <a:pt x="251" y="1061"/>
                        </a:lnTo>
                        <a:lnTo>
                          <a:pt x="179" y="1019"/>
                        </a:lnTo>
                        <a:lnTo>
                          <a:pt x="126" y="965"/>
                        </a:lnTo>
                        <a:lnTo>
                          <a:pt x="84" y="905"/>
                        </a:lnTo>
                        <a:lnTo>
                          <a:pt x="48" y="845"/>
                        </a:lnTo>
                        <a:lnTo>
                          <a:pt x="30" y="779"/>
                        </a:lnTo>
                        <a:lnTo>
                          <a:pt x="12" y="707"/>
                        </a:lnTo>
                        <a:lnTo>
                          <a:pt x="0" y="576"/>
                        </a:lnTo>
                        <a:lnTo>
                          <a:pt x="0" y="510"/>
                        </a:lnTo>
                        <a:lnTo>
                          <a:pt x="6" y="456"/>
                        </a:lnTo>
                        <a:lnTo>
                          <a:pt x="12" y="408"/>
                        </a:lnTo>
                        <a:lnTo>
                          <a:pt x="18" y="372"/>
                        </a:lnTo>
                        <a:lnTo>
                          <a:pt x="24" y="348"/>
                        </a:lnTo>
                        <a:lnTo>
                          <a:pt x="24" y="342"/>
                        </a:lnTo>
                        <a:lnTo>
                          <a:pt x="66" y="282"/>
                        </a:lnTo>
                        <a:lnTo>
                          <a:pt x="108" y="228"/>
                        </a:lnTo>
                        <a:lnTo>
                          <a:pt x="167" y="144"/>
                        </a:lnTo>
                        <a:lnTo>
                          <a:pt x="215" y="84"/>
                        </a:lnTo>
                        <a:lnTo>
                          <a:pt x="245" y="42"/>
                        </a:lnTo>
                        <a:lnTo>
                          <a:pt x="263" y="18"/>
                        </a:lnTo>
                        <a:lnTo>
                          <a:pt x="275" y="6"/>
                        </a:lnTo>
                        <a:lnTo>
                          <a:pt x="281" y="0"/>
                        </a:lnTo>
                        <a:lnTo>
                          <a:pt x="281" y="0"/>
                        </a:lnTo>
                        <a:lnTo>
                          <a:pt x="1052" y="324"/>
                        </a:lnTo>
                        <a:close/>
                      </a:path>
                    </a:pathLst>
                  </a:custGeom>
                  <a:solidFill>
                    <a:srgbClr val="FFE6BE"/>
                  </a:solidFill>
                  <a:ln w="28575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401" name="Freeform 25"/>
                  <p:cNvSpPr>
                    <a:spLocks/>
                  </p:cNvSpPr>
                  <p:nvPr/>
                </p:nvSpPr>
                <p:spPr bwMode="auto">
                  <a:xfrm>
                    <a:off x="2596" y="1480"/>
                    <a:ext cx="377" cy="78"/>
                  </a:xfrm>
                  <a:custGeom>
                    <a:avLst/>
                    <a:gdLst>
                      <a:gd name="T0" fmla="*/ 0 w 377"/>
                      <a:gd name="T1" fmla="*/ 0 h 78"/>
                      <a:gd name="T2" fmla="*/ 0 w 377"/>
                      <a:gd name="T3" fmla="*/ 0 h 78"/>
                      <a:gd name="T4" fmla="*/ 6 w 377"/>
                      <a:gd name="T5" fmla="*/ 12 h 78"/>
                      <a:gd name="T6" fmla="*/ 36 w 377"/>
                      <a:gd name="T7" fmla="*/ 36 h 78"/>
                      <a:gd name="T8" fmla="*/ 60 w 377"/>
                      <a:gd name="T9" fmla="*/ 54 h 78"/>
                      <a:gd name="T10" fmla="*/ 90 w 377"/>
                      <a:gd name="T11" fmla="*/ 66 h 78"/>
                      <a:gd name="T12" fmla="*/ 126 w 377"/>
                      <a:gd name="T13" fmla="*/ 78 h 78"/>
                      <a:gd name="T14" fmla="*/ 167 w 377"/>
                      <a:gd name="T15" fmla="*/ 78 h 78"/>
                      <a:gd name="T16" fmla="*/ 215 w 377"/>
                      <a:gd name="T17" fmla="*/ 78 h 78"/>
                      <a:gd name="T18" fmla="*/ 257 w 377"/>
                      <a:gd name="T19" fmla="*/ 66 h 78"/>
                      <a:gd name="T20" fmla="*/ 323 w 377"/>
                      <a:gd name="T21" fmla="*/ 42 h 78"/>
                      <a:gd name="T22" fmla="*/ 365 w 377"/>
                      <a:gd name="T23" fmla="*/ 12 h 78"/>
                      <a:gd name="T24" fmla="*/ 371 w 377"/>
                      <a:gd name="T25" fmla="*/ 6 h 78"/>
                      <a:gd name="T26" fmla="*/ 377 w 377"/>
                      <a:gd name="T27" fmla="*/ 0 h 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77" h="78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6" y="12"/>
                        </a:lnTo>
                        <a:lnTo>
                          <a:pt x="36" y="36"/>
                        </a:lnTo>
                        <a:lnTo>
                          <a:pt x="60" y="54"/>
                        </a:lnTo>
                        <a:lnTo>
                          <a:pt x="90" y="66"/>
                        </a:lnTo>
                        <a:lnTo>
                          <a:pt x="126" y="78"/>
                        </a:lnTo>
                        <a:lnTo>
                          <a:pt x="167" y="78"/>
                        </a:lnTo>
                        <a:lnTo>
                          <a:pt x="215" y="78"/>
                        </a:lnTo>
                        <a:lnTo>
                          <a:pt x="257" y="66"/>
                        </a:lnTo>
                        <a:lnTo>
                          <a:pt x="323" y="42"/>
                        </a:lnTo>
                        <a:lnTo>
                          <a:pt x="365" y="12"/>
                        </a:lnTo>
                        <a:lnTo>
                          <a:pt x="371" y="6"/>
                        </a:lnTo>
                        <a:lnTo>
                          <a:pt x="377" y="0"/>
                        </a:lnTo>
                      </a:path>
                    </a:pathLst>
                  </a:custGeom>
                  <a:noFill/>
                  <a:ln w="28575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402" name="Freeform 26"/>
                  <p:cNvSpPr>
                    <a:spLocks/>
                  </p:cNvSpPr>
                  <p:nvPr/>
                </p:nvSpPr>
                <p:spPr bwMode="auto">
                  <a:xfrm>
                    <a:off x="2686" y="1276"/>
                    <a:ext cx="89" cy="72"/>
                  </a:xfrm>
                  <a:custGeom>
                    <a:avLst/>
                    <a:gdLst>
                      <a:gd name="T0" fmla="*/ 0 w 89"/>
                      <a:gd name="T1" fmla="*/ 72 h 72"/>
                      <a:gd name="T2" fmla="*/ 0 w 89"/>
                      <a:gd name="T3" fmla="*/ 66 h 72"/>
                      <a:gd name="T4" fmla="*/ 6 w 89"/>
                      <a:gd name="T5" fmla="*/ 54 h 72"/>
                      <a:gd name="T6" fmla="*/ 24 w 89"/>
                      <a:gd name="T7" fmla="*/ 12 h 72"/>
                      <a:gd name="T8" fmla="*/ 42 w 89"/>
                      <a:gd name="T9" fmla="*/ 6 h 72"/>
                      <a:gd name="T10" fmla="*/ 66 w 89"/>
                      <a:gd name="T11" fmla="*/ 0 h 72"/>
                      <a:gd name="T12" fmla="*/ 83 w 89"/>
                      <a:gd name="T13" fmla="*/ 0 h 72"/>
                      <a:gd name="T14" fmla="*/ 89 w 89"/>
                      <a:gd name="T15" fmla="*/ 6 h 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89" h="72">
                        <a:moveTo>
                          <a:pt x="0" y="72"/>
                        </a:moveTo>
                        <a:lnTo>
                          <a:pt x="0" y="66"/>
                        </a:lnTo>
                        <a:lnTo>
                          <a:pt x="6" y="54"/>
                        </a:lnTo>
                        <a:lnTo>
                          <a:pt x="24" y="12"/>
                        </a:lnTo>
                        <a:lnTo>
                          <a:pt x="42" y="6"/>
                        </a:lnTo>
                        <a:lnTo>
                          <a:pt x="66" y="0"/>
                        </a:lnTo>
                        <a:lnTo>
                          <a:pt x="83" y="0"/>
                        </a:lnTo>
                        <a:lnTo>
                          <a:pt x="89" y="6"/>
                        </a:lnTo>
                      </a:path>
                    </a:pathLst>
                  </a:custGeom>
                  <a:noFill/>
                  <a:ln w="28575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403" name="Freeform 27"/>
                  <p:cNvSpPr>
                    <a:spLocks/>
                  </p:cNvSpPr>
                  <p:nvPr/>
                </p:nvSpPr>
                <p:spPr bwMode="auto">
                  <a:xfrm>
                    <a:off x="2925" y="1175"/>
                    <a:ext cx="107" cy="59"/>
                  </a:xfrm>
                  <a:custGeom>
                    <a:avLst/>
                    <a:gdLst>
                      <a:gd name="T0" fmla="*/ 0 w 107"/>
                      <a:gd name="T1" fmla="*/ 0 h 59"/>
                      <a:gd name="T2" fmla="*/ 6 w 107"/>
                      <a:gd name="T3" fmla="*/ 6 h 59"/>
                      <a:gd name="T4" fmla="*/ 6 w 107"/>
                      <a:gd name="T5" fmla="*/ 29 h 59"/>
                      <a:gd name="T6" fmla="*/ 24 w 107"/>
                      <a:gd name="T7" fmla="*/ 53 h 59"/>
                      <a:gd name="T8" fmla="*/ 48 w 107"/>
                      <a:gd name="T9" fmla="*/ 59 h 59"/>
                      <a:gd name="T10" fmla="*/ 72 w 107"/>
                      <a:gd name="T11" fmla="*/ 53 h 59"/>
                      <a:gd name="T12" fmla="*/ 89 w 107"/>
                      <a:gd name="T13" fmla="*/ 35 h 59"/>
                      <a:gd name="T14" fmla="*/ 101 w 107"/>
                      <a:gd name="T15" fmla="*/ 17 h 59"/>
                      <a:gd name="T16" fmla="*/ 107 w 107"/>
                      <a:gd name="T17" fmla="*/ 6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07" h="59">
                        <a:moveTo>
                          <a:pt x="0" y="0"/>
                        </a:moveTo>
                        <a:lnTo>
                          <a:pt x="6" y="6"/>
                        </a:lnTo>
                        <a:lnTo>
                          <a:pt x="6" y="29"/>
                        </a:lnTo>
                        <a:lnTo>
                          <a:pt x="24" y="53"/>
                        </a:lnTo>
                        <a:lnTo>
                          <a:pt x="48" y="59"/>
                        </a:lnTo>
                        <a:lnTo>
                          <a:pt x="72" y="53"/>
                        </a:lnTo>
                        <a:lnTo>
                          <a:pt x="89" y="35"/>
                        </a:lnTo>
                        <a:lnTo>
                          <a:pt x="101" y="17"/>
                        </a:lnTo>
                        <a:lnTo>
                          <a:pt x="107" y="6"/>
                        </a:lnTo>
                      </a:path>
                    </a:pathLst>
                  </a:custGeom>
                  <a:noFill/>
                  <a:ln w="28575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404" name="Freeform 28"/>
                  <p:cNvSpPr>
                    <a:spLocks/>
                  </p:cNvSpPr>
                  <p:nvPr/>
                </p:nvSpPr>
                <p:spPr bwMode="auto">
                  <a:xfrm>
                    <a:off x="2495" y="1175"/>
                    <a:ext cx="101" cy="59"/>
                  </a:xfrm>
                  <a:custGeom>
                    <a:avLst/>
                    <a:gdLst>
                      <a:gd name="T0" fmla="*/ 0 w 101"/>
                      <a:gd name="T1" fmla="*/ 0 h 59"/>
                      <a:gd name="T2" fmla="*/ 0 w 101"/>
                      <a:gd name="T3" fmla="*/ 6 h 59"/>
                      <a:gd name="T4" fmla="*/ 5 w 101"/>
                      <a:gd name="T5" fmla="*/ 29 h 59"/>
                      <a:gd name="T6" fmla="*/ 17 w 101"/>
                      <a:gd name="T7" fmla="*/ 53 h 59"/>
                      <a:gd name="T8" fmla="*/ 41 w 101"/>
                      <a:gd name="T9" fmla="*/ 59 h 59"/>
                      <a:gd name="T10" fmla="*/ 65 w 101"/>
                      <a:gd name="T11" fmla="*/ 53 h 59"/>
                      <a:gd name="T12" fmla="*/ 89 w 101"/>
                      <a:gd name="T13" fmla="*/ 35 h 59"/>
                      <a:gd name="T14" fmla="*/ 101 w 101"/>
                      <a:gd name="T15" fmla="*/ 17 h 59"/>
                      <a:gd name="T16" fmla="*/ 101 w 101"/>
                      <a:gd name="T17" fmla="*/ 6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01" h="59">
                        <a:moveTo>
                          <a:pt x="0" y="0"/>
                        </a:moveTo>
                        <a:lnTo>
                          <a:pt x="0" y="6"/>
                        </a:lnTo>
                        <a:lnTo>
                          <a:pt x="5" y="29"/>
                        </a:lnTo>
                        <a:lnTo>
                          <a:pt x="17" y="53"/>
                        </a:lnTo>
                        <a:lnTo>
                          <a:pt x="41" y="59"/>
                        </a:lnTo>
                        <a:lnTo>
                          <a:pt x="65" y="53"/>
                        </a:lnTo>
                        <a:lnTo>
                          <a:pt x="89" y="35"/>
                        </a:lnTo>
                        <a:lnTo>
                          <a:pt x="101" y="17"/>
                        </a:lnTo>
                        <a:lnTo>
                          <a:pt x="101" y="6"/>
                        </a:lnTo>
                      </a:path>
                    </a:pathLst>
                  </a:custGeom>
                  <a:noFill/>
                  <a:ln w="28575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405" name="Freeform 29"/>
                  <p:cNvSpPr>
                    <a:spLocks/>
                  </p:cNvSpPr>
                  <p:nvPr/>
                </p:nvSpPr>
                <p:spPr bwMode="auto">
                  <a:xfrm>
                    <a:off x="2913" y="1007"/>
                    <a:ext cx="203" cy="36"/>
                  </a:xfrm>
                  <a:custGeom>
                    <a:avLst/>
                    <a:gdLst>
                      <a:gd name="T0" fmla="*/ 0 w 203"/>
                      <a:gd name="T1" fmla="*/ 30 h 36"/>
                      <a:gd name="T2" fmla="*/ 6 w 203"/>
                      <a:gd name="T3" fmla="*/ 24 h 36"/>
                      <a:gd name="T4" fmla="*/ 24 w 203"/>
                      <a:gd name="T5" fmla="*/ 12 h 36"/>
                      <a:gd name="T6" fmla="*/ 54 w 203"/>
                      <a:gd name="T7" fmla="*/ 6 h 36"/>
                      <a:gd name="T8" fmla="*/ 95 w 203"/>
                      <a:gd name="T9" fmla="*/ 0 h 36"/>
                      <a:gd name="T10" fmla="*/ 143 w 203"/>
                      <a:gd name="T11" fmla="*/ 6 h 36"/>
                      <a:gd name="T12" fmla="*/ 173 w 203"/>
                      <a:gd name="T13" fmla="*/ 18 h 36"/>
                      <a:gd name="T14" fmla="*/ 197 w 203"/>
                      <a:gd name="T15" fmla="*/ 36 h 36"/>
                      <a:gd name="T16" fmla="*/ 203 w 203"/>
                      <a:gd name="T17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03" h="36">
                        <a:moveTo>
                          <a:pt x="0" y="30"/>
                        </a:moveTo>
                        <a:lnTo>
                          <a:pt x="6" y="24"/>
                        </a:lnTo>
                        <a:lnTo>
                          <a:pt x="24" y="12"/>
                        </a:lnTo>
                        <a:lnTo>
                          <a:pt x="54" y="6"/>
                        </a:lnTo>
                        <a:lnTo>
                          <a:pt x="95" y="0"/>
                        </a:lnTo>
                        <a:lnTo>
                          <a:pt x="143" y="6"/>
                        </a:lnTo>
                        <a:lnTo>
                          <a:pt x="173" y="18"/>
                        </a:lnTo>
                        <a:lnTo>
                          <a:pt x="197" y="36"/>
                        </a:lnTo>
                        <a:lnTo>
                          <a:pt x="203" y="36"/>
                        </a:lnTo>
                      </a:path>
                    </a:pathLst>
                  </a:custGeom>
                  <a:noFill/>
                  <a:ln w="28575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406" name="Freeform 30"/>
                  <p:cNvSpPr>
                    <a:spLocks/>
                  </p:cNvSpPr>
                  <p:nvPr/>
                </p:nvSpPr>
                <p:spPr bwMode="auto">
                  <a:xfrm>
                    <a:off x="2405" y="1019"/>
                    <a:ext cx="203" cy="24"/>
                  </a:xfrm>
                  <a:custGeom>
                    <a:avLst/>
                    <a:gdLst>
                      <a:gd name="T0" fmla="*/ 0 w 203"/>
                      <a:gd name="T1" fmla="*/ 24 h 24"/>
                      <a:gd name="T2" fmla="*/ 6 w 203"/>
                      <a:gd name="T3" fmla="*/ 18 h 24"/>
                      <a:gd name="T4" fmla="*/ 24 w 203"/>
                      <a:gd name="T5" fmla="*/ 12 h 24"/>
                      <a:gd name="T6" fmla="*/ 54 w 203"/>
                      <a:gd name="T7" fmla="*/ 6 h 24"/>
                      <a:gd name="T8" fmla="*/ 95 w 203"/>
                      <a:gd name="T9" fmla="*/ 0 h 24"/>
                      <a:gd name="T10" fmla="*/ 143 w 203"/>
                      <a:gd name="T11" fmla="*/ 6 h 24"/>
                      <a:gd name="T12" fmla="*/ 173 w 203"/>
                      <a:gd name="T13" fmla="*/ 12 h 24"/>
                      <a:gd name="T14" fmla="*/ 191 w 203"/>
                      <a:gd name="T15" fmla="*/ 24 h 24"/>
                      <a:gd name="T16" fmla="*/ 203 w 203"/>
                      <a:gd name="T17" fmla="*/ 24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03" h="24">
                        <a:moveTo>
                          <a:pt x="0" y="24"/>
                        </a:moveTo>
                        <a:lnTo>
                          <a:pt x="6" y="18"/>
                        </a:lnTo>
                        <a:lnTo>
                          <a:pt x="24" y="12"/>
                        </a:lnTo>
                        <a:lnTo>
                          <a:pt x="54" y="6"/>
                        </a:lnTo>
                        <a:lnTo>
                          <a:pt x="95" y="0"/>
                        </a:lnTo>
                        <a:lnTo>
                          <a:pt x="143" y="6"/>
                        </a:lnTo>
                        <a:lnTo>
                          <a:pt x="173" y="12"/>
                        </a:lnTo>
                        <a:lnTo>
                          <a:pt x="191" y="24"/>
                        </a:lnTo>
                        <a:lnTo>
                          <a:pt x="203" y="24"/>
                        </a:lnTo>
                      </a:path>
                    </a:pathLst>
                  </a:custGeom>
                  <a:noFill/>
                  <a:ln w="28575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407" name="Freeform 31"/>
                  <p:cNvSpPr>
                    <a:spLocks/>
                  </p:cNvSpPr>
                  <p:nvPr/>
                </p:nvSpPr>
                <p:spPr bwMode="auto">
                  <a:xfrm>
                    <a:off x="2148" y="372"/>
                    <a:ext cx="1333" cy="1264"/>
                  </a:xfrm>
                  <a:custGeom>
                    <a:avLst/>
                    <a:gdLst>
                      <a:gd name="T0" fmla="*/ 538 w 1333"/>
                      <a:gd name="T1" fmla="*/ 365 h 1264"/>
                      <a:gd name="T2" fmla="*/ 502 w 1333"/>
                      <a:gd name="T3" fmla="*/ 359 h 1264"/>
                      <a:gd name="T4" fmla="*/ 472 w 1333"/>
                      <a:gd name="T5" fmla="*/ 383 h 1264"/>
                      <a:gd name="T6" fmla="*/ 448 w 1333"/>
                      <a:gd name="T7" fmla="*/ 431 h 1264"/>
                      <a:gd name="T8" fmla="*/ 430 w 1333"/>
                      <a:gd name="T9" fmla="*/ 509 h 1264"/>
                      <a:gd name="T10" fmla="*/ 394 w 1333"/>
                      <a:gd name="T11" fmla="*/ 611 h 1264"/>
                      <a:gd name="T12" fmla="*/ 311 w 1333"/>
                      <a:gd name="T13" fmla="*/ 719 h 1264"/>
                      <a:gd name="T14" fmla="*/ 191 w 1333"/>
                      <a:gd name="T15" fmla="*/ 791 h 1264"/>
                      <a:gd name="T16" fmla="*/ 84 w 1333"/>
                      <a:gd name="T17" fmla="*/ 785 h 1264"/>
                      <a:gd name="T18" fmla="*/ 6 w 1333"/>
                      <a:gd name="T19" fmla="*/ 719 h 1264"/>
                      <a:gd name="T20" fmla="*/ 12 w 1333"/>
                      <a:gd name="T21" fmla="*/ 605 h 1264"/>
                      <a:gd name="T22" fmla="*/ 12 w 1333"/>
                      <a:gd name="T23" fmla="*/ 623 h 1264"/>
                      <a:gd name="T24" fmla="*/ 42 w 1333"/>
                      <a:gd name="T25" fmla="*/ 695 h 1264"/>
                      <a:gd name="T26" fmla="*/ 84 w 1333"/>
                      <a:gd name="T27" fmla="*/ 701 h 1264"/>
                      <a:gd name="T28" fmla="*/ 137 w 1333"/>
                      <a:gd name="T29" fmla="*/ 629 h 1264"/>
                      <a:gd name="T30" fmla="*/ 143 w 1333"/>
                      <a:gd name="T31" fmla="*/ 521 h 1264"/>
                      <a:gd name="T32" fmla="*/ 143 w 1333"/>
                      <a:gd name="T33" fmla="*/ 479 h 1264"/>
                      <a:gd name="T34" fmla="*/ 167 w 1333"/>
                      <a:gd name="T35" fmla="*/ 335 h 1264"/>
                      <a:gd name="T36" fmla="*/ 245 w 1333"/>
                      <a:gd name="T37" fmla="*/ 185 h 1264"/>
                      <a:gd name="T38" fmla="*/ 358 w 1333"/>
                      <a:gd name="T39" fmla="*/ 102 h 1264"/>
                      <a:gd name="T40" fmla="*/ 460 w 1333"/>
                      <a:gd name="T41" fmla="*/ 84 h 1264"/>
                      <a:gd name="T42" fmla="*/ 538 w 1333"/>
                      <a:gd name="T43" fmla="*/ 72 h 1264"/>
                      <a:gd name="T44" fmla="*/ 621 w 1333"/>
                      <a:gd name="T45" fmla="*/ 30 h 1264"/>
                      <a:gd name="T46" fmla="*/ 771 w 1333"/>
                      <a:gd name="T47" fmla="*/ 0 h 1264"/>
                      <a:gd name="T48" fmla="*/ 914 w 1333"/>
                      <a:gd name="T49" fmla="*/ 18 h 1264"/>
                      <a:gd name="T50" fmla="*/ 1016 w 1333"/>
                      <a:gd name="T51" fmla="*/ 66 h 1264"/>
                      <a:gd name="T52" fmla="*/ 1165 w 1333"/>
                      <a:gd name="T53" fmla="*/ 197 h 1264"/>
                      <a:gd name="T54" fmla="*/ 1291 w 1333"/>
                      <a:gd name="T55" fmla="*/ 419 h 1264"/>
                      <a:gd name="T56" fmla="*/ 1333 w 1333"/>
                      <a:gd name="T57" fmla="*/ 683 h 1264"/>
                      <a:gd name="T58" fmla="*/ 1291 w 1333"/>
                      <a:gd name="T59" fmla="*/ 982 h 1264"/>
                      <a:gd name="T60" fmla="*/ 1231 w 1333"/>
                      <a:gd name="T61" fmla="*/ 1144 h 1264"/>
                      <a:gd name="T62" fmla="*/ 1225 w 1333"/>
                      <a:gd name="T63" fmla="*/ 1204 h 1264"/>
                      <a:gd name="T64" fmla="*/ 1237 w 1333"/>
                      <a:gd name="T65" fmla="*/ 1234 h 1264"/>
                      <a:gd name="T66" fmla="*/ 1201 w 1333"/>
                      <a:gd name="T67" fmla="*/ 1252 h 1264"/>
                      <a:gd name="T68" fmla="*/ 1141 w 1333"/>
                      <a:gd name="T69" fmla="*/ 1264 h 1264"/>
                      <a:gd name="T70" fmla="*/ 1052 w 1333"/>
                      <a:gd name="T71" fmla="*/ 1252 h 1264"/>
                      <a:gd name="T72" fmla="*/ 1004 w 1333"/>
                      <a:gd name="T73" fmla="*/ 1216 h 1264"/>
                      <a:gd name="T74" fmla="*/ 1034 w 1333"/>
                      <a:gd name="T75" fmla="*/ 1174 h 1264"/>
                      <a:gd name="T76" fmla="*/ 1088 w 1333"/>
                      <a:gd name="T77" fmla="*/ 1048 h 1264"/>
                      <a:gd name="T78" fmla="*/ 1112 w 1333"/>
                      <a:gd name="T79" fmla="*/ 952 h 1264"/>
                      <a:gd name="T80" fmla="*/ 1141 w 1333"/>
                      <a:gd name="T81" fmla="*/ 940 h 1264"/>
                      <a:gd name="T82" fmla="*/ 1189 w 1333"/>
                      <a:gd name="T83" fmla="*/ 892 h 1264"/>
                      <a:gd name="T84" fmla="*/ 1171 w 1333"/>
                      <a:gd name="T85" fmla="*/ 892 h 1264"/>
                      <a:gd name="T86" fmla="*/ 1123 w 1333"/>
                      <a:gd name="T87" fmla="*/ 886 h 1264"/>
                      <a:gd name="T88" fmla="*/ 1058 w 1333"/>
                      <a:gd name="T89" fmla="*/ 868 h 1264"/>
                      <a:gd name="T90" fmla="*/ 986 w 1333"/>
                      <a:gd name="T91" fmla="*/ 815 h 1264"/>
                      <a:gd name="T92" fmla="*/ 872 w 1333"/>
                      <a:gd name="T93" fmla="*/ 659 h 1264"/>
                      <a:gd name="T94" fmla="*/ 765 w 1333"/>
                      <a:gd name="T95" fmla="*/ 485 h 1264"/>
                      <a:gd name="T96" fmla="*/ 681 w 1333"/>
                      <a:gd name="T97" fmla="*/ 377 h 1264"/>
                      <a:gd name="T98" fmla="*/ 627 w 1333"/>
                      <a:gd name="T99" fmla="*/ 347 h 1264"/>
                      <a:gd name="T100" fmla="*/ 574 w 1333"/>
                      <a:gd name="T101" fmla="*/ 347 h 1264"/>
                      <a:gd name="T102" fmla="*/ 544 w 1333"/>
                      <a:gd name="T103" fmla="*/ 371 h 1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1333" h="1264">
                        <a:moveTo>
                          <a:pt x="544" y="371"/>
                        </a:moveTo>
                        <a:lnTo>
                          <a:pt x="538" y="365"/>
                        </a:lnTo>
                        <a:lnTo>
                          <a:pt x="526" y="359"/>
                        </a:lnTo>
                        <a:lnTo>
                          <a:pt x="502" y="359"/>
                        </a:lnTo>
                        <a:lnTo>
                          <a:pt x="490" y="365"/>
                        </a:lnTo>
                        <a:lnTo>
                          <a:pt x="472" y="383"/>
                        </a:lnTo>
                        <a:lnTo>
                          <a:pt x="460" y="401"/>
                        </a:lnTo>
                        <a:lnTo>
                          <a:pt x="448" y="431"/>
                        </a:lnTo>
                        <a:lnTo>
                          <a:pt x="442" y="467"/>
                        </a:lnTo>
                        <a:lnTo>
                          <a:pt x="430" y="509"/>
                        </a:lnTo>
                        <a:lnTo>
                          <a:pt x="418" y="563"/>
                        </a:lnTo>
                        <a:lnTo>
                          <a:pt x="394" y="611"/>
                        </a:lnTo>
                        <a:lnTo>
                          <a:pt x="358" y="665"/>
                        </a:lnTo>
                        <a:lnTo>
                          <a:pt x="311" y="719"/>
                        </a:lnTo>
                        <a:lnTo>
                          <a:pt x="257" y="767"/>
                        </a:lnTo>
                        <a:lnTo>
                          <a:pt x="191" y="791"/>
                        </a:lnTo>
                        <a:lnTo>
                          <a:pt x="131" y="797"/>
                        </a:lnTo>
                        <a:lnTo>
                          <a:pt x="84" y="785"/>
                        </a:lnTo>
                        <a:lnTo>
                          <a:pt x="36" y="761"/>
                        </a:lnTo>
                        <a:lnTo>
                          <a:pt x="6" y="719"/>
                        </a:lnTo>
                        <a:lnTo>
                          <a:pt x="0" y="665"/>
                        </a:lnTo>
                        <a:lnTo>
                          <a:pt x="12" y="605"/>
                        </a:lnTo>
                        <a:lnTo>
                          <a:pt x="12" y="611"/>
                        </a:lnTo>
                        <a:lnTo>
                          <a:pt x="12" y="623"/>
                        </a:lnTo>
                        <a:lnTo>
                          <a:pt x="18" y="659"/>
                        </a:lnTo>
                        <a:lnTo>
                          <a:pt x="42" y="695"/>
                        </a:lnTo>
                        <a:lnTo>
                          <a:pt x="60" y="707"/>
                        </a:lnTo>
                        <a:lnTo>
                          <a:pt x="84" y="701"/>
                        </a:lnTo>
                        <a:lnTo>
                          <a:pt x="119" y="677"/>
                        </a:lnTo>
                        <a:lnTo>
                          <a:pt x="137" y="629"/>
                        </a:lnTo>
                        <a:lnTo>
                          <a:pt x="143" y="575"/>
                        </a:lnTo>
                        <a:lnTo>
                          <a:pt x="143" y="521"/>
                        </a:lnTo>
                        <a:lnTo>
                          <a:pt x="143" y="503"/>
                        </a:lnTo>
                        <a:lnTo>
                          <a:pt x="143" y="479"/>
                        </a:lnTo>
                        <a:lnTo>
                          <a:pt x="155" y="413"/>
                        </a:lnTo>
                        <a:lnTo>
                          <a:pt x="167" y="335"/>
                        </a:lnTo>
                        <a:lnTo>
                          <a:pt x="197" y="257"/>
                        </a:lnTo>
                        <a:lnTo>
                          <a:pt x="245" y="185"/>
                        </a:lnTo>
                        <a:lnTo>
                          <a:pt x="311" y="126"/>
                        </a:lnTo>
                        <a:lnTo>
                          <a:pt x="358" y="102"/>
                        </a:lnTo>
                        <a:lnTo>
                          <a:pt x="406" y="90"/>
                        </a:lnTo>
                        <a:lnTo>
                          <a:pt x="460" y="84"/>
                        </a:lnTo>
                        <a:lnTo>
                          <a:pt x="526" y="84"/>
                        </a:lnTo>
                        <a:lnTo>
                          <a:pt x="538" y="72"/>
                        </a:lnTo>
                        <a:lnTo>
                          <a:pt x="568" y="54"/>
                        </a:lnTo>
                        <a:lnTo>
                          <a:pt x="621" y="30"/>
                        </a:lnTo>
                        <a:lnTo>
                          <a:pt x="693" y="6"/>
                        </a:lnTo>
                        <a:lnTo>
                          <a:pt x="771" y="0"/>
                        </a:lnTo>
                        <a:lnTo>
                          <a:pt x="860" y="6"/>
                        </a:lnTo>
                        <a:lnTo>
                          <a:pt x="914" y="18"/>
                        </a:lnTo>
                        <a:lnTo>
                          <a:pt x="962" y="36"/>
                        </a:lnTo>
                        <a:lnTo>
                          <a:pt x="1016" y="66"/>
                        </a:lnTo>
                        <a:lnTo>
                          <a:pt x="1070" y="102"/>
                        </a:lnTo>
                        <a:lnTo>
                          <a:pt x="1165" y="197"/>
                        </a:lnTo>
                        <a:lnTo>
                          <a:pt x="1237" y="305"/>
                        </a:lnTo>
                        <a:lnTo>
                          <a:pt x="1291" y="419"/>
                        </a:lnTo>
                        <a:lnTo>
                          <a:pt x="1321" y="545"/>
                        </a:lnTo>
                        <a:lnTo>
                          <a:pt x="1333" y="683"/>
                        </a:lnTo>
                        <a:lnTo>
                          <a:pt x="1321" y="826"/>
                        </a:lnTo>
                        <a:lnTo>
                          <a:pt x="1291" y="982"/>
                        </a:lnTo>
                        <a:lnTo>
                          <a:pt x="1237" y="1138"/>
                        </a:lnTo>
                        <a:lnTo>
                          <a:pt x="1231" y="1144"/>
                        </a:lnTo>
                        <a:lnTo>
                          <a:pt x="1225" y="1168"/>
                        </a:lnTo>
                        <a:lnTo>
                          <a:pt x="1225" y="1204"/>
                        </a:lnTo>
                        <a:lnTo>
                          <a:pt x="1243" y="1234"/>
                        </a:lnTo>
                        <a:lnTo>
                          <a:pt x="1237" y="1234"/>
                        </a:lnTo>
                        <a:lnTo>
                          <a:pt x="1225" y="1246"/>
                        </a:lnTo>
                        <a:lnTo>
                          <a:pt x="1201" y="1252"/>
                        </a:lnTo>
                        <a:lnTo>
                          <a:pt x="1177" y="1264"/>
                        </a:lnTo>
                        <a:lnTo>
                          <a:pt x="1141" y="1264"/>
                        </a:lnTo>
                        <a:lnTo>
                          <a:pt x="1100" y="1264"/>
                        </a:lnTo>
                        <a:lnTo>
                          <a:pt x="1052" y="1252"/>
                        </a:lnTo>
                        <a:lnTo>
                          <a:pt x="998" y="1228"/>
                        </a:lnTo>
                        <a:lnTo>
                          <a:pt x="1004" y="1216"/>
                        </a:lnTo>
                        <a:lnTo>
                          <a:pt x="1016" y="1204"/>
                        </a:lnTo>
                        <a:lnTo>
                          <a:pt x="1034" y="1174"/>
                        </a:lnTo>
                        <a:lnTo>
                          <a:pt x="1052" y="1138"/>
                        </a:lnTo>
                        <a:lnTo>
                          <a:pt x="1088" y="1048"/>
                        </a:lnTo>
                        <a:lnTo>
                          <a:pt x="1100" y="1000"/>
                        </a:lnTo>
                        <a:lnTo>
                          <a:pt x="1112" y="952"/>
                        </a:lnTo>
                        <a:lnTo>
                          <a:pt x="1117" y="952"/>
                        </a:lnTo>
                        <a:lnTo>
                          <a:pt x="1141" y="940"/>
                        </a:lnTo>
                        <a:lnTo>
                          <a:pt x="1165" y="922"/>
                        </a:lnTo>
                        <a:lnTo>
                          <a:pt x="1189" y="892"/>
                        </a:lnTo>
                        <a:lnTo>
                          <a:pt x="1183" y="892"/>
                        </a:lnTo>
                        <a:lnTo>
                          <a:pt x="1171" y="892"/>
                        </a:lnTo>
                        <a:lnTo>
                          <a:pt x="1153" y="892"/>
                        </a:lnTo>
                        <a:lnTo>
                          <a:pt x="1123" y="886"/>
                        </a:lnTo>
                        <a:lnTo>
                          <a:pt x="1094" y="880"/>
                        </a:lnTo>
                        <a:lnTo>
                          <a:pt x="1058" y="868"/>
                        </a:lnTo>
                        <a:lnTo>
                          <a:pt x="1022" y="844"/>
                        </a:lnTo>
                        <a:lnTo>
                          <a:pt x="986" y="815"/>
                        </a:lnTo>
                        <a:lnTo>
                          <a:pt x="932" y="749"/>
                        </a:lnTo>
                        <a:lnTo>
                          <a:pt x="872" y="659"/>
                        </a:lnTo>
                        <a:lnTo>
                          <a:pt x="819" y="569"/>
                        </a:lnTo>
                        <a:lnTo>
                          <a:pt x="765" y="485"/>
                        </a:lnTo>
                        <a:lnTo>
                          <a:pt x="705" y="407"/>
                        </a:lnTo>
                        <a:lnTo>
                          <a:pt x="681" y="377"/>
                        </a:lnTo>
                        <a:lnTo>
                          <a:pt x="651" y="359"/>
                        </a:lnTo>
                        <a:lnTo>
                          <a:pt x="627" y="347"/>
                        </a:lnTo>
                        <a:lnTo>
                          <a:pt x="598" y="341"/>
                        </a:lnTo>
                        <a:lnTo>
                          <a:pt x="574" y="347"/>
                        </a:lnTo>
                        <a:lnTo>
                          <a:pt x="544" y="371"/>
                        </a:lnTo>
                        <a:lnTo>
                          <a:pt x="544" y="371"/>
                        </a:lnTo>
                        <a:close/>
                      </a:path>
                    </a:pathLst>
                  </a:custGeom>
                  <a:solidFill>
                    <a:srgbClr val="7F1E02"/>
                  </a:solidFill>
                  <a:ln w="28575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408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2181"/>
                    <a:ext cx="96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409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496" y="2181"/>
                    <a:ext cx="60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410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728" y="1910"/>
                    <a:ext cx="91" cy="6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411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628" y="1845"/>
                    <a:ext cx="54" cy="36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412" name="Freeform 36"/>
                  <p:cNvSpPr>
                    <a:spLocks/>
                  </p:cNvSpPr>
                  <p:nvPr/>
                </p:nvSpPr>
                <p:spPr bwMode="auto">
                  <a:xfrm>
                    <a:off x="1945" y="1750"/>
                    <a:ext cx="36" cy="84"/>
                  </a:xfrm>
                  <a:custGeom>
                    <a:avLst/>
                    <a:gdLst>
                      <a:gd name="T0" fmla="*/ 0 w 36"/>
                      <a:gd name="T1" fmla="*/ 0 h 84"/>
                      <a:gd name="T2" fmla="*/ 36 w 36"/>
                      <a:gd name="T3" fmla="*/ 84 h 84"/>
                      <a:gd name="T4" fmla="*/ 0 w 36"/>
                      <a:gd name="T5" fmla="*/ 0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" h="84">
                        <a:moveTo>
                          <a:pt x="0" y="0"/>
                        </a:moveTo>
                        <a:lnTo>
                          <a:pt x="36" y="8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8575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413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1945" y="1750"/>
                    <a:ext cx="36" cy="84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414" name="Freeform 38"/>
                  <p:cNvSpPr>
                    <a:spLocks/>
                  </p:cNvSpPr>
                  <p:nvPr/>
                </p:nvSpPr>
                <p:spPr bwMode="auto">
                  <a:xfrm>
                    <a:off x="1897" y="1624"/>
                    <a:ext cx="24" cy="54"/>
                  </a:xfrm>
                  <a:custGeom>
                    <a:avLst/>
                    <a:gdLst>
                      <a:gd name="T0" fmla="*/ 0 w 24"/>
                      <a:gd name="T1" fmla="*/ 0 h 54"/>
                      <a:gd name="T2" fmla="*/ 24 w 24"/>
                      <a:gd name="T3" fmla="*/ 54 h 54"/>
                      <a:gd name="T4" fmla="*/ 0 w 24"/>
                      <a:gd name="T5" fmla="*/ 0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4" h="54">
                        <a:moveTo>
                          <a:pt x="0" y="0"/>
                        </a:moveTo>
                        <a:lnTo>
                          <a:pt x="24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8575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415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897" y="1624"/>
                    <a:ext cx="4" cy="8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416" name="Freeform 40"/>
                  <p:cNvSpPr>
                    <a:spLocks/>
                  </p:cNvSpPr>
                  <p:nvPr/>
                </p:nvSpPr>
                <p:spPr bwMode="auto">
                  <a:xfrm>
                    <a:off x="2166" y="1672"/>
                    <a:ext cx="12" cy="84"/>
                  </a:xfrm>
                  <a:custGeom>
                    <a:avLst/>
                    <a:gdLst>
                      <a:gd name="T0" fmla="*/ 0 w 12"/>
                      <a:gd name="T1" fmla="*/ 0 h 84"/>
                      <a:gd name="T2" fmla="*/ 12 w 12"/>
                      <a:gd name="T3" fmla="*/ 84 h 84"/>
                      <a:gd name="T4" fmla="*/ 0 w 12"/>
                      <a:gd name="T5" fmla="*/ 0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2" h="84">
                        <a:moveTo>
                          <a:pt x="0" y="0"/>
                        </a:moveTo>
                        <a:lnTo>
                          <a:pt x="12" y="8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8575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417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2174" y="1728"/>
                    <a:ext cx="4" cy="28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01418" name="Oval 42"/>
              <p:cNvSpPr>
                <a:spLocks noChangeArrowheads="1"/>
              </p:cNvSpPr>
              <p:nvPr/>
            </p:nvSpPr>
            <p:spPr bwMode="auto">
              <a:xfrm>
                <a:off x="144" y="3696"/>
                <a:ext cx="480" cy="432"/>
              </a:xfrm>
              <a:prstGeom prst="ellips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3200">
                    <a:solidFill>
                      <a:srgbClr val="A5002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HGP創英角ﾎﾟｯﾌﾟ体" pitchFamily="50" charset="-128"/>
                  </a:rPr>
                  <a:t>案</a:t>
                </a:r>
              </a:p>
            </p:txBody>
          </p:sp>
        </p:grpSp>
        <p:sp>
          <p:nvSpPr>
            <p:cNvPr id="101420" name="AutoShape 44"/>
            <p:cNvSpPr>
              <a:spLocks noChangeArrowheads="1"/>
            </p:cNvSpPr>
            <p:nvPr/>
          </p:nvSpPr>
          <p:spPr bwMode="auto">
            <a:xfrm>
              <a:off x="0" y="2064"/>
              <a:ext cx="960" cy="816"/>
            </a:xfrm>
            <a:prstGeom prst="wedgeRoundRectCallout">
              <a:avLst>
                <a:gd name="adj1" fmla="val -5310"/>
                <a:gd name="adj2" fmla="val 82968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2400">
                  <a:solidFill>
                    <a:srgbClr val="003366"/>
                  </a:solidFill>
                  <a:ea typeface="HGP創英角ﾎﾟｯﾌﾟ体" pitchFamily="50" charset="-128"/>
                </a:rPr>
                <a:t>私は</a:t>
              </a:r>
            </a:p>
            <a:p>
              <a:pPr algn="ctr"/>
              <a:r>
                <a:rPr lang="ja-JP" altLang="en-US" sz="2400">
                  <a:solidFill>
                    <a:srgbClr val="003366"/>
                  </a:solidFill>
                  <a:ea typeface="HGP創英角ﾎﾟｯﾌﾟ体" pitchFamily="50" charset="-128"/>
                </a:rPr>
                <a:t>この案</a:t>
              </a:r>
            </a:p>
            <a:p>
              <a:pPr algn="ctr"/>
              <a:r>
                <a:rPr lang="ja-JP" altLang="en-US" sz="2400">
                  <a:solidFill>
                    <a:srgbClr val="003366"/>
                  </a:solidFill>
                  <a:ea typeface="HGP創英角ﾎﾟｯﾌﾟ体" pitchFamily="50" charset="-128"/>
                </a:rPr>
                <a:t>一筋ヨ</a:t>
              </a:r>
            </a:p>
          </p:txBody>
        </p:sp>
        <p:sp>
          <p:nvSpPr>
            <p:cNvPr id="101422" name="Line 46"/>
            <p:cNvSpPr>
              <a:spLocks noChangeShapeType="1"/>
            </p:cNvSpPr>
            <p:nvPr/>
          </p:nvSpPr>
          <p:spPr bwMode="auto">
            <a:xfrm flipH="1">
              <a:off x="0" y="1968"/>
              <a:ext cx="672" cy="672"/>
            </a:xfrm>
            <a:prstGeom prst="line">
              <a:avLst/>
            </a:prstGeom>
            <a:noFill/>
            <a:ln w="762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423" name="Line 47"/>
            <p:cNvSpPr>
              <a:spLocks noChangeShapeType="1"/>
            </p:cNvSpPr>
            <p:nvPr/>
          </p:nvSpPr>
          <p:spPr bwMode="auto">
            <a:xfrm>
              <a:off x="144" y="1872"/>
              <a:ext cx="672" cy="672"/>
            </a:xfrm>
            <a:prstGeom prst="line">
              <a:avLst/>
            </a:prstGeom>
            <a:noFill/>
            <a:ln w="762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1427" name="Group 51"/>
            <p:cNvGrpSpPr>
              <a:grpSpLocks/>
            </p:cNvGrpSpPr>
            <p:nvPr/>
          </p:nvGrpSpPr>
          <p:grpSpPr bwMode="auto">
            <a:xfrm>
              <a:off x="4176" y="1920"/>
              <a:ext cx="1584" cy="2400"/>
              <a:chOff x="4176" y="1824"/>
              <a:chExt cx="1584" cy="2496"/>
            </a:xfrm>
          </p:grpSpPr>
          <p:pic>
            <p:nvPicPr>
              <p:cNvPr id="101382" name="Picture 6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6" y="1824"/>
                <a:ext cx="1584" cy="24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1426" name="Oval 50"/>
              <p:cNvSpPr>
                <a:spLocks noChangeArrowheads="1"/>
              </p:cNvSpPr>
              <p:nvPr/>
            </p:nvSpPr>
            <p:spPr bwMode="auto">
              <a:xfrm>
                <a:off x="4560" y="2016"/>
                <a:ext cx="960" cy="7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2800">
                    <a:ea typeface="HGP創英角ﾎﾟｯﾌﾟ体" pitchFamily="50" charset="-128"/>
                  </a:rPr>
                  <a:t>質より量</a:t>
                </a:r>
              </a:p>
            </p:txBody>
          </p:sp>
        </p:grpSp>
        <p:sp>
          <p:nvSpPr>
            <p:cNvPr id="101428" name="AutoShape 52"/>
            <p:cNvSpPr>
              <a:spLocks noChangeArrowheads="1"/>
            </p:cNvSpPr>
            <p:nvPr/>
          </p:nvSpPr>
          <p:spPr bwMode="auto">
            <a:xfrm>
              <a:off x="768" y="3360"/>
              <a:ext cx="3792" cy="960"/>
            </a:xfrm>
            <a:prstGeom prst="horizontalScroll">
              <a:avLst>
                <a:gd name="adj" fmla="val 12500"/>
              </a:avLst>
            </a:prstGeom>
            <a:solidFill>
              <a:schemeClr val="bg1"/>
            </a:solidFill>
            <a:ln w="28575">
              <a:solidFill>
                <a:srgbClr val="A5002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200" u="sng">
                  <a:effectLst>
                    <a:outerShdw blurRad="38100" dist="38100" dir="2700000" algn="tl">
                      <a:srgbClr val="C0C0C0"/>
                    </a:outerShdw>
                  </a:effectLst>
                  <a:ea typeface="HGP創英角ﾎﾟｯﾌﾟ体" pitchFamily="50" charset="-128"/>
                </a:rPr>
                <a:t>案の「一目惚れ」禁止！</a:t>
              </a:r>
            </a:p>
            <a:p>
              <a:pPr algn="ctr"/>
              <a:r>
                <a:rPr lang="ja-JP" altLang="en-US" sz="2800">
                  <a:ea typeface="HGP創英角ﾎﾟｯﾌﾟ体" pitchFamily="50" charset="-128"/>
                </a:rPr>
                <a:t>現実性は問わず、まず期待効果で</a:t>
              </a:r>
            </a:p>
          </p:txBody>
        </p:sp>
        <p:sp>
          <p:nvSpPr>
            <p:cNvPr id="101429" name="Oval 53"/>
            <p:cNvSpPr>
              <a:spLocks noChangeArrowheads="1"/>
            </p:cNvSpPr>
            <p:nvPr/>
          </p:nvSpPr>
          <p:spPr bwMode="auto">
            <a:xfrm>
              <a:off x="4560" y="2064"/>
              <a:ext cx="912" cy="816"/>
            </a:xfrm>
            <a:prstGeom prst="ellipse">
              <a:avLst/>
            </a:prstGeom>
            <a:noFill/>
            <a:ln w="762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000" name="Group 64"/>
          <p:cNvGrpSpPr>
            <a:grpSpLocks/>
          </p:cNvGrpSpPr>
          <p:nvPr/>
        </p:nvGrpSpPr>
        <p:grpSpPr bwMode="auto">
          <a:xfrm>
            <a:off x="0" y="0"/>
            <a:ext cx="8915400" cy="2609850"/>
            <a:chOff x="0" y="0"/>
            <a:chExt cx="5616" cy="1644"/>
          </a:xfrm>
        </p:grpSpPr>
        <p:pic>
          <p:nvPicPr>
            <p:cNvPr id="167940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74" cy="16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7941" name="AutoShape 5"/>
            <p:cNvSpPr>
              <a:spLocks noChangeArrowheads="1"/>
            </p:cNvSpPr>
            <p:nvPr/>
          </p:nvSpPr>
          <p:spPr bwMode="auto">
            <a:xfrm>
              <a:off x="1200" y="144"/>
              <a:ext cx="4416" cy="480"/>
            </a:xfrm>
            <a:prstGeom prst="wedgeRoundRectCallout">
              <a:avLst>
                <a:gd name="adj1" fmla="val -55819"/>
                <a:gd name="adj2" fmla="val 95625"/>
                <a:gd name="adj3" fmla="val 16667"/>
              </a:avLst>
            </a:prstGeom>
            <a:solidFill>
              <a:srgbClr val="CCFFCC"/>
            </a:solidFill>
            <a:ln w="38100">
              <a:solidFill>
                <a:srgbClr val="6600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3400">
                  <a:solidFill>
                    <a:srgbClr val="660033"/>
                  </a:solidFill>
                  <a:ea typeface="HGP創英角ﾎﾟｯﾌﾟ体" pitchFamily="50" charset="-128"/>
                </a:rPr>
                <a:t>ところで、ＱＣストーリーって何？</a:t>
              </a:r>
            </a:p>
          </p:txBody>
        </p:sp>
      </p:grpSp>
      <p:grpSp>
        <p:nvGrpSpPr>
          <p:cNvPr id="168001" name="Group 65"/>
          <p:cNvGrpSpPr>
            <a:grpSpLocks/>
          </p:cNvGrpSpPr>
          <p:nvPr/>
        </p:nvGrpSpPr>
        <p:grpSpPr bwMode="auto">
          <a:xfrm>
            <a:off x="533400" y="1295400"/>
            <a:ext cx="8610600" cy="2743200"/>
            <a:chOff x="336" y="816"/>
            <a:chExt cx="5424" cy="1728"/>
          </a:xfrm>
        </p:grpSpPr>
        <p:pic>
          <p:nvPicPr>
            <p:cNvPr id="16793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2" y="816"/>
              <a:ext cx="1248" cy="1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7943" name="AutoShape 7"/>
            <p:cNvSpPr>
              <a:spLocks noChangeArrowheads="1"/>
            </p:cNvSpPr>
            <p:nvPr/>
          </p:nvSpPr>
          <p:spPr bwMode="auto">
            <a:xfrm>
              <a:off x="336" y="1152"/>
              <a:ext cx="3984" cy="1392"/>
            </a:xfrm>
            <a:prstGeom prst="wedgeRectCallout">
              <a:avLst>
                <a:gd name="adj1" fmla="val 64333"/>
                <a:gd name="adj2" fmla="val 287"/>
              </a:avLst>
            </a:prstGeom>
            <a:solidFill>
              <a:srgbClr val="FFCCCC"/>
            </a:solidFill>
            <a:ln w="9525">
              <a:solidFill>
                <a:srgbClr val="660033"/>
              </a:solidFill>
              <a:miter lim="800000"/>
              <a:headEnd/>
              <a:tailEnd/>
            </a:ln>
            <a:effectLst>
              <a:outerShdw dist="107763" dir="13500000" algn="ctr" rotWithShape="0">
                <a:schemeClr val="bg2"/>
              </a:outerShdw>
            </a:effectLst>
          </p:spPr>
          <p:txBody>
            <a:bodyPr/>
            <a:lstStyle/>
            <a:p>
              <a:r>
                <a:rPr lang="ja-JP" altLang="en-US" sz="2400" b="1">
                  <a:solidFill>
                    <a:srgbClr val="660033"/>
                  </a:solidFill>
                </a:rPr>
                <a:t>簡単に言えば、　</a:t>
              </a:r>
            </a:p>
            <a:p>
              <a:r>
                <a:rPr lang="en-US" altLang="ja-JP" sz="2800">
                  <a:solidFill>
                    <a:srgbClr val="660033"/>
                  </a:solidFill>
                  <a:ea typeface="HG創英角ﾎﾟｯﾌﾟ体" pitchFamily="49" charset="-128"/>
                </a:rPr>
                <a:t>『</a:t>
              </a:r>
              <a:r>
                <a:rPr lang="ja-JP" altLang="en-US" sz="2800">
                  <a:solidFill>
                    <a:srgbClr val="660033"/>
                  </a:solidFill>
                  <a:ea typeface="HG創英角ﾎﾟｯﾌﾟ体" pitchFamily="49" charset="-128"/>
                </a:rPr>
                <a:t>何か困ったときに、どうしたら</a:t>
              </a:r>
            </a:p>
            <a:p>
              <a:r>
                <a:rPr lang="ja-JP" altLang="en-US" sz="2800">
                  <a:solidFill>
                    <a:srgbClr val="660033"/>
                  </a:solidFill>
                  <a:ea typeface="HG創英角ﾎﾟｯﾌﾟ体" pitchFamily="49" charset="-128"/>
                </a:rPr>
                <a:t>　良いかをいろいろ考えて行動し、</a:t>
              </a:r>
            </a:p>
            <a:p>
              <a:r>
                <a:rPr lang="ja-JP" altLang="en-US" sz="2800">
                  <a:solidFill>
                    <a:srgbClr val="660033"/>
                  </a:solidFill>
                  <a:ea typeface="HG創英角ﾎﾟｯﾌﾟ体" pitchFamily="49" charset="-128"/>
                </a:rPr>
                <a:t>　今後に活かす、一連の筋書き</a:t>
              </a:r>
              <a:r>
                <a:rPr lang="en-US" altLang="ja-JP" sz="2800">
                  <a:solidFill>
                    <a:srgbClr val="660033"/>
                  </a:solidFill>
                  <a:ea typeface="HG創英角ﾎﾟｯﾌﾟ体" pitchFamily="49" charset="-128"/>
                </a:rPr>
                <a:t>』</a:t>
              </a:r>
              <a:endParaRPr lang="en-US" altLang="ja-JP" sz="2400" b="1">
                <a:solidFill>
                  <a:srgbClr val="660033"/>
                </a:solidFill>
              </a:endParaRPr>
            </a:p>
            <a:p>
              <a:r>
                <a:rPr lang="ja-JP" altLang="en-US" sz="2400" b="1">
                  <a:solidFill>
                    <a:srgbClr val="660033"/>
                  </a:solidFill>
                </a:rPr>
                <a:t>みんなが自然に行っていることだよネ</a:t>
              </a:r>
            </a:p>
          </p:txBody>
        </p:sp>
      </p:grpSp>
      <p:sp>
        <p:nvSpPr>
          <p:cNvPr id="167993" name="AutoShape 57"/>
          <p:cNvSpPr>
            <a:spLocks noChangeArrowheads="1"/>
          </p:cNvSpPr>
          <p:nvPr/>
        </p:nvSpPr>
        <p:spPr bwMode="auto">
          <a:xfrm>
            <a:off x="2667000" y="5486400"/>
            <a:ext cx="533400" cy="685800"/>
          </a:xfrm>
          <a:prstGeom prst="rightArrow">
            <a:avLst>
              <a:gd name="adj1" fmla="val 50000"/>
              <a:gd name="adj2" fmla="val 3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7994" name="AutoShape 58"/>
          <p:cNvSpPr>
            <a:spLocks noChangeArrowheads="1"/>
          </p:cNvSpPr>
          <p:nvPr/>
        </p:nvSpPr>
        <p:spPr bwMode="auto">
          <a:xfrm>
            <a:off x="5867400" y="5486400"/>
            <a:ext cx="533400" cy="685800"/>
          </a:xfrm>
          <a:prstGeom prst="rightArrow">
            <a:avLst>
              <a:gd name="adj1" fmla="val 50000"/>
              <a:gd name="adj2" fmla="val 3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67999" name="Group 63"/>
          <p:cNvGrpSpPr>
            <a:grpSpLocks/>
          </p:cNvGrpSpPr>
          <p:nvPr/>
        </p:nvGrpSpPr>
        <p:grpSpPr bwMode="auto">
          <a:xfrm>
            <a:off x="0" y="4267200"/>
            <a:ext cx="2514600" cy="2590800"/>
            <a:chOff x="0" y="2688"/>
            <a:chExt cx="1584" cy="1632"/>
          </a:xfrm>
        </p:grpSpPr>
        <p:grpSp>
          <p:nvGrpSpPr>
            <p:cNvPr id="167948" name="Group 12"/>
            <p:cNvGrpSpPr>
              <a:grpSpLocks/>
            </p:cNvGrpSpPr>
            <p:nvPr/>
          </p:nvGrpSpPr>
          <p:grpSpPr bwMode="auto">
            <a:xfrm>
              <a:off x="0" y="3168"/>
              <a:ext cx="1584" cy="1152"/>
              <a:chOff x="720" y="2880"/>
              <a:chExt cx="4247" cy="3086"/>
            </a:xfrm>
          </p:grpSpPr>
          <p:sp>
            <p:nvSpPr>
              <p:cNvPr id="167949" name="Freeform 13"/>
              <p:cNvSpPr>
                <a:spLocks/>
              </p:cNvSpPr>
              <p:nvPr/>
            </p:nvSpPr>
            <p:spPr bwMode="auto">
              <a:xfrm>
                <a:off x="3614" y="3543"/>
                <a:ext cx="1131" cy="1001"/>
              </a:xfrm>
              <a:custGeom>
                <a:avLst/>
                <a:gdLst>
                  <a:gd name="T0" fmla="*/ 252 w 1131"/>
                  <a:gd name="T1" fmla="*/ 180 h 1001"/>
                  <a:gd name="T2" fmla="*/ 174 w 1131"/>
                  <a:gd name="T3" fmla="*/ 306 h 1001"/>
                  <a:gd name="T4" fmla="*/ 108 w 1131"/>
                  <a:gd name="T5" fmla="*/ 431 h 1001"/>
                  <a:gd name="T6" fmla="*/ 48 w 1131"/>
                  <a:gd name="T7" fmla="*/ 551 h 1001"/>
                  <a:gd name="T8" fmla="*/ 12 w 1131"/>
                  <a:gd name="T9" fmla="*/ 665 h 1001"/>
                  <a:gd name="T10" fmla="*/ 0 w 1131"/>
                  <a:gd name="T11" fmla="*/ 719 h 1001"/>
                  <a:gd name="T12" fmla="*/ 0 w 1131"/>
                  <a:gd name="T13" fmla="*/ 773 h 1001"/>
                  <a:gd name="T14" fmla="*/ 0 w 1131"/>
                  <a:gd name="T15" fmla="*/ 815 h 1001"/>
                  <a:gd name="T16" fmla="*/ 18 w 1131"/>
                  <a:gd name="T17" fmla="*/ 857 h 1001"/>
                  <a:gd name="T18" fmla="*/ 36 w 1131"/>
                  <a:gd name="T19" fmla="*/ 893 h 1001"/>
                  <a:gd name="T20" fmla="*/ 72 w 1131"/>
                  <a:gd name="T21" fmla="*/ 923 h 1001"/>
                  <a:gd name="T22" fmla="*/ 114 w 1131"/>
                  <a:gd name="T23" fmla="*/ 953 h 1001"/>
                  <a:gd name="T24" fmla="*/ 162 w 1131"/>
                  <a:gd name="T25" fmla="*/ 971 h 1001"/>
                  <a:gd name="T26" fmla="*/ 210 w 1131"/>
                  <a:gd name="T27" fmla="*/ 977 h 1001"/>
                  <a:gd name="T28" fmla="*/ 258 w 1131"/>
                  <a:gd name="T29" fmla="*/ 971 h 1001"/>
                  <a:gd name="T30" fmla="*/ 359 w 1131"/>
                  <a:gd name="T31" fmla="*/ 947 h 1001"/>
                  <a:gd name="T32" fmla="*/ 407 w 1131"/>
                  <a:gd name="T33" fmla="*/ 935 h 1001"/>
                  <a:gd name="T34" fmla="*/ 449 w 1131"/>
                  <a:gd name="T35" fmla="*/ 917 h 1001"/>
                  <a:gd name="T36" fmla="*/ 485 w 1131"/>
                  <a:gd name="T37" fmla="*/ 899 h 1001"/>
                  <a:gd name="T38" fmla="*/ 503 w 1131"/>
                  <a:gd name="T39" fmla="*/ 887 h 1001"/>
                  <a:gd name="T40" fmla="*/ 581 w 1131"/>
                  <a:gd name="T41" fmla="*/ 941 h 1001"/>
                  <a:gd name="T42" fmla="*/ 658 w 1131"/>
                  <a:gd name="T43" fmla="*/ 977 h 1001"/>
                  <a:gd name="T44" fmla="*/ 736 w 1131"/>
                  <a:gd name="T45" fmla="*/ 1001 h 1001"/>
                  <a:gd name="T46" fmla="*/ 814 w 1131"/>
                  <a:gd name="T47" fmla="*/ 1001 h 1001"/>
                  <a:gd name="T48" fmla="*/ 886 w 1131"/>
                  <a:gd name="T49" fmla="*/ 977 h 1001"/>
                  <a:gd name="T50" fmla="*/ 928 w 1131"/>
                  <a:gd name="T51" fmla="*/ 953 h 1001"/>
                  <a:gd name="T52" fmla="*/ 957 w 1131"/>
                  <a:gd name="T53" fmla="*/ 929 h 1001"/>
                  <a:gd name="T54" fmla="*/ 993 w 1131"/>
                  <a:gd name="T55" fmla="*/ 887 h 1001"/>
                  <a:gd name="T56" fmla="*/ 1029 w 1131"/>
                  <a:gd name="T57" fmla="*/ 845 h 1001"/>
                  <a:gd name="T58" fmla="*/ 1065 w 1131"/>
                  <a:gd name="T59" fmla="*/ 785 h 1001"/>
                  <a:gd name="T60" fmla="*/ 1095 w 1131"/>
                  <a:gd name="T61" fmla="*/ 725 h 1001"/>
                  <a:gd name="T62" fmla="*/ 1119 w 1131"/>
                  <a:gd name="T63" fmla="*/ 653 h 1001"/>
                  <a:gd name="T64" fmla="*/ 1131 w 1131"/>
                  <a:gd name="T65" fmla="*/ 575 h 1001"/>
                  <a:gd name="T66" fmla="*/ 1125 w 1131"/>
                  <a:gd name="T67" fmla="*/ 497 h 1001"/>
                  <a:gd name="T68" fmla="*/ 1101 w 1131"/>
                  <a:gd name="T69" fmla="*/ 413 h 1001"/>
                  <a:gd name="T70" fmla="*/ 1071 w 1131"/>
                  <a:gd name="T71" fmla="*/ 330 h 1001"/>
                  <a:gd name="T72" fmla="*/ 1023 w 1131"/>
                  <a:gd name="T73" fmla="*/ 258 h 1001"/>
                  <a:gd name="T74" fmla="*/ 969 w 1131"/>
                  <a:gd name="T75" fmla="*/ 186 h 1001"/>
                  <a:gd name="T76" fmla="*/ 904 w 1131"/>
                  <a:gd name="T77" fmla="*/ 126 h 1001"/>
                  <a:gd name="T78" fmla="*/ 838 w 1131"/>
                  <a:gd name="T79" fmla="*/ 72 h 1001"/>
                  <a:gd name="T80" fmla="*/ 760 w 1131"/>
                  <a:gd name="T81" fmla="*/ 30 h 1001"/>
                  <a:gd name="T82" fmla="*/ 676 w 1131"/>
                  <a:gd name="T83" fmla="*/ 6 h 1001"/>
                  <a:gd name="T84" fmla="*/ 599 w 1131"/>
                  <a:gd name="T85" fmla="*/ 0 h 1001"/>
                  <a:gd name="T86" fmla="*/ 509 w 1131"/>
                  <a:gd name="T87" fmla="*/ 12 h 1001"/>
                  <a:gd name="T88" fmla="*/ 419 w 1131"/>
                  <a:gd name="T89" fmla="*/ 42 h 1001"/>
                  <a:gd name="T90" fmla="*/ 335 w 1131"/>
                  <a:gd name="T91" fmla="*/ 102 h 1001"/>
                  <a:gd name="T92" fmla="*/ 252 w 1131"/>
                  <a:gd name="T93" fmla="*/ 180 h 1001"/>
                  <a:gd name="T94" fmla="*/ 252 w 1131"/>
                  <a:gd name="T95" fmla="*/ 18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31" h="1001">
                    <a:moveTo>
                      <a:pt x="252" y="180"/>
                    </a:moveTo>
                    <a:lnTo>
                      <a:pt x="174" y="306"/>
                    </a:lnTo>
                    <a:lnTo>
                      <a:pt x="108" y="431"/>
                    </a:lnTo>
                    <a:lnTo>
                      <a:pt x="48" y="551"/>
                    </a:lnTo>
                    <a:lnTo>
                      <a:pt x="12" y="665"/>
                    </a:lnTo>
                    <a:lnTo>
                      <a:pt x="0" y="719"/>
                    </a:lnTo>
                    <a:lnTo>
                      <a:pt x="0" y="773"/>
                    </a:lnTo>
                    <a:lnTo>
                      <a:pt x="0" y="815"/>
                    </a:lnTo>
                    <a:lnTo>
                      <a:pt x="18" y="857"/>
                    </a:lnTo>
                    <a:lnTo>
                      <a:pt x="36" y="893"/>
                    </a:lnTo>
                    <a:lnTo>
                      <a:pt x="72" y="923"/>
                    </a:lnTo>
                    <a:lnTo>
                      <a:pt x="114" y="953"/>
                    </a:lnTo>
                    <a:lnTo>
                      <a:pt x="162" y="971"/>
                    </a:lnTo>
                    <a:lnTo>
                      <a:pt x="210" y="977"/>
                    </a:lnTo>
                    <a:lnTo>
                      <a:pt x="258" y="971"/>
                    </a:lnTo>
                    <a:lnTo>
                      <a:pt x="359" y="947"/>
                    </a:lnTo>
                    <a:lnTo>
                      <a:pt x="407" y="935"/>
                    </a:lnTo>
                    <a:lnTo>
                      <a:pt x="449" y="917"/>
                    </a:lnTo>
                    <a:lnTo>
                      <a:pt x="485" y="899"/>
                    </a:lnTo>
                    <a:lnTo>
                      <a:pt x="503" y="887"/>
                    </a:lnTo>
                    <a:lnTo>
                      <a:pt x="581" y="941"/>
                    </a:lnTo>
                    <a:lnTo>
                      <a:pt x="658" y="977"/>
                    </a:lnTo>
                    <a:lnTo>
                      <a:pt x="736" y="1001"/>
                    </a:lnTo>
                    <a:lnTo>
                      <a:pt x="814" y="1001"/>
                    </a:lnTo>
                    <a:lnTo>
                      <a:pt x="886" y="977"/>
                    </a:lnTo>
                    <a:lnTo>
                      <a:pt x="928" y="953"/>
                    </a:lnTo>
                    <a:lnTo>
                      <a:pt x="957" y="929"/>
                    </a:lnTo>
                    <a:lnTo>
                      <a:pt x="993" y="887"/>
                    </a:lnTo>
                    <a:lnTo>
                      <a:pt x="1029" y="845"/>
                    </a:lnTo>
                    <a:lnTo>
                      <a:pt x="1065" y="785"/>
                    </a:lnTo>
                    <a:lnTo>
                      <a:pt x="1095" y="725"/>
                    </a:lnTo>
                    <a:lnTo>
                      <a:pt x="1119" y="653"/>
                    </a:lnTo>
                    <a:lnTo>
                      <a:pt x="1131" y="575"/>
                    </a:lnTo>
                    <a:lnTo>
                      <a:pt x="1125" y="497"/>
                    </a:lnTo>
                    <a:lnTo>
                      <a:pt x="1101" y="413"/>
                    </a:lnTo>
                    <a:lnTo>
                      <a:pt x="1071" y="330"/>
                    </a:lnTo>
                    <a:lnTo>
                      <a:pt x="1023" y="258"/>
                    </a:lnTo>
                    <a:lnTo>
                      <a:pt x="969" y="186"/>
                    </a:lnTo>
                    <a:lnTo>
                      <a:pt x="904" y="126"/>
                    </a:lnTo>
                    <a:lnTo>
                      <a:pt x="838" y="72"/>
                    </a:lnTo>
                    <a:lnTo>
                      <a:pt x="760" y="30"/>
                    </a:lnTo>
                    <a:lnTo>
                      <a:pt x="676" y="6"/>
                    </a:lnTo>
                    <a:lnTo>
                      <a:pt x="599" y="0"/>
                    </a:lnTo>
                    <a:lnTo>
                      <a:pt x="509" y="12"/>
                    </a:lnTo>
                    <a:lnTo>
                      <a:pt x="419" y="42"/>
                    </a:lnTo>
                    <a:lnTo>
                      <a:pt x="335" y="102"/>
                    </a:lnTo>
                    <a:lnTo>
                      <a:pt x="252" y="180"/>
                    </a:lnTo>
                    <a:lnTo>
                      <a:pt x="252" y="180"/>
                    </a:lnTo>
                    <a:close/>
                  </a:path>
                </a:pathLst>
              </a:custGeom>
              <a:solidFill>
                <a:srgbClr val="101077"/>
              </a:solidFill>
              <a:ln w="28575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67950" name="Group 14"/>
              <p:cNvGrpSpPr>
                <a:grpSpLocks/>
              </p:cNvGrpSpPr>
              <p:nvPr/>
            </p:nvGrpSpPr>
            <p:grpSpPr bwMode="auto">
              <a:xfrm>
                <a:off x="720" y="2880"/>
                <a:ext cx="4247" cy="3086"/>
                <a:chOff x="743" y="2944"/>
                <a:chExt cx="4247" cy="3086"/>
              </a:xfrm>
            </p:grpSpPr>
            <p:sp>
              <p:nvSpPr>
                <p:cNvPr id="167951" name="Freeform 15"/>
                <p:cNvSpPr>
                  <a:spLocks/>
                </p:cNvSpPr>
                <p:nvPr/>
              </p:nvSpPr>
              <p:spPr bwMode="auto">
                <a:xfrm>
                  <a:off x="3919" y="4052"/>
                  <a:ext cx="856" cy="678"/>
                </a:xfrm>
                <a:custGeom>
                  <a:avLst/>
                  <a:gdLst>
                    <a:gd name="T0" fmla="*/ 814 w 856"/>
                    <a:gd name="T1" fmla="*/ 474 h 678"/>
                    <a:gd name="T2" fmla="*/ 784 w 856"/>
                    <a:gd name="T3" fmla="*/ 516 h 678"/>
                    <a:gd name="T4" fmla="*/ 736 w 856"/>
                    <a:gd name="T5" fmla="*/ 564 h 678"/>
                    <a:gd name="T6" fmla="*/ 676 w 856"/>
                    <a:gd name="T7" fmla="*/ 606 h 678"/>
                    <a:gd name="T8" fmla="*/ 605 w 856"/>
                    <a:gd name="T9" fmla="*/ 642 h 678"/>
                    <a:gd name="T10" fmla="*/ 521 w 856"/>
                    <a:gd name="T11" fmla="*/ 666 h 678"/>
                    <a:gd name="T12" fmla="*/ 431 w 856"/>
                    <a:gd name="T13" fmla="*/ 678 h 678"/>
                    <a:gd name="T14" fmla="*/ 329 w 856"/>
                    <a:gd name="T15" fmla="*/ 678 h 678"/>
                    <a:gd name="T16" fmla="*/ 228 w 856"/>
                    <a:gd name="T17" fmla="*/ 654 h 678"/>
                    <a:gd name="T18" fmla="*/ 174 w 856"/>
                    <a:gd name="T19" fmla="*/ 636 h 678"/>
                    <a:gd name="T20" fmla="*/ 138 w 856"/>
                    <a:gd name="T21" fmla="*/ 624 h 678"/>
                    <a:gd name="T22" fmla="*/ 66 w 856"/>
                    <a:gd name="T23" fmla="*/ 588 h 678"/>
                    <a:gd name="T24" fmla="*/ 24 w 856"/>
                    <a:gd name="T25" fmla="*/ 552 h 678"/>
                    <a:gd name="T26" fmla="*/ 6 w 856"/>
                    <a:gd name="T27" fmla="*/ 516 h 678"/>
                    <a:gd name="T28" fmla="*/ 0 w 856"/>
                    <a:gd name="T29" fmla="*/ 480 h 678"/>
                    <a:gd name="T30" fmla="*/ 0 w 856"/>
                    <a:gd name="T31" fmla="*/ 432 h 678"/>
                    <a:gd name="T32" fmla="*/ 12 w 856"/>
                    <a:gd name="T33" fmla="*/ 384 h 678"/>
                    <a:gd name="T34" fmla="*/ 30 w 856"/>
                    <a:gd name="T35" fmla="*/ 336 h 678"/>
                    <a:gd name="T36" fmla="*/ 48 w 856"/>
                    <a:gd name="T37" fmla="*/ 276 h 678"/>
                    <a:gd name="T38" fmla="*/ 54 w 856"/>
                    <a:gd name="T39" fmla="*/ 228 h 678"/>
                    <a:gd name="T40" fmla="*/ 54 w 856"/>
                    <a:gd name="T41" fmla="*/ 138 h 678"/>
                    <a:gd name="T42" fmla="*/ 48 w 856"/>
                    <a:gd name="T43" fmla="*/ 60 h 678"/>
                    <a:gd name="T44" fmla="*/ 48 w 856"/>
                    <a:gd name="T45" fmla="*/ 0 h 678"/>
                    <a:gd name="T46" fmla="*/ 180 w 856"/>
                    <a:gd name="T47" fmla="*/ 12 h 678"/>
                    <a:gd name="T48" fmla="*/ 299 w 856"/>
                    <a:gd name="T49" fmla="*/ 24 h 678"/>
                    <a:gd name="T50" fmla="*/ 401 w 856"/>
                    <a:gd name="T51" fmla="*/ 30 h 678"/>
                    <a:gd name="T52" fmla="*/ 491 w 856"/>
                    <a:gd name="T53" fmla="*/ 36 h 678"/>
                    <a:gd name="T54" fmla="*/ 563 w 856"/>
                    <a:gd name="T55" fmla="*/ 42 h 678"/>
                    <a:gd name="T56" fmla="*/ 628 w 856"/>
                    <a:gd name="T57" fmla="*/ 48 h 678"/>
                    <a:gd name="T58" fmla="*/ 676 w 856"/>
                    <a:gd name="T59" fmla="*/ 54 h 678"/>
                    <a:gd name="T60" fmla="*/ 718 w 856"/>
                    <a:gd name="T61" fmla="*/ 54 h 678"/>
                    <a:gd name="T62" fmla="*/ 748 w 856"/>
                    <a:gd name="T63" fmla="*/ 60 h 678"/>
                    <a:gd name="T64" fmla="*/ 772 w 856"/>
                    <a:gd name="T65" fmla="*/ 60 h 678"/>
                    <a:gd name="T66" fmla="*/ 802 w 856"/>
                    <a:gd name="T67" fmla="*/ 66 h 678"/>
                    <a:gd name="T68" fmla="*/ 814 w 856"/>
                    <a:gd name="T69" fmla="*/ 66 h 678"/>
                    <a:gd name="T70" fmla="*/ 814 w 856"/>
                    <a:gd name="T71" fmla="*/ 66 h 678"/>
                    <a:gd name="T72" fmla="*/ 832 w 856"/>
                    <a:gd name="T73" fmla="*/ 102 h 678"/>
                    <a:gd name="T74" fmla="*/ 844 w 856"/>
                    <a:gd name="T75" fmla="*/ 144 h 678"/>
                    <a:gd name="T76" fmla="*/ 856 w 856"/>
                    <a:gd name="T77" fmla="*/ 198 h 678"/>
                    <a:gd name="T78" fmla="*/ 856 w 856"/>
                    <a:gd name="T79" fmla="*/ 252 h 678"/>
                    <a:gd name="T80" fmla="*/ 844 w 856"/>
                    <a:gd name="T81" fmla="*/ 372 h 678"/>
                    <a:gd name="T82" fmla="*/ 832 w 856"/>
                    <a:gd name="T83" fmla="*/ 426 h 678"/>
                    <a:gd name="T84" fmla="*/ 814 w 856"/>
                    <a:gd name="T85" fmla="*/ 474 h 678"/>
                    <a:gd name="T86" fmla="*/ 814 w 856"/>
                    <a:gd name="T87" fmla="*/ 474 h 6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56" h="678">
                      <a:moveTo>
                        <a:pt x="814" y="474"/>
                      </a:moveTo>
                      <a:lnTo>
                        <a:pt x="784" y="516"/>
                      </a:lnTo>
                      <a:lnTo>
                        <a:pt x="736" y="564"/>
                      </a:lnTo>
                      <a:lnTo>
                        <a:pt x="676" y="606"/>
                      </a:lnTo>
                      <a:lnTo>
                        <a:pt x="605" y="642"/>
                      </a:lnTo>
                      <a:lnTo>
                        <a:pt x="521" y="666"/>
                      </a:lnTo>
                      <a:lnTo>
                        <a:pt x="431" y="678"/>
                      </a:lnTo>
                      <a:lnTo>
                        <a:pt x="329" y="678"/>
                      </a:lnTo>
                      <a:lnTo>
                        <a:pt x="228" y="654"/>
                      </a:lnTo>
                      <a:lnTo>
                        <a:pt x="174" y="636"/>
                      </a:lnTo>
                      <a:lnTo>
                        <a:pt x="138" y="624"/>
                      </a:lnTo>
                      <a:lnTo>
                        <a:pt x="66" y="588"/>
                      </a:lnTo>
                      <a:lnTo>
                        <a:pt x="24" y="552"/>
                      </a:lnTo>
                      <a:lnTo>
                        <a:pt x="6" y="516"/>
                      </a:lnTo>
                      <a:lnTo>
                        <a:pt x="0" y="480"/>
                      </a:lnTo>
                      <a:lnTo>
                        <a:pt x="0" y="432"/>
                      </a:lnTo>
                      <a:lnTo>
                        <a:pt x="12" y="384"/>
                      </a:lnTo>
                      <a:lnTo>
                        <a:pt x="30" y="336"/>
                      </a:lnTo>
                      <a:lnTo>
                        <a:pt x="48" y="276"/>
                      </a:lnTo>
                      <a:lnTo>
                        <a:pt x="54" y="228"/>
                      </a:lnTo>
                      <a:lnTo>
                        <a:pt x="54" y="138"/>
                      </a:lnTo>
                      <a:lnTo>
                        <a:pt x="48" y="60"/>
                      </a:lnTo>
                      <a:lnTo>
                        <a:pt x="48" y="0"/>
                      </a:lnTo>
                      <a:lnTo>
                        <a:pt x="180" y="12"/>
                      </a:lnTo>
                      <a:lnTo>
                        <a:pt x="299" y="24"/>
                      </a:lnTo>
                      <a:lnTo>
                        <a:pt x="401" y="30"/>
                      </a:lnTo>
                      <a:lnTo>
                        <a:pt x="491" y="36"/>
                      </a:lnTo>
                      <a:lnTo>
                        <a:pt x="563" y="42"/>
                      </a:lnTo>
                      <a:lnTo>
                        <a:pt x="628" y="48"/>
                      </a:lnTo>
                      <a:lnTo>
                        <a:pt x="676" y="54"/>
                      </a:lnTo>
                      <a:lnTo>
                        <a:pt x="718" y="54"/>
                      </a:lnTo>
                      <a:lnTo>
                        <a:pt x="748" y="60"/>
                      </a:lnTo>
                      <a:lnTo>
                        <a:pt x="772" y="60"/>
                      </a:lnTo>
                      <a:lnTo>
                        <a:pt x="802" y="66"/>
                      </a:lnTo>
                      <a:lnTo>
                        <a:pt x="814" y="66"/>
                      </a:lnTo>
                      <a:lnTo>
                        <a:pt x="814" y="66"/>
                      </a:lnTo>
                      <a:lnTo>
                        <a:pt x="832" y="102"/>
                      </a:lnTo>
                      <a:lnTo>
                        <a:pt x="844" y="144"/>
                      </a:lnTo>
                      <a:lnTo>
                        <a:pt x="856" y="198"/>
                      </a:lnTo>
                      <a:lnTo>
                        <a:pt x="856" y="252"/>
                      </a:lnTo>
                      <a:lnTo>
                        <a:pt x="844" y="372"/>
                      </a:lnTo>
                      <a:lnTo>
                        <a:pt x="832" y="426"/>
                      </a:lnTo>
                      <a:lnTo>
                        <a:pt x="814" y="474"/>
                      </a:lnTo>
                      <a:lnTo>
                        <a:pt x="814" y="474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52" name="Freeform 16"/>
                <p:cNvSpPr>
                  <a:spLocks/>
                </p:cNvSpPr>
                <p:nvPr/>
              </p:nvSpPr>
              <p:spPr bwMode="auto">
                <a:xfrm>
                  <a:off x="1138" y="3980"/>
                  <a:ext cx="562" cy="678"/>
                </a:xfrm>
                <a:custGeom>
                  <a:avLst/>
                  <a:gdLst>
                    <a:gd name="T0" fmla="*/ 0 w 562"/>
                    <a:gd name="T1" fmla="*/ 0 h 678"/>
                    <a:gd name="T2" fmla="*/ 0 w 562"/>
                    <a:gd name="T3" fmla="*/ 60 h 678"/>
                    <a:gd name="T4" fmla="*/ 0 w 562"/>
                    <a:gd name="T5" fmla="*/ 108 h 678"/>
                    <a:gd name="T6" fmla="*/ 6 w 562"/>
                    <a:gd name="T7" fmla="*/ 192 h 678"/>
                    <a:gd name="T8" fmla="*/ 6 w 562"/>
                    <a:gd name="T9" fmla="*/ 252 h 678"/>
                    <a:gd name="T10" fmla="*/ 6 w 562"/>
                    <a:gd name="T11" fmla="*/ 294 h 678"/>
                    <a:gd name="T12" fmla="*/ 6 w 562"/>
                    <a:gd name="T13" fmla="*/ 318 h 678"/>
                    <a:gd name="T14" fmla="*/ 6 w 562"/>
                    <a:gd name="T15" fmla="*/ 330 h 678"/>
                    <a:gd name="T16" fmla="*/ 6 w 562"/>
                    <a:gd name="T17" fmla="*/ 336 h 678"/>
                    <a:gd name="T18" fmla="*/ 6 w 562"/>
                    <a:gd name="T19" fmla="*/ 336 h 678"/>
                    <a:gd name="T20" fmla="*/ 6 w 562"/>
                    <a:gd name="T21" fmla="*/ 450 h 678"/>
                    <a:gd name="T22" fmla="*/ 18 w 562"/>
                    <a:gd name="T23" fmla="*/ 504 h 678"/>
                    <a:gd name="T24" fmla="*/ 36 w 562"/>
                    <a:gd name="T25" fmla="*/ 558 h 678"/>
                    <a:gd name="T26" fmla="*/ 66 w 562"/>
                    <a:gd name="T27" fmla="*/ 600 h 678"/>
                    <a:gd name="T28" fmla="*/ 102 w 562"/>
                    <a:gd name="T29" fmla="*/ 642 h 678"/>
                    <a:gd name="T30" fmla="*/ 161 w 562"/>
                    <a:gd name="T31" fmla="*/ 666 h 678"/>
                    <a:gd name="T32" fmla="*/ 227 w 562"/>
                    <a:gd name="T33" fmla="*/ 672 h 678"/>
                    <a:gd name="T34" fmla="*/ 287 w 562"/>
                    <a:gd name="T35" fmla="*/ 672 h 678"/>
                    <a:gd name="T36" fmla="*/ 341 w 562"/>
                    <a:gd name="T37" fmla="*/ 672 h 678"/>
                    <a:gd name="T38" fmla="*/ 425 w 562"/>
                    <a:gd name="T39" fmla="*/ 678 h 678"/>
                    <a:gd name="T40" fmla="*/ 484 w 562"/>
                    <a:gd name="T41" fmla="*/ 678 h 678"/>
                    <a:gd name="T42" fmla="*/ 520 w 562"/>
                    <a:gd name="T43" fmla="*/ 678 h 678"/>
                    <a:gd name="T44" fmla="*/ 544 w 562"/>
                    <a:gd name="T45" fmla="*/ 678 h 678"/>
                    <a:gd name="T46" fmla="*/ 556 w 562"/>
                    <a:gd name="T47" fmla="*/ 678 h 678"/>
                    <a:gd name="T48" fmla="*/ 562 w 562"/>
                    <a:gd name="T49" fmla="*/ 678 h 678"/>
                    <a:gd name="T50" fmla="*/ 562 w 562"/>
                    <a:gd name="T51" fmla="*/ 678 h 678"/>
                    <a:gd name="T52" fmla="*/ 562 w 562"/>
                    <a:gd name="T53" fmla="*/ 564 h 678"/>
                    <a:gd name="T54" fmla="*/ 556 w 562"/>
                    <a:gd name="T55" fmla="*/ 456 h 678"/>
                    <a:gd name="T56" fmla="*/ 550 w 562"/>
                    <a:gd name="T57" fmla="*/ 366 h 678"/>
                    <a:gd name="T58" fmla="*/ 550 w 562"/>
                    <a:gd name="T59" fmla="*/ 288 h 678"/>
                    <a:gd name="T60" fmla="*/ 550 w 562"/>
                    <a:gd name="T61" fmla="*/ 228 h 678"/>
                    <a:gd name="T62" fmla="*/ 550 w 562"/>
                    <a:gd name="T63" fmla="*/ 174 h 678"/>
                    <a:gd name="T64" fmla="*/ 544 w 562"/>
                    <a:gd name="T65" fmla="*/ 126 h 678"/>
                    <a:gd name="T66" fmla="*/ 544 w 562"/>
                    <a:gd name="T67" fmla="*/ 90 h 678"/>
                    <a:gd name="T68" fmla="*/ 544 w 562"/>
                    <a:gd name="T69" fmla="*/ 60 h 678"/>
                    <a:gd name="T70" fmla="*/ 544 w 562"/>
                    <a:gd name="T71" fmla="*/ 42 h 678"/>
                    <a:gd name="T72" fmla="*/ 544 w 562"/>
                    <a:gd name="T73" fmla="*/ 18 h 678"/>
                    <a:gd name="T74" fmla="*/ 544 w 562"/>
                    <a:gd name="T75" fmla="*/ 6 h 678"/>
                    <a:gd name="T76" fmla="*/ 544 w 562"/>
                    <a:gd name="T77" fmla="*/ 6 h 678"/>
                    <a:gd name="T78" fmla="*/ 0 w 562"/>
                    <a:gd name="T79" fmla="*/ 0 h 6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562" h="678">
                      <a:moveTo>
                        <a:pt x="0" y="0"/>
                      </a:moveTo>
                      <a:lnTo>
                        <a:pt x="0" y="60"/>
                      </a:lnTo>
                      <a:lnTo>
                        <a:pt x="0" y="108"/>
                      </a:lnTo>
                      <a:lnTo>
                        <a:pt x="6" y="192"/>
                      </a:lnTo>
                      <a:lnTo>
                        <a:pt x="6" y="252"/>
                      </a:lnTo>
                      <a:lnTo>
                        <a:pt x="6" y="294"/>
                      </a:lnTo>
                      <a:lnTo>
                        <a:pt x="6" y="318"/>
                      </a:lnTo>
                      <a:lnTo>
                        <a:pt x="6" y="330"/>
                      </a:lnTo>
                      <a:lnTo>
                        <a:pt x="6" y="336"/>
                      </a:lnTo>
                      <a:lnTo>
                        <a:pt x="6" y="336"/>
                      </a:lnTo>
                      <a:lnTo>
                        <a:pt x="6" y="450"/>
                      </a:lnTo>
                      <a:lnTo>
                        <a:pt x="18" y="504"/>
                      </a:lnTo>
                      <a:lnTo>
                        <a:pt x="36" y="558"/>
                      </a:lnTo>
                      <a:lnTo>
                        <a:pt x="66" y="600"/>
                      </a:lnTo>
                      <a:lnTo>
                        <a:pt x="102" y="642"/>
                      </a:lnTo>
                      <a:lnTo>
                        <a:pt x="161" y="666"/>
                      </a:lnTo>
                      <a:lnTo>
                        <a:pt x="227" y="672"/>
                      </a:lnTo>
                      <a:lnTo>
                        <a:pt x="287" y="672"/>
                      </a:lnTo>
                      <a:lnTo>
                        <a:pt x="341" y="672"/>
                      </a:lnTo>
                      <a:lnTo>
                        <a:pt x="425" y="678"/>
                      </a:lnTo>
                      <a:lnTo>
                        <a:pt x="484" y="678"/>
                      </a:lnTo>
                      <a:lnTo>
                        <a:pt x="520" y="678"/>
                      </a:lnTo>
                      <a:lnTo>
                        <a:pt x="544" y="678"/>
                      </a:lnTo>
                      <a:lnTo>
                        <a:pt x="556" y="678"/>
                      </a:lnTo>
                      <a:lnTo>
                        <a:pt x="562" y="678"/>
                      </a:lnTo>
                      <a:lnTo>
                        <a:pt x="562" y="678"/>
                      </a:lnTo>
                      <a:lnTo>
                        <a:pt x="562" y="564"/>
                      </a:lnTo>
                      <a:lnTo>
                        <a:pt x="556" y="456"/>
                      </a:lnTo>
                      <a:lnTo>
                        <a:pt x="550" y="366"/>
                      </a:lnTo>
                      <a:lnTo>
                        <a:pt x="550" y="288"/>
                      </a:lnTo>
                      <a:lnTo>
                        <a:pt x="550" y="228"/>
                      </a:lnTo>
                      <a:lnTo>
                        <a:pt x="550" y="174"/>
                      </a:lnTo>
                      <a:lnTo>
                        <a:pt x="544" y="126"/>
                      </a:lnTo>
                      <a:lnTo>
                        <a:pt x="544" y="90"/>
                      </a:lnTo>
                      <a:lnTo>
                        <a:pt x="544" y="60"/>
                      </a:lnTo>
                      <a:lnTo>
                        <a:pt x="544" y="42"/>
                      </a:lnTo>
                      <a:lnTo>
                        <a:pt x="544" y="18"/>
                      </a:lnTo>
                      <a:lnTo>
                        <a:pt x="544" y="6"/>
                      </a:lnTo>
                      <a:lnTo>
                        <a:pt x="544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53" name="Freeform 17"/>
                <p:cNvSpPr>
                  <a:spLocks/>
                </p:cNvSpPr>
                <p:nvPr/>
              </p:nvSpPr>
              <p:spPr bwMode="auto">
                <a:xfrm>
                  <a:off x="1527" y="3129"/>
                  <a:ext cx="2602" cy="2901"/>
                </a:xfrm>
                <a:custGeom>
                  <a:avLst/>
                  <a:gdLst>
                    <a:gd name="T0" fmla="*/ 48 w 2602"/>
                    <a:gd name="T1" fmla="*/ 0 h 2901"/>
                    <a:gd name="T2" fmla="*/ 2602 w 2602"/>
                    <a:gd name="T3" fmla="*/ 66 h 2901"/>
                    <a:gd name="T4" fmla="*/ 2560 w 2602"/>
                    <a:gd name="T5" fmla="*/ 2901 h 2901"/>
                    <a:gd name="T6" fmla="*/ 0 w 2602"/>
                    <a:gd name="T7" fmla="*/ 2835 h 2901"/>
                    <a:gd name="T8" fmla="*/ 48 w 2602"/>
                    <a:gd name="T9" fmla="*/ 0 h 29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02" h="2901">
                      <a:moveTo>
                        <a:pt x="48" y="0"/>
                      </a:moveTo>
                      <a:lnTo>
                        <a:pt x="2602" y="66"/>
                      </a:lnTo>
                      <a:lnTo>
                        <a:pt x="2560" y="2901"/>
                      </a:lnTo>
                      <a:lnTo>
                        <a:pt x="0" y="2835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7F1E02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54" name="Freeform 18"/>
                <p:cNvSpPr>
                  <a:spLocks/>
                </p:cNvSpPr>
                <p:nvPr/>
              </p:nvSpPr>
              <p:spPr bwMode="auto">
                <a:xfrm>
                  <a:off x="1700" y="3501"/>
                  <a:ext cx="802" cy="995"/>
                </a:xfrm>
                <a:custGeom>
                  <a:avLst/>
                  <a:gdLst>
                    <a:gd name="T0" fmla="*/ 72 w 802"/>
                    <a:gd name="T1" fmla="*/ 0 h 995"/>
                    <a:gd name="T2" fmla="*/ 144 w 802"/>
                    <a:gd name="T3" fmla="*/ 0 h 995"/>
                    <a:gd name="T4" fmla="*/ 227 w 802"/>
                    <a:gd name="T5" fmla="*/ 0 h 995"/>
                    <a:gd name="T6" fmla="*/ 329 w 802"/>
                    <a:gd name="T7" fmla="*/ 0 h 995"/>
                    <a:gd name="T8" fmla="*/ 431 w 802"/>
                    <a:gd name="T9" fmla="*/ 6 h 995"/>
                    <a:gd name="T10" fmla="*/ 533 w 802"/>
                    <a:gd name="T11" fmla="*/ 12 h 995"/>
                    <a:gd name="T12" fmla="*/ 634 w 802"/>
                    <a:gd name="T13" fmla="*/ 18 h 995"/>
                    <a:gd name="T14" fmla="*/ 724 w 802"/>
                    <a:gd name="T15" fmla="*/ 36 h 995"/>
                    <a:gd name="T16" fmla="*/ 802 w 802"/>
                    <a:gd name="T17" fmla="*/ 54 h 995"/>
                    <a:gd name="T18" fmla="*/ 802 w 802"/>
                    <a:gd name="T19" fmla="*/ 210 h 995"/>
                    <a:gd name="T20" fmla="*/ 802 w 802"/>
                    <a:gd name="T21" fmla="*/ 342 h 995"/>
                    <a:gd name="T22" fmla="*/ 796 w 802"/>
                    <a:gd name="T23" fmla="*/ 461 h 995"/>
                    <a:gd name="T24" fmla="*/ 796 w 802"/>
                    <a:gd name="T25" fmla="*/ 563 h 995"/>
                    <a:gd name="T26" fmla="*/ 796 w 802"/>
                    <a:gd name="T27" fmla="*/ 647 h 995"/>
                    <a:gd name="T28" fmla="*/ 790 w 802"/>
                    <a:gd name="T29" fmla="*/ 719 h 995"/>
                    <a:gd name="T30" fmla="*/ 790 w 802"/>
                    <a:gd name="T31" fmla="*/ 773 h 995"/>
                    <a:gd name="T32" fmla="*/ 790 w 802"/>
                    <a:gd name="T33" fmla="*/ 821 h 995"/>
                    <a:gd name="T34" fmla="*/ 790 w 802"/>
                    <a:gd name="T35" fmla="*/ 857 h 995"/>
                    <a:gd name="T36" fmla="*/ 790 w 802"/>
                    <a:gd name="T37" fmla="*/ 887 h 995"/>
                    <a:gd name="T38" fmla="*/ 790 w 802"/>
                    <a:gd name="T39" fmla="*/ 905 h 995"/>
                    <a:gd name="T40" fmla="*/ 790 w 802"/>
                    <a:gd name="T41" fmla="*/ 917 h 995"/>
                    <a:gd name="T42" fmla="*/ 790 w 802"/>
                    <a:gd name="T43" fmla="*/ 929 h 995"/>
                    <a:gd name="T44" fmla="*/ 790 w 802"/>
                    <a:gd name="T45" fmla="*/ 929 h 995"/>
                    <a:gd name="T46" fmla="*/ 784 w 802"/>
                    <a:gd name="T47" fmla="*/ 965 h 995"/>
                    <a:gd name="T48" fmla="*/ 766 w 802"/>
                    <a:gd name="T49" fmla="*/ 989 h 995"/>
                    <a:gd name="T50" fmla="*/ 736 w 802"/>
                    <a:gd name="T51" fmla="*/ 995 h 995"/>
                    <a:gd name="T52" fmla="*/ 694 w 802"/>
                    <a:gd name="T53" fmla="*/ 989 h 995"/>
                    <a:gd name="T54" fmla="*/ 676 w 802"/>
                    <a:gd name="T55" fmla="*/ 989 h 995"/>
                    <a:gd name="T56" fmla="*/ 658 w 802"/>
                    <a:gd name="T57" fmla="*/ 983 h 995"/>
                    <a:gd name="T58" fmla="*/ 598 w 802"/>
                    <a:gd name="T59" fmla="*/ 977 h 995"/>
                    <a:gd name="T60" fmla="*/ 515 w 802"/>
                    <a:gd name="T61" fmla="*/ 965 h 995"/>
                    <a:gd name="T62" fmla="*/ 419 w 802"/>
                    <a:gd name="T63" fmla="*/ 953 h 995"/>
                    <a:gd name="T64" fmla="*/ 317 w 802"/>
                    <a:gd name="T65" fmla="*/ 953 h 995"/>
                    <a:gd name="T66" fmla="*/ 210 w 802"/>
                    <a:gd name="T67" fmla="*/ 947 h 995"/>
                    <a:gd name="T68" fmla="*/ 102 w 802"/>
                    <a:gd name="T69" fmla="*/ 953 h 995"/>
                    <a:gd name="T70" fmla="*/ 0 w 802"/>
                    <a:gd name="T71" fmla="*/ 965 h 995"/>
                    <a:gd name="T72" fmla="*/ 72 w 802"/>
                    <a:gd name="T73" fmla="*/ 0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802" h="995">
                      <a:moveTo>
                        <a:pt x="72" y="0"/>
                      </a:moveTo>
                      <a:lnTo>
                        <a:pt x="144" y="0"/>
                      </a:lnTo>
                      <a:lnTo>
                        <a:pt x="227" y="0"/>
                      </a:lnTo>
                      <a:lnTo>
                        <a:pt x="329" y="0"/>
                      </a:lnTo>
                      <a:lnTo>
                        <a:pt x="431" y="6"/>
                      </a:lnTo>
                      <a:lnTo>
                        <a:pt x="533" y="12"/>
                      </a:lnTo>
                      <a:lnTo>
                        <a:pt x="634" y="18"/>
                      </a:lnTo>
                      <a:lnTo>
                        <a:pt x="724" y="36"/>
                      </a:lnTo>
                      <a:lnTo>
                        <a:pt x="802" y="54"/>
                      </a:lnTo>
                      <a:lnTo>
                        <a:pt x="802" y="210"/>
                      </a:lnTo>
                      <a:lnTo>
                        <a:pt x="802" y="342"/>
                      </a:lnTo>
                      <a:lnTo>
                        <a:pt x="796" y="461"/>
                      </a:lnTo>
                      <a:lnTo>
                        <a:pt x="796" y="563"/>
                      </a:lnTo>
                      <a:lnTo>
                        <a:pt x="796" y="647"/>
                      </a:lnTo>
                      <a:lnTo>
                        <a:pt x="790" y="719"/>
                      </a:lnTo>
                      <a:lnTo>
                        <a:pt x="790" y="773"/>
                      </a:lnTo>
                      <a:lnTo>
                        <a:pt x="790" y="821"/>
                      </a:lnTo>
                      <a:lnTo>
                        <a:pt x="790" y="857"/>
                      </a:lnTo>
                      <a:lnTo>
                        <a:pt x="790" y="887"/>
                      </a:lnTo>
                      <a:lnTo>
                        <a:pt x="790" y="905"/>
                      </a:lnTo>
                      <a:lnTo>
                        <a:pt x="790" y="917"/>
                      </a:lnTo>
                      <a:lnTo>
                        <a:pt x="790" y="929"/>
                      </a:lnTo>
                      <a:lnTo>
                        <a:pt x="790" y="929"/>
                      </a:lnTo>
                      <a:lnTo>
                        <a:pt x="784" y="965"/>
                      </a:lnTo>
                      <a:lnTo>
                        <a:pt x="766" y="989"/>
                      </a:lnTo>
                      <a:lnTo>
                        <a:pt x="736" y="995"/>
                      </a:lnTo>
                      <a:lnTo>
                        <a:pt x="694" y="989"/>
                      </a:lnTo>
                      <a:lnTo>
                        <a:pt x="676" y="989"/>
                      </a:lnTo>
                      <a:lnTo>
                        <a:pt x="658" y="983"/>
                      </a:lnTo>
                      <a:lnTo>
                        <a:pt x="598" y="977"/>
                      </a:lnTo>
                      <a:lnTo>
                        <a:pt x="515" y="965"/>
                      </a:lnTo>
                      <a:lnTo>
                        <a:pt x="419" y="953"/>
                      </a:lnTo>
                      <a:lnTo>
                        <a:pt x="317" y="953"/>
                      </a:lnTo>
                      <a:lnTo>
                        <a:pt x="210" y="947"/>
                      </a:lnTo>
                      <a:lnTo>
                        <a:pt x="102" y="953"/>
                      </a:lnTo>
                      <a:lnTo>
                        <a:pt x="0" y="965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55" name="Freeform 19"/>
                <p:cNvSpPr>
                  <a:spLocks/>
                </p:cNvSpPr>
                <p:nvPr/>
              </p:nvSpPr>
              <p:spPr bwMode="auto">
                <a:xfrm>
                  <a:off x="3142" y="3519"/>
                  <a:ext cx="694" cy="875"/>
                </a:xfrm>
                <a:custGeom>
                  <a:avLst/>
                  <a:gdLst>
                    <a:gd name="T0" fmla="*/ 694 w 694"/>
                    <a:gd name="T1" fmla="*/ 875 h 875"/>
                    <a:gd name="T2" fmla="*/ 664 w 694"/>
                    <a:gd name="T3" fmla="*/ 875 h 875"/>
                    <a:gd name="T4" fmla="*/ 628 w 694"/>
                    <a:gd name="T5" fmla="*/ 875 h 875"/>
                    <a:gd name="T6" fmla="*/ 538 w 694"/>
                    <a:gd name="T7" fmla="*/ 869 h 875"/>
                    <a:gd name="T8" fmla="*/ 436 w 694"/>
                    <a:gd name="T9" fmla="*/ 869 h 875"/>
                    <a:gd name="T10" fmla="*/ 323 w 694"/>
                    <a:gd name="T11" fmla="*/ 863 h 875"/>
                    <a:gd name="T12" fmla="*/ 215 w 694"/>
                    <a:gd name="T13" fmla="*/ 863 h 875"/>
                    <a:gd name="T14" fmla="*/ 119 w 694"/>
                    <a:gd name="T15" fmla="*/ 863 h 875"/>
                    <a:gd name="T16" fmla="*/ 78 w 694"/>
                    <a:gd name="T17" fmla="*/ 863 h 875"/>
                    <a:gd name="T18" fmla="*/ 48 w 694"/>
                    <a:gd name="T19" fmla="*/ 863 h 875"/>
                    <a:gd name="T20" fmla="*/ 18 w 694"/>
                    <a:gd name="T21" fmla="*/ 863 h 875"/>
                    <a:gd name="T22" fmla="*/ 0 w 694"/>
                    <a:gd name="T23" fmla="*/ 863 h 875"/>
                    <a:gd name="T24" fmla="*/ 0 w 694"/>
                    <a:gd name="T25" fmla="*/ 719 h 875"/>
                    <a:gd name="T26" fmla="*/ 0 w 694"/>
                    <a:gd name="T27" fmla="*/ 587 h 875"/>
                    <a:gd name="T28" fmla="*/ 0 w 694"/>
                    <a:gd name="T29" fmla="*/ 473 h 875"/>
                    <a:gd name="T30" fmla="*/ 0 w 694"/>
                    <a:gd name="T31" fmla="*/ 378 h 875"/>
                    <a:gd name="T32" fmla="*/ 0 w 694"/>
                    <a:gd name="T33" fmla="*/ 300 h 875"/>
                    <a:gd name="T34" fmla="*/ 0 w 694"/>
                    <a:gd name="T35" fmla="*/ 234 h 875"/>
                    <a:gd name="T36" fmla="*/ 0 w 694"/>
                    <a:gd name="T37" fmla="*/ 174 h 875"/>
                    <a:gd name="T38" fmla="*/ 0 w 694"/>
                    <a:gd name="T39" fmla="*/ 132 h 875"/>
                    <a:gd name="T40" fmla="*/ 0 w 694"/>
                    <a:gd name="T41" fmla="*/ 96 h 875"/>
                    <a:gd name="T42" fmla="*/ 0 w 694"/>
                    <a:gd name="T43" fmla="*/ 72 h 875"/>
                    <a:gd name="T44" fmla="*/ 0 w 694"/>
                    <a:gd name="T45" fmla="*/ 54 h 875"/>
                    <a:gd name="T46" fmla="*/ 0 w 694"/>
                    <a:gd name="T47" fmla="*/ 42 h 875"/>
                    <a:gd name="T48" fmla="*/ 0 w 694"/>
                    <a:gd name="T49" fmla="*/ 30 h 875"/>
                    <a:gd name="T50" fmla="*/ 0 w 694"/>
                    <a:gd name="T51" fmla="*/ 24 h 875"/>
                    <a:gd name="T52" fmla="*/ 78 w 694"/>
                    <a:gd name="T53" fmla="*/ 30 h 875"/>
                    <a:gd name="T54" fmla="*/ 167 w 694"/>
                    <a:gd name="T55" fmla="*/ 30 h 875"/>
                    <a:gd name="T56" fmla="*/ 353 w 694"/>
                    <a:gd name="T57" fmla="*/ 30 h 875"/>
                    <a:gd name="T58" fmla="*/ 442 w 694"/>
                    <a:gd name="T59" fmla="*/ 24 h 875"/>
                    <a:gd name="T60" fmla="*/ 526 w 694"/>
                    <a:gd name="T61" fmla="*/ 18 h 875"/>
                    <a:gd name="T62" fmla="*/ 598 w 694"/>
                    <a:gd name="T63" fmla="*/ 6 h 875"/>
                    <a:gd name="T64" fmla="*/ 652 w 694"/>
                    <a:gd name="T65" fmla="*/ 0 h 875"/>
                    <a:gd name="T66" fmla="*/ 694 w 694"/>
                    <a:gd name="T67" fmla="*/ 875 h 8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694" h="875">
                      <a:moveTo>
                        <a:pt x="694" y="875"/>
                      </a:moveTo>
                      <a:lnTo>
                        <a:pt x="664" y="875"/>
                      </a:lnTo>
                      <a:lnTo>
                        <a:pt x="628" y="875"/>
                      </a:lnTo>
                      <a:lnTo>
                        <a:pt x="538" y="869"/>
                      </a:lnTo>
                      <a:lnTo>
                        <a:pt x="436" y="869"/>
                      </a:lnTo>
                      <a:lnTo>
                        <a:pt x="323" y="863"/>
                      </a:lnTo>
                      <a:lnTo>
                        <a:pt x="215" y="863"/>
                      </a:lnTo>
                      <a:lnTo>
                        <a:pt x="119" y="863"/>
                      </a:lnTo>
                      <a:lnTo>
                        <a:pt x="78" y="863"/>
                      </a:lnTo>
                      <a:lnTo>
                        <a:pt x="48" y="863"/>
                      </a:lnTo>
                      <a:lnTo>
                        <a:pt x="18" y="863"/>
                      </a:lnTo>
                      <a:lnTo>
                        <a:pt x="0" y="863"/>
                      </a:lnTo>
                      <a:lnTo>
                        <a:pt x="0" y="719"/>
                      </a:lnTo>
                      <a:lnTo>
                        <a:pt x="0" y="587"/>
                      </a:lnTo>
                      <a:lnTo>
                        <a:pt x="0" y="473"/>
                      </a:lnTo>
                      <a:lnTo>
                        <a:pt x="0" y="378"/>
                      </a:lnTo>
                      <a:lnTo>
                        <a:pt x="0" y="300"/>
                      </a:lnTo>
                      <a:lnTo>
                        <a:pt x="0" y="234"/>
                      </a:lnTo>
                      <a:lnTo>
                        <a:pt x="0" y="174"/>
                      </a:lnTo>
                      <a:lnTo>
                        <a:pt x="0" y="132"/>
                      </a:lnTo>
                      <a:lnTo>
                        <a:pt x="0" y="96"/>
                      </a:lnTo>
                      <a:lnTo>
                        <a:pt x="0" y="72"/>
                      </a:lnTo>
                      <a:lnTo>
                        <a:pt x="0" y="54"/>
                      </a:lnTo>
                      <a:lnTo>
                        <a:pt x="0" y="42"/>
                      </a:lnTo>
                      <a:lnTo>
                        <a:pt x="0" y="30"/>
                      </a:lnTo>
                      <a:lnTo>
                        <a:pt x="0" y="24"/>
                      </a:lnTo>
                      <a:lnTo>
                        <a:pt x="78" y="30"/>
                      </a:lnTo>
                      <a:lnTo>
                        <a:pt x="167" y="30"/>
                      </a:lnTo>
                      <a:lnTo>
                        <a:pt x="353" y="30"/>
                      </a:lnTo>
                      <a:lnTo>
                        <a:pt x="442" y="24"/>
                      </a:lnTo>
                      <a:lnTo>
                        <a:pt x="526" y="18"/>
                      </a:lnTo>
                      <a:lnTo>
                        <a:pt x="598" y="6"/>
                      </a:lnTo>
                      <a:lnTo>
                        <a:pt x="652" y="0"/>
                      </a:lnTo>
                      <a:lnTo>
                        <a:pt x="694" y="87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56" name="Freeform 20"/>
                <p:cNvSpPr>
                  <a:spLocks/>
                </p:cNvSpPr>
                <p:nvPr/>
              </p:nvSpPr>
              <p:spPr bwMode="auto">
                <a:xfrm>
                  <a:off x="3202" y="4813"/>
                  <a:ext cx="640" cy="869"/>
                </a:xfrm>
                <a:custGeom>
                  <a:avLst/>
                  <a:gdLst>
                    <a:gd name="T0" fmla="*/ 640 w 640"/>
                    <a:gd name="T1" fmla="*/ 0 h 869"/>
                    <a:gd name="T2" fmla="*/ 634 w 640"/>
                    <a:gd name="T3" fmla="*/ 0 h 869"/>
                    <a:gd name="T4" fmla="*/ 616 w 640"/>
                    <a:gd name="T5" fmla="*/ 0 h 869"/>
                    <a:gd name="T6" fmla="*/ 586 w 640"/>
                    <a:gd name="T7" fmla="*/ 6 h 869"/>
                    <a:gd name="T8" fmla="*/ 550 w 640"/>
                    <a:gd name="T9" fmla="*/ 6 h 869"/>
                    <a:gd name="T10" fmla="*/ 454 w 640"/>
                    <a:gd name="T11" fmla="*/ 6 h 869"/>
                    <a:gd name="T12" fmla="*/ 347 w 640"/>
                    <a:gd name="T13" fmla="*/ 6 h 869"/>
                    <a:gd name="T14" fmla="*/ 233 w 640"/>
                    <a:gd name="T15" fmla="*/ 12 h 869"/>
                    <a:gd name="T16" fmla="*/ 131 w 640"/>
                    <a:gd name="T17" fmla="*/ 12 h 869"/>
                    <a:gd name="T18" fmla="*/ 89 w 640"/>
                    <a:gd name="T19" fmla="*/ 12 h 869"/>
                    <a:gd name="T20" fmla="*/ 53 w 640"/>
                    <a:gd name="T21" fmla="*/ 12 h 869"/>
                    <a:gd name="T22" fmla="*/ 24 w 640"/>
                    <a:gd name="T23" fmla="*/ 12 h 869"/>
                    <a:gd name="T24" fmla="*/ 6 w 640"/>
                    <a:gd name="T25" fmla="*/ 12 h 869"/>
                    <a:gd name="T26" fmla="*/ 6 w 640"/>
                    <a:gd name="T27" fmla="*/ 24 h 869"/>
                    <a:gd name="T28" fmla="*/ 6 w 640"/>
                    <a:gd name="T29" fmla="*/ 48 h 869"/>
                    <a:gd name="T30" fmla="*/ 6 w 640"/>
                    <a:gd name="T31" fmla="*/ 84 h 869"/>
                    <a:gd name="T32" fmla="*/ 12 w 640"/>
                    <a:gd name="T33" fmla="*/ 132 h 869"/>
                    <a:gd name="T34" fmla="*/ 12 w 640"/>
                    <a:gd name="T35" fmla="*/ 186 h 869"/>
                    <a:gd name="T36" fmla="*/ 12 w 640"/>
                    <a:gd name="T37" fmla="*/ 252 h 869"/>
                    <a:gd name="T38" fmla="*/ 12 w 640"/>
                    <a:gd name="T39" fmla="*/ 390 h 869"/>
                    <a:gd name="T40" fmla="*/ 12 w 640"/>
                    <a:gd name="T41" fmla="*/ 540 h 869"/>
                    <a:gd name="T42" fmla="*/ 12 w 640"/>
                    <a:gd name="T43" fmla="*/ 672 h 869"/>
                    <a:gd name="T44" fmla="*/ 12 w 640"/>
                    <a:gd name="T45" fmla="*/ 732 h 869"/>
                    <a:gd name="T46" fmla="*/ 6 w 640"/>
                    <a:gd name="T47" fmla="*/ 780 h 869"/>
                    <a:gd name="T48" fmla="*/ 6 w 640"/>
                    <a:gd name="T49" fmla="*/ 816 h 869"/>
                    <a:gd name="T50" fmla="*/ 0 w 640"/>
                    <a:gd name="T51" fmla="*/ 839 h 869"/>
                    <a:gd name="T52" fmla="*/ 155 w 640"/>
                    <a:gd name="T53" fmla="*/ 833 h 869"/>
                    <a:gd name="T54" fmla="*/ 311 w 640"/>
                    <a:gd name="T55" fmla="*/ 833 h 869"/>
                    <a:gd name="T56" fmla="*/ 460 w 640"/>
                    <a:gd name="T57" fmla="*/ 845 h 869"/>
                    <a:gd name="T58" fmla="*/ 532 w 640"/>
                    <a:gd name="T59" fmla="*/ 857 h 869"/>
                    <a:gd name="T60" fmla="*/ 592 w 640"/>
                    <a:gd name="T61" fmla="*/ 869 h 869"/>
                    <a:gd name="T62" fmla="*/ 640 w 640"/>
                    <a:gd name="T63" fmla="*/ 0 h 8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640" h="869">
                      <a:moveTo>
                        <a:pt x="640" y="0"/>
                      </a:moveTo>
                      <a:lnTo>
                        <a:pt x="634" y="0"/>
                      </a:lnTo>
                      <a:lnTo>
                        <a:pt x="616" y="0"/>
                      </a:lnTo>
                      <a:lnTo>
                        <a:pt x="586" y="6"/>
                      </a:lnTo>
                      <a:lnTo>
                        <a:pt x="550" y="6"/>
                      </a:lnTo>
                      <a:lnTo>
                        <a:pt x="454" y="6"/>
                      </a:lnTo>
                      <a:lnTo>
                        <a:pt x="347" y="6"/>
                      </a:lnTo>
                      <a:lnTo>
                        <a:pt x="233" y="12"/>
                      </a:lnTo>
                      <a:lnTo>
                        <a:pt x="131" y="12"/>
                      </a:lnTo>
                      <a:lnTo>
                        <a:pt x="89" y="12"/>
                      </a:lnTo>
                      <a:lnTo>
                        <a:pt x="53" y="12"/>
                      </a:lnTo>
                      <a:lnTo>
                        <a:pt x="24" y="12"/>
                      </a:lnTo>
                      <a:lnTo>
                        <a:pt x="6" y="12"/>
                      </a:lnTo>
                      <a:lnTo>
                        <a:pt x="6" y="24"/>
                      </a:lnTo>
                      <a:lnTo>
                        <a:pt x="6" y="48"/>
                      </a:lnTo>
                      <a:lnTo>
                        <a:pt x="6" y="84"/>
                      </a:lnTo>
                      <a:lnTo>
                        <a:pt x="12" y="132"/>
                      </a:lnTo>
                      <a:lnTo>
                        <a:pt x="12" y="186"/>
                      </a:lnTo>
                      <a:lnTo>
                        <a:pt x="12" y="252"/>
                      </a:lnTo>
                      <a:lnTo>
                        <a:pt x="12" y="390"/>
                      </a:lnTo>
                      <a:lnTo>
                        <a:pt x="12" y="540"/>
                      </a:lnTo>
                      <a:lnTo>
                        <a:pt x="12" y="672"/>
                      </a:lnTo>
                      <a:lnTo>
                        <a:pt x="12" y="732"/>
                      </a:lnTo>
                      <a:lnTo>
                        <a:pt x="6" y="780"/>
                      </a:lnTo>
                      <a:lnTo>
                        <a:pt x="6" y="816"/>
                      </a:lnTo>
                      <a:lnTo>
                        <a:pt x="0" y="839"/>
                      </a:lnTo>
                      <a:lnTo>
                        <a:pt x="155" y="833"/>
                      </a:lnTo>
                      <a:lnTo>
                        <a:pt x="311" y="833"/>
                      </a:lnTo>
                      <a:lnTo>
                        <a:pt x="460" y="845"/>
                      </a:lnTo>
                      <a:lnTo>
                        <a:pt x="532" y="857"/>
                      </a:lnTo>
                      <a:lnTo>
                        <a:pt x="592" y="869"/>
                      </a:lnTo>
                      <a:lnTo>
                        <a:pt x="64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57" name="Freeform 21"/>
                <p:cNvSpPr>
                  <a:spLocks/>
                </p:cNvSpPr>
                <p:nvPr/>
              </p:nvSpPr>
              <p:spPr bwMode="auto">
                <a:xfrm>
                  <a:off x="1724" y="4999"/>
                  <a:ext cx="784" cy="719"/>
                </a:xfrm>
                <a:custGeom>
                  <a:avLst/>
                  <a:gdLst>
                    <a:gd name="T0" fmla="*/ 0 w 784"/>
                    <a:gd name="T1" fmla="*/ 0 h 719"/>
                    <a:gd name="T2" fmla="*/ 24 w 784"/>
                    <a:gd name="T3" fmla="*/ 695 h 719"/>
                    <a:gd name="T4" fmla="*/ 784 w 784"/>
                    <a:gd name="T5" fmla="*/ 719 h 719"/>
                    <a:gd name="T6" fmla="*/ 724 w 784"/>
                    <a:gd name="T7" fmla="*/ 54 h 719"/>
                    <a:gd name="T8" fmla="*/ 0 w 784"/>
                    <a:gd name="T9" fmla="*/ 0 h 7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4" h="719">
                      <a:moveTo>
                        <a:pt x="0" y="0"/>
                      </a:moveTo>
                      <a:lnTo>
                        <a:pt x="24" y="695"/>
                      </a:lnTo>
                      <a:lnTo>
                        <a:pt x="784" y="719"/>
                      </a:lnTo>
                      <a:lnTo>
                        <a:pt x="724" y="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58" name="Freeform 22"/>
                <p:cNvSpPr>
                  <a:spLocks/>
                </p:cNvSpPr>
                <p:nvPr/>
              </p:nvSpPr>
              <p:spPr bwMode="auto">
                <a:xfrm>
                  <a:off x="917" y="3807"/>
                  <a:ext cx="281" cy="821"/>
                </a:xfrm>
                <a:custGeom>
                  <a:avLst/>
                  <a:gdLst>
                    <a:gd name="T0" fmla="*/ 257 w 281"/>
                    <a:gd name="T1" fmla="*/ 119 h 821"/>
                    <a:gd name="T2" fmla="*/ 245 w 281"/>
                    <a:gd name="T3" fmla="*/ 66 h 821"/>
                    <a:gd name="T4" fmla="*/ 215 w 281"/>
                    <a:gd name="T5" fmla="*/ 24 h 821"/>
                    <a:gd name="T6" fmla="*/ 185 w 281"/>
                    <a:gd name="T7" fmla="*/ 6 h 821"/>
                    <a:gd name="T8" fmla="*/ 143 w 281"/>
                    <a:gd name="T9" fmla="*/ 0 h 821"/>
                    <a:gd name="T10" fmla="*/ 125 w 281"/>
                    <a:gd name="T11" fmla="*/ 0 h 821"/>
                    <a:gd name="T12" fmla="*/ 101 w 281"/>
                    <a:gd name="T13" fmla="*/ 12 h 821"/>
                    <a:gd name="T14" fmla="*/ 71 w 281"/>
                    <a:gd name="T15" fmla="*/ 30 h 821"/>
                    <a:gd name="T16" fmla="*/ 47 w 281"/>
                    <a:gd name="T17" fmla="*/ 60 h 821"/>
                    <a:gd name="T18" fmla="*/ 23 w 281"/>
                    <a:gd name="T19" fmla="*/ 113 h 821"/>
                    <a:gd name="T20" fmla="*/ 6 w 281"/>
                    <a:gd name="T21" fmla="*/ 191 h 821"/>
                    <a:gd name="T22" fmla="*/ 0 w 281"/>
                    <a:gd name="T23" fmla="*/ 239 h 821"/>
                    <a:gd name="T24" fmla="*/ 0 w 281"/>
                    <a:gd name="T25" fmla="*/ 293 h 821"/>
                    <a:gd name="T26" fmla="*/ 0 w 281"/>
                    <a:gd name="T27" fmla="*/ 359 h 821"/>
                    <a:gd name="T28" fmla="*/ 0 w 281"/>
                    <a:gd name="T29" fmla="*/ 431 h 821"/>
                    <a:gd name="T30" fmla="*/ 6 w 281"/>
                    <a:gd name="T31" fmla="*/ 503 h 821"/>
                    <a:gd name="T32" fmla="*/ 6 w 281"/>
                    <a:gd name="T33" fmla="*/ 563 h 821"/>
                    <a:gd name="T34" fmla="*/ 17 w 281"/>
                    <a:gd name="T35" fmla="*/ 617 h 821"/>
                    <a:gd name="T36" fmla="*/ 23 w 281"/>
                    <a:gd name="T37" fmla="*/ 665 h 821"/>
                    <a:gd name="T38" fmla="*/ 35 w 281"/>
                    <a:gd name="T39" fmla="*/ 701 h 821"/>
                    <a:gd name="T40" fmla="*/ 47 w 281"/>
                    <a:gd name="T41" fmla="*/ 737 h 821"/>
                    <a:gd name="T42" fmla="*/ 71 w 281"/>
                    <a:gd name="T43" fmla="*/ 779 h 821"/>
                    <a:gd name="T44" fmla="*/ 95 w 281"/>
                    <a:gd name="T45" fmla="*/ 803 h 821"/>
                    <a:gd name="T46" fmla="*/ 119 w 281"/>
                    <a:gd name="T47" fmla="*/ 815 h 821"/>
                    <a:gd name="T48" fmla="*/ 143 w 281"/>
                    <a:gd name="T49" fmla="*/ 821 h 821"/>
                    <a:gd name="T50" fmla="*/ 167 w 281"/>
                    <a:gd name="T51" fmla="*/ 815 h 821"/>
                    <a:gd name="T52" fmla="*/ 191 w 281"/>
                    <a:gd name="T53" fmla="*/ 809 h 821"/>
                    <a:gd name="T54" fmla="*/ 209 w 281"/>
                    <a:gd name="T55" fmla="*/ 797 h 821"/>
                    <a:gd name="T56" fmla="*/ 227 w 281"/>
                    <a:gd name="T57" fmla="*/ 773 h 821"/>
                    <a:gd name="T58" fmla="*/ 245 w 281"/>
                    <a:gd name="T59" fmla="*/ 743 h 821"/>
                    <a:gd name="T60" fmla="*/ 257 w 281"/>
                    <a:gd name="T61" fmla="*/ 701 h 821"/>
                    <a:gd name="T62" fmla="*/ 269 w 281"/>
                    <a:gd name="T63" fmla="*/ 659 h 821"/>
                    <a:gd name="T64" fmla="*/ 275 w 281"/>
                    <a:gd name="T65" fmla="*/ 599 h 821"/>
                    <a:gd name="T66" fmla="*/ 281 w 281"/>
                    <a:gd name="T67" fmla="*/ 533 h 821"/>
                    <a:gd name="T68" fmla="*/ 257 w 281"/>
                    <a:gd name="T69" fmla="*/ 119 h 8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81" h="821">
                      <a:moveTo>
                        <a:pt x="257" y="119"/>
                      </a:moveTo>
                      <a:lnTo>
                        <a:pt x="245" y="66"/>
                      </a:lnTo>
                      <a:lnTo>
                        <a:pt x="215" y="24"/>
                      </a:lnTo>
                      <a:lnTo>
                        <a:pt x="185" y="6"/>
                      </a:lnTo>
                      <a:lnTo>
                        <a:pt x="143" y="0"/>
                      </a:lnTo>
                      <a:lnTo>
                        <a:pt x="125" y="0"/>
                      </a:lnTo>
                      <a:lnTo>
                        <a:pt x="101" y="12"/>
                      </a:lnTo>
                      <a:lnTo>
                        <a:pt x="71" y="30"/>
                      </a:lnTo>
                      <a:lnTo>
                        <a:pt x="47" y="60"/>
                      </a:lnTo>
                      <a:lnTo>
                        <a:pt x="23" y="113"/>
                      </a:lnTo>
                      <a:lnTo>
                        <a:pt x="6" y="191"/>
                      </a:lnTo>
                      <a:lnTo>
                        <a:pt x="0" y="239"/>
                      </a:lnTo>
                      <a:lnTo>
                        <a:pt x="0" y="293"/>
                      </a:lnTo>
                      <a:lnTo>
                        <a:pt x="0" y="359"/>
                      </a:lnTo>
                      <a:lnTo>
                        <a:pt x="0" y="431"/>
                      </a:lnTo>
                      <a:lnTo>
                        <a:pt x="6" y="503"/>
                      </a:lnTo>
                      <a:lnTo>
                        <a:pt x="6" y="563"/>
                      </a:lnTo>
                      <a:lnTo>
                        <a:pt x="17" y="617"/>
                      </a:lnTo>
                      <a:lnTo>
                        <a:pt x="23" y="665"/>
                      </a:lnTo>
                      <a:lnTo>
                        <a:pt x="35" y="701"/>
                      </a:lnTo>
                      <a:lnTo>
                        <a:pt x="47" y="737"/>
                      </a:lnTo>
                      <a:lnTo>
                        <a:pt x="71" y="779"/>
                      </a:lnTo>
                      <a:lnTo>
                        <a:pt x="95" y="803"/>
                      </a:lnTo>
                      <a:lnTo>
                        <a:pt x="119" y="815"/>
                      </a:lnTo>
                      <a:lnTo>
                        <a:pt x="143" y="821"/>
                      </a:lnTo>
                      <a:lnTo>
                        <a:pt x="167" y="815"/>
                      </a:lnTo>
                      <a:lnTo>
                        <a:pt x="191" y="809"/>
                      </a:lnTo>
                      <a:lnTo>
                        <a:pt x="209" y="797"/>
                      </a:lnTo>
                      <a:lnTo>
                        <a:pt x="227" y="773"/>
                      </a:lnTo>
                      <a:lnTo>
                        <a:pt x="245" y="743"/>
                      </a:lnTo>
                      <a:lnTo>
                        <a:pt x="257" y="701"/>
                      </a:lnTo>
                      <a:lnTo>
                        <a:pt x="269" y="659"/>
                      </a:lnTo>
                      <a:lnTo>
                        <a:pt x="275" y="599"/>
                      </a:lnTo>
                      <a:lnTo>
                        <a:pt x="281" y="533"/>
                      </a:lnTo>
                      <a:lnTo>
                        <a:pt x="257" y="119"/>
                      </a:lnTo>
                      <a:close/>
                    </a:path>
                  </a:pathLst>
                </a:custGeom>
                <a:solidFill>
                  <a:srgbClr val="7F7F7F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59" name="Freeform 23"/>
                <p:cNvSpPr>
                  <a:spLocks/>
                </p:cNvSpPr>
                <p:nvPr/>
              </p:nvSpPr>
              <p:spPr bwMode="auto">
                <a:xfrm>
                  <a:off x="1120" y="3549"/>
                  <a:ext cx="921" cy="959"/>
                </a:xfrm>
                <a:custGeom>
                  <a:avLst/>
                  <a:gdLst>
                    <a:gd name="T0" fmla="*/ 419 w 921"/>
                    <a:gd name="T1" fmla="*/ 0 h 959"/>
                    <a:gd name="T2" fmla="*/ 335 w 921"/>
                    <a:gd name="T3" fmla="*/ 6 h 959"/>
                    <a:gd name="T4" fmla="*/ 251 w 921"/>
                    <a:gd name="T5" fmla="*/ 30 h 959"/>
                    <a:gd name="T6" fmla="*/ 179 w 921"/>
                    <a:gd name="T7" fmla="*/ 66 h 959"/>
                    <a:gd name="T8" fmla="*/ 120 w 921"/>
                    <a:gd name="T9" fmla="*/ 126 h 959"/>
                    <a:gd name="T10" fmla="*/ 72 w 921"/>
                    <a:gd name="T11" fmla="*/ 192 h 959"/>
                    <a:gd name="T12" fmla="*/ 36 w 921"/>
                    <a:gd name="T13" fmla="*/ 276 h 959"/>
                    <a:gd name="T14" fmla="*/ 12 w 921"/>
                    <a:gd name="T15" fmla="*/ 371 h 959"/>
                    <a:gd name="T16" fmla="*/ 0 w 921"/>
                    <a:gd name="T17" fmla="*/ 473 h 959"/>
                    <a:gd name="T18" fmla="*/ 6 w 921"/>
                    <a:gd name="T19" fmla="*/ 605 h 959"/>
                    <a:gd name="T20" fmla="*/ 30 w 921"/>
                    <a:gd name="T21" fmla="*/ 719 h 959"/>
                    <a:gd name="T22" fmla="*/ 66 w 921"/>
                    <a:gd name="T23" fmla="*/ 803 h 959"/>
                    <a:gd name="T24" fmla="*/ 114 w 921"/>
                    <a:gd name="T25" fmla="*/ 869 h 959"/>
                    <a:gd name="T26" fmla="*/ 179 w 921"/>
                    <a:gd name="T27" fmla="*/ 911 h 959"/>
                    <a:gd name="T28" fmla="*/ 257 w 921"/>
                    <a:gd name="T29" fmla="*/ 935 h 959"/>
                    <a:gd name="T30" fmla="*/ 353 w 921"/>
                    <a:gd name="T31" fmla="*/ 941 h 959"/>
                    <a:gd name="T32" fmla="*/ 461 w 921"/>
                    <a:gd name="T33" fmla="*/ 929 h 959"/>
                    <a:gd name="T34" fmla="*/ 508 w 921"/>
                    <a:gd name="T35" fmla="*/ 947 h 959"/>
                    <a:gd name="T36" fmla="*/ 568 w 921"/>
                    <a:gd name="T37" fmla="*/ 959 h 959"/>
                    <a:gd name="T38" fmla="*/ 628 w 921"/>
                    <a:gd name="T39" fmla="*/ 959 h 959"/>
                    <a:gd name="T40" fmla="*/ 694 w 921"/>
                    <a:gd name="T41" fmla="*/ 959 h 959"/>
                    <a:gd name="T42" fmla="*/ 754 w 921"/>
                    <a:gd name="T43" fmla="*/ 941 h 959"/>
                    <a:gd name="T44" fmla="*/ 807 w 921"/>
                    <a:gd name="T45" fmla="*/ 905 h 959"/>
                    <a:gd name="T46" fmla="*/ 843 w 921"/>
                    <a:gd name="T47" fmla="*/ 857 h 959"/>
                    <a:gd name="T48" fmla="*/ 873 w 921"/>
                    <a:gd name="T49" fmla="*/ 803 h 959"/>
                    <a:gd name="T50" fmla="*/ 885 w 921"/>
                    <a:gd name="T51" fmla="*/ 761 h 959"/>
                    <a:gd name="T52" fmla="*/ 897 w 921"/>
                    <a:gd name="T53" fmla="*/ 719 h 959"/>
                    <a:gd name="T54" fmla="*/ 909 w 921"/>
                    <a:gd name="T55" fmla="*/ 617 h 959"/>
                    <a:gd name="T56" fmla="*/ 921 w 921"/>
                    <a:gd name="T57" fmla="*/ 503 h 959"/>
                    <a:gd name="T58" fmla="*/ 921 w 921"/>
                    <a:gd name="T59" fmla="*/ 389 h 959"/>
                    <a:gd name="T60" fmla="*/ 909 w 921"/>
                    <a:gd name="T61" fmla="*/ 270 h 959"/>
                    <a:gd name="T62" fmla="*/ 885 w 921"/>
                    <a:gd name="T63" fmla="*/ 168 h 959"/>
                    <a:gd name="T64" fmla="*/ 831 w 921"/>
                    <a:gd name="T65" fmla="*/ 84 h 959"/>
                    <a:gd name="T66" fmla="*/ 801 w 921"/>
                    <a:gd name="T67" fmla="*/ 54 h 959"/>
                    <a:gd name="T68" fmla="*/ 760 w 921"/>
                    <a:gd name="T69" fmla="*/ 24 h 959"/>
                    <a:gd name="T70" fmla="*/ 419 w 921"/>
                    <a:gd name="T71" fmla="*/ 0 h 9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21" h="959">
                      <a:moveTo>
                        <a:pt x="419" y="0"/>
                      </a:moveTo>
                      <a:lnTo>
                        <a:pt x="335" y="6"/>
                      </a:lnTo>
                      <a:lnTo>
                        <a:pt x="251" y="30"/>
                      </a:lnTo>
                      <a:lnTo>
                        <a:pt x="179" y="66"/>
                      </a:lnTo>
                      <a:lnTo>
                        <a:pt x="120" y="126"/>
                      </a:lnTo>
                      <a:lnTo>
                        <a:pt x="72" y="192"/>
                      </a:lnTo>
                      <a:lnTo>
                        <a:pt x="36" y="276"/>
                      </a:lnTo>
                      <a:lnTo>
                        <a:pt x="12" y="371"/>
                      </a:lnTo>
                      <a:lnTo>
                        <a:pt x="0" y="473"/>
                      </a:lnTo>
                      <a:lnTo>
                        <a:pt x="6" y="605"/>
                      </a:lnTo>
                      <a:lnTo>
                        <a:pt x="30" y="719"/>
                      </a:lnTo>
                      <a:lnTo>
                        <a:pt x="66" y="803"/>
                      </a:lnTo>
                      <a:lnTo>
                        <a:pt x="114" y="869"/>
                      </a:lnTo>
                      <a:lnTo>
                        <a:pt x="179" y="911"/>
                      </a:lnTo>
                      <a:lnTo>
                        <a:pt x="257" y="935"/>
                      </a:lnTo>
                      <a:lnTo>
                        <a:pt x="353" y="941"/>
                      </a:lnTo>
                      <a:lnTo>
                        <a:pt x="461" y="929"/>
                      </a:lnTo>
                      <a:lnTo>
                        <a:pt x="508" y="947"/>
                      </a:lnTo>
                      <a:lnTo>
                        <a:pt x="568" y="959"/>
                      </a:lnTo>
                      <a:lnTo>
                        <a:pt x="628" y="959"/>
                      </a:lnTo>
                      <a:lnTo>
                        <a:pt x="694" y="959"/>
                      </a:lnTo>
                      <a:lnTo>
                        <a:pt x="754" y="941"/>
                      </a:lnTo>
                      <a:lnTo>
                        <a:pt x="807" y="905"/>
                      </a:lnTo>
                      <a:lnTo>
                        <a:pt x="843" y="857"/>
                      </a:lnTo>
                      <a:lnTo>
                        <a:pt x="873" y="803"/>
                      </a:lnTo>
                      <a:lnTo>
                        <a:pt x="885" y="761"/>
                      </a:lnTo>
                      <a:lnTo>
                        <a:pt x="897" y="719"/>
                      </a:lnTo>
                      <a:lnTo>
                        <a:pt x="909" y="617"/>
                      </a:lnTo>
                      <a:lnTo>
                        <a:pt x="921" y="503"/>
                      </a:lnTo>
                      <a:lnTo>
                        <a:pt x="921" y="389"/>
                      </a:lnTo>
                      <a:lnTo>
                        <a:pt x="909" y="270"/>
                      </a:lnTo>
                      <a:lnTo>
                        <a:pt x="885" y="168"/>
                      </a:lnTo>
                      <a:lnTo>
                        <a:pt x="831" y="84"/>
                      </a:lnTo>
                      <a:lnTo>
                        <a:pt x="801" y="54"/>
                      </a:lnTo>
                      <a:lnTo>
                        <a:pt x="760" y="24"/>
                      </a:lnTo>
                      <a:lnTo>
                        <a:pt x="419" y="0"/>
                      </a:lnTo>
                      <a:close/>
                    </a:path>
                  </a:pathLst>
                </a:custGeom>
                <a:solidFill>
                  <a:srgbClr val="101077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60" name="Freeform 24"/>
                <p:cNvSpPr>
                  <a:spLocks/>
                </p:cNvSpPr>
                <p:nvPr/>
              </p:nvSpPr>
              <p:spPr bwMode="auto">
                <a:xfrm>
                  <a:off x="1461" y="4394"/>
                  <a:ext cx="120" cy="84"/>
                </a:xfrm>
                <a:custGeom>
                  <a:avLst/>
                  <a:gdLst>
                    <a:gd name="T0" fmla="*/ 120 w 120"/>
                    <a:gd name="T1" fmla="*/ 84 h 84"/>
                    <a:gd name="T2" fmla="*/ 78 w 120"/>
                    <a:gd name="T3" fmla="*/ 60 h 84"/>
                    <a:gd name="T4" fmla="*/ 42 w 120"/>
                    <a:gd name="T5" fmla="*/ 36 h 84"/>
                    <a:gd name="T6" fmla="*/ 12 w 120"/>
                    <a:gd name="T7" fmla="*/ 12 h 84"/>
                    <a:gd name="T8" fmla="*/ 0 w 120"/>
                    <a:gd name="T9" fmla="*/ 0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0" h="84">
                      <a:moveTo>
                        <a:pt x="120" y="84"/>
                      </a:moveTo>
                      <a:lnTo>
                        <a:pt x="78" y="60"/>
                      </a:lnTo>
                      <a:lnTo>
                        <a:pt x="42" y="36"/>
                      </a:lnTo>
                      <a:lnTo>
                        <a:pt x="12" y="1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61" name="Freeform 25"/>
                <p:cNvSpPr>
                  <a:spLocks/>
                </p:cNvSpPr>
                <p:nvPr/>
              </p:nvSpPr>
              <p:spPr bwMode="auto">
                <a:xfrm>
                  <a:off x="1299" y="3171"/>
                  <a:ext cx="742" cy="935"/>
                </a:xfrm>
                <a:custGeom>
                  <a:avLst/>
                  <a:gdLst>
                    <a:gd name="T0" fmla="*/ 90 w 742"/>
                    <a:gd name="T1" fmla="*/ 150 h 935"/>
                    <a:gd name="T2" fmla="*/ 144 w 742"/>
                    <a:gd name="T3" fmla="*/ 96 h 935"/>
                    <a:gd name="T4" fmla="*/ 204 w 742"/>
                    <a:gd name="T5" fmla="*/ 54 h 935"/>
                    <a:gd name="T6" fmla="*/ 270 w 742"/>
                    <a:gd name="T7" fmla="*/ 24 h 935"/>
                    <a:gd name="T8" fmla="*/ 329 w 742"/>
                    <a:gd name="T9" fmla="*/ 6 h 935"/>
                    <a:gd name="T10" fmla="*/ 389 w 742"/>
                    <a:gd name="T11" fmla="*/ 0 h 935"/>
                    <a:gd name="T12" fmla="*/ 455 w 742"/>
                    <a:gd name="T13" fmla="*/ 12 h 935"/>
                    <a:gd name="T14" fmla="*/ 515 w 742"/>
                    <a:gd name="T15" fmla="*/ 30 h 935"/>
                    <a:gd name="T16" fmla="*/ 563 w 742"/>
                    <a:gd name="T17" fmla="*/ 60 h 935"/>
                    <a:gd name="T18" fmla="*/ 587 w 742"/>
                    <a:gd name="T19" fmla="*/ 78 h 935"/>
                    <a:gd name="T20" fmla="*/ 611 w 742"/>
                    <a:gd name="T21" fmla="*/ 108 h 935"/>
                    <a:gd name="T22" fmla="*/ 658 w 742"/>
                    <a:gd name="T23" fmla="*/ 180 h 935"/>
                    <a:gd name="T24" fmla="*/ 694 w 742"/>
                    <a:gd name="T25" fmla="*/ 270 h 935"/>
                    <a:gd name="T26" fmla="*/ 724 w 742"/>
                    <a:gd name="T27" fmla="*/ 378 h 935"/>
                    <a:gd name="T28" fmla="*/ 742 w 742"/>
                    <a:gd name="T29" fmla="*/ 486 h 935"/>
                    <a:gd name="T30" fmla="*/ 742 w 742"/>
                    <a:gd name="T31" fmla="*/ 600 h 935"/>
                    <a:gd name="T32" fmla="*/ 730 w 742"/>
                    <a:gd name="T33" fmla="*/ 708 h 935"/>
                    <a:gd name="T34" fmla="*/ 694 w 742"/>
                    <a:gd name="T35" fmla="*/ 809 h 935"/>
                    <a:gd name="T36" fmla="*/ 646 w 742"/>
                    <a:gd name="T37" fmla="*/ 863 h 935"/>
                    <a:gd name="T38" fmla="*/ 593 w 742"/>
                    <a:gd name="T39" fmla="*/ 899 h 935"/>
                    <a:gd name="T40" fmla="*/ 521 w 742"/>
                    <a:gd name="T41" fmla="*/ 917 h 935"/>
                    <a:gd name="T42" fmla="*/ 455 w 742"/>
                    <a:gd name="T43" fmla="*/ 923 h 935"/>
                    <a:gd name="T44" fmla="*/ 383 w 742"/>
                    <a:gd name="T45" fmla="*/ 917 h 935"/>
                    <a:gd name="T46" fmla="*/ 323 w 742"/>
                    <a:gd name="T47" fmla="*/ 905 h 935"/>
                    <a:gd name="T48" fmla="*/ 282 w 742"/>
                    <a:gd name="T49" fmla="*/ 887 h 935"/>
                    <a:gd name="T50" fmla="*/ 258 w 742"/>
                    <a:gd name="T51" fmla="*/ 869 h 935"/>
                    <a:gd name="T52" fmla="*/ 222 w 742"/>
                    <a:gd name="T53" fmla="*/ 905 h 935"/>
                    <a:gd name="T54" fmla="*/ 192 w 742"/>
                    <a:gd name="T55" fmla="*/ 923 h 935"/>
                    <a:gd name="T56" fmla="*/ 162 w 742"/>
                    <a:gd name="T57" fmla="*/ 935 h 935"/>
                    <a:gd name="T58" fmla="*/ 132 w 742"/>
                    <a:gd name="T59" fmla="*/ 935 h 935"/>
                    <a:gd name="T60" fmla="*/ 78 w 742"/>
                    <a:gd name="T61" fmla="*/ 923 h 935"/>
                    <a:gd name="T62" fmla="*/ 36 w 742"/>
                    <a:gd name="T63" fmla="*/ 905 h 935"/>
                    <a:gd name="T64" fmla="*/ 18 w 742"/>
                    <a:gd name="T65" fmla="*/ 881 h 935"/>
                    <a:gd name="T66" fmla="*/ 6 w 742"/>
                    <a:gd name="T67" fmla="*/ 857 h 935"/>
                    <a:gd name="T68" fmla="*/ 0 w 742"/>
                    <a:gd name="T69" fmla="*/ 827 h 935"/>
                    <a:gd name="T70" fmla="*/ 6 w 742"/>
                    <a:gd name="T71" fmla="*/ 791 h 935"/>
                    <a:gd name="T72" fmla="*/ 12 w 742"/>
                    <a:gd name="T73" fmla="*/ 755 h 935"/>
                    <a:gd name="T74" fmla="*/ 36 w 742"/>
                    <a:gd name="T75" fmla="*/ 731 h 935"/>
                    <a:gd name="T76" fmla="*/ 78 w 742"/>
                    <a:gd name="T77" fmla="*/ 720 h 935"/>
                    <a:gd name="T78" fmla="*/ 132 w 742"/>
                    <a:gd name="T79" fmla="*/ 714 h 935"/>
                    <a:gd name="T80" fmla="*/ 84 w 742"/>
                    <a:gd name="T81" fmla="*/ 666 h 935"/>
                    <a:gd name="T82" fmla="*/ 42 w 742"/>
                    <a:gd name="T83" fmla="*/ 606 h 935"/>
                    <a:gd name="T84" fmla="*/ 12 w 742"/>
                    <a:gd name="T85" fmla="*/ 534 h 935"/>
                    <a:gd name="T86" fmla="*/ 0 w 742"/>
                    <a:gd name="T87" fmla="*/ 456 h 935"/>
                    <a:gd name="T88" fmla="*/ 0 w 742"/>
                    <a:gd name="T89" fmla="*/ 378 h 935"/>
                    <a:gd name="T90" fmla="*/ 12 w 742"/>
                    <a:gd name="T91" fmla="*/ 300 h 935"/>
                    <a:gd name="T92" fmla="*/ 42 w 742"/>
                    <a:gd name="T93" fmla="*/ 222 h 935"/>
                    <a:gd name="T94" fmla="*/ 90 w 742"/>
                    <a:gd name="T95" fmla="*/ 150 h 935"/>
                    <a:gd name="T96" fmla="*/ 90 w 742"/>
                    <a:gd name="T97" fmla="*/ 150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742" h="935">
                      <a:moveTo>
                        <a:pt x="90" y="150"/>
                      </a:moveTo>
                      <a:lnTo>
                        <a:pt x="144" y="96"/>
                      </a:lnTo>
                      <a:lnTo>
                        <a:pt x="204" y="54"/>
                      </a:lnTo>
                      <a:lnTo>
                        <a:pt x="270" y="24"/>
                      </a:lnTo>
                      <a:lnTo>
                        <a:pt x="329" y="6"/>
                      </a:lnTo>
                      <a:lnTo>
                        <a:pt x="389" y="0"/>
                      </a:lnTo>
                      <a:lnTo>
                        <a:pt x="455" y="12"/>
                      </a:lnTo>
                      <a:lnTo>
                        <a:pt x="515" y="30"/>
                      </a:lnTo>
                      <a:lnTo>
                        <a:pt x="563" y="60"/>
                      </a:lnTo>
                      <a:lnTo>
                        <a:pt x="587" y="78"/>
                      </a:lnTo>
                      <a:lnTo>
                        <a:pt x="611" y="108"/>
                      </a:lnTo>
                      <a:lnTo>
                        <a:pt x="658" y="180"/>
                      </a:lnTo>
                      <a:lnTo>
                        <a:pt x="694" y="270"/>
                      </a:lnTo>
                      <a:lnTo>
                        <a:pt x="724" y="378"/>
                      </a:lnTo>
                      <a:lnTo>
                        <a:pt x="742" y="486"/>
                      </a:lnTo>
                      <a:lnTo>
                        <a:pt x="742" y="600"/>
                      </a:lnTo>
                      <a:lnTo>
                        <a:pt x="730" y="708"/>
                      </a:lnTo>
                      <a:lnTo>
                        <a:pt x="694" y="809"/>
                      </a:lnTo>
                      <a:lnTo>
                        <a:pt x="646" y="863"/>
                      </a:lnTo>
                      <a:lnTo>
                        <a:pt x="593" y="899"/>
                      </a:lnTo>
                      <a:lnTo>
                        <a:pt x="521" y="917"/>
                      </a:lnTo>
                      <a:lnTo>
                        <a:pt x="455" y="923"/>
                      </a:lnTo>
                      <a:lnTo>
                        <a:pt x="383" y="917"/>
                      </a:lnTo>
                      <a:lnTo>
                        <a:pt x="323" y="905"/>
                      </a:lnTo>
                      <a:lnTo>
                        <a:pt x="282" y="887"/>
                      </a:lnTo>
                      <a:lnTo>
                        <a:pt x="258" y="869"/>
                      </a:lnTo>
                      <a:lnTo>
                        <a:pt x="222" y="905"/>
                      </a:lnTo>
                      <a:lnTo>
                        <a:pt x="192" y="923"/>
                      </a:lnTo>
                      <a:lnTo>
                        <a:pt x="162" y="935"/>
                      </a:lnTo>
                      <a:lnTo>
                        <a:pt x="132" y="935"/>
                      </a:lnTo>
                      <a:lnTo>
                        <a:pt x="78" y="923"/>
                      </a:lnTo>
                      <a:lnTo>
                        <a:pt x="36" y="905"/>
                      </a:lnTo>
                      <a:lnTo>
                        <a:pt x="18" y="881"/>
                      </a:lnTo>
                      <a:lnTo>
                        <a:pt x="6" y="857"/>
                      </a:lnTo>
                      <a:lnTo>
                        <a:pt x="0" y="827"/>
                      </a:lnTo>
                      <a:lnTo>
                        <a:pt x="6" y="791"/>
                      </a:lnTo>
                      <a:lnTo>
                        <a:pt x="12" y="755"/>
                      </a:lnTo>
                      <a:lnTo>
                        <a:pt x="36" y="731"/>
                      </a:lnTo>
                      <a:lnTo>
                        <a:pt x="78" y="720"/>
                      </a:lnTo>
                      <a:lnTo>
                        <a:pt x="132" y="714"/>
                      </a:lnTo>
                      <a:lnTo>
                        <a:pt x="84" y="666"/>
                      </a:lnTo>
                      <a:lnTo>
                        <a:pt x="42" y="606"/>
                      </a:lnTo>
                      <a:lnTo>
                        <a:pt x="12" y="534"/>
                      </a:lnTo>
                      <a:lnTo>
                        <a:pt x="0" y="456"/>
                      </a:lnTo>
                      <a:lnTo>
                        <a:pt x="0" y="378"/>
                      </a:lnTo>
                      <a:lnTo>
                        <a:pt x="12" y="300"/>
                      </a:lnTo>
                      <a:lnTo>
                        <a:pt x="42" y="222"/>
                      </a:lnTo>
                      <a:lnTo>
                        <a:pt x="90" y="150"/>
                      </a:lnTo>
                      <a:lnTo>
                        <a:pt x="90" y="150"/>
                      </a:lnTo>
                      <a:close/>
                    </a:path>
                  </a:pathLst>
                </a:custGeom>
                <a:solidFill>
                  <a:srgbClr val="FAD28D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62" name="Freeform 26"/>
                <p:cNvSpPr>
                  <a:spLocks/>
                </p:cNvSpPr>
                <p:nvPr/>
              </p:nvSpPr>
              <p:spPr bwMode="auto">
                <a:xfrm>
                  <a:off x="1144" y="2944"/>
                  <a:ext cx="843" cy="976"/>
                </a:xfrm>
                <a:custGeom>
                  <a:avLst/>
                  <a:gdLst>
                    <a:gd name="T0" fmla="*/ 173 w 843"/>
                    <a:gd name="T1" fmla="*/ 976 h 976"/>
                    <a:gd name="T2" fmla="*/ 191 w 843"/>
                    <a:gd name="T3" fmla="*/ 964 h 976"/>
                    <a:gd name="T4" fmla="*/ 215 w 843"/>
                    <a:gd name="T5" fmla="*/ 947 h 976"/>
                    <a:gd name="T6" fmla="*/ 245 w 843"/>
                    <a:gd name="T7" fmla="*/ 941 h 976"/>
                    <a:gd name="T8" fmla="*/ 287 w 843"/>
                    <a:gd name="T9" fmla="*/ 941 h 976"/>
                    <a:gd name="T10" fmla="*/ 269 w 843"/>
                    <a:gd name="T11" fmla="*/ 821 h 976"/>
                    <a:gd name="T12" fmla="*/ 275 w 843"/>
                    <a:gd name="T13" fmla="*/ 761 h 976"/>
                    <a:gd name="T14" fmla="*/ 281 w 843"/>
                    <a:gd name="T15" fmla="*/ 707 h 976"/>
                    <a:gd name="T16" fmla="*/ 299 w 843"/>
                    <a:gd name="T17" fmla="*/ 653 h 976"/>
                    <a:gd name="T18" fmla="*/ 323 w 843"/>
                    <a:gd name="T19" fmla="*/ 599 h 976"/>
                    <a:gd name="T20" fmla="*/ 359 w 843"/>
                    <a:gd name="T21" fmla="*/ 545 h 976"/>
                    <a:gd name="T22" fmla="*/ 413 w 843"/>
                    <a:gd name="T23" fmla="*/ 497 h 976"/>
                    <a:gd name="T24" fmla="*/ 520 w 843"/>
                    <a:gd name="T25" fmla="*/ 413 h 976"/>
                    <a:gd name="T26" fmla="*/ 628 w 843"/>
                    <a:gd name="T27" fmla="*/ 341 h 976"/>
                    <a:gd name="T28" fmla="*/ 736 w 843"/>
                    <a:gd name="T29" fmla="*/ 281 h 976"/>
                    <a:gd name="T30" fmla="*/ 843 w 843"/>
                    <a:gd name="T31" fmla="*/ 245 h 976"/>
                    <a:gd name="T32" fmla="*/ 783 w 843"/>
                    <a:gd name="T33" fmla="*/ 227 h 976"/>
                    <a:gd name="T34" fmla="*/ 736 w 843"/>
                    <a:gd name="T35" fmla="*/ 209 h 976"/>
                    <a:gd name="T36" fmla="*/ 706 w 843"/>
                    <a:gd name="T37" fmla="*/ 197 h 976"/>
                    <a:gd name="T38" fmla="*/ 694 w 843"/>
                    <a:gd name="T39" fmla="*/ 191 h 976"/>
                    <a:gd name="T40" fmla="*/ 736 w 843"/>
                    <a:gd name="T41" fmla="*/ 167 h 976"/>
                    <a:gd name="T42" fmla="*/ 771 w 843"/>
                    <a:gd name="T43" fmla="*/ 149 h 976"/>
                    <a:gd name="T44" fmla="*/ 807 w 843"/>
                    <a:gd name="T45" fmla="*/ 131 h 976"/>
                    <a:gd name="T46" fmla="*/ 837 w 843"/>
                    <a:gd name="T47" fmla="*/ 125 h 976"/>
                    <a:gd name="T48" fmla="*/ 760 w 843"/>
                    <a:gd name="T49" fmla="*/ 131 h 976"/>
                    <a:gd name="T50" fmla="*/ 700 w 843"/>
                    <a:gd name="T51" fmla="*/ 143 h 976"/>
                    <a:gd name="T52" fmla="*/ 646 w 843"/>
                    <a:gd name="T53" fmla="*/ 149 h 976"/>
                    <a:gd name="T54" fmla="*/ 622 w 843"/>
                    <a:gd name="T55" fmla="*/ 161 h 976"/>
                    <a:gd name="T56" fmla="*/ 658 w 843"/>
                    <a:gd name="T57" fmla="*/ 107 h 976"/>
                    <a:gd name="T58" fmla="*/ 706 w 843"/>
                    <a:gd name="T59" fmla="*/ 66 h 976"/>
                    <a:gd name="T60" fmla="*/ 748 w 843"/>
                    <a:gd name="T61" fmla="*/ 30 h 976"/>
                    <a:gd name="T62" fmla="*/ 789 w 843"/>
                    <a:gd name="T63" fmla="*/ 0 h 976"/>
                    <a:gd name="T64" fmla="*/ 718 w 843"/>
                    <a:gd name="T65" fmla="*/ 24 h 976"/>
                    <a:gd name="T66" fmla="*/ 622 w 843"/>
                    <a:gd name="T67" fmla="*/ 48 h 976"/>
                    <a:gd name="T68" fmla="*/ 514 w 843"/>
                    <a:gd name="T69" fmla="*/ 84 h 976"/>
                    <a:gd name="T70" fmla="*/ 401 w 843"/>
                    <a:gd name="T71" fmla="*/ 119 h 976"/>
                    <a:gd name="T72" fmla="*/ 293 w 843"/>
                    <a:gd name="T73" fmla="*/ 167 h 976"/>
                    <a:gd name="T74" fmla="*/ 197 w 843"/>
                    <a:gd name="T75" fmla="*/ 221 h 976"/>
                    <a:gd name="T76" fmla="*/ 113 w 843"/>
                    <a:gd name="T77" fmla="*/ 287 h 976"/>
                    <a:gd name="T78" fmla="*/ 84 w 843"/>
                    <a:gd name="T79" fmla="*/ 323 h 976"/>
                    <a:gd name="T80" fmla="*/ 60 w 843"/>
                    <a:gd name="T81" fmla="*/ 365 h 976"/>
                    <a:gd name="T82" fmla="*/ 24 w 843"/>
                    <a:gd name="T83" fmla="*/ 461 h 976"/>
                    <a:gd name="T84" fmla="*/ 6 w 843"/>
                    <a:gd name="T85" fmla="*/ 563 h 976"/>
                    <a:gd name="T86" fmla="*/ 0 w 843"/>
                    <a:gd name="T87" fmla="*/ 653 h 976"/>
                    <a:gd name="T88" fmla="*/ 6 w 843"/>
                    <a:gd name="T89" fmla="*/ 743 h 976"/>
                    <a:gd name="T90" fmla="*/ 30 w 843"/>
                    <a:gd name="T91" fmla="*/ 821 h 976"/>
                    <a:gd name="T92" fmla="*/ 66 w 843"/>
                    <a:gd name="T93" fmla="*/ 887 h 976"/>
                    <a:gd name="T94" fmla="*/ 119 w 843"/>
                    <a:gd name="T95" fmla="*/ 941 h 976"/>
                    <a:gd name="T96" fmla="*/ 173 w 843"/>
                    <a:gd name="T97" fmla="*/ 976 h 976"/>
                    <a:gd name="T98" fmla="*/ 173 w 843"/>
                    <a:gd name="T99" fmla="*/ 976 h 9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843" h="976">
                      <a:moveTo>
                        <a:pt x="173" y="976"/>
                      </a:moveTo>
                      <a:lnTo>
                        <a:pt x="191" y="964"/>
                      </a:lnTo>
                      <a:lnTo>
                        <a:pt x="215" y="947"/>
                      </a:lnTo>
                      <a:lnTo>
                        <a:pt x="245" y="941"/>
                      </a:lnTo>
                      <a:lnTo>
                        <a:pt x="287" y="941"/>
                      </a:lnTo>
                      <a:lnTo>
                        <a:pt x="269" y="821"/>
                      </a:lnTo>
                      <a:lnTo>
                        <a:pt x="275" y="761"/>
                      </a:lnTo>
                      <a:lnTo>
                        <a:pt x="281" y="707"/>
                      </a:lnTo>
                      <a:lnTo>
                        <a:pt x="299" y="653"/>
                      </a:lnTo>
                      <a:lnTo>
                        <a:pt x="323" y="599"/>
                      </a:lnTo>
                      <a:lnTo>
                        <a:pt x="359" y="545"/>
                      </a:lnTo>
                      <a:lnTo>
                        <a:pt x="413" y="497"/>
                      </a:lnTo>
                      <a:lnTo>
                        <a:pt x="520" y="413"/>
                      </a:lnTo>
                      <a:lnTo>
                        <a:pt x="628" y="341"/>
                      </a:lnTo>
                      <a:lnTo>
                        <a:pt x="736" y="281"/>
                      </a:lnTo>
                      <a:lnTo>
                        <a:pt x="843" y="245"/>
                      </a:lnTo>
                      <a:lnTo>
                        <a:pt x="783" y="227"/>
                      </a:lnTo>
                      <a:lnTo>
                        <a:pt x="736" y="209"/>
                      </a:lnTo>
                      <a:lnTo>
                        <a:pt x="706" y="197"/>
                      </a:lnTo>
                      <a:lnTo>
                        <a:pt x="694" y="191"/>
                      </a:lnTo>
                      <a:lnTo>
                        <a:pt x="736" y="167"/>
                      </a:lnTo>
                      <a:lnTo>
                        <a:pt x="771" y="149"/>
                      </a:lnTo>
                      <a:lnTo>
                        <a:pt x="807" y="131"/>
                      </a:lnTo>
                      <a:lnTo>
                        <a:pt x="837" y="125"/>
                      </a:lnTo>
                      <a:lnTo>
                        <a:pt x="760" y="131"/>
                      </a:lnTo>
                      <a:lnTo>
                        <a:pt x="700" y="143"/>
                      </a:lnTo>
                      <a:lnTo>
                        <a:pt x="646" y="149"/>
                      </a:lnTo>
                      <a:lnTo>
                        <a:pt x="622" y="161"/>
                      </a:lnTo>
                      <a:lnTo>
                        <a:pt x="658" y="107"/>
                      </a:lnTo>
                      <a:lnTo>
                        <a:pt x="706" y="66"/>
                      </a:lnTo>
                      <a:lnTo>
                        <a:pt x="748" y="30"/>
                      </a:lnTo>
                      <a:lnTo>
                        <a:pt x="789" y="0"/>
                      </a:lnTo>
                      <a:lnTo>
                        <a:pt x="718" y="24"/>
                      </a:lnTo>
                      <a:lnTo>
                        <a:pt x="622" y="48"/>
                      </a:lnTo>
                      <a:lnTo>
                        <a:pt x="514" y="84"/>
                      </a:lnTo>
                      <a:lnTo>
                        <a:pt x="401" y="119"/>
                      </a:lnTo>
                      <a:lnTo>
                        <a:pt x="293" y="167"/>
                      </a:lnTo>
                      <a:lnTo>
                        <a:pt x="197" y="221"/>
                      </a:lnTo>
                      <a:lnTo>
                        <a:pt x="113" y="287"/>
                      </a:lnTo>
                      <a:lnTo>
                        <a:pt x="84" y="323"/>
                      </a:lnTo>
                      <a:lnTo>
                        <a:pt x="60" y="365"/>
                      </a:lnTo>
                      <a:lnTo>
                        <a:pt x="24" y="461"/>
                      </a:lnTo>
                      <a:lnTo>
                        <a:pt x="6" y="563"/>
                      </a:lnTo>
                      <a:lnTo>
                        <a:pt x="0" y="653"/>
                      </a:lnTo>
                      <a:lnTo>
                        <a:pt x="6" y="743"/>
                      </a:lnTo>
                      <a:lnTo>
                        <a:pt x="30" y="821"/>
                      </a:lnTo>
                      <a:lnTo>
                        <a:pt x="66" y="887"/>
                      </a:lnTo>
                      <a:lnTo>
                        <a:pt x="119" y="941"/>
                      </a:lnTo>
                      <a:lnTo>
                        <a:pt x="173" y="976"/>
                      </a:lnTo>
                      <a:lnTo>
                        <a:pt x="173" y="97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63" name="Freeform 27"/>
                <p:cNvSpPr>
                  <a:spLocks/>
                </p:cNvSpPr>
                <p:nvPr/>
              </p:nvSpPr>
              <p:spPr bwMode="auto">
                <a:xfrm>
                  <a:off x="1646" y="4082"/>
                  <a:ext cx="204" cy="138"/>
                </a:xfrm>
                <a:custGeom>
                  <a:avLst/>
                  <a:gdLst>
                    <a:gd name="T0" fmla="*/ 0 w 204"/>
                    <a:gd name="T1" fmla="*/ 0 h 138"/>
                    <a:gd name="T2" fmla="*/ 48 w 204"/>
                    <a:gd name="T3" fmla="*/ 36 h 138"/>
                    <a:gd name="T4" fmla="*/ 102 w 204"/>
                    <a:gd name="T5" fmla="*/ 72 h 138"/>
                    <a:gd name="T6" fmla="*/ 156 w 204"/>
                    <a:gd name="T7" fmla="*/ 114 h 138"/>
                    <a:gd name="T8" fmla="*/ 204 w 204"/>
                    <a:gd name="T9" fmla="*/ 138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4" h="138">
                      <a:moveTo>
                        <a:pt x="0" y="0"/>
                      </a:moveTo>
                      <a:lnTo>
                        <a:pt x="48" y="36"/>
                      </a:lnTo>
                      <a:lnTo>
                        <a:pt x="102" y="72"/>
                      </a:lnTo>
                      <a:lnTo>
                        <a:pt x="156" y="114"/>
                      </a:lnTo>
                      <a:lnTo>
                        <a:pt x="204" y="138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64" name="Freeform 28"/>
                <p:cNvSpPr>
                  <a:spLocks/>
                </p:cNvSpPr>
                <p:nvPr/>
              </p:nvSpPr>
              <p:spPr bwMode="auto">
                <a:xfrm>
                  <a:off x="1539" y="3657"/>
                  <a:ext cx="125" cy="150"/>
                </a:xfrm>
                <a:custGeom>
                  <a:avLst/>
                  <a:gdLst>
                    <a:gd name="T0" fmla="*/ 18 w 125"/>
                    <a:gd name="T1" fmla="*/ 30 h 150"/>
                    <a:gd name="T2" fmla="*/ 0 w 125"/>
                    <a:gd name="T3" fmla="*/ 72 h 150"/>
                    <a:gd name="T4" fmla="*/ 12 w 125"/>
                    <a:gd name="T5" fmla="*/ 132 h 150"/>
                    <a:gd name="T6" fmla="*/ 24 w 125"/>
                    <a:gd name="T7" fmla="*/ 150 h 150"/>
                    <a:gd name="T8" fmla="*/ 42 w 125"/>
                    <a:gd name="T9" fmla="*/ 150 h 150"/>
                    <a:gd name="T10" fmla="*/ 53 w 125"/>
                    <a:gd name="T11" fmla="*/ 138 h 150"/>
                    <a:gd name="T12" fmla="*/ 53 w 125"/>
                    <a:gd name="T13" fmla="*/ 120 h 150"/>
                    <a:gd name="T14" fmla="*/ 47 w 125"/>
                    <a:gd name="T15" fmla="*/ 90 h 150"/>
                    <a:gd name="T16" fmla="*/ 42 w 125"/>
                    <a:gd name="T17" fmla="*/ 72 h 150"/>
                    <a:gd name="T18" fmla="*/ 47 w 125"/>
                    <a:gd name="T19" fmla="*/ 54 h 150"/>
                    <a:gd name="T20" fmla="*/ 65 w 125"/>
                    <a:gd name="T21" fmla="*/ 42 h 150"/>
                    <a:gd name="T22" fmla="*/ 101 w 125"/>
                    <a:gd name="T23" fmla="*/ 42 h 150"/>
                    <a:gd name="T24" fmla="*/ 119 w 125"/>
                    <a:gd name="T25" fmla="*/ 36 h 150"/>
                    <a:gd name="T26" fmla="*/ 125 w 125"/>
                    <a:gd name="T27" fmla="*/ 24 h 150"/>
                    <a:gd name="T28" fmla="*/ 119 w 125"/>
                    <a:gd name="T29" fmla="*/ 6 h 150"/>
                    <a:gd name="T30" fmla="*/ 107 w 125"/>
                    <a:gd name="T31" fmla="*/ 0 h 150"/>
                    <a:gd name="T32" fmla="*/ 59 w 125"/>
                    <a:gd name="T33" fmla="*/ 0 h 150"/>
                    <a:gd name="T34" fmla="*/ 36 w 125"/>
                    <a:gd name="T35" fmla="*/ 12 h 150"/>
                    <a:gd name="T36" fmla="*/ 18 w 125"/>
                    <a:gd name="T37" fmla="*/ 30 h 150"/>
                    <a:gd name="T38" fmla="*/ 18 w 125"/>
                    <a:gd name="T39" fmla="*/ 3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25" h="150">
                      <a:moveTo>
                        <a:pt x="18" y="30"/>
                      </a:moveTo>
                      <a:lnTo>
                        <a:pt x="0" y="72"/>
                      </a:lnTo>
                      <a:lnTo>
                        <a:pt x="12" y="132"/>
                      </a:lnTo>
                      <a:lnTo>
                        <a:pt x="24" y="150"/>
                      </a:lnTo>
                      <a:lnTo>
                        <a:pt x="42" y="150"/>
                      </a:lnTo>
                      <a:lnTo>
                        <a:pt x="53" y="138"/>
                      </a:lnTo>
                      <a:lnTo>
                        <a:pt x="53" y="120"/>
                      </a:lnTo>
                      <a:lnTo>
                        <a:pt x="47" y="90"/>
                      </a:lnTo>
                      <a:lnTo>
                        <a:pt x="42" y="72"/>
                      </a:lnTo>
                      <a:lnTo>
                        <a:pt x="47" y="54"/>
                      </a:lnTo>
                      <a:lnTo>
                        <a:pt x="65" y="42"/>
                      </a:lnTo>
                      <a:lnTo>
                        <a:pt x="101" y="42"/>
                      </a:lnTo>
                      <a:lnTo>
                        <a:pt x="119" y="36"/>
                      </a:lnTo>
                      <a:lnTo>
                        <a:pt x="125" y="24"/>
                      </a:lnTo>
                      <a:lnTo>
                        <a:pt x="119" y="6"/>
                      </a:lnTo>
                      <a:lnTo>
                        <a:pt x="107" y="0"/>
                      </a:lnTo>
                      <a:lnTo>
                        <a:pt x="59" y="0"/>
                      </a:lnTo>
                      <a:lnTo>
                        <a:pt x="36" y="12"/>
                      </a:lnTo>
                      <a:lnTo>
                        <a:pt x="18" y="30"/>
                      </a:lnTo>
                      <a:lnTo>
                        <a:pt x="18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65" name="Freeform 29"/>
                <p:cNvSpPr>
                  <a:spLocks/>
                </p:cNvSpPr>
                <p:nvPr/>
              </p:nvSpPr>
              <p:spPr bwMode="auto">
                <a:xfrm>
                  <a:off x="1748" y="3357"/>
                  <a:ext cx="126" cy="150"/>
                </a:xfrm>
                <a:custGeom>
                  <a:avLst/>
                  <a:gdLst>
                    <a:gd name="T0" fmla="*/ 42 w 126"/>
                    <a:gd name="T1" fmla="*/ 6 h 150"/>
                    <a:gd name="T2" fmla="*/ 24 w 126"/>
                    <a:gd name="T3" fmla="*/ 24 h 150"/>
                    <a:gd name="T4" fmla="*/ 12 w 126"/>
                    <a:gd name="T5" fmla="*/ 48 h 150"/>
                    <a:gd name="T6" fmla="*/ 0 w 126"/>
                    <a:gd name="T7" fmla="*/ 84 h 150"/>
                    <a:gd name="T8" fmla="*/ 0 w 126"/>
                    <a:gd name="T9" fmla="*/ 126 h 150"/>
                    <a:gd name="T10" fmla="*/ 6 w 126"/>
                    <a:gd name="T11" fmla="*/ 138 h 150"/>
                    <a:gd name="T12" fmla="*/ 24 w 126"/>
                    <a:gd name="T13" fmla="*/ 150 h 150"/>
                    <a:gd name="T14" fmla="*/ 36 w 126"/>
                    <a:gd name="T15" fmla="*/ 138 h 150"/>
                    <a:gd name="T16" fmla="*/ 42 w 126"/>
                    <a:gd name="T17" fmla="*/ 126 h 150"/>
                    <a:gd name="T18" fmla="*/ 42 w 126"/>
                    <a:gd name="T19" fmla="*/ 90 h 150"/>
                    <a:gd name="T20" fmla="*/ 48 w 126"/>
                    <a:gd name="T21" fmla="*/ 66 h 150"/>
                    <a:gd name="T22" fmla="*/ 54 w 126"/>
                    <a:gd name="T23" fmla="*/ 48 h 150"/>
                    <a:gd name="T24" fmla="*/ 60 w 126"/>
                    <a:gd name="T25" fmla="*/ 42 h 150"/>
                    <a:gd name="T26" fmla="*/ 72 w 126"/>
                    <a:gd name="T27" fmla="*/ 48 h 150"/>
                    <a:gd name="T28" fmla="*/ 90 w 126"/>
                    <a:gd name="T29" fmla="*/ 60 h 150"/>
                    <a:gd name="T30" fmla="*/ 108 w 126"/>
                    <a:gd name="T31" fmla="*/ 60 h 150"/>
                    <a:gd name="T32" fmla="*/ 120 w 126"/>
                    <a:gd name="T33" fmla="*/ 54 h 150"/>
                    <a:gd name="T34" fmla="*/ 126 w 126"/>
                    <a:gd name="T35" fmla="*/ 42 h 150"/>
                    <a:gd name="T36" fmla="*/ 120 w 126"/>
                    <a:gd name="T37" fmla="*/ 24 h 150"/>
                    <a:gd name="T38" fmla="*/ 78 w 126"/>
                    <a:gd name="T39" fmla="*/ 0 h 150"/>
                    <a:gd name="T40" fmla="*/ 60 w 126"/>
                    <a:gd name="T41" fmla="*/ 0 h 150"/>
                    <a:gd name="T42" fmla="*/ 42 w 126"/>
                    <a:gd name="T43" fmla="*/ 6 h 150"/>
                    <a:gd name="T44" fmla="*/ 42 w 126"/>
                    <a:gd name="T45" fmla="*/ 6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26" h="150">
                      <a:moveTo>
                        <a:pt x="42" y="6"/>
                      </a:moveTo>
                      <a:lnTo>
                        <a:pt x="24" y="24"/>
                      </a:lnTo>
                      <a:lnTo>
                        <a:pt x="12" y="48"/>
                      </a:lnTo>
                      <a:lnTo>
                        <a:pt x="0" y="84"/>
                      </a:lnTo>
                      <a:lnTo>
                        <a:pt x="0" y="126"/>
                      </a:lnTo>
                      <a:lnTo>
                        <a:pt x="6" y="138"/>
                      </a:lnTo>
                      <a:lnTo>
                        <a:pt x="24" y="150"/>
                      </a:lnTo>
                      <a:lnTo>
                        <a:pt x="36" y="138"/>
                      </a:lnTo>
                      <a:lnTo>
                        <a:pt x="42" y="126"/>
                      </a:lnTo>
                      <a:lnTo>
                        <a:pt x="42" y="90"/>
                      </a:lnTo>
                      <a:lnTo>
                        <a:pt x="48" y="66"/>
                      </a:lnTo>
                      <a:lnTo>
                        <a:pt x="54" y="48"/>
                      </a:lnTo>
                      <a:lnTo>
                        <a:pt x="60" y="42"/>
                      </a:lnTo>
                      <a:lnTo>
                        <a:pt x="72" y="48"/>
                      </a:lnTo>
                      <a:lnTo>
                        <a:pt x="90" y="60"/>
                      </a:lnTo>
                      <a:lnTo>
                        <a:pt x="108" y="60"/>
                      </a:lnTo>
                      <a:lnTo>
                        <a:pt x="120" y="54"/>
                      </a:lnTo>
                      <a:lnTo>
                        <a:pt x="126" y="42"/>
                      </a:lnTo>
                      <a:lnTo>
                        <a:pt x="120" y="24"/>
                      </a:lnTo>
                      <a:lnTo>
                        <a:pt x="78" y="0"/>
                      </a:lnTo>
                      <a:lnTo>
                        <a:pt x="60" y="0"/>
                      </a:lnTo>
                      <a:lnTo>
                        <a:pt x="42" y="6"/>
                      </a:lnTo>
                      <a:lnTo>
                        <a:pt x="42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66" name="Freeform 30"/>
                <p:cNvSpPr>
                  <a:spLocks/>
                </p:cNvSpPr>
                <p:nvPr/>
              </p:nvSpPr>
              <p:spPr bwMode="auto">
                <a:xfrm>
                  <a:off x="1682" y="3741"/>
                  <a:ext cx="102" cy="108"/>
                </a:xfrm>
                <a:custGeom>
                  <a:avLst/>
                  <a:gdLst>
                    <a:gd name="T0" fmla="*/ 54 w 102"/>
                    <a:gd name="T1" fmla="*/ 6 h 108"/>
                    <a:gd name="T2" fmla="*/ 42 w 102"/>
                    <a:gd name="T3" fmla="*/ 24 h 108"/>
                    <a:gd name="T4" fmla="*/ 48 w 102"/>
                    <a:gd name="T5" fmla="*/ 36 h 108"/>
                    <a:gd name="T6" fmla="*/ 60 w 102"/>
                    <a:gd name="T7" fmla="*/ 54 h 108"/>
                    <a:gd name="T8" fmla="*/ 54 w 102"/>
                    <a:gd name="T9" fmla="*/ 60 h 108"/>
                    <a:gd name="T10" fmla="*/ 48 w 102"/>
                    <a:gd name="T11" fmla="*/ 66 h 108"/>
                    <a:gd name="T12" fmla="*/ 24 w 102"/>
                    <a:gd name="T13" fmla="*/ 66 h 108"/>
                    <a:gd name="T14" fmla="*/ 6 w 102"/>
                    <a:gd name="T15" fmla="*/ 66 h 108"/>
                    <a:gd name="T16" fmla="*/ 0 w 102"/>
                    <a:gd name="T17" fmla="*/ 84 h 108"/>
                    <a:gd name="T18" fmla="*/ 6 w 102"/>
                    <a:gd name="T19" fmla="*/ 102 h 108"/>
                    <a:gd name="T20" fmla="*/ 18 w 102"/>
                    <a:gd name="T21" fmla="*/ 108 h 108"/>
                    <a:gd name="T22" fmla="*/ 66 w 102"/>
                    <a:gd name="T23" fmla="*/ 108 h 108"/>
                    <a:gd name="T24" fmla="*/ 96 w 102"/>
                    <a:gd name="T25" fmla="*/ 78 h 108"/>
                    <a:gd name="T26" fmla="*/ 102 w 102"/>
                    <a:gd name="T27" fmla="*/ 42 h 108"/>
                    <a:gd name="T28" fmla="*/ 78 w 102"/>
                    <a:gd name="T29" fmla="*/ 6 h 108"/>
                    <a:gd name="T30" fmla="*/ 66 w 102"/>
                    <a:gd name="T31" fmla="*/ 0 h 108"/>
                    <a:gd name="T32" fmla="*/ 54 w 102"/>
                    <a:gd name="T33" fmla="*/ 6 h 108"/>
                    <a:gd name="T34" fmla="*/ 54 w 102"/>
                    <a:gd name="T35" fmla="*/ 6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2" h="108">
                      <a:moveTo>
                        <a:pt x="54" y="6"/>
                      </a:moveTo>
                      <a:lnTo>
                        <a:pt x="42" y="24"/>
                      </a:lnTo>
                      <a:lnTo>
                        <a:pt x="48" y="36"/>
                      </a:lnTo>
                      <a:lnTo>
                        <a:pt x="60" y="54"/>
                      </a:lnTo>
                      <a:lnTo>
                        <a:pt x="54" y="60"/>
                      </a:lnTo>
                      <a:lnTo>
                        <a:pt x="48" y="66"/>
                      </a:lnTo>
                      <a:lnTo>
                        <a:pt x="24" y="66"/>
                      </a:lnTo>
                      <a:lnTo>
                        <a:pt x="6" y="66"/>
                      </a:lnTo>
                      <a:lnTo>
                        <a:pt x="0" y="84"/>
                      </a:lnTo>
                      <a:lnTo>
                        <a:pt x="6" y="102"/>
                      </a:lnTo>
                      <a:lnTo>
                        <a:pt x="18" y="108"/>
                      </a:lnTo>
                      <a:lnTo>
                        <a:pt x="66" y="108"/>
                      </a:lnTo>
                      <a:lnTo>
                        <a:pt x="96" y="78"/>
                      </a:lnTo>
                      <a:lnTo>
                        <a:pt x="102" y="42"/>
                      </a:lnTo>
                      <a:lnTo>
                        <a:pt x="78" y="6"/>
                      </a:lnTo>
                      <a:lnTo>
                        <a:pt x="66" y="0"/>
                      </a:lnTo>
                      <a:lnTo>
                        <a:pt x="54" y="6"/>
                      </a:lnTo>
                      <a:lnTo>
                        <a:pt x="54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67" name="Freeform 31"/>
                <p:cNvSpPr>
                  <a:spLocks/>
                </p:cNvSpPr>
                <p:nvPr/>
              </p:nvSpPr>
              <p:spPr bwMode="auto">
                <a:xfrm>
                  <a:off x="1838" y="3471"/>
                  <a:ext cx="83" cy="102"/>
                </a:xfrm>
                <a:custGeom>
                  <a:avLst/>
                  <a:gdLst>
                    <a:gd name="T0" fmla="*/ 42 w 83"/>
                    <a:gd name="T1" fmla="*/ 0 h 102"/>
                    <a:gd name="T2" fmla="*/ 36 w 83"/>
                    <a:gd name="T3" fmla="*/ 6 h 102"/>
                    <a:gd name="T4" fmla="*/ 36 w 83"/>
                    <a:gd name="T5" fmla="*/ 18 h 102"/>
                    <a:gd name="T6" fmla="*/ 36 w 83"/>
                    <a:gd name="T7" fmla="*/ 30 h 102"/>
                    <a:gd name="T8" fmla="*/ 42 w 83"/>
                    <a:gd name="T9" fmla="*/ 48 h 102"/>
                    <a:gd name="T10" fmla="*/ 36 w 83"/>
                    <a:gd name="T11" fmla="*/ 60 h 102"/>
                    <a:gd name="T12" fmla="*/ 36 w 83"/>
                    <a:gd name="T13" fmla="*/ 60 h 102"/>
                    <a:gd name="T14" fmla="*/ 30 w 83"/>
                    <a:gd name="T15" fmla="*/ 60 h 102"/>
                    <a:gd name="T16" fmla="*/ 36 w 83"/>
                    <a:gd name="T17" fmla="*/ 72 h 102"/>
                    <a:gd name="T18" fmla="*/ 30 w 83"/>
                    <a:gd name="T19" fmla="*/ 90 h 102"/>
                    <a:gd name="T20" fmla="*/ 18 w 83"/>
                    <a:gd name="T21" fmla="*/ 96 h 102"/>
                    <a:gd name="T22" fmla="*/ 0 w 83"/>
                    <a:gd name="T23" fmla="*/ 90 h 102"/>
                    <a:gd name="T24" fmla="*/ 30 w 83"/>
                    <a:gd name="T25" fmla="*/ 102 h 102"/>
                    <a:gd name="T26" fmla="*/ 60 w 83"/>
                    <a:gd name="T27" fmla="*/ 96 h 102"/>
                    <a:gd name="T28" fmla="*/ 72 w 83"/>
                    <a:gd name="T29" fmla="*/ 84 h 102"/>
                    <a:gd name="T30" fmla="*/ 77 w 83"/>
                    <a:gd name="T31" fmla="*/ 66 h 102"/>
                    <a:gd name="T32" fmla="*/ 83 w 83"/>
                    <a:gd name="T33" fmla="*/ 36 h 102"/>
                    <a:gd name="T34" fmla="*/ 72 w 83"/>
                    <a:gd name="T35" fmla="*/ 12 h 102"/>
                    <a:gd name="T36" fmla="*/ 60 w 83"/>
                    <a:gd name="T37" fmla="*/ 0 h 102"/>
                    <a:gd name="T38" fmla="*/ 42 w 83"/>
                    <a:gd name="T39" fmla="*/ 0 h 102"/>
                    <a:gd name="T40" fmla="*/ 42 w 83"/>
                    <a:gd name="T41" fmla="*/ 0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3" h="102">
                      <a:moveTo>
                        <a:pt x="42" y="0"/>
                      </a:moveTo>
                      <a:lnTo>
                        <a:pt x="36" y="6"/>
                      </a:lnTo>
                      <a:lnTo>
                        <a:pt x="36" y="18"/>
                      </a:lnTo>
                      <a:lnTo>
                        <a:pt x="36" y="30"/>
                      </a:lnTo>
                      <a:lnTo>
                        <a:pt x="42" y="48"/>
                      </a:lnTo>
                      <a:lnTo>
                        <a:pt x="36" y="60"/>
                      </a:lnTo>
                      <a:lnTo>
                        <a:pt x="36" y="60"/>
                      </a:lnTo>
                      <a:lnTo>
                        <a:pt x="30" y="60"/>
                      </a:lnTo>
                      <a:lnTo>
                        <a:pt x="36" y="72"/>
                      </a:lnTo>
                      <a:lnTo>
                        <a:pt x="30" y="90"/>
                      </a:lnTo>
                      <a:lnTo>
                        <a:pt x="18" y="96"/>
                      </a:lnTo>
                      <a:lnTo>
                        <a:pt x="0" y="90"/>
                      </a:lnTo>
                      <a:lnTo>
                        <a:pt x="30" y="102"/>
                      </a:lnTo>
                      <a:lnTo>
                        <a:pt x="60" y="96"/>
                      </a:lnTo>
                      <a:lnTo>
                        <a:pt x="72" y="84"/>
                      </a:lnTo>
                      <a:lnTo>
                        <a:pt x="77" y="66"/>
                      </a:lnTo>
                      <a:lnTo>
                        <a:pt x="83" y="36"/>
                      </a:lnTo>
                      <a:lnTo>
                        <a:pt x="72" y="12"/>
                      </a:lnTo>
                      <a:lnTo>
                        <a:pt x="60" y="0"/>
                      </a:lnTo>
                      <a:lnTo>
                        <a:pt x="42" y="0"/>
                      </a:lnTo>
                      <a:lnTo>
                        <a:pt x="4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68" name="Freeform 32"/>
                <p:cNvSpPr>
                  <a:spLocks/>
                </p:cNvSpPr>
                <p:nvPr/>
              </p:nvSpPr>
              <p:spPr bwMode="auto">
                <a:xfrm>
                  <a:off x="1880" y="3609"/>
                  <a:ext cx="149" cy="270"/>
                </a:xfrm>
                <a:custGeom>
                  <a:avLst/>
                  <a:gdLst>
                    <a:gd name="T0" fmla="*/ 12 w 149"/>
                    <a:gd name="T1" fmla="*/ 18 h 270"/>
                    <a:gd name="T2" fmla="*/ 12 w 149"/>
                    <a:gd name="T3" fmla="*/ 36 h 270"/>
                    <a:gd name="T4" fmla="*/ 24 w 149"/>
                    <a:gd name="T5" fmla="*/ 42 h 270"/>
                    <a:gd name="T6" fmla="*/ 77 w 149"/>
                    <a:gd name="T7" fmla="*/ 66 h 270"/>
                    <a:gd name="T8" fmla="*/ 95 w 149"/>
                    <a:gd name="T9" fmla="*/ 84 h 270"/>
                    <a:gd name="T10" fmla="*/ 101 w 149"/>
                    <a:gd name="T11" fmla="*/ 102 h 270"/>
                    <a:gd name="T12" fmla="*/ 101 w 149"/>
                    <a:gd name="T13" fmla="*/ 126 h 270"/>
                    <a:gd name="T14" fmla="*/ 83 w 149"/>
                    <a:gd name="T15" fmla="*/ 156 h 270"/>
                    <a:gd name="T16" fmla="*/ 53 w 149"/>
                    <a:gd name="T17" fmla="*/ 192 h 270"/>
                    <a:gd name="T18" fmla="*/ 6 w 149"/>
                    <a:gd name="T19" fmla="*/ 228 h 270"/>
                    <a:gd name="T20" fmla="*/ 0 w 149"/>
                    <a:gd name="T21" fmla="*/ 240 h 270"/>
                    <a:gd name="T22" fmla="*/ 0 w 149"/>
                    <a:gd name="T23" fmla="*/ 258 h 270"/>
                    <a:gd name="T24" fmla="*/ 18 w 149"/>
                    <a:gd name="T25" fmla="*/ 270 h 270"/>
                    <a:gd name="T26" fmla="*/ 30 w 149"/>
                    <a:gd name="T27" fmla="*/ 264 h 270"/>
                    <a:gd name="T28" fmla="*/ 89 w 149"/>
                    <a:gd name="T29" fmla="*/ 222 h 270"/>
                    <a:gd name="T30" fmla="*/ 125 w 149"/>
                    <a:gd name="T31" fmla="*/ 174 h 270"/>
                    <a:gd name="T32" fmla="*/ 143 w 149"/>
                    <a:gd name="T33" fmla="*/ 132 h 270"/>
                    <a:gd name="T34" fmla="*/ 149 w 149"/>
                    <a:gd name="T35" fmla="*/ 96 h 270"/>
                    <a:gd name="T36" fmla="*/ 137 w 149"/>
                    <a:gd name="T37" fmla="*/ 66 h 270"/>
                    <a:gd name="T38" fmla="*/ 113 w 149"/>
                    <a:gd name="T39" fmla="*/ 36 h 270"/>
                    <a:gd name="T40" fmla="*/ 77 w 149"/>
                    <a:gd name="T41" fmla="*/ 18 h 270"/>
                    <a:gd name="T42" fmla="*/ 35 w 149"/>
                    <a:gd name="T43" fmla="*/ 0 h 270"/>
                    <a:gd name="T44" fmla="*/ 18 w 149"/>
                    <a:gd name="T45" fmla="*/ 6 h 270"/>
                    <a:gd name="T46" fmla="*/ 12 w 149"/>
                    <a:gd name="T47" fmla="*/ 18 h 270"/>
                    <a:gd name="T48" fmla="*/ 12 w 149"/>
                    <a:gd name="T49" fmla="*/ 18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49" h="270">
                      <a:moveTo>
                        <a:pt x="12" y="18"/>
                      </a:moveTo>
                      <a:lnTo>
                        <a:pt x="12" y="36"/>
                      </a:lnTo>
                      <a:lnTo>
                        <a:pt x="24" y="42"/>
                      </a:lnTo>
                      <a:lnTo>
                        <a:pt x="77" y="66"/>
                      </a:lnTo>
                      <a:lnTo>
                        <a:pt x="95" y="84"/>
                      </a:lnTo>
                      <a:lnTo>
                        <a:pt x="101" y="102"/>
                      </a:lnTo>
                      <a:lnTo>
                        <a:pt x="101" y="126"/>
                      </a:lnTo>
                      <a:lnTo>
                        <a:pt x="83" y="156"/>
                      </a:lnTo>
                      <a:lnTo>
                        <a:pt x="53" y="192"/>
                      </a:lnTo>
                      <a:lnTo>
                        <a:pt x="6" y="228"/>
                      </a:lnTo>
                      <a:lnTo>
                        <a:pt x="0" y="240"/>
                      </a:lnTo>
                      <a:lnTo>
                        <a:pt x="0" y="258"/>
                      </a:lnTo>
                      <a:lnTo>
                        <a:pt x="18" y="270"/>
                      </a:lnTo>
                      <a:lnTo>
                        <a:pt x="30" y="264"/>
                      </a:lnTo>
                      <a:lnTo>
                        <a:pt x="89" y="222"/>
                      </a:lnTo>
                      <a:lnTo>
                        <a:pt x="125" y="174"/>
                      </a:lnTo>
                      <a:lnTo>
                        <a:pt x="143" y="132"/>
                      </a:lnTo>
                      <a:lnTo>
                        <a:pt x="149" y="96"/>
                      </a:lnTo>
                      <a:lnTo>
                        <a:pt x="137" y="66"/>
                      </a:lnTo>
                      <a:lnTo>
                        <a:pt x="113" y="36"/>
                      </a:lnTo>
                      <a:lnTo>
                        <a:pt x="77" y="18"/>
                      </a:lnTo>
                      <a:lnTo>
                        <a:pt x="35" y="0"/>
                      </a:lnTo>
                      <a:lnTo>
                        <a:pt x="18" y="6"/>
                      </a:lnTo>
                      <a:lnTo>
                        <a:pt x="12" y="18"/>
                      </a:lnTo>
                      <a:lnTo>
                        <a:pt x="12" y="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69" name="Freeform 33"/>
                <p:cNvSpPr>
                  <a:spLocks/>
                </p:cNvSpPr>
                <p:nvPr/>
              </p:nvSpPr>
              <p:spPr bwMode="auto">
                <a:xfrm>
                  <a:off x="743" y="4825"/>
                  <a:ext cx="323" cy="845"/>
                </a:xfrm>
                <a:custGeom>
                  <a:avLst/>
                  <a:gdLst>
                    <a:gd name="T0" fmla="*/ 305 w 323"/>
                    <a:gd name="T1" fmla="*/ 288 h 845"/>
                    <a:gd name="T2" fmla="*/ 305 w 323"/>
                    <a:gd name="T3" fmla="*/ 192 h 845"/>
                    <a:gd name="T4" fmla="*/ 293 w 323"/>
                    <a:gd name="T5" fmla="*/ 96 h 845"/>
                    <a:gd name="T6" fmla="*/ 293 w 323"/>
                    <a:gd name="T7" fmla="*/ 60 h 845"/>
                    <a:gd name="T8" fmla="*/ 281 w 323"/>
                    <a:gd name="T9" fmla="*/ 30 h 845"/>
                    <a:gd name="T10" fmla="*/ 269 w 323"/>
                    <a:gd name="T11" fmla="*/ 6 h 845"/>
                    <a:gd name="T12" fmla="*/ 245 w 323"/>
                    <a:gd name="T13" fmla="*/ 0 h 845"/>
                    <a:gd name="T14" fmla="*/ 215 w 323"/>
                    <a:gd name="T15" fmla="*/ 6 h 845"/>
                    <a:gd name="T16" fmla="*/ 174 w 323"/>
                    <a:gd name="T17" fmla="*/ 30 h 845"/>
                    <a:gd name="T18" fmla="*/ 138 w 323"/>
                    <a:gd name="T19" fmla="*/ 66 h 845"/>
                    <a:gd name="T20" fmla="*/ 96 w 323"/>
                    <a:gd name="T21" fmla="*/ 114 h 845"/>
                    <a:gd name="T22" fmla="*/ 60 w 323"/>
                    <a:gd name="T23" fmla="*/ 174 h 845"/>
                    <a:gd name="T24" fmla="*/ 30 w 323"/>
                    <a:gd name="T25" fmla="*/ 240 h 845"/>
                    <a:gd name="T26" fmla="*/ 12 w 323"/>
                    <a:gd name="T27" fmla="*/ 318 h 845"/>
                    <a:gd name="T28" fmla="*/ 0 w 323"/>
                    <a:gd name="T29" fmla="*/ 396 h 845"/>
                    <a:gd name="T30" fmla="*/ 12 w 323"/>
                    <a:gd name="T31" fmla="*/ 558 h 845"/>
                    <a:gd name="T32" fmla="*/ 18 w 323"/>
                    <a:gd name="T33" fmla="*/ 630 h 845"/>
                    <a:gd name="T34" fmla="*/ 36 w 323"/>
                    <a:gd name="T35" fmla="*/ 702 h 845"/>
                    <a:gd name="T36" fmla="*/ 60 w 323"/>
                    <a:gd name="T37" fmla="*/ 756 h 845"/>
                    <a:gd name="T38" fmla="*/ 96 w 323"/>
                    <a:gd name="T39" fmla="*/ 798 h 845"/>
                    <a:gd name="T40" fmla="*/ 144 w 323"/>
                    <a:gd name="T41" fmla="*/ 833 h 845"/>
                    <a:gd name="T42" fmla="*/ 203 w 323"/>
                    <a:gd name="T43" fmla="*/ 845 h 845"/>
                    <a:gd name="T44" fmla="*/ 251 w 323"/>
                    <a:gd name="T45" fmla="*/ 833 h 845"/>
                    <a:gd name="T46" fmla="*/ 293 w 323"/>
                    <a:gd name="T47" fmla="*/ 798 h 845"/>
                    <a:gd name="T48" fmla="*/ 317 w 323"/>
                    <a:gd name="T49" fmla="*/ 750 h 845"/>
                    <a:gd name="T50" fmla="*/ 323 w 323"/>
                    <a:gd name="T51" fmla="*/ 690 h 845"/>
                    <a:gd name="T52" fmla="*/ 317 w 323"/>
                    <a:gd name="T53" fmla="*/ 642 h 845"/>
                    <a:gd name="T54" fmla="*/ 317 w 323"/>
                    <a:gd name="T55" fmla="*/ 588 h 845"/>
                    <a:gd name="T56" fmla="*/ 317 w 323"/>
                    <a:gd name="T57" fmla="*/ 522 h 845"/>
                    <a:gd name="T58" fmla="*/ 311 w 323"/>
                    <a:gd name="T59" fmla="*/ 456 h 845"/>
                    <a:gd name="T60" fmla="*/ 311 w 323"/>
                    <a:gd name="T61" fmla="*/ 390 h 845"/>
                    <a:gd name="T62" fmla="*/ 311 w 323"/>
                    <a:gd name="T63" fmla="*/ 342 h 845"/>
                    <a:gd name="T64" fmla="*/ 305 w 323"/>
                    <a:gd name="T65" fmla="*/ 306 h 845"/>
                    <a:gd name="T66" fmla="*/ 305 w 323"/>
                    <a:gd name="T67" fmla="*/ 294 h 845"/>
                    <a:gd name="T68" fmla="*/ 305 w 323"/>
                    <a:gd name="T69" fmla="*/ 288 h 845"/>
                    <a:gd name="T70" fmla="*/ 305 w 323"/>
                    <a:gd name="T71" fmla="*/ 288 h 8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23" h="845">
                      <a:moveTo>
                        <a:pt x="305" y="288"/>
                      </a:moveTo>
                      <a:lnTo>
                        <a:pt x="305" y="192"/>
                      </a:lnTo>
                      <a:lnTo>
                        <a:pt x="293" y="96"/>
                      </a:lnTo>
                      <a:lnTo>
                        <a:pt x="293" y="60"/>
                      </a:lnTo>
                      <a:lnTo>
                        <a:pt x="281" y="30"/>
                      </a:lnTo>
                      <a:lnTo>
                        <a:pt x="269" y="6"/>
                      </a:lnTo>
                      <a:lnTo>
                        <a:pt x="245" y="0"/>
                      </a:lnTo>
                      <a:lnTo>
                        <a:pt x="215" y="6"/>
                      </a:lnTo>
                      <a:lnTo>
                        <a:pt x="174" y="30"/>
                      </a:lnTo>
                      <a:lnTo>
                        <a:pt x="138" y="66"/>
                      </a:lnTo>
                      <a:lnTo>
                        <a:pt x="96" y="114"/>
                      </a:lnTo>
                      <a:lnTo>
                        <a:pt x="60" y="174"/>
                      </a:lnTo>
                      <a:lnTo>
                        <a:pt x="30" y="240"/>
                      </a:lnTo>
                      <a:lnTo>
                        <a:pt x="12" y="318"/>
                      </a:lnTo>
                      <a:lnTo>
                        <a:pt x="0" y="396"/>
                      </a:lnTo>
                      <a:lnTo>
                        <a:pt x="12" y="558"/>
                      </a:lnTo>
                      <a:lnTo>
                        <a:pt x="18" y="630"/>
                      </a:lnTo>
                      <a:lnTo>
                        <a:pt x="36" y="702"/>
                      </a:lnTo>
                      <a:lnTo>
                        <a:pt x="60" y="756"/>
                      </a:lnTo>
                      <a:lnTo>
                        <a:pt x="96" y="798"/>
                      </a:lnTo>
                      <a:lnTo>
                        <a:pt x="144" y="833"/>
                      </a:lnTo>
                      <a:lnTo>
                        <a:pt x="203" y="845"/>
                      </a:lnTo>
                      <a:lnTo>
                        <a:pt x="251" y="833"/>
                      </a:lnTo>
                      <a:lnTo>
                        <a:pt x="293" y="798"/>
                      </a:lnTo>
                      <a:lnTo>
                        <a:pt x="317" y="750"/>
                      </a:lnTo>
                      <a:lnTo>
                        <a:pt x="323" y="690"/>
                      </a:lnTo>
                      <a:lnTo>
                        <a:pt x="317" y="642"/>
                      </a:lnTo>
                      <a:lnTo>
                        <a:pt x="317" y="588"/>
                      </a:lnTo>
                      <a:lnTo>
                        <a:pt x="317" y="522"/>
                      </a:lnTo>
                      <a:lnTo>
                        <a:pt x="311" y="456"/>
                      </a:lnTo>
                      <a:lnTo>
                        <a:pt x="311" y="390"/>
                      </a:lnTo>
                      <a:lnTo>
                        <a:pt x="311" y="342"/>
                      </a:lnTo>
                      <a:lnTo>
                        <a:pt x="305" y="306"/>
                      </a:lnTo>
                      <a:lnTo>
                        <a:pt x="305" y="294"/>
                      </a:lnTo>
                      <a:lnTo>
                        <a:pt x="305" y="288"/>
                      </a:lnTo>
                      <a:lnTo>
                        <a:pt x="305" y="288"/>
                      </a:lnTo>
                      <a:close/>
                    </a:path>
                  </a:pathLst>
                </a:custGeom>
                <a:solidFill>
                  <a:srgbClr val="7F7F7F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70" name="Freeform 34"/>
                <p:cNvSpPr>
                  <a:spLocks/>
                </p:cNvSpPr>
                <p:nvPr/>
              </p:nvSpPr>
              <p:spPr bwMode="auto">
                <a:xfrm>
                  <a:off x="952" y="4885"/>
                  <a:ext cx="688" cy="899"/>
                </a:xfrm>
                <a:custGeom>
                  <a:avLst/>
                  <a:gdLst>
                    <a:gd name="T0" fmla="*/ 222 w 688"/>
                    <a:gd name="T1" fmla="*/ 0 h 899"/>
                    <a:gd name="T2" fmla="*/ 156 w 688"/>
                    <a:gd name="T3" fmla="*/ 48 h 899"/>
                    <a:gd name="T4" fmla="*/ 108 w 688"/>
                    <a:gd name="T5" fmla="*/ 96 h 899"/>
                    <a:gd name="T6" fmla="*/ 66 w 688"/>
                    <a:gd name="T7" fmla="*/ 144 h 899"/>
                    <a:gd name="T8" fmla="*/ 36 w 688"/>
                    <a:gd name="T9" fmla="*/ 192 h 899"/>
                    <a:gd name="T10" fmla="*/ 12 w 688"/>
                    <a:gd name="T11" fmla="*/ 240 h 899"/>
                    <a:gd name="T12" fmla="*/ 0 w 688"/>
                    <a:gd name="T13" fmla="*/ 300 h 899"/>
                    <a:gd name="T14" fmla="*/ 0 w 688"/>
                    <a:gd name="T15" fmla="*/ 360 h 899"/>
                    <a:gd name="T16" fmla="*/ 6 w 688"/>
                    <a:gd name="T17" fmla="*/ 438 h 899"/>
                    <a:gd name="T18" fmla="*/ 18 w 688"/>
                    <a:gd name="T19" fmla="*/ 516 h 899"/>
                    <a:gd name="T20" fmla="*/ 36 w 688"/>
                    <a:gd name="T21" fmla="*/ 588 h 899"/>
                    <a:gd name="T22" fmla="*/ 60 w 688"/>
                    <a:gd name="T23" fmla="*/ 660 h 899"/>
                    <a:gd name="T24" fmla="*/ 96 w 688"/>
                    <a:gd name="T25" fmla="*/ 726 h 899"/>
                    <a:gd name="T26" fmla="*/ 144 w 688"/>
                    <a:gd name="T27" fmla="*/ 791 h 899"/>
                    <a:gd name="T28" fmla="*/ 204 w 688"/>
                    <a:gd name="T29" fmla="*/ 839 h 899"/>
                    <a:gd name="T30" fmla="*/ 288 w 688"/>
                    <a:gd name="T31" fmla="*/ 875 h 899"/>
                    <a:gd name="T32" fmla="*/ 389 w 688"/>
                    <a:gd name="T33" fmla="*/ 893 h 899"/>
                    <a:gd name="T34" fmla="*/ 443 w 688"/>
                    <a:gd name="T35" fmla="*/ 899 h 899"/>
                    <a:gd name="T36" fmla="*/ 491 w 688"/>
                    <a:gd name="T37" fmla="*/ 899 h 899"/>
                    <a:gd name="T38" fmla="*/ 563 w 688"/>
                    <a:gd name="T39" fmla="*/ 881 h 899"/>
                    <a:gd name="T40" fmla="*/ 617 w 688"/>
                    <a:gd name="T41" fmla="*/ 851 h 899"/>
                    <a:gd name="T42" fmla="*/ 652 w 688"/>
                    <a:gd name="T43" fmla="*/ 809 h 899"/>
                    <a:gd name="T44" fmla="*/ 670 w 688"/>
                    <a:gd name="T45" fmla="*/ 761 h 899"/>
                    <a:gd name="T46" fmla="*/ 682 w 688"/>
                    <a:gd name="T47" fmla="*/ 720 h 899"/>
                    <a:gd name="T48" fmla="*/ 688 w 688"/>
                    <a:gd name="T49" fmla="*/ 684 h 899"/>
                    <a:gd name="T50" fmla="*/ 688 w 688"/>
                    <a:gd name="T51" fmla="*/ 660 h 899"/>
                    <a:gd name="T52" fmla="*/ 682 w 688"/>
                    <a:gd name="T53" fmla="*/ 552 h 899"/>
                    <a:gd name="T54" fmla="*/ 682 w 688"/>
                    <a:gd name="T55" fmla="*/ 456 h 899"/>
                    <a:gd name="T56" fmla="*/ 682 w 688"/>
                    <a:gd name="T57" fmla="*/ 372 h 899"/>
                    <a:gd name="T58" fmla="*/ 682 w 688"/>
                    <a:gd name="T59" fmla="*/ 300 h 899"/>
                    <a:gd name="T60" fmla="*/ 682 w 688"/>
                    <a:gd name="T61" fmla="*/ 240 h 899"/>
                    <a:gd name="T62" fmla="*/ 682 w 688"/>
                    <a:gd name="T63" fmla="*/ 192 h 899"/>
                    <a:gd name="T64" fmla="*/ 682 w 688"/>
                    <a:gd name="T65" fmla="*/ 150 h 899"/>
                    <a:gd name="T66" fmla="*/ 682 w 688"/>
                    <a:gd name="T67" fmla="*/ 114 h 899"/>
                    <a:gd name="T68" fmla="*/ 682 w 688"/>
                    <a:gd name="T69" fmla="*/ 90 h 899"/>
                    <a:gd name="T70" fmla="*/ 682 w 688"/>
                    <a:gd name="T71" fmla="*/ 72 h 899"/>
                    <a:gd name="T72" fmla="*/ 682 w 688"/>
                    <a:gd name="T73" fmla="*/ 48 h 899"/>
                    <a:gd name="T74" fmla="*/ 682 w 688"/>
                    <a:gd name="T75" fmla="*/ 42 h 899"/>
                    <a:gd name="T76" fmla="*/ 682 w 688"/>
                    <a:gd name="T77" fmla="*/ 36 h 899"/>
                    <a:gd name="T78" fmla="*/ 222 w 688"/>
                    <a:gd name="T79" fmla="*/ 0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688" h="899">
                      <a:moveTo>
                        <a:pt x="222" y="0"/>
                      </a:moveTo>
                      <a:lnTo>
                        <a:pt x="156" y="48"/>
                      </a:lnTo>
                      <a:lnTo>
                        <a:pt x="108" y="96"/>
                      </a:lnTo>
                      <a:lnTo>
                        <a:pt x="66" y="144"/>
                      </a:lnTo>
                      <a:lnTo>
                        <a:pt x="36" y="192"/>
                      </a:lnTo>
                      <a:lnTo>
                        <a:pt x="12" y="240"/>
                      </a:lnTo>
                      <a:lnTo>
                        <a:pt x="0" y="300"/>
                      </a:lnTo>
                      <a:lnTo>
                        <a:pt x="0" y="360"/>
                      </a:lnTo>
                      <a:lnTo>
                        <a:pt x="6" y="438"/>
                      </a:lnTo>
                      <a:lnTo>
                        <a:pt x="18" y="516"/>
                      </a:lnTo>
                      <a:lnTo>
                        <a:pt x="36" y="588"/>
                      </a:lnTo>
                      <a:lnTo>
                        <a:pt x="60" y="660"/>
                      </a:lnTo>
                      <a:lnTo>
                        <a:pt x="96" y="726"/>
                      </a:lnTo>
                      <a:lnTo>
                        <a:pt x="144" y="791"/>
                      </a:lnTo>
                      <a:lnTo>
                        <a:pt x="204" y="839"/>
                      </a:lnTo>
                      <a:lnTo>
                        <a:pt x="288" y="875"/>
                      </a:lnTo>
                      <a:lnTo>
                        <a:pt x="389" y="893"/>
                      </a:lnTo>
                      <a:lnTo>
                        <a:pt x="443" y="899"/>
                      </a:lnTo>
                      <a:lnTo>
                        <a:pt x="491" y="899"/>
                      </a:lnTo>
                      <a:lnTo>
                        <a:pt x="563" y="881"/>
                      </a:lnTo>
                      <a:lnTo>
                        <a:pt x="617" y="851"/>
                      </a:lnTo>
                      <a:lnTo>
                        <a:pt x="652" y="809"/>
                      </a:lnTo>
                      <a:lnTo>
                        <a:pt x="670" y="761"/>
                      </a:lnTo>
                      <a:lnTo>
                        <a:pt x="682" y="720"/>
                      </a:lnTo>
                      <a:lnTo>
                        <a:pt x="688" y="684"/>
                      </a:lnTo>
                      <a:lnTo>
                        <a:pt x="688" y="660"/>
                      </a:lnTo>
                      <a:lnTo>
                        <a:pt x="682" y="552"/>
                      </a:lnTo>
                      <a:lnTo>
                        <a:pt x="682" y="456"/>
                      </a:lnTo>
                      <a:lnTo>
                        <a:pt x="682" y="372"/>
                      </a:lnTo>
                      <a:lnTo>
                        <a:pt x="682" y="300"/>
                      </a:lnTo>
                      <a:lnTo>
                        <a:pt x="682" y="240"/>
                      </a:lnTo>
                      <a:lnTo>
                        <a:pt x="682" y="192"/>
                      </a:lnTo>
                      <a:lnTo>
                        <a:pt x="682" y="150"/>
                      </a:lnTo>
                      <a:lnTo>
                        <a:pt x="682" y="114"/>
                      </a:lnTo>
                      <a:lnTo>
                        <a:pt x="682" y="90"/>
                      </a:lnTo>
                      <a:lnTo>
                        <a:pt x="682" y="72"/>
                      </a:lnTo>
                      <a:lnTo>
                        <a:pt x="682" y="48"/>
                      </a:lnTo>
                      <a:lnTo>
                        <a:pt x="682" y="42"/>
                      </a:lnTo>
                      <a:lnTo>
                        <a:pt x="682" y="36"/>
                      </a:lnTo>
                      <a:lnTo>
                        <a:pt x="222" y="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71" name="Freeform 35"/>
                <p:cNvSpPr>
                  <a:spLocks/>
                </p:cNvSpPr>
                <p:nvPr/>
              </p:nvSpPr>
              <p:spPr bwMode="auto">
                <a:xfrm>
                  <a:off x="1078" y="4766"/>
                  <a:ext cx="1460" cy="821"/>
                </a:xfrm>
                <a:custGeom>
                  <a:avLst/>
                  <a:gdLst>
                    <a:gd name="T0" fmla="*/ 1460 w 1460"/>
                    <a:gd name="T1" fmla="*/ 251 h 821"/>
                    <a:gd name="T2" fmla="*/ 1334 w 1460"/>
                    <a:gd name="T3" fmla="*/ 191 h 821"/>
                    <a:gd name="T4" fmla="*/ 1178 w 1460"/>
                    <a:gd name="T5" fmla="*/ 131 h 821"/>
                    <a:gd name="T6" fmla="*/ 1011 w 1460"/>
                    <a:gd name="T7" fmla="*/ 83 h 821"/>
                    <a:gd name="T8" fmla="*/ 832 w 1460"/>
                    <a:gd name="T9" fmla="*/ 41 h 821"/>
                    <a:gd name="T10" fmla="*/ 646 w 1460"/>
                    <a:gd name="T11" fmla="*/ 17 h 821"/>
                    <a:gd name="T12" fmla="*/ 455 w 1460"/>
                    <a:gd name="T13" fmla="*/ 0 h 821"/>
                    <a:gd name="T14" fmla="*/ 275 w 1460"/>
                    <a:gd name="T15" fmla="*/ 5 h 821"/>
                    <a:gd name="T16" fmla="*/ 108 w 1460"/>
                    <a:gd name="T17" fmla="*/ 29 h 821"/>
                    <a:gd name="T18" fmla="*/ 72 w 1460"/>
                    <a:gd name="T19" fmla="*/ 59 h 821"/>
                    <a:gd name="T20" fmla="*/ 48 w 1460"/>
                    <a:gd name="T21" fmla="*/ 89 h 821"/>
                    <a:gd name="T22" fmla="*/ 12 w 1460"/>
                    <a:gd name="T23" fmla="*/ 167 h 821"/>
                    <a:gd name="T24" fmla="*/ 0 w 1460"/>
                    <a:gd name="T25" fmla="*/ 263 h 821"/>
                    <a:gd name="T26" fmla="*/ 6 w 1460"/>
                    <a:gd name="T27" fmla="*/ 317 h 821"/>
                    <a:gd name="T28" fmla="*/ 6 w 1460"/>
                    <a:gd name="T29" fmla="*/ 383 h 821"/>
                    <a:gd name="T30" fmla="*/ 18 w 1460"/>
                    <a:gd name="T31" fmla="*/ 455 h 821"/>
                    <a:gd name="T32" fmla="*/ 36 w 1460"/>
                    <a:gd name="T33" fmla="*/ 533 h 821"/>
                    <a:gd name="T34" fmla="*/ 60 w 1460"/>
                    <a:gd name="T35" fmla="*/ 611 h 821"/>
                    <a:gd name="T36" fmla="*/ 90 w 1460"/>
                    <a:gd name="T37" fmla="*/ 683 h 821"/>
                    <a:gd name="T38" fmla="*/ 126 w 1460"/>
                    <a:gd name="T39" fmla="*/ 743 h 821"/>
                    <a:gd name="T40" fmla="*/ 168 w 1460"/>
                    <a:gd name="T41" fmla="*/ 791 h 821"/>
                    <a:gd name="T42" fmla="*/ 215 w 1460"/>
                    <a:gd name="T43" fmla="*/ 815 h 821"/>
                    <a:gd name="T44" fmla="*/ 239 w 1460"/>
                    <a:gd name="T45" fmla="*/ 821 h 821"/>
                    <a:gd name="T46" fmla="*/ 269 w 1460"/>
                    <a:gd name="T47" fmla="*/ 815 h 821"/>
                    <a:gd name="T48" fmla="*/ 311 w 1460"/>
                    <a:gd name="T49" fmla="*/ 803 h 821"/>
                    <a:gd name="T50" fmla="*/ 347 w 1460"/>
                    <a:gd name="T51" fmla="*/ 773 h 821"/>
                    <a:gd name="T52" fmla="*/ 413 w 1460"/>
                    <a:gd name="T53" fmla="*/ 707 h 821"/>
                    <a:gd name="T54" fmla="*/ 455 w 1460"/>
                    <a:gd name="T55" fmla="*/ 677 h 821"/>
                    <a:gd name="T56" fmla="*/ 497 w 1460"/>
                    <a:gd name="T57" fmla="*/ 647 h 821"/>
                    <a:gd name="T58" fmla="*/ 544 w 1460"/>
                    <a:gd name="T59" fmla="*/ 635 h 821"/>
                    <a:gd name="T60" fmla="*/ 604 w 1460"/>
                    <a:gd name="T61" fmla="*/ 641 h 821"/>
                    <a:gd name="T62" fmla="*/ 676 w 1460"/>
                    <a:gd name="T63" fmla="*/ 659 h 821"/>
                    <a:gd name="T64" fmla="*/ 754 w 1460"/>
                    <a:gd name="T65" fmla="*/ 677 h 821"/>
                    <a:gd name="T66" fmla="*/ 843 w 1460"/>
                    <a:gd name="T67" fmla="*/ 701 h 821"/>
                    <a:gd name="T68" fmla="*/ 933 w 1460"/>
                    <a:gd name="T69" fmla="*/ 713 h 821"/>
                    <a:gd name="T70" fmla="*/ 1029 w 1460"/>
                    <a:gd name="T71" fmla="*/ 725 h 821"/>
                    <a:gd name="T72" fmla="*/ 1119 w 1460"/>
                    <a:gd name="T73" fmla="*/ 725 h 821"/>
                    <a:gd name="T74" fmla="*/ 1208 w 1460"/>
                    <a:gd name="T75" fmla="*/ 713 h 821"/>
                    <a:gd name="T76" fmla="*/ 1292 w 1460"/>
                    <a:gd name="T77" fmla="*/ 677 h 821"/>
                    <a:gd name="T78" fmla="*/ 1316 w 1460"/>
                    <a:gd name="T79" fmla="*/ 623 h 821"/>
                    <a:gd name="T80" fmla="*/ 1334 w 1460"/>
                    <a:gd name="T81" fmla="*/ 563 h 821"/>
                    <a:gd name="T82" fmla="*/ 1340 w 1460"/>
                    <a:gd name="T83" fmla="*/ 509 h 821"/>
                    <a:gd name="T84" fmla="*/ 1334 w 1460"/>
                    <a:gd name="T85" fmla="*/ 491 h 821"/>
                    <a:gd name="T86" fmla="*/ 1328 w 1460"/>
                    <a:gd name="T87" fmla="*/ 479 h 821"/>
                    <a:gd name="T88" fmla="*/ 1376 w 1460"/>
                    <a:gd name="T89" fmla="*/ 455 h 821"/>
                    <a:gd name="T90" fmla="*/ 1400 w 1460"/>
                    <a:gd name="T91" fmla="*/ 443 h 821"/>
                    <a:gd name="T92" fmla="*/ 1412 w 1460"/>
                    <a:gd name="T93" fmla="*/ 425 h 821"/>
                    <a:gd name="T94" fmla="*/ 1424 w 1460"/>
                    <a:gd name="T95" fmla="*/ 401 h 821"/>
                    <a:gd name="T96" fmla="*/ 1436 w 1460"/>
                    <a:gd name="T97" fmla="*/ 365 h 821"/>
                    <a:gd name="T98" fmla="*/ 1448 w 1460"/>
                    <a:gd name="T99" fmla="*/ 317 h 821"/>
                    <a:gd name="T100" fmla="*/ 1460 w 1460"/>
                    <a:gd name="T101" fmla="*/ 251 h 821"/>
                    <a:gd name="T102" fmla="*/ 1460 w 1460"/>
                    <a:gd name="T103" fmla="*/ 251 h 8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460" h="821">
                      <a:moveTo>
                        <a:pt x="1460" y="251"/>
                      </a:moveTo>
                      <a:lnTo>
                        <a:pt x="1334" y="191"/>
                      </a:lnTo>
                      <a:lnTo>
                        <a:pt x="1178" y="131"/>
                      </a:lnTo>
                      <a:lnTo>
                        <a:pt x="1011" y="83"/>
                      </a:lnTo>
                      <a:lnTo>
                        <a:pt x="832" y="41"/>
                      </a:lnTo>
                      <a:lnTo>
                        <a:pt x="646" y="17"/>
                      </a:lnTo>
                      <a:lnTo>
                        <a:pt x="455" y="0"/>
                      </a:lnTo>
                      <a:lnTo>
                        <a:pt x="275" y="5"/>
                      </a:lnTo>
                      <a:lnTo>
                        <a:pt x="108" y="29"/>
                      </a:lnTo>
                      <a:lnTo>
                        <a:pt x="72" y="59"/>
                      </a:lnTo>
                      <a:lnTo>
                        <a:pt x="48" y="89"/>
                      </a:lnTo>
                      <a:lnTo>
                        <a:pt x="12" y="167"/>
                      </a:lnTo>
                      <a:lnTo>
                        <a:pt x="0" y="263"/>
                      </a:lnTo>
                      <a:lnTo>
                        <a:pt x="6" y="317"/>
                      </a:lnTo>
                      <a:lnTo>
                        <a:pt x="6" y="383"/>
                      </a:lnTo>
                      <a:lnTo>
                        <a:pt x="18" y="455"/>
                      </a:lnTo>
                      <a:lnTo>
                        <a:pt x="36" y="533"/>
                      </a:lnTo>
                      <a:lnTo>
                        <a:pt x="60" y="611"/>
                      </a:lnTo>
                      <a:lnTo>
                        <a:pt x="90" y="683"/>
                      </a:lnTo>
                      <a:lnTo>
                        <a:pt x="126" y="743"/>
                      </a:lnTo>
                      <a:lnTo>
                        <a:pt x="168" y="791"/>
                      </a:lnTo>
                      <a:lnTo>
                        <a:pt x="215" y="815"/>
                      </a:lnTo>
                      <a:lnTo>
                        <a:pt x="239" y="821"/>
                      </a:lnTo>
                      <a:lnTo>
                        <a:pt x="269" y="815"/>
                      </a:lnTo>
                      <a:lnTo>
                        <a:pt x="311" y="803"/>
                      </a:lnTo>
                      <a:lnTo>
                        <a:pt x="347" y="773"/>
                      </a:lnTo>
                      <a:lnTo>
                        <a:pt x="413" y="707"/>
                      </a:lnTo>
                      <a:lnTo>
                        <a:pt x="455" y="677"/>
                      </a:lnTo>
                      <a:lnTo>
                        <a:pt x="497" y="647"/>
                      </a:lnTo>
                      <a:lnTo>
                        <a:pt x="544" y="635"/>
                      </a:lnTo>
                      <a:lnTo>
                        <a:pt x="604" y="641"/>
                      </a:lnTo>
                      <a:lnTo>
                        <a:pt x="676" y="659"/>
                      </a:lnTo>
                      <a:lnTo>
                        <a:pt x="754" y="677"/>
                      </a:lnTo>
                      <a:lnTo>
                        <a:pt x="843" y="701"/>
                      </a:lnTo>
                      <a:lnTo>
                        <a:pt x="933" y="713"/>
                      </a:lnTo>
                      <a:lnTo>
                        <a:pt x="1029" y="725"/>
                      </a:lnTo>
                      <a:lnTo>
                        <a:pt x="1119" y="725"/>
                      </a:lnTo>
                      <a:lnTo>
                        <a:pt x="1208" y="713"/>
                      </a:lnTo>
                      <a:lnTo>
                        <a:pt x="1292" y="677"/>
                      </a:lnTo>
                      <a:lnTo>
                        <a:pt x="1316" y="623"/>
                      </a:lnTo>
                      <a:lnTo>
                        <a:pt x="1334" y="563"/>
                      </a:lnTo>
                      <a:lnTo>
                        <a:pt x="1340" y="509"/>
                      </a:lnTo>
                      <a:lnTo>
                        <a:pt x="1334" y="491"/>
                      </a:lnTo>
                      <a:lnTo>
                        <a:pt x="1328" y="479"/>
                      </a:lnTo>
                      <a:lnTo>
                        <a:pt x="1376" y="455"/>
                      </a:lnTo>
                      <a:lnTo>
                        <a:pt x="1400" y="443"/>
                      </a:lnTo>
                      <a:lnTo>
                        <a:pt x="1412" y="425"/>
                      </a:lnTo>
                      <a:lnTo>
                        <a:pt x="1424" y="401"/>
                      </a:lnTo>
                      <a:lnTo>
                        <a:pt x="1436" y="365"/>
                      </a:lnTo>
                      <a:lnTo>
                        <a:pt x="1448" y="317"/>
                      </a:lnTo>
                      <a:lnTo>
                        <a:pt x="1460" y="251"/>
                      </a:lnTo>
                      <a:lnTo>
                        <a:pt x="1460" y="251"/>
                      </a:lnTo>
                      <a:close/>
                    </a:path>
                  </a:pathLst>
                </a:custGeom>
                <a:solidFill>
                  <a:srgbClr val="101077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72" name="Freeform 36"/>
                <p:cNvSpPr>
                  <a:spLocks/>
                </p:cNvSpPr>
                <p:nvPr/>
              </p:nvSpPr>
              <p:spPr bwMode="auto">
                <a:xfrm>
                  <a:off x="1479" y="4646"/>
                  <a:ext cx="945" cy="785"/>
                </a:xfrm>
                <a:custGeom>
                  <a:avLst/>
                  <a:gdLst>
                    <a:gd name="T0" fmla="*/ 6 w 945"/>
                    <a:gd name="T1" fmla="*/ 341 h 785"/>
                    <a:gd name="T2" fmla="*/ 18 w 945"/>
                    <a:gd name="T3" fmla="*/ 443 h 785"/>
                    <a:gd name="T4" fmla="*/ 36 w 945"/>
                    <a:gd name="T5" fmla="*/ 545 h 785"/>
                    <a:gd name="T6" fmla="*/ 60 w 945"/>
                    <a:gd name="T7" fmla="*/ 635 h 785"/>
                    <a:gd name="T8" fmla="*/ 90 w 945"/>
                    <a:gd name="T9" fmla="*/ 707 h 785"/>
                    <a:gd name="T10" fmla="*/ 131 w 945"/>
                    <a:gd name="T11" fmla="*/ 755 h 785"/>
                    <a:gd name="T12" fmla="*/ 155 w 945"/>
                    <a:gd name="T13" fmla="*/ 773 h 785"/>
                    <a:gd name="T14" fmla="*/ 185 w 945"/>
                    <a:gd name="T15" fmla="*/ 785 h 785"/>
                    <a:gd name="T16" fmla="*/ 221 w 945"/>
                    <a:gd name="T17" fmla="*/ 785 h 785"/>
                    <a:gd name="T18" fmla="*/ 257 w 945"/>
                    <a:gd name="T19" fmla="*/ 779 h 785"/>
                    <a:gd name="T20" fmla="*/ 299 w 945"/>
                    <a:gd name="T21" fmla="*/ 767 h 785"/>
                    <a:gd name="T22" fmla="*/ 347 w 945"/>
                    <a:gd name="T23" fmla="*/ 737 h 785"/>
                    <a:gd name="T24" fmla="*/ 436 w 945"/>
                    <a:gd name="T25" fmla="*/ 683 h 785"/>
                    <a:gd name="T26" fmla="*/ 508 w 945"/>
                    <a:gd name="T27" fmla="*/ 641 h 785"/>
                    <a:gd name="T28" fmla="*/ 574 w 945"/>
                    <a:gd name="T29" fmla="*/ 605 h 785"/>
                    <a:gd name="T30" fmla="*/ 622 w 945"/>
                    <a:gd name="T31" fmla="*/ 581 h 785"/>
                    <a:gd name="T32" fmla="*/ 670 w 945"/>
                    <a:gd name="T33" fmla="*/ 563 h 785"/>
                    <a:gd name="T34" fmla="*/ 706 w 945"/>
                    <a:gd name="T35" fmla="*/ 557 h 785"/>
                    <a:gd name="T36" fmla="*/ 742 w 945"/>
                    <a:gd name="T37" fmla="*/ 563 h 785"/>
                    <a:gd name="T38" fmla="*/ 777 w 945"/>
                    <a:gd name="T39" fmla="*/ 569 h 785"/>
                    <a:gd name="T40" fmla="*/ 807 w 945"/>
                    <a:gd name="T41" fmla="*/ 569 h 785"/>
                    <a:gd name="T42" fmla="*/ 843 w 945"/>
                    <a:gd name="T43" fmla="*/ 557 h 785"/>
                    <a:gd name="T44" fmla="*/ 873 w 945"/>
                    <a:gd name="T45" fmla="*/ 533 h 785"/>
                    <a:gd name="T46" fmla="*/ 897 w 945"/>
                    <a:gd name="T47" fmla="*/ 491 h 785"/>
                    <a:gd name="T48" fmla="*/ 915 w 945"/>
                    <a:gd name="T49" fmla="*/ 443 h 785"/>
                    <a:gd name="T50" fmla="*/ 933 w 945"/>
                    <a:gd name="T51" fmla="*/ 389 h 785"/>
                    <a:gd name="T52" fmla="*/ 945 w 945"/>
                    <a:gd name="T53" fmla="*/ 263 h 785"/>
                    <a:gd name="T54" fmla="*/ 945 w 945"/>
                    <a:gd name="T55" fmla="*/ 203 h 785"/>
                    <a:gd name="T56" fmla="*/ 921 w 945"/>
                    <a:gd name="T57" fmla="*/ 143 h 785"/>
                    <a:gd name="T58" fmla="*/ 885 w 945"/>
                    <a:gd name="T59" fmla="*/ 102 h 785"/>
                    <a:gd name="T60" fmla="*/ 843 w 945"/>
                    <a:gd name="T61" fmla="*/ 66 h 785"/>
                    <a:gd name="T62" fmla="*/ 795 w 945"/>
                    <a:gd name="T63" fmla="*/ 42 h 785"/>
                    <a:gd name="T64" fmla="*/ 736 w 945"/>
                    <a:gd name="T65" fmla="*/ 30 h 785"/>
                    <a:gd name="T66" fmla="*/ 676 w 945"/>
                    <a:gd name="T67" fmla="*/ 36 h 785"/>
                    <a:gd name="T68" fmla="*/ 604 w 945"/>
                    <a:gd name="T69" fmla="*/ 60 h 785"/>
                    <a:gd name="T70" fmla="*/ 562 w 945"/>
                    <a:gd name="T71" fmla="*/ 72 h 785"/>
                    <a:gd name="T72" fmla="*/ 520 w 945"/>
                    <a:gd name="T73" fmla="*/ 72 h 785"/>
                    <a:gd name="T74" fmla="*/ 478 w 945"/>
                    <a:gd name="T75" fmla="*/ 66 h 785"/>
                    <a:gd name="T76" fmla="*/ 442 w 945"/>
                    <a:gd name="T77" fmla="*/ 54 h 785"/>
                    <a:gd name="T78" fmla="*/ 431 w 945"/>
                    <a:gd name="T79" fmla="*/ 48 h 785"/>
                    <a:gd name="T80" fmla="*/ 413 w 945"/>
                    <a:gd name="T81" fmla="*/ 36 h 785"/>
                    <a:gd name="T82" fmla="*/ 347 w 945"/>
                    <a:gd name="T83" fmla="*/ 18 h 785"/>
                    <a:gd name="T84" fmla="*/ 269 w 945"/>
                    <a:gd name="T85" fmla="*/ 0 h 785"/>
                    <a:gd name="T86" fmla="*/ 185 w 945"/>
                    <a:gd name="T87" fmla="*/ 0 h 785"/>
                    <a:gd name="T88" fmla="*/ 143 w 945"/>
                    <a:gd name="T89" fmla="*/ 6 h 785"/>
                    <a:gd name="T90" fmla="*/ 102 w 945"/>
                    <a:gd name="T91" fmla="*/ 18 h 785"/>
                    <a:gd name="T92" fmla="*/ 72 w 945"/>
                    <a:gd name="T93" fmla="*/ 42 h 785"/>
                    <a:gd name="T94" fmla="*/ 42 w 945"/>
                    <a:gd name="T95" fmla="*/ 78 h 785"/>
                    <a:gd name="T96" fmla="*/ 18 w 945"/>
                    <a:gd name="T97" fmla="*/ 125 h 785"/>
                    <a:gd name="T98" fmla="*/ 0 w 945"/>
                    <a:gd name="T99" fmla="*/ 179 h 785"/>
                    <a:gd name="T100" fmla="*/ 0 w 945"/>
                    <a:gd name="T101" fmla="*/ 251 h 785"/>
                    <a:gd name="T102" fmla="*/ 6 w 945"/>
                    <a:gd name="T103" fmla="*/ 341 h 785"/>
                    <a:gd name="T104" fmla="*/ 6 w 945"/>
                    <a:gd name="T105" fmla="*/ 341 h 7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945" h="785">
                      <a:moveTo>
                        <a:pt x="6" y="341"/>
                      </a:moveTo>
                      <a:lnTo>
                        <a:pt x="18" y="443"/>
                      </a:lnTo>
                      <a:lnTo>
                        <a:pt x="36" y="545"/>
                      </a:lnTo>
                      <a:lnTo>
                        <a:pt x="60" y="635"/>
                      </a:lnTo>
                      <a:lnTo>
                        <a:pt x="90" y="707"/>
                      </a:lnTo>
                      <a:lnTo>
                        <a:pt x="131" y="755"/>
                      </a:lnTo>
                      <a:lnTo>
                        <a:pt x="155" y="773"/>
                      </a:lnTo>
                      <a:lnTo>
                        <a:pt x="185" y="785"/>
                      </a:lnTo>
                      <a:lnTo>
                        <a:pt x="221" y="785"/>
                      </a:lnTo>
                      <a:lnTo>
                        <a:pt x="257" y="779"/>
                      </a:lnTo>
                      <a:lnTo>
                        <a:pt x="299" y="767"/>
                      </a:lnTo>
                      <a:lnTo>
                        <a:pt x="347" y="737"/>
                      </a:lnTo>
                      <a:lnTo>
                        <a:pt x="436" y="683"/>
                      </a:lnTo>
                      <a:lnTo>
                        <a:pt x="508" y="641"/>
                      </a:lnTo>
                      <a:lnTo>
                        <a:pt x="574" y="605"/>
                      </a:lnTo>
                      <a:lnTo>
                        <a:pt x="622" y="581"/>
                      </a:lnTo>
                      <a:lnTo>
                        <a:pt x="670" y="563"/>
                      </a:lnTo>
                      <a:lnTo>
                        <a:pt x="706" y="557"/>
                      </a:lnTo>
                      <a:lnTo>
                        <a:pt x="742" y="563"/>
                      </a:lnTo>
                      <a:lnTo>
                        <a:pt x="777" y="569"/>
                      </a:lnTo>
                      <a:lnTo>
                        <a:pt x="807" y="569"/>
                      </a:lnTo>
                      <a:lnTo>
                        <a:pt x="843" y="557"/>
                      </a:lnTo>
                      <a:lnTo>
                        <a:pt x="873" y="533"/>
                      </a:lnTo>
                      <a:lnTo>
                        <a:pt x="897" y="491"/>
                      </a:lnTo>
                      <a:lnTo>
                        <a:pt x="915" y="443"/>
                      </a:lnTo>
                      <a:lnTo>
                        <a:pt x="933" y="389"/>
                      </a:lnTo>
                      <a:lnTo>
                        <a:pt x="945" y="263"/>
                      </a:lnTo>
                      <a:lnTo>
                        <a:pt x="945" y="203"/>
                      </a:lnTo>
                      <a:lnTo>
                        <a:pt x="921" y="143"/>
                      </a:lnTo>
                      <a:lnTo>
                        <a:pt x="885" y="102"/>
                      </a:lnTo>
                      <a:lnTo>
                        <a:pt x="843" y="66"/>
                      </a:lnTo>
                      <a:lnTo>
                        <a:pt x="795" y="42"/>
                      </a:lnTo>
                      <a:lnTo>
                        <a:pt x="736" y="30"/>
                      </a:lnTo>
                      <a:lnTo>
                        <a:pt x="676" y="36"/>
                      </a:lnTo>
                      <a:lnTo>
                        <a:pt x="604" y="60"/>
                      </a:lnTo>
                      <a:lnTo>
                        <a:pt x="562" y="72"/>
                      </a:lnTo>
                      <a:lnTo>
                        <a:pt x="520" y="72"/>
                      </a:lnTo>
                      <a:lnTo>
                        <a:pt x="478" y="66"/>
                      </a:lnTo>
                      <a:lnTo>
                        <a:pt x="442" y="54"/>
                      </a:lnTo>
                      <a:lnTo>
                        <a:pt x="431" y="48"/>
                      </a:lnTo>
                      <a:lnTo>
                        <a:pt x="413" y="36"/>
                      </a:lnTo>
                      <a:lnTo>
                        <a:pt x="347" y="18"/>
                      </a:lnTo>
                      <a:lnTo>
                        <a:pt x="269" y="0"/>
                      </a:lnTo>
                      <a:lnTo>
                        <a:pt x="185" y="0"/>
                      </a:lnTo>
                      <a:lnTo>
                        <a:pt x="143" y="6"/>
                      </a:lnTo>
                      <a:lnTo>
                        <a:pt x="102" y="18"/>
                      </a:lnTo>
                      <a:lnTo>
                        <a:pt x="72" y="42"/>
                      </a:lnTo>
                      <a:lnTo>
                        <a:pt x="42" y="78"/>
                      </a:lnTo>
                      <a:lnTo>
                        <a:pt x="18" y="125"/>
                      </a:lnTo>
                      <a:lnTo>
                        <a:pt x="0" y="179"/>
                      </a:lnTo>
                      <a:lnTo>
                        <a:pt x="0" y="251"/>
                      </a:lnTo>
                      <a:lnTo>
                        <a:pt x="6" y="341"/>
                      </a:lnTo>
                      <a:lnTo>
                        <a:pt x="6" y="34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73" name="Freeform 37"/>
                <p:cNvSpPr>
                  <a:spLocks/>
                </p:cNvSpPr>
                <p:nvPr/>
              </p:nvSpPr>
              <p:spPr bwMode="auto">
                <a:xfrm>
                  <a:off x="2316" y="5209"/>
                  <a:ext cx="90" cy="36"/>
                </a:xfrm>
                <a:custGeom>
                  <a:avLst/>
                  <a:gdLst>
                    <a:gd name="T0" fmla="*/ 90 w 90"/>
                    <a:gd name="T1" fmla="*/ 36 h 36"/>
                    <a:gd name="T2" fmla="*/ 66 w 90"/>
                    <a:gd name="T3" fmla="*/ 24 h 36"/>
                    <a:gd name="T4" fmla="*/ 36 w 90"/>
                    <a:gd name="T5" fmla="*/ 12 h 36"/>
                    <a:gd name="T6" fmla="*/ 12 w 90"/>
                    <a:gd name="T7" fmla="*/ 0 h 36"/>
                    <a:gd name="T8" fmla="*/ 0 w 90"/>
                    <a:gd name="T9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36">
                      <a:moveTo>
                        <a:pt x="90" y="36"/>
                      </a:moveTo>
                      <a:lnTo>
                        <a:pt x="66" y="24"/>
                      </a:lnTo>
                      <a:lnTo>
                        <a:pt x="36" y="12"/>
                      </a:lnTo>
                      <a:lnTo>
                        <a:pt x="1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74" name="Freeform 38"/>
                <p:cNvSpPr>
                  <a:spLocks/>
                </p:cNvSpPr>
                <p:nvPr/>
              </p:nvSpPr>
              <p:spPr bwMode="auto">
                <a:xfrm>
                  <a:off x="2370" y="5047"/>
                  <a:ext cx="347" cy="396"/>
                </a:xfrm>
                <a:custGeom>
                  <a:avLst/>
                  <a:gdLst>
                    <a:gd name="T0" fmla="*/ 0 w 347"/>
                    <a:gd name="T1" fmla="*/ 396 h 396"/>
                    <a:gd name="T2" fmla="*/ 24 w 347"/>
                    <a:gd name="T3" fmla="*/ 342 h 396"/>
                    <a:gd name="T4" fmla="*/ 42 w 347"/>
                    <a:gd name="T5" fmla="*/ 282 h 396"/>
                    <a:gd name="T6" fmla="*/ 48 w 347"/>
                    <a:gd name="T7" fmla="*/ 228 h 396"/>
                    <a:gd name="T8" fmla="*/ 42 w 347"/>
                    <a:gd name="T9" fmla="*/ 210 h 396"/>
                    <a:gd name="T10" fmla="*/ 36 w 347"/>
                    <a:gd name="T11" fmla="*/ 198 h 396"/>
                    <a:gd name="T12" fmla="*/ 84 w 347"/>
                    <a:gd name="T13" fmla="*/ 174 h 396"/>
                    <a:gd name="T14" fmla="*/ 120 w 347"/>
                    <a:gd name="T15" fmla="*/ 150 h 396"/>
                    <a:gd name="T16" fmla="*/ 132 w 347"/>
                    <a:gd name="T17" fmla="*/ 132 h 396"/>
                    <a:gd name="T18" fmla="*/ 144 w 347"/>
                    <a:gd name="T19" fmla="*/ 96 h 396"/>
                    <a:gd name="T20" fmla="*/ 156 w 347"/>
                    <a:gd name="T21" fmla="*/ 54 h 396"/>
                    <a:gd name="T22" fmla="*/ 168 w 347"/>
                    <a:gd name="T23" fmla="*/ 0 h 396"/>
                    <a:gd name="T24" fmla="*/ 215 w 347"/>
                    <a:gd name="T25" fmla="*/ 6 h 396"/>
                    <a:gd name="T26" fmla="*/ 257 w 347"/>
                    <a:gd name="T27" fmla="*/ 24 h 396"/>
                    <a:gd name="T28" fmla="*/ 293 w 347"/>
                    <a:gd name="T29" fmla="*/ 48 h 396"/>
                    <a:gd name="T30" fmla="*/ 323 w 347"/>
                    <a:gd name="T31" fmla="*/ 72 h 396"/>
                    <a:gd name="T32" fmla="*/ 335 w 347"/>
                    <a:gd name="T33" fmla="*/ 102 h 396"/>
                    <a:gd name="T34" fmla="*/ 347 w 347"/>
                    <a:gd name="T35" fmla="*/ 132 h 396"/>
                    <a:gd name="T36" fmla="*/ 341 w 347"/>
                    <a:gd name="T37" fmla="*/ 168 h 396"/>
                    <a:gd name="T38" fmla="*/ 323 w 347"/>
                    <a:gd name="T39" fmla="*/ 210 h 396"/>
                    <a:gd name="T40" fmla="*/ 323 w 347"/>
                    <a:gd name="T41" fmla="*/ 240 h 396"/>
                    <a:gd name="T42" fmla="*/ 317 w 347"/>
                    <a:gd name="T43" fmla="*/ 282 h 396"/>
                    <a:gd name="T44" fmla="*/ 299 w 347"/>
                    <a:gd name="T45" fmla="*/ 312 h 396"/>
                    <a:gd name="T46" fmla="*/ 269 w 347"/>
                    <a:gd name="T47" fmla="*/ 348 h 396"/>
                    <a:gd name="T48" fmla="*/ 233 w 347"/>
                    <a:gd name="T49" fmla="*/ 372 h 396"/>
                    <a:gd name="T50" fmla="*/ 174 w 347"/>
                    <a:gd name="T51" fmla="*/ 390 h 396"/>
                    <a:gd name="T52" fmla="*/ 96 w 347"/>
                    <a:gd name="T53" fmla="*/ 396 h 396"/>
                    <a:gd name="T54" fmla="*/ 0 w 347"/>
                    <a:gd name="T55" fmla="*/ 396 h 396"/>
                    <a:gd name="T56" fmla="*/ 0 w 347"/>
                    <a:gd name="T57" fmla="*/ 396 h 3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47" h="396">
                      <a:moveTo>
                        <a:pt x="0" y="396"/>
                      </a:moveTo>
                      <a:lnTo>
                        <a:pt x="24" y="342"/>
                      </a:lnTo>
                      <a:lnTo>
                        <a:pt x="42" y="282"/>
                      </a:lnTo>
                      <a:lnTo>
                        <a:pt x="48" y="228"/>
                      </a:lnTo>
                      <a:lnTo>
                        <a:pt x="42" y="210"/>
                      </a:lnTo>
                      <a:lnTo>
                        <a:pt x="36" y="198"/>
                      </a:lnTo>
                      <a:lnTo>
                        <a:pt x="84" y="174"/>
                      </a:lnTo>
                      <a:lnTo>
                        <a:pt x="120" y="150"/>
                      </a:lnTo>
                      <a:lnTo>
                        <a:pt x="132" y="132"/>
                      </a:lnTo>
                      <a:lnTo>
                        <a:pt x="144" y="96"/>
                      </a:lnTo>
                      <a:lnTo>
                        <a:pt x="156" y="54"/>
                      </a:lnTo>
                      <a:lnTo>
                        <a:pt x="168" y="0"/>
                      </a:lnTo>
                      <a:lnTo>
                        <a:pt x="215" y="6"/>
                      </a:lnTo>
                      <a:lnTo>
                        <a:pt x="257" y="24"/>
                      </a:lnTo>
                      <a:lnTo>
                        <a:pt x="293" y="48"/>
                      </a:lnTo>
                      <a:lnTo>
                        <a:pt x="323" y="72"/>
                      </a:lnTo>
                      <a:lnTo>
                        <a:pt x="335" y="102"/>
                      </a:lnTo>
                      <a:lnTo>
                        <a:pt x="347" y="132"/>
                      </a:lnTo>
                      <a:lnTo>
                        <a:pt x="341" y="168"/>
                      </a:lnTo>
                      <a:lnTo>
                        <a:pt x="323" y="210"/>
                      </a:lnTo>
                      <a:lnTo>
                        <a:pt x="323" y="240"/>
                      </a:lnTo>
                      <a:lnTo>
                        <a:pt x="317" y="282"/>
                      </a:lnTo>
                      <a:lnTo>
                        <a:pt x="299" y="312"/>
                      </a:lnTo>
                      <a:lnTo>
                        <a:pt x="269" y="348"/>
                      </a:lnTo>
                      <a:lnTo>
                        <a:pt x="233" y="372"/>
                      </a:lnTo>
                      <a:lnTo>
                        <a:pt x="174" y="390"/>
                      </a:lnTo>
                      <a:lnTo>
                        <a:pt x="96" y="396"/>
                      </a:lnTo>
                      <a:lnTo>
                        <a:pt x="0" y="396"/>
                      </a:lnTo>
                      <a:lnTo>
                        <a:pt x="0" y="396"/>
                      </a:lnTo>
                      <a:close/>
                    </a:path>
                  </a:pathLst>
                </a:custGeom>
                <a:solidFill>
                  <a:srgbClr val="FAD28D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75" name="Freeform 39"/>
                <p:cNvSpPr>
                  <a:spLocks/>
                </p:cNvSpPr>
                <p:nvPr/>
              </p:nvSpPr>
              <p:spPr bwMode="auto">
                <a:xfrm>
                  <a:off x="2454" y="5215"/>
                  <a:ext cx="239" cy="42"/>
                </a:xfrm>
                <a:custGeom>
                  <a:avLst/>
                  <a:gdLst>
                    <a:gd name="T0" fmla="*/ 0 w 239"/>
                    <a:gd name="T1" fmla="*/ 6 h 42"/>
                    <a:gd name="T2" fmla="*/ 66 w 239"/>
                    <a:gd name="T3" fmla="*/ 0 h 42"/>
                    <a:gd name="T4" fmla="*/ 125 w 239"/>
                    <a:gd name="T5" fmla="*/ 6 h 42"/>
                    <a:gd name="T6" fmla="*/ 185 w 239"/>
                    <a:gd name="T7" fmla="*/ 18 h 42"/>
                    <a:gd name="T8" fmla="*/ 239 w 239"/>
                    <a:gd name="T9" fmla="*/ 4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9" h="42">
                      <a:moveTo>
                        <a:pt x="0" y="6"/>
                      </a:moveTo>
                      <a:lnTo>
                        <a:pt x="66" y="0"/>
                      </a:lnTo>
                      <a:lnTo>
                        <a:pt x="125" y="6"/>
                      </a:lnTo>
                      <a:lnTo>
                        <a:pt x="185" y="18"/>
                      </a:lnTo>
                      <a:lnTo>
                        <a:pt x="239" y="42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76" name="Freeform 40"/>
                <p:cNvSpPr>
                  <a:spLocks/>
                </p:cNvSpPr>
                <p:nvPr/>
              </p:nvSpPr>
              <p:spPr bwMode="auto">
                <a:xfrm>
                  <a:off x="4643" y="4903"/>
                  <a:ext cx="323" cy="785"/>
                </a:xfrm>
                <a:custGeom>
                  <a:avLst/>
                  <a:gdLst>
                    <a:gd name="T0" fmla="*/ 36 w 323"/>
                    <a:gd name="T1" fmla="*/ 378 h 785"/>
                    <a:gd name="T2" fmla="*/ 36 w 323"/>
                    <a:gd name="T3" fmla="*/ 288 h 785"/>
                    <a:gd name="T4" fmla="*/ 36 w 323"/>
                    <a:gd name="T5" fmla="*/ 216 h 785"/>
                    <a:gd name="T6" fmla="*/ 42 w 323"/>
                    <a:gd name="T7" fmla="*/ 150 h 785"/>
                    <a:gd name="T8" fmla="*/ 48 w 323"/>
                    <a:gd name="T9" fmla="*/ 96 h 785"/>
                    <a:gd name="T10" fmla="*/ 60 w 323"/>
                    <a:gd name="T11" fmla="*/ 54 h 785"/>
                    <a:gd name="T12" fmla="*/ 84 w 323"/>
                    <a:gd name="T13" fmla="*/ 24 h 785"/>
                    <a:gd name="T14" fmla="*/ 114 w 323"/>
                    <a:gd name="T15" fmla="*/ 6 h 785"/>
                    <a:gd name="T16" fmla="*/ 156 w 323"/>
                    <a:gd name="T17" fmla="*/ 0 h 785"/>
                    <a:gd name="T18" fmla="*/ 204 w 323"/>
                    <a:gd name="T19" fmla="*/ 6 h 785"/>
                    <a:gd name="T20" fmla="*/ 233 w 323"/>
                    <a:gd name="T21" fmla="*/ 36 h 785"/>
                    <a:gd name="T22" fmla="*/ 263 w 323"/>
                    <a:gd name="T23" fmla="*/ 72 h 785"/>
                    <a:gd name="T24" fmla="*/ 287 w 323"/>
                    <a:gd name="T25" fmla="*/ 120 h 785"/>
                    <a:gd name="T26" fmla="*/ 299 w 323"/>
                    <a:gd name="T27" fmla="*/ 186 h 785"/>
                    <a:gd name="T28" fmla="*/ 311 w 323"/>
                    <a:gd name="T29" fmla="*/ 252 h 785"/>
                    <a:gd name="T30" fmla="*/ 323 w 323"/>
                    <a:gd name="T31" fmla="*/ 396 h 785"/>
                    <a:gd name="T32" fmla="*/ 317 w 323"/>
                    <a:gd name="T33" fmla="*/ 528 h 785"/>
                    <a:gd name="T34" fmla="*/ 305 w 323"/>
                    <a:gd name="T35" fmla="*/ 588 h 785"/>
                    <a:gd name="T36" fmla="*/ 293 w 323"/>
                    <a:gd name="T37" fmla="*/ 636 h 785"/>
                    <a:gd name="T38" fmla="*/ 269 w 323"/>
                    <a:gd name="T39" fmla="*/ 678 h 785"/>
                    <a:gd name="T40" fmla="*/ 245 w 323"/>
                    <a:gd name="T41" fmla="*/ 714 h 785"/>
                    <a:gd name="T42" fmla="*/ 216 w 323"/>
                    <a:gd name="T43" fmla="*/ 743 h 785"/>
                    <a:gd name="T44" fmla="*/ 180 w 323"/>
                    <a:gd name="T45" fmla="*/ 761 h 785"/>
                    <a:gd name="T46" fmla="*/ 108 w 323"/>
                    <a:gd name="T47" fmla="*/ 785 h 785"/>
                    <a:gd name="T48" fmla="*/ 72 w 323"/>
                    <a:gd name="T49" fmla="*/ 785 h 785"/>
                    <a:gd name="T50" fmla="*/ 42 w 323"/>
                    <a:gd name="T51" fmla="*/ 785 h 785"/>
                    <a:gd name="T52" fmla="*/ 18 w 323"/>
                    <a:gd name="T53" fmla="*/ 773 h 785"/>
                    <a:gd name="T54" fmla="*/ 6 w 323"/>
                    <a:gd name="T55" fmla="*/ 755 h 785"/>
                    <a:gd name="T56" fmla="*/ 0 w 323"/>
                    <a:gd name="T57" fmla="*/ 720 h 785"/>
                    <a:gd name="T58" fmla="*/ 6 w 323"/>
                    <a:gd name="T59" fmla="*/ 684 h 785"/>
                    <a:gd name="T60" fmla="*/ 24 w 323"/>
                    <a:gd name="T61" fmla="*/ 612 h 785"/>
                    <a:gd name="T62" fmla="*/ 36 w 323"/>
                    <a:gd name="T63" fmla="*/ 540 h 785"/>
                    <a:gd name="T64" fmla="*/ 42 w 323"/>
                    <a:gd name="T65" fmla="*/ 468 h 785"/>
                    <a:gd name="T66" fmla="*/ 36 w 323"/>
                    <a:gd name="T67" fmla="*/ 378 h 785"/>
                    <a:gd name="T68" fmla="*/ 36 w 323"/>
                    <a:gd name="T69" fmla="*/ 378 h 7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23" h="785">
                      <a:moveTo>
                        <a:pt x="36" y="378"/>
                      </a:moveTo>
                      <a:lnTo>
                        <a:pt x="36" y="288"/>
                      </a:lnTo>
                      <a:lnTo>
                        <a:pt x="36" y="216"/>
                      </a:lnTo>
                      <a:lnTo>
                        <a:pt x="42" y="150"/>
                      </a:lnTo>
                      <a:lnTo>
                        <a:pt x="48" y="96"/>
                      </a:lnTo>
                      <a:lnTo>
                        <a:pt x="60" y="54"/>
                      </a:lnTo>
                      <a:lnTo>
                        <a:pt x="84" y="24"/>
                      </a:lnTo>
                      <a:lnTo>
                        <a:pt x="114" y="6"/>
                      </a:lnTo>
                      <a:lnTo>
                        <a:pt x="156" y="0"/>
                      </a:lnTo>
                      <a:lnTo>
                        <a:pt x="204" y="6"/>
                      </a:lnTo>
                      <a:lnTo>
                        <a:pt x="233" y="36"/>
                      </a:lnTo>
                      <a:lnTo>
                        <a:pt x="263" y="72"/>
                      </a:lnTo>
                      <a:lnTo>
                        <a:pt x="287" y="120"/>
                      </a:lnTo>
                      <a:lnTo>
                        <a:pt x="299" y="186"/>
                      </a:lnTo>
                      <a:lnTo>
                        <a:pt x="311" y="252"/>
                      </a:lnTo>
                      <a:lnTo>
                        <a:pt x="323" y="396"/>
                      </a:lnTo>
                      <a:lnTo>
                        <a:pt x="317" y="528"/>
                      </a:lnTo>
                      <a:lnTo>
                        <a:pt x="305" y="588"/>
                      </a:lnTo>
                      <a:lnTo>
                        <a:pt x="293" y="636"/>
                      </a:lnTo>
                      <a:lnTo>
                        <a:pt x="269" y="678"/>
                      </a:lnTo>
                      <a:lnTo>
                        <a:pt x="245" y="714"/>
                      </a:lnTo>
                      <a:lnTo>
                        <a:pt x="216" y="743"/>
                      </a:lnTo>
                      <a:lnTo>
                        <a:pt x="180" y="761"/>
                      </a:lnTo>
                      <a:lnTo>
                        <a:pt x="108" y="785"/>
                      </a:lnTo>
                      <a:lnTo>
                        <a:pt x="72" y="785"/>
                      </a:lnTo>
                      <a:lnTo>
                        <a:pt x="42" y="785"/>
                      </a:lnTo>
                      <a:lnTo>
                        <a:pt x="18" y="773"/>
                      </a:lnTo>
                      <a:lnTo>
                        <a:pt x="6" y="755"/>
                      </a:lnTo>
                      <a:lnTo>
                        <a:pt x="0" y="720"/>
                      </a:lnTo>
                      <a:lnTo>
                        <a:pt x="6" y="684"/>
                      </a:lnTo>
                      <a:lnTo>
                        <a:pt x="24" y="612"/>
                      </a:lnTo>
                      <a:lnTo>
                        <a:pt x="36" y="540"/>
                      </a:lnTo>
                      <a:lnTo>
                        <a:pt x="42" y="468"/>
                      </a:lnTo>
                      <a:lnTo>
                        <a:pt x="36" y="378"/>
                      </a:lnTo>
                      <a:lnTo>
                        <a:pt x="36" y="378"/>
                      </a:lnTo>
                      <a:close/>
                    </a:path>
                  </a:pathLst>
                </a:custGeom>
                <a:solidFill>
                  <a:srgbClr val="7F7F7F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77" name="Freeform 41"/>
                <p:cNvSpPr>
                  <a:spLocks/>
                </p:cNvSpPr>
                <p:nvPr/>
              </p:nvSpPr>
              <p:spPr bwMode="auto">
                <a:xfrm>
                  <a:off x="3572" y="4556"/>
                  <a:ext cx="1071" cy="1324"/>
                </a:xfrm>
                <a:custGeom>
                  <a:avLst/>
                  <a:gdLst>
                    <a:gd name="T0" fmla="*/ 1071 w 1071"/>
                    <a:gd name="T1" fmla="*/ 743 h 1324"/>
                    <a:gd name="T2" fmla="*/ 1071 w 1071"/>
                    <a:gd name="T3" fmla="*/ 635 h 1324"/>
                    <a:gd name="T4" fmla="*/ 1065 w 1071"/>
                    <a:gd name="T5" fmla="*/ 545 h 1324"/>
                    <a:gd name="T6" fmla="*/ 1053 w 1071"/>
                    <a:gd name="T7" fmla="*/ 461 h 1324"/>
                    <a:gd name="T8" fmla="*/ 1029 w 1071"/>
                    <a:gd name="T9" fmla="*/ 389 h 1324"/>
                    <a:gd name="T10" fmla="*/ 999 w 1071"/>
                    <a:gd name="T11" fmla="*/ 329 h 1324"/>
                    <a:gd name="T12" fmla="*/ 958 w 1071"/>
                    <a:gd name="T13" fmla="*/ 281 h 1324"/>
                    <a:gd name="T14" fmla="*/ 910 w 1071"/>
                    <a:gd name="T15" fmla="*/ 245 h 1324"/>
                    <a:gd name="T16" fmla="*/ 856 w 1071"/>
                    <a:gd name="T17" fmla="*/ 227 h 1324"/>
                    <a:gd name="T18" fmla="*/ 802 w 1071"/>
                    <a:gd name="T19" fmla="*/ 210 h 1324"/>
                    <a:gd name="T20" fmla="*/ 760 w 1071"/>
                    <a:gd name="T21" fmla="*/ 198 h 1324"/>
                    <a:gd name="T22" fmla="*/ 724 w 1071"/>
                    <a:gd name="T23" fmla="*/ 174 h 1324"/>
                    <a:gd name="T24" fmla="*/ 700 w 1071"/>
                    <a:gd name="T25" fmla="*/ 156 h 1324"/>
                    <a:gd name="T26" fmla="*/ 652 w 1071"/>
                    <a:gd name="T27" fmla="*/ 114 h 1324"/>
                    <a:gd name="T28" fmla="*/ 623 w 1071"/>
                    <a:gd name="T29" fmla="*/ 78 h 1324"/>
                    <a:gd name="T30" fmla="*/ 611 w 1071"/>
                    <a:gd name="T31" fmla="*/ 66 h 1324"/>
                    <a:gd name="T32" fmla="*/ 587 w 1071"/>
                    <a:gd name="T33" fmla="*/ 54 h 1324"/>
                    <a:gd name="T34" fmla="*/ 527 w 1071"/>
                    <a:gd name="T35" fmla="*/ 18 h 1324"/>
                    <a:gd name="T36" fmla="*/ 449 w 1071"/>
                    <a:gd name="T37" fmla="*/ 0 h 1324"/>
                    <a:gd name="T38" fmla="*/ 407 w 1071"/>
                    <a:gd name="T39" fmla="*/ 0 h 1324"/>
                    <a:gd name="T40" fmla="*/ 359 w 1071"/>
                    <a:gd name="T41" fmla="*/ 12 h 1324"/>
                    <a:gd name="T42" fmla="*/ 312 w 1071"/>
                    <a:gd name="T43" fmla="*/ 30 h 1324"/>
                    <a:gd name="T44" fmla="*/ 264 w 1071"/>
                    <a:gd name="T45" fmla="*/ 60 h 1324"/>
                    <a:gd name="T46" fmla="*/ 216 w 1071"/>
                    <a:gd name="T47" fmla="*/ 108 h 1324"/>
                    <a:gd name="T48" fmla="*/ 168 w 1071"/>
                    <a:gd name="T49" fmla="*/ 174 h 1324"/>
                    <a:gd name="T50" fmla="*/ 126 w 1071"/>
                    <a:gd name="T51" fmla="*/ 257 h 1324"/>
                    <a:gd name="T52" fmla="*/ 84 w 1071"/>
                    <a:gd name="T53" fmla="*/ 365 h 1324"/>
                    <a:gd name="T54" fmla="*/ 48 w 1071"/>
                    <a:gd name="T55" fmla="*/ 497 h 1324"/>
                    <a:gd name="T56" fmla="*/ 18 w 1071"/>
                    <a:gd name="T57" fmla="*/ 653 h 1324"/>
                    <a:gd name="T58" fmla="*/ 6 w 1071"/>
                    <a:gd name="T59" fmla="*/ 767 h 1324"/>
                    <a:gd name="T60" fmla="*/ 0 w 1071"/>
                    <a:gd name="T61" fmla="*/ 869 h 1324"/>
                    <a:gd name="T62" fmla="*/ 6 w 1071"/>
                    <a:gd name="T63" fmla="*/ 959 h 1324"/>
                    <a:gd name="T64" fmla="*/ 18 w 1071"/>
                    <a:gd name="T65" fmla="*/ 1037 h 1324"/>
                    <a:gd name="T66" fmla="*/ 42 w 1071"/>
                    <a:gd name="T67" fmla="*/ 1108 h 1324"/>
                    <a:gd name="T68" fmla="*/ 66 w 1071"/>
                    <a:gd name="T69" fmla="*/ 1168 h 1324"/>
                    <a:gd name="T70" fmla="*/ 102 w 1071"/>
                    <a:gd name="T71" fmla="*/ 1222 h 1324"/>
                    <a:gd name="T72" fmla="*/ 138 w 1071"/>
                    <a:gd name="T73" fmla="*/ 1264 h 1324"/>
                    <a:gd name="T74" fmla="*/ 180 w 1071"/>
                    <a:gd name="T75" fmla="*/ 1294 h 1324"/>
                    <a:gd name="T76" fmla="*/ 228 w 1071"/>
                    <a:gd name="T77" fmla="*/ 1312 h 1324"/>
                    <a:gd name="T78" fmla="*/ 282 w 1071"/>
                    <a:gd name="T79" fmla="*/ 1324 h 1324"/>
                    <a:gd name="T80" fmla="*/ 335 w 1071"/>
                    <a:gd name="T81" fmla="*/ 1324 h 1324"/>
                    <a:gd name="T82" fmla="*/ 395 w 1071"/>
                    <a:gd name="T83" fmla="*/ 1312 h 1324"/>
                    <a:gd name="T84" fmla="*/ 461 w 1071"/>
                    <a:gd name="T85" fmla="*/ 1288 h 1324"/>
                    <a:gd name="T86" fmla="*/ 527 w 1071"/>
                    <a:gd name="T87" fmla="*/ 1252 h 1324"/>
                    <a:gd name="T88" fmla="*/ 593 w 1071"/>
                    <a:gd name="T89" fmla="*/ 1210 h 1324"/>
                    <a:gd name="T90" fmla="*/ 641 w 1071"/>
                    <a:gd name="T91" fmla="*/ 1174 h 1324"/>
                    <a:gd name="T92" fmla="*/ 688 w 1071"/>
                    <a:gd name="T93" fmla="*/ 1150 h 1324"/>
                    <a:gd name="T94" fmla="*/ 778 w 1071"/>
                    <a:gd name="T95" fmla="*/ 1120 h 1324"/>
                    <a:gd name="T96" fmla="*/ 814 w 1071"/>
                    <a:gd name="T97" fmla="*/ 1114 h 1324"/>
                    <a:gd name="T98" fmla="*/ 844 w 1071"/>
                    <a:gd name="T99" fmla="*/ 1108 h 1324"/>
                    <a:gd name="T100" fmla="*/ 868 w 1071"/>
                    <a:gd name="T101" fmla="*/ 1102 h 1324"/>
                    <a:gd name="T102" fmla="*/ 880 w 1071"/>
                    <a:gd name="T103" fmla="*/ 1102 h 1324"/>
                    <a:gd name="T104" fmla="*/ 922 w 1071"/>
                    <a:gd name="T105" fmla="*/ 1090 h 1324"/>
                    <a:gd name="T106" fmla="*/ 958 w 1071"/>
                    <a:gd name="T107" fmla="*/ 1073 h 1324"/>
                    <a:gd name="T108" fmla="*/ 987 w 1071"/>
                    <a:gd name="T109" fmla="*/ 1043 h 1324"/>
                    <a:gd name="T110" fmla="*/ 1011 w 1071"/>
                    <a:gd name="T111" fmla="*/ 1007 h 1324"/>
                    <a:gd name="T112" fmla="*/ 1035 w 1071"/>
                    <a:gd name="T113" fmla="*/ 959 h 1324"/>
                    <a:gd name="T114" fmla="*/ 1053 w 1071"/>
                    <a:gd name="T115" fmla="*/ 899 h 1324"/>
                    <a:gd name="T116" fmla="*/ 1065 w 1071"/>
                    <a:gd name="T117" fmla="*/ 827 h 1324"/>
                    <a:gd name="T118" fmla="*/ 1071 w 1071"/>
                    <a:gd name="T119" fmla="*/ 743 h 1324"/>
                    <a:gd name="T120" fmla="*/ 1071 w 1071"/>
                    <a:gd name="T121" fmla="*/ 743 h 1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071" h="1324">
                      <a:moveTo>
                        <a:pt x="1071" y="743"/>
                      </a:moveTo>
                      <a:lnTo>
                        <a:pt x="1071" y="635"/>
                      </a:lnTo>
                      <a:lnTo>
                        <a:pt x="1065" y="545"/>
                      </a:lnTo>
                      <a:lnTo>
                        <a:pt x="1053" y="461"/>
                      </a:lnTo>
                      <a:lnTo>
                        <a:pt x="1029" y="389"/>
                      </a:lnTo>
                      <a:lnTo>
                        <a:pt x="999" y="329"/>
                      </a:lnTo>
                      <a:lnTo>
                        <a:pt x="958" y="281"/>
                      </a:lnTo>
                      <a:lnTo>
                        <a:pt x="910" y="245"/>
                      </a:lnTo>
                      <a:lnTo>
                        <a:pt x="856" y="227"/>
                      </a:lnTo>
                      <a:lnTo>
                        <a:pt x="802" y="210"/>
                      </a:lnTo>
                      <a:lnTo>
                        <a:pt x="760" y="198"/>
                      </a:lnTo>
                      <a:lnTo>
                        <a:pt x="724" y="174"/>
                      </a:lnTo>
                      <a:lnTo>
                        <a:pt x="700" y="156"/>
                      </a:lnTo>
                      <a:lnTo>
                        <a:pt x="652" y="114"/>
                      </a:lnTo>
                      <a:lnTo>
                        <a:pt x="623" y="78"/>
                      </a:lnTo>
                      <a:lnTo>
                        <a:pt x="611" y="66"/>
                      </a:lnTo>
                      <a:lnTo>
                        <a:pt x="587" y="54"/>
                      </a:lnTo>
                      <a:lnTo>
                        <a:pt x="527" y="18"/>
                      </a:lnTo>
                      <a:lnTo>
                        <a:pt x="449" y="0"/>
                      </a:lnTo>
                      <a:lnTo>
                        <a:pt x="407" y="0"/>
                      </a:lnTo>
                      <a:lnTo>
                        <a:pt x="359" y="12"/>
                      </a:lnTo>
                      <a:lnTo>
                        <a:pt x="312" y="30"/>
                      </a:lnTo>
                      <a:lnTo>
                        <a:pt x="264" y="60"/>
                      </a:lnTo>
                      <a:lnTo>
                        <a:pt x="216" y="108"/>
                      </a:lnTo>
                      <a:lnTo>
                        <a:pt x="168" y="174"/>
                      </a:lnTo>
                      <a:lnTo>
                        <a:pt x="126" y="257"/>
                      </a:lnTo>
                      <a:lnTo>
                        <a:pt x="84" y="365"/>
                      </a:lnTo>
                      <a:lnTo>
                        <a:pt x="48" y="497"/>
                      </a:lnTo>
                      <a:lnTo>
                        <a:pt x="18" y="653"/>
                      </a:lnTo>
                      <a:lnTo>
                        <a:pt x="6" y="767"/>
                      </a:lnTo>
                      <a:lnTo>
                        <a:pt x="0" y="869"/>
                      </a:lnTo>
                      <a:lnTo>
                        <a:pt x="6" y="959"/>
                      </a:lnTo>
                      <a:lnTo>
                        <a:pt x="18" y="1037"/>
                      </a:lnTo>
                      <a:lnTo>
                        <a:pt x="42" y="1108"/>
                      </a:lnTo>
                      <a:lnTo>
                        <a:pt x="66" y="1168"/>
                      </a:lnTo>
                      <a:lnTo>
                        <a:pt x="102" y="1222"/>
                      </a:lnTo>
                      <a:lnTo>
                        <a:pt x="138" y="1264"/>
                      </a:lnTo>
                      <a:lnTo>
                        <a:pt x="180" y="1294"/>
                      </a:lnTo>
                      <a:lnTo>
                        <a:pt x="228" y="1312"/>
                      </a:lnTo>
                      <a:lnTo>
                        <a:pt x="282" y="1324"/>
                      </a:lnTo>
                      <a:lnTo>
                        <a:pt x="335" y="1324"/>
                      </a:lnTo>
                      <a:lnTo>
                        <a:pt x="395" y="1312"/>
                      </a:lnTo>
                      <a:lnTo>
                        <a:pt x="461" y="1288"/>
                      </a:lnTo>
                      <a:lnTo>
                        <a:pt x="527" y="1252"/>
                      </a:lnTo>
                      <a:lnTo>
                        <a:pt x="593" y="1210"/>
                      </a:lnTo>
                      <a:lnTo>
                        <a:pt x="641" y="1174"/>
                      </a:lnTo>
                      <a:lnTo>
                        <a:pt x="688" y="1150"/>
                      </a:lnTo>
                      <a:lnTo>
                        <a:pt x="778" y="1120"/>
                      </a:lnTo>
                      <a:lnTo>
                        <a:pt x="814" y="1114"/>
                      </a:lnTo>
                      <a:lnTo>
                        <a:pt x="844" y="1108"/>
                      </a:lnTo>
                      <a:lnTo>
                        <a:pt x="868" y="1102"/>
                      </a:lnTo>
                      <a:lnTo>
                        <a:pt x="880" y="1102"/>
                      </a:lnTo>
                      <a:lnTo>
                        <a:pt x="922" y="1090"/>
                      </a:lnTo>
                      <a:lnTo>
                        <a:pt x="958" y="1073"/>
                      </a:lnTo>
                      <a:lnTo>
                        <a:pt x="987" y="1043"/>
                      </a:lnTo>
                      <a:lnTo>
                        <a:pt x="1011" y="1007"/>
                      </a:lnTo>
                      <a:lnTo>
                        <a:pt x="1035" y="959"/>
                      </a:lnTo>
                      <a:lnTo>
                        <a:pt x="1053" y="899"/>
                      </a:lnTo>
                      <a:lnTo>
                        <a:pt x="1065" y="827"/>
                      </a:lnTo>
                      <a:lnTo>
                        <a:pt x="1071" y="743"/>
                      </a:lnTo>
                      <a:lnTo>
                        <a:pt x="1071" y="743"/>
                      </a:lnTo>
                      <a:close/>
                    </a:path>
                  </a:pathLst>
                </a:custGeom>
                <a:solidFill>
                  <a:srgbClr val="101077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78" name="Freeform 42"/>
                <p:cNvSpPr>
                  <a:spLocks/>
                </p:cNvSpPr>
                <p:nvPr/>
              </p:nvSpPr>
              <p:spPr bwMode="auto">
                <a:xfrm>
                  <a:off x="3578" y="5383"/>
                  <a:ext cx="258" cy="150"/>
                </a:xfrm>
                <a:custGeom>
                  <a:avLst/>
                  <a:gdLst>
                    <a:gd name="T0" fmla="*/ 6 w 258"/>
                    <a:gd name="T1" fmla="*/ 150 h 150"/>
                    <a:gd name="T2" fmla="*/ 0 w 258"/>
                    <a:gd name="T3" fmla="*/ 102 h 150"/>
                    <a:gd name="T4" fmla="*/ 0 w 258"/>
                    <a:gd name="T5" fmla="*/ 54 h 150"/>
                    <a:gd name="T6" fmla="*/ 60 w 258"/>
                    <a:gd name="T7" fmla="*/ 54 h 150"/>
                    <a:gd name="T8" fmla="*/ 126 w 258"/>
                    <a:gd name="T9" fmla="*/ 42 h 150"/>
                    <a:gd name="T10" fmla="*/ 186 w 258"/>
                    <a:gd name="T11" fmla="*/ 24 h 150"/>
                    <a:gd name="T12" fmla="*/ 234 w 258"/>
                    <a:gd name="T13" fmla="*/ 0 h 150"/>
                    <a:gd name="T14" fmla="*/ 240 w 258"/>
                    <a:gd name="T15" fmla="*/ 24 h 150"/>
                    <a:gd name="T16" fmla="*/ 246 w 258"/>
                    <a:gd name="T17" fmla="*/ 48 h 150"/>
                    <a:gd name="T18" fmla="*/ 252 w 258"/>
                    <a:gd name="T19" fmla="*/ 66 h 150"/>
                    <a:gd name="T20" fmla="*/ 258 w 258"/>
                    <a:gd name="T21" fmla="*/ 72 h 150"/>
                    <a:gd name="T22" fmla="*/ 258 w 258"/>
                    <a:gd name="T23" fmla="*/ 78 h 150"/>
                    <a:gd name="T24" fmla="*/ 210 w 258"/>
                    <a:gd name="T25" fmla="*/ 108 h 150"/>
                    <a:gd name="T26" fmla="*/ 156 w 258"/>
                    <a:gd name="T27" fmla="*/ 132 h 150"/>
                    <a:gd name="T28" fmla="*/ 90 w 258"/>
                    <a:gd name="T29" fmla="*/ 144 h 150"/>
                    <a:gd name="T30" fmla="*/ 6 w 258"/>
                    <a:gd name="T31" fmla="*/ 150 h 150"/>
                    <a:gd name="T32" fmla="*/ 6 w 258"/>
                    <a:gd name="T33" fmla="*/ 15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58" h="150">
                      <a:moveTo>
                        <a:pt x="6" y="150"/>
                      </a:moveTo>
                      <a:lnTo>
                        <a:pt x="0" y="102"/>
                      </a:lnTo>
                      <a:lnTo>
                        <a:pt x="0" y="54"/>
                      </a:lnTo>
                      <a:lnTo>
                        <a:pt x="60" y="54"/>
                      </a:lnTo>
                      <a:lnTo>
                        <a:pt x="126" y="42"/>
                      </a:lnTo>
                      <a:lnTo>
                        <a:pt x="186" y="24"/>
                      </a:lnTo>
                      <a:lnTo>
                        <a:pt x="234" y="0"/>
                      </a:lnTo>
                      <a:lnTo>
                        <a:pt x="240" y="24"/>
                      </a:lnTo>
                      <a:lnTo>
                        <a:pt x="246" y="48"/>
                      </a:lnTo>
                      <a:lnTo>
                        <a:pt x="252" y="66"/>
                      </a:lnTo>
                      <a:lnTo>
                        <a:pt x="258" y="72"/>
                      </a:lnTo>
                      <a:lnTo>
                        <a:pt x="258" y="78"/>
                      </a:lnTo>
                      <a:lnTo>
                        <a:pt x="210" y="108"/>
                      </a:lnTo>
                      <a:lnTo>
                        <a:pt x="156" y="132"/>
                      </a:lnTo>
                      <a:lnTo>
                        <a:pt x="90" y="144"/>
                      </a:lnTo>
                      <a:lnTo>
                        <a:pt x="6" y="150"/>
                      </a:lnTo>
                      <a:lnTo>
                        <a:pt x="6" y="15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79" name="Freeform 43"/>
                <p:cNvSpPr>
                  <a:spLocks/>
                </p:cNvSpPr>
                <p:nvPr/>
              </p:nvSpPr>
              <p:spPr bwMode="auto">
                <a:xfrm>
                  <a:off x="3638" y="4909"/>
                  <a:ext cx="240" cy="126"/>
                </a:xfrm>
                <a:custGeom>
                  <a:avLst/>
                  <a:gdLst>
                    <a:gd name="T0" fmla="*/ 18 w 240"/>
                    <a:gd name="T1" fmla="*/ 24 h 126"/>
                    <a:gd name="T2" fmla="*/ 0 w 240"/>
                    <a:gd name="T3" fmla="*/ 84 h 126"/>
                    <a:gd name="T4" fmla="*/ 42 w 240"/>
                    <a:gd name="T5" fmla="*/ 72 h 126"/>
                    <a:gd name="T6" fmla="*/ 84 w 240"/>
                    <a:gd name="T7" fmla="*/ 72 h 126"/>
                    <a:gd name="T8" fmla="*/ 138 w 240"/>
                    <a:gd name="T9" fmla="*/ 84 h 126"/>
                    <a:gd name="T10" fmla="*/ 162 w 240"/>
                    <a:gd name="T11" fmla="*/ 102 h 126"/>
                    <a:gd name="T12" fmla="*/ 186 w 240"/>
                    <a:gd name="T13" fmla="*/ 126 h 126"/>
                    <a:gd name="T14" fmla="*/ 216 w 240"/>
                    <a:gd name="T15" fmla="*/ 90 h 126"/>
                    <a:gd name="T16" fmla="*/ 234 w 240"/>
                    <a:gd name="T17" fmla="*/ 72 h 126"/>
                    <a:gd name="T18" fmla="*/ 240 w 240"/>
                    <a:gd name="T19" fmla="*/ 60 h 126"/>
                    <a:gd name="T20" fmla="*/ 240 w 240"/>
                    <a:gd name="T21" fmla="*/ 60 h 126"/>
                    <a:gd name="T22" fmla="*/ 180 w 240"/>
                    <a:gd name="T23" fmla="*/ 24 h 126"/>
                    <a:gd name="T24" fmla="*/ 126 w 240"/>
                    <a:gd name="T25" fmla="*/ 0 h 126"/>
                    <a:gd name="T26" fmla="*/ 72 w 240"/>
                    <a:gd name="T27" fmla="*/ 0 h 126"/>
                    <a:gd name="T28" fmla="*/ 18 w 240"/>
                    <a:gd name="T29" fmla="*/ 24 h 126"/>
                    <a:gd name="T30" fmla="*/ 18 w 240"/>
                    <a:gd name="T31" fmla="*/ 24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40" h="126">
                      <a:moveTo>
                        <a:pt x="18" y="24"/>
                      </a:moveTo>
                      <a:lnTo>
                        <a:pt x="0" y="84"/>
                      </a:lnTo>
                      <a:lnTo>
                        <a:pt x="42" y="72"/>
                      </a:lnTo>
                      <a:lnTo>
                        <a:pt x="84" y="72"/>
                      </a:lnTo>
                      <a:lnTo>
                        <a:pt x="138" y="84"/>
                      </a:lnTo>
                      <a:lnTo>
                        <a:pt x="162" y="102"/>
                      </a:lnTo>
                      <a:lnTo>
                        <a:pt x="186" y="126"/>
                      </a:lnTo>
                      <a:lnTo>
                        <a:pt x="216" y="90"/>
                      </a:lnTo>
                      <a:lnTo>
                        <a:pt x="234" y="72"/>
                      </a:lnTo>
                      <a:lnTo>
                        <a:pt x="240" y="60"/>
                      </a:lnTo>
                      <a:lnTo>
                        <a:pt x="240" y="60"/>
                      </a:lnTo>
                      <a:lnTo>
                        <a:pt x="180" y="24"/>
                      </a:lnTo>
                      <a:lnTo>
                        <a:pt x="126" y="0"/>
                      </a:lnTo>
                      <a:lnTo>
                        <a:pt x="72" y="0"/>
                      </a:lnTo>
                      <a:lnTo>
                        <a:pt x="18" y="24"/>
                      </a:lnTo>
                      <a:lnTo>
                        <a:pt x="18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80" name="Freeform 44"/>
                <p:cNvSpPr>
                  <a:spLocks/>
                </p:cNvSpPr>
                <p:nvPr/>
              </p:nvSpPr>
              <p:spPr bwMode="auto">
                <a:xfrm>
                  <a:off x="3543" y="4981"/>
                  <a:ext cx="281" cy="456"/>
                </a:xfrm>
                <a:custGeom>
                  <a:avLst/>
                  <a:gdLst>
                    <a:gd name="T0" fmla="*/ 281 w 281"/>
                    <a:gd name="T1" fmla="*/ 54 h 456"/>
                    <a:gd name="T2" fmla="*/ 257 w 281"/>
                    <a:gd name="T3" fmla="*/ 30 h 456"/>
                    <a:gd name="T4" fmla="*/ 233 w 281"/>
                    <a:gd name="T5" fmla="*/ 12 h 456"/>
                    <a:gd name="T6" fmla="*/ 179 w 281"/>
                    <a:gd name="T7" fmla="*/ 0 h 456"/>
                    <a:gd name="T8" fmla="*/ 137 w 281"/>
                    <a:gd name="T9" fmla="*/ 0 h 456"/>
                    <a:gd name="T10" fmla="*/ 95 w 281"/>
                    <a:gd name="T11" fmla="*/ 12 h 456"/>
                    <a:gd name="T12" fmla="*/ 71 w 281"/>
                    <a:gd name="T13" fmla="*/ 48 h 456"/>
                    <a:gd name="T14" fmla="*/ 41 w 281"/>
                    <a:gd name="T15" fmla="*/ 84 h 456"/>
                    <a:gd name="T16" fmla="*/ 23 w 281"/>
                    <a:gd name="T17" fmla="*/ 126 h 456"/>
                    <a:gd name="T18" fmla="*/ 6 w 281"/>
                    <a:gd name="T19" fmla="*/ 162 h 456"/>
                    <a:gd name="T20" fmla="*/ 0 w 281"/>
                    <a:gd name="T21" fmla="*/ 204 h 456"/>
                    <a:gd name="T22" fmla="*/ 0 w 281"/>
                    <a:gd name="T23" fmla="*/ 234 h 456"/>
                    <a:gd name="T24" fmla="*/ 17 w 281"/>
                    <a:gd name="T25" fmla="*/ 252 h 456"/>
                    <a:gd name="T26" fmla="*/ 53 w 281"/>
                    <a:gd name="T27" fmla="*/ 264 h 456"/>
                    <a:gd name="T28" fmla="*/ 29 w 281"/>
                    <a:gd name="T29" fmla="*/ 288 h 456"/>
                    <a:gd name="T30" fmla="*/ 17 w 281"/>
                    <a:gd name="T31" fmla="*/ 324 h 456"/>
                    <a:gd name="T32" fmla="*/ 23 w 281"/>
                    <a:gd name="T33" fmla="*/ 378 h 456"/>
                    <a:gd name="T34" fmla="*/ 35 w 281"/>
                    <a:gd name="T35" fmla="*/ 456 h 456"/>
                    <a:gd name="T36" fmla="*/ 95 w 281"/>
                    <a:gd name="T37" fmla="*/ 456 h 456"/>
                    <a:gd name="T38" fmla="*/ 161 w 281"/>
                    <a:gd name="T39" fmla="*/ 444 h 456"/>
                    <a:gd name="T40" fmla="*/ 221 w 281"/>
                    <a:gd name="T41" fmla="*/ 426 h 456"/>
                    <a:gd name="T42" fmla="*/ 269 w 281"/>
                    <a:gd name="T43" fmla="*/ 402 h 456"/>
                    <a:gd name="T44" fmla="*/ 245 w 281"/>
                    <a:gd name="T45" fmla="*/ 324 h 456"/>
                    <a:gd name="T46" fmla="*/ 233 w 281"/>
                    <a:gd name="T47" fmla="*/ 234 h 456"/>
                    <a:gd name="T48" fmla="*/ 233 w 281"/>
                    <a:gd name="T49" fmla="*/ 192 h 456"/>
                    <a:gd name="T50" fmla="*/ 245 w 281"/>
                    <a:gd name="T51" fmla="*/ 144 h 456"/>
                    <a:gd name="T52" fmla="*/ 257 w 281"/>
                    <a:gd name="T53" fmla="*/ 96 h 456"/>
                    <a:gd name="T54" fmla="*/ 281 w 281"/>
                    <a:gd name="T55" fmla="*/ 54 h 456"/>
                    <a:gd name="T56" fmla="*/ 281 w 281"/>
                    <a:gd name="T57" fmla="*/ 54 h 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81" h="456">
                      <a:moveTo>
                        <a:pt x="281" y="54"/>
                      </a:moveTo>
                      <a:lnTo>
                        <a:pt x="257" y="30"/>
                      </a:lnTo>
                      <a:lnTo>
                        <a:pt x="233" y="12"/>
                      </a:lnTo>
                      <a:lnTo>
                        <a:pt x="179" y="0"/>
                      </a:lnTo>
                      <a:lnTo>
                        <a:pt x="137" y="0"/>
                      </a:lnTo>
                      <a:lnTo>
                        <a:pt x="95" y="12"/>
                      </a:lnTo>
                      <a:lnTo>
                        <a:pt x="71" y="48"/>
                      </a:lnTo>
                      <a:lnTo>
                        <a:pt x="41" y="84"/>
                      </a:lnTo>
                      <a:lnTo>
                        <a:pt x="23" y="126"/>
                      </a:lnTo>
                      <a:lnTo>
                        <a:pt x="6" y="162"/>
                      </a:lnTo>
                      <a:lnTo>
                        <a:pt x="0" y="204"/>
                      </a:lnTo>
                      <a:lnTo>
                        <a:pt x="0" y="234"/>
                      </a:lnTo>
                      <a:lnTo>
                        <a:pt x="17" y="252"/>
                      </a:lnTo>
                      <a:lnTo>
                        <a:pt x="53" y="264"/>
                      </a:lnTo>
                      <a:lnTo>
                        <a:pt x="29" y="288"/>
                      </a:lnTo>
                      <a:lnTo>
                        <a:pt x="17" y="324"/>
                      </a:lnTo>
                      <a:lnTo>
                        <a:pt x="23" y="378"/>
                      </a:lnTo>
                      <a:lnTo>
                        <a:pt x="35" y="456"/>
                      </a:lnTo>
                      <a:lnTo>
                        <a:pt x="95" y="456"/>
                      </a:lnTo>
                      <a:lnTo>
                        <a:pt x="161" y="444"/>
                      </a:lnTo>
                      <a:lnTo>
                        <a:pt x="221" y="426"/>
                      </a:lnTo>
                      <a:lnTo>
                        <a:pt x="269" y="402"/>
                      </a:lnTo>
                      <a:lnTo>
                        <a:pt x="245" y="324"/>
                      </a:lnTo>
                      <a:lnTo>
                        <a:pt x="233" y="234"/>
                      </a:lnTo>
                      <a:lnTo>
                        <a:pt x="233" y="192"/>
                      </a:lnTo>
                      <a:lnTo>
                        <a:pt x="245" y="144"/>
                      </a:lnTo>
                      <a:lnTo>
                        <a:pt x="257" y="96"/>
                      </a:lnTo>
                      <a:lnTo>
                        <a:pt x="281" y="54"/>
                      </a:lnTo>
                      <a:lnTo>
                        <a:pt x="281" y="54"/>
                      </a:lnTo>
                      <a:close/>
                    </a:path>
                  </a:pathLst>
                </a:custGeom>
                <a:solidFill>
                  <a:srgbClr val="FAD28D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81" name="Freeform 45"/>
                <p:cNvSpPr>
                  <a:spLocks/>
                </p:cNvSpPr>
                <p:nvPr/>
              </p:nvSpPr>
              <p:spPr bwMode="auto">
                <a:xfrm>
                  <a:off x="3596" y="5203"/>
                  <a:ext cx="180" cy="42"/>
                </a:xfrm>
                <a:custGeom>
                  <a:avLst/>
                  <a:gdLst>
                    <a:gd name="T0" fmla="*/ 0 w 180"/>
                    <a:gd name="T1" fmla="*/ 42 h 42"/>
                    <a:gd name="T2" fmla="*/ 36 w 180"/>
                    <a:gd name="T3" fmla="*/ 30 h 42"/>
                    <a:gd name="T4" fmla="*/ 90 w 180"/>
                    <a:gd name="T5" fmla="*/ 18 h 42"/>
                    <a:gd name="T6" fmla="*/ 144 w 180"/>
                    <a:gd name="T7" fmla="*/ 6 h 42"/>
                    <a:gd name="T8" fmla="*/ 180 w 180"/>
                    <a:gd name="T9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0" h="42">
                      <a:moveTo>
                        <a:pt x="0" y="42"/>
                      </a:moveTo>
                      <a:lnTo>
                        <a:pt x="36" y="30"/>
                      </a:lnTo>
                      <a:lnTo>
                        <a:pt x="90" y="18"/>
                      </a:lnTo>
                      <a:lnTo>
                        <a:pt x="144" y="6"/>
                      </a:lnTo>
                      <a:lnTo>
                        <a:pt x="180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82" name="Freeform 46"/>
                <p:cNvSpPr>
                  <a:spLocks/>
                </p:cNvSpPr>
                <p:nvPr/>
              </p:nvSpPr>
              <p:spPr bwMode="auto">
                <a:xfrm>
                  <a:off x="3973" y="5491"/>
                  <a:ext cx="245" cy="155"/>
                </a:xfrm>
                <a:custGeom>
                  <a:avLst/>
                  <a:gdLst>
                    <a:gd name="T0" fmla="*/ 18 w 245"/>
                    <a:gd name="T1" fmla="*/ 42 h 155"/>
                    <a:gd name="T2" fmla="*/ 0 w 245"/>
                    <a:gd name="T3" fmla="*/ 78 h 155"/>
                    <a:gd name="T4" fmla="*/ 0 w 245"/>
                    <a:gd name="T5" fmla="*/ 102 h 155"/>
                    <a:gd name="T6" fmla="*/ 0 w 245"/>
                    <a:gd name="T7" fmla="*/ 120 h 155"/>
                    <a:gd name="T8" fmla="*/ 12 w 245"/>
                    <a:gd name="T9" fmla="*/ 132 h 155"/>
                    <a:gd name="T10" fmla="*/ 30 w 245"/>
                    <a:gd name="T11" fmla="*/ 149 h 155"/>
                    <a:gd name="T12" fmla="*/ 60 w 245"/>
                    <a:gd name="T13" fmla="*/ 155 h 155"/>
                    <a:gd name="T14" fmla="*/ 102 w 245"/>
                    <a:gd name="T15" fmla="*/ 155 h 155"/>
                    <a:gd name="T16" fmla="*/ 138 w 245"/>
                    <a:gd name="T17" fmla="*/ 143 h 155"/>
                    <a:gd name="T18" fmla="*/ 168 w 245"/>
                    <a:gd name="T19" fmla="*/ 138 h 155"/>
                    <a:gd name="T20" fmla="*/ 192 w 245"/>
                    <a:gd name="T21" fmla="*/ 120 h 155"/>
                    <a:gd name="T22" fmla="*/ 210 w 245"/>
                    <a:gd name="T23" fmla="*/ 108 h 155"/>
                    <a:gd name="T24" fmla="*/ 234 w 245"/>
                    <a:gd name="T25" fmla="*/ 72 h 155"/>
                    <a:gd name="T26" fmla="*/ 245 w 245"/>
                    <a:gd name="T27" fmla="*/ 42 h 155"/>
                    <a:gd name="T28" fmla="*/ 240 w 245"/>
                    <a:gd name="T29" fmla="*/ 24 h 155"/>
                    <a:gd name="T30" fmla="*/ 216 w 245"/>
                    <a:gd name="T31" fmla="*/ 6 h 155"/>
                    <a:gd name="T32" fmla="*/ 180 w 245"/>
                    <a:gd name="T33" fmla="*/ 0 h 155"/>
                    <a:gd name="T34" fmla="*/ 138 w 245"/>
                    <a:gd name="T35" fmla="*/ 0 h 155"/>
                    <a:gd name="T36" fmla="*/ 96 w 245"/>
                    <a:gd name="T37" fmla="*/ 0 h 155"/>
                    <a:gd name="T38" fmla="*/ 60 w 245"/>
                    <a:gd name="T39" fmla="*/ 12 h 155"/>
                    <a:gd name="T40" fmla="*/ 30 w 245"/>
                    <a:gd name="T41" fmla="*/ 24 h 155"/>
                    <a:gd name="T42" fmla="*/ 18 w 245"/>
                    <a:gd name="T43" fmla="*/ 42 h 155"/>
                    <a:gd name="T44" fmla="*/ 18 w 245"/>
                    <a:gd name="T45" fmla="*/ 42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45" h="155">
                      <a:moveTo>
                        <a:pt x="18" y="42"/>
                      </a:moveTo>
                      <a:lnTo>
                        <a:pt x="0" y="78"/>
                      </a:lnTo>
                      <a:lnTo>
                        <a:pt x="0" y="102"/>
                      </a:lnTo>
                      <a:lnTo>
                        <a:pt x="0" y="120"/>
                      </a:lnTo>
                      <a:lnTo>
                        <a:pt x="12" y="132"/>
                      </a:lnTo>
                      <a:lnTo>
                        <a:pt x="30" y="149"/>
                      </a:lnTo>
                      <a:lnTo>
                        <a:pt x="60" y="155"/>
                      </a:lnTo>
                      <a:lnTo>
                        <a:pt x="102" y="155"/>
                      </a:lnTo>
                      <a:lnTo>
                        <a:pt x="138" y="143"/>
                      </a:lnTo>
                      <a:lnTo>
                        <a:pt x="168" y="138"/>
                      </a:lnTo>
                      <a:lnTo>
                        <a:pt x="192" y="120"/>
                      </a:lnTo>
                      <a:lnTo>
                        <a:pt x="210" y="108"/>
                      </a:lnTo>
                      <a:lnTo>
                        <a:pt x="234" y="72"/>
                      </a:lnTo>
                      <a:lnTo>
                        <a:pt x="245" y="42"/>
                      </a:lnTo>
                      <a:lnTo>
                        <a:pt x="240" y="24"/>
                      </a:lnTo>
                      <a:lnTo>
                        <a:pt x="216" y="6"/>
                      </a:lnTo>
                      <a:lnTo>
                        <a:pt x="180" y="0"/>
                      </a:lnTo>
                      <a:lnTo>
                        <a:pt x="138" y="0"/>
                      </a:lnTo>
                      <a:lnTo>
                        <a:pt x="96" y="0"/>
                      </a:lnTo>
                      <a:lnTo>
                        <a:pt x="60" y="12"/>
                      </a:lnTo>
                      <a:lnTo>
                        <a:pt x="30" y="24"/>
                      </a:lnTo>
                      <a:lnTo>
                        <a:pt x="18" y="42"/>
                      </a:lnTo>
                      <a:lnTo>
                        <a:pt x="18" y="42"/>
                      </a:lnTo>
                      <a:close/>
                    </a:path>
                  </a:pathLst>
                </a:custGeom>
                <a:solidFill>
                  <a:srgbClr val="FAD28D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83" name="Freeform 47"/>
                <p:cNvSpPr>
                  <a:spLocks/>
                </p:cNvSpPr>
                <p:nvPr/>
              </p:nvSpPr>
              <p:spPr bwMode="auto">
                <a:xfrm>
                  <a:off x="3925" y="4801"/>
                  <a:ext cx="246" cy="162"/>
                </a:xfrm>
                <a:custGeom>
                  <a:avLst/>
                  <a:gdLst>
                    <a:gd name="T0" fmla="*/ 0 w 246"/>
                    <a:gd name="T1" fmla="*/ 132 h 162"/>
                    <a:gd name="T2" fmla="*/ 24 w 246"/>
                    <a:gd name="T3" fmla="*/ 90 h 162"/>
                    <a:gd name="T4" fmla="*/ 54 w 246"/>
                    <a:gd name="T5" fmla="*/ 42 h 162"/>
                    <a:gd name="T6" fmla="*/ 96 w 246"/>
                    <a:gd name="T7" fmla="*/ 12 h 162"/>
                    <a:gd name="T8" fmla="*/ 120 w 246"/>
                    <a:gd name="T9" fmla="*/ 0 h 162"/>
                    <a:gd name="T10" fmla="*/ 150 w 246"/>
                    <a:gd name="T11" fmla="*/ 0 h 162"/>
                    <a:gd name="T12" fmla="*/ 198 w 246"/>
                    <a:gd name="T13" fmla="*/ 6 h 162"/>
                    <a:gd name="T14" fmla="*/ 222 w 246"/>
                    <a:gd name="T15" fmla="*/ 30 h 162"/>
                    <a:gd name="T16" fmla="*/ 240 w 246"/>
                    <a:gd name="T17" fmla="*/ 60 h 162"/>
                    <a:gd name="T18" fmla="*/ 246 w 246"/>
                    <a:gd name="T19" fmla="*/ 102 h 162"/>
                    <a:gd name="T20" fmla="*/ 234 w 246"/>
                    <a:gd name="T21" fmla="*/ 126 h 162"/>
                    <a:gd name="T22" fmla="*/ 204 w 246"/>
                    <a:gd name="T23" fmla="*/ 144 h 162"/>
                    <a:gd name="T24" fmla="*/ 162 w 246"/>
                    <a:gd name="T25" fmla="*/ 156 h 162"/>
                    <a:gd name="T26" fmla="*/ 120 w 246"/>
                    <a:gd name="T27" fmla="*/ 162 h 162"/>
                    <a:gd name="T28" fmla="*/ 78 w 246"/>
                    <a:gd name="T29" fmla="*/ 162 h 162"/>
                    <a:gd name="T30" fmla="*/ 42 w 246"/>
                    <a:gd name="T31" fmla="*/ 156 h 162"/>
                    <a:gd name="T32" fmla="*/ 12 w 246"/>
                    <a:gd name="T33" fmla="*/ 144 h 162"/>
                    <a:gd name="T34" fmla="*/ 0 w 246"/>
                    <a:gd name="T35" fmla="*/ 132 h 162"/>
                    <a:gd name="T36" fmla="*/ 0 w 246"/>
                    <a:gd name="T37" fmla="*/ 132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46" h="162">
                      <a:moveTo>
                        <a:pt x="0" y="132"/>
                      </a:moveTo>
                      <a:lnTo>
                        <a:pt x="24" y="90"/>
                      </a:lnTo>
                      <a:lnTo>
                        <a:pt x="54" y="42"/>
                      </a:lnTo>
                      <a:lnTo>
                        <a:pt x="96" y="12"/>
                      </a:lnTo>
                      <a:lnTo>
                        <a:pt x="120" y="0"/>
                      </a:lnTo>
                      <a:lnTo>
                        <a:pt x="150" y="0"/>
                      </a:lnTo>
                      <a:lnTo>
                        <a:pt x="198" y="6"/>
                      </a:lnTo>
                      <a:lnTo>
                        <a:pt x="222" y="30"/>
                      </a:lnTo>
                      <a:lnTo>
                        <a:pt x="240" y="60"/>
                      </a:lnTo>
                      <a:lnTo>
                        <a:pt x="246" y="102"/>
                      </a:lnTo>
                      <a:lnTo>
                        <a:pt x="234" y="126"/>
                      </a:lnTo>
                      <a:lnTo>
                        <a:pt x="204" y="144"/>
                      </a:lnTo>
                      <a:lnTo>
                        <a:pt x="162" y="156"/>
                      </a:lnTo>
                      <a:lnTo>
                        <a:pt x="120" y="162"/>
                      </a:lnTo>
                      <a:lnTo>
                        <a:pt x="78" y="162"/>
                      </a:lnTo>
                      <a:lnTo>
                        <a:pt x="42" y="156"/>
                      </a:lnTo>
                      <a:lnTo>
                        <a:pt x="12" y="14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close/>
                    </a:path>
                  </a:pathLst>
                </a:custGeom>
                <a:solidFill>
                  <a:srgbClr val="FAD28D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84" name="Freeform 48"/>
                <p:cNvSpPr>
                  <a:spLocks/>
                </p:cNvSpPr>
                <p:nvPr/>
              </p:nvSpPr>
              <p:spPr bwMode="auto">
                <a:xfrm>
                  <a:off x="3746" y="4897"/>
                  <a:ext cx="670" cy="648"/>
                </a:xfrm>
                <a:custGeom>
                  <a:avLst/>
                  <a:gdLst>
                    <a:gd name="T0" fmla="*/ 0 w 670"/>
                    <a:gd name="T1" fmla="*/ 324 h 648"/>
                    <a:gd name="T2" fmla="*/ 6 w 670"/>
                    <a:gd name="T3" fmla="*/ 258 h 648"/>
                    <a:gd name="T4" fmla="*/ 18 w 670"/>
                    <a:gd name="T5" fmla="*/ 204 h 648"/>
                    <a:gd name="T6" fmla="*/ 48 w 670"/>
                    <a:gd name="T7" fmla="*/ 144 h 648"/>
                    <a:gd name="T8" fmla="*/ 90 w 670"/>
                    <a:gd name="T9" fmla="*/ 96 h 648"/>
                    <a:gd name="T10" fmla="*/ 138 w 670"/>
                    <a:gd name="T11" fmla="*/ 60 h 648"/>
                    <a:gd name="T12" fmla="*/ 197 w 670"/>
                    <a:gd name="T13" fmla="*/ 24 h 648"/>
                    <a:gd name="T14" fmla="*/ 263 w 670"/>
                    <a:gd name="T15" fmla="*/ 6 h 648"/>
                    <a:gd name="T16" fmla="*/ 335 w 670"/>
                    <a:gd name="T17" fmla="*/ 0 h 648"/>
                    <a:gd name="T18" fmla="*/ 401 w 670"/>
                    <a:gd name="T19" fmla="*/ 6 h 648"/>
                    <a:gd name="T20" fmla="*/ 455 w 670"/>
                    <a:gd name="T21" fmla="*/ 12 h 648"/>
                    <a:gd name="T22" fmla="*/ 514 w 670"/>
                    <a:gd name="T23" fmla="*/ 30 h 648"/>
                    <a:gd name="T24" fmla="*/ 556 w 670"/>
                    <a:gd name="T25" fmla="*/ 54 h 648"/>
                    <a:gd name="T26" fmla="*/ 598 w 670"/>
                    <a:gd name="T27" fmla="*/ 90 h 648"/>
                    <a:gd name="T28" fmla="*/ 628 w 670"/>
                    <a:gd name="T29" fmla="*/ 138 h 648"/>
                    <a:gd name="T30" fmla="*/ 652 w 670"/>
                    <a:gd name="T31" fmla="*/ 204 h 648"/>
                    <a:gd name="T32" fmla="*/ 664 w 670"/>
                    <a:gd name="T33" fmla="*/ 288 h 648"/>
                    <a:gd name="T34" fmla="*/ 670 w 670"/>
                    <a:gd name="T35" fmla="*/ 378 h 648"/>
                    <a:gd name="T36" fmla="*/ 658 w 670"/>
                    <a:gd name="T37" fmla="*/ 450 h 648"/>
                    <a:gd name="T38" fmla="*/ 640 w 670"/>
                    <a:gd name="T39" fmla="*/ 510 h 648"/>
                    <a:gd name="T40" fmla="*/ 610 w 670"/>
                    <a:gd name="T41" fmla="*/ 558 h 648"/>
                    <a:gd name="T42" fmla="*/ 568 w 670"/>
                    <a:gd name="T43" fmla="*/ 594 h 648"/>
                    <a:gd name="T44" fmla="*/ 508 w 670"/>
                    <a:gd name="T45" fmla="*/ 624 h 648"/>
                    <a:gd name="T46" fmla="*/ 443 w 670"/>
                    <a:gd name="T47" fmla="*/ 636 h 648"/>
                    <a:gd name="T48" fmla="*/ 359 w 670"/>
                    <a:gd name="T49" fmla="*/ 648 h 648"/>
                    <a:gd name="T50" fmla="*/ 275 w 670"/>
                    <a:gd name="T51" fmla="*/ 642 h 648"/>
                    <a:gd name="T52" fmla="*/ 203 w 670"/>
                    <a:gd name="T53" fmla="*/ 630 h 648"/>
                    <a:gd name="T54" fmla="*/ 143 w 670"/>
                    <a:gd name="T55" fmla="*/ 606 h 648"/>
                    <a:gd name="T56" fmla="*/ 96 w 670"/>
                    <a:gd name="T57" fmla="*/ 570 h 648"/>
                    <a:gd name="T58" fmla="*/ 54 w 670"/>
                    <a:gd name="T59" fmla="*/ 528 h 648"/>
                    <a:gd name="T60" fmla="*/ 30 w 670"/>
                    <a:gd name="T61" fmla="*/ 468 h 648"/>
                    <a:gd name="T62" fmla="*/ 6 w 670"/>
                    <a:gd name="T63" fmla="*/ 402 h 648"/>
                    <a:gd name="T64" fmla="*/ 0 w 670"/>
                    <a:gd name="T65" fmla="*/ 324 h 648"/>
                    <a:gd name="T66" fmla="*/ 0 w 670"/>
                    <a:gd name="T67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670" h="648">
                      <a:moveTo>
                        <a:pt x="0" y="324"/>
                      </a:moveTo>
                      <a:lnTo>
                        <a:pt x="6" y="258"/>
                      </a:lnTo>
                      <a:lnTo>
                        <a:pt x="18" y="204"/>
                      </a:lnTo>
                      <a:lnTo>
                        <a:pt x="48" y="144"/>
                      </a:lnTo>
                      <a:lnTo>
                        <a:pt x="90" y="96"/>
                      </a:lnTo>
                      <a:lnTo>
                        <a:pt x="138" y="60"/>
                      </a:lnTo>
                      <a:lnTo>
                        <a:pt x="197" y="24"/>
                      </a:lnTo>
                      <a:lnTo>
                        <a:pt x="263" y="6"/>
                      </a:lnTo>
                      <a:lnTo>
                        <a:pt x="335" y="0"/>
                      </a:lnTo>
                      <a:lnTo>
                        <a:pt x="401" y="6"/>
                      </a:lnTo>
                      <a:lnTo>
                        <a:pt x="455" y="12"/>
                      </a:lnTo>
                      <a:lnTo>
                        <a:pt x="514" y="30"/>
                      </a:lnTo>
                      <a:lnTo>
                        <a:pt x="556" y="54"/>
                      </a:lnTo>
                      <a:lnTo>
                        <a:pt x="598" y="90"/>
                      </a:lnTo>
                      <a:lnTo>
                        <a:pt x="628" y="138"/>
                      </a:lnTo>
                      <a:lnTo>
                        <a:pt x="652" y="204"/>
                      </a:lnTo>
                      <a:lnTo>
                        <a:pt x="664" y="288"/>
                      </a:lnTo>
                      <a:lnTo>
                        <a:pt x="670" y="378"/>
                      </a:lnTo>
                      <a:lnTo>
                        <a:pt x="658" y="450"/>
                      </a:lnTo>
                      <a:lnTo>
                        <a:pt x="640" y="510"/>
                      </a:lnTo>
                      <a:lnTo>
                        <a:pt x="610" y="558"/>
                      </a:lnTo>
                      <a:lnTo>
                        <a:pt x="568" y="594"/>
                      </a:lnTo>
                      <a:lnTo>
                        <a:pt x="508" y="624"/>
                      </a:lnTo>
                      <a:lnTo>
                        <a:pt x="443" y="636"/>
                      </a:lnTo>
                      <a:lnTo>
                        <a:pt x="359" y="648"/>
                      </a:lnTo>
                      <a:lnTo>
                        <a:pt x="275" y="642"/>
                      </a:lnTo>
                      <a:lnTo>
                        <a:pt x="203" y="630"/>
                      </a:lnTo>
                      <a:lnTo>
                        <a:pt x="143" y="606"/>
                      </a:lnTo>
                      <a:lnTo>
                        <a:pt x="96" y="570"/>
                      </a:lnTo>
                      <a:lnTo>
                        <a:pt x="54" y="528"/>
                      </a:lnTo>
                      <a:lnTo>
                        <a:pt x="30" y="468"/>
                      </a:lnTo>
                      <a:lnTo>
                        <a:pt x="6" y="402"/>
                      </a:lnTo>
                      <a:lnTo>
                        <a:pt x="0" y="324"/>
                      </a:lnTo>
                      <a:lnTo>
                        <a:pt x="0" y="32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85" name="Freeform 49"/>
                <p:cNvSpPr>
                  <a:spLocks/>
                </p:cNvSpPr>
                <p:nvPr/>
              </p:nvSpPr>
              <p:spPr bwMode="auto">
                <a:xfrm>
                  <a:off x="4117" y="4352"/>
                  <a:ext cx="107" cy="78"/>
                </a:xfrm>
                <a:custGeom>
                  <a:avLst/>
                  <a:gdLst>
                    <a:gd name="T0" fmla="*/ 0 w 107"/>
                    <a:gd name="T1" fmla="*/ 78 h 78"/>
                    <a:gd name="T2" fmla="*/ 42 w 107"/>
                    <a:gd name="T3" fmla="*/ 54 h 78"/>
                    <a:gd name="T4" fmla="*/ 72 w 107"/>
                    <a:gd name="T5" fmla="*/ 30 h 78"/>
                    <a:gd name="T6" fmla="*/ 96 w 107"/>
                    <a:gd name="T7" fmla="*/ 12 h 78"/>
                    <a:gd name="T8" fmla="*/ 107 w 107"/>
                    <a:gd name="T9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7" h="78">
                      <a:moveTo>
                        <a:pt x="0" y="78"/>
                      </a:moveTo>
                      <a:lnTo>
                        <a:pt x="42" y="54"/>
                      </a:lnTo>
                      <a:lnTo>
                        <a:pt x="72" y="30"/>
                      </a:lnTo>
                      <a:lnTo>
                        <a:pt x="96" y="12"/>
                      </a:lnTo>
                      <a:lnTo>
                        <a:pt x="107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86" name="Freeform 50"/>
                <p:cNvSpPr>
                  <a:spLocks/>
                </p:cNvSpPr>
                <p:nvPr/>
              </p:nvSpPr>
              <p:spPr bwMode="auto">
                <a:xfrm>
                  <a:off x="3638" y="3567"/>
                  <a:ext cx="670" cy="599"/>
                </a:xfrm>
                <a:custGeom>
                  <a:avLst/>
                  <a:gdLst>
                    <a:gd name="T0" fmla="*/ 6 w 670"/>
                    <a:gd name="T1" fmla="*/ 192 h 599"/>
                    <a:gd name="T2" fmla="*/ 0 w 670"/>
                    <a:gd name="T3" fmla="*/ 264 h 599"/>
                    <a:gd name="T4" fmla="*/ 12 w 670"/>
                    <a:gd name="T5" fmla="*/ 335 h 599"/>
                    <a:gd name="T6" fmla="*/ 24 w 670"/>
                    <a:gd name="T7" fmla="*/ 401 h 599"/>
                    <a:gd name="T8" fmla="*/ 54 w 670"/>
                    <a:gd name="T9" fmla="*/ 461 h 599"/>
                    <a:gd name="T10" fmla="*/ 90 w 670"/>
                    <a:gd name="T11" fmla="*/ 509 h 599"/>
                    <a:gd name="T12" fmla="*/ 144 w 670"/>
                    <a:gd name="T13" fmla="*/ 551 h 599"/>
                    <a:gd name="T14" fmla="*/ 204 w 670"/>
                    <a:gd name="T15" fmla="*/ 581 h 599"/>
                    <a:gd name="T16" fmla="*/ 269 w 670"/>
                    <a:gd name="T17" fmla="*/ 599 h 599"/>
                    <a:gd name="T18" fmla="*/ 341 w 670"/>
                    <a:gd name="T19" fmla="*/ 599 h 599"/>
                    <a:gd name="T20" fmla="*/ 407 w 670"/>
                    <a:gd name="T21" fmla="*/ 587 h 599"/>
                    <a:gd name="T22" fmla="*/ 467 w 670"/>
                    <a:gd name="T23" fmla="*/ 557 h 599"/>
                    <a:gd name="T24" fmla="*/ 521 w 670"/>
                    <a:gd name="T25" fmla="*/ 521 h 599"/>
                    <a:gd name="T26" fmla="*/ 569 w 670"/>
                    <a:gd name="T27" fmla="*/ 467 h 599"/>
                    <a:gd name="T28" fmla="*/ 610 w 670"/>
                    <a:gd name="T29" fmla="*/ 407 h 599"/>
                    <a:gd name="T30" fmla="*/ 640 w 670"/>
                    <a:gd name="T31" fmla="*/ 330 h 599"/>
                    <a:gd name="T32" fmla="*/ 664 w 670"/>
                    <a:gd name="T33" fmla="*/ 246 h 599"/>
                    <a:gd name="T34" fmla="*/ 670 w 670"/>
                    <a:gd name="T35" fmla="*/ 204 h 599"/>
                    <a:gd name="T36" fmla="*/ 658 w 670"/>
                    <a:gd name="T37" fmla="*/ 162 h 599"/>
                    <a:gd name="T38" fmla="*/ 634 w 670"/>
                    <a:gd name="T39" fmla="*/ 126 h 599"/>
                    <a:gd name="T40" fmla="*/ 598 w 670"/>
                    <a:gd name="T41" fmla="*/ 90 h 599"/>
                    <a:gd name="T42" fmla="*/ 551 w 670"/>
                    <a:gd name="T43" fmla="*/ 60 h 599"/>
                    <a:gd name="T44" fmla="*/ 497 w 670"/>
                    <a:gd name="T45" fmla="*/ 36 h 599"/>
                    <a:gd name="T46" fmla="*/ 383 w 670"/>
                    <a:gd name="T47" fmla="*/ 6 h 599"/>
                    <a:gd name="T48" fmla="*/ 317 w 670"/>
                    <a:gd name="T49" fmla="*/ 0 h 599"/>
                    <a:gd name="T50" fmla="*/ 257 w 670"/>
                    <a:gd name="T51" fmla="*/ 6 h 599"/>
                    <a:gd name="T52" fmla="*/ 198 w 670"/>
                    <a:gd name="T53" fmla="*/ 12 h 599"/>
                    <a:gd name="T54" fmla="*/ 144 w 670"/>
                    <a:gd name="T55" fmla="*/ 30 h 599"/>
                    <a:gd name="T56" fmla="*/ 96 w 670"/>
                    <a:gd name="T57" fmla="*/ 54 h 599"/>
                    <a:gd name="T58" fmla="*/ 54 w 670"/>
                    <a:gd name="T59" fmla="*/ 90 h 599"/>
                    <a:gd name="T60" fmla="*/ 24 w 670"/>
                    <a:gd name="T61" fmla="*/ 138 h 599"/>
                    <a:gd name="T62" fmla="*/ 6 w 670"/>
                    <a:gd name="T63" fmla="*/ 192 h 599"/>
                    <a:gd name="T64" fmla="*/ 6 w 670"/>
                    <a:gd name="T65" fmla="*/ 192 h 5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70" h="599">
                      <a:moveTo>
                        <a:pt x="6" y="192"/>
                      </a:moveTo>
                      <a:lnTo>
                        <a:pt x="0" y="264"/>
                      </a:lnTo>
                      <a:lnTo>
                        <a:pt x="12" y="335"/>
                      </a:lnTo>
                      <a:lnTo>
                        <a:pt x="24" y="401"/>
                      </a:lnTo>
                      <a:lnTo>
                        <a:pt x="54" y="461"/>
                      </a:lnTo>
                      <a:lnTo>
                        <a:pt x="90" y="509"/>
                      </a:lnTo>
                      <a:lnTo>
                        <a:pt x="144" y="551"/>
                      </a:lnTo>
                      <a:lnTo>
                        <a:pt x="204" y="581"/>
                      </a:lnTo>
                      <a:lnTo>
                        <a:pt x="269" y="599"/>
                      </a:lnTo>
                      <a:lnTo>
                        <a:pt x="341" y="599"/>
                      </a:lnTo>
                      <a:lnTo>
                        <a:pt x="407" y="587"/>
                      </a:lnTo>
                      <a:lnTo>
                        <a:pt x="467" y="557"/>
                      </a:lnTo>
                      <a:lnTo>
                        <a:pt x="521" y="521"/>
                      </a:lnTo>
                      <a:lnTo>
                        <a:pt x="569" y="467"/>
                      </a:lnTo>
                      <a:lnTo>
                        <a:pt x="610" y="407"/>
                      </a:lnTo>
                      <a:lnTo>
                        <a:pt x="640" y="330"/>
                      </a:lnTo>
                      <a:lnTo>
                        <a:pt x="664" y="246"/>
                      </a:lnTo>
                      <a:lnTo>
                        <a:pt x="670" y="204"/>
                      </a:lnTo>
                      <a:lnTo>
                        <a:pt x="658" y="162"/>
                      </a:lnTo>
                      <a:lnTo>
                        <a:pt x="634" y="126"/>
                      </a:lnTo>
                      <a:lnTo>
                        <a:pt x="598" y="90"/>
                      </a:lnTo>
                      <a:lnTo>
                        <a:pt x="551" y="60"/>
                      </a:lnTo>
                      <a:lnTo>
                        <a:pt x="497" y="36"/>
                      </a:lnTo>
                      <a:lnTo>
                        <a:pt x="383" y="6"/>
                      </a:lnTo>
                      <a:lnTo>
                        <a:pt x="317" y="0"/>
                      </a:lnTo>
                      <a:lnTo>
                        <a:pt x="257" y="6"/>
                      </a:lnTo>
                      <a:lnTo>
                        <a:pt x="198" y="12"/>
                      </a:lnTo>
                      <a:lnTo>
                        <a:pt x="144" y="30"/>
                      </a:lnTo>
                      <a:lnTo>
                        <a:pt x="96" y="54"/>
                      </a:lnTo>
                      <a:lnTo>
                        <a:pt x="54" y="90"/>
                      </a:lnTo>
                      <a:lnTo>
                        <a:pt x="24" y="138"/>
                      </a:lnTo>
                      <a:lnTo>
                        <a:pt x="6" y="192"/>
                      </a:lnTo>
                      <a:lnTo>
                        <a:pt x="6" y="192"/>
                      </a:lnTo>
                      <a:close/>
                    </a:path>
                  </a:pathLst>
                </a:custGeom>
                <a:solidFill>
                  <a:srgbClr val="FAD28D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87" name="Freeform 51"/>
                <p:cNvSpPr>
                  <a:spLocks/>
                </p:cNvSpPr>
                <p:nvPr/>
              </p:nvSpPr>
              <p:spPr bwMode="auto">
                <a:xfrm>
                  <a:off x="4189" y="3663"/>
                  <a:ext cx="227" cy="389"/>
                </a:xfrm>
                <a:custGeom>
                  <a:avLst/>
                  <a:gdLst>
                    <a:gd name="T0" fmla="*/ 0 w 227"/>
                    <a:gd name="T1" fmla="*/ 389 h 389"/>
                    <a:gd name="T2" fmla="*/ 77 w 227"/>
                    <a:gd name="T3" fmla="*/ 353 h 389"/>
                    <a:gd name="T4" fmla="*/ 143 w 227"/>
                    <a:gd name="T5" fmla="*/ 311 h 389"/>
                    <a:gd name="T6" fmla="*/ 191 w 227"/>
                    <a:gd name="T7" fmla="*/ 257 h 389"/>
                    <a:gd name="T8" fmla="*/ 221 w 227"/>
                    <a:gd name="T9" fmla="*/ 186 h 389"/>
                    <a:gd name="T10" fmla="*/ 227 w 227"/>
                    <a:gd name="T11" fmla="*/ 108 h 389"/>
                    <a:gd name="T12" fmla="*/ 209 w 227"/>
                    <a:gd name="T13" fmla="*/ 42 h 389"/>
                    <a:gd name="T14" fmla="*/ 191 w 227"/>
                    <a:gd name="T15" fmla="*/ 24 h 389"/>
                    <a:gd name="T16" fmla="*/ 167 w 227"/>
                    <a:gd name="T17" fmla="*/ 6 h 389"/>
                    <a:gd name="T18" fmla="*/ 137 w 227"/>
                    <a:gd name="T19" fmla="*/ 0 h 389"/>
                    <a:gd name="T20" fmla="*/ 95 w 227"/>
                    <a:gd name="T21" fmla="*/ 0 h 3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7" h="389">
                      <a:moveTo>
                        <a:pt x="0" y="389"/>
                      </a:moveTo>
                      <a:lnTo>
                        <a:pt x="77" y="353"/>
                      </a:lnTo>
                      <a:lnTo>
                        <a:pt x="143" y="311"/>
                      </a:lnTo>
                      <a:lnTo>
                        <a:pt x="191" y="257"/>
                      </a:lnTo>
                      <a:lnTo>
                        <a:pt x="221" y="186"/>
                      </a:lnTo>
                      <a:lnTo>
                        <a:pt x="227" y="108"/>
                      </a:lnTo>
                      <a:lnTo>
                        <a:pt x="209" y="42"/>
                      </a:lnTo>
                      <a:lnTo>
                        <a:pt x="191" y="24"/>
                      </a:lnTo>
                      <a:lnTo>
                        <a:pt x="167" y="6"/>
                      </a:lnTo>
                      <a:lnTo>
                        <a:pt x="137" y="0"/>
                      </a:lnTo>
                      <a:lnTo>
                        <a:pt x="95" y="0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88" name="Freeform 52"/>
                <p:cNvSpPr>
                  <a:spLocks/>
                </p:cNvSpPr>
                <p:nvPr/>
              </p:nvSpPr>
              <p:spPr bwMode="auto">
                <a:xfrm>
                  <a:off x="3555" y="3273"/>
                  <a:ext cx="759" cy="629"/>
                </a:xfrm>
                <a:custGeom>
                  <a:avLst/>
                  <a:gdLst>
                    <a:gd name="T0" fmla="*/ 735 w 759"/>
                    <a:gd name="T1" fmla="*/ 576 h 629"/>
                    <a:gd name="T2" fmla="*/ 693 w 759"/>
                    <a:gd name="T3" fmla="*/ 582 h 629"/>
                    <a:gd name="T4" fmla="*/ 646 w 759"/>
                    <a:gd name="T5" fmla="*/ 582 h 629"/>
                    <a:gd name="T6" fmla="*/ 610 w 759"/>
                    <a:gd name="T7" fmla="*/ 582 h 629"/>
                    <a:gd name="T8" fmla="*/ 586 w 759"/>
                    <a:gd name="T9" fmla="*/ 582 h 629"/>
                    <a:gd name="T10" fmla="*/ 580 w 759"/>
                    <a:gd name="T11" fmla="*/ 552 h 629"/>
                    <a:gd name="T12" fmla="*/ 562 w 759"/>
                    <a:gd name="T13" fmla="*/ 528 h 629"/>
                    <a:gd name="T14" fmla="*/ 538 w 759"/>
                    <a:gd name="T15" fmla="*/ 504 h 629"/>
                    <a:gd name="T16" fmla="*/ 502 w 759"/>
                    <a:gd name="T17" fmla="*/ 492 h 629"/>
                    <a:gd name="T18" fmla="*/ 466 w 759"/>
                    <a:gd name="T19" fmla="*/ 486 h 629"/>
                    <a:gd name="T20" fmla="*/ 436 w 759"/>
                    <a:gd name="T21" fmla="*/ 498 h 629"/>
                    <a:gd name="T22" fmla="*/ 412 w 759"/>
                    <a:gd name="T23" fmla="*/ 534 h 629"/>
                    <a:gd name="T24" fmla="*/ 394 w 759"/>
                    <a:gd name="T25" fmla="*/ 594 h 629"/>
                    <a:gd name="T26" fmla="*/ 394 w 759"/>
                    <a:gd name="T27" fmla="*/ 576 h 629"/>
                    <a:gd name="T28" fmla="*/ 382 w 759"/>
                    <a:gd name="T29" fmla="*/ 558 h 629"/>
                    <a:gd name="T30" fmla="*/ 364 w 759"/>
                    <a:gd name="T31" fmla="*/ 546 h 629"/>
                    <a:gd name="T32" fmla="*/ 340 w 759"/>
                    <a:gd name="T33" fmla="*/ 528 h 629"/>
                    <a:gd name="T34" fmla="*/ 293 w 759"/>
                    <a:gd name="T35" fmla="*/ 510 h 629"/>
                    <a:gd name="T36" fmla="*/ 263 w 759"/>
                    <a:gd name="T37" fmla="*/ 510 h 629"/>
                    <a:gd name="T38" fmla="*/ 245 w 759"/>
                    <a:gd name="T39" fmla="*/ 516 h 629"/>
                    <a:gd name="T40" fmla="*/ 203 w 759"/>
                    <a:gd name="T41" fmla="*/ 534 h 629"/>
                    <a:gd name="T42" fmla="*/ 161 w 759"/>
                    <a:gd name="T43" fmla="*/ 564 h 629"/>
                    <a:gd name="T44" fmla="*/ 119 w 759"/>
                    <a:gd name="T45" fmla="*/ 588 h 629"/>
                    <a:gd name="T46" fmla="*/ 89 w 759"/>
                    <a:gd name="T47" fmla="*/ 606 h 629"/>
                    <a:gd name="T48" fmla="*/ 65 w 759"/>
                    <a:gd name="T49" fmla="*/ 618 h 629"/>
                    <a:gd name="T50" fmla="*/ 35 w 759"/>
                    <a:gd name="T51" fmla="*/ 629 h 629"/>
                    <a:gd name="T52" fmla="*/ 23 w 759"/>
                    <a:gd name="T53" fmla="*/ 629 h 629"/>
                    <a:gd name="T54" fmla="*/ 11 w 759"/>
                    <a:gd name="T55" fmla="*/ 624 h 629"/>
                    <a:gd name="T56" fmla="*/ 5 w 759"/>
                    <a:gd name="T57" fmla="*/ 612 h 629"/>
                    <a:gd name="T58" fmla="*/ 5 w 759"/>
                    <a:gd name="T59" fmla="*/ 588 h 629"/>
                    <a:gd name="T60" fmla="*/ 5 w 759"/>
                    <a:gd name="T61" fmla="*/ 564 h 629"/>
                    <a:gd name="T62" fmla="*/ 0 w 759"/>
                    <a:gd name="T63" fmla="*/ 534 h 629"/>
                    <a:gd name="T64" fmla="*/ 0 w 759"/>
                    <a:gd name="T65" fmla="*/ 498 h 629"/>
                    <a:gd name="T66" fmla="*/ 5 w 759"/>
                    <a:gd name="T67" fmla="*/ 456 h 629"/>
                    <a:gd name="T68" fmla="*/ 17 w 759"/>
                    <a:gd name="T69" fmla="*/ 360 h 629"/>
                    <a:gd name="T70" fmla="*/ 41 w 759"/>
                    <a:gd name="T71" fmla="*/ 258 h 629"/>
                    <a:gd name="T72" fmla="*/ 89 w 759"/>
                    <a:gd name="T73" fmla="*/ 156 h 629"/>
                    <a:gd name="T74" fmla="*/ 119 w 759"/>
                    <a:gd name="T75" fmla="*/ 114 h 629"/>
                    <a:gd name="T76" fmla="*/ 161 w 759"/>
                    <a:gd name="T77" fmla="*/ 72 h 629"/>
                    <a:gd name="T78" fmla="*/ 209 w 759"/>
                    <a:gd name="T79" fmla="*/ 42 h 629"/>
                    <a:gd name="T80" fmla="*/ 269 w 759"/>
                    <a:gd name="T81" fmla="*/ 18 h 629"/>
                    <a:gd name="T82" fmla="*/ 334 w 759"/>
                    <a:gd name="T83" fmla="*/ 0 h 629"/>
                    <a:gd name="T84" fmla="*/ 412 w 759"/>
                    <a:gd name="T85" fmla="*/ 0 h 629"/>
                    <a:gd name="T86" fmla="*/ 478 w 759"/>
                    <a:gd name="T87" fmla="*/ 6 h 629"/>
                    <a:gd name="T88" fmla="*/ 532 w 759"/>
                    <a:gd name="T89" fmla="*/ 24 h 629"/>
                    <a:gd name="T90" fmla="*/ 580 w 759"/>
                    <a:gd name="T91" fmla="*/ 54 h 629"/>
                    <a:gd name="T92" fmla="*/ 622 w 759"/>
                    <a:gd name="T93" fmla="*/ 84 h 629"/>
                    <a:gd name="T94" fmla="*/ 687 w 759"/>
                    <a:gd name="T95" fmla="*/ 168 h 629"/>
                    <a:gd name="T96" fmla="*/ 729 w 759"/>
                    <a:gd name="T97" fmla="*/ 270 h 629"/>
                    <a:gd name="T98" fmla="*/ 753 w 759"/>
                    <a:gd name="T99" fmla="*/ 366 h 629"/>
                    <a:gd name="T100" fmla="*/ 759 w 759"/>
                    <a:gd name="T101" fmla="*/ 462 h 629"/>
                    <a:gd name="T102" fmla="*/ 759 w 759"/>
                    <a:gd name="T103" fmla="*/ 498 h 629"/>
                    <a:gd name="T104" fmla="*/ 753 w 759"/>
                    <a:gd name="T105" fmla="*/ 534 h 629"/>
                    <a:gd name="T106" fmla="*/ 747 w 759"/>
                    <a:gd name="T107" fmla="*/ 558 h 629"/>
                    <a:gd name="T108" fmla="*/ 735 w 759"/>
                    <a:gd name="T109" fmla="*/ 576 h 629"/>
                    <a:gd name="T110" fmla="*/ 735 w 759"/>
                    <a:gd name="T111" fmla="*/ 576 h 6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59" h="629">
                      <a:moveTo>
                        <a:pt x="735" y="576"/>
                      </a:moveTo>
                      <a:lnTo>
                        <a:pt x="693" y="582"/>
                      </a:lnTo>
                      <a:lnTo>
                        <a:pt x="646" y="582"/>
                      </a:lnTo>
                      <a:lnTo>
                        <a:pt x="610" y="582"/>
                      </a:lnTo>
                      <a:lnTo>
                        <a:pt x="586" y="582"/>
                      </a:lnTo>
                      <a:lnTo>
                        <a:pt x="580" y="552"/>
                      </a:lnTo>
                      <a:lnTo>
                        <a:pt x="562" y="528"/>
                      </a:lnTo>
                      <a:lnTo>
                        <a:pt x="538" y="504"/>
                      </a:lnTo>
                      <a:lnTo>
                        <a:pt x="502" y="492"/>
                      </a:lnTo>
                      <a:lnTo>
                        <a:pt x="466" y="486"/>
                      </a:lnTo>
                      <a:lnTo>
                        <a:pt x="436" y="498"/>
                      </a:lnTo>
                      <a:lnTo>
                        <a:pt x="412" y="534"/>
                      </a:lnTo>
                      <a:lnTo>
                        <a:pt x="394" y="594"/>
                      </a:lnTo>
                      <a:lnTo>
                        <a:pt x="394" y="576"/>
                      </a:lnTo>
                      <a:lnTo>
                        <a:pt x="382" y="558"/>
                      </a:lnTo>
                      <a:lnTo>
                        <a:pt x="364" y="546"/>
                      </a:lnTo>
                      <a:lnTo>
                        <a:pt x="340" y="528"/>
                      </a:lnTo>
                      <a:lnTo>
                        <a:pt x="293" y="510"/>
                      </a:lnTo>
                      <a:lnTo>
                        <a:pt x="263" y="510"/>
                      </a:lnTo>
                      <a:lnTo>
                        <a:pt x="245" y="516"/>
                      </a:lnTo>
                      <a:lnTo>
                        <a:pt x="203" y="534"/>
                      </a:lnTo>
                      <a:lnTo>
                        <a:pt x="161" y="564"/>
                      </a:lnTo>
                      <a:lnTo>
                        <a:pt x="119" y="588"/>
                      </a:lnTo>
                      <a:lnTo>
                        <a:pt x="89" y="606"/>
                      </a:lnTo>
                      <a:lnTo>
                        <a:pt x="65" y="618"/>
                      </a:lnTo>
                      <a:lnTo>
                        <a:pt x="35" y="629"/>
                      </a:lnTo>
                      <a:lnTo>
                        <a:pt x="23" y="629"/>
                      </a:lnTo>
                      <a:lnTo>
                        <a:pt x="11" y="624"/>
                      </a:lnTo>
                      <a:lnTo>
                        <a:pt x="5" y="612"/>
                      </a:lnTo>
                      <a:lnTo>
                        <a:pt x="5" y="588"/>
                      </a:lnTo>
                      <a:lnTo>
                        <a:pt x="5" y="564"/>
                      </a:lnTo>
                      <a:lnTo>
                        <a:pt x="0" y="534"/>
                      </a:lnTo>
                      <a:lnTo>
                        <a:pt x="0" y="498"/>
                      </a:lnTo>
                      <a:lnTo>
                        <a:pt x="5" y="456"/>
                      </a:lnTo>
                      <a:lnTo>
                        <a:pt x="17" y="360"/>
                      </a:lnTo>
                      <a:lnTo>
                        <a:pt x="41" y="258"/>
                      </a:lnTo>
                      <a:lnTo>
                        <a:pt x="89" y="156"/>
                      </a:lnTo>
                      <a:lnTo>
                        <a:pt x="119" y="114"/>
                      </a:lnTo>
                      <a:lnTo>
                        <a:pt x="161" y="72"/>
                      </a:lnTo>
                      <a:lnTo>
                        <a:pt x="209" y="42"/>
                      </a:lnTo>
                      <a:lnTo>
                        <a:pt x="269" y="18"/>
                      </a:lnTo>
                      <a:lnTo>
                        <a:pt x="334" y="0"/>
                      </a:lnTo>
                      <a:lnTo>
                        <a:pt x="412" y="0"/>
                      </a:lnTo>
                      <a:lnTo>
                        <a:pt x="478" y="6"/>
                      </a:lnTo>
                      <a:lnTo>
                        <a:pt x="532" y="24"/>
                      </a:lnTo>
                      <a:lnTo>
                        <a:pt x="580" y="54"/>
                      </a:lnTo>
                      <a:lnTo>
                        <a:pt x="622" y="84"/>
                      </a:lnTo>
                      <a:lnTo>
                        <a:pt x="687" y="168"/>
                      </a:lnTo>
                      <a:lnTo>
                        <a:pt x="729" y="270"/>
                      </a:lnTo>
                      <a:lnTo>
                        <a:pt x="753" y="366"/>
                      </a:lnTo>
                      <a:lnTo>
                        <a:pt x="759" y="462"/>
                      </a:lnTo>
                      <a:lnTo>
                        <a:pt x="759" y="498"/>
                      </a:lnTo>
                      <a:lnTo>
                        <a:pt x="753" y="534"/>
                      </a:lnTo>
                      <a:lnTo>
                        <a:pt x="747" y="558"/>
                      </a:lnTo>
                      <a:lnTo>
                        <a:pt x="735" y="576"/>
                      </a:lnTo>
                      <a:lnTo>
                        <a:pt x="735" y="57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89" name="Freeform 53"/>
                <p:cNvSpPr>
                  <a:spLocks/>
                </p:cNvSpPr>
                <p:nvPr/>
              </p:nvSpPr>
              <p:spPr bwMode="auto">
                <a:xfrm>
                  <a:off x="4105" y="3855"/>
                  <a:ext cx="36" cy="83"/>
                </a:xfrm>
                <a:custGeom>
                  <a:avLst/>
                  <a:gdLst>
                    <a:gd name="T0" fmla="*/ 36 w 36"/>
                    <a:gd name="T1" fmla="*/ 0 h 83"/>
                    <a:gd name="T2" fmla="*/ 36 w 36"/>
                    <a:gd name="T3" fmla="*/ 18 h 83"/>
                    <a:gd name="T4" fmla="*/ 30 w 36"/>
                    <a:gd name="T5" fmla="*/ 47 h 83"/>
                    <a:gd name="T6" fmla="*/ 12 w 36"/>
                    <a:gd name="T7" fmla="*/ 71 h 83"/>
                    <a:gd name="T8" fmla="*/ 0 w 36"/>
                    <a:gd name="T9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83">
                      <a:moveTo>
                        <a:pt x="36" y="0"/>
                      </a:moveTo>
                      <a:lnTo>
                        <a:pt x="36" y="18"/>
                      </a:lnTo>
                      <a:lnTo>
                        <a:pt x="30" y="47"/>
                      </a:lnTo>
                      <a:lnTo>
                        <a:pt x="12" y="71"/>
                      </a:lnTo>
                      <a:lnTo>
                        <a:pt x="0" y="83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90" name="Freeform 54"/>
                <p:cNvSpPr>
                  <a:spLocks/>
                </p:cNvSpPr>
                <p:nvPr/>
              </p:nvSpPr>
              <p:spPr bwMode="auto">
                <a:xfrm>
                  <a:off x="3842" y="4148"/>
                  <a:ext cx="1" cy="132"/>
                </a:xfrm>
                <a:custGeom>
                  <a:avLst/>
                  <a:gdLst>
                    <a:gd name="T0" fmla="*/ 0 h 132"/>
                    <a:gd name="T1" fmla="*/ 36 h 132"/>
                    <a:gd name="T2" fmla="*/ 72 h 132"/>
                    <a:gd name="T3" fmla="*/ 108 h 132"/>
                    <a:gd name="T4" fmla="*/ 132 h 13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32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0" y="72"/>
                      </a:lnTo>
                      <a:lnTo>
                        <a:pt x="0" y="108"/>
                      </a:lnTo>
                      <a:lnTo>
                        <a:pt x="0" y="132"/>
                      </a:lnTo>
                    </a:path>
                  </a:pathLst>
                </a:custGeom>
                <a:noFill/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91" name="Freeform 55"/>
                <p:cNvSpPr>
                  <a:spLocks/>
                </p:cNvSpPr>
                <p:nvPr/>
              </p:nvSpPr>
              <p:spPr bwMode="auto">
                <a:xfrm>
                  <a:off x="4003" y="3849"/>
                  <a:ext cx="48" cy="65"/>
                </a:xfrm>
                <a:custGeom>
                  <a:avLst/>
                  <a:gdLst>
                    <a:gd name="T0" fmla="*/ 18 w 48"/>
                    <a:gd name="T1" fmla="*/ 65 h 65"/>
                    <a:gd name="T2" fmla="*/ 6 w 48"/>
                    <a:gd name="T3" fmla="*/ 59 h 65"/>
                    <a:gd name="T4" fmla="*/ 0 w 48"/>
                    <a:gd name="T5" fmla="*/ 48 h 65"/>
                    <a:gd name="T6" fmla="*/ 6 w 48"/>
                    <a:gd name="T7" fmla="*/ 24 h 65"/>
                    <a:gd name="T8" fmla="*/ 24 w 48"/>
                    <a:gd name="T9" fmla="*/ 0 h 65"/>
                    <a:gd name="T10" fmla="*/ 42 w 48"/>
                    <a:gd name="T11" fmla="*/ 0 h 65"/>
                    <a:gd name="T12" fmla="*/ 48 w 48"/>
                    <a:gd name="T13" fmla="*/ 12 h 65"/>
                    <a:gd name="T14" fmla="*/ 42 w 48"/>
                    <a:gd name="T15" fmla="*/ 30 h 65"/>
                    <a:gd name="T16" fmla="*/ 36 w 48"/>
                    <a:gd name="T17" fmla="*/ 53 h 65"/>
                    <a:gd name="T18" fmla="*/ 30 w 48"/>
                    <a:gd name="T19" fmla="*/ 59 h 65"/>
                    <a:gd name="T20" fmla="*/ 18 w 48"/>
                    <a:gd name="T21" fmla="*/ 65 h 65"/>
                    <a:gd name="T22" fmla="*/ 18 w 48"/>
                    <a:gd name="T23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8" h="65">
                      <a:moveTo>
                        <a:pt x="18" y="65"/>
                      </a:moveTo>
                      <a:lnTo>
                        <a:pt x="6" y="59"/>
                      </a:lnTo>
                      <a:lnTo>
                        <a:pt x="0" y="48"/>
                      </a:lnTo>
                      <a:lnTo>
                        <a:pt x="6" y="24"/>
                      </a:lnTo>
                      <a:lnTo>
                        <a:pt x="24" y="0"/>
                      </a:lnTo>
                      <a:lnTo>
                        <a:pt x="42" y="0"/>
                      </a:lnTo>
                      <a:lnTo>
                        <a:pt x="48" y="12"/>
                      </a:lnTo>
                      <a:lnTo>
                        <a:pt x="42" y="30"/>
                      </a:lnTo>
                      <a:lnTo>
                        <a:pt x="36" y="53"/>
                      </a:lnTo>
                      <a:lnTo>
                        <a:pt x="30" y="59"/>
                      </a:lnTo>
                      <a:lnTo>
                        <a:pt x="18" y="65"/>
                      </a:lnTo>
                      <a:lnTo>
                        <a:pt x="18" y="6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992" name="Freeform 56"/>
                <p:cNvSpPr>
                  <a:spLocks/>
                </p:cNvSpPr>
                <p:nvPr/>
              </p:nvSpPr>
              <p:spPr bwMode="auto">
                <a:xfrm>
                  <a:off x="4667" y="3950"/>
                  <a:ext cx="323" cy="732"/>
                </a:xfrm>
                <a:custGeom>
                  <a:avLst/>
                  <a:gdLst>
                    <a:gd name="T0" fmla="*/ 66 w 323"/>
                    <a:gd name="T1" fmla="*/ 168 h 732"/>
                    <a:gd name="T2" fmla="*/ 78 w 323"/>
                    <a:gd name="T3" fmla="*/ 120 h 732"/>
                    <a:gd name="T4" fmla="*/ 84 w 323"/>
                    <a:gd name="T5" fmla="*/ 78 h 732"/>
                    <a:gd name="T6" fmla="*/ 102 w 323"/>
                    <a:gd name="T7" fmla="*/ 48 h 732"/>
                    <a:gd name="T8" fmla="*/ 120 w 323"/>
                    <a:gd name="T9" fmla="*/ 24 h 732"/>
                    <a:gd name="T10" fmla="*/ 138 w 323"/>
                    <a:gd name="T11" fmla="*/ 12 h 732"/>
                    <a:gd name="T12" fmla="*/ 156 w 323"/>
                    <a:gd name="T13" fmla="*/ 0 h 732"/>
                    <a:gd name="T14" fmla="*/ 209 w 323"/>
                    <a:gd name="T15" fmla="*/ 0 h 732"/>
                    <a:gd name="T16" fmla="*/ 239 w 323"/>
                    <a:gd name="T17" fmla="*/ 12 h 732"/>
                    <a:gd name="T18" fmla="*/ 269 w 323"/>
                    <a:gd name="T19" fmla="*/ 42 h 732"/>
                    <a:gd name="T20" fmla="*/ 287 w 323"/>
                    <a:gd name="T21" fmla="*/ 78 h 732"/>
                    <a:gd name="T22" fmla="*/ 305 w 323"/>
                    <a:gd name="T23" fmla="*/ 126 h 732"/>
                    <a:gd name="T24" fmla="*/ 323 w 323"/>
                    <a:gd name="T25" fmla="*/ 240 h 732"/>
                    <a:gd name="T26" fmla="*/ 323 w 323"/>
                    <a:gd name="T27" fmla="*/ 300 h 732"/>
                    <a:gd name="T28" fmla="*/ 311 w 323"/>
                    <a:gd name="T29" fmla="*/ 366 h 732"/>
                    <a:gd name="T30" fmla="*/ 299 w 323"/>
                    <a:gd name="T31" fmla="*/ 426 h 732"/>
                    <a:gd name="T32" fmla="*/ 287 w 323"/>
                    <a:gd name="T33" fmla="*/ 492 h 732"/>
                    <a:gd name="T34" fmla="*/ 269 w 323"/>
                    <a:gd name="T35" fmla="*/ 558 h 732"/>
                    <a:gd name="T36" fmla="*/ 245 w 323"/>
                    <a:gd name="T37" fmla="*/ 618 h 732"/>
                    <a:gd name="T38" fmla="*/ 221 w 323"/>
                    <a:gd name="T39" fmla="*/ 672 h 732"/>
                    <a:gd name="T40" fmla="*/ 186 w 323"/>
                    <a:gd name="T41" fmla="*/ 714 h 732"/>
                    <a:gd name="T42" fmla="*/ 144 w 323"/>
                    <a:gd name="T43" fmla="*/ 732 h 732"/>
                    <a:gd name="T44" fmla="*/ 90 w 323"/>
                    <a:gd name="T45" fmla="*/ 732 h 732"/>
                    <a:gd name="T46" fmla="*/ 54 w 323"/>
                    <a:gd name="T47" fmla="*/ 726 h 732"/>
                    <a:gd name="T48" fmla="*/ 24 w 323"/>
                    <a:gd name="T49" fmla="*/ 708 h 732"/>
                    <a:gd name="T50" fmla="*/ 6 w 323"/>
                    <a:gd name="T51" fmla="*/ 696 h 732"/>
                    <a:gd name="T52" fmla="*/ 0 w 323"/>
                    <a:gd name="T53" fmla="*/ 672 h 732"/>
                    <a:gd name="T54" fmla="*/ 0 w 323"/>
                    <a:gd name="T55" fmla="*/ 618 h 732"/>
                    <a:gd name="T56" fmla="*/ 6 w 323"/>
                    <a:gd name="T57" fmla="*/ 582 h 732"/>
                    <a:gd name="T58" fmla="*/ 12 w 323"/>
                    <a:gd name="T59" fmla="*/ 540 h 732"/>
                    <a:gd name="T60" fmla="*/ 42 w 323"/>
                    <a:gd name="T61" fmla="*/ 354 h 732"/>
                    <a:gd name="T62" fmla="*/ 66 w 323"/>
                    <a:gd name="T63" fmla="*/ 168 h 732"/>
                    <a:gd name="T64" fmla="*/ 66 w 323"/>
                    <a:gd name="T65" fmla="*/ 168 h 7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23" h="732">
                      <a:moveTo>
                        <a:pt x="66" y="168"/>
                      </a:moveTo>
                      <a:lnTo>
                        <a:pt x="78" y="120"/>
                      </a:lnTo>
                      <a:lnTo>
                        <a:pt x="84" y="78"/>
                      </a:lnTo>
                      <a:lnTo>
                        <a:pt x="102" y="48"/>
                      </a:lnTo>
                      <a:lnTo>
                        <a:pt x="120" y="24"/>
                      </a:lnTo>
                      <a:lnTo>
                        <a:pt x="138" y="12"/>
                      </a:lnTo>
                      <a:lnTo>
                        <a:pt x="156" y="0"/>
                      </a:lnTo>
                      <a:lnTo>
                        <a:pt x="209" y="0"/>
                      </a:lnTo>
                      <a:lnTo>
                        <a:pt x="239" y="12"/>
                      </a:lnTo>
                      <a:lnTo>
                        <a:pt x="269" y="42"/>
                      </a:lnTo>
                      <a:lnTo>
                        <a:pt x="287" y="78"/>
                      </a:lnTo>
                      <a:lnTo>
                        <a:pt x="305" y="126"/>
                      </a:lnTo>
                      <a:lnTo>
                        <a:pt x="323" y="240"/>
                      </a:lnTo>
                      <a:lnTo>
                        <a:pt x="323" y="300"/>
                      </a:lnTo>
                      <a:lnTo>
                        <a:pt x="311" y="366"/>
                      </a:lnTo>
                      <a:lnTo>
                        <a:pt x="299" y="426"/>
                      </a:lnTo>
                      <a:lnTo>
                        <a:pt x="287" y="492"/>
                      </a:lnTo>
                      <a:lnTo>
                        <a:pt x="269" y="558"/>
                      </a:lnTo>
                      <a:lnTo>
                        <a:pt x="245" y="618"/>
                      </a:lnTo>
                      <a:lnTo>
                        <a:pt x="221" y="672"/>
                      </a:lnTo>
                      <a:lnTo>
                        <a:pt x="186" y="714"/>
                      </a:lnTo>
                      <a:lnTo>
                        <a:pt x="144" y="732"/>
                      </a:lnTo>
                      <a:lnTo>
                        <a:pt x="90" y="732"/>
                      </a:lnTo>
                      <a:lnTo>
                        <a:pt x="54" y="726"/>
                      </a:lnTo>
                      <a:lnTo>
                        <a:pt x="24" y="708"/>
                      </a:lnTo>
                      <a:lnTo>
                        <a:pt x="6" y="696"/>
                      </a:lnTo>
                      <a:lnTo>
                        <a:pt x="0" y="672"/>
                      </a:lnTo>
                      <a:lnTo>
                        <a:pt x="0" y="618"/>
                      </a:lnTo>
                      <a:lnTo>
                        <a:pt x="6" y="582"/>
                      </a:lnTo>
                      <a:lnTo>
                        <a:pt x="12" y="540"/>
                      </a:lnTo>
                      <a:lnTo>
                        <a:pt x="42" y="354"/>
                      </a:lnTo>
                      <a:lnTo>
                        <a:pt x="66" y="168"/>
                      </a:lnTo>
                      <a:lnTo>
                        <a:pt x="66" y="168"/>
                      </a:lnTo>
                      <a:close/>
                    </a:path>
                  </a:pathLst>
                </a:custGeom>
                <a:solidFill>
                  <a:srgbClr val="7F7F7F"/>
                </a:solidFill>
                <a:ln w="2857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67995" name="AutoShape 59"/>
            <p:cNvSpPr>
              <a:spLocks noChangeArrowheads="1"/>
            </p:cNvSpPr>
            <p:nvPr/>
          </p:nvSpPr>
          <p:spPr bwMode="auto">
            <a:xfrm>
              <a:off x="0" y="2688"/>
              <a:ext cx="1200" cy="624"/>
            </a:xfrm>
            <a:prstGeom prst="wedgeRoundRectCallout">
              <a:avLst>
                <a:gd name="adj1" fmla="val 17667"/>
                <a:gd name="adj2" fmla="val 114583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2300" b="1">
                  <a:solidFill>
                    <a:schemeClr val="tx1"/>
                  </a:solidFill>
                </a:rPr>
                <a:t>困った</a:t>
              </a:r>
            </a:p>
            <a:p>
              <a:pPr algn="ctr"/>
              <a:r>
                <a:rPr lang="ja-JP" altLang="en-US" sz="2300" b="1">
                  <a:solidFill>
                    <a:schemeClr val="tx1"/>
                  </a:solidFill>
                </a:rPr>
                <a:t>どうする？</a:t>
              </a:r>
            </a:p>
          </p:txBody>
        </p:sp>
      </p:grpSp>
      <p:grpSp>
        <p:nvGrpSpPr>
          <p:cNvPr id="168002" name="Group 66"/>
          <p:cNvGrpSpPr>
            <a:grpSpLocks/>
          </p:cNvGrpSpPr>
          <p:nvPr/>
        </p:nvGrpSpPr>
        <p:grpSpPr bwMode="auto">
          <a:xfrm>
            <a:off x="2133600" y="4343400"/>
            <a:ext cx="4191000" cy="2514600"/>
            <a:chOff x="1344" y="2736"/>
            <a:chExt cx="2640" cy="1584"/>
          </a:xfrm>
        </p:grpSpPr>
        <p:pic>
          <p:nvPicPr>
            <p:cNvPr id="167947" name="Picture 1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6" y="3118"/>
              <a:ext cx="1584" cy="1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7996" name="AutoShape 60"/>
            <p:cNvSpPr>
              <a:spLocks noChangeArrowheads="1"/>
            </p:cNvSpPr>
            <p:nvPr/>
          </p:nvSpPr>
          <p:spPr bwMode="auto">
            <a:xfrm>
              <a:off x="1344" y="2736"/>
              <a:ext cx="1056" cy="576"/>
            </a:xfrm>
            <a:prstGeom prst="wedgeRoundRectCallout">
              <a:avLst>
                <a:gd name="adj1" fmla="val 50569"/>
                <a:gd name="adj2" fmla="val 76565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2300" b="1">
                  <a:solidFill>
                    <a:schemeClr val="tx1"/>
                  </a:solidFill>
                </a:rPr>
                <a:t>こうしたらどう？</a:t>
              </a:r>
            </a:p>
          </p:txBody>
        </p:sp>
        <p:sp>
          <p:nvSpPr>
            <p:cNvPr id="167997" name="AutoShape 61"/>
            <p:cNvSpPr>
              <a:spLocks noChangeArrowheads="1"/>
            </p:cNvSpPr>
            <p:nvPr/>
          </p:nvSpPr>
          <p:spPr bwMode="auto">
            <a:xfrm>
              <a:off x="2496" y="2736"/>
              <a:ext cx="1488" cy="336"/>
            </a:xfrm>
            <a:prstGeom prst="wedgeRoundRectCallout">
              <a:avLst>
                <a:gd name="adj1" fmla="val -4505"/>
                <a:gd name="adj2" fmla="val 138690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2300" b="1">
                  <a:solidFill>
                    <a:schemeClr val="tx1"/>
                  </a:solidFill>
                </a:rPr>
                <a:t>やってみるヨ</a:t>
              </a:r>
            </a:p>
          </p:txBody>
        </p:sp>
      </p:grpSp>
      <p:grpSp>
        <p:nvGrpSpPr>
          <p:cNvPr id="168003" name="Group 67"/>
          <p:cNvGrpSpPr>
            <a:grpSpLocks/>
          </p:cNvGrpSpPr>
          <p:nvPr/>
        </p:nvGrpSpPr>
        <p:grpSpPr bwMode="auto">
          <a:xfrm>
            <a:off x="6400800" y="4191000"/>
            <a:ext cx="2743200" cy="2667000"/>
            <a:chOff x="4032" y="2640"/>
            <a:chExt cx="1728" cy="1680"/>
          </a:xfrm>
        </p:grpSpPr>
        <p:pic>
          <p:nvPicPr>
            <p:cNvPr id="167946" name="Picture 10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" y="3216"/>
              <a:ext cx="1728" cy="11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7998" name="AutoShape 62"/>
            <p:cNvSpPr>
              <a:spLocks noChangeArrowheads="1"/>
            </p:cNvSpPr>
            <p:nvPr/>
          </p:nvSpPr>
          <p:spPr bwMode="auto">
            <a:xfrm>
              <a:off x="4128" y="2640"/>
              <a:ext cx="1632" cy="624"/>
            </a:xfrm>
            <a:prstGeom prst="wedgeRoundRectCallout">
              <a:avLst>
                <a:gd name="adj1" fmla="val 13787"/>
                <a:gd name="adj2" fmla="val 116185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2300" b="1">
                  <a:solidFill>
                    <a:schemeClr val="tx1"/>
                  </a:solidFill>
                </a:rPr>
                <a:t>うまくいったヨ</a:t>
              </a:r>
            </a:p>
            <a:p>
              <a:pPr algn="ctr"/>
              <a:r>
                <a:rPr lang="ja-JP" altLang="en-US" sz="2200" b="1">
                  <a:solidFill>
                    <a:schemeClr val="tx1"/>
                  </a:solidFill>
                </a:rPr>
                <a:t>今後もこうしよう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93" grpId="0" animBg="1"/>
      <p:bldP spid="16799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228" name="Group 44"/>
          <p:cNvGrpSpPr>
            <a:grpSpLocks/>
          </p:cNvGrpSpPr>
          <p:nvPr/>
        </p:nvGrpSpPr>
        <p:grpSpPr bwMode="auto">
          <a:xfrm>
            <a:off x="250825" y="215900"/>
            <a:ext cx="8748713" cy="6453188"/>
            <a:chOff x="0" y="0"/>
            <a:chExt cx="5760" cy="4320"/>
          </a:xfrm>
        </p:grpSpPr>
        <p:sp>
          <p:nvSpPr>
            <p:cNvPr id="221186" name="AutoShape 2"/>
            <p:cNvSpPr>
              <a:spLocks noChangeArrowheads="1"/>
            </p:cNvSpPr>
            <p:nvPr/>
          </p:nvSpPr>
          <p:spPr bwMode="auto">
            <a:xfrm>
              <a:off x="2112" y="0"/>
              <a:ext cx="1488" cy="384"/>
            </a:xfrm>
            <a:prstGeom prst="roundRect">
              <a:avLst>
                <a:gd name="adj" fmla="val 16667"/>
              </a:avLst>
            </a:prstGeom>
            <a:solidFill>
              <a:srgbClr val="6600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>
                  <a:solidFill>
                    <a:srgbClr val="FFFFCC"/>
                  </a:solidFill>
                  <a:ea typeface="HGP創英角ﾎﾟｯﾌﾟ体" pitchFamily="50" charset="-128"/>
                </a:rPr>
                <a:t>参　考</a:t>
              </a:r>
            </a:p>
          </p:txBody>
        </p:sp>
        <p:sp>
          <p:nvSpPr>
            <p:cNvPr id="221187" name="Rectangle 3"/>
            <p:cNvSpPr>
              <a:spLocks noChangeArrowheads="1"/>
            </p:cNvSpPr>
            <p:nvPr/>
          </p:nvSpPr>
          <p:spPr bwMode="auto">
            <a:xfrm>
              <a:off x="0" y="336"/>
              <a:ext cx="5760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400">
                  <a:solidFill>
                    <a:srgbClr val="660033"/>
                  </a:solidFill>
                </a:rPr>
                <a:t>多くのアイデアを出し合うときの必殺技を伝授！</a:t>
              </a:r>
            </a:p>
          </p:txBody>
        </p:sp>
        <p:grpSp>
          <p:nvGrpSpPr>
            <p:cNvPr id="221224" name="Group 40"/>
            <p:cNvGrpSpPr>
              <a:grpSpLocks/>
            </p:cNvGrpSpPr>
            <p:nvPr/>
          </p:nvGrpSpPr>
          <p:grpSpPr bwMode="auto">
            <a:xfrm>
              <a:off x="0" y="720"/>
              <a:ext cx="5136" cy="1056"/>
              <a:chOff x="0" y="720"/>
              <a:chExt cx="5136" cy="1056"/>
            </a:xfrm>
          </p:grpSpPr>
          <p:pic>
            <p:nvPicPr>
              <p:cNvPr id="221190" name="Picture 6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720"/>
                <a:ext cx="1209" cy="10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21191" name="AutoShape 7"/>
              <p:cNvSpPr>
                <a:spLocks noChangeArrowheads="1"/>
              </p:cNvSpPr>
              <p:nvPr/>
            </p:nvSpPr>
            <p:spPr bwMode="auto">
              <a:xfrm>
                <a:off x="960" y="720"/>
                <a:ext cx="4176" cy="480"/>
              </a:xfrm>
              <a:prstGeom prst="bevel">
                <a:avLst>
                  <a:gd name="adj" fmla="val 12500"/>
                </a:avLst>
              </a:prstGeom>
              <a:solidFill>
                <a:srgbClr val="FFFFCC"/>
              </a:solidFill>
              <a:ln w="9525">
                <a:solidFill>
                  <a:srgbClr val="003399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>
                    <a:solidFill>
                      <a:srgbClr val="660033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HGP創英角ﾎﾟｯﾌﾟ体" pitchFamily="50" charset="-128"/>
                  </a:rPr>
                  <a:t>ブレーン・ストーミング法</a:t>
                </a:r>
              </a:p>
            </p:txBody>
          </p:sp>
        </p:grpSp>
        <p:sp>
          <p:nvSpPr>
            <p:cNvPr id="221192" name="AutoShape 8"/>
            <p:cNvSpPr>
              <a:spLocks noChangeArrowheads="1"/>
            </p:cNvSpPr>
            <p:nvPr/>
          </p:nvSpPr>
          <p:spPr bwMode="auto">
            <a:xfrm>
              <a:off x="912" y="1296"/>
              <a:ext cx="3984" cy="384"/>
            </a:xfrm>
            <a:prstGeom prst="wedgeRoundRectCallout">
              <a:avLst>
                <a:gd name="adj1" fmla="val -58583"/>
                <a:gd name="adj2" fmla="val -82551"/>
                <a:gd name="adj3" fmla="val 16667"/>
              </a:avLst>
            </a:prstGeom>
            <a:solidFill>
              <a:srgbClr val="660033"/>
            </a:solidFill>
            <a:ln w="19050">
              <a:solidFill>
                <a:srgbClr val="FFFF00"/>
              </a:solidFill>
              <a:miter lim="800000"/>
              <a:headEnd/>
              <a:tailEnd/>
            </a:ln>
            <a:effectLst>
              <a:outerShdw dist="107763" dir="8100000" algn="ctr" rotWithShape="0">
                <a:schemeClr val="bg2"/>
              </a:outerShdw>
            </a:effectLst>
          </p:spPr>
          <p:txBody>
            <a:bodyPr/>
            <a:lstStyle/>
            <a:p>
              <a:pPr algn="ctr"/>
              <a:r>
                <a:rPr lang="ja-JP" altLang="en-US" sz="3200">
                  <a:solidFill>
                    <a:schemeClr val="bg1"/>
                  </a:solidFill>
                </a:rPr>
                <a:t>決め事（ﾙｰﾙ）は次の４つだけ</a:t>
              </a:r>
            </a:p>
          </p:txBody>
        </p:sp>
        <p:grpSp>
          <p:nvGrpSpPr>
            <p:cNvPr id="221216" name="Group 32"/>
            <p:cNvGrpSpPr>
              <a:grpSpLocks/>
            </p:cNvGrpSpPr>
            <p:nvPr/>
          </p:nvGrpSpPr>
          <p:grpSpPr bwMode="auto">
            <a:xfrm>
              <a:off x="0" y="1965"/>
              <a:ext cx="1392" cy="1587"/>
              <a:chOff x="0" y="1965"/>
              <a:chExt cx="1392" cy="1587"/>
            </a:xfrm>
          </p:grpSpPr>
          <p:sp>
            <p:nvSpPr>
              <p:cNvPr id="221193" name="AutoShape 9"/>
              <p:cNvSpPr>
                <a:spLocks noChangeArrowheads="1"/>
              </p:cNvSpPr>
              <p:nvPr/>
            </p:nvSpPr>
            <p:spPr bwMode="auto">
              <a:xfrm>
                <a:off x="0" y="1965"/>
                <a:ext cx="1344" cy="1587"/>
              </a:xfrm>
              <a:prstGeom prst="foldedCorner">
                <a:avLst>
                  <a:gd name="adj" fmla="val 9671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1207" name="Group 23"/>
              <p:cNvGrpSpPr>
                <a:grpSpLocks/>
              </p:cNvGrpSpPr>
              <p:nvPr/>
            </p:nvGrpSpPr>
            <p:grpSpPr bwMode="auto">
              <a:xfrm>
                <a:off x="0" y="2064"/>
                <a:ext cx="1392" cy="1488"/>
                <a:chOff x="0" y="2064"/>
                <a:chExt cx="1392" cy="1488"/>
              </a:xfrm>
            </p:grpSpPr>
            <p:pic>
              <p:nvPicPr>
                <p:cNvPr id="221205" name="Picture 2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064"/>
                  <a:ext cx="1392" cy="14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21206" name="Oval 22"/>
                <p:cNvSpPr>
                  <a:spLocks noChangeArrowheads="1"/>
                </p:cNvSpPr>
                <p:nvPr/>
              </p:nvSpPr>
              <p:spPr bwMode="auto">
                <a:xfrm>
                  <a:off x="240" y="2448"/>
                  <a:ext cx="864" cy="720"/>
                </a:xfrm>
                <a:prstGeom prst="ellipse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ja-JP" altLang="en-US" sz="2000" b="1">
                      <a:solidFill>
                        <a:srgbClr val="660033"/>
                      </a:solidFill>
                    </a:rPr>
                    <a:t>良し悪し</a:t>
                  </a:r>
                </a:p>
                <a:p>
                  <a:pPr algn="ctr"/>
                  <a:r>
                    <a:rPr lang="ja-JP" altLang="en-US" sz="2000" b="1">
                      <a:solidFill>
                        <a:srgbClr val="660033"/>
                      </a:solidFill>
                    </a:rPr>
                    <a:t>批判ｾｽﾞ</a:t>
                  </a:r>
                </a:p>
              </p:txBody>
            </p:sp>
          </p:grpSp>
        </p:grpSp>
        <p:grpSp>
          <p:nvGrpSpPr>
            <p:cNvPr id="221215" name="Group 31"/>
            <p:cNvGrpSpPr>
              <a:grpSpLocks/>
            </p:cNvGrpSpPr>
            <p:nvPr/>
          </p:nvGrpSpPr>
          <p:grpSpPr bwMode="auto">
            <a:xfrm>
              <a:off x="1296" y="1968"/>
              <a:ext cx="1536" cy="1587"/>
              <a:chOff x="1296" y="1965"/>
              <a:chExt cx="1536" cy="1587"/>
            </a:xfrm>
          </p:grpSpPr>
          <p:sp>
            <p:nvSpPr>
              <p:cNvPr id="221194" name="AutoShape 10"/>
              <p:cNvSpPr>
                <a:spLocks noChangeArrowheads="1"/>
              </p:cNvSpPr>
              <p:nvPr/>
            </p:nvSpPr>
            <p:spPr bwMode="auto">
              <a:xfrm>
                <a:off x="1440" y="1965"/>
                <a:ext cx="1344" cy="1587"/>
              </a:xfrm>
              <a:prstGeom prst="foldedCorner">
                <a:avLst>
                  <a:gd name="adj" fmla="val 8931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algn="ctr"/>
                <a:endParaRPr lang="en-US" altLang="ja-JP" sz="2400" b="1">
                  <a:solidFill>
                    <a:srgbClr val="003399"/>
                  </a:solidFill>
                </a:endParaRPr>
              </a:p>
              <a:p>
                <a:pPr algn="ctr"/>
                <a:endParaRPr lang="en-US" altLang="ja-JP" sz="2400" b="1">
                  <a:solidFill>
                    <a:srgbClr val="003399"/>
                  </a:solidFill>
                </a:endParaRPr>
              </a:p>
              <a:p>
                <a:pPr algn="ctr"/>
                <a:endParaRPr lang="en-US" altLang="ja-JP" sz="2400" b="1">
                  <a:solidFill>
                    <a:srgbClr val="003399"/>
                  </a:solidFill>
                </a:endParaRPr>
              </a:p>
              <a:p>
                <a:pPr algn="ctr"/>
                <a:endParaRPr lang="en-US" altLang="ja-JP" sz="2400" b="1">
                  <a:solidFill>
                    <a:srgbClr val="003399"/>
                  </a:solidFill>
                </a:endParaRPr>
              </a:p>
              <a:p>
                <a:pPr algn="ctr"/>
                <a:endParaRPr lang="en-US" altLang="ja-JP" sz="1600" b="1">
                  <a:solidFill>
                    <a:srgbClr val="003399"/>
                  </a:solidFill>
                </a:endParaRPr>
              </a:p>
              <a:p>
                <a:pPr algn="ctr"/>
                <a:endParaRPr lang="en-US" altLang="ja-JP" sz="1600" b="1">
                  <a:solidFill>
                    <a:srgbClr val="003399"/>
                  </a:solidFill>
                </a:endParaRPr>
              </a:p>
              <a:p>
                <a:pPr algn="ctr"/>
                <a:endParaRPr lang="en-US" altLang="ja-JP" sz="2400" b="1">
                  <a:solidFill>
                    <a:srgbClr val="003399"/>
                  </a:solidFill>
                </a:endParaRPr>
              </a:p>
            </p:txBody>
          </p:sp>
          <p:grpSp>
            <p:nvGrpSpPr>
              <p:cNvPr id="221211" name="Group 27"/>
              <p:cNvGrpSpPr>
                <a:grpSpLocks/>
              </p:cNvGrpSpPr>
              <p:nvPr/>
            </p:nvGrpSpPr>
            <p:grpSpPr bwMode="auto">
              <a:xfrm>
                <a:off x="1296" y="1968"/>
                <a:ext cx="1536" cy="1536"/>
                <a:chOff x="1296" y="1968"/>
                <a:chExt cx="1536" cy="1536"/>
              </a:xfrm>
            </p:grpSpPr>
            <p:pic>
              <p:nvPicPr>
                <p:cNvPr id="221204" name="Picture 20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88" y="1968"/>
                  <a:ext cx="1152" cy="124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21208" name="Rectangle 24"/>
                <p:cNvSpPr>
                  <a:spLocks noChangeArrowheads="1"/>
                </p:cNvSpPr>
                <p:nvPr/>
              </p:nvSpPr>
              <p:spPr bwMode="auto">
                <a:xfrm>
                  <a:off x="1296" y="3216"/>
                  <a:ext cx="1536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ja-JP" altLang="en-US" sz="2200" b="1">
                      <a:solidFill>
                        <a:srgbClr val="660033"/>
                      </a:solidFill>
                    </a:rPr>
                    <a:t>質は量を生む</a:t>
                  </a:r>
                </a:p>
              </p:txBody>
            </p:sp>
          </p:grpSp>
        </p:grpSp>
        <p:grpSp>
          <p:nvGrpSpPr>
            <p:cNvPr id="221214" name="Group 30"/>
            <p:cNvGrpSpPr>
              <a:grpSpLocks/>
            </p:cNvGrpSpPr>
            <p:nvPr/>
          </p:nvGrpSpPr>
          <p:grpSpPr bwMode="auto">
            <a:xfrm>
              <a:off x="2880" y="1872"/>
              <a:ext cx="1536" cy="1647"/>
              <a:chOff x="2880" y="1872"/>
              <a:chExt cx="1536" cy="1647"/>
            </a:xfrm>
          </p:grpSpPr>
          <p:sp>
            <p:nvSpPr>
              <p:cNvPr id="221195" name="AutoShape 11"/>
              <p:cNvSpPr>
                <a:spLocks noChangeArrowheads="1"/>
              </p:cNvSpPr>
              <p:nvPr/>
            </p:nvSpPr>
            <p:spPr bwMode="auto">
              <a:xfrm>
                <a:off x="2880" y="1968"/>
                <a:ext cx="1488" cy="1551"/>
              </a:xfrm>
              <a:prstGeom prst="foldedCorner">
                <a:avLst>
                  <a:gd name="adj" fmla="val 988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algn="ctr"/>
                <a:endParaRPr lang="en-US" altLang="ja-JP" sz="2400" b="1">
                  <a:solidFill>
                    <a:srgbClr val="003399"/>
                  </a:solidFill>
                </a:endParaRPr>
              </a:p>
              <a:p>
                <a:pPr algn="ctr"/>
                <a:endParaRPr lang="en-US" altLang="ja-JP" sz="2400" b="1">
                  <a:solidFill>
                    <a:srgbClr val="003399"/>
                  </a:solidFill>
                </a:endParaRPr>
              </a:p>
              <a:p>
                <a:pPr algn="ctr"/>
                <a:endParaRPr lang="en-US" altLang="ja-JP" sz="2400" b="1">
                  <a:solidFill>
                    <a:srgbClr val="003399"/>
                  </a:solidFill>
                </a:endParaRPr>
              </a:p>
              <a:p>
                <a:pPr algn="ctr"/>
                <a:endParaRPr lang="en-US" altLang="ja-JP" sz="2000" b="1">
                  <a:solidFill>
                    <a:srgbClr val="003399"/>
                  </a:solidFill>
                </a:endParaRPr>
              </a:p>
              <a:p>
                <a:pPr algn="ctr"/>
                <a:endParaRPr lang="en-US" altLang="ja-JP" sz="1000" b="1">
                  <a:solidFill>
                    <a:srgbClr val="003399"/>
                  </a:solidFill>
                </a:endParaRPr>
              </a:p>
            </p:txBody>
          </p:sp>
          <p:grpSp>
            <p:nvGrpSpPr>
              <p:cNvPr id="221212" name="Group 28"/>
              <p:cNvGrpSpPr>
                <a:grpSpLocks/>
              </p:cNvGrpSpPr>
              <p:nvPr/>
            </p:nvGrpSpPr>
            <p:grpSpPr bwMode="auto">
              <a:xfrm>
                <a:off x="2880" y="1872"/>
                <a:ext cx="1536" cy="1632"/>
                <a:chOff x="2880" y="1872"/>
                <a:chExt cx="1536" cy="1632"/>
              </a:xfrm>
            </p:grpSpPr>
            <p:pic>
              <p:nvPicPr>
                <p:cNvPr id="221201" name="Picture 17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24" y="1872"/>
                  <a:ext cx="1200" cy="11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21210" name="Rectangle 26"/>
                <p:cNvSpPr>
                  <a:spLocks noChangeArrowheads="1"/>
                </p:cNvSpPr>
                <p:nvPr/>
              </p:nvSpPr>
              <p:spPr bwMode="auto">
                <a:xfrm>
                  <a:off x="2880" y="3072"/>
                  <a:ext cx="1536" cy="4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ja-JP" altLang="en-US" sz="2200" b="1">
                      <a:solidFill>
                        <a:srgbClr val="660033"/>
                      </a:solidFill>
                    </a:rPr>
                    <a:t>奇抜なｱｲﾃﾞｱ</a:t>
                  </a:r>
                </a:p>
                <a:p>
                  <a:pPr algn="ctr"/>
                  <a:r>
                    <a:rPr lang="ja-JP" altLang="en-US" sz="2200" b="1">
                      <a:solidFill>
                        <a:srgbClr val="660033"/>
                      </a:solidFill>
                    </a:rPr>
                    <a:t>大歓迎</a:t>
                  </a:r>
                </a:p>
              </p:txBody>
            </p:sp>
          </p:grpSp>
        </p:grpSp>
        <p:sp>
          <p:nvSpPr>
            <p:cNvPr id="221213" name="AutoShape 29"/>
            <p:cNvSpPr>
              <a:spLocks noChangeArrowheads="1"/>
            </p:cNvSpPr>
            <p:nvPr/>
          </p:nvSpPr>
          <p:spPr bwMode="auto">
            <a:xfrm>
              <a:off x="2976" y="1776"/>
              <a:ext cx="1296" cy="288"/>
            </a:xfrm>
            <a:prstGeom prst="roundRect">
              <a:avLst>
                <a:gd name="adj" fmla="val 16667"/>
              </a:avLst>
            </a:prstGeom>
            <a:solidFill>
              <a:srgbClr val="FFCCCC"/>
            </a:solidFill>
            <a:ln w="9525">
              <a:solidFill>
                <a:srgbClr val="6600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800">
                  <a:solidFill>
                    <a:srgbClr val="660033"/>
                  </a:solidFill>
                  <a:ea typeface="HGP創英角ﾎﾟｯﾌﾟ体" pitchFamily="50" charset="-128"/>
                </a:rPr>
                <a:t>自由奔放</a:t>
              </a:r>
            </a:p>
          </p:txBody>
        </p:sp>
        <p:sp>
          <p:nvSpPr>
            <p:cNvPr id="221217" name="AutoShape 33"/>
            <p:cNvSpPr>
              <a:spLocks noChangeArrowheads="1"/>
            </p:cNvSpPr>
            <p:nvPr/>
          </p:nvSpPr>
          <p:spPr bwMode="auto">
            <a:xfrm>
              <a:off x="0" y="1776"/>
              <a:ext cx="1296" cy="288"/>
            </a:xfrm>
            <a:prstGeom prst="roundRect">
              <a:avLst>
                <a:gd name="adj" fmla="val 16667"/>
              </a:avLst>
            </a:prstGeom>
            <a:solidFill>
              <a:srgbClr val="FFCCCC"/>
            </a:solidFill>
            <a:ln w="9525">
              <a:solidFill>
                <a:srgbClr val="6600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800">
                  <a:solidFill>
                    <a:srgbClr val="660033"/>
                  </a:solidFill>
                  <a:ea typeface="HGP創英角ﾎﾟｯﾌﾟ体" pitchFamily="50" charset="-128"/>
                </a:rPr>
                <a:t>批判禁止</a:t>
              </a:r>
            </a:p>
          </p:txBody>
        </p:sp>
        <p:sp>
          <p:nvSpPr>
            <p:cNvPr id="221218" name="AutoShape 34"/>
            <p:cNvSpPr>
              <a:spLocks noChangeArrowheads="1"/>
            </p:cNvSpPr>
            <p:nvPr/>
          </p:nvSpPr>
          <p:spPr bwMode="auto">
            <a:xfrm>
              <a:off x="1440" y="1776"/>
              <a:ext cx="1296" cy="288"/>
            </a:xfrm>
            <a:prstGeom prst="roundRect">
              <a:avLst>
                <a:gd name="adj" fmla="val 16667"/>
              </a:avLst>
            </a:prstGeom>
            <a:solidFill>
              <a:srgbClr val="FFCCCC"/>
            </a:solidFill>
            <a:ln w="9525">
              <a:solidFill>
                <a:srgbClr val="6600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800">
                  <a:solidFill>
                    <a:srgbClr val="660033"/>
                  </a:solidFill>
                  <a:ea typeface="HGP創英角ﾎﾟｯﾌﾟ体" pitchFamily="50" charset="-128"/>
                </a:rPr>
                <a:t>質より量</a:t>
              </a:r>
            </a:p>
          </p:txBody>
        </p:sp>
        <p:grpSp>
          <p:nvGrpSpPr>
            <p:cNvPr id="221226" name="Group 42"/>
            <p:cNvGrpSpPr>
              <a:grpSpLocks/>
            </p:cNvGrpSpPr>
            <p:nvPr/>
          </p:nvGrpSpPr>
          <p:grpSpPr bwMode="auto">
            <a:xfrm>
              <a:off x="4464" y="1968"/>
              <a:ext cx="1296" cy="1551"/>
              <a:chOff x="4464" y="1968"/>
              <a:chExt cx="1296" cy="1551"/>
            </a:xfrm>
          </p:grpSpPr>
          <p:sp>
            <p:nvSpPr>
              <p:cNvPr id="221196" name="AutoShape 12"/>
              <p:cNvSpPr>
                <a:spLocks noChangeArrowheads="1"/>
              </p:cNvSpPr>
              <p:nvPr/>
            </p:nvSpPr>
            <p:spPr bwMode="auto">
              <a:xfrm>
                <a:off x="4464" y="1968"/>
                <a:ext cx="1296" cy="1551"/>
              </a:xfrm>
              <a:prstGeom prst="foldedCorner">
                <a:avLst>
                  <a:gd name="adj" fmla="val 10264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1223" name="Group 39"/>
              <p:cNvGrpSpPr>
                <a:grpSpLocks/>
              </p:cNvGrpSpPr>
              <p:nvPr/>
            </p:nvGrpSpPr>
            <p:grpSpPr bwMode="auto">
              <a:xfrm>
                <a:off x="4464" y="2064"/>
                <a:ext cx="1296" cy="1439"/>
                <a:chOff x="4464" y="2064"/>
                <a:chExt cx="1296" cy="1439"/>
              </a:xfrm>
            </p:grpSpPr>
            <p:pic>
              <p:nvPicPr>
                <p:cNvPr id="221219" name="Picture 35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64" y="2112"/>
                  <a:ext cx="1296" cy="13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21220" name="AutoShape 36"/>
                <p:cNvSpPr>
                  <a:spLocks noChangeArrowheads="1"/>
                </p:cNvSpPr>
                <p:nvPr/>
              </p:nvSpPr>
              <p:spPr bwMode="auto">
                <a:xfrm rot="5439791">
                  <a:off x="4751" y="2735"/>
                  <a:ext cx="576" cy="960"/>
                </a:xfrm>
                <a:prstGeom prst="flowChartDelay">
                  <a:avLst/>
                </a:prstGeom>
                <a:solidFill>
                  <a:srgbClr val="00339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anchor="ctr"/>
                <a:lstStyle/>
                <a:p>
                  <a:pPr algn="ctr"/>
                  <a:r>
                    <a:rPr lang="ja-JP" altLang="en-US" sz="2400" b="1">
                      <a:solidFill>
                        <a:srgbClr val="FFFFCC"/>
                      </a:solidFill>
                    </a:rPr>
                    <a:t>他人の</a:t>
                  </a:r>
                </a:p>
                <a:p>
                  <a:pPr algn="ctr"/>
                  <a:r>
                    <a:rPr lang="ja-JP" altLang="en-US" sz="2400" b="1">
                      <a:solidFill>
                        <a:srgbClr val="FFFFCC"/>
                      </a:solidFill>
                    </a:rPr>
                    <a:t>ｱｲﾃﾞｱ</a:t>
                  </a:r>
                </a:p>
              </p:txBody>
            </p:sp>
            <p:sp>
              <p:nvSpPr>
                <p:cNvPr id="221221" name="AutoShape 37"/>
                <p:cNvSpPr>
                  <a:spLocks noChangeArrowheads="1"/>
                </p:cNvSpPr>
                <p:nvPr/>
              </p:nvSpPr>
              <p:spPr bwMode="auto">
                <a:xfrm>
                  <a:off x="4704" y="2064"/>
                  <a:ext cx="960" cy="432"/>
                </a:xfrm>
                <a:prstGeom prst="wedgeRoundRectCallout">
                  <a:avLst>
                    <a:gd name="adj1" fmla="val -19894"/>
                    <a:gd name="adj2" fmla="val 70139"/>
                    <a:gd name="adj3" fmla="val 1666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ja-JP" altLang="en-US" sz="1800" b="1">
                      <a:solidFill>
                        <a:srgbClr val="660033"/>
                      </a:solidFill>
                    </a:rPr>
                    <a:t>そのｱｲﾃﾞｱ</a:t>
                  </a:r>
                </a:p>
                <a:p>
                  <a:pPr algn="ctr"/>
                  <a:r>
                    <a:rPr lang="ja-JP" altLang="en-US" sz="1800" b="1">
                      <a:solidFill>
                        <a:srgbClr val="660033"/>
                      </a:solidFill>
                    </a:rPr>
                    <a:t>乗った！</a:t>
                  </a:r>
                </a:p>
              </p:txBody>
            </p:sp>
          </p:grpSp>
        </p:grpSp>
        <p:sp>
          <p:nvSpPr>
            <p:cNvPr id="221225" name="AutoShape 41"/>
            <p:cNvSpPr>
              <a:spLocks noChangeArrowheads="1"/>
            </p:cNvSpPr>
            <p:nvPr/>
          </p:nvSpPr>
          <p:spPr bwMode="auto">
            <a:xfrm>
              <a:off x="384" y="3504"/>
              <a:ext cx="5040" cy="816"/>
            </a:xfrm>
            <a:prstGeom prst="horizontalScroll">
              <a:avLst>
                <a:gd name="adj" fmla="val 10171"/>
              </a:avLst>
            </a:prstGeom>
            <a:solidFill>
              <a:srgbClr val="FFCCCC"/>
            </a:solidFill>
            <a:ln w="28575">
              <a:solidFill>
                <a:srgbClr val="6600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800" b="1">
                  <a:solidFill>
                    <a:srgbClr val="660033"/>
                  </a:solidFill>
                  <a:ea typeface="ＭＳ ゴシック" pitchFamily="49" charset="-128"/>
                </a:rPr>
                <a:t>・書記の人は出た意見をそのまま書こう！</a:t>
              </a:r>
            </a:p>
            <a:p>
              <a:r>
                <a:rPr lang="ja-JP" altLang="en-US" sz="2800" b="1">
                  <a:solidFill>
                    <a:srgbClr val="660033"/>
                  </a:solidFill>
                  <a:ea typeface="ＭＳ ゴシック" pitchFamily="49" charset="-128"/>
                </a:rPr>
                <a:t>・ダラダラ長時間やるのは止めよう！</a:t>
              </a:r>
              <a:endParaRPr lang="ja-JP" altLang="en-US">
                <a:solidFill>
                  <a:srgbClr val="660033"/>
                </a:solidFill>
              </a:endParaRPr>
            </a:p>
          </p:txBody>
        </p:sp>
        <p:sp>
          <p:nvSpPr>
            <p:cNvPr id="221227" name="AutoShape 43"/>
            <p:cNvSpPr>
              <a:spLocks noChangeArrowheads="1"/>
            </p:cNvSpPr>
            <p:nvPr/>
          </p:nvSpPr>
          <p:spPr bwMode="auto">
            <a:xfrm>
              <a:off x="4464" y="1776"/>
              <a:ext cx="1296" cy="288"/>
            </a:xfrm>
            <a:prstGeom prst="roundRect">
              <a:avLst>
                <a:gd name="adj" fmla="val 16667"/>
              </a:avLst>
            </a:prstGeom>
            <a:solidFill>
              <a:srgbClr val="FFCCCC"/>
            </a:solidFill>
            <a:ln w="9525">
              <a:solidFill>
                <a:srgbClr val="6600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800">
                  <a:solidFill>
                    <a:srgbClr val="660033"/>
                  </a:solidFill>
                  <a:ea typeface="HGP創英角ﾎﾟｯﾌﾟ体" pitchFamily="50" charset="-128"/>
                </a:rPr>
                <a:t>結合・便乗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970" name="Group 738"/>
          <p:cNvGrpSpPr>
            <a:grpSpLocks/>
          </p:cNvGrpSpPr>
          <p:nvPr/>
        </p:nvGrpSpPr>
        <p:grpSpPr bwMode="auto">
          <a:xfrm>
            <a:off x="144463" y="287338"/>
            <a:ext cx="8748712" cy="6165850"/>
            <a:chOff x="0" y="0"/>
            <a:chExt cx="5760" cy="4446"/>
          </a:xfrm>
        </p:grpSpPr>
        <p:grpSp>
          <p:nvGrpSpPr>
            <p:cNvPr id="223958" name="Group 726"/>
            <p:cNvGrpSpPr>
              <a:grpSpLocks/>
            </p:cNvGrpSpPr>
            <p:nvPr/>
          </p:nvGrpSpPr>
          <p:grpSpPr bwMode="auto">
            <a:xfrm>
              <a:off x="336" y="2016"/>
              <a:ext cx="2568" cy="2430"/>
              <a:chOff x="2064" y="1584"/>
              <a:chExt cx="2568" cy="2430"/>
            </a:xfrm>
          </p:grpSpPr>
          <p:grpSp>
            <p:nvGrpSpPr>
              <p:cNvPr id="223272" name="Group 40"/>
              <p:cNvGrpSpPr>
                <a:grpSpLocks/>
              </p:cNvGrpSpPr>
              <p:nvPr/>
            </p:nvGrpSpPr>
            <p:grpSpPr bwMode="auto">
              <a:xfrm rot="-3086690">
                <a:off x="2424" y="2136"/>
                <a:ext cx="1536" cy="1680"/>
                <a:chOff x="3264" y="384"/>
                <a:chExt cx="1536" cy="1680"/>
              </a:xfrm>
            </p:grpSpPr>
            <p:grpSp>
              <p:nvGrpSpPr>
                <p:cNvPr id="223273" name="Group 41"/>
                <p:cNvGrpSpPr>
                  <a:grpSpLocks/>
                </p:cNvGrpSpPr>
                <p:nvPr/>
              </p:nvGrpSpPr>
              <p:grpSpPr bwMode="auto">
                <a:xfrm>
                  <a:off x="3264" y="384"/>
                  <a:ext cx="1440" cy="1680"/>
                  <a:chOff x="2208" y="960"/>
                  <a:chExt cx="2896" cy="2444"/>
                </a:xfrm>
              </p:grpSpPr>
              <p:sp>
                <p:nvSpPr>
                  <p:cNvPr id="223274" name="Freeform 42"/>
                  <p:cNvSpPr>
                    <a:spLocks/>
                  </p:cNvSpPr>
                  <p:nvPr/>
                </p:nvSpPr>
                <p:spPr bwMode="auto">
                  <a:xfrm>
                    <a:off x="3735" y="1090"/>
                    <a:ext cx="1058" cy="887"/>
                  </a:xfrm>
                  <a:custGeom>
                    <a:avLst/>
                    <a:gdLst>
                      <a:gd name="T0" fmla="*/ 939 w 1058"/>
                      <a:gd name="T1" fmla="*/ 809 h 887"/>
                      <a:gd name="T2" fmla="*/ 951 w 1058"/>
                      <a:gd name="T3" fmla="*/ 761 h 887"/>
                      <a:gd name="T4" fmla="*/ 993 w 1058"/>
                      <a:gd name="T5" fmla="*/ 641 h 887"/>
                      <a:gd name="T6" fmla="*/ 1052 w 1058"/>
                      <a:gd name="T7" fmla="*/ 431 h 887"/>
                      <a:gd name="T8" fmla="*/ 1052 w 1058"/>
                      <a:gd name="T9" fmla="*/ 330 h 887"/>
                      <a:gd name="T10" fmla="*/ 1023 w 1058"/>
                      <a:gd name="T11" fmla="*/ 210 h 887"/>
                      <a:gd name="T12" fmla="*/ 921 w 1058"/>
                      <a:gd name="T13" fmla="*/ 114 h 887"/>
                      <a:gd name="T14" fmla="*/ 801 w 1058"/>
                      <a:gd name="T15" fmla="*/ 84 h 887"/>
                      <a:gd name="T16" fmla="*/ 688 w 1058"/>
                      <a:gd name="T17" fmla="*/ 102 h 887"/>
                      <a:gd name="T18" fmla="*/ 598 w 1058"/>
                      <a:gd name="T19" fmla="*/ 72 h 887"/>
                      <a:gd name="T20" fmla="*/ 520 w 1058"/>
                      <a:gd name="T21" fmla="*/ 18 h 887"/>
                      <a:gd name="T22" fmla="*/ 418 w 1058"/>
                      <a:gd name="T23" fmla="*/ 0 h 887"/>
                      <a:gd name="T24" fmla="*/ 311 w 1058"/>
                      <a:gd name="T25" fmla="*/ 18 h 887"/>
                      <a:gd name="T26" fmla="*/ 227 w 1058"/>
                      <a:gd name="T27" fmla="*/ 48 h 887"/>
                      <a:gd name="T28" fmla="*/ 143 w 1058"/>
                      <a:gd name="T29" fmla="*/ 96 h 887"/>
                      <a:gd name="T30" fmla="*/ 60 w 1058"/>
                      <a:gd name="T31" fmla="*/ 186 h 887"/>
                      <a:gd name="T32" fmla="*/ 6 w 1058"/>
                      <a:gd name="T33" fmla="*/ 318 h 887"/>
                      <a:gd name="T34" fmla="*/ 6 w 1058"/>
                      <a:gd name="T35" fmla="*/ 443 h 887"/>
                      <a:gd name="T36" fmla="*/ 24 w 1058"/>
                      <a:gd name="T37" fmla="*/ 467 h 887"/>
                      <a:gd name="T38" fmla="*/ 60 w 1058"/>
                      <a:gd name="T39" fmla="*/ 443 h 887"/>
                      <a:gd name="T40" fmla="*/ 72 w 1058"/>
                      <a:gd name="T41" fmla="*/ 431 h 887"/>
                      <a:gd name="T42" fmla="*/ 78 w 1058"/>
                      <a:gd name="T43" fmla="*/ 467 h 887"/>
                      <a:gd name="T44" fmla="*/ 113 w 1058"/>
                      <a:gd name="T45" fmla="*/ 527 h 887"/>
                      <a:gd name="T46" fmla="*/ 131 w 1058"/>
                      <a:gd name="T47" fmla="*/ 533 h 887"/>
                      <a:gd name="T48" fmla="*/ 137 w 1058"/>
                      <a:gd name="T49" fmla="*/ 497 h 887"/>
                      <a:gd name="T50" fmla="*/ 155 w 1058"/>
                      <a:gd name="T51" fmla="*/ 521 h 887"/>
                      <a:gd name="T52" fmla="*/ 173 w 1058"/>
                      <a:gd name="T53" fmla="*/ 563 h 887"/>
                      <a:gd name="T54" fmla="*/ 191 w 1058"/>
                      <a:gd name="T55" fmla="*/ 587 h 887"/>
                      <a:gd name="T56" fmla="*/ 299 w 1058"/>
                      <a:gd name="T57" fmla="*/ 641 h 887"/>
                      <a:gd name="T58" fmla="*/ 478 w 1058"/>
                      <a:gd name="T59" fmla="*/ 725 h 887"/>
                      <a:gd name="T60" fmla="*/ 604 w 1058"/>
                      <a:gd name="T61" fmla="*/ 785 h 887"/>
                      <a:gd name="T62" fmla="*/ 694 w 1058"/>
                      <a:gd name="T63" fmla="*/ 833 h 887"/>
                      <a:gd name="T64" fmla="*/ 753 w 1058"/>
                      <a:gd name="T65" fmla="*/ 863 h 887"/>
                      <a:gd name="T66" fmla="*/ 795 w 1058"/>
                      <a:gd name="T67" fmla="*/ 881 h 887"/>
                      <a:gd name="T68" fmla="*/ 807 w 1058"/>
                      <a:gd name="T69" fmla="*/ 887 h 8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058" h="887">
                        <a:moveTo>
                          <a:pt x="933" y="815"/>
                        </a:moveTo>
                        <a:lnTo>
                          <a:pt x="939" y="809"/>
                        </a:lnTo>
                        <a:lnTo>
                          <a:pt x="939" y="797"/>
                        </a:lnTo>
                        <a:lnTo>
                          <a:pt x="951" y="761"/>
                        </a:lnTo>
                        <a:lnTo>
                          <a:pt x="975" y="707"/>
                        </a:lnTo>
                        <a:lnTo>
                          <a:pt x="993" y="641"/>
                        </a:lnTo>
                        <a:lnTo>
                          <a:pt x="1034" y="497"/>
                        </a:lnTo>
                        <a:lnTo>
                          <a:pt x="1052" y="431"/>
                        </a:lnTo>
                        <a:lnTo>
                          <a:pt x="1058" y="378"/>
                        </a:lnTo>
                        <a:lnTo>
                          <a:pt x="1052" y="330"/>
                        </a:lnTo>
                        <a:lnTo>
                          <a:pt x="1040" y="270"/>
                        </a:lnTo>
                        <a:lnTo>
                          <a:pt x="1023" y="210"/>
                        </a:lnTo>
                        <a:lnTo>
                          <a:pt x="981" y="156"/>
                        </a:lnTo>
                        <a:lnTo>
                          <a:pt x="921" y="114"/>
                        </a:lnTo>
                        <a:lnTo>
                          <a:pt x="849" y="90"/>
                        </a:lnTo>
                        <a:lnTo>
                          <a:pt x="801" y="84"/>
                        </a:lnTo>
                        <a:lnTo>
                          <a:pt x="747" y="90"/>
                        </a:lnTo>
                        <a:lnTo>
                          <a:pt x="688" y="102"/>
                        </a:lnTo>
                        <a:lnTo>
                          <a:pt x="622" y="120"/>
                        </a:lnTo>
                        <a:lnTo>
                          <a:pt x="598" y="72"/>
                        </a:lnTo>
                        <a:lnTo>
                          <a:pt x="562" y="42"/>
                        </a:lnTo>
                        <a:lnTo>
                          <a:pt x="520" y="18"/>
                        </a:lnTo>
                        <a:lnTo>
                          <a:pt x="466" y="6"/>
                        </a:lnTo>
                        <a:lnTo>
                          <a:pt x="418" y="0"/>
                        </a:lnTo>
                        <a:lnTo>
                          <a:pt x="359" y="6"/>
                        </a:lnTo>
                        <a:lnTo>
                          <a:pt x="311" y="18"/>
                        </a:lnTo>
                        <a:lnTo>
                          <a:pt x="257" y="36"/>
                        </a:lnTo>
                        <a:lnTo>
                          <a:pt x="227" y="48"/>
                        </a:lnTo>
                        <a:lnTo>
                          <a:pt x="185" y="72"/>
                        </a:lnTo>
                        <a:lnTo>
                          <a:pt x="143" y="96"/>
                        </a:lnTo>
                        <a:lnTo>
                          <a:pt x="101" y="138"/>
                        </a:lnTo>
                        <a:lnTo>
                          <a:pt x="60" y="186"/>
                        </a:lnTo>
                        <a:lnTo>
                          <a:pt x="30" y="246"/>
                        </a:lnTo>
                        <a:lnTo>
                          <a:pt x="6" y="318"/>
                        </a:lnTo>
                        <a:lnTo>
                          <a:pt x="0" y="407"/>
                        </a:lnTo>
                        <a:lnTo>
                          <a:pt x="6" y="443"/>
                        </a:lnTo>
                        <a:lnTo>
                          <a:pt x="12" y="461"/>
                        </a:lnTo>
                        <a:lnTo>
                          <a:pt x="24" y="467"/>
                        </a:lnTo>
                        <a:lnTo>
                          <a:pt x="36" y="461"/>
                        </a:lnTo>
                        <a:lnTo>
                          <a:pt x="60" y="443"/>
                        </a:lnTo>
                        <a:lnTo>
                          <a:pt x="66" y="437"/>
                        </a:lnTo>
                        <a:lnTo>
                          <a:pt x="72" y="431"/>
                        </a:lnTo>
                        <a:lnTo>
                          <a:pt x="72" y="443"/>
                        </a:lnTo>
                        <a:lnTo>
                          <a:pt x="78" y="467"/>
                        </a:lnTo>
                        <a:lnTo>
                          <a:pt x="95" y="497"/>
                        </a:lnTo>
                        <a:lnTo>
                          <a:pt x="113" y="527"/>
                        </a:lnTo>
                        <a:lnTo>
                          <a:pt x="125" y="533"/>
                        </a:lnTo>
                        <a:lnTo>
                          <a:pt x="131" y="533"/>
                        </a:lnTo>
                        <a:lnTo>
                          <a:pt x="137" y="521"/>
                        </a:lnTo>
                        <a:lnTo>
                          <a:pt x="137" y="497"/>
                        </a:lnTo>
                        <a:lnTo>
                          <a:pt x="137" y="485"/>
                        </a:lnTo>
                        <a:lnTo>
                          <a:pt x="155" y="521"/>
                        </a:lnTo>
                        <a:lnTo>
                          <a:pt x="167" y="545"/>
                        </a:lnTo>
                        <a:lnTo>
                          <a:pt x="173" y="563"/>
                        </a:lnTo>
                        <a:lnTo>
                          <a:pt x="185" y="575"/>
                        </a:lnTo>
                        <a:lnTo>
                          <a:pt x="191" y="587"/>
                        </a:lnTo>
                        <a:lnTo>
                          <a:pt x="191" y="587"/>
                        </a:lnTo>
                        <a:lnTo>
                          <a:pt x="299" y="641"/>
                        </a:lnTo>
                        <a:lnTo>
                          <a:pt x="395" y="689"/>
                        </a:lnTo>
                        <a:lnTo>
                          <a:pt x="478" y="725"/>
                        </a:lnTo>
                        <a:lnTo>
                          <a:pt x="544" y="761"/>
                        </a:lnTo>
                        <a:lnTo>
                          <a:pt x="604" y="785"/>
                        </a:lnTo>
                        <a:lnTo>
                          <a:pt x="658" y="809"/>
                        </a:lnTo>
                        <a:lnTo>
                          <a:pt x="694" y="833"/>
                        </a:lnTo>
                        <a:lnTo>
                          <a:pt x="729" y="845"/>
                        </a:lnTo>
                        <a:lnTo>
                          <a:pt x="753" y="863"/>
                        </a:lnTo>
                        <a:lnTo>
                          <a:pt x="771" y="869"/>
                        </a:lnTo>
                        <a:lnTo>
                          <a:pt x="795" y="881"/>
                        </a:lnTo>
                        <a:lnTo>
                          <a:pt x="801" y="887"/>
                        </a:lnTo>
                        <a:lnTo>
                          <a:pt x="807" y="887"/>
                        </a:lnTo>
                        <a:lnTo>
                          <a:pt x="933" y="81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75" name="Line 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08" y="960"/>
                    <a:ext cx="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76" name="Freeform 44"/>
                  <p:cNvSpPr>
                    <a:spLocks/>
                  </p:cNvSpPr>
                  <p:nvPr/>
                </p:nvSpPr>
                <p:spPr bwMode="auto">
                  <a:xfrm>
                    <a:off x="3573" y="2643"/>
                    <a:ext cx="1191" cy="761"/>
                  </a:xfrm>
                  <a:custGeom>
                    <a:avLst/>
                    <a:gdLst>
                      <a:gd name="T0" fmla="*/ 909 w 1191"/>
                      <a:gd name="T1" fmla="*/ 174 h 761"/>
                      <a:gd name="T2" fmla="*/ 969 w 1191"/>
                      <a:gd name="T3" fmla="*/ 311 h 761"/>
                      <a:gd name="T4" fmla="*/ 1047 w 1191"/>
                      <a:gd name="T5" fmla="*/ 509 h 761"/>
                      <a:gd name="T6" fmla="*/ 1125 w 1191"/>
                      <a:gd name="T7" fmla="*/ 653 h 761"/>
                      <a:gd name="T8" fmla="*/ 1185 w 1191"/>
                      <a:gd name="T9" fmla="*/ 719 h 761"/>
                      <a:gd name="T10" fmla="*/ 1185 w 1191"/>
                      <a:gd name="T11" fmla="*/ 749 h 761"/>
                      <a:gd name="T12" fmla="*/ 1155 w 1191"/>
                      <a:gd name="T13" fmla="*/ 761 h 761"/>
                      <a:gd name="T14" fmla="*/ 1095 w 1191"/>
                      <a:gd name="T15" fmla="*/ 755 h 761"/>
                      <a:gd name="T16" fmla="*/ 1005 w 1191"/>
                      <a:gd name="T17" fmla="*/ 737 h 761"/>
                      <a:gd name="T18" fmla="*/ 945 w 1191"/>
                      <a:gd name="T19" fmla="*/ 731 h 761"/>
                      <a:gd name="T20" fmla="*/ 909 w 1191"/>
                      <a:gd name="T21" fmla="*/ 713 h 761"/>
                      <a:gd name="T22" fmla="*/ 868 w 1191"/>
                      <a:gd name="T23" fmla="*/ 647 h 761"/>
                      <a:gd name="T24" fmla="*/ 760 w 1191"/>
                      <a:gd name="T25" fmla="*/ 497 h 761"/>
                      <a:gd name="T26" fmla="*/ 652 w 1191"/>
                      <a:gd name="T27" fmla="*/ 377 h 761"/>
                      <a:gd name="T28" fmla="*/ 622 w 1191"/>
                      <a:gd name="T29" fmla="*/ 347 h 761"/>
                      <a:gd name="T30" fmla="*/ 598 w 1191"/>
                      <a:gd name="T31" fmla="*/ 329 h 761"/>
                      <a:gd name="T32" fmla="*/ 563 w 1191"/>
                      <a:gd name="T33" fmla="*/ 341 h 761"/>
                      <a:gd name="T34" fmla="*/ 485 w 1191"/>
                      <a:gd name="T35" fmla="*/ 395 h 761"/>
                      <a:gd name="T36" fmla="*/ 395 w 1191"/>
                      <a:gd name="T37" fmla="*/ 485 h 761"/>
                      <a:gd name="T38" fmla="*/ 311 w 1191"/>
                      <a:gd name="T39" fmla="*/ 581 h 761"/>
                      <a:gd name="T40" fmla="*/ 281 w 1191"/>
                      <a:gd name="T41" fmla="*/ 623 h 761"/>
                      <a:gd name="T42" fmla="*/ 275 w 1191"/>
                      <a:gd name="T43" fmla="*/ 629 h 761"/>
                      <a:gd name="T44" fmla="*/ 240 w 1191"/>
                      <a:gd name="T45" fmla="*/ 635 h 761"/>
                      <a:gd name="T46" fmla="*/ 192 w 1191"/>
                      <a:gd name="T47" fmla="*/ 641 h 761"/>
                      <a:gd name="T48" fmla="*/ 102 w 1191"/>
                      <a:gd name="T49" fmla="*/ 647 h 761"/>
                      <a:gd name="T50" fmla="*/ 12 w 1191"/>
                      <a:gd name="T51" fmla="*/ 635 h 761"/>
                      <a:gd name="T52" fmla="*/ 54 w 1191"/>
                      <a:gd name="T53" fmla="*/ 581 h 761"/>
                      <a:gd name="T54" fmla="*/ 126 w 1191"/>
                      <a:gd name="T55" fmla="*/ 563 h 761"/>
                      <a:gd name="T56" fmla="*/ 156 w 1191"/>
                      <a:gd name="T57" fmla="*/ 485 h 761"/>
                      <a:gd name="T58" fmla="*/ 263 w 1191"/>
                      <a:gd name="T59" fmla="*/ 317 h 761"/>
                      <a:gd name="T60" fmla="*/ 341 w 1191"/>
                      <a:gd name="T61" fmla="*/ 233 h 761"/>
                      <a:gd name="T62" fmla="*/ 305 w 1191"/>
                      <a:gd name="T63" fmla="*/ 192 h 761"/>
                      <a:gd name="T64" fmla="*/ 353 w 1191"/>
                      <a:gd name="T65" fmla="*/ 162 h 761"/>
                      <a:gd name="T66" fmla="*/ 347 w 1191"/>
                      <a:gd name="T67" fmla="*/ 78 h 761"/>
                      <a:gd name="T68" fmla="*/ 377 w 1191"/>
                      <a:gd name="T69" fmla="*/ 0 h 7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191" h="761">
                        <a:moveTo>
                          <a:pt x="891" y="102"/>
                        </a:moveTo>
                        <a:lnTo>
                          <a:pt x="909" y="174"/>
                        </a:lnTo>
                        <a:lnTo>
                          <a:pt x="939" y="245"/>
                        </a:lnTo>
                        <a:lnTo>
                          <a:pt x="969" y="311"/>
                        </a:lnTo>
                        <a:lnTo>
                          <a:pt x="993" y="371"/>
                        </a:lnTo>
                        <a:lnTo>
                          <a:pt x="1047" y="509"/>
                        </a:lnTo>
                        <a:lnTo>
                          <a:pt x="1095" y="641"/>
                        </a:lnTo>
                        <a:lnTo>
                          <a:pt x="1125" y="653"/>
                        </a:lnTo>
                        <a:lnTo>
                          <a:pt x="1161" y="683"/>
                        </a:lnTo>
                        <a:lnTo>
                          <a:pt x="1185" y="719"/>
                        </a:lnTo>
                        <a:lnTo>
                          <a:pt x="1191" y="737"/>
                        </a:lnTo>
                        <a:lnTo>
                          <a:pt x="1185" y="749"/>
                        </a:lnTo>
                        <a:lnTo>
                          <a:pt x="1173" y="761"/>
                        </a:lnTo>
                        <a:lnTo>
                          <a:pt x="1155" y="761"/>
                        </a:lnTo>
                        <a:lnTo>
                          <a:pt x="1125" y="761"/>
                        </a:lnTo>
                        <a:lnTo>
                          <a:pt x="1095" y="755"/>
                        </a:lnTo>
                        <a:lnTo>
                          <a:pt x="1029" y="743"/>
                        </a:lnTo>
                        <a:lnTo>
                          <a:pt x="1005" y="737"/>
                        </a:lnTo>
                        <a:lnTo>
                          <a:pt x="993" y="731"/>
                        </a:lnTo>
                        <a:lnTo>
                          <a:pt x="945" y="731"/>
                        </a:lnTo>
                        <a:lnTo>
                          <a:pt x="927" y="725"/>
                        </a:lnTo>
                        <a:lnTo>
                          <a:pt x="909" y="713"/>
                        </a:lnTo>
                        <a:lnTo>
                          <a:pt x="885" y="683"/>
                        </a:lnTo>
                        <a:lnTo>
                          <a:pt x="868" y="647"/>
                        </a:lnTo>
                        <a:lnTo>
                          <a:pt x="814" y="575"/>
                        </a:lnTo>
                        <a:lnTo>
                          <a:pt x="760" y="497"/>
                        </a:lnTo>
                        <a:lnTo>
                          <a:pt x="706" y="431"/>
                        </a:lnTo>
                        <a:lnTo>
                          <a:pt x="652" y="377"/>
                        </a:lnTo>
                        <a:lnTo>
                          <a:pt x="640" y="365"/>
                        </a:lnTo>
                        <a:lnTo>
                          <a:pt x="622" y="347"/>
                        </a:lnTo>
                        <a:lnTo>
                          <a:pt x="610" y="335"/>
                        </a:lnTo>
                        <a:lnTo>
                          <a:pt x="598" y="329"/>
                        </a:lnTo>
                        <a:lnTo>
                          <a:pt x="586" y="335"/>
                        </a:lnTo>
                        <a:lnTo>
                          <a:pt x="563" y="341"/>
                        </a:lnTo>
                        <a:lnTo>
                          <a:pt x="521" y="365"/>
                        </a:lnTo>
                        <a:lnTo>
                          <a:pt x="485" y="395"/>
                        </a:lnTo>
                        <a:lnTo>
                          <a:pt x="455" y="425"/>
                        </a:lnTo>
                        <a:lnTo>
                          <a:pt x="395" y="485"/>
                        </a:lnTo>
                        <a:lnTo>
                          <a:pt x="335" y="545"/>
                        </a:lnTo>
                        <a:lnTo>
                          <a:pt x="311" y="581"/>
                        </a:lnTo>
                        <a:lnTo>
                          <a:pt x="287" y="617"/>
                        </a:lnTo>
                        <a:lnTo>
                          <a:pt x="281" y="623"/>
                        </a:lnTo>
                        <a:lnTo>
                          <a:pt x="281" y="629"/>
                        </a:lnTo>
                        <a:lnTo>
                          <a:pt x="275" y="629"/>
                        </a:lnTo>
                        <a:lnTo>
                          <a:pt x="257" y="635"/>
                        </a:lnTo>
                        <a:lnTo>
                          <a:pt x="240" y="635"/>
                        </a:lnTo>
                        <a:lnTo>
                          <a:pt x="216" y="641"/>
                        </a:lnTo>
                        <a:lnTo>
                          <a:pt x="192" y="641"/>
                        </a:lnTo>
                        <a:lnTo>
                          <a:pt x="168" y="641"/>
                        </a:lnTo>
                        <a:lnTo>
                          <a:pt x="102" y="647"/>
                        </a:lnTo>
                        <a:lnTo>
                          <a:pt x="36" y="641"/>
                        </a:lnTo>
                        <a:lnTo>
                          <a:pt x="12" y="635"/>
                        </a:lnTo>
                        <a:lnTo>
                          <a:pt x="0" y="617"/>
                        </a:lnTo>
                        <a:lnTo>
                          <a:pt x="54" y="581"/>
                        </a:lnTo>
                        <a:lnTo>
                          <a:pt x="90" y="569"/>
                        </a:lnTo>
                        <a:lnTo>
                          <a:pt x="126" y="563"/>
                        </a:lnTo>
                        <a:lnTo>
                          <a:pt x="138" y="527"/>
                        </a:lnTo>
                        <a:lnTo>
                          <a:pt x="156" y="485"/>
                        </a:lnTo>
                        <a:lnTo>
                          <a:pt x="204" y="407"/>
                        </a:lnTo>
                        <a:lnTo>
                          <a:pt x="263" y="317"/>
                        </a:lnTo>
                        <a:lnTo>
                          <a:pt x="299" y="269"/>
                        </a:lnTo>
                        <a:lnTo>
                          <a:pt x="341" y="233"/>
                        </a:lnTo>
                        <a:lnTo>
                          <a:pt x="323" y="209"/>
                        </a:lnTo>
                        <a:lnTo>
                          <a:pt x="305" y="192"/>
                        </a:lnTo>
                        <a:lnTo>
                          <a:pt x="329" y="180"/>
                        </a:lnTo>
                        <a:lnTo>
                          <a:pt x="353" y="162"/>
                        </a:lnTo>
                        <a:lnTo>
                          <a:pt x="341" y="126"/>
                        </a:lnTo>
                        <a:lnTo>
                          <a:pt x="347" y="78"/>
                        </a:lnTo>
                        <a:lnTo>
                          <a:pt x="359" y="36"/>
                        </a:lnTo>
                        <a:lnTo>
                          <a:pt x="377" y="0"/>
                        </a:lnTo>
                        <a:lnTo>
                          <a:pt x="891" y="102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77" name="Freeform 45"/>
                  <p:cNvSpPr>
                    <a:spLocks/>
                  </p:cNvSpPr>
                  <p:nvPr/>
                </p:nvSpPr>
                <p:spPr bwMode="auto">
                  <a:xfrm>
                    <a:off x="3065" y="1743"/>
                    <a:ext cx="813" cy="558"/>
                  </a:xfrm>
                  <a:custGeom>
                    <a:avLst/>
                    <a:gdLst>
                      <a:gd name="T0" fmla="*/ 371 w 813"/>
                      <a:gd name="T1" fmla="*/ 0 h 558"/>
                      <a:gd name="T2" fmla="*/ 395 w 813"/>
                      <a:gd name="T3" fmla="*/ 18 h 558"/>
                      <a:gd name="T4" fmla="*/ 425 w 813"/>
                      <a:gd name="T5" fmla="*/ 48 h 558"/>
                      <a:gd name="T6" fmla="*/ 508 w 813"/>
                      <a:gd name="T7" fmla="*/ 120 h 558"/>
                      <a:gd name="T8" fmla="*/ 550 w 813"/>
                      <a:gd name="T9" fmla="*/ 156 h 558"/>
                      <a:gd name="T10" fmla="*/ 586 w 813"/>
                      <a:gd name="T11" fmla="*/ 192 h 558"/>
                      <a:gd name="T12" fmla="*/ 616 w 813"/>
                      <a:gd name="T13" fmla="*/ 222 h 558"/>
                      <a:gd name="T14" fmla="*/ 634 w 813"/>
                      <a:gd name="T15" fmla="*/ 240 h 558"/>
                      <a:gd name="T16" fmla="*/ 634 w 813"/>
                      <a:gd name="T17" fmla="*/ 234 h 558"/>
                      <a:gd name="T18" fmla="*/ 640 w 813"/>
                      <a:gd name="T19" fmla="*/ 222 h 558"/>
                      <a:gd name="T20" fmla="*/ 658 w 813"/>
                      <a:gd name="T21" fmla="*/ 180 h 558"/>
                      <a:gd name="T22" fmla="*/ 670 w 813"/>
                      <a:gd name="T23" fmla="*/ 162 h 558"/>
                      <a:gd name="T24" fmla="*/ 682 w 813"/>
                      <a:gd name="T25" fmla="*/ 144 h 558"/>
                      <a:gd name="T26" fmla="*/ 700 w 813"/>
                      <a:gd name="T27" fmla="*/ 144 h 558"/>
                      <a:gd name="T28" fmla="*/ 718 w 813"/>
                      <a:gd name="T29" fmla="*/ 156 h 558"/>
                      <a:gd name="T30" fmla="*/ 754 w 813"/>
                      <a:gd name="T31" fmla="*/ 192 h 558"/>
                      <a:gd name="T32" fmla="*/ 783 w 813"/>
                      <a:gd name="T33" fmla="*/ 234 h 558"/>
                      <a:gd name="T34" fmla="*/ 807 w 813"/>
                      <a:gd name="T35" fmla="*/ 270 h 558"/>
                      <a:gd name="T36" fmla="*/ 813 w 813"/>
                      <a:gd name="T37" fmla="*/ 282 h 558"/>
                      <a:gd name="T38" fmla="*/ 813 w 813"/>
                      <a:gd name="T39" fmla="*/ 282 h 558"/>
                      <a:gd name="T40" fmla="*/ 801 w 813"/>
                      <a:gd name="T41" fmla="*/ 372 h 558"/>
                      <a:gd name="T42" fmla="*/ 789 w 813"/>
                      <a:gd name="T43" fmla="*/ 444 h 558"/>
                      <a:gd name="T44" fmla="*/ 777 w 813"/>
                      <a:gd name="T45" fmla="*/ 492 h 558"/>
                      <a:gd name="T46" fmla="*/ 777 w 813"/>
                      <a:gd name="T47" fmla="*/ 528 h 558"/>
                      <a:gd name="T48" fmla="*/ 771 w 813"/>
                      <a:gd name="T49" fmla="*/ 546 h 558"/>
                      <a:gd name="T50" fmla="*/ 765 w 813"/>
                      <a:gd name="T51" fmla="*/ 558 h 558"/>
                      <a:gd name="T52" fmla="*/ 765 w 813"/>
                      <a:gd name="T53" fmla="*/ 558 h 558"/>
                      <a:gd name="T54" fmla="*/ 759 w 813"/>
                      <a:gd name="T55" fmla="*/ 558 h 558"/>
                      <a:gd name="T56" fmla="*/ 736 w 813"/>
                      <a:gd name="T57" fmla="*/ 558 h 558"/>
                      <a:gd name="T58" fmla="*/ 700 w 813"/>
                      <a:gd name="T59" fmla="*/ 546 h 558"/>
                      <a:gd name="T60" fmla="*/ 658 w 813"/>
                      <a:gd name="T61" fmla="*/ 540 h 558"/>
                      <a:gd name="T62" fmla="*/ 604 w 813"/>
                      <a:gd name="T63" fmla="*/ 528 h 558"/>
                      <a:gd name="T64" fmla="*/ 544 w 813"/>
                      <a:gd name="T65" fmla="*/ 516 h 558"/>
                      <a:gd name="T66" fmla="*/ 407 w 813"/>
                      <a:gd name="T67" fmla="*/ 492 h 558"/>
                      <a:gd name="T68" fmla="*/ 269 w 813"/>
                      <a:gd name="T69" fmla="*/ 456 h 558"/>
                      <a:gd name="T70" fmla="*/ 209 w 813"/>
                      <a:gd name="T71" fmla="*/ 444 h 558"/>
                      <a:gd name="T72" fmla="*/ 149 w 813"/>
                      <a:gd name="T73" fmla="*/ 432 h 558"/>
                      <a:gd name="T74" fmla="*/ 96 w 813"/>
                      <a:gd name="T75" fmla="*/ 414 h 558"/>
                      <a:gd name="T76" fmla="*/ 54 w 813"/>
                      <a:gd name="T77" fmla="*/ 402 h 558"/>
                      <a:gd name="T78" fmla="*/ 24 w 813"/>
                      <a:gd name="T79" fmla="*/ 390 h 558"/>
                      <a:gd name="T80" fmla="*/ 6 w 813"/>
                      <a:gd name="T81" fmla="*/ 378 h 558"/>
                      <a:gd name="T82" fmla="*/ 0 w 813"/>
                      <a:gd name="T83" fmla="*/ 348 h 558"/>
                      <a:gd name="T84" fmla="*/ 6 w 813"/>
                      <a:gd name="T85" fmla="*/ 306 h 558"/>
                      <a:gd name="T86" fmla="*/ 24 w 813"/>
                      <a:gd name="T87" fmla="*/ 252 h 558"/>
                      <a:gd name="T88" fmla="*/ 60 w 813"/>
                      <a:gd name="T89" fmla="*/ 192 h 558"/>
                      <a:gd name="T90" fmla="*/ 90 w 813"/>
                      <a:gd name="T91" fmla="*/ 138 h 558"/>
                      <a:gd name="T92" fmla="*/ 120 w 813"/>
                      <a:gd name="T93" fmla="*/ 96 h 558"/>
                      <a:gd name="T94" fmla="*/ 137 w 813"/>
                      <a:gd name="T95" fmla="*/ 60 h 558"/>
                      <a:gd name="T96" fmla="*/ 149 w 813"/>
                      <a:gd name="T97" fmla="*/ 48 h 558"/>
                      <a:gd name="T98" fmla="*/ 371 w 813"/>
                      <a:gd name="T99" fmla="*/ 0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813" h="558">
                        <a:moveTo>
                          <a:pt x="371" y="0"/>
                        </a:moveTo>
                        <a:lnTo>
                          <a:pt x="395" y="18"/>
                        </a:lnTo>
                        <a:lnTo>
                          <a:pt x="425" y="48"/>
                        </a:lnTo>
                        <a:lnTo>
                          <a:pt x="508" y="120"/>
                        </a:lnTo>
                        <a:lnTo>
                          <a:pt x="550" y="156"/>
                        </a:lnTo>
                        <a:lnTo>
                          <a:pt x="586" y="192"/>
                        </a:lnTo>
                        <a:lnTo>
                          <a:pt x="616" y="222"/>
                        </a:lnTo>
                        <a:lnTo>
                          <a:pt x="634" y="240"/>
                        </a:lnTo>
                        <a:lnTo>
                          <a:pt x="634" y="234"/>
                        </a:lnTo>
                        <a:lnTo>
                          <a:pt x="640" y="222"/>
                        </a:lnTo>
                        <a:lnTo>
                          <a:pt x="658" y="180"/>
                        </a:lnTo>
                        <a:lnTo>
                          <a:pt x="670" y="162"/>
                        </a:lnTo>
                        <a:lnTo>
                          <a:pt x="682" y="144"/>
                        </a:lnTo>
                        <a:lnTo>
                          <a:pt x="700" y="144"/>
                        </a:lnTo>
                        <a:lnTo>
                          <a:pt x="718" y="156"/>
                        </a:lnTo>
                        <a:lnTo>
                          <a:pt x="754" y="192"/>
                        </a:lnTo>
                        <a:lnTo>
                          <a:pt x="783" y="234"/>
                        </a:lnTo>
                        <a:lnTo>
                          <a:pt x="807" y="270"/>
                        </a:lnTo>
                        <a:lnTo>
                          <a:pt x="813" y="282"/>
                        </a:lnTo>
                        <a:lnTo>
                          <a:pt x="813" y="282"/>
                        </a:lnTo>
                        <a:lnTo>
                          <a:pt x="801" y="372"/>
                        </a:lnTo>
                        <a:lnTo>
                          <a:pt x="789" y="444"/>
                        </a:lnTo>
                        <a:lnTo>
                          <a:pt x="777" y="492"/>
                        </a:lnTo>
                        <a:lnTo>
                          <a:pt x="777" y="528"/>
                        </a:lnTo>
                        <a:lnTo>
                          <a:pt x="771" y="546"/>
                        </a:lnTo>
                        <a:lnTo>
                          <a:pt x="765" y="558"/>
                        </a:lnTo>
                        <a:lnTo>
                          <a:pt x="765" y="558"/>
                        </a:lnTo>
                        <a:lnTo>
                          <a:pt x="759" y="558"/>
                        </a:lnTo>
                        <a:lnTo>
                          <a:pt x="736" y="558"/>
                        </a:lnTo>
                        <a:lnTo>
                          <a:pt x="700" y="546"/>
                        </a:lnTo>
                        <a:lnTo>
                          <a:pt x="658" y="540"/>
                        </a:lnTo>
                        <a:lnTo>
                          <a:pt x="604" y="528"/>
                        </a:lnTo>
                        <a:lnTo>
                          <a:pt x="544" y="516"/>
                        </a:lnTo>
                        <a:lnTo>
                          <a:pt x="407" y="492"/>
                        </a:lnTo>
                        <a:lnTo>
                          <a:pt x="269" y="456"/>
                        </a:lnTo>
                        <a:lnTo>
                          <a:pt x="209" y="444"/>
                        </a:lnTo>
                        <a:lnTo>
                          <a:pt x="149" y="432"/>
                        </a:lnTo>
                        <a:lnTo>
                          <a:pt x="96" y="414"/>
                        </a:lnTo>
                        <a:lnTo>
                          <a:pt x="54" y="402"/>
                        </a:lnTo>
                        <a:lnTo>
                          <a:pt x="24" y="390"/>
                        </a:lnTo>
                        <a:lnTo>
                          <a:pt x="6" y="378"/>
                        </a:lnTo>
                        <a:lnTo>
                          <a:pt x="0" y="348"/>
                        </a:lnTo>
                        <a:lnTo>
                          <a:pt x="6" y="306"/>
                        </a:lnTo>
                        <a:lnTo>
                          <a:pt x="24" y="252"/>
                        </a:lnTo>
                        <a:lnTo>
                          <a:pt x="60" y="192"/>
                        </a:lnTo>
                        <a:lnTo>
                          <a:pt x="90" y="138"/>
                        </a:lnTo>
                        <a:lnTo>
                          <a:pt x="120" y="96"/>
                        </a:lnTo>
                        <a:lnTo>
                          <a:pt x="137" y="60"/>
                        </a:lnTo>
                        <a:lnTo>
                          <a:pt x="149" y="48"/>
                        </a:lnTo>
                        <a:lnTo>
                          <a:pt x="371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78" name="Freeform 46"/>
                  <p:cNvSpPr>
                    <a:spLocks/>
                  </p:cNvSpPr>
                  <p:nvPr/>
                </p:nvSpPr>
                <p:spPr bwMode="auto">
                  <a:xfrm>
                    <a:off x="3795" y="2115"/>
                    <a:ext cx="963" cy="720"/>
                  </a:xfrm>
                  <a:custGeom>
                    <a:avLst/>
                    <a:gdLst>
                      <a:gd name="T0" fmla="*/ 35 w 963"/>
                      <a:gd name="T1" fmla="*/ 0 h 720"/>
                      <a:gd name="T2" fmla="*/ 35 w 963"/>
                      <a:gd name="T3" fmla="*/ 6 h 720"/>
                      <a:gd name="T4" fmla="*/ 24 w 963"/>
                      <a:gd name="T5" fmla="*/ 30 h 720"/>
                      <a:gd name="T6" fmla="*/ 18 w 963"/>
                      <a:gd name="T7" fmla="*/ 66 h 720"/>
                      <a:gd name="T8" fmla="*/ 6 w 963"/>
                      <a:gd name="T9" fmla="*/ 114 h 720"/>
                      <a:gd name="T10" fmla="*/ 6 w 963"/>
                      <a:gd name="T11" fmla="*/ 162 h 720"/>
                      <a:gd name="T12" fmla="*/ 0 w 963"/>
                      <a:gd name="T13" fmla="*/ 222 h 720"/>
                      <a:gd name="T14" fmla="*/ 6 w 963"/>
                      <a:gd name="T15" fmla="*/ 282 h 720"/>
                      <a:gd name="T16" fmla="*/ 24 w 963"/>
                      <a:gd name="T17" fmla="*/ 342 h 720"/>
                      <a:gd name="T18" fmla="*/ 77 w 963"/>
                      <a:gd name="T19" fmla="*/ 456 h 720"/>
                      <a:gd name="T20" fmla="*/ 137 w 963"/>
                      <a:gd name="T21" fmla="*/ 552 h 720"/>
                      <a:gd name="T22" fmla="*/ 161 w 963"/>
                      <a:gd name="T23" fmla="*/ 594 h 720"/>
                      <a:gd name="T24" fmla="*/ 197 w 963"/>
                      <a:gd name="T25" fmla="*/ 624 h 720"/>
                      <a:gd name="T26" fmla="*/ 221 w 963"/>
                      <a:gd name="T27" fmla="*/ 648 h 720"/>
                      <a:gd name="T28" fmla="*/ 251 w 963"/>
                      <a:gd name="T29" fmla="*/ 666 h 720"/>
                      <a:gd name="T30" fmla="*/ 269 w 963"/>
                      <a:gd name="T31" fmla="*/ 672 h 720"/>
                      <a:gd name="T32" fmla="*/ 293 w 963"/>
                      <a:gd name="T33" fmla="*/ 678 h 720"/>
                      <a:gd name="T34" fmla="*/ 352 w 963"/>
                      <a:gd name="T35" fmla="*/ 702 h 720"/>
                      <a:gd name="T36" fmla="*/ 436 w 963"/>
                      <a:gd name="T37" fmla="*/ 714 h 720"/>
                      <a:gd name="T38" fmla="*/ 532 w 963"/>
                      <a:gd name="T39" fmla="*/ 720 h 720"/>
                      <a:gd name="T40" fmla="*/ 622 w 963"/>
                      <a:gd name="T41" fmla="*/ 708 h 720"/>
                      <a:gd name="T42" fmla="*/ 669 w 963"/>
                      <a:gd name="T43" fmla="*/ 696 h 720"/>
                      <a:gd name="T44" fmla="*/ 717 w 963"/>
                      <a:gd name="T45" fmla="*/ 672 h 720"/>
                      <a:gd name="T46" fmla="*/ 759 w 963"/>
                      <a:gd name="T47" fmla="*/ 642 h 720"/>
                      <a:gd name="T48" fmla="*/ 801 w 963"/>
                      <a:gd name="T49" fmla="*/ 600 h 720"/>
                      <a:gd name="T50" fmla="*/ 837 w 963"/>
                      <a:gd name="T51" fmla="*/ 552 h 720"/>
                      <a:gd name="T52" fmla="*/ 873 w 963"/>
                      <a:gd name="T53" fmla="*/ 486 h 720"/>
                      <a:gd name="T54" fmla="*/ 921 w 963"/>
                      <a:gd name="T55" fmla="*/ 378 h 720"/>
                      <a:gd name="T56" fmla="*/ 939 w 963"/>
                      <a:gd name="T57" fmla="*/ 324 h 720"/>
                      <a:gd name="T58" fmla="*/ 957 w 963"/>
                      <a:gd name="T59" fmla="*/ 270 h 720"/>
                      <a:gd name="T60" fmla="*/ 963 w 963"/>
                      <a:gd name="T61" fmla="*/ 222 h 720"/>
                      <a:gd name="T62" fmla="*/ 963 w 963"/>
                      <a:gd name="T63" fmla="*/ 174 h 720"/>
                      <a:gd name="T64" fmla="*/ 945 w 963"/>
                      <a:gd name="T65" fmla="*/ 144 h 720"/>
                      <a:gd name="T66" fmla="*/ 909 w 963"/>
                      <a:gd name="T67" fmla="*/ 108 h 720"/>
                      <a:gd name="T68" fmla="*/ 825 w 963"/>
                      <a:gd name="T69" fmla="*/ 72 h 720"/>
                      <a:gd name="T70" fmla="*/ 741 w 963"/>
                      <a:gd name="T71" fmla="*/ 42 h 720"/>
                      <a:gd name="T72" fmla="*/ 705 w 963"/>
                      <a:gd name="T73" fmla="*/ 36 h 720"/>
                      <a:gd name="T74" fmla="*/ 681 w 963"/>
                      <a:gd name="T75" fmla="*/ 30 h 720"/>
                      <a:gd name="T76" fmla="*/ 663 w 963"/>
                      <a:gd name="T77" fmla="*/ 24 h 720"/>
                      <a:gd name="T78" fmla="*/ 657 w 963"/>
                      <a:gd name="T79" fmla="*/ 24 h 720"/>
                      <a:gd name="T80" fmla="*/ 35 w 963"/>
                      <a:gd name="T81" fmla="*/ 0 h 7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963" h="720">
                        <a:moveTo>
                          <a:pt x="35" y="0"/>
                        </a:moveTo>
                        <a:lnTo>
                          <a:pt x="35" y="6"/>
                        </a:lnTo>
                        <a:lnTo>
                          <a:pt x="24" y="30"/>
                        </a:lnTo>
                        <a:lnTo>
                          <a:pt x="18" y="66"/>
                        </a:lnTo>
                        <a:lnTo>
                          <a:pt x="6" y="114"/>
                        </a:lnTo>
                        <a:lnTo>
                          <a:pt x="6" y="162"/>
                        </a:lnTo>
                        <a:lnTo>
                          <a:pt x="0" y="222"/>
                        </a:lnTo>
                        <a:lnTo>
                          <a:pt x="6" y="282"/>
                        </a:lnTo>
                        <a:lnTo>
                          <a:pt x="24" y="342"/>
                        </a:lnTo>
                        <a:lnTo>
                          <a:pt x="77" y="456"/>
                        </a:lnTo>
                        <a:lnTo>
                          <a:pt x="137" y="552"/>
                        </a:lnTo>
                        <a:lnTo>
                          <a:pt x="161" y="594"/>
                        </a:lnTo>
                        <a:lnTo>
                          <a:pt x="197" y="624"/>
                        </a:lnTo>
                        <a:lnTo>
                          <a:pt x="221" y="648"/>
                        </a:lnTo>
                        <a:lnTo>
                          <a:pt x="251" y="666"/>
                        </a:lnTo>
                        <a:lnTo>
                          <a:pt x="269" y="672"/>
                        </a:lnTo>
                        <a:lnTo>
                          <a:pt x="293" y="678"/>
                        </a:lnTo>
                        <a:lnTo>
                          <a:pt x="352" y="702"/>
                        </a:lnTo>
                        <a:lnTo>
                          <a:pt x="436" y="714"/>
                        </a:lnTo>
                        <a:lnTo>
                          <a:pt x="532" y="720"/>
                        </a:lnTo>
                        <a:lnTo>
                          <a:pt x="622" y="708"/>
                        </a:lnTo>
                        <a:lnTo>
                          <a:pt x="669" y="696"/>
                        </a:lnTo>
                        <a:lnTo>
                          <a:pt x="717" y="672"/>
                        </a:lnTo>
                        <a:lnTo>
                          <a:pt x="759" y="642"/>
                        </a:lnTo>
                        <a:lnTo>
                          <a:pt x="801" y="600"/>
                        </a:lnTo>
                        <a:lnTo>
                          <a:pt x="837" y="552"/>
                        </a:lnTo>
                        <a:lnTo>
                          <a:pt x="873" y="486"/>
                        </a:lnTo>
                        <a:lnTo>
                          <a:pt x="921" y="378"/>
                        </a:lnTo>
                        <a:lnTo>
                          <a:pt x="939" y="324"/>
                        </a:lnTo>
                        <a:lnTo>
                          <a:pt x="957" y="270"/>
                        </a:lnTo>
                        <a:lnTo>
                          <a:pt x="963" y="222"/>
                        </a:lnTo>
                        <a:lnTo>
                          <a:pt x="963" y="174"/>
                        </a:lnTo>
                        <a:lnTo>
                          <a:pt x="945" y="144"/>
                        </a:lnTo>
                        <a:lnTo>
                          <a:pt x="909" y="108"/>
                        </a:lnTo>
                        <a:lnTo>
                          <a:pt x="825" y="72"/>
                        </a:lnTo>
                        <a:lnTo>
                          <a:pt x="741" y="42"/>
                        </a:lnTo>
                        <a:lnTo>
                          <a:pt x="705" y="36"/>
                        </a:lnTo>
                        <a:lnTo>
                          <a:pt x="681" y="30"/>
                        </a:lnTo>
                        <a:lnTo>
                          <a:pt x="663" y="24"/>
                        </a:lnTo>
                        <a:lnTo>
                          <a:pt x="657" y="24"/>
                        </a:lnTo>
                        <a:lnTo>
                          <a:pt x="35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79" name="Freeform 47"/>
                  <p:cNvSpPr>
                    <a:spLocks/>
                  </p:cNvSpPr>
                  <p:nvPr/>
                </p:nvSpPr>
                <p:spPr bwMode="auto">
                  <a:xfrm>
                    <a:off x="4584" y="2301"/>
                    <a:ext cx="520" cy="599"/>
                  </a:xfrm>
                  <a:custGeom>
                    <a:avLst/>
                    <a:gdLst>
                      <a:gd name="T0" fmla="*/ 96 w 520"/>
                      <a:gd name="T1" fmla="*/ 0 h 599"/>
                      <a:gd name="T2" fmla="*/ 102 w 520"/>
                      <a:gd name="T3" fmla="*/ 0 h 599"/>
                      <a:gd name="T4" fmla="*/ 126 w 520"/>
                      <a:gd name="T5" fmla="*/ 6 h 599"/>
                      <a:gd name="T6" fmla="*/ 162 w 520"/>
                      <a:gd name="T7" fmla="*/ 12 h 599"/>
                      <a:gd name="T8" fmla="*/ 203 w 520"/>
                      <a:gd name="T9" fmla="*/ 24 h 599"/>
                      <a:gd name="T10" fmla="*/ 293 w 520"/>
                      <a:gd name="T11" fmla="*/ 48 h 599"/>
                      <a:gd name="T12" fmla="*/ 329 w 520"/>
                      <a:gd name="T13" fmla="*/ 66 h 599"/>
                      <a:gd name="T14" fmla="*/ 365 w 520"/>
                      <a:gd name="T15" fmla="*/ 84 h 599"/>
                      <a:gd name="T16" fmla="*/ 395 w 520"/>
                      <a:gd name="T17" fmla="*/ 108 h 599"/>
                      <a:gd name="T18" fmla="*/ 437 w 520"/>
                      <a:gd name="T19" fmla="*/ 144 h 599"/>
                      <a:gd name="T20" fmla="*/ 473 w 520"/>
                      <a:gd name="T21" fmla="*/ 186 h 599"/>
                      <a:gd name="T22" fmla="*/ 502 w 520"/>
                      <a:gd name="T23" fmla="*/ 234 h 599"/>
                      <a:gd name="T24" fmla="*/ 520 w 520"/>
                      <a:gd name="T25" fmla="*/ 288 h 599"/>
                      <a:gd name="T26" fmla="*/ 520 w 520"/>
                      <a:gd name="T27" fmla="*/ 354 h 599"/>
                      <a:gd name="T28" fmla="*/ 508 w 520"/>
                      <a:gd name="T29" fmla="*/ 390 h 599"/>
                      <a:gd name="T30" fmla="*/ 491 w 520"/>
                      <a:gd name="T31" fmla="*/ 426 h 599"/>
                      <a:gd name="T32" fmla="*/ 467 w 520"/>
                      <a:gd name="T33" fmla="*/ 462 h 599"/>
                      <a:gd name="T34" fmla="*/ 437 w 520"/>
                      <a:gd name="T35" fmla="*/ 498 h 599"/>
                      <a:gd name="T36" fmla="*/ 395 w 520"/>
                      <a:gd name="T37" fmla="*/ 534 h 599"/>
                      <a:gd name="T38" fmla="*/ 347 w 520"/>
                      <a:gd name="T39" fmla="*/ 563 h 599"/>
                      <a:gd name="T40" fmla="*/ 299 w 520"/>
                      <a:gd name="T41" fmla="*/ 581 h 599"/>
                      <a:gd name="T42" fmla="*/ 251 w 520"/>
                      <a:gd name="T43" fmla="*/ 593 h 599"/>
                      <a:gd name="T44" fmla="*/ 209 w 520"/>
                      <a:gd name="T45" fmla="*/ 599 h 599"/>
                      <a:gd name="T46" fmla="*/ 174 w 520"/>
                      <a:gd name="T47" fmla="*/ 599 h 599"/>
                      <a:gd name="T48" fmla="*/ 150 w 520"/>
                      <a:gd name="T49" fmla="*/ 599 h 599"/>
                      <a:gd name="T50" fmla="*/ 138 w 520"/>
                      <a:gd name="T51" fmla="*/ 593 h 599"/>
                      <a:gd name="T52" fmla="*/ 120 w 520"/>
                      <a:gd name="T53" fmla="*/ 546 h 599"/>
                      <a:gd name="T54" fmla="*/ 108 w 520"/>
                      <a:gd name="T55" fmla="*/ 510 h 599"/>
                      <a:gd name="T56" fmla="*/ 96 w 520"/>
                      <a:gd name="T57" fmla="*/ 480 h 599"/>
                      <a:gd name="T58" fmla="*/ 90 w 520"/>
                      <a:gd name="T59" fmla="*/ 468 h 599"/>
                      <a:gd name="T60" fmla="*/ 84 w 520"/>
                      <a:gd name="T61" fmla="*/ 450 h 599"/>
                      <a:gd name="T62" fmla="*/ 84 w 520"/>
                      <a:gd name="T63" fmla="*/ 450 h 599"/>
                      <a:gd name="T64" fmla="*/ 90 w 520"/>
                      <a:gd name="T65" fmla="*/ 438 h 599"/>
                      <a:gd name="T66" fmla="*/ 120 w 520"/>
                      <a:gd name="T67" fmla="*/ 414 h 599"/>
                      <a:gd name="T68" fmla="*/ 162 w 520"/>
                      <a:gd name="T69" fmla="*/ 384 h 599"/>
                      <a:gd name="T70" fmla="*/ 209 w 520"/>
                      <a:gd name="T71" fmla="*/ 372 h 599"/>
                      <a:gd name="T72" fmla="*/ 144 w 520"/>
                      <a:gd name="T73" fmla="*/ 354 h 599"/>
                      <a:gd name="T74" fmla="*/ 90 w 520"/>
                      <a:gd name="T75" fmla="*/ 342 h 599"/>
                      <a:gd name="T76" fmla="*/ 54 w 520"/>
                      <a:gd name="T77" fmla="*/ 330 h 599"/>
                      <a:gd name="T78" fmla="*/ 24 w 520"/>
                      <a:gd name="T79" fmla="*/ 324 h 599"/>
                      <a:gd name="T80" fmla="*/ 12 w 520"/>
                      <a:gd name="T81" fmla="*/ 318 h 599"/>
                      <a:gd name="T82" fmla="*/ 0 w 520"/>
                      <a:gd name="T83" fmla="*/ 318 h 599"/>
                      <a:gd name="T84" fmla="*/ 0 w 520"/>
                      <a:gd name="T85" fmla="*/ 318 h 599"/>
                      <a:gd name="T86" fmla="*/ 96 w 520"/>
                      <a:gd name="T87" fmla="*/ 0 h 5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520" h="599">
                        <a:moveTo>
                          <a:pt x="96" y="0"/>
                        </a:moveTo>
                        <a:lnTo>
                          <a:pt x="102" y="0"/>
                        </a:lnTo>
                        <a:lnTo>
                          <a:pt x="126" y="6"/>
                        </a:lnTo>
                        <a:lnTo>
                          <a:pt x="162" y="12"/>
                        </a:lnTo>
                        <a:lnTo>
                          <a:pt x="203" y="24"/>
                        </a:lnTo>
                        <a:lnTo>
                          <a:pt x="293" y="48"/>
                        </a:lnTo>
                        <a:lnTo>
                          <a:pt x="329" y="66"/>
                        </a:lnTo>
                        <a:lnTo>
                          <a:pt x="365" y="84"/>
                        </a:lnTo>
                        <a:lnTo>
                          <a:pt x="395" y="108"/>
                        </a:lnTo>
                        <a:lnTo>
                          <a:pt x="437" y="144"/>
                        </a:lnTo>
                        <a:lnTo>
                          <a:pt x="473" y="186"/>
                        </a:lnTo>
                        <a:lnTo>
                          <a:pt x="502" y="234"/>
                        </a:lnTo>
                        <a:lnTo>
                          <a:pt x="520" y="288"/>
                        </a:lnTo>
                        <a:lnTo>
                          <a:pt x="520" y="354"/>
                        </a:lnTo>
                        <a:lnTo>
                          <a:pt x="508" y="390"/>
                        </a:lnTo>
                        <a:lnTo>
                          <a:pt x="491" y="426"/>
                        </a:lnTo>
                        <a:lnTo>
                          <a:pt x="467" y="462"/>
                        </a:lnTo>
                        <a:lnTo>
                          <a:pt x="437" y="498"/>
                        </a:lnTo>
                        <a:lnTo>
                          <a:pt x="395" y="534"/>
                        </a:lnTo>
                        <a:lnTo>
                          <a:pt x="347" y="563"/>
                        </a:lnTo>
                        <a:lnTo>
                          <a:pt x="299" y="581"/>
                        </a:lnTo>
                        <a:lnTo>
                          <a:pt x="251" y="593"/>
                        </a:lnTo>
                        <a:lnTo>
                          <a:pt x="209" y="599"/>
                        </a:lnTo>
                        <a:lnTo>
                          <a:pt x="174" y="599"/>
                        </a:lnTo>
                        <a:lnTo>
                          <a:pt x="150" y="599"/>
                        </a:lnTo>
                        <a:lnTo>
                          <a:pt x="138" y="593"/>
                        </a:lnTo>
                        <a:lnTo>
                          <a:pt x="120" y="546"/>
                        </a:lnTo>
                        <a:lnTo>
                          <a:pt x="108" y="510"/>
                        </a:lnTo>
                        <a:lnTo>
                          <a:pt x="96" y="480"/>
                        </a:lnTo>
                        <a:lnTo>
                          <a:pt x="90" y="468"/>
                        </a:lnTo>
                        <a:lnTo>
                          <a:pt x="84" y="450"/>
                        </a:lnTo>
                        <a:lnTo>
                          <a:pt x="84" y="450"/>
                        </a:lnTo>
                        <a:lnTo>
                          <a:pt x="90" y="438"/>
                        </a:lnTo>
                        <a:lnTo>
                          <a:pt x="120" y="414"/>
                        </a:lnTo>
                        <a:lnTo>
                          <a:pt x="162" y="384"/>
                        </a:lnTo>
                        <a:lnTo>
                          <a:pt x="209" y="372"/>
                        </a:lnTo>
                        <a:lnTo>
                          <a:pt x="144" y="354"/>
                        </a:lnTo>
                        <a:lnTo>
                          <a:pt x="90" y="342"/>
                        </a:lnTo>
                        <a:lnTo>
                          <a:pt x="54" y="330"/>
                        </a:lnTo>
                        <a:lnTo>
                          <a:pt x="24" y="324"/>
                        </a:lnTo>
                        <a:lnTo>
                          <a:pt x="12" y="318"/>
                        </a:lnTo>
                        <a:lnTo>
                          <a:pt x="0" y="318"/>
                        </a:lnTo>
                        <a:lnTo>
                          <a:pt x="0" y="318"/>
                        </a:lnTo>
                        <a:lnTo>
                          <a:pt x="96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80" name="Freeform 48"/>
                  <p:cNvSpPr>
                    <a:spLocks/>
                  </p:cNvSpPr>
                  <p:nvPr/>
                </p:nvSpPr>
                <p:spPr bwMode="auto">
                  <a:xfrm>
                    <a:off x="4584" y="2301"/>
                    <a:ext cx="520" cy="599"/>
                  </a:xfrm>
                  <a:custGeom>
                    <a:avLst/>
                    <a:gdLst>
                      <a:gd name="T0" fmla="*/ 96 w 520"/>
                      <a:gd name="T1" fmla="*/ 0 h 599"/>
                      <a:gd name="T2" fmla="*/ 102 w 520"/>
                      <a:gd name="T3" fmla="*/ 0 h 599"/>
                      <a:gd name="T4" fmla="*/ 126 w 520"/>
                      <a:gd name="T5" fmla="*/ 6 h 599"/>
                      <a:gd name="T6" fmla="*/ 162 w 520"/>
                      <a:gd name="T7" fmla="*/ 12 h 599"/>
                      <a:gd name="T8" fmla="*/ 203 w 520"/>
                      <a:gd name="T9" fmla="*/ 24 h 599"/>
                      <a:gd name="T10" fmla="*/ 293 w 520"/>
                      <a:gd name="T11" fmla="*/ 48 h 599"/>
                      <a:gd name="T12" fmla="*/ 329 w 520"/>
                      <a:gd name="T13" fmla="*/ 66 h 599"/>
                      <a:gd name="T14" fmla="*/ 365 w 520"/>
                      <a:gd name="T15" fmla="*/ 84 h 599"/>
                      <a:gd name="T16" fmla="*/ 395 w 520"/>
                      <a:gd name="T17" fmla="*/ 108 h 599"/>
                      <a:gd name="T18" fmla="*/ 437 w 520"/>
                      <a:gd name="T19" fmla="*/ 144 h 599"/>
                      <a:gd name="T20" fmla="*/ 473 w 520"/>
                      <a:gd name="T21" fmla="*/ 186 h 599"/>
                      <a:gd name="T22" fmla="*/ 502 w 520"/>
                      <a:gd name="T23" fmla="*/ 234 h 599"/>
                      <a:gd name="T24" fmla="*/ 520 w 520"/>
                      <a:gd name="T25" fmla="*/ 288 h 599"/>
                      <a:gd name="T26" fmla="*/ 520 w 520"/>
                      <a:gd name="T27" fmla="*/ 354 h 599"/>
                      <a:gd name="T28" fmla="*/ 508 w 520"/>
                      <a:gd name="T29" fmla="*/ 390 h 599"/>
                      <a:gd name="T30" fmla="*/ 491 w 520"/>
                      <a:gd name="T31" fmla="*/ 426 h 599"/>
                      <a:gd name="T32" fmla="*/ 467 w 520"/>
                      <a:gd name="T33" fmla="*/ 462 h 599"/>
                      <a:gd name="T34" fmla="*/ 437 w 520"/>
                      <a:gd name="T35" fmla="*/ 498 h 599"/>
                      <a:gd name="T36" fmla="*/ 395 w 520"/>
                      <a:gd name="T37" fmla="*/ 534 h 599"/>
                      <a:gd name="T38" fmla="*/ 347 w 520"/>
                      <a:gd name="T39" fmla="*/ 563 h 599"/>
                      <a:gd name="T40" fmla="*/ 299 w 520"/>
                      <a:gd name="T41" fmla="*/ 581 h 599"/>
                      <a:gd name="T42" fmla="*/ 251 w 520"/>
                      <a:gd name="T43" fmla="*/ 593 h 599"/>
                      <a:gd name="T44" fmla="*/ 209 w 520"/>
                      <a:gd name="T45" fmla="*/ 599 h 599"/>
                      <a:gd name="T46" fmla="*/ 174 w 520"/>
                      <a:gd name="T47" fmla="*/ 599 h 599"/>
                      <a:gd name="T48" fmla="*/ 150 w 520"/>
                      <a:gd name="T49" fmla="*/ 599 h 599"/>
                      <a:gd name="T50" fmla="*/ 138 w 520"/>
                      <a:gd name="T51" fmla="*/ 593 h 599"/>
                      <a:gd name="T52" fmla="*/ 120 w 520"/>
                      <a:gd name="T53" fmla="*/ 546 h 599"/>
                      <a:gd name="T54" fmla="*/ 108 w 520"/>
                      <a:gd name="T55" fmla="*/ 510 h 599"/>
                      <a:gd name="T56" fmla="*/ 96 w 520"/>
                      <a:gd name="T57" fmla="*/ 480 h 599"/>
                      <a:gd name="T58" fmla="*/ 90 w 520"/>
                      <a:gd name="T59" fmla="*/ 468 h 599"/>
                      <a:gd name="T60" fmla="*/ 84 w 520"/>
                      <a:gd name="T61" fmla="*/ 450 h 599"/>
                      <a:gd name="T62" fmla="*/ 84 w 520"/>
                      <a:gd name="T63" fmla="*/ 450 h 599"/>
                      <a:gd name="T64" fmla="*/ 90 w 520"/>
                      <a:gd name="T65" fmla="*/ 438 h 599"/>
                      <a:gd name="T66" fmla="*/ 120 w 520"/>
                      <a:gd name="T67" fmla="*/ 414 h 599"/>
                      <a:gd name="T68" fmla="*/ 162 w 520"/>
                      <a:gd name="T69" fmla="*/ 384 h 599"/>
                      <a:gd name="T70" fmla="*/ 209 w 520"/>
                      <a:gd name="T71" fmla="*/ 372 h 599"/>
                      <a:gd name="T72" fmla="*/ 144 w 520"/>
                      <a:gd name="T73" fmla="*/ 354 h 599"/>
                      <a:gd name="T74" fmla="*/ 90 w 520"/>
                      <a:gd name="T75" fmla="*/ 342 h 599"/>
                      <a:gd name="T76" fmla="*/ 54 w 520"/>
                      <a:gd name="T77" fmla="*/ 330 h 599"/>
                      <a:gd name="T78" fmla="*/ 24 w 520"/>
                      <a:gd name="T79" fmla="*/ 324 h 599"/>
                      <a:gd name="T80" fmla="*/ 12 w 520"/>
                      <a:gd name="T81" fmla="*/ 318 h 599"/>
                      <a:gd name="T82" fmla="*/ 0 w 520"/>
                      <a:gd name="T83" fmla="*/ 318 h 599"/>
                      <a:gd name="T84" fmla="*/ 0 w 520"/>
                      <a:gd name="T85" fmla="*/ 318 h 5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520" h="599">
                        <a:moveTo>
                          <a:pt x="96" y="0"/>
                        </a:moveTo>
                        <a:lnTo>
                          <a:pt x="102" y="0"/>
                        </a:lnTo>
                        <a:lnTo>
                          <a:pt x="126" y="6"/>
                        </a:lnTo>
                        <a:lnTo>
                          <a:pt x="162" y="12"/>
                        </a:lnTo>
                        <a:lnTo>
                          <a:pt x="203" y="24"/>
                        </a:lnTo>
                        <a:lnTo>
                          <a:pt x="293" y="48"/>
                        </a:lnTo>
                        <a:lnTo>
                          <a:pt x="329" y="66"/>
                        </a:lnTo>
                        <a:lnTo>
                          <a:pt x="365" y="84"/>
                        </a:lnTo>
                        <a:lnTo>
                          <a:pt x="395" y="108"/>
                        </a:lnTo>
                        <a:lnTo>
                          <a:pt x="437" y="144"/>
                        </a:lnTo>
                        <a:lnTo>
                          <a:pt x="473" y="186"/>
                        </a:lnTo>
                        <a:lnTo>
                          <a:pt x="502" y="234"/>
                        </a:lnTo>
                        <a:lnTo>
                          <a:pt x="520" y="288"/>
                        </a:lnTo>
                        <a:lnTo>
                          <a:pt x="520" y="354"/>
                        </a:lnTo>
                        <a:lnTo>
                          <a:pt x="508" y="390"/>
                        </a:lnTo>
                        <a:lnTo>
                          <a:pt x="491" y="426"/>
                        </a:lnTo>
                        <a:lnTo>
                          <a:pt x="467" y="462"/>
                        </a:lnTo>
                        <a:lnTo>
                          <a:pt x="437" y="498"/>
                        </a:lnTo>
                        <a:lnTo>
                          <a:pt x="395" y="534"/>
                        </a:lnTo>
                        <a:lnTo>
                          <a:pt x="347" y="563"/>
                        </a:lnTo>
                        <a:lnTo>
                          <a:pt x="299" y="581"/>
                        </a:lnTo>
                        <a:lnTo>
                          <a:pt x="251" y="593"/>
                        </a:lnTo>
                        <a:lnTo>
                          <a:pt x="209" y="599"/>
                        </a:lnTo>
                        <a:lnTo>
                          <a:pt x="174" y="599"/>
                        </a:lnTo>
                        <a:lnTo>
                          <a:pt x="150" y="599"/>
                        </a:lnTo>
                        <a:lnTo>
                          <a:pt x="138" y="593"/>
                        </a:lnTo>
                        <a:lnTo>
                          <a:pt x="120" y="546"/>
                        </a:lnTo>
                        <a:lnTo>
                          <a:pt x="108" y="510"/>
                        </a:lnTo>
                        <a:lnTo>
                          <a:pt x="96" y="480"/>
                        </a:lnTo>
                        <a:lnTo>
                          <a:pt x="90" y="468"/>
                        </a:lnTo>
                        <a:lnTo>
                          <a:pt x="84" y="450"/>
                        </a:lnTo>
                        <a:lnTo>
                          <a:pt x="84" y="450"/>
                        </a:lnTo>
                        <a:lnTo>
                          <a:pt x="90" y="438"/>
                        </a:lnTo>
                        <a:lnTo>
                          <a:pt x="120" y="414"/>
                        </a:lnTo>
                        <a:lnTo>
                          <a:pt x="162" y="384"/>
                        </a:lnTo>
                        <a:lnTo>
                          <a:pt x="209" y="372"/>
                        </a:lnTo>
                        <a:lnTo>
                          <a:pt x="144" y="354"/>
                        </a:lnTo>
                        <a:lnTo>
                          <a:pt x="90" y="342"/>
                        </a:lnTo>
                        <a:lnTo>
                          <a:pt x="54" y="330"/>
                        </a:lnTo>
                        <a:lnTo>
                          <a:pt x="24" y="324"/>
                        </a:lnTo>
                        <a:lnTo>
                          <a:pt x="12" y="318"/>
                        </a:lnTo>
                        <a:lnTo>
                          <a:pt x="0" y="318"/>
                        </a:lnTo>
                        <a:lnTo>
                          <a:pt x="0" y="31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81" name="Freeform 49"/>
                  <p:cNvSpPr>
                    <a:spLocks/>
                  </p:cNvSpPr>
                  <p:nvPr/>
                </p:nvSpPr>
                <p:spPr bwMode="auto">
                  <a:xfrm>
                    <a:off x="3095" y="2271"/>
                    <a:ext cx="652" cy="138"/>
                  </a:xfrm>
                  <a:custGeom>
                    <a:avLst/>
                    <a:gdLst>
                      <a:gd name="T0" fmla="*/ 652 w 652"/>
                      <a:gd name="T1" fmla="*/ 138 h 138"/>
                      <a:gd name="T2" fmla="*/ 646 w 652"/>
                      <a:gd name="T3" fmla="*/ 138 h 138"/>
                      <a:gd name="T4" fmla="*/ 628 w 652"/>
                      <a:gd name="T5" fmla="*/ 132 h 138"/>
                      <a:gd name="T6" fmla="*/ 604 w 652"/>
                      <a:gd name="T7" fmla="*/ 126 h 138"/>
                      <a:gd name="T8" fmla="*/ 568 w 652"/>
                      <a:gd name="T9" fmla="*/ 114 h 138"/>
                      <a:gd name="T10" fmla="*/ 472 w 652"/>
                      <a:gd name="T11" fmla="*/ 90 h 138"/>
                      <a:gd name="T12" fmla="*/ 365 w 652"/>
                      <a:gd name="T13" fmla="*/ 66 h 138"/>
                      <a:gd name="T14" fmla="*/ 251 w 652"/>
                      <a:gd name="T15" fmla="*/ 36 h 138"/>
                      <a:gd name="T16" fmla="*/ 143 w 652"/>
                      <a:gd name="T17" fmla="*/ 18 h 138"/>
                      <a:gd name="T18" fmla="*/ 96 w 652"/>
                      <a:gd name="T19" fmla="*/ 6 h 138"/>
                      <a:gd name="T20" fmla="*/ 60 w 652"/>
                      <a:gd name="T21" fmla="*/ 6 h 138"/>
                      <a:gd name="T22" fmla="*/ 24 w 652"/>
                      <a:gd name="T23" fmla="*/ 0 h 138"/>
                      <a:gd name="T24" fmla="*/ 0 w 652"/>
                      <a:gd name="T25" fmla="*/ 0 h 1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652" h="138">
                        <a:moveTo>
                          <a:pt x="652" y="138"/>
                        </a:moveTo>
                        <a:lnTo>
                          <a:pt x="646" y="138"/>
                        </a:lnTo>
                        <a:lnTo>
                          <a:pt x="628" y="132"/>
                        </a:lnTo>
                        <a:lnTo>
                          <a:pt x="604" y="126"/>
                        </a:lnTo>
                        <a:lnTo>
                          <a:pt x="568" y="114"/>
                        </a:lnTo>
                        <a:lnTo>
                          <a:pt x="472" y="90"/>
                        </a:lnTo>
                        <a:lnTo>
                          <a:pt x="365" y="66"/>
                        </a:lnTo>
                        <a:lnTo>
                          <a:pt x="251" y="36"/>
                        </a:lnTo>
                        <a:lnTo>
                          <a:pt x="143" y="18"/>
                        </a:lnTo>
                        <a:lnTo>
                          <a:pt x="96" y="6"/>
                        </a:lnTo>
                        <a:lnTo>
                          <a:pt x="60" y="6"/>
                        </a:lnTo>
                        <a:lnTo>
                          <a:pt x="2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82" name="Freeform 50"/>
                  <p:cNvSpPr>
                    <a:spLocks/>
                  </p:cNvSpPr>
                  <p:nvPr/>
                </p:nvSpPr>
                <p:spPr bwMode="auto">
                  <a:xfrm>
                    <a:off x="3149" y="2385"/>
                    <a:ext cx="526" cy="96"/>
                  </a:xfrm>
                  <a:custGeom>
                    <a:avLst/>
                    <a:gdLst>
                      <a:gd name="T0" fmla="*/ 526 w 526"/>
                      <a:gd name="T1" fmla="*/ 96 h 96"/>
                      <a:gd name="T2" fmla="*/ 520 w 526"/>
                      <a:gd name="T3" fmla="*/ 96 h 96"/>
                      <a:gd name="T4" fmla="*/ 502 w 526"/>
                      <a:gd name="T5" fmla="*/ 96 h 96"/>
                      <a:gd name="T6" fmla="*/ 484 w 526"/>
                      <a:gd name="T7" fmla="*/ 90 h 96"/>
                      <a:gd name="T8" fmla="*/ 454 w 526"/>
                      <a:gd name="T9" fmla="*/ 78 h 96"/>
                      <a:gd name="T10" fmla="*/ 382 w 526"/>
                      <a:gd name="T11" fmla="*/ 60 h 96"/>
                      <a:gd name="T12" fmla="*/ 299 w 526"/>
                      <a:gd name="T13" fmla="*/ 42 h 96"/>
                      <a:gd name="T14" fmla="*/ 209 w 526"/>
                      <a:gd name="T15" fmla="*/ 24 h 96"/>
                      <a:gd name="T16" fmla="*/ 125 w 526"/>
                      <a:gd name="T17" fmla="*/ 6 h 96"/>
                      <a:gd name="T18" fmla="*/ 53 w 526"/>
                      <a:gd name="T19" fmla="*/ 0 h 96"/>
                      <a:gd name="T20" fmla="*/ 24 w 526"/>
                      <a:gd name="T21" fmla="*/ 0 h 96"/>
                      <a:gd name="T22" fmla="*/ 0 w 526"/>
                      <a:gd name="T23" fmla="*/ 6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26" h="96">
                        <a:moveTo>
                          <a:pt x="526" y="96"/>
                        </a:moveTo>
                        <a:lnTo>
                          <a:pt x="520" y="96"/>
                        </a:lnTo>
                        <a:lnTo>
                          <a:pt x="502" y="96"/>
                        </a:lnTo>
                        <a:lnTo>
                          <a:pt x="484" y="90"/>
                        </a:lnTo>
                        <a:lnTo>
                          <a:pt x="454" y="78"/>
                        </a:lnTo>
                        <a:lnTo>
                          <a:pt x="382" y="60"/>
                        </a:lnTo>
                        <a:lnTo>
                          <a:pt x="299" y="42"/>
                        </a:lnTo>
                        <a:lnTo>
                          <a:pt x="209" y="24"/>
                        </a:lnTo>
                        <a:lnTo>
                          <a:pt x="125" y="6"/>
                        </a:lnTo>
                        <a:lnTo>
                          <a:pt x="53" y="0"/>
                        </a:lnTo>
                        <a:lnTo>
                          <a:pt x="24" y="0"/>
                        </a:lnTo>
                        <a:lnTo>
                          <a:pt x="0" y="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83" name="Freeform 51"/>
                  <p:cNvSpPr>
                    <a:spLocks/>
                  </p:cNvSpPr>
                  <p:nvPr/>
                </p:nvSpPr>
                <p:spPr bwMode="auto">
                  <a:xfrm>
                    <a:off x="3872" y="2253"/>
                    <a:ext cx="126" cy="198"/>
                  </a:xfrm>
                  <a:custGeom>
                    <a:avLst/>
                    <a:gdLst>
                      <a:gd name="T0" fmla="*/ 42 w 126"/>
                      <a:gd name="T1" fmla="*/ 12 h 198"/>
                      <a:gd name="T2" fmla="*/ 18 w 126"/>
                      <a:gd name="T3" fmla="*/ 102 h 198"/>
                      <a:gd name="T4" fmla="*/ 0 w 126"/>
                      <a:gd name="T5" fmla="*/ 192 h 198"/>
                      <a:gd name="T6" fmla="*/ 30 w 126"/>
                      <a:gd name="T7" fmla="*/ 168 h 198"/>
                      <a:gd name="T8" fmla="*/ 60 w 126"/>
                      <a:gd name="T9" fmla="*/ 168 h 198"/>
                      <a:gd name="T10" fmla="*/ 90 w 126"/>
                      <a:gd name="T11" fmla="*/ 180 h 198"/>
                      <a:gd name="T12" fmla="*/ 108 w 126"/>
                      <a:gd name="T13" fmla="*/ 198 h 198"/>
                      <a:gd name="T14" fmla="*/ 126 w 126"/>
                      <a:gd name="T15" fmla="*/ 138 h 198"/>
                      <a:gd name="T16" fmla="*/ 126 w 126"/>
                      <a:gd name="T17" fmla="*/ 102 h 198"/>
                      <a:gd name="T18" fmla="*/ 120 w 126"/>
                      <a:gd name="T19" fmla="*/ 72 h 198"/>
                      <a:gd name="T20" fmla="*/ 102 w 126"/>
                      <a:gd name="T21" fmla="*/ 30 h 198"/>
                      <a:gd name="T22" fmla="*/ 84 w 126"/>
                      <a:gd name="T23" fmla="*/ 6 h 198"/>
                      <a:gd name="T24" fmla="*/ 66 w 126"/>
                      <a:gd name="T25" fmla="*/ 0 h 198"/>
                      <a:gd name="T26" fmla="*/ 42 w 126"/>
                      <a:gd name="T27" fmla="*/ 12 h 198"/>
                      <a:gd name="T28" fmla="*/ 42 w 126"/>
                      <a:gd name="T29" fmla="*/ 12 h 1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26" h="198">
                        <a:moveTo>
                          <a:pt x="42" y="12"/>
                        </a:moveTo>
                        <a:lnTo>
                          <a:pt x="18" y="102"/>
                        </a:lnTo>
                        <a:lnTo>
                          <a:pt x="0" y="192"/>
                        </a:lnTo>
                        <a:lnTo>
                          <a:pt x="30" y="168"/>
                        </a:lnTo>
                        <a:lnTo>
                          <a:pt x="60" y="168"/>
                        </a:lnTo>
                        <a:lnTo>
                          <a:pt x="90" y="180"/>
                        </a:lnTo>
                        <a:lnTo>
                          <a:pt x="108" y="198"/>
                        </a:lnTo>
                        <a:lnTo>
                          <a:pt x="126" y="138"/>
                        </a:lnTo>
                        <a:lnTo>
                          <a:pt x="126" y="102"/>
                        </a:lnTo>
                        <a:lnTo>
                          <a:pt x="120" y="72"/>
                        </a:lnTo>
                        <a:lnTo>
                          <a:pt x="102" y="30"/>
                        </a:lnTo>
                        <a:lnTo>
                          <a:pt x="84" y="6"/>
                        </a:lnTo>
                        <a:lnTo>
                          <a:pt x="66" y="0"/>
                        </a:lnTo>
                        <a:lnTo>
                          <a:pt x="42" y="12"/>
                        </a:lnTo>
                        <a:lnTo>
                          <a:pt x="42" y="12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84" name="Freeform 52"/>
                  <p:cNvSpPr>
                    <a:spLocks/>
                  </p:cNvSpPr>
                  <p:nvPr/>
                </p:nvSpPr>
                <p:spPr bwMode="auto">
                  <a:xfrm>
                    <a:off x="4153" y="2187"/>
                    <a:ext cx="323" cy="288"/>
                  </a:xfrm>
                  <a:custGeom>
                    <a:avLst/>
                    <a:gdLst>
                      <a:gd name="T0" fmla="*/ 323 w 323"/>
                      <a:gd name="T1" fmla="*/ 0 h 288"/>
                      <a:gd name="T2" fmla="*/ 317 w 323"/>
                      <a:gd name="T3" fmla="*/ 72 h 288"/>
                      <a:gd name="T4" fmla="*/ 294 w 323"/>
                      <a:gd name="T5" fmla="*/ 150 h 288"/>
                      <a:gd name="T6" fmla="*/ 258 w 323"/>
                      <a:gd name="T7" fmla="*/ 228 h 288"/>
                      <a:gd name="T8" fmla="*/ 222 w 323"/>
                      <a:gd name="T9" fmla="*/ 288 h 288"/>
                      <a:gd name="T10" fmla="*/ 204 w 323"/>
                      <a:gd name="T11" fmla="*/ 270 h 288"/>
                      <a:gd name="T12" fmla="*/ 174 w 323"/>
                      <a:gd name="T13" fmla="*/ 252 h 288"/>
                      <a:gd name="T14" fmla="*/ 108 w 323"/>
                      <a:gd name="T15" fmla="*/ 228 h 288"/>
                      <a:gd name="T16" fmla="*/ 72 w 323"/>
                      <a:gd name="T17" fmla="*/ 216 h 288"/>
                      <a:gd name="T18" fmla="*/ 42 w 323"/>
                      <a:gd name="T19" fmla="*/ 222 h 288"/>
                      <a:gd name="T20" fmla="*/ 18 w 323"/>
                      <a:gd name="T21" fmla="*/ 228 h 288"/>
                      <a:gd name="T22" fmla="*/ 0 w 323"/>
                      <a:gd name="T23" fmla="*/ 246 h 288"/>
                      <a:gd name="T24" fmla="*/ 36 w 323"/>
                      <a:gd name="T25" fmla="*/ 210 h 288"/>
                      <a:gd name="T26" fmla="*/ 66 w 323"/>
                      <a:gd name="T27" fmla="*/ 168 h 288"/>
                      <a:gd name="T28" fmla="*/ 84 w 323"/>
                      <a:gd name="T29" fmla="*/ 144 h 288"/>
                      <a:gd name="T30" fmla="*/ 102 w 323"/>
                      <a:gd name="T31" fmla="*/ 132 h 288"/>
                      <a:gd name="T32" fmla="*/ 126 w 323"/>
                      <a:gd name="T33" fmla="*/ 126 h 288"/>
                      <a:gd name="T34" fmla="*/ 150 w 323"/>
                      <a:gd name="T35" fmla="*/ 114 h 288"/>
                      <a:gd name="T36" fmla="*/ 198 w 323"/>
                      <a:gd name="T37" fmla="*/ 84 h 288"/>
                      <a:gd name="T38" fmla="*/ 246 w 323"/>
                      <a:gd name="T39" fmla="*/ 54 h 288"/>
                      <a:gd name="T40" fmla="*/ 264 w 323"/>
                      <a:gd name="T41" fmla="*/ 42 h 288"/>
                      <a:gd name="T42" fmla="*/ 282 w 323"/>
                      <a:gd name="T43" fmla="*/ 24 h 288"/>
                      <a:gd name="T44" fmla="*/ 299 w 323"/>
                      <a:gd name="T45" fmla="*/ 6 h 288"/>
                      <a:gd name="T46" fmla="*/ 323 w 323"/>
                      <a:gd name="T47" fmla="*/ 0 h 288"/>
                      <a:gd name="T48" fmla="*/ 323 w 323"/>
                      <a:gd name="T49" fmla="*/ 0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323" h="288">
                        <a:moveTo>
                          <a:pt x="323" y="0"/>
                        </a:moveTo>
                        <a:lnTo>
                          <a:pt x="317" y="72"/>
                        </a:lnTo>
                        <a:lnTo>
                          <a:pt x="294" y="150"/>
                        </a:lnTo>
                        <a:lnTo>
                          <a:pt x="258" y="228"/>
                        </a:lnTo>
                        <a:lnTo>
                          <a:pt x="222" y="288"/>
                        </a:lnTo>
                        <a:lnTo>
                          <a:pt x="204" y="270"/>
                        </a:lnTo>
                        <a:lnTo>
                          <a:pt x="174" y="252"/>
                        </a:lnTo>
                        <a:lnTo>
                          <a:pt x="108" y="228"/>
                        </a:lnTo>
                        <a:lnTo>
                          <a:pt x="72" y="216"/>
                        </a:lnTo>
                        <a:lnTo>
                          <a:pt x="42" y="222"/>
                        </a:lnTo>
                        <a:lnTo>
                          <a:pt x="18" y="228"/>
                        </a:lnTo>
                        <a:lnTo>
                          <a:pt x="0" y="246"/>
                        </a:lnTo>
                        <a:lnTo>
                          <a:pt x="36" y="210"/>
                        </a:lnTo>
                        <a:lnTo>
                          <a:pt x="66" y="168"/>
                        </a:lnTo>
                        <a:lnTo>
                          <a:pt x="84" y="144"/>
                        </a:lnTo>
                        <a:lnTo>
                          <a:pt x="102" y="132"/>
                        </a:lnTo>
                        <a:lnTo>
                          <a:pt x="126" y="126"/>
                        </a:lnTo>
                        <a:lnTo>
                          <a:pt x="150" y="114"/>
                        </a:lnTo>
                        <a:lnTo>
                          <a:pt x="198" y="84"/>
                        </a:lnTo>
                        <a:lnTo>
                          <a:pt x="246" y="54"/>
                        </a:lnTo>
                        <a:lnTo>
                          <a:pt x="264" y="42"/>
                        </a:lnTo>
                        <a:lnTo>
                          <a:pt x="282" y="24"/>
                        </a:lnTo>
                        <a:lnTo>
                          <a:pt x="299" y="6"/>
                        </a:lnTo>
                        <a:lnTo>
                          <a:pt x="323" y="0"/>
                        </a:lnTo>
                        <a:lnTo>
                          <a:pt x="323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85" name="Freeform 53"/>
                  <p:cNvSpPr>
                    <a:spLocks/>
                  </p:cNvSpPr>
                  <p:nvPr/>
                </p:nvSpPr>
                <p:spPr bwMode="auto">
                  <a:xfrm>
                    <a:off x="3962" y="2259"/>
                    <a:ext cx="287" cy="246"/>
                  </a:xfrm>
                  <a:custGeom>
                    <a:avLst/>
                    <a:gdLst>
                      <a:gd name="T0" fmla="*/ 6 w 287"/>
                      <a:gd name="T1" fmla="*/ 36 h 246"/>
                      <a:gd name="T2" fmla="*/ 0 w 287"/>
                      <a:gd name="T3" fmla="*/ 48 h 246"/>
                      <a:gd name="T4" fmla="*/ 6 w 287"/>
                      <a:gd name="T5" fmla="*/ 72 h 246"/>
                      <a:gd name="T6" fmla="*/ 18 w 287"/>
                      <a:gd name="T7" fmla="*/ 102 h 246"/>
                      <a:gd name="T8" fmla="*/ 36 w 287"/>
                      <a:gd name="T9" fmla="*/ 138 h 246"/>
                      <a:gd name="T10" fmla="*/ 78 w 287"/>
                      <a:gd name="T11" fmla="*/ 210 h 246"/>
                      <a:gd name="T12" fmla="*/ 96 w 287"/>
                      <a:gd name="T13" fmla="*/ 234 h 246"/>
                      <a:gd name="T14" fmla="*/ 114 w 287"/>
                      <a:gd name="T15" fmla="*/ 246 h 246"/>
                      <a:gd name="T16" fmla="*/ 132 w 287"/>
                      <a:gd name="T17" fmla="*/ 222 h 246"/>
                      <a:gd name="T18" fmla="*/ 162 w 287"/>
                      <a:gd name="T19" fmla="*/ 198 h 246"/>
                      <a:gd name="T20" fmla="*/ 209 w 287"/>
                      <a:gd name="T21" fmla="*/ 156 h 246"/>
                      <a:gd name="T22" fmla="*/ 251 w 287"/>
                      <a:gd name="T23" fmla="*/ 102 h 246"/>
                      <a:gd name="T24" fmla="*/ 287 w 287"/>
                      <a:gd name="T25" fmla="*/ 36 h 246"/>
                      <a:gd name="T26" fmla="*/ 209 w 287"/>
                      <a:gd name="T27" fmla="*/ 18 h 246"/>
                      <a:gd name="T28" fmla="*/ 168 w 287"/>
                      <a:gd name="T29" fmla="*/ 6 h 246"/>
                      <a:gd name="T30" fmla="*/ 132 w 287"/>
                      <a:gd name="T31" fmla="*/ 0 h 246"/>
                      <a:gd name="T32" fmla="*/ 96 w 287"/>
                      <a:gd name="T33" fmla="*/ 6 h 246"/>
                      <a:gd name="T34" fmla="*/ 60 w 287"/>
                      <a:gd name="T35" fmla="*/ 12 h 246"/>
                      <a:gd name="T36" fmla="*/ 6 w 287"/>
                      <a:gd name="T37" fmla="*/ 36 h 246"/>
                      <a:gd name="T38" fmla="*/ 6 w 287"/>
                      <a:gd name="T39" fmla="*/ 36 h 2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287" h="246">
                        <a:moveTo>
                          <a:pt x="6" y="36"/>
                        </a:moveTo>
                        <a:lnTo>
                          <a:pt x="0" y="48"/>
                        </a:lnTo>
                        <a:lnTo>
                          <a:pt x="6" y="72"/>
                        </a:lnTo>
                        <a:lnTo>
                          <a:pt x="18" y="102"/>
                        </a:lnTo>
                        <a:lnTo>
                          <a:pt x="36" y="138"/>
                        </a:lnTo>
                        <a:lnTo>
                          <a:pt x="78" y="210"/>
                        </a:lnTo>
                        <a:lnTo>
                          <a:pt x="96" y="234"/>
                        </a:lnTo>
                        <a:lnTo>
                          <a:pt x="114" y="246"/>
                        </a:lnTo>
                        <a:lnTo>
                          <a:pt x="132" y="222"/>
                        </a:lnTo>
                        <a:lnTo>
                          <a:pt x="162" y="198"/>
                        </a:lnTo>
                        <a:lnTo>
                          <a:pt x="209" y="156"/>
                        </a:lnTo>
                        <a:lnTo>
                          <a:pt x="251" y="102"/>
                        </a:lnTo>
                        <a:lnTo>
                          <a:pt x="287" y="36"/>
                        </a:lnTo>
                        <a:lnTo>
                          <a:pt x="209" y="18"/>
                        </a:lnTo>
                        <a:lnTo>
                          <a:pt x="168" y="6"/>
                        </a:lnTo>
                        <a:lnTo>
                          <a:pt x="132" y="0"/>
                        </a:lnTo>
                        <a:lnTo>
                          <a:pt x="96" y="6"/>
                        </a:lnTo>
                        <a:lnTo>
                          <a:pt x="60" y="12"/>
                        </a:lnTo>
                        <a:lnTo>
                          <a:pt x="6" y="36"/>
                        </a:lnTo>
                        <a:lnTo>
                          <a:pt x="6" y="3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86" name="Freeform 54"/>
                  <p:cNvSpPr>
                    <a:spLocks/>
                  </p:cNvSpPr>
                  <p:nvPr/>
                </p:nvSpPr>
                <p:spPr bwMode="auto">
                  <a:xfrm>
                    <a:off x="4291" y="2493"/>
                    <a:ext cx="161" cy="114"/>
                  </a:xfrm>
                  <a:custGeom>
                    <a:avLst/>
                    <a:gdLst>
                      <a:gd name="T0" fmla="*/ 0 w 161"/>
                      <a:gd name="T1" fmla="*/ 0 h 114"/>
                      <a:gd name="T2" fmla="*/ 0 w 161"/>
                      <a:gd name="T3" fmla="*/ 42 h 114"/>
                      <a:gd name="T4" fmla="*/ 12 w 161"/>
                      <a:gd name="T5" fmla="*/ 84 h 114"/>
                      <a:gd name="T6" fmla="*/ 84 w 161"/>
                      <a:gd name="T7" fmla="*/ 96 h 114"/>
                      <a:gd name="T8" fmla="*/ 156 w 161"/>
                      <a:gd name="T9" fmla="*/ 114 h 114"/>
                      <a:gd name="T10" fmla="*/ 161 w 161"/>
                      <a:gd name="T11" fmla="*/ 78 h 114"/>
                      <a:gd name="T12" fmla="*/ 161 w 161"/>
                      <a:gd name="T13" fmla="*/ 42 h 114"/>
                      <a:gd name="T14" fmla="*/ 120 w 161"/>
                      <a:gd name="T15" fmla="*/ 42 h 114"/>
                      <a:gd name="T16" fmla="*/ 78 w 161"/>
                      <a:gd name="T17" fmla="*/ 36 h 114"/>
                      <a:gd name="T18" fmla="*/ 36 w 161"/>
                      <a:gd name="T19" fmla="*/ 24 h 114"/>
                      <a:gd name="T20" fmla="*/ 0 w 161"/>
                      <a:gd name="T21" fmla="*/ 0 h 114"/>
                      <a:gd name="T22" fmla="*/ 0 w 161"/>
                      <a:gd name="T23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61" h="114">
                        <a:moveTo>
                          <a:pt x="0" y="0"/>
                        </a:moveTo>
                        <a:lnTo>
                          <a:pt x="0" y="42"/>
                        </a:lnTo>
                        <a:lnTo>
                          <a:pt x="12" y="84"/>
                        </a:lnTo>
                        <a:lnTo>
                          <a:pt x="84" y="96"/>
                        </a:lnTo>
                        <a:lnTo>
                          <a:pt x="156" y="114"/>
                        </a:lnTo>
                        <a:lnTo>
                          <a:pt x="161" y="78"/>
                        </a:lnTo>
                        <a:lnTo>
                          <a:pt x="161" y="42"/>
                        </a:lnTo>
                        <a:lnTo>
                          <a:pt x="120" y="42"/>
                        </a:lnTo>
                        <a:lnTo>
                          <a:pt x="78" y="36"/>
                        </a:lnTo>
                        <a:lnTo>
                          <a:pt x="36" y="2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87" name="Freeform 55"/>
                  <p:cNvSpPr>
                    <a:spLocks/>
                  </p:cNvSpPr>
                  <p:nvPr/>
                </p:nvSpPr>
                <p:spPr bwMode="auto">
                  <a:xfrm>
                    <a:off x="3801" y="1485"/>
                    <a:ext cx="986" cy="882"/>
                  </a:xfrm>
                  <a:custGeom>
                    <a:avLst/>
                    <a:gdLst>
                      <a:gd name="T0" fmla="*/ 107 w 986"/>
                      <a:gd name="T1" fmla="*/ 114 h 882"/>
                      <a:gd name="T2" fmla="*/ 125 w 986"/>
                      <a:gd name="T3" fmla="*/ 204 h 882"/>
                      <a:gd name="T4" fmla="*/ 107 w 986"/>
                      <a:gd name="T5" fmla="*/ 330 h 882"/>
                      <a:gd name="T6" fmla="*/ 35 w 986"/>
                      <a:gd name="T7" fmla="*/ 480 h 882"/>
                      <a:gd name="T8" fmla="*/ 0 w 986"/>
                      <a:gd name="T9" fmla="*/ 612 h 882"/>
                      <a:gd name="T10" fmla="*/ 6 w 986"/>
                      <a:gd name="T11" fmla="*/ 696 h 882"/>
                      <a:gd name="T12" fmla="*/ 47 w 986"/>
                      <a:gd name="T13" fmla="*/ 756 h 882"/>
                      <a:gd name="T14" fmla="*/ 107 w 986"/>
                      <a:gd name="T15" fmla="*/ 810 h 882"/>
                      <a:gd name="T16" fmla="*/ 173 w 986"/>
                      <a:gd name="T17" fmla="*/ 846 h 882"/>
                      <a:gd name="T18" fmla="*/ 293 w 986"/>
                      <a:gd name="T19" fmla="*/ 882 h 882"/>
                      <a:gd name="T20" fmla="*/ 466 w 986"/>
                      <a:gd name="T21" fmla="*/ 870 h 882"/>
                      <a:gd name="T22" fmla="*/ 622 w 986"/>
                      <a:gd name="T23" fmla="*/ 786 h 882"/>
                      <a:gd name="T24" fmla="*/ 693 w 986"/>
                      <a:gd name="T25" fmla="*/ 708 h 882"/>
                      <a:gd name="T26" fmla="*/ 747 w 986"/>
                      <a:gd name="T27" fmla="*/ 618 h 882"/>
                      <a:gd name="T28" fmla="*/ 807 w 986"/>
                      <a:gd name="T29" fmla="*/ 606 h 882"/>
                      <a:gd name="T30" fmla="*/ 867 w 986"/>
                      <a:gd name="T31" fmla="*/ 582 h 882"/>
                      <a:gd name="T32" fmla="*/ 933 w 986"/>
                      <a:gd name="T33" fmla="*/ 528 h 882"/>
                      <a:gd name="T34" fmla="*/ 980 w 986"/>
                      <a:gd name="T35" fmla="*/ 456 h 882"/>
                      <a:gd name="T36" fmla="*/ 974 w 986"/>
                      <a:gd name="T37" fmla="*/ 390 h 882"/>
                      <a:gd name="T38" fmla="*/ 915 w 986"/>
                      <a:gd name="T39" fmla="*/ 360 h 882"/>
                      <a:gd name="T40" fmla="*/ 831 w 986"/>
                      <a:gd name="T41" fmla="*/ 384 h 882"/>
                      <a:gd name="T42" fmla="*/ 759 w 986"/>
                      <a:gd name="T43" fmla="*/ 456 h 882"/>
                      <a:gd name="T44" fmla="*/ 753 w 986"/>
                      <a:gd name="T45" fmla="*/ 390 h 882"/>
                      <a:gd name="T46" fmla="*/ 729 w 986"/>
                      <a:gd name="T47" fmla="*/ 282 h 882"/>
                      <a:gd name="T48" fmla="*/ 723 w 986"/>
                      <a:gd name="T49" fmla="*/ 252 h 882"/>
                      <a:gd name="T50" fmla="*/ 729 w 986"/>
                      <a:gd name="T51" fmla="*/ 276 h 882"/>
                      <a:gd name="T52" fmla="*/ 729 w 986"/>
                      <a:gd name="T53" fmla="*/ 264 h 882"/>
                      <a:gd name="T54" fmla="*/ 705 w 986"/>
                      <a:gd name="T55" fmla="*/ 204 h 882"/>
                      <a:gd name="T56" fmla="*/ 663 w 986"/>
                      <a:gd name="T57" fmla="*/ 174 h 882"/>
                      <a:gd name="T58" fmla="*/ 634 w 986"/>
                      <a:gd name="T59" fmla="*/ 228 h 882"/>
                      <a:gd name="T60" fmla="*/ 616 w 986"/>
                      <a:gd name="T61" fmla="*/ 228 h 882"/>
                      <a:gd name="T62" fmla="*/ 598 w 986"/>
                      <a:gd name="T63" fmla="*/ 150 h 882"/>
                      <a:gd name="T64" fmla="*/ 586 w 986"/>
                      <a:gd name="T65" fmla="*/ 84 h 882"/>
                      <a:gd name="T66" fmla="*/ 562 w 986"/>
                      <a:gd name="T67" fmla="*/ 96 h 882"/>
                      <a:gd name="T68" fmla="*/ 538 w 986"/>
                      <a:gd name="T69" fmla="*/ 150 h 882"/>
                      <a:gd name="T70" fmla="*/ 514 w 986"/>
                      <a:gd name="T71" fmla="*/ 126 h 882"/>
                      <a:gd name="T72" fmla="*/ 490 w 986"/>
                      <a:gd name="T73" fmla="*/ 48 h 882"/>
                      <a:gd name="T74" fmla="*/ 436 w 986"/>
                      <a:gd name="T75" fmla="*/ 12 h 882"/>
                      <a:gd name="T76" fmla="*/ 317 w 986"/>
                      <a:gd name="T77" fmla="*/ 60 h 882"/>
                      <a:gd name="T78" fmla="*/ 239 w 986"/>
                      <a:gd name="T79" fmla="*/ 96 h 882"/>
                      <a:gd name="T80" fmla="*/ 185 w 986"/>
                      <a:gd name="T81" fmla="*/ 132 h 882"/>
                      <a:gd name="T82" fmla="*/ 203 w 986"/>
                      <a:gd name="T83" fmla="*/ 24 h 882"/>
                      <a:gd name="T84" fmla="*/ 173 w 986"/>
                      <a:gd name="T85" fmla="*/ 24 h 882"/>
                      <a:gd name="T86" fmla="*/ 107 w 986"/>
                      <a:gd name="T87" fmla="*/ 66 h 882"/>
                      <a:gd name="T88" fmla="*/ 83 w 986"/>
                      <a:gd name="T89" fmla="*/ 72 h 8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986" h="882">
                        <a:moveTo>
                          <a:pt x="83" y="72"/>
                        </a:moveTo>
                        <a:lnTo>
                          <a:pt x="107" y="114"/>
                        </a:lnTo>
                        <a:lnTo>
                          <a:pt x="119" y="156"/>
                        </a:lnTo>
                        <a:lnTo>
                          <a:pt x="125" y="204"/>
                        </a:lnTo>
                        <a:lnTo>
                          <a:pt x="125" y="246"/>
                        </a:lnTo>
                        <a:lnTo>
                          <a:pt x="107" y="330"/>
                        </a:lnTo>
                        <a:lnTo>
                          <a:pt x="71" y="408"/>
                        </a:lnTo>
                        <a:lnTo>
                          <a:pt x="35" y="480"/>
                        </a:lnTo>
                        <a:lnTo>
                          <a:pt x="6" y="570"/>
                        </a:lnTo>
                        <a:lnTo>
                          <a:pt x="0" y="612"/>
                        </a:lnTo>
                        <a:lnTo>
                          <a:pt x="0" y="654"/>
                        </a:lnTo>
                        <a:lnTo>
                          <a:pt x="6" y="696"/>
                        </a:lnTo>
                        <a:lnTo>
                          <a:pt x="23" y="732"/>
                        </a:lnTo>
                        <a:lnTo>
                          <a:pt x="47" y="756"/>
                        </a:lnTo>
                        <a:lnTo>
                          <a:pt x="77" y="786"/>
                        </a:lnTo>
                        <a:lnTo>
                          <a:pt x="107" y="810"/>
                        </a:lnTo>
                        <a:lnTo>
                          <a:pt x="143" y="828"/>
                        </a:lnTo>
                        <a:lnTo>
                          <a:pt x="173" y="846"/>
                        </a:lnTo>
                        <a:lnTo>
                          <a:pt x="215" y="864"/>
                        </a:lnTo>
                        <a:lnTo>
                          <a:pt x="293" y="882"/>
                        </a:lnTo>
                        <a:lnTo>
                          <a:pt x="382" y="882"/>
                        </a:lnTo>
                        <a:lnTo>
                          <a:pt x="466" y="870"/>
                        </a:lnTo>
                        <a:lnTo>
                          <a:pt x="544" y="834"/>
                        </a:lnTo>
                        <a:lnTo>
                          <a:pt x="622" y="786"/>
                        </a:lnTo>
                        <a:lnTo>
                          <a:pt x="657" y="750"/>
                        </a:lnTo>
                        <a:lnTo>
                          <a:pt x="693" y="708"/>
                        </a:lnTo>
                        <a:lnTo>
                          <a:pt x="723" y="660"/>
                        </a:lnTo>
                        <a:lnTo>
                          <a:pt x="747" y="618"/>
                        </a:lnTo>
                        <a:lnTo>
                          <a:pt x="777" y="612"/>
                        </a:lnTo>
                        <a:lnTo>
                          <a:pt x="807" y="606"/>
                        </a:lnTo>
                        <a:lnTo>
                          <a:pt x="843" y="594"/>
                        </a:lnTo>
                        <a:lnTo>
                          <a:pt x="867" y="582"/>
                        </a:lnTo>
                        <a:lnTo>
                          <a:pt x="897" y="558"/>
                        </a:lnTo>
                        <a:lnTo>
                          <a:pt x="933" y="528"/>
                        </a:lnTo>
                        <a:lnTo>
                          <a:pt x="963" y="492"/>
                        </a:lnTo>
                        <a:lnTo>
                          <a:pt x="980" y="456"/>
                        </a:lnTo>
                        <a:lnTo>
                          <a:pt x="986" y="414"/>
                        </a:lnTo>
                        <a:lnTo>
                          <a:pt x="974" y="390"/>
                        </a:lnTo>
                        <a:lnTo>
                          <a:pt x="951" y="372"/>
                        </a:lnTo>
                        <a:lnTo>
                          <a:pt x="915" y="360"/>
                        </a:lnTo>
                        <a:lnTo>
                          <a:pt x="873" y="366"/>
                        </a:lnTo>
                        <a:lnTo>
                          <a:pt x="831" y="384"/>
                        </a:lnTo>
                        <a:lnTo>
                          <a:pt x="795" y="414"/>
                        </a:lnTo>
                        <a:lnTo>
                          <a:pt x="759" y="456"/>
                        </a:lnTo>
                        <a:lnTo>
                          <a:pt x="759" y="426"/>
                        </a:lnTo>
                        <a:lnTo>
                          <a:pt x="753" y="390"/>
                        </a:lnTo>
                        <a:lnTo>
                          <a:pt x="735" y="312"/>
                        </a:lnTo>
                        <a:lnTo>
                          <a:pt x="729" y="282"/>
                        </a:lnTo>
                        <a:lnTo>
                          <a:pt x="723" y="264"/>
                        </a:lnTo>
                        <a:lnTo>
                          <a:pt x="723" y="252"/>
                        </a:lnTo>
                        <a:lnTo>
                          <a:pt x="723" y="264"/>
                        </a:lnTo>
                        <a:lnTo>
                          <a:pt x="729" y="276"/>
                        </a:lnTo>
                        <a:lnTo>
                          <a:pt x="729" y="276"/>
                        </a:lnTo>
                        <a:lnTo>
                          <a:pt x="729" y="264"/>
                        </a:lnTo>
                        <a:lnTo>
                          <a:pt x="723" y="246"/>
                        </a:lnTo>
                        <a:lnTo>
                          <a:pt x="705" y="204"/>
                        </a:lnTo>
                        <a:lnTo>
                          <a:pt x="675" y="144"/>
                        </a:lnTo>
                        <a:lnTo>
                          <a:pt x="663" y="174"/>
                        </a:lnTo>
                        <a:lnTo>
                          <a:pt x="651" y="210"/>
                        </a:lnTo>
                        <a:lnTo>
                          <a:pt x="634" y="228"/>
                        </a:lnTo>
                        <a:lnTo>
                          <a:pt x="622" y="234"/>
                        </a:lnTo>
                        <a:lnTo>
                          <a:pt x="616" y="228"/>
                        </a:lnTo>
                        <a:lnTo>
                          <a:pt x="598" y="192"/>
                        </a:lnTo>
                        <a:lnTo>
                          <a:pt x="598" y="150"/>
                        </a:lnTo>
                        <a:lnTo>
                          <a:pt x="592" y="102"/>
                        </a:lnTo>
                        <a:lnTo>
                          <a:pt x="586" y="84"/>
                        </a:lnTo>
                        <a:lnTo>
                          <a:pt x="574" y="66"/>
                        </a:lnTo>
                        <a:lnTo>
                          <a:pt x="562" y="96"/>
                        </a:lnTo>
                        <a:lnTo>
                          <a:pt x="550" y="126"/>
                        </a:lnTo>
                        <a:lnTo>
                          <a:pt x="538" y="150"/>
                        </a:lnTo>
                        <a:lnTo>
                          <a:pt x="526" y="168"/>
                        </a:lnTo>
                        <a:lnTo>
                          <a:pt x="514" y="126"/>
                        </a:lnTo>
                        <a:lnTo>
                          <a:pt x="502" y="84"/>
                        </a:lnTo>
                        <a:lnTo>
                          <a:pt x="490" y="48"/>
                        </a:lnTo>
                        <a:lnTo>
                          <a:pt x="466" y="0"/>
                        </a:lnTo>
                        <a:lnTo>
                          <a:pt x="436" y="12"/>
                        </a:lnTo>
                        <a:lnTo>
                          <a:pt x="400" y="24"/>
                        </a:lnTo>
                        <a:lnTo>
                          <a:pt x="317" y="60"/>
                        </a:lnTo>
                        <a:lnTo>
                          <a:pt x="275" y="78"/>
                        </a:lnTo>
                        <a:lnTo>
                          <a:pt x="239" y="96"/>
                        </a:lnTo>
                        <a:lnTo>
                          <a:pt x="209" y="114"/>
                        </a:lnTo>
                        <a:lnTo>
                          <a:pt x="185" y="132"/>
                        </a:lnTo>
                        <a:lnTo>
                          <a:pt x="185" y="84"/>
                        </a:lnTo>
                        <a:lnTo>
                          <a:pt x="203" y="24"/>
                        </a:lnTo>
                        <a:lnTo>
                          <a:pt x="191" y="24"/>
                        </a:lnTo>
                        <a:lnTo>
                          <a:pt x="173" y="24"/>
                        </a:lnTo>
                        <a:lnTo>
                          <a:pt x="143" y="48"/>
                        </a:lnTo>
                        <a:lnTo>
                          <a:pt x="107" y="66"/>
                        </a:lnTo>
                        <a:lnTo>
                          <a:pt x="95" y="72"/>
                        </a:lnTo>
                        <a:lnTo>
                          <a:pt x="83" y="72"/>
                        </a:lnTo>
                        <a:lnTo>
                          <a:pt x="83" y="72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88" name="Freeform 56"/>
                  <p:cNvSpPr>
                    <a:spLocks/>
                  </p:cNvSpPr>
                  <p:nvPr/>
                </p:nvSpPr>
                <p:spPr bwMode="auto">
                  <a:xfrm>
                    <a:off x="4417" y="2715"/>
                    <a:ext cx="305" cy="203"/>
                  </a:xfrm>
                  <a:custGeom>
                    <a:avLst/>
                    <a:gdLst>
                      <a:gd name="T0" fmla="*/ 287 w 305"/>
                      <a:gd name="T1" fmla="*/ 60 h 203"/>
                      <a:gd name="T2" fmla="*/ 251 w 305"/>
                      <a:gd name="T3" fmla="*/ 42 h 203"/>
                      <a:gd name="T4" fmla="*/ 221 w 305"/>
                      <a:gd name="T5" fmla="*/ 24 h 203"/>
                      <a:gd name="T6" fmla="*/ 191 w 305"/>
                      <a:gd name="T7" fmla="*/ 12 h 203"/>
                      <a:gd name="T8" fmla="*/ 161 w 305"/>
                      <a:gd name="T9" fmla="*/ 0 h 203"/>
                      <a:gd name="T10" fmla="*/ 113 w 305"/>
                      <a:gd name="T11" fmla="*/ 0 h 203"/>
                      <a:gd name="T12" fmla="*/ 71 w 305"/>
                      <a:gd name="T13" fmla="*/ 6 h 203"/>
                      <a:gd name="T14" fmla="*/ 35 w 305"/>
                      <a:gd name="T15" fmla="*/ 18 h 203"/>
                      <a:gd name="T16" fmla="*/ 12 w 305"/>
                      <a:gd name="T17" fmla="*/ 42 h 203"/>
                      <a:gd name="T18" fmla="*/ 6 w 305"/>
                      <a:gd name="T19" fmla="*/ 54 h 203"/>
                      <a:gd name="T20" fmla="*/ 0 w 305"/>
                      <a:gd name="T21" fmla="*/ 66 h 203"/>
                      <a:gd name="T22" fmla="*/ 6 w 305"/>
                      <a:gd name="T23" fmla="*/ 78 h 203"/>
                      <a:gd name="T24" fmla="*/ 18 w 305"/>
                      <a:gd name="T25" fmla="*/ 84 h 203"/>
                      <a:gd name="T26" fmla="*/ 12 w 305"/>
                      <a:gd name="T27" fmla="*/ 108 h 203"/>
                      <a:gd name="T28" fmla="*/ 24 w 305"/>
                      <a:gd name="T29" fmla="*/ 132 h 203"/>
                      <a:gd name="T30" fmla="*/ 30 w 305"/>
                      <a:gd name="T31" fmla="*/ 132 h 203"/>
                      <a:gd name="T32" fmla="*/ 30 w 305"/>
                      <a:gd name="T33" fmla="*/ 137 h 203"/>
                      <a:gd name="T34" fmla="*/ 24 w 305"/>
                      <a:gd name="T35" fmla="*/ 143 h 203"/>
                      <a:gd name="T36" fmla="*/ 24 w 305"/>
                      <a:gd name="T37" fmla="*/ 161 h 203"/>
                      <a:gd name="T38" fmla="*/ 35 w 305"/>
                      <a:gd name="T39" fmla="*/ 173 h 203"/>
                      <a:gd name="T40" fmla="*/ 59 w 305"/>
                      <a:gd name="T41" fmla="*/ 185 h 203"/>
                      <a:gd name="T42" fmla="*/ 89 w 305"/>
                      <a:gd name="T43" fmla="*/ 179 h 203"/>
                      <a:gd name="T44" fmla="*/ 119 w 305"/>
                      <a:gd name="T45" fmla="*/ 173 h 203"/>
                      <a:gd name="T46" fmla="*/ 143 w 305"/>
                      <a:gd name="T47" fmla="*/ 167 h 203"/>
                      <a:gd name="T48" fmla="*/ 167 w 305"/>
                      <a:gd name="T49" fmla="*/ 185 h 203"/>
                      <a:gd name="T50" fmla="*/ 191 w 305"/>
                      <a:gd name="T51" fmla="*/ 197 h 203"/>
                      <a:gd name="T52" fmla="*/ 215 w 305"/>
                      <a:gd name="T53" fmla="*/ 203 h 203"/>
                      <a:gd name="T54" fmla="*/ 239 w 305"/>
                      <a:gd name="T55" fmla="*/ 197 h 203"/>
                      <a:gd name="T56" fmla="*/ 275 w 305"/>
                      <a:gd name="T57" fmla="*/ 173 h 203"/>
                      <a:gd name="T58" fmla="*/ 305 w 305"/>
                      <a:gd name="T59" fmla="*/ 137 h 203"/>
                      <a:gd name="T60" fmla="*/ 305 w 305"/>
                      <a:gd name="T61" fmla="*/ 114 h 203"/>
                      <a:gd name="T62" fmla="*/ 299 w 305"/>
                      <a:gd name="T63" fmla="*/ 96 h 203"/>
                      <a:gd name="T64" fmla="*/ 293 w 305"/>
                      <a:gd name="T65" fmla="*/ 78 h 203"/>
                      <a:gd name="T66" fmla="*/ 287 w 305"/>
                      <a:gd name="T67" fmla="*/ 60 h 203"/>
                      <a:gd name="T68" fmla="*/ 287 w 305"/>
                      <a:gd name="T69" fmla="*/ 60 h 2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305" h="203">
                        <a:moveTo>
                          <a:pt x="287" y="60"/>
                        </a:moveTo>
                        <a:lnTo>
                          <a:pt x="251" y="42"/>
                        </a:lnTo>
                        <a:lnTo>
                          <a:pt x="221" y="24"/>
                        </a:lnTo>
                        <a:lnTo>
                          <a:pt x="191" y="12"/>
                        </a:lnTo>
                        <a:lnTo>
                          <a:pt x="161" y="0"/>
                        </a:lnTo>
                        <a:lnTo>
                          <a:pt x="113" y="0"/>
                        </a:lnTo>
                        <a:lnTo>
                          <a:pt x="71" y="6"/>
                        </a:lnTo>
                        <a:lnTo>
                          <a:pt x="35" y="18"/>
                        </a:lnTo>
                        <a:lnTo>
                          <a:pt x="12" y="42"/>
                        </a:lnTo>
                        <a:lnTo>
                          <a:pt x="6" y="54"/>
                        </a:lnTo>
                        <a:lnTo>
                          <a:pt x="0" y="66"/>
                        </a:lnTo>
                        <a:lnTo>
                          <a:pt x="6" y="78"/>
                        </a:lnTo>
                        <a:lnTo>
                          <a:pt x="18" y="84"/>
                        </a:lnTo>
                        <a:lnTo>
                          <a:pt x="12" y="108"/>
                        </a:lnTo>
                        <a:lnTo>
                          <a:pt x="24" y="132"/>
                        </a:lnTo>
                        <a:lnTo>
                          <a:pt x="30" y="132"/>
                        </a:lnTo>
                        <a:lnTo>
                          <a:pt x="30" y="137"/>
                        </a:lnTo>
                        <a:lnTo>
                          <a:pt x="24" y="143"/>
                        </a:lnTo>
                        <a:lnTo>
                          <a:pt x="24" y="161"/>
                        </a:lnTo>
                        <a:lnTo>
                          <a:pt x="35" y="173"/>
                        </a:lnTo>
                        <a:lnTo>
                          <a:pt x="59" y="185"/>
                        </a:lnTo>
                        <a:lnTo>
                          <a:pt x="89" y="179"/>
                        </a:lnTo>
                        <a:lnTo>
                          <a:pt x="119" y="173"/>
                        </a:lnTo>
                        <a:lnTo>
                          <a:pt x="143" y="167"/>
                        </a:lnTo>
                        <a:lnTo>
                          <a:pt x="167" y="185"/>
                        </a:lnTo>
                        <a:lnTo>
                          <a:pt x="191" y="197"/>
                        </a:lnTo>
                        <a:lnTo>
                          <a:pt x="215" y="203"/>
                        </a:lnTo>
                        <a:lnTo>
                          <a:pt x="239" y="197"/>
                        </a:lnTo>
                        <a:lnTo>
                          <a:pt x="275" y="173"/>
                        </a:lnTo>
                        <a:lnTo>
                          <a:pt x="305" y="137"/>
                        </a:lnTo>
                        <a:lnTo>
                          <a:pt x="305" y="114"/>
                        </a:lnTo>
                        <a:lnTo>
                          <a:pt x="299" y="96"/>
                        </a:lnTo>
                        <a:lnTo>
                          <a:pt x="293" y="78"/>
                        </a:lnTo>
                        <a:lnTo>
                          <a:pt x="287" y="60"/>
                        </a:lnTo>
                        <a:lnTo>
                          <a:pt x="287" y="60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89" name="Freeform 57"/>
                  <p:cNvSpPr>
                    <a:spLocks/>
                  </p:cNvSpPr>
                  <p:nvPr/>
                </p:nvSpPr>
                <p:spPr bwMode="auto">
                  <a:xfrm>
                    <a:off x="4464" y="2763"/>
                    <a:ext cx="108" cy="24"/>
                  </a:xfrm>
                  <a:custGeom>
                    <a:avLst/>
                    <a:gdLst>
                      <a:gd name="T0" fmla="*/ 0 w 108"/>
                      <a:gd name="T1" fmla="*/ 24 h 24"/>
                      <a:gd name="T2" fmla="*/ 24 w 108"/>
                      <a:gd name="T3" fmla="*/ 6 h 24"/>
                      <a:gd name="T4" fmla="*/ 54 w 108"/>
                      <a:gd name="T5" fmla="*/ 0 h 24"/>
                      <a:gd name="T6" fmla="*/ 78 w 108"/>
                      <a:gd name="T7" fmla="*/ 6 h 24"/>
                      <a:gd name="T8" fmla="*/ 108 w 108"/>
                      <a:gd name="T9" fmla="*/ 12 h 24"/>
                      <a:gd name="T10" fmla="*/ 0 w 108"/>
                      <a:gd name="T11" fmla="*/ 24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8" h="24">
                        <a:moveTo>
                          <a:pt x="0" y="24"/>
                        </a:moveTo>
                        <a:lnTo>
                          <a:pt x="24" y="6"/>
                        </a:lnTo>
                        <a:lnTo>
                          <a:pt x="54" y="0"/>
                        </a:lnTo>
                        <a:lnTo>
                          <a:pt x="78" y="6"/>
                        </a:lnTo>
                        <a:lnTo>
                          <a:pt x="108" y="12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90" name="Freeform 58"/>
                  <p:cNvSpPr>
                    <a:spLocks/>
                  </p:cNvSpPr>
                  <p:nvPr/>
                </p:nvSpPr>
                <p:spPr bwMode="auto">
                  <a:xfrm>
                    <a:off x="4464" y="2763"/>
                    <a:ext cx="108" cy="24"/>
                  </a:xfrm>
                  <a:custGeom>
                    <a:avLst/>
                    <a:gdLst>
                      <a:gd name="T0" fmla="*/ 0 w 108"/>
                      <a:gd name="T1" fmla="*/ 24 h 24"/>
                      <a:gd name="T2" fmla="*/ 24 w 108"/>
                      <a:gd name="T3" fmla="*/ 6 h 24"/>
                      <a:gd name="T4" fmla="*/ 54 w 108"/>
                      <a:gd name="T5" fmla="*/ 0 h 24"/>
                      <a:gd name="T6" fmla="*/ 78 w 108"/>
                      <a:gd name="T7" fmla="*/ 6 h 24"/>
                      <a:gd name="T8" fmla="*/ 108 w 108"/>
                      <a:gd name="T9" fmla="*/ 1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8" h="24">
                        <a:moveTo>
                          <a:pt x="0" y="24"/>
                        </a:moveTo>
                        <a:lnTo>
                          <a:pt x="24" y="6"/>
                        </a:lnTo>
                        <a:lnTo>
                          <a:pt x="54" y="0"/>
                        </a:lnTo>
                        <a:lnTo>
                          <a:pt x="78" y="6"/>
                        </a:lnTo>
                        <a:lnTo>
                          <a:pt x="108" y="12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91" name="Freeform 59"/>
                  <p:cNvSpPr>
                    <a:spLocks/>
                  </p:cNvSpPr>
                  <p:nvPr/>
                </p:nvSpPr>
                <p:spPr bwMode="auto">
                  <a:xfrm>
                    <a:off x="4482" y="2817"/>
                    <a:ext cx="84" cy="18"/>
                  </a:xfrm>
                  <a:custGeom>
                    <a:avLst/>
                    <a:gdLst>
                      <a:gd name="T0" fmla="*/ 0 w 84"/>
                      <a:gd name="T1" fmla="*/ 18 h 18"/>
                      <a:gd name="T2" fmla="*/ 12 w 84"/>
                      <a:gd name="T3" fmla="*/ 12 h 18"/>
                      <a:gd name="T4" fmla="*/ 30 w 84"/>
                      <a:gd name="T5" fmla="*/ 0 h 18"/>
                      <a:gd name="T6" fmla="*/ 42 w 84"/>
                      <a:gd name="T7" fmla="*/ 0 h 18"/>
                      <a:gd name="T8" fmla="*/ 54 w 84"/>
                      <a:gd name="T9" fmla="*/ 0 h 18"/>
                      <a:gd name="T10" fmla="*/ 84 w 84"/>
                      <a:gd name="T11" fmla="*/ 12 h 18"/>
                      <a:gd name="T12" fmla="*/ 0 w 84"/>
                      <a:gd name="T13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4" h="18">
                        <a:moveTo>
                          <a:pt x="0" y="18"/>
                        </a:moveTo>
                        <a:lnTo>
                          <a:pt x="12" y="12"/>
                        </a:lnTo>
                        <a:lnTo>
                          <a:pt x="30" y="0"/>
                        </a:lnTo>
                        <a:lnTo>
                          <a:pt x="42" y="0"/>
                        </a:lnTo>
                        <a:lnTo>
                          <a:pt x="54" y="0"/>
                        </a:lnTo>
                        <a:lnTo>
                          <a:pt x="84" y="12"/>
                        </a:lnTo>
                        <a:lnTo>
                          <a:pt x="0" y="18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92" name="Freeform 60"/>
                  <p:cNvSpPr>
                    <a:spLocks/>
                  </p:cNvSpPr>
                  <p:nvPr/>
                </p:nvSpPr>
                <p:spPr bwMode="auto">
                  <a:xfrm>
                    <a:off x="4482" y="2817"/>
                    <a:ext cx="84" cy="18"/>
                  </a:xfrm>
                  <a:custGeom>
                    <a:avLst/>
                    <a:gdLst>
                      <a:gd name="T0" fmla="*/ 0 w 84"/>
                      <a:gd name="T1" fmla="*/ 18 h 18"/>
                      <a:gd name="T2" fmla="*/ 12 w 84"/>
                      <a:gd name="T3" fmla="*/ 12 h 18"/>
                      <a:gd name="T4" fmla="*/ 30 w 84"/>
                      <a:gd name="T5" fmla="*/ 0 h 18"/>
                      <a:gd name="T6" fmla="*/ 42 w 84"/>
                      <a:gd name="T7" fmla="*/ 0 h 18"/>
                      <a:gd name="T8" fmla="*/ 54 w 84"/>
                      <a:gd name="T9" fmla="*/ 0 h 18"/>
                      <a:gd name="T10" fmla="*/ 84 w 84"/>
                      <a:gd name="T11" fmla="*/ 12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4" h="18">
                        <a:moveTo>
                          <a:pt x="0" y="18"/>
                        </a:moveTo>
                        <a:lnTo>
                          <a:pt x="12" y="12"/>
                        </a:lnTo>
                        <a:lnTo>
                          <a:pt x="30" y="0"/>
                        </a:lnTo>
                        <a:lnTo>
                          <a:pt x="42" y="0"/>
                        </a:lnTo>
                        <a:lnTo>
                          <a:pt x="54" y="0"/>
                        </a:lnTo>
                        <a:lnTo>
                          <a:pt x="84" y="12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93" name="Freeform 61"/>
                  <p:cNvSpPr>
                    <a:spLocks/>
                  </p:cNvSpPr>
                  <p:nvPr/>
                </p:nvSpPr>
                <p:spPr bwMode="auto">
                  <a:xfrm>
                    <a:off x="2604" y="1456"/>
                    <a:ext cx="921" cy="737"/>
                  </a:xfrm>
                  <a:custGeom>
                    <a:avLst/>
                    <a:gdLst>
                      <a:gd name="T0" fmla="*/ 287 w 921"/>
                      <a:gd name="T1" fmla="*/ 563 h 737"/>
                      <a:gd name="T2" fmla="*/ 264 w 921"/>
                      <a:gd name="T3" fmla="*/ 623 h 737"/>
                      <a:gd name="T4" fmla="*/ 276 w 921"/>
                      <a:gd name="T5" fmla="*/ 677 h 737"/>
                      <a:gd name="T6" fmla="*/ 353 w 921"/>
                      <a:gd name="T7" fmla="*/ 737 h 737"/>
                      <a:gd name="T8" fmla="*/ 395 w 921"/>
                      <a:gd name="T9" fmla="*/ 737 h 737"/>
                      <a:gd name="T10" fmla="*/ 473 w 921"/>
                      <a:gd name="T11" fmla="*/ 695 h 737"/>
                      <a:gd name="T12" fmla="*/ 557 w 921"/>
                      <a:gd name="T13" fmla="*/ 659 h 737"/>
                      <a:gd name="T14" fmla="*/ 652 w 921"/>
                      <a:gd name="T15" fmla="*/ 653 h 737"/>
                      <a:gd name="T16" fmla="*/ 748 w 921"/>
                      <a:gd name="T17" fmla="*/ 641 h 737"/>
                      <a:gd name="T18" fmla="*/ 820 w 921"/>
                      <a:gd name="T19" fmla="*/ 581 h 737"/>
                      <a:gd name="T20" fmla="*/ 850 w 921"/>
                      <a:gd name="T21" fmla="*/ 503 h 737"/>
                      <a:gd name="T22" fmla="*/ 904 w 921"/>
                      <a:gd name="T23" fmla="*/ 347 h 737"/>
                      <a:gd name="T24" fmla="*/ 921 w 921"/>
                      <a:gd name="T25" fmla="*/ 263 h 737"/>
                      <a:gd name="T26" fmla="*/ 915 w 921"/>
                      <a:gd name="T27" fmla="*/ 197 h 737"/>
                      <a:gd name="T28" fmla="*/ 880 w 921"/>
                      <a:gd name="T29" fmla="*/ 125 h 737"/>
                      <a:gd name="T30" fmla="*/ 808 w 921"/>
                      <a:gd name="T31" fmla="*/ 59 h 737"/>
                      <a:gd name="T32" fmla="*/ 676 w 921"/>
                      <a:gd name="T33" fmla="*/ 29 h 737"/>
                      <a:gd name="T34" fmla="*/ 610 w 921"/>
                      <a:gd name="T35" fmla="*/ 47 h 737"/>
                      <a:gd name="T36" fmla="*/ 563 w 921"/>
                      <a:gd name="T37" fmla="*/ 12 h 737"/>
                      <a:gd name="T38" fmla="*/ 503 w 921"/>
                      <a:gd name="T39" fmla="*/ 0 h 737"/>
                      <a:gd name="T40" fmla="*/ 437 w 921"/>
                      <a:gd name="T41" fmla="*/ 12 h 737"/>
                      <a:gd name="T42" fmla="*/ 359 w 921"/>
                      <a:gd name="T43" fmla="*/ 41 h 737"/>
                      <a:gd name="T44" fmla="*/ 317 w 921"/>
                      <a:gd name="T45" fmla="*/ 35 h 737"/>
                      <a:gd name="T46" fmla="*/ 258 w 921"/>
                      <a:gd name="T47" fmla="*/ 53 h 737"/>
                      <a:gd name="T48" fmla="*/ 186 w 921"/>
                      <a:gd name="T49" fmla="*/ 77 h 737"/>
                      <a:gd name="T50" fmla="*/ 102 w 921"/>
                      <a:gd name="T51" fmla="*/ 89 h 737"/>
                      <a:gd name="T52" fmla="*/ 42 w 921"/>
                      <a:gd name="T53" fmla="*/ 137 h 737"/>
                      <a:gd name="T54" fmla="*/ 6 w 921"/>
                      <a:gd name="T55" fmla="*/ 221 h 737"/>
                      <a:gd name="T56" fmla="*/ 0 w 921"/>
                      <a:gd name="T57" fmla="*/ 311 h 737"/>
                      <a:gd name="T58" fmla="*/ 18 w 921"/>
                      <a:gd name="T59" fmla="*/ 389 h 737"/>
                      <a:gd name="T60" fmla="*/ 60 w 921"/>
                      <a:gd name="T61" fmla="*/ 437 h 737"/>
                      <a:gd name="T62" fmla="*/ 120 w 921"/>
                      <a:gd name="T63" fmla="*/ 467 h 737"/>
                      <a:gd name="T64" fmla="*/ 144 w 921"/>
                      <a:gd name="T65" fmla="*/ 473 h 737"/>
                      <a:gd name="T66" fmla="*/ 180 w 921"/>
                      <a:gd name="T67" fmla="*/ 509 h 737"/>
                      <a:gd name="T68" fmla="*/ 264 w 921"/>
                      <a:gd name="T69" fmla="*/ 545 h 737"/>
                      <a:gd name="T70" fmla="*/ 305 w 921"/>
                      <a:gd name="T71" fmla="*/ 545 h 7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921" h="737">
                        <a:moveTo>
                          <a:pt x="305" y="545"/>
                        </a:moveTo>
                        <a:lnTo>
                          <a:pt x="287" y="563"/>
                        </a:lnTo>
                        <a:lnTo>
                          <a:pt x="276" y="581"/>
                        </a:lnTo>
                        <a:lnTo>
                          <a:pt x="264" y="623"/>
                        </a:lnTo>
                        <a:lnTo>
                          <a:pt x="270" y="653"/>
                        </a:lnTo>
                        <a:lnTo>
                          <a:pt x="276" y="677"/>
                        </a:lnTo>
                        <a:lnTo>
                          <a:pt x="311" y="713"/>
                        </a:lnTo>
                        <a:lnTo>
                          <a:pt x="353" y="737"/>
                        </a:lnTo>
                        <a:lnTo>
                          <a:pt x="371" y="737"/>
                        </a:lnTo>
                        <a:lnTo>
                          <a:pt x="395" y="737"/>
                        </a:lnTo>
                        <a:lnTo>
                          <a:pt x="443" y="719"/>
                        </a:lnTo>
                        <a:lnTo>
                          <a:pt x="473" y="695"/>
                        </a:lnTo>
                        <a:lnTo>
                          <a:pt x="509" y="671"/>
                        </a:lnTo>
                        <a:lnTo>
                          <a:pt x="557" y="659"/>
                        </a:lnTo>
                        <a:lnTo>
                          <a:pt x="604" y="653"/>
                        </a:lnTo>
                        <a:lnTo>
                          <a:pt x="652" y="653"/>
                        </a:lnTo>
                        <a:lnTo>
                          <a:pt x="700" y="647"/>
                        </a:lnTo>
                        <a:lnTo>
                          <a:pt x="748" y="641"/>
                        </a:lnTo>
                        <a:lnTo>
                          <a:pt x="790" y="617"/>
                        </a:lnTo>
                        <a:lnTo>
                          <a:pt x="820" y="581"/>
                        </a:lnTo>
                        <a:lnTo>
                          <a:pt x="832" y="545"/>
                        </a:lnTo>
                        <a:lnTo>
                          <a:pt x="850" y="503"/>
                        </a:lnTo>
                        <a:lnTo>
                          <a:pt x="886" y="401"/>
                        </a:lnTo>
                        <a:lnTo>
                          <a:pt x="904" y="347"/>
                        </a:lnTo>
                        <a:lnTo>
                          <a:pt x="915" y="299"/>
                        </a:lnTo>
                        <a:lnTo>
                          <a:pt x="921" y="263"/>
                        </a:lnTo>
                        <a:lnTo>
                          <a:pt x="921" y="233"/>
                        </a:lnTo>
                        <a:lnTo>
                          <a:pt x="915" y="197"/>
                        </a:lnTo>
                        <a:lnTo>
                          <a:pt x="904" y="161"/>
                        </a:lnTo>
                        <a:lnTo>
                          <a:pt x="880" y="125"/>
                        </a:lnTo>
                        <a:lnTo>
                          <a:pt x="850" y="89"/>
                        </a:lnTo>
                        <a:lnTo>
                          <a:pt x="808" y="59"/>
                        </a:lnTo>
                        <a:lnTo>
                          <a:pt x="748" y="35"/>
                        </a:lnTo>
                        <a:lnTo>
                          <a:pt x="676" y="29"/>
                        </a:lnTo>
                        <a:lnTo>
                          <a:pt x="646" y="35"/>
                        </a:lnTo>
                        <a:lnTo>
                          <a:pt x="610" y="47"/>
                        </a:lnTo>
                        <a:lnTo>
                          <a:pt x="587" y="29"/>
                        </a:lnTo>
                        <a:lnTo>
                          <a:pt x="563" y="12"/>
                        </a:lnTo>
                        <a:lnTo>
                          <a:pt x="533" y="0"/>
                        </a:lnTo>
                        <a:lnTo>
                          <a:pt x="503" y="0"/>
                        </a:lnTo>
                        <a:lnTo>
                          <a:pt x="467" y="0"/>
                        </a:lnTo>
                        <a:lnTo>
                          <a:pt x="437" y="12"/>
                        </a:lnTo>
                        <a:lnTo>
                          <a:pt x="383" y="53"/>
                        </a:lnTo>
                        <a:lnTo>
                          <a:pt x="359" y="41"/>
                        </a:lnTo>
                        <a:lnTo>
                          <a:pt x="335" y="41"/>
                        </a:lnTo>
                        <a:lnTo>
                          <a:pt x="317" y="35"/>
                        </a:lnTo>
                        <a:lnTo>
                          <a:pt x="299" y="41"/>
                        </a:lnTo>
                        <a:lnTo>
                          <a:pt x="258" y="53"/>
                        </a:lnTo>
                        <a:lnTo>
                          <a:pt x="234" y="83"/>
                        </a:lnTo>
                        <a:lnTo>
                          <a:pt x="186" y="77"/>
                        </a:lnTo>
                        <a:lnTo>
                          <a:pt x="144" y="77"/>
                        </a:lnTo>
                        <a:lnTo>
                          <a:pt x="102" y="89"/>
                        </a:lnTo>
                        <a:lnTo>
                          <a:pt x="72" y="107"/>
                        </a:lnTo>
                        <a:lnTo>
                          <a:pt x="42" y="137"/>
                        </a:lnTo>
                        <a:lnTo>
                          <a:pt x="18" y="173"/>
                        </a:lnTo>
                        <a:lnTo>
                          <a:pt x="6" y="221"/>
                        </a:lnTo>
                        <a:lnTo>
                          <a:pt x="0" y="275"/>
                        </a:lnTo>
                        <a:lnTo>
                          <a:pt x="0" y="311"/>
                        </a:lnTo>
                        <a:lnTo>
                          <a:pt x="6" y="353"/>
                        </a:lnTo>
                        <a:lnTo>
                          <a:pt x="18" y="389"/>
                        </a:lnTo>
                        <a:lnTo>
                          <a:pt x="36" y="419"/>
                        </a:lnTo>
                        <a:lnTo>
                          <a:pt x="60" y="437"/>
                        </a:lnTo>
                        <a:lnTo>
                          <a:pt x="90" y="455"/>
                        </a:lnTo>
                        <a:lnTo>
                          <a:pt x="120" y="467"/>
                        </a:lnTo>
                        <a:lnTo>
                          <a:pt x="144" y="473"/>
                        </a:lnTo>
                        <a:lnTo>
                          <a:pt x="144" y="473"/>
                        </a:lnTo>
                        <a:lnTo>
                          <a:pt x="150" y="479"/>
                        </a:lnTo>
                        <a:lnTo>
                          <a:pt x="180" y="509"/>
                        </a:lnTo>
                        <a:lnTo>
                          <a:pt x="228" y="533"/>
                        </a:lnTo>
                        <a:lnTo>
                          <a:pt x="264" y="545"/>
                        </a:lnTo>
                        <a:lnTo>
                          <a:pt x="305" y="545"/>
                        </a:lnTo>
                        <a:lnTo>
                          <a:pt x="305" y="545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94" name="Freeform 62"/>
                  <p:cNvSpPr>
                    <a:spLocks/>
                  </p:cNvSpPr>
                  <p:nvPr/>
                </p:nvSpPr>
                <p:spPr bwMode="auto">
                  <a:xfrm>
                    <a:off x="3298" y="1767"/>
                    <a:ext cx="60" cy="108"/>
                  </a:xfrm>
                  <a:custGeom>
                    <a:avLst/>
                    <a:gdLst>
                      <a:gd name="T0" fmla="*/ 60 w 60"/>
                      <a:gd name="T1" fmla="*/ 0 h 108"/>
                      <a:gd name="T2" fmla="*/ 30 w 60"/>
                      <a:gd name="T3" fmla="*/ 60 h 108"/>
                      <a:gd name="T4" fmla="*/ 12 w 60"/>
                      <a:gd name="T5" fmla="*/ 84 h 108"/>
                      <a:gd name="T6" fmla="*/ 0 w 60"/>
                      <a:gd name="T7" fmla="*/ 108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0" h="108">
                        <a:moveTo>
                          <a:pt x="60" y="0"/>
                        </a:moveTo>
                        <a:lnTo>
                          <a:pt x="30" y="60"/>
                        </a:lnTo>
                        <a:lnTo>
                          <a:pt x="12" y="84"/>
                        </a:lnTo>
                        <a:lnTo>
                          <a:pt x="0" y="10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95" name="Freeform 63"/>
                  <p:cNvSpPr>
                    <a:spLocks/>
                  </p:cNvSpPr>
                  <p:nvPr/>
                </p:nvSpPr>
                <p:spPr bwMode="auto">
                  <a:xfrm>
                    <a:off x="3053" y="1647"/>
                    <a:ext cx="305" cy="366"/>
                  </a:xfrm>
                  <a:custGeom>
                    <a:avLst/>
                    <a:gdLst>
                      <a:gd name="T0" fmla="*/ 90 w 305"/>
                      <a:gd name="T1" fmla="*/ 0 h 366"/>
                      <a:gd name="T2" fmla="*/ 60 w 305"/>
                      <a:gd name="T3" fmla="*/ 42 h 366"/>
                      <a:gd name="T4" fmla="*/ 36 w 305"/>
                      <a:gd name="T5" fmla="*/ 96 h 366"/>
                      <a:gd name="T6" fmla="*/ 18 w 305"/>
                      <a:gd name="T7" fmla="*/ 150 h 366"/>
                      <a:gd name="T8" fmla="*/ 6 w 305"/>
                      <a:gd name="T9" fmla="*/ 198 h 366"/>
                      <a:gd name="T10" fmla="*/ 0 w 305"/>
                      <a:gd name="T11" fmla="*/ 240 h 366"/>
                      <a:gd name="T12" fmla="*/ 6 w 305"/>
                      <a:gd name="T13" fmla="*/ 288 h 366"/>
                      <a:gd name="T14" fmla="*/ 24 w 305"/>
                      <a:gd name="T15" fmla="*/ 324 h 366"/>
                      <a:gd name="T16" fmla="*/ 60 w 305"/>
                      <a:gd name="T17" fmla="*/ 354 h 366"/>
                      <a:gd name="T18" fmla="*/ 138 w 305"/>
                      <a:gd name="T19" fmla="*/ 366 h 366"/>
                      <a:gd name="T20" fmla="*/ 179 w 305"/>
                      <a:gd name="T21" fmla="*/ 366 h 366"/>
                      <a:gd name="T22" fmla="*/ 215 w 305"/>
                      <a:gd name="T23" fmla="*/ 354 h 366"/>
                      <a:gd name="T24" fmla="*/ 251 w 305"/>
                      <a:gd name="T25" fmla="*/ 336 h 366"/>
                      <a:gd name="T26" fmla="*/ 281 w 305"/>
                      <a:gd name="T27" fmla="*/ 306 h 366"/>
                      <a:gd name="T28" fmla="*/ 305 w 305"/>
                      <a:gd name="T29" fmla="*/ 264 h 366"/>
                      <a:gd name="T30" fmla="*/ 305 w 305"/>
                      <a:gd name="T31" fmla="*/ 228 h 3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305" h="366">
                        <a:moveTo>
                          <a:pt x="90" y="0"/>
                        </a:moveTo>
                        <a:lnTo>
                          <a:pt x="60" y="42"/>
                        </a:lnTo>
                        <a:lnTo>
                          <a:pt x="36" y="96"/>
                        </a:lnTo>
                        <a:lnTo>
                          <a:pt x="18" y="150"/>
                        </a:lnTo>
                        <a:lnTo>
                          <a:pt x="6" y="198"/>
                        </a:lnTo>
                        <a:lnTo>
                          <a:pt x="0" y="240"/>
                        </a:lnTo>
                        <a:lnTo>
                          <a:pt x="6" y="288"/>
                        </a:lnTo>
                        <a:lnTo>
                          <a:pt x="24" y="324"/>
                        </a:lnTo>
                        <a:lnTo>
                          <a:pt x="60" y="354"/>
                        </a:lnTo>
                        <a:lnTo>
                          <a:pt x="138" y="366"/>
                        </a:lnTo>
                        <a:lnTo>
                          <a:pt x="179" y="366"/>
                        </a:lnTo>
                        <a:lnTo>
                          <a:pt x="215" y="354"/>
                        </a:lnTo>
                        <a:lnTo>
                          <a:pt x="251" y="336"/>
                        </a:lnTo>
                        <a:lnTo>
                          <a:pt x="281" y="306"/>
                        </a:lnTo>
                        <a:lnTo>
                          <a:pt x="305" y="264"/>
                        </a:lnTo>
                        <a:lnTo>
                          <a:pt x="305" y="22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96" name="Freeform 64"/>
                  <p:cNvSpPr>
                    <a:spLocks/>
                  </p:cNvSpPr>
                  <p:nvPr/>
                </p:nvSpPr>
                <p:spPr bwMode="auto">
                  <a:xfrm>
                    <a:off x="2874" y="1629"/>
                    <a:ext cx="203" cy="366"/>
                  </a:xfrm>
                  <a:custGeom>
                    <a:avLst/>
                    <a:gdLst>
                      <a:gd name="T0" fmla="*/ 83 w 203"/>
                      <a:gd name="T1" fmla="*/ 0 h 366"/>
                      <a:gd name="T2" fmla="*/ 53 w 203"/>
                      <a:gd name="T3" fmla="*/ 54 h 366"/>
                      <a:gd name="T4" fmla="*/ 23 w 203"/>
                      <a:gd name="T5" fmla="*/ 102 h 366"/>
                      <a:gd name="T6" fmla="*/ 11 w 203"/>
                      <a:gd name="T7" fmla="*/ 150 h 366"/>
                      <a:gd name="T8" fmla="*/ 0 w 203"/>
                      <a:gd name="T9" fmla="*/ 192 h 366"/>
                      <a:gd name="T10" fmla="*/ 0 w 203"/>
                      <a:gd name="T11" fmla="*/ 240 h 366"/>
                      <a:gd name="T12" fmla="*/ 11 w 203"/>
                      <a:gd name="T13" fmla="*/ 282 h 366"/>
                      <a:gd name="T14" fmla="*/ 35 w 203"/>
                      <a:gd name="T15" fmla="*/ 324 h 366"/>
                      <a:gd name="T16" fmla="*/ 71 w 203"/>
                      <a:gd name="T17" fmla="*/ 348 h 366"/>
                      <a:gd name="T18" fmla="*/ 107 w 203"/>
                      <a:gd name="T19" fmla="*/ 360 h 366"/>
                      <a:gd name="T20" fmla="*/ 137 w 203"/>
                      <a:gd name="T21" fmla="*/ 360 h 366"/>
                      <a:gd name="T22" fmla="*/ 161 w 203"/>
                      <a:gd name="T23" fmla="*/ 366 h 366"/>
                      <a:gd name="T24" fmla="*/ 179 w 203"/>
                      <a:gd name="T25" fmla="*/ 360 h 366"/>
                      <a:gd name="T26" fmla="*/ 191 w 203"/>
                      <a:gd name="T27" fmla="*/ 360 h 366"/>
                      <a:gd name="T28" fmla="*/ 203 w 203"/>
                      <a:gd name="T29" fmla="*/ 354 h 3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03" h="366">
                        <a:moveTo>
                          <a:pt x="83" y="0"/>
                        </a:moveTo>
                        <a:lnTo>
                          <a:pt x="53" y="54"/>
                        </a:lnTo>
                        <a:lnTo>
                          <a:pt x="23" y="102"/>
                        </a:lnTo>
                        <a:lnTo>
                          <a:pt x="11" y="150"/>
                        </a:lnTo>
                        <a:lnTo>
                          <a:pt x="0" y="192"/>
                        </a:lnTo>
                        <a:lnTo>
                          <a:pt x="0" y="240"/>
                        </a:lnTo>
                        <a:lnTo>
                          <a:pt x="11" y="282"/>
                        </a:lnTo>
                        <a:lnTo>
                          <a:pt x="35" y="324"/>
                        </a:lnTo>
                        <a:lnTo>
                          <a:pt x="71" y="348"/>
                        </a:lnTo>
                        <a:lnTo>
                          <a:pt x="107" y="360"/>
                        </a:lnTo>
                        <a:lnTo>
                          <a:pt x="137" y="360"/>
                        </a:lnTo>
                        <a:lnTo>
                          <a:pt x="161" y="366"/>
                        </a:lnTo>
                        <a:lnTo>
                          <a:pt x="179" y="360"/>
                        </a:lnTo>
                        <a:lnTo>
                          <a:pt x="191" y="360"/>
                        </a:lnTo>
                        <a:lnTo>
                          <a:pt x="203" y="35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97" name="Freeform 65"/>
                  <p:cNvSpPr>
                    <a:spLocks/>
                  </p:cNvSpPr>
                  <p:nvPr/>
                </p:nvSpPr>
                <p:spPr bwMode="auto">
                  <a:xfrm>
                    <a:off x="2718" y="1641"/>
                    <a:ext cx="233" cy="360"/>
                  </a:xfrm>
                  <a:custGeom>
                    <a:avLst/>
                    <a:gdLst>
                      <a:gd name="T0" fmla="*/ 78 w 233"/>
                      <a:gd name="T1" fmla="*/ 0 h 360"/>
                      <a:gd name="T2" fmla="*/ 48 w 233"/>
                      <a:gd name="T3" fmla="*/ 48 h 360"/>
                      <a:gd name="T4" fmla="*/ 24 w 233"/>
                      <a:gd name="T5" fmla="*/ 96 h 360"/>
                      <a:gd name="T6" fmla="*/ 6 w 233"/>
                      <a:gd name="T7" fmla="*/ 150 h 360"/>
                      <a:gd name="T8" fmla="*/ 0 w 233"/>
                      <a:gd name="T9" fmla="*/ 210 h 360"/>
                      <a:gd name="T10" fmla="*/ 12 w 233"/>
                      <a:gd name="T11" fmla="*/ 252 h 360"/>
                      <a:gd name="T12" fmla="*/ 30 w 233"/>
                      <a:gd name="T13" fmla="*/ 288 h 360"/>
                      <a:gd name="T14" fmla="*/ 60 w 233"/>
                      <a:gd name="T15" fmla="*/ 318 h 360"/>
                      <a:gd name="T16" fmla="*/ 90 w 233"/>
                      <a:gd name="T17" fmla="*/ 336 h 360"/>
                      <a:gd name="T18" fmla="*/ 126 w 233"/>
                      <a:gd name="T19" fmla="*/ 354 h 360"/>
                      <a:gd name="T20" fmla="*/ 162 w 233"/>
                      <a:gd name="T21" fmla="*/ 360 h 360"/>
                      <a:gd name="T22" fmla="*/ 203 w 233"/>
                      <a:gd name="T23" fmla="*/ 360 h 360"/>
                      <a:gd name="T24" fmla="*/ 233 w 233"/>
                      <a:gd name="T25" fmla="*/ 336 h 3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33" h="360">
                        <a:moveTo>
                          <a:pt x="78" y="0"/>
                        </a:moveTo>
                        <a:lnTo>
                          <a:pt x="48" y="48"/>
                        </a:lnTo>
                        <a:lnTo>
                          <a:pt x="24" y="96"/>
                        </a:lnTo>
                        <a:lnTo>
                          <a:pt x="6" y="150"/>
                        </a:lnTo>
                        <a:lnTo>
                          <a:pt x="0" y="210"/>
                        </a:lnTo>
                        <a:lnTo>
                          <a:pt x="12" y="252"/>
                        </a:lnTo>
                        <a:lnTo>
                          <a:pt x="30" y="288"/>
                        </a:lnTo>
                        <a:lnTo>
                          <a:pt x="60" y="318"/>
                        </a:lnTo>
                        <a:lnTo>
                          <a:pt x="90" y="336"/>
                        </a:lnTo>
                        <a:lnTo>
                          <a:pt x="126" y="354"/>
                        </a:lnTo>
                        <a:lnTo>
                          <a:pt x="162" y="360"/>
                        </a:lnTo>
                        <a:lnTo>
                          <a:pt x="203" y="360"/>
                        </a:lnTo>
                        <a:lnTo>
                          <a:pt x="233" y="33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98" name="Freeform 66"/>
                  <p:cNvSpPr>
                    <a:spLocks/>
                  </p:cNvSpPr>
                  <p:nvPr/>
                </p:nvSpPr>
                <p:spPr bwMode="auto">
                  <a:xfrm>
                    <a:off x="3956" y="1623"/>
                    <a:ext cx="138" cy="144"/>
                  </a:xfrm>
                  <a:custGeom>
                    <a:avLst/>
                    <a:gdLst>
                      <a:gd name="T0" fmla="*/ 0 w 138"/>
                      <a:gd name="T1" fmla="*/ 0 h 144"/>
                      <a:gd name="T2" fmla="*/ 54 w 138"/>
                      <a:gd name="T3" fmla="*/ 30 h 144"/>
                      <a:gd name="T4" fmla="*/ 96 w 138"/>
                      <a:gd name="T5" fmla="*/ 78 h 144"/>
                      <a:gd name="T6" fmla="*/ 120 w 138"/>
                      <a:gd name="T7" fmla="*/ 120 h 144"/>
                      <a:gd name="T8" fmla="*/ 138 w 138"/>
                      <a:gd name="T9" fmla="*/ 144 h 1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8" h="144">
                        <a:moveTo>
                          <a:pt x="0" y="0"/>
                        </a:moveTo>
                        <a:lnTo>
                          <a:pt x="54" y="30"/>
                        </a:lnTo>
                        <a:lnTo>
                          <a:pt x="96" y="78"/>
                        </a:lnTo>
                        <a:lnTo>
                          <a:pt x="120" y="120"/>
                        </a:lnTo>
                        <a:lnTo>
                          <a:pt x="138" y="14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299" name="Freeform 67"/>
                  <p:cNvSpPr>
                    <a:spLocks/>
                  </p:cNvSpPr>
                  <p:nvPr/>
                </p:nvSpPr>
                <p:spPr bwMode="auto">
                  <a:xfrm>
                    <a:off x="4153" y="1677"/>
                    <a:ext cx="162" cy="90"/>
                  </a:xfrm>
                  <a:custGeom>
                    <a:avLst/>
                    <a:gdLst>
                      <a:gd name="T0" fmla="*/ 0 w 162"/>
                      <a:gd name="T1" fmla="*/ 90 h 90"/>
                      <a:gd name="T2" fmla="*/ 12 w 162"/>
                      <a:gd name="T3" fmla="*/ 78 h 90"/>
                      <a:gd name="T4" fmla="*/ 30 w 162"/>
                      <a:gd name="T5" fmla="*/ 60 h 90"/>
                      <a:gd name="T6" fmla="*/ 84 w 162"/>
                      <a:gd name="T7" fmla="*/ 36 h 90"/>
                      <a:gd name="T8" fmla="*/ 132 w 162"/>
                      <a:gd name="T9" fmla="*/ 12 h 90"/>
                      <a:gd name="T10" fmla="*/ 150 w 162"/>
                      <a:gd name="T11" fmla="*/ 6 h 90"/>
                      <a:gd name="T12" fmla="*/ 162 w 162"/>
                      <a:gd name="T13" fmla="*/ 0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2" h="90">
                        <a:moveTo>
                          <a:pt x="0" y="90"/>
                        </a:moveTo>
                        <a:lnTo>
                          <a:pt x="12" y="78"/>
                        </a:lnTo>
                        <a:lnTo>
                          <a:pt x="30" y="60"/>
                        </a:lnTo>
                        <a:lnTo>
                          <a:pt x="84" y="36"/>
                        </a:lnTo>
                        <a:lnTo>
                          <a:pt x="132" y="12"/>
                        </a:lnTo>
                        <a:lnTo>
                          <a:pt x="150" y="6"/>
                        </a:lnTo>
                        <a:lnTo>
                          <a:pt x="162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300" name="Freeform 68"/>
                  <p:cNvSpPr>
                    <a:spLocks/>
                  </p:cNvSpPr>
                  <p:nvPr/>
                </p:nvSpPr>
                <p:spPr bwMode="auto">
                  <a:xfrm>
                    <a:off x="4225" y="1833"/>
                    <a:ext cx="24" cy="66"/>
                  </a:xfrm>
                  <a:custGeom>
                    <a:avLst/>
                    <a:gdLst>
                      <a:gd name="T0" fmla="*/ 24 w 24"/>
                      <a:gd name="T1" fmla="*/ 0 h 66"/>
                      <a:gd name="T2" fmla="*/ 6 w 24"/>
                      <a:gd name="T3" fmla="*/ 36 h 66"/>
                      <a:gd name="T4" fmla="*/ 0 w 24"/>
                      <a:gd name="T5" fmla="*/ 66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4" h="66">
                        <a:moveTo>
                          <a:pt x="24" y="0"/>
                        </a:moveTo>
                        <a:lnTo>
                          <a:pt x="6" y="36"/>
                        </a:lnTo>
                        <a:lnTo>
                          <a:pt x="0" y="6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301" name="Freeform 69"/>
                  <p:cNvSpPr>
                    <a:spLocks/>
                  </p:cNvSpPr>
                  <p:nvPr/>
                </p:nvSpPr>
                <p:spPr bwMode="auto">
                  <a:xfrm>
                    <a:off x="4010" y="1779"/>
                    <a:ext cx="6" cy="90"/>
                  </a:xfrm>
                  <a:custGeom>
                    <a:avLst/>
                    <a:gdLst>
                      <a:gd name="T0" fmla="*/ 6 w 6"/>
                      <a:gd name="T1" fmla="*/ 0 h 90"/>
                      <a:gd name="T2" fmla="*/ 0 w 6"/>
                      <a:gd name="T3" fmla="*/ 42 h 90"/>
                      <a:gd name="T4" fmla="*/ 0 w 6"/>
                      <a:gd name="T5" fmla="*/ 90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" h="90">
                        <a:moveTo>
                          <a:pt x="6" y="0"/>
                        </a:moveTo>
                        <a:lnTo>
                          <a:pt x="0" y="42"/>
                        </a:lnTo>
                        <a:lnTo>
                          <a:pt x="0" y="9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302" name="Freeform 70"/>
                  <p:cNvSpPr>
                    <a:spLocks/>
                  </p:cNvSpPr>
                  <p:nvPr/>
                </p:nvSpPr>
                <p:spPr bwMode="auto">
                  <a:xfrm>
                    <a:off x="4309" y="1875"/>
                    <a:ext cx="54" cy="24"/>
                  </a:xfrm>
                  <a:custGeom>
                    <a:avLst/>
                    <a:gdLst>
                      <a:gd name="T0" fmla="*/ 0 w 54"/>
                      <a:gd name="T1" fmla="*/ 24 h 24"/>
                      <a:gd name="T2" fmla="*/ 24 w 54"/>
                      <a:gd name="T3" fmla="*/ 12 h 24"/>
                      <a:gd name="T4" fmla="*/ 54 w 54"/>
                      <a:gd name="T5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4" h="24">
                        <a:moveTo>
                          <a:pt x="0" y="24"/>
                        </a:moveTo>
                        <a:lnTo>
                          <a:pt x="24" y="12"/>
                        </a:lnTo>
                        <a:lnTo>
                          <a:pt x="54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303" name="Freeform 71"/>
                  <p:cNvSpPr>
                    <a:spLocks/>
                  </p:cNvSpPr>
                  <p:nvPr/>
                </p:nvSpPr>
                <p:spPr bwMode="auto">
                  <a:xfrm>
                    <a:off x="4339" y="1911"/>
                    <a:ext cx="54" cy="24"/>
                  </a:xfrm>
                  <a:custGeom>
                    <a:avLst/>
                    <a:gdLst>
                      <a:gd name="T0" fmla="*/ 0 w 54"/>
                      <a:gd name="T1" fmla="*/ 24 h 24"/>
                      <a:gd name="T2" fmla="*/ 30 w 54"/>
                      <a:gd name="T3" fmla="*/ 12 h 24"/>
                      <a:gd name="T4" fmla="*/ 54 w 54"/>
                      <a:gd name="T5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4" h="24">
                        <a:moveTo>
                          <a:pt x="0" y="24"/>
                        </a:moveTo>
                        <a:lnTo>
                          <a:pt x="30" y="12"/>
                        </a:lnTo>
                        <a:lnTo>
                          <a:pt x="54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304" name="Freeform 72"/>
                  <p:cNvSpPr>
                    <a:spLocks/>
                  </p:cNvSpPr>
                  <p:nvPr/>
                </p:nvSpPr>
                <p:spPr bwMode="auto">
                  <a:xfrm>
                    <a:off x="4279" y="2037"/>
                    <a:ext cx="120" cy="108"/>
                  </a:xfrm>
                  <a:custGeom>
                    <a:avLst/>
                    <a:gdLst>
                      <a:gd name="T0" fmla="*/ 0 w 120"/>
                      <a:gd name="T1" fmla="*/ 0 h 108"/>
                      <a:gd name="T2" fmla="*/ 60 w 120"/>
                      <a:gd name="T3" fmla="*/ 54 h 108"/>
                      <a:gd name="T4" fmla="*/ 84 w 120"/>
                      <a:gd name="T5" fmla="*/ 84 h 108"/>
                      <a:gd name="T6" fmla="*/ 120 w 120"/>
                      <a:gd name="T7" fmla="*/ 108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0" h="108">
                        <a:moveTo>
                          <a:pt x="0" y="0"/>
                        </a:moveTo>
                        <a:lnTo>
                          <a:pt x="60" y="54"/>
                        </a:lnTo>
                        <a:lnTo>
                          <a:pt x="84" y="84"/>
                        </a:lnTo>
                        <a:lnTo>
                          <a:pt x="120" y="10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305" name="Freeform 73"/>
                  <p:cNvSpPr>
                    <a:spLocks/>
                  </p:cNvSpPr>
                  <p:nvPr/>
                </p:nvSpPr>
                <p:spPr bwMode="auto">
                  <a:xfrm>
                    <a:off x="3920" y="2001"/>
                    <a:ext cx="407" cy="180"/>
                  </a:xfrm>
                  <a:custGeom>
                    <a:avLst/>
                    <a:gdLst>
                      <a:gd name="T0" fmla="*/ 407 w 407"/>
                      <a:gd name="T1" fmla="*/ 84 h 180"/>
                      <a:gd name="T2" fmla="*/ 377 w 407"/>
                      <a:gd name="T3" fmla="*/ 114 h 180"/>
                      <a:gd name="T4" fmla="*/ 341 w 407"/>
                      <a:gd name="T5" fmla="*/ 138 h 180"/>
                      <a:gd name="T6" fmla="*/ 269 w 407"/>
                      <a:gd name="T7" fmla="*/ 168 h 180"/>
                      <a:gd name="T8" fmla="*/ 204 w 407"/>
                      <a:gd name="T9" fmla="*/ 180 h 180"/>
                      <a:gd name="T10" fmla="*/ 138 w 407"/>
                      <a:gd name="T11" fmla="*/ 180 h 180"/>
                      <a:gd name="T12" fmla="*/ 66 w 407"/>
                      <a:gd name="T13" fmla="*/ 168 h 180"/>
                      <a:gd name="T14" fmla="*/ 36 w 407"/>
                      <a:gd name="T15" fmla="*/ 150 h 180"/>
                      <a:gd name="T16" fmla="*/ 12 w 407"/>
                      <a:gd name="T17" fmla="*/ 126 h 180"/>
                      <a:gd name="T18" fmla="*/ 0 w 407"/>
                      <a:gd name="T19" fmla="*/ 96 h 180"/>
                      <a:gd name="T20" fmla="*/ 0 w 407"/>
                      <a:gd name="T21" fmla="*/ 60 h 180"/>
                      <a:gd name="T22" fmla="*/ 6 w 407"/>
                      <a:gd name="T23" fmla="*/ 48 h 180"/>
                      <a:gd name="T24" fmla="*/ 12 w 407"/>
                      <a:gd name="T25" fmla="*/ 30 h 180"/>
                      <a:gd name="T26" fmla="*/ 24 w 407"/>
                      <a:gd name="T27" fmla="*/ 12 h 180"/>
                      <a:gd name="T28" fmla="*/ 42 w 407"/>
                      <a:gd name="T29" fmla="*/ 0 h 1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407" h="180">
                        <a:moveTo>
                          <a:pt x="407" y="84"/>
                        </a:moveTo>
                        <a:lnTo>
                          <a:pt x="377" y="114"/>
                        </a:lnTo>
                        <a:lnTo>
                          <a:pt x="341" y="138"/>
                        </a:lnTo>
                        <a:lnTo>
                          <a:pt x="269" y="168"/>
                        </a:lnTo>
                        <a:lnTo>
                          <a:pt x="204" y="180"/>
                        </a:lnTo>
                        <a:lnTo>
                          <a:pt x="138" y="180"/>
                        </a:lnTo>
                        <a:lnTo>
                          <a:pt x="66" y="168"/>
                        </a:lnTo>
                        <a:lnTo>
                          <a:pt x="36" y="150"/>
                        </a:lnTo>
                        <a:lnTo>
                          <a:pt x="12" y="126"/>
                        </a:lnTo>
                        <a:lnTo>
                          <a:pt x="0" y="96"/>
                        </a:lnTo>
                        <a:lnTo>
                          <a:pt x="0" y="60"/>
                        </a:lnTo>
                        <a:lnTo>
                          <a:pt x="6" y="48"/>
                        </a:lnTo>
                        <a:lnTo>
                          <a:pt x="12" y="30"/>
                        </a:lnTo>
                        <a:lnTo>
                          <a:pt x="24" y="12"/>
                        </a:lnTo>
                        <a:lnTo>
                          <a:pt x="42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306" name="Freeform 74"/>
                  <p:cNvSpPr>
                    <a:spLocks/>
                  </p:cNvSpPr>
                  <p:nvPr/>
                </p:nvSpPr>
                <p:spPr bwMode="auto">
                  <a:xfrm>
                    <a:off x="3926" y="1857"/>
                    <a:ext cx="210" cy="174"/>
                  </a:xfrm>
                  <a:custGeom>
                    <a:avLst/>
                    <a:gdLst>
                      <a:gd name="T0" fmla="*/ 186 w 210"/>
                      <a:gd name="T1" fmla="*/ 0 h 174"/>
                      <a:gd name="T2" fmla="*/ 174 w 210"/>
                      <a:gd name="T3" fmla="*/ 0 h 174"/>
                      <a:gd name="T4" fmla="*/ 150 w 210"/>
                      <a:gd name="T5" fmla="*/ 0 h 174"/>
                      <a:gd name="T6" fmla="*/ 90 w 210"/>
                      <a:gd name="T7" fmla="*/ 6 h 174"/>
                      <a:gd name="T8" fmla="*/ 36 w 210"/>
                      <a:gd name="T9" fmla="*/ 24 h 174"/>
                      <a:gd name="T10" fmla="*/ 12 w 210"/>
                      <a:gd name="T11" fmla="*/ 36 h 174"/>
                      <a:gd name="T12" fmla="*/ 6 w 210"/>
                      <a:gd name="T13" fmla="*/ 60 h 174"/>
                      <a:gd name="T14" fmla="*/ 0 w 210"/>
                      <a:gd name="T15" fmla="*/ 102 h 174"/>
                      <a:gd name="T16" fmla="*/ 12 w 210"/>
                      <a:gd name="T17" fmla="*/ 120 h 174"/>
                      <a:gd name="T18" fmla="*/ 30 w 210"/>
                      <a:gd name="T19" fmla="*/ 138 h 174"/>
                      <a:gd name="T20" fmla="*/ 54 w 210"/>
                      <a:gd name="T21" fmla="*/ 150 h 174"/>
                      <a:gd name="T22" fmla="*/ 90 w 210"/>
                      <a:gd name="T23" fmla="*/ 156 h 174"/>
                      <a:gd name="T24" fmla="*/ 144 w 210"/>
                      <a:gd name="T25" fmla="*/ 168 h 174"/>
                      <a:gd name="T26" fmla="*/ 210 w 210"/>
                      <a:gd name="T27" fmla="*/ 174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10" h="174">
                        <a:moveTo>
                          <a:pt x="186" y="0"/>
                        </a:moveTo>
                        <a:lnTo>
                          <a:pt x="174" y="0"/>
                        </a:lnTo>
                        <a:lnTo>
                          <a:pt x="150" y="0"/>
                        </a:lnTo>
                        <a:lnTo>
                          <a:pt x="90" y="6"/>
                        </a:lnTo>
                        <a:lnTo>
                          <a:pt x="36" y="24"/>
                        </a:lnTo>
                        <a:lnTo>
                          <a:pt x="12" y="36"/>
                        </a:lnTo>
                        <a:lnTo>
                          <a:pt x="6" y="60"/>
                        </a:lnTo>
                        <a:lnTo>
                          <a:pt x="0" y="102"/>
                        </a:lnTo>
                        <a:lnTo>
                          <a:pt x="12" y="120"/>
                        </a:lnTo>
                        <a:lnTo>
                          <a:pt x="30" y="138"/>
                        </a:lnTo>
                        <a:lnTo>
                          <a:pt x="54" y="150"/>
                        </a:lnTo>
                        <a:lnTo>
                          <a:pt x="90" y="156"/>
                        </a:lnTo>
                        <a:lnTo>
                          <a:pt x="144" y="168"/>
                        </a:lnTo>
                        <a:lnTo>
                          <a:pt x="210" y="17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307" name="Freeform 75"/>
                  <p:cNvSpPr>
                    <a:spLocks/>
                  </p:cNvSpPr>
                  <p:nvPr/>
                </p:nvSpPr>
                <p:spPr bwMode="auto">
                  <a:xfrm>
                    <a:off x="3771" y="1120"/>
                    <a:ext cx="544" cy="377"/>
                  </a:xfrm>
                  <a:custGeom>
                    <a:avLst/>
                    <a:gdLst>
                      <a:gd name="T0" fmla="*/ 0 w 544"/>
                      <a:gd name="T1" fmla="*/ 330 h 377"/>
                      <a:gd name="T2" fmla="*/ 0 w 544"/>
                      <a:gd name="T3" fmla="*/ 294 h 377"/>
                      <a:gd name="T4" fmla="*/ 6 w 544"/>
                      <a:gd name="T5" fmla="*/ 258 h 377"/>
                      <a:gd name="T6" fmla="*/ 30 w 544"/>
                      <a:gd name="T7" fmla="*/ 210 h 377"/>
                      <a:gd name="T8" fmla="*/ 48 w 544"/>
                      <a:gd name="T9" fmla="*/ 168 h 377"/>
                      <a:gd name="T10" fmla="*/ 71 w 544"/>
                      <a:gd name="T11" fmla="*/ 132 h 377"/>
                      <a:gd name="T12" fmla="*/ 95 w 544"/>
                      <a:gd name="T13" fmla="*/ 108 h 377"/>
                      <a:gd name="T14" fmla="*/ 131 w 544"/>
                      <a:gd name="T15" fmla="*/ 78 h 377"/>
                      <a:gd name="T16" fmla="*/ 173 w 544"/>
                      <a:gd name="T17" fmla="*/ 54 h 377"/>
                      <a:gd name="T18" fmla="*/ 275 w 544"/>
                      <a:gd name="T19" fmla="*/ 18 h 377"/>
                      <a:gd name="T20" fmla="*/ 370 w 544"/>
                      <a:gd name="T21" fmla="*/ 0 h 377"/>
                      <a:gd name="T22" fmla="*/ 412 w 544"/>
                      <a:gd name="T23" fmla="*/ 6 h 377"/>
                      <a:gd name="T24" fmla="*/ 454 w 544"/>
                      <a:gd name="T25" fmla="*/ 12 h 377"/>
                      <a:gd name="T26" fmla="*/ 490 w 544"/>
                      <a:gd name="T27" fmla="*/ 30 h 377"/>
                      <a:gd name="T28" fmla="*/ 526 w 544"/>
                      <a:gd name="T29" fmla="*/ 54 h 377"/>
                      <a:gd name="T30" fmla="*/ 544 w 544"/>
                      <a:gd name="T31" fmla="*/ 72 h 377"/>
                      <a:gd name="T32" fmla="*/ 544 w 544"/>
                      <a:gd name="T33" fmla="*/ 84 h 377"/>
                      <a:gd name="T34" fmla="*/ 532 w 544"/>
                      <a:gd name="T35" fmla="*/ 84 h 377"/>
                      <a:gd name="T36" fmla="*/ 526 w 544"/>
                      <a:gd name="T37" fmla="*/ 78 h 377"/>
                      <a:gd name="T38" fmla="*/ 514 w 544"/>
                      <a:gd name="T39" fmla="*/ 66 h 377"/>
                      <a:gd name="T40" fmla="*/ 484 w 544"/>
                      <a:gd name="T41" fmla="*/ 54 h 377"/>
                      <a:gd name="T42" fmla="*/ 454 w 544"/>
                      <a:gd name="T43" fmla="*/ 42 h 377"/>
                      <a:gd name="T44" fmla="*/ 430 w 544"/>
                      <a:gd name="T45" fmla="*/ 36 h 377"/>
                      <a:gd name="T46" fmla="*/ 353 w 544"/>
                      <a:gd name="T47" fmla="*/ 36 h 377"/>
                      <a:gd name="T48" fmla="*/ 287 w 544"/>
                      <a:gd name="T49" fmla="*/ 54 h 377"/>
                      <a:gd name="T50" fmla="*/ 227 w 544"/>
                      <a:gd name="T51" fmla="*/ 78 h 377"/>
                      <a:gd name="T52" fmla="*/ 209 w 544"/>
                      <a:gd name="T53" fmla="*/ 96 h 377"/>
                      <a:gd name="T54" fmla="*/ 197 w 544"/>
                      <a:gd name="T55" fmla="*/ 114 h 377"/>
                      <a:gd name="T56" fmla="*/ 197 w 544"/>
                      <a:gd name="T57" fmla="*/ 126 h 377"/>
                      <a:gd name="T58" fmla="*/ 203 w 544"/>
                      <a:gd name="T59" fmla="*/ 138 h 377"/>
                      <a:gd name="T60" fmla="*/ 227 w 544"/>
                      <a:gd name="T61" fmla="*/ 144 h 377"/>
                      <a:gd name="T62" fmla="*/ 251 w 544"/>
                      <a:gd name="T63" fmla="*/ 144 h 377"/>
                      <a:gd name="T64" fmla="*/ 203 w 544"/>
                      <a:gd name="T65" fmla="*/ 174 h 377"/>
                      <a:gd name="T66" fmla="*/ 161 w 544"/>
                      <a:gd name="T67" fmla="*/ 198 h 377"/>
                      <a:gd name="T68" fmla="*/ 119 w 544"/>
                      <a:gd name="T69" fmla="*/ 228 h 377"/>
                      <a:gd name="T70" fmla="*/ 77 w 544"/>
                      <a:gd name="T71" fmla="*/ 264 h 377"/>
                      <a:gd name="T72" fmla="*/ 48 w 544"/>
                      <a:gd name="T73" fmla="*/ 306 h 377"/>
                      <a:gd name="T74" fmla="*/ 30 w 544"/>
                      <a:gd name="T75" fmla="*/ 353 h 377"/>
                      <a:gd name="T76" fmla="*/ 18 w 544"/>
                      <a:gd name="T77" fmla="*/ 371 h 377"/>
                      <a:gd name="T78" fmla="*/ 12 w 544"/>
                      <a:gd name="T79" fmla="*/ 377 h 377"/>
                      <a:gd name="T80" fmla="*/ 6 w 544"/>
                      <a:gd name="T81" fmla="*/ 359 h 377"/>
                      <a:gd name="T82" fmla="*/ 0 w 544"/>
                      <a:gd name="T83" fmla="*/ 330 h 377"/>
                      <a:gd name="T84" fmla="*/ 0 w 544"/>
                      <a:gd name="T85" fmla="*/ 330 h 3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544" h="377">
                        <a:moveTo>
                          <a:pt x="0" y="330"/>
                        </a:moveTo>
                        <a:lnTo>
                          <a:pt x="0" y="294"/>
                        </a:lnTo>
                        <a:lnTo>
                          <a:pt x="6" y="258"/>
                        </a:lnTo>
                        <a:lnTo>
                          <a:pt x="30" y="210"/>
                        </a:lnTo>
                        <a:lnTo>
                          <a:pt x="48" y="168"/>
                        </a:lnTo>
                        <a:lnTo>
                          <a:pt x="71" y="132"/>
                        </a:lnTo>
                        <a:lnTo>
                          <a:pt x="95" y="108"/>
                        </a:lnTo>
                        <a:lnTo>
                          <a:pt x="131" y="78"/>
                        </a:lnTo>
                        <a:lnTo>
                          <a:pt x="173" y="54"/>
                        </a:lnTo>
                        <a:lnTo>
                          <a:pt x="275" y="18"/>
                        </a:lnTo>
                        <a:lnTo>
                          <a:pt x="370" y="0"/>
                        </a:lnTo>
                        <a:lnTo>
                          <a:pt x="412" y="6"/>
                        </a:lnTo>
                        <a:lnTo>
                          <a:pt x="454" y="12"/>
                        </a:lnTo>
                        <a:lnTo>
                          <a:pt x="490" y="30"/>
                        </a:lnTo>
                        <a:lnTo>
                          <a:pt x="526" y="54"/>
                        </a:lnTo>
                        <a:lnTo>
                          <a:pt x="544" y="72"/>
                        </a:lnTo>
                        <a:lnTo>
                          <a:pt x="544" y="84"/>
                        </a:lnTo>
                        <a:lnTo>
                          <a:pt x="532" y="84"/>
                        </a:lnTo>
                        <a:lnTo>
                          <a:pt x="526" y="78"/>
                        </a:lnTo>
                        <a:lnTo>
                          <a:pt x="514" y="66"/>
                        </a:lnTo>
                        <a:lnTo>
                          <a:pt x="484" y="54"/>
                        </a:lnTo>
                        <a:lnTo>
                          <a:pt x="454" y="42"/>
                        </a:lnTo>
                        <a:lnTo>
                          <a:pt x="430" y="36"/>
                        </a:lnTo>
                        <a:lnTo>
                          <a:pt x="353" y="36"/>
                        </a:lnTo>
                        <a:lnTo>
                          <a:pt x="287" y="54"/>
                        </a:lnTo>
                        <a:lnTo>
                          <a:pt x="227" y="78"/>
                        </a:lnTo>
                        <a:lnTo>
                          <a:pt x="209" y="96"/>
                        </a:lnTo>
                        <a:lnTo>
                          <a:pt x="197" y="114"/>
                        </a:lnTo>
                        <a:lnTo>
                          <a:pt x="197" y="126"/>
                        </a:lnTo>
                        <a:lnTo>
                          <a:pt x="203" y="138"/>
                        </a:lnTo>
                        <a:lnTo>
                          <a:pt x="227" y="144"/>
                        </a:lnTo>
                        <a:lnTo>
                          <a:pt x="251" y="144"/>
                        </a:lnTo>
                        <a:lnTo>
                          <a:pt x="203" y="174"/>
                        </a:lnTo>
                        <a:lnTo>
                          <a:pt x="161" y="198"/>
                        </a:lnTo>
                        <a:lnTo>
                          <a:pt x="119" y="228"/>
                        </a:lnTo>
                        <a:lnTo>
                          <a:pt x="77" y="264"/>
                        </a:lnTo>
                        <a:lnTo>
                          <a:pt x="48" y="306"/>
                        </a:lnTo>
                        <a:lnTo>
                          <a:pt x="30" y="353"/>
                        </a:lnTo>
                        <a:lnTo>
                          <a:pt x="18" y="371"/>
                        </a:lnTo>
                        <a:lnTo>
                          <a:pt x="12" y="377"/>
                        </a:lnTo>
                        <a:lnTo>
                          <a:pt x="6" y="359"/>
                        </a:lnTo>
                        <a:lnTo>
                          <a:pt x="0" y="330"/>
                        </a:lnTo>
                        <a:lnTo>
                          <a:pt x="0" y="33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308" name="Freeform 76"/>
                  <p:cNvSpPr>
                    <a:spLocks/>
                  </p:cNvSpPr>
                  <p:nvPr/>
                </p:nvSpPr>
                <p:spPr bwMode="auto">
                  <a:xfrm>
                    <a:off x="4363" y="1210"/>
                    <a:ext cx="406" cy="287"/>
                  </a:xfrm>
                  <a:custGeom>
                    <a:avLst/>
                    <a:gdLst>
                      <a:gd name="T0" fmla="*/ 24 w 406"/>
                      <a:gd name="T1" fmla="*/ 30 h 287"/>
                      <a:gd name="T2" fmla="*/ 6 w 406"/>
                      <a:gd name="T3" fmla="*/ 42 h 287"/>
                      <a:gd name="T4" fmla="*/ 0 w 406"/>
                      <a:gd name="T5" fmla="*/ 48 h 287"/>
                      <a:gd name="T6" fmla="*/ 0 w 406"/>
                      <a:gd name="T7" fmla="*/ 54 h 287"/>
                      <a:gd name="T8" fmla="*/ 12 w 406"/>
                      <a:gd name="T9" fmla="*/ 78 h 287"/>
                      <a:gd name="T10" fmla="*/ 24 w 406"/>
                      <a:gd name="T11" fmla="*/ 78 h 287"/>
                      <a:gd name="T12" fmla="*/ 42 w 406"/>
                      <a:gd name="T13" fmla="*/ 72 h 287"/>
                      <a:gd name="T14" fmla="*/ 54 w 406"/>
                      <a:gd name="T15" fmla="*/ 66 h 287"/>
                      <a:gd name="T16" fmla="*/ 66 w 406"/>
                      <a:gd name="T17" fmla="*/ 60 h 287"/>
                      <a:gd name="T18" fmla="*/ 119 w 406"/>
                      <a:gd name="T19" fmla="*/ 48 h 287"/>
                      <a:gd name="T20" fmla="*/ 191 w 406"/>
                      <a:gd name="T21" fmla="*/ 42 h 287"/>
                      <a:gd name="T22" fmla="*/ 257 w 406"/>
                      <a:gd name="T23" fmla="*/ 48 h 287"/>
                      <a:gd name="T24" fmla="*/ 293 w 406"/>
                      <a:gd name="T25" fmla="*/ 66 h 287"/>
                      <a:gd name="T26" fmla="*/ 329 w 406"/>
                      <a:gd name="T27" fmla="*/ 114 h 287"/>
                      <a:gd name="T28" fmla="*/ 347 w 406"/>
                      <a:gd name="T29" fmla="*/ 144 h 287"/>
                      <a:gd name="T30" fmla="*/ 365 w 406"/>
                      <a:gd name="T31" fmla="*/ 180 h 287"/>
                      <a:gd name="T32" fmla="*/ 377 w 406"/>
                      <a:gd name="T33" fmla="*/ 228 h 287"/>
                      <a:gd name="T34" fmla="*/ 383 w 406"/>
                      <a:gd name="T35" fmla="*/ 275 h 287"/>
                      <a:gd name="T36" fmla="*/ 389 w 406"/>
                      <a:gd name="T37" fmla="*/ 287 h 287"/>
                      <a:gd name="T38" fmla="*/ 395 w 406"/>
                      <a:gd name="T39" fmla="*/ 281 h 287"/>
                      <a:gd name="T40" fmla="*/ 401 w 406"/>
                      <a:gd name="T41" fmla="*/ 263 h 287"/>
                      <a:gd name="T42" fmla="*/ 406 w 406"/>
                      <a:gd name="T43" fmla="*/ 228 h 287"/>
                      <a:gd name="T44" fmla="*/ 401 w 406"/>
                      <a:gd name="T45" fmla="*/ 198 h 287"/>
                      <a:gd name="T46" fmla="*/ 395 w 406"/>
                      <a:gd name="T47" fmla="*/ 150 h 287"/>
                      <a:gd name="T48" fmla="*/ 371 w 406"/>
                      <a:gd name="T49" fmla="*/ 96 h 287"/>
                      <a:gd name="T50" fmla="*/ 335 w 406"/>
                      <a:gd name="T51" fmla="*/ 48 h 287"/>
                      <a:gd name="T52" fmla="*/ 287 w 406"/>
                      <a:gd name="T53" fmla="*/ 12 h 287"/>
                      <a:gd name="T54" fmla="*/ 227 w 406"/>
                      <a:gd name="T55" fmla="*/ 0 h 287"/>
                      <a:gd name="T56" fmla="*/ 167 w 406"/>
                      <a:gd name="T57" fmla="*/ 0 h 287"/>
                      <a:gd name="T58" fmla="*/ 101 w 406"/>
                      <a:gd name="T59" fmla="*/ 6 h 287"/>
                      <a:gd name="T60" fmla="*/ 66 w 406"/>
                      <a:gd name="T61" fmla="*/ 18 h 287"/>
                      <a:gd name="T62" fmla="*/ 48 w 406"/>
                      <a:gd name="T63" fmla="*/ 24 h 287"/>
                      <a:gd name="T64" fmla="*/ 24 w 406"/>
                      <a:gd name="T65" fmla="*/ 30 h 287"/>
                      <a:gd name="T66" fmla="*/ 24 w 406"/>
                      <a:gd name="T67" fmla="*/ 30 h 2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406" h="287">
                        <a:moveTo>
                          <a:pt x="24" y="30"/>
                        </a:moveTo>
                        <a:lnTo>
                          <a:pt x="6" y="42"/>
                        </a:lnTo>
                        <a:lnTo>
                          <a:pt x="0" y="48"/>
                        </a:lnTo>
                        <a:lnTo>
                          <a:pt x="0" y="54"/>
                        </a:lnTo>
                        <a:lnTo>
                          <a:pt x="12" y="78"/>
                        </a:lnTo>
                        <a:lnTo>
                          <a:pt x="24" y="78"/>
                        </a:lnTo>
                        <a:lnTo>
                          <a:pt x="42" y="72"/>
                        </a:lnTo>
                        <a:lnTo>
                          <a:pt x="54" y="66"/>
                        </a:lnTo>
                        <a:lnTo>
                          <a:pt x="66" y="60"/>
                        </a:lnTo>
                        <a:lnTo>
                          <a:pt x="119" y="48"/>
                        </a:lnTo>
                        <a:lnTo>
                          <a:pt x="191" y="42"/>
                        </a:lnTo>
                        <a:lnTo>
                          <a:pt x="257" y="48"/>
                        </a:lnTo>
                        <a:lnTo>
                          <a:pt x="293" y="66"/>
                        </a:lnTo>
                        <a:lnTo>
                          <a:pt x="329" y="114"/>
                        </a:lnTo>
                        <a:lnTo>
                          <a:pt x="347" y="144"/>
                        </a:lnTo>
                        <a:lnTo>
                          <a:pt x="365" y="180"/>
                        </a:lnTo>
                        <a:lnTo>
                          <a:pt x="377" y="228"/>
                        </a:lnTo>
                        <a:lnTo>
                          <a:pt x="383" y="275"/>
                        </a:lnTo>
                        <a:lnTo>
                          <a:pt x="389" y="287"/>
                        </a:lnTo>
                        <a:lnTo>
                          <a:pt x="395" y="281"/>
                        </a:lnTo>
                        <a:lnTo>
                          <a:pt x="401" y="263"/>
                        </a:lnTo>
                        <a:lnTo>
                          <a:pt x="406" y="228"/>
                        </a:lnTo>
                        <a:lnTo>
                          <a:pt x="401" y="198"/>
                        </a:lnTo>
                        <a:lnTo>
                          <a:pt x="395" y="150"/>
                        </a:lnTo>
                        <a:lnTo>
                          <a:pt x="371" y="96"/>
                        </a:lnTo>
                        <a:lnTo>
                          <a:pt x="335" y="48"/>
                        </a:lnTo>
                        <a:lnTo>
                          <a:pt x="287" y="12"/>
                        </a:lnTo>
                        <a:lnTo>
                          <a:pt x="227" y="0"/>
                        </a:lnTo>
                        <a:lnTo>
                          <a:pt x="167" y="0"/>
                        </a:lnTo>
                        <a:lnTo>
                          <a:pt x="101" y="6"/>
                        </a:lnTo>
                        <a:lnTo>
                          <a:pt x="66" y="18"/>
                        </a:lnTo>
                        <a:lnTo>
                          <a:pt x="48" y="24"/>
                        </a:lnTo>
                        <a:lnTo>
                          <a:pt x="24" y="30"/>
                        </a:lnTo>
                        <a:lnTo>
                          <a:pt x="24" y="3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23309" name="Rectangle 77"/>
                <p:cNvSpPr>
                  <a:spLocks noChangeArrowheads="1"/>
                </p:cNvSpPr>
                <p:nvPr/>
              </p:nvSpPr>
              <p:spPr bwMode="auto">
                <a:xfrm>
                  <a:off x="3696" y="1392"/>
                  <a:ext cx="1104" cy="288"/>
                </a:xfrm>
                <a:prstGeom prst="rect">
                  <a:avLst/>
                </a:prstGeom>
                <a:solidFill>
                  <a:srgbClr val="FFFFCC"/>
                </a:solidFill>
                <a:ln w="19050">
                  <a:solidFill>
                    <a:srgbClr val="003399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ja-JP" altLang="en-US" sz="2000">
                      <a:solidFill>
                        <a:srgbClr val="003366"/>
                      </a:solidFill>
                      <a:ea typeface="HGP創英角ﾎﾟｯﾌﾟ体" pitchFamily="50" charset="-128"/>
                    </a:rPr>
                    <a:t>アイデア</a:t>
                  </a:r>
                </a:p>
              </p:txBody>
            </p:sp>
          </p:grpSp>
          <p:grpSp>
            <p:nvGrpSpPr>
              <p:cNvPr id="223880" name="Group 648"/>
              <p:cNvGrpSpPr>
                <a:grpSpLocks/>
              </p:cNvGrpSpPr>
              <p:nvPr/>
            </p:nvGrpSpPr>
            <p:grpSpPr bwMode="auto">
              <a:xfrm rot="2310139">
                <a:off x="2736" y="1872"/>
                <a:ext cx="1248" cy="1200"/>
                <a:chOff x="3264" y="384"/>
                <a:chExt cx="1536" cy="1680"/>
              </a:xfrm>
            </p:grpSpPr>
            <p:grpSp>
              <p:nvGrpSpPr>
                <p:cNvPr id="223881" name="Group 649"/>
                <p:cNvGrpSpPr>
                  <a:grpSpLocks/>
                </p:cNvGrpSpPr>
                <p:nvPr/>
              </p:nvGrpSpPr>
              <p:grpSpPr bwMode="auto">
                <a:xfrm>
                  <a:off x="3264" y="384"/>
                  <a:ext cx="1440" cy="1680"/>
                  <a:chOff x="2208" y="960"/>
                  <a:chExt cx="2896" cy="2444"/>
                </a:xfrm>
              </p:grpSpPr>
              <p:sp>
                <p:nvSpPr>
                  <p:cNvPr id="223882" name="Freeform 650"/>
                  <p:cNvSpPr>
                    <a:spLocks/>
                  </p:cNvSpPr>
                  <p:nvPr/>
                </p:nvSpPr>
                <p:spPr bwMode="auto">
                  <a:xfrm>
                    <a:off x="3735" y="1090"/>
                    <a:ext cx="1058" cy="887"/>
                  </a:xfrm>
                  <a:custGeom>
                    <a:avLst/>
                    <a:gdLst>
                      <a:gd name="T0" fmla="*/ 939 w 1058"/>
                      <a:gd name="T1" fmla="*/ 809 h 887"/>
                      <a:gd name="T2" fmla="*/ 951 w 1058"/>
                      <a:gd name="T3" fmla="*/ 761 h 887"/>
                      <a:gd name="T4" fmla="*/ 993 w 1058"/>
                      <a:gd name="T5" fmla="*/ 641 h 887"/>
                      <a:gd name="T6" fmla="*/ 1052 w 1058"/>
                      <a:gd name="T7" fmla="*/ 431 h 887"/>
                      <a:gd name="T8" fmla="*/ 1052 w 1058"/>
                      <a:gd name="T9" fmla="*/ 330 h 887"/>
                      <a:gd name="T10" fmla="*/ 1023 w 1058"/>
                      <a:gd name="T11" fmla="*/ 210 h 887"/>
                      <a:gd name="T12" fmla="*/ 921 w 1058"/>
                      <a:gd name="T13" fmla="*/ 114 h 887"/>
                      <a:gd name="T14" fmla="*/ 801 w 1058"/>
                      <a:gd name="T15" fmla="*/ 84 h 887"/>
                      <a:gd name="T16" fmla="*/ 688 w 1058"/>
                      <a:gd name="T17" fmla="*/ 102 h 887"/>
                      <a:gd name="T18" fmla="*/ 598 w 1058"/>
                      <a:gd name="T19" fmla="*/ 72 h 887"/>
                      <a:gd name="T20" fmla="*/ 520 w 1058"/>
                      <a:gd name="T21" fmla="*/ 18 h 887"/>
                      <a:gd name="T22" fmla="*/ 418 w 1058"/>
                      <a:gd name="T23" fmla="*/ 0 h 887"/>
                      <a:gd name="T24" fmla="*/ 311 w 1058"/>
                      <a:gd name="T25" fmla="*/ 18 h 887"/>
                      <a:gd name="T26" fmla="*/ 227 w 1058"/>
                      <a:gd name="T27" fmla="*/ 48 h 887"/>
                      <a:gd name="T28" fmla="*/ 143 w 1058"/>
                      <a:gd name="T29" fmla="*/ 96 h 887"/>
                      <a:gd name="T30" fmla="*/ 60 w 1058"/>
                      <a:gd name="T31" fmla="*/ 186 h 887"/>
                      <a:gd name="T32" fmla="*/ 6 w 1058"/>
                      <a:gd name="T33" fmla="*/ 318 h 887"/>
                      <a:gd name="T34" fmla="*/ 6 w 1058"/>
                      <a:gd name="T35" fmla="*/ 443 h 887"/>
                      <a:gd name="T36" fmla="*/ 24 w 1058"/>
                      <a:gd name="T37" fmla="*/ 467 h 887"/>
                      <a:gd name="T38" fmla="*/ 60 w 1058"/>
                      <a:gd name="T39" fmla="*/ 443 h 887"/>
                      <a:gd name="T40" fmla="*/ 72 w 1058"/>
                      <a:gd name="T41" fmla="*/ 431 h 887"/>
                      <a:gd name="T42" fmla="*/ 78 w 1058"/>
                      <a:gd name="T43" fmla="*/ 467 h 887"/>
                      <a:gd name="T44" fmla="*/ 113 w 1058"/>
                      <a:gd name="T45" fmla="*/ 527 h 887"/>
                      <a:gd name="T46" fmla="*/ 131 w 1058"/>
                      <a:gd name="T47" fmla="*/ 533 h 887"/>
                      <a:gd name="T48" fmla="*/ 137 w 1058"/>
                      <a:gd name="T49" fmla="*/ 497 h 887"/>
                      <a:gd name="T50" fmla="*/ 155 w 1058"/>
                      <a:gd name="T51" fmla="*/ 521 h 887"/>
                      <a:gd name="T52" fmla="*/ 173 w 1058"/>
                      <a:gd name="T53" fmla="*/ 563 h 887"/>
                      <a:gd name="T54" fmla="*/ 191 w 1058"/>
                      <a:gd name="T55" fmla="*/ 587 h 887"/>
                      <a:gd name="T56" fmla="*/ 299 w 1058"/>
                      <a:gd name="T57" fmla="*/ 641 h 887"/>
                      <a:gd name="T58" fmla="*/ 478 w 1058"/>
                      <a:gd name="T59" fmla="*/ 725 h 887"/>
                      <a:gd name="T60" fmla="*/ 604 w 1058"/>
                      <a:gd name="T61" fmla="*/ 785 h 887"/>
                      <a:gd name="T62" fmla="*/ 694 w 1058"/>
                      <a:gd name="T63" fmla="*/ 833 h 887"/>
                      <a:gd name="T64" fmla="*/ 753 w 1058"/>
                      <a:gd name="T65" fmla="*/ 863 h 887"/>
                      <a:gd name="T66" fmla="*/ 795 w 1058"/>
                      <a:gd name="T67" fmla="*/ 881 h 887"/>
                      <a:gd name="T68" fmla="*/ 807 w 1058"/>
                      <a:gd name="T69" fmla="*/ 887 h 8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058" h="887">
                        <a:moveTo>
                          <a:pt x="933" y="815"/>
                        </a:moveTo>
                        <a:lnTo>
                          <a:pt x="939" y="809"/>
                        </a:lnTo>
                        <a:lnTo>
                          <a:pt x="939" y="797"/>
                        </a:lnTo>
                        <a:lnTo>
                          <a:pt x="951" y="761"/>
                        </a:lnTo>
                        <a:lnTo>
                          <a:pt x="975" y="707"/>
                        </a:lnTo>
                        <a:lnTo>
                          <a:pt x="993" y="641"/>
                        </a:lnTo>
                        <a:lnTo>
                          <a:pt x="1034" y="497"/>
                        </a:lnTo>
                        <a:lnTo>
                          <a:pt x="1052" y="431"/>
                        </a:lnTo>
                        <a:lnTo>
                          <a:pt x="1058" y="378"/>
                        </a:lnTo>
                        <a:lnTo>
                          <a:pt x="1052" y="330"/>
                        </a:lnTo>
                        <a:lnTo>
                          <a:pt x="1040" y="270"/>
                        </a:lnTo>
                        <a:lnTo>
                          <a:pt x="1023" y="210"/>
                        </a:lnTo>
                        <a:lnTo>
                          <a:pt x="981" y="156"/>
                        </a:lnTo>
                        <a:lnTo>
                          <a:pt x="921" y="114"/>
                        </a:lnTo>
                        <a:lnTo>
                          <a:pt x="849" y="90"/>
                        </a:lnTo>
                        <a:lnTo>
                          <a:pt x="801" y="84"/>
                        </a:lnTo>
                        <a:lnTo>
                          <a:pt x="747" y="90"/>
                        </a:lnTo>
                        <a:lnTo>
                          <a:pt x="688" y="102"/>
                        </a:lnTo>
                        <a:lnTo>
                          <a:pt x="622" y="120"/>
                        </a:lnTo>
                        <a:lnTo>
                          <a:pt x="598" y="72"/>
                        </a:lnTo>
                        <a:lnTo>
                          <a:pt x="562" y="42"/>
                        </a:lnTo>
                        <a:lnTo>
                          <a:pt x="520" y="18"/>
                        </a:lnTo>
                        <a:lnTo>
                          <a:pt x="466" y="6"/>
                        </a:lnTo>
                        <a:lnTo>
                          <a:pt x="418" y="0"/>
                        </a:lnTo>
                        <a:lnTo>
                          <a:pt x="359" y="6"/>
                        </a:lnTo>
                        <a:lnTo>
                          <a:pt x="311" y="18"/>
                        </a:lnTo>
                        <a:lnTo>
                          <a:pt x="257" y="36"/>
                        </a:lnTo>
                        <a:lnTo>
                          <a:pt x="227" y="48"/>
                        </a:lnTo>
                        <a:lnTo>
                          <a:pt x="185" y="72"/>
                        </a:lnTo>
                        <a:lnTo>
                          <a:pt x="143" y="96"/>
                        </a:lnTo>
                        <a:lnTo>
                          <a:pt x="101" y="138"/>
                        </a:lnTo>
                        <a:lnTo>
                          <a:pt x="60" y="186"/>
                        </a:lnTo>
                        <a:lnTo>
                          <a:pt x="30" y="246"/>
                        </a:lnTo>
                        <a:lnTo>
                          <a:pt x="6" y="318"/>
                        </a:lnTo>
                        <a:lnTo>
                          <a:pt x="0" y="407"/>
                        </a:lnTo>
                        <a:lnTo>
                          <a:pt x="6" y="443"/>
                        </a:lnTo>
                        <a:lnTo>
                          <a:pt x="12" y="461"/>
                        </a:lnTo>
                        <a:lnTo>
                          <a:pt x="24" y="467"/>
                        </a:lnTo>
                        <a:lnTo>
                          <a:pt x="36" y="461"/>
                        </a:lnTo>
                        <a:lnTo>
                          <a:pt x="60" y="443"/>
                        </a:lnTo>
                        <a:lnTo>
                          <a:pt x="66" y="437"/>
                        </a:lnTo>
                        <a:lnTo>
                          <a:pt x="72" y="431"/>
                        </a:lnTo>
                        <a:lnTo>
                          <a:pt x="72" y="443"/>
                        </a:lnTo>
                        <a:lnTo>
                          <a:pt x="78" y="467"/>
                        </a:lnTo>
                        <a:lnTo>
                          <a:pt x="95" y="497"/>
                        </a:lnTo>
                        <a:lnTo>
                          <a:pt x="113" y="527"/>
                        </a:lnTo>
                        <a:lnTo>
                          <a:pt x="125" y="533"/>
                        </a:lnTo>
                        <a:lnTo>
                          <a:pt x="131" y="533"/>
                        </a:lnTo>
                        <a:lnTo>
                          <a:pt x="137" y="521"/>
                        </a:lnTo>
                        <a:lnTo>
                          <a:pt x="137" y="497"/>
                        </a:lnTo>
                        <a:lnTo>
                          <a:pt x="137" y="485"/>
                        </a:lnTo>
                        <a:lnTo>
                          <a:pt x="155" y="521"/>
                        </a:lnTo>
                        <a:lnTo>
                          <a:pt x="167" y="545"/>
                        </a:lnTo>
                        <a:lnTo>
                          <a:pt x="173" y="563"/>
                        </a:lnTo>
                        <a:lnTo>
                          <a:pt x="185" y="575"/>
                        </a:lnTo>
                        <a:lnTo>
                          <a:pt x="191" y="587"/>
                        </a:lnTo>
                        <a:lnTo>
                          <a:pt x="191" y="587"/>
                        </a:lnTo>
                        <a:lnTo>
                          <a:pt x="299" y="641"/>
                        </a:lnTo>
                        <a:lnTo>
                          <a:pt x="395" y="689"/>
                        </a:lnTo>
                        <a:lnTo>
                          <a:pt x="478" y="725"/>
                        </a:lnTo>
                        <a:lnTo>
                          <a:pt x="544" y="761"/>
                        </a:lnTo>
                        <a:lnTo>
                          <a:pt x="604" y="785"/>
                        </a:lnTo>
                        <a:lnTo>
                          <a:pt x="658" y="809"/>
                        </a:lnTo>
                        <a:lnTo>
                          <a:pt x="694" y="833"/>
                        </a:lnTo>
                        <a:lnTo>
                          <a:pt x="729" y="845"/>
                        </a:lnTo>
                        <a:lnTo>
                          <a:pt x="753" y="863"/>
                        </a:lnTo>
                        <a:lnTo>
                          <a:pt x="771" y="869"/>
                        </a:lnTo>
                        <a:lnTo>
                          <a:pt x="795" y="881"/>
                        </a:lnTo>
                        <a:lnTo>
                          <a:pt x="801" y="887"/>
                        </a:lnTo>
                        <a:lnTo>
                          <a:pt x="807" y="887"/>
                        </a:lnTo>
                        <a:lnTo>
                          <a:pt x="933" y="81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883" name="Line 65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08" y="960"/>
                    <a:ext cx="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884" name="Freeform 652"/>
                  <p:cNvSpPr>
                    <a:spLocks/>
                  </p:cNvSpPr>
                  <p:nvPr/>
                </p:nvSpPr>
                <p:spPr bwMode="auto">
                  <a:xfrm>
                    <a:off x="3573" y="2643"/>
                    <a:ext cx="1191" cy="761"/>
                  </a:xfrm>
                  <a:custGeom>
                    <a:avLst/>
                    <a:gdLst>
                      <a:gd name="T0" fmla="*/ 909 w 1191"/>
                      <a:gd name="T1" fmla="*/ 174 h 761"/>
                      <a:gd name="T2" fmla="*/ 969 w 1191"/>
                      <a:gd name="T3" fmla="*/ 311 h 761"/>
                      <a:gd name="T4" fmla="*/ 1047 w 1191"/>
                      <a:gd name="T5" fmla="*/ 509 h 761"/>
                      <a:gd name="T6" fmla="*/ 1125 w 1191"/>
                      <a:gd name="T7" fmla="*/ 653 h 761"/>
                      <a:gd name="T8" fmla="*/ 1185 w 1191"/>
                      <a:gd name="T9" fmla="*/ 719 h 761"/>
                      <a:gd name="T10" fmla="*/ 1185 w 1191"/>
                      <a:gd name="T11" fmla="*/ 749 h 761"/>
                      <a:gd name="T12" fmla="*/ 1155 w 1191"/>
                      <a:gd name="T13" fmla="*/ 761 h 761"/>
                      <a:gd name="T14" fmla="*/ 1095 w 1191"/>
                      <a:gd name="T15" fmla="*/ 755 h 761"/>
                      <a:gd name="T16" fmla="*/ 1005 w 1191"/>
                      <a:gd name="T17" fmla="*/ 737 h 761"/>
                      <a:gd name="T18" fmla="*/ 945 w 1191"/>
                      <a:gd name="T19" fmla="*/ 731 h 761"/>
                      <a:gd name="T20" fmla="*/ 909 w 1191"/>
                      <a:gd name="T21" fmla="*/ 713 h 761"/>
                      <a:gd name="T22" fmla="*/ 868 w 1191"/>
                      <a:gd name="T23" fmla="*/ 647 h 761"/>
                      <a:gd name="T24" fmla="*/ 760 w 1191"/>
                      <a:gd name="T25" fmla="*/ 497 h 761"/>
                      <a:gd name="T26" fmla="*/ 652 w 1191"/>
                      <a:gd name="T27" fmla="*/ 377 h 761"/>
                      <a:gd name="T28" fmla="*/ 622 w 1191"/>
                      <a:gd name="T29" fmla="*/ 347 h 761"/>
                      <a:gd name="T30" fmla="*/ 598 w 1191"/>
                      <a:gd name="T31" fmla="*/ 329 h 761"/>
                      <a:gd name="T32" fmla="*/ 563 w 1191"/>
                      <a:gd name="T33" fmla="*/ 341 h 761"/>
                      <a:gd name="T34" fmla="*/ 485 w 1191"/>
                      <a:gd name="T35" fmla="*/ 395 h 761"/>
                      <a:gd name="T36" fmla="*/ 395 w 1191"/>
                      <a:gd name="T37" fmla="*/ 485 h 761"/>
                      <a:gd name="T38" fmla="*/ 311 w 1191"/>
                      <a:gd name="T39" fmla="*/ 581 h 761"/>
                      <a:gd name="T40" fmla="*/ 281 w 1191"/>
                      <a:gd name="T41" fmla="*/ 623 h 761"/>
                      <a:gd name="T42" fmla="*/ 275 w 1191"/>
                      <a:gd name="T43" fmla="*/ 629 h 761"/>
                      <a:gd name="T44" fmla="*/ 240 w 1191"/>
                      <a:gd name="T45" fmla="*/ 635 h 761"/>
                      <a:gd name="T46" fmla="*/ 192 w 1191"/>
                      <a:gd name="T47" fmla="*/ 641 h 761"/>
                      <a:gd name="T48" fmla="*/ 102 w 1191"/>
                      <a:gd name="T49" fmla="*/ 647 h 761"/>
                      <a:gd name="T50" fmla="*/ 12 w 1191"/>
                      <a:gd name="T51" fmla="*/ 635 h 761"/>
                      <a:gd name="T52" fmla="*/ 54 w 1191"/>
                      <a:gd name="T53" fmla="*/ 581 h 761"/>
                      <a:gd name="T54" fmla="*/ 126 w 1191"/>
                      <a:gd name="T55" fmla="*/ 563 h 761"/>
                      <a:gd name="T56" fmla="*/ 156 w 1191"/>
                      <a:gd name="T57" fmla="*/ 485 h 761"/>
                      <a:gd name="T58" fmla="*/ 263 w 1191"/>
                      <a:gd name="T59" fmla="*/ 317 h 761"/>
                      <a:gd name="T60" fmla="*/ 341 w 1191"/>
                      <a:gd name="T61" fmla="*/ 233 h 761"/>
                      <a:gd name="T62" fmla="*/ 305 w 1191"/>
                      <a:gd name="T63" fmla="*/ 192 h 761"/>
                      <a:gd name="T64" fmla="*/ 353 w 1191"/>
                      <a:gd name="T65" fmla="*/ 162 h 761"/>
                      <a:gd name="T66" fmla="*/ 347 w 1191"/>
                      <a:gd name="T67" fmla="*/ 78 h 761"/>
                      <a:gd name="T68" fmla="*/ 377 w 1191"/>
                      <a:gd name="T69" fmla="*/ 0 h 7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191" h="761">
                        <a:moveTo>
                          <a:pt x="891" y="102"/>
                        </a:moveTo>
                        <a:lnTo>
                          <a:pt x="909" y="174"/>
                        </a:lnTo>
                        <a:lnTo>
                          <a:pt x="939" y="245"/>
                        </a:lnTo>
                        <a:lnTo>
                          <a:pt x="969" y="311"/>
                        </a:lnTo>
                        <a:lnTo>
                          <a:pt x="993" y="371"/>
                        </a:lnTo>
                        <a:lnTo>
                          <a:pt x="1047" y="509"/>
                        </a:lnTo>
                        <a:lnTo>
                          <a:pt x="1095" y="641"/>
                        </a:lnTo>
                        <a:lnTo>
                          <a:pt x="1125" y="653"/>
                        </a:lnTo>
                        <a:lnTo>
                          <a:pt x="1161" y="683"/>
                        </a:lnTo>
                        <a:lnTo>
                          <a:pt x="1185" y="719"/>
                        </a:lnTo>
                        <a:lnTo>
                          <a:pt x="1191" y="737"/>
                        </a:lnTo>
                        <a:lnTo>
                          <a:pt x="1185" y="749"/>
                        </a:lnTo>
                        <a:lnTo>
                          <a:pt x="1173" y="761"/>
                        </a:lnTo>
                        <a:lnTo>
                          <a:pt x="1155" y="761"/>
                        </a:lnTo>
                        <a:lnTo>
                          <a:pt x="1125" y="761"/>
                        </a:lnTo>
                        <a:lnTo>
                          <a:pt x="1095" y="755"/>
                        </a:lnTo>
                        <a:lnTo>
                          <a:pt x="1029" y="743"/>
                        </a:lnTo>
                        <a:lnTo>
                          <a:pt x="1005" y="737"/>
                        </a:lnTo>
                        <a:lnTo>
                          <a:pt x="993" y="731"/>
                        </a:lnTo>
                        <a:lnTo>
                          <a:pt x="945" y="731"/>
                        </a:lnTo>
                        <a:lnTo>
                          <a:pt x="927" y="725"/>
                        </a:lnTo>
                        <a:lnTo>
                          <a:pt x="909" y="713"/>
                        </a:lnTo>
                        <a:lnTo>
                          <a:pt x="885" y="683"/>
                        </a:lnTo>
                        <a:lnTo>
                          <a:pt x="868" y="647"/>
                        </a:lnTo>
                        <a:lnTo>
                          <a:pt x="814" y="575"/>
                        </a:lnTo>
                        <a:lnTo>
                          <a:pt x="760" y="497"/>
                        </a:lnTo>
                        <a:lnTo>
                          <a:pt x="706" y="431"/>
                        </a:lnTo>
                        <a:lnTo>
                          <a:pt x="652" y="377"/>
                        </a:lnTo>
                        <a:lnTo>
                          <a:pt x="640" y="365"/>
                        </a:lnTo>
                        <a:lnTo>
                          <a:pt x="622" y="347"/>
                        </a:lnTo>
                        <a:lnTo>
                          <a:pt x="610" y="335"/>
                        </a:lnTo>
                        <a:lnTo>
                          <a:pt x="598" y="329"/>
                        </a:lnTo>
                        <a:lnTo>
                          <a:pt x="586" y="335"/>
                        </a:lnTo>
                        <a:lnTo>
                          <a:pt x="563" y="341"/>
                        </a:lnTo>
                        <a:lnTo>
                          <a:pt x="521" y="365"/>
                        </a:lnTo>
                        <a:lnTo>
                          <a:pt x="485" y="395"/>
                        </a:lnTo>
                        <a:lnTo>
                          <a:pt x="455" y="425"/>
                        </a:lnTo>
                        <a:lnTo>
                          <a:pt x="395" y="485"/>
                        </a:lnTo>
                        <a:lnTo>
                          <a:pt x="335" y="545"/>
                        </a:lnTo>
                        <a:lnTo>
                          <a:pt x="311" y="581"/>
                        </a:lnTo>
                        <a:lnTo>
                          <a:pt x="287" y="617"/>
                        </a:lnTo>
                        <a:lnTo>
                          <a:pt x="281" y="623"/>
                        </a:lnTo>
                        <a:lnTo>
                          <a:pt x="281" y="629"/>
                        </a:lnTo>
                        <a:lnTo>
                          <a:pt x="275" y="629"/>
                        </a:lnTo>
                        <a:lnTo>
                          <a:pt x="257" y="635"/>
                        </a:lnTo>
                        <a:lnTo>
                          <a:pt x="240" y="635"/>
                        </a:lnTo>
                        <a:lnTo>
                          <a:pt x="216" y="641"/>
                        </a:lnTo>
                        <a:lnTo>
                          <a:pt x="192" y="641"/>
                        </a:lnTo>
                        <a:lnTo>
                          <a:pt x="168" y="641"/>
                        </a:lnTo>
                        <a:lnTo>
                          <a:pt x="102" y="647"/>
                        </a:lnTo>
                        <a:lnTo>
                          <a:pt x="36" y="641"/>
                        </a:lnTo>
                        <a:lnTo>
                          <a:pt x="12" y="635"/>
                        </a:lnTo>
                        <a:lnTo>
                          <a:pt x="0" y="617"/>
                        </a:lnTo>
                        <a:lnTo>
                          <a:pt x="54" y="581"/>
                        </a:lnTo>
                        <a:lnTo>
                          <a:pt x="90" y="569"/>
                        </a:lnTo>
                        <a:lnTo>
                          <a:pt x="126" y="563"/>
                        </a:lnTo>
                        <a:lnTo>
                          <a:pt x="138" y="527"/>
                        </a:lnTo>
                        <a:lnTo>
                          <a:pt x="156" y="485"/>
                        </a:lnTo>
                        <a:lnTo>
                          <a:pt x="204" y="407"/>
                        </a:lnTo>
                        <a:lnTo>
                          <a:pt x="263" y="317"/>
                        </a:lnTo>
                        <a:lnTo>
                          <a:pt x="299" y="269"/>
                        </a:lnTo>
                        <a:lnTo>
                          <a:pt x="341" y="233"/>
                        </a:lnTo>
                        <a:lnTo>
                          <a:pt x="323" y="209"/>
                        </a:lnTo>
                        <a:lnTo>
                          <a:pt x="305" y="192"/>
                        </a:lnTo>
                        <a:lnTo>
                          <a:pt x="329" y="180"/>
                        </a:lnTo>
                        <a:lnTo>
                          <a:pt x="353" y="162"/>
                        </a:lnTo>
                        <a:lnTo>
                          <a:pt x="341" y="126"/>
                        </a:lnTo>
                        <a:lnTo>
                          <a:pt x="347" y="78"/>
                        </a:lnTo>
                        <a:lnTo>
                          <a:pt x="359" y="36"/>
                        </a:lnTo>
                        <a:lnTo>
                          <a:pt x="377" y="0"/>
                        </a:lnTo>
                        <a:lnTo>
                          <a:pt x="891" y="102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885" name="Freeform 653"/>
                  <p:cNvSpPr>
                    <a:spLocks/>
                  </p:cNvSpPr>
                  <p:nvPr/>
                </p:nvSpPr>
                <p:spPr bwMode="auto">
                  <a:xfrm>
                    <a:off x="3065" y="1743"/>
                    <a:ext cx="813" cy="558"/>
                  </a:xfrm>
                  <a:custGeom>
                    <a:avLst/>
                    <a:gdLst>
                      <a:gd name="T0" fmla="*/ 371 w 813"/>
                      <a:gd name="T1" fmla="*/ 0 h 558"/>
                      <a:gd name="T2" fmla="*/ 395 w 813"/>
                      <a:gd name="T3" fmla="*/ 18 h 558"/>
                      <a:gd name="T4" fmla="*/ 425 w 813"/>
                      <a:gd name="T5" fmla="*/ 48 h 558"/>
                      <a:gd name="T6" fmla="*/ 508 w 813"/>
                      <a:gd name="T7" fmla="*/ 120 h 558"/>
                      <a:gd name="T8" fmla="*/ 550 w 813"/>
                      <a:gd name="T9" fmla="*/ 156 h 558"/>
                      <a:gd name="T10" fmla="*/ 586 w 813"/>
                      <a:gd name="T11" fmla="*/ 192 h 558"/>
                      <a:gd name="T12" fmla="*/ 616 w 813"/>
                      <a:gd name="T13" fmla="*/ 222 h 558"/>
                      <a:gd name="T14" fmla="*/ 634 w 813"/>
                      <a:gd name="T15" fmla="*/ 240 h 558"/>
                      <a:gd name="T16" fmla="*/ 634 w 813"/>
                      <a:gd name="T17" fmla="*/ 234 h 558"/>
                      <a:gd name="T18" fmla="*/ 640 w 813"/>
                      <a:gd name="T19" fmla="*/ 222 h 558"/>
                      <a:gd name="T20" fmla="*/ 658 w 813"/>
                      <a:gd name="T21" fmla="*/ 180 h 558"/>
                      <a:gd name="T22" fmla="*/ 670 w 813"/>
                      <a:gd name="T23" fmla="*/ 162 h 558"/>
                      <a:gd name="T24" fmla="*/ 682 w 813"/>
                      <a:gd name="T25" fmla="*/ 144 h 558"/>
                      <a:gd name="T26" fmla="*/ 700 w 813"/>
                      <a:gd name="T27" fmla="*/ 144 h 558"/>
                      <a:gd name="T28" fmla="*/ 718 w 813"/>
                      <a:gd name="T29" fmla="*/ 156 h 558"/>
                      <a:gd name="T30" fmla="*/ 754 w 813"/>
                      <a:gd name="T31" fmla="*/ 192 h 558"/>
                      <a:gd name="T32" fmla="*/ 783 w 813"/>
                      <a:gd name="T33" fmla="*/ 234 h 558"/>
                      <a:gd name="T34" fmla="*/ 807 w 813"/>
                      <a:gd name="T35" fmla="*/ 270 h 558"/>
                      <a:gd name="T36" fmla="*/ 813 w 813"/>
                      <a:gd name="T37" fmla="*/ 282 h 558"/>
                      <a:gd name="T38" fmla="*/ 813 w 813"/>
                      <a:gd name="T39" fmla="*/ 282 h 558"/>
                      <a:gd name="T40" fmla="*/ 801 w 813"/>
                      <a:gd name="T41" fmla="*/ 372 h 558"/>
                      <a:gd name="T42" fmla="*/ 789 w 813"/>
                      <a:gd name="T43" fmla="*/ 444 h 558"/>
                      <a:gd name="T44" fmla="*/ 777 w 813"/>
                      <a:gd name="T45" fmla="*/ 492 h 558"/>
                      <a:gd name="T46" fmla="*/ 777 w 813"/>
                      <a:gd name="T47" fmla="*/ 528 h 558"/>
                      <a:gd name="T48" fmla="*/ 771 w 813"/>
                      <a:gd name="T49" fmla="*/ 546 h 558"/>
                      <a:gd name="T50" fmla="*/ 765 w 813"/>
                      <a:gd name="T51" fmla="*/ 558 h 558"/>
                      <a:gd name="T52" fmla="*/ 765 w 813"/>
                      <a:gd name="T53" fmla="*/ 558 h 558"/>
                      <a:gd name="T54" fmla="*/ 759 w 813"/>
                      <a:gd name="T55" fmla="*/ 558 h 558"/>
                      <a:gd name="T56" fmla="*/ 736 w 813"/>
                      <a:gd name="T57" fmla="*/ 558 h 558"/>
                      <a:gd name="T58" fmla="*/ 700 w 813"/>
                      <a:gd name="T59" fmla="*/ 546 h 558"/>
                      <a:gd name="T60" fmla="*/ 658 w 813"/>
                      <a:gd name="T61" fmla="*/ 540 h 558"/>
                      <a:gd name="T62" fmla="*/ 604 w 813"/>
                      <a:gd name="T63" fmla="*/ 528 h 558"/>
                      <a:gd name="T64" fmla="*/ 544 w 813"/>
                      <a:gd name="T65" fmla="*/ 516 h 558"/>
                      <a:gd name="T66" fmla="*/ 407 w 813"/>
                      <a:gd name="T67" fmla="*/ 492 h 558"/>
                      <a:gd name="T68" fmla="*/ 269 w 813"/>
                      <a:gd name="T69" fmla="*/ 456 h 558"/>
                      <a:gd name="T70" fmla="*/ 209 w 813"/>
                      <a:gd name="T71" fmla="*/ 444 h 558"/>
                      <a:gd name="T72" fmla="*/ 149 w 813"/>
                      <a:gd name="T73" fmla="*/ 432 h 558"/>
                      <a:gd name="T74" fmla="*/ 96 w 813"/>
                      <a:gd name="T75" fmla="*/ 414 h 558"/>
                      <a:gd name="T76" fmla="*/ 54 w 813"/>
                      <a:gd name="T77" fmla="*/ 402 h 558"/>
                      <a:gd name="T78" fmla="*/ 24 w 813"/>
                      <a:gd name="T79" fmla="*/ 390 h 558"/>
                      <a:gd name="T80" fmla="*/ 6 w 813"/>
                      <a:gd name="T81" fmla="*/ 378 h 558"/>
                      <a:gd name="T82" fmla="*/ 0 w 813"/>
                      <a:gd name="T83" fmla="*/ 348 h 558"/>
                      <a:gd name="T84" fmla="*/ 6 w 813"/>
                      <a:gd name="T85" fmla="*/ 306 h 558"/>
                      <a:gd name="T86" fmla="*/ 24 w 813"/>
                      <a:gd name="T87" fmla="*/ 252 h 558"/>
                      <a:gd name="T88" fmla="*/ 60 w 813"/>
                      <a:gd name="T89" fmla="*/ 192 h 558"/>
                      <a:gd name="T90" fmla="*/ 90 w 813"/>
                      <a:gd name="T91" fmla="*/ 138 h 558"/>
                      <a:gd name="T92" fmla="*/ 120 w 813"/>
                      <a:gd name="T93" fmla="*/ 96 h 558"/>
                      <a:gd name="T94" fmla="*/ 137 w 813"/>
                      <a:gd name="T95" fmla="*/ 60 h 558"/>
                      <a:gd name="T96" fmla="*/ 149 w 813"/>
                      <a:gd name="T97" fmla="*/ 48 h 558"/>
                      <a:gd name="T98" fmla="*/ 371 w 813"/>
                      <a:gd name="T99" fmla="*/ 0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813" h="558">
                        <a:moveTo>
                          <a:pt x="371" y="0"/>
                        </a:moveTo>
                        <a:lnTo>
                          <a:pt x="395" y="18"/>
                        </a:lnTo>
                        <a:lnTo>
                          <a:pt x="425" y="48"/>
                        </a:lnTo>
                        <a:lnTo>
                          <a:pt x="508" y="120"/>
                        </a:lnTo>
                        <a:lnTo>
                          <a:pt x="550" y="156"/>
                        </a:lnTo>
                        <a:lnTo>
                          <a:pt x="586" y="192"/>
                        </a:lnTo>
                        <a:lnTo>
                          <a:pt x="616" y="222"/>
                        </a:lnTo>
                        <a:lnTo>
                          <a:pt x="634" y="240"/>
                        </a:lnTo>
                        <a:lnTo>
                          <a:pt x="634" y="234"/>
                        </a:lnTo>
                        <a:lnTo>
                          <a:pt x="640" y="222"/>
                        </a:lnTo>
                        <a:lnTo>
                          <a:pt x="658" y="180"/>
                        </a:lnTo>
                        <a:lnTo>
                          <a:pt x="670" y="162"/>
                        </a:lnTo>
                        <a:lnTo>
                          <a:pt x="682" y="144"/>
                        </a:lnTo>
                        <a:lnTo>
                          <a:pt x="700" y="144"/>
                        </a:lnTo>
                        <a:lnTo>
                          <a:pt x="718" y="156"/>
                        </a:lnTo>
                        <a:lnTo>
                          <a:pt x="754" y="192"/>
                        </a:lnTo>
                        <a:lnTo>
                          <a:pt x="783" y="234"/>
                        </a:lnTo>
                        <a:lnTo>
                          <a:pt x="807" y="270"/>
                        </a:lnTo>
                        <a:lnTo>
                          <a:pt x="813" y="282"/>
                        </a:lnTo>
                        <a:lnTo>
                          <a:pt x="813" y="282"/>
                        </a:lnTo>
                        <a:lnTo>
                          <a:pt x="801" y="372"/>
                        </a:lnTo>
                        <a:lnTo>
                          <a:pt x="789" y="444"/>
                        </a:lnTo>
                        <a:lnTo>
                          <a:pt x="777" y="492"/>
                        </a:lnTo>
                        <a:lnTo>
                          <a:pt x="777" y="528"/>
                        </a:lnTo>
                        <a:lnTo>
                          <a:pt x="771" y="546"/>
                        </a:lnTo>
                        <a:lnTo>
                          <a:pt x="765" y="558"/>
                        </a:lnTo>
                        <a:lnTo>
                          <a:pt x="765" y="558"/>
                        </a:lnTo>
                        <a:lnTo>
                          <a:pt x="759" y="558"/>
                        </a:lnTo>
                        <a:lnTo>
                          <a:pt x="736" y="558"/>
                        </a:lnTo>
                        <a:lnTo>
                          <a:pt x="700" y="546"/>
                        </a:lnTo>
                        <a:lnTo>
                          <a:pt x="658" y="540"/>
                        </a:lnTo>
                        <a:lnTo>
                          <a:pt x="604" y="528"/>
                        </a:lnTo>
                        <a:lnTo>
                          <a:pt x="544" y="516"/>
                        </a:lnTo>
                        <a:lnTo>
                          <a:pt x="407" y="492"/>
                        </a:lnTo>
                        <a:lnTo>
                          <a:pt x="269" y="456"/>
                        </a:lnTo>
                        <a:lnTo>
                          <a:pt x="209" y="444"/>
                        </a:lnTo>
                        <a:lnTo>
                          <a:pt x="149" y="432"/>
                        </a:lnTo>
                        <a:lnTo>
                          <a:pt x="96" y="414"/>
                        </a:lnTo>
                        <a:lnTo>
                          <a:pt x="54" y="402"/>
                        </a:lnTo>
                        <a:lnTo>
                          <a:pt x="24" y="390"/>
                        </a:lnTo>
                        <a:lnTo>
                          <a:pt x="6" y="378"/>
                        </a:lnTo>
                        <a:lnTo>
                          <a:pt x="0" y="348"/>
                        </a:lnTo>
                        <a:lnTo>
                          <a:pt x="6" y="306"/>
                        </a:lnTo>
                        <a:lnTo>
                          <a:pt x="24" y="252"/>
                        </a:lnTo>
                        <a:lnTo>
                          <a:pt x="60" y="192"/>
                        </a:lnTo>
                        <a:lnTo>
                          <a:pt x="90" y="138"/>
                        </a:lnTo>
                        <a:lnTo>
                          <a:pt x="120" y="96"/>
                        </a:lnTo>
                        <a:lnTo>
                          <a:pt x="137" y="60"/>
                        </a:lnTo>
                        <a:lnTo>
                          <a:pt x="149" y="48"/>
                        </a:lnTo>
                        <a:lnTo>
                          <a:pt x="371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886" name="Freeform 654"/>
                  <p:cNvSpPr>
                    <a:spLocks/>
                  </p:cNvSpPr>
                  <p:nvPr/>
                </p:nvSpPr>
                <p:spPr bwMode="auto">
                  <a:xfrm>
                    <a:off x="3795" y="2115"/>
                    <a:ext cx="963" cy="720"/>
                  </a:xfrm>
                  <a:custGeom>
                    <a:avLst/>
                    <a:gdLst>
                      <a:gd name="T0" fmla="*/ 35 w 963"/>
                      <a:gd name="T1" fmla="*/ 0 h 720"/>
                      <a:gd name="T2" fmla="*/ 35 w 963"/>
                      <a:gd name="T3" fmla="*/ 6 h 720"/>
                      <a:gd name="T4" fmla="*/ 24 w 963"/>
                      <a:gd name="T5" fmla="*/ 30 h 720"/>
                      <a:gd name="T6" fmla="*/ 18 w 963"/>
                      <a:gd name="T7" fmla="*/ 66 h 720"/>
                      <a:gd name="T8" fmla="*/ 6 w 963"/>
                      <a:gd name="T9" fmla="*/ 114 h 720"/>
                      <a:gd name="T10" fmla="*/ 6 w 963"/>
                      <a:gd name="T11" fmla="*/ 162 h 720"/>
                      <a:gd name="T12" fmla="*/ 0 w 963"/>
                      <a:gd name="T13" fmla="*/ 222 h 720"/>
                      <a:gd name="T14" fmla="*/ 6 w 963"/>
                      <a:gd name="T15" fmla="*/ 282 h 720"/>
                      <a:gd name="T16" fmla="*/ 24 w 963"/>
                      <a:gd name="T17" fmla="*/ 342 h 720"/>
                      <a:gd name="T18" fmla="*/ 77 w 963"/>
                      <a:gd name="T19" fmla="*/ 456 h 720"/>
                      <a:gd name="T20" fmla="*/ 137 w 963"/>
                      <a:gd name="T21" fmla="*/ 552 h 720"/>
                      <a:gd name="T22" fmla="*/ 161 w 963"/>
                      <a:gd name="T23" fmla="*/ 594 h 720"/>
                      <a:gd name="T24" fmla="*/ 197 w 963"/>
                      <a:gd name="T25" fmla="*/ 624 h 720"/>
                      <a:gd name="T26" fmla="*/ 221 w 963"/>
                      <a:gd name="T27" fmla="*/ 648 h 720"/>
                      <a:gd name="T28" fmla="*/ 251 w 963"/>
                      <a:gd name="T29" fmla="*/ 666 h 720"/>
                      <a:gd name="T30" fmla="*/ 269 w 963"/>
                      <a:gd name="T31" fmla="*/ 672 h 720"/>
                      <a:gd name="T32" fmla="*/ 293 w 963"/>
                      <a:gd name="T33" fmla="*/ 678 h 720"/>
                      <a:gd name="T34" fmla="*/ 352 w 963"/>
                      <a:gd name="T35" fmla="*/ 702 h 720"/>
                      <a:gd name="T36" fmla="*/ 436 w 963"/>
                      <a:gd name="T37" fmla="*/ 714 h 720"/>
                      <a:gd name="T38" fmla="*/ 532 w 963"/>
                      <a:gd name="T39" fmla="*/ 720 h 720"/>
                      <a:gd name="T40" fmla="*/ 622 w 963"/>
                      <a:gd name="T41" fmla="*/ 708 h 720"/>
                      <a:gd name="T42" fmla="*/ 669 w 963"/>
                      <a:gd name="T43" fmla="*/ 696 h 720"/>
                      <a:gd name="T44" fmla="*/ 717 w 963"/>
                      <a:gd name="T45" fmla="*/ 672 h 720"/>
                      <a:gd name="T46" fmla="*/ 759 w 963"/>
                      <a:gd name="T47" fmla="*/ 642 h 720"/>
                      <a:gd name="T48" fmla="*/ 801 w 963"/>
                      <a:gd name="T49" fmla="*/ 600 h 720"/>
                      <a:gd name="T50" fmla="*/ 837 w 963"/>
                      <a:gd name="T51" fmla="*/ 552 h 720"/>
                      <a:gd name="T52" fmla="*/ 873 w 963"/>
                      <a:gd name="T53" fmla="*/ 486 h 720"/>
                      <a:gd name="T54" fmla="*/ 921 w 963"/>
                      <a:gd name="T55" fmla="*/ 378 h 720"/>
                      <a:gd name="T56" fmla="*/ 939 w 963"/>
                      <a:gd name="T57" fmla="*/ 324 h 720"/>
                      <a:gd name="T58" fmla="*/ 957 w 963"/>
                      <a:gd name="T59" fmla="*/ 270 h 720"/>
                      <a:gd name="T60" fmla="*/ 963 w 963"/>
                      <a:gd name="T61" fmla="*/ 222 h 720"/>
                      <a:gd name="T62" fmla="*/ 963 w 963"/>
                      <a:gd name="T63" fmla="*/ 174 h 720"/>
                      <a:gd name="T64" fmla="*/ 945 w 963"/>
                      <a:gd name="T65" fmla="*/ 144 h 720"/>
                      <a:gd name="T66" fmla="*/ 909 w 963"/>
                      <a:gd name="T67" fmla="*/ 108 h 720"/>
                      <a:gd name="T68" fmla="*/ 825 w 963"/>
                      <a:gd name="T69" fmla="*/ 72 h 720"/>
                      <a:gd name="T70" fmla="*/ 741 w 963"/>
                      <a:gd name="T71" fmla="*/ 42 h 720"/>
                      <a:gd name="T72" fmla="*/ 705 w 963"/>
                      <a:gd name="T73" fmla="*/ 36 h 720"/>
                      <a:gd name="T74" fmla="*/ 681 w 963"/>
                      <a:gd name="T75" fmla="*/ 30 h 720"/>
                      <a:gd name="T76" fmla="*/ 663 w 963"/>
                      <a:gd name="T77" fmla="*/ 24 h 720"/>
                      <a:gd name="T78" fmla="*/ 657 w 963"/>
                      <a:gd name="T79" fmla="*/ 24 h 720"/>
                      <a:gd name="T80" fmla="*/ 35 w 963"/>
                      <a:gd name="T81" fmla="*/ 0 h 7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963" h="720">
                        <a:moveTo>
                          <a:pt x="35" y="0"/>
                        </a:moveTo>
                        <a:lnTo>
                          <a:pt x="35" y="6"/>
                        </a:lnTo>
                        <a:lnTo>
                          <a:pt x="24" y="30"/>
                        </a:lnTo>
                        <a:lnTo>
                          <a:pt x="18" y="66"/>
                        </a:lnTo>
                        <a:lnTo>
                          <a:pt x="6" y="114"/>
                        </a:lnTo>
                        <a:lnTo>
                          <a:pt x="6" y="162"/>
                        </a:lnTo>
                        <a:lnTo>
                          <a:pt x="0" y="222"/>
                        </a:lnTo>
                        <a:lnTo>
                          <a:pt x="6" y="282"/>
                        </a:lnTo>
                        <a:lnTo>
                          <a:pt x="24" y="342"/>
                        </a:lnTo>
                        <a:lnTo>
                          <a:pt x="77" y="456"/>
                        </a:lnTo>
                        <a:lnTo>
                          <a:pt x="137" y="552"/>
                        </a:lnTo>
                        <a:lnTo>
                          <a:pt x="161" y="594"/>
                        </a:lnTo>
                        <a:lnTo>
                          <a:pt x="197" y="624"/>
                        </a:lnTo>
                        <a:lnTo>
                          <a:pt x="221" y="648"/>
                        </a:lnTo>
                        <a:lnTo>
                          <a:pt x="251" y="666"/>
                        </a:lnTo>
                        <a:lnTo>
                          <a:pt x="269" y="672"/>
                        </a:lnTo>
                        <a:lnTo>
                          <a:pt x="293" y="678"/>
                        </a:lnTo>
                        <a:lnTo>
                          <a:pt x="352" y="702"/>
                        </a:lnTo>
                        <a:lnTo>
                          <a:pt x="436" y="714"/>
                        </a:lnTo>
                        <a:lnTo>
                          <a:pt x="532" y="720"/>
                        </a:lnTo>
                        <a:lnTo>
                          <a:pt x="622" y="708"/>
                        </a:lnTo>
                        <a:lnTo>
                          <a:pt x="669" y="696"/>
                        </a:lnTo>
                        <a:lnTo>
                          <a:pt x="717" y="672"/>
                        </a:lnTo>
                        <a:lnTo>
                          <a:pt x="759" y="642"/>
                        </a:lnTo>
                        <a:lnTo>
                          <a:pt x="801" y="600"/>
                        </a:lnTo>
                        <a:lnTo>
                          <a:pt x="837" y="552"/>
                        </a:lnTo>
                        <a:lnTo>
                          <a:pt x="873" y="486"/>
                        </a:lnTo>
                        <a:lnTo>
                          <a:pt x="921" y="378"/>
                        </a:lnTo>
                        <a:lnTo>
                          <a:pt x="939" y="324"/>
                        </a:lnTo>
                        <a:lnTo>
                          <a:pt x="957" y="270"/>
                        </a:lnTo>
                        <a:lnTo>
                          <a:pt x="963" y="222"/>
                        </a:lnTo>
                        <a:lnTo>
                          <a:pt x="963" y="174"/>
                        </a:lnTo>
                        <a:lnTo>
                          <a:pt x="945" y="144"/>
                        </a:lnTo>
                        <a:lnTo>
                          <a:pt x="909" y="108"/>
                        </a:lnTo>
                        <a:lnTo>
                          <a:pt x="825" y="72"/>
                        </a:lnTo>
                        <a:lnTo>
                          <a:pt x="741" y="42"/>
                        </a:lnTo>
                        <a:lnTo>
                          <a:pt x="705" y="36"/>
                        </a:lnTo>
                        <a:lnTo>
                          <a:pt x="681" y="30"/>
                        </a:lnTo>
                        <a:lnTo>
                          <a:pt x="663" y="24"/>
                        </a:lnTo>
                        <a:lnTo>
                          <a:pt x="657" y="24"/>
                        </a:lnTo>
                        <a:lnTo>
                          <a:pt x="35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887" name="Freeform 655"/>
                  <p:cNvSpPr>
                    <a:spLocks/>
                  </p:cNvSpPr>
                  <p:nvPr/>
                </p:nvSpPr>
                <p:spPr bwMode="auto">
                  <a:xfrm>
                    <a:off x="4584" y="2301"/>
                    <a:ext cx="520" cy="599"/>
                  </a:xfrm>
                  <a:custGeom>
                    <a:avLst/>
                    <a:gdLst>
                      <a:gd name="T0" fmla="*/ 96 w 520"/>
                      <a:gd name="T1" fmla="*/ 0 h 599"/>
                      <a:gd name="T2" fmla="*/ 102 w 520"/>
                      <a:gd name="T3" fmla="*/ 0 h 599"/>
                      <a:gd name="T4" fmla="*/ 126 w 520"/>
                      <a:gd name="T5" fmla="*/ 6 h 599"/>
                      <a:gd name="T6" fmla="*/ 162 w 520"/>
                      <a:gd name="T7" fmla="*/ 12 h 599"/>
                      <a:gd name="T8" fmla="*/ 203 w 520"/>
                      <a:gd name="T9" fmla="*/ 24 h 599"/>
                      <a:gd name="T10" fmla="*/ 293 w 520"/>
                      <a:gd name="T11" fmla="*/ 48 h 599"/>
                      <a:gd name="T12" fmla="*/ 329 w 520"/>
                      <a:gd name="T13" fmla="*/ 66 h 599"/>
                      <a:gd name="T14" fmla="*/ 365 w 520"/>
                      <a:gd name="T15" fmla="*/ 84 h 599"/>
                      <a:gd name="T16" fmla="*/ 395 w 520"/>
                      <a:gd name="T17" fmla="*/ 108 h 599"/>
                      <a:gd name="T18" fmla="*/ 437 w 520"/>
                      <a:gd name="T19" fmla="*/ 144 h 599"/>
                      <a:gd name="T20" fmla="*/ 473 w 520"/>
                      <a:gd name="T21" fmla="*/ 186 h 599"/>
                      <a:gd name="T22" fmla="*/ 502 w 520"/>
                      <a:gd name="T23" fmla="*/ 234 h 599"/>
                      <a:gd name="T24" fmla="*/ 520 w 520"/>
                      <a:gd name="T25" fmla="*/ 288 h 599"/>
                      <a:gd name="T26" fmla="*/ 520 w 520"/>
                      <a:gd name="T27" fmla="*/ 354 h 599"/>
                      <a:gd name="T28" fmla="*/ 508 w 520"/>
                      <a:gd name="T29" fmla="*/ 390 h 599"/>
                      <a:gd name="T30" fmla="*/ 491 w 520"/>
                      <a:gd name="T31" fmla="*/ 426 h 599"/>
                      <a:gd name="T32" fmla="*/ 467 w 520"/>
                      <a:gd name="T33" fmla="*/ 462 h 599"/>
                      <a:gd name="T34" fmla="*/ 437 w 520"/>
                      <a:gd name="T35" fmla="*/ 498 h 599"/>
                      <a:gd name="T36" fmla="*/ 395 w 520"/>
                      <a:gd name="T37" fmla="*/ 534 h 599"/>
                      <a:gd name="T38" fmla="*/ 347 w 520"/>
                      <a:gd name="T39" fmla="*/ 563 h 599"/>
                      <a:gd name="T40" fmla="*/ 299 w 520"/>
                      <a:gd name="T41" fmla="*/ 581 h 599"/>
                      <a:gd name="T42" fmla="*/ 251 w 520"/>
                      <a:gd name="T43" fmla="*/ 593 h 599"/>
                      <a:gd name="T44" fmla="*/ 209 w 520"/>
                      <a:gd name="T45" fmla="*/ 599 h 599"/>
                      <a:gd name="T46" fmla="*/ 174 w 520"/>
                      <a:gd name="T47" fmla="*/ 599 h 599"/>
                      <a:gd name="T48" fmla="*/ 150 w 520"/>
                      <a:gd name="T49" fmla="*/ 599 h 599"/>
                      <a:gd name="T50" fmla="*/ 138 w 520"/>
                      <a:gd name="T51" fmla="*/ 593 h 599"/>
                      <a:gd name="T52" fmla="*/ 120 w 520"/>
                      <a:gd name="T53" fmla="*/ 546 h 599"/>
                      <a:gd name="T54" fmla="*/ 108 w 520"/>
                      <a:gd name="T55" fmla="*/ 510 h 599"/>
                      <a:gd name="T56" fmla="*/ 96 w 520"/>
                      <a:gd name="T57" fmla="*/ 480 h 599"/>
                      <a:gd name="T58" fmla="*/ 90 w 520"/>
                      <a:gd name="T59" fmla="*/ 468 h 599"/>
                      <a:gd name="T60" fmla="*/ 84 w 520"/>
                      <a:gd name="T61" fmla="*/ 450 h 599"/>
                      <a:gd name="T62" fmla="*/ 84 w 520"/>
                      <a:gd name="T63" fmla="*/ 450 h 599"/>
                      <a:gd name="T64" fmla="*/ 90 w 520"/>
                      <a:gd name="T65" fmla="*/ 438 h 599"/>
                      <a:gd name="T66" fmla="*/ 120 w 520"/>
                      <a:gd name="T67" fmla="*/ 414 h 599"/>
                      <a:gd name="T68" fmla="*/ 162 w 520"/>
                      <a:gd name="T69" fmla="*/ 384 h 599"/>
                      <a:gd name="T70" fmla="*/ 209 w 520"/>
                      <a:gd name="T71" fmla="*/ 372 h 599"/>
                      <a:gd name="T72" fmla="*/ 144 w 520"/>
                      <a:gd name="T73" fmla="*/ 354 h 599"/>
                      <a:gd name="T74" fmla="*/ 90 w 520"/>
                      <a:gd name="T75" fmla="*/ 342 h 599"/>
                      <a:gd name="T76" fmla="*/ 54 w 520"/>
                      <a:gd name="T77" fmla="*/ 330 h 599"/>
                      <a:gd name="T78" fmla="*/ 24 w 520"/>
                      <a:gd name="T79" fmla="*/ 324 h 599"/>
                      <a:gd name="T80" fmla="*/ 12 w 520"/>
                      <a:gd name="T81" fmla="*/ 318 h 599"/>
                      <a:gd name="T82" fmla="*/ 0 w 520"/>
                      <a:gd name="T83" fmla="*/ 318 h 599"/>
                      <a:gd name="T84" fmla="*/ 0 w 520"/>
                      <a:gd name="T85" fmla="*/ 318 h 599"/>
                      <a:gd name="T86" fmla="*/ 96 w 520"/>
                      <a:gd name="T87" fmla="*/ 0 h 5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520" h="599">
                        <a:moveTo>
                          <a:pt x="96" y="0"/>
                        </a:moveTo>
                        <a:lnTo>
                          <a:pt x="102" y="0"/>
                        </a:lnTo>
                        <a:lnTo>
                          <a:pt x="126" y="6"/>
                        </a:lnTo>
                        <a:lnTo>
                          <a:pt x="162" y="12"/>
                        </a:lnTo>
                        <a:lnTo>
                          <a:pt x="203" y="24"/>
                        </a:lnTo>
                        <a:lnTo>
                          <a:pt x="293" y="48"/>
                        </a:lnTo>
                        <a:lnTo>
                          <a:pt x="329" y="66"/>
                        </a:lnTo>
                        <a:lnTo>
                          <a:pt x="365" y="84"/>
                        </a:lnTo>
                        <a:lnTo>
                          <a:pt x="395" y="108"/>
                        </a:lnTo>
                        <a:lnTo>
                          <a:pt x="437" y="144"/>
                        </a:lnTo>
                        <a:lnTo>
                          <a:pt x="473" y="186"/>
                        </a:lnTo>
                        <a:lnTo>
                          <a:pt x="502" y="234"/>
                        </a:lnTo>
                        <a:lnTo>
                          <a:pt x="520" y="288"/>
                        </a:lnTo>
                        <a:lnTo>
                          <a:pt x="520" y="354"/>
                        </a:lnTo>
                        <a:lnTo>
                          <a:pt x="508" y="390"/>
                        </a:lnTo>
                        <a:lnTo>
                          <a:pt x="491" y="426"/>
                        </a:lnTo>
                        <a:lnTo>
                          <a:pt x="467" y="462"/>
                        </a:lnTo>
                        <a:lnTo>
                          <a:pt x="437" y="498"/>
                        </a:lnTo>
                        <a:lnTo>
                          <a:pt x="395" y="534"/>
                        </a:lnTo>
                        <a:lnTo>
                          <a:pt x="347" y="563"/>
                        </a:lnTo>
                        <a:lnTo>
                          <a:pt x="299" y="581"/>
                        </a:lnTo>
                        <a:lnTo>
                          <a:pt x="251" y="593"/>
                        </a:lnTo>
                        <a:lnTo>
                          <a:pt x="209" y="599"/>
                        </a:lnTo>
                        <a:lnTo>
                          <a:pt x="174" y="599"/>
                        </a:lnTo>
                        <a:lnTo>
                          <a:pt x="150" y="599"/>
                        </a:lnTo>
                        <a:lnTo>
                          <a:pt x="138" y="593"/>
                        </a:lnTo>
                        <a:lnTo>
                          <a:pt x="120" y="546"/>
                        </a:lnTo>
                        <a:lnTo>
                          <a:pt x="108" y="510"/>
                        </a:lnTo>
                        <a:lnTo>
                          <a:pt x="96" y="480"/>
                        </a:lnTo>
                        <a:lnTo>
                          <a:pt x="90" y="468"/>
                        </a:lnTo>
                        <a:lnTo>
                          <a:pt x="84" y="450"/>
                        </a:lnTo>
                        <a:lnTo>
                          <a:pt x="84" y="450"/>
                        </a:lnTo>
                        <a:lnTo>
                          <a:pt x="90" y="438"/>
                        </a:lnTo>
                        <a:lnTo>
                          <a:pt x="120" y="414"/>
                        </a:lnTo>
                        <a:lnTo>
                          <a:pt x="162" y="384"/>
                        </a:lnTo>
                        <a:lnTo>
                          <a:pt x="209" y="372"/>
                        </a:lnTo>
                        <a:lnTo>
                          <a:pt x="144" y="354"/>
                        </a:lnTo>
                        <a:lnTo>
                          <a:pt x="90" y="342"/>
                        </a:lnTo>
                        <a:lnTo>
                          <a:pt x="54" y="330"/>
                        </a:lnTo>
                        <a:lnTo>
                          <a:pt x="24" y="324"/>
                        </a:lnTo>
                        <a:lnTo>
                          <a:pt x="12" y="318"/>
                        </a:lnTo>
                        <a:lnTo>
                          <a:pt x="0" y="318"/>
                        </a:lnTo>
                        <a:lnTo>
                          <a:pt x="0" y="318"/>
                        </a:lnTo>
                        <a:lnTo>
                          <a:pt x="96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888" name="Freeform 656"/>
                  <p:cNvSpPr>
                    <a:spLocks/>
                  </p:cNvSpPr>
                  <p:nvPr/>
                </p:nvSpPr>
                <p:spPr bwMode="auto">
                  <a:xfrm>
                    <a:off x="4584" y="2301"/>
                    <a:ext cx="520" cy="599"/>
                  </a:xfrm>
                  <a:custGeom>
                    <a:avLst/>
                    <a:gdLst>
                      <a:gd name="T0" fmla="*/ 96 w 520"/>
                      <a:gd name="T1" fmla="*/ 0 h 599"/>
                      <a:gd name="T2" fmla="*/ 102 w 520"/>
                      <a:gd name="T3" fmla="*/ 0 h 599"/>
                      <a:gd name="T4" fmla="*/ 126 w 520"/>
                      <a:gd name="T5" fmla="*/ 6 h 599"/>
                      <a:gd name="T6" fmla="*/ 162 w 520"/>
                      <a:gd name="T7" fmla="*/ 12 h 599"/>
                      <a:gd name="T8" fmla="*/ 203 w 520"/>
                      <a:gd name="T9" fmla="*/ 24 h 599"/>
                      <a:gd name="T10" fmla="*/ 293 w 520"/>
                      <a:gd name="T11" fmla="*/ 48 h 599"/>
                      <a:gd name="T12" fmla="*/ 329 w 520"/>
                      <a:gd name="T13" fmla="*/ 66 h 599"/>
                      <a:gd name="T14" fmla="*/ 365 w 520"/>
                      <a:gd name="T15" fmla="*/ 84 h 599"/>
                      <a:gd name="T16" fmla="*/ 395 w 520"/>
                      <a:gd name="T17" fmla="*/ 108 h 599"/>
                      <a:gd name="T18" fmla="*/ 437 w 520"/>
                      <a:gd name="T19" fmla="*/ 144 h 599"/>
                      <a:gd name="T20" fmla="*/ 473 w 520"/>
                      <a:gd name="T21" fmla="*/ 186 h 599"/>
                      <a:gd name="T22" fmla="*/ 502 w 520"/>
                      <a:gd name="T23" fmla="*/ 234 h 599"/>
                      <a:gd name="T24" fmla="*/ 520 w 520"/>
                      <a:gd name="T25" fmla="*/ 288 h 599"/>
                      <a:gd name="T26" fmla="*/ 520 w 520"/>
                      <a:gd name="T27" fmla="*/ 354 h 599"/>
                      <a:gd name="T28" fmla="*/ 508 w 520"/>
                      <a:gd name="T29" fmla="*/ 390 h 599"/>
                      <a:gd name="T30" fmla="*/ 491 w 520"/>
                      <a:gd name="T31" fmla="*/ 426 h 599"/>
                      <a:gd name="T32" fmla="*/ 467 w 520"/>
                      <a:gd name="T33" fmla="*/ 462 h 599"/>
                      <a:gd name="T34" fmla="*/ 437 w 520"/>
                      <a:gd name="T35" fmla="*/ 498 h 599"/>
                      <a:gd name="T36" fmla="*/ 395 w 520"/>
                      <a:gd name="T37" fmla="*/ 534 h 599"/>
                      <a:gd name="T38" fmla="*/ 347 w 520"/>
                      <a:gd name="T39" fmla="*/ 563 h 599"/>
                      <a:gd name="T40" fmla="*/ 299 w 520"/>
                      <a:gd name="T41" fmla="*/ 581 h 599"/>
                      <a:gd name="T42" fmla="*/ 251 w 520"/>
                      <a:gd name="T43" fmla="*/ 593 h 599"/>
                      <a:gd name="T44" fmla="*/ 209 w 520"/>
                      <a:gd name="T45" fmla="*/ 599 h 599"/>
                      <a:gd name="T46" fmla="*/ 174 w 520"/>
                      <a:gd name="T47" fmla="*/ 599 h 599"/>
                      <a:gd name="T48" fmla="*/ 150 w 520"/>
                      <a:gd name="T49" fmla="*/ 599 h 599"/>
                      <a:gd name="T50" fmla="*/ 138 w 520"/>
                      <a:gd name="T51" fmla="*/ 593 h 599"/>
                      <a:gd name="T52" fmla="*/ 120 w 520"/>
                      <a:gd name="T53" fmla="*/ 546 h 599"/>
                      <a:gd name="T54" fmla="*/ 108 w 520"/>
                      <a:gd name="T55" fmla="*/ 510 h 599"/>
                      <a:gd name="T56" fmla="*/ 96 w 520"/>
                      <a:gd name="T57" fmla="*/ 480 h 599"/>
                      <a:gd name="T58" fmla="*/ 90 w 520"/>
                      <a:gd name="T59" fmla="*/ 468 h 599"/>
                      <a:gd name="T60" fmla="*/ 84 w 520"/>
                      <a:gd name="T61" fmla="*/ 450 h 599"/>
                      <a:gd name="T62" fmla="*/ 84 w 520"/>
                      <a:gd name="T63" fmla="*/ 450 h 599"/>
                      <a:gd name="T64" fmla="*/ 90 w 520"/>
                      <a:gd name="T65" fmla="*/ 438 h 599"/>
                      <a:gd name="T66" fmla="*/ 120 w 520"/>
                      <a:gd name="T67" fmla="*/ 414 h 599"/>
                      <a:gd name="T68" fmla="*/ 162 w 520"/>
                      <a:gd name="T69" fmla="*/ 384 h 599"/>
                      <a:gd name="T70" fmla="*/ 209 w 520"/>
                      <a:gd name="T71" fmla="*/ 372 h 599"/>
                      <a:gd name="T72" fmla="*/ 144 w 520"/>
                      <a:gd name="T73" fmla="*/ 354 h 599"/>
                      <a:gd name="T74" fmla="*/ 90 w 520"/>
                      <a:gd name="T75" fmla="*/ 342 h 599"/>
                      <a:gd name="T76" fmla="*/ 54 w 520"/>
                      <a:gd name="T77" fmla="*/ 330 h 599"/>
                      <a:gd name="T78" fmla="*/ 24 w 520"/>
                      <a:gd name="T79" fmla="*/ 324 h 599"/>
                      <a:gd name="T80" fmla="*/ 12 w 520"/>
                      <a:gd name="T81" fmla="*/ 318 h 599"/>
                      <a:gd name="T82" fmla="*/ 0 w 520"/>
                      <a:gd name="T83" fmla="*/ 318 h 599"/>
                      <a:gd name="T84" fmla="*/ 0 w 520"/>
                      <a:gd name="T85" fmla="*/ 318 h 5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520" h="599">
                        <a:moveTo>
                          <a:pt x="96" y="0"/>
                        </a:moveTo>
                        <a:lnTo>
                          <a:pt x="102" y="0"/>
                        </a:lnTo>
                        <a:lnTo>
                          <a:pt x="126" y="6"/>
                        </a:lnTo>
                        <a:lnTo>
                          <a:pt x="162" y="12"/>
                        </a:lnTo>
                        <a:lnTo>
                          <a:pt x="203" y="24"/>
                        </a:lnTo>
                        <a:lnTo>
                          <a:pt x="293" y="48"/>
                        </a:lnTo>
                        <a:lnTo>
                          <a:pt x="329" y="66"/>
                        </a:lnTo>
                        <a:lnTo>
                          <a:pt x="365" y="84"/>
                        </a:lnTo>
                        <a:lnTo>
                          <a:pt x="395" y="108"/>
                        </a:lnTo>
                        <a:lnTo>
                          <a:pt x="437" y="144"/>
                        </a:lnTo>
                        <a:lnTo>
                          <a:pt x="473" y="186"/>
                        </a:lnTo>
                        <a:lnTo>
                          <a:pt x="502" y="234"/>
                        </a:lnTo>
                        <a:lnTo>
                          <a:pt x="520" y="288"/>
                        </a:lnTo>
                        <a:lnTo>
                          <a:pt x="520" y="354"/>
                        </a:lnTo>
                        <a:lnTo>
                          <a:pt x="508" y="390"/>
                        </a:lnTo>
                        <a:lnTo>
                          <a:pt x="491" y="426"/>
                        </a:lnTo>
                        <a:lnTo>
                          <a:pt x="467" y="462"/>
                        </a:lnTo>
                        <a:lnTo>
                          <a:pt x="437" y="498"/>
                        </a:lnTo>
                        <a:lnTo>
                          <a:pt x="395" y="534"/>
                        </a:lnTo>
                        <a:lnTo>
                          <a:pt x="347" y="563"/>
                        </a:lnTo>
                        <a:lnTo>
                          <a:pt x="299" y="581"/>
                        </a:lnTo>
                        <a:lnTo>
                          <a:pt x="251" y="593"/>
                        </a:lnTo>
                        <a:lnTo>
                          <a:pt x="209" y="599"/>
                        </a:lnTo>
                        <a:lnTo>
                          <a:pt x="174" y="599"/>
                        </a:lnTo>
                        <a:lnTo>
                          <a:pt x="150" y="599"/>
                        </a:lnTo>
                        <a:lnTo>
                          <a:pt x="138" y="593"/>
                        </a:lnTo>
                        <a:lnTo>
                          <a:pt x="120" y="546"/>
                        </a:lnTo>
                        <a:lnTo>
                          <a:pt x="108" y="510"/>
                        </a:lnTo>
                        <a:lnTo>
                          <a:pt x="96" y="480"/>
                        </a:lnTo>
                        <a:lnTo>
                          <a:pt x="90" y="468"/>
                        </a:lnTo>
                        <a:lnTo>
                          <a:pt x="84" y="450"/>
                        </a:lnTo>
                        <a:lnTo>
                          <a:pt x="84" y="450"/>
                        </a:lnTo>
                        <a:lnTo>
                          <a:pt x="90" y="438"/>
                        </a:lnTo>
                        <a:lnTo>
                          <a:pt x="120" y="414"/>
                        </a:lnTo>
                        <a:lnTo>
                          <a:pt x="162" y="384"/>
                        </a:lnTo>
                        <a:lnTo>
                          <a:pt x="209" y="372"/>
                        </a:lnTo>
                        <a:lnTo>
                          <a:pt x="144" y="354"/>
                        </a:lnTo>
                        <a:lnTo>
                          <a:pt x="90" y="342"/>
                        </a:lnTo>
                        <a:lnTo>
                          <a:pt x="54" y="330"/>
                        </a:lnTo>
                        <a:lnTo>
                          <a:pt x="24" y="324"/>
                        </a:lnTo>
                        <a:lnTo>
                          <a:pt x="12" y="318"/>
                        </a:lnTo>
                        <a:lnTo>
                          <a:pt x="0" y="318"/>
                        </a:lnTo>
                        <a:lnTo>
                          <a:pt x="0" y="31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889" name="Freeform 657"/>
                  <p:cNvSpPr>
                    <a:spLocks/>
                  </p:cNvSpPr>
                  <p:nvPr/>
                </p:nvSpPr>
                <p:spPr bwMode="auto">
                  <a:xfrm>
                    <a:off x="3095" y="2271"/>
                    <a:ext cx="652" cy="138"/>
                  </a:xfrm>
                  <a:custGeom>
                    <a:avLst/>
                    <a:gdLst>
                      <a:gd name="T0" fmla="*/ 652 w 652"/>
                      <a:gd name="T1" fmla="*/ 138 h 138"/>
                      <a:gd name="T2" fmla="*/ 646 w 652"/>
                      <a:gd name="T3" fmla="*/ 138 h 138"/>
                      <a:gd name="T4" fmla="*/ 628 w 652"/>
                      <a:gd name="T5" fmla="*/ 132 h 138"/>
                      <a:gd name="T6" fmla="*/ 604 w 652"/>
                      <a:gd name="T7" fmla="*/ 126 h 138"/>
                      <a:gd name="T8" fmla="*/ 568 w 652"/>
                      <a:gd name="T9" fmla="*/ 114 h 138"/>
                      <a:gd name="T10" fmla="*/ 472 w 652"/>
                      <a:gd name="T11" fmla="*/ 90 h 138"/>
                      <a:gd name="T12" fmla="*/ 365 w 652"/>
                      <a:gd name="T13" fmla="*/ 66 h 138"/>
                      <a:gd name="T14" fmla="*/ 251 w 652"/>
                      <a:gd name="T15" fmla="*/ 36 h 138"/>
                      <a:gd name="T16" fmla="*/ 143 w 652"/>
                      <a:gd name="T17" fmla="*/ 18 h 138"/>
                      <a:gd name="T18" fmla="*/ 96 w 652"/>
                      <a:gd name="T19" fmla="*/ 6 h 138"/>
                      <a:gd name="T20" fmla="*/ 60 w 652"/>
                      <a:gd name="T21" fmla="*/ 6 h 138"/>
                      <a:gd name="T22" fmla="*/ 24 w 652"/>
                      <a:gd name="T23" fmla="*/ 0 h 138"/>
                      <a:gd name="T24" fmla="*/ 0 w 652"/>
                      <a:gd name="T25" fmla="*/ 0 h 1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652" h="138">
                        <a:moveTo>
                          <a:pt x="652" y="138"/>
                        </a:moveTo>
                        <a:lnTo>
                          <a:pt x="646" y="138"/>
                        </a:lnTo>
                        <a:lnTo>
                          <a:pt x="628" y="132"/>
                        </a:lnTo>
                        <a:lnTo>
                          <a:pt x="604" y="126"/>
                        </a:lnTo>
                        <a:lnTo>
                          <a:pt x="568" y="114"/>
                        </a:lnTo>
                        <a:lnTo>
                          <a:pt x="472" y="90"/>
                        </a:lnTo>
                        <a:lnTo>
                          <a:pt x="365" y="66"/>
                        </a:lnTo>
                        <a:lnTo>
                          <a:pt x="251" y="36"/>
                        </a:lnTo>
                        <a:lnTo>
                          <a:pt x="143" y="18"/>
                        </a:lnTo>
                        <a:lnTo>
                          <a:pt x="96" y="6"/>
                        </a:lnTo>
                        <a:lnTo>
                          <a:pt x="60" y="6"/>
                        </a:lnTo>
                        <a:lnTo>
                          <a:pt x="2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890" name="Freeform 658"/>
                  <p:cNvSpPr>
                    <a:spLocks/>
                  </p:cNvSpPr>
                  <p:nvPr/>
                </p:nvSpPr>
                <p:spPr bwMode="auto">
                  <a:xfrm>
                    <a:off x="3149" y="2385"/>
                    <a:ext cx="526" cy="96"/>
                  </a:xfrm>
                  <a:custGeom>
                    <a:avLst/>
                    <a:gdLst>
                      <a:gd name="T0" fmla="*/ 526 w 526"/>
                      <a:gd name="T1" fmla="*/ 96 h 96"/>
                      <a:gd name="T2" fmla="*/ 520 w 526"/>
                      <a:gd name="T3" fmla="*/ 96 h 96"/>
                      <a:gd name="T4" fmla="*/ 502 w 526"/>
                      <a:gd name="T5" fmla="*/ 96 h 96"/>
                      <a:gd name="T6" fmla="*/ 484 w 526"/>
                      <a:gd name="T7" fmla="*/ 90 h 96"/>
                      <a:gd name="T8" fmla="*/ 454 w 526"/>
                      <a:gd name="T9" fmla="*/ 78 h 96"/>
                      <a:gd name="T10" fmla="*/ 382 w 526"/>
                      <a:gd name="T11" fmla="*/ 60 h 96"/>
                      <a:gd name="T12" fmla="*/ 299 w 526"/>
                      <a:gd name="T13" fmla="*/ 42 h 96"/>
                      <a:gd name="T14" fmla="*/ 209 w 526"/>
                      <a:gd name="T15" fmla="*/ 24 h 96"/>
                      <a:gd name="T16" fmla="*/ 125 w 526"/>
                      <a:gd name="T17" fmla="*/ 6 h 96"/>
                      <a:gd name="T18" fmla="*/ 53 w 526"/>
                      <a:gd name="T19" fmla="*/ 0 h 96"/>
                      <a:gd name="T20" fmla="*/ 24 w 526"/>
                      <a:gd name="T21" fmla="*/ 0 h 96"/>
                      <a:gd name="T22" fmla="*/ 0 w 526"/>
                      <a:gd name="T23" fmla="*/ 6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26" h="96">
                        <a:moveTo>
                          <a:pt x="526" y="96"/>
                        </a:moveTo>
                        <a:lnTo>
                          <a:pt x="520" y="96"/>
                        </a:lnTo>
                        <a:lnTo>
                          <a:pt x="502" y="96"/>
                        </a:lnTo>
                        <a:lnTo>
                          <a:pt x="484" y="90"/>
                        </a:lnTo>
                        <a:lnTo>
                          <a:pt x="454" y="78"/>
                        </a:lnTo>
                        <a:lnTo>
                          <a:pt x="382" y="60"/>
                        </a:lnTo>
                        <a:lnTo>
                          <a:pt x="299" y="42"/>
                        </a:lnTo>
                        <a:lnTo>
                          <a:pt x="209" y="24"/>
                        </a:lnTo>
                        <a:lnTo>
                          <a:pt x="125" y="6"/>
                        </a:lnTo>
                        <a:lnTo>
                          <a:pt x="53" y="0"/>
                        </a:lnTo>
                        <a:lnTo>
                          <a:pt x="24" y="0"/>
                        </a:lnTo>
                        <a:lnTo>
                          <a:pt x="0" y="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891" name="Freeform 659"/>
                  <p:cNvSpPr>
                    <a:spLocks/>
                  </p:cNvSpPr>
                  <p:nvPr/>
                </p:nvSpPr>
                <p:spPr bwMode="auto">
                  <a:xfrm>
                    <a:off x="3872" y="2253"/>
                    <a:ext cx="126" cy="198"/>
                  </a:xfrm>
                  <a:custGeom>
                    <a:avLst/>
                    <a:gdLst>
                      <a:gd name="T0" fmla="*/ 42 w 126"/>
                      <a:gd name="T1" fmla="*/ 12 h 198"/>
                      <a:gd name="T2" fmla="*/ 18 w 126"/>
                      <a:gd name="T3" fmla="*/ 102 h 198"/>
                      <a:gd name="T4" fmla="*/ 0 w 126"/>
                      <a:gd name="T5" fmla="*/ 192 h 198"/>
                      <a:gd name="T6" fmla="*/ 30 w 126"/>
                      <a:gd name="T7" fmla="*/ 168 h 198"/>
                      <a:gd name="T8" fmla="*/ 60 w 126"/>
                      <a:gd name="T9" fmla="*/ 168 h 198"/>
                      <a:gd name="T10" fmla="*/ 90 w 126"/>
                      <a:gd name="T11" fmla="*/ 180 h 198"/>
                      <a:gd name="T12" fmla="*/ 108 w 126"/>
                      <a:gd name="T13" fmla="*/ 198 h 198"/>
                      <a:gd name="T14" fmla="*/ 126 w 126"/>
                      <a:gd name="T15" fmla="*/ 138 h 198"/>
                      <a:gd name="T16" fmla="*/ 126 w 126"/>
                      <a:gd name="T17" fmla="*/ 102 h 198"/>
                      <a:gd name="T18" fmla="*/ 120 w 126"/>
                      <a:gd name="T19" fmla="*/ 72 h 198"/>
                      <a:gd name="T20" fmla="*/ 102 w 126"/>
                      <a:gd name="T21" fmla="*/ 30 h 198"/>
                      <a:gd name="T22" fmla="*/ 84 w 126"/>
                      <a:gd name="T23" fmla="*/ 6 h 198"/>
                      <a:gd name="T24" fmla="*/ 66 w 126"/>
                      <a:gd name="T25" fmla="*/ 0 h 198"/>
                      <a:gd name="T26" fmla="*/ 42 w 126"/>
                      <a:gd name="T27" fmla="*/ 12 h 198"/>
                      <a:gd name="T28" fmla="*/ 42 w 126"/>
                      <a:gd name="T29" fmla="*/ 12 h 1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26" h="198">
                        <a:moveTo>
                          <a:pt x="42" y="12"/>
                        </a:moveTo>
                        <a:lnTo>
                          <a:pt x="18" y="102"/>
                        </a:lnTo>
                        <a:lnTo>
                          <a:pt x="0" y="192"/>
                        </a:lnTo>
                        <a:lnTo>
                          <a:pt x="30" y="168"/>
                        </a:lnTo>
                        <a:lnTo>
                          <a:pt x="60" y="168"/>
                        </a:lnTo>
                        <a:lnTo>
                          <a:pt x="90" y="180"/>
                        </a:lnTo>
                        <a:lnTo>
                          <a:pt x="108" y="198"/>
                        </a:lnTo>
                        <a:lnTo>
                          <a:pt x="126" y="138"/>
                        </a:lnTo>
                        <a:lnTo>
                          <a:pt x="126" y="102"/>
                        </a:lnTo>
                        <a:lnTo>
                          <a:pt x="120" y="72"/>
                        </a:lnTo>
                        <a:lnTo>
                          <a:pt x="102" y="30"/>
                        </a:lnTo>
                        <a:lnTo>
                          <a:pt x="84" y="6"/>
                        </a:lnTo>
                        <a:lnTo>
                          <a:pt x="66" y="0"/>
                        </a:lnTo>
                        <a:lnTo>
                          <a:pt x="42" y="12"/>
                        </a:lnTo>
                        <a:lnTo>
                          <a:pt x="42" y="12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892" name="Freeform 660"/>
                  <p:cNvSpPr>
                    <a:spLocks/>
                  </p:cNvSpPr>
                  <p:nvPr/>
                </p:nvSpPr>
                <p:spPr bwMode="auto">
                  <a:xfrm>
                    <a:off x="4153" y="2187"/>
                    <a:ext cx="323" cy="288"/>
                  </a:xfrm>
                  <a:custGeom>
                    <a:avLst/>
                    <a:gdLst>
                      <a:gd name="T0" fmla="*/ 323 w 323"/>
                      <a:gd name="T1" fmla="*/ 0 h 288"/>
                      <a:gd name="T2" fmla="*/ 317 w 323"/>
                      <a:gd name="T3" fmla="*/ 72 h 288"/>
                      <a:gd name="T4" fmla="*/ 294 w 323"/>
                      <a:gd name="T5" fmla="*/ 150 h 288"/>
                      <a:gd name="T6" fmla="*/ 258 w 323"/>
                      <a:gd name="T7" fmla="*/ 228 h 288"/>
                      <a:gd name="T8" fmla="*/ 222 w 323"/>
                      <a:gd name="T9" fmla="*/ 288 h 288"/>
                      <a:gd name="T10" fmla="*/ 204 w 323"/>
                      <a:gd name="T11" fmla="*/ 270 h 288"/>
                      <a:gd name="T12" fmla="*/ 174 w 323"/>
                      <a:gd name="T13" fmla="*/ 252 h 288"/>
                      <a:gd name="T14" fmla="*/ 108 w 323"/>
                      <a:gd name="T15" fmla="*/ 228 h 288"/>
                      <a:gd name="T16" fmla="*/ 72 w 323"/>
                      <a:gd name="T17" fmla="*/ 216 h 288"/>
                      <a:gd name="T18" fmla="*/ 42 w 323"/>
                      <a:gd name="T19" fmla="*/ 222 h 288"/>
                      <a:gd name="T20" fmla="*/ 18 w 323"/>
                      <a:gd name="T21" fmla="*/ 228 h 288"/>
                      <a:gd name="T22" fmla="*/ 0 w 323"/>
                      <a:gd name="T23" fmla="*/ 246 h 288"/>
                      <a:gd name="T24" fmla="*/ 36 w 323"/>
                      <a:gd name="T25" fmla="*/ 210 h 288"/>
                      <a:gd name="T26" fmla="*/ 66 w 323"/>
                      <a:gd name="T27" fmla="*/ 168 h 288"/>
                      <a:gd name="T28" fmla="*/ 84 w 323"/>
                      <a:gd name="T29" fmla="*/ 144 h 288"/>
                      <a:gd name="T30" fmla="*/ 102 w 323"/>
                      <a:gd name="T31" fmla="*/ 132 h 288"/>
                      <a:gd name="T32" fmla="*/ 126 w 323"/>
                      <a:gd name="T33" fmla="*/ 126 h 288"/>
                      <a:gd name="T34" fmla="*/ 150 w 323"/>
                      <a:gd name="T35" fmla="*/ 114 h 288"/>
                      <a:gd name="T36" fmla="*/ 198 w 323"/>
                      <a:gd name="T37" fmla="*/ 84 h 288"/>
                      <a:gd name="T38" fmla="*/ 246 w 323"/>
                      <a:gd name="T39" fmla="*/ 54 h 288"/>
                      <a:gd name="T40" fmla="*/ 264 w 323"/>
                      <a:gd name="T41" fmla="*/ 42 h 288"/>
                      <a:gd name="T42" fmla="*/ 282 w 323"/>
                      <a:gd name="T43" fmla="*/ 24 h 288"/>
                      <a:gd name="T44" fmla="*/ 299 w 323"/>
                      <a:gd name="T45" fmla="*/ 6 h 288"/>
                      <a:gd name="T46" fmla="*/ 323 w 323"/>
                      <a:gd name="T47" fmla="*/ 0 h 288"/>
                      <a:gd name="T48" fmla="*/ 323 w 323"/>
                      <a:gd name="T49" fmla="*/ 0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323" h="288">
                        <a:moveTo>
                          <a:pt x="323" y="0"/>
                        </a:moveTo>
                        <a:lnTo>
                          <a:pt x="317" y="72"/>
                        </a:lnTo>
                        <a:lnTo>
                          <a:pt x="294" y="150"/>
                        </a:lnTo>
                        <a:lnTo>
                          <a:pt x="258" y="228"/>
                        </a:lnTo>
                        <a:lnTo>
                          <a:pt x="222" y="288"/>
                        </a:lnTo>
                        <a:lnTo>
                          <a:pt x="204" y="270"/>
                        </a:lnTo>
                        <a:lnTo>
                          <a:pt x="174" y="252"/>
                        </a:lnTo>
                        <a:lnTo>
                          <a:pt x="108" y="228"/>
                        </a:lnTo>
                        <a:lnTo>
                          <a:pt x="72" y="216"/>
                        </a:lnTo>
                        <a:lnTo>
                          <a:pt x="42" y="222"/>
                        </a:lnTo>
                        <a:lnTo>
                          <a:pt x="18" y="228"/>
                        </a:lnTo>
                        <a:lnTo>
                          <a:pt x="0" y="246"/>
                        </a:lnTo>
                        <a:lnTo>
                          <a:pt x="36" y="210"/>
                        </a:lnTo>
                        <a:lnTo>
                          <a:pt x="66" y="168"/>
                        </a:lnTo>
                        <a:lnTo>
                          <a:pt x="84" y="144"/>
                        </a:lnTo>
                        <a:lnTo>
                          <a:pt x="102" y="132"/>
                        </a:lnTo>
                        <a:lnTo>
                          <a:pt x="126" y="126"/>
                        </a:lnTo>
                        <a:lnTo>
                          <a:pt x="150" y="114"/>
                        </a:lnTo>
                        <a:lnTo>
                          <a:pt x="198" y="84"/>
                        </a:lnTo>
                        <a:lnTo>
                          <a:pt x="246" y="54"/>
                        </a:lnTo>
                        <a:lnTo>
                          <a:pt x="264" y="42"/>
                        </a:lnTo>
                        <a:lnTo>
                          <a:pt x="282" y="24"/>
                        </a:lnTo>
                        <a:lnTo>
                          <a:pt x="299" y="6"/>
                        </a:lnTo>
                        <a:lnTo>
                          <a:pt x="323" y="0"/>
                        </a:lnTo>
                        <a:lnTo>
                          <a:pt x="323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893" name="Freeform 661"/>
                  <p:cNvSpPr>
                    <a:spLocks/>
                  </p:cNvSpPr>
                  <p:nvPr/>
                </p:nvSpPr>
                <p:spPr bwMode="auto">
                  <a:xfrm>
                    <a:off x="3962" y="2259"/>
                    <a:ext cx="287" cy="246"/>
                  </a:xfrm>
                  <a:custGeom>
                    <a:avLst/>
                    <a:gdLst>
                      <a:gd name="T0" fmla="*/ 6 w 287"/>
                      <a:gd name="T1" fmla="*/ 36 h 246"/>
                      <a:gd name="T2" fmla="*/ 0 w 287"/>
                      <a:gd name="T3" fmla="*/ 48 h 246"/>
                      <a:gd name="T4" fmla="*/ 6 w 287"/>
                      <a:gd name="T5" fmla="*/ 72 h 246"/>
                      <a:gd name="T6" fmla="*/ 18 w 287"/>
                      <a:gd name="T7" fmla="*/ 102 h 246"/>
                      <a:gd name="T8" fmla="*/ 36 w 287"/>
                      <a:gd name="T9" fmla="*/ 138 h 246"/>
                      <a:gd name="T10" fmla="*/ 78 w 287"/>
                      <a:gd name="T11" fmla="*/ 210 h 246"/>
                      <a:gd name="T12" fmla="*/ 96 w 287"/>
                      <a:gd name="T13" fmla="*/ 234 h 246"/>
                      <a:gd name="T14" fmla="*/ 114 w 287"/>
                      <a:gd name="T15" fmla="*/ 246 h 246"/>
                      <a:gd name="T16" fmla="*/ 132 w 287"/>
                      <a:gd name="T17" fmla="*/ 222 h 246"/>
                      <a:gd name="T18" fmla="*/ 162 w 287"/>
                      <a:gd name="T19" fmla="*/ 198 h 246"/>
                      <a:gd name="T20" fmla="*/ 209 w 287"/>
                      <a:gd name="T21" fmla="*/ 156 h 246"/>
                      <a:gd name="T22" fmla="*/ 251 w 287"/>
                      <a:gd name="T23" fmla="*/ 102 h 246"/>
                      <a:gd name="T24" fmla="*/ 287 w 287"/>
                      <a:gd name="T25" fmla="*/ 36 h 246"/>
                      <a:gd name="T26" fmla="*/ 209 w 287"/>
                      <a:gd name="T27" fmla="*/ 18 h 246"/>
                      <a:gd name="T28" fmla="*/ 168 w 287"/>
                      <a:gd name="T29" fmla="*/ 6 h 246"/>
                      <a:gd name="T30" fmla="*/ 132 w 287"/>
                      <a:gd name="T31" fmla="*/ 0 h 246"/>
                      <a:gd name="T32" fmla="*/ 96 w 287"/>
                      <a:gd name="T33" fmla="*/ 6 h 246"/>
                      <a:gd name="T34" fmla="*/ 60 w 287"/>
                      <a:gd name="T35" fmla="*/ 12 h 246"/>
                      <a:gd name="T36" fmla="*/ 6 w 287"/>
                      <a:gd name="T37" fmla="*/ 36 h 246"/>
                      <a:gd name="T38" fmla="*/ 6 w 287"/>
                      <a:gd name="T39" fmla="*/ 36 h 2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287" h="246">
                        <a:moveTo>
                          <a:pt x="6" y="36"/>
                        </a:moveTo>
                        <a:lnTo>
                          <a:pt x="0" y="48"/>
                        </a:lnTo>
                        <a:lnTo>
                          <a:pt x="6" y="72"/>
                        </a:lnTo>
                        <a:lnTo>
                          <a:pt x="18" y="102"/>
                        </a:lnTo>
                        <a:lnTo>
                          <a:pt x="36" y="138"/>
                        </a:lnTo>
                        <a:lnTo>
                          <a:pt x="78" y="210"/>
                        </a:lnTo>
                        <a:lnTo>
                          <a:pt x="96" y="234"/>
                        </a:lnTo>
                        <a:lnTo>
                          <a:pt x="114" y="246"/>
                        </a:lnTo>
                        <a:lnTo>
                          <a:pt x="132" y="222"/>
                        </a:lnTo>
                        <a:lnTo>
                          <a:pt x="162" y="198"/>
                        </a:lnTo>
                        <a:lnTo>
                          <a:pt x="209" y="156"/>
                        </a:lnTo>
                        <a:lnTo>
                          <a:pt x="251" y="102"/>
                        </a:lnTo>
                        <a:lnTo>
                          <a:pt x="287" y="36"/>
                        </a:lnTo>
                        <a:lnTo>
                          <a:pt x="209" y="18"/>
                        </a:lnTo>
                        <a:lnTo>
                          <a:pt x="168" y="6"/>
                        </a:lnTo>
                        <a:lnTo>
                          <a:pt x="132" y="0"/>
                        </a:lnTo>
                        <a:lnTo>
                          <a:pt x="96" y="6"/>
                        </a:lnTo>
                        <a:lnTo>
                          <a:pt x="60" y="12"/>
                        </a:lnTo>
                        <a:lnTo>
                          <a:pt x="6" y="36"/>
                        </a:lnTo>
                        <a:lnTo>
                          <a:pt x="6" y="3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894" name="Freeform 662"/>
                  <p:cNvSpPr>
                    <a:spLocks/>
                  </p:cNvSpPr>
                  <p:nvPr/>
                </p:nvSpPr>
                <p:spPr bwMode="auto">
                  <a:xfrm>
                    <a:off x="4291" y="2493"/>
                    <a:ext cx="161" cy="114"/>
                  </a:xfrm>
                  <a:custGeom>
                    <a:avLst/>
                    <a:gdLst>
                      <a:gd name="T0" fmla="*/ 0 w 161"/>
                      <a:gd name="T1" fmla="*/ 0 h 114"/>
                      <a:gd name="T2" fmla="*/ 0 w 161"/>
                      <a:gd name="T3" fmla="*/ 42 h 114"/>
                      <a:gd name="T4" fmla="*/ 12 w 161"/>
                      <a:gd name="T5" fmla="*/ 84 h 114"/>
                      <a:gd name="T6" fmla="*/ 84 w 161"/>
                      <a:gd name="T7" fmla="*/ 96 h 114"/>
                      <a:gd name="T8" fmla="*/ 156 w 161"/>
                      <a:gd name="T9" fmla="*/ 114 h 114"/>
                      <a:gd name="T10" fmla="*/ 161 w 161"/>
                      <a:gd name="T11" fmla="*/ 78 h 114"/>
                      <a:gd name="T12" fmla="*/ 161 w 161"/>
                      <a:gd name="T13" fmla="*/ 42 h 114"/>
                      <a:gd name="T14" fmla="*/ 120 w 161"/>
                      <a:gd name="T15" fmla="*/ 42 h 114"/>
                      <a:gd name="T16" fmla="*/ 78 w 161"/>
                      <a:gd name="T17" fmla="*/ 36 h 114"/>
                      <a:gd name="T18" fmla="*/ 36 w 161"/>
                      <a:gd name="T19" fmla="*/ 24 h 114"/>
                      <a:gd name="T20" fmla="*/ 0 w 161"/>
                      <a:gd name="T21" fmla="*/ 0 h 114"/>
                      <a:gd name="T22" fmla="*/ 0 w 161"/>
                      <a:gd name="T23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61" h="114">
                        <a:moveTo>
                          <a:pt x="0" y="0"/>
                        </a:moveTo>
                        <a:lnTo>
                          <a:pt x="0" y="42"/>
                        </a:lnTo>
                        <a:lnTo>
                          <a:pt x="12" y="84"/>
                        </a:lnTo>
                        <a:lnTo>
                          <a:pt x="84" y="96"/>
                        </a:lnTo>
                        <a:lnTo>
                          <a:pt x="156" y="114"/>
                        </a:lnTo>
                        <a:lnTo>
                          <a:pt x="161" y="78"/>
                        </a:lnTo>
                        <a:lnTo>
                          <a:pt x="161" y="42"/>
                        </a:lnTo>
                        <a:lnTo>
                          <a:pt x="120" y="42"/>
                        </a:lnTo>
                        <a:lnTo>
                          <a:pt x="78" y="36"/>
                        </a:lnTo>
                        <a:lnTo>
                          <a:pt x="36" y="2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895" name="Freeform 663"/>
                  <p:cNvSpPr>
                    <a:spLocks/>
                  </p:cNvSpPr>
                  <p:nvPr/>
                </p:nvSpPr>
                <p:spPr bwMode="auto">
                  <a:xfrm>
                    <a:off x="3801" y="1485"/>
                    <a:ext cx="986" cy="882"/>
                  </a:xfrm>
                  <a:custGeom>
                    <a:avLst/>
                    <a:gdLst>
                      <a:gd name="T0" fmla="*/ 107 w 986"/>
                      <a:gd name="T1" fmla="*/ 114 h 882"/>
                      <a:gd name="T2" fmla="*/ 125 w 986"/>
                      <a:gd name="T3" fmla="*/ 204 h 882"/>
                      <a:gd name="T4" fmla="*/ 107 w 986"/>
                      <a:gd name="T5" fmla="*/ 330 h 882"/>
                      <a:gd name="T6" fmla="*/ 35 w 986"/>
                      <a:gd name="T7" fmla="*/ 480 h 882"/>
                      <a:gd name="T8" fmla="*/ 0 w 986"/>
                      <a:gd name="T9" fmla="*/ 612 h 882"/>
                      <a:gd name="T10" fmla="*/ 6 w 986"/>
                      <a:gd name="T11" fmla="*/ 696 h 882"/>
                      <a:gd name="T12" fmla="*/ 47 w 986"/>
                      <a:gd name="T13" fmla="*/ 756 h 882"/>
                      <a:gd name="T14" fmla="*/ 107 w 986"/>
                      <a:gd name="T15" fmla="*/ 810 h 882"/>
                      <a:gd name="T16" fmla="*/ 173 w 986"/>
                      <a:gd name="T17" fmla="*/ 846 h 882"/>
                      <a:gd name="T18" fmla="*/ 293 w 986"/>
                      <a:gd name="T19" fmla="*/ 882 h 882"/>
                      <a:gd name="T20" fmla="*/ 466 w 986"/>
                      <a:gd name="T21" fmla="*/ 870 h 882"/>
                      <a:gd name="T22" fmla="*/ 622 w 986"/>
                      <a:gd name="T23" fmla="*/ 786 h 882"/>
                      <a:gd name="T24" fmla="*/ 693 w 986"/>
                      <a:gd name="T25" fmla="*/ 708 h 882"/>
                      <a:gd name="T26" fmla="*/ 747 w 986"/>
                      <a:gd name="T27" fmla="*/ 618 h 882"/>
                      <a:gd name="T28" fmla="*/ 807 w 986"/>
                      <a:gd name="T29" fmla="*/ 606 h 882"/>
                      <a:gd name="T30" fmla="*/ 867 w 986"/>
                      <a:gd name="T31" fmla="*/ 582 h 882"/>
                      <a:gd name="T32" fmla="*/ 933 w 986"/>
                      <a:gd name="T33" fmla="*/ 528 h 882"/>
                      <a:gd name="T34" fmla="*/ 980 w 986"/>
                      <a:gd name="T35" fmla="*/ 456 h 882"/>
                      <a:gd name="T36" fmla="*/ 974 w 986"/>
                      <a:gd name="T37" fmla="*/ 390 h 882"/>
                      <a:gd name="T38" fmla="*/ 915 w 986"/>
                      <a:gd name="T39" fmla="*/ 360 h 882"/>
                      <a:gd name="T40" fmla="*/ 831 w 986"/>
                      <a:gd name="T41" fmla="*/ 384 h 882"/>
                      <a:gd name="T42" fmla="*/ 759 w 986"/>
                      <a:gd name="T43" fmla="*/ 456 h 882"/>
                      <a:gd name="T44" fmla="*/ 753 w 986"/>
                      <a:gd name="T45" fmla="*/ 390 h 882"/>
                      <a:gd name="T46" fmla="*/ 729 w 986"/>
                      <a:gd name="T47" fmla="*/ 282 h 882"/>
                      <a:gd name="T48" fmla="*/ 723 w 986"/>
                      <a:gd name="T49" fmla="*/ 252 h 882"/>
                      <a:gd name="T50" fmla="*/ 729 w 986"/>
                      <a:gd name="T51" fmla="*/ 276 h 882"/>
                      <a:gd name="T52" fmla="*/ 729 w 986"/>
                      <a:gd name="T53" fmla="*/ 264 h 882"/>
                      <a:gd name="T54" fmla="*/ 705 w 986"/>
                      <a:gd name="T55" fmla="*/ 204 h 882"/>
                      <a:gd name="T56" fmla="*/ 663 w 986"/>
                      <a:gd name="T57" fmla="*/ 174 h 882"/>
                      <a:gd name="T58" fmla="*/ 634 w 986"/>
                      <a:gd name="T59" fmla="*/ 228 h 882"/>
                      <a:gd name="T60" fmla="*/ 616 w 986"/>
                      <a:gd name="T61" fmla="*/ 228 h 882"/>
                      <a:gd name="T62" fmla="*/ 598 w 986"/>
                      <a:gd name="T63" fmla="*/ 150 h 882"/>
                      <a:gd name="T64" fmla="*/ 586 w 986"/>
                      <a:gd name="T65" fmla="*/ 84 h 882"/>
                      <a:gd name="T66" fmla="*/ 562 w 986"/>
                      <a:gd name="T67" fmla="*/ 96 h 882"/>
                      <a:gd name="T68" fmla="*/ 538 w 986"/>
                      <a:gd name="T69" fmla="*/ 150 h 882"/>
                      <a:gd name="T70" fmla="*/ 514 w 986"/>
                      <a:gd name="T71" fmla="*/ 126 h 882"/>
                      <a:gd name="T72" fmla="*/ 490 w 986"/>
                      <a:gd name="T73" fmla="*/ 48 h 882"/>
                      <a:gd name="T74" fmla="*/ 436 w 986"/>
                      <a:gd name="T75" fmla="*/ 12 h 882"/>
                      <a:gd name="T76" fmla="*/ 317 w 986"/>
                      <a:gd name="T77" fmla="*/ 60 h 882"/>
                      <a:gd name="T78" fmla="*/ 239 w 986"/>
                      <a:gd name="T79" fmla="*/ 96 h 882"/>
                      <a:gd name="T80" fmla="*/ 185 w 986"/>
                      <a:gd name="T81" fmla="*/ 132 h 882"/>
                      <a:gd name="T82" fmla="*/ 203 w 986"/>
                      <a:gd name="T83" fmla="*/ 24 h 882"/>
                      <a:gd name="T84" fmla="*/ 173 w 986"/>
                      <a:gd name="T85" fmla="*/ 24 h 882"/>
                      <a:gd name="T86" fmla="*/ 107 w 986"/>
                      <a:gd name="T87" fmla="*/ 66 h 882"/>
                      <a:gd name="T88" fmla="*/ 83 w 986"/>
                      <a:gd name="T89" fmla="*/ 72 h 8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986" h="882">
                        <a:moveTo>
                          <a:pt x="83" y="72"/>
                        </a:moveTo>
                        <a:lnTo>
                          <a:pt x="107" y="114"/>
                        </a:lnTo>
                        <a:lnTo>
                          <a:pt x="119" y="156"/>
                        </a:lnTo>
                        <a:lnTo>
                          <a:pt x="125" y="204"/>
                        </a:lnTo>
                        <a:lnTo>
                          <a:pt x="125" y="246"/>
                        </a:lnTo>
                        <a:lnTo>
                          <a:pt x="107" y="330"/>
                        </a:lnTo>
                        <a:lnTo>
                          <a:pt x="71" y="408"/>
                        </a:lnTo>
                        <a:lnTo>
                          <a:pt x="35" y="480"/>
                        </a:lnTo>
                        <a:lnTo>
                          <a:pt x="6" y="570"/>
                        </a:lnTo>
                        <a:lnTo>
                          <a:pt x="0" y="612"/>
                        </a:lnTo>
                        <a:lnTo>
                          <a:pt x="0" y="654"/>
                        </a:lnTo>
                        <a:lnTo>
                          <a:pt x="6" y="696"/>
                        </a:lnTo>
                        <a:lnTo>
                          <a:pt x="23" y="732"/>
                        </a:lnTo>
                        <a:lnTo>
                          <a:pt x="47" y="756"/>
                        </a:lnTo>
                        <a:lnTo>
                          <a:pt x="77" y="786"/>
                        </a:lnTo>
                        <a:lnTo>
                          <a:pt x="107" y="810"/>
                        </a:lnTo>
                        <a:lnTo>
                          <a:pt x="143" y="828"/>
                        </a:lnTo>
                        <a:lnTo>
                          <a:pt x="173" y="846"/>
                        </a:lnTo>
                        <a:lnTo>
                          <a:pt x="215" y="864"/>
                        </a:lnTo>
                        <a:lnTo>
                          <a:pt x="293" y="882"/>
                        </a:lnTo>
                        <a:lnTo>
                          <a:pt x="382" y="882"/>
                        </a:lnTo>
                        <a:lnTo>
                          <a:pt x="466" y="870"/>
                        </a:lnTo>
                        <a:lnTo>
                          <a:pt x="544" y="834"/>
                        </a:lnTo>
                        <a:lnTo>
                          <a:pt x="622" y="786"/>
                        </a:lnTo>
                        <a:lnTo>
                          <a:pt x="657" y="750"/>
                        </a:lnTo>
                        <a:lnTo>
                          <a:pt x="693" y="708"/>
                        </a:lnTo>
                        <a:lnTo>
                          <a:pt x="723" y="660"/>
                        </a:lnTo>
                        <a:lnTo>
                          <a:pt x="747" y="618"/>
                        </a:lnTo>
                        <a:lnTo>
                          <a:pt x="777" y="612"/>
                        </a:lnTo>
                        <a:lnTo>
                          <a:pt x="807" y="606"/>
                        </a:lnTo>
                        <a:lnTo>
                          <a:pt x="843" y="594"/>
                        </a:lnTo>
                        <a:lnTo>
                          <a:pt x="867" y="582"/>
                        </a:lnTo>
                        <a:lnTo>
                          <a:pt x="897" y="558"/>
                        </a:lnTo>
                        <a:lnTo>
                          <a:pt x="933" y="528"/>
                        </a:lnTo>
                        <a:lnTo>
                          <a:pt x="963" y="492"/>
                        </a:lnTo>
                        <a:lnTo>
                          <a:pt x="980" y="456"/>
                        </a:lnTo>
                        <a:lnTo>
                          <a:pt x="986" y="414"/>
                        </a:lnTo>
                        <a:lnTo>
                          <a:pt x="974" y="390"/>
                        </a:lnTo>
                        <a:lnTo>
                          <a:pt x="951" y="372"/>
                        </a:lnTo>
                        <a:lnTo>
                          <a:pt x="915" y="360"/>
                        </a:lnTo>
                        <a:lnTo>
                          <a:pt x="873" y="366"/>
                        </a:lnTo>
                        <a:lnTo>
                          <a:pt x="831" y="384"/>
                        </a:lnTo>
                        <a:lnTo>
                          <a:pt x="795" y="414"/>
                        </a:lnTo>
                        <a:lnTo>
                          <a:pt x="759" y="456"/>
                        </a:lnTo>
                        <a:lnTo>
                          <a:pt x="759" y="426"/>
                        </a:lnTo>
                        <a:lnTo>
                          <a:pt x="753" y="390"/>
                        </a:lnTo>
                        <a:lnTo>
                          <a:pt x="735" y="312"/>
                        </a:lnTo>
                        <a:lnTo>
                          <a:pt x="729" y="282"/>
                        </a:lnTo>
                        <a:lnTo>
                          <a:pt x="723" y="264"/>
                        </a:lnTo>
                        <a:lnTo>
                          <a:pt x="723" y="252"/>
                        </a:lnTo>
                        <a:lnTo>
                          <a:pt x="723" y="264"/>
                        </a:lnTo>
                        <a:lnTo>
                          <a:pt x="729" y="276"/>
                        </a:lnTo>
                        <a:lnTo>
                          <a:pt x="729" y="276"/>
                        </a:lnTo>
                        <a:lnTo>
                          <a:pt x="729" y="264"/>
                        </a:lnTo>
                        <a:lnTo>
                          <a:pt x="723" y="246"/>
                        </a:lnTo>
                        <a:lnTo>
                          <a:pt x="705" y="204"/>
                        </a:lnTo>
                        <a:lnTo>
                          <a:pt x="675" y="144"/>
                        </a:lnTo>
                        <a:lnTo>
                          <a:pt x="663" y="174"/>
                        </a:lnTo>
                        <a:lnTo>
                          <a:pt x="651" y="210"/>
                        </a:lnTo>
                        <a:lnTo>
                          <a:pt x="634" y="228"/>
                        </a:lnTo>
                        <a:lnTo>
                          <a:pt x="622" y="234"/>
                        </a:lnTo>
                        <a:lnTo>
                          <a:pt x="616" y="228"/>
                        </a:lnTo>
                        <a:lnTo>
                          <a:pt x="598" y="192"/>
                        </a:lnTo>
                        <a:lnTo>
                          <a:pt x="598" y="150"/>
                        </a:lnTo>
                        <a:lnTo>
                          <a:pt x="592" y="102"/>
                        </a:lnTo>
                        <a:lnTo>
                          <a:pt x="586" y="84"/>
                        </a:lnTo>
                        <a:lnTo>
                          <a:pt x="574" y="66"/>
                        </a:lnTo>
                        <a:lnTo>
                          <a:pt x="562" y="96"/>
                        </a:lnTo>
                        <a:lnTo>
                          <a:pt x="550" y="126"/>
                        </a:lnTo>
                        <a:lnTo>
                          <a:pt x="538" y="150"/>
                        </a:lnTo>
                        <a:lnTo>
                          <a:pt x="526" y="168"/>
                        </a:lnTo>
                        <a:lnTo>
                          <a:pt x="514" y="126"/>
                        </a:lnTo>
                        <a:lnTo>
                          <a:pt x="502" y="84"/>
                        </a:lnTo>
                        <a:lnTo>
                          <a:pt x="490" y="48"/>
                        </a:lnTo>
                        <a:lnTo>
                          <a:pt x="466" y="0"/>
                        </a:lnTo>
                        <a:lnTo>
                          <a:pt x="436" y="12"/>
                        </a:lnTo>
                        <a:lnTo>
                          <a:pt x="400" y="24"/>
                        </a:lnTo>
                        <a:lnTo>
                          <a:pt x="317" y="60"/>
                        </a:lnTo>
                        <a:lnTo>
                          <a:pt x="275" y="78"/>
                        </a:lnTo>
                        <a:lnTo>
                          <a:pt x="239" y="96"/>
                        </a:lnTo>
                        <a:lnTo>
                          <a:pt x="209" y="114"/>
                        </a:lnTo>
                        <a:lnTo>
                          <a:pt x="185" y="132"/>
                        </a:lnTo>
                        <a:lnTo>
                          <a:pt x="185" y="84"/>
                        </a:lnTo>
                        <a:lnTo>
                          <a:pt x="203" y="24"/>
                        </a:lnTo>
                        <a:lnTo>
                          <a:pt x="191" y="24"/>
                        </a:lnTo>
                        <a:lnTo>
                          <a:pt x="173" y="24"/>
                        </a:lnTo>
                        <a:lnTo>
                          <a:pt x="143" y="48"/>
                        </a:lnTo>
                        <a:lnTo>
                          <a:pt x="107" y="66"/>
                        </a:lnTo>
                        <a:lnTo>
                          <a:pt x="95" y="72"/>
                        </a:lnTo>
                        <a:lnTo>
                          <a:pt x="83" y="72"/>
                        </a:lnTo>
                        <a:lnTo>
                          <a:pt x="83" y="72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896" name="Freeform 664"/>
                  <p:cNvSpPr>
                    <a:spLocks/>
                  </p:cNvSpPr>
                  <p:nvPr/>
                </p:nvSpPr>
                <p:spPr bwMode="auto">
                  <a:xfrm>
                    <a:off x="4417" y="2715"/>
                    <a:ext cx="305" cy="203"/>
                  </a:xfrm>
                  <a:custGeom>
                    <a:avLst/>
                    <a:gdLst>
                      <a:gd name="T0" fmla="*/ 287 w 305"/>
                      <a:gd name="T1" fmla="*/ 60 h 203"/>
                      <a:gd name="T2" fmla="*/ 251 w 305"/>
                      <a:gd name="T3" fmla="*/ 42 h 203"/>
                      <a:gd name="T4" fmla="*/ 221 w 305"/>
                      <a:gd name="T5" fmla="*/ 24 h 203"/>
                      <a:gd name="T6" fmla="*/ 191 w 305"/>
                      <a:gd name="T7" fmla="*/ 12 h 203"/>
                      <a:gd name="T8" fmla="*/ 161 w 305"/>
                      <a:gd name="T9" fmla="*/ 0 h 203"/>
                      <a:gd name="T10" fmla="*/ 113 w 305"/>
                      <a:gd name="T11" fmla="*/ 0 h 203"/>
                      <a:gd name="T12" fmla="*/ 71 w 305"/>
                      <a:gd name="T13" fmla="*/ 6 h 203"/>
                      <a:gd name="T14" fmla="*/ 35 w 305"/>
                      <a:gd name="T15" fmla="*/ 18 h 203"/>
                      <a:gd name="T16" fmla="*/ 12 w 305"/>
                      <a:gd name="T17" fmla="*/ 42 h 203"/>
                      <a:gd name="T18" fmla="*/ 6 w 305"/>
                      <a:gd name="T19" fmla="*/ 54 h 203"/>
                      <a:gd name="T20" fmla="*/ 0 w 305"/>
                      <a:gd name="T21" fmla="*/ 66 h 203"/>
                      <a:gd name="T22" fmla="*/ 6 w 305"/>
                      <a:gd name="T23" fmla="*/ 78 h 203"/>
                      <a:gd name="T24" fmla="*/ 18 w 305"/>
                      <a:gd name="T25" fmla="*/ 84 h 203"/>
                      <a:gd name="T26" fmla="*/ 12 w 305"/>
                      <a:gd name="T27" fmla="*/ 108 h 203"/>
                      <a:gd name="T28" fmla="*/ 24 w 305"/>
                      <a:gd name="T29" fmla="*/ 132 h 203"/>
                      <a:gd name="T30" fmla="*/ 30 w 305"/>
                      <a:gd name="T31" fmla="*/ 132 h 203"/>
                      <a:gd name="T32" fmla="*/ 30 w 305"/>
                      <a:gd name="T33" fmla="*/ 137 h 203"/>
                      <a:gd name="T34" fmla="*/ 24 w 305"/>
                      <a:gd name="T35" fmla="*/ 143 h 203"/>
                      <a:gd name="T36" fmla="*/ 24 w 305"/>
                      <a:gd name="T37" fmla="*/ 161 h 203"/>
                      <a:gd name="T38" fmla="*/ 35 w 305"/>
                      <a:gd name="T39" fmla="*/ 173 h 203"/>
                      <a:gd name="T40" fmla="*/ 59 w 305"/>
                      <a:gd name="T41" fmla="*/ 185 h 203"/>
                      <a:gd name="T42" fmla="*/ 89 w 305"/>
                      <a:gd name="T43" fmla="*/ 179 h 203"/>
                      <a:gd name="T44" fmla="*/ 119 w 305"/>
                      <a:gd name="T45" fmla="*/ 173 h 203"/>
                      <a:gd name="T46" fmla="*/ 143 w 305"/>
                      <a:gd name="T47" fmla="*/ 167 h 203"/>
                      <a:gd name="T48" fmla="*/ 167 w 305"/>
                      <a:gd name="T49" fmla="*/ 185 h 203"/>
                      <a:gd name="T50" fmla="*/ 191 w 305"/>
                      <a:gd name="T51" fmla="*/ 197 h 203"/>
                      <a:gd name="T52" fmla="*/ 215 w 305"/>
                      <a:gd name="T53" fmla="*/ 203 h 203"/>
                      <a:gd name="T54" fmla="*/ 239 w 305"/>
                      <a:gd name="T55" fmla="*/ 197 h 203"/>
                      <a:gd name="T56" fmla="*/ 275 w 305"/>
                      <a:gd name="T57" fmla="*/ 173 h 203"/>
                      <a:gd name="T58" fmla="*/ 305 w 305"/>
                      <a:gd name="T59" fmla="*/ 137 h 203"/>
                      <a:gd name="T60" fmla="*/ 305 w 305"/>
                      <a:gd name="T61" fmla="*/ 114 h 203"/>
                      <a:gd name="T62" fmla="*/ 299 w 305"/>
                      <a:gd name="T63" fmla="*/ 96 h 203"/>
                      <a:gd name="T64" fmla="*/ 293 w 305"/>
                      <a:gd name="T65" fmla="*/ 78 h 203"/>
                      <a:gd name="T66" fmla="*/ 287 w 305"/>
                      <a:gd name="T67" fmla="*/ 60 h 203"/>
                      <a:gd name="T68" fmla="*/ 287 w 305"/>
                      <a:gd name="T69" fmla="*/ 60 h 2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305" h="203">
                        <a:moveTo>
                          <a:pt x="287" y="60"/>
                        </a:moveTo>
                        <a:lnTo>
                          <a:pt x="251" y="42"/>
                        </a:lnTo>
                        <a:lnTo>
                          <a:pt x="221" y="24"/>
                        </a:lnTo>
                        <a:lnTo>
                          <a:pt x="191" y="12"/>
                        </a:lnTo>
                        <a:lnTo>
                          <a:pt x="161" y="0"/>
                        </a:lnTo>
                        <a:lnTo>
                          <a:pt x="113" y="0"/>
                        </a:lnTo>
                        <a:lnTo>
                          <a:pt x="71" y="6"/>
                        </a:lnTo>
                        <a:lnTo>
                          <a:pt x="35" y="18"/>
                        </a:lnTo>
                        <a:lnTo>
                          <a:pt x="12" y="42"/>
                        </a:lnTo>
                        <a:lnTo>
                          <a:pt x="6" y="54"/>
                        </a:lnTo>
                        <a:lnTo>
                          <a:pt x="0" y="66"/>
                        </a:lnTo>
                        <a:lnTo>
                          <a:pt x="6" y="78"/>
                        </a:lnTo>
                        <a:lnTo>
                          <a:pt x="18" y="84"/>
                        </a:lnTo>
                        <a:lnTo>
                          <a:pt x="12" y="108"/>
                        </a:lnTo>
                        <a:lnTo>
                          <a:pt x="24" y="132"/>
                        </a:lnTo>
                        <a:lnTo>
                          <a:pt x="30" y="132"/>
                        </a:lnTo>
                        <a:lnTo>
                          <a:pt x="30" y="137"/>
                        </a:lnTo>
                        <a:lnTo>
                          <a:pt x="24" y="143"/>
                        </a:lnTo>
                        <a:lnTo>
                          <a:pt x="24" y="161"/>
                        </a:lnTo>
                        <a:lnTo>
                          <a:pt x="35" y="173"/>
                        </a:lnTo>
                        <a:lnTo>
                          <a:pt x="59" y="185"/>
                        </a:lnTo>
                        <a:lnTo>
                          <a:pt x="89" y="179"/>
                        </a:lnTo>
                        <a:lnTo>
                          <a:pt x="119" y="173"/>
                        </a:lnTo>
                        <a:lnTo>
                          <a:pt x="143" y="167"/>
                        </a:lnTo>
                        <a:lnTo>
                          <a:pt x="167" y="185"/>
                        </a:lnTo>
                        <a:lnTo>
                          <a:pt x="191" y="197"/>
                        </a:lnTo>
                        <a:lnTo>
                          <a:pt x="215" y="203"/>
                        </a:lnTo>
                        <a:lnTo>
                          <a:pt x="239" y="197"/>
                        </a:lnTo>
                        <a:lnTo>
                          <a:pt x="275" y="173"/>
                        </a:lnTo>
                        <a:lnTo>
                          <a:pt x="305" y="137"/>
                        </a:lnTo>
                        <a:lnTo>
                          <a:pt x="305" y="114"/>
                        </a:lnTo>
                        <a:lnTo>
                          <a:pt x="299" y="96"/>
                        </a:lnTo>
                        <a:lnTo>
                          <a:pt x="293" y="78"/>
                        </a:lnTo>
                        <a:lnTo>
                          <a:pt x="287" y="60"/>
                        </a:lnTo>
                        <a:lnTo>
                          <a:pt x="287" y="60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897" name="Freeform 665"/>
                  <p:cNvSpPr>
                    <a:spLocks/>
                  </p:cNvSpPr>
                  <p:nvPr/>
                </p:nvSpPr>
                <p:spPr bwMode="auto">
                  <a:xfrm>
                    <a:off x="4464" y="2763"/>
                    <a:ext cx="108" cy="24"/>
                  </a:xfrm>
                  <a:custGeom>
                    <a:avLst/>
                    <a:gdLst>
                      <a:gd name="T0" fmla="*/ 0 w 108"/>
                      <a:gd name="T1" fmla="*/ 24 h 24"/>
                      <a:gd name="T2" fmla="*/ 24 w 108"/>
                      <a:gd name="T3" fmla="*/ 6 h 24"/>
                      <a:gd name="T4" fmla="*/ 54 w 108"/>
                      <a:gd name="T5" fmla="*/ 0 h 24"/>
                      <a:gd name="T6" fmla="*/ 78 w 108"/>
                      <a:gd name="T7" fmla="*/ 6 h 24"/>
                      <a:gd name="T8" fmla="*/ 108 w 108"/>
                      <a:gd name="T9" fmla="*/ 12 h 24"/>
                      <a:gd name="T10" fmla="*/ 0 w 108"/>
                      <a:gd name="T11" fmla="*/ 24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8" h="24">
                        <a:moveTo>
                          <a:pt x="0" y="24"/>
                        </a:moveTo>
                        <a:lnTo>
                          <a:pt x="24" y="6"/>
                        </a:lnTo>
                        <a:lnTo>
                          <a:pt x="54" y="0"/>
                        </a:lnTo>
                        <a:lnTo>
                          <a:pt x="78" y="6"/>
                        </a:lnTo>
                        <a:lnTo>
                          <a:pt x="108" y="12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898" name="Freeform 666"/>
                  <p:cNvSpPr>
                    <a:spLocks/>
                  </p:cNvSpPr>
                  <p:nvPr/>
                </p:nvSpPr>
                <p:spPr bwMode="auto">
                  <a:xfrm>
                    <a:off x="4464" y="2763"/>
                    <a:ext cx="108" cy="24"/>
                  </a:xfrm>
                  <a:custGeom>
                    <a:avLst/>
                    <a:gdLst>
                      <a:gd name="T0" fmla="*/ 0 w 108"/>
                      <a:gd name="T1" fmla="*/ 24 h 24"/>
                      <a:gd name="T2" fmla="*/ 24 w 108"/>
                      <a:gd name="T3" fmla="*/ 6 h 24"/>
                      <a:gd name="T4" fmla="*/ 54 w 108"/>
                      <a:gd name="T5" fmla="*/ 0 h 24"/>
                      <a:gd name="T6" fmla="*/ 78 w 108"/>
                      <a:gd name="T7" fmla="*/ 6 h 24"/>
                      <a:gd name="T8" fmla="*/ 108 w 108"/>
                      <a:gd name="T9" fmla="*/ 1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8" h="24">
                        <a:moveTo>
                          <a:pt x="0" y="24"/>
                        </a:moveTo>
                        <a:lnTo>
                          <a:pt x="24" y="6"/>
                        </a:lnTo>
                        <a:lnTo>
                          <a:pt x="54" y="0"/>
                        </a:lnTo>
                        <a:lnTo>
                          <a:pt x="78" y="6"/>
                        </a:lnTo>
                        <a:lnTo>
                          <a:pt x="108" y="12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899" name="Freeform 667"/>
                  <p:cNvSpPr>
                    <a:spLocks/>
                  </p:cNvSpPr>
                  <p:nvPr/>
                </p:nvSpPr>
                <p:spPr bwMode="auto">
                  <a:xfrm>
                    <a:off x="4482" y="2817"/>
                    <a:ext cx="84" cy="18"/>
                  </a:xfrm>
                  <a:custGeom>
                    <a:avLst/>
                    <a:gdLst>
                      <a:gd name="T0" fmla="*/ 0 w 84"/>
                      <a:gd name="T1" fmla="*/ 18 h 18"/>
                      <a:gd name="T2" fmla="*/ 12 w 84"/>
                      <a:gd name="T3" fmla="*/ 12 h 18"/>
                      <a:gd name="T4" fmla="*/ 30 w 84"/>
                      <a:gd name="T5" fmla="*/ 0 h 18"/>
                      <a:gd name="T6" fmla="*/ 42 w 84"/>
                      <a:gd name="T7" fmla="*/ 0 h 18"/>
                      <a:gd name="T8" fmla="*/ 54 w 84"/>
                      <a:gd name="T9" fmla="*/ 0 h 18"/>
                      <a:gd name="T10" fmla="*/ 84 w 84"/>
                      <a:gd name="T11" fmla="*/ 12 h 18"/>
                      <a:gd name="T12" fmla="*/ 0 w 84"/>
                      <a:gd name="T13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4" h="18">
                        <a:moveTo>
                          <a:pt x="0" y="18"/>
                        </a:moveTo>
                        <a:lnTo>
                          <a:pt x="12" y="12"/>
                        </a:lnTo>
                        <a:lnTo>
                          <a:pt x="30" y="0"/>
                        </a:lnTo>
                        <a:lnTo>
                          <a:pt x="42" y="0"/>
                        </a:lnTo>
                        <a:lnTo>
                          <a:pt x="54" y="0"/>
                        </a:lnTo>
                        <a:lnTo>
                          <a:pt x="84" y="12"/>
                        </a:lnTo>
                        <a:lnTo>
                          <a:pt x="0" y="18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900" name="Freeform 668"/>
                  <p:cNvSpPr>
                    <a:spLocks/>
                  </p:cNvSpPr>
                  <p:nvPr/>
                </p:nvSpPr>
                <p:spPr bwMode="auto">
                  <a:xfrm>
                    <a:off x="4482" y="2817"/>
                    <a:ext cx="84" cy="18"/>
                  </a:xfrm>
                  <a:custGeom>
                    <a:avLst/>
                    <a:gdLst>
                      <a:gd name="T0" fmla="*/ 0 w 84"/>
                      <a:gd name="T1" fmla="*/ 18 h 18"/>
                      <a:gd name="T2" fmla="*/ 12 w 84"/>
                      <a:gd name="T3" fmla="*/ 12 h 18"/>
                      <a:gd name="T4" fmla="*/ 30 w 84"/>
                      <a:gd name="T5" fmla="*/ 0 h 18"/>
                      <a:gd name="T6" fmla="*/ 42 w 84"/>
                      <a:gd name="T7" fmla="*/ 0 h 18"/>
                      <a:gd name="T8" fmla="*/ 54 w 84"/>
                      <a:gd name="T9" fmla="*/ 0 h 18"/>
                      <a:gd name="T10" fmla="*/ 84 w 84"/>
                      <a:gd name="T11" fmla="*/ 12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4" h="18">
                        <a:moveTo>
                          <a:pt x="0" y="18"/>
                        </a:moveTo>
                        <a:lnTo>
                          <a:pt x="12" y="12"/>
                        </a:lnTo>
                        <a:lnTo>
                          <a:pt x="30" y="0"/>
                        </a:lnTo>
                        <a:lnTo>
                          <a:pt x="42" y="0"/>
                        </a:lnTo>
                        <a:lnTo>
                          <a:pt x="54" y="0"/>
                        </a:lnTo>
                        <a:lnTo>
                          <a:pt x="84" y="12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901" name="Freeform 669"/>
                  <p:cNvSpPr>
                    <a:spLocks/>
                  </p:cNvSpPr>
                  <p:nvPr/>
                </p:nvSpPr>
                <p:spPr bwMode="auto">
                  <a:xfrm>
                    <a:off x="2604" y="1456"/>
                    <a:ext cx="921" cy="737"/>
                  </a:xfrm>
                  <a:custGeom>
                    <a:avLst/>
                    <a:gdLst>
                      <a:gd name="T0" fmla="*/ 287 w 921"/>
                      <a:gd name="T1" fmla="*/ 563 h 737"/>
                      <a:gd name="T2" fmla="*/ 264 w 921"/>
                      <a:gd name="T3" fmla="*/ 623 h 737"/>
                      <a:gd name="T4" fmla="*/ 276 w 921"/>
                      <a:gd name="T5" fmla="*/ 677 h 737"/>
                      <a:gd name="T6" fmla="*/ 353 w 921"/>
                      <a:gd name="T7" fmla="*/ 737 h 737"/>
                      <a:gd name="T8" fmla="*/ 395 w 921"/>
                      <a:gd name="T9" fmla="*/ 737 h 737"/>
                      <a:gd name="T10" fmla="*/ 473 w 921"/>
                      <a:gd name="T11" fmla="*/ 695 h 737"/>
                      <a:gd name="T12" fmla="*/ 557 w 921"/>
                      <a:gd name="T13" fmla="*/ 659 h 737"/>
                      <a:gd name="T14" fmla="*/ 652 w 921"/>
                      <a:gd name="T15" fmla="*/ 653 h 737"/>
                      <a:gd name="T16" fmla="*/ 748 w 921"/>
                      <a:gd name="T17" fmla="*/ 641 h 737"/>
                      <a:gd name="T18" fmla="*/ 820 w 921"/>
                      <a:gd name="T19" fmla="*/ 581 h 737"/>
                      <a:gd name="T20" fmla="*/ 850 w 921"/>
                      <a:gd name="T21" fmla="*/ 503 h 737"/>
                      <a:gd name="T22" fmla="*/ 904 w 921"/>
                      <a:gd name="T23" fmla="*/ 347 h 737"/>
                      <a:gd name="T24" fmla="*/ 921 w 921"/>
                      <a:gd name="T25" fmla="*/ 263 h 737"/>
                      <a:gd name="T26" fmla="*/ 915 w 921"/>
                      <a:gd name="T27" fmla="*/ 197 h 737"/>
                      <a:gd name="T28" fmla="*/ 880 w 921"/>
                      <a:gd name="T29" fmla="*/ 125 h 737"/>
                      <a:gd name="T30" fmla="*/ 808 w 921"/>
                      <a:gd name="T31" fmla="*/ 59 h 737"/>
                      <a:gd name="T32" fmla="*/ 676 w 921"/>
                      <a:gd name="T33" fmla="*/ 29 h 737"/>
                      <a:gd name="T34" fmla="*/ 610 w 921"/>
                      <a:gd name="T35" fmla="*/ 47 h 737"/>
                      <a:gd name="T36" fmla="*/ 563 w 921"/>
                      <a:gd name="T37" fmla="*/ 12 h 737"/>
                      <a:gd name="T38" fmla="*/ 503 w 921"/>
                      <a:gd name="T39" fmla="*/ 0 h 737"/>
                      <a:gd name="T40" fmla="*/ 437 w 921"/>
                      <a:gd name="T41" fmla="*/ 12 h 737"/>
                      <a:gd name="T42" fmla="*/ 359 w 921"/>
                      <a:gd name="T43" fmla="*/ 41 h 737"/>
                      <a:gd name="T44" fmla="*/ 317 w 921"/>
                      <a:gd name="T45" fmla="*/ 35 h 737"/>
                      <a:gd name="T46" fmla="*/ 258 w 921"/>
                      <a:gd name="T47" fmla="*/ 53 h 737"/>
                      <a:gd name="T48" fmla="*/ 186 w 921"/>
                      <a:gd name="T49" fmla="*/ 77 h 737"/>
                      <a:gd name="T50" fmla="*/ 102 w 921"/>
                      <a:gd name="T51" fmla="*/ 89 h 737"/>
                      <a:gd name="T52" fmla="*/ 42 w 921"/>
                      <a:gd name="T53" fmla="*/ 137 h 737"/>
                      <a:gd name="T54" fmla="*/ 6 w 921"/>
                      <a:gd name="T55" fmla="*/ 221 h 737"/>
                      <a:gd name="T56" fmla="*/ 0 w 921"/>
                      <a:gd name="T57" fmla="*/ 311 h 737"/>
                      <a:gd name="T58" fmla="*/ 18 w 921"/>
                      <a:gd name="T59" fmla="*/ 389 h 737"/>
                      <a:gd name="T60" fmla="*/ 60 w 921"/>
                      <a:gd name="T61" fmla="*/ 437 h 737"/>
                      <a:gd name="T62" fmla="*/ 120 w 921"/>
                      <a:gd name="T63" fmla="*/ 467 h 737"/>
                      <a:gd name="T64" fmla="*/ 144 w 921"/>
                      <a:gd name="T65" fmla="*/ 473 h 737"/>
                      <a:gd name="T66" fmla="*/ 180 w 921"/>
                      <a:gd name="T67" fmla="*/ 509 h 737"/>
                      <a:gd name="T68" fmla="*/ 264 w 921"/>
                      <a:gd name="T69" fmla="*/ 545 h 737"/>
                      <a:gd name="T70" fmla="*/ 305 w 921"/>
                      <a:gd name="T71" fmla="*/ 545 h 7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921" h="737">
                        <a:moveTo>
                          <a:pt x="305" y="545"/>
                        </a:moveTo>
                        <a:lnTo>
                          <a:pt x="287" y="563"/>
                        </a:lnTo>
                        <a:lnTo>
                          <a:pt x="276" y="581"/>
                        </a:lnTo>
                        <a:lnTo>
                          <a:pt x="264" y="623"/>
                        </a:lnTo>
                        <a:lnTo>
                          <a:pt x="270" y="653"/>
                        </a:lnTo>
                        <a:lnTo>
                          <a:pt x="276" y="677"/>
                        </a:lnTo>
                        <a:lnTo>
                          <a:pt x="311" y="713"/>
                        </a:lnTo>
                        <a:lnTo>
                          <a:pt x="353" y="737"/>
                        </a:lnTo>
                        <a:lnTo>
                          <a:pt x="371" y="737"/>
                        </a:lnTo>
                        <a:lnTo>
                          <a:pt x="395" y="737"/>
                        </a:lnTo>
                        <a:lnTo>
                          <a:pt x="443" y="719"/>
                        </a:lnTo>
                        <a:lnTo>
                          <a:pt x="473" y="695"/>
                        </a:lnTo>
                        <a:lnTo>
                          <a:pt x="509" y="671"/>
                        </a:lnTo>
                        <a:lnTo>
                          <a:pt x="557" y="659"/>
                        </a:lnTo>
                        <a:lnTo>
                          <a:pt x="604" y="653"/>
                        </a:lnTo>
                        <a:lnTo>
                          <a:pt x="652" y="653"/>
                        </a:lnTo>
                        <a:lnTo>
                          <a:pt x="700" y="647"/>
                        </a:lnTo>
                        <a:lnTo>
                          <a:pt x="748" y="641"/>
                        </a:lnTo>
                        <a:lnTo>
                          <a:pt x="790" y="617"/>
                        </a:lnTo>
                        <a:lnTo>
                          <a:pt x="820" y="581"/>
                        </a:lnTo>
                        <a:lnTo>
                          <a:pt x="832" y="545"/>
                        </a:lnTo>
                        <a:lnTo>
                          <a:pt x="850" y="503"/>
                        </a:lnTo>
                        <a:lnTo>
                          <a:pt x="886" y="401"/>
                        </a:lnTo>
                        <a:lnTo>
                          <a:pt x="904" y="347"/>
                        </a:lnTo>
                        <a:lnTo>
                          <a:pt x="915" y="299"/>
                        </a:lnTo>
                        <a:lnTo>
                          <a:pt x="921" y="263"/>
                        </a:lnTo>
                        <a:lnTo>
                          <a:pt x="921" y="233"/>
                        </a:lnTo>
                        <a:lnTo>
                          <a:pt x="915" y="197"/>
                        </a:lnTo>
                        <a:lnTo>
                          <a:pt x="904" y="161"/>
                        </a:lnTo>
                        <a:lnTo>
                          <a:pt x="880" y="125"/>
                        </a:lnTo>
                        <a:lnTo>
                          <a:pt x="850" y="89"/>
                        </a:lnTo>
                        <a:lnTo>
                          <a:pt x="808" y="59"/>
                        </a:lnTo>
                        <a:lnTo>
                          <a:pt x="748" y="35"/>
                        </a:lnTo>
                        <a:lnTo>
                          <a:pt x="676" y="29"/>
                        </a:lnTo>
                        <a:lnTo>
                          <a:pt x="646" y="35"/>
                        </a:lnTo>
                        <a:lnTo>
                          <a:pt x="610" y="47"/>
                        </a:lnTo>
                        <a:lnTo>
                          <a:pt x="587" y="29"/>
                        </a:lnTo>
                        <a:lnTo>
                          <a:pt x="563" y="12"/>
                        </a:lnTo>
                        <a:lnTo>
                          <a:pt x="533" y="0"/>
                        </a:lnTo>
                        <a:lnTo>
                          <a:pt x="503" y="0"/>
                        </a:lnTo>
                        <a:lnTo>
                          <a:pt x="467" y="0"/>
                        </a:lnTo>
                        <a:lnTo>
                          <a:pt x="437" y="12"/>
                        </a:lnTo>
                        <a:lnTo>
                          <a:pt x="383" y="53"/>
                        </a:lnTo>
                        <a:lnTo>
                          <a:pt x="359" y="41"/>
                        </a:lnTo>
                        <a:lnTo>
                          <a:pt x="335" y="41"/>
                        </a:lnTo>
                        <a:lnTo>
                          <a:pt x="317" y="35"/>
                        </a:lnTo>
                        <a:lnTo>
                          <a:pt x="299" y="41"/>
                        </a:lnTo>
                        <a:lnTo>
                          <a:pt x="258" y="53"/>
                        </a:lnTo>
                        <a:lnTo>
                          <a:pt x="234" y="83"/>
                        </a:lnTo>
                        <a:lnTo>
                          <a:pt x="186" y="77"/>
                        </a:lnTo>
                        <a:lnTo>
                          <a:pt x="144" y="77"/>
                        </a:lnTo>
                        <a:lnTo>
                          <a:pt x="102" y="89"/>
                        </a:lnTo>
                        <a:lnTo>
                          <a:pt x="72" y="107"/>
                        </a:lnTo>
                        <a:lnTo>
                          <a:pt x="42" y="137"/>
                        </a:lnTo>
                        <a:lnTo>
                          <a:pt x="18" y="173"/>
                        </a:lnTo>
                        <a:lnTo>
                          <a:pt x="6" y="221"/>
                        </a:lnTo>
                        <a:lnTo>
                          <a:pt x="0" y="275"/>
                        </a:lnTo>
                        <a:lnTo>
                          <a:pt x="0" y="311"/>
                        </a:lnTo>
                        <a:lnTo>
                          <a:pt x="6" y="353"/>
                        </a:lnTo>
                        <a:lnTo>
                          <a:pt x="18" y="389"/>
                        </a:lnTo>
                        <a:lnTo>
                          <a:pt x="36" y="419"/>
                        </a:lnTo>
                        <a:lnTo>
                          <a:pt x="60" y="437"/>
                        </a:lnTo>
                        <a:lnTo>
                          <a:pt x="90" y="455"/>
                        </a:lnTo>
                        <a:lnTo>
                          <a:pt x="120" y="467"/>
                        </a:lnTo>
                        <a:lnTo>
                          <a:pt x="144" y="473"/>
                        </a:lnTo>
                        <a:lnTo>
                          <a:pt x="144" y="473"/>
                        </a:lnTo>
                        <a:lnTo>
                          <a:pt x="150" y="479"/>
                        </a:lnTo>
                        <a:lnTo>
                          <a:pt x="180" y="509"/>
                        </a:lnTo>
                        <a:lnTo>
                          <a:pt x="228" y="533"/>
                        </a:lnTo>
                        <a:lnTo>
                          <a:pt x="264" y="545"/>
                        </a:lnTo>
                        <a:lnTo>
                          <a:pt x="305" y="545"/>
                        </a:lnTo>
                        <a:lnTo>
                          <a:pt x="305" y="545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902" name="Freeform 670"/>
                  <p:cNvSpPr>
                    <a:spLocks/>
                  </p:cNvSpPr>
                  <p:nvPr/>
                </p:nvSpPr>
                <p:spPr bwMode="auto">
                  <a:xfrm>
                    <a:off x="3298" y="1767"/>
                    <a:ext cx="60" cy="108"/>
                  </a:xfrm>
                  <a:custGeom>
                    <a:avLst/>
                    <a:gdLst>
                      <a:gd name="T0" fmla="*/ 60 w 60"/>
                      <a:gd name="T1" fmla="*/ 0 h 108"/>
                      <a:gd name="T2" fmla="*/ 30 w 60"/>
                      <a:gd name="T3" fmla="*/ 60 h 108"/>
                      <a:gd name="T4" fmla="*/ 12 w 60"/>
                      <a:gd name="T5" fmla="*/ 84 h 108"/>
                      <a:gd name="T6" fmla="*/ 0 w 60"/>
                      <a:gd name="T7" fmla="*/ 108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0" h="108">
                        <a:moveTo>
                          <a:pt x="60" y="0"/>
                        </a:moveTo>
                        <a:lnTo>
                          <a:pt x="30" y="60"/>
                        </a:lnTo>
                        <a:lnTo>
                          <a:pt x="12" y="84"/>
                        </a:lnTo>
                        <a:lnTo>
                          <a:pt x="0" y="10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903" name="Freeform 671"/>
                  <p:cNvSpPr>
                    <a:spLocks/>
                  </p:cNvSpPr>
                  <p:nvPr/>
                </p:nvSpPr>
                <p:spPr bwMode="auto">
                  <a:xfrm>
                    <a:off x="3053" y="1647"/>
                    <a:ext cx="305" cy="366"/>
                  </a:xfrm>
                  <a:custGeom>
                    <a:avLst/>
                    <a:gdLst>
                      <a:gd name="T0" fmla="*/ 90 w 305"/>
                      <a:gd name="T1" fmla="*/ 0 h 366"/>
                      <a:gd name="T2" fmla="*/ 60 w 305"/>
                      <a:gd name="T3" fmla="*/ 42 h 366"/>
                      <a:gd name="T4" fmla="*/ 36 w 305"/>
                      <a:gd name="T5" fmla="*/ 96 h 366"/>
                      <a:gd name="T6" fmla="*/ 18 w 305"/>
                      <a:gd name="T7" fmla="*/ 150 h 366"/>
                      <a:gd name="T8" fmla="*/ 6 w 305"/>
                      <a:gd name="T9" fmla="*/ 198 h 366"/>
                      <a:gd name="T10" fmla="*/ 0 w 305"/>
                      <a:gd name="T11" fmla="*/ 240 h 366"/>
                      <a:gd name="T12" fmla="*/ 6 w 305"/>
                      <a:gd name="T13" fmla="*/ 288 h 366"/>
                      <a:gd name="T14" fmla="*/ 24 w 305"/>
                      <a:gd name="T15" fmla="*/ 324 h 366"/>
                      <a:gd name="T16" fmla="*/ 60 w 305"/>
                      <a:gd name="T17" fmla="*/ 354 h 366"/>
                      <a:gd name="T18" fmla="*/ 138 w 305"/>
                      <a:gd name="T19" fmla="*/ 366 h 366"/>
                      <a:gd name="T20" fmla="*/ 179 w 305"/>
                      <a:gd name="T21" fmla="*/ 366 h 366"/>
                      <a:gd name="T22" fmla="*/ 215 w 305"/>
                      <a:gd name="T23" fmla="*/ 354 h 366"/>
                      <a:gd name="T24" fmla="*/ 251 w 305"/>
                      <a:gd name="T25" fmla="*/ 336 h 366"/>
                      <a:gd name="T26" fmla="*/ 281 w 305"/>
                      <a:gd name="T27" fmla="*/ 306 h 366"/>
                      <a:gd name="T28" fmla="*/ 305 w 305"/>
                      <a:gd name="T29" fmla="*/ 264 h 366"/>
                      <a:gd name="T30" fmla="*/ 305 w 305"/>
                      <a:gd name="T31" fmla="*/ 228 h 3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305" h="366">
                        <a:moveTo>
                          <a:pt x="90" y="0"/>
                        </a:moveTo>
                        <a:lnTo>
                          <a:pt x="60" y="42"/>
                        </a:lnTo>
                        <a:lnTo>
                          <a:pt x="36" y="96"/>
                        </a:lnTo>
                        <a:lnTo>
                          <a:pt x="18" y="150"/>
                        </a:lnTo>
                        <a:lnTo>
                          <a:pt x="6" y="198"/>
                        </a:lnTo>
                        <a:lnTo>
                          <a:pt x="0" y="240"/>
                        </a:lnTo>
                        <a:lnTo>
                          <a:pt x="6" y="288"/>
                        </a:lnTo>
                        <a:lnTo>
                          <a:pt x="24" y="324"/>
                        </a:lnTo>
                        <a:lnTo>
                          <a:pt x="60" y="354"/>
                        </a:lnTo>
                        <a:lnTo>
                          <a:pt x="138" y="366"/>
                        </a:lnTo>
                        <a:lnTo>
                          <a:pt x="179" y="366"/>
                        </a:lnTo>
                        <a:lnTo>
                          <a:pt x="215" y="354"/>
                        </a:lnTo>
                        <a:lnTo>
                          <a:pt x="251" y="336"/>
                        </a:lnTo>
                        <a:lnTo>
                          <a:pt x="281" y="306"/>
                        </a:lnTo>
                        <a:lnTo>
                          <a:pt x="305" y="264"/>
                        </a:lnTo>
                        <a:lnTo>
                          <a:pt x="305" y="22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904" name="Freeform 672"/>
                  <p:cNvSpPr>
                    <a:spLocks/>
                  </p:cNvSpPr>
                  <p:nvPr/>
                </p:nvSpPr>
                <p:spPr bwMode="auto">
                  <a:xfrm>
                    <a:off x="2874" y="1629"/>
                    <a:ext cx="203" cy="366"/>
                  </a:xfrm>
                  <a:custGeom>
                    <a:avLst/>
                    <a:gdLst>
                      <a:gd name="T0" fmla="*/ 83 w 203"/>
                      <a:gd name="T1" fmla="*/ 0 h 366"/>
                      <a:gd name="T2" fmla="*/ 53 w 203"/>
                      <a:gd name="T3" fmla="*/ 54 h 366"/>
                      <a:gd name="T4" fmla="*/ 23 w 203"/>
                      <a:gd name="T5" fmla="*/ 102 h 366"/>
                      <a:gd name="T6" fmla="*/ 11 w 203"/>
                      <a:gd name="T7" fmla="*/ 150 h 366"/>
                      <a:gd name="T8" fmla="*/ 0 w 203"/>
                      <a:gd name="T9" fmla="*/ 192 h 366"/>
                      <a:gd name="T10" fmla="*/ 0 w 203"/>
                      <a:gd name="T11" fmla="*/ 240 h 366"/>
                      <a:gd name="T12" fmla="*/ 11 w 203"/>
                      <a:gd name="T13" fmla="*/ 282 h 366"/>
                      <a:gd name="T14" fmla="*/ 35 w 203"/>
                      <a:gd name="T15" fmla="*/ 324 h 366"/>
                      <a:gd name="T16" fmla="*/ 71 w 203"/>
                      <a:gd name="T17" fmla="*/ 348 h 366"/>
                      <a:gd name="T18" fmla="*/ 107 w 203"/>
                      <a:gd name="T19" fmla="*/ 360 h 366"/>
                      <a:gd name="T20" fmla="*/ 137 w 203"/>
                      <a:gd name="T21" fmla="*/ 360 h 366"/>
                      <a:gd name="T22" fmla="*/ 161 w 203"/>
                      <a:gd name="T23" fmla="*/ 366 h 366"/>
                      <a:gd name="T24" fmla="*/ 179 w 203"/>
                      <a:gd name="T25" fmla="*/ 360 h 366"/>
                      <a:gd name="T26" fmla="*/ 191 w 203"/>
                      <a:gd name="T27" fmla="*/ 360 h 366"/>
                      <a:gd name="T28" fmla="*/ 203 w 203"/>
                      <a:gd name="T29" fmla="*/ 354 h 3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03" h="366">
                        <a:moveTo>
                          <a:pt x="83" y="0"/>
                        </a:moveTo>
                        <a:lnTo>
                          <a:pt x="53" y="54"/>
                        </a:lnTo>
                        <a:lnTo>
                          <a:pt x="23" y="102"/>
                        </a:lnTo>
                        <a:lnTo>
                          <a:pt x="11" y="150"/>
                        </a:lnTo>
                        <a:lnTo>
                          <a:pt x="0" y="192"/>
                        </a:lnTo>
                        <a:lnTo>
                          <a:pt x="0" y="240"/>
                        </a:lnTo>
                        <a:lnTo>
                          <a:pt x="11" y="282"/>
                        </a:lnTo>
                        <a:lnTo>
                          <a:pt x="35" y="324"/>
                        </a:lnTo>
                        <a:lnTo>
                          <a:pt x="71" y="348"/>
                        </a:lnTo>
                        <a:lnTo>
                          <a:pt x="107" y="360"/>
                        </a:lnTo>
                        <a:lnTo>
                          <a:pt x="137" y="360"/>
                        </a:lnTo>
                        <a:lnTo>
                          <a:pt x="161" y="366"/>
                        </a:lnTo>
                        <a:lnTo>
                          <a:pt x="179" y="360"/>
                        </a:lnTo>
                        <a:lnTo>
                          <a:pt x="191" y="360"/>
                        </a:lnTo>
                        <a:lnTo>
                          <a:pt x="203" y="35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905" name="Freeform 673"/>
                  <p:cNvSpPr>
                    <a:spLocks/>
                  </p:cNvSpPr>
                  <p:nvPr/>
                </p:nvSpPr>
                <p:spPr bwMode="auto">
                  <a:xfrm>
                    <a:off x="2718" y="1641"/>
                    <a:ext cx="233" cy="360"/>
                  </a:xfrm>
                  <a:custGeom>
                    <a:avLst/>
                    <a:gdLst>
                      <a:gd name="T0" fmla="*/ 78 w 233"/>
                      <a:gd name="T1" fmla="*/ 0 h 360"/>
                      <a:gd name="T2" fmla="*/ 48 w 233"/>
                      <a:gd name="T3" fmla="*/ 48 h 360"/>
                      <a:gd name="T4" fmla="*/ 24 w 233"/>
                      <a:gd name="T5" fmla="*/ 96 h 360"/>
                      <a:gd name="T6" fmla="*/ 6 w 233"/>
                      <a:gd name="T7" fmla="*/ 150 h 360"/>
                      <a:gd name="T8" fmla="*/ 0 w 233"/>
                      <a:gd name="T9" fmla="*/ 210 h 360"/>
                      <a:gd name="T10" fmla="*/ 12 w 233"/>
                      <a:gd name="T11" fmla="*/ 252 h 360"/>
                      <a:gd name="T12" fmla="*/ 30 w 233"/>
                      <a:gd name="T13" fmla="*/ 288 h 360"/>
                      <a:gd name="T14" fmla="*/ 60 w 233"/>
                      <a:gd name="T15" fmla="*/ 318 h 360"/>
                      <a:gd name="T16" fmla="*/ 90 w 233"/>
                      <a:gd name="T17" fmla="*/ 336 h 360"/>
                      <a:gd name="T18" fmla="*/ 126 w 233"/>
                      <a:gd name="T19" fmla="*/ 354 h 360"/>
                      <a:gd name="T20" fmla="*/ 162 w 233"/>
                      <a:gd name="T21" fmla="*/ 360 h 360"/>
                      <a:gd name="T22" fmla="*/ 203 w 233"/>
                      <a:gd name="T23" fmla="*/ 360 h 360"/>
                      <a:gd name="T24" fmla="*/ 233 w 233"/>
                      <a:gd name="T25" fmla="*/ 336 h 3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33" h="360">
                        <a:moveTo>
                          <a:pt x="78" y="0"/>
                        </a:moveTo>
                        <a:lnTo>
                          <a:pt x="48" y="48"/>
                        </a:lnTo>
                        <a:lnTo>
                          <a:pt x="24" y="96"/>
                        </a:lnTo>
                        <a:lnTo>
                          <a:pt x="6" y="150"/>
                        </a:lnTo>
                        <a:lnTo>
                          <a:pt x="0" y="210"/>
                        </a:lnTo>
                        <a:lnTo>
                          <a:pt x="12" y="252"/>
                        </a:lnTo>
                        <a:lnTo>
                          <a:pt x="30" y="288"/>
                        </a:lnTo>
                        <a:lnTo>
                          <a:pt x="60" y="318"/>
                        </a:lnTo>
                        <a:lnTo>
                          <a:pt x="90" y="336"/>
                        </a:lnTo>
                        <a:lnTo>
                          <a:pt x="126" y="354"/>
                        </a:lnTo>
                        <a:lnTo>
                          <a:pt x="162" y="360"/>
                        </a:lnTo>
                        <a:lnTo>
                          <a:pt x="203" y="360"/>
                        </a:lnTo>
                        <a:lnTo>
                          <a:pt x="233" y="33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906" name="Freeform 674"/>
                  <p:cNvSpPr>
                    <a:spLocks/>
                  </p:cNvSpPr>
                  <p:nvPr/>
                </p:nvSpPr>
                <p:spPr bwMode="auto">
                  <a:xfrm>
                    <a:off x="3956" y="1623"/>
                    <a:ext cx="138" cy="144"/>
                  </a:xfrm>
                  <a:custGeom>
                    <a:avLst/>
                    <a:gdLst>
                      <a:gd name="T0" fmla="*/ 0 w 138"/>
                      <a:gd name="T1" fmla="*/ 0 h 144"/>
                      <a:gd name="T2" fmla="*/ 54 w 138"/>
                      <a:gd name="T3" fmla="*/ 30 h 144"/>
                      <a:gd name="T4" fmla="*/ 96 w 138"/>
                      <a:gd name="T5" fmla="*/ 78 h 144"/>
                      <a:gd name="T6" fmla="*/ 120 w 138"/>
                      <a:gd name="T7" fmla="*/ 120 h 144"/>
                      <a:gd name="T8" fmla="*/ 138 w 138"/>
                      <a:gd name="T9" fmla="*/ 144 h 1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8" h="144">
                        <a:moveTo>
                          <a:pt x="0" y="0"/>
                        </a:moveTo>
                        <a:lnTo>
                          <a:pt x="54" y="30"/>
                        </a:lnTo>
                        <a:lnTo>
                          <a:pt x="96" y="78"/>
                        </a:lnTo>
                        <a:lnTo>
                          <a:pt x="120" y="120"/>
                        </a:lnTo>
                        <a:lnTo>
                          <a:pt x="138" y="14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907" name="Freeform 675"/>
                  <p:cNvSpPr>
                    <a:spLocks/>
                  </p:cNvSpPr>
                  <p:nvPr/>
                </p:nvSpPr>
                <p:spPr bwMode="auto">
                  <a:xfrm>
                    <a:off x="4153" y="1677"/>
                    <a:ext cx="162" cy="90"/>
                  </a:xfrm>
                  <a:custGeom>
                    <a:avLst/>
                    <a:gdLst>
                      <a:gd name="T0" fmla="*/ 0 w 162"/>
                      <a:gd name="T1" fmla="*/ 90 h 90"/>
                      <a:gd name="T2" fmla="*/ 12 w 162"/>
                      <a:gd name="T3" fmla="*/ 78 h 90"/>
                      <a:gd name="T4" fmla="*/ 30 w 162"/>
                      <a:gd name="T5" fmla="*/ 60 h 90"/>
                      <a:gd name="T6" fmla="*/ 84 w 162"/>
                      <a:gd name="T7" fmla="*/ 36 h 90"/>
                      <a:gd name="T8" fmla="*/ 132 w 162"/>
                      <a:gd name="T9" fmla="*/ 12 h 90"/>
                      <a:gd name="T10" fmla="*/ 150 w 162"/>
                      <a:gd name="T11" fmla="*/ 6 h 90"/>
                      <a:gd name="T12" fmla="*/ 162 w 162"/>
                      <a:gd name="T13" fmla="*/ 0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2" h="90">
                        <a:moveTo>
                          <a:pt x="0" y="90"/>
                        </a:moveTo>
                        <a:lnTo>
                          <a:pt x="12" y="78"/>
                        </a:lnTo>
                        <a:lnTo>
                          <a:pt x="30" y="60"/>
                        </a:lnTo>
                        <a:lnTo>
                          <a:pt x="84" y="36"/>
                        </a:lnTo>
                        <a:lnTo>
                          <a:pt x="132" y="12"/>
                        </a:lnTo>
                        <a:lnTo>
                          <a:pt x="150" y="6"/>
                        </a:lnTo>
                        <a:lnTo>
                          <a:pt x="162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908" name="Freeform 676"/>
                  <p:cNvSpPr>
                    <a:spLocks/>
                  </p:cNvSpPr>
                  <p:nvPr/>
                </p:nvSpPr>
                <p:spPr bwMode="auto">
                  <a:xfrm>
                    <a:off x="4225" y="1833"/>
                    <a:ext cx="24" cy="66"/>
                  </a:xfrm>
                  <a:custGeom>
                    <a:avLst/>
                    <a:gdLst>
                      <a:gd name="T0" fmla="*/ 24 w 24"/>
                      <a:gd name="T1" fmla="*/ 0 h 66"/>
                      <a:gd name="T2" fmla="*/ 6 w 24"/>
                      <a:gd name="T3" fmla="*/ 36 h 66"/>
                      <a:gd name="T4" fmla="*/ 0 w 24"/>
                      <a:gd name="T5" fmla="*/ 66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4" h="66">
                        <a:moveTo>
                          <a:pt x="24" y="0"/>
                        </a:moveTo>
                        <a:lnTo>
                          <a:pt x="6" y="36"/>
                        </a:lnTo>
                        <a:lnTo>
                          <a:pt x="0" y="6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909" name="Freeform 677"/>
                  <p:cNvSpPr>
                    <a:spLocks/>
                  </p:cNvSpPr>
                  <p:nvPr/>
                </p:nvSpPr>
                <p:spPr bwMode="auto">
                  <a:xfrm>
                    <a:off x="4010" y="1779"/>
                    <a:ext cx="6" cy="90"/>
                  </a:xfrm>
                  <a:custGeom>
                    <a:avLst/>
                    <a:gdLst>
                      <a:gd name="T0" fmla="*/ 6 w 6"/>
                      <a:gd name="T1" fmla="*/ 0 h 90"/>
                      <a:gd name="T2" fmla="*/ 0 w 6"/>
                      <a:gd name="T3" fmla="*/ 42 h 90"/>
                      <a:gd name="T4" fmla="*/ 0 w 6"/>
                      <a:gd name="T5" fmla="*/ 90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" h="90">
                        <a:moveTo>
                          <a:pt x="6" y="0"/>
                        </a:moveTo>
                        <a:lnTo>
                          <a:pt x="0" y="42"/>
                        </a:lnTo>
                        <a:lnTo>
                          <a:pt x="0" y="9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910" name="Freeform 678"/>
                  <p:cNvSpPr>
                    <a:spLocks/>
                  </p:cNvSpPr>
                  <p:nvPr/>
                </p:nvSpPr>
                <p:spPr bwMode="auto">
                  <a:xfrm>
                    <a:off x="4309" y="1875"/>
                    <a:ext cx="54" cy="24"/>
                  </a:xfrm>
                  <a:custGeom>
                    <a:avLst/>
                    <a:gdLst>
                      <a:gd name="T0" fmla="*/ 0 w 54"/>
                      <a:gd name="T1" fmla="*/ 24 h 24"/>
                      <a:gd name="T2" fmla="*/ 24 w 54"/>
                      <a:gd name="T3" fmla="*/ 12 h 24"/>
                      <a:gd name="T4" fmla="*/ 54 w 54"/>
                      <a:gd name="T5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4" h="24">
                        <a:moveTo>
                          <a:pt x="0" y="24"/>
                        </a:moveTo>
                        <a:lnTo>
                          <a:pt x="24" y="12"/>
                        </a:lnTo>
                        <a:lnTo>
                          <a:pt x="54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911" name="Freeform 679"/>
                  <p:cNvSpPr>
                    <a:spLocks/>
                  </p:cNvSpPr>
                  <p:nvPr/>
                </p:nvSpPr>
                <p:spPr bwMode="auto">
                  <a:xfrm>
                    <a:off x="4339" y="1911"/>
                    <a:ext cx="54" cy="24"/>
                  </a:xfrm>
                  <a:custGeom>
                    <a:avLst/>
                    <a:gdLst>
                      <a:gd name="T0" fmla="*/ 0 w 54"/>
                      <a:gd name="T1" fmla="*/ 24 h 24"/>
                      <a:gd name="T2" fmla="*/ 30 w 54"/>
                      <a:gd name="T3" fmla="*/ 12 h 24"/>
                      <a:gd name="T4" fmla="*/ 54 w 54"/>
                      <a:gd name="T5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4" h="24">
                        <a:moveTo>
                          <a:pt x="0" y="24"/>
                        </a:moveTo>
                        <a:lnTo>
                          <a:pt x="30" y="12"/>
                        </a:lnTo>
                        <a:lnTo>
                          <a:pt x="54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912" name="Freeform 680"/>
                  <p:cNvSpPr>
                    <a:spLocks/>
                  </p:cNvSpPr>
                  <p:nvPr/>
                </p:nvSpPr>
                <p:spPr bwMode="auto">
                  <a:xfrm>
                    <a:off x="4279" y="2037"/>
                    <a:ext cx="120" cy="108"/>
                  </a:xfrm>
                  <a:custGeom>
                    <a:avLst/>
                    <a:gdLst>
                      <a:gd name="T0" fmla="*/ 0 w 120"/>
                      <a:gd name="T1" fmla="*/ 0 h 108"/>
                      <a:gd name="T2" fmla="*/ 60 w 120"/>
                      <a:gd name="T3" fmla="*/ 54 h 108"/>
                      <a:gd name="T4" fmla="*/ 84 w 120"/>
                      <a:gd name="T5" fmla="*/ 84 h 108"/>
                      <a:gd name="T6" fmla="*/ 120 w 120"/>
                      <a:gd name="T7" fmla="*/ 108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0" h="108">
                        <a:moveTo>
                          <a:pt x="0" y="0"/>
                        </a:moveTo>
                        <a:lnTo>
                          <a:pt x="60" y="54"/>
                        </a:lnTo>
                        <a:lnTo>
                          <a:pt x="84" y="84"/>
                        </a:lnTo>
                        <a:lnTo>
                          <a:pt x="120" y="10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913" name="Freeform 681"/>
                  <p:cNvSpPr>
                    <a:spLocks/>
                  </p:cNvSpPr>
                  <p:nvPr/>
                </p:nvSpPr>
                <p:spPr bwMode="auto">
                  <a:xfrm>
                    <a:off x="3920" y="2001"/>
                    <a:ext cx="407" cy="180"/>
                  </a:xfrm>
                  <a:custGeom>
                    <a:avLst/>
                    <a:gdLst>
                      <a:gd name="T0" fmla="*/ 407 w 407"/>
                      <a:gd name="T1" fmla="*/ 84 h 180"/>
                      <a:gd name="T2" fmla="*/ 377 w 407"/>
                      <a:gd name="T3" fmla="*/ 114 h 180"/>
                      <a:gd name="T4" fmla="*/ 341 w 407"/>
                      <a:gd name="T5" fmla="*/ 138 h 180"/>
                      <a:gd name="T6" fmla="*/ 269 w 407"/>
                      <a:gd name="T7" fmla="*/ 168 h 180"/>
                      <a:gd name="T8" fmla="*/ 204 w 407"/>
                      <a:gd name="T9" fmla="*/ 180 h 180"/>
                      <a:gd name="T10" fmla="*/ 138 w 407"/>
                      <a:gd name="T11" fmla="*/ 180 h 180"/>
                      <a:gd name="T12" fmla="*/ 66 w 407"/>
                      <a:gd name="T13" fmla="*/ 168 h 180"/>
                      <a:gd name="T14" fmla="*/ 36 w 407"/>
                      <a:gd name="T15" fmla="*/ 150 h 180"/>
                      <a:gd name="T16" fmla="*/ 12 w 407"/>
                      <a:gd name="T17" fmla="*/ 126 h 180"/>
                      <a:gd name="T18" fmla="*/ 0 w 407"/>
                      <a:gd name="T19" fmla="*/ 96 h 180"/>
                      <a:gd name="T20" fmla="*/ 0 w 407"/>
                      <a:gd name="T21" fmla="*/ 60 h 180"/>
                      <a:gd name="T22" fmla="*/ 6 w 407"/>
                      <a:gd name="T23" fmla="*/ 48 h 180"/>
                      <a:gd name="T24" fmla="*/ 12 w 407"/>
                      <a:gd name="T25" fmla="*/ 30 h 180"/>
                      <a:gd name="T26" fmla="*/ 24 w 407"/>
                      <a:gd name="T27" fmla="*/ 12 h 180"/>
                      <a:gd name="T28" fmla="*/ 42 w 407"/>
                      <a:gd name="T29" fmla="*/ 0 h 1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407" h="180">
                        <a:moveTo>
                          <a:pt x="407" y="84"/>
                        </a:moveTo>
                        <a:lnTo>
                          <a:pt x="377" y="114"/>
                        </a:lnTo>
                        <a:lnTo>
                          <a:pt x="341" y="138"/>
                        </a:lnTo>
                        <a:lnTo>
                          <a:pt x="269" y="168"/>
                        </a:lnTo>
                        <a:lnTo>
                          <a:pt x="204" y="180"/>
                        </a:lnTo>
                        <a:lnTo>
                          <a:pt x="138" y="180"/>
                        </a:lnTo>
                        <a:lnTo>
                          <a:pt x="66" y="168"/>
                        </a:lnTo>
                        <a:lnTo>
                          <a:pt x="36" y="150"/>
                        </a:lnTo>
                        <a:lnTo>
                          <a:pt x="12" y="126"/>
                        </a:lnTo>
                        <a:lnTo>
                          <a:pt x="0" y="96"/>
                        </a:lnTo>
                        <a:lnTo>
                          <a:pt x="0" y="60"/>
                        </a:lnTo>
                        <a:lnTo>
                          <a:pt x="6" y="48"/>
                        </a:lnTo>
                        <a:lnTo>
                          <a:pt x="12" y="30"/>
                        </a:lnTo>
                        <a:lnTo>
                          <a:pt x="24" y="12"/>
                        </a:lnTo>
                        <a:lnTo>
                          <a:pt x="42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914" name="Freeform 682"/>
                  <p:cNvSpPr>
                    <a:spLocks/>
                  </p:cNvSpPr>
                  <p:nvPr/>
                </p:nvSpPr>
                <p:spPr bwMode="auto">
                  <a:xfrm>
                    <a:off x="3926" y="1857"/>
                    <a:ext cx="210" cy="174"/>
                  </a:xfrm>
                  <a:custGeom>
                    <a:avLst/>
                    <a:gdLst>
                      <a:gd name="T0" fmla="*/ 186 w 210"/>
                      <a:gd name="T1" fmla="*/ 0 h 174"/>
                      <a:gd name="T2" fmla="*/ 174 w 210"/>
                      <a:gd name="T3" fmla="*/ 0 h 174"/>
                      <a:gd name="T4" fmla="*/ 150 w 210"/>
                      <a:gd name="T5" fmla="*/ 0 h 174"/>
                      <a:gd name="T6" fmla="*/ 90 w 210"/>
                      <a:gd name="T7" fmla="*/ 6 h 174"/>
                      <a:gd name="T8" fmla="*/ 36 w 210"/>
                      <a:gd name="T9" fmla="*/ 24 h 174"/>
                      <a:gd name="T10" fmla="*/ 12 w 210"/>
                      <a:gd name="T11" fmla="*/ 36 h 174"/>
                      <a:gd name="T12" fmla="*/ 6 w 210"/>
                      <a:gd name="T13" fmla="*/ 60 h 174"/>
                      <a:gd name="T14" fmla="*/ 0 w 210"/>
                      <a:gd name="T15" fmla="*/ 102 h 174"/>
                      <a:gd name="T16" fmla="*/ 12 w 210"/>
                      <a:gd name="T17" fmla="*/ 120 h 174"/>
                      <a:gd name="T18" fmla="*/ 30 w 210"/>
                      <a:gd name="T19" fmla="*/ 138 h 174"/>
                      <a:gd name="T20" fmla="*/ 54 w 210"/>
                      <a:gd name="T21" fmla="*/ 150 h 174"/>
                      <a:gd name="T22" fmla="*/ 90 w 210"/>
                      <a:gd name="T23" fmla="*/ 156 h 174"/>
                      <a:gd name="T24" fmla="*/ 144 w 210"/>
                      <a:gd name="T25" fmla="*/ 168 h 174"/>
                      <a:gd name="T26" fmla="*/ 210 w 210"/>
                      <a:gd name="T27" fmla="*/ 174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10" h="174">
                        <a:moveTo>
                          <a:pt x="186" y="0"/>
                        </a:moveTo>
                        <a:lnTo>
                          <a:pt x="174" y="0"/>
                        </a:lnTo>
                        <a:lnTo>
                          <a:pt x="150" y="0"/>
                        </a:lnTo>
                        <a:lnTo>
                          <a:pt x="90" y="6"/>
                        </a:lnTo>
                        <a:lnTo>
                          <a:pt x="36" y="24"/>
                        </a:lnTo>
                        <a:lnTo>
                          <a:pt x="12" y="36"/>
                        </a:lnTo>
                        <a:lnTo>
                          <a:pt x="6" y="60"/>
                        </a:lnTo>
                        <a:lnTo>
                          <a:pt x="0" y="102"/>
                        </a:lnTo>
                        <a:lnTo>
                          <a:pt x="12" y="120"/>
                        </a:lnTo>
                        <a:lnTo>
                          <a:pt x="30" y="138"/>
                        </a:lnTo>
                        <a:lnTo>
                          <a:pt x="54" y="150"/>
                        </a:lnTo>
                        <a:lnTo>
                          <a:pt x="90" y="156"/>
                        </a:lnTo>
                        <a:lnTo>
                          <a:pt x="144" y="168"/>
                        </a:lnTo>
                        <a:lnTo>
                          <a:pt x="210" y="17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915" name="Freeform 683"/>
                  <p:cNvSpPr>
                    <a:spLocks/>
                  </p:cNvSpPr>
                  <p:nvPr/>
                </p:nvSpPr>
                <p:spPr bwMode="auto">
                  <a:xfrm>
                    <a:off x="3771" y="1120"/>
                    <a:ext cx="544" cy="377"/>
                  </a:xfrm>
                  <a:custGeom>
                    <a:avLst/>
                    <a:gdLst>
                      <a:gd name="T0" fmla="*/ 0 w 544"/>
                      <a:gd name="T1" fmla="*/ 330 h 377"/>
                      <a:gd name="T2" fmla="*/ 0 w 544"/>
                      <a:gd name="T3" fmla="*/ 294 h 377"/>
                      <a:gd name="T4" fmla="*/ 6 w 544"/>
                      <a:gd name="T5" fmla="*/ 258 h 377"/>
                      <a:gd name="T6" fmla="*/ 30 w 544"/>
                      <a:gd name="T7" fmla="*/ 210 h 377"/>
                      <a:gd name="T8" fmla="*/ 48 w 544"/>
                      <a:gd name="T9" fmla="*/ 168 h 377"/>
                      <a:gd name="T10" fmla="*/ 71 w 544"/>
                      <a:gd name="T11" fmla="*/ 132 h 377"/>
                      <a:gd name="T12" fmla="*/ 95 w 544"/>
                      <a:gd name="T13" fmla="*/ 108 h 377"/>
                      <a:gd name="T14" fmla="*/ 131 w 544"/>
                      <a:gd name="T15" fmla="*/ 78 h 377"/>
                      <a:gd name="T16" fmla="*/ 173 w 544"/>
                      <a:gd name="T17" fmla="*/ 54 h 377"/>
                      <a:gd name="T18" fmla="*/ 275 w 544"/>
                      <a:gd name="T19" fmla="*/ 18 h 377"/>
                      <a:gd name="T20" fmla="*/ 370 w 544"/>
                      <a:gd name="T21" fmla="*/ 0 h 377"/>
                      <a:gd name="T22" fmla="*/ 412 w 544"/>
                      <a:gd name="T23" fmla="*/ 6 h 377"/>
                      <a:gd name="T24" fmla="*/ 454 w 544"/>
                      <a:gd name="T25" fmla="*/ 12 h 377"/>
                      <a:gd name="T26" fmla="*/ 490 w 544"/>
                      <a:gd name="T27" fmla="*/ 30 h 377"/>
                      <a:gd name="T28" fmla="*/ 526 w 544"/>
                      <a:gd name="T29" fmla="*/ 54 h 377"/>
                      <a:gd name="T30" fmla="*/ 544 w 544"/>
                      <a:gd name="T31" fmla="*/ 72 h 377"/>
                      <a:gd name="T32" fmla="*/ 544 w 544"/>
                      <a:gd name="T33" fmla="*/ 84 h 377"/>
                      <a:gd name="T34" fmla="*/ 532 w 544"/>
                      <a:gd name="T35" fmla="*/ 84 h 377"/>
                      <a:gd name="T36" fmla="*/ 526 w 544"/>
                      <a:gd name="T37" fmla="*/ 78 h 377"/>
                      <a:gd name="T38" fmla="*/ 514 w 544"/>
                      <a:gd name="T39" fmla="*/ 66 h 377"/>
                      <a:gd name="T40" fmla="*/ 484 w 544"/>
                      <a:gd name="T41" fmla="*/ 54 h 377"/>
                      <a:gd name="T42" fmla="*/ 454 w 544"/>
                      <a:gd name="T43" fmla="*/ 42 h 377"/>
                      <a:gd name="T44" fmla="*/ 430 w 544"/>
                      <a:gd name="T45" fmla="*/ 36 h 377"/>
                      <a:gd name="T46" fmla="*/ 353 w 544"/>
                      <a:gd name="T47" fmla="*/ 36 h 377"/>
                      <a:gd name="T48" fmla="*/ 287 w 544"/>
                      <a:gd name="T49" fmla="*/ 54 h 377"/>
                      <a:gd name="T50" fmla="*/ 227 w 544"/>
                      <a:gd name="T51" fmla="*/ 78 h 377"/>
                      <a:gd name="T52" fmla="*/ 209 w 544"/>
                      <a:gd name="T53" fmla="*/ 96 h 377"/>
                      <a:gd name="T54" fmla="*/ 197 w 544"/>
                      <a:gd name="T55" fmla="*/ 114 h 377"/>
                      <a:gd name="T56" fmla="*/ 197 w 544"/>
                      <a:gd name="T57" fmla="*/ 126 h 377"/>
                      <a:gd name="T58" fmla="*/ 203 w 544"/>
                      <a:gd name="T59" fmla="*/ 138 h 377"/>
                      <a:gd name="T60" fmla="*/ 227 w 544"/>
                      <a:gd name="T61" fmla="*/ 144 h 377"/>
                      <a:gd name="T62" fmla="*/ 251 w 544"/>
                      <a:gd name="T63" fmla="*/ 144 h 377"/>
                      <a:gd name="T64" fmla="*/ 203 w 544"/>
                      <a:gd name="T65" fmla="*/ 174 h 377"/>
                      <a:gd name="T66" fmla="*/ 161 w 544"/>
                      <a:gd name="T67" fmla="*/ 198 h 377"/>
                      <a:gd name="T68" fmla="*/ 119 w 544"/>
                      <a:gd name="T69" fmla="*/ 228 h 377"/>
                      <a:gd name="T70" fmla="*/ 77 w 544"/>
                      <a:gd name="T71" fmla="*/ 264 h 377"/>
                      <a:gd name="T72" fmla="*/ 48 w 544"/>
                      <a:gd name="T73" fmla="*/ 306 h 377"/>
                      <a:gd name="T74" fmla="*/ 30 w 544"/>
                      <a:gd name="T75" fmla="*/ 353 h 377"/>
                      <a:gd name="T76" fmla="*/ 18 w 544"/>
                      <a:gd name="T77" fmla="*/ 371 h 377"/>
                      <a:gd name="T78" fmla="*/ 12 w 544"/>
                      <a:gd name="T79" fmla="*/ 377 h 377"/>
                      <a:gd name="T80" fmla="*/ 6 w 544"/>
                      <a:gd name="T81" fmla="*/ 359 h 377"/>
                      <a:gd name="T82" fmla="*/ 0 w 544"/>
                      <a:gd name="T83" fmla="*/ 330 h 377"/>
                      <a:gd name="T84" fmla="*/ 0 w 544"/>
                      <a:gd name="T85" fmla="*/ 330 h 3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544" h="377">
                        <a:moveTo>
                          <a:pt x="0" y="330"/>
                        </a:moveTo>
                        <a:lnTo>
                          <a:pt x="0" y="294"/>
                        </a:lnTo>
                        <a:lnTo>
                          <a:pt x="6" y="258"/>
                        </a:lnTo>
                        <a:lnTo>
                          <a:pt x="30" y="210"/>
                        </a:lnTo>
                        <a:lnTo>
                          <a:pt x="48" y="168"/>
                        </a:lnTo>
                        <a:lnTo>
                          <a:pt x="71" y="132"/>
                        </a:lnTo>
                        <a:lnTo>
                          <a:pt x="95" y="108"/>
                        </a:lnTo>
                        <a:lnTo>
                          <a:pt x="131" y="78"/>
                        </a:lnTo>
                        <a:lnTo>
                          <a:pt x="173" y="54"/>
                        </a:lnTo>
                        <a:lnTo>
                          <a:pt x="275" y="18"/>
                        </a:lnTo>
                        <a:lnTo>
                          <a:pt x="370" y="0"/>
                        </a:lnTo>
                        <a:lnTo>
                          <a:pt x="412" y="6"/>
                        </a:lnTo>
                        <a:lnTo>
                          <a:pt x="454" y="12"/>
                        </a:lnTo>
                        <a:lnTo>
                          <a:pt x="490" y="30"/>
                        </a:lnTo>
                        <a:lnTo>
                          <a:pt x="526" y="54"/>
                        </a:lnTo>
                        <a:lnTo>
                          <a:pt x="544" y="72"/>
                        </a:lnTo>
                        <a:lnTo>
                          <a:pt x="544" y="84"/>
                        </a:lnTo>
                        <a:lnTo>
                          <a:pt x="532" y="84"/>
                        </a:lnTo>
                        <a:lnTo>
                          <a:pt x="526" y="78"/>
                        </a:lnTo>
                        <a:lnTo>
                          <a:pt x="514" y="66"/>
                        </a:lnTo>
                        <a:lnTo>
                          <a:pt x="484" y="54"/>
                        </a:lnTo>
                        <a:lnTo>
                          <a:pt x="454" y="42"/>
                        </a:lnTo>
                        <a:lnTo>
                          <a:pt x="430" y="36"/>
                        </a:lnTo>
                        <a:lnTo>
                          <a:pt x="353" y="36"/>
                        </a:lnTo>
                        <a:lnTo>
                          <a:pt x="287" y="54"/>
                        </a:lnTo>
                        <a:lnTo>
                          <a:pt x="227" y="78"/>
                        </a:lnTo>
                        <a:lnTo>
                          <a:pt x="209" y="96"/>
                        </a:lnTo>
                        <a:lnTo>
                          <a:pt x="197" y="114"/>
                        </a:lnTo>
                        <a:lnTo>
                          <a:pt x="197" y="126"/>
                        </a:lnTo>
                        <a:lnTo>
                          <a:pt x="203" y="138"/>
                        </a:lnTo>
                        <a:lnTo>
                          <a:pt x="227" y="144"/>
                        </a:lnTo>
                        <a:lnTo>
                          <a:pt x="251" y="144"/>
                        </a:lnTo>
                        <a:lnTo>
                          <a:pt x="203" y="174"/>
                        </a:lnTo>
                        <a:lnTo>
                          <a:pt x="161" y="198"/>
                        </a:lnTo>
                        <a:lnTo>
                          <a:pt x="119" y="228"/>
                        </a:lnTo>
                        <a:lnTo>
                          <a:pt x="77" y="264"/>
                        </a:lnTo>
                        <a:lnTo>
                          <a:pt x="48" y="306"/>
                        </a:lnTo>
                        <a:lnTo>
                          <a:pt x="30" y="353"/>
                        </a:lnTo>
                        <a:lnTo>
                          <a:pt x="18" y="371"/>
                        </a:lnTo>
                        <a:lnTo>
                          <a:pt x="12" y="377"/>
                        </a:lnTo>
                        <a:lnTo>
                          <a:pt x="6" y="359"/>
                        </a:lnTo>
                        <a:lnTo>
                          <a:pt x="0" y="330"/>
                        </a:lnTo>
                        <a:lnTo>
                          <a:pt x="0" y="33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916" name="Freeform 684"/>
                  <p:cNvSpPr>
                    <a:spLocks/>
                  </p:cNvSpPr>
                  <p:nvPr/>
                </p:nvSpPr>
                <p:spPr bwMode="auto">
                  <a:xfrm>
                    <a:off x="4363" y="1210"/>
                    <a:ext cx="406" cy="287"/>
                  </a:xfrm>
                  <a:custGeom>
                    <a:avLst/>
                    <a:gdLst>
                      <a:gd name="T0" fmla="*/ 24 w 406"/>
                      <a:gd name="T1" fmla="*/ 30 h 287"/>
                      <a:gd name="T2" fmla="*/ 6 w 406"/>
                      <a:gd name="T3" fmla="*/ 42 h 287"/>
                      <a:gd name="T4" fmla="*/ 0 w 406"/>
                      <a:gd name="T5" fmla="*/ 48 h 287"/>
                      <a:gd name="T6" fmla="*/ 0 w 406"/>
                      <a:gd name="T7" fmla="*/ 54 h 287"/>
                      <a:gd name="T8" fmla="*/ 12 w 406"/>
                      <a:gd name="T9" fmla="*/ 78 h 287"/>
                      <a:gd name="T10" fmla="*/ 24 w 406"/>
                      <a:gd name="T11" fmla="*/ 78 h 287"/>
                      <a:gd name="T12" fmla="*/ 42 w 406"/>
                      <a:gd name="T13" fmla="*/ 72 h 287"/>
                      <a:gd name="T14" fmla="*/ 54 w 406"/>
                      <a:gd name="T15" fmla="*/ 66 h 287"/>
                      <a:gd name="T16" fmla="*/ 66 w 406"/>
                      <a:gd name="T17" fmla="*/ 60 h 287"/>
                      <a:gd name="T18" fmla="*/ 119 w 406"/>
                      <a:gd name="T19" fmla="*/ 48 h 287"/>
                      <a:gd name="T20" fmla="*/ 191 w 406"/>
                      <a:gd name="T21" fmla="*/ 42 h 287"/>
                      <a:gd name="T22" fmla="*/ 257 w 406"/>
                      <a:gd name="T23" fmla="*/ 48 h 287"/>
                      <a:gd name="T24" fmla="*/ 293 w 406"/>
                      <a:gd name="T25" fmla="*/ 66 h 287"/>
                      <a:gd name="T26" fmla="*/ 329 w 406"/>
                      <a:gd name="T27" fmla="*/ 114 h 287"/>
                      <a:gd name="T28" fmla="*/ 347 w 406"/>
                      <a:gd name="T29" fmla="*/ 144 h 287"/>
                      <a:gd name="T30" fmla="*/ 365 w 406"/>
                      <a:gd name="T31" fmla="*/ 180 h 287"/>
                      <a:gd name="T32" fmla="*/ 377 w 406"/>
                      <a:gd name="T33" fmla="*/ 228 h 287"/>
                      <a:gd name="T34" fmla="*/ 383 w 406"/>
                      <a:gd name="T35" fmla="*/ 275 h 287"/>
                      <a:gd name="T36" fmla="*/ 389 w 406"/>
                      <a:gd name="T37" fmla="*/ 287 h 287"/>
                      <a:gd name="T38" fmla="*/ 395 w 406"/>
                      <a:gd name="T39" fmla="*/ 281 h 287"/>
                      <a:gd name="T40" fmla="*/ 401 w 406"/>
                      <a:gd name="T41" fmla="*/ 263 h 287"/>
                      <a:gd name="T42" fmla="*/ 406 w 406"/>
                      <a:gd name="T43" fmla="*/ 228 h 287"/>
                      <a:gd name="T44" fmla="*/ 401 w 406"/>
                      <a:gd name="T45" fmla="*/ 198 h 287"/>
                      <a:gd name="T46" fmla="*/ 395 w 406"/>
                      <a:gd name="T47" fmla="*/ 150 h 287"/>
                      <a:gd name="T48" fmla="*/ 371 w 406"/>
                      <a:gd name="T49" fmla="*/ 96 h 287"/>
                      <a:gd name="T50" fmla="*/ 335 w 406"/>
                      <a:gd name="T51" fmla="*/ 48 h 287"/>
                      <a:gd name="T52" fmla="*/ 287 w 406"/>
                      <a:gd name="T53" fmla="*/ 12 h 287"/>
                      <a:gd name="T54" fmla="*/ 227 w 406"/>
                      <a:gd name="T55" fmla="*/ 0 h 287"/>
                      <a:gd name="T56" fmla="*/ 167 w 406"/>
                      <a:gd name="T57" fmla="*/ 0 h 287"/>
                      <a:gd name="T58" fmla="*/ 101 w 406"/>
                      <a:gd name="T59" fmla="*/ 6 h 287"/>
                      <a:gd name="T60" fmla="*/ 66 w 406"/>
                      <a:gd name="T61" fmla="*/ 18 h 287"/>
                      <a:gd name="T62" fmla="*/ 48 w 406"/>
                      <a:gd name="T63" fmla="*/ 24 h 287"/>
                      <a:gd name="T64" fmla="*/ 24 w 406"/>
                      <a:gd name="T65" fmla="*/ 30 h 287"/>
                      <a:gd name="T66" fmla="*/ 24 w 406"/>
                      <a:gd name="T67" fmla="*/ 30 h 2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406" h="287">
                        <a:moveTo>
                          <a:pt x="24" y="30"/>
                        </a:moveTo>
                        <a:lnTo>
                          <a:pt x="6" y="42"/>
                        </a:lnTo>
                        <a:lnTo>
                          <a:pt x="0" y="48"/>
                        </a:lnTo>
                        <a:lnTo>
                          <a:pt x="0" y="54"/>
                        </a:lnTo>
                        <a:lnTo>
                          <a:pt x="12" y="78"/>
                        </a:lnTo>
                        <a:lnTo>
                          <a:pt x="24" y="78"/>
                        </a:lnTo>
                        <a:lnTo>
                          <a:pt x="42" y="72"/>
                        </a:lnTo>
                        <a:lnTo>
                          <a:pt x="54" y="66"/>
                        </a:lnTo>
                        <a:lnTo>
                          <a:pt x="66" y="60"/>
                        </a:lnTo>
                        <a:lnTo>
                          <a:pt x="119" y="48"/>
                        </a:lnTo>
                        <a:lnTo>
                          <a:pt x="191" y="42"/>
                        </a:lnTo>
                        <a:lnTo>
                          <a:pt x="257" y="48"/>
                        </a:lnTo>
                        <a:lnTo>
                          <a:pt x="293" y="66"/>
                        </a:lnTo>
                        <a:lnTo>
                          <a:pt x="329" y="114"/>
                        </a:lnTo>
                        <a:lnTo>
                          <a:pt x="347" y="144"/>
                        </a:lnTo>
                        <a:lnTo>
                          <a:pt x="365" y="180"/>
                        </a:lnTo>
                        <a:lnTo>
                          <a:pt x="377" y="228"/>
                        </a:lnTo>
                        <a:lnTo>
                          <a:pt x="383" y="275"/>
                        </a:lnTo>
                        <a:lnTo>
                          <a:pt x="389" y="287"/>
                        </a:lnTo>
                        <a:lnTo>
                          <a:pt x="395" y="281"/>
                        </a:lnTo>
                        <a:lnTo>
                          <a:pt x="401" y="263"/>
                        </a:lnTo>
                        <a:lnTo>
                          <a:pt x="406" y="228"/>
                        </a:lnTo>
                        <a:lnTo>
                          <a:pt x="401" y="198"/>
                        </a:lnTo>
                        <a:lnTo>
                          <a:pt x="395" y="150"/>
                        </a:lnTo>
                        <a:lnTo>
                          <a:pt x="371" y="96"/>
                        </a:lnTo>
                        <a:lnTo>
                          <a:pt x="335" y="48"/>
                        </a:lnTo>
                        <a:lnTo>
                          <a:pt x="287" y="12"/>
                        </a:lnTo>
                        <a:lnTo>
                          <a:pt x="227" y="0"/>
                        </a:lnTo>
                        <a:lnTo>
                          <a:pt x="167" y="0"/>
                        </a:lnTo>
                        <a:lnTo>
                          <a:pt x="101" y="6"/>
                        </a:lnTo>
                        <a:lnTo>
                          <a:pt x="66" y="18"/>
                        </a:lnTo>
                        <a:lnTo>
                          <a:pt x="48" y="24"/>
                        </a:lnTo>
                        <a:lnTo>
                          <a:pt x="24" y="30"/>
                        </a:lnTo>
                        <a:lnTo>
                          <a:pt x="24" y="3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23917" name="Rectangle 685"/>
                <p:cNvSpPr>
                  <a:spLocks noChangeArrowheads="1"/>
                </p:cNvSpPr>
                <p:nvPr/>
              </p:nvSpPr>
              <p:spPr bwMode="auto">
                <a:xfrm>
                  <a:off x="3696" y="1392"/>
                  <a:ext cx="1104" cy="288"/>
                </a:xfrm>
                <a:prstGeom prst="rect">
                  <a:avLst/>
                </a:prstGeom>
                <a:solidFill>
                  <a:srgbClr val="FFFFCC"/>
                </a:solidFill>
                <a:ln w="19050">
                  <a:solidFill>
                    <a:srgbClr val="003399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ja-JP" altLang="en-US" sz="1800">
                      <a:solidFill>
                        <a:srgbClr val="003366"/>
                      </a:solidFill>
                      <a:ea typeface="HGP創英角ﾎﾟｯﾌﾟ体" pitchFamily="50" charset="-128"/>
                    </a:rPr>
                    <a:t>アイデア</a:t>
                  </a:r>
                </a:p>
              </p:txBody>
            </p:sp>
          </p:grpSp>
          <p:grpSp>
            <p:nvGrpSpPr>
              <p:cNvPr id="223957" name="Group 725"/>
              <p:cNvGrpSpPr>
                <a:grpSpLocks/>
              </p:cNvGrpSpPr>
              <p:nvPr/>
            </p:nvGrpSpPr>
            <p:grpSpPr bwMode="auto">
              <a:xfrm>
                <a:off x="2064" y="1584"/>
                <a:ext cx="2568" cy="2430"/>
                <a:chOff x="504" y="1872"/>
                <a:chExt cx="2568" cy="2430"/>
              </a:xfrm>
            </p:grpSpPr>
            <p:grpSp>
              <p:nvGrpSpPr>
                <p:cNvPr id="223271" name="Group 39"/>
                <p:cNvGrpSpPr>
                  <a:grpSpLocks/>
                </p:cNvGrpSpPr>
                <p:nvPr/>
              </p:nvGrpSpPr>
              <p:grpSpPr bwMode="auto">
                <a:xfrm rot="2738635">
                  <a:off x="480" y="2064"/>
                  <a:ext cx="1200" cy="1152"/>
                  <a:chOff x="3264" y="384"/>
                  <a:chExt cx="1536" cy="1680"/>
                </a:xfrm>
              </p:grpSpPr>
              <p:grpSp>
                <p:nvGrpSpPr>
                  <p:cNvPr id="223234" name="Group 2"/>
                  <p:cNvGrpSpPr>
                    <a:grpSpLocks/>
                  </p:cNvGrpSpPr>
                  <p:nvPr/>
                </p:nvGrpSpPr>
                <p:grpSpPr bwMode="auto">
                  <a:xfrm>
                    <a:off x="3264" y="384"/>
                    <a:ext cx="1440" cy="1680"/>
                    <a:chOff x="2208" y="960"/>
                    <a:chExt cx="2896" cy="2444"/>
                  </a:xfrm>
                </p:grpSpPr>
                <p:sp>
                  <p:nvSpPr>
                    <p:cNvPr id="223235" name="Freeform 3"/>
                    <p:cNvSpPr>
                      <a:spLocks/>
                    </p:cNvSpPr>
                    <p:nvPr/>
                  </p:nvSpPr>
                  <p:spPr bwMode="auto">
                    <a:xfrm>
                      <a:off x="3735" y="1090"/>
                      <a:ext cx="1058" cy="887"/>
                    </a:xfrm>
                    <a:custGeom>
                      <a:avLst/>
                      <a:gdLst>
                        <a:gd name="T0" fmla="*/ 939 w 1058"/>
                        <a:gd name="T1" fmla="*/ 809 h 887"/>
                        <a:gd name="T2" fmla="*/ 951 w 1058"/>
                        <a:gd name="T3" fmla="*/ 761 h 887"/>
                        <a:gd name="T4" fmla="*/ 993 w 1058"/>
                        <a:gd name="T5" fmla="*/ 641 h 887"/>
                        <a:gd name="T6" fmla="*/ 1052 w 1058"/>
                        <a:gd name="T7" fmla="*/ 431 h 887"/>
                        <a:gd name="T8" fmla="*/ 1052 w 1058"/>
                        <a:gd name="T9" fmla="*/ 330 h 887"/>
                        <a:gd name="T10" fmla="*/ 1023 w 1058"/>
                        <a:gd name="T11" fmla="*/ 210 h 887"/>
                        <a:gd name="T12" fmla="*/ 921 w 1058"/>
                        <a:gd name="T13" fmla="*/ 114 h 887"/>
                        <a:gd name="T14" fmla="*/ 801 w 1058"/>
                        <a:gd name="T15" fmla="*/ 84 h 887"/>
                        <a:gd name="T16" fmla="*/ 688 w 1058"/>
                        <a:gd name="T17" fmla="*/ 102 h 887"/>
                        <a:gd name="T18" fmla="*/ 598 w 1058"/>
                        <a:gd name="T19" fmla="*/ 72 h 887"/>
                        <a:gd name="T20" fmla="*/ 520 w 1058"/>
                        <a:gd name="T21" fmla="*/ 18 h 887"/>
                        <a:gd name="T22" fmla="*/ 418 w 1058"/>
                        <a:gd name="T23" fmla="*/ 0 h 887"/>
                        <a:gd name="T24" fmla="*/ 311 w 1058"/>
                        <a:gd name="T25" fmla="*/ 18 h 887"/>
                        <a:gd name="T26" fmla="*/ 227 w 1058"/>
                        <a:gd name="T27" fmla="*/ 48 h 887"/>
                        <a:gd name="T28" fmla="*/ 143 w 1058"/>
                        <a:gd name="T29" fmla="*/ 96 h 887"/>
                        <a:gd name="T30" fmla="*/ 60 w 1058"/>
                        <a:gd name="T31" fmla="*/ 186 h 887"/>
                        <a:gd name="T32" fmla="*/ 6 w 1058"/>
                        <a:gd name="T33" fmla="*/ 318 h 887"/>
                        <a:gd name="T34" fmla="*/ 6 w 1058"/>
                        <a:gd name="T35" fmla="*/ 443 h 887"/>
                        <a:gd name="T36" fmla="*/ 24 w 1058"/>
                        <a:gd name="T37" fmla="*/ 467 h 887"/>
                        <a:gd name="T38" fmla="*/ 60 w 1058"/>
                        <a:gd name="T39" fmla="*/ 443 h 887"/>
                        <a:gd name="T40" fmla="*/ 72 w 1058"/>
                        <a:gd name="T41" fmla="*/ 431 h 887"/>
                        <a:gd name="T42" fmla="*/ 78 w 1058"/>
                        <a:gd name="T43" fmla="*/ 467 h 887"/>
                        <a:gd name="T44" fmla="*/ 113 w 1058"/>
                        <a:gd name="T45" fmla="*/ 527 h 887"/>
                        <a:gd name="T46" fmla="*/ 131 w 1058"/>
                        <a:gd name="T47" fmla="*/ 533 h 887"/>
                        <a:gd name="T48" fmla="*/ 137 w 1058"/>
                        <a:gd name="T49" fmla="*/ 497 h 887"/>
                        <a:gd name="T50" fmla="*/ 155 w 1058"/>
                        <a:gd name="T51" fmla="*/ 521 h 887"/>
                        <a:gd name="T52" fmla="*/ 173 w 1058"/>
                        <a:gd name="T53" fmla="*/ 563 h 887"/>
                        <a:gd name="T54" fmla="*/ 191 w 1058"/>
                        <a:gd name="T55" fmla="*/ 587 h 887"/>
                        <a:gd name="T56" fmla="*/ 299 w 1058"/>
                        <a:gd name="T57" fmla="*/ 641 h 887"/>
                        <a:gd name="T58" fmla="*/ 478 w 1058"/>
                        <a:gd name="T59" fmla="*/ 725 h 887"/>
                        <a:gd name="T60" fmla="*/ 604 w 1058"/>
                        <a:gd name="T61" fmla="*/ 785 h 887"/>
                        <a:gd name="T62" fmla="*/ 694 w 1058"/>
                        <a:gd name="T63" fmla="*/ 833 h 887"/>
                        <a:gd name="T64" fmla="*/ 753 w 1058"/>
                        <a:gd name="T65" fmla="*/ 863 h 887"/>
                        <a:gd name="T66" fmla="*/ 795 w 1058"/>
                        <a:gd name="T67" fmla="*/ 881 h 887"/>
                        <a:gd name="T68" fmla="*/ 807 w 1058"/>
                        <a:gd name="T69" fmla="*/ 887 h 8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1058" h="887">
                          <a:moveTo>
                            <a:pt x="933" y="815"/>
                          </a:moveTo>
                          <a:lnTo>
                            <a:pt x="939" y="809"/>
                          </a:lnTo>
                          <a:lnTo>
                            <a:pt x="939" y="797"/>
                          </a:lnTo>
                          <a:lnTo>
                            <a:pt x="951" y="761"/>
                          </a:lnTo>
                          <a:lnTo>
                            <a:pt x="975" y="707"/>
                          </a:lnTo>
                          <a:lnTo>
                            <a:pt x="993" y="641"/>
                          </a:lnTo>
                          <a:lnTo>
                            <a:pt x="1034" y="497"/>
                          </a:lnTo>
                          <a:lnTo>
                            <a:pt x="1052" y="431"/>
                          </a:lnTo>
                          <a:lnTo>
                            <a:pt x="1058" y="378"/>
                          </a:lnTo>
                          <a:lnTo>
                            <a:pt x="1052" y="330"/>
                          </a:lnTo>
                          <a:lnTo>
                            <a:pt x="1040" y="270"/>
                          </a:lnTo>
                          <a:lnTo>
                            <a:pt x="1023" y="210"/>
                          </a:lnTo>
                          <a:lnTo>
                            <a:pt x="981" y="156"/>
                          </a:lnTo>
                          <a:lnTo>
                            <a:pt x="921" y="114"/>
                          </a:lnTo>
                          <a:lnTo>
                            <a:pt x="849" y="90"/>
                          </a:lnTo>
                          <a:lnTo>
                            <a:pt x="801" y="84"/>
                          </a:lnTo>
                          <a:lnTo>
                            <a:pt x="747" y="90"/>
                          </a:lnTo>
                          <a:lnTo>
                            <a:pt x="688" y="102"/>
                          </a:lnTo>
                          <a:lnTo>
                            <a:pt x="622" y="120"/>
                          </a:lnTo>
                          <a:lnTo>
                            <a:pt x="598" y="72"/>
                          </a:lnTo>
                          <a:lnTo>
                            <a:pt x="562" y="42"/>
                          </a:lnTo>
                          <a:lnTo>
                            <a:pt x="520" y="18"/>
                          </a:lnTo>
                          <a:lnTo>
                            <a:pt x="466" y="6"/>
                          </a:lnTo>
                          <a:lnTo>
                            <a:pt x="418" y="0"/>
                          </a:lnTo>
                          <a:lnTo>
                            <a:pt x="359" y="6"/>
                          </a:lnTo>
                          <a:lnTo>
                            <a:pt x="311" y="18"/>
                          </a:lnTo>
                          <a:lnTo>
                            <a:pt x="257" y="36"/>
                          </a:lnTo>
                          <a:lnTo>
                            <a:pt x="227" y="48"/>
                          </a:lnTo>
                          <a:lnTo>
                            <a:pt x="185" y="72"/>
                          </a:lnTo>
                          <a:lnTo>
                            <a:pt x="143" y="96"/>
                          </a:lnTo>
                          <a:lnTo>
                            <a:pt x="101" y="138"/>
                          </a:lnTo>
                          <a:lnTo>
                            <a:pt x="60" y="186"/>
                          </a:lnTo>
                          <a:lnTo>
                            <a:pt x="30" y="246"/>
                          </a:lnTo>
                          <a:lnTo>
                            <a:pt x="6" y="318"/>
                          </a:lnTo>
                          <a:lnTo>
                            <a:pt x="0" y="407"/>
                          </a:lnTo>
                          <a:lnTo>
                            <a:pt x="6" y="443"/>
                          </a:lnTo>
                          <a:lnTo>
                            <a:pt x="12" y="461"/>
                          </a:lnTo>
                          <a:lnTo>
                            <a:pt x="24" y="467"/>
                          </a:lnTo>
                          <a:lnTo>
                            <a:pt x="36" y="461"/>
                          </a:lnTo>
                          <a:lnTo>
                            <a:pt x="60" y="443"/>
                          </a:lnTo>
                          <a:lnTo>
                            <a:pt x="66" y="437"/>
                          </a:lnTo>
                          <a:lnTo>
                            <a:pt x="72" y="431"/>
                          </a:lnTo>
                          <a:lnTo>
                            <a:pt x="72" y="443"/>
                          </a:lnTo>
                          <a:lnTo>
                            <a:pt x="78" y="467"/>
                          </a:lnTo>
                          <a:lnTo>
                            <a:pt x="95" y="497"/>
                          </a:lnTo>
                          <a:lnTo>
                            <a:pt x="113" y="527"/>
                          </a:lnTo>
                          <a:lnTo>
                            <a:pt x="125" y="533"/>
                          </a:lnTo>
                          <a:lnTo>
                            <a:pt x="131" y="533"/>
                          </a:lnTo>
                          <a:lnTo>
                            <a:pt x="137" y="521"/>
                          </a:lnTo>
                          <a:lnTo>
                            <a:pt x="137" y="497"/>
                          </a:lnTo>
                          <a:lnTo>
                            <a:pt x="137" y="485"/>
                          </a:lnTo>
                          <a:lnTo>
                            <a:pt x="155" y="521"/>
                          </a:lnTo>
                          <a:lnTo>
                            <a:pt x="167" y="545"/>
                          </a:lnTo>
                          <a:lnTo>
                            <a:pt x="173" y="563"/>
                          </a:lnTo>
                          <a:lnTo>
                            <a:pt x="185" y="575"/>
                          </a:lnTo>
                          <a:lnTo>
                            <a:pt x="191" y="587"/>
                          </a:lnTo>
                          <a:lnTo>
                            <a:pt x="191" y="587"/>
                          </a:lnTo>
                          <a:lnTo>
                            <a:pt x="299" y="641"/>
                          </a:lnTo>
                          <a:lnTo>
                            <a:pt x="395" y="689"/>
                          </a:lnTo>
                          <a:lnTo>
                            <a:pt x="478" y="725"/>
                          </a:lnTo>
                          <a:lnTo>
                            <a:pt x="544" y="761"/>
                          </a:lnTo>
                          <a:lnTo>
                            <a:pt x="604" y="785"/>
                          </a:lnTo>
                          <a:lnTo>
                            <a:pt x="658" y="809"/>
                          </a:lnTo>
                          <a:lnTo>
                            <a:pt x="694" y="833"/>
                          </a:lnTo>
                          <a:lnTo>
                            <a:pt x="729" y="845"/>
                          </a:lnTo>
                          <a:lnTo>
                            <a:pt x="753" y="863"/>
                          </a:lnTo>
                          <a:lnTo>
                            <a:pt x="771" y="869"/>
                          </a:lnTo>
                          <a:lnTo>
                            <a:pt x="795" y="881"/>
                          </a:lnTo>
                          <a:lnTo>
                            <a:pt x="801" y="887"/>
                          </a:lnTo>
                          <a:lnTo>
                            <a:pt x="807" y="887"/>
                          </a:lnTo>
                          <a:lnTo>
                            <a:pt x="933" y="81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36" name="Line 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208" y="960"/>
                      <a:ext cx="0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37" name="Freeform 5"/>
                    <p:cNvSpPr>
                      <a:spLocks/>
                    </p:cNvSpPr>
                    <p:nvPr/>
                  </p:nvSpPr>
                  <p:spPr bwMode="auto">
                    <a:xfrm>
                      <a:off x="3573" y="2643"/>
                      <a:ext cx="1191" cy="761"/>
                    </a:xfrm>
                    <a:custGeom>
                      <a:avLst/>
                      <a:gdLst>
                        <a:gd name="T0" fmla="*/ 909 w 1191"/>
                        <a:gd name="T1" fmla="*/ 174 h 761"/>
                        <a:gd name="T2" fmla="*/ 969 w 1191"/>
                        <a:gd name="T3" fmla="*/ 311 h 761"/>
                        <a:gd name="T4" fmla="*/ 1047 w 1191"/>
                        <a:gd name="T5" fmla="*/ 509 h 761"/>
                        <a:gd name="T6" fmla="*/ 1125 w 1191"/>
                        <a:gd name="T7" fmla="*/ 653 h 761"/>
                        <a:gd name="T8" fmla="*/ 1185 w 1191"/>
                        <a:gd name="T9" fmla="*/ 719 h 761"/>
                        <a:gd name="T10" fmla="*/ 1185 w 1191"/>
                        <a:gd name="T11" fmla="*/ 749 h 761"/>
                        <a:gd name="T12" fmla="*/ 1155 w 1191"/>
                        <a:gd name="T13" fmla="*/ 761 h 761"/>
                        <a:gd name="T14" fmla="*/ 1095 w 1191"/>
                        <a:gd name="T15" fmla="*/ 755 h 761"/>
                        <a:gd name="T16" fmla="*/ 1005 w 1191"/>
                        <a:gd name="T17" fmla="*/ 737 h 761"/>
                        <a:gd name="T18" fmla="*/ 945 w 1191"/>
                        <a:gd name="T19" fmla="*/ 731 h 761"/>
                        <a:gd name="T20" fmla="*/ 909 w 1191"/>
                        <a:gd name="T21" fmla="*/ 713 h 761"/>
                        <a:gd name="T22" fmla="*/ 868 w 1191"/>
                        <a:gd name="T23" fmla="*/ 647 h 761"/>
                        <a:gd name="T24" fmla="*/ 760 w 1191"/>
                        <a:gd name="T25" fmla="*/ 497 h 761"/>
                        <a:gd name="T26" fmla="*/ 652 w 1191"/>
                        <a:gd name="T27" fmla="*/ 377 h 761"/>
                        <a:gd name="T28" fmla="*/ 622 w 1191"/>
                        <a:gd name="T29" fmla="*/ 347 h 761"/>
                        <a:gd name="T30" fmla="*/ 598 w 1191"/>
                        <a:gd name="T31" fmla="*/ 329 h 761"/>
                        <a:gd name="T32" fmla="*/ 563 w 1191"/>
                        <a:gd name="T33" fmla="*/ 341 h 761"/>
                        <a:gd name="T34" fmla="*/ 485 w 1191"/>
                        <a:gd name="T35" fmla="*/ 395 h 761"/>
                        <a:gd name="T36" fmla="*/ 395 w 1191"/>
                        <a:gd name="T37" fmla="*/ 485 h 761"/>
                        <a:gd name="T38" fmla="*/ 311 w 1191"/>
                        <a:gd name="T39" fmla="*/ 581 h 761"/>
                        <a:gd name="T40" fmla="*/ 281 w 1191"/>
                        <a:gd name="T41" fmla="*/ 623 h 761"/>
                        <a:gd name="T42" fmla="*/ 275 w 1191"/>
                        <a:gd name="T43" fmla="*/ 629 h 761"/>
                        <a:gd name="T44" fmla="*/ 240 w 1191"/>
                        <a:gd name="T45" fmla="*/ 635 h 761"/>
                        <a:gd name="T46" fmla="*/ 192 w 1191"/>
                        <a:gd name="T47" fmla="*/ 641 h 761"/>
                        <a:gd name="T48" fmla="*/ 102 w 1191"/>
                        <a:gd name="T49" fmla="*/ 647 h 761"/>
                        <a:gd name="T50" fmla="*/ 12 w 1191"/>
                        <a:gd name="T51" fmla="*/ 635 h 761"/>
                        <a:gd name="T52" fmla="*/ 54 w 1191"/>
                        <a:gd name="T53" fmla="*/ 581 h 761"/>
                        <a:gd name="T54" fmla="*/ 126 w 1191"/>
                        <a:gd name="T55" fmla="*/ 563 h 761"/>
                        <a:gd name="T56" fmla="*/ 156 w 1191"/>
                        <a:gd name="T57" fmla="*/ 485 h 761"/>
                        <a:gd name="T58" fmla="*/ 263 w 1191"/>
                        <a:gd name="T59" fmla="*/ 317 h 761"/>
                        <a:gd name="T60" fmla="*/ 341 w 1191"/>
                        <a:gd name="T61" fmla="*/ 233 h 761"/>
                        <a:gd name="T62" fmla="*/ 305 w 1191"/>
                        <a:gd name="T63" fmla="*/ 192 h 761"/>
                        <a:gd name="T64" fmla="*/ 353 w 1191"/>
                        <a:gd name="T65" fmla="*/ 162 h 761"/>
                        <a:gd name="T66" fmla="*/ 347 w 1191"/>
                        <a:gd name="T67" fmla="*/ 78 h 761"/>
                        <a:gd name="T68" fmla="*/ 377 w 1191"/>
                        <a:gd name="T69" fmla="*/ 0 h 76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1191" h="761">
                          <a:moveTo>
                            <a:pt x="891" y="102"/>
                          </a:moveTo>
                          <a:lnTo>
                            <a:pt x="909" y="174"/>
                          </a:lnTo>
                          <a:lnTo>
                            <a:pt x="939" y="245"/>
                          </a:lnTo>
                          <a:lnTo>
                            <a:pt x="969" y="311"/>
                          </a:lnTo>
                          <a:lnTo>
                            <a:pt x="993" y="371"/>
                          </a:lnTo>
                          <a:lnTo>
                            <a:pt x="1047" y="509"/>
                          </a:lnTo>
                          <a:lnTo>
                            <a:pt x="1095" y="641"/>
                          </a:lnTo>
                          <a:lnTo>
                            <a:pt x="1125" y="653"/>
                          </a:lnTo>
                          <a:lnTo>
                            <a:pt x="1161" y="683"/>
                          </a:lnTo>
                          <a:lnTo>
                            <a:pt x="1185" y="719"/>
                          </a:lnTo>
                          <a:lnTo>
                            <a:pt x="1191" y="737"/>
                          </a:lnTo>
                          <a:lnTo>
                            <a:pt x="1185" y="749"/>
                          </a:lnTo>
                          <a:lnTo>
                            <a:pt x="1173" y="761"/>
                          </a:lnTo>
                          <a:lnTo>
                            <a:pt x="1155" y="761"/>
                          </a:lnTo>
                          <a:lnTo>
                            <a:pt x="1125" y="761"/>
                          </a:lnTo>
                          <a:lnTo>
                            <a:pt x="1095" y="755"/>
                          </a:lnTo>
                          <a:lnTo>
                            <a:pt x="1029" y="743"/>
                          </a:lnTo>
                          <a:lnTo>
                            <a:pt x="1005" y="737"/>
                          </a:lnTo>
                          <a:lnTo>
                            <a:pt x="993" y="731"/>
                          </a:lnTo>
                          <a:lnTo>
                            <a:pt x="945" y="731"/>
                          </a:lnTo>
                          <a:lnTo>
                            <a:pt x="927" y="725"/>
                          </a:lnTo>
                          <a:lnTo>
                            <a:pt x="909" y="713"/>
                          </a:lnTo>
                          <a:lnTo>
                            <a:pt x="885" y="683"/>
                          </a:lnTo>
                          <a:lnTo>
                            <a:pt x="868" y="647"/>
                          </a:lnTo>
                          <a:lnTo>
                            <a:pt x="814" y="575"/>
                          </a:lnTo>
                          <a:lnTo>
                            <a:pt x="760" y="497"/>
                          </a:lnTo>
                          <a:lnTo>
                            <a:pt x="706" y="431"/>
                          </a:lnTo>
                          <a:lnTo>
                            <a:pt x="652" y="377"/>
                          </a:lnTo>
                          <a:lnTo>
                            <a:pt x="640" y="365"/>
                          </a:lnTo>
                          <a:lnTo>
                            <a:pt x="622" y="347"/>
                          </a:lnTo>
                          <a:lnTo>
                            <a:pt x="610" y="335"/>
                          </a:lnTo>
                          <a:lnTo>
                            <a:pt x="598" y="329"/>
                          </a:lnTo>
                          <a:lnTo>
                            <a:pt x="586" y="335"/>
                          </a:lnTo>
                          <a:lnTo>
                            <a:pt x="563" y="341"/>
                          </a:lnTo>
                          <a:lnTo>
                            <a:pt x="521" y="365"/>
                          </a:lnTo>
                          <a:lnTo>
                            <a:pt x="485" y="395"/>
                          </a:lnTo>
                          <a:lnTo>
                            <a:pt x="455" y="425"/>
                          </a:lnTo>
                          <a:lnTo>
                            <a:pt x="395" y="485"/>
                          </a:lnTo>
                          <a:lnTo>
                            <a:pt x="335" y="545"/>
                          </a:lnTo>
                          <a:lnTo>
                            <a:pt x="311" y="581"/>
                          </a:lnTo>
                          <a:lnTo>
                            <a:pt x="287" y="617"/>
                          </a:lnTo>
                          <a:lnTo>
                            <a:pt x="281" y="623"/>
                          </a:lnTo>
                          <a:lnTo>
                            <a:pt x="281" y="629"/>
                          </a:lnTo>
                          <a:lnTo>
                            <a:pt x="275" y="629"/>
                          </a:lnTo>
                          <a:lnTo>
                            <a:pt x="257" y="635"/>
                          </a:lnTo>
                          <a:lnTo>
                            <a:pt x="240" y="635"/>
                          </a:lnTo>
                          <a:lnTo>
                            <a:pt x="216" y="641"/>
                          </a:lnTo>
                          <a:lnTo>
                            <a:pt x="192" y="641"/>
                          </a:lnTo>
                          <a:lnTo>
                            <a:pt x="168" y="641"/>
                          </a:lnTo>
                          <a:lnTo>
                            <a:pt x="102" y="647"/>
                          </a:lnTo>
                          <a:lnTo>
                            <a:pt x="36" y="641"/>
                          </a:lnTo>
                          <a:lnTo>
                            <a:pt x="12" y="635"/>
                          </a:lnTo>
                          <a:lnTo>
                            <a:pt x="0" y="617"/>
                          </a:lnTo>
                          <a:lnTo>
                            <a:pt x="54" y="581"/>
                          </a:lnTo>
                          <a:lnTo>
                            <a:pt x="90" y="569"/>
                          </a:lnTo>
                          <a:lnTo>
                            <a:pt x="126" y="563"/>
                          </a:lnTo>
                          <a:lnTo>
                            <a:pt x="138" y="527"/>
                          </a:lnTo>
                          <a:lnTo>
                            <a:pt x="156" y="485"/>
                          </a:lnTo>
                          <a:lnTo>
                            <a:pt x="204" y="407"/>
                          </a:lnTo>
                          <a:lnTo>
                            <a:pt x="263" y="317"/>
                          </a:lnTo>
                          <a:lnTo>
                            <a:pt x="299" y="269"/>
                          </a:lnTo>
                          <a:lnTo>
                            <a:pt x="341" y="233"/>
                          </a:lnTo>
                          <a:lnTo>
                            <a:pt x="323" y="209"/>
                          </a:lnTo>
                          <a:lnTo>
                            <a:pt x="305" y="192"/>
                          </a:lnTo>
                          <a:lnTo>
                            <a:pt x="329" y="180"/>
                          </a:lnTo>
                          <a:lnTo>
                            <a:pt x="353" y="162"/>
                          </a:lnTo>
                          <a:lnTo>
                            <a:pt x="341" y="126"/>
                          </a:lnTo>
                          <a:lnTo>
                            <a:pt x="347" y="78"/>
                          </a:lnTo>
                          <a:lnTo>
                            <a:pt x="359" y="36"/>
                          </a:lnTo>
                          <a:lnTo>
                            <a:pt x="377" y="0"/>
                          </a:lnTo>
                          <a:lnTo>
                            <a:pt x="891" y="102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38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3065" y="1743"/>
                      <a:ext cx="813" cy="558"/>
                    </a:xfrm>
                    <a:custGeom>
                      <a:avLst/>
                      <a:gdLst>
                        <a:gd name="T0" fmla="*/ 371 w 813"/>
                        <a:gd name="T1" fmla="*/ 0 h 558"/>
                        <a:gd name="T2" fmla="*/ 395 w 813"/>
                        <a:gd name="T3" fmla="*/ 18 h 558"/>
                        <a:gd name="T4" fmla="*/ 425 w 813"/>
                        <a:gd name="T5" fmla="*/ 48 h 558"/>
                        <a:gd name="T6" fmla="*/ 508 w 813"/>
                        <a:gd name="T7" fmla="*/ 120 h 558"/>
                        <a:gd name="T8" fmla="*/ 550 w 813"/>
                        <a:gd name="T9" fmla="*/ 156 h 558"/>
                        <a:gd name="T10" fmla="*/ 586 w 813"/>
                        <a:gd name="T11" fmla="*/ 192 h 558"/>
                        <a:gd name="T12" fmla="*/ 616 w 813"/>
                        <a:gd name="T13" fmla="*/ 222 h 558"/>
                        <a:gd name="T14" fmla="*/ 634 w 813"/>
                        <a:gd name="T15" fmla="*/ 240 h 558"/>
                        <a:gd name="T16" fmla="*/ 634 w 813"/>
                        <a:gd name="T17" fmla="*/ 234 h 558"/>
                        <a:gd name="T18" fmla="*/ 640 w 813"/>
                        <a:gd name="T19" fmla="*/ 222 h 558"/>
                        <a:gd name="T20" fmla="*/ 658 w 813"/>
                        <a:gd name="T21" fmla="*/ 180 h 558"/>
                        <a:gd name="T22" fmla="*/ 670 w 813"/>
                        <a:gd name="T23" fmla="*/ 162 h 558"/>
                        <a:gd name="T24" fmla="*/ 682 w 813"/>
                        <a:gd name="T25" fmla="*/ 144 h 558"/>
                        <a:gd name="T26" fmla="*/ 700 w 813"/>
                        <a:gd name="T27" fmla="*/ 144 h 558"/>
                        <a:gd name="T28" fmla="*/ 718 w 813"/>
                        <a:gd name="T29" fmla="*/ 156 h 558"/>
                        <a:gd name="T30" fmla="*/ 754 w 813"/>
                        <a:gd name="T31" fmla="*/ 192 h 558"/>
                        <a:gd name="T32" fmla="*/ 783 w 813"/>
                        <a:gd name="T33" fmla="*/ 234 h 558"/>
                        <a:gd name="T34" fmla="*/ 807 w 813"/>
                        <a:gd name="T35" fmla="*/ 270 h 558"/>
                        <a:gd name="T36" fmla="*/ 813 w 813"/>
                        <a:gd name="T37" fmla="*/ 282 h 558"/>
                        <a:gd name="T38" fmla="*/ 813 w 813"/>
                        <a:gd name="T39" fmla="*/ 282 h 558"/>
                        <a:gd name="T40" fmla="*/ 801 w 813"/>
                        <a:gd name="T41" fmla="*/ 372 h 558"/>
                        <a:gd name="T42" fmla="*/ 789 w 813"/>
                        <a:gd name="T43" fmla="*/ 444 h 558"/>
                        <a:gd name="T44" fmla="*/ 777 w 813"/>
                        <a:gd name="T45" fmla="*/ 492 h 558"/>
                        <a:gd name="T46" fmla="*/ 777 w 813"/>
                        <a:gd name="T47" fmla="*/ 528 h 558"/>
                        <a:gd name="T48" fmla="*/ 771 w 813"/>
                        <a:gd name="T49" fmla="*/ 546 h 558"/>
                        <a:gd name="T50" fmla="*/ 765 w 813"/>
                        <a:gd name="T51" fmla="*/ 558 h 558"/>
                        <a:gd name="T52" fmla="*/ 765 w 813"/>
                        <a:gd name="T53" fmla="*/ 558 h 558"/>
                        <a:gd name="T54" fmla="*/ 759 w 813"/>
                        <a:gd name="T55" fmla="*/ 558 h 558"/>
                        <a:gd name="T56" fmla="*/ 736 w 813"/>
                        <a:gd name="T57" fmla="*/ 558 h 558"/>
                        <a:gd name="T58" fmla="*/ 700 w 813"/>
                        <a:gd name="T59" fmla="*/ 546 h 558"/>
                        <a:gd name="T60" fmla="*/ 658 w 813"/>
                        <a:gd name="T61" fmla="*/ 540 h 558"/>
                        <a:gd name="T62" fmla="*/ 604 w 813"/>
                        <a:gd name="T63" fmla="*/ 528 h 558"/>
                        <a:gd name="T64" fmla="*/ 544 w 813"/>
                        <a:gd name="T65" fmla="*/ 516 h 558"/>
                        <a:gd name="T66" fmla="*/ 407 w 813"/>
                        <a:gd name="T67" fmla="*/ 492 h 558"/>
                        <a:gd name="T68" fmla="*/ 269 w 813"/>
                        <a:gd name="T69" fmla="*/ 456 h 558"/>
                        <a:gd name="T70" fmla="*/ 209 w 813"/>
                        <a:gd name="T71" fmla="*/ 444 h 558"/>
                        <a:gd name="T72" fmla="*/ 149 w 813"/>
                        <a:gd name="T73" fmla="*/ 432 h 558"/>
                        <a:gd name="T74" fmla="*/ 96 w 813"/>
                        <a:gd name="T75" fmla="*/ 414 h 558"/>
                        <a:gd name="T76" fmla="*/ 54 w 813"/>
                        <a:gd name="T77" fmla="*/ 402 h 558"/>
                        <a:gd name="T78" fmla="*/ 24 w 813"/>
                        <a:gd name="T79" fmla="*/ 390 h 558"/>
                        <a:gd name="T80" fmla="*/ 6 w 813"/>
                        <a:gd name="T81" fmla="*/ 378 h 558"/>
                        <a:gd name="T82" fmla="*/ 0 w 813"/>
                        <a:gd name="T83" fmla="*/ 348 h 558"/>
                        <a:gd name="T84" fmla="*/ 6 w 813"/>
                        <a:gd name="T85" fmla="*/ 306 h 558"/>
                        <a:gd name="T86" fmla="*/ 24 w 813"/>
                        <a:gd name="T87" fmla="*/ 252 h 558"/>
                        <a:gd name="T88" fmla="*/ 60 w 813"/>
                        <a:gd name="T89" fmla="*/ 192 h 558"/>
                        <a:gd name="T90" fmla="*/ 90 w 813"/>
                        <a:gd name="T91" fmla="*/ 138 h 558"/>
                        <a:gd name="T92" fmla="*/ 120 w 813"/>
                        <a:gd name="T93" fmla="*/ 96 h 558"/>
                        <a:gd name="T94" fmla="*/ 137 w 813"/>
                        <a:gd name="T95" fmla="*/ 60 h 558"/>
                        <a:gd name="T96" fmla="*/ 149 w 813"/>
                        <a:gd name="T97" fmla="*/ 48 h 558"/>
                        <a:gd name="T98" fmla="*/ 371 w 813"/>
                        <a:gd name="T99" fmla="*/ 0 h 5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</a:cxnLst>
                      <a:rect l="0" t="0" r="r" b="b"/>
                      <a:pathLst>
                        <a:path w="813" h="558">
                          <a:moveTo>
                            <a:pt x="371" y="0"/>
                          </a:moveTo>
                          <a:lnTo>
                            <a:pt x="395" y="18"/>
                          </a:lnTo>
                          <a:lnTo>
                            <a:pt x="425" y="48"/>
                          </a:lnTo>
                          <a:lnTo>
                            <a:pt x="508" y="120"/>
                          </a:lnTo>
                          <a:lnTo>
                            <a:pt x="550" y="156"/>
                          </a:lnTo>
                          <a:lnTo>
                            <a:pt x="586" y="192"/>
                          </a:lnTo>
                          <a:lnTo>
                            <a:pt x="616" y="222"/>
                          </a:lnTo>
                          <a:lnTo>
                            <a:pt x="634" y="240"/>
                          </a:lnTo>
                          <a:lnTo>
                            <a:pt x="634" y="234"/>
                          </a:lnTo>
                          <a:lnTo>
                            <a:pt x="640" y="222"/>
                          </a:lnTo>
                          <a:lnTo>
                            <a:pt x="658" y="180"/>
                          </a:lnTo>
                          <a:lnTo>
                            <a:pt x="670" y="162"/>
                          </a:lnTo>
                          <a:lnTo>
                            <a:pt x="682" y="144"/>
                          </a:lnTo>
                          <a:lnTo>
                            <a:pt x="700" y="144"/>
                          </a:lnTo>
                          <a:lnTo>
                            <a:pt x="718" y="156"/>
                          </a:lnTo>
                          <a:lnTo>
                            <a:pt x="754" y="192"/>
                          </a:lnTo>
                          <a:lnTo>
                            <a:pt x="783" y="234"/>
                          </a:lnTo>
                          <a:lnTo>
                            <a:pt x="807" y="270"/>
                          </a:lnTo>
                          <a:lnTo>
                            <a:pt x="813" y="282"/>
                          </a:lnTo>
                          <a:lnTo>
                            <a:pt x="813" y="282"/>
                          </a:lnTo>
                          <a:lnTo>
                            <a:pt x="801" y="372"/>
                          </a:lnTo>
                          <a:lnTo>
                            <a:pt x="789" y="444"/>
                          </a:lnTo>
                          <a:lnTo>
                            <a:pt x="777" y="492"/>
                          </a:lnTo>
                          <a:lnTo>
                            <a:pt x="777" y="528"/>
                          </a:lnTo>
                          <a:lnTo>
                            <a:pt x="771" y="546"/>
                          </a:lnTo>
                          <a:lnTo>
                            <a:pt x="765" y="558"/>
                          </a:lnTo>
                          <a:lnTo>
                            <a:pt x="765" y="558"/>
                          </a:lnTo>
                          <a:lnTo>
                            <a:pt x="759" y="558"/>
                          </a:lnTo>
                          <a:lnTo>
                            <a:pt x="736" y="558"/>
                          </a:lnTo>
                          <a:lnTo>
                            <a:pt x="700" y="546"/>
                          </a:lnTo>
                          <a:lnTo>
                            <a:pt x="658" y="540"/>
                          </a:lnTo>
                          <a:lnTo>
                            <a:pt x="604" y="528"/>
                          </a:lnTo>
                          <a:lnTo>
                            <a:pt x="544" y="516"/>
                          </a:lnTo>
                          <a:lnTo>
                            <a:pt x="407" y="492"/>
                          </a:lnTo>
                          <a:lnTo>
                            <a:pt x="269" y="456"/>
                          </a:lnTo>
                          <a:lnTo>
                            <a:pt x="209" y="444"/>
                          </a:lnTo>
                          <a:lnTo>
                            <a:pt x="149" y="432"/>
                          </a:lnTo>
                          <a:lnTo>
                            <a:pt x="96" y="414"/>
                          </a:lnTo>
                          <a:lnTo>
                            <a:pt x="54" y="402"/>
                          </a:lnTo>
                          <a:lnTo>
                            <a:pt x="24" y="390"/>
                          </a:lnTo>
                          <a:lnTo>
                            <a:pt x="6" y="378"/>
                          </a:lnTo>
                          <a:lnTo>
                            <a:pt x="0" y="348"/>
                          </a:lnTo>
                          <a:lnTo>
                            <a:pt x="6" y="306"/>
                          </a:lnTo>
                          <a:lnTo>
                            <a:pt x="24" y="252"/>
                          </a:lnTo>
                          <a:lnTo>
                            <a:pt x="60" y="192"/>
                          </a:lnTo>
                          <a:lnTo>
                            <a:pt x="90" y="138"/>
                          </a:lnTo>
                          <a:lnTo>
                            <a:pt x="120" y="96"/>
                          </a:lnTo>
                          <a:lnTo>
                            <a:pt x="137" y="60"/>
                          </a:lnTo>
                          <a:lnTo>
                            <a:pt x="149" y="48"/>
                          </a:lnTo>
                          <a:lnTo>
                            <a:pt x="371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39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3795" y="2115"/>
                      <a:ext cx="963" cy="720"/>
                    </a:xfrm>
                    <a:custGeom>
                      <a:avLst/>
                      <a:gdLst>
                        <a:gd name="T0" fmla="*/ 35 w 963"/>
                        <a:gd name="T1" fmla="*/ 0 h 720"/>
                        <a:gd name="T2" fmla="*/ 35 w 963"/>
                        <a:gd name="T3" fmla="*/ 6 h 720"/>
                        <a:gd name="T4" fmla="*/ 24 w 963"/>
                        <a:gd name="T5" fmla="*/ 30 h 720"/>
                        <a:gd name="T6" fmla="*/ 18 w 963"/>
                        <a:gd name="T7" fmla="*/ 66 h 720"/>
                        <a:gd name="T8" fmla="*/ 6 w 963"/>
                        <a:gd name="T9" fmla="*/ 114 h 720"/>
                        <a:gd name="T10" fmla="*/ 6 w 963"/>
                        <a:gd name="T11" fmla="*/ 162 h 720"/>
                        <a:gd name="T12" fmla="*/ 0 w 963"/>
                        <a:gd name="T13" fmla="*/ 222 h 720"/>
                        <a:gd name="T14" fmla="*/ 6 w 963"/>
                        <a:gd name="T15" fmla="*/ 282 h 720"/>
                        <a:gd name="T16" fmla="*/ 24 w 963"/>
                        <a:gd name="T17" fmla="*/ 342 h 720"/>
                        <a:gd name="T18" fmla="*/ 77 w 963"/>
                        <a:gd name="T19" fmla="*/ 456 h 720"/>
                        <a:gd name="T20" fmla="*/ 137 w 963"/>
                        <a:gd name="T21" fmla="*/ 552 h 720"/>
                        <a:gd name="T22" fmla="*/ 161 w 963"/>
                        <a:gd name="T23" fmla="*/ 594 h 720"/>
                        <a:gd name="T24" fmla="*/ 197 w 963"/>
                        <a:gd name="T25" fmla="*/ 624 h 720"/>
                        <a:gd name="T26" fmla="*/ 221 w 963"/>
                        <a:gd name="T27" fmla="*/ 648 h 720"/>
                        <a:gd name="T28" fmla="*/ 251 w 963"/>
                        <a:gd name="T29" fmla="*/ 666 h 720"/>
                        <a:gd name="T30" fmla="*/ 269 w 963"/>
                        <a:gd name="T31" fmla="*/ 672 h 720"/>
                        <a:gd name="T32" fmla="*/ 293 w 963"/>
                        <a:gd name="T33" fmla="*/ 678 h 720"/>
                        <a:gd name="T34" fmla="*/ 352 w 963"/>
                        <a:gd name="T35" fmla="*/ 702 h 720"/>
                        <a:gd name="T36" fmla="*/ 436 w 963"/>
                        <a:gd name="T37" fmla="*/ 714 h 720"/>
                        <a:gd name="T38" fmla="*/ 532 w 963"/>
                        <a:gd name="T39" fmla="*/ 720 h 720"/>
                        <a:gd name="T40" fmla="*/ 622 w 963"/>
                        <a:gd name="T41" fmla="*/ 708 h 720"/>
                        <a:gd name="T42" fmla="*/ 669 w 963"/>
                        <a:gd name="T43" fmla="*/ 696 h 720"/>
                        <a:gd name="T44" fmla="*/ 717 w 963"/>
                        <a:gd name="T45" fmla="*/ 672 h 720"/>
                        <a:gd name="T46" fmla="*/ 759 w 963"/>
                        <a:gd name="T47" fmla="*/ 642 h 720"/>
                        <a:gd name="T48" fmla="*/ 801 w 963"/>
                        <a:gd name="T49" fmla="*/ 600 h 720"/>
                        <a:gd name="T50" fmla="*/ 837 w 963"/>
                        <a:gd name="T51" fmla="*/ 552 h 720"/>
                        <a:gd name="T52" fmla="*/ 873 w 963"/>
                        <a:gd name="T53" fmla="*/ 486 h 720"/>
                        <a:gd name="T54" fmla="*/ 921 w 963"/>
                        <a:gd name="T55" fmla="*/ 378 h 720"/>
                        <a:gd name="T56" fmla="*/ 939 w 963"/>
                        <a:gd name="T57" fmla="*/ 324 h 720"/>
                        <a:gd name="T58" fmla="*/ 957 w 963"/>
                        <a:gd name="T59" fmla="*/ 270 h 720"/>
                        <a:gd name="T60" fmla="*/ 963 w 963"/>
                        <a:gd name="T61" fmla="*/ 222 h 720"/>
                        <a:gd name="T62" fmla="*/ 963 w 963"/>
                        <a:gd name="T63" fmla="*/ 174 h 720"/>
                        <a:gd name="T64" fmla="*/ 945 w 963"/>
                        <a:gd name="T65" fmla="*/ 144 h 720"/>
                        <a:gd name="T66" fmla="*/ 909 w 963"/>
                        <a:gd name="T67" fmla="*/ 108 h 720"/>
                        <a:gd name="T68" fmla="*/ 825 w 963"/>
                        <a:gd name="T69" fmla="*/ 72 h 720"/>
                        <a:gd name="T70" fmla="*/ 741 w 963"/>
                        <a:gd name="T71" fmla="*/ 42 h 720"/>
                        <a:gd name="T72" fmla="*/ 705 w 963"/>
                        <a:gd name="T73" fmla="*/ 36 h 720"/>
                        <a:gd name="T74" fmla="*/ 681 w 963"/>
                        <a:gd name="T75" fmla="*/ 30 h 720"/>
                        <a:gd name="T76" fmla="*/ 663 w 963"/>
                        <a:gd name="T77" fmla="*/ 24 h 720"/>
                        <a:gd name="T78" fmla="*/ 657 w 963"/>
                        <a:gd name="T79" fmla="*/ 24 h 720"/>
                        <a:gd name="T80" fmla="*/ 35 w 963"/>
                        <a:gd name="T81" fmla="*/ 0 h 72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</a:cxnLst>
                      <a:rect l="0" t="0" r="r" b="b"/>
                      <a:pathLst>
                        <a:path w="963" h="720">
                          <a:moveTo>
                            <a:pt x="35" y="0"/>
                          </a:moveTo>
                          <a:lnTo>
                            <a:pt x="35" y="6"/>
                          </a:lnTo>
                          <a:lnTo>
                            <a:pt x="24" y="30"/>
                          </a:lnTo>
                          <a:lnTo>
                            <a:pt x="18" y="66"/>
                          </a:lnTo>
                          <a:lnTo>
                            <a:pt x="6" y="114"/>
                          </a:lnTo>
                          <a:lnTo>
                            <a:pt x="6" y="162"/>
                          </a:lnTo>
                          <a:lnTo>
                            <a:pt x="0" y="222"/>
                          </a:lnTo>
                          <a:lnTo>
                            <a:pt x="6" y="282"/>
                          </a:lnTo>
                          <a:lnTo>
                            <a:pt x="24" y="342"/>
                          </a:lnTo>
                          <a:lnTo>
                            <a:pt x="77" y="456"/>
                          </a:lnTo>
                          <a:lnTo>
                            <a:pt x="137" y="552"/>
                          </a:lnTo>
                          <a:lnTo>
                            <a:pt x="161" y="594"/>
                          </a:lnTo>
                          <a:lnTo>
                            <a:pt x="197" y="624"/>
                          </a:lnTo>
                          <a:lnTo>
                            <a:pt x="221" y="648"/>
                          </a:lnTo>
                          <a:lnTo>
                            <a:pt x="251" y="666"/>
                          </a:lnTo>
                          <a:lnTo>
                            <a:pt x="269" y="672"/>
                          </a:lnTo>
                          <a:lnTo>
                            <a:pt x="293" y="678"/>
                          </a:lnTo>
                          <a:lnTo>
                            <a:pt x="352" y="702"/>
                          </a:lnTo>
                          <a:lnTo>
                            <a:pt x="436" y="714"/>
                          </a:lnTo>
                          <a:lnTo>
                            <a:pt x="532" y="720"/>
                          </a:lnTo>
                          <a:lnTo>
                            <a:pt x="622" y="708"/>
                          </a:lnTo>
                          <a:lnTo>
                            <a:pt x="669" y="696"/>
                          </a:lnTo>
                          <a:lnTo>
                            <a:pt x="717" y="672"/>
                          </a:lnTo>
                          <a:lnTo>
                            <a:pt x="759" y="642"/>
                          </a:lnTo>
                          <a:lnTo>
                            <a:pt x="801" y="600"/>
                          </a:lnTo>
                          <a:lnTo>
                            <a:pt x="837" y="552"/>
                          </a:lnTo>
                          <a:lnTo>
                            <a:pt x="873" y="486"/>
                          </a:lnTo>
                          <a:lnTo>
                            <a:pt x="921" y="378"/>
                          </a:lnTo>
                          <a:lnTo>
                            <a:pt x="939" y="324"/>
                          </a:lnTo>
                          <a:lnTo>
                            <a:pt x="957" y="270"/>
                          </a:lnTo>
                          <a:lnTo>
                            <a:pt x="963" y="222"/>
                          </a:lnTo>
                          <a:lnTo>
                            <a:pt x="963" y="174"/>
                          </a:lnTo>
                          <a:lnTo>
                            <a:pt x="945" y="144"/>
                          </a:lnTo>
                          <a:lnTo>
                            <a:pt x="909" y="108"/>
                          </a:lnTo>
                          <a:lnTo>
                            <a:pt x="825" y="72"/>
                          </a:lnTo>
                          <a:lnTo>
                            <a:pt x="741" y="42"/>
                          </a:lnTo>
                          <a:lnTo>
                            <a:pt x="705" y="36"/>
                          </a:lnTo>
                          <a:lnTo>
                            <a:pt x="681" y="30"/>
                          </a:lnTo>
                          <a:lnTo>
                            <a:pt x="663" y="24"/>
                          </a:lnTo>
                          <a:lnTo>
                            <a:pt x="657" y="24"/>
                          </a:lnTo>
                          <a:lnTo>
                            <a:pt x="35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40" name="Freeform 8"/>
                    <p:cNvSpPr>
                      <a:spLocks/>
                    </p:cNvSpPr>
                    <p:nvPr/>
                  </p:nvSpPr>
                  <p:spPr bwMode="auto">
                    <a:xfrm>
                      <a:off x="4584" y="2301"/>
                      <a:ext cx="520" cy="599"/>
                    </a:xfrm>
                    <a:custGeom>
                      <a:avLst/>
                      <a:gdLst>
                        <a:gd name="T0" fmla="*/ 96 w 520"/>
                        <a:gd name="T1" fmla="*/ 0 h 599"/>
                        <a:gd name="T2" fmla="*/ 102 w 520"/>
                        <a:gd name="T3" fmla="*/ 0 h 599"/>
                        <a:gd name="T4" fmla="*/ 126 w 520"/>
                        <a:gd name="T5" fmla="*/ 6 h 599"/>
                        <a:gd name="T6" fmla="*/ 162 w 520"/>
                        <a:gd name="T7" fmla="*/ 12 h 599"/>
                        <a:gd name="T8" fmla="*/ 203 w 520"/>
                        <a:gd name="T9" fmla="*/ 24 h 599"/>
                        <a:gd name="T10" fmla="*/ 293 w 520"/>
                        <a:gd name="T11" fmla="*/ 48 h 599"/>
                        <a:gd name="T12" fmla="*/ 329 w 520"/>
                        <a:gd name="T13" fmla="*/ 66 h 599"/>
                        <a:gd name="T14" fmla="*/ 365 w 520"/>
                        <a:gd name="T15" fmla="*/ 84 h 599"/>
                        <a:gd name="T16" fmla="*/ 395 w 520"/>
                        <a:gd name="T17" fmla="*/ 108 h 599"/>
                        <a:gd name="T18" fmla="*/ 437 w 520"/>
                        <a:gd name="T19" fmla="*/ 144 h 599"/>
                        <a:gd name="T20" fmla="*/ 473 w 520"/>
                        <a:gd name="T21" fmla="*/ 186 h 599"/>
                        <a:gd name="T22" fmla="*/ 502 w 520"/>
                        <a:gd name="T23" fmla="*/ 234 h 599"/>
                        <a:gd name="T24" fmla="*/ 520 w 520"/>
                        <a:gd name="T25" fmla="*/ 288 h 599"/>
                        <a:gd name="T26" fmla="*/ 520 w 520"/>
                        <a:gd name="T27" fmla="*/ 354 h 599"/>
                        <a:gd name="T28" fmla="*/ 508 w 520"/>
                        <a:gd name="T29" fmla="*/ 390 h 599"/>
                        <a:gd name="T30" fmla="*/ 491 w 520"/>
                        <a:gd name="T31" fmla="*/ 426 h 599"/>
                        <a:gd name="T32" fmla="*/ 467 w 520"/>
                        <a:gd name="T33" fmla="*/ 462 h 599"/>
                        <a:gd name="T34" fmla="*/ 437 w 520"/>
                        <a:gd name="T35" fmla="*/ 498 h 599"/>
                        <a:gd name="T36" fmla="*/ 395 w 520"/>
                        <a:gd name="T37" fmla="*/ 534 h 599"/>
                        <a:gd name="T38" fmla="*/ 347 w 520"/>
                        <a:gd name="T39" fmla="*/ 563 h 599"/>
                        <a:gd name="T40" fmla="*/ 299 w 520"/>
                        <a:gd name="T41" fmla="*/ 581 h 599"/>
                        <a:gd name="T42" fmla="*/ 251 w 520"/>
                        <a:gd name="T43" fmla="*/ 593 h 599"/>
                        <a:gd name="T44" fmla="*/ 209 w 520"/>
                        <a:gd name="T45" fmla="*/ 599 h 599"/>
                        <a:gd name="T46" fmla="*/ 174 w 520"/>
                        <a:gd name="T47" fmla="*/ 599 h 599"/>
                        <a:gd name="T48" fmla="*/ 150 w 520"/>
                        <a:gd name="T49" fmla="*/ 599 h 599"/>
                        <a:gd name="T50" fmla="*/ 138 w 520"/>
                        <a:gd name="T51" fmla="*/ 593 h 599"/>
                        <a:gd name="T52" fmla="*/ 120 w 520"/>
                        <a:gd name="T53" fmla="*/ 546 h 599"/>
                        <a:gd name="T54" fmla="*/ 108 w 520"/>
                        <a:gd name="T55" fmla="*/ 510 h 599"/>
                        <a:gd name="T56" fmla="*/ 96 w 520"/>
                        <a:gd name="T57" fmla="*/ 480 h 599"/>
                        <a:gd name="T58" fmla="*/ 90 w 520"/>
                        <a:gd name="T59" fmla="*/ 468 h 599"/>
                        <a:gd name="T60" fmla="*/ 84 w 520"/>
                        <a:gd name="T61" fmla="*/ 450 h 599"/>
                        <a:gd name="T62" fmla="*/ 84 w 520"/>
                        <a:gd name="T63" fmla="*/ 450 h 599"/>
                        <a:gd name="T64" fmla="*/ 90 w 520"/>
                        <a:gd name="T65" fmla="*/ 438 h 599"/>
                        <a:gd name="T66" fmla="*/ 120 w 520"/>
                        <a:gd name="T67" fmla="*/ 414 h 599"/>
                        <a:gd name="T68" fmla="*/ 162 w 520"/>
                        <a:gd name="T69" fmla="*/ 384 h 599"/>
                        <a:gd name="T70" fmla="*/ 209 w 520"/>
                        <a:gd name="T71" fmla="*/ 372 h 599"/>
                        <a:gd name="T72" fmla="*/ 144 w 520"/>
                        <a:gd name="T73" fmla="*/ 354 h 599"/>
                        <a:gd name="T74" fmla="*/ 90 w 520"/>
                        <a:gd name="T75" fmla="*/ 342 h 599"/>
                        <a:gd name="T76" fmla="*/ 54 w 520"/>
                        <a:gd name="T77" fmla="*/ 330 h 599"/>
                        <a:gd name="T78" fmla="*/ 24 w 520"/>
                        <a:gd name="T79" fmla="*/ 324 h 599"/>
                        <a:gd name="T80" fmla="*/ 12 w 520"/>
                        <a:gd name="T81" fmla="*/ 318 h 599"/>
                        <a:gd name="T82" fmla="*/ 0 w 520"/>
                        <a:gd name="T83" fmla="*/ 318 h 599"/>
                        <a:gd name="T84" fmla="*/ 0 w 520"/>
                        <a:gd name="T85" fmla="*/ 318 h 599"/>
                        <a:gd name="T86" fmla="*/ 96 w 520"/>
                        <a:gd name="T87" fmla="*/ 0 h 59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</a:cxnLst>
                      <a:rect l="0" t="0" r="r" b="b"/>
                      <a:pathLst>
                        <a:path w="520" h="599">
                          <a:moveTo>
                            <a:pt x="96" y="0"/>
                          </a:moveTo>
                          <a:lnTo>
                            <a:pt x="102" y="0"/>
                          </a:lnTo>
                          <a:lnTo>
                            <a:pt x="126" y="6"/>
                          </a:lnTo>
                          <a:lnTo>
                            <a:pt x="162" y="12"/>
                          </a:lnTo>
                          <a:lnTo>
                            <a:pt x="203" y="24"/>
                          </a:lnTo>
                          <a:lnTo>
                            <a:pt x="293" y="48"/>
                          </a:lnTo>
                          <a:lnTo>
                            <a:pt x="329" y="66"/>
                          </a:lnTo>
                          <a:lnTo>
                            <a:pt x="365" y="84"/>
                          </a:lnTo>
                          <a:lnTo>
                            <a:pt x="395" y="108"/>
                          </a:lnTo>
                          <a:lnTo>
                            <a:pt x="437" y="144"/>
                          </a:lnTo>
                          <a:lnTo>
                            <a:pt x="473" y="186"/>
                          </a:lnTo>
                          <a:lnTo>
                            <a:pt x="502" y="234"/>
                          </a:lnTo>
                          <a:lnTo>
                            <a:pt x="520" y="288"/>
                          </a:lnTo>
                          <a:lnTo>
                            <a:pt x="520" y="354"/>
                          </a:lnTo>
                          <a:lnTo>
                            <a:pt x="508" y="390"/>
                          </a:lnTo>
                          <a:lnTo>
                            <a:pt x="491" y="426"/>
                          </a:lnTo>
                          <a:lnTo>
                            <a:pt x="467" y="462"/>
                          </a:lnTo>
                          <a:lnTo>
                            <a:pt x="437" y="498"/>
                          </a:lnTo>
                          <a:lnTo>
                            <a:pt x="395" y="534"/>
                          </a:lnTo>
                          <a:lnTo>
                            <a:pt x="347" y="563"/>
                          </a:lnTo>
                          <a:lnTo>
                            <a:pt x="299" y="581"/>
                          </a:lnTo>
                          <a:lnTo>
                            <a:pt x="251" y="593"/>
                          </a:lnTo>
                          <a:lnTo>
                            <a:pt x="209" y="599"/>
                          </a:lnTo>
                          <a:lnTo>
                            <a:pt x="174" y="599"/>
                          </a:lnTo>
                          <a:lnTo>
                            <a:pt x="150" y="599"/>
                          </a:lnTo>
                          <a:lnTo>
                            <a:pt x="138" y="593"/>
                          </a:lnTo>
                          <a:lnTo>
                            <a:pt x="120" y="546"/>
                          </a:lnTo>
                          <a:lnTo>
                            <a:pt x="108" y="510"/>
                          </a:lnTo>
                          <a:lnTo>
                            <a:pt x="96" y="480"/>
                          </a:lnTo>
                          <a:lnTo>
                            <a:pt x="90" y="468"/>
                          </a:lnTo>
                          <a:lnTo>
                            <a:pt x="84" y="450"/>
                          </a:lnTo>
                          <a:lnTo>
                            <a:pt x="84" y="450"/>
                          </a:lnTo>
                          <a:lnTo>
                            <a:pt x="90" y="438"/>
                          </a:lnTo>
                          <a:lnTo>
                            <a:pt x="120" y="414"/>
                          </a:lnTo>
                          <a:lnTo>
                            <a:pt x="162" y="384"/>
                          </a:lnTo>
                          <a:lnTo>
                            <a:pt x="209" y="372"/>
                          </a:lnTo>
                          <a:lnTo>
                            <a:pt x="144" y="354"/>
                          </a:lnTo>
                          <a:lnTo>
                            <a:pt x="90" y="342"/>
                          </a:lnTo>
                          <a:lnTo>
                            <a:pt x="54" y="330"/>
                          </a:lnTo>
                          <a:lnTo>
                            <a:pt x="24" y="324"/>
                          </a:lnTo>
                          <a:lnTo>
                            <a:pt x="12" y="318"/>
                          </a:lnTo>
                          <a:lnTo>
                            <a:pt x="0" y="318"/>
                          </a:lnTo>
                          <a:lnTo>
                            <a:pt x="0" y="318"/>
                          </a:lnTo>
                          <a:lnTo>
                            <a:pt x="96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41" name="Freeform 9"/>
                    <p:cNvSpPr>
                      <a:spLocks/>
                    </p:cNvSpPr>
                    <p:nvPr/>
                  </p:nvSpPr>
                  <p:spPr bwMode="auto">
                    <a:xfrm>
                      <a:off x="4584" y="2301"/>
                      <a:ext cx="520" cy="599"/>
                    </a:xfrm>
                    <a:custGeom>
                      <a:avLst/>
                      <a:gdLst>
                        <a:gd name="T0" fmla="*/ 96 w 520"/>
                        <a:gd name="T1" fmla="*/ 0 h 599"/>
                        <a:gd name="T2" fmla="*/ 102 w 520"/>
                        <a:gd name="T3" fmla="*/ 0 h 599"/>
                        <a:gd name="T4" fmla="*/ 126 w 520"/>
                        <a:gd name="T5" fmla="*/ 6 h 599"/>
                        <a:gd name="T6" fmla="*/ 162 w 520"/>
                        <a:gd name="T7" fmla="*/ 12 h 599"/>
                        <a:gd name="T8" fmla="*/ 203 w 520"/>
                        <a:gd name="T9" fmla="*/ 24 h 599"/>
                        <a:gd name="T10" fmla="*/ 293 w 520"/>
                        <a:gd name="T11" fmla="*/ 48 h 599"/>
                        <a:gd name="T12" fmla="*/ 329 w 520"/>
                        <a:gd name="T13" fmla="*/ 66 h 599"/>
                        <a:gd name="T14" fmla="*/ 365 w 520"/>
                        <a:gd name="T15" fmla="*/ 84 h 599"/>
                        <a:gd name="T16" fmla="*/ 395 w 520"/>
                        <a:gd name="T17" fmla="*/ 108 h 599"/>
                        <a:gd name="T18" fmla="*/ 437 w 520"/>
                        <a:gd name="T19" fmla="*/ 144 h 599"/>
                        <a:gd name="T20" fmla="*/ 473 w 520"/>
                        <a:gd name="T21" fmla="*/ 186 h 599"/>
                        <a:gd name="T22" fmla="*/ 502 w 520"/>
                        <a:gd name="T23" fmla="*/ 234 h 599"/>
                        <a:gd name="T24" fmla="*/ 520 w 520"/>
                        <a:gd name="T25" fmla="*/ 288 h 599"/>
                        <a:gd name="T26" fmla="*/ 520 w 520"/>
                        <a:gd name="T27" fmla="*/ 354 h 599"/>
                        <a:gd name="T28" fmla="*/ 508 w 520"/>
                        <a:gd name="T29" fmla="*/ 390 h 599"/>
                        <a:gd name="T30" fmla="*/ 491 w 520"/>
                        <a:gd name="T31" fmla="*/ 426 h 599"/>
                        <a:gd name="T32" fmla="*/ 467 w 520"/>
                        <a:gd name="T33" fmla="*/ 462 h 599"/>
                        <a:gd name="T34" fmla="*/ 437 w 520"/>
                        <a:gd name="T35" fmla="*/ 498 h 599"/>
                        <a:gd name="T36" fmla="*/ 395 w 520"/>
                        <a:gd name="T37" fmla="*/ 534 h 599"/>
                        <a:gd name="T38" fmla="*/ 347 w 520"/>
                        <a:gd name="T39" fmla="*/ 563 h 599"/>
                        <a:gd name="T40" fmla="*/ 299 w 520"/>
                        <a:gd name="T41" fmla="*/ 581 h 599"/>
                        <a:gd name="T42" fmla="*/ 251 w 520"/>
                        <a:gd name="T43" fmla="*/ 593 h 599"/>
                        <a:gd name="T44" fmla="*/ 209 w 520"/>
                        <a:gd name="T45" fmla="*/ 599 h 599"/>
                        <a:gd name="T46" fmla="*/ 174 w 520"/>
                        <a:gd name="T47" fmla="*/ 599 h 599"/>
                        <a:gd name="T48" fmla="*/ 150 w 520"/>
                        <a:gd name="T49" fmla="*/ 599 h 599"/>
                        <a:gd name="T50" fmla="*/ 138 w 520"/>
                        <a:gd name="T51" fmla="*/ 593 h 599"/>
                        <a:gd name="T52" fmla="*/ 120 w 520"/>
                        <a:gd name="T53" fmla="*/ 546 h 599"/>
                        <a:gd name="T54" fmla="*/ 108 w 520"/>
                        <a:gd name="T55" fmla="*/ 510 h 599"/>
                        <a:gd name="T56" fmla="*/ 96 w 520"/>
                        <a:gd name="T57" fmla="*/ 480 h 599"/>
                        <a:gd name="T58" fmla="*/ 90 w 520"/>
                        <a:gd name="T59" fmla="*/ 468 h 599"/>
                        <a:gd name="T60" fmla="*/ 84 w 520"/>
                        <a:gd name="T61" fmla="*/ 450 h 599"/>
                        <a:gd name="T62" fmla="*/ 84 w 520"/>
                        <a:gd name="T63" fmla="*/ 450 h 599"/>
                        <a:gd name="T64" fmla="*/ 90 w 520"/>
                        <a:gd name="T65" fmla="*/ 438 h 599"/>
                        <a:gd name="T66" fmla="*/ 120 w 520"/>
                        <a:gd name="T67" fmla="*/ 414 h 599"/>
                        <a:gd name="T68" fmla="*/ 162 w 520"/>
                        <a:gd name="T69" fmla="*/ 384 h 599"/>
                        <a:gd name="T70" fmla="*/ 209 w 520"/>
                        <a:gd name="T71" fmla="*/ 372 h 599"/>
                        <a:gd name="T72" fmla="*/ 144 w 520"/>
                        <a:gd name="T73" fmla="*/ 354 h 599"/>
                        <a:gd name="T74" fmla="*/ 90 w 520"/>
                        <a:gd name="T75" fmla="*/ 342 h 599"/>
                        <a:gd name="T76" fmla="*/ 54 w 520"/>
                        <a:gd name="T77" fmla="*/ 330 h 599"/>
                        <a:gd name="T78" fmla="*/ 24 w 520"/>
                        <a:gd name="T79" fmla="*/ 324 h 599"/>
                        <a:gd name="T80" fmla="*/ 12 w 520"/>
                        <a:gd name="T81" fmla="*/ 318 h 599"/>
                        <a:gd name="T82" fmla="*/ 0 w 520"/>
                        <a:gd name="T83" fmla="*/ 318 h 599"/>
                        <a:gd name="T84" fmla="*/ 0 w 520"/>
                        <a:gd name="T85" fmla="*/ 318 h 59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520" h="599">
                          <a:moveTo>
                            <a:pt x="96" y="0"/>
                          </a:moveTo>
                          <a:lnTo>
                            <a:pt x="102" y="0"/>
                          </a:lnTo>
                          <a:lnTo>
                            <a:pt x="126" y="6"/>
                          </a:lnTo>
                          <a:lnTo>
                            <a:pt x="162" y="12"/>
                          </a:lnTo>
                          <a:lnTo>
                            <a:pt x="203" y="24"/>
                          </a:lnTo>
                          <a:lnTo>
                            <a:pt x="293" y="48"/>
                          </a:lnTo>
                          <a:lnTo>
                            <a:pt x="329" y="66"/>
                          </a:lnTo>
                          <a:lnTo>
                            <a:pt x="365" y="84"/>
                          </a:lnTo>
                          <a:lnTo>
                            <a:pt x="395" y="108"/>
                          </a:lnTo>
                          <a:lnTo>
                            <a:pt x="437" y="144"/>
                          </a:lnTo>
                          <a:lnTo>
                            <a:pt x="473" y="186"/>
                          </a:lnTo>
                          <a:lnTo>
                            <a:pt x="502" y="234"/>
                          </a:lnTo>
                          <a:lnTo>
                            <a:pt x="520" y="288"/>
                          </a:lnTo>
                          <a:lnTo>
                            <a:pt x="520" y="354"/>
                          </a:lnTo>
                          <a:lnTo>
                            <a:pt x="508" y="390"/>
                          </a:lnTo>
                          <a:lnTo>
                            <a:pt x="491" y="426"/>
                          </a:lnTo>
                          <a:lnTo>
                            <a:pt x="467" y="462"/>
                          </a:lnTo>
                          <a:lnTo>
                            <a:pt x="437" y="498"/>
                          </a:lnTo>
                          <a:lnTo>
                            <a:pt x="395" y="534"/>
                          </a:lnTo>
                          <a:lnTo>
                            <a:pt x="347" y="563"/>
                          </a:lnTo>
                          <a:lnTo>
                            <a:pt x="299" y="581"/>
                          </a:lnTo>
                          <a:lnTo>
                            <a:pt x="251" y="593"/>
                          </a:lnTo>
                          <a:lnTo>
                            <a:pt x="209" y="599"/>
                          </a:lnTo>
                          <a:lnTo>
                            <a:pt x="174" y="599"/>
                          </a:lnTo>
                          <a:lnTo>
                            <a:pt x="150" y="599"/>
                          </a:lnTo>
                          <a:lnTo>
                            <a:pt x="138" y="593"/>
                          </a:lnTo>
                          <a:lnTo>
                            <a:pt x="120" y="546"/>
                          </a:lnTo>
                          <a:lnTo>
                            <a:pt x="108" y="510"/>
                          </a:lnTo>
                          <a:lnTo>
                            <a:pt x="96" y="480"/>
                          </a:lnTo>
                          <a:lnTo>
                            <a:pt x="90" y="468"/>
                          </a:lnTo>
                          <a:lnTo>
                            <a:pt x="84" y="450"/>
                          </a:lnTo>
                          <a:lnTo>
                            <a:pt x="84" y="450"/>
                          </a:lnTo>
                          <a:lnTo>
                            <a:pt x="90" y="438"/>
                          </a:lnTo>
                          <a:lnTo>
                            <a:pt x="120" y="414"/>
                          </a:lnTo>
                          <a:lnTo>
                            <a:pt x="162" y="384"/>
                          </a:lnTo>
                          <a:lnTo>
                            <a:pt x="209" y="372"/>
                          </a:lnTo>
                          <a:lnTo>
                            <a:pt x="144" y="354"/>
                          </a:lnTo>
                          <a:lnTo>
                            <a:pt x="90" y="342"/>
                          </a:lnTo>
                          <a:lnTo>
                            <a:pt x="54" y="330"/>
                          </a:lnTo>
                          <a:lnTo>
                            <a:pt x="24" y="324"/>
                          </a:lnTo>
                          <a:lnTo>
                            <a:pt x="12" y="318"/>
                          </a:lnTo>
                          <a:lnTo>
                            <a:pt x="0" y="318"/>
                          </a:lnTo>
                          <a:lnTo>
                            <a:pt x="0" y="31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42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3095" y="2271"/>
                      <a:ext cx="652" cy="138"/>
                    </a:xfrm>
                    <a:custGeom>
                      <a:avLst/>
                      <a:gdLst>
                        <a:gd name="T0" fmla="*/ 652 w 652"/>
                        <a:gd name="T1" fmla="*/ 138 h 138"/>
                        <a:gd name="T2" fmla="*/ 646 w 652"/>
                        <a:gd name="T3" fmla="*/ 138 h 138"/>
                        <a:gd name="T4" fmla="*/ 628 w 652"/>
                        <a:gd name="T5" fmla="*/ 132 h 138"/>
                        <a:gd name="T6" fmla="*/ 604 w 652"/>
                        <a:gd name="T7" fmla="*/ 126 h 138"/>
                        <a:gd name="T8" fmla="*/ 568 w 652"/>
                        <a:gd name="T9" fmla="*/ 114 h 138"/>
                        <a:gd name="T10" fmla="*/ 472 w 652"/>
                        <a:gd name="T11" fmla="*/ 90 h 138"/>
                        <a:gd name="T12" fmla="*/ 365 w 652"/>
                        <a:gd name="T13" fmla="*/ 66 h 138"/>
                        <a:gd name="T14" fmla="*/ 251 w 652"/>
                        <a:gd name="T15" fmla="*/ 36 h 138"/>
                        <a:gd name="T16" fmla="*/ 143 w 652"/>
                        <a:gd name="T17" fmla="*/ 18 h 138"/>
                        <a:gd name="T18" fmla="*/ 96 w 652"/>
                        <a:gd name="T19" fmla="*/ 6 h 138"/>
                        <a:gd name="T20" fmla="*/ 60 w 652"/>
                        <a:gd name="T21" fmla="*/ 6 h 138"/>
                        <a:gd name="T22" fmla="*/ 24 w 652"/>
                        <a:gd name="T23" fmla="*/ 0 h 138"/>
                        <a:gd name="T24" fmla="*/ 0 w 652"/>
                        <a:gd name="T25" fmla="*/ 0 h 13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652" h="138">
                          <a:moveTo>
                            <a:pt x="652" y="138"/>
                          </a:moveTo>
                          <a:lnTo>
                            <a:pt x="646" y="138"/>
                          </a:lnTo>
                          <a:lnTo>
                            <a:pt x="628" y="132"/>
                          </a:lnTo>
                          <a:lnTo>
                            <a:pt x="604" y="126"/>
                          </a:lnTo>
                          <a:lnTo>
                            <a:pt x="568" y="114"/>
                          </a:lnTo>
                          <a:lnTo>
                            <a:pt x="472" y="90"/>
                          </a:lnTo>
                          <a:lnTo>
                            <a:pt x="365" y="66"/>
                          </a:lnTo>
                          <a:lnTo>
                            <a:pt x="251" y="36"/>
                          </a:lnTo>
                          <a:lnTo>
                            <a:pt x="143" y="18"/>
                          </a:lnTo>
                          <a:lnTo>
                            <a:pt x="96" y="6"/>
                          </a:lnTo>
                          <a:lnTo>
                            <a:pt x="60" y="6"/>
                          </a:lnTo>
                          <a:lnTo>
                            <a:pt x="24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43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3149" y="2385"/>
                      <a:ext cx="526" cy="96"/>
                    </a:xfrm>
                    <a:custGeom>
                      <a:avLst/>
                      <a:gdLst>
                        <a:gd name="T0" fmla="*/ 526 w 526"/>
                        <a:gd name="T1" fmla="*/ 96 h 96"/>
                        <a:gd name="T2" fmla="*/ 520 w 526"/>
                        <a:gd name="T3" fmla="*/ 96 h 96"/>
                        <a:gd name="T4" fmla="*/ 502 w 526"/>
                        <a:gd name="T5" fmla="*/ 96 h 96"/>
                        <a:gd name="T6" fmla="*/ 484 w 526"/>
                        <a:gd name="T7" fmla="*/ 90 h 96"/>
                        <a:gd name="T8" fmla="*/ 454 w 526"/>
                        <a:gd name="T9" fmla="*/ 78 h 96"/>
                        <a:gd name="T10" fmla="*/ 382 w 526"/>
                        <a:gd name="T11" fmla="*/ 60 h 96"/>
                        <a:gd name="T12" fmla="*/ 299 w 526"/>
                        <a:gd name="T13" fmla="*/ 42 h 96"/>
                        <a:gd name="T14" fmla="*/ 209 w 526"/>
                        <a:gd name="T15" fmla="*/ 24 h 96"/>
                        <a:gd name="T16" fmla="*/ 125 w 526"/>
                        <a:gd name="T17" fmla="*/ 6 h 96"/>
                        <a:gd name="T18" fmla="*/ 53 w 526"/>
                        <a:gd name="T19" fmla="*/ 0 h 96"/>
                        <a:gd name="T20" fmla="*/ 24 w 526"/>
                        <a:gd name="T21" fmla="*/ 0 h 96"/>
                        <a:gd name="T22" fmla="*/ 0 w 526"/>
                        <a:gd name="T23" fmla="*/ 6 h 9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526" h="96">
                          <a:moveTo>
                            <a:pt x="526" y="96"/>
                          </a:moveTo>
                          <a:lnTo>
                            <a:pt x="520" y="96"/>
                          </a:lnTo>
                          <a:lnTo>
                            <a:pt x="502" y="96"/>
                          </a:lnTo>
                          <a:lnTo>
                            <a:pt x="484" y="90"/>
                          </a:lnTo>
                          <a:lnTo>
                            <a:pt x="454" y="78"/>
                          </a:lnTo>
                          <a:lnTo>
                            <a:pt x="382" y="60"/>
                          </a:lnTo>
                          <a:lnTo>
                            <a:pt x="299" y="42"/>
                          </a:lnTo>
                          <a:lnTo>
                            <a:pt x="209" y="24"/>
                          </a:lnTo>
                          <a:lnTo>
                            <a:pt x="125" y="6"/>
                          </a:lnTo>
                          <a:lnTo>
                            <a:pt x="53" y="0"/>
                          </a:lnTo>
                          <a:lnTo>
                            <a:pt x="24" y="0"/>
                          </a:lnTo>
                          <a:lnTo>
                            <a:pt x="0" y="6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44" name="Freeform 12"/>
                    <p:cNvSpPr>
                      <a:spLocks/>
                    </p:cNvSpPr>
                    <p:nvPr/>
                  </p:nvSpPr>
                  <p:spPr bwMode="auto">
                    <a:xfrm>
                      <a:off x="3872" y="2253"/>
                      <a:ext cx="126" cy="198"/>
                    </a:xfrm>
                    <a:custGeom>
                      <a:avLst/>
                      <a:gdLst>
                        <a:gd name="T0" fmla="*/ 42 w 126"/>
                        <a:gd name="T1" fmla="*/ 12 h 198"/>
                        <a:gd name="T2" fmla="*/ 18 w 126"/>
                        <a:gd name="T3" fmla="*/ 102 h 198"/>
                        <a:gd name="T4" fmla="*/ 0 w 126"/>
                        <a:gd name="T5" fmla="*/ 192 h 198"/>
                        <a:gd name="T6" fmla="*/ 30 w 126"/>
                        <a:gd name="T7" fmla="*/ 168 h 198"/>
                        <a:gd name="T8" fmla="*/ 60 w 126"/>
                        <a:gd name="T9" fmla="*/ 168 h 198"/>
                        <a:gd name="T10" fmla="*/ 90 w 126"/>
                        <a:gd name="T11" fmla="*/ 180 h 198"/>
                        <a:gd name="T12" fmla="*/ 108 w 126"/>
                        <a:gd name="T13" fmla="*/ 198 h 198"/>
                        <a:gd name="T14" fmla="*/ 126 w 126"/>
                        <a:gd name="T15" fmla="*/ 138 h 198"/>
                        <a:gd name="T16" fmla="*/ 126 w 126"/>
                        <a:gd name="T17" fmla="*/ 102 h 198"/>
                        <a:gd name="T18" fmla="*/ 120 w 126"/>
                        <a:gd name="T19" fmla="*/ 72 h 198"/>
                        <a:gd name="T20" fmla="*/ 102 w 126"/>
                        <a:gd name="T21" fmla="*/ 30 h 198"/>
                        <a:gd name="T22" fmla="*/ 84 w 126"/>
                        <a:gd name="T23" fmla="*/ 6 h 198"/>
                        <a:gd name="T24" fmla="*/ 66 w 126"/>
                        <a:gd name="T25" fmla="*/ 0 h 198"/>
                        <a:gd name="T26" fmla="*/ 42 w 126"/>
                        <a:gd name="T27" fmla="*/ 12 h 198"/>
                        <a:gd name="T28" fmla="*/ 42 w 126"/>
                        <a:gd name="T29" fmla="*/ 12 h 19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126" h="198">
                          <a:moveTo>
                            <a:pt x="42" y="12"/>
                          </a:moveTo>
                          <a:lnTo>
                            <a:pt x="18" y="102"/>
                          </a:lnTo>
                          <a:lnTo>
                            <a:pt x="0" y="192"/>
                          </a:lnTo>
                          <a:lnTo>
                            <a:pt x="30" y="168"/>
                          </a:lnTo>
                          <a:lnTo>
                            <a:pt x="60" y="168"/>
                          </a:lnTo>
                          <a:lnTo>
                            <a:pt x="90" y="180"/>
                          </a:lnTo>
                          <a:lnTo>
                            <a:pt x="108" y="198"/>
                          </a:lnTo>
                          <a:lnTo>
                            <a:pt x="126" y="138"/>
                          </a:lnTo>
                          <a:lnTo>
                            <a:pt x="126" y="102"/>
                          </a:lnTo>
                          <a:lnTo>
                            <a:pt x="120" y="72"/>
                          </a:lnTo>
                          <a:lnTo>
                            <a:pt x="102" y="30"/>
                          </a:lnTo>
                          <a:lnTo>
                            <a:pt x="84" y="6"/>
                          </a:lnTo>
                          <a:lnTo>
                            <a:pt x="66" y="0"/>
                          </a:lnTo>
                          <a:lnTo>
                            <a:pt x="42" y="12"/>
                          </a:lnTo>
                          <a:lnTo>
                            <a:pt x="42" y="12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45" name="Freeform 13"/>
                    <p:cNvSpPr>
                      <a:spLocks/>
                    </p:cNvSpPr>
                    <p:nvPr/>
                  </p:nvSpPr>
                  <p:spPr bwMode="auto">
                    <a:xfrm>
                      <a:off x="4153" y="2187"/>
                      <a:ext cx="323" cy="288"/>
                    </a:xfrm>
                    <a:custGeom>
                      <a:avLst/>
                      <a:gdLst>
                        <a:gd name="T0" fmla="*/ 323 w 323"/>
                        <a:gd name="T1" fmla="*/ 0 h 288"/>
                        <a:gd name="T2" fmla="*/ 317 w 323"/>
                        <a:gd name="T3" fmla="*/ 72 h 288"/>
                        <a:gd name="T4" fmla="*/ 294 w 323"/>
                        <a:gd name="T5" fmla="*/ 150 h 288"/>
                        <a:gd name="T6" fmla="*/ 258 w 323"/>
                        <a:gd name="T7" fmla="*/ 228 h 288"/>
                        <a:gd name="T8" fmla="*/ 222 w 323"/>
                        <a:gd name="T9" fmla="*/ 288 h 288"/>
                        <a:gd name="T10" fmla="*/ 204 w 323"/>
                        <a:gd name="T11" fmla="*/ 270 h 288"/>
                        <a:gd name="T12" fmla="*/ 174 w 323"/>
                        <a:gd name="T13" fmla="*/ 252 h 288"/>
                        <a:gd name="T14" fmla="*/ 108 w 323"/>
                        <a:gd name="T15" fmla="*/ 228 h 288"/>
                        <a:gd name="T16" fmla="*/ 72 w 323"/>
                        <a:gd name="T17" fmla="*/ 216 h 288"/>
                        <a:gd name="T18" fmla="*/ 42 w 323"/>
                        <a:gd name="T19" fmla="*/ 222 h 288"/>
                        <a:gd name="T20" fmla="*/ 18 w 323"/>
                        <a:gd name="T21" fmla="*/ 228 h 288"/>
                        <a:gd name="T22" fmla="*/ 0 w 323"/>
                        <a:gd name="T23" fmla="*/ 246 h 288"/>
                        <a:gd name="T24" fmla="*/ 36 w 323"/>
                        <a:gd name="T25" fmla="*/ 210 h 288"/>
                        <a:gd name="T26" fmla="*/ 66 w 323"/>
                        <a:gd name="T27" fmla="*/ 168 h 288"/>
                        <a:gd name="T28" fmla="*/ 84 w 323"/>
                        <a:gd name="T29" fmla="*/ 144 h 288"/>
                        <a:gd name="T30" fmla="*/ 102 w 323"/>
                        <a:gd name="T31" fmla="*/ 132 h 288"/>
                        <a:gd name="T32" fmla="*/ 126 w 323"/>
                        <a:gd name="T33" fmla="*/ 126 h 288"/>
                        <a:gd name="T34" fmla="*/ 150 w 323"/>
                        <a:gd name="T35" fmla="*/ 114 h 288"/>
                        <a:gd name="T36" fmla="*/ 198 w 323"/>
                        <a:gd name="T37" fmla="*/ 84 h 288"/>
                        <a:gd name="T38" fmla="*/ 246 w 323"/>
                        <a:gd name="T39" fmla="*/ 54 h 288"/>
                        <a:gd name="T40" fmla="*/ 264 w 323"/>
                        <a:gd name="T41" fmla="*/ 42 h 288"/>
                        <a:gd name="T42" fmla="*/ 282 w 323"/>
                        <a:gd name="T43" fmla="*/ 24 h 288"/>
                        <a:gd name="T44" fmla="*/ 299 w 323"/>
                        <a:gd name="T45" fmla="*/ 6 h 288"/>
                        <a:gd name="T46" fmla="*/ 323 w 323"/>
                        <a:gd name="T47" fmla="*/ 0 h 288"/>
                        <a:gd name="T48" fmla="*/ 323 w 323"/>
                        <a:gd name="T49" fmla="*/ 0 h 28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</a:cxnLst>
                      <a:rect l="0" t="0" r="r" b="b"/>
                      <a:pathLst>
                        <a:path w="323" h="288">
                          <a:moveTo>
                            <a:pt x="323" y="0"/>
                          </a:moveTo>
                          <a:lnTo>
                            <a:pt x="317" y="72"/>
                          </a:lnTo>
                          <a:lnTo>
                            <a:pt x="294" y="150"/>
                          </a:lnTo>
                          <a:lnTo>
                            <a:pt x="258" y="228"/>
                          </a:lnTo>
                          <a:lnTo>
                            <a:pt x="222" y="288"/>
                          </a:lnTo>
                          <a:lnTo>
                            <a:pt x="204" y="270"/>
                          </a:lnTo>
                          <a:lnTo>
                            <a:pt x="174" y="252"/>
                          </a:lnTo>
                          <a:lnTo>
                            <a:pt x="108" y="228"/>
                          </a:lnTo>
                          <a:lnTo>
                            <a:pt x="72" y="216"/>
                          </a:lnTo>
                          <a:lnTo>
                            <a:pt x="42" y="222"/>
                          </a:lnTo>
                          <a:lnTo>
                            <a:pt x="18" y="228"/>
                          </a:lnTo>
                          <a:lnTo>
                            <a:pt x="0" y="246"/>
                          </a:lnTo>
                          <a:lnTo>
                            <a:pt x="36" y="210"/>
                          </a:lnTo>
                          <a:lnTo>
                            <a:pt x="66" y="168"/>
                          </a:lnTo>
                          <a:lnTo>
                            <a:pt x="84" y="144"/>
                          </a:lnTo>
                          <a:lnTo>
                            <a:pt x="102" y="132"/>
                          </a:lnTo>
                          <a:lnTo>
                            <a:pt x="126" y="126"/>
                          </a:lnTo>
                          <a:lnTo>
                            <a:pt x="150" y="114"/>
                          </a:lnTo>
                          <a:lnTo>
                            <a:pt x="198" y="84"/>
                          </a:lnTo>
                          <a:lnTo>
                            <a:pt x="246" y="54"/>
                          </a:lnTo>
                          <a:lnTo>
                            <a:pt x="264" y="42"/>
                          </a:lnTo>
                          <a:lnTo>
                            <a:pt x="282" y="24"/>
                          </a:lnTo>
                          <a:lnTo>
                            <a:pt x="299" y="6"/>
                          </a:lnTo>
                          <a:lnTo>
                            <a:pt x="323" y="0"/>
                          </a:lnTo>
                          <a:lnTo>
                            <a:pt x="323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46" name="Freeform 14"/>
                    <p:cNvSpPr>
                      <a:spLocks/>
                    </p:cNvSpPr>
                    <p:nvPr/>
                  </p:nvSpPr>
                  <p:spPr bwMode="auto">
                    <a:xfrm>
                      <a:off x="3962" y="2259"/>
                      <a:ext cx="287" cy="246"/>
                    </a:xfrm>
                    <a:custGeom>
                      <a:avLst/>
                      <a:gdLst>
                        <a:gd name="T0" fmla="*/ 6 w 287"/>
                        <a:gd name="T1" fmla="*/ 36 h 246"/>
                        <a:gd name="T2" fmla="*/ 0 w 287"/>
                        <a:gd name="T3" fmla="*/ 48 h 246"/>
                        <a:gd name="T4" fmla="*/ 6 w 287"/>
                        <a:gd name="T5" fmla="*/ 72 h 246"/>
                        <a:gd name="T6" fmla="*/ 18 w 287"/>
                        <a:gd name="T7" fmla="*/ 102 h 246"/>
                        <a:gd name="T8" fmla="*/ 36 w 287"/>
                        <a:gd name="T9" fmla="*/ 138 h 246"/>
                        <a:gd name="T10" fmla="*/ 78 w 287"/>
                        <a:gd name="T11" fmla="*/ 210 h 246"/>
                        <a:gd name="T12" fmla="*/ 96 w 287"/>
                        <a:gd name="T13" fmla="*/ 234 h 246"/>
                        <a:gd name="T14" fmla="*/ 114 w 287"/>
                        <a:gd name="T15" fmla="*/ 246 h 246"/>
                        <a:gd name="T16" fmla="*/ 132 w 287"/>
                        <a:gd name="T17" fmla="*/ 222 h 246"/>
                        <a:gd name="T18" fmla="*/ 162 w 287"/>
                        <a:gd name="T19" fmla="*/ 198 h 246"/>
                        <a:gd name="T20" fmla="*/ 209 w 287"/>
                        <a:gd name="T21" fmla="*/ 156 h 246"/>
                        <a:gd name="T22" fmla="*/ 251 w 287"/>
                        <a:gd name="T23" fmla="*/ 102 h 246"/>
                        <a:gd name="T24" fmla="*/ 287 w 287"/>
                        <a:gd name="T25" fmla="*/ 36 h 246"/>
                        <a:gd name="T26" fmla="*/ 209 w 287"/>
                        <a:gd name="T27" fmla="*/ 18 h 246"/>
                        <a:gd name="T28" fmla="*/ 168 w 287"/>
                        <a:gd name="T29" fmla="*/ 6 h 246"/>
                        <a:gd name="T30" fmla="*/ 132 w 287"/>
                        <a:gd name="T31" fmla="*/ 0 h 246"/>
                        <a:gd name="T32" fmla="*/ 96 w 287"/>
                        <a:gd name="T33" fmla="*/ 6 h 246"/>
                        <a:gd name="T34" fmla="*/ 60 w 287"/>
                        <a:gd name="T35" fmla="*/ 12 h 246"/>
                        <a:gd name="T36" fmla="*/ 6 w 287"/>
                        <a:gd name="T37" fmla="*/ 36 h 246"/>
                        <a:gd name="T38" fmla="*/ 6 w 287"/>
                        <a:gd name="T39" fmla="*/ 36 h 24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</a:cxnLst>
                      <a:rect l="0" t="0" r="r" b="b"/>
                      <a:pathLst>
                        <a:path w="287" h="246">
                          <a:moveTo>
                            <a:pt x="6" y="36"/>
                          </a:moveTo>
                          <a:lnTo>
                            <a:pt x="0" y="48"/>
                          </a:lnTo>
                          <a:lnTo>
                            <a:pt x="6" y="72"/>
                          </a:lnTo>
                          <a:lnTo>
                            <a:pt x="18" y="102"/>
                          </a:lnTo>
                          <a:lnTo>
                            <a:pt x="36" y="138"/>
                          </a:lnTo>
                          <a:lnTo>
                            <a:pt x="78" y="210"/>
                          </a:lnTo>
                          <a:lnTo>
                            <a:pt x="96" y="234"/>
                          </a:lnTo>
                          <a:lnTo>
                            <a:pt x="114" y="246"/>
                          </a:lnTo>
                          <a:lnTo>
                            <a:pt x="132" y="222"/>
                          </a:lnTo>
                          <a:lnTo>
                            <a:pt x="162" y="198"/>
                          </a:lnTo>
                          <a:lnTo>
                            <a:pt x="209" y="156"/>
                          </a:lnTo>
                          <a:lnTo>
                            <a:pt x="251" y="102"/>
                          </a:lnTo>
                          <a:lnTo>
                            <a:pt x="287" y="36"/>
                          </a:lnTo>
                          <a:lnTo>
                            <a:pt x="209" y="18"/>
                          </a:lnTo>
                          <a:lnTo>
                            <a:pt x="168" y="6"/>
                          </a:lnTo>
                          <a:lnTo>
                            <a:pt x="132" y="0"/>
                          </a:lnTo>
                          <a:lnTo>
                            <a:pt x="96" y="6"/>
                          </a:lnTo>
                          <a:lnTo>
                            <a:pt x="60" y="12"/>
                          </a:lnTo>
                          <a:lnTo>
                            <a:pt x="6" y="36"/>
                          </a:lnTo>
                          <a:lnTo>
                            <a:pt x="6" y="3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47" name="Freeform 15"/>
                    <p:cNvSpPr>
                      <a:spLocks/>
                    </p:cNvSpPr>
                    <p:nvPr/>
                  </p:nvSpPr>
                  <p:spPr bwMode="auto">
                    <a:xfrm>
                      <a:off x="4291" y="2493"/>
                      <a:ext cx="161" cy="114"/>
                    </a:xfrm>
                    <a:custGeom>
                      <a:avLst/>
                      <a:gdLst>
                        <a:gd name="T0" fmla="*/ 0 w 161"/>
                        <a:gd name="T1" fmla="*/ 0 h 114"/>
                        <a:gd name="T2" fmla="*/ 0 w 161"/>
                        <a:gd name="T3" fmla="*/ 42 h 114"/>
                        <a:gd name="T4" fmla="*/ 12 w 161"/>
                        <a:gd name="T5" fmla="*/ 84 h 114"/>
                        <a:gd name="T6" fmla="*/ 84 w 161"/>
                        <a:gd name="T7" fmla="*/ 96 h 114"/>
                        <a:gd name="T8" fmla="*/ 156 w 161"/>
                        <a:gd name="T9" fmla="*/ 114 h 114"/>
                        <a:gd name="T10" fmla="*/ 161 w 161"/>
                        <a:gd name="T11" fmla="*/ 78 h 114"/>
                        <a:gd name="T12" fmla="*/ 161 w 161"/>
                        <a:gd name="T13" fmla="*/ 42 h 114"/>
                        <a:gd name="T14" fmla="*/ 120 w 161"/>
                        <a:gd name="T15" fmla="*/ 42 h 114"/>
                        <a:gd name="T16" fmla="*/ 78 w 161"/>
                        <a:gd name="T17" fmla="*/ 36 h 114"/>
                        <a:gd name="T18" fmla="*/ 36 w 161"/>
                        <a:gd name="T19" fmla="*/ 24 h 114"/>
                        <a:gd name="T20" fmla="*/ 0 w 161"/>
                        <a:gd name="T21" fmla="*/ 0 h 114"/>
                        <a:gd name="T22" fmla="*/ 0 w 161"/>
                        <a:gd name="T23" fmla="*/ 0 h 1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61" h="114">
                          <a:moveTo>
                            <a:pt x="0" y="0"/>
                          </a:moveTo>
                          <a:lnTo>
                            <a:pt x="0" y="42"/>
                          </a:lnTo>
                          <a:lnTo>
                            <a:pt x="12" y="84"/>
                          </a:lnTo>
                          <a:lnTo>
                            <a:pt x="84" y="96"/>
                          </a:lnTo>
                          <a:lnTo>
                            <a:pt x="156" y="114"/>
                          </a:lnTo>
                          <a:lnTo>
                            <a:pt x="161" y="78"/>
                          </a:lnTo>
                          <a:lnTo>
                            <a:pt x="161" y="42"/>
                          </a:lnTo>
                          <a:lnTo>
                            <a:pt x="120" y="42"/>
                          </a:lnTo>
                          <a:lnTo>
                            <a:pt x="78" y="36"/>
                          </a:lnTo>
                          <a:lnTo>
                            <a:pt x="36" y="24"/>
                          </a:lnTo>
                          <a:lnTo>
                            <a:pt x="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48" name="Freeform 16"/>
                    <p:cNvSpPr>
                      <a:spLocks/>
                    </p:cNvSpPr>
                    <p:nvPr/>
                  </p:nvSpPr>
                  <p:spPr bwMode="auto">
                    <a:xfrm>
                      <a:off x="3801" y="1485"/>
                      <a:ext cx="986" cy="882"/>
                    </a:xfrm>
                    <a:custGeom>
                      <a:avLst/>
                      <a:gdLst>
                        <a:gd name="T0" fmla="*/ 107 w 986"/>
                        <a:gd name="T1" fmla="*/ 114 h 882"/>
                        <a:gd name="T2" fmla="*/ 125 w 986"/>
                        <a:gd name="T3" fmla="*/ 204 h 882"/>
                        <a:gd name="T4" fmla="*/ 107 w 986"/>
                        <a:gd name="T5" fmla="*/ 330 h 882"/>
                        <a:gd name="T6" fmla="*/ 35 w 986"/>
                        <a:gd name="T7" fmla="*/ 480 h 882"/>
                        <a:gd name="T8" fmla="*/ 0 w 986"/>
                        <a:gd name="T9" fmla="*/ 612 h 882"/>
                        <a:gd name="T10" fmla="*/ 6 w 986"/>
                        <a:gd name="T11" fmla="*/ 696 h 882"/>
                        <a:gd name="T12" fmla="*/ 47 w 986"/>
                        <a:gd name="T13" fmla="*/ 756 h 882"/>
                        <a:gd name="T14" fmla="*/ 107 w 986"/>
                        <a:gd name="T15" fmla="*/ 810 h 882"/>
                        <a:gd name="T16" fmla="*/ 173 w 986"/>
                        <a:gd name="T17" fmla="*/ 846 h 882"/>
                        <a:gd name="T18" fmla="*/ 293 w 986"/>
                        <a:gd name="T19" fmla="*/ 882 h 882"/>
                        <a:gd name="T20" fmla="*/ 466 w 986"/>
                        <a:gd name="T21" fmla="*/ 870 h 882"/>
                        <a:gd name="T22" fmla="*/ 622 w 986"/>
                        <a:gd name="T23" fmla="*/ 786 h 882"/>
                        <a:gd name="T24" fmla="*/ 693 w 986"/>
                        <a:gd name="T25" fmla="*/ 708 h 882"/>
                        <a:gd name="T26" fmla="*/ 747 w 986"/>
                        <a:gd name="T27" fmla="*/ 618 h 882"/>
                        <a:gd name="T28" fmla="*/ 807 w 986"/>
                        <a:gd name="T29" fmla="*/ 606 h 882"/>
                        <a:gd name="T30" fmla="*/ 867 w 986"/>
                        <a:gd name="T31" fmla="*/ 582 h 882"/>
                        <a:gd name="T32" fmla="*/ 933 w 986"/>
                        <a:gd name="T33" fmla="*/ 528 h 882"/>
                        <a:gd name="T34" fmla="*/ 980 w 986"/>
                        <a:gd name="T35" fmla="*/ 456 h 882"/>
                        <a:gd name="T36" fmla="*/ 974 w 986"/>
                        <a:gd name="T37" fmla="*/ 390 h 882"/>
                        <a:gd name="T38" fmla="*/ 915 w 986"/>
                        <a:gd name="T39" fmla="*/ 360 h 882"/>
                        <a:gd name="T40" fmla="*/ 831 w 986"/>
                        <a:gd name="T41" fmla="*/ 384 h 882"/>
                        <a:gd name="T42" fmla="*/ 759 w 986"/>
                        <a:gd name="T43" fmla="*/ 456 h 882"/>
                        <a:gd name="T44" fmla="*/ 753 w 986"/>
                        <a:gd name="T45" fmla="*/ 390 h 882"/>
                        <a:gd name="T46" fmla="*/ 729 w 986"/>
                        <a:gd name="T47" fmla="*/ 282 h 882"/>
                        <a:gd name="T48" fmla="*/ 723 w 986"/>
                        <a:gd name="T49" fmla="*/ 252 h 882"/>
                        <a:gd name="T50" fmla="*/ 729 w 986"/>
                        <a:gd name="T51" fmla="*/ 276 h 882"/>
                        <a:gd name="T52" fmla="*/ 729 w 986"/>
                        <a:gd name="T53" fmla="*/ 264 h 882"/>
                        <a:gd name="T54" fmla="*/ 705 w 986"/>
                        <a:gd name="T55" fmla="*/ 204 h 882"/>
                        <a:gd name="T56" fmla="*/ 663 w 986"/>
                        <a:gd name="T57" fmla="*/ 174 h 882"/>
                        <a:gd name="T58" fmla="*/ 634 w 986"/>
                        <a:gd name="T59" fmla="*/ 228 h 882"/>
                        <a:gd name="T60" fmla="*/ 616 w 986"/>
                        <a:gd name="T61" fmla="*/ 228 h 882"/>
                        <a:gd name="T62" fmla="*/ 598 w 986"/>
                        <a:gd name="T63" fmla="*/ 150 h 882"/>
                        <a:gd name="T64" fmla="*/ 586 w 986"/>
                        <a:gd name="T65" fmla="*/ 84 h 882"/>
                        <a:gd name="T66" fmla="*/ 562 w 986"/>
                        <a:gd name="T67" fmla="*/ 96 h 882"/>
                        <a:gd name="T68" fmla="*/ 538 w 986"/>
                        <a:gd name="T69" fmla="*/ 150 h 882"/>
                        <a:gd name="T70" fmla="*/ 514 w 986"/>
                        <a:gd name="T71" fmla="*/ 126 h 882"/>
                        <a:gd name="T72" fmla="*/ 490 w 986"/>
                        <a:gd name="T73" fmla="*/ 48 h 882"/>
                        <a:gd name="T74" fmla="*/ 436 w 986"/>
                        <a:gd name="T75" fmla="*/ 12 h 882"/>
                        <a:gd name="T76" fmla="*/ 317 w 986"/>
                        <a:gd name="T77" fmla="*/ 60 h 882"/>
                        <a:gd name="T78" fmla="*/ 239 w 986"/>
                        <a:gd name="T79" fmla="*/ 96 h 882"/>
                        <a:gd name="T80" fmla="*/ 185 w 986"/>
                        <a:gd name="T81" fmla="*/ 132 h 882"/>
                        <a:gd name="T82" fmla="*/ 203 w 986"/>
                        <a:gd name="T83" fmla="*/ 24 h 882"/>
                        <a:gd name="T84" fmla="*/ 173 w 986"/>
                        <a:gd name="T85" fmla="*/ 24 h 882"/>
                        <a:gd name="T86" fmla="*/ 107 w 986"/>
                        <a:gd name="T87" fmla="*/ 66 h 882"/>
                        <a:gd name="T88" fmla="*/ 83 w 986"/>
                        <a:gd name="T89" fmla="*/ 72 h 8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986" h="882">
                          <a:moveTo>
                            <a:pt x="83" y="72"/>
                          </a:moveTo>
                          <a:lnTo>
                            <a:pt x="107" y="114"/>
                          </a:lnTo>
                          <a:lnTo>
                            <a:pt x="119" y="156"/>
                          </a:lnTo>
                          <a:lnTo>
                            <a:pt x="125" y="204"/>
                          </a:lnTo>
                          <a:lnTo>
                            <a:pt x="125" y="246"/>
                          </a:lnTo>
                          <a:lnTo>
                            <a:pt x="107" y="330"/>
                          </a:lnTo>
                          <a:lnTo>
                            <a:pt x="71" y="408"/>
                          </a:lnTo>
                          <a:lnTo>
                            <a:pt x="35" y="480"/>
                          </a:lnTo>
                          <a:lnTo>
                            <a:pt x="6" y="570"/>
                          </a:lnTo>
                          <a:lnTo>
                            <a:pt x="0" y="612"/>
                          </a:lnTo>
                          <a:lnTo>
                            <a:pt x="0" y="654"/>
                          </a:lnTo>
                          <a:lnTo>
                            <a:pt x="6" y="696"/>
                          </a:lnTo>
                          <a:lnTo>
                            <a:pt x="23" y="732"/>
                          </a:lnTo>
                          <a:lnTo>
                            <a:pt x="47" y="756"/>
                          </a:lnTo>
                          <a:lnTo>
                            <a:pt x="77" y="786"/>
                          </a:lnTo>
                          <a:lnTo>
                            <a:pt x="107" y="810"/>
                          </a:lnTo>
                          <a:lnTo>
                            <a:pt x="143" y="828"/>
                          </a:lnTo>
                          <a:lnTo>
                            <a:pt x="173" y="846"/>
                          </a:lnTo>
                          <a:lnTo>
                            <a:pt x="215" y="864"/>
                          </a:lnTo>
                          <a:lnTo>
                            <a:pt x="293" y="882"/>
                          </a:lnTo>
                          <a:lnTo>
                            <a:pt x="382" y="882"/>
                          </a:lnTo>
                          <a:lnTo>
                            <a:pt x="466" y="870"/>
                          </a:lnTo>
                          <a:lnTo>
                            <a:pt x="544" y="834"/>
                          </a:lnTo>
                          <a:lnTo>
                            <a:pt x="622" y="786"/>
                          </a:lnTo>
                          <a:lnTo>
                            <a:pt x="657" y="750"/>
                          </a:lnTo>
                          <a:lnTo>
                            <a:pt x="693" y="708"/>
                          </a:lnTo>
                          <a:lnTo>
                            <a:pt x="723" y="660"/>
                          </a:lnTo>
                          <a:lnTo>
                            <a:pt x="747" y="618"/>
                          </a:lnTo>
                          <a:lnTo>
                            <a:pt x="777" y="612"/>
                          </a:lnTo>
                          <a:lnTo>
                            <a:pt x="807" y="606"/>
                          </a:lnTo>
                          <a:lnTo>
                            <a:pt x="843" y="594"/>
                          </a:lnTo>
                          <a:lnTo>
                            <a:pt x="867" y="582"/>
                          </a:lnTo>
                          <a:lnTo>
                            <a:pt x="897" y="558"/>
                          </a:lnTo>
                          <a:lnTo>
                            <a:pt x="933" y="528"/>
                          </a:lnTo>
                          <a:lnTo>
                            <a:pt x="963" y="492"/>
                          </a:lnTo>
                          <a:lnTo>
                            <a:pt x="980" y="456"/>
                          </a:lnTo>
                          <a:lnTo>
                            <a:pt x="986" y="414"/>
                          </a:lnTo>
                          <a:lnTo>
                            <a:pt x="974" y="390"/>
                          </a:lnTo>
                          <a:lnTo>
                            <a:pt x="951" y="372"/>
                          </a:lnTo>
                          <a:lnTo>
                            <a:pt x="915" y="360"/>
                          </a:lnTo>
                          <a:lnTo>
                            <a:pt x="873" y="366"/>
                          </a:lnTo>
                          <a:lnTo>
                            <a:pt x="831" y="384"/>
                          </a:lnTo>
                          <a:lnTo>
                            <a:pt x="795" y="414"/>
                          </a:lnTo>
                          <a:lnTo>
                            <a:pt x="759" y="456"/>
                          </a:lnTo>
                          <a:lnTo>
                            <a:pt x="759" y="426"/>
                          </a:lnTo>
                          <a:lnTo>
                            <a:pt x="753" y="390"/>
                          </a:lnTo>
                          <a:lnTo>
                            <a:pt x="735" y="312"/>
                          </a:lnTo>
                          <a:lnTo>
                            <a:pt x="729" y="282"/>
                          </a:lnTo>
                          <a:lnTo>
                            <a:pt x="723" y="264"/>
                          </a:lnTo>
                          <a:lnTo>
                            <a:pt x="723" y="252"/>
                          </a:lnTo>
                          <a:lnTo>
                            <a:pt x="723" y="264"/>
                          </a:lnTo>
                          <a:lnTo>
                            <a:pt x="729" y="276"/>
                          </a:lnTo>
                          <a:lnTo>
                            <a:pt x="729" y="276"/>
                          </a:lnTo>
                          <a:lnTo>
                            <a:pt x="729" y="264"/>
                          </a:lnTo>
                          <a:lnTo>
                            <a:pt x="723" y="246"/>
                          </a:lnTo>
                          <a:lnTo>
                            <a:pt x="705" y="204"/>
                          </a:lnTo>
                          <a:lnTo>
                            <a:pt x="675" y="144"/>
                          </a:lnTo>
                          <a:lnTo>
                            <a:pt x="663" y="174"/>
                          </a:lnTo>
                          <a:lnTo>
                            <a:pt x="651" y="210"/>
                          </a:lnTo>
                          <a:lnTo>
                            <a:pt x="634" y="228"/>
                          </a:lnTo>
                          <a:lnTo>
                            <a:pt x="622" y="234"/>
                          </a:lnTo>
                          <a:lnTo>
                            <a:pt x="616" y="228"/>
                          </a:lnTo>
                          <a:lnTo>
                            <a:pt x="598" y="192"/>
                          </a:lnTo>
                          <a:lnTo>
                            <a:pt x="598" y="150"/>
                          </a:lnTo>
                          <a:lnTo>
                            <a:pt x="592" y="102"/>
                          </a:lnTo>
                          <a:lnTo>
                            <a:pt x="586" y="84"/>
                          </a:lnTo>
                          <a:lnTo>
                            <a:pt x="574" y="66"/>
                          </a:lnTo>
                          <a:lnTo>
                            <a:pt x="562" y="96"/>
                          </a:lnTo>
                          <a:lnTo>
                            <a:pt x="550" y="126"/>
                          </a:lnTo>
                          <a:lnTo>
                            <a:pt x="538" y="150"/>
                          </a:lnTo>
                          <a:lnTo>
                            <a:pt x="526" y="168"/>
                          </a:lnTo>
                          <a:lnTo>
                            <a:pt x="514" y="126"/>
                          </a:lnTo>
                          <a:lnTo>
                            <a:pt x="502" y="84"/>
                          </a:lnTo>
                          <a:lnTo>
                            <a:pt x="490" y="48"/>
                          </a:lnTo>
                          <a:lnTo>
                            <a:pt x="466" y="0"/>
                          </a:lnTo>
                          <a:lnTo>
                            <a:pt x="436" y="12"/>
                          </a:lnTo>
                          <a:lnTo>
                            <a:pt x="400" y="24"/>
                          </a:lnTo>
                          <a:lnTo>
                            <a:pt x="317" y="60"/>
                          </a:lnTo>
                          <a:lnTo>
                            <a:pt x="275" y="78"/>
                          </a:lnTo>
                          <a:lnTo>
                            <a:pt x="239" y="96"/>
                          </a:lnTo>
                          <a:lnTo>
                            <a:pt x="209" y="114"/>
                          </a:lnTo>
                          <a:lnTo>
                            <a:pt x="185" y="132"/>
                          </a:lnTo>
                          <a:lnTo>
                            <a:pt x="185" y="84"/>
                          </a:lnTo>
                          <a:lnTo>
                            <a:pt x="203" y="24"/>
                          </a:lnTo>
                          <a:lnTo>
                            <a:pt x="191" y="24"/>
                          </a:lnTo>
                          <a:lnTo>
                            <a:pt x="173" y="24"/>
                          </a:lnTo>
                          <a:lnTo>
                            <a:pt x="143" y="48"/>
                          </a:lnTo>
                          <a:lnTo>
                            <a:pt x="107" y="66"/>
                          </a:lnTo>
                          <a:lnTo>
                            <a:pt x="95" y="72"/>
                          </a:lnTo>
                          <a:lnTo>
                            <a:pt x="83" y="72"/>
                          </a:lnTo>
                          <a:lnTo>
                            <a:pt x="83" y="72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49" name="Freeform 17"/>
                    <p:cNvSpPr>
                      <a:spLocks/>
                    </p:cNvSpPr>
                    <p:nvPr/>
                  </p:nvSpPr>
                  <p:spPr bwMode="auto">
                    <a:xfrm>
                      <a:off x="4417" y="2715"/>
                      <a:ext cx="305" cy="203"/>
                    </a:xfrm>
                    <a:custGeom>
                      <a:avLst/>
                      <a:gdLst>
                        <a:gd name="T0" fmla="*/ 287 w 305"/>
                        <a:gd name="T1" fmla="*/ 60 h 203"/>
                        <a:gd name="T2" fmla="*/ 251 w 305"/>
                        <a:gd name="T3" fmla="*/ 42 h 203"/>
                        <a:gd name="T4" fmla="*/ 221 w 305"/>
                        <a:gd name="T5" fmla="*/ 24 h 203"/>
                        <a:gd name="T6" fmla="*/ 191 w 305"/>
                        <a:gd name="T7" fmla="*/ 12 h 203"/>
                        <a:gd name="T8" fmla="*/ 161 w 305"/>
                        <a:gd name="T9" fmla="*/ 0 h 203"/>
                        <a:gd name="T10" fmla="*/ 113 w 305"/>
                        <a:gd name="T11" fmla="*/ 0 h 203"/>
                        <a:gd name="T12" fmla="*/ 71 w 305"/>
                        <a:gd name="T13" fmla="*/ 6 h 203"/>
                        <a:gd name="T14" fmla="*/ 35 w 305"/>
                        <a:gd name="T15" fmla="*/ 18 h 203"/>
                        <a:gd name="T16" fmla="*/ 12 w 305"/>
                        <a:gd name="T17" fmla="*/ 42 h 203"/>
                        <a:gd name="T18" fmla="*/ 6 w 305"/>
                        <a:gd name="T19" fmla="*/ 54 h 203"/>
                        <a:gd name="T20" fmla="*/ 0 w 305"/>
                        <a:gd name="T21" fmla="*/ 66 h 203"/>
                        <a:gd name="T22" fmla="*/ 6 w 305"/>
                        <a:gd name="T23" fmla="*/ 78 h 203"/>
                        <a:gd name="T24" fmla="*/ 18 w 305"/>
                        <a:gd name="T25" fmla="*/ 84 h 203"/>
                        <a:gd name="T26" fmla="*/ 12 w 305"/>
                        <a:gd name="T27" fmla="*/ 108 h 203"/>
                        <a:gd name="T28" fmla="*/ 24 w 305"/>
                        <a:gd name="T29" fmla="*/ 132 h 203"/>
                        <a:gd name="T30" fmla="*/ 30 w 305"/>
                        <a:gd name="T31" fmla="*/ 132 h 203"/>
                        <a:gd name="T32" fmla="*/ 30 w 305"/>
                        <a:gd name="T33" fmla="*/ 137 h 203"/>
                        <a:gd name="T34" fmla="*/ 24 w 305"/>
                        <a:gd name="T35" fmla="*/ 143 h 203"/>
                        <a:gd name="T36" fmla="*/ 24 w 305"/>
                        <a:gd name="T37" fmla="*/ 161 h 203"/>
                        <a:gd name="T38" fmla="*/ 35 w 305"/>
                        <a:gd name="T39" fmla="*/ 173 h 203"/>
                        <a:gd name="T40" fmla="*/ 59 w 305"/>
                        <a:gd name="T41" fmla="*/ 185 h 203"/>
                        <a:gd name="T42" fmla="*/ 89 w 305"/>
                        <a:gd name="T43" fmla="*/ 179 h 203"/>
                        <a:gd name="T44" fmla="*/ 119 w 305"/>
                        <a:gd name="T45" fmla="*/ 173 h 203"/>
                        <a:gd name="T46" fmla="*/ 143 w 305"/>
                        <a:gd name="T47" fmla="*/ 167 h 203"/>
                        <a:gd name="T48" fmla="*/ 167 w 305"/>
                        <a:gd name="T49" fmla="*/ 185 h 203"/>
                        <a:gd name="T50" fmla="*/ 191 w 305"/>
                        <a:gd name="T51" fmla="*/ 197 h 203"/>
                        <a:gd name="T52" fmla="*/ 215 w 305"/>
                        <a:gd name="T53" fmla="*/ 203 h 203"/>
                        <a:gd name="T54" fmla="*/ 239 w 305"/>
                        <a:gd name="T55" fmla="*/ 197 h 203"/>
                        <a:gd name="T56" fmla="*/ 275 w 305"/>
                        <a:gd name="T57" fmla="*/ 173 h 203"/>
                        <a:gd name="T58" fmla="*/ 305 w 305"/>
                        <a:gd name="T59" fmla="*/ 137 h 203"/>
                        <a:gd name="T60" fmla="*/ 305 w 305"/>
                        <a:gd name="T61" fmla="*/ 114 h 203"/>
                        <a:gd name="T62" fmla="*/ 299 w 305"/>
                        <a:gd name="T63" fmla="*/ 96 h 203"/>
                        <a:gd name="T64" fmla="*/ 293 w 305"/>
                        <a:gd name="T65" fmla="*/ 78 h 203"/>
                        <a:gd name="T66" fmla="*/ 287 w 305"/>
                        <a:gd name="T67" fmla="*/ 60 h 203"/>
                        <a:gd name="T68" fmla="*/ 287 w 305"/>
                        <a:gd name="T69" fmla="*/ 60 h 20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305" h="203">
                          <a:moveTo>
                            <a:pt x="287" y="60"/>
                          </a:moveTo>
                          <a:lnTo>
                            <a:pt x="251" y="42"/>
                          </a:lnTo>
                          <a:lnTo>
                            <a:pt x="221" y="24"/>
                          </a:lnTo>
                          <a:lnTo>
                            <a:pt x="191" y="12"/>
                          </a:lnTo>
                          <a:lnTo>
                            <a:pt x="161" y="0"/>
                          </a:lnTo>
                          <a:lnTo>
                            <a:pt x="113" y="0"/>
                          </a:lnTo>
                          <a:lnTo>
                            <a:pt x="71" y="6"/>
                          </a:lnTo>
                          <a:lnTo>
                            <a:pt x="35" y="18"/>
                          </a:lnTo>
                          <a:lnTo>
                            <a:pt x="12" y="42"/>
                          </a:lnTo>
                          <a:lnTo>
                            <a:pt x="6" y="54"/>
                          </a:lnTo>
                          <a:lnTo>
                            <a:pt x="0" y="66"/>
                          </a:lnTo>
                          <a:lnTo>
                            <a:pt x="6" y="78"/>
                          </a:lnTo>
                          <a:lnTo>
                            <a:pt x="18" y="84"/>
                          </a:lnTo>
                          <a:lnTo>
                            <a:pt x="12" y="108"/>
                          </a:lnTo>
                          <a:lnTo>
                            <a:pt x="24" y="132"/>
                          </a:lnTo>
                          <a:lnTo>
                            <a:pt x="30" y="132"/>
                          </a:lnTo>
                          <a:lnTo>
                            <a:pt x="30" y="137"/>
                          </a:lnTo>
                          <a:lnTo>
                            <a:pt x="24" y="143"/>
                          </a:lnTo>
                          <a:lnTo>
                            <a:pt x="24" y="161"/>
                          </a:lnTo>
                          <a:lnTo>
                            <a:pt x="35" y="173"/>
                          </a:lnTo>
                          <a:lnTo>
                            <a:pt x="59" y="185"/>
                          </a:lnTo>
                          <a:lnTo>
                            <a:pt x="89" y="179"/>
                          </a:lnTo>
                          <a:lnTo>
                            <a:pt x="119" y="173"/>
                          </a:lnTo>
                          <a:lnTo>
                            <a:pt x="143" y="167"/>
                          </a:lnTo>
                          <a:lnTo>
                            <a:pt x="167" y="185"/>
                          </a:lnTo>
                          <a:lnTo>
                            <a:pt x="191" y="197"/>
                          </a:lnTo>
                          <a:lnTo>
                            <a:pt x="215" y="203"/>
                          </a:lnTo>
                          <a:lnTo>
                            <a:pt x="239" y="197"/>
                          </a:lnTo>
                          <a:lnTo>
                            <a:pt x="275" y="173"/>
                          </a:lnTo>
                          <a:lnTo>
                            <a:pt x="305" y="137"/>
                          </a:lnTo>
                          <a:lnTo>
                            <a:pt x="305" y="114"/>
                          </a:lnTo>
                          <a:lnTo>
                            <a:pt x="299" y="96"/>
                          </a:lnTo>
                          <a:lnTo>
                            <a:pt x="293" y="78"/>
                          </a:lnTo>
                          <a:lnTo>
                            <a:pt x="287" y="60"/>
                          </a:lnTo>
                          <a:lnTo>
                            <a:pt x="287" y="60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50" name="Freeform 18"/>
                    <p:cNvSpPr>
                      <a:spLocks/>
                    </p:cNvSpPr>
                    <p:nvPr/>
                  </p:nvSpPr>
                  <p:spPr bwMode="auto">
                    <a:xfrm>
                      <a:off x="4464" y="2763"/>
                      <a:ext cx="108" cy="24"/>
                    </a:xfrm>
                    <a:custGeom>
                      <a:avLst/>
                      <a:gdLst>
                        <a:gd name="T0" fmla="*/ 0 w 108"/>
                        <a:gd name="T1" fmla="*/ 24 h 24"/>
                        <a:gd name="T2" fmla="*/ 24 w 108"/>
                        <a:gd name="T3" fmla="*/ 6 h 24"/>
                        <a:gd name="T4" fmla="*/ 54 w 108"/>
                        <a:gd name="T5" fmla="*/ 0 h 24"/>
                        <a:gd name="T6" fmla="*/ 78 w 108"/>
                        <a:gd name="T7" fmla="*/ 6 h 24"/>
                        <a:gd name="T8" fmla="*/ 108 w 108"/>
                        <a:gd name="T9" fmla="*/ 12 h 24"/>
                        <a:gd name="T10" fmla="*/ 0 w 108"/>
                        <a:gd name="T11" fmla="*/ 24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08" h="24">
                          <a:moveTo>
                            <a:pt x="0" y="24"/>
                          </a:moveTo>
                          <a:lnTo>
                            <a:pt x="24" y="6"/>
                          </a:lnTo>
                          <a:lnTo>
                            <a:pt x="54" y="0"/>
                          </a:lnTo>
                          <a:lnTo>
                            <a:pt x="78" y="6"/>
                          </a:lnTo>
                          <a:lnTo>
                            <a:pt x="108" y="12"/>
                          </a:lnTo>
                          <a:lnTo>
                            <a:pt x="0" y="24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51" name="Freeform 19"/>
                    <p:cNvSpPr>
                      <a:spLocks/>
                    </p:cNvSpPr>
                    <p:nvPr/>
                  </p:nvSpPr>
                  <p:spPr bwMode="auto">
                    <a:xfrm>
                      <a:off x="4464" y="2763"/>
                      <a:ext cx="108" cy="24"/>
                    </a:xfrm>
                    <a:custGeom>
                      <a:avLst/>
                      <a:gdLst>
                        <a:gd name="T0" fmla="*/ 0 w 108"/>
                        <a:gd name="T1" fmla="*/ 24 h 24"/>
                        <a:gd name="T2" fmla="*/ 24 w 108"/>
                        <a:gd name="T3" fmla="*/ 6 h 24"/>
                        <a:gd name="T4" fmla="*/ 54 w 108"/>
                        <a:gd name="T5" fmla="*/ 0 h 24"/>
                        <a:gd name="T6" fmla="*/ 78 w 108"/>
                        <a:gd name="T7" fmla="*/ 6 h 24"/>
                        <a:gd name="T8" fmla="*/ 108 w 108"/>
                        <a:gd name="T9" fmla="*/ 12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08" h="24">
                          <a:moveTo>
                            <a:pt x="0" y="24"/>
                          </a:moveTo>
                          <a:lnTo>
                            <a:pt x="24" y="6"/>
                          </a:lnTo>
                          <a:lnTo>
                            <a:pt x="54" y="0"/>
                          </a:lnTo>
                          <a:lnTo>
                            <a:pt x="78" y="6"/>
                          </a:lnTo>
                          <a:lnTo>
                            <a:pt x="108" y="12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52" name="Freeform 20"/>
                    <p:cNvSpPr>
                      <a:spLocks/>
                    </p:cNvSpPr>
                    <p:nvPr/>
                  </p:nvSpPr>
                  <p:spPr bwMode="auto">
                    <a:xfrm>
                      <a:off x="4482" y="2817"/>
                      <a:ext cx="84" cy="18"/>
                    </a:xfrm>
                    <a:custGeom>
                      <a:avLst/>
                      <a:gdLst>
                        <a:gd name="T0" fmla="*/ 0 w 84"/>
                        <a:gd name="T1" fmla="*/ 18 h 18"/>
                        <a:gd name="T2" fmla="*/ 12 w 84"/>
                        <a:gd name="T3" fmla="*/ 12 h 18"/>
                        <a:gd name="T4" fmla="*/ 30 w 84"/>
                        <a:gd name="T5" fmla="*/ 0 h 18"/>
                        <a:gd name="T6" fmla="*/ 42 w 84"/>
                        <a:gd name="T7" fmla="*/ 0 h 18"/>
                        <a:gd name="T8" fmla="*/ 54 w 84"/>
                        <a:gd name="T9" fmla="*/ 0 h 18"/>
                        <a:gd name="T10" fmla="*/ 84 w 84"/>
                        <a:gd name="T11" fmla="*/ 12 h 18"/>
                        <a:gd name="T12" fmla="*/ 0 w 84"/>
                        <a:gd name="T13" fmla="*/ 18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84" h="18">
                          <a:moveTo>
                            <a:pt x="0" y="18"/>
                          </a:moveTo>
                          <a:lnTo>
                            <a:pt x="12" y="12"/>
                          </a:lnTo>
                          <a:lnTo>
                            <a:pt x="30" y="0"/>
                          </a:lnTo>
                          <a:lnTo>
                            <a:pt x="42" y="0"/>
                          </a:lnTo>
                          <a:lnTo>
                            <a:pt x="54" y="0"/>
                          </a:lnTo>
                          <a:lnTo>
                            <a:pt x="84" y="12"/>
                          </a:lnTo>
                          <a:lnTo>
                            <a:pt x="0" y="18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53" name="Freeform 21"/>
                    <p:cNvSpPr>
                      <a:spLocks/>
                    </p:cNvSpPr>
                    <p:nvPr/>
                  </p:nvSpPr>
                  <p:spPr bwMode="auto">
                    <a:xfrm>
                      <a:off x="4482" y="2817"/>
                      <a:ext cx="84" cy="18"/>
                    </a:xfrm>
                    <a:custGeom>
                      <a:avLst/>
                      <a:gdLst>
                        <a:gd name="T0" fmla="*/ 0 w 84"/>
                        <a:gd name="T1" fmla="*/ 18 h 18"/>
                        <a:gd name="T2" fmla="*/ 12 w 84"/>
                        <a:gd name="T3" fmla="*/ 12 h 18"/>
                        <a:gd name="T4" fmla="*/ 30 w 84"/>
                        <a:gd name="T5" fmla="*/ 0 h 18"/>
                        <a:gd name="T6" fmla="*/ 42 w 84"/>
                        <a:gd name="T7" fmla="*/ 0 h 18"/>
                        <a:gd name="T8" fmla="*/ 54 w 84"/>
                        <a:gd name="T9" fmla="*/ 0 h 18"/>
                        <a:gd name="T10" fmla="*/ 84 w 84"/>
                        <a:gd name="T11" fmla="*/ 12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84" h="18">
                          <a:moveTo>
                            <a:pt x="0" y="18"/>
                          </a:moveTo>
                          <a:lnTo>
                            <a:pt x="12" y="12"/>
                          </a:lnTo>
                          <a:lnTo>
                            <a:pt x="30" y="0"/>
                          </a:lnTo>
                          <a:lnTo>
                            <a:pt x="42" y="0"/>
                          </a:lnTo>
                          <a:lnTo>
                            <a:pt x="54" y="0"/>
                          </a:lnTo>
                          <a:lnTo>
                            <a:pt x="84" y="12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54" name="Freeform 22"/>
                    <p:cNvSpPr>
                      <a:spLocks/>
                    </p:cNvSpPr>
                    <p:nvPr/>
                  </p:nvSpPr>
                  <p:spPr bwMode="auto">
                    <a:xfrm>
                      <a:off x="2604" y="1456"/>
                      <a:ext cx="921" cy="737"/>
                    </a:xfrm>
                    <a:custGeom>
                      <a:avLst/>
                      <a:gdLst>
                        <a:gd name="T0" fmla="*/ 287 w 921"/>
                        <a:gd name="T1" fmla="*/ 563 h 737"/>
                        <a:gd name="T2" fmla="*/ 264 w 921"/>
                        <a:gd name="T3" fmla="*/ 623 h 737"/>
                        <a:gd name="T4" fmla="*/ 276 w 921"/>
                        <a:gd name="T5" fmla="*/ 677 h 737"/>
                        <a:gd name="T6" fmla="*/ 353 w 921"/>
                        <a:gd name="T7" fmla="*/ 737 h 737"/>
                        <a:gd name="T8" fmla="*/ 395 w 921"/>
                        <a:gd name="T9" fmla="*/ 737 h 737"/>
                        <a:gd name="T10" fmla="*/ 473 w 921"/>
                        <a:gd name="T11" fmla="*/ 695 h 737"/>
                        <a:gd name="T12" fmla="*/ 557 w 921"/>
                        <a:gd name="T13" fmla="*/ 659 h 737"/>
                        <a:gd name="T14" fmla="*/ 652 w 921"/>
                        <a:gd name="T15" fmla="*/ 653 h 737"/>
                        <a:gd name="T16" fmla="*/ 748 w 921"/>
                        <a:gd name="T17" fmla="*/ 641 h 737"/>
                        <a:gd name="T18" fmla="*/ 820 w 921"/>
                        <a:gd name="T19" fmla="*/ 581 h 737"/>
                        <a:gd name="T20" fmla="*/ 850 w 921"/>
                        <a:gd name="T21" fmla="*/ 503 h 737"/>
                        <a:gd name="T22" fmla="*/ 904 w 921"/>
                        <a:gd name="T23" fmla="*/ 347 h 737"/>
                        <a:gd name="T24" fmla="*/ 921 w 921"/>
                        <a:gd name="T25" fmla="*/ 263 h 737"/>
                        <a:gd name="T26" fmla="*/ 915 w 921"/>
                        <a:gd name="T27" fmla="*/ 197 h 737"/>
                        <a:gd name="T28" fmla="*/ 880 w 921"/>
                        <a:gd name="T29" fmla="*/ 125 h 737"/>
                        <a:gd name="T30" fmla="*/ 808 w 921"/>
                        <a:gd name="T31" fmla="*/ 59 h 737"/>
                        <a:gd name="T32" fmla="*/ 676 w 921"/>
                        <a:gd name="T33" fmla="*/ 29 h 737"/>
                        <a:gd name="T34" fmla="*/ 610 w 921"/>
                        <a:gd name="T35" fmla="*/ 47 h 737"/>
                        <a:gd name="T36" fmla="*/ 563 w 921"/>
                        <a:gd name="T37" fmla="*/ 12 h 737"/>
                        <a:gd name="T38" fmla="*/ 503 w 921"/>
                        <a:gd name="T39" fmla="*/ 0 h 737"/>
                        <a:gd name="T40" fmla="*/ 437 w 921"/>
                        <a:gd name="T41" fmla="*/ 12 h 737"/>
                        <a:gd name="T42" fmla="*/ 359 w 921"/>
                        <a:gd name="T43" fmla="*/ 41 h 737"/>
                        <a:gd name="T44" fmla="*/ 317 w 921"/>
                        <a:gd name="T45" fmla="*/ 35 h 737"/>
                        <a:gd name="T46" fmla="*/ 258 w 921"/>
                        <a:gd name="T47" fmla="*/ 53 h 737"/>
                        <a:gd name="T48" fmla="*/ 186 w 921"/>
                        <a:gd name="T49" fmla="*/ 77 h 737"/>
                        <a:gd name="T50" fmla="*/ 102 w 921"/>
                        <a:gd name="T51" fmla="*/ 89 h 737"/>
                        <a:gd name="T52" fmla="*/ 42 w 921"/>
                        <a:gd name="T53" fmla="*/ 137 h 737"/>
                        <a:gd name="T54" fmla="*/ 6 w 921"/>
                        <a:gd name="T55" fmla="*/ 221 h 737"/>
                        <a:gd name="T56" fmla="*/ 0 w 921"/>
                        <a:gd name="T57" fmla="*/ 311 h 737"/>
                        <a:gd name="T58" fmla="*/ 18 w 921"/>
                        <a:gd name="T59" fmla="*/ 389 h 737"/>
                        <a:gd name="T60" fmla="*/ 60 w 921"/>
                        <a:gd name="T61" fmla="*/ 437 h 737"/>
                        <a:gd name="T62" fmla="*/ 120 w 921"/>
                        <a:gd name="T63" fmla="*/ 467 h 737"/>
                        <a:gd name="T64" fmla="*/ 144 w 921"/>
                        <a:gd name="T65" fmla="*/ 473 h 737"/>
                        <a:gd name="T66" fmla="*/ 180 w 921"/>
                        <a:gd name="T67" fmla="*/ 509 h 737"/>
                        <a:gd name="T68" fmla="*/ 264 w 921"/>
                        <a:gd name="T69" fmla="*/ 545 h 737"/>
                        <a:gd name="T70" fmla="*/ 305 w 921"/>
                        <a:gd name="T71" fmla="*/ 545 h 73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</a:cxnLst>
                      <a:rect l="0" t="0" r="r" b="b"/>
                      <a:pathLst>
                        <a:path w="921" h="737">
                          <a:moveTo>
                            <a:pt x="305" y="545"/>
                          </a:moveTo>
                          <a:lnTo>
                            <a:pt x="287" y="563"/>
                          </a:lnTo>
                          <a:lnTo>
                            <a:pt x="276" y="581"/>
                          </a:lnTo>
                          <a:lnTo>
                            <a:pt x="264" y="623"/>
                          </a:lnTo>
                          <a:lnTo>
                            <a:pt x="270" y="653"/>
                          </a:lnTo>
                          <a:lnTo>
                            <a:pt x="276" y="677"/>
                          </a:lnTo>
                          <a:lnTo>
                            <a:pt x="311" y="713"/>
                          </a:lnTo>
                          <a:lnTo>
                            <a:pt x="353" y="737"/>
                          </a:lnTo>
                          <a:lnTo>
                            <a:pt x="371" y="737"/>
                          </a:lnTo>
                          <a:lnTo>
                            <a:pt x="395" y="737"/>
                          </a:lnTo>
                          <a:lnTo>
                            <a:pt x="443" y="719"/>
                          </a:lnTo>
                          <a:lnTo>
                            <a:pt x="473" y="695"/>
                          </a:lnTo>
                          <a:lnTo>
                            <a:pt x="509" y="671"/>
                          </a:lnTo>
                          <a:lnTo>
                            <a:pt x="557" y="659"/>
                          </a:lnTo>
                          <a:lnTo>
                            <a:pt x="604" y="653"/>
                          </a:lnTo>
                          <a:lnTo>
                            <a:pt x="652" y="653"/>
                          </a:lnTo>
                          <a:lnTo>
                            <a:pt x="700" y="647"/>
                          </a:lnTo>
                          <a:lnTo>
                            <a:pt x="748" y="641"/>
                          </a:lnTo>
                          <a:lnTo>
                            <a:pt x="790" y="617"/>
                          </a:lnTo>
                          <a:lnTo>
                            <a:pt x="820" y="581"/>
                          </a:lnTo>
                          <a:lnTo>
                            <a:pt x="832" y="545"/>
                          </a:lnTo>
                          <a:lnTo>
                            <a:pt x="850" y="503"/>
                          </a:lnTo>
                          <a:lnTo>
                            <a:pt x="886" y="401"/>
                          </a:lnTo>
                          <a:lnTo>
                            <a:pt x="904" y="347"/>
                          </a:lnTo>
                          <a:lnTo>
                            <a:pt x="915" y="299"/>
                          </a:lnTo>
                          <a:lnTo>
                            <a:pt x="921" y="263"/>
                          </a:lnTo>
                          <a:lnTo>
                            <a:pt x="921" y="233"/>
                          </a:lnTo>
                          <a:lnTo>
                            <a:pt x="915" y="197"/>
                          </a:lnTo>
                          <a:lnTo>
                            <a:pt x="904" y="161"/>
                          </a:lnTo>
                          <a:lnTo>
                            <a:pt x="880" y="125"/>
                          </a:lnTo>
                          <a:lnTo>
                            <a:pt x="850" y="89"/>
                          </a:lnTo>
                          <a:lnTo>
                            <a:pt x="808" y="59"/>
                          </a:lnTo>
                          <a:lnTo>
                            <a:pt x="748" y="35"/>
                          </a:lnTo>
                          <a:lnTo>
                            <a:pt x="676" y="29"/>
                          </a:lnTo>
                          <a:lnTo>
                            <a:pt x="646" y="35"/>
                          </a:lnTo>
                          <a:lnTo>
                            <a:pt x="610" y="47"/>
                          </a:lnTo>
                          <a:lnTo>
                            <a:pt x="587" y="29"/>
                          </a:lnTo>
                          <a:lnTo>
                            <a:pt x="563" y="12"/>
                          </a:lnTo>
                          <a:lnTo>
                            <a:pt x="533" y="0"/>
                          </a:lnTo>
                          <a:lnTo>
                            <a:pt x="503" y="0"/>
                          </a:lnTo>
                          <a:lnTo>
                            <a:pt x="467" y="0"/>
                          </a:lnTo>
                          <a:lnTo>
                            <a:pt x="437" y="12"/>
                          </a:lnTo>
                          <a:lnTo>
                            <a:pt x="383" y="53"/>
                          </a:lnTo>
                          <a:lnTo>
                            <a:pt x="359" y="41"/>
                          </a:lnTo>
                          <a:lnTo>
                            <a:pt x="335" y="41"/>
                          </a:lnTo>
                          <a:lnTo>
                            <a:pt x="317" y="35"/>
                          </a:lnTo>
                          <a:lnTo>
                            <a:pt x="299" y="41"/>
                          </a:lnTo>
                          <a:lnTo>
                            <a:pt x="258" y="53"/>
                          </a:lnTo>
                          <a:lnTo>
                            <a:pt x="234" y="83"/>
                          </a:lnTo>
                          <a:lnTo>
                            <a:pt x="186" y="77"/>
                          </a:lnTo>
                          <a:lnTo>
                            <a:pt x="144" y="77"/>
                          </a:lnTo>
                          <a:lnTo>
                            <a:pt x="102" y="89"/>
                          </a:lnTo>
                          <a:lnTo>
                            <a:pt x="72" y="107"/>
                          </a:lnTo>
                          <a:lnTo>
                            <a:pt x="42" y="137"/>
                          </a:lnTo>
                          <a:lnTo>
                            <a:pt x="18" y="173"/>
                          </a:lnTo>
                          <a:lnTo>
                            <a:pt x="6" y="221"/>
                          </a:lnTo>
                          <a:lnTo>
                            <a:pt x="0" y="275"/>
                          </a:lnTo>
                          <a:lnTo>
                            <a:pt x="0" y="311"/>
                          </a:lnTo>
                          <a:lnTo>
                            <a:pt x="6" y="353"/>
                          </a:lnTo>
                          <a:lnTo>
                            <a:pt x="18" y="389"/>
                          </a:lnTo>
                          <a:lnTo>
                            <a:pt x="36" y="419"/>
                          </a:lnTo>
                          <a:lnTo>
                            <a:pt x="60" y="437"/>
                          </a:lnTo>
                          <a:lnTo>
                            <a:pt x="90" y="455"/>
                          </a:lnTo>
                          <a:lnTo>
                            <a:pt x="120" y="467"/>
                          </a:lnTo>
                          <a:lnTo>
                            <a:pt x="144" y="473"/>
                          </a:lnTo>
                          <a:lnTo>
                            <a:pt x="144" y="473"/>
                          </a:lnTo>
                          <a:lnTo>
                            <a:pt x="150" y="479"/>
                          </a:lnTo>
                          <a:lnTo>
                            <a:pt x="180" y="509"/>
                          </a:lnTo>
                          <a:lnTo>
                            <a:pt x="228" y="533"/>
                          </a:lnTo>
                          <a:lnTo>
                            <a:pt x="264" y="545"/>
                          </a:lnTo>
                          <a:lnTo>
                            <a:pt x="305" y="545"/>
                          </a:lnTo>
                          <a:lnTo>
                            <a:pt x="305" y="545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55" name="Freeform 23"/>
                    <p:cNvSpPr>
                      <a:spLocks/>
                    </p:cNvSpPr>
                    <p:nvPr/>
                  </p:nvSpPr>
                  <p:spPr bwMode="auto">
                    <a:xfrm>
                      <a:off x="3298" y="1767"/>
                      <a:ext cx="60" cy="108"/>
                    </a:xfrm>
                    <a:custGeom>
                      <a:avLst/>
                      <a:gdLst>
                        <a:gd name="T0" fmla="*/ 60 w 60"/>
                        <a:gd name="T1" fmla="*/ 0 h 108"/>
                        <a:gd name="T2" fmla="*/ 30 w 60"/>
                        <a:gd name="T3" fmla="*/ 60 h 108"/>
                        <a:gd name="T4" fmla="*/ 12 w 60"/>
                        <a:gd name="T5" fmla="*/ 84 h 108"/>
                        <a:gd name="T6" fmla="*/ 0 w 60"/>
                        <a:gd name="T7" fmla="*/ 108 h 1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60" h="108">
                          <a:moveTo>
                            <a:pt x="60" y="0"/>
                          </a:moveTo>
                          <a:lnTo>
                            <a:pt x="30" y="60"/>
                          </a:lnTo>
                          <a:lnTo>
                            <a:pt x="12" y="84"/>
                          </a:lnTo>
                          <a:lnTo>
                            <a:pt x="0" y="10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56" name="Freeform 24"/>
                    <p:cNvSpPr>
                      <a:spLocks/>
                    </p:cNvSpPr>
                    <p:nvPr/>
                  </p:nvSpPr>
                  <p:spPr bwMode="auto">
                    <a:xfrm>
                      <a:off x="3053" y="1647"/>
                      <a:ext cx="305" cy="366"/>
                    </a:xfrm>
                    <a:custGeom>
                      <a:avLst/>
                      <a:gdLst>
                        <a:gd name="T0" fmla="*/ 90 w 305"/>
                        <a:gd name="T1" fmla="*/ 0 h 366"/>
                        <a:gd name="T2" fmla="*/ 60 w 305"/>
                        <a:gd name="T3" fmla="*/ 42 h 366"/>
                        <a:gd name="T4" fmla="*/ 36 w 305"/>
                        <a:gd name="T5" fmla="*/ 96 h 366"/>
                        <a:gd name="T6" fmla="*/ 18 w 305"/>
                        <a:gd name="T7" fmla="*/ 150 h 366"/>
                        <a:gd name="T8" fmla="*/ 6 w 305"/>
                        <a:gd name="T9" fmla="*/ 198 h 366"/>
                        <a:gd name="T10" fmla="*/ 0 w 305"/>
                        <a:gd name="T11" fmla="*/ 240 h 366"/>
                        <a:gd name="T12" fmla="*/ 6 w 305"/>
                        <a:gd name="T13" fmla="*/ 288 h 366"/>
                        <a:gd name="T14" fmla="*/ 24 w 305"/>
                        <a:gd name="T15" fmla="*/ 324 h 366"/>
                        <a:gd name="T16" fmla="*/ 60 w 305"/>
                        <a:gd name="T17" fmla="*/ 354 h 366"/>
                        <a:gd name="T18" fmla="*/ 138 w 305"/>
                        <a:gd name="T19" fmla="*/ 366 h 366"/>
                        <a:gd name="T20" fmla="*/ 179 w 305"/>
                        <a:gd name="T21" fmla="*/ 366 h 366"/>
                        <a:gd name="T22" fmla="*/ 215 w 305"/>
                        <a:gd name="T23" fmla="*/ 354 h 366"/>
                        <a:gd name="T24" fmla="*/ 251 w 305"/>
                        <a:gd name="T25" fmla="*/ 336 h 366"/>
                        <a:gd name="T26" fmla="*/ 281 w 305"/>
                        <a:gd name="T27" fmla="*/ 306 h 366"/>
                        <a:gd name="T28" fmla="*/ 305 w 305"/>
                        <a:gd name="T29" fmla="*/ 264 h 366"/>
                        <a:gd name="T30" fmla="*/ 305 w 305"/>
                        <a:gd name="T31" fmla="*/ 228 h 3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305" h="366">
                          <a:moveTo>
                            <a:pt x="90" y="0"/>
                          </a:moveTo>
                          <a:lnTo>
                            <a:pt x="60" y="42"/>
                          </a:lnTo>
                          <a:lnTo>
                            <a:pt x="36" y="96"/>
                          </a:lnTo>
                          <a:lnTo>
                            <a:pt x="18" y="150"/>
                          </a:lnTo>
                          <a:lnTo>
                            <a:pt x="6" y="198"/>
                          </a:lnTo>
                          <a:lnTo>
                            <a:pt x="0" y="240"/>
                          </a:lnTo>
                          <a:lnTo>
                            <a:pt x="6" y="288"/>
                          </a:lnTo>
                          <a:lnTo>
                            <a:pt x="24" y="324"/>
                          </a:lnTo>
                          <a:lnTo>
                            <a:pt x="60" y="354"/>
                          </a:lnTo>
                          <a:lnTo>
                            <a:pt x="138" y="366"/>
                          </a:lnTo>
                          <a:lnTo>
                            <a:pt x="179" y="366"/>
                          </a:lnTo>
                          <a:lnTo>
                            <a:pt x="215" y="354"/>
                          </a:lnTo>
                          <a:lnTo>
                            <a:pt x="251" y="336"/>
                          </a:lnTo>
                          <a:lnTo>
                            <a:pt x="281" y="306"/>
                          </a:lnTo>
                          <a:lnTo>
                            <a:pt x="305" y="264"/>
                          </a:lnTo>
                          <a:lnTo>
                            <a:pt x="305" y="22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57" name="Freeform 25"/>
                    <p:cNvSpPr>
                      <a:spLocks/>
                    </p:cNvSpPr>
                    <p:nvPr/>
                  </p:nvSpPr>
                  <p:spPr bwMode="auto">
                    <a:xfrm>
                      <a:off x="2874" y="1629"/>
                      <a:ext cx="203" cy="366"/>
                    </a:xfrm>
                    <a:custGeom>
                      <a:avLst/>
                      <a:gdLst>
                        <a:gd name="T0" fmla="*/ 83 w 203"/>
                        <a:gd name="T1" fmla="*/ 0 h 366"/>
                        <a:gd name="T2" fmla="*/ 53 w 203"/>
                        <a:gd name="T3" fmla="*/ 54 h 366"/>
                        <a:gd name="T4" fmla="*/ 23 w 203"/>
                        <a:gd name="T5" fmla="*/ 102 h 366"/>
                        <a:gd name="T6" fmla="*/ 11 w 203"/>
                        <a:gd name="T7" fmla="*/ 150 h 366"/>
                        <a:gd name="T8" fmla="*/ 0 w 203"/>
                        <a:gd name="T9" fmla="*/ 192 h 366"/>
                        <a:gd name="T10" fmla="*/ 0 w 203"/>
                        <a:gd name="T11" fmla="*/ 240 h 366"/>
                        <a:gd name="T12" fmla="*/ 11 w 203"/>
                        <a:gd name="T13" fmla="*/ 282 h 366"/>
                        <a:gd name="T14" fmla="*/ 35 w 203"/>
                        <a:gd name="T15" fmla="*/ 324 h 366"/>
                        <a:gd name="T16" fmla="*/ 71 w 203"/>
                        <a:gd name="T17" fmla="*/ 348 h 366"/>
                        <a:gd name="T18" fmla="*/ 107 w 203"/>
                        <a:gd name="T19" fmla="*/ 360 h 366"/>
                        <a:gd name="T20" fmla="*/ 137 w 203"/>
                        <a:gd name="T21" fmla="*/ 360 h 366"/>
                        <a:gd name="T22" fmla="*/ 161 w 203"/>
                        <a:gd name="T23" fmla="*/ 366 h 366"/>
                        <a:gd name="T24" fmla="*/ 179 w 203"/>
                        <a:gd name="T25" fmla="*/ 360 h 366"/>
                        <a:gd name="T26" fmla="*/ 191 w 203"/>
                        <a:gd name="T27" fmla="*/ 360 h 366"/>
                        <a:gd name="T28" fmla="*/ 203 w 203"/>
                        <a:gd name="T29" fmla="*/ 354 h 3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203" h="366">
                          <a:moveTo>
                            <a:pt x="83" y="0"/>
                          </a:moveTo>
                          <a:lnTo>
                            <a:pt x="53" y="54"/>
                          </a:lnTo>
                          <a:lnTo>
                            <a:pt x="23" y="102"/>
                          </a:lnTo>
                          <a:lnTo>
                            <a:pt x="11" y="150"/>
                          </a:lnTo>
                          <a:lnTo>
                            <a:pt x="0" y="192"/>
                          </a:lnTo>
                          <a:lnTo>
                            <a:pt x="0" y="240"/>
                          </a:lnTo>
                          <a:lnTo>
                            <a:pt x="11" y="282"/>
                          </a:lnTo>
                          <a:lnTo>
                            <a:pt x="35" y="324"/>
                          </a:lnTo>
                          <a:lnTo>
                            <a:pt x="71" y="348"/>
                          </a:lnTo>
                          <a:lnTo>
                            <a:pt x="107" y="360"/>
                          </a:lnTo>
                          <a:lnTo>
                            <a:pt x="137" y="360"/>
                          </a:lnTo>
                          <a:lnTo>
                            <a:pt x="161" y="366"/>
                          </a:lnTo>
                          <a:lnTo>
                            <a:pt x="179" y="360"/>
                          </a:lnTo>
                          <a:lnTo>
                            <a:pt x="191" y="360"/>
                          </a:lnTo>
                          <a:lnTo>
                            <a:pt x="203" y="354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58" name="Freeform 26"/>
                    <p:cNvSpPr>
                      <a:spLocks/>
                    </p:cNvSpPr>
                    <p:nvPr/>
                  </p:nvSpPr>
                  <p:spPr bwMode="auto">
                    <a:xfrm>
                      <a:off x="2718" y="1641"/>
                      <a:ext cx="233" cy="360"/>
                    </a:xfrm>
                    <a:custGeom>
                      <a:avLst/>
                      <a:gdLst>
                        <a:gd name="T0" fmla="*/ 78 w 233"/>
                        <a:gd name="T1" fmla="*/ 0 h 360"/>
                        <a:gd name="T2" fmla="*/ 48 w 233"/>
                        <a:gd name="T3" fmla="*/ 48 h 360"/>
                        <a:gd name="T4" fmla="*/ 24 w 233"/>
                        <a:gd name="T5" fmla="*/ 96 h 360"/>
                        <a:gd name="T6" fmla="*/ 6 w 233"/>
                        <a:gd name="T7" fmla="*/ 150 h 360"/>
                        <a:gd name="T8" fmla="*/ 0 w 233"/>
                        <a:gd name="T9" fmla="*/ 210 h 360"/>
                        <a:gd name="T10" fmla="*/ 12 w 233"/>
                        <a:gd name="T11" fmla="*/ 252 h 360"/>
                        <a:gd name="T12" fmla="*/ 30 w 233"/>
                        <a:gd name="T13" fmla="*/ 288 h 360"/>
                        <a:gd name="T14" fmla="*/ 60 w 233"/>
                        <a:gd name="T15" fmla="*/ 318 h 360"/>
                        <a:gd name="T16" fmla="*/ 90 w 233"/>
                        <a:gd name="T17" fmla="*/ 336 h 360"/>
                        <a:gd name="T18" fmla="*/ 126 w 233"/>
                        <a:gd name="T19" fmla="*/ 354 h 360"/>
                        <a:gd name="T20" fmla="*/ 162 w 233"/>
                        <a:gd name="T21" fmla="*/ 360 h 360"/>
                        <a:gd name="T22" fmla="*/ 203 w 233"/>
                        <a:gd name="T23" fmla="*/ 360 h 360"/>
                        <a:gd name="T24" fmla="*/ 233 w 233"/>
                        <a:gd name="T25" fmla="*/ 336 h 3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233" h="360">
                          <a:moveTo>
                            <a:pt x="78" y="0"/>
                          </a:moveTo>
                          <a:lnTo>
                            <a:pt x="48" y="48"/>
                          </a:lnTo>
                          <a:lnTo>
                            <a:pt x="24" y="96"/>
                          </a:lnTo>
                          <a:lnTo>
                            <a:pt x="6" y="150"/>
                          </a:lnTo>
                          <a:lnTo>
                            <a:pt x="0" y="210"/>
                          </a:lnTo>
                          <a:lnTo>
                            <a:pt x="12" y="252"/>
                          </a:lnTo>
                          <a:lnTo>
                            <a:pt x="30" y="288"/>
                          </a:lnTo>
                          <a:lnTo>
                            <a:pt x="60" y="318"/>
                          </a:lnTo>
                          <a:lnTo>
                            <a:pt x="90" y="336"/>
                          </a:lnTo>
                          <a:lnTo>
                            <a:pt x="126" y="354"/>
                          </a:lnTo>
                          <a:lnTo>
                            <a:pt x="162" y="360"/>
                          </a:lnTo>
                          <a:lnTo>
                            <a:pt x="203" y="360"/>
                          </a:lnTo>
                          <a:lnTo>
                            <a:pt x="233" y="336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59" name="Freeform 27"/>
                    <p:cNvSpPr>
                      <a:spLocks/>
                    </p:cNvSpPr>
                    <p:nvPr/>
                  </p:nvSpPr>
                  <p:spPr bwMode="auto">
                    <a:xfrm>
                      <a:off x="3956" y="1623"/>
                      <a:ext cx="138" cy="144"/>
                    </a:xfrm>
                    <a:custGeom>
                      <a:avLst/>
                      <a:gdLst>
                        <a:gd name="T0" fmla="*/ 0 w 138"/>
                        <a:gd name="T1" fmla="*/ 0 h 144"/>
                        <a:gd name="T2" fmla="*/ 54 w 138"/>
                        <a:gd name="T3" fmla="*/ 30 h 144"/>
                        <a:gd name="T4" fmla="*/ 96 w 138"/>
                        <a:gd name="T5" fmla="*/ 78 h 144"/>
                        <a:gd name="T6" fmla="*/ 120 w 138"/>
                        <a:gd name="T7" fmla="*/ 120 h 144"/>
                        <a:gd name="T8" fmla="*/ 138 w 138"/>
                        <a:gd name="T9" fmla="*/ 144 h 14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38" h="144">
                          <a:moveTo>
                            <a:pt x="0" y="0"/>
                          </a:moveTo>
                          <a:lnTo>
                            <a:pt x="54" y="30"/>
                          </a:lnTo>
                          <a:lnTo>
                            <a:pt x="96" y="78"/>
                          </a:lnTo>
                          <a:lnTo>
                            <a:pt x="120" y="120"/>
                          </a:lnTo>
                          <a:lnTo>
                            <a:pt x="138" y="144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60" name="Freeform 28"/>
                    <p:cNvSpPr>
                      <a:spLocks/>
                    </p:cNvSpPr>
                    <p:nvPr/>
                  </p:nvSpPr>
                  <p:spPr bwMode="auto">
                    <a:xfrm>
                      <a:off x="4153" y="1677"/>
                      <a:ext cx="162" cy="90"/>
                    </a:xfrm>
                    <a:custGeom>
                      <a:avLst/>
                      <a:gdLst>
                        <a:gd name="T0" fmla="*/ 0 w 162"/>
                        <a:gd name="T1" fmla="*/ 90 h 90"/>
                        <a:gd name="T2" fmla="*/ 12 w 162"/>
                        <a:gd name="T3" fmla="*/ 78 h 90"/>
                        <a:gd name="T4" fmla="*/ 30 w 162"/>
                        <a:gd name="T5" fmla="*/ 60 h 90"/>
                        <a:gd name="T6" fmla="*/ 84 w 162"/>
                        <a:gd name="T7" fmla="*/ 36 h 90"/>
                        <a:gd name="T8" fmla="*/ 132 w 162"/>
                        <a:gd name="T9" fmla="*/ 12 h 90"/>
                        <a:gd name="T10" fmla="*/ 150 w 162"/>
                        <a:gd name="T11" fmla="*/ 6 h 90"/>
                        <a:gd name="T12" fmla="*/ 162 w 162"/>
                        <a:gd name="T13" fmla="*/ 0 h 9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62" h="90">
                          <a:moveTo>
                            <a:pt x="0" y="90"/>
                          </a:moveTo>
                          <a:lnTo>
                            <a:pt x="12" y="78"/>
                          </a:lnTo>
                          <a:lnTo>
                            <a:pt x="30" y="60"/>
                          </a:lnTo>
                          <a:lnTo>
                            <a:pt x="84" y="36"/>
                          </a:lnTo>
                          <a:lnTo>
                            <a:pt x="132" y="12"/>
                          </a:lnTo>
                          <a:lnTo>
                            <a:pt x="150" y="6"/>
                          </a:lnTo>
                          <a:lnTo>
                            <a:pt x="162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61" name="Freeform 29"/>
                    <p:cNvSpPr>
                      <a:spLocks/>
                    </p:cNvSpPr>
                    <p:nvPr/>
                  </p:nvSpPr>
                  <p:spPr bwMode="auto">
                    <a:xfrm>
                      <a:off x="4225" y="1833"/>
                      <a:ext cx="24" cy="66"/>
                    </a:xfrm>
                    <a:custGeom>
                      <a:avLst/>
                      <a:gdLst>
                        <a:gd name="T0" fmla="*/ 24 w 24"/>
                        <a:gd name="T1" fmla="*/ 0 h 66"/>
                        <a:gd name="T2" fmla="*/ 6 w 24"/>
                        <a:gd name="T3" fmla="*/ 36 h 66"/>
                        <a:gd name="T4" fmla="*/ 0 w 24"/>
                        <a:gd name="T5" fmla="*/ 66 h 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4" h="66">
                          <a:moveTo>
                            <a:pt x="24" y="0"/>
                          </a:moveTo>
                          <a:lnTo>
                            <a:pt x="6" y="36"/>
                          </a:lnTo>
                          <a:lnTo>
                            <a:pt x="0" y="66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62" name="Freeform 30"/>
                    <p:cNvSpPr>
                      <a:spLocks/>
                    </p:cNvSpPr>
                    <p:nvPr/>
                  </p:nvSpPr>
                  <p:spPr bwMode="auto">
                    <a:xfrm>
                      <a:off x="4010" y="1779"/>
                      <a:ext cx="6" cy="90"/>
                    </a:xfrm>
                    <a:custGeom>
                      <a:avLst/>
                      <a:gdLst>
                        <a:gd name="T0" fmla="*/ 6 w 6"/>
                        <a:gd name="T1" fmla="*/ 0 h 90"/>
                        <a:gd name="T2" fmla="*/ 0 w 6"/>
                        <a:gd name="T3" fmla="*/ 42 h 90"/>
                        <a:gd name="T4" fmla="*/ 0 w 6"/>
                        <a:gd name="T5" fmla="*/ 90 h 9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6" h="90">
                          <a:moveTo>
                            <a:pt x="6" y="0"/>
                          </a:moveTo>
                          <a:lnTo>
                            <a:pt x="0" y="42"/>
                          </a:lnTo>
                          <a:lnTo>
                            <a:pt x="0" y="9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63" name="Freeform 31"/>
                    <p:cNvSpPr>
                      <a:spLocks/>
                    </p:cNvSpPr>
                    <p:nvPr/>
                  </p:nvSpPr>
                  <p:spPr bwMode="auto">
                    <a:xfrm>
                      <a:off x="4309" y="1875"/>
                      <a:ext cx="54" cy="24"/>
                    </a:xfrm>
                    <a:custGeom>
                      <a:avLst/>
                      <a:gdLst>
                        <a:gd name="T0" fmla="*/ 0 w 54"/>
                        <a:gd name="T1" fmla="*/ 24 h 24"/>
                        <a:gd name="T2" fmla="*/ 24 w 54"/>
                        <a:gd name="T3" fmla="*/ 12 h 24"/>
                        <a:gd name="T4" fmla="*/ 54 w 54"/>
                        <a:gd name="T5" fmla="*/ 0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4" h="24">
                          <a:moveTo>
                            <a:pt x="0" y="24"/>
                          </a:moveTo>
                          <a:lnTo>
                            <a:pt x="24" y="12"/>
                          </a:lnTo>
                          <a:lnTo>
                            <a:pt x="54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64" name="Freeform 32"/>
                    <p:cNvSpPr>
                      <a:spLocks/>
                    </p:cNvSpPr>
                    <p:nvPr/>
                  </p:nvSpPr>
                  <p:spPr bwMode="auto">
                    <a:xfrm>
                      <a:off x="4339" y="1911"/>
                      <a:ext cx="54" cy="24"/>
                    </a:xfrm>
                    <a:custGeom>
                      <a:avLst/>
                      <a:gdLst>
                        <a:gd name="T0" fmla="*/ 0 w 54"/>
                        <a:gd name="T1" fmla="*/ 24 h 24"/>
                        <a:gd name="T2" fmla="*/ 30 w 54"/>
                        <a:gd name="T3" fmla="*/ 12 h 24"/>
                        <a:gd name="T4" fmla="*/ 54 w 54"/>
                        <a:gd name="T5" fmla="*/ 0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4" h="24">
                          <a:moveTo>
                            <a:pt x="0" y="24"/>
                          </a:moveTo>
                          <a:lnTo>
                            <a:pt x="30" y="12"/>
                          </a:lnTo>
                          <a:lnTo>
                            <a:pt x="54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65" name="Freeform 33"/>
                    <p:cNvSpPr>
                      <a:spLocks/>
                    </p:cNvSpPr>
                    <p:nvPr/>
                  </p:nvSpPr>
                  <p:spPr bwMode="auto">
                    <a:xfrm>
                      <a:off x="4279" y="2037"/>
                      <a:ext cx="120" cy="108"/>
                    </a:xfrm>
                    <a:custGeom>
                      <a:avLst/>
                      <a:gdLst>
                        <a:gd name="T0" fmla="*/ 0 w 120"/>
                        <a:gd name="T1" fmla="*/ 0 h 108"/>
                        <a:gd name="T2" fmla="*/ 60 w 120"/>
                        <a:gd name="T3" fmla="*/ 54 h 108"/>
                        <a:gd name="T4" fmla="*/ 84 w 120"/>
                        <a:gd name="T5" fmla="*/ 84 h 108"/>
                        <a:gd name="T6" fmla="*/ 120 w 120"/>
                        <a:gd name="T7" fmla="*/ 108 h 1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20" h="108">
                          <a:moveTo>
                            <a:pt x="0" y="0"/>
                          </a:moveTo>
                          <a:lnTo>
                            <a:pt x="60" y="54"/>
                          </a:lnTo>
                          <a:lnTo>
                            <a:pt x="84" y="84"/>
                          </a:lnTo>
                          <a:lnTo>
                            <a:pt x="120" y="10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66" name="Freeform 34"/>
                    <p:cNvSpPr>
                      <a:spLocks/>
                    </p:cNvSpPr>
                    <p:nvPr/>
                  </p:nvSpPr>
                  <p:spPr bwMode="auto">
                    <a:xfrm>
                      <a:off x="3920" y="2001"/>
                      <a:ext cx="407" cy="180"/>
                    </a:xfrm>
                    <a:custGeom>
                      <a:avLst/>
                      <a:gdLst>
                        <a:gd name="T0" fmla="*/ 407 w 407"/>
                        <a:gd name="T1" fmla="*/ 84 h 180"/>
                        <a:gd name="T2" fmla="*/ 377 w 407"/>
                        <a:gd name="T3" fmla="*/ 114 h 180"/>
                        <a:gd name="T4" fmla="*/ 341 w 407"/>
                        <a:gd name="T5" fmla="*/ 138 h 180"/>
                        <a:gd name="T6" fmla="*/ 269 w 407"/>
                        <a:gd name="T7" fmla="*/ 168 h 180"/>
                        <a:gd name="T8" fmla="*/ 204 w 407"/>
                        <a:gd name="T9" fmla="*/ 180 h 180"/>
                        <a:gd name="T10" fmla="*/ 138 w 407"/>
                        <a:gd name="T11" fmla="*/ 180 h 180"/>
                        <a:gd name="T12" fmla="*/ 66 w 407"/>
                        <a:gd name="T13" fmla="*/ 168 h 180"/>
                        <a:gd name="T14" fmla="*/ 36 w 407"/>
                        <a:gd name="T15" fmla="*/ 150 h 180"/>
                        <a:gd name="T16" fmla="*/ 12 w 407"/>
                        <a:gd name="T17" fmla="*/ 126 h 180"/>
                        <a:gd name="T18" fmla="*/ 0 w 407"/>
                        <a:gd name="T19" fmla="*/ 96 h 180"/>
                        <a:gd name="T20" fmla="*/ 0 w 407"/>
                        <a:gd name="T21" fmla="*/ 60 h 180"/>
                        <a:gd name="T22" fmla="*/ 6 w 407"/>
                        <a:gd name="T23" fmla="*/ 48 h 180"/>
                        <a:gd name="T24" fmla="*/ 12 w 407"/>
                        <a:gd name="T25" fmla="*/ 30 h 180"/>
                        <a:gd name="T26" fmla="*/ 24 w 407"/>
                        <a:gd name="T27" fmla="*/ 12 h 180"/>
                        <a:gd name="T28" fmla="*/ 42 w 407"/>
                        <a:gd name="T29" fmla="*/ 0 h 1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407" h="180">
                          <a:moveTo>
                            <a:pt x="407" y="84"/>
                          </a:moveTo>
                          <a:lnTo>
                            <a:pt x="377" y="114"/>
                          </a:lnTo>
                          <a:lnTo>
                            <a:pt x="341" y="138"/>
                          </a:lnTo>
                          <a:lnTo>
                            <a:pt x="269" y="168"/>
                          </a:lnTo>
                          <a:lnTo>
                            <a:pt x="204" y="180"/>
                          </a:lnTo>
                          <a:lnTo>
                            <a:pt x="138" y="180"/>
                          </a:lnTo>
                          <a:lnTo>
                            <a:pt x="66" y="168"/>
                          </a:lnTo>
                          <a:lnTo>
                            <a:pt x="36" y="150"/>
                          </a:lnTo>
                          <a:lnTo>
                            <a:pt x="12" y="126"/>
                          </a:lnTo>
                          <a:lnTo>
                            <a:pt x="0" y="96"/>
                          </a:lnTo>
                          <a:lnTo>
                            <a:pt x="0" y="60"/>
                          </a:lnTo>
                          <a:lnTo>
                            <a:pt x="6" y="48"/>
                          </a:lnTo>
                          <a:lnTo>
                            <a:pt x="12" y="30"/>
                          </a:lnTo>
                          <a:lnTo>
                            <a:pt x="24" y="12"/>
                          </a:lnTo>
                          <a:lnTo>
                            <a:pt x="42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67" name="Freeform 35"/>
                    <p:cNvSpPr>
                      <a:spLocks/>
                    </p:cNvSpPr>
                    <p:nvPr/>
                  </p:nvSpPr>
                  <p:spPr bwMode="auto">
                    <a:xfrm>
                      <a:off x="3926" y="1857"/>
                      <a:ext cx="210" cy="174"/>
                    </a:xfrm>
                    <a:custGeom>
                      <a:avLst/>
                      <a:gdLst>
                        <a:gd name="T0" fmla="*/ 186 w 210"/>
                        <a:gd name="T1" fmla="*/ 0 h 174"/>
                        <a:gd name="T2" fmla="*/ 174 w 210"/>
                        <a:gd name="T3" fmla="*/ 0 h 174"/>
                        <a:gd name="T4" fmla="*/ 150 w 210"/>
                        <a:gd name="T5" fmla="*/ 0 h 174"/>
                        <a:gd name="T6" fmla="*/ 90 w 210"/>
                        <a:gd name="T7" fmla="*/ 6 h 174"/>
                        <a:gd name="T8" fmla="*/ 36 w 210"/>
                        <a:gd name="T9" fmla="*/ 24 h 174"/>
                        <a:gd name="T10" fmla="*/ 12 w 210"/>
                        <a:gd name="T11" fmla="*/ 36 h 174"/>
                        <a:gd name="T12" fmla="*/ 6 w 210"/>
                        <a:gd name="T13" fmla="*/ 60 h 174"/>
                        <a:gd name="T14" fmla="*/ 0 w 210"/>
                        <a:gd name="T15" fmla="*/ 102 h 174"/>
                        <a:gd name="T16" fmla="*/ 12 w 210"/>
                        <a:gd name="T17" fmla="*/ 120 h 174"/>
                        <a:gd name="T18" fmla="*/ 30 w 210"/>
                        <a:gd name="T19" fmla="*/ 138 h 174"/>
                        <a:gd name="T20" fmla="*/ 54 w 210"/>
                        <a:gd name="T21" fmla="*/ 150 h 174"/>
                        <a:gd name="T22" fmla="*/ 90 w 210"/>
                        <a:gd name="T23" fmla="*/ 156 h 174"/>
                        <a:gd name="T24" fmla="*/ 144 w 210"/>
                        <a:gd name="T25" fmla="*/ 168 h 174"/>
                        <a:gd name="T26" fmla="*/ 210 w 210"/>
                        <a:gd name="T27" fmla="*/ 174 h 17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</a:cxnLst>
                      <a:rect l="0" t="0" r="r" b="b"/>
                      <a:pathLst>
                        <a:path w="210" h="174">
                          <a:moveTo>
                            <a:pt x="186" y="0"/>
                          </a:moveTo>
                          <a:lnTo>
                            <a:pt x="174" y="0"/>
                          </a:lnTo>
                          <a:lnTo>
                            <a:pt x="150" y="0"/>
                          </a:lnTo>
                          <a:lnTo>
                            <a:pt x="90" y="6"/>
                          </a:lnTo>
                          <a:lnTo>
                            <a:pt x="36" y="24"/>
                          </a:lnTo>
                          <a:lnTo>
                            <a:pt x="12" y="36"/>
                          </a:lnTo>
                          <a:lnTo>
                            <a:pt x="6" y="60"/>
                          </a:lnTo>
                          <a:lnTo>
                            <a:pt x="0" y="102"/>
                          </a:lnTo>
                          <a:lnTo>
                            <a:pt x="12" y="120"/>
                          </a:lnTo>
                          <a:lnTo>
                            <a:pt x="30" y="138"/>
                          </a:lnTo>
                          <a:lnTo>
                            <a:pt x="54" y="150"/>
                          </a:lnTo>
                          <a:lnTo>
                            <a:pt x="90" y="156"/>
                          </a:lnTo>
                          <a:lnTo>
                            <a:pt x="144" y="168"/>
                          </a:lnTo>
                          <a:lnTo>
                            <a:pt x="210" y="174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68" name="Freeform 36"/>
                    <p:cNvSpPr>
                      <a:spLocks/>
                    </p:cNvSpPr>
                    <p:nvPr/>
                  </p:nvSpPr>
                  <p:spPr bwMode="auto">
                    <a:xfrm>
                      <a:off x="3771" y="1120"/>
                      <a:ext cx="544" cy="377"/>
                    </a:xfrm>
                    <a:custGeom>
                      <a:avLst/>
                      <a:gdLst>
                        <a:gd name="T0" fmla="*/ 0 w 544"/>
                        <a:gd name="T1" fmla="*/ 330 h 377"/>
                        <a:gd name="T2" fmla="*/ 0 w 544"/>
                        <a:gd name="T3" fmla="*/ 294 h 377"/>
                        <a:gd name="T4" fmla="*/ 6 w 544"/>
                        <a:gd name="T5" fmla="*/ 258 h 377"/>
                        <a:gd name="T6" fmla="*/ 30 w 544"/>
                        <a:gd name="T7" fmla="*/ 210 h 377"/>
                        <a:gd name="T8" fmla="*/ 48 w 544"/>
                        <a:gd name="T9" fmla="*/ 168 h 377"/>
                        <a:gd name="T10" fmla="*/ 71 w 544"/>
                        <a:gd name="T11" fmla="*/ 132 h 377"/>
                        <a:gd name="T12" fmla="*/ 95 w 544"/>
                        <a:gd name="T13" fmla="*/ 108 h 377"/>
                        <a:gd name="T14" fmla="*/ 131 w 544"/>
                        <a:gd name="T15" fmla="*/ 78 h 377"/>
                        <a:gd name="T16" fmla="*/ 173 w 544"/>
                        <a:gd name="T17" fmla="*/ 54 h 377"/>
                        <a:gd name="T18" fmla="*/ 275 w 544"/>
                        <a:gd name="T19" fmla="*/ 18 h 377"/>
                        <a:gd name="T20" fmla="*/ 370 w 544"/>
                        <a:gd name="T21" fmla="*/ 0 h 377"/>
                        <a:gd name="T22" fmla="*/ 412 w 544"/>
                        <a:gd name="T23" fmla="*/ 6 h 377"/>
                        <a:gd name="T24" fmla="*/ 454 w 544"/>
                        <a:gd name="T25" fmla="*/ 12 h 377"/>
                        <a:gd name="T26" fmla="*/ 490 w 544"/>
                        <a:gd name="T27" fmla="*/ 30 h 377"/>
                        <a:gd name="T28" fmla="*/ 526 w 544"/>
                        <a:gd name="T29" fmla="*/ 54 h 377"/>
                        <a:gd name="T30" fmla="*/ 544 w 544"/>
                        <a:gd name="T31" fmla="*/ 72 h 377"/>
                        <a:gd name="T32" fmla="*/ 544 w 544"/>
                        <a:gd name="T33" fmla="*/ 84 h 377"/>
                        <a:gd name="T34" fmla="*/ 532 w 544"/>
                        <a:gd name="T35" fmla="*/ 84 h 377"/>
                        <a:gd name="T36" fmla="*/ 526 w 544"/>
                        <a:gd name="T37" fmla="*/ 78 h 377"/>
                        <a:gd name="T38" fmla="*/ 514 w 544"/>
                        <a:gd name="T39" fmla="*/ 66 h 377"/>
                        <a:gd name="T40" fmla="*/ 484 w 544"/>
                        <a:gd name="T41" fmla="*/ 54 h 377"/>
                        <a:gd name="T42" fmla="*/ 454 w 544"/>
                        <a:gd name="T43" fmla="*/ 42 h 377"/>
                        <a:gd name="T44" fmla="*/ 430 w 544"/>
                        <a:gd name="T45" fmla="*/ 36 h 377"/>
                        <a:gd name="T46" fmla="*/ 353 w 544"/>
                        <a:gd name="T47" fmla="*/ 36 h 377"/>
                        <a:gd name="T48" fmla="*/ 287 w 544"/>
                        <a:gd name="T49" fmla="*/ 54 h 377"/>
                        <a:gd name="T50" fmla="*/ 227 w 544"/>
                        <a:gd name="T51" fmla="*/ 78 h 377"/>
                        <a:gd name="T52" fmla="*/ 209 w 544"/>
                        <a:gd name="T53" fmla="*/ 96 h 377"/>
                        <a:gd name="T54" fmla="*/ 197 w 544"/>
                        <a:gd name="T55" fmla="*/ 114 h 377"/>
                        <a:gd name="T56" fmla="*/ 197 w 544"/>
                        <a:gd name="T57" fmla="*/ 126 h 377"/>
                        <a:gd name="T58" fmla="*/ 203 w 544"/>
                        <a:gd name="T59" fmla="*/ 138 h 377"/>
                        <a:gd name="T60" fmla="*/ 227 w 544"/>
                        <a:gd name="T61" fmla="*/ 144 h 377"/>
                        <a:gd name="T62" fmla="*/ 251 w 544"/>
                        <a:gd name="T63" fmla="*/ 144 h 377"/>
                        <a:gd name="T64" fmla="*/ 203 w 544"/>
                        <a:gd name="T65" fmla="*/ 174 h 377"/>
                        <a:gd name="T66" fmla="*/ 161 w 544"/>
                        <a:gd name="T67" fmla="*/ 198 h 377"/>
                        <a:gd name="T68" fmla="*/ 119 w 544"/>
                        <a:gd name="T69" fmla="*/ 228 h 377"/>
                        <a:gd name="T70" fmla="*/ 77 w 544"/>
                        <a:gd name="T71" fmla="*/ 264 h 377"/>
                        <a:gd name="T72" fmla="*/ 48 w 544"/>
                        <a:gd name="T73" fmla="*/ 306 h 377"/>
                        <a:gd name="T74" fmla="*/ 30 w 544"/>
                        <a:gd name="T75" fmla="*/ 353 h 377"/>
                        <a:gd name="T76" fmla="*/ 18 w 544"/>
                        <a:gd name="T77" fmla="*/ 371 h 377"/>
                        <a:gd name="T78" fmla="*/ 12 w 544"/>
                        <a:gd name="T79" fmla="*/ 377 h 377"/>
                        <a:gd name="T80" fmla="*/ 6 w 544"/>
                        <a:gd name="T81" fmla="*/ 359 h 377"/>
                        <a:gd name="T82" fmla="*/ 0 w 544"/>
                        <a:gd name="T83" fmla="*/ 330 h 377"/>
                        <a:gd name="T84" fmla="*/ 0 w 544"/>
                        <a:gd name="T85" fmla="*/ 330 h 37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544" h="377">
                          <a:moveTo>
                            <a:pt x="0" y="330"/>
                          </a:moveTo>
                          <a:lnTo>
                            <a:pt x="0" y="294"/>
                          </a:lnTo>
                          <a:lnTo>
                            <a:pt x="6" y="258"/>
                          </a:lnTo>
                          <a:lnTo>
                            <a:pt x="30" y="210"/>
                          </a:lnTo>
                          <a:lnTo>
                            <a:pt x="48" y="168"/>
                          </a:lnTo>
                          <a:lnTo>
                            <a:pt x="71" y="132"/>
                          </a:lnTo>
                          <a:lnTo>
                            <a:pt x="95" y="108"/>
                          </a:lnTo>
                          <a:lnTo>
                            <a:pt x="131" y="78"/>
                          </a:lnTo>
                          <a:lnTo>
                            <a:pt x="173" y="54"/>
                          </a:lnTo>
                          <a:lnTo>
                            <a:pt x="275" y="18"/>
                          </a:lnTo>
                          <a:lnTo>
                            <a:pt x="370" y="0"/>
                          </a:lnTo>
                          <a:lnTo>
                            <a:pt x="412" y="6"/>
                          </a:lnTo>
                          <a:lnTo>
                            <a:pt x="454" y="12"/>
                          </a:lnTo>
                          <a:lnTo>
                            <a:pt x="490" y="30"/>
                          </a:lnTo>
                          <a:lnTo>
                            <a:pt x="526" y="54"/>
                          </a:lnTo>
                          <a:lnTo>
                            <a:pt x="544" y="72"/>
                          </a:lnTo>
                          <a:lnTo>
                            <a:pt x="544" y="84"/>
                          </a:lnTo>
                          <a:lnTo>
                            <a:pt x="532" y="84"/>
                          </a:lnTo>
                          <a:lnTo>
                            <a:pt x="526" y="78"/>
                          </a:lnTo>
                          <a:lnTo>
                            <a:pt x="514" y="66"/>
                          </a:lnTo>
                          <a:lnTo>
                            <a:pt x="484" y="54"/>
                          </a:lnTo>
                          <a:lnTo>
                            <a:pt x="454" y="42"/>
                          </a:lnTo>
                          <a:lnTo>
                            <a:pt x="430" y="36"/>
                          </a:lnTo>
                          <a:lnTo>
                            <a:pt x="353" y="36"/>
                          </a:lnTo>
                          <a:lnTo>
                            <a:pt x="287" y="54"/>
                          </a:lnTo>
                          <a:lnTo>
                            <a:pt x="227" y="78"/>
                          </a:lnTo>
                          <a:lnTo>
                            <a:pt x="209" y="96"/>
                          </a:lnTo>
                          <a:lnTo>
                            <a:pt x="197" y="114"/>
                          </a:lnTo>
                          <a:lnTo>
                            <a:pt x="197" y="126"/>
                          </a:lnTo>
                          <a:lnTo>
                            <a:pt x="203" y="138"/>
                          </a:lnTo>
                          <a:lnTo>
                            <a:pt x="227" y="144"/>
                          </a:lnTo>
                          <a:lnTo>
                            <a:pt x="251" y="144"/>
                          </a:lnTo>
                          <a:lnTo>
                            <a:pt x="203" y="174"/>
                          </a:lnTo>
                          <a:lnTo>
                            <a:pt x="161" y="198"/>
                          </a:lnTo>
                          <a:lnTo>
                            <a:pt x="119" y="228"/>
                          </a:lnTo>
                          <a:lnTo>
                            <a:pt x="77" y="264"/>
                          </a:lnTo>
                          <a:lnTo>
                            <a:pt x="48" y="306"/>
                          </a:lnTo>
                          <a:lnTo>
                            <a:pt x="30" y="353"/>
                          </a:lnTo>
                          <a:lnTo>
                            <a:pt x="18" y="371"/>
                          </a:lnTo>
                          <a:lnTo>
                            <a:pt x="12" y="377"/>
                          </a:lnTo>
                          <a:lnTo>
                            <a:pt x="6" y="359"/>
                          </a:lnTo>
                          <a:lnTo>
                            <a:pt x="0" y="330"/>
                          </a:lnTo>
                          <a:lnTo>
                            <a:pt x="0" y="33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69" name="Freeform 37"/>
                    <p:cNvSpPr>
                      <a:spLocks/>
                    </p:cNvSpPr>
                    <p:nvPr/>
                  </p:nvSpPr>
                  <p:spPr bwMode="auto">
                    <a:xfrm>
                      <a:off x="4363" y="1210"/>
                      <a:ext cx="406" cy="287"/>
                    </a:xfrm>
                    <a:custGeom>
                      <a:avLst/>
                      <a:gdLst>
                        <a:gd name="T0" fmla="*/ 24 w 406"/>
                        <a:gd name="T1" fmla="*/ 30 h 287"/>
                        <a:gd name="T2" fmla="*/ 6 w 406"/>
                        <a:gd name="T3" fmla="*/ 42 h 287"/>
                        <a:gd name="T4" fmla="*/ 0 w 406"/>
                        <a:gd name="T5" fmla="*/ 48 h 287"/>
                        <a:gd name="T6" fmla="*/ 0 w 406"/>
                        <a:gd name="T7" fmla="*/ 54 h 287"/>
                        <a:gd name="T8" fmla="*/ 12 w 406"/>
                        <a:gd name="T9" fmla="*/ 78 h 287"/>
                        <a:gd name="T10" fmla="*/ 24 w 406"/>
                        <a:gd name="T11" fmla="*/ 78 h 287"/>
                        <a:gd name="T12" fmla="*/ 42 w 406"/>
                        <a:gd name="T13" fmla="*/ 72 h 287"/>
                        <a:gd name="T14" fmla="*/ 54 w 406"/>
                        <a:gd name="T15" fmla="*/ 66 h 287"/>
                        <a:gd name="T16" fmla="*/ 66 w 406"/>
                        <a:gd name="T17" fmla="*/ 60 h 287"/>
                        <a:gd name="T18" fmla="*/ 119 w 406"/>
                        <a:gd name="T19" fmla="*/ 48 h 287"/>
                        <a:gd name="T20" fmla="*/ 191 w 406"/>
                        <a:gd name="T21" fmla="*/ 42 h 287"/>
                        <a:gd name="T22" fmla="*/ 257 w 406"/>
                        <a:gd name="T23" fmla="*/ 48 h 287"/>
                        <a:gd name="T24" fmla="*/ 293 w 406"/>
                        <a:gd name="T25" fmla="*/ 66 h 287"/>
                        <a:gd name="T26" fmla="*/ 329 w 406"/>
                        <a:gd name="T27" fmla="*/ 114 h 287"/>
                        <a:gd name="T28" fmla="*/ 347 w 406"/>
                        <a:gd name="T29" fmla="*/ 144 h 287"/>
                        <a:gd name="T30" fmla="*/ 365 w 406"/>
                        <a:gd name="T31" fmla="*/ 180 h 287"/>
                        <a:gd name="T32" fmla="*/ 377 w 406"/>
                        <a:gd name="T33" fmla="*/ 228 h 287"/>
                        <a:gd name="T34" fmla="*/ 383 w 406"/>
                        <a:gd name="T35" fmla="*/ 275 h 287"/>
                        <a:gd name="T36" fmla="*/ 389 w 406"/>
                        <a:gd name="T37" fmla="*/ 287 h 287"/>
                        <a:gd name="T38" fmla="*/ 395 w 406"/>
                        <a:gd name="T39" fmla="*/ 281 h 287"/>
                        <a:gd name="T40" fmla="*/ 401 w 406"/>
                        <a:gd name="T41" fmla="*/ 263 h 287"/>
                        <a:gd name="T42" fmla="*/ 406 w 406"/>
                        <a:gd name="T43" fmla="*/ 228 h 287"/>
                        <a:gd name="T44" fmla="*/ 401 w 406"/>
                        <a:gd name="T45" fmla="*/ 198 h 287"/>
                        <a:gd name="T46" fmla="*/ 395 w 406"/>
                        <a:gd name="T47" fmla="*/ 150 h 287"/>
                        <a:gd name="T48" fmla="*/ 371 w 406"/>
                        <a:gd name="T49" fmla="*/ 96 h 287"/>
                        <a:gd name="T50" fmla="*/ 335 w 406"/>
                        <a:gd name="T51" fmla="*/ 48 h 287"/>
                        <a:gd name="T52" fmla="*/ 287 w 406"/>
                        <a:gd name="T53" fmla="*/ 12 h 287"/>
                        <a:gd name="T54" fmla="*/ 227 w 406"/>
                        <a:gd name="T55" fmla="*/ 0 h 287"/>
                        <a:gd name="T56" fmla="*/ 167 w 406"/>
                        <a:gd name="T57" fmla="*/ 0 h 287"/>
                        <a:gd name="T58" fmla="*/ 101 w 406"/>
                        <a:gd name="T59" fmla="*/ 6 h 287"/>
                        <a:gd name="T60" fmla="*/ 66 w 406"/>
                        <a:gd name="T61" fmla="*/ 18 h 287"/>
                        <a:gd name="T62" fmla="*/ 48 w 406"/>
                        <a:gd name="T63" fmla="*/ 24 h 287"/>
                        <a:gd name="T64" fmla="*/ 24 w 406"/>
                        <a:gd name="T65" fmla="*/ 30 h 287"/>
                        <a:gd name="T66" fmla="*/ 24 w 406"/>
                        <a:gd name="T67" fmla="*/ 30 h 2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</a:cxnLst>
                      <a:rect l="0" t="0" r="r" b="b"/>
                      <a:pathLst>
                        <a:path w="406" h="287">
                          <a:moveTo>
                            <a:pt x="24" y="30"/>
                          </a:moveTo>
                          <a:lnTo>
                            <a:pt x="6" y="42"/>
                          </a:lnTo>
                          <a:lnTo>
                            <a:pt x="0" y="48"/>
                          </a:lnTo>
                          <a:lnTo>
                            <a:pt x="0" y="54"/>
                          </a:lnTo>
                          <a:lnTo>
                            <a:pt x="12" y="78"/>
                          </a:lnTo>
                          <a:lnTo>
                            <a:pt x="24" y="78"/>
                          </a:lnTo>
                          <a:lnTo>
                            <a:pt x="42" y="72"/>
                          </a:lnTo>
                          <a:lnTo>
                            <a:pt x="54" y="66"/>
                          </a:lnTo>
                          <a:lnTo>
                            <a:pt x="66" y="60"/>
                          </a:lnTo>
                          <a:lnTo>
                            <a:pt x="119" y="48"/>
                          </a:lnTo>
                          <a:lnTo>
                            <a:pt x="191" y="42"/>
                          </a:lnTo>
                          <a:lnTo>
                            <a:pt x="257" y="48"/>
                          </a:lnTo>
                          <a:lnTo>
                            <a:pt x="293" y="66"/>
                          </a:lnTo>
                          <a:lnTo>
                            <a:pt x="329" y="114"/>
                          </a:lnTo>
                          <a:lnTo>
                            <a:pt x="347" y="144"/>
                          </a:lnTo>
                          <a:lnTo>
                            <a:pt x="365" y="180"/>
                          </a:lnTo>
                          <a:lnTo>
                            <a:pt x="377" y="228"/>
                          </a:lnTo>
                          <a:lnTo>
                            <a:pt x="383" y="275"/>
                          </a:lnTo>
                          <a:lnTo>
                            <a:pt x="389" y="287"/>
                          </a:lnTo>
                          <a:lnTo>
                            <a:pt x="395" y="281"/>
                          </a:lnTo>
                          <a:lnTo>
                            <a:pt x="401" y="263"/>
                          </a:lnTo>
                          <a:lnTo>
                            <a:pt x="406" y="228"/>
                          </a:lnTo>
                          <a:lnTo>
                            <a:pt x="401" y="198"/>
                          </a:lnTo>
                          <a:lnTo>
                            <a:pt x="395" y="150"/>
                          </a:lnTo>
                          <a:lnTo>
                            <a:pt x="371" y="96"/>
                          </a:lnTo>
                          <a:lnTo>
                            <a:pt x="335" y="48"/>
                          </a:lnTo>
                          <a:lnTo>
                            <a:pt x="287" y="12"/>
                          </a:lnTo>
                          <a:lnTo>
                            <a:pt x="227" y="0"/>
                          </a:lnTo>
                          <a:lnTo>
                            <a:pt x="167" y="0"/>
                          </a:lnTo>
                          <a:lnTo>
                            <a:pt x="101" y="6"/>
                          </a:lnTo>
                          <a:lnTo>
                            <a:pt x="66" y="18"/>
                          </a:lnTo>
                          <a:lnTo>
                            <a:pt x="48" y="24"/>
                          </a:lnTo>
                          <a:lnTo>
                            <a:pt x="24" y="30"/>
                          </a:lnTo>
                          <a:lnTo>
                            <a:pt x="24" y="3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223270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3696" y="1392"/>
                    <a:ext cx="1104" cy="288"/>
                  </a:xfrm>
                  <a:prstGeom prst="rect">
                    <a:avLst/>
                  </a:prstGeom>
                  <a:solidFill>
                    <a:srgbClr val="FFFFCC"/>
                  </a:solidFill>
                  <a:ln w="19050">
                    <a:solidFill>
                      <a:srgbClr val="003399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r>
                      <a:rPr lang="ja-JP" altLang="en-US" sz="1400">
                        <a:solidFill>
                          <a:srgbClr val="003366"/>
                        </a:solidFill>
                        <a:ea typeface="HGP創英角ﾎﾟｯﾌﾟ体" pitchFamily="50" charset="-128"/>
                      </a:rPr>
                      <a:t>アイデア</a:t>
                    </a:r>
                  </a:p>
                </p:txBody>
              </p:sp>
            </p:grpSp>
            <p:grpSp>
              <p:nvGrpSpPr>
                <p:cNvPr id="223310" name="Group 78"/>
                <p:cNvGrpSpPr>
                  <a:grpSpLocks/>
                </p:cNvGrpSpPr>
                <p:nvPr/>
              </p:nvGrpSpPr>
              <p:grpSpPr bwMode="auto">
                <a:xfrm rot="3565391">
                  <a:off x="2040" y="2184"/>
                  <a:ext cx="864" cy="1104"/>
                  <a:chOff x="3264" y="384"/>
                  <a:chExt cx="1536" cy="1680"/>
                </a:xfrm>
              </p:grpSpPr>
              <p:grpSp>
                <p:nvGrpSpPr>
                  <p:cNvPr id="223311" name="Group 79"/>
                  <p:cNvGrpSpPr>
                    <a:grpSpLocks/>
                  </p:cNvGrpSpPr>
                  <p:nvPr/>
                </p:nvGrpSpPr>
                <p:grpSpPr bwMode="auto">
                  <a:xfrm>
                    <a:off x="3264" y="384"/>
                    <a:ext cx="1440" cy="1680"/>
                    <a:chOff x="2208" y="960"/>
                    <a:chExt cx="2896" cy="2444"/>
                  </a:xfrm>
                </p:grpSpPr>
                <p:sp>
                  <p:nvSpPr>
                    <p:cNvPr id="223312" name="Freeform 80"/>
                    <p:cNvSpPr>
                      <a:spLocks/>
                    </p:cNvSpPr>
                    <p:nvPr/>
                  </p:nvSpPr>
                  <p:spPr bwMode="auto">
                    <a:xfrm>
                      <a:off x="3735" y="1090"/>
                      <a:ext cx="1058" cy="887"/>
                    </a:xfrm>
                    <a:custGeom>
                      <a:avLst/>
                      <a:gdLst>
                        <a:gd name="T0" fmla="*/ 939 w 1058"/>
                        <a:gd name="T1" fmla="*/ 809 h 887"/>
                        <a:gd name="T2" fmla="*/ 951 w 1058"/>
                        <a:gd name="T3" fmla="*/ 761 h 887"/>
                        <a:gd name="T4" fmla="*/ 993 w 1058"/>
                        <a:gd name="T5" fmla="*/ 641 h 887"/>
                        <a:gd name="T6" fmla="*/ 1052 w 1058"/>
                        <a:gd name="T7" fmla="*/ 431 h 887"/>
                        <a:gd name="T8" fmla="*/ 1052 w 1058"/>
                        <a:gd name="T9" fmla="*/ 330 h 887"/>
                        <a:gd name="T10" fmla="*/ 1023 w 1058"/>
                        <a:gd name="T11" fmla="*/ 210 h 887"/>
                        <a:gd name="T12" fmla="*/ 921 w 1058"/>
                        <a:gd name="T13" fmla="*/ 114 h 887"/>
                        <a:gd name="T14" fmla="*/ 801 w 1058"/>
                        <a:gd name="T15" fmla="*/ 84 h 887"/>
                        <a:gd name="T16" fmla="*/ 688 w 1058"/>
                        <a:gd name="T17" fmla="*/ 102 h 887"/>
                        <a:gd name="T18" fmla="*/ 598 w 1058"/>
                        <a:gd name="T19" fmla="*/ 72 h 887"/>
                        <a:gd name="T20" fmla="*/ 520 w 1058"/>
                        <a:gd name="T21" fmla="*/ 18 h 887"/>
                        <a:gd name="T22" fmla="*/ 418 w 1058"/>
                        <a:gd name="T23" fmla="*/ 0 h 887"/>
                        <a:gd name="T24" fmla="*/ 311 w 1058"/>
                        <a:gd name="T25" fmla="*/ 18 h 887"/>
                        <a:gd name="T26" fmla="*/ 227 w 1058"/>
                        <a:gd name="T27" fmla="*/ 48 h 887"/>
                        <a:gd name="T28" fmla="*/ 143 w 1058"/>
                        <a:gd name="T29" fmla="*/ 96 h 887"/>
                        <a:gd name="T30" fmla="*/ 60 w 1058"/>
                        <a:gd name="T31" fmla="*/ 186 h 887"/>
                        <a:gd name="T32" fmla="*/ 6 w 1058"/>
                        <a:gd name="T33" fmla="*/ 318 h 887"/>
                        <a:gd name="T34" fmla="*/ 6 w 1058"/>
                        <a:gd name="T35" fmla="*/ 443 h 887"/>
                        <a:gd name="T36" fmla="*/ 24 w 1058"/>
                        <a:gd name="T37" fmla="*/ 467 h 887"/>
                        <a:gd name="T38" fmla="*/ 60 w 1058"/>
                        <a:gd name="T39" fmla="*/ 443 h 887"/>
                        <a:gd name="T40" fmla="*/ 72 w 1058"/>
                        <a:gd name="T41" fmla="*/ 431 h 887"/>
                        <a:gd name="T42" fmla="*/ 78 w 1058"/>
                        <a:gd name="T43" fmla="*/ 467 h 887"/>
                        <a:gd name="T44" fmla="*/ 113 w 1058"/>
                        <a:gd name="T45" fmla="*/ 527 h 887"/>
                        <a:gd name="T46" fmla="*/ 131 w 1058"/>
                        <a:gd name="T47" fmla="*/ 533 h 887"/>
                        <a:gd name="T48" fmla="*/ 137 w 1058"/>
                        <a:gd name="T49" fmla="*/ 497 h 887"/>
                        <a:gd name="T50" fmla="*/ 155 w 1058"/>
                        <a:gd name="T51" fmla="*/ 521 h 887"/>
                        <a:gd name="T52" fmla="*/ 173 w 1058"/>
                        <a:gd name="T53" fmla="*/ 563 h 887"/>
                        <a:gd name="T54" fmla="*/ 191 w 1058"/>
                        <a:gd name="T55" fmla="*/ 587 h 887"/>
                        <a:gd name="T56" fmla="*/ 299 w 1058"/>
                        <a:gd name="T57" fmla="*/ 641 h 887"/>
                        <a:gd name="T58" fmla="*/ 478 w 1058"/>
                        <a:gd name="T59" fmla="*/ 725 h 887"/>
                        <a:gd name="T60" fmla="*/ 604 w 1058"/>
                        <a:gd name="T61" fmla="*/ 785 h 887"/>
                        <a:gd name="T62" fmla="*/ 694 w 1058"/>
                        <a:gd name="T63" fmla="*/ 833 h 887"/>
                        <a:gd name="T64" fmla="*/ 753 w 1058"/>
                        <a:gd name="T65" fmla="*/ 863 h 887"/>
                        <a:gd name="T66" fmla="*/ 795 w 1058"/>
                        <a:gd name="T67" fmla="*/ 881 h 887"/>
                        <a:gd name="T68" fmla="*/ 807 w 1058"/>
                        <a:gd name="T69" fmla="*/ 887 h 8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1058" h="887">
                          <a:moveTo>
                            <a:pt x="933" y="815"/>
                          </a:moveTo>
                          <a:lnTo>
                            <a:pt x="939" y="809"/>
                          </a:lnTo>
                          <a:lnTo>
                            <a:pt x="939" y="797"/>
                          </a:lnTo>
                          <a:lnTo>
                            <a:pt x="951" y="761"/>
                          </a:lnTo>
                          <a:lnTo>
                            <a:pt x="975" y="707"/>
                          </a:lnTo>
                          <a:lnTo>
                            <a:pt x="993" y="641"/>
                          </a:lnTo>
                          <a:lnTo>
                            <a:pt x="1034" y="497"/>
                          </a:lnTo>
                          <a:lnTo>
                            <a:pt x="1052" y="431"/>
                          </a:lnTo>
                          <a:lnTo>
                            <a:pt x="1058" y="378"/>
                          </a:lnTo>
                          <a:lnTo>
                            <a:pt x="1052" y="330"/>
                          </a:lnTo>
                          <a:lnTo>
                            <a:pt x="1040" y="270"/>
                          </a:lnTo>
                          <a:lnTo>
                            <a:pt x="1023" y="210"/>
                          </a:lnTo>
                          <a:lnTo>
                            <a:pt x="981" y="156"/>
                          </a:lnTo>
                          <a:lnTo>
                            <a:pt x="921" y="114"/>
                          </a:lnTo>
                          <a:lnTo>
                            <a:pt x="849" y="90"/>
                          </a:lnTo>
                          <a:lnTo>
                            <a:pt x="801" y="84"/>
                          </a:lnTo>
                          <a:lnTo>
                            <a:pt x="747" y="90"/>
                          </a:lnTo>
                          <a:lnTo>
                            <a:pt x="688" y="102"/>
                          </a:lnTo>
                          <a:lnTo>
                            <a:pt x="622" y="120"/>
                          </a:lnTo>
                          <a:lnTo>
                            <a:pt x="598" y="72"/>
                          </a:lnTo>
                          <a:lnTo>
                            <a:pt x="562" y="42"/>
                          </a:lnTo>
                          <a:lnTo>
                            <a:pt x="520" y="18"/>
                          </a:lnTo>
                          <a:lnTo>
                            <a:pt x="466" y="6"/>
                          </a:lnTo>
                          <a:lnTo>
                            <a:pt x="418" y="0"/>
                          </a:lnTo>
                          <a:lnTo>
                            <a:pt x="359" y="6"/>
                          </a:lnTo>
                          <a:lnTo>
                            <a:pt x="311" y="18"/>
                          </a:lnTo>
                          <a:lnTo>
                            <a:pt x="257" y="36"/>
                          </a:lnTo>
                          <a:lnTo>
                            <a:pt x="227" y="48"/>
                          </a:lnTo>
                          <a:lnTo>
                            <a:pt x="185" y="72"/>
                          </a:lnTo>
                          <a:lnTo>
                            <a:pt x="143" y="96"/>
                          </a:lnTo>
                          <a:lnTo>
                            <a:pt x="101" y="138"/>
                          </a:lnTo>
                          <a:lnTo>
                            <a:pt x="60" y="186"/>
                          </a:lnTo>
                          <a:lnTo>
                            <a:pt x="30" y="246"/>
                          </a:lnTo>
                          <a:lnTo>
                            <a:pt x="6" y="318"/>
                          </a:lnTo>
                          <a:lnTo>
                            <a:pt x="0" y="407"/>
                          </a:lnTo>
                          <a:lnTo>
                            <a:pt x="6" y="443"/>
                          </a:lnTo>
                          <a:lnTo>
                            <a:pt x="12" y="461"/>
                          </a:lnTo>
                          <a:lnTo>
                            <a:pt x="24" y="467"/>
                          </a:lnTo>
                          <a:lnTo>
                            <a:pt x="36" y="461"/>
                          </a:lnTo>
                          <a:lnTo>
                            <a:pt x="60" y="443"/>
                          </a:lnTo>
                          <a:lnTo>
                            <a:pt x="66" y="437"/>
                          </a:lnTo>
                          <a:lnTo>
                            <a:pt x="72" y="431"/>
                          </a:lnTo>
                          <a:lnTo>
                            <a:pt x="72" y="443"/>
                          </a:lnTo>
                          <a:lnTo>
                            <a:pt x="78" y="467"/>
                          </a:lnTo>
                          <a:lnTo>
                            <a:pt x="95" y="497"/>
                          </a:lnTo>
                          <a:lnTo>
                            <a:pt x="113" y="527"/>
                          </a:lnTo>
                          <a:lnTo>
                            <a:pt x="125" y="533"/>
                          </a:lnTo>
                          <a:lnTo>
                            <a:pt x="131" y="533"/>
                          </a:lnTo>
                          <a:lnTo>
                            <a:pt x="137" y="521"/>
                          </a:lnTo>
                          <a:lnTo>
                            <a:pt x="137" y="497"/>
                          </a:lnTo>
                          <a:lnTo>
                            <a:pt x="137" y="485"/>
                          </a:lnTo>
                          <a:lnTo>
                            <a:pt x="155" y="521"/>
                          </a:lnTo>
                          <a:lnTo>
                            <a:pt x="167" y="545"/>
                          </a:lnTo>
                          <a:lnTo>
                            <a:pt x="173" y="563"/>
                          </a:lnTo>
                          <a:lnTo>
                            <a:pt x="185" y="575"/>
                          </a:lnTo>
                          <a:lnTo>
                            <a:pt x="191" y="587"/>
                          </a:lnTo>
                          <a:lnTo>
                            <a:pt x="191" y="587"/>
                          </a:lnTo>
                          <a:lnTo>
                            <a:pt x="299" y="641"/>
                          </a:lnTo>
                          <a:lnTo>
                            <a:pt x="395" y="689"/>
                          </a:lnTo>
                          <a:lnTo>
                            <a:pt x="478" y="725"/>
                          </a:lnTo>
                          <a:lnTo>
                            <a:pt x="544" y="761"/>
                          </a:lnTo>
                          <a:lnTo>
                            <a:pt x="604" y="785"/>
                          </a:lnTo>
                          <a:lnTo>
                            <a:pt x="658" y="809"/>
                          </a:lnTo>
                          <a:lnTo>
                            <a:pt x="694" y="833"/>
                          </a:lnTo>
                          <a:lnTo>
                            <a:pt x="729" y="845"/>
                          </a:lnTo>
                          <a:lnTo>
                            <a:pt x="753" y="863"/>
                          </a:lnTo>
                          <a:lnTo>
                            <a:pt x="771" y="869"/>
                          </a:lnTo>
                          <a:lnTo>
                            <a:pt x="795" y="881"/>
                          </a:lnTo>
                          <a:lnTo>
                            <a:pt x="801" y="887"/>
                          </a:lnTo>
                          <a:lnTo>
                            <a:pt x="807" y="887"/>
                          </a:lnTo>
                          <a:lnTo>
                            <a:pt x="933" y="81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13" name="Line 8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208" y="960"/>
                      <a:ext cx="0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14" name="Freeform 82"/>
                    <p:cNvSpPr>
                      <a:spLocks/>
                    </p:cNvSpPr>
                    <p:nvPr/>
                  </p:nvSpPr>
                  <p:spPr bwMode="auto">
                    <a:xfrm>
                      <a:off x="3573" y="2643"/>
                      <a:ext cx="1191" cy="761"/>
                    </a:xfrm>
                    <a:custGeom>
                      <a:avLst/>
                      <a:gdLst>
                        <a:gd name="T0" fmla="*/ 909 w 1191"/>
                        <a:gd name="T1" fmla="*/ 174 h 761"/>
                        <a:gd name="T2" fmla="*/ 969 w 1191"/>
                        <a:gd name="T3" fmla="*/ 311 h 761"/>
                        <a:gd name="T4" fmla="*/ 1047 w 1191"/>
                        <a:gd name="T5" fmla="*/ 509 h 761"/>
                        <a:gd name="T6" fmla="*/ 1125 w 1191"/>
                        <a:gd name="T7" fmla="*/ 653 h 761"/>
                        <a:gd name="T8" fmla="*/ 1185 w 1191"/>
                        <a:gd name="T9" fmla="*/ 719 h 761"/>
                        <a:gd name="T10" fmla="*/ 1185 w 1191"/>
                        <a:gd name="T11" fmla="*/ 749 h 761"/>
                        <a:gd name="T12" fmla="*/ 1155 w 1191"/>
                        <a:gd name="T13" fmla="*/ 761 h 761"/>
                        <a:gd name="T14" fmla="*/ 1095 w 1191"/>
                        <a:gd name="T15" fmla="*/ 755 h 761"/>
                        <a:gd name="T16" fmla="*/ 1005 w 1191"/>
                        <a:gd name="T17" fmla="*/ 737 h 761"/>
                        <a:gd name="T18" fmla="*/ 945 w 1191"/>
                        <a:gd name="T19" fmla="*/ 731 h 761"/>
                        <a:gd name="T20" fmla="*/ 909 w 1191"/>
                        <a:gd name="T21" fmla="*/ 713 h 761"/>
                        <a:gd name="T22" fmla="*/ 868 w 1191"/>
                        <a:gd name="T23" fmla="*/ 647 h 761"/>
                        <a:gd name="T24" fmla="*/ 760 w 1191"/>
                        <a:gd name="T25" fmla="*/ 497 h 761"/>
                        <a:gd name="T26" fmla="*/ 652 w 1191"/>
                        <a:gd name="T27" fmla="*/ 377 h 761"/>
                        <a:gd name="T28" fmla="*/ 622 w 1191"/>
                        <a:gd name="T29" fmla="*/ 347 h 761"/>
                        <a:gd name="T30" fmla="*/ 598 w 1191"/>
                        <a:gd name="T31" fmla="*/ 329 h 761"/>
                        <a:gd name="T32" fmla="*/ 563 w 1191"/>
                        <a:gd name="T33" fmla="*/ 341 h 761"/>
                        <a:gd name="T34" fmla="*/ 485 w 1191"/>
                        <a:gd name="T35" fmla="*/ 395 h 761"/>
                        <a:gd name="T36" fmla="*/ 395 w 1191"/>
                        <a:gd name="T37" fmla="*/ 485 h 761"/>
                        <a:gd name="T38" fmla="*/ 311 w 1191"/>
                        <a:gd name="T39" fmla="*/ 581 h 761"/>
                        <a:gd name="T40" fmla="*/ 281 w 1191"/>
                        <a:gd name="T41" fmla="*/ 623 h 761"/>
                        <a:gd name="T42" fmla="*/ 275 w 1191"/>
                        <a:gd name="T43" fmla="*/ 629 h 761"/>
                        <a:gd name="T44" fmla="*/ 240 w 1191"/>
                        <a:gd name="T45" fmla="*/ 635 h 761"/>
                        <a:gd name="T46" fmla="*/ 192 w 1191"/>
                        <a:gd name="T47" fmla="*/ 641 h 761"/>
                        <a:gd name="T48" fmla="*/ 102 w 1191"/>
                        <a:gd name="T49" fmla="*/ 647 h 761"/>
                        <a:gd name="T50" fmla="*/ 12 w 1191"/>
                        <a:gd name="T51" fmla="*/ 635 h 761"/>
                        <a:gd name="T52" fmla="*/ 54 w 1191"/>
                        <a:gd name="T53" fmla="*/ 581 h 761"/>
                        <a:gd name="T54" fmla="*/ 126 w 1191"/>
                        <a:gd name="T55" fmla="*/ 563 h 761"/>
                        <a:gd name="T56" fmla="*/ 156 w 1191"/>
                        <a:gd name="T57" fmla="*/ 485 h 761"/>
                        <a:gd name="T58" fmla="*/ 263 w 1191"/>
                        <a:gd name="T59" fmla="*/ 317 h 761"/>
                        <a:gd name="T60" fmla="*/ 341 w 1191"/>
                        <a:gd name="T61" fmla="*/ 233 h 761"/>
                        <a:gd name="T62" fmla="*/ 305 w 1191"/>
                        <a:gd name="T63" fmla="*/ 192 h 761"/>
                        <a:gd name="T64" fmla="*/ 353 w 1191"/>
                        <a:gd name="T65" fmla="*/ 162 h 761"/>
                        <a:gd name="T66" fmla="*/ 347 w 1191"/>
                        <a:gd name="T67" fmla="*/ 78 h 761"/>
                        <a:gd name="T68" fmla="*/ 377 w 1191"/>
                        <a:gd name="T69" fmla="*/ 0 h 76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1191" h="761">
                          <a:moveTo>
                            <a:pt x="891" y="102"/>
                          </a:moveTo>
                          <a:lnTo>
                            <a:pt x="909" y="174"/>
                          </a:lnTo>
                          <a:lnTo>
                            <a:pt x="939" y="245"/>
                          </a:lnTo>
                          <a:lnTo>
                            <a:pt x="969" y="311"/>
                          </a:lnTo>
                          <a:lnTo>
                            <a:pt x="993" y="371"/>
                          </a:lnTo>
                          <a:lnTo>
                            <a:pt x="1047" y="509"/>
                          </a:lnTo>
                          <a:lnTo>
                            <a:pt x="1095" y="641"/>
                          </a:lnTo>
                          <a:lnTo>
                            <a:pt x="1125" y="653"/>
                          </a:lnTo>
                          <a:lnTo>
                            <a:pt x="1161" y="683"/>
                          </a:lnTo>
                          <a:lnTo>
                            <a:pt x="1185" y="719"/>
                          </a:lnTo>
                          <a:lnTo>
                            <a:pt x="1191" y="737"/>
                          </a:lnTo>
                          <a:lnTo>
                            <a:pt x="1185" y="749"/>
                          </a:lnTo>
                          <a:lnTo>
                            <a:pt x="1173" y="761"/>
                          </a:lnTo>
                          <a:lnTo>
                            <a:pt x="1155" y="761"/>
                          </a:lnTo>
                          <a:lnTo>
                            <a:pt x="1125" y="761"/>
                          </a:lnTo>
                          <a:lnTo>
                            <a:pt x="1095" y="755"/>
                          </a:lnTo>
                          <a:lnTo>
                            <a:pt x="1029" y="743"/>
                          </a:lnTo>
                          <a:lnTo>
                            <a:pt x="1005" y="737"/>
                          </a:lnTo>
                          <a:lnTo>
                            <a:pt x="993" y="731"/>
                          </a:lnTo>
                          <a:lnTo>
                            <a:pt x="945" y="731"/>
                          </a:lnTo>
                          <a:lnTo>
                            <a:pt x="927" y="725"/>
                          </a:lnTo>
                          <a:lnTo>
                            <a:pt x="909" y="713"/>
                          </a:lnTo>
                          <a:lnTo>
                            <a:pt x="885" y="683"/>
                          </a:lnTo>
                          <a:lnTo>
                            <a:pt x="868" y="647"/>
                          </a:lnTo>
                          <a:lnTo>
                            <a:pt x="814" y="575"/>
                          </a:lnTo>
                          <a:lnTo>
                            <a:pt x="760" y="497"/>
                          </a:lnTo>
                          <a:lnTo>
                            <a:pt x="706" y="431"/>
                          </a:lnTo>
                          <a:lnTo>
                            <a:pt x="652" y="377"/>
                          </a:lnTo>
                          <a:lnTo>
                            <a:pt x="640" y="365"/>
                          </a:lnTo>
                          <a:lnTo>
                            <a:pt x="622" y="347"/>
                          </a:lnTo>
                          <a:lnTo>
                            <a:pt x="610" y="335"/>
                          </a:lnTo>
                          <a:lnTo>
                            <a:pt x="598" y="329"/>
                          </a:lnTo>
                          <a:lnTo>
                            <a:pt x="586" y="335"/>
                          </a:lnTo>
                          <a:lnTo>
                            <a:pt x="563" y="341"/>
                          </a:lnTo>
                          <a:lnTo>
                            <a:pt x="521" y="365"/>
                          </a:lnTo>
                          <a:lnTo>
                            <a:pt x="485" y="395"/>
                          </a:lnTo>
                          <a:lnTo>
                            <a:pt x="455" y="425"/>
                          </a:lnTo>
                          <a:lnTo>
                            <a:pt x="395" y="485"/>
                          </a:lnTo>
                          <a:lnTo>
                            <a:pt x="335" y="545"/>
                          </a:lnTo>
                          <a:lnTo>
                            <a:pt x="311" y="581"/>
                          </a:lnTo>
                          <a:lnTo>
                            <a:pt x="287" y="617"/>
                          </a:lnTo>
                          <a:lnTo>
                            <a:pt x="281" y="623"/>
                          </a:lnTo>
                          <a:lnTo>
                            <a:pt x="281" y="629"/>
                          </a:lnTo>
                          <a:lnTo>
                            <a:pt x="275" y="629"/>
                          </a:lnTo>
                          <a:lnTo>
                            <a:pt x="257" y="635"/>
                          </a:lnTo>
                          <a:lnTo>
                            <a:pt x="240" y="635"/>
                          </a:lnTo>
                          <a:lnTo>
                            <a:pt x="216" y="641"/>
                          </a:lnTo>
                          <a:lnTo>
                            <a:pt x="192" y="641"/>
                          </a:lnTo>
                          <a:lnTo>
                            <a:pt x="168" y="641"/>
                          </a:lnTo>
                          <a:lnTo>
                            <a:pt x="102" y="647"/>
                          </a:lnTo>
                          <a:lnTo>
                            <a:pt x="36" y="641"/>
                          </a:lnTo>
                          <a:lnTo>
                            <a:pt x="12" y="635"/>
                          </a:lnTo>
                          <a:lnTo>
                            <a:pt x="0" y="617"/>
                          </a:lnTo>
                          <a:lnTo>
                            <a:pt x="54" y="581"/>
                          </a:lnTo>
                          <a:lnTo>
                            <a:pt x="90" y="569"/>
                          </a:lnTo>
                          <a:lnTo>
                            <a:pt x="126" y="563"/>
                          </a:lnTo>
                          <a:lnTo>
                            <a:pt x="138" y="527"/>
                          </a:lnTo>
                          <a:lnTo>
                            <a:pt x="156" y="485"/>
                          </a:lnTo>
                          <a:lnTo>
                            <a:pt x="204" y="407"/>
                          </a:lnTo>
                          <a:lnTo>
                            <a:pt x="263" y="317"/>
                          </a:lnTo>
                          <a:lnTo>
                            <a:pt x="299" y="269"/>
                          </a:lnTo>
                          <a:lnTo>
                            <a:pt x="341" y="233"/>
                          </a:lnTo>
                          <a:lnTo>
                            <a:pt x="323" y="209"/>
                          </a:lnTo>
                          <a:lnTo>
                            <a:pt x="305" y="192"/>
                          </a:lnTo>
                          <a:lnTo>
                            <a:pt x="329" y="180"/>
                          </a:lnTo>
                          <a:lnTo>
                            <a:pt x="353" y="162"/>
                          </a:lnTo>
                          <a:lnTo>
                            <a:pt x="341" y="126"/>
                          </a:lnTo>
                          <a:lnTo>
                            <a:pt x="347" y="78"/>
                          </a:lnTo>
                          <a:lnTo>
                            <a:pt x="359" y="36"/>
                          </a:lnTo>
                          <a:lnTo>
                            <a:pt x="377" y="0"/>
                          </a:lnTo>
                          <a:lnTo>
                            <a:pt x="891" y="102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15" name="Freeform 83"/>
                    <p:cNvSpPr>
                      <a:spLocks/>
                    </p:cNvSpPr>
                    <p:nvPr/>
                  </p:nvSpPr>
                  <p:spPr bwMode="auto">
                    <a:xfrm>
                      <a:off x="3065" y="1743"/>
                      <a:ext cx="813" cy="558"/>
                    </a:xfrm>
                    <a:custGeom>
                      <a:avLst/>
                      <a:gdLst>
                        <a:gd name="T0" fmla="*/ 371 w 813"/>
                        <a:gd name="T1" fmla="*/ 0 h 558"/>
                        <a:gd name="T2" fmla="*/ 395 w 813"/>
                        <a:gd name="T3" fmla="*/ 18 h 558"/>
                        <a:gd name="T4" fmla="*/ 425 w 813"/>
                        <a:gd name="T5" fmla="*/ 48 h 558"/>
                        <a:gd name="T6" fmla="*/ 508 w 813"/>
                        <a:gd name="T7" fmla="*/ 120 h 558"/>
                        <a:gd name="T8" fmla="*/ 550 w 813"/>
                        <a:gd name="T9" fmla="*/ 156 h 558"/>
                        <a:gd name="T10" fmla="*/ 586 w 813"/>
                        <a:gd name="T11" fmla="*/ 192 h 558"/>
                        <a:gd name="T12" fmla="*/ 616 w 813"/>
                        <a:gd name="T13" fmla="*/ 222 h 558"/>
                        <a:gd name="T14" fmla="*/ 634 w 813"/>
                        <a:gd name="T15" fmla="*/ 240 h 558"/>
                        <a:gd name="T16" fmla="*/ 634 w 813"/>
                        <a:gd name="T17" fmla="*/ 234 h 558"/>
                        <a:gd name="T18" fmla="*/ 640 w 813"/>
                        <a:gd name="T19" fmla="*/ 222 h 558"/>
                        <a:gd name="T20" fmla="*/ 658 w 813"/>
                        <a:gd name="T21" fmla="*/ 180 h 558"/>
                        <a:gd name="T22" fmla="*/ 670 w 813"/>
                        <a:gd name="T23" fmla="*/ 162 h 558"/>
                        <a:gd name="T24" fmla="*/ 682 w 813"/>
                        <a:gd name="T25" fmla="*/ 144 h 558"/>
                        <a:gd name="T26" fmla="*/ 700 w 813"/>
                        <a:gd name="T27" fmla="*/ 144 h 558"/>
                        <a:gd name="T28" fmla="*/ 718 w 813"/>
                        <a:gd name="T29" fmla="*/ 156 h 558"/>
                        <a:gd name="T30" fmla="*/ 754 w 813"/>
                        <a:gd name="T31" fmla="*/ 192 h 558"/>
                        <a:gd name="T32" fmla="*/ 783 w 813"/>
                        <a:gd name="T33" fmla="*/ 234 h 558"/>
                        <a:gd name="T34" fmla="*/ 807 w 813"/>
                        <a:gd name="T35" fmla="*/ 270 h 558"/>
                        <a:gd name="T36" fmla="*/ 813 w 813"/>
                        <a:gd name="T37" fmla="*/ 282 h 558"/>
                        <a:gd name="T38" fmla="*/ 813 w 813"/>
                        <a:gd name="T39" fmla="*/ 282 h 558"/>
                        <a:gd name="T40" fmla="*/ 801 w 813"/>
                        <a:gd name="T41" fmla="*/ 372 h 558"/>
                        <a:gd name="T42" fmla="*/ 789 w 813"/>
                        <a:gd name="T43" fmla="*/ 444 h 558"/>
                        <a:gd name="T44" fmla="*/ 777 w 813"/>
                        <a:gd name="T45" fmla="*/ 492 h 558"/>
                        <a:gd name="T46" fmla="*/ 777 w 813"/>
                        <a:gd name="T47" fmla="*/ 528 h 558"/>
                        <a:gd name="T48" fmla="*/ 771 w 813"/>
                        <a:gd name="T49" fmla="*/ 546 h 558"/>
                        <a:gd name="T50" fmla="*/ 765 w 813"/>
                        <a:gd name="T51" fmla="*/ 558 h 558"/>
                        <a:gd name="T52" fmla="*/ 765 w 813"/>
                        <a:gd name="T53" fmla="*/ 558 h 558"/>
                        <a:gd name="T54" fmla="*/ 759 w 813"/>
                        <a:gd name="T55" fmla="*/ 558 h 558"/>
                        <a:gd name="T56" fmla="*/ 736 w 813"/>
                        <a:gd name="T57" fmla="*/ 558 h 558"/>
                        <a:gd name="T58" fmla="*/ 700 w 813"/>
                        <a:gd name="T59" fmla="*/ 546 h 558"/>
                        <a:gd name="T60" fmla="*/ 658 w 813"/>
                        <a:gd name="T61" fmla="*/ 540 h 558"/>
                        <a:gd name="T62" fmla="*/ 604 w 813"/>
                        <a:gd name="T63" fmla="*/ 528 h 558"/>
                        <a:gd name="T64" fmla="*/ 544 w 813"/>
                        <a:gd name="T65" fmla="*/ 516 h 558"/>
                        <a:gd name="T66" fmla="*/ 407 w 813"/>
                        <a:gd name="T67" fmla="*/ 492 h 558"/>
                        <a:gd name="T68" fmla="*/ 269 w 813"/>
                        <a:gd name="T69" fmla="*/ 456 h 558"/>
                        <a:gd name="T70" fmla="*/ 209 w 813"/>
                        <a:gd name="T71" fmla="*/ 444 h 558"/>
                        <a:gd name="T72" fmla="*/ 149 w 813"/>
                        <a:gd name="T73" fmla="*/ 432 h 558"/>
                        <a:gd name="T74" fmla="*/ 96 w 813"/>
                        <a:gd name="T75" fmla="*/ 414 h 558"/>
                        <a:gd name="T76" fmla="*/ 54 w 813"/>
                        <a:gd name="T77" fmla="*/ 402 h 558"/>
                        <a:gd name="T78" fmla="*/ 24 w 813"/>
                        <a:gd name="T79" fmla="*/ 390 h 558"/>
                        <a:gd name="T80" fmla="*/ 6 w 813"/>
                        <a:gd name="T81" fmla="*/ 378 h 558"/>
                        <a:gd name="T82" fmla="*/ 0 w 813"/>
                        <a:gd name="T83" fmla="*/ 348 h 558"/>
                        <a:gd name="T84" fmla="*/ 6 w 813"/>
                        <a:gd name="T85" fmla="*/ 306 h 558"/>
                        <a:gd name="T86" fmla="*/ 24 w 813"/>
                        <a:gd name="T87" fmla="*/ 252 h 558"/>
                        <a:gd name="T88" fmla="*/ 60 w 813"/>
                        <a:gd name="T89" fmla="*/ 192 h 558"/>
                        <a:gd name="T90" fmla="*/ 90 w 813"/>
                        <a:gd name="T91" fmla="*/ 138 h 558"/>
                        <a:gd name="T92" fmla="*/ 120 w 813"/>
                        <a:gd name="T93" fmla="*/ 96 h 558"/>
                        <a:gd name="T94" fmla="*/ 137 w 813"/>
                        <a:gd name="T95" fmla="*/ 60 h 558"/>
                        <a:gd name="T96" fmla="*/ 149 w 813"/>
                        <a:gd name="T97" fmla="*/ 48 h 558"/>
                        <a:gd name="T98" fmla="*/ 371 w 813"/>
                        <a:gd name="T99" fmla="*/ 0 h 5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</a:cxnLst>
                      <a:rect l="0" t="0" r="r" b="b"/>
                      <a:pathLst>
                        <a:path w="813" h="558">
                          <a:moveTo>
                            <a:pt x="371" y="0"/>
                          </a:moveTo>
                          <a:lnTo>
                            <a:pt x="395" y="18"/>
                          </a:lnTo>
                          <a:lnTo>
                            <a:pt x="425" y="48"/>
                          </a:lnTo>
                          <a:lnTo>
                            <a:pt x="508" y="120"/>
                          </a:lnTo>
                          <a:lnTo>
                            <a:pt x="550" y="156"/>
                          </a:lnTo>
                          <a:lnTo>
                            <a:pt x="586" y="192"/>
                          </a:lnTo>
                          <a:lnTo>
                            <a:pt x="616" y="222"/>
                          </a:lnTo>
                          <a:lnTo>
                            <a:pt x="634" y="240"/>
                          </a:lnTo>
                          <a:lnTo>
                            <a:pt x="634" y="234"/>
                          </a:lnTo>
                          <a:lnTo>
                            <a:pt x="640" y="222"/>
                          </a:lnTo>
                          <a:lnTo>
                            <a:pt x="658" y="180"/>
                          </a:lnTo>
                          <a:lnTo>
                            <a:pt x="670" y="162"/>
                          </a:lnTo>
                          <a:lnTo>
                            <a:pt x="682" y="144"/>
                          </a:lnTo>
                          <a:lnTo>
                            <a:pt x="700" y="144"/>
                          </a:lnTo>
                          <a:lnTo>
                            <a:pt x="718" y="156"/>
                          </a:lnTo>
                          <a:lnTo>
                            <a:pt x="754" y="192"/>
                          </a:lnTo>
                          <a:lnTo>
                            <a:pt x="783" y="234"/>
                          </a:lnTo>
                          <a:lnTo>
                            <a:pt x="807" y="270"/>
                          </a:lnTo>
                          <a:lnTo>
                            <a:pt x="813" y="282"/>
                          </a:lnTo>
                          <a:lnTo>
                            <a:pt x="813" y="282"/>
                          </a:lnTo>
                          <a:lnTo>
                            <a:pt x="801" y="372"/>
                          </a:lnTo>
                          <a:lnTo>
                            <a:pt x="789" y="444"/>
                          </a:lnTo>
                          <a:lnTo>
                            <a:pt x="777" y="492"/>
                          </a:lnTo>
                          <a:lnTo>
                            <a:pt x="777" y="528"/>
                          </a:lnTo>
                          <a:lnTo>
                            <a:pt x="771" y="546"/>
                          </a:lnTo>
                          <a:lnTo>
                            <a:pt x="765" y="558"/>
                          </a:lnTo>
                          <a:lnTo>
                            <a:pt x="765" y="558"/>
                          </a:lnTo>
                          <a:lnTo>
                            <a:pt x="759" y="558"/>
                          </a:lnTo>
                          <a:lnTo>
                            <a:pt x="736" y="558"/>
                          </a:lnTo>
                          <a:lnTo>
                            <a:pt x="700" y="546"/>
                          </a:lnTo>
                          <a:lnTo>
                            <a:pt x="658" y="540"/>
                          </a:lnTo>
                          <a:lnTo>
                            <a:pt x="604" y="528"/>
                          </a:lnTo>
                          <a:lnTo>
                            <a:pt x="544" y="516"/>
                          </a:lnTo>
                          <a:lnTo>
                            <a:pt x="407" y="492"/>
                          </a:lnTo>
                          <a:lnTo>
                            <a:pt x="269" y="456"/>
                          </a:lnTo>
                          <a:lnTo>
                            <a:pt x="209" y="444"/>
                          </a:lnTo>
                          <a:lnTo>
                            <a:pt x="149" y="432"/>
                          </a:lnTo>
                          <a:lnTo>
                            <a:pt x="96" y="414"/>
                          </a:lnTo>
                          <a:lnTo>
                            <a:pt x="54" y="402"/>
                          </a:lnTo>
                          <a:lnTo>
                            <a:pt x="24" y="390"/>
                          </a:lnTo>
                          <a:lnTo>
                            <a:pt x="6" y="378"/>
                          </a:lnTo>
                          <a:lnTo>
                            <a:pt x="0" y="348"/>
                          </a:lnTo>
                          <a:lnTo>
                            <a:pt x="6" y="306"/>
                          </a:lnTo>
                          <a:lnTo>
                            <a:pt x="24" y="252"/>
                          </a:lnTo>
                          <a:lnTo>
                            <a:pt x="60" y="192"/>
                          </a:lnTo>
                          <a:lnTo>
                            <a:pt x="90" y="138"/>
                          </a:lnTo>
                          <a:lnTo>
                            <a:pt x="120" y="96"/>
                          </a:lnTo>
                          <a:lnTo>
                            <a:pt x="137" y="60"/>
                          </a:lnTo>
                          <a:lnTo>
                            <a:pt x="149" y="48"/>
                          </a:lnTo>
                          <a:lnTo>
                            <a:pt x="371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16" name="Freeform 84"/>
                    <p:cNvSpPr>
                      <a:spLocks/>
                    </p:cNvSpPr>
                    <p:nvPr/>
                  </p:nvSpPr>
                  <p:spPr bwMode="auto">
                    <a:xfrm>
                      <a:off x="3795" y="2115"/>
                      <a:ext cx="963" cy="720"/>
                    </a:xfrm>
                    <a:custGeom>
                      <a:avLst/>
                      <a:gdLst>
                        <a:gd name="T0" fmla="*/ 35 w 963"/>
                        <a:gd name="T1" fmla="*/ 0 h 720"/>
                        <a:gd name="T2" fmla="*/ 35 w 963"/>
                        <a:gd name="T3" fmla="*/ 6 h 720"/>
                        <a:gd name="T4" fmla="*/ 24 w 963"/>
                        <a:gd name="T5" fmla="*/ 30 h 720"/>
                        <a:gd name="T6" fmla="*/ 18 w 963"/>
                        <a:gd name="T7" fmla="*/ 66 h 720"/>
                        <a:gd name="T8" fmla="*/ 6 w 963"/>
                        <a:gd name="T9" fmla="*/ 114 h 720"/>
                        <a:gd name="T10" fmla="*/ 6 w 963"/>
                        <a:gd name="T11" fmla="*/ 162 h 720"/>
                        <a:gd name="T12" fmla="*/ 0 w 963"/>
                        <a:gd name="T13" fmla="*/ 222 h 720"/>
                        <a:gd name="T14" fmla="*/ 6 w 963"/>
                        <a:gd name="T15" fmla="*/ 282 h 720"/>
                        <a:gd name="T16" fmla="*/ 24 w 963"/>
                        <a:gd name="T17" fmla="*/ 342 h 720"/>
                        <a:gd name="T18" fmla="*/ 77 w 963"/>
                        <a:gd name="T19" fmla="*/ 456 h 720"/>
                        <a:gd name="T20" fmla="*/ 137 w 963"/>
                        <a:gd name="T21" fmla="*/ 552 h 720"/>
                        <a:gd name="T22" fmla="*/ 161 w 963"/>
                        <a:gd name="T23" fmla="*/ 594 h 720"/>
                        <a:gd name="T24" fmla="*/ 197 w 963"/>
                        <a:gd name="T25" fmla="*/ 624 h 720"/>
                        <a:gd name="T26" fmla="*/ 221 w 963"/>
                        <a:gd name="T27" fmla="*/ 648 h 720"/>
                        <a:gd name="T28" fmla="*/ 251 w 963"/>
                        <a:gd name="T29" fmla="*/ 666 h 720"/>
                        <a:gd name="T30" fmla="*/ 269 w 963"/>
                        <a:gd name="T31" fmla="*/ 672 h 720"/>
                        <a:gd name="T32" fmla="*/ 293 w 963"/>
                        <a:gd name="T33" fmla="*/ 678 h 720"/>
                        <a:gd name="T34" fmla="*/ 352 w 963"/>
                        <a:gd name="T35" fmla="*/ 702 h 720"/>
                        <a:gd name="T36" fmla="*/ 436 w 963"/>
                        <a:gd name="T37" fmla="*/ 714 h 720"/>
                        <a:gd name="T38" fmla="*/ 532 w 963"/>
                        <a:gd name="T39" fmla="*/ 720 h 720"/>
                        <a:gd name="T40" fmla="*/ 622 w 963"/>
                        <a:gd name="T41" fmla="*/ 708 h 720"/>
                        <a:gd name="T42" fmla="*/ 669 w 963"/>
                        <a:gd name="T43" fmla="*/ 696 h 720"/>
                        <a:gd name="T44" fmla="*/ 717 w 963"/>
                        <a:gd name="T45" fmla="*/ 672 h 720"/>
                        <a:gd name="T46" fmla="*/ 759 w 963"/>
                        <a:gd name="T47" fmla="*/ 642 h 720"/>
                        <a:gd name="T48" fmla="*/ 801 w 963"/>
                        <a:gd name="T49" fmla="*/ 600 h 720"/>
                        <a:gd name="T50" fmla="*/ 837 w 963"/>
                        <a:gd name="T51" fmla="*/ 552 h 720"/>
                        <a:gd name="T52" fmla="*/ 873 w 963"/>
                        <a:gd name="T53" fmla="*/ 486 h 720"/>
                        <a:gd name="T54" fmla="*/ 921 w 963"/>
                        <a:gd name="T55" fmla="*/ 378 h 720"/>
                        <a:gd name="T56" fmla="*/ 939 w 963"/>
                        <a:gd name="T57" fmla="*/ 324 h 720"/>
                        <a:gd name="T58" fmla="*/ 957 w 963"/>
                        <a:gd name="T59" fmla="*/ 270 h 720"/>
                        <a:gd name="T60" fmla="*/ 963 w 963"/>
                        <a:gd name="T61" fmla="*/ 222 h 720"/>
                        <a:gd name="T62" fmla="*/ 963 w 963"/>
                        <a:gd name="T63" fmla="*/ 174 h 720"/>
                        <a:gd name="T64" fmla="*/ 945 w 963"/>
                        <a:gd name="T65" fmla="*/ 144 h 720"/>
                        <a:gd name="T66" fmla="*/ 909 w 963"/>
                        <a:gd name="T67" fmla="*/ 108 h 720"/>
                        <a:gd name="T68" fmla="*/ 825 w 963"/>
                        <a:gd name="T69" fmla="*/ 72 h 720"/>
                        <a:gd name="T70" fmla="*/ 741 w 963"/>
                        <a:gd name="T71" fmla="*/ 42 h 720"/>
                        <a:gd name="T72" fmla="*/ 705 w 963"/>
                        <a:gd name="T73" fmla="*/ 36 h 720"/>
                        <a:gd name="T74" fmla="*/ 681 w 963"/>
                        <a:gd name="T75" fmla="*/ 30 h 720"/>
                        <a:gd name="T76" fmla="*/ 663 w 963"/>
                        <a:gd name="T77" fmla="*/ 24 h 720"/>
                        <a:gd name="T78" fmla="*/ 657 w 963"/>
                        <a:gd name="T79" fmla="*/ 24 h 720"/>
                        <a:gd name="T80" fmla="*/ 35 w 963"/>
                        <a:gd name="T81" fmla="*/ 0 h 72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</a:cxnLst>
                      <a:rect l="0" t="0" r="r" b="b"/>
                      <a:pathLst>
                        <a:path w="963" h="720">
                          <a:moveTo>
                            <a:pt x="35" y="0"/>
                          </a:moveTo>
                          <a:lnTo>
                            <a:pt x="35" y="6"/>
                          </a:lnTo>
                          <a:lnTo>
                            <a:pt x="24" y="30"/>
                          </a:lnTo>
                          <a:lnTo>
                            <a:pt x="18" y="66"/>
                          </a:lnTo>
                          <a:lnTo>
                            <a:pt x="6" y="114"/>
                          </a:lnTo>
                          <a:lnTo>
                            <a:pt x="6" y="162"/>
                          </a:lnTo>
                          <a:lnTo>
                            <a:pt x="0" y="222"/>
                          </a:lnTo>
                          <a:lnTo>
                            <a:pt x="6" y="282"/>
                          </a:lnTo>
                          <a:lnTo>
                            <a:pt x="24" y="342"/>
                          </a:lnTo>
                          <a:lnTo>
                            <a:pt x="77" y="456"/>
                          </a:lnTo>
                          <a:lnTo>
                            <a:pt x="137" y="552"/>
                          </a:lnTo>
                          <a:lnTo>
                            <a:pt x="161" y="594"/>
                          </a:lnTo>
                          <a:lnTo>
                            <a:pt x="197" y="624"/>
                          </a:lnTo>
                          <a:lnTo>
                            <a:pt x="221" y="648"/>
                          </a:lnTo>
                          <a:lnTo>
                            <a:pt x="251" y="666"/>
                          </a:lnTo>
                          <a:lnTo>
                            <a:pt x="269" y="672"/>
                          </a:lnTo>
                          <a:lnTo>
                            <a:pt x="293" y="678"/>
                          </a:lnTo>
                          <a:lnTo>
                            <a:pt x="352" y="702"/>
                          </a:lnTo>
                          <a:lnTo>
                            <a:pt x="436" y="714"/>
                          </a:lnTo>
                          <a:lnTo>
                            <a:pt x="532" y="720"/>
                          </a:lnTo>
                          <a:lnTo>
                            <a:pt x="622" y="708"/>
                          </a:lnTo>
                          <a:lnTo>
                            <a:pt x="669" y="696"/>
                          </a:lnTo>
                          <a:lnTo>
                            <a:pt x="717" y="672"/>
                          </a:lnTo>
                          <a:lnTo>
                            <a:pt x="759" y="642"/>
                          </a:lnTo>
                          <a:lnTo>
                            <a:pt x="801" y="600"/>
                          </a:lnTo>
                          <a:lnTo>
                            <a:pt x="837" y="552"/>
                          </a:lnTo>
                          <a:lnTo>
                            <a:pt x="873" y="486"/>
                          </a:lnTo>
                          <a:lnTo>
                            <a:pt x="921" y="378"/>
                          </a:lnTo>
                          <a:lnTo>
                            <a:pt x="939" y="324"/>
                          </a:lnTo>
                          <a:lnTo>
                            <a:pt x="957" y="270"/>
                          </a:lnTo>
                          <a:lnTo>
                            <a:pt x="963" y="222"/>
                          </a:lnTo>
                          <a:lnTo>
                            <a:pt x="963" y="174"/>
                          </a:lnTo>
                          <a:lnTo>
                            <a:pt x="945" y="144"/>
                          </a:lnTo>
                          <a:lnTo>
                            <a:pt x="909" y="108"/>
                          </a:lnTo>
                          <a:lnTo>
                            <a:pt x="825" y="72"/>
                          </a:lnTo>
                          <a:lnTo>
                            <a:pt x="741" y="42"/>
                          </a:lnTo>
                          <a:lnTo>
                            <a:pt x="705" y="36"/>
                          </a:lnTo>
                          <a:lnTo>
                            <a:pt x="681" y="30"/>
                          </a:lnTo>
                          <a:lnTo>
                            <a:pt x="663" y="24"/>
                          </a:lnTo>
                          <a:lnTo>
                            <a:pt x="657" y="24"/>
                          </a:lnTo>
                          <a:lnTo>
                            <a:pt x="35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17" name="Freeform 85"/>
                    <p:cNvSpPr>
                      <a:spLocks/>
                    </p:cNvSpPr>
                    <p:nvPr/>
                  </p:nvSpPr>
                  <p:spPr bwMode="auto">
                    <a:xfrm>
                      <a:off x="4584" y="2301"/>
                      <a:ext cx="520" cy="599"/>
                    </a:xfrm>
                    <a:custGeom>
                      <a:avLst/>
                      <a:gdLst>
                        <a:gd name="T0" fmla="*/ 96 w 520"/>
                        <a:gd name="T1" fmla="*/ 0 h 599"/>
                        <a:gd name="T2" fmla="*/ 102 w 520"/>
                        <a:gd name="T3" fmla="*/ 0 h 599"/>
                        <a:gd name="T4" fmla="*/ 126 w 520"/>
                        <a:gd name="T5" fmla="*/ 6 h 599"/>
                        <a:gd name="T6" fmla="*/ 162 w 520"/>
                        <a:gd name="T7" fmla="*/ 12 h 599"/>
                        <a:gd name="T8" fmla="*/ 203 w 520"/>
                        <a:gd name="T9" fmla="*/ 24 h 599"/>
                        <a:gd name="T10" fmla="*/ 293 w 520"/>
                        <a:gd name="T11" fmla="*/ 48 h 599"/>
                        <a:gd name="T12" fmla="*/ 329 w 520"/>
                        <a:gd name="T13" fmla="*/ 66 h 599"/>
                        <a:gd name="T14" fmla="*/ 365 w 520"/>
                        <a:gd name="T15" fmla="*/ 84 h 599"/>
                        <a:gd name="T16" fmla="*/ 395 w 520"/>
                        <a:gd name="T17" fmla="*/ 108 h 599"/>
                        <a:gd name="T18" fmla="*/ 437 w 520"/>
                        <a:gd name="T19" fmla="*/ 144 h 599"/>
                        <a:gd name="T20" fmla="*/ 473 w 520"/>
                        <a:gd name="T21" fmla="*/ 186 h 599"/>
                        <a:gd name="T22" fmla="*/ 502 w 520"/>
                        <a:gd name="T23" fmla="*/ 234 h 599"/>
                        <a:gd name="T24" fmla="*/ 520 w 520"/>
                        <a:gd name="T25" fmla="*/ 288 h 599"/>
                        <a:gd name="T26" fmla="*/ 520 w 520"/>
                        <a:gd name="T27" fmla="*/ 354 h 599"/>
                        <a:gd name="T28" fmla="*/ 508 w 520"/>
                        <a:gd name="T29" fmla="*/ 390 h 599"/>
                        <a:gd name="T30" fmla="*/ 491 w 520"/>
                        <a:gd name="T31" fmla="*/ 426 h 599"/>
                        <a:gd name="T32" fmla="*/ 467 w 520"/>
                        <a:gd name="T33" fmla="*/ 462 h 599"/>
                        <a:gd name="T34" fmla="*/ 437 w 520"/>
                        <a:gd name="T35" fmla="*/ 498 h 599"/>
                        <a:gd name="T36" fmla="*/ 395 w 520"/>
                        <a:gd name="T37" fmla="*/ 534 h 599"/>
                        <a:gd name="T38" fmla="*/ 347 w 520"/>
                        <a:gd name="T39" fmla="*/ 563 h 599"/>
                        <a:gd name="T40" fmla="*/ 299 w 520"/>
                        <a:gd name="T41" fmla="*/ 581 h 599"/>
                        <a:gd name="T42" fmla="*/ 251 w 520"/>
                        <a:gd name="T43" fmla="*/ 593 h 599"/>
                        <a:gd name="T44" fmla="*/ 209 w 520"/>
                        <a:gd name="T45" fmla="*/ 599 h 599"/>
                        <a:gd name="T46" fmla="*/ 174 w 520"/>
                        <a:gd name="T47" fmla="*/ 599 h 599"/>
                        <a:gd name="T48" fmla="*/ 150 w 520"/>
                        <a:gd name="T49" fmla="*/ 599 h 599"/>
                        <a:gd name="T50" fmla="*/ 138 w 520"/>
                        <a:gd name="T51" fmla="*/ 593 h 599"/>
                        <a:gd name="T52" fmla="*/ 120 w 520"/>
                        <a:gd name="T53" fmla="*/ 546 h 599"/>
                        <a:gd name="T54" fmla="*/ 108 w 520"/>
                        <a:gd name="T55" fmla="*/ 510 h 599"/>
                        <a:gd name="T56" fmla="*/ 96 w 520"/>
                        <a:gd name="T57" fmla="*/ 480 h 599"/>
                        <a:gd name="T58" fmla="*/ 90 w 520"/>
                        <a:gd name="T59" fmla="*/ 468 h 599"/>
                        <a:gd name="T60" fmla="*/ 84 w 520"/>
                        <a:gd name="T61" fmla="*/ 450 h 599"/>
                        <a:gd name="T62" fmla="*/ 84 w 520"/>
                        <a:gd name="T63" fmla="*/ 450 h 599"/>
                        <a:gd name="T64" fmla="*/ 90 w 520"/>
                        <a:gd name="T65" fmla="*/ 438 h 599"/>
                        <a:gd name="T66" fmla="*/ 120 w 520"/>
                        <a:gd name="T67" fmla="*/ 414 h 599"/>
                        <a:gd name="T68" fmla="*/ 162 w 520"/>
                        <a:gd name="T69" fmla="*/ 384 h 599"/>
                        <a:gd name="T70" fmla="*/ 209 w 520"/>
                        <a:gd name="T71" fmla="*/ 372 h 599"/>
                        <a:gd name="T72" fmla="*/ 144 w 520"/>
                        <a:gd name="T73" fmla="*/ 354 h 599"/>
                        <a:gd name="T74" fmla="*/ 90 w 520"/>
                        <a:gd name="T75" fmla="*/ 342 h 599"/>
                        <a:gd name="T76" fmla="*/ 54 w 520"/>
                        <a:gd name="T77" fmla="*/ 330 h 599"/>
                        <a:gd name="T78" fmla="*/ 24 w 520"/>
                        <a:gd name="T79" fmla="*/ 324 h 599"/>
                        <a:gd name="T80" fmla="*/ 12 w 520"/>
                        <a:gd name="T81" fmla="*/ 318 h 599"/>
                        <a:gd name="T82" fmla="*/ 0 w 520"/>
                        <a:gd name="T83" fmla="*/ 318 h 599"/>
                        <a:gd name="T84" fmla="*/ 0 w 520"/>
                        <a:gd name="T85" fmla="*/ 318 h 599"/>
                        <a:gd name="T86" fmla="*/ 96 w 520"/>
                        <a:gd name="T87" fmla="*/ 0 h 59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</a:cxnLst>
                      <a:rect l="0" t="0" r="r" b="b"/>
                      <a:pathLst>
                        <a:path w="520" h="599">
                          <a:moveTo>
                            <a:pt x="96" y="0"/>
                          </a:moveTo>
                          <a:lnTo>
                            <a:pt x="102" y="0"/>
                          </a:lnTo>
                          <a:lnTo>
                            <a:pt x="126" y="6"/>
                          </a:lnTo>
                          <a:lnTo>
                            <a:pt x="162" y="12"/>
                          </a:lnTo>
                          <a:lnTo>
                            <a:pt x="203" y="24"/>
                          </a:lnTo>
                          <a:lnTo>
                            <a:pt x="293" y="48"/>
                          </a:lnTo>
                          <a:lnTo>
                            <a:pt x="329" y="66"/>
                          </a:lnTo>
                          <a:lnTo>
                            <a:pt x="365" y="84"/>
                          </a:lnTo>
                          <a:lnTo>
                            <a:pt x="395" y="108"/>
                          </a:lnTo>
                          <a:lnTo>
                            <a:pt x="437" y="144"/>
                          </a:lnTo>
                          <a:lnTo>
                            <a:pt x="473" y="186"/>
                          </a:lnTo>
                          <a:lnTo>
                            <a:pt x="502" y="234"/>
                          </a:lnTo>
                          <a:lnTo>
                            <a:pt x="520" y="288"/>
                          </a:lnTo>
                          <a:lnTo>
                            <a:pt x="520" y="354"/>
                          </a:lnTo>
                          <a:lnTo>
                            <a:pt x="508" y="390"/>
                          </a:lnTo>
                          <a:lnTo>
                            <a:pt x="491" y="426"/>
                          </a:lnTo>
                          <a:lnTo>
                            <a:pt x="467" y="462"/>
                          </a:lnTo>
                          <a:lnTo>
                            <a:pt x="437" y="498"/>
                          </a:lnTo>
                          <a:lnTo>
                            <a:pt x="395" y="534"/>
                          </a:lnTo>
                          <a:lnTo>
                            <a:pt x="347" y="563"/>
                          </a:lnTo>
                          <a:lnTo>
                            <a:pt x="299" y="581"/>
                          </a:lnTo>
                          <a:lnTo>
                            <a:pt x="251" y="593"/>
                          </a:lnTo>
                          <a:lnTo>
                            <a:pt x="209" y="599"/>
                          </a:lnTo>
                          <a:lnTo>
                            <a:pt x="174" y="599"/>
                          </a:lnTo>
                          <a:lnTo>
                            <a:pt x="150" y="599"/>
                          </a:lnTo>
                          <a:lnTo>
                            <a:pt x="138" y="593"/>
                          </a:lnTo>
                          <a:lnTo>
                            <a:pt x="120" y="546"/>
                          </a:lnTo>
                          <a:lnTo>
                            <a:pt x="108" y="510"/>
                          </a:lnTo>
                          <a:lnTo>
                            <a:pt x="96" y="480"/>
                          </a:lnTo>
                          <a:lnTo>
                            <a:pt x="90" y="468"/>
                          </a:lnTo>
                          <a:lnTo>
                            <a:pt x="84" y="450"/>
                          </a:lnTo>
                          <a:lnTo>
                            <a:pt x="84" y="450"/>
                          </a:lnTo>
                          <a:lnTo>
                            <a:pt x="90" y="438"/>
                          </a:lnTo>
                          <a:lnTo>
                            <a:pt x="120" y="414"/>
                          </a:lnTo>
                          <a:lnTo>
                            <a:pt x="162" y="384"/>
                          </a:lnTo>
                          <a:lnTo>
                            <a:pt x="209" y="372"/>
                          </a:lnTo>
                          <a:lnTo>
                            <a:pt x="144" y="354"/>
                          </a:lnTo>
                          <a:lnTo>
                            <a:pt x="90" y="342"/>
                          </a:lnTo>
                          <a:lnTo>
                            <a:pt x="54" y="330"/>
                          </a:lnTo>
                          <a:lnTo>
                            <a:pt x="24" y="324"/>
                          </a:lnTo>
                          <a:lnTo>
                            <a:pt x="12" y="318"/>
                          </a:lnTo>
                          <a:lnTo>
                            <a:pt x="0" y="318"/>
                          </a:lnTo>
                          <a:lnTo>
                            <a:pt x="0" y="318"/>
                          </a:lnTo>
                          <a:lnTo>
                            <a:pt x="96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18" name="Freeform 86"/>
                    <p:cNvSpPr>
                      <a:spLocks/>
                    </p:cNvSpPr>
                    <p:nvPr/>
                  </p:nvSpPr>
                  <p:spPr bwMode="auto">
                    <a:xfrm>
                      <a:off x="4584" y="2301"/>
                      <a:ext cx="520" cy="599"/>
                    </a:xfrm>
                    <a:custGeom>
                      <a:avLst/>
                      <a:gdLst>
                        <a:gd name="T0" fmla="*/ 96 w 520"/>
                        <a:gd name="T1" fmla="*/ 0 h 599"/>
                        <a:gd name="T2" fmla="*/ 102 w 520"/>
                        <a:gd name="T3" fmla="*/ 0 h 599"/>
                        <a:gd name="T4" fmla="*/ 126 w 520"/>
                        <a:gd name="T5" fmla="*/ 6 h 599"/>
                        <a:gd name="T6" fmla="*/ 162 w 520"/>
                        <a:gd name="T7" fmla="*/ 12 h 599"/>
                        <a:gd name="T8" fmla="*/ 203 w 520"/>
                        <a:gd name="T9" fmla="*/ 24 h 599"/>
                        <a:gd name="T10" fmla="*/ 293 w 520"/>
                        <a:gd name="T11" fmla="*/ 48 h 599"/>
                        <a:gd name="T12" fmla="*/ 329 w 520"/>
                        <a:gd name="T13" fmla="*/ 66 h 599"/>
                        <a:gd name="T14" fmla="*/ 365 w 520"/>
                        <a:gd name="T15" fmla="*/ 84 h 599"/>
                        <a:gd name="T16" fmla="*/ 395 w 520"/>
                        <a:gd name="T17" fmla="*/ 108 h 599"/>
                        <a:gd name="T18" fmla="*/ 437 w 520"/>
                        <a:gd name="T19" fmla="*/ 144 h 599"/>
                        <a:gd name="T20" fmla="*/ 473 w 520"/>
                        <a:gd name="T21" fmla="*/ 186 h 599"/>
                        <a:gd name="T22" fmla="*/ 502 w 520"/>
                        <a:gd name="T23" fmla="*/ 234 h 599"/>
                        <a:gd name="T24" fmla="*/ 520 w 520"/>
                        <a:gd name="T25" fmla="*/ 288 h 599"/>
                        <a:gd name="T26" fmla="*/ 520 w 520"/>
                        <a:gd name="T27" fmla="*/ 354 h 599"/>
                        <a:gd name="T28" fmla="*/ 508 w 520"/>
                        <a:gd name="T29" fmla="*/ 390 h 599"/>
                        <a:gd name="T30" fmla="*/ 491 w 520"/>
                        <a:gd name="T31" fmla="*/ 426 h 599"/>
                        <a:gd name="T32" fmla="*/ 467 w 520"/>
                        <a:gd name="T33" fmla="*/ 462 h 599"/>
                        <a:gd name="T34" fmla="*/ 437 w 520"/>
                        <a:gd name="T35" fmla="*/ 498 h 599"/>
                        <a:gd name="T36" fmla="*/ 395 w 520"/>
                        <a:gd name="T37" fmla="*/ 534 h 599"/>
                        <a:gd name="T38" fmla="*/ 347 w 520"/>
                        <a:gd name="T39" fmla="*/ 563 h 599"/>
                        <a:gd name="T40" fmla="*/ 299 w 520"/>
                        <a:gd name="T41" fmla="*/ 581 h 599"/>
                        <a:gd name="T42" fmla="*/ 251 w 520"/>
                        <a:gd name="T43" fmla="*/ 593 h 599"/>
                        <a:gd name="T44" fmla="*/ 209 w 520"/>
                        <a:gd name="T45" fmla="*/ 599 h 599"/>
                        <a:gd name="T46" fmla="*/ 174 w 520"/>
                        <a:gd name="T47" fmla="*/ 599 h 599"/>
                        <a:gd name="T48" fmla="*/ 150 w 520"/>
                        <a:gd name="T49" fmla="*/ 599 h 599"/>
                        <a:gd name="T50" fmla="*/ 138 w 520"/>
                        <a:gd name="T51" fmla="*/ 593 h 599"/>
                        <a:gd name="T52" fmla="*/ 120 w 520"/>
                        <a:gd name="T53" fmla="*/ 546 h 599"/>
                        <a:gd name="T54" fmla="*/ 108 w 520"/>
                        <a:gd name="T55" fmla="*/ 510 h 599"/>
                        <a:gd name="T56" fmla="*/ 96 w 520"/>
                        <a:gd name="T57" fmla="*/ 480 h 599"/>
                        <a:gd name="T58" fmla="*/ 90 w 520"/>
                        <a:gd name="T59" fmla="*/ 468 h 599"/>
                        <a:gd name="T60" fmla="*/ 84 w 520"/>
                        <a:gd name="T61" fmla="*/ 450 h 599"/>
                        <a:gd name="T62" fmla="*/ 84 w 520"/>
                        <a:gd name="T63" fmla="*/ 450 h 599"/>
                        <a:gd name="T64" fmla="*/ 90 w 520"/>
                        <a:gd name="T65" fmla="*/ 438 h 599"/>
                        <a:gd name="T66" fmla="*/ 120 w 520"/>
                        <a:gd name="T67" fmla="*/ 414 h 599"/>
                        <a:gd name="T68" fmla="*/ 162 w 520"/>
                        <a:gd name="T69" fmla="*/ 384 h 599"/>
                        <a:gd name="T70" fmla="*/ 209 w 520"/>
                        <a:gd name="T71" fmla="*/ 372 h 599"/>
                        <a:gd name="T72" fmla="*/ 144 w 520"/>
                        <a:gd name="T73" fmla="*/ 354 h 599"/>
                        <a:gd name="T74" fmla="*/ 90 w 520"/>
                        <a:gd name="T75" fmla="*/ 342 h 599"/>
                        <a:gd name="T76" fmla="*/ 54 w 520"/>
                        <a:gd name="T77" fmla="*/ 330 h 599"/>
                        <a:gd name="T78" fmla="*/ 24 w 520"/>
                        <a:gd name="T79" fmla="*/ 324 h 599"/>
                        <a:gd name="T80" fmla="*/ 12 w 520"/>
                        <a:gd name="T81" fmla="*/ 318 h 599"/>
                        <a:gd name="T82" fmla="*/ 0 w 520"/>
                        <a:gd name="T83" fmla="*/ 318 h 599"/>
                        <a:gd name="T84" fmla="*/ 0 w 520"/>
                        <a:gd name="T85" fmla="*/ 318 h 59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520" h="599">
                          <a:moveTo>
                            <a:pt x="96" y="0"/>
                          </a:moveTo>
                          <a:lnTo>
                            <a:pt x="102" y="0"/>
                          </a:lnTo>
                          <a:lnTo>
                            <a:pt x="126" y="6"/>
                          </a:lnTo>
                          <a:lnTo>
                            <a:pt x="162" y="12"/>
                          </a:lnTo>
                          <a:lnTo>
                            <a:pt x="203" y="24"/>
                          </a:lnTo>
                          <a:lnTo>
                            <a:pt x="293" y="48"/>
                          </a:lnTo>
                          <a:lnTo>
                            <a:pt x="329" y="66"/>
                          </a:lnTo>
                          <a:lnTo>
                            <a:pt x="365" y="84"/>
                          </a:lnTo>
                          <a:lnTo>
                            <a:pt x="395" y="108"/>
                          </a:lnTo>
                          <a:lnTo>
                            <a:pt x="437" y="144"/>
                          </a:lnTo>
                          <a:lnTo>
                            <a:pt x="473" y="186"/>
                          </a:lnTo>
                          <a:lnTo>
                            <a:pt x="502" y="234"/>
                          </a:lnTo>
                          <a:lnTo>
                            <a:pt x="520" y="288"/>
                          </a:lnTo>
                          <a:lnTo>
                            <a:pt x="520" y="354"/>
                          </a:lnTo>
                          <a:lnTo>
                            <a:pt x="508" y="390"/>
                          </a:lnTo>
                          <a:lnTo>
                            <a:pt x="491" y="426"/>
                          </a:lnTo>
                          <a:lnTo>
                            <a:pt x="467" y="462"/>
                          </a:lnTo>
                          <a:lnTo>
                            <a:pt x="437" y="498"/>
                          </a:lnTo>
                          <a:lnTo>
                            <a:pt x="395" y="534"/>
                          </a:lnTo>
                          <a:lnTo>
                            <a:pt x="347" y="563"/>
                          </a:lnTo>
                          <a:lnTo>
                            <a:pt x="299" y="581"/>
                          </a:lnTo>
                          <a:lnTo>
                            <a:pt x="251" y="593"/>
                          </a:lnTo>
                          <a:lnTo>
                            <a:pt x="209" y="599"/>
                          </a:lnTo>
                          <a:lnTo>
                            <a:pt x="174" y="599"/>
                          </a:lnTo>
                          <a:lnTo>
                            <a:pt x="150" y="599"/>
                          </a:lnTo>
                          <a:lnTo>
                            <a:pt x="138" y="593"/>
                          </a:lnTo>
                          <a:lnTo>
                            <a:pt x="120" y="546"/>
                          </a:lnTo>
                          <a:lnTo>
                            <a:pt x="108" y="510"/>
                          </a:lnTo>
                          <a:lnTo>
                            <a:pt x="96" y="480"/>
                          </a:lnTo>
                          <a:lnTo>
                            <a:pt x="90" y="468"/>
                          </a:lnTo>
                          <a:lnTo>
                            <a:pt x="84" y="450"/>
                          </a:lnTo>
                          <a:lnTo>
                            <a:pt x="84" y="450"/>
                          </a:lnTo>
                          <a:lnTo>
                            <a:pt x="90" y="438"/>
                          </a:lnTo>
                          <a:lnTo>
                            <a:pt x="120" y="414"/>
                          </a:lnTo>
                          <a:lnTo>
                            <a:pt x="162" y="384"/>
                          </a:lnTo>
                          <a:lnTo>
                            <a:pt x="209" y="372"/>
                          </a:lnTo>
                          <a:lnTo>
                            <a:pt x="144" y="354"/>
                          </a:lnTo>
                          <a:lnTo>
                            <a:pt x="90" y="342"/>
                          </a:lnTo>
                          <a:lnTo>
                            <a:pt x="54" y="330"/>
                          </a:lnTo>
                          <a:lnTo>
                            <a:pt x="24" y="324"/>
                          </a:lnTo>
                          <a:lnTo>
                            <a:pt x="12" y="318"/>
                          </a:lnTo>
                          <a:lnTo>
                            <a:pt x="0" y="318"/>
                          </a:lnTo>
                          <a:lnTo>
                            <a:pt x="0" y="31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19" name="Freeform 87"/>
                    <p:cNvSpPr>
                      <a:spLocks/>
                    </p:cNvSpPr>
                    <p:nvPr/>
                  </p:nvSpPr>
                  <p:spPr bwMode="auto">
                    <a:xfrm>
                      <a:off x="3095" y="2271"/>
                      <a:ext cx="652" cy="138"/>
                    </a:xfrm>
                    <a:custGeom>
                      <a:avLst/>
                      <a:gdLst>
                        <a:gd name="T0" fmla="*/ 652 w 652"/>
                        <a:gd name="T1" fmla="*/ 138 h 138"/>
                        <a:gd name="T2" fmla="*/ 646 w 652"/>
                        <a:gd name="T3" fmla="*/ 138 h 138"/>
                        <a:gd name="T4" fmla="*/ 628 w 652"/>
                        <a:gd name="T5" fmla="*/ 132 h 138"/>
                        <a:gd name="T6" fmla="*/ 604 w 652"/>
                        <a:gd name="T7" fmla="*/ 126 h 138"/>
                        <a:gd name="T8" fmla="*/ 568 w 652"/>
                        <a:gd name="T9" fmla="*/ 114 h 138"/>
                        <a:gd name="T10" fmla="*/ 472 w 652"/>
                        <a:gd name="T11" fmla="*/ 90 h 138"/>
                        <a:gd name="T12" fmla="*/ 365 w 652"/>
                        <a:gd name="T13" fmla="*/ 66 h 138"/>
                        <a:gd name="T14" fmla="*/ 251 w 652"/>
                        <a:gd name="T15" fmla="*/ 36 h 138"/>
                        <a:gd name="T16" fmla="*/ 143 w 652"/>
                        <a:gd name="T17" fmla="*/ 18 h 138"/>
                        <a:gd name="T18" fmla="*/ 96 w 652"/>
                        <a:gd name="T19" fmla="*/ 6 h 138"/>
                        <a:gd name="T20" fmla="*/ 60 w 652"/>
                        <a:gd name="T21" fmla="*/ 6 h 138"/>
                        <a:gd name="T22" fmla="*/ 24 w 652"/>
                        <a:gd name="T23" fmla="*/ 0 h 138"/>
                        <a:gd name="T24" fmla="*/ 0 w 652"/>
                        <a:gd name="T25" fmla="*/ 0 h 13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652" h="138">
                          <a:moveTo>
                            <a:pt x="652" y="138"/>
                          </a:moveTo>
                          <a:lnTo>
                            <a:pt x="646" y="138"/>
                          </a:lnTo>
                          <a:lnTo>
                            <a:pt x="628" y="132"/>
                          </a:lnTo>
                          <a:lnTo>
                            <a:pt x="604" y="126"/>
                          </a:lnTo>
                          <a:lnTo>
                            <a:pt x="568" y="114"/>
                          </a:lnTo>
                          <a:lnTo>
                            <a:pt x="472" y="90"/>
                          </a:lnTo>
                          <a:lnTo>
                            <a:pt x="365" y="66"/>
                          </a:lnTo>
                          <a:lnTo>
                            <a:pt x="251" y="36"/>
                          </a:lnTo>
                          <a:lnTo>
                            <a:pt x="143" y="18"/>
                          </a:lnTo>
                          <a:lnTo>
                            <a:pt x="96" y="6"/>
                          </a:lnTo>
                          <a:lnTo>
                            <a:pt x="60" y="6"/>
                          </a:lnTo>
                          <a:lnTo>
                            <a:pt x="24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20" name="Freeform 88"/>
                    <p:cNvSpPr>
                      <a:spLocks/>
                    </p:cNvSpPr>
                    <p:nvPr/>
                  </p:nvSpPr>
                  <p:spPr bwMode="auto">
                    <a:xfrm>
                      <a:off x="3149" y="2385"/>
                      <a:ext cx="526" cy="96"/>
                    </a:xfrm>
                    <a:custGeom>
                      <a:avLst/>
                      <a:gdLst>
                        <a:gd name="T0" fmla="*/ 526 w 526"/>
                        <a:gd name="T1" fmla="*/ 96 h 96"/>
                        <a:gd name="T2" fmla="*/ 520 w 526"/>
                        <a:gd name="T3" fmla="*/ 96 h 96"/>
                        <a:gd name="T4" fmla="*/ 502 w 526"/>
                        <a:gd name="T5" fmla="*/ 96 h 96"/>
                        <a:gd name="T6" fmla="*/ 484 w 526"/>
                        <a:gd name="T7" fmla="*/ 90 h 96"/>
                        <a:gd name="T8" fmla="*/ 454 w 526"/>
                        <a:gd name="T9" fmla="*/ 78 h 96"/>
                        <a:gd name="T10" fmla="*/ 382 w 526"/>
                        <a:gd name="T11" fmla="*/ 60 h 96"/>
                        <a:gd name="T12" fmla="*/ 299 w 526"/>
                        <a:gd name="T13" fmla="*/ 42 h 96"/>
                        <a:gd name="T14" fmla="*/ 209 w 526"/>
                        <a:gd name="T15" fmla="*/ 24 h 96"/>
                        <a:gd name="T16" fmla="*/ 125 w 526"/>
                        <a:gd name="T17" fmla="*/ 6 h 96"/>
                        <a:gd name="T18" fmla="*/ 53 w 526"/>
                        <a:gd name="T19" fmla="*/ 0 h 96"/>
                        <a:gd name="T20" fmla="*/ 24 w 526"/>
                        <a:gd name="T21" fmla="*/ 0 h 96"/>
                        <a:gd name="T22" fmla="*/ 0 w 526"/>
                        <a:gd name="T23" fmla="*/ 6 h 9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526" h="96">
                          <a:moveTo>
                            <a:pt x="526" y="96"/>
                          </a:moveTo>
                          <a:lnTo>
                            <a:pt x="520" y="96"/>
                          </a:lnTo>
                          <a:lnTo>
                            <a:pt x="502" y="96"/>
                          </a:lnTo>
                          <a:lnTo>
                            <a:pt x="484" y="90"/>
                          </a:lnTo>
                          <a:lnTo>
                            <a:pt x="454" y="78"/>
                          </a:lnTo>
                          <a:lnTo>
                            <a:pt x="382" y="60"/>
                          </a:lnTo>
                          <a:lnTo>
                            <a:pt x="299" y="42"/>
                          </a:lnTo>
                          <a:lnTo>
                            <a:pt x="209" y="24"/>
                          </a:lnTo>
                          <a:lnTo>
                            <a:pt x="125" y="6"/>
                          </a:lnTo>
                          <a:lnTo>
                            <a:pt x="53" y="0"/>
                          </a:lnTo>
                          <a:lnTo>
                            <a:pt x="24" y="0"/>
                          </a:lnTo>
                          <a:lnTo>
                            <a:pt x="0" y="6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21" name="Freeform 89"/>
                    <p:cNvSpPr>
                      <a:spLocks/>
                    </p:cNvSpPr>
                    <p:nvPr/>
                  </p:nvSpPr>
                  <p:spPr bwMode="auto">
                    <a:xfrm>
                      <a:off x="3872" y="2253"/>
                      <a:ext cx="126" cy="198"/>
                    </a:xfrm>
                    <a:custGeom>
                      <a:avLst/>
                      <a:gdLst>
                        <a:gd name="T0" fmla="*/ 42 w 126"/>
                        <a:gd name="T1" fmla="*/ 12 h 198"/>
                        <a:gd name="T2" fmla="*/ 18 w 126"/>
                        <a:gd name="T3" fmla="*/ 102 h 198"/>
                        <a:gd name="T4" fmla="*/ 0 w 126"/>
                        <a:gd name="T5" fmla="*/ 192 h 198"/>
                        <a:gd name="T6" fmla="*/ 30 w 126"/>
                        <a:gd name="T7" fmla="*/ 168 h 198"/>
                        <a:gd name="T8" fmla="*/ 60 w 126"/>
                        <a:gd name="T9" fmla="*/ 168 h 198"/>
                        <a:gd name="T10" fmla="*/ 90 w 126"/>
                        <a:gd name="T11" fmla="*/ 180 h 198"/>
                        <a:gd name="T12" fmla="*/ 108 w 126"/>
                        <a:gd name="T13" fmla="*/ 198 h 198"/>
                        <a:gd name="T14" fmla="*/ 126 w 126"/>
                        <a:gd name="T15" fmla="*/ 138 h 198"/>
                        <a:gd name="T16" fmla="*/ 126 w 126"/>
                        <a:gd name="T17" fmla="*/ 102 h 198"/>
                        <a:gd name="T18" fmla="*/ 120 w 126"/>
                        <a:gd name="T19" fmla="*/ 72 h 198"/>
                        <a:gd name="T20" fmla="*/ 102 w 126"/>
                        <a:gd name="T21" fmla="*/ 30 h 198"/>
                        <a:gd name="T22" fmla="*/ 84 w 126"/>
                        <a:gd name="T23" fmla="*/ 6 h 198"/>
                        <a:gd name="T24" fmla="*/ 66 w 126"/>
                        <a:gd name="T25" fmla="*/ 0 h 198"/>
                        <a:gd name="T26" fmla="*/ 42 w 126"/>
                        <a:gd name="T27" fmla="*/ 12 h 198"/>
                        <a:gd name="T28" fmla="*/ 42 w 126"/>
                        <a:gd name="T29" fmla="*/ 12 h 19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126" h="198">
                          <a:moveTo>
                            <a:pt x="42" y="12"/>
                          </a:moveTo>
                          <a:lnTo>
                            <a:pt x="18" y="102"/>
                          </a:lnTo>
                          <a:lnTo>
                            <a:pt x="0" y="192"/>
                          </a:lnTo>
                          <a:lnTo>
                            <a:pt x="30" y="168"/>
                          </a:lnTo>
                          <a:lnTo>
                            <a:pt x="60" y="168"/>
                          </a:lnTo>
                          <a:lnTo>
                            <a:pt x="90" y="180"/>
                          </a:lnTo>
                          <a:lnTo>
                            <a:pt x="108" y="198"/>
                          </a:lnTo>
                          <a:lnTo>
                            <a:pt x="126" y="138"/>
                          </a:lnTo>
                          <a:lnTo>
                            <a:pt x="126" y="102"/>
                          </a:lnTo>
                          <a:lnTo>
                            <a:pt x="120" y="72"/>
                          </a:lnTo>
                          <a:lnTo>
                            <a:pt x="102" y="30"/>
                          </a:lnTo>
                          <a:lnTo>
                            <a:pt x="84" y="6"/>
                          </a:lnTo>
                          <a:lnTo>
                            <a:pt x="66" y="0"/>
                          </a:lnTo>
                          <a:lnTo>
                            <a:pt x="42" y="12"/>
                          </a:lnTo>
                          <a:lnTo>
                            <a:pt x="42" y="12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22" name="Freeform 90"/>
                    <p:cNvSpPr>
                      <a:spLocks/>
                    </p:cNvSpPr>
                    <p:nvPr/>
                  </p:nvSpPr>
                  <p:spPr bwMode="auto">
                    <a:xfrm>
                      <a:off x="4153" y="2187"/>
                      <a:ext cx="323" cy="288"/>
                    </a:xfrm>
                    <a:custGeom>
                      <a:avLst/>
                      <a:gdLst>
                        <a:gd name="T0" fmla="*/ 323 w 323"/>
                        <a:gd name="T1" fmla="*/ 0 h 288"/>
                        <a:gd name="T2" fmla="*/ 317 w 323"/>
                        <a:gd name="T3" fmla="*/ 72 h 288"/>
                        <a:gd name="T4" fmla="*/ 294 w 323"/>
                        <a:gd name="T5" fmla="*/ 150 h 288"/>
                        <a:gd name="T6" fmla="*/ 258 w 323"/>
                        <a:gd name="T7" fmla="*/ 228 h 288"/>
                        <a:gd name="T8" fmla="*/ 222 w 323"/>
                        <a:gd name="T9" fmla="*/ 288 h 288"/>
                        <a:gd name="T10" fmla="*/ 204 w 323"/>
                        <a:gd name="T11" fmla="*/ 270 h 288"/>
                        <a:gd name="T12" fmla="*/ 174 w 323"/>
                        <a:gd name="T13" fmla="*/ 252 h 288"/>
                        <a:gd name="T14" fmla="*/ 108 w 323"/>
                        <a:gd name="T15" fmla="*/ 228 h 288"/>
                        <a:gd name="T16" fmla="*/ 72 w 323"/>
                        <a:gd name="T17" fmla="*/ 216 h 288"/>
                        <a:gd name="T18" fmla="*/ 42 w 323"/>
                        <a:gd name="T19" fmla="*/ 222 h 288"/>
                        <a:gd name="T20" fmla="*/ 18 w 323"/>
                        <a:gd name="T21" fmla="*/ 228 h 288"/>
                        <a:gd name="T22" fmla="*/ 0 w 323"/>
                        <a:gd name="T23" fmla="*/ 246 h 288"/>
                        <a:gd name="T24" fmla="*/ 36 w 323"/>
                        <a:gd name="T25" fmla="*/ 210 h 288"/>
                        <a:gd name="T26" fmla="*/ 66 w 323"/>
                        <a:gd name="T27" fmla="*/ 168 h 288"/>
                        <a:gd name="T28" fmla="*/ 84 w 323"/>
                        <a:gd name="T29" fmla="*/ 144 h 288"/>
                        <a:gd name="T30" fmla="*/ 102 w 323"/>
                        <a:gd name="T31" fmla="*/ 132 h 288"/>
                        <a:gd name="T32" fmla="*/ 126 w 323"/>
                        <a:gd name="T33" fmla="*/ 126 h 288"/>
                        <a:gd name="T34" fmla="*/ 150 w 323"/>
                        <a:gd name="T35" fmla="*/ 114 h 288"/>
                        <a:gd name="T36" fmla="*/ 198 w 323"/>
                        <a:gd name="T37" fmla="*/ 84 h 288"/>
                        <a:gd name="T38" fmla="*/ 246 w 323"/>
                        <a:gd name="T39" fmla="*/ 54 h 288"/>
                        <a:gd name="T40" fmla="*/ 264 w 323"/>
                        <a:gd name="T41" fmla="*/ 42 h 288"/>
                        <a:gd name="T42" fmla="*/ 282 w 323"/>
                        <a:gd name="T43" fmla="*/ 24 h 288"/>
                        <a:gd name="T44" fmla="*/ 299 w 323"/>
                        <a:gd name="T45" fmla="*/ 6 h 288"/>
                        <a:gd name="T46" fmla="*/ 323 w 323"/>
                        <a:gd name="T47" fmla="*/ 0 h 288"/>
                        <a:gd name="T48" fmla="*/ 323 w 323"/>
                        <a:gd name="T49" fmla="*/ 0 h 28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</a:cxnLst>
                      <a:rect l="0" t="0" r="r" b="b"/>
                      <a:pathLst>
                        <a:path w="323" h="288">
                          <a:moveTo>
                            <a:pt x="323" y="0"/>
                          </a:moveTo>
                          <a:lnTo>
                            <a:pt x="317" y="72"/>
                          </a:lnTo>
                          <a:lnTo>
                            <a:pt x="294" y="150"/>
                          </a:lnTo>
                          <a:lnTo>
                            <a:pt x="258" y="228"/>
                          </a:lnTo>
                          <a:lnTo>
                            <a:pt x="222" y="288"/>
                          </a:lnTo>
                          <a:lnTo>
                            <a:pt x="204" y="270"/>
                          </a:lnTo>
                          <a:lnTo>
                            <a:pt x="174" y="252"/>
                          </a:lnTo>
                          <a:lnTo>
                            <a:pt x="108" y="228"/>
                          </a:lnTo>
                          <a:lnTo>
                            <a:pt x="72" y="216"/>
                          </a:lnTo>
                          <a:lnTo>
                            <a:pt x="42" y="222"/>
                          </a:lnTo>
                          <a:lnTo>
                            <a:pt x="18" y="228"/>
                          </a:lnTo>
                          <a:lnTo>
                            <a:pt x="0" y="246"/>
                          </a:lnTo>
                          <a:lnTo>
                            <a:pt x="36" y="210"/>
                          </a:lnTo>
                          <a:lnTo>
                            <a:pt x="66" y="168"/>
                          </a:lnTo>
                          <a:lnTo>
                            <a:pt x="84" y="144"/>
                          </a:lnTo>
                          <a:lnTo>
                            <a:pt x="102" y="132"/>
                          </a:lnTo>
                          <a:lnTo>
                            <a:pt x="126" y="126"/>
                          </a:lnTo>
                          <a:lnTo>
                            <a:pt x="150" y="114"/>
                          </a:lnTo>
                          <a:lnTo>
                            <a:pt x="198" y="84"/>
                          </a:lnTo>
                          <a:lnTo>
                            <a:pt x="246" y="54"/>
                          </a:lnTo>
                          <a:lnTo>
                            <a:pt x="264" y="42"/>
                          </a:lnTo>
                          <a:lnTo>
                            <a:pt x="282" y="24"/>
                          </a:lnTo>
                          <a:lnTo>
                            <a:pt x="299" y="6"/>
                          </a:lnTo>
                          <a:lnTo>
                            <a:pt x="323" y="0"/>
                          </a:lnTo>
                          <a:lnTo>
                            <a:pt x="323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23" name="Freeform 91"/>
                    <p:cNvSpPr>
                      <a:spLocks/>
                    </p:cNvSpPr>
                    <p:nvPr/>
                  </p:nvSpPr>
                  <p:spPr bwMode="auto">
                    <a:xfrm>
                      <a:off x="3962" y="2259"/>
                      <a:ext cx="287" cy="246"/>
                    </a:xfrm>
                    <a:custGeom>
                      <a:avLst/>
                      <a:gdLst>
                        <a:gd name="T0" fmla="*/ 6 w 287"/>
                        <a:gd name="T1" fmla="*/ 36 h 246"/>
                        <a:gd name="T2" fmla="*/ 0 w 287"/>
                        <a:gd name="T3" fmla="*/ 48 h 246"/>
                        <a:gd name="T4" fmla="*/ 6 w 287"/>
                        <a:gd name="T5" fmla="*/ 72 h 246"/>
                        <a:gd name="T6" fmla="*/ 18 w 287"/>
                        <a:gd name="T7" fmla="*/ 102 h 246"/>
                        <a:gd name="T8" fmla="*/ 36 w 287"/>
                        <a:gd name="T9" fmla="*/ 138 h 246"/>
                        <a:gd name="T10" fmla="*/ 78 w 287"/>
                        <a:gd name="T11" fmla="*/ 210 h 246"/>
                        <a:gd name="T12" fmla="*/ 96 w 287"/>
                        <a:gd name="T13" fmla="*/ 234 h 246"/>
                        <a:gd name="T14" fmla="*/ 114 w 287"/>
                        <a:gd name="T15" fmla="*/ 246 h 246"/>
                        <a:gd name="T16" fmla="*/ 132 w 287"/>
                        <a:gd name="T17" fmla="*/ 222 h 246"/>
                        <a:gd name="T18" fmla="*/ 162 w 287"/>
                        <a:gd name="T19" fmla="*/ 198 h 246"/>
                        <a:gd name="T20" fmla="*/ 209 w 287"/>
                        <a:gd name="T21" fmla="*/ 156 h 246"/>
                        <a:gd name="T22" fmla="*/ 251 w 287"/>
                        <a:gd name="T23" fmla="*/ 102 h 246"/>
                        <a:gd name="T24" fmla="*/ 287 w 287"/>
                        <a:gd name="T25" fmla="*/ 36 h 246"/>
                        <a:gd name="T26" fmla="*/ 209 w 287"/>
                        <a:gd name="T27" fmla="*/ 18 h 246"/>
                        <a:gd name="T28" fmla="*/ 168 w 287"/>
                        <a:gd name="T29" fmla="*/ 6 h 246"/>
                        <a:gd name="T30" fmla="*/ 132 w 287"/>
                        <a:gd name="T31" fmla="*/ 0 h 246"/>
                        <a:gd name="T32" fmla="*/ 96 w 287"/>
                        <a:gd name="T33" fmla="*/ 6 h 246"/>
                        <a:gd name="T34" fmla="*/ 60 w 287"/>
                        <a:gd name="T35" fmla="*/ 12 h 246"/>
                        <a:gd name="T36" fmla="*/ 6 w 287"/>
                        <a:gd name="T37" fmla="*/ 36 h 246"/>
                        <a:gd name="T38" fmla="*/ 6 w 287"/>
                        <a:gd name="T39" fmla="*/ 36 h 24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</a:cxnLst>
                      <a:rect l="0" t="0" r="r" b="b"/>
                      <a:pathLst>
                        <a:path w="287" h="246">
                          <a:moveTo>
                            <a:pt x="6" y="36"/>
                          </a:moveTo>
                          <a:lnTo>
                            <a:pt x="0" y="48"/>
                          </a:lnTo>
                          <a:lnTo>
                            <a:pt x="6" y="72"/>
                          </a:lnTo>
                          <a:lnTo>
                            <a:pt x="18" y="102"/>
                          </a:lnTo>
                          <a:lnTo>
                            <a:pt x="36" y="138"/>
                          </a:lnTo>
                          <a:lnTo>
                            <a:pt x="78" y="210"/>
                          </a:lnTo>
                          <a:lnTo>
                            <a:pt x="96" y="234"/>
                          </a:lnTo>
                          <a:lnTo>
                            <a:pt x="114" y="246"/>
                          </a:lnTo>
                          <a:lnTo>
                            <a:pt x="132" y="222"/>
                          </a:lnTo>
                          <a:lnTo>
                            <a:pt x="162" y="198"/>
                          </a:lnTo>
                          <a:lnTo>
                            <a:pt x="209" y="156"/>
                          </a:lnTo>
                          <a:lnTo>
                            <a:pt x="251" y="102"/>
                          </a:lnTo>
                          <a:lnTo>
                            <a:pt x="287" y="36"/>
                          </a:lnTo>
                          <a:lnTo>
                            <a:pt x="209" y="18"/>
                          </a:lnTo>
                          <a:lnTo>
                            <a:pt x="168" y="6"/>
                          </a:lnTo>
                          <a:lnTo>
                            <a:pt x="132" y="0"/>
                          </a:lnTo>
                          <a:lnTo>
                            <a:pt x="96" y="6"/>
                          </a:lnTo>
                          <a:lnTo>
                            <a:pt x="60" y="12"/>
                          </a:lnTo>
                          <a:lnTo>
                            <a:pt x="6" y="36"/>
                          </a:lnTo>
                          <a:lnTo>
                            <a:pt x="6" y="3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24" name="Freeform 92"/>
                    <p:cNvSpPr>
                      <a:spLocks/>
                    </p:cNvSpPr>
                    <p:nvPr/>
                  </p:nvSpPr>
                  <p:spPr bwMode="auto">
                    <a:xfrm>
                      <a:off x="4291" y="2493"/>
                      <a:ext cx="161" cy="114"/>
                    </a:xfrm>
                    <a:custGeom>
                      <a:avLst/>
                      <a:gdLst>
                        <a:gd name="T0" fmla="*/ 0 w 161"/>
                        <a:gd name="T1" fmla="*/ 0 h 114"/>
                        <a:gd name="T2" fmla="*/ 0 w 161"/>
                        <a:gd name="T3" fmla="*/ 42 h 114"/>
                        <a:gd name="T4" fmla="*/ 12 w 161"/>
                        <a:gd name="T5" fmla="*/ 84 h 114"/>
                        <a:gd name="T6" fmla="*/ 84 w 161"/>
                        <a:gd name="T7" fmla="*/ 96 h 114"/>
                        <a:gd name="T8" fmla="*/ 156 w 161"/>
                        <a:gd name="T9" fmla="*/ 114 h 114"/>
                        <a:gd name="T10" fmla="*/ 161 w 161"/>
                        <a:gd name="T11" fmla="*/ 78 h 114"/>
                        <a:gd name="T12" fmla="*/ 161 w 161"/>
                        <a:gd name="T13" fmla="*/ 42 h 114"/>
                        <a:gd name="T14" fmla="*/ 120 w 161"/>
                        <a:gd name="T15" fmla="*/ 42 h 114"/>
                        <a:gd name="T16" fmla="*/ 78 w 161"/>
                        <a:gd name="T17" fmla="*/ 36 h 114"/>
                        <a:gd name="T18" fmla="*/ 36 w 161"/>
                        <a:gd name="T19" fmla="*/ 24 h 114"/>
                        <a:gd name="T20" fmla="*/ 0 w 161"/>
                        <a:gd name="T21" fmla="*/ 0 h 114"/>
                        <a:gd name="T22" fmla="*/ 0 w 161"/>
                        <a:gd name="T23" fmla="*/ 0 h 1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61" h="114">
                          <a:moveTo>
                            <a:pt x="0" y="0"/>
                          </a:moveTo>
                          <a:lnTo>
                            <a:pt x="0" y="42"/>
                          </a:lnTo>
                          <a:lnTo>
                            <a:pt x="12" y="84"/>
                          </a:lnTo>
                          <a:lnTo>
                            <a:pt x="84" y="96"/>
                          </a:lnTo>
                          <a:lnTo>
                            <a:pt x="156" y="114"/>
                          </a:lnTo>
                          <a:lnTo>
                            <a:pt x="161" y="78"/>
                          </a:lnTo>
                          <a:lnTo>
                            <a:pt x="161" y="42"/>
                          </a:lnTo>
                          <a:lnTo>
                            <a:pt x="120" y="42"/>
                          </a:lnTo>
                          <a:lnTo>
                            <a:pt x="78" y="36"/>
                          </a:lnTo>
                          <a:lnTo>
                            <a:pt x="36" y="24"/>
                          </a:lnTo>
                          <a:lnTo>
                            <a:pt x="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25" name="Freeform 93"/>
                    <p:cNvSpPr>
                      <a:spLocks/>
                    </p:cNvSpPr>
                    <p:nvPr/>
                  </p:nvSpPr>
                  <p:spPr bwMode="auto">
                    <a:xfrm>
                      <a:off x="3801" y="1485"/>
                      <a:ext cx="986" cy="882"/>
                    </a:xfrm>
                    <a:custGeom>
                      <a:avLst/>
                      <a:gdLst>
                        <a:gd name="T0" fmla="*/ 107 w 986"/>
                        <a:gd name="T1" fmla="*/ 114 h 882"/>
                        <a:gd name="T2" fmla="*/ 125 w 986"/>
                        <a:gd name="T3" fmla="*/ 204 h 882"/>
                        <a:gd name="T4" fmla="*/ 107 w 986"/>
                        <a:gd name="T5" fmla="*/ 330 h 882"/>
                        <a:gd name="T6" fmla="*/ 35 w 986"/>
                        <a:gd name="T7" fmla="*/ 480 h 882"/>
                        <a:gd name="T8" fmla="*/ 0 w 986"/>
                        <a:gd name="T9" fmla="*/ 612 h 882"/>
                        <a:gd name="T10" fmla="*/ 6 w 986"/>
                        <a:gd name="T11" fmla="*/ 696 h 882"/>
                        <a:gd name="T12" fmla="*/ 47 w 986"/>
                        <a:gd name="T13" fmla="*/ 756 h 882"/>
                        <a:gd name="T14" fmla="*/ 107 w 986"/>
                        <a:gd name="T15" fmla="*/ 810 h 882"/>
                        <a:gd name="T16" fmla="*/ 173 w 986"/>
                        <a:gd name="T17" fmla="*/ 846 h 882"/>
                        <a:gd name="T18" fmla="*/ 293 w 986"/>
                        <a:gd name="T19" fmla="*/ 882 h 882"/>
                        <a:gd name="T20" fmla="*/ 466 w 986"/>
                        <a:gd name="T21" fmla="*/ 870 h 882"/>
                        <a:gd name="T22" fmla="*/ 622 w 986"/>
                        <a:gd name="T23" fmla="*/ 786 h 882"/>
                        <a:gd name="T24" fmla="*/ 693 w 986"/>
                        <a:gd name="T25" fmla="*/ 708 h 882"/>
                        <a:gd name="T26" fmla="*/ 747 w 986"/>
                        <a:gd name="T27" fmla="*/ 618 h 882"/>
                        <a:gd name="T28" fmla="*/ 807 w 986"/>
                        <a:gd name="T29" fmla="*/ 606 h 882"/>
                        <a:gd name="T30" fmla="*/ 867 w 986"/>
                        <a:gd name="T31" fmla="*/ 582 h 882"/>
                        <a:gd name="T32" fmla="*/ 933 w 986"/>
                        <a:gd name="T33" fmla="*/ 528 h 882"/>
                        <a:gd name="T34" fmla="*/ 980 w 986"/>
                        <a:gd name="T35" fmla="*/ 456 h 882"/>
                        <a:gd name="T36" fmla="*/ 974 w 986"/>
                        <a:gd name="T37" fmla="*/ 390 h 882"/>
                        <a:gd name="T38" fmla="*/ 915 w 986"/>
                        <a:gd name="T39" fmla="*/ 360 h 882"/>
                        <a:gd name="T40" fmla="*/ 831 w 986"/>
                        <a:gd name="T41" fmla="*/ 384 h 882"/>
                        <a:gd name="T42" fmla="*/ 759 w 986"/>
                        <a:gd name="T43" fmla="*/ 456 h 882"/>
                        <a:gd name="T44" fmla="*/ 753 w 986"/>
                        <a:gd name="T45" fmla="*/ 390 h 882"/>
                        <a:gd name="T46" fmla="*/ 729 w 986"/>
                        <a:gd name="T47" fmla="*/ 282 h 882"/>
                        <a:gd name="T48" fmla="*/ 723 w 986"/>
                        <a:gd name="T49" fmla="*/ 252 h 882"/>
                        <a:gd name="T50" fmla="*/ 729 w 986"/>
                        <a:gd name="T51" fmla="*/ 276 h 882"/>
                        <a:gd name="T52" fmla="*/ 729 w 986"/>
                        <a:gd name="T53" fmla="*/ 264 h 882"/>
                        <a:gd name="T54" fmla="*/ 705 w 986"/>
                        <a:gd name="T55" fmla="*/ 204 h 882"/>
                        <a:gd name="T56" fmla="*/ 663 w 986"/>
                        <a:gd name="T57" fmla="*/ 174 h 882"/>
                        <a:gd name="T58" fmla="*/ 634 w 986"/>
                        <a:gd name="T59" fmla="*/ 228 h 882"/>
                        <a:gd name="T60" fmla="*/ 616 w 986"/>
                        <a:gd name="T61" fmla="*/ 228 h 882"/>
                        <a:gd name="T62" fmla="*/ 598 w 986"/>
                        <a:gd name="T63" fmla="*/ 150 h 882"/>
                        <a:gd name="T64" fmla="*/ 586 w 986"/>
                        <a:gd name="T65" fmla="*/ 84 h 882"/>
                        <a:gd name="T66" fmla="*/ 562 w 986"/>
                        <a:gd name="T67" fmla="*/ 96 h 882"/>
                        <a:gd name="T68" fmla="*/ 538 w 986"/>
                        <a:gd name="T69" fmla="*/ 150 h 882"/>
                        <a:gd name="T70" fmla="*/ 514 w 986"/>
                        <a:gd name="T71" fmla="*/ 126 h 882"/>
                        <a:gd name="T72" fmla="*/ 490 w 986"/>
                        <a:gd name="T73" fmla="*/ 48 h 882"/>
                        <a:gd name="T74" fmla="*/ 436 w 986"/>
                        <a:gd name="T75" fmla="*/ 12 h 882"/>
                        <a:gd name="T76" fmla="*/ 317 w 986"/>
                        <a:gd name="T77" fmla="*/ 60 h 882"/>
                        <a:gd name="T78" fmla="*/ 239 w 986"/>
                        <a:gd name="T79" fmla="*/ 96 h 882"/>
                        <a:gd name="T80" fmla="*/ 185 w 986"/>
                        <a:gd name="T81" fmla="*/ 132 h 882"/>
                        <a:gd name="T82" fmla="*/ 203 w 986"/>
                        <a:gd name="T83" fmla="*/ 24 h 882"/>
                        <a:gd name="T84" fmla="*/ 173 w 986"/>
                        <a:gd name="T85" fmla="*/ 24 h 882"/>
                        <a:gd name="T86" fmla="*/ 107 w 986"/>
                        <a:gd name="T87" fmla="*/ 66 h 882"/>
                        <a:gd name="T88" fmla="*/ 83 w 986"/>
                        <a:gd name="T89" fmla="*/ 72 h 8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986" h="882">
                          <a:moveTo>
                            <a:pt x="83" y="72"/>
                          </a:moveTo>
                          <a:lnTo>
                            <a:pt x="107" y="114"/>
                          </a:lnTo>
                          <a:lnTo>
                            <a:pt x="119" y="156"/>
                          </a:lnTo>
                          <a:lnTo>
                            <a:pt x="125" y="204"/>
                          </a:lnTo>
                          <a:lnTo>
                            <a:pt x="125" y="246"/>
                          </a:lnTo>
                          <a:lnTo>
                            <a:pt x="107" y="330"/>
                          </a:lnTo>
                          <a:lnTo>
                            <a:pt x="71" y="408"/>
                          </a:lnTo>
                          <a:lnTo>
                            <a:pt x="35" y="480"/>
                          </a:lnTo>
                          <a:lnTo>
                            <a:pt x="6" y="570"/>
                          </a:lnTo>
                          <a:lnTo>
                            <a:pt x="0" y="612"/>
                          </a:lnTo>
                          <a:lnTo>
                            <a:pt x="0" y="654"/>
                          </a:lnTo>
                          <a:lnTo>
                            <a:pt x="6" y="696"/>
                          </a:lnTo>
                          <a:lnTo>
                            <a:pt x="23" y="732"/>
                          </a:lnTo>
                          <a:lnTo>
                            <a:pt x="47" y="756"/>
                          </a:lnTo>
                          <a:lnTo>
                            <a:pt x="77" y="786"/>
                          </a:lnTo>
                          <a:lnTo>
                            <a:pt x="107" y="810"/>
                          </a:lnTo>
                          <a:lnTo>
                            <a:pt x="143" y="828"/>
                          </a:lnTo>
                          <a:lnTo>
                            <a:pt x="173" y="846"/>
                          </a:lnTo>
                          <a:lnTo>
                            <a:pt x="215" y="864"/>
                          </a:lnTo>
                          <a:lnTo>
                            <a:pt x="293" y="882"/>
                          </a:lnTo>
                          <a:lnTo>
                            <a:pt x="382" y="882"/>
                          </a:lnTo>
                          <a:lnTo>
                            <a:pt x="466" y="870"/>
                          </a:lnTo>
                          <a:lnTo>
                            <a:pt x="544" y="834"/>
                          </a:lnTo>
                          <a:lnTo>
                            <a:pt x="622" y="786"/>
                          </a:lnTo>
                          <a:lnTo>
                            <a:pt x="657" y="750"/>
                          </a:lnTo>
                          <a:lnTo>
                            <a:pt x="693" y="708"/>
                          </a:lnTo>
                          <a:lnTo>
                            <a:pt x="723" y="660"/>
                          </a:lnTo>
                          <a:lnTo>
                            <a:pt x="747" y="618"/>
                          </a:lnTo>
                          <a:lnTo>
                            <a:pt x="777" y="612"/>
                          </a:lnTo>
                          <a:lnTo>
                            <a:pt x="807" y="606"/>
                          </a:lnTo>
                          <a:lnTo>
                            <a:pt x="843" y="594"/>
                          </a:lnTo>
                          <a:lnTo>
                            <a:pt x="867" y="582"/>
                          </a:lnTo>
                          <a:lnTo>
                            <a:pt x="897" y="558"/>
                          </a:lnTo>
                          <a:lnTo>
                            <a:pt x="933" y="528"/>
                          </a:lnTo>
                          <a:lnTo>
                            <a:pt x="963" y="492"/>
                          </a:lnTo>
                          <a:lnTo>
                            <a:pt x="980" y="456"/>
                          </a:lnTo>
                          <a:lnTo>
                            <a:pt x="986" y="414"/>
                          </a:lnTo>
                          <a:lnTo>
                            <a:pt x="974" y="390"/>
                          </a:lnTo>
                          <a:lnTo>
                            <a:pt x="951" y="372"/>
                          </a:lnTo>
                          <a:lnTo>
                            <a:pt x="915" y="360"/>
                          </a:lnTo>
                          <a:lnTo>
                            <a:pt x="873" y="366"/>
                          </a:lnTo>
                          <a:lnTo>
                            <a:pt x="831" y="384"/>
                          </a:lnTo>
                          <a:lnTo>
                            <a:pt x="795" y="414"/>
                          </a:lnTo>
                          <a:lnTo>
                            <a:pt x="759" y="456"/>
                          </a:lnTo>
                          <a:lnTo>
                            <a:pt x="759" y="426"/>
                          </a:lnTo>
                          <a:lnTo>
                            <a:pt x="753" y="390"/>
                          </a:lnTo>
                          <a:lnTo>
                            <a:pt x="735" y="312"/>
                          </a:lnTo>
                          <a:lnTo>
                            <a:pt x="729" y="282"/>
                          </a:lnTo>
                          <a:lnTo>
                            <a:pt x="723" y="264"/>
                          </a:lnTo>
                          <a:lnTo>
                            <a:pt x="723" y="252"/>
                          </a:lnTo>
                          <a:lnTo>
                            <a:pt x="723" y="264"/>
                          </a:lnTo>
                          <a:lnTo>
                            <a:pt x="729" y="276"/>
                          </a:lnTo>
                          <a:lnTo>
                            <a:pt x="729" y="276"/>
                          </a:lnTo>
                          <a:lnTo>
                            <a:pt x="729" y="264"/>
                          </a:lnTo>
                          <a:lnTo>
                            <a:pt x="723" y="246"/>
                          </a:lnTo>
                          <a:lnTo>
                            <a:pt x="705" y="204"/>
                          </a:lnTo>
                          <a:lnTo>
                            <a:pt x="675" y="144"/>
                          </a:lnTo>
                          <a:lnTo>
                            <a:pt x="663" y="174"/>
                          </a:lnTo>
                          <a:lnTo>
                            <a:pt x="651" y="210"/>
                          </a:lnTo>
                          <a:lnTo>
                            <a:pt x="634" y="228"/>
                          </a:lnTo>
                          <a:lnTo>
                            <a:pt x="622" y="234"/>
                          </a:lnTo>
                          <a:lnTo>
                            <a:pt x="616" y="228"/>
                          </a:lnTo>
                          <a:lnTo>
                            <a:pt x="598" y="192"/>
                          </a:lnTo>
                          <a:lnTo>
                            <a:pt x="598" y="150"/>
                          </a:lnTo>
                          <a:lnTo>
                            <a:pt x="592" y="102"/>
                          </a:lnTo>
                          <a:lnTo>
                            <a:pt x="586" y="84"/>
                          </a:lnTo>
                          <a:lnTo>
                            <a:pt x="574" y="66"/>
                          </a:lnTo>
                          <a:lnTo>
                            <a:pt x="562" y="96"/>
                          </a:lnTo>
                          <a:lnTo>
                            <a:pt x="550" y="126"/>
                          </a:lnTo>
                          <a:lnTo>
                            <a:pt x="538" y="150"/>
                          </a:lnTo>
                          <a:lnTo>
                            <a:pt x="526" y="168"/>
                          </a:lnTo>
                          <a:lnTo>
                            <a:pt x="514" y="126"/>
                          </a:lnTo>
                          <a:lnTo>
                            <a:pt x="502" y="84"/>
                          </a:lnTo>
                          <a:lnTo>
                            <a:pt x="490" y="48"/>
                          </a:lnTo>
                          <a:lnTo>
                            <a:pt x="466" y="0"/>
                          </a:lnTo>
                          <a:lnTo>
                            <a:pt x="436" y="12"/>
                          </a:lnTo>
                          <a:lnTo>
                            <a:pt x="400" y="24"/>
                          </a:lnTo>
                          <a:lnTo>
                            <a:pt x="317" y="60"/>
                          </a:lnTo>
                          <a:lnTo>
                            <a:pt x="275" y="78"/>
                          </a:lnTo>
                          <a:lnTo>
                            <a:pt x="239" y="96"/>
                          </a:lnTo>
                          <a:lnTo>
                            <a:pt x="209" y="114"/>
                          </a:lnTo>
                          <a:lnTo>
                            <a:pt x="185" y="132"/>
                          </a:lnTo>
                          <a:lnTo>
                            <a:pt x="185" y="84"/>
                          </a:lnTo>
                          <a:lnTo>
                            <a:pt x="203" y="24"/>
                          </a:lnTo>
                          <a:lnTo>
                            <a:pt x="191" y="24"/>
                          </a:lnTo>
                          <a:lnTo>
                            <a:pt x="173" y="24"/>
                          </a:lnTo>
                          <a:lnTo>
                            <a:pt x="143" y="48"/>
                          </a:lnTo>
                          <a:lnTo>
                            <a:pt x="107" y="66"/>
                          </a:lnTo>
                          <a:lnTo>
                            <a:pt x="95" y="72"/>
                          </a:lnTo>
                          <a:lnTo>
                            <a:pt x="83" y="72"/>
                          </a:lnTo>
                          <a:lnTo>
                            <a:pt x="83" y="72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26" name="Freeform 94"/>
                    <p:cNvSpPr>
                      <a:spLocks/>
                    </p:cNvSpPr>
                    <p:nvPr/>
                  </p:nvSpPr>
                  <p:spPr bwMode="auto">
                    <a:xfrm>
                      <a:off x="4417" y="2715"/>
                      <a:ext cx="305" cy="203"/>
                    </a:xfrm>
                    <a:custGeom>
                      <a:avLst/>
                      <a:gdLst>
                        <a:gd name="T0" fmla="*/ 287 w 305"/>
                        <a:gd name="T1" fmla="*/ 60 h 203"/>
                        <a:gd name="T2" fmla="*/ 251 w 305"/>
                        <a:gd name="T3" fmla="*/ 42 h 203"/>
                        <a:gd name="T4" fmla="*/ 221 w 305"/>
                        <a:gd name="T5" fmla="*/ 24 h 203"/>
                        <a:gd name="T6" fmla="*/ 191 w 305"/>
                        <a:gd name="T7" fmla="*/ 12 h 203"/>
                        <a:gd name="T8" fmla="*/ 161 w 305"/>
                        <a:gd name="T9" fmla="*/ 0 h 203"/>
                        <a:gd name="T10" fmla="*/ 113 w 305"/>
                        <a:gd name="T11" fmla="*/ 0 h 203"/>
                        <a:gd name="T12" fmla="*/ 71 w 305"/>
                        <a:gd name="T13" fmla="*/ 6 h 203"/>
                        <a:gd name="T14" fmla="*/ 35 w 305"/>
                        <a:gd name="T15" fmla="*/ 18 h 203"/>
                        <a:gd name="T16" fmla="*/ 12 w 305"/>
                        <a:gd name="T17" fmla="*/ 42 h 203"/>
                        <a:gd name="T18" fmla="*/ 6 w 305"/>
                        <a:gd name="T19" fmla="*/ 54 h 203"/>
                        <a:gd name="T20" fmla="*/ 0 w 305"/>
                        <a:gd name="T21" fmla="*/ 66 h 203"/>
                        <a:gd name="T22" fmla="*/ 6 w 305"/>
                        <a:gd name="T23" fmla="*/ 78 h 203"/>
                        <a:gd name="T24" fmla="*/ 18 w 305"/>
                        <a:gd name="T25" fmla="*/ 84 h 203"/>
                        <a:gd name="T26" fmla="*/ 12 w 305"/>
                        <a:gd name="T27" fmla="*/ 108 h 203"/>
                        <a:gd name="T28" fmla="*/ 24 w 305"/>
                        <a:gd name="T29" fmla="*/ 132 h 203"/>
                        <a:gd name="T30" fmla="*/ 30 w 305"/>
                        <a:gd name="T31" fmla="*/ 132 h 203"/>
                        <a:gd name="T32" fmla="*/ 30 w 305"/>
                        <a:gd name="T33" fmla="*/ 137 h 203"/>
                        <a:gd name="T34" fmla="*/ 24 w 305"/>
                        <a:gd name="T35" fmla="*/ 143 h 203"/>
                        <a:gd name="T36" fmla="*/ 24 w 305"/>
                        <a:gd name="T37" fmla="*/ 161 h 203"/>
                        <a:gd name="T38" fmla="*/ 35 w 305"/>
                        <a:gd name="T39" fmla="*/ 173 h 203"/>
                        <a:gd name="T40" fmla="*/ 59 w 305"/>
                        <a:gd name="T41" fmla="*/ 185 h 203"/>
                        <a:gd name="T42" fmla="*/ 89 w 305"/>
                        <a:gd name="T43" fmla="*/ 179 h 203"/>
                        <a:gd name="T44" fmla="*/ 119 w 305"/>
                        <a:gd name="T45" fmla="*/ 173 h 203"/>
                        <a:gd name="T46" fmla="*/ 143 w 305"/>
                        <a:gd name="T47" fmla="*/ 167 h 203"/>
                        <a:gd name="T48" fmla="*/ 167 w 305"/>
                        <a:gd name="T49" fmla="*/ 185 h 203"/>
                        <a:gd name="T50" fmla="*/ 191 w 305"/>
                        <a:gd name="T51" fmla="*/ 197 h 203"/>
                        <a:gd name="T52" fmla="*/ 215 w 305"/>
                        <a:gd name="T53" fmla="*/ 203 h 203"/>
                        <a:gd name="T54" fmla="*/ 239 w 305"/>
                        <a:gd name="T55" fmla="*/ 197 h 203"/>
                        <a:gd name="T56" fmla="*/ 275 w 305"/>
                        <a:gd name="T57" fmla="*/ 173 h 203"/>
                        <a:gd name="T58" fmla="*/ 305 w 305"/>
                        <a:gd name="T59" fmla="*/ 137 h 203"/>
                        <a:gd name="T60" fmla="*/ 305 w 305"/>
                        <a:gd name="T61" fmla="*/ 114 h 203"/>
                        <a:gd name="T62" fmla="*/ 299 w 305"/>
                        <a:gd name="T63" fmla="*/ 96 h 203"/>
                        <a:gd name="T64" fmla="*/ 293 w 305"/>
                        <a:gd name="T65" fmla="*/ 78 h 203"/>
                        <a:gd name="T66" fmla="*/ 287 w 305"/>
                        <a:gd name="T67" fmla="*/ 60 h 203"/>
                        <a:gd name="T68" fmla="*/ 287 w 305"/>
                        <a:gd name="T69" fmla="*/ 60 h 20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305" h="203">
                          <a:moveTo>
                            <a:pt x="287" y="60"/>
                          </a:moveTo>
                          <a:lnTo>
                            <a:pt x="251" y="42"/>
                          </a:lnTo>
                          <a:lnTo>
                            <a:pt x="221" y="24"/>
                          </a:lnTo>
                          <a:lnTo>
                            <a:pt x="191" y="12"/>
                          </a:lnTo>
                          <a:lnTo>
                            <a:pt x="161" y="0"/>
                          </a:lnTo>
                          <a:lnTo>
                            <a:pt x="113" y="0"/>
                          </a:lnTo>
                          <a:lnTo>
                            <a:pt x="71" y="6"/>
                          </a:lnTo>
                          <a:lnTo>
                            <a:pt x="35" y="18"/>
                          </a:lnTo>
                          <a:lnTo>
                            <a:pt x="12" y="42"/>
                          </a:lnTo>
                          <a:lnTo>
                            <a:pt x="6" y="54"/>
                          </a:lnTo>
                          <a:lnTo>
                            <a:pt x="0" y="66"/>
                          </a:lnTo>
                          <a:lnTo>
                            <a:pt x="6" y="78"/>
                          </a:lnTo>
                          <a:lnTo>
                            <a:pt x="18" y="84"/>
                          </a:lnTo>
                          <a:lnTo>
                            <a:pt x="12" y="108"/>
                          </a:lnTo>
                          <a:lnTo>
                            <a:pt x="24" y="132"/>
                          </a:lnTo>
                          <a:lnTo>
                            <a:pt x="30" y="132"/>
                          </a:lnTo>
                          <a:lnTo>
                            <a:pt x="30" y="137"/>
                          </a:lnTo>
                          <a:lnTo>
                            <a:pt x="24" y="143"/>
                          </a:lnTo>
                          <a:lnTo>
                            <a:pt x="24" y="161"/>
                          </a:lnTo>
                          <a:lnTo>
                            <a:pt x="35" y="173"/>
                          </a:lnTo>
                          <a:lnTo>
                            <a:pt x="59" y="185"/>
                          </a:lnTo>
                          <a:lnTo>
                            <a:pt x="89" y="179"/>
                          </a:lnTo>
                          <a:lnTo>
                            <a:pt x="119" y="173"/>
                          </a:lnTo>
                          <a:lnTo>
                            <a:pt x="143" y="167"/>
                          </a:lnTo>
                          <a:lnTo>
                            <a:pt x="167" y="185"/>
                          </a:lnTo>
                          <a:lnTo>
                            <a:pt x="191" y="197"/>
                          </a:lnTo>
                          <a:lnTo>
                            <a:pt x="215" y="203"/>
                          </a:lnTo>
                          <a:lnTo>
                            <a:pt x="239" y="197"/>
                          </a:lnTo>
                          <a:lnTo>
                            <a:pt x="275" y="173"/>
                          </a:lnTo>
                          <a:lnTo>
                            <a:pt x="305" y="137"/>
                          </a:lnTo>
                          <a:lnTo>
                            <a:pt x="305" y="114"/>
                          </a:lnTo>
                          <a:lnTo>
                            <a:pt x="299" y="96"/>
                          </a:lnTo>
                          <a:lnTo>
                            <a:pt x="293" y="78"/>
                          </a:lnTo>
                          <a:lnTo>
                            <a:pt x="287" y="60"/>
                          </a:lnTo>
                          <a:lnTo>
                            <a:pt x="287" y="60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27" name="Freeform 95"/>
                    <p:cNvSpPr>
                      <a:spLocks/>
                    </p:cNvSpPr>
                    <p:nvPr/>
                  </p:nvSpPr>
                  <p:spPr bwMode="auto">
                    <a:xfrm>
                      <a:off x="4464" y="2763"/>
                      <a:ext cx="108" cy="24"/>
                    </a:xfrm>
                    <a:custGeom>
                      <a:avLst/>
                      <a:gdLst>
                        <a:gd name="T0" fmla="*/ 0 w 108"/>
                        <a:gd name="T1" fmla="*/ 24 h 24"/>
                        <a:gd name="T2" fmla="*/ 24 w 108"/>
                        <a:gd name="T3" fmla="*/ 6 h 24"/>
                        <a:gd name="T4" fmla="*/ 54 w 108"/>
                        <a:gd name="T5" fmla="*/ 0 h 24"/>
                        <a:gd name="T6" fmla="*/ 78 w 108"/>
                        <a:gd name="T7" fmla="*/ 6 h 24"/>
                        <a:gd name="T8" fmla="*/ 108 w 108"/>
                        <a:gd name="T9" fmla="*/ 12 h 24"/>
                        <a:gd name="T10" fmla="*/ 0 w 108"/>
                        <a:gd name="T11" fmla="*/ 24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08" h="24">
                          <a:moveTo>
                            <a:pt x="0" y="24"/>
                          </a:moveTo>
                          <a:lnTo>
                            <a:pt x="24" y="6"/>
                          </a:lnTo>
                          <a:lnTo>
                            <a:pt x="54" y="0"/>
                          </a:lnTo>
                          <a:lnTo>
                            <a:pt x="78" y="6"/>
                          </a:lnTo>
                          <a:lnTo>
                            <a:pt x="108" y="12"/>
                          </a:lnTo>
                          <a:lnTo>
                            <a:pt x="0" y="24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28" name="Freeform 96"/>
                    <p:cNvSpPr>
                      <a:spLocks/>
                    </p:cNvSpPr>
                    <p:nvPr/>
                  </p:nvSpPr>
                  <p:spPr bwMode="auto">
                    <a:xfrm>
                      <a:off x="4464" y="2763"/>
                      <a:ext cx="108" cy="24"/>
                    </a:xfrm>
                    <a:custGeom>
                      <a:avLst/>
                      <a:gdLst>
                        <a:gd name="T0" fmla="*/ 0 w 108"/>
                        <a:gd name="T1" fmla="*/ 24 h 24"/>
                        <a:gd name="T2" fmla="*/ 24 w 108"/>
                        <a:gd name="T3" fmla="*/ 6 h 24"/>
                        <a:gd name="T4" fmla="*/ 54 w 108"/>
                        <a:gd name="T5" fmla="*/ 0 h 24"/>
                        <a:gd name="T6" fmla="*/ 78 w 108"/>
                        <a:gd name="T7" fmla="*/ 6 h 24"/>
                        <a:gd name="T8" fmla="*/ 108 w 108"/>
                        <a:gd name="T9" fmla="*/ 12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08" h="24">
                          <a:moveTo>
                            <a:pt x="0" y="24"/>
                          </a:moveTo>
                          <a:lnTo>
                            <a:pt x="24" y="6"/>
                          </a:lnTo>
                          <a:lnTo>
                            <a:pt x="54" y="0"/>
                          </a:lnTo>
                          <a:lnTo>
                            <a:pt x="78" y="6"/>
                          </a:lnTo>
                          <a:lnTo>
                            <a:pt x="108" y="12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29" name="Freeform 97"/>
                    <p:cNvSpPr>
                      <a:spLocks/>
                    </p:cNvSpPr>
                    <p:nvPr/>
                  </p:nvSpPr>
                  <p:spPr bwMode="auto">
                    <a:xfrm>
                      <a:off x="4482" y="2817"/>
                      <a:ext cx="84" cy="18"/>
                    </a:xfrm>
                    <a:custGeom>
                      <a:avLst/>
                      <a:gdLst>
                        <a:gd name="T0" fmla="*/ 0 w 84"/>
                        <a:gd name="T1" fmla="*/ 18 h 18"/>
                        <a:gd name="T2" fmla="*/ 12 w 84"/>
                        <a:gd name="T3" fmla="*/ 12 h 18"/>
                        <a:gd name="T4" fmla="*/ 30 w 84"/>
                        <a:gd name="T5" fmla="*/ 0 h 18"/>
                        <a:gd name="T6" fmla="*/ 42 w 84"/>
                        <a:gd name="T7" fmla="*/ 0 h 18"/>
                        <a:gd name="T8" fmla="*/ 54 w 84"/>
                        <a:gd name="T9" fmla="*/ 0 h 18"/>
                        <a:gd name="T10" fmla="*/ 84 w 84"/>
                        <a:gd name="T11" fmla="*/ 12 h 18"/>
                        <a:gd name="T12" fmla="*/ 0 w 84"/>
                        <a:gd name="T13" fmla="*/ 18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84" h="18">
                          <a:moveTo>
                            <a:pt x="0" y="18"/>
                          </a:moveTo>
                          <a:lnTo>
                            <a:pt x="12" y="12"/>
                          </a:lnTo>
                          <a:lnTo>
                            <a:pt x="30" y="0"/>
                          </a:lnTo>
                          <a:lnTo>
                            <a:pt x="42" y="0"/>
                          </a:lnTo>
                          <a:lnTo>
                            <a:pt x="54" y="0"/>
                          </a:lnTo>
                          <a:lnTo>
                            <a:pt x="84" y="12"/>
                          </a:lnTo>
                          <a:lnTo>
                            <a:pt x="0" y="18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30" name="Freeform 98"/>
                    <p:cNvSpPr>
                      <a:spLocks/>
                    </p:cNvSpPr>
                    <p:nvPr/>
                  </p:nvSpPr>
                  <p:spPr bwMode="auto">
                    <a:xfrm>
                      <a:off x="4482" y="2817"/>
                      <a:ext cx="84" cy="18"/>
                    </a:xfrm>
                    <a:custGeom>
                      <a:avLst/>
                      <a:gdLst>
                        <a:gd name="T0" fmla="*/ 0 w 84"/>
                        <a:gd name="T1" fmla="*/ 18 h 18"/>
                        <a:gd name="T2" fmla="*/ 12 w 84"/>
                        <a:gd name="T3" fmla="*/ 12 h 18"/>
                        <a:gd name="T4" fmla="*/ 30 w 84"/>
                        <a:gd name="T5" fmla="*/ 0 h 18"/>
                        <a:gd name="T6" fmla="*/ 42 w 84"/>
                        <a:gd name="T7" fmla="*/ 0 h 18"/>
                        <a:gd name="T8" fmla="*/ 54 w 84"/>
                        <a:gd name="T9" fmla="*/ 0 h 18"/>
                        <a:gd name="T10" fmla="*/ 84 w 84"/>
                        <a:gd name="T11" fmla="*/ 12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84" h="18">
                          <a:moveTo>
                            <a:pt x="0" y="18"/>
                          </a:moveTo>
                          <a:lnTo>
                            <a:pt x="12" y="12"/>
                          </a:lnTo>
                          <a:lnTo>
                            <a:pt x="30" y="0"/>
                          </a:lnTo>
                          <a:lnTo>
                            <a:pt x="42" y="0"/>
                          </a:lnTo>
                          <a:lnTo>
                            <a:pt x="54" y="0"/>
                          </a:lnTo>
                          <a:lnTo>
                            <a:pt x="84" y="12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31" name="Freeform 99"/>
                    <p:cNvSpPr>
                      <a:spLocks/>
                    </p:cNvSpPr>
                    <p:nvPr/>
                  </p:nvSpPr>
                  <p:spPr bwMode="auto">
                    <a:xfrm>
                      <a:off x="2604" y="1456"/>
                      <a:ext cx="921" cy="737"/>
                    </a:xfrm>
                    <a:custGeom>
                      <a:avLst/>
                      <a:gdLst>
                        <a:gd name="T0" fmla="*/ 287 w 921"/>
                        <a:gd name="T1" fmla="*/ 563 h 737"/>
                        <a:gd name="T2" fmla="*/ 264 w 921"/>
                        <a:gd name="T3" fmla="*/ 623 h 737"/>
                        <a:gd name="T4" fmla="*/ 276 w 921"/>
                        <a:gd name="T5" fmla="*/ 677 h 737"/>
                        <a:gd name="T6" fmla="*/ 353 w 921"/>
                        <a:gd name="T7" fmla="*/ 737 h 737"/>
                        <a:gd name="T8" fmla="*/ 395 w 921"/>
                        <a:gd name="T9" fmla="*/ 737 h 737"/>
                        <a:gd name="T10" fmla="*/ 473 w 921"/>
                        <a:gd name="T11" fmla="*/ 695 h 737"/>
                        <a:gd name="T12" fmla="*/ 557 w 921"/>
                        <a:gd name="T13" fmla="*/ 659 h 737"/>
                        <a:gd name="T14" fmla="*/ 652 w 921"/>
                        <a:gd name="T15" fmla="*/ 653 h 737"/>
                        <a:gd name="T16" fmla="*/ 748 w 921"/>
                        <a:gd name="T17" fmla="*/ 641 h 737"/>
                        <a:gd name="T18" fmla="*/ 820 w 921"/>
                        <a:gd name="T19" fmla="*/ 581 h 737"/>
                        <a:gd name="T20" fmla="*/ 850 w 921"/>
                        <a:gd name="T21" fmla="*/ 503 h 737"/>
                        <a:gd name="T22" fmla="*/ 904 w 921"/>
                        <a:gd name="T23" fmla="*/ 347 h 737"/>
                        <a:gd name="T24" fmla="*/ 921 w 921"/>
                        <a:gd name="T25" fmla="*/ 263 h 737"/>
                        <a:gd name="T26" fmla="*/ 915 w 921"/>
                        <a:gd name="T27" fmla="*/ 197 h 737"/>
                        <a:gd name="T28" fmla="*/ 880 w 921"/>
                        <a:gd name="T29" fmla="*/ 125 h 737"/>
                        <a:gd name="T30" fmla="*/ 808 w 921"/>
                        <a:gd name="T31" fmla="*/ 59 h 737"/>
                        <a:gd name="T32" fmla="*/ 676 w 921"/>
                        <a:gd name="T33" fmla="*/ 29 h 737"/>
                        <a:gd name="T34" fmla="*/ 610 w 921"/>
                        <a:gd name="T35" fmla="*/ 47 h 737"/>
                        <a:gd name="T36" fmla="*/ 563 w 921"/>
                        <a:gd name="T37" fmla="*/ 12 h 737"/>
                        <a:gd name="T38" fmla="*/ 503 w 921"/>
                        <a:gd name="T39" fmla="*/ 0 h 737"/>
                        <a:gd name="T40" fmla="*/ 437 w 921"/>
                        <a:gd name="T41" fmla="*/ 12 h 737"/>
                        <a:gd name="T42" fmla="*/ 359 w 921"/>
                        <a:gd name="T43" fmla="*/ 41 h 737"/>
                        <a:gd name="T44" fmla="*/ 317 w 921"/>
                        <a:gd name="T45" fmla="*/ 35 h 737"/>
                        <a:gd name="T46" fmla="*/ 258 w 921"/>
                        <a:gd name="T47" fmla="*/ 53 h 737"/>
                        <a:gd name="T48" fmla="*/ 186 w 921"/>
                        <a:gd name="T49" fmla="*/ 77 h 737"/>
                        <a:gd name="T50" fmla="*/ 102 w 921"/>
                        <a:gd name="T51" fmla="*/ 89 h 737"/>
                        <a:gd name="T52" fmla="*/ 42 w 921"/>
                        <a:gd name="T53" fmla="*/ 137 h 737"/>
                        <a:gd name="T54" fmla="*/ 6 w 921"/>
                        <a:gd name="T55" fmla="*/ 221 h 737"/>
                        <a:gd name="T56" fmla="*/ 0 w 921"/>
                        <a:gd name="T57" fmla="*/ 311 h 737"/>
                        <a:gd name="T58" fmla="*/ 18 w 921"/>
                        <a:gd name="T59" fmla="*/ 389 h 737"/>
                        <a:gd name="T60" fmla="*/ 60 w 921"/>
                        <a:gd name="T61" fmla="*/ 437 h 737"/>
                        <a:gd name="T62" fmla="*/ 120 w 921"/>
                        <a:gd name="T63" fmla="*/ 467 h 737"/>
                        <a:gd name="T64" fmla="*/ 144 w 921"/>
                        <a:gd name="T65" fmla="*/ 473 h 737"/>
                        <a:gd name="T66" fmla="*/ 180 w 921"/>
                        <a:gd name="T67" fmla="*/ 509 h 737"/>
                        <a:gd name="T68" fmla="*/ 264 w 921"/>
                        <a:gd name="T69" fmla="*/ 545 h 737"/>
                        <a:gd name="T70" fmla="*/ 305 w 921"/>
                        <a:gd name="T71" fmla="*/ 545 h 73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</a:cxnLst>
                      <a:rect l="0" t="0" r="r" b="b"/>
                      <a:pathLst>
                        <a:path w="921" h="737">
                          <a:moveTo>
                            <a:pt x="305" y="545"/>
                          </a:moveTo>
                          <a:lnTo>
                            <a:pt x="287" y="563"/>
                          </a:lnTo>
                          <a:lnTo>
                            <a:pt x="276" y="581"/>
                          </a:lnTo>
                          <a:lnTo>
                            <a:pt x="264" y="623"/>
                          </a:lnTo>
                          <a:lnTo>
                            <a:pt x="270" y="653"/>
                          </a:lnTo>
                          <a:lnTo>
                            <a:pt x="276" y="677"/>
                          </a:lnTo>
                          <a:lnTo>
                            <a:pt x="311" y="713"/>
                          </a:lnTo>
                          <a:lnTo>
                            <a:pt x="353" y="737"/>
                          </a:lnTo>
                          <a:lnTo>
                            <a:pt x="371" y="737"/>
                          </a:lnTo>
                          <a:lnTo>
                            <a:pt x="395" y="737"/>
                          </a:lnTo>
                          <a:lnTo>
                            <a:pt x="443" y="719"/>
                          </a:lnTo>
                          <a:lnTo>
                            <a:pt x="473" y="695"/>
                          </a:lnTo>
                          <a:lnTo>
                            <a:pt x="509" y="671"/>
                          </a:lnTo>
                          <a:lnTo>
                            <a:pt x="557" y="659"/>
                          </a:lnTo>
                          <a:lnTo>
                            <a:pt x="604" y="653"/>
                          </a:lnTo>
                          <a:lnTo>
                            <a:pt x="652" y="653"/>
                          </a:lnTo>
                          <a:lnTo>
                            <a:pt x="700" y="647"/>
                          </a:lnTo>
                          <a:lnTo>
                            <a:pt x="748" y="641"/>
                          </a:lnTo>
                          <a:lnTo>
                            <a:pt x="790" y="617"/>
                          </a:lnTo>
                          <a:lnTo>
                            <a:pt x="820" y="581"/>
                          </a:lnTo>
                          <a:lnTo>
                            <a:pt x="832" y="545"/>
                          </a:lnTo>
                          <a:lnTo>
                            <a:pt x="850" y="503"/>
                          </a:lnTo>
                          <a:lnTo>
                            <a:pt x="886" y="401"/>
                          </a:lnTo>
                          <a:lnTo>
                            <a:pt x="904" y="347"/>
                          </a:lnTo>
                          <a:lnTo>
                            <a:pt x="915" y="299"/>
                          </a:lnTo>
                          <a:lnTo>
                            <a:pt x="921" y="263"/>
                          </a:lnTo>
                          <a:lnTo>
                            <a:pt x="921" y="233"/>
                          </a:lnTo>
                          <a:lnTo>
                            <a:pt x="915" y="197"/>
                          </a:lnTo>
                          <a:lnTo>
                            <a:pt x="904" y="161"/>
                          </a:lnTo>
                          <a:lnTo>
                            <a:pt x="880" y="125"/>
                          </a:lnTo>
                          <a:lnTo>
                            <a:pt x="850" y="89"/>
                          </a:lnTo>
                          <a:lnTo>
                            <a:pt x="808" y="59"/>
                          </a:lnTo>
                          <a:lnTo>
                            <a:pt x="748" y="35"/>
                          </a:lnTo>
                          <a:lnTo>
                            <a:pt x="676" y="29"/>
                          </a:lnTo>
                          <a:lnTo>
                            <a:pt x="646" y="35"/>
                          </a:lnTo>
                          <a:lnTo>
                            <a:pt x="610" y="47"/>
                          </a:lnTo>
                          <a:lnTo>
                            <a:pt x="587" y="29"/>
                          </a:lnTo>
                          <a:lnTo>
                            <a:pt x="563" y="12"/>
                          </a:lnTo>
                          <a:lnTo>
                            <a:pt x="533" y="0"/>
                          </a:lnTo>
                          <a:lnTo>
                            <a:pt x="503" y="0"/>
                          </a:lnTo>
                          <a:lnTo>
                            <a:pt x="467" y="0"/>
                          </a:lnTo>
                          <a:lnTo>
                            <a:pt x="437" y="12"/>
                          </a:lnTo>
                          <a:lnTo>
                            <a:pt x="383" y="53"/>
                          </a:lnTo>
                          <a:lnTo>
                            <a:pt x="359" y="41"/>
                          </a:lnTo>
                          <a:lnTo>
                            <a:pt x="335" y="41"/>
                          </a:lnTo>
                          <a:lnTo>
                            <a:pt x="317" y="35"/>
                          </a:lnTo>
                          <a:lnTo>
                            <a:pt x="299" y="41"/>
                          </a:lnTo>
                          <a:lnTo>
                            <a:pt x="258" y="53"/>
                          </a:lnTo>
                          <a:lnTo>
                            <a:pt x="234" y="83"/>
                          </a:lnTo>
                          <a:lnTo>
                            <a:pt x="186" y="77"/>
                          </a:lnTo>
                          <a:lnTo>
                            <a:pt x="144" y="77"/>
                          </a:lnTo>
                          <a:lnTo>
                            <a:pt x="102" y="89"/>
                          </a:lnTo>
                          <a:lnTo>
                            <a:pt x="72" y="107"/>
                          </a:lnTo>
                          <a:lnTo>
                            <a:pt x="42" y="137"/>
                          </a:lnTo>
                          <a:lnTo>
                            <a:pt x="18" y="173"/>
                          </a:lnTo>
                          <a:lnTo>
                            <a:pt x="6" y="221"/>
                          </a:lnTo>
                          <a:lnTo>
                            <a:pt x="0" y="275"/>
                          </a:lnTo>
                          <a:lnTo>
                            <a:pt x="0" y="311"/>
                          </a:lnTo>
                          <a:lnTo>
                            <a:pt x="6" y="353"/>
                          </a:lnTo>
                          <a:lnTo>
                            <a:pt x="18" y="389"/>
                          </a:lnTo>
                          <a:lnTo>
                            <a:pt x="36" y="419"/>
                          </a:lnTo>
                          <a:lnTo>
                            <a:pt x="60" y="437"/>
                          </a:lnTo>
                          <a:lnTo>
                            <a:pt x="90" y="455"/>
                          </a:lnTo>
                          <a:lnTo>
                            <a:pt x="120" y="467"/>
                          </a:lnTo>
                          <a:lnTo>
                            <a:pt x="144" y="473"/>
                          </a:lnTo>
                          <a:lnTo>
                            <a:pt x="144" y="473"/>
                          </a:lnTo>
                          <a:lnTo>
                            <a:pt x="150" y="479"/>
                          </a:lnTo>
                          <a:lnTo>
                            <a:pt x="180" y="509"/>
                          </a:lnTo>
                          <a:lnTo>
                            <a:pt x="228" y="533"/>
                          </a:lnTo>
                          <a:lnTo>
                            <a:pt x="264" y="545"/>
                          </a:lnTo>
                          <a:lnTo>
                            <a:pt x="305" y="545"/>
                          </a:lnTo>
                          <a:lnTo>
                            <a:pt x="305" y="545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32" name="Freeform 100"/>
                    <p:cNvSpPr>
                      <a:spLocks/>
                    </p:cNvSpPr>
                    <p:nvPr/>
                  </p:nvSpPr>
                  <p:spPr bwMode="auto">
                    <a:xfrm>
                      <a:off x="3298" y="1767"/>
                      <a:ext cx="60" cy="108"/>
                    </a:xfrm>
                    <a:custGeom>
                      <a:avLst/>
                      <a:gdLst>
                        <a:gd name="T0" fmla="*/ 60 w 60"/>
                        <a:gd name="T1" fmla="*/ 0 h 108"/>
                        <a:gd name="T2" fmla="*/ 30 w 60"/>
                        <a:gd name="T3" fmla="*/ 60 h 108"/>
                        <a:gd name="T4" fmla="*/ 12 w 60"/>
                        <a:gd name="T5" fmla="*/ 84 h 108"/>
                        <a:gd name="T6" fmla="*/ 0 w 60"/>
                        <a:gd name="T7" fmla="*/ 108 h 1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60" h="108">
                          <a:moveTo>
                            <a:pt x="60" y="0"/>
                          </a:moveTo>
                          <a:lnTo>
                            <a:pt x="30" y="60"/>
                          </a:lnTo>
                          <a:lnTo>
                            <a:pt x="12" y="84"/>
                          </a:lnTo>
                          <a:lnTo>
                            <a:pt x="0" y="10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33" name="Freeform 101"/>
                    <p:cNvSpPr>
                      <a:spLocks/>
                    </p:cNvSpPr>
                    <p:nvPr/>
                  </p:nvSpPr>
                  <p:spPr bwMode="auto">
                    <a:xfrm>
                      <a:off x="3053" y="1647"/>
                      <a:ext cx="305" cy="366"/>
                    </a:xfrm>
                    <a:custGeom>
                      <a:avLst/>
                      <a:gdLst>
                        <a:gd name="T0" fmla="*/ 90 w 305"/>
                        <a:gd name="T1" fmla="*/ 0 h 366"/>
                        <a:gd name="T2" fmla="*/ 60 w 305"/>
                        <a:gd name="T3" fmla="*/ 42 h 366"/>
                        <a:gd name="T4" fmla="*/ 36 w 305"/>
                        <a:gd name="T5" fmla="*/ 96 h 366"/>
                        <a:gd name="T6" fmla="*/ 18 w 305"/>
                        <a:gd name="T7" fmla="*/ 150 h 366"/>
                        <a:gd name="T8" fmla="*/ 6 w 305"/>
                        <a:gd name="T9" fmla="*/ 198 h 366"/>
                        <a:gd name="T10" fmla="*/ 0 w 305"/>
                        <a:gd name="T11" fmla="*/ 240 h 366"/>
                        <a:gd name="T12" fmla="*/ 6 w 305"/>
                        <a:gd name="T13" fmla="*/ 288 h 366"/>
                        <a:gd name="T14" fmla="*/ 24 w 305"/>
                        <a:gd name="T15" fmla="*/ 324 h 366"/>
                        <a:gd name="T16" fmla="*/ 60 w 305"/>
                        <a:gd name="T17" fmla="*/ 354 h 366"/>
                        <a:gd name="T18" fmla="*/ 138 w 305"/>
                        <a:gd name="T19" fmla="*/ 366 h 366"/>
                        <a:gd name="T20" fmla="*/ 179 w 305"/>
                        <a:gd name="T21" fmla="*/ 366 h 366"/>
                        <a:gd name="T22" fmla="*/ 215 w 305"/>
                        <a:gd name="T23" fmla="*/ 354 h 366"/>
                        <a:gd name="T24" fmla="*/ 251 w 305"/>
                        <a:gd name="T25" fmla="*/ 336 h 366"/>
                        <a:gd name="T26" fmla="*/ 281 w 305"/>
                        <a:gd name="T27" fmla="*/ 306 h 366"/>
                        <a:gd name="T28" fmla="*/ 305 w 305"/>
                        <a:gd name="T29" fmla="*/ 264 h 366"/>
                        <a:gd name="T30" fmla="*/ 305 w 305"/>
                        <a:gd name="T31" fmla="*/ 228 h 3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305" h="366">
                          <a:moveTo>
                            <a:pt x="90" y="0"/>
                          </a:moveTo>
                          <a:lnTo>
                            <a:pt x="60" y="42"/>
                          </a:lnTo>
                          <a:lnTo>
                            <a:pt x="36" y="96"/>
                          </a:lnTo>
                          <a:lnTo>
                            <a:pt x="18" y="150"/>
                          </a:lnTo>
                          <a:lnTo>
                            <a:pt x="6" y="198"/>
                          </a:lnTo>
                          <a:lnTo>
                            <a:pt x="0" y="240"/>
                          </a:lnTo>
                          <a:lnTo>
                            <a:pt x="6" y="288"/>
                          </a:lnTo>
                          <a:lnTo>
                            <a:pt x="24" y="324"/>
                          </a:lnTo>
                          <a:lnTo>
                            <a:pt x="60" y="354"/>
                          </a:lnTo>
                          <a:lnTo>
                            <a:pt x="138" y="366"/>
                          </a:lnTo>
                          <a:lnTo>
                            <a:pt x="179" y="366"/>
                          </a:lnTo>
                          <a:lnTo>
                            <a:pt x="215" y="354"/>
                          </a:lnTo>
                          <a:lnTo>
                            <a:pt x="251" y="336"/>
                          </a:lnTo>
                          <a:lnTo>
                            <a:pt x="281" y="306"/>
                          </a:lnTo>
                          <a:lnTo>
                            <a:pt x="305" y="264"/>
                          </a:lnTo>
                          <a:lnTo>
                            <a:pt x="305" y="22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34" name="Freeform 102"/>
                    <p:cNvSpPr>
                      <a:spLocks/>
                    </p:cNvSpPr>
                    <p:nvPr/>
                  </p:nvSpPr>
                  <p:spPr bwMode="auto">
                    <a:xfrm>
                      <a:off x="2874" y="1629"/>
                      <a:ext cx="203" cy="366"/>
                    </a:xfrm>
                    <a:custGeom>
                      <a:avLst/>
                      <a:gdLst>
                        <a:gd name="T0" fmla="*/ 83 w 203"/>
                        <a:gd name="T1" fmla="*/ 0 h 366"/>
                        <a:gd name="T2" fmla="*/ 53 w 203"/>
                        <a:gd name="T3" fmla="*/ 54 h 366"/>
                        <a:gd name="T4" fmla="*/ 23 w 203"/>
                        <a:gd name="T5" fmla="*/ 102 h 366"/>
                        <a:gd name="T6" fmla="*/ 11 w 203"/>
                        <a:gd name="T7" fmla="*/ 150 h 366"/>
                        <a:gd name="T8" fmla="*/ 0 w 203"/>
                        <a:gd name="T9" fmla="*/ 192 h 366"/>
                        <a:gd name="T10" fmla="*/ 0 w 203"/>
                        <a:gd name="T11" fmla="*/ 240 h 366"/>
                        <a:gd name="T12" fmla="*/ 11 w 203"/>
                        <a:gd name="T13" fmla="*/ 282 h 366"/>
                        <a:gd name="T14" fmla="*/ 35 w 203"/>
                        <a:gd name="T15" fmla="*/ 324 h 366"/>
                        <a:gd name="T16" fmla="*/ 71 w 203"/>
                        <a:gd name="T17" fmla="*/ 348 h 366"/>
                        <a:gd name="T18" fmla="*/ 107 w 203"/>
                        <a:gd name="T19" fmla="*/ 360 h 366"/>
                        <a:gd name="T20" fmla="*/ 137 w 203"/>
                        <a:gd name="T21" fmla="*/ 360 h 366"/>
                        <a:gd name="T22" fmla="*/ 161 w 203"/>
                        <a:gd name="T23" fmla="*/ 366 h 366"/>
                        <a:gd name="T24" fmla="*/ 179 w 203"/>
                        <a:gd name="T25" fmla="*/ 360 h 366"/>
                        <a:gd name="T26" fmla="*/ 191 w 203"/>
                        <a:gd name="T27" fmla="*/ 360 h 366"/>
                        <a:gd name="T28" fmla="*/ 203 w 203"/>
                        <a:gd name="T29" fmla="*/ 354 h 3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203" h="366">
                          <a:moveTo>
                            <a:pt x="83" y="0"/>
                          </a:moveTo>
                          <a:lnTo>
                            <a:pt x="53" y="54"/>
                          </a:lnTo>
                          <a:lnTo>
                            <a:pt x="23" y="102"/>
                          </a:lnTo>
                          <a:lnTo>
                            <a:pt x="11" y="150"/>
                          </a:lnTo>
                          <a:lnTo>
                            <a:pt x="0" y="192"/>
                          </a:lnTo>
                          <a:lnTo>
                            <a:pt x="0" y="240"/>
                          </a:lnTo>
                          <a:lnTo>
                            <a:pt x="11" y="282"/>
                          </a:lnTo>
                          <a:lnTo>
                            <a:pt x="35" y="324"/>
                          </a:lnTo>
                          <a:lnTo>
                            <a:pt x="71" y="348"/>
                          </a:lnTo>
                          <a:lnTo>
                            <a:pt x="107" y="360"/>
                          </a:lnTo>
                          <a:lnTo>
                            <a:pt x="137" y="360"/>
                          </a:lnTo>
                          <a:lnTo>
                            <a:pt x="161" y="366"/>
                          </a:lnTo>
                          <a:lnTo>
                            <a:pt x="179" y="360"/>
                          </a:lnTo>
                          <a:lnTo>
                            <a:pt x="191" y="360"/>
                          </a:lnTo>
                          <a:lnTo>
                            <a:pt x="203" y="354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35" name="Freeform 103"/>
                    <p:cNvSpPr>
                      <a:spLocks/>
                    </p:cNvSpPr>
                    <p:nvPr/>
                  </p:nvSpPr>
                  <p:spPr bwMode="auto">
                    <a:xfrm>
                      <a:off x="2718" y="1641"/>
                      <a:ext cx="233" cy="360"/>
                    </a:xfrm>
                    <a:custGeom>
                      <a:avLst/>
                      <a:gdLst>
                        <a:gd name="T0" fmla="*/ 78 w 233"/>
                        <a:gd name="T1" fmla="*/ 0 h 360"/>
                        <a:gd name="T2" fmla="*/ 48 w 233"/>
                        <a:gd name="T3" fmla="*/ 48 h 360"/>
                        <a:gd name="T4" fmla="*/ 24 w 233"/>
                        <a:gd name="T5" fmla="*/ 96 h 360"/>
                        <a:gd name="T6" fmla="*/ 6 w 233"/>
                        <a:gd name="T7" fmla="*/ 150 h 360"/>
                        <a:gd name="T8" fmla="*/ 0 w 233"/>
                        <a:gd name="T9" fmla="*/ 210 h 360"/>
                        <a:gd name="T10" fmla="*/ 12 w 233"/>
                        <a:gd name="T11" fmla="*/ 252 h 360"/>
                        <a:gd name="T12" fmla="*/ 30 w 233"/>
                        <a:gd name="T13" fmla="*/ 288 h 360"/>
                        <a:gd name="T14" fmla="*/ 60 w 233"/>
                        <a:gd name="T15" fmla="*/ 318 h 360"/>
                        <a:gd name="T16" fmla="*/ 90 w 233"/>
                        <a:gd name="T17" fmla="*/ 336 h 360"/>
                        <a:gd name="T18" fmla="*/ 126 w 233"/>
                        <a:gd name="T19" fmla="*/ 354 h 360"/>
                        <a:gd name="T20" fmla="*/ 162 w 233"/>
                        <a:gd name="T21" fmla="*/ 360 h 360"/>
                        <a:gd name="T22" fmla="*/ 203 w 233"/>
                        <a:gd name="T23" fmla="*/ 360 h 360"/>
                        <a:gd name="T24" fmla="*/ 233 w 233"/>
                        <a:gd name="T25" fmla="*/ 336 h 3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233" h="360">
                          <a:moveTo>
                            <a:pt x="78" y="0"/>
                          </a:moveTo>
                          <a:lnTo>
                            <a:pt x="48" y="48"/>
                          </a:lnTo>
                          <a:lnTo>
                            <a:pt x="24" y="96"/>
                          </a:lnTo>
                          <a:lnTo>
                            <a:pt x="6" y="150"/>
                          </a:lnTo>
                          <a:lnTo>
                            <a:pt x="0" y="210"/>
                          </a:lnTo>
                          <a:lnTo>
                            <a:pt x="12" y="252"/>
                          </a:lnTo>
                          <a:lnTo>
                            <a:pt x="30" y="288"/>
                          </a:lnTo>
                          <a:lnTo>
                            <a:pt x="60" y="318"/>
                          </a:lnTo>
                          <a:lnTo>
                            <a:pt x="90" y="336"/>
                          </a:lnTo>
                          <a:lnTo>
                            <a:pt x="126" y="354"/>
                          </a:lnTo>
                          <a:lnTo>
                            <a:pt x="162" y="360"/>
                          </a:lnTo>
                          <a:lnTo>
                            <a:pt x="203" y="360"/>
                          </a:lnTo>
                          <a:lnTo>
                            <a:pt x="233" y="336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36" name="Freeform 104"/>
                    <p:cNvSpPr>
                      <a:spLocks/>
                    </p:cNvSpPr>
                    <p:nvPr/>
                  </p:nvSpPr>
                  <p:spPr bwMode="auto">
                    <a:xfrm>
                      <a:off x="3956" y="1623"/>
                      <a:ext cx="138" cy="144"/>
                    </a:xfrm>
                    <a:custGeom>
                      <a:avLst/>
                      <a:gdLst>
                        <a:gd name="T0" fmla="*/ 0 w 138"/>
                        <a:gd name="T1" fmla="*/ 0 h 144"/>
                        <a:gd name="T2" fmla="*/ 54 w 138"/>
                        <a:gd name="T3" fmla="*/ 30 h 144"/>
                        <a:gd name="T4" fmla="*/ 96 w 138"/>
                        <a:gd name="T5" fmla="*/ 78 h 144"/>
                        <a:gd name="T6" fmla="*/ 120 w 138"/>
                        <a:gd name="T7" fmla="*/ 120 h 144"/>
                        <a:gd name="T8" fmla="*/ 138 w 138"/>
                        <a:gd name="T9" fmla="*/ 144 h 14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38" h="144">
                          <a:moveTo>
                            <a:pt x="0" y="0"/>
                          </a:moveTo>
                          <a:lnTo>
                            <a:pt x="54" y="30"/>
                          </a:lnTo>
                          <a:lnTo>
                            <a:pt x="96" y="78"/>
                          </a:lnTo>
                          <a:lnTo>
                            <a:pt x="120" y="120"/>
                          </a:lnTo>
                          <a:lnTo>
                            <a:pt x="138" y="144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37" name="Freeform 105"/>
                    <p:cNvSpPr>
                      <a:spLocks/>
                    </p:cNvSpPr>
                    <p:nvPr/>
                  </p:nvSpPr>
                  <p:spPr bwMode="auto">
                    <a:xfrm>
                      <a:off x="4153" y="1677"/>
                      <a:ext cx="162" cy="90"/>
                    </a:xfrm>
                    <a:custGeom>
                      <a:avLst/>
                      <a:gdLst>
                        <a:gd name="T0" fmla="*/ 0 w 162"/>
                        <a:gd name="T1" fmla="*/ 90 h 90"/>
                        <a:gd name="T2" fmla="*/ 12 w 162"/>
                        <a:gd name="T3" fmla="*/ 78 h 90"/>
                        <a:gd name="T4" fmla="*/ 30 w 162"/>
                        <a:gd name="T5" fmla="*/ 60 h 90"/>
                        <a:gd name="T6" fmla="*/ 84 w 162"/>
                        <a:gd name="T7" fmla="*/ 36 h 90"/>
                        <a:gd name="T8" fmla="*/ 132 w 162"/>
                        <a:gd name="T9" fmla="*/ 12 h 90"/>
                        <a:gd name="T10" fmla="*/ 150 w 162"/>
                        <a:gd name="T11" fmla="*/ 6 h 90"/>
                        <a:gd name="T12" fmla="*/ 162 w 162"/>
                        <a:gd name="T13" fmla="*/ 0 h 9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62" h="90">
                          <a:moveTo>
                            <a:pt x="0" y="90"/>
                          </a:moveTo>
                          <a:lnTo>
                            <a:pt x="12" y="78"/>
                          </a:lnTo>
                          <a:lnTo>
                            <a:pt x="30" y="60"/>
                          </a:lnTo>
                          <a:lnTo>
                            <a:pt x="84" y="36"/>
                          </a:lnTo>
                          <a:lnTo>
                            <a:pt x="132" y="12"/>
                          </a:lnTo>
                          <a:lnTo>
                            <a:pt x="150" y="6"/>
                          </a:lnTo>
                          <a:lnTo>
                            <a:pt x="162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38" name="Freeform 106"/>
                    <p:cNvSpPr>
                      <a:spLocks/>
                    </p:cNvSpPr>
                    <p:nvPr/>
                  </p:nvSpPr>
                  <p:spPr bwMode="auto">
                    <a:xfrm>
                      <a:off x="4225" y="1833"/>
                      <a:ext cx="24" cy="66"/>
                    </a:xfrm>
                    <a:custGeom>
                      <a:avLst/>
                      <a:gdLst>
                        <a:gd name="T0" fmla="*/ 24 w 24"/>
                        <a:gd name="T1" fmla="*/ 0 h 66"/>
                        <a:gd name="T2" fmla="*/ 6 w 24"/>
                        <a:gd name="T3" fmla="*/ 36 h 66"/>
                        <a:gd name="T4" fmla="*/ 0 w 24"/>
                        <a:gd name="T5" fmla="*/ 66 h 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4" h="66">
                          <a:moveTo>
                            <a:pt x="24" y="0"/>
                          </a:moveTo>
                          <a:lnTo>
                            <a:pt x="6" y="36"/>
                          </a:lnTo>
                          <a:lnTo>
                            <a:pt x="0" y="66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39" name="Freeform 107"/>
                    <p:cNvSpPr>
                      <a:spLocks/>
                    </p:cNvSpPr>
                    <p:nvPr/>
                  </p:nvSpPr>
                  <p:spPr bwMode="auto">
                    <a:xfrm>
                      <a:off x="4010" y="1779"/>
                      <a:ext cx="6" cy="90"/>
                    </a:xfrm>
                    <a:custGeom>
                      <a:avLst/>
                      <a:gdLst>
                        <a:gd name="T0" fmla="*/ 6 w 6"/>
                        <a:gd name="T1" fmla="*/ 0 h 90"/>
                        <a:gd name="T2" fmla="*/ 0 w 6"/>
                        <a:gd name="T3" fmla="*/ 42 h 90"/>
                        <a:gd name="T4" fmla="*/ 0 w 6"/>
                        <a:gd name="T5" fmla="*/ 90 h 9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6" h="90">
                          <a:moveTo>
                            <a:pt x="6" y="0"/>
                          </a:moveTo>
                          <a:lnTo>
                            <a:pt x="0" y="42"/>
                          </a:lnTo>
                          <a:lnTo>
                            <a:pt x="0" y="9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40" name="Freeform 108"/>
                    <p:cNvSpPr>
                      <a:spLocks/>
                    </p:cNvSpPr>
                    <p:nvPr/>
                  </p:nvSpPr>
                  <p:spPr bwMode="auto">
                    <a:xfrm>
                      <a:off x="4309" y="1875"/>
                      <a:ext cx="54" cy="24"/>
                    </a:xfrm>
                    <a:custGeom>
                      <a:avLst/>
                      <a:gdLst>
                        <a:gd name="T0" fmla="*/ 0 w 54"/>
                        <a:gd name="T1" fmla="*/ 24 h 24"/>
                        <a:gd name="T2" fmla="*/ 24 w 54"/>
                        <a:gd name="T3" fmla="*/ 12 h 24"/>
                        <a:gd name="T4" fmla="*/ 54 w 54"/>
                        <a:gd name="T5" fmla="*/ 0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4" h="24">
                          <a:moveTo>
                            <a:pt x="0" y="24"/>
                          </a:moveTo>
                          <a:lnTo>
                            <a:pt x="24" y="12"/>
                          </a:lnTo>
                          <a:lnTo>
                            <a:pt x="54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41" name="Freeform 109"/>
                    <p:cNvSpPr>
                      <a:spLocks/>
                    </p:cNvSpPr>
                    <p:nvPr/>
                  </p:nvSpPr>
                  <p:spPr bwMode="auto">
                    <a:xfrm>
                      <a:off x="4339" y="1911"/>
                      <a:ext cx="54" cy="24"/>
                    </a:xfrm>
                    <a:custGeom>
                      <a:avLst/>
                      <a:gdLst>
                        <a:gd name="T0" fmla="*/ 0 w 54"/>
                        <a:gd name="T1" fmla="*/ 24 h 24"/>
                        <a:gd name="T2" fmla="*/ 30 w 54"/>
                        <a:gd name="T3" fmla="*/ 12 h 24"/>
                        <a:gd name="T4" fmla="*/ 54 w 54"/>
                        <a:gd name="T5" fmla="*/ 0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4" h="24">
                          <a:moveTo>
                            <a:pt x="0" y="24"/>
                          </a:moveTo>
                          <a:lnTo>
                            <a:pt x="30" y="12"/>
                          </a:lnTo>
                          <a:lnTo>
                            <a:pt x="54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42" name="Freeform 110"/>
                    <p:cNvSpPr>
                      <a:spLocks/>
                    </p:cNvSpPr>
                    <p:nvPr/>
                  </p:nvSpPr>
                  <p:spPr bwMode="auto">
                    <a:xfrm>
                      <a:off x="4279" y="2037"/>
                      <a:ext cx="120" cy="108"/>
                    </a:xfrm>
                    <a:custGeom>
                      <a:avLst/>
                      <a:gdLst>
                        <a:gd name="T0" fmla="*/ 0 w 120"/>
                        <a:gd name="T1" fmla="*/ 0 h 108"/>
                        <a:gd name="T2" fmla="*/ 60 w 120"/>
                        <a:gd name="T3" fmla="*/ 54 h 108"/>
                        <a:gd name="T4" fmla="*/ 84 w 120"/>
                        <a:gd name="T5" fmla="*/ 84 h 108"/>
                        <a:gd name="T6" fmla="*/ 120 w 120"/>
                        <a:gd name="T7" fmla="*/ 108 h 1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20" h="108">
                          <a:moveTo>
                            <a:pt x="0" y="0"/>
                          </a:moveTo>
                          <a:lnTo>
                            <a:pt x="60" y="54"/>
                          </a:lnTo>
                          <a:lnTo>
                            <a:pt x="84" y="84"/>
                          </a:lnTo>
                          <a:lnTo>
                            <a:pt x="120" y="10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43" name="Freeform 111"/>
                    <p:cNvSpPr>
                      <a:spLocks/>
                    </p:cNvSpPr>
                    <p:nvPr/>
                  </p:nvSpPr>
                  <p:spPr bwMode="auto">
                    <a:xfrm>
                      <a:off x="3920" y="2001"/>
                      <a:ext cx="407" cy="180"/>
                    </a:xfrm>
                    <a:custGeom>
                      <a:avLst/>
                      <a:gdLst>
                        <a:gd name="T0" fmla="*/ 407 w 407"/>
                        <a:gd name="T1" fmla="*/ 84 h 180"/>
                        <a:gd name="T2" fmla="*/ 377 w 407"/>
                        <a:gd name="T3" fmla="*/ 114 h 180"/>
                        <a:gd name="T4" fmla="*/ 341 w 407"/>
                        <a:gd name="T5" fmla="*/ 138 h 180"/>
                        <a:gd name="T6" fmla="*/ 269 w 407"/>
                        <a:gd name="T7" fmla="*/ 168 h 180"/>
                        <a:gd name="T8" fmla="*/ 204 w 407"/>
                        <a:gd name="T9" fmla="*/ 180 h 180"/>
                        <a:gd name="T10" fmla="*/ 138 w 407"/>
                        <a:gd name="T11" fmla="*/ 180 h 180"/>
                        <a:gd name="T12" fmla="*/ 66 w 407"/>
                        <a:gd name="T13" fmla="*/ 168 h 180"/>
                        <a:gd name="T14" fmla="*/ 36 w 407"/>
                        <a:gd name="T15" fmla="*/ 150 h 180"/>
                        <a:gd name="T16" fmla="*/ 12 w 407"/>
                        <a:gd name="T17" fmla="*/ 126 h 180"/>
                        <a:gd name="T18" fmla="*/ 0 w 407"/>
                        <a:gd name="T19" fmla="*/ 96 h 180"/>
                        <a:gd name="T20" fmla="*/ 0 w 407"/>
                        <a:gd name="T21" fmla="*/ 60 h 180"/>
                        <a:gd name="T22" fmla="*/ 6 w 407"/>
                        <a:gd name="T23" fmla="*/ 48 h 180"/>
                        <a:gd name="T24" fmla="*/ 12 w 407"/>
                        <a:gd name="T25" fmla="*/ 30 h 180"/>
                        <a:gd name="T26" fmla="*/ 24 w 407"/>
                        <a:gd name="T27" fmla="*/ 12 h 180"/>
                        <a:gd name="T28" fmla="*/ 42 w 407"/>
                        <a:gd name="T29" fmla="*/ 0 h 1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407" h="180">
                          <a:moveTo>
                            <a:pt x="407" y="84"/>
                          </a:moveTo>
                          <a:lnTo>
                            <a:pt x="377" y="114"/>
                          </a:lnTo>
                          <a:lnTo>
                            <a:pt x="341" y="138"/>
                          </a:lnTo>
                          <a:lnTo>
                            <a:pt x="269" y="168"/>
                          </a:lnTo>
                          <a:lnTo>
                            <a:pt x="204" y="180"/>
                          </a:lnTo>
                          <a:lnTo>
                            <a:pt x="138" y="180"/>
                          </a:lnTo>
                          <a:lnTo>
                            <a:pt x="66" y="168"/>
                          </a:lnTo>
                          <a:lnTo>
                            <a:pt x="36" y="150"/>
                          </a:lnTo>
                          <a:lnTo>
                            <a:pt x="12" y="126"/>
                          </a:lnTo>
                          <a:lnTo>
                            <a:pt x="0" y="96"/>
                          </a:lnTo>
                          <a:lnTo>
                            <a:pt x="0" y="60"/>
                          </a:lnTo>
                          <a:lnTo>
                            <a:pt x="6" y="48"/>
                          </a:lnTo>
                          <a:lnTo>
                            <a:pt x="12" y="30"/>
                          </a:lnTo>
                          <a:lnTo>
                            <a:pt x="24" y="12"/>
                          </a:lnTo>
                          <a:lnTo>
                            <a:pt x="42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44" name="Freeform 112"/>
                    <p:cNvSpPr>
                      <a:spLocks/>
                    </p:cNvSpPr>
                    <p:nvPr/>
                  </p:nvSpPr>
                  <p:spPr bwMode="auto">
                    <a:xfrm>
                      <a:off x="3926" y="1857"/>
                      <a:ext cx="210" cy="174"/>
                    </a:xfrm>
                    <a:custGeom>
                      <a:avLst/>
                      <a:gdLst>
                        <a:gd name="T0" fmla="*/ 186 w 210"/>
                        <a:gd name="T1" fmla="*/ 0 h 174"/>
                        <a:gd name="T2" fmla="*/ 174 w 210"/>
                        <a:gd name="T3" fmla="*/ 0 h 174"/>
                        <a:gd name="T4" fmla="*/ 150 w 210"/>
                        <a:gd name="T5" fmla="*/ 0 h 174"/>
                        <a:gd name="T6" fmla="*/ 90 w 210"/>
                        <a:gd name="T7" fmla="*/ 6 h 174"/>
                        <a:gd name="T8" fmla="*/ 36 w 210"/>
                        <a:gd name="T9" fmla="*/ 24 h 174"/>
                        <a:gd name="T10" fmla="*/ 12 w 210"/>
                        <a:gd name="T11" fmla="*/ 36 h 174"/>
                        <a:gd name="T12" fmla="*/ 6 w 210"/>
                        <a:gd name="T13" fmla="*/ 60 h 174"/>
                        <a:gd name="T14" fmla="*/ 0 w 210"/>
                        <a:gd name="T15" fmla="*/ 102 h 174"/>
                        <a:gd name="T16" fmla="*/ 12 w 210"/>
                        <a:gd name="T17" fmla="*/ 120 h 174"/>
                        <a:gd name="T18" fmla="*/ 30 w 210"/>
                        <a:gd name="T19" fmla="*/ 138 h 174"/>
                        <a:gd name="T20" fmla="*/ 54 w 210"/>
                        <a:gd name="T21" fmla="*/ 150 h 174"/>
                        <a:gd name="T22" fmla="*/ 90 w 210"/>
                        <a:gd name="T23" fmla="*/ 156 h 174"/>
                        <a:gd name="T24" fmla="*/ 144 w 210"/>
                        <a:gd name="T25" fmla="*/ 168 h 174"/>
                        <a:gd name="T26" fmla="*/ 210 w 210"/>
                        <a:gd name="T27" fmla="*/ 174 h 17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</a:cxnLst>
                      <a:rect l="0" t="0" r="r" b="b"/>
                      <a:pathLst>
                        <a:path w="210" h="174">
                          <a:moveTo>
                            <a:pt x="186" y="0"/>
                          </a:moveTo>
                          <a:lnTo>
                            <a:pt x="174" y="0"/>
                          </a:lnTo>
                          <a:lnTo>
                            <a:pt x="150" y="0"/>
                          </a:lnTo>
                          <a:lnTo>
                            <a:pt x="90" y="6"/>
                          </a:lnTo>
                          <a:lnTo>
                            <a:pt x="36" y="24"/>
                          </a:lnTo>
                          <a:lnTo>
                            <a:pt x="12" y="36"/>
                          </a:lnTo>
                          <a:lnTo>
                            <a:pt x="6" y="60"/>
                          </a:lnTo>
                          <a:lnTo>
                            <a:pt x="0" y="102"/>
                          </a:lnTo>
                          <a:lnTo>
                            <a:pt x="12" y="120"/>
                          </a:lnTo>
                          <a:lnTo>
                            <a:pt x="30" y="138"/>
                          </a:lnTo>
                          <a:lnTo>
                            <a:pt x="54" y="150"/>
                          </a:lnTo>
                          <a:lnTo>
                            <a:pt x="90" y="156"/>
                          </a:lnTo>
                          <a:lnTo>
                            <a:pt x="144" y="168"/>
                          </a:lnTo>
                          <a:lnTo>
                            <a:pt x="210" y="174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45" name="Freeform 113"/>
                    <p:cNvSpPr>
                      <a:spLocks/>
                    </p:cNvSpPr>
                    <p:nvPr/>
                  </p:nvSpPr>
                  <p:spPr bwMode="auto">
                    <a:xfrm>
                      <a:off x="3771" y="1120"/>
                      <a:ext cx="544" cy="377"/>
                    </a:xfrm>
                    <a:custGeom>
                      <a:avLst/>
                      <a:gdLst>
                        <a:gd name="T0" fmla="*/ 0 w 544"/>
                        <a:gd name="T1" fmla="*/ 330 h 377"/>
                        <a:gd name="T2" fmla="*/ 0 w 544"/>
                        <a:gd name="T3" fmla="*/ 294 h 377"/>
                        <a:gd name="T4" fmla="*/ 6 w 544"/>
                        <a:gd name="T5" fmla="*/ 258 h 377"/>
                        <a:gd name="T6" fmla="*/ 30 w 544"/>
                        <a:gd name="T7" fmla="*/ 210 h 377"/>
                        <a:gd name="T8" fmla="*/ 48 w 544"/>
                        <a:gd name="T9" fmla="*/ 168 h 377"/>
                        <a:gd name="T10" fmla="*/ 71 w 544"/>
                        <a:gd name="T11" fmla="*/ 132 h 377"/>
                        <a:gd name="T12" fmla="*/ 95 w 544"/>
                        <a:gd name="T13" fmla="*/ 108 h 377"/>
                        <a:gd name="T14" fmla="*/ 131 w 544"/>
                        <a:gd name="T15" fmla="*/ 78 h 377"/>
                        <a:gd name="T16" fmla="*/ 173 w 544"/>
                        <a:gd name="T17" fmla="*/ 54 h 377"/>
                        <a:gd name="T18" fmla="*/ 275 w 544"/>
                        <a:gd name="T19" fmla="*/ 18 h 377"/>
                        <a:gd name="T20" fmla="*/ 370 w 544"/>
                        <a:gd name="T21" fmla="*/ 0 h 377"/>
                        <a:gd name="T22" fmla="*/ 412 w 544"/>
                        <a:gd name="T23" fmla="*/ 6 h 377"/>
                        <a:gd name="T24" fmla="*/ 454 w 544"/>
                        <a:gd name="T25" fmla="*/ 12 h 377"/>
                        <a:gd name="T26" fmla="*/ 490 w 544"/>
                        <a:gd name="T27" fmla="*/ 30 h 377"/>
                        <a:gd name="T28" fmla="*/ 526 w 544"/>
                        <a:gd name="T29" fmla="*/ 54 h 377"/>
                        <a:gd name="T30" fmla="*/ 544 w 544"/>
                        <a:gd name="T31" fmla="*/ 72 h 377"/>
                        <a:gd name="T32" fmla="*/ 544 w 544"/>
                        <a:gd name="T33" fmla="*/ 84 h 377"/>
                        <a:gd name="T34" fmla="*/ 532 w 544"/>
                        <a:gd name="T35" fmla="*/ 84 h 377"/>
                        <a:gd name="T36" fmla="*/ 526 w 544"/>
                        <a:gd name="T37" fmla="*/ 78 h 377"/>
                        <a:gd name="T38" fmla="*/ 514 w 544"/>
                        <a:gd name="T39" fmla="*/ 66 h 377"/>
                        <a:gd name="T40" fmla="*/ 484 w 544"/>
                        <a:gd name="T41" fmla="*/ 54 h 377"/>
                        <a:gd name="T42" fmla="*/ 454 w 544"/>
                        <a:gd name="T43" fmla="*/ 42 h 377"/>
                        <a:gd name="T44" fmla="*/ 430 w 544"/>
                        <a:gd name="T45" fmla="*/ 36 h 377"/>
                        <a:gd name="T46" fmla="*/ 353 w 544"/>
                        <a:gd name="T47" fmla="*/ 36 h 377"/>
                        <a:gd name="T48" fmla="*/ 287 w 544"/>
                        <a:gd name="T49" fmla="*/ 54 h 377"/>
                        <a:gd name="T50" fmla="*/ 227 w 544"/>
                        <a:gd name="T51" fmla="*/ 78 h 377"/>
                        <a:gd name="T52" fmla="*/ 209 w 544"/>
                        <a:gd name="T53" fmla="*/ 96 h 377"/>
                        <a:gd name="T54" fmla="*/ 197 w 544"/>
                        <a:gd name="T55" fmla="*/ 114 h 377"/>
                        <a:gd name="T56" fmla="*/ 197 w 544"/>
                        <a:gd name="T57" fmla="*/ 126 h 377"/>
                        <a:gd name="T58" fmla="*/ 203 w 544"/>
                        <a:gd name="T59" fmla="*/ 138 h 377"/>
                        <a:gd name="T60" fmla="*/ 227 w 544"/>
                        <a:gd name="T61" fmla="*/ 144 h 377"/>
                        <a:gd name="T62" fmla="*/ 251 w 544"/>
                        <a:gd name="T63" fmla="*/ 144 h 377"/>
                        <a:gd name="T64" fmla="*/ 203 w 544"/>
                        <a:gd name="T65" fmla="*/ 174 h 377"/>
                        <a:gd name="T66" fmla="*/ 161 w 544"/>
                        <a:gd name="T67" fmla="*/ 198 h 377"/>
                        <a:gd name="T68" fmla="*/ 119 w 544"/>
                        <a:gd name="T69" fmla="*/ 228 h 377"/>
                        <a:gd name="T70" fmla="*/ 77 w 544"/>
                        <a:gd name="T71" fmla="*/ 264 h 377"/>
                        <a:gd name="T72" fmla="*/ 48 w 544"/>
                        <a:gd name="T73" fmla="*/ 306 h 377"/>
                        <a:gd name="T74" fmla="*/ 30 w 544"/>
                        <a:gd name="T75" fmla="*/ 353 h 377"/>
                        <a:gd name="T76" fmla="*/ 18 w 544"/>
                        <a:gd name="T77" fmla="*/ 371 h 377"/>
                        <a:gd name="T78" fmla="*/ 12 w 544"/>
                        <a:gd name="T79" fmla="*/ 377 h 377"/>
                        <a:gd name="T80" fmla="*/ 6 w 544"/>
                        <a:gd name="T81" fmla="*/ 359 h 377"/>
                        <a:gd name="T82" fmla="*/ 0 w 544"/>
                        <a:gd name="T83" fmla="*/ 330 h 377"/>
                        <a:gd name="T84" fmla="*/ 0 w 544"/>
                        <a:gd name="T85" fmla="*/ 330 h 37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544" h="377">
                          <a:moveTo>
                            <a:pt x="0" y="330"/>
                          </a:moveTo>
                          <a:lnTo>
                            <a:pt x="0" y="294"/>
                          </a:lnTo>
                          <a:lnTo>
                            <a:pt x="6" y="258"/>
                          </a:lnTo>
                          <a:lnTo>
                            <a:pt x="30" y="210"/>
                          </a:lnTo>
                          <a:lnTo>
                            <a:pt x="48" y="168"/>
                          </a:lnTo>
                          <a:lnTo>
                            <a:pt x="71" y="132"/>
                          </a:lnTo>
                          <a:lnTo>
                            <a:pt x="95" y="108"/>
                          </a:lnTo>
                          <a:lnTo>
                            <a:pt x="131" y="78"/>
                          </a:lnTo>
                          <a:lnTo>
                            <a:pt x="173" y="54"/>
                          </a:lnTo>
                          <a:lnTo>
                            <a:pt x="275" y="18"/>
                          </a:lnTo>
                          <a:lnTo>
                            <a:pt x="370" y="0"/>
                          </a:lnTo>
                          <a:lnTo>
                            <a:pt x="412" y="6"/>
                          </a:lnTo>
                          <a:lnTo>
                            <a:pt x="454" y="12"/>
                          </a:lnTo>
                          <a:lnTo>
                            <a:pt x="490" y="30"/>
                          </a:lnTo>
                          <a:lnTo>
                            <a:pt x="526" y="54"/>
                          </a:lnTo>
                          <a:lnTo>
                            <a:pt x="544" y="72"/>
                          </a:lnTo>
                          <a:lnTo>
                            <a:pt x="544" y="84"/>
                          </a:lnTo>
                          <a:lnTo>
                            <a:pt x="532" y="84"/>
                          </a:lnTo>
                          <a:lnTo>
                            <a:pt x="526" y="78"/>
                          </a:lnTo>
                          <a:lnTo>
                            <a:pt x="514" y="66"/>
                          </a:lnTo>
                          <a:lnTo>
                            <a:pt x="484" y="54"/>
                          </a:lnTo>
                          <a:lnTo>
                            <a:pt x="454" y="42"/>
                          </a:lnTo>
                          <a:lnTo>
                            <a:pt x="430" y="36"/>
                          </a:lnTo>
                          <a:lnTo>
                            <a:pt x="353" y="36"/>
                          </a:lnTo>
                          <a:lnTo>
                            <a:pt x="287" y="54"/>
                          </a:lnTo>
                          <a:lnTo>
                            <a:pt x="227" y="78"/>
                          </a:lnTo>
                          <a:lnTo>
                            <a:pt x="209" y="96"/>
                          </a:lnTo>
                          <a:lnTo>
                            <a:pt x="197" y="114"/>
                          </a:lnTo>
                          <a:lnTo>
                            <a:pt x="197" y="126"/>
                          </a:lnTo>
                          <a:lnTo>
                            <a:pt x="203" y="138"/>
                          </a:lnTo>
                          <a:lnTo>
                            <a:pt x="227" y="144"/>
                          </a:lnTo>
                          <a:lnTo>
                            <a:pt x="251" y="144"/>
                          </a:lnTo>
                          <a:lnTo>
                            <a:pt x="203" y="174"/>
                          </a:lnTo>
                          <a:lnTo>
                            <a:pt x="161" y="198"/>
                          </a:lnTo>
                          <a:lnTo>
                            <a:pt x="119" y="228"/>
                          </a:lnTo>
                          <a:lnTo>
                            <a:pt x="77" y="264"/>
                          </a:lnTo>
                          <a:lnTo>
                            <a:pt x="48" y="306"/>
                          </a:lnTo>
                          <a:lnTo>
                            <a:pt x="30" y="353"/>
                          </a:lnTo>
                          <a:lnTo>
                            <a:pt x="18" y="371"/>
                          </a:lnTo>
                          <a:lnTo>
                            <a:pt x="12" y="377"/>
                          </a:lnTo>
                          <a:lnTo>
                            <a:pt x="6" y="359"/>
                          </a:lnTo>
                          <a:lnTo>
                            <a:pt x="0" y="330"/>
                          </a:lnTo>
                          <a:lnTo>
                            <a:pt x="0" y="33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346" name="Freeform 114"/>
                    <p:cNvSpPr>
                      <a:spLocks/>
                    </p:cNvSpPr>
                    <p:nvPr/>
                  </p:nvSpPr>
                  <p:spPr bwMode="auto">
                    <a:xfrm>
                      <a:off x="4363" y="1210"/>
                      <a:ext cx="406" cy="287"/>
                    </a:xfrm>
                    <a:custGeom>
                      <a:avLst/>
                      <a:gdLst>
                        <a:gd name="T0" fmla="*/ 24 w 406"/>
                        <a:gd name="T1" fmla="*/ 30 h 287"/>
                        <a:gd name="T2" fmla="*/ 6 w 406"/>
                        <a:gd name="T3" fmla="*/ 42 h 287"/>
                        <a:gd name="T4" fmla="*/ 0 w 406"/>
                        <a:gd name="T5" fmla="*/ 48 h 287"/>
                        <a:gd name="T6" fmla="*/ 0 w 406"/>
                        <a:gd name="T7" fmla="*/ 54 h 287"/>
                        <a:gd name="T8" fmla="*/ 12 w 406"/>
                        <a:gd name="T9" fmla="*/ 78 h 287"/>
                        <a:gd name="T10" fmla="*/ 24 w 406"/>
                        <a:gd name="T11" fmla="*/ 78 h 287"/>
                        <a:gd name="T12" fmla="*/ 42 w 406"/>
                        <a:gd name="T13" fmla="*/ 72 h 287"/>
                        <a:gd name="T14" fmla="*/ 54 w 406"/>
                        <a:gd name="T15" fmla="*/ 66 h 287"/>
                        <a:gd name="T16" fmla="*/ 66 w 406"/>
                        <a:gd name="T17" fmla="*/ 60 h 287"/>
                        <a:gd name="T18" fmla="*/ 119 w 406"/>
                        <a:gd name="T19" fmla="*/ 48 h 287"/>
                        <a:gd name="T20" fmla="*/ 191 w 406"/>
                        <a:gd name="T21" fmla="*/ 42 h 287"/>
                        <a:gd name="T22" fmla="*/ 257 w 406"/>
                        <a:gd name="T23" fmla="*/ 48 h 287"/>
                        <a:gd name="T24" fmla="*/ 293 w 406"/>
                        <a:gd name="T25" fmla="*/ 66 h 287"/>
                        <a:gd name="T26" fmla="*/ 329 w 406"/>
                        <a:gd name="T27" fmla="*/ 114 h 287"/>
                        <a:gd name="T28" fmla="*/ 347 w 406"/>
                        <a:gd name="T29" fmla="*/ 144 h 287"/>
                        <a:gd name="T30" fmla="*/ 365 w 406"/>
                        <a:gd name="T31" fmla="*/ 180 h 287"/>
                        <a:gd name="T32" fmla="*/ 377 w 406"/>
                        <a:gd name="T33" fmla="*/ 228 h 287"/>
                        <a:gd name="T34" fmla="*/ 383 w 406"/>
                        <a:gd name="T35" fmla="*/ 275 h 287"/>
                        <a:gd name="T36" fmla="*/ 389 w 406"/>
                        <a:gd name="T37" fmla="*/ 287 h 287"/>
                        <a:gd name="T38" fmla="*/ 395 w 406"/>
                        <a:gd name="T39" fmla="*/ 281 h 287"/>
                        <a:gd name="T40" fmla="*/ 401 w 406"/>
                        <a:gd name="T41" fmla="*/ 263 h 287"/>
                        <a:gd name="T42" fmla="*/ 406 w 406"/>
                        <a:gd name="T43" fmla="*/ 228 h 287"/>
                        <a:gd name="T44" fmla="*/ 401 w 406"/>
                        <a:gd name="T45" fmla="*/ 198 h 287"/>
                        <a:gd name="T46" fmla="*/ 395 w 406"/>
                        <a:gd name="T47" fmla="*/ 150 h 287"/>
                        <a:gd name="T48" fmla="*/ 371 w 406"/>
                        <a:gd name="T49" fmla="*/ 96 h 287"/>
                        <a:gd name="T50" fmla="*/ 335 w 406"/>
                        <a:gd name="T51" fmla="*/ 48 h 287"/>
                        <a:gd name="T52" fmla="*/ 287 w 406"/>
                        <a:gd name="T53" fmla="*/ 12 h 287"/>
                        <a:gd name="T54" fmla="*/ 227 w 406"/>
                        <a:gd name="T55" fmla="*/ 0 h 287"/>
                        <a:gd name="T56" fmla="*/ 167 w 406"/>
                        <a:gd name="T57" fmla="*/ 0 h 287"/>
                        <a:gd name="T58" fmla="*/ 101 w 406"/>
                        <a:gd name="T59" fmla="*/ 6 h 287"/>
                        <a:gd name="T60" fmla="*/ 66 w 406"/>
                        <a:gd name="T61" fmla="*/ 18 h 287"/>
                        <a:gd name="T62" fmla="*/ 48 w 406"/>
                        <a:gd name="T63" fmla="*/ 24 h 287"/>
                        <a:gd name="T64" fmla="*/ 24 w 406"/>
                        <a:gd name="T65" fmla="*/ 30 h 287"/>
                        <a:gd name="T66" fmla="*/ 24 w 406"/>
                        <a:gd name="T67" fmla="*/ 30 h 2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</a:cxnLst>
                      <a:rect l="0" t="0" r="r" b="b"/>
                      <a:pathLst>
                        <a:path w="406" h="287">
                          <a:moveTo>
                            <a:pt x="24" y="30"/>
                          </a:moveTo>
                          <a:lnTo>
                            <a:pt x="6" y="42"/>
                          </a:lnTo>
                          <a:lnTo>
                            <a:pt x="0" y="48"/>
                          </a:lnTo>
                          <a:lnTo>
                            <a:pt x="0" y="54"/>
                          </a:lnTo>
                          <a:lnTo>
                            <a:pt x="12" y="78"/>
                          </a:lnTo>
                          <a:lnTo>
                            <a:pt x="24" y="78"/>
                          </a:lnTo>
                          <a:lnTo>
                            <a:pt x="42" y="72"/>
                          </a:lnTo>
                          <a:lnTo>
                            <a:pt x="54" y="66"/>
                          </a:lnTo>
                          <a:lnTo>
                            <a:pt x="66" y="60"/>
                          </a:lnTo>
                          <a:lnTo>
                            <a:pt x="119" y="48"/>
                          </a:lnTo>
                          <a:lnTo>
                            <a:pt x="191" y="42"/>
                          </a:lnTo>
                          <a:lnTo>
                            <a:pt x="257" y="48"/>
                          </a:lnTo>
                          <a:lnTo>
                            <a:pt x="293" y="66"/>
                          </a:lnTo>
                          <a:lnTo>
                            <a:pt x="329" y="114"/>
                          </a:lnTo>
                          <a:lnTo>
                            <a:pt x="347" y="144"/>
                          </a:lnTo>
                          <a:lnTo>
                            <a:pt x="365" y="180"/>
                          </a:lnTo>
                          <a:lnTo>
                            <a:pt x="377" y="228"/>
                          </a:lnTo>
                          <a:lnTo>
                            <a:pt x="383" y="275"/>
                          </a:lnTo>
                          <a:lnTo>
                            <a:pt x="389" y="287"/>
                          </a:lnTo>
                          <a:lnTo>
                            <a:pt x="395" y="281"/>
                          </a:lnTo>
                          <a:lnTo>
                            <a:pt x="401" y="263"/>
                          </a:lnTo>
                          <a:lnTo>
                            <a:pt x="406" y="228"/>
                          </a:lnTo>
                          <a:lnTo>
                            <a:pt x="401" y="198"/>
                          </a:lnTo>
                          <a:lnTo>
                            <a:pt x="395" y="150"/>
                          </a:lnTo>
                          <a:lnTo>
                            <a:pt x="371" y="96"/>
                          </a:lnTo>
                          <a:lnTo>
                            <a:pt x="335" y="48"/>
                          </a:lnTo>
                          <a:lnTo>
                            <a:pt x="287" y="12"/>
                          </a:lnTo>
                          <a:lnTo>
                            <a:pt x="227" y="0"/>
                          </a:lnTo>
                          <a:lnTo>
                            <a:pt x="167" y="0"/>
                          </a:lnTo>
                          <a:lnTo>
                            <a:pt x="101" y="6"/>
                          </a:lnTo>
                          <a:lnTo>
                            <a:pt x="66" y="18"/>
                          </a:lnTo>
                          <a:lnTo>
                            <a:pt x="48" y="24"/>
                          </a:lnTo>
                          <a:lnTo>
                            <a:pt x="24" y="30"/>
                          </a:lnTo>
                          <a:lnTo>
                            <a:pt x="24" y="3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223347" name="Rectangle 115"/>
                  <p:cNvSpPr>
                    <a:spLocks noChangeArrowheads="1"/>
                  </p:cNvSpPr>
                  <p:nvPr/>
                </p:nvSpPr>
                <p:spPr bwMode="auto">
                  <a:xfrm>
                    <a:off x="3696" y="1392"/>
                    <a:ext cx="1104" cy="288"/>
                  </a:xfrm>
                  <a:prstGeom prst="rect">
                    <a:avLst/>
                  </a:prstGeom>
                  <a:solidFill>
                    <a:srgbClr val="FFFFCC"/>
                  </a:solidFill>
                  <a:ln w="19050">
                    <a:solidFill>
                      <a:srgbClr val="003399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r>
                      <a:rPr lang="ja-JP" altLang="en-US" sz="1000">
                        <a:solidFill>
                          <a:srgbClr val="003366"/>
                        </a:solidFill>
                        <a:ea typeface="HGP創英角ﾎﾟｯﾌﾟ体" pitchFamily="50" charset="-128"/>
                      </a:rPr>
                      <a:t>アイデア</a:t>
                    </a:r>
                  </a:p>
                </p:txBody>
              </p:sp>
            </p:grpSp>
            <p:grpSp>
              <p:nvGrpSpPr>
                <p:cNvPr id="223728" name="Group 496"/>
                <p:cNvGrpSpPr>
                  <a:grpSpLocks/>
                </p:cNvGrpSpPr>
                <p:nvPr/>
              </p:nvGrpSpPr>
              <p:grpSpPr bwMode="auto">
                <a:xfrm rot="4828036">
                  <a:off x="624" y="2880"/>
                  <a:ext cx="1056" cy="1152"/>
                  <a:chOff x="3264" y="384"/>
                  <a:chExt cx="1536" cy="1680"/>
                </a:xfrm>
              </p:grpSpPr>
              <p:grpSp>
                <p:nvGrpSpPr>
                  <p:cNvPr id="223729" name="Group 497"/>
                  <p:cNvGrpSpPr>
                    <a:grpSpLocks/>
                  </p:cNvGrpSpPr>
                  <p:nvPr/>
                </p:nvGrpSpPr>
                <p:grpSpPr bwMode="auto">
                  <a:xfrm>
                    <a:off x="3264" y="384"/>
                    <a:ext cx="1440" cy="1680"/>
                    <a:chOff x="2208" y="960"/>
                    <a:chExt cx="2896" cy="2444"/>
                  </a:xfrm>
                </p:grpSpPr>
                <p:sp>
                  <p:nvSpPr>
                    <p:cNvPr id="223730" name="Freeform 498"/>
                    <p:cNvSpPr>
                      <a:spLocks/>
                    </p:cNvSpPr>
                    <p:nvPr/>
                  </p:nvSpPr>
                  <p:spPr bwMode="auto">
                    <a:xfrm>
                      <a:off x="3735" y="1090"/>
                      <a:ext cx="1058" cy="887"/>
                    </a:xfrm>
                    <a:custGeom>
                      <a:avLst/>
                      <a:gdLst>
                        <a:gd name="T0" fmla="*/ 939 w 1058"/>
                        <a:gd name="T1" fmla="*/ 809 h 887"/>
                        <a:gd name="T2" fmla="*/ 951 w 1058"/>
                        <a:gd name="T3" fmla="*/ 761 h 887"/>
                        <a:gd name="T4" fmla="*/ 993 w 1058"/>
                        <a:gd name="T5" fmla="*/ 641 h 887"/>
                        <a:gd name="T6" fmla="*/ 1052 w 1058"/>
                        <a:gd name="T7" fmla="*/ 431 h 887"/>
                        <a:gd name="T8" fmla="*/ 1052 w 1058"/>
                        <a:gd name="T9" fmla="*/ 330 h 887"/>
                        <a:gd name="T10" fmla="*/ 1023 w 1058"/>
                        <a:gd name="T11" fmla="*/ 210 h 887"/>
                        <a:gd name="T12" fmla="*/ 921 w 1058"/>
                        <a:gd name="T13" fmla="*/ 114 h 887"/>
                        <a:gd name="T14" fmla="*/ 801 w 1058"/>
                        <a:gd name="T15" fmla="*/ 84 h 887"/>
                        <a:gd name="T16" fmla="*/ 688 w 1058"/>
                        <a:gd name="T17" fmla="*/ 102 h 887"/>
                        <a:gd name="T18" fmla="*/ 598 w 1058"/>
                        <a:gd name="T19" fmla="*/ 72 h 887"/>
                        <a:gd name="T20" fmla="*/ 520 w 1058"/>
                        <a:gd name="T21" fmla="*/ 18 h 887"/>
                        <a:gd name="T22" fmla="*/ 418 w 1058"/>
                        <a:gd name="T23" fmla="*/ 0 h 887"/>
                        <a:gd name="T24" fmla="*/ 311 w 1058"/>
                        <a:gd name="T25" fmla="*/ 18 h 887"/>
                        <a:gd name="T26" fmla="*/ 227 w 1058"/>
                        <a:gd name="T27" fmla="*/ 48 h 887"/>
                        <a:gd name="T28" fmla="*/ 143 w 1058"/>
                        <a:gd name="T29" fmla="*/ 96 h 887"/>
                        <a:gd name="T30" fmla="*/ 60 w 1058"/>
                        <a:gd name="T31" fmla="*/ 186 h 887"/>
                        <a:gd name="T32" fmla="*/ 6 w 1058"/>
                        <a:gd name="T33" fmla="*/ 318 h 887"/>
                        <a:gd name="T34" fmla="*/ 6 w 1058"/>
                        <a:gd name="T35" fmla="*/ 443 h 887"/>
                        <a:gd name="T36" fmla="*/ 24 w 1058"/>
                        <a:gd name="T37" fmla="*/ 467 h 887"/>
                        <a:gd name="T38" fmla="*/ 60 w 1058"/>
                        <a:gd name="T39" fmla="*/ 443 h 887"/>
                        <a:gd name="T40" fmla="*/ 72 w 1058"/>
                        <a:gd name="T41" fmla="*/ 431 h 887"/>
                        <a:gd name="T42" fmla="*/ 78 w 1058"/>
                        <a:gd name="T43" fmla="*/ 467 h 887"/>
                        <a:gd name="T44" fmla="*/ 113 w 1058"/>
                        <a:gd name="T45" fmla="*/ 527 h 887"/>
                        <a:gd name="T46" fmla="*/ 131 w 1058"/>
                        <a:gd name="T47" fmla="*/ 533 h 887"/>
                        <a:gd name="T48" fmla="*/ 137 w 1058"/>
                        <a:gd name="T49" fmla="*/ 497 h 887"/>
                        <a:gd name="T50" fmla="*/ 155 w 1058"/>
                        <a:gd name="T51" fmla="*/ 521 h 887"/>
                        <a:gd name="T52" fmla="*/ 173 w 1058"/>
                        <a:gd name="T53" fmla="*/ 563 h 887"/>
                        <a:gd name="T54" fmla="*/ 191 w 1058"/>
                        <a:gd name="T55" fmla="*/ 587 h 887"/>
                        <a:gd name="T56" fmla="*/ 299 w 1058"/>
                        <a:gd name="T57" fmla="*/ 641 h 887"/>
                        <a:gd name="T58" fmla="*/ 478 w 1058"/>
                        <a:gd name="T59" fmla="*/ 725 h 887"/>
                        <a:gd name="T60" fmla="*/ 604 w 1058"/>
                        <a:gd name="T61" fmla="*/ 785 h 887"/>
                        <a:gd name="T62" fmla="*/ 694 w 1058"/>
                        <a:gd name="T63" fmla="*/ 833 h 887"/>
                        <a:gd name="T64" fmla="*/ 753 w 1058"/>
                        <a:gd name="T65" fmla="*/ 863 h 887"/>
                        <a:gd name="T66" fmla="*/ 795 w 1058"/>
                        <a:gd name="T67" fmla="*/ 881 h 887"/>
                        <a:gd name="T68" fmla="*/ 807 w 1058"/>
                        <a:gd name="T69" fmla="*/ 887 h 8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1058" h="887">
                          <a:moveTo>
                            <a:pt x="933" y="815"/>
                          </a:moveTo>
                          <a:lnTo>
                            <a:pt x="939" y="809"/>
                          </a:lnTo>
                          <a:lnTo>
                            <a:pt x="939" y="797"/>
                          </a:lnTo>
                          <a:lnTo>
                            <a:pt x="951" y="761"/>
                          </a:lnTo>
                          <a:lnTo>
                            <a:pt x="975" y="707"/>
                          </a:lnTo>
                          <a:lnTo>
                            <a:pt x="993" y="641"/>
                          </a:lnTo>
                          <a:lnTo>
                            <a:pt x="1034" y="497"/>
                          </a:lnTo>
                          <a:lnTo>
                            <a:pt x="1052" y="431"/>
                          </a:lnTo>
                          <a:lnTo>
                            <a:pt x="1058" y="378"/>
                          </a:lnTo>
                          <a:lnTo>
                            <a:pt x="1052" y="330"/>
                          </a:lnTo>
                          <a:lnTo>
                            <a:pt x="1040" y="270"/>
                          </a:lnTo>
                          <a:lnTo>
                            <a:pt x="1023" y="210"/>
                          </a:lnTo>
                          <a:lnTo>
                            <a:pt x="981" y="156"/>
                          </a:lnTo>
                          <a:lnTo>
                            <a:pt x="921" y="114"/>
                          </a:lnTo>
                          <a:lnTo>
                            <a:pt x="849" y="90"/>
                          </a:lnTo>
                          <a:lnTo>
                            <a:pt x="801" y="84"/>
                          </a:lnTo>
                          <a:lnTo>
                            <a:pt x="747" y="90"/>
                          </a:lnTo>
                          <a:lnTo>
                            <a:pt x="688" y="102"/>
                          </a:lnTo>
                          <a:lnTo>
                            <a:pt x="622" y="120"/>
                          </a:lnTo>
                          <a:lnTo>
                            <a:pt x="598" y="72"/>
                          </a:lnTo>
                          <a:lnTo>
                            <a:pt x="562" y="42"/>
                          </a:lnTo>
                          <a:lnTo>
                            <a:pt x="520" y="18"/>
                          </a:lnTo>
                          <a:lnTo>
                            <a:pt x="466" y="6"/>
                          </a:lnTo>
                          <a:lnTo>
                            <a:pt x="418" y="0"/>
                          </a:lnTo>
                          <a:lnTo>
                            <a:pt x="359" y="6"/>
                          </a:lnTo>
                          <a:lnTo>
                            <a:pt x="311" y="18"/>
                          </a:lnTo>
                          <a:lnTo>
                            <a:pt x="257" y="36"/>
                          </a:lnTo>
                          <a:lnTo>
                            <a:pt x="227" y="48"/>
                          </a:lnTo>
                          <a:lnTo>
                            <a:pt x="185" y="72"/>
                          </a:lnTo>
                          <a:lnTo>
                            <a:pt x="143" y="96"/>
                          </a:lnTo>
                          <a:lnTo>
                            <a:pt x="101" y="138"/>
                          </a:lnTo>
                          <a:lnTo>
                            <a:pt x="60" y="186"/>
                          </a:lnTo>
                          <a:lnTo>
                            <a:pt x="30" y="246"/>
                          </a:lnTo>
                          <a:lnTo>
                            <a:pt x="6" y="318"/>
                          </a:lnTo>
                          <a:lnTo>
                            <a:pt x="0" y="407"/>
                          </a:lnTo>
                          <a:lnTo>
                            <a:pt x="6" y="443"/>
                          </a:lnTo>
                          <a:lnTo>
                            <a:pt x="12" y="461"/>
                          </a:lnTo>
                          <a:lnTo>
                            <a:pt x="24" y="467"/>
                          </a:lnTo>
                          <a:lnTo>
                            <a:pt x="36" y="461"/>
                          </a:lnTo>
                          <a:lnTo>
                            <a:pt x="60" y="443"/>
                          </a:lnTo>
                          <a:lnTo>
                            <a:pt x="66" y="437"/>
                          </a:lnTo>
                          <a:lnTo>
                            <a:pt x="72" y="431"/>
                          </a:lnTo>
                          <a:lnTo>
                            <a:pt x="72" y="443"/>
                          </a:lnTo>
                          <a:lnTo>
                            <a:pt x="78" y="467"/>
                          </a:lnTo>
                          <a:lnTo>
                            <a:pt x="95" y="497"/>
                          </a:lnTo>
                          <a:lnTo>
                            <a:pt x="113" y="527"/>
                          </a:lnTo>
                          <a:lnTo>
                            <a:pt x="125" y="533"/>
                          </a:lnTo>
                          <a:lnTo>
                            <a:pt x="131" y="533"/>
                          </a:lnTo>
                          <a:lnTo>
                            <a:pt x="137" y="521"/>
                          </a:lnTo>
                          <a:lnTo>
                            <a:pt x="137" y="497"/>
                          </a:lnTo>
                          <a:lnTo>
                            <a:pt x="137" y="485"/>
                          </a:lnTo>
                          <a:lnTo>
                            <a:pt x="155" y="521"/>
                          </a:lnTo>
                          <a:lnTo>
                            <a:pt x="167" y="545"/>
                          </a:lnTo>
                          <a:lnTo>
                            <a:pt x="173" y="563"/>
                          </a:lnTo>
                          <a:lnTo>
                            <a:pt x="185" y="575"/>
                          </a:lnTo>
                          <a:lnTo>
                            <a:pt x="191" y="587"/>
                          </a:lnTo>
                          <a:lnTo>
                            <a:pt x="191" y="587"/>
                          </a:lnTo>
                          <a:lnTo>
                            <a:pt x="299" y="641"/>
                          </a:lnTo>
                          <a:lnTo>
                            <a:pt x="395" y="689"/>
                          </a:lnTo>
                          <a:lnTo>
                            <a:pt x="478" y="725"/>
                          </a:lnTo>
                          <a:lnTo>
                            <a:pt x="544" y="761"/>
                          </a:lnTo>
                          <a:lnTo>
                            <a:pt x="604" y="785"/>
                          </a:lnTo>
                          <a:lnTo>
                            <a:pt x="658" y="809"/>
                          </a:lnTo>
                          <a:lnTo>
                            <a:pt x="694" y="833"/>
                          </a:lnTo>
                          <a:lnTo>
                            <a:pt x="729" y="845"/>
                          </a:lnTo>
                          <a:lnTo>
                            <a:pt x="753" y="863"/>
                          </a:lnTo>
                          <a:lnTo>
                            <a:pt x="771" y="869"/>
                          </a:lnTo>
                          <a:lnTo>
                            <a:pt x="795" y="881"/>
                          </a:lnTo>
                          <a:lnTo>
                            <a:pt x="801" y="887"/>
                          </a:lnTo>
                          <a:lnTo>
                            <a:pt x="807" y="887"/>
                          </a:lnTo>
                          <a:lnTo>
                            <a:pt x="933" y="81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31" name="Line 49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208" y="960"/>
                      <a:ext cx="0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32" name="Freeform 500"/>
                    <p:cNvSpPr>
                      <a:spLocks/>
                    </p:cNvSpPr>
                    <p:nvPr/>
                  </p:nvSpPr>
                  <p:spPr bwMode="auto">
                    <a:xfrm>
                      <a:off x="3573" y="2643"/>
                      <a:ext cx="1191" cy="761"/>
                    </a:xfrm>
                    <a:custGeom>
                      <a:avLst/>
                      <a:gdLst>
                        <a:gd name="T0" fmla="*/ 909 w 1191"/>
                        <a:gd name="T1" fmla="*/ 174 h 761"/>
                        <a:gd name="T2" fmla="*/ 969 w 1191"/>
                        <a:gd name="T3" fmla="*/ 311 h 761"/>
                        <a:gd name="T4" fmla="*/ 1047 w 1191"/>
                        <a:gd name="T5" fmla="*/ 509 h 761"/>
                        <a:gd name="T6" fmla="*/ 1125 w 1191"/>
                        <a:gd name="T7" fmla="*/ 653 h 761"/>
                        <a:gd name="T8" fmla="*/ 1185 w 1191"/>
                        <a:gd name="T9" fmla="*/ 719 h 761"/>
                        <a:gd name="T10" fmla="*/ 1185 w 1191"/>
                        <a:gd name="T11" fmla="*/ 749 h 761"/>
                        <a:gd name="T12" fmla="*/ 1155 w 1191"/>
                        <a:gd name="T13" fmla="*/ 761 h 761"/>
                        <a:gd name="T14" fmla="*/ 1095 w 1191"/>
                        <a:gd name="T15" fmla="*/ 755 h 761"/>
                        <a:gd name="T16" fmla="*/ 1005 w 1191"/>
                        <a:gd name="T17" fmla="*/ 737 h 761"/>
                        <a:gd name="T18" fmla="*/ 945 w 1191"/>
                        <a:gd name="T19" fmla="*/ 731 h 761"/>
                        <a:gd name="T20" fmla="*/ 909 w 1191"/>
                        <a:gd name="T21" fmla="*/ 713 h 761"/>
                        <a:gd name="T22" fmla="*/ 868 w 1191"/>
                        <a:gd name="T23" fmla="*/ 647 h 761"/>
                        <a:gd name="T24" fmla="*/ 760 w 1191"/>
                        <a:gd name="T25" fmla="*/ 497 h 761"/>
                        <a:gd name="T26" fmla="*/ 652 w 1191"/>
                        <a:gd name="T27" fmla="*/ 377 h 761"/>
                        <a:gd name="T28" fmla="*/ 622 w 1191"/>
                        <a:gd name="T29" fmla="*/ 347 h 761"/>
                        <a:gd name="T30" fmla="*/ 598 w 1191"/>
                        <a:gd name="T31" fmla="*/ 329 h 761"/>
                        <a:gd name="T32" fmla="*/ 563 w 1191"/>
                        <a:gd name="T33" fmla="*/ 341 h 761"/>
                        <a:gd name="T34" fmla="*/ 485 w 1191"/>
                        <a:gd name="T35" fmla="*/ 395 h 761"/>
                        <a:gd name="T36" fmla="*/ 395 w 1191"/>
                        <a:gd name="T37" fmla="*/ 485 h 761"/>
                        <a:gd name="T38" fmla="*/ 311 w 1191"/>
                        <a:gd name="T39" fmla="*/ 581 h 761"/>
                        <a:gd name="T40" fmla="*/ 281 w 1191"/>
                        <a:gd name="T41" fmla="*/ 623 h 761"/>
                        <a:gd name="T42" fmla="*/ 275 w 1191"/>
                        <a:gd name="T43" fmla="*/ 629 h 761"/>
                        <a:gd name="T44" fmla="*/ 240 w 1191"/>
                        <a:gd name="T45" fmla="*/ 635 h 761"/>
                        <a:gd name="T46" fmla="*/ 192 w 1191"/>
                        <a:gd name="T47" fmla="*/ 641 h 761"/>
                        <a:gd name="T48" fmla="*/ 102 w 1191"/>
                        <a:gd name="T49" fmla="*/ 647 h 761"/>
                        <a:gd name="T50" fmla="*/ 12 w 1191"/>
                        <a:gd name="T51" fmla="*/ 635 h 761"/>
                        <a:gd name="T52" fmla="*/ 54 w 1191"/>
                        <a:gd name="T53" fmla="*/ 581 h 761"/>
                        <a:gd name="T54" fmla="*/ 126 w 1191"/>
                        <a:gd name="T55" fmla="*/ 563 h 761"/>
                        <a:gd name="T56" fmla="*/ 156 w 1191"/>
                        <a:gd name="T57" fmla="*/ 485 h 761"/>
                        <a:gd name="T58" fmla="*/ 263 w 1191"/>
                        <a:gd name="T59" fmla="*/ 317 h 761"/>
                        <a:gd name="T60" fmla="*/ 341 w 1191"/>
                        <a:gd name="T61" fmla="*/ 233 h 761"/>
                        <a:gd name="T62" fmla="*/ 305 w 1191"/>
                        <a:gd name="T63" fmla="*/ 192 h 761"/>
                        <a:gd name="T64" fmla="*/ 353 w 1191"/>
                        <a:gd name="T65" fmla="*/ 162 h 761"/>
                        <a:gd name="T66" fmla="*/ 347 w 1191"/>
                        <a:gd name="T67" fmla="*/ 78 h 761"/>
                        <a:gd name="T68" fmla="*/ 377 w 1191"/>
                        <a:gd name="T69" fmla="*/ 0 h 76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1191" h="761">
                          <a:moveTo>
                            <a:pt x="891" y="102"/>
                          </a:moveTo>
                          <a:lnTo>
                            <a:pt x="909" y="174"/>
                          </a:lnTo>
                          <a:lnTo>
                            <a:pt x="939" y="245"/>
                          </a:lnTo>
                          <a:lnTo>
                            <a:pt x="969" y="311"/>
                          </a:lnTo>
                          <a:lnTo>
                            <a:pt x="993" y="371"/>
                          </a:lnTo>
                          <a:lnTo>
                            <a:pt x="1047" y="509"/>
                          </a:lnTo>
                          <a:lnTo>
                            <a:pt x="1095" y="641"/>
                          </a:lnTo>
                          <a:lnTo>
                            <a:pt x="1125" y="653"/>
                          </a:lnTo>
                          <a:lnTo>
                            <a:pt x="1161" y="683"/>
                          </a:lnTo>
                          <a:lnTo>
                            <a:pt x="1185" y="719"/>
                          </a:lnTo>
                          <a:lnTo>
                            <a:pt x="1191" y="737"/>
                          </a:lnTo>
                          <a:lnTo>
                            <a:pt x="1185" y="749"/>
                          </a:lnTo>
                          <a:lnTo>
                            <a:pt x="1173" y="761"/>
                          </a:lnTo>
                          <a:lnTo>
                            <a:pt x="1155" y="761"/>
                          </a:lnTo>
                          <a:lnTo>
                            <a:pt x="1125" y="761"/>
                          </a:lnTo>
                          <a:lnTo>
                            <a:pt x="1095" y="755"/>
                          </a:lnTo>
                          <a:lnTo>
                            <a:pt x="1029" y="743"/>
                          </a:lnTo>
                          <a:lnTo>
                            <a:pt x="1005" y="737"/>
                          </a:lnTo>
                          <a:lnTo>
                            <a:pt x="993" y="731"/>
                          </a:lnTo>
                          <a:lnTo>
                            <a:pt x="945" y="731"/>
                          </a:lnTo>
                          <a:lnTo>
                            <a:pt x="927" y="725"/>
                          </a:lnTo>
                          <a:lnTo>
                            <a:pt x="909" y="713"/>
                          </a:lnTo>
                          <a:lnTo>
                            <a:pt x="885" y="683"/>
                          </a:lnTo>
                          <a:lnTo>
                            <a:pt x="868" y="647"/>
                          </a:lnTo>
                          <a:lnTo>
                            <a:pt x="814" y="575"/>
                          </a:lnTo>
                          <a:lnTo>
                            <a:pt x="760" y="497"/>
                          </a:lnTo>
                          <a:lnTo>
                            <a:pt x="706" y="431"/>
                          </a:lnTo>
                          <a:lnTo>
                            <a:pt x="652" y="377"/>
                          </a:lnTo>
                          <a:lnTo>
                            <a:pt x="640" y="365"/>
                          </a:lnTo>
                          <a:lnTo>
                            <a:pt x="622" y="347"/>
                          </a:lnTo>
                          <a:lnTo>
                            <a:pt x="610" y="335"/>
                          </a:lnTo>
                          <a:lnTo>
                            <a:pt x="598" y="329"/>
                          </a:lnTo>
                          <a:lnTo>
                            <a:pt x="586" y="335"/>
                          </a:lnTo>
                          <a:lnTo>
                            <a:pt x="563" y="341"/>
                          </a:lnTo>
                          <a:lnTo>
                            <a:pt x="521" y="365"/>
                          </a:lnTo>
                          <a:lnTo>
                            <a:pt x="485" y="395"/>
                          </a:lnTo>
                          <a:lnTo>
                            <a:pt x="455" y="425"/>
                          </a:lnTo>
                          <a:lnTo>
                            <a:pt x="395" y="485"/>
                          </a:lnTo>
                          <a:lnTo>
                            <a:pt x="335" y="545"/>
                          </a:lnTo>
                          <a:lnTo>
                            <a:pt x="311" y="581"/>
                          </a:lnTo>
                          <a:lnTo>
                            <a:pt x="287" y="617"/>
                          </a:lnTo>
                          <a:lnTo>
                            <a:pt x="281" y="623"/>
                          </a:lnTo>
                          <a:lnTo>
                            <a:pt x="281" y="629"/>
                          </a:lnTo>
                          <a:lnTo>
                            <a:pt x="275" y="629"/>
                          </a:lnTo>
                          <a:lnTo>
                            <a:pt x="257" y="635"/>
                          </a:lnTo>
                          <a:lnTo>
                            <a:pt x="240" y="635"/>
                          </a:lnTo>
                          <a:lnTo>
                            <a:pt x="216" y="641"/>
                          </a:lnTo>
                          <a:lnTo>
                            <a:pt x="192" y="641"/>
                          </a:lnTo>
                          <a:lnTo>
                            <a:pt x="168" y="641"/>
                          </a:lnTo>
                          <a:lnTo>
                            <a:pt x="102" y="647"/>
                          </a:lnTo>
                          <a:lnTo>
                            <a:pt x="36" y="641"/>
                          </a:lnTo>
                          <a:lnTo>
                            <a:pt x="12" y="635"/>
                          </a:lnTo>
                          <a:lnTo>
                            <a:pt x="0" y="617"/>
                          </a:lnTo>
                          <a:lnTo>
                            <a:pt x="54" y="581"/>
                          </a:lnTo>
                          <a:lnTo>
                            <a:pt x="90" y="569"/>
                          </a:lnTo>
                          <a:lnTo>
                            <a:pt x="126" y="563"/>
                          </a:lnTo>
                          <a:lnTo>
                            <a:pt x="138" y="527"/>
                          </a:lnTo>
                          <a:lnTo>
                            <a:pt x="156" y="485"/>
                          </a:lnTo>
                          <a:lnTo>
                            <a:pt x="204" y="407"/>
                          </a:lnTo>
                          <a:lnTo>
                            <a:pt x="263" y="317"/>
                          </a:lnTo>
                          <a:lnTo>
                            <a:pt x="299" y="269"/>
                          </a:lnTo>
                          <a:lnTo>
                            <a:pt x="341" y="233"/>
                          </a:lnTo>
                          <a:lnTo>
                            <a:pt x="323" y="209"/>
                          </a:lnTo>
                          <a:lnTo>
                            <a:pt x="305" y="192"/>
                          </a:lnTo>
                          <a:lnTo>
                            <a:pt x="329" y="180"/>
                          </a:lnTo>
                          <a:lnTo>
                            <a:pt x="353" y="162"/>
                          </a:lnTo>
                          <a:lnTo>
                            <a:pt x="341" y="126"/>
                          </a:lnTo>
                          <a:lnTo>
                            <a:pt x="347" y="78"/>
                          </a:lnTo>
                          <a:lnTo>
                            <a:pt x="359" y="36"/>
                          </a:lnTo>
                          <a:lnTo>
                            <a:pt x="377" y="0"/>
                          </a:lnTo>
                          <a:lnTo>
                            <a:pt x="891" y="102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33" name="Freeform 501"/>
                    <p:cNvSpPr>
                      <a:spLocks/>
                    </p:cNvSpPr>
                    <p:nvPr/>
                  </p:nvSpPr>
                  <p:spPr bwMode="auto">
                    <a:xfrm>
                      <a:off x="3065" y="1743"/>
                      <a:ext cx="813" cy="558"/>
                    </a:xfrm>
                    <a:custGeom>
                      <a:avLst/>
                      <a:gdLst>
                        <a:gd name="T0" fmla="*/ 371 w 813"/>
                        <a:gd name="T1" fmla="*/ 0 h 558"/>
                        <a:gd name="T2" fmla="*/ 395 w 813"/>
                        <a:gd name="T3" fmla="*/ 18 h 558"/>
                        <a:gd name="T4" fmla="*/ 425 w 813"/>
                        <a:gd name="T5" fmla="*/ 48 h 558"/>
                        <a:gd name="T6" fmla="*/ 508 w 813"/>
                        <a:gd name="T7" fmla="*/ 120 h 558"/>
                        <a:gd name="T8" fmla="*/ 550 w 813"/>
                        <a:gd name="T9" fmla="*/ 156 h 558"/>
                        <a:gd name="T10" fmla="*/ 586 w 813"/>
                        <a:gd name="T11" fmla="*/ 192 h 558"/>
                        <a:gd name="T12" fmla="*/ 616 w 813"/>
                        <a:gd name="T13" fmla="*/ 222 h 558"/>
                        <a:gd name="T14" fmla="*/ 634 w 813"/>
                        <a:gd name="T15" fmla="*/ 240 h 558"/>
                        <a:gd name="T16" fmla="*/ 634 w 813"/>
                        <a:gd name="T17" fmla="*/ 234 h 558"/>
                        <a:gd name="T18" fmla="*/ 640 w 813"/>
                        <a:gd name="T19" fmla="*/ 222 h 558"/>
                        <a:gd name="T20" fmla="*/ 658 w 813"/>
                        <a:gd name="T21" fmla="*/ 180 h 558"/>
                        <a:gd name="T22" fmla="*/ 670 w 813"/>
                        <a:gd name="T23" fmla="*/ 162 h 558"/>
                        <a:gd name="T24" fmla="*/ 682 w 813"/>
                        <a:gd name="T25" fmla="*/ 144 h 558"/>
                        <a:gd name="T26" fmla="*/ 700 w 813"/>
                        <a:gd name="T27" fmla="*/ 144 h 558"/>
                        <a:gd name="T28" fmla="*/ 718 w 813"/>
                        <a:gd name="T29" fmla="*/ 156 h 558"/>
                        <a:gd name="T30" fmla="*/ 754 w 813"/>
                        <a:gd name="T31" fmla="*/ 192 h 558"/>
                        <a:gd name="T32" fmla="*/ 783 w 813"/>
                        <a:gd name="T33" fmla="*/ 234 h 558"/>
                        <a:gd name="T34" fmla="*/ 807 w 813"/>
                        <a:gd name="T35" fmla="*/ 270 h 558"/>
                        <a:gd name="T36" fmla="*/ 813 w 813"/>
                        <a:gd name="T37" fmla="*/ 282 h 558"/>
                        <a:gd name="T38" fmla="*/ 813 w 813"/>
                        <a:gd name="T39" fmla="*/ 282 h 558"/>
                        <a:gd name="T40" fmla="*/ 801 w 813"/>
                        <a:gd name="T41" fmla="*/ 372 h 558"/>
                        <a:gd name="T42" fmla="*/ 789 w 813"/>
                        <a:gd name="T43" fmla="*/ 444 h 558"/>
                        <a:gd name="T44" fmla="*/ 777 w 813"/>
                        <a:gd name="T45" fmla="*/ 492 h 558"/>
                        <a:gd name="T46" fmla="*/ 777 w 813"/>
                        <a:gd name="T47" fmla="*/ 528 h 558"/>
                        <a:gd name="T48" fmla="*/ 771 w 813"/>
                        <a:gd name="T49" fmla="*/ 546 h 558"/>
                        <a:gd name="T50" fmla="*/ 765 w 813"/>
                        <a:gd name="T51" fmla="*/ 558 h 558"/>
                        <a:gd name="T52" fmla="*/ 765 w 813"/>
                        <a:gd name="T53" fmla="*/ 558 h 558"/>
                        <a:gd name="T54" fmla="*/ 759 w 813"/>
                        <a:gd name="T55" fmla="*/ 558 h 558"/>
                        <a:gd name="T56" fmla="*/ 736 w 813"/>
                        <a:gd name="T57" fmla="*/ 558 h 558"/>
                        <a:gd name="T58" fmla="*/ 700 w 813"/>
                        <a:gd name="T59" fmla="*/ 546 h 558"/>
                        <a:gd name="T60" fmla="*/ 658 w 813"/>
                        <a:gd name="T61" fmla="*/ 540 h 558"/>
                        <a:gd name="T62" fmla="*/ 604 w 813"/>
                        <a:gd name="T63" fmla="*/ 528 h 558"/>
                        <a:gd name="T64" fmla="*/ 544 w 813"/>
                        <a:gd name="T65" fmla="*/ 516 h 558"/>
                        <a:gd name="T66" fmla="*/ 407 w 813"/>
                        <a:gd name="T67" fmla="*/ 492 h 558"/>
                        <a:gd name="T68" fmla="*/ 269 w 813"/>
                        <a:gd name="T69" fmla="*/ 456 h 558"/>
                        <a:gd name="T70" fmla="*/ 209 w 813"/>
                        <a:gd name="T71" fmla="*/ 444 h 558"/>
                        <a:gd name="T72" fmla="*/ 149 w 813"/>
                        <a:gd name="T73" fmla="*/ 432 h 558"/>
                        <a:gd name="T74" fmla="*/ 96 w 813"/>
                        <a:gd name="T75" fmla="*/ 414 h 558"/>
                        <a:gd name="T76" fmla="*/ 54 w 813"/>
                        <a:gd name="T77" fmla="*/ 402 h 558"/>
                        <a:gd name="T78" fmla="*/ 24 w 813"/>
                        <a:gd name="T79" fmla="*/ 390 h 558"/>
                        <a:gd name="T80" fmla="*/ 6 w 813"/>
                        <a:gd name="T81" fmla="*/ 378 h 558"/>
                        <a:gd name="T82" fmla="*/ 0 w 813"/>
                        <a:gd name="T83" fmla="*/ 348 h 558"/>
                        <a:gd name="T84" fmla="*/ 6 w 813"/>
                        <a:gd name="T85" fmla="*/ 306 h 558"/>
                        <a:gd name="T86" fmla="*/ 24 w 813"/>
                        <a:gd name="T87" fmla="*/ 252 h 558"/>
                        <a:gd name="T88" fmla="*/ 60 w 813"/>
                        <a:gd name="T89" fmla="*/ 192 h 558"/>
                        <a:gd name="T90" fmla="*/ 90 w 813"/>
                        <a:gd name="T91" fmla="*/ 138 h 558"/>
                        <a:gd name="T92" fmla="*/ 120 w 813"/>
                        <a:gd name="T93" fmla="*/ 96 h 558"/>
                        <a:gd name="T94" fmla="*/ 137 w 813"/>
                        <a:gd name="T95" fmla="*/ 60 h 558"/>
                        <a:gd name="T96" fmla="*/ 149 w 813"/>
                        <a:gd name="T97" fmla="*/ 48 h 558"/>
                        <a:gd name="T98" fmla="*/ 371 w 813"/>
                        <a:gd name="T99" fmla="*/ 0 h 5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</a:cxnLst>
                      <a:rect l="0" t="0" r="r" b="b"/>
                      <a:pathLst>
                        <a:path w="813" h="558">
                          <a:moveTo>
                            <a:pt x="371" y="0"/>
                          </a:moveTo>
                          <a:lnTo>
                            <a:pt x="395" y="18"/>
                          </a:lnTo>
                          <a:lnTo>
                            <a:pt x="425" y="48"/>
                          </a:lnTo>
                          <a:lnTo>
                            <a:pt x="508" y="120"/>
                          </a:lnTo>
                          <a:lnTo>
                            <a:pt x="550" y="156"/>
                          </a:lnTo>
                          <a:lnTo>
                            <a:pt x="586" y="192"/>
                          </a:lnTo>
                          <a:lnTo>
                            <a:pt x="616" y="222"/>
                          </a:lnTo>
                          <a:lnTo>
                            <a:pt x="634" y="240"/>
                          </a:lnTo>
                          <a:lnTo>
                            <a:pt x="634" y="234"/>
                          </a:lnTo>
                          <a:lnTo>
                            <a:pt x="640" y="222"/>
                          </a:lnTo>
                          <a:lnTo>
                            <a:pt x="658" y="180"/>
                          </a:lnTo>
                          <a:lnTo>
                            <a:pt x="670" y="162"/>
                          </a:lnTo>
                          <a:lnTo>
                            <a:pt x="682" y="144"/>
                          </a:lnTo>
                          <a:lnTo>
                            <a:pt x="700" y="144"/>
                          </a:lnTo>
                          <a:lnTo>
                            <a:pt x="718" y="156"/>
                          </a:lnTo>
                          <a:lnTo>
                            <a:pt x="754" y="192"/>
                          </a:lnTo>
                          <a:lnTo>
                            <a:pt x="783" y="234"/>
                          </a:lnTo>
                          <a:lnTo>
                            <a:pt x="807" y="270"/>
                          </a:lnTo>
                          <a:lnTo>
                            <a:pt x="813" y="282"/>
                          </a:lnTo>
                          <a:lnTo>
                            <a:pt x="813" y="282"/>
                          </a:lnTo>
                          <a:lnTo>
                            <a:pt x="801" y="372"/>
                          </a:lnTo>
                          <a:lnTo>
                            <a:pt x="789" y="444"/>
                          </a:lnTo>
                          <a:lnTo>
                            <a:pt x="777" y="492"/>
                          </a:lnTo>
                          <a:lnTo>
                            <a:pt x="777" y="528"/>
                          </a:lnTo>
                          <a:lnTo>
                            <a:pt x="771" y="546"/>
                          </a:lnTo>
                          <a:lnTo>
                            <a:pt x="765" y="558"/>
                          </a:lnTo>
                          <a:lnTo>
                            <a:pt x="765" y="558"/>
                          </a:lnTo>
                          <a:lnTo>
                            <a:pt x="759" y="558"/>
                          </a:lnTo>
                          <a:lnTo>
                            <a:pt x="736" y="558"/>
                          </a:lnTo>
                          <a:lnTo>
                            <a:pt x="700" y="546"/>
                          </a:lnTo>
                          <a:lnTo>
                            <a:pt x="658" y="540"/>
                          </a:lnTo>
                          <a:lnTo>
                            <a:pt x="604" y="528"/>
                          </a:lnTo>
                          <a:lnTo>
                            <a:pt x="544" y="516"/>
                          </a:lnTo>
                          <a:lnTo>
                            <a:pt x="407" y="492"/>
                          </a:lnTo>
                          <a:lnTo>
                            <a:pt x="269" y="456"/>
                          </a:lnTo>
                          <a:lnTo>
                            <a:pt x="209" y="444"/>
                          </a:lnTo>
                          <a:lnTo>
                            <a:pt x="149" y="432"/>
                          </a:lnTo>
                          <a:lnTo>
                            <a:pt x="96" y="414"/>
                          </a:lnTo>
                          <a:lnTo>
                            <a:pt x="54" y="402"/>
                          </a:lnTo>
                          <a:lnTo>
                            <a:pt x="24" y="390"/>
                          </a:lnTo>
                          <a:lnTo>
                            <a:pt x="6" y="378"/>
                          </a:lnTo>
                          <a:lnTo>
                            <a:pt x="0" y="348"/>
                          </a:lnTo>
                          <a:lnTo>
                            <a:pt x="6" y="306"/>
                          </a:lnTo>
                          <a:lnTo>
                            <a:pt x="24" y="252"/>
                          </a:lnTo>
                          <a:lnTo>
                            <a:pt x="60" y="192"/>
                          </a:lnTo>
                          <a:lnTo>
                            <a:pt x="90" y="138"/>
                          </a:lnTo>
                          <a:lnTo>
                            <a:pt x="120" y="96"/>
                          </a:lnTo>
                          <a:lnTo>
                            <a:pt x="137" y="60"/>
                          </a:lnTo>
                          <a:lnTo>
                            <a:pt x="149" y="48"/>
                          </a:lnTo>
                          <a:lnTo>
                            <a:pt x="371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34" name="Freeform 502"/>
                    <p:cNvSpPr>
                      <a:spLocks/>
                    </p:cNvSpPr>
                    <p:nvPr/>
                  </p:nvSpPr>
                  <p:spPr bwMode="auto">
                    <a:xfrm>
                      <a:off x="3795" y="2115"/>
                      <a:ext cx="963" cy="720"/>
                    </a:xfrm>
                    <a:custGeom>
                      <a:avLst/>
                      <a:gdLst>
                        <a:gd name="T0" fmla="*/ 35 w 963"/>
                        <a:gd name="T1" fmla="*/ 0 h 720"/>
                        <a:gd name="T2" fmla="*/ 35 w 963"/>
                        <a:gd name="T3" fmla="*/ 6 h 720"/>
                        <a:gd name="T4" fmla="*/ 24 w 963"/>
                        <a:gd name="T5" fmla="*/ 30 h 720"/>
                        <a:gd name="T6" fmla="*/ 18 w 963"/>
                        <a:gd name="T7" fmla="*/ 66 h 720"/>
                        <a:gd name="T8" fmla="*/ 6 w 963"/>
                        <a:gd name="T9" fmla="*/ 114 h 720"/>
                        <a:gd name="T10" fmla="*/ 6 w 963"/>
                        <a:gd name="T11" fmla="*/ 162 h 720"/>
                        <a:gd name="T12" fmla="*/ 0 w 963"/>
                        <a:gd name="T13" fmla="*/ 222 h 720"/>
                        <a:gd name="T14" fmla="*/ 6 w 963"/>
                        <a:gd name="T15" fmla="*/ 282 h 720"/>
                        <a:gd name="T16" fmla="*/ 24 w 963"/>
                        <a:gd name="T17" fmla="*/ 342 h 720"/>
                        <a:gd name="T18" fmla="*/ 77 w 963"/>
                        <a:gd name="T19" fmla="*/ 456 h 720"/>
                        <a:gd name="T20" fmla="*/ 137 w 963"/>
                        <a:gd name="T21" fmla="*/ 552 h 720"/>
                        <a:gd name="T22" fmla="*/ 161 w 963"/>
                        <a:gd name="T23" fmla="*/ 594 h 720"/>
                        <a:gd name="T24" fmla="*/ 197 w 963"/>
                        <a:gd name="T25" fmla="*/ 624 h 720"/>
                        <a:gd name="T26" fmla="*/ 221 w 963"/>
                        <a:gd name="T27" fmla="*/ 648 h 720"/>
                        <a:gd name="T28" fmla="*/ 251 w 963"/>
                        <a:gd name="T29" fmla="*/ 666 h 720"/>
                        <a:gd name="T30" fmla="*/ 269 w 963"/>
                        <a:gd name="T31" fmla="*/ 672 h 720"/>
                        <a:gd name="T32" fmla="*/ 293 w 963"/>
                        <a:gd name="T33" fmla="*/ 678 h 720"/>
                        <a:gd name="T34" fmla="*/ 352 w 963"/>
                        <a:gd name="T35" fmla="*/ 702 h 720"/>
                        <a:gd name="T36" fmla="*/ 436 w 963"/>
                        <a:gd name="T37" fmla="*/ 714 h 720"/>
                        <a:gd name="T38" fmla="*/ 532 w 963"/>
                        <a:gd name="T39" fmla="*/ 720 h 720"/>
                        <a:gd name="T40" fmla="*/ 622 w 963"/>
                        <a:gd name="T41" fmla="*/ 708 h 720"/>
                        <a:gd name="T42" fmla="*/ 669 w 963"/>
                        <a:gd name="T43" fmla="*/ 696 h 720"/>
                        <a:gd name="T44" fmla="*/ 717 w 963"/>
                        <a:gd name="T45" fmla="*/ 672 h 720"/>
                        <a:gd name="T46" fmla="*/ 759 w 963"/>
                        <a:gd name="T47" fmla="*/ 642 h 720"/>
                        <a:gd name="T48" fmla="*/ 801 w 963"/>
                        <a:gd name="T49" fmla="*/ 600 h 720"/>
                        <a:gd name="T50" fmla="*/ 837 w 963"/>
                        <a:gd name="T51" fmla="*/ 552 h 720"/>
                        <a:gd name="T52" fmla="*/ 873 w 963"/>
                        <a:gd name="T53" fmla="*/ 486 h 720"/>
                        <a:gd name="T54" fmla="*/ 921 w 963"/>
                        <a:gd name="T55" fmla="*/ 378 h 720"/>
                        <a:gd name="T56" fmla="*/ 939 w 963"/>
                        <a:gd name="T57" fmla="*/ 324 h 720"/>
                        <a:gd name="T58" fmla="*/ 957 w 963"/>
                        <a:gd name="T59" fmla="*/ 270 h 720"/>
                        <a:gd name="T60" fmla="*/ 963 w 963"/>
                        <a:gd name="T61" fmla="*/ 222 h 720"/>
                        <a:gd name="T62" fmla="*/ 963 w 963"/>
                        <a:gd name="T63" fmla="*/ 174 h 720"/>
                        <a:gd name="T64" fmla="*/ 945 w 963"/>
                        <a:gd name="T65" fmla="*/ 144 h 720"/>
                        <a:gd name="T66" fmla="*/ 909 w 963"/>
                        <a:gd name="T67" fmla="*/ 108 h 720"/>
                        <a:gd name="T68" fmla="*/ 825 w 963"/>
                        <a:gd name="T69" fmla="*/ 72 h 720"/>
                        <a:gd name="T70" fmla="*/ 741 w 963"/>
                        <a:gd name="T71" fmla="*/ 42 h 720"/>
                        <a:gd name="T72" fmla="*/ 705 w 963"/>
                        <a:gd name="T73" fmla="*/ 36 h 720"/>
                        <a:gd name="T74" fmla="*/ 681 w 963"/>
                        <a:gd name="T75" fmla="*/ 30 h 720"/>
                        <a:gd name="T76" fmla="*/ 663 w 963"/>
                        <a:gd name="T77" fmla="*/ 24 h 720"/>
                        <a:gd name="T78" fmla="*/ 657 w 963"/>
                        <a:gd name="T79" fmla="*/ 24 h 720"/>
                        <a:gd name="T80" fmla="*/ 35 w 963"/>
                        <a:gd name="T81" fmla="*/ 0 h 72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</a:cxnLst>
                      <a:rect l="0" t="0" r="r" b="b"/>
                      <a:pathLst>
                        <a:path w="963" h="720">
                          <a:moveTo>
                            <a:pt x="35" y="0"/>
                          </a:moveTo>
                          <a:lnTo>
                            <a:pt x="35" y="6"/>
                          </a:lnTo>
                          <a:lnTo>
                            <a:pt x="24" y="30"/>
                          </a:lnTo>
                          <a:lnTo>
                            <a:pt x="18" y="66"/>
                          </a:lnTo>
                          <a:lnTo>
                            <a:pt x="6" y="114"/>
                          </a:lnTo>
                          <a:lnTo>
                            <a:pt x="6" y="162"/>
                          </a:lnTo>
                          <a:lnTo>
                            <a:pt x="0" y="222"/>
                          </a:lnTo>
                          <a:lnTo>
                            <a:pt x="6" y="282"/>
                          </a:lnTo>
                          <a:lnTo>
                            <a:pt x="24" y="342"/>
                          </a:lnTo>
                          <a:lnTo>
                            <a:pt x="77" y="456"/>
                          </a:lnTo>
                          <a:lnTo>
                            <a:pt x="137" y="552"/>
                          </a:lnTo>
                          <a:lnTo>
                            <a:pt x="161" y="594"/>
                          </a:lnTo>
                          <a:lnTo>
                            <a:pt x="197" y="624"/>
                          </a:lnTo>
                          <a:lnTo>
                            <a:pt x="221" y="648"/>
                          </a:lnTo>
                          <a:lnTo>
                            <a:pt x="251" y="666"/>
                          </a:lnTo>
                          <a:lnTo>
                            <a:pt x="269" y="672"/>
                          </a:lnTo>
                          <a:lnTo>
                            <a:pt x="293" y="678"/>
                          </a:lnTo>
                          <a:lnTo>
                            <a:pt x="352" y="702"/>
                          </a:lnTo>
                          <a:lnTo>
                            <a:pt x="436" y="714"/>
                          </a:lnTo>
                          <a:lnTo>
                            <a:pt x="532" y="720"/>
                          </a:lnTo>
                          <a:lnTo>
                            <a:pt x="622" y="708"/>
                          </a:lnTo>
                          <a:lnTo>
                            <a:pt x="669" y="696"/>
                          </a:lnTo>
                          <a:lnTo>
                            <a:pt x="717" y="672"/>
                          </a:lnTo>
                          <a:lnTo>
                            <a:pt x="759" y="642"/>
                          </a:lnTo>
                          <a:lnTo>
                            <a:pt x="801" y="600"/>
                          </a:lnTo>
                          <a:lnTo>
                            <a:pt x="837" y="552"/>
                          </a:lnTo>
                          <a:lnTo>
                            <a:pt x="873" y="486"/>
                          </a:lnTo>
                          <a:lnTo>
                            <a:pt x="921" y="378"/>
                          </a:lnTo>
                          <a:lnTo>
                            <a:pt x="939" y="324"/>
                          </a:lnTo>
                          <a:lnTo>
                            <a:pt x="957" y="270"/>
                          </a:lnTo>
                          <a:lnTo>
                            <a:pt x="963" y="222"/>
                          </a:lnTo>
                          <a:lnTo>
                            <a:pt x="963" y="174"/>
                          </a:lnTo>
                          <a:lnTo>
                            <a:pt x="945" y="144"/>
                          </a:lnTo>
                          <a:lnTo>
                            <a:pt x="909" y="108"/>
                          </a:lnTo>
                          <a:lnTo>
                            <a:pt x="825" y="72"/>
                          </a:lnTo>
                          <a:lnTo>
                            <a:pt x="741" y="42"/>
                          </a:lnTo>
                          <a:lnTo>
                            <a:pt x="705" y="36"/>
                          </a:lnTo>
                          <a:lnTo>
                            <a:pt x="681" y="30"/>
                          </a:lnTo>
                          <a:lnTo>
                            <a:pt x="663" y="24"/>
                          </a:lnTo>
                          <a:lnTo>
                            <a:pt x="657" y="24"/>
                          </a:lnTo>
                          <a:lnTo>
                            <a:pt x="35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35" name="Freeform 503"/>
                    <p:cNvSpPr>
                      <a:spLocks/>
                    </p:cNvSpPr>
                    <p:nvPr/>
                  </p:nvSpPr>
                  <p:spPr bwMode="auto">
                    <a:xfrm>
                      <a:off x="4584" y="2301"/>
                      <a:ext cx="520" cy="599"/>
                    </a:xfrm>
                    <a:custGeom>
                      <a:avLst/>
                      <a:gdLst>
                        <a:gd name="T0" fmla="*/ 96 w 520"/>
                        <a:gd name="T1" fmla="*/ 0 h 599"/>
                        <a:gd name="T2" fmla="*/ 102 w 520"/>
                        <a:gd name="T3" fmla="*/ 0 h 599"/>
                        <a:gd name="T4" fmla="*/ 126 w 520"/>
                        <a:gd name="T5" fmla="*/ 6 h 599"/>
                        <a:gd name="T6" fmla="*/ 162 w 520"/>
                        <a:gd name="T7" fmla="*/ 12 h 599"/>
                        <a:gd name="T8" fmla="*/ 203 w 520"/>
                        <a:gd name="T9" fmla="*/ 24 h 599"/>
                        <a:gd name="T10" fmla="*/ 293 w 520"/>
                        <a:gd name="T11" fmla="*/ 48 h 599"/>
                        <a:gd name="T12" fmla="*/ 329 w 520"/>
                        <a:gd name="T13" fmla="*/ 66 h 599"/>
                        <a:gd name="T14" fmla="*/ 365 w 520"/>
                        <a:gd name="T15" fmla="*/ 84 h 599"/>
                        <a:gd name="T16" fmla="*/ 395 w 520"/>
                        <a:gd name="T17" fmla="*/ 108 h 599"/>
                        <a:gd name="T18" fmla="*/ 437 w 520"/>
                        <a:gd name="T19" fmla="*/ 144 h 599"/>
                        <a:gd name="T20" fmla="*/ 473 w 520"/>
                        <a:gd name="T21" fmla="*/ 186 h 599"/>
                        <a:gd name="T22" fmla="*/ 502 w 520"/>
                        <a:gd name="T23" fmla="*/ 234 h 599"/>
                        <a:gd name="T24" fmla="*/ 520 w 520"/>
                        <a:gd name="T25" fmla="*/ 288 h 599"/>
                        <a:gd name="T26" fmla="*/ 520 w 520"/>
                        <a:gd name="T27" fmla="*/ 354 h 599"/>
                        <a:gd name="T28" fmla="*/ 508 w 520"/>
                        <a:gd name="T29" fmla="*/ 390 h 599"/>
                        <a:gd name="T30" fmla="*/ 491 w 520"/>
                        <a:gd name="T31" fmla="*/ 426 h 599"/>
                        <a:gd name="T32" fmla="*/ 467 w 520"/>
                        <a:gd name="T33" fmla="*/ 462 h 599"/>
                        <a:gd name="T34" fmla="*/ 437 w 520"/>
                        <a:gd name="T35" fmla="*/ 498 h 599"/>
                        <a:gd name="T36" fmla="*/ 395 w 520"/>
                        <a:gd name="T37" fmla="*/ 534 h 599"/>
                        <a:gd name="T38" fmla="*/ 347 w 520"/>
                        <a:gd name="T39" fmla="*/ 563 h 599"/>
                        <a:gd name="T40" fmla="*/ 299 w 520"/>
                        <a:gd name="T41" fmla="*/ 581 h 599"/>
                        <a:gd name="T42" fmla="*/ 251 w 520"/>
                        <a:gd name="T43" fmla="*/ 593 h 599"/>
                        <a:gd name="T44" fmla="*/ 209 w 520"/>
                        <a:gd name="T45" fmla="*/ 599 h 599"/>
                        <a:gd name="T46" fmla="*/ 174 w 520"/>
                        <a:gd name="T47" fmla="*/ 599 h 599"/>
                        <a:gd name="T48" fmla="*/ 150 w 520"/>
                        <a:gd name="T49" fmla="*/ 599 h 599"/>
                        <a:gd name="T50" fmla="*/ 138 w 520"/>
                        <a:gd name="T51" fmla="*/ 593 h 599"/>
                        <a:gd name="T52" fmla="*/ 120 w 520"/>
                        <a:gd name="T53" fmla="*/ 546 h 599"/>
                        <a:gd name="T54" fmla="*/ 108 w 520"/>
                        <a:gd name="T55" fmla="*/ 510 h 599"/>
                        <a:gd name="T56" fmla="*/ 96 w 520"/>
                        <a:gd name="T57" fmla="*/ 480 h 599"/>
                        <a:gd name="T58" fmla="*/ 90 w 520"/>
                        <a:gd name="T59" fmla="*/ 468 h 599"/>
                        <a:gd name="T60" fmla="*/ 84 w 520"/>
                        <a:gd name="T61" fmla="*/ 450 h 599"/>
                        <a:gd name="T62" fmla="*/ 84 w 520"/>
                        <a:gd name="T63" fmla="*/ 450 h 599"/>
                        <a:gd name="T64" fmla="*/ 90 w 520"/>
                        <a:gd name="T65" fmla="*/ 438 h 599"/>
                        <a:gd name="T66" fmla="*/ 120 w 520"/>
                        <a:gd name="T67" fmla="*/ 414 h 599"/>
                        <a:gd name="T68" fmla="*/ 162 w 520"/>
                        <a:gd name="T69" fmla="*/ 384 h 599"/>
                        <a:gd name="T70" fmla="*/ 209 w 520"/>
                        <a:gd name="T71" fmla="*/ 372 h 599"/>
                        <a:gd name="T72" fmla="*/ 144 w 520"/>
                        <a:gd name="T73" fmla="*/ 354 h 599"/>
                        <a:gd name="T74" fmla="*/ 90 w 520"/>
                        <a:gd name="T75" fmla="*/ 342 h 599"/>
                        <a:gd name="T76" fmla="*/ 54 w 520"/>
                        <a:gd name="T77" fmla="*/ 330 h 599"/>
                        <a:gd name="T78" fmla="*/ 24 w 520"/>
                        <a:gd name="T79" fmla="*/ 324 h 599"/>
                        <a:gd name="T80" fmla="*/ 12 w 520"/>
                        <a:gd name="T81" fmla="*/ 318 h 599"/>
                        <a:gd name="T82" fmla="*/ 0 w 520"/>
                        <a:gd name="T83" fmla="*/ 318 h 599"/>
                        <a:gd name="T84" fmla="*/ 0 w 520"/>
                        <a:gd name="T85" fmla="*/ 318 h 599"/>
                        <a:gd name="T86" fmla="*/ 96 w 520"/>
                        <a:gd name="T87" fmla="*/ 0 h 59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</a:cxnLst>
                      <a:rect l="0" t="0" r="r" b="b"/>
                      <a:pathLst>
                        <a:path w="520" h="599">
                          <a:moveTo>
                            <a:pt x="96" y="0"/>
                          </a:moveTo>
                          <a:lnTo>
                            <a:pt x="102" y="0"/>
                          </a:lnTo>
                          <a:lnTo>
                            <a:pt x="126" y="6"/>
                          </a:lnTo>
                          <a:lnTo>
                            <a:pt x="162" y="12"/>
                          </a:lnTo>
                          <a:lnTo>
                            <a:pt x="203" y="24"/>
                          </a:lnTo>
                          <a:lnTo>
                            <a:pt x="293" y="48"/>
                          </a:lnTo>
                          <a:lnTo>
                            <a:pt x="329" y="66"/>
                          </a:lnTo>
                          <a:lnTo>
                            <a:pt x="365" y="84"/>
                          </a:lnTo>
                          <a:lnTo>
                            <a:pt x="395" y="108"/>
                          </a:lnTo>
                          <a:lnTo>
                            <a:pt x="437" y="144"/>
                          </a:lnTo>
                          <a:lnTo>
                            <a:pt x="473" y="186"/>
                          </a:lnTo>
                          <a:lnTo>
                            <a:pt x="502" y="234"/>
                          </a:lnTo>
                          <a:lnTo>
                            <a:pt x="520" y="288"/>
                          </a:lnTo>
                          <a:lnTo>
                            <a:pt x="520" y="354"/>
                          </a:lnTo>
                          <a:lnTo>
                            <a:pt x="508" y="390"/>
                          </a:lnTo>
                          <a:lnTo>
                            <a:pt x="491" y="426"/>
                          </a:lnTo>
                          <a:lnTo>
                            <a:pt x="467" y="462"/>
                          </a:lnTo>
                          <a:lnTo>
                            <a:pt x="437" y="498"/>
                          </a:lnTo>
                          <a:lnTo>
                            <a:pt x="395" y="534"/>
                          </a:lnTo>
                          <a:lnTo>
                            <a:pt x="347" y="563"/>
                          </a:lnTo>
                          <a:lnTo>
                            <a:pt x="299" y="581"/>
                          </a:lnTo>
                          <a:lnTo>
                            <a:pt x="251" y="593"/>
                          </a:lnTo>
                          <a:lnTo>
                            <a:pt x="209" y="599"/>
                          </a:lnTo>
                          <a:lnTo>
                            <a:pt x="174" y="599"/>
                          </a:lnTo>
                          <a:lnTo>
                            <a:pt x="150" y="599"/>
                          </a:lnTo>
                          <a:lnTo>
                            <a:pt x="138" y="593"/>
                          </a:lnTo>
                          <a:lnTo>
                            <a:pt x="120" y="546"/>
                          </a:lnTo>
                          <a:lnTo>
                            <a:pt x="108" y="510"/>
                          </a:lnTo>
                          <a:lnTo>
                            <a:pt x="96" y="480"/>
                          </a:lnTo>
                          <a:lnTo>
                            <a:pt x="90" y="468"/>
                          </a:lnTo>
                          <a:lnTo>
                            <a:pt x="84" y="450"/>
                          </a:lnTo>
                          <a:lnTo>
                            <a:pt x="84" y="450"/>
                          </a:lnTo>
                          <a:lnTo>
                            <a:pt x="90" y="438"/>
                          </a:lnTo>
                          <a:lnTo>
                            <a:pt x="120" y="414"/>
                          </a:lnTo>
                          <a:lnTo>
                            <a:pt x="162" y="384"/>
                          </a:lnTo>
                          <a:lnTo>
                            <a:pt x="209" y="372"/>
                          </a:lnTo>
                          <a:lnTo>
                            <a:pt x="144" y="354"/>
                          </a:lnTo>
                          <a:lnTo>
                            <a:pt x="90" y="342"/>
                          </a:lnTo>
                          <a:lnTo>
                            <a:pt x="54" y="330"/>
                          </a:lnTo>
                          <a:lnTo>
                            <a:pt x="24" y="324"/>
                          </a:lnTo>
                          <a:lnTo>
                            <a:pt x="12" y="318"/>
                          </a:lnTo>
                          <a:lnTo>
                            <a:pt x="0" y="318"/>
                          </a:lnTo>
                          <a:lnTo>
                            <a:pt x="0" y="318"/>
                          </a:lnTo>
                          <a:lnTo>
                            <a:pt x="96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36" name="Freeform 504"/>
                    <p:cNvSpPr>
                      <a:spLocks/>
                    </p:cNvSpPr>
                    <p:nvPr/>
                  </p:nvSpPr>
                  <p:spPr bwMode="auto">
                    <a:xfrm>
                      <a:off x="4584" y="2301"/>
                      <a:ext cx="520" cy="599"/>
                    </a:xfrm>
                    <a:custGeom>
                      <a:avLst/>
                      <a:gdLst>
                        <a:gd name="T0" fmla="*/ 96 w 520"/>
                        <a:gd name="T1" fmla="*/ 0 h 599"/>
                        <a:gd name="T2" fmla="*/ 102 w 520"/>
                        <a:gd name="T3" fmla="*/ 0 h 599"/>
                        <a:gd name="T4" fmla="*/ 126 w 520"/>
                        <a:gd name="T5" fmla="*/ 6 h 599"/>
                        <a:gd name="T6" fmla="*/ 162 w 520"/>
                        <a:gd name="T7" fmla="*/ 12 h 599"/>
                        <a:gd name="T8" fmla="*/ 203 w 520"/>
                        <a:gd name="T9" fmla="*/ 24 h 599"/>
                        <a:gd name="T10" fmla="*/ 293 w 520"/>
                        <a:gd name="T11" fmla="*/ 48 h 599"/>
                        <a:gd name="T12" fmla="*/ 329 w 520"/>
                        <a:gd name="T13" fmla="*/ 66 h 599"/>
                        <a:gd name="T14" fmla="*/ 365 w 520"/>
                        <a:gd name="T15" fmla="*/ 84 h 599"/>
                        <a:gd name="T16" fmla="*/ 395 w 520"/>
                        <a:gd name="T17" fmla="*/ 108 h 599"/>
                        <a:gd name="T18" fmla="*/ 437 w 520"/>
                        <a:gd name="T19" fmla="*/ 144 h 599"/>
                        <a:gd name="T20" fmla="*/ 473 w 520"/>
                        <a:gd name="T21" fmla="*/ 186 h 599"/>
                        <a:gd name="T22" fmla="*/ 502 w 520"/>
                        <a:gd name="T23" fmla="*/ 234 h 599"/>
                        <a:gd name="T24" fmla="*/ 520 w 520"/>
                        <a:gd name="T25" fmla="*/ 288 h 599"/>
                        <a:gd name="T26" fmla="*/ 520 w 520"/>
                        <a:gd name="T27" fmla="*/ 354 h 599"/>
                        <a:gd name="T28" fmla="*/ 508 w 520"/>
                        <a:gd name="T29" fmla="*/ 390 h 599"/>
                        <a:gd name="T30" fmla="*/ 491 w 520"/>
                        <a:gd name="T31" fmla="*/ 426 h 599"/>
                        <a:gd name="T32" fmla="*/ 467 w 520"/>
                        <a:gd name="T33" fmla="*/ 462 h 599"/>
                        <a:gd name="T34" fmla="*/ 437 w 520"/>
                        <a:gd name="T35" fmla="*/ 498 h 599"/>
                        <a:gd name="T36" fmla="*/ 395 w 520"/>
                        <a:gd name="T37" fmla="*/ 534 h 599"/>
                        <a:gd name="T38" fmla="*/ 347 w 520"/>
                        <a:gd name="T39" fmla="*/ 563 h 599"/>
                        <a:gd name="T40" fmla="*/ 299 w 520"/>
                        <a:gd name="T41" fmla="*/ 581 h 599"/>
                        <a:gd name="T42" fmla="*/ 251 w 520"/>
                        <a:gd name="T43" fmla="*/ 593 h 599"/>
                        <a:gd name="T44" fmla="*/ 209 w 520"/>
                        <a:gd name="T45" fmla="*/ 599 h 599"/>
                        <a:gd name="T46" fmla="*/ 174 w 520"/>
                        <a:gd name="T47" fmla="*/ 599 h 599"/>
                        <a:gd name="T48" fmla="*/ 150 w 520"/>
                        <a:gd name="T49" fmla="*/ 599 h 599"/>
                        <a:gd name="T50" fmla="*/ 138 w 520"/>
                        <a:gd name="T51" fmla="*/ 593 h 599"/>
                        <a:gd name="T52" fmla="*/ 120 w 520"/>
                        <a:gd name="T53" fmla="*/ 546 h 599"/>
                        <a:gd name="T54" fmla="*/ 108 w 520"/>
                        <a:gd name="T55" fmla="*/ 510 h 599"/>
                        <a:gd name="T56" fmla="*/ 96 w 520"/>
                        <a:gd name="T57" fmla="*/ 480 h 599"/>
                        <a:gd name="T58" fmla="*/ 90 w 520"/>
                        <a:gd name="T59" fmla="*/ 468 h 599"/>
                        <a:gd name="T60" fmla="*/ 84 w 520"/>
                        <a:gd name="T61" fmla="*/ 450 h 599"/>
                        <a:gd name="T62" fmla="*/ 84 w 520"/>
                        <a:gd name="T63" fmla="*/ 450 h 599"/>
                        <a:gd name="T64" fmla="*/ 90 w 520"/>
                        <a:gd name="T65" fmla="*/ 438 h 599"/>
                        <a:gd name="T66" fmla="*/ 120 w 520"/>
                        <a:gd name="T67" fmla="*/ 414 h 599"/>
                        <a:gd name="T68" fmla="*/ 162 w 520"/>
                        <a:gd name="T69" fmla="*/ 384 h 599"/>
                        <a:gd name="T70" fmla="*/ 209 w 520"/>
                        <a:gd name="T71" fmla="*/ 372 h 599"/>
                        <a:gd name="T72" fmla="*/ 144 w 520"/>
                        <a:gd name="T73" fmla="*/ 354 h 599"/>
                        <a:gd name="T74" fmla="*/ 90 w 520"/>
                        <a:gd name="T75" fmla="*/ 342 h 599"/>
                        <a:gd name="T76" fmla="*/ 54 w 520"/>
                        <a:gd name="T77" fmla="*/ 330 h 599"/>
                        <a:gd name="T78" fmla="*/ 24 w 520"/>
                        <a:gd name="T79" fmla="*/ 324 h 599"/>
                        <a:gd name="T80" fmla="*/ 12 w 520"/>
                        <a:gd name="T81" fmla="*/ 318 h 599"/>
                        <a:gd name="T82" fmla="*/ 0 w 520"/>
                        <a:gd name="T83" fmla="*/ 318 h 599"/>
                        <a:gd name="T84" fmla="*/ 0 w 520"/>
                        <a:gd name="T85" fmla="*/ 318 h 59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520" h="599">
                          <a:moveTo>
                            <a:pt x="96" y="0"/>
                          </a:moveTo>
                          <a:lnTo>
                            <a:pt x="102" y="0"/>
                          </a:lnTo>
                          <a:lnTo>
                            <a:pt x="126" y="6"/>
                          </a:lnTo>
                          <a:lnTo>
                            <a:pt x="162" y="12"/>
                          </a:lnTo>
                          <a:lnTo>
                            <a:pt x="203" y="24"/>
                          </a:lnTo>
                          <a:lnTo>
                            <a:pt x="293" y="48"/>
                          </a:lnTo>
                          <a:lnTo>
                            <a:pt x="329" y="66"/>
                          </a:lnTo>
                          <a:lnTo>
                            <a:pt x="365" y="84"/>
                          </a:lnTo>
                          <a:lnTo>
                            <a:pt x="395" y="108"/>
                          </a:lnTo>
                          <a:lnTo>
                            <a:pt x="437" y="144"/>
                          </a:lnTo>
                          <a:lnTo>
                            <a:pt x="473" y="186"/>
                          </a:lnTo>
                          <a:lnTo>
                            <a:pt x="502" y="234"/>
                          </a:lnTo>
                          <a:lnTo>
                            <a:pt x="520" y="288"/>
                          </a:lnTo>
                          <a:lnTo>
                            <a:pt x="520" y="354"/>
                          </a:lnTo>
                          <a:lnTo>
                            <a:pt x="508" y="390"/>
                          </a:lnTo>
                          <a:lnTo>
                            <a:pt x="491" y="426"/>
                          </a:lnTo>
                          <a:lnTo>
                            <a:pt x="467" y="462"/>
                          </a:lnTo>
                          <a:lnTo>
                            <a:pt x="437" y="498"/>
                          </a:lnTo>
                          <a:lnTo>
                            <a:pt x="395" y="534"/>
                          </a:lnTo>
                          <a:lnTo>
                            <a:pt x="347" y="563"/>
                          </a:lnTo>
                          <a:lnTo>
                            <a:pt x="299" y="581"/>
                          </a:lnTo>
                          <a:lnTo>
                            <a:pt x="251" y="593"/>
                          </a:lnTo>
                          <a:lnTo>
                            <a:pt x="209" y="599"/>
                          </a:lnTo>
                          <a:lnTo>
                            <a:pt x="174" y="599"/>
                          </a:lnTo>
                          <a:lnTo>
                            <a:pt x="150" y="599"/>
                          </a:lnTo>
                          <a:lnTo>
                            <a:pt x="138" y="593"/>
                          </a:lnTo>
                          <a:lnTo>
                            <a:pt x="120" y="546"/>
                          </a:lnTo>
                          <a:lnTo>
                            <a:pt x="108" y="510"/>
                          </a:lnTo>
                          <a:lnTo>
                            <a:pt x="96" y="480"/>
                          </a:lnTo>
                          <a:lnTo>
                            <a:pt x="90" y="468"/>
                          </a:lnTo>
                          <a:lnTo>
                            <a:pt x="84" y="450"/>
                          </a:lnTo>
                          <a:lnTo>
                            <a:pt x="84" y="450"/>
                          </a:lnTo>
                          <a:lnTo>
                            <a:pt x="90" y="438"/>
                          </a:lnTo>
                          <a:lnTo>
                            <a:pt x="120" y="414"/>
                          </a:lnTo>
                          <a:lnTo>
                            <a:pt x="162" y="384"/>
                          </a:lnTo>
                          <a:lnTo>
                            <a:pt x="209" y="372"/>
                          </a:lnTo>
                          <a:lnTo>
                            <a:pt x="144" y="354"/>
                          </a:lnTo>
                          <a:lnTo>
                            <a:pt x="90" y="342"/>
                          </a:lnTo>
                          <a:lnTo>
                            <a:pt x="54" y="330"/>
                          </a:lnTo>
                          <a:lnTo>
                            <a:pt x="24" y="324"/>
                          </a:lnTo>
                          <a:lnTo>
                            <a:pt x="12" y="318"/>
                          </a:lnTo>
                          <a:lnTo>
                            <a:pt x="0" y="318"/>
                          </a:lnTo>
                          <a:lnTo>
                            <a:pt x="0" y="31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37" name="Freeform 505"/>
                    <p:cNvSpPr>
                      <a:spLocks/>
                    </p:cNvSpPr>
                    <p:nvPr/>
                  </p:nvSpPr>
                  <p:spPr bwMode="auto">
                    <a:xfrm>
                      <a:off x="3095" y="2271"/>
                      <a:ext cx="652" cy="138"/>
                    </a:xfrm>
                    <a:custGeom>
                      <a:avLst/>
                      <a:gdLst>
                        <a:gd name="T0" fmla="*/ 652 w 652"/>
                        <a:gd name="T1" fmla="*/ 138 h 138"/>
                        <a:gd name="T2" fmla="*/ 646 w 652"/>
                        <a:gd name="T3" fmla="*/ 138 h 138"/>
                        <a:gd name="T4" fmla="*/ 628 w 652"/>
                        <a:gd name="T5" fmla="*/ 132 h 138"/>
                        <a:gd name="T6" fmla="*/ 604 w 652"/>
                        <a:gd name="T7" fmla="*/ 126 h 138"/>
                        <a:gd name="T8" fmla="*/ 568 w 652"/>
                        <a:gd name="T9" fmla="*/ 114 h 138"/>
                        <a:gd name="T10" fmla="*/ 472 w 652"/>
                        <a:gd name="T11" fmla="*/ 90 h 138"/>
                        <a:gd name="T12" fmla="*/ 365 w 652"/>
                        <a:gd name="T13" fmla="*/ 66 h 138"/>
                        <a:gd name="T14" fmla="*/ 251 w 652"/>
                        <a:gd name="T15" fmla="*/ 36 h 138"/>
                        <a:gd name="T16" fmla="*/ 143 w 652"/>
                        <a:gd name="T17" fmla="*/ 18 h 138"/>
                        <a:gd name="T18" fmla="*/ 96 w 652"/>
                        <a:gd name="T19" fmla="*/ 6 h 138"/>
                        <a:gd name="T20" fmla="*/ 60 w 652"/>
                        <a:gd name="T21" fmla="*/ 6 h 138"/>
                        <a:gd name="T22" fmla="*/ 24 w 652"/>
                        <a:gd name="T23" fmla="*/ 0 h 138"/>
                        <a:gd name="T24" fmla="*/ 0 w 652"/>
                        <a:gd name="T25" fmla="*/ 0 h 13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652" h="138">
                          <a:moveTo>
                            <a:pt x="652" y="138"/>
                          </a:moveTo>
                          <a:lnTo>
                            <a:pt x="646" y="138"/>
                          </a:lnTo>
                          <a:lnTo>
                            <a:pt x="628" y="132"/>
                          </a:lnTo>
                          <a:lnTo>
                            <a:pt x="604" y="126"/>
                          </a:lnTo>
                          <a:lnTo>
                            <a:pt x="568" y="114"/>
                          </a:lnTo>
                          <a:lnTo>
                            <a:pt x="472" y="90"/>
                          </a:lnTo>
                          <a:lnTo>
                            <a:pt x="365" y="66"/>
                          </a:lnTo>
                          <a:lnTo>
                            <a:pt x="251" y="36"/>
                          </a:lnTo>
                          <a:lnTo>
                            <a:pt x="143" y="18"/>
                          </a:lnTo>
                          <a:lnTo>
                            <a:pt x="96" y="6"/>
                          </a:lnTo>
                          <a:lnTo>
                            <a:pt x="60" y="6"/>
                          </a:lnTo>
                          <a:lnTo>
                            <a:pt x="24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38" name="Freeform 506"/>
                    <p:cNvSpPr>
                      <a:spLocks/>
                    </p:cNvSpPr>
                    <p:nvPr/>
                  </p:nvSpPr>
                  <p:spPr bwMode="auto">
                    <a:xfrm>
                      <a:off x="3149" y="2385"/>
                      <a:ext cx="526" cy="96"/>
                    </a:xfrm>
                    <a:custGeom>
                      <a:avLst/>
                      <a:gdLst>
                        <a:gd name="T0" fmla="*/ 526 w 526"/>
                        <a:gd name="T1" fmla="*/ 96 h 96"/>
                        <a:gd name="T2" fmla="*/ 520 w 526"/>
                        <a:gd name="T3" fmla="*/ 96 h 96"/>
                        <a:gd name="T4" fmla="*/ 502 w 526"/>
                        <a:gd name="T5" fmla="*/ 96 h 96"/>
                        <a:gd name="T6" fmla="*/ 484 w 526"/>
                        <a:gd name="T7" fmla="*/ 90 h 96"/>
                        <a:gd name="T8" fmla="*/ 454 w 526"/>
                        <a:gd name="T9" fmla="*/ 78 h 96"/>
                        <a:gd name="T10" fmla="*/ 382 w 526"/>
                        <a:gd name="T11" fmla="*/ 60 h 96"/>
                        <a:gd name="T12" fmla="*/ 299 w 526"/>
                        <a:gd name="T13" fmla="*/ 42 h 96"/>
                        <a:gd name="T14" fmla="*/ 209 w 526"/>
                        <a:gd name="T15" fmla="*/ 24 h 96"/>
                        <a:gd name="T16" fmla="*/ 125 w 526"/>
                        <a:gd name="T17" fmla="*/ 6 h 96"/>
                        <a:gd name="T18" fmla="*/ 53 w 526"/>
                        <a:gd name="T19" fmla="*/ 0 h 96"/>
                        <a:gd name="T20" fmla="*/ 24 w 526"/>
                        <a:gd name="T21" fmla="*/ 0 h 96"/>
                        <a:gd name="T22" fmla="*/ 0 w 526"/>
                        <a:gd name="T23" fmla="*/ 6 h 9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526" h="96">
                          <a:moveTo>
                            <a:pt x="526" y="96"/>
                          </a:moveTo>
                          <a:lnTo>
                            <a:pt x="520" y="96"/>
                          </a:lnTo>
                          <a:lnTo>
                            <a:pt x="502" y="96"/>
                          </a:lnTo>
                          <a:lnTo>
                            <a:pt x="484" y="90"/>
                          </a:lnTo>
                          <a:lnTo>
                            <a:pt x="454" y="78"/>
                          </a:lnTo>
                          <a:lnTo>
                            <a:pt x="382" y="60"/>
                          </a:lnTo>
                          <a:lnTo>
                            <a:pt x="299" y="42"/>
                          </a:lnTo>
                          <a:lnTo>
                            <a:pt x="209" y="24"/>
                          </a:lnTo>
                          <a:lnTo>
                            <a:pt x="125" y="6"/>
                          </a:lnTo>
                          <a:lnTo>
                            <a:pt x="53" y="0"/>
                          </a:lnTo>
                          <a:lnTo>
                            <a:pt x="24" y="0"/>
                          </a:lnTo>
                          <a:lnTo>
                            <a:pt x="0" y="6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39" name="Freeform 507"/>
                    <p:cNvSpPr>
                      <a:spLocks/>
                    </p:cNvSpPr>
                    <p:nvPr/>
                  </p:nvSpPr>
                  <p:spPr bwMode="auto">
                    <a:xfrm>
                      <a:off x="3872" y="2253"/>
                      <a:ext cx="126" cy="198"/>
                    </a:xfrm>
                    <a:custGeom>
                      <a:avLst/>
                      <a:gdLst>
                        <a:gd name="T0" fmla="*/ 42 w 126"/>
                        <a:gd name="T1" fmla="*/ 12 h 198"/>
                        <a:gd name="T2" fmla="*/ 18 w 126"/>
                        <a:gd name="T3" fmla="*/ 102 h 198"/>
                        <a:gd name="T4" fmla="*/ 0 w 126"/>
                        <a:gd name="T5" fmla="*/ 192 h 198"/>
                        <a:gd name="T6" fmla="*/ 30 w 126"/>
                        <a:gd name="T7" fmla="*/ 168 h 198"/>
                        <a:gd name="T8" fmla="*/ 60 w 126"/>
                        <a:gd name="T9" fmla="*/ 168 h 198"/>
                        <a:gd name="T10" fmla="*/ 90 w 126"/>
                        <a:gd name="T11" fmla="*/ 180 h 198"/>
                        <a:gd name="T12" fmla="*/ 108 w 126"/>
                        <a:gd name="T13" fmla="*/ 198 h 198"/>
                        <a:gd name="T14" fmla="*/ 126 w 126"/>
                        <a:gd name="T15" fmla="*/ 138 h 198"/>
                        <a:gd name="T16" fmla="*/ 126 w 126"/>
                        <a:gd name="T17" fmla="*/ 102 h 198"/>
                        <a:gd name="T18" fmla="*/ 120 w 126"/>
                        <a:gd name="T19" fmla="*/ 72 h 198"/>
                        <a:gd name="T20" fmla="*/ 102 w 126"/>
                        <a:gd name="T21" fmla="*/ 30 h 198"/>
                        <a:gd name="T22" fmla="*/ 84 w 126"/>
                        <a:gd name="T23" fmla="*/ 6 h 198"/>
                        <a:gd name="T24" fmla="*/ 66 w 126"/>
                        <a:gd name="T25" fmla="*/ 0 h 198"/>
                        <a:gd name="T26" fmla="*/ 42 w 126"/>
                        <a:gd name="T27" fmla="*/ 12 h 198"/>
                        <a:gd name="T28" fmla="*/ 42 w 126"/>
                        <a:gd name="T29" fmla="*/ 12 h 19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126" h="198">
                          <a:moveTo>
                            <a:pt x="42" y="12"/>
                          </a:moveTo>
                          <a:lnTo>
                            <a:pt x="18" y="102"/>
                          </a:lnTo>
                          <a:lnTo>
                            <a:pt x="0" y="192"/>
                          </a:lnTo>
                          <a:lnTo>
                            <a:pt x="30" y="168"/>
                          </a:lnTo>
                          <a:lnTo>
                            <a:pt x="60" y="168"/>
                          </a:lnTo>
                          <a:lnTo>
                            <a:pt x="90" y="180"/>
                          </a:lnTo>
                          <a:lnTo>
                            <a:pt x="108" y="198"/>
                          </a:lnTo>
                          <a:lnTo>
                            <a:pt x="126" y="138"/>
                          </a:lnTo>
                          <a:lnTo>
                            <a:pt x="126" y="102"/>
                          </a:lnTo>
                          <a:lnTo>
                            <a:pt x="120" y="72"/>
                          </a:lnTo>
                          <a:lnTo>
                            <a:pt x="102" y="30"/>
                          </a:lnTo>
                          <a:lnTo>
                            <a:pt x="84" y="6"/>
                          </a:lnTo>
                          <a:lnTo>
                            <a:pt x="66" y="0"/>
                          </a:lnTo>
                          <a:lnTo>
                            <a:pt x="42" y="12"/>
                          </a:lnTo>
                          <a:lnTo>
                            <a:pt x="42" y="12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40" name="Freeform 508"/>
                    <p:cNvSpPr>
                      <a:spLocks/>
                    </p:cNvSpPr>
                    <p:nvPr/>
                  </p:nvSpPr>
                  <p:spPr bwMode="auto">
                    <a:xfrm>
                      <a:off x="4153" y="2187"/>
                      <a:ext cx="323" cy="288"/>
                    </a:xfrm>
                    <a:custGeom>
                      <a:avLst/>
                      <a:gdLst>
                        <a:gd name="T0" fmla="*/ 323 w 323"/>
                        <a:gd name="T1" fmla="*/ 0 h 288"/>
                        <a:gd name="T2" fmla="*/ 317 w 323"/>
                        <a:gd name="T3" fmla="*/ 72 h 288"/>
                        <a:gd name="T4" fmla="*/ 294 w 323"/>
                        <a:gd name="T5" fmla="*/ 150 h 288"/>
                        <a:gd name="T6" fmla="*/ 258 w 323"/>
                        <a:gd name="T7" fmla="*/ 228 h 288"/>
                        <a:gd name="T8" fmla="*/ 222 w 323"/>
                        <a:gd name="T9" fmla="*/ 288 h 288"/>
                        <a:gd name="T10" fmla="*/ 204 w 323"/>
                        <a:gd name="T11" fmla="*/ 270 h 288"/>
                        <a:gd name="T12" fmla="*/ 174 w 323"/>
                        <a:gd name="T13" fmla="*/ 252 h 288"/>
                        <a:gd name="T14" fmla="*/ 108 w 323"/>
                        <a:gd name="T15" fmla="*/ 228 h 288"/>
                        <a:gd name="T16" fmla="*/ 72 w 323"/>
                        <a:gd name="T17" fmla="*/ 216 h 288"/>
                        <a:gd name="T18" fmla="*/ 42 w 323"/>
                        <a:gd name="T19" fmla="*/ 222 h 288"/>
                        <a:gd name="T20" fmla="*/ 18 w 323"/>
                        <a:gd name="T21" fmla="*/ 228 h 288"/>
                        <a:gd name="T22" fmla="*/ 0 w 323"/>
                        <a:gd name="T23" fmla="*/ 246 h 288"/>
                        <a:gd name="T24" fmla="*/ 36 w 323"/>
                        <a:gd name="T25" fmla="*/ 210 h 288"/>
                        <a:gd name="T26" fmla="*/ 66 w 323"/>
                        <a:gd name="T27" fmla="*/ 168 h 288"/>
                        <a:gd name="T28" fmla="*/ 84 w 323"/>
                        <a:gd name="T29" fmla="*/ 144 h 288"/>
                        <a:gd name="T30" fmla="*/ 102 w 323"/>
                        <a:gd name="T31" fmla="*/ 132 h 288"/>
                        <a:gd name="T32" fmla="*/ 126 w 323"/>
                        <a:gd name="T33" fmla="*/ 126 h 288"/>
                        <a:gd name="T34" fmla="*/ 150 w 323"/>
                        <a:gd name="T35" fmla="*/ 114 h 288"/>
                        <a:gd name="T36" fmla="*/ 198 w 323"/>
                        <a:gd name="T37" fmla="*/ 84 h 288"/>
                        <a:gd name="T38" fmla="*/ 246 w 323"/>
                        <a:gd name="T39" fmla="*/ 54 h 288"/>
                        <a:gd name="T40" fmla="*/ 264 w 323"/>
                        <a:gd name="T41" fmla="*/ 42 h 288"/>
                        <a:gd name="T42" fmla="*/ 282 w 323"/>
                        <a:gd name="T43" fmla="*/ 24 h 288"/>
                        <a:gd name="T44" fmla="*/ 299 w 323"/>
                        <a:gd name="T45" fmla="*/ 6 h 288"/>
                        <a:gd name="T46" fmla="*/ 323 w 323"/>
                        <a:gd name="T47" fmla="*/ 0 h 288"/>
                        <a:gd name="T48" fmla="*/ 323 w 323"/>
                        <a:gd name="T49" fmla="*/ 0 h 28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</a:cxnLst>
                      <a:rect l="0" t="0" r="r" b="b"/>
                      <a:pathLst>
                        <a:path w="323" h="288">
                          <a:moveTo>
                            <a:pt x="323" y="0"/>
                          </a:moveTo>
                          <a:lnTo>
                            <a:pt x="317" y="72"/>
                          </a:lnTo>
                          <a:lnTo>
                            <a:pt x="294" y="150"/>
                          </a:lnTo>
                          <a:lnTo>
                            <a:pt x="258" y="228"/>
                          </a:lnTo>
                          <a:lnTo>
                            <a:pt x="222" y="288"/>
                          </a:lnTo>
                          <a:lnTo>
                            <a:pt x="204" y="270"/>
                          </a:lnTo>
                          <a:lnTo>
                            <a:pt x="174" y="252"/>
                          </a:lnTo>
                          <a:lnTo>
                            <a:pt x="108" y="228"/>
                          </a:lnTo>
                          <a:lnTo>
                            <a:pt x="72" y="216"/>
                          </a:lnTo>
                          <a:lnTo>
                            <a:pt x="42" y="222"/>
                          </a:lnTo>
                          <a:lnTo>
                            <a:pt x="18" y="228"/>
                          </a:lnTo>
                          <a:lnTo>
                            <a:pt x="0" y="246"/>
                          </a:lnTo>
                          <a:lnTo>
                            <a:pt x="36" y="210"/>
                          </a:lnTo>
                          <a:lnTo>
                            <a:pt x="66" y="168"/>
                          </a:lnTo>
                          <a:lnTo>
                            <a:pt x="84" y="144"/>
                          </a:lnTo>
                          <a:lnTo>
                            <a:pt x="102" y="132"/>
                          </a:lnTo>
                          <a:lnTo>
                            <a:pt x="126" y="126"/>
                          </a:lnTo>
                          <a:lnTo>
                            <a:pt x="150" y="114"/>
                          </a:lnTo>
                          <a:lnTo>
                            <a:pt x="198" y="84"/>
                          </a:lnTo>
                          <a:lnTo>
                            <a:pt x="246" y="54"/>
                          </a:lnTo>
                          <a:lnTo>
                            <a:pt x="264" y="42"/>
                          </a:lnTo>
                          <a:lnTo>
                            <a:pt x="282" y="24"/>
                          </a:lnTo>
                          <a:lnTo>
                            <a:pt x="299" y="6"/>
                          </a:lnTo>
                          <a:lnTo>
                            <a:pt x="323" y="0"/>
                          </a:lnTo>
                          <a:lnTo>
                            <a:pt x="323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41" name="Freeform 509"/>
                    <p:cNvSpPr>
                      <a:spLocks/>
                    </p:cNvSpPr>
                    <p:nvPr/>
                  </p:nvSpPr>
                  <p:spPr bwMode="auto">
                    <a:xfrm>
                      <a:off x="3962" y="2259"/>
                      <a:ext cx="287" cy="246"/>
                    </a:xfrm>
                    <a:custGeom>
                      <a:avLst/>
                      <a:gdLst>
                        <a:gd name="T0" fmla="*/ 6 w 287"/>
                        <a:gd name="T1" fmla="*/ 36 h 246"/>
                        <a:gd name="T2" fmla="*/ 0 w 287"/>
                        <a:gd name="T3" fmla="*/ 48 h 246"/>
                        <a:gd name="T4" fmla="*/ 6 w 287"/>
                        <a:gd name="T5" fmla="*/ 72 h 246"/>
                        <a:gd name="T6" fmla="*/ 18 w 287"/>
                        <a:gd name="T7" fmla="*/ 102 h 246"/>
                        <a:gd name="T8" fmla="*/ 36 w 287"/>
                        <a:gd name="T9" fmla="*/ 138 h 246"/>
                        <a:gd name="T10" fmla="*/ 78 w 287"/>
                        <a:gd name="T11" fmla="*/ 210 h 246"/>
                        <a:gd name="T12" fmla="*/ 96 w 287"/>
                        <a:gd name="T13" fmla="*/ 234 h 246"/>
                        <a:gd name="T14" fmla="*/ 114 w 287"/>
                        <a:gd name="T15" fmla="*/ 246 h 246"/>
                        <a:gd name="T16" fmla="*/ 132 w 287"/>
                        <a:gd name="T17" fmla="*/ 222 h 246"/>
                        <a:gd name="T18" fmla="*/ 162 w 287"/>
                        <a:gd name="T19" fmla="*/ 198 h 246"/>
                        <a:gd name="T20" fmla="*/ 209 w 287"/>
                        <a:gd name="T21" fmla="*/ 156 h 246"/>
                        <a:gd name="T22" fmla="*/ 251 w 287"/>
                        <a:gd name="T23" fmla="*/ 102 h 246"/>
                        <a:gd name="T24" fmla="*/ 287 w 287"/>
                        <a:gd name="T25" fmla="*/ 36 h 246"/>
                        <a:gd name="T26" fmla="*/ 209 w 287"/>
                        <a:gd name="T27" fmla="*/ 18 h 246"/>
                        <a:gd name="T28" fmla="*/ 168 w 287"/>
                        <a:gd name="T29" fmla="*/ 6 h 246"/>
                        <a:gd name="T30" fmla="*/ 132 w 287"/>
                        <a:gd name="T31" fmla="*/ 0 h 246"/>
                        <a:gd name="T32" fmla="*/ 96 w 287"/>
                        <a:gd name="T33" fmla="*/ 6 h 246"/>
                        <a:gd name="T34" fmla="*/ 60 w 287"/>
                        <a:gd name="T35" fmla="*/ 12 h 246"/>
                        <a:gd name="T36" fmla="*/ 6 w 287"/>
                        <a:gd name="T37" fmla="*/ 36 h 246"/>
                        <a:gd name="T38" fmla="*/ 6 w 287"/>
                        <a:gd name="T39" fmla="*/ 36 h 24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</a:cxnLst>
                      <a:rect l="0" t="0" r="r" b="b"/>
                      <a:pathLst>
                        <a:path w="287" h="246">
                          <a:moveTo>
                            <a:pt x="6" y="36"/>
                          </a:moveTo>
                          <a:lnTo>
                            <a:pt x="0" y="48"/>
                          </a:lnTo>
                          <a:lnTo>
                            <a:pt x="6" y="72"/>
                          </a:lnTo>
                          <a:lnTo>
                            <a:pt x="18" y="102"/>
                          </a:lnTo>
                          <a:lnTo>
                            <a:pt x="36" y="138"/>
                          </a:lnTo>
                          <a:lnTo>
                            <a:pt x="78" y="210"/>
                          </a:lnTo>
                          <a:lnTo>
                            <a:pt x="96" y="234"/>
                          </a:lnTo>
                          <a:lnTo>
                            <a:pt x="114" y="246"/>
                          </a:lnTo>
                          <a:lnTo>
                            <a:pt x="132" y="222"/>
                          </a:lnTo>
                          <a:lnTo>
                            <a:pt x="162" y="198"/>
                          </a:lnTo>
                          <a:lnTo>
                            <a:pt x="209" y="156"/>
                          </a:lnTo>
                          <a:lnTo>
                            <a:pt x="251" y="102"/>
                          </a:lnTo>
                          <a:lnTo>
                            <a:pt x="287" y="36"/>
                          </a:lnTo>
                          <a:lnTo>
                            <a:pt x="209" y="18"/>
                          </a:lnTo>
                          <a:lnTo>
                            <a:pt x="168" y="6"/>
                          </a:lnTo>
                          <a:lnTo>
                            <a:pt x="132" y="0"/>
                          </a:lnTo>
                          <a:lnTo>
                            <a:pt x="96" y="6"/>
                          </a:lnTo>
                          <a:lnTo>
                            <a:pt x="60" y="12"/>
                          </a:lnTo>
                          <a:lnTo>
                            <a:pt x="6" y="36"/>
                          </a:lnTo>
                          <a:lnTo>
                            <a:pt x="6" y="3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42" name="Freeform 510"/>
                    <p:cNvSpPr>
                      <a:spLocks/>
                    </p:cNvSpPr>
                    <p:nvPr/>
                  </p:nvSpPr>
                  <p:spPr bwMode="auto">
                    <a:xfrm>
                      <a:off x="4291" y="2493"/>
                      <a:ext cx="161" cy="114"/>
                    </a:xfrm>
                    <a:custGeom>
                      <a:avLst/>
                      <a:gdLst>
                        <a:gd name="T0" fmla="*/ 0 w 161"/>
                        <a:gd name="T1" fmla="*/ 0 h 114"/>
                        <a:gd name="T2" fmla="*/ 0 w 161"/>
                        <a:gd name="T3" fmla="*/ 42 h 114"/>
                        <a:gd name="T4" fmla="*/ 12 w 161"/>
                        <a:gd name="T5" fmla="*/ 84 h 114"/>
                        <a:gd name="T6" fmla="*/ 84 w 161"/>
                        <a:gd name="T7" fmla="*/ 96 h 114"/>
                        <a:gd name="T8" fmla="*/ 156 w 161"/>
                        <a:gd name="T9" fmla="*/ 114 h 114"/>
                        <a:gd name="T10" fmla="*/ 161 w 161"/>
                        <a:gd name="T11" fmla="*/ 78 h 114"/>
                        <a:gd name="T12" fmla="*/ 161 w 161"/>
                        <a:gd name="T13" fmla="*/ 42 h 114"/>
                        <a:gd name="T14" fmla="*/ 120 w 161"/>
                        <a:gd name="T15" fmla="*/ 42 h 114"/>
                        <a:gd name="T16" fmla="*/ 78 w 161"/>
                        <a:gd name="T17" fmla="*/ 36 h 114"/>
                        <a:gd name="T18" fmla="*/ 36 w 161"/>
                        <a:gd name="T19" fmla="*/ 24 h 114"/>
                        <a:gd name="T20" fmla="*/ 0 w 161"/>
                        <a:gd name="T21" fmla="*/ 0 h 114"/>
                        <a:gd name="T22" fmla="*/ 0 w 161"/>
                        <a:gd name="T23" fmla="*/ 0 h 1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61" h="114">
                          <a:moveTo>
                            <a:pt x="0" y="0"/>
                          </a:moveTo>
                          <a:lnTo>
                            <a:pt x="0" y="42"/>
                          </a:lnTo>
                          <a:lnTo>
                            <a:pt x="12" y="84"/>
                          </a:lnTo>
                          <a:lnTo>
                            <a:pt x="84" y="96"/>
                          </a:lnTo>
                          <a:lnTo>
                            <a:pt x="156" y="114"/>
                          </a:lnTo>
                          <a:lnTo>
                            <a:pt x="161" y="78"/>
                          </a:lnTo>
                          <a:lnTo>
                            <a:pt x="161" y="42"/>
                          </a:lnTo>
                          <a:lnTo>
                            <a:pt x="120" y="42"/>
                          </a:lnTo>
                          <a:lnTo>
                            <a:pt x="78" y="36"/>
                          </a:lnTo>
                          <a:lnTo>
                            <a:pt x="36" y="24"/>
                          </a:lnTo>
                          <a:lnTo>
                            <a:pt x="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43" name="Freeform 511"/>
                    <p:cNvSpPr>
                      <a:spLocks/>
                    </p:cNvSpPr>
                    <p:nvPr/>
                  </p:nvSpPr>
                  <p:spPr bwMode="auto">
                    <a:xfrm>
                      <a:off x="3801" y="1485"/>
                      <a:ext cx="986" cy="882"/>
                    </a:xfrm>
                    <a:custGeom>
                      <a:avLst/>
                      <a:gdLst>
                        <a:gd name="T0" fmla="*/ 107 w 986"/>
                        <a:gd name="T1" fmla="*/ 114 h 882"/>
                        <a:gd name="T2" fmla="*/ 125 w 986"/>
                        <a:gd name="T3" fmla="*/ 204 h 882"/>
                        <a:gd name="T4" fmla="*/ 107 w 986"/>
                        <a:gd name="T5" fmla="*/ 330 h 882"/>
                        <a:gd name="T6" fmla="*/ 35 w 986"/>
                        <a:gd name="T7" fmla="*/ 480 h 882"/>
                        <a:gd name="T8" fmla="*/ 0 w 986"/>
                        <a:gd name="T9" fmla="*/ 612 h 882"/>
                        <a:gd name="T10" fmla="*/ 6 w 986"/>
                        <a:gd name="T11" fmla="*/ 696 h 882"/>
                        <a:gd name="T12" fmla="*/ 47 w 986"/>
                        <a:gd name="T13" fmla="*/ 756 h 882"/>
                        <a:gd name="T14" fmla="*/ 107 w 986"/>
                        <a:gd name="T15" fmla="*/ 810 h 882"/>
                        <a:gd name="T16" fmla="*/ 173 w 986"/>
                        <a:gd name="T17" fmla="*/ 846 h 882"/>
                        <a:gd name="T18" fmla="*/ 293 w 986"/>
                        <a:gd name="T19" fmla="*/ 882 h 882"/>
                        <a:gd name="T20" fmla="*/ 466 w 986"/>
                        <a:gd name="T21" fmla="*/ 870 h 882"/>
                        <a:gd name="T22" fmla="*/ 622 w 986"/>
                        <a:gd name="T23" fmla="*/ 786 h 882"/>
                        <a:gd name="T24" fmla="*/ 693 w 986"/>
                        <a:gd name="T25" fmla="*/ 708 h 882"/>
                        <a:gd name="T26" fmla="*/ 747 w 986"/>
                        <a:gd name="T27" fmla="*/ 618 h 882"/>
                        <a:gd name="T28" fmla="*/ 807 w 986"/>
                        <a:gd name="T29" fmla="*/ 606 h 882"/>
                        <a:gd name="T30" fmla="*/ 867 w 986"/>
                        <a:gd name="T31" fmla="*/ 582 h 882"/>
                        <a:gd name="T32" fmla="*/ 933 w 986"/>
                        <a:gd name="T33" fmla="*/ 528 h 882"/>
                        <a:gd name="T34" fmla="*/ 980 w 986"/>
                        <a:gd name="T35" fmla="*/ 456 h 882"/>
                        <a:gd name="T36" fmla="*/ 974 w 986"/>
                        <a:gd name="T37" fmla="*/ 390 h 882"/>
                        <a:gd name="T38" fmla="*/ 915 w 986"/>
                        <a:gd name="T39" fmla="*/ 360 h 882"/>
                        <a:gd name="T40" fmla="*/ 831 w 986"/>
                        <a:gd name="T41" fmla="*/ 384 h 882"/>
                        <a:gd name="T42" fmla="*/ 759 w 986"/>
                        <a:gd name="T43" fmla="*/ 456 h 882"/>
                        <a:gd name="T44" fmla="*/ 753 w 986"/>
                        <a:gd name="T45" fmla="*/ 390 h 882"/>
                        <a:gd name="T46" fmla="*/ 729 w 986"/>
                        <a:gd name="T47" fmla="*/ 282 h 882"/>
                        <a:gd name="T48" fmla="*/ 723 w 986"/>
                        <a:gd name="T49" fmla="*/ 252 h 882"/>
                        <a:gd name="T50" fmla="*/ 729 w 986"/>
                        <a:gd name="T51" fmla="*/ 276 h 882"/>
                        <a:gd name="T52" fmla="*/ 729 w 986"/>
                        <a:gd name="T53" fmla="*/ 264 h 882"/>
                        <a:gd name="T54" fmla="*/ 705 w 986"/>
                        <a:gd name="T55" fmla="*/ 204 h 882"/>
                        <a:gd name="T56" fmla="*/ 663 w 986"/>
                        <a:gd name="T57" fmla="*/ 174 h 882"/>
                        <a:gd name="T58" fmla="*/ 634 w 986"/>
                        <a:gd name="T59" fmla="*/ 228 h 882"/>
                        <a:gd name="T60" fmla="*/ 616 w 986"/>
                        <a:gd name="T61" fmla="*/ 228 h 882"/>
                        <a:gd name="T62" fmla="*/ 598 w 986"/>
                        <a:gd name="T63" fmla="*/ 150 h 882"/>
                        <a:gd name="T64" fmla="*/ 586 w 986"/>
                        <a:gd name="T65" fmla="*/ 84 h 882"/>
                        <a:gd name="T66" fmla="*/ 562 w 986"/>
                        <a:gd name="T67" fmla="*/ 96 h 882"/>
                        <a:gd name="T68" fmla="*/ 538 w 986"/>
                        <a:gd name="T69" fmla="*/ 150 h 882"/>
                        <a:gd name="T70" fmla="*/ 514 w 986"/>
                        <a:gd name="T71" fmla="*/ 126 h 882"/>
                        <a:gd name="T72" fmla="*/ 490 w 986"/>
                        <a:gd name="T73" fmla="*/ 48 h 882"/>
                        <a:gd name="T74" fmla="*/ 436 w 986"/>
                        <a:gd name="T75" fmla="*/ 12 h 882"/>
                        <a:gd name="T76" fmla="*/ 317 w 986"/>
                        <a:gd name="T77" fmla="*/ 60 h 882"/>
                        <a:gd name="T78" fmla="*/ 239 w 986"/>
                        <a:gd name="T79" fmla="*/ 96 h 882"/>
                        <a:gd name="T80" fmla="*/ 185 w 986"/>
                        <a:gd name="T81" fmla="*/ 132 h 882"/>
                        <a:gd name="T82" fmla="*/ 203 w 986"/>
                        <a:gd name="T83" fmla="*/ 24 h 882"/>
                        <a:gd name="T84" fmla="*/ 173 w 986"/>
                        <a:gd name="T85" fmla="*/ 24 h 882"/>
                        <a:gd name="T86" fmla="*/ 107 w 986"/>
                        <a:gd name="T87" fmla="*/ 66 h 882"/>
                        <a:gd name="T88" fmla="*/ 83 w 986"/>
                        <a:gd name="T89" fmla="*/ 72 h 8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986" h="882">
                          <a:moveTo>
                            <a:pt x="83" y="72"/>
                          </a:moveTo>
                          <a:lnTo>
                            <a:pt x="107" y="114"/>
                          </a:lnTo>
                          <a:lnTo>
                            <a:pt x="119" y="156"/>
                          </a:lnTo>
                          <a:lnTo>
                            <a:pt x="125" y="204"/>
                          </a:lnTo>
                          <a:lnTo>
                            <a:pt x="125" y="246"/>
                          </a:lnTo>
                          <a:lnTo>
                            <a:pt x="107" y="330"/>
                          </a:lnTo>
                          <a:lnTo>
                            <a:pt x="71" y="408"/>
                          </a:lnTo>
                          <a:lnTo>
                            <a:pt x="35" y="480"/>
                          </a:lnTo>
                          <a:lnTo>
                            <a:pt x="6" y="570"/>
                          </a:lnTo>
                          <a:lnTo>
                            <a:pt x="0" y="612"/>
                          </a:lnTo>
                          <a:lnTo>
                            <a:pt x="0" y="654"/>
                          </a:lnTo>
                          <a:lnTo>
                            <a:pt x="6" y="696"/>
                          </a:lnTo>
                          <a:lnTo>
                            <a:pt x="23" y="732"/>
                          </a:lnTo>
                          <a:lnTo>
                            <a:pt x="47" y="756"/>
                          </a:lnTo>
                          <a:lnTo>
                            <a:pt x="77" y="786"/>
                          </a:lnTo>
                          <a:lnTo>
                            <a:pt x="107" y="810"/>
                          </a:lnTo>
                          <a:lnTo>
                            <a:pt x="143" y="828"/>
                          </a:lnTo>
                          <a:lnTo>
                            <a:pt x="173" y="846"/>
                          </a:lnTo>
                          <a:lnTo>
                            <a:pt x="215" y="864"/>
                          </a:lnTo>
                          <a:lnTo>
                            <a:pt x="293" y="882"/>
                          </a:lnTo>
                          <a:lnTo>
                            <a:pt x="382" y="882"/>
                          </a:lnTo>
                          <a:lnTo>
                            <a:pt x="466" y="870"/>
                          </a:lnTo>
                          <a:lnTo>
                            <a:pt x="544" y="834"/>
                          </a:lnTo>
                          <a:lnTo>
                            <a:pt x="622" y="786"/>
                          </a:lnTo>
                          <a:lnTo>
                            <a:pt x="657" y="750"/>
                          </a:lnTo>
                          <a:lnTo>
                            <a:pt x="693" y="708"/>
                          </a:lnTo>
                          <a:lnTo>
                            <a:pt x="723" y="660"/>
                          </a:lnTo>
                          <a:lnTo>
                            <a:pt x="747" y="618"/>
                          </a:lnTo>
                          <a:lnTo>
                            <a:pt x="777" y="612"/>
                          </a:lnTo>
                          <a:lnTo>
                            <a:pt x="807" y="606"/>
                          </a:lnTo>
                          <a:lnTo>
                            <a:pt x="843" y="594"/>
                          </a:lnTo>
                          <a:lnTo>
                            <a:pt x="867" y="582"/>
                          </a:lnTo>
                          <a:lnTo>
                            <a:pt x="897" y="558"/>
                          </a:lnTo>
                          <a:lnTo>
                            <a:pt x="933" y="528"/>
                          </a:lnTo>
                          <a:lnTo>
                            <a:pt x="963" y="492"/>
                          </a:lnTo>
                          <a:lnTo>
                            <a:pt x="980" y="456"/>
                          </a:lnTo>
                          <a:lnTo>
                            <a:pt x="986" y="414"/>
                          </a:lnTo>
                          <a:lnTo>
                            <a:pt x="974" y="390"/>
                          </a:lnTo>
                          <a:lnTo>
                            <a:pt x="951" y="372"/>
                          </a:lnTo>
                          <a:lnTo>
                            <a:pt x="915" y="360"/>
                          </a:lnTo>
                          <a:lnTo>
                            <a:pt x="873" y="366"/>
                          </a:lnTo>
                          <a:lnTo>
                            <a:pt x="831" y="384"/>
                          </a:lnTo>
                          <a:lnTo>
                            <a:pt x="795" y="414"/>
                          </a:lnTo>
                          <a:lnTo>
                            <a:pt x="759" y="456"/>
                          </a:lnTo>
                          <a:lnTo>
                            <a:pt x="759" y="426"/>
                          </a:lnTo>
                          <a:lnTo>
                            <a:pt x="753" y="390"/>
                          </a:lnTo>
                          <a:lnTo>
                            <a:pt x="735" y="312"/>
                          </a:lnTo>
                          <a:lnTo>
                            <a:pt x="729" y="282"/>
                          </a:lnTo>
                          <a:lnTo>
                            <a:pt x="723" y="264"/>
                          </a:lnTo>
                          <a:lnTo>
                            <a:pt x="723" y="252"/>
                          </a:lnTo>
                          <a:lnTo>
                            <a:pt x="723" y="264"/>
                          </a:lnTo>
                          <a:lnTo>
                            <a:pt x="729" y="276"/>
                          </a:lnTo>
                          <a:lnTo>
                            <a:pt x="729" y="276"/>
                          </a:lnTo>
                          <a:lnTo>
                            <a:pt x="729" y="264"/>
                          </a:lnTo>
                          <a:lnTo>
                            <a:pt x="723" y="246"/>
                          </a:lnTo>
                          <a:lnTo>
                            <a:pt x="705" y="204"/>
                          </a:lnTo>
                          <a:lnTo>
                            <a:pt x="675" y="144"/>
                          </a:lnTo>
                          <a:lnTo>
                            <a:pt x="663" y="174"/>
                          </a:lnTo>
                          <a:lnTo>
                            <a:pt x="651" y="210"/>
                          </a:lnTo>
                          <a:lnTo>
                            <a:pt x="634" y="228"/>
                          </a:lnTo>
                          <a:lnTo>
                            <a:pt x="622" y="234"/>
                          </a:lnTo>
                          <a:lnTo>
                            <a:pt x="616" y="228"/>
                          </a:lnTo>
                          <a:lnTo>
                            <a:pt x="598" y="192"/>
                          </a:lnTo>
                          <a:lnTo>
                            <a:pt x="598" y="150"/>
                          </a:lnTo>
                          <a:lnTo>
                            <a:pt x="592" y="102"/>
                          </a:lnTo>
                          <a:lnTo>
                            <a:pt x="586" y="84"/>
                          </a:lnTo>
                          <a:lnTo>
                            <a:pt x="574" y="66"/>
                          </a:lnTo>
                          <a:lnTo>
                            <a:pt x="562" y="96"/>
                          </a:lnTo>
                          <a:lnTo>
                            <a:pt x="550" y="126"/>
                          </a:lnTo>
                          <a:lnTo>
                            <a:pt x="538" y="150"/>
                          </a:lnTo>
                          <a:lnTo>
                            <a:pt x="526" y="168"/>
                          </a:lnTo>
                          <a:lnTo>
                            <a:pt x="514" y="126"/>
                          </a:lnTo>
                          <a:lnTo>
                            <a:pt x="502" y="84"/>
                          </a:lnTo>
                          <a:lnTo>
                            <a:pt x="490" y="48"/>
                          </a:lnTo>
                          <a:lnTo>
                            <a:pt x="466" y="0"/>
                          </a:lnTo>
                          <a:lnTo>
                            <a:pt x="436" y="12"/>
                          </a:lnTo>
                          <a:lnTo>
                            <a:pt x="400" y="24"/>
                          </a:lnTo>
                          <a:lnTo>
                            <a:pt x="317" y="60"/>
                          </a:lnTo>
                          <a:lnTo>
                            <a:pt x="275" y="78"/>
                          </a:lnTo>
                          <a:lnTo>
                            <a:pt x="239" y="96"/>
                          </a:lnTo>
                          <a:lnTo>
                            <a:pt x="209" y="114"/>
                          </a:lnTo>
                          <a:lnTo>
                            <a:pt x="185" y="132"/>
                          </a:lnTo>
                          <a:lnTo>
                            <a:pt x="185" y="84"/>
                          </a:lnTo>
                          <a:lnTo>
                            <a:pt x="203" y="24"/>
                          </a:lnTo>
                          <a:lnTo>
                            <a:pt x="191" y="24"/>
                          </a:lnTo>
                          <a:lnTo>
                            <a:pt x="173" y="24"/>
                          </a:lnTo>
                          <a:lnTo>
                            <a:pt x="143" y="48"/>
                          </a:lnTo>
                          <a:lnTo>
                            <a:pt x="107" y="66"/>
                          </a:lnTo>
                          <a:lnTo>
                            <a:pt x="95" y="72"/>
                          </a:lnTo>
                          <a:lnTo>
                            <a:pt x="83" y="72"/>
                          </a:lnTo>
                          <a:lnTo>
                            <a:pt x="83" y="72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44" name="Freeform 512"/>
                    <p:cNvSpPr>
                      <a:spLocks/>
                    </p:cNvSpPr>
                    <p:nvPr/>
                  </p:nvSpPr>
                  <p:spPr bwMode="auto">
                    <a:xfrm>
                      <a:off x="4417" y="2715"/>
                      <a:ext cx="305" cy="203"/>
                    </a:xfrm>
                    <a:custGeom>
                      <a:avLst/>
                      <a:gdLst>
                        <a:gd name="T0" fmla="*/ 287 w 305"/>
                        <a:gd name="T1" fmla="*/ 60 h 203"/>
                        <a:gd name="T2" fmla="*/ 251 w 305"/>
                        <a:gd name="T3" fmla="*/ 42 h 203"/>
                        <a:gd name="T4" fmla="*/ 221 w 305"/>
                        <a:gd name="T5" fmla="*/ 24 h 203"/>
                        <a:gd name="T6" fmla="*/ 191 w 305"/>
                        <a:gd name="T7" fmla="*/ 12 h 203"/>
                        <a:gd name="T8" fmla="*/ 161 w 305"/>
                        <a:gd name="T9" fmla="*/ 0 h 203"/>
                        <a:gd name="T10" fmla="*/ 113 w 305"/>
                        <a:gd name="T11" fmla="*/ 0 h 203"/>
                        <a:gd name="T12" fmla="*/ 71 w 305"/>
                        <a:gd name="T13" fmla="*/ 6 h 203"/>
                        <a:gd name="T14" fmla="*/ 35 w 305"/>
                        <a:gd name="T15" fmla="*/ 18 h 203"/>
                        <a:gd name="T16" fmla="*/ 12 w 305"/>
                        <a:gd name="T17" fmla="*/ 42 h 203"/>
                        <a:gd name="T18" fmla="*/ 6 w 305"/>
                        <a:gd name="T19" fmla="*/ 54 h 203"/>
                        <a:gd name="T20" fmla="*/ 0 w 305"/>
                        <a:gd name="T21" fmla="*/ 66 h 203"/>
                        <a:gd name="T22" fmla="*/ 6 w 305"/>
                        <a:gd name="T23" fmla="*/ 78 h 203"/>
                        <a:gd name="T24" fmla="*/ 18 w 305"/>
                        <a:gd name="T25" fmla="*/ 84 h 203"/>
                        <a:gd name="T26" fmla="*/ 12 w 305"/>
                        <a:gd name="T27" fmla="*/ 108 h 203"/>
                        <a:gd name="T28" fmla="*/ 24 w 305"/>
                        <a:gd name="T29" fmla="*/ 132 h 203"/>
                        <a:gd name="T30" fmla="*/ 30 w 305"/>
                        <a:gd name="T31" fmla="*/ 132 h 203"/>
                        <a:gd name="T32" fmla="*/ 30 w 305"/>
                        <a:gd name="T33" fmla="*/ 137 h 203"/>
                        <a:gd name="T34" fmla="*/ 24 w 305"/>
                        <a:gd name="T35" fmla="*/ 143 h 203"/>
                        <a:gd name="T36" fmla="*/ 24 w 305"/>
                        <a:gd name="T37" fmla="*/ 161 h 203"/>
                        <a:gd name="T38" fmla="*/ 35 w 305"/>
                        <a:gd name="T39" fmla="*/ 173 h 203"/>
                        <a:gd name="T40" fmla="*/ 59 w 305"/>
                        <a:gd name="T41" fmla="*/ 185 h 203"/>
                        <a:gd name="T42" fmla="*/ 89 w 305"/>
                        <a:gd name="T43" fmla="*/ 179 h 203"/>
                        <a:gd name="T44" fmla="*/ 119 w 305"/>
                        <a:gd name="T45" fmla="*/ 173 h 203"/>
                        <a:gd name="T46" fmla="*/ 143 w 305"/>
                        <a:gd name="T47" fmla="*/ 167 h 203"/>
                        <a:gd name="T48" fmla="*/ 167 w 305"/>
                        <a:gd name="T49" fmla="*/ 185 h 203"/>
                        <a:gd name="T50" fmla="*/ 191 w 305"/>
                        <a:gd name="T51" fmla="*/ 197 h 203"/>
                        <a:gd name="T52" fmla="*/ 215 w 305"/>
                        <a:gd name="T53" fmla="*/ 203 h 203"/>
                        <a:gd name="T54" fmla="*/ 239 w 305"/>
                        <a:gd name="T55" fmla="*/ 197 h 203"/>
                        <a:gd name="T56" fmla="*/ 275 w 305"/>
                        <a:gd name="T57" fmla="*/ 173 h 203"/>
                        <a:gd name="T58" fmla="*/ 305 w 305"/>
                        <a:gd name="T59" fmla="*/ 137 h 203"/>
                        <a:gd name="T60" fmla="*/ 305 w 305"/>
                        <a:gd name="T61" fmla="*/ 114 h 203"/>
                        <a:gd name="T62" fmla="*/ 299 w 305"/>
                        <a:gd name="T63" fmla="*/ 96 h 203"/>
                        <a:gd name="T64" fmla="*/ 293 w 305"/>
                        <a:gd name="T65" fmla="*/ 78 h 203"/>
                        <a:gd name="T66" fmla="*/ 287 w 305"/>
                        <a:gd name="T67" fmla="*/ 60 h 203"/>
                        <a:gd name="T68" fmla="*/ 287 w 305"/>
                        <a:gd name="T69" fmla="*/ 60 h 20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305" h="203">
                          <a:moveTo>
                            <a:pt x="287" y="60"/>
                          </a:moveTo>
                          <a:lnTo>
                            <a:pt x="251" y="42"/>
                          </a:lnTo>
                          <a:lnTo>
                            <a:pt x="221" y="24"/>
                          </a:lnTo>
                          <a:lnTo>
                            <a:pt x="191" y="12"/>
                          </a:lnTo>
                          <a:lnTo>
                            <a:pt x="161" y="0"/>
                          </a:lnTo>
                          <a:lnTo>
                            <a:pt x="113" y="0"/>
                          </a:lnTo>
                          <a:lnTo>
                            <a:pt x="71" y="6"/>
                          </a:lnTo>
                          <a:lnTo>
                            <a:pt x="35" y="18"/>
                          </a:lnTo>
                          <a:lnTo>
                            <a:pt x="12" y="42"/>
                          </a:lnTo>
                          <a:lnTo>
                            <a:pt x="6" y="54"/>
                          </a:lnTo>
                          <a:lnTo>
                            <a:pt x="0" y="66"/>
                          </a:lnTo>
                          <a:lnTo>
                            <a:pt x="6" y="78"/>
                          </a:lnTo>
                          <a:lnTo>
                            <a:pt x="18" y="84"/>
                          </a:lnTo>
                          <a:lnTo>
                            <a:pt x="12" y="108"/>
                          </a:lnTo>
                          <a:lnTo>
                            <a:pt x="24" y="132"/>
                          </a:lnTo>
                          <a:lnTo>
                            <a:pt x="30" y="132"/>
                          </a:lnTo>
                          <a:lnTo>
                            <a:pt x="30" y="137"/>
                          </a:lnTo>
                          <a:lnTo>
                            <a:pt x="24" y="143"/>
                          </a:lnTo>
                          <a:lnTo>
                            <a:pt x="24" y="161"/>
                          </a:lnTo>
                          <a:lnTo>
                            <a:pt x="35" y="173"/>
                          </a:lnTo>
                          <a:lnTo>
                            <a:pt x="59" y="185"/>
                          </a:lnTo>
                          <a:lnTo>
                            <a:pt x="89" y="179"/>
                          </a:lnTo>
                          <a:lnTo>
                            <a:pt x="119" y="173"/>
                          </a:lnTo>
                          <a:lnTo>
                            <a:pt x="143" y="167"/>
                          </a:lnTo>
                          <a:lnTo>
                            <a:pt x="167" y="185"/>
                          </a:lnTo>
                          <a:lnTo>
                            <a:pt x="191" y="197"/>
                          </a:lnTo>
                          <a:lnTo>
                            <a:pt x="215" y="203"/>
                          </a:lnTo>
                          <a:lnTo>
                            <a:pt x="239" y="197"/>
                          </a:lnTo>
                          <a:lnTo>
                            <a:pt x="275" y="173"/>
                          </a:lnTo>
                          <a:lnTo>
                            <a:pt x="305" y="137"/>
                          </a:lnTo>
                          <a:lnTo>
                            <a:pt x="305" y="114"/>
                          </a:lnTo>
                          <a:lnTo>
                            <a:pt x="299" y="96"/>
                          </a:lnTo>
                          <a:lnTo>
                            <a:pt x="293" y="78"/>
                          </a:lnTo>
                          <a:lnTo>
                            <a:pt x="287" y="60"/>
                          </a:lnTo>
                          <a:lnTo>
                            <a:pt x="287" y="60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45" name="Freeform 513"/>
                    <p:cNvSpPr>
                      <a:spLocks/>
                    </p:cNvSpPr>
                    <p:nvPr/>
                  </p:nvSpPr>
                  <p:spPr bwMode="auto">
                    <a:xfrm>
                      <a:off x="4464" y="2763"/>
                      <a:ext cx="108" cy="24"/>
                    </a:xfrm>
                    <a:custGeom>
                      <a:avLst/>
                      <a:gdLst>
                        <a:gd name="T0" fmla="*/ 0 w 108"/>
                        <a:gd name="T1" fmla="*/ 24 h 24"/>
                        <a:gd name="T2" fmla="*/ 24 w 108"/>
                        <a:gd name="T3" fmla="*/ 6 h 24"/>
                        <a:gd name="T4" fmla="*/ 54 w 108"/>
                        <a:gd name="T5" fmla="*/ 0 h 24"/>
                        <a:gd name="T6" fmla="*/ 78 w 108"/>
                        <a:gd name="T7" fmla="*/ 6 h 24"/>
                        <a:gd name="T8" fmla="*/ 108 w 108"/>
                        <a:gd name="T9" fmla="*/ 12 h 24"/>
                        <a:gd name="T10" fmla="*/ 0 w 108"/>
                        <a:gd name="T11" fmla="*/ 24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08" h="24">
                          <a:moveTo>
                            <a:pt x="0" y="24"/>
                          </a:moveTo>
                          <a:lnTo>
                            <a:pt x="24" y="6"/>
                          </a:lnTo>
                          <a:lnTo>
                            <a:pt x="54" y="0"/>
                          </a:lnTo>
                          <a:lnTo>
                            <a:pt x="78" y="6"/>
                          </a:lnTo>
                          <a:lnTo>
                            <a:pt x="108" y="12"/>
                          </a:lnTo>
                          <a:lnTo>
                            <a:pt x="0" y="24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46" name="Freeform 514"/>
                    <p:cNvSpPr>
                      <a:spLocks/>
                    </p:cNvSpPr>
                    <p:nvPr/>
                  </p:nvSpPr>
                  <p:spPr bwMode="auto">
                    <a:xfrm>
                      <a:off x="4464" y="2763"/>
                      <a:ext cx="108" cy="24"/>
                    </a:xfrm>
                    <a:custGeom>
                      <a:avLst/>
                      <a:gdLst>
                        <a:gd name="T0" fmla="*/ 0 w 108"/>
                        <a:gd name="T1" fmla="*/ 24 h 24"/>
                        <a:gd name="T2" fmla="*/ 24 w 108"/>
                        <a:gd name="T3" fmla="*/ 6 h 24"/>
                        <a:gd name="T4" fmla="*/ 54 w 108"/>
                        <a:gd name="T5" fmla="*/ 0 h 24"/>
                        <a:gd name="T6" fmla="*/ 78 w 108"/>
                        <a:gd name="T7" fmla="*/ 6 h 24"/>
                        <a:gd name="T8" fmla="*/ 108 w 108"/>
                        <a:gd name="T9" fmla="*/ 12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08" h="24">
                          <a:moveTo>
                            <a:pt x="0" y="24"/>
                          </a:moveTo>
                          <a:lnTo>
                            <a:pt x="24" y="6"/>
                          </a:lnTo>
                          <a:lnTo>
                            <a:pt x="54" y="0"/>
                          </a:lnTo>
                          <a:lnTo>
                            <a:pt x="78" y="6"/>
                          </a:lnTo>
                          <a:lnTo>
                            <a:pt x="108" y="12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47" name="Freeform 515"/>
                    <p:cNvSpPr>
                      <a:spLocks/>
                    </p:cNvSpPr>
                    <p:nvPr/>
                  </p:nvSpPr>
                  <p:spPr bwMode="auto">
                    <a:xfrm>
                      <a:off x="4482" y="2817"/>
                      <a:ext cx="84" cy="18"/>
                    </a:xfrm>
                    <a:custGeom>
                      <a:avLst/>
                      <a:gdLst>
                        <a:gd name="T0" fmla="*/ 0 w 84"/>
                        <a:gd name="T1" fmla="*/ 18 h 18"/>
                        <a:gd name="T2" fmla="*/ 12 w 84"/>
                        <a:gd name="T3" fmla="*/ 12 h 18"/>
                        <a:gd name="T4" fmla="*/ 30 w 84"/>
                        <a:gd name="T5" fmla="*/ 0 h 18"/>
                        <a:gd name="T6" fmla="*/ 42 w 84"/>
                        <a:gd name="T7" fmla="*/ 0 h 18"/>
                        <a:gd name="T8" fmla="*/ 54 w 84"/>
                        <a:gd name="T9" fmla="*/ 0 h 18"/>
                        <a:gd name="T10" fmla="*/ 84 w 84"/>
                        <a:gd name="T11" fmla="*/ 12 h 18"/>
                        <a:gd name="T12" fmla="*/ 0 w 84"/>
                        <a:gd name="T13" fmla="*/ 18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84" h="18">
                          <a:moveTo>
                            <a:pt x="0" y="18"/>
                          </a:moveTo>
                          <a:lnTo>
                            <a:pt x="12" y="12"/>
                          </a:lnTo>
                          <a:lnTo>
                            <a:pt x="30" y="0"/>
                          </a:lnTo>
                          <a:lnTo>
                            <a:pt x="42" y="0"/>
                          </a:lnTo>
                          <a:lnTo>
                            <a:pt x="54" y="0"/>
                          </a:lnTo>
                          <a:lnTo>
                            <a:pt x="84" y="12"/>
                          </a:lnTo>
                          <a:lnTo>
                            <a:pt x="0" y="18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48" name="Freeform 516"/>
                    <p:cNvSpPr>
                      <a:spLocks/>
                    </p:cNvSpPr>
                    <p:nvPr/>
                  </p:nvSpPr>
                  <p:spPr bwMode="auto">
                    <a:xfrm>
                      <a:off x="4482" y="2817"/>
                      <a:ext cx="84" cy="18"/>
                    </a:xfrm>
                    <a:custGeom>
                      <a:avLst/>
                      <a:gdLst>
                        <a:gd name="T0" fmla="*/ 0 w 84"/>
                        <a:gd name="T1" fmla="*/ 18 h 18"/>
                        <a:gd name="T2" fmla="*/ 12 w 84"/>
                        <a:gd name="T3" fmla="*/ 12 h 18"/>
                        <a:gd name="T4" fmla="*/ 30 w 84"/>
                        <a:gd name="T5" fmla="*/ 0 h 18"/>
                        <a:gd name="T6" fmla="*/ 42 w 84"/>
                        <a:gd name="T7" fmla="*/ 0 h 18"/>
                        <a:gd name="T8" fmla="*/ 54 w 84"/>
                        <a:gd name="T9" fmla="*/ 0 h 18"/>
                        <a:gd name="T10" fmla="*/ 84 w 84"/>
                        <a:gd name="T11" fmla="*/ 12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84" h="18">
                          <a:moveTo>
                            <a:pt x="0" y="18"/>
                          </a:moveTo>
                          <a:lnTo>
                            <a:pt x="12" y="12"/>
                          </a:lnTo>
                          <a:lnTo>
                            <a:pt x="30" y="0"/>
                          </a:lnTo>
                          <a:lnTo>
                            <a:pt x="42" y="0"/>
                          </a:lnTo>
                          <a:lnTo>
                            <a:pt x="54" y="0"/>
                          </a:lnTo>
                          <a:lnTo>
                            <a:pt x="84" y="12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49" name="Freeform 517"/>
                    <p:cNvSpPr>
                      <a:spLocks/>
                    </p:cNvSpPr>
                    <p:nvPr/>
                  </p:nvSpPr>
                  <p:spPr bwMode="auto">
                    <a:xfrm>
                      <a:off x="2604" y="1456"/>
                      <a:ext cx="921" cy="737"/>
                    </a:xfrm>
                    <a:custGeom>
                      <a:avLst/>
                      <a:gdLst>
                        <a:gd name="T0" fmla="*/ 287 w 921"/>
                        <a:gd name="T1" fmla="*/ 563 h 737"/>
                        <a:gd name="T2" fmla="*/ 264 w 921"/>
                        <a:gd name="T3" fmla="*/ 623 h 737"/>
                        <a:gd name="T4" fmla="*/ 276 w 921"/>
                        <a:gd name="T5" fmla="*/ 677 h 737"/>
                        <a:gd name="T6" fmla="*/ 353 w 921"/>
                        <a:gd name="T7" fmla="*/ 737 h 737"/>
                        <a:gd name="T8" fmla="*/ 395 w 921"/>
                        <a:gd name="T9" fmla="*/ 737 h 737"/>
                        <a:gd name="T10" fmla="*/ 473 w 921"/>
                        <a:gd name="T11" fmla="*/ 695 h 737"/>
                        <a:gd name="T12" fmla="*/ 557 w 921"/>
                        <a:gd name="T13" fmla="*/ 659 h 737"/>
                        <a:gd name="T14" fmla="*/ 652 w 921"/>
                        <a:gd name="T15" fmla="*/ 653 h 737"/>
                        <a:gd name="T16" fmla="*/ 748 w 921"/>
                        <a:gd name="T17" fmla="*/ 641 h 737"/>
                        <a:gd name="T18" fmla="*/ 820 w 921"/>
                        <a:gd name="T19" fmla="*/ 581 h 737"/>
                        <a:gd name="T20" fmla="*/ 850 w 921"/>
                        <a:gd name="T21" fmla="*/ 503 h 737"/>
                        <a:gd name="T22" fmla="*/ 904 w 921"/>
                        <a:gd name="T23" fmla="*/ 347 h 737"/>
                        <a:gd name="T24" fmla="*/ 921 w 921"/>
                        <a:gd name="T25" fmla="*/ 263 h 737"/>
                        <a:gd name="T26" fmla="*/ 915 w 921"/>
                        <a:gd name="T27" fmla="*/ 197 h 737"/>
                        <a:gd name="T28" fmla="*/ 880 w 921"/>
                        <a:gd name="T29" fmla="*/ 125 h 737"/>
                        <a:gd name="T30" fmla="*/ 808 w 921"/>
                        <a:gd name="T31" fmla="*/ 59 h 737"/>
                        <a:gd name="T32" fmla="*/ 676 w 921"/>
                        <a:gd name="T33" fmla="*/ 29 h 737"/>
                        <a:gd name="T34" fmla="*/ 610 w 921"/>
                        <a:gd name="T35" fmla="*/ 47 h 737"/>
                        <a:gd name="T36" fmla="*/ 563 w 921"/>
                        <a:gd name="T37" fmla="*/ 12 h 737"/>
                        <a:gd name="T38" fmla="*/ 503 w 921"/>
                        <a:gd name="T39" fmla="*/ 0 h 737"/>
                        <a:gd name="T40" fmla="*/ 437 w 921"/>
                        <a:gd name="T41" fmla="*/ 12 h 737"/>
                        <a:gd name="T42" fmla="*/ 359 w 921"/>
                        <a:gd name="T43" fmla="*/ 41 h 737"/>
                        <a:gd name="T44" fmla="*/ 317 w 921"/>
                        <a:gd name="T45" fmla="*/ 35 h 737"/>
                        <a:gd name="T46" fmla="*/ 258 w 921"/>
                        <a:gd name="T47" fmla="*/ 53 h 737"/>
                        <a:gd name="T48" fmla="*/ 186 w 921"/>
                        <a:gd name="T49" fmla="*/ 77 h 737"/>
                        <a:gd name="T50" fmla="*/ 102 w 921"/>
                        <a:gd name="T51" fmla="*/ 89 h 737"/>
                        <a:gd name="T52" fmla="*/ 42 w 921"/>
                        <a:gd name="T53" fmla="*/ 137 h 737"/>
                        <a:gd name="T54" fmla="*/ 6 w 921"/>
                        <a:gd name="T55" fmla="*/ 221 h 737"/>
                        <a:gd name="T56" fmla="*/ 0 w 921"/>
                        <a:gd name="T57" fmla="*/ 311 h 737"/>
                        <a:gd name="T58" fmla="*/ 18 w 921"/>
                        <a:gd name="T59" fmla="*/ 389 h 737"/>
                        <a:gd name="T60" fmla="*/ 60 w 921"/>
                        <a:gd name="T61" fmla="*/ 437 h 737"/>
                        <a:gd name="T62" fmla="*/ 120 w 921"/>
                        <a:gd name="T63" fmla="*/ 467 h 737"/>
                        <a:gd name="T64" fmla="*/ 144 w 921"/>
                        <a:gd name="T65" fmla="*/ 473 h 737"/>
                        <a:gd name="T66" fmla="*/ 180 w 921"/>
                        <a:gd name="T67" fmla="*/ 509 h 737"/>
                        <a:gd name="T68" fmla="*/ 264 w 921"/>
                        <a:gd name="T69" fmla="*/ 545 h 737"/>
                        <a:gd name="T70" fmla="*/ 305 w 921"/>
                        <a:gd name="T71" fmla="*/ 545 h 73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</a:cxnLst>
                      <a:rect l="0" t="0" r="r" b="b"/>
                      <a:pathLst>
                        <a:path w="921" h="737">
                          <a:moveTo>
                            <a:pt x="305" y="545"/>
                          </a:moveTo>
                          <a:lnTo>
                            <a:pt x="287" y="563"/>
                          </a:lnTo>
                          <a:lnTo>
                            <a:pt x="276" y="581"/>
                          </a:lnTo>
                          <a:lnTo>
                            <a:pt x="264" y="623"/>
                          </a:lnTo>
                          <a:lnTo>
                            <a:pt x="270" y="653"/>
                          </a:lnTo>
                          <a:lnTo>
                            <a:pt x="276" y="677"/>
                          </a:lnTo>
                          <a:lnTo>
                            <a:pt x="311" y="713"/>
                          </a:lnTo>
                          <a:lnTo>
                            <a:pt x="353" y="737"/>
                          </a:lnTo>
                          <a:lnTo>
                            <a:pt x="371" y="737"/>
                          </a:lnTo>
                          <a:lnTo>
                            <a:pt x="395" y="737"/>
                          </a:lnTo>
                          <a:lnTo>
                            <a:pt x="443" y="719"/>
                          </a:lnTo>
                          <a:lnTo>
                            <a:pt x="473" y="695"/>
                          </a:lnTo>
                          <a:lnTo>
                            <a:pt x="509" y="671"/>
                          </a:lnTo>
                          <a:lnTo>
                            <a:pt x="557" y="659"/>
                          </a:lnTo>
                          <a:lnTo>
                            <a:pt x="604" y="653"/>
                          </a:lnTo>
                          <a:lnTo>
                            <a:pt x="652" y="653"/>
                          </a:lnTo>
                          <a:lnTo>
                            <a:pt x="700" y="647"/>
                          </a:lnTo>
                          <a:lnTo>
                            <a:pt x="748" y="641"/>
                          </a:lnTo>
                          <a:lnTo>
                            <a:pt x="790" y="617"/>
                          </a:lnTo>
                          <a:lnTo>
                            <a:pt x="820" y="581"/>
                          </a:lnTo>
                          <a:lnTo>
                            <a:pt x="832" y="545"/>
                          </a:lnTo>
                          <a:lnTo>
                            <a:pt x="850" y="503"/>
                          </a:lnTo>
                          <a:lnTo>
                            <a:pt x="886" y="401"/>
                          </a:lnTo>
                          <a:lnTo>
                            <a:pt x="904" y="347"/>
                          </a:lnTo>
                          <a:lnTo>
                            <a:pt x="915" y="299"/>
                          </a:lnTo>
                          <a:lnTo>
                            <a:pt x="921" y="263"/>
                          </a:lnTo>
                          <a:lnTo>
                            <a:pt x="921" y="233"/>
                          </a:lnTo>
                          <a:lnTo>
                            <a:pt x="915" y="197"/>
                          </a:lnTo>
                          <a:lnTo>
                            <a:pt x="904" y="161"/>
                          </a:lnTo>
                          <a:lnTo>
                            <a:pt x="880" y="125"/>
                          </a:lnTo>
                          <a:lnTo>
                            <a:pt x="850" y="89"/>
                          </a:lnTo>
                          <a:lnTo>
                            <a:pt x="808" y="59"/>
                          </a:lnTo>
                          <a:lnTo>
                            <a:pt x="748" y="35"/>
                          </a:lnTo>
                          <a:lnTo>
                            <a:pt x="676" y="29"/>
                          </a:lnTo>
                          <a:lnTo>
                            <a:pt x="646" y="35"/>
                          </a:lnTo>
                          <a:lnTo>
                            <a:pt x="610" y="47"/>
                          </a:lnTo>
                          <a:lnTo>
                            <a:pt x="587" y="29"/>
                          </a:lnTo>
                          <a:lnTo>
                            <a:pt x="563" y="12"/>
                          </a:lnTo>
                          <a:lnTo>
                            <a:pt x="533" y="0"/>
                          </a:lnTo>
                          <a:lnTo>
                            <a:pt x="503" y="0"/>
                          </a:lnTo>
                          <a:lnTo>
                            <a:pt x="467" y="0"/>
                          </a:lnTo>
                          <a:lnTo>
                            <a:pt x="437" y="12"/>
                          </a:lnTo>
                          <a:lnTo>
                            <a:pt x="383" y="53"/>
                          </a:lnTo>
                          <a:lnTo>
                            <a:pt x="359" y="41"/>
                          </a:lnTo>
                          <a:lnTo>
                            <a:pt x="335" y="41"/>
                          </a:lnTo>
                          <a:lnTo>
                            <a:pt x="317" y="35"/>
                          </a:lnTo>
                          <a:lnTo>
                            <a:pt x="299" y="41"/>
                          </a:lnTo>
                          <a:lnTo>
                            <a:pt x="258" y="53"/>
                          </a:lnTo>
                          <a:lnTo>
                            <a:pt x="234" y="83"/>
                          </a:lnTo>
                          <a:lnTo>
                            <a:pt x="186" y="77"/>
                          </a:lnTo>
                          <a:lnTo>
                            <a:pt x="144" y="77"/>
                          </a:lnTo>
                          <a:lnTo>
                            <a:pt x="102" y="89"/>
                          </a:lnTo>
                          <a:lnTo>
                            <a:pt x="72" y="107"/>
                          </a:lnTo>
                          <a:lnTo>
                            <a:pt x="42" y="137"/>
                          </a:lnTo>
                          <a:lnTo>
                            <a:pt x="18" y="173"/>
                          </a:lnTo>
                          <a:lnTo>
                            <a:pt x="6" y="221"/>
                          </a:lnTo>
                          <a:lnTo>
                            <a:pt x="0" y="275"/>
                          </a:lnTo>
                          <a:lnTo>
                            <a:pt x="0" y="311"/>
                          </a:lnTo>
                          <a:lnTo>
                            <a:pt x="6" y="353"/>
                          </a:lnTo>
                          <a:lnTo>
                            <a:pt x="18" y="389"/>
                          </a:lnTo>
                          <a:lnTo>
                            <a:pt x="36" y="419"/>
                          </a:lnTo>
                          <a:lnTo>
                            <a:pt x="60" y="437"/>
                          </a:lnTo>
                          <a:lnTo>
                            <a:pt x="90" y="455"/>
                          </a:lnTo>
                          <a:lnTo>
                            <a:pt x="120" y="467"/>
                          </a:lnTo>
                          <a:lnTo>
                            <a:pt x="144" y="473"/>
                          </a:lnTo>
                          <a:lnTo>
                            <a:pt x="144" y="473"/>
                          </a:lnTo>
                          <a:lnTo>
                            <a:pt x="150" y="479"/>
                          </a:lnTo>
                          <a:lnTo>
                            <a:pt x="180" y="509"/>
                          </a:lnTo>
                          <a:lnTo>
                            <a:pt x="228" y="533"/>
                          </a:lnTo>
                          <a:lnTo>
                            <a:pt x="264" y="545"/>
                          </a:lnTo>
                          <a:lnTo>
                            <a:pt x="305" y="545"/>
                          </a:lnTo>
                          <a:lnTo>
                            <a:pt x="305" y="545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50" name="Freeform 518"/>
                    <p:cNvSpPr>
                      <a:spLocks/>
                    </p:cNvSpPr>
                    <p:nvPr/>
                  </p:nvSpPr>
                  <p:spPr bwMode="auto">
                    <a:xfrm>
                      <a:off x="3298" y="1767"/>
                      <a:ext cx="60" cy="108"/>
                    </a:xfrm>
                    <a:custGeom>
                      <a:avLst/>
                      <a:gdLst>
                        <a:gd name="T0" fmla="*/ 60 w 60"/>
                        <a:gd name="T1" fmla="*/ 0 h 108"/>
                        <a:gd name="T2" fmla="*/ 30 w 60"/>
                        <a:gd name="T3" fmla="*/ 60 h 108"/>
                        <a:gd name="T4" fmla="*/ 12 w 60"/>
                        <a:gd name="T5" fmla="*/ 84 h 108"/>
                        <a:gd name="T6" fmla="*/ 0 w 60"/>
                        <a:gd name="T7" fmla="*/ 108 h 1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60" h="108">
                          <a:moveTo>
                            <a:pt x="60" y="0"/>
                          </a:moveTo>
                          <a:lnTo>
                            <a:pt x="30" y="60"/>
                          </a:lnTo>
                          <a:lnTo>
                            <a:pt x="12" y="84"/>
                          </a:lnTo>
                          <a:lnTo>
                            <a:pt x="0" y="10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51" name="Freeform 519"/>
                    <p:cNvSpPr>
                      <a:spLocks/>
                    </p:cNvSpPr>
                    <p:nvPr/>
                  </p:nvSpPr>
                  <p:spPr bwMode="auto">
                    <a:xfrm>
                      <a:off x="3053" y="1647"/>
                      <a:ext cx="305" cy="366"/>
                    </a:xfrm>
                    <a:custGeom>
                      <a:avLst/>
                      <a:gdLst>
                        <a:gd name="T0" fmla="*/ 90 w 305"/>
                        <a:gd name="T1" fmla="*/ 0 h 366"/>
                        <a:gd name="T2" fmla="*/ 60 w 305"/>
                        <a:gd name="T3" fmla="*/ 42 h 366"/>
                        <a:gd name="T4" fmla="*/ 36 w 305"/>
                        <a:gd name="T5" fmla="*/ 96 h 366"/>
                        <a:gd name="T6" fmla="*/ 18 w 305"/>
                        <a:gd name="T7" fmla="*/ 150 h 366"/>
                        <a:gd name="T8" fmla="*/ 6 w 305"/>
                        <a:gd name="T9" fmla="*/ 198 h 366"/>
                        <a:gd name="T10" fmla="*/ 0 w 305"/>
                        <a:gd name="T11" fmla="*/ 240 h 366"/>
                        <a:gd name="T12" fmla="*/ 6 w 305"/>
                        <a:gd name="T13" fmla="*/ 288 h 366"/>
                        <a:gd name="T14" fmla="*/ 24 w 305"/>
                        <a:gd name="T15" fmla="*/ 324 h 366"/>
                        <a:gd name="T16" fmla="*/ 60 w 305"/>
                        <a:gd name="T17" fmla="*/ 354 h 366"/>
                        <a:gd name="T18" fmla="*/ 138 w 305"/>
                        <a:gd name="T19" fmla="*/ 366 h 366"/>
                        <a:gd name="T20" fmla="*/ 179 w 305"/>
                        <a:gd name="T21" fmla="*/ 366 h 366"/>
                        <a:gd name="T22" fmla="*/ 215 w 305"/>
                        <a:gd name="T23" fmla="*/ 354 h 366"/>
                        <a:gd name="T24" fmla="*/ 251 w 305"/>
                        <a:gd name="T25" fmla="*/ 336 h 366"/>
                        <a:gd name="T26" fmla="*/ 281 w 305"/>
                        <a:gd name="T27" fmla="*/ 306 h 366"/>
                        <a:gd name="T28" fmla="*/ 305 w 305"/>
                        <a:gd name="T29" fmla="*/ 264 h 366"/>
                        <a:gd name="T30" fmla="*/ 305 w 305"/>
                        <a:gd name="T31" fmla="*/ 228 h 3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305" h="366">
                          <a:moveTo>
                            <a:pt x="90" y="0"/>
                          </a:moveTo>
                          <a:lnTo>
                            <a:pt x="60" y="42"/>
                          </a:lnTo>
                          <a:lnTo>
                            <a:pt x="36" y="96"/>
                          </a:lnTo>
                          <a:lnTo>
                            <a:pt x="18" y="150"/>
                          </a:lnTo>
                          <a:lnTo>
                            <a:pt x="6" y="198"/>
                          </a:lnTo>
                          <a:lnTo>
                            <a:pt x="0" y="240"/>
                          </a:lnTo>
                          <a:lnTo>
                            <a:pt x="6" y="288"/>
                          </a:lnTo>
                          <a:lnTo>
                            <a:pt x="24" y="324"/>
                          </a:lnTo>
                          <a:lnTo>
                            <a:pt x="60" y="354"/>
                          </a:lnTo>
                          <a:lnTo>
                            <a:pt x="138" y="366"/>
                          </a:lnTo>
                          <a:lnTo>
                            <a:pt x="179" y="366"/>
                          </a:lnTo>
                          <a:lnTo>
                            <a:pt x="215" y="354"/>
                          </a:lnTo>
                          <a:lnTo>
                            <a:pt x="251" y="336"/>
                          </a:lnTo>
                          <a:lnTo>
                            <a:pt x="281" y="306"/>
                          </a:lnTo>
                          <a:lnTo>
                            <a:pt x="305" y="264"/>
                          </a:lnTo>
                          <a:lnTo>
                            <a:pt x="305" y="22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52" name="Freeform 520"/>
                    <p:cNvSpPr>
                      <a:spLocks/>
                    </p:cNvSpPr>
                    <p:nvPr/>
                  </p:nvSpPr>
                  <p:spPr bwMode="auto">
                    <a:xfrm>
                      <a:off x="2874" y="1629"/>
                      <a:ext cx="203" cy="366"/>
                    </a:xfrm>
                    <a:custGeom>
                      <a:avLst/>
                      <a:gdLst>
                        <a:gd name="T0" fmla="*/ 83 w 203"/>
                        <a:gd name="T1" fmla="*/ 0 h 366"/>
                        <a:gd name="T2" fmla="*/ 53 w 203"/>
                        <a:gd name="T3" fmla="*/ 54 h 366"/>
                        <a:gd name="T4" fmla="*/ 23 w 203"/>
                        <a:gd name="T5" fmla="*/ 102 h 366"/>
                        <a:gd name="T6" fmla="*/ 11 w 203"/>
                        <a:gd name="T7" fmla="*/ 150 h 366"/>
                        <a:gd name="T8" fmla="*/ 0 w 203"/>
                        <a:gd name="T9" fmla="*/ 192 h 366"/>
                        <a:gd name="T10" fmla="*/ 0 w 203"/>
                        <a:gd name="T11" fmla="*/ 240 h 366"/>
                        <a:gd name="T12" fmla="*/ 11 w 203"/>
                        <a:gd name="T13" fmla="*/ 282 h 366"/>
                        <a:gd name="T14" fmla="*/ 35 w 203"/>
                        <a:gd name="T15" fmla="*/ 324 h 366"/>
                        <a:gd name="T16" fmla="*/ 71 w 203"/>
                        <a:gd name="T17" fmla="*/ 348 h 366"/>
                        <a:gd name="T18" fmla="*/ 107 w 203"/>
                        <a:gd name="T19" fmla="*/ 360 h 366"/>
                        <a:gd name="T20" fmla="*/ 137 w 203"/>
                        <a:gd name="T21" fmla="*/ 360 h 366"/>
                        <a:gd name="T22" fmla="*/ 161 w 203"/>
                        <a:gd name="T23" fmla="*/ 366 h 366"/>
                        <a:gd name="T24" fmla="*/ 179 w 203"/>
                        <a:gd name="T25" fmla="*/ 360 h 366"/>
                        <a:gd name="T26" fmla="*/ 191 w 203"/>
                        <a:gd name="T27" fmla="*/ 360 h 366"/>
                        <a:gd name="T28" fmla="*/ 203 w 203"/>
                        <a:gd name="T29" fmla="*/ 354 h 3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203" h="366">
                          <a:moveTo>
                            <a:pt x="83" y="0"/>
                          </a:moveTo>
                          <a:lnTo>
                            <a:pt x="53" y="54"/>
                          </a:lnTo>
                          <a:lnTo>
                            <a:pt x="23" y="102"/>
                          </a:lnTo>
                          <a:lnTo>
                            <a:pt x="11" y="150"/>
                          </a:lnTo>
                          <a:lnTo>
                            <a:pt x="0" y="192"/>
                          </a:lnTo>
                          <a:lnTo>
                            <a:pt x="0" y="240"/>
                          </a:lnTo>
                          <a:lnTo>
                            <a:pt x="11" y="282"/>
                          </a:lnTo>
                          <a:lnTo>
                            <a:pt x="35" y="324"/>
                          </a:lnTo>
                          <a:lnTo>
                            <a:pt x="71" y="348"/>
                          </a:lnTo>
                          <a:lnTo>
                            <a:pt x="107" y="360"/>
                          </a:lnTo>
                          <a:lnTo>
                            <a:pt x="137" y="360"/>
                          </a:lnTo>
                          <a:lnTo>
                            <a:pt x="161" y="366"/>
                          </a:lnTo>
                          <a:lnTo>
                            <a:pt x="179" y="360"/>
                          </a:lnTo>
                          <a:lnTo>
                            <a:pt x="191" y="360"/>
                          </a:lnTo>
                          <a:lnTo>
                            <a:pt x="203" y="354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53" name="Freeform 521"/>
                    <p:cNvSpPr>
                      <a:spLocks/>
                    </p:cNvSpPr>
                    <p:nvPr/>
                  </p:nvSpPr>
                  <p:spPr bwMode="auto">
                    <a:xfrm>
                      <a:off x="2718" y="1641"/>
                      <a:ext cx="233" cy="360"/>
                    </a:xfrm>
                    <a:custGeom>
                      <a:avLst/>
                      <a:gdLst>
                        <a:gd name="T0" fmla="*/ 78 w 233"/>
                        <a:gd name="T1" fmla="*/ 0 h 360"/>
                        <a:gd name="T2" fmla="*/ 48 w 233"/>
                        <a:gd name="T3" fmla="*/ 48 h 360"/>
                        <a:gd name="T4" fmla="*/ 24 w 233"/>
                        <a:gd name="T5" fmla="*/ 96 h 360"/>
                        <a:gd name="T6" fmla="*/ 6 w 233"/>
                        <a:gd name="T7" fmla="*/ 150 h 360"/>
                        <a:gd name="T8" fmla="*/ 0 w 233"/>
                        <a:gd name="T9" fmla="*/ 210 h 360"/>
                        <a:gd name="T10" fmla="*/ 12 w 233"/>
                        <a:gd name="T11" fmla="*/ 252 h 360"/>
                        <a:gd name="T12" fmla="*/ 30 w 233"/>
                        <a:gd name="T13" fmla="*/ 288 h 360"/>
                        <a:gd name="T14" fmla="*/ 60 w 233"/>
                        <a:gd name="T15" fmla="*/ 318 h 360"/>
                        <a:gd name="T16" fmla="*/ 90 w 233"/>
                        <a:gd name="T17" fmla="*/ 336 h 360"/>
                        <a:gd name="T18" fmla="*/ 126 w 233"/>
                        <a:gd name="T19" fmla="*/ 354 h 360"/>
                        <a:gd name="T20" fmla="*/ 162 w 233"/>
                        <a:gd name="T21" fmla="*/ 360 h 360"/>
                        <a:gd name="T22" fmla="*/ 203 w 233"/>
                        <a:gd name="T23" fmla="*/ 360 h 360"/>
                        <a:gd name="T24" fmla="*/ 233 w 233"/>
                        <a:gd name="T25" fmla="*/ 336 h 3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233" h="360">
                          <a:moveTo>
                            <a:pt x="78" y="0"/>
                          </a:moveTo>
                          <a:lnTo>
                            <a:pt x="48" y="48"/>
                          </a:lnTo>
                          <a:lnTo>
                            <a:pt x="24" y="96"/>
                          </a:lnTo>
                          <a:lnTo>
                            <a:pt x="6" y="150"/>
                          </a:lnTo>
                          <a:lnTo>
                            <a:pt x="0" y="210"/>
                          </a:lnTo>
                          <a:lnTo>
                            <a:pt x="12" y="252"/>
                          </a:lnTo>
                          <a:lnTo>
                            <a:pt x="30" y="288"/>
                          </a:lnTo>
                          <a:lnTo>
                            <a:pt x="60" y="318"/>
                          </a:lnTo>
                          <a:lnTo>
                            <a:pt x="90" y="336"/>
                          </a:lnTo>
                          <a:lnTo>
                            <a:pt x="126" y="354"/>
                          </a:lnTo>
                          <a:lnTo>
                            <a:pt x="162" y="360"/>
                          </a:lnTo>
                          <a:lnTo>
                            <a:pt x="203" y="360"/>
                          </a:lnTo>
                          <a:lnTo>
                            <a:pt x="233" y="336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54" name="Freeform 522"/>
                    <p:cNvSpPr>
                      <a:spLocks/>
                    </p:cNvSpPr>
                    <p:nvPr/>
                  </p:nvSpPr>
                  <p:spPr bwMode="auto">
                    <a:xfrm>
                      <a:off x="3956" y="1623"/>
                      <a:ext cx="138" cy="144"/>
                    </a:xfrm>
                    <a:custGeom>
                      <a:avLst/>
                      <a:gdLst>
                        <a:gd name="T0" fmla="*/ 0 w 138"/>
                        <a:gd name="T1" fmla="*/ 0 h 144"/>
                        <a:gd name="T2" fmla="*/ 54 w 138"/>
                        <a:gd name="T3" fmla="*/ 30 h 144"/>
                        <a:gd name="T4" fmla="*/ 96 w 138"/>
                        <a:gd name="T5" fmla="*/ 78 h 144"/>
                        <a:gd name="T6" fmla="*/ 120 w 138"/>
                        <a:gd name="T7" fmla="*/ 120 h 144"/>
                        <a:gd name="T8" fmla="*/ 138 w 138"/>
                        <a:gd name="T9" fmla="*/ 144 h 14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38" h="144">
                          <a:moveTo>
                            <a:pt x="0" y="0"/>
                          </a:moveTo>
                          <a:lnTo>
                            <a:pt x="54" y="30"/>
                          </a:lnTo>
                          <a:lnTo>
                            <a:pt x="96" y="78"/>
                          </a:lnTo>
                          <a:lnTo>
                            <a:pt x="120" y="120"/>
                          </a:lnTo>
                          <a:lnTo>
                            <a:pt x="138" y="144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55" name="Freeform 523"/>
                    <p:cNvSpPr>
                      <a:spLocks/>
                    </p:cNvSpPr>
                    <p:nvPr/>
                  </p:nvSpPr>
                  <p:spPr bwMode="auto">
                    <a:xfrm>
                      <a:off x="4153" y="1677"/>
                      <a:ext cx="162" cy="90"/>
                    </a:xfrm>
                    <a:custGeom>
                      <a:avLst/>
                      <a:gdLst>
                        <a:gd name="T0" fmla="*/ 0 w 162"/>
                        <a:gd name="T1" fmla="*/ 90 h 90"/>
                        <a:gd name="T2" fmla="*/ 12 w 162"/>
                        <a:gd name="T3" fmla="*/ 78 h 90"/>
                        <a:gd name="T4" fmla="*/ 30 w 162"/>
                        <a:gd name="T5" fmla="*/ 60 h 90"/>
                        <a:gd name="T6" fmla="*/ 84 w 162"/>
                        <a:gd name="T7" fmla="*/ 36 h 90"/>
                        <a:gd name="T8" fmla="*/ 132 w 162"/>
                        <a:gd name="T9" fmla="*/ 12 h 90"/>
                        <a:gd name="T10" fmla="*/ 150 w 162"/>
                        <a:gd name="T11" fmla="*/ 6 h 90"/>
                        <a:gd name="T12" fmla="*/ 162 w 162"/>
                        <a:gd name="T13" fmla="*/ 0 h 9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62" h="90">
                          <a:moveTo>
                            <a:pt x="0" y="90"/>
                          </a:moveTo>
                          <a:lnTo>
                            <a:pt x="12" y="78"/>
                          </a:lnTo>
                          <a:lnTo>
                            <a:pt x="30" y="60"/>
                          </a:lnTo>
                          <a:lnTo>
                            <a:pt x="84" y="36"/>
                          </a:lnTo>
                          <a:lnTo>
                            <a:pt x="132" y="12"/>
                          </a:lnTo>
                          <a:lnTo>
                            <a:pt x="150" y="6"/>
                          </a:lnTo>
                          <a:lnTo>
                            <a:pt x="162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56" name="Freeform 524"/>
                    <p:cNvSpPr>
                      <a:spLocks/>
                    </p:cNvSpPr>
                    <p:nvPr/>
                  </p:nvSpPr>
                  <p:spPr bwMode="auto">
                    <a:xfrm>
                      <a:off x="4225" y="1833"/>
                      <a:ext cx="24" cy="66"/>
                    </a:xfrm>
                    <a:custGeom>
                      <a:avLst/>
                      <a:gdLst>
                        <a:gd name="T0" fmla="*/ 24 w 24"/>
                        <a:gd name="T1" fmla="*/ 0 h 66"/>
                        <a:gd name="T2" fmla="*/ 6 w 24"/>
                        <a:gd name="T3" fmla="*/ 36 h 66"/>
                        <a:gd name="T4" fmla="*/ 0 w 24"/>
                        <a:gd name="T5" fmla="*/ 66 h 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4" h="66">
                          <a:moveTo>
                            <a:pt x="24" y="0"/>
                          </a:moveTo>
                          <a:lnTo>
                            <a:pt x="6" y="36"/>
                          </a:lnTo>
                          <a:lnTo>
                            <a:pt x="0" y="66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57" name="Freeform 525"/>
                    <p:cNvSpPr>
                      <a:spLocks/>
                    </p:cNvSpPr>
                    <p:nvPr/>
                  </p:nvSpPr>
                  <p:spPr bwMode="auto">
                    <a:xfrm>
                      <a:off x="4010" y="1779"/>
                      <a:ext cx="6" cy="90"/>
                    </a:xfrm>
                    <a:custGeom>
                      <a:avLst/>
                      <a:gdLst>
                        <a:gd name="T0" fmla="*/ 6 w 6"/>
                        <a:gd name="T1" fmla="*/ 0 h 90"/>
                        <a:gd name="T2" fmla="*/ 0 w 6"/>
                        <a:gd name="T3" fmla="*/ 42 h 90"/>
                        <a:gd name="T4" fmla="*/ 0 w 6"/>
                        <a:gd name="T5" fmla="*/ 90 h 9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6" h="90">
                          <a:moveTo>
                            <a:pt x="6" y="0"/>
                          </a:moveTo>
                          <a:lnTo>
                            <a:pt x="0" y="42"/>
                          </a:lnTo>
                          <a:lnTo>
                            <a:pt x="0" y="9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58" name="Freeform 526"/>
                    <p:cNvSpPr>
                      <a:spLocks/>
                    </p:cNvSpPr>
                    <p:nvPr/>
                  </p:nvSpPr>
                  <p:spPr bwMode="auto">
                    <a:xfrm>
                      <a:off x="4309" y="1875"/>
                      <a:ext cx="54" cy="24"/>
                    </a:xfrm>
                    <a:custGeom>
                      <a:avLst/>
                      <a:gdLst>
                        <a:gd name="T0" fmla="*/ 0 w 54"/>
                        <a:gd name="T1" fmla="*/ 24 h 24"/>
                        <a:gd name="T2" fmla="*/ 24 w 54"/>
                        <a:gd name="T3" fmla="*/ 12 h 24"/>
                        <a:gd name="T4" fmla="*/ 54 w 54"/>
                        <a:gd name="T5" fmla="*/ 0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4" h="24">
                          <a:moveTo>
                            <a:pt x="0" y="24"/>
                          </a:moveTo>
                          <a:lnTo>
                            <a:pt x="24" y="12"/>
                          </a:lnTo>
                          <a:lnTo>
                            <a:pt x="54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59" name="Freeform 527"/>
                    <p:cNvSpPr>
                      <a:spLocks/>
                    </p:cNvSpPr>
                    <p:nvPr/>
                  </p:nvSpPr>
                  <p:spPr bwMode="auto">
                    <a:xfrm>
                      <a:off x="4339" y="1911"/>
                      <a:ext cx="54" cy="24"/>
                    </a:xfrm>
                    <a:custGeom>
                      <a:avLst/>
                      <a:gdLst>
                        <a:gd name="T0" fmla="*/ 0 w 54"/>
                        <a:gd name="T1" fmla="*/ 24 h 24"/>
                        <a:gd name="T2" fmla="*/ 30 w 54"/>
                        <a:gd name="T3" fmla="*/ 12 h 24"/>
                        <a:gd name="T4" fmla="*/ 54 w 54"/>
                        <a:gd name="T5" fmla="*/ 0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4" h="24">
                          <a:moveTo>
                            <a:pt x="0" y="24"/>
                          </a:moveTo>
                          <a:lnTo>
                            <a:pt x="30" y="12"/>
                          </a:lnTo>
                          <a:lnTo>
                            <a:pt x="54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60" name="Freeform 528"/>
                    <p:cNvSpPr>
                      <a:spLocks/>
                    </p:cNvSpPr>
                    <p:nvPr/>
                  </p:nvSpPr>
                  <p:spPr bwMode="auto">
                    <a:xfrm>
                      <a:off x="4279" y="2037"/>
                      <a:ext cx="120" cy="108"/>
                    </a:xfrm>
                    <a:custGeom>
                      <a:avLst/>
                      <a:gdLst>
                        <a:gd name="T0" fmla="*/ 0 w 120"/>
                        <a:gd name="T1" fmla="*/ 0 h 108"/>
                        <a:gd name="T2" fmla="*/ 60 w 120"/>
                        <a:gd name="T3" fmla="*/ 54 h 108"/>
                        <a:gd name="T4" fmla="*/ 84 w 120"/>
                        <a:gd name="T5" fmla="*/ 84 h 108"/>
                        <a:gd name="T6" fmla="*/ 120 w 120"/>
                        <a:gd name="T7" fmla="*/ 108 h 1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20" h="108">
                          <a:moveTo>
                            <a:pt x="0" y="0"/>
                          </a:moveTo>
                          <a:lnTo>
                            <a:pt x="60" y="54"/>
                          </a:lnTo>
                          <a:lnTo>
                            <a:pt x="84" y="84"/>
                          </a:lnTo>
                          <a:lnTo>
                            <a:pt x="120" y="10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61" name="Freeform 529"/>
                    <p:cNvSpPr>
                      <a:spLocks/>
                    </p:cNvSpPr>
                    <p:nvPr/>
                  </p:nvSpPr>
                  <p:spPr bwMode="auto">
                    <a:xfrm>
                      <a:off x="3920" y="2001"/>
                      <a:ext cx="407" cy="180"/>
                    </a:xfrm>
                    <a:custGeom>
                      <a:avLst/>
                      <a:gdLst>
                        <a:gd name="T0" fmla="*/ 407 w 407"/>
                        <a:gd name="T1" fmla="*/ 84 h 180"/>
                        <a:gd name="T2" fmla="*/ 377 w 407"/>
                        <a:gd name="T3" fmla="*/ 114 h 180"/>
                        <a:gd name="T4" fmla="*/ 341 w 407"/>
                        <a:gd name="T5" fmla="*/ 138 h 180"/>
                        <a:gd name="T6" fmla="*/ 269 w 407"/>
                        <a:gd name="T7" fmla="*/ 168 h 180"/>
                        <a:gd name="T8" fmla="*/ 204 w 407"/>
                        <a:gd name="T9" fmla="*/ 180 h 180"/>
                        <a:gd name="T10" fmla="*/ 138 w 407"/>
                        <a:gd name="T11" fmla="*/ 180 h 180"/>
                        <a:gd name="T12" fmla="*/ 66 w 407"/>
                        <a:gd name="T13" fmla="*/ 168 h 180"/>
                        <a:gd name="T14" fmla="*/ 36 w 407"/>
                        <a:gd name="T15" fmla="*/ 150 h 180"/>
                        <a:gd name="T16" fmla="*/ 12 w 407"/>
                        <a:gd name="T17" fmla="*/ 126 h 180"/>
                        <a:gd name="T18" fmla="*/ 0 w 407"/>
                        <a:gd name="T19" fmla="*/ 96 h 180"/>
                        <a:gd name="T20" fmla="*/ 0 w 407"/>
                        <a:gd name="T21" fmla="*/ 60 h 180"/>
                        <a:gd name="T22" fmla="*/ 6 w 407"/>
                        <a:gd name="T23" fmla="*/ 48 h 180"/>
                        <a:gd name="T24" fmla="*/ 12 w 407"/>
                        <a:gd name="T25" fmla="*/ 30 h 180"/>
                        <a:gd name="T26" fmla="*/ 24 w 407"/>
                        <a:gd name="T27" fmla="*/ 12 h 180"/>
                        <a:gd name="T28" fmla="*/ 42 w 407"/>
                        <a:gd name="T29" fmla="*/ 0 h 1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407" h="180">
                          <a:moveTo>
                            <a:pt x="407" y="84"/>
                          </a:moveTo>
                          <a:lnTo>
                            <a:pt x="377" y="114"/>
                          </a:lnTo>
                          <a:lnTo>
                            <a:pt x="341" y="138"/>
                          </a:lnTo>
                          <a:lnTo>
                            <a:pt x="269" y="168"/>
                          </a:lnTo>
                          <a:lnTo>
                            <a:pt x="204" y="180"/>
                          </a:lnTo>
                          <a:lnTo>
                            <a:pt x="138" y="180"/>
                          </a:lnTo>
                          <a:lnTo>
                            <a:pt x="66" y="168"/>
                          </a:lnTo>
                          <a:lnTo>
                            <a:pt x="36" y="150"/>
                          </a:lnTo>
                          <a:lnTo>
                            <a:pt x="12" y="126"/>
                          </a:lnTo>
                          <a:lnTo>
                            <a:pt x="0" y="96"/>
                          </a:lnTo>
                          <a:lnTo>
                            <a:pt x="0" y="60"/>
                          </a:lnTo>
                          <a:lnTo>
                            <a:pt x="6" y="48"/>
                          </a:lnTo>
                          <a:lnTo>
                            <a:pt x="12" y="30"/>
                          </a:lnTo>
                          <a:lnTo>
                            <a:pt x="24" y="12"/>
                          </a:lnTo>
                          <a:lnTo>
                            <a:pt x="42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62" name="Freeform 530"/>
                    <p:cNvSpPr>
                      <a:spLocks/>
                    </p:cNvSpPr>
                    <p:nvPr/>
                  </p:nvSpPr>
                  <p:spPr bwMode="auto">
                    <a:xfrm>
                      <a:off x="3926" y="1857"/>
                      <a:ext cx="210" cy="174"/>
                    </a:xfrm>
                    <a:custGeom>
                      <a:avLst/>
                      <a:gdLst>
                        <a:gd name="T0" fmla="*/ 186 w 210"/>
                        <a:gd name="T1" fmla="*/ 0 h 174"/>
                        <a:gd name="T2" fmla="*/ 174 w 210"/>
                        <a:gd name="T3" fmla="*/ 0 h 174"/>
                        <a:gd name="T4" fmla="*/ 150 w 210"/>
                        <a:gd name="T5" fmla="*/ 0 h 174"/>
                        <a:gd name="T6" fmla="*/ 90 w 210"/>
                        <a:gd name="T7" fmla="*/ 6 h 174"/>
                        <a:gd name="T8" fmla="*/ 36 w 210"/>
                        <a:gd name="T9" fmla="*/ 24 h 174"/>
                        <a:gd name="T10" fmla="*/ 12 w 210"/>
                        <a:gd name="T11" fmla="*/ 36 h 174"/>
                        <a:gd name="T12" fmla="*/ 6 w 210"/>
                        <a:gd name="T13" fmla="*/ 60 h 174"/>
                        <a:gd name="T14" fmla="*/ 0 w 210"/>
                        <a:gd name="T15" fmla="*/ 102 h 174"/>
                        <a:gd name="T16" fmla="*/ 12 w 210"/>
                        <a:gd name="T17" fmla="*/ 120 h 174"/>
                        <a:gd name="T18" fmla="*/ 30 w 210"/>
                        <a:gd name="T19" fmla="*/ 138 h 174"/>
                        <a:gd name="T20" fmla="*/ 54 w 210"/>
                        <a:gd name="T21" fmla="*/ 150 h 174"/>
                        <a:gd name="T22" fmla="*/ 90 w 210"/>
                        <a:gd name="T23" fmla="*/ 156 h 174"/>
                        <a:gd name="T24" fmla="*/ 144 w 210"/>
                        <a:gd name="T25" fmla="*/ 168 h 174"/>
                        <a:gd name="T26" fmla="*/ 210 w 210"/>
                        <a:gd name="T27" fmla="*/ 174 h 17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</a:cxnLst>
                      <a:rect l="0" t="0" r="r" b="b"/>
                      <a:pathLst>
                        <a:path w="210" h="174">
                          <a:moveTo>
                            <a:pt x="186" y="0"/>
                          </a:moveTo>
                          <a:lnTo>
                            <a:pt x="174" y="0"/>
                          </a:lnTo>
                          <a:lnTo>
                            <a:pt x="150" y="0"/>
                          </a:lnTo>
                          <a:lnTo>
                            <a:pt x="90" y="6"/>
                          </a:lnTo>
                          <a:lnTo>
                            <a:pt x="36" y="24"/>
                          </a:lnTo>
                          <a:lnTo>
                            <a:pt x="12" y="36"/>
                          </a:lnTo>
                          <a:lnTo>
                            <a:pt x="6" y="60"/>
                          </a:lnTo>
                          <a:lnTo>
                            <a:pt x="0" y="102"/>
                          </a:lnTo>
                          <a:lnTo>
                            <a:pt x="12" y="120"/>
                          </a:lnTo>
                          <a:lnTo>
                            <a:pt x="30" y="138"/>
                          </a:lnTo>
                          <a:lnTo>
                            <a:pt x="54" y="150"/>
                          </a:lnTo>
                          <a:lnTo>
                            <a:pt x="90" y="156"/>
                          </a:lnTo>
                          <a:lnTo>
                            <a:pt x="144" y="168"/>
                          </a:lnTo>
                          <a:lnTo>
                            <a:pt x="210" y="174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63" name="Freeform 531"/>
                    <p:cNvSpPr>
                      <a:spLocks/>
                    </p:cNvSpPr>
                    <p:nvPr/>
                  </p:nvSpPr>
                  <p:spPr bwMode="auto">
                    <a:xfrm>
                      <a:off x="3771" y="1120"/>
                      <a:ext cx="544" cy="377"/>
                    </a:xfrm>
                    <a:custGeom>
                      <a:avLst/>
                      <a:gdLst>
                        <a:gd name="T0" fmla="*/ 0 w 544"/>
                        <a:gd name="T1" fmla="*/ 330 h 377"/>
                        <a:gd name="T2" fmla="*/ 0 w 544"/>
                        <a:gd name="T3" fmla="*/ 294 h 377"/>
                        <a:gd name="T4" fmla="*/ 6 w 544"/>
                        <a:gd name="T5" fmla="*/ 258 h 377"/>
                        <a:gd name="T6" fmla="*/ 30 w 544"/>
                        <a:gd name="T7" fmla="*/ 210 h 377"/>
                        <a:gd name="T8" fmla="*/ 48 w 544"/>
                        <a:gd name="T9" fmla="*/ 168 h 377"/>
                        <a:gd name="T10" fmla="*/ 71 w 544"/>
                        <a:gd name="T11" fmla="*/ 132 h 377"/>
                        <a:gd name="T12" fmla="*/ 95 w 544"/>
                        <a:gd name="T13" fmla="*/ 108 h 377"/>
                        <a:gd name="T14" fmla="*/ 131 w 544"/>
                        <a:gd name="T15" fmla="*/ 78 h 377"/>
                        <a:gd name="T16" fmla="*/ 173 w 544"/>
                        <a:gd name="T17" fmla="*/ 54 h 377"/>
                        <a:gd name="T18" fmla="*/ 275 w 544"/>
                        <a:gd name="T19" fmla="*/ 18 h 377"/>
                        <a:gd name="T20" fmla="*/ 370 w 544"/>
                        <a:gd name="T21" fmla="*/ 0 h 377"/>
                        <a:gd name="T22" fmla="*/ 412 w 544"/>
                        <a:gd name="T23" fmla="*/ 6 h 377"/>
                        <a:gd name="T24" fmla="*/ 454 w 544"/>
                        <a:gd name="T25" fmla="*/ 12 h 377"/>
                        <a:gd name="T26" fmla="*/ 490 w 544"/>
                        <a:gd name="T27" fmla="*/ 30 h 377"/>
                        <a:gd name="T28" fmla="*/ 526 w 544"/>
                        <a:gd name="T29" fmla="*/ 54 h 377"/>
                        <a:gd name="T30" fmla="*/ 544 w 544"/>
                        <a:gd name="T31" fmla="*/ 72 h 377"/>
                        <a:gd name="T32" fmla="*/ 544 w 544"/>
                        <a:gd name="T33" fmla="*/ 84 h 377"/>
                        <a:gd name="T34" fmla="*/ 532 w 544"/>
                        <a:gd name="T35" fmla="*/ 84 h 377"/>
                        <a:gd name="T36" fmla="*/ 526 w 544"/>
                        <a:gd name="T37" fmla="*/ 78 h 377"/>
                        <a:gd name="T38" fmla="*/ 514 w 544"/>
                        <a:gd name="T39" fmla="*/ 66 h 377"/>
                        <a:gd name="T40" fmla="*/ 484 w 544"/>
                        <a:gd name="T41" fmla="*/ 54 h 377"/>
                        <a:gd name="T42" fmla="*/ 454 w 544"/>
                        <a:gd name="T43" fmla="*/ 42 h 377"/>
                        <a:gd name="T44" fmla="*/ 430 w 544"/>
                        <a:gd name="T45" fmla="*/ 36 h 377"/>
                        <a:gd name="T46" fmla="*/ 353 w 544"/>
                        <a:gd name="T47" fmla="*/ 36 h 377"/>
                        <a:gd name="T48" fmla="*/ 287 w 544"/>
                        <a:gd name="T49" fmla="*/ 54 h 377"/>
                        <a:gd name="T50" fmla="*/ 227 w 544"/>
                        <a:gd name="T51" fmla="*/ 78 h 377"/>
                        <a:gd name="T52" fmla="*/ 209 w 544"/>
                        <a:gd name="T53" fmla="*/ 96 h 377"/>
                        <a:gd name="T54" fmla="*/ 197 w 544"/>
                        <a:gd name="T55" fmla="*/ 114 h 377"/>
                        <a:gd name="T56" fmla="*/ 197 w 544"/>
                        <a:gd name="T57" fmla="*/ 126 h 377"/>
                        <a:gd name="T58" fmla="*/ 203 w 544"/>
                        <a:gd name="T59" fmla="*/ 138 h 377"/>
                        <a:gd name="T60" fmla="*/ 227 w 544"/>
                        <a:gd name="T61" fmla="*/ 144 h 377"/>
                        <a:gd name="T62" fmla="*/ 251 w 544"/>
                        <a:gd name="T63" fmla="*/ 144 h 377"/>
                        <a:gd name="T64" fmla="*/ 203 w 544"/>
                        <a:gd name="T65" fmla="*/ 174 h 377"/>
                        <a:gd name="T66" fmla="*/ 161 w 544"/>
                        <a:gd name="T67" fmla="*/ 198 h 377"/>
                        <a:gd name="T68" fmla="*/ 119 w 544"/>
                        <a:gd name="T69" fmla="*/ 228 h 377"/>
                        <a:gd name="T70" fmla="*/ 77 w 544"/>
                        <a:gd name="T71" fmla="*/ 264 h 377"/>
                        <a:gd name="T72" fmla="*/ 48 w 544"/>
                        <a:gd name="T73" fmla="*/ 306 h 377"/>
                        <a:gd name="T74" fmla="*/ 30 w 544"/>
                        <a:gd name="T75" fmla="*/ 353 h 377"/>
                        <a:gd name="T76" fmla="*/ 18 w 544"/>
                        <a:gd name="T77" fmla="*/ 371 h 377"/>
                        <a:gd name="T78" fmla="*/ 12 w 544"/>
                        <a:gd name="T79" fmla="*/ 377 h 377"/>
                        <a:gd name="T80" fmla="*/ 6 w 544"/>
                        <a:gd name="T81" fmla="*/ 359 h 377"/>
                        <a:gd name="T82" fmla="*/ 0 w 544"/>
                        <a:gd name="T83" fmla="*/ 330 h 377"/>
                        <a:gd name="T84" fmla="*/ 0 w 544"/>
                        <a:gd name="T85" fmla="*/ 330 h 37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544" h="377">
                          <a:moveTo>
                            <a:pt x="0" y="330"/>
                          </a:moveTo>
                          <a:lnTo>
                            <a:pt x="0" y="294"/>
                          </a:lnTo>
                          <a:lnTo>
                            <a:pt x="6" y="258"/>
                          </a:lnTo>
                          <a:lnTo>
                            <a:pt x="30" y="210"/>
                          </a:lnTo>
                          <a:lnTo>
                            <a:pt x="48" y="168"/>
                          </a:lnTo>
                          <a:lnTo>
                            <a:pt x="71" y="132"/>
                          </a:lnTo>
                          <a:lnTo>
                            <a:pt x="95" y="108"/>
                          </a:lnTo>
                          <a:lnTo>
                            <a:pt x="131" y="78"/>
                          </a:lnTo>
                          <a:lnTo>
                            <a:pt x="173" y="54"/>
                          </a:lnTo>
                          <a:lnTo>
                            <a:pt x="275" y="18"/>
                          </a:lnTo>
                          <a:lnTo>
                            <a:pt x="370" y="0"/>
                          </a:lnTo>
                          <a:lnTo>
                            <a:pt x="412" y="6"/>
                          </a:lnTo>
                          <a:lnTo>
                            <a:pt x="454" y="12"/>
                          </a:lnTo>
                          <a:lnTo>
                            <a:pt x="490" y="30"/>
                          </a:lnTo>
                          <a:lnTo>
                            <a:pt x="526" y="54"/>
                          </a:lnTo>
                          <a:lnTo>
                            <a:pt x="544" y="72"/>
                          </a:lnTo>
                          <a:lnTo>
                            <a:pt x="544" y="84"/>
                          </a:lnTo>
                          <a:lnTo>
                            <a:pt x="532" y="84"/>
                          </a:lnTo>
                          <a:lnTo>
                            <a:pt x="526" y="78"/>
                          </a:lnTo>
                          <a:lnTo>
                            <a:pt x="514" y="66"/>
                          </a:lnTo>
                          <a:lnTo>
                            <a:pt x="484" y="54"/>
                          </a:lnTo>
                          <a:lnTo>
                            <a:pt x="454" y="42"/>
                          </a:lnTo>
                          <a:lnTo>
                            <a:pt x="430" y="36"/>
                          </a:lnTo>
                          <a:lnTo>
                            <a:pt x="353" y="36"/>
                          </a:lnTo>
                          <a:lnTo>
                            <a:pt x="287" y="54"/>
                          </a:lnTo>
                          <a:lnTo>
                            <a:pt x="227" y="78"/>
                          </a:lnTo>
                          <a:lnTo>
                            <a:pt x="209" y="96"/>
                          </a:lnTo>
                          <a:lnTo>
                            <a:pt x="197" y="114"/>
                          </a:lnTo>
                          <a:lnTo>
                            <a:pt x="197" y="126"/>
                          </a:lnTo>
                          <a:lnTo>
                            <a:pt x="203" y="138"/>
                          </a:lnTo>
                          <a:lnTo>
                            <a:pt x="227" y="144"/>
                          </a:lnTo>
                          <a:lnTo>
                            <a:pt x="251" y="144"/>
                          </a:lnTo>
                          <a:lnTo>
                            <a:pt x="203" y="174"/>
                          </a:lnTo>
                          <a:lnTo>
                            <a:pt x="161" y="198"/>
                          </a:lnTo>
                          <a:lnTo>
                            <a:pt x="119" y="228"/>
                          </a:lnTo>
                          <a:lnTo>
                            <a:pt x="77" y="264"/>
                          </a:lnTo>
                          <a:lnTo>
                            <a:pt x="48" y="306"/>
                          </a:lnTo>
                          <a:lnTo>
                            <a:pt x="30" y="353"/>
                          </a:lnTo>
                          <a:lnTo>
                            <a:pt x="18" y="371"/>
                          </a:lnTo>
                          <a:lnTo>
                            <a:pt x="12" y="377"/>
                          </a:lnTo>
                          <a:lnTo>
                            <a:pt x="6" y="359"/>
                          </a:lnTo>
                          <a:lnTo>
                            <a:pt x="0" y="330"/>
                          </a:lnTo>
                          <a:lnTo>
                            <a:pt x="0" y="33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64" name="Freeform 532"/>
                    <p:cNvSpPr>
                      <a:spLocks/>
                    </p:cNvSpPr>
                    <p:nvPr/>
                  </p:nvSpPr>
                  <p:spPr bwMode="auto">
                    <a:xfrm>
                      <a:off x="4363" y="1210"/>
                      <a:ext cx="406" cy="287"/>
                    </a:xfrm>
                    <a:custGeom>
                      <a:avLst/>
                      <a:gdLst>
                        <a:gd name="T0" fmla="*/ 24 w 406"/>
                        <a:gd name="T1" fmla="*/ 30 h 287"/>
                        <a:gd name="T2" fmla="*/ 6 w 406"/>
                        <a:gd name="T3" fmla="*/ 42 h 287"/>
                        <a:gd name="T4" fmla="*/ 0 w 406"/>
                        <a:gd name="T5" fmla="*/ 48 h 287"/>
                        <a:gd name="T6" fmla="*/ 0 w 406"/>
                        <a:gd name="T7" fmla="*/ 54 h 287"/>
                        <a:gd name="T8" fmla="*/ 12 w 406"/>
                        <a:gd name="T9" fmla="*/ 78 h 287"/>
                        <a:gd name="T10" fmla="*/ 24 w 406"/>
                        <a:gd name="T11" fmla="*/ 78 h 287"/>
                        <a:gd name="T12" fmla="*/ 42 w 406"/>
                        <a:gd name="T13" fmla="*/ 72 h 287"/>
                        <a:gd name="T14" fmla="*/ 54 w 406"/>
                        <a:gd name="T15" fmla="*/ 66 h 287"/>
                        <a:gd name="T16" fmla="*/ 66 w 406"/>
                        <a:gd name="T17" fmla="*/ 60 h 287"/>
                        <a:gd name="T18" fmla="*/ 119 w 406"/>
                        <a:gd name="T19" fmla="*/ 48 h 287"/>
                        <a:gd name="T20" fmla="*/ 191 w 406"/>
                        <a:gd name="T21" fmla="*/ 42 h 287"/>
                        <a:gd name="T22" fmla="*/ 257 w 406"/>
                        <a:gd name="T23" fmla="*/ 48 h 287"/>
                        <a:gd name="T24" fmla="*/ 293 w 406"/>
                        <a:gd name="T25" fmla="*/ 66 h 287"/>
                        <a:gd name="T26" fmla="*/ 329 w 406"/>
                        <a:gd name="T27" fmla="*/ 114 h 287"/>
                        <a:gd name="T28" fmla="*/ 347 w 406"/>
                        <a:gd name="T29" fmla="*/ 144 h 287"/>
                        <a:gd name="T30" fmla="*/ 365 w 406"/>
                        <a:gd name="T31" fmla="*/ 180 h 287"/>
                        <a:gd name="T32" fmla="*/ 377 w 406"/>
                        <a:gd name="T33" fmla="*/ 228 h 287"/>
                        <a:gd name="T34" fmla="*/ 383 w 406"/>
                        <a:gd name="T35" fmla="*/ 275 h 287"/>
                        <a:gd name="T36" fmla="*/ 389 w 406"/>
                        <a:gd name="T37" fmla="*/ 287 h 287"/>
                        <a:gd name="T38" fmla="*/ 395 w 406"/>
                        <a:gd name="T39" fmla="*/ 281 h 287"/>
                        <a:gd name="T40" fmla="*/ 401 w 406"/>
                        <a:gd name="T41" fmla="*/ 263 h 287"/>
                        <a:gd name="T42" fmla="*/ 406 w 406"/>
                        <a:gd name="T43" fmla="*/ 228 h 287"/>
                        <a:gd name="T44" fmla="*/ 401 w 406"/>
                        <a:gd name="T45" fmla="*/ 198 h 287"/>
                        <a:gd name="T46" fmla="*/ 395 w 406"/>
                        <a:gd name="T47" fmla="*/ 150 h 287"/>
                        <a:gd name="T48" fmla="*/ 371 w 406"/>
                        <a:gd name="T49" fmla="*/ 96 h 287"/>
                        <a:gd name="T50" fmla="*/ 335 w 406"/>
                        <a:gd name="T51" fmla="*/ 48 h 287"/>
                        <a:gd name="T52" fmla="*/ 287 w 406"/>
                        <a:gd name="T53" fmla="*/ 12 h 287"/>
                        <a:gd name="T54" fmla="*/ 227 w 406"/>
                        <a:gd name="T55" fmla="*/ 0 h 287"/>
                        <a:gd name="T56" fmla="*/ 167 w 406"/>
                        <a:gd name="T57" fmla="*/ 0 h 287"/>
                        <a:gd name="T58" fmla="*/ 101 w 406"/>
                        <a:gd name="T59" fmla="*/ 6 h 287"/>
                        <a:gd name="T60" fmla="*/ 66 w 406"/>
                        <a:gd name="T61" fmla="*/ 18 h 287"/>
                        <a:gd name="T62" fmla="*/ 48 w 406"/>
                        <a:gd name="T63" fmla="*/ 24 h 287"/>
                        <a:gd name="T64" fmla="*/ 24 w 406"/>
                        <a:gd name="T65" fmla="*/ 30 h 287"/>
                        <a:gd name="T66" fmla="*/ 24 w 406"/>
                        <a:gd name="T67" fmla="*/ 30 h 2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</a:cxnLst>
                      <a:rect l="0" t="0" r="r" b="b"/>
                      <a:pathLst>
                        <a:path w="406" h="287">
                          <a:moveTo>
                            <a:pt x="24" y="30"/>
                          </a:moveTo>
                          <a:lnTo>
                            <a:pt x="6" y="42"/>
                          </a:lnTo>
                          <a:lnTo>
                            <a:pt x="0" y="48"/>
                          </a:lnTo>
                          <a:lnTo>
                            <a:pt x="0" y="54"/>
                          </a:lnTo>
                          <a:lnTo>
                            <a:pt x="12" y="78"/>
                          </a:lnTo>
                          <a:lnTo>
                            <a:pt x="24" y="78"/>
                          </a:lnTo>
                          <a:lnTo>
                            <a:pt x="42" y="72"/>
                          </a:lnTo>
                          <a:lnTo>
                            <a:pt x="54" y="66"/>
                          </a:lnTo>
                          <a:lnTo>
                            <a:pt x="66" y="60"/>
                          </a:lnTo>
                          <a:lnTo>
                            <a:pt x="119" y="48"/>
                          </a:lnTo>
                          <a:lnTo>
                            <a:pt x="191" y="42"/>
                          </a:lnTo>
                          <a:lnTo>
                            <a:pt x="257" y="48"/>
                          </a:lnTo>
                          <a:lnTo>
                            <a:pt x="293" y="66"/>
                          </a:lnTo>
                          <a:lnTo>
                            <a:pt x="329" y="114"/>
                          </a:lnTo>
                          <a:lnTo>
                            <a:pt x="347" y="144"/>
                          </a:lnTo>
                          <a:lnTo>
                            <a:pt x="365" y="180"/>
                          </a:lnTo>
                          <a:lnTo>
                            <a:pt x="377" y="228"/>
                          </a:lnTo>
                          <a:lnTo>
                            <a:pt x="383" y="275"/>
                          </a:lnTo>
                          <a:lnTo>
                            <a:pt x="389" y="287"/>
                          </a:lnTo>
                          <a:lnTo>
                            <a:pt x="395" y="281"/>
                          </a:lnTo>
                          <a:lnTo>
                            <a:pt x="401" y="263"/>
                          </a:lnTo>
                          <a:lnTo>
                            <a:pt x="406" y="228"/>
                          </a:lnTo>
                          <a:lnTo>
                            <a:pt x="401" y="198"/>
                          </a:lnTo>
                          <a:lnTo>
                            <a:pt x="395" y="150"/>
                          </a:lnTo>
                          <a:lnTo>
                            <a:pt x="371" y="96"/>
                          </a:lnTo>
                          <a:lnTo>
                            <a:pt x="335" y="48"/>
                          </a:lnTo>
                          <a:lnTo>
                            <a:pt x="287" y="12"/>
                          </a:lnTo>
                          <a:lnTo>
                            <a:pt x="227" y="0"/>
                          </a:lnTo>
                          <a:lnTo>
                            <a:pt x="167" y="0"/>
                          </a:lnTo>
                          <a:lnTo>
                            <a:pt x="101" y="6"/>
                          </a:lnTo>
                          <a:lnTo>
                            <a:pt x="66" y="18"/>
                          </a:lnTo>
                          <a:lnTo>
                            <a:pt x="48" y="24"/>
                          </a:lnTo>
                          <a:lnTo>
                            <a:pt x="24" y="30"/>
                          </a:lnTo>
                          <a:lnTo>
                            <a:pt x="24" y="3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223765" name="Rectangle 533"/>
                  <p:cNvSpPr>
                    <a:spLocks noChangeArrowheads="1"/>
                  </p:cNvSpPr>
                  <p:nvPr/>
                </p:nvSpPr>
                <p:spPr bwMode="auto">
                  <a:xfrm>
                    <a:off x="3696" y="1392"/>
                    <a:ext cx="1104" cy="288"/>
                  </a:xfrm>
                  <a:prstGeom prst="rect">
                    <a:avLst/>
                  </a:prstGeom>
                  <a:solidFill>
                    <a:srgbClr val="FFFFCC"/>
                  </a:solidFill>
                  <a:ln w="19050">
                    <a:solidFill>
                      <a:srgbClr val="003399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r>
                      <a:rPr lang="ja-JP" altLang="en-US" sz="1800">
                        <a:solidFill>
                          <a:srgbClr val="003366"/>
                        </a:solidFill>
                        <a:ea typeface="HGP創英角ﾎﾟｯﾌﾟ体" pitchFamily="50" charset="-128"/>
                      </a:rPr>
                      <a:t>アイデア</a:t>
                    </a:r>
                  </a:p>
                </p:txBody>
              </p:sp>
            </p:grpSp>
            <p:grpSp>
              <p:nvGrpSpPr>
                <p:cNvPr id="223766" name="Group 534"/>
                <p:cNvGrpSpPr>
                  <a:grpSpLocks/>
                </p:cNvGrpSpPr>
                <p:nvPr/>
              </p:nvGrpSpPr>
              <p:grpSpPr bwMode="auto">
                <a:xfrm rot="-1750903">
                  <a:off x="2016" y="2640"/>
                  <a:ext cx="816" cy="912"/>
                  <a:chOff x="3264" y="384"/>
                  <a:chExt cx="1536" cy="1680"/>
                </a:xfrm>
              </p:grpSpPr>
              <p:grpSp>
                <p:nvGrpSpPr>
                  <p:cNvPr id="223767" name="Group 535"/>
                  <p:cNvGrpSpPr>
                    <a:grpSpLocks/>
                  </p:cNvGrpSpPr>
                  <p:nvPr/>
                </p:nvGrpSpPr>
                <p:grpSpPr bwMode="auto">
                  <a:xfrm>
                    <a:off x="3264" y="384"/>
                    <a:ext cx="1440" cy="1680"/>
                    <a:chOff x="2208" y="960"/>
                    <a:chExt cx="2896" cy="2444"/>
                  </a:xfrm>
                </p:grpSpPr>
                <p:sp>
                  <p:nvSpPr>
                    <p:cNvPr id="223768" name="Freeform 536"/>
                    <p:cNvSpPr>
                      <a:spLocks/>
                    </p:cNvSpPr>
                    <p:nvPr/>
                  </p:nvSpPr>
                  <p:spPr bwMode="auto">
                    <a:xfrm>
                      <a:off x="3735" y="1090"/>
                      <a:ext cx="1058" cy="887"/>
                    </a:xfrm>
                    <a:custGeom>
                      <a:avLst/>
                      <a:gdLst>
                        <a:gd name="T0" fmla="*/ 939 w 1058"/>
                        <a:gd name="T1" fmla="*/ 809 h 887"/>
                        <a:gd name="T2" fmla="*/ 951 w 1058"/>
                        <a:gd name="T3" fmla="*/ 761 h 887"/>
                        <a:gd name="T4" fmla="*/ 993 w 1058"/>
                        <a:gd name="T5" fmla="*/ 641 h 887"/>
                        <a:gd name="T6" fmla="*/ 1052 w 1058"/>
                        <a:gd name="T7" fmla="*/ 431 h 887"/>
                        <a:gd name="T8" fmla="*/ 1052 w 1058"/>
                        <a:gd name="T9" fmla="*/ 330 h 887"/>
                        <a:gd name="T10" fmla="*/ 1023 w 1058"/>
                        <a:gd name="T11" fmla="*/ 210 h 887"/>
                        <a:gd name="T12" fmla="*/ 921 w 1058"/>
                        <a:gd name="T13" fmla="*/ 114 h 887"/>
                        <a:gd name="T14" fmla="*/ 801 w 1058"/>
                        <a:gd name="T15" fmla="*/ 84 h 887"/>
                        <a:gd name="T16" fmla="*/ 688 w 1058"/>
                        <a:gd name="T17" fmla="*/ 102 h 887"/>
                        <a:gd name="T18" fmla="*/ 598 w 1058"/>
                        <a:gd name="T19" fmla="*/ 72 h 887"/>
                        <a:gd name="T20" fmla="*/ 520 w 1058"/>
                        <a:gd name="T21" fmla="*/ 18 h 887"/>
                        <a:gd name="T22" fmla="*/ 418 w 1058"/>
                        <a:gd name="T23" fmla="*/ 0 h 887"/>
                        <a:gd name="T24" fmla="*/ 311 w 1058"/>
                        <a:gd name="T25" fmla="*/ 18 h 887"/>
                        <a:gd name="T26" fmla="*/ 227 w 1058"/>
                        <a:gd name="T27" fmla="*/ 48 h 887"/>
                        <a:gd name="T28" fmla="*/ 143 w 1058"/>
                        <a:gd name="T29" fmla="*/ 96 h 887"/>
                        <a:gd name="T30" fmla="*/ 60 w 1058"/>
                        <a:gd name="T31" fmla="*/ 186 h 887"/>
                        <a:gd name="T32" fmla="*/ 6 w 1058"/>
                        <a:gd name="T33" fmla="*/ 318 h 887"/>
                        <a:gd name="T34" fmla="*/ 6 w 1058"/>
                        <a:gd name="T35" fmla="*/ 443 h 887"/>
                        <a:gd name="T36" fmla="*/ 24 w 1058"/>
                        <a:gd name="T37" fmla="*/ 467 h 887"/>
                        <a:gd name="T38" fmla="*/ 60 w 1058"/>
                        <a:gd name="T39" fmla="*/ 443 h 887"/>
                        <a:gd name="T40" fmla="*/ 72 w 1058"/>
                        <a:gd name="T41" fmla="*/ 431 h 887"/>
                        <a:gd name="T42" fmla="*/ 78 w 1058"/>
                        <a:gd name="T43" fmla="*/ 467 h 887"/>
                        <a:gd name="T44" fmla="*/ 113 w 1058"/>
                        <a:gd name="T45" fmla="*/ 527 h 887"/>
                        <a:gd name="T46" fmla="*/ 131 w 1058"/>
                        <a:gd name="T47" fmla="*/ 533 h 887"/>
                        <a:gd name="T48" fmla="*/ 137 w 1058"/>
                        <a:gd name="T49" fmla="*/ 497 h 887"/>
                        <a:gd name="T50" fmla="*/ 155 w 1058"/>
                        <a:gd name="T51" fmla="*/ 521 h 887"/>
                        <a:gd name="T52" fmla="*/ 173 w 1058"/>
                        <a:gd name="T53" fmla="*/ 563 h 887"/>
                        <a:gd name="T54" fmla="*/ 191 w 1058"/>
                        <a:gd name="T55" fmla="*/ 587 h 887"/>
                        <a:gd name="T56" fmla="*/ 299 w 1058"/>
                        <a:gd name="T57" fmla="*/ 641 h 887"/>
                        <a:gd name="T58" fmla="*/ 478 w 1058"/>
                        <a:gd name="T59" fmla="*/ 725 h 887"/>
                        <a:gd name="T60" fmla="*/ 604 w 1058"/>
                        <a:gd name="T61" fmla="*/ 785 h 887"/>
                        <a:gd name="T62" fmla="*/ 694 w 1058"/>
                        <a:gd name="T63" fmla="*/ 833 h 887"/>
                        <a:gd name="T64" fmla="*/ 753 w 1058"/>
                        <a:gd name="T65" fmla="*/ 863 h 887"/>
                        <a:gd name="T66" fmla="*/ 795 w 1058"/>
                        <a:gd name="T67" fmla="*/ 881 h 887"/>
                        <a:gd name="T68" fmla="*/ 807 w 1058"/>
                        <a:gd name="T69" fmla="*/ 887 h 8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1058" h="887">
                          <a:moveTo>
                            <a:pt x="933" y="815"/>
                          </a:moveTo>
                          <a:lnTo>
                            <a:pt x="939" y="809"/>
                          </a:lnTo>
                          <a:lnTo>
                            <a:pt x="939" y="797"/>
                          </a:lnTo>
                          <a:lnTo>
                            <a:pt x="951" y="761"/>
                          </a:lnTo>
                          <a:lnTo>
                            <a:pt x="975" y="707"/>
                          </a:lnTo>
                          <a:lnTo>
                            <a:pt x="993" y="641"/>
                          </a:lnTo>
                          <a:lnTo>
                            <a:pt x="1034" y="497"/>
                          </a:lnTo>
                          <a:lnTo>
                            <a:pt x="1052" y="431"/>
                          </a:lnTo>
                          <a:lnTo>
                            <a:pt x="1058" y="378"/>
                          </a:lnTo>
                          <a:lnTo>
                            <a:pt x="1052" y="330"/>
                          </a:lnTo>
                          <a:lnTo>
                            <a:pt x="1040" y="270"/>
                          </a:lnTo>
                          <a:lnTo>
                            <a:pt x="1023" y="210"/>
                          </a:lnTo>
                          <a:lnTo>
                            <a:pt x="981" y="156"/>
                          </a:lnTo>
                          <a:lnTo>
                            <a:pt x="921" y="114"/>
                          </a:lnTo>
                          <a:lnTo>
                            <a:pt x="849" y="90"/>
                          </a:lnTo>
                          <a:lnTo>
                            <a:pt x="801" y="84"/>
                          </a:lnTo>
                          <a:lnTo>
                            <a:pt x="747" y="90"/>
                          </a:lnTo>
                          <a:lnTo>
                            <a:pt x="688" y="102"/>
                          </a:lnTo>
                          <a:lnTo>
                            <a:pt x="622" y="120"/>
                          </a:lnTo>
                          <a:lnTo>
                            <a:pt x="598" y="72"/>
                          </a:lnTo>
                          <a:lnTo>
                            <a:pt x="562" y="42"/>
                          </a:lnTo>
                          <a:lnTo>
                            <a:pt x="520" y="18"/>
                          </a:lnTo>
                          <a:lnTo>
                            <a:pt x="466" y="6"/>
                          </a:lnTo>
                          <a:lnTo>
                            <a:pt x="418" y="0"/>
                          </a:lnTo>
                          <a:lnTo>
                            <a:pt x="359" y="6"/>
                          </a:lnTo>
                          <a:lnTo>
                            <a:pt x="311" y="18"/>
                          </a:lnTo>
                          <a:lnTo>
                            <a:pt x="257" y="36"/>
                          </a:lnTo>
                          <a:lnTo>
                            <a:pt x="227" y="48"/>
                          </a:lnTo>
                          <a:lnTo>
                            <a:pt x="185" y="72"/>
                          </a:lnTo>
                          <a:lnTo>
                            <a:pt x="143" y="96"/>
                          </a:lnTo>
                          <a:lnTo>
                            <a:pt x="101" y="138"/>
                          </a:lnTo>
                          <a:lnTo>
                            <a:pt x="60" y="186"/>
                          </a:lnTo>
                          <a:lnTo>
                            <a:pt x="30" y="246"/>
                          </a:lnTo>
                          <a:lnTo>
                            <a:pt x="6" y="318"/>
                          </a:lnTo>
                          <a:lnTo>
                            <a:pt x="0" y="407"/>
                          </a:lnTo>
                          <a:lnTo>
                            <a:pt x="6" y="443"/>
                          </a:lnTo>
                          <a:lnTo>
                            <a:pt x="12" y="461"/>
                          </a:lnTo>
                          <a:lnTo>
                            <a:pt x="24" y="467"/>
                          </a:lnTo>
                          <a:lnTo>
                            <a:pt x="36" y="461"/>
                          </a:lnTo>
                          <a:lnTo>
                            <a:pt x="60" y="443"/>
                          </a:lnTo>
                          <a:lnTo>
                            <a:pt x="66" y="437"/>
                          </a:lnTo>
                          <a:lnTo>
                            <a:pt x="72" y="431"/>
                          </a:lnTo>
                          <a:lnTo>
                            <a:pt x="72" y="443"/>
                          </a:lnTo>
                          <a:lnTo>
                            <a:pt x="78" y="467"/>
                          </a:lnTo>
                          <a:lnTo>
                            <a:pt x="95" y="497"/>
                          </a:lnTo>
                          <a:lnTo>
                            <a:pt x="113" y="527"/>
                          </a:lnTo>
                          <a:lnTo>
                            <a:pt x="125" y="533"/>
                          </a:lnTo>
                          <a:lnTo>
                            <a:pt x="131" y="533"/>
                          </a:lnTo>
                          <a:lnTo>
                            <a:pt x="137" y="521"/>
                          </a:lnTo>
                          <a:lnTo>
                            <a:pt x="137" y="497"/>
                          </a:lnTo>
                          <a:lnTo>
                            <a:pt x="137" y="485"/>
                          </a:lnTo>
                          <a:lnTo>
                            <a:pt x="155" y="521"/>
                          </a:lnTo>
                          <a:lnTo>
                            <a:pt x="167" y="545"/>
                          </a:lnTo>
                          <a:lnTo>
                            <a:pt x="173" y="563"/>
                          </a:lnTo>
                          <a:lnTo>
                            <a:pt x="185" y="575"/>
                          </a:lnTo>
                          <a:lnTo>
                            <a:pt x="191" y="587"/>
                          </a:lnTo>
                          <a:lnTo>
                            <a:pt x="191" y="587"/>
                          </a:lnTo>
                          <a:lnTo>
                            <a:pt x="299" y="641"/>
                          </a:lnTo>
                          <a:lnTo>
                            <a:pt x="395" y="689"/>
                          </a:lnTo>
                          <a:lnTo>
                            <a:pt x="478" y="725"/>
                          </a:lnTo>
                          <a:lnTo>
                            <a:pt x="544" y="761"/>
                          </a:lnTo>
                          <a:lnTo>
                            <a:pt x="604" y="785"/>
                          </a:lnTo>
                          <a:lnTo>
                            <a:pt x="658" y="809"/>
                          </a:lnTo>
                          <a:lnTo>
                            <a:pt x="694" y="833"/>
                          </a:lnTo>
                          <a:lnTo>
                            <a:pt x="729" y="845"/>
                          </a:lnTo>
                          <a:lnTo>
                            <a:pt x="753" y="863"/>
                          </a:lnTo>
                          <a:lnTo>
                            <a:pt x="771" y="869"/>
                          </a:lnTo>
                          <a:lnTo>
                            <a:pt x="795" y="881"/>
                          </a:lnTo>
                          <a:lnTo>
                            <a:pt x="801" y="887"/>
                          </a:lnTo>
                          <a:lnTo>
                            <a:pt x="807" y="887"/>
                          </a:lnTo>
                          <a:lnTo>
                            <a:pt x="933" y="81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69" name="Line 53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208" y="960"/>
                      <a:ext cx="0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70" name="Freeform 538"/>
                    <p:cNvSpPr>
                      <a:spLocks/>
                    </p:cNvSpPr>
                    <p:nvPr/>
                  </p:nvSpPr>
                  <p:spPr bwMode="auto">
                    <a:xfrm>
                      <a:off x="3573" y="2643"/>
                      <a:ext cx="1191" cy="761"/>
                    </a:xfrm>
                    <a:custGeom>
                      <a:avLst/>
                      <a:gdLst>
                        <a:gd name="T0" fmla="*/ 909 w 1191"/>
                        <a:gd name="T1" fmla="*/ 174 h 761"/>
                        <a:gd name="T2" fmla="*/ 969 w 1191"/>
                        <a:gd name="T3" fmla="*/ 311 h 761"/>
                        <a:gd name="T4" fmla="*/ 1047 w 1191"/>
                        <a:gd name="T5" fmla="*/ 509 h 761"/>
                        <a:gd name="T6" fmla="*/ 1125 w 1191"/>
                        <a:gd name="T7" fmla="*/ 653 h 761"/>
                        <a:gd name="T8" fmla="*/ 1185 w 1191"/>
                        <a:gd name="T9" fmla="*/ 719 h 761"/>
                        <a:gd name="T10" fmla="*/ 1185 w 1191"/>
                        <a:gd name="T11" fmla="*/ 749 h 761"/>
                        <a:gd name="T12" fmla="*/ 1155 w 1191"/>
                        <a:gd name="T13" fmla="*/ 761 h 761"/>
                        <a:gd name="T14" fmla="*/ 1095 w 1191"/>
                        <a:gd name="T15" fmla="*/ 755 h 761"/>
                        <a:gd name="T16" fmla="*/ 1005 w 1191"/>
                        <a:gd name="T17" fmla="*/ 737 h 761"/>
                        <a:gd name="T18" fmla="*/ 945 w 1191"/>
                        <a:gd name="T19" fmla="*/ 731 h 761"/>
                        <a:gd name="T20" fmla="*/ 909 w 1191"/>
                        <a:gd name="T21" fmla="*/ 713 h 761"/>
                        <a:gd name="T22" fmla="*/ 868 w 1191"/>
                        <a:gd name="T23" fmla="*/ 647 h 761"/>
                        <a:gd name="T24" fmla="*/ 760 w 1191"/>
                        <a:gd name="T25" fmla="*/ 497 h 761"/>
                        <a:gd name="T26" fmla="*/ 652 w 1191"/>
                        <a:gd name="T27" fmla="*/ 377 h 761"/>
                        <a:gd name="T28" fmla="*/ 622 w 1191"/>
                        <a:gd name="T29" fmla="*/ 347 h 761"/>
                        <a:gd name="T30" fmla="*/ 598 w 1191"/>
                        <a:gd name="T31" fmla="*/ 329 h 761"/>
                        <a:gd name="T32" fmla="*/ 563 w 1191"/>
                        <a:gd name="T33" fmla="*/ 341 h 761"/>
                        <a:gd name="T34" fmla="*/ 485 w 1191"/>
                        <a:gd name="T35" fmla="*/ 395 h 761"/>
                        <a:gd name="T36" fmla="*/ 395 w 1191"/>
                        <a:gd name="T37" fmla="*/ 485 h 761"/>
                        <a:gd name="T38" fmla="*/ 311 w 1191"/>
                        <a:gd name="T39" fmla="*/ 581 h 761"/>
                        <a:gd name="T40" fmla="*/ 281 w 1191"/>
                        <a:gd name="T41" fmla="*/ 623 h 761"/>
                        <a:gd name="T42" fmla="*/ 275 w 1191"/>
                        <a:gd name="T43" fmla="*/ 629 h 761"/>
                        <a:gd name="T44" fmla="*/ 240 w 1191"/>
                        <a:gd name="T45" fmla="*/ 635 h 761"/>
                        <a:gd name="T46" fmla="*/ 192 w 1191"/>
                        <a:gd name="T47" fmla="*/ 641 h 761"/>
                        <a:gd name="T48" fmla="*/ 102 w 1191"/>
                        <a:gd name="T49" fmla="*/ 647 h 761"/>
                        <a:gd name="T50" fmla="*/ 12 w 1191"/>
                        <a:gd name="T51" fmla="*/ 635 h 761"/>
                        <a:gd name="T52" fmla="*/ 54 w 1191"/>
                        <a:gd name="T53" fmla="*/ 581 h 761"/>
                        <a:gd name="T54" fmla="*/ 126 w 1191"/>
                        <a:gd name="T55" fmla="*/ 563 h 761"/>
                        <a:gd name="T56" fmla="*/ 156 w 1191"/>
                        <a:gd name="T57" fmla="*/ 485 h 761"/>
                        <a:gd name="T58" fmla="*/ 263 w 1191"/>
                        <a:gd name="T59" fmla="*/ 317 h 761"/>
                        <a:gd name="T60" fmla="*/ 341 w 1191"/>
                        <a:gd name="T61" fmla="*/ 233 h 761"/>
                        <a:gd name="T62" fmla="*/ 305 w 1191"/>
                        <a:gd name="T63" fmla="*/ 192 h 761"/>
                        <a:gd name="T64" fmla="*/ 353 w 1191"/>
                        <a:gd name="T65" fmla="*/ 162 h 761"/>
                        <a:gd name="T66" fmla="*/ 347 w 1191"/>
                        <a:gd name="T67" fmla="*/ 78 h 761"/>
                        <a:gd name="T68" fmla="*/ 377 w 1191"/>
                        <a:gd name="T69" fmla="*/ 0 h 76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1191" h="761">
                          <a:moveTo>
                            <a:pt x="891" y="102"/>
                          </a:moveTo>
                          <a:lnTo>
                            <a:pt x="909" y="174"/>
                          </a:lnTo>
                          <a:lnTo>
                            <a:pt x="939" y="245"/>
                          </a:lnTo>
                          <a:lnTo>
                            <a:pt x="969" y="311"/>
                          </a:lnTo>
                          <a:lnTo>
                            <a:pt x="993" y="371"/>
                          </a:lnTo>
                          <a:lnTo>
                            <a:pt x="1047" y="509"/>
                          </a:lnTo>
                          <a:lnTo>
                            <a:pt x="1095" y="641"/>
                          </a:lnTo>
                          <a:lnTo>
                            <a:pt x="1125" y="653"/>
                          </a:lnTo>
                          <a:lnTo>
                            <a:pt x="1161" y="683"/>
                          </a:lnTo>
                          <a:lnTo>
                            <a:pt x="1185" y="719"/>
                          </a:lnTo>
                          <a:lnTo>
                            <a:pt x="1191" y="737"/>
                          </a:lnTo>
                          <a:lnTo>
                            <a:pt x="1185" y="749"/>
                          </a:lnTo>
                          <a:lnTo>
                            <a:pt x="1173" y="761"/>
                          </a:lnTo>
                          <a:lnTo>
                            <a:pt x="1155" y="761"/>
                          </a:lnTo>
                          <a:lnTo>
                            <a:pt x="1125" y="761"/>
                          </a:lnTo>
                          <a:lnTo>
                            <a:pt x="1095" y="755"/>
                          </a:lnTo>
                          <a:lnTo>
                            <a:pt x="1029" y="743"/>
                          </a:lnTo>
                          <a:lnTo>
                            <a:pt x="1005" y="737"/>
                          </a:lnTo>
                          <a:lnTo>
                            <a:pt x="993" y="731"/>
                          </a:lnTo>
                          <a:lnTo>
                            <a:pt x="945" y="731"/>
                          </a:lnTo>
                          <a:lnTo>
                            <a:pt x="927" y="725"/>
                          </a:lnTo>
                          <a:lnTo>
                            <a:pt x="909" y="713"/>
                          </a:lnTo>
                          <a:lnTo>
                            <a:pt x="885" y="683"/>
                          </a:lnTo>
                          <a:lnTo>
                            <a:pt x="868" y="647"/>
                          </a:lnTo>
                          <a:lnTo>
                            <a:pt x="814" y="575"/>
                          </a:lnTo>
                          <a:lnTo>
                            <a:pt x="760" y="497"/>
                          </a:lnTo>
                          <a:lnTo>
                            <a:pt x="706" y="431"/>
                          </a:lnTo>
                          <a:lnTo>
                            <a:pt x="652" y="377"/>
                          </a:lnTo>
                          <a:lnTo>
                            <a:pt x="640" y="365"/>
                          </a:lnTo>
                          <a:lnTo>
                            <a:pt x="622" y="347"/>
                          </a:lnTo>
                          <a:lnTo>
                            <a:pt x="610" y="335"/>
                          </a:lnTo>
                          <a:lnTo>
                            <a:pt x="598" y="329"/>
                          </a:lnTo>
                          <a:lnTo>
                            <a:pt x="586" y="335"/>
                          </a:lnTo>
                          <a:lnTo>
                            <a:pt x="563" y="341"/>
                          </a:lnTo>
                          <a:lnTo>
                            <a:pt x="521" y="365"/>
                          </a:lnTo>
                          <a:lnTo>
                            <a:pt x="485" y="395"/>
                          </a:lnTo>
                          <a:lnTo>
                            <a:pt x="455" y="425"/>
                          </a:lnTo>
                          <a:lnTo>
                            <a:pt x="395" y="485"/>
                          </a:lnTo>
                          <a:lnTo>
                            <a:pt x="335" y="545"/>
                          </a:lnTo>
                          <a:lnTo>
                            <a:pt x="311" y="581"/>
                          </a:lnTo>
                          <a:lnTo>
                            <a:pt x="287" y="617"/>
                          </a:lnTo>
                          <a:lnTo>
                            <a:pt x="281" y="623"/>
                          </a:lnTo>
                          <a:lnTo>
                            <a:pt x="281" y="629"/>
                          </a:lnTo>
                          <a:lnTo>
                            <a:pt x="275" y="629"/>
                          </a:lnTo>
                          <a:lnTo>
                            <a:pt x="257" y="635"/>
                          </a:lnTo>
                          <a:lnTo>
                            <a:pt x="240" y="635"/>
                          </a:lnTo>
                          <a:lnTo>
                            <a:pt x="216" y="641"/>
                          </a:lnTo>
                          <a:lnTo>
                            <a:pt x="192" y="641"/>
                          </a:lnTo>
                          <a:lnTo>
                            <a:pt x="168" y="641"/>
                          </a:lnTo>
                          <a:lnTo>
                            <a:pt x="102" y="647"/>
                          </a:lnTo>
                          <a:lnTo>
                            <a:pt x="36" y="641"/>
                          </a:lnTo>
                          <a:lnTo>
                            <a:pt x="12" y="635"/>
                          </a:lnTo>
                          <a:lnTo>
                            <a:pt x="0" y="617"/>
                          </a:lnTo>
                          <a:lnTo>
                            <a:pt x="54" y="581"/>
                          </a:lnTo>
                          <a:lnTo>
                            <a:pt x="90" y="569"/>
                          </a:lnTo>
                          <a:lnTo>
                            <a:pt x="126" y="563"/>
                          </a:lnTo>
                          <a:lnTo>
                            <a:pt x="138" y="527"/>
                          </a:lnTo>
                          <a:lnTo>
                            <a:pt x="156" y="485"/>
                          </a:lnTo>
                          <a:lnTo>
                            <a:pt x="204" y="407"/>
                          </a:lnTo>
                          <a:lnTo>
                            <a:pt x="263" y="317"/>
                          </a:lnTo>
                          <a:lnTo>
                            <a:pt x="299" y="269"/>
                          </a:lnTo>
                          <a:lnTo>
                            <a:pt x="341" y="233"/>
                          </a:lnTo>
                          <a:lnTo>
                            <a:pt x="323" y="209"/>
                          </a:lnTo>
                          <a:lnTo>
                            <a:pt x="305" y="192"/>
                          </a:lnTo>
                          <a:lnTo>
                            <a:pt x="329" y="180"/>
                          </a:lnTo>
                          <a:lnTo>
                            <a:pt x="353" y="162"/>
                          </a:lnTo>
                          <a:lnTo>
                            <a:pt x="341" y="126"/>
                          </a:lnTo>
                          <a:lnTo>
                            <a:pt x="347" y="78"/>
                          </a:lnTo>
                          <a:lnTo>
                            <a:pt x="359" y="36"/>
                          </a:lnTo>
                          <a:lnTo>
                            <a:pt x="377" y="0"/>
                          </a:lnTo>
                          <a:lnTo>
                            <a:pt x="891" y="102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71" name="Freeform 539"/>
                    <p:cNvSpPr>
                      <a:spLocks/>
                    </p:cNvSpPr>
                    <p:nvPr/>
                  </p:nvSpPr>
                  <p:spPr bwMode="auto">
                    <a:xfrm>
                      <a:off x="3065" y="1743"/>
                      <a:ext cx="813" cy="558"/>
                    </a:xfrm>
                    <a:custGeom>
                      <a:avLst/>
                      <a:gdLst>
                        <a:gd name="T0" fmla="*/ 371 w 813"/>
                        <a:gd name="T1" fmla="*/ 0 h 558"/>
                        <a:gd name="T2" fmla="*/ 395 w 813"/>
                        <a:gd name="T3" fmla="*/ 18 h 558"/>
                        <a:gd name="T4" fmla="*/ 425 w 813"/>
                        <a:gd name="T5" fmla="*/ 48 h 558"/>
                        <a:gd name="T6" fmla="*/ 508 w 813"/>
                        <a:gd name="T7" fmla="*/ 120 h 558"/>
                        <a:gd name="T8" fmla="*/ 550 w 813"/>
                        <a:gd name="T9" fmla="*/ 156 h 558"/>
                        <a:gd name="T10" fmla="*/ 586 w 813"/>
                        <a:gd name="T11" fmla="*/ 192 h 558"/>
                        <a:gd name="T12" fmla="*/ 616 w 813"/>
                        <a:gd name="T13" fmla="*/ 222 h 558"/>
                        <a:gd name="T14" fmla="*/ 634 w 813"/>
                        <a:gd name="T15" fmla="*/ 240 h 558"/>
                        <a:gd name="T16" fmla="*/ 634 w 813"/>
                        <a:gd name="T17" fmla="*/ 234 h 558"/>
                        <a:gd name="T18" fmla="*/ 640 w 813"/>
                        <a:gd name="T19" fmla="*/ 222 h 558"/>
                        <a:gd name="T20" fmla="*/ 658 w 813"/>
                        <a:gd name="T21" fmla="*/ 180 h 558"/>
                        <a:gd name="T22" fmla="*/ 670 w 813"/>
                        <a:gd name="T23" fmla="*/ 162 h 558"/>
                        <a:gd name="T24" fmla="*/ 682 w 813"/>
                        <a:gd name="T25" fmla="*/ 144 h 558"/>
                        <a:gd name="T26" fmla="*/ 700 w 813"/>
                        <a:gd name="T27" fmla="*/ 144 h 558"/>
                        <a:gd name="T28" fmla="*/ 718 w 813"/>
                        <a:gd name="T29" fmla="*/ 156 h 558"/>
                        <a:gd name="T30" fmla="*/ 754 w 813"/>
                        <a:gd name="T31" fmla="*/ 192 h 558"/>
                        <a:gd name="T32" fmla="*/ 783 w 813"/>
                        <a:gd name="T33" fmla="*/ 234 h 558"/>
                        <a:gd name="T34" fmla="*/ 807 w 813"/>
                        <a:gd name="T35" fmla="*/ 270 h 558"/>
                        <a:gd name="T36" fmla="*/ 813 w 813"/>
                        <a:gd name="T37" fmla="*/ 282 h 558"/>
                        <a:gd name="T38" fmla="*/ 813 w 813"/>
                        <a:gd name="T39" fmla="*/ 282 h 558"/>
                        <a:gd name="T40" fmla="*/ 801 w 813"/>
                        <a:gd name="T41" fmla="*/ 372 h 558"/>
                        <a:gd name="T42" fmla="*/ 789 w 813"/>
                        <a:gd name="T43" fmla="*/ 444 h 558"/>
                        <a:gd name="T44" fmla="*/ 777 w 813"/>
                        <a:gd name="T45" fmla="*/ 492 h 558"/>
                        <a:gd name="T46" fmla="*/ 777 w 813"/>
                        <a:gd name="T47" fmla="*/ 528 h 558"/>
                        <a:gd name="T48" fmla="*/ 771 w 813"/>
                        <a:gd name="T49" fmla="*/ 546 h 558"/>
                        <a:gd name="T50" fmla="*/ 765 w 813"/>
                        <a:gd name="T51" fmla="*/ 558 h 558"/>
                        <a:gd name="T52" fmla="*/ 765 w 813"/>
                        <a:gd name="T53" fmla="*/ 558 h 558"/>
                        <a:gd name="T54" fmla="*/ 759 w 813"/>
                        <a:gd name="T55" fmla="*/ 558 h 558"/>
                        <a:gd name="T56" fmla="*/ 736 w 813"/>
                        <a:gd name="T57" fmla="*/ 558 h 558"/>
                        <a:gd name="T58" fmla="*/ 700 w 813"/>
                        <a:gd name="T59" fmla="*/ 546 h 558"/>
                        <a:gd name="T60" fmla="*/ 658 w 813"/>
                        <a:gd name="T61" fmla="*/ 540 h 558"/>
                        <a:gd name="T62" fmla="*/ 604 w 813"/>
                        <a:gd name="T63" fmla="*/ 528 h 558"/>
                        <a:gd name="T64" fmla="*/ 544 w 813"/>
                        <a:gd name="T65" fmla="*/ 516 h 558"/>
                        <a:gd name="T66" fmla="*/ 407 w 813"/>
                        <a:gd name="T67" fmla="*/ 492 h 558"/>
                        <a:gd name="T68" fmla="*/ 269 w 813"/>
                        <a:gd name="T69" fmla="*/ 456 h 558"/>
                        <a:gd name="T70" fmla="*/ 209 w 813"/>
                        <a:gd name="T71" fmla="*/ 444 h 558"/>
                        <a:gd name="T72" fmla="*/ 149 w 813"/>
                        <a:gd name="T73" fmla="*/ 432 h 558"/>
                        <a:gd name="T74" fmla="*/ 96 w 813"/>
                        <a:gd name="T75" fmla="*/ 414 h 558"/>
                        <a:gd name="T76" fmla="*/ 54 w 813"/>
                        <a:gd name="T77" fmla="*/ 402 h 558"/>
                        <a:gd name="T78" fmla="*/ 24 w 813"/>
                        <a:gd name="T79" fmla="*/ 390 h 558"/>
                        <a:gd name="T80" fmla="*/ 6 w 813"/>
                        <a:gd name="T81" fmla="*/ 378 h 558"/>
                        <a:gd name="T82" fmla="*/ 0 w 813"/>
                        <a:gd name="T83" fmla="*/ 348 h 558"/>
                        <a:gd name="T84" fmla="*/ 6 w 813"/>
                        <a:gd name="T85" fmla="*/ 306 h 558"/>
                        <a:gd name="T86" fmla="*/ 24 w 813"/>
                        <a:gd name="T87" fmla="*/ 252 h 558"/>
                        <a:gd name="T88" fmla="*/ 60 w 813"/>
                        <a:gd name="T89" fmla="*/ 192 h 558"/>
                        <a:gd name="T90" fmla="*/ 90 w 813"/>
                        <a:gd name="T91" fmla="*/ 138 h 558"/>
                        <a:gd name="T92" fmla="*/ 120 w 813"/>
                        <a:gd name="T93" fmla="*/ 96 h 558"/>
                        <a:gd name="T94" fmla="*/ 137 w 813"/>
                        <a:gd name="T95" fmla="*/ 60 h 558"/>
                        <a:gd name="T96" fmla="*/ 149 w 813"/>
                        <a:gd name="T97" fmla="*/ 48 h 558"/>
                        <a:gd name="T98" fmla="*/ 371 w 813"/>
                        <a:gd name="T99" fmla="*/ 0 h 5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</a:cxnLst>
                      <a:rect l="0" t="0" r="r" b="b"/>
                      <a:pathLst>
                        <a:path w="813" h="558">
                          <a:moveTo>
                            <a:pt x="371" y="0"/>
                          </a:moveTo>
                          <a:lnTo>
                            <a:pt x="395" y="18"/>
                          </a:lnTo>
                          <a:lnTo>
                            <a:pt x="425" y="48"/>
                          </a:lnTo>
                          <a:lnTo>
                            <a:pt x="508" y="120"/>
                          </a:lnTo>
                          <a:lnTo>
                            <a:pt x="550" y="156"/>
                          </a:lnTo>
                          <a:lnTo>
                            <a:pt x="586" y="192"/>
                          </a:lnTo>
                          <a:lnTo>
                            <a:pt x="616" y="222"/>
                          </a:lnTo>
                          <a:lnTo>
                            <a:pt x="634" y="240"/>
                          </a:lnTo>
                          <a:lnTo>
                            <a:pt x="634" y="234"/>
                          </a:lnTo>
                          <a:lnTo>
                            <a:pt x="640" y="222"/>
                          </a:lnTo>
                          <a:lnTo>
                            <a:pt x="658" y="180"/>
                          </a:lnTo>
                          <a:lnTo>
                            <a:pt x="670" y="162"/>
                          </a:lnTo>
                          <a:lnTo>
                            <a:pt x="682" y="144"/>
                          </a:lnTo>
                          <a:lnTo>
                            <a:pt x="700" y="144"/>
                          </a:lnTo>
                          <a:lnTo>
                            <a:pt x="718" y="156"/>
                          </a:lnTo>
                          <a:lnTo>
                            <a:pt x="754" y="192"/>
                          </a:lnTo>
                          <a:lnTo>
                            <a:pt x="783" y="234"/>
                          </a:lnTo>
                          <a:lnTo>
                            <a:pt x="807" y="270"/>
                          </a:lnTo>
                          <a:lnTo>
                            <a:pt x="813" y="282"/>
                          </a:lnTo>
                          <a:lnTo>
                            <a:pt x="813" y="282"/>
                          </a:lnTo>
                          <a:lnTo>
                            <a:pt x="801" y="372"/>
                          </a:lnTo>
                          <a:lnTo>
                            <a:pt x="789" y="444"/>
                          </a:lnTo>
                          <a:lnTo>
                            <a:pt x="777" y="492"/>
                          </a:lnTo>
                          <a:lnTo>
                            <a:pt x="777" y="528"/>
                          </a:lnTo>
                          <a:lnTo>
                            <a:pt x="771" y="546"/>
                          </a:lnTo>
                          <a:lnTo>
                            <a:pt x="765" y="558"/>
                          </a:lnTo>
                          <a:lnTo>
                            <a:pt x="765" y="558"/>
                          </a:lnTo>
                          <a:lnTo>
                            <a:pt x="759" y="558"/>
                          </a:lnTo>
                          <a:lnTo>
                            <a:pt x="736" y="558"/>
                          </a:lnTo>
                          <a:lnTo>
                            <a:pt x="700" y="546"/>
                          </a:lnTo>
                          <a:lnTo>
                            <a:pt x="658" y="540"/>
                          </a:lnTo>
                          <a:lnTo>
                            <a:pt x="604" y="528"/>
                          </a:lnTo>
                          <a:lnTo>
                            <a:pt x="544" y="516"/>
                          </a:lnTo>
                          <a:lnTo>
                            <a:pt x="407" y="492"/>
                          </a:lnTo>
                          <a:lnTo>
                            <a:pt x="269" y="456"/>
                          </a:lnTo>
                          <a:lnTo>
                            <a:pt x="209" y="444"/>
                          </a:lnTo>
                          <a:lnTo>
                            <a:pt x="149" y="432"/>
                          </a:lnTo>
                          <a:lnTo>
                            <a:pt x="96" y="414"/>
                          </a:lnTo>
                          <a:lnTo>
                            <a:pt x="54" y="402"/>
                          </a:lnTo>
                          <a:lnTo>
                            <a:pt x="24" y="390"/>
                          </a:lnTo>
                          <a:lnTo>
                            <a:pt x="6" y="378"/>
                          </a:lnTo>
                          <a:lnTo>
                            <a:pt x="0" y="348"/>
                          </a:lnTo>
                          <a:lnTo>
                            <a:pt x="6" y="306"/>
                          </a:lnTo>
                          <a:lnTo>
                            <a:pt x="24" y="252"/>
                          </a:lnTo>
                          <a:lnTo>
                            <a:pt x="60" y="192"/>
                          </a:lnTo>
                          <a:lnTo>
                            <a:pt x="90" y="138"/>
                          </a:lnTo>
                          <a:lnTo>
                            <a:pt x="120" y="96"/>
                          </a:lnTo>
                          <a:lnTo>
                            <a:pt x="137" y="60"/>
                          </a:lnTo>
                          <a:lnTo>
                            <a:pt x="149" y="48"/>
                          </a:lnTo>
                          <a:lnTo>
                            <a:pt x="371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72" name="Freeform 540"/>
                    <p:cNvSpPr>
                      <a:spLocks/>
                    </p:cNvSpPr>
                    <p:nvPr/>
                  </p:nvSpPr>
                  <p:spPr bwMode="auto">
                    <a:xfrm>
                      <a:off x="3795" y="2115"/>
                      <a:ext cx="963" cy="720"/>
                    </a:xfrm>
                    <a:custGeom>
                      <a:avLst/>
                      <a:gdLst>
                        <a:gd name="T0" fmla="*/ 35 w 963"/>
                        <a:gd name="T1" fmla="*/ 0 h 720"/>
                        <a:gd name="T2" fmla="*/ 35 w 963"/>
                        <a:gd name="T3" fmla="*/ 6 h 720"/>
                        <a:gd name="T4" fmla="*/ 24 w 963"/>
                        <a:gd name="T5" fmla="*/ 30 h 720"/>
                        <a:gd name="T6" fmla="*/ 18 w 963"/>
                        <a:gd name="T7" fmla="*/ 66 h 720"/>
                        <a:gd name="T8" fmla="*/ 6 w 963"/>
                        <a:gd name="T9" fmla="*/ 114 h 720"/>
                        <a:gd name="T10" fmla="*/ 6 w 963"/>
                        <a:gd name="T11" fmla="*/ 162 h 720"/>
                        <a:gd name="T12" fmla="*/ 0 w 963"/>
                        <a:gd name="T13" fmla="*/ 222 h 720"/>
                        <a:gd name="T14" fmla="*/ 6 w 963"/>
                        <a:gd name="T15" fmla="*/ 282 h 720"/>
                        <a:gd name="T16" fmla="*/ 24 w 963"/>
                        <a:gd name="T17" fmla="*/ 342 h 720"/>
                        <a:gd name="T18" fmla="*/ 77 w 963"/>
                        <a:gd name="T19" fmla="*/ 456 h 720"/>
                        <a:gd name="T20" fmla="*/ 137 w 963"/>
                        <a:gd name="T21" fmla="*/ 552 h 720"/>
                        <a:gd name="T22" fmla="*/ 161 w 963"/>
                        <a:gd name="T23" fmla="*/ 594 h 720"/>
                        <a:gd name="T24" fmla="*/ 197 w 963"/>
                        <a:gd name="T25" fmla="*/ 624 h 720"/>
                        <a:gd name="T26" fmla="*/ 221 w 963"/>
                        <a:gd name="T27" fmla="*/ 648 h 720"/>
                        <a:gd name="T28" fmla="*/ 251 w 963"/>
                        <a:gd name="T29" fmla="*/ 666 h 720"/>
                        <a:gd name="T30" fmla="*/ 269 w 963"/>
                        <a:gd name="T31" fmla="*/ 672 h 720"/>
                        <a:gd name="T32" fmla="*/ 293 w 963"/>
                        <a:gd name="T33" fmla="*/ 678 h 720"/>
                        <a:gd name="T34" fmla="*/ 352 w 963"/>
                        <a:gd name="T35" fmla="*/ 702 h 720"/>
                        <a:gd name="T36" fmla="*/ 436 w 963"/>
                        <a:gd name="T37" fmla="*/ 714 h 720"/>
                        <a:gd name="T38" fmla="*/ 532 w 963"/>
                        <a:gd name="T39" fmla="*/ 720 h 720"/>
                        <a:gd name="T40" fmla="*/ 622 w 963"/>
                        <a:gd name="T41" fmla="*/ 708 h 720"/>
                        <a:gd name="T42" fmla="*/ 669 w 963"/>
                        <a:gd name="T43" fmla="*/ 696 h 720"/>
                        <a:gd name="T44" fmla="*/ 717 w 963"/>
                        <a:gd name="T45" fmla="*/ 672 h 720"/>
                        <a:gd name="T46" fmla="*/ 759 w 963"/>
                        <a:gd name="T47" fmla="*/ 642 h 720"/>
                        <a:gd name="T48" fmla="*/ 801 w 963"/>
                        <a:gd name="T49" fmla="*/ 600 h 720"/>
                        <a:gd name="T50" fmla="*/ 837 w 963"/>
                        <a:gd name="T51" fmla="*/ 552 h 720"/>
                        <a:gd name="T52" fmla="*/ 873 w 963"/>
                        <a:gd name="T53" fmla="*/ 486 h 720"/>
                        <a:gd name="T54" fmla="*/ 921 w 963"/>
                        <a:gd name="T55" fmla="*/ 378 h 720"/>
                        <a:gd name="T56" fmla="*/ 939 w 963"/>
                        <a:gd name="T57" fmla="*/ 324 h 720"/>
                        <a:gd name="T58" fmla="*/ 957 w 963"/>
                        <a:gd name="T59" fmla="*/ 270 h 720"/>
                        <a:gd name="T60" fmla="*/ 963 w 963"/>
                        <a:gd name="T61" fmla="*/ 222 h 720"/>
                        <a:gd name="T62" fmla="*/ 963 w 963"/>
                        <a:gd name="T63" fmla="*/ 174 h 720"/>
                        <a:gd name="T64" fmla="*/ 945 w 963"/>
                        <a:gd name="T65" fmla="*/ 144 h 720"/>
                        <a:gd name="T66" fmla="*/ 909 w 963"/>
                        <a:gd name="T67" fmla="*/ 108 h 720"/>
                        <a:gd name="T68" fmla="*/ 825 w 963"/>
                        <a:gd name="T69" fmla="*/ 72 h 720"/>
                        <a:gd name="T70" fmla="*/ 741 w 963"/>
                        <a:gd name="T71" fmla="*/ 42 h 720"/>
                        <a:gd name="T72" fmla="*/ 705 w 963"/>
                        <a:gd name="T73" fmla="*/ 36 h 720"/>
                        <a:gd name="T74" fmla="*/ 681 w 963"/>
                        <a:gd name="T75" fmla="*/ 30 h 720"/>
                        <a:gd name="T76" fmla="*/ 663 w 963"/>
                        <a:gd name="T77" fmla="*/ 24 h 720"/>
                        <a:gd name="T78" fmla="*/ 657 w 963"/>
                        <a:gd name="T79" fmla="*/ 24 h 720"/>
                        <a:gd name="T80" fmla="*/ 35 w 963"/>
                        <a:gd name="T81" fmla="*/ 0 h 72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</a:cxnLst>
                      <a:rect l="0" t="0" r="r" b="b"/>
                      <a:pathLst>
                        <a:path w="963" h="720">
                          <a:moveTo>
                            <a:pt x="35" y="0"/>
                          </a:moveTo>
                          <a:lnTo>
                            <a:pt x="35" y="6"/>
                          </a:lnTo>
                          <a:lnTo>
                            <a:pt x="24" y="30"/>
                          </a:lnTo>
                          <a:lnTo>
                            <a:pt x="18" y="66"/>
                          </a:lnTo>
                          <a:lnTo>
                            <a:pt x="6" y="114"/>
                          </a:lnTo>
                          <a:lnTo>
                            <a:pt x="6" y="162"/>
                          </a:lnTo>
                          <a:lnTo>
                            <a:pt x="0" y="222"/>
                          </a:lnTo>
                          <a:lnTo>
                            <a:pt x="6" y="282"/>
                          </a:lnTo>
                          <a:lnTo>
                            <a:pt x="24" y="342"/>
                          </a:lnTo>
                          <a:lnTo>
                            <a:pt x="77" y="456"/>
                          </a:lnTo>
                          <a:lnTo>
                            <a:pt x="137" y="552"/>
                          </a:lnTo>
                          <a:lnTo>
                            <a:pt x="161" y="594"/>
                          </a:lnTo>
                          <a:lnTo>
                            <a:pt x="197" y="624"/>
                          </a:lnTo>
                          <a:lnTo>
                            <a:pt x="221" y="648"/>
                          </a:lnTo>
                          <a:lnTo>
                            <a:pt x="251" y="666"/>
                          </a:lnTo>
                          <a:lnTo>
                            <a:pt x="269" y="672"/>
                          </a:lnTo>
                          <a:lnTo>
                            <a:pt x="293" y="678"/>
                          </a:lnTo>
                          <a:lnTo>
                            <a:pt x="352" y="702"/>
                          </a:lnTo>
                          <a:lnTo>
                            <a:pt x="436" y="714"/>
                          </a:lnTo>
                          <a:lnTo>
                            <a:pt x="532" y="720"/>
                          </a:lnTo>
                          <a:lnTo>
                            <a:pt x="622" y="708"/>
                          </a:lnTo>
                          <a:lnTo>
                            <a:pt x="669" y="696"/>
                          </a:lnTo>
                          <a:lnTo>
                            <a:pt x="717" y="672"/>
                          </a:lnTo>
                          <a:lnTo>
                            <a:pt x="759" y="642"/>
                          </a:lnTo>
                          <a:lnTo>
                            <a:pt x="801" y="600"/>
                          </a:lnTo>
                          <a:lnTo>
                            <a:pt x="837" y="552"/>
                          </a:lnTo>
                          <a:lnTo>
                            <a:pt x="873" y="486"/>
                          </a:lnTo>
                          <a:lnTo>
                            <a:pt x="921" y="378"/>
                          </a:lnTo>
                          <a:lnTo>
                            <a:pt x="939" y="324"/>
                          </a:lnTo>
                          <a:lnTo>
                            <a:pt x="957" y="270"/>
                          </a:lnTo>
                          <a:lnTo>
                            <a:pt x="963" y="222"/>
                          </a:lnTo>
                          <a:lnTo>
                            <a:pt x="963" y="174"/>
                          </a:lnTo>
                          <a:lnTo>
                            <a:pt x="945" y="144"/>
                          </a:lnTo>
                          <a:lnTo>
                            <a:pt x="909" y="108"/>
                          </a:lnTo>
                          <a:lnTo>
                            <a:pt x="825" y="72"/>
                          </a:lnTo>
                          <a:lnTo>
                            <a:pt x="741" y="42"/>
                          </a:lnTo>
                          <a:lnTo>
                            <a:pt x="705" y="36"/>
                          </a:lnTo>
                          <a:lnTo>
                            <a:pt x="681" y="30"/>
                          </a:lnTo>
                          <a:lnTo>
                            <a:pt x="663" y="24"/>
                          </a:lnTo>
                          <a:lnTo>
                            <a:pt x="657" y="24"/>
                          </a:lnTo>
                          <a:lnTo>
                            <a:pt x="35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73" name="Freeform 541"/>
                    <p:cNvSpPr>
                      <a:spLocks/>
                    </p:cNvSpPr>
                    <p:nvPr/>
                  </p:nvSpPr>
                  <p:spPr bwMode="auto">
                    <a:xfrm>
                      <a:off x="4584" y="2301"/>
                      <a:ext cx="520" cy="599"/>
                    </a:xfrm>
                    <a:custGeom>
                      <a:avLst/>
                      <a:gdLst>
                        <a:gd name="T0" fmla="*/ 96 w 520"/>
                        <a:gd name="T1" fmla="*/ 0 h 599"/>
                        <a:gd name="T2" fmla="*/ 102 w 520"/>
                        <a:gd name="T3" fmla="*/ 0 h 599"/>
                        <a:gd name="T4" fmla="*/ 126 w 520"/>
                        <a:gd name="T5" fmla="*/ 6 h 599"/>
                        <a:gd name="T6" fmla="*/ 162 w 520"/>
                        <a:gd name="T7" fmla="*/ 12 h 599"/>
                        <a:gd name="T8" fmla="*/ 203 w 520"/>
                        <a:gd name="T9" fmla="*/ 24 h 599"/>
                        <a:gd name="T10" fmla="*/ 293 w 520"/>
                        <a:gd name="T11" fmla="*/ 48 h 599"/>
                        <a:gd name="T12" fmla="*/ 329 w 520"/>
                        <a:gd name="T13" fmla="*/ 66 h 599"/>
                        <a:gd name="T14" fmla="*/ 365 w 520"/>
                        <a:gd name="T15" fmla="*/ 84 h 599"/>
                        <a:gd name="T16" fmla="*/ 395 w 520"/>
                        <a:gd name="T17" fmla="*/ 108 h 599"/>
                        <a:gd name="T18" fmla="*/ 437 w 520"/>
                        <a:gd name="T19" fmla="*/ 144 h 599"/>
                        <a:gd name="T20" fmla="*/ 473 w 520"/>
                        <a:gd name="T21" fmla="*/ 186 h 599"/>
                        <a:gd name="T22" fmla="*/ 502 w 520"/>
                        <a:gd name="T23" fmla="*/ 234 h 599"/>
                        <a:gd name="T24" fmla="*/ 520 w 520"/>
                        <a:gd name="T25" fmla="*/ 288 h 599"/>
                        <a:gd name="T26" fmla="*/ 520 w 520"/>
                        <a:gd name="T27" fmla="*/ 354 h 599"/>
                        <a:gd name="T28" fmla="*/ 508 w 520"/>
                        <a:gd name="T29" fmla="*/ 390 h 599"/>
                        <a:gd name="T30" fmla="*/ 491 w 520"/>
                        <a:gd name="T31" fmla="*/ 426 h 599"/>
                        <a:gd name="T32" fmla="*/ 467 w 520"/>
                        <a:gd name="T33" fmla="*/ 462 h 599"/>
                        <a:gd name="T34" fmla="*/ 437 w 520"/>
                        <a:gd name="T35" fmla="*/ 498 h 599"/>
                        <a:gd name="T36" fmla="*/ 395 w 520"/>
                        <a:gd name="T37" fmla="*/ 534 h 599"/>
                        <a:gd name="T38" fmla="*/ 347 w 520"/>
                        <a:gd name="T39" fmla="*/ 563 h 599"/>
                        <a:gd name="T40" fmla="*/ 299 w 520"/>
                        <a:gd name="T41" fmla="*/ 581 h 599"/>
                        <a:gd name="T42" fmla="*/ 251 w 520"/>
                        <a:gd name="T43" fmla="*/ 593 h 599"/>
                        <a:gd name="T44" fmla="*/ 209 w 520"/>
                        <a:gd name="T45" fmla="*/ 599 h 599"/>
                        <a:gd name="T46" fmla="*/ 174 w 520"/>
                        <a:gd name="T47" fmla="*/ 599 h 599"/>
                        <a:gd name="T48" fmla="*/ 150 w 520"/>
                        <a:gd name="T49" fmla="*/ 599 h 599"/>
                        <a:gd name="T50" fmla="*/ 138 w 520"/>
                        <a:gd name="T51" fmla="*/ 593 h 599"/>
                        <a:gd name="T52" fmla="*/ 120 w 520"/>
                        <a:gd name="T53" fmla="*/ 546 h 599"/>
                        <a:gd name="T54" fmla="*/ 108 w 520"/>
                        <a:gd name="T55" fmla="*/ 510 h 599"/>
                        <a:gd name="T56" fmla="*/ 96 w 520"/>
                        <a:gd name="T57" fmla="*/ 480 h 599"/>
                        <a:gd name="T58" fmla="*/ 90 w 520"/>
                        <a:gd name="T59" fmla="*/ 468 h 599"/>
                        <a:gd name="T60" fmla="*/ 84 w 520"/>
                        <a:gd name="T61" fmla="*/ 450 h 599"/>
                        <a:gd name="T62" fmla="*/ 84 w 520"/>
                        <a:gd name="T63" fmla="*/ 450 h 599"/>
                        <a:gd name="T64" fmla="*/ 90 w 520"/>
                        <a:gd name="T65" fmla="*/ 438 h 599"/>
                        <a:gd name="T66" fmla="*/ 120 w 520"/>
                        <a:gd name="T67" fmla="*/ 414 h 599"/>
                        <a:gd name="T68" fmla="*/ 162 w 520"/>
                        <a:gd name="T69" fmla="*/ 384 h 599"/>
                        <a:gd name="T70" fmla="*/ 209 w 520"/>
                        <a:gd name="T71" fmla="*/ 372 h 599"/>
                        <a:gd name="T72" fmla="*/ 144 w 520"/>
                        <a:gd name="T73" fmla="*/ 354 h 599"/>
                        <a:gd name="T74" fmla="*/ 90 w 520"/>
                        <a:gd name="T75" fmla="*/ 342 h 599"/>
                        <a:gd name="T76" fmla="*/ 54 w 520"/>
                        <a:gd name="T77" fmla="*/ 330 h 599"/>
                        <a:gd name="T78" fmla="*/ 24 w 520"/>
                        <a:gd name="T79" fmla="*/ 324 h 599"/>
                        <a:gd name="T80" fmla="*/ 12 w 520"/>
                        <a:gd name="T81" fmla="*/ 318 h 599"/>
                        <a:gd name="T82" fmla="*/ 0 w 520"/>
                        <a:gd name="T83" fmla="*/ 318 h 599"/>
                        <a:gd name="T84" fmla="*/ 0 w 520"/>
                        <a:gd name="T85" fmla="*/ 318 h 599"/>
                        <a:gd name="T86" fmla="*/ 96 w 520"/>
                        <a:gd name="T87" fmla="*/ 0 h 59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</a:cxnLst>
                      <a:rect l="0" t="0" r="r" b="b"/>
                      <a:pathLst>
                        <a:path w="520" h="599">
                          <a:moveTo>
                            <a:pt x="96" y="0"/>
                          </a:moveTo>
                          <a:lnTo>
                            <a:pt x="102" y="0"/>
                          </a:lnTo>
                          <a:lnTo>
                            <a:pt x="126" y="6"/>
                          </a:lnTo>
                          <a:lnTo>
                            <a:pt x="162" y="12"/>
                          </a:lnTo>
                          <a:lnTo>
                            <a:pt x="203" y="24"/>
                          </a:lnTo>
                          <a:lnTo>
                            <a:pt x="293" y="48"/>
                          </a:lnTo>
                          <a:lnTo>
                            <a:pt x="329" y="66"/>
                          </a:lnTo>
                          <a:lnTo>
                            <a:pt x="365" y="84"/>
                          </a:lnTo>
                          <a:lnTo>
                            <a:pt x="395" y="108"/>
                          </a:lnTo>
                          <a:lnTo>
                            <a:pt x="437" y="144"/>
                          </a:lnTo>
                          <a:lnTo>
                            <a:pt x="473" y="186"/>
                          </a:lnTo>
                          <a:lnTo>
                            <a:pt x="502" y="234"/>
                          </a:lnTo>
                          <a:lnTo>
                            <a:pt x="520" y="288"/>
                          </a:lnTo>
                          <a:lnTo>
                            <a:pt x="520" y="354"/>
                          </a:lnTo>
                          <a:lnTo>
                            <a:pt x="508" y="390"/>
                          </a:lnTo>
                          <a:lnTo>
                            <a:pt x="491" y="426"/>
                          </a:lnTo>
                          <a:lnTo>
                            <a:pt x="467" y="462"/>
                          </a:lnTo>
                          <a:lnTo>
                            <a:pt x="437" y="498"/>
                          </a:lnTo>
                          <a:lnTo>
                            <a:pt x="395" y="534"/>
                          </a:lnTo>
                          <a:lnTo>
                            <a:pt x="347" y="563"/>
                          </a:lnTo>
                          <a:lnTo>
                            <a:pt x="299" y="581"/>
                          </a:lnTo>
                          <a:lnTo>
                            <a:pt x="251" y="593"/>
                          </a:lnTo>
                          <a:lnTo>
                            <a:pt x="209" y="599"/>
                          </a:lnTo>
                          <a:lnTo>
                            <a:pt x="174" y="599"/>
                          </a:lnTo>
                          <a:lnTo>
                            <a:pt x="150" y="599"/>
                          </a:lnTo>
                          <a:lnTo>
                            <a:pt x="138" y="593"/>
                          </a:lnTo>
                          <a:lnTo>
                            <a:pt x="120" y="546"/>
                          </a:lnTo>
                          <a:lnTo>
                            <a:pt x="108" y="510"/>
                          </a:lnTo>
                          <a:lnTo>
                            <a:pt x="96" y="480"/>
                          </a:lnTo>
                          <a:lnTo>
                            <a:pt x="90" y="468"/>
                          </a:lnTo>
                          <a:lnTo>
                            <a:pt x="84" y="450"/>
                          </a:lnTo>
                          <a:lnTo>
                            <a:pt x="84" y="450"/>
                          </a:lnTo>
                          <a:lnTo>
                            <a:pt x="90" y="438"/>
                          </a:lnTo>
                          <a:lnTo>
                            <a:pt x="120" y="414"/>
                          </a:lnTo>
                          <a:lnTo>
                            <a:pt x="162" y="384"/>
                          </a:lnTo>
                          <a:lnTo>
                            <a:pt x="209" y="372"/>
                          </a:lnTo>
                          <a:lnTo>
                            <a:pt x="144" y="354"/>
                          </a:lnTo>
                          <a:lnTo>
                            <a:pt x="90" y="342"/>
                          </a:lnTo>
                          <a:lnTo>
                            <a:pt x="54" y="330"/>
                          </a:lnTo>
                          <a:lnTo>
                            <a:pt x="24" y="324"/>
                          </a:lnTo>
                          <a:lnTo>
                            <a:pt x="12" y="318"/>
                          </a:lnTo>
                          <a:lnTo>
                            <a:pt x="0" y="318"/>
                          </a:lnTo>
                          <a:lnTo>
                            <a:pt x="0" y="318"/>
                          </a:lnTo>
                          <a:lnTo>
                            <a:pt x="96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74" name="Freeform 542"/>
                    <p:cNvSpPr>
                      <a:spLocks/>
                    </p:cNvSpPr>
                    <p:nvPr/>
                  </p:nvSpPr>
                  <p:spPr bwMode="auto">
                    <a:xfrm>
                      <a:off x="4584" y="2301"/>
                      <a:ext cx="520" cy="599"/>
                    </a:xfrm>
                    <a:custGeom>
                      <a:avLst/>
                      <a:gdLst>
                        <a:gd name="T0" fmla="*/ 96 w 520"/>
                        <a:gd name="T1" fmla="*/ 0 h 599"/>
                        <a:gd name="T2" fmla="*/ 102 w 520"/>
                        <a:gd name="T3" fmla="*/ 0 h 599"/>
                        <a:gd name="T4" fmla="*/ 126 w 520"/>
                        <a:gd name="T5" fmla="*/ 6 h 599"/>
                        <a:gd name="T6" fmla="*/ 162 w 520"/>
                        <a:gd name="T7" fmla="*/ 12 h 599"/>
                        <a:gd name="T8" fmla="*/ 203 w 520"/>
                        <a:gd name="T9" fmla="*/ 24 h 599"/>
                        <a:gd name="T10" fmla="*/ 293 w 520"/>
                        <a:gd name="T11" fmla="*/ 48 h 599"/>
                        <a:gd name="T12" fmla="*/ 329 w 520"/>
                        <a:gd name="T13" fmla="*/ 66 h 599"/>
                        <a:gd name="T14" fmla="*/ 365 w 520"/>
                        <a:gd name="T15" fmla="*/ 84 h 599"/>
                        <a:gd name="T16" fmla="*/ 395 w 520"/>
                        <a:gd name="T17" fmla="*/ 108 h 599"/>
                        <a:gd name="T18" fmla="*/ 437 w 520"/>
                        <a:gd name="T19" fmla="*/ 144 h 599"/>
                        <a:gd name="T20" fmla="*/ 473 w 520"/>
                        <a:gd name="T21" fmla="*/ 186 h 599"/>
                        <a:gd name="T22" fmla="*/ 502 w 520"/>
                        <a:gd name="T23" fmla="*/ 234 h 599"/>
                        <a:gd name="T24" fmla="*/ 520 w 520"/>
                        <a:gd name="T25" fmla="*/ 288 h 599"/>
                        <a:gd name="T26" fmla="*/ 520 w 520"/>
                        <a:gd name="T27" fmla="*/ 354 h 599"/>
                        <a:gd name="T28" fmla="*/ 508 w 520"/>
                        <a:gd name="T29" fmla="*/ 390 h 599"/>
                        <a:gd name="T30" fmla="*/ 491 w 520"/>
                        <a:gd name="T31" fmla="*/ 426 h 599"/>
                        <a:gd name="T32" fmla="*/ 467 w 520"/>
                        <a:gd name="T33" fmla="*/ 462 h 599"/>
                        <a:gd name="T34" fmla="*/ 437 w 520"/>
                        <a:gd name="T35" fmla="*/ 498 h 599"/>
                        <a:gd name="T36" fmla="*/ 395 w 520"/>
                        <a:gd name="T37" fmla="*/ 534 h 599"/>
                        <a:gd name="T38" fmla="*/ 347 w 520"/>
                        <a:gd name="T39" fmla="*/ 563 h 599"/>
                        <a:gd name="T40" fmla="*/ 299 w 520"/>
                        <a:gd name="T41" fmla="*/ 581 h 599"/>
                        <a:gd name="T42" fmla="*/ 251 w 520"/>
                        <a:gd name="T43" fmla="*/ 593 h 599"/>
                        <a:gd name="T44" fmla="*/ 209 w 520"/>
                        <a:gd name="T45" fmla="*/ 599 h 599"/>
                        <a:gd name="T46" fmla="*/ 174 w 520"/>
                        <a:gd name="T47" fmla="*/ 599 h 599"/>
                        <a:gd name="T48" fmla="*/ 150 w 520"/>
                        <a:gd name="T49" fmla="*/ 599 h 599"/>
                        <a:gd name="T50" fmla="*/ 138 w 520"/>
                        <a:gd name="T51" fmla="*/ 593 h 599"/>
                        <a:gd name="T52" fmla="*/ 120 w 520"/>
                        <a:gd name="T53" fmla="*/ 546 h 599"/>
                        <a:gd name="T54" fmla="*/ 108 w 520"/>
                        <a:gd name="T55" fmla="*/ 510 h 599"/>
                        <a:gd name="T56" fmla="*/ 96 w 520"/>
                        <a:gd name="T57" fmla="*/ 480 h 599"/>
                        <a:gd name="T58" fmla="*/ 90 w 520"/>
                        <a:gd name="T59" fmla="*/ 468 h 599"/>
                        <a:gd name="T60" fmla="*/ 84 w 520"/>
                        <a:gd name="T61" fmla="*/ 450 h 599"/>
                        <a:gd name="T62" fmla="*/ 84 w 520"/>
                        <a:gd name="T63" fmla="*/ 450 h 599"/>
                        <a:gd name="T64" fmla="*/ 90 w 520"/>
                        <a:gd name="T65" fmla="*/ 438 h 599"/>
                        <a:gd name="T66" fmla="*/ 120 w 520"/>
                        <a:gd name="T67" fmla="*/ 414 h 599"/>
                        <a:gd name="T68" fmla="*/ 162 w 520"/>
                        <a:gd name="T69" fmla="*/ 384 h 599"/>
                        <a:gd name="T70" fmla="*/ 209 w 520"/>
                        <a:gd name="T71" fmla="*/ 372 h 599"/>
                        <a:gd name="T72" fmla="*/ 144 w 520"/>
                        <a:gd name="T73" fmla="*/ 354 h 599"/>
                        <a:gd name="T74" fmla="*/ 90 w 520"/>
                        <a:gd name="T75" fmla="*/ 342 h 599"/>
                        <a:gd name="T76" fmla="*/ 54 w 520"/>
                        <a:gd name="T77" fmla="*/ 330 h 599"/>
                        <a:gd name="T78" fmla="*/ 24 w 520"/>
                        <a:gd name="T79" fmla="*/ 324 h 599"/>
                        <a:gd name="T80" fmla="*/ 12 w 520"/>
                        <a:gd name="T81" fmla="*/ 318 h 599"/>
                        <a:gd name="T82" fmla="*/ 0 w 520"/>
                        <a:gd name="T83" fmla="*/ 318 h 599"/>
                        <a:gd name="T84" fmla="*/ 0 w 520"/>
                        <a:gd name="T85" fmla="*/ 318 h 59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520" h="599">
                          <a:moveTo>
                            <a:pt x="96" y="0"/>
                          </a:moveTo>
                          <a:lnTo>
                            <a:pt x="102" y="0"/>
                          </a:lnTo>
                          <a:lnTo>
                            <a:pt x="126" y="6"/>
                          </a:lnTo>
                          <a:lnTo>
                            <a:pt x="162" y="12"/>
                          </a:lnTo>
                          <a:lnTo>
                            <a:pt x="203" y="24"/>
                          </a:lnTo>
                          <a:lnTo>
                            <a:pt x="293" y="48"/>
                          </a:lnTo>
                          <a:lnTo>
                            <a:pt x="329" y="66"/>
                          </a:lnTo>
                          <a:lnTo>
                            <a:pt x="365" y="84"/>
                          </a:lnTo>
                          <a:lnTo>
                            <a:pt x="395" y="108"/>
                          </a:lnTo>
                          <a:lnTo>
                            <a:pt x="437" y="144"/>
                          </a:lnTo>
                          <a:lnTo>
                            <a:pt x="473" y="186"/>
                          </a:lnTo>
                          <a:lnTo>
                            <a:pt x="502" y="234"/>
                          </a:lnTo>
                          <a:lnTo>
                            <a:pt x="520" y="288"/>
                          </a:lnTo>
                          <a:lnTo>
                            <a:pt x="520" y="354"/>
                          </a:lnTo>
                          <a:lnTo>
                            <a:pt x="508" y="390"/>
                          </a:lnTo>
                          <a:lnTo>
                            <a:pt x="491" y="426"/>
                          </a:lnTo>
                          <a:lnTo>
                            <a:pt x="467" y="462"/>
                          </a:lnTo>
                          <a:lnTo>
                            <a:pt x="437" y="498"/>
                          </a:lnTo>
                          <a:lnTo>
                            <a:pt x="395" y="534"/>
                          </a:lnTo>
                          <a:lnTo>
                            <a:pt x="347" y="563"/>
                          </a:lnTo>
                          <a:lnTo>
                            <a:pt x="299" y="581"/>
                          </a:lnTo>
                          <a:lnTo>
                            <a:pt x="251" y="593"/>
                          </a:lnTo>
                          <a:lnTo>
                            <a:pt x="209" y="599"/>
                          </a:lnTo>
                          <a:lnTo>
                            <a:pt x="174" y="599"/>
                          </a:lnTo>
                          <a:lnTo>
                            <a:pt x="150" y="599"/>
                          </a:lnTo>
                          <a:lnTo>
                            <a:pt x="138" y="593"/>
                          </a:lnTo>
                          <a:lnTo>
                            <a:pt x="120" y="546"/>
                          </a:lnTo>
                          <a:lnTo>
                            <a:pt x="108" y="510"/>
                          </a:lnTo>
                          <a:lnTo>
                            <a:pt x="96" y="480"/>
                          </a:lnTo>
                          <a:lnTo>
                            <a:pt x="90" y="468"/>
                          </a:lnTo>
                          <a:lnTo>
                            <a:pt x="84" y="450"/>
                          </a:lnTo>
                          <a:lnTo>
                            <a:pt x="84" y="450"/>
                          </a:lnTo>
                          <a:lnTo>
                            <a:pt x="90" y="438"/>
                          </a:lnTo>
                          <a:lnTo>
                            <a:pt x="120" y="414"/>
                          </a:lnTo>
                          <a:lnTo>
                            <a:pt x="162" y="384"/>
                          </a:lnTo>
                          <a:lnTo>
                            <a:pt x="209" y="372"/>
                          </a:lnTo>
                          <a:lnTo>
                            <a:pt x="144" y="354"/>
                          </a:lnTo>
                          <a:lnTo>
                            <a:pt x="90" y="342"/>
                          </a:lnTo>
                          <a:lnTo>
                            <a:pt x="54" y="330"/>
                          </a:lnTo>
                          <a:lnTo>
                            <a:pt x="24" y="324"/>
                          </a:lnTo>
                          <a:lnTo>
                            <a:pt x="12" y="318"/>
                          </a:lnTo>
                          <a:lnTo>
                            <a:pt x="0" y="318"/>
                          </a:lnTo>
                          <a:lnTo>
                            <a:pt x="0" y="31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75" name="Freeform 543"/>
                    <p:cNvSpPr>
                      <a:spLocks/>
                    </p:cNvSpPr>
                    <p:nvPr/>
                  </p:nvSpPr>
                  <p:spPr bwMode="auto">
                    <a:xfrm>
                      <a:off x="3095" y="2271"/>
                      <a:ext cx="652" cy="138"/>
                    </a:xfrm>
                    <a:custGeom>
                      <a:avLst/>
                      <a:gdLst>
                        <a:gd name="T0" fmla="*/ 652 w 652"/>
                        <a:gd name="T1" fmla="*/ 138 h 138"/>
                        <a:gd name="T2" fmla="*/ 646 w 652"/>
                        <a:gd name="T3" fmla="*/ 138 h 138"/>
                        <a:gd name="T4" fmla="*/ 628 w 652"/>
                        <a:gd name="T5" fmla="*/ 132 h 138"/>
                        <a:gd name="T6" fmla="*/ 604 w 652"/>
                        <a:gd name="T7" fmla="*/ 126 h 138"/>
                        <a:gd name="T8" fmla="*/ 568 w 652"/>
                        <a:gd name="T9" fmla="*/ 114 h 138"/>
                        <a:gd name="T10" fmla="*/ 472 w 652"/>
                        <a:gd name="T11" fmla="*/ 90 h 138"/>
                        <a:gd name="T12" fmla="*/ 365 w 652"/>
                        <a:gd name="T13" fmla="*/ 66 h 138"/>
                        <a:gd name="T14" fmla="*/ 251 w 652"/>
                        <a:gd name="T15" fmla="*/ 36 h 138"/>
                        <a:gd name="T16" fmla="*/ 143 w 652"/>
                        <a:gd name="T17" fmla="*/ 18 h 138"/>
                        <a:gd name="T18" fmla="*/ 96 w 652"/>
                        <a:gd name="T19" fmla="*/ 6 h 138"/>
                        <a:gd name="T20" fmla="*/ 60 w 652"/>
                        <a:gd name="T21" fmla="*/ 6 h 138"/>
                        <a:gd name="T22" fmla="*/ 24 w 652"/>
                        <a:gd name="T23" fmla="*/ 0 h 138"/>
                        <a:gd name="T24" fmla="*/ 0 w 652"/>
                        <a:gd name="T25" fmla="*/ 0 h 13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652" h="138">
                          <a:moveTo>
                            <a:pt x="652" y="138"/>
                          </a:moveTo>
                          <a:lnTo>
                            <a:pt x="646" y="138"/>
                          </a:lnTo>
                          <a:lnTo>
                            <a:pt x="628" y="132"/>
                          </a:lnTo>
                          <a:lnTo>
                            <a:pt x="604" y="126"/>
                          </a:lnTo>
                          <a:lnTo>
                            <a:pt x="568" y="114"/>
                          </a:lnTo>
                          <a:lnTo>
                            <a:pt x="472" y="90"/>
                          </a:lnTo>
                          <a:lnTo>
                            <a:pt x="365" y="66"/>
                          </a:lnTo>
                          <a:lnTo>
                            <a:pt x="251" y="36"/>
                          </a:lnTo>
                          <a:lnTo>
                            <a:pt x="143" y="18"/>
                          </a:lnTo>
                          <a:lnTo>
                            <a:pt x="96" y="6"/>
                          </a:lnTo>
                          <a:lnTo>
                            <a:pt x="60" y="6"/>
                          </a:lnTo>
                          <a:lnTo>
                            <a:pt x="24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76" name="Freeform 544"/>
                    <p:cNvSpPr>
                      <a:spLocks/>
                    </p:cNvSpPr>
                    <p:nvPr/>
                  </p:nvSpPr>
                  <p:spPr bwMode="auto">
                    <a:xfrm>
                      <a:off x="3149" y="2385"/>
                      <a:ext cx="526" cy="96"/>
                    </a:xfrm>
                    <a:custGeom>
                      <a:avLst/>
                      <a:gdLst>
                        <a:gd name="T0" fmla="*/ 526 w 526"/>
                        <a:gd name="T1" fmla="*/ 96 h 96"/>
                        <a:gd name="T2" fmla="*/ 520 w 526"/>
                        <a:gd name="T3" fmla="*/ 96 h 96"/>
                        <a:gd name="T4" fmla="*/ 502 w 526"/>
                        <a:gd name="T5" fmla="*/ 96 h 96"/>
                        <a:gd name="T6" fmla="*/ 484 w 526"/>
                        <a:gd name="T7" fmla="*/ 90 h 96"/>
                        <a:gd name="T8" fmla="*/ 454 w 526"/>
                        <a:gd name="T9" fmla="*/ 78 h 96"/>
                        <a:gd name="T10" fmla="*/ 382 w 526"/>
                        <a:gd name="T11" fmla="*/ 60 h 96"/>
                        <a:gd name="T12" fmla="*/ 299 w 526"/>
                        <a:gd name="T13" fmla="*/ 42 h 96"/>
                        <a:gd name="T14" fmla="*/ 209 w 526"/>
                        <a:gd name="T15" fmla="*/ 24 h 96"/>
                        <a:gd name="T16" fmla="*/ 125 w 526"/>
                        <a:gd name="T17" fmla="*/ 6 h 96"/>
                        <a:gd name="T18" fmla="*/ 53 w 526"/>
                        <a:gd name="T19" fmla="*/ 0 h 96"/>
                        <a:gd name="T20" fmla="*/ 24 w 526"/>
                        <a:gd name="T21" fmla="*/ 0 h 96"/>
                        <a:gd name="T22" fmla="*/ 0 w 526"/>
                        <a:gd name="T23" fmla="*/ 6 h 9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526" h="96">
                          <a:moveTo>
                            <a:pt x="526" y="96"/>
                          </a:moveTo>
                          <a:lnTo>
                            <a:pt x="520" y="96"/>
                          </a:lnTo>
                          <a:lnTo>
                            <a:pt x="502" y="96"/>
                          </a:lnTo>
                          <a:lnTo>
                            <a:pt x="484" y="90"/>
                          </a:lnTo>
                          <a:lnTo>
                            <a:pt x="454" y="78"/>
                          </a:lnTo>
                          <a:lnTo>
                            <a:pt x="382" y="60"/>
                          </a:lnTo>
                          <a:lnTo>
                            <a:pt x="299" y="42"/>
                          </a:lnTo>
                          <a:lnTo>
                            <a:pt x="209" y="24"/>
                          </a:lnTo>
                          <a:lnTo>
                            <a:pt x="125" y="6"/>
                          </a:lnTo>
                          <a:lnTo>
                            <a:pt x="53" y="0"/>
                          </a:lnTo>
                          <a:lnTo>
                            <a:pt x="24" y="0"/>
                          </a:lnTo>
                          <a:lnTo>
                            <a:pt x="0" y="6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77" name="Freeform 545"/>
                    <p:cNvSpPr>
                      <a:spLocks/>
                    </p:cNvSpPr>
                    <p:nvPr/>
                  </p:nvSpPr>
                  <p:spPr bwMode="auto">
                    <a:xfrm>
                      <a:off x="3872" y="2253"/>
                      <a:ext cx="126" cy="198"/>
                    </a:xfrm>
                    <a:custGeom>
                      <a:avLst/>
                      <a:gdLst>
                        <a:gd name="T0" fmla="*/ 42 w 126"/>
                        <a:gd name="T1" fmla="*/ 12 h 198"/>
                        <a:gd name="T2" fmla="*/ 18 w 126"/>
                        <a:gd name="T3" fmla="*/ 102 h 198"/>
                        <a:gd name="T4" fmla="*/ 0 w 126"/>
                        <a:gd name="T5" fmla="*/ 192 h 198"/>
                        <a:gd name="T6" fmla="*/ 30 w 126"/>
                        <a:gd name="T7" fmla="*/ 168 h 198"/>
                        <a:gd name="T8" fmla="*/ 60 w 126"/>
                        <a:gd name="T9" fmla="*/ 168 h 198"/>
                        <a:gd name="T10" fmla="*/ 90 w 126"/>
                        <a:gd name="T11" fmla="*/ 180 h 198"/>
                        <a:gd name="T12" fmla="*/ 108 w 126"/>
                        <a:gd name="T13" fmla="*/ 198 h 198"/>
                        <a:gd name="T14" fmla="*/ 126 w 126"/>
                        <a:gd name="T15" fmla="*/ 138 h 198"/>
                        <a:gd name="T16" fmla="*/ 126 w 126"/>
                        <a:gd name="T17" fmla="*/ 102 h 198"/>
                        <a:gd name="T18" fmla="*/ 120 w 126"/>
                        <a:gd name="T19" fmla="*/ 72 h 198"/>
                        <a:gd name="T20" fmla="*/ 102 w 126"/>
                        <a:gd name="T21" fmla="*/ 30 h 198"/>
                        <a:gd name="T22" fmla="*/ 84 w 126"/>
                        <a:gd name="T23" fmla="*/ 6 h 198"/>
                        <a:gd name="T24" fmla="*/ 66 w 126"/>
                        <a:gd name="T25" fmla="*/ 0 h 198"/>
                        <a:gd name="T26" fmla="*/ 42 w 126"/>
                        <a:gd name="T27" fmla="*/ 12 h 198"/>
                        <a:gd name="T28" fmla="*/ 42 w 126"/>
                        <a:gd name="T29" fmla="*/ 12 h 19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126" h="198">
                          <a:moveTo>
                            <a:pt x="42" y="12"/>
                          </a:moveTo>
                          <a:lnTo>
                            <a:pt x="18" y="102"/>
                          </a:lnTo>
                          <a:lnTo>
                            <a:pt x="0" y="192"/>
                          </a:lnTo>
                          <a:lnTo>
                            <a:pt x="30" y="168"/>
                          </a:lnTo>
                          <a:lnTo>
                            <a:pt x="60" y="168"/>
                          </a:lnTo>
                          <a:lnTo>
                            <a:pt x="90" y="180"/>
                          </a:lnTo>
                          <a:lnTo>
                            <a:pt x="108" y="198"/>
                          </a:lnTo>
                          <a:lnTo>
                            <a:pt x="126" y="138"/>
                          </a:lnTo>
                          <a:lnTo>
                            <a:pt x="126" y="102"/>
                          </a:lnTo>
                          <a:lnTo>
                            <a:pt x="120" y="72"/>
                          </a:lnTo>
                          <a:lnTo>
                            <a:pt x="102" y="30"/>
                          </a:lnTo>
                          <a:lnTo>
                            <a:pt x="84" y="6"/>
                          </a:lnTo>
                          <a:lnTo>
                            <a:pt x="66" y="0"/>
                          </a:lnTo>
                          <a:lnTo>
                            <a:pt x="42" y="12"/>
                          </a:lnTo>
                          <a:lnTo>
                            <a:pt x="42" y="12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78" name="Freeform 546"/>
                    <p:cNvSpPr>
                      <a:spLocks/>
                    </p:cNvSpPr>
                    <p:nvPr/>
                  </p:nvSpPr>
                  <p:spPr bwMode="auto">
                    <a:xfrm>
                      <a:off x="4153" y="2187"/>
                      <a:ext cx="323" cy="288"/>
                    </a:xfrm>
                    <a:custGeom>
                      <a:avLst/>
                      <a:gdLst>
                        <a:gd name="T0" fmla="*/ 323 w 323"/>
                        <a:gd name="T1" fmla="*/ 0 h 288"/>
                        <a:gd name="T2" fmla="*/ 317 w 323"/>
                        <a:gd name="T3" fmla="*/ 72 h 288"/>
                        <a:gd name="T4" fmla="*/ 294 w 323"/>
                        <a:gd name="T5" fmla="*/ 150 h 288"/>
                        <a:gd name="T6" fmla="*/ 258 w 323"/>
                        <a:gd name="T7" fmla="*/ 228 h 288"/>
                        <a:gd name="T8" fmla="*/ 222 w 323"/>
                        <a:gd name="T9" fmla="*/ 288 h 288"/>
                        <a:gd name="T10" fmla="*/ 204 w 323"/>
                        <a:gd name="T11" fmla="*/ 270 h 288"/>
                        <a:gd name="T12" fmla="*/ 174 w 323"/>
                        <a:gd name="T13" fmla="*/ 252 h 288"/>
                        <a:gd name="T14" fmla="*/ 108 w 323"/>
                        <a:gd name="T15" fmla="*/ 228 h 288"/>
                        <a:gd name="T16" fmla="*/ 72 w 323"/>
                        <a:gd name="T17" fmla="*/ 216 h 288"/>
                        <a:gd name="T18" fmla="*/ 42 w 323"/>
                        <a:gd name="T19" fmla="*/ 222 h 288"/>
                        <a:gd name="T20" fmla="*/ 18 w 323"/>
                        <a:gd name="T21" fmla="*/ 228 h 288"/>
                        <a:gd name="T22" fmla="*/ 0 w 323"/>
                        <a:gd name="T23" fmla="*/ 246 h 288"/>
                        <a:gd name="T24" fmla="*/ 36 w 323"/>
                        <a:gd name="T25" fmla="*/ 210 h 288"/>
                        <a:gd name="T26" fmla="*/ 66 w 323"/>
                        <a:gd name="T27" fmla="*/ 168 h 288"/>
                        <a:gd name="T28" fmla="*/ 84 w 323"/>
                        <a:gd name="T29" fmla="*/ 144 h 288"/>
                        <a:gd name="T30" fmla="*/ 102 w 323"/>
                        <a:gd name="T31" fmla="*/ 132 h 288"/>
                        <a:gd name="T32" fmla="*/ 126 w 323"/>
                        <a:gd name="T33" fmla="*/ 126 h 288"/>
                        <a:gd name="T34" fmla="*/ 150 w 323"/>
                        <a:gd name="T35" fmla="*/ 114 h 288"/>
                        <a:gd name="T36" fmla="*/ 198 w 323"/>
                        <a:gd name="T37" fmla="*/ 84 h 288"/>
                        <a:gd name="T38" fmla="*/ 246 w 323"/>
                        <a:gd name="T39" fmla="*/ 54 h 288"/>
                        <a:gd name="T40" fmla="*/ 264 w 323"/>
                        <a:gd name="T41" fmla="*/ 42 h 288"/>
                        <a:gd name="T42" fmla="*/ 282 w 323"/>
                        <a:gd name="T43" fmla="*/ 24 h 288"/>
                        <a:gd name="T44" fmla="*/ 299 w 323"/>
                        <a:gd name="T45" fmla="*/ 6 h 288"/>
                        <a:gd name="T46" fmla="*/ 323 w 323"/>
                        <a:gd name="T47" fmla="*/ 0 h 288"/>
                        <a:gd name="T48" fmla="*/ 323 w 323"/>
                        <a:gd name="T49" fmla="*/ 0 h 28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</a:cxnLst>
                      <a:rect l="0" t="0" r="r" b="b"/>
                      <a:pathLst>
                        <a:path w="323" h="288">
                          <a:moveTo>
                            <a:pt x="323" y="0"/>
                          </a:moveTo>
                          <a:lnTo>
                            <a:pt x="317" y="72"/>
                          </a:lnTo>
                          <a:lnTo>
                            <a:pt x="294" y="150"/>
                          </a:lnTo>
                          <a:lnTo>
                            <a:pt x="258" y="228"/>
                          </a:lnTo>
                          <a:lnTo>
                            <a:pt x="222" y="288"/>
                          </a:lnTo>
                          <a:lnTo>
                            <a:pt x="204" y="270"/>
                          </a:lnTo>
                          <a:lnTo>
                            <a:pt x="174" y="252"/>
                          </a:lnTo>
                          <a:lnTo>
                            <a:pt x="108" y="228"/>
                          </a:lnTo>
                          <a:lnTo>
                            <a:pt x="72" y="216"/>
                          </a:lnTo>
                          <a:lnTo>
                            <a:pt x="42" y="222"/>
                          </a:lnTo>
                          <a:lnTo>
                            <a:pt x="18" y="228"/>
                          </a:lnTo>
                          <a:lnTo>
                            <a:pt x="0" y="246"/>
                          </a:lnTo>
                          <a:lnTo>
                            <a:pt x="36" y="210"/>
                          </a:lnTo>
                          <a:lnTo>
                            <a:pt x="66" y="168"/>
                          </a:lnTo>
                          <a:lnTo>
                            <a:pt x="84" y="144"/>
                          </a:lnTo>
                          <a:lnTo>
                            <a:pt x="102" y="132"/>
                          </a:lnTo>
                          <a:lnTo>
                            <a:pt x="126" y="126"/>
                          </a:lnTo>
                          <a:lnTo>
                            <a:pt x="150" y="114"/>
                          </a:lnTo>
                          <a:lnTo>
                            <a:pt x="198" y="84"/>
                          </a:lnTo>
                          <a:lnTo>
                            <a:pt x="246" y="54"/>
                          </a:lnTo>
                          <a:lnTo>
                            <a:pt x="264" y="42"/>
                          </a:lnTo>
                          <a:lnTo>
                            <a:pt x="282" y="24"/>
                          </a:lnTo>
                          <a:lnTo>
                            <a:pt x="299" y="6"/>
                          </a:lnTo>
                          <a:lnTo>
                            <a:pt x="323" y="0"/>
                          </a:lnTo>
                          <a:lnTo>
                            <a:pt x="323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79" name="Freeform 547"/>
                    <p:cNvSpPr>
                      <a:spLocks/>
                    </p:cNvSpPr>
                    <p:nvPr/>
                  </p:nvSpPr>
                  <p:spPr bwMode="auto">
                    <a:xfrm>
                      <a:off x="3962" y="2259"/>
                      <a:ext cx="287" cy="246"/>
                    </a:xfrm>
                    <a:custGeom>
                      <a:avLst/>
                      <a:gdLst>
                        <a:gd name="T0" fmla="*/ 6 w 287"/>
                        <a:gd name="T1" fmla="*/ 36 h 246"/>
                        <a:gd name="T2" fmla="*/ 0 w 287"/>
                        <a:gd name="T3" fmla="*/ 48 h 246"/>
                        <a:gd name="T4" fmla="*/ 6 w 287"/>
                        <a:gd name="T5" fmla="*/ 72 h 246"/>
                        <a:gd name="T6" fmla="*/ 18 w 287"/>
                        <a:gd name="T7" fmla="*/ 102 h 246"/>
                        <a:gd name="T8" fmla="*/ 36 w 287"/>
                        <a:gd name="T9" fmla="*/ 138 h 246"/>
                        <a:gd name="T10" fmla="*/ 78 w 287"/>
                        <a:gd name="T11" fmla="*/ 210 h 246"/>
                        <a:gd name="T12" fmla="*/ 96 w 287"/>
                        <a:gd name="T13" fmla="*/ 234 h 246"/>
                        <a:gd name="T14" fmla="*/ 114 w 287"/>
                        <a:gd name="T15" fmla="*/ 246 h 246"/>
                        <a:gd name="T16" fmla="*/ 132 w 287"/>
                        <a:gd name="T17" fmla="*/ 222 h 246"/>
                        <a:gd name="T18" fmla="*/ 162 w 287"/>
                        <a:gd name="T19" fmla="*/ 198 h 246"/>
                        <a:gd name="T20" fmla="*/ 209 w 287"/>
                        <a:gd name="T21" fmla="*/ 156 h 246"/>
                        <a:gd name="T22" fmla="*/ 251 w 287"/>
                        <a:gd name="T23" fmla="*/ 102 h 246"/>
                        <a:gd name="T24" fmla="*/ 287 w 287"/>
                        <a:gd name="T25" fmla="*/ 36 h 246"/>
                        <a:gd name="T26" fmla="*/ 209 w 287"/>
                        <a:gd name="T27" fmla="*/ 18 h 246"/>
                        <a:gd name="T28" fmla="*/ 168 w 287"/>
                        <a:gd name="T29" fmla="*/ 6 h 246"/>
                        <a:gd name="T30" fmla="*/ 132 w 287"/>
                        <a:gd name="T31" fmla="*/ 0 h 246"/>
                        <a:gd name="T32" fmla="*/ 96 w 287"/>
                        <a:gd name="T33" fmla="*/ 6 h 246"/>
                        <a:gd name="T34" fmla="*/ 60 w 287"/>
                        <a:gd name="T35" fmla="*/ 12 h 246"/>
                        <a:gd name="T36" fmla="*/ 6 w 287"/>
                        <a:gd name="T37" fmla="*/ 36 h 246"/>
                        <a:gd name="T38" fmla="*/ 6 w 287"/>
                        <a:gd name="T39" fmla="*/ 36 h 24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</a:cxnLst>
                      <a:rect l="0" t="0" r="r" b="b"/>
                      <a:pathLst>
                        <a:path w="287" h="246">
                          <a:moveTo>
                            <a:pt x="6" y="36"/>
                          </a:moveTo>
                          <a:lnTo>
                            <a:pt x="0" y="48"/>
                          </a:lnTo>
                          <a:lnTo>
                            <a:pt x="6" y="72"/>
                          </a:lnTo>
                          <a:lnTo>
                            <a:pt x="18" y="102"/>
                          </a:lnTo>
                          <a:lnTo>
                            <a:pt x="36" y="138"/>
                          </a:lnTo>
                          <a:lnTo>
                            <a:pt x="78" y="210"/>
                          </a:lnTo>
                          <a:lnTo>
                            <a:pt x="96" y="234"/>
                          </a:lnTo>
                          <a:lnTo>
                            <a:pt x="114" y="246"/>
                          </a:lnTo>
                          <a:lnTo>
                            <a:pt x="132" y="222"/>
                          </a:lnTo>
                          <a:lnTo>
                            <a:pt x="162" y="198"/>
                          </a:lnTo>
                          <a:lnTo>
                            <a:pt x="209" y="156"/>
                          </a:lnTo>
                          <a:lnTo>
                            <a:pt x="251" y="102"/>
                          </a:lnTo>
                          <a:lnTo>
                            <a:pt x="287" y="36"/>
                          </a:lnTo>
                          <a:lnTo>
                            <a:pt x="209" y="18"/>
                          </a:lnTo>
                          <a:lnTo>
                            <a:pt x="168" y="6"/>
                          </a:lnTo>
                          <a:lnTo>
                            <a:pt x="132" y="0"/>
                          </a:lnTo>
                          <a:lnTo>
                            <a:pt x="96" y="6"/>
                          </a:lnTo>
                          <a:lnTo>
                            <a:pt x="60" y="12"/>
                          </a:lnTo>
                          <a:lnTo>
                            <a:pt x="6" y="36"/>
                          </a:lnTo>
                          <a:lnTo>
                            <a:pt x="6" y="3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80" name="Freeform 548"/>
                    <p:cNvSpPr>
                      <a:spLocks/>
                    </p:cNvSpPr>
                    <p:nvPr/>
                  </p:nvSpPr>
                  <p:spPr bwMode="auto">
                    <a:xfrm>
                      <a:off x="4291" y="2493"/>
                      <a:ext cx="161" cy="114"/>
                    </a:xfrm>
                    <a:custGeom>
                      <a:avLst/>
                      <a:gdLst>
                        <a:gd name="T0" fmla="*/ 0 w 161"/>
                        <a:gd name="T1" fmla="*/ 0 h 114"/>
                        <a:gd name="T2" fmla="*/ 0 w 161"/>
                        <a:gd name="T3" fmla="*/ 42 h 114"/>
                        <a:gd name="T4" fmla="*/ 12 w 161"/>
                        <a:gd name="T5" fmla="*/ 84 h 114"/>
                        <a:gd name="T6" fmla="*/ 84 w 161"/>
                        <a:gd name="T7" fmla="*/ 96 h 114"/>
                        <a:gd name="T8" fmla="*/ 156 w 161"/>
                        <a:gd name="T9" fmla="*/ 114 h 114"/>
                        <a:gd name="T10" fmla="*/ 161 w 161"/>
                        <a:gd name="T11" fmla="*/ 78 h 114"/>
                        <a:gd name="T12" fmla="*/ 161 w 161"/>
                        <a:gd name="T13" fmla="*/ 42 h 114"/>
                        <a:gd name="T14" fmla="*/ 120 w 161"/>
                        <a:gd name="T15" fmla="*/ 42 h 114"/>
                        <a:gd name="T16" fmla="*/ 78 w 161"/>
                        <a:gd name="T17" fmla="*/ 36 h 114"/>
                        <a:gd name="T18" fmla="*/ 36 w 161"/>
                        <a:gd name="T19" fmla="*/ 24 h 114"/>
                        <a:gd name="T20" fmla="*/ 0 w 161"/>
                        <a:gd name="T21" fmla="*/ 0 h 114"/>
                        <a:gd name="T22" fmla="*/ 0 w 161"/>
                        <a:gd name="T23" fmla="*/ 0 h 1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61" h="114">
                          <a:moveTo>
                            <a:pt x="0" y="0"/>
                          </a:moveTo>
                          <a:lnTo>
                            <a:pt x="0" y="42"/>
                          </a:lnTo>
                          <a:lnTo>
                            <a:pt x="12" y="84"/>
                          </a:lnTo>
                          <a:lnTo>
                            <a:pt x="84" y="96"/>
                          </a:lnTo>
                          <a:lnTo>
                            <a:pt x="156" y="114"/>
                          </a:lnTo>
                          <a:lnTo>
                            <a:pt x="161" y="78"/>
                          </a:lnTo>
                          <a:lnTo>
                            <a:pt x="161" y="42"/>
                          </a:lnTo>
                          <a:lnTo>
                            <a:pt x="120" y="42"/>
                          </a:lnTo>
                          <a:lnTo>
                            <a:pt x="78" y="36"/>
                          </a:lnTo>
                          <a:lnTo>
                            <a:pt x="36" y="24"/>
                          </a:lnTo>
                          <a:lnTo>
                            <a:pt x="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81" name="Freeform 549"/>
                    <p:cNvSpPr>
                      <a:spLocks/>
                    </p:cNvSpPr>
                    <p:nvPr/>
                  </p:nvSpPr>
                  <p:spPr bwMode="auto">
                    <a:xfrm>
                      <a:off x="3801" y="1485"/>
                      <a:ext cx="986" cy="882"/>
                    </a:xfrm>
                    <a:custGeom>
                      <a:avLst/>
                      <a:gdLst>
                        <a:gd name="T0" fmla="*/ 107 w 986"/>
                        <a:gd name="T1" fmla="*/ 114 h 882"/>
                        <a:gd name="T2" fmla="*/ 125 w 986"/>
                        <a:gd name="T3" fmla="*/ 204 h 882"/>
                        <a:gd name="T4" fmla="*/ 107 w 986"/>
                        <a:gd name="T5" fmla="*/ 330 h 882"/>
                        <a:gd name="T6" fmla="*/ 35 w 986"/>
                        <a:gd name="T7" fmla="*/ 480 h 882"/>
                        <a:gd name="T8" fmla="*/ 0 w 986"/>
                        <a:gd name="T9" fmla="*/ 612 h 882"/>
                        <a:gd name="T10" fmla="*/ 6 w 986"/>
                        <a:gd name="T11" fmla="*/ 696 h 882"/>
                        <a:gd name="T12" fmla="*/ 47 w 986"/>
                        <a:gd name="T13" fmla="*/ 756 h 882"/>
                        <a:gd name="T14" fmla="*/ 107 w 986"/>
                        <a:gd name="T15" fmla="*/ 810 h 882"/>
                        <a:gd name="T16" fmla="*/ 173 w 986"/>
                        <a:gd name="T17" fmla="*/ 846 h 882"/>
                        <a:gd name="T18" fmla="*/ 293 w 986"/>
                        <a:gd name="T19" fmla="*/ 882 h 882"/>
                        <a:gd name="T20" fmla="*/ 466 w 986"/>
                        <a:gd name="T21" fmla="*/ 870 h 882"/>
                        <a:gd name="T22" fmla="*/ 622 w 986"/>
                        <a:gd name="T23" fmla="*/ 786 h 882"/>
                        <a:gd name="T24" fmla="*/ 693 w 986"/>
                        <a:gd name="T25" fmla="*/ 708 h 882"/>
                        <a:gd name="T26" fmla="*/ 747 w 986"/>
                        <a:gd name="T27" fmla="*/ 618 h 882"/>
                        <a:gd name="T28" fmla="*/ 807 w 986"/>
                        <a:gd name="T29" fmla="*/ 606 h 882"/>
                        <a:gd name="T30" fmla="*/ 867 w 986"/>
                        <a:gd name="T31" fmla="*/ 582 h 882"/>
                        <a:gd name="T32" fmla="*/ 933 w 986"/>
                        <a:gd name="T33" fmla="*/ 528 h 882"/>
                        <a:gd name="T34" fmla="*/ 980 w 986"/>
                        <a:gd name="T35" fmla="*/ 456 h 882"/>
                        <a:gd name="T36" fmla="*/ 974 w 986"/>
                        <a:gd name="T37" fmla="*/ 390 h 882"/>
                        <a:gd name="T38" fmla="*/ 915 w 986"/>
                        <a:gd name="T39" fmla="*/ 360 h 882"/>
                        <a:gd name="T40" fmla="*/ 831 w 986"/>
                        <a:gd name="T41" fmla="*/ 384 h 882"/>
                        <a:gd name="T42" fmla="*/ 759 w 986"/>
                        <a:gd name="T43" fmla="*/ 456 h 882"/>
                        <a:gd name="T44" fmla="*/ 753 w 986"/>
                        <a:gd name="T45" fmla="*/ 390 h 882"/>
                        <a:gd name="T46" fmla="*/ 729 w 986"/>
                        <a:gd name="T47" fmla="*/ 282 h 882"/>
                        <a:gd name="T48" fmla="*/ 723 w 986"/>
                        <a:gd name="T49" fmla="*/ 252 h 882"/>
                        <a:gd name="T50" fmla="*/ 729 w 986"/>
                        <a:gd name="T51" fmla="*/ 276 h 882"/>
                        <a:gd name="T52" fmla="*/ 729 w 986"/>
                        <a:gd name="T53" fmla="*/ 264 h 882"/>
                        <a:gd name="T54" fmla="*/ 705 w 986"/>
                        <a:gd name="T55" fmla="*/ 204 h 882"/>
                        <a:gd name="T56" fmla="*/ 663 w 986"/>
                        <a:gd name="T57" fmla="*/ 174 h 882"/>
                        <a:gd name="T58" fmla="*/ 634 w 986"/>
                        <a:gd name="T59" fmla="*/ 228 h 882"/>
                        <a:gd name="T60" fmla="*/ 616 w 986"/>
                        <a:gd name="T61" fmla="*/ 228 h 882"/>
                        <a:gd name="T62" fmla="*/ 598 w 986"/>
                        <a:gd name="T63" fmla="*/ 150 h 882"/>
                        <a:gd name="T64" fmla="*/ 586 w 986"/>
                        <a:gd name="T65" fmla="*/ 84 h 882"/>
                        <a:gd name="T66" fmla="*/ 562 w 986"/>
                        <a:gd name="T67" fmla="*/ 96 h 882"/>
                        <a:gd name="T68" fmla="*/ 538 w 986"/>
                        <a:gd name="T69" fmla="*/ 150 h 882"/>
                        <a:gd name="T70" fmla="*/ 514 w 986"/>
                        <a:gd name="T71" fmla="*/ 126 h 882"/>
                        <a:gd name="T72" fmla="*/ 490 w 986"/>
                        <a:gd name="T73" fmla="*/ 48 h 882"/>
                        <a:gd name="T74" fmla="*/ 436 w 986"/>
                        <a:gd name="T75" fmla="*/ 12 h 882"/>
                        <a:gd name="T76" fmla="*/ 317 w 986"/>
                        <a:gd name="T77" fmla="*/ 60 h 882"/>
                        <a:gd name="T78" fmla="*/ 239 w 986"/>
                        <a:gd name="T79" fmla="*/ 96 h 882"/>
                        <a:gd name="T80" fmla="*/ 185 w 986"/>
                        <a:gd name="T81" fmla="*/ 132 h 882"/>
                        <a:gd name="T82" fmla="*/ 203 w 986"/>
                        <a:gd name="T83" fmla="*/ 24 h 882"/>
                        <a:gd name="T84" fmla="*/ 173 w 986"/>
                        <a:gd name="T85" fmla="*/ 24 h 882"/>
                        <a:gd name="T86" fmla="*/ 107 w 986"/>
                        <a:gd name="T87" fmla="*/ 66 h 882"/>
                        <a:gd name="T88" fmla="*/ 83 w 986"/>
                        <a:gd name="T89" fmla="*/ 72 h 8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986" h="882">
                          <a:moveTo>
                            <a:pt x="83" y="72"/>
                          </a:moveTo>
                          <a:lnTo>
                            <a:pt x="107" y="114"/>
                          </a:lnTo>
                          <a:lnTo>
                            <a:pt x="119" y="156"/>
                          </a:lnTo>
                          <a:lnTo>
                            <a:pt x="125" y="204"/>
                          </a:lnTo>
                          <a:lnTo>
                            <a:pt x="125" y="246"/>
                          </a:lnTo>
                          <a:lnTo>
                            <a:pt x="107" y="330"/>
                          </a:lnTo>
                          <a:lnTo>
                            <a:pt x="71" y="408"/>
                          </a:lnTo>
                          <a:lnTo>
                            <a:pt x="35" y="480"/>
                          </a:lnTo>
                          <a:lnTo>
                            <a:pt x="6" y="570"/>
                          </a:lnTo>
                          <a:lnTo>
                            <a:pt x="0" y="612"/>
                          </a:lnTo>
                          <a:lnTo>
                            <a:pt x="0" y="654"/>
                          </a:lnTo>
                          <a:lnTo>
                            <a:pt x="6" y="696"/>
                          </a:lnTo>
                          <a:lnTo>
                            <a:pt x="23" y="732"/>
                          </a:lnTo>
                          <a:lnTo>
                            <a:pt x="47" y="756"/>
                          </a:lnTo>
                          <a:lnTo>
                            <a:pt x="77" y="786"/>
                          </a:lnTo>
                          <a:lnTo>
                            <a:pt x="107" y="810"/>
                          </a:lnTo>
                          <a:lnTo>
                            <a:pt x="143" y="828"/>
                          </a:lnTo>
                          <a:lnTo>
                            <a:pt x="173" y="846"/>
                          </a:lnTo>
                          <a:lnTo>
                            <a:pt x="215" y="864"/>
                          </a:lnTo>
                          <a:lnTo>
                            <a:pt x="293" y="882"/>
                          </a:lnTo>
                          <a:lnTo>
                            <a:pt x="382" y="882"/>
                          </a:lnTo>
                          <a:lnTo>
                            <a:pt x="466" y="870"/>
                          </a:lnTo>
                          <a:lnTo>
                            <a:pt x="544" y="834"/>
                          </a:lnTo>
                          <a:lnTo>
                            <a:pt x="622" y="786"/>
                          </a:lnTo>
                          <a:lnTo>
                            <a:pt x="657" y="750"/>
                          </a:lnTo>
                          <a:lnTo>
                            <a:pt x="693" y="708"/>
                          </a:lnTo>
                          <a:lnTo>
                            <a:pt x="723" y="660"/>
                          </a:lnTo>
                          <a:lnTo>
                            <a:pt x="747" y="618"/>
                          </a:lnTo>
                          <a:lnTo>
                            <a:pt x="777" y="612"/>
                          </a:lnTo>
                          <a:lnTo>
                            <a:pt x="807" y="606"/>
                          </a:lnTo>
                          <a:lnTo>
                            <a:pt x="843" y="594"/>
                          </a:lnTo>
                          <a:lnTo>
                            <a:pt x="867" y="582"/>
                          </a:lnTo>
                          <a:lnTo>
                            <a:pt x="897" y="558"/>
                          </a:lnTo>
                          <a:lnTo>
                            <a:pt x="933" y="528"/>
                          </a:lnTo>
                          <a:lnTo>
                            <a:pt x="963" y="492"/>
                          </a:lnTo>
                          <a:lnTo>
                            <a:pt x="980" y="456"/>
                          </a:lnTo>
                          <a:lnTo>
                            <a:pt x="986" y="414"/>
                          </a:lnTo>
                          <a:lnTo>
                            <a:pt x="974" y="390"/>
                          </a:lnTo>
                          <a:lnTo>
                            <a:pt x="951" y="372"/>
                          </a:lnTo>
                          <a:lnTo>
                            <a:pt x="915" y="360"/>
                          </a:lnTo>
                          <a:lnTo>
                            <a:pt x="873" y="366"/>
                          </a:lnTo>
                          <a:lnTo>
                            <a:pt x="831" y="384"/>
                          </a:lnTo>
                          <a:lnTo>
                            <a:pt x="795" y="414"/>
                          </a:lnTo>
                          <a:lnTo>
                            <a:pt x="759" y="456"/>
                          </a:lnTo>
                          <a:lnTo>
                            <a:pt x="759" y="426"/>
                          </a:lnTo>
                          <a:lnTo>
                            <a:pt x="753" y="390"/>
                          </a:lnTo>
                          <a:lnTo>
                            <a:pt x="735" y="312"/>
                          </a:lnTo>
                          <a:lnTo>
                            <a:pt x="729" y="282"/>
                          </a:lnTo>
                          <a:lnTo>
                            <a:pt x="723" y="264"/>
                          </a:lnTo>
                          <a:lnTo>
                            <a:pt x="723" y="252"/>
                          </a:lnTo>
                          <a:lnTo>
                            <a:pt x="723" y="264"/>
                          </a:lnTo>
                          <a:lnTo>
                            <a:pt x="729" y="276"/>
                          </a:lnTo>
                          <a:lnTo>
                            <a:pt x="729" y="276"/>
                          </a:lnTo>
                          <a:lnTo>
                            <a:pt x="729" y="264"/>
                          </a:lnTo>
                          <a:lnTo>
                            <a:pt x="723" y="246"/>
                          </a:lnTo>
                          <a:lnTo>
                            <a:pt x="705" y="204"/>
                          </a:lnTo>
                          <a:lnTo>
                            <a:pt x="675" y="144"/>
                          </a:lnTo>
                          <a:lnTo>
                            <a:pt x="663" y="174"/>
                          </a:lnTo>
                          <a:lnTo>
                            <a:pt x="651" y="210"/>
                          </a:lnTo>
                          <a:lnTo>
                            <a:pt x="634" y="228"/>
                          </a:lnTo>
                          <a:lnTo>
                            <a:pt x="622" y="234"/>
                          </a:lnTo>
                          <a:lnTo>
                            <a:pt x="616" y="228"/>
                          </a:lnTo>
                          <a:lnTo>
                            <a:pt x="598" y="192"/>
                          </a:lnTo>
                          <a:lnTo>
                            <a:pt x="598" y="150"/>
                          </a:lnTo>
                          <a:lnTo>
                            <a:pt x="592" y="102"/>
                          </a:lnTo>
                          <a:lnTo>
                            <a:pt x="586" y="84"/>
                          </a:lnTo>
                          <a:lnTo>
                            <a:pt x="574" y="66"/>
                          </a:lnTo>
                          <a:lnTo>
                            <a:pt x="562" y="96"/>
                          </a:lnTo>
                          <a:lnTo>
                            <a:pt x="550" y="126"/>
                          </a:lnTo>
                          <a:lnTo>
                            <a:pt x="538" y="150"/>
                          </a:lnTo>
                          <a:lnTo>
                            <a:pt x="526" y="168"/>
                          </a:lnTo>
                          <a:lnTo>
                            <a:pt x="514" y="126"/>
                          </a:lnTo>
                          <a:lnTo>
                            <a:pt x="502" y="84"/>
                          </a:lnTo>
                          <a:lnTo>
                            <a:pt x="490" y="48"/>
                          </a:lnTo>
                          <a:lnTo>
                            <a:pt x="466" y="0"/>
                          </a:lnTo>
                          <a:lnTo>
                            <a:pt x="436" y="12"/>
                          </a:lnTo>
                          <a:lnTo>
                            <a:pt x="400" y="24"/>
                          </a:lnTo>
                          <a:lnTo>
                            <a:pt x="317" y="60"/>
                          </a:lnTo>
                          <a:lnTo>
                            <a:pt x="275" y="78"/>
                          </a:lnTo>
                          <a:lnTo>
                            <a:pt x="239" y="96"/>
                          </a:lnTo>
                          <a:lnTo>
                            <a:pt x="209" y="114"/>
                          </a:lnTo>
                          <a:lnTo>
                            <a:pt x="185" y="132"/>
                          </a:lnTo>
                          <a:lnTo>
                            <a:pt x="185" y="84"/>
                          </a:lnTo>
                          <a:lnTo>
                            <a:pt x="203" y="24"/>
                          </a:lnTo>
                          <a:lnTo>
                            <a:pt x="191" y="24"/>
                          </a:lnTo>
                          <a:lnTo>
                            <a:pt x="173" y="24"/>
                          </a:lnTo>
                          <a:lnTo>
                            <a:pt x="143" y="48"/>
                          </a:lnTo>
                          <a:lnTo>
                            <a:pt x="107" y="66"/>
                          </a:lnTo>
                          <a:lnTo>
                            <a:pt x="95" y="72"/>
                          </a:lnTo>
                          <a:lnTo>
                            <a:pt x="83" y="72"/>
                          </a:lnTo>
                          <a:lnTo>
                            <a:pt x="83" y="72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82" name="Freeform 550"/>
                    <p:cNvSpPr>
                      <a:spLocks/>
                    </p:cNvSpPr>
                    <p:nvPr/>
                  </p:nvSpPr>
                  <p:spPr bwMode="auto">
                    <a:xfrm>
                      <a:off x="4417" y="2715"/>
                      <a:ext cx="305" cy="203"/>
                    </a:xfrm>
                    <a:custGeom>
                      <a:avLst/>
                      <a:gdLst>
                        <a:gd name="T0" fmla="*/ 287 w 305"/>
                        <a:gd name="T1" fmla="*/ 60 h 203"/>
                        <a:gd name="T2" fmla="*/ 251 w 305"/>
                        <a:gd name="T3" fmla="*/ 42 h 203"/>
                        <a:gd name="T4" fmla="*/ 221 w 305"/>
                        <a:gd name="T5" fmla="*/ 24 h 203"/>
                        <a:gd name="T6" fmla="*/ 191 w 305"/>
                        <a:gd name="T7" fmla="*/ 12 h 203"/>
                        <a:gd name="T8" fmla="*/ 161 w 305"/>
                        <a:gd name="T9" fmla="*/ 0 h 203"/>
                        <a:gd name="T10" fmla="*/ 113 w 305"/>
                        <a:gd name="T11" fmla="*/ 0 h 203"/>
                        <a:gd name="T12" fmla="*/ 71 w 305"/>
                        <a:gd name="T13" fmla="*/ 6 h 203"/>
                        <a:gd name="T14" fmla="*/ 35 w 305"/>
                        <a:gd name="T15" fmla="*/ 18 h 203"/>
                        <a:gd name="T16" fmla="*/ 12 w 305"/>
                        <a:gd name="T17" fmla="*/ 42 h 203"/>
                        <a:gd name="T18" fmla="*/ 6 w 305"/>
                        <a:gd name="T19" fmla="*/ 54 h 203"/>
                        <a:gd name="T20" fmla="*/ 0 w 305"/>
                        <a:gd name="T21" fmla="*/ 66 h 203"/>
                        <a:gd name="T22" fmla="*/ 6 w 305"/>
                        <a:gd name="T23" fmla="*/ 78 h 203"/>
                        <a:gd name="T24" fmla="*/ 18 w 305"/>
                        <a:gd name="T25" fmla="*/ 84 h 203"/>
                        <a:gd name="T26" fmla="*/ 12 w 305"/>
                        <a:gd name="T27" fmla="*/ 108 h 203"/>
                        <a:gd name="T28" fmla="*/ 24 w 305"/>
                        <a:gd name="T29" fmla="*/ 132 h 203"/>
                        <a:gd name="T30" fmla="*/ 30 w 305"/>
                        <a:gd name="T31" fmla="*/ 132 h 203"/>
                        <a:gd name="T32" fmla="*/ 30 w 305"/>
                        <a:gd name="T33" fmla="*/ 137 h 203"/>
                        <a:gd name="T34" fmla="*/ 24 w 305"/>
                        <a:gd name="T35" fmla="*/ 143 h 203"/>
                        <a:gd name="T36" fmla="*/ 24 w 305"/>
                        <a:gd name="T37" fmla="*/ 161 h 203"/>
                        <a:gd name="T38" fmla="*/ 35 w 305"/>
                        <a:gd name="T39" fmla="*/ 173 h 203"/>
                        <a:gd name="T40" fmla="*/ 59 w 305"/>
                        <a:gd name="T41" fmla="*/ 185 h 203"/>
                        <a:gd name="T42" fmla="*/ 89 w 305"/>
                        <a:gd name="T43" fmla="*/ 179 h 203"/>
                        <a:gd name="T44" fmla="*/ 119 w 305"/>
                        <a:gd name="T45" fmla="*/ 173 h 203"/>
                        <a:gd name="T46" fmla="*/ 143 w 305"/>
                        <a:gd name="T47" fmla="*/ 167 h 203"/>
                        <a:gd name="T48" fmla="*/ 167 w 305"/>
                        <a:gd name="T49" fmla="*/ 185 h 203"/>
                        <a:gd name="T50" fmla="*/ 191 w 305"/>
                        <a:gd name="T51" fmla="*/ 197 h 203"/>
                        <a:gd name="T52" fmla="*/ 215 w 305"/>
                        <a:gd name="T53" fmla="*/ 203 h 203"/>
                        <a:gd name="T54" fmla="*/ 239 w 305"/>
                        <a:gd name="T55" fmla="*/ 197 h 203"/>
                        <a:gd name="T56" fmla="*/ 275 w 305"/>
                        <a:gd name="T57" fmla="*/ 173 h 203"/>
                        <a:gd name="T58" fmla="*/ 305 w 305"/>
                        <a:gd name="T59" fmla="*/ 137 h 203"/>
                        <a:gd name="T60" fmla="*/ 305 w 305"/>
                        <a:gd name="T61" fmla="*/ 114 h 203"/>
                        <a:gd name="T62" fmla="*/ 299 w 305"/>
                        <a:gd name="T63" fmla="*/ 96 h 203"/>
                        <a:gd name="T64" fmla="*/ 293 w 305"/>
                        <a:gd name="T65" fmla="*/ 78 h 203"/>
                        <a:gd name="T66" fmla="*/ 287 w 305"/>
                        <a:gd name="T67" fmla="*/ 60 h 203"/>
                        <a:gd name="T68" fmla="*/ 287 w 305"/>
                        <a:gd name="T69" fmla="*/ 60 h 20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305" h="203">
                          <a:moveTo>
                            <a:pt x="287" y="60"/>
                          </a:moveTo>
                          <a:lnTo>
                            <a:pt x="251" y="42"/>
                          </a:lnTo>
                          <a:lnTo>
                            <a:pt x="221" y="24"/>
                          </a:lnTo>
                          <a:lnTo>
                            <a:pt x="191" y="12"/>
                          </a:lnTo>
                          <a:lnTo>
                            <a:pt x="161" y="0"/>
                          </a:lnTo>
                          <a:lnTo>
                            <a:pt x="113" y="0"/>
                          </a:lnTo>
                          <a:lnTo>
                            <a:pt x="71" y="6"/>
                          </a:lnTo>
                          <a:lnTo>
                            <a:pt x="35" y="18"/>
                          </a:lnTo>
                          <a:lnTo>
                            <a:pt x="12" y="42"/>
                          </a:lnTo>
                          <a:lnTo>
                            <a:pt x="6" y="54"/>
                          </a:lnTo>
                          <a:lnTo>
                            <a:pt x="0" y="66"/>
                          </a:lnTo>
                          <a:lnTo>
                            <a:pt x="6" y="78"/>
                          </a:lnTo>
                          <a:lnTo>
                            <a:pt x="18" y="84"/>
                          </a:lnTo>
                          <a:lnTo>
                            <a:pt x="12" y="108"/>
                          </a:lnTo>
                          <a:lnTo>
                            <a:pt x="24" y="132"/>
                          </a:lnTo>
                          <a:lnTo>
                            <a:pt x="30" y="132"/>
                          </a:lnTo>
                          <a:lnTo>
                            <a:pt x="30" y="137"/>
                          </a:lnTo>
                          <a:lnTo>
                            <a:pt x="24" y="143"/>
                          </a:lnTo>
                          <a:lnTo>
                            <a:pt x="24" y="161"/>
                          </a:lnTo>
                          <a:lnTo>
                            <a:pt x="35" y="173"/>
                          </a:lnTo>
                          <a:lnTo>
                            <a:pt x="59" y="185"/>
                          </a:lnTo>
                          <a:lnTo>
                            <a:pt x="89" y="179"/>
                          </a:lnTo>
                          <a:lnTo>
                            <a:pt x="119" y="173"/>
                          </a:lnTo>
                          <a:lnTo>
                            <a:pt x="143" y="167"/>
                          </a:lnTo>
                          <a:lnTo>
                            <a:pt x="167" y="185"/>
                          </a:lnTo>
                          <a:lnTo>
                            <a:pt x="191" y="197"/>
                          </a:lnTo>
                          <a:lnTo>
                            <a:pt x="215" y="203"/>
                          </a:lnTo>
                          <a:lnTo>
                            <a:pt x="239" y="197"/>
                          </a:lnTo>
                          <a:lnTo>
                            <a:pt x="275" y="173"/>
                          </a:lnTo>
                          <a:lnTo>
                            <a:pt x="305" y="137"/>
                          </a:lnTo>
                          <a:lnTo>
                            <a:pt x="305" y="114"/>
                          </a:lnTo>
                          <a:lnTo>
                            <a:pt x="299" y="96"/>
                          </a:lnTo>
                          <a:lnTo>
                            <a:pt x="293" y="78"/>
                          </a:lnTo>
                          <a:lnTo>
                            <a:pt x="287" y="60"/>
                          </a:lnTo>
                          <a:lnTo>
                            <a:pt x="287" y="60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83" name="Freeform 551"/>
                    <p:cNvSpPr>
                      <a:spLocks/>
                    </p:cNvSpPr>
                    <p:nvPr/>
                  </p:nvSpPr>
                  <p:spPr bwMode="auto">
                    <a:xfrm>
                      <a:off x="4464" y="2763"/>
                      <a:ext cx="108" cy="24"/>
                    </a:xfrm>
                    <a:custGeom>
                      <a:avLst/>
                      <a:gdLst>
                        <a:gd name="T0" fmla="*/ 0 w 108"/>
                        <a:gd name="T1" fmla="*/ 24 h 24"/>
                        <a:gd name="T2" fmla="*/ 24 w 108"/>
                        <a:gd name="T3" fmla="*/ 6 h 24"/>
                        <a:gd name="T4" fmla="*/ 54 w 108"/>
                        <a:gd name="T5" fmla="*/ 0 h 24"/>
                        <a:gd name="T6" fmla="*/ 78 w 108"/>
                        <a:gd name="T7" fmla="*/ 6 h 24"/>
                        <a:gd name="T8" fmla="*/ 108 w 108"/>
                        <a:gd name="T9" fmla="*/ 12 h 24"/>
                        <a:gd name="T10" fmla="*/ 0 w 108"/>
                        <a:gd name="T11" fmla="*/ 24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08" h="24">
                          <a:moveTo>
                            <a:pt x="0" y="24"/>
                          </a:moveTo>
                          <a:lnTo>
                            <a:pt x="24" y="6"/>
                          </a:lnTo>
                          <a:lnTo>
                            <a:pt x="54" y="0"/>
                          </a:lnTo>
                          <a:lnTo>
                            <a:pt x="78" y="6"/>
                          </a:lnTo>
                          <a:lnTo>
                            <a:pt x="108" y="12"/>
                          </a:lnTo>
                          <a:lnTo>
                            <a:pt x="0" y="24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84" name="Freeform 552"/>
                    <p:cNvSpPr>
                      <a:spLocks/>
                    </p:cNvSpPr>
                    <p:nvPr/>
                  </p:nvSpPr>
                  <p:spPr bwMode="auto">
                    <a:xfrm>
                      <a:off x="4464" y="2763"/>
                      <a:ext cx="108" cy="24"/>
                    </a:xfrm>
                    <a:custGeom>
                      <a:avLst/>
                      <a:gdLst>
                        <a:gd name="T0" fmla="*/ 0 w 108"/>
                        <a:gd name="T1" fmla="*/ 24 h 24"/>
                        <a:gd name="T2" fmla="*/ 24 w 108"/>
                        <a:gd name="T3" fmla="*/ 6 h 24"/>
                        <a:gd name="T4" fmla="*/ 54 w 108"/>
                        <a:gd name="T5" fmla="*/ 0 h 24"/>
                        <a:gd name="T6" fmla="*/ 78 w 108"/>
                        <a:gd name="T7" fmla="*/ 6 h 24"/>
                        <a:gd name="T8" fmla="*/ 108 w 108"/>
                        <a:gd name="T9" fmla="*/ 12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08" h="24">
                          <a:moveTo>
                            <a:pt x="0" y="24"/>
                          </a:moveTo>
                          <a:lnTo>
                            <a:pt x="24" y="6"/>
                          </a:lnTo>
                          <a:lnTo>
                            <a:pt x="54" y="0"/>
                          </a:lnTo>
                          <a:lnTo>
                            <a:pt x="78" y="6"/>
                          </a:lnTo>
                          <a:lnTo>
                            <a:pt x="108" y="12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85" name="Freeform 553"/>
                    <p:cNvSpPr>
                      <a:spLocks/>
                    </p:cNvSpPr>
                    <p:nvPr/>
                  </p:nvSpPr>
                  <p:spPr bwMode="auto">
                    <a:xfrm>
                      <a:off x="4482" y="2817"/>
                      <a:ext cx="84" cy="18"/>
                    </a:xfrm>
                    <a:custGeom>
                      <a:avLst/>
                      <a:gdLst>
                        <a:gd name="T0" fmla="*/ 0 w 84"/>
                        <a:gd name="T1" fmla="*/ 18 h 18"/>
                        <a:gd name="T2" fmla="*/ 12 w 84"/>
                        <a:gd name="T3" fmla="*/ 12 h 18"/>
                        <a:gd name="T4" fmla="*/ 30 w 84"/>
                        <a:gd name="T5" fmla="*/ 0 h 18"/>
                        <a:gd name="T6" fmla="*/ 42 w 84"/>
                        <a:gd name="T7" fmla="*/ 0 h 18"/>
                        <a:gd name="T8" fmla="*/ 54 w 84"/>
                        <a:gd name="T9" fmla="*/ 0 h 18"/>
                        <a:gd name="T10" fmla="*/ 84 w 84"/>
                        <a:gd name="T11" fmla="*/ 12 h 18"/>
                        <a:gd name="T12" fmla="*/ 0 w 84"/>
                        <a:gd name="T13" fmla="*/ 18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84" h="18">
                          <a:moveTo>
                            <a:pt x="0" y="18"/>
                          </a:moveTo>
                          <a:lnTo>
                            <a:pt x="12" y="12"/>
                          </a:lnTo>
                          <a:lnTo>
                            <a:pt x="30" y="0"/>
                          </a:lnTo>
                          <a:lnTo>
                            <a:pt x="42" y="0"/>
                          </a:lnTo>
                          <a:lnTo>
                            <a:pt x="54" y="0"/>
                          </a:lnTo>
                          <a:lnTo>
                            <a:pt x="84" y="12"/>
                          </a:lnTo>
                          <a:lnTo>
                            <a:pt x="0" y="18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86" name="Freeform 554"/>
                    <p:cNvSpPr>
                      <a:spLocks/>
                    </p:cNvSpPr>
                    <p:nvPr/>
                  </p:nvSpPr>
                  <p:spPr bwMode="auto">
                    <a:xfrm>
                      <a:off x="4482" y="2817"/>
                      <a:ext cx="84" cy="18"/>
                    </a:xfrm>
                    <a:custGeom>
                      <a:avLst/>
                      <a:gdLst>
                        <a:gd name="T0" fmla="*/ 0 w 84"/>
                        <a:gd name="T1" fmla="*/ 18 h 18"/>
                        <a:gd name="T2" fmla="*/ 12 w 84"/>
                        <a:gd name="T3" fmla="*/ 12 h 18"/>
                        <a:gd name="T4" fmla="*/ 30 w 84"/>
                        <a:gd name="T5" fmla="*/ 0 h 18"/>
                        <a:gd name="T6" fmla="*/ 42 w 84"/>
                        <a:gd name="T7" fmla="*/ 0 h 18"/>
                        <a:gd name="T8" fmla="*/ 54 w 84"/>
                        <a:gd name="T9" fmla="*/ 0 h 18"/>
                        <a:gd name="T10" fmla="*/ 84 w 84"/>
                        <a:gd name="T11" fmla="*/ 12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84" h="18">
                          <a:moveTo>
                            <a:pt x="0" y="18"/>
                          </a:moveTo>
                          <a:lnTo>
                            <a:pt x="12" y="12"/>
                          </a:lnTo>
                          <a:lnTo>
                            <a:pt x="30" y="0"/>
                          </a:lnTo>
                          <a:lnTo>
                            <a:pt x="42" y="0"/>
                          </a:lnTo>
                          <a:lnTo>
                            <a:pt x="54" y="0"/>
                          </a:lnTo>
                          <a:lnTo>
                            <a:pt x="84" y="12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87" name="Freeform 555"/>
                    <p:cNvSpPr>
                      <a:spLocks/>
                    </p:cNvSpPr>
                    <p:nvPr/>
                  </p:nvSpPr>
                  <p:spPr bwMode="auto">
                    <a:xfrm>
                      <a:off x="2604" y="1456"/>
                      <a:ext cx="921" cy="737"/>
                    </a:xfrm>
                    <a:custGeom>
                      <a:avLst/>
                      <a:gdLst>
                        <a:gd name="T0" fmla="*/ 287 w 921"/>
                        <a:gd name="T1" fmla="*/ 563 h 737"/>
                        <a:gd name="T2" fmla="*/ 264 w 921"/>
                        <a:gd name="T3" fmla="*/ 623 h 737"/>
                        <a:gd name="T4" fmla="*/ 276 w 921"/>
                        <a:gd name="T5" fmla="*/ 677 h 737"/>
                        <a:gd name="T6" fmla="*/ 353 w 921"/>
                        <a:gd name="T7" fmla="*/ 737 h 737"/>
                        <a:gd name="T8" fmla="*/ 395 w 921"/>
                        <a:gd name="T9" fmla="*/ 737 h 737"/>
                        <a:gd name="T10" fmla="*/ 473 w 921"/>
                        <a:gd name="T11" fmla="*/ 695 h 737"/>
                        <a:gd name="T12" fmla="*/ 557 w 921"/>
                        <a:gd name="T13" fmla="*/ 659 h 737"/>
                        <a:gd name="T14" fmla="*/ 652 w 921"/>
                        <a:gd name="T15" fmla="*/ 653 h 737"/>
                        <a:gd name="T16" fmla="*/ 748 w 921"/>
                        <a:gd name="T17" fmla="*/ 641 h 737"/>
                        <a:gd name="T18" fmla="*/ 820 w 921"/>
                        <a:gd name="T19" fmla="*/ 581 h 737"/>
                        <a:gd name="T20" fmla="*/ 850 w 921"/>
                        <a:gd name="T21" fmla="*/ 503 h 737"/>
                        <a:gd name="T22" fmla="*/ 904 w 921"/>
                        <a:gd name="T23" fmla="*/ 347 h 737"/>
                        <a:gd name="T24" fmla="*/ 921 w 921"/>
                        <a:gd name="T25" fmla="*/ 263 h 737"/>
                        <a:gd name="T26" fmla="*/ 915 w 921"/>
                        <a:gd name="T27" fmla="*/ 197 h 737"/>
                        <a:gd name="T28" fmla="*/ 880 w 921"/>
                        <a:gd name="T29" fmla="*/ 125 h 737"/>
                        <a:gd name="T30" fmla="*/ 808 w 921"/>
                        <a:gd name="T31" fmla="*/ 59 h 737"/>
                        <a:gd name="T32" fmla="*/ 676 w 921"/>
                        <a:gd name="T33" fmla="*/ 29 h 737"/>
                        <a:gd name="T34" fmla="*/ 610 w 921"/>
                        <a:gd name="T35" fmla="*/ 47 h 737"/>
                        <a:gd name="T36" fmla="*/ 563 w 921"/>
                        <a:gd name="T37" fmla="*/ 12 h 737"/>
                        <a:gd name="T38" fmla="*/ 503 w 921"/>
                        <a:gd name="T39" fmla="*/ 0 h 737"/>
                        <a:gd name="T40" fmla="*/ 437 w 921"/>
                        <a:gd name="T41" fmla="*/ 12 h 737"/>
                        <a:gd name="T42" fmla="*/ 359 w 921"/>
                        <a:gd name="T43" fmla="*/ 41 h 737"/>
                        <a:gd name="T44" fmla="*/ 317 w 921"/>
                        <a:gd name="T45" fmla="*/ 35 h 737"/>
                        <a:gd name="T46" fmla="*/ 258 w 921"/>
                        <a:gd name="T47" fmla="*/ 53 h 737"/>
                        <a:gd name="T48" fmla="*/ 186 w 921"/>
                        <a:gd name="T49" fmla="*/ 77 h 737"/>
                        <a:gd name="T50" fmla="*/ 102 w 921"/>
                        <a:gd name="T51" fmla="*/ 89 h 737"/>
                        <a:gd name="T52" fmla="*/ 42 w 921"/>
                        <a:gd name="T53" fmla="*/ 137 h 737"/>
                        <a:gd name="T54" fmla="*/ 6 w 921"/>
                        <a:gd name="T55" fmla="*/ 221 h 737"/>
                        <a:gd name="T56" fmla="*/ 0 w 921"/>
                        <a:gd name="T57" fmla="*/ 311 h 737"/>
                        <a:gd name="T58" fmla="*/ 18 w 921"/>
                        <a:gd name="T59" fmla="*/ 389 h 737"/>
                        <a:gd name="T60" fmla="*/ 60 w 921"/>
                        <a:gd name="T61" fmla="*/ 437 h 737"/>
                        <a:gd name="T62" fmla="*/ 120 w 921"/>
                        <a:gd name="T63" fmla="*/ 467 h 737"/>
                        <a:gd name="T64" fmla="*/ 144 w 921"/>
                        <a:gd name="T65" fmla="*/ 473 h 737"/>
                        <a:gd name="T66" fmla="*/ 180 w 921"/>
                        <a:gd name="T67" fmla="*/ 509 h 737"/>
                        <a:gd name="T68" fmla="*/ 264 w 921"/>
                        <a:gd name="T69" fmla="*/ 545 h 737"/>
                        <a:gd name="T70" fmla="*/ 305 w 921"/>
                        <a:gd name="T71" fmla="*/ 545 h 73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</a:cxnLst>
                      <a:rect l="0" t="0" r="r" b="b"/>
                      <a:pathLst>
                        <a:path w="921" h="737">
                          <a:moveTo>
                            <a:pt x="305" y="545"/>
                          </a:moveTo>
                          <a:lnTo>
                            <a:pt x="287" y="563"/>
                          </a:lnTo>
                          <a:lnTo>
                            <a:pt x="276" y="581"/>
                          </a:lnTo>
                          <a:lnTo>
                            <a:pt x="264" y="623"/>
                          </a:lnTo>
                          <a:lnTo>
                            <a:pt x="270" y="653"/>
                          </a:lnTo>
                          <a:lnTo>
                            <a:pt x="276" y="677"/>
                          </a:lnTo>
                          <a:lnTo>
                            <a:pt x="311" y="713"/>
                          </a:lnTo>
                          <a:lnTo>
                            <a:pt x="353" y="737"/>
                          </a:lnTo>
                          <a:lnTo>
                            <a:pt x="371" y="737"/>
                          </a:lnTo>
                          <a:lnTo>
                            <a:pt x="395" y="737"/>
                          </a:lnTo>
                          <a:lnTo>
                            <a:pt x="443" y="719"/>
                          </a:lnTo>
                          <a:lnTo>
                            <a:pt x="473" y="695"/>
                          </a:lnTo>
                          <a:lnTo>
                            <a:pt x="509" y="671"/>
                          </a:lnTo>
                          <a:lnTo>
                            <a:pt x="557" y="659"/>
                          </a:lnTo>
                          <a:lnTo>
                            <a:pt x="604" y="653"/>
                          </a:lnTo>
                          <a:lnTo>
                            <a:pt x="652" y="653"/>
                          </a:lnTo>
                          <a:lnTo>
                            <a:pt x="700" y="647"/>
                          </a:lnTo>
                          <a:lnTo>
                            <a:pt x="748" y="641"/>
                          </a:lnTo>
                          <a:lnTo>
                            <a:pt x="790" y="617"/>
                          </a:lnTo>
                          <a:lnTo>
                            <a:pt x="820" y="581"/>
                          </a:lnTo>
                          <a:lnTo>
                            <a:pt x="832" y="545"/>
                          </a:lnTo>
                          <a:lnTo>
                            <a:pt x="850" y="503"/>
                          </a:lnTo>
                          <a:lnTo>
                            <a:pt x="886" y="401"/>
                          </a:lnTo>
                          <a:lnTo>
                            <a:pt x="904" y="347"/>
                          </a:lnTo>
                          <a:lnTo>
                            <a:pt x="915" y="299"/>
                          </a:lnTo>
                          <a:lnTo>
                            <a:pt x="921" y="263"/>
                          </a:lnTo>
                          <a:lnTo>
                            <a:pt x="921" y="233"/>
                          </a:lnTo>
                          <a:lnTo>
                            <a:pt x="915" y="197"/>
                          </a:lnTo>
                          <a:lnTo>
                            <a:pt x="904" y="161"/>
                          </a:lnTo>
                          <a:lnTo>
                            <a:pt x="880" y="125"/>
                          </a:lnTo>
                          <a:lnTo>
                            <a:pt x="850" y="89"/>
                          </a:lnTo>
                          <a:lnTo>
                            <a:pt x="808" y="59"/>
                          </a:lnTo>
                          <a:lnTo>
                            <a:pt x="748" y="35"/>
                          </a:lnTo>
                          <a:lnTo>
                            <a:pt x="676" y="29"/>
                          </a:lnTo>
                          <a:lnTo>
                            <a:pt x="646" y="35"/>
                          </a:lnTo>
                          <a:lnTo>
                            <a:pt x="610" y="47"/>
                          </a:lnTo>
                          <a:lnTo>
                            <a:pt x="587" y="29"/>
                          </a:lnTo>
                          <a:lnTo>
                            <a:pt x="563" y="12"/>
                          </a:lnTo>
                          <a:lnTo>
                            <a:pt x="533" y="0"/>
                          </a:lnTo>
                          <a:lnTo>
                            <a:pt x="503" y="0"/>
                          </a:lnTo>
                          <a:lnTo>
                            <a:pt x="467" y="0"/>
                          </a:lnTo>
                          <a:lnTo>
                            <a:pt x="437" y="12"/>
                          </a:lnTo>
                          <a:lnTo>
                            <a:pt x="383" y="53"/>
                          </a:lnTo>
                          <a:lnTo>
                            <a:pt x="359" y="41"/>
                          </a:lnTo>
                          <a:lnTo>
                            <a:pt x="335" y="41"/>
                          </a:lnTo>
                          <a:lnTo>
                            <a:pt x="317" y="35"/>
                          </a:lnTo>
                          <a:lnTo>
                            <a:pt x="299" y="41"/>
                          </a:lnTo>
                          <a:lnTo>
                            <a:pt x="258" y="53"/>
                          </a:lnTo>
                          <a:lnTo>
                            <a:pt x="234" y="83"/>
                          </a:lnTo>
                          <a:lnTo>
                            <a:pt x="186" y="77"/>
                          </a:lnTo>
                          <a:lnTo>
                            <a:pt x="144" y="77"/>
                          </a:lnTo>
                          <a:lnTo>
                            <a:pt x="102" y="89"/>
                          </a:lnTo>
                          <a:lnTo>
                            <a:pt x="72" y="107"/>
                          </a:lnTo>
                          <a:lnTo>
                            <a:pt x="42" y="137"/>
                          </a:lnTo>
                          <a:lnTo>
                            <a:pt x="18" y="173"/>
                          </a:lnTo>
                          <a:lnTo>
                            <a:pt x="6" y="221"/>
                          </a:lnTo>
                          <a:lnTo>
                            <a:pt x="0" y="275"/>
                          </a:lnTo>
                          <a:lnTo>
                            <a:pt x="0" y="311"/>
                          </a:lnTo>
                          <a:lnTo>
                            <a:pt x="6" y="353"/>
                          </a:lnTo>
                          <a:lnTo>
                            <a:pt x="18" y="389"/>
                          </a:lnTo>
                          <a:lnTo>
                            <a:pt x="36" y="419"/>
                          </a:lnTo>
                          <a:lnTo>
                            <a:pt x="60" y="437"/>
                          </a:lnTo>
                          <a:lnTo>
                            <a:pt x="90" y="455"/>
                          </a:lnTo>
                          <a:lnTo>
                            <a:pt x="120" y="467"/>
                          </a:lnTo>
                          <a:lnTo>
                            <a:pt x="144" y="473"/>
                          </a:lnTo>
                          <a:lnTo>
                            <a:pt x="144" y="473"/>
                          </a:lnTo>
                          <a:lnTo>
                            <a:pt x="150" y="479"/>
                          </a:lnTo>
                          <a:lnTo>
                            <a:pt x="180" y="509"/>
                          </a:lnTo>
                          <a:lnTo>
                            <a:pt x="228" y="533"/>
                          </a:lnTo>
                          <a:lnTo>
                            <a:pt x="264" y="545"/>
                          </a:lnTo>
                          <a:lnTo>
                            <a:pt x="305" y="545"/>
                          </a:lnTo>
                          <a:lnTo>
                            <a:pt x="305" y="545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88" name="Freeform 556"/>
                    <p:cNvSpPr>
                      <a:spLocks/>
                    </p:cNvSpPr>
                    <p:nvPr/>
                  </p:nvSpPr>
                  <p:spPr bwMode="auto">
                    <a:xfrm>
                      <a:off x="3298" y="1767"/>
                      <a:ext cx="60" cy="108"/>
                    </a:xfrm>
                    <a:custGeom>
                      <a:avLst/>
                      <a:gdLst>
                        <a:gd name="T0" fmla="*/ 60 w 60"/>
                        <a:gd name="T1" fmla="*/ 0 h 108"/>
                        <a:gd name="T2" fmla="*/ 30 w 60"/>
                        <a:gd name="T3" fmla="*/ 60 h 108"/>
                        <a:gd name="T4" fmla="*/ 12 w 60"/>
                        <a:gd name="T5" fmla="*/ 84 h 108"/>
                        <a:gd name="T6" fmla="*/ 0 w 60"/>
                        <a:gd name="T7" fmla="*/ 108 h 1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60" h="108">
                          <a:moveTo>
                            <a:pt x="60" y="0"/>
                          </a:moveTo>
                          <a:lnTo>
                            <a:pt x="30" y="60"/>
                          </a:lnTo>
                          <a:lnTo>
                            <a:pt x="12" y="84"/>
                          </a:lnTo>
                          <a:lnTo>
                            <a:pt x="0" y="10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89" name="Freeform 557"/>
                    <p:cNvSpPr>
                      <a:spLocks/>
                    </p:cNvSpPr>
                    <p:nvPr/>
                  </p:nvSpPr>
                  <p:spPr bwMode="auto">
                    <a:xfrm>
                      <a:off x="3053" y="1647"/>
                      <a:ext cx="305" cy="366"/>
                    </a:xfrm>
                    <a:custGeom>
                      <a:avLst/>
                      <a:gdLst>
                        <a:gd name="T0" fmla="*/ 90 w 305"/>
                        <a:gd name="T1" fmla="*/ 0 h 366"/>
                        <a:gd name="T2" fmla="*/ 60 w 305"/>
                        <a:gd name="T3" fmla="*/ 42 h 366"/>
                        <a:gd name="T4" fmla="*/ 36 w 305"/>
                        <a:gd name="T5" fmla="*/ 96 h 366"/>
                        <a:gd name="T6" fmla="*/ 18 w 305"/>
                        <a:gd name="T7" fmla="*/ 150 h 366"/>
                        <a:gd name="T8" fmla="*/ 6 w 305"/>
                        <a:gd name="T9" fmla="*/ 198 h 366"/>
                        <a:gd name="T10" fmla="*/ 0 w 305"/>
                        <a:gd name="T11" fmla="*/ 240 h 366"/>
                        <a:gd name="T12" fmla="*/ 6 w 305"/>
                        <a:gd name="T13" fmla="*/ 288 h 366"/>
                        <a:gd name="T14" fmla="*/ 24 w 305"/>
                        <a:gd name="T15" fmla="*/ 324 h 366"/>
                        <a:gd name="T16" fmla="*/ 60 w 305"/>
                        <a:gd name="T17" fmla="*/ 354 h 366"/>
                        <a:gd name="T18" fmla="*/ 138 w 305"/>
                        <a:gd name="T19" fmla="*/ 366 h 366"/>
                        <a:gd name="T20" fmla="*/ 179 w 305"/>
                        <a:gd name="T21" fmla="*/ 366 h 366"/>
                        <a:gd name="T22" fmla="*/ 215 w 305"/>
                        <a:gd name="T23" fmla="*/ 354 h 366"/>
                        <a:gd name="T24" fmla="*/ 251 w 305"/>
                        <a:gd name="T25" fmla="*/ 336 h 366"/>
                        <a:gd name="T26" fmla="*/ 281 w 305"/>
                        <a:gd name="T27" fmla="*/ 306 h 366"/>
                        <a:gd name="T28" fmla="*/ 305 w 305"/>
                        <a:gd name="T29" fmla="*/ 264 h 366"/>
                        <a:gd name="T30" fmla="*/ 305 w 305"/>
                        <a:gd name="T31" fmla="*/ 228 h 3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305" h="366">
                          <a:moveTo>
                            <a:pt x="90" y="0"/>
                          </a:moveTo>
                          <a:lnTo>
                            <a:pt x="60" y="42"/>
                          </a:lnTo>
                          <a:lnTo>
                            <a:pt x="36" y="96"/>
                          </a:lnTo>
                          <a:lnTo>
                            <a:pt x="18" y="150"/>
                          </a:lnTo>
                          <a:lnTo>
                            <a:pt x="6" y="198"/>
                          </a:lnTo>
                          <a:lnTo>
                            <a:pt x="0" y="240"/>
                          </a:lnTo>
                          <a:lnTo>
                            <a:pt x="6" y="288"/>
                          </a:lnTo>
                          <a:lnTo>
                            <a:pt x="24" y="324"/>
                          </a:lnTo>
                          <a:lnTo>
                            <a:pt x="60" y="354"/>
                          </a:lnTo>
                          <a:lnTo>
                            <a:pt x="138" y="366"/>
                          </a:lnTo>
                          <a:lnTo>
                            <a:pt x="179" y="366"/>
                          </a:lnTo>
                          <a:lnTo>
                            <a:pt x="215" y="354"/>
                          </a:lnTo>
                          <a:lnTo>
                            <a:pt x="251" y="336"/>
                          </a:lnTo>
                          <a:lnTo>
                            <a:pt x="281" y="306"/>
                          </a:lnTo>
                          <a:lnTo>
                            <a:pt x="305" y="264"/>
                          </a:lnTo>
                          <a:lnTo>
                            <a:pt x="305" y="22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90" name="Freeform 558"/>
                    <p:cNvSpPr>
                      <a:spLocks/>
                    </p:cNvSpPr>
                    <p:nvPr/>
                  </p:nvSpPr>
                  <p:spPr bwMode="auto">
                    <a:xfrm>
                      <a:off x="2874" y="1629"/>
                      <a:ext cx="203" cy="366"/>
                    </a:xfrm>
                    <a:custGeom>
                      <a:avLst/>
                      <a:gdLst>
                        <a:gd name="T0" fmla="*/ 83 w 203"/>
                        <a:gd name="T1" fmla="*/ 0 h 366"/>
                        <a:gd name="T2" fmla="*/ 53 w 203"/>
                        <a:gd name="T3" fmla="*/ 54 h 366"/>
                        <a:gd name="T4" fmla="*/ 23 w 203"/>
                        <a:gd name="T5" fmla="*/ 102 h 366"/>
                        <a:gd name="T6" fmla="*/ 11 w 203"/>
                        <a:gd name="T7" fmla="*/ 150 h 366"/>
                        <a:gd name="T8" fmla="*/ 0 w 203"/>
                        <a:gd name="T9" fmla="*/ 192 h 366"/>
                        <a:gd name="T10" fmla="*/ 0 w 203"/>
                        <a:gd name="T11" fmla="*/ 240 h 366"/>
                        <a:gd name="T12" fmla="*/ 11 w 203"/>
                        <a:gd name="T13" fmla="*/ 282 h 366"/>
                        <a:gd name="T14" fmla="*/ 35 w 203"/>
                        <a:gd name="T15" fmla="*/ 324 h 366"/>
                        <a:gd name="T16" fmla="*/ 71 w 203"/>
                        <a:gd name="T17" fmla="*/ 348 h 366"/>
                        <a:gd name="T18" fmla="*/ 107 w 203"/>
                        <a:gd name="T19" fmla="*/ 360 h 366"/>
                        <a:gd name="T20" fmla="*/ 137 w 203"/>
                        <a:gd name="T21" fmla="*/ 360 h 366"/>
                        <a:gd name="T22" fmla="*/ 161 w 203"/>
                        <a:gd name="T23" fmla="*/ 366 h 366"/>
                        <a:gd name="T24" fmla="*/ 179 w 203"/>
                        <a:gd name="T25" fmla="*/ 360 h 366"/>
                        <a:gd name="T26" fmla="*/ 191 w 203"/>
                        <a:gd name="T27" fmla="*/ 360 h 366"/>
                        <a:gd name="T28" fmla="*/ 203 w 203"/>
                        <a:gd name="T29" fmla="*/ 354 h 3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203" h="366">
                          <a:moveTo>
                            <a:pt x="83" y="0"/>
                          </a:moveTo>
                          <a:lnTo>
                            <a:pt x="53" y="54"/>
                          </a:lnTo>
                          <a:lnTo>
                            <a:pt x="23" y="102"/>
                          </a:lnTo>
                          <a:lnTo>
                            <a:pt x="11" y="150"/>
                          </a:lnTo>
                          <a:lnTo>
                            <a:pt x="0" y="192"/>
                          </a:lnTo>
                          <a:lnTo>
                            <a:pt x="0" y="240"/>
                          </a:lnTo>
                          <a:lnTo>
                            <a:pt x="11" y="282"/>
                          </a:lnTo>
                          <a:lnTo>
                            <a:pt x="35" y="324"/>
                          </a:lnTo>
                          <a:lnTo>
                            <a:pt x="71" y="348"/>
                          </a:lnTo>
                          <a:lnTo>
                            <a:pt x="107" y="360"/>
                          </a:lnTo>
                          <a:lnTo>
                            <a:pt x="137" y="360"/>
                          </a:lnTo>
                          <a:lnTo>
                            <a:pt x="161" y="366"/>
                          </a:lnTo>
                          <a:lnTo>
                            <a:pt x="179" y="360"/>
                          </a:lnTo>
                          <a:lnTo>
                            <a:pt x="191" y="360"/>
                          </a:lnTo>
                          <a:lnTo>
                            <a:pt x="203" y="354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91" name="Freeform 559"/>
                    <p:cNvSpPr>
                      <a:spLocks/>
                    </p:cNvSpPr>
                    <p:nvPr/>
                  </p:nvSpPr>
                  <p:spPr bwMode="auto">
                    <a:xfrm>
                      <a:off x="2718" y="1641"/>
                      <a:ext cx="233" cy="360"/>
                    </a:xfrm>
                    <a:custGeom>
                      <a:avLst/>
                      <a:gdLst>
                        <a:gd name="T0" fmla="*/ 78 w 233"/>
                        <a:gd name="T1" fmla="*/ 0 h 360"/>
                        <a:gd name="T2" fmla="*/ 48 w 233"/>
                        <a:gd name="T3" fmla="*/ 48 h 360"/>
                        <a:gd name="T4" fmla="*/ 24 w 233"/>
                        <a:gd name="T5" fmla="*/ 96 h 360"/>
                        <a:gd name="T6" fmla="*/ 6 w 233"/>
                        <a:gd name="T7" fmla="*/ 150 h 360"/>
                        <a:gd name="T8" fmla="*/ 0 w 233"/>
                        <a:gd name="T9" fmla="*/ 210 h 360"/>
                        <a:gd name="T10" fmla="*/ 12 w 233"/>
                        <a:gd name="T11" fmla="*/ 252 h 360"/>
                        <a:gd name="T12" fmla="*/ 30 w 233"/>
                        <a:gd name="T13" fmla="*/ 288 h 360"/>
                        <a:gd name="T14" fmla="*/ 60 w 233"/>
                        <a:gd name="T15" fmla="*/ 318 h 360"/>
                        <a:gd name="T16" fmla="*/ 90 w 233"/>
                        <a:gd name="T17" fmla="*/ 336 h 360"/>
                        <a:gd name="T18" fmla="*/ 126 w 233"/>
                        <a:gd name="T19" fmla="*/ 354 h 360"/>
                        <a:gd name="T20" fmla="*/ 162 w 233"/>
                        <a:gd name="T21" fmla="*/ 360 h 360"/>
                        <a:gd name="T22" fmla="*/ 203 w 233"/>
                        <a:gd name="T23" fmla="*/ 360 h 360"/>
                        <a:gd name="T24" fmla="*/ 233 w 233"/>
                        <a:gd name="T25" fmla="*/ 336 h 3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233" h="360">
                          <a:moveTo>
                            <a:pt x="78" y="0"/>
                          </a:moveTo>
                          <a:lnTo>
                            <a:pt x="48" y="48"/>
                          </a:lnTo>
                          <a:lnTo>
                            <a:pt x="24" y="96"/>
                          </a:lnTo>
                          <a:lnTo>
                            <a:pt x="6" y="150"/>
                          </a:lnTo>
                          <a:lnTo>
                            <a:pt x="0" y="210"/>
                          </a:lnTo>
                          <a:lnTo>
                            <a:pt x="12" y="252"/>
                          </a:lnTo>
                          <a:lnTo>
                            <a:pt x="30" y="288"/>
                          </a:lnTo>
                          <a:lnTo>
                            <a:pt x="60" y="318"/>
                          </a:lnTo>
                          <a:lnTo>
                            <a:pt x="90" y="336"/>
                          </a:lnTo>
                          <a:lnTo>
                            <a:pt x="126" y="354"/>
                          </a:lnTo>
                          <a:lnTo>
                            <a:pt x="162" y="360"/>
                          </a:lnTo>
                          <a:lnTo>
                            <a:pt x="203" y="360"/>
                          </a:lnTo>
                          <a:lnTo>
                            <a:pt x="233" y="336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92" name="Freeform 560"/>
                    <p:cNvSpPr>
                      <a:spLocks/>
                    </p:cNvSpPr>
                    <p:nvPr/>
                  </p:nvSpPr>
                  <p:spPr bwMode="auto">
                    <a:xfrm>
                      <a:off x="3956" y="1623"/>
                      <a:ext cx="138" cy="144"/>
                    </a:xfrm>
                    <a:custGeom>
                      <a:avLst/>
                      <a:gdLst>
                        <a:gd name="T0" fmla="*/ 0 w 138"/>
                        <a:gd name="T1" fmla="*/ 0 h 144"/>
                        <a:gd name="T2" fmla="*/ 54 w 138"/>
                        <a:gd name="T3" fmla="*/ 30 h 144"/>
                        <a:gd name="T4" fmla="*/ 96 w 138"/>
                        <a:gd name="T5" fmla="*/ 78 h 144"/>
                        <a:gd name="T6" fmla="*/ 120 w 138"/>
                        <a:gd name="T7" fmla="*/ 120 h 144"/>
                        <a:gd name="T8" fmla="*/ 138 w 138"/>
                        <a:gd name="T9" fmla="*/ 144 h 14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38" h="144">
                          <a:moveTo>
                            <a:pt x="0" y="0"/>
                          </a:moveTo>
                          <a:lnTo>
                            <a:pt x="54" y="30"/>
                          </a:lnTo>
                          <a:lnTo>
                            <a:pt x="96" y="78"/>
                          </a:lnTo>
                          <a:lnTo>
                            <a:pt x="120" y="120"/>
                          </a:lnTo>
                          <a:lnTo>
                            <a:pt x="138" y="144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93" name="Freeform 561"/>
                    <p:cNvSpPr>
                      <a:spLocks/>
                    </p:cNvSpPr>
                    <p:nvPr/>
                  </p:nvSpPr>
                  <p:spPr bwMode="auto">
                    <a:xfrm>
                      <a:off x="4153" y="1677"/>
                      <a:ext cx="162" cy="90"/>
                    </a:xfrm>
                    <a:custGeom>
                      <a:avLst/>
                      <a:gdLst>
                        <a:gd name="T0" fmla="*/ 0 w 162"/>
                        <a:gd name="T1" fmla="*/ 90 h 90"/>
                        <a:gd name="T2" fmla="*/ 12 w 162"/>
                        <a:gd name="T3" fmla="*/ 78 h 90"/>
                        <a:gd name="T4" fmla="*/ 30 w 162"/>
                        <a:gd name="T5" fmla="*/ 60 h 90"/>
                        <a:gd name="T6" fmla="*/ 84 w 162"/>
                        <a:gd name="T7" fmla="*/ 36 h 90"/>
                        <a:gd name="T8" fmla="*/ 132 w 162"/>
                        <a:gd name="T9" fmla="*/ 12 h 90"/>
                        <a:gd name="T10" fmla="*/ 150 w 162"/>
                        <a:gd name="T11" fmla="*/ 6 h 90"/>
                        <a:gd name="T12" fmla="*/ 162 w 162"/>
                        <a:gd name="T13" fmla="*/ 0 h 9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62" h="90">
                          <a:moveTo>
                            <a:pt x="0" y="90"/>
                          </a:moveTo>
                          <a:lnTo>
                            <a:pt x="12" y="78"/>
                          </a:lnTo>
                          <a:lnTo>
                            <a:pt x="30" y="60"/>
                          </a:lnTo>
                          <a:lnTo>
                            <a:pt x="84" y="36"/>
                          </a:lnTo>
                          <a:lnTo>
                            <a:pt x="132" y="12"/>
                          </a:lnTo>
                          <a:lnTo>
                            <a:pt x="150" y="6"/>
                          </a:lnTo>
                          <a:lnTo>
                            <a:pt x="162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94" name="Freeform 562"/>
                    <p:cNvSpPr>
                      <a:spLocks/>
                    </p:cNvSpPr>
                    <p:nvPr/>
                  </p:nvSpPr>
                  <p:spPr bwMode="auto">
                    <a:xfrm>
                      <a:off x="4225" y="1833"/>
                      <a:ext cx="24" cy="66"/>
                    </a:xfrm>
                    <a:custGeom>
                      <a:avLst/>
                      <a:gdLst>
                        <a:gd name="T0" fmla="*/ 24 w 24"/>
                        <a:gd name="T1" fmla="*/ 0 h 66"/>
                        <a:gd name="T2" fmla="*/ 6 w 24"/>
                        <a:gd name="T3" fmla="*/ 36 h 66"/>
                        <a:gd name="T4" fmla="*/ 0 w 24"/>
                        <a:gd name="T5" fmla="*/ 66 h 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4" h="66">
                          <a:moveTo>
                            <a:pt x="24" y="0"/>
                          </a:moveTo>
                          <a:lnTo>
                            <a:pt x="6" y="36"/>
                          </a:lnTo>
                          <a:lnTo>
                            <a:pt x="0" y="66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95" name="Freeform 563"/>
                    <p:cNvSpPr>
                      <a:spLocks/>
                    </p:cNvSpPr>
                    <p:nvPr/>
                  </p:nvSpPr>
                  <p:spPr bwMode="auto">
                    <a:xfrm>
                      <a:off x="4010" y="1779"/>
                      <a:ext cx="6" cy="90"/>
                    </a:xfrm>
                    <a:custGeom>
                      <a:avLst/>
                      <a:gdLst>
                        <a:gd name="T0" fmla="*/ 6 w 6"/>
                        <a:gd name="T1" fmla="*/ 0 h 90"/>
                        <a:gd name="T2" fmla="*/ 0 w 6"/>
                        <a:gd name="T3" fmla="*/ 42 h 90"/>
                        <a:gd name="T4" fmla="*/ 0 w 6"/>
                        <a:gd name="T5" fmla="*/ 90 h 9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6" h="90">
                          <a:moveTo>
                            <a:pt x="6" y="0"/>
                          </a:moveTo>
                          <a:lnTo>
                            <a:pt x="0" y="42"/>
                          </a:lnTo>
                          <a:lnTo>
                            <a:pt x="0" y="9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96" name="Freeform 564"/>
                    <p:cNvSpPr>
                      <a:spLocks/>
                    </p:cNvSpPr>
                    <p:nvPr/>
                  </p:nvSpPr>
                  <p:spPr bwMode="auto">
                    <a:xfrm>
                      <a:off x="4309" y="1875"/>
                      <a:ext cx="54" cy="24"/>
                    </a:xfrm>
                    <a:custGeom>
                      <a:avLst/>
                      <a:gdLst>
                        <a:gd name="T0" fmla="*/ 0 w 54"/>
                        <a:gd name="T1" fmla="*/ 24 h 24"/>
                        <a:gd name="T2" fmla="*/ 24 w 54"/>
                        <a:gd name="T3" fmla="*/ 12 h 24"/>
                        <a:gd name="T4" fmla="*/ 54 w 54"/>
                        <a:gd name="T5" fmla="*/ 0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4" h="24">
                          <a:moveTo>
                            <a:pt x="0" y="24"/>
                          </a:moveTo>
                          <a:lnTo>
                            <a:pt x="24" y="12"/>
                          </a:lnTo>
                          <a:lnTo>
                            <a:pt x="54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97" name="Freeform 565"/>
                    <p:cNvSpPr>
                      <a:spLocks/>
                    </p:cNvSpPr>
                    <p:nvPr/>
                  </p:nvSpPr>
                  <p:spPr bwMode="auto">
                    <a:xfrm>
                      <a:off x="4339" y="1911"/>
                      <a:ext cx="54" cy="24"/>
                    </a:xfrm>
                    <a:custGeom>
                      <a:avLst/>
                      <a:gdLst>
                        <a:gd name="T0" fmla="*/ 0 w 54"/>
                        <a:gd name="T1" fmla="*/ 24 h 24"/>
                        <a:gd name="T2" fmla="*/ 30 w 54"/>
                        <a:gd name="T3" fmla="*/ 12 h 24"/>
                        <a:gd name="T4" fmla="*/ 54 w 54"/>
                        <a:gd name="T5" fmla="*/ 0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4" h="24">
                          <a:moveTo>
                            <a:pt x="0" y="24"/>
                          </a:moveTo>
                          <a:lnTo>
                            <a:pt x="30" y="12"/>
                          </a:lnTo>
                          <a:lnTo>
                            <a:pt x="54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98" name="Freeform 566"/>
                    <p:cNvSpPr>
                      <a:spLocks/>
                    </p:cNvSpPr>
                    <p:nvPr/>
                  </p:nvSpPr>
                  <p:spPr bwMode="auto">
                    <a:xfrm>
                      <a:off x="4279" y="2037"/>
                      <a:ext cx="120" cy="108"/>
                    </a:xfrm>
                    <a:custGeom>
                      <a:avLst/>
                      <a:gdLst>
                        <a:gd name="T0" fmla="*/ 0 w 120"/>
                        <a:gd name="T1" fmla="*/ 0 h 108"/>
                        <a:gd name="T2" fmla="*/ 60 w 120"/>
                        <a:gd name="T3" fmla="*/ 54 h 108"/>
                        <a:gd name="T4" fmla="*/ 84 w 120"/>
                        <a:gd name="T5" fmla="*/ 84 h 108"/>
                        <a:gd name="T6" fmla="*/ 120 w 120"/>
                        <a:gd name="T7" fmla="*/ 108 h 1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20" h="108">
                          <a:moveTo>
                            <a:pt x="0" y="0"/>
                          </a:moveTo>
                          <a:lnTo>
                            <a:pt x="60" y="54"/>
                          </a:lnTo>
                          <a:lnTo>
                            <a:pt x="84" y="84"/>
                          </a:lnTo>
                          <a:lnTo>
                            <a:pt x="120" y="10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799" name="Freeform 567"/>
                    <p:cNvSpPr>
                      <a:spLocks/>
                    </p:cNvSpPr>
                    <p:nvPr/>
                  </p:nvSpPr>
                  <p:spPr bwMode="auto">
                    <a:xfrm>
                      <a:off x="3920" y="2001"/>
                      <a:ext cx="407" cy="180"/>
                    </a:xfrm>
                    <a:custGeom>
                      <a:avLst/>
                      <a:gdLst>
                        <a:gd name="T0" fmla="*/ 407 w 407"/>
                        <a:gd name="T1" fmla="*/ 84 h 180"/>
                        <a:gd name="T2" fmla="*/ 377 w 407"/>
                        <a:gd name="T3" fmla="*/ 114 h 180"/>
                        <a:gd name="T4" fmla="*/ 341 w 407"/>
                        <a:gd name="T5" fmla="*/ 138 h 180"/>
                        <a:gd name="T6" fmla="*/ 269 w 407"/>
                        <a:gd name="T7" fmla="*/ 168 h 180"/>
                        <a:gd name="T8" fmla="*/ 204 w 407"/>
                        <a:gd name="T9" fmla="*/ 180 h 180"/>
                        <a:gd name="T10" fmla="*/ 138 w 407"/>
                        <a:gd name="T11" fmla="*/ 180 h 180"/>
                        <a:gd name="T12" fmla="*/ 66 w 407"/>
                        <a:gd name="T13" fmla="*/ 168 h 180"/>
                        <a:gd name="T14" fmla="*/ 36 w 407"/>
                        <a:gd name="T15" fmla="*/ 150 h 180"/>
                        <a:gd name="T16" fmla="*/ 12 w 407"/>
                        <a:gd name="T17" fmla="*/ 126 h 180"/>
                        <a:gd name="T18" fmla="*/ 0 w 407"/>
                        <a:gd name="T19" fmla="*/ 96 h 180"/>
                        <a:gd name="T20" fmla="*/ 0 w 407"/>
                        <a:gd name="T21" fmla="*/ 60 h 180"/>
                        <a:gd name="T22" fmla="*/ 6 w 407"/>
                        <a:gd name="T23" fmla="*/ 48 h 180"/>
                        <a:gd name="T24" fmla="*/ 12 w 407"/>
                        <a:gd name="T25" fmla="*/ 30 h 180"/>
                        <a:gd name="T26" fmla="*/ 24 w 407"/>
                        <a:gd name="T27" fmla="*/ 12 h 180"/>
                        <a:gd name="T28" fmla="*/ 42 w 407"/>
                        <a:gd name="T29" fmla="*/ 0 h 1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407" h="180">
                          <a:moveTo>
                            <a:pt x="407" y="84"/>
                          </a:moveTo>
                          <a:lnTo>
                            <a:pt x="377" y="114"/>
                          </a:lnTo>
                          <a:lnTo>
                            <a:pt x="341" y="138"/>
                          </a:lnTo>
                          <a:lnTo>
                            <a:pt x="269" y="168"/>
                          </a:lnTo>
                          <a:lnTo>
                            <a:pt x="204" y="180"/>
                          </a:lnTo>
                          <a:lnTo>
                            <a:pt x="138" y="180"/>
                          </a:lnTo>
                          <a:lnTo>
                            <a:pt x="66" y="168"/>
                          </a:lnTo>
                          <a:lnTo>
                            <a:pt x="36" y="150"/>
                          </a:lnTo>
                          <a:lnTo>
                            <a:pt x="12" y="126"/>
                          </a:lnTo>
                          <a:lnTo>
                            <a:pt x="0" y="96"/>
                          </a:lnTo>
                          <a:lnTo>
                            <a:pt x="0" y="60"/>
                          </a:lnTo>
                          <a:lnTo>
                            <a:pt x="6" y="48"/>
                          </a:lnTo>
                          <a:lnTo>
                            <a:pt x="12" y="30"/>
                          </a:lnTo>
                          <a:lnTo>
                            <a:pt x="24" y="12"/>
                          </a:lnTo>
                          <a:lnTo>
                            <a:pt x="42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00" name="Freeform 568"/>
                    <p:cNvSpPr>
                      <a:spLocks/>
                    </p:cNvSpPr>
                    <p:nvPr/>
                  </p:nvSpPr>
                  <p:spPr bwMode="auto">
                    <a:xfrm>
                      <a:off x="3926" y="1857"/>
                      <a:ext cx="210" cy="174"/>
                    </a:xfrm>
                    <a:custGeom>
                      <a:avLst/>
                      <a:gdLst>
                        <a:gd name="T0" fmla="*/ 186 w 210"/>
                        <a:gd name="T1" fmla="*/ 0 h 174"/>
                        <a:gd name="T2" fmla="*/ 174 w 210"/>
                        <a:gd name="T3" fmla="*/ 0 h 174"/>
                        <a:gd name="T4" fmla="*/ 150 w 210"/>
                        <a:gd name="T5" fmla="*/ 0 h 174"/>
                        <a:gd name="T6" fmla="*/ 90 w 210"/>
                        <a:gd name="T7" fmla="*/ 6 h 174"/>
                        <a:gd name="T8" fmla="*/ 36 w 210"/>
                        <a:gd name="T9" fmla="*/ 24 h 174"/>
                        <a:gd name="T10" fmla="*/ 12 w 210"/>
                        <a:gd name="T11" fmla="*/ 36 h 174"/>
                        <a:gd name="T12" fmla="*/ 6 w 210"/>
                        <a:gd name="T13" fmla="*/ 60 h 174"/>
                        <a:gd name="T14" fmla="*/ 0 w 210"/>
                        <a:gd name="T15" fmla="*/ 102 h 174"/>
                        <a:gd name="T16" fmla="*/ 12 w 210"/>
                        <a:gd name="T17" fmla="*/ 120 h 174"/>
                        <a:gd name="T18" fmla="*/ 30 w 210"/>
                        <a:gd name="T19" fmla="*/ 138 h 174"/>
                        <a:gd name="T20" fmla="*/ 54 w 210"/>
                        <a:gd name="T21" fmla="*/ 150 h 174"/>
                        <a:gd name="T22" fmla="*/ 90 w 210"/>
                        <a:gd name="T23" fmla="*/ 156 h 174"/>
                        <a:gd name="T24" fmla="*/ 144 w 210"/>
                        <a:gd name="T25" fmla="*/ 168 h 174"/>
                        <a:gd name="T26" fmla="*/ 210 w 210"/>
                        <a:gd name="T27" fmla="*/ 174 h 17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</a:cxnLst>
                      <a:rect l="0" t="0" r="r" b="b"/>
                      <a:pathLst>
                        <a:path w="210" h="174">
                          <a:moveTo>
                            <a:pt x="186" y="0"/>
                          </a:moveTo>
                          <a:lnTo>
                            <a:pt x="174" y="0"/>
                          </a:lnTo>
                          <a:lnTo>
                            <a:pt x="150" y="0"/>
                          </a:lnTo>
                          <a:lnTo>
                            <a:pt x="90" y="6"/>
                          </a:lnTo>
                          <a:lnTo>
                            <a:pt x="36" y="24"/>
                          </a:lnTo>
                          <a:lnTo>
                            <a:pt x="12" y="36"/>
                          </a:lnTo>
                          <a:lnTo>
                            <a:pt x="6" y="60"/>
                          </a:lnTo>
                          <a:lnTo>
                            <a:pt x="0" y="102"/>
                          </a:lnTo>
                          <a:lnTo>
                            <a:pt x="12" y="120"/>
                          </a:lnTo>
                          <a:lnTo>
                            <a:pt x="30" y="138"/>
                          </a:lnTo>
                          <a:lnTo>
                            <a:pt x="54" y="150"/>
                          </a:lnTo>
                          <a:lnTo>
                            <a:pt x="90" y="156"/>
                          </a:lnTo>
                          <a:lnTo>
                            <a:pt x="144" y="168"/>
                          </a:lnTo>
                          <a:lnTo>
                            <a:pt x="210" y="174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01" name="Freeform 569"/>
                    <p:cNvSpPr>
                      <a:spLocks/>
                    </p:cNvSpPr>
                    <p:nvPr/>
                  </p:nvSpPr>
                  <p:spPr bwMode="auto">
                    <a:xfrm>
                      <a:off x="3771" y="1120"/>
                      <a:ext cx="544" cy="377"/>
                    </a:xfrm>
                    <a:custGeom>
                      <a:avLst/>
                      <a:gdLst>
                        <a:gd name="T0" fmla="*/ 0 w 544"/>
                        <a:gd name="T1" fmla="*/ 330 h 377"/>
                        <a:gd name="T2" fmla="*/ 0 w 544"/>
                        <a:gd name="T3" fmla="*/ 294 h 377"/>
                        <a:gd name="T4" fmla="*/ 6 w 544"/>
                        <a:gd name="T5" fmla="*/ 258 h 377"/>
                        <a:gd name="T6" fmla="*/ 30 w 544"/>
                        <a:gd name="T7" fmla="*/ 210 h 377"/>
                        <a:gd name="T8" fmla="*/ 48 w 544"/>
                        <a:gd name="T9" fmla="*/ 168 h 377"/>
                        <a:gd name="T10" fmla="*/ 71 w 544"/>
                        <a:gd name="T11" fmla="*/ 132 h 377"/>
                        <a:gd name="T12" fmla="*/ 95 w 544"/>
                        <a:gd name="T13" fmla="*/ 108 h 377"/>
                        <a:gd name="T14" fmla="*/ 131 w 544"/>
                        <a:gd name="T15" fmla="*/ 78 h 377"/>
                        <a:gd name="T16" fmla="*/ 173 w 544"/>
                        <a:gd name="T17" fmla="*/ 54 h 377"/>
                        <a:gd name="T18" fmla="*/ 275 w 544"/>
                        <a:gd name="T19" fmla="*/ 18 h 377"/>
                        <a:gd name="T20" fmla="*/ 370 w 544"/>
                        <a:gd name="T21" fmla="*/ 0 h 377"/>
                        <a:gd name="T22" fmla="*/ 412 w 544"/>
                        <a:gd name="T23" fmla="*/ 6 h 377"/>
                        <a:gd name="T24" fmla="*/ 454 w 544"/>
                        <a:gd name="T25" fmla="*/ 12 h 377"/>
                        <a:gd name="T26" fmla="*/ 490 w 544"/>
                        <a:gd name="T27" fmla="*/ 30 h 377"/>
                        <a:gd name="T28" fmla="*/ 526 w 544"/>
                        <a:gd name="T29" fmla="*/ 54 h 377"/>
                        <a:gd name="T30" fmla="*/ 544 w 544"/>
                        <a:gd name="T31" fmla="*/ 72 h 377"/>
                        <a:gd name="T32" fmla="*/ 544 w 544"/>
                        <a:gd name="T33" fmla="*/ 84 h 377"/>
                        <a:gd name="T34" fmla="*/ 532 w 544"/>
                        <a:gd name="T35" fmla="*/ 84 h 377"/>
                        <a:gd name="T36" fmla="*/ 526 w 544"/>
                        <a:gd name="T37" fmla="*/ 78 h 377"/>
                        <a:gd name="T38" fmla="*/ 514 w 544"/>
                        <a:gd name="T39" fmla="*/ 66 h 377"/>
                        <a:gd name="T40" fmla="*/ 484 w 544"/>
                        <a:gd name="T41" fmla="*/ 54 h 377"/>
                        <a:gd name="T42" fmla="*/ 454 w 544"/>
                        <a:gd name="T43" fmla="*/ 42 h 377"/>
                        <a:gd name="T44" fmla="*/ 430 w 544"/>
                        <a:gd name="T45" fmla="*/ 36 h 377"/>
                        <a:gd name="T46" fmla="*/ 353 w 544"/>
                        <a:gd name="T47" fmla="*/ 36 h 377"/>
                        <a:gd name="T48" fmla="*/ 287 w 544"/>
                        <a:gd name="T49" fmla="*/ 54 h 377"/>
                        <a:gd name="T50" fmla="*/ 227 w 544"/>
                        <a:gd name="T51" fmla="*/ 78 h 377"/>
                        <a:gd name="T52" fmla="*/ 209 w 544"/>
                        <a:gd name="T53" fmla="*/ 96 h 377"/>
                        <a:gd name="T54" fmla="*/ 197 w 544"/>
                        <a:gd name="T55" fmla="*/ 114 h 377"/>
                        <a:gd name="T56" fmla="*/ 197 w 544"/>
                        <a:gd name="T57" fmla="*/ 126 h 377"/>
                        <a:gd name="T58" fmla="*/ 203 w 544"/>
                        <a:gd name="T59" fmla="*/ 138 h 377"/>
                        <a:gd name="T60" fmla="*/ 227 w 544"/>
                        <a:gd name="T61" fmla="*/ 144 h 377"/>
                        <a:gd name="T62" fmla="*/ 251 w 544"/>
                        <a:gd name="T63" fmla="*/ 144 h 377"/>
                        <a:gd name="T64" fmla="*/ 203 w 544"/>
                        <a:gd name="T65" fmla="*/ 174 h 377"/>
                        <a:gd name="T66" fmla="*/ 161 w 544"/>
                        <a:gd name="T67" fmla="*/ 198 h 377"/>
                        <a:gd name="T68" fmla="*/ 119 w 544"/>
                        <a:gd name="T69" fmla="*/ 228 h 377"/>
                        <a:gd name="T70" fmla="*/ 77 w 544"/>
                        <a:gd name="T71" fmla="*/ 264 h 377"/>
                        <a:gd name="T72" fmla="*/ 48 w 544"/>
                        <a:gd name="T73" fmla="*/ 306 h 377"/>
                        <a:gd name="T74" fmla="*/ 30 w 544"/>
                        <a:gd name="T75" fmla="*/ 353 h 377"/>
                        <a:gd name="T76" fmla="*/ 18 w 544"/>
                        <a:gd name="T77" fmla="*/ 371 h 377"/>
                        <a:gd name="T78" fmla="*/ 12 w 544"/>
                        <a:gd name="T79" fmla="*/ 377 h 377"/>
                        <a:gd name="T80" fmla="*/ 6 w 544"/>
                        <a:gd name="T81" fmla="*/ 359 h 377"/>
                        <a:gd name="T82" fmla="*/ 0 w 544"/>
                        <a:gd name="T83" fmla="*/ 330 h 377"/>
                        <a:gd name="T84" fmla="*/ 0 w 544"/>
                        <a:gd name="T85" fmla="*/ 330 h 37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544" h="377">
                          <a:moveTo>
                            <a:pt x="0" y="330"/>
                          </a:moveTo>
                          <a:lnTo>
                            <a:pt x="0" y="294"/>
                          </a:lnTo>
                          <a:lnTo>
                            <a:pt x="6" y="258"/>
                          </a:lnTo>
                          <a:lnTo>
                            <a:pt x="30" y="210"/>
                          </a:lnTo>
                          <a:lnTo>
                            <a:pt x="48" y="168"/>
                          </a:lnTo>
                          <a:lnTo>
                            <a:pt x="71" y="132"/>
                          </a:lnTo>
                          <a:lnTo>
                            <a:pt x="95" y="108"/>
                          </a:lnTo>
                          <a:lnTo>
                            <a:pt x="131" y="78"/>
                          </a:lnTo>
                          <a:lnTo>
                            <a:pt x="173" y="54"/>
                          </a:lnTo>
                          <a:lnTo>
                            <a:pt x="275" y="18"/>
                          </a:lnTo>
                          <a:lnTo>
                            <a:pt x="370" y="0"/>
                          </a:lnTo>
                          <a:lnTo>
                            <a:pt x="412" y="6"/>
                          </a:lnTo>
                          <a:lnTo>
                            <a:pt x="454" y="12"/>
                          </a:lnTo>
                          <a:lnTo>
                            <a:pt x="490" y="30"/>
                          </a:lnTo>
                          <a:lnTo>
                            <a:pt x="526" y="54"/>
                          </a:lnTo>
                          <a:lnTo>
                            <a:pt x="544" y="72"/>
                          </a:lnTo>
                          <a:lnTo>
                            <a:pt x="544" y="84"/>
                          </a:lnTo>
                          <a:lnTo>
                            <a:pt x="532" y="84"/>
                          </a:lnTo>
                          <a:lnTo>
                            <a:pt x="526" y="78"/>
                          </a:lnTo>
                          <a:lnTo>
                            <a:pt x="514" y="66"/>
                          </a:lnTo>
                          <a:lnTo>
                            <a:pt x="484" y="54"/>
                          </a:lnTo>
                          <a:lnTo>
                            <a:pt x="454" y="42"/>
                          </a:lnTo>
                          <a:lnTo>
                            <a:pt x="430" y="36"/>
                          </a:lnTo>
                          <a:lnTo>
                            <a:pt x="353" y="36"/>
                          </a:lnTo>
                          <a:lnTo>
                            <a:pt x="287" y="54"/>
                          </a:lnTo>
                          <a:lnTo>
                            <a:pt x="227" y="78"/>
                          </a:lnTo>
                          <a:lnTo>
                            <a:pt x="209" y="96"/>
                          </a:lnTo>
                          <a:lnTo>
                            <a:pt x="197" y="114"/>
                          </a:lnTo>
                          <a:lnTo>
                            <a:pt x="197" y="126"/>
                          </a:lnTo>
                          <a:lnTo>
                            <a:pt x="203" y="138"/>
                          </a:lnTo>
                          <a:lnTo>
                            <a:pt x="227" y="144"/>
                          </a:lnTo>
                          <a:lnTo>
                            <a:pt x="251" y="144"/>
                          </a:lnTo>
                          <a:lnTo>
                            <a:pt x="203" y="174"/>
                          </a:lnTo>
                          <a:lnTo>
                            <a:pt x="161" y="198"/>
                          </a:lnTo>
                          <a:lnTo>
                            <a:pt x="119" y="228"/>
                          </a:lnTo>
                          <a:lnTo>
                            <a:pt x="77" y="264"/>
                          </a:lnTo>
                          <a:lnTo>
                            <a:pt x="48" y="306"/>
                          </a:lnTo>
                          <a:lnTo>
                            <a:pt x="30" y="353"/>
                          </a:lnTo>
                          <a:lnTo>
                            <a:pt x="18" y="371"/>
                          </a:lnTo>
                          <a:lnTo>
                            <a:pt x="12" y="377"/>
                          </a:lnTo>
                          <a:lnTo>
                            <a:pt x="6" y="359"/>
                          </a:lnTo>
                          <a:lnTo>
                            <a:pt x="0" y="330"/>
                          </a:lnTo>
                          <a:lnTo>
                            <a:pt x="0" y="33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02" name="Freeform 570"/>
                    <p:cNvSpPr>
                      <a:spLocks/>
                    </p:cNvSpPr>
                    <p:nvPr/>
                  </p:nvSpPr>
                  <p:spPr bwMode="auto">
                    <a:xfrm>
                      <a:off x="4363" y="1210"/>
                      <a:ext cx="406" cy="287"/>
                    </a:xfrm>
                    <a:custGeom>
                      <a:avLst/>
                      <a:gdLst>
                        <a:gd name="T0" fmla="*/ 24 w 406"/>
                        <a:gd name="T1" fmla="*/ 30 h 287"/>
                        <a:gd name="T2" fmla="*/ 6 w 406"/>
                        <a:gd name="T3" fmla="*/ 42 h 287"/>
                        <a:gd name="T4" fmla="*/ 0 w 406"/>
                        <a:gd name="T5" fmla="*/ 48 h 287"/>
                        <a:gd name="T6" fmla="*/ 0 w 406"/>
                        <a:gd name="T7" fmla="*/ 54 h 287"/>
                        <a:gd name="T8" fmla="*/ 12 w 406"/>
                        <a:gd name="T9" fmla="*/ 78 h 287"/>
                        <a:gd name="T10" fmla="*/ 24 w 406"/>
                        <a:gd name="T11" fmla="*/ 78 h 287"/>
                        <a:gd name="T12" fmla="*/ 42 w 406"/>
                        <a:gd name="T13" fmla="*/ 72 h 287"/>
                        <a:gd name="T14" fmla="*/ 54 w 406"/>
                        <a:gd name="T15" fmla="*/ 66 h 287"/>
                        <a:gd name="T16" fmla="*/ 66 w 406"/>
                        <a:gd name="T17" fmla="*/ 60 h 287"/>
                        <a:gd name="T18" fmla="*/ 119 w 406"/>
                        <a:gd name="T19" fmla="*/ 48 h 287"/>
                        <a:gd name="T20" fmla="*/ 191 w 406"/>
                        <a:gd name="T21" fmla="*/ 42 h 287"/>
                        <a:gd name="T22" fmla="*/ 257 w 406"/>
                        <a:gd name="T23" fmla="*/ 48 h 287"/>
                        <a:gd name="T24" fmla="*/ 293 w 406"/>
                        <a:gd name="T25" fmla="*/ 66 h 287"/>
                        <a:gd name="T26" fmla="*/ 329 w 406"/>
                        <a:gd name="T27" fmla="*/ 114 h 287"/>
                        <a:gd name="T28" fmla="*/ 347 w 406"/>
                        <a:gd name="T29" fmla="*/ 144 h 287"/>
                        <a:gd name="T30" fmla="*/ 365 w 406"/>
                        <a:gd name="T31" fmla="*/ 180 h 287"/>
                        <a:gd name="T32" fmla="*/ 377 w 406"/>
                        <a:gd name="T33" fmla="*/ 228 h 287"/>
                        <a:gd name="T34" fmla="*/ 383 w 406"/>
                        <a:gd name="T35" fmla="*/ 275 h 287"/>
                        <a:gd name="T36" fmla="*/ 389 w 406"/>
                        <a:gd name="T37" fmla="*/ 287 h 287"/>
                        <a:gd name="T38" fmla="*/ 395 w 406"/>
                        <a:gd name="T39" fmla="*/ 281 h 287"/>
                        <a:gd name="T40" fmla="*/ 401 w 406"/>
                        <a:gd name="T41" fmla="*/ 263 h 287"/>
                        <a:gd name="T42" fmla="*/ 406 w 406"/>
                        <a:gd name="T43" fmla="*/ 228 h 287"/>
                        <a:gd name="T44" fmla="*/ 401 w 406"/>
                        <a:gd name="T45" fmla="*/ 198 h 287"/>
                        <a:gd name="T46" fmla="*/ 395 w 406"/>
                        <a:gd name="T47" fmla="*/ 150 h 287"/>
                        <a:gd name="T48" fmla="*/ 371 w 406"/>
                        <a:gd name="T49" fmla="*/ 96 h 287"/>
                        <a:gd name="T50" fmla="*/ 335 w 406"/>
                        <a:gd name="T51" fmla="*/ 48 h 287"/>
                        <a:gd name="T52" fmla="*/ 287 w 406"/>
                        <a:gd name="T53" fmla="*/ 12 h 287"/>
                        <a:gd name="T54" fmla="*/ 227 w 406"/>
                        <a:gd name="T55" fmla="*/ 0 h 287"/>
                        <a:gd name="T56" fmla="*/ 167 w 406"/>
                        <a:gd name="T57" fmla="*/ 0 h 287"/>
                        <a:gd name="T58" fmla="*/ 101 w 406"/>
                        <a:gd name="T59" fmla="*/ 6 h 287"/>
                        <a:gd name="T60" fmla="*/ 66 w 406"/>
                        <a:gd name="T61" fmla="*/ 18 h 287"/>
                        <a:gd name="T62" fmla="*/ 48 w 406"/>
                        <a:gd name="T63" fmla="*/ 24 h 287"/>
                        <a:gd name="T64" fmla="*/ 24 w 406"/>
                        <a:gd name="T65" fmla="*/ 30 h 287"/>
                        <a:gd name="T66" fmla="*/ 24 w 406"/>
                        <a:gd name="T67" fmla="*/ 30 h 2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</a:cxnLst>
                      <a:rect l="0" t="0" r="r" b="b"/>
                      <a:pathLst>
                        <a:path w="406" h="287">
                          <a:moveTo>
                            <a:pt x="24" y="30"/>
                          </a:moveTo>
                          <a:lnTo>
                            <a:pt x="6" y="42"/>
                          </a:lnTo>
                          <a:lnTo>
                            <a:pt x="0" y="48"/>
                          </a:lnTo>
                          <a:lnTo>
                            <a:pt x="0" y="54"/>
                          </a:lnTo>
                          <a:lnTo>
                            <a:pt x="12" y="78"/>
                          </a:lnTo>
                          <a:lnTo>
                            <a:pt x="24" y="78"/>
                          </a:lnTo>
                          <a:lnTo>
                            <a:pt x="42" y="72"/>
                          </a:lnTo>
                          <a:lnTo>
                            <a:pt x="54" y="66"/>
                          </a:lnTo>
                          <a:lnTo>
                            <a:pt x="66" y="60"/>
                          </a:lnTo>
                          <a:lnTo>
                            <a:pt x="119" y="48"/>
                          </a:lnTo>
                          <a:lnTo>
                            <a:pt x="191" y="42"/>
                          </a:lnTo>
                          <a:lnTo>
                            <a:pt x="257" y="48"/>
                          </a:lnTo>
                          <a:lnTo>
                            <a:pt x="293" y="66"/>
                          </a:lnTo>
                          <a:lnTo>
                            <a:pt x="329" y="114"/>
                          </a:lnTo>
                          <a:lnTo>
                            <a:pt x="347" y="144"/>
                          </a:lnTo>
                          <a:lnTo>
                            <a:pt x="365" y="180"/>
                          </a:lnTo>
                          <a:lnTo>
                            <a:pt x="377" y="228"/>
                          </a:lnTo>
                          <a:lnTo>
                            <a:pt x="383" y="275"/>
                          </a:lnTo>
                          <a:lnTo>
                            <a:pt x="389" y="287"/>
                          </a:lnTo>
                          <a:lnTo>
                            <a:pt x="395" y="281"/>
                          </a:lnTo>
                          <a:lnTo>
                            <a:pt x="401" y="263"/>
                          </a:lnTo>
                          <a:lnTo>
                            <a:pt x="406" y="228"/>
                          </a:lnTo>
                          <a:lnTo>
                            <a:pt x="401" y="198"/>
                          </a:lnTo>
                          <a:lnTo>
                            <a:pt x="395" y="150"/>
                          </a:lnTo>
                          <a:lnTo>
                            <a:pt x="371" y="96"/>
                          </a:lnTo>
                          <a:lnTo>
                            <a:pt x="335" y="48"/>
                          </a:lnTo>
                          <a:lnTo>
                            <a:pt x="287" y="12"/>
                          </a:lnTo>
                          <a:lnTo>
                            <a:pt x="227" y="0"/>
                          </a:lnTo>
                          <a:lnTo>
                            <a:pt x="167" y="0"/>
                          </a:lnTo>
                          <a:lnTo>
                            <a:pt x="101" y="6"/>
                          </a:lnTo>
                          <a:lnTo>
                            <a:pt x="66" y="18"/>
                          </a:lnTo>
                          <a:lnTo>
                            <a:pt x="48" y="24"/>
                          </a:lnTo>
                          <a:lnTo>
                            <a:pt x="24" y="30"/>
                          </a:lnTo>
                          <a:lnTo>
                            <a:pt x="24" y="3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223803" name="Rectangle 571"/>
                  <p:cNvSpPr>
                    <a:spLocks noChangeArrowheads="1"/>
                  </p:cNvSpPr>
                  <p:nvPr/>
                </p:nvSpPr>
                <p:spPr bwMode="auto">
                  <a:xfrm>
                    <a:off x="3696" y="1392"/>
                    <a:ext cx="1104" cy="288"/>
                  </a:xfrm>
                  <a:prstGeom prst="rect">
                    <a:avLst/>
                  </a:prstGeom>
                  <a:solidFill>
                    <a:srgbClr val="FFFFCC"/>
                  </a:solidFill>
                  <a:ln w="19050">
                    <a:solidFill>
                      <a:srgbClr val="003399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r>
                      <a:rPr lang="ja-JP" altLang="en-US" sz="1200">
                        <a:solidFill>
                          <a:srgbClr val="003366"/>
                        </a:solidFill>
                        <a:ea typeface="HGP創英角ﾎﾟｯﾌﾟ体" pitchFamily="50" charset="-128"/>
                      </a:rPr>
                      <a:t>アイデア</a:t>
                    </a:r>
                  </a:p>
                </p:txBody>
              </p:sp>
            </p:grpSp>
            <p:grpSp>
              <p:nvGrpSpPr>
                <p:cNvPr id="223804" name="Group 572"/>
                <p:cNvGrpSpPr>
                  <a:grpSpLocks/>
                </p:cNvGrpSpPr>
                <p:nvPr/>
              </p:nvGrpSpPr>
              <p:grpSpPr bwMode="auto">
                <a:xfrm rot="4872409">
                  <a:off x="1992" y="3048"/>
                  <a:ext cx="1056" cy="1104"/>
                  <a:chOff x="3264" y="384"/>
                  <a:chExt cx="1536" cy="1680"/>
                </a:xfrm>
              </p:grpSpPr>
              <p:grpSp>
                <p:nvGrpSpPr>
                  <p:cNvPr id="223805" name="Group 573"/>
                  <p:cNvGrpSpPr>
                    <a:grpSpLocks/>
                  </p:cNvGrpSpPr>
                  <p:nvPr/>
                </p:nvGrpSpPr>
                <p:grpSpPr bwMode="auto">
                  <a:xfrm>
                    <a:off x="3264" y="384"/>
                    <a:ext cx="1440" cy="1680"/>
                    <a:chOff x="2208" y="960"/>
                    <a:chExt cx="2896" cy="2444"/>
                  </a:xfrm>
                </p:grpSpPr>
                <p:sp>
                  <p:nvSpPr>
                    <p:cNvPr id="223806" name="Freeform 574"/>
                    <p:cNvSpPr>
                      <a:spLocks/>
                    </p:cNvSpPr>
                    <p:nvPr/>
                  </p:nvSpPr>
                  <p:spPr bwMode="auto">
                    <a:xfrm>
                      <a:off x="3735" y="1090"/>
                      <a:ext cx="1058" cy="887"/>
                    </a:xfrm>
                    <a:custGeom>
                      <a:avLst/>
                      <a:gdLst>
                        <a:gd name="T0" fmla="*/ 939 w 1058"/>
                        <a:gd name="T1" fmla="*/ 809 h 887"/>
                        <a:gd name="T2" fmla="*/ 951 w 1058"/>
                        <a:gd name="T3" fmla="*/ 761 h 887"/>
                        <a:gd name="T4" fmla="*/ 993 w 1058"/>
                        <a:gd name="T5" fmla="*/ 641 h 887"/>
                        <a:gd name="T6" fmla="*/ 1052 w 1058"/>
                        <a:gd name="T7" fmla="*/ 431 h 887"/>
                        <a:gd name="T8" fmla="*/ 1052 w 1058"/>
                        <a:gd name="T9" fmla="*/ 330 h 887"/>
                        <a:gd name="T10" fmla="*/ 1023 w 1058"/>
                        <a:gd name="T11" fmla="*/ 210 h 887"/>
                        <a:gd name="T12" fmla="*/ 921 w 1058"/>
                        <a:gd name="T13" fmla="*/ 114 h 887"/>
                        <a:gd name="T14" fmla="*/ 801 w 1058"/>
                        <a:gd name="T15" fmla="*/ 84 h 887"/>
                        <a:gd name="T16" fmla="*/ 688 w 1058"/>
                        <a:gd name="T17" fmla="*/ 102 h 887"/>
                        <a:gd name="T18" fmla="*/ 598 w 1058"/>
                        <a:gd name="T19" fmla="*/ 72 h 887"/>
                        <a:gd name="T20" fmla="*/ 520 w 1058"/>
                        <a:gd name="T21" fmla="*/ 18 h 887"/>
                        <a:gd name="T22" fmla="*/ 418 w 1058"/>
                        <a:gd name="T23" fmla="*/ 0 h 887"/>
                        <a:gd name="T24" fmla="*/ 311 w 1058"/>
                        <a:gd name="T25" fmla="*/ 18 h 887"/>
                        <a:gd name="T26" fmla="*/ 227 w 1058"/>
                        <a:gd name="T27" fmla="*/ 48 h 887"/>
                        <a:gd name="T28" fmla="*/ 143 w 1058"/>
                        <a:gd name="T29" fmla="*/ 96 h 887"/>
                        <a:gd name="T30" fmla="*/ 60 w 1058"/>
                        <a:gd name="T31" fmla="*/ 186 h 887"/>
                        <a:gd name="T32" fmla="*/ 6 w 1058"/>
                        <a:gd name="T33" fmla="*/ 318 h 887"/>
                        <a:gd name="T34" fmla="*/ 6 w 1058"/>
                        <a:gd name="T35" fmla="*/ 443 h 887"/>
                        <a:gd name="T36" fmla="*/ 24 w 1058"/>
                        <a:gd name="T37" fmla="*/ 467 h 887"/>
                        <a:gd name="T38" fmla="*/ 60 w 1058"/>
                        <a:gd name="T39" fmla="*/ 443 h 887"/>
                        <a:gd name="T40" fmla="*/ 72 w 1058"/>
                        <a:gd name="T41" fmla="*/ 431 h 887"/>
                        <a:gd name="T42" fmla="*/ 78 w 1058"/>
                        <a:gd name="T43" fmla="*/ 467 h 887"/>
                        <a:gd name="T44" fmla="*/ 113 w 1058"/>
                        <a:gd name="T45" fmla="*/ 527 h 887"/>
                        <a:gd name="T46" fmla="*/ 131 w 1058"/>
                        <a:gd name="T47" fmla="*/ 533 h 887"/>
                        <a:gd name="T48" fmla="*/ 137 w 1058"/>
                        <a:gd name="T49" fmla="*/ 497 h 887"/>
                        <a:gd name="T50" fmla="*/ 155 w 1058"/>
                        <a:gd name="T51" fmla="*/ 521 h 887"/>
                        <a:gd name="T52" fmla="*/ 173 w 1058"/>
                        <a:gd name="T53" fmla="*/ 563 h 887"/>
                        <a:gd name="T54" fmla="*/ 191 w 1058"/>
                        <a:gd name="T55" fmla="*/ 587 h 887"/>
                        <a:gd name="T56" fmla="*/ 299 w 1058"/>
                        <a:gd name="T57" fmla="*/ 641 h 887"/>
                        <a:gd name="T58" fmla="*/ 478 w 1058"/>
                        <a:gd name="T59" fmla="*/ 725 h 887"/>
                        <a:gd name="T60" fmla="*/ 604 w 1058"/>
                        <a:gd name="T61" fmla="*/ 785 h 887"/>
                        <a:gd name="T62" fmla="*/ 694 w 1058"/>
                        <a:gd name="T63" fmla="*/ 833 h 887"/>
                        <a:gd name="T64" fmla="*/ 753 w 1058"/>
                        <a:gd name="T65" fmla="*/ 863 h 887"/>
                        <a:gd name="T66" fmla="*/ 795 w 1058"/>
                        <a:gd name="T67" fmla="*/ 881 h 887"/>
                        <a:gd name="T68" fmla="*/ 807 w 1058"/>
                        <a:gd name="T69" fmla="*/ 887 h 8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1058" h="887">
                          <a:moveTo>
                            <a:pt x="933" y="815"/>
                          </a:moveTo>
                          <a:lnTo>
                            <a:pt x="939" y="809"/>
                          </a:lnTo>
                          <a:lnTo>
                            <a:pt x="939" y="797"/>
                          </a:lnTo>
                          <a:lnTo>
                            <a:pt x="951" y="761"/>
                          </a:lnTo>
                          <a:lnTo>
                            <a:pt x="975" y="707"/>
                          </a:lnTo>
                          <a:lnTo>
                            <a:pt x="993" y="641"/>
                          </a:lnTo>
                          <a:lnTo>
                            <a:pt x="1034" y="497"/>
                          </a:lnTo>
                          <a:lnTo>
                            <a:pt x="1052" y="431"/>
                          </a:lnTo>
                          <a:lnTo>
                            <a:pt x="1058" y="378"/>
                          </a:lnTo>
                          <a:lnTo>
                            <a:pt x="1052" y="330"/>
                          </a:lnTo>
                          <a:lnTo>
                            <a:pt x="1040" y="270"/>
                          </a:lnTo>
                          <a:lnTo>
                            <a:pt x="1023" y="210"/>
                          </a:lnTo>
                          <a:lnTo>
                            <a:pt x="981" y="156"/>
                          </a:lnTo>
                          <a:lnTo>
                            <a:pt x="921" y="114"/>
                          </a:lnTo>
                          <a:lnTo>
                            <a:pt x="849" y="90"/>
                          </a:lnTo>
                          <a:lnTo>
                            <a:pt x="801" y="84"/>
                          </a:lnTo>
                          <a:lnTo>
                            <a:pt x="747" y="90"/>
                          </a:lnTo>
                          <a:lnTo>
                            <a:pt x="688" y="102"/>
                          </a:lnTo>
                          <a:lnTo>
                            <a:pt x="622" y="120"/>
                          </a:lnTo>
                          <a:lnTo>
                            <a:pt x="598" y="72"/>
                          </a:lnTo>
                          <a:lnTo>
                            <a:pt x="562" y="42"/>
                          </a:lnTo>
                          <a:lnTo>
                            <a:pt x="520" y="18"/>
                          </a:lnTo>
                          <a:lnTo>
                            <a:pt x="466" y="6"/>
                          </a:lnTo>
                          <a:lnTo>
                            <a:pt x="418" y="0"/>
                          </a:lnTo>
                          <a:lnTo>
                            <a:pt x="359" y="6"/>
                          </a:lnTo>
                          <a:lnTo>
                            <a:pt x="311" y="18"/>
                          </a:lnTo>
                          <a:lnTo>
                            <a:pt x="257" y="36"/>
                          </a:lnTo>
                          <a:lnTo>
                            <a:pt x="227" y="48"/>
                          </a:lnTo>
                          <a:lnTo>
                            <a:pt x="185" y="72"/>
                          </a:lnTo>
                          <a:lnTo>
                            <a:pt x="143" y="96"/>
                          </a:lnTo>
                          <a:lnTo>
                            <a:pt x="101" y="138"/>
                          </a:lnTo>
                          <a:lnTo>
                            <a:pt x="60" y="186"/>
                          </a:lnTo>
                          <a:lnTo>
                            <a:pt x="30" y="246"/>
                          </a:lnTo>
                          <a:lnTo>
                            <a:pt x="6" y="318"/>
                          </a:lnTo>
                          <a:lnTo>
                            <a:pt x="0" y="407"/>
                          </a:lnTo>
                          <a:lnTo>
                            <a:pt x="6" y="443"/>
                          </a:lnTo>
                          <a:lnTo>
                            <a:pt x="12" y="461"/>
                          </a:lnTo>
                          <a:lnTo>
                            <a:pt x="24" y="467"/>
                          </a:lnTo>
                          <a:lnTo>
                            <a:pt x="36" y="461"/>
                          </a:lnTo>
                          <a:lnTo>
                            <a:pt x="60" y="443"/>
                          </a:lnTo>
                          <a:lnTo>
                            <a:pt x="66" y="437"/>
                          </a:lnTo>
                          <a:lnTo>
                            <a:pt x="72" y="431"/>
                          </a:lnTo>
                          <a:lnTo>
                            <a:pt x="72" y="443"/>
                          </a:lnTo>
                          <a:lnTo>
                            <a:pt x="78" y="467"/>
                          </a:lnTo>
                          <a:lnTo>
                            <a:pt x="95" y="497"/>
                          </a:lnTo>
                          <a:lnTo>
                            <a:pt x="113" y="527"/>
                          </a:lnTo>
                          <a:lnTo>
                            <a:pt x="125" y="533"/>
                          </a:lnTo>
                          <a:lnTo>
                            <a:pt x="131" y="533"/>
                          </a:lnTo>
                          <a:lnTo>
                            <a:pt x="137" y="521"/>
                          </a:lnTo>
                          <a:lnTo>
                            <a:pt x="137" y="497"/>
                          </a:lnTo>
                          <a:lnTo>
                            <a:pt x="137" y="485"/>
                          </a:lnTo>
                          <a:lnTo>
                            <a:pt x="155" y="521"/>
                          </a:lnTo>
                          <a:lnTo>
                            <a:pt x="167" y="545"/>
                          </a:lnTo>
                          <a:lnTo>
                            <a:pt x="173" y="563"/>
                          </a:lnTo>
                          <a:lnTo>
                            <a:pt x="185" y="575"/>
                          </a:lnTo>
                          <a:lnTo>
                            <a:pt x="191" y="587"/>
                          </a:lnTo>
                          <a:lnTo>
                            <a:pt x="191" y="587"/>
                          </a:lnTo>
                          <a:lnTo>
                            <a:pt x="299" y="641"/>
                          </a:lnTo>
                          <a:lnTo>
                            <a:pt x="395" y="689"/>
                          </a:lnTo>
                          <a:lnTo>
                            <a:pt x="478" y="725"/>
                          </a:lnTo>
                          <a:lnTo>
                            <a:pt x="544" y="761"/>
                          </a:lnTo>
                          <a:lnTo>
                            <a:pt x="604" y="785"/>
                          </a:lnTo>
                          <a:lnTo>
                            <a:pt x="658" y="809"/>
                          </a:lnTo>
                          <a:lnTo>
                            <a:pt x="694" y="833"/>
                          </a:lnTo>
                          <a:lnTo>
                            <a:pt x="729" y="845"/>
                          </a:lnTo>
                          <a:lnTo>
                            <a:pt x="753" y="863"/>
                          </a:lnTo>
                          <a:lnTo>
                            <a:pt x="771" y="869"/>
                          </a:lnTo>
                          <a:lnTo>
                            <a:pt x="795" y="881"/>
                          </a:lnTo>
                          <a:lnTo>
                            <a:pt x="801" y="887"/>
                          </a:lnTo>
                          <a:lnTo>
                            <a:pt x="807" y="887"/>
                          </a:lnTo>
                          <a:lnTo>
                            <a:pt x="933" y="81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07" name="Line 57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208" y="960"/>
                      <a:ext cx="0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08" name="Freeform 576"/>
                    <p:cNvSpPr>
                      <a:spLocks/>
                    </p:cNvSpPr>
                    <p:nvPr/>
                  </p:nvSpPr>
                  <p:spPr bwMode="auto">
                    <a:xfrm>
                      <a:off x="3573" y="2643"/>
                      <a:ext cx="1191" cy="761"/>
                    </a:xfrm>
                    <a:custGeom>
                      <a:avLst/>
                      <a:gdLst>
                        <a:gd name="T0" fmla="*/ 909 w 1191"/>
                        <a:gd name="T1" fmla="*/ 174 h 761"/>
                        <a:gd name="T2" fmla="*/ 969 w 1191"/>
                        <a:gd name="T3" fmla="*/ 311 h 761"/>
                        <a:gd name="T4" fmla="*/ 1047 w 1191"/>
                        <a:gd name="T5" fmla="*/ 509 h 761"/>
                        <a:gd name="T6" fmla="*/ 1125 w 1191"/>
                        <a:gd name="T7" fmla="*/ 653 h 761"/>
                        <a:gd name="T8" fmla="*/ 1185 w 1191"/>
                        <a:gd name="T9" fmla="*/ 719 h 761"/>
                        <a:gd name="T10" fmla="*/ 1185 w 1191"/>
                        <a:gd name="T11" fmla="*/ 749 h 761"/>
                        <a:gd name="T12" fmla="*/ 1155 w 1191"/>
                        <a:gd name="T13" fmla="*/ 761 h 761"/>
                        <a:gd name="T14" fmla="*/ 1095 w 1191"/>
                        <a:gd name="T15" fmla="*/ 755 h 761"/>
                        <a:gd name="T16" fmla="*/ 1005 w 1191"/>
                        <a:gd name="T17" fmla="*/ 737 h 761"/>
                        <a:gd name="T18" fmla="*/ 945 w 1191"/>
                        <a:gd name="T19" fmla="*/ 731 h 761"/>
                        <a:gd name="T20" fmla="*/ 909 w 1191"/>
                        <a:gd name="T21" fmla="*/ 713 h 761"/>
                        <a:gd name="T22" fmla="*/ 868 w 1191"/>
                        <a:gd name="T23" fmla="*/ 647 h 761"/>
                        <a:gd name="T24" fmla="*/ 760 w 1191"/>
                        <a:gd name="T25" fmla="*/ 497 h 761"/>
                        <a:gd name="T26" fmla="*/ 652 w 1191"/>
                        <a:gd name="T27" fmla="*/ 377 h 761"/>
                        <a:gd name="T28" fmla="*/ 622 w 1191"/>
                        <a:gd name="T29" fmla="*/ 347 h 761"/>
                        <a:gd name="T30" fmla="*/ 598 w 1191"/>
                        <a:gd name="T31" fmla="*/ 329 h 761"/>
                        <a:gd name="T32" fmla="*/ 563 w 1191"/>
                        <a:gd name="T33" fmla="*/ 341 h 761"/>
                        <a:gd name="T34" fmla="*/ 485 w 1191"/>
                        <a:gd name="T35" fmla="*/ 395 h 761"/>
                        <a:gd name="T36" fmla="*/ 395 w 1191"/>
                        <a:gd name="T37" fmla="*/ 485 h 761"/>
                        <a:gd name="T38" fmla="*/ 311 w 1191"/>
                        <a:gd name="T39" fmla="*/ 581 h 761"/>
                        <a:gd name="T40" fmla="*/ 281 w 1191"/>
                        <a:gd name="T41" fmla="*/ 623 h 761"/>
                        <a:gd name="T42" fmla="*/ 275 w 1191"/>
                        <a:gd name="T43" fmla="*/ 629 h 761"/>
                        <a:gd name="T44" fmla="*/ 240 w 1191"/>
                        <a:gd name="T45" fmla="*/ 635 h 761"/>
                        <a:gd name="T46" fmla="*/ 192 w 1191"/>
                        <a:gd name="T47" fmla="*/ 641 h 761"/>
                        <a:gd name="T48" fmla="*/ 102 w 1191"/>
                        <a:gd name="T49" fmla="*/ 647 h 761"/>
                        <a:gd name="T50" fmla="*/ 12 w 1191"/>
                        <a:gd name="T51" fmla="*/ 635 h 761"/>
                        <a:gd name="T52" fmla="*/ 54 w 1191"/>
                        <a:gd name="T53" fmla="*/ 581 h 761"/>
                        <a:gd name="T54" fmla="*/ 126 w 1191"/>
                        <a:gd name="T55" fmla="*/ 563 h 761"/>
                        <a:gd name="T56" fmla="*/ 156 w 1191"/>
                        <a:gd name="T57" fmla="*/ 485 h 761"/>
                        <a:gd name="T58" fmla="*/ 263 w 1191"/>
                        <a:gd name="T59" fmla="*/ 317 h 761"/>
                        <a:gd name="T60" fmla="*/ 341 w 1191"/>
                        <a:gd name="T61" fmla="*/ 233 h 761"/>
                        <a:gd name="T62" fmla="*/ 305 w 1191"/>
                        <a:gd name="T63" fmla="*/ 192 h 761"/>
                        <a:gd name="T64" fmla="*/ 353 w 1191"/>
                        <a:gd name="T65" fmla="*/ 162 h 761"/>
                        <a:gd name="T66" fmla="*/ 347 w 1191"/>
                        <a:gd name="T67" fmla="*/ 78 h 761"/>
                        <a:gd name="T68" fmla="*/ 377 w 1191"/>
                        <a:gd name="T69" fmla="*/ 0 h 76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1191" h="761">
                          <a:moveTo>
                            <a:pt x="891" y="102"/>
                          </a:moveTo>
                          <a:lnTo>
                            <a:pt x="909" y="174"/>
                          </a:lnTo>
                          <a:lnTo>
                            <a:pt x="939" y="245"/>
                          </a:lnTo>
                          <a:lnTo>
                            <a:pt x="969" y="311"/>
                          </a:lnTo>
                          <a:lnTo>
                            <a:pt x="993" y="371"/>
                          </a:lnTo>
                          <a:lnTo>
                            <a:pt x="1047" y="509"/>
                          </a:lnTo>
                          <a:lnTo>
                            <a:pt x="1095" y="641"/>
                          </a:lnTo>
                          <a:lnTo>
                            <a:pt x="1125" y="653"/>
                          </a:lnTo>
                          <a:lnTo>
                            <a:pt x="1161" y="683"/>
                          </a:lnTo>
                          <a:lnTo>
                            <a:pt x="1185" y="719"/>
                          </a:lnTo>
                          <a:lnTo>
                            <a:pt x="1191" y="737"/>
                          </a:lnTo>
                          <a:lnTo>
                            <a:pt x="1185" y="749"/>
                          </a:lnTo>
                          <a:lnTo>
                            <a:pt x="1173" y="761"/>
                          </a:lnTo>
                          <a:lnTo>
                            <a:pt x="1155" y="761"/>
                          </a:lnTo>
                          <a:lnTo>
                            <a:pt x="1125" y="761"/>
                          </a:lnTo>
                          <a:lnTo>
                            <a:pt x="1095" y="755"/>
                          </a:lnTo>
                          <a:lnTo>
                            <a:pt x="1029" y="743"/>
                          </a:lnTo>
                          <a:lnTo>
                            <a:pt x="1005" y="737"/>
                          </a:lnTo>
                          <a:lnTo>
                            <a:pt x="993" y="731"/>
                          </a:lnTo>
                          <a:lnTo>
                            <a:pt x="945" y="731"/>
                          </a:lnTo>
                          <a:lnTo>
                            <a:pt x="927" y="725"/>
                          </a:lnTo>
                          <a:lnTo>
                            <a:pt x="909" y="713"/>
                          </a:lnTo>
                          <a:lnTo>
                            <a:pt x="885" y="683"/>
                          </a:lnTo>
                          <a:lnTo>
                            <a:pt x="868" y="647"/>
                          </a:lnTo>
                          <a:lnTo>
                            <a:pt x="814" y="575"/>
                          </a:lnTo>
                          <a:lnTo>
                            <a:pt x="760" y="497"/>
                          </a:lnTo>
                          <a:lnTo>
                            <a:pt x="706" y="431"/>
                          </a:lnTo>
                          <a:lnTo>
                            <a:pt x="652" y="377"/>
                          </a:lnTo>
                          <a:lnTo>
                            <a:pt x="640" y="365"/>
                          </a:lnTo>
                          <a:lnTo>
                            <a:pt x="622" y="347"/>
                          </a:lnTo>
                          <a:lnTo>
                            <a:pt x="610" y="335"/>
                          </a:lnTo>
                          <a:lnTo>
                            <a:pt x="598" y="329"/>
                          </a:lnTo>
                          <a:lnTo>
                            <a:pt x="586" y="335"/>
                          </a:lnTo>
                          <a:lnTo>
                            <a:pt x="563" y="341"/>
                          </a:lnTo>
                          <a:lnTo>
                            <a:pt x="521" y="365"/>
                          </a:lnTo>
                          <a:lnTo>
                            <a:pt x="485" y="395"/>
                          </a:lnTo>
                          <a:lnTo>
                            <a:pt x="455" y="425"/>
                          </a:lnTo>
                          <a:lnTo>
                            <a:pt x="395" y="485"/>
                          </a:lnTo>
                          <a:lnTo>
                            <a:pt x="335" y="545"/>
                          </a:lnTo>
                          <a:lnTo>
                            <a:pt x="311" y="581"/>
                          </a:lnTo>
                          <a:lnTo>
                            <a:pt x="287" y="617"/>
                          </a:lnTo>
                          <a:lnTo>
                            <a:pt x="281" y="623"/>
                          </a:lnTo>
                          <a:lnTo>
                            <a:pt x="281" y="629"/>
                          </a:lnTo>
                          <a:lnTo>
                            <a:pt x="275" y="629"/>
                          </a:lnTo>
                          <a:lnTo>
                            <a:pt x="257" y="635"/>
                          </a:lnTo>
                          <a:lnTo>
                            <a:pt x="240" y="635"/>
                          </a:lnTo>
                          <a:lnTo>
                            <a:pt x="216" y="641"/>
                          </a:lnTo>
                          <a:lnTo>
                            <a:pt x="192" y="641"/>
                          </a:lnTo>
                          <a:lnTo>
                            <a:pt x="168" y="641"/>
                          </a:lnTo>
                          <a:lnTo>
                            <a:pt x="102" y="647"/>
                          </a:lnTo>
                          <a:lnTo>
                            <a:pt x="36" y="641"/>
                          </a:lnTo>
                          <a:lnTo>
                            <a:pt x="12" y="635"/>
                          </a:lnTo>
                          <a:lnTo>
                            <a:pt x="0" y="617"/>
                          </a:lnTo>
                          <a:lnTo>
                            <a:pt x="54" y="581"/>
                          </a:lnTo>
                          <a:lnTo>
                            <a:pt x="90" y="569"/>
                          </a:lnTo>
                          <a:lnTo>
                            <a:pt x="126" y="563"/>
                          </a:lnTo>
                          <a:lnTo>
                            <a:pt x="138" y="527"/>
                          </a:lnTo>
                          <a:lnTo>
                            <a:pt x="156" y="485"/>
                          </a:lnTo>
                          <a:lnTo>
                            <a:pt x="204" y="407"/>
                          </a:lnTo>
                          <a:lnTo>
                            <a:pt x="263" y="317"/>
                          </a:lnTo>
                          <a:lnTo>
                            <a:pt x="299" y="269"/>
                          </a:lnTo>
                          <a:lnTo>
                            <a:pt x="341" y="233"/>
                          </a:lnTo>
                          <a:lnTo>
                            <a:pt x="323" y="209"/>
                          </a:lnTo>
                          <a:lnTo>
                            <a:pt x="305" y="192"/>
                          </a:lnTo>
                          <a:lnTo>
                            <a:pt x="329" y="180"/>
                          </a:lnTo>
                          <a:lnTo>
                            <a:pt x="353" y="162"/>
                          </a:lnTo>
                          <a:lnTo>
                            <a:pt x="341" y="126"/>
                          </a:lnTo>
                          <a:lnTo>
                            <a:pt x="347" y="78"/>
                          </a:lnTo>
                          <a:lnTo>
                            <a:pt x="359" y="36"/>
                          </a:lnTo>
                          <a:lnTo>
                            <a:pt x="377" y="0"/>
                          </a:lnTo>
                          <a:lnTo>
                            <a:pt x="891" y="102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09" name="Freeform 577"/>
                    <p:cNvSpPr>
                      <a:spLocks/>
                    </p:cNvSpPr>
                    <p:nvPr/>
                  </p:nvSpPr>
                  <p:spPr bwMode="auto">
                    <a:xfrm>
                      <a:off x="3065" y="1743"/>
                      <a:ext cx="813" cy="558"/>
                    </a:xfrm>
                    <a:custGeom>
                      <a:avLst/>
                      <a:gdLst>
                        <a:gd name="T0" fmla="*/ 371 w 813"/>
                        <a:gd name="T1" fmla="*/ 0 h 558"/>
                        <a:gd name="T2" fmla="*/ 395 w 813"/>
                        <a:gd name="T3" fmla="*/ 18 h 558"/>
                        <a:gd name="T4" fmla="*/ 425 w 813"/>
                        <a:gd name="T5" fmla="*/ 48 h 558"/>
                        <a:gd name="T6" fmla="*/ 508 w 813"/>
                        <a:gd name="T7" fmla="*/ 120 h 558"/>
                        <a:gd name="T8" fmla="*/ 550 w 813"/>
                        <a:gd name="T9" fmla="*/ 156 h 558"/>
                        <a:gd name="T10" fmla="*/ 586 w 813"/>
                        <a:gd name="T11" fmla="*/ 192 h 558"/>
                        <a:gd name="T12" fmla="*/ 616 w 813"/>
                        <a:gd name="T13" fmla="*/ 222 h 558"/>
                        <a:gd name="T14" fmla="*/ 634 w 813"/>
                        <a:gd name="T15" fmla="*/ 240 h 558"/>
                        <a:gd name="T16" fmla="*/ 634 w 813"/>
                        <a:gd name="T17" fmla="*/ 234 h 558"/>
                        <a:gd name="T18" fmla="*/ 640 w 813"/>
                        <a:gd name="T19" fmla="*/ 222 h 558"/>
                        <a:gd name="T20" fmla="*/ 658 w 813"/>
                        <a:gd name="T21" fmla="*/ 180 h 558"/>
                        <a:gd name="T22" fmla="*/ 670 w 813"/>
                        <a:gd name="T23" fmla="*/ 162 h 558"/>
                        <a:gd name="T24" fmla="*/ 682 w 813"/>
                        <a:gd name="T25" fmla="*/ 144 h 558"/>
                        <a:gd name="T26" fmla="*/ 700 w 813"/>
                        <a:gd name="T27" fmla="*/ 144 h 558"/>
                        <a:gd name="T28" fmla="*/ 718 w 813"/>
                        <a:gd name="T29" fmla="*/ 156 h 558"/>
                        <a:gd name="T30" fmla="*/ 754 w 813"/>
                        <a:gd name="T31" fmla="*/ 192 h 558"/>
                        <a:gd name="T32" fmla="*/ 783 w 813"/>
                        <a:gd name="T33" fmla="*/ 234 h 558"/>
                        <a:gd name="T34" fmla="*/ 807 w 813"/>
                        <a:gd name="T35" fmla="*/ 270 h 558"/>
                        <a:gd name="T36" fmla="*/ 813 w 813"/>
                        <a:gd name="T37" fmla="*/ 282 h 558"/>
                        <a:gd name="T38" fmla="*/ 813 w 813"/>
                        <a:gd name="T39" fmla="*/ 282 h 558"/>
                        <a:gd name="T40" fmla="*/ 801 w 813"/>
                        <a:gd name="T41" fmla="*/ 372 h 558"/>
                        <a:gd name="T42" fmla="*/ 789 w 813"/>
                        <a:gd name="T43" fmla="*/ 444 h 558"/>
                        <a:gd name="T44" fmla="*/ 777 w 813"/>
                        <a:gd name="T45" fmla="*/ 492 h 558"/>
                        <a:gd name="T46" fmla="*/ 777 w 813"/>
                        <a:gd name="T47" fmla="*/ 528 h 558"/>
                        <a:gd name="T48" fmla="*/ 771 w 813"/>
                        <a:gd name="T49" fmla="*/ 546 h 558"/>
                        <a:gd name="T50" fmla="*/ 765 w 813"/>
                        <a:gd name="T51" fmla="*/ 558 h 558"/>
                        <a:gd name="T52" fmla="*/ 765 w 813"/>
                        <a:gd name="T53" fmla="*/ 558 h 558"/>
                        <a:gd name="T54" fmla="*/ 759 w 813"/>
                        <a:gd name="T55" fmla="*/ 558 h 558"/>
                        <a:gd name="T56" fmla="*/ 736 w 813"/>
                        <a:gd name="T57" fmla="*/ 558 h 558"/>
                        <a:gd name="T58" fmla="*/ 700 w 813"/>
                        <a:gd name="T59" fmla="*/ 546 h 558"/>
                        <a:gd name="T60" fmla="*/ 658 w 813"/>
                        <a:gd name="T61" fmla="*/ 540 h 558"/>
                        <a:gd name="T62" fmla="*/ 604 w 813"/>
                        <a:gd name="T63" fmla="*/ 528 h 558"/>
                        <a:gd name="T64" fmla="*/ 544 w 813"/>
                        <a:gd name="T65" fmla="*/ 516 h 558"/>
                        <a:gd name="T66" fmla="*/ 407 w 813"/>
                        <a:gd name="T67" fmla="*/ 492 h 558"/>
                        <a:gd name="T68" fmla="*/ 269 w 813"/>
                        <a:gd name="T69" fmla="*/ 456 h 558"/>
                        <a:gd name="T70" fmla="*/ 209 w 813"/>
                        <a:gd name="T71" fmla="*/ 444 h 558"/>
                        <a:gd name="T72" fmla="*/ 149 w 813"/>
                        <a:gd name="T73" fmla="*/ 432 h 558"/>
                        <a:gd name="T74" fmla="*/ 96 w 813"/>
                        <a:gd name="T75" fmla="*/ 414 h 558"/>
                        <a:gd name="T76" fmla="*/ 54 w 813"/>
                        <a:gd name="T77" fmla="*/ 402 h 558"/>
                        <a:gd name="T78" fmla="*/ 24 w 813"/>
                        <a:gd name="T79" fmla="*/ 390 h 558"/>
                        <a:gd name="T80" fmla="*/ 6 w 813"/>
                        <a:gd name="T81" fmla="*/ 378 h 558"/>
                        <a:gd name="T82" fmla="*/ 0 w 813"/>
                        <a:gd name="T83" fmla="*/ 348 h 558"/>
                        <a:gd name="T84" fmla="*/ 6 w 813"/>
                        <a:gd name="T85" fmla="*/ 306 h 558"/>
                        <a:gd name="T86" fmla="*/ 24 w 813"/>
                        <a:gd name="T87" fmla="*/ 252 h 558"/>
                        <a:gd name="T88" fmla="*/ 60 w 813"/>
                        <a:gd name="T89" fmla="*/ 192 h 558"/>
                        <a:gd name="T90" fmla="*/ 90 w 813"/>
                        <a:gd name="T91" fmla="*/ 138 h 558"/>
                        <a:gd name="T92" fmla="*/ 120 w 813"/>
                        <a:gd name="T93" fmla="*/ 96 h 558"/>
                        <a:gd name="T94" fmla="*/ 137 w 813"/>
                        <a:gd name="T95" fmla="*/ 60 h 558"/>
                        <a:gd name="T96" fmla="*/ 149 w 813"/>
                        <a:gd name="T97" fmla="*/ 48 h 558"/>
                        <a:gd name="T98" fmla="*/ 371 w 813"/>
                        <a:gd name="T99" fmla="*/ 0 h 5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</a:cxnLst>
                      <a:rect l="0" t="0" r="r" b="b"/>
                      <a:pathLst>
                        <a:path w="813" h="558">
                          <a:moveTo>
                            <a:pt x="371" y="0"/>
                          </a:moveTo>
                          <a:lnTo>
                            <a:pt x="395" y="18"/>
                          </a:lnTo>
                          <a:lnTo>
                            <a:pt x="425" y="48"/>
                          </a:lnTo>
                          <a:lnTo>
                            <a:pt x="508" y="120"/>
                          </a:lnTo>
                          <a:lnTo>
                            <a:pt x="550" y="156"/>
                          </a:lnTo>
                          <a:lnTo>
                            <a:pt x="586" y="192"/>
                          </a:lnTo>
                          <a:lnTo>
                            <a:pt x="616" y="222"/>
                          </a:lnTo>
                          <a:lnTo>
                            <a:pt x="634" y="240"/>
                          </a:lnTo>
                          <a:lnTo>
                            <a:pt x="634" y="234"/>
                          </a:lnTo>
                          <a:lnTo>
                            <a:pt x="640" y="222"/>
                          </a:lnTo>
                          <a:lnTo>
                            <a:pt x="658" y="180"/>
                          </a:lnTo>
                          <a:lnTo>
                            <a:pt x="670" y="162"/>
                          </a:lnTo>
                          <a:lnTo>
                            <a:pt x="682" y="144"/>
                          </a:lnTo>
                          <a:lnTo>
                            <a:pt x="700" y="144"/>
                          </a:lnTo>
                          <a:lnTo>
                            <a:pt x="718" y="156"/>
                          </a:lnTo>
                          <a:lnTo>
                            <a:pt x="754" y="192"/>
                          </a:lnTo>
                          <a:lnTo>
                            <a:pt x="783" y="234"/>
                          </a:lnTo>
                          <a:lnTo>
                            <a:pt x="807" y="270"/>
                          </a:lnTo>
                          <a:lnTo>
                            <a:pt x="813" y="282"/>
                          </a:lnTo>
                          <a:lnTo>
                            <a:pt x="813" y="282"/>
                          </a:lnTo>
                          <a:lnTo>
                            <a:pt x="801" y="372"/>
                          </a:lnTo>
                          <a:lnTo>
                            <a:pt x="789" y="444"/>
                          </a:lnTo>
                          <a:lnTo>
                            <a:pt x="777" y="492"/>
                          </a:lnTo>
                          <a:lnTo>
                            <a:pt x="777" y="528"/>
                          </a:lnTo>
                          <a:lnTo>
                            <a:pt x="771" y="546"/>
                          </a:lnTo>
                          <a:lnTo>
                            <a:pt x="765" y="558"/>
                          </a:lnTo>
                          <a:lnTo>
                            <a:pt x="765" y="558"/>
                          </a:lnTo>
                          <a:lnTo>
                            <a:pt x="759" y="558"/>
                          </a:lnTo>
                          <a:lnTo>
                            <a:pt x="736" y="558"/>
                          </a:lnTo>
                          <a:lnTo>
                            <a:pt x="700" y="546"/>
                          </a:lnTo>
                          <a:lnTo>
                            <a:pt x="658" y="540"/>
                          </a:lnTo>
                          <a:lnTo>
                            <a:pt x="604" y="528"/>
                          </a:lnTo>
                          <a:lnTo>
                            <a:pt x="544" y="516"/>
                          </a:lnTo>
                          <a:lnTo>
                            <a:pt x="407" y="492"/>
                          </a:lnTo>
                          <a:lnTo>
                            <a:pt x="269" y="456"/>
                          </a:lnTo>
                          <a:lnTo>
                            <a:pt x="209" y="444"/>
                          </a:lnTo>
                          <a:lnTo>
                            <a:pt x="149" y="432"/>
                          </a:lnTo>
                          <a:lnTo>
                            <a:pt x="96" y="414"/>
                          </a:lnTo>
                          <a:lnTo>
                            <a:pt x="54" y="402"/>
                          </a:lnTo>
                          <a:lnTo>
                            <a:pt x="24" y="390"/>
                          </a:lnTo>
                          <a:lnTo>
                            <a:pt x="6" y="378"/>
                          </a:lnTo>
                          <a:lnTo>
                            <a:pt x="0" y="348"/>
                          </a:lnTo>
                          <a:lnTo>
                            <a:pt x="6" y="306"/>
                          </a:lnTo>
                          <a:lnTo>
                            <a:pt x="24" y="252"/>
                          </a:lnTo>
                          <a:lnTo>
                            <a:pt x="60" y="192"/>
                          </a:lnTo>
                          <a:lnTo>
                            <a:pt x="90" y="138"/>
                          </a:lnTo>
                          <a:lnTo>
                            <a:pt x="120" y="96"/>
                          </a:lnTo>
                          <a:lnTo>
                            <a:pt x="137" y="60"/>
                          </a:lnTo>
                          <a:lnTo>
                            <a:pt x="149" y="48"/>
                          </a:lnTo>
                          <a:lnTo>
                            <a:pt x="371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10" name="Freeform 578"/>
                    <p:cNvSpPr>
                      <a:spLocks/>
                    </p:cNvSpPr>
                    <p:nvPr/>
                  </p:nvSpPr>
                  <p:spPr bwMode="auto">
                    <a:xfrm>
                      <a:off x="3795" y="2115"/>
                      <a:ext cx="963" cy="720"/>
                    </a:xfrm>
                    <a:custGeom>
                      <a:avLst/>
                      <a:gdLst>
                        <a:gd name="T0" fmla="*/ 35 w 963"/>
                        <a:gd name="T1" fmla="*/ 0 h 720"/>
                        <a:gd name="T2" fmla="*/ 35 w 963"/>
                        <a:gd name="T3" fmla="*/ 6 h 720"/>
                        <a:gd name="T4" fmla="*/ 24 w 963"/>
                        <a:gd name="T5" fmla="*/ 30 h 720"/>
                        <a:gd name="T6" fmla="*/ 18 w 963"/>
                        <a:gd name="T7" fmla="*/ 66 h 720"/>
                        <a:gd name="T8" fmla="*/ 6 w 963"/>
                        <a:gd name="T9" fmla="*/ 114 h 720"/>
                        <a:gd name="T10" fmla="*/ 6 w 963"/>
                        <a:gd name="T11" fmla="*/ 162 h 720"/>
                        <a:gd name="T12" fmla="*/ 0 w 963"/>
                        <a:gd name="T13" fmla="*/ 222 h 720"/>
                        <a:gd name="T14" fmla="*/ 6 w 963"/>
                        <a:gd name="T15" fmla="*/ 282 h 720"/>
                        <a:gd name="T16" fmla="*/ 24 w 963"/>
                        <a:gd name="T17" fmla="*/ 342 h 720"/>
                        <a:gd name="T18" fmla="*/ 77 w 963"/>
                        <a:gd name="T19" fmla="*/ 456 h 720"/>
                        <a:gd name="T20" fmla="*/ 137 w 963"/>
                        <a:gd name="T21" fmla="*/ 552 h 720"/>
                        <a:gd name="T22" fmla="*/ 161 w 963"/>
                        <a:gd name="T23" fmla="*/ 594 h 720"/>
                        <a:gd name="T24" fmla="*/ 197 w 963"/>
                        <a:gd name="T25" fmla="*/ 624 h 720"/>
                        <a:gd name="T26" fmla="*/ 221 w 963"/>
                        <a:gd name="T27" fmla="*/ 648 h 720"/>
                        <a:gd name="T28" fmla="*/ 251 w 963"/>
                        <a:gd name="T29" fmla="*/ 666 h 720"/>
                        <a:gd name="T30" fmla="*/ 269 w 963"/>
                        <a:gd name="T31" fmla="*/ 672 h 720"/>
                        <a:gd name="T32" fmla="*/ 293 w 963"/>
                        <a:gd name="T33" fmla="*/ 678 h 720"/>
                        <a:gd name="T34" fmla="*/ 352 w 963"/>
                        <a:gd name="T35" fmla="*/ 702 h 720"/>
                        <a:gd name="T36" fmla="*/ 436 w 963"/>
                        <a:gd name="T37" fmla="*/ 714 h 720"/>
                        <a:gd name="T38" fmla="*/ 532 w 963"/>
                        <a:gd name="T39" fmla="*/ 720 h 720"/>
                        <a:gd name="T40" fmla="*/ 622 w 963"/>
                        <a:gd name="T41" fmla="*/ 708 h 720"/>
                        <a:gd name="T42" fmla="*/ 669 w 963"/>
                        <a:gd name="T43" fmla="*/ 696 h 720"/>
                        <a:gd name="T44" fmla="*/ 717 w 963"/>
                        <a:gd name="T45" fmla="*/ 672 h 720"/>
                        <a:gd name="T46" fmla="*/ 759 w 963"/>
                        <a:gd name="T47" fmla="*/ 642 h 720"/>
                        <a:gd name="T48" fmla="*/ 801 w 963"/>
                        <a:gd name="T49" fmla="*/ 600 h 720"/>
                        <a:gd name="T50" fmla="*/ 837 w 963"/>
                        <a:gd name="T51" fmla="*/ 552 h 720"/>
                        <a:gd name="T52" fmla="*/ 873 w 963"/>
                        <a:gd name="T53" fmla="*/ 486 h 720"/>
                        <a:gd name="T54" fmla="*/ 921 w 963"/>
                        <a:gd name="T55" fmla="*/ 378 h 720"/>
                        <a:gd name="T56" fmla="*/ 939 w 963"/>
                        <a:gd name="T57" fmla="*/ 324 h 720"/>
                        <a:gd name="T58" fmla="*/ 957 w 963"/>
                        <a:gd name="T59" fmla="*/ 270 h 720"/>
                        <a:gd name="T60" fmla="*/ 963 w 963"/>
                        <a:gd name="T61" fmla="*/ 222 h 720"/>
                        <a:gd name="T62" fmla="*/ 963 w 963"/>
                        <a:gd name="T63" fmla="*/ 174 h 720"/>
                        <a:gd name="T64" fmla="*/ 945 w 963"/>
                        <a:gd name="T65" fmla="*/ 144 h 720"/>
                        <a:gd name="T66" fmla="*/ 909 w 963"/>
                        <a:gd name="T67" fmla="*/ 108 h 720"/>
                        <a:gd name="T68" fmla="*/ 825 w 963"/>
                        <a:gd name="T69" fmla="*/ 72 h 720"/>
                        <a:gd name="T70" fmla="*/ 741 w 963"/>
                        <a:gd name="T71" fmla="*/ 42 h 720"/>
                        <a:gd name="T72" fmla="*/ 705 w 963"/>
                        <a:gd name="T73" fmla="*/ 36 h 720"/>
                        <a:gd name="T74" fmla="*/ 681 w 963"/>
                        <a:gd name="T75" fmla="*/ 30 h 720"/>
                        <a:gd name="T76" fmla="*/ 663 w 963"/>
                        <a:gd name="T77" fmla="*/ 24 h 720"/>
                        <a:gd name="T78" fmla="*/ 657 w 963"/>
                        <a:gd name="T79" fmla="*/ 24 h 720"/>
                        <a:gd name="T80" fmla="*/ 35 w 963"/>
                        <a:gd name="T81" fmla="*/ 0 h 72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</a:cxnLst>
                      <a:rect l="0" t="0" r="r" b="b"/>
                      <a:pathLst>
                        <a:path w="963" h="720">
                          <a:moveTo>
                            <a:pt x="35" y="0"/>
                          </a:moveTo>
                          <a:lnTo>
                            <a:pt x="35" y="6"/>
                          </a:lnTo>
                          <a:lnTo>
                            <a:pt x="24" y="30"/>
                          </a:lnTo>
                          <a:lnTo>
                            <a:pt x="18" y="66"/>
                          </a:lnTo>
                          <a:lnTo>
                            <a:pt x="6" y="114"/>
                          </a:lnTo>
                          <a:lnTo>
                            <a:pt x="6" y="162"/>
                          </a:lnTo>
                          <a:lnTo>
                            <a:pt x="0" y="222"/>
                          </a:lnTo>
                          <a:lnTo>
                            <a:pt x="6" y="282"/>
                          </a:lnTo>
                          <a:lnTo>
                            <a:pt x="24" y="342"/>
                          </a:lnTo>
                          <a:lnTo>
                            <a:pt x="77" y="456"/>
                          </a:lnTo>
                          <a:lnTo>
                            <a:pt x="137" y="552"/>
                          </a:lnTo>
                          <a:lnTo>
                            <a:pt x="161" y="594"/>
                          </a:lnTo>
                          <a:lnTo>
                            <a:pt x="197" y="624"/>
                          </a:lnTo>
                          <a:lnTo>
                            <a:pt x="221" y="648"/>
                          </a:lnTo>
                          <a:lnTo>
                            <a:pt x="251" y="666"/>
                          </a:lnTo>
                          <a:lnTo>
                            <a:pt x="269" y="672"/>
                          </a:lnTo>
                          <a:lnTo>
                            <a:pt x="293" y="678"/>
                          </a:lnTo>
                          <a:lnTo>
                            <a:pt x="352" y="702"/>
                          </a:lnTo>
                          <a:lnTo>
                            <a:pt x="436" y="714"/>
                          </a:lnTo>
                          <a:lnTo>
                            <a:pt x="532" y="720"/>
                          </a:lnTo>
                          <a:lnTo>
                            <a:pt x="622" y="708"/>
                          </a:lnTo>
                          <a:lnTo>
                            <a:pt x="669" y="696"/>
                          </a:lnTo>
                          <a:lnTo>
                            <a:pt x="717" y="672"/>
                          </a:lnTo>
                          <a:lnTo>
                            <a:pt x="759" y="642"/>
                          </a:lnTo>
                          <a:lnTo>
                            <a:pt x="801" y="600"/>
                          </a:lnTo>
                          <a:lnTo>
                            <a:pt x="837" y="552"/>
                          </a:lnTo>
                          <a:lnTo>
                            <a:pt x="873" y="486"/>
                          </a:lnTo>
                          <a:lnTo>
                            <a:pt x="921" y="378"/>
                          </a:lnTo>
                          <a:lnTo>
                            <a:pt x="939" y="324"/>
                          </a:lnTo>
                          <a:lnTo>
                            <a:pt x="957" y="270"/>
                          </a:lnTo>
                          <a:lnTo>
                            <a:pt x="963" y="222"/>
                          </a:lnTo>
                          <a:lnTo>
                            <a:pt x="963" y="174"/>
                          </a:lnTo>
                          <a:lnTo>
                            <a:pt x="945" y="144"/>
                          </a:lnTo>
                          <a:lnTo>
                            <a:pt x="909" y="108"/>
                          </a:lnTo>
                          <a:lnTo>
                            <a:pt x="825" y="72"/>
                          </a:lnTo>
                          <a:lnTo>
                            <a:pt x="741" y="42"/>
                          </a:lnTo>
                          <a:lnTo>
                            <a:pt x="705" y="36"/>
                          </a:lnTo>
                          <a:lnTo>
                            <a:pt x="681" y="30"/>
                          </a:lnTo>
                          <a:lnTo>
                            <a:pt x="663" y="24"/>
                          </a:lnTo>
                          <a:lnTo>
                            <a:pt x="657" y="24"/>
                          </a:lnTo>
                          <a:lnTo>
                            <a:pt x="35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11" name="Freeform 579"/>
                    <p:cNvSpPr>
                      <a:spLocks/>
                    </p:cNvSpPr>
                    <p:nvPr/>
                  </p:nvSpPr>
                  <p:spPr bwMode="auto">
                    <a:xfrm>
                      <a:off x="4584" y="2301"/>
                      <a:ext cx="520" cy="599"/>
                    </a:xfrm>
                    <a:custGeom>
                      <a:avLst/>
                      <a:gdLst>
                        <a:gd name="T0" fmla="*/ 96 w 520"/>
                        <a:gd name="T1" fmla="*/ 0 h 599"/>
                        <a:gd name="T2" fmla="*/ 102 w 520"/>
                        <a:gd name="T3" fmla="*/ 0 h 599"/>
                        <a:gd name="T4" fmla="*/ 126 w 520"/>
                        <a:gd name="T5" fmla="*/ 6 h 599"/>
                        <a:gd name="T6" fmla="*/ 162 w 520"/>
                        <a:gd name="T7" fmla="*/ 12 h 599"/>
                        <a:gd name="T8" fmla="*/ 203 w 520"/>
                        <a:gd name="T9" fmla="*/ 24 h 599"/>
                        <a:gd name="T10" fmla="*/ 293 w 520"/>
                        <a:gd name="T11" fmla="*/ 48 h 599"/>
                        <a:gd name="T12" fmla="*/ 329 w 520"/>
                        <a:gd name="T13" fmla="*/ 66 h 599"/>
                        <a:gd name="T14" fmla="*/ 365 w 520"/>
                        <a:gd name="T15" fmla="*/ 84 h 599"/>
                        <a:gd name="T16" fmla="*/ 395 w 520"/>
                        <a:gd name="T17" fmla="*/ 108 h 599"/>
                        <a:gd name="T18" fmla="*/ 437 w 520"/>
                        <a:gd name="T19" fmla="*/ 144 h 599"/>
                        <a:gd name="T20" fmla="*/ 473 w 520"/>
                        <a:gd name="T21" fmla="*/ 186 h 599"/>
                        <a:gd name="T22" fmla="*/ 502 w 520"/>
                        <a:gd name="T23" fmla="*/ 234 h 599"/>
                        <a:gd name="T24" fmla="*/ 520 w 520"/>
                        <a:gd name="T25" fmla="*/ 288 h 599"/>
                        <a:gd name="T26" fmla="*/ 520 w 520"/>
                        <a:gd name="T27" fmla="*/ 354 h 599"/>
                        <a:gd name="T28" fmla="*/ 508 w 520"/>
                        <a:gd name="T29" fmla="*/ 390 h 599"/>
                        <a:gd name="T30" fmla="*/ 491 w 520"/>
                        <a:gd name="T31" fmla="*/ 426 h 599"/>
                        <a:gd name="T32" fmla="*/ 467 w 520"/>
                        <a:gd name="T33" fmla="*/ 462 h 599"/>
                        <a:gd name="T34" fmla="*/ 437 w 520"/>
                        <a:gd name="T35" fmla="*/ 498 h 599"/>
                        <a:gd name="T36" fmla="*/ 395 w 520"/>
                        <a:gd name="T37" fmla="*/ 534 h 599"/>
                        <a:gd name="T38" fmla="*/ 347 w 520"/>
                        <a:gd name="T39" fmla="*/ 563 h 599"/>
                        <a:gd name="T40" fmla="*/ 299 w 520"/>
                        <a:gd name="T41" fmla="*/ 581 h 599"/>
                        <a:gd name="T42" fmla="*/ 251 w 520"/>
                        <a:gd name="T43" fmla="*/ 593 h 599"/>
                        <a:gd name="T44" fmla="*/ 209 w 520"/>
                        <a:gd name="T45" fmla="*/ 599 h 599"/>
                        <a:gd name="T46" fmla="*/ 174 w 520"/>
                        <a:gd name="T47" fmla="*/ 599 h 599"/>
                        <a:gd name="T48" fmla="*/ 150 w 520"/>
                        <a:gd name="T49" fmla="*/ 599 h 599"/>
                        <a:gd name="T50" fmla="*/ 138 w 520"/>
                        <a:gd name="T51" fmla="*/ 593 h 599"/>
                        <a:gd name="T52" fmla="*/ 120 w 520"/>
                        <a:gd name="T53" fmla="*/ 546 h 599"/>
                        <a:gd name="T54" fmla="*/ 108 w 520"/>
                        <a:gd name="T55" fmla="*/ 510 h 599"/>
                        <a:gd name="T56" fmla="*/ 96 w 520"/>
                        <a:gd name="T57" fmla="*/ 480 h 599"/>
                        <a:gd name="T58" fmla="*/ 90 w 520"/>
                        <a:gd name="T59" fmla="*/ 468 h 599"/>
                        <a:gd name="T60" fmla="*/ 84 w 520"/>
                        <a:gd name="T61" fmla="*/ 450 h 599"/>
                        <a:gd name="T62" fmla="*/ 84 w 520"/>
                        <a:gd name="T63" fmla="*/ 450 h 599"/>
                        <a:gd name="T64" fmla="*/ 90 w 520"/>
                        <a:gd name="T65" fmla="*/ 438 h 599"/>
                        <a:gd name="T66" fmla="*/ 120 w 520"/>
                        <a:gd name="T67" fmla="*/ 414 h 599"/>
                        <a:gd name="T68" fmla="*/ 162 w 520"/>
                        <a:gd name="T69" fmla="*/ 384 h 599"/>
                        <a:gd name="T70" fmla="*/ 209 w 520"/>
                        <a:gd name="T71" fmla="*/ 372 h 599"/>
                        <a:gd name="T72" fmla="*/ 144 w 520"/>
                        <a:gd name="T73" fmla="*/ 354 h 599"/>
                        <a:gd name="T74" fmla="*/ 90 w 520"/>
                        <a:gd name="T75" fmla="*/ 342 h 599"/>
                        <a:gd name="T76" fmla="*/ 54 w 520"/>
                        <a:gd name="T77" fmla="*/ 330 h 599"/>
                        <a:gd name="T78" fmla="*/ 24 w 520"/>
                        <a:gd name="T79" fmla="*/ 324 h 599"/>
                        <a:gd name="T80" fmla="*/ 12 w 520"/>
                        <a:gd name="T81" fmla="*/ 318 h 599"/>
                        <a:gd name="T82" fmla="*/ 0 w 520"/>
                        <a:gd name="T83" fmla="*/ 318 h 599"/>
                        <a:gd name="T84" fmla="*/ 0 w 520"/>
                        <a:gd name="T85" fmla="*/ 318 h 599"/>
                        <a:gd name="T86" fmla="*/ 96 w 520"/>
                        <a:gd name="T87" fmla="*/ 0 h 59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</a:cxnLst>
                      <a:rect l="0" t="0" r="r" b="b"/>
                      <a:pathLst>
                        <a:path w="520" h="599">
                          <a:moveTo>
                            <a:pt x="96" y="0"/>
                          </a:moveTo>
                          <a:lnTo>
                            <a:pt x="102" y="0"/>
                          </a:lnTo>
                          <a:lnTo>
                            <a:pt x="126" y="6"/>
                          </a:lnTo>
                          <a:lnTo>
                            <a:pt x="162" y="12"/>
                          </a:lnTo>
                          <a:lnTo>
                            <a:pt x="203" y="24"/>
                          </a:lnTo>
                          <a:lnTo>
                            <a:pt x="293" y="48"/>
                          </a:lnTo>
                          <a:lnTo>
                            <a:pt x="329" y="66"/>
                          </a:lnTo>
                          <a:lnTo>
                            <a:pt x="365" y="84"/>
                          </a:lnTo>
                          <a:lnTo>
                            <a:pt x="395" y="108"/>
                          </a:lnTo>
                          <a:lnTo>
                            <a:pt x="437" y="144"/>
                          </a:lnTo>
                          <a:lnTo>
                            <a:pt x="473" y="186"/>
                          </a:lnTo>
                          <a:lnTo>
                            <a:pt x="502" y="234"/>
                          </a:lnTo>
                          <a:lnTo>
                            <a:pt x="520" y="288"/>
                          </a:lnTo>
                          <a:lnTo>
                            <a:pt x="520" y="354"/>
                          </a:lnTo>
                          <a:lnTo>
                            <a:pt x="508" y="390"/>
                          </a:lnTo>
                          <a:lnTo>
                            <a:pt x="491" y="426"/>
                          </a:lnTo>
                          <a:lnTo>
                            <a:pt x="467" y="462"/>
                          </a:lnTo>
                          <a:lnTo>
                            <a:pt x="437" y="498"/>
                          </a:lnTo>
                          <a:lnTo>
                            <a:pt x="395" y="534"/>
                          </a:lnTo>
                          <a:lnTo>
                            <a:pt x="347" y="563"/>
                          </a:lnTo>
                          <a:lnTo>
                            <a:pt x="299" y="581"/>
                          </a:lnTo>
                          <a:lnTo>
                            <a:pt x="251" y="593"/>
                          </a:lnTo>
                          <a:lnTo>
                            <a:pt x="209" y="599"/>
                          </a:lnTo>
                          <a:lnTo>
                            <a:pt x="174" y="599"/>
                          </a:lnTo>
                          <a:lnTo>
                            <a:pt x="150" y="599"/>
                          </a:lnTo>
                          <a:lnTo>
                            <a:pt x="138" y="593"/>
                          </a:lnTo>
                          <a:lnTo>
                            <a:pt x="120" y="546"/>
                          </a:lnTo>
                          <a:lnTo>
                            <a:pt x="108" y="510"/>
                          </a:lnTo>
                          <a:lnTo>
                            <a:pt x="96" y="480"/>
                          </a:lnTo>
                          <a:lnTo>
                            <a:pt x="90" y="468"/>
                          </a:lnTo>
                          <a:lnTo>
                            <a:pt x="84" y="450"/>
                          </a:lnTo>
                          <a:lnTo>
                            <a:pt x="84" y="450"/>
                          </a:lnTo>
                          <a:lnTo>
                            <a:pt x="90" y="438"/>
                          </a:lnTo>
                          <a:lnTo>
                            <a:pt x="120" y="414"/>
                          </a:lnTo>
                          <a:lnTo>
                            <a:pt x="162" y="384"/>
                          </a:lnTo>
                          <a:lnTo>
                            <a:pt x="209" y="372"/>
                          </a:lnTo>
                          <a:lnTo>
                            <a:pt x="144" y="354"/>
                          </a:lnTo>
                          <a:lnTo>
                            <a:pt x="90" y="342"/>
                          </a:lnTo>
                          <a:lnTo>
                            <a:pt x="54" y="330"/>
                          </a:lnTo>
                          <a:lnTo>
                            <a:pt x="24" y="324"/>
                          </a:lnTo>
                          <a:lnTo>
                            <a:pt x="12" y="318"/>
                          </a:lnTo>
                          <a:lnTo>
                            <a:pt x="0" y="318"/>
                          </a:lnTo>
                          <a:lnTo>
                            <a:pt x="0" y="318"/>
                          </a:lnTo>
                          <a:lnTo>
                            <a:pt x="96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12" name="Freeform 580"/>
                    <p:cNvSpPr>
                      <a:spLocks/>
                    </p:cNvSpPr>
                    <p:nvPr/>
                  </p:nvSpPr>
                  <p:spPr bwMode="auto">
                    <a:xfrm>
                      <a:off x="4584" y="2301"/>
                      <a:ext cx="520" cy="599"/>
                    </a:xfrm>
                    <a:custGeom>
                      <a:avLst/>
                      <a:gdLst>
                        <a:gd name="T0" fmla="*/ 96 w 520"/>
                        <a:gd name="T1" fmla="*/ 0 h 599"/>
                        <a:gd name="T2" fmla="*/ 102 w 520"/>
                        <a:gd name="T3" fmla="*/ 0 h 599"/>
                        <a:gd name="T4" fmla="*/ 126 w 520"/>
                        <a:gd name="T5" fmla="*/ 6 h 599"/>
                        <a:gd name="T6" fmla="*/ 162 w 520"/>
                        <a:gd name="T7" fmla="*/ 12 h 599"/>
                        <a:gd name="T8" fmla="*/ 203 w 520"/>
                        <a:gd name="T9" fmla="*/ 24 h 599"/>
                        <a:gd name="T10" fmla="*/ 293 w 520"/>
                        <a:gd name="T11" fmla="*/ 48 h 599"/>
                        <a:gd name="T12" fmla="*/ 329 w 520"/>
                        <a:gd name="T13" fmla="*/ 66 h 599"/>
                        <a:gd name="T14" fmla="*/ 365 w 520"/>
                        <a:gd name="T15" fmla="*/ 84 h 599"/>
                        <a:gd name="T16" fmla="*/ 395 w 520"/>
                        <a:gd name="T17" fmla="*/ 108 h 599"/>
                        <a:gd name="T18" fmla="*/ 437 w 520"/>
                        <a:gd name="T19" fmla="*/ 144 h 599"/>
                        <a:gd name="T20" fmla="*/ 473 w 520"/>
                        <a:gd name="T21" fmla="*/ 186 h 599"/>
                        <a:gd name="T22" fmla="*/ 502 w 520"/>
                        <a:gd name="T23" fmla="*/ 234 h 599"/>
                        <a:gd name="T24" fmla="*/ 520 w 520"/>
                        <a:gd name="T25" fmla="*/ 288 h 599"/>
                        <a:gd name="T26" fmla="*/ 520 w 520"/>
                        <a:gd name="T27" fmla="*/ 354 h 599"/>
                        <a:gd name="T28" fmla="*/ 508 w 520"/>
                        <a:gd name="T29" fmla="*/ 390 h 599"/>
                        <a:gd name="T30" fmla="*/ 491 w 520"/>
                        <a:gd name="T31" fmla="*/ 426 h 599"/>
                        <a:gd name="T32" fmla="*/ 467 w 520"/>
                        <a:gd name="T33" fmla="*/ 462 h 599"/>
                        <a:gd name="T34" fmla="*/ 437 w 520"/>
                        <a:gd name="T35" fmla="*/ 498 h 599"/>
                        <a:gd name="T36" fmla="*/ 395 w 520"/>
                        <a:gd name="T37" fmla="*/ 534 h 599"/>
                        <a:gd name="T38" fmla="*/ 347 w 520"/>
                        <a:gd name="T39" fmla="*/ 563 h 599"/>
                        <a:gd name="T40" fmla="*/ 299 w 520"/>
                        <a:gd name="T41" fmla="*/ 581 h 599"/>
                        <a:gd name="T42" fmla="*/ 251 w 520"/>
                        <a:gd name="T43" fmla="*/ 593 h 599"/>
                        <a:gd name="T44" fmla="*/ 209 w 520"/>
                        <a:gd name="T45" fmla="*/ 599 h 599"/>
                        <a:gd name="T46" fmla="*/ 174 w 520"/>
                        <a:gd name="T47" fmla="*/ 599 h 599"/>
                        <a:gd name="T48" fmla="*/ 150 w 520"/>
                        <a:gd name="T49" fmla="*/ 599 h 599"/>
                        <a:gd name="T50" fmla="*/ 138 w 520"/>
                        <a:gd name="T51" fmla="*/ 593 h 599"/>
                        <a:gd name="T52" fmla="*/ 120 w 520"/>
                        <a:gd name="T53" fmla="*/ 546 h 599"/>
                        <a:gd name="T54" fmla="*/ 108 w 520"/>
                        <a:gd name="T55" fmla="*/ 510 h 599"/>
                        <a:gd name="T56" fmla="*/ 96 w 520"/>
                        <a:gd name="T57" fmla="*/ 480 h 599"/>
                        <a:gd name="T58" fmla="*/ 90 w 520"/>
                        <a:gd name="T59" fmla="*/ 468 h 599"/>
                        <a:gd name="T60" fmla="*/ 84 w 520"/>
                        <a:gd name="T61" fmla="*/ 450 h 599"/>
                        <a:gd name="T62" fmla="*/ 84 w 520"/>
                        <a:gd name="T63" fmla="*/ 450 h 599"/>
                        <a:gd name="T64" fmla="*/ 90 w 520"/>
                        <a:gd name="T65" fmla="*/ 438 h 599"/>
                        <a:gd name="T66" fmla="*/ 120 w 520"/>
                        <a:gd name="T67" fmla="*/ 414 h 599"/>
                        <a:gd name="T68" fmla="*/ 162 w 520"/>
                        <a:gd name="T69" fmla="*/ 384 h 599"/>
                        <a:gd name="T70" fmla="*/ 209 w 520"/>
                        <a:gd name="T71" fmla="*/ 372 h 599"/>
                        <a:gd name="T72" fmla="*/ 144 w 520"/>
                        <a:gd name="T73" fmla="*/ 354 h 599"/>
                        <a:gd name="T74" fmla="*/ 90 w 520"/>
                        <a:gd name="T75" fmla="*/ 342 h 599"/>
                        <a:gd name="T76" fmla="*/ 54 w 520"/>
                        <a:gd name="T77" fmla="*/ 330 h 599"/>
                        <a:gd name="T78" fmla="*/ 24 w 520"/>
                        <a:gd name="T79" fmla="*/ 324 h 599"/>
                        <a:gd name="T80" fmla="*/ 12 w 520"/>
                        <a:gd name="T81" fmla="*/ 318 h 599"/>
                        <a:gd name="T82" fmla="*/ 0 w 520"/>
                        <a:gd name="T83" fmla="*/ 318 h 599"/>
                        <a:gd name="T84" fmla="*/ 0 w 520"/>
                        <a:gd name="T85" fmla="*/ 318 h 59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520" h="599">
                          <a:moveTo>
                            <a:pt x="96" y="0"/>
                          </a:moveTo>
                          <a:lnTo>
                            <a:pt x="102" y="0"/>
                          </a:lnTo>
                          <a:lnTo>
                            <a:pt x="126" y="6"/>
                          </a:lnTo>
                          <a:lnTo>
                            <a:pt x="162" y="12"/>
                          </a:lnTo>
                          <a:lnTo>
                            <a:pt x="203" y="24"/>
                          </a:lnTo>
                          <a:lnTo>
                            <a:pt x="293" y="48"/>
                          </a:lnTo>
                          <a:lnTo>
                            <a:pt x="329" y="66"/>
                          </a:lnTo>
                          <a:lnTo>
                            <a:pt x="365" y="84"/>
                          </a:lnTo>
                          <a:lnTo>
                            <a:pt x="395" y="108"/>
                          </a:lnTo>
                          <a:lnTo>
                            <a:pt x="437" y="144"/>
                          </a:lnTo>
                          <a:lnTo>
                            <a:pt x="473" y="186"/>
                          </a:lnTo>
                          <a:lnTo>
                            <a:pt x="502" y="234"/>
                          </a:lnTo>
                          <a:lnTo>
                            <a:pt x="520" y="288"/>
                          </a:lnTo>
                          <a:lnTo>
                            <a:pt x="520" y="354"/>
                          </a:lnTo>
                          <a:lnTo>
                            <a:pt x="508" y="390"/>
                          </a:lnTo>
                          <a:lnTo>
                            <a:pt x="491" y="426"/>
                          </a:lnTo>
                          <a:lnTo>
                            <a:pt x="467" y="462"/>
                          </a:lnTo>
                          <a:lnTo>
                            <a:pt x="437" y="498"/>
                          </a:lnTo>
                          <a:lnTo>
                            <a:pt x="395" y="534"/>
                          </a:lnTo>
                          <a:lnTo>
                            <a:pt x="347" y="563"/>
                          </a:lnTo>
                          <a:lnTo>
                            <a:pt x="299" y="581"/>
                          </a:lnTo>
                          <a:lnTo>
                            <a:pt x="251" y="593"/>
                          </a:lnTo>
                          <a:lnTo>
                            <a:pt x="209" y="599"/>
                          </a:lnTo>
                          <a:lnTo>
                            <a:pt x="174" y="599"/>
                          </a:lnTo>
                          <a:lnTo>
                            <a:pt x="150" y="599"/>
                          </a:lnTo>
                          <a:lnTo>
                            <a:pt x="138" y="593"/>
                          </a:lnTo>
                          <a:lnTo>
                            <a:pt x="120" y="546"/>
                          </a:lnTo>
                          <a:lnTo>
                            <a:pt x="108" y="510"/>
                          </a:lnTo>
                          <a:lnTo>
                            <a:pt x="96" y="480"/>
                          </a:lnTo>
                          <a:lnTo>
                            <a:pt x="90" y="468"/>
                          </a:lnTo>
                          <a:lnTo>
                            <a:pt x="84" y="450"/>
                          </a:lnTo>
                          <a:lnTo>
                            <a:pt x="84" y="450"/>
                          </a:lnTo>
                          <a:lnTo>
                            <a:pt x="90" y="438"/>
                          </a:lnTo>
                          <a:lnTo>
                            <a:pt x="120" y="414"/>
                          </a:lnTo>
                          <a:lnTo>
                            <a:pt x="162" y="384"/>
                          </a:lnTo>
                          <a:lnTo>
                            <a:pt x="209" y="372"/>
                          </a:lnTo>
                          <a:lnTo>
                            <a:pt x="144" y="354"/>
                          </a:lnTo>
                          <a:lnTo>
                            <a:pt x="90" y="342"/>
                          </a:lnTo>
                          <a:lnTo>
                            <a:pt x="54" y="330"/>
                          </a:lnTo>
                          <a:lnTo>
                            <a:pt x="24" y="324"/>
                          </a:lnTo>
                          <a:lnTo>
                            <a:pt x="12" y="318"/>
                          </a:lnTo>
                          <a:lnTo>
                            <a:pt x="0" y="318"/>
                          </a:lnTo>
                          <a:lnTo>
                            <a:pt x="0" y="31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13" name="Freeform 581"/>
                    <p:cNvSpPr>
                      <a:spLocks/>
                    </p:cNvSpPr>
                    <p:nvPr/>
                  </p:nvSpPr>
                  <p:spPr bwMode="auto">
                    <a:xfrm>
                      <a:off x="3095" y="2271"/>
                      <a:ext cx="652" cy="138"/>
                    </a:xfrm>
                    <a:custGeom>
                      <a:avLst/>
                      <a:gdLst>
                        <a:gd name="T0" fmla="*/ 652 w 652"/>
                        <a:gd name="T1" fmla="*/ 138 h 138"/>
                        <a:gd name="T2" fmla="*/ 646 w 652"/>
                        <a:gd name="T3" fmla="*/ 138 h 138"/>
                        <a:gd name="T4" fmla="*/ 628 w 652"/>
                        <a:gd name="T5" fmla="*/ 132 h 138"/>
                        <a:gd name="T6" fmla="*/ 604 w 652"/>
                        <a:gd name="T7" fmla="*/ 126 h 138"/>
                        <a:gd name="T8" fmla="*/ 568 w 652"/>
                        <a:gd name="T9" fmla="*/ 114 h 138"/>
                        <a:gd name="T10" fmla="*/ 472 w 652"/>
                        <a:gd name="T11" fmla="*/ 90 h 138"/>
                        <a:gd name="T12" fmla="*/ 365 w 652"/>
                        <a:gd name="T13" fmla="*/ 66 h 138"/>
                        <a:gd name="T14" fmla="*/ 251 w 652"/>
                        <a:gd name="T15" fmla="*/ 36 h 138"/>
                        <a:gd name="T16" fmla="*/ 143 w 652"/>
                        <a:gd name="T17" fmla="*/ 18 h 138"/>
                        <a:gd name="T18" fmla="*/ 96 w 652"/>
                        <a:gd name="T19" fmla="*/ 6 h 138"/>
                        <a:gd name="T20" fmla="*/ 60 w 652"/>
                        <a:gd name="T21" fmla="*/ 6 h 138"/>
                        <a:gd name="T22" fmla="*/ 24 w 652"/>
                        <a:gd name="T23" fmla="*/ 0 h 138"/>
                        <a:gd name="T24" fmla="*/ 0 w 652"/>
                        <a:gd name="T25" fmla="*/ 0 h 13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652" h="138">
                          <a:moveTo>
                            <a:pt x="652" y="138"/>
                          </a:moveTo>
                          <a:lnTo>
                            <a:pt x="646" y="138"/>
                          </a:lnTo>
                          <a:lnTo>
                            <a:pt x="628" y="132"/>
                          </a:lnTo>
                          <a:lnTo>
                            <a:pt x="604" y="126"/>
                          </a:lnTo>
                          <a:lnTo>
                            <a:pt x="568" y="114"/>
                          </a:lnTo>
                          <a:lnTo>
                            <a:pt x="472" y="90"/>
                          </a:lnTo>
                          <a:lnTo>
                            <a:pt x="365" y="66"/>
                          </a:lnTo>
                          <a:lnTo>
                            <a:pt x="251" y="36"/>
                          </a:lnTo>
                          <a:lnTo>
                            <a:pt x="143" y="18"/>
                          </a:lnTo>
                          <a:lnTo>
                            <a:pt x="96" y="6"/>
                          </a:lnTo>
                          <a:lnTo>
                            <a:pt x="60" y="6"/>
                          </a:lnTo>
                          <a:lnTo>
                            <a:pt x="24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14" name="Freeform 582"/>
                    <p:cNvSpPr>
                      <a:spLocks/>
                    </p:cNvSpPr>
                    <p:nvPr/>
                  </p:nvSpPr>
                  <p:spPr bwMode="auto">
                    <a:xfrm>
                      <a:off x="3149" y="2385"/>
                      <a:ext cx="526" cy="96"/>
                    </a:xfrm>
                    <a:custGeom>
                      <a:avLst/>
                      <a:gdLst>
                        <a:gd name="T0" fmla="*/ 526 w 526"/>
                        <a:gd name="T1" fmla="*/ 96 h 96"/>
                        <a:gd name="T2" fmla="*/ 520 w 526"/>
                        <a:gd name="T3" fmla="*/ 96 h 96"/>
                        <a:gd name="T4" fmla="*/ 502 w 526"/>
                        <a:gd name="T5" fmla="*/ 96 h 96"/>
                        <a:gd name="T6" fmla="*/ 484 w 526"/>
                        <a:gd name="T7" fmla="*/ 90 h 96"/>
                        <a:gd name="T8" fmla="*/ 454 w 526"/>
                        <a:gd name="T9" fmla="*/ 78 h 96"/>
                        <a:gd name="T10" fmla="*/ 382 w 526"/>
                        <a:gd name="T11" fmla="*/ 60 h 96"/>
                        <a:gd name="T12" fmla="*/ 299 w 526"/>
                        <a:gd name="T13" fmla="*/ 42 h 96"/>
                        <a:gd name="T14" fmla="*/ 209 w 526"/>
                        <a:gd name="T15" fmla="*/ 24 h 96"/>
                        <a:gd name="T16" fmla="*/ 125 w 526"/>
                        <a:gd name="T17" fmla="*/ 6 h 96"/>
                        <a:gd name="T18" fmla="*/ 53 w 526"/>
                        <a:gd name="T19" fmla="*/ 0 h 96"/>
                        <a:gd name="T20" fmla="*/ 24 w 526"/>
                        <a:gd name="T21" fmla="*/ 0 h 96"/>
                        <a:gd name="T22" fmla="*/ 0 w 526"/>
                        <a:gd name="T23" fmla="*/ 6 h 9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526" h="96">
                          <a:moveTo>
                            <a:pt x="526" y="96"/>
                          </a:moveTo>
                          <a:lnTo>
                            <a:pt x="520" y="96"/>
                          </a:lnTo>
                          <a:lnTo>
                            <a:pt x="502" y="96"/>
                          </a:lnTo>
                          <a:lnTo>
                            <a:pt x="484" y="90"/>
                          </a:lnTo>
                          <a:lnTo>
                            <a:pt x="454" y="78"/>
                          </a:lnTo>
                          <a:lnTo>
                            <a:pt x="382" y="60"/>
                          </a:lnTo>
                          <a:lnTo>
                            <a:pt x="299" y="42"/>
                          </a:lnTo>
                          <a:lnTo>
                            <a:pt x="209" y="24"/>
                          </a:lnTo>
                          <a:lnTo>
                            <a:pt x="125" y="6"/>
                          </a:lnTo>
                          <a:lnTo>
                            <a:pt x="53" y="0"/>
                          </a:lnTo>
                          <a:lnTo>
                            <a:pt x="24" y="0"/>
                          </a:lnTo>
                          <a:lnTo>
                            <a:pt x="0" y="6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15" name="Freeform 583"/>
                    <p:cNvSpPr>
                      <a:spLocks/>
                    </p:cNvSpPr>
                    <p:nvPr/>
                  </p:nvSpPr>
                  <p:spPr bwMode="auto">
                    <a:xfrm>
                      <a:off x="3872" y="2253"/>
                      <a:ext cx="126" cy="198"/>
                    </a:xfrm>
                    <a:custGeom>
                      <a:avLst/>
                      <a:gdLst>
                        <a:gd name="T0" fmla="*/ 42 w 126"/>
                        <a:gd name="T1" fmla="*/ 12 h 198"/>
                        <a:gd name="T2" fmla="*/ 18 w 126"/>
                        <a:gd name="T3" fmla="*/ 102 h 198"/>
                        <a:gd name="T4" fmla="*/ 0 w 126"/>
                        <a:gd name="T5" fmla="*/ 192 h 198"/>
                        <a:gd name="T6" fmla="*/ 30 w 126"/>
                        <a:gd name="T7" fmla="*/ 168 h 198"/>
                        <a:gd name="T8" fmla="*/ 60 w 126"/>
                        <a:gd name="T9" fmla="*/ 168 h 198"/>
                        <a:gd name="T10" fmla="*/ 90 w 126"/>
                        <a:gd name="T11" fmla="*/ 180 h 198"/>
                        <a:gd name="T12" fmla="*/ 108 w 126"/>
                        <a:gd name="T13" fmla="*/ 198 h 198"/>
                        <a:gd name="T14" fmla="*/ 126 w 126"/>
                        <a:gd name="T15" fmla="*/ 138 h 198"/>
                        <a:gd name="T16" fmla="*/ 126 w 126"/>
                        <a:gd name="T17" fmla="*/ 102 h 198"/>
                        <a:gd name="T18" fmla="*/ 120 w 126"/>
                        <a:gd name="T19" fmla="*/ 72 h 198"/>
                        <a:gd name="T20" fmla="*/ 102 w 126"/>
                        <a:gd name="T21" fmla="*/ 30 h 198"/>
                        <a:gd name="T22" fmla="*/ 84 w 126"/>
                        <a:gd name="T23" fmla="*/ 6 h 198"/>
                        <a:gd name="T24" fmla="*/ 66 w 126"/>
                        <a:gd name="T25" fmla="*/ 0 h 198"/>
                        <a:gd name="T26" fmla="*/ 42 w 126"/>
                        <a:gd name="T27" fmla="*/ 12 h 198"/>
                        <a:gd name="T28" fmla="*/ 42 w 126"/>
                        <a:gd name="T29" fmla="*/ 12 h 19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126" h="198">
                          <a:moveTo>
                            <a:pt x="42" y="12"/>
                          </a:moveTo>
                          <a:lnTo>
                            <a:pt x="18" y="102"/>
                          </a:lnTo>
                          <a:lnTo>
                            <a:pt x="0" y="192"/>
                          </a:lnTo>
                          <a:lnTo>
                            <a:pt x="30" y="168"/>
                          </a:lnTo>
                          <a:lnTo>
                            <a:pt x="60" y="168"/>
                          </a:lnTo>
                          <a:lnTo>
                            <a:pt x="90" y="180"/>
                          </a:lnTo>
                          <a:lnTo>
                            <a:pt x="108" y="198"/>
                          </a:lnTo>
                          <a:lnTo>
                            <a:pt x="126" y="138"/>
                          </a:lnTo>
                          <a:lnTo>
                            <a:pt x="126" y="102"/>
                          </a:lnTo>
                          <a:lnTo>
                            <a:pt x="120" y="72"/>
                          </a:lnTo>
                          <a:lnTo>
                            <a:pt x="102" y="30"/>
                          </a:lnTo>
                          <a:lnTo>
                            <a:pt x="84" y="6"/>
                          </a:lnTo>
                          <a:lnTo>
                            <a:pt x="66" y="0"/>
                          </a:lnTo>
                          <a:lnTo>
                            <a:pt x="42" y="12"/>
                          </a:lnTo>
                          <a:lnTo>
                            <a:pt x="42" y="12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16" name="Freeform 584"/>
                    <p:cNvSpPr>
                      <a:spLocks/>
                    </p:cNvSpPr>
                    <p:nvPr/>
                  </p:nvSpPr>
                  <p:spPr bwMode="auto">
                    <a:xfrm>
                      <a:off x="4153" y="2187"/>
                      <a:ext cx="323" cy="288"/>
                    </a:xfrm>
                    <a:custGeom>
                      <a:avLst/>
                      <a:gdLst>
                        <a:gd name="T0" fmla="*/ 323 w 323"/>
                        <a:gd name="T1" fmla="*/ 0 h 288"/>
                        <a:gd name="T2" fmla="*/ 317 w 323"/>
                        <a:gd name="T3" fmla="*/ 72 h 288"/>
                        <a:gd name="T4" fmla="*/ 294 w 323"/>
                        <a:gd name="T5" fmla="*/ 150 h 288"/>
                        <a:gd name="T6" fmla="*/ 258 w 323"/>
                        <a:gd name="T7" fmla="*/ 228 h 288"/>
                        <a:gd name="T8" fmla="*/ 222 w 323"/>
                        <a:gd name="T9" fmla="*/ 288 h 288"/>
                        <a:gd name="T10" fmla="*/ 204 w 323"/>
                        <a:gd name="T11" fmla="*/ 270 h 288"/>
                        <a:gd name="T12" fmla="*/ 174 w 323"/>
                        <a:gd name="T13" fmla="*/ 252 h 288"/>
                        <a:gd name="T14" fmla="*/ 108 w 323"/>
                        <a:gd name="T15" fmla="*/ 228 h 288"/>
                        <a:gd name="T16" fmla="*/ 72 w 323"/>
                        <a:gd name="T17" fmla="*/ 216 h 288"/>
                        <a:gd name="T18" fmla="*/ 42 w 323"/>
                        <a:gd name="T19" fmla="*/ 222 h 288"/>
                        <a:gd name="T20" fmla="*/ 18 w 323"/>
                        <a:gd name="T21" fmla="*/ 228 h 288"/>
                        <a:gd name="T22" fmla="*/ 0 w 323"/>
                        <a:gd name="T23" fmla="*/ 246 h 288"/>
                        <a:gd name="T24" fmla="*/ 36 w 323"/>
                        <a:gd name="T25" fmla="*/ 210 h 288"/>
                        <a:gd name="T26" fmla="*/ 66 w 323"/>
                        <a:gd name="T27" fmla="*/ 168 h 288"/>
                        <a:gd name="T28" fmla="*/ 84 w 323"/>
                        <a:gd name="T29" fmla="*/ 144 h 288"/>
                        <a:gd name="T30" fmla="*/ 102 w 323"/>
                        <a:gd name="T31" fmla="*/ 132 h 288"/>
                        <a:gd name="T32" fmla="*/ 126 w 323"/>
                        <a:gd name="T33" fmla="*/ 126 h 288"/>
                        <a:gd name="T34" fmla="*/ 150 w 323"/>
                        <a:gd name="T35" fmla="*/ 114 h 288"/>
                        <a:gd name="T36" fmla="*/ 198 w 323"/>
                        <a:gd name="T37" fmla="*/ 84 h 288"/>
                        <a:gd name="T38" fmla="*/ 246 w 323"/>
                        <a:gd name="T39" fmla="*/ 54 h 288"/>
                        <a:gd name="T40" fmla="*/ 264 w 323"/>
                        <a:gd name="T41" fmla="*/ 42 h 288"/>
                        <a:gd name="T42" fmla="*/ 282 w 323"/>
                        <a:gd name="T43" fmla="*/ 24 h 288"/>
                        <a:gd name="T44" fmla="*/ 299 w 323"/>
                        <a:gd name="T45" fmla="*/ 6 h 288"/>
                        <a:gd name="T46" fmla="*/ 323 w 323"/>
                        <a:gd name="T47" fmla="*/ 0 h 288"/>
                        <a:gd name="T48" fmla="*/ 323 w 323"/>
                        <a:gd name="T49" fmla="*/ 0 h 28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</a:cxnLst>
                      <a:rect l="0" t="0" r="r" b="b"/>
                      <a:pathLst>
                        <a:path w="323" h="288">
                          <a:moveTo>
                            <a:pt x="323" y="0"/>
                          </a:moveTo>
                          <a:lnTo>
                            <a:pt x="317" y="72"/>
                          </a:lnTo>
                          <a:lnTo>
                            <a:pt x="294" y="150"/>
                          </a:lnTo>
                          <a:lnTo>
                            <a:pt x="258" y="228"/>
                          </a:lnTo>
                          <a:lnTo>
                            <a:pt x="222" y="288"/>
                          </a:lnTo>
                          <a:lnTo>
                            <a:pt x="204" y="270"/>
                          </a:lnTo>
                          <a:lnTo>
                            <a:pt x="174" y="252"/>
                          </a:lnTo>
                          <a:lnTo>
                            <a:pt x="108" y="228"/>
                          </a:lnTo>
                          <a:lnTo>
                            <a:pt x="72" y="216"/>
                          </a:lnTo>
                          <a:lnTo>
                            <a:pt x="42" y="222"/>
                          </a:lnTo>
                          <a:lnTo>
                            <a:pt x="18" y="228"/>
                          </a:lnTo>
                          <a:lnTo>
                            <a:pt x="0" y="246"/>
                          </a:lnTo>
                          <a:lnTo>
                            <a:pt x="36" y="210"/>
                          </a:lnTo>
                          <a:lnTo>
                            <a:pt x="66" y="168"/>
                          </a:lnTo>
                          <a:lnTo>
                            <a:pt x="84" y="144"/>
                          </a:lnTo>
                          <a:lnTo>
                            <a:pt x="102" y="132"/>
                          </a:lnTo>
                          <a:lnTo>
                            <a:pt x="126" y="126"/>
                          </a:lnTo>
                          <a:lnTo>
                            <a:pt x="150" y="114"/>
                          </a:lnTo>
                          <a:lnTo>
                            <a:pt x="198" y="84"/>
                          </a:lnTo>
                          <a:lnTo>
                            <a:pt x="246" y="54"/>
                          </a:lnTo>
                          <a:lnTo>
                            <a:pt x="264" y="42"/>
                          </a:lnTo>
                          <a:lnTo>
                            <a:pt x="282" y="24"/>
                          </a:lnTo>
                          <a:lnTo>
                            <a:pt x="299" y="6"/>
                          </a:lnTo>
                          <a:lnTo>
                            <a:pt x="323" y="0"/>
                          </a:lnTo>
                          <a:lnTo>
                            <a:pt x="323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17" name="Freeform 585"/>
                    <p:cNvSpPr>
                      <a:spLocks/>
                    </p:cNvSpPr>
                    <p:nvPr/>
                  </p:nvSpPr>
                  <p:spPr bwMode="auto">
                    <a:xfrm>
                      <a:off x="3962" y="2259"/>
                      <a:ext cx="287" cy="246"/>
                    </a:xfrm>
                    <a:custGeom>
                      <a:avLst/>
                      <a:gdLst>
                        <a:gd name="T0" fmla="*/ 6 w 287"/>
                        <a:gd name="T1" fmla="*/ 36 h 246"/>
                        <a:gd name="T2" fmla="*/ 0 w 287"/>
                        <a:gd name="T3" fmla="*/ 48 h 246"/>
                        <a:gd name="T4" fmla="*/ 6 w 287"/>
                        <a:gd name="T5" fmla="*/ 72 h 246"/>
                        <a:gd name="T6" fmla="*/ 18 w 287"/>
                        <a:gd name="T7" fmla="*/ 102 h 246"/>
                        <a:gd name="T8" fmla="*/ 36 w 287"/>
                        <a:gd name="T9" fmla="*/ 138 h 246"/>
                        <a:gd name="T10" fmla="*/ 78 w 287"/>
                        <a:gd name="T11" fmla="*/ 210 h 246"/>
                        <a:gd name="T12" fmla="*/ 96 w 287"/>
                        <a:gd name="T13" fmla="*/ 234 h 246"/>
                        <a:gd name="T14" fmla="*/ 114 w 287"/>
                        <a:gd name="T15" fmla="*/ 246 h 246"/>
                        <a:gd name="T16" fmla="*/ 132 w 287"/>
                        <a:gd name="T17" fmla="*/ 222 h 246"/>
                        <a:gd name="T18" fmla="*/ 162 w 287"/>
                        <a:gd name="T19" fmla="*/ 198 h 246"/>
                        <a:gd name="T20" fmla="*/ 209 w 287"/>
                        <a:gd name="T21" fmla="*/ 156 h 246"/>
                        <a:gd name="T22" fmla="*/ 251 w 287"/>
                        <a:gd name="T23" fmla="*/ 102 h 246"/>
                        <a:gd name="T24" fmla="*/ 287 w 287"/>
                        <a:gd name="T25" fmla="*/ 36 h 246"/>
                        <a:gd name="T26" fmla="*/ 209 w 287"/>
                        <a:gd name="T27" fmla="*/ 18 h 246"/>
                        <a:gd name="T28" fmla="*/ 168 w 287"/>
                        <a:gd name="T29" fmla="*/ 6 h 246"/>
                        <a:gd name="T30" fmla="*/ 132 w 287"/>
                        <a:gd name="T31" fmla="*/ 0 h 246"/>
                        <a:gd name="T32" fmla="*/ 96 w 287"/>
                        <a:gd name="T33" fmla="*/ 6 h 246"/>
                        <a:gd name="T34" fmla="*/ 60 w 287"/>
                        <a:gd name="T35" fmla="*/ 12 h 246"/>
                        <a:gd name="T36" fmla="*/ 6 w 287"/>
                        <a:gd name="T37" fmla="*/ 36 h 246"/>
                        <a:gd name="T38" fmla="*/ 6 w 287"/>
                        <a:gd name="T39" fmla="*/ 36 h 24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</a:cxnLst>
                      <a:rect l="0" t="0" r="r" b="b"/>
                      <a:pathLst>
                        <a:path w="287" h="246">
                          <a:moveTo>
                            <a:pt x="6" y="36"/>
                          </a:moveTo>
                          <a:lnTo>
                            <a:pt x="0" y="48"/>
                          </a:lnTo>
                          <a:lnTo>
                            <a:pt x="6" y="72"/>
                          </a:lnTo>
                          <a:lnTo>
                            <a:pt x="18" y="102"/>
                          </a:lnTo>
                          <a:lnTo>
                            <a:pt x="36" y="138"/>
                          </a:lnTo>
                          <a:lnTo>
                            <a:pt x="78" y="210"/>
                          </a:lnTo>
                          <a:lnTo>
                            <a:pt x="96" y="234"/>
                          </a:lnTo>
                          <a:lnTo>
                            <a:pt x="114" y="246"/>
                          </a:lnTo>
                          <a:lnTo>
                            <a:pt x="132" y="222"/>
                          </a:lnTo>
                          <a:lnTo>
                            <a:pt x="162" y="198"/>
                          </a:lnTo>
                          <a:lnTo>
                            <a:pt x="209" y="156"/>
                          </a:lnTo>
                          <a:lnTo>
                            <a:pt x="251" y="102"/>
                          </a:lnTo>
                          <a:lnTo>
                            <a:pt x="287" y="36"/>
                          </a:lnTo>
                          <a:lnTo>
                            <a:pt x="209" y="18"/>
                          </a:lnTo>
                          <a:lnTo>
                            <a:pt x="168" y="6"/>
                          </a:lnTo>
                          <a:lnTo>
                            <a:pt x="132" y="0"/>
                          </a:lnTo>
                          <a:lnTo>
                            <a:pt x="96" y="6"/>
                          </a:lnTo>
                          <a:lnTo>
                            <a:pt x="60" y="12"/>
                          </a:lnTo>
                          <a:lnTo>
                            <a:pt x="6" y="36"/>
                          </a:lnTo>
                          <a:lnTo>
                            <a:pt x="6" y="3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18" name="Freeform 586"/>
                    <p:cNvSpPr>
                      <a:spLocks/>
                    </p:cNvSpPr>
                    <p:nvPr/>
                  </p:nvSpPr>
                  <p:spPr bwMode="auto">
                    <a:xfrm>
                      <a:off x="4291" y="2493"/>
                      <a:ext cx="161" cy="114"/>
                    </a:xfrm>
                    <a:custGeom>
                      <a:avLst/>
                      <a:gdLst>
                        <a:gd name="T0" fmla="*/ 0 w 161"/>
                        <a:gd name="T1" fmla="*/ 0 h 114"/>
                        <a:gd name="T2" fmla="*/ 0 w 161"/>
                        <a:gd name="T3" fmla="*/ 42 h 114"/>
                        <a:gd name="T4" fmla="*/ 12 w 161"/>
                        <a:gd name="T5" fmla="*/ 84 h 114"/>
                        <a:gd name="T6" fmla="*/ 84 w 161"/>
                        <a:gd name="T7" fmla="*/ 96 h 114"/>
                        <a:gd name="T8" fmla="*/ 156 w 161"/>
                        <a:gd name="T9" fmla="*/ 114 h 114"/>
                        <a:gd name="T10" fmla="*/ 161 w 161"/>
                        <a:gd name="T11" fmla="*/ 78 h 114"/>
                        <a:gd name="T12" fmla="*/ 161 w 161"/>
                        <a:gd name="T13" fmla="*/ 42 h 114"/>
                        <a:gd name="T14" fmla="*/ 120 w 161"/>
                        <a:gd name="T15" fmla="*/ 42 h 114"/>
                        <a:gd name="T16" fmla="*/ 78 w 161"/>
                        <a:gd name="T17" fmla="*/ 36 h 114"/>
                        <a:gd name="T18" fmla="*/ 36 w 161"/>
                        <a:gd name="T19" fmla="*/ 24 h 114"/>
                        <a:gd name="T20" fmla="*/ 0 w 161"/>
                        <a:gd name="T21" fmla="*/ 0 h 114"/>
                        <a:gd name="T22" fmla="*/ 0 w 161"/>
                        <a:gd name="T23" fmla="*/ 0 h 1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61" h="114">
                          <a:moveTo>
                            <a:pt x="0" y="0"/>
                          </a:moveTo>
                          <a:lnTo>
                            <a:pt x="0" y="42"/>
                          </a:lnTo>
                          <a:lnTo>
                            <a:pt x="12" y="84"/>
                          </a:lnTo>
                          <a:lnTo>
                            <a:pt x="84" y="96"/>
                          </a:lnTo>
                          <a:lnTo>
                            <a:pt x="156" y="114"/>
                          </a:lnTo>
                          <a:lnTo>
                            <a:pt x="161" y="78"/>
                          </a:lnTo>
                          <a:lnTo>
                            <a:pt x="161" y="42"/>
                          </a:lnTo>
                          <a:lnTo>
                            <a:pt x="120" y="42"/>
                          </a:lnTo>
                          <a:lnTo>
                            <a:pt x="78" y="36"/>
                          </a:lnTo>
                          <a:lnTo>
                            <a:pt x="36" y="24"/>
                          </a:lnTo>
                          <a:lnTo>
                            <a:pt x="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19" name="Freeform 587"/>
                    <p:cNvSpPr>
                      <a:spLocks/>
                    </p:cNvSpPr>
                    <p:nvPr/>
                  </p:nvSpPr>
                  <p:spPr bwMode="auto">
                    <a:xfrm>
                      <a:off x="3801" y="1485"/>
                      <a:ext cx="986" cy="882"/>
                    </a:xfrm>
                    <a:custGeom>
                      <a:avLst/>
                      <a:gdLst>
                        <a:gd name="T0" fmla="*/ 107 w 986"/>
                        <a:gd name="T1" fmla="*/ 114 h 882"/>
                        <a:gd name="T2" fmla="*/ 125 w 986"/>
                        <a:gd name="T3" fmla="*/ 204 h 882"/>
                        <a:gd name="T4" fmla="*/ 107 w 986"/>
                        <a:gd name="T5" fmla="*/ 330 h 882"/>
                        <a:gd name="T6" fmla="*/ 35 w 986"/>
                        <a:gd name="T7" fmla="*/ 480 h 882"/>
                        <a:gd name="T8" fmla="*/ 0 w 986"/>
                        <a:gd name="T9" fmla="*/ 612 h 882"/>
                        <a:gd name="T10" fmla="*/ 6 w 986"/>
                        <a:gd name="T11" fmla="*/ 696 h 882"/>
                        <a:gd name="T12" fmla="*/ 47 w 986"/>
                        <a:gd name="T13" fmla="*/ 756 h 882"/>
                        <a:gd name="T14" fmla="*/ 107 w 986"/>
                        <a:gd name="T15" fmla="*/ 810 h 882"/>
                        <a:gd name="T16" fmla="*/ 173 w 986"/>
                        <a:gd name="T17" fmla="*/ 846 h 882"/>
                        <a:gd name="T18" fmla="*/ 293 w 986"/>
                        <a:gd name="T19" fmla="*/ 882 h 882"/>
                        <a:gd name="T20" fmla="*/ 466 w 986"/>
                        <a:gd name="T21" fmla="*/ 870 h 882"/>
                        <a:gd name="T22" fmla="*/ 622 w 986"/>
                        <a:gd name="T23" fmla="*/ 786 h 882"/>
                        <a:gd name="T24" fmla="*/ 693 w 986"/>
                        <a:gd name="T25" fmla="*/ 708 h 882"/>
                        <a:gd name="T26" fmla="*/ 747 w 986"/>
                        <a:gd name="T27" fmla="*/ 618 h 882"/>
                        <a:gd name="T28" fmla="*/ 807 w 986"/>
                        <a:gd name="T29" fmla="*/ 606 h 882"/>
                        <a:gd name="T30" fmla="*/ 867 w 986"/>
                        <a:gd name="T31" fmla="*/ 582 h 882"/>
                        <a:gd name="T32" fmla="*/ 933 w 986"/>
                        <a:gd name="T33" fmla="*/ 528 h 882"/>
                        <a:gd name="T34" fmla="*/ 980 w 986"/>
                        <a:gd name="T35" fmla="*/ 456 h 882"/>
                        <a:gd name="T36" fmla="*/ 974 w 986"/>
                        <a:gd name="T37" fmla="*/ 390 h 882"/>
                        <a:gd name="T38" fmla="*/ 915 w 986"/>
                        <a:gd name="T39" fmla="*/ 360 h 882"/>
                        <a:gd name="T40" fmla="*/ 831 w 986"/>
                        <a:gd name="T41" fmla="*/ 384 h 882"/>
                        <a:gd name="T42" fmla="*/ 759 w 986"/>
                        <a:gd name="T43" fmla="*/ 456 h 882"/>
                        <a:gd name="T44" fmla="*/ 753 w 986"/>
                        <a:gd name="T45" fmla="*/ 390 h 882"/>
                        <a:gd name="T46" fmla="*/ 729 w 986"/>
                        <a:gd name="T47" fmla="*/ 282 h 882"/>
                        <a:gd name="T48" fmla="*/ 723 w 986"/>
                        <a:gd name="T49" fmla="*/ 252 h 882"/>
                        <a:gd name="T50" fmla="*/ 729 w 986"/>
                        <a:gd name="T51" fmla="*/ 276 h 882"/>
                        <a:gd name="T52" fmla="*/ 729 w 986"/>
                        <a:gd name="T53" fmla="*/ 264 h 882"/>
                        <a:gd name="T54" fmla="*/ 705 w 986"/>
                        <a:gd name="T55" fmla="*/ 204 h 882"/>
                        <a:gd name="T56" fmla="*/ 663 w 986"/>
                        <a:gd name="T57" fmla="*/ 174 h 882"/>
                        <a:gd name="T58" fmla="*/ 634 w 986"/>
                        <a:gd name="T59" fmla="*/ 228 h 882"/>
                        <a:gd name="T60" fmla="*/ 616 w 986"/>
                        <a:gd name="T61" fmla="*/ 228 h 882"/>
                        <a:gd name="T62" fmla="*/ 598 w 986"/>
                        <a:gd name="T63" fmla="*/ 150 h 882"/>
                        <a:gd name="T64" fmla="*/ 586 w 986"/>
                        <a:gd name="T65" fmla="*/ 84 h 882"/>
                        <a:gd name="T66" fmla="*/ 562 w 986"/>
                        <a:gd name="T67" fmla="*/ 96 h 882"/>
                        <a:gd name="T68" fmla="*/ 538 w 986"/>
                        <a:gd name="T69" fmla="*/ 150 h 882"/>
                        <a:gd name="T70" fmla="*/ 514 w 986"/>
                        <a:gd name="T71" fmla="*/ 126 h 882"/>
                        <a:gd name="T72" fmla="*/ 490 w 986"/>
                        <a:gd name="T73" fmla="*/ 48 h 882"/>
                        <a:gd name="T74" fmla="*/ 436 w 986"/>
                        <a:gd name="T75" fmla="*/ 12 h 882"/>
                        <a:gd name="T76" fmla="*/ 317 w 986"/>
                        <a:gd name="T77" fmla="*/ 60 h 882"/>
                        <a:gd name="T78" fmla="*/ 239 w 986"/>
                        <a:gd name="T79" fmla="*/ 96 h 882"/>
                        <a:gd name="T80" fmla="*/ 185 w 986"/>
                        <a:gd name="T81" fmla="*/ 132 h 882"/>
                        <a:gd name="T82" fmla="*/ 203 w 986"/>
                        <a:gd name="T83" fmla="*/ 24 h 882"/>
                        <a:gd name="T84" fmla="*/ 173 w 986"/>
                        <a:gd name="T85" fmla="*/ 24 h 882"/>
                        <a:gd name="T86" fmla="*/ 107 w 986"/>
                        <a:gd name="T87" fmla="*/ 66 h 882"/>
                        <a:gd name="T88" fmla="*/ 83 w 986"/>
                        <a:gd name="T89" fmla="*/ 72 h 8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986" h="882">
                          <a:moveTo>
                            <a:pt x="83" y="72"/>
                          </a:moveTo>
                          <a:lnTo>
                            <a:pt x="107" y="114"/>
                          </a:lnTo>
                          <a:lnTo>
                            <a:pt x="119" y="156"/>
                          </a:lnTo>
                          <a:lnTo>
                            <a:pt x="125" y="204"/>
                          </a:lnTo>
                          <a:lnTo>
                            <a:pt x="125" y="246"/>
                          </a:lnTo>
                          <a:lnTo>
                            <a:pt x="107" y="330"/>
                          </a:lnTo>
                          <a:lnTo>
                            <a:pt x="71" y="408"/>
                          </a:lnTo>
                          <a:lnTo>
                            <a:pt x="35" y="480"/>
                          </a:lnTo>
                          <a:lnTo>
                            <a:pt x="6" y="570"/>
                          </a:lnTo>
                          <a:lnTo>
                            <a:pt x="0" y="612"/>
                          </a:lnTo>
                          <a:lnTo>
                            <a:pt x="0" y="654"/>
                          </a:lnTo>
                          <a:lnTo>
                            <a:pt x="6" y="696"/>
                          </a:lnTo>
                          <a:lnTo>
                            <a:pt x="23" y="732"/>
                          </a:lnTo>
                          <a:lnTo>
                            <a:pt x="47" y="756"/>
                          </a:lnTo>
                          <a:lnTo>
                            <a:pt x="77" y="786"/>
                          </a:lnTo>
                          <a:lnTo>
                            <a:pt x="107" y="810"/>
                          </a:lnTo>
                          <a:lnTo>
                            <a:pt x="143" y="828"/>
                          </a:lnTo>
                          <a:lnTo>
                            <a:pt x="173" y="846"/>
                          </a:lnTo>
                          <a:lnTo>
                            <a:pt x="215" y="864"/>
                          </a:lnTo>
                          <a:lnTo>
                            <a:pt x="293" y="882"/>
                          </a:lnTo>
                          <a:lnTo>
                            <a:pt x="382" y="882"/>
                          </a:lnTo>
                          <a:lnTo>
                            <a:pt x="466" y="870"/>
                          </a:lnTo>
                          <a:lnTo>
                            <a:pt x="544" y="834"/>
                          </a:lnTo>
                          <a:lnTo>
                            <a:pt x="622" y="786"/>
                          </a:lnTo>
                          <a:lnTo>
                            <a:pt x="657" y="750"/>
                          </a:lnTo>
                          <a:lnTo>
                            <a:pt x="693" y="708"/>
                          </a:lnTo>
                          <a:lnTo>
                            <a:pt x="723" y="660"/>
                          </a:lnTo>
                          <a:lnTo>
                            <a:pt x="747" y="618"/>
                          </a:lnTo>
                          <a:lnTo>
                            <a:pt x="777" y="612"/>
                          </a:lnTo>
                          <a:lnTo>
                            <a:pt x="807" y="606"/>
                          </a:lnTo>
                          <a:lnTo>
                            <a:pt x="843" y="594"/>
                          </a:lnTo>
                          <a:lnTo>
                            <a:pt x="867" y="582"/>
                          </a:lnTo>
                          <a:lnTo>
                            <a:pt x="897" y="558"/>
                          </a:lnTo>
                          <a:lnTo>
                            <a:pt x="933" y="528"/>
                          </a:lnTo>
                          <a:lnTo>
                            <a:pt x="963" y="492"/>
                          </a:lnTo>
                          <a:lnTo>
                            <a:pt x="980" y="456"/>
                          </a:lnTo>
                          <a:lnTo>
                            <a:pt x="986" y="414"/>
                          </a:lnTo>
                          <a:lnTo>
                            <a:pt x="974" y="390"/>
                          </a:lnTo>
                          <a:lnTo>
                            <a:pt x="951" y="372"/>
                          </a:lnTo>
                          <a:lnTo>
                            <a:pt x="915" y="360"/>
                          </a:lnTo>
                          <a:lnTo>
                            <a:pt x="873" y="366"/>
                          </a:lnTo>
                          <a:lnTo>
                            <a:pt x="831" y="384"/>
                          </a:lnTo>
                          <a:lnTo>
                            <a:pt x="795" y="414"/>
                          </a:lnTo>
                          <a:lnTo>
                            <a:pt x="759" y="456"/>
                          </a:lnTo>
                          <a:lnTo>
                            <a:pt x="759" y="426"/>
                          </a:lnTo>
                          <a:lnTo>
                            <a:pt x="753" y="390"/>
                          </a:lnTo>
                          <a:lnTo>
                            <a:pt x="735" y="312"/>
                          </a:lnTo>
                          <a:lnTo>
                            <a:pt x="729" y="282"/>
                          </a:lnTo>
                          <a:lnTo>
                            <a:pt x="723" y="264"/>
                          </a:lnTo>
                          <a:lnTo>
                            <a:pt x="723" y="252"/>
                          </a:lnTo>
                          <a:lnTo>
                            <a:pt x="723" y="264"/>
                          </a:lnTo>
                          <a:lnTo>
                            <a:pt x="729" y="276"/>
                          </a:lnTo>
                          <a:lnTo>
                            <a:pt x="729" y="276"/>
                          </a:lnTo>
                          <a:lnTo>
                            <a:pt x="729" y="264"/>
                          </a:lnTo>
                          <a:lnTo>
                            <a:pt x="723" y="246"/>
                          </a:lnTo>
                          <a:lnTo>
                            <a:pt x="705" y="204"/>
                          </a:lnTo>
                          <a:lnTo>
                            <a:pt x="675" y="144"/>
                          </a:lnTo>
                          <a:lnTo>
                            <a:pt x="663" y="174"/>
                          </a:lnTo>
                          <a:lnTo>
                            <a:pt x="651" y="210"/>
                          </a:lnTo>
                          <a:lnTo>
                            <a:pt x="634" y="228"/>
                          </a:lnTo>
                          <a:lnTo>
                            <a:pt x="622" y="234"/>
                          </a:lnTo>
                          <a:lnTo>
                            <a:pt x="616" y="228"/>
                          </a:lnTo>
                          <a:lnTo>
                            <a:pt x="598" y="192"/>
                          </a:lnTo>
                          <a:lnTo>
                            <a:pt x="598" y="150"/>
                          </a:lnTo>
                          <a:lnTo>
                            <a:pt x="592" y="102"/>
                          </a:lnTo>
                          <a:lnTo>
                            <a:pt x="586" y="84"/>
                          </a:lnTo>
                          <a:lnTo>
                            <a:pt x="574" y="66"/>
                          </a:lnTo>
                          <a:lnTo>
                            <a:pt x="562" y="96"/>
                          </a:lnTo>
                          <a:lnTo>
                            <a:pt x="550" y="126"/>
                          </a:lnTo>
                          <a:lnTo>
                            <a:pt x="538" y="150"/>
                          </a:lnTo>
                          <a:lnTo>
                            <a:pt x="526" y="168"/>
                          </a:lnTo>
                          <a:lnTo>
                            <a:pt x="514" y="126"/>
                          </a:lnTo>
                          <a:lnTo>
                            <a:pt x="502" y="84"/>
                          </a:lnTo>
                          <a:lnTo>
                            <a:pt x="490" y="48"/>
                          </a:lnTo>
                          <a:lnTo>
                            <a:pt x="466" y="0"/>
                          </a:lnTo>
                          <a:lnTo>
                            <a:pt x="436" y="12"/>
                          </a:lnTo>
                          <a:lnTo>
                            <a:pt x="400" y="24"/>
                          </a:lnTo>
                          <a:lnTo>
                            <a:pt x="317" y="60"/>
                          </a:lnTo>
                          <a:lnTo>
                            <a:pt x="275" y="78"/>
                          </a:lnTo>
                          <a:lnTo>
                            <a:pt x="239" y="96"/>
                          </a:lnTo>
                          <a:lnTo>
                            <a:pt x="209" y="114"/>
                          </a:lnTo>
                          <a:lnTo>
                            <a:pt x="185" y="132"/>
                          </a:lnTo>
                          <a:lnTo>
                            <a:pt x="185" y="84"/>
                          </a:lnTo>
                          <a:lnTo>
                            <a:pt x="203" y="24"/>
                          </a:lnTo>
                          <a:lnTo>
                            <a:pt x="191" y="24"/>
                          </a:lnTo>
                          <a:lnTo>
                            <a:pt x="173" y="24"/>
                          </a:lnTo>
                          <a:lnTo>
                            <a:pt x="143" y="48"/>
                          </a:lnTo>
                          <a:lnTo>
                            <a:pt x="107" y="66"/>
                          </a:lnTo>
                          <a:lnTo>
                            <a:pt x="95" y="72"/>
                          </a:lnTo>
                          <a:lnTo>
                            <a:pt x="83" y="72"/>
                          </a:lnTo>
                          <a:lnTo>
                            <a:pt x="83" y="72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20" name="Freeform 588"/>
                    <p:cNvSpPr>
                      <a:spLocks/>
                    </p:cNvSpPr>
                    <p:nvPr/>
                  </p:nvSpPr>
                  <p:spPr bwMode="auto">
                    <a:xfrm>
                      <a:off x="4417" y="2715"/>
                      <a:ext cx="305" cy="203"/>
                    </a:xfrm>
                    <a:custGeom>
                      <a:avLst/>
                      <a:gdLst>
                        <a:gd name="T0" fmla="*/ 287 w 305"/>
                        <a:gd name="T1" fmla="*/ 60 h 203"/>
                        <a:gd name="T2" fmla="*/ 251 w 305"/>
                        <a:gd name="T3" fmla="*/ 42 h 203"/>
                        <a:gd name="T4" fmla="*/ 221 w 305"/>
                        <a:gd name="T5" fmla="*/ 24 h 203"/>
                        <a:gd name="T6" fmla="*/ 191 w 305"/>
                        <a:gd name="T7" fmla="*/ 12 h 203"/>
                        <a:gd name="T8" fmla="*/ 161 w 305"/>
                        <a:gd name="T9" fmla="*/ 0 h 203"/>
                        <a:gd name="T10" fmla="*/ 113 w 305"/>
                        <a:gd name="T11" fmla="*/ 0 h 203"/>
                        <a:gd name="T12" fmla="*/ 71 w 305"/>
                        <a:gd name="T13" fmla="*/ 6 h 203"/>
                        <a:gd name="T14" fmla="*/ 35 w 305"/>
                        <a:gd name="T15" fmla="*/ 18 h 203"/>
                        <a:gd name="T16" fmla="*/ 12 w 305"/>
                        <a:gd name="T17" fmla="*/ 42 h 203"/>
                        <a:gd name="T18" fmla="*/ 6 w 305"/>
                        <a:gd name="T19" fmla="*/ 54 h 203"/>
                        <a:gd name="T20" fmla="*/ 0 w 305"/>
                        <a:gd name="T21" fmla="*/ 66 h 203"/>
                        <a:gd name="T22" fmla="*/ 6 w 305"/>
                        <a:gd name="T23" fmla="*/ 78 h 203"/>
                        <a:gd name="T24" fmla="*/ 18 w 305"/>
                        <a:gd name="T25" fmla="*/ 84 h 203"/>
                        <a:gd name="T26" fmla="*/ 12 w 305"/>
                        <a:gd name="T27" fmla="*/ 108 h 203"/>
                        <a:gd name="T28" fmla="*/ 24 w 305"/>
                        <a:gd name="T29" fmla="*/ 132 h 203"/>
                        <a:gd name="T30" fmla="*/ 30 w 305"/>
                        <a:gd name="T31" fmla="*/ 132 h 203"/>
                        <a:gd name="T32" fmla="*/ 30 w 305"/>
                        <a:gd name="T33" fmla="*/ 137 h 203"/>
                        <a:gd name="T34" fmla="*/ 24 w 305"/>
                        <a:gd name="T35" fmla="*/ 143 h 203"/>
                        <a:gd name="T36" fmla="*/ 24 w 305"/>
                        <a:gd name="T37" fmla="*/ 161 h 203"/>
                        <a:gd name="T38" fmla="*/ 35 w 305"/>
                        <a:gd name="T39" fmla="*/ 173 h 203"/>
                        <a:gd name="T40" fmla="*/ 59 w 305"/>
                        <a:gd name="T41" fmla="*/ 185 h 203"/>
                        <a:gd name="T42" fmla="*/ 89 w 305"/>
                        <a:gd name="T43" fmla="*/ 179 h 203"/>
                        <a:gd name="T44" fmla="*/ 119 w 305"/>
                        <a:gd name="T45" fmla="*/ 173 h 203"/>
                        <a:gd name="T46" fmla="*/ 143 w 305"/>
                        <a:gd name="T47" fmla="*/ 167 h 203"/>
                        <a:gd name="T48" fmla="*/ 167 w 305"/>
                        <a:gd name="T49" fmla="*/ 185 h 203"/>
                        <a:gd name="T50" fmla="*/ 191 w 305"/>
                        <a:gd name="T51" fmla="*/ 197 h 203"/>
                        <a:gd name="T52" fmla="*/ 215 w 305"/>
                        <a:gd name="T53" fmla="*/ 203 h 203"/>
                        <a:gd name="T54" fmla="*/ 239 w 305"/>
                        <a:gd name="T55" fmla="*/ 197 h 203"/>
                        <a:gd name="T56" fmla="*/ 275 w 305"/>
                        <a:gd name="T57" fmla="*/ 173 h 203"/>
                        <a:gd name="T58" fmla="*/ 305 w 305"/>
                        <a:gd name="T59" fmla="*/ 137 h 203"/>
                        <a:gd name="T60" fmla="*/ 305 w 305"/>
                        <a:gd name="T61" fmla="*/ 114 h 203"/>
                        <a:gd name="T62" fmla="*/ 299 w 305"/>
                        <a:gd name="T63" fmla="*/ 96 h 203"/>
                        <a:gd name="T64" fmla="*/ 293 w 305"/>
                        <a:gd name="T65" fmla="*/ 78 h 203"/>
                        <a:gd name="T66" fmla="*/ 287 w 305"/>
                        <a:gd name="T67" fmla="*/ 60 h 203"/>
                        <a:gd name="T68" fmla="*/ 287 w 305"/>
                        <a:gd name="T69" fmla="*/ 60 h 20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305" h="203">
                          <a:moveTo>
                            <a:pt x="287" y="60"/>
                          </a:moveTo>
                          <a:lnTo>
                            <a:pt x="251" y="42"/>
                          </a:lnTo>
                          <a:lnTo>
                            <a:pt x="221" y="24"/>
                          </a:lnTo>
                          <a:lnTo>
                            <a:pt x="191" y="12"/>
                          </a:lnTo>
                          <a:lnTo>
                            <a:pt x="161" y="0"/>
                          </a:lnTo>
                          <a:lnTo>
                            <a:pt x="113" y="0"/>
                          </a:lnTo>
                          <a:lnTo>
                            <a:pt x="71" y="6"/>
                          </a:lnTo>
                          <a:lnTo>
                            <a:pt x="35" y="18"/>
                          </a:lnTo>
                          <a:lnTo>
                            <a:pt x="12" y="42"/>
                          </a:lnTo>
                          <a:lnTo>
                            <a:pt x="6" y="54"/>
                          </a:lnTo>
                          <a:lnTo>
                            <a:pt x="0" y="66"/>
                          </a:lnTo>
                          <a:lnTo>
                            <a:pt x="6" y="78"/>
                          </a:lnTo>
                          <a:lnTo>
                            <a:pt x="18" y="84"/>
                          </a:lnTo>
                          <a:lnTo>
                            <a:pt x="12" y="108"/>
                          </a:lnTo>
                          <a:lnTo>
                            <a:pt x="24" y="132"/>
                          </a:lnTo>
                          <a:lnTo>
                            <a:pt x="30" y="132"/>
                          </a:lnTo>
                          <a:lnTo>
                            <a:pt x="30" y="137"/>
                          </a:lnTo>
                          <a:lnTo>
                            <a:pt x="24" y="143"/>
                          </a:lnTo>
                          <a:lnTo>
                            <a:pt x="24" y="161"/>
                          </a:lnTo>
                          <a:lnTo>
                            <a:pt x="35" y="173"/>
                          </a:lnTo>
                          <a:lnTo>
                            <a:pt x="59" y="185"/>
                          </a:lnTo>
                          <a:lnTo>
                            <a:pt x="89" y="179"/>
                          </a:lnTo>
                          <a:lnTo>
                            <a:pt x="119" y="173"/>
                          </a:lnTo>
                          <a:lnTo>
                            <a:pt x="143" y="167"/>
                          </a:lnTo>
                          <a:lnTo>
                            <a:pt x="167" y="185"/>
                          </a:lnTo>
                          <a:lnTo>
                            <a:pt x="191" y="197"/>
                          </a:lnTo>
                          <a:lnTo>
                            <a:pt x="215" y="203"/>
                          </a:lnTo>
                          <a:lnTo>
                            <a:pt x="239" y="197"/>
                          </a:lnTo>
                          <a:lnTo>
                            <a:pt x="275" y="173"/>
                          </a:lnTo>
                          <a:lnTo>
                            <a:pt x="305" y="137"/>
                          </a:lnTo>
                          <a:lnTo>
                            <a:pt x="305" y="114"/>
                          </a:lnTo>
                          <a:lnTo>
                            <a:pt x="299" y="96"/>
                          </a:lnTo>
                          <a:lnTo>
                            <a:pt x="293" y="78"/>
                          </a:lnTo>
                          <a:lnTo>
                            <a:pt x="287" y="60"/>
                          </a:lnTo>
                          <a:lnTo>
                            <a:pt x="287" y="60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21" name="Freeform 589"/>
                    <p:cNvSpPr>
                      <a:spLocks/>
                    </p:cNvSpPr>
                    <p:nvPr/>
                  </p:nvSpPr>
                  <p:spPr bwMode="auto">
                    <a:xfrm>
                      <a:off x="4464" y="2763"/>
                      <a:ext cx="108" cy="24"/>
                    </a:xfrm>
                    <a:custGeom>
                      <a:avLst/>
                      <a:gdLst>
                        <a:gd name="T0" fmla="*/ 0 w 108"/>
                        <a:gd name="T1" fmla="*/ 24 h 24"/>
                        <a:gd name="T2" fmla="*/ 24 w 108"/>
                        <a:gd name="T3" fmla="*/ 6 h 24"/>
                        <a:gd name="T4" fmla="*/ 54 w 108"/>
                        <a:gd name="T5" fmla="*/ 0 h 24"/>
                        <a:gd name="T6" fmla="*/ 78 w 108"/>
                        <a:gd name="T7" fmla="*/ 6 h 24"/>
                        <a:gd name="T8" fmla="*/ 108 w 108"/>
                        <a:gd name="T9" fmla="*/ 12 h 24"/>
                        <a:gd name="T10" fmla="*/ 0 w 108"/>
                        <a:gd name="T11" fmla="*/ 24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08" h="24">
                          <a:moveTo>
                            <a:pt x="0" y="24"/>
                          </a:moveTo>
                          <a:lnTo>
                            <a:pt x="24" y="6"/>
                          </a:lnTo>
                          <a:lnTo>
                            <a:pt x="54" y="0"/>
                          </a:lnTo>
                          <a:lnTo>
                            <a:pt x="78" y="6"/>
                          </a:lnTo>
                          <a:lnTo>
                            <a:pt x="108" y="12"/>
                          </a:lnTo>
                          <a:lnTo>
                            <a:pt x="0" y="24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22" name="Freeform 590"/>
                    <p:cNvSpPr>
                      <a:spLocks/>
                    </p:cNvSpPr>
                    <p:nvPr/>
                  </p:nvSpPr>
                  <p:spPr bwMode="auto">
                    <a:xfrm>
                      <a:off x="4464" y="2763"/>
                      <a:ext cx="108" cy="24"/>
                    </a:xfrm>
                    <a:custGeom>
                      <a:avLst/>
                      <a:gdLst>
                        <a:gd name="T0" fmla="*/ 0 w 108"/>
                        <a:gd name="T1" fmla="*/ 24 h 24"/>
                        <a:gd name="T2" fmla="*/ 24 w 108"/>
                        <a:gd name="T3" fmla="*/ 6 h 24"/>
                        <a:gd name="T4" fmla="*/ 54 w 108"/>
                        <a:gd name="T5" fmla="*/ 0 h 24"/>
                        <a:gd name="T6" fmla="*/ 78 w 108"/>
                        <a:gd name="T7" fmla="*/ 6 h 24"/>
                        <a:gd name="T8" fmla="*/ 108 w 108"/>
                        <a:gd name="T9" fmla="*/ 12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08" h="24">
                          <a:moveTo>
                            <a:pt x="0" y="24"/>
                          </a:moveTo>
                          <a:lnTo>
                            <a:pt x="24" y="6"/>
                          </a:lnTo>
                          <a:lnTo>
                            <a:pt x="54" y="0"/>
                          </a:lnTo>
                          <a:lnTo>
                            <a:pt x="78" y="6"/>
                          </a:lnTo>
                          <a:lnTo>
                            <a:pt x="108" y="12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23" name="Freeform 591"/>
                    <p:cNvSpPr>
                      <a:spLocks/>
                    </p:cNvSpPr>
                    <p:nvPr/>
                  </p:nvSpPr>
                  <p:spPr bwMode="auto">
                    <a:xfrm>
                      <a:off x="4482" y="2817"/>
                      <a:ext cx="84" cy="18"/>
                    </a:xfrm>
                    <a:custGeom>
                      <a:avLst/>
                      <a:gdLst>
                        <a:gd name="T0" fmla="*/ 0 w 84"/>
                        <a:gd name="T1" fmla="*/ 18 h 18"/>
                        <a:gd name="T2" fmla="*/ 12 w 84"/>
                        <a:gd name="T3" fmla="*/ 12 h 18"/>
                        <a:gd name="T4" fmla="*/ 30 w 84"/>
                        <a:gd name="T5" fmla="*/ 0 h 18"/>
                        <a:gd name="T6" fmla="*/ 42 w 84"/>
                        <a:gd name="T7" fmla="*/ 0 h 18"/>
                        <a:gd name="T8" fmla="*/ 54 w 84"/>
                        <a:gd name="T9" fmla="*/ 0 h 18"/>
                        <a:gd name="T10" fmla="*/ 84 w 84"/>
                        <a:gd name="T11" fmla="*/ 12 h 18"/>
                        <a:gd name="T12" fmla="*/ 0 w 84"/>
                        <a:gd name="T13" fmla="*/ 18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84" h="18">
                          <a:moveTo>
                            <a:pt x="0" y="18"/>
                          </a:moveTo>
                          <a:lnTo>
                            <a:pt x="12" y="12"/>
                          </a:lnTo>
                          <a:lnTo>
                            <a:pt x="30" y="0"/>
                          </a:lnTo>
                          <a:lnTo>
                            <a:pt x="42" y="0"/>
                          </a:lnTo>
                          <a:lnTo>
                            <a:pt x="54" y="0"/>
                          </a:lnTo>
                          <a:lnTo>
                            <a:pt x="84" y="12"/>
                          </a:lnTo>
                          <a:lnTo>
                            <a:pt x="0" y="18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24" name="Freeform 592"/>
                    <p:cNvSpPr>
                      <a:spLocks/>
                    </p:cNvSpPr>
                    <p:nvPr/>
                  </p:nvSpPr>
                  <p:spPr bwMode="auto">
                    <a:xfrm>
                      <a:off x="4482" y="2817"/>
                      <a:ext cx="84" cy="18"/>
                    </a:xfrm>
                    <a:custGeom>
                      <a:avLst/>
                      <a:gdLst>
                        <a:gd name="T0" fmla="*/ 0 w 84"/>
                        <a:gd name="T1" fmla="*/ 18 h 18"/>
                        <a:gd name="T2" fmla="*/ 12 w 84"/>
                        <a:gd name="T3" fmla="*/ 12 h 18"/>
                        <a:gd name="T4" fmla="*/ 30 w 84"/>
                        <a:gd name="T5" fmla="*/ 0 h 18"/>
                        <a:gd name="T6" fmla="*/ 42 w 84"/>
                        <a:gd name="T7" fmla="*/ 0 h 18"/>
                        <a:gd name="T8" fmla="*/ 54 w 84"/>
                        <a:gd name="T9" fmla="*/ 0 h 18"/>
                        <a:gd name="T10" fmla="*/ 84 w 84"/>
                        <a:gd name="T11" fmla="*/ 12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84" h="18">
                          <a:moveTo>
                            <a:pt x="0" y="18"/>
                          </a:moveTo>
                          <a:lnTo>
                            <a:pt x="12" y="12"/>
                          </a:lnTo>
                          <a:lnTo>
                            <a:pt x="30" y="0"/>
                          </a:lnTo>
                          <a:lnTo>
                            <a:pt x="42" y="0"/>
                          </a:lnTo>
                          <a:lnTo>
                            <a:pt x="54" y="0"/>
                          </a:lnTo>
                          <a:lnTo>
                            <a:pt x="84" y="12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25" name="Freeform 593"/>
                    <p:cNvSpPr>
                      <a:spLocks/>
                    </p:cNvSpPr>
                    <p:nvPr/>
                  </p:nvSpPr>
                  <p:spPr bwMode="auto">
                    <a:xfrm>
                      <a:off x="2604" y="1456"/>
                      <a:ext cx="921" cy="737"/>
                    </a:xfrm>
                    <a:custGeom>
                      <a:avLst/>
                      <a:gdLst>
                        <a:gd name="T0" fmla="*/ 287 w 921"/>
                        <a:gd name="T1" fmla="*/ 563 h 737"/>
                        <a:gd name="T2" fmla="*/ 264 w 921"/>
                        <a:gd name="T3" fmla="*/ 623 h 737"/>
                        <a:gd name="T4" fmla="*/ 276 w 921"/>
                        <a:gd name="T5" fmla="*/ 677 h 737"/>
                        <a:gd name="T6" fmla="*/ 353 w 921"/>
                        <a:gd name="T7" fmla="*/ 737 h 737"/>
                        <a:gd name="T8" fmla="*/ 395 w 921"/>
                        <a:gd name="T9" fmla="*/ 737 h 737"/>
                        <a:gd name="T10" fmla="*/ 473 w 921"/>
                        <a:gd name="T11" fmla="*/ 695 h 737"/>
                        <a:gd name="T12" fmla="*/ 557 w 921"/>
                        <a:gd name="T13" fmla="*/ 659 h 737"/>
                        <a:gd name="T14" fmla="*/ 652 w 921"/>
                        <a:gd name="T15" fmla="*/ 653 h 737"/>
                        <a:gd name="T16" fmla="*/ 748 w 921"/>
                        <a:gd name="T17" fmla="*/ 641 h 737"/>
                        <a:gd name="T18" fmla="*/ 820 w 921"/>
                        <a:gd name="T19" fmla="*/ 581 h 737"/>
                        <a:gd name="T20" fmla="*/ 850 w 921"/>
                        <a:gd name="T21" fmla="*/ 503 h 737"/>
                        <a:gd name="T22" fmla="*/ 904 w 921"/>
                        <a:gd name="T23" fmla="*/ 347 h 737"/>
                        <a:gd name="T24" fmla="*/ 921 w 921"/>
                        <a:gd name="T25" fmla="*/ 263 h 737"/>
                        <a:gd name="T26" fmla="*/ 915 w 921"/>
                        <a:gd name="T27" fmla="*/ 197 h 737"/>
                        <a:gd name="T28" fmla="*/ 880 w 921"/>
                        <a:gd name="T29" fmla="*/ 125 h 737"/>
                        <a:gd name="T30" fmla="*/ 808 w 921"/>
                        <a:gd name="T31" fmla="*/ 59 h 737"/>
                        <a:gd name="T32" fmla="*/ 676 w 921"/>
                        <a:gd name="T33" fmla="*/ 29 h 737"/>
                        <a:gd name="T34" fmla="*/ 610 w 921"/>
                        <a:gd name="T35" fmla="*/ 47 h 737"/>
                        <a:gd name="T36" fmla="*/ 563 w 921"/>
                        <a:gd name="T37" fmla="*/ 12 h 737"/>
                        <a:gd name="T38" fmla="*/ 503 w 921"/>
                        <a:gd name="T39" fmla="*/ 0 h 737"/>
                        <a:gd name="T40" fmla="*/ 437 w 921"/>
                        <a:gd name="T41" fmla="*/ 12 h 737"/>
                        <a:gd name="T42" fmla="*/ 359 w 921"/>
                        <a:gd name="T43" fmla="*/ 41 h 737"/>
                        <a:gd name="T44" fmla="*/ 317 w 921"/>
                        <a:gd name="T45" fmla="*/ 35 h 737"/>
                        <a:gd name="T46" fmla="*/ 258 w 921"/>
                        <a:gd name="T47" fmla="*/ 53 h 737"/>
                        <a:gd name="T48" fmla="*/ 186 w 921"/>
                        <a:gd name="T49" fmla="*/ 77 h 737"/>
                        <a:gd name="T50" fmla="*/ 102 w 921"/>
                        <a:gd name="T51" fmla="*/ 89 h 737"/>
                        <a:gd name="T52" fmla="*/ 42 w 921"/>
                        <a:gd name="T53" fmla="*/ 137 h 737"/>
                        <a:gd name="T54" fmla="*/ 6 w 921"/>
                        <a:gd name="T55" fmla="*/ 221 h 737"/>
                        <a:gd name="T56" fmla="*/ 0 w 921"/>
                        <a:gd name="T57" fmla="*/ 311 h 737"/>
                        <a:gd name="T58" fmla="*/ 18 w 921"/>
                        <a:gd name="T59" fmla="*/ 389 h 737"/>
                        <a:gd name="T60" fmla="*/ 60 w 921"/>
                        <a:gd name="T61" fmla="*/ 437 h 737"/>
                        <a:gd name="T62" fmla="*/ 120 w 921"/>
                        <a:gd name="T63" fmla="*/ 467 h 737"/>
                        <a:gd name="T64" fmla="*/ 144 w 921"/>
                        <a:gd name="T65" fmla="*/ 473 h 737"/>
                        <a:gd name="T66" fmla="*/ 180 w 921"/>
                        <a:gd name="T67" fmla="*/ 509 h 737"/>
                        <a:gd name="T68" fmla="*/ 264 w 921"/>
                        <a:gd name="T69" fmla="*/ 545 h 737"/>
                        <a:gd name="T70" fmla="*/ 305 w 921"/>
                        <a:gd name="T71" fmla="*/ 545 h 73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</a:cxnLst>
                      <a:rect l="0" t="0" r="r" b="b"/>
                      <a:pathLst>
                        <a:path w="921" h="737">
                          <a:moveTo>
                            <a:pt x="305" y="545"/>
                          </a:moveTo>
                          <a:lnTo>
                            <a:pt x="287" y="563"/>
                          </a:lnTo>
                          <a:lnTo>
                            <a:pt x="276" y="581"/>
                          </a:lnTo>
                          <a:lnTo>
                            <a:pt x="264" y="623"/>
                          </a:lnTo>
                          <a:lnTo>
                            <a:pt x="270" y="653"/>
                          </a:lnTo>
                          <a:lnTo>
                            <a:pt x="276" y="677"/>
                          </a:lnTo>
                          <a:lnTo>
                            <a:pt x="311" y="713"/>
                          </a:lnTo>
                          <a:lnTo>
                            <a:pt x="353" y="737"/>
                          </a:lnTo>
                          <a:lnTo>
                            <a:pt x="371" y="737"/>
                          </a:lnTo>
                          <a:lnTo>
                            <a:pt x="395" y="737"/>
                          </a:lnTo>
                          <a:lnTo>
                            <a:pt x="443" y="719"/>
                          </a:lnTo>
                          <a:lnTo>
                            <a:pt x="473" y="695"/>
                          </a:lnTo>
                          <a:lnTo>
                            <a:pt x="509" y="671"/>
                          </a:lnTo>
                          <a:lnTo>
                            <a:pt x="557" y="659"/>
                          </a:lnTo>
                          <a:lnTo>
                            <a:pt x="604" y="653"/>
                          </a:lnTo>
                          <a:lnTo>
                            <a:pt x="652" y="653"/>
                          </a:lnTo>
                          <a:lnTo>
                            <a:pt x="700" y="647"/>
                          </a:lnTo>
                          <a:lnTo>
                            <a:pt x="748" y="641"/>
                          </a:lnTo>
                          <a:lnTo>
                            <a:pt x="790" y="617"/>
                          </a:lnTo>
                          <a:lnTo>
                            <a:pt x="820" y="581"/>
                          </a:lnTo>
                          <a:lnTo>
                            <a:pt x="832" y="545"/>
                          </a:lnTo>
                          <a:lnTo>
                            <a:pt x="850" y="503"/>
                          </a:lnTo>
                          <a:lnTo>
                            <a:pt x="886" y="401"/>
                          </a:lnTo>
                          <a:lnTo>
                            <a:pt x="904" y="347"/>
                          </a:lnTo>
                          <a:lnTo>
                            <a:pt x="915" y="299"/>
                          </a:lnTo>
                          <a:lnTo>
                            <a:pt x="921" y="263"/>
                          </a:lnTo>
                          <a:lnTo>
                            <a:pt x="921" y="233"/>
                          </a:lnTo>
                          <a:lnTo>
                            <a:pt x="915" y="197"/>
                          </a:lnTo>
                          <a:lnTo>
                            <a:pt x="904" y="161"/>
                          </a:lnTo>
                          <a:lnTo>
                            <a:pt x="880" y="125"/>
                          </a:lnTo>
                          <a:lnTo>
                            <a:pt x="850" y="89"/>
                          </a:lnTo>
                          <a:lnTo>
                            <a:pt x="808" y="59"/>
                          </a:lnTo>
                          <a:lnTo>
                            <a:pt x="748" y="35"/>
                          </a:lnTo>
                          <a:lnTo>
                            <a:pt x="676" y="29"/>
                          </a:lnTo>
                          <a:lnTo>
                            <a:pt x="646" y="35"/>
                          </a:lnTo>
                          <a:lnTo>
                            <a:pt x="610" y="47"/>
                          </a:lnTo>
                          <a:lnTo>
                            <a:pt x="587" y="29"/>
                          </a:lnTo>
                          <a:lnTo>
                            <a:pt x="563" y="12"/>
                          </a:lnTo>
                          <a:lnTo>
                            <a:pt x="533" y="0"/>
                          </a:lnTo>
                          <a:lnTo>
                            <a:pt x="503" y="0"/>
                          </a:lnTo>
                          <a:lnTo>
                            <a:pt x="467" y="0"/>
                          </a:lnTo>
                          <a:lnTo>
                            <a:pt x="437" y="12"/>
                          </a:lnTo>
                          <a:lnTo>
                            <a:pt x="383" y="53"/>
                          </a:lnTo>
                          <a:lnTo>
                            <a:pt x="359" y="41"/>
                          </a:lnTo>
                          <a:lnTo>
                            <a:pt x="335" y="41"/>
                          </a:lnTo>
                          <a:lnTo>
                            <a:pt x="317" y="35"/>
                          </a:lnTo>
                          <a:lnTo>
                            <a:pt x="299" y="41"/>
                          </a:lnTo>
                          <a:lnTo>
                            <a:pt x="258" y="53"/>
                          </a:lnTo>
                          <a:lnTo>
                            <a:pt x="234" y="83"/>
                          </a:lnTo>
                          <a:lnTo>
                            <a:pt x="186" y="77"/>
                          </a:lnTo>
                          <a:lnTo>
                            <a:pt x="144" y="77"/>
                          </a:lnTo>
                          <a:lnTo>
                            <a:pt x="102" y="89"/>
                          </a:lnTo>
                          <a:lnTo>
                            <a:pt x="72" y="107"/>
                          </a:lnTo>
                          <a:lnTo>
                            <a:pt x="42" y="137"/>
                          </a:lnTo>
                          <a:lnTo>
                            <a:pt x="18" y="173"/>
                          </a:lnTo>
                          <a:lnTo>
                            <a:pt x="6" y="221"/>
                          </a:lnTo>
                          <a:lnTo>
                            <a:pt x="0" y="275"/>
                          </a:lnTo>
                          <a:lnTo>
                            <a:pt x="0" y="311"/>
                          </a:lnTo>
                          <a:lnTo>
                            <a:pt x="6" y="353"/>
                          </a:lnTo>
                          <a:lnTo>
                            <a:pt x="18" y="389"/>
                          </a:lnTo>
                          <a:lnTo>
                            <a:pt x="36" y="419"/>
                          </a:lnTo>
                          <a:lnTo>
                            <a:pt x="60" y="437"/>
                          </a:lnTo>
                          <a:lnTo>
                            <a:pt x="90" y="455"/>
                          </a:lnTo>
                          <a:lnTo>
                            <a:pt x="120" y="467"/>
                          </a:lnTo>
                          <a:lnTo>
                            <a:pt x="144" y="473"/>
                          </a:lnTo>
                          <a:lnTo>
                            <a:pt x="144" y="473"/>
                          </a:lnTo>
                          <a:lnTo>
                            <a:pt x="150" y="479"/>
                          </a:lnTo>
                          <a:lnTo>
                            <a:pt x="180" y="509"/>
                          </a:lnTo>
                          <a:lnTo>
                            <a:pt x="228" y="533"/>
                          </a:lnTo>
                          <a:lnTo>
                            <a:pt x="264" y="545"/>
                          </a:lnTo>
                          <a:lnTo>
                            <a:pt x="305" y="545"/>
                          </a:lnTo>
                          <a:lnTo>
                            <a:pt x="305" y="545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26" name="Freeform 594"/>
                    <p:cNvSpPr>
                      <a:spLocks/>
                    </p:cNvSpPr>
                    <p:nvPr/>
                  </p:nvSpPr>
                  <p:spPr bwMode="auto">
                    <a:xfrm>
                      <a:off x="3298" y="1767"/>
                      <a:ext cx="60" cy="108"/>
                    </a:xfrm>
                    <a:custGeom>
                      <a:avLst/>
                      <a:gdLst>
                        <a:gd name="T0" fmla="*/ 60 w 60"/>
                        <a:gd name="T1" fmla="*/ 0 h 108"/>
                        <a:gd name="T2" fmla="*/ 30 w 60"/>
                        <a:gd name="T3" fmla="*/ 60 h 108"/>
                        <a:gd name="T4" fmla="*/ 12 w 60"/>
                        <a:gd name="T5" fmla="*/ 84 h 108"/>
                        <a:gd name="T6" fmla="*/ 0 w 60"/>
                        <a:gd name="T7" fmla="*/ 108 h 1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60" h="108">
                          <a:moveTo>
                            <a:pt x="60" y="0"/>
                          </a:moveTo>
                          <a:lnTo>
                            <a:pt x="30" y="60"/>
                          </a:lnTo>
                          <a:lnTo>
                            <a:pt x="12" y="84"/>
                          </a:lnTo>
                          <a:lnTo>
                            <a:pt x="0" y="10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27" name="Freeform 595"/>
                    <p:cNvSpPr>
                      <a:spLocks/>
                    </p:cNvSpPr>
                    <p:nvPr/>
                  </p:nvSpPr>
                  <p:spPr bwMode="auto">
                    <a:xfrm>
                      <a:off x="3053" y="1647"/>
                      <a:ext cx="305" cy="366"/>
                    </a:xfrm>
                    <a:custGeom>
                      <a:avLst/>
                      <a:gdLst>
                        <a:gd name="T0" fmla="*/ 90 w 305"/>
                        <a:gd name="T1" fmla="*/ 0 h 366"/>
                        <a:gd name="T2" fmla="*/ 60 w 305"/>
                        <a:gd name="T3" fmla="*/ 42 h 366"/>
                        <a:gd name="T4" fmla="*/ 36 w 305"/>
                        <a:gd name="T5" fmla="*/ 96 h 366"/>
                        <a:gd name="T6" fmla="*/ 18 w 305"/>
                        <a:gd name="T7" fmla="*/ 150 h 366"/>
                        <a:gd name="T8" fmla="*/ 6 w 305"/>
                        <a:gd name="T9" fmla="*/ 198 h 366"/>
                        <a:gd name="T10" fmla="*/ 0 w 305"/>
                        <a:gd name="T11" fmla="*/ 240 h 366"/>
                        <a:gd name="T12" fmla="*/ 6 w 305"/>
                        <a:gd name="T13" fmla="*/ 288 h 366"/>
                        <a:gd name="T14" fmla="*/ 24 w 305"/>
                        <a:gd name="T15" fmla="*/ 324 h 366"/>
                        <a:gd name="T16" fmla="*/ 60 w 305"/>
                        <a:gd name="T17" fmla="*/ 354 h 366"/>
                        <a:gd name="T18" fmla="*/ 138 w 305"/>
                        <a:gd name="T19" fmla="*/ 366 h 366"/>
                        <a:gd name="T20" fmla="*/ 179 w 305"/>
                        <a:gd name="T21" fmla="*/ 366 h 366"/>
                        <a:gd name="T22" fmla="*/ 215 w 305"/>
                        <a:gd name="T23" fmla="*/ 354 h 366"/>
                        <a:gd name="T24" fmla="*/ 251 w 305"/>
                        <a:gd name="T25" fmla="*/ 336 h 366"/>
                        <a:gd name="T26" fmla="*/ 281 w 305"/>
                        <a:gd name="T27" fmla="*/ 306 h 366"/>
                        <a:gd name="T28" fmla="*/ 305 w 305"/>
                        <a:gd name="T29" fmla="*/ 264 h 366"/>
                        <a:gd name="T30" fmla="*/ 305 w 305"/>
                        <a:gd name="T31" fmla="*/ 228 h 3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305" h="366">
                          <a:moveTo>
                            <a:pt x="90" y="0"/>
                          </a:moveTo>
                          <a:lnTo>
                            <a:pt x="60" y="42"/>
                          </a:lnTo>
                          <a:lnTo>
                            <a:pt x="36" y="96"/>
                          </a:lnTo>
                          <a:lnTo>
                            <a:pt x="18" y="150"/>
                          </a:lnTo>
                          <a:lnTo>
                            <a:pt x="6" y="198"/>
                          </a:lnTo>
                          <a:lnTo>
                            <a:pt x="0" y="240"/>
                          </a:lnTo>
                          <a:lnTo>
                            <a:pt x="6" y="288"/>
                          </a:lnTo>
                          <a:lnTo>
                            <a:pt x="24" y="324"/>
                          </a:lnTo>
                          <a:lnTo>
                            <a:pt x="60" y="354"/>
                          </a:lnTo>
                          <a:lnTo>
                            <a:pt x="138" y="366"/>
                          </a:lnTo>
                          <a:lnTo>
                            <a:pt x="179" y="366"/>
                          </a:lnTo>
                          <a:lnTo>
                            <a:pt x="215" y="354"/>
                          </a:lnTo>
                          <a:lnTo>
                            <a:pt x="251" y="336"/>
                          </a:lnTo>
                          <a:lnTo>
                            <a:pt x="281" y="306"/>
                          </a:lnTo>
                          <a:lnTo>
                            <a:pt x="305" y="264"/>
                          </a:lnTo>
                          <a:lnTo>
                            <a:pt x="305" y="22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28" name="Freeform 596"/>
                    <p:cNvSpPr>
                      <a:spLocks/>
                    </p:cNvSpPr>
                    <p:nvPr/>
                  </p:nvSpPr>
                  <p:spPr bwMode="auto">
                    <a:xfrm>
                      <a:off x="2874" y="1629"/>
                      <a:ext cx="203" cy="366"/>
                    </a:xfrm>
                    <a:custGeom>
                      <a:avLst/>
                      <a:gdLst>
                        <a:gd name="T0" fmla="*/ 83 w 203"/>
                        <a:gd name="T1" fmla="*/ 0 h 366"/>
                        <a:gd name="T2" fmla="*/ 53 w 203"/>
                        <a:gd name="T3" fmla="*/ 54 h 366"/>
                        <a:gd name="T4" fmla="*/ 23 w 203"/>
                        <a:gd name="T5" fmla="*/ 102 h 366"/>
                        <a:gd name="T6" fmla="*/ 11 w 203"/>
                        <a:gd name="T7" fmla="*/ 150 h 366"/>
                        <a:gd name="T8" fmla="*/ 0 w 203"/>
                        <a:gd name="T9" fmla="*/ 192 h 366"/>
                        <a:gd name="T10" fmla="*/ 0 w 203"/>
                        <a:gd name="T11" fmla="*/ 240 h 366"/>
                        <a:gd name="T12" fmla="*/ 11 w 203"/>
                        <a:gd name="T13" fmla="*/ 282 h 366"/>
                        <a:gd name="T14" fmla="*/ 35 w 203"/>
                        <a:gd name="T15" fmla="*/ 324 h 366"/>
                        <a:gd name="T16" fmla="*/ 71 w 203"/>
                        <a:gd name="T17" fmla="*/ 348 h 366"/>
                        <a:gd name="T18" fmla="*/ 107 w 203"/>
                        <a:gd name="T19" fmla="*/ 360 h 366"/>
                        <a:gd name="T20" fmla="*/ 137 w 203"/>
                        <a:gd name="T21" fmla="*/ 360 h 366"/>
                        <a:gd name="T22" fmla="*/ 161 w 203"/>
                        <a:gd name="T23" fmla="*/ 366 h 366"/>
                        <a:gd name="T24" fmla="*/ 179 w 203"/>
                        <a:gd name="T25" fmla="*/ 360 h 366"/>
                        <a:gd name="T26" fmla="*/ 191 w 203"/>
                        <a:gd name="T27" fmla="*/ 360 h 366"/>
                        <a:gd name="T28" fmla="*/ 203 w 203"/>
                        <a:gd name="T29" fmla="*/ 354 h 3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203" h="366">
                          <a:moveTo>
                            <a:pt x="83" y="0"/>
                          </a:moveTo>
                          <a:lnTo>
                            <a:pt x="53" y="54"/>
                          </a:lnTo>
                          <a:lnTo>
                            <a:pt x="23" y="102"/>
                          </a:lnTo>
                          <a:lnTo>
                            <a:pt x="11" y="150"/>
                          </a:lnTo>
                          <a:lnTo>
                            <a:pt x="0" y="192"/>
                          </a:lnTo>
                          <a:lnTo>
                            <a:pt x="0" y="240"/>
                          </a:lnTo>
                          <a:lnTo>
                            <a:pt x="11" y="282"/>
                          </a:lnTo>
                          <a:lnTo>
                            <a:pt x="35" y="324"/>
                          </a:lnTo>
                          <a:lnTo>
                            <a:pt x="71" y="348"/>
                          </a:lnTo>
                          <a:lnTo>
                            <a:pt x="107" y="360"/>
                          </a:lnTo>
                          <a:lnTo>
                            <a:pt x="137" y="360"/>
                          </a:lnTo>
                          <a:lnTo>
                            <a:pt x="161" y="366"/>
                          </a:lnTo>
                          <a:lnTo>
                            <a:pt x="179" y="360"/>
                          </a:lnTo>
                          <a:lnTo>
                            <a:pt x="191" y="360"/>
                          </a:lnTo>
                          <a:lnTo>
                            <a:pt x="203" y="354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29" name="Freeform 597"/>
                    <p:cNvSpPr>
                      <a:spLocks/>
                    </p:cNvSpPr>
                    <p:nvPr/>
                  </p:nvSpPr>
                  <p:spPr bwMode="auto">
                    <a:xfrm>
                      <a:off x="2718" y="1641"/>
                      <a:ext cx="233" cy="360"/>
                    </a:xfrm>
                    <a:custGeom>
                      <a:avLst/>
                      <a:gdLst>
                        <a:gd name="T0" fmla="*/ 78 w 233"/>
                        <a:gd name="T1" fmla="*/ 0 h 360"/>
                        <a:gd name="T2" fmla="*/ 48 w 233"/>
                        <a:gd name="T3" fmla="*/ 48 h 360"/>
                        <a:gd name="T4" fmla="*/ 24 w 233"/>
                        <a:gd name="T5" fmla="*/ 96 h 360"/>
                        <a:gd name="T6" fmla="*/ 6 w 233"/>
                        <a:gd name="T7" fmla="*/ 150 h 360"/>
                        <a:gd name="T8" fmla="*/ 0 w 233"/>
                        <a:gd name="T9" fmla="*/ 210 h 360"/>
                        <a:gd name="T10" fmla="*/ 12 w 233"/>
                        <a:gd name="T11" fmla="*/ 252 h 360"/>
                        <a:gd name="T12" fmla="*/ 30 w 233"/>
                        <a:gd name="T13" fmla="*/ 288 h 360"/>
                        <a:gd name="T14" fmla="*/ 60 w 233"/>
                        <a:gd name="T15" fmla="*/ 318 h 360"/>
                        <a:gd name="T16" fmla="*/ 90 w 233"/>
                        <a:gd name="T17" fmla="*/ 336 h 360"/>
                        <a:gd name="T18" fmla="*/ 126 w 233"/>
                        <a:gd name="T19" fmla="*/ 354 h 360"/>
                        <a:gd name="T20" fmla="*/ 162 w 233"/>
                        <a:gd name="T21" fmla="*/ 360 h 360"/>
                        <a:gd name="T22" fmla="*/ 203 w 233"/>
                        <a:gd name="T23" fmla="*/ 360 h 360"/>
                        <a:gd name="T24" fmla="*/ 233 w 233"/>
                        <a:gd name="T25" fmla="*/ 336 h 3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233" h="360">
                          <a:moveTo>
                            <a:pt x="78" y="0"/>
                          </a:moveTo>
                          <a:lnTo>
                            <a:pt x="48" y="48"/>
                          </a:lnTo>
                          <a:lnTo>
                            <a:pt x="24" y="96"/>
                          </a:lnTo>
                          <a:lnTo>
                            <a:pt x="6" y="150"/>
                          </a:lnTo>
                          <a:lnTo>
                            <a:pt x="0" y="210"/>
                          </a:lnTo>
                          <a:lnTo>
                            <a:pt x="12" y="252"/>
                          </a:lnTo>
                          <a:lnTo>
                            <a:pt x="30" y="288"/>
                          </a:lnTo>
                          <a:lnTo>
                            <a:pt x="60" y="318"/>
                          </a:lnTo>
                          <a:lnTo>
                            <a:pt x="90" y="336"/>
                          </a:lnTo>
                          <a:lnTo>
                            <a:pt x="126" y="354"/>
                          </a:lnTo>
                          <a:lnTo>
                            <a:pt x="162" y="360"/>
                          </a:lnTo>
                          <a:lnTo>
                            <a:pt x="203" y="360"/>
                          </a:lnTo>
                          <a:lnTo>
                            <a:pt x="233" y="336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30" name="Freeform 598"/>
                    <p:cNvSpPr>
                      <a:spLocks/>
                    </p:cNvSpPr>
                    <p:nvPr/>
                  </p:nvSpPr>
                  <p:spPr bwMode="auto">
                    <a:xfrm>
                      <a:off x="3956" y="1623"/>
                      <a:ext cx="138" cy="144"/>
                    </a:xfrm>
                    <a:custGeom>
                      <a:avLst/>
                      <a:gdLst>
                        <a:gd name="T0" fmla="*/ 0 w 138"/>
                        <a:gd name="T1" fmla="*/ 0 h 144"/>
                        <a:gd name="T2" fmla="*/ 54 w 138"/>
                        <a:gd name="T3" fmla="*/ 30 h 144"/>
                        <a:gd name="T4" fmla="*/ 96 w 138"/>
                        <a:gd name="T5" fmla="*/ 78 h 144"/>
                        <a:gd name="T6" fmla="*/ 120 w 138"/>
                        <a:gd name="T7" fmla="*/ 120 h 144"/>
                        <a:gd name="T8" fmla="*/ 138 w 138"/>
                        <a:gd name="T9" fmla="*/ 144 h 14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38" h="144">
                          <a:moveTo>
                            <a:pt x="0" y="0"/>
                          </a:moveTo>
                          <a:lnTo>
                            <a:pt x="54" y="30"/>
                          </a:lnTo>
                          <a:lnTo>
                            <a:pt x="96" y="78"/>
                          </a:lnTo>
                          <a:lnTo>
                            <a:pt x="120" y="120"/>
                          </a:lnTo>
                          <a:lnTo>
                            <a:pt x="138" y="144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31" name="Freeform 599"/>
                    <p:cNvSpPr>
                      <a:spLocks/>
                    </p:cNvSpPr>
                    <p:nvPr/>
                  </p:nvSpPr>
                  <p:spPr bwMode="auto">
                    <a:xfrm>
                      <a:off x="4153" y="1677"/>
                      <a:ext cx="162" cy="90"/>
                    </a:xfrm>
                    <a:custGeom>
                      <a:avLst/>
                      <a:gdLst>
                        <a:gd name="T0" fmla="*/ 0 w 162"/>
                        <a:gd name="T1" fmla="*/ 90 h 90"/>
                        <a:gd name="T2" fmla="*/ 12 w 162"/>
                        <a:gd name="T3" fmla="*/ 78 h 90"/>
                        <a:gd name="T4" fmla="*/ 30 w 162"/>
                        <a:gd name="T5" fmla="*/ 60 h 90"/>
                        <a:gd name="T6" fmla="*/ 84 w 162"/>
                        <a:gd name="T7" fmla="*/ 36 h 90"/>
                        <a:gd name="T8" fmla="*/ 132 w 162"/>
                        <a:gd name="T9" fmla="*/ 12 h 90"/>
                        <a:gd name="T10" fmla="*/ 150 w 162"/>
                        <a:gd name="T11" fmla="*/ 6 h 90"/>
                        <a:gd name="T12" fmla="*/ 162 w 162"/>
                        <a:gd name="T13" fmla="*/ 0 h 9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62" h="90">
                          <a:moveTo>
                            <a:pt x="0" y="90"/>
                          </a:moveTo>
                          <a:lnTo>
                            <a:pt x="12" y="78"/>
                          </a:lnTo>
                          <a:lnTo>
                            <a:pt x="30" y="60"/>
                          </a:lnTo>
                          <a:lnTo>
                            <a:pt x="84" y="36"/>
                          </a:lnTo>
                          <a:lnTo>
                            <a:pt x="132" y="12"/>
                          </a:lnTo>
                          <a:lnTo>
                            <a:pt x="150" y="6"/>
                          </a:lnTo>
                          <a:lnTo>
                            <a:pt x="162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32" name="Freeform 600"/>
                    <p:cNvSpPr>
                      <a:spLocks/>
                    </p:cNvSpPr>
                    <p:nvPr/>
                  </p:nvSpPr>
                  <p:spPr bwMode="auto">
                    <a:xfrm>
                      <a:off x="4225" y="1833"/>
                      <a:ext cx="24" cy="66"/>
                    </a:xfrm>
                    <a:custGeom>
                      <a:avLst/>
                      <a:gdLst>
                        <a:gd name="T0" fmla="*/ 24 w 24"/>
                        <a:gd name="T1" fmla="*/ 0 h 66"/>
                        <a:gd name="T2" fmla="*/ 6 w 24"/>
                        <a:gd name="T3" fmla="*/ 36 h 66"/>
                        <a:gd name="T4" fmla="*/ 0 w 24"/>
                        <a:gd name="T5" fmla="*/ 66 h 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4" h="66">
                          <a:moveTo>
                            <a:pt x="24" y="0"/>
                          </a:moveTo>
                          <a:lnTo>
                            <a:pt x="6" y="36"/>
                          </a:lnTo>
                          <a:lnTo>
                            <a:pt x="0" y="66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33" name="Freeform 601"/>
                    <p:cNvSpPr>
                      <a:spLocks/>
                    </p:cNvSpPr>
                    <p:nvPr/>
                  </p:nvSpPr>
                  <p:spPr bwMode="auto">
                    <a:xfrm>
                      <a:off x="4010" y="1779"/>
                      <a:ext cx="6" cy="90"/>
                    </a:xfrm>
                    <a:custGeom>
                      <a:avLst/>
                      <a:gdLst>
                        <a:gd name="T0" fmla="*/ 6 w 6"/>
                        <a:gd name="T1" fmla="*/ 0 h 90"/>
                        <a:gd name="T2" fmla="*/ 0 w 6"/>
                        <a:gd name="T3" fmla="*/ 42 h 90"/>
                        <a:gd name="T4" fmla="*/ 0 w 6"/>
                        <a:gd name="T5" fmla="*/ 90 h 9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6" h="90">
                          <a:moveTo>
                            <a:pt x="6" y="0"/>
                          </a:moveTo>
                          <a:lnTo>
                            <a:pt x="0" y="42"/>
                          </a:lnTo>
                          <a:lnTo>
                            <a:pt x="0" y="9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34" name="Freeform 602"/>
                    <p:cNvSpPr>
                      <a:spLocks/>
                    </p:cNvSpPr>
                    <p:nvPr/>
                  </p:nvSpPr>
                  <p:spPr bwMode="auto">
                    <a:xfrm>
                      <a:off x="4309" y="1875"/>
                      <a:ext cx="54" cy="24"/>
                    </a:xfrm>
                    <a:custGeom>
                      <a:avLst/>
                      <a:gdLst>
                        <a:gd name="T0" fmla="*/ 0 w 54"/>
                        <a:gd name="T1" fmla="*/ 24 h 24"/>
                        <a:gd name="T2" fmla="*/ 24 w 54"/>
                        <a:gd name="T3" fmla="*/ 12 h 24"/>
                        <a:gd name="T4" fmla="*/ 54 w 54"/>
                        <a:gd name="T5" fmla="*/ 0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4" h="24">
                          <a:moveTo>
                            <a:pt x="0" y="24"/>
                          </a:moveTo>
                          <a:lnTo>
                            <a:pt x="24" y="12"/>
                          </a:lnTo>
                          <a:lnTo>
                            <a:pt x="54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35" name="Freeform 603"/>
                    <p:cNvSpPr>
                      <a:spLocks/>
                    </p:cNvSpPr>
                    <p:nvPr/>
                  </p:nvSpPr>
                  <p:spPr bwMode="auto">
                    <a:xfrm>
                      <a:off x="4339" y="1911"/>
                      <a:ext cx="54" cy="24"/>
                    </a:xfrm>
                    <a:custGeom>
                      <a:avLst/>
                      <a:gdLst>
                        <a:gd name="T0" fmla="*/ 0 w 54"/>
                        <a:gd name="T1" fmla="*/ 24 h 24"/>
                        <a:gd name="T2" fmla="*/ 30 w 54"/>
                        <a:gd name="T3" fmla="*/ 12 h 24"/>
                        <a:gd name="T4" fmla="*/ 54 w 54"/>
                        <a:gd name="T5" fmla="*/ 0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4" h="24">
                          <a:moveTo>
                            <a:pt x="0" y="24"/>
                          </a:moveTo>
                          <a:lnTo>
                            <a:pt x="30" y="12"/>
                          </a:lnTo>
                          <a:lnTo>
                            <a:pt x="54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36" name="Freeform 604"/>
                    <p:cNvSpPr>
                      <a:spLocks/>
                    </p:cNvSpPr>
                    <p:nvPr/>
                  </p:nvSpPr>
                  <p:spPr bwMode="auto">
                    <a:xfrm>
                      <a:off x="4279" y="2037"/>
                      <a:ext cx="120" cy="108"/>
                    </a:xfrm>
                    <a:custGeom>
                      <a:avLst/>
                      <a:gdLst>
                        <a:gd name="T0" fmla="*/ 0 w 120"/>
                        <a:gd name="T1" fmla="*/ 0 h 108"/>
                        <a:gd name="T2" fmla="*/ 60 w 120"/>
                        <a:gd name="T3" fmla="*/ 54 h 108"/>
                        <a:gd name="T4" fmla="*/ 84 w 120"/>
                        <a:gd name="T5" fmla="*/ 84 h 108"/>
                        <a:gd name="T6" fmla="*/ 120 w 120"/>
                        <a:gd name="T7" fmla="*/ 108 h 1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20" h="108">
                          <a:moveTo>
                            <a:pt x="0" y="0"/>
                          </a:moveTo>
                          <a:lnTo>
                            <a:pt x="60" y="54"/>
                          </a:lnTo>
                          <a:lnTo>
                            <a:pt x="84" y="84"/>
                          </a:lnTo>
                          <a:lnTo>
                            <a:pt x="120" y="10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37" name="Freeform 605"/>
                    <p:cNvSpPr>
                      <a:spLocks/>
                    </p:cNvSpPr>
                    <p:nvPr/>
                  </p:nvSpPr>
                  <p:spPr bwMode="auto">
                    <a:xfrm>
                      <a:off x="3920" y="2001"/>
                      <a:ext cx="407" cy="180"/>
                    </a:xfrm>
                    <a:custGeom>
                      <a:avLst/>
                      <a:gdLst>
                        <a:gd name="T0" fmla="*/ 407 w 407"/>
                        <a:gd name="T1" fmla="*/ 84 h 180"/>
                        <a:gd name="T2" fmla="*/ 377 w 407"/>
                        <a:gd name="T3" fmla="*/ 114 h 180"/>
                        <a:gd name="T4" fmla="*/ 341 w 407"/>
                        <a:gd name="T5" fmla="*/ 138 h 180"/>
                        <a:gd name="T6" fmla="*/ 269 w 407"/>
                        <a:gd name="T7" fmla="*/ 168 h 180"/>
                        <a:gd name="T8" fmla="*/ 204 w 407"/>
                        <a:gd name="T9" fmla="*/ 180 h 180"/>
                        <a:gd name="T10" fmla="*/ 138 w 407"/>
                        <a:gd name="T11" fmla="*/ 180 h 180"/>
                        <a:gd name="T12" fmla="*/ 66 w 407"/>
                        <a:gd name="T13" fmla="*/ 168 h 180"/>
                        <a:gd name="T14" fmla="*/ 36 w 407"/>
                        <a:gd name="T15" fmla="*/ 150 h 180"/>
                        <a:gd name="T16" fmla="*/ 12 w 407"/>
                        <a:gd name="T17" fmla="*/ 126 h 180"/>
                        <a:gd name="T18" fmla="*/ 0 w 407"/>
                        <a:gd name="T19" fmla="*/ 96 h 180"/>
                        <a:gd name="T20" fmla="*/ 0 w 407"/>
                        <a:gd name="T21" fmla="*/ 60 h 180"/>
                        <a:gd name="T22" fmla="*/ 6 w 407"/>
                        <a:gd name="T23" fmla="*/ 48 h 180"/>
                        <a:gd name="T24" fmla="*/ 12 w 407"/>
                        <a:gd name="T25" fmla="*/ 30 h 180"/>
                        <a:gd name="T26" fmla="*/ 24 w 407"/>
                        <a:gd name="T27" fmla="*/ 12 h 180"/>
                        <a:gd name="T28" fmla="*/ 42 w 407"/>
                        <a:gd name="T29" fmla="*/ 0 h 1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407" h="180">
                          <a:moveTo>
                            <a:pt x="407" y="84"/>
                          </a:moveTo>
                          <a:lnTo>
                            <a:pt x="377" y="114"/>
                          </a:lnTo>
                          <a:lnTo>
                            <a:pt x="341" y="138"/>
                          </a:lnTo>
                          <a:lnTo>
                            <a:pt x="269" y="168"/>
                          </a:lnTo>
                          <a:lnTo>
                            <a:pt x="204" y="180"/>
                          </a:lnTo>
                          <a:lnTo>
                            <a:pt x="138" y="180"/>
                          </a:lnTo>
                          <a:lnTo>
                            <a:pt x="66" y="168"/>
                          </a:lnTo>
                          <a:lnTo>
                            <a:pt x="36" y="150"/>
                          </a:lnTo>
                          <a:lnTo>
                            <a:pt x="12" y="126"/>
                          </a:lnTo>
                          <a:lnTo>
                            <a:pt x="0" y="96"/>
                          </a:lnTo>
                          <a:lnTo>
                            <a:pt x="0" y="60"/>
                          </a:lnTo>
                          <a:lnTo>
                            <a:pt x="6" y="48"/>
                          </a:lnTo>
                          <a:lnTo>
                            <a:pt x="12" y="30"/>
                          </a:lnTo>
                          <a:lnTo>
                            <a:pt x="24" y="12"/>
                          </a:lnTo>
                          <a:lnTo>
                            <a:pt x="42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38" name="Freeform 606"/>
                    <p:cNvSpPr>
                      <a:spLocks/>
                    </p:cNvSpPr>
                    <p:nvPr/>
                  </p:nvSpPr>
                  <p:spPr bwMode="auto">
                    <a:xfrm>
                      <a:off x="3926" y="1857"/>
                      <a:ext cx="210" cy="174"/>
                    </a:xfrm>
                    <a:custGeom>
                      <a:avLst/>
                      <a:gdLst>
                        <a:gd name="T0" fmla="*/ 186 w 210"/>
                        <a:gd name="T1" fmla="*/ 0 h 174"/>
                        <a:gd name="T2" fmla="*/ 174 w 210"/>
                        <a:gd name="T3" fmla="*/ 0 h 174"/>
                        <a:gd name="T4" fmla="*/ 150 w 210"/>
                        <a:gd name="T5" fmla="*/ 0 h 174"/>
                        <a:gd name="T6" fmla="*/ 90 w 210"/>
                        <a:gd name="T7" fmla="*/ 6 h 174"/>
                        <a:gd name="T8" fmla="*/ 36 w 210"/>
                        <a:gd name="T9" fmla="*/ 24 h 174"/>
                        <a:gd name="T10" fmla="*/ 12 w 210"/>
                        <a:gd name="T11" fmla="*/ 36 h 174"/>
                        <a:gd name="T12" fmla="*/ 6 w 210"/>
                        <a:gd name="T13" fmla="*/ 60 h 174"/>
                        <a:gd name="T14" fmla="*/ 0 w 210"/>
                        <a:gd name="T15" fmla="*/ 102 h 174"/>
                        <a:gd name="T16" fmla="*/ 12 w 210"/>
                        <a:gd name="T17" fmla="*/ 120 h 174"/>
                        <a:gd name="T18" fmla="*/ 30 w 210"/>
                        <a:gd name="T19" fmla="*/ 138 h 174"/>
                        <a:gd name="T20" fmla="*/ 54 w 210"/>
                        <a:gd name="T21" fmla="*/ 150 h 174"/>
                        <a:gd name="T22" fmla="*/ 90 w 210"/>
                        <a:gd name="T23" fmla="*/ 156 h 174"/>
                        <a:gd name="T24" fmla="*/ 144 w 210"/>
                        <a:gd name="T25" fmla="*/ 168 h 174"/>
                        <a:gd name="T26" fmla="*/ 210 w 210"/>
                        <a:gd name="T27" fmla="*/ 174 h 17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</a:cxnLst>
                      <a:rect l="0" t="0" r="r" b="b"/>
                      <a:pathLst>
                        <a:path w="210" h="174">
                          <a:moveTo>
                            <a:pt x="186" y="0"/>
                          </a:moveTo>
                          <a:lnTo>
                            <a:pt x="174" y="0"/>
                          </a:lnTo>
                          <a:lnTo>
                            <a:pt x="150" y="0"/>
                          </a:lnTo>
                          <a:lnTo>
                            <a:pt x="90" y="6"/>
                          </a:lnTo>
                          <a:lnTo>
                            <a:pt x="36" y="24"/>
                          </a:lnTo>
                          <a:lnTo>
                            <a:pt x="12" y="36"/>
                          </a:lnTo>
                          <a:lnTo>
                            <a:pt x="6" y="60"/>
                          </a:lnTo>
                          <a:lnTo>
                            <a:pt x="0" y="102"/>
                          </a:lnTo>
                          <a:lnTo>
                            <a:pt x="12" y="120"/>
                          </a:lnTo>
                          <a:lnTo>
                            <a:pt x="30" y="138"/>
                          </a:lnTo>
                          <a:lnTo>
                            <a:pt x="54" y="150"/>
                          </a:lnTo>
                          <a:lnTo>
                            <a:pt x="90" y="156"/>
                          </a:lnTo>
                          <a:lnTo>
                            <a:pt x="144" y="168"/>
                          </a:lnTo>
                          <a:lnTo>
                            <a:pt x="210" y="174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39" name="Freeform 607"/>
                    <p:cNvSpPr>
                      <a:spLocks/>
                    </p:cNvSpPr>
                    <p:nvPr/>
                  </p:nvSpPr>
                  <p:spPr bwMode="auto">
                    <a:xfrm>
                      <a:off x="3771" y="1120"/>
                      <a:ext cx="544" cy="377"/>
                    </a:xfrm>
                    <a:custGeom>
                      <a:avLst/>
                      <a:gdLst>
                        <a:gd name="T0" fmla="*/ 0 w 544"/>
                        <a:gd name="T1" fmla="*/ 330 h 377"/>
                        <a:gd name="T2" fmla="*/ 0 w 544"/>
                        <a:gd name="T3" fmla="*/ 294 h 377"/>
                        <a:gd name="T4" fmla="*/ 6 w 544"/>
                        <a:gd name="T5" fmla="*/ 258 h 377"/>
                        <a:gd name="T6" fmla="*/ 30 w 544"/>
                        <a:gd name="T7" fmla="*/ 210 h 377"/>
                        <a:gd name="T8" fmla="*/ 48 w 544"/>
                        <a:gd name="T9" fmla="*/ 168 h 377"/>
                        <a:gd name="T10" fmla="*/ 71 w 544"/>
                        <a:gd name="T11" fmla="*/ 132 h 377"/>
                        <a:gd name="T12" fmla="*/ 95 w 544"/>
                        <a:gd name="T13" fmla="*/ 108 h 377"/>
                        <a:gd name="T14" fmla="*/ 131 w 544"/>
                        <a:gd name="T15" fmla="*/ 78 h 377"/>
                        <a:gd name="T16" fmla="*/ 173 w 544"/>
                        <a:gd name="T17" fmla="*/ 54 h 377"/>
                        <a:gd name="T18" fmla="*/ 275 w 544"/>
                        <a:gd name="T19" fmla="*/ 18 h 377"/>
                        <a:gd name="T20" fmla="*/ 370 w 544"/>
                        <a:gd name="T21" fmla="*/ 0 h 377"/>
                        <a:gd name="T22" fmla="*/ 412 w 544"/>
                        <a:gd name="T23" fmla="*/ 6 h 377"/>
                        <a:gd name="T24" fmla="*/ 454 w 544"/>
                        <a:gd name="T25" fmla="*/ 12 h 377"/>
                        <a:gd name="T26" fmla="*/ 490 w 544"/>
                        <a:gd name="T27" fmla="*/ 30 h 377"/>
                        <a:gd name="T28" fmla="*/ 526 w 544"/>
                        <a:gd name="T29" fmla="*/ 54 h 377"/>
                        <a:gd name="T30" fmla="*/ 544 w 544"/>
                        <a:gd name="T31" fmla="*/ 72 h 377"/>
                        <a:gd name="T32" fmla="*/ 544 w 544"/>
                        <a:gd name="T33" fmla="*/ 84 h 377"/>
                        <a:gd name="T34" fmla="*/ 532 w 544"/>
                        <a:gd name="T35" fmla="*/ 84 h 377"/>
                        <a:gd name="T36" fmla="*/ 526 w 544"/>
                        <a:gd name="T37" fmla="*/ 78 h 377"/>
                        <a:gd name="T38" fmla="*/ 514 w 544"/>
                        <a:gd name="T39" fmla="*/ 66 h 377"/>
                        <a:gd name="T40" fmla="*/ 484 w 544"/>
                        <a:gd name="T41" fmla="*/ 54 h 377"/>
                        <a:gd name="T42" fmla="*/ 454 w 544"/>
                        <a:gd name="T43" fmla="*/ 42 h 377"/>
                        <a:gd name="T44" fmla="*/ 430 w 544"/>
                        <a:gd name="T45" fmla="*/ 36 h 377"/>
                        <a:gd name="T46" fmla="*/ 353 w 544"/>
                        <a:gd name="T47" fmla="*/ 36 h 377"/>
                        <a:gd name="T48" fmla="*/ 287 w 544"/>
                        <a:gd name="T49" fmla="*/ 54 h 377"/>
                        <a:gd name="T50" fmla="*/ 227 w 544"/>
                        <a:gd name="T51" fmla="*/ 78 h 377"/>
                        <a:gd name="T52" fmla="*/ 209 w 544"/>
                        <a:gd name="T53" fmla="*/ 96 h 377"/>
                        <a:gd name="T54" fmla="*/ 197 w 544"/>
                        <a:gd name="T55" fmla="*/ 114 h 377"/>
                        <a:gd name="T56" fmla="*/ 197 w 544"/>
                        <a:gd name="T57" fmla="*/ 126 h 377"/>
                        <a:gd name="T58" fmla="*/ 203 w 544"/>
                        <a:gd name="T59" fmla="*/ 138 h 377"/>
                        <a:gd name="T60" fmla="*/ 227 w 544"/>
                        <a:gd name="T61" fmla="*/ 144 h 377"/>
                        <a:gd name="T62" fmla="*/ 251 w 544"/>
                        <a:gd name="T63" fmla="*/ 144 h 377"/>
                        <a:gd name="T64" fmla="*/ 203 w 544"/>
                        <a:gd name="T65" fmla="*/ 174 h 377"/>
                        <a:gd name="T66" fmla="*/ 161 w 544"/>
                        <a:gd name="T67" fmla="*/ 198 h 377"/>
                        <a:gd name="T68" fmla="*/ 119 w 544"/>
                        <a:gd name="T69" fmla="*/ 228 h 377"/>
                        <a:gd name="T70" fmla="*/ 77 w 544"/>
                        <a:gd name="T71" fmla="*/ 264 h 377"/>
                        <a:gd name="T72" fmla="*/ 48 w 544"/>
                        <a:gd name="T73" fmla="*/ 306 h 377"/>
                        <a:gd name="T74" fmla="*/ 30 w 544"/>
                        <a:gd name="T75" fmla="*/ 353 h 377"/>
                        <a:gd name="T76" fmla="*/ 18 w 544"/>
                        <a:gd name="T77" fmla="*/ 371 h 377"/>
                        <a:gd name="T78" fmla="*/ 12 w 544"/>
                        <a:gd name="T79" fmla="*/ 377 h 377"/>
                        <a:gd name="T80" fmla="*/ 6 w 544"/>
                        <a:gd name="T81" fmla="*/ 359 h 377"/>
                        <a:gd name="T82" fmla="*/ 0 w 544"/>
                        <a:gd name="T83" fmla="*/ 330 h 377"/>
                        <a:gd name="T84" fmla="*/ 0 w 544"/>
                        <a:gd name="T85" fmla="*/ 330 h 37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544" h="377">
                          <a:moveTo>
                            <a:pt x="0" y="330"/>
                          </a:moveTo>
                          <a:lnTo>
                            <a:pt x="0" y="294"/>
                          </a:lnTo>
                          <a:lnTo>
                            <a:pt x="6" y="258"/>
                          </a:lnTo>
                          <a:lnTo>
                            <a:pt x="30" y="210"/>
                          </a:lnTo>
                          <a:lnTo>
                            <a:pt x="48" y="168"/>
                          </a:lnTo>
                          <a:lnTo>
                            <a:pt x="71" y="132"/>
                          </a:lnTo>
                          <a:lnTo>
                            <a:pt x="95" y="108"/>
                          </a:lnTo>
                          <a:lnTo>
                            <a:pt x="131" y="78"/>
                          </a:lnTo>
                          <a:lnTo>
                            <a:pt x="173" y="54"/>
                          </a:lnTo>
                          <a:lnTo>
                            <a:pt x="275" y="18"/>
                          </a:lnTo>
                          <a:lnTo>
                            <a:pt x="370" y="0"/>
                          </a:lnTo>
                          <a:lnTo>
                            <a:pt x="412" y="6"/>
                          </a:lnTo>
                          <a:lnTo>
                            <a:pt x="454" y="12"/>
                          </a:lnTo>
                          <a:lnTo>
                            <a:pt x="490" y="30"/>
                          </a:lnTo>
                          <a:lnTo>
                            <a:pt x="526" y="54"/>
                          </a:lnTo>
                          <a:lnTo>
                            <a:pt x="544" y="72"/>
                          </a:lnTo>
                          <a:lnTo>
                            <a:pt x="544" y="84"/>
                          </a:lnTo>
                          <a:lnTo>
                            <a:pt x="532" y="84"/>
                          </a:lnTo>
                          <a:lnTo>
                            <a:pt x="526" y="78"/>
                          </a:lnTo>
                          <a:lnTo>
                            <a:pt x="514" y="66"/>
                          </a:lnTo>
                          <a:lnTo>
                            <a:pt x="484" y="54"/>
                          </a:lnTo>
                          <a:lnTo>
                            <a:pt x="454" y="42"/>
                          </a:lnTo>
                          <a:lnTo>
                            <a:pt x="430" y="36"/>
                          </a:lnTo>
                          <a:lnTo>
                            <a:pt x="353" y="36"/>
                          </a:lnTo>
                          <a:lnTo>
                            <a:pt x="287" y="54"/>
                          </a:lnTo>
                          <a:lnTo>
                            <a:pt x="227" y="78"/>
                          </a:lnTo>
                          <a:lnTo>
                            <a:pt x="209" y="96"/>
                          </a:lnTo>
                          <a:lnTo>
                            <a:pt x="197" y="114"/>
                          </a:lnTo>
                          <a:lnTo>
                            <a:pt x="197" y="126"/>
                          </a:lnTo>
                          <a:lnTo>
                            <a:pt x="203" y="138"/>
                          </a:lnTo>
                          <a:lnTo>
                            <a:pt x="227" y="144"/>
                          </a:lnTo>
                          <a:lnTo>
                            <a:pt x="251" y="144"/>
                          </a:lnTo>
                          <a:lnTo>
                            <a:pt x="203" y="174"/>
                          </a:lnTo>
                          <a:lnTo>
                            <a:pt x="161" y="198"/>
                          </a:lnTo>
                          <a:lnTo>
                            <a:pt x="119" y="228"/>
                          </a:lnTo>
                          <a:lnTo>
                            <a:pt x="77" y="264"/>
                          </a:lnTo>
                          <a:lnTo>
                            <a:pt x="48" y="306"/>
                          </a:lnTo>
                          <a:lnTo>
                            <a:pt x="30" y="353"/>
                          </a:lnTo>
                          <a:lnTo>
                            <a:pt x="18" y="371"/>
                          </a:lnTo>
                          <a:lnTo>
                            <a:pt x="12" y="377"/>
                          </a:lnTo>
                          <a:lnTo>
                            <a:pt x="6" y="359"/>
                          </a:lnTo>
                          <a:lnTo>
                            <a:pt x="0" y="330"/>
                          </a:lnTo>
                          <a:lnTo>
                            <a:pt x="0" y="33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40" name="Freeform 608"/>
                    <p:cNvSpPr>
                      <a:spLocks/>
                    </p:cNvSpPr>
                    <p:nvPr/>
                  </p:nvSpPr>
                  <p:spPr bwMode="auto">
                    <a:xfrm>
                      <a:off x="4363" y="1210"/>
                      <a:ext cx="406" cy="287"/>
                    </a:xfrm>
                    <a:custGeom>
                      <a:avLst/>
                      <a:gdLst>
                        <a:gd name="T0" fmla="*/ 24 w 406"/>
                        <a:gd name="T1" fmla="*/ 30 h 287"/>
                        <a:gd name="T2" fmla="*/ 6 w 406"/>
                        <a:gd name="T3" fmla="*/ 42 h 287"/>
                        <a:gd name="T4" fmla="*/ 0 w 406"/>
                        <a:gd name="T5" fmla="*/ 48 h 287"/>
                        <a:gd name="T6" fmla="*/ 0 w 406"/>
                        <a:gd name="T7" fmla="*/ 54 h 287"/>
                        <a:gd name="T8" fmla="*/ 12 w 406"/>
                        <a:gd name="T9" fmla="*/ 78 h 287"/>
                        <a:gd name="T10" fmla="*/ 24 w 406"/>
                        <a:gd name="T11" fmla="*/ 78 h 287"/>
                        <a:gd name="T12" fmla="*/ 42 w 406"/>
                        <a:gd name="T13" fmla="*/ 72 h 287"/>
                        <a:gd name="T14" fmla="*/ 54 w 406"/>
                        <a:gd name="T15" fmla="*/ 66 h 287"/>
                        <a:gd name="T16" fmla="*/ 66 w 406"/>
                        <a:gd name="T17" fmla="*/ 60 h 287"/>
                        <a:gd name="T18" fmla="*/ 119 w 406"/>
                        <a:gd name="T19" fmla="*/ 48 h 287"/>
                        <a:gd name="T20" fmla="*/ 191 w 406"/>
                        <a:gd name="T21" fmla="*/ 42 h 287"/>
                        <a:gd name="T22" fmla="*/ 257 w 406"/>
                        <a:gd name="T23" fmla="*/ 48 h 287"/>
                        <a:gd name="T24" fmla="*/ 293 w 406"/>
                        <a:gd name="T25" fmla="*/ 66 h 287"/>
                        <a:gd name="T26" fmla="*/ 329 w 406"/>
                        <a:gd name="T27" fmla="*/ 114 h 287"/>
                        <a:gd name="T28" fmla="*/ 347 w 406"/>
                        <a:gd name="T29" fmla="*/ 144 h 287"/>
                        <a:gd name="T30" fmla="*/ 365 w 406"/>
                        <a:gd name="T31" fmla="*/ 180 h 287"/>
                        <a:gd name="T32" fmla="*/ 377 w 406"/>
                        <a:gd name="T33" fmla="*/ 228 h 287"/>
                        <a:gd name="T34" fmla="*/ 383 w 406"/>
                        <a:gd name="T35" fmla="*/ 275 h 287"/>
                        <a:gd name="T36" fmla="*/ 389 w 406"/>
                        <a:gd name="T37" fmla="*/ 287 h 287"/>
                        <a:gd name="T38" fmla="*/ 395 w 406"/>
                        <a:gd name="T39" fmla="*/ 281 h 287"/>
                        <a:gd name="T40" fmla="*/ 401 w 406"/>
                        <a:gd name="T41" fmla="*/ 263 h 287"/>
                        <a:gd name="T42" fmla="*/ 406 w 406"/>
                        <a:gd name="T43" fmla="*/ 228 h 287"/>
                        <a:gd name="T44" fmla="*/ 401 w 406"/>
                        <a:gd name="T45" fmla="*/ 198 h 287"/>
                        <a:gd name="T46" fmla="*/ 395 w 406"/>
                        <a:gd name="T47" fmla="*/ 150 h 287"/>
                        <a:gd name="T48" fmla="*/ 371 w 406"/>
                        <a:gd name="T49" fmla="*/ 96 h 287"/>
                        <a:gd name="T50" fmla="*/ 335 w 406"/>
                        <a:gd name="T51" fmla="*/ 48 h 287"/>
                        <a:gd name="T52" fmla="*/ 287 w 406"/>
                        <a:gd name="T53" fmla="*/ 12 h 287"/>
                        <a:gd name="T54" fmla="*/ 227 w 406"/>
                        <a:gd name="T55" fmla="*/ 0 h 287"/>
                        <a:gd name="T56" fmla="*/ 167 w 406"/>
                        <a:gd name="T57" fmla="*/ 0 h 287"/>
                        <a:gd name="T58" fmla="*/ 101 w 406"/>
                        <a:gd name="T59" fmla="*/ 6 h 287"/>
                        <a:gd name="T60" fmla="*/ 66 w 406"/>
                        <a:gd name="T61" fmla="*/ 18 h 287"/>
                        <a:gd name="T62" fmla="*/ 48 w 406"/>
                        <a:gd name="T63" fmla="*/ 24 h 287"/>
                        <a:gd name="T64" fmla="*/ 24 w 406"/>
                        <a:gd name="T65" fmla="*/ 30 h 287"/>
                        <a:gd name="T66" fmla="*/ 24 w 406"/>
                        <a:gd name="T67" fmla="*/ 30 h 2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</a:cxnLst>
                      <a:rect l="0" t="0" r="r" b="b"/>
                      <a:pathLst>
                        <a:path w="406" h="287">
                          <a:moveTo>
                            <a:pt x="24" y="30"/>
                          </a:moveTo>
                          <a:lnTo>
                            <a:pt x="6" y="42"/>
                          </a:lnTo>
                          <a:lnTo>
                            <a:pt x="0" y="48"/>
                          </a:lnTo>
                          <a:lnTo>
                            <a:pt x="0" y="54"/>
                          </a:lnTo>
                          <a:lnTo>
                            <a:pt x="12" y="78"/>
                          </a:lnTo>
                          <a:lnTo>
                            <a:pt x="24" y="78"/>
                          </a:lnTo>
                          <a:lnTo>
                            <a:pt x="42" y="72"/>
                          </a:lnTo>
                          <a:lnTo>
                            <a:pt x="54" y="66"/>
                          </a:lnTo>
                          <a:lnTo>
                            <a:pt x="66" y="60"/>
                          </a:lnTo>
                          <a:lnTo>
                            <a:pt x="119" y="48"/>
                          </a:lnTo>
                          <a:lnTo>
                            <a:pt x="191" y="42"/>
                          </a:lnTo>
                          <a:lnTo>
                            <a:pt x="257" y="48"/>
                          </a:lnTo>
                          <a:lnTo>
                            <a:pt x="293" y="66"/>
                          </a:lnTo>
                          <a:lnTo>
                            <a:pt x="329" y="114"/>
                          </a:lnTo>
                          <a:lnTo>
                            <a:pt x="347" y="144"/>
                          </a:lnTo>
                          <a:lnTo>
                            <a:pt x="365" y="180"/>
                          </a:lnTo>
                          <a:lnTo>
                            <a:pt x="377" y="228"/>
                          </a:lnTo>
                          <a:lnTo>
                            <a:pt x="383" y="275"/>
                          </a:lnTo>
                          <a:lnTo>
                            <a:pt x="389" y="287"/>
                          </a:lnTo>
                          <a:lnTo>
                            <a:pt x="395" y="281"/>
                          </a:lnTo>
                          <a:lnTo>
                            <a:pt x="401" y="263"/>
                          </a:lnTo>
                          <a:lnTo>
                            <a:pt x="406" y="228"/>
                          </a:lnTo>
                          <a:lnTo>
                            <a:pt x="401" y="198"/>
                          </a:lnTo>
                          <a:lnTo>
                            <a:pt x="395" y="150"/>
                          </a:lnTo>
                          <a:lnTo>
                            <a:pt x="371" y="96"/>
                          </a:lnTo>
                          <a:lnTo>
                            <a:pt x="335" y="48"/>
                          </a:lnTo>
                          <a:lnTo>
                            <a:pt x="287" y="12"/>
                          </a:lnTo>
                          <a:lnTo>
                            <a:pt x="227" y="0"/>
                          </a:lnTo>
                          <a:lnTo>
                            <a:pt x="167" y="0"/>
                          </a:lnTo>
                          <a:lnTo>
                            <a:pt x="101" y="6"/>
                          </a:lnTo>
                          <a:lnTo>
                            <a:pt x="66" y="18"/>
                          </a:lnTo>
                          <a:lnTo>
                            <a:pt x="48" y="24"/>
                          </a:lnTo>
                          <a:lnTo>
                            <a:pt x="24" y="30"/>
                          </a:lnTo>
                          <a:lnTo>
                            <a:pt x="24" y="3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223841" name="Rectangle 609"/>
                  <p:cNvSpPr>
                    <a:spLocks noChangeArrowheads="1"/>
                  </p:cNvSpPr>
                  <p:nvPr/>
                </p:nvSpPr>
                <p:spPr bwMode="auto">
                  <a:xfrm>
                    <a:off x="3696" y="1392"/>
                    <a:ext cx="1104" cy="288"/>
                  </a:xfrm>
                  <a:prstGeom prst="rect">
                    <a:avLst/>
                  </a:prstGeom>
                  <a:solidFill>
                    <a:srgbClr val="FFFFCC"/>
                  </a:solidFill>
                  <a:ln w="19050">
                    <a:solidFill>
                      <a:srgbClr val="003399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r>
                      <a:rPr lang="ja-JP" altLang="en-US" sz="1200">
                        <a:solidFill>
                          <a:srgbClr val="003366"/>
                        </a:solidFill>
                        <a:ea typeface="HGP創英角ﾎﾟｯﾌﾟ体" pitchFamily="50" charset="-128"/>
                      </a:rPr>
                      <a:t>アイデア</a:t>
                    </a:r>
                  </a:p>
                </p:txBody>
              </p:sp>
            </p:grpSp>
            <p:grpSp>
              <p:nvGrpSpPr>
                <p:cNvPr id="223842" name="Group 610"/>
                <p:cNvGrpSpPr>
                  <a:grpSpLocks/>
                </p:cNvGrpSpPr>
                <p:nvPr/>
              </p:nvGrpSpPr>
              <p:grpSpPr bwMode="auto">
                <a:xfrm rot="-2752616">
                  <a:off x="1206" y="3246"/>
                  <a:ext cx="1104" cy="1008"/>
                  <a:chOff x="3264" y="384"/>
                  <a:chExt cx="1536" cy="1680"/>
                </a:xfrm>
              </p:grpSpPr>
              <p:grpSp>
                <p:nvGrpSpPr>
                  <p:cNvPr id="223843" name="Group 611"/>
                  <p:cNvGrpSpPr>
                    <a:grpSpLocks/>
                  </p:cNvGrpSpPr>
                  <p:nvPr/>
                </p:nvGrpSpPr>
                <p:grpSpPr bwMode="auto">
                  <a:xfrm>
                    <a:off x="3264" y="384"/>
                    <a:ext cx="1440" cy="1680"/>
                    <a:chOff x="2208" y="960"/>
                    <a:chExt cx="2896" cy="2444"/>
                  </a:xfrm>
                </p:grpSpPr>
                <p:sp>
                  <p:nvSpPr>
                    <p:cNvPr id="223844" name="Freeform 612"/>
                    <p:cNvSpPr>
                      <a:spLocks/>
                    </p:cNvSpPr>
                    <p:nvPr/>
                  </p:nvSpPr>
                  <p:spPr bwMode="auto">
                    <a:xfrm>
                      <a:off x="3735" y="1090"/>
                      <a:ext cx="1058" cy="887"/>
                    </a:xfrm>
                    <a:custGeom>
                      <a:avLst/>
                      <a:gdLst>
                        <a:gd name="T0" fmla="*/ 939 w 1058"/>
                        <a:gd name="T1" fmla="*/ 809 h 887"/>
                        <a:gd name="T2" fmla="*/ 951 w 1058"/>
                        <a:gd name="T3" fmla="*/ 761 h 887"/>
                        <a:gd name="T4" fmla="*/ 993 w 1058"/>
                        <a:gd name="T5" fmla="*/ 641 h 887"/>
                        <a:gd name="T6" fmla="*/ 1052 w 1058"/>
                        <a:gd name="T7" fmla="*/ 431 h 887"/>
                        <a:gd name="T8" fmla="*/ 1052 w 1058"/>
                        <a:gd name="T9" fmla="*/ 330 h 887"/>
                        <a:gd name="T10" fmla="*/ 1023 w 1058"/>
                        <a:gd name="T11" fmla="*/ 210 h 887"/>
                        <a:gd name="T12" fmla="*/ 921 w 1058"/>
                        <a:gd name="T13" fmla="*/ 114 h 887"/>
                        <a:gd name="T14" fmla="*/ 801 w 1058"/>
                        <a:gd name="T15" fmla="*/ 84 h 887"/>
                        <a:gd name="T16" fmla="*/ 688 w 1058"/>
                        <a:gd name="T17" fmla="*/ 102 h 887"/>
                        <a:gd name="T18" fmla="*/ 598 w 1058"/>
                        <a:gd name="T19" fmla="*/ 72 h 887"/>
                        <a:gd name="T20" fmla="*/ 520 w 1058"/>
                        <a:gd name="T21" fmla="*/ 18 h 887"/>
                        <a:gd name="T22" fmla="*/ 418 w 1058"/>
                        <a:gd name="T23" fmla="*/ 0 h 887"/>
                        <a:gd name="T24" fmla="*/ 311 w 1058"/>
                        <a:gd name="T25" fmla="*/ 18 h 887"/>
                        <a:gd name="T26" fmla="*/ 227 w 1058"/>
                        <a:gd name="T27" fmla="*/ 48 h 887"/>
                        <a:gd name="T28" fmla="*/ 143 w 1058"/>
                        <a:gd name="T29" fmla="*/ 96 h 887"/>
                        <a:gd name="T30" fmla="*/ 60 w 1058"/>
                        <a:gd name="T31" fmla="*/ 186 h 887"/>
                        <a:gd name="T32" fmla="*/ 6 w 1058"/>
                        <a:gd name="T33" fmla="*/ 318 h 887"/>
                        <a:gd name="T34" fmla="*/ 6 w 1058"/>
                        <a:gd name="T35" fmla="*/ 443 h 887"/>
                        <a:gd name="T36" fmla="*/ 24 w 1058"/>
                        <a:gd name="T37" fmla="*/ 467 h 887"/>
                        <a:gd name="T38" fmla="*/ 60 w 1058"/>
                        <a:gd name="T39" fmla="*/ 443 h 887"/>
                        <a:gd name="T40" fmla="*/ 72 w 1058"/>
                        <a:gd name="T41" fmla="*/ 431 h 887"/>
                        <a:gd name="T42" fmla="*/ 78 w 1058"/>
                        <a:gd name="T43" fmla="*/ 467 h 887"/>
                        <a:gd name="T44" fmla="*/ 113 w 1058"/>
                        <a:gd name="T45" fmla="*/ 527 h 887"/>
                        <a:gd name="T46" fmla="*/ 131 w 1058"/>
                        <a:gd name="T47" fmla="*/ 533 h 887"/>
                        <a:gd name="T48" fmla="*/ 137 w 1058"/>
                        <a:gd name="T49" fmla="*/ 497 h 887"/>
                        <a:gd name="T50" fmla="*/ 155 w 1058"/>
                        <a:gd name="T51" fmla="*/ 521 h 887"/>
                        <a:gd name="T52" fmla="*/ 173 w 1058"/>
                        <a:gd name="T53" fmla="*/ 563 h 887"/>
                        <a:gd name="T54" fmla="*/ 191 w 1058"/>
                        <a:gd name="T55" fmla="*/ 587 h 887"/>
                        <a:gd name="T56" fmla="*/ 299 w 1058"/>
                        <a:gd name="T57" fmla="*/ 641 h 887"/>
                        <a:gd name="T58" fmla="*/ 478 w 1058"/>
                        <a:gd name="T59" fmla="*/ 725 h 887"/>
                        <a:gd name="T60" fmla="*/ 604 w 1058"/>
                        <a:gd name="T61" fmla="*/ 785 h 887"/>
                        <a:gd name="T62" fmla="*/ 694 w 1058"/>
                        <a:gd name="T63" fmla="*/ 833 h 887"/>
                        <a:gd name="T64" fmla="*/ 753 w 1058"/>
                        <a:gd name="T65" fmla="*/ 863 h 887"/>
                        <a:gd name="T66" fmla="*/ 795 w 1058"/>
                        <a:gd name="T67" fmla="*/ 881 h 887"/>
                        <a:gd name="T68" fmla="*/ 807 w 1058"/>
                        <a:gd name="T69" fmla="*/ 887 h 8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1058" h="887">
                          <a:moveTo>
                            <a:pt x="933" y="815"/>
                          </a:moveTo>
                          <a:lnTo>
                            <a:pt x="939" y="809"/>
                          </a:lnTo>
                          <a:lnTo>
                            <a:pt x="939" y="797"/>
                          </a:lnTo>
                          <a:lnTo>
                            <a:pt x="951" y="761"/>
                          </a:lnTo>
                          <a:lnTo>
                            <a:pt x="975" y="707"/>
                          </a:lnTo>
                          <a:lnTo>
                            <a:pt x="993" y="641"/>
                          </a:lnTo>
                          <a:lnTo>
                            <a:pt x="1034" y="497"/>
                          </a:lnTo>
                          <a:lnTo>
                            <a:pt x="1052" y="431"/>
                          </a:lnTo>
                          <a:lnTo>
                            <a:pt x="1058" y="378"/>
                          </a:lnTo>
                          <a:lnTo>
                            <a:pt x="1052" y="330"/>
                          </a:lnTo>
                          <a:lnTo>
                            <a:pt x="1040" y="270"/>
                          </a:lnTo>
                          <a:lnTo>
                            <a:pt x="1023" y="210"/>
                          </a:lnTo>
                          <a:lnTo>
                            <a:pt x="981" y="156"/>
                          </a:lnTo>
                          <a:lnTo>
                            <a:pt x="921" y="114"/>
                          </a:lnTo>
                          <a:lnTo>
                            <a:pt x="849" y="90"/>
                          </a:lnTo>
                          <a:lnTo>
                            <a:pt x="801" y="84"/>
                          </a:lnTo>
                          <a:lnTo>
                            <a:pt x="747" y="90"/>
                          </a:lnTo>
                          <a:lnTo>
                            <a:pt x="688" y="102"/>
                          </a:lnTo>
                          <a:lnTo>
                            <a:pt x="622" y="120"/>
                          </a:lnTo>
                          <a:lnTo>
                            <a:pt x="598" y="72"/>
                          </a:lnTo>
                          <a:lnTo>
                            <a:pt x="562" y="42"/>
                          </a:lnTo>
                          <a:lnTo>
                            <a:pt x="520" y="18"/>
                          </a:lnTo>
                          <a:lnTo>
                            <a:pt x="466" y="6"/>
                          </a:lnTo>
                          <a:lnTo>
                            <a:pt x="418" y="0"/>
                          </a:lnTo>
                          <a:lnTo>
                            <a:pt x="359" y="6"/>
                          </a:lnTo>
                          <a:lnTo>
                            <a:pt x="311" y="18"/>
                          </a:lnTo>
                          <a:lnTo>
                            <a:pt x="257" y="36"/>
                          </a:lnTo>
                          <a:lnTo>
                            <a:pt x="227" y="48"/>
                          </a:lnTo>
                          <a:lnTo>
                            <a:pt x="185" y="72"/>
                          </a:lnTo>
                          <a:lnTo>
                            <a:pt x="143" y="96"/>
                          </a:lnTo>
                          <a:lnTo>
                            <a:pt x="101" y="138"/>
                          </a:lnTo>
                          <a:lnTo>
                            <a:pt x="60" y="186"/>
                          </a:lnTo>
                          <a:lnTo>
                            <a:pt x="30" y="246"/>
                          </a:lnTo>
                          <a:lnTo>
                            <a:pt x="6" y="318"/>
                          </a:lnTo>
                          <a:lnTo>
                            <a:pt x="0" y="407"/>
                          </a:lnTo>
                          <a:lnTo>
                            <a:pt x="6" y="443"/>
                          </a:lnTo>
                          <a:lnTo>
                            <a:pt x="12" y="461"/>
                          </a:lnTo>
                          <a:lnTo>
                            <a:pt x="24" y="467"/>
                          </a:lnTo>
                          <a:lnTo>
                            <a:pt x="36" y="461"/>
                          </a:lnTo>
                          <a:lnTo>
                            <a:pt x="60" y="443"/>
                          </a:lnTo>
                          <a:lnTo>
                            <a:pt x="66" y="437"/>
                          </a:lnTo>
                          <a:lnTo>
                            <a:pt x="72" y="431"/>
                          </a:lnTo>
                          <a:lnTo>
                            <a:pt x="72" y="443"/>
                          </a:lnTo>
                          <a:lnTo>
                            <a:pt x="78" y="467"/>
                          </a:lnTo>
                          <a:lnTo>
                            <a:pt x="95" y="497"/>
                          </a:lnTo>
                          <a:lnTo>
                            <a:pt x="113" y="527"/>
                          </a:lnTo>
                          <a:lnTo>
                            <a:pt x="125" y="533"/>
                          </a:lnTo>
                          <a:lnTo>
                            <a:pt x="131" y="533"/>
                          </a:lnTo>
                          <a:lnTo>
                            <a:pt x="137" y="521"/>
                          </a:lnTo>
                          <a:lnTo>
                            <a:pt x="137" y="497"/>
                          </a:lnTo>
                          <a:lnTo>
                            <a:pt x="137" y="485"/>
                          </a:lnTo>
                          <a:lnTo>
                            <a:pt x="155" y="521"/>
                          </a:lnTo>
                          <a:lnTo>
                            <a:pt x="167" y="545"/>
                          </a:lnTo>
                          <a:lnTo>
                            <a:pt x="173" y="563"/>
                          </a:lnTo>
                          <a:lnTo>
                            <a:pt x="185" y="575"/>
                          </a:lnTo>
                          <a:lnTo>
                            <a:pt x="191" y="587"/>
                          </a:lnTo>
                          <a:lnTo>
                            <a:pt x="191" y="587"/>
                          </a:lnTo>
                          <a:lnTo>
                            <a:pt x="299" y="641"/>
                          </a:lnTo>
                          <a:lnTo>
                            <a:pt x="395" y="689"/>
                          </a:lnTo>
                          <a:lnTo>
                            <a:pt x="478" y="725"/>
                          </a:lnTo>
                          <a:lnTo>
                            <a:pt x="544" y="761"/>
                          </a:lnTo>
                          <a:lnTo>
                            <a:pt x="604" y="785"/>
                          </a:lnTo>
                          <a:lnTo>
                            <a:pt x="658" y="809"/>
                          </a:lnTo>
                          <a:lnTo>
                            <a:pt x="694" y="833"/>
                          </a:lnTo>
                          <a:lnTo>
                            <a:pt x="729" y="845"/>
                          </a:lnTo>
                          <a:lnTo>
                            <a:pt x="753" y="863"/>
                          </a:lnTo>
                          <a:lnTo>
                            <a:pt x="771" y="869"/>
                          </a:lnTo>
                          <a:lnTo>
                            <a:pt x="795" y="881"/>
                          </a:lnTo>
                          <a:lnTo>
                            <a:pt x="801" y="887"/>
                          </a:lnTo>
                          <a:lnTo>
                            <a:pt x="807" y="887"/>
                          </a:lnTo>
                          <a:lnTo>
                            <a:pt x="933" y="81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45" name="Line 61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208" y="960"/>
                      <a:ext cx="0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46" name="Freeform 614"/>
                    <p:cNvSpPr>
                      <a:spLocks/>
                    </p:cNvSpPr>
                    <p:nvPr/>
                  </p:nvSpPr>
                  <p:spPr bwMode="auto">
                    <a:xfrm>
                      <a:off x="3573" y="2643"/>
                      <a:ext cx="1191" cy="761"/>
                    </a:xfrm>
                    <a:custGeom>
                      <a:avLst/>
                      <a:gdLst>
                        <a:gd name="T0" fmla="*/ 909 w 1191"/>
                        <a:gd name="T1" fmla="*/ 174 h 761"/>
                        <a:gd name="T2" fmla="*/ 969 w 1191"/>
                        <a:gd name="T3" fmla="*/ 311 h 761"/>
                        <a:gd name="T4" fmla="*/ 1047 w 1191"/>
                        <a:gd name="T5" fmla="*/ 509 h 761"/>
                        <a:gd name="T6" fmla="*/ 1125 w 1191"/>
                        <a:gd name="T7" fmla="*/ 653 h 761"/>
                        <a:gd name="T8" fmla="*/ 1185 w 1191"/>
                        <a:gd name="T9" fmla="*/ 719 h 761"/>
                        <a:gd name="T10" fmla="*/ 1185 w 1191"/>
                        <a:gd name="T11" fmla="*/ 749 h 761"/>
                        <a:gd name="T12" fmla="*/ 1155 w 1191"/>
                        <a:gd name="T13" fmla="*/ 761 h 761"/>
                        <a:gd name="T14" fmla="*/ 1095 w 1191"/>
                        <a:gd name="T15" fmla="*/ 755 h 761"/>
                        <a:gd name="T16" fmla="*/ 1005 w 1191"/>
                        <a:gd name="T17" fmla="*/ 737 h 761"/>
                        <a:gd name="T18" fmla="*/ 945 w 1191"/>
                        <a:gd name="T19" fmla="*/ 731 h 761"/>
                        <a:gd name="T20" fmla="*/ 909 w 1191"/>
                        <a:gd name="T21" fmla="*/ 713 h 761"/>
                        <a:gd name="T22" fmla="*/ 868 w 1191"/>
                        <a:gd name="T23" fmla="*/ 647 h 761"/>
                        <a:gd name="T24" fmla="*/ 760 w 1191"/>
                        <a:gd name="T25" fmla="*/ 497 h 761"/>
                        <a:gd name="T26" fmla="*/ 652 w 1191"/>
                        <a:gd name="T27" fmla="*/ 377 h 761"/>
                        <a:gd name="T28" fmla="*/ 622 w 1191"/>
                        <a:gd name="T29" fmla="*/ 347 h 761"/>
                        <a:gd name="T30" fmla="*/ 598 w 1191"/>
                        <a:gd name="T31" fmla="*/ 329 h 761"/>
                        <a:gd name="T32" fmla="*/ 563 w 1191"/>
                        <a:gd name="T33" fmla="*/ 341 h 761"/>
                        <a:gd name="T34" fmla="*/ 485 w 1191"/>
                        <a:gd name="T35" fmla="*/ 395 h 761"/>
                        <a:gd name="T36" fmla="*/ 395 w 1191"/>
                        <a:gd name="T37" fmla="*/ 485 h 761"/>
                        <a:gd name="T38" fmla="*/ 311 w 1191"/>
                        <a:gd name="T39" fmla="*/ 581 h 761"/>
                        <a:gd name="T40" fmla="*/ 281 w 1191"/>
                        <a:gd name="T41" fmla="*/ 623 h 761"/>
                        <a:gd name="T42" fmla="*/ 275 w 1191"/>
                        <a:gd name="T43" fmla="*/ 629 h 761"/>
                        <a:gd name="T44" fmla="*/ 240 w 1191"/>
                        <a:gd name="T45" fmla="*/ 635 h 761"/>
                        <a:gd name="T46" fmla="*/ 192 w 1191"/>
                        <a:gd name="T47" fmla="*/ 641 h 761"/>
                        <a:gd name="T48" fmla="*/ 102 w 1191"/>
                        <a:gd name="T49" fmla="*/ 647 h 761"/>
                        <a:gd name="T50" fmla="*/ 12 w 1191"/>
                        <a:gd name="T51" fmla="*/ 635 h 761"/>
                        <a:gd name="T52" fmla="*/ 54 w 1191"/>
                        <a:gd name="T53" fmla="*/ 581 h 761"/>
                        <a:gd name="T54" fmla="*/ 126 w 1191"/>
                        <a:gd name="T55" fmla="*/ 563 h 761"/>
                        <a:gd name="T56" fmla="*/ 156 w 1191"/>
                        <a:gd name="T57" fmla="*/ 485 h 761"/>
                        <a:gd name="T58" fmla="*/ 263 w 1191"/>
                        <a:gd name="T59" fmla="*/ 317 h 761"/>
                        <a:gd name="T60" fmla="*/ 341 w 1191"/>
                        <a:gd name="T61" fmla="*/ 233 h 761"/>
                        <a:gd name="T62" fmla="*/ 305 w 1191"/>
                        <a:gd name="T63" fmla="*/ 192 h 761"/>
                        <a:gd name="T64" fmla="*/ 353 w 1191"/>
                        <a:gd name="T65" fmla="*/ 162 h 761"/>
                        <a:gd name="T66" fmla="*/ 347 w 1191"/>
                        <a:gd name="T67" fmla="*/ 78 h 761"/>
                        <a:gd name="T68" fmla="*/ 377 w 1191"/>
                        <a:gd name="T69" fmla="*/ 0 h 76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1191" h="761">
                          <a:moveTo>
                            <a:pt x="891" y="102"/>
                          </a:moveTo>
                          <a:lnTo>
                            <a:pt x="909" y="174"/>
                          </a:lnTo>
                          <a:lnTo>
                            <a:pt x="939" y="245"/>
                          </a:lnTo>
                          <a:lnTo>
                            <a:pt x="969" y="311"/>
                          </a:lnTo>
                          <a:lnTo>
                            <a:pt x="993" y="371"/>
                          </a:lnTo>
                          <a:lnTo>
                            <a:pt x="1047" y="509"/>
                          </a:lnTo>
                          <a:lnTo>
                            <a:pt x="1095" y="641"/>
                          </a:lnTo>
                          <a:lnTo>
                            <a:pt x="1125" y="653"/>
                          </a:lnTo>
                          <a:lnTo>
                            <a:pt x="1161" y="683"/>
                          </a:lnTo>
                          <a:lnTo>
                            <a:pt x="1185" y="719"/>
                          </a:lnTo>
                          <a:lnTo>
                            <a:pt x="1191" y="737"/>
                          </a:lnTo>
                          <a:lnTo>
                            <a:pt x="1185" y="749"/>
                          </a:lnTo>
                          <a:lnTo>
                            <a:pt x="1173" y="761"/>
                          </a:lnTo>
                          <a:lnTo>
                            <a:pt x="1155" y="761"/>
                          </a:lnTo>
                          <a:lnTo>
                            <a:pt x="1125" y="761"/>
                          </a:lnTo>
                          <a:lnTo>
                            <a:pt x="1095" y="755"/>
                          </a:lnTo>
                          <a:lnTo>
                            <a:pt x="1029" y="743"/>
                          </a:lnTo>
                          <a:lnTo>
                            <a:pt x="1005" y="737"/>
                          </a:lnTo>
                          <a:lnTo>
                            <a:pt x="993" y="731"/>
                          </a:lnTo>
                          <a:lnTo>
                            <a:pt x="945" y="731"/>
                          </a:lnTo>
                          <a:lnTo>
                            <a:pt x="927" y="725"/>
                          </a:lnTo>
                          <a:lnTo>
                            <a:pt x="909" y="713"/>
                          </a:lnTo>
                          <a:lnTo>
                            <a:pt x="885" y="683"/>
                          </a:lnTo>
                          <a:lnTo>
                            <a:pt x="868" y="647"/>
                          </a:lnTo>
                          <a:lnTo>
                            <a:pt x="814" y="575"/>
                          </a:lnTo>
                          <a:lnTo>
                            <a:pt x="760" y="497"/>
                          </a:lnTo>
                          <a:lnTo>
                            <a:pt x="706" y="431"/>
                          </a:lnTo>
                          <a:lnTo>
                            <a:pt x="652" y="377"/>
                          </a:lnTo>
                          <a:lnTo>
                            <a:pt x="640" y="365"/>
                          </a:lnTo>
                          <a:lnTo>
                            <a:pt x="622" y="347"/>
                          </a:lnTo>
                          <a:lnTo>
                            <a:pt x="610" y="335"/>
                          </a:lnTo>
                          <a:lnTo>
                            <a:pt x="598" y="329"/>
                          </a:lnTo>
                          <a:lnTo>
                            <a:pt x="586" y="335"/>
                          </a:lnTo>
                          <a:lnTo>
                            <a:pt x="563" y="341"/>
                          </a:lnTo>
                          <a:lnTo>
                            <a:pt x="521" y="365"/>
                          </a:lnTo>
                          <a:lnTo>
                            <a:pt x="485" y="395"/>
                          </a:lnTo>
                          <a:lnTo>
                            <a:pt x="455" y="425"/>
                          </a:lnTo>
                          <a:lnTo>
                            <a:pt x="395" y="485"/>
                          </a:lnTo>
                          <a:lnTo>
                            <a:pt x="335" y="545"/>
                          </a:lnTo>
                          <a:lnTo>
                            <a:pt x="311" y="581"/>
                          </a:lnTo>
                          <a:lnTo>
                            <a:pt x="287" y="617"/>
                          </a:lnTo>
                          <a:lnTo>
                            <a:pt x="281" y="623"/>
                          </a:lnTo>
                          <a:lnTo>
                            <a:pt x="281" y="629"/>
                          </a:lnTo>
                          <a:lnTo>
                            <a:pt x="275" y="629"/>
                          </a:lnTo>
                          <a:lnTo>
                            <a:pt x="257" y="635"/>
                          </a:lnTo>
                          <a:lnTo>
                            <a:pt x="240" y="635"/>
                          </a:lnTo>
                          <a:lnTo>
                            <a:pt x="216" y="641"/>
                          </a:lnTo>
                          <a:lnTo>
                            <a:pt x="192" y="641"/>
                          </a:lnTo>
                          <a:lnTo>
                            <a:pt x="168" y="641"/>
                          </a:lnTo>
                          <a:lnTo>
                            <a:pt x="102" y="647"/>
                          </a:lnTo>
                          <a:lnTo>
                            <a:pt x="36" y="641"/>
                          </a:lnTo>
                          <a:lnTo>
                            <a:pt x="12" y="635"/>
                          </a:lnTo>
                          <a:lnTo>
                            <a:pt x="0" y="617"/>
                          </a:lnTo>
                          <a:lnTo>
                            <a:pt x="54" y="581"/>
                          </a:lnTo>
                          <a:lnTo>
                            <a:pt x="90" y="569"/>
                          </a:lnTo>
                          <a:lnTo>
                            <a:pt x="126" y="563"/>
                          </a:lnTo>
                          <a:lnTo>
                            <a:pt x="138" y="527"/>
                          </a:lnTo>
                          <a:lnTo>
                            <a:pt x="156" y="485"/>
                          </a:lnTo>
                          <a:lnTo>
                            <a:pt x="204" y="407"/>
                          </a:lnTo>
                          <a:lnTo>
                            <a:pt x="263" y="317"/>
                          </a:lnTo>
                          <a:lnTo>
                            <a:pt x="299" y="269"/>
                          </a:lnTo>
                          <a:lnTo>
                            <a:pt x="341" y="233"/>
                          </a:lnTo>
                          <a:lnTo>
                            <a:pt x="323" y="209"/>
                          </a:lnTo>
                          <a:lnTo>
                            <a:pt x="305" y="192"/>
                          </a:lnTo>
                          <a:lnTo>
                            <a:pt x="329" y="180"/>
                          </a:lnTo>
                          <a:lnTo>
                            <a:pt x="353" y="162"/>
                          </a:lnTo>
                          <a:lnTo>
                            <a:pt x="341" y="126"/>
                          </a:lnTo>
                          <a:lnTo>
                            <a:pt x="347" y="78"/>
                          </a:lnTo>
                          <a:lnTo>
                            <a:pt x="359" y="36"/>
                          </a:lnTo>
                          <a:lnTo>
                            <a:pt x="377" y="0"/>
                          </a:lnTo>
                          <a:lnTo>
                            <a:pt x="891" y="102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47" name="Freeform 615"/>
                    <p:cNvSpPr>
                      <a:spLocks/>
                    </p:cNvSpPr>
                    <p:nvPr/>
                  </p:nvSpPr>
                  <p:spPr bwMode="auto">
                    <a:xfrm>
                      <a:off x="3065" y="1743"/>
                      <a:ext cx="813" cy="558"/>
                    </a:xfrm>
                    <a:custGeom>
                      <a:avLst/>
                      <a:gdLst>
                        <a:gd name="T0" fmla="*/ 371 w 813"/>
                        <a:gd name="T1" fmla="*/ 0 h 558"/>
                        <a:gd name="T2" fmla="*/ 395 w 813"/>
                        <a:gd name="T3" fmla="*/ 18 h 558"/>
                        <a:gd name="T4" fmla="*/ 425 w 813"/>
                        <a:gd name="T5" fmla="*/ 48 h 558"/>
                        <a:gd name="T6" fmla="*/ 508 w 813"/>
                        <a:gd name="T7" fmla="*/ 120 h 558"/>
                        <a:gd name="T8" fmla="*/ 550 w 813"/>
                        <a:gd name="T9" fmla="*/ 156 h 558"/>
                        <a:gd name="T10" fmla="*/ 586 w 813"/>
                        <a:gd name="T11" fmla="*/ 192 h 558"/>
                        <a:gd name="T12" fmla="*/ 616 w 813"/>
                        <a:gd name="T13" fmla="*/ 222 h 558"/>
                        <a:gd name="T14" fmla="*/ 634 w 813"/>
                        <a:gd name="T15" fmla="*/ 240 h 558"/>
                        <a:gd name="T16" fmla="*/ 634 w 813"/>
                        <a:gd name="T17" fmla="*/ 234 h 558"/>
                        <a:gd name="T18" fmla="*/ 640 w 813"/>
                        <a:gd name="T19" fmla="*/ 222 h 558"/>
                        <a:gd name="T20" fmla="*/ 658 w 813"/>
                        <a:gd name="T21" fmla="*/ 180 h 558"/>
                        <a:gd name="T22" fmla="*/ 670 w 813"/>
                        <a:gd name="T23" fmla="*/ 162 h 558"/>
                        <a:gd name="T24" fmla="*/ 682 w 813"/>
                        <a:gd name="T25" fmla="*/ 144 h 558"/>
                        <a:gd name="T26" fmla="*/ 700 w 813"/>
                        <a:gd name="T27" fmla="*/ 144 h 558"/>
                        <a:gd name="T28" fmla="*/ 718 w 813"/>
                        <a:gd name="T29" fmla="*/ 156 h 558"/>
                        <a:gd name="T30" fmla="*/ 754 w 813"/>
                        <a:gd name="T31" fmla="*/ 192 h 558"/>
                        <a:gd name="T32" fmla="*/ 783 w 813"/>
                        <a:gd name="T33" fmla="*/ 234 h 558"/>
                        <a:gd name="T34" fmla="*/ 807 w 813"/>
                        <a:gd name="T35" fmla="*/ 270 h 558"/>
                        <a:gd name="T36" fmla="*/ 813 w 813"/>
                        <a:gd name="T37" fmla="*/ 282 h 558"/>
                        <a:gd name="T38" fmla="*/ 813 w 813"/>
                        <a:gd name="T39" fmla="*/ 282 h 558"/>
                        <a:gd name="T40" fmla="*/ 801 w 813"/>
                        <a:gd name="T41" fmla="*/ 372 h 558"/>
                        <a:gd name="T42" fmla="*/ 789 w 813"/>
                        <a:gd name="T43" fmla="*/ 444 h 558"/>
                        <a:gd name="T44" fmla="*/ 777 w 813"/>
                        <a:gd name="T45" fmla="*/ 492 h 558"/>
                        <a:gd name="T46" fmla="*/ 777 w 813"/>
                        <a:gd name="T47" fmla="*/ 528 h 558"/>
                        <a:gd name="T48" fmla="*/ 771 w 813"/>
                        <a:gd name="T49" fmla="*/ 546 h 558"/>
                        <a:gd name="T50" fmla="*/ 765 w 813"/>
                        <a:gd name="T51" fmla="*/ 558 h 558"/>
                        <a:gd name="T52" fmla="*/ 765 w 813"/>
                        <a:gd name="T53" fmla="*/ 558 h 558"/>
                        <a:gd name="T54" fmla="*/ 759 w 813"/>
                        <a:gd name="T55" fmla="*/ 558 h 558"/>
                        <a:gd name="T56" fmla="*/ 736 w 813"/>
                        <a:gd name="T57" fmla="*/ 558 h 558"/>
                        <a:gd name="T58" fmla="*/ 700 w 813"/>
                        <a:gd name="T59" fmla="*/ 546 h 558"/>
                        <a:gd name="T60" fmla="*/ 658 w 813"/>
                        <a:gd name="T61" fmla="*/ 540 h 558"/>
                        <a:gd name="T62" fmla="*/ 604 w 813"/>
                        <a:gd name="T63" fmla="*/ 528 h 558"/>
                        <a:gd name="T64" fmla="*/ 544 w 813"/>
                        <a:gd name="T65" fmla="*/ 516 h 558"/>
                        <a:gd name="T66" fmla="*/ 407 w 813"/>
                        <a:gd name="T67" fmla="*/ 492 h 558"/>
                        <a:gd name="T68" fmla="*/ 269 w 813"/>
                        <a:gd name="T69" fmla="*/ 456 h 558"/>
                        <a:gd name="T70" fmla="*/ 209 w 813"/>
                        <a:gd name="T71" fmla="*/ 444 h 558"/>
                        <a:gd name="T72" fmla="*/ 149 w 813"/>
                        <a:gd name="T73" fmla="*/ 432 h 558"/>
                        <a:gd name="T74" fmla="*/ 96 w 813"/>
                        <a:gd name="T75" fmla="*/ 414 h 558"/>
                        <a:gd name="T76" fmla="*/ 54 w 813"/>
                        <a:gd name="T77" fmla="*/ 402 h 558"/>
                        <a:gd name="T78" fmla="*/ 24 w 813"/>
                        <a:gd name="T79" fmla="*/ 390 h 558"/>
                        <a:gd name="T80" fmla="*/ 6 w 813"/>
                        <a:gd name="T81" fmla="*/ 378 h 558"/>
                        <a:gd name="T82" fmla="*/ 0 w 813"/>
                        <a:gd name="T83" fmla="*/ 348 h 558"/>
                        <a:gd name="T84" fmla="*/ 6 w 813"/>
                        <a:gd name="T85" fmla="*/ 306 h 558"/>
                        <a:gd name="T86" fmla="*/ 24 w 813"/>
                        <a:gd name="T87" fmla="*/ 252 h 558"/>
                        <a:gd name="T88" fmla="*/ 60 w 813"/>
                        <a:gd name="T89" fmla="*/ 192 h 558"/>
                        <a:gd name="T90" fmla="*/ 90 w 813"/>
                        <a:gd name="T91" fmla="*/ 138 h 558"/>
                        <a:gd name="T92" fmla="*/ 120 w 813"/>
                        <a:gd name="T93" fmla="*/ 96 h 558"/>
                        <a:gd name="T94" fmla="*/ 137 w 813"/>
                        <a:gd name="T95" fmla="*/ 60 h 558"/>
                        <a:gd name="T96" fmla="*/ 149 w 813"/>
                        <a:gd name="T97" fmla="*/ 48 h 558"/>
                        <a:gd name="T98" fmla="*/ 371 w 813"/>
                        <a:gd name="T99" fmla="*/ 0 h 5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</a:cxnLst>
                      <a:rect l="0" t="0" r="r" b="b"/>
                      <a:pathLst>
                        <a:path w="813" h="558">
                          <a:moveTo>
                            <a:pt x="371" y="0"/>
                          </a:moveTo>
                          <a:lnTo>
                            <a:pt x="395" y="18"/>
                          </a:lnTo>
                          <a:lnTo>
                            <a:pt x="425" y="48"/>
                          </a:lnTo>
                          <a:lnTo>
                            <a:pt x="508" y="120"/>
                          </a:lnTo>
                          <a:lnTo>
                            <a:pt x="550" y="156"/>
                          </a:lnTo>
                          <a:lnTo>
                            <a:pt x="586" y="192"/>
                          </a:lnTo>
                          <a:lnTo>
                            <a:pt x="616" y="222"/>
                          </a:lnTo>
                          <a:lnTo>
                            <a:pt x="634" y="240"/>
                          </a:lnTo>
                          <a:lnTo>
                            <a:pt x="634" y="234"/>
                          </a:lnTo>
                          <a:lnTo>
                            <a:pt x="640" y="222"/>
                          </a:lnTo>
                          <a:lnTo>
                            <a:pt x="658" y="180"/>
                          </a:lnTo>
                          <a:lnTo>
                            <a:pt x="670" y="162"/>
                          </a:lnTo>
                          <a:lnTo>
                            <a:pt x="682" y="144"/>
                          </a:lnTo>
                          <a:lnTo>
                            <a:pt x="700" y="144"/>
                          </a:lnTo>
                          <a:lnTo>
                            <a:pt x="718" y="156"/>
                          </a:lnTo>
                          <a:lnTo>
                            <a:pt x="754" y="192"/>
                          </a:lnTo>
                          <a:lnTo>
                            <a:pt x="783" y="234"/>
                          </a:lnTo>
                          <a:lnTo>
                            <a:pt x="807" y="270"/>
                          </a:lnTo>
                          <a:lnTo>
                            <a:pt x="813" y="282"/>
                          </a:lnTo>
                          <a:lnTo>
                            <a:pt x="813" y="282"/>
                          </a:lnTo>
                          <a:lnTo>
                            <a:pt x="801" y="372"/>
                          </a:lnTo>
                          <a:lnTo>
                            <a:pt x="789" y="444"/>
                          </a:lnTo>
                          <a:lnTo>
                            <a:pt x="777" y="492"/>
                          </a:lnTo>
                          <a:lnTo>
                            <a:pt x="777" y="528"/>
                          </a:lnTo>
                          <a:lnTo>
                            <a:pt x="771" y="546"/>
                          </a:lnTo>
                          <a:lnTo>
                            <a:pt x="765" y="558"/>
                          </a:lnTo>
                          <a:lnTo>
                            <a:pt x="765" y="558"/>
                          </a:lnTo>
                          <a:lnTo>
                            <a:pt x="759" y="558"/>
                          </a:lnTo>
                          <a:lnTo>
                            <a:pt x="736" y="558"/>
                          </a:lnTo>
                          <a:lnTo>
                            <a:pt x="700" y="546"/>
                          </a:lnTo>
                          <a:lnTo>
                            <a:pt x="658" y="540"/>
                          </a:lnTo>
                          <a:lnTo>
                            <a:pt x="604" y="528"/>
                          </a:lnTo>
                          <a:lnTo>
                            <a:pt x="544" y="516"/>
                          </a:lnTo>
                          <a:lnTo>
                            <a:pt x="407" y="492"/>
                          </a:lnTo>
                          <a:lnTo>
                            <a:pt x="269" y="456"/>
                          </a:lnTo>
                          <a:lnTo>
                            <a:pt x="209" y="444"/>
                          </a:lnTo>
                          <a:lnTo>
                            <a:pt x="149" y="432"/>
                          </a:lnTo>
                          <a:lnTo>
                            <a:pt x="96" y="414"/>
                          </a:lnTo>
                          <a:lnTo>
                            <a:pt x="54" y="402"/>
                          </a:lnTo>
                          <a:lnTo>
                            <a:pt x="24" y="390"/>
                          </a:lnTo>
                          <a:lnTo>
                            <a:pt x="6" y="378"/>
                          </a:lnTo>
                          <a:lnTo>
                            <a:pt x="0" y="348"/>
                          </a:lnTo>
                          <a:lnTo>
                            <a:pt x="6" y="306"/>
                          </a:lnTo>
                          <a:lnTo>
                            <a:pt x="24" y="252"/>
                          </a:lnTo>
                          <a:lnTo>
                            <a:pt x="60" y="192"/>
                          </a:lnTo>
                          <a:lnTo>
                            <a:pt x="90" y="138"/>
                          </a:lnTo>
                          <a:lnTo>
                            <a:pt x="120" y="96"/>
                          </a:lnTo>
                          <a:lnTo>
                            <a:pt x="137" y="60"/>
                          </a:lnTo>
                          <a:lnTo>
                            <a:pt x="149" y="48"/>
                          </a:lnTo>
                          <a:lnTo>
                            <a:pt x="371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48" name="Freeform 616"/>
                    <p:cNvSpPr>
                      <a:spLocks/>
                    </p:cNvSpPr>
                    <p:nvPr/>
                  </p:nvSpPr>
                  <p:spPr bwMode="auto">
                    <a:xfrm>
                      <a:off x="3795" y="2115"/>
                      <a:ext cx="963" cy="720"/>
                    </a:xfrm>
                    <a:custGeom>
                      <a:avLst/>
                      <a:gdLst>
                        <a:gd name="T0" fmla="*/ 35 w 963"/>
                        <a:gd name="T1" fmla="*/ 0 h 720"/>
                        <a:gd name="T2" fmla="*/ 35 w 963"/>
                        <a:gd name="T3" fmla="*/ 6 h 720"/>
                        <a:gd name="T4" fmla="*/ 24 w 963"/>
                        <a:gd name="T5" fmla="*/ 30 h 720"/>
                        <a:gd name="T6" fmla="*/ 18 w 963"/>
                        <a:gd name="T7" fmla="*/ 66 h 720"/>
                        <a:gd name="T8" fmla="*/ 6 w 963"/>
                        <a:gd name="T9" fmla="*/ 114 h 720"/>
                        <a:gd name="T10" fmla="*/ 6 w 963"/>
                        <a:gd name="T11" fmla="*/ 162 h 720"/>
                        <a:gd name="T12" fmla="*/ 0 w 963"/>
                        <a:gd name="T13" fmla="*/ 222 h 720"/>
                        <a:gd name="T14" fmla="*/ 6 w 963"/>
                        <a:gd name="T15" fmla="*/ 282 h 720"/>
                        <a:gd name="T16" fmla="*/ 24 w 963"/>
                        <a:gd name="T17" fmla="*/ 342 h 720"/>
                        <a:gd name="T18" fmla="*/ 77 w 963"/>
                        <a:gd name="T19" fmla="*/ 456 h 720"/>
                        <a:gd name="T20" fmla="*/ 137 w 963"/>
                        <a:gd name="T21" fmla="*/ 552 h 720"/>
                        <a:gd name="T22" fmla="*/ 161 w 963"/>
                        <a:gd name="T23" fmla="*/ 594 h 720"/>
                        <a:gd name="T24" fmla="*/ 197 w 963"/>
                        <a:gd name="T25" fmla="*/ 624 h 720"/>
                        <a:gd name="T26" fmla="*/ 221 w 963"/>
                        <a:gd name="T27" fmla="*/ 648 h 720"/>
                        <a:gd name="T28" fmla="*/ 251 w 963"/>
                        <a:gd name="T29" fmla="*/ 666 h 720"/>
                        <a:gd name="T30" fmla="*/ 269 w 963"/>
                        <a:gd name="T31" fmla="*/ 672 h 720"/>
                        <a:gd name="T32" fmla="*/ 293 w 963"/>
                        <a:gd name="T33" fmla="*/ 678 h 720"/>
                        <a:gd name="T34" fmla="*/ 352 w 963"/>
                        <a:gd name="T35" fmla="*/ 702 h 720"/>
                        <a:gd name="T36" fmla="*/ 436 w 963"/>
                        <a:gd name="T37" fmla="*/ 714 h 720"/>
                        <a:gd name="T38" fmla="*/ 532 w 963"/>
                        <a:gd name="T39" fmla="*/ 720 h 720"/>
                        <a:gd name="T40" fmla="*/ 622 w 963"/>
                        <a:gd name="T41" fmla="*/ 708 h 720"/>
                        <a:gd name="T42" fmla="*/ 669 w 963"/>
                        <a:gd name="T43" fmla="*/ 696 h 720"/>
                        <a:gd name="T44" fmla="*/ 717 w 963"/>
                        <a:gd name="T45" fmla="*/ 672 h 720"/>
                        <a:gd name="T46" fmla="*/ 759 w 963"/>
                        <a:gd name="T47" fmla="*/ 642 h 720"/>
                        <a:gd name="T48" fmla="*/ 801 w 963"/>
                        <a:gd name="T49" fmla="*/ 600 h 720"/>
                        <a:gd name="T50" fmla="*/ 837 w 963"/>
                        <a:gd name="T51" fmla="*/ 552 h 720"/>
                        <a:gd name="T52" fmla="*/ 873 w 963"/>
                        <a:gd name="T53" fmla="*/ 486 h 720"/>
                        <a:gd name="T54" fmla="*/ 921 w 963"/>
                        <a:gd name="T55" fmla="*/ 378 h 720"/>
                        <a:gd name="T56" fmla="*/ 939 w 963"/>
                        <a:gd name="T57" fmla="*/ 324 h 720"/>
                        <a:gd name="T58" fmla="*/ 957 w 963"/>
                        <a:gd name="T59" fmla="*/ 270 h 720"/>
                        <a:gd name="T60" fmla="*/ 963 w 963"/>
                        <a:gd name="T61" fmla="*/ 222 h 720"/>
                        <a:gd name="T62" fmla="*/ 963 w 963"/>
                        <a:gd name="T63" fmla="*/ 174 h 720"/>
                        <a:gd name="T64" fmla="*/ 945 w 963"/>
                        <a:gd name="T65" fmla="*/ 144 h 720"/>
                        <a:gd name="T66" fmla="*/ 909 w 963"/>
                        <a:gd name="T67" fmla="*/ 108 h 720"/>
                        <a:gd name="T68" fmla="*/ 825 w 963"/>
                        <a:gd name="T69" fmla="*/ 72 h 720"/>
                        <a:gd name="T70" fmla="*/ 741 w 963"/>
                        <a:gd name="T71" fmla="*/ 42 h 720"/>
                        <a:gd name="T72" fmla="*/ 705 w 963"/>
                        <a:gd name="T73" fmla="*/ 36 h 720"/>
                        <a:gd name="T74" fmla="*/ 681 w 963"/>
                        <a:gd name="T75" fmla="*/ 30 h 720"/>
                        <a:gd name="T76" fmla="*/ 663 w 963"/>
                        <a:gd name="T77" fmla="*/ 24 h 720"/>
                        <a:gd name="T78" fmla="*/ 657 w 963"/>
                        <a:gd name="T79" fmla="*/ 24 h 720"/>
                        <a:gd name="T80" fmla="*/ 35 w 963"/>
                        <a:gd name="T81" fmla="*/ 0 h 72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</a:cxnLst>
                      <a:rect l="0" t="0" r="r" b="b"/>
                      <a:pathLst>
                        <a:path w="963" h="720">
                          <a:moveTo>
                            <a:pt x="35" y="0"/>
                          </a:moveTo>
                          <a:lnTo>
                            <a:pt x="35" y="6"/>
                          </a:lnTo>
                          <a:lnTo>
                            <a:pt x="24" y="30"/>
                          </a:lnTo>
                          <a:lnTo>
                            <a:pt x="18" y="66"/>
                          </a:lnTo>
                          <a:lnTo>
                            <a:pt x="6" y="114"/>
                          </a:lnTo>
                          <a:lnTo>
                            <a:pt x="6" y="162"/>
                          </a:lnTo>
                          <a:lnTo>
                            <a:pt x="0" y="222"/>
                          </a:lnTo>
                          <a:lnTo>
                            <a:pt x="6" y="282"/>
                          </a:lnTo>
                          <a:lnTo>
                            <a:pt x="24" y="342"/>
                          </a:lnTo>
                          <a:lnTo>
                            <a:pt x="77" y="456"/>
                          </a:lnTo>
                          <a:lnTo>
                            <a:pt x="137" y="552"/>
                          </a:lnTo>
                          <a:lnTo>
                            <a:pt x="161" y="594"/>
                          </a:lnTo>
                          <a:lnTo>
                            <a:pt x="197" y="624"/>
                          </a:lnTo>
                          <a:lnTo>
                            <a:pt x="221" y="648"/>
                          </a:lnTo>
                          <a:lnTo>
                            <a:pt x="251" y="666"/>
                          </a:lnTo>
                          <a:lnTo>
                            <a:pt x="269" y="672"/>
                          </a:lnTo>
                          <a:lnTo>
                            <a:pt x="293" y="678"/>
                          </a:lnTo>
                          <a:lnTo>
                            <a:pt x="352" y="702"/>
                          </a:lnTo>
                          <a:lnTo>
                            <a:pt x="436" y="714"/>
                          </a:lnTo>
                          <a:lnTo>
                            <a:pt x="532" y="720"/>
                          </a:lnTo>
                          <a:lnTo>
                            <a:pt x="622" y="708"/>
                          </a:lnTo>
                          <a:lnTo>
                            <a:pt x="669" y="696"/>
                          </a:lnTo>
                          <a:lnTo>
                            <a:pt x="717" y="672"/>
                          </a:lnTo>
                          <a:lnTo>
                            <a:pt x="759" y="642"/>
                          </a:lnTo>
                          <a:lnTo>
                            <a:pt x="801" y="600"/>
                          </a:lnTo>
                          <a:lnTo>
                            <a:pt x="837" y="552"/>
                          </a:lnTo>
                          <a:lnTo>
                            <a:pt x="873" y="486"/>
                          </a:lnTo>
                          <a:lnTo>
                            <a:pt x="921" y="378"/>
                          </a:lnTo>
                          <a:lnTo>
                            <a:pt x="939" y="324"/>
                          </a:lnTo>
                          <a:lnTo>
                            <a:pt x="957" y="270"/>
                          </a:lnTo>
                          <a:lnTo>
                            <a:pt x="963" y="222"/>
                          </a:lnTo>
                          <a:lnTo>
                            <a:pt x="963" y="174"/>
                          </a:lnTo>
                          <a:lnTo>
                            <a:pt x="945" y="144"/>
                          </a:lnTo>
                          <a:lnTo>
                            <a:pt x="909" y="108"/>
                          </a:lnTo>
                          <a:lnTo>
                            <a:pt x="825" y="72"/>
                          </a:lnTo>
                          <a:lnTo>
                            <a:pt x="741" y="42"/>
                          </a:lnTo>
                          <a:lnTo>
                            <a:pt x="705" y="36"/>
                          </a:lnTo>
                          <a:lnTo>
                            <a:pt x="681" y="30"/>
                          </a:lnTo>
                          <a:lnTo>
                            <a:pt x="663" y="24"/>
                          </a:lnTo>
                          <a:lnTo>
                            <a:pt x="657" y="24"/>
                          </a:lnTo>
                          <a:lnTo>
                            <a:pt x="35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49" name="Freeform 617"/>
                    <p:cNvSpPr>
                      <a:spLocks/>
                    </p:cNvSpPr>
                    <p:nvPr/>
                  </p:nvSpPr>
                  <p:spPr bwMode="auto">
                    <a:xfrm>
                      <a:off x="4584" y="2301"/>
                      <a:ext cx="520" cy="599"/>
                    </a:xfrm>
                    <a:custGeom>
                      <a:avLst/>
                      <a:gdLst>
                        <a:gd name="T0" fmla="*/ 96 w 520"/>
                        <a:gd name="T1" fmla="*/ 0 h 599"/>
                        <a:gd name="T2" fmla="*/ 102 w 520"/>
                        <a:gd name="T3" fmla="*/ 0 h 599"/>
                        <a:gd name="T4" fmla="*/ 126 w 520"/>
                        <a:gd name="T5" fmla="*/ 6 h 599"/>
                        <a:gd name="T6" fmla="*/ 162 w 520"/>
                        <a:gd name="T7" fmla="*/ 12 h 599"/>
                        <a:gd name="T8" fmla="*/ 203 w 520"/>
                        <a:gd name="T9" fmla="*/ 24 h 599"/>
                        <a:gd name="T10" fmla="*/ 293 w 520"/>
                        <a:gd name="T11" fmla="*/ 48 h 599"/>
                        <a:gd name="T12" fmla="*/ 329 w 520"/>
                        <a:gd name="T13" fmla="*/ 66 h 599"/>
                        <a:gd name="T14" fmla="*/ 365 w 520"/>
                        <a:gd name="T15" fmla="*/ 84 h 599"/>
                        <a:gd name="T16" fmla="*/ 395 w 520"/>
                        <a:gd name="T17" fmla="*/ 108 h 599"/>
                        <a:gd name="T18" fmla="*/ 437 w 520"/>
                        <a:gd name="T19" fmla="*/ 144 h 599"/>
                        <a:gd name="T20" fmla="*/ 473 w 520"/>
                        <a:gd name="T21" fmla="*/ 186 h 599"/>
                        <a:gd name="T22" fmla="*/ 502 w 520"/>
                        <a:gd name="T23" fmla="*/ 234 h 599"/>
                        <a:gd name="T24" fmla="*/ 520 w 520"/>
                        <a:gd name="T25" fmla="*/ 288 h 599"/>
                        <a:gd name="T26" fmla="*/ 520 w 520"/>
                        <a:gd name="T27" fmla="*/ 354 h 599"/>
                        <a:gd name="T28" fmla="*/ 508 w 520"/>
                        <a:gd name="T29" fmla="*/ 390 h 599"/>
                        <a:gd name="T30" fmla="*/ 491 w 520"/>
                        <a:gd name="T31" fmla="*/ 426 h 599"/>
                        <a:gd name="T32" fmla="*/ 467 w 520"/>
                        <a:gd name="T33" fmla="*/ 462 h 599"/>
                        <a:gd name="T34" fmla="*/ 437 w 520"/>
                        <a:gd name="T35" fmla="*/ 498 h 599"/>
                        <a:gd name="T36" fmla="*/ 395 w 520"/>
                        <a:gd name="T37" fmla="*/ 534 h 599"/>
                        <a:gd name="T38" fmla="*/ 347 w 520"/>
                        <a:gd name="T39" fmla="*/ 563 h 599"/>
                        <a:gd name="T40" fmla="*/ 299 w 520"/>
                        <a:gd name="T41" fmla="*/ 581 h 599"/>
                        <a:gd name="T42" fmla="*/ 251 w 520"/>
                        <a:gd name="T43" fmla="*/ 593 h 599"/>
                        <a:gd name="T44" fmla="*/ 209 w 520"/>
                        <a:gd name="T45" fmla="*/ 599 h 599"/>
                        <a:gd name="T46" fmla="*/ 174 w 520"/>
                        <a:gd name="T47" fmla="*/ 599 h 599"/>
                        <a:gd name="T48" fmla="*/ 150 w 520"/>
                        <a:gd name="T49" fmla="*/ 599 h 599"/>
                        <a:gd name="T50" fmla="*/ 138 w 520"/>
                        <a:gd name="T51" fmla="*/ 593 h 599"/>
                        <a:gd name="T52" fmla="*/ 120 w 520"/>
                        <a:gd name="T53" fmla="*/ 546 h 599"/>
                        <a:gd name="T54" fmla="*/ 108 w 520"/>
                        <a:gd name="T55" fmla="*/ 510 h 599"/>
                        <a:gd name="T56" fmla="*/ 96 w 520"/>
                        <a:gd name="T57" fmla="*/ 480 h 599"/>
                        <a:gd name="T58" fmla="*/ 90 w 520"/>
                        <a:gd name="T59" fmla="*/ 468 h 599"/>
                        <a:gd name="T60" fmla="*/ 84 w 520"/>
                        <a:gd name="T61" fmla="*/ 450 h 599"/>
                        <a:gd name="T62" fmla="*/ 84 w 520"/>
                        <a:gd name="T63" fmla="*/ 450 h 599"/>
                        <a:gd name="T64" fmla="*/ 90 w 520"/>
                        <a:gd name="T65" fmla="*/ 438 h 599"/>
                        <a:gd name="T66" fmla="*/ 120 w 520"/>
                        <a:gd name="T67" fmla="*/ 414 h 599"/>
                        <a:gd name="T68" fmla="*/ 162 w 520"/>
                        <a:gd name="T69" fmla="*/ 384 h 599"/>
                        <a:gd name="T70" fmla="*/ 209 w 520"/>
                        <a:gd name="T71" fmla="*/ 372 h 599"/>
                        <a:gd name="T72" fmla="*/ 144 w 520"/>
                        <a:gd name="T73" fmla="*/ 354 h 599"/>
                        <a:gd name="T74" fmla="*/ 90 w 520"/>
                        <a:gd name="T75" fmla="*/ 342 h 599"/>
                        <a:gd name="T76" fmla="*/ 54 w 520"/>
                        <a:gd name="T77" fmla="*/ 330 h 599"/>
                        <a:gd name="T78" fmla="*/ 24 w 520"/>
                        <a:gd name="T79" fmla="*/ 324 h 599"/>
                        <a:gd name="T80" fmla="*/ 12 w 520"/>
                        <a:gd name="T81" fmla="*/ 318 h 599"/>
                        <a:gd name="T82" fmla="*/ 0 w 520"/>
                        <a:gd name="T83" fmla="*/ 318 h 599"/>
                        <a:gd name="T84" fmla="*/ 0 w 520"/>
                        <a:gd name="T85" fmla="*/ 318 h 599"/>
                        <a:gd name="T86" fmla="*/ 96 w 520"/>
                        <a:gd name="T87" fmla="*/ 0 h 59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</a:cxnLst>
                      <a:rect l="0" t="0" r="r" b="b"/>
                      <a:pathLst>
                        <a:path w="520" h="599">
                          <a:moveTo>
                            <a:pt x="96" y="0"/>
                          </a:moveTo>
                          <a:lnTo>
                            <a:pt x="102" y="0"/>
                          </a:lnTo>
                          <a:lnTo>
                            <a:pt x="126" y="6"/>
                          </a:lnTo>
                          <a:lnTo>
                            <a:pt x="162" y="12"/>
                          </a:lnTo>
                          <a:lnTo>
                            <a:pt x="203" y="24"/>
                          </a:lnTo>
                          <a:lnTo>
                            <a:pt x="293" y="48"/>
                          </a:lnTo>
                          <a:lnTo>
                            <a:pt x="329" y="66"/>
                          </a:lnTo>
                          <a:lnTo>
                            <a:pt x="365" y="84"/>
                          </a:lnTo>
                          <a:lnTo>
                            <a:pt x="395" y="108"/>
                          </a:lnTo>
                          <a:lnTo>
                            <a:pt x="437" y="144"/>
                          </a:lnTo>
                          <a:lnTo>
                            <a:pt x="473" y="186"/>
                          </a:lnTo>
                          <a:lnTo>
                            <a:pt x="502" y="234"/>
                          </a:lnTo>
                          <a:lnTo>
                            <a:pt x="520" y="288"/>
                          </a:lnTo>
                          <a:lnTo>
                            <a:pt x="520" y="354"/>
                          </a:lnTo>
                          <a:lnTo>
                            <a:pt x="508" y="390"/>
                          </a:lnTo>
                          <a:lnTo>
                            <a:pt x="491" y="426"/>
                          </a:lnTo>
                          <a:lnTo>
                            <a:pt x="467" y="462"/>
                          </a:lnTo>
                          <a:lnTo>
                            <a:pt x="437" y="498"/>
                          </a:lnTo>
                          <a:lnTo>
                            <a:pt x="395" y="534"/>
                          </a:lnTo>
                          <a:lnTo>
                            <a:pt x="347" y="563"/>
                          </a:lnTo>
                          <a:lnTo>
                            <a:pt x="299" y="581"/>
                          </a:lnTo>
                          <a:lnTo>
                            <a:pt x="251" y="593"/>
                          </a:lnTo>
                          <a:lnTo>
                            <a:pt x="209" y="599"/>
                          </a:lnTo>
                          <a:lnTo>
                            <a:pt x="174" y="599"/>
                          </a:lnTo>
                          <a:lnTo>
                            <a:pt x="150" y="599"/>
                          </a:lnTo>
                          <a:lnTo>
                            <a:pt x="138" y="593"/>
                          </a:lnTo>
                          <a:lnTo>
                            <a:pt x="120" y="546"/>
                          </a:lnTo>
                          <a:lnTo>
                            <a:pt x="108" y="510"/>
                          </a:lnTo>
                          <a:lnTo>
                            <a:pt x="96" y="480"/>
                          </a:lnTo>
                          <a:lnTo>
                            <a:pt x="90" y="468"/>
                          </a:lnTo>
                          <a:lnTo>
                            <a:pt x="84" y="450"/>
                          </a:lnTo>
                          <a:lnTo>
                            <a:pt x="84" y="450"/>
                          </a:lnTo>
                          <a:lnTo>
                            <a:pt x="90" y="438"/>
                          </a:lnTo>
                          <a:lnTo>
                            <a:pt x="120" y="414"/>
                          </a:lnTo>
                          <a:lnTo>
                            <a:pt x="162" y="384"/>
                          </a:lnTo>
                          <a:lnTo>
                            <a:pt x="209" y="372"/>
                          </a:lnTo>
                          <a:lnTo>
                            <a:pt x="144" y="354"/>
                          </a:lnTo>
                          <a:lnTo>
                            <a:pt x="90" y="342"/>
                          </a:lnTo>
                          <a:lnTo>
                            <a:pt x="54" y="330"/>
                          </a:lnTo>
                          <a:lnTo>
                            <a:pt x="24" y="324"/>
                          </a:lnTo>
                          <a:lnTo>
                            <a:pt x="12" y="318"/>
                          </a:lnTo>
                          <a:lnTo>
                            <a:pt x="0" y="318"/>
                          </a:lnTo>
                          <a:lnTo>
                            <a:pt x="0" y="318"/>
                          </a:lnTo>
                          <a:lnTo>
                            <a:pt x="96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50" name="Freeform 618"/>
                    <p:cNvSpPr>
                      <a:spLocks/>
                    </p:cNvSpPr>
                    <p:nvPr/>
                  </p:nvSpPr>
                  <p:spPr bwMode="auto">
                    <a:xfrm>
                      <a:off x="4584" y="2301"/>
                      <a:ext cx="520" cy="599"/>
                    </a:xfrm>
                    <a:custGeom>
                      <a:avLst/>
                      <a:gdLst>
                        <a:gd name="T0" fmla="*/ 96 w 520"/>
                        <a:gd name="T1" fmla="*/ 0 h 599"/>
                        <a:gd name="T2" fmla="*/ 102 w 520"/>
                        <a:gd name="T3" fmla="*/ 0 h 599"/>
                        <a:gd name="T4" fmla="*/ 126 w 520"/>
                        <a:gd name="T5" fmla="*/ 6 h 599"/>
                        <a:gd name="T6" fmla="*/ 162 w 520"/>
                        <a:gd name="T7" fmla="*/ 12 h 599"/>
                        <a:gd name="T8" fmla="*/ 203 w 520"/>
                        <a:gd name="T9" fmla="*/ 24 h 599"/>
                        <a:gd name="T10" fmla="*/ 293 w 520"/>
                        <a:gd name="T11" fmla="*/ 48 h 599"/>
                        <a:gd name="T12" fmla="*/ 329 w 520"/>
                        <a:gd name="T13" fmla="*/ 66 h 599"/>
                        <a:gd name="T14" fmla="*/ 365 w 520"/>
                        <a:gd name="T15" fmla="*/ 84 h 599"/>
                        <a:gd name="T16" fmla="*/ 395 w 520"/>
                        <a:gd name="T17" fmla="*/ 108 h 599"/>
                        <a:gd name="T18" fmla="*/ 437 w 520"/>
                        <a:gd name="T19" fmla="*/ 144 h 599"/>
                        <a:gd name="T20" fmla="*/ 473 w 520"/>
                        <a:gd name="T21" fmla="*/ 186 h 599"/>
                        <a:gd name="T22" fmla="*/ 502 w 520"/>
                        <a:gd name="T23" fmla="*/ 234 h 599"/>
                        <a:gd name="T24" fmla="*/ 520 w 520"/>
                        <a:gd name="T25" fmla="*/ 288 h 599"/>
                        <a:gd name="T26" fmla="*/ 520 w 520"/>
                        <a:gd name="T27" fmla="*/ 354 h 599"/>
                        <a:gd name="T28" fmla="*/ 508 w 520"/>
                        <a:gd name="T29" fmla="*/ 390 h 599"/>
                        <a:gd name="T30" fmla="*/ 491 w 520"/>
                        <a:gd name="T31" fmla="*/ 426 h 599"/>
                        <a:gd name="T32" fmla="*/ 467 w 520"/>
                        <a:gd name="T33" fmla="*/ 462 h 599"/>
                        <a:gd name="T34" fmla="*/ 437 w 520"/>
                        <a:gd name="T35" fmla="*/ 498 h 599"/>
                        <a:gd name="T36" fmla="*/ 395 w 520"/>
                        <a:gd name="T37" fmla="*/ 534 h 599"/>
                        <a:gd name="T38" fmla="*/ 347 w 520"/>
                        <a:gd name="T39" fmla="*/ 563 h 599"/>
                        <a:gd name="T40" fmla="*/ 299 w 520"/>
                        <a:gd name="T41" fmla="*/ 581 h 599"/>
                        <a:gd name="T42" fmla="*/ 251 w 520"/>
                        <a:gd name="T43" fmla="*/ 593 h 599"/>
                        <a:gd name="T44" fmla="*/ 209 w 520"/>
                        <a:gd name="T45" fmla="*/ 599 h 599"/>
                        <a:gd name="T46" fmla="*/ 174 w 520"/>
                        <a:gd name="T47" fmla="*/ 599 h 599"/>
                        <a:gd name="T48" fmla="*/ 150 w 520"/>
                        <a:gd name="T49" fmla="*/ 599 h 599"/>
                        <a:gd name="T50" fmla="*/ 138 w 520"/>
                        <a:gd name="T51" fmla="*/ 593 h 599"/>
                        <a:gd name="T52" fmla="*/ 120 w 520"/>
                        <a:gd name="T53" fmla="*/ 546 h 599"/>
                        <a:gd name="T54" fmla="*/ 108 w 520"/>
                        <a:gd name="T55" fmla="*/ 510 h 599"/>
                        <a:gd name="T56" fmla="*/ 96 w 520"/>
                        <a:gd name="T57" fmla="*/ 480 h 599"/>
                        <a:gd name="T58" fmla="*/ 90 w 520"/>
                        <a:gd name="T59" fmla="*/ 468 h 599"/>
                        <a:gd name="T60" fmla="*/ 84 w 520"/>
                        <a:gd name="T61" fmla="*/ 450 h 599"/>
                        <a:gd name="T62" fmla="*/ 84 w 520"/>
                        <a:gd name="T63" fmla="*/ 450 h 599"/>
                        <a:gd name="T64" fmla="*/ 90 w 520"/>
                        <a:gd name="T65" fmla="*/ 438 h 599"/>
                        <a:gd name="T66" fmla="*/ 120 w 520"/>
                        <a:gd name="T67" fmla="*/ 414 h 599"/>
                        <a:gd name="T68" fmla="*/ 162 w 520"/>
                        <a:gd name="T69" fmla="*/ 384 h 599"/>
                        <a:gd name="T70" fmla="*/ 209 w 520"/>
                        <a:gd name="T71" fmla="*/ 372 h 599"/>
                        <a:gd name="T72" fmla="*/ 144 w 520"/>
                        <a:gd name="T73" fmla="*/ 354 h 599"/>
                        <a:gd name="T74" fmla="*/ 90 w 520"/>
                        <a:gd name="T75" fmla="*/ 342 h 599"/>
                        <a:gd name="T76" fmla="*/ 54 w 520"/>
                        <a:gd name="T77" fmla="*/ 330 h 599"/>
                        <a:gd name="T78" fmla="*/ 24 w 520"/>
                        <a:gd name="T79" fmla="*/ 324 h 599"/>
                        <a:gd name="T80" fmla="*/ 12 w 520"/>
                        <a:gd name="T81" fmla="*/ 318 h 599"/>
                        <a:gd name="T82" fmla="*/ 0 w 520"/>
                        <a:gd name="T83" fmla="*/ 318 h 599"/>
                        <a:gd name="T84" fmla="*/ 0 w 520"/>
                        <a:gd name="T85" fmla="*/ 318 h 59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520" h="599">
                          <a:moveTo>
                            <a:pt x="96" y="0"/>
                          </a:moveTo>
                          <a:lnTo>
                            <a:pt x="102" y="0"/>
                          </a:lnTo>
                          <a:lnTo>
                            <a:pt x="126" y="6"/>
                          </a:lnTo>
                          <a:lnTo>
                            <a:pt x="162" y="12"/>
                          </a:lnTo>
                          <a:lnTo>
                            <a:pt x="203" y="24"/>
                          </a:lnTo>
                          <a:lnTo>
                            <a:pt x="293" y="48"/>
                          </a:lnTo>
                          <a:lnTo>
                            <a:pt x="329" y="66"/>
                          </a:lnTo>
                          <a:lnTo>
                            <a:pt x="365" y="84"/>
                          </a:lnTo>
                          <a:lnTo>
                            <a:pt x="395" y="108"/>
                          </a:lnTo>
                          <a:lnTo>
                            <a:pt x="437" y="144"/>
                          </a:lnTo>
                          <a:lnTo>
                            <a:pt x="473" y="186"/>
                          </a:lnTo>
                          <a:lnTo>
                            <a:pt x="502" y="234"/>
                          </a:lnTo>
                          <a:lnTo>
                            <a:pt x="520" y="288"/>
                          </a:lnTo>
                          <a:lnTo>
                            <a:pt x="520" y="354"/>
                          </a:lnTo>
                          <a:lnTo>
                            <a:pt x="508" y="390"/>
                          </a:lnTo>
                          <a:lnTo>
                            <a:pt x="491" y="426"/>
                          </a:lnTo>
                          <a:lnTo>
                            <a:pt x="467" y="462"/>
                          </a:lnTo>
                          <a:lnTo>
                            <a:pt x="437" y="498"/>
                          </a:lnTo>
                          <a:lnTo>
                            <a:pt x="395" y="534"/>
                          </a:lnTo>
                          <a:lnTo>
                            <a:pt x="347" y="563"/>
                          </a:lnTo>
                          <a:lnTo>
                            <a:pt x="299" y="581"/>
                          </a:lnTo>
                          <a:lnTo>
                            <a:pt x="251" y="593"/>
                          </a:lnTo>
                          <a:lnTo>
                            <a:pt x="209" y="599"/>
                          </a:lnTo>
                          <a:lnTo>
                            <a:pt x="174" y="599"/>
                          </a:lnTo>
                          <a:lnTo>
                            <a:pt x="150" y="599"/>
                          </a:lnTo>
                          <a:lnTo>
                            <a:pt x="138" y="593"/>
                          </a:lnTo>
                          <a:lnTo>
                            <a:pt x="120" y="546"/>
                          </a:lnTo>
                          <a:lnTo>
                            <a:pt x="108" y="510"/>
                          </a:lnTo>
                          <a:lnTo>
                            <a:pt x="96" y="480"/>
                          </a:lnTo>
                          <a:lnTo>
                            <a:pt x="90" y="468"/>
                          </a:lnTo>
                          <a:lnTo>
                            <a:pt x="84" y="450"/>
                          </a:lnTo>
                          <a:lnTo>
                            <a:pt x="84" y="450"/>
                          </a:lnTo>
                          <a:lnTo>
                            <a:pt x="90" y="438"/>
                          </a:lnTo>
                          <a:lnTo>
                            <a:pt x="120" y="414"/>
                          </a:lnTo>
                          <a:lnTo>
                            <a:pt x="162" y="384"/>
                          </a:lnTo>
                          <a:lnTo>
                            <a:pt x="209" y="372"/>
                          </a:lnTo>
                          <a:lnTo>
                            <a:pt x="144" y="354"/>
                          </a:lnTo>
                          <a:lnTo>
                            <a:pt x="90" y="342"/>
                          </a:lnTo>
                          <a:lnTo>
                            <a:pt x="54" y="330"/>
                          </a:lnTo>
                          <a:lnTo>
                            <a:pt x="24" y="324"/>
                          </a:lnTo>
                          <a:lnTo>
                            <a:pt x="12" y="318"/>
                          </a:lnTo>
                          <a:lnTo>
                            <a:pt x="0" y="318"/>
                          </a:lnTo>
                          <a:lnTo>
                            <a:pt x="0" y="31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51" name="Freeform 619"/>
                    <p:cNvSpPr>
                      <a:spLocks/>
                    </p:cNvSpPr>
                    <p:nvPr/>
                  </p:nvSpPr>
                  <p:spPr bwMode="auto">
                    <a:xfrm>
                      <a:off x="3095" y="2271"/>
                      <a:ext cx="652" cy="138"/>
                    </a:xfrm>
                    <a:custGeom>
                      <a:avLst/>
                      <a:gdLst>
                        <a:gd name="T0" fmla="*/ 652 w 652"/>
                        <a:gd name="T1" fmla="*/ 138 h 138"/>
                        <a:gd name="T2" fmla="*/ 646 w 652"/>
                        <a:gd name="T3" fmla="*/ 138 h 138"/>
                        <a:gd name="T4" fmla="*/ 628 w 652"/>
                        <a:gd name="T5" fmla="*/ 132 h 138"/>
                        <a:gd name="T6" fmla="*/ 604 w 652"/>
                        <a:gd name="T7" fmla="*/ 126 h 138"/>
                        <a:gd name="T8" fmla="*/ 568 w 652"/>
                        <a:gd name="T9" fmla="*/ 114 h 138"/>
                        <a:gd name="T10" fmla="*/ 472 w 652"/>
                        <a:gd name="T11" fmla="*/ 90 h 138"/>
                        <a:gd name="T12" fmla="*/ 365 w 652"/>
                        <a:gd name="T13" fmla="*/ 66 h 138"/>
                        <a:gd name="T14" fmla="*/ 251 w 652"/>
                        <a:gd name="T15" fmla="*/ 36 h 138"/>
                        <a:gd name="T16" fmla="*/ 143 w 652"/>
                        <a:gd name="T17" fmla="*/ 18 h 138"/>
                        <a:gd name="T18" fmla="*/ 96 w 652"/>
                        <a:gd name="T19" fmla="*/ 6 h 138"/>
                        <a:gd name="T20" fmla="*/ 60 w 652"/>
                        <a:gd name="T21" fmla="*/ 6 h 138"/>
                        <a:gd name="T22" fmla="*/ 24 w 652"/>
                        <a:gd name="T23" fmla="*/ 0 h 138"/>
                        <a:gd name="T24" fmla="*/ 0 w 652"/>
                        <a:gd name="T25" fmla="*/ 0 h 13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652" h="138">
                          <a:moveTo>
                            <a:pt x="652" y="138"/>
                          </a:moveTo>
                          <a:lnTo>
                            <a:pt x="646" y="138"/>
                          </a:lnTo>
                          <a:lnTo>
                            <a:pt x="628" y="132"/>
                          </a:lnTo>
                          <a:lnTo>
                            <a:pt x="604" y="126"/>
                          </a:lnTo>
                          <a:lnTo>
                            <a:pt x="568" y="114"/>
                          </a:lnTo>
                          <a:lnTo>
                            <a:pt x="472" y="90"/>
                          </a:lnTo>
                          <a:lnTo>
                            <a:pt x="365" y="66"/>
                          </a:lnTo>
                          <a:lnTo>
                            <a:pt x="251" y="36"/>
                          </a:lnTo>
                          <a:lnTo>
                            <a:pt x="143" y="18"/>
                          </a:lnTo>
                          <a:lnTo>
                            <a:pt x="96" y="6"/>
                          </a:lnTo>
                          <a:lnTo>
                            <a:pt x="60" y="6"/>
                          </a:lnTo>
                          <a:lnTo>
                            <a:pt x="24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52" name="Freeform 620"/>
                    <p:cNvSpPr>
                      <a:spLocks/>
                    </p:cNvSpPr>
                    <p:nvPr/>
                  </p:nvSpPr>
                  <p:spPr bwMode="auto">
                    <a:xfrm>
                      <a:off x="3149" y="2385"/>
                      <a:ext cx="526" cy="96"/>
                    </a:xfrm>
                    <a:custGeom>
                      <a:avLst/>
                      <a:gdLst>
                        <a:gd name="T0" fmla="*/ 526 w 526"/>
                        <a:gd name="T1" fmla="*/ 96 h 96"/>
                        <a:gd name="T2" fmla="*/ 520 w 526"/>
                        <a:gd name="T3" fmla="*/ 96 h 96"/>
                        <a:gd name="T4" fmla="*/ 502 w 526"/>
                        <a:gd name="T5" fmla="*/ 96 h 96"/>
                        <a:gd name="T6" fmla="*/ 484 w 526"/>
                        <a:gd name="T7" fmla="*/ 90 h 96"/>
                        <a:gd name="T8" fmla="*/ 454 w 526"/>
                        <a:gd name="T9" fmla="*/ 78 h 96"/>
                        <a:gd name="T10" fmla="*/ 382 w 526"/>
                        <a:gd name="T11" fmla="*/ 60 h 96"/>
                        <a:gd name="T12" fmla="*/ 299 w 526"/>
                        <a:gd name="T13" fmla="*/ 42 h 96"/>
                        <a:gd name="T14" fmla="*/ 209 w 526"/>
                        <a:gd name="T15" fmla="*/ 24 h 96"/>
                        <a:gd name="T16" fmla="*/ 125 w 526"/>
                        <a:gd name="T17" fmla="*/ 6 h 96"/>
                        <a:gd name="T18" fmla="*/ 53 w 526"/>
                        <a:gd name="T19" fmla="*/ 0 h 96"/>
                        <a:gd name="T20" fmla="*/ 24 w 526"/>
                        <a:gd name="T21" fmla="*/ 0 h 96"/>
                        <a:gd name="T22" fmla="*/ 0 w 526"/>
                        <a:gd name="T23" fmla="*/ 6 h 9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526" h="96">
                          <a:moveTo>
                            <a:pt x="526" y="96"/>
                          </a:moveTo>
                          <a:lnTo>
                            <a:pt x="520" y="96"/>
                          </a:lnTo>
                          <a:lnTo>
                            <a:pt x="502" y="96"/>
                          </a:lnTo>
                          <a:lnTo>
                            <a:pt x="484" y="90"/>
                          </a:lnTo>
                          <a:lnTo>
                            <a:pt x="454" y="78"/>
                          </a:lnTo>
                          <a:lnTo>
                            <a:pt x="382" y="60"/>
                          </a:lnTo>
                          <a:lnTo>
                            <a:pt x="299" y="42"/>
                          </a:lnTo>
                          <a:lnTo>
                            <a:pt x="209" y="24"/>
                          </a:lnTo>
                          <a:lnTo>
                            <a:pt x="125" y="6"/>
                          </a:lnTo>
                          <a:lnTo>
                            <a:pt x="53" y="0"/>
                          </a:lnTo>
                          <a:lnTo>
                            <a:pt x="24" y="0"/>
                          </a:lnTo>
                          <a:lnTo>
                            <a:pt x="0" y="6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53" name="Freeform 621"/>
                    <p:cNvSpPr>
                      <a:spLocks/>
                    </p:cNvSpPr>
                    <p:nvPr/>
                  </p:nvSpPr>
                  <p:spPr bwMode="auto">
                    <a:xfrm>
                      <a:off x="3872" y="2253"/>
                      <a:ext cx="126" cy="198"/>
                    </a:xfrm>
                    <a:custGeom>
                      <a:avLst/>
                      <a:gdLst>
                        <a:gd name="T0" fmla="*/ 42 w 126"/>
                        <a:gd name="T1" fmla="*/ 12 h 198"/>
                        <a:gd name="T2" fmla="*/ 18 w 126"/>
                        <a:gd name="T3" fmla="*/ 102 h 198"/>
                        <a:gd name="T4" fmla="*/ 0 w 126"/>
                        <a:gd name="T5" fmla="*/ 192 h 198"/>
                        <a:gd name="T6" fmla="*/ 30 w 126"/>
                        <a:gd name="T7" fmla="*/ 168 h 198"/>
                        <a:gd name="T8" fmla="*/ 60 w 126"/>
                        <a:gd name="T9" fmla="*/ 168 h 198"/>
                        <a:gd name="T10" fmla="*/ 90 w 126"/>
                        <a:gd name="T11" fmla="*/ 180 h 198"/>
                        <a:gd name="T12" fmla="*/ 108 w 126"/>
                        <a:gd name="T13" fmla="*/ 198 h 198"/>
                        <a:gd name="T14" fmla="*/ 126 w 126"/>
                        <a:gd name="T15" fmla="*/ 138 h 198"/>
                        <a:gd name="T16" fmla="*/ 126 w 126"/>
                        <a:gd name="T17" fmla="*/ 102 h 198"/>
                        <a:gd name="T18" fmla="*/ 120 w 126"/>
                        <a:gd name="T19" fmla="*/ 72 h 198"/>
                        <a:gd name="T20" fmla="*/ 102 w 126"/>
                        <a:gd name="T21" fmla="*/ 30 h 198"/>
                        <a:gd name="T22" fmla="*/ 84 w 126"/>
                        <a:gd name="T23" fmla="*/ 6 h 198"/>
                        <a:gd name="T24" fmla="*/ 66 w 126"/>
                        <a:gd name="T25" fmla="*/ 0 h 198"/>
                        <a:gd name="T26" fmla="*/ 42 w 126"/>
                        <a:gd name="T27" fmla="*/ 12 h 198"/>
                        <a:gd name="T28" fmla="*/ 42 w 126"/>
                        <a:gd name="T29" fmla="*/ 12 h 19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126" h="198">
                          <a:moveTo>
                            <a:pt x="42" y="12"/>
                          </a:moveTo>
                          <a:lnTo>
                            <a:pt x="18" y="102"/>
                          </a:lnTo>
                          <a:lnTo>
                            <a:pt x="0" y="192"/>
                          </a:lnTo>
                          <a:lnTo>
                            <a:pt x="30" y="168"/>
                          </a:lnTo>
                          <a:lnTo>
                            <a:pt x="60" y="168"/>
                          </a:lnTo>
                          <a:lnTo>
                            <a:pt x="90" y="180"/>
                          </a:lnTo>
                          <a:lnTo>
                            <a:pt x="108" y="198"/>
                          </a:lnTo>
                          <a:lnTo>
                            <a:pt x="126" y="138"/>
                          </a:lnTo>
                          <a:lnTo>
                            <a:pt x="126" y="102"/>
                          </a:lnTo>
                          <a:lnTo>
                            <a:pt x="120" y="72"/>
                          </a:lnTo>
                          <a:lnTo>
                            <a:pt x="102" y="30"/>
                          </a:lnTo>
                          <a:lnTo>
                            <a:pt x="84" y="6"/>
                          </a:lnTo>
                          <a:lnTo>
                            <a:pt x="66" y="0"/>
                          </a:lnTo>
                          <a:lnTo>
                            <a:pt x="42" y="12"/>
                          </a:lnTo>
                          <a:lnTo>
                            <a:pt x="42" y="12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54" name="Freeform 622"/>
                    <p:cNvSpPr>
                      <a:spLocks/>
                    </p:cNvSpPr>
                    <p:nvPr/>
                  </p:nvSpPr>
                  <p:spPr bwMode="auto">
                    <a:xfrm>
                      <a:off x="4153" y="2187"/>
                      <a:ext cx="323" cy="288"/>
                    </a:xfrm>
                    <a:custGeom>
                      <a:avLst/>
                      <a:gdLst>
                        <a:gd name="T0" fmla="*/ 323 w 323"/>
                        <a:gd name="T1" fmla="*/ 0 h 288"/>
                        <a:gd name="T2" fmla="*/ 317 w 323"/>
                        <a:gd name="T3" fmla="*/ 72 h 288"/>
                        <a:gd name="T4" fmla="*/ 294 w 323"/>
                        <a:gd name="T5" fmla="*/ 150 h 288"/>
                        <a:gd name="T6" fmla="*/ 258 w 323"/>
                        <a:gd name="T7" fmla="*/ 228 h 288"/>
                        <a:gd name="T8" fmla="*/ 222 w 323"/>
                        <a:gd name="T9" fmla="*/ 288 h 288"/>
                        <a:gd name="T10" fmla="*/ 204 w 323"/>
                        <a:gd name="T11" fmla="*/ 270 h 288"/>
                        <a:gd name="T12" fmla="*/ 174 w 323"/>
                        <a:gd name="T13" fmla="*/ 252 h 288"/>
                        <a:gd name="T14" fmla="*/ 108 w 323"/>
                        <a:gd name="T15" fmla="*/ 228 h 288"/>
                        <a:gd name="T16" fmla="*/ 72 w 323"/>
                        <a:gd name="T17" fmla="*/ 216 h 288"/>
                        <a:gd name="T18" fmla="*/ 42 w 323"/>
                        <a:gd name="T19" fmla="*/ 222 h 288"/>
                        <a:gd name="T20" fmla="*/ 18 w 323"/>
                        <a:gd name="T21" fmla="*/ 228 h 288"/>
                        <a:gd name="T22" fmla="*/ 0 w 323"/>
                        <a:gd name="T23" fmla="*/ 246 h 288"/>
                        <a:gd name="T24" fmla="*/ 36 w 323"/>
                        <a:gd name="T25" fmla="*/ 210 h 288"/>
                        <a:gd name="T26" fmla="*/ 66 w 323"/>
                        <a:gd name="T27" fmla="*/ 168 h 288"/>
                        <a:gd name="T28" fmla="*/ 84 w 323"/>
                        <a:gd name="T29" fmla="*/ 144 h 288"/>
                        <a:gd name="T30" fmla="*/ 102 w 323"/>
                        <a:gd name="T31" fmla="*/ 132 h 288"/>
                        <a:gd name="T32" fmla="*/ 126 w 323"/>
                        <a:gd name="T33" fmla="*/ 126 h 288"/>
                        <a:gd name="T34" fmla="*/ 150 w 323"/>
                        <a:gd name="T35" fmla="*/ 114 h 288"/>
                        <a:gd name="T36" fmla="*/ 198 w 323"/>
                        <a:gd name="T37" fmla="*/ 84 h 288"/>
                        <a:gd name="T38" fmla="*/ 246 w 323"/>
                        <a:gd name="T39" fmla="*/ 54 h 288"/>
                        <a:gd name="T40" fmla="*/ 264 w 323"/>
                        <a:gd name="T41" fmla="*/ 42 h 288"/>
                        <a:gd name="T42" fmla="*/ 282 w 323"/>
                        <a:gd name="T43" fmla="*/ 24 h 288"/>
                        <a:gd name="T44" fmla="*/ 299 w 323"/>
                        <a:gd name="T45" fmla="*/ 6 h 288"/>
                        <a:gd name="T46" fmla="*/ 323 w 323"/>
                        <a:gd name="T47" fmla="*/ 0 h 288"/>
                        <a:gd name="T48" fmla="*/ 323 w 323"/>
                        <a:gd name="T49" fmla="*/ 0 h 28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</a:cxnLst>
                      <a:rect l="0" t="0" r="r" b="b"/>
                      <a:pathLst>
                        <a:path w="323" h="288">
                          <a:moveTo>
                            <a:pt x="323" y="0"/>
                          </a:moveTo>
                          <a:lnTo>
                            <a:pt x="317" y="72"/>
                          </a:lnTo>
                          <a:lnTo>
                            <a:pt x="294" y="150"/>
                          </a:lnTo>
                          <a:lnTo>
                            <a:pt x="258" y="228"/>
                          </a:lnTo>
                          <a:lnTo>
                            <a:pt x="222" y="288"/>
                          </a:lnTo>
                          <a:lnTo>
                            <a:pt x="204" y="270"/>
                          </a:lnTo>
                          <a:lnTo>
                            <a:pt x="174" y="252"/>
                          </a:lnTo>
                          <a:lnTo>
                            <a:pt x="108" y="228"/>
                          </a:lnTo>
                          <a:lnTo>
                            <a:pt x="72" y="216"/>
                          </a:lnTo>
                          <a:lnTo>
                            <a:pt x="42" y="222"/>
                          </a:lnTo>
                          <a:lnTo>
                            <a:pt x="18" y="228"/>
                          </a:lnTo>
                          <a:lnTo>
                            <a:pt x="0" y="246"/>
                          </a:lnTo>
                          <a:lnTo>
                            <a:pt x="36" y="210"/>
                          </a:lnTo>
                          <a:lnTo>
                            <a:pt x="66" y="168"/>
                          </a:lnTo>
                          <a:lnTo>
                            <a:pt x="84" y="144"/>
                          </a:lnTo>
                          <a:lnTo>
                            <a:pt x="102" y="132"/>
                          </a:lnTo>
                          <a:lnTo>
                            <a:pt x="126" y="126"/>
                          </a:lnTo>
                          <a:lnTo>
                            <a:pt x="150" y="114"/>
                          </a:lnTo>
                          <a:lnTo>
                            <a:pt x="198" y="84"/>
                          </a:lnTo>
                          <a:lnTo>
                            <a:pt x="246" y="54"/>
                          </a:lnTo>
                          <a:lnTo>
                            <a:pt x="264" y="42"/>
                          </a:lnTo>
                          <a:lnTo>
                            <a:pt x="282" y="24"/>
                          </a:lnTo>
                          <a:lnTo>
                            <a:pt x="299" y="6"/>
                          </a:lnTo>
                          <a:lnTo>
                            <a:pt x="323" y="0"/>
                          </a:lnTo>
                          <a:lnTo>
                            <a:pt x="323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55" name="Freeform 623"/>
                    <p:cNvSpPr>
                      <a:spLocks/>
                    </p:cNvSpPr>
                    <p:nvPr/>
                  </p:nvSpPr>
                  <p:spPr bwMode="auto">
                    <a:xfrm>
                      <a:off x="3962" y="2259"/>
                      <a:ext cx="287" cy="246"/>
                    </a:xfrm>
                    <a:custGeom>
                      <a:avLst/>
                      <a:gdLst>
                        <a:gd name="T0" fmla="*/ 6 w 287"/>
                        <a:gd name="T1" fmla="*/ 36 h 246"/>
                        <a:gd name="T2" fmla="*/ 0 w 287"/>
                        <a:gd name="T3" fmla="*/ 48 h 246"/>
                        <a:gd name="T4" fmla="*/ 6 w 287"/>
                        <a:gd name="T5" fmla="*/ 72 h 246"/>
                        <a:gd name="T6" fmla="*/ 18 w 287"/>
                        <a:gd name="T7" fmla="*/ 102 h 246"/>
                        <a:gd name="T8" fmla="*/ 36 w 287"/>
                        <a:gd name="T9" fmla="*/ 138 h 246"/>
                        <a:gd name="T10" fmla="*/ 78 w 287"/>
                        <a:gd name="T11" fmla="*/ 210 h 246"/>
                        <a:gd name="T12" fmla="*/ 96 w 287"/>
                        <a:gd name="T13" fmla="*/ 234 h 246"/>
                        <a:gd name="T14" fmla="*/ 114 w 287"/>
                        <a:gd name="T15" fmla="*/ 246 h 246"/>
                        <a:gd name="T16" fmla="*/ 132 w 287"/>
                        <a:gd name="T17" fmla="*/ 222 h 246"/>
                        <a:gd name="T18" fmla="*/ 162 w 287"/>
                        <a:gd name="T19" fmla="*/ 198 h 246"/>
                        <a:gd name="T20" fmla="*/ 209 w 287"/>
                        <a:gd name="T21" fmla="*/ 156 h 246"/>
                        <a:gd name="T22" fmla="*/ 251 w 287"/>
                        <a:gd name="T23" fmla="*/ 102 h 246"/>
                        <a:gd name="T24" fmla="*/ 287 w 287"/>
                        <a:gd name="T25" fmla="*/ 36 h 246"/>
                        <a:gd name="T26" fmla="*/ 209 w 287"/>
                        <a:gd name="T27" fmla="*/ 18 h 246"/>
                        <a:gd name="T28" fmla="*/ 168 w 287"/>
                        <a:gd name="T29" fmla="*/ 6 h 246"/>
                        <a:gd name="T30" fmla="*/ 132 w 287"/>
                        <a:gd name="T31" fmla="*/ 0 h 246"/>
                        <a:gd name="T32" fmla="*/ 96 w 287"/>
                        <a:gd name="T33" fmla="*/ 6 h 246"/>
                        <a:gd name="T34" fmla="*/ 60 w 287"/>
                        <a:gd name="T35" fmla="*/ 12 h 246"/>
                        <a:gd name="T36" fmla="*/ 6 w 287"/>
                        <a:gd name="T37" fmla="*/ 36 h 246"/>
                        <a:gd name="T38" fmla="*/ 6 w 287"/>
                        <a:gd name="T39" fmla="*/ 36 h 24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</a:cxnLst>
                      <a:rect l="0" t="0" r="r" b="b"/>
                      <a:pathLst>
                        <a:path w="287" h="246">
                          <a:moveTo>
                            <a:pt x="6" y="36"/>
                          </a:moveTo>
                          <a:lnTo>
                            <a:pt x="0" y="48"/>
                          </a:lnTo>
                          <a:lnTo>
                            <a:pt x="6" y="72"/>
                          </a:lnTo>
                          <a:lnTo>
                            <a:pt x="18" y="102"/>
                          </a:lnTo>
                          <a:lnTo>
                            <a:pt x="36" y="138"/>
                          </a:lnTo>
                          <a:lnTo>
                            <a:pt x="78" y="210"/>
                          </a:lnTo>
                          <a:lnTo>
                            <a:pt x="96" y="234"/>
                          </a:lnTo>
                          <a:lnTo>
                            <a:pt x="114" y="246"/>
                          </a:lnTo>
                          <a:lnTo>
                            <a:pt x="132" y="222"/>
                          </a:lnTo>
                          <a:lnTo>
                            <a:pt x="162" y="198"/>
                          </a:lnTo>
                          <a:lnTo>
                            <a:pt x="209" y="156"/>
                          </a:lnTo>
                          <a:lnTo>
                            <a:pt x="251" y="102"/>
                          </a:lnTo>
                          <a:lnTo>
                            <a:pt x="287" y="36"/>
                          </a:lnTo>
                          <a:lnTo>
                            <a:pt x="209" y="18"/>
                          </a:lnTo>
                          <a:lnTo>
                            <a:pt x="168" y="6"/>
                          </a:lnTo>
                          <a:lnTo>
                            <a:pt x="132" y="0"/>
                          </a:lnTo>
                          <a:lnTo>
                            <a:pt x="96" y="6"/>
                          </a:lnTo>
                          <a:lnTo>
                            <a:pt x="60" y="12"/>
                          </a:lnTo>
                          <a:lnTo>
                            <a:pt x="6" y="36"/>
                          </a:lnTo>
                          <a:lnTo>
                            <a:pt x="6" y="3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56" name="Freeform 624"/>
                    <p:cNvSpPr>
                      <a:spLocks/>
                    </p:cNvSpPr>
                    <p:nvPr/>
                  </p:nvSpPr>
                  <p:spPr bwMode="auto">
                    <a:xfrm>
                      <a:off x="4291" y="2493"/>
                      <a:ext cx="161" cy="114"/>
                    </a:xfrm>
                    <a:custGeom>
                      <a:avLst/>
                      <a:gdLst>
                        <a:gd name="T0" fmla="*/ 0 w 161"/>
                        <a:gd name="T1" fmla="*/ 0 h 114"/>
                        <a:gd name="T2" fmla="*/ 0 w 161"/>
                        <a:gd name="T3" fmla="*/ 42 h 114"/>
                        <a:gd name="T4" fmla="*/ 12 w 161"/>
                        <a:gd name="T5" fmla="*/ 84 h 114"/>
                        <a:gd name="T6" fmla="*/ 84 w 161"/>
                        <a:gd name="T7" fmla="*/ 96 h 114"/>
                        <a:gd name="T8" fmla="*/ 156 w 161"/>
                        <a:gd name="T9" fmla="*/ 114 h 114"/>
                        <a:gd name="T10" fmla="*/ 161 w 161"/>
                        <a:gd name="T11" fmla="*/ 78 h 114"/>
                        <a:gd name="T12" fmla="*/ 161 w 161"/>
                        <a:gd name="T13" fmla="*/ 42 h 114"/>
                        <a:gd name="T14" fmla="*/ 120 w 161"/>
                        <a:gd name="T15" fmla="*/ 42 h 114"/>
                        <a:gd name="T16" fmla="*/ 78 w 161"/>
                        <a:gd name="T17" fmla="*/ 36 h 114"/>
                        <a:gd name="T18" fmla="*/ 36 w 161"/>
                        <a:gd name="T19" fmla="*/ 24 h 114"/>
                        <a:gd name="T20" fmla="*/ 0 w 161"/>
                        <a:gd name="T21" fmla="*/ 0 h 114"/>
                        <a:gd name="T22" fmla="*/ 0 w 161"/>
                        <a:gd name="T23" fmla="*/ 0 h 1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61" h="114">
                          <a:moveTo>
                            <a:pt x="0" y="0"/>
                          </a:moveTo>
                          <a:lnTo>
                            <a:pt x="0" y="42"/>
                          </a:lnTo>
                          <a:lnTo>
                            <a:pt x="12" y="84"/>
                          </a:lnTo>
                          <a:lnTo>
                            <a:pt x="84" y="96"/>
                          </a:lnTo>
                          <a:lnTo>
                            <a:pt x="156" y="114"/>
                          </a:lnTo>
                          <a:lnTo>
                            <a:pt x="161" y="78"/>
                          </a:lnTo>
                          <a:lnTo>
                            <a:pt x="161" y="42"/>
                          </a:lnTo>
                          <a:lnTo>
                            <a:pt x="120" y="42"/>
                          </a:lnTo>
                          <a:lnTo>
                            <a:pt x="78" y="36"/>
                          </a:lnTo>
                          <a:lnTo>
                            <a:pt x="36" y="24"/>
                          </a:lnTo>
                          <a:lnTo>
                            <a:pt x="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57" name="Freeform 625"/>
                    <p:cNvSpPr>
                      <a:spLocks/>
                    </p:cNvSpPr>
                    <p:nvPr/>
                  </p:nvSpPr>
                  <p:spPr bwMode="auto">
                    <a:xfrm>
                      <a:off x="3801" y="1485"/>
                      <a:ext cx="986" cy="882"/>
                    </a:xfrm>
                    <a:custGeom>
                      <a:avLst/>
                      <a:gdLst>
                        <a:gd name="T0" fmla="*/ 107 w 986"/>
                        <a:gd name="T1" fmla="*/ 114 h 882"/>
                        <a:gd name="T2" fmla="*/ 125 w 986"/>
                        <a:gd name="T3" fmla="*/ 204 h 882"/>
                        <a:gd name="T4" fmla="*/ 107 w 986"/>
                        <a:gd name="T5" fmla="*/ 330 h 882"/>
                        <a:gd name="T6" fmla="*/ 35 w 986"/>
                        <a:gd name="T7" fmla="*/ 480 h 882"/>
                        <a:gd name="T8" fmla="*/ 0 w 986"/>
                        <a:gd name="T9" fmla="*/ 612 h 882"/>
                        <a:gd name="T10" fmla="*/ 6 w 986"/>
                        <a:gd name="T11" fmla="*/ 696 h 882"/>
                        <a:gd name="T12" fmla="*/ 47 w 986"/>
                        <a:gd name="T13" fmla="*/ 756 h 882"/>
                        <a:gd name="T14" fmla="*/ 107 w 986"/>
                        <a:gd name="T15" fmla="*/ 810 h 882"/>
                        <a:gd name="T16" fmla="*/ 173 w 986"/>
                        <a:gd name="T17" fmla="*/ 846 h 882"/>
                        <a:gd name="T18" fmla="*/ 293 w 986"/>
                        <a:gd name="T19" fmla="*/ 882 h 882"/>
                        <a:gd name="T20" fmla="*/ 466 w 986"/>
                        <a:gd name="T21" fmla="*/ 870 h 882"/>
                        <a:gd name="T22" fmla="*/ 622 w 986"/>
                        <a:gd name="T23" fmla="*/ 786 h 882"/>
                        <a:gd name="T24" fmla="*/ 693 w 986"/>
                        <a:gd name="T25" fmla="*/ 708 h 882"/>
                        <a:gd name="T26" fmla="*/ 747 w 986"/>
                        <a:gd name="T27" fmla="*/ 618 h 882"/>
                        <a:gd name="T28" fmla="*/ 807 w 986"/>
                        <a:gd name="T29" fmla="*/ 606 h 882"/>
                        <a:gd name="T30" fmla="*/ 867 w 986"/>
                        <a:gd name="T31" fmla="*/ 582 h 882"/>
                        <a:gd name="T32" fmla="*/ 933 w 986"/>
                        <a:gd name="T33" fmla="*/ 528 h 882"/>
                        <a:gd name="T34" fmla="*/ 980 w 986"/>
                        <a:gd name="T35" fmla="*/ 456 h 882"/>
                        <a:gd name="T36" fmla="*/ 974 w 986"/>
                        <a:gd name="T37" fmla="*/ 390 h 882"/>
                        <a:gd name="T38" fmla="*/ 915 w 986"/>
                        <a:gd name="T39" fmla="*/ 360 h 882"/>
                        <a:gd name="T40" fmla="*/ 831 w 986"/>
                        <a:gd name="T41" fmla="*/ 384 h 882"/>
                        <a:gd name="T42" fmla="*/ 759 w 986"/>
                        <a:gd name="T43" fmla="*/ 456 h 882"/>
                        <a:gd name="T44" fmla="*/ 753 w 986"/>
                        <a:gd name="T45" fmla="*/ 390 h 882"/>
                        <a:gd name="T46" fmla="*/ 729 w 986"/>
                        <a:gd name="T47" fmla="*/ 282 h 882"/>
                        <a:gd name="T48" fmla="*/ 723 w 986"/>
                        <a:gd name="T49" fmla="*/ 252 h 882"/>
                        <a:gd name="T50" fmla="*/ 729 w 986"/>
                        <a:gd name="T51" fmla="*/ 276 h 882"/>
                        <a:gd name="T52" fmla="*/ 729 w 986"/>
                        <a:gd name="T53" fmla="*/ 264 h 882"/>
                        <a:gd name="T54" fmla="*/ 705 w 986"/>
                        <a:gd name="T55" fmla="*/ 204 h 882"/>
                        <a:gd name="T56" fmla="*/ 663 w 986"/>
                        <a:gd name="T57" fmla="*/ 174 h 882"/>
                        <a:gd name="T58" fmla="*/ 634 w 986"/>
                        <a:gd name="T59" fmla="*/ 228 h 882"/>
                        <a:gd name="T60" fmla="*/ 616 w 986"/>
                        <a:gd name="T61" fmla="*/ 228 h 882"/>
                        <a:gd name="T62" fmla="*/ 598 w 986"/>
                        <a:gd name="T63" fmla="*/ 150 h 882"/>
                        <a:gd name="T64" fmla="*/ 586 w 986"/>
                        <a:gd name="T65" fmla="*/ 84 h 882"/>
                        <a:gd name="T66" fmla="*/ 562 w 986"/>
                        <a:gd name="T67" fmla="*/ 96 h 882"/>
                        <a:gd name="T68" fmla="*/ 538 w 986"/>
                        <a:gd name="T69" fmla="*/ 150 h 882"/>
                        <a:gd name="T70" fmla="*/ 514 w 986"/>
                        <a:gd name="T71" fmla="*/ 126 h 882"/>
                        <a:gd name="T72" fmla="*/ 490 w 986"/>
                        <a:gd name="T73" fmla="*/ 48 h 882"/>
                        <a:gd name="T74" fmla="*/ 436 w 986"/>
                        <a:gd name="T75" fmla="*/ 12 h 882"/>
                        <a:gd name="T76" fmla="*/ 317 w 986"/>
                        <a:gd name="T77" fmla="*/ 60 h 882"/>
                        <a:gd name="T78" fmla="*/ 239 w 986"/>
                        <a:gd name="T79" fmla="*/ 96 h 882"/>
                        <a:gd name="T80" fmla="*/ 185 w 986"/>
                        <a:gd name="T81" fmla="*/ 132 h 882"/>
                        <a:gd name="T82" fmla="*/ 203 w 986"/>
                        <a:gd name="T83" fmla="*/ 24 h 882"/>
                        <a:gd name="T84" fmla="*/ 173 w 986"/>
                        <a:gd name="T85" fmla="*/ 24 h 882"/>
                        <a:gd name="T86" fmla="*/ 107 w 986"/>
                        <a:gd name="T87" fmla="*/ 66 h 882"/>
                        <a:gd name="T88" fmla="*/ 83 w 986"/>
                        <a:gd name="T89" fmla="*/ 72 h 8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986" h="882">
                          <a:moveTo>
                            <a:pt x="83" y="72"/>
                          </a:moveTo>
                          <a:lnTo>
                            <a:pt x="107" y="114"/>
                          </a:lnTo>
                          <a:lnTo>
                            <a:pt x="119" y="156"/>
                          </a:lnTo>
                          <a:lnTo>
                            <a:pt x="125" y="204"/>
                          </a:lnTo>
                          <a:lnTo>
                            <a:pt x="125" y="246"/>
                          </a:lnTo>
                          <a:lnTo>
                            <a:pt x="107" y="330"/>
                          </a:lnTo>
                          <a:lnTo>
                            <a:pt x="71" y="408"/>
                          </a:lnTo>
                          <a:lnTo>
                            <a:pt x="35" y="480"/>
                          </a:lnTo>
                          <a:lnTo>
                            <a:pt x="6" y="570"/>
                          </a:lnTo>
                          <a:lnTo>
                            <a:pt x="0" y="612"/>
                          </a:lnTo>
                          <a:lnTo>
                            <a:pt x="0" y="654"/>
                          </a:lnTo>
                          <a:lnTo>
                            <a:pt x="6" y="696"/>
                          </a:lnTo>
                          <a:lnTo>
                            <a:pt x="23" y="732"/>
                          </a:lnTo>
                          <a:lnTo>
                            <a:pt x="47" y="756"/>
                          </a:lnTo>
                          <a:lnTo>
                            <a:pt x="77" y="786"/>
                          </a:lnTo>
                          <a:lnTo>
                            <a:pt x="107" y="810"/>
                          </a:lnTo>
                          <a:lnTo>
                            <a:pt x="143" y="828"/>
                          </a:lnTo>
                          <a:lnTo>
                            <a:pt x="173" y="846"/>
                          </a:lnTo>
                          <a:lnTo>
                            <a:pt x="215" y="864"/>
                          </a:lnTo>
                          <a:lnTo>
                            <a:pt x="293" y="882"/>
                          </a:lnTo>
                          <a:lnTo>
                            <a:pt x="382" y="882"/>
                          </a:lnTo>
                          <a:lnTo>
                            <a:pt x="466" y="870"/>
                          </a:lnTo>
                          <a:lnTo>
                            <a:pt x="544" y="834"/>
                          </a:lnTo>
                          <a:lnTo>
                            <a:pt x="622" y="786"/>
                          </a:lnTo>
                          <a:lnTo>
                            <a:pt x="657" y="750"/>
                          </a:lnTo>
                          <a:lnTo>
                            <a:pt x="693" y="708"/>
                          </a:lnTo>
                          <a:lnTo>
                            <a:pt x="723" y="660"/>
                          </a:lnTo>
                          <a:lnTo>
                            <a:pt x="747" y="618"/>
                          </a:lnTo>
                          <a:lnTo>
                            <a:pt x="777" y="612"/>
                          </a:lnTo>
                          <a:lnTo>
                            <a:pt x="807" y="606"/>
                          </a:lnTo>
                          <a:lnTo>
                            <a:pt x="843" y="594"/>
                          </a:lnTo>
                          <a:lnTo>
                            <a:pt x="867" y="582"/>
                          </a:lnTo>
                          <a:lnTo>
                            <a:pt x="897" y="558"/>
                          </a:lnTo>
                          <a:lnTo>
                            <a:pt x="933" y="528"/>
                          </a:lnTo>
                          <a:lnTo>
                            <a:pt x="963" y="492"/>
                          </a:lnTo>
                          <a:lnTo>
                            <a:pt x="980" y="456"/>
                          </a:lnTo>
                          <a:lnTo>
                            <a:pt x="986" y="414"/>
                          </a:lnTo>
                          <a:lnTo>
                            <a:pt x="974" y="390"/>
                          </a:lnTo>
                          <a:lnTo>
                            <a:pt x="951" y="372"/>
                          </a:lnTo>
                          <a:lnTo>
                            <a:pt x="915" y="360"/>
                          </a:lnTo>
                          <a:lnTo>
                            <a:pt x="873" y="366"/>
                          </a:lnTo>
                          <a:lnTo>
                            <a:pt x="831" y="384"/>
                          </a:lnTo>
                          <a:lnTo>
                            <a:pt x="795" y="414"/>
                          </a:lnTo>
                          <a:lnTo>
                            <a:pt x="759" y="456"/>
                          </a:lnTo>
                          <a:lnTo>
                            <a:pt x="759" y="426"/>
                          </a:lnTo>
                          <a:lnTo>
                            <a:pt x="753" y="390"/>
                          </a:lnTo>
                          <a:lnTo>
                            <a:pt x="735" y="312"/>
                          </a:lnTo>
                          <a:lnTo>
                            <a:pt x="729" y="282"/>
                          </a:lnTo>
                          <a:lnTo>
                            <a:pt x="723" y="264"/>
                          </a:lnTo>
                          <a:lnTo>
                            <a:pt x="723" y="252"/>
                          </a:lnTo>
                          <a:lnTo>
                            <a:pt x="723" y="264"/>
                          </a:lnTo>
                          <a:lnTo>
                            <a:pt x="729" y="276"/>
                          </a:lnTo>
                          <a:lnTo>
                            <a:pt x="729" y="276"/>
                          </a:lnTo>
                          <a:lnTo>
                            <a:pt x="729" y="264"/>
                          </a:lnTo>
                          <a:lnTo>
                            <a:pt x="723" y="246"/>
                          </a:lnTo>
                          <a:lnTo>
                            <a:pt x="705" y="204"/>
                          </a:lnTo>
                          <a:lnTo>
                            <a:pt x="675" y="144"/>
                          </a:lnTo>
                          <a:lnTo>
                            <a:pt x="663" y="174"/>
                          </a:lnTo>
                          <a:lnTo>
                            <a:pt x="651" y="210"/>
                          </a:lnTo>
                          <a:lnTo>
                            <a:pt x="634" y="228"/>
                          </a:lnTo>
                          <a:lnTo>
                            <a:pt x="622" y="234"/>
                          </a:lnTo>
                          <a:lnTo>
                            <a:pt x="616" y="228"/>
                          </a:lnTo>
                          <a:lnTo>
                            <a:pt x="598" y="192"/>
                          </a:lnTo>
                          <a:lnTo>
                            <a:pt x="598" y="150"/>
                          </a:lnTo>
                          <a:lnTo>
                            <a:pt x="592" y="102"/>
                          </a:lnTo>
                          <a:lnTo>
                            <a:pt x="586" y="84"/>
                          </a:lnTo>
                          <a:lnTo>
                            <a:pt x="574" y="66"/>
                          </a:lnTo>
                          <a:lnTo>
                            <a:pt x="562" y="96"/>
                          </a:lnTo>
                          <a:lnTo>
                            <a:pt x="550" y="126"/>
                          </a:lnTo>
                          <a:lnTo>
                            <a:pt x="538" y="150"/>
                          </a:lnTo>
                          <a:lnTo>
                            <a:pt x="526" y="168"/>
                          </a:lnTo>
                          <a:lnTo>
                            <a:pt x="514" y="126"/>
                          </a:lnTo>
                          <a:lnTo>
                            <a:pt x="502" y="84"/>
                          </a:lnTo>
                          <a:lnTo>
                            <a:pt x="490" y="48"/>
                          </a:lnTo>
                          <a:lnTo>
                            <a:pt x="466" y="0"/>
                          </a:lnTo>
                          <a:lnTo>
                            <a:pt x="436" y="12"/>
                          </a:lnTo>
                          <a:lnTo>
                            <a:pt x="400" y="24"/>
                          </a:lnTo>
                          <a:lnTo>
                            <a:pt x="317" y="60"/>
                          </a:lnTo>
                          <a:lnTo>
                            <a:pt x="275" y="78"/>
                          </a:lnTo>
                          <a:lnTo>
                            <a:pt x="239" y="96"/>
                          </a:lnTo>
                          <a:lnTo>
                            <a:pt x="209" y="114"/>
                          </a:lnTo>
                          <a:lnTo>
                            <a:pt x="185" y="132"/>
                          </a:lnTo>
                          <a:lnTo>
                            <a:pt x="185" y="84"/>
                          </a:lnTo>
                          <a:lnTo>
                            <a:pt x="203" y="24"/>
                          </a:lnTo>
                          <a:lnTo>
                            <a:pt x="191" y="24"/>
                          </a:lnTo>
                          <a:lnTo>
                            <a:pt x="173" y="24"/>
                          </a:lnTo>
                          <a:lnTo>
                            <a:pt x="143" y="48"/>
                          </a:lnTo>
                          <a:lnTo>
                            <a:pt x="107" y="66"/>
                          </a:lnTo>
                          <a:lnTo>
                            <a:pt x="95" y="72"/>
                          </a:lnTo>
                          <a:lnTo>
                            <a:pt x="83" y="72"/>
                          </a:lnTo>
                          <a:lnTo>
                            <a:pt x="83" y="72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58" name="Freeform 626"/>
                    <p:cNvSpPr>
                      <a:spLocks/>
                    </p:cNvSpPr>
                    <p:nvPr/>
                  </p:nvSpPr>
                  <p:spPr bwMode="auto">
                    <a:xfrm>
                      <a:off x="4417" y="2715"/>
                      <a:ext cx="305" cy="203"/>
                    </a:xfrm>
                    <a:custGeom>
                      <a:avLst/>
                      <a:gdLst>
                        <a:gd name="T0" fmla="*/ 287 w 305"/>
                        <a:gd name="T1" fmla="*/ 60 h 203"/>
                        <a:gd name="T2" fmla="*/ 251 w 305"/>
                        <a:gd name="T3" fmla="*/ 42 h 203"/>
                        <a:gd name="T4" fmla="*/ 221 w 305"/>
                        <a:gd name="T5" fmla="*/ 24 h 203"/>
                        <a:gd name="T6" fmla="*/ 191 w 305"/>
                        <a:gd name="T7" fmla="*/ 12 h 203"/>
                        <a:gd name="T8" fmla="*/ 161 w 305"/>
                        <a:gd name="T9" fmla="*/ 0 h 203"/>
                        <a:gd name="T10" fmla="*/ 113 w 305"/>
                        <a:gd name="T11" fmla="*/ 0 h 203"/>
                        <a:gd name="T12" fmla="*/ 71 w 305"/>
                        <a:gd name="T13" fmla="*/ 6 h 203"/>
                        <a:gd name="T14" fmla="*/ 35 w 305"/>
                        <a:gd name="T15" fmla="*/ 18 h 203"/>
                        <a:gd name="T16" fmla="*/ 12 w 305"/>
                        <a:gd name="T17" fmla="*/ 42 h 203"/>
                        <a:gd name="T18" fmla="*/ 6 w 305"/>
                        <a:gd name="T19" fmla="*/ 54 h 203"/>
                        <a:gd name="T20" fmla="*/ 0 w 305"/>
                        <a:gd name="T21" fmla="*/ 66 h 203"/>
                        <a:gd name="T22" fmla="*/ 6 w 305"/>
                        <a:gd name="T23" fmla="*/ 78 h 203"/>
                        <a:gd name="T24" fmla="*/ 18 w 305"/>
                        <a:gd name="T25" fmla="*/ 84 h 203"/>
                        <a:gd name="T26" fmla="*/ 12 w 305"/>
                        <a:gd name="T27" fmla="*/ 108 h 203"/>
                        <a:gd name="T28" fmla="*/ 24 w 305"/>
                        <a:gd name="T29" fmla="*/ 132 h 203"/>
                        <a:gd name="T30" fmla="*/ 30 w 305"/>
                        <a:gd name="T31" fmla="*/ 132 h 203"/>
                        <a:gd name="T32" fmla="*/ 30 w 305"/>
                        <a:gd name="T33" fmla="*/ 137 h 203"/>
                        <a:gd name="T34" fmla="*/ 24 w 305"/>
                        <a:gd name="T35" fmla="*/ 143 h 203"/>
                        <a:gd name="T36" fmla="*/ 24 w 305"/>
                        <a:gd name="T37" fmla="*/ 161 h 203"/>
                        <a:gd name="T38" fmla="*/ 35 w 305"/>
                        <a:gd name="T39" fmla="*/ 173 h 203"/>
                        <a:gd name="T40" fmla="*/ 59 w 305"/>
                        <a:gd name="T41" fmla="*/ 185 h 203"/>
                        <a:gd name="T42" fmla="*/ 89 w 305"/>
                        <a:gd name="T43" fmla="*/ 179 h 203"/>
                        <a:gd name="T44" fmla="*/ 119 w 305"/>
                        <a:gd name="T45" fmla="*/ 173 h 203"/>
                        <a:gd name="T46" fmla="*/ 143 w 305"/>
                        <a:gd name="T47" fmla="*/ 167 h 203"/>
                        <a:gd name="T48" fmla="*/ 167 w 305"/>
                        <a:gd name="T49" fmla="*/ 185 h 203"/>
                        <a:gd name="T50" fmla="*/ 191 w 305"/>
                        <a:gd name="T51" fmla="*/ 197 h 203"/>
                        <a:gd name="T52" fmla="*/ 215 w 305"/>
                        <a:gd name="T53" fmla="*/ 203 h 203"/>
                        <a:gd name="T54" fmla="*/ 239 w 305"/>
                        <a:gd name="T55" fmla="*/ 197 h 203"/>
                        <a:gd name="T56" fmla="*/ 275 w 305"/>
                        <a:gd name="T57" fmla="*/ 173 h 203"/>
                        <a:gd name="T58" fmla="*/ 305 w 305"/>
                        <a:gd name="T59" fmla="*/ 137 h 203"/>
                        <a:gd name="T60" fmla="*/ 305 w 305"/>
                        <a:gd name="T61" fmla="*/ 114 h 203"/>
                        <a:gd name="T62" fmla="*/ 299 w 305"/>
                        <a:gd name="T63" fmla="*/ 96 h 203"/>
                        <a:gd name="T64" fmla="*/ 293 w 305"/>
                        <a:gd name="T65" fmla="*/ 78 h 203"/>
                        <a:gd name="T66" fmla="*/ 287 w 305"/>
                        <a:gd name="T67" fmla="*/ 60 h 203"/>
                        <a:gd name="T68" fmla="*/ 287 w 305"/>
                        <a:gd name="T69" fmla="*/ 60 h 20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305" h="203">
                          <a:moveTo>
                            <a:pt x="287" y="60"/>
                          </a:moveTo>
                          <a:lnTo>
                            <a:pt x="251" y="42"/>
                          </a:lnTo>
                          <a:lnTo>
                            <a:pt x="221" y="24"/>
                          </a:lnTo>
                          <a:lnTo>
                            <a:pt x="191" y="12"/>
                          </a:lnTo>
                          <a:lnTo>
                            <a:pt x="161" y="0"/>
                          </a:lnTo>
                          <a:lnTo>
                            <a:pt x="113" y="0"/>
                          </a:lnTo>
                          <a:lnTo>
                            <a:pt x="71" y="6"/>
                          </a:lnTo>
                          <a:lnTo>
                            <a:pt x="35" y="18"/>
                          </a:lnTo>
                          <a:lnTo>
                            <a:pt x="12" y="42"/>
                          </a:lnTo>
                          <a:lnTo>
                            <a:pt x="6" y="54"/>
                          </a:lnTo>
                          <a:lnTo>
                            <a:pt x="0" y="66"/>
                          </a:lnTo>
                          <a:lnTo>
                            <a:pt x="6" y="78"/>
                          </a:lnTo>
                          <a:lnTo>
                            <a:pt x="18" y="84"/>
                          </a:lnTo>
                          <a:lnTo>
                            <a:pt x="12" y="108"/>
                          </a:lnTo>
                          <a:lnTo>
                            <a:pt x="24" y="132"/>
                          </a:lnTo>
                          <a:lnTo>
                            <a:pt x="30" y="132"/>
                          </a:lnTo>
                          <a:lnTo>
                            <a:pt x="30" y="137"/>
                          </a:lnTo>
                          <a:lnTo>
                            <a:pt x="24" y="143"/>
                          </a:lnTo>
                          <a:lnTo>
                            <a:pt x="24" y="161"/>
                          </a:lnTo>
                          <a:lnTo>
                            <a:pt x="35" y="173"/>
                          </a:lnTo>
                          <a:lnTo>
                            <a:pt x="59" y="185"/>
                          </a:lnTo>
                          <a:lnTo>
                            <a:pt x="89" y="179"/>
                          </a:lnTo>
                          <a:lnTo>
                            <a:pt x="119" y="173"/>
                          </a:lnTo>
                          <a:lnTo>
                            <a:pt x="143" y="167"/>
                          </a:lnTo>
                          <a:lnTo>
                            <a:pt x="167" y="185"/>
                          </a:lnTo>
                          <a:lnTo>
                            <a:pt x="191" y="197"/>
                          </a:lnTo>
                          <a:lnTo>
                            <a:pt x="215" y="203"/>
                          </a:lnTo>
                          <a:lnTo>
                            <a:pt x="239" y="197"/>
                          </a:lnTo>
                          <a:lnTo>
                            <a:pt x="275" y="173"/>
                          </a:lnTo>
                          <a:lnTo>
                            <a:pt x="305" y="137"/>
                          </a:lnTo>
                          <a:lnTo>
                            <a:pt x="305" y="114"/>
                          </a:lnTo>
                          <a:lnTo>
                            <a:pt x="299" y="96"/>
                          </a:lnTo>
                          <a:lnTo>
                            <a:pt x="293" y="78"/>
                          </a:lnTo>
                          <a:lnTo>
                            <a:pt x="287" y="60"/>
                          </a:lnTo>
                          <a:lnTo>
                            <a:pt x="287" y="60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59" name="Freeform 627"/>
                    <p:cNvSpPr>
                      <a:spLocks/>
                    </p:cNvSpPr>
                    <p:nvPr/>
                  </p:nvSpPr>
                  <p:spPr bwMode="auto">
                    <a:xfrm>
                      <a:off x="4464" y="2763"/>
                      <a:ext cx="108" cy="24"/>
                    </a:xfrm>
                    <a:custGeom>
                      <a:avLst/>
                      <a:gdLst>
                        <a:gd name="T0" fmla="*/ 0 w 108"/>
                        <a:gd name="T1" fmla="*/ 24 h 24"/>
                        <a:gd name="T2" fmla="*/ 24 w 108"/>
                        <a:gd name="T3" fmla="*/ 6 h 24"/>
                        <a:gd name="T4" fmla="*/ 54 w 108"/>
                        <a:gd name="T5" fmla="*/ 0 h 24"/>
                        <a:gd name="T6" fmla="*/ 78 w 108"/>
                        <a:gd name="T7" fmla="*/ 6 h 24"/>
                        <a:gd name="T8" fmla="*/ 108 w 108"/>
                        <a:gd name="T9" fmla="*/ 12 h 24"/>
                        <a:gd name="T10" fmla="*/ 0 w 108"/>
                        <a:gd name="T11" fmla="*/ 24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08" h="24">
                          <a:moveTo>
                            <a:pt x="0" y="24"/>
                          </a:moveTo>
                          <a:lnTo>
                            <a:pt x="24" y="6"/>
                          </a:lnTo>
                          <a:lnTo>
                            <a:pt x="54" y="0"/>
                          </a:lnTo>
                          <a:lnTo>
                            <a:pt x="78" y="6"/>
                          </a:lnTo>
                          <a:lnTo>
                            <a:pt x="108" y="12"/>
                          </a:lnTo>
                          <a:lnTo>
                            <a:pt x="0" y="24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60" name="Freeform 628"/>
                    <p:cNvSpPr>
                      <a:spLocks/>
                    </p:cNvSpPr>
                    <p:nvPr/>
                  </p:nvSpPr>
                  <p:spPr bwMode="auto">
                    <a:xfrm>
                      <a:off x="4464" y="2763"/>
                      <a:ext cx="108" cy="24"/>
                    </a:xfrm>
                    <a:custGeom>
                      <a:avLst/>
                      <a:gdLst>
                        <a:gd name="T0" fmla="*/ 0 w 108"/>
                        <a:gd name="T1" fmla="*/ 24 h 24"/>
                        <a:gd name="T2" fmla="*/ 24 w 108"/>
                        <a:gd name="T3" fmla="*/ 6 h 24"/>
                        <a:gd name="T4" fmla="*/ 54 w 108"/>
                        <a:gd name="T5" fmla="*/ 0 h 24"/>
                        <a:gd name="T6" fmla="*/ 78 w 108"/>
                        <a:gd name="T7" fmla="*/ 6 h 24"/>
                        <a:gd name="T8" fmla="*/ 108 w 108"/>
                        <a:gd name="T9" fmla="*/ 12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08" h="24">
                          <a:moveTo>
                            <a:pt x="0" y="24"/>
                          </a:moveTo>
                          <a:lnTo>
                            <a:pt x="24" y="6"/>
                          </a:lnTo>
                          <a:lnTo>
                            <a:pt x="54" y="0"/>
                          </a:lnTo>
                          <a:lnTo>
                            <a:pt x="78" y="6"/>
                          </a:lnTo>
                          <a:lnTo>
                            <a:pt x="108" y="12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61" name="Freeform 629"/>
                    <p:cNvSpPr>
                      <a:spLocks/>
                    </p:cNvSpPr>
                    <p:nvPr/>
                  </p:nvSpPr>
                  <p:spPr bwMode="auto">
                    <a:xfrm>
                      <a:off x="4482" y="2817"/>
                      <a:ext cx="84" cy="18"/>
                    </a:xfrm>
                    <a:custGeom>
                      <a:avLst/>
                      <a:gdLst>
                        <a:gd name="T0" fmla="*/ 0 w 84"/>
                        <a:gd name="T1" fmla="*/ 18 h 18"/>
                        <a:gd name="T2" fmla="*/ 12 w 84"/>
                        <a:gd name="T3" fmla="*/ 12 h 18"/>
                        <a:gd name="T4" fmla="*/ 30 w 84"/>
                        <a:gd name="T5" fmla="*/ 0 h 18"/>
                        <a:gd name="T6" fmla="*/ 42 w 84"/>
                        <a:gd name="T7" fmla="*/ 0 h 18"/>
                        <a:gd name="T8" fmla="*/ 54 w 84"/>
                        <a:gd name="T9" fmla="*/ 0 h 18"/>
                        <a:gd name="T10" fmla="*/ 84 w 84"/>
                        <a:gd name="T11" fmla="*/ 12 h 18"/>
                        <a:gd name="T12" fmla="*/ 0 w 84"/>
                        <a:gd name="T13" fmla="*/ 18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84" h="18">
                          <a:moveTo>
                            <a:pt x="0" y="18"/>
                          </a:moveTo>
                          <a:lnTo>
                            <a:pt x="12" y="12"/>
                          </a:lnTo>
                          <a:lnTo>
                            <a:pt x="30" y="0"/>
                          </a:lnTo>
                          <a:lnTo>
                            <a:pt x="42" y="0"/>
                          </a:lnTo>
                          <a:lnTo>
                            <a:pt x="54" y="0"/>
                          </a:lnTo>
                          <a:lnTo>
                            <a:pt x="84" y="12"/>
                          </a:lnTo>
                          <a:lnTo>
                            <a:pt x="0" y="18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62" name="Freeform 630"/>
                    <p:cNvSpPr>
                      <a:spLocks/>
                    </p:cNvSpPr>
                    <p:nvPr/>
                  </p:nvSpPr>
                  <p:spPr bwMode="auto">
                    <a:xfrm>
                      <a:off x="4482" y="2817"/>
                      <a:ext cx="84" cy="18"/>
                    </a:xfrm>
                    <a:custGeom>
                      <a:avLst/>
                      <a:gdLst>
                        <a:gd name="T0" fmla="*/ 0 w 84"/>
                        <a:gd name="T1" fmla="*/ 18 h 18"/>
                        <a:gd name="T2" fmla="*/ 12 w 84"/>
                        <a:gd name="T3" fmla="*/ 12 h 18"/>
                        <a:gd name="T4" fmla="*/ 30 w 84"/>
                        <a:gd name="T5" fmla="*/ 0 h 18"/>
                        <a:gd name="T6" fmla="*/ 42 w 84"/>
                        <a:gd name="T7" fmla="*/ 0 h 18"/>
                        <a:gd name="T8" fmla="*/ 54 w 84"/>
                        <a:gd name="T9" fmla="*/ 0 h 18"/>
                        <a:gd name="T10" fmla="*/ 84 w 84"/>
                        <a:gd name="T11" fmla="*/ 12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84" h="18">
                          <a:moveTo>
                            <a:pt x="0" y="18"/>
                          </a:moveTo>
                          <a:lnTo>
                            <a:pt x="12" y="12"/>
                          </a:lnTo>
                          <a:lnTo>
                            <a:pt x="30" y="0"/>
                          </a:lnTo>
                          <a:lnTo>
                            <a:pt x="42" y="0"/>
                          </a:lnTo>
                          <a:lnTo>
                            <a:pt x="54" y="0"/>
                          </a:lnTo>
                          <a:lnTo>
                            <a:pt x="84" y="12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63" name="Freeform 631"/>
                    <p:cNvSpPr>
                      <a:spLocks/>
                    </p:cNvSpPr>
                    <p:nvPr/>
                  </p:nvSpPr>
                  <p:spPr bwMode="auto">
                    <a:xfrm>
                      <a:off x="2604" y="1456"/>
                      <a:ext cx="921" cy="737"/>
                    </a:xfrm>
                    <a:custGeom>
                      <a:avLst/>
                      <a:gdLst>
                        <a:gd name="T0" fmla="*/ 287 w 921"/>
                        <a:gd name="T1" fmla="*/ 563 h 737"/>
                        <a:gd name="T2" fmla="*/ 264 w 921"/>
                        <a:gd name="T3" fmla="*/ 623 h 737"/>
                        <a:gd name="T4" fmla="*/ 276 w 921"/>
                        <a:gd name="T5" fmla="*/ 677 h 737"/>
                        <a:gd name="T6" fmla="*/ 353 w 921"/>
                        <a:gd name="T7" fmla="*/ 737 h 737"/>
                        <a:gd name="T8" fmla="*/ 395 w 921"/>
                        <a:gd name="T9" fmla="*/ 737 h 737"/>
                        <a:gd name="T10" fmla="*/ 473 w 921"/>
                        <a:gd name="T11" fmla="*/ 695 h 737"/>
                        <a:gd name="T12" fmla="*/ 557 w 921"/>
                        <a:gd name="T13" fmla="*/ 659 h 737"/>
                        <a:gd name="T14" fmla="*/ 652 w 921"/>
                        <a:gd name="T15" fmla="*/ 653 h 737"/>
                        <a:gd name="T16" fmla="*/ 748 w 921"/>
                        <a:gd name="T17" fmla="*/ 641 h 737"/>
                        <a:gd name="T18" fmla="*/ 820 w 921"/>
                        <a:gd name="T19" fmla="*/ 581 h 737"/>
                        <a:gd name="T20" fmla="*/ 850 w 921"/>
                        <a:gd name="T21" fmla="*/ 503 h 737"/>
                        <a:gd name="T22" fmla="*/ 904 w 921"/>
                        <a:gd name="T23" fmla="*/ 347 h 737"/>
                        <a:gd name="T24" fmla="*/ 921 w 921"/>
                        <a:gd name="T25" fmla="*/ 263 h 737"/>
                        <a:gd name="T26" fmla="*/ 915 w 921"/>
                        <a:gd name="T27" fmla="*/ 197 h 737"/>
                        <a:gd name="T28" fmla="*/ 880 w 921"/>
                        <a:gd name="T29" fmla="*/ 125 h 737"/>
                        <a:gd name="T30" fmla="*/ 808 w 921"/>
                        <a:gd name="T31" fmla="*/ 59 h 737"/>
                        <a:gd name="T32" fmla="*/ 676 w 921"/>
                        <a:gd name="T33" fmla="*/ 29 h 737"/>
                        <a:gd name="T34" fmla="*/ 610 w 921"/>
                        <a:gd name="T35" fmla="*/ 47 h 737"/>
                        <a:gd name="T36" fmla="*/ 563 w 921"/>
                        <a:gd name="T37" fmla="*/ 12 h 737"/>
                        <a:gd name="T38" fmla="*/ 503 w 921"/>
                        <a:gd name="T39" fmla="*/ 0 h 737"/>
                        <a:gd name="T40" fmla="*/ 437 w 921"/>
                        <a:gd name="T41" fmla="*/ 12 h 737"/>
                        <a:gd name="T42" fmla="*/ 359 w 921"/>
                        <a:gd name="T43" fmla="*/ 41 h 737"/>
                        <a:gd name="T44" fmla="*/ 317 w 921"/>
                        <a:gd name="T45" fmla="*/ 35 h 737"/>
                        <a:gd name="T46" fmla="*/ 258 w 921"/>
                        <a:gd name="T47" fmla="*/ 53 h 737"/>
                        <a:gd name="T48" fmla="*/ 186 w 921"/>
                        <a:gd name="T49" fmla="*/ 77 h 737"/>
                        <a:gd name="T50" fmla="*/ 102 w 921"/>
                        <a:gd name="T51" fmla="*/ 89 h 737"/>
                        <a:gd name="T52" fmla="*/ 42 w 921"/>
                        <a:gd name="T53" fmla="*/ 137 h 737"/>
                        <a:gd name="T54" fmla="*/ 6 w 921"/>
                        <a:gd name="T55" fmla="*/ 221 h 737"/>
                        <a:gd name="T56" fmla="*/ 0 w 921"/>
                        <a:gd name="T57" fmla="*/ 311 h 737"/>
                        <a:gd name="T58" fmla="*/ 18 w 921"/>
                        <a:gd name="T59" fmla="*/ 389 h 737"/>
                        <a:gd name="T60" fmla="*/ 60 w 921"/>
                        <a:gd name="T61" fmla="*/ 437 h 737"/>
                        <a:gd name="T62" fmla="*/ 120 w 921"/>
                        <a:gd name="T63" fmla="*/ 467 h 737"/>
                        <a:gd name="T64" fmla="*/ 144 w 921"/>
                        <a:gd name="T65" fmla="*/ 473 h 737"/>
                        <a:gd name="T66" fmla="*/ 180 w 921"/>
                        <a:gd name="T67" fmla="*/ 509 h 737"/>
                        <a:gd name="T68" fmla="*/ 264 w 921"/>
                        <a:gd name="T69" fmla="*/ 545 h 737"/>
                        <a:gd name="T70" fmla="*/ 305 w 921"/>
                        <a:gd name="T71" fmla="*/ 545 h 73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</a:cxnLst>
                      <a:rect l="0" t="0" r="r" b="b"/>
                      <a:pathLst>
                        <a:path w="921" h="737">
                          <a:moveTo>
                            <a:pt x="305" y="545"/>
                          </a:moveTo>
                          <a:lnTo>
                            <a:pt x="287" y="563"/>
                          </a:lnTo>
                          <a:lnTo>
                            <a:pt x="276" y="581"/>
                          </a:lnTo>
                          <a:lnTo>
                            <a:pt x="264" y="623"/>
                          </a:lnTo>
                          <a:lnTo>
                            <a:pt x="270" y="653"/>
                          </a:lnTo>
                          <a:lnTo>
                            <a:pt x="276" y="677"/>
                          </a:lnTo>
                          <a:lnTo>
                            <a:pt x="311" y="713"/>
                          </a:lnTo>
                          <a:lnTo>
                            <a:pt x="353" y="737"/>
                          </a:lnTo>
                          <a:lnTo>
                            <a:pt x="371" y="737"/>
                          </a:lnTo>
                          <a:lnTo>
                            <a:pt x="395" y="737"/>
                          </a:lnTo>
                          <a:lnTo>
                            <a:pt x="443" y="719"/>
                          </a:lnTo>
                          <a:lnTo>
                            <a:pt x="473" y="695"/>
                          </a:lnTo>
                          <a:lnTo>
                            <a:pt x="509" y="671"/>
                          </a:lnTo>
                          <a:lnTo>
                            <a:pt x="557" y="659"/>
                          </a:lnTo>
                          <a:lnTo>
                            <a:pt x="604" y="653"/>
                          </a:lnTo>
                          <a:lnTo>
                            <a:pt x="652" y="653"/>
                          </a:lnTo>
                          <a:lnTo>
                            <a:pt x="700" y="647"/>
                          </a:lnTo>
                          <a:lnTo>
                            <a:pt x="748" y="641"/>
                          </a:lnTo>
                          <a:lnTo>
                            <a:pt x="790" y="617"/>
                          </a:lnTo>
                          <a:lnTo>
                            <a:pt x="820" y="581"/>
                          </a:lnTo>
                          <a:lnTo>
                            <a:pt x="832" y="545"/>
                          </a:lnTo>
                          <a:lnTo>
                            <a:pt x="850" y="503"/>
                          </a:lnTo>
                          <a:lnTo>
                            <a:pt x="886" y="401"/>
                          </a:lnTo>
                          <a:lnTo>
                            <a:pt x="904" y="347"/>
                          </a:lnTo>
                          <a:lnTo>
                            <a:pt x="915" y="299"/>
                          </a:lnTo>
                          <a:lnTo>
                            <a:pt x="921" y="263"/>
                          </a:lnTo>
                          <a:lnTo>
                            <a:pt x="921" y="233"/>
                          </a:lnTo>
                          <a:lnTo>
                            <a:pt x="915" y="197"/>
                          </a:lnTo>
                          <a:lnTo>
                            <a:pt x="904" y="161"/>
                          </a:lnTo>
                          <a:lnTo>
                            <a:pt x="880" y="125"/>
                          </a:lnTo>
                          <a:lnTo>
                            <a:pt x="850" y="89"/>
                          </a:lnTo>
                          <a:lnTo>
                            <a:pt x="808" y="59"/>
                          </a:lnTo>
                          <a:lnTo>
                            <a:pt x="748" y="35"/>
                          </a:lnTo>
                          <a:lnTo>
                            <a:pt x="676" y="29"/>
                          </a:lnTo>
                          <a:lnTo>
                            <a:pt x="646" y="35"/>
                          </a:lnTo>
                          <a:lnTo>
                            <a:pt x="610" y="47"/>
                          </a:lnTo>
                          <a:lnTo>
                            <a:pt x="587" y="29"/>
                          </a:lnTo>
                          <a:lnTo>
                            <a:pt x="563" y="12"/>
                          </a:lnTo>
                          <a:lnTo>
                            <a:pt x="533" y="0"/>
                          </a:lnTo>
                          <a:lnTo>
                            <a:pt x="503" y="0"/>
                          </a:lnTo>
                          <a:lnTo>
                            <a:pt x="467" y="0"/>
                          </a:lnTo>
                          <a:lnTo>
                            <a:pt x="437" y="12"/>
                          </a:lnTo>
                          <a:lnTo>
                            <a:pt x="383" y="53"/>
                          </a:lnTo>
                          <a:lnTo>
                            <a:pt x="359" y="41"/>
                          </a:lnTo>
                          <a:lnTo>
                            <a:pt x="335" y="41"/>
                          </a:lnTo>
                          <a:lnTo>
                            <a:pt x="317" y="35"/>
                          </a:lnTo>
                          <a:lnTo>
                            <a:pt x="299" y="41"/>
                          </a:lnTo>
                          <a:lnTo>
                            <a:pt x="258" y="53"/>
                          </a:lnTo>
                          <a:lnTo>
                            <a:pt x="234" y="83"/>
                          </a:lnTo>
                          <a:lnTo>
                            <a:pt x="186" y="77"/>
                          </a:lnTo>
                          <a:lnTo>
                            <a:pt x="144" y="77"/>
                          </a:lnTo>
                          <a:lnTo>
                            <a:pt x="102" y="89"/>
                          </a:lnTo>
                          <a:lnTo>
                            <a:pt x="72" y="107"/>
                          </a:lnTo>
                          <a:lnTo>
                            <a:pt x="42" y="137"/>
                          </a:lnTo>
                          <a:lnTo>
                            <a:pt x="18" y="173"/>
                          </a:lnTo>
                          <a:lnTo>
                            <a:pt x="6" y="221"/>
                          </a:lnTo>
                          <a:lnTo>
                            <a:pt x="0" y="275"/>
                          </a:lnTo>
                          <a:lnTo>
                            <a:pt x="0" y="311"/>
                          </a:lnTo>
                          <a:lnTo>
                            <a:pt x="6" y="353"/>
                          </a:lnTo>
                          <a:lnTo>
                            <a:pt x="18" y="389"/>
                          </a:lnTo>
                          <a:lnTo>
                            <a:pt x="36" y="419"/>
                          </a:lnTo>
                          <a:lnTo>
                            <a:pt x="60" y="437"/>
                          </a:lnTo>
                          <a:lnTo>
                            <a:pt x="90" y="455"/>
                          </a:lnTo>
                          <a:lnTo>
                            <a:pt x="120" y="467"/>
                          </a:lnTo>
                          <a:lnTo>
                            <a:pt x="144" y="473"/>
                          </a:lnTo>
                          <a:lnTo>
                            <a:pt x="144" y="473"/>
                          </a:lnTo>
                          <a:lnTo>
                            <a:pt x="150" y="479"/>
                          </a:lnTo>
                          <a:lnTo>
                            <a:pt x="180" y="509"/>
                          </a:lnTo>
                          <a:lnTo>
                            <a:pt x="228" y="533"/>
                          </a:lnTo>
                          <a:lnTo>
                            <a:pt x="264" y="545"/>
                          </a:lnTo>
                          <a:lnTo>
                            <a:pt x="305" y="545"/>
                          </a:lnTo>
                          <a:lnTo>
                            <a:pt x="305" y="545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64" name="Freeform 632"/>
                    <p:cNvSpPr>
                      <a:spLocks/>
                    </p:cNvSpPr>
                    <p:nvPr/>
                  </p:nvSpPr>
                  <p:spPr bwMode="auto">
                    <a:xfrm>
                      <a:off x="3298" y="1767"/>
                      <a:ext cx="60" cy="108"/>
                    </a:xfrm>
                    <a:custGeom>
                      <a:avLst/>
                      <a:gdLst>
                        <a:gd name="T0" fmla="*/ 60 w 60"/>
                        <a:gd name="T1" fmla="*/ 0 h 108"/>
                        <a:gd name="T2" fmla="*/ 30 w 60"/>
                        <a:gd name="T3" fmla="*/ 60 h 108"/>
                        <a:gd name="T4" fmla="*/ 12 w 60"/>
                        <a:gd name="T5" fmla="*/ 84 h 108"/>
                        <a:gd name="T6" fmla="*/ 0 w 60"/>
                        <a:gd name="T7" fmla="*/ 108 h 1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60" h="108">
                          <a:moveTo>
                            <a:pt x="60" y="0"/>
                          </a:moveTo>
                          <a:lnTo>
                            <a:pt x="30" y="60"/>
                          </a:lnTo>
                          <a:lnTo>
                            <a:pt x="12" y="84"/>
                          </a:lnTo>
                          <a:lnTo>
                            <a:pt x="0" y="10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65" name="Freeform 633"/>
                    <p:cNvSpPr>
                      <a:spLocks/>
                    </p:cNvSpPr>
                    <p:nvPr/>
                  </p:nvSpPr>
                  <p:spPr bwMode="auto">
                    <a:xfrm>
                      <a:off x="3053" y="1647"/>
                      <a:ext cx="305" cy="366"/>
                    </a:xfrm>
                    <a:custGeom>
                      <a:avLst/>
                      <a:gdLst>
                        <a:gd name="T0" fmla="*/ 90 w 305"/>
                        <a:gd name="T1" fmla="*/ 0 h 366"/>
                        <a:gd name="T2" fmla="*/ 60 w 305"/>
                        <a:gd name="T3" fmla="*/ 42 h 366"/>
                        <a:gd name="T4" fmla="*/ 36 w 305"/>
                        <a:gd name="T5" fmla="*/ 96 h 366"/>
                        <a:gd name="T6" fmla="*/ 18 w 305"/>
                        <a:gd name="T7" fmla="*/ 150 h 366"/>
                        <a:gd name="T8" fmla="*/ 6 w 305"/>
                        <a:gd name="T9" fmla="*/ 198 h 366"/>
                        <a:gd name="T10" fmla="*/ 0 w 305"/>
                        <a:gd name="T11" fmla="*/ 240 h 366"/>
                        <a:gd name="T12" fmla="*/ 6 w 305"/>
                        <a:gd name="T13" fmla="*/ 288 h 366"/>
                        <a:gd name="T14" fmla="*/ 24 w 305"/>
                        <a:gd name="T15" fmla="*/ 324 h 366"/>
                        <a:gd name="T16" fmla="*/ 60 w 305"/>
                        <a:gd name="T17" fmla="*/ 354 h 366"/>
                        <a:gd name="T18" fmla="*/ 138 w 305"/>
                        <a:gd name="T19" fmla="*/ 366 h 366"/>
                        <a:gd name="T20" fmla="*/ 179 w 305"/>
                        <a:gd name="T21" fmla="*/ 366 h 366"/>
                        <a:gd name="T22" fmla="*/ 215 w 305"/>
                        <a:gd name="T23" fmla="*/ 354 h 366"/>
                        <a:gd name="T24" fmla="*/ 251 w 305"/>
                        <a:gd name="T25" fmla="*/ 336 h 366"/>
                        <a:gd name="T26" fmla="*/ 281 w 305"/>
                        <a:gd name="T27" fmla="*/ 306 h 366"/>
                        <a:gd name="T28" fmla="*/ 305 w 305"/>
                        <a:gd name="T29" fmla="*/ 264 h 366"/>
                        <a:gd name="T30" fmla="*/ 305 w 305"/>
                        <a:gd name="T31" fmla="*/ 228 h 3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305" h="366">
                          <a:moveTo>
                            <a:pt x="90" y="0"/>
                          </a:moveTo>
                          <a:lnTo>
                            <a:pt x="60" y="42"/>
                          </a:lnTo>
                          <a:lnTo>
                            <a:pt x="36" y="96"/>
                          </a:lnTo>
                          <a:lnTo>
                            <a:pt x="18" y="150"/>
                          </a:lnTo>
                          <a:lnTo>
                            <a:pt x="6" y="198"/>
                          </a:lnTo>
                          <a:lnTo>
                            <a:pt x="0" y="240"/>
                          </a:lnTo>
                          <a:lnTo>
                            <a:pt x="6" y="288"/>
                          </a:lnTo>
                          <a:lnTo>
                            <a:pt x="24" y="324"/>
                          </a:lnTo>
                          <a:lnTo>
                            <a:pt x="60" y="354"/>
                          </a:lnTo>
                          <a:lnTo>
                            <a:pt x="138" y="366"/>
                          </a:lnTo>
                          <a:lnTo>
                            <a:pt x="179" y="366"/>
                          </a:lnTo>
                          <a:lnTo>
                            <a:pt x="215" y="354"/>
                          </a:lnTo>
                          <a:lnTo>
                            <a:pt x="251" y="336"/>
                          </a:lnTo>
                          <a:lnTo>
                            <a:pt x="281" y="306"/>
                          </a:lnTo>
                          <a:lnTo>
                            <a:pt x="305" y="264"/>
                          </a:lnTo>
                          <a:lnTo>
                            <a:pt x="305" y="22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66" name="Freeform 634"/>
                    <p:cNvSpPr>
                      <a:spLocks/>
                    </p:cNvSpPr>
                    <p:nvPr/>
                  </p:nvSpPr>
                  <p:spPr bwMode="auto">
                    <a:xfrm>
                      <a:off x="2874" y="1629"/>
                      <a:ext cx="203" cy="366"/>
                    </a:xfrm>
                    <a:custGeom>
                      <a:avLst/>
                      <a:gdLst>
                        <a:gd name="T0" fmla="*/ 83 w 203"/>
                        <a:gd name="T1" fmla="*/ 0 h 366"/>
                        <a:gd name="T2" fmla="*/ 53 w 203"/>
                        <a:gd name="T3" fmla="*/ 54 h 366"/>
                        <a:gd name="T4" fmla="*/ 23 w 203"/>
                        <a:gd name="T5" fmla="*/ 102 h 366"/>
                        <a:gd name="T6" fmla="*/ 11 w 203"/>
                        <a:gd name="T7" fmla="*/ 150 h 366"/>
                        <a:gd name="T8" fmla="*/ 0 w 203"/>
                        <a:gd name="T9" fmla="*/ 192 h 366"/>
                        <a:gd name="T10" fmla="*/ 0 w 203"/>
                        <a:gd name="T11" fmla="*/ 240 h 366"/>
                        <a:gd name="T12" fmla="*/ 11 w 203"/>
                        <a:gd name="T13" fmla="*/ 282 h 366"/>
                        <a:gd name="T14" fmla="*/ 35 w 203"/>
                        <a:gd name="T15" fmla="*/ 324 h 366"/>
                        <a:gd name="T16" fmla="*/ 71 w 203"/>
                        <a:gd name="T17" fmla="*/ 348 h 366"/>
                        <a:gd name="T18" fmla="*/ 107 w 203"/>
                        <a:gd name="T19" fmla="*/ 360 h 366"/>
                        <a:gd name="T20" fmla="*/ 137 w 203"/>
                        <a:gd name="T21" fmla="*/ 360 h 366"/>
                        <a:gd name="T22" fmla="*/ 161 w 203"/>
                        <a:gd name="T23" fmla="*/ 366 h 366"/>
                        <a:gd name="T24" fmla="*/ 179 w 203"/>
                        <a:gd name="T25" fmla="*/ 360 h 366"/>
                        <a:gd name="T26" fmla="*/ 191 w 203"/>
                        <a:gd name="T27" fmla="*/ 360 h 366"/>
                        <a:gd name="T28" fmla="*/ 203 w 203"/>
                        <a:gd name="T29" fmla="*/ 354 h 3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203" h="366">
                          <a:moveTo>
                            <a:pt x="83" y="0"/>
                          </a:moveTo>
                          <a:lnTo>
                            <a:pt x="53" y="54"/>
                          </a:lnTo>
                          <a:lnTo>
                            <a:pt x="23" y="102"/>
                          </a:lnTo>
                          <a:lnTo>
                            <a:pt x="11" y="150"/>
                          </a:lnTo>
                          <a:lnTo>
                            <a:pt x="0" y="192"/>
                          </a:lnTo>
                          <a:lnTo>
                            <a:pt x="0" y="240"/>
                          </a:lnTo>
                          <a:lnTo>
                            <a:pt x="11" y="282"/>
                          </a:lnTo>
                          <a:lnTo>
                            <a:pt x="35" y="324"/>
                          </a:lnTo>
                          <a:lnTo>
                            <a:pt x="71" y="348"/>
                          </a:lnTo>
                          <a:lnTo>
                            <a:pt x="107" y="360"/>
                          </a:lnTo>
                          <a:lnTo>
                            <a:pt x="137" y="360"/>
                          </a:lnTo>
                          <a:lnTo>
                            <a:pt x="161" y="366"/>
                          </a:lnTo>
                          <a:lnTo>
                            <a:pt x="179" y="360"/>
                          </a:lnTo>
                          <a:lnTo>
                            <a:pt x="191" y="360"/>
                          </a:lnTo>
                          <a:lnTo>
                            <a:pt x="203" y="354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67" name="Freeform 635"/>
                    <p:cNvSpPr>
                      <a:spLocks/>
                    </p:cNvSpPr>
                    <p:nvPr/>
                  </p:nvSpPr>
                  <p:spPr bwMode="auto">
                    <a:xfrm>
                      <a:off x="2718" y="1641"/>
                      <a:ext cx="233" cy="360"/>
                    </a:xfrm>
                    <a:custGeom>
                      <a:avLst/>
                      <a:gdLst>
                        <a:gd name="T0" fmla="*/ 78 w 233"/>
                        <a:gd name="T1" fmla="*/ 0 h 360"/>
                        <a:gd name="T2" fmla="*/ 48 w 233"/>
                        <a:gd name="T3" fmla="*/ 48 h 360"/>
                        <a:gd name="T4" fmla="*/ 24 w 233"/>
                        <a:gd name="T5" fmla="*/ 96 h 360"/>
                        <a:gd name="T6" fmla="*/ 6 w 233"/>
                        <a:gd name="T7" fmla="*/ 150 h 360"/>
                        <a:gd name="T8" fmla="*/ 0 w 233"/>
                        <a:gd name="T9" fmla="*/ 210 h 360"/>
                        <a:gd name="T10" fmla="*/ 12 w 233"/>
                        <a:gd name="T11" fmla="*/ 252 h 360"/>
                        <a:gd name="T12" fmla="*/ 30 w 233"/>
                        <a:gd name="T13" fmla="*/ 288 h 360"/>
                        <a:gd name="T14" fmla="*/ 60 w 233"/>
                        <a:gd name="T15" fmla="*/ 318 h 360"/>
                        <a:gd name="T16" fmla="*/ 90 w 233"/>
                        <a:gd name="T17" fmla="*/ 336 h 360"/>
                        <a:gd name="T18" fmla="*/ 126 w 233"/>
                        <a:gd name="T19" fmla="*/ 354 h 360"/>
                        <a:gd name="T20" fmla="*/ 162 w 233"/>
                        <a:gd name="T21" fmla="*/ 360 h 360"/>
                        <a:gd name="T22" fmla="*/ 203 w 233"/>
                        <a:gd name="T23" fmla="*/ 360 h 360"/>
                        <a:gd name="T24" fmla="*/ 233 w 233"/>
                        <a:gd name="T25" fmla="*/ 336 h 3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233" h="360">
                          <a:moveTo>
                            <a:pt x="78" y="0"/>
                          </a:moveTo>
                          <a:lnTo>
                            <a:pt x="48" y="48"/>
                          </a:lnTo>
                          <a:lnTo>
                            <a:pt x="24" y="96"/>
                          </a:lnTo>
                          <a:lnTo>
                            <a:pt x="6" y="150"/>
                          </a:lnTo>
                          <a:lnTo>
                            <a:pt x="0" y="210"/>
                          </a:lnTo>
                          <a:lnTo>
                            <a:pt x="12" y="252"/>
                          </a:lnTo>
                          <a:lnTo>
                            <a:pt x="30" y="288"/>
                          </a:lnTo>
                          <a:lnTo>
                            <a:pt x="60" y="318"/>
                          </a:lnTo>
                          <a:lnTo>
                            <a:pt x="90" y="336"/>
                          </a:lnTo>
                          <a:lnTo>
                            <a:pt x="126" y="354"/>
                          </a:lnTo>
                          <a:lnTo>
                            <a:pt x="162" y="360"/>
                          </a:lnTo>
                          <a:lnTo>
                            <a:pt x="203" y="360"/>
                          </a:lnTo>
                          <a:lnTo>
                            <a:pt x="233" y="336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68" name="Freeform 636"/>
                    <p:cNvSpPr>
                      <a:spLocks/>
                    </p:cNvSpPr>
                    <p:nvPr/>
                  </p:nvSpPr>
                  <p:spPr bwMode="auto">
                    <a:xfrm>
                      <a:off x="3956" y="1623"/>
                      <a:ext cx="138" cy="144"/>
                    </a:xfrm>
                    <a:custGeom>
                      <a:avLst/>
                      <a:gdLst>
                        <a:gd name="T0" fmla="*/ 0 w 138"/>
                        <a:gd name="T1" fmla="*/ 0 h 144"/>
                        <a:gd name="T2" fmla="*/ 54 w 138"/>
                        <a:gd name="T3" fmla="*/ 30 h 144"/>
                        <a:gd name="T4" fmla="*/ 96 w 138"/>
                        <a:gd name="T5" fmla="*/ 78 h 144"/>
                        <a:gd name="T6" fmla="*/ 120 w 138"/>
                        <a:gd name="T7" fmla="*/ 120 h 144"/>
                        <a:gd name="T8" fmla="*/ 138 w 138"/>
                        <a:gd name="T9" fmla="*/ 144 h 14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38" h="144">
                          <a:moveTo>
                            <a:pt x="0" y="0"/>
                          </a:moveTo>
                          <a:lnTo>
                            <a:pt x="54" y="30"/>
                          </a:lnTo>
                          <a:lnTo>
                            <a:pt x="96" y="78"/>
                          </a:lnTo>
                          <a:lnTo>
                            <a:pt x="120" y="120"/>
                          </a:lnTo>
                          <a:lnTo>
                            <a:pt x="138" y="144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69" name="Freeform 637"/>
                    <p:cNvSpPr>
                      <a:spLocks/>
                    </p:cNvSpPr>
                    <p:nvPr/>
                  </p:nvSpPr>
                  <p:spPr bwMode="auto">
                    <a:xfrm>
                      <a:off x="4153" y="1677"/>
                      <a:ext cx="162" cy="90"/>
                    </a:xfrm>
                    <a:custGeom>
                      <a:avLst/>
                      <a:gdLst>
                        <a:gd name="T0" fmla="*/ 0 w 162"/>
                        <a:gd name="T1" fmla="*/ 90 h 90"/>
                        <a:gd name="T2" fmla="*/ 12 w 162"/>
                        <a:gd name="T3" fmla="*/ 78 h 90"/>
                        <a:gd name="T4" fmla="*/ 30 w 162"/>
                        <a:gd name="T5" fmla="*/ 60 h 90"/>
                        <a:gd name="T6" fmla="*/ 84 w 162"/>
                        <a:gd name="T7" fmla="*/ 36 h 90"/>
                        <a:gd name="T8" fmla="*/ 132 w 162"/>
                        <a:gd name="T9" fmla="*/ 12 h 90"/>
                        <a:gd name="T10" fmla="*/ 150 w 162"/>
                        <a:gd name="T11" fmla="*/ 6 h 90"/>
                        <a:gd name="T12" fmla="*/ 162 w 162"/>
                        <a:gd name="T13" fmla="*/ 0 h 9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62" h="90">
                          <a:moveTo>
                            <a:pt x="0" y="90"/>
                          </a:moveTo>
                          <a:lnTo>
                            <a:pt x="12" y="78"/>
                          </a:lnTo>
                          <a:lnTo>
                            <a:pt x="30" y="60"/>
                          </a:lnTo>
                          <a:lnTo>
                            <a:pt x="84" y="36"/>
                          </a:lnTo>
                          <a:lnTo>
                            <a:pt x="132" y="12"/>
                          </a:lnTo>
                          <a:lnTo>
                            <a:pt x="150" y="6"/>
                          </a:lnTo>
                          <a:lnTo>
                            <a:pt x="162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70" name="Freeform 638"/>
                    <p:cNvSpPr>
                      <a:spLocks/>
                    </p:cNvSpPr>
                    <p:nvPr/>
                  </p:nvSpPr>
                  <p:spPr bwMode="auto">
                    <a:xfrm>
                      <a:off x="4225" y="1833"/>
                      <a:ext cx="24" cy="66"/>
                    </a:xfrm>
                    <a:custGeom>
                      <a:avLst/>
                      <a:gdLst>
                        <a:gd name="T0" fmla="*/ 24 w 24"/>
                        <a:gd name="T1" fmla="*/ 0 h 66"/>
                        <a:gd name="T2" fmla="*/ 6 w 24"/>
                        <a:gd name="T3" fmla="*/ 36 h 66"/>
                        <a:gd name="T4" fmla="*/ 0 w 24"/>
                        <a:gd name="T5" fmla="*/ 66 h 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4" h="66">
                          <a:moveTo>
                            <a:pt x="24" y="0"/>
                          </a:moveTo>
                          <a:lnTo>
                            <a:pt x="6" y="36"/>
                          </a:lnTo>
                          <a:lnTo>
                            <a:pt x="0" y="66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71" name="Freeform 639"/>
                    <p:cNvSpPr>
                      <a:spLocks/>
                    </p:cNvSpPr>
                    <p:nvPr/>
                  </p:nvSpPr>
                  <p:spPr bwMode="auto">
                    <a:xfrm>
                      <a:off x="4010" y="1779"/>
                      <a:ext cx="6" cy="90"/>
                    </a:xfrm>
                    <a:custGeom>
                      <a:avLst/>
                      <a:gdLst>
                        <a:gd name="T0" fmla="*/ 6 w 6"/>
                        <a:gd name="T1" fmla="*/ 0 h 90"/>
                        <a:gd name="T2" fmla="*/ 0 w 6"/>
                        <a:gd name="T3" fmla="*/ 42 h 90"/>
                        <a:gd name="T4" fmla="*/ 0 w 6"/>
                        <a:gd name="T5" fmla="*/ 90 h 9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6" h="90">
                          <a:moveTo>
                            <a:pt x="6" y="0"/>
                          </a:moveTo>
                          <a:lnTo>
                            <a:pt x="0" y="42"/>
                          </a:lnTo>
                          <a:lnTo>
                            <a:pt x="0" y="9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72" name="Freeform 640"/>
                    <p:cNvSpPr>
                      <a:spLocks/>
                    </p:cNvSpPr>
                    <p:nvPr/>
                  </p:nvSpPr>
                  <p:spPr bwMode="auto">
                    <a:xfrm>
                      <a:off x="4309" y="1875"/>
                      <a:ext cx="54" cy="24"/>
                    </a:xfrm>
                    <a:custGeom>
                      <a:avLst/>
                      <a:gdLst>
                        <a:gd name="T0" fmla="*/ 0 w 54"/>
                        <a:gd name="T1" fmla="*/ 24 h 24"/>
                        <a:gd name="T2" fmla="*/ 24 w 54"/>
                        <a:gd name="T3" fmla="*/ 12 h 24"/>
                        <a:gd name="T4" fmla="*/ 54 w 54"/>
                        <a:gd name="T5" fmla="*/ 0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4" h="24">
                          <a:moveTo>
                            <a:pt x="0" y="24"/>
                          </a:moveTo>
                          <a:lnTo>
                            <a:pt x="24" y="12"/>
                          </a:lnTo>
                          <a:lnTo>
                            <a:pt x="54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73" name="Freeform 641"/>
                    <p:cNvSpPr>
                      <a:spLocks/>
                    </p:cNvSpPr>
                    <p:nvPr/>
                  </p:nvSpPr>
                  <p:spPr bwMode="auto">
                    <a:xfrm>
                      <a:off x="4339" y="1911"/>
                      <a:ext cx="54" cy="24"/>
                    </a:xfrm>
                    <a:custGeom>
                      <a:avLst/>
                      <a:gdLst>
                        <a:gd name="T0" fmla="*/ 0 w 54"/>
                        <a:gd name="T1" fmla="*/ 24 h 24"/>
                        <a:gd name="T2" fmla="*/ 30 w 54"/>
                        <a:gd name="T3" fmla="*/ 12 h 24"/>
                        <a:gd name="T4" fmla="*/ 54 w 54"/>
                        <a:gd name="T5" fmla="*/ 0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4" h="24">
                          <a:moveTo>
                            <a:pt x="0" y="24"/>
                          </a:moveTo>
                          <a:lnTo>
                            <a:pt x="30" y="12"/>
                          </a:lnTo>
                          <a:lnTo>
                            <a:pt x="54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74" name="Freeform 642"/>
                    <p:cNvSpPr>
                      <a:spLocks/>
                    </p:cNvSpPr>
                    <p:nvPr/>
                  </p:nvSpPr>
                  <p:spPr bwMode="auto">
                    <a:xfrm>
                      <a:off x="4279" y="2037"/>
                      <a:ext cx="120" cy="108"/>
                    </a:xfrm>
                    <a:custGeom>
                      <a:avLst/>
                      <a:gdLst>
                        <a:gd name="T0" fmla="*/ 0 w 120"/>
                        <a:gd name="T1" fmla="*/ 0 h 108"/>
                        <a:gd name="T2" fmla="*/ 60 w 120"/>
                        <a:gd name="T3" fmla="*/ 54 h 108"/>
                        <a:gd name="T4" fmla="*/ 84 w 120"/>
                        <a:gd name="T5" fmla="*/ 84 h 108"/>
                        <a:gd name="T6" fmla="*/ 120 w 120"/>
                        <a:gd name="T7" fmla="*/ 108 h 1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20" h="108">
                          <a:moveTo>
                            <a:pt x="0" y="0"/>
                          </a:moveTo>
                          <a:lnTo>
                            <a:pt x="60" y="54"/>
                          </a:lnTo>
                          <a:lnTo>
                            <a:pt x="84" y="84"/>
                          </a:lnTo>
                          <a:lnTo>
                            <a:pt x="120" y="10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75" name="Freeform 643"/>
                    <p:cNvSpPr>
                      <a:spLocks/>
                    </p:cNvSpPr>
                    <p:nvPr/>
                  </p:nvSpPr>
                  <p:spPr bwMode="auto">
                    <a:xfrm>
                      <a:off x="3920" y="2001"/>
                      <a:ext cx="407" cy="180"/>
                    </a:xfrm>
                    <a:custGeom>
                      <a:avLst/>
                      <a:gdLst>
                        <a:gd name="T0" fmla="*/ 407 w 407"/>
                        <a:gd name="T1" fmla="*/ 84 h 180"/>
                        <a:gd name="T2" fmla="*/ 377 w 407"/>
                        <a:gd name="T3" fmla="*/ 114 h 180"/>
                        <a:gd name="T4" fmla="*/ 341 w 407"/>
                        <a:gd name="T5" fmla="*/ 138 h 180"/>
                        <a:gd name="T6" fmla="*/ 269 w 407"/>
                        <a:gd name="T7" fmla="*/ 168 h 180"/>
                        <a:gd name="T8" fmla="*/ 204 w 407"/>
                        <a:gd name="T9" fmla="*/ 180 h 180"/>
                        <a:gd name="T10" fmla="*/ 138 w 407"/>
                        <a:gd name="T11" fmla="*/ 180 h 180"/>
                        <a:gd name="T12" fmla="*/ 66 w 407"/>
                        <a:gd name="T13" fmla="*/ 168 h 180"/>
                        <a:gd name="T14" fmla="*/ 36 w 407"/>
                        <a:gd name="T15" fmla="*/ 150 h 180"/>
                        <a:gd name="T16" fmla="*/ 12 w 407"/>
                        <a:gd name="T17" fmla="*/ 126 h 180"/>
                        <a:gd name="T18" fmla="*/ 0 w 407"/>
                        <a:gd name="T19" fmla="*/ 96 h 180"/>
                        <a:gd name="T20" fmla="*/ 0 w 407"/>
                        <a:gd name="T21" fmla="*/ 60 h 180"/>
                        <a:gd name="T22" fmla="*/ 6 w 407"/>
                        <a:gd name="T23" fmla="*/ 48 h 180"/>
                        <a:gd name="T24" fmla="*/ 12 w 407"/>
                        <a:gd name="T25" fmla="*/ 30 h 180"/>
                        <a:gd name="T26" fmla="*/ 24 w 407"/>
                        <a:gd name="T27" fmla="*/ 12 h 180"/>
                        <a:gd name="T28" fmla="*/ 42 w 407"/>
                        <a:gd name="T29" fmla="*/ 0 h 1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407" h="180">
                          <a:moveTo>
                            <a:pt x="407" y="84"/>
                          </a:moveTo>
                          <a:lnTo>
                            <a:pt x="377" y="114"/>
                          </a:lnTo>
                          <a:lnTo>
                            <a:pt x="341" y="138"/>
                          </a:lnTo>
                          <a:lnTo>
                            <a:pt x="269" y="168"/>
                          </a:lnTo>
                          <a:lnTo>
                            <a:pt x="204" y="180"/>
                          </a:lnTo>
                          <a:lnTo>
                            <a:pt x="138" y="180"/>
                          </a:lnTo>
                          <a:lnTo>
                            <a:pt x="66" y="168"/>
                          </a:lnTo>
                          <a:lnTo>
                            <a:pt x="36" y="150"/>
                          </a:lnTo>
                          <a:lnTo>
                            <a:pt x="12" y="126"/>
                          </a:lnTo>
                          <a:lnTo>
                            <a:pt x="0" y="96"/>
                          </a:lnTo>
                          <a:lnTo>
                            <a:pt x="0" y="60"/>
                          </a:lnTo>
                          <a:lnTo>
                            <a:pt x="6" y="48"/>
                          </a:lnTo>
                          <a:lnTo>
                            <a:pt x="12" y="30"/>
                          </a:lnTo>
                          <a:lnTo>
                            <a:pt x="24" y="12"/>
                          </a:lnTo>
                          <a:lnTo>
                            <a:pt x="42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76" name="Freeform 644"/>
                    <p:cNvSpPr>
                      <a:spLocks/>
                    </p:cNvSpPr>
                    <p:nvPr/>
                  </p:nvSpPr>
                  <p:spPr bwMode="auto">
                    <a:xfrm>
                      <a:off x="3926" y="1857"/>
                      <a:ext cx="210" cy="174"/>
                    </a:xfrm>
                    <a:custGeom>
                      <a:avLst/>
                      <a:gdLst>
                        <a:gd name="T0" fmla="*/ 186 w 210"/>
                        <a:gd name="T1" fmla="*/ 0 h 174"/>
                        <a:gd name="T2" fmla="*/ 174 w 210"/>
                        <a:gd name="T3" fmla="*/ 0 h 174"/>
                        <a:gd name="T4" fmla="*/ 150 w 210"/>
                        <a:gd name="T5" fmla="*/ 0 h 174"/>
                        <a:gd name="T6" fmla="*/ 90 w 210"/>
                        <a:gd name="T7" fmla="*/ 6 h 174"/>
                        <a:gd name="T8" fmla="*/ 36 w 210"/>
                        <a:gd name="T9" fmla="*/ 24 h 174"/>
                        <a:gd name="T10" fmla="*/ 12 w 210"/>
                        <a:gd name="T11" fmla="*/ 36 h 174"/>
                        <a:gd name="T12" fmla="*/ 6 w 210"/>
                        <a:gd name="T13" fmla="*/ 60 h 174"/>
                        <a:gd name="T14" fmla="*/ 0 w 210"/>
                        <a:gd name="T15" fmla="*/ 102 h 174"/>
                        <a:gd name="T16" fmla="*/ 12 w 210"/>
                        <a:gd name="T17" fmla="*/ 120 h 174"/>
                        <a:gd name="T18" fmla="*/ 30 w 210"/>
                        <a:gd name="T19" fmla="*/ 138 h 174"/>
                        <a:gd name="T20" fmla="*/ 54 w 210"/>
                        <a:gd name="T21" fmla="*/ 150 h 174"/>
                        <a:gd name="T22" fmla="*/ 90 w 210"/>
                        <a:gd name="T23" fmla="*/ 156 h 174"/>
                        <a:gd name="T24" fmla="*/ 144 w 210"/>
                        <a:gd name="T25" fmla="*/ 168 h 174"/>
                        <a:gd name="T26" fmla="*/ 210 w 210"/>
                        <a:gd name="T27" fmla="*/ 174 h 17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</a:cxnLst>
                      <a:rect l="0" t="0" r="r" b="b"/>
                      <a:pathLst>
                        <a:path w="210" h="174">
                          <a:moveTo>
                            <a:pt x="186" y="0"/>
                          </a:moveTo>
                          <a:lnTo>
                            <a:pt x="174" y="0"/>
                          </a:lnTo>
                          <a:lnTo>
                            <a:pt x="150" y="0"/>
                          </a:lnTo>
                          <a:lnTo>
                            <a:pt x="90" y="6"/>
                          </a:lnTo>
                          <a:lnTo>
                            <a:pt x="36" y="24"/>
                          </a:lnTo>
                          <a:lnTo>
                            <a:pt x="12" y="36"/>
                          </a:lnTo>
                          <a:lnTo>
                            <a:pt x="6" y="60"/>
                          </a:lnTo>
                          <a:lnTo>
                            <a:pt x="0" y="102"/>
                          </a:lnTo>
                          <a:lnTo>
                            <a:pt x="12" y="120"/>
                          </a:lnTo>
                          <a:lnTo>
                            <a:pt x="30" y="138"/>
                          </a:lnTo>
                          <a:lnTo>
                            <a:pt x="54" y="150"/>
                          </a:lnTo>
                          <a:lnTo>
                            <a:pt x="90" y="156"/>
                          </a:lnTo>
                          <a:lnTo>
                            <a:pt x="144" y="168"/>
                          </a:lnTo>
                          <a:lnTo>
                            <a:pt x="210" y="174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77" name="Freeform 645"/>
                    <p:cNvSpPr>
                      <a:spLocks/>
                    </p:cNvSpPr>
                    <p:nvPr/>
                  </p:nvSpPr>
                  <p:spPr bwMode="auto">
                    <a:xfrm>
                      <a:off x="3771" y="1120"/>
                      <a:ext cx="544" cy="377"/>
                    </a:xfrm>
                    <a:custGeom>
                      <a:avLst/>
                      <a:gdLst>
                        <a:gd name="T0" fmla="*/ 0 w 544"/>
                        <a:gd name="T1" fmla="*/ 330 h 377"/>
                        <a:gd name="T2" fmla="*/ 0 w 544"/>
                        <a:gd name="T3" fmla="*/ 294 h 377"/>
                        <a:gd name="T4" fmla="*/ 6 w 544"/>
                        <a:gd name="T5" fmla="*/ 258 h 377"/>
                        <a:gd name="T6" fmla="*/ 30 w 544"/>
                        <a:gd name="T7" fmla="*/ 210 h 377"/>
                        <a:gd name="T8" fmla="*/ 48 w 544"/>
                        <a:gd name="T9" fmla="*/ 168 h 377"/>
                        <a:gd name="T10" fmla="*/ 71 w 544"/>
                        <a:gd name="T11" fmla="*/ 132 h 377"/>
                        <a:gd name="T12" fmla="*/ 95 w 544"/>
                        <a:gd name="T13" fmla="*/ 108 h 377"/>
                        <a:gd name="T14" fmla="*/ 131 w 544"/>
                        <a:gd name="T15" fmla="*/ 78 h 377"/>
                        <a:gd name="T16" fmla="*/ 173 w 544"/>
                        <a:gd name="T17" fmla="*/ 54 h 377"/>
                        <a:gd name="T18" fmla="*/ 275 w 544"/>
                        <a:gd name="T19" fmla="*/ 18 h 377"/>
                        <a:gd name="T20" fmla="*/ 370 w 544"/>
                        <a:gd name="T21" fmla="*/ 0 h 377"/>
                        <a:gd name="T22" fmla="*/ 412 w 544"/>
                        <a:gd name="T23" fmla="*/ 6 h 377"/>
                        <a:gd name="T24" fmla="*/ 454 w 544"/>
                        <a:gd name="T25" fmla="*/ 12 h 377"/>
                        <a:gd name="T26" fmla="*/ 490 w 544"/>
                        <a:gd name="T27" fmla="*/ 30 h 377"/>
                        <a:gd name="T28" fmla="*/ 526 w 544"/>
                        <a:gd name="T29" fmla="*/ 54 h 377"/>
                        <a:gd name="T30" fmla="*/ 544 w 544"/>
                        <a:gd name="T31" fmla="*/ 72 h 377"/>
                        <a:gd name="T32" fmla="*/ 544 w 544"/>
                        <a:gd name="T33" fmla="*/ 84 h 377"/>
                        <a:gd name="T34" fmla="*/ 532 w 544"/>
                        <a:gd name="T35" fmla="*/ 84 h 377"/>
                        <a:gd name="T36" fmla="*/ 526 w 544"/>
                        <a:gd name="T37" fmla="*/ 78 h 377"/>
                        <a:gd name="T38" fmla="*/ 514 w 544"/>
                        <a:gd name="T39" fmla="*/ 66 h 377"/>
                        <a:gd name="T40" fmla="*/ 484 w 544"/>
                        <a:gd name="T41" fmla="*/ 54 h 377"/>
                        <a:gd name="T42" fmla="*/ 454 w 544"/>
                        <a:gd name="T43" fmla="*/ 42 h 377"/>
                        <a:gd name="T44" fmla="*/ 430 w 544"/>
                        <a:gd name="T45" fmla="*/ 36 h 377"/>
                        <a:gd name="T46" fmla="*/ 353 w 544"/>
                        <a:gd name="T47" fmla="*/ 36 h 377"/>
                        <a:gd name="T48" fmla="*/ 287 w 544"/>
                        <a:gd name="T49" fmla="*/ 54 h 377"/>
                        <a:gd name="T50" fmla="*/ 227 w 544"/>
                        <a:gd name="T51" fmla="*/ 78 h 377"/>
                        <a:gd name="T52" fmla="*/ 209 w 544"/>
                        <a:gd name="T53" fmla="*/ 96 h 377"/>
                        <a:gd name="T54" fmla="*/ 197 w 544"/>
                        <a:gd name="T55" fmla="*/ 114 h 377"/>
                        <a:gd name="T56" fmla="*/ 197 w 544"/>
                        <a:gd name="T57" fmla="*/ 126 h 377"/>
                        <a:gd name="T58" fmla="*/ 203 w 544"/>
                        <a:gd name="T59" fmla="*/ 138 h 377"/>
                        <a:gd name="T60" fmla="*/ 227 w 544"/>
                        <a:gd name="T61" fmla="*/ 144 h 377"/>
                        <a:gd name="T62" fmla="*/ 251 w 544"/>
                        <a:gd name="T63" fmla="*/ 144 h 377"/>
                        <a:gd name="T64" fmla="*/ 203 w 544"/>
                        <a:gd name="T65" fmla="*/ 174 h 377"/>
                        <a:gd name="T66" fmla="*/ 161 w 544"/>
                        <a:gd name="T67" fmla="*/ 198 h 377"/>
                        <a:gd name="T68" fmla="*/ 119 w 544"/>
                        <a:gd name="T69" fmla="*/ 228 h 377"/>
                        <a:gd name="T70" fmla="*/ 77 w 544"/>
                        <a:gd name="T71" fmla="*/ 264 h 377"/>
                        <a:gd name="T72" fmla="*/ 48 w 544"/>
                        <a:gd name="T73" fmla="*/ 306 h 377"/>
                        <a:gd name="T74" fmla="*/ 30 w 544"/>
                        <a:gd name="T75" fmla="*/ 353 h 377"/>
                        <a:gd name="T76" fmla="*/ 18 w 544"/>
                        <a:gd name="T77" fmla="*/ 371 h 377"/>
                        <a:gd name="T78" fmla="*/ 12 w 544"/>
                        <a:gd name="T79" fmla="*/ 377 h 377"/>
                        <a:gd name="T80" fmla="*/ 6 w 544"/>
                        <a:gd name="T81" fmla="*/ 359 h 377"/>
                        <a:gd name="T82" fmla="*/ 0 w 544"/>
                        <a:gd name="T83" fmla="*/ 330 h 377"/>
                        <a:gd name="T84" fmla="*/ 0 w 544"/>
                        <a:gd name="T85" fmla="*/ 330 h 37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544" h="377">
                          <a:moveTo>
                            <a:pt x="0" y="330"/>
                          </a:moveTo>
                          <a:lnTo>
                            <a:pt x="0" y="294"/>
                          </a:lnTo>
                          <a:lnTo>
                            <a:pt x="6" y="258"/>
                          </a:lnTo>
                          <a:lnTo>
                            <a:pt x="30" y="210"/>
                          </a:lnTo>
                          <a:lnTo>
                            <a:pt x="48" y="168"/>
                          </a:lnTo>
                          <a:lnTo>
                            <a:pt x="71" y="132"/>
                          </a:lnTo>
                          <a:lnTo>
                            <a:pt x="95" y="108"/>
                          </a:lnTo>
                          <a:lnTo>
                            <a:pt x="131" y="78"/>
                          </a:lnTo>
                          <a:lnTo>
                            <a:pt x="173" y="54"/>
                          </a:lnTo>
                          <a:lnTo>
                            <a:pt x="275" y="18"/>
                          </a:lnTo>
                          <a:lnTo>
                            <a:pt x="370" y="0"/>
                          </a:lnTo>
                          <a:lnTo>
                            <a:pt x="412" y="6"/>
                          </a:lnTo>
                          <a:lnTo>
                            <a:pt x="454" y="12"/>
                          </a:lnTo>
                          <a:lnTo>
                            <a:pt x="490" y="30"/>
                          </a:lnTo>
                          <a:lnTo>
                            <a:pt x="526" y="54"/>
                          </a:lnTo>
                          <a:lnTo>
                            <a:pt x="544" y="72"/>
                          </a:lnTo>
                          <a:lnTo>
                            <a:pt x="544" y="84"/>
                          </a:lnTo>
                          <a:lnTo>
                            <a:pt x="532" y="84"/>
                          </a:lnTo>
                          <a:lnTo>
                            <a:pt x="526" y="78"/>
                          </a:lnTo>
                          <a:lnTo>
                            <a:pt x="514" y="66"/>
                          </a:lnTo>
                          <a:lnTo>
                            <a:pt x="484" y="54"/>
                          </a:lnTo>
                          <a:lnTo>
                            <a:pt x="454" y="42"/>
                          </a:lnTo>
                          <a:lnTo>
                            <a:pt x="430" y="36"/>
                          </a:lnTo>
                          <a:lnTo>
                            <a:pt x="353" y="36"/>
                          </a:lnTo>
                          <a:lnTo>
                            <a:pt x="287" y="54"/>
                          </a:lnTo>
                          <a:lnTo>
                            <a:pt x="227" y="78"/>
                          </a:lnTo>
                          <a:lnTo>
                            <a:pt x="209" y="96"/>
                          </a:lnTo>
                          <a:lnTo>
                            <a:pt x="197" y="114"/>
                          </a:lnTo>
                          <a:lnTo>
                            <a:pt x="197" y="126"/>
                          </a:lnTo>
                          <a:lnTo>
                            <a:pt x="203" y="138"/>
                          </a:lnTo>
                          <a:lnTo>
                            <a:pt x="227" y="144"/>
                          </a:lnTo>
                          <a:lnTo>
                            <a:pt x="251" y="144"/>
                          </a:lnTo>
                          <a:lnTo>
                            <a:pt x="203" y="174"/>
                          </a:lnTo>
                          <a:lnTo>
                            <a:pt x="161" y="198"/>
                          </a:lnTo>
                          <a:lnTo>
                            <a:pt x="119" y="228"/>
                          </a:lnTo>
                          <a:lnTo>
                            <a:pt x="77" y="264"/>
                          </a:lnTo>
                          <a:lnTo>
                            <a:pt x="48" y="306"/>
                          </a:lnTo>
                          <a:lnTo>
                            <a:pt x="30" y="353"/>
                          </a:lnTo>
                          <a:lnTo>
                            <a:pt x="18" y="371"/>
                          </a:lnTo>
                          <a:lnTo>
                            <a:pt x="12" y="377"/>
                          </a:lnTo>
                          <a:lnTo>
                            <a:pt x="6" y="359"/>
                          </a:lnTo>
                          <a:lnTo>
                            <a:pt x="0" y="330"/>
                          </a:lnTo>
                          <a:lnTo>
                            <a:pt x="0" y="33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78" name="Freeform 646"/>
                    <p:cNvSpPr>
                      <a:spLocks/>
                    </p:cNvSpPr>
                    <p:nvPr/>
                  </p:nvSpPr>
                  <p:spPr bwMode="auto">
                    <a:xfrm>
                      <a:off x="4363" y="1210"/>
                      <a:ext cx="406" cy="287"/>
                    </a:xfrm>
                    <a:custGeom>
                      <a:avLst/>
                      <a:gdLst>
                        <a:gd name="T0" fmla="*/ 24 w 406"/>
                        <a:gd name="T1" fmla="*/ 30 h 287"/>
                        <a:gd name="T2" fmla="*/ 6 w 406"/>
                        <a:gd name="T3" fmla="*/ 42 h 287"/>
                        <a:gd name="T4" fmla="*/ 0 w 406"/>
                        <a:gd name="T5" fmla="*/ 48 h 287"/>
                        <a:gd name="T6" fmla="*/ 0 w 406"/>
                        <a:gd name="T7" fmla="*/ 54 h 287"/>
                        <a:gd name="T8" fmla="*/ 12 w 406"/>
                        <a:gd name="T9" fmla="*/ 78 h 287"/>
                        <a:gd name="T10" fmla="*/ 24 w 406"/>
                        <a:gd name="T11" fmla="*/ 78 h 287"/>
                        <a:gd name="T12" fmla="*/ 42 w 406"/>
                        <a:gd name="T13" fmla="*/ 72 h 287"/>
                        <a:gd name="T14" fmla="*/ 54 w 406"/>
                        <a:gd name="T15" fmla="*/ 66 h 287"/>
                        <a:gd name="T16" fmla="*/ 66 w 406"/>
                        <a:gd name="T17" fmla="*/ 60 h 287"/>
                        <a:gd name="T18" fmla="*/ 119 w 406"/>
                        <a:gd name="T19" fmla="*/ 48 h 287"/>
                        <a:gd name="T20" fmla="*/ 191 w 406"/>
                        <a:gd name="T21" fmla="*/ 42 h 287"/>
                        <a:gd name="T22" fmla="*/ 257 w 406"/>
                        <a:gd name="T23" fmla="*/ 48 h 287"/>
                        <a:gd name="T24" fmla="*/ 293 w 406"/>
                        <a:gd name="T25" fmla="*/ 66 h 287"/>
                        <a:gd name="T26" fmla="*/ 329 w 406"/>
                        <a:gd name="T27" fmla="*/ 114 h 287"/>
                        <a:gd name="T28" fmla="*/ 347 w 406"/>
                        <a:gd name="T29" fmla="*/ 144 h 287"/>
                        <a:gd name="T30" fmla="*/ 365 w 406"/>
                        <a:gd name="T31" fmla="*/ 180 h 287"/>
                        <a:gd name="T32" fmla="*/ 377 w 406"/>
                        <a:gd name="T33" fmla="*/ 228 h 287"/>
                        <a:gd name="T34" fmla="*/ 383 w 406"/>
                        <a:gd name="T35" fmla="*/ 275 h 287"/>
                        <a:gd name="T36" fmla="*/ 389 w 406"/>
                        <a:gd name="T37" fmla="*/ 287 h 287"/>
                        <a:gd name="T38" fmla="*/ 395 w 406"/>
                        <a:gd name="T39" fmla="*/ 281 h 287"/>
                        <a:gd name="T40" fmla="*/ 401 w 406"/>
                        <a:gd name="T41" fmla="*/ 263 h 287"/>
                        <a:gd name="T42" fmla="*/ 406 w 406"/>
                        <a:gd name="T43" fmla="*/ 228 h 287"/>
                        <a:gd name="T44" fmla="*/ 401 w 406"/>
                        <a:gd name="T45" fmla="*/ 198 h 287"/>
                        <a:gd name="T46" fmla="*/ 395 w 406"/>
                        <a:gd name="T47" fmla="*/ 150 h 287"/>
                        <a:gd name="T48" fmla="*/ 371 w 406"/>
                        <a:gd name="T49" fmla="*/ 96 h 287"/>
                        <a:gd name="T50" fmla="*/ 335 w 406"/>
                        <a:gd name="T51" fmla="*/ 48 h 287"/>
                        <a:gd name="T52" fmla="*/ 287 w 406"/>
                        <a:gd name="T53" fmla="*/ 12 h 287"/>
                        <a:gd name="T54" fmla="*/ 227 w 406"/>
                        <a:gd name="T55" fmla="*/ 0 h 287"/>
                        <a:gd name="T56" fmla="*/ 167 w 406"/>
                        <a:gd name="T57" fmla="*/ 0 h 287"/>
                        <a:gd name="T58" fmla="*/ 101 w 406"/>
                        <a:gd name="T59" fmla="*/ 6 h 287"/>
                        <a:gd name="T60" fmla="*/ 66 w 406"/>
                        <a:gd name="T61" fmla="*/ 18 h 287"/>
                        <a:gd name="T62" fmla="*/ 48 w 406"/>
                        <a:gd name="T63" fmla="*/ 24 h 287"/>
                        <a:gd name="T64" fmla="*/ 24 w 406"/>
                        <a:gd name="T65" fmla="*/ 30 h 287"/>
                        <a:gd name="T66" fmla="*/ 24 w 406"/>
                        <a:gd name="T67" fmla="*/ 30 h 2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</a:cxnLst>
                      <a:rect l="0" t="0" r="r" b="b"/>
                      <a:pathLst>
                        <a:path w="406" h="287">
                          <a:moveTo>
                            <a:pt x="24" y="30"/>
                          </a:moveTo>
                          <a:lnTo>
                            <a:pt x="6" y="42"/>
                          </a:lnTo>
                          <a:lnTo>
                            <a:pt x="0" y="48"/>
                          </a:lnTo>
                          <a:lnTo>
                            <a:pt x="0" y="54"/>
                          </a:lnTo>
                          <a:lnTo>
                            <a:pt x="12" y="78"/>
                          </a:lnTo>
                          <a:lnTo>
                            <a:pt x="24" y="78"/>
                          </a:lnTo>
                          <a:lnTo>
                            <a:pt x="42" y="72"/>
                          </a:lnTo>
                          <a:lnTo>
                            <a:pt x="54" y="66"/>
                          </a:lnTo>
                          <a:lnTo>
                            <a:pt x="66" y="60"/>
                          </a:lnTo>
                          <a:lnTo>
                            <a:pt x="119" y="48"/>
                          </a:lnTo>
                          <a:lnTo>
                            <a:pt x="191" y="42"/>
                          </a:lnTo>
                          <a:lnTo>
                            <a:pt x="257" y="48"/>
                          </a:lnTo>
                          <a:lnTo>
                            <a:pt x="293" y="66"/>
                          </a:lnTo>
                          <a:lnTo>
                            <a:pt x="329" y="114"/>
                          </a:lnTo>
                          <a:lnTo>
                            <a:pt x="347" y="144"/>
                          </a:lnTo>
                          <a:lnTo>
                            <a:pt x="365" y="180"/>
                          </a:lnTo>
                          <a:lnTo>
                            <a:pt x="377" y="228"/>
                          </a:lnTo>
                          <a:lnTo>
                            <a:pt x="383" y="275"/>
                          </a:lnTo>
                          <a:lnTo>
                            <a:pt x="389" y="287"/>
                          </a:lnTo>
                          <a:lnTo>
                            <a:pt x="395" y="281"/>
                          </a:lnTo>
                          <a:lnTo>
                            <a:pt x="401" y="263"/>
                          </a:lnTo>
                          <a:lnTo>
                            <a:pt x="406" y="228"/>
                          </a:lnTo>
                          <a:lnTo>
                            <a:pt x="401" y="198"/>
                          </a:lnTo>
                          <a:lnTo>
                            <a:pt x="395" y="150"/>
                          </a:lnTo>
                          <a:lnTo>
                            <a:pt x="371" y="96"/>
                          </a:lnTo>
                          <a:lnTo>
                            <a:pt x="335" y="48"/>
                          </a:lnTo>
                          <a:lnTo>
                            <a:pt x="287" y="12"/>
                          </a:lnTo>
                          <a:lnTo>
                            <a:pt x="227" y="0"/>
                          </a:lnTo>
                          <a:lnTo>
                            <a:pt x="167" y="0"/>
                          </a:lnTo>
                          <a:lnTo>
                            <a:pt x="101" y="6"/>
                          </a:lnTo>
                          <a:lnTo>
                            <a:pt x="66" y="18"/>
                          </a:lnTo>
                          <a:lnTo>
                            <a:pt x="48" y="24"/>
                          </a:lnTo>
                          <a:lnTo>
                            <a:pt x="24" y="30"/>
                          </a:lnTo>
                          <a:lnTo>
                            <a:pt x="24" y="3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223879" name="Rectangle 647"/>
                  <p:cNvSpPr>
                    <a:spLocks noChangeArrowheads="1"/>
                  </p:cNvSpPr>
                  <p:nvPr/>
                </p:nvSpPr>
                <p:spPr bwMode="auto">
                  <a:xfrm>
                    <a:off x="3696" y="1392"/>
                    <a:ext cx="1104" cy="288"/>
                  </a:xfrm>
                  <a:prstGeom prst="rect">
                    <a:avLst/>
                  </a:prstGeom>
                  <a:solidFill>
                    <a:srgbClr val="FFFFCC"/>
                  </a:solidFill>
                  <a:ln w="19050">
                    <a:solidFill>
                      <a:srgbClr val="003399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r>
                      <a:rPr lang="ja-JP" altLang="en-US" sz="1200">
                        <a:solidFill>
                          <a:srgbClr val="003366"/>
                        </a:solidFill>
                        <a:ea typeface="HGP創英角ﾎﾟｯﾌﾟ体" pitchFamily="50" charset="-128"/>
                      </a:rPr>
                      <a:t>アイデア</a:t>
                    </a:r>
                  </a:p>
                </p:txBody>
              </p:sp>
            </p:grpSp>
            <p:grpSp>
              <p:nvGrpSpPr>
                <p:cNvPr id="223918" name="Group 686"/>
                <p:cNvGrpSpPr>
                  <a:grpSpLocks/>
                </p:cNvGrpSpPr>
                <p:nvPr/>
              </p:nvGrpSpPr>
              <p:grpSpPr bwMode="auto">
                <a:xfrm rot="-2616723">
                  <a:off x="1248" y="1872"/>
                  <a:ext cx="1344" cy="1200"/>
                  <a:chOff x="3264" y="384"/>
                  <a:chExt cx="1536" cy="1680"/>
                </a:xfrm>
              </p:grpSpPr>
              <p:grpSp>
                <p:nvGrpSpPr>
                  <p:cNvPr id="223919" name="Group 687"/>
                  <p:cNvGrpSpPr>
                    <a:grpSpLocks/>
                  </p:cNvGrpSpPr>
                  <p:nvPr/>
                </p:nvGrpSpPr>
                <p:grpSpPr bwMode="auto">
                  <a:xfrm>
                    <a:off x="3264" y="384"/>
                    <a:ext cx="1440" cy="1680"/>
                    <a:chOff x="2208" y="960"/>
                    <a:chExt cx="2896" cy="2444"/>
                  </a:xfrm>
                </p:grpSpPr>
                <p:sp>
                  <p:nvSpPr>
                    <p:cNvPr id="223920" name="Freeform 688"/>
                    <p:cNvSpPr>
                      <a:spLocks/>
                    </p:cNvSpPr>
                    <p:nvPr/>
                  </p:nvSpPr>
                  <p:spPr bwMode="auto">
                    <a:xfrm>
                      <a:off x="3735" y="1090"/>
                      <a:ext cx="1058" cy="887"/>
                    </a:xfrm>
                    <a:custGeom>
                      <a:avLst/>
                      <a:gdLst>
                        <a:gd name="T0" fmla="*/ 939 w 1058"/>
                        <a:gd name="T1" fmla="*/ 809 h 887"/>
                        <a:gd name="T2" fmla="*/ 951 w 1058"/>
                        <a:gd name="T3" fmla="*/ 761 h 887"/>
                        <a:gd name="T4" fmla="*/ 993 w 1058"/>
                        <a:gd name="T5" fmla="*/ 641 h 887"/>
                        <a:gd name="T6" fmla="*/ 1052 w 1058"/>
                        <a:gd name="T7" fmla="*/ 431 h 887"/>
                        <a:gd name="T8" fmla="*/ 1052 w 1058"/>
                        <a:gd name="T9" fmla="*/ 330 h 887"/>
                        <a:gd name="T10" fmla="*/ 1023 w 1058"/>
                        <a:gd name="T11" fmla="*/ 210 h 887"/>
                        <a:gd name="T12" fmla="*/ 921 w 1058"/>
                        <a:gd name="T13" fmla="*/ 114 h 887"/>
                        <a:gd name="T14" fmla="*/ 801 w 1058"/>
                        <a:gd name="T15" fmla="*/ 84 h 887"/>
                        <a:gd name="T16" fmla="*/ 688 w 1058"/>
                        <a:gd name="T17" fmla="*/ 102 h 887"/>
                        <a:gd name="T18" fmla="*/ 598 w 1058"/>
                        <a:gd name="T19" fmla="*/ 72 h 887"/>
                        <a:gd name="T20" fmla="*/ 520 w 1058"/>
                        <a:gd name="T21" fmla="*/ 18 h 887"/>
                        <a:gd name="T22" fmla="*/ 418 w 1058"/>
                        <a:gd name="T23" fmla="*/ 0 h 887"/>
                        <a:gd name="T24" fmla="*/ 311 w 1058"/>
                        <a:gd name="T25" fmla="*/ 18 h 887"/>
                        <a:gd name="T26" fmla="*/ 227 w 1058"/>
                        <a:gd name="T27" fmla="*/ 48 h 887"/>
                        <a:gd name="T28" fmla="*/ 143 w 1058"/>
                        <a:gd name="T29" fmla="*/ 96 h 887"/>
                        <a:gd name="T30" fmla="*/ 60 w 1058"/>
                        <a:gd name="T31" fmla="*/ 186 h 887"/>
                        <a:gd name="T32" fmla="*/ 6 w 1058"/>
                        <a:gd name="T33" fmla="*/ 318 h 887"/>
                        <a:gd name="T34" fmla="*/ 6 w 1058"/>
                        <a:gd name="T35" fmla="*/ 443 h 887"/>
                        <a:gd name="T36" fmla="*/ 24 w 1058"/>
                        <a:gd name="T37" fmla="*/ 467 h 887"/>
                        <a:gd name="T38" fmla="*/ 60 w 1058"/>
                        <a:gd name="T39" fmla="*/ 443 h 887"/>
                        <a:gd name="T40" fmla="*/ 72 w 1058"/>
                        <a:gd name="T41" fmla="*/ 431 h 887"/>
                        <a:gd name="T42" fmla="*/ 78 w 1058"/>
                        <a:gd name="T43" fmla="*/ 467 h 887"/>
                        <a:gd name="T44" fmla="*/ 113 w 1058"/>
                        <a:gd name="T45" fmla="*/ 527 h 887"/>
                        <a:gd name="T46" fmla="*/ 131 w 1058"/>
                        <a:gd name="T47" fmla="*/ 533 h 887"/>
                        <a:gd name="T48" fmla="*/ 137 w 1058"/>
                        <a:gd name="T49" fmla="*/ 497 h 887"/>
                        <a:gd name="T50" fmla="*/ 155 w 1058"/>
                        <a:gd name="T51" fmla="*/ 521 h 887"/>
                        <a:gd name="T52" fmla="*/ 173 w 1058"/>
                        <a:gd name="T53" fmla="*/ 563 h 887"/>
                        <a:gd name="T54" fmla="*/ 191 w 1058"/>
                        <a:gd name="T55" fmla="*/ 587 h 887"/>
                        <a:gd name="T56" fmla="*/ 299 w 1058"/>
                        <a:gd name="T57" fmla="*/ 641 h 887"/>
                        <a:gd name="T58" fmla="*/ 478 w 1058"/>
                        <a:gd name="T59" fmla="*/ 725 h 887"/>
                        <a:gd name="T60" fmla="*/ 604 w 1058"/>
                        <a:gd name="T61" fmla="*/ 785 h 887"/>
                        <a:gd name="T62" fmla="*/ 694 w 1058"/>
                        <a:gd name="T63" fmla="*/ 833 h 887"/>
                        <a:gd name="T64" fmla="*/ 753 w 1058"/>
                        <a:gd name="T65" fmla="*/ 863 h 887"/>
                        <a:gd name="T66" fmla="*/ 795 w 1058"/>
                        <a:gd name="T67" fmla="*/ 881 h 887"/>
                        <a:gd name="T68" fmla="*/ 807 w 1058"/>
                        <a:gd name="T69" fmla="*/ 887 h 8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1058" h="887">
                          <a:moveTo>
                            <a:pt x="933" y="815"/>
                          </a:moveTo>
                          <a:lnTo>
                            <a:pt x="939" y="809"/>
                          </a:lnTo>
                          <a:lnTo>
                            <a:pt x="939" y="797"/>
                          </a:lnTo>
                          <a:lnTo>
                            <a:pt x="951" y="761"/>
                          </a:lnTo>
                          <a:lnTo>
                            <a:pt x="975" y="707"/>
                          </a:lnTo>
                          <a:lnTo>
                            <a:pt x="993" y="641"/>
                          </a:lnTo>
                          <a:lnTo>
                            <a:pt x="1034" y="497"/>
                          </a:lnTo>
                          <a:lnTo>
                            <a:pt x="1052" y="431"/>
                          </a:lnTo>
                          <a:lnTo>
                            <a:pt x="1058" y="378"/>
                          </a:lnTo>
                          <a:lnTo>
                            <a:pt x="1052" y="330"/>
                          </a:lnTo>
                          <a:lnTo>
                            <a:pt x="1040" y="270"/>
                          </a:lnTo>
                          <a:lnTo>
                            <a:pt x="1023" y="210"/>
                          </a:lnTo>
                          <a:lnTo>
                            <a:pt x="981" y="156"/>
                          </a:lnTo>
                          <a:lnTo>
                            <a:pt x="921" y="114"/>
                          </a:lnTo>
                          <a:lnTo>
                            <a:pt x="849" y="90"/>
                          </a:lnTo>
                          <a:lnTo>
                            <a:pt x="801" y="84"/>
                          </a:lnTo>
                          <a:lnTo>
                            <a:pt x="747" y="90"/>
                          </a:lnTo>
                          <a:lnTo>
                            <a:pt x="688" y="102"/>
                          </a:lnTo>
                          <a:lnTo>
                            <a:pt x="622" y="120"/>
                          </a:lnTo>
                          <a:lnTo>
                            <a:pt x="598" y="72"/>
                          </a:lnTo>
                          <a:lnTo>
                            <a:pt x="562" y="42"/>
                          </a:lnTo>
                          <a:lnTo>
                            <a:pt x="520" y="18"/>
                          </a:lnTo>
                          <a:lnTo>
                            <a:pt x="466" y="6"/>
                          </a:lnTo>
                          <a:lnTo>
                            <a:pt x="418" y="0"/>
                          </a:lnTo>
                          <a:lnTo>
                            <a:pt x="359" y="6"/>
                          </a:lnTo>
                          <a:lnTo>
                            <a:pt x="311" y="18"/>
                          </a:lnTo>
                          <a:lnTo>
                            <a:pt x="257" y="36"/>
                          </a:lnTo>
                          <a:lnTo>
                            <a:pt x="227" y="48"/>
                          </a:lnTo>
                          <a:lnTo>
                            <a:pt x="185" y="72"/>
                          </a:lnTo>
                          <a:lnTo>
                            <a:pt x="143" y="96"/>
                          </a:lnTo>
                          <a:lnTo>
                            <a:pt x="101" y="138"/>
                          </a:lnTo>
                          <a:lnTo>
                            <a:pt x="60" y="186"/>
                          </a:lnTo>
                          <a:lnTo>
                            <a:pt x="30" y="246"/>
                          </a:lnTo>
                          <a:lnTo>
                            <a:pt x="6" y="318"/>
                          </a:lnTo>
                          <a:lnTo>
                            <a:pt x="0" y="407"/>
                          </a:lnTo>
                          <a:lnTo>
                            <a:pt x="6" y="443"/>
                          </a:lnTo>
                          <a:lnTo>
                            <a:pt x="12" y="461"/>
                          </a:lnTo>
                          <a:lnTo>
                            <a:pt x="24" y="467"/>
                          </a:lnTo>
                          <a:lnTo>
                            <a:pt x="36" y="461"/>
                          </a:lnTo>
                          <a:lnTo>
                            <a:pt x="60" y="443"/>
                          </a:lnTo>
                          <a:lnTo>
                            <a:pt x="66" y="437"/>
                          </a:lnTo>
                          <a:lnTo>
                            <a:pt x="72" y="431"/>
                          </a:lnTo>
                          <a:lnTo>
                            <a:pt x="72" y="443"/>
                          </a:lnTo>
                          <a:lnTo>
                            <a:pt x="78" y="467"/>
                          </a:lnTo>
                          <a:lnTo>
                            <a:pt x="95" y="497"/>
                          </a:lnTo>
                          <a:lnTo>
                            <a:pt x="113" y="527"/>
                          </a:lnTo>
                          <a:lnTo>
                            <a:pt x="125" y="533"/>
                          </a:lnTo>
                          <a:lnTo>
                            <a:pt x="131" y="533"/>
                          </a:lnTo>
                          <a:lnTo>
                            <a:pt x="137" y="521"/>
                          </a:lnTo>
                          <a:lnTo>
                            <a:pt x="137" y="497"/>
                          </a:lnTo>
                          <a:lnTo>
                            <a:pt x="137" y="485"/>
                          </a:lnTo>
                          <a:lnTo>
                            <a:pt x="155" y="521"/>
                          </a:lnTo>
                          <a:lnTo>
                            <a:pt x="167" y="545"/>
                          </a:lnTo>
                          <a:lnTo>
                            <a:pt x="173" y="563"/>
                          </a:lnTo>
                          <a:lnTo>
                            <a:pt x="185" y="575"/>
                          </a:lnTo>
                          <a:lnTo>
                            <a:pt x="191" y="587"/>
                          </a:lnTo>
                          <a:lnTo>
                            <a:pt x="191" y="587"/>
                          </a:lnTo>
                          <a:lnTo>
                            <a:pt x="299" y="641"/>
                          </a:lnTo>
                          <a:lnTo>
                            <a:pt x="395" y="689"/>
                          </a:lnTo>
                          <a:lnTo>
                            <a:pt x="478" y="725"/>
                          </a:lnTo>
                          <a:lnTo>
                            <a:pt x="544" y="761"/>
                          </a:lnTo>
                          <a:lnTo>
                            <a:pt x="604" y="785"/>
                          </a:lnTo>
                          <a:lnTo>
                            <a:pt x="658" y="809"/>
                          </a:lnTo>
                          <a:lnTo>
                            <a:pt x="694" y="833"/>
                          </a:lnTo>
                          <a:lnTo>
                            <a:pt x="729" y="845"/>
                          </a:lnTo>
                          <a:lnTo>
                            <a:pt x="753" y="863"/>
                          </a:lnTo>
                          <a:lnTo>
                            <a:pt x="771" y="869"/>
                          </a:lnTo>
                          <a:lnTo>
                            <a:pt x="795" y="881"/>
                          </a:lnTo>
                          <a:lnTo>
                            <a:pt x="801" y="887"/>
                          </a:lnTo>
                          <a:lnTo>
                            <a:pt x="807" y="887"/>
                          </a:lnTo>
                          <a:lnTo>
                            <a:pt x="933" y="81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21" name="Line 68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208" y="960"/>
                      <a:ext cx="0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22" name="Freeform 690"/>
                    <p:cNvSpPr>
                      <a:spLocks/>
                    </p:cNvSpPr>
                    <p:nvPr/>
                  </p:nvSpPr>
                  <p:spPr bwMode="auto">
                    <a:xfrm>
                      <a:off x="3573" y="2643"/>
                      <a:ext cx="1191" cy="761"/>
                    </a:xfrm>
                    <a:custGeom>
                      <a:avLst/>
                      <a:gdLst>
                        <a:gd name="T0" fmla="*/ 909 w 1191"/>
                        <a:gd name="T1" fmla="*/ 174 h 761"/>
                        <a:gd name="T2" fmla="*/ 969 w 1191"/>
                        <a:gd name="T3" fmla="*/ 311 h 761"/>
                        <a:gd name="T4" fmla="*/ 1047 w 1191"/>
                        <a:gd name="T5" fmla="*/ 509 h 761"/>
                        <a:gd name="T6" fmla="*/ 1125 w 1191"/>
                        <a:gd name="T7" fmla="*/ 653 h 761"/>
                        <a:gd name="T8" fmla="*/ 1185 w 1191"/>
                        <a:gd name="T9" fmla="*/ 719 h 761"/>
                        <a:gd name="T10" fmla="*/ 1185 w 1191"/>
                        <a:gd name="T11" fmla="*/ 749 h 761"/>
                        <a:gd name="T12" fmla="*/ 1155 w 1191"/>
                        <a:gd name="T13" fmla="*/ 761 h 761"/>
                        <a:gd name="T14" fmla="*/ 1095 w 1191"/>
                        <a:gd name="T15" fmla="*/ 755 h 761"/>
                        <a:gd name="T16" fmla="*/ 1005 w 1191"/>
                        <a:gd name="T17" fmla="*/ 737 h 761"/>
                        <a:gd name="T18" fmla="*/ 945 w 1191"/>
                        <a:gd name="T19" fmla="*/ 731 h 761"/>
                        <a:gd name="T20" fmla="*/ 909 w 1191"/>
                        <a:gd name="T21" fmla="*/ 713 h 761"/>
                        <a:gd name="T22" fmla="*/ 868 w 1191"/>
                        <a:gd name="T23" fmla="*/ 647 h 761"/>
                        <a:gd name="T24" fmla="*/ 760 w 1191"/>
                        <a:gd name="T25" fmla="*/ 497 h 761"/>
                        <a:gd name="T26" fmla="*/ 652 w 1191"/>
                        <a:gd name="T27" fmla="*/ 377 h 761"/>
                        <a:gd name="T28" fmla="*/ 622 w 1191"/>
                        <a:gd name="T29" fmla="*/ 347 h 761"/>
                        <a:gd name="T30" fmla="*/ 598 w 1191"/>
                        <a:gd name="T31" fmla="*/ 329 h 761"/>
                        <a:gd name="T32" fmla="*/ 563 w 1191"/>
                        <a:gd name="T33" fmla="*/ 341 h 761"/>
                        <a:gd name="T34" fmla="*/ 485 w 1191"/>
                        <a:gd name="T35" fmla="*/ 395 h 761"/>
                        <a:gd name="T36" fmla="*/ 395 w 1191"/>
                        <a:gd name="T37" fmla="*/ 485 h 761"/>
                        <a:gd name="T38" fmla="*/ 311 w 1191"/>
                        <a:gd name="T39" fmla="*/ 581 h 761"/>
                        <a:gd name="T40" fmla="*/ 281 w 1191"/>
                        <a:gd name="T41" fmla="*/ 623 h 761"/>
                        <a:gd name="T42" fmla="*/ 275 w 1191"/>
                        <a:gd name="T43" fmla="*/ 629 h 761"/>
                        <a:gd name="T44" fmla="*/ 240 w 1191"/>
                        <a:gd name="T45" fmla="*/ 635 h 761"/>
                        <a:gd name="T46" fmla="*/ 192 w 1191"/>
                        <a:gd name="T47" fmla="*/ 641 h 761"/>
                        <a:gd name="T48" fmla="*/ 102 w 1191"/>
                        <a:gd name="T49" fmla="*/ 647 h 761"/>
                        <a:gd name="T50" fmla="*/ 12 w 1191"/>
                        <a:gd name="T51" fmla="*/ 635 h 761"/>
                        <a:gd name="T52" fmla="*/ 54 w 1191"/>
                        <a:gd name="T53" fmla="*/ 581 h 761"/>
                        <a:gd name="T54" fmla="*/ 126 w 1191"/>
                        <a:gd name="T55" fmla="*/ 563 h 761"/>
                        <a:gd name="T56" fmla="*/ 156 w 1191"/>
                        <a:gd name="T57" fmla="*/ 485 h 761"/>
                        <a:gd name="T58" fmla="*/ 263 w 1191"/>
                        <a:gd name="T59" fmla="*/ 317 h 761"/>
                        <a:gd name="T60" fmla="*/ 341 w 1191"/>
                        <a:gd name="T61" fmla="*/ 233 h 761"/>
                        <a:gd name="T62" fmla="*/ 305 w 1191"/>
                        <a:gd name="T63" fmla="*/ 192 h 761"/>
                        <a:gd name="T64" fmla="*/ 353 w 1191"/>
                        <a:gd name="T65" fmla="*/ 162 h 761"/>
                        <a:gd name="T66" fmla="*/ 347 w 1191"/>
                        <a:gd name="T67" fmla="*/ 78 h 761"/>
                        <a:gd name="T68" fmla="*/ 377 w 1191"/>
                        <a:gd name="T69" fmla="*/ 0 h 76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1191" h="761">
                          <a:moveTo>
                            <a:pt x="891" y="102"/>
                          </a:moveTo>
                          <a:lnTo>
                            <a:pt x="909" y="174"/>
                          </a:lnTo>
                          <a:lnTo>
                            <a:pt x="939" y="245"/>
                          </a:lnTo>
                          <a:lnTo>
                            <a:pt x="969" y="311"/>
                          </a:lnTo>
                          <a:lnTo>
                            <a:pt x="993" y="371"/>
                          </a:lnTo>
                          <a:lnTo>
                            <a:pt x="1047" y="509"/>
                          </a:lnTo>
                          <a:lnTo>
                            <a:pt x="1095" y="641"/>
                          </a:lnTo>
                          <a:lnTo>
                            <a:pt x="1125" y="653"/>
                          </a:lnTo>
                          <a:lnTo>
                            <a:pt x="1161" y="683"/>
                          </a:lnTo>
                          <a:lnTo>
                            <a:pt x="1185" y="719"/>
                          </a:lnTo>
                          <a:lnTo>
                            <a:pt x="1191" y="737"/>
                          </a:lnTo>
                          <a:lnTo>
                            <a:pt x="1185" y="749"/>
                          </a:lnTo>
                          <a:lnTo>
                            <a:pt x="1173" y="761"/>
                          </a:lnTo>
                          <a:lnTo>
                            <a:pt x="1155" y="761"/>
                          </a:lnTo>
                          <a:lnTo>
                            <a:pt x="1125" y="761"/>
                          </a:lnTo>
                          <a:lnTo>
                            <a:pt x="1095" y="755"/>
                          </a:lnTo>
                          <a:lnTo>
                            <a:pt x="1029" y="743"/>
                          </a:lnTo>
                          <a:lnTo>
                            <a:pt x="1005" y="737"/>
                          </a:lnTo>
                          <a:lnTo>
                            <a:pt x="993" y="731"/>
                          </a:lnTo>
                          <a:lnTo>
                            <a:pt x="945" y="731"/>
                          </a:lnTo>
                          <a:lnTo>
                            <a:pt x="927" y="725"/>
                          </a:lnTo>
                          <a:lnTo>
                            <a:pt x="909" y="713"/>
                          </a:lnTo>
                          <a:lnTo>
                            <a:pt x="885" y="683"/>
                          </a:lnTo>
                          <a:lnTo>
                            <a:pt x="868" y="647"/>
                          </a:lnTo>
                          <a:lnTo>
                            <a:pt x="814" y="575"/>
                          </a:lnTo>
                          <a:lnTo>
                            <a:pt x="760" y="497"/>
                          </a:lnTo>
                          <a:lnTo>
                            <a:pt x="706" y="431"/>
                          </a:lnTo>
                          <a:lnTo>
                            <a:pt x="652" y="377"/>
                          </a:lnTo>
                          <a:lnTo>
                            <a:pt x="640" y="365"/>
                          </a:lnTo>
                          <a:lnTo>
                            <a:pt x="622" y="347"/>
                          </a:lnTo>
                          <a:lnTo>
                            <a:pt x="610" y="335"/>
                          </a:lnTo>
                          <a:lnTo>
                            <a:pt x="598" y="329"/>
                          </a:lnTo>
                          <a:lnTo>
                            <a:pt x="586" y="335"/>
                          </a:lnTo>
                          <a:lnTo>
                            <a:pt x="563" y="341"/>
                          </a:lnTo>
                          <a:lnTo>
                            <a:pt x="521" y="365"/>
                          </a:lnTo>
                          <a:lnTo>
                            <a:pt x="485" y="395"/>
                          </a:lnTo>
                          <a:lnTo>
                            <a:pt x="455" y="425"/>
                          </a:lnTo>
                          <a:lnTo>
                            <a:pt x="395" y="485"/>
                          </a:lnTo>
                          <a:lnTo>
                            <a:pt x="335" y="545"/>
                          </a:lnTo>
                          <a:lnTo>
                            <a:pt x="311" y="581"/>
                          </a:lnTo>
                          <a:lnTo>
                            <a:pt x="287" y="617"/>
                          </a:lnTo>
                          <a:lnTo>
                            <a:pt x="281" y="623"/>
                          </a:lnTo>
                          <a:lnTo>
                            <a:pt x="281" y="629"/>
                          </a:lnTo>
                          <a:lnTo>
                            <a:pt x="275" y="629"/>
                          </a:lnTo>
                          <a:lnTo>
                            <a:pt x="257" y="635"/>
                          </a:lnTo>
                          <a:lnTo>
                            <a:pt x="240" y="635"/>
                          </a:lnTo>
                          <a:lnTo>
                            <a:pt x="216" y="641"/>
                          </a:lnTo>
                          <a:lnTo>
                            <a:pt x="192" y="641"/>
                          </a:lnTo>
                          <a:lnTo>
                            <a:pt x="168" y="641"/>
                          </a:lnTo>
                          <a:lnTo>
                            <a:pt x="102" y="647"/>
                          </a:lnTo>
                          <a:lnTo>
                            <a:pt x="36" y="641"/>
                          </a:lnTo>
                          <a:lnTo>
                            <a:pt x="12" y="635"/>
                          </a:lnTo>
                          <a:lnTo>
                            <a:pt x="0" y="617"/>
                          </a:lnTo>
                          <a:lnTo>
                            <a:pt x="54" y="581"/>
                          </a:lnTo>
                          <a:lnTo>
                            <a:pt x="90" y="569"/>
                          </a:lnTo>
                          <a:lnTo>
                            <a:pt x="126" y="563"/>
                          </a:lnTo>
                          <a:lnTo>
                            <a:pt x="138" y="527"/>
                          </a:lnTo>
                          <a:lnTo>
                            <a:pt x="156" y="485"/>
                          </a:lnTo>
                          <a:lnTo>
                            <a:pt x="204" y="407"/>
                          </a:lnTo>
                          <a:lnTo>
                            <a:pt x="263" y="317"/>
                          </a:lnTo>
                          <a:lnTo>
                            <a:pt x="299" y="269"/>
                          </a:lnTo>
                          <a:lnTo>
                            <a:pt x="341" y="233"/>
                          </a:lnTo>
                          <a:lnTo>
                            <a:pt x="323" y="209"/>
                          </a:lnTo>
                          <a:lnTo>
                            <a:pt x="305" y="192"/>
                          </a:lnTo>
                          <a:lnTo>
                            <a:pt x="329" y="180"/>
                          </a:lnTo>
                          <a:lnTo>
                            <a:pt x="353" y="162"/>
                          </a:lnTo>
                          <a:lnTo>
                            <a:pt x="341" y="126"/>
                          </a:lnTo>
                          <a:lnTo>
                            <a:pt x="347" y="78"/>
                          </a:lnTo>
                          <a:lnTo>
                            <a:pt x="359" y="36"/>
                          </a:lnTo>
                          <a:lnTo>
                            <a:pt x="377" y="0"/>
                          </a:lnTo>
                          <a:lnTo>
                            <a:pt x="891" y="102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23" name="Freeform 691"/>
                    <p:cNvSpPr>
                      <a:spLocks/>
                    </p:cNvSpPr>
                    <p:nvPr/>
                  </p:nvSpPr>
                  <p:spPr bwMode="auto">
                    <a:xfrm>
                      <a:off x="3065" y="1743"/>
                      <a:ext cx="813" cy="558"/>
                    </a:xfrm>
                    <a:custGeom>
                      <a:avLst/>
                      <a:gdLst>
                        <a:gd name="T0" fmla="*/ 371 w 813"/>
                        <a:gd name="T1" fmla="*/ 0 h 558"/>
                        <a:gd name="T2" fmla="*/ 395 w 813"/>
                        <a:gd name="T3" fmla="*/ 18 h 558"/>
                        <a:gd name="T4" fmla="*/ 425 w 813"/>
                        <a:gd name="T5" fmla="*/ 48 h 558"/>
                        <a:gd name="T6" fmla="*/ 508 w 813"/>
                        <a:gd name="T7" fmla="*/ 120 h 558"/>
                        <a:gd name="T8" fmla="*/ 550 w 813"/>
                        <a:gd name="T9" fmla="*/ 156 h 558"/>
                        <a:gd name="T10" fmla="*/ 586 w 813"/>
                        <a:gd name="T11" fmla="*/ 192 h 558"/>
                        <a:gd name="T12" fmla="*/ 616 w 813"/>
                        <a:gd name="T13" fmla="*/ 222 h 558"/>
                        <a:gd name="T14" fmla="*/ 634 w 813"/>
                        <a:gd name="T15" fmla="*/ 240 h 558"/>
                        <a:gd name="T16" fmla="*/ 634 w 813"/>
                        <a:gd name="T17" fmla="*/ 234 h 558"/>
                        <a:gd name="T18" fmla="*/ 640 w 813"/>
                        <a:gd name="T19" fmla="*/ 222 h 558"/>
                        <a:gd name="T20" fmla="*/ 658 w 813"/>
                        <a:gd name="T21" fmla="*/ 180 h 558"/>
                        <a:gd name="T22" fmla="*/ 670 w 813"/>
                        <a:gd name="T23" fmla="*/ 162 h 558"/>
                        <a:gd name="T24" fmla="*/ 682 w 813"/>
                        <a:gd name="T25" fmla="*/ 144 h 558"/>
                        <a:gd name="T26" fmla="*/ 700 w 813"/>
                        <a:gd name="T27" fmla="*/ 144 h 558"/>
                        <a:gd name="T28" fmla="*/ 718 w 813"/>
                        <a:gd name="T29" fmla="*/ 156 h 558"/>
                        <a:gd name="T30" fmla="*/ 754 w 813"/>
                        <a:gd name="T31" fmla="*/ 192 h 558"/>
                        <a:gd name="T32" fmla="*/ 783 w 813"/>
                        <a:gd name="T33" fmla="*/ 234 h 558"/>
                        <a:gd name="T34" fmla="*/ 807 w 813"/>
                        <a:gd name="T35" fmla="*/ 270 h 558"/>
                        <a:gd name="T36" fmla="*/ 813 w 813"/>
                        <a:gd name="T37" fmla="*/ 282 h 558"/>
                        <a:gd name="T38" fmla="*/ 813 w 813"/>
                        <a:gd name="T39" fmla="*/ 282 h 558"/>
                        <a:gd name="T40" fmla="*/ 801 w 813"/>
                        <a:gd name="T41" fmla="*/ 372 h 558"/>
                        <a:gd name="T42" fmla="*/ 789 w 813"/>
                        <a:gd name="T43" fmla="*/ 444 h 558"/>
                        <a:gd name="T44" fmla="*/ 777 w 813"/>
                        <a:gd name="T45" fmla="*/ 492 h 558"/>
                        <a:gd name="T46" fmla="*/ 777 w 813"/>
                        <a:gd name="T47" fmla="*/ 528 h 558"/>
                        <a:gd name="T48" fmla="*/ 771 w 813"/>
                        <a:gd name="T49" fmla="*/ 546 h 558"/>
                        <a:gd name="T50" fmla="*/ 765 w 813"/>
                        <a:gd name="T51" fmla="*/ 558 h 558"/>
                        <a:gd name="T52" fmla="*/ 765 w 813"/>
                        <a:gd name="T53" fmla="*/ 558 h 558"/>
                        <a:gd name="T54" fmla="*/ 759 w 813"/>
                        <a:gd name="T55" fmla="*/ 558 h 558"/>
                        <a:gd name="T56" fmla="*/ 736 w 813"/>
                        <a:gd name="T57" fmla="*/ 558 h 558"/>
                        <a:gd name="T58" fmla="*/ 700 w 813"/>
                        <a:gd name="T59" fmla="*/ 546 h 558"/>
                        <a:gd name="T60" fmla="*/ 658 w 813"/>
                        <a:gd name="T61" fmla="*/ 540 h 558"/>
                        <a:gd name="T62" fmla="*/ 604 w 813"/>
                        <a:gd name="T63" fmla="*/ 528 h 558"/>
                        <a:gd name="T64" fmla="*/ 544 w 813"/>
                        <a:gd name="T65" fmla="*/ 516 h 558"/>
                        <a:gd name="T66" fmla="*/ 407 w 813"/>
                        <a:gd name="T67" fmla="*/ 492 h 558"/>
                        <a:gd name="T68" fmla="*/ 269 w 813"/>
                        <a:gd name="T69" fmla="*/ 456 h 558"/>
                        <a:gd name="T70" fmla="*/ 209 w 813"/>
                        <a:gd name="T71" fmla="*/ 444 h 558"/>
                        <a:gd name="T72" fmla="*/ 149 w 813"/>
                        <a:gd name="T73" fmla="*/ 432 h 558"/>
                        <a:gd name="T74" fmla="*/ 96 w 813"/>
                        <a:gd name="T75" fmla="*/ 414 h 558"/>
                        <a:gd name="T76" fmla="*/ 54 w 813"/>
                        <a:gd name="T77" fmla="*/ 402 h 558"/>
                        <a:gd name="T78" fmla="*/ 24 w 813"/>
                        <a:gd name="T79" fmla="*/ 390 h 558"/>
                        <a:gd name="T80" fmla="*/ 6 w 813"/>
                        <a:gd name="T81" fmla="*/ 378 h 558"/>
                        <a:gd name="T82" fmla="*/ 0 w 813"/>
                        <a:gd name="T83" fmla="*/ 348 h 558"/>
                        <a:gd name="T84" fmla="*/ 6 w 813"/>
                        <a:gd name="T85" fmla="*/ 306 h 558"/>
                        <a:gd name="T86" fmla="*/ 24 w 813"/>
                        <a:gd name="T87" fmla="*/ 252 h 558"/>
                        <a:gd name="T88" fmla="*/ 60 w 813"/>
                        <a:gd name="T89" fmla="*/ 192 h 558"/>
                        <a:gd name="T90" fmla="*/ 90 w 813"/>
                        <a:gd name="T91" fmla="*/ 138 h 558"/>
                        <a:gd name="T92" fmla="*/ 120 w 813"/>
                        <a:gd name="T93" fmla="*/ 96 h 558"/>
                        <a:gd name="T94" fmla="*/ 137 w 813"/>
                        <a:gd name="T95" fmla="*/ 60 h 558"/>
                        <a:gd name="T96" fmla="*/ 149 w 813"/>
                        <a:gd name="T97" fmla="*/ 48 h 558"/>
                        <a:gd name="T98" fmla="*/ 371 w 813"/>
                        <a:gd name="T99" fmla="*/ 0 h 5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</a:cxnLst>
                      <a:rect l="0" t="0" r="r" b="b"/>
                      <a:pathLst>
                        <a:path w="813" h="558">
                          <a:moveTo>
                            <a:pt x="371" y="0"/>
                          </a:moveTo>
                          <a:lnTo>
                            <a:pt x="395" y="18"/>
                          </a:lnTo>
                          <a:lnTo>
                            <a:pt x="425" y="48"/>
                          </a:lnTo>
                          <a:lnTo>
                            <a:pt x="508" y="120"/>
                          </a:lnTo>
                          <a:lnTo>
                            <a:pt x="550" y="156"/>
                          </a:lnTo>
                          <a:lnTo>
                            <a:pt x="586" y="192"/>
                          </a:lnTo>
                          <a:lnTo>
                            <a:pt x="616" y="222"/>
                          </a:lnTo>
                          <a:lnTo>
                            <a:pt x="634" y="240"/>
                          </a:lnTo>
                          <a:lnTo>
                            <a:pt x="634" y="234"/>
                          </a:lnTo>
                          <a:lnTo>
                            <a:pt x="640" y="222"/>
                          </a:lnTo>
                          <a:lnTo>
                            <a:pt x="658" y="180"/>
                          </a:lnTo>
                          <a:lnTo>
                            <a:pt x="670" y="162"/>
                          </a:lnTo>
                          <a:lnTo>
                            <a:pt x="682" y="144"/>
                          </a:lnTo>
                          <a:lnTo>
                            <a:pt x="700" y="144"/>
                          </a:lnTo>
                          <a:lnTo>
                            <a:pt x="718" y="156"/>
                          </a:lnTo>
                          <a:lnTo>
                            <a:pt x="754" y="192"/>
                          </a:lnTo>
                          <a:lnTo>
                            <a:pt x="783" y="234"/>
                          </a:lnTo>
                          <a:lnTo>
                            <a:pt x="807" y="270"/>
                          </a:lnTo>
                          <a:lnTo>
                            <a:pt x="813" y="282"/>
                          </a:lnTo>
                          <a:lnTo>
                            <a:pt x="813" y="282"/>
                          </a:lnTo>
                          <a:lnTo>
                            <a:pt x="801" y="372"/>
                          </a:lnTo>
                          <a:lnTo>
                            <a:pt x="789" y="444"/>
                          </a:lnTo>
                          <a:lnTo>
                            <a:pt x="777" y="492"/>
                          </a:lnTo>
                          <a:lnTo>
                            <a:pt x="777" y="528"/>
                          </a:lnTo>
                          <a:lnTo>
                            <a:pt x="771" y="546"/>
                          </a:lnTo>
                          <a:lnTo>
                            <a:pt x="765" y="558"/>
                          </a:lnTo>
                          <a:lnTo>
                            <a:pt x="765" y="558"/>
                          </a:lnTo>
                          <a:lnTo>
                            <a:pt x="759" y="558"/>
                          </a:lnTo>
                          <a:lnTo>
                            <a:pt x="736" y="558"/>
                          </a:lnTo>
                          <a:lnTo>
                            <a:pt x="700" y="546"/>
                          </a:lnTo>
                          <a:lnTo>
                            <a:pt x="658" y="540"/>
                          </a:lnTo>
                          <a:lnTo>
                            <a:pt x="604" y="528"/>
                          </a:lnTo>
                          <a:lnTo>
                            <a:pt x="544" y="516"/>
                          </a:lnTo>
                          <a:lnTo>
                            <a:pt x="407" y="492"/>
                          </a:lnTo>
                          <a:lnTo>
                            <a:pt x="269" y="456"/>
                          </a:lnTo>
                          <a:lnTo>
                            <a:pt x="209" y="444"/>
                          </a:lnTo>
                          <a:lnTo>
                            <a:pt x="149" y="432"/>
                          </a:lnTo>
                          <a:lnTo>
                            <a:pt x="96" y="414"/>
                          </a:lnTo>
                          <a:lnTo>
                            <a:pt x="54" y="402"/>
                          </a:lnTo>
                          <a:lnTo>
                            <a:pt x="24" y="390"/>
                          </a:lnTo>
                          <a:lnTo>
                            <a:pt x="6" y="378"/>
                          </a:lnTo>
                          <a:lnTo>
                            <a:pt x="0" y="348"/>
                          </a:lnTo>
                          <a:lnTo>
                            <a:pt x="6" y="306"/>
                          </a:lnTo>
                          <a:lnTo>
                            <a:pt x="24" y="252"/>
                          </a:lnTo>
                          <a:lnTo>
                            <a:pt x="60" y="192"/>
                          </a:lnTo>
                          <a:lnTo>
                            <a:pt x="90" y="138"/>
                          </a:lnTo>
                          <a:lnTo>
                            <a:pt x="120" y="96"/>
                          </a:lnTo>
                          <a:lnTo>
                            <a:pt x="137" y="60"/>
                          </a:lnTo>
                          <a:lnTo>
                            <a:pt x="149" y="48"/>
                          </a:lnTo>
                          <a:lnTo>
                            <a:pt x="371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24" name="Freeform 692"/>
                    <p:cNvSpPr>
                      <a:spLocks/>
                    </p:cNvSpPr>
                    <p:nvPr/>
                  </p:nvSpPr>
                  <p:spPr bwMode="auto">
                    <a:xfrm>
                      <a:off x="3795" y="2115"/>
                      <a:ext cx="963" cy="720"/>
                    </a:xfrm>
                    <a:custGeom>
                      <a:avLst/>
                      <a:gdLst>
                        <a:gd name="T0" fmla="*/ 35 w 963"/>
                        <a:gd name="T1" fmla="*/ 0 h 720"/>
                        <a:gd name="T2" fmla="*/ 35 w 963"/>
                        <a:gd name="T3" fmla="*/ 6 h 720"/>
                        <a:gd name="T4" fmla="*/ 24 w 963"/>
                        <a:gd name="T5" fmla="*/ 30 h 720"/>
                        <a:gd name="T6" fmla="*/ 18 w 963"/>
                        <a:gd name="T7" fmla="*/ 66 h 720"/>
                        <a:gd name="T8" fmla="*/ 6 w 963"/>
                        <a:gd name="T9" fmla="*/ 114 h 720"/>
                        <a:gd name="T10" fmla="*/ 6 w 963"/>
                        <a:gd name="T11" fmla="*/ 162 h 720"/>
                        <a:gd name="T12" fmla="*/ 0 w 963"/>
                        <a:gd name="T13" fmla="*/ 222 h 720"/>
                        <a:gd name="T14" fmla="*/ 6 w 963"/>
                        <a:gd name="T15" fmla="*/ 282 h 720"/>
                        <a:gd name="T16" fmla="*/ 24 w 963"/>
                        <a:gd name="T17" fmla="*/ 342 h 720"/>
                        <a:gd name="T18" fmla="*/ 77 w 963"/>
                        <a:gd name="T19" fmla="*/ 456 h 720"/>
                        <a:gd name="T20" fmla="*/ 137 w 963"/>
                        <a:gd name="T21" fmla="*/ 552 h 720"/>
                        <a:gd name="T22" fmla="*/ 161 w 963"/>
                        <a:gd name="T23" fmla="*/ 594 h 720"/>
                        <a:gd name="T24" fmla="*/ 197 w 963"/>
                        <a:gd name="T25" fmla="*/ 624 h 720"/>
                        <a:gd name="T26" fmla="*/ 221 w 963"/>
                        <a:gd name="T27" fmla="*/ 648 h 720"/>
                        <a:gd name="T28" fmla="*/ 251 w 963"/>
                        <a:gd name="T29" fmla="*/ 666 h 720"/>
                        <a:gd name="T30" fmla="*/ 269 w 963"/>
                        <a:gd name="T31" fmla="*/ 672 h 720"/>
                        <a:gd name="T32" fmla="*/ 293 w 963"/>
                        <a:gd name="T33" fmla="*/ 678 h 720"/>
                        <a:gd name="T34" fmla="*/ 352 w 963"/>
                        <a:gd name="T35" fmla="*/ 702 h 720"/>
                        <a:gd name="T36" fmla="*/ 436 w 963"/>
                        <a:gd name="T37" fmla="*/ 714 h 720"/>
                        <a:gd name="T38" fmla="*/ 532 w 963"/>
                        <a:gd name="T39" fmla="*/ 720 h 720"/>
                        <a:gd name="T40" fmla="*/ 622 w 963"/>
                        <a:gd name="T41" fmla="*/ 708 h 720"/>
                        <a:gd name="T42" fmla="*/ 669 w 963"/>
                        <a:gd name="T43" fmla="*/ 696 h 720"/>
                        <a:gd name="T44" fmla="*/ 717 w 963"/>
                        <a:gd name="T45" fmla="*/ 672 h 720"/>
                        <a:gd name="T46" fmla="*/ 759 w 963"/>
                        <a:gd name="T47" fmla="*/ 642 h 720"/>
                        <a:gd name="T48" fmla="*/ 801 w 963"/>
                        <a:gd name="T49" fmla="*/ 600 h 720"/>
                        <a:gd name="T50" fmla="*/ 837 w 963"/>
                        <a:gd name="T51" fmla="*/ 552 h 720"/>
                        <a:gd name="T52" fmla="*/ 873 w 963"/>
                        <a:gd name="T53" fmla="*/ 486 h 720"/>
                        <a:gd name="T54" fmla="*/ 921 w 963"/>
                        <a:gd name="T55" fmla="*/ 378 h 720"/>
                        <a:gd name="T56" fmla="*/ 939 w 963"/>
                        <a:gd name="T57" fmla="*/ 324 h 720"/>
                        <a:gd name="T58" fmla="*/ 957 w 963"/>
                        <a:gd name="T59" fmla="*/ 270 h 720"/>
                        <a:gd name="T60" fmla="*/ 963 w 963"/>
                        <a:gd name="T61" fmla="*/ 222 h 720"/>
                        <a:gd name="T62" fmla="*/ 963 w 963"/>
                        <a:gd name="T63" fmla="*/ 174 h 720"/>
                        <a:gd name="T64" fmla="*/ 945 w 963"/>
                        <a:gd name="T65" fmla="*/ 144 h 720"/>
                        <a:gd name="T66" fmla="*/ 909 w 963"/>
                        <a:gd name="T67" fmla="*/ 108 h 720"/>
                        <a:gd name="T68" fmla="*/ 825 w 963"/>
                        <a:gd name="T69" fmla="*/ 72 h 720"/>
                        <a:gd name="T70" fmla="*/ 741 w 963"/>
                        <a:gd name="T71" fmla="*/ 42 h 720"/>
                        <a:gd name="T72" fmla="*/ 705 w 963"/>
                        <a:gd name="T73" fmla="*/ 36 h 720"/>
                        <a:gd name="T74" fmla="*/ 681 w 963"/>
                        <a:gd name="T75" fmla="*/ 30 h 720"/>
                        <a:gd name="T76" fmla="*/ 663 w 963"/>
                        <a:gd name="T77" fmla="*/ 24 h 720"/>
                        <a:gd name="T78" fmla="*/ 657 w 963"/>
                        <a:gd name="T79" fmla="*/ 24 h 720"/>
                        <a:gd name="T80" fmla="*/ 35 w 963"/>
                        <a:gd name="T81" fmla="*/ 0 h 72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</a:cxnLst>
                      <a:rect l="0" t="0" r="r" b="b"/>
                      <a:pathLst>
                        <a:path w="963" h="720">
                          <a:moveTo>
                            <a:pt x="35" y="0"/>
                          </a:moveTo>
                          <a:lnTo>
                            <a:pt x="35" y="6"/>
                          </a:lnTo>
                          <a:lnTo>
                            <a:pt x="24" y="30"/>
                          </a:lnTo>
                          <a:lnTo>
                            <a:pt x="18" y="66"/>
                          </a:lnTo>
                          <a:lnTo>
                            <a:pt x="6" y="114"/>
                          </a:lnTo>
                          <a:lnTo>
                            <a:pt x="6" y="162"/>
                          </a:lnTo>
                          <a:lnTo>
                            <a:pt x="0" y="222"/>
                          </a:lnTo>
                          <a:lnTo>
                            <a:pt x="6" y="282"/>
                          </a:lnTo>
                          <a:lnTo>
                            <a:pt x="24" y="342"/>
                          </a:lnTo>
                          <a:lnTo>
                            <a:pt x="77" y="456"/>
                          </a:lnTo>
                          <a:lnTo>
                            <a:pt x="137" y="552"/>
                          </a:lnTo>
                          <a:lnTo>
                            <a:pt x="161" y="594"/>
                          </a:lnTo>
                          <a:lnTo>
                            <a:pt x="197" y="624"/>
                          </a:lnTo>
                          <a:lnTo>
                            <a:pt x="221" y="648"/>
                          </a:lnTo>
                          <a:lnTo>
                            <a:pt x="251" y="666"/>
                          </a:lnTo>
                          <a:lnTo>
                            <a:pt x="269" y="672"/>
                          </a:lnTo>
                          <a:lnTo>
                            <a:pt x="293" y="678"/>
                          </a:lnTo>
                          <a:lnTo>
                            <a:pt x="352" y="702"/>
                          </a:lnTo>
                          <a:lnTo>
                            <a:pt x="436" y="714"/>
                          </a:lnTo>
                          <a:lnTo>
                            <a:pt x="532" y="720"/>
                          </a:lnTo>
                          <a:lnTo>
                            <a:pt x="622" y="708"/>
                          </a:lnTo>
                          <a:lnTo>
                            <a:pt x="669" y="696"/>
                          </a:lnTo>
                          <a:lnTo>
                            <a:pt x="717" y="672"/>
                          </a:lnTo>
                          <a:lnTo>
                            <a:pt x="759" y="642"/>
                          </a:lnTo>
                          <a:lnTo>
                            <a:pt x="801" y="600"/>
                          </a:lnTo>
                          <a:lnTo>
                            <a:pt x="837" y="552"/>
                          </a:lnTo>
                          <a:lnTo>
                            <a:pt x="873" y="486"/>
                          </a:lnTo>
                          <a:lnTo>
                            <a:pt x="921" y="378"/>
                          </a:lnTo>
                          <a:lnTo>
                            <a:pt x="939" y="324"/>
                          </a:lnTo>
                          <a:lnTo>
                            <a:pt x="957" y="270"/>
                          </a:lnTo>
                          <a:lnTo>
                            <a:pt x="963" y="222"/>
                          </a:lnTo>
                          <a:lnTo>
                            <a:pt x="963" y="174"/>
                          </a:lnTo>
                          <a:lnTo>
                            <a:pt x="945" y="144"/>
                          </a:lnTo>
                          <a:lnTo>
                            <a:pt x="909" y="108"/>
                          </a:lnTo>
                          <a:lnTo>
                            <a:pt x="825" y="72"/>
                          </a:lnTo>
                          <a:lnTo>
                            <a:pt x="741" y="42"/>
                          </a:lnTo>
                          <a:lnTo>
                            <a:pt x="705" y="36"/>
                          </a:lnTo>
                          <a:lnTo>
                            <a:pt x="681" y="30"/>
                          </a:lnTo>
                          <a:lnTo>
                            <a:pt x="663" y="24"/>
                          </a:lnTo>
                          <a:lnTo>
                            <a:pt x="657" y="24"/>
                          </a:lnTo>
                          <a:lnTo>
                            <a:pt x="35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25" name="Freeform 693"/>
                    <p:cNvSpPr>
                      <a:spLocks/>
                    </p:cNvSpPr>
                    <p:nvPr/>
                  </p:nvSpPr>
                  <p:spPr bwMode="auto">
                    <a:xfrm>
                      <a:off x="4584" y="2301"/>
                      <a:ext cx="520" cy="599"/>
                    </a:xfrm>
                    <a:custGeom>
                      <a:avLst/>
                      <a:gdLst>
                        <a:gd name="T0" fmla="*/ 96 w 520"/>
                        <a:gd name="T1" fmla="*/ 0 h 599"/>
                        <a:gd name="T2" fmla="*/ 102 w 520"/>
                        <a:gd name="T3" fmla="*/ 0 h 599"/>
                        <a:gd name="T4" fmla="*/ 126 w 520"/>
                        <a:gd name="T5" fmla="*/ 6 h 599"/>
                        <a:gd name="T6" fmla="*/ 162 w 520"/>
                        <a:gd name="T7" fmla="*/ 12 h 599"/>
                        <a:gd name="T8" fmla="*/ 203 w 520"/>
                        <a:gd name="T9" fmla="*/ 24 h 599"/>
                        <a:gd name="T10" fmla="*/ 293 w 520"/>
                        <a:gd name="T11" fmla="*/ 48 h 599"/>
                        <a:gd name="T12" fmla="*/ 329 w 520"/>
                        <a:gd name="T13" fmla="*/ 66 h 599"/>
                        <a:gd name="T14" fmla="*/ 365 w 520"/>
                        <a:gd name="T15" fmla="*/ 84 h 599"/>
                        <a:gd name="T16" fmla="*/ 395 w 520"/>
                        <a:gd name="T17" fmla="*/ 108 h 599"/>
                        <a:gd name="T18" fmla="*/ 437 w 520"/>
                        <a:gd name="T19" fmla="*/ 144 h 599"/>
                        <a:gd name="T20" fmla="*/ 473 w 520"/>
                        <a:gd name="T21" fmla="*/ 186 h 599"/>
                        <a:gd name="T22" fmla="*/ 502 w 520"/>
                        <a:gd name="T23" fmla="*/ 234 h 599"/>
                        <a:gd name="T24" fmla="*/ 520 w 520"/>
                        <a:gd name="T25" fmla="*/ 288 h 599"/>
                        <a:gd name="T26" fmla="*/ 520 w 520"/>
                        <a:gd name="T27" fmla="*/ 354 h 599"/>
                        <a:gd name="T28" fmla="*/ 508 w 520"/>
                        <a:gd name="T29" fmla="*/ 390 h 599"/>
                        <a:gd name="T30" fmla="*/ 491 w 520"/>
                        <a:gd name="T31" fmla="*/ 426 h 599"/>
                        <a:gd name="T32" fmla="*/ 467 w 520"/>
                        <a:gd name="T33" fmla="*/ 462 h 599"/>
                        <a:gd name="T34" fmla="*/ 437 w 520"/>
                        <a:gd name="T35" fmla="*/ 498 h 599"/>
                        <a:gd name="T36" fmla="*/ 395 w 520"/>
                        <a:gd name="T37" fmla="*/ 534 h 599"/>
                        <a:gd name="T38" fmla="*/ 347 w 520"/>
                        <a:gd name="T39" fmla="*/ 563 h 599"/>
                        <a:gd name="T40" fmla="*/ 299 w 520"/>
                        <a:gd name="T41" fmla="*/ 581 h 599"/>
                        <a:gd name="T42" fmla="*/ 251 w 520"/>
                        <a:gd name="T43" fmla="*/ 593 h 599"/>
                        <a:gd name="T44" fmla="*/ 209 w 520"/>
                        <a:gd name="T45" fmla="*/ 599 h 599"/>
                        <a:gd name="T46" fmla="*/ 174 w 520"/>
                        <a:gd name="T47" fmla="*/ 599 h 599"/>
                        <a:gd name="T48" fmla="*/ 150 w 520"/>
                        <a:gd name="T49" fmla="*/ 599 h 599"/>
                        <a:gd name="T50" fmla="*/ 138 w 520"/>
                        <a:gd name="T51" fmla="*/ 593 h 599"/>
                        <a:gd name="T52" fmla="*/ 120 w 520"/>
                        <a:gd name="T53" fmla="*/ 546 h 599"/>
                        <a:gd name="T54" fmla="*/ 108 w 520"/>
                        <a:gd name="T55" fmla="*/ 510 h 599"/>
                        <a:gd name="T56" fmla="*/ 96 w 520"/>
                        <a:gd name="T57" fmla="*/ 480 h 599"/>
                        <a:gd name="T58" fmla="*/ 90 w 520"/>
                        <a:gd name="T59" fmla="*/ 468 h 599"/>
                        <a:gd name="T60" fmla="*/ 84 w 520"/>
                        <a:gd name="T61" fmla="*/ 450 h 599"/>
                        <a:gd name="T62" fmla="*/ 84 w 520"/>
                        <a:gd name="T63" fmla="*/ 450 h 599"/>
                        <a:gd name="T64" fmla="*/ 90 w 520"/>
                        <a:gd name="T65" fmla="*/ 438 h 599"/>
                        <a:gd name="T66" fmla="*/ 120 w 520"/>
                        <a:gd name="T67" fmla="*/ 414 h 599"/>
                        <a:gd name="T68" fmla="*/ 162 w 520"/>
                        <a:gd name="T69" fmla="*/ 384 h 599"/>
                        <a:gd name="T70" fmla="*/ 209 w 520"/>
                        <a:gd name="T71" fmla="*/ 372 h 599"/>
                        <a:gd name="T72" fmla="*/ 144 w 520"/>
                        <a:gd name="T73" fmla="*/ 354 h 599"/>
                        <a:gd name="T74" fmla="*/ 90 w 520"/>
                        <a:gd name="T75" fmla="*/ 342 h 599"/>
                        <a:gd name="T76" fmla="*/ 54 w 520"/>
                        <a:gd name="T77" fmla="*/ 330 h 599"/>
                        <a:gd name="T78" fmla="*/ 24 w 520"/>
                        <a:gd name="T79" fmla="*/ 324 h 599"/>
                        <a:gd name="T80" fmla="*/ 12 w 520"/>
                        <a:gd name="T81" fmla="*/ 318 h 599"/>
                        <a:gd name="T82" fmla="*/ 0 w 520"/>
                        <a:gd name="T83" fmla="*/ 318 h 599"/>
                        <a:gd name="T84" fmla="*/ 0 w 520"/>
                        <a:gd name="T85" fmla="*/ 318 h 599"/>
                        <a:gd name="T86" fmla="*/ 96 w 520"/>
                        <a:gd name="T87" fmla="*/ 0 h 59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</a:cxnLst>
                      <a:rect l="0" t="0" r="r" b="b"/>
                      <a:pathLst>
                        <a:path w="520" h="599">
                          <a:moveTo>
                            <a:pt x="96" y="0"/>
                          </a:moveTo>
                          <a:lnTo>
                            <a:pt x="102" y="0"/>
                          </a:lnTo>
                          <a:lnTo>
                            <a:pt x="126" y="6"/>
                          </a:lnTo>
                          <a:lnTo>
                            <a:pt x="162" y="12"/>
                          </a:lnTo>
                          <a:lnTo>
                            <a:pt x="203" y="24"/>
                          </a:lnTo>
                          <a:lnTo>
                            <a:pt x="293" y="48"/>
                          </a:lnTo>
                          <a:lnTo>
                            <a:pt x="329" y="66"/>
                          </a:lnTo>
                          <a:lnTo>
                            <a:pt x="365" y="84"/>
                          </a:lnTo>
                          <a:lnTo>
                            <a:pt x="395" y="108"/>
                          </a:lnTo>
                          <a:lnTo>
                            <a:pt x="437" y="144"/>
                          </a:lnTo>
                          <a:lnTo>
                            <a:pt x="473" y="186"/>
                          </a:lnTo>
                          <a:lnTo>
                            <a:pt x="502" y="234"/>
                          </a:lnTo>
                          <a:lnTo>
                            <a:pt x="520" y="288"/>
                          </a:lnTo>
                          <a:lnTo>
                            <a:pt x="520" y="354"/>
                          </a:lnTo>
                          <a:lnTo>
                            <a:pt x="508" y="390"/>
                          </a:lnTo>
                          <a:lnTo>
                            <a:pt x="491" y="426"/>
                          </a:lnTo>
                          <a:lnTo>
                            <a:pt x="467" y="462"/>
                          </a:lnTo>
                          <a:lnTo>
                            <a:pt x="437" y="498"/>
                          </a:lnTo>
                          <a:lnTo>
                            <a:pt x="395" y="534"/>
                          </a:lnTo>
                          <a:lnTo>
                            <a:pt x="347" y="563"/>
                          </a:lnTo>
                          <a:lnTo>
                            <a:pt x="299" y="581"/>
                          </a:lnTo>
                          <a:lnTo>
                            <a:pt x="251" y="593"/>
                          </a:lnTo>
                          <a:lnTo>
                            <a:pt x="209" y="599"/>
                          </a:lnTo>
                          <a:lnTo>
                            <a:pt x="174" y="599"/>
                          </a:lnTo>
                          <a:lnTo>
                            <a:pt x="150" y="599"/>
                          </a:lnTo>
                          <a:lnTo>
                            <a:pt x="138" y="593"/>
                          </a:lnTo>
                          <a:lnTo>
                            <a:pt x="120" y="546"/>
                          </a:lnTo>
                          <a:lnTo>
                            <a:pt x="108" y="510"/>
                          </a:lnTo>
                          <a:lnTo>
                            <a:pt x="96" y="480"/>
                          </a:lnTo>
                          <a:lnTo>
                            <a:pt x="90" y="468"/>
                          </a:lnTo>
                          <a:lnTo>
                            <a:pt x="84" y="450"/>
                          </a:lnTo>
                          <a:lnTo>
                            <a:pt x="84" y="450"/>
                          </a:lnTo>
                          <a:lnTo>
                            <a:pt x="90" y="438"/>
                          </a:lnTo>
                          <a:lnTo>
                            <a:pt x="120" y="414"/>
                          </a:lnTo>
                          <a:lnTo>
                            <a:pt x="162" y="384"/>
                          </a:lnTo>
                          <a:lnTo>
                            <a:pt x="209" y="372"/>
                          </a:lnTo>
                          <a:lnTo>
                            <a:pt x="144" y="354"/>
                          </a:lnTo>
                          <a:lnTo>
                            <a:pt x="90" y="342"/>
                          </a:lnTo>
                          <a:lnTo>
                            <a:pt x="54" y="330"/>
                          </a:lnTo>
                          <a:lnTo>
                            <a:pt x="24" y="324"/>
                          </a:lnTo>
                          <a:lnTo>
                            <a:pt x="12" y="318"/>
                          </a:lnTo>
                          <a:lnTo>
                            <a:pt x="0" y="318"/>
                          </a:lnTo>
                          <a:lnTo>
                            <a:pt x="0" y="318"/>
                          </a:lnTo>
                          <a:lnTo>
                            <a:pt x="96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26" name="Freeform 694"/>
                    <p:cNvSpPr>
                      <a:spLocks/>
                    </p:cNvSpPr>
                    <p:nvPr/>
                  </p:nvSpPr>
                  <p:spPr bwMode="auto">
                    <a:xfrm>
                      <a:off x="4584" y="2301"/>
                      <a:ext cx="520" cy="599"/>
                    </a:xfrm>
                    <a:custGeom>
                      <a:avLst/>
                      <a:gdLst>
                        <a:gd name="T0" fmla="*/ 96 w 520"/>
                        <a:gd name="T1" fmla="*/ 0 h 599"/>
                        <a:gd name="T2" fmla="*/ 102 w 520"/>
                        <a:gd name="T3" fmla="*/ 0 h 599"/>
                        <a:gd name="T4" fmla="*/ 126 w 520"/>
                        <a:gd name="T5" fmla="*/ 6 h 599"/>
                        <a:gd name="T6" fmla="*/ 162 w 520"/>
                        <a:gd name="T7" fmla="*/ 12 h 599"/>
                        <a:gd name="T8" fmla="*/ 203 w 520"/>
                        <a:gd name="T9" fmla="*/ 24 h 599"/>
                        <a:gd name="T10" fmla="*/ 293 w 520"/>
                        <a:gd name="T11" fmla="*/ 48 h 599"/>
                        <a:gd name="T12" fmla="*/ 329 w 520"/>
                        <a:gd name="T13" fmla="*/ 66 h 599"/>
                        <a:gd name="T14" fmla="*/ 365 w 520"/>
                        <a:gd name="T15" fmla="*/ 84 h 599"/>
                        <a:gd name="T16" fmla="*/ 395 w 520"/>
                        <a:gd name="T17" fmla="*/ 108 h 599"/>
                        <a:gd name="T18" fmla="*/ 437 w 520"/>
                        <a:gd name="T19" fmla="*/ 144 h 599"/>
                        <a:gd name="T20" fmla="*/ 473 w 520"/>
                        <a:gd name="T21" fmla="*/ 186 h 599"/>
                        <a:gd name="T22" fmla="*/ 502 w 520"/>
                        <a:gd name="T23" fmla="*/ 234 h 599"/>
                        <a:gd name="T24" fmla="*/ 520 w 520"/>
                        <a:gd name="T25" fmla="*/ 288 h 599"/>
                        <a:gd name="T26" fmla="*/ 520 w 520"/>
                        <a:gd name="T27" fmla="*/ 354 h 599"/>
                        <a:gd name="T28" fmla="*/ 508 w 520"/>
                        <a:gd name="T29" fmla="*/ 390 h 599"/>
                        <a:gd name="T30" fmla="*/ 491 w 520"/>
                        <a:gd name="T31" fmla="*/ 426 h 599"/>
                        <a:gd name="T32" fmla="*/ 467 w 520"/>
                        <a:gd name="T33" fmla="*/ 462 h 599"/>
                        <a:gd name="T34" fmla="*/ 437 w 520"/>
                        <a:gd name="T35" fmla="*/ 498 h 599"/>
                        <a:gd name="T36" fmla="*/ 395 w 520"/>
                        <a:gd name="T37" fmla="*/ 534 h 599"/>
                        <a:gd name="T38" fmla="*/ 347 w 520"/>
                        <a:gd name="T39" fmla="*/ 563 h 599"/>
                        <a:gd name="T40" fmla="*/ 299 w 520"/>
                        <a:gd name="T41" fmla="*/ 581 h 599"/>
                        <a:gd name="T42" fmla="*/ 251 w 520"/>
                        <a:gd name="T43" fmla="*/ 593 h 599"/>
                        <a:gd name="T44" fmla="*/ 209 w 520"/>
                        <a:gd name="T45" fmla="*/ 599 h 599"/>
                        <a:gd name="T46" fmla="*/ 174 w 520"/>
                        <a:gd name="T47" fmla="*/ 599 h 599"/>
                        <a:gd name="T48" fmla="*/ 150 w 520"/>
                        <a:gd name="T49" fmla="*/ 599 h 599"/>
                        <a:gd name="T50" fmla="*/ 138 w 520"/>
                        <a:gd name="T51" fmla="*/ 593 h 599"/>
                        <a:gd name="T52" fmla="*/ 120 w 520"/>
                        <a:gd name="T53" fmla="*/ 546 h 599"/>
                        <a:gd name="T54" fmla="*/ 108 w 520"/>
                        <a:gd name="T55" fmla="*/ 510 h 599"/>
                        <a:gd name="T56" fmla="*/ 96 w 520"/>
                        <a:gd name="T57" fmla="*/ 480 h 599"/>
                        <a:gd name="T58" fmla="*/ 90 w 520"/>
                        <a:gd name="T59" fmla="*/ 468 h 599"/>
                        <a:gd name="T60" fmla="*/ 84 w 520"/>
                        <a:gd name="T61" fmla="*/ 450 h 599"/>
                        <a:gd name="T62" fmla="*/ 84 w 520"/>
                        <a:gd name="T63" fmla="*/ 450 h 599"/>
                        <a:gd name="T64" fmla="*/ 90 w 520"/>
                        <a:gd name="T65" fmla="*/ 438 h 599"/>
                        <a:gd name="T66" fmla="*/ 120 w 520"/>
                        <a:gd name="T67" fmla="*/ 414 h 599"/>
                        <a:gd name="T68" fmla="*/ 162 w 520"/>
                        <a:gd name="T69" fmla="*/ 384 h 599"/>
                        <a:gd name="T70" fmla="*/ 209 w 520"/>
                        <a:gd name="T71" fmla="*/ 372 h 599"/>
                        <a:gd name="T72" fmla="*/ 144 w 520"/>
                        <a:gd name="T73" fmla="*/ 354 h 599"/>
                        <a:gd name="T74" fmla="*/ 90 w 520"/>
                        <a:gd name="T75" fmla="*/ 342 h 599"/>
                        <a:gd name="T76" fmla="*/ 54 w 520"/>
                        <a:gd name="T77" fmla="*/ 330 h 599"/>
                        <a:gd name="T78" fmla="*/ 24 w 520"/>
                        <a:gd name="T79" fmla="*/ 324 h 599"/>
                        <a:gd name="T80" fmla="*/ 12 w 520"/>
                        <a:gd name="T81" fmla="*/ 318 h 599"/>
                        <a:gd name="T82" fmla="*/ 0 w 520"/>
                        <a:gd name="T83" fmla="*/ 318 h 599"/>
                        <a:gd name="T84" fmla="*/ 0 w 520"/>
                        <a:gd name="T85" fmla="*/ 318 h 59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520" h="599">
                          <a:moveTo>
                            <a:pt x="96" y="0"/>
                          </a:moveTo>
                          <a:lnTo>
                            <a:pt x="102" y="0"/>
                          </a:lnTo>
                          <a:lnTo>
                            <a:pt x="126" y="6"/>
                          </a:lnTo>
                          <a:lnTo>
                            <a:pt x="162" y="12"/>
                          </a:lnTo>
                          <a:lnTo>
                            <a:pt x="203" y="24"/>
                          </a:lnTo>
                          <a:lnTo>
                            <a:pt x="293" y="48"/>
                          </a:lnTo>
                          <a:lnTo>
                            <a:pt x="329" y="66"/>
                          </a:lnTo>
                          <a:lnTo>
                            <a:pt x="365" y="84"/>
                          </a:lnTo>
                          <a:lnTo>
                            <a:pt x="395" y="108"/>
                          </a:lnTo>
                          <a:lnTo>
                            <a:pt x="437" y="144"/>
                          </a:lnTo>
                          <a:lnTo>
                            <a:pt x="473" y="186"/>
                          </a:lnTo>
                          <a:lnTo>
                            <a:pt x="502" y="234"/>
                          </a:lnTo>
                          <a:lnTo>
                            <a:pt x="520" y="288"/>
                          </a:lnTo>
                          <a:lnTo>
                            <a:pt x="520" y="354"/>
                          </a:lnTo>
                          <a:lnTo>
                            <a:pt x="508" y="390"/>
                          </a:lnTo>
                          <a:lnTo>
                            <a:pt x="491" y="426"/>
                          </a:lnTo>
                          <a:lnTo>
                            <a:pt x="467" y="462"/>
                          </a:lnTo>
                          <a:lnTo>
                            <a:pt x="437" y="498"/>
                          </a:lnTo>
                          <a:lnTo>
                            <a:pt x="395" y="534"/>
                          </a:lnTo>
                          <a:lnTo>
                            <a:pt x="347" y="563"/>
                          </a:lnTo>
                          <a:lnTo>
                            <a:pt x="299" y="581"/>
                          </a:lnTo>
                          <a:lnTo>
                            <a:pt x="251" y="593"/>
                          </a:lnTo>
                          <a:lnTo>
                            <a:pt x="209" y="599"/>
                          </a:lnTo>
                          <a:lnTo>
                            <a:pt x="174" y="599"/>
                          </a:lnTo>
                          <a:lnTo>
                            <a:pt x="150" y="599"/>
                          </a:lnTo>
                          <a:lnTo>
                            <a:pt x="138" y="593"/>
                          </a:lnTo>
                          <a:lnTo>
                            <a:pt x="120" y="546"/>
                          </a:lnTo>
                          <a:lnTo>
                            <a:pt x="108" y="510"/>
                          </a:lnTo>
                          <a:lnTo>
                            <a:pt x="96" y="480"/>
                          </a:lnTo>
                          <a:lnTo>
                            <a:pt x="90" y="468"/>
                          </a:lnTo>
                          <a:lnTo>
                            <a:pt x="84" y="450"/>
                          </a:lnTo>
                          <a:lnTo>
                            <a:pt x="84" y="450"/>
                          </a:lnTo>
                          <a:lnTo>
                            <a:pt x="90" y="438"/>
                          </a:lnTo>
                          <a:lnTo>
                            <a:pt x="120" y="414"/>
                          </a:lnTo>
                          <a:lnTo>
                            <a:pt x="162" y="384"/>
                          </a:lnTo>
                          <a:lnTo>
                            <a:pt x="209" y="372"/>
                          </a:lnTo>
                          <a:lnTo>
                            <a:pt x="144" y="354"/>
                          </a:lnTo>
                          <a:lnTo>
                            <a:pt x="90" y="342"/>
                          </a:lnTo>
                          <a:lnTo>
                            <a:pt x="54" y="330"/>
                          </a:lnTo>
                          <a:lnTo>
                            <a:pt x="24" y="324"/>
                          </a:lnTo>
                          <a:lnTo>
                            <a:pt x="12" y="318"/>
                          </a:lnTo>
                          <a:lnTo>
                            <a:pt x="0" y="318"/>
                          </a:lnTo>
                          <a:lnTo>
                            <a:pt x="0" y="31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27" name="Freeform 695"/>
                    <p:cNvSpPr>
                      <a:spLocks/>
                    </p:cNvSpPr>
                    <p:nvPr/>
                  </p:nvSpPr>
                  <p:spPr bwMode="auto">
                    <a:xfrm>
                      <a:off x="3095" y="2271"/>
                      <a:ext cx="652" cy="138"/>
                    </a:xfrm>
                    <a:custGeom>
                      <a:avLst/>
                      <a:gdLst>
                        <a:gd name="T0" fmla="*/ 652 w 652"/>
                        <a:gd name="T1" fmla="*/ 138 h 138"/>
                        <a:gd name="T2" fmla="*/ 646 w 652"/>
                        <a:gd name="T3" fmla="*/ 138 h 138"/>
                        <a:gd name="T4" fmla="*/ 628 w 652"/>
                        <a:gd name="T5" fmla="*/ 132 h 138"/>
                        <a:gd name="T6" fmla="*/ 604 w 652"/>
                        <a:gd name="T7" fmla="*/ 126 h 138"/>
                        <a:gd name="T8" fmla="*/ 568 w 652"/>
                        <a:gd name="T9" fmla="*/ 114 h 138"/>
                        <a:gd name="T10" fmla="*/ 472 w 652"/>
                        <a:gd name="T11" fmla="*/ 90 h 138"/>
                        <a:gd name="T12" fmla="*/ 365 w 652"/>
                        <a:gd name="T13" fmla="*/ 66 h 138"/>
                        <a:gd name="T14" fmla="*/ 251 w 652"/>
                        <a:gd name="T15" fmla="*/ 36 h 138"/>
                        <a:gd name="T16" fmla="*/ 143 w 652"/>
                        <a:gd name="T17" fmla="*/ 18 h 138"/>
                        <a:gd name="T18" fmla="*/ 96 w 652"/>
                        <a:gd name="T19" fmla="*/ 6 h 138"/>
                        <a:gd name="T20" fmla="*/ 60 w 652"/>
                        <a:gd name="T21" fmla="*/ 6 h 138"/>
                        <a:gd name="T22" fmla="*/ 24 w 652"/>
                        <a:gd name="T23" fmla="*/ 0 h 138"/>
                        <a:gd name="T24" fmla="*/ 0 w 652"/>
                        <a:gd name="T25" fmla="*/ 0 h 13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652" h="138">
                          <a:moveTo>
                            <a:pt x="652" y="138"/>
                          </a:moveTo>
                          <a:lnTo>
                            <a:pt x="646" y="138"/>
                          </a:lnTo>
                          <a:lnTo>
                            <a:pt x="628" y="132"/>
                          </a:lnTo>
                          <a:lnTo>
                            <a:pt x="604" y="126"/>
                          </a:lnTo>
                          <a:lnTo>
                            <a:pt x="568" y="114"/>
                          </a:lnTo>
                          <a:lnTo>
                            <a:pt x="472" y="90"/>
                          </a:lnTo>
                          <a:lnTo>
                            <a:pt x="365" y="66"/>
                          </a:lnTo>
                          <a:lnTo>
                            <a:pt x="251" y="36"/>
                          </a:lnTo>
                          <a:lnTo>
                            <a:pt x="143" y="18"/>
                          </a:lnTo>
                          <a:lnTo>
                            <a:pt x="96" y="6"/>
                          </a:lnTo>
                          <a:lnTo>
                            <a:pt x="60" y="6"/>
                          </a:lnTo>
                          <a:lnTo>
                            <a:pt x="24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28" name="Freeform 696"/>
                    <p:cNvSpPr>
                      <a:spLocks/>
                    </p:cNvSpPr>
                    <p:nvPr/>
                  </p:nvSpPr>
                  <p:spPr bwMode="auto">
                    <a:xfrm>
                      <a:off x="3149" y="2385"/>
                      <a:ext cx="526" cy="96"/>
                    </a:xfrm>
                    <a:custGeom>
                      <a:avLst/>
                      <a:gdLst>
                        <a:gd name="T0" fmla="*/ 526 w 526"/>
                        <a:gd name="T1" fmla="*/ 96 h 96"/>
                        <a:gd name="T2" fmla="*/ 520 w 526"/>
                        <a:gd name="T3" fmla="*/ 96 h 96"/>
                        <a:gd name="T4" fmla="*/ 502 w 526"/>
                        <a:gd name="T5" fmla="*/ 96 h 96"/>
                        <a:gd name="T6" fmla="*/ 484 w 526"/>
                        <a:gd name="T7" fmla="*/ 90 h 96"/>
                        <a:gd name="T8" fmla="*/ 454 w 526"/>
                        <a:gd name="T9" fmla="*/ 78 h 96"/>
                        <a:gd name="T10" fmla="*/ 382 w 526"/>
                        <a:gd name="T11" fmla="*/ 60 h 96"/>
                        <a:gd name="T12" fmla="*/ 299 w 526"/>
                        <a:gd name="T13" fmla="*/ 42 h 96"/>
                        <a:gd name="T14" fmla="*/ 209 w 526"/>
                        <a:gd name="T15" fmla="*/ 24 h 96"/>
                        <a:gd name="T16" fmla="*/ 125 w 526"/>
                        <a:gd name="T17" fmla="*/ 6 h 96"/>
                        <a:gd name="T18" fmla="*/ 53 w 526"/>
                        <a:gd name="T19" fmla="*/ 0 h 96"/>
                        <a:gd name="T20" fmla="*/ 24 w 526"/>
                        <a:gd name="T21" fmla="*/ 0 h 96"/>
                        <a:gd name="T22" fmla="*/ 0 w 526"/>
                        <a:gd name="T23" fmla="*/ 6 h 9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526" h="96">
                          <a:moveTo>
                            <a:pt x="526" y="96"/>
                          </a:moveTo>
                          <a:lnTo>
                            <a:pt x="520" y="96"/>
                          </a:lnTo>
                          <a:lnTo>
                            <a:pt x="502" y="96"/>
                          </a:lnTo>
                          <a:lnTo>
                            <a:pt x="484" y="90"/>
                          </a:lnTo>
                          <a:lnTo>
                            <a:pt x="454" y="78"/>
                          </a:lnTo>
                          <a:lnTo>
                            <a:pt x="382" y="60"/>
                          </a:lnTo>
                          <a:lnTo>
                            <a:pt x="299" y="42"/>
                          </a:lnTo>
                          <a:lnTo>
                            <a:pt x="209" y="24"/>
                          </a:lnTo>
                          <a:lnTo>
                            <a:pt x="125" y="6"/>
                          </a:lnTo>
                          <a:lnTo>
                            <a:pt x="53" y="0"/>
                          </a:lnTo>
                          <a:lnTo>
                            <a:pt x="24" y="0"/>
                          </a:lnTo>
                          <a:lnTo>
                            <a:pt x="0" y="6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29" name="Freeform 697"/>
                    <p:cNvSpPr>
                      <a:spLocks/>
                    </p:cNvSpPr>
                    <p:nvPr/>
                  </p:nvSpPr>
                  <p:spPr bwMode="auto">
                    <a:xfrm>
                      <a:off x="3872" y="2253"/>
                      <a:ext cx="126" cy="198"/>
                    </a:xfrm>
                    <a:custGeom>
                      <a:avLst/>
                      <a:gdLst>
                        <a:gd name="T0" fmla="*/ 42 w 126"/>
                        <a:gd name="T1" fmla="*/ 12 h 198"/>
                        <a:gd name="T2" fmla="*/ 18 w 126"/>
                        <a:gd name="T3" fmla="*/ 102 h 198"/>
                        <a:gd name="T4" fmla="*/ 0 w 126"/>
                        <a:gd name="T5" fmla="*/ 192 h 198"/>
                        <a:gd name="T6" fmla="*/ 30 w 126"/>
                        <a:gd name="T7" fmla="*/ 168 h 198"/>
                        <a:gd name="T8" fmla="*/ 60 w 126"/>
                        <a:gd name="T9" fmla="*/ 168 h 198"/>
                        <a:gd name="T10" fmla="*/ 90 w 126"/>
                        <a:gd name="T11" fmla="*/ 180 h 198"/>
                        <a:gd name="T12" fmla="*/ 108 w 126"/>
                        <a:gd name="T13" fmla="*/ 198 h 198"/>
                        <a:gd name="T14" fmla="*/ 126 w 126"/>
                        <a:gd name="T15" fmla="*/ 138 h 198"/>
                        <a:gd name="T16" fmla="*/ 126 w 126"/>
                        <a:gd name="T17" fmla="*/ 102 h 198"/>
                        <a:gd name="T18" fmla="*/ 120 w 126"/>
                        <a:gd name="T19" fmla="*/ 72 h 198"/>
                        <a:gd name="T20" fmla="*/ 102 w 126"/>
                        <a:gd name="T21" fmla="*/ 30 h 198"/>
                        <a:gd name="T22" fmla="*/ 84 w 126"/>
                        <a:gd name="T23" fmla="*/ 6 h 198"/>
                        <a:gd name="T24" fmla="*/ 66 w 126"/>
                        <a:gd name="T25" fmla="*/ 0 h 198"/>
                        <a:gd name="T26" fmla="*/ 42 w 126"/>
                        <a:gd name="T27" fmla="*/ 12 h 198"/>
                        <a:gd name="T28" fmla="*/ 42 w 126"/>
                        <a:gd name="T29" fmla="*/ 12 h 19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126" h="198">
                          <a:moveTo>
                            <a:pt x="42" y="12"/>
                          </a:moveTo>
                          <a:lnTo>
                            <a:pt x="18" y="102"/>
                          </a:lnTo>
                          <a:lnTo>
                            <a:pt x="0" y="192"/>
                          </a:lnTo>
                          <a:lnTo>
                            <a:pt x="30" y="168"/>
                          </a:lnTo>
                          <a:lnTo>
                            <a:pt x="60" y="168"/>
                          </a:lnTo>
                          <a:lnTo>
                            <a:pt x="90" y="180"/>
                          </a:lnTo>
                          <a:lnTo>
                            <a:pt x="108" y="198"/>
                          </a:lnTo>
                          <a:lnTo>
                            <a:pt x="126" y="138"/>
                          </a:lnTo>
                          <a:lnTo>
                            <a:pt x="126" y="102"/>
                          </a:lnTo>
                          <a:lnTo>
                            <a:pt x="120" y="72"/>
                          </a:lnTo>
                          <a:lnTo>
                            <a:pt x="102" y="30"/>
                          </a:lnTo>
                          <a:lnTo>
                            <a:pt x="84" y="6"/>
                          </a:lnTo>
                          <a:lnTo>
                            <a:pt x="66" y="0"/>
                          </a:lnTo>
                          <a:lnTo>
                            <a:pt x="42" y="12"/>
                          </a:lnTo>
                          <a:lnTo>
                            <a:pt x="42" y="12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30" name="Freeform 698"/>
                    <p:cNvSpPr>
                      <a:spLocks/>
                    </p:cNvSpPr>
                    <p:nvPr/>
                  </p:nvSpPr>
                  <p:spPr bwMode="auto">
                    <a:xfrm>
                      <a:off x="4153" y="2187"/>
                      <a:ext cx="323" cy="288"/>
                    </a:xfrm>
                    <a:custGeom>
                      <a:avLst/>
                      <a:gdLst>
                        <a:gd name="T0" fmla="*/ 323 w 323"/>
                        <a:gd name="T1" fmla="*/ 0 h 288"/>
                        <a:gd name="T2" fmla="*/ 317 w 323"/>
                        <a:gd name="T3" fmla="*/ 72 h 288"/>
                        <a:gd name="T4" fmla="*/ 294 w 323"/>
                        <a:gd name="T5" fmla="*/ 150 h 288"/>
                        <a:gd name="T6" fmla="*/ 258 w 323"/>
                        <a:gd name="T7" fmla="*/ 228 h 288"/>
                        <a:gd name="T8" fmla="*/ 222 w 323"/>
                        <a:gd name="T9" fmla="*/ 288 h 288"/>
                        <a:gd name="T10" fmla="*/ 204 w 323"/>
                        <a:gd name="T11" fmla="*/ 270 h 288"/>
                        <a:gd name="T12" fmla="*/ 174 w 323"/>
                        <a:gd name="T13" fmla="*/ 252 h 288"/>
                        <a:gd name="T14" fmla="*/ 108 w 323"/>
                        <a:gd name="T15" fmla="*/ 228 h 288"/>
                        <a:gd name="T16" fmla="*/ 72 w 323"/>
                        <a:gd name="T17" fmla="*/ 216 h 288"/>
                        <a:gd name="T18" fmla="*/ 42 w 323"/>
                        <a:gd name="T19" fmla="*/ 222 h 288"/>
                        <a:gd name="T20" fmla="*/ 18 w 323"/>
                        <a:gd name="T21" fmla="*/ 228 h 288"/>
                        <a:gd name="T22" fmla="*/ 0 w 323"/>
                        <a:gd name="T23" fmla="*/ 246 h 288"/>
                        <a:gd name="T24" fmla="*/ 36 w 323"/>
                        <a:gd name="T25" fmla="*/ 210 h 288"/>
                        <a:gd name="T26" fmla="*/ 66 w 323"/>
                        <a:gd name="T27" fmla="*/ 168 h 288"/>
                        <a:gd name="T28" fmla="*/ 84 w 323"/>
                        <a:gd name="T29" fmla="*/ 144 h 288"/>
                        <a:gd name="T30" fmla="*/ 102 w 323"/>
                        <a:gd name="T31" fmla="*/ 132 h 288"/>
                        <a:gd name="T32" fmla="*/ 126 w 323"/>
                        <a:gd name="T33" fmla="*/ 126 h 288"/>
                        <a:gd name="T34" fmla="*/ 150 w 323"/>
                        <a:gd name="T35" fmla="*/ 114 h 288"/>
                        <a:gd name="T36" fmla="*/ 198 w 323"/>
                        <a:gd name="T37" fmla="*/ 84 h 288"/>
                        <a:gd name="T38" fmla="*/ 246 w 323"/>
                        <a:gd name="T39" fmla="*/ 54 h 288"/>
                        <a:gd name="T40" fmla="*/ 264 w 323"/>
                        <a:gd name="T41" fmla="*/ 42 h 288"/>
                        <a:gd name="T42" fmla="*/ 282 w 323"/>
                        <a:gd name="T43" fmla="*/ 24 h 288"/>
                        <a:gd name="T44" fmla="*/ 299 w 323"/>
                        <a:gd name="T45" fmla="*/ 6 h 288"/>
                        <a:gd name="T46" fmla="*/ 323 w 323"/>
                        <a:gd name="T47" fmla="*/ 0 h 288"/>
                        <a:gd name="T48" fmla="*/ 323 w 323"/>
                        <a:gd name="T49" fmla="*/ 0 h 28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</a:cxnLst>
                      <a:rect l="0" t="0" r="r" b="b"/>
                      <a:pathLst>
                        <a:path w="323" h="288">
                          <a:moveTo>
                            <a:pt x="323" y="0"/>
                          </a:moveTo>
                          <a:lnTo>
                            <a:pt x="317" y="72"/>
                          </a:lnTo>
                          <a:lnTo>
                            <a:pt x="294" y="150"/>
                          </a:lnTo>
                          <a:lnTo>
                            <a:pt x="258" y="228"/>
                          </a:lnTo>
                          <a:lnTo>
                            <a:pt x="222" y="288"/>
                          </a:lnTo>
                          <a:lnTo>
                            <a:pt x="204" y="270"/>
                          </a:lnTo>
                          <a:lnTo>
                            <a:pt x="174" y="252"/>
                          </a:lnTo>
                          <a:lnTo>
                            <a:pt x="108" y="228"/>
                          </a:lnTo>
                          <a:lnTo>
                            <a:pt x="72" y="216"/>
                          </a:lnTo>
                          <a:lnTo>
                            <a:pt x="42" y="222"/>
                          </a:lnTo>
                          <a:lnTo>
                            <a:pt x="18" y="228"/>
                          </a:lnTo>
                          <a:lnTo>
                            <a:pt x="0" y="246"/>
                          </a:lnTo>
                          <a:lnTo>
                            <a:pt x="36" y="210"/>
                          </a:lnTo>
                          <a:lnTo>
                            <a:pt x="66" y="168"/>
                          </a:lnTo>
                          <a:lnTo>
                            <a:pt x="84" y="144"/>
                          </a:lnTo>
                          <a:lnTo>
                            <a:pt x="102" y="132"/>
                          </a:lnTo>
                          <a:lnTo>
                            <a:pt x="126" y="126"/>
                          </a:lnTo>
                          <a:lnTo>
                            <a:pt x="150" y="114"/>
                          </a:lnTo>
                          <a:lnTo>
                            <a:pt x="198" y="84"/>
                          </a:lnTo>
                          <a:lnTo>
                            <a:pt x="246" y="54"/>
                          </a:lnTo>
                          <a:lnTo>
                            <a:pt x="264" y="42"/>
                          </a:lnTo>
                          <a:lnTo>
                            <a:pt x="282" y="24"/>
                          </a:lnTo>
                          <a:lnTo>
                            <a:pt x="299" y="6"/>
                          </a:lnTo>
                          <a:lnTo>
                            <a:pt x="323" y="0"/>
                          </a:lnTo>
                          <a:lnTo>
                            <a:pt x="323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31" name="Freeform 699"/>
                    <p:cNvSpPr>
                      <a:spLocks/>
                    </p:cNvSpPr>
                    <p:nvPr/>
                  </p:nvSpPr>
                  <p:spPr bwMode="auto">
                    <a:xfrm>
                      <a:off x="3962" y="2259"/>
                      <a:ext cx="287" cy="246"/>
                    </a:xfrm>
                    <a:custGeom>
                      <a:avLst/>
                      <a:gdLst>
                        <a:gd name="T0" fmla="*/ 6 w 287"/>
                        <a:gd name="T1" fmla="*/ 36 h 246"/>
                        <a:gd name="T2" fmla="*/ 0 w 287"/>
                        <a:gd name="T3" fmla="*/ 48 h 246"/>
                        <a:gd name="T4" fmla="*/ 6 w 287"/>
                        <a:gd name="T5" fmla="*/ 72 h 246"/>
                        <a:gd name="T6" fmla="*/ 18 w 287"/>
                        <a:gd name="T7" fmla="*/ 102 h 246"/>
                        <a:gd name="T8" fmla="*/ 36 w 287"/>
                        <a:gd name="T9" fmla="*/ 138 h 246"/>
                        <a:gd name="T10" fmla="*/ 78 w 287"/>
                        <a:gd name="T11" fmla="*/ 210 h 246"/>
                        <a:gd name="T12" fmla="*/ 96 w 287"/>
                        <a:gd name="T13" fmla="*/ 234 h 246"/>
                        <a:gd name="T14" fmla="*/ 114 w 287"/>
                        <a:gd name="T15" fmla="*/ 246 h 246"/>
                        <a:gd name="T16" fmla="*/ 132 w 287"/>
                        <a:gd name="T17" fmla="*/ 222 h 246"/>
                        <a:gd name="T18" fmla="*/ 162 w 287"/>
                        <a:gd name="T19" fmla="*/ 198 h 246"/>
                        <a:gd name="T20" fmla="*/ 209 w 287"/>
                        <a:gd name="T21" fmla="*/ 156 h 246"/>
                        <a:gd name="T22" fmla="*/ 251 w 287"/>
                        <a:gd name="T23" fmla="*/ 102 h 246"/>
                        <a:gd name="T24" fmla="*/ 287 w 287"/>
                        <a:gd name="T25" fmla="*/ 36 h 246"/>
                        <a:gd name="T26" fmla="*/ 209 w 287"/>
                        <a:gd name="T27" fmla="*/ 18 h 246"/>
                        <a:gd name="T28" fmla="*/ 168 w 287"/>
                        <a:gd name="T29" fmla="*/ 6 h 246"/>
                        <a:gd name="T30" fmla="*/ 132 w 287"/>
                        <a:gd name="T31" fmla="*/ 0 h 246"/>
                        <a:gd name="T32" fmla="*/ 96 w 287"/>
                        <a:gd name="T33" fmla="*/ 6 h 246"/>
                        <a:gd name="T34" fmla="*/ 60 w 287"/>
                        <a:gd name="T35" fmla="*/ 12 h 246"/>
                        <a:gd name="T36" fmla="*/ 6 w 287"/>
                        <a:gd name="T37" fmla="*/ 36 h 246"/>
                        <a:gd name="T38" fmla="*/ 6 w 287"/>
                        <a:gd name="T39" fmla="*/ 36 h 24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</a:cxnLst>
                      <a:rect l="0" t="0" r="r" b="b"/>
                      <a:pathLst>
                        <a:path w="287" h="246">
                          <a:moveTo>
                            <a:pt x="6" y="36"/>
                          </a:moveTo>
                          <a:lnTo>
                            <a:pt x="0" y="48"/>
                          </a:lnTo>
                          <a:lnTo>
                            <a:pt x="6" y="72"/>
                          </a:lnTo>
                          <a:lnTo>
                            <a:pt x="18" y="102"/>
                          </a:lnTo>
                          <a:lnTo>
                            <a:pt x="36" y="138"/>
                          </a:lnTo>
                          <a:lnTo>
                            <a:pt x="78" y="210"/>
                          </a:lnTo>
                          <a:lnTo>
                            <a:pt x="96" y="234"/>
                          </a:lnTo>
                          <a:lnTo>
                            <a:pt x="114" y="246"/>
                          </a:lnTo>
                          <a:lnTo>
                            <a:pt x="132" y="222"/>
                          </a:lnTo>
                          <a:lnTo>
                            <a:pt x="162" y="198"/>
                          </a:lnTo>
                          <a:lnTo>
                            <a:pt x="209" y="156"/>
                          </a:lnTo>
                          <a:lnTo>
                            <a:pt x="251" y="102"/>
                          </a:lnTo>
                          <a:lnTo>
                            <a:pt x="287" y="36"/>
                          </a:lnTo>
                          <a:lnTo>
                            <a:pt x="209" y="18"/>
                          </a:lnTo>
                          <a:lnTo>
                            <a:pt x="168" y="6"/>
                          </a:lnTo>
                          <a:lnTo>
                            <a:pt x="132" y="0"/>
                          </a:lnTo>
                          <a:lnTo>
                            <a:pt x="96" y="6"/>
                          </a:lnTo>
                          <a:lnTo>
                            <a:pt x="60" y="12"/>
                          </a:lnTo>
                          <a:lnTo>
                            <a:pt x="6" y="36"/>
                          </a:lnTo>
                          <a:lnTo>
                            <a:pt x="6" y="3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32" name="Freeform 700"/>
                    <p:cNvSpPr>
                      <a:spLocks/>
                    </p:cNvSpPr>
                    <p:nvPr/>
                  </p:nvSpPr>
                  <p:spPr bwMode="auto">
                    <a:xfrm>
                      <a:off x="4291" y="2493"/>
                      <a:ext cx="161" cy="114"/>
                    </a:xfrm>
                    <a:custGeom>
                      <a:avLst/>
                      <a:gdLst>
                        <a:gd name="T0" fmla="*/ 0 w 161"/>
                        <a:gd name="T1" fmla="*/ 0 h 114"/>
                        <a:gd name="T2" fmla="*/ 0 w 161"/>
                        <a:gd name="T3" fmla="*/ 42 h 114"/>
                        <a:gd name="T4" fmla="*/ 12 w 161"/>
                        <a:gd name="T5" fmla="*/ 84 h 114"/>
                        <a:gd name="T6" fmla="*/ 84 w 161"/>
                        <a:gd name="T7" fmla="*/ 96 h 114"/>
                        <a:gd name="T8" fmla="*/ 156 w 161"/>
                        <a:gd name="T9" fmla="*/ 114 h 114"/>
                        <a:gd name="T10" fmla="*/ 161 w 161"/>
                        <a:gd name="T11" fmla="*/ 78 h 114"/>
                        <a:gd name="T12" fmla="*/ 161 w 161"/>
                        <a:gd name="T13" fmla="*/ 42 h 114"/>
                        <a:gd name="T14" fmla="*/ 120 w 161"/>
                        <a:gd name="T15" fmla="*/ 42 h 114"/>
                        <a:gd name="T16" fmla="*/ 78 w 161"/>
                        <a:gd name="T17" fmla="*/ 36 h 114"/>
                        <a:gd name="T18" fmla="*/ 36 w 161"/>
                        <a:gd name="T19" fmla="*/ 24 h 114"/>
                        <a:gd name="T20" fmla="*/ 0 w 161"/>
                        <a:gd name="T21" fmla="*/ 0 h 114"/>
                        <a:gd name="T22" fmla="*/ 0 w 161"/>
                        <a:gd name="T23" fmla="*/ 0 h 1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61" h="114">
                          <a:moveTo>
                            <a:pt x="0" y="0"/>
                          </a:moveTo>
                          <a:lnTo>
                            <a:pt x="0" y="42"/>
                          </a:lnTo>
                          <a:lnTo>
                            <a:pt x="12" y="84"/>
                          </a:lnTo>
                          <a:lnTo>
                            <a:pt x="84" y="96"/>
                          </a:lnTo>
                          <a:lnTo>
                            <a:pt x="156" y="114"/>
                          </a:lnTo>
                          <a:lnTo>
                            <a:pt x="161" y="78"/>
                          </a:lnTo>
                          <a:lnTo>
                            <a:pt x="161" y="42"/>
                          </a:lnTo>
                          <a:lnTo>
                            <a:pt x="120" y="42"/>
                          </a:lnTo>
                          <a:lnTo>
                            <a:pt x="78" y="36"/>
                          </a:lnTo>
                          <a:lnTo>
                            <a:pt x="36" y="24"/>
                          </a:lnTo>
                          <a:lnTo>
                            <a:pt x="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336699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33" name="Freeform 701"/>
                    <p:cNvSpPr>
                      <a:spLocks/>
                    </p:cNvSpPr>
                    <p:nvPr/>
                  </p:nvSpPr>
                  <p:spPr bwMode="auto">
                    <a:xfrm>
                      <a:off x="3801" y="1485"/>
                      <a:ext cx="986" cy="882"/>
                    </a:xfrm>
                    <a:custGeom>
                      <a:avLst/>
                      <a:gdLst>
                        <a:gd name="T0" fmla="*/ 107 w 986"/>
                        <a:gd name="T1" fmla="*/ 114 h 882"/>
                        <a:gd name="T2" fmla="*/ 125 w 986"/>
                        <a:gd name="T3" fmla="*/ 204 h 882"/>
                        <a:gd name="T4" fmla="*/ 107 w 986"/>
                        <a:gd name="T5" fmla="*/ 330 h 882"/>
                        <a:gd name="T6" fmla="*/ 35 w 986"/>
                        <a:gd name="T7" fmla="*/ 480 h 882"/>
                        <a:gd name="T8" fmla="*/ 0 w 986"/>
                        <a:gd name="T9" fmla="*/ 612 h 882"/>
                        <a:gd name="T10" fmla="*/ 6 w 986"/>
                        <a:gd name="T11" fmla="*/ 696 h 882"/>
                        <a:gd name="T12" fmla="*/ 47 w 986"/>
                        <a:gd name="T13" fmla="*/ 756 h 882"/>
                        <a:gd name="T14" fmla="*/ 107 w 986"/>
                        <a:gd name="T15" fmla="*/ 810 h 882"/>
                        <a:gd name="T16" fmla="*/ 173 w 986"/>
                        <a:gd name="T17" fmla="*/ 846 h 882"/>
                        <a:gd name="T18" fmla="*/ 293 w 986"/>
                        <a:gd name="T19" fmla="*/ 882 h 882"/>
                        <a:gd name="T20" fmla="*/ 466 w 986"/>
                        <a:gd name="T21" fmla="*/ 870 h 882"/>
                        <a:gd name="T22" fmla="*/ 622 w 986"/>
                        <a:gd name="T23" fmla="*/ 786 h 882"/>
                        <a:gd name="T24" fmla="*/ 693 w 986"/>
                        <a:gd name="T25" fmla="*/ 708 h 882"/>
                        <a:gd name="T26" fmla="*/ 747 w 986"/>
                        <a:gd name="T27" fmla="*/ 618 h 882"/>
                        <a:gd name="T28" fmla="*/ 807 w 986"/>
                        <a:gd name="T29" fmla="*/ 606 h 882"/>
                        <a:gd name="T30" fmla="*/ 867 w 986"/>
                        <a:gd name="T31" fmla="*/ 582 h 882"/>
                        <a:gd name="T32" fmla="*/ 933 w 986"/>
                        <a:gd name="T33" fmla="*/ 528 h 882"/>
                        <a:gd name="T34" fmla="*/ 980 w 986"/>
                        <a:gd name="T35" fmla="*/ 456 h 882"/>
                        <a:gd name="T36" fmla="*/ 974 w 986"/>
                        <a:gd name="T37" fmla="*/ 390 h 882"/>
                        <a:gd name="T38" fmla="*/ 915 w 986"/>
                        <a:gd name="T39" fmla="*/ 360 h 882"/>
                        <a:gd name="T40" fmla="*/ 831 w 986"/>
                        <a:gd name="T41" fmla="*/ 384 h 882"/>
                        <a:gd name="T42" fmla="*/ 759 w 986"/>
                        <a:gd name="T43" fmla="*/ 456 h 882"/>
                        <a:gd name="T44" fmla="*/ 753 w 986"/>
                        <a:gd name="T45" fmla="*/ 390 h 882"/>
                        <a:gd name="T46" fmla="*/ 729 w 986"/>
                        <a:gd name="T47" fmla="*/ 282 h 882"/>
                        <a:gd name="T48" fmla="*/ 723 w 986"/>
                        <a:gd name="T49" fmla="*/ 252 h 882"/>
                        <a:gd name="T50" fmla="*/ 729 w 986"/>
                        <a:gd name="T51" fmla="*/ 276 h 882"/>
                        <a:gd name="T52" fmla="*/ 729 w 986"/>
                        <a:gd name="T53" fmla="*/ 264 h 882"/>
                        <a:gd name="T54" fmla="*/ 705 w 986"/>
                        <a:gd name="T55" fmla="*/ 204 h 882"/>
                        <a:gd name="T56" fmla="*/ 663 w 986"/>
                        <a:gd name="T57" fmla="*/ 174 h 882"/>
                        <a:gd name="T58" fmla="*/ 634 w 986"/>
                        <a:gd name="T59" fmla="*/ 228 h 882"/>
                        <a:gd name="T60" fmla="*/ 616 w 986"/>
                        <a:gd name="T61" fmla="*/ 228 h 882"/>
                        <a:gd name="T62" fmla="*/ 598 w 986"/>
                        <a:gd name="T63" fmla="*/ 150 h 882"/>
                        <a:gd name="T64" fmla="*/ 586 w 986"/>
                        <a:gd name="T65" fmla="*/ 84 h 882"/>
                        <a:gd name="T66" fmla="*/ 562 w 986"/>
                        <a:gd name="T67" fmla="*/ 96 h 882"/>
                        <a:gd name="T68" fmla="*/ 538 w 986"/>
                        <a:gd name="T69" fmla="*/ 150 h 882"/>
                        <a:gd name="T70" fmla="*/ 514 w 986"/>
                        <a:gd name="T71" fmla="*/ 126 h 882"/>
                        <a:gd name="T72" fmla="*/ 490 w 986"/>
                        <a:gd name="T73" fmla="*/ 48 h 882"/>
                        <a:gd name="T74" fmla="*/ 436 w 986"/>
                        <a:gd name="T75" fmla="*/ 12 h 882"/>
                        <a:gd name="T76" fmla="*/ 317 w 986"/>
                        <a:gd name="T77" fmla="*/ 60 h 882"/>
                        <a:gd name="T78" fmla="*/ 239 w 986"/>
                        <a:gd name="T79" fmla="*/ 96 h 882"/>
                        <a:gd name="T80" fmla="*/ 185 w 986"/>
                        <a:gd name="T81" fmla="*/ 132 h 882"/>
                        <a:gd name="T82" fmla="*/ 203 w 986"/>
                        <a:gd name="T83" fmla="*/ 24 h 882"/>
                        <a:gd name="T84" fmla="*/ 173 w 986"/>
                        <a:gd name="T85" fmla="*/ 24 h 882"/>
                        <a:gd name="T86" fmla="*/ 107 w 986"/>
                        <a:gd name="T87" fmla="*/ 66 h 882"/>
                        <a:gd name="T88" fmla="*/ 83 w 986"/>
                        <a:gd name="T89" fmla="*/ 72 h 8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986" h="882">
                          <a:moveTo>
                            <a:pt x="83" y="72"/>
                          </a:moveTo>
                          <a:lnTo>
                            <a:pt x="107" y="114"/>
                          </a:lnTo>
                          <a:lnTo>
                            <a:pt x="119" y="156"/>
                          </a:lnTo>
                          <a:lnTo>
                            <a:pt x="125" y="204"/>
                          </a:lnTo>
                          <a:lnTo>
                            <a:pt x="125" y="246"/>
                          </a:lnTo>
                          <a:lnTo>
                            <a:pt x="107" y="330"/>
                          </a:lnTo>
                          <a:lnTo>
                            <a:pt x="71" y="408"/>
                          </a:lnTo>
                          <a:lnTo>
                            <a:pt x="35" y="480"/>
                          </a:lnTo>
                          <a:lnTo>
                            <a:pt x="6" y="570"/>
                          </a:lnTo>
                          <a:lnTo>
                            <a:pt x="0" y="612"/>
                          </a:lnTo>
                          <a:lnTo>
                            <a:pt x="0" y="654"/>
                          </a:lnTo>
                          <a:lnTo>
                            <a:pt x="6" y="696"/>
                          </a:lnTo>
                          <a:lnTo>
                            <a:pt x="23" y="732"/>
                          </a:lnTo>
                          <a:lnTo>
                            <a:pt x="47" y="756"/>
                          </a:lnTo>
                          <a:lnTo>
                            <a:pt x="77" y="786"/>
                          </a:lnTo>
                          <a:lnTo>
                            <a:pt x="107" y="810"/>
                          </a:lnTo>
                          <a:lnTo>
                            <a:pt x="143" y="828"/>
                          </a:lnTo>
                          <a:lnTo>
                            <a:pt x="173" y="846"/>
                          </a:lnTo>
                          <a:lnTo>
                            <a:pt x="215" y="864"/>
                          </a:lnTo>
                          <a:lnTo>
                            <a:pt x="293" y="882"/>
                          </a:lnTo>
                          <a:lnTo>
                            <a:pt x="382" y="882"/>
                          </a:lnTo>
                          <a:lnTo>
                            <a:pt x="466" y="870"/>
                          </a:lnTo>
                          <a:lnTo>
                            <a:pt x="544" y="834"/>
                          </a:lnTo>
                          <a:lnTo>
                            <a:pt x="622" y="786"/>
                          </a:lnTo>
                          <a:lnTo>
                            <a:pt x="657" y="750"/>
                          </a:lnTo>
                          <a:lnTo>
                            <a:pt x="693" y="708"/>
                          </a:lnTo>
                          <a:lnTo>
                            <a:pt x="723" y="660"/>
                          </a:lnTo>
                          <a:lnTo>
                            <a:pt x="747" y="618"/>
                          </a:lnTo>
                          <a:lnTo>
                            <a:pt x="777" y="612"/>
                          </a:lnTo>
                          <a:lnTo>
                            <a:pt x="807" y="606"/>
                          </a:lnTo>
                          <a:lnTo>
                            <a:pt x="843" y="594"/>
                          </a:lnTo>
                          <a:lnTo>
                            <a:pt x="867" y="582"/>
                          </a:lnTo>
                          <a:lnTo>
                            <a:pt x="897" y="558"/>
                          </a:lnTo>
                          <a:lnTo>
                            <a:pt x="933" y="528"/>
                          </a:lnTo>
                          <a:lnTo>
                            <a:pt x="963" y="492"/>
                          </a:lnTo>
                          <a:lnTo>
                            <a:pt x="980" y="456"/>
                          </a:lnTo>
                          <a:lnTo>
                            <a:pt x="986" y="414"/>
                          </a:lnTo>
                          <a:lnTo>
                            <a:pt x="974" y="390"/>
                          </a:lnTo>
                          <a:lnTo>
                            <a:pt x="951" y="372"/>
                          </a:lnTo>
                          <a:lnTo>
                            <a:pt x="915" y="360"/>
                          </a:lnTo>
                          <a:lnTo>
                            <a:pt x="873" y="366"/>
                          </a:lnTo>
                          <a:lnTo>
                            <a:pt x="831" y="384"/>
                          </a:lnTo>
                          <a:lnTo>
                            <a:pt x="795" y="414"/>
                          </a:lnTo>
                          <a:lnTo>
                            <a:pt x="759" y="456"/>
                          </a:lnTo>
                          <a:lnTo>
                            <a:pt x="759" y="426"/>
                          </a:lnTo>
                          <a:lnTo>
                            <a:pt x="753" y="390"/>
                          </a:lnTo>
                          <a:lnTo>
                            <a:pt x="735" y="312"/>
                          </a:lnTo>
                          <a:lnTo>
                            <a:pt x="729" y="282"/>
                          </a:lnTo>
                          <a:lnTo>
                            <a:pt x="723" y="264"/>
                          </a:lnTo>
                          <a:lnTo>
                            <a:pt x="723" y="252"/>
                          </a:lnTo>
                          <a:lnTo>
                            <a:pt x="723" y="264"/>
                          </a:lnTo>
                          <a:lnTo>
                            <a:pt x="729" y="276"/>
                          </a:lnTo>
                          <a:lnTo>
                            <a:pt x="729" y="276"/>
                          </a:lnTo>
                          <a:lnTo>
                            <a:pt x="729" y="264"/>
                          </a:lnTo>
                          <a:lnTo>
                            <a:pt x="723" y="246"/>
                          </a:lnTo>
                          <a:lnTo>
                            <a:pt x="705" y="204"/>
                          </a:lnTo>
                          <a:lnTo>
                            <a:pt x="675" y="144"/>
                          </a:lnTo>
                          <a:lnTo>
                            <a:pt x="663" y="174"/>
                          </a:lnTo>
                          <a:lnTo>
                            <a:pt x="651" y="210"/>
                          </a:lnTo>
                          <a:lnTo>
                            <a:pt x="634" y="228"/>
                          </a:lnTo>
                          <a:lnTo>
                            <a:pt x="622" y="234"/>
                          </a:lnTo>
                          <a:lnTo>
                            <a:pt x="616" y="228"/>
                          </a:lnTo>
                          <a:lnTo>
                            <a:pt x="598" y="192"/>
                          </a:lnTo>
                          <a:lnTo>
                            <a:pt x="598" y="150"/>
                          </a:lnTo>
                          <a:lnTo>
                            <a:pt x="592" y="102"/>
                          </a:lnTo>
                          <a:lnTo>
                            <a:pt x="586" y="84"/>
                          </a:lnTo>
                          <a:lnTo>
                            <a:pt x="574" y="66"/>
                          </a:lnTo>
                          <a:lnTo>
                            <a:pt x="562" y="96"/>
                          </a:lnTo>
                          <a:lnTo>
                            <a:pt x="550" y="126"/>
                          </a:lnTo>
                          <a:lnTo>
                            <a:pt x="538" y="150"/>
                          </a:lnTo>
                          <a:lnTo>
                            <a:pt x="526" y="168"/>
                          </a:lnTo>
                          <a:lnTo>
                            <a:pt x="514" y="126"/>
                          </a:lnTo>
                          <a:lnTo>
                            <a:pt x="502" y="84"/>
                          </a:lnTo>
                          <a:lnTo>
                            <a:pt x="490" y="48"/>
                          </a:lnTo>
                          <a:lnTo>
                            <a:pt x="466" y="0"/>
                          </a:lnTo>
                          <a:lnTo>
                            <a:pt x="436" y="12"/>
                          </a:lnTo>
                          <a:lnTo>
                            <a:pt x="400" y="24"/>
                          </a:lnTo>
                          <a:lnTo>
                            <a:pt x="317" y="60"/>
                          </a:lnTo>
                          <a:lnTo>
                            <a:pt x="275" y="78"/>
                          </a:lnTo>
                          <a:lnTo>
                            <a:pt x="239" y="96"/>
                          </a:lnTo>
                          <a:lnTo>
                            <a:pt x="209" y="114"/>
                          </a:lnTo>
                          <a:lnTo>
                            <a:pt x="185" y="132"/>
                          </a:lnTo>
                          <a:lnTo>
                            <a:pt x="185" y="84"/>
                          </a:lnTo>
                          <a:lnTo>
                            <a:pt x="203" y="24"/>
                          </a:lnTo>
                          <a:lnTo>
                            <a:pt x="191" y="24"/>
                          </a:lnTo>
                          <a:lnTo>
                            <a:pt x="173" y="24"/>
                          </a:lnTo>
                          <a:lnTo>
                            <a:pt x="143" y="48"/>
                          </a:lnTo>
                          <a:lnTo>
                            <a:pt x="107" y="66"/>
                          </a:lnTo>
                          <a:lnTo>
                            <a:pt x="95" y="72"/>
                          </a:lnTo>
                          <a:lnTo>
                            <a:pt x="83" y="72"/>
                          </a:lnTo>
                          <a:lnTo>
                            <a:pt x="83" y="72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34" name="Freeform 702"/>
                    <p:cNvSpPr>
                      <a:spLocks/>
                    </p:cNvSpPr>
                    <p:nvPr/>
                  </p:nvSpPr>
                  <p:spPr bwMode="auto">
                    <a:xfrm>
                      <a:off x="4417" y="2715"/>
                      <a:ext cx="305" cy="203"/>
                    </a:xfrm>
                    <a:custGeom>
                      <a:avLst/>
                      <a:gdLst>
                        <a:gd name="T0" fmla="*/ 287 w 305"/>
                        <a:gd name="T1" fmla="*/ 60 h 203"/>
                        <a:gd name="T2" fmla="*/ 251 w 305"/>
                        <a:gd name="T3" fmla="*/ 42 h 203"/>
                        <a:gd name="T4" fmla="*/ 221 w 305"/>
                        <a:gd name="T5" fmla="*/ 24 h 203"/>
                        <a:gd name="T6" fmla="*/ 191 w 305"/>
                        <a:gd name="T7" fmla="*/ 12 h 203"/>
                        <a:gd name="T8" fmla="*/ 161 w 305"/>
                        <a:gd name="T9" fmla="*/ 0 h 203"/>
                        <a:gd name="T10" fmla="*/ 113 w 305"/>
                        <a:gd name="T11" fmla="*/ 0 h 203"/>
                        <a:gd name="T12" fmla="*/ 71 w 305"/>
                        <a:gd name="T13" fmla="*/ 6 h 203"/>
                        <a:gd name="T14" fmla="*/ 35 w 305"/>
                        <a:gd name="T15" fmla="*/ 18 h 203"/>
                        <a:gd name="T16" fmla="*/ 12 w 305"/>
                        <a:gd name="T17" fmla="*/ 42 h 203"/>
                        <a:gd name="T18" fmla="*/ 6 w 305"/>
                        <a:gd name="T19" fmla="*/ 54 h 203"/>
                        <a:gd name="T20" fmla="*/ 0 w 305"/>
                        <a:gd name="T21" fmla="*/ 66 h 203"/>
                        <a:gd name="T22" fmla="*/ 6 w 305"/>
                        <a:gd name="T23" fmla="*/ 78 h 203"/>
                        <a:gd name="T24" fmla="*/ 18 w 305"/>
                        <a:gd name="T25" fmla="*/ 84 h 203"/>
                        <a:gd name="T26" fmla="*/ 12 w 305"/>
                        <a:gd name="T27" fmla="*/ 108 h 203"/>
                        <a:gd name="T28" fmla="*/ 24 w 305"/>
                        <a:gd name="T29" fmla="*/ 132 h 203"/>
                        <a:gd name="T30" fmla="*/ 30 w 305"/>
                        <a:gd name="T31" fmla="*/ 132 h 203"/>
                        <a:gd name="T32" fmla="*/ 30 w 305"/>
                        <a:gd name="T33" fmla="*/ 137 h 203"/>
                        <a:gd name="T34" fmla="*/ 24 w 305"/>
                        <a:gd name="T35" fmla="*/ 143 h 203"/>
                        <a:gd name="T36" fmla="*/ 24 w 305"/>
                        <a:gd name="T37" fmla="*/ 161 h 203"/>
                        <a:gd name="T38" fmla="*/ 35 w 305"/>
                        <a:gd name="T39" fmla="*/ 173 h 203"/>
                        <a:gd name="T40" fmla="*/ 59 w 305"/>
                        <a:gd name="T41" fmla="*/ 185 h 203"/>
                        <a:gd name="T42" fmla="*/ 89 w 305"/>
                        <a:gd name="T43" fmla="*/ 179 h 203"/>
                        <a:gd name="T44" fmla="*/ 119 w 305"/>
                        <a:gd name="T45" fmla="*/ 173 h 203"/>
                        <a:gd name="T46" fmla="*/ 143 w 305"/>
                        <a:gd name="T47" fmla="*/ 167 h 203"/>
                        <a:gd name="T48" fmla="*/ 167 w 305"/>
                        <a:gd name="T49" fmla="*/ 185 h 203"/>
                        <a:gd name="T50" fmla="*/ 191 w 305"/>
                        <a:gd name="T51" fmla="*/ 197 h 203"/>
                        <a:gd name="T52" fmla="*/ 215 w 305"/>
                        <a:gd name="T53" fmla="*/ 203 h 203"/>
                        <a:gd name="T54" fmla="*/ 239 w 305"/>
                        <a:gd name="T55" fmla="*/ 197 h 203"/>
                        <a:gd name="T56" fmla="*/ 275 w 305"/>
                        <a:gd name="T57" fmla="*/ 173 h 203"/>
                        <a:gd name="T58" fmla="*/ 305 w 305"/>
                        <a:gd name="T59" fmla="*/ 137 h 203"/>
                        <a:gd name="T60" fmla="*/ 305 w 305"/>
                        <a:gd name="T61" fmla="*/ 114 h 203"/>
                        <a:gd name="T62" fmla="*/ 299 w 305"/>
                        <a:gd name="T63" fmla="*/ 96 h 203"/>
                        <a:gd name="T64" fmla="*/ 293 w 305"/>
                        <a:gd name="T65" fmla="*/ 78 h 203"/>
                        <a:gd name="T66" fmla="*/ 287 w 305"/>
                        <a:gd name="T67" fmla="*/ 60 h 203"/>
                        <a:gd name="T68" fmla="*/ 287 w 305"/>
                        <a:gd name="T69" fmla="*/ 60 h 20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305" h="203">
                          <a:moveTo>
                            <a:pt x="287" y="60"/>
                          </a:moveTo>
                          <a:lnTo>
                            <a:pt x="251" y="42"/>
                          </a:lnTo>
                          <a:lnTo>
                            <a:pt x="221" y="24"/>
                          </a:lnTo>
                          <a:lnTo>
                            <a:pt x="191" y="12"/>
                          </a:lnTo>
                          <a:lnTo>
                            <a:pt x="161" y="0"/>
                          </a:lnTo>
                          <a:lnTo>
                            <a:pt x="113" y="0"/>
                          </a:lnTo>
                          <a:lnTo>
                            <a:pt x="71" y="6"/>
                          </a:lnTo>
                          <a:lnTo>
                            <a:pt x="35" y="18"/>
                          </a:lnTo>
                          <a:lnTo>
                            <a:pt x="12" y="42"/>
                          </a:lnTo>
                          <a:lnTo>
                            <a:pt x="6" y="54"/>
                          </a:lnTo>
                          <a:lnTo>
                            <a:pt x="0" y="66"/>
                          </a:lnTo>
                          <a:lnTo>
                            <a:pt x="6" y="78"/>
                          </a:lnTo>
                          <a:lnTo>
                            <a:pt x="18" y="84"/>
                          </a:lnTo>
                          <a:lnTo>
                            <a:pt x="12" y="108"/>
                          </a:lnTo>
                          <a:lnTo>
                            <a:pt x="24" y="132"/>
                          </a:lnTo>
                          <a:lnTo>
                            <a:pt x="30" y="132"/>
                          </a:lnTo>
                          <a:lnTo>
                            <a:pt x="30" y="137"/>
                          </a:lnTo>
                          <a:lnTo>
                            <a:pt x="24" y="143"/>
                          </a:lnTo>
                          <a:lnTo>
                            <a:pt x="24" y="161"/>
                          </a:lnTo>
                          <a:lnTo>
                            <a:pt x="35" y="173"/>
                          </a:lnTo>
                          <a:lnTo>
                            <a:pt x="59" y="185"/>
                          </a:lnTo>
                          <a:lnTo>
                            <a:pt x="89" y="179"/>
                          </a:lnTo>
                          <a:lnTo>
                            <a:pt x="119" y="173"/>
                          </a:lnTo>
                          <a:lnTo>
                            <a:pt x="143" y="167"/>
                          </a:lnTo>
                          <a:lnTo>
                            <a:pt x="167" y="185"/>
                          </a:lnTo>
                          <a:lnTo>
                            <a:pt x="191" y="197"/>
                          </a:lnTo>
                          <a:lnTo>
                            <a:pt x="215" y="203"/>
                          </a:lnTo>
                          <a:lnTo>
                            <a:pt x="239" y="197"/>
                          </a:lnTo>
                          <a:lnTo>
                            <a:pt x="275" y="173"/>
                          </a:lnTo>
                          <a:lnTo>
                            <a:pt x="305" y="137"/>
                          </a:lnTo>
                          <a:lnTo>
                            <a:pt x="305" y="114"/>
                          </a:lnTo>
                          <a:lnTo>
                            <a:pt x="299" y="96"/>
                          </a:lnTo>
                          <a:lnTo>
                            <a:pt x="293" y="78"/>
                          </a:lnTo>
                          <a:lnTo>
                            <a:pt x="287" y="60"/>
                          </a:lnTo>
                          <a:lnTo>
                            <a:pt x="287" y="60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35" name="Freeform 703"/>
                    <p:cNvSpPr>
                      <a:spLocks/>
                    </p:cNvSpPr>
                    <p:nvPr/>
                  </p:nvSpPr>
                  <p:spPr bwMode="auto">
                    <a:xfrm>
                      <a:off x="4464" y="2763"/>
                      <a:ext cx="108" cy="24"/>
                    </a:xfrm>
                    <a:custGeom>
                      <a:avLst/>
                      <a:gdLst>
                        <a:gd name="T0" fmla="*/ 0 w 108"/>
                        <a:gd name="T1" fmla="*/ 24 h 24"/>
                        <a:gd name="T2" fmla="*/ 24 w 108"/>
                        <a:gd name="T3" fmla="*/ 6 h 24"/>
                        <a:gd name="T4" fmla="*/ 54 w 108"/>
                        <a:gd name="T5" fmla="*/ 0 h 24"/>
                        <a:gd name="T6" fmla="*/ 78 w 108"/>
                        <a:gd name="T7" fmla="*/ 6 h 24"/>
                        <a:gd name="T8" fmla="*/ 108 w 108"/>
                        <a:gd name="T9" fmla="*/ 12 h 24"/>
                        <a:gd name="T10" fmla="*/ 0 w 108"/>
                        <a:gd name="T11" fmla="*/ 24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08" h="24">
                          <a:moveTo>
                            <a:pt x="0" y="24"/>
                          </a:moveTo>
                          <a:lnTo>
                            <a:pt x="24" y="6"/>
                          </a:lnTo>
                          <a:lnTo>
                            <a:pt x="54" y="0"/>
                          </a:lnTo>
                          <a:lnTo>
                            <a:pt x="78" y="6"/>
                          </a:lnTo>
                          <a:lnTo>
                            <a:pt x="108" y="12"/>
                          </a:lnTo>
                          <a:lnTo>
                            <a:pt x="0" y="24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36" name="Freeform 704"/>
                    <p:cNvSpPr>
                      <a:spLocks/>
                    </p:cNvSpPr>
                    <p:nvPr/>
                  </p:nvSpPr>
                  <p:spPr bwMode="auto">
                    <a:xfrm>
                      <a:off x="4464" y="2763"/>
                      <a:ext cx="108" cy="24"/>
                    </a:xfrm>
                    <a:custGeom>
                      <a:avLst/>
                      <a:gdLst>
                        <a:gd name="T0" fmla="*/ 0 w 108"/>
                        <a:gd name="T1" fmla="*/ 24 h 24"/>
                        <a:gd name="T2" fmla="*/ 24 w 108"/>
                        <a:gd name="T3" fmla="*/ 6 h 24"/>
                        <a:gd name="T4" fmla="*/ 54 w 108"/>
                        <a:gd name="T5" fmla="*/ 0 h 24"/>
                        <a:gd name="T6" fmla="*/ 78 w 108"/>
                        <a:gd name="T7" fmla="*/ 6 h 24"/>
                        <a:gd name="T8" fmla="*/ 108 w 108"/>
                        <a:gd name="T9" fmla="*/ 12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08" h="24">
                          <a:moveTo>
                            <a:pt x="0" y="24"/>
                          </a:moveTo>
                          <a:lnTo>
                            <a:pt x="24" y="6"/>
                          </a:lnTo>
                          <a:lnTo>
                            <a:pt x="54" y="0"/>
                          </a:lnTo>
                          <a:lnTo>
                            <a:pt x="78" y="6"/>
                          </a:lnTo>
                          <a:lnTo>
                            <a:pt x="108" y="12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37" name="Freeform 705"/>
                    <p:cNvSpPr>
                      <a:spLocks/>
                    </p:cNvSpPr>
                    <p:nvPr/>
                  </p:nvSpPr>
                  <p:spPr bwMode="auto">
                    <a:xfrm>
                      <a:off x="4482" y="2817"/>
                      <a:ext cx="84" cy="18"/>
                    </a:xfrm>
                    <a:custGeom>
                      <a:avLst/>
                      <a:gdLst>
                        <a:gd name="T0" fmla="*/ 0 w 84"/>
                        <a:gd name="T1" fmla="*/ 18 h 18"/>
                        <a:gd name="T2" fmla="*/ 12 w 84"/>
                        <a:gd name="T3" fmla="*/ 12 h 18"/>
                        <a:gd name="T4" fmla="*/ 30 w 84"/>
                        <a:gd name="T5" fmla="*/ 0 h 18"/>
                        <a:gd name="T6" fmla="*/ 42 w 84"/>
                        <a:gd name="T7" fmla="*/ 0 h 18"/>
                        <a:gd name="T8" fmla="*/ 54 w 84"/>
                        <a:gd name="T9" fmla="*/ 0 h 18"/>
                        <a:gd name="T10" fmla="*/ 84 w 84"/>
                        <a:gd name="T11" fmla="*/ 12 h 18"/>
                        <a:gd name="T12" fmla="*/ 0 w 84"/>
                        <a:gd name="T13" fmla="*/ 18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84" h="18">
                          <a:moveTo>
                            <a:pt x="0" y="18"/>
                          </a:moveTo>
                          <a:lnTo>
                            <a:pt x="12" y="12"/>
                          </a:lnTo>
                          <a:lnTo>
                            <a:pt x="30" y="0"/>
                          </a:lnTo>
                          <a:lnTo>
                            <a:pt x="42" y="0"/>
                          </a:lnTo>
                          <a:lnTo>
                            <a:pt x="54" y="0"/>
                          </a:lnTo>
                          <a:lnTo>
                            <a:pt x="84" y="12"/>
                          </a:lnTo>
                          <a:lnTo>
                            <a:pt x="0" y="18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38" name="Freeform 706"/>
                    <p:cNvSpPr>
                      <a:spLocks/>
                    </p:cNvSpPr>
                    <p:nvPr/>
                  </p:nvSpPr>
                  <p:spPr bwMode="auto">
                    <a:xfrm>
                      <a:off x="4482" y="2817"/>
                      <a:ext cx="84" cy="18"/>
                    </a:xfrm>
                    <a:custGeom>
                      <a:avLst/>
                      <a:gdLst>
                        <a:gd name="T0" fmla="*/ 0 w 84"/>
                        <a:gd name="T1" fmla="*/ 18 h 18"/>
                        <a:gd name="T2" fmla="*/ 12 w 84"/>
                        <a:gd name="T3" fmla="*/ 12 h 18"/>
                        <a:gd name="T4" fmla="*/ 30 w 84"/>
                        <a:gd name="T5" fmla="*/ 0 h 18"/>
                        <a:gd name="T6" fmla="*/ 42 w 84"/>
                        <a:gd name="T7" fmla="*/ 0 h 18"/>
                        <a:gd name="T8" fmla="*/ 54 w 84"/>
                        <a:gd name="T9" fmla="*/ 0 h 18"/>
                        <a:gd name="T10" fmla="*/ 84 w 84"/>
                        <a:gd name="T11" fmla="*/ 12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84" h="18">
                          <a:moveTo>
                            <a:pt x="0" y="18"/>
                          </a:moveTo>
                          <a:lnTo>
                            <a:pt x="12" y="12"/>
                          </a:lnTo>
                          <a:lnTo>
                            <a:pt x="30" y="0"/>
                          </a:lnTo>
                          <a:lnTo>
                            <a:pt x="42" y="0"/>
                          </a:lnTo>
                          <a:lnTo>
                            <a:pt x="54" y="0"/>
                          </a:lnTo>
                          <a:lnTo>
                            <a:pt x="84" y="12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39" name="Freeform 707"/>
                    <p:cNvSpPr>
                      <a:spLocks/>
                    </p:cNvSpPr>
                    <p:nvPr/>
                  </p:nvSpPr>
                  <p:spPr bwMode="auto">
                    <a:xfrm>
                      <a:off x="2604" y="1456"/>
                      <a:ext cx="921" cy="737"/>
                    </a:xfrm>
                    <a:custGeom>
                      <a:avLst/>
                      <a:gdLst>
                        <a:gd name="T0" fmla="*/ 287 w 921"/>
                        <a:gd name="T1" fmla="*/ 563 h 737"/>
                        <a:gd name="T2" fmla="*/ 264 w 921"/>
                        <a:gd name="T3" fmla="*/ 623 h 737"/>
                        <a:gd name="T4" fmla="*/ 276 w 921"/>
                        <a:gd name="T5" fmla="*/ 677 h 737"/>
                        <a:gd name="T6" fmla="*/ 353 w 921"/>
                        <a:gd name="T7" fmla="*/ 737 h 737"/>
                        <a:gd name="T8" fmla="*/ 395 w 921"/>
                        <a:gd name="T9" fmla="*/ 737 h 737"/>
                        <a:gd name="T10" fmla="*/ 473 w 921"/>
                        <a:gd name="T11" fmla="*/ 695 h 737"/>
                        <a:gd name="T12" fmla="*/ 557 w 921"/>
                        <a:gd name="T13" fmla="*/ 659 h 737"/>
                        <a:gd name="T14" fmla="*/ 652 w 921"/>
                        <a:gd name="T15" fmla="*/ 653 h 737"/>
                        <a:gd name="T16" fmla="*/ 748 w 921"/>
                        <a:gd name="T17" fmla="*/ 641 h 737"/>
                        <a:gd name="T18" fmla="*/ 820 w 921"/>
                        <a:gd name="T19" fmla="*/ 581 h 737"/>
                        <a:gd name="T20" fmla="*/ 850 w 921"/>
                        <a:gd name="T21" fmla="*/ 503 h 737"/>
                        <a:gd name="T22" fmla="*/ 904 w 921"/>
                        <a:gd name="T23" fmla="*/ 347 h 737"/>
                        <a:gd name="T24" fmla="*/ 921 w 921"/>
                        <a:gd name="T25" fmla="*/ 263 h 737"/>
                        <a:gd name="T26" fmla="*/ 915 w 921"/>
                        <a:gd name="T27" fmla="*/ 197 h 737"/>
                        <a:gd name="T28" fmla="*/ 880 w 921"/>
                        <a:gd name="T29" fmla="*/ 125 h 737"/>
                        <a:gd name="T30" fmla="*/ 808 w 921"/>
                        <a:gd name="T31" fmla="*/ 59 h 737"/>
                        <a:gd name="T32" fmla="*/ 676 w 921"/>
                        <a:gd name="T33" fmla="*/ 29 h 737"/>
                        <a:gd name="T34" fmla="*/ 610 w 921"/>
                        <a:gd name="T35" fmla="*/ 47 h 737"/>
                        <a:gd name="T36" fmla="*/ 563 w 921"/>
                        <a:gd name="T37" fmla="*/ 12 h 737"/>
                        <a:gd name="T38" fmla="*/ 503 w 921"/>
                        <a:gd name="T39" fmla="*/ 0 h 737"/>
                        <a:gd name="T40" fmla="*/ 437 w 921"/>
                        <a:gd name="T41" fmla="*/ 12 h 737"/>
                        <a:gd name="T42" fmla="*/ 359 w 921"/>
                        <a:gd name="T43" fmla="*/ 41 h 737"/>
                        <a:gd name="T44" fmla="*/ 317 w 921"/>
                        <a:gd name="T45" fmla="*/ 35 h 737"/>
                        <a:gd name="T46" fmla="*/ 258 w 921"/>
                        <a:gd name="T47" fmla="*/ 53 h 737"/>
                        <a:gd name="T48" fmla="*/ 186 w 921"/>
                        <a:gd name="T49" fmla="*/ 77 h 737"/>
                        <a:gd name="T50" fmla="*/ 102 w 921"/>
                        <a:gd name="T51" fmla="*/ 89 h 737"/>
                        <a:gd name="T52" fmla="*/ 42 w 921"/>
                        <a:gd name="T53" fmla="*/ 137 h 737"/>
                        <a:gd name="T54" fmla="*/ 6 w 921"/>
                        <a:gd name="T55" fmla="*/ 221 h 737"/>
                        <a:gd name="T56" fmla="*/ 0 w 921"/>
                        <a:gd name="T57" fmla="*/ 311 h 737"/>
                        <a:gd name="T58" fmla="*/ 18 w 921"/>
                        <a:gd name="T59" fmla="*/ 389 h 737"/>
                        <a:gd name="T60" fmla="*/ 60 w 921"/>
                        <a:gd name="T61" fmla="*/ 437 h 737"/>
                        <a:gd name="T62" fmla="*/ 120 w 921"/>
                        <a:gd name="T63" fmla="*/ 467 h 737"/>
                        <a:gd name="T64" fmla="*/ 144 w 921"/>
                        <a:gd name="T65" fmla="*/ 473 h 737"/>
                        <a:gd name="T66" fmla="*/ 180 w 921"/>
                        <a:gd name="T67" fmla="*/ 509 h 737"/>
                        <a:gd name="T68" fmla="*/ 264 w 921"/>
                        <a:gd name="T69" fmla="*/ 545 h 737"/>
                        <a:gd name="T70" fmla="*/ 305 w 921"/>
                        <a:gd name="T71" fmla="*/ 545 h 73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</a:cxnLst>
                      <a:rect l="0" t="0" r="r" b="b"/>
                      <a:pathLst>
                        <a:path w="921" h="737">
                          <a:moveTo>
                            <a:pt x="305" y="545"/>
                          </a:moveTo>
                          <a:lnTo>
                            <a:pt x="287" y="563"/>
                          </a:lnTo>
                          <a:lnTo>
                            <a:pt x="276" y="581"/>
                          </a:lnTo>
                          <a:lnTo>
                            <a:pt x="264" y="623"/>
                          </a:lnTo>
                          <a:lnTo>
                            <a:pt x="270" y="653"/>
                          </a:lnTo>
                          <a:lnTo>
                            <a:pt x="276" y="677"/>
                          </a:lnTo>
                          <a:lnTo>
                            <a:pt x="311" y="713"/>
                          </a:lnTo>
                          <a:lnTo>
                            <a:pt x="353" y="737"/>
                          </a:lnTo>
                          <a:lnTo>
                            <a:pt x="371" y="737"/>
                          </a:lnTo>
                          <a:lnTo>
                            <a:pt x="395" y="737"/>
                          </a:lnTo>
                          <a:lnTo>
                            <a:pt x="443" y="719"/>
                          </a:lnTo>
                          <a:lnTo>
                            <a:pt x="473" y="695"/>
                          </a:lnTo>
                          <a:lnTo>
                            <a:pt x="509" y="671"/>
                          </a:lnTo>
                          <a:lnTo>
                            <a:pt x="557" y="659"/>
                          </a:lnTo>
                          <a:lnTo>
                            <a:pt x="604" y="653"/>
                          </a:lnTo>
                          <a:lnTo>
                            <a:pt x="652" y="653"/>
                          </a:lnTo>
                          <a:lnTo>
                            <a:pt x="700" y="647"/>
                          </a:lnTo>
                          <a:lnTo>
                            <a:pt x="748" y="641"/>
                          </a:lnTo>
                          <a:lnTo>
                            <a:pt x="790" y="617"/>
                          </a:lnTo>
                          <a:lnTo>
                            <a:pt x="820" y="581"/>
                          </a:lnTo>
                          <a:lnTo>
                            <a:pt x="832" y="545"/>
                          </a:lnTo>
                          <a:lnTo>
                            <a:pt x="850" y="503"/>
                          </a:lnTo>
                          <a:lnTo>
                            <a:pt x="886" y="401"/>
                          </a:lnTo>
                          <a:lnTo>
                            <a:pt x="904" y="347"/>
                          </a:lnTo>
                          <a:lnTo>
                            <a:pt x="915" y="299"/>
                          </a:lnTo>
                          <a:lnTo>
                            <a:pt x="921" y="263"/>
                          </a:lnTo>
                          <a:lnTo>
                            <a:pt x="921" y="233"/>
                          </a:lnTo>
                          <a:lnTo>
                            <a:pt x="915" y="197"/>
                          </a:lnTo>
                          <a:lnTo>
                            <a:pt x="904" y="161"/>
                          </a:lnTo>
                          <a:lnTo>
                            <a:pt x="880" y="125"/>
                          </a:lnTo>
                          <a:lnTo>
                            <a:pt x="850" y="89"/>
                          </a:lnTo>
                          <a:lnTo>
                            <a:pt x="808" y="59"/>
                          </a:lnTo>
                          <a:lnTo>
                            <a:pt x="748" y="35"/>
                          </a:lnTo>
                          <a:lnTo>
                            <a:pt x="676" y="29"/>
                          </a:lnTo>
                          <a:lnTo>
                            <a:pt x="646" y="35"/>
                          </a:lnTo>
                          <a:lnTo>
                            <a:pt x="610" y="47"/>
                          </a:lnTo>
                          <a:lnTo>
                            <a:pt x="587" y="29"/>
                          </a:lnTo>
                          <a:lnTo>
                            <a:pt x="563" y="12"/>
                          </a:lnTo>
                          <a:lnTo>
                            <a:pt x="533" y="0"/>
                          </a:lnTo>
                          <a:lnTo>
                            <a:pt x="503" y="0"/>
                          </a:lnTo>
                          <a:lnTo>
                            <a:pt x="467" y="0"/>
                          </a:lnTo>
                          <a:lnTo>
                            <a:pt x="437" y="12"/>
                          </a:lnTo>
                          <a:lnTo>
                            <a:pt x="383" y="53"/>
                          </a:lnTo>
                          <a:lnTo>
                            <a:pt x="359" y="41"/>
                          </a:lnTo>
                          <a:lnTo>
                            <a:pt x="335" y="41"/>
                          </a:lnTo>
                          <a:lnTo>
                            <a:pt x="317" y="35"/>
                          </a:lnTo>
                          <a:lnTo>
                            <a:pt x="299" y="41"/>
                          </a:lnTo>
                          <a:lnTo>
                            <a:pt x="258" y="53"/>
                          </a:lnTo>
                          <a:lnTo>
                            <a:pt x="234" y="83"/>
                          </a:lnTo>
                          <a:lnTo>
                            <a:pt x="186" y="77"/>
                          </a:lnTo>
                          <a:lnTo>
                            <a:pt x="144" y="77"/>
                          </a:lnTo>
                          <a:lnTo>
                            <a:pt x="102" y="89"/>
                          </a:lnTo>
                          <a:lnTo>
                            <a:pt x="72" y="107"/>
                          </a:lnTo>
                          <a:lnTo>
                            <a:pt x="42" y="137"/>
                          </a:lnTo>
                          <a:lnTo>
                            <a:pt x="18" y="173"/>
                          </a:lnTo>
                          <a:lnTo>
                            <a:pt x="6" y="221"/>
                          </a:lnTo>
                          <a:lnTo>
                            <a:pt x="0" y="275"/>
                          </a:lnTo>
                          <a:lnTo>
                            <a:pt x="0" y="311"/>
                          </a:lnTo>
                          <a:lnTo>
                            <a:pt x="6" y="353"/>
                          </a:lnTo>
                          <a:lnTo>
                            <a:pt x="18" y="389"/>
                          </a:lnTo>
                          <a:lnTo>
                            <a:pt x="36" y="419"/>
                          </a:lnTo>
                          <a:lnTo>
                            <a:pt x="60" y="437"/>
                          </a:lnTo>
                          <a:lnTo>
                            <a:pt x="90" y="455"/>
                          </a:lnTo>
                          <a:lnTo>
                            <a:pt x="120" y="467"/>
                          </a:lnTo>
                          <a:lnTo>
                            <a:pt x="144" y="473"/>
                          </a:lnTo>
                          <a:lnTo>
                            <a:pt x="144" y="473"/>
                          </a:lnTo>
                          <a:lnTo>
                            <a:pt x="150" y="479"/>
                          </a:lnTo>
                          <a:lnTo>
                            <a:pt x="180" y="509"/>
                          </a:lnTo>
                          <a:lnTo>
                            <a:pt x="228" y="533"/>
                          </a:lnTo>
                          <a:lnTo>
                            <a:pt x="264" y="545"/>
                          </a:lnTo>
                          <a:lnTo>
                            <a:pt x="305" y="545"/>
                          </a:lnTo>
                          <a:lnTo>
                            <a:pt x="305" y="545"/>
                          </a:lnTo>
                          <a:close/>
                        </a:path>
                      </a:pathLst>
                    </a:custGeom>
                    <a:solidFill>
                      <a:srgbClr val="FFDFAA"/>
                    </a:solidFill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40" name="Freeform 708"/>
                    <p:cNvSpPr>
                      <a:spLocks/>
                    </p:cNvSpPr>
                    <p:nvPr/>
                  </p:nvSpPr>
                  <p:spPr bwMode="auto">
                    <a:xfrm>
                      <a:off x="3298" y="1767"/>
                      <a:ext cx="60" cy="108"/>
                    </a:xfrm>
                    <a:custGeom>
                      <a:avLst/>
                      <a:gdLst>
                        <a:gd name="T0" fmla="*/ 60 w 60"/>
                        <a:gd name="T1" fmla="*/ 0 h 108"/>
                        <a:gd name="T2" fmla="*/ 30 w 60"/>
                        <a:gd name="T3" fmla="*/ 60 h 108"/>
                        <a:gd name="T4" fmla="*/ 12 w 60"/>
                        <a:gd name="T5" fmla="*/ 84 h 108"/>
                        <a:gd name="T6" fmla="*/ 0 w 60"/>
                        <a:gd name="T7" fmla="*/ 108 h 1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60" h="108">
                          <a:moveTo>
                            <a:pt x="60" y="0"/>
                          </a:moveTo>
                          <a:lnTo>
                            <a:pt x="30" y="60"/>
                          </a:lnTo>
                          <a:lnTo>
                            <a:pt x="12" y="84"/>
                          </a:lnTo>
                          <a:lnTo>
                            <a:pt x="0" y="10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41" name="Freeform 709"/>
                    <p:cNvSpPr>
                      <a:spLocks/>
                    </p:cNvSpPr>
                    <p:nvPr/>
                  </p:nvSpPr>
                  <p:spPr bwMode="auto">
                    <a:xfrm>
                      <a:off x="3053" y="1647"/>
                      <a:ext cx="305" cy="366"/>
                    </a:xfrm>
                    <a:custGeom>
                      <a:avLst/>
                      <a:gdLst>
                        <a:gd name="T0" fmla="*/ 90 w 305"/>
                        <a:gd name="T1" fmla="*/ 0 h 366"/>
                        <a:gd name="T2" fmla="*/ 60 w 305"/>
                        <a:gd name="T3" fmla="*/ 42 h 366"/>
                        <a:gd name="T4" fmla="*/ 36 w 305"/>
                        <a:gd name="T5" fmla="*/ 96 h 366"/>
                        <a:gd name="T6" fmla="*/ 18 w 305"/>
                        <a:gd name="T7" fmla="*/ 150 h 366"/>
                        <a:gd name="T8" fmla="*/ 6 w 305"/>
                        <a:gd name="T9" fmla="*/ 198 h 366"/>
                        <a:gd name="T10" fmla="*/ 0 w 305"/>
                        <a:gd name="T11" fmla="*/ 240 h 366"/>
                        <a:gd name="T12" fmla="*/ 6 w 305"/>
                        <a:gd name="T13" fmla="*/ 288 h 366"/>
                        <a:gd name="T14" fmla="*/ 24 w 305"/>
                        <a:gd name="T15" fmla="*/ 324 h 366"/>
                        <a:gd name="T16" fmla="*/ 60 w 305"/>
                        <a:gd name="T17" fmla="*/ 354 h 366"/>
                        <a:gd name="T18" fmla="*/ 138 w 305"/>
                        <a:gd name="T19" fmla="*/ 366 h 366"/>
                        <a:gd name="T20" fmla="*/ 179 w 305"/>
                        <a:gd name="T21" fmla="*/ 366 h 366"/>
                        <a:gd name="T22" fmla="*/ 215 w 305"/>
                        <a:gd name="T23" fmla="*/ 354 h 366"/>
                        <a:gd name="T24" fmla="*/ 251 w 305"/>
                        <a:gd name="T25" fmla="*/ 336 h 366"/>
                        <a:gd name="T26" fmla="*/ 281 w 305"/>
                        <a:gd name="T27" fmla="*/ 306 h 366"/>
                        <a:gd name="T28" fmla="*/ 305 w 305"/>
                        <a:gd name="T29" fmla="*/ 264 h 366"/>
                        <a:gd name="T30" fmla="*/ 305 w 305"/>
                        <a:gd name="T31" fmla="*/ 228 h 3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305" h="366">
                          <a:moveTo>
                            <a:pt x="90" y="0"/>
                          </a:moveTo>
                          <a:lnTo>
                            <a:pt x="60" y="42"/>
                          </a:lnTo>
                          <a:lnTo>
                            <a:pt x="36" y="96"/>
                          </a:lnTo>
                          <a:lnTo>
                            <a:pt x="18" y="150"/>
                          </a:lnTo>
                          <a:lnTo>
                            <a:pt x="6" y="198"/>
                          </a:lnTo>
                          <a:lnTo>
                            <a:pt x="0" y="240"/>
                          </a:lnTo>
                          <a:lnTo>
                            <a:pt x="6" y="288"/>
                          </a:lnTo>
                          <a:lnTo>
                            <a:pt x="24" y="324"/>
                          </a:lnTo>
                          <a:lnTo>
                            <a:pt x="60" y="354"/>
                          </a:lnTo>
                          <a:lnTo>
                            <a:pt x="138" y="366"/>
                          </a:lnTo>
                          <a:lnTo>
                            <a:pt x="179" y="366"/>
                          </a:lnTo>
                          <a:lnTo>
                            <a:pt x="215" y="354"/>
                          </a:lnTo>
                          <a:lnTo>
                            <a:pt x="251" y="336"/>
                          </a:lnTo>
                          <a:lnTo>
                            <a:pt x="281" y="306"/>
                          </a:lnTo>
                          <a:lnTo>
                            <a:pt x="305" y="264"/>
                          </a:lnTo>
                          <a:lnTo>
                            <a:pt x="305" y="22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42" name="Freeform 710"/>
                    <p:cNvSpPr>
                      <a:spLocks/>
                    </p:cNvSpPr>
                    <p:nvPr/>
                  </p:nvSpPr>
                  <p:spPr bwMode="auto">
                    <a:xfrm>
                      <a:off x="2874" y="1629"/>
                      <a:ext cx="203" cy="366"/>
                    </a:xfrm>
                    <a:custGeom>
                      <a:avLst/>
                      <a:gdLst>
                        <a:gd name="T0" fmla="*/ 83 w 203"/>
                        <a:gd name="T1" fmla="*/ 0 h 366"/>
                        <a:gd name="T2" fmla="*/ 53 w 203"/>
                        <a:gd name="T3" fmla="*/ 54 h 366"/>
                        <a:gd name="T4" fmla="*/ 23 w 203"/>
                        <a:gd name="T5" fmla="*/ 102 h 366"/>
                        <a:gd name="T6" fmla="*/ 11 w 203"/>
                        <a:gd name="T7" fmla="*/ 150 h 366"/>
                        <a:gd name="T8" fmla="*/ 0 w 203"/>
                        <a:gd name="T9" fmla="*/ 192 h 366"/>
                        <a:gd name="T10" fmla="*/ 0 w 203"/>
                        <a:gd name="T11" fmla="*/ 240 h 366"/>
                        <a:gd name="T12" fmla="*/ 11 w 203"/>
                        <a:gd name="T13" fmla="*/ 282 h 366"/>
                        <a:gd name="T14" fmla="*/ 35 w 203"/>
                        <a:gd name="T15" fmla="*/ 324 h 366"/>
                        <a:gd name="T16" fmla="*/ 71 w 203"/>
                        <a:gd name="T17" fmla="*/ 348 h 366"/>
                        <a:gd name="T18" fmla="*/ 107 w 203"/>
                        <a:gd name="T19" fmla="*/ 360 h 366"/>
                        <a:gd name="T20" fmla="*/ 137 w 203"/>
                        <a:gd name="T21" fmla="*/ 360 h 366"/>
                        <a:gd name="T22" fmla="*/ 161 w 203"/>
                        <a:gd name="T23" fmla="*/ 366 h 366"/>
                        <a:gd name="T24" fmla="*/ 179 w 203"/>
                        <a:gd name="T25" fmla="*/ 360 h 366"/>
                        <a:gd name="T26" fmla="*/ 191 w 203"/>
                        <a:gd name="T27" fmla="*/ 360 h 366"/>
                        <a:gd name="T28" fmla="*/ 203 w 203"/>
                        <a:gd name="T29" fmla="*/ 354 h 3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203" h="366">
                          <a:moveTo>
                            <a:pt x="83" y="0"/>
                          </a:moveTo>
                          <a:lnTo>
                            <a:pt x="53" y="54"/>
                          </a:lnTo>
                          <a:lnTo>
                            <a:pt x="23" y="102"/>
                          </a:lnTo>
                          <a:lnTo>
                            <a:pt x="11" y="150"/>
                          </a:lnTo>
                          <a:lnTo>
                            <a:pt x="0" y="192"/>
                          </a:lnTo>
                          <a:lnTo>
                            <a:pt x="0" y="240"/>
                          </a:lnTo>
                          <a:lnTo>
                            <a:pt x="11" y="282"/>
                          </a:lnTo>
                          <a:lnTo>
                            <a:pt x="35" y="324"/>
                          </a:lnTo>
                          <a:lnTo>
                            <a:pt x="71" y="348"/>
                          </a:lnTo>
                          <a:lnTo>
                            <a:pt x="107" y="360"/>
                          </a:lnTo>
                          <a:lnTo>
                            <a:pt x="137" y="360"/>
                          </a:lnTo>
                          <a:lnTo>
                            <a:pt x="161" y="366"/>
                          </a:lnTo>
                          <a:lnTo>
                            <a:pt x="179" y="360"/>
                          </a:lnTo>
                          <a:lnTo>
                            <a:pt x="191" y="360"/>
                          </a:lnTo>
                          <a:lnTo>
                            <a:pt x="203" y="354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43" name="Freeform 711"/>
                    <p:cNvSpPr>
                      <a:spLocks/>
                    </p:cNvSpPr>
                    <p:nvPr/>
                  </p:nvSpPr>
                  <p:spPr bwMode="auto">
                    <a:xfrm>
                      <a:off x="2718" y="1641"/>
                      <a:ext cx="233" cy="360"/>
                    </a:xfrm>
                    <a:custGeom>
                      <a:avLst/>
                      <a:gdLst>
                        <a:gd name="T0" fmla="*/ 78 w 233"/>
                        <a:gd name="T1" fmla="*/ 0 h 360"/>
                        <a:gd name="T2" fmla="*/ 48 w 233"/>
                        <a:gd name="T3" fmla="*/ 48 h 360"/>
                        <a:gd name="T4" fmla="*/ 24 w 233"/>
                        <a:gd name="T5" fmla="*/ 96 h 360"/>
                        <a:gd name="T6" fmla="*/ 6 w 233"/>
                        <a:gd name="T7" fmla="*/ 150 h 360"/>
                        <a:gd name="T8" fmla="*/ 0 w 233"/>
                        <a:gd name="T9" fmla="*/ 210 h 360"/>
                        <a:gd name="T10" fmla="*/ 12 w 233"/>
                        <a:gd name="T11" fmla="*/ 252 h 360"/>
                        <a:gd name="T12" fmla="*/ 30 w 233"/>
                        <a:gd name="T13" fmla="*/ 288 h 360"/>
                        <a:gd name="T14" fmla="*/ 60 w 233"/>
                        <a:gd name="T15" fmla="*/ 318 h 360"/>
                        <a:gd name="T16" fmla="*/ 90 w 233"/>
                        <a:gd name="T17" fmla="*/ 336 h 360"/>
                        <a:gd name="T18" fmla="*/ 126 w 233"/>
                        <a:gd name="T19" fmla="*/ 354 h 360"/>
                        <a:gd name="T20" fmla="*/ 162 w 233"/>
                        <a:gd name="T21" fmla="*/ 360 h 360"/>
                        <a:gd name="T22" fmla="*/ 203 w 233"/>
                        <a:gd name="T23" fmla="*/ 360 h 360"/>
                        <a:gd name="T24" fmla="*/ 233 w 233"/>
                        <a:gd name="T25" fmla="*/ 336 h 3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233" h="360">
                          <a:moveTo>
                            <a:pt x="78" y="0"/>
                          </a:moveTo>
                          <a:lnTo>
                            <a:pt x="48" y="48"/>
                          </a:lnTo>
                          <a:lnTo>
                            <a:pt x="24" y="96"/>
                          </a:lnTo>
                          <a:lnTo>
                            <a:pt x="6" y="150"/>
                          </a:lnTo>
                          <a:lnTo>
                            <a:pt x="0" y="210"/>
                          </a:lnTo>
                          <a:lnTo>
                            <a:pt x="12" y="252"/>
                          </a:lnTo>
                          <a:lnTo>
                            <a:pt x="30" y="288"/>
                          </a:lnTo>
                          <a:lnTo>
                            <a:pt x="60" y="318"/>
                          </a:lnTo>
                          <a:lnTo>
                            <a:pt x="90" y="336"/>
                          </a:lnTo>
                          <a:lnTo>
                            <a:pt x="126" y="354"/>
                          </a:lnTo>
                          <a:lnTo>
                            <a:pt x="162" y="360"/>
                          </a:lnTo>
                          <a:lnTo>
                            <a:pt x="203" y="360"/>
                          </a:lnTo>
                          <a:lnTo>
                            <a:pt x="233" y="336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44" name="Freeform 712"/>
                    <p:cNvSpPr>
                      <a:spLocks/>
                    </p:cNvSpPr>
                    <p:nvPr/>
                  </p:nvSpPr>
                  <p:spPr bwMode="auto">
                    <a:xfrm>
                      <a:off x="3956" y="1623"/>
                      <a:ext cx="138" cy="144"/>
                    </a:xfrm>
                    <a:custGeom>
                      <a:avLst/>
                      <a:gdLst>
                        <a:gd name="T0" fmla="*/ 0 w 138"/>
                        <a:gd name="T1" fmla="*/ 0 h 144"/>
                        <a:gd name="T2" fmla="*/ 54 w 138"/>
                        <a:gd name="T3" fmla="*/ 30 h 144"/>
                        <a:gd name="T4" fmla="*/ 96 w 138"/>
                        <a:gd name="T5" fmla="*/ 78 h 144"/>
                        <a:gd name="T6" fmla="*/ 120 w 138"/>
                        <a:gd name="T7" fmla="*/ 120 h 144"/>
                        <a:gd name="T8" fmla="*/ 138 w 138"/>
                        <a:gd name="T9" fmla="*/ 144 h 14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38" h="144">
                          <a:moveTo>
                            <a:pt x="0" y="0"/>
                          </a:moveTo>
                          <a:lnTo>
                            <a:pt x="54" y="30"/>
                          </a:lnTo>
                          <a:lnTo>
                            <a:pt x="96" y="78"/>
                          </a:lnTo>
                          <a:lnTo>
                            <a:pt x="120" y="120"/>
                          </a:lnTo>
                          <a:lnTo>
                            <a:pt x="138" y="144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45" name="Freeform 713"/>
                    <p:cNvSpPr>
                      <a:spLocks/>
                    </p:cNvSpPr>
                    <p:nvPr/>
                  </p:nvSpPr>
                  <p:spPr bwMode="auto">
                    <a:xfrm>
                      <a:off x="4153" y="1677"/>
                      <a:ext cx="162" cy="90"/>
                    </a:xfrm>
                    <a:custGeom>
                      <a:avLst/>
                      <a:gdLst>
                        <a:gd name="T0" fmla="*/ 0 w 162"/>
                        <a:gd name="T1" fmla="*/ 90 h 90"/>
                        <a:gd name="T2" fmla="*/ 12 w 162"/>
                        <a:gd name="T3" fmla="*/ 78 h 90"/>
                        <a:gd name="T4" fmla="*/ 30 w 162"/>
                        <a:gd name="T5" fmla="*/ 60 h 90"/>
                        <a:gd name="T6" fmla="*/ 84 w 162"/>
                        <a:gd name="T7" fmla="*/ 36 h 90"/>
                        <a:gd name="T8" fmla="*/ 132 w 162"/>
                        <a:gd name="T9" fmla="*/ 12 h 90"/>
                        <a:gd name="T10" fmla="*/ 150 w 162"/>
                        <a:gd name="T11" fmla="*/ 6 h 90"/>
                        <a:gd name="T12" fmla="*/ 162 w 162"/>
                        <a:gd name="T13" fmla="*/ 0 h 9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62" h="90">
                          <a:moveTo>
                            <a:pt x="0" y="90"/>
                          </a:moveTo>
                          <a:lnTo>
                            <a:pt x="12" y="78"/>
                          </a:lnTo>
                          <a:lnTo>
                            <a:pt x="30" y="60"/>
                          </a:lnTo>
                          <a:lnTo>
                            <a:pt x="84" y="36"/>
                          </a:lnTo>
                          <a:lnTo>
                            <a:pt x="132" y="12"/>
                          </a:lnTo>
                          <a:lnTo>
                            <a:pt x="150" y="6"/>
                          </a:lnTo>
                          <a:lnTo>
                            <a:pt x="162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46" name="Freeform 714"/>
                    <p:cNvSpPr>
                      <a:spLocks/>
                    </p:cNvSpPr>
                    <p:nvPr/>
                  </p:nvSpPr>
                  <p:spPr bwMode="auto">
                    <a:xfrm>
                      <a:off x="4225" y="1833"/>
                      <a:ext cx="24" cy="66"/>
                    </a:xfrm>
                    <a:custGeom>
                      <a:avLst/>
                      <a:gdLst>
                        <a:gd name="T0" fmla="*/ 24 w 24"/>
                        <a:gd name="T1" fmla="*/ 0 h 66"/>
                        <a:gd name="T2" fmla="*/ 6 w 24"/>
                        <a:gd name="T3" fmla="*/ 36 h 66"/>
                        <a:gd name="T4" fmla="*/ 0 w 24"/>
                        <a:gd name="T5" fmla="*/ 66 h 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4" h="66">
                          <a:moveTo>
                            <a:pt x="24" y="0"/>
                          </a:moveTo>
                          <a:lnTo>
                            <a:pt x="6" y="36"/>
                          </a:lnTo>
                          <a:lnTo>
                            <a:pt x="0" y="66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47" name="Freeform 715"/>
                    <p:cNvSpPr>
                      <a:spLocks/>
                    </p:cNvSpPr>
                    <p:nvPr/>
                  </p:nvSpPr>
                  <p:spPr bwMode="auto">
                    <a:xfrm>
                      <a:off x="4010" y="1779"/>
                      <a:ext cx="6" cy="90"/>
                    </a:xfrm>
                    <a:custGeom>
                      <a:avLst/>
                      <a:gdLst>
                        <a:gd name="T0" fmla="*/ 6 w 6"/>
                        <a:gd name="T1" fmla="*/ 0 h 90"/>
                        <a:gd name="T2" fmla="*/ 0 w 6"/>
                        <a:gd name="T3" fmla="*/ 42 h 90"/>
                        <a:gd name="T4" fmla="*/ 0 w 6"/>
                        <a:gd name="T5" fmla="*/ 90 h 9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6" h="90">
                          <a:moveTo>
                            <a:pt x="6" y="0"/>
                          </a:moveTo>
                          <a:lnTo>
                            <a:pt x="0" y="42"/>
                          </a:lnTo>
                          <a:lnTo>
                            <a:pt x="0" y="9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48" name="Freeform 716"/>
                    <p:cNvSpPr>
                      <a:spLocks/>
                    </p:cNvSpPr>
                    <p:nvPr/>
                  </p:nvSpPr>
                  <p:spPr bwMode="auto">
                    <a:xfrm>
                      <a:off x="4309" y="1875"/>
                      <a:ext cx="54" cy="24"/>
                    </a:xfrm>
                    <a:custGeom>
                      <a:avLst/>
                      <a:gdLst>
                        <a:gd name="T0" fmla="*/ 0 w 54"/>
                        <a:gd name="T1" fmla="*/ 24 h 24"/>
                        <a:gd name="T2" fmla="*/ 24 w 54"/>
                        <a:gd name="T3" fmla="*/ 12 h 24"/>
                        <a:gd name="T4" fmla="*/ 54 w 54"/>
                        <a:gd name="T5" fmla="*/ 0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4" h="24">
                          <a:moveTo>
                            <a:pt x="0" y="24"/>
                          </a:moveTo>
                          <a:lnTo>
                            <a:pt x="24" y="12"/>
                          </a:lnTo>
                          <a:lnTo>
                            <a:pt x="54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49" name="Freeform 717"/>
                    <p:cNvSpPr>
                      <a:spLocks/>
                    </p:cNvSpPr>
                    <p:nvPr/>
                  </p:nvSpPr>
                  <p:spPr bwMode="auto">
                    <a:xfrm>
                      <a:off x="4339" y="1911"/>
                      <a:ext cx="54" cy="24"/>
                    </a:xfrm>
                    <a:custGeom>
                      <a:avLst/>
                      <a:gdLst>
                        <a:gd name="T0" fmla="*/ 0 w 54"/>
                        <a:gd name="T1" fmla="*/ 24 h 24"/>
                        <a:gd name="T2" fmla="*/ 30 w 54"/>
                        <a:gd name="T3" fmla="*/ 12 h 24"/>
                        <a:gd name="T4" fmla="*/ 54 w 54"/>
                        <a:gd name="T5" fmla="*/ 0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4" h="24">
                          <a:moveTo>
                            <a:pt x="0" y="24"/>
                          </a:moveTo>
                          <a:lnTo>
                            <a:pt x="30" y="12"/>
                          </a:lnTo>
                          <a:lnTo>
                            <a:pt x="54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50" name="Freeform 718"/>
                    <p:cNvSpPr>
                      <a:spLocks/>
                    </p:cNvSpPr>
                    <p:nvPr/>
                  </p:nvSpPr>
                  <p:spPr bwMode="auto">
                    <a:xfrm>
                      <a:off x="4279" y="2037"/>
                      <a:ext cx="120" cy="108"/>
                    </a:xfrm>
                    <a:custGeom>
                      <a:avLst/>
                      <a:gdLst>
                        <a:gd name="T0" fmla="*/ 0 w 120"/>
                        <a:gd name="T1" fmla="*/ 0 h 108"/>
                        <a:gd name="T2" fmla="*/ 60 w 120"/>
                        <a:gd name="T3" fmla="*/ 54 h 108"/>
                        <a:gd name="T4" fmla="*/ 84 w 120"/>
                        <a:gd name="T5" fmla="*/ 84 h 108"/>
                        <a:gd name="T6" fmla="*/ 120 w 120"/>
                        <a:gd name="T7" fmla="*/ 108 h 1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20" h="108">
                          <a:moveTo>
                            <a:pt x="0" y="0"/>
                          </a:moveTo>
                          <a:lnTo>
                            <a:pt x="60" y="54"/>
                          </a:lnTo>
                          <a:lnTo>
                            <a:pt x="84" y="84"/>
                          </a:lnTo>
                          <a:lnTo>
                            <a:pt x="120" y="108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51" name="Freeform 719"/>
                    <p:cNvSpPr>
                      <a:spLocks/>
                    </p:cNvSpPr>
                    <p:nvPr/>
                  </p:nvSpPr>
                  <p:spPr bwMode="auto">
                    <a:xfrm>
                      <a:off x="3920" y="2001"/>
                      <a:ext cx="407" cy="180"/>
                    </a:xfrm>
                    <a:custGeom>
                      <a:avLst/>
                      <a:gdLst>
                        <a:gd name="T0" fmla="*/ 407 w 407"/>
                        <a:gd name="T1" fmla="*/ 84 h 180"/>
                        <a:gd name="T2" fmla="*/ 377 w 407"/>
                        <a:gd name="T3" fmla="*/ 114 h 180"/>
                        <a:gd name="T4" fmla="*/ 341 w 407"/>
                        <a:gd name="T5" fmla="*/ 138 h 180"/>
                        <a:gd name="T6" fmla="*/ 269 w 407"/>
                        <a:gd name="T7" fmla="*/ 168 h 180"/>
                        <a:gd name="T8" fmla="*/ 204 w 407"/>
                        <a:gd name="T9" fmla="*/ 180 h 180"/>
                        <a:gd name="T10" fmla="*/ 138 w 407"/>
                        <a:gd name="T11" fmla="*/ 180 h 180"/>
                        <a:gd name="T12" fmla="*/ 66 w 407"/>
                        <a:gd name="T13" fmla="*/ 168 h 180"/>
                        <a:gd name="T14" fmla="*/ 36 w 407"/>
                        <a:gd name="T15" fmla="*/ 150 h 180"/>
                        <a:gd name="T16" fmla="*/ 12 w 407"/>
                        <a:gd name="T17" fmla="*/ 126 h 180"/>
                        <a:gd name="T18" fmla="*/ 0 w 407"/>
                        <a:gd name="T19" fmla="*/ 96 h 180"/>
                        <a:gd name="T20" fmla="*/ 0 w 407"/>
                        <a:gd name="T21" fmla="*/ 60 h 180"/>
                        <a:gd name="T22" fmla="*/ 6 w 407"/>
                        <a:gd name="T23" fmla="*/ 48 h 180"/>
                        <a:gd name="T24" fmla="*/ 12 w 407"/>
                        <a:gd name="T25" fmla="*/ 30 h 180"/>
                        <a:gd name="T26" fmla="*/ 24 w 407"/>
                        <a:gd name="T27" fmla="*/ 12 h 180"/>
                        <a:gd name="T28" fmla="*/ 42 w 407"/>
                        <a:gd name="T29" fmla="*/ 0 h 1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407" h="180">
                          <a:moveTo>
                            <a:pt x="407" y="84"/>
                          </a:moveTo>
                          <a:lnTo>
                            <a:pt x="377" y="114"/>
                          </a:lnTo>
                          <a:lnTo>
                            <a:pt x="341" y="138"/>
                          </a:lnTo>
                          <a:lnTo>
                            <a:pt x="269" y="168"/>
                          </a:lnTo>
                          <a:lnTo>
                            <a:pt x="204" y="180"/>
                          </a:lnTo>
                          <a:lnTo>
                            <a:pt x="138" y="180"/>
                          </a:lnTo>
                          <a:lnTo>
                            <a:pt x="66" y="168"/>
                          </a:lnTo>
                          <a:lnTo>
                            <a:pt x="36" y="150"/>
                          </a:lnTo>
                          <a:lnTo>
                            <a:pt x="12" y="126"/>
                          </a:lnTo>
                          <a:lnTo>
                            <a:pt x="0" y="96"/>
                          </a:lnTo>
                          <a:lnTo>
                            <a:pt x="0" y="60"/>
                          </a:lnTo>
                          <a:lnTo>
                            <a:pt x="6" y="48"/>
                          </a:lnTo>
                          <a:lnTo>
                            <a:pt x="12" y="30"/>
                          </a:lnTo>
                          <a:lnTo>
                            <a:pt x="24" y="12"/>
                          </a:lnTo>
                          <a:lnTo>
                            <a:pt x="42" y="0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52" name="Freeform 720"/>
                    <p:cNvSpPr>
                      <a:spLocks/>
                    </p:cNvSpPr>
                    <p:nvPr/>
                  </p:nvSpPr>
                  <p:spPr bwMode="auto">
                    <a:xfrm>
                      <a:off x="3926" y="1857"/>
                      <a:ext cx="210" cy="174"/>
                    </a:xfrm>
                    <a:custGeom>
                      <a:avLst/>
                      <a:gdLst>
                        <a:gd name="T0" fmla="*/ 186 w 210"/>
                        <a:gd name="T1" fmla="*/ 0 h 174"/>
                        <a:gd name="T2" fmla="*/ 174 w 210"/>
                        <a:gd name="T3" fmla="*/ 0 h 174"/>
                        <a:gd name="T4" fmla="*/ 150 w 210"/>
                        <a:gd name="T5" fmla="*/ 0 h 174"/>
                        <a:gd name="T6" fmla="*/ 90 w 210"/>
                        <a:gd name="T7" fmla="*/ 6 h 174"/>
                        <a:gd name="T8" fmla="*/ 36 w 210"/>
                        <a:gd name="T9" fmla="*/ 24 h 174"/>
                        <a:gd name="T10" fmla="*/ 12 w 210"/>
                        <a:gd name="T11" fmla="*/ 36 h 174"/>
                        <a:gd name="T12" fmla="*/ 6 w 210"/>
                        <a:gd name="T13" fmla="*/ 60 h 174"/>
                        <a:gd name="T14" fmla="*/ 0 w 210"/>
                        <a:gd name="T15" fmla="*/ 102 h 174"/>
                        <a:gd name="T16" fmla="*/ 12 w 210"/>
                        <a:gd name="T17" fmla="*/ 120 h 174"/>
                        <a:gd name="T18" fmla="*/ 30 w 210"/>
                        <a:gd name="T19" fmla="*/ 138 h 174"/>
                        <a:gd name="T20" fmla="*/ 54 w 210"/>
                        <a:gd name="T21" fmla="*/ 150 h 174"/>
                        <a:gd name="T22" fmla="*/ 90 w 210"/>
                        <a:gd name="T23" fmla="*/ 156 h 174"/>
                        <a:gd name="T24" fmla="*/ 144 w 210"/>
                        <a:gd name="T25" fmla="*/ 168 h 174"/>
                        <a:gd name="T26" fmla="*/ 210 w 210"/>
                        <a:gd name="T27" fmla="*/ 174 h 17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</a:cxnLst>
                      <a:rect l="0" t="0" r="r" b="b"/>
                      <a:pathLst>
                        <a:path w="210" h="174">
                          <a:moveTo>
                            <a:pt x="186" y="0"/>
                          </a:moveTo>
                          <a:lnTo>
                            <a:pt x="174" y="0"/>
                          </a:lnTo>
                          <a:lnTo>
                            <a:pt x="150" y="0"/>
                          </a:lnTo>
                          <a:lnTo>
                            <a:pt x="90" y="6"/>
                          </a:lnTo>
                          <a:lnTo>
                            <a:pt x="36" y="24"/>
                          </a:lnTo>
                          <a:lnTo>
                            <a:pt x="12" y="36"/>
                          </a:lnTo>
                          <a:lnTo>
                            <a:pt x="6" y="60"/>
                          </a:lnTo>
                          <a:lnTo>
                            <a:pt x="0" y="102"/>
                          </a:lnTo>
                          <a:lnTo>
                            <a:pt x="12" y="120"/>
                          </a:lnTo>
                          <a:lnTo>
                            <a:pt x="30" y="138"/>
                          </a:lnTo>
                          <a:lnTo>
                            <a:pt x="54" y="150"/>
                          </a:lnTo>
                          <a:lnTo>
                            <a:pt x="90" y="156"/>
                          </a:lnTo>
                          <a:lnTo>
                            <a:pt x="144" y="168"/>
                          </a:lnTo>
                          <a:lnTo>
                            <a:pt x="210" y="174"/>
                          </a:ln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53" name="Freeform 721"/>
                    <p:cNvSpPr>
                      <a:spLocks/>
                    </p:cNvSpPr>
                    <p:nvPr/>
                  </p:nvSpPr>
                  <p:spPr bwMode="auto">
                    <a:xfrm>
                      <a:off x="3771" y="1120"/>
                      <a:ext cx="544" cy="377"/>
                    </a:xfrm>
                    <a:custGeom>
                      <a:avLst/>
                      <a:gdLst>
                        <a:gd name="T0" fmla="*/ 0 w 544"/>
                        <a:gd name="T1" fmla="*/ 330 h 377"/>
                        <a:gd name="T2" fmla="*/ 0 w 544"/>
                        <a:gd name="T3" fmla="*/ 294 h 377"/>
                        <a:gd name="T4" fmla="*/ 6 w 544"/>
                        <a:gd name="T5" fmla="*/ 258 h 377"/>
                        <a:gd name="T6" fmla="*/ 30 w 544"/>
                        <a:gd name="T7" fmla="*/ 210 h 377"/>
                        <a:gd name="T8" fmla="*/ 48 w 544"/>
                        <a:gd name="T9" fmla="*/ 168 h 377"/>
                        <a:gd name="T10" fmla="*/ 71 w 544"/>
                        <a:gd name="T11" fmla="*/ 132 h 377"/>
                        <a:gd name="T12" fmla="*/ 95 w 544"/>
                        <a:gd name="T13" fmla="*/ 108 h 377"/>
                        <a:gd name="T14" fmla="*/ 131 w 544"/>
                        <a:gd name="T15" fmla="*/ 78 h 377"/>
                        <a:gd name="T16" fmla="*/ 173 w 544"/>
                        <a:gd name="T17" fmla="*/ 54 h 377"/>
                        <a:gd name="T18" fmla="*/ 275 w 544"/>
                        <a:gd name="T19" fmla="*/ 18 h 377"/>
                        <a:gd name="T20" fmla="*/ 370 w 544"/>
                        <a:gd name="T21" fmla="*/ 0 h 377"/>
                        <a:gd name="T22" fmla="*/ 412 w 544"/>
                        <a:gd name="T23" fmla="*/ 6 h 377"/>
                        <a:gd name="T24" fmla="*/ 454 w 544"/>
                        <a:gd name="T25" fmla="*/ 12 h 377"/>
                        <a:gd name="T26" fmla="*/ 490 w 544"/>
                        <a:gd name="T27" fmla="*/ 30 h 377"/>
                        <a:gd name="T28" fmla="*/ 526 w 544"/>
                        <a:gd name="T29" fmla="*/ 54 h 377"/>
                        <a:gd name="T30" fmla="*/ 544 w 544"/>
                        <a:gd name="T31" fmla="*/ 72 h 377"/>
                        <a:gd name="T32" fmla="*/ 544 w 544"/>
                        <a:gd name="T33" fmla="*/ 84 h 377"/>
                        <a:gd name="T34" fmla="*/ 532 w 544"/>
                        <a:gd name="T35" fmla="*/ 84 h 377"/>
                        <a:gd name="T36" fmla="*/ 526 w 544"/>
                        <a:gd name="T37" fmla="*/ 78 h 377"/>
                        <a:gd name="T38" fmla="*/ 514 w 544"/>
                        <a:gd name="T39" fmla="*/ 66 h 377"/>
                        <a:gd name="T40" fmla="*/ 484 w 544"/>
                        <a:gd name="T41" fmla="*/ 54 h 377"/>
                        <a:gd name="T42" fmla="*/ 454 w 544"/>
                        <a:gd name="T43" fmla="*/ 42 h 377"/>
                        <a:gd name="T44" fmla="*/ 430 w 544"/>
                        <a:gd name="T45" fmla="*/ 36 h 377"/>
                        <a:gd name="T46" fmla="*/ 353 w 544"/>
                        <a:gd name="T47" fmla="*/ 36 h 377"/>
                        <a:gd name="T48" fmla="*/ 287 w 544"/>
                        <a:gd name="T49" fmla="*/ 54 h 377"/>
                        <a:gd name="T50" fmla="*/ 227 w 544"/>
                        <a:gd name="T51" fmla="*/ 78 h 377"/>
                        <a:gd name="T52" fmla="*/ 209 w 544"/>
                        <a:gd name="T53" fmla="*/ 96 h 377"/>
                        <a:gd name="T54" fmla="*/ 197 w 544"/>
                        <a:gd name="T55" fmla="*/ 114 h 377"/>
                        <a:gd name="T56" fmla="*/ 197 w 544"/>
                        <a:gd name="T57" fmla="*/ 126 h 377"/>
                        <a:gd name="T58" fmla="*/ 203 w 544"/>
                        <a:gd name="T59" fmla="*/ 138 h 377"/>
                        <a:gd name="T60" fmla="*/ 227 w 544"/>
                        <a:gd name="T61" fmla="*/ 144 h 377"/>
                        <a:gd name="T62" fmla="*/ 251 w 544"/>
                        <a:gd name="T63" fmla="*/ 144 h 377"/>
                        <a:gd name="T64" fmla="*/ 203 w 544"/>
                        <a:gd name="T65" fmla="*/ 174 h 377"/>
                        <a:gd name="T66" fmla="*/ 161 w 544"/>
                        <a:gd name="T67" fmla="*/ 198 h 377"/>
                        <a:gd name="T68" fmla="*/ 119 w 544"/>
                        <a:gd name="T69" fmla="*/ 228 h 377"/>
                        <a:gd name="T70" fmla="*/ 77 w 544"/>
                        <a:gd name="T71" fmla="*/ 264 h 377"/>
                        <a:gd name="T72" fmla="*/ 48 w 544"/>
                        <a:gd name="T73" fmla="*/ 306 h 377"/>
                        <a:gd name="T74" fmla="*/ 30 w 544"/>
                        <a:gd name="T75" fmla="*/ 353 h 377"/>
                        <a:gd name="T76" fmla="*/ 18 w 544"/>
                        <a:gd name="T77" fmla="*/ 371 h 377"/>
                        <a:gd name="T78" fmla="*/ 12 w 544"/>
                        <a:gd name="T79" fmla="*/ 377 h 377"/>
                        <a:gd name="T80" fmla="*/ 6 w 544"/>
                        <a:gd name="T81" fmla="*/ 359 h 377"/>
                        <a:gd name="T82" fmla="*/ 0 w 544"/>
                        <a:gd name="T83" fmla="*/ 330 h 377"/>
                        <a:gd name="T84" fmla="*/ 0 w 544"/>
                        <a:gd name="T85" fmla="*/ 330 h 37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544" h="377">
                          <a:moveTo>
                            <a:pt x="0" y="330"/>
                          </a:moveTo>
                          <a:lnTo>
                            <a:pt x="0" y="294"/>
                          </a:lnTo>
                          <a:lnTo>
                            <a:pt x="6" y="258"/>
                          </a:lnTo>
                          <a:lnTo>
                            <a:pt x="30" y="210"/>
                          </a:lnTo>
                          <a:lnTo>
                            <a:pt x="48" y="168"/>
                          </a:lnTo>
                          <a:lnTo>
                            <a:pt x="71" y="132"/>
                          </a:lnTo>
                          <a:lnTo>
                            <a:pt x="95" y="108"/>
                          </a:lnTo>
                          <a:lnTo>
                            <a:pt x="131" y="78"/>
                          </a:lnTo>
                          <a:lnTo>
                            <a:pt x="173" y="54"/>
                          </a:lnTo>
                          <a:lnTo>
                            <a:pt x="275" y="18"/>
                          </a:lnTo>
                          <a:lnTo>
                            <a:pt x="370" y="0"/>
                          </a:lnTo>
                          <a:lnTo>
                            <a:pt x="412" y="6"/>
                          </a:lnTo>
                          <a:lnTo>
                            <a:pt x="454" y="12"/>
                          </a:lnTo>
                          <a:lnTo>
                            <a:pt x="490" y="30"/>
                          </a:lnTo>
                          <a:lnTo>
                            <a:pt x="526" y="54"/>
                          </a:lnTo>
                          <a:lnTo>
                            <a:pt x="544" y="72"/>
                          </a:lnTo>
                          <a:lnTo>
                            <a:pt x="544" y="84"/>
                          </a:lnTo>
                          <a:lnTo>
                            <a:pt x="532" y="84"/>
                          </a:lnTo>
                          <a:lnTo>
                            <a:pt x="526" y="78"/>
                          </a:lnTo>
                          <a:lnTo>
                            <a:pt x="514" y="66"/>
                          </a:lnTo>
                          <a:lnTo>
                            <a:pt x="484" y="54"/>
                          </a:lnTo>
                          <a:lnTo>
                            <a:pt x="454" y="42"/>
                          </a:lnTo>
                          <a:lnTo>
                            <a:pt x="430" y="36"/>
                          </a:lnTo>
                          <a:lnTo>
                            <a:pt x="353" y="36"/>
                          </a:lnTo>
                          <a:lnTo>
                            <a:pt x="287" y="54"/>
                          </a:lnTo>
                          <a:lnTo>
                            <a:pt x="227" y="78"/>
                          </a:lnTo>
                          <a:lnTo>
                            <a:pt x="209" y="96"/>
                          </a:lnTo>
                          <a:lnTo>
                            <a:pt x="197" y="114"/>
                          </a:lnTo>
                          <a:lnTo>
                            <a:pt x="197" y="126"/>
                          </a:lnTo>
                          <a:lnTo>
                            <a:pt x="203" y="138"/>
                          </a:lnTo>
                          <a:lnTo>
                            <a:pt x="227" y="144"/>
                          </a:lnTo>
                          <a:lnTo>
                            <a:pt x="251" y="144"/>
                          </a:lnTo>
                          <a:lnTo>
                            <a:pt x="203" y="174"/>
                          </a:lnTo>
                          <a:lnTo>
                            <a:pt x="161" y="198"/>
                          </a:lnTo>
                          <a:lnTo>
                            <a:pt x="119" y="228"/>
                          </a:lnTo>
                          <a:lnTo>
                            <a:pt x="77" y="264"/>
                          </a:lnTo>
                          <a:lnTo>
                            <a:pt x="48" y="306"/>
                          </a:lnTo>
                          <a:lnTo>
                            <a:pt x="30" y="353"/>
                          </a:lnTo>
                          <a:lnTo>
                            <a:pt x="18" y="371"/>
                          </a:lnTo>
                          <a:lnTo>
                            <a:pt x="12" y="377"/>
                          </a:lnTo>
                          <a:lnTo>
                            <a:pt x="6" y="359"/>
                          </a:lnTo>
                          <a:lnTo>
                            <a:pt x="0" y="330"/>
                          </a:lnTo>
                          <a:lnTo>
                            <a:pt x="0" y="33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954" name="Freeform 722"/>
                    <p:cNvSpPr>
                      <a:spLocks/>
                    </p:cNvSpPr>
                    <p:nvPr/>
                  </p:nvSpPr>
                  <p:spPr bwMode="auto">
                    <a:xfrm>
                      <a:off x="4363" y="1210"/>
                      <a:ext cx="406" cy="287"/>
                    </a:xfrm>
                    <a:custGeom>
                      <a:avLst/>
                      <a:gdLst>
                        <a:gd name="T0" fmla="*/ 24 w 406"/>
                        <a:gd name="T1" fmla="*/ 30 h 287"/>
                        <a:gd name="T2" fmla="*/ 6 w 406"/>
                        <a:gd name="T3" fmla="*/ 42 h 287"/>
                        <a:gd name="T4" fmla="*/ 0 w 406"/>
                        <a:gd name="T5" fmla="*/ 48 h 287"/>
                        <a:gd name="T6" fmla="*/ 0 w 406"/>
                        <a:gd name="T7" fmla="*/ 54 h 287"/>
                        <a:gd name="T8" fmla="*/ 12 w 406"/>
                        <a:gd name="T9" fmla="*/ 78 h 287"/>
                        <a:gd name="T10" fmla="*/ 24 w 406"/>
                        <a:gd name="T11" fmla="*/ 78 h 287"/>
                        <a:gd name="T12" fmla="*/ 42 w 406"/>
                        <a:gd name="T13" fmla="*/ 72 h 287"/>
                        <a:gd name="T14" fmla="*/ 54 w 406"/>
                        <a:gd name="T15" fmla="*/ 66 h 287"/>
                        <a:gd name="T16" fmla="*/ 66 w 406"/>
                        <a:gd name="T17" fmla="*/ 60 h 287"/>
                        <a:gd name="T18" fmla="*/ 119 w 406"/>
                        <a:gd name="T19" fmla="*/ 48 h 287"/>
                        <a:gd name="T20" fmla="*/ 191 w 406"/>
                        <a:gd name="T21" fmla="*/ 42 h 287"/>
                        <a:gd name="T22" fmla="*/ 257 w 406"/>
                        <a:gd name="T23" fmla="*/ 48 h 287"/>
                        <a:gd name="T24" fmla="*/ 293 w 406"/>
                        <a:gd name="T25" fmla="*/ 66 h 287"/>
                        <a:gd name="T26" fmla="*/ 329 w 406"/>
                        <a:gd name="T27" fmla="*/ 114 h 287"/>
                        <a:gd name="T28" fmla="*/ 347 w 406"/>
                        <a:gd name="T29" fmla="*/ 144 h 287"/>
                        <a:gd name="T30" fmla="*/ 365 w 406"/>
                        <a:gd name="T31" fmla="*/ 180 h 287"/>
                        <a:gd name="T32" fmla="*/ 377 w 406"/>
                        <a:gd name="T33" fmla="*/ 228 h 287"/>
                        <a:gd name="T34" fmla="*/ 383 w 406"/>
                        <a:gd name="T35" fmla="*/ 275 h 287"/>
                        <a:gd name="T36" fmla="*/ 389 w 406"/>
                        <a:gd name="T37" fmla="*/ 287 h 287"/>
                        <a:gd name="T38" fmla="*/ 395 w 406"/>
                        <a:gd name="T39" fmla="*/ 281 h 287"/>
                        <a:gd name="T40" fmla="*/ 401 w 406"/>
                        <a:gd name="T41" fmla="*/ 263 h 287"/>
                        <a:gd name="T42" fmla="*/ 406 w 406"/>
                        <a:gd name="T43" fmla="*/ 228 h 287"/>
                        <a:gd name="T44" fmla="*/ 401 w 406"/>
                        <a:gd name="T45" fmla="*/ 198 h 287"/>
                        <a:gd name="T46" fmla="*/ 395 w 406"/>
                        <a:gd name="T47" fmla="*/ 150 h 287"/>
                        <a:gd name="T48" fmla="*/ 371 w 406"/>
                        <a:gd name="T49" fmla="*/ 96 h 287"/>
                        <a:gd name="T50" fmla="*/ 335 w 406"/>
                        <a:gd name="T51" fmla="*/ 48 h 287"/>
                        <a:gd name="T52" fmla="*/ 287 w 406"/>
                        <a:gd name="T53" fmla="*/ 12 h 287"/>
                        <a:gd name="T54" fmla="*/ 227 w 406"/>
                        <a:gd name="T55" fmla="*/ 0 h 287"/>
                        <a:gd name="T56" fmla="*/ 167 w 406"/>
                        <a:gd name="T57" fmla="*/ 0 h 287"/>
                        <a:gd name="T58" fmla="*/ 101 w 406"/>
                        <a:gd name="T59" fmla="*/ 6 h 287"/>
                        <a:gd name="T60" fmla="*/ 66 w 406"/>
                        <a:gd name="T61" fmla="*/ 18 h 287"/>
                        <a:gd name="T62" fmla="*/ 48 w 406"/>
                        <a:gd name="T63" fmla="*/ 24 h 287"/>
                        <a:gd name="T64" fmla="*/ 24 w 406"/>
                        <a:gd name="T65" fmla="*/ 30 h 287"/>
                        <a:gd name="T66" fmla="*/ 24 w 406"/>
                        <a:gd name="T67" fmla="*/ 30 h 2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</a:cxnLst>
                      <a:rect l="0" t="0" r="r" b="b"/>
                      <a:pathLst>
                        <a:path w="406" h="287">
                          <a:moveTo>
                            <a:pt x="24" y="30"/>
                          </a:moveTo>
                          <a:lnTo>
                            <a:pt x="6" y="42"/>
                          </a:lnTo>
                          <a:lnTo>
                            <a:pt x="0" y="48"/>
                          </a:lnTo>
                          <a:lnTo>
                            <a:pt x="0" y="54"/>
                          </a:lnTo>
                          <a:lnTo>
                            <a:pt x="12" y="78"/>
                          </a:lnTo>
                          <a:lnTo>
                            <a:pt x="24" y="78"/>
                          </a:lnTo>
                          <a:lnTo>
                            <a:pt x="42" y="72"/>
                          </a:lnTo>
                          <a:lnTo>
                            <a:pt x="54" y="66"/>
                          </a:lnTo>
                          <a:lnTo>
                            <a:pt x="66" y="60"/>
                          </a:lnTo>
                          <a:lnTo>
                            <a:pt x="119" y="48"/>
                          </a:lnTo>
                          <a:lnTo>
                            <a:pt x="191" y="42"/>
                          </a:lnTo>
                          <a:lnTo>
                            <a:pt x="257" y="48"/>
                          </a:lnTo>
                          <a:lnTo>
                            <a:pt x="293" y="66"/>
                          </a:lnTo>
                          <a:lnTo>
                            <a:pt x="329" y="114"/>
                          </a:lnTo>
                          <a:lnTo>
                            <a:pt x="347" y="144"/>
                          </a:lnTo>
                          <a:lnTo>
                            <a:pt x="365" y="180"/>
                          </a:lnTo>
                          <a:lnTo>
                            <a:pt x="377" y="228"/>
                          </a:lnTo>
                          <a:lnTo>
                            <a:pt x="383" y="275"/>
                          </a:lnTo>
                          <a:lnTo>
                            <a:pt x="389" y="287"/>
                          </a:lnTo>
                          <a:lnTo>
                            <a:pt x="395" y="281"/>
                          </a:lnTo>
                          <a:lnTo>
                            <a:pt x="401" y="263"/>
                          </a:lnTo>
                          <a:lnTo>
                            <a:pt x="406" y="228"/>
                          </a:lnTo>
                          <a:lnTo>
                            <a:pt x="401" y="198"/>
                          </a:lnTo>
                          <a:lnTo>
                            <a:pt x="395" y="150"/>
                          </a:lnTo>
                          <a:lnTo>
                            <a:pt x="371" y="96"/>
                          </a:lnTo>
                          <a:lnTo>
                            <a:pt x="335" y="48"/>
                          </a:lnTo>
                          <a:lnTo>
                            <a:pt x="287" y="12"/>
                          </a:lnTo>
                          <a:lnTo>
                            <a:pt x="227" y="0"/>
                          </a:lnTo>
                          <a:lnTo>
                            <a:pt x="167" y="0"/>
                          </a:lnTo>
                          <a:lnTo>
                            <a:pt x="101" y="6"/>
                          </a:lnTo>
                          <a:lnTo>
                            <a:pt x="66" y="18"/>
                          </a:lnTo>
                          <a:lnTo>
                            <a:pt x="48" y="24"/>
                          </a:lnTo>
                          <a:lnTo>
                            <a:pt x="24" y="30"/>
                          </a:lnTo>
                          <a:lnTo>
                            <a:pt x="24" y="3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223955" name="Rectangle 723"/>
                  <p:cNvSpPr>
                    <a:spLocks noChangeArrowheads="1"/>
                  </p:cNvSpPr>
                  <p:nvPr/>
                </p:nvSpPr>
                <p:spPr bwMode="auto">
                  <a:xfrm>
                    <a:off x="3696" y="1392"/>
                    <a:ext cx="1104" cy="288"/>
                  </a:xfrm>
                  <a:prstGeom prst="rect">
                    <a:avLst/>
                  </a:prstGeom>
                  <a:solidFill>
                    <a:srgbClr val="FFFFCC"/>
                  </a:solidFill>
                  <a:ln w="19050">
                    <a:solidFill>
                      <a:srgbClr val="003399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r>
                      <a:rPr lang="ja-JP" altLang="en-US" sz="2000">
                        <a:solidFill>
                          <a:srgbClr val="003366"/>
                        </a:solidFill>
                        <a:ea typeface="HGP創英角ﾎﾟｯﾌﾟ体" pitchFamily="50" charset="-128"/>
                      </a:rPr>
                      <a:t>アイデア</a:t>
                    </a:r>
                  </a:p>
                </p:txBody>
              </p:sp>
            </p:grpSp>
          </p:grpSp>
        </p:grpSp>
        <p:sp>
          <p:nvSpPr>
            <p:cNvPr id="223956" name="AutoShape 724"/>
            <p:cNvSpPr>
              <a:spLocks noChangeArrowheads="1"/>
            </p:cNvSpPr>
            <p:nvPr/>
          </p:nvSpPr>
          <p:spPr bwMode="auto">
            <a:xfrm>
              <a:off x="2064" y="0"/>
              <a:ext cx="1248" cy="480"/>
            </a:xfrm>
            <a:prstGeom prst="flowChartAlternateProcess">
              <a:avLst/>
            </a:prstGeom>
            <a:solidFill>
              <a:srgbClr val="6600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600">
                  <a:solidFill>
                    <a:srgbClr val="FFFFCC"/>
                  </a:solidFill>
                  <a:ea typeface="HGP創英角ﾎﾟｯﾌﾟ体" pitchFamily="50" charset="-128"/>
                </a:rPr>
                <a:t>そして</a:t>
              </a:r>
            </a:p>
          </p:txBody>
        </p:sp>
        <p:sp>
          <p:nvSpPr>
            <p:cNvPr id="223959" name="Rectangle 727"/>
            <p:cNvSpPr>
              <a:spLocks noChangeArrowheads="1"/>
            </p:cNvSpPr>
            <p:nvPr/>
          </p:nvSpPr>
          <p:spPr bwMode="auto">
            <a:xfrm>
              <a:off x="0" y="528"/>
              <a:ext cx="2832" cy="11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600">
                  <a:solidFill>
                    <a:srgbClr val="660033"/>
                  </a:solidFill>
                  <a:ea typeface="HGP創英角ﾎﾟｯﾌﾟ体" pitchFamily="50" charset="-128"/>
                </a:rPr>
                <a:t>山のように出された</a:t>
              </a:r>
            </a:p>
            <a:p>
              <a:pPr algn="ctr"/>
              <a:r>
                <a:rPr lang="ja-JP" altLang="en-US" sz="3600">
                  <a:solidFill>
                    <a:srgbClr val="660033"/>
                  </a:solidFill>
                  <a:ea typeface="HGP創英角ﾎﾟｯﾌﾟ体" pitchFamily="50" charset="-128"/>
                </a:rPr>
                <a:t>アイデアを</a:t>
              </a:r>
            </a:p>
          </p:txBody>
        </p:sp>
        <p:sp>
          <p:nvSpPr>
            <p:cNvPr id="223960" name="AutoShape 728"/>
            <p:cNvSpPr>
              <a:spLocks noChangeArrowheads="1"/>
            </p:cNvSpPr>
            <p:nvPr/>
          </p:nvSpPr>
          <p:spPr bwMode="auto">
            <a:xfrm>
              <a:off x="2880" y="2160"/>
              <a:ext cx="528" cy="624"/>
            </a:xfrm>
            <a:prstGeom prst="rightArrow">
              <a:avLst>
                <a:gd name="adj1" fmla="val 52889"/>
                <a:gd name="adj2" fmla="val 50380"/>
              </a:avLst>
            </a:prstGeom>
            <a:solidFill>
              <a:srgbClr val="CC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3961" name="Rectangle 729"/>
            <p:cNvSpPr>
              <a:spLocks noChangeArrowheads="1"/>
            </p:cNvSpPr>
            <p:nvPr/>
          </p:nvSpPr>
          <p:spPr bwMode="auto">
            <a:xfrm>
              <a:off x="3360" y="0"/>
              <a:ext cx="2400" cy="7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3600">
                  <a:solidFill>
                    <a:srgbClr val="660033"/>
                  </a:solidFill>
                  <a:ea typeface="HGP創英角ﾎﾟｯﾌﾟ体" pitchFamily="50" charset="-128"/>
                </a:rPr>
                <a:t>期待効果の多い</a:t>
              </a:r>
            </a:p>
            <a:p>
              <a:r>
                <a:rPr lang="ja-JP" altLang="en-US" sz="3600">
                  <a:solidFill>
                    <a:srgbClr val="660033"/>
                  </a:solidFill>
                  <a:ea typeface="HGP創英角ﾎﾟｯﾌﾟ体" pitchFamily="50" charset="-128"/>
                </a:rPr>
                <a:t>順に並べてネ</a:t>
              </a:r>
            </a:p>
          </p:txBody>
        </p:sp>
        <p:grpSp>
          <p:nvGrpSpPr>
            <p:cNvPr id="223968" name="Group 736"/>
            <p:cNvGrpSpPr>
              <a:grpSpLocks/>
            </p:cNvGrpSpPr>
            <p:nvPr/>
          </p:nvGrpSpPr>
          <p:grpSpPr bwMode="auto">
            <a:xfrm>
              <a:off x="3360" y="624"/>
              <a:ext cx="2400" cy="3696"/>
              <a:chOff x="3360" y="624"/>
              <a:chExt cx="2400" cy="3696"/>
            </a:xfrm>
          </p:grpSpPr>
          <p:grpSp>
            <p:nvGrpSpPr>
              <p:cNvPr id="223500" name="Group 268"/>
              <p:cNvGrpSpPr>
                <a:grpSpLocks/>
              </p:cNvGrpSpPr>
              <p:nvPr/>
            </p:nvGrpSpPr>
            <p:grpSpPr bwMode="auto">
              <a:xfrm>
                <a:off x="3360" y="624"/>
                <a:ext cx="1536" cy="1488"/>
                <a:chOff x="3264" y="384"/>
                <a:chExt cx="1536" cy="1680"/>
              </a:xfrm>
            </p:grpSpPr>
            <p:grpSp>
              <p:nvGrpSpPr>
                <p:cNvPr id="223501" name="Group 269"/>
                <p:cNvGrpSpPr>
                  <a:grpSpLocks/>
                </p:cNvGrpSpPr>
                <p:nvPr/>
              </p:nvGrpSpPr>
              <p:grpSpPr bwMode="auto">
                <a:xfrm>
                  <a:off x="3264" y="384"/>
                  <a:ext cx="1440" cy="1680"/>
                  <a:chOff x="2208" y="960"/>
                  <a:chExt cx="2896" cy="2444"/>
                </a:xfrm>
              </p:grpSpPr>
              <p:sp>
                <p:nvSpPr>
                  <p:cNvPr id="223502" name="Freeform 270"/>
                  <p:cNvSpPr>
                    <a:spLocks/>
                  </p:cNvSpPr>
                  <p:nvPr/>
                </p:nvSpPr>
                <p:spPr bwMode="auto">
                  <a:xfrm>
                    <a:off x="3735" y="1090"/>
                    <a:ext cx="1058" cy="887"/>
                  </a:xfrm>
                  <a:custGeom>
                    <a:avLst/>
                    <a:gdLst>
                      <a:gd name="T0" fmla="*/ 939 w 1058"/>
                      <a:gd name="T1" fmla="*/ 809 h 887"/>
                      <a:gd name="T2" fmla="*/ 951 w 1058"/>
                      <a:gd name="T3" fmla="*/ 761 h 887"/>
                      <a:gd name="T4" fmla="*/ 993 w 1058"/>
                      <a:gd name="T5" fmla="*/ 641 h 887"/>
                      <a:gd name="T6" fmla="*/ 1052 w 1058"/>
                      <a:gd name="T7" fmla="*/ 431 h 887"/>
                      <a:gd name="T8" fmla="*/ 1052 w 1058"/>
                      <a:gd name="T9" fmla="*/ 330 h 887"/>
                      <a:gd name="T10" fmla="*/ 1023 w 1058"/>
                      <a:gd name="T11" fmla="*/ 210 h 887"/>
                      <a:gd name="T12" fmla="*/ 921 w 1058"/>
                      <a:gd name="T13" fmla="*/ 114 h 887"/>
                      <a:gd name="T14" fmla="*/ 801 w 1058"/>
                      <a:gd name="T15" fmla="*/ 84 h 887"/>
                      <a:gd name="T16" fmla="*/ 688 w 1058"/>
                      <a:gd name="T17" fmla="*/ 102 h 887"/>
                      <a:gd name="T18" fmla="*/ 598 w 1058"/>
                      <a:gd name="T19" fmla="*/ 72 h 887"/>
                      <a:gd name="T20" fmla="*/ 520 w 1058"/>
                      <a:gd name="T21" fmla="*/ 18 h 887"/>
                      <a:gd name="T22" fmla="*/ 418 w 1058"/>
                      <a:gd name="T23" fmla="*/ 0 h 887"/>
                      <a:gd name="T24" fmla="*/ 311 w 1058"/>
                      <a:gd name="T25" fmla="*/ 18 h 887"/>
                      <a:gd name="T26" fmla="*/ 227 w 1058"/>
                      <a:gd name="T27" fmla="*/ 48 h 887"/>
                      <a:gd name="T28" fmla="*/ 143 w 1058"/>
                      <a:gd name="T29" fmla="*/ 96 h 887"/>
                      <a:gd name="T30" fmla="*/ 60 w 1058"/>
                      <a:gd name="T31" fmla="*/ 186 h 887"/>
                      <a:gd name="T32" fmla="*/ 6 w 1058"/>
                      <a:gd name="T33" fmla="*/ 318 h 887"/>
                      <a:gd name="T34" fmla="*/ 6 w 1058"/>
                      <a:gd name="T35" fmla="*/ 443 h 887"/>
                      <a:gd name="T36" fmla="*/ 24 w 1058"/>
                      <a:gd name="T37" fmla="*/ 467 h 887"/>
                      <a:gd name="T38" fmla="*/ 60 w 1058"/>
                      <a:gd name="T39" fmla="*/ 443 h 887"/>
                      <a:gd name="T40" fmla="*/ 72 w 1058"/>
                      <a:gd name="T41" fmla="*/ 431 h 887"/>
                      <a:gd name="T42" fmla="*/ 78 w 1058"/>
                      <a:gd name="T43" fmla="*/ 467 h 887"/>
                      <a:gd name="T44" fmla="*/ 113 w 1058"/>
                      <a:gd name="T45" fmla="*/ 527 h 887"/>
                      <a:gd name="T46" fmla="*/ 131 w 1058"/>
                      <a:gd name="T47" fmla="*/ 533 h 887"/>
                      <a:gd name="T48" fmla="*/ 137 w 1058"/>
                      <a:gd name="T49" fmla="*/ 497 h 887"/>
                      <a:gd name="T50" fmla="*/ 155 w 1058"/>
                      <a:gd name="T51" fmla="*/ 521 h 887"/>
                      <a:gd name="T52" fmla="*/ 173 w 1058"/>
                      <a:gd name="T53" fmla="*/ 563 h 887"/>
                      <a:gd name="T54" fmla="*/ 191 w 1058"/>
                      <a:gd name="T55" fmla="*/ 587 h 887"/>
                      <a:gd name="T56" fmla="*/ 299 w 1058"/>
                      <a:gd name="T57" fmla="*/ 641 h 887"/>
                      <a:gd name="T58" fmla="*/ 478 w 1058"/>
                      <a:gd name="T59" fmla="*/ 725 h 887"/>
                      <a:gd name="T60" fmla="*/ 604 w 1058"/>
                      <a:gd name="T61" fmla="*/ 785 h 887"/>
                      <a:gd name="T62" fmla="*/ 694 w 1058"/>
                      <a:gd name="T63" fmla="*/ 833 h 887"/>
                      <a:gd name="T64" fmla="*/ 753 w 1058"/>
                      <a:gd name="T65" fmla="*/ 863 h 887"/>
                      <a:gd name="T66" fmla="*/ 795 w 1058"/>
                      <a:gd name="T67" fmla="*/ 881 h 887"/>
                      <a:gd name="T68" fmla="*/ 807 w 1058"/>
                      <a:gd name="T69" fmla="*/ 887 h 8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058" h="887">
                        <a:moveTo>
                          <a:pt x="933" y="815"/>
                        </a:moveTo>
                        <a:lnTo>
                          <a:pt x="939" y="809"/>
                        </a:lnTo>
                        <a:lnTo>
                          <a:pt x="939" y="797"/>
                        </a:lnTo>
                        <a:lnTo>
                          <a:pt x="951" y="761"/>
                        </a:lnTo>
                        <a:lnTo>
                          <a:pt x="975" y="707"/>
                        </a:lnTo>
                        <a:lnTo>
                          <a:pt x="993" y="641"/>
                        </a:lnTo>
                        <a:lnTo>
                          <a:pt x="1034" y="497"/>
                        </a:lnTo>
                        <a:lnTo>
                          <a:pt x="1052" y="431"/>
                        </a:lnTo>
                        <a:lnTo>
                          <a:pt x="1058" y="378"/>
                        </a:lnTo>
                        <a:lnTo>
                          <a:pt x="1052" y="330"/>
                        </a:lnTo>
                        <a:lnTo>
                          <a:pt x="1040" y="270"/>
                        </a:lnTo>
                        <a:lnTo>
                          <a:pt x="1023" y="210"/>
                        </a:lnTo>
                        <a:lnTo>
                          <a:pt x="981" y="156"/>
                        </a:lnTo>
                        <a:lnTo>
                          <a:pt x="921" y="114"/>
                        </a:lnTo>
                        <a:lnTo>
                          <a:pt x="849" y="90"/>
                        </a:lnTo>
                        <a:lnTo>
                          <a:pt x="801" y="84"/>
                        </a:lnTo>
                        <a:lnTo>
                          <a:pt x="747" y="90"/>
                        </a:lnTo>
                        <a:lnTo>
                          <a:pt x="688" y="102"/>
                        </a:lnTo>
                        <a:lnTo>
                          <a:pt x="622" y="120"/>
                        </a:lnTo>
                        <a:lnTo>
                          <a:pt x="598" y="72"/>
                        </a:lnTo>
                        <a:lnTo>
                          <a:pt x="562" y="42"/>
                        </a:lnTo>
                        <a:lnTo>
                          <a:pt x="520" y="18"/>
                        </a:lnTo>
                        <a:lnTo>
                          <a:pt x="466" y="6"/>
                        </a:lnTo>
                        <a:lnTo>
                          <a:pt x="418" y="0"/>
                        </a:lnTo>
                        <a:lnTo>
                          <a:pt x="359" y="6"/>
                        </a:lnTo>
                        <a:lnTo>
                          <a:pt x="311" y="18"/>
                        </a:lnTo>
                        <a:lnTo>
                          <a:pt x="257" y="36"/>
                        </a:lnTo>
                        <a:lnTo>
                          <a:pt x="227" y="48"/>
                        </a:lnTo>
                        <a:lnTo>
                          <a:pt x="185" y="72"/>
                        </a:lnTo>
                        <a:lnTo>
                          <a:pt x="143" y="96"/>
                        </a:lnTo>
                        <a:lnTo>
                          <a:pt x="101" y="138"/>
                        </a:lnTo>
                        <a:lnTo>
                          <a:pt x="60" y="186"/>
                        </a:lnTo>
                        <a:lnTo>
                          <a:pt x="30" y="246"/>
                        </a:lnTo>
                        <a:lnTo>
                          <a:pt x="6" y="318"/>
                        </a:lnTo>
                        <a:lnTo>
                          <a:pt x="0" y="407"/>
                        </a:lnTo>
                        <a:lnTo>
                          <a:pt x="6" y="443"/>
                        </a:lnTo>
                        <a:lnTo>
                          <a:pt x="12" y="461"/>
                        </a:lnTo>
                        <a:lnTo>
                          <a:pt x="24" y="467"/>
                        </a:lnTo>
                        <a:lnTo>
                          <a:pt x="36" y="461"/>
                        </a:lnTo>
                        <a:lnTo>
                          <a:pt x="60" y="443"/>
                        </a:lnTo>
                        <a:lnTo>
                          <a:pt x="66" y="437"/>
                        </a:lnTo>
                        <a:lnTo>
                          <a:pt x="72" y="431"/>
                        </a:lnTo>
                        <a:lnTo>
                          <a:pt x="72" y="443"/>
                        </a:lnTo>
                        <a:lnTo>
                          <a:pt x="78" y="467"/>
                        </a:lnTo>
                        <a:lnTo>
                          <a:pt x="95" y="497"/>
                        </a:lnTo>
                        <a:lnTo>
                          <a:pt x="113" y="527"/>
                        </a:lnTo>
                        <a:lnTo>
                          <a:pt x="125" y="533"/>
                        </a:lnTo>
                        <a:lnTo>
                          <a:pt x="131" y="533"/>
                        </a:lnTo>
                        <a:lnTo>
                          <a:pt x="137" y="521"/>
                        </a:lnTo>
                        <a:lnTo>
                          <a:pt x="137" y="497"/>
                        </a:lnTo>
                        <a:lnTo>
                          <a:pt x="137" y="485"/>
                        </a:lnTo>
                        <a:lnTo>
                          <a:pt x="155" y="521"/>
                        </a:lnTo>
                        <a:lnTo>
                          <a:pt x="167" y="545"/>
                        </a:lnTo>
                        <a:lnTo>
                          <a:pt x="173" y="563"/>
                        </a:lnTo>
                        <a:lnTo>
                          <a:pt x="185" y="575"/>
                        </a:lnTo>
                        <a:lnTo>
                          <a:pt x="191" y="587"/>
                        </a:lnTo>
                        <a:lnTo>
                          <a:pt x="191" y="587"/>
                        </a:lnTo>
                        <a:lnTo>
                          <a:pt x="299" y="641"/>
                        </a:lnTo>
                        <a:lnTo>
                          <a:pt x="395" y="689"/>
                        </a:lnTo>
                        <a:lnTo>
                          <a:pt x="478" y="725"/>
                        </a:lnTo>
                        <a:lnTo>
                          <a:pt x="544" y="761"/>
                        </a:lnTo>
                        <a:lnTo>
                          <a:pt x="604" y="785"/>
                        </a:lnTo>
                        <a:lnTo>
                          <a:pt x="658" y="809"/>
                        </a:lnTo>
                        <a:lnTo>
                          <a:pt x="694" y="833"/>
                        </a:lnTo>
                        <a:lnTo>
                          <a:pt x="729" y="845"/>
                        </a:lnTo>
                        <a:lnTo>
                          <a:pt x="753" y="863"/>
                        </a:lnTo>
                        <a:lnTo>
                          <a:pt x="771" y="869"/>
                        </a:lnTo>
                        <a:lnTo>
                          <a:pt x="795" y="881"/>
                        </a:lnTo>
                        <a:lnTo>
                          <a:pt x="801" y="887"/>
                        </a:lnTo>
                        <a:lnTo>
                          <a:pt x="807" y="887"/>
                        </a:lnTo>
                        <a:lnTo>
                          <a:pt x="933" y="81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03" name="Line 27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08" y="960"/>
                    <a:ext cx="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04" name="Freeform 272"/>
                  <p:cNvSpPr>
                    <a:spLocks/>
                  </p:cNvSpPr>
                  <p:nvPr/>
                </p:nvSpPr>
                <p:spPr bwMode="auto">
                  <a:xfrm>
                    <a:off x="3573" y="2643"/>
                    <a:ext cx="1191" cy="761"/>
                  </a:xfrm>
                  <a:custGeom>
                    <a:avLst/>
                    <a:gdLst>
                      <a:gd name="T0" fmla="*/ 909 w 1191"/>
                      <a:gd name="T1" fmla="*/ 174 h 761"/>
                      <a:gd name="T2" fmla="*/ 969 w 1191"/>
                      <a:gd name="T3" fmla="*/ 311 h 761"/>
                      <a:gd name="T4" fmla="*/ 1047 w 1191"/>
                      <a:gd name="T5" fmla="*/ 509 h 761"/>
                      <a:gd name="T6" fmla="*/ 1125 w 1191"/>
                      <a:gd name="T7" fmla="*/ 653 h 761"/>
                      <a:gd name="T8" fmla="*/ 1185 w 1191"/>
                      <a:gd name="T9" fmla="*/ 719 h 761"/>
                      <a:gd name="T10" fmla="*/ 1185 w 1191"/>
                      <a:gd name="T11" fmla="*/ 749 h 761"/>
                      <a:gd name="T12" fmla="*/ 1155 w 1191"/>
                      <a:gd name="T13" fmla="*/ 761 h 761"/>
                      <a:gd name="T14" fmla="*/ 1095 w 1191"/>
                      <a:gd name="T15" fmla="*/ 755 h 761"/>
                      <a:gd name="T16" fmla="*/ 1005 w 1191"/>
                      <a:gd name="T17" fmla="*/ 737 h 761"/>
                      <a:gd name="T18" fmla="*/ 945 w 1191"/>
                      <a:gd name="T19" fmla="*/ 731 h 761"/>
                      <a:gd name="T20" fmla="*/ 909 w 1191"/>
                      <a:gd name="T21" fmla="*/ 713 h 761"/>
                      <a:gd name="T22" fmla="*/ 868 w 1191"/>
                      <a:gd name="T23" fmla="*/ 647 h 761"/>
                      <a:gd name="T24" fmla="*/ 760 w 1191"/>
                      <a:gd name="T25" fmla="*/ 497 h 761"/>
                      <a:gd name="T26" fmla="*/ 652 w 1191"/>
                      <a:gd name="T27" fmla="*/ 377 h 761"/>
                      <a:gd name="T28" fmla="*/ 622 w 1191"/>
                      <a:gd name="T29" fmla="*/ 347 h 761"/>
                      <a:gd name="T30" fmla="*/ 598 w 1191"/>
                      <a:gd name="T31" fmla="*/ 329 h 761"/>
                      <a:gd name="T32" fmla="*/ 563 w 1191"/>
                      <a:gd name="T33" fmla="*/ 341 h 761"/>
                      <a:gd name="T34" fmla="*/ 485 w 1191"/>
                      <a:gd name="T35" fmla="*/ 395 h 761"/>
                      <a:gd name="T36" fmla="*/ 395 w 1191"/>
                      <a:gd name="T37" fmla="*/ 485 h 761"/>
                      <a:gd name="T38" fmla="*/ 311 w 1191"/>
                      <a:gd name="T39" fmla="*/ 581 h 761"/>
                      <a:gd name="T40" fmla="*/ 281 w 1191"/>
                      <a:gd name="T41" fmla="*/ 623 h 761"/>
                      <a:gd name="T42" fmla="*/ 275 w 1191"/>
                      <a:gd name="T43" fmla="*/ 629 h 761"/>
                      <a:gd name="T44" fmla="*/ 240 w 1191"/>
                      <a:gd name="T45" fmla="*/ 635 h 761"/>
                      <a:gd name="T46" fmla="*/ 192 w 1191"/>
                      <a:gd name="T47" fmla="*/ 641 h 761"/>
                      <a:gd name="T48" fmla="*/ 102 w 1191"/>
                      <a:gd name="T49" fmla="*/ 647 h 761"/>
                      <a:gd name="T50" fmla="*/ 12 w 1191"/>
                      <a:gd name="T51" fmla="*/ 635 h 761"/>
                      <a:gd name="T52" fmla="*/ 54 w 1191"/>
                      <a:gd name="T53" fmla="*/ 581 h 761"/>
                      <a:gd name="T54" fmla="*/ 126 w 1191"/>
                      <a:gd name="T55" fmla="*/ 563 h 761"/>
                      <a:gd name="T56" fmla="*/ 156 w 1191"/>
                      <a:gd name="T57" fmla="*/ 485 h 761"/>
                      <a:gd name="T58" fmla="*/ 263 w 1191"/>
                      <a:gd name="T59" fmla="*/ 317 h 761"/>
                      <a:gd name="T60" fmla="*/ 341 w 1191"/>
                      <a:gd name="T61" fmla="*/ 233 h 761"/>
                      <a:gd name="T62" fmla="*/ 305 w 1191"/>
                      <a:gd name="T63" fmla="*/ 192 h 761"/>
                      <a:gd name="T64" fmla="*/ 353 w 1191"/>
                      <a:gd name="T65" fmla="*/ 162 h 761"/>
                      <a:gd name="T66" fmla="*/ 347 w 1191"/>
                      <a:gd name="T67" fmla="*/ 78 h 761"/>
                      <a:gd name="T68" fmla="*/ 377 w 1191"/>
                      <a:gd name="T69" fmla="*/ 0 h 7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191" h="761">
                        <a:moveTo>
                          <a:pt x="891" y="102"/>
                        </a:moveTo>
                        <a:lnTo>
                          <a:pt x="909" y="174"/>
                        </a:lnTo>
                        <a:lnTo>
                          <a:pt x="939" y="245"/>
                        </a:lnTo>
                        <a:lnTo>
                          <a:pt x="969" y="311"/>
                        </a:lnTo>
                        <a:lnTo>
                          <a:pt x="993" y="371"/>
                        </a:lnTo>
                        <a:lnTo>
                          <a:pt x="1047" y="509"/>
                        </a:lnTo>
                        <a:lnTo>
                          <a:pt x="1095" y="641"/>
                        </a:lnTo>
                        <a:lnTo>
                          <a:pt x="1125" y="653"/>
                        </a:lnTo>
                        <a:lnTo>
                          <a:pt x="1161" y="683"/>
                        </a:lnTo>
                        <a:lnTo>
                          <a:pt x="1185" y="719"/>
                        </a:lnTo>
                        <a:lnTo>
                          <a:pt x="1191" y="737"/>
                        </a:lnTo>
                        <a:lnTo>
                          <a:pt x="1185" y="749"/>
                        </a:lnTo>
                        <a:lnTo>
                          <a:pt x="1173" y="761"/>
                        </a:lnTo>
                        <a:lnTo>
                          <a:pt x="1155" y="761"/>
                        </a:lnTo>
                        <a:lnTo>
                          <a:pt x="1125" y="761"/>
                        </a:lnTo>
                        <a:lnTo>
                          <a:pt x="1095" y="755"/>
                        </a:lnTo>
                        <a:lnTo>
                          <a:pt x="1029" y="743"/>
                        </a:lnTo>
                        <a:lnTo>
                          <a:pt x="1005" y="737"/>
                        </a:lnTo>
                        <a:lnTo>
                          <a:pt x="993" y="731"/>
                        </a:lnTo>
                        <a:lnTo>
                          <a:pt x="945" y="731"/>
                        </a:lnTo>
                        <a:lnTo>
                          <a:pt x="927" y="725"/>
                        </a:lnTo>
                        <a:lnTo>
                          <a:pt x="909" y="713"/>
                        </a:lnTo>
                        <a:lnTo>
                          <a:pt x="885" y="683"/>
                        </a:lnTo>
                        <a:lnTo>
                          <a:pt x="868" y="647"/>
                        </a:lnTo>
                        <a:lnTo>
                          <a:pt x="814" y="575"/>
                        </a:lnTo>
                        <a:lnTo>
                          <a:pt x="760" y="497"/>
                        </a:lnTo>
                        <a:lnTo>
                          <a:pt x="706" y="431"/>
                        </a:lnTo>
                        <a:lnTo>
                          <a:pt x="652" y="377"/>
                        </a:lnTo>
                        <a:lnTo>
                          <a:pt x="640" y="365"/>
                        </a:lnTo>
                        <a:lnTo>
                          <a:pt x="622" y="347"/>
                        </a:lnTo>
                        <a:lnTo>
                          <a:pt x="610" y="335"/>
                        </a:lnTo>
                        <a:lnTo>
                          <a:pt x="598" y="329"/>
                        </a:lnTo>
                        <a:lnTo>
                          <a:pt x="586" y="335"/>
                        </a:lnTo>
                        <a:lnTo>
                          <a:pt x="563" y="341"/>
                        </a:lnTo>
                        <a:lnTo>
                          <a:pt x="521" y="365"/>
                        </a:lnTo>
                        <a:lnTo>
                          <a:pt x="485" y="395"/>
                        </a:lnTo>
                        <a:lnTo>
                          <a:pt x="455" y="425"/>
                        </a:lnTo>
                        <a:lnTo>
                          <a:pt x="395" y="485"/>
                        </a:lnTo>
                        <a:lnTo>
                          <a:pt x="335" y="545"/>
                        </a:lnTo>
                        <a:lnTo>
                          <a:pt x="311" y="581"/>
                        </a:lnTo>
                        <a:lnTo>
                          <a:pt x="287" y="617"/>
                        </a:lnTo>
                        <a:lnTo>
                          <a:pt x="281" y="623"/>
                        </a:lnTo>
                        <a:lnTo>
                          <a:pt x="281" y="629"/>
                        </a:lnTo>
                        <a:lnTo>
                          <a:pt x="275" y="629"/>
                        </a:lnTo>
                        <a:lnTo>
                          <a:pt x="257" y="635"/>
                        </a:lnTo>
                        <a:lnTo>
                          <a:pt x="240" y="635"/>
                        </a:lnTo>
                        <a:lnTo>
                          <a:pt x="216" y="641"/>
                        </a:lnTo>
                        <a:lnTo>
                          <a:pt x="192" y="641"/>
                        </a:lnTo>
                        <a:lnTo>
                          <a:pt x="168" y="641"/>
                        </a:lnTo>
                        <a:lnTo>
                          <a:pt x="102" y="647"/>
                        </a:lnTo>
                        <a:lnTo>
                          <a:pt x="36" y="641"/>
                        </a:lnTo>
                        <a:lnTo>
                          <a:pt x="12" y="635"/>
                        </a:lnTo>
                        <a:lnTo>
                          <a:pt x="0" y="617"/>
                        </a:lnTo>
                        <a:lnTo>
                          <a:pt x="54" y="581"/>
                        </a:lnTo>
                        <a:lnTo>
                          <a:pt x="90" y="569"/>
                        </a:lnTo>
                        <a:lnTo>
                          <a:pt x="126" y="563"/>
                        </a:lnTo>
                        <a:lnTo>
                          <a:pt x="138" y="527"/>
                        </a:lnTo>
                        <a:lnTo>
                          <a:pt x="156" y="485"/>
                        </a:lnTo>
                        <a:lnTo>
                          <a:pt x="204" y="407"/>
                        </a:lnTo>
                        <a:lnTo>
                          <a:pt x="263" y="317"/>
                        </a:lnTo>
                        <a:lnTo>
                          <a:pt x="299" y="269"/>
                        </a:lnTo>
                        <a:lnTo>
                          <a:pt x="341" y="233"/>
                        </a:lnTo>
                        <a:lnTo>
                          <a:pt x="323" y="209"/>
                        </a:lnTo>
                        <a:lnTo>
                          <a:pt x="305" y="192"/>
                        </a:lnTo>
                        <a:lnTo>
                          <a:pt x="329" y="180"/>
                        </a:lnTo>
                        <a:lnTo>
                          <a:pt x="353" y="162"/>
                        </a:lnTo>
                        <a:lnTo>
                          <a:pt x="341" y="126"/>
                        </a:lnTo>
                        <a:lnTo>
                          <a:pt x="347" y="78"/>
                        </a:lnTo>
                        <a:lnTo>
                          <a:pt x="359" y="36"/>
                        </a:lnTo>
                        <a:lnTo>
                          <a:pt x="377" y="0"/>
                        </a:lnTo>
                        <a:lnTo>
                          <a:pt x="891" y="102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05" name="Freeform 273"/>
                  <p:cNvSpPr>
                    <a:spLocks/>
                  </p:cNvSpPr>
                  <p:nvPr/>
                </p:nvSpPr>
                <p:spPr bwMode="auto">
                  <a:xfrm>
                    <a:off x="3065" y="1743"/>
                    <a:ext cx="813" cy="558"/>
                  </a:xfrm>
                  <a:custGeom>
                    <a:avLst/>
                    <a:gdLst>
                      <a:gd name="T0" fmla="*/ 371 w 813"/>
                      <a:gd name="T1" fmla="*/ 0 h 558"/>
                      <a:gd name="T2" fmla="*/ 395 w 813"/>
                      <a:gd name="T3" fmla="*/ 18 h 558"/>
                      <a:gd name="T4" fmla="*/ 425 w 813"/>
                      <a:gd name="T5" fmla="*/ 48 h 558"/>
                      <a:gd name="T6" fmla="*/ 508 w 813"/>
                      <a:gd name="T7" fmla="*/ 120 h 558"/>
                      <a:gd name="T8" fmla="*/ 550 w 813"/>
                      <a:gd name="T9" fmla="*/ 156 h 558"/>
                      <a:gd name="T10" fmla="*/ 586 w 813"/>
                      <a:gd name="T11" fmla="*/ 192 h 558"/>
                      <a:gd name="T12" fmla="*/ 616 w 813"/>
                      <a:gd name="T13" fmla="*/ 222 h 558"/>
                      <a:gd name="T14" fmla="*/ 634 w 813"/>
                      <a:gd name="T15" fmla="*/ 240 h 558"/>
                      <a:gd name="T16" fmla="*/ 634 w 813"/>
                      <a:gd name="T17" fmla="*/ 234 h 558"/>
                      <a:gd name="T18" fmla="*/ 640 w 813"/>
                      <a:gd name="T19" fmla="*/ 222 h 558"/>
                      <a:gd name="T20" fmla="*/ 658 w 813"/>
                      <a:gd name="T21" fmla="*/ 180 h 558"/>
                      <a:gd name="T22" fmla="*/ 670 w 813"/>
                      <a:gd name="T23" fmla="*/ 162 h 558"/>
                      <a:gd name="T24" fmla="*/ 682 w 813"/>
                      <a:gd name="T25" fmla="*/ 144 h 558"/>
                      <a:gd name="T26" fmla="*/ 700 w 813"/>
                      <a:gd name="T27" fmla="*/ 144 h 558"/>
                      <a:gd name="T28" fmla="*/ 718 w 813"/>
                      <a:gd name="T29" fmla="*/ 156 h 558"/>
                      <a:gd name="T30" fmla="*/ 754 w 813"/>
                      <a:gd name="T31" fmla="*/ 192 h 558"/>
                      <a:gd name="T32" fmla="*/ 783 w 813"/>
                      <a:gd name="T33" fmla="*/ 234 h 558"/>
                      <a:gd name="T34" fmla="*/ 807 w 813"/>
                      <a:gd name="T35" fmla="*/ 270 h 558"/>
                      <a:gd name="T36" fmla="*/ 813 w 813"/>
                      <a:gd name="T37" fmla="*/ 282 h 558"/>
                      <a:gd name="T38" fmla="*/ 813 w 813"/>
                      <a:gd name="T39" fmla="*/ 282 h 558"/>
                      <a:gd name="T40" fmla="*/ 801 w 813"/>
                      <a:gd name="T41" fmla="*/ 372 h 558"/>
                      <a:gd name="T42" fmla="*/ 789 w 813"/>
                      <a:gd name="T43" fmla="*/ 444 h 558"/>
                      <a:gd name="T44" fmla="*/ 777 w 813"/>
                      <a:gd name="T45" fmla="*/ 492 h 558"/>
                      <a:gd name="T46" fmla="*/ 777 w 813"/>
                      <a:gd name="T47" fmla="*/ 528 h 558"/>
                      <a:gd name="T48" fmla="*/ 771 w 813"/>
                      <a:gd name="T49" fmla="*/ 546 h 558"/>
                      <a:gd name="T50" fmla="*/ 765 w 813"/>
                      <a:gd name="T51" fmla="*/ 558 h 558"/>
                      <a:gd name="T52" fmla="*/ 765 w 813"/>
                      <a:gd name="T53" fmla="*/ 558 h 558"/>
                      <a:gd name="T54" fmla="*/ 759 w 813"/>
                      <a:gd name="T55" fmla="*/ 558 h 558"/>
                      <a:gd name="T56" fmla="*/ 736 w 813"/>
                      <a:gd name="T57" fmla="*/ 558 h 558"/>
                      <a:gd name="T58" fmla="*/ 700 w 813"/>
                      <a:gd name="T59" fmla="*/ 546 h 558"/>
                      <a:gd name="T60" fmla="*/ 658 w 813"/>
                      <a:gd name="T61" fmla="*/ 540 h 558"/>
                      <a:gd name="T62" fmla="*/ 604 w 813"/>
                      <a:gd name="T63" fmla="*/ 528 h 558"/>
                      <a:gd name="T64" fmla="*/ 544 w 813"/>
                      <a:gd name="T65" fmla="*/ 516 h 558"/>
                      <a:gd name="T66" fmla="*/ 407 w 813"/>
                      <a:gd name="T67" fmla="*/ 492 h 558"/>
                      <a:gd name="T68" fmla="*/ 269 w 813"/>
                      <a:gd name="T69" fmla="*/ 456 h 558"/>
                      <a:gd name="T70" fmla="*/ 209 w 813"/>
                      <a:gd name="T71" fmla="*/ 444 h 558"/>
                      <a:gd name="T72" fmla="*/ 149 w 813"/>
                      <a:gd name="T73" fmla="*/ 432 h 558"/>
                      <a:gd name="T74" fmla="*/ 96 w 813"/>
                      <a:gd name="T75" fmla="*/ 414 h 558"/>
                      <a:gd name="T76" fmla="*/ 54 w 813"/>
                      <a:gd name="T77" fmla="*/ 402 h 558"/>
                      <a:gd name="T78" fmla="*/ 24 w 813"/>
                      <a:gd name="T79" fmla="*/ 390 h 558"/>
                      <a:gd name="T80" fmla="*/ 6 w 813"/>
                      <a:gd name="T81" fmla="*/ 378 h 558"/>
                      <a:gd name="T82" fmla="*/ 0 w 813"/>
                      <a:gd name="T83" fmla="*/ 348 h 558"/>
                      <a:gd name="T84" fmla="*/ 6 w 813"/>
                      <a:gd name="T85" fmla="*/ 306 h 558"/>
                      <a:gd name="T86" fmla="*/ 24 w 813"/>
                      <a:gd name="T87" fmla="*/ 252 h 558"/>
                      <a:gd name="T88" fmla="*/ 60 w 813"/>
                      <a:gd name="T89" fmla="*/ 192 h 558"/>
                      <a:gd name="T90" fmla="*/ 90 w 813"/>
                      <a:gd name="T91" fmla="*/ 138 h 558"/>
                      <a:gd name="T92" fmla="*/ 120 w 813"/>
                      <a:gd name="T93" fmla="*/ 96 h 558"/>
                      <a:gd name="T94" fmla="*/ 137 w 813"/>
                      <a:gd name="T95" fmla="*/ 60 h 558"/>
                      <a:gd name="T96" fmla="*/ 149 w 813"/>
                      <a:gd name="T97" fmla="*/ 48 h 558"/>
                      <a:gd name="T98" fmla="*/ 371 w 813"/>
                      <a:gd name="T99" fmla="*/ 0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813" h="558">
                        <a:moveTo>
                          <a:pt x="371" y="0"/>
                        </a:moveTo>
                        <a:lnTo>
                          <a:pt x="395" y="18"/>
                        </a:lnTo>
                        <a:lnTo>
                          <a:pt x="425" y="48"/>
                        </a:lnTo>
                        <a:lnTo>
                          <a:pt x="508" y="120"/>
                        </a:lnTo>
                        <a:lnTo>
                          <a:pt x="550" y="156"/>
                        </a:lnTo>
                        <a:lnTo>
                          <a:pt x="586" y="192"/>
                        </a:lnTo>
                        <a:lnTo>
                          <a:pt x="616" y="222"/>
                        </a:lnTo>
                        <a:lnTo>
                          <a:pt x="634" y="240"/>
                        </a:lnTo>
                        <a:lnTo>
                          <a:pt x="634" y="234"/>
                        </a:lnTo>
                        <a:lnTo>
                          <a:pt x="640" y="222"/>
                        </a:lnTo>
                        <a:lnTo>
                          <a:pt x="658" y="180"/>
                        </a:lnTo>
                        <a:lnTo>
                          <a:pt x="670" y="162"/>
                        </a:lnTo>
                        <a:lnTo>
                          <a:pt x="682" y="144"/>
                        </a:lnTo>
                        <a:lnTo>
                          <a:pt x="700" y="144"/>
                        </a:lnTo>
                        <a:lnTo>
                          <a:pt x="718" y="156"/>
                        </a:lnTo>
                        <a:lnTo>
                          <a:pt x="754" y="192"/>
                        </a:lnTo>
                        <a:lnTo>
                          <a:pt x="783" y="234"/>
                        </a:lnTo>
                        <a:lnTo>
                          <a:pt x="807" y="270"/>
                        </a:lnTo>
                        <a:lnTo>
                          <a:pt x="813" y="282"/>
                        </a:lnTo>
                        <a:lnTo>
                          <a:pt x="813" y="282"/>
                        </a:lnTo>
                        <a:lnTo>
                          <a:pt x="801" y="372"/>
                        </a:lnTo>
                        <a:lnTo>
                          <a:pt x="789" y="444"/>
                        </a:lnTo>
                        <a:lnTo>
                          <a:pt x="777" y="492"/>
                        </a:lnTo>
                        <a:lnTo>
                          <a:pt x="777" y="528"/>
                        </a:lnTo>
                        <a:lnTo>
                          <a:pt x="771" y="546"/>
                        </a:lnTo>
                        <a:lnTo>
                          <a:pt x="765" y="558"/>
                        </a:lnTo>
                        <a:lnTo>
                          <a:pt x="765" y="558"/>
                        </a:lnTo>
                        <a:lnTo>
                          <a:pt x="759" y="558"/>
                        </a:lnTo>
                        <a:lnTo>
                          <a:pt x="736" y="558"/>
                        </a:lnTo>
                        <a:lnTo>
                          <a:pt x="700" y="546"/>
                        </a:lnTo>
                        <a:lnTo>
                          <a:pt x="658" y="540"/>
                        </a:lnTo>
                        <a:lnTo>
                          <a:pt x="604" y="528"/>
                        </a:lnTo>
                        <a:lnTo>
                          <a:pt x="544" y="516"/>
                        </a:lnTo>
                        <a:lnTo>
                          <a:pt x="407" y="492"/>
                        </a:lnTo>
                        <a:lnTo>
                          <a:pt x="269" y="456"/>
                        </a:lnTo>
                        <a:lnTo>
                          <a:pt x="209" y="444"/>
                        </a:lnTo>
                        <a:lnTo>
                          <a:pt x="149" y="432"/>
                        </a:lnTo>
                        <a:lnTo>
                          <a:pt x="96" y="414"/>
                        </a:lnTo>
                        <a:lnTo>
                          <a:pt x="54" y="402"/>
                        </a:lnTo>
                        <a:lnTo>
                          <a:pt x="24" y="390"/>
                        </a:lnTo>
                        <a:lnTo>
                          <a:pt x="6" y="378"/>
                        </a:lnTo>
                        <a:lnTo>
                          <a:pt x="0" y="348"/>
                        </a:lnTo>
                        <a:lnTo>
                          <a:pt x="6" y="306"/>
                        </a:lnTo>
                        <a:lnTo>
                          <a:pt x="24" y="252"/>
                        </a:lnTo>
                        <a:lnTo>
                          <a:pt x="60" y="192"/>
                        </a:lnTo>
                        <a:lnTo>
                          <a:pt x="90" y="138"/>
                        </a:lnTo>
                        <a:lnTo>
                          <a:pt x="120" y="96"/>
                        </a:lnTo>
                        <a:lnTo>
                          <a:pt x="137" y="60"/>
                        </a:lnTo>
                        <a:lnTo>
                          <a:pt x="149" y="48"/>
                        </a:lnTo>
                        <a:lnTo>
                          <a:pt x="371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06" name="Freeform 274"/>
                  <p:cNvSpPr>
                    <a:spLocks/>
                  </p:cNvSpPr>
                  <p:nvPr/>
                </p:nvSpPr>
                <p:spPr bwMode="auto">
                  <a:xfrm>
                    <a:off x="3795" y="2115"/>
                    <a:ext cx="963" cy="720"/>
                  </a:xfrm>
                  <a:custGeom>
                    <a:avLst/>
                    <a:gdLst>
                      <a:gd name="T0" fmla="*/ 35 w 963"/>
                      <a:gd name="T1" fmla="*/ 0 h 720"/>
                      <a:gd name="T2" fmla="*/ 35 w 963"/>
                      <a:gd name="T3" fmla="*/ 6 h 720"/>
                      <a:gd name="T4" fmla="*/ 24 w 963"/>
                      <a:gd name="T5" fmla="*/ 30 h 720"/>
                      <a:gd name="T6" fmla="*/ 18 w 963"/>
                      <a:gd name="T7" fmla="*/ 66 h 720"/>
                      <a:gd name="T8" fmla="*/ 6 w 963"/>
                      <a:gd name="T9" fmla="*/ 114 h 720"/>
                      <a:gd name="T10" fmla="*/ 6 w 963"/>
                      <a:gd name="T11" fmla="*/ 162 h 720"/>
                      <a:gd name="T12" fmla="*/ 0 w 963"/>
                      <a:gd name="T13" fmla="*/ 222 h 720"/>
                      <a:gd name="T14" fmla="*/ 6 w 963"/>
                      <a:gd name="T15" fmla="*/ 282 h 720"/>
                      <a:gd name="T16" fmla="*/ 24 w 963"/>
                      <a:gd name="T17" fmla="*/ 342 h 720"/>
                      <a:gd name="T18" fmla="*/ 77 w 963"/>
                      <a:gd name="T19" fmla="*/ 456 h 720"/>
                      <a:gd name="T20" fmla="*/ 137 w 963"/>
                      <a:gd name="T21" fmla="*/ 552 h 720"/>
                      <a:gd name="T22" fmla="*/ 161 w 963"/>
                      <a:gd name="T23" fmla="*/ 594 h 720"/>
                      <a:gd name="T24" fmla="*/ 197 w 963"/>
                      <a:gd name="T25" fmla="*/ 624 h 720"/>
                      <a:gd name="T26" fmla="*/ 221 w 963"/>
                      <a:gd name="T27" fmla="*/ 648 h 720"/>
                      <a:gd name="T28" fmla="*/ 251 w 963"/>
                      <a:gd name="T29" fmla="*/ 666 h 720"/>
                      <a:gd name="T30" fmla="*/ 269 w 963"/>
                      <a:gd name="T31" fmla="*/ 672 h 720"/>
                      <a:gd name="T32" fmla="*/ 293 w 963"/>
                      <a:gd name="T33" fmla="*/ 678 h 720"/>
                      <a:gd name="T34" fmla="*/ 352 w 963"/>
                      <a:gd name="T35" fmla="*/ 702 h 720"/>
                      <a:gd name="T36" fmla="*/ 436 w 963"/>
                      <a:gd name="T37" fmla="*/ 714 h 720"/>
                      <a:gd name="T38" fmla="*/ 532 w 963"/>
                      <a:gd name="T39" fmla="*/ 720 h 720"/>
                      <a:gd name="T40" fmla="*/ 622 w 963"/>
                      <a:gd name="T41" fmla="*/ 708 h 720"/>
                      <a:gd name="T42" fmla="*/ 669 w 963"/>
                      <a:gd name="T43" fmla="*/ 696 h 720"/>
                      <a:gd name="T44" fmla="*/ 717 w 963"/>
                      <a:gd name="T45" fmla="*/ 672 h 720"/>
                      <a:gd name="T46" fmla="*/ 759 w 963"/>
                      <a:gd name="T47" fmla="*/ 642 h 720"/>
                      <a:gd name="T48" fmla="*/ 801 w 963"/>
                      <a:gd name="T49" fmla="*/ 600 h 720"/>
                      <a:gd name="T50" fmla="*/ 837 w 963"/>
                      <a:gd name="T51" fmla="*/ 552 h 720"/>
                      <a:gd name="T52" fmla="*/ 873 w 963"/>
                      <a:gd name="T53" fmla="*/ 486 h 720"/>
                      <a:gd name="T54" fmla="*/ 921 w 963"/>
                      <a:gd name="T55" fmla="*/ 378 h 720"/>
                      <a:gd name="T56" fmla="*/ 939 w 963"/>
                      <a:gd name="T57" fmla="*/ 324 h 720"/>
                      <a:gd name="T58" fmla="*/ 957 w 963"/>
                      <a:gd name="T59" fmla="*/ 270 h 720"/>
                      <a:gd name="T60" fmla="*/ 963 w 963"/>
                      <a:gd name="T61" fmla="*/ 222 h 720"/>
                      <a:gd name="T62" fmla="*/ 963 w 963"/>
                      <a:gd name="T63" fmla="*/ 174 h 720"/>
                      <a:gd name="T64" fmla="*/ 945 w 963"/>
                      <a:gd name="T65" fmla="*/ 144 h 720"/>
                      <a:gd name="T66" fmla="*/ 909 w 963"/>
                      <a:gd name="T67" fmla="*/ 108 h 720"/>
                      <a:gd name="T68" fmla="*/ 825 w 963"/>
                      <a:gd name="T69" fmla="*/ 72 h 720"/>
                      <a:gd name="T70" fmla="*/ 741 w 963"/>
                      <a:gd name="T71" fmla="*/ 42 h 720"/>
                      <a:gd name="T72" fmla="*/ 705 w 963"/>
                      <a:gd name="T73" fmla="*/ 36 h 720"/>
                      <a:gd name="T74" fmla="*/ 681 w 963"/>
                      <a:gd name="T75" fmla="*/ 30 h 720"/>
                      <a:gd name="T76" fmla="*/ 663 w 963"/>
                      <a:gd name="T77" fmla="*/ 24 h 720"/>
                      <a:gd name="T78" fmla="*/ 657 w 963"/>
                      <a:gd name="T79" fmla="*/ 24 h 720"/>
                      <a:gd name="T80" fmla="*/ 35 w 963"/>
                      <a:gd name="T81" fmla="*/ 0 h 7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963" h="720">
                        <a:moveTo>
                          <a:pt x="35" y="0"/>
                        </a:moveTo>
                        <a:lnTo>
                          <a:pt x="35" y="6"/>
                        </a:lnTo>
                        <a:lnTo>
                          <a:pt x="24" y="30"/>
                        </a:lnTo>
                        <a:lnTo>
                          <a:pt x="18" y="66"/>
                        </a:lnTo>
                        <a:lnTo>
                          <a:pt x="6" y="114"/>
                        </a:lnTo>
                        <a:lnTo>
                          <a:pt x="6" y="162"/>
                        </a:lnTo>
                        <a:lnTo>
                          <a:pt x="0" y="222"/>
                        </a:lnTo>
                        <a:lnTo>
                          <a:pt x="6" y="282"/>
                        </a:lnTo>
                        <a:lnTo>
                          <a:pt x="24" y="342"/>
                        </a:lnTo>
                        <a:lnTo>
                          <a:pt x="77" y="456"/>
                        </a:lnTo>
                        <a:lnTo>
                          <a:pt x="137" y="552"/>
                        </a:lnTo>
                        <a:lnTo>
                          <a:pt x="161" y="594"/>
                        </a:lnTo>
                        <a:lnTo>
                          <a:pt x="197" y="624"/>
                        </a:lnTo>
                        <a:lnTo>
                          <a:pt x="221" y="648"/>
                        </a:lnTo>
                        <a:lnTo>
                          <a:pt x="251" y="666"/>
                        </a:lnTo>
                        <a:lnTo>
                          <a:pt x="269" y="672"/>
                        </a:lnTo>
                        <a:lnTo>
                          <a:pt x="293" y="678"/>
                        </a:lnTo>
                        <a:lnTo>
                          <a:pt x="352" y="702"/>
                        </a:lnTo>
                        <a:lnTo>
                          <a:pt x="436" y="714"/>
                        </a:lnTo>
                        <a:lnTo>
                          <a:pt x="532" y="720"/>
                        </a:lnTo>
                        <a:lnTo>
                          <a:pt x="622" y="708"/>
                        </a:lnTo>
                        <a:lnTo>
                          <a:pt x="669" y="696"/>
                        </a:lnTo>
                        <a:lnTo>
                          <a:pt x="717" y="672"/>
                        </a:lnTo>
                        <a:lnTo>
                          <a:pt x="759" y="642"/>
                        </a:lnTo>
                        <a:lnTo>
                          <a:pt x="801" y="600"/>
                        </a:lnTo>
                        <a:lnTo>
                          <a:pt x="837" y="552"/>
                        </a:lnTo>
                        <a:lnTo>
                          <a:pt x="873" y="486"/>
                        </a:lnTo>
                        <a:lnTo>
                          <a:pt x="921" y="378"/>
                        </a:lnTo>
                        <a:lnTo>
                          <a:pt x="939" y="324"/>
                        </a:lnTo>
                        <a:lnTo>
                          <a:pt x="957" y="270"/>
                        </a:lnTo>
                        <a:lnTo>
                          <a:pt x="963" y="222"/>
                        </a:lnTo>
                        <a:lnTo>
                          <a:pt x="963" y="174"/>
                        </a:lnTo>
                        <a:lnTo>
                          <a:pt x="945" y="144"/>
                        </a:lnTo>
                        <a:lnTo>
                          <a:pt x="909" y="108"/>
                        </a:lnTo>
                        <a:lnTo>
                          <a:pt x="825" y="72"/>
                        </a:lnTo>
                        <a:lnTo>
                          <a:pt x="741" y="42"/>
                        </a:lnTo>
                        <a:lnTo>
                          <a:pt x="705" y="36"/>
                        </a:lnTo>
                        <a:lnTo>
                          <a:pt x="681" y="30"/>
                        </a:lnTo>
                        <a:lnTo>
                          <a:pt x="663" y="24"/>
                        </a:lnTo>
                        <a:lnTo>
                          <a:pt x="657" y="24"/>
                        </a:lnTo>
                        <a:lnTo>
                          <a:pt x="35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07" name="Freeform 275"/>
                  <p:cNvSpPr>
                    <a:spLocks/>
                  </p:cNvSpPr>
                  <p:nvPr/>
                </p:nvSpPr>
                <p:spPr bwMode="auto">
                  <a:xfrm>
                    <a:off x="4584" y="2301"/>
                    <a:ext cx="520" cy="599"/>
                  </a:xfrm>
                  <a:custGeom>
                    <a:avLst/>
                    <a:gdLst>
                      <a:gd name="T0" fmla="*/ 96 w 520"/>
                      <a:gd name="T1" fmla="*/ 0 h 599"/>
                      <a:gd name="T2" fmla="*/ 102 w 520"/>
                      <a:gd name="T3" fmla="*/ 0 h 599"/>
                      <a:gd name="T4" fmla="*/ 126 w 520"/>
                      <a:gd name="T5" fmla="*/ 6 h 599"/>
                      <a:gd name="T6" fmla="*/ 162 w 520"/>
                      <a:gd name="T7" fmla="*/ 12 h 599"/>
                      <a:gd name="T8" fmla="*/ 203 w 520"/>
                      <a:gd name="T9" fmla="*/ 24 h 599"/>
                      <a:gd name="T10" fmla="*/ 293 w 520"/>
                      <a:gd name="T11" fmla="*/ 48 h 599"/>
                      <a:gd name="T12" fmla="*/ 329 w 520"/>
                      <a:gd name="T13" fmla="*/ 66 h 599"/>
                      <a:gd name="T14" fmla="*/ 365 w 520"/>
                      <a:gd name="T15" fmla="*/ 84 h 599"/>
                      <a:gd name="T16" fmla="*/ 395 w 520"/>
                      <a:gd name="T17" fmla="*/ 108 h 599"/>
                      <a:gd name="T18" fmla="*/ 437 w 520"/>
                      <a:gd name="T19" fmla="*/ 144 h 599"/>
                      <a:gd name="T20" fmla="*/ 473 w 520"/>
                      <a:gd name="T21" fmla="*/ 186 h 599"/>
                      <a:gd name="T22" fmla="*/ 502 w 520"/>
                      <a:gd name="T23" fmla="*/ 234 h 599"/>
                      <a:gd name="T24" fmla="*/ 520 w 520"/>
                      <a:gd name="T25" fmla="*/ 288 h 599"/>
                      <a:gd name="T26" fmla="*/ 520 w 520"/>
                      <a:gd name="T27" fmla="*/ 354 h 599"/>
                      <a:gd name="T28" fmla="*/ 508 w 520"/>
                      <a:gd name="T29" fmla="*/ 390 h 599"/>
                      <a:gd name="T30" fmla="*/ 491 w 520"/>
                      <a:gd name="T31" fmla="*/ 426 h 599"/>
                      <a:gd name="T32" fmla="*/ 467 w 520"/>
                      <a:gd name="T33" fmla="*/ 462 h 599"/>
                      <a:gd name="T34" fmla="*/ 437 w 520"/>
                      <a:gd name="T35" fmla="*/ 498 h 599"/>
                      <a:gd name="T36" fmla="*/ 395 w 520"/>
                      <a:gd name="T37" fmla="*/ 534 h 599"/>
                      <a:gd name="T38" fmla="*/ 347 w 520"/>
                      <a:gd name="T39" fmla="*/ 563 h 599"/>
                      <a:gd name="T40" fmla="*/ 299 w 520"/>
                      <a:gd name="T41" fmla="*/ 581 h 599"/>
                      <a:gd name="T42" fmla="*/ 251 w 520"/>
                      <a:gd name="T43" fmla="*/ 593 h 599"/>
                      <a:gd name="T44" fmla="*/ 209 w 520"/>
                      <a:gd name="T45" fmla="*/ 599 h 599"/>
                      <a:gd name="T46" fmla="*/ 174 w 520"/>
                      <a:gd name="T47" fmla="*/ 599 h 599"/>
                      <a:gd name="T48" fmla="*/ 150 w 520"/>
                      <a:gd name="T49" fmla="*/ 599 h 599"/>
                      <a:gd name="T50" fmla="*/ 138 w 520"/>
                      <a:gd name="T51" fmla="*/ 593 h 599"/>
                      <a:gd name="T52" fmla="*/ 120 w 520"/>
                      <a:gd name="T53" fmla="*/ 546 h 599"/>
                      <a:gd name="T54" fmla="*/ 108 w 520"/>
                      <a:gd name="T55" fmla="*/ 510 h 599"/>
                      <a:gd name="T56" fmla="*/ 96 w 520"/>
                      <a:gd name="T57" fmla="*/ 480 h 599"/>
                      <a:gd name="T58" fmla="*/ 90 w 520"/>
                      <a:gd name="T59" fmla="*/ 468 h 599"/>
                      <a:gd name="T60" fmla="*/ 84 w 520"/>
                      <a:gd name="T61" fmla="*/ 450 h 599"/>
                      <a:gd name="T62" fmla="*/ 84 w 520"/>
                      <a:gd name="T63" fmla="*/ 450 h 599"/>
                      <a:gd name="T64" fmla="*/ 90 w 520"/>
                      <a:gd name="T65" fmla="*/ 438 h 599"/>
                      <a:gd name="T66" fmla="*/ 120 w 520"/>
                      <a:gd name="T67" fmla="*/ 414 h 599"/>
                      <a:gd name="T68" fmla="*/ 162 w 520"/>
                      <a:gd name="T69" fmla="*/ 384 h 599"/>
                      <a:gd name="T70" fmla="*/ 209 w 520"/>
                      <a:gd name="T71" fmla="*/ 372 h 599"/>
                      <a:gd name="T72" fmla="*/ 144 w 520"/>
                      <a:gd name="T73" fmla="*/ 354 h 599"/>
                      <a:gd name="T74" fmla="*/ 90 w 520"/>
                      <a:gd name="T75" fmla="*/ 342 h 599"/>
                      <a:gd name="T76" fmla="*/ 54 w 520"/>
                      <a:gd name="T77" fmla="*/ 330 h 599"/>
                      <a:gd name="T78" fmla="*/ 24 w 520"/>
                      <a:gd name="T79" fmla="*/ 324 h 599"/>
                      <a:gd name="T80" fmla="*/ 12 w 520"/>
                      <a:gd name="T81" fmla="*/ 318 h 599"/>
                      <a:gd name="T82" fmla="*/ 0 w 520"/>
                      <a:gd name="T83" fmla="*/ 318 h 599"/>
                      <a:gd name="T84" fmla="*/ 0 w 520"/>
                      <a:gd name="T85" fmla="*/ 318 h 599"/>
                      <a:gd name="T86" fmla="*/ 96 w 520"/>
                      <a:gd name="T87" fmla="*/ 0 h 5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520" h="599">
                        <a:moveTo>
                          <a:pt x="96" y="0"/>
                        </a:moveTo>
                        <a:lnTo>
                          <a:pt x="102" y="0"/>
                        </a:lnTo>
                        <a:lnTo>
                          <a:pt x="126" y="6"/>
                        </a:lnTo>
                        <a:lnTo>
                          <a:pt x="162" y="12"/>
                        </a:lnTo>
                        <a:lnTo>
                          <a:pt x="203" y="24"/>
                        </a:lnTo>
                        <a:lnTo>
                          <a:pt x="293" y="48"/>
                        </a:lnTo>
                        <a:lnTo>
                          <a:pt x="329" y="66"/>
                        </a:lnTo>
                        <a:lnTo>
                          <a:pt x="365" y="84"/>
                        </a:lnTo>
                        <a:lnTo>
                          <a:pt x="395" y="108"/>
                        </a:lnTo>
                        <a:lnTo>
                          <a:pt x="437" y="144"/>
                        </a:lnTo>
                        <a:lnTo>
                          <a:pt x="473" y="186"/>
                        </a:lnTo>
                        <a:lnTo>
                          <a:pt x="502" y="234"/>
                        </a:lnTo>
                        <a:lnTo>
                          <a:pt x="520" y="288"/>
                        </a:lnTo>
                        <a:lnTo>
                          <a:pt x="520" y="354"/>
                        </a:lnTo>
                        <a:lnTo>
                          <a:pt x="508" y="390"/>
                        </a:lnTo>
                        <a:lnTo>
                          <a:pt x="491" y="426"/>
                        </a:lnTo>
                        <a:lnTo>
                          <a:pt x="467" y="462"/>
                        </a:lnTo>
                        <a:lnTo>
                          <a:pt x="437" y="498"/>
                        </a:lnTo>
                        <a:lnTo>
                          <a:pt x="395" y="534"/>
                        </a:lnTo>
                        <a:lnTo>
                          <a:pt x="347" y="563"/>
                        </a:lnTo>
                        <a:lnTo>
                          <a:pt x="299" y="581"/>
                        </a:lnTo>
                        <a:lnTo>
                          <a:pt x="251" y="593"/>
                        </a:lnTo>
                        <a:lnTo>
                          <a:pt x="209" y="599"/>
                        </a:lnTo>
                        <a:lnTo>
                          <a:pt x="174" y="599"/>
                        </a:lnTo>
                        <a:lnTo>
                          <a:pt x="150" y="599"/>
                        </a:lnTo>
                        <a:lnTo>
                          <a:pt x="138" y="593"/>
                        </a:lnTo>
                        <a:lnTo>
                          <a:pt x="120" y="546"/>
                        </a:lnTo>
                        <a:lnTo>
                          <a:pt x="108" y="510"/>
                        </a:lnTo>
                        <a:lnTo>
                          <a:pt x="96" y="480"/>
                        </a:lnTo>
                        <a:lnTo>
                          <a:pt x="90" y="468"/>
                        </a:lnTo>
                        <a:lnTo>
                          <a:pt x="84" y="450"/>
                        </a:lnTo>
                        <a:lnTo>
                          <a:pt x="84" y="450"/>
                        </a:lnTo>
                        <a:lnTo>
                          <a:pt x="90" y="438"/>
                        </a:lnTo>
                        <a:lnTo>
                          <a:pt x="120" y="414"/>
                        </a:lnTo>
                        <a:lnTo>
                          <a:pt x="162" y="384"/>
                        </a:lnTo>
                        <a:lnTo>
                          <a:pt x="209" y="372"/>
                        </a:lnTo>
                        <a:lnTo>
                          <a:pt x="144" y="354"/>
                        </a:lnTo>
                        <a:lnTo>
                          <a:pt x="90" y="342"/>
                        </a:lnTo>
                        <a:lnTo>
                          <a:pt x="54" y="330"/>
                        </a:lnTo>
                        <a:lnTo>
                          <a:pt x="24" y="324"/>
                        </a:lnTo>
                        <a:lnTo>
                          <a:pt x="12" y="318"/>
                        </a:lnTo>
                        <a:lnTo>
                          <a:pt x="0" y="318"/>
                        </a:lnTo>
                        <a:lnTo>
                          <a:pt x="0" y="318"/>
                        </a:lnTo>
                        <a:lnTo>
                          <a:pt x="96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08" name="Freeform 276"/>
                  <p:cNvSpPr>
                    <a:spLocks/>
                  </p:cNvSpPr>
                  <p:nvPr/>
                </p:nvSpPr>
                <p:spPr bwMode="auto">
                  <a:xfrm>
                    <a:off x="4584" y="2301"/>
                    <a:ext cx="520" cy="599"/>
                  </a:xfrm>
                  <a:custGeom>
                    <a:avLst/>
                    <a:gdLst>
                      <a:gd name="T0" fmla="*/ 96 w 520"/>
                      <a:gd name="T1" fmla="*/ 0 h 599"/>
                      <a:gd name="T2" fmla="*/ 102 w 520"/>
                      <a:gd name="T3" fmla="*/ 0 h 599"/>
                      <a:gd name="T4" fmla="*/ 126 w 520"/>
                      <a:gd name="T5" fmla="*/ 6 h 599"/>
                      <a:gd name="T6" fmla="*/ 162 w 520"/>
                      <a:gd name="T7" fmla="*/ 12 h 599"/>
                      <a:gd name="T8" fmla="*/ 203 w 520"/>
                      <a:gd name="T9" fmla="*/ 24 h 599"/>
                      <a:gd name="T10" fmla="*/ 293 w 520"/>
                      <a:gd name="T11" fmla="*/ 48 h 599"/>
                      <a:gd name="T12" fmla="*/ 329 w 520"/>
                      <a:gd name="T13" fmla="*/ 66 h 599"/>
                      <a:gd name="T14" fmla="*/ 365 w 520"/>
                      <a:gd name="T15" fmla="*/ 84 h 599"/>
                      <a:gd name="T16" fmla="*/ 395 w 520"/>
                      <a:gd name="T17" fmla="*/ 108 h 599"/>
                      <a:gd name="T18" fmla="*/ 437 w 520"/>
                      <a:gd name="T19" fmla="*/ 144 h 599"/>
                      <a:gd name="T20" fmla="*/ 473 w 520"/>
                      <a:gd name="T21" fmla="*/ 186 h 599"/>
                      <a:gd name="T22" fmla="*/ 502 w 520"/>
                      <a:gd name="T23" fmla="*/ 234 h 599"/>
                      <a:gd name="T24" fmla="*/ 520 w 520"/>
                      <a:gd name="T25" fmla="*/ 288 h 599"/>
                      <a:gd name="T26" fmla="*/ 520 w 520"/>
                      <a:gd name="T27" fmla="*/ 354 h 599"/>
                      <a:gd name="T28" fmla="*/ 508 w 520"/>
                      <a:gd name="T29" fmla="*/ 390 h 599"/>
                      <a:gd name="T30" fmla="*/ 491 w 520"/>
                      <a:gd name="T31" fmla="*/ 426 h 599"/>
                      <a:gd name="T32" fmla="*/ 467 w 520"/>
                      <a:gd name="T33" fmla="*/ 462 h 599"/>
                      <a:gd name="T34" fmla="*/ 437 w 520"/>
                      <a:gd name="T35" fmla="*/ 498 h 599"/>
                      <a:gd name="T36" fmla="*/ 395 w 520"/>
                      <a:gd name="T37" fmla="*/ 534 h 599"/>
                      <a:gd name="T38" fmla="*/ 347 w 520"/>
                      <a:gd name="T39" fmla="*/ 563 h 599"/>
                      <a:gd name="T40" fmla="*/ 299 w 520"/>
                      <a:gd name="T41" fmla="*/ 581 h 599"/>
                      <a:gd name="T42" fmla="*/ 251 w 520"/>
                      <a:gd name="T43" fmla="*/ 593 h 599"/>
                      <a:gd name="T44" fmla="*/ 209 w 520"/>
                      <a:gd name="T45" fmla="*/ 599 h 599"/>
                      <a:gd name="T46" fmla="*/ 174 w 520"/>
                      <a:gd name="T47" fmla="*/ 599 h 599"/>
                      <a:gd name="T48" fmla="*/ 150 w 520"/>
                      <a:gd name="T49" fmla="*/ 599 h 599"/>
                      <a:gd name="T50" fmla="*/ 138 w 520"/>
                      <a:gd name="T51" fmla="*/ 593 h 599"/>
                      <a:gd name="T52" fmla="*/ 120 w 520"/>
                      <a:gd name="T53" fmla="*/ 546 h 599"/>
                      <a:gd name="T54" fmla="*/ 108 w 520"/>
                      <a:gd name="T55" fmla="*/ 510 h 599"/>
                      <a:gd name="T56" fmla="*/ 96 w 520"/>
                      <a:gd name="T57" fmla="*/ 480 h 599"/>
                      <a:gd name="T58" fmla="*/ 90 w 520"/>
                      <a:gd name="T59" fmla="*/ 468 h 599"/>
                      <a:gd name="T60" fmla="*/ 84 w 520"/>
                      <a:gd name="T61" fmla="*/ 450 h 599"/>
                      <a:gd name="T62" fmla="*/ 84 w 520"/>
                      <a:gd name="T63" fmla="*/ 450 h 599"/>
                      <a:gd name="T64" fmla="*/ 90 w 520"/>
                      <a:gd name="T65" fmla="*/ 438 h 599"/>
                      <a:gd name="T66" fmla="*/ 120 w 520"/>
                      <a:gd name="T67" fmla="*/ 414 h 599"/>
                      <a:gd name="T68" fmla="*/ 162 w 520"/>
                      <a:gd name="T69" fmla="*/ 384 h 599"/>
                      <a:gd name="T70" fmla="*/ 209 w 520"/>
                      <a:gd name="T71" fmla="*/ 372 h 599"/>
                      <a:gd name="T72" fmla="*/ 144 w 520"/>
                      <a:gd name="T73" fmla="*/ 354 h 599"/>
                      <a:gd name="T74" fmla="*/ 90 w 520"/>
                      <a:gd name="T75" fmla="*/ 342 h 599"/>
                      <a:gd name="T76" fmla="*/ 54 w 520"/>
                      <a:gd name="T77" fmla="*/ 330 h 599"/>
                      <a:gd name="T78" fmla="*/ 24 w 520"/>
                      <a:gd name="T79" fmla="*/ 324 h 599"/>
                      <a:gd name="T80" fmla="*/ 12 w 520"/>
                      <a:gd name="T81" fmla="*/ 318 h 599"/>
                      <a:gd name="T82" fmla="*/ 0 w 520"/>
                      <a:gd name="T83" fmla="*/ 318 h 599"/>
                      <a:gd name="T84" fmla="*/ 0 w 520"/>
                      <a:gd name="T85" fmla="*/ 318 h 5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520" h="599">
                        <a:moveTo>
                          <a:pt x="96" y="0"/>
                        </a:moveTo>
                        <a:lnTo>
                          <a:pt x="102" y="0"/>
                        </a:lnTo>
                        <a:lnTo>
                          <a:pt x="126" y="6"/>
                        </a:lnTo>
                        <a:lnTo>
                          <a:pt x="162" y="12"/>
                        </a:lnTo>
                        <a:lnTo>
                          <a:pt x="203" y="24"/>
                        </a:lnTo>
                        <a:lnTo>
                          <a:pt x="293" y="48"/>
                        </a:lnTo>
                        <a:lnTo>
                          <a:pt x="329" y="66"/>
                        </a:lnTo>
                        <a:lnTo>
                          <a:pt x="365" y="84"/>
                        </a:lnTo>
                        <a:lnTo>
                          <a:pt x="395" y="108"/>
                        </a:lnTo>
                        <a:lnTo>
                          <a:pt x="437" y="144"/>
                        </a:lnTo>
                        <a:lnTo>
                          <a:pt x="473" y="186"/>
                        </a:lnTo>
                        <a:lnTo>
                          <a:pt x="502" y="234"/>
                        </a:lnTo>
                        <a:lnTo>
                          <a:pt x="520" y="288"/>
                        </a:lnTo>
                        <a:lnTo>
                          <a:pt x="520" y="354"/>
                        </a:lnTo>
                        <a:lnTo>
                          <a:pt x="508" y="390"/>
                        </a:lnTo>
                        <a:lnTo>
                          <a:pt x="491" y="426"/>
                        </a:lnTo>
                        <a:lnTo>
                          <a:pt x="467" y="462"/>
                        </a:lnTo>
                        <a:lnTo>
                          <a:pt x="437" y="498"/>
                        </a:lnTo>
                        <a:lnTo>
                          <a:pt x="395" y="534"/>
                        </a:lnTo>
                        <a:lnTo>
                          <a:pt x="347" y="563"/>
                        </a:lnTo>
                        <a:lnTo>
                          <a:pt x="299" y="581"/>
                        </a:lnTo>
                        <a:lnTo>
                          <a:pt x="251" y="593"/>
                        </a:lnTo>
                        <a:lnTo>
                          <a:pt x="209" y="599"/>
                        </a:lnTo>
                        <a:lnTo>
                          <a:pt x="174" y="599"/>
                        </a:lnTo>
                        <a:lnTo>
                          <a:pt x="150" y="599"/>
                        </a:lnTo>
                        <a:lnTo>
                          <a:pt x="138" y="593"/>
                        </a:lnTo>
                        <a:lnTo>
                          <a:pt x="120" y="546"/>
                        </a:lnTo>
                        <a:lnTo>
                          <a:pt x="108" y="510"/>
                        </a:lnTo>
                        <a:lnTo>
                          <a:pt x="96" y="480"/>
                        </a:lnTo>
                        <a:lnTo>
                          <a:pt x="90" y="468"/>
                        </a:lnTo>
                        <a:lnTo>
                          <a:pt x="84" y="450"/>
                        </a:lnTo>
                        <a:lnTo>
                          <a:pt x="84" y="450"/>
                        </a:lnTo>
                        <a:lnTo>
                          <a:pt x="90" y="438"/>
                        </a:lnTo>
                        <a:lnTo>
                          <a:pt x="120" y="414"/>
                        </a:lnTo>
                        <a:lnTo>
                          <a:pt x="162" y="384"/>
                        </a:lnTo>
                        <a:lnTo>
                          <a:pt x="209" y="372"/>
                        </a:lnTo>
                        <a:lnTo>
                          <a:pt x="144" y="354"/>
                        </a:lnTo>
                        <a:lnTo>
                          <a:pt x="90" y="342"/>
                        </a:lnTo>
                        <a:lnTo>
                          <a:pt x="54" y="330"/>
                        </a:lnTo>
                        <a:lnTo>
                          <a:pt x="24" y="324"/>
                        </a:lnTo>
                        <a:lnTo>
                          <a:pt x="12" y="318"/>
                        </a:lnTo>
                        <a:lnTo>
                          <a:pt x="0" y="318"/>
                        </a:lnTo>
                        <a:lnTo>
                          <a:pt x="0" y="31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09" name="Freeform 277"/>
                  <p:cNvSpPr>
                    <a:spLocks/>
                  </p:cNvSpPr>
                  <p:nvPr/>
                </p:nvSpPr>
                <p:spPr bwMode="auto">
                  <a:xfrm>
                    <a:off x="3095" y="2271"/>
                    <a:ext cx="652" cy="138"/>
                  </a:xfrm>
                  <a:custGeom>
                    <a:avLst/>
                    <a:gdLst>
                      <a:gd name="T0" fmla="*/ 652 w 652"/>
                      <a:gd name="T1" fmla="*/ 138 h 138"/>
                      <a:gd name="T2" fmla="*/ 646 w 652"/>
                      <a:gd name="T3" fmla="*/ 138 h 138"/>
                      <a:gd name="T4" fmla="*/ 628 w 652"/>
                      <a:gd name="T5" fmla="*/ 132 h 138"/>
                      <a:gd name="T6" fmla="*/ 604 w 652"/>
                      <a:gd name="T7" fmla="*/ 126 h 138"/>
                      <a:gd name="T8" fmla="*/ 568 w 652"/>
                      <a:gd name="T9" fmla="*/ 114 h 138"/>
                      <a:gd name="T10" fmla="*/ 472 w 652"/>
                      <a:gd name="T11" fmla="*/ 90 h 138"/>
                      <a:gd name="T12" fmla="*/ 365 w 652"/>
                      <a:gd name="T13" fmla="*/ 66 h 138"/>
                      <a:gd name="T14" fmla="*/ 251 w 652"/>
                      <a:gd name="T15" fmla="*/ 36 h 138"/>
                      <a:gd name="T16" fmla="*/ 143 w 652"/>
                      <a:gd name="T17" fmla="*/ 18 h 138"/>
                      <a:gd name="T18" fmla="*/ 96 w 652"/>
                      <a:gd name="T19" fmla="*/ 6 h 138"/>
                      <a:gd name="T20" fmla="*/ 60 w 652"/>
                      <a:gd name="T21" fmla="*/ 6 h 138"/>
                      <a:gd name="T22" fmla="*/ 24 w 652"/>
                      <a:gd name="T23" fmla="*/ 0 h 138"/>
                      <a:gd name="T24" fmla="*/ 0 w 652"/>
                      <a:gd name="T25" fmla="*/ 0 h 1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652" h="138">
                        <a:moveTo>
                          <a:pt x="652" y="138"/>
                        </a:moveTo>
                        <a:lnTo>
                          <a:pt x="646" y="138"/>
                        </a:lnTo>
                        <a:lnTo>
                          <a:pt x="628" y="132"/>
                        </a:lnTo>
                        <a:lnTo>
                          <a:pt x="604" y="126"/>
                        </a:lnTo>
                        <a:lnTo>
                          <a:pt x="568" y="114"/>
                        </a:lnTo>
                        <a:lnTo>
                          <a:pt x="472" y="90"/>
                        </a:lnTo>
                        <a:lnTo>
                          <a:pt x="365" y="66"/>
                        </a:lnTo>
                        <a:lnTo>
                          <a:pt x="251" y="36"/>
                        </a:lnTo>
                        <a:lnTo>
                          <a:pt x="143" y="18"/>
                        </a:lnTo>
                        <a:lnTo>
                          <a:pt x="96" y="6"/>
                        </a:lnTo>
                        <a:lnTo>
                          <a:pt x="60" y="6"/>
                        </a:lnTo>
                        <a:lnTo>
                          <a:pt x="2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10" name="Freeform 278"/>
                  <p:cNvSpPr>
                    <a:spLocks/>
                  </p:cNvSpPr>
                  <p:nvPr/>
                </p:nvSpPr>
                <p:spPr bwMode="auto">
                  <a:xfrm>
                    <a:off x="3149" y="2385"/>
                    <a:ext cx="526" cy="96"/>
                  </a:xfrm>
                  <a:custGeom>
                    <a:avLst/>
                    <a:gdLst>
                      <a:gd name="T0" fmla="*/ 526 w 526"/>
                      <a:gd name="T1" fmla="*/ 96 h 96"/>
                      <a:gd name="T2" fmla="*/ 520 w 526"/>
                      <a:gd name="T3" fmla="*/ 96 h 96"/>
                      <a:gd name="T4" fmla="*/ 502 w 526"/>
                      <a:gd name="T5" fmla="*/ 96 h 96"/>
                      <a:gd name="T6" fmla="*/ 484 w 526"/>
                      <a:gd name="T7" fmla="*/ 90 h 96"/>
                      <a:gd name="T8" fmla="*/ 454 w 526"/>
                      <a:gd name="T9" fmla="*/ 78 h 96"/>
                      <a:gd name="T10" fmla="*/ 382 w 526"/>
                      <a:gd name="T11" fmla="*/ 60 h 96"/>
                      <a:gd name="T12" fmla="*/ 299 w 526"/>
                      <a:gd name="T13" fmla="*/ 42 h 96"/>
                      <a:gd name="T14" fmla="*/ 209 w 526"/>
                      <a:gd name="T15" fmla="*/ 24 h 96"/>
                      <a:gd name="T16" fmla="*/ 125 w 526"/>
                      <a:gd name="T17" fmla="*/ 6 h 96"/>
                      <a:gd name="T18" fmla="*/ 53 w 526"/>
                      <a:gd name="T19" fmla="*/ 0 h 96"/>
                      <a:gd name="T20" fmla="*/ 24 w 526"/>
                      <a:gd name="T21" fmla="*/ 0 h 96"/>
                      <a:gd name="T22" fmla="*/ 0 w 526"/>
                      <a:gd name="T23" fmla="*/ 6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26" h="96">
                        <a:moveTo>
                          <a:pt x="526" y="96"/>
                        </a:moveTo>
                        <a:lnTo>
                          <a:pt x="520" y="96"/>
                        </a:lnTo>
                        <a:lnTo>
                          <a:pt x="502" y="96"/>
                        </a:lnTo>
                        <a:lnTo>
                          <a:pt x="484" y="90"/>
                        </a:lnTo>
                        <a:lnTo>
                          <a:pt x="454" y="78"/>
                        </a:lnTo>
                        <a:lnTo>
                          <a:pt x="382" y="60"/>
                        </a:lnTo>
                        <a:lnTo>
                          <a:pt x="299" y="42"/>
                        </a:lnTo>
                        <a:lnTo>
                          <a:pt x="209" y="24"/>
                        </a:lnTo>
                        <a:lnTo>
                          <a:pt x="125" y="6"/>
                        </a:lnTo>
                        <a:lnTo>
                          <a:pt x="53" y="0"/>
                        </a:lnTo>
                        <a:lnTo>
                          <a:pt x="24" y="0"/>
                        </a:lnTo>
                        <a:lnTo>
                          <a:pt x="0" y="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11" name="Freeform 279"/>
                  <p:cNvSpPr>
                    <a:spLocks/>
                  </p:cNvSpPr>
                  <p:nvPr/>
                </p:nvSpPr>
                <p:spPr bwMode="auto">
                  <a:xfrm>
                    <a:off x="3872" y="2253"/>
                    <a:ext cx="126" cy="198"/>
                  </a:xfrm>
                  <a:custGeom>
                    <a:avLst/>
                    <a:gdLst>
                      <a:gd name="T0" fmla="*/ 42 w 126"/>
                      <a:gd name="T1" fmla="*/ 12 h 198"/>
                      <a:gd name="T2" fmla="*/ 18 w 126"/>
                      <a:gd name="T3" fmla="*/ 102 h 198"/>
                      <a:gd name="T4" fmla="*/ 0 w 126"/>
                      <a:gd name="T5" fmla="*/ 192 h 198"/>
                      <a:gd name="T6" fmla="*/ 30 w 126"/>
                      <a:gd name="T7" fmla="*/ 168 h 198"/>
                      <a:gd name="T8" fmla="*/ 60 w 126"/>
                      <a:gd name="T9" fmla="*/ 168 h 198"/>
                      <a:gd name="T10" fmla="*/ 90 w 126"/>
                      <a:gd name="T11" fmla="*/ 180 h 198"/>
                      <a:gd name="T12" fmla="*/ 108 w 126"/>
                      <a:gd name="T13" fmla="*/ 198 h 198"/>
                      <a:gd name="T14" fmla="*/ 126 w 126"/>
                      <a:gd name="T15" fmla="*/ 138 h 198"/>
                      <a:gd name="T16" fmla="*/ 126 w 126"/>
                      <a:gd name="T17" fmla="*/ 102 h 198"/>
                      <a:gd name="T18" fmla="*/ 120 w 126"/>
                      <a:gd name="T19" fmla="*/ 72 h 198"/>
                      <a:gd name="T20" fmla="*/ 102 w 126"/>
                      <a:gd name="T21" fmla="*/ 30 h 198"/>
                      <a:gd name="T22" fmla="*/ 84 w 126"/>
                      <a:gd name="T23" fmla="*/ 6 h 198"/>
                      <a:gd name="T24" fmla="*/ 66 w 126"/>
                      <a:gd name="T25" fmla="*/ 0 h 198"/>
                      <a:gd name="T26" fmla="*/ 42 w 126"/>
                      <a:gd name="T27" fmla="*/ 12 h 198"/>
                      <a:gd name="T28" fmla="*/ 42 w 126"/>
                      <a:gd name="T29" fmla="*/ 12 h 1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26" h="198">
                        <a:moveTo>
                          <a:pt x="42" y="12"/>
                        </a:moveTo>
                        <a:lnTo>
                          <a:pt x="18" y="102"/>
                        </a:lnTo>
                        <a:lnTo>
                          <a:pt x="0" y="192"/>
                        </a:lnTo>
                        <a:lnTo>
                          <a:pt x="30" y="168"/>
                        </a:lnTo>
                        <a:lnTo>
                          <a:pt x="60" y="168"/>
                        </a:lnTo>
                        <a:lnTo>
                          <a:pt x="90" y="180"/>
                        </a:lnTo>
                        <a:lnTo>
                          <a:pt x="108" y="198"/>
                        </a:lnTo>
                        <a:lnTo>
                          <a:pt x="126" y="138"/>
                        </a:lnTo>
                        <a:lnTo>
                          <a:pt x="126" y="102"/>
                        </a:lnTo>
                        <a:lnTo>
                          <a:pt x="120" y="72"/>
                        </a:lnTo>
                        <a:lnTo>
                          <a:pt x="102" y="30"/>
                        </a:lnTo>
                        <a:lnTo>
                          <a:pt x="84" y="6"/>
                        </a:lnTo>
                        <a:lnTo>
                          <a:pt x="66" y="0"/>
                        </a:lnTo>
                        <a:lnTo>
                          <a:pt x="42" y="12"/>
                        </a:lnTo>
                        <a:lnTo>
                          <a:pt x="42" y="12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12" name="Freeform 280"/>
                  <p:cNvSpPr>
                    <a:spLocks/>
                  </p:cNvSpPr>
                  <p:nvPr/>
                </p:nvSpPr>
                <p:spPr bwMode="auto">
                  <a:xfrm>
                    <a:off x="4153" y="2187"/>
                    <a:ext cx="323" cy="288"/>
                  </a:xfrm>
                  <a:custGeom>
                    <a:avLst/>
                    <a:gdLst>
                      <a:gd name="T0" fmla="*/ 323 w 323"/>
                      <a:gd name="T1" fmla="*/ 0 h 288"/>
                      <a:gd name="T2" fmla="*/ 317 w 323"/>
                      <a:gd name="T3" fmla="*/ 72 h 288"/>
                      <a:gd name="T4" fmla="*/ 294 w 323"/>
                      <a:gd name="T5" fmla="*/ 150 h 288"/>
                      <a:gd name="T6" fmla="*/ 258 w 323"/>
                      <a:gd name="T7" fmla="*/ 228 h 288"/>
                      <a:gd name="T8" fmla="*/ 222 w 323"/>
                      <a:gd name="T9" fmla="*/ 288 h 288"/>
                      <a:gd name="T10" fmla="*/ 204 w 323"/>
                      <a:gd name="T11" fmla="*/ 270 h 288"/>
                      <a:gd name="T12" fmla="*/ 174 w 323"/>
                      <a:gd name="T13" fmla="*/ 252 h 288"/>
                      <a:gd name="T14" fmla="*/ 108 w 323"/>
                      <a:gd name="T15" fmla="*/ 228 h 288"/>
                      <a:gd name="T16" fmla="*/ 72 w 323"/>
                      <a:gd name="T17" fmla="*/ 216 h 288"/>
                      <a:gd name="T18" fmla="*/ 42 w 323"/>
                      <a:gd name="T19" fmla="*/ 222 h 288"/>
                      <a:gd name="T20" fmla="*/ 18 w 323"/>
                      <a:gd name="T21" fmla="*/ 228 h 288"/>
                      <a:gd name="T22" fmla="*/ 0 w 323"/>
                      <a:gd name="T23" fmla="*/ 246 h 288"/>
                      <a:gd name="T24" fmla="*/ 36 w 323"/>
                      <a:gd name="T25" fmla="*/ 210 h 288"/>
                      <a:gd name="T26" fmla="*/ 66 w 323"/>
                      <a:gd name="T27" fmla="*/ 168 h 288"/>
                      <a:gd name="T28" fmla="*/ 84 w 323"/>
                      <a:gd name="T29" fmla="*/ 144 h 288"/>
                      <a:gd name="T30" fmla="*/ 102 w 323"/>
                      <a:gd name="T31" fmla="*/ 132 h 288"/>
                      <a:gd name="T32" fmla="*/ 126 w 323"/>
                      <a:gd name="T33" fmla="*/ 126 h 288"/>
                      <a:gd name="T34" fmla="*/ 150 w 323"/>
                      <a:gd name="T35" fmla="*/ 114 h 288"/>
                      <a:gd name="T36" fmla="*/ 198 w 323"/>
                      <a:gd name="T37" fmla="*/ 84 h 288"/>
                      <a:gd name="T38" fmla="*/ 246 w 323"/>
                      <a:gd name="T39" fmla="*/ 54 h 288"/>
                      <a:gd name="T40" fmla="*/ 264 w 323"/>
                      <a:gd name="T41" fmla="*/ 42 h 288"/>
                      <a:gd name="T42" fmla="*/ 282 w 323"/>
                      <a:gd name="T43" fmla="*/ 24 h 288"/>
                      <a:gd name="T44" fmla="*/ 299 w 323"/>
                      <a:gd name="T45" fmla="*/ 6 h 288"/>
                      <a:gd name="T46" fmla="*/ 323 w 323"/>
                      <a:gd name="T47" fmla="*/ 0 h 288"/>
                      <a:gd name="T48" fmla="*/ 323 w 323"/>
                      <a:gd name="T49" fmla="*/ 0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323" h="288">
                        <a:moveTo>
                          <a:pt x="323" y="0"/>
                        </a:moveTo>
                        <a:lnTo>
                          <a:pt x="317" y="72"/>
                        </a:lnTo>
                        <a:lnTo>
                          <a:pt x="294" y="150"/>
                        </a:lnTo>
                        <a:lnTo>
                          <a:pt x="258" y="228"/>
                        </a:lnTo>
                        <a:lnTo>
                          <a:pt x="222" y="288"/>
                        </a:lnTo>
                        <a:lnTo>
                          <a:pt x="204" y="270"/>
                        </a:lnTo>
                        <a:lnTo>
                          <a:pt x="174" y="252"/>
                        </a:lnTo>
                        <a:lnTo>
                          <a:pt x="108" y="228"/>
                        </a:lnTo>
                        <a:lnTo>
                          <a:pt x="72" y="216"/>
                        </a:lnTo>
                        <a:lnTo>
                          <a:pt x="42" y="222"/>
                        </a:lnTo>
                        <a:lnTo>
                          <a:pt x="18" y="228"/>
                        </a:lnTo>
                        <a:lnTo>
                          <a:pt x="0" y="246"/>
                        </a:lnTo>
                        <a:lnTo>
                          <a:pt x="36" y="210"/>
                        </a:lnTo>
                        <a:lnTo>
                          <a:pt x="66" y="168"/>
                        </a:lnTo>
                        <a:lnTo>
                          <a:pt x="84" y="144"/>
                        </a:lnTo>
                        <a:lnTo>
                          <a:pt x="102" y="132"/>
                        </a:lnTo>
                        <a:lnTo>
                          <a:pt x="126" y="126"/>
                        </a:lnTo>
                        <a:lnTo>
                          <a:pt x="150" y="114"/>
                        </a:lnTo>
                        <a:lnTo>
                          <a:pt x="198" y="84"/>
                        </a:lnTo>
                        <a:lnTo>
                          <a:pt x="246" y="54"/>
                        </a:lnTo>
                        <a:lnTo>
                          <a:pt x="264" y="42"/>
                        </a:lnTo>
                        <a:lnTo>
                          <a:pt x="282" y="24"/>
                        </a:lnTo>
                        <a:lnTo>
                          <a:pt x="299" y="6"/>
                        </a:lnTo>
                        <a:lnTo>
                          <a:pt x="323" y="0"/>
                        </a:lnTo>
                        <a:lnTo>
                          <a:pt x="323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13" name="Freeform 281"/>
                  <p:cNvSpPr>
                    <a:spLocks/>
                  </p:cNvSpPr>
                  <p:nvPr/>
                </p:nvSpPr>
                <p:spPr bwMode="auto">
                  <a:xfrm>
                    <a:off x="3962" y="2259"/>
                    <a:ext cx="287" cy="246"/>
                  </a:xfrm>
                  <a:custGeom>
                    <a:avLst/>
                    <a:gdLst>
                      <a:gd name="T0" fmla="*/ 6 w 287"/>
                      <a:gd name="T1" fmla="*/ 36 h 246"/>
                      <a:gd name="T2" fmla="*/ 0 w 287"/>
                      <a:gd name="T3" fmla="*/ 48 h 246"/>
                      <a:gd name="T4" fmla="*/ 6 w 287"/>
                      <a:gd name="T5" fmla="*/ 72 h 246"/>
                      <a:gd name="T6" fmla="*/ 18 w 287"/>
                      <a:gd name="T7" fmla="*/ 102 h 246"/>
                      <a:gd name="T8" fmla="*/ 36 w 287"/>
                      <a:gd name="T9" fmla="*/ 138 h 246"/>
                      <a:gd name="T10" fmla="*/ 78 w 287"/>
                      <a:gd name="T11" fmla="*/ 210 h 246"/>
                      <a:gd name="T12" fmla="*/ 96 w 287"/>
                      <a:gd name="T13" fmla="*/ 234 h 246"/>
                      <a:gd name="T14" fmla="*/ 114 w 287"/>
                      <a:gd name="T15" fmla="*/ 246 h 246"/>
                      <a:gd name="T16" fmla="*/ 132 w 287"/>
                      <a:gd name="T17" fmla="*/ 222 h 246"/>
                      <a:gd name="T18" fmla="*/ 162 w 287"/>
                      <a:gd name="T19" fmla="*/ 198 h 246"/>
                      <a:gd name="T20" fmla="*/ 209 w 287"/>
                      <a:gd name="T21" fmla="*/ 156 h 246"/>
                      <a:gd name="T22" fmla="*/ 251 w 287"/>
                      <a:gd name="T23" fmla="*/ 102 h 246"/>
                      <a:gd name="T24" fmla="*/ 287 w 287"/>
                      <a:gd name="T25" fmla="*/ 36 h 246"/>
                      <a:gd name="T26" fmla="*/ 209 w 287"/>
                      <a:gd name="T27" fmla="*/ 18 h 246"/>
                      <a:gd name="T28" fmla="*/ 168 w 287"/>
                      <a:gd name="T29" fmla="*/ 6 h 246"/>
                      <a:gd name="T30" fmla="*/ 132 w 287"/>
                      <a:gd name="T31" fmla="*/ 0 h 246"/>
                      <a:gd name="T32" fmla="*/ 96 w 287"/>
                      <a:gd name="T33" fmla="*/ 6 h 246"/>
                      <a:gd name="T34" fmla="*/ 60 w 287"/>
                      <a:gd name="T35" fmla="*/ 12 h 246"/>
                      <a:gd name="T36" fmla="*/ 6 w 287"/>
                      <a:gd name="T37" fmla="*/ 36 h 246"/>
                      <a:gd name="T38" fmla="*/ 6 w 287"/>
                      <a:gd name="T39" fmla="*/ 36 h 2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287" h="246">
                        <a:moveTo>
                          <a:pt x="6" y="36"/>
                        </a:moveTo>
                        <a:lnTo>
                          <a:pt x="0" y="48"/>
                        </a:lnTo>
                        <a:lnTo>
                          <a:pt x="6" y="72"/>
                        </a:lnTo>
                        <a:lnTo>
                          <a:pt x="18" y="102"/>
                        </a:lnTo>
                        <a:lnTo>
                          <a:pt x="36" y="138"/>
                        </a:lnTo>
                        <a:lnTo>
                          <a:pt x="78" y="210"/>
                        </a:lnTo>
                        <a:lnTo>
                          <a:pt x="96" y="234"/>
                        </a:lnTo>
                        <a:lnTo>
                          <a:pt x="114" y="246"/>
                        </a:lnTo>
                        <a:lnTo>
                          <a:pt x="132" y="222"/>
                        </a:lnTo>
                        <a:lnTo>
                          <a:pt x="162" y="198"/>
                        </a:lnTo>
                        <a:lnTo>
                          <a:pt x="209" y="156"/>
                        </a:lnTo>
                        <a:lnTo>
                          <a:pt x="251" y="102"/>
                        </a:lnTo>
                        <a:lnTo>
                          <a:pt x="287" y="36"/>
                        </a:lnTo>
                        <a:lnTo>
                          <a:pt x="209" y="18"/>
                        </a:lnTo>
                        <a:lnTo>
                          <a:pt x="168" y="6"/>
                        </a:lnTo>
                        <a:lnTo>
                          <a:pt x="132" y="0"/>
                        </a:lnTo>
                        <a:lnTo>
                          <a:pt x="96" y="6"/>
                        </a:lnTo>
                        <a:lnTo>
                          <a:pt x="60" y="12"/>
                        </a:lnTo>
                        <a:lnTo>
                          <a:pt x="6" y="36"/>
                        </a:lnTo>
                        <a:lnTo>
                          <a:pt x="6" y="3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14" name="Freeform 282"/>
                  <p:cNvSpPr>
                    <a:spLocks/>
                  </p:cNvSpPr>
                  <p:nvPr/>
                </p:nvSpPr>
                <p:spPr bwMode="auto">
                  <a:xfrm>
                    <a:off x="4291" y="2493"/>
                    <a:ext cx="161" cy="114"/>
                  </a:xfrm>
                  <a:custGeom>
                    <a:avLst/>
                    <a:gdLst>
                      <a:gd name="T0" fmla="*/ 0 w 161"/>
                      <a:gd name="T1" fmla="*/ 0 h 114"/>
                      <a:gd name="T2" fmla="*/ 0 w 161"/>
                      <a:gd name="T3" fmla="*/ 42 h 114"/>
                      <a:gd name="T4" fmla="*/ 12 w 161"/>
                      <a:gd name="T5" fmla="*/ 84 h 114"/>
                      <a:gd name="T6" fmla="*/ 84 w 161"/>
                      <a:gd name="T7" fmla="*/ 96 h 114"/>
                      <a:gd name="T8" fmla="*/ 156 w 161"/>
                      <a:gd name="T9" fmla="*/ 114 h 114"/>
                      <a:gd name="T10" fmla="*/ 161 w 161"/>
                      <a:gd name="T11" fmla="*/ 78 h 114"/>
                      <a:gd name="T12" fmla="*/ 161 w 161"/>
                      <a:gd name="T13" fmla="*/ 42 h 114"/>
                      <a:gd name="T14" fmla="*/ 120 w 161"/>
                      <a:gd name="T15" fmla="*/ 42 h 114"/>
                      <a:gd name="T16" fmla="*/ 78 w 161"/>
                      <a:gd name="T17" fmla="*/ 36 h 114"/>
                      <a:gd name="T18" fmla="*/ 36 w 161"/>
                      <a:gd name="T19" fmla="*/ 24 h 114"/>
                      <a:gd name="T20" fmla="*/ 0 w 161"/>
                      <a:gd name="T21" fmla="*/ 0 h 114"/>
                      <a:gd name="T22" fmla="*/ 0 w 161"/>
                      <a:gd name="T23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61" h="114">
                        <a:moveTo>
                          <a:pt x="0" y="0"/>
                        </a:moveTo>
                        <a:lnTo>
                          <a:pt x="0" y="42"/>
                        </a:lnTo>
                        <a:lnTo>
                          <a:pt x="12" y="84"/>
                        </a:lnTo>
                        <a:lnTo>
                          <a:pt x="84" y="96"/>
                        </a:lnTo>
                        <a:lnTo>
                          <a:pt x="156" y="114"/>
                        </a:lnTo>
                        <a:lnTo>
                          <a:pt x="161" y="78"/>
                        </a:lnTo>
                        <a:lnTo>
                          <a:pt x="161" y="42"/>
                        </a:lnTo>
                        <a:lnTo>
                          <a:pt x="120" y="42"/>
                        </a:lnTo>
                        <a:lnTo>
                          <a:pt x="78" y="36"/>
                        </a:lnTo>
                        <a:lnTo>
                          <a:pt x="36" y="2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15" name="Freeform 283"/>
                  <p:cNvSpPr>
                    <a:spLocks/>
                  </p:cNvSpPr>
                  <p:nvPr/>
                </p:nvSpPr>
                <p:spPr bwMode="auto">
                  <a:xfrm>
                    <a:off x="3801" y="1485"/>
                    <a:ext cx="986" cy="882"/>
                  </a:xfrm>
                  <a:custGeom>
                    <a:avLst/>
                    <a:gdLst>
                      <a:gd name="T0" fmla="*/ 107 w 986"/>
                      <a:gd name="T1" fmla="*/ 114 h 882"/>
                      <a:gd name="T2" fmla="*/ 125 w 986"/>
                      <a:gd name="T3" fmla="*/ 204 h 882"/>
                      <a:gd name="T4" fmla="*/ 107 w 986"/>
                      <a:gd name="T5" fmla="*/ 330 h 882"/>
                      <a:gd name="T6" fmla="*/ 35 w 986"/>
                      <a:gd name="T7" fmla="*/ 480 h 882"/>
                      <a:gd name="T8" fmla="*/ 0 w 986"/>
                      <a:gd name="T9" fmla="*/ 612 h 882"/>
                      <a:gd name="T10" fmla="*/ 6 w 986"/>
                      <a:gd name="T11" fmla="*/ 696 h 882"/>
                      <a:gd name="T12" fmla="*/ 47 w 986"/>
                      <a:gd name="T13" fmla="*/ 756 h 882"/>
                      <a:gd name="T14" fmla="*/ 107 w 986"/>
                      <a:gd name="T15" fmla="*/ 810 h 882"/>
                      <a:gd name="T16" fmla="*/ 173 w 986"/>
                      <a:gd name="T17" fmla="*/ 846 h 882"/>
                      <a:gd name="T18" fmla="*/ 293 w 986"/>
                      <a:gd name="T19" fmla="*/ 882 h 882"/>
                      <a:gd name="T20" fmla="*/ 466 w 986"/>
                      <a:gd name="T21" fmla="*/ 870 h 882"/>
                      <a:gd name="T22" fmla="*/ 622 w 986"/>
                      <a:gd name="T23" fmla="*/ 786 h 882"/>
                      <a:gd name="T24" fmla="*/ 693 w 986"/>
                      <a:gd name="T25" fmla="*/ 708 h 882"/>
                      <a:gd name="T26" fmla="*/ 747 w 986"/>
                      <a:gd name="T27" fmla="*/ 618 h 882"/>
                      <a:gd name="T28" fmla="*/ 807 w 986"/>
                      <a:gd name="T29" fmla="*/ 606 h 882"/>
                      <a:gd name="T30" fmla="*/ 867 w 986"/>
                      <a:gd name="T31" fmla="*/ 582 h 882"/>
                      <a:gd name="T32" fmla="*/ 933 w 986"/>
                      <a:gd name="T33" fmla="*/ 528 h 882"/>
                      <a:gd name="T34" fmla="*/ 980 w 986"/>
                      <a:gd name="T35" fmla="*/ 456 h 882"/>
                      <a:gd name="T36" fmla="*/ 974 w 986"/>
                      <a:gd name="T37" fmla="*/ 390 h 882"/>
                      <a:gd name="T38" fmla="*/ 915 w 986"/>
                      <a:gd name="T39" fmla="*/ 360 h 882"/>
                      <a:gd name="T40" fmla="*/ 831 w 986"/>
                      <a:gd name="T41" fmla="*/ 384 h 882"/>
                      <a:gd name="T42" fmla="*/ 759 w 986"/>
                      <a:gd name="T43" fmla="*/ 456 h 882"/>
                      <a:gd name="T44" fmla="*/ 753 w 986"/>
                      <a:gd name="T45" fmla="*/ 390 h 882"/>
                      <a:gd name="T46" fmla="*/ 729 w 986"/>
                      <a:gd name="T47" fmla="*/ 282 h 882"/>
                      <a:gd name="T48" fmla="*/ 723 w 986"/>
                      <a:gd name="T49" fmla="*/ 252 h 882"/>
                      <a:gd name="T50" fmla="*/ 729 w 986"/>
                      <a:gd name="T51" fmla="*/ 276 h 882"/>
                      <a:gd name="T52" fmla="*/ 729 w 986"/>
                      <a:gd name="T53" fmla="*/ 264 h 882"/>
                      <a:gd name="T54" fmla="*/ 705 w 986"/>
                      <a:gd name="T55" fmla="*/ 204 h 882"/>
                      <a:gd name="T56" fmla="*/ 663 w 986"/>
                      <a:gd name="T57" fmla="*/ 174 h 882"/>
                      <a:gd name="T58" fmla="*/ 634 w 986"/>
                      <a:gd name="T59" fmla="*/ 228 h 882"/>
                      <a:gd name="T60" fmla="*/ 616 w 986"/>
                      <a:gd name="T61" fmla="*/ 228 h 882"/>
                      <a:gd name="T62" fmla="*/ 598 w 986"/>
                      <a:gd name="T63" fmla="*/ 150 h 882"/>
                      <a:gd name="T64" fmla="*/ 586 w 986"/>
                      <a:gd name="T65" fmla="*/ 84 h 882"/>
                      <a:gd name="T66" fmla="*/ 562 w 986"/>
                      <a:gd name="T67" fmla="*/ 96 h 882"/>
                      <a:gd name="T68" fmla="*/ 538 w 986"/>
                      <a:gd name="T69" fmla="*/ 150 h 882"/>
                      <a:gd name="T70" fmla="*/ 514 w 986"/>
                      <a:gd name="T71" fmla="*/ 126 h 882"/>
                      <a:gd name="T72" fmla="*/ 490 w 986"/>
                      <a:gd name="T73" fmla="*/ 48 h 882"/>
                      <a:gd name="T74" fmla="*/ 436 w 986"/>
                      <a:gd name="T75" fmla="*/ 12 h 882"/>
                      <a:gd name="T76" fmla="*/ 317 w 986"/>
                      <a:gd name="T77" fmla="*/ 60 h 882"/>
                      <a:gd name="T78" fmla="*/ 239 w 986"/>
                      <a:gd name="T79" fmla="*/ 96 h 882"/>
                      <a:gd name="T80" fmla="*/ 185 w 986"/>
                      <a:gd name="T81" fmla="*/ 132 h 882"/>
                      <a:gd name="T82" fmla="*/ 203 w 986"/>
                      <a:gd name="T83" fmla="*/ 24 h 882"/>
                      <a:gd name="T84" fmla="*/ 173 w 986"/>
                      <a:gd name="T85" fmla="*/ 24 h 882"/>
                      <a:gd name="T86" fmla="*/ 107 w 986"/>
                      <a:gd name="T87" fmla="*/ 66 h 882"/>
                      <a:gd name="T88" fmla="*/ 83 w 986"/>
                      <a:gd name="T89" fmla="*/ 72 h 8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986" h="882">
                        <a:moveTo>
                          <a:pt x="83" y="72"/>
                        </a:moveTo>
                        <a:lnTo>
                          <a:pt x="107" y="114"/>
                        </a:lnTo>
                        <a:lnTo>
                          <a:pt x="119" y="156"/>
                        </a:lnTo>
                        <a:lnTo>
                          <a:pt x="125" y="204"/>
                        </a:lnTo>
                        <a:lnTo>
                          <a:pt x="125" y="246"/>
                        </a:lnTo>
                        <a:lnTo>
                          <a:pt x="107" y="330"/>
                        </a:lnTo>
                        <a:lnTo>
                          <a:pt x="71" y="408"/>
                        </a:lnTo>
                        <a:lnTo>
                          <a:pt x="35" y="480"/>
                        </a:lnTo>
                        <a:lnTo>
                          <a:pt x="6" y="570"/>
                        </a:lnTo>
                        <a:lnTo>
                          <a:pt x="0" y="612"/>
                        </a:lnTo>
                        <a:lnTo>
                          <a:pt x="0" y="654"/>
                        </a:lnTo>
                        <a:lnTo>
                          <a:pt x="6" y="696"/>
                        </a:lnTo>
                        <a:lnTo>
                          <a:pt x="23" y="732"/>
                        </a:lnTo>
                        <a:lnTo>
                          <a:pt x="47" y="756"/>
                        </a:lnTo>
                        <a:lnTo>
                          <a:pt x="77" y="786"/>
                        </a:lnTo>
                        <a:lnTo>
                          <a:pt x="107" y="810"/>
                        </a:lnTo>
                        <a:lnTo>
                          <a:pt x="143" y="828"/>
                        </a:lnTo>
                        <a:lnTo>
                          <a:pt x="173" y="846"/>
                        </a:lnTo>
                        <a:lnTo>
                          <a:pt x="215" y="864"/>
                        </a:lnTo>
                        <a:lnTo>
                          <a:pt x="293" y="882"/>
                        </a:lnTo>
                        <a:lnTo>
                          <a:pt x="382" y="882"/>
                        </a:lnTo>
                        <a:lnTo>
                          <a:pt x="466" y="870"/>
                        </a:lnTo>
                        <a:lnTo>
                          <a:pt x="544" y="834"/>
                        </a:lnTo>
                        <a:lnTo>
                          <a:pt x="622" y="786"/>
                        </a:lnTo>
                        <a:lnTo>
                          <a:pt x="657" y="750"/>
                        </a:lnTo>
                        <a:lnTo>
                          <a:pt x="693" y="708"/>
                        </a:lnTo>
                        <a:lnTo>
                          <a:pt x="723" y="660"/>
                        </a:lnTo>
                        <a:lnTo>
                          <a:pt x="747" y="618"/>
                        </a:lnTo>
                        <a:lnTo>
                          <a:pt x="777" y="612"/>
                        </a:lnTo>
                        <a:lnTo>
                          <a:pt x="807" y="606"/>
                        </a:lnTo>
                        <a:lnTo>
                          <a:pt x="843" y="594"/>
                        </a:lnTo>
                        <a:lnTo>
                          <a:pt x="867" y="582"/>
                        </a:lnTo>
                        <a:lnTo>
                          <a:pt x="897" y="558"/>
                        </a:lnTo>
                        <a:lnTo>
                          <a:pt x="933" y="528"/>
                        </a:lnTo>
                        <a:lnTo>
                          <a:pt x="963" y="492"/>
                        </a:lnTo>
                        <a:lnTo>
                          <a:pt x="980" y="456"/>
                        </a:lnTo>
                        <a:lnTo>
                          <a:pt x="986" y="414"/>
                        </a:lnTo>
                        <a:lnTo>
                          <a:pt x="974" y="390"/>
                        </a:lnTo>
                        <a:lnTo>
                          <a:pt x="951" y="372"/>
                        </a:lnTo>
                        <a:lnTo>
                          <a:pt x="915" y="360"/>
                        </a:lnTo>
                        <a:lnTo>
                          <a:pt x="873" y="366"/>
                        </a:lnTo>
                        <a:lnTo>
                          <a:pt x="831" y="384"/>
                        </a:lnTo>
                        <a:lnTo>
                          <a:pt x="795" y="414"/>
                        </a:lnTo>
                        <a:lnTo>
                          <a:pt x="759" y="456"/>
                        </a:lnTo>
                        <a:lnTo>
                          <a:pt x="759" y="426"/>
                        </a:lnTo>
                        <a:lnTo>
                          <a:pt x="753" y="390"/>
                        </a:lnTo>
                        <a:lnTo>
                          <a:pt x="735" y="312"/>
                        </a:lnTo>
                        <a:lnTo>
                          <a:pt x="729" y="282"/>
                        </a:lnTo>
                        <a:lnTo>
                          <a:pt x="723" y="264"/>
                        </a:lnTo>
                        <a:lnTo>
                          <a:pt x="723" y="252"/>
                        </a:lnTo>
                        <a:lnTo>
                          <a:pt x="723" y="264"/>
                        </a:lnTo>
                        <a:lnTo>
                          <a:pt x="729" y="276"/>
                        </a:lnTo>
                        <a:lnTo>
                          <a:pt x="729" y="276"/>
                        </a:lnTo>
                        <a:lnTo>
                          <a:pt x="729" y="264"/>
                        </a:lnTo>
                        <a:lnTo>
                          <a:pt x="723" y="246"/>
                        </a:lnTo>
                        <a:lnTo>
                          <a:pt x="705" y="204"/>
                        </a:lnTo>
                        <a:lnTo>
                          <a:pt x="675" y="144"/>
                        </a:lnTo>
                        <a:lnTo>
                          <a:pt x="663" y="174"/>
                        </a:lnTo>
                        <a:lnTo>
                          <a:pt x="651" y="210"/>
                        </a:lnTo>
                        <a:lnTo>
                          <a:pt x="634" y="228"/>
                        </a:lnTo>
                        <a:lnTo>
                          <a:pt x="622" y="234"/>
                        </a:lnTo>
                        <a:lnTo>
                          <a:pt x="616" y="228"/>
                        </a:lnTo>
                        <a:lnTo>
                          <a:pt x="598" y="192"/>
                        </a:lnTo>
                        <a:lnTo>
                          <a:pt x="598" y="150"/>
                        </a:lnTo>
                        <a:lnTo>
                          <a:pt x="592" y="102"/>
                        </a:lnTo>
                        <a:lnTo>
                          <a:pt x="586" y="84"/>
                        </a:lnTo>
                        <a:lnTo>
                          <a:pt x="574" y="66"/>
                        </a:lnTo>
                        <a:lnTo>
                          <a:pt x="562" y="96"/>
                        </a:lnTo>
                        <a:lnTo>
                          <a:pt x="550" y="126"/>
                        </a:lnTo>
                        <a:lnTo>
                          <a:pt x="538" y="150"/>
                        </a:lnTo>
                        <a:lnTo>
                          <a:pt x="526" y="168"/>
                        </a:lnTo>
                        <a:lnTo>
                          <a:pt x="514" y="126"/>
                        </a:lnTo>
                        <a:lnTo>
                          <a:pt x="502" y="84"/>
                        </a:lnTo>
                        <a:lnTo>
                          <a:pt x="490" y="48"/>
                        </a:lnTo>
                        <a:lnTo>
                          <a:pt x="466" y="0"/>
                        </a:lnTo>
                        <a:lnTo>
                          <a:pt x="436" y="12"/>
                        </a:lnTo>
                        <a:lnTo>
                          <a:pt x="400" y="24"/>
                        </a:lnTo>
                        <a:lnTo>
                          <a:pt x="317" y="60"/>
                        </a:lnTo>
                        <a:lnTo>
                          <a:pt x="275" y="78"/>
                        </a:lnTo>
                        <a:lnTo>
                          <a:pt x="239" y="96"/>
                        </a:lnTo>
                        <a:lnTo>
                          <a:pt x="209" y="114"/>
                        </a:lnTo>
                        <a:lnTo>
                          <a:pt x="185" y="132"/>
                        </a:lnTo>
                        <a:lnTo>
                          <a:pt x="185" y="84"/>
                        </a:lnTo>
                        <a:lnTo>
                          <a:pt x="203" y="24"/>
                        </a:lnTo>
                        <a:lnTo>
                          <a:pt x="191" y="24"/>
                        </a:lnTo>
                        <a:lnTo>
                          <a:pt x="173" y="24"/>
                        </a:lnTo>
                        <a:lnTo>
                          <a:pt x="143" y="48"/>
                        </a:lnTo>
                        <a:lnTo>
                          <a:pt x="107" y="66"/>
                        </a:lnTo>
                        <a:lnTo>
                          <a:pt x="95" y="72"/>
                        </a:lnTo>
                        <a:lnTo>
                          <a:pt x="83" y="72"/>
                        </a:lnTo>
                        <a:lnTo>
                          <a:pt x="83" y="72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16" name="Freeform 284"/>
                  <p:cNvSpPr>
                    <a:spLocks/>
                  </p:cNvSpPr>
                  <p:nvPr/>
                </p:nvSpPr>
                <p:spPr bwMode="auto">
                  <a:xfrm>
                    <a:off x="4417" y="2715"/>
                    <a:ext cx="305" cy="203"/>
                  </a:xfrm>
                  <a:custGeom>
                    <a:avLst/>
                    <a:gdLst>
                      <a:gd name="T0" fmla="*/ 287 w 305"/>
                      <a:gd name="T1" fmla="*/ 60 h 203"/>
                      <a:gd name="T2" fmla="*/ 251 w 305"/>
                      <a:gd name="T3" fmla="*/ 42 h 203"/>
                      <a:gd name="T4" fmla="*/ 221 w 305"/>
                      <a:gd name="T5" fmla="*/ 24 h 203"/>
                      <a:gd name="T6" fmla="*/ 191 w 305"/>
                      <a:gd name="T7" fmla="*/ 12 h 203"/>
                      <a:gd name="T8" fmla="*/ 161 w 305"/>
                      <a:gd name="T9" fmla="*/ 0 h 203"/>
                      <a:gd name="T10" fmla="*/ 113 w 305"/>
                      <a:gd name="T11" fmla="*/ 0 h 203"/>
                      <a:gd name="T12" fmla="*/ 71 w 305"/>
                      <a:gd name="T13" fmla="*/ 6 h 203"/>
                      <a:gd name="T14" fmla="*/ 35 w 305"/>
                      <a:gd name="T15" fmla="*/ 18 h 203"/>
                      <a:gd name="T16" fmla="*/ 12 w 305"/>
                      <a:gd name="T17" fmla="*/ 42 h 203"/>
                      <a:gd name="T18" fmla="*/ 6 w 305"/>
                      <a:gd name="T19" fmla="*/ 54 h 203"/>
                      <a:gd name="T20" fmla="*/ 0 w 305"/>
                      <a:gd name="T21" fmla="*/ 66 h 203"/>
                      <a:gd name="T22" fmla="*/ 6 w 305"/>
                      <a:gd name="T23" fmla="*/ 78 h 203"/>
                      <a:gd name="T24" fmla="*/ 18 w 305"/>
                      <a:gd name="T25" fmla="*/ 84 h 203"/>
                      <a:gd name="T26" fmla="*/ 12 w 305"/>
                      <a:gd name="T27" fmla="*/ 108 h 203"/>
                      <a:gd name="T28" fmla="*/ 24 w 305"/>
                      <a:gd name="T29" fmla="*/ 132 h 203"/>
                      <a:gd name="T30" fmla="*/ 30 w 305"/>
                      <a:gd name="T31" fmla="*/ 132 h 203"/>
                      <a:gd name="T32" fmla="*/ 30 w 305"/>
                      <a:gd name="T33" fmla="*/ 137 h 203"/>
                      <a:gd name="T34" fmla="*/ 24 w 305"/>
                      <a:gd name="T35" fmla="*/ 143 h 203"/>
                      <a:gd name="T36" fmla="*/ 24 w 305"/>
                      <a:gd name="T37" fmla="*/ 161 h 203"/>
                      <a:gd name="T38" fmla="*/ 35 w 305"/>
                      <a:gd name="T39" fmla="*/ 173 h 203"/>
                      <a:gd name="T40" fmla="*/ 59 w 305"/>
                      <a:gd name="T41" fmla="*/ 185 h 203"/>
                      <a:gd name="T42" fmla="*/ 89 w 305"/>
                      <a:gd name="T43" fmla="*/ 179 h 203"/>
                      <a:gd name="T44" fmla="*/ 119 w 305"/>
                      <a:gd name="T45" fmla="*/ 173 h 203"/>
                      <a:gd name="T46" fmla="*/ 143 w 305"/>
                      <a:gd name="T47" fmla="*/ 167 h 203"/>
                      <a:gd name="T48" fmla="*/ 167 w 305"/>
                      <a:gd name="T49" fmla="*/ 185 h 203"/>
                      <a:gd name="T50" fmla="*/ 191 w 305"/>
                      <a:gd name="T51" fmla="*/ 197 h 203"/>
                      <a:gd name="T52" fmla="*/ 215 w 305"/>
                      <a:gd name="T53" fmla="*/ 203 h 203"/>
                      <a:gd name="T54" fmla="*/ 239 w 305"/>
                      <a:gd name="T55" fmla="*/ 197 h 203"/>
                      <a:gd name="T56" fmla="*/ 275 w 305"/>
                      <a:gd name="T57" fmla="*/ 173 h 203"/>
                      <a:gd name="T58" fmla="*/ 305 w 305"/>
                      <a:gd name="T59" fmla="*/ 137 h 203"/>
                      <a:gd name="T60" fmla="*/ 305 w 305"/>
                      <a:gd name="T61" fmla="*/ 114 h 203"/>
                      <a:gd name="T62" fmla="*/ 299 w 305"/>
                      <a:gd name="T63" fmla="*/ 96 h 203"/>
                      <a:gd name="T64" fmla="*/ 293 w 305"/>
                      <a:gd name="T65" fmla="*/ 78 h 203"/>
                      <a:gd name="T66" fmla="*/ 287 w 305"/>
                      <a:gd name="T67" fmla="*/ 60 h 203"/>
                      <a:gd name="T68" fmla="*/ 287 w 305"/>
                      <a:gd name="T69" fmla="*/ 60 h 2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305" h="203">
                        <a:moveTo>
                          <a:pt x="287" y="60"/>
                        </a:moveTo>
                        <a:lnTo>
                          <a:pt x="251" y="42"/>
                        </a:lnTo>
                        <a:lnTo>
                          <a:pt x="221" y="24"/>
                        </a:lnTo>
                        <a:lnTo>
                          <a:pt x="191" y="12"/>
                        </a:lnTo>
                        <a:lnTo>
                          <a:pt x="161" y="0"/>
                        </a:lnTo>
                        <a:lnTo>
                          <a:pt x="113" y="0"/>
                        </a:lnTo>
                        <a:lnTo>
                          <a:pt x="71" y="6"/>
                        </a:lnTo>
                        <a:lnTo>
                          <a:pt x="35" y="18"/>
                        </a:lnTo>
                        <a:lnTo>
                          <a:pt x="12" y="42"/>
                        </a:lnTo>
                        <a:lnTo>
                          <a:pt x="6" y="54"/>
                        </a:lnTo>
                        <a:lnTo>
                          <a:pt x="0" y="66"/>
                        </a:lnTo>
                        <a:lnTo>
                          <a:pt x="6" y="78"/>
                        </a:lnTo>
                        <a:lnTo>
                          <a:pt x="18" y="84"/>
                        </a:lnTo>
                        <a:lnTo>
                          <a:pt x="12" y="108"/>
                        </a:lnTo>
                        <a:lnTo>
                          <a:pt x="24" y="132"/>
                        </a:lnTo>
                        <a:lnTo>
                          <a:pt x="30" y="132"/>
                        </a:lnTo>
                        <a:lnTo>
                          <a:pt x="30" y="137"/>
                        </a:lnTo>
                        <a:lnTo>
                          <a:pt x="24" y="143"/>
                        </a:lnTo>
                        <a:lnTo>
                          <a:pt x="24" y="161"/>
                        </a:lnTo>
                        <a:lnTo>
                          <a:pt x="35" y="173"/>
                        </a:lnTo>
                        <a:lnTo>
                          <a:pt x="59" y="185"/>
                        </a:lnTo>
                        <a:lnTo>
                          <a:pt x="89" y="179"/>
                        </a:lnTo>
                        <a:lnTo>
                          <a:pt x="119" y="173"/>
                        </a:lnTo>
                        <a:lnTo>
                          <a:pt x="143" y="167"/>
                        </a:lnTo>
                        <a:lnTo>
                          <a:pt x="167" y="185"/>
                        </a:lnTo>
                        <a:lnTo>
                          <a:pt x="191" y="197"/>
                        </a:lnTo>
                        <a:lnTo>
                          <a:pt x="215" y="203"/>
                        </a:lnTo>
                        <a:lnTo>
                          <a:pt x="239" y="197"/>
                        </a:lnTo>
                        <a:lnTo>
                          <a:pt x="275" y="173"/>
                        </a:lnTo>
                        <a:lnTo>
                          <a:pt x="305" y="137"/>
                        </a:lnTo>
                        <a:lnTo>
                          <a:pt x="305" y="114"/>
                        </a:lnTo>
                        <a:lnTo>
                          <a:pt x="299" y="96"/>
                        </a:lnTo>
                        <a:lnTo>
                          <a:pt x="293" y="78"/>
                        </a:lnTo>
                        <a:lnTo>
                          <a:pt x="287" y="60"/>
                        </a:lnTo>
                        <a:lnTo>
                          <a:pt x="287" y="60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17" name="Freeform 285"/>
                  <p:cNvSpPr>
                    <a:spLocks/>
                  </p:cNvSpPr>
                  <p:nvPr/>
                </p:nvSpPr>
                <p:spPr bwMode="auto">
                  <a:xfrm>
                    <a:off x="4464" y="2763"/>
                    <a:ext cx="108" cy="24"/>
                  </a:xfrm>
                  <a:custGeom>
                    <a:avLst/>
                    <a:gdLst>
                      <a:gd name="T0" fmla="*/ 0 w 108"/>
                      <a:gd name="T1" fmla="*/ 24 h 24"/>
                      <a:gd name="T2" fmla="*/ 24 w 108"/>
                      <a:gd name="T3" fmla="*/ 6 h 24"/>
                      <a:gd name="T4" fmla="*/ 54 w 108"/>
                      <a:gd name="T5" fmla="*/ 0 h 24"/>
                      <a:gd name="T6" fmla="*/ 78 w 108"/>
                      <a:gd name="T7" fmla="*/ 6 h 24"/>
                      <a:gd name="T8" fmla="*/ 108 w 108"/>
                      <a:gd name="T9" fmla="*/ 12 h 24"/>
                      <a:gd name="T10" fmla="*/ 0 w 108"/>
                      <a:gd name="T11" fmla="*/ 24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8" h="24">
                        <a:moveTo>
                          <a:pt x="0" y="24"/>
                        </a:moveTo>
                        <a:lnTo>
                          <a:pt x="24" y="6"/>
                        </a:lnTo>
                        <a:lnTo>
                          <a:pt x="54" y="0"/>
                        </a:lnTo>
                        <a:lnTo>
                          <a:pt x="78" y="6"/>
                        </a:lnTo>
                        <a:lnTo>
                          <a:pt x="108" y="12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18" name="Freeform 286"/>
                  <p:cNvSpPr>
                    <a:spLocks/>
                  </p:cNvSpPr>
                  <p:nvPr/>
                </p:nvSpPr>
                <p:spPr bwMode="auto">
                  <a:xfrm>
                    <a:off x="4464" y="2763"/>
                    <a:ext cx="108" cy="24"/>
                  </a:xfrm>
                  <a:custGeom>
                    <a:avLst/>
                    <a:gdLst>
                      <a:gd name="T0" fmla="*/ 0 w 108"/>
                      <a:gd name="T1" fmla="*/ 24 h 24"/>
                      <a:gd name="T2" fmla="*/ 24 w 108"/>
                      <a:gd name="T3" fmla="*/ 6 h 24"/>
                      <a:gd name="T4" fmla="*/ 54 w 108"/>
                      <a:gd name="T5" fmla="*/ 0 h 24"/>
                      <a:gd name="T6" fmla="*/ 78 w 108"/>
                      <a:gd name="T7" fmla="*/ 6 h 24"/>
                      <a:gd name="T8" fmla="*/ 108 w 108"/>
                      <a:gd name="T9" fmla="*/ 1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8" h="24">
                        <a:moveTo>
                          <a:pt x="0" y="24"/>
                        </a:moveTo>
                        <a:lnTo>
                          <a:pt x="24" y="6"/>
                        </a:lnTo>
                        <a:lnTo>
                          <a:pt x="54" y="0"/>
                        </a:lnTo>
                        <a:lnTo>
                          <a:pt x="78" y="6"/>
                        </a:lnTo>
                        <a:lnTo>
                          <a:pt x="108" y="12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19" name="Freeform 287"/>
                  <p:cNvSpPr>
                    <a:spLocks/>
                  </p:cNvSpPr>
                  <p:nvPr/>
                </p:nvSpPr>
                <p:spPr bwMode="auto">
                  <a:xfrm>
                    <a:off x="4482" y="2817"/>
                    <a:ext cx="84" cy="18"/>
                  </a:xfrm>
                  <a:custGeom>
                    <a:avLst/>
                    <a:gdLst>
                      <a:gd name="T0" fmla="*/ 0 w 84"/>
                      <a:gd name="T1" fmla="*/ 18 h 18"/>
                      <a:gd name="T2" fmla="*/ 12 w 84"/>
                      <a:gd name="T3" fmla="*/ 12 h 18"/>
                      <a:gd name="T4" fmla="*/ 30 w 84"/>
                      <a:gd name="T5" fmla="*/ 0 h 18"/>
                      <a:gd name="T6" fmla="*/ 42 w 84"/>
                      <a:gd name="T7" fmla="*/ 0 h 18"/>
                      <a:gd name="T8" fmla="*/ 54 w 84"/>
                      <a:gd name="T9" fmla="*/ 0 h 18"/>
                      <a:gd name="T10" fmla="*/ 84 w 84"/>
                      <a:gd name="T11" fmla="*/ 12 h 18"/>
                      <a:gd name="T12" fmla="*/ 0 w 84"/>
                      <a:gd name="T13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4" h="18">
                        <a:moveTo>
                          <a:pt x="0" y="18"/>
                        </a:moveTo>
                        <a:lnTo>
                          <a:pt x="12" y="12"/>
                        </a:lnTo>
                        <a:lnTo>
                          <a:pt x="30" y="0"/>
                        </a:lnTo>
                        <a:lnTo>
                          <a:pt x="42" y="0"/>
                        </a:lnTo>
                        <a:lnTo>
                          <a:pt x="54" y="0"/>
                        </a:lnTo>
                        <a:lnTo>
                          <a:pt x="84" y="12"/>
                        </a:lnTo>
                        <a:lnTo>
                          <a:pt x="0" y="18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20" name="Freeform 288"/>
                  <p:cNvSpPr>
                    <a:spLocks/>
                  </p:cNvSpPr>
                  <p:nvPr/>
                </p:nvSpPr>
                <p:spPr bwMode="auto">
                  <a:xfrm>
                    <a:off x="4482" y="2817"/>
                    <a:ext cx="84" cy="18"/>
                  </a:xfrm>
                  <a:custGeom>
                    <a:avLst/>
                    <a:gdLst>
                      <a:gd name="T0" fmla="*/ 0 w 84"/>
                      <a:gd name="T1" fmla="*/ 18 h 18"/>
                      <a:gd name="T2" fmla="*/ 12 w 84"/>
                      <a:gd name="T3" fmla="*/ 12 h 18"/>
                      <a:gd name="T4" fmla="*/ 30 w 84"/>
                      <a:gd name="T5" fmla="*/ 0 h 18"/>
                      <a:gd name="T6" fmla="*/ 42 w 84"/>
                      <a:gd name="T7" fmla="*/ 0 h 18"/>
                      <a:gd name="T8" fmla="*/ 54 w 84"/>
                      <a:gd name="T9" fmla="*/ 0 h 18"/>
                      <a:gd name="T10" fmla="*/ 84 w 84"/>
                      <a:gd name="T11" fmla="*/ 12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4" h="18">
                        <a:moveTo>
                          <a:pt x="0" y="18"/>
                        </a:moveTo>
                        <a:lnTo>
                          <a:pt x="12" y="12"/>
                        </a:lnTo>
                        <a:lnTo>
                          <a:pt x="30" y="0"/>
                        </a:lnTo>
                        <a:lnTo>
                          <a:pt x="42" y="0"/>
                        </a:lnTo>
                        <a:lnTo>
                          <a:pt x="54" y="0"/>
                        </a:lnTo>
                        <a:lnTo>
                          <a:pt x="84" y="12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21" name="Freeform 289"/>
                  <p:cNvSpPr>
                    <a:spLocks/>
                  </p:cNvSpPr>
                  <p:nvPr/>
                </p:nvSpPr>
                <p:spPr bwMode="auto">
                  <a:xfrm>
                    <a:off x="2604" y="1456"/>
                    <a:ext cx="921" cy="737"/>
                  </a:xfrm>
                  <a:custGeom>
                    <a:avLst/>
                    <a:gdLst>
                      <a:gd name="T0" fmla="*/ 287 w 921"/>
                      <a:gd name="T1" fmla="*/ 563 h 737"/>
                      <a:gd name="T2" fmla="*/ 264 w 921"/>
                      <a:gd name="T3" fmla="*/ 623 h 737"/>
                      <a:gd name="T4" fmla="*/ 276 w 921"/>
                      <a:gd name="T5" fmla="*/ 677 h 737"/>
                      <a:gd name="T6" fmla="*/ 353 w 921"/>
                      <a:gd name="T7" fmla="*/ 737 h 737"/>
                      <a:gd name="T8" fmla="*/ 395 w 921"/>
                      <a:gd name="T9" fmla="*/ 737 h 737"/>
                      <a:gd name="T10" fmla="*/ 473 w 921"/>
                      <a:gd name="T11" fmla="*/ 695 h 737"/>
                      <a:gd name="T12" fmla="*/ 557 w 921"/>
                      <a:gd name="T13" fmla="*/ 659 h 737"/>
                      <a:gd name="T14" fmla="*/ 652 w 921"/>
                      <a:gd name="T15" fmla="*/ 653 h 737"/>
                      <a:gd name="T16" fmla="*/ 748 w 921"/>
                      <a:gd name="T17" fmla="*/ 641 h 737"/>
                      <a:gd name="T18" fmla="*/ 820 w 921"/>
                      <a:gd name="T19" fmla="*/ 581 h 737"/>
                      <a:gd name="T20" fmla="*/ 850 w 921"/>
                      <a:gd name="T21" fmla="*/ 503 h 737"/>
                      <a:gd name="T22" fmla="*/ 904 w 921"/>
                      <a:gd name="T23" fmla="*/ 347 h 737"/>
                      <a:gd name="T24" fmla="*/ 921 w 921"/>
                      <a:gd name="T25" fmla="*/ 263 h 737"/>
                      <a:gd name="T26" fmla="*/ 915 w 921"/>
                      <a:gd name="T27" fmla="*/ 197 h 737"/>
                      <a:gd name="T28" fmla="*/ 880 w 921"/>
                      <a:gd name="T29" fmla="*/ 125 h 737"/>
                      <a:gd name="T30" fmla="*/ 808 w 921"/>
                      <a:gd name="T31" fmla="*/ 59 h 737"/>
                      <a:gd name="T32" fmla="*/ 676 w 921"/>
                      <a:gd name="T33" fmla="*/ 29 h 737"/>
                      <a:gd name="T34" fmla="*/ 610 w 921"/>
                      <a:gd name="T35" fmla="*/ 47 h 737"/>
                      <a:gd name="T36" fmla="*/ 563 w 921"/>
                      <a:gd name="T37" fmla="*/ 12 h 737"/>
                      <a:gd name="T38" fmla="*/ 503 w 921"/>
                      <a:gd name="T39" fmla="*/ 0 h 737"/>
                      <a:gd name="T40" fmla="*/ 437 w 921"/>
                      <a:gd name="T41" fmla="*/ 12 h 737"/>
                      <a:gd name="T42" fmla="*/ 359 w 921"/>
                      <a:gd name="T43" fmla="*/ 41 h 737"/>
                      <a:gd name="T44" fmla="*/ 317 w 921"/>
                      <a:gd name="T45" fmla="*/ 35 h 737"/>
                      <a:gd name="T46" fmla="*/ 258 w 921"/>
                      <a:gd name="T47" fmla="*/ 53 h 737"/>
                      <a:gd name="T48" fmla="*/ 186 w 921"/>
                      <a:gd name="T49" fmla="*/ 77 h 737"/>
                      <a:gd name="T50" fmla="*/ 102 w 921"/>
                      <a:gd name="T51" fmla="*/ 89 h 737"/>
                      <a:gd name="T52" fmla="*/ 42 w 921"/>
                      <a:gd name="T53" fmla="*/ 137 h 737"/>
                      <a:gd name="T54" fmla="*/ 6 w 921"/>
                      <a:gd name="T55" fmla="*/ 221 h 737"/>
                      <a:gd name="T56" fmla="*/ 0 w 921"/>
                      <a:gd name="T57" fmla="*/ 311 h 737"/>
                      <a:gd name="T58" fmla="*/ 18 w 921"/>
                      <a:gd name="T59" fmla="*/ 389 h 737"/>
                      <a:gd name="T60" fmla="*/ 60 w 921"/>
                      <a:gd name="T61" fmla="*/ 437 h 737"/>
                      <a:gd name="T62" fmla="*/ 120 w 921"/>
                      <a:gd name="T63" fmla="*/ 467 h 737"/>
                      <a:gd name="T64" fmla="*/ 144 w 921"/>
                      <a:gd name="T65" fmla="*/ 473 h 737"/>
                      <a:gd name="T66" fmla="*/ 180 w 921"/>
                      <a:gd name="T67" fmla="*/ 509 h 737"/>
                      <a:gd name="T68" fmla="*/ 264 w 921"/>
                      <a:gd name="T69" fmla="*/ 545 h 737"/>
                      <a:gd name="T70" fmla="*/ 305 w 921"/>
                      <a:gd name="T71" fmla="*/ 545 h 7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921" h="737">
                        <a:moveTo>
                          <a:pt x="305" y="545"/>
                        </a:moveTo>
                        <a:lnTo>
                          <a:pt x="287" y="563"/>
                        </a:lnTo>
                        <a:lnTo>
                          <a:pt x="276" y="581"/>
                        </a:lnTo>
                        <a:lnTo>
                          <a:pt x="264" y="623"/>
                        </a:lnTo>
                        <a:lnTo>
                          <a:pt x="270" y="653"/>
                        </a:lnTo>
                        <a:lnTo>
                          <a:pt x="276" y="677"/>
                        </a:lnTo>
                        <a:lnTo>
                          <a:pt x="311" y="713"/>
                        </a:lnTo>
                        <a:lnTo>
                          <a:pt x="353" y="737"/>
                        </a:lnTo>
                        <a:lnTo>
                          <a:pt x="371" y="737"/>
                        </a:lnTo>
                        <a:lnTo>
                          <a:pt x="395" y="737"/>
                        </a:lnTo>
                        <a:lnTo>
                          <a:pt x="443" y="719"/>
                        </a:lnTo>
                        <a:lnTo>
                          <a:pt x="473" y="695"/>
                        </a:lnTo>
                        <a:lnTo>
                          <a:pt x="509" y="671"/>
                        </a:lnTo>
                        <a:lnTo>
                          <a:pt x="557" y="659"/>
                        </a:lnTo>
                        <a:lnTo>
                          <a:pt x="604" y="653"/>
                        </a:lnTo>
                        <a:lnTo>
                          <a:pt x="652" y="653"/>
                        </a:lnTo>
                        <a:lnTo>
                          <a:pt x="700" y="647"/>
                        </a:lnTo>
                        <a:lnTo>
                          <a:pt x="748" y="641"/>
                        </a:lnTo>
                        <a:lnTo>
                          <a:pt x="790" y="617"/>
                        </a:lnTo>
                        <a:lnTo>
                          <a:pt x="820" y="581"/>
                        </a:lnTo>
                        <a:lnTo>
                          <a:pt x="832" y="545"/>
                        </a:lnTo>
                        <a:lnTo>
                          <a:pt x="850" y="503"/>
                        </a:lnTo>
                        <a:lnTo>
                          <a:pt x="886" y="401"/>
                        </a:lnTo>
                        <a:lnTo>
                          <a:pt x="904" y="347"/>
                        </a:lnTo>
                        <a:lnTo>
                          <a:pt x="915" y="299"/>
                        </a:lnTo>
                        <a:lnTo>
                          <a:pt x="921" y="263"/>
                        </a:lnTo>
                        <a:lnTo>
                          <a:pt x="921" y="233"/>
                        </a:lnTo>
                        <a:lnTo>
                          <a:pt x="915" y="197"/>
                        </a:lnTo>
                        <a:lnTo>
                          <a:pt x="904" y="161"/>
                        </a:lnTo>
                        <a:lnTo>
                          <a:pt x="880" y="125"/>
                        </a:lnTo>
                        <a:lnTo>
                          <a:pt x="850" y="89"/>
                        </a:lnTo>
                        <a:lnTo>
                          <a:pt x="808" y="59"/>
                        </a:lnTo>
                        <a:lnTo>
                          <a:pt x="748" y="35"/>
                        </a:lnTo>
                        <a:lnTo>
                          <a:pt x="676" y="29"/>
                        </a:lnTo>
                        <a:lnTo>
                          <a:pt x="646" y="35"/>
                        </a:lnTo>
                        <a:lnTo>
                          <a:pt x="610" y="47"/>
                        </a:lnTo>
                        <a:lnTo>
                          <a:pt x="587" y="29"/>
                        </a:lnTo>
                        <a:lnTo>
                          <a:pt x="563" y="12"/>
                        </a:lnTo>
                        <a:lnTo>
                          <a:pt x="533" y="0"/>
                        </a:lnTo>
                        <a:lnTo>
                          <a:pt x="503" y="0"/>
                        </a:lnTo>
                        <a:lnTo>
                          <a:pt x="467" y="0"/>
                        </a:lnTo>
                        <a:lnTo>
                          <a:pt x="437" y="12"/>
                        </a:lnTo>
                        <a:lnTo>
                          <a:pt x="383" y="53"/>
                        </a:lnTo>
                        <a:lnTo>
                          <a:pt x="359" y="41"/>
                        </a:lnTo>
                        <a:lnTo>
                          <a:pt x="335" y="41"/>
                        </a:lnTo>
                        <a:lnTo>
                          <a:pt x="317" y="35"/>
                        </a:lnTo>
                        <a:lnTo>
                          <a:pt x="299" y="41"/>
                        </a:lnTo>
                        <a:lnTo>
                          <a:pt x="258" y="53"/>
                        </a:lnTo>
                        <a:lnTo>
                          <a:pt x="234" y="83"/>
                        </a:lnTo>
                        <a:lnTo>
                          <a:pt x="186" y="77"/>
                        </a:lnTo>
                        <a:lnTo>
                          <a:pt x="144" y="77"/>
                        </a:lnTo>
                        <a:lnTo>
                          <a:pt x="102" y="89"/>
                        </a:lnTo>
                        <a:lnTo>
                          <a:pt x="72" y="107"/>
                        </a:lnTo>
                        <a:lnTo>
                          <a:pt x="42" y="137"/>
                        </a:lnTo>
                        <a:lnTo>
                          <a:pt x="18" y="173"/>
                        </a:lnTo>
                        <a:lnTo>
                          <a:pt x="6" y="221"/>
                        </a:lnTo>
                        <a:lnTo>
                          <a:pt x="0" y="275"/>
                        </a:lnTo>
                        <a:lnTo>
                          <a:pt x="0" y="311"/>
                        </a:lnTo>
                        <a:lnTo>
                          <a:pt x="6" y="353"/>
                        </a:lnTo>
                        <a:lnTo>
                          <a:pt x="18" y="389"/>
                        </a:lnTo>
                        <a:lnTo>
                          <a:pt x="36" y="419"/>
                        </a:lnTo>
                        <a:lnTo>
                          <a:pt x="60" y="437"/>
                        </a:lnTo>
                        <a:lnTo>
                          <a:pt x="90" y="455"/>
                        </a:lnTo>
                        <a:lnTo>
                          <a:pt x="120" y="467"/>
                        </a:lnTo>
                        <a:lnTo>
                          <a:pt x="144" y="473"/>
                        </a:lnTo>
                        <a:lnTo>
                          <a:pt x="144" y="473"/>
                        </a:lnTo>
                        <a:lnTo>
                          <a:pt x="150" y="479"/>
                        </a:lnTo>
                        <a:lnTo>
                          <a:pt x="180" y="509"/>
                        </a:lnTo>
                        <a:lnTo>
                          <a:pt x="228" y="533"/>
                        </a:lnTo>
                        <a:lnTo>
                          <a:pt x="264" y="545"/>
                        </a:lnTo>
                        <a:lnTo>
                          <a:pt x="305" y="545"/>
                        </a:lnTo>
                        <a:lnTo>
                          <a:pt x="305" y="545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22" name="Freeform 290"/>
                  <p:cNvSpPr>
                    <a:spLocks/>
                  </p:cNvSpPr>
                  <p:nvPr/>
                </p:nvSpPr>
                <p:spPr bwMode="auto">
                  <a:xfrm>
                    <a:off x="3298" y="1767"/>
                    <a:ext cx="60" cy="108"/>
                  </a:xfrm>
                  <a:custGeom>
                    <a:avLst/>
                    <a:gdLst>
                      <a:gd name="T0" fmla="*/ 60 w 60"/>
                      <a:gd name="T1" fmla="*/ 0 h 108"/>
                      <a:gd name="T2" fmla="*/ 30 w 60"/>
                      <a:gd name="T3" fmla="*/ 60 h 108"/>
                      <a:gd name="T4" fmla="*/ 12 w 60"/>
                      <a:gd name="T5" fmla="*/ 84 h 108"/>
                      <a:gd name="T6" fmla="*/ 0 w 60"/>
                      <a:gd name="T7" fmla="*/ 108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0" h="108">
                        <a:moveTo>
                          <a:pt x="60" y="0"/>
                        </a:moveTo>
                        <a:lnTo>
                          <a:pt x="30" y="60"/>
                        </a:lnTo>
                        <a:lnTo>
                          <a:pt x="12" y="84"/>
                        </a:lnTo>
                        <a:lnTo>
                          <a:pt x="0" y="10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23" name="Freeform 291"/>
                  <p:cNvSpPr>
                    <a:spLocks/>
                  </p:cNvSpPr>
                  <p:nvPr/>
                </p:nvSpPr>
                <p:spPr bwMode="auto">
                  <a:xfrm>
                    <a:off x="3053" y="1647"/>
                    <a:ext cx="305" cy="366"/>
                  </a:xfrm>
                  <a:custGeom>
                    <a:avLst/>
                    <a:gdLst>
                      <a:gd name="T0" fmla="*/ 90 w 305"/>
                      <a:gd name="T1" fmla="*/ 0 h 366"/>
                      <a:gd name="T2" fmla="*/ 60 w 305"/>
                      <a:gd name="T3" fmla="*/ 42 h 366"/>
                      <a:gd name="T4" fmla="*/ 36 w 305"/>
                      <a:gd name="T5" fmla="*/ 96 h 366"/>
                      <a:gd name="T6" fmla="*/ 18 w 305"/>
                      <a:gd name="T7" fmla="*/ 150 h 366"/>
                      <a:gd name="T8" fmla="*/ 6 w 305"/>
                      <a:gd name="T9" fmla="*/ 198 h 366"/>
                      <a:gd name="T10" fmla="*/ 0 w 305"/>
                      <a:gd name="T11" fmla="*/ 240 h 366"/>
                      <a:gd name="T12" fmla="*/ 6 w 305"/>
                      <a:gd name="T13" fmla="*/ 288 h 366"/>
                      <a:gd name="T14" fmla="*/ 24 w 305"/>
                      <a:gd name="T15" fmla="*/ 324 h 366"/>
                      <a:gd name="T16" fmla="*/ 60 w 305"/>
                      <a:gd name="T17" fmla="*/ 354 h 366"/>
                      <a:gd name="T18" fmla="*/ 138 w 305"/>
                      <a:gd name="T19" fmla="*/ 366 h 366"/>
                      <a:gd name="T20" fmla="*/ 179 w 305"/>
                      <a:gd name="T21" fmla="*/ 366 h 366"/>
                      <a:gd name="T22" fmla="*/ 215 w 305"/>
                      <a:gd name="T23" fmla="*/ 354 h 366"/>
                      <a:gd name="T24" fmla="*/ 251 w 305"/>
                      <a:gd name="T25" fmla="*/ 336 h 366"/>
                      <a:gd name="T26" fmla="*/ 281 w 305"/>
                      <a:gd name="T27" fmla="*/ 306 h 366"/>
                      <a:gd name="T28" fmla="*/ 305 w 305"/>
                      <a:gd name="T29" fmla="*/ 264 h 366"/>
                      <a:gd name="T30" fmla="*/ 305 w 305"/>
                      <a:gd name="T31" fmla="*/ 228 h 3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305" h="366">
                        <a:moveTo>
                          <a:pt x="90" y="0"/>
                        </a:moveTo>
                        <a:lnTo>
                          <a:pt x="60" y="42"/>
                        </a:lnTo>
                        <a:lnTo>
                          <a:pt x="36" y="96"/>
                        </a:lnTo>
                        <a:lnTo>
                          <a:pt x="18" y="150"/>
                        </a:lnTo>
                        <a:lnTo>
                          <a:pt x="6" y="198"/>
                        </a:lnTo>
                        <a:lnTo>
                          <a:pt x="0" y="240"/>
                        </a:lnTo>
                        <a:lnTo>
                          <a:pt x="6" y="288"/>
                        </a:lnTo>
                        <a:lnTo>
                          <a:pt x="24" y="324"/>
                        </a:lnTo>
                        <a:lnTo>
                          <a:pt x="60" y="354"/>
                        </a:lnTo>
                        <a:lnTo>
                          <a:pt x="138" y="366"/>
                        </a:lnTo>
                        <a:lnTo>
                          <a:pt x="179" y="366"/>
                        </a:lnTo>
                        <a:lnTo>
                          <a:pt x="215" y="354"/>
                        </a:lnTo>
                        <a:lnTo>
                          <a:pt x="251" y="336"/>
                        </a:lnTo>
                        <a:lnTo>
                          <a:pt x="281" y="306"/>
                        </a:lnTo>
                        <a:lnTo>
                          <a:pt x="305" y="264"/>
                        </a:lnTo>
                        <a:lnTo>
                          <a:pt x="305" y="22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24" name="Freeform 292"/>
                  <p:cNvSpPr>
                    <a:spLocks/>
                  </p:cNvSpPr>
                  <p:nvPr/>
                </p:nvSpPr>
                <p:spPr bwMode="auto">
                  <a:xfrm>
                    <a:off x="2874" y="1629"/>
                    <a:ext cx="203" cy="366"/>
                  </a:xfrm>
                  <a:custGeom>
                    <a:avLst/>
                    <a:gdLst>
                      <a:gd name="T0" fmla="*/ 83 w 203"/>
                      <a:gd name="T1" fmla="*/ 0 h 366"/>
                      <a:gd name="T2" fmla="*/ 53 w 203"/>
                      <a:gd name="T3" fmla="*/ 54 h 366"/>
                      <a:gd name="T4" fmla="*/ 23 w 203"/>
                      <a:gd name="T5" fmla="*/ 102 h 366"/>
                      <a:gd name="T6" fmla="*/ 11 w 203"/>
                      <a:gd name="T7" fmla="*/ 150 h 366"/>
                      <a:gd name="T8" fmla="*/ 0 w 203"/>
                      <a:gd name="T9" fmla="*/ 192 h 366"/>
                      <a:gd name="T10" fmla="*/ 0 w 203"/>
                      <a:gd name="T11" fmla="*/ 240 h 366"/>
                      <a:gd name="T12" fmla="*/ 11 w 203"/>
                      <a:gd name="T13" fmla="*/ 282 h 366"/>
                      <a:gd name="T14" fmla="*/ 35 w 203"/>
                      <a:gd name="T15" fmla="*/ 324 h 366"/>
                      <a:gd name="T16" fmla="*/ 71 w 203"/>
                      <a:gd name="T17" fmla="*/ 348 h 366"/>
                      <a:gd name="T18" fmla="*/ 107 w 203"/>
                      <a:gd name="T19" fmla="*/ 360 h 366"/>
                      <a:gd name="T20" fmla="*/ 137 w 203"/>
                      <a:gd name="T21" fmla="*/ 360 h 366"/>
                      <a:gd name="T22" fmla="*/ 161 w 203"/>
                      <a:gd name="T23" fmla="*/ 366 h 366"/>
                      <a:gd name="T24" fmla="*/ 179 w 203"/>
                      <a:gd name="T25" fmla="*/ 360 h 366"/>
                      <a:gd name="T26" fmla="*/ 191 w 203"/>
                      <a:gd name="T27" fmla="*/ 360 h 366"/>
                      <a:gd name="T28" fmla="*/ 203 w 203"/>
                      <a:gd name="T29" fmla="*/ 354 h 3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03" h="366">
                        <a:moveTo>
                          <a:pt x="83" y="0"/>
                        </a:moveTo>
                        <a:lnTo>
                          <a:pt x="53" y="54"/>
                        </a:lnTo>
                        <a:lnTo>
                          <a:pt x="23" y="102"/>
                        </a:lnTo>
                        <a:lnTo>
                          <a:pt x="11" y="150"/>
                        </a:lnTo>
                        <a:lnTo>
                          <a:pt x="0" y="192"/>
                        </a:lnTo>
                        <a:lnTo>
                          <a:pt x="0" y="240"/>
                        </a:lnTo>
                        <a:lnTo>
                          <a:pt x="11" y="282"/>
                        </a:lnTo>
                        <a:lnTo>
                          <a:pt x="35" y="324"/>
                        </a:lnTo>
                        <a:lnTo>
                          <a:pt x="71" y="348"/>
                        </a:lnTo>
                        <a:lnTo>
                          <a:pt x="107" y="360"/>
                        </a:lnTo>
                        <a:lnTo>
                          <a:pt x="137" y="360"/>
                        </a:lnTo>
                        <a:lnTo>
                          <a:pt x="161" y="366"/>
                        </a:lnTo>
                        <a:lnTo>
                          <a:pt x="179" y="360"/>
                        </a:lnTo>
                        <a:lnTo>
                          <a:pt x="191" y="360"/>
                        </a:lnTo>
                        <a:lnTo>
                          <a:pt x="203" y="35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25" name="Freeform 293"/>
                  <p:cNvSpPr>
                    <a:spLocks/>
                  </p:cNvSpPr>
                  <p:nvPr/>
                </p:nvSpPr>
                <p:spPr bwMode="auto">
                  <a:xfrm>
                    <a:off x="2718" y="1641"/>
                    <a:ext cx="233" cy="360"/>
                  </a:xfrm>
                  <a:custGeom>
                    <a:avLst/>
                    <a:gdLst>
                      <a:gd name="T0" fmla="*/ 78 w 233"/>
                      <a:gd name="T1" fmla="*/ 0 h 360"/>
                      <a:gd name="T2" fmla="*/ 48 w 233"/>
                      <a:gd name="T3" fmla="*/ 48 h 360"/>
                      <a:gd name="T4" fmla="*/ 24 w 233"/>
                      <a:gd name="T5" fmla="*/ 96 h 360"/>
                      <a:gd name="T6" fmla="*/ 6 w 233"/>
                      <a:gd name="T7" fmla="*/ 150 h 360"/>
                      <a:gd name="T8" fmla="*/ 0 w 233"/>
                      <a:gd name="T9" fmla="*/ 210 h 360"/>
                      <a:gd name="T10" fmla="*/ 12 w 233"/>
                      <a:gd name="T11" fmla="*/ 252 h 360"/>
                      <a:gd name="T12" fmla="*/ 30 w 233"/>
                      <a:gd name="T13" fmla="*/ 288 h 360"/>
                      <a:gd name="T14" fmla="*/ 60 w 233"/>
                      <a:gd name="T15" fmla="*/ 318 h 360"/>
                      <a:gd name="T16" fmla="*/ 90 w 233"/>
                      <a:gd name="T17" fmla="*/ 336 h 360"/>
                      <a:gd name="T18" fmla="*/ 126 w 233"/>
                      <a:gd name="T19" fmla="*/ 354 h 360"/>
                      <a:gd name="T20" fmla="*/ 162 w 233"/>
                      <a:gd name="T21" fmla="*/ 360 h 360"/>
                      <a:gd name="T22" fmla="*/ 203 w 233"/>
                      <a:gd name="T23" fmla="*/ 360 h 360"/>
                      <a:gd name="T24" fmla="*/ 233 w 233"/>
                      <a:gd name="T25" fmla="*/ 336 h 3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33" h="360">
                        <a:moveTo>
                          <a:pt x="78" y="0"/>
                        </a:moveTo>
                        <a:lnTo>
                          <a:pt x="48" y="48"/>
                        </a:lnTo>
                        <a:lnTo>
                          <a:pt x="24" y="96"/>
                        </a:lnTo>
                        <a:lnTo>
                          <a:pt x="6" y="150"/>
                        </a:lnTo>
                        <a:lnTo>
                          <a:pt x="0" y="210"/>
                        </a:lnTo>
                        <a:lnTo>
                          <a:pt x="12" y="252"/>
                        </a:lnTo>
                        <a:lnTo>
                          <a:pt x="30" y="288"/>
                        </a:lnTo>
                        <a:lnTo>
                          <a:pt x="60" y="318"/>
                        </a:lnTo>
                        <a:lnTo>
                          <a:pt x="90" y="336"/>
                        </a:lnTo>
                        <a:lnTo>
                          <a:pt x="126" y="354"/>
                        </a:lnTo>
                        <a:lnTo>
                          <a:pt x="162" y="360"/>
                        </a:lnTo>
                        <a:lnTo>
                          <a:pt x="203" y="360"/>
                        </a:lnTo>
                        <a:lnTo>
                          <a:pt x="233" y="33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26" name="Freeform 294"/>
                  <p:cNvSpPr>
                    <a:spLocks/>
                  </p:cNvSpPr>
                  <p:nvPr/>
                </p:nvSpPr>
                <p:spPr bwMode="auto">
                  <a:xfrm>
                    <a:off x="3956" y="1623"/>
                    <a:ext cx="138" cy="144"/>
                  </a:xfrm>
                  <a:custGeom>
                    <a:avLst/>
                    <a:gdLst>
                      <a:gd name="T0" fmla="*/ 0 w 138"/>
                      <a:gd name="T1" fmla="*/ 0 h 144"/>
                      <a:gd name="T2" fmla="*/ 54 w 138"/>
                      <a:gd name="T3" fmla="*/ 30 h 144"/>
                      <a:gd name="T4" fmla="*/ 96 w 138"/>
                      <a:gd name="T5" fmla="*/ 78 h 144"/>
                      <a:gd name="T6" fmla="*/ 120 w 138"/>
                      <a:gd name="T7" fmla="*/ 120 h 144"/>
                      <a:gd name="T8" fmla="*/ 138 w 138"/>
                      <a:gd name="T9" fmla="*/ 144 h 1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8" h="144">
                        <a:moveTo>
                          <a:pt x="0" y="0"/>
                        </a:moveTo>
                        <a:lnTo>
                          <a:pt x="54" y="30"/>
                        </a:lnTo>
                        <a:lnTo>
                          <a:pt x="96" y="78"/>
                        </a:lnTo>
                        <a:lnTo>
                          <a:pt x="120" y="120"/>
                        </a:lnTo>
                        <a:lnTo>
                          <a:pt x="138" y="14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27" name="Freeform 295"/>
                  <p:cNvSpPr>
                    <a:spLocks/>
                  </p:cNvSpPr>
                  <p:nvPr/>
                </p:nvSpPr>
                <p:spPr bwMode="auto">
                  <a:xfrm>
                    <a:off x="4153" y="1677"/>
                    <a:ext cx="162" cy="90"/>
                  </a:xfrm>
                  <a:custGeom>
                    <a:avLst/>
                    <a:gdLst>
                      <a:gd name="T0" fmla="*/ 0 w 162"/>
                      <a:gd name="T1" fmla="*/ 90 h 90"/>
                      <a:gd name="T2" fmla="*/ 12 w 162"/>
                      <a:gd name="T3" fmla="*/ 78 h 90"/>
                      <a:gd name="T4" fmla="*/ 30 w 162"/>
                      <a:gd name="T5" fmla="*/ 60 h 90"/>
                      <a:gd name="T6" fmla="*/ 84 w 162"/>
                      <a:gd name="T7" fmla="*/ 36 h 90"/>
                      <a:gd name="T8" fmla="*/ 132 w 162"/>
                      <a:gd name="T9" fmla="*/ 12 h 90"/>
                      <a:gd name="T10" fmla="*/ 150 w 162"/>
                      <a:gd name="T11" fmla="*/ 6 h 90"/>
                      <a:gd name="T12" fmla="*/ 162 w 162"/>
                      <a:gd name="T13" fmla="*/ 0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2" h="90">
                        <a:moveTo>
                          <a:pt x="0" y="90"/>
                        </a:moveTo>
                        <a:lnTo>
                          <a:pt x="12" y="78"/>
                        </a:lnTo>
                        <a:lnTo>
                          <a:pt x="30" y="60"/>
                        </a:lnTo>
                        <a:lnTo>
                          <a:pt x="84" y="36"/>
                        </a:lnTo>
                        <a:lnTo>
                          <a:pt x="132" y="12"/>
                        </a:lnTo>
                        <a:lnTo>
                          <a:pt x="150" y="6"/>
                        </a:lnTo>
                        <a:lnTo>
                          <a:pt x="162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28" name="Freeform 296"/>
                  <p:cNvSpPr>
                    <a:spLocks/>
                  </p:cNvSpPr>
                  <p:nvPr/>
                </p:nvSpPr>
                <p:spPr bwMode="auto">
                  <a:xfrm>
                    <a:off x="4225" y="1833"/>
                    <a:ext cx="24" cy="66"/>
                  </a:xfrm>
                  <a:custGeom>
                    <a:avLst/>
                    <a:gdLst>
                      <a:gd name="T0" fmla="*/ 24 w 24"/>
                      <a:gd name="T1" fmla="*/ 0 h 66"/>
                      <a:gd name="T2" fmla="*/ 6 w 24"/>
                      <a:gd name="T3" fmla="*/ 36 h 66"/>
                      <a:gd name="T4" fmla="*/ 0 w 24"/>
                      <a:gd name="T5" fmla="*/ 66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4" h="66">
                        <a:moveTo>
                          <a:pt x="24" y="0"/>
                        </a:moveTo>
                        <a:lnTo>
                          <a:pt x="6" y="36"/>
                        </a:lnTo>
                        <a:lnTo>
                          <a:pt x="0" y="6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29" name="Freeform 297"/>
                  <p:cNvSpPr>
                    <a:spLocks/>
                  </p:cNvSpPr>
                  <p:nvPr/>
                </p:nvSpPr>
                <p:spPr bwMode="auto">
                  <a:xfrm>
                    <a:off x="4010" y="1779"/>
                    <a:ext cx="6" cy="90"/>
                  </a:xfrm>
                  <a:custGeom>
                    <a:avLst/>
                    <a:gdLst>
                      <a:gd name="T0" fmla="*/ 6 w 6"/>
                      <a:gd name="T1" fmla="*/ 0 h 90"/>
                      <a:gd name="T2" fmla="*/ 0 w 6"/>
                      <a:gd name="T3" fmla="*/ 42 h 90"/>
                      <a:gd name="T4" fmla="*/ 0 w 6"/>
                      <a:gd name="T5" fmla="*/ 90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" h="90">
                        <a:moveTo>
                          <a:pt x="6" y="0"/>
                        </a:moveTo>
                        <a:lnTo>
                          <a:pt x="0" y="42"/>
                        </a:lnTo>
                        <a:lnTo>
                          <a:pt x="0" y="9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30" name="Freeform 298"/>
                  <p:cNvSpPr>
                    <a:spLocks/>
                  </p:cNvSpPr>
                  <p:nvPr/>
                </p:nvSpPr>
                <p:spPr bwMode="auto">
                  <a:xfrm>
                    <a:off x="4309" y="1875"/>
                    <a:ext cx="54" cy="24"/>
                  </a:xfrm>
                  <a:custGeom>
                    <a:avLst/>
                    <a:gdLst>
                      <a:gd name="T0" fmla="*/ 0 w 54"/>
                      <a:gd name="T1" fmla="*/ 24 h 24"/>
                      <a:gd name="T2" fmla="*/ 24 w 54"/>
                      <a:gd name="T3" fmla="*/ 12 h 24"/>
                      <a:gd name="T4" fmla="*/ 54 w 54"/>
                      <a:gd name="T5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4" h="24">
                        <a:moveTo>
                          <a:pt x="0" y="24"/>
                        </a:moveTo>
                        <a:lnTo>
                          <a:pt x="24" y="12"/>
                        </a:lnTo>
                        <a:lnTo>
                          <a:pt x="54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31" name="Freeform 299"/>
                  <p:cNvSpPr>
                    <a:spLocks/>
                  </p:cNvSpPr>
                  <p:nvPr/>
                </p:nvSpPr>
                <p:spPr bwMode="auto">
                  <a:xfrm>
                    <a:off x="4339" y="1911"/>
                    <a:ext cx="54" cy="24"/>
                  </a:xfrm>
                  <a:custGeom>
                    <a:avLst/>
                    <a:gdLst>
                      <a:gd name="T0" fmla="*/ 0 w 54"/>
                      <a:gd name="T1" fmla="*/ 24 h 24"/>
                      <a:gd name="T2" fmla="*/ 30 w 54"/>
                      <a:gd name="T3" fmla="*/ 12 h 24"/>
                      <a:gd name="T4" fmla="*/ 54 w 54"/>
                      <a:gd name="T5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4" h="24">
                        <a:moveTo>
                          <a:pt x="0" y="24"/>
                        </a:moveTo>
                        <a:lnTo>
                          <a:pt x="30" y="12"/>
                        </a:lnTo>
                        <a:lnTo>
                          <a:pt x="54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32" name="Freeform 300"/>
                  <p:cNvSpPr>
                    <a:spLocks/>
                  </p:cNvSpPr>
                  <p:nvPr/>
                </p:nvSpPr>
                <p:spPr bwMode="auto">
                  <a:xfrm>
                    <a:off x="4279" y="2037"/>
                    <a:ext cx="120" cy="108"/>
                  </a:xfrm>
                  <a:custGeom>
                    <a:avLst/>
                    <a:gdLst>
                      <a:gd name="T0" fmla="*/ 0 w 120"/>
                      <a:gd name="T1" fmla="*/ 0 h 108"/>
                      <a:gd name="T2" fmla="*/ 60 w 120"/>
                      <a:gd name="T3" fmla="*/ 54 h 108"/>
                      <a:gd name="T4" fmla="*/ 84 w 120"/>
                      <a:gd name="T5" fmla="*/ 84 h 108"/>
                      <a:gd name="T6" fmla="*/ 120 w 120"/>
                      <a:gd name="T7" fmla="*/ 108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0" h="108">
                        <a:moveTo>
                          <a:pt x="0" y="0"/>
                        </a:moveTo>
                        <a:lnTo>
                          <a:pt x="60" y="54"/>
                        </a:lnTo>
                        <a:lnTo>
                          <a:pt x="84" y="84"/>
                        </a:lnTo>
                        <a:lnTo>
                          <a:pt x="120" y="10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33" name="Freeform 301"/>
                  <p:cNvSpPr>
                    <a:spLocks/>
                  </p:cNvSpPr>
                  <p:nvPr/>
                </p:nvSpPr>
                <p:spPr bwMode="auto">
                  <a:xfrm>
                    <a:off x="3920" y="2001"/>
                    <a:ext cx="407" cy="180"/>
                  </a:xfrm>
                  <a:custGeom>
                    <a:avLst/>
                    <a:gdLst>
                      <a:gd name="T0" fmla="*/ 407 w 407"/>
                      <a:gd name="T1" fmla="*/ 84 h 180"/>
                      <a:gd name="T2" fmla="*/ 377 w 407"/>
                      <a:gd name="T3" fmla="*/ 114 h 180"/>
                      <a:gd name="T4" fmla="*/ 341 w 407"/>
                      <a:gd name="T5" fmla="*/ 138 h 180"/>
                      <a:gd name="T6" fmla="*/ 269 w 407"/>
                      <a:gd name="T7" fmla="*/ 168 h 180"/>
                      <a:gd name="T8" fmla="*/ 204 w 407"/>
                      <a:gd name="T9" fmla="*/ 180 h 180"/>
                      <a:gd name="T10" fmla="*/ 138 w 407"/>
                      <a:gd name="T11" fmla="*/ 180 h 180"/>
                      <a:gd name="T12" fmla="*/ 66 w 407"/>
                      <a:gd name="T13" fmla="*/ 168 h 180"/>
                      <a:gd name="T14" fmla="*/ 36 w 407"/>
                      <a:gd name="T15" fmla="*/ 150 h 180"/>
                      <a:gd name="T16" fmla="*/ 12 w 407"/>
                      <a:gd name="T17" fmla="*/ 126 h 180"/>
                      <a:gd name="T18" fmla="*/ 0 w 407"/>
                      <a:gd name="T19" fmla="*/ 96 h 180"/>
                      <a:gd name="T20" fmla="*/ 0 w 407"/>
                      <a:gd name="T21" fmla="*/ 60 h 180"/>
                      <a:gd name="T22" fmla="*/ 6 w 407"/>
                      <a:gd name="T23" fmla="*/ 48 h 180"/>
                      <a:gd name="T24" fmla="*/ 12 w 407"/>
                      <a:gd name="T25" fmla="*/ 30 h 180"/>
                      <a:gd name="T26" fmla="*/ 24 w 407"/>
                      <a:gd name="T27" fmla="*/ 12 h 180"/>
                      <a:gd name="T28" fmla="*/ 42 w 407"/>
                      <a:gd name="T29" fmla="*/ 0 h 1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407" h="180">
                        <a:moveTo>
                          <a:pt x="407" y="84"/>
                        </a:moveTo>
                        <a:lnTo>
                          <a:pt x="377" y="114"/>
                        </a:lnTo>
                        <a:lnTo>
                          <a:pt x="341" y="138"/>
                        </a:lnTo>
                        <a:lnTo>
                          <a:pt x="269" y="168"/>
                        </a:lnTo>
                        <a:lnTo>
                          <a:pt x="204" y="180"/>
                        </a:lnTo>
                        <a:lnTo>
                          <a:pt x="138" y="180"/>
                        </a:lnTo>
                        <a:lnTo>
                          <a:pt x="66" y="168"/>
                        </a:lnTo>
                        <a:lnTo>
                          <a:pt x="36" y="150"/>
                        </a:lnTo>
                        <a:lnTo>
                          <a:pt x="12" y="126"/>
                        </a:lnTo>
                        <a:lnTo>
                          <a:pt x="0" y="96"/>
                        </a:lnTo>
                        <a:lnTo>
                          <a:pt x="0" y="60"/>
                        </a:lnTo>
                        <a:lnTo>
                          <a:pt x="6" y="48"/>
                        </a:lnTo>
                        <a:lnTo>
                          <a:pt x="12" y="30"/>
                        </a:lnTo>
                        <a:lnTo>
                          <a:pt x="24" y="12"/>
                        </a:lnTo>
                        <a:lnTo>
                          <a:pt x="42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34" name="Freeform 302"/>
                  <p:cNvSpPr>
                    <a:spLocks/>
                  </p:cNvSpPr>
                  <p:nvPr/>
                </p:nvSpPr>
                <p:spPr bwMode="auto">
                  <a:xfrm>
                    <a:off x="3926" y="1857"/>
                    <a:ext cx="210" cy="174"/>
                  </a:xfrm>
                  <a:custGeom>
                    <a:avLst/>
                    <a:gdLst>
                      <a:gd name="T0" fmla="*/ 186 w 210"/>
                      <a:gd name="T1" fmla="*/ 0 h 174"/>
                      <a:gd name="T2" fmla="*/ 174 w 210"/>
                      <a:gd name="T3" fmla="*/ 0 h 174"/>
                      <a:gd name="T4" fmla="*/ 150 w 210"/>
                      <a:gd name="T5" fmla="*/ 0 h 174"/>
                      <a:gd name="T6" fmla="*/ 90 w 210"/>
                      <a:gd name="T7" fmla="*/ 6 h 174"/>
                      <a:gd name="T8" fmla="*/ 36 w 210"/>
                      <a:gd name="T9" fmla="*/ 24 h 174"/>
                      <a:gd name="T10" fmla="*/ 12 w 210"/>
                      <a:gd name="T11" fmla="*/ 36 h 174"/>
                      <a:gd name="T12" fmla="*/ 6 w 210"/>
                      <a:gd name="T13" fmla="*/ 60 h 174"/>
                      <a:gd name="T14" fmla="*/ 0 w 210"/>
                      <a:gd name="T15" fmla="*/ 102 h 174"/>
                      <a:gd name="T16" fmla="*/ 12 w 210"/>
                      <a:gd name="T17" fmla="*/ 120 h 174"/>
                      <a:gd name="T18" fmla="*/ 30 w 210"/>
                      <a:gd name="T19" fmla="*/ 138 h 174"/>
                      <a:gd name="T20" fmla="*/ 54 w 210"/>
                      <a:gd name="T21" fmla="*/ 150 h 174"/>
                      <a:gd name="T22" fmla="*/ 90 w 210"/>
                      <a:gd name="T23" fmla="*/ 156 h 174"/>
                      <a:gd name="T24" fmla="*/ 144 w 210"/>
                      <a:gd name="T25" fmla="*/ 168 h 174"/>
                      <a:gd name="T26" fmla="*/ 210 w 210"/>
                      <a:gd name="T27" fmla="*/ 174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10" h="174">
                        <a:moveTo>
                          <a:pt x="186" y="0"/>
                        </a:moveTo>
                        <a:lnTo>
                          <a:pt x="174" y="0"/>
                        </a:lnTo>
                        <a:lnTo>
                          <a:pt x="150" y="0"/>
                        </a:lnTo>
                        <a:lnTo>
                          <a:pt x="90" y="6"/>
                        </a:lnTo>
                        <a:lnTo>
                          <a:pt x="36" y="24"/>
                        </a:lnTo>
                        <a:lnTo>
                          <a:pt x="12" y="36"/>
                        </a:lnTo>
                        <a:lnTo>
                          <a:pt x="6" y="60"/>
                        </a:lnTo>
                        <a:lnTo>
                          <a:pt x="0" y="102"/>
                        </a:lnTo>
                        <a:lnTo>
                          <a:pt x="12" y="120"/>
                        </a:lnTo>
                        <a:lnTo>
                          <a:pt x="30" y="138"/>
                        </a:lnTo>
                        <a:lnTo>
                          <a:pt x="54" y="150"/>
                        </a:lnTo>
                        <a:lnTo>
                          <a:pt x="90" y="156"/>
                        </a:lnTo>
                        <a:lnTo>
                          <a:pt x="144" y="168"/>
                        </a:lnTo>
                        <a:lnTo>
                          <a:pt x="210" y="17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35" name="Freeform 303"/>
                  <p:cNvSpPr>
                    <a:spLocks/>
                  </p:cNvSpPr>
                  <p:nvPr/>
                </p:nvSpPr>
                <p:spPr bwMode="auto">
                  <a:xfrm>
                    <a:off x="3771" y="1120"/>
                    <a:ext cx="544" cy="377"/>
                  </a:xfrm>
                  <a:custGeom>
                    <a:avLst/>
                    <a:gdLst>
                      <a:gd name="T0" fmla="*/ 0 w 544"/>
                      <a:gd name="T1" fmla="*/ 330 h 377"/>
                      <a:gd name="T2" fmla="*/ 0 w 544"/>
                      <a:gd name="T3" fmla="*/ 294 h 377"/>
                      <a:gd name="T4" fmla="*/ 6 w 544"/>
                      <a:gd name="T5" fmla="*/ 258 h 377"/>
                      <a:gd name="T6" fmla="*/ 30 w 544"/>
                      <a:gd name="T7" fmla="*/ 210 h 377"/>
                      <a:gd name="T8" fmla="*/ 48 w 544"/>
                      <a:gd name="T9" fmla="*/ 168 h 377"/>
                      <a:gd name="T10" fmla="*/ 71 w 544"/>
                      <a:gd name="T11" fmla="*/ 132 h 377"/>
                      <a:gd name="T12" fmla="*/ 95 w 544"/>
                      <a:gd name="T13" fmla="*/ 108 h 377"/>
                      <a:gd name="T14" fmla="*/ 131 w 544"/>
                      <a:gd name="T15" fmla="*/ 78 h 377"/>
                      <a:gd name="T16" fmla="*/ 173 w 544"/>
                      <a:gd name="T17" fmla="*/ 54 h 377"/>
                      <a:gd name="T18" fmla="*/ 275 w 544"/>
                      <a:gd name="T19" fmla="*/ 18 h 377"/>
                      <a:gd name="T20" fmla="*/ 370 w 544"/>
                      <a:gd name="T21" fmla="*/ 0 h 377"/>
                      <a:gd name="T22" fmla="*/ 412 w 544"/>
                      <a:gd name="T23" fmla="*/ 6 h 377"/>
                      <a:gd name="T24" fmla="*/ 454 w 544"/>
                      <a:gd name="T25" fmla="*/ 12 h 377"/>
                      <a:gd name="T26" fmla="*/ 490 w 544"/>
                      <a:gd name="T27" fmla="*/ 30 h 377"/>
                      <a:gd name="T28" fmla="*/ 526 w 544"/>
                      <a:gd name="T29" fmla="*/ 54 h 377"/>
                      <a:gd name="T30" fmla="*/ 544 w 544"/>
                      <a:gd name="T31" fmla="*/ 72 h 377"/>
                      <a:gd name="T32" fmla="*/ 544 w 544"/>
                      <a:gd name="T33" fmla="*/ 84 h 377"/>
                      <a:gd name="T34" fmla="*/ 532 w 544"/>
                      <a:gd name="T35" fmla="*/ 84 h 377"/>
                      <a:gd name="T36" fmla="*/ 526 w 544"/>
                      <a:gd name="T37" fmla="*/ 78 h 377"/>
                      <a:gd name="T38" fmla="*/ 514 w 544"/>
                      <a:gd name="T39" fmla="*/ 66 h 377"/>
                      <a:gd name="T40" fmla="*/ 484 w 544"/>
                      <a:gd name="T41" fmla="*/ 54 h 377"/>
                      <a:gd name="T42" fmla="*/ 454 w 544"/>
                      <a:gd name="T43" fmla="*/ 42 h 377"/>
                      <a:gd name="T44" fmla="*/ 430 w 544"/>
                      <a:gd name="T45" fmla="*/ 36 h 377"/>
                      <a:gd name="T46" fmla="*/ 353 w 544"/>
                      <a:gd name="T47" fmla="*/ 36 h 377"/>
                      <a:gd name="T48" fmla="*/ 287 w 544"/>
                      <a:gd name="T49" fmla="*/ 54 h 377"/>
                      <a:gd name="T50" fmla="*/ 227 w 544"/>
                      <a:gd name="T51" fmla="*/ 78 h 377"/>
                      <a:gd name="T52" fmla="*/ 209 w 544"/>
                      <a:gd name="T53" fmla="*/ 96 h 377"/>
                      <a:gd name="T54" fmla="*/ 197 w 544"/>
                      <a:gd name="T55" fmla="*/ 114 h 377"/>
                      <a:gd name="T56" fmla="*/ 197 w 544"/>
                      <a:gd name="T57" fmla="*/ 126 h 377"/>
                      <a:gd name="T58" fmla="*/ 203 w 544"/>
                      <a:gd name="T59" fmla="*/ 138 h 377"/>
                      <a:gd name="T60" fmla="*/ 227 w 544"/>
                      <a:gd name="T61" fmla="*/ 144 h 377"/>
                      <a:gd name="T62" fmla="*/ 251 w 544"/>
                      <a:gd name="T63" fmla="*/ 144 h 377"/>
                      <a:gd name="T64" fmla="*/ 203 w 544"/>
                      <a:gd name="T65" fmla="*/ 174 h 377"/>
                      <a:gd name="T66" fmla="*/ 161 w 544"/>
                      <a:gd name="T67" fmla="*/ 198 h 377"/>
                      <a:gd name="T68" fmla="*/ 119 w 544"/>
                      <a:gd name="T69" fmla="*/ 228 h 377"/>
                      <a:gd name="T70" fmla="*/ 77 w 544"/>
                      <a:gd name="T71" fmla="*/ 264 h 377"/>
                      <a:gd name="T72" fmla="*/ 48 w 544"/>
                      <a:gd name="T73" fmla="*/ 306 h 377"/>
                      <a:gd name="T74" fmla="*/ 30 w 544"/>
                      <a:gd name="T75" fmla="*/ 353 h 377"/>
                      <a:gd name="T76" fmla="*/ 18 w 544"/>
                      <a:gd name="T77" fmla="*/ 371 h 377"/>
                      <a:gd name="T78" fmla="*/ 12 w 544"/>
                      <a:gd name="T79" fmla="*/ 377 h 377"/>
                      <a:gd name="T80" fmla="*/ 6 w 544"/>
                      <a:gd name="T81" fmla="*/ 359 h 377"/>
                      <a:gd name="T82" fmla="*/ 0 w 544"/>
                      <a:gd name="T83" fmla="*/ 330 h 377"/>
                      <a:gd name="T84" fmla="*/ 0 w 544"/>
                      <a:gd name="T85" fmla="*/ 330 h 3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544" h="377">
                        <a:moveTo>
                          <a:pt x="0" y="330"/>
                        </a:moveTo>
                        <a:lnTo>
                          <a:pt x="0" y="294"/>
                        </a:lnTo>
                        <a:lnTo>
                          <a:pt x="6" y="258"/>
                        </a:lnTo>
                        <a:lnTo>
                          <a:pt x="30" y="210"/>
                        </a:lnTo>
                        <a:lnTo>
                          <a:pt x="48" y="168"/>
                        </a:lnTo>
                        <a:lnTo>
                          <a:pt x="71" y="132"/>
                        </a:lnTo>
                        <a:lnTo>
                          <a:pt x="95" y="108"/>
                        </a:lnTo>
                        <a:lnTo>
                          <a:pt x="131" y="78"/>
                        </a:lnTo>
                        <a:lnTo>
                          <a:pt x="173" y="54"/>
                        </a:lnTo>
                        <a:lnTo>
                          <a:pt x="275" y="18"/>
                        </a:lnTo>
                        <a:lnTo>
                          <a:pt x="370" y="0"/>
                        </a:lnTo>
                        <a:lnTo>
                          <a:pt x="412" y="6"/>
                        </a:lnTo>
                        <a:lnTo>
                          <a:pt x="454" y="12"/>
                        </a:lnTo>
                        <a:lnTo>
                          <a:pt x="490" y="30"/>
                        </a:lnTo>
                        <a:lnTo>
                          <a:pt x="526" y="54"/>
                        </a:lnTo>
                        <a:lnTo>
                          <a:pt x="544" y="72"/>
                        </a:lnTo>
                        <a:lnTo>
                          <a:pt x="544" y="84"/>
                        </a:lnTo>
                        <a:lnTo>
                          <a:pt x="532" y="84"/>
                        </a:lnTo>
                        <a:lnTo>
                          <a:pt x="526" y="78"/>
                        </a:lnTo>
                        <a:lnTo>
                          <a:pt x="514" y="66"/>
                        </a:lnTo>
                        <a:lnTo>
                          <a:pt x="484" y="54"/>
                        </a:lnTo>
                        <a:lnTo>
                          <a:pt x="454" y="42"/>
                        </a:lnTo>
                        <a:lnTo>
                          <a:pt x="430" y="36"/>
                        </a:lnTo>
                        <a:lnTo>
                          <a:pt x="353" y="36"/>
                        </a:lnTo>
                        <a:lnTo>
                          <a:pt x="287" y="54"/>
                        </a:lnTo>
                        <a:lnTo>
                          <a:pt x="227" y="78"/>
                        </a:lnTo>
                        <a:lnTo>
                          <a:pt x="209" y="96"/>
                        </a:lnTo>
                        <a:lnTo>
                          <a:pt x="197" y="114"/>
                        </a:lnTo>
                        <a:lnTo>
                          <a:pt x="197" y="126"/>
                        </a:lnTo>
                        <a:lnTo>
                          <a:pt x="203" y="138"/>
                        </a:lnTo>
                        <a:lnTo>
                          <a:pt x="227" y="144"/>
                        </a:lnTo>
                        <a:lnTo>
                          <a:pt x="251" y="144"/>
                        </a:lnTo>
                        <a:lnTo>
                          <a:pt x="203" y="174"/>
                        </a:lnTo>
                        <a:lnTo>
                          <a:pt x="161" y="198"/>
                        </a:lnTo>
                        <a:lnTo>
                          <a:pt x="119" y="228"/>
                        </a:lnTo>
                        <a:lnTo>
                          <a:pt x="77" y="264"/>
                        </a:lnTo>
                        <a:lnTo>
                          <a:pt x="48" y="306"/>
                        </a:lnTo>
                        <a:lnTo>
                          <a:pt x="30" y="353"/>
                        </a:lnTo>
                        <a:lnTo>
                          <a:pt x="18" y="371"/>
                        </a:lnTo>
                        <a:lnTo>
                          <a:pt x="12" y="377"/>
                        </a:lnTo>
                        <a:lnTo>
                          <a:pt x="6" y="359"/>
                        </a:lnTo>
                        <a:lnTo>
                          <a:pt x="0" y="330"/>
                        </a:lnTo>
                        <a:lnTo>
                          <a:pt x="0" y="33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36" name="Freeform 304"/>
                  <p:cNvSpPr>
                    <a:spLocks/>
                  </p:cNvSpPr>
                  <p:nvPr/>
                </p:nvSpPr>
                <p:spPr bwMode="auto">
                  <a:xfrm>
                    <a:off x="4363" y="1210"/>
                    <a:ext cx="406" cy="287"/>
                  </a:xfrm>
                  <a:custGeom>
                    <a:avLst/>
                    <a:gdLst>
                      <a:gd name="T0" fmla="*/ 24 w 406"/>
                      <a:gd name="T1" fmla="*/ 30 h 287"/>
                      <a:gd name="T2" fmla="*/ 6 w 406"/>
                      <a:gd name="T3" fmla="*/ 42 h 287"/>
                      <a:gd name="T4" fmla="*/ 0 w 406"/>
                      <a:gd name="T5" fmla="*/ 48 h 287"/>
                      <a:gd name="T6" fmla="*/ 0 w 406"/>
                      <a:gd name="T7" fmla="*/ 54 h 287"/>
                      <a:gd name="T8" fmla="*/ 12 w 406"/>
                      <a:gd name="T9" fmla="*/ 78 h 287"/>
                      <a:gd name="T10" fmla="*/ 24 w 406"/>
                      <a:gd name="T11" fmla="*/ 78 h 287"/>
                      <a:gd name="T12" fmla="*/ 42 w 406"/>
                      <a:gd name="T13" fmla="*/ 72 h 287"/>
                      <a:gd name="T14" fmla="*/ 54 w 406"/>
                      <a:gd name="T15" fmla="*/ 66 h 287"/>
                      <a:gd name="T16" fmla="*/ 66 w 406"/>
                      <a:gd name="T17" fmla="*/ 60 h 287"/>
                      <a:gd name="T18" fmla="*/ 119 w 406"/>
                      <a:gd name="T19" fmla="*/ 48 h 287"/>
                      <a:gd name="T20" fmla="*/ 191 w 406"/>
                      <a:gd name="T21" fmla="*/ 42 h 287"/>
                      <a:gd name="T22" fmla="*/ 257 w 406"/>
                      <a:gd name="T23" fmla="*/ 48 h 287"/>
                      <a:gd name="T24" fmla="*/ 293 w 406"/>
                      <a:gd name="T25" fmla="*/ 66 h 287"/>
                      <a:gd name="T26" fmla="*/ 329 w 406"/>
                      <a:gd name="T27" fmla="*/ 114 h 287"/>
                      <a:gd name="T28" fmla="*/ 347 w 406"/>
                      <a:gd name="T29" fmla="*/ 144 h 287"/>
                      <a:gd name="T30" fmla="*/ 365 w 406"/>
                      <a:gd name="T31" fmla="*/ 180 h 287"/>
                      <a:gd name="T32" fmla="*/ 377 w 406"/>
                      <a:gd name="T33" fmla="*/ 228 h 287"/>
                      <a:gd name="T34" fmla="*/ 383 w 406"/>
                      <a:gd name="T35" fmla="*/ 275 h 287"/>
                      <a:gd name="T36" fmla="*/ 389 w 406"/>
                      <a:gd name="T37" fmla="*/ 287 h 287"/>
                      <a:gd name="T38" fmla="*/ 395 w 406"/>
                      <a:gd name="T39" fmla="*/ 281 h 287"/>
                      <a:gd name="T40" fmla="*/ 401 w 406"/>
                      <a:gd name="T41" fmla="*/ 263 h 287"/>
                      <a:gd name="T42" fmla="*/ 406 w 406"/>
                      <a:gd name="T43" fmla="*/ 228 h 287"/>
                      <a:gd name="T44" fmla="*/ 401 w 406"/>
                      <a:gd name="T45" fmla="*/ 198 h 287"/>
                      <a:gd name="T46" fmla="*/ 395 w 406"/>
                      <a:gd name="T47" fmla="*/ 150 h 287"/>
                      <a:gd name="T48" fmla="*/ 371 w 406"/>
                      <a:gd name="T49" fmla="*/ 96 h 287"/>
                      <a:gd name="T50" fmla="*/ 335 w 406"/>
                      <a:gd name="T51" fmla="*/ 48 h 287"/>
                      <a:gd name="T52" fmla="*/ 287 w 406"/>
                      <a:gd name="T53" fmla="*/ 12 h 287"/>
                      <a:gd name="T54" fmla="*/ 227 w 406"/>
                      <a:gd name="T55" fmla="*/ 0 h 287"/>
                      <a:gd name="T56" fmla="*/ 167 w 406"/>
                      <a:gd name="T57" fmla="*/ 0 h 287"/>
                      <a:gd name="T58" fmla="*/ 101 w 406"/>
                      <a:gd name="T59" fmla="*/ 6 h 287"/>
                      <a:gd name="T60" fmla="*/ 66 w 406"/>
                      <a:gd name="T61" fmla="*/ 18 h 287"/>
                      <a:gd name="T62" fmla="*/ 48 w 406"/>
                      <a:gd name="T63" fmla="*/ 24 h 287"/>
                      <a:gd name="T64" fmla="*/ 24 w 406"/>
                      <a:gd name="T65" fmla="*/ 30 h 287"/>
                      <a:gd name="T66" fmla="*/ 24 w 406"/>
                      <a:gd name="T67" fmla="*/ 30 h 2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406" h="287">
                        <a:moveTo>
                          <a:pt x="24" y="30"/>
                        </a:moveTo>
                        <a:lnTo>
                          <a:pt x="6" y="42"/>
                        </a:lnTo>
                        <a:lnTo>
                          <a:pt x="0" y="48"/>
                        </a:lnTo>
                        <a:lnTo>
                          <a:pt x="0" y="54"/>
                        </a:lnTo>
                        <a:lnTo>
                          <a:pt x="12" y="78"/>
                        </a:lnTo>
                        <a:lnTo>
                          <a:pt x="24" y="78"/>
                        </a:lnTo>
                        <a:lnTo>
                          <a:pt x="42" y="72"/>
                        </a:lnTo>
                        <a:lnTo>
                          <a:pt x="54" y="66"/>
                        </a:lnTo>
                        <a:lnTo>
                          <a:pt x="66" y="60"/>
                        </a:lnTo>
                        <a:lnTo>
                          <a:pt x="119" y="48"/>
                        </a:lnTo>
                        <a:lnTo>
                          <a:pt x="191" y="42"/>
                        </a:lnTo>
                        <a:lnTo>
                          <a:pt x="257" y="48"/>
                        </a:lnTo>
                        <a:lnTo>
                          <a:pt x="293" y="66"/>
                        </a:lnTo>
                        <a:lnTo>
                          <a:pt x="329" y="114"/>
                        </a:lnTo>
                        <a:lnTo>
                          <a:pt x="347" y="144"/>
                        </a:lnTo>
                        <a:lnTo>
                          <a:pt x="365" y="180"/>
                        </a:lnTo>
                        <a:lnTo>
                          <a:pt x="377" y="228"/>
                        </a:lnTo>
                        <a:lnTo>
                          <a:pt x="383" y="275"/>
                        </a:lnTo>
                        <a:lnTo>
                          <a:pt x="389" y="287"/>
                        </a:lnTo>
                        <a:lnTo>
                          <a:pt x="395" y="281"/>
                        </a:lnTo>
                        <a:lnTo>
                          <a:pt x="401" y="263"/>
                        </a:lnTo>
                        <a:lnTo>
                          <a:pt x="406" y="228"/>
                        </a:lnTo>
                        <a:lnTo>
                          <a:pt x="401" y="198"/>
                        </a:lnTo>
                        <a:lnTo>
                          <a:pt x="395" y="150"/>
                        </a:lnTo>
                        <a:lnTo>
                          <a:pt x="371" y="96"/>
                        </a:lnTo>
                        <a:lnTo>
                          <a:pt x="335" y="48"/>
                        </a:lnTo>
                        <a:lnTo>
                          <a:pt x="287" y="12"/>
                        </a:lnTo>
                        <a:lnTo>
                          <a:pt x="227" y="0"/>
                        </a:lnTo>
                        <a:lnTo>
                          <a:pt x="167" y="0"/>
                        </a:lnTo>
                        <a:lnTo>
                          <a:pt x="101" y="6"/>
                        </a:lnTo>
                        <a:lnTo>
                          <a:pt x="66" y="18"/>
                        </a:lnTo>
                        <a:lnTo>
                          <a:pt x="48" y="24"/>
                        </a:lnTo>
                        <a:lnTo>
                          <a:pt x="24" y="30"/>
                        </a:lnTo>
                        <a:lnTo>
                          <a:pt x="24" y="3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23537" name="Rectangle 305"/>
                <p:cNvSpPr>
                  <a:spLocks noChangeArrowheads="1"/>
                </p:cNvSpPr>
                <p:nvPr/>
              </p:nvSpPr>
              <p:spPr bwMode="auto">
                <a:xfrm>
                  <a:off x="3696" y="1392"/>
                  <a:ext cx="1104" cy="288"/>
                </a:xfrm>
                <a:prstGeom prst="rect">
                  <a:avLst/>
                </a:prstGeom>
                <a:solidFill>
                  <a:srgbClr val="FFFFCC"/>
                </a:solidFill>
                <a:ln w="19050">
                  <a:solidFill>
                    <a:srgbClr val="003399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ja-JP" altLang="en-US" sz="2400" b="1">
                      <a:solidFill>
                        <a:srgbClr val="003366"/>
                      </a:solidFill>
                      <a:ea typeface="HGP創英角ﾎﾟｯﾌﾟ体" pitchFamily="50" charset="-128"/>
                    </a:rPr>
                    <a:t>アイデア</a:t>
                  </a:r>
                </a:p>
              </p:txBody>
            </p:sp>
          </p:grpSp>
          <p:grpSp>
            <p:nvGrpSpPr>
              <p:cNvPr id="223538" name="Group 306"/>
              <p:cNvGrpSpPr>
                <a:grpSpLocks/>
              </p:cNvGrpSpPr>
              <p:nvPr/>
            </p:nvGrpSpPr>
            <p:grpSpPr bwMode="auto">
              <a:xfrm>
                <a:off x="3552" y="1488"/>
                <a:ext cx="1296" cy="1296"/>
                <a:chOff x="3264" y="384"/>
                <a:chExt cx="1536" cy="1680"/>
              </a:xfrm>
            </p:grpSpPr>
            <p:grpSp>
              <p:nvGrpSpPr>
                <p:cNvPr id="223539" name="Group 307"/>
                <p:cNvGrpSpPr>
                  <a:grpSpLocks/>
                </p:cNvGrpSpPr>
                <p:nvPr/>
              </p:nvGrpSpPr>
              <p:grpSpPr bwMode="auto">
                <a:xfrm>
                  <a:off x="3264" y="384"/>
                  <a:ext cx="1440" cy="1680"/>
                  <a:chOff x="2208" y="960"/>
                  <a:chExt cx="2896" cy="2444"/>
                </a:xfrm>
              </p:grpSpPr>
              <p:sp>
                <p:nvSpPr>
                  <p:cNvPr id="223540" name="Freeform 308"/>
                  <p:cNvSpPr>
                    <a:spLocks/>
                  </p:cNvSpPr>
                  <p:nvPr/>
                </p:nvSpPr>
                <p:spPr bwMode="auto">
                  <a:xfrm>
                    <a:off x="3735" y="1090"/>
                    <a:ext cx="1058" cy="887"/>
                  </a:xfrm>
                  <a:custGeom>
                    <a:avLst/>
                    <a:gdLst>
                      <a:gd name="T0" fmla="*/ 939 w 1058"/>
                      <a:gd name="T1" fmla="*/ 809 h 887"/>
                      <a:gd name="T2" fmla="*/ 951 w 1058"/>
                      <a:gd name="T3" fmla="*/ 761 h 887"/>
                      <a:gd name="T4" fmla="*/ 993 w 1058"/>
                      <a:gd name="T5" fmla="*/ 641 h 887"/>
                      <a:gd name="T6" fmla="*/ 1052 w 1058"/>
                      <a:gd name="T7" fmla="*/ 431 h 887"/>
                      <a:gd name="T8" fmla="*/ 1052 w 1058"/>
                      <a:gd name="T9" fmla="*/ 330 h 887"/>
                      <a:gd name="T10" fmla="*/ 1023 w 1058"/>
                      <a:gd name="T11" fmla="*/ 210 h 887"/>
                      <a:gd name="T12" fmla="*/ 921 w 1058"/>
                      <a:gd name="T13" fmla="*/ 114 h 887"/>
                      <a:gd name="T14" fmla="*/ 801 w 1058"/>
                      <a:gd name="T15" fmla="*/ 84 h 887"/>
                      <a:gd name="T16" fmla="*/ 688 w 1058"/>
                      <a:gd name="T17" fmla="*/ 102 h 887"/>
                      <a:gd name="T18" fmla="*/ 598 w 1058"/>
                      <a:gd name="T19" fmla="*/ 72 h 887"/>
                      <a:gd name="T20" fmla="*/ 520 w 1058"/>
                      <a:gd name="T21" fmla="*/ 18 h 887"/>
                      <a:gd name="T22" fmla="*/ 418 w 1058"/>
                      <a:gd name="T23" fmla="*/ 0 h 887"/>
                      <a:gd name="T24" fmla="*/ 311 w 1058"/>
                      <a:gd name="T25" fmla="*/ 18 h 887"/>
                      <a:gd name="T26" fmla="*/ 227 w 1058"/>
                      <a:gd name="T27" fmla="*/ 48 h 887"/>
                      <a:gd name="T28" fmla="*/ 143 w 1058"/>
                      <a:gd name="T29" fmla="*/ 96 h 887"/>
                      <a:gd name="T30" fmla="*/ 60 w 1058"/>
                      <a:gd name="T31" fmla="*/ 186 h 887"/>
                      <a:gd name="T32" fmla="*/ 6 w 1058"/>
                      <a:gd name="T33" fmla="*/ 318 h 887"/>
                      <a:gd name="T34" fmla="*/ 6 w 1058"/>
                      <a:gd name="T35" fmla="*/ 443 h 887"/>
                      <a:gd name="T36" fmla="*/ 24 w 1058"/>
                      <a:gd name="T37" fmla="*/ 467 h 887"/>
                      <a:gd name="T38" fmla="*/ 60 w 1058"/>
                      <a:gd name="T39" fmla="*/ 443 h 887"/>
                      <a:gd name="T40" fmla="*/ 72 w 1058"/>
                      <a:gd name="T41" fmla="*/ 431 h 887"/>
                      <a:gd name="T42" fmla="*/ 78 w 1058"/>
                      <a:gd name="T43" fmla="*/ 467 h 887"/>
                      <a:gd name="T44" fmla="*/ 113 w 1058"/>
                      <a:gd name="T45" fmla="*/ 527 h 887"/>
                      <a:gd name="T46" fmla="*/ 131 w 1058"/>
                      <a:gd name="T47" fmla="*/ 533 h 887"/>
                      <a:gd name="T48" fmla="*/ 137 w 1058"/>
                      <a:gd name="T49" fmla="*/ 497 h 887"/>
                      <a:gd name="T50" fmla="*/ 155 w 1058"/>
                      <a:gd name="T51" fmla="*/ 521 h 887"/>
                      <a:gd name="T52" fmla="*/ 173 w 1058"/>
                      <a:gd name="T53" fmla="*/ 563 h 887"/>
                      <a:gd name="T54" fmla="*/ 191 w 1058"/>
                      <a:gd name="T55" fmla="*/ 587 h 887"/>
                      <a:gd name="T56" fmla="*/ 299 w 1058"/>
                      <a:gd name="T57" fmla="*/ 641 h 887"/>
                      <a:gd name="T58" fmla="*/ 478 w 1058"/>
                      <a:gd name="T59" fmla="*/ 725 h 887"/>
                      <a:gd name="T60" fmla="*/ 604 w 1058"/>
                      <a:gd name="T61" fmla="*/ 785 h 887"/>
                      <a:gd name="T62" fmla="*/ 694 w 1058"/>
                      <a:gd name="T63" fmla="*/ 833 h 887"/>
                      <a:gd name="T64" fmla="*/ 753 w 1058"/>
                      <a:gd name="T65" fmla="*/ 863 h 887"/>
                      <a:gd name="T66" fmla="*/ 795 w 1058"/>
                      <a:gd name="T67" fmla="*/ 881 h 887"/>
                      <a:gd name="T68" fmla="*/ 807 w 1058"/>
                      <a:gd name="T69" fmla="*/ 887 h 8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058" h="887">
                        <a:moveTo>
                          <a:pt x="933" y="815"/>
                        </a:moveTo>
                        <a:lnTo>
                          <a:pt x="939" y="809"/>
                        </a:lnTo>
                        <a:lnTo>
                          <a:pt x="939" y="797"/>
                        </a:lnTo>
                        <a:lnTo>
                          <a:pt x="951" y="761"/>
                        </a:lnTo>
                        <a:lnTo>
                          <a:pt x="975" y="707"/>
                        </a:lnTo>
                        <a:lnTo>
                          <a:pt x="993" y="641"/>
                        </a:lnTo>
                        <a:lnTo>
                          <a:pt x="1034" y="497"/>
                        </a:lnTo>
                        <a:lnTo>
                          <a:pt x="1052" y="431"/>
                        </a:lnTo>
                        <a:lnTo>
                          <a:pt x="1058" y="378"/>
                        </a:lnTo>
                        <a:lnTo>
                          <a:pt x="1052" y="330"/>
                        </a:lnTo>
                        <a:lnTo>
                          <a:pt x="1040" y="270"/>
                        </a:lnTo>
                        <a:lnTo>
                          <a:pt x="1023" y="210"/>
                        </a:lnTo>
                        <a:lnTo>
                          <a:pt x="981" y="156"/>
                        </a:lnTo>
                        <a:lnTo>
                          <a:pt x="921" y="114"/>
                        </a:lnTo>
                        <a:lnTo>
                          <a:pt x="849" y="90"/>
                        </a:lnTo>
                        <a:lnTo>
                          <a:pt x="801" y="84"/>
                        </a:lnTo>
                        <a:lnTo>
                          <a:pt x="747" y="90"/>
                        </a:lnTo>
                        <a:lnTo>
                          <a:pt x="688" y="102"/>
                        </a:lnTo>
                        <a:lnTo>
                          <a:pt x="622" y="120"/>
                        </a:lnTo>
                        <a:lnTo>
                          <a:pt x="598" y="72"/>
                        </a:lnTo>
                        <a:lnTo>
                          <a:pt x="562" y="42"/>
                        </a:lnTo>
                        <a:lnTo>
                          <a:pt x="520" y="18"/>
                        </a:lnTo>
                        <a:lnTo>
                          <a:pt x="466" y="6"/>
                        </a:lnTo>
                        <a:lnTo>
                          <a:pt x="418" y="0"/>
                        </a:lnTo>
                        <a:lnTo>
                          <a:pt x="359" y="6"/>
                        </a:lnTo>
                        <a:lnTo>
                          <a:pt x="311" y="18"/>
                        </a:lnTo>
                        <a:lnTo>
                          <a:pt x="257" y="36"/>
                        </a:lnTo>
                        <a:lnTo>
                          <a:pt x="227" y="48"/>
                        </a:lnTo>
                        <a:lnTo>
                          <a:pt x="185" y="72"/>
                        </a:lnTo>
                        <a:lnTo>
                          <a:pt x="143" y="96"/>
                        </a:lnTo>
                        <a:lnTo>
                          <a:pt x="101" y="138"/>
                        </a:lnTo>
                        <a:lnTo>
                          <a:pt x="60" y="186"/>
                        </a:lnTo>
                        <a:lnTo>
                          <a:pt x="30" y="246"/>
                        </a:lnTo>
                        <a:lnTo>
                          <a:pt x="6" y="318"/>
                        </a:lnTo>
                        <a:lnTo>
                          <a:pt x="0" y="407"/>
                        </a:lnTo>
                        <a:lnTo>
                          <a:pt x="6" y="443"/>
                        </a:lnTo>
                        <a:lnTo>
                          <a:pt x="12" y="461"/>
                        </a:lnTo>
                        <a:lnTo>
                          <a:pt x="24" y="467"/>
                        </a:lnTo>
                        <a:lnTo>
                          <a:pt x="36" y="461"/>
                        </a:lnTo>
                        <a:lnTo>
                          <a:pt x="60" y="443"/>
                        </a:lnTo>
                        <a:lnTo>
                          <a:pt x="66" y="437"/>
                        </a:lnTo>
                        <a:lnTo>
                          <a:pt x="72" y="431"/>
                        </a:lnTo>
                        <a:lnTo>
                          <a:pt x="72" y="443"/>
                        </a:lnTo>
                        <a:lnTo>
                          <a:pt x="78" y="467"/>
                        </a:lnTo>
                        <a:lnTo>
                          <a:pt x="95" y="497"/>
                        </a:lnTo>
                        <a:lnTo>
                          <a:pt x="113" y="527"/>
                        </a:lnTo>
                        <a:lnTo>
                          <a:pt x="125" y="533"/>
                        </a:lnTo>
                        <a:lnTo>
                          <a:pt x="131" y="533"/>
                        </a:lnTo>
                        <a:lnTo>
                          <a:pt x="137" y="521"/>
                        </a:lnTo>
                        <a:lnTo>
                          <a:pt x="137" y="497"/>
                        </a:lnTo>
                        <a:lnTo>
                          <a:pt x="137" y="485"/>
                        </a:lnTo>
                        <a:lnTo>
                          <a:pt x="155" y="521"/>
                        </a:lnTo>
                        <a:lnTo>
                          <a:pt x="167" y="545"/>
                        </a:lnTo>
                        <a:lnTo>
                          <a:pt x="173" y="563"/>
                        </a:lnTo>
                        <a:lnTo>
                          <a:pt x="185" y="575"/>
                        </a:lnTo>
                        <a:lnTo>
                          <a:pt x="191" y="587"/>
                        </a:lnTo>
                        <a:lnTo>
                          <a:pt x="191" y="587"/>
                        </a:lnTo>
                        <a:lnTo>
                          <a:pt x="299" y="641"/>
                        </a:lnTo>
                        <a:lnTo>
                          <a:pt x="395" y="689"/>
                        </a:lnTo>
                        <a:lnTo>
                          <a:pt x="478" y="725"/>
                        </a:lnTo>
                        <a:lnTo>
                          <a:pt x="544" y="761"/>
                        </a:lnTo>
                        <a:lnTo>
                          <a:pt x="604" y="785"/>
                        </a:lnTo>
                        <a:lnTo>
                          <a:pt x="658" y="809"/>
                        </a:lnTo>
                        <a:lnTo>
                          <a:pt x="694" y="833"/>
                        </a:lnTo>
                        <a:lnTo>
                          <a:pt x="729" y="845"/>
                        </a:lnTo>
                        <a:lnTo>
                          <a:pt x="753" y="863"/>
                        </a:lnTo>
                        <a:lnTo>
                          <a:pt x="771" y="869"/>
                        </a:lnTo>
                        <a:lnTo>
                          <a:pt x="795" y="881"/>
                        </a:lnTo>
                        <a:lnTo>
                          <a:pt x="801" y="887"/>
                        </a:lnTo>
                        <a:lnTo>
                          <a:pt x="807" y="887"/>
                        </a:lnTo>
                        <a:lnTo>
                          <a:pt x="933" y="81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41" name="Line 30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08" y="960"/>
                    <a:ext cx="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42" name="Freeform 310"/>
                  <p:cNvSpPr>
                    <a:spLocks/>
                  </p:cNvSpPr>
                  <p:nvPr/>
                </p:nvSpPr>
                <p:spPr bwMode="auto">
                  <a:xfrm>
                    <a:off x="3573" y="2643"/>
                    <a:ext cx="1191" cy="761"/>
                  </a:xfrm>
                  <a:custGeom>
                    <a:avLst/>
                    <a:gdLst>
                      <a:gd name="T0" fmla="*/ 909 w 1191"/>
                      <a:gd name="T1" fmla="*/ 174 h 761"/>
                      <a:gd name="T2" fmla="*/ 969 w 1191"/>
                      <a:gd name="T3" fmla="*/ 311 h 761"/>
                      <a:gd name="T4" fmla="*/ 1047 w 1191"/>
                      <a:gd name="T5" fmla="*/ 509 h 761"/>
                      <a:gd name="T6" fmla="*/ 1125 w 1191"/>
                      <a:gd name="T7" fmla="*/ 653 h 761"/>
                      <a:gd name="T8" fmla="*/ 1185 w 1191"/>
                      <a:gd name="T9" fmla="*/ 719 h 761"/>
                      <a:gd name="T10" fmla="*/ 1185 w 1191"/>
                      <a:gd name="T11" fmla="*/ 749 h 761"/>
                      <a:gd name="T12" fmla="*/ 1155 w 1191"/>
                      <a:gd name="T13" fmla="*/ 761 h 761"/>
                      <a:gd name="T14" fmla="*/ 1095 w 1191"/>
                      <a:gd name="T15" fmla="*/ 755 h 761"/>
                      <a:gd name="T16" fmla="*/ 1005 w 1191"/>
                      <a:gd name="T17" fmla="*/ 737 h 761"/>
                      <a:gd name="T18" fmla="*/ 945 w 1191"/>
                      <a:gd name="T19" fmla="*/ 731 h 761"/>
                      <a:gd name="T20" fmla="*/ 909 w 1191"/>
                      <a:gd name="T21" fmla="*/ 713 h 761"/>
                      <a:gd name="T22" fmla="*/ 868 w 1191"/>
                      <a:gd name="T23" fmla="*/ 647 h 761"/>
                      <a:gd name="T24" fmla="*/ 760 w 1191"/>
                      <a:gd name="T25" fmla="*/ 497 h 761"/>
                      <a:gd name="T26" fmla="*/ 652 w 1191"/>
                      <a:gd name="T27" fmla="*/ 377 h 761"/>
                      <a:gd name="T28" fmla="*/ 622 w 1191"/>
                      <a:gd name="T29" fmla="*/ 347 h 761"/>
                      <a:gd name="T30" fmla="*/ 598 w 1191"/>
                      <a:gd name="T31" fmla="*/ 329 h 761"/>
                      <a:gd name="T32" fmla="*/ 563 w 1191"/>
                      <a:gd name="T33" fmla="*/ 341 h 761"/>
                      <a:gd name="T34" fmla="*/ 485 w 1191"/>
                      <a:gd name="T35" fmla="*/ 395 h 761"/>
                      <a:gd name="T36" fmla="*/ 395 w 1191"/>
                      <a:gd name="T37" fmla="*/ 485 h 761"/>
                      <a:gd name="T38" fmla="*/ 311 w 1191"/>
                      <a:gd name="T39" fmla="*/ 581 h 761"/>
                      <a:gd name="T40" fmla="*/ 281 w 1191"/>
                      <a:gd name="T41" fmla="*/ 623 h 761"/>
                      <a:gd name="T42" fmla="*/ 275 w 1191"/>
                      <a:gd name="T43" fmla="*/ 629 h 761"/>
                      <a:gd name="T44" fmla="*/ 240 w 1191"/>
                      <a:gd name="T45" fmla="*/ 635 h 761"/>
                      <a:gd name="T46" fmla="*/ 192 w 1191"/>
                      <a:gd name="T47" fmla="*/ 641 h 761"/>
                      <a:gd name="T48" fmla="*/ 102 w 1191"/>
                      <a:gd name="T49" fmla="*/ 647 h 761"/>
                      <a:gd name="T50" fmla="*/ 12 w 1191"/>
                      <a:gd name="T51" fmla="*/ 635 h 761"/>
                      <a:gd name="T52" fmla="*/ 54 w 1191"/>
                      <a:gd name="T53" fmla="*/ 581 h 761"/>
                      <a:gd name="T54" fmla="*/ 126 w 1191"/>
                      <a:gd name="T55" fmla="*/ 563 h 761"/>
                      <a:gd name="T56" fmla="*/ 156 w 1191"/>
                      <a:gd name="T57" fmla="*/ 485 h 761"/>
                      <a:gd name="T58" fmla="*/ 263 w 1191"/>
                      <a:gd name="T59" fmla="*/ 317 h 761"/>
                      <a:gd name="T60" fmla="*/ 341 w 1191"/>
                      <a:gd name="T61" fmla="*/ 233 h 761"/>
                      <a:gd name="T62" fmla="*/ 305 w 1191"/>
                      <a:gd name="T63" fmla="*/ 192 h 761"/>
                      <a:gd name="T64" fmla="*/ 353 w 1191"/>
                      <a:gd name="T65" fmla="*/ 162 h 761"/>
                      <a:gd name="T66" fmla="*/ 347 w 1191"/>
                      <a:gd name="T67" fmla="*/ 78 h 761"/>
                      <a:gd name="T68" fmla="*/ 377 w 1191"/>
                      <a:gd name="T69" fmla="*/ 0 h 7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191" h="761">
                        <a:moveTo>
                          <a:pt x="891" y="102"/>
                        </a:moveTo>
                        <a:lnTo>
                          <a:pt x="909" y="174"/>
                        </a:lnTo>
                        <a:lnTo>
                          <a:pt x="939" y="245"/>
                        </a:lnTo>
                        <a:lnTo>
                          <a:pt x="969" y="311"/>
                        </a:lnTo>
                        <a:lnTo>
                          <a:pt x="993" y="371"/>
                        </a:lnTo>
                        <a:lnTo>
                          <a:pt x="1047" y="509"/>
                        </a:lnTo>
                        <a:lnTo>
                          <a:pt x="1095" y="641"/>
                        </a:lnTo>
                        <a:lnTo>
                          <a:pt x="1125" y="653"/>
                        </a:lnTo>
                        <a:lnTo>
                          <a:pt x="1161" y="683"/>
                        </a:lnTo>
                        <a:lnTo>
                          <a:pt x="1185" y="719"/>
                        </a:lnTo>
                        <a:lnTo>
                          <a:pt x="1191" y="737"/>
                        </a:lnTo>
                        <a:lnTo>
                          <a:pt x="1185" y="749"/>
                        </a:lnTo>
                        <a:lnTo>
                          <a:pt x="1173" y="761"/>
                        </a:lnTo>
                        <a:lnTo>
                          <a:pt x="1155" y="761"/>
                        </a:lnTo>
                        <a:lnTo>
                          <a:pt x="1125" y="761"/>
                        </a:lnTo>
                        <a:lnTo>
                          <a:pt x="1095" y="755"/>
                        </a:lnTo>
                        <a:lnTo>
                          <a:pt x="1029" y="743"/>
                        </a:lnTo>
                        <a:lnTo>
                          <a:pt x="1005" y="737"/>
                        </a:lnTo>
                        <a:lnTo>
                          <a:pt x="993" y="731"/>
                        </a:lnTo>
                        <a:lnTo>
                          <a:pt x="945" y="731"/>
                        </a:lnTo>
                        <a:lnTo>
                          <a:pt x="927" y="725"/>
                        </a:lnTo>
                        <a:lnTo>
                          <a:pt x="909" y="713"/>
                        </a:lnTo>
                        <a:lnTo>
                          <a:pt x="885" y="683"/>
                        </a:lnTo>
                        <a:lnTo>
                          <a:pt x="868" y="647"/>
                        </a:lnTo>
                        <a:lnTo>
                          <a:pt x="814" y="575"/>
                        </a:lnTo>
                        <a:lnTo>
                          <a:pt x="760" y="497"/>
                        </a:lnTo>
                        <a:lnTo>
                          <a:pt x="706" y="431"/>
                        </a:lnTo>
                        <a:lnTo>
                          <a:pt x="652" y="377"/>
                        </a:lnTo>
                        <a:lnTo>
                          <a:pt x="640" y="365"/>
                        </a:lnTo>
                        <a:lnTo>
                          <a:pt x="622" y="347"/>
                        </a:lnTo>
                        <a:lnTo>
                          <a:pt x="610" y="335"/>
                        </a:lnTo>
                        <a:lnTo>
                          <a:pt x="598" y="329"/>
                        </a:lnTo>
                        <a:lnTo>
                          <a:pt x="586" y="335"/>
                        </a:lnTo>
                        <a:lnTo>
                          <a:pt x="563" y="341"/>
                        </a:lnTo>
                        <a:lnTo>
                          <a:pt x="521" y="365"/>
                        </a:lnTo>
                        <a:lnTo>
                          <a:pt x="485" y="395"/>
                        </a:lnTo>
                        <a:lnTo>
                          <a:pt x="455" y="425"/>
                        </a:lnTo>
                        <a:lnTo>
                          <a:pt x="395" y="485"/>
                        </a:lnTo>
                        <a:lnTo>
                          <a:pt x="335" y="545"/>
                        </a:lnTo>
                        <a:lnTo>
                          <a:pt x="311" y="581"/>
                        </a:lnTo>
                        <a:lnTo>
                          <a:pt x="287" y="617"/>
                        </a:lnTo>
                        <a:lnTo>
                          <a:pt x="281" y="623"/>
                        </a:lnTo>
                        <a:lnTo>
                          <a:pt x="281" y="629"/>
                        </a:lnTo>
                        <a:lnTo>
                          <a:pt x="275" y="629"/>
                        </a:lnTo>
                        <a:lnTo>
                          <a:pt x="257" y="635"/>
                        </a:lnTo>
                        <a:lnTo>
                          <a:pt x="240" y="635"/>
                        </a:lnTo>
                        <a:lnTo>
                          <a:pt x="216" y="641"/>
                        </a:lnTo>
                        <a:lnTo>
                          <a:pt x="192" y="641"/>
                        </a:lnTo>
                        <a:lnTo>
                          <a:pt x="168" y="641"/>
                        </a:lnTo>
                        <a:lnTo>
                          <a:pt x="102" y="647"/>
                        </a:lnTo>
                        <a:lnTo>
                          <a:pt x="36" y="641"/>
                        </a:lnTo>
                        <a:lnTo>
                          <a:pt x="12" y="635"/>
                        </a:lnTo>
                        <a:lnTo>
                          <a:pt x="0" y="617"/>
                        </a:lnTo>
                        <a:lnTo>
                          <a:pt x="54" y="581"/>
                        </a:lnTo>
                        <a:lnTo>
                          <a:pt x="90" y="569"/>
                        </a:lnTo>
                        <a:lnTo>
                          <a:pt x="126" y="563"/>
                        </a:lnTo>
                        <a:lnTo>
                          <a:pt x="138" y="527"/>
                        </a:lnTo>
                        <a:lnTo>
                          <a:pt x="156" y="485"/>
                        </a:lnTo>
                        <a:lnTo>
                          <a:pt x="204" y="407"/>
                        </a:lnTo>
                        <a:lnTo>
                          <a:pt x="263" y="317"/>
                        </a:lnTo>
                        <a:lnTo>
                          <a:pt x="299" y="269"/>
                        </a:lnTo>
                        <a:lnTo>
                          <a:pt x="341" y="233"/>
                        </a:lnTo>
                        <a:lnTo>
                          <a:pt x="323" y="209"/>
                        </a:lnTo>
                        <a:lnTo>
                          <a:pt x="305" y="192"/>
                        </a:lnTo>
                        <a:lnTo>
                          <a:pt x="329" y="180"/>
                        </a:lnTo>
                        <a:lnTo>
                          <a:pt x="353" y="162"/>
                        </a:lnTo>
                        <a:lnTo>
                          <a:pt x="341" y="126"/>
                        </a:lnTo>
                        <a:lnTo>
                          <a:pt x="347" y="78"/>
                        </a:lnTo>
                        <a:lnTo>
                          <a:pt x="359" y="36"/>
                        </a:lnTo>
                        <a:lnTo>
                          <a:pt x="377" y="0"/>
                        </a:lnTo>
                        <a:lnTo>
                          <a:pt x="891" y="102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43" name="Freeform 311"/>
                  <p:cNvSpPr>
                    <a:spLocks/>
                  </p:cNvSpPr>
                  <p:nvPr/>
                </p:nvSpPr>
                <p:spPr bwMode="auto">
                  <a:xfrm>
                    <a:off x="3065" y="1743"/>
                    <a:ext cx="813" cy="558"/>
                  </a:xfrm>
                  <a:custGeom>
                    <a:avLst/>
                    <a:gdLst>
                      <a:gd name="T0" fmla="*/ 371 w 813"/>
                      <a:gd name="T1" fmla="*/ 0 h 558"/>
                      <a:gd name="T2" fmla="*/ 395 w 813"/>
                      <a:gd name="T3" fmla="*/ 18 h 558"/>
                      <a:gd name="T4" fmla="*/ 425 w 813"/>
                      <a:gd name="T5" fmla="*/ 48 h 558"/>
                      <a:gd name="T6" fmla="*/ 508 w 813"/>
                      <a:gd name="T7" fmla="*/ 120 h 558"/>
                      <a:gd name="T8" fmla="*/ 550 w 813"/>
                      <a:gd name="T9" fmla="*/ 156 h 558"/>
                      <a:gd name="T10" fmla="*/ 586 w 813"/>
                      <a:gd name="T11" fmla="*/ 192 h 558"/>
                      <a:gd name="T12" fmla="*/ 616 w 813"/>
                      <a:gd name="T13" fmla="*/ 222 h 558"/>
                      <a:gd name="T14" fmla="*/ 634 w 813"/>
                      <a:gd name="T15" fmla="*/ 240 h 558"/>
                      <a:gd name="T16" fmla="*/ 634 w 813"/>
                      <a:gd name="T17" fmla="*/ 234 h 558"/>
                      <a:gd name="T18" fmla="*/ 640 w 813"/>
                      <a:gd name="T19" fmla="*/ 222 h 558"/>
                      <a:gd name="T20" fmla="*/ 658 w 813"/>
                      <a:gd name="T21" fmla="*/ 180 h 558"/>
                      <a:gd name="T22" fmla="*/ 670 w 813"/>
                      <a:gd name="T23" fmla="*/ 162 h 558"/>
                      <a:gd name="T24" fmla="*/ 682 w 813"/>
                      <a:gd name="T25" fmla="*/ 144 h 558"/>
                      <a:gd name="T26" fmla="*/ 700 w 813"/>
                      <a:gd name="T27" fmla="*/ 144 h 558"/>
                      <a:gd name="T28" fmla="*/ 718 w 813"/>
                      <a:gd name="T29" fmla="*/ 156 h 558"/>
                      <a:gd name="T30" fmla="*/ 754 w 813"/>
                      <a:gd name="T31" fmla="*/ 192 h 558"/>
                      <a:gd name="T32" fmla="*/ 783 w 813"/>
                      <a:gd name="T33" fmla="*/ 234 h 558"/>
                      <a:gd name="T34" fmla="*/ 807 w 813"/>
                      <a:gd name="T35" fmla="*/ 270 h 558"/>
                      <a:gd name="T36" fmla="*/ 813 w 813"/>
                      <a:gd name="T37" fmla="*/ 282 h 558"/>
                      <a:gd name="T38" fmla="*/ 813 w 813"/>
                      <a:gd name="T39" fmla="*/ 282 h 558"/>
                      <a:gd name="T40" fmla="*/ 801 w 813"/>
                      <a:gd name="T41" fmla="*/ 372 h 558"/>
                      <a:gd name="T42" fmla="*/ 789 w 813"/>
                      <a:gd name="T43" fmla="*/ 444 h 558"/>
                      <a:gd name="T44" fmla="*/ 777 w 813"/>
                      <a:gd name="T45" fmla="*/ 492 h 558"/>
                      <a:gd name="T46" fmla="*/ 777 w 813"/>
                      <a:gd name="T47" fmla="*/ 528 h 558"/>
                      <a:gd name="T48" fmla="*/ 771 w 813"/>
                      <a:gd name="T49" fmla="*/ 546 h 558"/>
                      <a:gd name="T50" fmla="*/ 765 w 813"/>
                      <a:gd name="T51" fmla="*/ 558 h 558"/>
                      <a:gd name="T52" fmla="*/ 765 w 813"/>
                      <a:gd name="T53" fmla="*/ 558 h 558"/>
                      <a:gd name="T54" fmla="*/ 759 w 813"/>
                      <a:gd name="T55" fmla="*/ 558 h 558"/>
                      <a:gd name="T56" fmla="*/ 736 w 813"/>
                      <a:gd name="T57" fmla="*/ 558 h 558"/>
                      <a:gd name="T58" fmla="*/ 700 w 813"/>
                      <a:gd name="T59" fmla="*/ 546 h 558"/>
                      <a:gd name="T60" fmla="*/ 658 w 813"/>
                      <a:gd name="T61" fmla="*/ 540 h 558"/>
                      <a:gd name="T62" fmla="*/ 604 w 813"/>
                      <a:gd name="T63" fmla="*/ 528 h 558"/>
                      <a:gd name="T64" fmla="*/ 544 w 813"/>
                      <a:gd name="T65" fmla="*/ 516 h 558"/>
                      <a:gd name="T66" fmla="*/ 407 w 813"/>
                      <a:gd name="T67" fmla="*/ 492 h 558"/>
                      <a:gd name="T68" fmla="*/ 269 w 813"/>
                      <a:gd name="T69" fmla="*/ 456 h 558"/>
                      <a:gd name="T70" fmla="*/ 209 w 813"/>
                      <a:gd name="T71" fmla="*/ 444 h 558"/>
                      <a:gd name="T72" fmla="*/ 149 w 813"/>
                      <a:gd name="T73" fmla="*/ 432 h 558"/>
                      <a:gd name="T74" fmla="*/ 96 w 813"/>
                      <a:gd name="T75" fmla="*/ 414 h 558"/>
                      <a:gd name="T76" fmla="*/ 54 w 813"/>
                      <a:gd name="T77" fmla="*/ 402 h 558"/>
                      <a:gd name="T78" fmla="*/ 24 w 813"/>
                      <a:gd name="T79" fmla="*/ 390 h 558"/>
                      <a:gd name="T80" fmla="*/ 6 w 813"/>
                      <a:gd name="T81" fmla="*/ 378 h 558"/>
                      <a:gd name="T82" fmla="*/ 0 w 813"/>
                      <a:gd name="T83" fmla="*/ 348 h 558"/>
                      <a:gd name="T84" fmla="*/ 6 w 813"/>
                      <a:gd name="T85" fmla="*/ 306 h 558"/>
                      <a:gd name="T86" fmla="*/ 24 w 813"/>
                      <a:gd name="T87" fmla="*/ 252 h 558"/>
                      <a:gd name="T88" fmla="*/ 60 w 813"/>
                      <a:gd name="T89" fmla="*/ 192 h 558"/>
                      <a:gd name="T90" fmla="*/ 90 w 813"/>
                      <a:gd name="T91" fmla="*/ 138 h 558"/>
                      <a:gd name="T92" fmla="*/ 120 w 813"/>
                      <a:gd name="T93" fmla="*/ 96 h 558"/>
                      <a:gd name="T94" fmla="*/ 137 w 813"/>
                      <a:gd name="T95" fmla="*/ 60 h 558"/>
                      <a:gd name="T96" fmla="*/ 149 w 813"/>
                      <a:gd name="T97" fmla="*/ 48 h 558"/>
                      <a:gd name="T98" fmla="*/ 371 w 813"/>
                      <a:gd name="T99" fmla="*/ 0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813" h="558">
                        <a:moveTo>
                          <a:pt x="371" y="0"/>
                        </a:moveTo>
                        <a:lnTo>
                          <a:pt x="395" y="18"/>
                        </a:lnTo>
                        <a:lnTo>
                          <a:pt x="425" y="48"/>
                        </a:lnTo>
                        <a:lnTo>
                          <a:pt x="508" y="120"/>
                        </a:lnTo>
                        <a:lnTo>
                          <a:pt x="550" y="156"/>
                        </a:lnTo>
                        <a:lnTo>
                          <a:pt x="586" y="192"/>
                        </a:lnTo>
                        <a:lnTo>
                          <a:pt x="616" y="222"/>
                        </a:lnTo>
                        <a:lnTo>
                          <a:pt x="634" y="240"/>
                        </a:lnTo>
                        <a:lnTo>
                          <a:pt x="634" y="234"/>
                        </a:lnTo>
                        <a:lnTo>
                          <a:pt x="640" y="222"/>
                        </a:lnTo>
                        <a:lnTo>
                          <a:pt x="658" y="180"/>
                        </a:lnTo>
                        <a:lnTo>
                          <a:pt x="670" y="162"/>
                        </a:lnTo>
                        <a:lnTo>
                          <a:pt x="682" y="144"/>
                        </a:lnTo>
                        <a:lnTo>
                          <a:pt x="700" y="144"/>
                        </a:lnTo>
                        <a:lnTo>
                          <a:pt x="718" y="156"/>
                        </a:lnTo>
                        <a:lnTo>
                          <a:pt x="754" y="192"/>
                        </a:lnTo>
                        <a:lnTo>
                          <a:pt x="783" y="234"/>
                        </a:lnTo>
                        <a:lnTo>
                          <a:pt x="807" y="270"/>
                        </a:lnTo>
                        <a:lnTo>
                          <a:pt x="813" y="282"/>
                        </a:lnTo>
                        <a:lnTo>
                          <a:pt x="813" y="282"/>
                        </a:lnTo>
                        <a:lnTo>
                          <a:pt x="801" y="372"/>
                        </a:lnTo>
                        <a:lnTo>
                          <a:pt x="789" y="444"/>
                        </a:lnTo>
                        <a:lnTo>
                          <a:pt x="777" y="492"/>
                        </a:lnTo>
                        <a:lnTo>
                          <a:pt x="777" y="528"/>
                        </a:lnTo>
                        <a:lnTo>
                          <a:pt x="771" y="546"/>
                        </a:lnTo>
                        <a:lnTo>
                          <a:pt x="765" y="558"/>
                        </a:lnTo>
                        <a:lnTo>
                          <a:pt x="765" y="558"/>
                        </a:lnTo>
                        <a:lnTo>
                          <a:pt x="759" y="558"/>
                        </a:lnTo>
                        <a:lnTo>
                          <a:pt x="736" y="558"/>
                        </a:lnTo>
                        <a:lnTo>
                          <a:pt x="700" y="546"/>
                        </a:lnTo>
                        <a:lnTo>
                          <a:pt x="658" y="540"/>
                        </a:lnTo>
                        <a:lnTo>
                          <a:pt x="604" y="528"/>
                        </a:lnTo>
                        <a:lnTo>
                          <a:pt x="544" y="516"/>
                        </a:lnTo>
                        <a:lnTo>
                          <a:pt x="407" y="492"/>
                        </a:lnTo>
                        <a:lnTo>
                          <a:pt x="269" y="456"/>
                        </a:lnTo>
                        <a:lnTo>
                          <a:pt x="209" y="444"/>
                        </a:lnTo>
                        <a:lnTo>
                          <a:pt x="149" y="432"/>
                        </a:lnTo>
                        <a:lnTo>
                          <a:pt x="96" y="414"/>
                        </a:lnTo>
                        <a:lnTo>
                          <a:pt x="54" y="402"/>
                        </a:lnTo>
                        <a:lnTo>
                          <a:pt x="24" y="390"/>
                        </a:lnTo>
                        <a:lnTo>
                          <a:pt x="6" y="378"/>
                        </a:lnTo>
                        <a:lnTo>
                          <a:pt x="0" y="348"/>
                        </a:lnTo>
                        <a:lnTo>
                          <a:pt x="6" y="306"/>
                        </a:lnTo>
                        <a:lnTo>
                          <a:pt x="24" y="252"/>
                        </a:lnTo>
                        <a:lnTo>
                          <a:pt x="60" y="192"/>
                        </a:lnTo>
                        <a:lnTo>
                          <a:pt x="90" y="138"/>
                        </a:lnTo>
                        <a:lnTo>
                          <a:pt x="120" y="96"/>
                        </a:lnTo>
                        <a:lnTo>
                          <a:pt x="137" y="60"/>
                        </a:lnTo>
                        <a:lnTo>
                          <a:pt x="149" y="48"/>
                        </a:lnTo>
                        <a:lnTo>
                          <a:pt x="371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44" name="Freeform 312"/>
                  <p:cNvSpPr>
                    <a:spLocks/>
                  </p:cNvSpPr>
                  <p:nvPr/>
                </p:nvSpPr>
                <p:spPr bwMode="auto">
                  <a:xfrm>
                    <a:off x="3795" y="2115"/>
                    <a:ext cx="963" cy="720"/>
                  </a:xfrm>
                  <a:custGeom>
                    <a:avLst/>
                    <a:gdLst>
                      <a:gd name="T0" fmla="*/ 35 w 963"/>
                      <a:gd name="T1" fmla="*/ 0 h 720"/>
                      <a:gd name="T2" fmla="*/ 35 w 963"/>
                      <a:gd name="T3" fmla="*/ 6 h 720"/>
                      <a:gd name="T4" fmla="*/ 24 w 963"/>
                      <a:gd name="T5" fmla="*/ 30 h 720"/>
                      <a:gd name="T6" fmla="*/ 18 w 963"/>
                      <a:gd name="T7" fmla="*/ 66 h 720"/>
                      <a:gd name="T8" fmla="*/ 6 w 963"/>
                      <a:gd name="T9" fmla="*/ 114 h 720"/>
                      <a:gd name="T10" fmla="*/ 6 w 963"/>
                      <a:gd name="T11" fmla="*/ 162 h 720"/>
                      <a:gd name="T12" fmla="*/ 0 w 963"/>
                      <a:gd name="T13" fmla="*/ 222 h 720"/>
                      <a:gd name="T14" fmla="*/ 6 w 963"/>
                      <a:gd name="T15" fmla="*/ 282 h 720"/>
                      <a:gd name="T16" fmla="*/ 24 w 963"/>
                      <a:gd name="T17" fmla="*/ 342 h 720"/>
                      <a:gd name="T18" fmla="*/ 77 w 963"/>
                      <a:gd name="T19" fmla="*/ 456 h 720"/>
                      <a:gd name="T20" fmla="*/ 137 w 963"/>
                      <a:gd name="T21" fmla="*/ 552 h 720"/>
                      <a:gd name="T22" fmla="*/ 161 w 963"/>
                      <a:gd name="T23" fmla="*/ 594 h 720"/>
                      <a:gd name="T24" fmla="*/ 197 w 963"/>
                      <a:gd name="T25" fmla="*/ 624 h 720"/>
                      <a:gd name="T26" fmla="*/ 221 w 963"/>
                      <a:gd name="T27" fmla="*/ 648 h 720"/>
                      <a:gd name="T28" fmla="*/ 251 w 963"/>
                      <a:gd name="T29" fmla="*/ 666 h 720"/>
                      <a:gd name="T30" fmla="*/ 269 w 963"/>
                      <a:gd name="T31" fmla="*/ 672 h 720"/>
                      <a:gd name="T32" fmla="*/ 293 w 963"/>
                      <a:gd name="T33" fmla="*/ 678 h 720"/>
                      <a:gd name="T34" fmla="*/ 352 w 963"/>
                      <a:gd name="T35" fmla="*/ 702 h 720"/>
                      <a:gd name="T36" fmla="*/ 436 w 963"/>
                      <a:gd name="T37" fmla="*/ 714 h 720"/>
                      <a:gd name="T38" fmla="*/ 532 w 963"/>
                      <a:gd name="T39" fmla="*/ 720 h 720"/>
                      <a:gd name="T40" fmla="*/ 622 w 963"/>
                      <a:gd name="T41" fmla="*/ 708 h 720"/>
                      <a:gd name="T42" fmla="*/ 669 w 963"/>
                      <a:gd name="T43" fmla="*/ 696 h 720"/>
                      <a:gd name="T44" fmla="*/ 717 w 963"/>
                      <a:gd name="T45" fmla="*/ 672 h 720"/>
                      <a:gd name="T46" fmla="*/ 759 w 963"/>
                      <a:gd name="T47" fmla="*/ 642 h 720"/>
                      <a:gd name="T48" fmla="*/ 801 w 963"/>
                      <a:gd name="T49" fmla="*/ 600 h 720"/>
                      <a:gd name="T50" fmla="*/ 837 w 963"/>
                      <a:gd name="T51" fmla="*/ 552 h 720"/>
                      <a:gd name="T52" fmla="*/ 873 w 963"/>
                      <a:gd name="T53" fmla="*/ 486 h 720"/>
                      <a:gd name="T54" fmla="*/ 921 w 963"/>
                      <a:gd name="T55" fmla="*/ 378 h 720"/>
                      <a:gd name="T56" fmla="*/ 939 w 963"/>
                      <a:gd name="T57" fmla="*/ 324 h 720"/>
                      <a:gd name="T58" fmla="*/ 957 w 963"/>
                      <a:gd name="T59" fmla="*/ 270 h 720"/>
                      <a:gd name="T60" fmla="*/ 963 w 963"/>
                      <a:gd name="T61" fmla="*/ 222 h 720"/>
                      <a:gd name="T62" fmla="*/ 963 w 963"/>
                      <a:gd name="T63" fmla="*/ 174 h 720"/>
                      <a:gd name="T64" fmla="*/ 945 w 963"/>
                      <a:gd name="T65" fmla="*/ 144 h 720"/>
                      <a:gd name="T66" fmla="*/ 909 w 963"/>
                      <a:gd name="T67" fmla="*/ 108 h 720"/>
                      <a:gd name="T68" fmla="*/ 825 w 963"/>
                      <a:gd name="T69" fmla="*/ 72 h 720"/>
                      <a:gd name="T70" fmla="*/ 741 w 963"/>
                      <a:gd name="T71" fmla="*/ 42 h 720"/>
                      <a:gd name="T72" fmla="*/ 705 w 963"/>
                      <a:gd name="T73" fmla="*/ 36 h 720"/>
                      <a:gd name="T74" fmla="*/ 681 w 963"/>
                      <a:gd name="T75" fmla="*/ 30 h 720"/>
                      <a:gd name="T76" fmla="*/ 663 w 963"/>
                      <a:gd name="T77" fmla="*/ 24 h 720"/>
                      <a:gd name="T78" fmla="*/ 657 w 963"/>
                      <a:gd name="T79" fmla="*/ 24 h 720"/>
                      <a:gd name="T80" fmla="*/ 35 w 963"/>
                      <a:gd name="T81" fmla="*/ 0 h 7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963" h="720">
                        <a:moveTo>
                          <a:pt x="35" y="0"/>
                        </a:moveTo>
                        <a:lnTo>
                          <a:pt x="35" y="6"/>
                        </a:lnTo>
                        <a:lnTo>
                          <a:pt x="24" y="30"/>
                        </a:lnTo>
                        <a:lnTo>
                          <a:pt x="18" y="66"/>
                        </a:lnTo>
                        <a:lnTo>
                          <a:pt x="6" y="114"/>
                        </a:lnTo>
                        <a:lnTo>
                          <a:pt x="6" y="162"/>
                        </a:lnTo>
                        <a:lnTo>
                          <a:pt x="0" y="222"/>
                        </a:lnTo>
                        <a:lnTo>
                          <a:pt x="6" y="282"/>
                        </a:lnTo>
                        <a:lnTo>
                          <a:pt x="24" y="342"/>
                        </a:lnTo>
                        <a:lnTo>
                          <a:pt x="77" y="456"/>
                        </a:lnTo>
                        <a:lnTo>
                          <a:pt x="137" y="552"/>
                        </a:lnTo>
                        <a:lnTo>
                          <a:pt x="161" y="594"/>
                        </a:lnTo>
                        <a:lnTo>
                          <a:pt x="197" y="624"/>
                        </a:lnTo>
                        <a:lnTo>
                          <a:pt x="221" y="648"/>
                        </a:lnTo>
                        <a:lnTo>
                          <a:pt x="251" y="666"/>
                        </a:lnTo>
                        <a:lnTo>
                          <a:pt x="269" y="672"/>
                        </a:lnTo>
                        <a:lnTo>
                          <a:pt x="293" y="678"/>
                        </a:lnTo>
                        <a:lnTo>
                          <a:pt x="352" y="702"/>
                        </a:lnTo>
                        <a:lnTo>
                          <a:pt x="436" y="714"/>
                        </a:lnTo>
                        <a:lnTo>
                          <a:pt x="532" y="720"/>
                        </a:lnTo>
                        <a:lnTo>
                          <a:pt x="622" y="708"/>
                        </a:lnTo>
                        <a:lnTo>
                          <a:pt x="669" y="696"/>
                        </a:lnTo>
                        <a:lnTo>
                          <a:pt x="717" y="672"/>
                        </a:lnTo>
                        <a:lnTo>
                          <a:pt x="759" y="642"/>
                        </a:lnTo>
                        <a:lnTo>
                          <a:pt x="801" y="600"/>
                        </a:lnTo>
                        <a:lnTo>
                          <a:pt x="837" y="552"/>
                        </a:lnTo>
                        <a:lnTo>
                          <a:pt x="873" y="486"/>
                        </a:lnTo>
                        <a:lnTo>
                          <a:pt x="921" y="378"/>
                        </a:lnTo>
                        <a:lnTo>
                          <a:pt x="939" y="324"/>
                        </a:lnTo>
                        <a:lnTo>
                          <a:pt x="957" y="270"/>
                        </a:lnTo>
                        <a:lnTo>
                          <a:pt x="963" y="222"/>
                        </a:lnTo>
                        <a:lnTo>
                          <a:pt x="963" y="174"/>
                        </a:lnTo>
                        <a:lnTo>
                          <a:pt x="945" y="144"/>
                        </a:lnTo>
                        <a:lnTo>
                          <a:pt x="909" y="108"/>
                        </a:lnTo>
                        <a:lnTo>
                          <a:pt x="825" y="72"/>
                        </a:lnTo>
                        <a:lnTo>
                          <a:pt x="741" y="42"/>
                        </a:lnTo>
                        <a:lnTo>
                          <a:pt x="705" y="36"/>
                        </a:lnTo>
                        <a:lnTo>
                          <a:pt x="681" y="30"/>
                        </a:lnTo>
                        <a:lnTo>
                          <a:pt x="663" y="24"/>
                        </a:lnTo>
                        <a:lnTo>
                          <a:pt x="657" y="24"/>
                        </a:lnTo>
                        <a:lnTo>
                          <a:pt x="35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45" name="Freeform 313"/>
                  <p:cNvSpPr>
                    <a:spLocks/>
                  </p:cNvSpPr>
                  <p:nvPr/>
                </p:nvSpPr>
                <p:spPr bwMode="auto">
                  <a:xfrm>
                    <a:off x="4584" y="2301"/>
                    <a:ext cx="520" cy="599"/>
                  </a:xfrm>
                  <a:custGeom>
                    <a:avLst/>
                    <a:gdLst>
                      <a:gd name="T0" fmla="*/ 96 w 520"/>
                      <a:gd name="T1" fmla="*/ 0 h 599"/>
                      <a:gd name="T2" fmla="*/ 102 w 520"/>
                      <a:gd name="T3" fmla="*/ 0 h 599"/>
                      <a:gd name="T4" fmla="*/ 126 w 520"/>
                      <a:gd name="T5" fmla="*/ 6 h 599"/>
                      <a:gd name="T6" fmla="*/ 162 w 520"/>
                      <a:gd name="T7" fmla="*/ 12 h 599"/>
                      <a:gd name="T8" fmla="*/ 203 w 520"/>
                      <a:gd name="T9" fmla="*/ 24 h 599"/>
                      <a:gd name="T10" fmla="*/ 293 w 520"/>
                      <a:gd name="T11" fmla="*/ 48 h 599"/>
                      <a:gd name="T12" fmla="*/ 329 w 520"/>
                      <a:gd name="T13" fmla="*/ 66 h 599"/>
                      <a:gd name="T14" fmla="*/ 365 w 520"/>
                      <a:gd name="T15" fmla="*/ 84 h 599"/>
                      <a:gd name="T16" fmla="*/ 395 w 520"/>
                      <a:gd name="T17" fmla="*/ 108 h 599"/>
                      <a:gd name="T18" fmla="*/ 437 w 520"/>
                      <a:gd name="T19" fmla="*/ 144 h 599"/>
                      <a:gd name="T20" fmla="*/ 473 w 520"/>
                      <a:gd name="T21" fmla="*/ 186 h 599"/>
                      <a:gd name="T22" fmla="*/ 502 w 520"/>
                      <a:gd name="T23" fmla="*/ 234 h 599"/>
                      <a:gd name="T24" fmla="*/ 520 w 520"/>
                      <a:gd name="T25" fmla="*/ 288 h 599"/>
                      <a:gd name="T26" fmla="*/ 520 w 520"/>
                      <a:gd name="T27" fmla="*/ 354 h 599"/>
                      <a:gd name="T28" fmla="*/ 508 w 520"/>
                      <a:gd name="T29" fmla="*/ 390 h 599"/>
                      <a:gd name="T30" fmla="*/ 491 w 520"/>
                      <a:gd name="T31" fmla="*/ 426 h 599"/>
                      <a:gd name="T32" fmla="*/ 467 w 520"/>
                      <a:gd name="T33" fmla="*/ 462 h 599"/>
                      <a:gd name="T34" fmla="*/ 437 w 520"/>
                      <a:gd name="T35" fmla="*/ 498 h 599"/>
                      <a:gd name="T36" fmla="*/ 395 w 520"/>
                      <a:gd name="T37" fmla="*/ 534 h 599"/>
                      <a:gd name="T38" fmla="*/ 347 w 520"/>
                      <a:gd name="T39" fmla="*/ 563 h 599"/>
                      <a:gd name="T40" fmla="*/ 299 w 520"/>
                      <a:gd name="T41" fmla="*/ 581 h 599"/>
                      <a:gd name="T42" fmla="*/ 251 w 520"/>
                      <a:gd name="T43" fmla="*/ 593 h 599"/>
                      <a:gd name="T44" fmla="*/ 209 w 520"/>
                      <a:gd name="T45" fmla="*/ 599 h 599"/>
                      <a:gd name="T46" fmla="*/ 174 w 520"/>
                      <a:gd name="T47" fmla="*/ 599 h 599"/>
                      <a:gd name="T48" fmla="*/ 150 w 520"/>
                      <a:gd name="T49" fmla="*/ 599 h 599"/>
                      <a:gd name="T50" fmla="*/ 138 w 520"/>
                      <a:gd name="T51" fmla="*/ 593 h 599"/>
                      <a:gd name="T52" fmla="*/ 120 w 520"/>
                      <a:gd name="T53" fmla="*/ 546 h 599"/>
                      <a:gd name="T54" fmla="*/ 108 w 520"/>
                      <a:gd name="T55" fmla="*/ 510 h 599"/>
                      <a:gd name="T56" fmla="*/ 96 w 520"/>
                      <a:gd name="T57" fmla="*/ 480 h 599"/>
                      <a:gd name="T58" fmla="*/ 90 w 520"/>
                      <a:gd name="T59" fmla="*/ 468 h 599"/>
                      <a:gd name="T60" fmla="*/ 84 w 520"/>
                      <a:gd name="T61" fmla="*/ 450 h 599"/>
                      <a:gd name="T62" fmla="*/ 84 w 520"/>
                      <a:gd name="T63" fmla="*/ 450 h 599"/>
                      <a:gd name="T64" fmla="*/ 90 w 520"/>
                      <a:gd name="T65" fmla="*/ 438 h 599"/>
                      <a:gd name="T66" fmla="*/ 120 w 520"/>
                      <a:gd name="T67" fmla="*/ 414 h 599"/>
                      <a:gd name="T68" fmla="*/ 162 w 520"/>
                      <a:gd name="T69" fmla="*/ 384 h 599"/>
                      <a:gd name="T70" fmla="*/ 209 w 520"/>
                      <a:gd name="T71" fmla="*/ 372 h 599"/>
                      <a:gd name="T72" fmla="*/ 144 w 520"/>
                      <a:gd name="T73" fmla="*/ 354 h 599"/>
                      <a:gd name="T74" fmla="*/ 90 w 520"/>
                      <a:gd name="T75" fmla="*/ 342 h 599"/>
                      <a:gd name="T76" fmla="*/ 54 w 520"/>
                      <a:gd name="T77" fmla="*/ 330 h 599"/>
                      <a:gd name="T78" fmla="*/ 24 w 520"/>
                      <a:gd name="T79" fmla="*/ 324 h 599"/>
                      <a:gd name="T80" fmla="*/ 12 w 520"/>
                      <a:gd name="T81" fmla="*/ 318 h 599"/>
                      <a:gd name="T82" fmla="*/ 0 w 520"/>
                      <a:gd name="T83" fmla="*/ 318 h 599"/>
                      <a:gd name="T84" fmla="*/ 0 w 520"/>
                      <a:gd name="T85" fmla="*/ 318 h 599"/>
                      <a:gd name="T86" fmla="*/ 96 w 520"/>
                      <a:gd name="T87" fmla="*/ 0 h 5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520" h="599">
                        <a:moveTo>
                          <a:pt x="96" y="0"/>
                        </a:moveTo>
                        <a:lnTo>
                          <a:pt x="102" y="0"/>
                        </a:lnTo>
                        <a:lnTo>
                          <a:pt x="126" y="6"/>
                        </a:lnTo>
                        <a:lnTo>
                          <a:pt x="162" y="12"/>
                        </a:lnTo>
                        <a:lnTo>
                          <a:pt x="203" y="24"/>
                        </a:lnTo>
                        <a:lnTo>
                          <a:pt x="293" y="48"/>
                        </a:lnTo>
                        <a:lnTo>
                          <a:pt x="329" y="66"/>
                        </a:lnTo>
                        <a:lnTo>
                          <a:pt x="365" y="84"/>
                        </a:lnTo>
                        <a:lnTo>
                          <a:pt x="395" y="108"/>
                        </a:lnTo>
                        <a:lnTo>
                          <a:pt x="437" y="144"/>
                        </a:lnTo>
                        <a:lnTo>
                          <a:pt x="473" y="186"/>
                        </a:lnTo>
                        <a:lnTo>
                          <a:pt x="502" y="234"/>
                        </a:lnTo>
                        <a:lnTo>
                          <a:pt x="520" y="288"/>
                        </a:lnTo>
                        <a:lnTo>
                          <a:pt x="520" y="354"/>
                        </a:lnTo>
                        <a:lnTo>
                          <a:pt x="508" y="390"/>
                        </a:lnTo>
                        <a:lnTo>
                          <a:pt x="491" y="426"/>
                        </a:lnTo>
                        <a:lnTo>
                          <a:pt x="467" y="462"/>
                        </a:lnTo>
                        <a:lnTo>
                          <a:pt x="437" y="498"/>
                        </a:lnTo>
                        <a:lnTo>
                          <a:pt x="395" y="534"/>
                        </a:lnTo>
                        <a:lnTo>
                          <a:pt x="347" y="563"/>
                        </a:lnTo>
                        <a:lnTo>
                          <a:pt x="299" y="581"/>
                        </a:lnTo>
                        <a:lnTo>
                          <a:pt x="251" y="593"/>
                        </a:lnTo>
                        <a:lnTo>
                          <a:pt x="209" y="599"/>
                        </a:lnTo>
                        <a:lnTo>
                          <a:pt x="174" y="599"/>
                        </a:lnTo>
                        <a:lnTo>
                          <a:pt x="150" y="599"/>
                        </a:lnTo>
                        <a:lnTo>
                          <a:pt x="138" y="593"/>
                        </a:lnTo>
                        <a:lnTo>
                          <a:pt x="120" y="546"/>
                        </a:lnTo>
                        <a:lnTo>
                          <a:pt x="108" y="510"/>
                        </a:lnTo>
                        <a:lnTo>
                          <a:pt x="96" y="480"/>
                        </a:lnTo>
                        <a:lnTo>
                          <a:pt x="90" y="468"/>
                        </a:lnTo>
                        <a:lnTo>
                          <a:pt x="84" y="450"/>
                        </a:lnTo>
                        <a:lnTo>
                          <a:pt x="84" y="450"/>
                        </a:lnTo>
                        <a:lnTo>
                          <a:pt x="90" y="438"/>
                        </a:lnTo>
                        <a:lnTo>
                          <a:pt x="120" y="414"/>
                        </a:lnTo>
                        <a:lnTo>
                          <a:pt x="162" y="384"/>
                        </a:lnTo>
                        <a:lnTo>
                          <a:pt x="209" y="372"/>
                        </a:lnTo>
                        <a:lnTo>
                          <a:pt x="144" y="354"/>
                        </a:lnTo>
                        <a:lnTo>
                          <a:pt x="90" y="342"/>
                        </a:lnTo>
                        <a:lnTo>
                          <a:pt x="54" y="330"/>
                        </a:lnTo>
                        <a:lnTo>
                          <a:pt x="24" y="324"/>
                        </a:lnTo>
                        <a:lnTo>
                          <a:pt x="12" y="318"/>
                        </a:lnTo>
                        <a:lnTo>
                          <a:pt x="0" y="318"/>
                        </a:lnTo>
                        <a:lnTo>
                          <a:pt x="0" y="318"/>
                        </a:lnTo>
                        <a:lnTo>
                          <a:pt x="96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46" name="Freeform 314"/>
                  <p:cNvSpPr>
                    <a:spLocks/>
                  </p:cNvSpPr>
                  <p:nvPr/>
                </p:nvSpPr>
                <p:spPr bwMode="auto">
                  <a:xfrm>
                    <a:off x="4584" y="2301"/>
                    <a:ext cx="520" cy="599"/>
                  </a:xfrm>
                  <a:custGeom>
                    <a:avLst/>
                    <a:gdLst>
                      <a:gd name="T0" fmla="*/ 96 w 520"/>
                      <a:gd name="T1" fmla="*/ 0 h 599"/>
                      <a:gd name="T2" fmla="*/ 102 w 520"/>
                      <a:gd name="T3" fmla="*/ 0 h 599"/>
                      <a:gd name="T4" fmla="*/ 126 w 520"/>
                      <a:gd name="T5" fmla="*/ 6 h 599"/>
                      <a:gd name="T6" fmla="*/ 162 w 520"/>
                      <a:gd name="T7" fmla="*/ 12 h 599"/>
                      <a:gd name="T8" fmla="*/ 203 w 520"/>
                      <a:gd name="T9" fmla="*/ 24 h 599"/>
                      <a:gd name="T10" fmla="*/ 293 w 520"/>
                      <a:gd name="T11" fmla="*/ 48 h 599"/>
                      <a:gd name="T12" fmla="*/ 329 w 520"/>
                      <a:gd name="T13" fmla="*/ 66 h 599"/>
                      <a:gd name="T14" fmla="*/ 365 w 520"/>
                      <a:gd name="T15" fmla="*/ 84 h 599"/>
                      <a:gd name="T16" fmla="*/ 395 w 520"/>
                      <a:gd name="T17" fmla="*/ 108 h 599"/>
                      <a:gd name="T18" fmla="*/ 437 w 520"/>
                      <a:gd name="T19" fmla="*/ 144 h 599"/>
                      <a:gd name="T20" fmla="*/ 473 w 520"/>
                      <a:gd name="T21" fmla="*/ 186 h 599"/>
                      <a:gd name="T22" fmla="*/ 502 w 520"/>
                      <a:gd name="T23" fmla="*/ 234 h 599"/>
                      <a:gd name="T24" fmla="*/ 520 w 520"/>
                      <a:gd name="T25" fmla="*/ 288 h 599"/>
                      <a:gd name="T26" fmla="*/ 520 w 520"/>
                      <a:gd name="T27" fmla="*/ 354 h 599"/>
                      <a:gd name="T28" fmla="*/ 508 w 520"/>
                      <a:gd name="T29" fmla="*/ 390 h 599"/>
                      <a:gd name="T30" fmla="*/ 491 w 520"/>
                      <a:gd name="T31" fmla="*/ 426 h 599"/>
                      <a:gd name="T32" fmla="*/ 467 w 520"/>
                      <a:gd name="T33" fmla="*/ 462 h 599"/>
                      <a:gd name="T34" fmla="*/ 437 w 520"/>
                      <a:gd name="T35" fmla="*/ 498 h 599"/>
                      <a:gd name="T36" fmla="*/ 395 w 520"/>
                      <a:gd name="T37" fmla="*/ 534 h 599"/>
                      <a:gd name="T38" fmla="*/ 347 w 520"/>
                      <a:gd name="T39" fmla="*/ 563 h 599"/>
                      <a:gd name="T40" fmla="*/ 299 w 520"/>
                      <a:gd name="T41" fmla="*/ 581 h 599"/>
                      <a:gd name="T42" fmla="*/ 251 w 520"/>
                      <a:gd name="T43" fmla="*/ 593 h 599"/>
                      <a:gd name="T44" fmla="*/ 209 w 520"/>
                      <a:gd name="T45" fmla="*/ 599 h 599"/>
                      <a:gd name="T46" fmla="*/ 174 w 520"/>
                      <a:gd name="T47" fmla="*/ 599 h 599"/>
                      <a:gd name="T48" fmla="*/ 150 w 520"/>
                      <a:gd name="T49" fmla="*/ 599 h 599"/>
                      <a:gd name="T50" fmla="*/ 138 w 520"/>
                      <a:gd name="T51" fmla="*/ 593 h 599"/>
                      <a:gd name="T52" fmla="*/ 120 w 520"/>
                      <a:gd name="T53" fmla="*/ 546 h 599"/>
                      <a:gd name="T54" fmla="*/ 108 w 520"/>
                      <a:gd name="T55" fmla="*/ 510 h 599"/>
                      <a:gd name="T56" fmla="*/ 96 w 520"/>
                      <a:gd name="T57" fmla="*/ 480 h 599"/>
                      <a:gd name="T58" fmla="*/ 90 w 520"/>
                      <a:gd name="T59" fmla="*/ 468 h 599"/>
                      <a:gd name="T60" fmla="*/ 84 w 520"/>
                      <a:gd name="T61" fmla="*/ 450 h 599"/>
                      <a:gd name="T62" fmla="*/ 84 w 520"/>
                      <a:gd name="T63" fmla="*/ 450 h 599"/>
                      <a:gd name="T64" fmla="*/ 90 w 520"/>
                      <a:gd name="T65" fmla="*/ 438 h 599"/>
                      <a:gd name="T66" fmla="*/ 120 w 520"/>
                      <a:gd name="T67" fmla="*/ 414 h 599"/>
                      <a:gd name="T68" fmla="*/ 162 w 520"/>
                      <a:gd name="T69" fmla="*/ 384 h 599"/>
                      <a:gd name="T70" fmla="*/ 209 w 520"/>
                      <a:gd name="T71" fmla="*/ 372 h 599"/>
                      <a:gd name="T72" fmla="*/ 144 w 520"/>
                      <a:gd name="T73" fmla="*/ 354 h 599"/>
                      <a:gd name="T74" fmla="*/ 90 w 520"/>
                      <a:gd name="T75" fmla="*/ 342 h 599"/>
                      <a:gd name="T76" fmla="*/ 54 w 520"/>
                      <a:gd name="T77" fmla="*/ 330 h 599"/>
                      <a:gd name="T78" fmla="*/ 24 w 520"/>
                      <a:gd name="T79" fmla="*/ 324 h 599"/>
                      <a:gd name="T80" fmla="*/ 12 w 520"/>
                      <a:gd name="T81" fmla="*/ 318 h 599"/>
                      <a:gd name="T82" fmla="*/ 0 w 520"/>
                      <a:gd name="T83" fmla="*/ 318 h 599"/>
                      <a:gd name="T84" fmla="*/ 0 w 520"/>
                      <a:gd name="T85" fmla="*/ 318 h 5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520" h="599">
                        <a:moveTo>
                          <a:pt x="96" y="0"/>
                        </a:moveTo>
                        <a:lnTo>
                          <a:pt x="102" y="0"/>
                        </a:lnTo>
                        <a:lnTo>
                          <a:pt x="126" y="6"/>
                        </a:lnTo>
                        <a:lnTo>
                          <a:pt x="162" y="12"/>
                        </a:lnTo>
                        <a:lnTo>
                          <a:pt x="203" y="24"/>
                        </a:lnTo>
                        <a:lnTo>
                          <a:pt x="293" y="48"/>
                        </a:lnTo>
                        <a:lnTo>
                          <a:pt x="329" y="66"/>
                        </a:lnTo>
                        <a:lnTo>
                          <a:pt x="365" y="84"/>
                        </a:lnTo>
                        <a:lnTo>
                          <a:pt x="395" y="108"/>
                        </a:lnTo>
                        <a:lnTo>
                          <a:pt x="437" y="144"/>
                        </a:lnTo>
                        <a:lnTo>
                          <a:pt x="473" y="186"/>
                        </a:lnTo>
                        <a:lnTo>
                          <a:pt x="502" y="234"/>
                        </a:lnTo>
                        <a:lnTo>
                          <a:pt x="520" y="288"/>
                        </a:lnTo>
                        <a:lnTo>
                          <a:pt x="520" y="354"/>
                        </a:lnTo>
                        <a:lnTo>
                          <a:pt x="508" y="390"/>
                        </a:lnTo>
                        <a:lnTo>
                          <a:pt x="491" y="426"/>
                        </a:lnTo>
                        <a:lnTo>
                          <a:pt x="467" y="462"/>
                        </a:lnTo>
                        <a:lnTo>
                          <a:pt x="437" y="498"/>
                        </a:lnTo>
                        <a:lnTo>
                          <a:pt x="395" y="534"/>
                        </a:lnTo>
                        <a:lnTo>
                          <a:pt x="347" y="563"/>
                        </a:lnTo>
                        <a:lnTo>
                          <a:pt x="299" y="581"/>
                        </a:lnTo>
                        <a:lnTo>
                          <a:pt x="251" y="593"/>
                        </a:lnTo>
                        <a:lnTo>
                          <a:pt x="209" y="599"/>
                        </a:lnTo>
                        <a:lnTo>
                          <a:pt x="174" y="599"/>
                        </a:lnTo>
                        <a:lnTo>
                          <a:pt x="150" y="599"/>
                        </a:lnTo>
                        <a:lnTo>
                          <a:pt x="138" y="593"/>
                        </a:lnTo>
                        <a:lnTo>
                          <a:pt x="120" y="546"/>
                        </a:lnTo>
                        <a:lnTo>
                          <a:pt x="108" y="510"/>
                        </a:lnTo>
                        <a:lnTo>
                          <a:pt x="96" y="480"/>
                        </a:lnTo>
                        <a:lnTo>
                          <a:pt x="90" y="468"/>
                        </a:lnTo>
                        <a:lnTo>
                          <a:pt x="84" y="450"/>
                        </a:lnTo>
                        <a:lnTo>
                          <a:pt x="84" y="450"/>
                        </a:lnTo>
                        <a:lnTo>
                          <a:pt x="90" y="438"/>
                        </a:lnTo>
                        <a:lnTo>
                          <a:pt x="120" y="414"/>
                        </a:lnTo>
                        <a:lnTo>
                          <a:pt x="162" y="384"/>
                        </a:lnTo>
                        <a:lnTo>
                          <a:pt x="209" y="372"/>
                        </a:lnTo>
                        <a:lnTo>
                          <a:pt x="144" y="354"/>
                        </a:lnTo>
                        <a:lnTo>
                          <a:pt x="90" y="342"/>
                        </a:lnTo>
                        <a:lnTo>
                          <a:pt x="54" y="330"/>
                        </a:lnTo>
                        <a:lnTo>
                          <a:pt x="24" y="324"/>
                        </a:lnTo>
                        <a:lnTo>
                          <a:pt x="12" y="318"/>
                        </a:lnTo>
                        <a:lnTo>
                          <a:pt x="0" y="318"/>
                        </a:lnTo>
                        <a:lnTo>
                          <a:pt x="0" y="31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47" name="Freeform 315"/>
                  <p:cNvSpPr>
                    <a:spLocks/>
                  </p:cNvSpPr>
                  <p:nvPr/>
                </p:nvSpPr>
                <p:spPr bwMode="auto">
                  <a:xfrm>
                    <a:off x="3095" y="2271"/>
                    <a:ext cx="652" cy="138"/>
                  </a:xfrm>
                  <a:custGeom>
                    <a:avLst/>
                    <a:gdLst>
                      <a:gd name="T0" fmla="*/ 652 w 652"/>
                      <a:gd name="T1" fmla="*/ 138 h 138"/>
                      <a:gd name="T2" fmla="*/ 646 w 652"/>
                      <a:gd name="T3" fmla="*/ 138 h 138"/>
                      <a:gd name="T4" fmla="*/ 628 w 652"/>
                      <a:gd name="T5" fmla="*/ 132 h 138"/>
                      <a:gd name="T6" fmla="*/ 604 w 652"/>
                      <a:gd name="T7" fmla="*/ 126 h 138"/>
                      <a:gd name="T8" fmla="*/ 568 w 652"/>
                      <a:gd name="T9" fmla="*/ 114 h 138"/>
                      <a:gd name="T10" fmla="*/ 472 w 652"/>
                      <a:gd name="T11" fmla="*/ 90 h 138"/>
                      <a:gd name="T12" fmla="*/ 365 w 652"/>
                      <a:gd name="T13" fmla="*/ 66 h 138"/>
                      <a:gd name="T14" fmla="*/ 251 w 652"/>
                      <a:gd name="T15" fmla="*/ 36 h 138"/>
                      <a:gd name="T16" fmla="*/ 143 w 652"/>
                      <a:gd name="T17" fmla="*/ 18 h 138"/>
                      <a:gd name="T18" fmla="*/ 96 w 652"/>
                      <a:gd name="T19" fmla="*/ 6 h 138"/>
                      <a:gd name="T20" fmla="*/ 60 w 652"/>
                      <a:gd name="T21" fmla="*/ 6 h 138"/>
                      <a:gd name="T22" fmla="*/ 24 w 652"/>
                      <a:gd name="T23" fmla="*/ 0 h 138"/>
                      <a:gd name="T24" fmla="*/ 0 w 652"/>
                      <a:gd name="T25" fmla="*/ 0 h 1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652" h="138">
                        <a:moveTo>
                          <a:pt x="652" y="138"/>
                        </a:moveTo>
                        <a:lnTo>
                          <a:pt x="646" y="138"/>
                        </a:lnTo>
                        <a:lnTo>
                          <a:pt x="628" y="132"/>
                        </a:lnTo>
                        <a:lnTo>
                          <a:pt x="604" y="126"/>
                        </a:lnTo>
                        <a:lnTo>
                          <a:pt x="568" y="114"/>
                        </a:lnTo>
                        <a:lnTo>
                          <a:pt x="472" y="90"/>
                        </a:lnTo>
                        <a:lnTo>
                          <a:pt x="365" y="66"/>
                        </a:lnTo>
                        <a:lnTo>
                          <a:pt x="251" y="36"/>
                        </a:lnTo>
                        <a:lnTo>
                          <a:pt x="143" y="18"/>
                        </a:lnTo>
                        <a:lnTo>
                          <a:pt x="96" y="6"/>
                        </a:lnTo>
                        <a:lnTo>
                          <a:pt x="60" y="6"/>
                        </a:lnTo>
                        <a:lnTo>
                          <a:pt x="2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48" name="Freeform 316"/>
                  <p:cNvSpPr>
                    <a:spLocks/>
                  </p:cNvSpPr>
                  <p:nvPr/>
                </p:nvSpPr>
                <p:spPr bwMode="auto">
                  <a:xfrm>
                    <a:off x="3149" y="2385"/>
                    <a:ext cx="526" cy="96"/>
                  </a:xfrm>
                  <a:custGeom>
                    <a:avLst/>
                    <a:gdLst>
                      <a:gd name="T0" fmla="*/ 526 w 526"/>
                      <a:gd name="T1" fmla="*/ 96 h 96"/>
                      <a:gd name="T2" fmla="*/ 520 w 526"/>
                      <a:gd name="T3" fmla="*/ 96 h 96"/>
                      <a:gd name="T4" fmla="*/ 502 w 526"/>
                      <a:gd name="T5" fmla="*/ 96 h 96"/>
                      <a:gd name="T6" fmla="*/ 484 w 526"/>
                      <a:gd name="T7" fmla="*/ 90 h 96"/>
                      <a:gd name="T8" fmla="*/ 454 w 526"/>
                      <a:gd name="T9" fmla="*/ 78 h 96"/>
                      <a:gd name="T10" fmla="*/ 382 w 526"/>
                      <a:gd name="T11" fmla="*/ 60 h 96"/>
                      <a:gd name="T12" fmla="*/ 299 w 526"/>
                      <a:gd name="T13" fmla="*/ 42 h 96"/>
                      <a:gd name="T14" fmla="*/ 209 w 526"/>
                      <a:gd name="T15" fmla="*/ 24 h 96"/>
                      <a:gd name="T16" fmla="*/ 125 w 526"/>
                      <a:gd name="T17" fmla="*/ 6 h 96"/>
                      <a:gd name="T18" fmla="*/ 53 w 526"/>
                      <a:gd name="T19" fmla="*/ 0 h 96"/>
                      <a:gd name="T20" fmla="*/ 24 w 526"/>
                      <a:gd name="T21" fmla="*/ 0 h 96"/>
                      <a:gd name="T22" fmla="*/ 0 w 526"/>
                      <a:gd name="T23" fmla="*/ 6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26" h="96">
                        <a:moveTo>
                          <a:pt x="526" y="96"/>
                        </a:moveTo>
                        <a:lnTo>
                          <a:pt x="520" y="96"/>
                        </a:lnTo>
                        <a:lnTo>
                          <a:pt x="502" y="96"/>
                        </a:lnTo>
                        <a:lnTo>
                          <a:pt x="484" y="90"/>
                        </a:lnTo>
                        <a:lnTo>
                          <a:pt x="454" y="78"/>
                        </a:lnTo>
                        <a:lnTo>
                          <a:pt x="382" y="60"/>
                        </a:lnTo>
                        <a:lnTo>
                          <a:pt x="299" y="42"/>
                        </a:lnTo>
                        <a:lnTo>
                          <a:pt x="209" y="24"/>
                        </a:lnTo>
                        <a:lnTo>
                          <a:pt x="125" y="6"/>
                        </a:lnTo>
                        <a:lnTo>
                          <a:pt x="53" y="0"/>
                        </a:lnTo>
                        <a:lnTo>
                          <a:pt x="24" y="0"/>
                        </a:lnTo>
                        <a:lnTo>
                          <a:pt x="0" y="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49" name="Freeform 317"/>
                  <p:cNvSpPr>
                    <a:spLocks/>
                  </p:cNvSpPr>
                  <p:nvPr/>
                </p:nvSpPr>
                <p:spPr bwMode="auto">
                  <a:xfrm>
                    <a:off x="3872" y="2253"/>
                    <a:ext cx="126" cy="198"/>
                  </a:xfrm>
                  <a:custGeom>
                    <a:avLst/>
                    <a:gdLst>
                      <a:gd name="T0" fmla="*/ 42 w 126"/>
                      <a:gd name="T1" fmla="*/ 12 h 198"/>
                      <a:gd name="T2" fmla="*/ 18 w 126"/>
                      <a:gd name="T3" fmla="*/ 102 h 198"/>
                      <a:gd name="T4" fmla="*/ 0 w 126"/>
                      <a:gd name="T5" fmla="*/ 192 h 198"/>
                      <a:gd name="T6" fmla="*/ 30 w 126"/>
                      <a:gd name="T7" fmla="*/ 168 h 198"/>
                      <a:gd name="T8" fmla="*/ 60 w 126"/>
                      <a:gd name="T9" fmla="*/ 168 h 198"/>
                      <a:gd name="T10" fmla="*/ 90 w 126"/>
                      <a:gd name="T11" fmla="*/ 180 h 198"/>
                      <a:gd name="T12" fmla="*/ 108 w 126"/>
                      <a:gd name="T13" fmla="*/ 198 h 198"/>
                      <a:gd name="T14" fmla="*/ 126 w 126"/>
                      <a:gd name="T15" fmla="*/ 138 h 198"/>
                      <a:gd name="T16" fmla="*/ 126 w 126"/>
                      <a:gd name="T17" fmla="*/ 102 h 198"/>
                      <a:gd name="T18" fmla="*/ 120 w 126"/>
                      <a:gd name="T19" fmla="*/ 72 h 198"/>
                      <a:gd name="T20" fmla="*/ 102 w 126"/>
                      <a:gd name="T21" fmla="*/ 30 h 198"/>
                      <a:gd name="T22" fmla="*/ 84 w 126"/>
                      <a:gd name="T23" fmla="*/ 6 h 198"/>
                      <a:gd name="T24" fmla="*/ 66 w 126"/>
                      <a:gd name="T25" fmla="*/ 0 h 198"/>
                      <a:gd name="T26" fmla="*/ 42 w 126"/>
                      <a:gd name="T27" fmla="*/ 12 h 198"/>
                      <a:gd name="T28" fmla="*/ 42 w 126"/>
                      <a:gd name="T29" fmla="*/ 12 h 1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26" h="198">
                        <a:moveTo>
                          <a:pt x="42" y="12"/>
                        </a:moveTo>
                        <a:lnTo>
                          <a:pt x="18" y="102"/>
                        </a:lnTo>
                        <a:lnTo>
                          <a:pt x="0" y="192"/>
                        </a:lnTo>
                        <a:lnTo>
                          <a:pt x="30" y="168"/>
                        </a:lnTo>
                        <a:lnTo>
                          <a:pt x="60" y="168"/>
                        </a:lnTo>
                        <a:lnTo>
                          <a:pt x="90" y="180"/>
                        </a:lnTo>
                        <a:lnTo>
                          <a:pt x="108" y="198"/>
                        </a:lnTo>
                        <a:lnTo>
                          <a:pt x="126" y="138"/>
                        </a:lnTo>
                        <a:lnTo>
                          <a:pt x="126" y="102"/>
                        </a:lnTo>
                        <a:lnTo>
                          <a:pt x="120" y="72"/>
                        </a:lnTo>
                        <a:lnTo>
                          <a:pt x="102" y="30"/>
                        </a:lnTo>
                        <a:lnTo>
                          <a:pt x="84" y="6"/>
                        </a:lnTo>
                        <a:lnTo>
                          <a:pt x="66" y="0"/>
                        </a:lnTo>
                        <a:lnTo>
                          <a:pt x="42" y="12"/>
                        </a:lnTo>
                        <a:lnTo>
                          <a:pt x="42" y="12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50" name="Freeform 318"/>
                  <p:cNvSpPr>
                    <a:spLocks/>
                  </p:cNvSpPr>
                  <p:nvPr/>
                </p:nvSpPr>
                <p:spPr bwMode="auto">
                  <a:xfrm>
                    <a:off x="4153" y="2187"/>
                    <a:ext cx="323" cy="288"/>
                  </a:xfrm>
                  <a:custGeom>
                    <a:avLst/>
                    <a:gdLst>
                      <a:gd name="T0" fmla="*/ 323 w 323"/>
                      <a:gd name="T1" fmla="*/ 0 h 288"/>
                      <a:gd name="T2" fmla="*/ 317 w 323"/>
                      <a:gd name="T3" fmla="*/ 72 h 288"/>
                      <a:gd name="T4" fmla="*/ 294 w 323"/>
                      <a:gd name="T5" fmla="*/ 150 h 288"/>
                      <a:gd name="T6" fmla="*/ 258 w 323"/>
                      <a:gd name="T7" fmla="*/ 228 h 288"/>
                      <a:gd name="T8" fmla="*/ 222 w 323"/>
                      <a:gd name="T9" fmla="*/ 288 h 288"/>
                      <a:gd name="T10" fmla="*/ 204 w 323"/>
                      <a:gd name="T11" fmla="*/ 270 h 288"/>
                      <a:gd name="T12" fmla="*/ 174 w 323"/>
                      <a:gd name="T13" fmla="*/ 252 h 288"/>
                      <a:gd name="T14" fmla="*/ 108 w 323"/>
                      <a:gd name="T15" fmla="*/ 228 h 288"/>
                      <a:gd name="T16" fmla="*/ 72 w 323"/>
                      <a:gd name="T17" fmla="*/ 216 h 288"/>
                      <a:gd name="T18" fmla="*/ 42 w 323"/>
                      <a:gd name="T19" fmla="*/ 222 h 288"/>
                      <a:gd name="T20" fmla="*/ 18 w 323"/>
                      <a:gd name="T21" fmla="*/ 228 h 288"/>
                      <a:gd name="T22" fmla="*/ 0 w 323"/>
                      <a:gd name="T23" fmla="*/ 246 h 288"/>
                      <a:gd name="T24" fmla="*/ 36 w 323"/>
                      <a:gd name="T25" fmla="*/ 210 h 288"/>
                      <a:gd name="T26" fmla="*/ 66 w 323"/>
                      <a:gd name="T27" fmla="*/ 168 h 288"/>
                      <a:gd name="T28" fmla="*/ 84 w 323"/>
                      <a:gd name="T29" fmla="*/ 144 h 288"/>
                      <a:gd name="T30" fmla="*/ 102 w 323"/>
                      <a:gd name="T31" fmla="*/ 132 h 288"/>
                      <a:gd name="T32" fmla="*/ 126 w 323"/>
                      <a:gd name="T33" fmla="*/ 126 h 288"/>
                      <a:gd name="T34" fmla="*/ 150 w 323"/>
                      <a:gd name="T35" fmla="*/ 114 h 288"/>
                      <a:gd name="T36" fmla="*/ 198 w 323"/>
                      <a:gd name="T37" fmla="*/ 84 h 288"/>
                      <a:gd name="T38" fmla="*/ 246 w 323"/>
                      <a:gd name="T39" fmla="*/ 54 h 288"/>
                      <a:gd name="T40" fmla="*/ 264 w 323"/>
                      <a:gd name="T41" fmla="*/ 42 h 288"/>
                      <a:gd name="T42" fmla="*/ 282 w 323"/>
                      <a:gd name="T43" fmla="*/ 24 h 288"/>
                      <a:gd name="T44" fmla="*/ 299 w 323"/>
                      <a:gd name="T45" fmla="*/ 6 h 288"/>
                      <a:gd name="T46" fmla="*/ 323 w 323"/>
                      <a:gd name="T47" fmla="*/ 0 h 288"/>
                      <a:gd name="T48" fmla="*/ 323 w 323"/>
                      <a:gd name="T49" fmla="*/ 0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323" h="288">
                        <a:moveTo>
                          <a:pt x="323" y="0"/>
                        </a:moveTo>
                        <a:lnTo>
                          <a:pt x="317" y="72"/>
                        </a:lnTo>
                        <a:lnTo>
                          <a:pt x="294" y="150"/>
                        </a:lnTo>
                        <a:lnTo>
                          <a:pt x="258" y="228"/>
                        </a:lnTo>
                        <a:lnTo>
                          <a:pt x="222" y="288"/>
                        </a:lnTo>
                        <a:lnTo>
                          <a:pt x="204" y="270"/>
                        </a:lnTo>
                        <a:lnTo>
                          <a:pt x="174" y="252"/>
                        </a:lnTo>
                        <a:lnTo>
                          <a:pt x="108" y="228"/>
                        </a:lnTo>
                        <a:lnTo>
                          <a:pt x="72" y="216"/>
                        </a:lnTo>
                        <a:lnTo>
                          <a:pt x="42" y="222"/>
                        </a:lnTo>
                        <a:lnTo>
                          <a:pt x="18" y="228"/>
                        </a:lnTo>
                        <a:lnTo>
                          <a:pt x="0" y="246"/>
                        </a:lnTo>
                        <a:lnTo>
                          <a:pt x="36" y="210"/>
                        </a:lnTo>
                        <a:lnTo>
                          <a:pt x="66" y="168"/>
                        </a:lnTo>
                        <a:lnTo>
                          <a:pt x="84" y="144"/>
                        </a:lnTo>
                        <a:lnTo>
                          <a:pt x="102" y="132"/>
                        </a:lnTo>
                        <a:lnTo>
                          <a:pt x="126" y="126"/>
                        </a:lnTo>
                        <a:lnTo>
                          <a:pt x="150" y="114"/>
                        </a:lnTo>
                        <a:lnTo>
                          <a:pt x="198" y="84"/>
                        </a:lnTo>
                        <a:lnTo>
                          <a:pt x="246" y="54"/>
                        </a:lnTo>
                        <a:lnTo>
                          <a:pt x="264" y="42"/>
                        </a:lnTo>
                        <a:lnTo>
                          <a:pt x="282" y="24"/>
                        </a:lnTo>
                        <a:lnTo>
                          <a:pt x="299" y="6"/>
                        </a:lnTo>
                        <a:lnTo>
                          <a:pt x="323" y="0"/>
                        </a:lnTo>
                        <a:lnTo>
                          <a:pt x="323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51" name="Freeform 319"/>
                  <p:cNvSpPr>
                    <a:spLocks/>
                  </p:cNvSpPr>
                  <p:nvPr/>
                </p:nvSpPr>
                <p:spPr bwMode="auto">
                  <a:xfrm>
                    <a:off x="3962" y="2259"/>
                    <a:ext cx="287" cy="246"/>
                  </a:xfrm>
                  <a:custGeom>
                    <a:avLst/>
                    <a:gdLst>
                      <a:gd name="T0" fmla="*/ 6 w 287"/>
                      <a:gd name="T1" fmla="*/ 36 h 246"/>
                      <a:gd name="T2" fmla="*/ 0 w 287"/>
                      <a:gd name="T3" fmla="*/ 48 h 246"/>
                      <a:gd name="T4" fmla="*/ 6 w 287"/>
                      <a:gd name="T5" fmla="*/ 72 h 246"/>
                      <a:gd name="T6" fmla="*/ 18 w 287"/>
                      <a:gd name="T7" fmla="*/ 102 h 246"/>
                      <a:gd name="T8" fmla="*/ 36 w 287"/>
                      <a:gd name="T9" fmla="*/ 138 h 246"/>
                      <a:gd name="T10" fmla="*/ 78 w 287"/>
                      <a:gd name="T11" fmla="*/ 210 h 246"/>
                      <a:gd name="T12" fmla="*/ 96 w 287"/>
                      <a:gd name="T13" fmla="*/ 234 h 246"/>
                      <a:gd name="T14" fmla="*/ 114 w 287"/>
                      <a:gd name="T15" fmla="*/ 246 h 246"/>
                      <a:gd name="T16" fmla="*/ 132 w 287"/>
                      <a:gd name="T17" fmla="*/ 222 h 246"/>
                      <a:gd name="T18" fmla="*/ 162 w 287"/>
                      <a:gd name="T19" fmla="*/ 198 h 246"/>
                      <a:gd name="T20" fmla="*/ 209 w 287"/>
                      <a:gd name="T21" fmla="*/ 156 h 246"/>
                      <a:gd name="T22" fmla="*/ 251 w 287"/>
                      <a:gd name="T23" fmla="*/ 102 h 246"/>
                      <a:gd name="T24" fmla="*/ 287 w 287"/>
                      <a:gd name="T25" fmla="*/ 36 h 246"/>
                      <a:gd name="T26" fmla="*/ 209 w 287"/>
                      <a:gd name="T27" fmla="*/ 18 h 246"/>
                      <a:gd name="T28" fmla="*/ 168 w 287"/>
                      <a:gd name="T29" fmla="*/ 6 h 246"/>
                      <a:gd name="T30" fmla="*/ 132 w 287"/>
                      <a:gd name="T31" fmla="*/ 0 h 246"/>
                      <a:gd name="T32" fmla="*/ 96 w 287"/>
                      <a:gd name="T33" fmla="*/ 6 h 246"/>
                      <a:gd name="T34" fmla="*/ 60 w 287"/>
                      <a:gd name="T35" fmla="*/ 12 h 246"/>
                      <a:gd name="T36" fmla="*/ 6 w 287"/>
                      <a:gd name="T37" fmla="*/ 36 h 246"/>
                      <a:gd name="T38" fmla="*/ 6 w 287"/>
                      <a:gd name="T39" fmla="*/ 36 h 2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287" h="246">
                        <a:moveTo>
                          <a:pt x="6" y="36"/>
                        </a:moveTo>
                        <a:lnTo>
                          <a:pt x="0" y="48"/>
                        </a:lnTo>
                        <a:lnTo>
                          <a:pt x="6" y="72"/>
                        </a:lnTo>
                        <a:lnTo>
                          <a:pt x="18" y="102"/>
                        </a:lnTo>
                        <a:lnTo>
                          <a:pt x="36" y="138"/>
                        </a:lnTo>
                        <a:lnTo>
                          <a:pt x="78" y="210"/>
                        </a:lnTo>
                        <a:lnTo>
                          <a:pt x="96" y="234"/>
                        </a:lnTo>
                        <a:lnTo>
                          <a:pt x="114" y="246"/>
                        </a:lnTo>
                        <a:lnTo>
                          <a:pt x="132" y="222"/>
                        </a:lnTo>
                        <a:lnTo>
                          <a:pt x="162" y="198"/>
                        </a:lnTo>
                        <a:lnTo>
                          <a:pt x="209" y="156"/>
                        </a:lnTo>
                        <a:lnTo>
                          <a:pt x="251" y="102"/>
                        </a:lnTo>
                        <a:lnTo>
                          <a:pt x="287" y="36"/>
                        </a:lnTo>
                        <a:lnTo>
                          <a:pt x="209" y="18"/>
                        </a:lnTo>
                        <a:lnTo>
                          <a:pt x="168" y="6"/>
                        </a:lnTo>
                        <a:lnTo>
                          <a:pt x="132" y="0"/>
                        </a:lnTo>
                        <a:lnTo>
                          <a:pt x="96" y="6"/>
                        </a:lnTo>
                        <a:lnTo>
                          <a:pt x="60" y="12"/>
                        </a:lnTo>
                        <a:lnTo>
                          <a:pt x="6" y="36"/>
                        </a:lnTo>
                        <a:lnTo>
                          <a:pt x="6" y="3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52" name="Freeform 320"/>
                  <p:cNvSpPr>
                    <a:spLocks/>
                  </p:cNvSpPr>
                  <p:nvPr/>
                </p:nvSpPr>
                <p:spPr bwMode="auto">
                  <a:xfrm>
                    <a:off x="4291" y="2493"/>
                    <a:ext cx="161" cy="114"/>
                  </a:xfrm>
                  <a:custGeom>
                    <a:avLst/>
                    <a:gdLst>
                      <a:gd name="T0" fmla="*/ 0 w 161"/>
                      <a:gd name="T1" fmla="*/ 0 h 114"/>
                      <a:gd name="T2" fmla="*/ 0 w 161"/>
                      <a:gd name="T3" fmla="*/ 42 h 114"/>
                      <a:gd name="T4" fmla="*/ 12 w 161"/>
                      <a:gd name="T5" fmla="*/ 84 h 114"/>
                      <a:gd name="T6" fmla="*/ 84 w 161"/>
                      <a:gd name="T7" fmla="*/ 96 h 114"/>
                      <a:gd name="T8" fmla="*/ 156 w 161"/>
                      <a:gd name="T9" fmla="*/ 114 h 114"/>
                      <a:gd name="T10" fmla="*/ 161 w 161"/>
                      <a:gd name="T11" fmla="*/ 78 h 114"/>
                      <a:gd name="T12" fmla="*/ 161 w 161"/>
                      <a:gd name="T13" fmla="*/ 42 h 114"/>
                      <a:gd name="T14" fmla="*/ 120 w 161"/>
                      <a:gd name="T15" fmla="*/ 42 h 114"/>
                      <a:gd name="T16" fmla="*/ 78 w 161"/>
                      <a:gd name="T17" fmla="*/ 36 h 114"/>
                      <a:gd name="T18" fmla="*/ 36 w 161"/>
                      <a:gd name="T19" fmla="*/ 24 h 114"/>
                      <a:gd name="T20" fmla="*/ 0 w 161"/>
                      <a:gd name="T21" fmla="*/ 0 h 114"/>
                      <a:gd name="T22" fmla="*/ 0 w 161"/>
                      <a:gd name="T23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61" h="114">
                        <a:moveTo>
                          <a:pt x="0" y="0"/>
                        </a:moveTo>
                        <a:lnTo>
                          <a:pt x="0" y="42"/>
                        </a:lnTo>
                        <a:lnTo>
                          <a:pt x="12" y="84"/>
                        </a:lnTo>
                        <a:lnTo>
                          <a:pt x="84" y="96"/>
                        </a:lnTo>
                        <a:lnTo>
                          <a:pt x="156" y="114"/>
                        </a:lnTo>
                        <a:lnTo>
                          <a:pt x="161" y="78"/>
                        </a:lnTo>
                        <a:lnTo>
                          <a:pt x="161" y="42"/>
                        </a:lnTo>
                        <a:lnTo>
                          <a:pt x="120" y="42"/>
                        </a:lnTo>
                        <a:lnTo>
                          <a:pt x="78" y="36"/>
                        </a:lnTo>
                        <a:lnTo>
                          <a:pt x="36" y="2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53" name="Freeform 321"/>
                  <p:cNvSpPr>
                    <a:spLocks/>
                  </p:cNvSpPr>
                  <p:nvPr/>
                </p:nvSpPr>
                <p:spPr bwMode="auto">
                  <a:xfrm>
                    <a:off x="3801" y="1485"/>
                    <a:ext cx="986" cy="882"/>
                  </a:xfrm>
                  <a:custGeom>
                    <a:avLst/>
                    <a:gdLst>
                      <a:gd name="T0" fmla="*/ 107 w 986"/>
                      <a:gd name="T1" fmla="*/ 114 h 882"/>
                      <a:gd name="T2" fmla="*/ 125 w 986"/>
                      <a:gd name="T3" fmla="*/ 204 h 882"/>
                      <a:gd name="T4" fmla="*/ 107 w 986"/>
                      <a:gd name="T5" fmla="*/ 330 h 882"/>
                      <a:gd name="T6" fmla="*/ 35 w 986"/>
                      <a:gd name="T7" fmla="*/ 480 h 882"/>
                      <a:gd name="T8" fmla="*/ 0 w 986"/>
                      <a:gd name="T9" fmla="*/ 612 h 882"/>
                      <a:gd name="T10" fmla="*/ 6 w 986"/>
                      <a:gd name="T11" fmla="*/ 696 h 882"/>
                      <a:gd name="T12" fmla="*/ 47 w 986"/>
                      <a:gd name="T13" fmla="*/ 756 h 882"/>
                      <a:gd name="T14" fmla="*/ 107 w 986"/>
                      <a:gd name="T15" fmla="*/ 810 h 882"/>
                      <a:gd name="T16" fmla="*/ 173 w 986"/>
                      <a:gd name="T17" fmla="*/ 846 h 882"/>
                      <a:gd name="T18" fmla="*/ 293 w 986"/>
                      <a:gd name="T19" fmla="*/ 882 h 882"/>
                      <a:gd name="T20" fmla="*/ 466 w 986"/>
                      <a:gd name="T21" fmla="*/ 870 h 882"/>
                      <a:gd name="T22" fmla="*/ 622 w 986"/>
                      <a:gd name="T23" fmla="*/ 786 h 882"/>
                      <a:gd name="T24" fmla="*/ 693 w 986"/>
                      <a:gd name="T25" fmla="*/ 708 h 882"/>
                      <a:gd name="T26" fmla="*/ 747 w 986"/>
                      <a:gd name="T27" fmla="*/ 618 h 882"/>
                      <a:gd name="T28" fmla="*/ 807 w 986"/>
                      <a:gd name="T29" fmla="*/ 606 h 882"/>
                      <a:gd name="T30" fmla="*/ 867 w 986"/>
                      <a:gd name="T31" fmla="*/ 582 h 882"/>
                      <a:gd name="T32" fmla="*/ 933 w 986"/>
                      <a:gd name="T33" fmla="*/ 528 h 882"/>
                      <a:gd name="T34" fmla="*/ 980 w 986"/>
                      <a:gd name="T35" fmla="*/ 456 h 882"/>
                      <a:gd name="T36" fmla="*/ 974 w 986"/>
                      <a:gd name="T37" fmla="*/ 390 h 882"/>
                      <a:gd name="T38" fmla="*/ 915 w 986"/>
                      <a:gd name="T39" fmla="*/ 360 h 882"/>
                      <a:gd name="T40" fmla="*/ 831 w 986"/>
                      <a:gd name="T41" fmla="*/ 384 h 882"/>
                      <a:gd name="T42" fmla="*/ 759 w 986"/>
                      <a:gd name="T43" fmla="*/ 456 h 882"/>
                      <a:gd name="T44" fmla="*/ 753 w 986"/>
                      <a:gd name="T45" fmla="*/ 390 h 882"/>
                      <a:gd name="T46" fmla="*/ 729 w 986"/>
                      <a:gd name="T47" fmla="*/ 282 h 882"/>
                      <a:gd name="T48" fmla="*/ 723 w 986"/>
                      <a:gd name="T49" fmla="*/ 252 h 882"/>
                      <a:gd name="T50" fmla="*/ 729 w 986"/>
                      <a:gd name="T51" fmla="*/ 276 h 882"/>
                      <a:gd name="T52" fmla="*/ 729 w 986"/>
                      <a:gd name="T53" fmla="*/ 264 h 882"/>
                      <a:gd name="T54" fmla="*/ 705 w 986"/>
                      <a:gd name="T55" fmla="*/ 204 h 882"/>
                      <a:gd name="T56" fmla="*/ 663 w 986"/>
                      <a:gd name="T57" fmla="*/ 174 h 882"/>
                      <a:gd name="T58" fmla="*/ 634 w 986"/>
                      <a:gd name="T59" fmla="*/ 228 h 882"/>
                      <a:gd name="T60" fmla="*/ 616 w 986"/>
                      <a:gd name="T61" fmla="*/ 228 h 882"/>
                      <a:gd name="T62" fmla="*/ 598 w 986"/>
                      <a:gd name="T63" fmla="*/ 150 h 882"/>
                      <a:gd name="T64" fmla="*/ 586 w 986"/>
                      <a:gd name="T65" fmla="*/ 84 h 882"/>
                      <a:gd name="T66" fmla="*/ 562 w 986"/>
                      <a:gd name="T67" fmla="*/ 96 h 882"/>
                      <a:gd name="T68" fmla="*/ 538 w 986"/>
                      <a:gd name="T69" fmla="*/ 150 h 882"/>
                      <a:gd name="T70" fmla="*/ 514 w 986"/>
                      <a:gd name="T71" fmla="*/ 126 h 882"/>
                      <a:gd name="T72" fmla="*/ 490 w 986"/>
                      <a:gd name="T73" fmla="*/ 48 h 882"/>
                      <a:gd name="T74" fmla="*/ 436 w 986"/>
                      <a:gd name="T75" fmla="*/ 12 h 882"/>
                      <a:gd name="T76" fmla="*/ 317 w 986"/>
                      <a:gd name="T77" fmla="*/ 60 h 882"/>
                      <a:gd name="T78" fmla="*/ 239 w 986"/>
                      <a:gd name="T79" fmla="*/ 96 h 882"/>
                      <a:gd name="T80" fmla="*/ 185 w 986"/>
                      <a:gd name="T81" fmla="*/ 132 h 882"/>
                      <a:gd name="T82" fmla="*/ 203 w 986"/>
                      <a:gd name="T83" fmla="*/ 24 h 882"/>
                      <a:gd name="T84" fmla="*/ 173 w 986"/>
                      <a:gd name="T85" fmla="*/ 24 h 882"/>
                      <a:gd name="T86" fmla="*/ 107 w 986"/>
                      <a:gd name="T87" fmla="*/ 66 h 882"/>
                      <a:gd name="T88" fmla="*/ 83 w 986"/>
                      <a:gd name="T89" fmla="*/ 72 h 8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986" h="882">
                        <a:moveTo>
                          <a:pt x="83" y="72"/>
                        </a:moveTo>
                        <a:lnTo>
                          <a:pt x="107" y="114"/>
                        </a:lnTo>
                        <a:lnTo>
                          <a:pt x="119" y="156"/>
                        </a:lnTo>
                        <a:lnTo>
                          <a:pt x="125" y="204"/>
                        </a:lnTo>
                        <a:lnTo>
                          <a:pt x="125" y="246"/>
                        </a:lnTo>
                        <a:lnTo>
                          <a:pt x="107" y="330"/>
                        </a:lnTo>
                        <a:lnTo>
                          <a:pt x="71" y="408"/>
                        </a:lnTo>
                        <a:lnTo>
                          <a:pt x="35" y="480"/>
                        </a:lnTo>
                        <a:lnTo>
                          <a:pt x="6" y="570"/>
                        </a:lnTo>
                        <a:lnTo>
                          <a:pt x="0" y="612"/>
                        </a:lnTo>
                        <a:lnTo>
                          <a:pt x="0" y="654"/>
                        </a:lnTo>
                        <a:lnTo>
                          <a:pt x="6" y="696"/>
                        </a:lnTo>
                        <a:lnTo>
                          <a:pt x="23" y="732"/>
                        </a:lnTo>
                        <a:lnTo>
                          <a:pt x="47" y="756"/>
                        </a:lnTo>
                        <a:lnTo>
                          <a:pt x="77" y="786"/>
                        </a:lnTo>
                        <a:lnTo>
                          <a:pt x="107" y="810"/>
                        </a:lnTo>
                        <a:lnTo>
                          <a:pt x="143" y="828"/>
                        </a:lnTo>
                        <a:lnTo>
                          <a:pt x="173" y="846"/>
                        </a:lnTo>
                        <a:lnTo>
                          <a:pt x="215" y="864"/>
                        </a:lnTo>
                        <a:lnTo>
                          <a:pt x="293" y="882"/>
                        </a:lnTo>
                        <a:lnTo>
                          <a:pt x="382" y="882"/>
                        </a:lnTo>
                        <a:lnTo>
                          <a:pt x="466" y="870"/>
                        </a:lnTo>
                        <a:lnTo>
                          <a:pt x="544" y="834"/>
                        </a:lnTo>
                        <a:lnTo>
                          <a:pt x="622" y="786"/>
                        </a:lnTo>
                        <a:lnTo>
                          <a:pt x="657" y="750"/>
                        </a:lnTo>
                        <a:lnTo>
                          <a:pt x="693" y="708"/>
                        </a:lnTo>
                        <a:lnTo>
                          <a:pt x="723" y="660"/>
                        </a:lnTo>
                        <a:lnTo>
                          <a:pt x="747" y="618"/>
                        </a:lnTo>
                        <a:lnTo>
                          <a:pt x="777" y="612"/>
                        </a:lnTo>
                        <a:lnTo>
                          <a:pt x="807" y="606"/>
                        </a:lnTo>
                        <a:lnTo>
                          <a:pt x="843" y="594"/>
                        </a:lnTo>
                        <a:lnTo>
                          <a:pt x="867" y="582"/>
                        </a:lnTo>
                        <a:lnTo>
                          <a:pt x="897" y="558"/>
                        </a:lnTo>
                        <a:lnTo>
                          <a:pt x="933" y="528"/>
                        </a:lnTo>
                        <a:lnTo>
                          <a:pt x="963" y="492"/>
                        </a:lnTo>
                        <a:lnTo>
                          <a:pt x="980" y="456"/>
                        </a:lnTo>
                        <a:lnTo>
                          <a:pt x="986" y="414"/>
                        </a:lnTo>
                        <a:lnTo>
                          <a:pt x="974" y="390"/>
                        </a:lnTo>
                        <a:lnTo>
                          <a:pt x="951" y="372"/>
                        </a:lnTo>
                        <a:lnTo>
                          <a:pt x="915" y="360"/>
                        </a:lnTo>
                        <a:lnTo>
                          <a:pt x="873" y="366"/>
                        </a:lnTo>
                        <a:lnTo>
                          <a:pt x="831" y="384"/>
                        </a:lnTo>
                        <a:lnTo>
                          <a:pt x="795" y="414"/>
                        </a:lnTo>
                        <a:lnTo>
                          <a:pt x="759" y="456"/>
                        </a:lnTo>
                        <a:lnTo>
                          <a:pt x="759" y="426"/>
                        </a:lnTo>
                        <a:lnTo>
                          <a:pt x="753" y="390"/>
                        </a:lnTo>
                        <a:lnTo>
                          <a:pt x="735" y="312"/>
                        </a:lnTo>
                        <a:lnTo>
                          <a:pt x="729" y="282"/>
                        </a:lnTo>
                        <a:lnTo>
                          <a:pt x="723" y="264"/>
                        </a:lnTo>
                        <a:lnTo>
                          <a:pt x="723" y="252"/>
                        </a:lnTo>
                        <a:lnTo>
                          <a:pt x="723" y="264"/>
                        </a:lnTo>
                        <a:lnTo>
                          <a:pt x="729" y="276"/>
                        </a:lnTo>
                        <a:lnTo>
                          <a:pt x="729" y="276"/>
                        </a:lnTo>
                        <a:lnTo>
                          <a:pt x="729" y="264"/>
                        </a:lnTo>
                        <a:lnTo>
                          <a:pt x="723" y="246"/>
                        </a:lnTo>
                        <a:lnTo>
                          <a:pt x="705" y="204"/>
                        </a:lnTo>
                        <a:lnTo>
                          <a:pt x="675" y="144"/>
                        </a:lnTo>
                        <a:lnTo>
                          <a:pt x="663" y="174"/>
                        </a:lnTo>
                        <a:lnTo>
                          <a:pt x="651" y="210"/>
                        </a:lnTo>
                        <a:lnTo>
                          <a:pt x="634" y="228"/>
                        </a:lnTo>
                        <a:lnTo>
                          <a:pt x="622" y="234"/>
                        </a:lnTo>
                        <a:lnTo>
                          <a:pt x="616" y="228"/>
                        </a:lnTo>
                        <a:lnTo>
                          <a:pt x="598" y="192"/>
                        </a:lnTo>
                        <a:lnTo>
                          <a:pt x="598" y="150"/>
                        </a:lnTo>
                        <a:lnTo>
                          <a:pt x="592" y="102"/>
                        </a:lnTo>
                        <a:lnTo>
                          <a:pt x="586" y="84"/>
                        </a:lnTo>
                        <a:lnTo>
                          <a:pt x="574" y="66"/>
                        </a:lnTo>
                        <a:lnTo>
                          <a:pt x="562" y="96"/>
                        </a:lnTo>
                        <a:lnTo>
                          <a:pt x="550" y="126"/>
                        </a:lnTo>
                        <a:lnTo>
                          <a:pt x="538" y="150"/>
                        </a:lnTo>
                        <a:lnTo>
                          <a:pt x="526" y="168"/>
                        </a:lnTo>
                        <a:lnTo>
                          <a:pt x="514" y="126"/>
                        </a:lnTo>
                        <a:lnTo>
                          <a:pt x="502" y="84"/>
                        </a:lnTo>
                        <a:lnTo>
                          <a:pt x="490" y="48"/>
                        </a:lnTo>
                        <a:lnTo>
                          <a:pt x="466" y="0"/>
                        </a:lnTo>
                        <a:lnTo>
                          <a:pt x="436" y="12"/>
                        </a:lnTo>
                        <a:lnTo>
                          <a:pt x="400" y="24"/>
                        </a:lnTo>
                        <a:lnTo>
                          <a:pt x="317" y="60"/>
                        </a:lnTo>
                        <a:lnTo>
                          <a:pt x="275" y="78"/>
                        </a:lnTo>
                        <a:lnTo>
                          <a:pt x="239" y="96"/>
                        </a:lnTo>
                        <a:lnTo>
                          <a:pt x="209" y="114"/>
                        </a:lnTo>
                        <a:lnTo>
                          <a:pt x="185" y="132"/>
                        </a:lnTo>
                        <a:lnTo>
                          <a:pt x="185" y="84"/>
                        </a:lnTo>
                        <a:lnTo>
                          <a:pt x="203" y="24"/>
                        </a:lnTo>
                        <a:lnTo>
                          <a:pt x="191" y="24"/>
                        </a:lnTo>
                        <a:lnTo>
                          <a:pt x="173" y="24"/>
                        </a:lnTo>
                        <a:lnTo>
                          <a:pt x="143" y="48"/>
                        </a:lnTo>
                        <a:lnTo>
                          <a:pt x="107" y="66"/>
                        </a:lnTo>
                        <a:lnTo>
                          <a:pt x="95" y="72"/>
                        </a:lnTo>
                        <a:lnTo>
                          <a:pt x="83" y="72"/>
                        </a:lnTo>
                        <a:lnTo>
                          <a:pt x="83" y="72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54" name="Freeform 322"/>
                  <p:cNvSpPr>
                    <a:spLocks/>
                  </p:cNvSpPr>
                  <p:nvPr/>
                </p:nvSpPr>
                <p:spPr bwMode="auto">
                  <a:xfrm>
                    <a:off x="4417" y="2715"/>
                    <a:ext cx="305" cy="203"/>
                  </a:xfrm>
                  <a:custGeom>
                    <a:avLst/>
                    <a:gdLst>
                      <a:gd name="T0" fmla="*/ 287 w 305"/>
                      <a:gd name="T1" fmla="*/ 60 h 203"/>
                      <a:gd name="T2" fmla="*/ 251 w 305"/>
                      <a:gd name="T3" fmla="*/ 42 h 203"/>
                      <a:gd name="T4" fmla="*/ 221 w 305"/>
                      <a:gd name="T5" fmla="*/ 24 h 203"/>
                      <a:gd name="T6" fmla="*/ 191 w 305"/>
                      <a:gd name="T7" fmla="*/ 12 h 203"/>
                      <a:gd name="T8" fmla="*/ 161 w 305"/>
                      <a:gd name="T9" fmla="*/ 0 h 203"/>
                      <a:gd name="T10" fmla="*/ 113 w 305"/>
                      <a:gd name="T11" fmla="*/ 0 h 203"/>
                      <a:gd name="T12" fmla="*/ 71 w 305"/>
                      <a:gd name="T13" fmla="*/ 6 h 203"/>
                      <a:gd name="T14" fmla="*/ 35 w 305"/>
                      <a:gd name="T15" fmla="*/ 18 h 203"/>
                      <a:gd name="T16" fmla="*/ 12 w 305"/>
                      <a:gd name="T17" fmla="*/ 42 h 203"/>
                      <a:gd name="T18" fmla="*/ 6 w 305"/>
                      <a:gd name="T19" fmla="*/ 54 h 203"/>
                      <a:gd name="T20" fmla="*/ 0 w 305"/>
                      <a:gd name="T21" fmla="*/ 66 h 203"/>
                      <a:gd name="T22" fmla="*/ 6 w 305"/>
                      <a:gd name="T23" fmla="*/ 78 h 203"/>
                      <a:gd name="T24" fmla="*/ 18 w 305"/>
                      <a:gd name="T25" fmla="*/ 84 h 203"/>
                      <a:gd name="T26" fmla="*/ 12 w 305"/>
                      <a:gd name="T27" fmla="*/ 108 h 203"/>
                      <a:gd name="T28" fmla="*/ 24 w 305"/>
                      <a:gd name="T29" fmla="*/ 132 h 203"/>
                      <a:gd name="T30" fmla="*/ 30 w 305"/>
                      <a:gd name="T31" fmla="*/ 132 h 203"/>
                      <a:gd name="T32" fmla="*/ 30 w 305"/>
                      <a:gd name="T33" fmla="*/ 137 h 203"/>
                      <a:gd name="T34" fmla="*/ 24 w 305"/>
                      <a:gd name="T35" fmla="*/ 143 h 203"/>
                      <a:gd name="T36" fmla="*/ 24 w 305"/>
                      <a:gd name="T37" fmla="*/ 161 h 203"/>
                      <a:gd name="T38" fmla="*/ 35 w 305"/>
                      <a:gd name="T39" fmla="*/ 173 h 203"/>
                      <a:gd name="T40" fmla="*/ 59 w 305"/>
                      <a:gd name="T41" fmla="*/ 185 h 203"/>
                      <a:gd name="T42" fmla="*/ 89 w 305"/>
                      <a:gd name="T43" fmla="*/ 179 h 203"/>
                      <a:gd name="T44" fmla="*/ 119 w 305"/>
                      <a:gd name="T45" fmla="*/ 173 h 203"/>
                      <a:gd name="T46" fmla="*/ 143 w 305"/>
                      <a:gd name="T47" fmla="*/ 167 h 203"/>
                      <a:gd name="T48" fmla="*/ 167 w 305"/>
                      <a:gd name="T49" fmla="*/ 185 h 203"/>
                      <a:gd name="T50" fmla="*/ 191 w 305"/>
                      <a:gd name="T51" fmla="*/ 197 h 203"/>
                      <a:gd name="T52" fmla="*/ 215 w 305"/>
                      <a:gd name="T53" fmla="*/ 203 h 203"/>
                      <a:gd name="T54" fmla="*/ 239 w 305"/>
                      <a:gd name="T55" fmla="*/ 197 h 203"/>
                      <a:gd name="T56" fmla="*/ 275 w 305"/>
                      <a:gd name="T57" fmla="*/ 173 h 203"/>
                      <a:gd name="T58" fmla="*/ 305 w 305"/>
                      <a:gd name="T59" fmla="*/ 137 h 203"/>
                      <a:gd name="T60" fmla="*/ 305 w 305"/>
                      <a:gd name="T61" fmla="*/ 114 h 203"/>
                      <a:gd name="T62" fmla="*/ 299 w 305"/>
                      <a:gd name="T63" fmla="*/ 96 h 203"/>
                      <a:gd name="T64" fmla="*/ 293 w 305"/>
                      <a:gd name="T65" fmla="*/ 78 h 203"/>
                      <a:gd name="T66" fmla="*/ 287 w 305"/>
                      <a:gd name="T67" fmla="*/ 60 h 203"/>
                      <a:gd name="T68" fmla="*/ 287 w 305"/>
                      <a:gd name="T69" fmla="*/ 60 h 2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305" h="203">
                        <a:moveTo>
                          <a:pt x="287" y="60"/>
                        </a:moveTo>
                        <a:lnTo>
                          <a:pt x="251" y="42"/>
                        </a:lnTo>
                        <a:lnTo>
                          <a:pt x="221" y="24"/>
                        </a:lnTo>
                        <a:lnTo>
                          <a:pt x="191" y="12"/>
                        </a:lnTo>
                        <a:lnTo>
                          <a:pt x="161" y="0"/>
                        </a:lnTo>
                        <a:lnTo>
                          <a:pt x="113" y="0"/>
                        </a:lnTo>
                        <a:lnTo>
                          <a:pt x="71" y="6"/>
                        </a:lnTo>
                        <a:lnTo>
                          <a:pt x="35" y="18"/>
                        </a:lnTo>
                        <a:lnTo>
                          <a:pt x="12" y="42"/>
                        </a:lnTo>
                        <a:lnTo>
                          <a:pt x="6" y="54"/>
                        </a:lnTo>
                        <a:lnTo>
                          <a:pt x="0" y="66"/>
                        </a:lnTo>
                        <a:lnTo>
                          <a:pt x="6" y="78"/>
                        </a:lnTo>
                        <a:lnTo>
                          <a:pt x="18" y="84"/>
                        </a:lnTo>
                        <a:lnTo>
                          <a:pt x="12" y="108"/>
                        </a:lnTo>
                        <a:lnTo>
                          <a:pt x="24" y="132"/>
                        </a:lnTo>
                        <a:lnTo>
                          <a:pt x="30" y="132"/>
                        </a:lnTo>
                        <a:lnTo>
                          <a:pt x="30" y="137"/>
                        </a:lnTo>
                        <a:lnTo>
                          <a:pt x="24" y="143"/>
                        </a:lnTo>
                        <a:lnTo>
                          <a:pt x="24" y="161"/>
                        </a:lnTo>
                        <a:lnTo>
                          <a:pt x="35" y="173"/>
                        </a:lnTo>
                        <a:lnTo>
                          <a:pt x="59" y="185"/>
                        </a:lnTo>
                        <a:lnTo>
                          <a:pt x="89" y="179"/>
                        </a:lnTo>
                        <a:lnTo>
                          <a:pt x="119" y="173"/>
                        </a:lnTo>
                        <a:lnTo>
                          <a:pt x="143" y="167"/>
                        </a:lnTo>
                        <a:lnTo>
                          <a:pt x="167" y="185"/>
                        </a:lnTo>
                        <a:lnTo>
                          <a:pt x="191" y="197"/>
                        </a:lnTo>
                        <a:lnTo>
                          <a:pt x="215" y="203"/>
                        </a:lnTo>
                        <a:lnTo>
                          <a:pt x="239" y="197"/>
                        </a:lnTo>
                        <a:lnTo>
                          <a:pt x="275" y="173"/>
                        </a:lnTo>
                        <a:lnTo>
                          <a:pt x="305" y="137"/>
                        </a:lnTo>
                        <a:lnTo>
                          <a:pt x="305" y="114"/>
                        </a:lnTo>
                        <a:lnTo>
                          <a:pt x="299" y="96"/>
                        </a:lnTo>
                        <a:lnTo>
                          <a:pt x="293" y="78"/>
                        </a:lnTo>
                        <a:lnTo>
                          <a:pt x="287" y="60"/>
                        </a:lnTo>
                        <a:lnTo>
                          <a:pt x="287" y="60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55" name="Freeform 323"/>
                  <p:cNvSpPr>
                    <a:spLocks/>
                  </p:cNvSpPr>
                  <p:nvPr/>
                </p:nvSpPr>
                <p:spPr bwMode="auto">
                  <a:xfrm>
                    <a:off x="4464" y="2763"/>
                    <a:ext cx="108" cy="24"/>
                  </a:xfrm>
                  <a:custGeom>
                    <a:avLst/>
                    <a:gdLst>
                      <a:gd name="T0" fmla="*/ 0 w 108"/>
                      <a:gd name="T1" fmla="*/ 24 h 24"/>
                      <a:gd name="T2" fmla="*/ 24 w 108"/>
                      <a:gd name="T3" fmla="*/ 6 h 24"/>
                      <a:gd name="T4" fmla="*/ 54 w 108"/>
                      <a:gd name="T5" fmla="*/ 0 h 24"/>
                      <a:gd name="T6" fmla="*/ 78 w 108"/>
                      <a:gd name="T7" fmla="*/ 6 h 24"/>
                      <a:gd name="T8" fmla="*/ 108 w 108"/>
                      <a:gd name="T9" fmla="*/ 12 h 24"/>
                      <a:gd name="T10" fmla="*/ 0 w 108"/>
                      <a:gd name="T11" fmla="*/ 24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8" h="24">
                        <a:moveTo>
                          <a:pt x="0" y="24"/>
                        </a:moveTo>
                        <a:lnTo>
                          <a:pt x="24" y="6"/>
                        </a:lnTo>
                        <a:lnTo>
                          <a:pt x="54" y="0"/>
                        </a:lnTo>
                        <a:lnTo>
                          <a:pt x="78" y="6"/>
                        </a:lnTo>
                        <a:lnTo>
                          <a:pt x="108" y="12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56" name="Freeform 324"/>
                  <p:cNvSpPr>
                    <a:spLocks/>
                  </p:cNvSpPr>
                  <p:nvPr/>
                </p:nvSpPr>
                <p:spPr bwMode="auto">
                  <a:xfrm>
                    <a:off x="4464" y="2763"/>
                    <a:ext cx="108" cy="24"/>
                  </a:xfrm>
                  <a:custGeom>
                    <a:avLst/>
                    <a:gdLst>
                      <a:gd name="T0" fmla="*/ 0 w 108"/>
                      <a:gd name="T1" fmla="*/ 24 h 24"/>
                      <a:gd name="T2" fmla="*/ 24 w 108"/>
                      <a:gd name="T3" fmla="*/ 6 h 24"/>
                      <a:gd name="T4" fmla="*/ 54 w 108"/>
                      <a:gd name="T5" fmla="*/ 0 h 24"/>
                      <a:gd name="T6" fmla="*/ 78 w 108"/>
                      <a:gd name="T7" fmla="*/ 6 h 24"/>
                      <a:gd name="T8" fmla="*/ 108 w 108"/>
                      <a:gd name="T9" fmla="*/ 1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8" h="24">
                        <a:moveTo>
                          <a:pt x="0" y="24"/>
                        </a:moveTo>
                        <a:lnTo>
                          <a:pt x="24" y="6"/>
                        </a:lnTo>
                        <a:lnTo>
                          <a:pt x="54" y="0"/>
                        </a:lnTo>
                        <a:lnTo>
                          <a:pt x="78" y="6"/>
                        </a:lnTo>
                        <a:lnTo>
                          <a:pt x="108" y="12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57" name="Freeform 325"/>
                  <p:cNvSpPr>
                    <a:spLocks/>
                  </p:cNvSpPr>
                  <p:nvPr/>
                </p:nvSpPr>
                <p:spPr bwMode="auto">
                  <a:xfrm>
                    <a:off x="4482" y="2817"/>
                    <a:ext cx="84" cy="18"/>
                  </a:xfrm>
                  <a:custGeom>
                    <a:avLst/>
                    <a:gdLst>
                      <a:gd name="T0" fmla="*/ 0 w 84"/>
                      <a:gd name="T1" fmla="*/ 18 h 18"/>
                      <a:gd name="T2" fmla="*/ 12 w 84"/>
                      <a:gd name="T3" fmla="*/ 12 h 18"/>
                      <a:gd name="T4" fmla="*/ 30 w 84"/>
                      <a:gd name="T5" fmla="*/ 0 h 18"/>
                      <a:gd name="T6" fmla="*/ 42 w 84"/>
                      <a:gd name="T7" fmla="*/ 0 h 18"/>
                      <a:gd name="T8" fmla="*/ 54 w 84"/>
                      <a:gd name="T9" fmla="*/ 0 h 18"/>
                      <a:gd name="T10" fmla="*/ 84 w 84"/>
                      <a:gd name="T11" fmla="*/ 12 h 18"/>
                      <a:gd name="T12" fmla="*/ 0 w 84"/>
                      <a:gd name="T13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4" h="18">
                        <a:moveTo>
                          <a:pt x="0" y="18"/>
                        </a:moveTo>
                        <a:lnTo>
                          <a:pt x="12" y="12"/>
                        </a:lnTo>
                        <a:lnTo>
                          <a:pt x="30" y="0"/>
                        </a:lnTo>
                        <a:lnTo>
                          <a:pt x="42" y="0"/>
                        </a:lnTo>
                        <a:lnTo>
                          <a:pt x="54" y="0"/>
                        </a:lnTo>
                        <a:lnTo>
                          <a:pt x="84" y="12"/>
                        </a:lnTo>
                        <a:lnTo>
                          <a:pt x="0" y="18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58" name="Freeform 326"/>
                  <p:cNvSpPr>
                    <a:spLocks/>
                  </p:cNvSpPr>
                  <p:nvPr/>
                </p:nvSpPr>
                <p:spPr bwMode="auto">
                  <a:xfrm>
                    <a:off x="4482" y="2817"/>
                    <a:ext cx="84" cy="18"/>
                  </a:xfrm>
                  <a:custGeom>
                    <a:avLst/>
                    <a:gdLst>
                      <a:gd name="T0" fmla="*/ 0 w 84"/>
                      <a:gd name="T1" fmla="*/ 18 h 18"/>
                      <a:gd name="T2" fmla="*/ 12 w 84"/>
                      <a:gd name="T3" fmla="*/ 12 h 18"/>
                      <a:gd name="T4" fmla="*/ 30 w 84"/>
                      <a:gd name="T5" fmla="*/ 0 h 18"/>
                      <a:gd name="T6" fmla="*/ 42 w 84"/>
                      <a:gd name="T7" fmla="*/ 0 h 18"/>
                      <a:gd name="T8" fmla="*/ 54 w 84"/>
                      <a:gd name="T9" fmla="*/ 0 h 18"/>
                      <a:gd name="T10" fmla="*/ 84 w 84"/>
                      <a:gd name="T11" fmla="*/ 12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4" h="18">
                        <a:moveTo>
                          <a:pt x="0" y="18"/>
                        </a:moveTo>
                        <a:lnTo>
                          <a:pt x="12" y="12"/>
                        </a:lnTo>
                        <a:lnTo>
                          <a:pt x="30" y="0"/>
                        </a:lnTo>
                        <a:lnTo>
                          <a:pt x="42" y="0"/>
                        </a:lnTo>
                        <a:lnTo>
                          <a:pt x="54" y="0"/>
                        </a:lnTo>
                        <a:lnTo>
                          <a:pt x="84" y="12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59" name="Freeform 327"/>
                  <p:cNvSpPr>
                    <a:spLocks/>
                  </p:cNvSpPr>
                  <p:nvPr/>
                </p:nvSpPr>
                <p:spPr bwMode="auto">
                  <a:xfrm>
                    <a:off x="2604" y="1456"/>
                    <a:ext cx="921" cy="737"/>
                  </a:xfrm>
                  <a:custGeom>
                    <a:avLst/>
                    <a:gdLst>
                      <a:gd name="T0" fmla="*/ 287 w 921"/>
                      <a:gd name="T1" fmla="*/ 563 h 737"/>
                      <a:gd name="T2" fmla="*/ 264 w 921"/>
                      <a:gd name="T3" fmla="*/ 623 h 737"/>
                      <a:gd name="T4" fmla="*/ 276 w 921"/>
                      <a:gd name="T5" fmla="*/ 677 h 737"/>
                      <a:gd name="T6" fmla="*/ 353 w 921"/>
                      <a:gd name="T7" fmla="*/ 737 h 737"/>
                      <a:gd name="T8" fmla="*/ 395 w 921"/>
                      <a:gd name="T9" fmla="*/ 737 h 737"/>
                      <a:gd name="T10" fmla="*/ 473 w 921"/>
                      <a:gd name="T11" fmla="*/ 695 h 737"/>
                      <a:gd name="T12" fmla="*/ 557 w 921"/>
                      <a:gd name="T13" fmla="*/ 659 h 737"/>
                      <a:gd name="T14" fmla="*/ 652 w 921"/>
                      <a:gd name="T15" fmla="*/ 653 h 737"/>
                      <a:gd name="T16" fmla="*/ 748 w 921"/>
                      <a:gd name="T17" fmla="*/ 641 h 737"/>
                      <a:gd name="T18" fmla="*/ 820 w 921"/>
                      <a:gd name="T19" fmla="*/ 581 h 737"/>
                      <a:gd name="T20" fmla="*/ 850 w 921"/>
                      <a:gd name="T21" fmla="*/ 503 h 737"/>
                      <a:gd name="T22" fmla="*/ 904 w 921"/>
                      <a:gd name="T23" fmla="*/ 347 h 737"/>
                      <a:gd name="T24" fmla="*/ 921 w 921"/>
                      <a:gd name="T25" fmla="*/ 263 h 737"/>
                      <a:gd name="T26" fmla="*/ 915 w 921"/>
                      <a:gd name="T27" fmla="*/ 197 h 737"/>
                      <a:gd name="T28" fmla="*/ 880 w 921"/>
                      <a:gd name="T29" fmla="*/ 125 h 737"/>
                      <a:gd name="T30" fmla="*/ 808 w 921"/>
                      <a:gd name="T31" fmla="*/ 59 h 737"/>
                      <a:gd name="T32" fmla="*/ 676 w 921"/>
                      <a:gd name="T33" fmla="*/ 29 h 737"/>
                      <a:gd name="T34" fmla="*/ 610 w 921"/>
                      <a:gd name="T35" fmla="*/ 47 h 737"/>
                      <a:gd name="T36" fmla="*/ 563 w 921"/>
                      <a:gd name="T37" fmla="*/ 12 h 737"/>
                      <a:gd name="T38" fmla="*/ 503 w 921"/>
                      <a:gd name="T39" fmla="*/ 0 h 737"/>
                      <a:gd name="T40" fmla="*/ 437 w 921"/>
                      <a:gd name="T41" fmla="*/ 12 h 737"/>
                      <a:gd name="T42" fmla="*/ 359 w 921"/>
                      <a:gd name="T43" fmla="*/ 41 h 737"/>
                      <a:gd name="T44" fmla="*/ 317 w 921"/>
                      <a:gd name="T45" fmla="*/ 35 h 737"/>
                      <a:gd name="T46" fmla="*/ 258 w 921"/>
                      <a:gd name="T47" fmla="*/ 53 h 737"/>
                      <a:gd name="T48" fmla="*/ 186 w 921"/>
                      <a:gd name="T49" fmla="*/ 77 h 737"/>
                      <a:gd name="T50" fmla="*/ 102 w 921"/>
                      <a:gd name="T51" fmla="*/ 89 h 737"/>
                      <a:gd name="T52" fmla="*/ 42 w 921"/>
                      <a:gd name="T53" fmla="*/ 137 h 737"/>
                      <a:gd name="T54" fmla="*/ 6 w 921"/>
                      <a:gd name="T55" fmla="*/ 221 h 737"/>
                      <a:gd name="T56" fmla="*/ 0 w 921"/>
                      <a:gd name="T57" fmla="*/ 311 h 737"/>
                      <a:gd name="T58" fmla="*/ 18 w 921"/>
                      <a:gd name="T59" fmla="*/ 389 h 737"/>
                      <a:gd name="T60" fmla="*/ 60 w 921"/>
                      <a:gd name="T61" fmla="*/ 437 h 737"/>
                      <a:gd name="T62" fmla="*/ 120 w 921"/>
                      <a:gd name="T63" fmla="*/ 467 h 737"/>
                      <a:gd name="T64" fmla="*/ 144 w 921"/>
                      <a:gd name="T65" fmla="*/ 473 h 737"/>
                      <a:gd name="T66" fmla="*/ 180 w 921"/>
                      <a:gd name="T67" fmla="*/ 509 h 737"/>
                      <a:gd name="T68" fmla="*/ 264 w 921"/>
                      <a:gd name="T69" fmla="*/ 545 h 737"/>
                      <a:gd name="T70" fmla="*/ 305 w 921"/>
                      <a:gd name="T71" fmla="*/ 545 h 7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921" h="737">
                        <a:moveTo>
                          <a:pt x="305" y="545"/>
                        </a:moveTo>
                        <a:lnTo>
                          <a:pt x="287" y="563"/>
                        </a:lnTo>
                        <a:lnTo>
                          <a:pt x="276" y="581"/>
                        </a:lnTo>
                        <a:lnTo>
                          <a:pt x="264" y="623"/>
                        </a:lnTo>
                        <a:lnTo>
                          <a:pt x="270" y="653"/>
                        </a:lnTo>
                        <a:lnTo>
                          <a:pt x="276" y="677"/>
                        </a:lnTo>
                        <a:lnTo>
                          <a:pt x="311" y="713"/>
                        </a:lnTo>
                        <a:lnTo>
                          <a:pt x="353" y="737"/>
                        </a:lnTo>
                        <a:lnTo>
                          <a:pt x="371" y="737"/>
                        </a:lnTo>
                        <a:lnTo>
                          <a:pt x="395" y="737"/>
                        </a:lnTo>
                        <a:lnTo>
                          <a:pt x="443" y="719"/>
                        </a:lnTo>
                        <a:lnTo>
                          <a:pt x="473" y="695"/>
                        </a:lnTo>
                        <a:lnTo>
                          <a:pt x="509" y="671"/>
                        </a:lnTo>
                        <a:lnTo>
                          <a:pt x="557" y="659"/>
                        </a:lnTo>
                        <a:lnTo>
                          <a:pt x="604" y="653"/>
                        </a:lnTo>
                        <a:lnTo>
                          <a:pt x="652" y="653"/>
                        </a:lnTo>
                        <a:lnTo>
                          <a:pt x="700" y="647"/>
                        </a:lnTo>
                        <a:lnTo>
                          <a:pt x="748" y="641"/>
                        </a:lnTo>
                        <a:lnTo>
                          <a:pt x="790" y="617"/>
                        </a:lnTo>
                        <a:lnTo>
                          <a:pt x="820" y="581"/>
                        </a:lnTo>
                        <a:lnTo>
                          <a:pt x="832" y="545"/>
                        </a:lnTo>
                        <a:lnTo>
                          <a:pt x="850" y="503"/>
                        </a:lnTo>
                        <a:lnTo>
                          <a:pt x="886" y="401"/>
                        </a:lnTo>
                        <a:lnTo>
                          <a:pt x="904" y="347"/>
                        </a:lnTo>
                        <a:lnTo>
                          <a:pt x="915" y="299"/>
                        </a:lnTo>
                        <a:lnTo>
                          <a:pt x="921" y="263"/>
                        </a:lnTo>
                        <a:lnTo>
                          <a:pt x="921" y="233"/>
                        </a:lnTo>
                        <a:lnTo>
                          <a:pt x="915" y="197"/>
                        </a:lnTo>
                        <a:lnTo>
                          <a:pt x="904" y="161"/>
                        </a:lnTo>
                        <a:lnTo>
                          <a:pt x="880" y="125"/>
                        </a:lnTo>
                        <a:lnTo>
                          <a:pt x="850" y="89"/>
                        </a:lnTo>
                        <a:lnTo>
                          <a:pt x="808" y="59"/>
                        </a:lnTo>
                        <a:lnTo>
                          <a:pt x="748" y="35"/>
                        </a:lnTo>
                        <a:lnTo>
                          <a:pt x="676" y="29"/>
                        </a:lnTo>
                        <a:lnTo>
                          <a:pt x="646" y="35"/>
                        </a:lnTo>
                        <a:lnTo>
                          <a:pt x="610" y="47"/>
                        </a:lnTo>
                        <a:lnTo>
                          <a:pt x="587" y="29"/>
                        </a:lnTo>
                        <a:lnTo>
                          <a:pt x="563" y="12"/>
                        </a:lnTo>
                        <a:lnTo>
                          <a:pt x="533" y="0"/>
                        </a:lnTo>
                        <a:lnTo>
                          <a:pt x="503" y="0"/>
                        </a:lnTo>
                        <a:lnTo>
                          <a:pt x="467" y="0"/>
                        </a:lnTo>
                        <a:lnTo>
                          <a:pt x="437" y="12"/>
                        </a:lnTo>
                        <a:lnTo>
                          <a:pt x="383" y="53"/>
                        </a:lnTo>
                        <a:lnTo>
                          <a:pt x="359" y="41"/>
                        </a:lnTo>
                        <a:lnTo>
                          <a:pt x="335" y="41"/>
                        </a:lnTo>
                        <a:lnTo>
                          <a:pt x="317" y="35"/>
                        </a:lnTo>
                        <a:lnTo>
                          <a:pt x="299" y="41"/>
                        </a:lnTo>
                        <a:lnTo>
                          <a:pt x="258" y="53"/>
                        </a:lnTo>
                        <a:lnTo>
                          <a:pt x="234" y="83"/>
                        </a:lnTo>
                        <a:lnTo>
                          <a:pt x="186" y="77"/>
                        </a:lnTo>
                        <a:lnTo>
                          <a:pt x="144" y="77"/>
                        </a:lnTo>
                        <a:lnTo>
                          <a:pt x="102" y="89"/>
                        </a:lnTo>
                        <a:lnTo>
                          <a:pt x="72" y="107"/>
                        </a:lnTo>
                        <a:lnTo>
                          <a:pt x="42" y="137"/>
                        </a:lnTo>
                        <a:lnTo>
                          <a:pt x="18" y="173"/>
                        </a:lnTo>
                        <a:lnTo>
                          <a:pt x="6" y="221"/>
                        </a:lnTo>
                        <a:lnTo>
                          <a:pt x="0" y="275"/>
                        </a:lnTo>
                        <a:lnTo>
                          <a:pt x="0" y="311"/>
                        </a:lnTo>
                        <a:lnTo>
                          <a:pt x="6" y="353"/>
                        </a:lnTo>
                        <a:lnTo>
                          <a:pt x="18" y="389"/>
                        </a:lnTo>
                        <a:lnTo>
                          <a:pt x="36" y="419"/>
                        </a:lnTo>
                        <a:lnTo>
                          <a:pt x="60" y="437"/>
                        </a:lnTo>
                        <a:lnTo>
                          <a:pt x="90" y="455"/>
                        </a:lnTo>
                        <a:lnTo>
                          <a:pt x="120" y="467"/>
                        </a:lnTo>
                        <a:lnTo>
                          <a:pt x="144" y="473"/>
                        </a:lnTo>
                        <a:lnTo>
                          <a:pt x="144" y="473"/>
                        </a:lnTo>
                        <a:lnTo>
                          <a:pt x="150" y="479"/>
                        </a:lnTo>
                        <a:lnTo>
                          <a:pt x="180" y="509"/>
                        </a:lnTo>
                        <a:lnTo>
                          <a:pt x="228" y="533"/>
                        </a:lnTo>
                        <a:lnTo>
                          <a:pt x="264" y="545"/>
                        </a:lnTo>
                        <a:lnTo>
                          <a:pt x="305" y="545"/>
                        </a:lnTo>
                        <a:lnTo>
                          <a:pt x="305" y="545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60" name="Freeform 328"/>
                  <p:cNvSpPr>
                    <a:spLocks/>
                  </p:cNvSpPr>
                  <p:nvPr/>
                </p:nvSpPr>
                <p:spPr bwMode="auto">
                  <a:xfrm>
                    <a:off x="3298" y="1767"/>
                    <a:ext cx="60" cy="108"/>
                  </a:xfrm>
                  <a:custGeom>
                    <a:avLst/>
                    <a:gdLst>
                      <a:gd name="T0" fmla="*/ 60 w 60"/>
                      <a:gd name="T1" fmla="*/ 0 h 108"/>
                      <a:gd name="T2" fmla="*/ 30 w 60"/>
                      <a:gd name="T3" fmla="*/ 60 h 108"/>
                      <a:gd name="T4" fmla="*/ 12 w 60"/>
                      <a:gd name="T5" fmla="*/ 84 h 108"/>
                      <a:gd name="T6" fmla="*/ 0 w 60"/>
                      <a:gd name="T7" fmla="*/ 108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0" h="108">
                        <a:moveTo>
                          <a:pt x="60" y="0"/>
                        </a:moveTo>
                        <a:lnTo>
                          <a:pt x="30" y="60"/>
                        </a:lnTo>
                        <a:lnTo>
                          <a:pt x="12" y="84"/>
                        </a:lnTo>
                        <a:lnTo>
                          <a:pt x="0" y="10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61" name="Freeform 329"/>
                  <p:cNvSpPr>
                    <a:spLocks/>
                  </p:cNvSpPr>
                  <p:nvPr/>
                </p:nvSpPr>
                <p:spPr bwMode="auto">
                  <a:xfrm>
                    <a:off x="3053" y="1647"/>
                    <a:ext cx="305" cy="366"/>
                  </a:xfrm>
                  <a:custGeom>
                    <a:avLst/>
                    <a:gdLst>
                      <a:gd name="T0" fmla="*/ 90 w 305"/>
                      <a:gd name="T1" fmla="*/ 0 h 366"/>
                      <a:gd name="T2" fmla="*/ 60 w 305"/>
                      <a:gd name="T3" fmla="*/ 42 h 366"/>
                      <a:gd name="T4" fmla="*/ 36 w 305"/>
                      <a:gd name="T5" fmla="*/ 96 h 366"/>
                      <a:gd name="T6" fmla="*/ 18 w 305"/>
                      <a:gd name="T7" fmla="*/ 150 h 366"/>
                      <a:gd name="T8" fmla="*/ 6 w 305"/>
                      <a:gd name="T9" fmla="*/ 198 h 366"/>
                      <a:gd name="T10" fmla="*/ 0 w 305"/>
                      <a:gd name="T11" fmla="*/ 240 h 366"/>
                      <a:gd name="T12" fmla="*/ 6 w 305"/>
                      <a:gd name="T13" fmla="*/ 288 h 366"/>
                      <a:gd name="T14" fmla="*/ 24 w 305"/>
                      <a:gd name="T15" fmla="*/ 324 h 366"/>
                      <a:gd name="T16" fmla="*/ 60 w 305"/>
                      <a:gd name="T17" fmla="*/ 354 h 366"/>
                      <a:gd name="T18" fmla="*/ 138 w 305"/>
                      <a:gd name="T19" fmla="*/ 366 h 366"/>
                      <a:gd name="T20" fmla="*/ 179 w 305"/>
                      <a:gd name="T21" fmla="*/ 366 h 366"/>
                      <a:gd name="T22" fmla="*/ 215 w 305"/>
                      <a:gd name="T23" fmla="*/ 354 h 366"/>
                      <a:gd name="T24" fmla="*/ 251 w 305"/>
                      <a:gd name="T25" fmla="*/ 336 h 366"/>
                      <a:gd name="T26" fmla="*/ 281 w 305"/>
                      <a:gd name="T27" fmla="*/ 306 h 366"/>
                      <a:gd name="T28" fmla="*/ 305 w 305"/>
                      <a:gd name="T29" fmla="*/ 264 h 366"/>
                      <a:gd name="T30" fmla="*/ 305 w 305"/>
                      <a:gd name="T31" fmla="*/ 228 h 3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305" h="366">
                        <a:moveTo>
                          <a:pt x="90" y="0"/>
                        </a:moveTo>
                        <a:lnTo>
                          <a:pt x="60" y="42"/>
                        </a:lnTo>
                        <a:lnTo>
                          <a:pt x="36" y="96"/>
                        </a:lnTo>
                        <a:lnTo>
                          <a:pt x="18" y="150"/>
                        </a:lnTo>
                        <a:lnTo>
                          <a:pt x="6" y="198"/>
                        </a:lnTo>
                        <a:lnTo>
                          <a:pt x="0" y="240"/>
                        </a:lnTo>
                        <a:lnTo>
                          <a:pt x="6" y="288"/>
                        </a:lnTo>
                        <a:lnTo>
                          <a:pt x="24" y="324"/>
                        </a:lnTo>
                        <a:lnTo>
                          <a:pt x="60" y="354"/>
                        </a:lnTo>
                        <a:lnTo>
                          <a:pt x="138" y="366"/>
                        </a:lnTo>
                        <a:lnTo>
                          <a:pt x="179" y="366"/>
                        </a:lnTo>
                        <a:lnTo>
                          <a:pt x="215" y="354"/>
                        </a:lnTo>
                        <a:lnTo>
                          <a:pt x="251" y="336"/>
                        </a:lnTo>
                        <a:lnTo>
                          <a:pt x="281" y="306"/>
                        </a:lnTo>
                        <a:lnTo>
                          <a:pt x="305" y="264"/>
                        </a:lnTo>
                        <a:lnTo>
                          <a:pt x="305" y="22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62" name="Freeform 330"/>
                  <p:cNvSpPr>
                    <a:spLocks/>
                  </p:cNvSpPr>
                  <p:nvPr/>
                </p:nvSpPr>
                <p:spPr bwMode="auto">
                  <a:xfrm>
                    <a:off x="2874" y="1629"/>
                    <a:ext cx="203" cy="366"/>
                  </a:xfrm>
                  <a:custGeom>
                    <a:avLst/>
                    <a:gdLst>
                      <a:gd name="T0" fmla="*/ 83 w 203"/>
                      <a:gd name="T1" fmla="*/ 0 h 366"/>
                      <a:gd name="T2" fmla="*/ 53 w 203"/>
                      <a:gd name="T3" fmla="*/ 54 h 366"/>
                      <a:gd name="T4" fmla="*/ 23 w 203"/>
                      <a:gd name="T5" fmla="*/ 102 h 366"/>
                      <a:gd name="T6" fmla="*/ 11 w 203"/>
                      <a:gd name="T7" fmla="*/ 150 h 366"/>
                      <a:gd name="T8" fmla="*/ 0 w 203"/>
                      <a:gd name="T9" fmla="*/ 192 h 366"/>
                      <a:gd name="T10" fmla="*/ 0 w 203"/>
                      <a:gd name="T11" fmla="*/ 240 h 366"/>
                      <a:gd name="T12" fmla="*/ 11 w 203"/>
                      <a:gd name="T13" fmla="*/ 282 h 366"/>
                      <a:gd name="T14" fmla="*/ 35 w 203"/>
                      <a:gd name="T15" fmla="*/ 324 h 366"/>
                      <a:gd name="T16" fmla="*/ 71 w 203"/>
                      <a:gd name="T17" fmla="*/ 348 h 366"/>
                      <a:gd name="T18" fmla="*/ 107 w 203"/>
                      <a:gd name="T19" fmla="*/ 360 h 366"/>
                      <a:gd name="T20" fmla="*/ 137 w 203"/>
                      <a:gd name="T21" fmla="*/ 360 h 366"/>
                      <a:gd name="T22" fmla="*/ 161 w 203"/>
                      <a:gd name="T23" fmla="*/ 366 h 366"/>
                      <a:gd name="T24" fmla="*/ 179 w 203"/>
                      <a:gd name="T25" fmla="*/ 360 h 366"/>
                      <a:gd name="T26" fmla="*/ 191 w 203"/>
                      <a:gd name="T27" fmla="*/ 360 h 366"/>
                      <a:gd name="T28" fmla="*/ 203 w 203"/>
                      <a:gd name="T29" fmla="*/ 354 h 3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03" h="366">
                        <a:moveTo>
                          <a:pt x="83" y="0"/>
                        </a:moveTo>
                        <a:lnTo>
                          <a:pt x="53" y="54"/>
                        </a:lnTo>
                        <a:lnTo>
                          <a:pt x="23" y="102"/>
                        </a:lnTo>
                        <a:lnTo>
                          <a:pt x="11" y="150"/>
                        </a:lnTo>
                        <a:lnTo>
                          <a:pt x="0" y="192"/>
                        </a:lnTo>
                        <a:lnTo>
                          <a:pt x="0" y="240"/>
                        </a:lnTo>
                        <a:lnTo>
                          <a:pt x="11" y="282"/>
                        </a:lnTo>
                        <a:lnTo>
                          <a:pt x="35" y="324"/>
                        </a:lnTo>
                        <a:lnTo>
                          <a:pt x="71" y="348"/>
                        </a:lnTo>
                        <a:lnTo>
                          <a:pt x="107" y="360"/>
                        </a:lnTo>
                        <a:lnTo>
                          <a:pt x="137" y="360"/>
                        </a:lnTo>
                        <a:lnTo>
                          <a:pt x="161" y="366"/>
                        </a:lnTo>
                        <a:lnTo>
                          <a:pt x="179" y="360"/>
                        </a:lnTo>
                        <a:lnTo>
                          <a:pt x="191" y="360"/>
                        </a:lnTo>
                        <a:lnTo>
                          <a:pt x="203" y="35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63" name="Freeform 331"/>
                  <p:cNvSpPr>
                    <a:spLocks/>
                  </p:cNvSpPr>
                  <p:nvPr/>
                </p:nvSpPr>
                <p:spPr bwMode="auto">
                  <a:xfrm>
                    <a:off x="2718" y="1641"/>
                    <a:ext cx="233" cy="360"/>
                  </a:xfrm>
                  <a:custGeom>
                    <a:avLst/>
                    <a:gdLst>
                      <a:gd name="T0" fmla="*/ 78 w 233"/>
                      <a:gd name="T1" fmla="*/ 0 h 360"/>
                      <a:gd name="T2" fmla="*/ 48 w 233"/>
                      <a:gd name="T3" fmla="*/ 48 h 360"/>
                      <a:gd name="T4" fmla="*/ 24 w 233"/>
                      <a:gd name="T5" fmla="*/ 96 h 360"/>
                      <a:gd name="T6" fmla="*/ 6 w 233"/>
                      <a:gd name="T7" fmla="*/ 150 h 360"/>
                      <a:gd name="T8" fmla="*/ 0 w 233"/>
                      <a:gd name="T9" fmla="*/ 210 h 360"/>
                      <a:gd name="T10" fmla="*/ 12 w 233"/>
                      <a:gd name="T11" fmla="*/ 252 h 360"/>
                      <a:gd name="T12" fmla="*/ 30 w 233"/>
                      <a:gd name="T13" fmla="*/ 288 h 360"/>
                      <a:gd name="T14" fmla="*/ 60 w 233"/>
                      <a:gd name="T15" fmla="*/ 318 h 360"/>
                      <a:gd name="T16" fmla="*/ 90 w 233"/>
                      <a:gd name="T17" fmla="*/ 336 h 360"/>
                      <a:gd name="T18" fmla="*/ 126 w 233"/>
                      <a:gd name="T19" fmla="*/ 354 h 360"/>
                      <a:gd name="T20" fmla="*/ 162 w 233"/>
                      <a:gd name="T21" fmla="*/ 360 h 360"/>
                      <a:gd name="T22" fmla="*/ 203 w 233"/>
                      <a:gd name="T23" fmla="*/ 360 h 360"/>
                      <a:gd name="T24" fmla="*/ 233 w 233"/>
                      <a:gd name="T25" fmla="*/ 336 h 3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33" h="360">
                        <a:moveTo>
                          <a:pt x="78" y="0"/>
                        </a:moveTo>
                        <a:lnTo>
                          <a:pt x="48" y="48"/>
                        </a:lnTo>
                        <a:lnTo>
                          <a:pt x="24" y="96"/>
                        </a:lnTo>
                        <a:lnTo>
                          <a:pt x="6" y="150"/>
                        </a:lnTo>
                        <a:lnTo>
                          <a:pt x="0" y="210"/>
                        </a:lnTo>
                        <a:lnTo>
                          <a:pt x="12" y="252"/>
                        </a:lnTo>
                        <a:lnTo>
                          <a:pt x="30" y="288"/>
                        </a:lnTo>
                        <a:lnTo>
                          <a:pt x="60" y="318"/>
                        </a:lnTo>
                        <a:lnTo>
                          <a:pt x="90" y="336"/>
                        </a:lnTo>
                        <a:lnTo>
                          <a:pt x="126" y="354"/>
                        </a:lnTo>
                        <a:lnTo>
                          <a:pt x="162" y="360"/>
                        </a:lnTo>
                        <a:lnTo>
                          <a:pt x="203" y="360"/>
                        </a:lnTo>
                        <a:lnTo>
                          <a:pt x="233" y="33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64" name="Freeform 332"/>
                  <p:cNvSpPr>
                    <a:spLocks/>
                  </p:cNvSpPr>
                  <p:nvPr/>
                </p:nvSpPr>
                <p:spPr bwMode="auto">
                  <a:xfrm>
                    <a:off x="3956" y="1623"/>
                    <a:ext cx="138" cy="144"/>
                  </a:xfrm>
                  <a:custGeom>
                    <a:avLst/>
                    <a:gdLst>
                      <a:gd name="T0" fmla="*/ 0 w 138"/>
                      <a:gd name="T1" fmla="*/ 0 h 144"/>
                      <a:gd name="T2" fmla="*/ 54 w 138"/>
                      <a:gd name="T3" fmla="*/ 30 h 144"/>
                      <a:gd name="T4" fmla="*/ 96 w 138"/>
                      <a:gd name="T5" fmla="*/ 78 h 144"/>
                      <a:gd name="T6" fmla="*/ 120 w 138"/>
                      <a:gd name="T7" fmla="*/ 120 h 144"/>
                      <a:gd name="T8" fmla="*/ 138 w 138"/>
                      <a:gd name="T9" fmla="*/ 144 h 1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8" h="144">
                        <a:moveTo>
                          <a:pt x="0" y="0"/>
                        </a:moveTo>
                        <a:lnTo>
                          <a:pt x="54" y="30"/>
                        </a:lnTo>
                        <a:lnTo>
                          <a:pt x="96" y="78"/>
                        </a:lnTo>
                        <a:lnTo>
                          <a:pt x="120" y="120"/>
                        </a:lnTo>
                        <a:lnTo>
                          <a:pt x="138" y="14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65" name="Freeform 333"/>
                  <p:cNvSpPr>
                    <a:spLocks/>
                  </p:cNvSpPr>
                  <p:nvPr/>
                </p:nvSpPr>
                <p:spPr bwMode="auto">
                  <a:xfrm>
                    <a:off x="4153" y="1677"/>
                    <a:ext cx="162" cy="90"/>
                  </a:xfrm>
                  <a:custGeom>
                    <a:avLst/>
                    <a:gdLst>
                      <a:gd name="T0" fmla="*/ 0 w 162"/>
                      <a:gd name="T1" fmla="*/ 90 h 90"/>
                      <a:gd name="T2" fmla="*/ 12 w 162"/>
                      <a:gd name="T3" fmla="*/ 78 h 90"/>
                      <a:gd name="T4" fmla="*/ 30 w 162"/>
                      <a:gd name="T5" fmla="*/ 60 h 90"/>
                      <a:gd name="T6" fmla="*/ 84 w 162"/>
                      <a:gd name="T7" fmla="*/ 36 h 90"/>
                      <a:gd name="T8" fmla="*/ 132 w 162"/>
                      <a:gd name="T9" fmla="*/ 12 h 90"/>
                      <a:gd name="T10" fmla="*/ 150 w 162"/>
                      <a:gd name="T11" fmla="*/ 6 h 90"/>
                      <a:gd name="T12" fmla="*/ 162 w 162"/>
                      <a:gd name="T13" fmla="*/ 0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2" h="90">
                        <a:moveTo>
                          <a:pt x="0" y="90"/>
                        </a:moveTo>
                        <a:lnTo>
                          <a:pt x="12" y="78"/>
                        </a:lnTo>
                        <a:lnTo>
                          <a:pt x="30" y="60"/>
                        </a:lnTo>
                        <a:lnTo>
                          <a:pt x="84" y="36"/>
                        </a:lnTo>
                        <a:lnTo>
                          <a:pt x="132" y="12"/>
                        </a:lnTo>
                        <a:lnTo>
                          <a:pt x="150" y="6"/>
                        </a:lnTo>
                        <a:lnTo>
                          <a:pt x="162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66" name="Freeform 334"/>
                  <p:cNvSpPr>
                    <a:spLocks/>
                  </p:cNvSpPr>
                  <p:nvPr/>
                </p:nvSpPr>
                <p:spPr bwMode="auto">
                  <a:xfrm>
                    <a:off x="4225" y="1833"/>
                    <a:ext cx="24" cy="66"/>
                  </a:xfrm>
                  <a:custGeom>
                    <a:avLst/>
                    <a:gdLst>
                      <a:gd name="T0" fmla="*/ 24 w 24"/>
                      <a:gd name="T1" fmla="*/ 0 h 66"/>
                      <a:gd name="T2" fmla="*/ 6 w 24"/>
                      <a:gd name="T3" fmla="*/ 36 h 66"/>
                      <a:gd name="T4" fmla="*/ 0 w 24"/>
                      <a:gd name="T5" fmla="*/ 66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4" h="66">
                        <a:moveTo>
                          <a:pt x="24" y="0"/>
                        </a:moveTo>
                        <a:lnTo>
                          <a:pt x="6" y="36"/>
                        </a:lnTo>
                        <a:lnTo>
                          <a:pt x="0" y="6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67" name="Freeform 335"/>
                  <p:cNvSpPr>
                    <a:spLocks/>
                  </p:cNvSpPr>
                  <p:nvPr/>
                </p:nvSpPr>
                <p:spPr bwMode="auto">
                  <a:xfrm>
                    <a:off x="4010" y="1779"/>
                    <a:ext cx="6" cy="90"/>
                  </a:xfrm>
                  <a:custGeom>
                    <a:avLst/>
                    <a:gdLst>
                      <a:gd name="T0" fmla="*/ 6 w 6"/>
                      <a:gd name="T1" fmla="*/ 0 h 90"/>
                      <a:gd name="T2" fmla="*/ 0 w 6"/>
                      <a:gd name="T3" fmla="*/ 42 h 90"/>
                      <a:gd name="T4" fmla="*/ 0 w 6"/>
                      <a:gd name="T5" fmla="*/ 90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" h="90">
                        <a:moveTo>
                          <a:pt x="6" y="0"/>
                        </a:moveTo>
                        <a:lnTo>
                          <a:pt x="0" y="42"/>
                        </a:lnTo>
                        <a:lnTo>
                          <a:pt x="0" y="9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68" name="Freeform 336"/>
                  <p:cNvSpPr>
                    <a:spLocks/>
                  </p:cNvSpPr>
                  <p:nvPr/>
                </p:nvSpPr>
                <p:spPr bwMode="auto">
                  <a:xfrm>
                    <a:off x="4309" y="1875"/>
                    <a:ext cx="54" cy="24"/>
                  </a:xfrm>
                  <a:custGeom>
                    <a:avLst/>
                    <a:gdLst>
                      <a:gd name="T0" fmla="*/ 0 w 54"/>
                      <a:gd name="T1" fmla="*/ 24 h 24"/>
                      <a:gd name="T2" fmla="*/ 24 w 54"/>
                      <a:gd name="T3" fmla="*/ 12 h 24"/>
                      <a:gd name="T4" fmla="*/ 54 w 54"/>
                      <a:gd name="T5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4" h="24">
                        <a:moveTo>
                          <a:pt x="0" y="24"/>
                        </a:moveTo>
                        <a:lnTo>
                          <a:pt x="24" y="12"/>
                        </a:lnTo>
                        <a:lnTo>
                          <a:pt x="54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69" name="Freeform 337"/>
                  <p:cNvSpPr>
                    <a:spLocks/>
                  </p:cNvSpPr>
                  <p:nvPr/>
                </p:nvSpPr>
                <p:spPr bwMode="auto">
                  <a:xfrm>
                    <a:off x="4339" y="1911"/>
                    <a:ext cx="54" cy="24"/>
                  </a:xfrm>
                  <a:custGeom>
                    <a:avLst/>
                    <a:gdLst>
                      <a:gd name="T0" fmla="*/ 0 w 54"/>
                      <a:gd name="T1" fmla="*/ 24 h 24"/>
                      <a:gd name="T2" fmla="*/ 30 w 54"/>
                      <a:gd name="T3" fmla="*/ 12 h 24"/>
                      <a:gd name="T4" fmla="*/ 54 w 54"/>
                      <a:gd name="T5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4" h="24">
                        <a:moveTo>
                          <a:pt x="0" y="24"/>
                        </a:moveTo>
                        <a:lnTo>
                          <a:pt x="30" y="12"/>
                        </a:lnTo>
                        <a:lnTo>
                          <a:pt x="54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70" name="Freeform 338"/>
                  <p:cNvSpPr>
                    <a:spLocks/>
                  </p:cNvSpPr>
                  <p:nvPr/>
                </p:nvSpPr>
                <p:spPr bwMode="auto">
                  <a:xfrm>
                    <a:off x="4279" y="2037"/>
                    <a:ext cx="120" cy="108"/>
                  </a:xfrm>
                  <a:custGeom>
                    <a:avLst/>
                    <a:gdLst>
                      <a:gd name="T0" fmla="*/ 0 w 120"/>
                      <a:gd name="T1" fmla="*/ 0 h 108"/>
                      <a:gd name="T2" fmla="*/ 60 w 120"/>
                      <a:gd name="T3" fmla="*/ 54 h 108"/>
                      <a:gd name="T4" fmla="*/ 84 w 120"/>
                      <a:gd name="T5" fmla="*/ 84 h 108"/>
                      <a:gd name="T6" fmla="*/ 120 w 120"/>
                      <a:gd name="T7" fmla="*/ 108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0" h="108">
                        <a:moveTo>
                          <a:pt x="0" y="0"/>
                        </a:moveTo>
                        <a:lnTo>
                          <a:pt x="60" y="54"/>
                        </a:lnTo>
                        <a:lnTo>
                          <a:pt x="84" y="84"/>
                        </a:lnTo>
                        <a:lnTo>
                          <a:pt x="120" y="10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71" name="Freeform 339"/>
                  <p:cNvSpPr>
                    <a:spLocks/>
                  </p:cNvSpPr>
                  <p:nvPr/>
                </p:nvSpPr>
                <p:spPr bwMode="auto">
                  <a:xfrm>
                    <a:off x="3920" y="2001"/>
                    <a:ext cx="407" cy="180"/>
                  </a:xfrm>
                  <a:custGeom>
                    <a:avLst/>
                    <a:gdLst>
                      <a:gd name="T0" fmla="*/ 407 w 407"/>
                      <a:gd name="T1" fmla="*/ 84 h 180"/>
                      <a:gd name="T2" fmla="*/ 377 w 407"/>
                      <a:gd name="T3" fmla="*/ 114 h 180"/>
                      <a:gd name="T4" fmla="*/ 341 w 407"/>
                      <a:gd name="T5" fmla="*/ 138 h 180"/>
                      <a:gd name="T6" fmla="*/ 269 w 407"/>
                      <a:gd name="T7" fmla="*/ 168 h 180"/>
                      <a:gd name="T8" fmla="*/ 204 w 407"/>
                      <a:gd name="T9" fmla="*/ 180 h 180"/>
                      <a:gd name="T10" fmla="*/ 138 w 407"/>
                      <a:gd name="T11" fmla="*/ 180 h 180"/>
                      <a:gd name="T12" fmla="*/ 66 w 407"/>
                      <a:gd name="T13" fmla="*/ 168 h 180"/>
                      <a:gd name="T14" fmla="*/ 36 w 407"/>
                      <a:gd name="T15" fmla="*/ 150 h 180"/>
                      <a:gd name="T16" fmla="*/ 12 w 407"/>
                      <a:gd name="T17" fmla="*/ 126 h 180"/>
                      <a:gd name="T18" fmla="*/ 0 w 407"/>
                      <a:gd name="T19" fmla="*/ 96 h 180"/>
                      <a:gd name="T20" fmla="*/ 0 w 407"/>
                      <a:gd name="T21" fmla="*/ 60 h 180"/>
                      <a:gd name="T22" fmla="*/ 6 w 407"/>
                      <a:gd name="T23" fmla="*/ 48 h 180"/>
                      <a:gd name="T24" fmla="*/ 12 w 407"/>
                      <a:gd name="T25" fmla="*/ 30 h 180"/>
                      <a:gd name="T26" fmla="*/ 24 w 407"/>
                      <a:gd name="T27" fmla="*/ 12 h 180"/>
                      <a:gd name="T28" fmla="*/ 42 w 407"/>
                      <a:gd name="T29" fmla="*/ 0 h 1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407" h="180">
                        <a:moveTo>
                          <a:pt x="407" y="84"/>
                        </a:moveTo>
                        <a:lnTo>
                          <a:pt x="377" y="114"/>
                        </a:lnTo>
                        <a:lnTo>
                          <a:pt x="341" y="138"/>
                        </a:lnTo>
                        <a:lnTo>
                          <a:pt x="269" y="168"/>
                        </a:lnTo>
                        <a:lnTo>
                          <a:pt x="204" y="180"/>
                        </a:lnTo>
                        <a:lnTo>
                          <a:pt x="138" y="180"/>
                        </a:lnTo>
                        <a:lnTo>
                          <a:pt x="66" y="168"/>
                        </a:lnTo>
                        <a:lnTo>
                          <a:pt x="36" y="150"/>
                        </a:lnTo>
                        <a:lnTo>
                          <a:pt x="12" y="126"/>
                        </a:lnTo>
                        <a:lnTo>
                          <a:pt x="0" y="96"/>
                        </a:lnTo>
                        <a:lnTo>
                          <a:pt x="0" y="60"/>
                        </a:lnTo>
                        <a:lnTo>
                          <a:pt x="6" y="48"/>
                        </a:lnTo>
                        <a:lnTo>
                          <a:pt x="12" y="30"/>
                        </a:lnTo>
                        <a:lnTo>
                          <a:pt x="24" y="12"/>
                        </a:lnTo>
                        <a:lnTo>
                          <a:pt x="42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72" name="Freeform 340"/>
                  <p:cNvSpPr>
                    <a:spLocks/>
                  </p:cNvSpPr>
                  <p:nvPr/>
                </p:nvSpPr>
                <p:spPr bwMode="auto">
                  <a:xfrm>
                    <a:off x="3926" y="1857"/>
                    <a:ext cx="210" cy="174"/>
                  </a:xfrm>
                  <a:custGeom>
                    <a:avLst/>
                    <a:gdLst>
                      <a:gd name="T0" fmla="*/ 186 w 210"/>
                      <a:gd name="T1" fmla="*/ 0 h 174"/>
                      <a:gd name="T2" fmla="*/ 174 w 210"/>
                      <a:gd name="T3" fmla="*/ 0 h 174"/>
                      <a:gd name="T4" fmla="*/ 150 w 210"/>
                      <a:gd name="T5" fmla="*/ 0 h 174"/>
                      <a:gd name="T6" fmla="*/ 90 w 210"/>
                      <a:gd name="T7" fmla="*/ 6 h 174"/>
                      <a:gd name="T8" fmla="*/ 36 w 210"/>
                      <a:gd name="T9" fmla="*/ 24 h 174"/>
                      <a:gd name="T10" fmla="*/ 12 w 210"/>
                      <a:gd name="T11" fmla="*/ 36 h 174"/>
                      <a:gd name="T12" fmla="*/ 6 w 210"/>
                      <a:gd name="T13" fmla="*/ 60 h 174"/>
                      <a:gd name="T14" fmla="*/ 0 w 210"/>
                      <a:gd name="T15" fmla="*/ 102 h 174"/>
                      <a:gd name="T16" fmla="*/ 12 w 210"/>
                      <a:gd name="T17" fmla="*/ 120 h 174"/>
                      <a:gd name="T18" fmla="*/ 30 w 210"/>
                      <a:gd name="T19" fmla="*/ 138 h 174"/>
                      <a:gd name="T20" fmla="*/ 54 w 210"/>
                      <a:gd name="T21" fmla="*/ 150 h 174"/>
                      <a:gd name="T22" fmla="*/ 90 w 210"/>
                      <a:gd name="T23" fmla="*/ 156 h 174"/>
                      <a:gd name="T24" fmla="*/ 144 w 210"/>
                      <a:gd name="T25" fmla="*/ 168 h 174"/>
                      <a:gd name="T26" fmla="*/ 210 w 210"/>
                      <a:gd name="T27" fmla="*/ 174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10" h="174">
                        <a:moveTo>
                          <a:pt x="186" y="0"/>
                        </a:moveTo>
                        <a:lnTo>
                          <a:pt x="174" y="0"/>
                        </a:lnTo>
                        <a:lnTo>
                          <a:pt x="150" y="0"/>
                        </a:lnTo>
                        <a:lnTo>
                          <a:pt x="90" y="6"/>
                        </a:lnTo>
                        <a:lnTo>
                          <a:pt x="36" y="24"/>
                        </a:lnTo>
                        <a:lnTo>
                          <a:pt x="12" y="36"/>
                        </a:lnTo>
                        <a:lnTo>
                          <a:pt x="6" y="60"/>
                        </a:lnTo>
                        <a:lnTo>
                          <a:pt x="0" y="102"/>
                        </a:lnTo>
                        <a:lnTo>
                          <a:pt x="12" y="120"/>
                        </a:lnTo>
                        <a:lnTo>
                          <a:pt x="30" y="138"/>
                        </a:lnTo>
                        <a:lnTo>
                          <a:pt x="54" y="150"/>
                        </a:lnTo>
                        <a:lnTo>
                          <a:pt x="90" y="156"/>
                        </a:lnTo>
                        <a:lnTo>
                          <a:pt x="144" y="168"/>
                        </a:lnTo>
                        <a:lnTo>
                          <a:pt x="210" y="17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73" name="Freeform 341"/>
                  <p:cNvSpPr>
                    <a:spLocks/>
                  </p:cNvSpPr>
                  <p:nvPr/>
                </p:nvSpPr>
                <p:spPr bwMode="auto">
                  <a:xfrm>
                    <a:off x="3771" y="1120"/>
                    <a:ext cx="544" cy="377"/>
                  </a:xfrm>
                  <a:custGeom>
                    <a:avLst/>
                    <a:gdLst>
                      <a:gd name="T0" fmla="*/ 0 w 544"/>
                      <a:gd name="T1" fmla="*/ 330 h 377"/>
                      <a:gd name="T2" fmla="*/ 0 w 544"/>
                      <a:gd name="T3" fmla="*/ 294 h 377"/>
                      <a:gd name="T4" fmla="*/ 6 w 544"/>
                      <a:gd name="T5" fmla="*/ 258 h 377"/>
                      <a:gd name="T6" fmla="*/ 30 w 544"/>
                      <a:gd name="T7" fmla="*/ 210 h 377"/>
                      <a:gd name="T8" fmla="*/ 48 w 544"/>
                      <a:gd name="T9" fmla="*/ 168 h 377"/>
                      <a:gd name="T10" fmla="*/ 71 w 544"/>
                      <a:gd name="T11" fmla="*/ 132 h 377"/>
                      <a:gd name="T12" fmla="*/ 95 w 544"/>
                      <a:gd name="T13" fmla="*/ 108 h 377"/>
                      <a:gd name="T14" fmla="*/ 131 w 544"/>
                      <a:gd name="T15" fmla="*/ 78 h 377"/>
                      <a:gd name="T16" fmla="*/ 173 w 544"/>
                      <a:gd name="T17" fmla="*/ 54 h 377"/>
                      <a:gd name="T18" fmla="*/ 275 w 544"/>
                      <a:gd name="T19" fmla="*/ 18 h 377"/>
                      <a:gd name="T20" fmla="*/ 370 w 544"/>
                      <a:gd name="T21" fmla="*/ 0 h 377"/>
                      <a:gd name="T22" fmla="*/ 412 w 544"/>
                      <a:gd name="T23" fmla="*/ 6 h 377"/>
                      <a:gd name="T24" fmla="*/ 454 w 544"/>
                      <a:gd name="T25" fmla="*/ 12 h 377"/>
                      <a:gd name="T26" fmla="*/ 490 w 544"/>
                      <a:gd name="T27" fmla="*/ 30 h 377"/>
                      <a:gd name="T28" fmla="*/ 526 w 544"/>
                      <a:gd name="T29" fmla="*/ 54 h 377"/>
                      <a:gd name="T30" fmla="*/ 544 w 544"/>
                      <a:gd name="T31" fmla="*/ 72 h 377"/>
                      <a:gd name="T32" fmla="*/ 544 w 544"/>
                      <a:gd name="T33" fmla="*/ 84 h 377"/>
                      <a:gd name="T34" fmla="*/ 532 w 544"/>
                      <a:gd name="T35" fmla="*/ 84 h 377"/>
                      <a:gd name="T36" fmla="*/ 526 w 544"/>
                      <a:gd name="T37" fmla="*/ 78 h 377"/>
                      <a:gd name="T38" fmla="*/ 514 w 544"/>
                      <a:gd name="T39" fmla="*/ 66 h 377"/>
                      <a:gd name="T40" fmla="*/ 484 w 544"/>
                      <a:gd name="T41" fmla="*/ 54 h 377"/>
                      <a:gd name="T42" fmla="*/ 454 w 544"/>
                      <a:gd name="T43" fmla="*/ 42 h 377"/>
                      <a:gd name="T44" fmla="*/ 430 w 544"/>
                      <a:gd name="T45" fmla="*/ 36 h 377"/>
                      <a:gd name="T46" fmla="*/ 353 w 544"/>
                      <a:gd name="T47" fmla="*/ 36 h 377"/>
                      <a:gd name="T48" fmla="*/ 287 w 544"/>
                      <a:gd name="T49" fmla="*/ 54 h 377"/>
                      <a:gd name="T50" fmla="*/ 227 w 544"/>
                      <a:gd name="T51" fmla="*/ 78 h 377"/>
                      <a:gd name="T52" fmla="*/ 209 w 544"/>
                      <a:gd name="T53" fmla="*/ 96 h 377"/>
                      <a:gd name="T54" fmla="*/ 197 w 544"/>
                      <a:gd name="T55" fmla="*/ 114 h 377"/>
                      <a:gd name="T56" fmla="*/ 197 w 544"/>
                      <a:gd name="T57" fmla="*/ 126 h 377"/>
                      <a:gd name="T58" fmla="*/ 203 w 544"/>
                      <a:gd name="T59" fmla="*/ 138 h 377"/>
                      <a:gd name="T60" fmla="*/ 227 w 544"/>
                      <a:gd name="T61" fmla="*/ 144 h 377"/>
                      <a:gd name="T62" fmla="*/ 251 w 544"/>
                      <a:gd name="T63" fmla="*/ 144 h 377"/>
                      <a:gd name="T64" fmla="*/ 203 w 544"/>
                      <a:gd name="T65" fmla="*/ 174 h 377"/>
                      <a:gd name="T66" fmla="*/ 161 w 544"/>
                      <a:gd name="T67" fmla="*/ 198 h 377"/>
                      <a:gd name="T68" fmla="*/ 119 w 544"/>
                      <a:gd name="T69" fmla="*/ 228 h 377"/>
                      <a:gd name="T70" fmla="*/ 77 w 544"/>
                      <a:gd name="T71" fmla="*/ 264 h 377"/>
                      <a:gd name="T72" fmla="*/ 48 w 544"/>
                      <a:gd name="T73" fmla="*/ 306 h 377"/>
                      <a:gd name="T74" fmla="*/ 30 w 544"/>
                      <a:gd name="T75" fmla="*/ 353 h 377"/>
                      <a:gd name="T76" fmla="*/ 18 w 544"/>
                      <a:gd name="T77" fmla="*/ 371 h 377"/>
                      <a:gd name="T78" fmla="*/ 12 w 544"/>
                      <a:gd name="T79" fmla="*/ 377 h 377"/>
                      <a:gd name="T80" fmla="*/ 6 w 544"/>
                      <a:gd name="T81" fmla="*/ 359 h 377"/>
                      <a:gd name="T82" fmla="*/ 0 w 544"/>
                      <a:gd name="T83" fmla="*/ 330 h 377"/>
                      <a:gd name="T84" fmla="*/ 0 w 544"/>
                      <a:gd name="T85" fmla="*/ 330 h 3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544" h="377">
                        <a:moveTo>
                          <a:pt x="0" y="330"/>
                        </a:moveTo>
                        <a:lnTo>
                          <a:pt x="0" y="294"/>
                        </a:lnTo>
                        <a:lnTo>
                          <a:pt x="6" y="258"/>
                        </a:lnTo>
                        <a:lnTo>
                          <a:pt x="30" y="210"/>
                        </a:lnTo>
                        <a:lnTo>
                          <a:pt x="48" y="168"/>
                        </a:lnTo>
                        <a:lnTo>
                          <a:pt x="71" y="132"/>
                        </a:lnTo>
                        <a:lnTo>
                          <a:pt x="95" y="108"/>
                        </a:lnTo>
                        <a:lnTo>
                          <a:pt x="131" y="78"/>
                        </a:lnTo>
                        <a:lnTo>
                          <a:pt x="173" y="54"/>
                        </a:lnTo>
                        <a:lnTo>
                          <a:pt x="275" y="18"/>
                        </a:lnTo>
                        <a:lnTo>
                          <a:pt x="370" y="0"/>
                        </a:lnTo>
                        <a:lnTo>
                          <a:pt x="412" y="6"/>
                        </a:lnTo>
                        <a:lnTo>
                          <a:pt x="454" y="12"/>
                        </a:lnTo>
                        <a:lnTo>
                          <a:pt x="490" y="30"/>
                        </a:lnTo>
                        <a:lnTo>
                          <a:pt x="526" y="54"/>
                        </a:lnTo>
                        <a:lnTo>
                          <a:pt x="544" y="72"/>
                        </a:lnTo>
                        <a:lnTo>
                          <a:pt x="544" y="84"/>
                        </a:lnTo>
                        <a:lnTo>
                          <a:pt x="532" y="84"/>
                        </a:lnTo>
                        <a:lnTo>
                          <a:pt x="526" y="78"/>
                        </a:lnTo>
                        <a:lnTo>
                          <a:pt x="514" y="66"/>
                        </a:lnTo>
                        <a:lnTo>
                          <a:pt x="484" y="54"/>
                        </a:lnTo>
                        <a:lnTo>
                          <a:pt x="454" y="42"/>
                        </a:lnTo>
                        <a:lnTo>
                          <a:pt x="430" y="36"/>
                        </a:lnTo>
                        <a:lnTo>
                          <a:pt x="353" y="36"/>
                        </a:lnTo>
                        <a:lnTo>
                          <a:pt x="287" y="54"/>
                        </a:lnTo>
                        <a:lnTo>
                          <a:pt x="227" y="78"/>
                        </a:lnTo>
                        <a:lnTo>
                          <a:pt x="209" y="96"/>
                        </a:lnTo>
                        <a:lnTo>
                          <a:pt x="197" y="114"/>
                        </a:lnTo>
                        <a:lnTo>
                          <a:pt x="197" y="126"/>
                        </a:lnTo>
                        <a:lnTo>
                          <a:pt x="203" y="138"/>
                        </a:lnTo>
                        <a:lnTo>
                          <a:pt x="227" y="144"/>
                        </a:lnTo>
                        <a:lnTo>
                          <a:pt x="251" y="144"/>
                        </a:lnTo>
                        <a:lnTo>
                          <a:pt x="203" y="174"/>
                        </a:lnTo>
                        <a:lnTo>
                          <a:pt x="161" y="198"/>
                        </a:lnTo>
                        <a:lnTo>
                          <a:pt x="119" y="228"/>
                        </a:lnTo>
                        <a:lnTo>
                          <a:pt x="77" y="264"/>
                        </a:lnTo>
                        <a:lnTo>
                          <a:pt x="48" y="306"/>
                        </a:lnTo>
                        <a:lnTo>
                          <a:pt x="30" y="353"/>
                        </a:lnTo>
                        <a:lnTo>
                          <a:pt x="18" y="371"/>
                        </a:lnTo>
                        <a:lnTo>
                          <a:pt x="12" y="377"/>
                        </a:lnTo>
                        <a:lnTo>
                          <a:pt x="6" y="359"/>
                        </a:lnTo>
                        <a:lnTo>
                          <a:pt x="0" y="330"/>
                        </a:lnTo>
                        <a:lnTo>
                          <a:pt x="0" y="33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74" name="Freeform 342"/>
                  <p:cNvSpPr>
                    <a:spLocks/>
                  </p:cNvSpPr>
                  <p:nvPr/>
                </p:nvSpPr>
                <p:spPr bwMode="auto">
                  <a:xfrm>
                    <a:off x="4363" y="1210"/>
                    <a:ext cx="406" cy="287"/>
                  </a:xfrm>
                  <a:custGeom>
                    <a:avLst/>
                    <a:gdLst>
                      <a:gd name="T0" fmla="*/ 24 w 406"/>
                      <a:gd name="T1" fmla="*/ 30 h 287"/>
                      <a:gd name="T2" fmla="*/ 6 w 406"/>
                      <a:gd name="T3" fmla="*/ 42 h 287"/>
                      <a:gd name="T4" fmla="*/ 0 w 406"/>
                      <a:gd name="T5" fmla="*/ 48 h 287"/>
                      <a:gd name="T6" fmla="*/ 0 w 406"/>
                      <a:gd name="T7" fmla="*/ 54 h 287"/>
                      <a:gd name="T8" fmla="*/ 12 w 406"/>
                      <a:gd name="T9" fmla="*/ 78 h 287"/>
                      <a:gd name="T10" fmla="*/ 24 w 406"/>
                      <a:gd name="T11" fmla="*/ 78 h 287"/>
                      <a:gd name="T12" fmla="*/ 42 w 406"/>
                      <a:gd name="T13" fmla="*/ 72 h 287"/>
                      <a:gd name="T14" fmla="*/ 54 w 406"/>
                      <a:gd name="T15" fmla="*/ 66 h 287"/>
                      <a:gd name="T16" fmla="*/ 66 w 406"/>
                      <a:gd name="T17" fmla="*/ 60 h 287"/>
                      <a:gd name="T18" fmla="*/ 119 w 406"/>
                      <a:gd name="T19" fmla="*/ 48 h 287"/>
                      <a:gd name="T20" fmla="*/ 191 w 406"/>
                      <a:gd name="T21" fmla="*/ 42 h 287"/>
                      <a:gd name="T22" fmla="*/ 257 w 406"/>
                      <a:gd name="T23" fmla="*/ 48 h 287"/>
                      <a:gd name="T24" fmla="*/ 293 w 406"/>
                      <a:gd name="T25" fmla="*/ 66 h 287"/>
                      <a:gd name="T26" fmla="*/ 329 w 406"/>
                      <a:gd name="T27" fmla="*/ 114 h 287"/>
                      <a:gd name="T28" fmla="*/ 347 w 406"/>
                      <a:gd name="T29" fmla="*/ 144 h 287"/>
                      <a:gd name="T30" fmla="*/ 365 w 406"/>
                      <a:gd name="T31" fmla="*/ 180 h 287"/>
                      <a:gd name="T32" fmla="*/ 377 w 406"/>
                      <a:gd name="T33" fmla="*/ 228 h 287"/>
                      <a:gd name="T34" fmla="*/ 383 w 406"/>
                      <a:gd name="T35" fmla="*/ 275 h 287"/>
                      <a:gd name="T36" fmla="*/ 389 w 406"/>
                      <a:gd name="T37" fmla="*/ 287 h 287"/>
                      <a:gd name="T38" fmla="*/ 395 w 406"/>
                      <a:gd name="T39" fmla="*/ 281 h 287"/>
                      <a:gd name="T40" fmla="*/ 401 w 406"/>
                      <a:gd name="T41" fmla="*/ 263 h 287"/>
                      <a:gd name="T42" fmla="*/ 406 w 406"/>
                      <a:gd name="T43" fmla="*/ 228 h 287"/>
                      <a:gd name="T44" fmla="*/ 401 w 406"/>
                      <a:gd name="T45" fmla="*/ 198 h 287"/>
                      <a:gd name="T46" fmla="*/ 395 w 406"/>
                      <a:gd name="T47" fmla="*/ 150 h 287"/>
                      <a:gd name="T48" fmla="*/ 371 w 406"/>
                      <a:gd name="T49" fmla="*/ 96 h 287"/>
                      <a:gd name="T50" fmla="*/ 335 w 406"/>
                      <a:gd name="T51" fmla="*/ 48 h 287"/>
                      <a:gd name="T52" fmla="*/ 287 w 406"/>
                      <a:gd name="T53" fmla="*/ 12 h 287"/>
                      <a:gd name="T54" fmla="*/ 227 w 406"/>
                      <a:gd name="T55" fmla="*/ 0 h 287"/>
                      <a:gd name="T56" fmla="*/ 167 w 406"/>
                      <a:gd name="T57" fmla="*/ 0 h 287"/>
                      <a:gd name="T58" fmla="*/ 101 w 406"/>
                      <a:gd name="T59" fmla="*/ 6 h 287"/>
                      <a:gd name="T60" fmla="*/ 66 w 406"/>
                      <a:gd name="T61" fmla="*/ 18 h 287"/>
                      <a:gd name="T62" fmla="*/ 48 w 406"/>
                      <a:gd name="T63" fmla="*/ 24 h 287"/>
                      <a:gd name="T64" fmla="*/ 24 w 406"/>
                      <a:gd name="T65" fmla="*/ 30 h 287"/>
                      <a:gd name="T66" fmla="*/ 24 w 406"/>
                      <a:gd name="T67" fmla="*/ 30 h 2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406" h="287">
                        <a:moveTo>
                          <a:pt x="24" y="30"/>
                        </a:moveTo>
                        <a:lnTo>
                          <a:pt x="6" y="42"/>
                        </a:lnTo>
                        <a:lnTo>
                          <a:pt x="0" y="48"/>
                        </a:lnTo>
                        <a:lnTo>
                          <a:pt x="0" y="54"/>
                        </a:lnTo>
                        <a:lnTo>
                          <a:pt x="12" y="78"/>
                        </a:lnTo>
                        <a:lnTo>
                          <a:pt x="24" y="78"/>
                        </a:lnTo>
                        <a:lnTo>
                          <a:pt x="42" y="72"/>
                        </a:lnTo>
                        <a:lnTo>
                          <a:pt x="54" y="66"/>
                        </a:lnTo>
                        <a:lnTo>
                          <a:pt x="66" y="60"/>
                        </a:lnTo>
                        <a:lnTo>
                          <a:pt x="119" y="48"/>
                        </a:lnTo>
                        <a:lnTo>
                          <a:pt x="191" y="42"/>
                        </a:lnTo>
                        <a:lnTo>
                          <a:pt x="257" y="48"/>
                        </a:lnTo>
                        <a:lnTo>
                          <a:pt x="293" y="66"/>
                        </a:lnTo>
                        <a:lnTo>
                          <a:pt x="329" y="114"/>
                        </a:lnTo>
                        <a:lnTo>
                          <a:pt x="347" y="144"/>
                        </a:lnTo>
                        <a:lnTo>
                          <a:pt x="365" y="180"/>
                        </a:lnTo>
                        <a:lnTo>
                          <a:pt x="377" y="228"/>
                        </a:lnTo>
                        <a:lnTo>
                          <a:pt x="383" y="275"/>
                        </a:lnTo>
                        <a:lnTo>
                          <a:pt x="389" y="287"/>
                        </a:lnTo>
                        <a:lnTo>
                          <a:pt x="395" y="281"/>
                        </a:lnTo>
                        <a:lnTo>
                          <a:pt x="401" y="263"/>
                        </a:lnTo>
                        <a:lnTo>
                          <a:pt x="406" y="228"/>
                        </a:lnTo>
                        <a:lnTo>
                          <a:pt x="401" y="198"/>
                        </a:lnTo>
                        <a:lnTo>
                          <a:pt x="395" y="150"/>
                        </a:lnTo>
                        <a:lnTo>
                          <a:pt x="371" y="96"/>
                        </a:lnTo>
                        <a:lnTo>
                          <a:pt x="335" y="48"/>
                        </a:lnTo>
                        <a:lnTo>
                          <a:pt x="287" y="12"/>
                        </a:lnTo>
                        <a:lnTo>
                          <a:pt x="227" y="0"/>
                        </a:lnTo>
                        <a:lnTo>
                          <a:pt x="167" y="0"/>
                        </a:lnTo>
                        <a:lnTo>
                          <a:pt x="101" y="6"/>
                        </a:lnTo>
                        <a:lnTo>
                          <a:pt x="66" y="18"/>
                        </a:lnTo>
                        <a:lnTo>
                          <a:pt x="48" y="24"/>
                        </a:lnTo>
                        <a:lnTo>
                          <a:pt x="24" y="30"/>
                        </a:lnTo>
                        <a:lnTo>
                          <a:pt x="24" y="3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23575" name="Rectangle 343"/>
                <p:cNvSpPr>
                  <a:spLocks noChangeArrowheads="1"/>
                </p:cNvSpPr>
                <p:nvPr/>
              </p:nvSpPr>
              <p:spPr bwMode="auto">
                <a:xfrm>
                  <a:off x="3696" y="1392"/>
                  <a:ext cx="1104" cy="288"/>
                </a:xfrm>
                <a:prstGeom prst="rect">
                  <a:avLst/>
                </a:prstGeom>
                <a:solidFill>
                  <a:srgbClr val="FFFFCC"/>
                </a:solidFill>
                <a:ln w="19050">
                  <a:solidFill>
                    <a:srgbClr val="003399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ja-JP" altLang="en-US" sz="1800">
                      <a:solidFill>
                        <a:srgbClr val="003366"/>
                      </a:solidFill>
                      <a:ea typeface="HGP創英角ﾎﾟｯﾌﾟ体" pitchFamily="50" charset="-128"/>
                    </a:rPr>
                    <a:t>アイデア</a:t>
                  </a:r>
                </a:p>
              </p:txBody>
            </p:sp>
          </p:grpSp>
          <p:grpSp>
            <p:nvGrpSpPr>
              <p:cNvPr id="223576" name="Group 344"/>
              <p:cNvGrpSpPr>
                <a:grpSpLocks/>
              </p:cNvGrpSpPr>
              <p:nvPr/>
            </p:nvGrpSpPr>
            <p:grpSpPr bwMode="auto">
              <a:xfrm>
                <a:off x="3744" y="2256"/>
                <a:ext cx="1104" cy="1056"/>
                <a:chOff x="3264" y="384"/>
                <a:chExt cx="1536" cy="1680"/>
              </a:xfrm>
            </p:grpSpPr>
            <p:grpSp>
              <p:nvGrpSpPr>
                <p:cNvPr id="223577" name="Group 345"/>
                <p:cNvGrpSpPr>
                  <a:grpSpLocks/>
                </p:cNvGrpSpPr>
                <p:nvPr/>
              </p:nvGrpSpPr>
              <p:grpSpPr bwMode="auto">
                <a:xfrm>
                  <a:off x="3264" y="384"/>
                  <a:ext cx="1440" cy="1680"/>
                  <a:chOff x="2208" y="960"/>
                  <a:chExt cx="2896" cy="2444"/>
                </a:xfrm>
              </p:grpSpPr>
              <p:sp>
                <p:nvSpPr>
                  <p:cNvPr id="223578" name="Freeform 346"/>
                  <p:cNvSpPr>
                    <a:spLocks/>
                  </p:cNvSpPr>
                  <p:nvPr/>
                </p:nvSpPr>
                <p:spPr bwMode="auto">
                  <a:xfrm>
                    <a:off x="3735" y="1090"/>
                    <a:ext cx="1058" cy="887"/>
                  </a:xfrm>
                  <a:custGeom>
                    <a:avLst/>
                    <a:gdLst>
                      <a:gd name="T0" fmla="*/ 939 w 1058"/>
                      <a:gd name="T1" fmla="*/ 809 h 887"/>
                      <a:gd name="T2" fmla="*/ 951 w 1058"/>
                      <a:gd name="T3" fmla="*/ 761 h 887"/>
                      <a:gd name="T4" fmla="*/ 993 w 1058"/>
                      <a:gd name="T5" fmla="*/ 641 h 887"/>
                      <a:gd name="T6" fmla="*/ 1052 w 1058"/>
                      <a:gd name="T7" fmla="*/ 431 h 887"/>
                      <a:gd name="T8" fmla="*/ 1052 w 1058"/>
                      <a:gd name="T9" fmla="*/ 330 h 887"/>
                      <a:gd name="T10" fmla="*/ 1023 w 1058"/>
                      <a:gd name="T11" fmla="*/ 210 h 887"/>
                      <a:gd name="T12" fmla="*/ 921 w 1058"/>
                      <a:gd name="T13" fmla="*/ 114 h 887"/>
                      <a:gd name="T14" fmla="*/ 801 w 1058"/>
                      <a:gd name="T15" fmla="*/ 84 h 887"/>
                      <a:gd name="T16" fmla="*/ 688 w 1058"/>
                      <a:gd name="T17" fmla="*/ 102 h 887"/>
                      <a:gd name="T18" fmla="*/ 598 w 1058"/>
                      <a:gd name="T19" fmla="*/ 72 h 887"/>
                      <a:gd name="T20" fmla="*/ 520 w 1058"/>
                      <a:gd name="T21" fmla="*/ 18 h 887"/>
                      <a:gd name="T22" fmla="*/ 418 w 1058"/>
                      <a:gd name="T23" fmla="*/ 0 h 887"/>
                      <a:gd name="T24" fmla="*/ 311 w 1058"/>
                      <a:gd name="T25" fmla="*/ 18 h 887"/>
                      <a:gd name="T26" fmla="*/ 227 w 1058"/>
                      <a:gd name="T27" fmla="*/ 48 h 887"/>
                      <a:gd name="T28" fmla="*/ 143 w 1058"/>
                      <a:gd name="T29" fmla="*/ 96 h 887"/>
                      <a:gd name="T30" fmla="*/ 60 w 1058"/>
                      <a:gd name="T31" fmla="*/ 186 h 887"/>
                      <a:gd name="T32" fmla="*/ 6 w 1058"/>
                      <a:gd name="T33" fmla="*/ 318 h 887"/>
                      <a:gd name="T34" fmla="*/ 6 w 1058"/>
                      <a:gd name="T35" fmla="*/ 443 h 887"/>
                      <a:gd name="T36" fmla="*/ 24 w 1058"/>
                      <a:gd name="T37" fmla="*/ 467 h 887"/>
                      <a:gd name="T38" fmla="*/ 60 w 1058"/>
                      <a:gd name="T39" fmla="*/ 443 h 887"/>
                      <a:gd name="T40" fmla="*/ 72 w 1058"/>
                      <a:gd name="T41" fmla="*/ 431 h 887"/>
                      <a:gd name="T42" fmla="*/ 78 w 1058"/>
                      <a:gd name="T43" fmla="*/ 467 h 887"/>
                      <a:gd name="T44" fmla="*/ 113 w 1058"/>
                      <a:gd name="T45" fmla="*/ 527 h 887"/>
                      <a:gd name="T46" fmla="*/ 131 w 1058"/>
                      <a:gd name="T47" fmla="*/ 533 h 887"/>
                      <a:gd name="T48" fmla="*/ 137 w 1058"/>
                      <a:gd name="T49" fmla="*/ 497 h 887"/>
                      <a:gd name="T50" fmla="*/ 155 w 1058"/>
                      <a:gd name="T51" fmla="*/ 521 h 887"/>
                      <a:gd name="T52" fmla="*/ 173 w 1058"/>
                      <a:gd name="T53" fmla="*/ 563 h 887"/>
                      <a:gd name="T54" fmla="*/ 191 w 1058"/>
                      <a:gd name="T55" fmla="*/ 587 h 887"/>
                      <a:gd name="T56" fmla="*/ 299 w 1058"/>
                      <a:gd name="T57" fmla="*/ 641 h 887"/>
                      <a:gd name="T58" fmla="*/ 478 w 1058"/>
                      <a:gd name="T59" fmla="*/ 725 h 887"/>
                      <a:gd name="T60" fmla="*/ 604 w 1058"/>
                      <a:gd name="T61" fmla="*/ 785 h 887"/>
                      <a:gd name="T62" fmla="*/ 694 w 1058"/>
                      <a:gd name="T63" fmla="*/ 833 h 887"/>
                      <a:gd name="T64" fmla="*/ 753 w 1058"/>
                      <a:gd name="T65" fmla="*/ 863 h 887"/>
                      <a:gd name="T66" fmla="*/ 795 w 1058"/>
                      <a:gd name="T67" fmla="*/ 881 h 887"/>
                      <a:gd name="T68" fmla="*/ 807 w 1058"/>
                      <a:gd name="T69" fmla="*/ 887 h 8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058" h="887">
                        <a:moveTo>
                          <a:pt x="933" y="815"/>
                        </a:moveTo>
                        <a:lnTo>
                          <a:pt x="939" y="809"/>
                        </a:lnTo>
                        <a:lnTo>
                          <a:pt x="939" y="797"/>
                        </a:lnTo>
                        <a:lnTo>
                          <a:pt x="951" y="761"/>
                        </a:lnTo>
                        <a:lnTo>
                          <a:pt x="975" y="707"/>
                        </a:lnTo>
                        <a:lnTo>
                          <a:pt x="993" y="641"/>
                        </a:lnTo>
                        <a:lnTo>
                          <a:pt x="1034" y="497"/>
                        </a:lnTo>
                        <a:lnTo>
                          <a:pt x="1052" y="431"/>
                        </a:lnTo>
                        <a:lnTo>
                          <a:pt x="1058" y="378"/>
                        </a:lnTo>
                        <a:lnTo>
                          <a:pt x="1052" y="330"/>
                        </a:lnTo>
                        <a:lnTo>
                          <a:pt x="1040" y="270"/>
                        </a:lnTo>
                        <a:lnTo>
                          <a:pt x="1023" y="210"/>
                        </a:lnTo>
                        <a:lnTo>
                          <a:pt x="981" y="156"/>
                        </a:lnTo>
                        <a:lnTo>
                          <a:pt x="921" y="114"/>
                        </a:lnTo>
                        <a:lnTo>
                          <a:pt x="849" y="90"/>
                        </a:lnTo>
                        <a:lnTo>
                          <a:pt x="801" y="84"/>
                        </a:lnTo>
                        <a:lnTo>
                          <a:pt x="747" y="90"/>
                        </a:lnTo>
                        <a:lnTo>
                          <a:pt x="688" y="102"/>
                        </a:lnTo>
                        <a:lnTo>
                          <a:pt x="622" y="120"/>
                        </a:lnTo>
                        <a:lnTo>
                          <a:pt x="598" y="72"/>
                        </a:lnTo>
                        <a:lnTo>
                          <a:pt x="562" y="42"/>
                        </a:lnTo>
                        <a:lnTo>
                          <a:pt x="520" y="18"/>
                        </a:lnTo>
                        <a:lnTo>
                          <a:pt x="466" y="6"/>
                        </a:lnTo>
                        <a:lnTo>
                          <a:pt x="418" y="0"/>
                        </a:lnTo>
                        <a:lnTo>
                          <a:pt x="359" y="6"/>
                        </a:lnTo>
                        <a:lnTo>
                          <a:pt x="311" y="18"/>
                        </a:lnTo>
                        <a:lnTo>
                          <a:pt x="257" y="36"/>
                        </a:lnTo>
                        <a:lnTo>
                          <a:pt x="227" y="48"/>
                        </a:lnTo>
                        <a:lnTo>
                          <a:pt x="185" y="72"/>
                        </a:lnTo>
                        <a:lnTo>
                          <a:pt x="143" y="96"/>
                        </a:lnTo>
                        <a:lnTo>
                          <a:pt x="101" y="138"/>
                        </a:lnTo>
                        <a:lnTo>
                          <a:pt x="60" y="186"/>
                        </a:lnTo>
                        <a:lnTo>
                          <a:pt x="30" y="246"/>
                        </a:lnTo>
                        <a:lnTo>
                          <a:pt x="6" y="318"/>
                        </a:lnTo>
                        <a:lnTo>
                          <a:pt x="0" y="407"/>
                        </a:lnTo>
                        <a:lnTo>
                          <a:pt x="6" y="443"/>
                        </a:lnTo>
                        <a:lnTo>
                          <a:pt x="12" y="461"/>
                        </a:lnTo>
                        <a:lnTo>
                          <a:pt x="24" y="467"/>
                        </a:lnTo>
                        <a:lnTo>
                          <a:pt x="36" y="461"/>
                        </a:lnTo>
                        <a:lnTo>
                          <a:pt x="60" y="443"/>
                        </a:lnTo>
                        <a:lnTo>
                          <a:pt x="66" y="437"/>
                        </a:lnTo>
                        <a:lnTo>
                          <a:pt x="72" y="431"/>
                        </a:lnTo>
                        <a:lnTo>
                          <a:pt x="72" y="443"/>
                        </a:lnTo>
                        <a:lnTo>
                          <a:pt x="78" y="467"/>
                        </a:lnTo>
                        <a:lnTo>
                          <a:pt x="95" y="497"/>
                        </a:lnTo>
                        <a:lnTo>
                          <a:pt x="113" y="527"/>
                        </a:lnTo>
                        <a:lnTo>
                          <a:pt x="125" y="533"/>
                        </a:lnTo>
                        <a:lnTo>
                          <a:pt x="131" y="533"/>
                        </a:lnTo>
                        <a:lnTo>
                          <a:pt x="137" y="521"/>
                        </a:lnTo>
                        <a:lnTo>
                          <a:pt x="137" y="497"/>
                        </a:lnTo>
                        <a:lnTo>
                          <a:pt x="137" y="485"/>
                        </a:lnTo>
                        <a:lnTo>
                          <a:pt x="155" y="521"/>
                        </a:lnTo>
                        <a:lnTo>
                          <a:pt x="167" y="545"/>
                        </a:lnTo>
                        <a:lnTo>
                          <a:pt x="173" y="563"/>
                        </a:lnTo>
                        <a:lnTo>
                          <a:pt x="185" y="575"/>
                        </a:lnTo>
                        <a:lnTo>
                          <a:pt x="191" y="587"/>
                        </a:lnTo>
                        <a:lnTo>
                          <a:pt x="191" y="587"/>
                        </a:lnTo>
                        <a:lnTo>
                          <a:pt x="299" y="641"/>
                        </a:lnTo>
                        <a:lnTo>
                          <a:pt x="395" y="689"/>
                        </a:lnTo>
                        <a:lnTo>
                          <a:pt x="478" y="725"/>
                        </a:lnTo>
                        <a:lnTo>
                          <a:pt x="544" y="761"/>
                        </a:lnTo>
                        <a:lnTo>
                          <a:pt x="604" y="785"/>
                        </a:lnTo>
                        <a:lnTo>
                          <a:pt x="658" y="809"/>
                        </a:lnTo>
                        <a:lnTo>
                          <a:pt x="694" y="833"/>
                        </a:lnTo>
                        <a:lnTo>
                          <a:pt x="729" y="845"/>
                        </a:lnTo>
                        <a:lnTo>
                          <a:pt x="753" y="863"/>
                        </a:lnTo>
                        <a:lnTo>
                          <a:pt x="771" y="869"/>
                        </a:lnTo>
                        <a:lnTo>
                          <a:pt x="795" y="881"/>
                        </a:lnTo>
                        <a:lnTo>
                          <a:pt x="801" y="887"/>
                        </a:lnTo>
                        <a:lnTo>
                          <a:pt x="807" y="887"/>
                        </a:lnTo>
                        <a:lnTo>
                          <a:pt x="933" y="81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79" name="Line 3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08" y="960"/>
                    <a:ext cx="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80" name="Freeform 348"/>
                  <p:cNvSpPr>
                    <a:spLocks/>
                  </p:cNvSpPr>
                  <p:nvPr/>
                </p:nvSpPr>
                <p:spPr bwMode="auto">
                  <a:xfrm>
                    <a:off x="3573" y="2643"/>
                    <a:ext cx="1191" cy="761"/>
                  </a:xfrm>
                  <a:custGeom>
                    <a:avLst/>
                    <a:gdLst>
                      <a:gd name="T0" fmla="*/ 909 w 1191"/>
                      <a:gd name="T1" fmla="*/ 174 h 761"/>
                      <a:gd name="T2" fmla="*/ 969 w 1191"/>
                      <a:gd name="T3" fmla="*/ 311 h 761"/>
                      <a:gd name="T4" fmla="*/ 1047 w 1191"/>
                      <a:gd name="T5" fmla="*/ 509 h 761"/>
                      <a:gd name="T6" fmla="*/ 1125 w 1191"/>
                      <a:gd name="T7" fmla="*/ 653 h 761"/>
                      <a:gd name="T8" fmla="*/ 1185 w 1191"/>
                      <a:gd name="T9" fmla="*/ 719 h 761"/>
                      <a:gd name="T10" fmla="*/ 1185 w 1191"/>
                      <a:gd name="T11" fmla="*/ 749 h 761"/>
                      <a:gd name="T12" fmla="*/ 1155 w 1191"/>
                      <a:gd name="T13" fmla="*/ 761 h 761"/>
                      <a:gd name="T14" fmla="*/ 1095 w 1191"/>
                      <a:gd name="T15" fmla="*/ 755 h 761"/>
                      <a:gd name="T16" fmla="*/ 1005 w 1191"/>
                      <a:gd name="T17" fmla="*/ 737 h 761"/>
                      <a:gd name="T18" fmla="*/ 945 w 1191"/>
                      <a:gd name="T19" fmla="*/ 731 h 761"/>
                      <a:gd name="T20" fmla="*/ 909 w 1191"/>
                      <a:gd name="T21" fmla="*/ 713 h 761"/>
                      <a:gd name="T22" fmla="*/ 868 w 1191"/>
                      <a:gd name="T23" fmla="*/ 647 h 761"/>
                      <a:gd name="T24" fmla="*/ 760 w 1191"/>
                      <a:gd name="T25" fmla="*/ 497 h 761"/>
                      <a:gd name="T26" fmla="*/ 652 w 1191"/>
                      <a:gd name="T27" fmla="*/ 377 h 761"/>
                      <a:gd name="T28" fmla="*/ 622 w 1191"/>
                      <a:gd name="T29" fmla="*/ 347 h 761"/>
                      <a:gd name="T30" fmla="*/ 598 w 1191"/>
                      <a:gd name="T31" fmla="*/ 329 h 761"/>
                      <a:gd name="T32" fmla="*/ 563 w 1191"/>
                      <a:gd name="T33" fmla="*/ 341 h 761"/>
                      <a:gd name="T34" fmla="*/ 485 w 1191"/>
                      <a:gd name="T35" fmla="*/ 395 h 761"/>
                      <a:gd name="T36" fmla="*/ 395 w 1191"/>
                      <a:gd name="T37" fmla="*/ 485 h 761"/>
                      <a:gd name="T38" fmla="*/ 311 w 1191"/>
                      <a:gd name="T39" fmla="*/ 581 h 761"/>
                      <a:gd name="T40" fmla="*/ 281 w 1191"/>
                      <a:gd name="T41" fmla="*/ 623 h 761"/>
                      <a:gd name="T42" fmla="*/ 275 w 1191"/>
                      <a:gd name="T43" fmla="*/ 629 h 761"/>
                      <a:gd name="T44" fmla="*/ 240 w 1191"/>
                      <a:gd name="T45" fmla="*/ 635 h 761"/>
                      <a:gd name="T46" fmla="*/ 192 w 1191"/>
                      <a:gd name="T47" fmla="*/ 641 h 761"/>
                      <a:gd name="T48" fmla="*/ 102 w 1191"/>
                      <a:gd name="T49" fmla="*/ 647 h 761"/>
                      <a:gd name="T50" fmla="*/ 12 w 1191"/>
                      <a:gd name="T51" fmla="*/ 635 h 761"/>
                      <a:gd name="T52" fmla="*/ 54 w 1191"/>
                      <a:gd name="T53" fmla="*/ 581 h 761"/>
                      <a:gd name="T54" fmla="*/ 126 w 1191"/>
                      <a:gd name="T55" fmla="*/ 563 h 761"/>
                      <a:gd name="T56" fmla="*/ 156 w 1191"/>
                      <a:gd name="T57" fmla="*/ 485 h 761"/>
                      <a:gd name="T58" fmla="*/ 263 w 1191"/>
                      <a:gd name="T59" fmla="*/ 317 h 761"/>
                      <a:gd name="T60" fmla="*/ 341 w 1191"/>
                      <a:gd name="T61" fmla="*/ 233 h 761"/>
                      <a:gd name="T62" fmla="*/ 305 w 1191"/>
                      <a:gd name="T63" fmla="*/ 192 h 761"/>
                      <a:gd name="T64" fmla="*/ 353 w 1191"/>
                      <a:gd name="T65" fmla="*/ 162 h 761"/>
                      <a:gd name="T66" fmla="*/ 347 w 1191"/>
                      <a:gd name="T67" fmla="*/ 78 h 761"/>
                      <a:gd name="T68" fmla="*/ 377 w 1191"/>
                      <a:gd name="T69" fmla="*/ 0 h 7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191" h="761">
                        <a:moveTo>
                          <a:pt x="891" y="102"/>
                        </a:moveTo>
                        <a:lnTo>
                          <a:pt x="909" y="174"/>
                        </a:lnTo>
                        <a:lnTo>
                          <a:pt x="939" y="245"/>
                        </a:lnTo>
                        <a:lnTo>
                          <a:pt x="969" y="311"/>
                        </a:lnTo>
                        <a:lnTo>
                          <a:pt x="993" y="371"/>
                        </a:lnTo>
                        <a:lnTo>
                          <a:pt x="1047" y="509"/>
                        </a:lnTo>
                        <a:lnTo>
                          <a:pt x="1095" y="641"/>
                        </a:lnTo>
                        <a:lnTo>
                          <a:pt x="1125" y="653"/>
                        </a:lnTo>
                        <a:lnTo>
                          <a:pt x="1161" y="683"/>
                        </a:lnTo>
                        <a:lnTo>
                          <a:pt x="1185" y="719"/>
                        </a:lnTo>
                        <a:lnTo>
                          <a:pt x="1191" y="737"/>
                        </a:lnTo>
                        <a:lnTo>
                          <a:pt x="1185" y="749"/>
                        </a:lnTo>
                        <a:lnTo>
                          <a:pt x="1173" y="761"/>
                        </a:lnTo>
                        <a:lnTo>
                          <a:pt x="1155" y="761"/>
                        </a:lnTo>
                        <a:lnTo>
                          <a:pt x="1125" y="761"/>
                        </a:lnTo>
                        <a:lnTo>
                          <a:pt x="1095" y="755"/>
                        </a:lnTo>
                        <a:lnTo>
                          <a:pt x="1029" y="743"/>
                        </a:lnTo>
                        <a:lnTo>
                          <a:pt x="1005" y="737"/>
                        </a:lnTo>
                        <a:lnTo>
                          <a:pt x="993" y="731"/>
                        </a:lnTo>
                        <a:lnTo>
                          <a:pt x="945" y="731"/>
                        </a:lnTo>
                        <a:lnTo>
                          <a:pt x="927" y="725"/>
                        </a:lnTo>
                        <a:lnTo>
                          <a:pt x="909" y="713"/>
                        </a:lnTo>
                        <a:lnTo>
                          <a:pt x="885" y="683"/>
                        </a:lnTo>
                        <a:lnTo>
                          <a:pt x="868" y="647"/>
                        </a:lnTo>
                        <a:lnTo>
                          <a:pt x="814" y="575"/>
                        </a:lnTo>
                        <a:lnTo>
                          <a:pt x="760" y="497"/>
                        </a:lnTo>
                        <a:lnTo>
                          <a:pt x="706" y="431"/>
                        </a:lnTo>
                        <a:lnTo>
                          <a:pt x="652" y="377"/>
                        </a:lnTo>
                        <a:lnTo>
                          <a:pt x="640" y="365"/>
                        </a:lnTo>
                        <a:lnTo>
                          <a:pt x="622" y="347"/>
                        </a:lnTo>
                        <a:lnTo>
                          <a:pt x="610" y="335"/>
                        </a:lnTo>
                        <a:lnTo>
                          <a:pt x="598" y="329"/>
                        </a:lnTo>
                        <a:lnTo>
                          <a:pt x="586" y="335"/>
                        </a:lnTo>
                        <a:lnTo>
                          <a:pt x="563" y="341"/>
                        </a:lnTo>
                        <a:lnTo>
                          <a:pt x="521" y="365"/>
                        </a:lnTo>
                        <a:lnTo>
                          <a:pt x="485" y="395"/>
                        </a:lnTo>
                        <a:lnTo>
                          <a:pt x="455" y="425"/>
                        </a:lnTo>
                        <a:lnTo>
                          <a:pt x="395" y="485"/>
                        </a:lnTo>
                        <a:lnTo>
                          <a:pt x="335" y="545"/>
                        </a:lnTo>
                        <a:lnTo>
                          <a:pt x="311" y="581"/>
                        </a:lnTo>
                        <a:lnTo>
                          <a:pt x="287" y="617"/>
                        </a:lnTo>
                        <a:lnTo>
                          <a:pt x="281" y="623"/>
                        </a:lnTo>
                        <a:lnTo>
                          <a:pt x="281" y="629"/>
                        </a:lnTo>
                        <a:lnTo>
                          <a:pt x="275" y="629"/>
                        </a:lnTo>
                        <a:lnTo>
                          <a:pt x="257" y="635"/>
                        </a:lnTo>
                        <a:lnTo>
                          <a:pt x="240" y="635"/>
                        </a:lnTo>
                        <a:lnTo>
                          <a:pt x="216" y="641"/>
                        </a:lnTo>
                        <a:lnTo>
                          <a:pt x="192" y="641"/>
                        </a:lnTo>
                        <a:lnTo>
                          <a:pt x="168" y="641"/>
                        </a:lnTo>
                        <a:lnTo>
                          <a:pt x="102" y="647"/>
                        </a:lnTo>
                        <a:lnTo>
                          <a:pt x="36" y="641"/>
                        </a:lnTo>
                        <a:lnTo>
                          <a:pt x="12" y="635"/>
                        </a:lnTo>
                        <a:lnTo>
                          <a:pt x="0" y="617"/>
                        </a:lnTo>
                        <a:lnTo>
                          <a:pt x="54" y="581"/>
                        </a:lnTo>
                        <a:lnTo>
                          <a:pt x="90" y="569"/>
                        </a:lnTo>
                        <a:lnTo>
                          <a:pt x="126" y="563"/>
                        </a:lnTo>
                        <a:lnTo>
                          <a:pt x="138" y="527"/>
                        </a:lnTo>
                        <a:lnTo>
                          <a:pt x="156" y="485"/>
                        </a:lnTo>
                        <a:lnTo>
                          <a:pt x="204" y="407"/>
                        </a:lnTo>
                        <a:lnTo>
                          <a:pt x="263" y="317"/>
                        </a:lnTo>
                        <a:lnTo>
                          <a:pt x="299" y="269"/>
                        </a:lnTo>
                        <a:lnTo>
                          <a:pt x="341" y="233"/>
                        </a:lnTo>
                        <a:lnTo>
                          <a:pt x="323" y="209"/>
                        </a:lnTo>
                        <a:lnTo>
                          <a:pt x="305" y="192"/>
                        </a:lnTo>
                        <a:lnTo>
                          <a:pt x="329" y="180"/>
                        </a:lnTo>
                        <a:lnTo>
                          <a:pt x="353" y="162"/>
                        </a:lnTo>
                        <a:lnTo>
                          <a:pt x="341" y="126"/>
                        </a:lnTo>
                        <a:lnTo>
                          <a:pt x="347" y="78"/>
                        </a:lnTo>
                        <a:lnTo>
                          <a:pt x="359" y="36"/>
                        </a:lnTo>
                        <a:lnTo>
                          <a:pt x="377" y="0"/>
                        </a:lnTo>
                        <a:lnTo>
                          <a:pt x="891" y="102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81" name="Freeform 349"/>
                  <p:cNvSpPr>
                    <a:spLocks/>
                  </p:cNvSpPr>
                  <p:nvPr/>
                </p:nvSpPr>
                <p:spPr bwMode="auto">
                  <a:xfrm>
                    <a:off x="3065" y="1743"/>
                    <a:ext cx="813" cy="558"/>
                  </a:xfrm>
                  <a:custGeom>
                    <a:avLst/>
                    <a:gdLst>
                      <a:gd name="T0" fmla="*/ 371 w 813"/>
                      <a:gd name="T1" fmla="*/ 0 h 558"/>
                      <a:gd name="T2" fmla="*/ 395 w 813"/>
                      <a:gd name="T3" fmla="*/ 18 h 558"/>
                      <a:gd name="T4" fmla="*/ 425 w 813"/>
                      <a:gd name="T5" fmla="*/ 48 h 558"/>
                      <a:gd name="T6" fmla="*/ 508 w 813"/>
                      <a:gd name="T7" fmla="*/ 120 h 558"/>
                      <a:gd name="T8" fmla="*/ 550 w 813"/>
                      <a:gd name="T9" fmla="*/ 156 h 558"/>
                      <a:gd name="T10" fmla="*/ 586 w 813"/>
                      <a:gd name="T11" fmla="*/ 192 h 558"/>
                      <a:gd name="T12" fmla="*/ 616 w 813"/>
                      <a:gd name="T13" fmla="*/ 222 h 558"/>
                      <a:gd name="T14" fmla="*/ 634 w 813"/>
                      <a:gd name="T15" fmla="*/ 240 h 558"/>
                      <a:gd name="T16" fmla="*/ 634 w 813"/>
                      <a:gd name="T17" fmla="*/ 234 h 558"/>
                      <a:gd name="T18" fmla="*/ 640 w 813"/>
                      <a:gd name="T19" fmla="*/ 222 h 558"/>
                      <a:gd name="T20" fmla="*/ 658 w 813"/>
                      <a:gd name="T21" fmla="*/ 180 h 558"/>
                      <a:gd name="T22" fmla="*/ 670 w 813"/>
                      <a:gd name="T23" fmla="*/ 162 h 558"/>
                      <a:gd name="T24" fmla="*/ 682 w 813"/>
                      <a:gd name="T25" fmla="*/ 144 h 558"/>
                      <a:gd name="T26" fmla="*/ 700 w 813"/>
                      <a:gd name="T27" fmla="*/ 144 h 558"/>
                      <a:gd name="T28" fmla="*/ 718 w 813"/>
                      <a:gd name="T29" fmla="*/ 156 h 558"/>
                      <a:gd name="T30" fmla="*/ 754 w 813"/>
                      <a:gd name="T31" fmla="*/ 192 h 558"/>
                      <a:gd name="T32" fmla="*/ 783 w 813"/>
                      <a:gd name="T33" fmla="*/ 234 h 558"/>
                      <a:gd name="T34" fmla="*/ 807 w 813"/>
                      <a:gd name="T35" fmla="*/ 270 h 558"/>
                      <a:gd name="T36" fmla="*/ 813 w 813"/>
                      <a:gd name="T37" fmla="*/ 282 h 558"/>
                      <a:gd name="T38" fmla="*/ 813 w 813"/>
                      <a:gd name="T39" fmla="*/ 282 h 558"/>
                      <a:gd name="T40" fmla="*/ 801 w 813"/>
                      <a:gd name="T41" fmla="*/ 372 h 558"/>
                      <a:gd name="T42" fmla="*/ 789 w 813"/>
                      <a:gd name="T43" fmla="*/ 444 h 558"/>
                      <a:gd name="T44" fmla="*/ 777 w 813"/>
                      <a:gd name="T45" fmla="*/ 492 h 558"/>
                      <a:gd name="T46" fmla="*/ 777 w 813"/>
                      <a:gd name="T47" fmla="*/ 528 h 558"/>
                      <a:gd name="T48" fmla="*/ 771 w 813"/>
                      <a:gd name="T49" fmla="*/ 546 h 558"/>
                      <a:gd name="T50" fmla="*/ 765 w 813"/>
                      <a:gd name="T51" fmla="*/ 558 h 558"/>
                      <a:gd name="T52" fmla="*/ 765 w 813"/>
                      <a:gd name="T53" fmla="*/ 558 h 558"/>
                      <a:gd name="T54" fmla="*/ 759 w 813"/>
                      <a:gd name="T55" fmla="*/ 558 h 558"/>
                      <a:gd name="T56" fmla="*/ 736 w 813"/>
                      <a:gd name="T57" fmla="*/ 558 h 558"/>
                      <a:gd name="T58" fmla="*/ 700 w 813"/>
                      <a:gd name="T59" fmla="*/ 546 h 558"/>
                      <a:gd name="T60" fmla="*/ 658 w 813"/>
                      <a:gd name="T61" fmla="*/ 540 h 558"/>
                      <a:gd name="T62" fmla="*/ 604 w 813"/>
                      <a:gd name="T63" fmla="*/ 528 h 558"/>
                      <a:gd name="T64" fmla="*/ 544 w 813"/>
                      <a:gd name="T65" fmla="*/ 516 h 558"/>
                      <a:gd name="T66" fmla="*/ 407 w 813"/>
                      <a:gd name="T67" fmla="*/ 492 h 558"/>
                      <a:gd name="T68" fmla="*/ 269 w 813"/>
                      <a:gd name="T69" fmla="*/ 456 h 558"/>
                      <a:gd name="T70" fmla="*/ 209 w 813"/>
                      <a:gd name="T71" fmla="*/ 444 h 558"/>
                      <a:gd name="T72" fmla="*/ 149 w 813"/>
                      <a:gd name="T73" fmla="*/ 432 h 558"/>
                      <a:gd name="T74" fmla="*/ 96 w 813"/>
                      <a:gd name="T75" fmla="*/ 414 h 558"/>
                      <a:gd name="T76" fmla="*/ 54 w 813"/>
                      <a:gd name="T77" fmla="*/ 402 h 558"/>
                      <a:gd name="T78" fmla="*/ 24 w 813"/>
                      <a:gd name="T79" fmla="*/ 390 h 558"/>
                      <a:gd name="T80" fmla="*/ 6 w 813"/>
                      <a:gd name="T81" fmla="*/ 378 h 558"/>
                      <a:gd name="T82" fmla="*/ 0 w 813"/>
                      <a:gd name="T83" fmla="*/ 348 h 558"/>
                      <a:gd name="T84" fmla="*/ 6 w 813"/>
                      <a:gd name="T85" fmla="*/ 306 h 558"/>
                      <a:gd name="T86" fmla="*/ 24 w 813"/>
                      <a:gd name="T87" fmla="*/ 252 h 558"/>
                      <a:gd name="T88" fmla="*/ 60 w 813"/>
                      <a:gd name="T89" fmla="*/ 192 h 558"/>
                      <a:gd name="T90" fmla="*/ 90 w 813"/>
                      <a:gd name="T91" fmla="*/ 138 h 558"/>
                      <a:gd name="T92" fmla="*/ 120 w 813"/>
                      <a:gd name="T93" fmla="*/ 96 h 558"/>
                      <a:gd name="T94" fmla="*/ 137 w 813"/>
                      <a:gd name="T95" fmla="*/ 60 h 558"/>
                      <a:gd name="T96" fmla="*/ 149 w 813"/>
                      <a:gd name="T97" fmla="*/ 48 h 558"/>
                      <a:gd name="T98" fmla="*/ 371 w 813"/>
                      <a:gd name="T99" fmla="*/ 0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813" h="558">
                        <a:moveTo>
                          <a:pt x="371" y="0"/>
                        </a:moveTo>
                        <a:lnTo>
                          <a:pt x="395" y="18"/>
                        </a:lnTo>
                        <a:lnTo>
                          <a:pt x="425" y="48"/>
                        </a:lnTo>
                        <a:lnTo>
                          <a:pt x="508" y="120"/>
                        </a:lnTo>
                        <a:lnTo>
                          <a:pt x="550" y="156"/>
                        </a:lnTo>
                        <a:lnTo>
                          <a:pt x="586" y="192"/>
                        </a:lnTo>
                        <a:lnTo>
                          <a:pt x="616" y="222"/>
                        </a:lnTo>
                        <a:lnTo>
                          <a:pt x="634" y="240"/>
                        </a:lnTo>
                        <a:lnTo>
                          <a:pt x="634" y="234"/>
                        </a:lnTo>
                        <a:lnTo>
                          <a:pt x="640" y="222"/>
                        </a:lnTo>
                        <a:lnTo>
                          <a:pt x="658" y="180"/>
                        </a:lnTo>
                        <a:lnTo>
                          <a:pt x="670" y="162"/>
                        </a:lnTo>
                        <a:lnTo>
                          <a:pt x="682" y="144"/>
                        </a:lnTo>
                        <a:lnTo>
                          <a:pt x="700" y="144"/>
                        </a:lnTo>
                        <a:lnTo>
                          <a:pt x="718" y="156"/>
                        </a:lnTo>
                        <a:lnTo>
                          <a:pt x="754" y="192"/>
                        </a:lnTo>
                        <a:lnTo>
                          <a:pt x="783" y="234"/>
                        </a:lnTo>
                        <a:lnTo>
                          <a:pt x="807" y="270"/>
                        </a:lnTo>
                        <a:lnTo>
                          <a:pt x="813" y="282"/>
                        </a:lnTo>
                        <a:lnTo>
                          <a:pt x="813" y="282"/>
                        </a:lnTo>
                        <a:lnTo>
                          <a:pt x="801" y="372"/>
                        </a:lnTo>
                        <a:lnTo>
                          <a:pt x="789" y="444"/>
                        </a:lnTo>
                        <a:lnTo>
                          <a:pt x="777" y="492"/>
                        </a:lnTo>
                        <a:lnTo>
                          <a:pt x="777" y="528"/>
                        </a:lnTo>
                        <a:lnTo>
                          <a:pt x="771" y="546"/>
                        </a:lnTo>
                        <a:lnTo>
                          <a:pt x="765" y="558"/>
                        </a:lnTo>
                        <a:lnTo>
                          <a:pt x="765" y="558"/>
                        </a:lnTo>
                        <a:lnTo>
                          <a:pt x="759" y="558"/>
                        </a:lnTo>
                        <a:lnTo>
                          <a:pt x="736" y="558"/>
                        </a:lnTo>
                        <a:lnTo>
                          <a:pt x="700" y="546"/>
                        </a:lnTo>
                        <a:lnTo>
                          <a:pt x="658" y="540"/>
                        </a:lnTo>
                        <a:lnTo>
                          <a:pt x="604" y="528"/>
                        </a:lnTo>
                        <a:lnTo>
                          <a:pt x="544" y="516"/>
                        </a:lnTo>
                        <a:lnTo>
                          <a:pt x="407" y="492"/>
                        </a:lnTo>
                        <a:lnTo>
                          <a:pt x="269" y="456"/>
                        </a:lnTo>
                        <a:lnTo>
                          <a:pt x="209" y="444"/>
                        </a:lnTo>
                        <a:lnTo>
                          <a:pt x="149" y="432"/>
                        </a:lnTo>
                        <a:lnTo>
                          <a:pt x="96" y="414"/>
                        </a:lnTo>
                        <a:lnTo>
                          <a:pt x="54" y="402"/>
                        </a:lnTo>
                        <a:lnTo>
                          <a:pt x="24" y="390"/>
                        </a:lnTo>
                        <a:lnTo>
                          <a:pt x="6" y="378"/>
                        </a:lnTo>
                        <a:lnTo>
                          <a:pt x="0" y="348"/>
                        </a:lnTo>
                        <a:lnTo>
                          <a:pt x="6" y="306"/>
                        </a:lnTo>
                        <a:lnTo>
                          <a:pt x="24" y="252"/>
                        </a:lnTo>
                        <a:lnTo>
                          <a:pt x="60" y="192"/>
                        </a:lnTo>
                        <a:lnTo>
                          <a:pt x="90" y="138"/>
                        </a:lnTo>
                        <a:lnTo>
                          <a:pt x="120" y="96"/>
                        </a:lnTo>
                        <a:lnTo>
                          <a:pt x="137" y="60"/>
                        </a:lnTo>
                        <a:lnTo>
                          <a:pt x="149" y="48"/>
                        </a:lnTo>
                        <a:lnTo>
                          <a:pt x="371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82" name="Freeform 350"/>
                  <p:cNvSpPr>
                    <a:spLocks/>
                  </p:cNvSpPr>
                  <p:nvPr/>
                </p:nvSpPr>
                <p:spPr bwMode="auto">
                  <a:xfrm>
                    <a:off x="3795" y="2115"/>
                    <a:ext cx="963" cy="720"/>
                  </a:xfrm>
                  <a:custGeom>
                    <a:avLst/>
                    <a:gdLst>
                      <a:gd name="T0" fmla="*/ 35 w 963"/>
                      <a:gd name="T1" fmla="*/ 0 h 720"/>
                      <a:gd name="T2" fmla="*/ 35 w 963"/>
                      <a:gd name="T3" fmla="*/ 6 h 720"/>
                      <a:gd name="T4" fmla="*/ 24 w 963"/>
                      <a:gd name="T5" fmla="*/ 30 h 720"/>
                      <a:gd name="T6" fmla="*/ 18 w 963"/>
                      <a:gd name="T7" fmla="*/ 66 h 720"/>
                      <a:gd name="T8" fmla="*/ 6 w 963"/>
                      <a:gd name="T9" fmla="*/ 114 h 720"/>
                      <a:gd name="T10" fmla="*/ 6 w 963"/>
                      <a:gd name="T11" fmla="*/ 162 h 720"/>
                      <a:gd name="T12" fmla="*/ 0 w 963"/>
                      <a:gd name="T13" fmla="*/ 222 h 720"/>
                      <a:gd name="T14" fmla="*/ 6 w 963"/>
                      <a:gd name="T15" fmla="*/ 282 h 720"/>
                      <a:gd name="T16" fmla="*/ 24 w 963"/>
                      <a:gd name="T17" fmla="*/ 342 h 720"/>
                      <a:gd name="T18" fmla="*/ 77 w 963"/>
                      <a:gd name="T19" fmla="*/ 456 h 720"/>
                      <a:gd name="T20" fmla="*/ 137 w 963"/>
                      <a:gd name="T21" fmla="*/ 552 h 720"/>
                      <a:gd name="T22" fmla="*/ 161 w 963"/>
                      <a:gd name="T23" fmla="*/ 594 h 720"/>
                      <a:gd name="T24" fmla="*/ 197 w 963"/>
                      <a:gd name="T25" fmla="*/ 624 h 720"/>
                      <a:gd name="T26" fmla="*/ 221 w 963"/>
                      <a:gd name="T27" fmla="*/ 648 h 720"/>
                      <a:gd name="T28" fmla="*/ 251 w 963"/>
                      <a:gd name="T29" fmla="*/ 666 h 720"/>
                      <a:gd name="T30" fmla="*/ 269 w 963"/>
                      <a:gd name="T31" fmla="*/ 672 h 720"/>
                      <a:gd name="T32" fmla="*/ 293 w 963"/>
                      <a:gd name="T33" fmla="*/ 678 h 720"/>
                      <a:gd name="T34" fmla="*/ 352 w 963"/>
                      <a:gd name="T35" fmla="*/ 702 h 720"/>
                      <a:gd name="T36" fmla="*/ 436 w 963"/>
                      <a:gd name="T37" fmla="*/ 714 h 720"/>
                      <a:gd name="T38" fmla="*/ 532 w 963"/>
                      <a:gd name="T39" fmla="*/ 720 h 720"/>
                      <a:gd name="T40" fmla="*/ 622 w 963"/>
                      <a:gd name="T41" fmla="*/ 708 h 720"/>
                      <a:gd name="T42" fmla="*/ 669 w 963"/>
                      <a:gd name="T43" fmla="*/ 696 h 720"/>
                      <a:gd name="T44" fmla="*/ 717 w 963"/>
                      <a:gd name="T45" fmla="*/ 672 h 720"/>
                      <a:gd name="T46" fmla="*/ 759 w 963"/>
                      <a:gd name="T47" fmla="*/ 642 h 720"/>
                      <a:gd name="T48" fmla="*/ 801 w 963"/>
                      <a:gd name="T49" fmla="*/ 600 h 720"/>
                      <a:gd name="T50" fmla="*/ 837 w 963"/>
                      <a:gd name="T51" fmla="*/ 552 h 720"/>
                      <a:gd name="T52" fmla="*/ 873 w 963"/>
                      <a:gd name="T53" fmla="*/ 486 h 720"/>
                      <a:gd name="T54" fmla="*/ 921 w 963"/>
                      <a:gd name="T55" fmla="*/ 378 h 720"/>
                      <a:gd name="T56" fmla="*/ 939 w 963"/>
                      <a:gd name="T57" fmla="*/ 324 h 720"/>
                      <a:gd name="T58" fmla="*/ 957 w 963"/>
                      <a:gd name="T59" fmla="*/ 270 h 720"/>
                      <a:gd name="T60" fmla="*/ 963 w 963"/>
                      <a:gd name="T61" fmla="*/ 222 h 720"/>
                      <a:gd name="T62" fmla="*/ 963 w 963"/>
                      <a:gd name="T63" fmla="*/ 174 h 720"/>
                      <a:gd name="T64" fmla="*/ 945 w 963"/>
                      <a:gd name="T65" fmla="*/ 144 h 720"/>
                      <a:gd name="T66" fmla="*/ 909 w 963"/>
                      <a:gd name="T67" fmla="*/ 108 h 720"/>
                      <a:gd name="T68" fmla="*/ 825 w 963"/>
                      <a:gd name="T69" fmla="*/ 72 h 720"/>
                      <a:gd name="T70" fmla="*/ 741 w 963"/>
                      <a:gd name="T71" fmla="*/ 42 h 720"/>
                      <a:gd name="T72" fmla="*/ 705 w 963"/>
                      <a:gd name="T73" fmla="*/ 36 h 720"/>
                      <a:gd name="T74" fmla="*/ 681 w 963"/>
                      <a:gd name="T75" fmla="*/ 30 h 720"/>
                      <a:gd name="T76" fmla="*/ 663 w 963"/>
                      <a:gd name="T77" fmla="*/ 24 h 720"/>
                      <a:gd name="T78" fmla="*/ 657 w 963"/>
                      <a:gd name="T79" fmla="*/ 24 h 720"/>
                      <a:gd name="T80" fmla="*/ 35 w 963"/>
                      <a:gd name="T81" fmla="*/ 0 h 7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963" h="720">
                        <a:moveTo>
                          <a:pt x="35" y="0"/>
                        </a:moveTo>
                        <a:lnTo>
                          <a:pt x="35" y="6"/>
                        </a:lnTo>
                        <a:lnTo>
                          <a:pt x="24" y="30"/>
                        </a:lnTo>
                        <a:lnTo>
                          <a:pt x="18" y="66"/>
                        </a:lnTo>
                        <a:lnTo>
                          <a:pt x="6" y="114"/>
                        </a:lnTo>
                        <a:lnTo>
                          <a:pt x="6" y="162"/>
                        </a:lnTo>
                        <a:lnTo>
                          <a:pt x="0" y="222"/>
                        </a:lnTo>
                        <a:lnTo>
                          <a:pt x="6" y="282"/>
                        </a:lnTo>
                        <a:lnTo>
                          <a:pt x="24" y="342"/>
                        </a:lnTo>
                        <a:lnTo>
                          <a:pt x="77" y="456"/>
                        </a:lnTo>
                        <a:lnTo>
                          <a:pt x="137" y="552"/>
                        </a:lnTo>
                        <a:lnTo>
                          <a:pt x="161" y="594"/>
                        </a:lnTo>
                        <a:lnTo>
                          <a:pt x="197" y="624"/>
                        </a:lnTo>
                        <a:lnTo>
                          <a:pt x="221" y="648"/>
                        </a:lnTo>
                        <a:lnTo>
                          <a:pt x="251" y="666"/>
                        </a:lnTo>
                        <a:lnTo>
                          <a:pt x="269" y="672"/>
                        </a:lnTo>
                        <a:lnTo>
                          <a:pt x="293" y="678"/>
                        </a:lnTo>
                        <a:lnTo>
                          <a:pt x="352" y="702"/>
                        </a:lnTo>
                        <a:lnTo>
                          <a:pt x="436" y="714"/>
                        </a:lnTo>
                        <a:lnTo>
                          <a:pt x="532" y="720"/>
                        </a:lnTo>
                        <a:lnTo>
                          <a:pt x="622" y="708"/>
                        </a:lnTo>
                        <a:lnTo>
                          <a:pt x="669" y="696"/>
                        </a:lnTo>
                        <a:lnTo>
                          <a:pt x="717" y="672"/>
                        </a:lnTo>
                        <a:lnTo>
                          <a:pt x="759" y="642"/>
                        </a:lnTo>
                        <a:lnTo>
                          <a:pt x="801" y="600"/>
                        </a:lnTo>
                        <a:lnTo>
                          <a:pt x="837" y="552"/>
                        </a:lnTo>
                        <a:lnTo>
                          <a:pt x="873" y="486"/>
                        </a:lnTo>
                        <a:lnTo>
                          <a:pt x="921" y="378"/>
                        </a:lnTo>
                        <a:lnTo>
                          <a:pt x="939" y="324"/>
                        </a:lnTo>
                        <a:lnTo>
                          <a:pt x="957" y="270"/>
                        </a:lnTo>
                        <a:lnTo>
                          <a:pt x="963" y="222"/>
                        </a:lnTo>
                        <a:lnTo>
                          <a:pt x="963" y="174"/>
                        </a:lnTo>
                        <a:lnTo>
                          <a:pt x="945" y="144"/>
                        </a:lnTo>
                        <a:lnTo>
                          <a:pt x="909" y="108"/>
                        </a:lnTo>
                        <a:lnTo>
                          <a:pt x="825" y="72"/>
                        </a:lnTo>
                        <a:lnTo>
                          <a:pt x="741" y="42"/>
                        </a:lnTo>
                        <a:lnTo>
                          <a:pt x="705" y="36"/>
                        </a:lnTo>
                        <a:lnTo>
                          <a:pt x="681" y="30"/>
                        </a:lnTo>
                        <a:lnTo>
                          <a:pt x="663" y="24"/>
                        </a:lnTo>
                        <a:lnTo>
                          <a:pt x="657" y="24"/>
                        </a:lnTo>
                        <a:lnTo>
                          <a:pt x="35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83" name="Freeform 351"/>
                  <p:cNvSpPr>
                    <a:spLocks/>
                  </p:cNvSpPr>
                  <p:nvPr/>
                </p:nvSpPr>
                <p:spPr bwMode="auto">
                  <a:xfrm>
                    <a:off x="4584" y="2301"/>
                    <a:ext cx="520" cy="599"/>
                  </a:xfrm>
                  <a:custGeom>
                    <a:avLst/>
                    <a:gdLst>
                      <a:gd name="T0" fmla="*/ 96 w 520"/>
                      <a:gd name="T1" fmla="*/ 0 h 599"/>
                      <a:gd name="T2" fmla="*/ 102 w 520"/>
                      <a:gd name="T3" fmla="*/ 0 h 599"/>
                      <a:gd name="T4" fmla="*/ 126 w 520"/>
                      <a:gd name="T5" fmla="*/ 6 h 599"/>
                      <a:gd name="T6" fmla="*/ 162 w 520"/>
                      <a:gd name="T7" fmla="*/ 12 h 599"/>
                      <a:gd name="T8" fmla="*/ 203 w 520"/>
                      <a:gd name="T9" fmla="*/ 24 h 599"/>
                      <a:gd name="T10" fmla="*/ 293 w 520"/>
                      <a:gd name="T11" fmla="*/ 48 h 599"/>
                      <a:gd name="T12" fmla="*/ 329 w 520"/>
                      <a:gd name="T13" fmla="*/ 66 h 599"/>
                      <a:gd name="T14" fmla="*/ 365 w 520"/>
                      <a:gd name="T15" fmla="*/ 84 h 599"/>
                      <a:gd name="T16" fmla="*/ 395 w 520"/>
                      <a:gd name="T17" fmla="*/ 108 h 599"/>
                      <a:gd name="T18" fmla="*/ 437 w 520"/>
                      <a:gd name="T19" fmla="*/ 144 h 599"/>
                      <a:gd name="T20" fmla="*/ 473 w 520"/>
                      <a:gd name="T21" fmla="*/ 186 h 599"/>
                      <a:gd name="T22" fmla="*/ 502 w 520"/>
                      <a:gd name="T23" fmla="*/ 234 h 599"/>
                      <a:gd name="T24" fmla="*/ 520 w 520"/>
                      <a:gd name="T25" fmla="*/ 288 h 599"/>
                      <a:gd name="T26" fmla="*/ 520 w 520"/>
                      <a:gd name="T27" fmla="*/ 354 h 599"/>
                      <a:gd name="T28" fmla="*/ 508 w 520"/>
                      <a:gd name="T29" fmla="*/ 390 h 599"/>
                      <a:gd name="T30" fmla="*/ 491 w 520"/>
                      <a:gd name="T31" fmla="*/ 426 h 599"/>
                      <a:gd name="T32" fmla="*/ 467 w 520"/>
                      <a:gd name="T33" fmla="*/ 462 h 599"/>
                      <a:gd name="T34" fmla="*/ 437 w 520"/>
                      <a:gd name="T35" fmla="*/ 498 h 599"/>
                      <a:gd name="T36" fmla="*/ 395 w 520"/>
                      <a:gd name="T37" fmla="*/ 534 h 599"/>
                      <a:gd name="T38" fmla="*/ 347 w 520"/>
                      <a:gd name="T39" fmla="*/ 563 h 599"/>
                      <a:gd name="T40" fmla="*/ 299 w 520"/>
                      <a:gd name="T41" fmla="*/ 581 h 599"/>
                      <a:gd name="T42" fmla="*/ 251 w 520"/>
                      <a:gd name="T43" fmla="*/ 593 h 599"/>
                      <a:gd name="T44" fmla="*/ 209 w 520"/>
                      <a:gd name="T45" fmla="*/ 599 h 599"/>
                      <a:gd name="T46" fmla="*/ 174 w 520"/>
                      <a:gd name="T47" fmla="*/ 599 h 599"/>
                      <a:gd name="T48" fmla="*/ 150 w 520"/>
                      <a:gd name="T49" fmla="*/ 599 h 599"/>
                      <a:gd name="T50" fmla="*/ 138 w 520"/>
                      <a:gd name="T51" fmla="*/ 593 h 599"/>
                      <a:gd name="T52" fmla="*/ 120 w 520"/>
                      <a:gd name="T53" fmla="*/ 546 h 599"/>
                      <a:gd name="T54" fmla="*/ 108 w 520"/>
                      <a:gd name="T55" fmla="*/ 510 h 599"/>
                      <a:gd name="T56" fmla="*/ 96 w 520"/>
                      <a:gd name="T57" fmla="*/ 480 h 599"/>
                      <a:gd name="T58" fmla="*/ 90 w 520"/>
                      <a:gd name="T59" fmla="*/ 468 h 599"/>
                      <a:gd name="T60" fmla="*/ 84 w 520"/>
                      <a:gd name="T61" fmla="*/ 450 h 599"/>
                      <a:gd name="T62" fmla="*/ 84 w 520"/>
                      <a:gd name="T63" fmla="*/ 450 h 599"/>
                      <a:gd name="T64" fmla="*/ 90 w 520"/>
                      <a:gd name="T65" fmla="*/ 438 h 599"/>
                      <a:gd name="T66" fmla="*/ 120 w 520"/>
                      <a:gd name="T67" fmla="*/ 414 h 599"/>
                      <a:gd name="T68" fmla="*/ 162 w 520"/>
                      <a:gd name="T69" fmla="*/ 384 h 599"/>
                      <a:gd name="T70" fmla="*/ 209 w 520"/>
                      <a:gd name="T71" fmla="*/ 372 h 599"/>
                      <a:gd name="T72" fmla="*/ 144 w 520"/>
                      <a:gd name="T73" fmla="*/ 354 h 599"/>
                      <a:gd name="T74" fmla="*/ 90 w 520"/>
                      <a:gd name="T75" fmla="*/ 342 h 599"/>
                      <a:gd name="T76" fmla="*/ 54 w 520"/>
                      <a:gd name="T77" fmla="*/ 330 h 599"/>
                      <a:gd name="T78" fmla="*/ 24 w 520"/>
                      <a:gd name="T79" fmla="*/ 324 h 599"/>
                      <a:gd name="T80" fmla="*/ 12 w 520"/>
                      <a:gd name="T81" fmla="*/ 318 h 599"/>
                      <a:gd name="T82" fmla="*/ 0 w 520"/>
                      <a:gd name="T83" fmla="*/ 318 h 599"/>
                      <a:gd name="T84" fmla="*/ 0 w 520"/>
                      <a:gd name="T85" fmla="*/ 318 h 599"/>
                      <a:gd name="T86" fmla="*/ 96 w 520"/>
                      <a:gd name="T87" fmla="*/ 0 h 5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520" h="599">
                        <a:moveTo>
                          <a:pt x="96" y="0"/>
                        </a:moveTo>
                        <a:lnTo>
                          <a:pt x="102" y="0"/>
                        </a:lnTo>
                        <a:lnTo>
                          <a:pt x="126" y="6"/>
                        </a:lnTo>
                        <a:lnTo>
                          <a:pt x="162" y="12"/>
                        </a:lnTo>
                        <a:lnTo>
                          <a:pt x="203" y="24"/>
                        </a:lnTo>
                        <a:lnTo>
                          <a:pt x="293" y="48"/>
                        </a:lnTo>
                        <a:lnTo>
                          <a:pt x="329" y="66"/>
                        </a:lnTo>
                        <a:lnTo>
                          <a:pt x="365" y="84"/>
                        </a:lnTo>
                        <a:lnTo>
                          <a:pt x="395" y="108"/>
                        </a:lnTo>
                        <a:lnTo>
                          <a:pt x="437" y="144"/>
                        </a:lnTo>
                        <a:lnTo>
                          <a:pt x="473" y="186"/>
                        </a:lnTo>
                        <a:lnTo>
                          <a:pt x="502" y="234"/>
                        </a:lnTo>
                        <a:lnTo>
                          <a:pt x="520" y="288"/>
                        </a:lnTo>
                        <a:lnTo>
                          <a:pt x="520" y="354"/>
                        </a:lnTo>
                        <a:lnTo>
                          <a:pt x="508" y="390"/>
                        </a:lnTo>
                        <a:lnTo>
                          <a:pt x="491" y="426"/>
                        </a:lnTo>
                        <a:lnTo>
                          <a:pt x="467" y="462"/>
                        </a:lnTo>
                        <a:lnTo>
                          <a:pt x="437" y="498"/>
                        </a:lnTo>
                        <a:lnTo>
                          <a:pt x="395" y="534"/>
                        </a:lnTo>
                        <a:lnTo>
                          <a:pt x="347" y="563"/>
                        </a:lnTo>
                        <a:lnTo>
                          <a:pt x="299" y="581"/>
                        </a:lnTo>
                        <a:lnTo>
                          <a:pt x="251" y="593"/>
                        </a:lnTo>
                        <a:lnTo>
                          <a:pt x="209" y="599"/>
                        </a:lnTo>
                        <a:lnTo>
                          <a:pt x="174" y="599"/>
                        </a:lnTo>
                        <a:lnTo>
                          <a:pt x="150" y="599"/>
                        </a:lnTo>
                        <a:lnTo>
                          <a:pt x="138" y="593"/>
                        </a:lnTo>
                        <a:lnTo>
                          <a:pt x="120" y="546"/>
                        </a:lnTo>
                        <a:lnTo>
                          <a:pt x="108" y="510"/>
                        </a:lnTo>
                        <a:lnTo>
                          <a:pt x="96" y="480"/>
                        </a:lnTo>
                        <a:lnTo>
                          <a:pt x="90" y="468"/>
                        </a:lnTo>
                        <a:lnTo>
                          <a:pt x="84" y="450"/>
                        </a:lnTo>
                        <a:lnTo>
                          <a:pt x="84" y="450"/>
                        </a:lnTo>
                        <a:lnTo>
                          <a:pt x="90" y="438"/>
                        </a:lnTo>
                        <a:lnTo>
                          <a:pt x="120" y="414"/>
                        </a:lnTo>
                        <a:lnTo>
                          <a:pt x="162" y="384"/>
                        </a:lnTo>
                        <a:lnTo>
                          <a:pt x="209" y="372"/>
                        </a:lnTo>
                        <a:lnTo>
                          <a:pt x="144" y="354"/>
                        </a:lnTo>
                        <a:lnTo>
                          <a:pt x="90" y="342"/>
                        </a:lnTo>
                        <a:lnTo>
                          <a:pt x="54" y="330"/>
                        </a:lnTo>
                        <a:lnTo>
                          <a:pt x="24" y="324"/>
                        </a:lnTo>
                        <a:lnTo>
                          <a:pt x="12" y="318"/>
                        </a:lnTo>
                        <a:lnTo>
                          <a:pt x="0" y="318"/>
                        </a:lnTo>
                        <a:lnTo>
                          <a:pt x="0" y="318"/>
                        </a:lnTo>
                        <a:lnTo>
                          <a:pt x="96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84" name="Freeform 352"/>
                  <p:cNvSpPr>
                    <a:spLocks/>
                  </p:cNvSpPr>
                  <p:nvPr/>
                </p:nvSpPr>
                <p:spPr bwMode="auto">
                  <a:xfrm>
                    <a:off x="4584" y="2301"/>
                    <a:ext cx="520" cy="599"/>
                  </a:xfrm>
                  <a:custGeom>
                    <a:avLst/>
                    <a:gdLst>
                      <a:gd name="T0" fmla="*/ 96 w 520"/>
                      <a:gd name="T1" fmla="*/ 0 h 599"/>
                      <a:gd name="T2" fmla="*/ 102 w 520"/>
                      <a:gd name="T3" fmla="*/ 0 h 599"/>
                      <a:gd name="T4" fmla="*/ 126 w 520"/>
                      <a:gd name="T5" fmla="*/ 6 h 599"/>
                      <a:gd name="T6" fmla="*/ 162 w 520"/>
                      <a:gd name="T7" fmla="*/ 12 h 599"/>
                      <a:gd name="T8" fmla="*/ 203 w 520"/>
                      <a:gd name="T9" fmla="*/ 24 h 599"/>
                      <a:gd name="T10" fmla="*/ 293 w 520"/>
                      <a:gd name="T11" fmla="*/ 48 h 599"/>
                      <a:gd name="T12" fmla="*/ 329 w 520"/>
                      <a:gd name="T13" fmla="*/ 66 h 599"/>
                      <a:gd name="T14" fmla="*/ 365 w 520"/>
                      <a:gd name="T15" fmla="*/ 84 h 599"/>
                      <a:gd name="T16" fmla="*/ 395 w 520"/>
                      <a:gd name="T17" fmla="*/ 108 h 599"/>
                      <a:gd name="T18" fmla="*/ 437 w 520"/>
                      <a:gd name="T19" fmla="*/ 144 h 599"/>
                      <a:gd name="T20" fmla="*/ 473 w 520"/>
                      <a:gd name="T21" fmla="*/ 186 h 599"/>
                      <a:gd name="T22" fmla="*/ 502 w 520"/>
                      <a:gd name="T23" fmla="*/ 234 h 599"/>
                      <a:gd name="T24" fmla="*/ 520 w 520"/>
                      <a:gd name="T25" fmla="*/ 288 h 599"/>
                      <a:gd name="T26" fmla="*/ 520 w 520"/>
                      <a:gd name="T27" fmla="*/ 354 h 599"/>
                      <a:gd name="T28" fmla="*/ 508 w 520"/>
                      <a:gd name="T29" fmla="*/ 390 h 599"/>
                      <a:gd name="T30" fmla="*/ 491 w 520"/>
                      <a:gd name="T31" fmla="*/ 426 h 599"/>
                      <a:gd name="T32" fmla="*/ 467 w 520"/>
                      <a:gd name="T33" fmla="*/ 462 h 599"/>
                      <a:gd name="T34" fmla="*/ 437 w 520"/>
                      <a:gd name="T35" fmla="*/ 498 h 599"/>
                      <a:gd name="T36" fmla="*/ 395 w 520"/>
                      <a:gd name="T37" fmla="*/ 534 h 599"/>
                      <a:gd name="T38" fmla="*/ 347 w 520"/>
                      <a:gd name="T39" fmla="*/ 563 h 599"/>
                      <a:gd name="T40" fmla="*/ 299 w 520"/>
                      <a:gd name="T41" fmla="*/ 581 h 599"/>
                      <a:gd name="T42" fmla="*/ 251 w 520"/>
                      <a:gd name="T43" fmla="*/ 593 h 599"/>
                      <a:gd name="T44" fmla="*/ 209 w 520"/>
                      <a:gd name="T45" fmla="*/ 599 h 599"/>
                      <a:gd name="T46" fmla="*/ 174 w 520"/>
                      <a:gd name="T47" fmla="*/ 599 h 599"/>
                      <a:gd name="T48" fmla="*/ 150 w 520"/>
                      <a:gd name="T49" fmla="*/ 599 h 599"/>
                      <a:gd name="T50" fmla="*/ 138 w 520"/>
                      <a:gd name="T51" fmla="*/ 593 h 599"/>
                      <a:gd name="T52" fmla="*/ 120 w 520"/>
                      <a:gd name="T53" fmla="*/ 546 h 599"/>
                      <a:gd name="T54" fmla="*/ 108 w 520"/>
                      <a:gd name="T55" fmla="*/ 510 h 599"/>
                      <a:gd name="T56" fmla="*/ 96 w 520"/>
                      <a:gd name="T57" fmla="*/ 480 h 599"/>
                      <a:gd name="T58" fmla="*/ 90 w 520"/>
                      <a:gd name="T59" fmla="*/ 468 h 599"/>
                      <a:gd name="T60" fmla="*/ 84 w 520"/>
                      <a:gd name="T61" fmla="*/ 450 h 599"/>
                      <a:gd name="T62" fmla="*/ 84 w 520"/>
                      <a:gd name="T63" fmla="*/ 450 h 599"/>
                      <a:gd name="T64" fmla="*/ 90 w 520"/>
                      <a:gd name="T65" fmla="*/ 438 h 599"/>
                      <a:gd name="T66" fmla="*/ 120 w 520"/>
                      <a:gd name="T67" fmla="*/ 414 h 599"/>
                      <a:gd name="T68" fmla="*/ 162 w 520"/>
                      <a:gd name="T69" fmla="*/ 384 h 599"/>
                      <a:gd name="T70" fmla="*/ 209 w 520"/>
                      <a:gd name="T71" fmla="*/ 372 h 599"/>
                      <a:gd name="T72" fmla="*/ 144 w 520"/>
                      <a:gd name="T73" fmla="*/ 354 h 599"/>
                      <a:gd name="T74" fmla="*/ 90 w 520"/>
                      <a:gd name="T75" fmla="*/ 342 h 599"/>
                      <a:gd name="T76" fmla="*/ 54 w 520"/>
                      <a:gd name="T77" fmla="*/ 330 h 599"/>
                      <a:gd name="T78" fmla="*/ 24 w 520"/>
                      <a:gd name="T79" fmla="*/ 324 h 599"/>
                      <a:gd name="T80" fmla="*/ 12 w 520"/>
                      <a:gd name="T81" fmla="*/ 318 h 599"/>
                      <a:gd name="T82" fmla="*/ 0 w 520"/>
                      <a:gd name="T83" fmla="*/ 318 h 599"/>
                      <a:gd name="T84" fmla="*/ 0 w 520"/>
                      <a:gd name="T85" fmla="*/ 318 h 5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520" h="599">
                        <a:moveTo>
                          <a:pt x="96" y="0"/>
                        </a:moveTo>
                        <a:lnTo>
                          <a:pt x="102" y="0"/>
                        </a:lnTo>
                        <a:lnTo>
                          <a:pt x="126" y="6"/>
                        </a:lnTo>
                        <a:lnTo>
                          <a:pt x="162" y="12"/>
                        </a:lnTo>
                        <a:lnTo>
                          <a:pt x="203" y="24"/>
                        </a:lnTo>
                        <a:lnTo>
                          <a:pt x="293" y="48"/>
                        </a:lnTo>
                        <a:lnTo>
                          <a:pt x="329" y="66"/>
                        </a:lnTo>
                        <a:lnTo>
                          <a:pt x="365" y="84"/>
                        </a:lnTo>
                        <a:lnTo>
                          <a:pt x="395" y="108"/>
                        </a:lnTo>
                        <a:lnTo>
                          <a:pt x="437" y="144"/>
                        </a:lnTo>
                        <a:lnTo>
                          <a:pt x="473" y="186"/>
                        </a:lnTo>
                        <a:lnTo>
                          <a:pt x="502" y="234"/>
                        </a:lnTo>
                        <a:lnTo>
                          <a:pt x="520" y="288"/>
                        </a:lnTo>
                        <a:lnTo>
                          <a:pt x="520" y="354"/>
                        </a:lnTo>
                        <a:lnTo>
                          <a:pt x="508" y="390"/>
                        </a:lnTo>
                        <a:lnTo>
                          <a:pt x="491" y="426"/>
                        </a:lnTo>
                        <a:lnTo>
                          <a:pt x="467" y="462"/>
                        </a:lnTo>
                        <a:lnTo>
                          <a:pt x="437" y="498"/>
                        </a:lnTo>
                        <a:lnTo>
                          <a:pt x="395" y="534"/>
                        </a:lnTo>
                        <a:lnTo>
                          <a:pt x="347" y="563"/>
                        </a:lnTo>
                        <a:lnTo>
                          <a:pt x="299" y="581"/>
                        </a:lnTo>
                        <a:lnTo>
                          <a:pt x="251" y="593"/>
                        </a:lnTo>
                        <a:lnTo>
                          <a:pt x="209" y="599"/>
                        </a:lnTo>
                        <a:lnTo>
                          <a:pt x="174" y="599"/>
                        </a:lnTo>
                        <a:lnTo>
                          <a:pt x="150" y="599"/>
                        </a:lnTo>
                        <a:lnTo>
                          <a:pt x="138" y="593"/>
                        </a:lnTo>
                        <a:lnTo>
                          <a:pt x="120" y="546"/>
                        </a:lnTo>
                        <a:lnTo>
                          <a:pt x="108" y="510"/>
                        </a:lnTo>
                        <a:lnTo>
                          <a:pt x="96" y="480"/>
                        </a:lnTo>
                        <a:lnTo>
                          <a:pt x="90" y="468"/>
                        </a:lnTo>
                        <a:lnTo>
                          <a:pt x="84" y="450"/>
                        </a:lnTo>
                        <a:lnTo>
                          <a:pt x="84" y="450"/>
                        </a:lnTo>
                        <a:lnTo>
                          <a:pt x="90" y="438"/>
                        </a:lnTo>
                        <a:lnTo>
                          <a:pt x="120" y="414"/>
                        </a:lnTo>
                        <a:lnTo>
                          <a:pt x="162" y="384"/>
                        </a:lnTo>
                        <a:lnTo>
                          <a:pt x="209" y="372"/>
                        </a:lnTo>
                        <a:lnTo>
                          <a:pt x="144" y="354"/>
                        </a:lnTo>
                        <a:lnTo>
                          <a:pt x="90" y="342"/>
                        </a:lnTo>
                        <a:lnTo>
                          <a:pt x="54" y="330"/>
                        </a:lnTo>
                        <a:lnTo>
                          <a:pt x="24" y="324"/>
                        </a:lnTo>
                        <a:lnTo>
                          <a:pt x="12" y="318"/>
                        </a:lnTo>
                        <a:lnTo>
                          <a:pt x="0" y="318"/>
                        </a:lnTo>
                        <a:lnTo>
                          <a:pt x="0" y="31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85" name="Freeform 353"/>
                  <p:cNvSpPr>
                    <a:spLocks/>
                  </p:cNvSpPr>
                  <p:nvPr/>
                </p:nvSpPr>
                <p:spPr bwMode="auto">
                  <a:xfrm>
                    <a:off x="3095" y="2271"/>
                    <a:ext cx="652" cy="138"/>
                  </a:xfrm>
                  <a:custGeom>
                    <a:avLst/>
                    <a:gdLst>
                      <a:gd name="T0" fmla="*/ 652 w 652"/>
                      <a:gd name="T1" fmla="*/ 138 h 138"/>
                      <a:gd name="T2" fmla="*/ 646 w 652"/>
                      <a:gd name="T3" fmla="*/ 138 h 138"/>
                      <a:gd name="T4" fmla="*/ 628 w 652"/>
                      <a:gd name="T5" fmla="*/ 132 h 138"/>
                      <a:gd name="T6" fmla="*/ 604 w 652"/>
                      <a:gd name="T7" fmla="*/ 126 h 138"/>
                      <a:gd name="T8" fmla="*/ 568 w 652"/>
                      <a:gd name="T9" fmla="*/ 114 h 138"/>
                      <a:gd name="T10" fmla="*/ 472 w 652"/>
                      <a:gd name="T11" fmla="*/ 90 h 138"/>
                      <a:gd name="T12" fmla="*/ 365 w 652"/>
                      <a:gd name="T13" fmla="*/ 66 h 138"/>
                      <a:gd name="T14" fmla="*/ 251 w 652"/>
                      <a:gd name="T15" fmla="*/ 36 h 138"/>
                      <a:gd name="T16" fmla="*/ 143 w 652"/>
                      <a:gd name="T17" fmla="*/ 18 h 138"/>
                      <a:gd name="T18" fmla="*/ 96 w 652"/>
                      <a:gd name="T19" fmla="*/ 6 h 138"/>
                      <a:gd name="T20" fmla="*/ 60 w 652"/>
                      <a:gd name="T21" fmla="*/ 6 h 138"/>
                      <a:gd name="T22" fmla="*/ 24 w 652"/>
                      <a:gd name="T23" fmla="*/ 0 h 138"/>
                      <a:gd name="T24" fmla="*/ 0 w 652"/>
                      <a:gd name="T25" fmla="*/ 0 h 1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652" h="138">
                        <a:moveTo>
                          <a:pt x="652" y="138"/>
                        </a:moveTo>
                        <a:lnTo>
                          <a:pt x="646" y="138"/>
                        </a:lnTo>
                        <a:lnTo>
                          <a:pt x="628" y="132"/>
                        </a:lnTo>
                        <a:lnTo>
                          <a:pt x="604" y="126"/>
                        </a:lnTo>
                        <a:lnTo>
                          <a:pt x="568" y="114"/>
                        </a:lnTo>
                        <a:lnTo>
                          <a:pt x="472" y="90"/>
                        </a:lnTo>
                        <a:lnTo>
                          <a:pt x="365" y="66"/>
                        </a:lnTo>
                        <a:lnTo>
                          <a:pt x="251" y="36"/>
                        </a:lnTo>
                        <a:lnTo>
                          <a:pt x="143" y="18"/>
                        </a:lnTo>
                        <a:lnTo>
                          <a:pt x="96" y="6"/>
                        </a:lnTo>
                        <a:lnTo>
                          <a:pt x="60" y="6"/>
                        </a:lnTo>
                        <a:lnTo>
                          <a:pt x="2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86" name="Freeform 354"/>
                  <p:cNvSpPr>
                    <a:spLocks/>
                  </p:cNvSpPr>
                  <p:nvPr/>
                </p:nvSpPr>
                <p:spPr bwMode="auto">
                  <a:xfrm>
                    <a:off x="3149" y="2385"/>
                    <a:ext cx="526" cy="96"/>
                  </a:xfrm>
                  <a:custGeom>
                    <a:avLst/>
                    <a:gdLst>
                      <a:gd name="T0" fmla="*/ 526 w 526"/>
                      <a:gd name="T1" fmla="*/ 96 h 96"/>
                      <a:gd name="T2" fmla="*/ 520 w 526"/>
                      <a:gd name="T3" fmla="*/ 96 h 96"/>
                      <a:gd name="T4" fmla="*/ 502 w 526"/>
                      <a:gd name="T5" fmla="*/ 96 h 96"/>
                      <a:gd name="T6" fmla="*/ 484 w 526"/>
                      <a:gd name="T7" fmla="*/ 90 h 96"/>
                      <a:gd name="T8" fmla="*/ 454 w 526"/>
                      <a:gd name="T9" fmla="*/ 78 h 96"/>
                      <a:gd name="T10" fmla="*/ 382 w 526"/>
                      <a:gd name="T11" fmla="*/ 60 h 96"/>
                      <a:gd name="T12" fmla="*/ 299 w 526"/>
                      <a:gd name="T13" fmla="*/ 42 h 96"/>
                      <a:gd name="T14" fmla="*/ 209 w 526"/>
                      <a:gd name="T15" fmla="*/ 24 h 96"/>
                      <a:gd name="T16" fmla="*/ 125 w 526"/>
                      <a:gd name="T17" fmla="*/ 6 h 96"/>
                      <a:gd name="T18" fmla="*/ 53 w 526"/>
                      <a:gd name="T19" fmla="*/ 0 h 96"/>
                      <a:gd name="T20" fmla="*/ 24 w 526"/>
                      <a:gd name="T21" fmla="*/ 0 h 96"/>
                      <a:gd name="T22" fmla="*/ 0 w 526"/>
                      <a:gd name="T23" fmla="*/ 6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26" h="96">
                        <a:moveTo>
                          <a:pt x="526" y="96"/>
                        </a:moveTo>
                        <a:lnTo>
                          <a:pt x="520" y="96"/>
                        </a:lnTo>
                        <a:lnTo>
                          <a:pt x="502" y="96"/>
                        </a:lnTo>
                        <a:lnTo>
                          <a:pt x="484" y="90"/>
                        </a:lnTo>
                        <a:lnTo>
                          <a:pt x="454" y="78"/>
                        </a:lnTo>
                        <a:lnTo>
                          <a:pt x="382" y="60"/>
                        </a:lnTo>
                        <a:lnTo>
                          <a:pt x="299" y="42"/>
                        </a:lnTo>
                        <a:lnTo>
                          <a:pt x="209" y="24"/>
                        </a:lnTo>
                        <a:lnTo>
                          <a:pt x="125" y="6"/>
                        </a:lnTo>
                        <a:lnTo>
                          <a:pt x="53" y="0"/>
                        </a:lnTo>
                        <a:lnTo>
                          <a:pt x="24" y="0"/>
                        </a:lnTo>
                        <a:lnTo>
                          <a:pt x="0" y="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87" name="Freeform 355"/>
                  <p:cNvSpPr>
                    <a:spLocks/>
                  </p:cNvSpPr>
                  <p:nvPr/>
                </p:nvSpPr>
                <p:spPr bwMode="auto">
                  <a:xfrm>
                    <a:off x="3872" y="2253"/>
                    <a:ext cx="126" cy="198"/>
                  </a:xfrm>
                  <a:custGeom>
                    <a:avLst/>
                    <a:gdLst>
                      <a:gd name="T0" fmla="*/ 42 w 126"/>
                      <a:gd name="T1" fmla="*/ 12 h 198"/>
                      <a:gd name="T2" fmla="*/ 18 w 126"/>
                      <a:gd name="T3" fmla="*/ 102 h 198"/>
                      <a:gd name="T4" fmla="*/ 0 w 126"/>
                      <a:gd name="T5" fmla="*/ 192 h 198"/>
                      <a:gd name="T6" fmla="*/ 30 w 126"/>
                      <a:gd name="T7" fmla="*/ 168 h 198"/>
                      <a:gd name="T8" fmla="*/ 60 w 126"/>
                      <a:gd name="T9" fmla="*/ 168 h 198"/>
                      <a:gd name="T10" fmla="*/ 90 w 126"/>
                      <a:gd name="T11" fmla="*/ 180 h 198"/>
                      <a:gd name="T12" fmla="*/ 108 w 126"/>
                      <a:gd name="T13" fmla="*/ 198 h 198"/>
                      <a:gd name="T14" fmla="*/ 126 w 126"/>
                      <a:gd name="T15" fmla="*/ 138 h 198"/>
                      <a:gd name="T16" fmla="*/ 126 w 126"/>
                      <a:gd name="T17" fmla="*/ 102 h 198"/>
                      <a:gd name="T18" fmla="*/ 120 w 126"/>
                      <a:gd name="T19" fmla="*/ 72 h 198"/>
                      <a:gd name="T20" fmla="*/ 102 w 126"/>
                      <a:gd name="T21" fmla="*/ 30 h 198"/>
                      <a:gd name="T22" fmla="*/ 84 w 126"/>
                      <a:gd name="T23" fmla="*/ 6 h 198"/>
                      <a:gd name="T24" fmla="*/ 66 w 126"/>
                      <a:gd name="T25" fmla="*/ 0 h 198"/>
                      <a:gd name="T26" fmla="*/ 42 w 126"/>
                      <a:gd name="T27" fmla="*/ 12 h 198"/>
                      <a:gd name="T28" fmla="*/ 42 w 126"/>
                      <a:gd name="T29" fmla="*/ 12 h 1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26" h="198">
                        <a:moveTo>
                          <a:pt x="42" y="12"/>
                        </a:moveTo>
                        <a:lnTo>
                          <a:pt x="18" y="102"/>
                        </a:lnTo>
                        <a:lnTo>
                          <a:pt x="0" y="192"/>
                        </a:lnTo>
                        <a:lnTo>
                          <a:pt x="30" y="168"/>
                        </a:lnTo>
                        <a:lnTo>
                          <a:pt x="60" y="168"/>
                        </a:lnTo>
                        <a:lnTo>
                          <a:pt x="90" y="180"/>
                        </a:lnTo>
                        <a:lnTo>
                          <a:pt x="108" y="198"/>
                        </a:lnTo>
                        <a:lnTo>
                          <a:pt x="126" y="138"/>
                        </a:lnTo>
                        <a:lnTo>
                          <a:pt x="126" y="102"/>
                        </a:lnTo>
                        <a:lnTo>
                          <a:pt x="120" y="72"/>
                        </a:lnTo>
                        <a:lnTo>
                          <a:pt x="102" y="30"/>
                        </a:lnTo>
                        <a:lnTo>
                          <a:pt x="84" y="6"/>
                        </a:lnTo>
                        <a:lnTo>
                          <a:pt x="66" y="0"/>
                        </a:lnTo>
                        <a:lnTo>
                          <a:pt x="42" y="12"/>
                        </a:lnTo>
                        <a:lnTo>
                          <a:pt x="42" y="12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88" name="Freeform 356"/>
                  <p:cNvSpPr>
                    <a:spLocks/>
                  </p:cNvSpPr>
                  <p:nvPr/>
                </p:nvSpPr>
                <p:spPr bwMode="auto">
                  <a:xfrm>
                    <a:off x="4153" y="2187"/>
                    <a:ext cx="323" cy="288"/>
                  </a:xfrm>
                  <a:custGeom>
                    <a:avLst/>
                    <a:gdLst>
                      <a:gd name="T0" fmla="*/ 323 w 323"/>
                      <a:gd name="T1" fmla="*/ 0 h 288"/>
                      <a:gd name="T2" fmla="*/ 317 w 323"/>
                      <a:gd name="T3" fmla="*/ 72 h 288"/>
                      <a:gd name="T4" fmla="*/ 294 w 323"/>
                      <a:gd name="T5" fmla="*/ 150 h 288"/>
                      <a:gd name="T6" fmla="*/ 258 w 323"/>
                      <a:gd name="T7" fmla="*/ 228 h 288"/>
                      <a:gd name="T8" fmla="*/ 222 w 323"/>
                      <a:gd name="T9" fmla="*/ 288 h 288"/>
                      <a:gd name="T10" fmla="*/ 204 w 323"/>
                      <a:gd name="T11" fmla="*/ 270 h 288"/>
                      <a:gd name="T12" fmla="*/ 174 w 323"/>
                      <a:gd name="T13" fmla="*/ 252 h 288"/>
                      <a:gd name="T14" fmla="*/ 108 w 323"/>
                      <a:gd name="T15" fmla="*/ 228 h 288"/>
                      <a:gd name="T16" fmla="*/ 72 w 323"/>
                      <a:gd name="T17" fmla="*/ 216 h 288"/>
                      <a:gd name="T18" fmla="*/ 42 w 323"/>
                      <a:gd name="T19" fmla="*/ 222 h 288"/>
                      <a:gd name="T20" fmla="*/ 18 w 323"/>
                      <a:gd name="T21" fmla="*/ 228 h 288"/>
                      <a:gd name="T22" fmla="*/ 0 w 323"/>
                      <a:gd name="T23" fmla="*/ 246 h 288"/>
                      <a:gd name="T24" fmla="*/ 36 w 323"/>
                      <a:gd name="T25" fmla="*/ 210 h 288"/>
                      <a:gd name="T26" fmla="*/ 66 w 323"/>
                      <a:gd name="T27" fmla="*/ 168 h 288"/>
                      <a:gd name="T28" fmla="*/ 84 w 323"/>
                      <a:gd name="T29" fmla="*/ 144 h 288"/>
                      <a:gd name="T30" fmla="*/ 102 w 323"/>
                      <a:gd name="T31" fmla="*/ 132 h 288"/>
                      <a:gd name="T32" fmla="*/ 126 w 323"/>
                      <a:gd name="T33" fmla="*/ 126 h 288"/>
                      <a:gd name="T34" fmla="*/ 150 w 323"/>
                      <a:gd name="T35" fmla="*/ 114 h 288"/>
                      <a:gd name="T36" fmla="*/ 198 w 323"/>
                      <a:gd name="T37" fmla="*/ 84 h 288"/>
                      <a:gd name="T38" fmla="*/ 246 w 323"/>
                      <a:gd name="T39" fmla="*/ 54 h 288"/>
                      <a:gd name="T40" fmla="*/ 264 w 323"/>
                      <a:gd name="T41" fmla="*/ 42 h 288"/>
                      <a:gd name="T42" fmla="*/ 282 w 323"/>
                      <a:gd name="T43" fmla="*/ 24 h 288"/>
                      <a:gd name="T44" fmla="*/ 299 w 323"/>
                      <a:gd name="T45" fmla="*/ 6 h 288"/>
                      <a:gd name="T46" fmla="*/ 323 w 323"/>
                      <a:gd name="T47" fmla="*/ 0 h 288"/>
                      <a:gd name="T48" fmla="*/ 323 w 323"/>
                      <a:gd name="T49" fmla="*/ 0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323" h="288">
                        <a:moveTo>
                          <a:pt x="323" y="0"/>
                        </a:moveTo>
                        <a:lnTo>
                          <a:pt x="317" y="72"/>
                        </a:lnTo>
                        <a:lnTo>
                          <a:pt x="294" y="150"/>
                        </a:lnTo>
                        <a:lnTo>
                          <a:pt x="258" y="228"/>
                        </a:lnTo>
                        <a:lnTo>
                          <a:pt x="222" y="288"/>
                        </a:lnTo>
                        <a:lnTo>
                          <a:pt x="204" y="270"/>
                        </a:lnTo>
                        <a:lnTo>
                          <a:pt x="174" y="252"/>
                        </a:lnTo>
                        <a:lnTo>
                          <a:pt x="108" y="228"/>
                        </a:lnTo>
                        <a:lnTo>
                          <a:pt x="72" y="216"/>
                        </a:lnTo>
                        <a:lnTo>
                          <a:pt x="42" y="222"/>
                        </a:lnTo>
                        <a:lnTo>
                          <a:pt x="18" y="228"/>
                        </a:lnTo>
                        <a:lnTo>
                          <a:pt x="0" y="246"/>
                        </a:lnTo>
                        <a:lnTo>
                          <a:pt x="36" y="210"/>
                        </a:lnTo>
                        <a:lnTo>
                          <a:pt x="66" y="168"/>
                        </a:lnTo>
                        <a:lnTo>
                          <a:pt x="84" y="144"/>
                        </a:lnTo>
                        <a:lnTo>
                          <a:pt x="102" y="132"/>
                        </a:lnTo>
                        <a:lnTo>
                          <a:pt x="126" y="126"/>
                        </a:lnTo>
                        <a:lnTo>
                          <a:pt x="150" y="114"/>
                        </a:lnTo>
                        <a:lnTo>
                          <a:pt x="198" y="84"/>
                        </a:lnTo>
                        <a:lnTo>
                          <a:pt x="246" y="54"/>
                        </a:lnTo>
                        <a:lnTo>
                          <a:pt x="264" y="42"/>
                        </a:lnTo>
                        <a:lnTo>
                          <a:pt x="282" y="24"/>
                        </a:lnTo>
                        <a:lnTo>
                          <a:pt x="299" y="6"/>
                        </a:lnTo>
                        <a:lnTo>
                          <a:pt x="323" y="0"/>
                        </a:lnTo>
                        <a:lnTo>
                          <a:pt x="323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89" name="Freeform 357"/>
                  <p:cNvSpPr>
                    <a:spLocks/>
                  </p:cNvSpPr>
                  <p:nvPr/>
                </p:nvSpPr>
                <p:spPr bwMode="auto">
                  <a:xfrm>
                    <a:off x="3962" y="2259"/>
                    <a:ext cx="287" cy="246"/>
                  </a:xfrm>
                  <a:custGeom>
                    <a:avLst/>
                    <a:gdLst>
                      <a:gd name="T0" fmla="*/ 6 w 287"/>
                      <a:gd name="T1" fmla="*/ 36 h 246"/>
                      <a:gd name="T2" fmla="*/ 0 w 287"/>
                      <a:gd name="T3" fmla="*/ 48 h 246"/>
                      <a:gd name="T4" fmla="*/ 6 w 287"/>
                      <a:gd name="T5" fmla="*/ 72 h 246"/>
                      <a:gd name="T6" fmla="*/ 18 w 287"/>
                      <a:gd name="T7" fmla="*/ 102 h 246"/>
                      <a:gd name="T8" fmla="*/ 36 w 287"/>
                      <a:gd name="T9" fmla="*/ 138 h 246"/>
                      <a:gd name="T10" fmla="*/ 78 w 287"/>
                      <a:gd name="T11" fmla="*/ 210 h 246"/>
                      <a:gd name="T12" fmla="*/ 96 w 287"/>
                      <a:gd name="T13" fmla="*/ 234 h 246"/>
                      <a:gd name="T14" fmla="*/ 114 w 287"/>
                      <a:gd name="T15" fmla="*/ 246 h 246"/>
                      <a:gd name="T16" fmla="*/ 132 w 287"/>
                      <a:gd name="T17" fmla="*/ 222 h 246"/>
                      <a:gd name="T18" fmla="*/ 162 w 287"/>
                      <a:gd name="T19" fmla="*/ 198 h 246"/>
                      <a:gd name="T20" fmla="*/ 209 w 287"/>
                      <a:gd name="T21" fmla="*/ 156 h 246"/>
                      <a:gd name="T22" fmla="*/ 251 w 287"/>
                      <a:gd name="T23" fmla="*/ 102 h 246"/>
                      <a:gd name="T24" fmla="*/ 287 w 287"/>
                      <a:gd name="T25" fmla="*/ 36 h 246"/>
                      <a:gd name="T26" fmla="*/ 209 w 287"/>
                      <a:gd name="T27" fmla="*/ 18 h 246"/>
                      <a:gd name="T28" fmla="*/ 168 w 287"/>
                      <a:gd name="T29" fmla="*/ 6 h 246"/>
                      <a:gd name="T30" fmla="*/ 132 w 287"/>
                      <a:gd name="T31" fmla="*/ 0 h 246"/>
                      <a:gd name="T32" fmla="*/ 96 w 287"/>
                      <a:gd name="T33" fmla="*/ 6 h 246"/>
                      <a:gd name="T34" fmla="*/ 60 w 287"/>
                      <a:gd name="T35" fmla="*/ 12 h 246"/>
                      <a:gd name="T36" fmla="*/ 6 w 287"/>
                      <a:gd name="T37" fmla="*/ 36 h 246"/>
                      <a:gd name="T38" fmla="*/ 6 w 287"/>
                      <a:gd name="T39" fmla="*/ 36 h 2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287" h="246">
                        <a:moveTo>
                          <a:pt x="6" y="36"/>
                        </a:moveTo>
                        <a:lnTo>
                          <a:pt x="0" y="48"/>
                        </a:lnTo>
                        <a:lnTo>
                          <a:pt x="6" y="72"/>
                        </a:lnTo>
                        <a:lnTo>
                          <a:pt x="18" y="102"/>
                        </a:lnTo>
                        <a:lnTo>
                          <a:pt x="36" y="138"/>
                        </a:lnTo>
                        <a:lnTo>
                          <a:pt x="78" y="210"/>
                        </a:lnTo>
                        <a:lnTo>
                          <a:pt x="96" y="234"/>
                        </a:lnTo>
                        <a:lnTo>
                          <a:pt x="114" y="246"/>
                        </a:lnTo>
                        <a:lnTo>
                          <a:pt x="132" y="222"/>
                        </a:lnTo>
                        <a:lnTo>
                          <a:pt x="162" y="198"/>
                        </a:lnTo>
                        <a:lnTo>
                          <a:pt x="209" y="156"/>
                        </a:lnTo>
                        <a:lnTo>
                          <a:pt x="251" y="102"/>
                        </a:lnTo>
                        <a:lnTo>
                          <a:pt x="287" y="36"/>
                        </a:lnTo>
                        <a:lnTo>
                          <a:pt x="209" y="18"/>
                        </a:lnTo>
                        <a:lnTo>
                          <a:pt x="168" y="6"/>
                        </a:lnTo>
                        <a:lnTo>
                          <a:pt x="132" y="0"/>
                        </a:lnTo>
                        <a:lnTo>
                          <a:pt x="96" y="6"/>
                        </a:lnTo>
                        <a:lnTo>
                          <a:pt x="60" y="12"/>
                        </a:lnTo>
                        <a:lnTo>
                          <a:pt x="6" y="36"/>
                        </a:lnTo>
                        <a:lnTo>
                          <a:pt x="6" y="3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90" name="Freeform 358"/>
                  <p:cNvSpPr>
                    <a:spLocks/>
                  </p:cNvSpPr>
                  <p:nvPr/>
                </p:nvSpPr>
                <p:spPr bwMode="auto">
                  <a:xfrm>
                    <a:off x="4291" y="2493"/>
                    <a:ext cx="161" cy="114"/>
                  </a:xfrm>
                  <a:custGeom>
                    <a:avLst/>
                    <a:gdLst>
                      <a:gd name="T0" fmla="*/ 0 w 161"/>
                      <a:gd name="T1" fmla="*/ 0 h 114"/>
                      <a:gd name="T2" fmla="*/ 0 w 161"/>
                      <a:gd name="T3" fmla="*/ 42 h 114"/>
                      <a:gd name="T4" fmla="*/ 12 w 161"/>
                      <a:gd name="T5" fmla="*/ 84 h 114"/>
                      <a:gd name="T6" fmla="*/ 84 w 161"/>
                      <a:gd name="T7" fmla="*/ 96 h 114"/>
                      <a:gd name="T8" fmla="*/ 156 w 161"/>
                      <a:gd name="T9" fmla="*/ 114 h 114"/>
                      <a:gd name="T10" fmla="*/ 161 w 161"/>
                      <a:gd name="T11" fmla="*/ 78 h 114"/>
                      <a:gd name="T12" fmla="*/ 161 w 161"/>
                      <a:gd name="T13" fmla="*/ 42 h 114"/>
                      <a:gd name="T14" fmla="*/ 120 w 161"/>
                      <a:gd name="T15" fmla="*/ 42 h 114"/>
                      <a:gd name="T16" fmla="*/ 78 w 161"/>
                      <a:gd name="T17" fmla="*/ 36 h 114"/>
                      <a:gd name="T18" fmla="*/ 36 w 161"/>
                      <a:gd name="T19" fmla="*/ 24 h 114"/>
                      <a:gd name="T20" fmla="*/ 0 w 161"/>
                      <a:gd name="T21" fmla="*/ 0 h 114"/>
                      <a:gd name="T22" fmla="*/ 0 w 161"/>
                      <a:gd name="T23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61" h="114">
                        <a:moveTo>
                          <a:pt x="0" y="0"/>
                        </a:moveTo>
                        <a:lnTo>
                          <a:pt x="0" y="42"/>
                        </a:lnTo>
                        <a:lnTo>
                          <a:pt x="12" y="84"/>
                        </a:lnTo>
                        <a:lnTo>
                          <a:pt x="84" y="96"/>
                        </a:lnTo>
                        <a:lnTo>
                          <a:pt x="156" y="114"/>
                        </a:lnTo>
                        <a:lnTo>
                          <a:pt x="161" y="78"/>
                        </a:lnTo>
                        <a:lnTo>
                          <a:pt x="161" y="42"/>
                        </a:lnTo>
                        <a:lnTo>
                          <a:pt x="120" y="42"/>
                        </a:lnTo>
                        <a:lnTo>
                          <a:pt x="78" y="36"/>
                        </a:lnTo>
                        <a:lnTo>
                          <a:pt x="36" y="2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91" name="Freeform 359"/>
                  <p:cNvSpPr>
                    <a:spLocks/>
                  </p:cNvSpPr>
                  <p:nvPr/>
                </p:nvSpPr>
                <p:spPr bwMode="auto">
                  <a:xfrm>
                    <a:off x="3801" y="1485"/>
                    <a:ext cx="986" cy="882"/>
                  </a:xfrm>
                  <a:custGeom>
                    <a:avLst/>
                    <a:gdLst>
                      <a:gd name="T0" fmla="*/ 107 w 986"/>
                      <a:gd name="T1" fmla="*/ 114 h 882"/>
                      <a:gd name="T2" fmla="*/ 125 w 986"/>
                      <a:gd name="T3" fmla="*/ 204 h 882"/>
                      <a:gd name="T4" fmla="*/ 107 w 986"/>
                      <a:gd name="T5" fmla="*/ 330 h 882"/>
                      <a:gd name="T6" fmla="*/ 35 w 986"/>
                      <a:gd name="T7" fmla="*/ 480 h 882"/>
                      <a:gd name="T8" fmla="*/ 0 w 986"/>
                      <a:gd name="T9" fmla="*/ 612 h 882"/>
                      <a:gd name="T10" fmla="*/ 6 w 986"/>
                      <a:gd name="T11" fmla="*/ 696 h 882"/>
                      <a:gd name="T12" fmla="*/ 47 w 986"/>
                      <a:gd name="T13" fmla="*/ 756 h 882"/>
                      <a:gd name="T14" fmla="*/ 107 w 986"/>
                      <a:gd name="T15" fmla="*/ 810 h 882"/>
                      <a:gd name="T16" fmla="*/ 173 w 986"/>
                      <a:gd name="T17" fmla="*/ 846 h 882"/>
                      <a:gd name="T18" fmla="*/ 293 w 986"/>
                      <a:gd name="T19" fmla="*/ 882 h 882"/>
                      <a:gd name="T20" fmla="*/ 466 w 986"/>
                      <a:gd name="T21" fmla="*/ 870 h 882"/>
                      <a:gd name="T22" fmla="*/ 622 w 986"/>
                      <a:gd name="T23" fmla="*/ 786 h 882"/>
                      <a:gd name="T24" fmla="*/ 693 w 986"/>
                      <a:gd name="T25" fmla="*/ 708 h 882"/>
                      <a:gd name="T26" fmla="*/ 747 w 986"/>
                      <a:gd name="T27" fmla="*/ 618 h 882"/>
                      <a:gd name="T28" fmla="*/ 807 w 986"/>
                      <a:gd name="T29" fmla="*/ 606 h 882"/>
                      <a:gd name="T30" fmla="*/ 867 w 986"/>
                      <a:gd name="T31" fmla="*/ 582 h 882"/>
                      <a:gd name="T32" fmla="*/ 933 w 986"/>
                      <a:gd name="T33" fmla="*/ 528 h 882"/>
                      <a:gd name="T34" fmla="*/ 980 w 986"/>
                      <a:gd name="T35" fmla="*/ 456 h 882"/>
                      <a:gd name="T36" fmla="*/ 974 w 986"/>
                      <a:gd name="T37" fmla="*/ 390 h 882"/>
                      <a:gd name="T38" fmla="*/ 915 w 986"/>
                      <a:gd name="T39" fmla="*/ 360 h 882"/>
                      <a:gd name="T40" fmla="*/ 831 w 986"/>
                      <a:gd name="T41" fmla="*/ 384 h 882"/>
                      <a:gd name="T42" fmla="*/ 759 w 986"/>
                      <a:gd name="T43" fmla="*/ 456 h 882"/>
                      <a:gd name="T44" fmla="*/ 753 w 986"/>
                      <a:gd name="T45" fmla="*/ 390 h 882"/>
                      <a:gd name="T46" fmla="*/ 729 w 986"/>
                      <a:gd name="T47" fmla="*/ 282 h 882"/>
                      <a:gd name="T48" fmla="*/ 723 w 986"/>
                      <a:gd name="T49" fmla="*/ 252 h 882"/>
                      <a:gd name="T50" fmla="*/ 729 w 986"/>
                      <a:gd name="T51" fmla="*/ 276 h 882"/>
                      <a:gd name="T52" fmla="*/ 729 w 986"/>
                      <a:gd name="T53" fmla="*/ 264 h 882"/>
                      <a:gd name="T54" fmla="*/ 705 w 986"/>
                      <a:gd name="T55" fmla="*/ 204 h 882"/>
                      <a:gd name="T56" fmla="*/ 663 w 986"/>
                      <a:gd name="T57" fmla="*/ 174 h 882"/>
                      <a:gd name="T58" fmla="*/ 634 w 986"/>
                      <a:gd name="T59" fmla="*/ 228 h 882"/>
                      <a:gd name="T60" fmla="*/ 616 w 986"/>
                      <a:gd name="T61" fmla="*/ 228 h 882"/>
                      <a:gd name="T62" fmla="*/ 598 w 986"/>
                      <a:gd name="T63" fmla="*/ 150 h 882"/>
                      <a:gd name="T64" fmla="*/ 586 w 986"/>
                      <a:gd name="T65" fmla="*/ 84 h 882"/>
                      <a:gd name="T66" fmla="*/ 562 w 986"/>
                      <a:gd name="T67" fmla="*/ 96 h 882"/>
                      <a:gd name="T68" fmla="*/ 538 w 986"/>
                      <a:gd name="T69" fmla="*/ 150 h 882"/>
                      <a:gd name="T70" fmla="*/ 514 w 986"/>
                      <a:gd name="T71" fmla="*/ 126 h 882"/>
                      <a:gd name="T72" fmla="*/ 490 w 986"/>
                      <a:gd name="T73" fmla="*/ 48 h 882"/>
                      <a:gd name="T74" fmla="*/ 436 w 986"/>
                      <a:gd name="T75" fmla="*/ 12 h 882"/>
                      <a:gd name="T76" fmla="*/ 317 w 986"/>
                      <a:gd name="T77" fmla="*/ 60 h 882"/>
                      <a:gd name="T78" fmla="*/ 239 w 986"/>
                      <a:gd name="T79" fmla="*/ 96 h 882"/>
                      <a:gd name="T80" fmla="*/ 185 w 986"/>
                      <a:gd name="T81" fmla="*/ 132 h 882"/>
                      <a:gd name="T82" fmla="*/ 203 w 986"/>
                      <a:gd name="T83" fmla="*/ 24 h 882"/>
                      <a:gd name="T84" fmla="*/ 173 w 986"/>
                      <a:gd name="T85" fmla="*/ 24 h 882"/>
                      <a:gd name="T86" fmla="*/ 107 w 986"/>
                      <a:gd name="T87" fmla="*/ 66 h 882"/>
                      <a:gd name="T88" fmla="*/ 83 w 986"/>
                      <a:gd name="T89" fmla="*/ 72 h 8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986" h="882">
                        <a:moveTo>
                          <a:pt x="83" y="72"/>
                        </a:moveTo>
                        <a:lnTo>
                          <a:pt x="107" y="114"/>
                        </a:lnTo>
                        <a:lnTo>
                          <a:pt x="119" y="156"/>
                        </a:lnTo>
                        <a:lnTo>
                          <a:pt x="125" y="204"/>
                        </a:lnTo>
                        <a:lnTo>
                          <a:pt x="125" y="246"/>
                        </a:lnTo>
                        <a:lnTo>
                          <a:pt x="107" y="330"/>
                        </a:lnTo>
                        <a:lnTo>
                          <a:pt x="71" y="408"/>
                        </a:lnTo>
                        <a:lnTo>
                          <a:pt x="35" y="480"/>
                        </a:lnTo>
                        <a:lnTo>
                          <a:pt x="6" y="570"/>
                        </a:lnTo>
                        <a:lnTo>
                          <a:pt x="0" y="612"/>
                        </a:lnTo>
                        <a:lnTo>
                          <a:pt x="0" y="654"/>
                        </a:lnTo>
                        <a:lnTo>
                          <a:pt x="6" y="696"/>
                        </a:lnTo>
                        <a:lnTo>
                          <a:pt x="23" y="732"/>
                        </a:lnTo>
                        <a:lnTo>
                          <a:pt x="47" y="756"/>
                        </a:lnTo>
                        <a:lnTo>
                          <a:pt x="77" y="786"/>
                        </a:lnTo>
                        <a:lnTo>
                          <a:pt x="107" y="810"/>
                        </a:lnTo>
                        <a:lnTo>
                          <a:pt x="143" y="828"/>
                        </a:lnTo>
                        <a:lnTo>
                          <a:pt x="173" y="846"/>
                        </a:lnTo>
                        <a:lnTo>
                          <a:pt x="215" y="864"/>
                        </a:lnTo>
                        <a:lnTo>
                          <a:pt x="293" y="882"/>
                        </a:lnTo>
                        <a:lnTo>
                          <a:pt x="382" y="882"/>
                        </a:lnTo>
                        <a:lnTo>
                          <a:pt x="466" y="870"/>
                        </a:lnTo>
                        <a:lnTo>
                          <a:pt x="544" y="834"/>
                        </a:lnTo>
                        <a:lnTo>
                          <a:pt x="622" y="786"/>
                        </a:lnTo>
                        <a:lnTo>
                          <a:pt x="657" y="750"/>
                        </a:lnTo>
                        <a:lnTo>
                          <a:pt x="693" y="708"/>
                        </a:lnTo>
                        <a:lnTo>
                          <a:pt x="723" y="660"/>
                        </a:lnTo>
                        <a:lnTo>
                          <a:pt x="747" y="618"/>
                        </a:lnTo>
                        <a:lnTo>
                          <a:pt x="777" y="612"/>
                        </a:lnTo>
                        <a:lnTo>
                          <a:pt x="807" y="606"/>
                        </a:lnTo>
                        <a:lnTo>
                          <a:pt x="843" y="594"/>
                        </a:lnTo>
                        <a:lnTo>
                          <a:pt x="867" y="582"/>
                        </a:lnTo>
                        <a:lnTo>
                          <a:pt x="897" y="558"/>
                        </a:lnTo>
                        <a:lnTo>
                          <a:pt x="933" y="528"/>
                        </a:lnTo>
                        <a:lnTo>
                          <a:pt x="963" y="492"/>
                        </a:lnTo>
                        <a:lnTo>
                          <a:pt x="980" y="456"/>
                        </a:lnTo>
                        <a:lnTo>
                          <a:pt x="986" y="414"/>
                        </a:lnTo>
                        <a:lnTo>
                          <a:pt x="974" y="390"/>
                        </a:lnTo>
                        <a:lnTo>
                          <a:pt x="951" y="372"/>
                        </a:lnTo>
                        <a:lnTo>
                          <a:pt x="915" y="360"/>
                        </a:lnTo>
                        <a:lnTo>
                          <a:pt x="873" y="366"/>
                        </a:lnTo>
                        <a:lnTo>
                          <a:pt x="831" y="384"/>
                        </a:lnTo>
                        <a:lnTo>
                          <a:pt x="795" y="414"/>
                        </a:lnTo>
                        <a:lnTo>
                          <a:pt x="759" y="456"/>
                        </a:lnTo>
                        <a:lnTo>
                          <a:pt x="759" y="426"/>
                        </a:lnTo>
                        <a:lnTo>
                          <a:pt x="753" y="390"/>
                        </a:lnTo>
                        <a:lnTo>
                          <a:pt x="735" y="312"/>
                        </a:lnTo>
                        <a:lnTo>
                          <a:pt x="729" y="282"/>
                        </a:lnTo>
                        <a:lnTo>
                          <a:pt x="723" y="264"/>
                        </a:lnTo>
                        <a:lnTo>
                          <a:pt x="723" y="252"/>
                        </a:lnTo>
                        <a:lnTo>
                          <a:pt x="723" y="264"/>
                        </a:lnTo>
                        <a:lnTo>
                          <a:pt x="729" y="276"/>
                        </a:lnTo>
                        <a:lnTo>
                          <a:pt x="729" y="276"/>
                        </a:lnTo>
                        <a:lnTo>
                          <a:pt x="729" y="264"/>
                        </a:lnTo>
                        <a:lnTo>
                          <a:pt x="723" y="246"/>
                        </a:lnTo>
                        <a:lnTo>
                          <a:pt x="705" y="204"/>
                        </a:lnTo>
                        <a:lnTo>
                          <a:pt x="675" y="144"/>
                        </a:lnTo>
                        <a:lnTo>
                          <a:pt x="663" y="174"/>
                        </a:lnTo>
                        <a:lnTo>
                          <a:pt x="651" y="210"/>
                        </a:lnTo>
                        <a:lnTo>
                          <a:pt x="634" y="228"/>
                        </a:lnTo>
                        <a:lnTo>
                          <a:pt x="622" y="234"/>
                        </a:lnTo>
                        <a:lnTo>
                          <a:pt x="616" y="228"/>
                        </a:lnTo>
                        <a:lnTo>
                          <a:pt x="598" y="192"/>
                        </a:lnTo>
                        <a:lnTo>
                          <a:pt x="598" y="150"/>
                        </a:lnTo>
                        <a:lnTo>
                          <a:pt x="592" y="102"/>
                        </a:lnTo>
                        <a:lnTo>
                          <a:pt x="586" y="84"/>
                        </a:lnTo>
                        <a:lnTo>
                          <a:pt x="574" y="66"/>
                        </a:lnTo>
                        <a:lnTo>
                          <a:pt x="562" y="96"/>
                        </a:lnTo>
                        <a:lnTo>
                          <a:pt x="550" y="126"/>
                        </a:lnTo>
                        <a:lnTo>
                          <a:pt x="538" y="150"/>
                        </a:lnTo>
                        <a:lnTo>
                          <a:pt x="526" y="168"/>
                        </a:lnTo>
                        <a:lnTo>
                          <a:pt x="514" y="126"/>
                        </a:lnTo>
                        <a:lnTo>
                          <a:pt x="502" y="84"/>
                        </a:lnTo>
                        <a:lnTo>
                          <a:pt x="490" y="48"/>
                        </a:lnTo>
                        <a:lnTo>
                          <a:pt x="466" y="0"/>
                        </a:lnTo>
                        <a:lnTo>
                          <a:pt x="436" y="12"/>
                        </a:lnTo>
                        <a:lnTo>
                          <a:pt x="400" y="24"/>
                        </a:lnTo>
                        <a:lnTo>
                          <a:pt x="317" y="60"/>
                        </a:lnTo>
                        <a:lnTo>
                          <a:pt x="275" y="78"/>
                        </a:lnTo>
                        <a:lnTo>
                          <a:pt x="239" y="96"/>
                        </a:lnTo>
                        <a:lnTo>
                          <a:pt x="209" y="114"/>
                        </a:lnTo>
                        <a:lnTo>
                          <a:pt x="185" y="132"/>
                        </a:lnTo>
                        <a:lnTo>
                          <a:pt x="185" y="84"/>
                        </a:lnTo>
                        <a:lnTo>
                          <a:pt x="203" y="24"/>
                        </a:lnTo>
                        <a:lnTo>
                          <a:pt x="191" y="24"/>
                        </a:lnTo>
                        <a:lnTo>
                          <a:pt x="173" y="24"/>
                        </a:lnTo>
                        <a:lnTo>
                          <a:pt x="143" y="48"/>
                        </a:lnTo>
                        <a:lnTo>
                          <a:pt x="107" y="66"/>
                        </a:lnTo>
                        <a:lnTo>
                          <a:pt x="95" y="72"/>
                        </a:lnTo>
                        <a:lnTo>
                          <a:pt x="83" y="72"/>
                        </a:lnTo>
                        <a:lnTo>
                          <a:pt x="83" y="72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92" name="Freeform 360"/>
                  <p:cNvSpPr>
                    <a:spLocks/>
                  </p:cNvSpPr>
                  <p:nvPr/>
                </p:nvSpPr>
                <p:spPr bwMode="auto">
                  <a:xfrm>
                    <a:off x="4417" y="2715"/>
                    <a:ext cx="305" cy="203"/>
                  </a:xfrm>
                  <a:custGeom>
                    <a:avLst/>
                    <a:gdLst>
                      <a:gd name="T0" fmla="*/ 287 w 305"/>
                      <a:gd name="T1" fmla="*/ 60 h 203"/>
                      <a:gd name="T2" fmla="*/ 251 w 305"/>
                      <a:gd name="T3" fmla="*/ 42 h 203"/>
                      <a:gd name="T4" fmla="*/ 221 w 305"/>
                      <a:gd name="T5" fmla="*/ 24 h 203"/>
                      <a:gd name="T6" fmla="*/ 191 w 305"/>
                      <a:gd name="T7" fmla="*/ 12 h 203"/>
                      <a:gd name="T8" fmla="*/ 161 w 305"/>
                      <a:gd name="T9" fmla="*/ 0 h 203"/>
                      <a:gd name="T10" fmla="*/ 113 w 305"/>
                      <a:gd name="T11" fmla="*/ 0 h 203"/>
                      <a:gd name="T12" fmla="*/ 71 w 305"/>
                      <a:gd name="T13" fmla="*/ 6 h 203"/>
                      <a:gd name="T14" fmla="*/ 35 w 305"/>
                      <a:gd name="T15" fmla="*/ 18 h 203"/>
                      <a:gd name="T16" fmla="*/ 12 w 305"/>
                      <a:gd name="T17" fmla="*/ 42 h 203"/>
                      <a:gd name="T18" fmla="*/ 6 w 305"/>
                      <a:gd name="T19" fmla="*/ 54 h 203"/>
                      <a:gd name="T20" fmla="*/ 0 w 305"/>
                      <a:gd name="T21" fmla="*/ 66 h 203"/>
                      <a:gd name="T22" fmla="*/ 6 w 305"/>
                      <a:gd name="T23" fmla="*/ 78 h 203"/>
                      <a:gd name="T24" fmla="*/ 18 w 305"/>
                      <a:gd name="T25" fmla="*/ 84 h 203"/>
                      <a:gd name="T26" fmla="*/ 12 w 305"/>
                      <a:gd name="T27" fmla="*/ 108 h 203"/>
                      <a:gd name="T28" fmla="*/ 24 w 305"/>
                      <a:gd name="T29" fmla="*/ 132 h 203"/>
                      <a:gd name="T30" fmla="*/ 30 w 305"/>
                      <a:gd name="T31" fmla="*/ 132 h 203"/>
                      <a:gd name="T32" fmla="*/ 30 w 305"/>
                      <a:gd name="T33" fmla="*/ 137 h 203"/>
                      <a:gd name="T34" fmla="*/ 24 w 305"/>
                      <a:gd name="T35" fmla="*/ 143 h 203"/>
                      <a:gd name="T36" fmla="*/ 24 w 305"/>
                      <a:gd name="T37" fmla="*/ 161 h 203"/>
                      <a:gd name="T38" fmla="*/ 35 w 305"/>
                      <a:gd name="T39" fmla="*/ 173 h 203"/>
                      <a:gd name="T40" fmla="*/ 59 w 305"/>
                      <a:gd name="T41" fmla="*/ 185 h 203"/>
                      <a:gd name="T42" fmla="*/ 89 w 305"/>
                      <a:gd name="T43" fmla="*/ 179 h 203"/>
                      <a:gd name="T44" fmla="*/ 119 w 305"/>
                      <a:gd name="T45" fmla="*/ 173 h 203"/>
                      <a:gd name="T46" fmla="*/ 143 w 305"/>
                      <a:gd name="T47" fmla="*/ 167 h 203"/>
                      <a:gd name="T48" fmla="*/ 167 w 305"/>
                      <a:gd name="T49" fmla="*/ 185 h 203"/>
                      <a:gd name="T50" fmla="*/ 191 w 305"/>
                      <a:gd name="T51" fmla="*/ 197 h 203"/>
                      <a:gd name="T52" fmla="*/ 215 w 305"/>
                      <a:gd name="T53" fmla="*/ 203 h 203"/>
                      <a:gd name="T54" fmla="*/ 239 w 305"/>
                      <a:gd name="T55" fmla="*/ 197 h 203"/>
                      <a:gd name="T56" fmla="*/ 275 w 305"/>
                      <a:gd name="T57" fmla="*/ 173 h 203"/>
                      <a:gd name="T58" fmla="*/ 305 w 305"/>
                      <a:gd name="T59" fmla="*/ 137 h 203"/>
                      <a:gd name="T60" fmla="*/ 305 w 305"/>
                      <a:gd name="T61" fmla="*/ 114 h 203"/>
                      <a:gd name="T62" fmla="*/ 299 w 305"/>
                      <a:gd name="T63" fmla="*/ 96 h 203"/>
                      <a:gd name="T64" fmla="*/ 293 w 305"/>
                      <a:gd name="T65" fmla="*/ 78 h 203"/>
                      <a:gd name="T66" fmla="*/ 287 w 305"/>
                      <a:gd name="T67" fmla="*/ 60 h 203"/>
                      <a:gd name="T68" fmla="*/ 287 w 305"/>
                      <a:gd name="T69" fmla="*/ 60 h 2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305" h="203">
                        <a:moveTo>
                          <a:pt x="287" y="60"/>
                        </a:moveTo>
                        <a:lnTo>
                          <a:pt x="251" y="42"/>
                        </a:lnTo>
                        <a:lnTo>
                          <a:pt x="221" y="24"/>
                        </a:lnTo>
                        <a:lnTo>
                          <a:pt x="191" y="12"/>
                        </a:lnTo>
                        <a:lnTo>
                          <a:pt x="161" y="0"/>
                        </a:lnTo>
                        <a:lnTo>
                          <a:pt x="113" y="0"/>
                        </a:lnTo>
                        <a:lnTo>
                          <a:pt x="71" y="6"/>
                        </a:lnTo>
                        <a:lnTo>
                          <a:pt x="35" y="18"/>
                        </a:lnTo>
                        <a:lnTo>
                          <a:pt x="12" y="42"/>
                        </a:lnTo>
                        <a:lnTo>
                          <a:pt x="6" y="54"/>
                        </a:lnTo>
                        <a:lnTo>
                          <a:pt x="0" y="66"/>
                        </a:lnTo>
                        <a:lnTo>
                          <a:pt x="6" y="78"/>
                        </a:lnTo>
                        <a:lnTo>
                          <a:pt x="18" y="84"/>
                        </a:lnTo>
                        <a:lnTo>
                          <a:pt x="12" y="108"/>
                        </a:lnTo>
                        <a:lnTo>
                          <a:pt x="24" y="132"/>
                        </a:lnTo>
                        <a:lnTo>
                          <a:pt x="30" y="132"/>
                        </a:lnTo>
                        <a:lnTo>
                          <a:pt x="30" y="137"/>
                        </a:lnTo>
                        <a:lnTo>
                          <a:pt x="24" y="143"/>
                        </a:lnTo>
                        <a:lnTo>
                          <a:pt x="24" y="161"/>
                        </a:lnTo>
                        <a:lnTo>
                          <a:pt x="35" y="173"/>
                        </a:lnTo>
                        <a:lnTo>
                          <a:pt x="59" y="185"/>
                        </a:lnTo>
                        <a:lnTo>
                          <a:pt x="89" y="179"/>
                        </a:lnTo>
                        <a:lnTo>
                          <a:pt x="119" y="173"/>
                        </a:lnTo>
                        <a:lnTo>
                          <a:pt x="143" y="167"/>
                        </a:lnTo>
                        <a:lnTo>
                          <a:pt x="167" y="185"/>
                        </a:lnTo>
                        <a:lnTo>
                          <a:pt x="191" y="197"/>
                        </a:lnTo>
                        <a:lnTo>
                          <a:pt x="215" y="203"/>
                        </a:lnTo>
                        <a:lnTo>
                          <a:pt x="239" y="197"/>
                        </a:lnTo>
                        <a:lnTo>
                          <a:pt x="275" y="173"/>
                        </a:lnTo>
                        <a:lnTo>
                          <a:pt x="305" y="137"/>
                        </a:lnTo>
                        <a:lnTo>
                          <a:pt x="305" y="114"/>
                        </a:lnTo>
                        <a:lnTo>
                          <a:pt x="299" y="96"/>
                        </a:lnTo>
                        <a:lnTo>
                          <a:pt x="293" y="78"/>
                        </a:lnTo>
                        <a:lnTo>
                          <a:pt x="287" y="60"/>
                        </a:lnTo>
                        <a:lnTo>
                          <a:pt x="287" y="60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93" name="Freeform 361"/>
                  <p:cNvSpPr>
                    <a:spLocks/>
                  </p:cNvSpPr>
                  <p:nvPr/>
                </p:nvSpPr>
                <p:spPr bwMode="auto">
                  <a:xfrm>
                    <a:off x="4464" y="2763"/>
                    <a:ext cx="108" cy="24"/>
                  </a:xfrm>
                  <a:custGeom>
                    <a:avLst/>
                    <a:gdLst>
                      <a:gd name="T0" fmla="*/ 0 w 108"/>
                      <a:gd name="T1" fmla="*/ 24 h 24"/>
                      <a:gd name="T2" fmla="*/ 24 w 108"/>
                      <a:gd name="T3" fmla="*/ 6 h 24"/>
                      <a:gd name="T4" fmla="*/ 54 w 108"/>
                      <a:gd name="T5" fmla="*/ 0 h 24"/>
                      <a:gd name="T6" fmla="*/ 78 w 108"/>
                      <a:gd name="T7" fmla="*/ 6 h 24"/>
                      <a:gd name="T8" fmla="*/ 108 w 108"/>
                      <a:gd name="T9" fmla="*/ 12 h 24"/>
                      <a:gd name="T10" fmla="*/ 0 w 108"/>
                      <a:gd name="T11" fmla="*/ 24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8" h="24">
                        <a:moveTo>
                          <a:pt x="0" y="24"/>
                        </a:moveTo>
                        <a:lnTo>
                          <a:pt x="24" y="6"/>
                        </a:lnTo>
                        <a:lnTo>
                          <a:pt x="54" y="0"/>
                        </a:lnTo>
                        <a:lnTo>
                          <a:pt x="78" y="6"/>
                        </a:lnTo>
                        <a:lnTo>
                          <a:pt x="108" y="12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94" name="Freeform 362"/>
                  <p:cNvSpPr>
                    <a:spLocks/>
                  </p:cNvSpPr>
                  <p:nvPr/>
                </p:nvSpPr>
                <p:spPr bwMode="auto">
                  <a:xfrm>
                    <a:off x="4464" y="2763"/>
                    <a:ext cx="108" cy="24"/>
                  </a:xfrm>
                  <a:custGeom>
                    <a:avLst/>
                    <a:gdLst>
                      <a:gd name="T0" fmla="*/ 0 w 108"/>
                      <a:gd name="T1" fmla="*/ 24 h 24"/>
                      <a:gd name="T2" fmla="*/ 24 w 108"/>
                      <a:gd name="T3" fmla="*/ 6 h 24"/>
                      <a:gd name="T4" fmla="*/ 54 w 108"/>
                      <a:gd name="T5" fmla="*/ 0 h 24"/>
                      <a:gd name="T6" fmla="*/ 78 w 108"/>
                      <a:gd name="T7" fmla="*/ 6 h 24"/>
                      <a:gd name="T8" fmla="*/ 108 w 108"/>
                      <a:gd name="T9" fmla="*/ 1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8" h="24">
                        <a:moveTo>
                          <a:pt x="0" y="24"/>
                        </a:moveTo>
                        <a:lnTo>
                          <a:pt x="24" y="6"/>
                        </a:lnTo>
                        <a:lnTo>
                          <a:pt x="54" y="0"/>
                        </a:lnTo>
                        <a:lnTo>
                          <a:pt x="78" y="6"/>
                        </a:lnTo>
                        <a:lnTo>
                          <a:pt x="108" y="12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95" name="Freeform 363"/>
                  <p:cNvSpPr>
                    <a:spLocks/>
                  </p:cNvSpPr>
                  <p:nvPr/>
                </p:nvSpPr>
                <p:spPr bwMode="auto">
                  <a:xfrm>
                    <a:off x="4482" y="2817"/>
                    <a:ext cx="84" cy="18"/>
                  </a:xfrm>
                  <a:custGeom>
                    <a:avLst/>
                    <a:gdLst>
                      <a:gd name="T0" fmla="*/ 0 w 84"/>
                      <a:gd name="T1" fmla="*/ 18 h 18"/>
                      <a:gd name="T2" fmla="*/ 12 w 84"/>
                      <a:gd name="T3" fmla="*/ 12 h 18"/>
                      <a:gd name="T4" fmla="*/ 30 w 84"/>
                      <a:gd name="T5" fmla="*/ 0 h 18"/>
                      <a:gd name="T6" fmla="*/ 42 w 84"/>
                      <a:gd name="T7" fmla="*/ 0 h 18"/>
                      <a:gd name="T8" fmla="*/ 54 w 84"/>
                      <a:gd name="T9" fmla="*/ 0 h 18"/>
                      <a:gd name="T10" fmla="*/ 84 w 84"/>
                      <a:gd name="T11" fmla="*/ 12 h 18"/>
                      <a:gd name="T12" fmla="*/ 0 w 84"/>
                      <a:gd name="T13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4" h="18">
                        <a:moveTo>
                          <a:pt x="0" y="18"/>
                        </a:moveTo>
                        <a:lnTo>
                          <a:pt x="12" y="12"/>
                        </a:lnTo>
                        <a:lnTo>
                          <a:pt x="30" y="0"/>
                        </a:lnTo>
                        <a:lnTo>
                          <a:pt x="42" y="0"/>
                        </a:lnTo>
                        <a:lnTo>
                          <a:pt x="54" y="0"/>
                        </a:lnTo>
                        <a:lnTo>
                          <a:pt x="84" y="12"/>
                        </a:lnTo>
                        <a:lnTo>
                          <a:pt x="0" y="18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96" name="Freeform 364"/>
                  <p:cNvSpPr>
                    <a:spLocks/>
                  </p:cNvSpPr>
                  <p:nvPr/>
                </p:nvSpPr>
                <p:spPr bwMode="auto">
                  <a:xfrm>
                    <a:off x="4482" y="2817"/>
                    <a:ext cx="84" cy="18"/>
                  </a:xfrm>
                  <a:custGeom>
                    <a:avLst/>
                    <a:gdLst>
                      <a:gd name="T0" fmla="*/ 0 w 84"/>
                      <a:gd name="T1" fmla="*/ 18 h 18"/>
                      <a:gd name="T2" fmla="*/ 12 w 84"/>
                      <a:gd name="T3" fmla="*/ 12 h 18"/>
                      <a:gd name="T4" fmla="*/ 30 w 84"/>
                      <a:gd name="T5" fmla="*/ 0 h 18"/>
                      <a:gd name="T6" fmla="*/ 42 w 84"/>
                      <a:gd name="T7" fmla="*/ 0 h 18"/>
                      <a:gd name="T8" fmla="*/ 54 w 84"/>
                      <a:gd name="T9" fmla="*/ 0 h 18"/>
                      <a:gd name="T10" fmla="*/ 84 w 84"/>
                      <a:gd name="T11" fmla="*/ 12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4" h="18">
                        <a:moveTo>
                          <a:pt x="0" y="18"/>
                        </a:moveTo>
                        <a:lnTo>
                          <a:pt x="12" y="12"/>
                        </a:lnTo>
                        <a:lnTo>
                          <a:pt x="30" y="0"/>
                        </a:lnTo>
                        <a:lnTo>
                          <a:pt x="42" y="0"/>
                        </a:lnTo>
                        <a:lnTo>
                          <a:pt x="54" y="0"/>
                        </a:lnTo>
                        <a:lnTo>
                          <a:pt x="84" y="12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97" name="Freeform 365"/>
                  <p:cNvSpPr>
                    <a:spLocks/>
                  </p:cNvSpPr>
                  <p:nvPr/>
                </p:nvSpPr>
                <p:spPr bwMode="auto">
                  <a:xfrm>
                    <a:off x="2604" y="1456"/>
                    <a:ext cx="921" cy="737"/>
                  </a:xfrm>
                  <a:custGeom>
                    <a:avLst/>
                    <a:gdLst>
                      <a:gd name="T0" fmla="*/ 287 w 921"/>
                      <a:gd name="T1" fmla="*/ 563 h 737"/>
                      <a:gd name="T2" fmla="*/ 264 w 921"/>
                      <a:gd name="T3" fmla="*/ 623 h 737"/>
                      <a:gd name="T4" fmla="*/ 276 w 921"/>
                      <a:gd name="T5" fmla="*/ 677 h 737"/>
                      <a:gd name="T6" fmla="*/ 353 w 921"/>
                      <a:gd name="T7" fmla="*/ 737 h 737"/>
                      <a:gd name="T8" fmla="*/ 395 w 921"/>
                      <a:gd name="T9" fmla="*/ 737 h 737"/>
                      <a:gd name="T10" fmla="*/ 473 w 921"/>
                      <a:gd name="T11" fmla="*/ 695 h 737"/>
                      <a:gd name="T12" fmla="*/ 557 w 921"/>
                      <a:gd name="T13" fmla="*/ 659 h 737"/>
                      <a:gd name="T14" fmla="*/ 652 w 921"/>
                      <a:gd name="T15" fmla="*/ 653 h 737"/>
                      <a:gd name="T16" fmla="*/ 748 w 921"/>
                      <a:gd name="T17" fmla="*/ 641 h 737"/>
                      <a:gd name="T18" fmla="*/ 820 w 921"/>
                      <a:gd name="T19" fmla="*/ 581 h 737"/>
                      <a:gd name="T20" fmla="*/ 850 w 921"/>
                      <a:gd name="T21" fmla="*/ 503 h 737"/>
                      <a:gd name="T22" fmla="*/ 904 w 921"/>
                      <a:gd name="T23" fmla="*/ 347 h 737"/>
                      <a:gd name="T24" fmla="*/ 921 w 921"/>
                      <a:gd name="T25" fmla="*/ 263 h 737"/>
                      <a:gd name="T26" fmla="*/ 915 w 921"/>
                      <a:gd name="T27" fmla="*/ 197 h 737"/>
                      <a:gd name="T28" fmla="*/ 880 w 921"/>
                      <a:gd name="T29" fmla="*/ 125 h 737"/>
                      <a:gd name="T30" fmla="*/ 808 w 921"/>
                      <a:gd name="T31" fmla="*/ 59 h 737"/>
                      <a:gd name="T32" fmla="*/ 676 w 921"/>
                      <a:gd name="T33" fmla="*/ 29 h 737"/>
                      <a:gd name="T34" fmla="*/ 610 w 921"/>
                      <a:gd name="T35" fmla="*/ 47 h 737"/>
                      <a:gd name="T36" fmla="*/ 563 w 921"/>
                      <a:gd name="T37" fmla="*/ 12 h 737"/>
                      <a:gd name="T38" fmla="*/ 503 w 921"/>
                      <a:gd name="T39" fmla="*/ 0 h 737"/>
                      <a:gd name="T40" fmla="*/ 437 w 921"/>
                      <a:gd name="T41" fmla="*/ 12 h 737"/>
                      <a:gd name="T42" fmla="*/ 359 w 921"/>
                      <a:gd name="T43" fmla="*/ 41 h 737"/>
                      <a:gd name="T44" fmla="*/ 317 w 921"/>
                      <a:gd name="T45" fmla="*/ 35 h 737"/>
                      <a:gd name="T46" fmla="*/ 258 w 921"/>
                      <a:gd name="T47" fmla="*/ 53 h 737"/>
                      <a:gd name="T48" fmla="*/ 186 w 921"/>
                      <a:gd name="T49" fmla="*/ 77 h 737"/>
                      <a:gd name="T50" fmla="*/ 102 w 921"/>
                      <a:gd name="T51" fmla="*/ 89 h 737"/>
                      <a:gd name="T52" fmla="*/ 42 w 921"/>
                      <a:gd name="T53" fmla="*/ 137 h 737"/>
                      <a:gd name="T54" fmla="*/ 6 w 921"/>
                      <a:gd name="T55" fmla="*/ 221 h 737"/>
                      <a:gd name="T56" fmla="*/ 0 w 921"/>
                      <a:gd name="T57" fmla="*/ 311 h 737"/>
                      <a:gd name="T58" fmla="*/ 18 w 921"/>
                      <a:gd name="T59" fmla="*/ 389 h 737"/>
                      <a:gd name="T60" fmla="*/ 60 w 921"/>
                      <a:gd name="T61" fmla="*/ 437 h 737"/>
                      <a:gd name="T62" fmla="*/ 120 w 921"/>
                      <a:gd name="T63" fmla="*/ 467 h 737"/>
                      <a:gd name="T64" fmla="*/ 144 w 921"/>
                      <a:gd name="T65" fmla="*/ 473 h 737"/>
                      <a:gd name="T66" fmla="*/ 180 w 921"/>
                      <a:gd name="T67" fmla="*/ 509 h 737"/>
                      <a:gd name="T68" fmla="*/ 264 w 921"/>
                      <a:gd name="T69" fmla="*/ 545 h 737"/>
                      <a:gd name="T70" fmla="*/ 305 w 921"/>
                      <a:gd name="T71" fmla="*/ 545 h 7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921" h="737">
                        <a:moveTo>
                          <a:pt x="305" y="545"/>
                        </a:moveTo>
                        <a:lnTo>
                          <a:pt x="287" y="563"/>
                        </a:lnTo>
                        <a:lnTo>
                          <a:pt x="276" y="581"/>
                        </a:lnTo>
                        <a:lnTo>
                          <a:pt x="264" y="623"/>
                        </a:lnTo>
                        <a:lnTo>
                          <a:pt x="270" y="653"/>
                        </a:lnTo>
                        <a:lnTo>
                          <a:pt x="276" y="677"/>
                        </a:lnTo>
                        <a:lnTo>
                          <a:pt x="311" y="713"/>
                        </a:lnTo>
                        <a:lnTo>
                          <a:pt x="353" y="737"/>
                        </a:lnTo>
                        <a:lnTo>
                          <a:pt x="371" y="737"/>
                        </a:lnTo>
                        <a:lnTo>
                          <a:pt x="395" y="737"/>
                        </a:lnTo>
                        <a:lnTo>
                          <a:pt x="443" y="719"/>
                        </a:lnTo>
                        <a:lnTo>
                          <a:pt x="473" y="695"/>
                        </a:lnTo>
                        <a:lnTo>
                          <a:pt x="509" y="671"/>
                        </a:lnTo>
                        <a:lnTo>
                          <a:pt x="557" y="659"/>
                        </a:lnTo>
                        <a:lnTo>
                          <a:pt x="604" y="653"/>
                        </a:lnTo>
                        <a:lnTo>
                          <a:pt x="652" y="653"/>
                        </a:lnTo>
                        <a:lnTo>
                          <a:pt x="700" y="647"/>
                        </a:lnTo>
                        <a:lnTo>
                          <a:pt x="748" y="641"/>
                        </a:lnTo>
                        <a:lnTo>
                          <a:pt x="790" y="617"/>
                        </a:lnTo>
                        <a:lnTo>
                          <a:pt x="820" y="581"/>
                        </a:lnTo>
                        <a:lnTo>
                          <a:pt x="832" y="545"/>
                        </a:lnTo>
                        <a:lnTo>
                          <a:pt x="850" y="503"/>
                        </a:lnTo>
                        <a:lnTo>
                          <a:pt x="886" y="401"/>
                        </a:lnTo>
                        <a:lnTo>
                          <a:pt x="904" y="347"/>
                        </a:lnTo>
                        <a:lnTo>
                          <a:pt x="915" y="299"/>
                        </a:lnTo>
                        <a:lnTo>
                          <a:pt x="921" y="263"/>
                        </a:lnTo>
                        <a:lnTo>
                          <a:pt x="921" y="233"/>
                        </a:lnTo>
                        <a:lnTo>
                          <a:pt x="915" y="197"/>
                        </a:lnTo>
                        <a:lnTo>
                          <a:pt x="904" y="161"/>
                        </a:lnTo>
                        <a:lnTo>
                          <a:pt x="880" y="125"/>
                        </a:lnTo>
                        <a:lnTo>
                          <a:pt x="850" y="89"/>
                        </a:lnTo>
                        <a:lnTo>
                          <a:pt x="808" y="59"/>
                        </a:lnTo>
                        <a:lnTo>
                          <a:pt x="748" y="35"/>
                        </a:lnTo>
                        <a:lnTo>
                          <a:pt x="676" y="29"/>
                        </a:lnTo>
                        <a:lnTo>
                          <a:pt x="646" y="35"/>
                        </a:lnTo>
                        <a:lnTo>
                          <a:pt x="610" y="47"/>
                        </a:lnTo>
                        <a:lnTo>
                          <a:pt x="587" y="29"/>
                        </a:lnTo>
                        <a:lnTo>
                          <a:pt x="563" y="12"/>
                        </a:lnTo>
                        <a:lnTo>
                          <a:pt x="533" y="0"/>
                        </a:lnTo>
                        <a:lnTo>
                          <a:pt x="503" y="0"/>
                        </a:lnTo>
                        <a:lnTo>
                          <a:pt x="467" y="0"/>
                        </a:lnTo>
                        <a:lnTo>
                          <a:pt x="437" y="12"/>
                        </a:lnTo>
                        <a:lnTo>
                          <a:pt x="383" y="53"/>
                        </a:lnTo>
                        <a:lnTo>
                          <a:pt x="359" y="41"/>
                        </a:lnTo>
                        <a:lnTo>
                          <a:pt x="335" y="41"/>
                        </a:lnTo>
                        <a:lnTo>
                          <a:pt x="317" y="35"/>
                        </a:lnTo>
                        <a:lnTo>
                          <a:pt x="299" y="41"/>
                        </a:lnTo>
                        <a:lnTo>
                          <a:pt x="258" y="53"/>
                        </a:lnTo>
                        <a:lnTo>
                          <a:pt x="234" y="83"/>
                        </a:lnTo>
                        <a:lnTo>
                          <a:pt x="186" y="77"/>
                        </a:lnTo>
                        <a:lnTo>
                          <a:pt x="144" y="77"/>
                        </a:lnTo>
                        <a:lnTo>
                          <a:pt x="102" y="89"/>
                        </a:lnTo>
                        <a:lnTo>
                          <a:pt x="72" y="107"/>
                        </a:lnTo>
                        <a:lnTo>
                          <a:pt x="42" y="137"/>
                        </a:lnTo>
                        <a:lnTo>
                          <a:pt x="18" y="173"/>
                        </a:lnTo>
                        <a:lnTo>
                          <a:pt x="6" y="221"/>
                        </a:lnTo>
                        <a:lnTo>
                          <a:pt x="0" y="275"/>
                        </a:lnTo>
                        <a:lnTo>
                          <a:pt x="0" y="311"/>
                        </a:lnTo>
                        <a:lnTo>
                          <a:pt x="6" y="353"/>
                        </a:lnTo>
                        <a:lnTo>
                          <a:pt x="18" y="389"/>
                        </a:lnTo>
                        <a:lnTo>
                          <a:pt x="36" y="419"/>
                        </a:lnTo>
                        <a:lnTo>
                          <a:pt x="60" y="437"/>
                        </a:lnTo>
                        <a:lnTo>
                          <a:pt x="90" y="455"/>
                        </a:lnTo>
                        <a:lnTo>
                          <a:pt x="120" y="467"/>
                        </a:lnTo>
                        <a:lnTo>
                          <a:pt x="144" y="473"/>
                        </a:lnTo>
                        <a:lnTo>
                          <a:pt x="144" y="473"/>
                        </a:lnTo>
                        <a:lnTo>
                          <a:pt x="150" y="479"/>
                        </a:lnTo>
                        <a:lnTo>
                          <a:pt x="180" y="509"/>
                        </a:lnTo>
                        <a:lnTo>
                          <a:pt x="228" y="533"/>
                        </a:lnTo>
                        <a:lnTo>
                          <a:pt x="264" y="545"/>
                        </a:lnTo>
                        <a:lnTo>
                          <a:pt x="305" y="545"/>
                        </a:lnTo>
                        <a:lnTo>
                          <a:pt x="305" y="545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98" name="Freeform 366"/>
                  <p:cNvSpPr>
                    <a:spLocks/>
                  </p:cNvSpPr>
                  <p:nvPr/>
                </p:nvSpPr>
                <p:spPr bwMode="auto">
                  <a:xfrm>
                    <a:off x="3298" y="1767"/>
                    <a:ext cx="60" cy="108"/>
                  </a:xfrm>
                  <a:custGeom>
                    <a:avLst/>
                    <a:gdLst>
                      <a:gd name="T0" fmla="*/ 60 w 60"/>
                      <a:gd name="T1" fmla="*/ 0 h 108"/>
                      <a:gd name="T2" fmla="*/ 30 w 60"/>
                      <a:gd name="T3" fmla="*/ 60 h 108"/>
                      <a:gd name="T4" fmla="*/ 12 w 60"/>
                      <a:gd name="T5" fmla="*/ 84 h 108"/>
                      <a:gd name="T6" fmla="*/ 0 w 60"/>
                      <a:gd name="T7" fmla="*/ 108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0" h="108">
                        <a:moveTo>
                          <a:pt x="60" y="0"/>
                        </a:moveTo>
                        <a:lnTo>
                          <a:pt x="30" y="60"/>
                        </a:lnTo>
                        <a:lnTo>
                          <a:pt x="12" y="84"/>
                        </a:lnTo>
                        <a:lnTo>
                          <a:pt x="0" y="10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599" name="Freeform 367"/>
                  <p:cNvSpPr>
                    <a:spLocks/>
                  </p:cNvSpPr>
                  <p:nvPr/>
                </p:nvSpPr>
                <p:spPr bwMode="auto">
                  <a:xfrm>
                    <a:off x="3053" y="1647"/>
                    <a:ext cx="305" cy="366"/>
                  </a:xfrm>
                  <a:custGeom>
                    <a:avLst/>
                    <a:gdLst>
                      <a:gd name="T0" fmla="*/ 90 w 305"/>
                      <a:gd name="T1" fmla="*/ 0 h 366"/>
                      <a:gd name="T2" fmla="*/ 60 w 305"/>
                      <a:gd name="T3" fmla="*/ 42 h 366"/>
                      <a:gd name="T4" fmla="*/ 36 w 305"/>
                      <a:gd name="T5" fmla="*/ 96 h 366"/>
                      <a:gd name="T6" fmla="*/ 18 w 305"/>
                      <a:gd name="T7" fmla="*/ 150 h 366"/>
                      <a:gd name="T8" fmla="*/ 6 w 305"/>
                      <a:gd name="T9" fmla="*/ 198 h 366"/>
                      <a:gd name="T10" fmla="*/ 0 w 305"/>
                      <a:gd name="T11" fmla="*/ 240 h 366"/>
                      <a:gd name="T12" fmla="*/ 6 w 305"/>
                      <a:gd name="T13" fmla="*/ 288 h 366"/>
                      <a:gd name="T14" fmla="*/ 24 w 305"/>
                      <a:gd name="T15" fmla="*/ 324 h 366"/>
                      <a:gd name="T16" fmla="*/ 60 w 305"/>
                      <a:gd name="T17" fmla="*/ 354 h 366"/>
                      <a:gd name="T18" fmla="*/ 138 w 305"/>
                      <a:gd name="T19" fmla="*/ 366 h 366"/>
                      <a:gd name="T20" fmla="*/ 179 w 305"/>
                      <a:gd name="T21" fmla="*/ 366 h 366"/>
                      <a:gd name="T22" fmla="*/ 215 w 305"/>
                      <a:gd name="T23" fmla="*/ 354 h 366"/>
                      <a:gd name="T24" fmla="*/ 251 w 305"/>
                      <a:gd name="T25" fmla="*/ 336 h 366"/>
                      <a:gd name="T26" fmla="*/ 281 w 305"/>
                      <a:gd name="T27" fmla="*/ 306 h 366"/>
                      <a:gd name="T28" fmla="*/ 305 w 305"/>
                      <a:gd name="T29" fmla="*/ 264 h 366"/>
                      <a:gd name="T30" fmla="*/ 305 w 305"/>
                      <a:gd name="T31" fmla="*/ 228 h 3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305" h="366">
                        <a:moveTo>
                          <a:pt x="90" y="0"/>
                        </a:moveTo>
                        <a:lnTo>
                          <a:pt x="60" y="42"/>
                        </a:lnTo>
                        <a:lnTo>
                          <a:pt x="36" y="96"/>
                        </a:lnTo>
                        <a:lnTo>
                          <a:pt x="18" y="150"/>
                        </a:lnTo>
                        <a:lnTo>
                          <a:pt x="6" y="198"/>
                        </a:lnTo>
                        <a:lnTo>
                          <a:pt x="0" y="240"/>
                        </a:lnTo>
                        <a:lnTo>
                          <a:pt x="6" y="288"/>
                        </a:lnTo>
                        <a:lnTo>
                          <a:pt x="24" y="324"/>
                        </a:lnTo>
                        <a:lnTo>
                          <a:pt x="60" y="354"/>
                        </a:lnTo>
                        <a:lnTo>
                          <a:pt x="138" y="366"/>
                        </a:lnTo>
                        <a:lnTo>
                          <a:pt x="179" y="366"/>
                        </a:lnTo>
                        <a:lnTo>
                          <a:pt x="215" y="354"/>
                        </a:lnTo>
                        <a:lnTo>
                          <a:pt x="251" y="336"/>
                        </a:lnTo>
                        <a:lnTo>
                          <a:pt x="281" y="306"/>
                        </a:lnTo>
                        <a:lnTo>
                          <a:pt x="305" y="264"/>
                        </a:lnTo>
                        <a:lnTo>
                          <a:pt x="305" y="22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00" name="Freeform 368"/>
                  <p:cNvSpPr>
                    <a:spLocks/>
                  </p:cNvSpPr>
                  <p:nvPr/>
                </p:nvSpPr>
                <p:spPr bwMode="auto">
                  <a:xfrm>
                    <a:off x="2874" y="1629"/>
                    <a:ext cx="203" cy="366"/>
                  </a:xfrm>
                  <a:custGeom>
                    <a:avLst/>
                    <a:gdLst>
                      <a:gd name="T0" fmla="*/ 83 w 203"/>
                      <a:gd name="T1" fmla="*/ 0 h 366"/>
                      <a:gd name="T2" fmla="*/ 53 w 203"/>
                      <a:gd name="T3" fmla="*/ 54 h 366"/>
                      <a:gd name="T4" fmla="*/ 23 w 203"/>
                      <a:gd name="T5" fmla="*/ 102 h 366"/>
                      <a:gd name="T6" fmla="*/ 11 w 203"/>
                      <a:gd name="T7" fmla="*/ 150 h 366"/>
                      <a:gd name="T8" fmla="*/ 0 w 203"/>
                      <a:gd name="T9" fmla="*/ 192 h 366"/>
                      <a:gd name="T10" fmla="*/ 0 w 203"/>
                      <a:gd name="T11" fmla="*/ 240 h 366"/>
                      <a:gd name="T12" fmla="*/ 11 w 203"/>
                      <a:gd name="T13" fmla="*/ 282 h 366"/>
                      <a:gd name="T14" fmla="*/ 35 w 203"/>
                      <a:gd name="T15" fmla="*/ 324 h 366"/>
                      <a:gd name="T16" fmla="*/ 71 w 203"/>
                      <a:gd name="T17" fmla="*/ 348 h 366"/>
                      <a:gd name="T18" fmla="*/ 107 w 203"/>
                      <a:gd name="T19" fmla="*/ 360 h 366"/>
                      <a:gd name="T20" fmla="*/ 137 w 203"/>
                      <a:gd name="T21" fmla="*/ 360 h 366"/>
                      <a:gd name="T22" fmla="*/ 161 w 203"/>
                      <a:gd name="T23" fmla="*/ 366 h 366"/>
                      <a:gd name="T24" fmla="*/ 179 w 203"/>
                      <a:gd name="T25" fmla="*/ 360 h 366"/>
                      <a:gd name="T26" fmla="*/ 191 w 203"/>
                      <a:gd name="T27" fmla="*/ 360 h 366"/>
                      <a:gd name="T28" fmla="*/ 203 w 203"/>
                      <a:gd name="T29" fmla="*/ 354 h 3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03" h="366">
                        <a:moveTo>
                          <a:pt x="83" y="0"/>
                        </a:moveTo>
                        <a:lnTo>
                          <a:pt x="53" y="54"/>
                        </a:lnTo>
                        <a:lnTo>
                          <a:pt x="23" y="102"/>
                        </a:lnTo>
                        <a:lnTo>
                          <a:pt x="11" y="150"/>
                        </a:lnTo>
                        <a:lnTo>
                          <a:pt x="0" y="192"/>
                        </a:lnTo>
                        <a:lnTo>
                          <a:pt x="0" y="240"/>
                        </a:lnTo>
                        <a:lnTo>
                          <a:pt x="11" y="282"/>
                        </a:lnTo>
                        <a:lnTo>
                          <a:pt x="35" y="324"/>
                        </a:lnTo>
                        <a:lnTo>
                          <a:pt x="71" y="348"/>
                        </a:lnTo>
                        <a:lnTo>
                          <a:pt x="107" y="360"/>
                        </a:lnTo>
                        <a:lnTo>
                          <a:pt x="137" y="360"/>
                        </a:lnTo>
                        <a:lnTo>
                          <a:pt x="161" y="366"/>
                        </a:lnTo>
                        <a:lnTo>
                          <a:pt x="179" y="360"/>
                        </a:lnTo>
                        <a:lnTo>
                          <a:pt x="191" y="360"/>
                        </a:lnTo>
                        <a:lnTo>
                          <a:pt x="203" y="35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01" name="Freeform 369"/>
                  <p:cNvSpPr>
                    <a:spLocks/>
                  </p:cNvSpPr>
                  <p:nvPr/>
                </p:nvSpPr>
                <p:spPr bwMode="auto">
                  <a:xfrm>
                    <a:off x="2718" y="1641"/>
                    <a:ext cx="233" cy="360"/>
                  </a:xfrm>
                  <a:custGeom>
                    <a:avLst/>
                    <a:gdLst>
                      <a:gd name="T0" fmla="*/ 78 w 233"/>
                      <a:gd name="T1" fmla="*/ 0 h 360"/>
                      <a:gd name="T2" fmla="*/ 48 w 233"/>
                      <a:gd name="T3" fmla="*/ 48 h 360"/>
                      <a:gd name="T4" fmla="*/ 24 w 233"/>
                      <a:gd name="T5" fmla="*/ 96 h 360"/>
                      <a:gd name="T6" fmla="*/ 6 w 233"/>
                      <a:gd name="T7" fmla="*/ 150 h 360"/>
                      <a:gd name="T8" fmla="*/ 0 w 233"/>
                      <a:gd name="T9" fmla="*/ 210 h 360"/>
                      <a:gd name="T10" fmla="*/ 12 w 233"/>
                      <a:gd name="T11" fmla="*/ 252 h 360"/>
                      <a:gd name="T12" fmla="*/ 30 w 233"/>
                      <a:gd name="T13" fmla="*/ 288 h 360"/>
                      <a:gd name="T14" fmla="*/ 60 w 233"/>
                      <a:gd name="T15" fmla="*/ 318 h 360"/>
                      <a:gd name="T16" fmla="*/ 90 w 233"/>
                      <a:gd name="T17" fmla="*/ 336 h 360"/>
                      <a:gd name="T18" fmla="*/ 126 w 233"/>
                      <a:gd name="T19" fmla="*/ 354 h 360"/>
                      <a:gd name="T20" fmla="*/ 162 w 233"/>
                      <a:gd name="T21" fmla="*/ 360 h 360"/>
                      <a:gd name="T22" fmla="*/ 203 w 233"/>
                      <a:gd name="T23" fmla="*/ 360 h 360"/>
                      <a:gd name="T24" fmla="*/ 233 w 233"/>
                      <a:gd name="T25" fmla="*/ 336 h 3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33" h="360">
                        <a:moveTo>
                          <a:pt x="78" y="0"/>
                        </a:moveTo>
                        <a:lnTo>
                          <a:pt x="48" y="48"/>
                        </a:lnTo>
                        <a:lnTo>
                          <a:pt x="24" y="96"/>
                        </a:lnTo>
                        <a:lnTo>
                          <a:pt x="6" y="150"/>
                        </a:lnTo>
                        <a:lnTo>
                          <a:pt x="0" y="210"/>
                        </a:lnTo>
                        <a:lnTo>
                          <a:pt x="12" y="252"/>
                        </a:lnTo>
                        <a:lnTo>
                          <a:pt x="30" y="288"/>
                        </a:lnTo>
                        <a:lnTo>
                          <a:pt x="60" y="318"/>
                        </a:lnTo>
                        <a:lnTo>
                          <a:pt x="90" y="336"/>
                        </a:lnTo>
                        <a:lnTo>
                          <a:pt x="126" y="354"/>
                        </a:lnTo>
                        <a:lnTo>
                          <a:pt x="162" y="360"/>
                        </a:lnTo>
                        <a:lnTo>
                          <a:pt x="203" y="360"/>
                        </a:lnTo>
                        <a:lnTo>
                          <a:pt x="233" y="33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02" name="Freeform 370"/>
                  <p:cNvSpPr>
                    <a:spLocks/>
                  </p:cNvSpPr>
                  <p:nvPr/>
                </p:nvSpPr>
                <p:spPr bwMode="auto">
                  <a:xfrm>
                    <a:off x="3956" y="1623"/>
                    <a:ext cx="138" cy="144"/>
                  </a:xfrm>
                  <a:custGeom>
                    <a:avLst/>
                    <a:gdLst>
                      <a:gd name="T0" fmla="*/ 0 w 138"/>
                      <a:gd name="T1" fmla="*/ 0 h 144"/>
                      <a:gd name="T2" fmla="*/ 54 w 138"/>
                      <a:gd name="T3" fmla="*/ 30 h 144"/>
                      <a:gd name="T4" fmla="*/ 96 w 138"/>
                      <a:gd name="T5" fmla="*/ 78 h 144"/>
                      <a:gd name="T6" fmla="*/ 120 w 138"/>
                      <a:gd name="T7" fmla="*/ 120 h 144"/>
                      <a:gd name="T8" fmla="*/ 138 w 138"/>
                      <a:gd name="T9" fmla="*/ 144 h 1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8" h="144">
                        <a:moveTo>
                          <a:pt x="0" y="0"/>
                        </a:moveTo>
                        <a:lnTo>
                          <a:pt x="54" y="30"/>
                        </a:lnTo>
                        <a:lnTo>
                          <a:pt x="96" y="78"/>
                        </a:lnTo>
                        <a:lnTo>
                          <a:pt x="120" y="120"/>
                        </a:lnTo>
                        <a:lnTo>
                          <a:pt x="138" y="14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03" name="Freeform 371"/>
                  <p:cNvSpPr>
                    <a:spLocks/>
                  </p:cNvSpPr>
                  <p:nvPr/>
                </p:nvSpPr>
                <p:spPr bwMode="auto">
                  <a:xfrm>
                    <a:off x="4153" y="1677"/>
                    <a:ext cx="162" cy="90"/>
                  </a:xfrm>
                  <a:custGeom>
                    <a:avLst/>
                    <a:gdLst>
                      <a:gd name="T0" fmla="*/ 0 w 162"/>
                      <a:gd name="T1" fmla="*/ 90 h 90"/>
                      <a:gd name="T2" fmla="*/ 12 w 162"/>
                      <a:gd name="T3" fmla="*/ 78 h 90"/>
                      <a:gd name="T4" fmla="*/ 30 w 162"/>
                      <a:gd name="T5" fmla="*/ 60 h 90"/>
                      <a:gd name="T6" fmla="*/ 84 w 162"/>
                      <a:gd name="T7" fmla="*/ 36 h 90"/>
                      <a:gd name="T8" fmla="*/ 132 w 162"/>
                      <a:gd name="T9" fmla="*/ 12 h 90"/>
                      <a:gd name="T10" fmla="*/ 150 w 162"/>
                      <a:gd name="T11" fmla="*/ 6 h 90"/>
                      <a:gd name="T12" fmla="*/ 162 w 162"/>
                      <a:gd name="T13" fmla="*/ 0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2" h="90">
                        <a:moveTo>
                          <a:pt x="0" y="90"/>
                        </a:moveTo>
                        <a:lnTo>
                          <a:pt x="12" y="78"/>
                        </a:lnTo>
                        <a:lnTo>
                          <a:pt x="30" y="60"/>
                        </a:lnTo>
                        <a:lnTo>
                          <a:pt x="84" y="36"/>
                        </a:lnTo>
                        <a:lnTo>
                          <a:pt x="132" y="12"/>
                        </a:lnTo>
                        <a:lnTo>
                          <a:pt x="150" y="6"/>
                        </a:lnTo>
                        <a:lnTo>
                          <a:pt x="162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04" name="Freeform 372"/>
                  <p:cNvSpPr>
                    <a:spLocks/>
                  </p:cNvSpPr>
                  <p:nvPr/>
                </p:nvSpPr>
                <p:spPr bwMode="auto">
                  <a:xfrm>
                    <a:off x="4225" y="1833"/>
                    <a:ext cx="24" cy="66"/>
                  </a:xfrm>
                  <a:custGeom>
                    <a:avLst/>
                    <a:gdLst>
                      <a:gd name="T0" fmla="*/ 24 w 24"/>
                      <a:gd name="T1" fmla="*/ 0 h 66"/>
                      <a:gd name="T2" fmla="*/ 6 w 24"/>
                      <a:gd name="T3" fmla="*/ 36 h 66"/>
                      <a:gd name="T4" fmla="*/ 0 w 24"/>
                      <a:gd name="T5" fmla="*/ 66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4" h="66">
                        <a:moveTo>
                          <a:pt x="24" y="0"/>
                        </a:moveTo>
                        <a:lnTo>
                          <a:pt x="6" y="36"/>
                        </a:lnTo>
                        <a:lnTo>
                          <a:pt x="0" y="6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05" name="Freeform 373"/>
                  <p:cNvSpPr>
                    <a:spLocks/>
                  </p:cNvSpPr>
                  <p:nvPr/>
                </p:nvSpPr>
                <p:spPr bwMode="auto">
                  <a:xfrm>
                    <a:off x="4010" y="1779"/>
                    <a:ext cx="6" cy="90"/>
                  </a:xfrm>
                  <a:custGeom>
                    <a:avLst/>
                    <a:gdLst>
                      <a:gd name="T0" fmla="*/ 6 w 6"/>
                      <a:gd name="T1" fmla="*/ 0 h 90"/>
                      <a:gd name="T2" fmla="*/ 0 w 6"/>
                      <a:gd name="T3" fmla="*/ 42 h 90"/>
                      <a:gd name="T4" fmla="*/ 0 w 6"/>
                      <a:gd name="T5" fmla="*/ 90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" h="90">
                        <a:moveTo>
                          <a:pt x="6" y="0"/>
                        </a:moveTo>
                        <a:lnTo>
                          <a:pt x="0" y="42"/>
                        </a:lnTo>
                        <a:lnTo>
                          <a:pt x="0" y="9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06" name="Freeform 374"/>
                  <p:cNvSpPr>
                    <a:spLocks/>
                  </p:cNvSpPr>
                  <p:nvPr/>
                </p:nvSpPr>
                <p:spPr bwMode="auto">
                  <a:xfrm>
                    <a:off x="4309" y="1875"/>
                    <a:ext cx="54" cy="24"/>
                  </a:xfrm>
                  <a:custGeom>
                    <a:avLst/>
                    <a:gdLst>
                      <a:gd name="T0" fmla="*/ 0 w 54"/>
                      <a:gd name="T1" fmla="*/ 24 h 24"/>
                      <a:gd name="T2" fmla="*/ 24 w 54"/>
                      <a:gd name="T3" fmla="*/ 12 h 24"/>
                      <a:gd name="T4" fmla="*/ 54 w 54"/>
                      <a:gd name="T5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4" h="24">
                        <a:moveTo>
                          <a:pt x="0" y="24"/>
                        </a:moveTo>
                        <a:lnTo>
                          <a:pt x="24" y="12"/>
                        </a:lnTo>
                        <a:lnTo>
                          <a:pt x="54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07" name="Freeform 375"/>
                  <p:cNvSpPr>
                    <a:spLocks/>
                  </p:cNvSpPr>
                  <p:nvPr/>
                </p:nvSpPr>
                <p:spPr bwMode="auto">
                  <a:xfrm>
                    <a:off x="4339" y="1911"/>
                    <a:ext cx="54" cy="24"/>
                  </a:xfrm>
                  <a:custGeom>
                    <a:avLst/>
                    <a:gdLst>
                      <a:gd name="T0" fmla="*/ 0 w 54"/>
                      <a:gd name="T1" fmla="*/ 24 h 24"/>
                      <a:gd name="T2" fmla="*/ 30 w 54"/>
                      <a:gd name="T3" fmla="*/ 12 h 24"/>
                      <a:gd name="T4" fmla="*/ 54 w 54"/>
                      <a:gd name="T5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4" h="24">
                        <a:moveTo>
                          <a:pt x="0" y="24"/>
                        </a:moveTo>
                        <a:lnTo>
                          <a:pt x="30" y="12"/>
                        </a:lnTo>
                        <a:lnTo>
                          <a:pt x="54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08" name="Freeform 376"/>
                  <p:cNvSpPr>
                    <a:spLocks/>
                  </p:cNvSpPr>
                  <p:nvPr/>
                </p:nvSpPr>
                <p:spPr bwMode="auto">
                  <a:xfrm>
                    <a:off x="4279" y="2037"/>
                    <a:ext cx="120" cy="108"/>
                  </a:xfrm>
                  <a:custGeom>
                    <a:avLst/>
                    <a:gdLst>
                      <a:gd name="T0" fmla="*/ 0 w 120"/>
                      <a:gd name="T1" fmla="*/ 0 h 108"/>
                      <a:gd name="T2" fmla="*/ 60 w 120"/>
                      <a:gd name="T3" fmla="*/ 54 h 108"/>
                      <a:gd name="T4" fmla="*/ 84 w 120"/>
                      <a:gd name="T5" fmla="*/ 84 h 108"/>
                      <a:gd name="T6" fmla="*/ 120 w 120"/>
                      <a:gd name="T7" fmla="*/ 108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0" h="108">
                        <a:moveTo>
                          <a:pt x="0" y="0"/>
                        </a:moveTo>
                        <a:lnTo>
                          <a:pt x="60" y="54"/>
                        </a:lnTo>
                        <a:lnTo>
                          <a:pt x="84" y="84"/>
                        </a:lnTo>
                        <a:lnTo>
                          <a:pt x="120" y="10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09" name="Freeform 377"/>
                  <p:cNvSpPr>
                    <a:spLocks/>
                  </p:cNvSpPr>
                  <p:nvPr/>
                </p:nvSpPr>
                <p:spPr bwMode="auto">
                  <a:xfrm>
                    <a:off x="3920" y="2001"/>
                    <a:ext cx="407" cy="180"/>
                  </a:xfrm>
                  <a:custGeom>
                    <a:avLst/>
                    <a:gdLst>
                      <a:gd name="T0" fmla="*/ 407 w 407"/>
                      <a:gd name="T1" fmla="*/ 84 h 180"/>
                      <a:gd name="T2" fmla="*/ 377 w 407"/>
                      <a:gd name="T3" fmla="*/ 114 h 180"/>
                      <a:gd name="T4" fmla="*/ 341 w 407"/>
                      <a:gd name="T5" fmla="*/ 138 h 180"/>
                      <a:gd name="T6" fmla="*/ 269 w 407"/>
                      <a:gd name="T7" fmla="*/ 168 h 180"/>
                      <a:gd name="T8" fmla="*/ 204 w 407"/>
                      <a:gd name="T9" fmla="*/ 180 h 180"/>
                      <a:gd name="T10" fmla="*/ 138 w 407"/>
                      <a:gd name="T11" fmla="*/ 180 h 180"/>
                      <a:gd name="T12" fmla="*/ 66 w 407"/>
                      <a:gd name="T13" fmla="*/ 168 h 180"/>
                      <a:gd name="T14" fmla="*/ 36 w 407"/>
                      <a:gd name="T15" fmla="*/ 150 h 180"/>
                      <a:gd name="T16" fmla="*/ 12 w 407"/>
                      <a:gd name="T17" fmla="*/ 126 h 180"/>
                      <a:gd name="T18" fmla="*/ 0 w 407"/>
                      <a:gd name="T19" fmla="*/ 96 h 180"/>
                      <a:gd name="T20" fmla="*/ 0 w 407"/>
                      <a:gd name="T21" fmla="*/ 60 h 180"/>
                      <a:gd name="T22" fmla="*/ 6 w 407"/>
                      <a:gd name="T23" fmla="*/ 48 h 180"/>
                      <a:gd name="T24" fmla="*/ 12 w 407"/>
                      <a:gd name="T25" fmla="*/ 30 h 180"/>
                      <a:gd name="T26" fmla="*/ 24 w 407"/>
                      <a:gd name="T27" fmla="*/ 12 h 180"/>
                      <a:gd name="T28" fmla="*/ 42 w 407"/>
                      <a:gd name="T29" fmla="*/ 0 h 1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407" h="180">
                        <a:moveTo>
                          <a:pt x="407" y="84"/>
                        </a:moveTo>
                        <a:lnTo>
                          <a:pt x="377" y="114"/>
                        </a:lnTo>
                        <a:lnTo>
                          <a:pt x="341" y="138"/>
                        </a:lnTo>
                        <a:lnTo>
                          <a:pt x="269" y="168"/>
                        </a:lnTo>
                        <a:lnTo>
                          <a:pt x="204" y="180"/>
                        </a:lnTo>
                        <a:lnTo>
                          <a:pt x="138" y="180"/>
                        </a:lnTo>
                        <a:lnTo>
                          <a:pt x="66" y="168"/>
                        </a:lnTo>
                        <a:lnTo>
                          <a:pt x="36" y="150"/>
                        </a:lnTo>
                        <a:lnTo>
                          <a:pt x="12" y="126"/>
                        </a:lnTo>
                        <a:lnTo>
                          <a:pt x="0" y="96"/>
                        </a:lnTo>
                        <a:lnTo>
                          <a:pt x="0" y="60"/>
                        </a:lnTo>
                        <a:lnTo>
                          <a:pt x="6" y="48"/>
                        </a:lnTo>
                        <a:lnTo>
                          <a:pt x="12" y="30"/>
                        </a:lnTo>
                        <a:lnTo>
                          <a:pt x="24" y="12"/>
                        </a:lnTo>
                        <a:lnTo>
                          <a:pt x="42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10" name="Freeform 378"/>
                  <p:cNvSpPr>
                    <a:spLocks/>
                  </p:cNvSpPr>
                  <p:nvPr/>
                </p:nvSpPr>
                <p:spPr bwMode="auto">
                  <a:xfrm>
                    <a:off x="3926" y="1857"/>
                    <a:ext cx="210" cy="174"/>
                  </a:xfrm>
                  <a:custGeom>
                    <a:avLst/>
                    <a:gdLst>
                      <a:gd name="T0" fmla="*/ 186 w 210"/>
                      <a:gd name="T1" fmla="*/ 0 h 174"/>
                      <a:gd name="T2" fmla="*/ 174 w 210"/>
                      <a:gd name="T3" fmla="*/ 0 h 174"/>
                      <a:gd name="T4" fmla="*/ 150 w 210"/>
                      <a:gd name="T5" fmla="*/ 0 h 174"/>
                      <a:gd name="T6" fmla="*/ 90 w 210"/>
                      <a:gd name="T7" fmla="*/ 6 h 174"/>
                      <a:gd name="T8" fmla="*/ 36 w 210"/>
                      <a:gd name="T9" fmla="*/ 24 h 174"/>
                      <a:gd name="T10" fmla="*/ 12 w 210"/>
                      <a:gd name="T11" fmla="*/ 36 h 174"/>
                      <a:gd name="T12" fmla="*/ 6 w 210"/>
                      <a:gd name="T13" fmla="*/ 60 h 174"/>
                      <a:gd name="T14" fmla="*/ 0 w 210"/>
                      <a:gd name="T15" fmla="*/ 102 h 174"/>
                      <a:gd name="T16" fmla="*/ 12 w 210"/>
                      <a:gd name="T17" fmla="*/ 120 h 174"/>
                      <a:gd name="T18" fmla="*/ 30 w 210"/>
                      <a:gd name="T19" fmla="*/ 138 h 174"/>
                      <a:gd name="T20" fmla="*/ 54 w 210"/>
                      <a:gd name="T21" fmla="*/ 150 h 174"/>
                      <a:gd name="T22" fmla="*/ 90 w 210"/>
                      <a:gd name="T23" fmla="*/ 156 h 174"/>
                      <a:gd name="T24" fmla="*/ 144 w 210"/>
                      <a:gd name="T25" fmla="*/ 168 h 174"/>
                      <a:gd name="T26" fmla="*/ 210 w 210"/>
                      <a:gd name="T27" fmla="*/ 174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10" h="174">
                        <a:moveTo>
                          <a:pt x="186" y="0"/>
                        </a:moveTo>
                        <a:lnTo>
                          <a:pt x="174" y="0"/>
                        </a:lnTo>
                        <a:lnTo>
                          <a:pt x="150" y="0"/>
                        </a:lnTo>
                        <a:lnTo>
                          <a:pt x="90" y="6"/>
                        </a:lnTo>
                        <a:lnTo>
                          <a:pt x="36" y="24"/>
                        </a:lnTo>
                        <a:lnTo>
                          <a:pt x="12" y="36"/>
                        </a:lnTo>
                        <a:lnTo>
                          <a:pt x="6" y="60"/>
                        </a:lnTo>
                        <a:lnTo>
                          <a:pt x="0" y="102"/>
                        </a:lnTo>
                        <a:lnTo>
                          <a:pt x="12" y="120"/>
                        </a:lnTo>
                        <a:lnTo>
                          <a:pt x="30" y="138"/>
                        </a:lnTo>
                        <a:lnTo>
                          <a:pt x="54" y="150"/>
                        </a:lnTo>
                        <a:lnTo>
                          <a:pt x="90" y="156"/>
                        </a:lnTo>
                        <a:lnTo>
                          <a:pt x="144" y="168"/>
                        </a:lnTo>
                        <a:lnTo>
                          <a:pt x="210" y="17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11" name="Freeform 379"/>
                  <p:cNvSpPr>
                    <a:spLocks/>
                  </p:cNvSpPr>
                  <p:nvPr/>
                </p:nvSpPr>
                <p:spPr bwMode="auto">
                  <a:xfrm>
                    <a:off x="3771" y="1120"/>
                    <a:ext cx="544" cy="377"/>
                  </a:xfrm>
                  <a:custGeom>
                    <a:avLst/>
                    <a:gdLst>
                      <a:gd name="T0" fmla="*/ 0 w 544"/>
                      <a:gd name="T1" fmla="*/ 330 h 377"/>
                      <a:gd name="T2" fmla="*/ 0 w 544"/>
                      <a:gd name="T3" fmla="*/ 294 h 377"/>
                      <a:gd name="T4" fmla="*/ 6 w 544"/>
                      <a:gd name="T5" fmla="*/ 258 h 377"/>
                      <a:gd name="T6" fmla="*/ 30 w 544"/>
                      <a:gd name="T7" fmla="*/ 210 h 377"/>
                      <a:gd name="T8" fmla="*/ 48 w 544"/>
                      <a:gd name="T9" fmla="*/ 168 h 377"/>
                      <a:gd name="T10" fmla="*/ 71 w 544"/>
                      <a:gd name="T11" fmla="*/ 132 h 377"/>
                      <a:gd name="T12" fmla="*/ 95 w 544"/>
                      <a:gd name="T13" fmla="*/ 108 h 377"/>
                      <a:gd name="T14" fmla="*/ 131 w 544"/>
                      <a:gd name="T15" fmla="*/ 78 h 377"/>
                      <a:gd name="T16" fmla="*/ 173 w 544"/>
                      <a:gd name="T17" fmla="*/ 54 h 377"/>
                      <a:gd name="T18" fmla="*/ 275 w 544"/>
                      <a:gd name="T19" fmla="*/ 18 h 377"/>
                      <a:gd name="T20" fmla="*/ 370 w 544"/>
                      <a:gd name="T21" fmla="*/ 0 h 377"/>
                      <a:gd name="T22" fmla="*/ 412 w 544"/>
                      <a:gd name="T23" fmla="*/ 6 h 377"/>
                      <a:gd name="T24" fmla="*/ 454 w 544"/>
                      <a:gd name="T25" fmla="*/ 12 h 377"/>
                      <a:gd name="T26" fmla="*/ 490 w 544"/>
                      <a:gd name="T27" fmla="*/ 30 h 377"/>
                      <a:gd name="T28" fmla="*/ 526 w 544"/>
                      <a:gd name="T29" fmla="*/ 54 h 377"/>
                      <a:gd name="T30" fmla="*/ 544 w 544"/>
                      <a:gd name="T31" fmla="*/ 72 h 377"/>
                      <a:gd name="T32" fmla="*/ 544 w 544"/>
                      <a:gd name="T33" fmla="*/ 84 h 377"/>
                      <a:gd name="T34" fmla="*/ 532 w 544"/>
                      <a:gd name="T35" fmla="*/ 84 h 377"/>
                      <a:gd name="T36" fmla="*/ 526 w 544"/>
                      <a:gd name="T37" fmla="*/ 78 h 377"/>
                      <a:gd name="T38" fmla="*/ 514 w 544"/>
                      <a:gd name="T39" fmla="*/ 66 h 377"/>
                      <a:gd name="T40" fmla="*/ 484 w 544"/>
                      <a:gd name="T41" fmla="*/ 54 h 377"/>
                      <a:gd name="T42" fmla="*/ 454 w 544"/>
                      <a:gd name="T43" fmla="*/ 42 h 377"/>
                      <a:gd name="T44" fmla="*/ 430 w 544"/>
                      <a:gd name="T45" fmla="*/ 36 h 377"/>
                      <a:gd name="T46" fmla="*/ 353 w 544"/>
                      <a:gd name="T47" fmla="*/ 36 h 377"/>
                      <a:gd name="T48" fmla="*/ 287 w 544"/>
                      <a:gd name="T49" fmla="*/ 54 h 377"/>
                      <a:gd name="T50" fmla="*/ 227 w 544"/>
                      <a:gd name="T51" fmla="*/ 78 h 377"/>
                      <a:gd name="T52" fmla="*/ 209 w 544"/>
                      <a:gd name="T53" fmla="*/ 96 h 377"/>
                      <a:gd name="T54" fmla="*/ 197 w 544"/>
                      <a:gd name="T55" fmla="*/ 114 h 377"/>
                      <a:gd name="T56" fmla="*/ 197 w 544"/>
                      <a:gd name="T57" fmla="*/ 126 h 377"/>
                      <a:gd name="T58" fmla="*/ 203 w 544"/>
                      <a:gd name="T59" fmla="*/ 138 h 377"/>
                      <a:gd name="T60" fmla="*/ 227 w 544"/>
                      <a:gd name="T61" fmla="*/ 144 h 377"/>
                      <a:gd name="T62" fmla="*/ 251 w 544"/>
                      <a:gd name="T63" fmla="*/ 144 h 377"/>
                      <a:gd name="T64" fmla="*/ 203 w 544"/>
                      <a:gd name="T65" fmla="*/ 174 h 377"/>
                      <a:gd name="T66" fmla="*/ 161 w 544"/>
                      <a:gd name="T67" fmla="*/ 198 h 377"/>
                      <a:gd name="T68" fmla="*/ 119 w 544"/>
                      <a:gd name="T69" fmla="*/ 228 h 377"/>
                      <a:gd name="T70" fmla="*/ 77 w 544"/>
                      <a:gd name="T71" fmla="*/ 264 h 377"/>
                      <a:gd name="T72" fmla="*/ 48 w 544"/>
                      <a:gd name="T73" fmla="*/ 306 h 377"/>
                      <a:gd name="T74" fmla="*/ 30 w 544"/>
                      <a:gd name="T75" fmla="*/ 353 h 377"/>
                      <a:gd name="T76" fmla="*/ 18 w 544"/>
                      <a:gd name="T77" fmla="*/ 371 h 377"/>
                      <a:gd name="T78" fmla="*/ 12 w 544"/>
                      <a:gd name="T79" fmla="*/ 377 h 377"/>
                      <a:gd name="T80" fmla="*/ 6 w 544"/>
                      <a:gd name="T81" fmla="*/ 359 h 377"/>
                      <a:gd name="T82" fmla="*/ 0 w 544"/>
                      <a:gd name="T83" fmla="*/ 330 h 377"/>
                      <a:gd name="T84" fmla="*/ 0 w 544"/>
                      <a:gd name="T85" fmla="*/ 330 h 3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544" h="377">
                        <a:moveTo>
                          <a:pt x="0" y="330"/>
                        </a:moveTo>
                        <a:lnTo>
                          <a:pt x="0" y="294"/>
                        </a:lnTo>
                        <a:lnTo>
                          <a:pt x="6" y="258"/>
                        </a:lnTo>
                        <a:lnTo>
                          <a:pt x="30" y="210"/>
                        </a:lnTo>
                        <a:lnTo>
                          <a:pt x="48" y="168"/>
                        </a:lnTo>
                        <a:lnTo>
                          <a:pt x="71" y="132"/>
                        </a:lnTo>
                        <a:lnTo>
                          <a:pt x="95" y="108"/>
                        </a:lnTo>
                        <a:lnTo>
                          <a:pt x="131" y="78"/>
                        </a:lnTo>
                        <a:lnTo>
                          <a:pt x="173" y="54"/>
                        </a:lnTo>
                        <a:lnTo>
                          <a:pt x="275" y="18"/>
                        </a:lnTo>
                        <a:lnTo>
                          <a:pt x="370" y="0"/>
                        </a:lnTo>
                        <a:lnTo>
                          <a:pt x="412" y="6"/>
                        </a:lnTo>
                        <a:lnTo>
                          <a:pt x="454" y="12"/>
                        </a:lnTo>
                        <a:lnTo>
                          <a:pt x="490" y="30"/>
                        </a:lnTo>
                        <a:lnTo>
                          <a:pt x="526" y="54"/>
                        </a:lnTo>
                        <a:lnTo>
                          <a:pt x="544" y="72"/>
                        </a:lnTo>
                        <a:lnTo>
                          <a:pt x="544" y="84"/>
                        </a:lnTo>
                        <a:lnTo>
                          <a:pt x="532" y="84"/>
                        </a:lnTo>
                        <a:lnTo>
                          <a:pt x="526" y="78"/>
                        </a:lnTo>
                        <a:lnTo>
                          <a:pt x="514" y="66"/>
                        </a:lnTo>
                        <a:lnTo>
                          <a:pt x="484" y="54"/>
                        </a:lnTo>
                        <a:lnTo>
                          <a:pt x="454" y="42"/>
                        </a:lnTo>
                        <a:lnTo>
                          <a:pt x="430" y="36"/>
                        </a:lnTo>
                        <a:lnTo>
                          <a:pt x="353" y="36"/>
                        </a:lnTo>
                        <a:lnTo>
                          <a:pt x="287" y="54"/>
                        </a:lnTo>
                        <a:lnTo>
                          <a:pt x="227" y="78"/>
                        </a:lnTo>
                        <a:lnTo>
                          <a:pt x="209" y="96"/>
                        </a:lnTo>
                        <a:lnTo>
                          <a:pt x="197" y="114"/>
                        </a:lnTo>
                        <a:lnTo>
                          <a:pt x="197" y="126"/>
                        </a:lnTo>
                        <a:lnTo>
                          <a:pt x="203" y="138"/>
                        </a:lnTo>
                        <a:lnTo>
                          <a:pt x="227" y="144"/>
                        </a:lnTo>
                        <a:lnTo>
                          <a:pt x="251" y="144"/>
                        </a:lnTo>
                        <a:lnTo>
                          <a:pt x="203" y="174"/>
                        </a:lnTo>
                        <a:lnTo>
                          <a:pt x="161" y="198"/>
                        </a:lnTo>
                        <a:lnTo>
                          <a:pt x="119" y="228"/>
                        </a:lnTo>
                        <a:lnTo>
                          <a:pt x="77" y="264"/>
                        </a:lnTo>
                        <a:lnTo>
                          <a:pt x="48" y="306"/>
                        </a:lnTo>
                        <a:lnTo>
                          <a:pt x="30" y="353"/>
                        </a:lnTo>
                        <a:lnTo>
                          <a:pt x="18" y="371"/>
                        </a:lnTo>
                        <a:lnTo>
                          <a:pt x="12" y="377"/>
                        </a:lnTo>
                        <a:lnTo>
                          <a:pt x="6" y="359"/>
                        </a:lnTo>
                        <a:lnTo>
                          <a:pt x="0" y="330"/>
                        </a:lnTo>
                        <a:lnTo>
                          <a:pt x="0" y="33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12" name="Freeform 380"/>
                  <p:cNvSpPr>
                    <a:spLocks/>
                  </p:cNvSpPr>
                  <p:nvPr/>
                </p:nvSpPr>
                <p:spPr bwMode="auto">
                  <a:xfrm>
                    <a:off x="4363" y="1210"/>
                    <a:ext cx="406" cy="287"/>
                  </a:xfrm>
                  <a:custGeom>
                    <a:avLst/>
                    <a:gdLst>
                      <a:gd name="T0" fmla="*/ 24 w 406"/>
                      <a:gd name="T1" fmla="*/ 30 h 287"/>
                      <a:gd name="T2" fmla="*/ 6 w 406"/>
                      <a:gd name="T3" fmla="*/ 42 h 287"/>
                      <a:gd name="T4" fmla="*/ 0 w 406"/>
                      <a:gd name="T5" fmla="*/ 48 h 287"/>
                      <a:gd name="T6" fmla="*/ 0 w 406"/>
                      <a:gd name="T7" fmla="*/ 54 h 287"/>
                      <a:gd name="T8" fmla="*/ 12 w 406"/>
                      <a:gd name="T9" fmla="*/ 78 h 287"/>
                      <a:gd name="T10" fmla="*/ 24 w 406"/>
                      <a:gd name="T11" fmla="*/ 78 h 287"/>
                      <a:gd name="T12" fmla="*/ 42 w 406"/>
                      <a:gd name="T13" fmla="*/ 72 h 287"/>
                      <a:gd name="T14" fmla="*/ 54 w 406"/>
                      <a:gd name="T15" fmla="*/ 66 h 287"/>
                      <a:gd name="T16" fmla="*/ 66 w 406"/>
                      <a:gd name="T17" fmla="*/ 60 h 287"/>
                      <a:gd name="T18" fmla="*/ 119 w 406"/>
                      <a:gd name="T19" fmla="*/ 48 h 287"/>
                      <a:gd name="T20" fmla="*/ 191 w 406"/>
                      <a:gd name="T21" fmla="*/ 42 h 287"/>
                      <a:gd name="T22" fmla="*/ 257 w 406"/>
                      <a:gd name="T23" fmla="*/ 48 h 287"/>
                      <a:gd name="T24" fmla="*/ 293 w 406"/>
                      <a:gd name="T25" fmla="*/ 66 h 287"/>
                      <a:gd name="T26" fmla="*/ 329 w 406"/>
                      <a:gd name="T27" fmla="*/ 114 h 287"/>
                      <a:gd name="T28" fmla="*/ 347 w 406"/>
                      <a:gd name="T29" fmla="*/ 144 h 287"/>
                      <a:gd name="T30" fmla="*/ 365 w 406"/>
                      <a:gd name="T31" fmla="*/ 180 h 287"/>
                      <a:gd name="T32" fmla="*/ 377 w 406"/>
                      <a:gd name="T33" fmla="*/ 228 h 287"/>
                      <a:gd name="T34" fmla="*/ 383 w 406"/>
                      <a:gd name="T35" fmla="*/ 275 h 287"/>
                      <a:gd name="T36" fmla="*/ 389 w 406"/>
                      <a:gd name="T37" fmla="*/ 287 h 287"/>
                      <a:gd name="T38" fmla="*/ 395 w 406"/>
                      <a:gd name="T39" fmla="*/ 281 h 287"/>
                      <a:gd name="T40" fmla="*/ 401 w 406"/>
                      <a:gd name="T41" fmla="*/ 263 h 287"/>
                      <a:gd name="T42" fmla="*/ 406 w 406"/>
                      <a:gd name="T43" fmla="*/ 228 h 287"/>
                      <a:gd name="T44" fmla="*/ 401 w 406"/>
                      <a:gd name="T45" fmla="*/ 198 h 287"/>
                      <a:gd name="T46" fmla="*/ 395 w 406"/>
                      <a:gd name="T47" fmla="*/ 150 h 287"/>
                      <a:gd name="T48" fmla="*/ 371 w 406"/>
                      <a:gd name="T49" fmla="*/ 96 h 287"/>
                      <a:gd name="T50" fmla="*/ 335 w 406"/>
                      <a:gd name="T51" fmla="*/ 48 h 287"/>
                      <a:gd name="T52" fmla="*/ 287 w 406"/>
                      <a:gd name="T53" fmla="*/ 12 h 287"/>
                      <a:gd name="T54" fmla="*/ 227 w 406"/>
                      <a:gd name="T55" fmla="*/ 0 h 287"/>
                      <a:gd name="T56" fmla="*/ 167 w 406"/>
                      <a:gd name="T57" fmla="*/ 0 h 287"/>
                      <a:gd name="T58" fmla="*/ 101 w 406"/>
                      <a:gd name="T59" fmla="*/ 6 h 287"/>
                      <a:gd name="T60" fmla="*/ 66 w 406"/>
                      <a:gd name="T61" fmla="*/ 18 h 287"/>
                      <a:gd name="T62" fmla="*/ 48 w 406"/>
                      <a:gd name="T63" fmla="*/ 24 h 287"/>
                      <a:gd name="T64" fmla="*/ 24 w 406"/>
                      <a:gd name="T65" fmla="*/ 30 h 287"/>
                      <a:gd name="T66" fmla="*/ 24 w 406"/>
                      <a:gd name="T67" fmla="*/ 30 h 2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406" h="287">
                        <a:moveTo>
                          <a:pt x="24" y="30"/>
                        </a:moveTo>
                        <a:lnTo>
                          <a:pt x="6" y="42"/>
                        </a:lnTo>
                        <a:lnTo>
                          <a:pt x="0" y="48"/>
                        </a:lnTo>
                        <a:lnTo>
                          <a:pt x="0" y="54"/>
                        </a:lnTo>
                        <a:lnTo>
                          <a:pt x="12" y="78"/>
                        </a:lnTo>
                        <a:lnTo>
                          <a:pt x="24" y="78"/>
                        </a:lnTo>
                        <a:lnTo>
                          <a:pt x="42" y="72"/>
                        </a:lnTo>
                        <a:lnTo>
                          <a:pt x="54" y="66"/>
                        </a:lnTo>
                        <a:lnTo>
                          <a:pt x="66" y="60"/>
                        </a:lnTo>
                        <a:lnTo>
                          <a:pt x="119" y="48"/>
                        </a:lnTo>
                        <a:lnTo>
                          <a:pt x="191" y="42"/>
                        </a:lnTo>
                        <a:lnTo>
                          <a:pt x="257" y="48"/>
                        </a:lnTo>
                        <a:lnTo>
                          <a:pt x="293" y="66"/>
                        </a:lnTo>
                        <a:lnTo>
                          <a:pt x="329" y="114"/>
                        </a:lnTo>
                        <a:lnTo>
                          <a:pt x="347" y="144"/>
                        </a:lnTo>
                        <a:lnTo>
                          <a:pt x="365" y="180"/>
                        </a:lnTo>
                        <a:lnTo>
                          <a:pt x="377" y="228"/>
                        </a:lnTo>
                        <a:lnTo>
                          <a:pt x="383" y="275"/>
                        </a:lnTo>
                        <a:lnTo>
                          <a:pt x="389" y="287"/>
                        </a:lnTo>
                        <a:lnTo>
                          <a:pt x="395" y="281"/>
                        </a:lnTo>
                        <a:lnTo>
                          <a:pt x="401" y="263"/>
                        </a:lnTo>
                        <a:lnTo>
                          <a:pt x="406" y="228"/>
                        </a:lnTo>
                        <a:lnTo>
                          <a:pt x="401" y="198"/>
                        </a:lnTo>
                        <a:lnTo>
                          <a:pt x="395" y="150"/>
                        </a:lnTo>
                        <a:lnTo>
                          <a:pt x="371" y="96"/>
                        </a:lnTo>
                        <a:lnTo>
                          <a:pt x="335" y="48"/>
                        </a:lnTo>
                        <a:lnTo>
                          <a:pt x="287" y="12"/>
                        </a:lnTo>
                        <a:lnTo>
                          <a:pt x="227" y="0"/>
                        </a:lnTo>
                        <a:lnTo>
                          <a:pt x="167" y="0"/>
                        </a:lnTo>
                        <a:lnTo>
                          <a:pt x="101" y="6"/>
                        </a:lnTo>
                        <a:lnTo>
                          <a:pt x="66" y="18"/>
                        </a:lnTo>
                        <a:lnTo>
                          <a:pt x="48" y="24"/>
                        </a:lnTo>
                        <a:lnTo>
                          <a:pt x="24" y="30"/>
                        </a:lnTo>
                        <a:lnTo>
                          <a:pt x="24" y="3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23613" name="Rectangle 381"/>
                <p:cNvSpPr>
                  <a:spLocks noChangeArrowheads="1"/>
                </p:cNvSpPr>
                <p:nvPr/>
              </p:nvSpPr>
              <p:spPr bwMode="auto">
                <a:xfrm>
                  <a:off x="3696" y="1392"/>
                  <a:ext cx="1104" cy="288"/>
                </a:xfrm>
                <a:prstGeom prst="rect">
                  <a:avLst/>
                </a:prstGeom>
                <a:solidFill>
                  <a:srgbClr val="FFFFCC"/>
                </a:solidFill>
                <a:ln w="19050">
                  <a:solidFill>
                    <a:srgbClr val="003399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ja-JP" altLang="en-US" sz="1400">
                      <a:solidFill>
                        <a:srgbClr val="003366"/>
                      </a:solidFill>
                      <a:ea typeface="HGP創英角ﾎﾟｯﾌﾟ体" pitchFamily="50" charset="-128"/>
                    </a:rPr>
                    <a:t>アイデア</a:t>
                  </a:r>
                </a:p>
              </p:txBody>
            </p:sp>
          </p:grpSp>
          <p:grpSp>
            <p:nvGrpSpPr>
              <p:cNvPr id="223614" name="Group 382"/>
              <p:cNvGrpSpPr>
                <a:grpSpLocks/>
              </p:cNvGrpSpPr>
              <p:nvPr/>
            </p:nvGrpSpPr>
            <p:grpSpPr bwMode="auto">
              <a:xfrm>
                <a:off x="3936" y="2880"/>
                <a:ext cx="960" cy="960"/>
                <a:chOff x="3264" y="384"/>
                <a:chExt cx="1536" cy="1680"/>
              </a:xfrm>
            </p:grpSpPr>
            <p:grpSp>
              <p:nvGrpSpPr>
                <p:cNvPr id="223615" name="Group 383"/>
                <p:cNvGrpSpPr>
                  <a:grpSpLocks/>
                </p:cNvGrpSpPr>
                <p:nvPr/>
              </p:nvGrpSpPr>
              <p:grpSpPr bwMode="auto">
                <a:xfrm>
                  <a:off x="3264" y="384"/>
                  <a:ext cx="1440" cy="1680"/>
                  <a:chOff x="2208" y="960"/>
                  <a:chExt cx="2896" cy="2444"/>
                </a:xfrm>
              </p:grpSpPr>
              <p:sp>
                <p:nvSpPr>
                  <p:cNvPr id="223616" name="Freeform 384"/>
                  <p:cNvSpPr>
                    <a:spLocks/>
                  </p:cNvSpPr>
                  <p:nvPr/>
                </p:nvSpPr>
                <p:spPr bwMode="auto">
                  <a:xfrm>
                    <a:off x="3735" y="1090"/>
                    <a:ext cx="1058" cy="887"/>
                  </a:xfrm>
                  <a:custGeom>
                    <a:avLst/>
                    <a:gdLst>
                      <a:gd name="T0" fmla="*/ 939 w 1058"/>
                      <a:gd name="T1" fmla="*/ 809 h 887"/>
                      <a:gd name="T2" fmla="*/ 951 w 1058"/>
                      <a:gd name="T3" fmla="*/ 761 h 887"/>
                      <a:gd name="T4" fmla="*/ 993 w 1058"/>
                      <a:gd name="T5" fmla="*/ 641 h 887"/>
                      <a:gd name="T6" fmla="*/ 1052 w 1058"/>
                      <a:gd name="T7" fmla="*/ 431 h 887"/>
                      <a:gd name="T8" fmla="*/ 1052 w 1058"/>
                      <a:gd name="T9" fmla="*/ 330 h 887"/>
                      <a:gd name="T10" fmla="*/ 1023 w 1058"/>
                      <a:gd name="T11" fmla="*/ 210 h 887"/>
                      <a:gd name="T12" fmla="*/ 921 w 1058"/>
                      <a:gd name="T13" fmla="*/ 114 h 887"/>
                      <a:gd name="T14" fmla="*/ 801 w 1058"/>
                      <a:gd name="T15" fmla="*/ 84 h 887"/>
                      <a:gd name="T16" fmla="*/ 688 w 1058"/>
                      <a:gd name="T17" fmla="*/ 102 h 887"/>
                      <a:gd name="T18" fmla="*/ 598 w 1058"/>
                      <a:gd name="T19" fmla="*/ 72 h 887"/>
                      <a:gd name="T20" fmla="*/ 520 w 1058"/>
                      <a:gd name="T21" fmla="*/ 18 h 887"/>
                      <a:gd name="T22" fmla="*/ 418 w 1058"/>
                      <a:gd name="T23" fmla="*/ 0 h 887"/>
                      <a:gd name="T24" fmla="*/ 311 w 1058"/>
                      <a:gd name="T25" fmla="*/ 18 h 887"/>
                      <a:gd name="T26" fmla="*/ 227 w 1058"/>
                      <a:gd name="T27" fmla="*/ 48 h 887"/>
                      <a:gd name="T28" fmla="*/ 143 w 1058"/>
                      <a:gd name="T29" fmla="*/ 96 h 887"/>
                      <a:gd name="T30" fmla="*/ 60 w 1058"/>
                      <a:gd name="T31" fmla="*/ 186 h 887"/>
                      <a:gd name="T32" fmla="*/ 6 w 1058"/>
                      <a:gd name="T33" fmla="*/ 318 h 887"/>
                      <a:gd name="T34" fmla="*/ 6 w 1058"/>
                      <a:gd name="T35" fmla="*/ 443 h 887"/>
                      <a:gd name="T36" fmla="*/ 24 w 1058"/>
                      <a:gd name="T37" fmla="*/ 467 h 887"/>
                      <a:gd name="T38" fmla="*/ 60 w 1058"/>
                      <a:gd name="T39" fmla="*/ 443 h 887"/>
                      <a:gd name="T40" fmla="*/ 72 w 1058"/>
                      <a:gd name="T41" fmla="*/ 431 h 887"/>
                      <a:gd name="T42" fmla="*/ 78 w 1058"/>
                      <a:gd name="T43" fmla="*/ 467 h 887"/>
                      <a:gd name="T44" fmla="*/ 113 w 1058"/>
                      <a:gd name="T45" fmla="*/ 527 h 887"/>
                      <a:gd name="T46" fmla="*/ 131 w 1058"/>
                      <a:gd name="T47" fmla="*/ 533 h 887"/>
                      <a:gd name="T48" fmla="*/ 137 w 1058"/>
                      <a:gd name="T49" fmla="*/ 497 h 887"/>
                      <a:gd name="T50" fmla="*/ 155 w 1058"/>
                      <a:gd name="T51" fmla="*/ 521 h 887"/>
                      <a:gd name="T52" fmla="*/ 173 w 1058"/>
                      <a:gd name="T53" fmla="*/ 563 h 887"/>
                      <a:gd name="T54" fmla="*/ 191 w 1058"/>
                      <a:gd name="T55" fmla="*/ 587 h 887"/>
                      <a:gd name="T56" fmla="*/ 299 w 1058"/>
                      <a:gd name="T57" fmla="*/ 641 h 887"/>
                      <a:gd name="T58" fmla="*/ 478 w 1058"/>
                      <a:gd name="T59" fmla="*/ 725 h 887"/>
                      <a:gd name="T60" fmla="*/ 604 w 1058"/>
                      <a:gd name="T61" fmla="*/ 785 h 887"/>
                      <a:gd name="T62" fmla="*/ 694 w 1058"/>
                      <a:gd name="T63" fmla="*/ 833 h 887"/>
                      <a:gd name="T64" fmla="*/ 753 w 1058"/>
                      <a:gd name="T65" fmla="*/ 863 h 887"/>
                      <a:gd name="T66" fmla="*/ 795 w 1058"/>
                      <a:gd name="T67" fmla="*/ 881 h 887"/>
                      <a:gd name="T68" fmla="*/ 807 w 1058"/>
                      <a:gd name="T69" fmla="*/ 887 h 8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058" h="887">
                        <a:moveTo>
                          <a:pt x="933" y="815"/>
                        </a:moveTo>
                        <a:lnTo>
                          <a:pt x="939" y="809"/>
                        </a:lnTo>
                        <a:lnTo>
                          <a:pt x="939" y="797"/>
                        </a:lnTo>
                        <a:lnTo>
                          <a:pt x="951" y="761"/>
                        </a:lnTo>
                        <a:lnTo>
                          <a:pt x="975" y="707"/>
                        </a:lnTo>
                        <a:lnTo>
                          <a:pt x="993" y="641"/>
                        </a:lnTo>
                        <a:lnTo>
                          <a:pt x="1034" y="497"/>
                        </a:lnTo>
                        <a:lnTo>
                          <a:pt x="1052" y="431"/>
                        </a:lnTo>
                        <a:lnTo>
                          <a:pt x="1058" y="378"/>
                        </a:lnTo>
                        <a:lnTo>
                          <a:pt x="1052" y="330"/>
                        </a:lnTo>
                        <a:lnTo>
                          <a:pt x="1040" y="270"/>
                        </a:lnTo>
                        <a:lnTo>
                          <a:pt x="1023" y="210"/>
                        </a:lnTo>
                        <a:lnTo>
                          <a:pt x="981" y="156"/>
                        </a:lnTo>
                        <a:lnTo>
                          <a:pt x="921" y="114"/>
                        </a:lnTo>
                        <a:lnTo>
                          <a:pt x="849" y="90"/>
                        </a:lnTo>
                        <a:lnTo>
                          <a:pt x="801" y="84"/>
                        </a:lnTo>
                        <a:lnTo>
                          <a:pt x="747" y="90"/>
                        </a:lnTo>
                        <a:lnTo>
                          <a:pt x="688" y="102"/>
                        </a:lnTo>
                        <a:lnTo>
                          <a:pt x="622" y="120"/>
                        </a:lnTo>
                        <a:lnTo>
                          <a:pt x="598" y="72"/>
                        </a:lnTo>
                        <a:lnTo>
                          <a:pt x="562" y="42"/>
                        </a:lnTo>
                        <a:lnTo>
                          <a:pt x="520" y="18"/>
                        </a:lnTo>
                        <a:lnTo>
                          <a:pt x="466" y="6"/>
                        </a:lnTo>
                        <a:lnTo>
                          <a:pt x="418" y="0"/>
                        </a:lnTo>
                        <a:lnTo>
                          <a:pt x="359" y="6"/>
                        </a:lnTo>
                        <a:lnTo>
                          <a:pt x="311" y="18"/>
                        </a:lnTo>
                        <a:lnTo>
                          <a:pt x="257" y="36"/>
                        </a:lnTo>
                        <a:lnTo>
                          <a:pt x="227" y="48"/>
                        </a:lnTo>
                        <a:lnTo>
                          <a:pt x="185" y="72"/>
                        </a:lnTo>
                        <a:lnTo>
                          <a:pt x="143" y="96"/>
                        </a:lnTo>
                        <a:lnTo>
                          <a:pt x="101" y="138"/>
                        </a:lnTo>
                        <a:lnTo>
                          <a:pt x="60" y="186"/>
                        </a:lnTo>
                        <a:lnTo>
                          <a:pt x="30" y="246"/>
                        </a:lnTo>
                        <a:lnTo>
                          <a:pt x="6" y="318"/>
                        </a:lnTo>
                        <a:lnTo>
                          <a:pt x="0" y="407"/>
                        </a:lnTo>
                        <a:lnTo>
                          <a:pt x="6" y="443"/>
                        </a:lnTo>
                        <a:lnTo>
                          <a:pt x="12" y="461"/>
                        </a:lnTo>
                        <a:lnTo>
                          <a:pt x="24" y="467"/>
                        </a:lnTo>
                        <a:lnTo>
                          <a:pt x="36" y="461"/>
                        </a:lnTo>
                        <a:lnTo>
                          <a:pt x="60" y="443"/>
                        </a:lnTo>
                        <a:lnTo>
                          <a:pt x="66" y="437"/>
                        </a:lnTo>
                        <a:lnTo>
                          <a:pt x="72" y="431"/>
                        </a:lnTo>
                        <a:lnTo>
                          <a:pt x="72" y="443"/>
                        </a:lnTo>
                        <a:lnTo>
                          <a:pt x="78" y="467"/>
                        </a:lnTo>
                        <a:lnTo>
                          <a:pt x="95" y="497"/>
                        </a:lnTo>
                        <a:lnTo>
                          <a:pt x="113" y="527"/>
                        </a:lnTo>
                        <a:lnTo>
                          <a:pt x="125" y="533"/>
                        </a:lnTo>
                        <a:lnTo>
                          <a:pt x="131" y="533"/>
                        </a:lnTo>
                        <a:lnTo>
                          <a:pt x="137" y="521"/>
                        </a:lnTo>
                        <a:lnTo>
                          <a:pt x="137" y="497"/>
                        </a:lnTo>
                        <a:lnTo>
                          <a:pt x="137" y="485"/>
                        </a:lnTo>
                        <a:lnTo>
                          <a:pt x="155" y="521"/>
                        </a:lnTo>
                        <a:lnTo>
                          <a:pt x="167" y="545"/>
                        </a:lnTo>
                        <a:lnTo>
                          <a:pt x="173" y="563"/>
                        </a:lnTo>
                        <a:lnTo>
                          <a:pt x="185" y="575"/>
                        </a:lnTo>
                        <a:lnTo>
                          <a:pt x="191" y="587"/>
                        </a:lnTo>
                        <a:lnTo>
                          <a:pt x="191" y="587"/>
                        </a:lnTo>
                        <a:lnTo>
                          <a:pt x="299" y="641"/>
                        </a:lnTo>
                        <a:lnTo>
                          <a:pt x="395" y="689"/>
                        </a:lnTo>
                        <a:lnTo>
                          <a:pt x="478" y="725"/>
                        </a:lnTo>
                        <a:lnTo>
                          <a:pt x="544" y="761"/>
                        </a:lnTo>
                        <a:lnTo>
                          <a:pt x="604" y="785"/>
                        </a:lnTo>
                        <a:lnTo>
                          <a:pt x="658" y="809"/>
                        </a:lnTo>
                        <a:lnTo>
                          <a:pt x="694" y="833"/>
                        </a:lnTo>
                        <a:lnTo>
                          <a:pt x="729" y="845"/>
                        </a:lnTo>
                        <a:lnTo>
                          <a:pt x="753" y="863"/>
                        </a:lnTo>
                        <a:lnTo>
                          <a:pt x="771" y="869"/>
                        </a:lnTo>
                        <a:lnTo>
                          <a:pt x="795" y="881"/>
                        </a:lnTo>
                        <a:lnTo>
                          <a:pt x="801" y="887"/>
                        </a:lnTo>
                        <a:lnTo>
                          <a:pt x="807" y="887"/>
                        </a:lnTo>
                        <a:lnTo>
                          <a:pt x="933" y="81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17" name="Line 38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08" y="960"/>
                    <a:ext cx="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18" name="Freeform 386"/>
                  <p:cNvSpPr>
                    <a:spLocks/>
                  </p:cNvSpPr>
                  <p:nvPr/>
                </p:nvSpPr>
                <p:spPr bwMode="auto">
                  <a:xfrm>
                    <a:off x="3573" y="2643"/>
                    <a:ext cx="1191" cy="761"/>
                  </a:xfrm>
                  <a:custGeom>
                    <a:avLst/>
                    <a:gdLst>
                      <a:gd name="T0" fmla="*/ 909 w 1191"/>
                      <a:gd name="T1" fmla="*/ 174 h 761"/>
                      <a:gd name="T2" fmla="*/ 969 w 1191"/>
                      <a:gd name="T3" fmla="*/ 311 h 761"/>
                      <a:gd name="T4" fmla="*/ 1047 w 1191"/>
                      <a:gd name="T5" fmla="*/ 509 h 761"/>
                      <a:gd name="T6" fmla="*/ 1125 w 1191"/>
                      <a:gd name="T7" fmla="*/ 653 h 761"/>
                      <a:gd name="T8" fmla="*/ 1185 w 1191"/>
                      <a:gd name="T9" fmla="*/ 719 h 761"/>
                      <a:gd name="T10" fmla="*/ 1185 w 1191"/>
                      <a:gd name="T11" fmla="*/ 749 h 761"/>
                      <a:gd name="T12" fmla="*/ 1155 w 1191"/>
                      <a:gd name="T13" fmla="*/ 761 h 761"/>
                      <a:gd name="T14" fmla="*/ 1095 w 1191"/>
                      <a:gd name="T15" fmla="*/ 755 h 761"/>
                      <a:gd name="T16" fmla="*/ 1005 w 1191"/>
                      <a:gd name="T17" fmla="*/ 737 h 761"/>
                      <a:gd name="T18" fmla="*/ 945 w 1191"/>
                      <a:gd name="T19" fmla="*/ 731 h 761"/>
                      <a:gd name="T20" fmla="*/ 909 w 1191"/>
                      <a:gd name="T21" fmla="*/ 713 h 761"/>
                      <a:gd name="T22" fmla="*/ 868 w 1191"/>
                      <a:gd name="T23" fmla="*/ 647 h 761"/>
                      <a:gd name="T24" fmla="*/ 760 w 1191"/>
                      <a:gd name="T25" fmla="*/ 497 h 761"/>
                      <a:gd name="T26" fmla="*/ 652 w 1191"/>
                      <a:gd name="T27" fmla="*/ 377 h 761"/>
                      <a:gd name="T28" fmla="*/ 622 w 1191"/>
                      <a:gd name="T29" fmla="*/ 347 h 761"/>
                      <a:gd name="T30" fmla="*/ 598 w 1191"/>
                      <a:gd name="T31" fmla="*/ 329 h 761"/>
                      <a:gd name="T32" fmla="*/ 563 w 1191"/>
                      <a:gd name="T33" fmla="*/ 341 h 761"/>
                      <a:gd name="T34" fmla="*/ 485 w 1191"/>
                      <a:gd name="T35" fmla="*/ 395 h 761"/>
                      <a:gd name="T36" fmla="*/ 395 w 1191"/>
                      <a:gd name="T37" fmla="*/ 485 h 761"/>
                      <a:gd name="T38" fmla="*/ 311 w 1191"/>
                      <a:gd name="T39" fmla="*/ 581 h 761"/>
                      <a:gd name="T40" fmla="*/ 281 w 1191"/>
                      <a:gd name="T41" fmla="*/ 623 h 761"/>
                      <a:gd name="T42" fmla="*/ 275 w 1191"/>
                      <a:gd name="T43" fmla="*/ 629 h 761"/>
                      <a:gd name="T44" fmla="*/ 240 w 1191"/>
                      <a:gd name="T45" fmla="*/ 635 h 761"/>
                      <a:gd name="T46" fmla="*/ 192 w 1191"/>
                      <a:gd name="T47" fmla="*/ 641 h 761"/>
                      <a:gd name="T48" fmla="*/ 102 w 1191"/>
                      <a:gd name="T49" fmla="*/ 647 h 761"/>
                      <a:gd name="T50" fmla="*/ 12 w 1191"/>
                      <a:gd name="T51" fmla="*/ 635 h 761"/>
                      <a:gd name="T52" fmla="*/ 54 w 1191"/>
                      <a:gd name="T53" fmla="*/ 581 h 761"/>
                      <a:gd name="T54" fmla="*/ 126 w 1191"/>
                      <a:gd name="T55" fmla="*/ 563 h 761"/>
                      <a:gd name="T56" fmla="*/ 156 w 1191"/>
                      <a:gd name="T57" fmla="*/ 485 h 761"/>
                      <a:gd name="T58" fmla="*/ 263 w 1191"/>
                      <a:gd name="T59" fmla="*/ 317 h 761"/>
                      <a:gd name="T60" fmla="*/ 341 w 1191"/>
                      <a:gd name="T61" fmla="*/ 233 h 761"/>
                      <a:gd name="T62" fmla="*/ 305 w 1191"/>
                      <a:gd name="T63" fmla="*/ 192 h 761"/>
                      <a:gd name="T64" fmla="*/ 353 w 1191"/>
                      <a:gd name="T65" fmla="*/ 162 h 761"/>
                      <a:gd name="T66" fmla="*/ 347 w 1191"/>
                      <a:gd name="T67" fmla="*/ 78 h 761"/>
                      <a:gd name="T68" fmla="*/ 377 w 1191"/>
                      <a:gd name="T69" fmla="*/ 0 h 7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191" h="761">
                        <a:moveTo>
                          <a:pt x="891" y="102"/>
                        </a:moveTo>
                        <a:lnTo>
                          <a:pt x="909" y="174"/>
                        </a:lnTo>
                        <a:lnTo>
                          <a:pt x="939" y="245"/>
                        </a:lnTo>
                        <a:lnTo>
                          <a:pt x="969" y="311"/>
                        </a:lnTo>
                        <a:lnTo>
                          <a:pt x="993" y="371"/>
                        </a:lnTo>
                        <a:lnTo>
                          <a:pt x="1047" y="509"/>
                        </a:lnTo>
                        <a:lnTo>
                          <a:pt x="1095" y="641"/>
                        </a:lnTo>
                        <a:lnTo>
                          <a:pt x="1125" y="653"/>
                        </a:lnTo>
                        <a:lnTo>
                          <a:pt x="1161" y="683"/>
                        </a:lnTo>
                        <a:lnTo>
                          <a:pt x="1185" y="719"/>
                        </a:lnTo>
                        <a:lnTo>
                          <a:pt x="1191" y="737"/>
                        </a:lnTo>
                        <a:lnTo>
                          <a:pt x="1185" y="749"/>
                        </a:lnTo>
                        <a:lnTo>
                          <a:pt x="1173" y="761"/>
                        </a:lnTo>
                        <a:lnTo>
                          <a:pt x="1155" y="761"/>
                        </a:lnTo>
                        <a:lnTo>
                          <a:pt x="1125" y="761"/>
                        </a:lnTo>
                        <a:lnTo>
                          <a:pt x="1095" y="755"/>
                        </a:lnTo>
                        <a:lnTo>
                          <a:pt x="1029" y="743"/>
                        </a:lnTo>
                        <a:lnTo>
                          <a:pt x="1005" y="737"/>
                        </a:lnTo>
                        <a:lnTo>
                          <a:pt x="993" y="731"/>
                        </a:lnTo>
                        <a:lnTo>
                          <a:pt x="945" y="731"/>
                        </a:lnTo>
                        <a:lnTo>
                          <a:pt x="927" y="725"/>
                        </a:lnTo>
                        <a:lnTo>
                          <a:pt x="909" y="713"/>
                        </a:lnTo>
                        <a:lnTo>
                          <a:pt x="885" y="683"/>
                        </a:lnTo>
                        <a:lnTo>
                          <a:pt x="868" y="647"/>
                        </a:lnTo>
                        <a:lnTo>
                          <a:pt x="814" y="575"/>
                        </a:lnTo>
                        <a:lnTo>
                          <a:pt x="760" y="497"/>
                        </a:lnTo>
                        <a:lnTo>
                          <a:pt x="706" y="431"/>
                        </a:lnTo>
                        <a:lnTo>
                          <a:pt x="652" y="377"/>
                        </a:lnTo>
                        <a:lnTo>
                          <a:pt x="640" y="365"/>
                        </a:lnTo>
                        <a:lnTo>
                          <a:pt x="622" y="347"/>
                        </a:lnTo>
                        <a:lnTo>
                          <a:pt x="610" y="335"/>
                        </a:lnTo>
                        <a:lnTo>
                          <a:pt x="598" y="329"/>
                        </a:lnTo>
                        <a:lnTo>
                          <a:pt x="586" y="335"/>
                        </a:lnTo>
                        <a:lnTo>
                          <a:pt x="563" y="341"/>
                        </a:lnTo>
                        <a:lnTo>
                          <a:pt x="521" y="365"/>
                        </a:lnTo>
                        <a:lnTo>
                          <a:pt x="485" y="395"/>
                        </a:lnTo>
                        <a:lnTo>
                          <a:pt x="455" y="425"/>
                        </a:lnTo>
                        <a:lnTo>
                          <a:pt x="395" y="485"/>
                        </a:lnTo>
                        <a:lnTo>
                          <a:pt x="335" y="545"/>
                        </a:lnTo>
                        <a:lnTo>
                          <a:pt x="311" y="581"/>
                        </a:lnTo>
                        <a:lnTo>
                          <a:pt x="287" y="617"/>
                        </a:lnTo>
                        <a:lnTo>
                          <a:pt x="281" y="623"/>
                        </a:lnTo>
                        <a:lnTo>
                          <a:pt x="281" y="629"/>
                        </a:lnTo>
                        <a:lnTo>
                          <a:pt x="275" y="629"/>
                        </a:lnTo>
                        <a:lnTo>
                          <a:pt x="257" y="635"/>
                        </a:lnTo>
                        <a:lnTo>
                          <a:pt x="240" y="635"/>
                        </a:lnTo>
                        <a:lnTo>
                          <a:pt x="216" y="641"/>
                        </a:lnTo>
                        <a:lnTo>
                          <a:pt x="192" y="641"/>
                        </a:lnTo>
                        <a:lnTo>
                          <a:pt x="168" y="641"/>
                        </a:lnTo>
                        <a:lnTo>
                          <a:pt x="102" y="647"/>
                        </a:lnTo>
                        <a:lnTo>
                          <a:pt x="36" y="641"/>
                        </a:lnTo>
                        <a:lnTo>
                          <a:pt x="12" y="635"/>
                        </a:lnTo>
                        <a:lnTo>
                          <a:pt x="0" y="617"/>
                        </a:lnTo>
                        <a:lnTo>
                          <a:pt x="54" y="581"/>
                        </a:lnTo>
                        <a:lnTo>
                          <a:pt x="90" y="569"/>
                        </a:lnTo>
                        <a:lnTo>
                          <a:pt x="126" y="563"/>
                        </a:lnTo>
                        <a:lnTo>
                          <a:pt x="138" y="527"/>
                        </a:lnTo>
                        <a:lnTo>
                          <a:pt x="156" y="485"/>
                        </a:lnTo>
                        <a:lnTo>
                          <a:pt x="204" y="407"/>
                        </a:lnTo>
                        <a:lnTo>
                          <a:pt x="263" y="317"/>
                        </a:lnTo>
                        <a:lnTo>
                          <a:pt x="299" y="269"/>
                        </a:lnTo>
                        <a:lnTo>
                          <a:pt x="341" y="233"/>
                        </a:lnTo>
                        <a:lnTo>
                          <a:pt x="323" y="209"/>
                        </a:lnTo>
                        <a:lnTo>
                          <a:pt x="305" y="192"/>
                        </a:lnTo>
                        <a:lnTo>
                          <a:pt x="329" y="180"/>
                        </a:lnTo>
                        <a:lnTo>
                          <a:pt x="353" y="162"/>
                        </a:lnTo>
                        <a:lnTo>
                          <a:pt x="341" y="126"/>
                        </a:lnTo>
                        <a:lnTo>
                          <a:pt x="347" y="78"/>
                        </a:lnTo>
                        <a:lnTo>
                          <a:pt x="359" y="36"/>
                        </a:lnTo>
                        <a:lnTo>
                          <a:pt x="377" y="0"/>
                        </a:lnTo>
                        <a:lnTo>
                          <a:pt x="891" y="102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19" name="Freeform 387"/>
                  <p:cNvSpPr>
                    <a:spLocks/>
                  </p:cNvSpPr>
                  <p:nvPr/>
                </p:nvSpPr>
                <p:spPr bwMode="auto">
                  <a:xfrm>
                    <a:off x="3065" y="1743"/>
                    <a:ext cx="813" cy="558"/>
                  </a:xfrm>
                  <a:custGeom>
                    <a:avLst/>
                    <a:gdLst>
                      <a:gd name="T0" fmla="*/ 371 w 813"/>
                      <a:gd name="T1" fmla="*/ 0 h 558"/>
                      <a:gd name="T2" fmla="*/ 395 w 813"/>
                      <a:gd name="T3" fmla="*/ 18 h 558"/>
                      <a:gd name="T4" fmla="*/ 425 w 813"/>
                      <a:gd name="T5" fmla="*/ 48 h 558"/>
                      <a:gd name="T6" fmla="*/ 508 w 813"/>
                      <a:gd name="T7" fmla="*/ 120 h 558"/>
                      <a:gd name="T8" fmla="*/ 550 w 813"/>
                      <a:gd name="T9" fmla="*/ 156 h 558"/>
                      <a:gd name="T10" fmla="*/ 586 w 813"/>
                      <a:gd name="T11" fmla="*/ 192 h 558"/>
                      <a:gd name="T12" fmla="*/ 616 w 813"/>
                      <a:gd name="T13" fmla="*/ 222 h 558"/>
                      <a:gd name="T14" fmla="*/ 634 w 813"/>
                      <a:gd name="T15" fmla="*/ 240 h 558"/>
                      <a:gd name="T16" fmla="*/ 634 w 813"/>
                      <a:gd name="T17" fmla="*/ 234 h 558"/>
                      <a:gd name="T18" fmla="*/ 640 w 813"/>
                      <a:gd name="T19" fmla="*/ 222 h 558"/>
                      <a:gd name="T20" fmla="*/ 658 w 813"/>
                      <a:gd name="T21" fmla="*/ 180 h 558"/>
                      <a:gd name="T22" fmla="*/ 670 w 813"/>
                      <a:gd name="T23" fmla="*/ 162 h 558"/>
                      <a:gd name="T24" fmla="*/ 682 w 813"/>
                      <a:gd name="T25" fmla="*/ 144 h 558"/>
                      <a:gd name="T26" fmla="*/ 700 w 813"/>
                      <a:gd name="T27" fmla="*/ 144 h 558"/>
                      <a:gd name="T28" fmla="*/ 718 w 813"/>
                      <a:gd name="T29" fmla="*/ 156 h 558"/>
                      <a:gd name="T30" fmla="*/ 754 w 813"/>
                      <a:gd name="T31" fmla="*/ 192 h 558"/>
                      <a:gd name="T32" fmla="*/ 783 w 813"/>
                      <a:gd name="T33" fmla="*/ 234 h 558"/>
                      <a:gd name="T34" fmla="*/ 807 w 813"/>
                      <a:gd name="T35" fmla="*/ 270 h 558"/>
                      <a:gd name="T36" fmla="*/ 813 w 813"/>
                      <a:gd name="T37" fmla="*/ 282 h 558"/>
                      <a:gd name="T38" fmla="*/ 813 w 813"/>
                      <a:gd name="T39" fmla="*/ 282 h 558"/>
                      <a:gd name="T40" fmla="*/ 801 w 813"/>
                      <a:gd name="T41" fmla="*/ 372 h 558"/>
                      <a:gd name="T42" fmla="*/ 789 w 813"/>
                      <a:gd name="T43" fmla="*/ 444 h 558"/>
                      <a:gd name="T44" fmla="*/ 777 w 813"/>
                      <a:gd name="T45" fmla="*/ 492 h 558"/>
                      <a:gd name="T46" fmla="*/ 777 w 813"/>
                      <a:gd name="T47" fmla="*/ 528 h 558"/>
                      <a:gd name="T48" fmla="*/ 771 w 813"/>
                      <a:gd name="T49" fmla="*/ 546 h 558"/>
                      <a:gd name="T50" fmla="*/ 765 w 813"/>
                      <a:gd name="T51" fmla="*/ 558 h 558"/>
                      <a:gd name="T52" fmla="*/ 765 w 813"/>
                      <a:gd name="T53" fmla="*/ 558 h 558"/>
                      <a:gd name="T54" fmla="*/ 759 w 813"/>
                      <a:gd name="T55" fmla="*/ 558 h 558"/>
                      <a:gd name="T56" fmla="*/ 736 w 813"/>
                      <a:gd name="T57" fmla="*/ 558 h 558"/>
                      <a:gd name="T58" fmla="*/ 700 w 813"/>
                      <a:gd name="T59" fmla="*/ 546 h 558"/>
                      <a:gd name="T60" fmla="*/ 658 w 813"/>
                      <a:gd name="T61" fmla="*/ 540 h 558"/>
                      <a:gd name="T62" fmla="*/ 604 w 813"/>
                      <a:gd name="T63" fmla="*/ 528 h 558"/>
                      <a:gd name="T64" fmla="*/ 544 w 813"/>
                      <a:gd name="T65" fmla="*/ 516 h 558"/>
                      <a:gd name="T66" fmla="*/ 407 w 813"/>
                      <a:gd name="T67" fmla="*/ 492 h 558"/>
                      <a:gd name="T68" fmla="*/ 269 w 813"/>
                      <a:gd name="T69" fmla="*/ 456 h 558"/>
                      <a:gd name="T70" fmla="*/ 209 w 813"/>
                      <a:gd name="T71" fmla="*/ 444 h 558"/>
                      <a:gd name="T72" fmla="*/ 149 w 813"/>
                      <a:gd name="T73" fmla="*/ 432 h 558"/>
                      <a:gd name="T74" fmla="*/ 96 w 813"/>
                      <a:gd name="T75" fmla="*/ 414 h 558"/>
                      <a:gd name="T76" fmla="*/ 54 w 813"/>
                      <a:gd name="T77" fmla="*/ 402 h 558"/>
                      <a:gd name="T78" fmla="*/ 24 w 813"/>
                      <a:gd name="T79" fmla="*/ 390 h 558"/>
                      <a:gd name="T80" fmla="*/ 6 w 813"/>
                      <a:gd name="T81" fmla="*/ 378 h 558"/>
                      <a:gd name="T82" fmla="*/ 0 w 813"/>
                      <a:gd name="T83" fmla="*/ 348 h 558"/>
                      <a:gd name="T84" fmla="*/ 6 w 813"/>
                      <a:gd name="T85" fmla="*/ 306 h 558"/>
                      <a:gd name="T86" fmla="*/ 24 w 813"/>
                      <a:gd name="T87" fmla="*/ 252 h 558"/>
                      <a:gd name="T88" fmla="*/ 60 w 813"/>
                      <a:gd name="T89" fmla="*/ 192 h 558"/>
                      <a:gd name="T90" fmla="*/ 90 w 813"/>
                      <a:gd name="T91" fmla="*/ 138 h 558"/>
                      <a:gd name="T92" fmla="*/ 120 w 813"/>
                      <a:gd name="T93" fmla="*/ 96 h 558"/>
                      <a:gd name="T94" fmla="*/ 137 w 813"/>
                      <a:gd name="T95" fmla="*/ 60 h 558"/>
                      <a:gd name="T96" fmla="*/ 149 w 813"/>
                      <a:gd name="T97" fmla="*/ 48 h 558"/>
                      <a:gd name="T98" fmla="*/ 371 w 813"/>
                      <a:gd name="T99" fmla="*/ 0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813" h="558">
                        <a:moveTo>
                          <a:pt x="371" y="0"/>
                        </a:moveTo>
                        <a:lnTo>
                          <a:pt x="395" y="18"/>
                        </a:lnTo>
                        <a:lnTo>
                          <a:pt x="425" y="48"/>
                        </a:lnTo>
                        <a:lnTo>
                          <a:pt x="508" y="120"/>
                        </a:lnTo>
                        <a:lnTo>
                          <a:pt x="550" y="156"/>
                        </a:lnTo>
                        <a:lnTo>
                          <a:pt x="586" y="192"/>
                        </a:lnTo>
                        <a:lnTo>
                          <a:pt x="616" y="222"/>
                        </a:lnTo>
                        <a:lnTo>
                          <a:pt x="634" y="240"/>
                        </a:lnTo>
                        <a:lnTo>
                          <a:pt x="634" y="234"/>
                        </a:lnTo>
                        <a:lnTo>
                          <a:pt x="640" y="222"/>
                        </a:lnTo>
                        <a:lnTo>
                          <a:pt x="658" y="180"/>
                        </a:lnTo>
                        <a:lnTo>
                          <a:pt x="670" y="162"/>
                        </a:lnTo>
                        <a:lnTo>
                          <a:pt x="682" y="144"/>
                        </a:lnTo>
                        <a:lnTo>
                          <a:pt x="700" y="144"/>
                        </a:lnTo>
                        <a:lnTo>
                          <a:pt x="718" y="156"/>
                        </a:lnTo>
                        <a:lnTo>
                          <a:pt x="754" y="192"/>
                        </a:lnTo>
                        <a:lnTo>
                          <a:pt x="783" y="234"/>
                        </a:lnTo>
                        <a:lnTo>
                          <a:pt x="807" y="270"/>
                        </a:lnTo>
                        <a:lnTo>
                          <a:pt x="813" y="282"/>
                        </a:lnTo>
                        <a:lnTo>
                          <a:pt x="813" y="282"/>
                        </a:lnTo>
                        <a:lnTo>
                          <a:pt x="801" y="372"/>
                        </a:lnTo>
                        <a:lnTo>
                          <a:pt x="789" y="444"/>
                        </a:lnTo>
                        <a:lnTo>
                          <a:pt x="777" y="492"/>
                        </a:lnTo>
                        <a:lnTo>
                          <a:pt x="777" y="528"/>
                        </a:lnTo>
                        <a:lnTo>
                          <a:pt x="771" y="546"/>
                        </a:lnTo>
                        <a:lnTo>
                          <a:pt x="765" y="558"/>
                        </a:lnTo>
                        <a:lnTo>
                          <a:pt x="765" y="558"/>
                        </a:lnTo>
                        <a:lnTo>
                          <a:pt x="759" y="558"/>
                        </a:lnTo>
                        <a:lnTo>
                          <a:pt x="736" y="558"/>
                        </a:lnTo>
                        <a:lnTo>
                          <a:pt x="700" y="546"/>
                        </a:lnTo>
                        <a:lnTo>
                          <a:pt x="658" y="540"/>
                        </a:lnTo>
                        <a:lnTo>
                          <a:pt x="604" y="528"/>
                        </a:lnTo>
                        <a:lnTo>
                          <a:pt x="544" y="516"/>
                        </a:lnTo>
                        <a:lnTo>
                          <a:pt x="407" y="492"/>
                        </a:lnTo>
                        <a:lnTo>
                          <a:pt x="269" y="456"/>
                        </a:lnTo>
                        <a:lnTo>
                          <a:pt x="209" y="444"/>
                        </a:lnTo>
                        <a:lnTo>
                          <a:pt x="149" y="432"/>
                        </a:lnTo>
                        <a:lnTo>
                          <a:pt x="96" y="414"/>
                        </a:lnTo>
                        <a:lnTo>
                          <a:pt x="54" y="402"/>
                        </a:lnTo>
                        <a:lnTo>
                          <a:pt x="24" y="390"/>
                        </a:lnTo>
                        <a:lnTo>
                          <a:pt x="6" y="378"/>
                        </a:lnTo>
                        <a:lnTo>
                          <a:pt x="0" y="348"/>
                        </a:lnTo>
                        <a:lnTo>
                          <a:pt x="6" y="306"/>
                        </a:lnTo>
                        <a:lnTo>
                          <a:pt x="24" y="252"/>
                        </a:lnTo>
                        <a:lnTo>
                          <a:pt x="60" y="192"/>
                        </a:lnTo>
                        <a:lnTo>
                          <a:pt x="90" y="138"/>
                        </a:lnTo>
                        <a:lnTo>
                          <a:pt x="120" y="96"/>
                        </a:lnTo>
                        <a:lnTo>
                          <a:pt x="137" y="60"/>
                        </a:lnTo>
                        <a:lnTo>
                          <a:pt x="149" y="48"/>
                        </a:lnTo>
                        <a:lnTo>
                          <a:pt x="371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20" name="Freeform 388"/>
                  <p:cNvSpPr>
                    <a:spLocks/>
                  </p:cNvSpPr>
                  <p:nvPr/>
                </p:nvSpPr>
                <p:spPr bwMode="auto">
                  <a:xfrm>
                    <a:off x="3795" y="2115"/>
                    <a:ext cx="963" cy="720"/>
                  </a:xfrm>
                  <a:custGeom>
                    <a:avLst/>
                    <a:gdLst>
                      <a:gd name="T0" fmla="*/ 35 w 963"/>
                      <a:gd name="T1" fmla="*/ 0 h 720"/>
                      <a:gd name="T2" fmla="*/ 35 w 963"/>
                      <a:gd name="T3" fmla="*/ 6 h 720"/>
                      <a:gd name="T4" fmla="*/ 24 w 963"/>
                      <a:gd name="T5" fmla="*/ 30 h 720"/>
                      <a:gd name="T6" fmla="*/ 18 w 963"/>
                      <a:gd name="T7" fmla="*/ 66 h 720"/>
                      <a:gd name="T8" fmla="*/ 6 w 963"/>
                      <a:gd name="T9" fmla="*/ 114 h 720"/>
                      <a:gd name="T10" fmla="*/ 6 w 963"/>
                      <a:gd name="T11" fmla="*/ 162 h 720"/>
                      <a:gd name="T12" fmla="*/ 0 w 963"/>
                      <a:gd name="T13" fmla="*/ 222 h 720"/>
                      <a:gd name="T14" fmla="*/ 6 w 963"/>
                      <a:gd name="T15" fmla="*/ 282 h 720"/>
                      <a:gd name="T16" fmla="*/ 24 w 963"/>
                      <a:gd name="T17" fmla="*/ 342 h 720"/>
                      <a:gd name="T18" fmla="*/ 77 w 963"/>
                      <a:gd name="T19" fmla="*/ 456 h 720"/>
                      <a:gd name="T20" fmla="*/ 137 w 963"/>
                      <a:gd name="T21" fmla="*/ 552 h 720"/>
                      <a:gd name="T22" fmla="*/ 161 w 963"/>
                      <a:gd name="T23" fmla="*/ 594 h 720"/>
                      <a:gd name="T24" fmla="*/ 197 w 963"/>
                      <a:gd name="T25" fmla="*/ 624 h 720"/>
                      <a:gd name="T26" fmla="*/ 221 w 963"/>
                      <a:gd name="T27" fmla="*/ 648 h 720"/>
                      <a:gd name="T28" fmla="*/ 251 w 963"/>
                      <a:gd name="T29" fmla="*/ 666 h 720"/>
                      <a:gd name="T30" fmla="*/ 269 w 963"/>
                      <a:gd name="T31" fmla="*/ 672 h 720"/>
                      <a:gd name="T32" fmla="*/ 293 w 963"/>
                      <a:gd name="T33" fmla="*/ 678 h 720"/>
                      <a:gd name="T34" fmla="*/ 352 w 963"/>
                      <a:gd name="T35" fmla="*/ 702 h 720"/>
                      <a:gd name="T36" fmla="*/ 436 w 963"/>
                      <a:gd name="T37" fmla="*/ 714 h 720"/>
                      <a:gd name="T38" fmla="*/ 532 w 963"/>
                      <a:gd name="T39" fmla="*/ 720 h 720"/>
                      <a:gd name="T40" fmla="*/ 622 w 963"/>
                      <a:gd name="T41" fmla="*/ 708 h 720"/>
                      <a:gd name="T42" fmla="*/ 669 w 963"/>
                      <a:gd name="T43" fmla="*/ 696 h 720"/>
                      <a:gd name="T44" fmla="*/ 717 w 963"/>
                      <a:gd name="T45" fmla="*/ 672 h 720"/>
                      <a:gd name="T46" fmla="*/ 759 w 963"/>
                      <a:gd name="T47" fmla="*/ 642 h 720"/>
                      <a:gd name="T48" fmla="*/ 801 w 963"/>
                      <a:gd name="T49" fmla="*/ 600 h 720"/>
                      <a:gd name="T50" fmla="*/ 837 w 963"/>
                      <a:gd name="T51" fmla="*/ 552 h 720"/>
                      <a:gd name="T52" fmla="*/ 873 w 963"/>
                      <a:gd name="T53" fmla="*/ 486 h 720"/>
                      <a:gd name="T54" fmla="*/ 921 w 963"/>
                      <a:gd name="T55" fmla="*/ 378 h 720"/>
                      <a:gd name="T56" fmla="*/ 939 w 963"/>
                      <a:gd name="T57" fmla="*/ 324 h 720"/>
                      <a:gd name="T58" fmla="*/ 957 w 963"/>
                      <a:gd name="T59" fmla="*/ 270 h 720"/>
                      <a:gd name="T60" fmla="*/ 963 w 963"/>
                      <a:gd name="T61" fmla="*/ 222 h 720"/>
                      <a:gd name="T62" fmla="*/ 963 w 963"/>
                      <a:gd name="T63" fmla="*/ 174 h 720"/>
                      <a:gd name="T64" fmla="*/ 945 w 963"/>
                      <a:gd name="T65" fmla="*/ 144 h 720"/>
                      <a:gd name="T66" fmla="*/ 909 w 963"/>
                      <a:gd name="T67" fmla="*/ 108 h 720"/>
                      <a:gd name="T68" fmla="*/ 825 w 963"/>
                      <a:gd name="T69" fmla="*/ 72 h 720"/>
                      <a:gd name="T70" fmla="*/ 741 w 963"/>
                      <a:gd name="T71" fmla="*/ 42 h 720"/>
                      <a:gd name="T72" fmla="*/ 705 w 963"/>
                      <a:gd name="T73" fmla="*/ 36 h 720"/>
                      <a:gd name="T74" fmla="*/ 681 w 963"/>
                      <a:gd name="T75" fmla="*/ 30 h 720"/>
                      <a:gd name="T76" fmla="*/ 663 w 963"/>
                      <a:gd name="T77" fmla="*/ 24 h 720"/>
                      <a:gd name="T78" fmla="*/ 657 w 963"/>
                      <a:gd name="T79" fmla="*/ 24 h 720"/>
                      <a:gd name="T80" fmla="*/ 35 w 963"/>
                      <a:gd name="T81" fmla="*/ 0 h 7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963" h="720">
                        <a:moveTo>
                          <a:pt x="35" y="0"/>
                        </a:moveTo>
                        <a:lnTo>
                          <a:pt x="35" y="6"/>
                        </a:lnTo>
                        <a:lnTo>
                          <a:pt x="24" y="30"/>
                        </a:lnTo>
                        <a:lnTo>
                          <a:pt x="18" y="66"/>
                        </a:lnTo>
                        <a:lnTo>
                          <a:pt x="6" y="114"/>
                        </a:lnTo>
                        <a:lnTo>
                          <a:pt x="6" y="162"/>
                        </a:lnTo>
                        <a:lnTo>
                          <a:pt x="0" y="222"/>
                        </a:lnTo>
                        <a:lnTo>
                          <a:pt x="6" y="282"/>
                        </a:lnTo>
                        <a:lnTo>
                          <a:pt x="24" y="342"/>
                        </a:lnTo>
                        <a:lnTo>
                          <a:pt x="77" y="456"/>
                        </a:lnTo>
                        <a:lnTo>
                          <a:pt x="137" y="552"/>
                        </a:lnTo>
                        <a:lnTo>
                          <a:pt x="161" y="594"/>
                        </a:lnTo>
                        <a:lnTo>
                          <a:pt x="197" y="624"/>
                        </a:lnTo>
                        <a:lnTo>
                          <a:pt x="221" y="648"/>
                        </a:lnTo>
                        <a:lnTo>
                          <a:pt x="251" y="666"/>
                        </a:lnTo>
                        <a:lnTo>
                          <a:pt x="269" y="672"/>
                        </a:lnTo>
                        <a:lnTo>
                          <a:pt x="293" y="678"/>
                        </a:lnTo>
                        <a:lnTo>
                          <a:pt x="352" y="702"/>
                        </a:lnTo>
                        <a:lnTo>
                          <a:pt x="436" y="714"/>
                        </a:lnTo>
                        <a:lnTo>
                          <a:pt x="532" y="720"/>
                        </a:lnTo>
                        <a:lnTo>
                          <a:pt x="622" y="708"/>
                        </a:lnTo>
                        <a:lnTo>
                          <a:pt x="669" y="696"/>
                        </a:lnTo>
                        <a:lnTo>
                          <a:pt x="717" y="672"/>
                        </a:lnTo>
                        <a:lnTo>
                          <a:pt x="759" y="642"/>
                        </a:lnTo>
                        <a:lnTo>
                          <a:pt x="801" y="600"/>
                        </a:lnTo>
                        <a:lnTo>
                          <a:pt x="837" y="552"/>
                        </a:lnTo>
                        <a:lnTo>
                          <a:pt x="873" y="486"/>
                        </a:lnTo>
                        <a:lnTo>
                          <a:pt x="921" y="378"/>
                        </a:lnTo>
                        <a:lnTo>
                          <a:pt x="939" y="324"/>
                        </a:lnTo>
                        <a:lnTo>
                          <a:pt x="957" y="270"/>
                        </a:lnTo>
                        <a:lnTo>
                          <a:pt x="963" y="222"/>
                        </a:lnTo>
                        <a:lnTo>
                          <a:pt x="963" y="174"/>
                        </a:lnTo>
                        <a:lnTo>
                          <a:pt x="945" y="144"/>
                        </a:lnTo>
                        <a:lnTo>
                          <a:pt x="909" y="108"/>
                        </a:lnTo>
                        <a:lnTo>
                          <a:pt x="825" y="72"/>
                        </a:lnTo>
                        <a:lnTo>
                          <a:pt x="741" y="42"/>
                        </a:lnTo>
                        <a:lnTo>
                          <a:pt x="705" y="36"/>
                        </a:lnTo>
                        <a:lnTo>
                          <a:pt x="681" y="30"/>
                        </a:lnTo>
                        <a:lnTo>
                          <a:pt x="663" y="24"/>
                        </a:lnTo>
                        <a:lnTo>
                          <a:pt x="657" y="24"/>
                        </a:lnTo>
                        <a:lnTo>
                          <a:pt x="35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21" name="Freeform 389"/>
                  <p:cNvSpPr>
                    <a:spLocks/>
                  </p:cNvSpPr>
                  <p:nvPr/>
                </p:nvSpPr>
                <p:spPr bwMode="auto">
                  <a:xfrm>
                    <a:off x="4584" y="2301"/>
                    <a:ext cx="520" cy="599"/>
                  </a:xfrm>
                  <a:custGeom>
                    <a:avLst/>
                    <a:gdLst>
                      <a:gd name="T0" fmla="*/ 96 w 520"/>
                      <a:gd name="T1" fmla="*/ 0 h 599"/>
                      <a:gd name="T2" fmla="*/ 102 w 520"/>
                      <a:gd name="T3" fmla="*/ 0 h 599"/>
                      <a:gd name="T4" fmla="*/ 126 w 520"/>
                      <a:gd name="T5" fmla="*/ 6 h 599"/>
                      <a:gd name="T6" fmla="*/ 162 w 520"/>
                      <a:gd name="T7" fmla="*/ 12 h 599"/>
                      <a:gd name="T8" fmla="*/ 203 w 520"/>
                      <a:gd name="T9" fmla="*/ 24 h 599"/>
                      <a:gd name="T10" fmla="*/ 293 w 520"/>
                      <a:gd name="T11" fmla="*/ 48 h 599"/>
                      <a:gd name="T12" fmla="*/ 329 w 520"/>
                      <a:gd name="T13" fmla="*/ 66 h 599"/>
                      <a:gd name="T14" fmla="*/ 365 w 520"/>
                      <a:gd name="T15" fmla="*/ 84 h 599"/>
                      <a:gd name="T16" fmla="*/ 395 w 520"/>
                      <a:gd name="T17" fmla="*/ 108 h 599"/>
                      <a:gd name="T18" fmla="*/ 437 w 520"/>
                      <a:gd name="T19" fmla="*/ 144 h 599"/>
                      <a:gd name="T20" fmla="*/ 473 w 520"/>
                      <a:gd name="T21" fmla="*/ 186 h 599"/>
                      <a:gd name="T22" fmla="*/ 502 w 520"/>
                      <a:gd name="T23" fmla="*/ 234 h 599"/>
                      <a:gd name="T24" fmla="*/ 520 w 520"/>
                      <a:gd name="T25" fmla="*/ 288 h 599"/>
                      <a:gd name="T26" fmla="*/ 520 w 520"/>
                      <a:gd name="T27" fmla="*/ 354 h 599"/>
                      <a:gd name="T28" fmla="*/ 508 w 520"/>
                      <a:gd name="T29" fmla="*/ 390 h 599"/>
                      <a:gd name="T30" fmla="*/ 491 w 520"/>
                      <a:gd name="T31" fmla="*/ 426 h 599"/>
                      <a:gd name="T32" fmla="*/ 467 w 520"/>
                      <a:gd name="T33" fmla="*/ 462 h 599"/>
                      <a:gd name="T34" fmla="*/ 437 w 520"/>
                      <a:gd name="T35" fmla="*/ 498 h 599"/>
                      <a:gd name="T36" fmla="*/ 395 w 520"/>
                      <a:gd name="T37" fmla="*/ 534 h 599"/>
                      <a:gd name="T38" fmla="*/ 347 w 520"/>
                      <a:gd name="T39" fmla="*/ 563 h 599"/>
                      <a:gd name="T40" fmla="*/ 299 w 520"/>
                      <a:gd name="T41" fmla="*/ 581 h 599"/>
                      <a:gd name="T42" fmla="*/ 251 w 520"/>
                      <a:gd name="T43" fmla="*/ 593 h 599"/>
                      <a:gd name="T44" fmla="*/ 209 w 520"/>
                      <a:gd name="T45" fmla="*/ 599 h 599"/>
                      <a:gd name="T46" fmla="*/ 174 w 520"/>
                      <a:gd name="T47" fmla="*/ 599 h 599"/>
                      <a:gd name="T48" fmla="*/ 150 w 520"/>
                      <a:gd name="T49" fmla="*/ 599 h 599"/>
                      <a:gd name="T50" fmla="*/ 138 w 520"/>
                      <a:gd name="T51" fmla="*/ 593 h 599"/>
                      <a:gd name="T52" fmla="*/ 120 w 520"/>
                      <a:gd name="T53" fmla="*/ 546 h 599"/>
                      <a:gd name="T54" fmla="*/ 108 w 520"/>
                      <a:gd name="T55" fmla="*/ 510 h 599"/>
                      <a:gd name="T56" fmla="*/ 96 w 520"/>
                      <a:gd name="T57" fmla="*/ 480 h 599"/>
                      <a:gd name="T58" fmla="*/ 90 w 520"/>
                      <a:gd name="T59" fmla="*/ 468 h 599"/>
                      <a:gd name="T60" fmla="*/ 84 w 520"/>
                      <a:gd name="T61" fmla="*/ 450 h 599"/>
                      <a:gd name="T62" fmla="*/ 84 w 520"/>
                      <a:gd name="T63" fmla="*/ 450 h 599"/>
                      <a:gd name="T64" fmla="*/ 90 w 520"/>
                      <a:gd name="T65" fmla="*/ 438 h 599"/>
                      <a:gd name="T66" fmla="*/ 120 w 520"/>
                      <a:gd name="T67" fmla="*/ 414 h 599"/>
                      <a:gd name="T68" fmla="*/ 162 w 520"/>
                      <a:gd name="T69" fmla="*/ 384 h 599"/>
                      <a:gd name="T70" fmla="*/ 209 w 520"/>
                      <a:gd name="T71" fmla="*/ 372 h 599"/>
                      <a:gd name="T72" fmla="*/ 144 w 520"/>
                      <a:gd name="T73" fmla="*/ 354 h 599"/>
                      <a:gd name="T74" fmla="*/ 90 w 520"/>
                      <a:gd name="T75" fmla="*/ 342 h 599"/>
                      <a:gd name="T76" fmla="*/ 54 w 520"/>
                      <a:gd name="T77" fmla="*/ 330 h 599"/>
                      <a:gd name="T78" fmla="*/ 24 w 520"/>
                      <a:gd name="T79" fmla="*/ 324 h 599"/>
                      <a:gd name="T80" fmla="*/ 12 w 520"/>
                      <a:gd name="T81" fmla="*/ 318 h 599"/>
                      <a:gd name="T82" fmla="*/ 0 w 520"/>
                      <a:gd name="T83" fmla="*/ 318 h 599"/>
                      <a:gd name="T84" fmla="*/ 0 w 520"/>
                      <a:gd name="T85" fmla="*/ 318 h 599"/>
                      <a:gd name="T86" fmla="*/ 96 w 520"/>
                      <a:gd name="T87" fmla="*/ 0 h 5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520" h="599">
                        <a:moveTo>
                          <a:pt x="96" y="0"/>
                        </a:moveTo>
                        <a:lnTo>
                          <a:pt x="102" y="0"/>
                        </a:lnTo>
                        <a:lnTo>
                          <a:pt x="126" y="6"/>
                        </a:lnTo>
                        <a:lnTo>
                          <a:pt x="162" y="12"/>
                        </a:lnTo>
                        <a:lnTo>
                          <a:pt x="203" y="24"/>
                        </a:lnTo>
                        <a:lnTo>
                          <a:pt x="293" y="48"/>
                        </a:lnTo>
                        <a:lnTo>
                          <a:pt x="329" y="66"/>
                        </a:lnTo>
                        <a:lnTo>
                          <a:pt x="365" y="84"/>
                        </a:lnTo>
                        <a:lnTo>
                          <a:pt x="395" y="108"/>
                        </a:lnTo>
                        <a:lnTo>
                          <a:pt x="437" y="144"/>
                        </a:lnTo>
                        <a:lnTo>
                          <a:pt x="473" y="186"/>
                        </a:lnTo>
                        <a:lnTo>
                          <a:pt x="502" y="234"/>
                        </a:lnTo>
                        <a:lnTo>
                          <a:pt x="520" y="288"/>
                        </a:lnTo>
                        <a:lnTo>
                          <a:pt x="520" y="354"/>
                        </a:lnTo>
                        <a:lnTo>
                          <a:pt x="508" y="390"/>
                        </a:lnTo>
                        <a:lnTo>
                          <a:pt x="491" y="426"/>
                        </a:lnTo>
                        <a:lnTo>
                          <a:pt x="467" y="462"/>
                        </a:lnTo>
                        <a:lnTo>
                          <a:pt x="437" y="498"/>
                        </a:lnTo>
                        <a:lnTo>
                          <a:pt x="395" y="534"/>
                        </a:lnTo>
                        <a:lnTo>
                          <a:pt x="347" y="563"/>
                        </a:lnTo>
                        <a:lnTo>
                          <a:pt x="299" y="581"/>
                        </a:lnTo>
                        <a:lnTo>
                          <a:pt x="251" y="593"/>
                        </a:lnTo>
                        <a:lnTo>
                          <a:pt x="209" y="599"/>
                        </a:lnTo>
                        <a:lnTo>
                          <a:pt x="174" y="599"/>
                        </a:lnTo>
                        <a:lnTo>
                          <a:pt x="150" y="599"/>
                        </a:lnTo>
                        <a:lnTo>
                          <a:pt x="138" y="593"/>
                        </a:lnTo>
                        <a:lnTo>
                          <a:pt x="120" y="546"/>
                        </a:lnTo>
                        <a:lnTo>
                          <a:pt x="108" y="510"/>
                        </a:lnTo>
                        <a:lnTo>
                          <a:pt x="96" y="480"/>
                        </a:lnTo>
                        <a:lnTo>
                          <a:pt x="90" y="468"/>
                        </a:lnTo>
                        <a:lnTo>
                          <a:pt x="84" y="450"/>
                        </a:lnTo>
                        <a:lnTo>
                          <a:pt x="84" y="450"/>
                        </a:lnTo>
                        <a:lnTo>
                          <a:pt x="90" y="438"/>
                        </a:lnTo>
                        <a:lnTo>
                          <a:pt x="120" y="414"/>
                        </a:lnTo>
                        <a:lnTo>
                          <a:pt x="162" y="384"/>
                        </a:lnTo>
                        <a:lnTo>
                          <a:pt x="209" y="372"/>
                        </a:lnTo>
                        <a:lnTo>
                          <a:pt x="144" y="354"/>
                        </a:lnTo>
                        <a:lnTo>
                          <a:pt x="90" y="342"/>
                        </a:lnTo>
                        <a:lnTo>
                          <a:pt x="54" y="330"/>
                        </a:lnTo>
                        <a:lnTo>
                          <a:pt x="24" y="324"/>
                        </a:lnTo>
                        <a:lnTo>
                          <a:pt x="12" y="318"/>
                        </a:lnTo>
                        <a:lnTo>
                          <a:pt x="0" y="318"/>
                        </a:lnTo>
                        <a:lnTo>
                          <a:pt x="0" y="318"/>
                        </a:lnTo>
                        <a:lnTo>
                          <a:pt x="96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22" name="Freeform 390"/>
                  <p:cNvSpPr>
                    <a:spLocks/>
                  </p:cNvSpPr>
                  <p:nvPr/>
                </p:nvSpPr>
                <p:spPr bwMode="auto">
                  <a:xfrm>
                    <a:off x="4584" y="2301"/>
                    <a:ext cx="520" cy="599"/>
                  </a:xfrm>
                  <a:custGeom>
                    <a:avLst/>
                    <a:gdLst>
                      <a:gd name="T0" fmla="*/ 96 w 520"/>
                      <a:gd name="T1" fmla="*/ 0 h 599"/>
                      <a:gd name="T2" fmla="*/ 102 w 520"/>
                      <a:gd name="T3" fmla="*/ 0 h 599"/>
                      <a:gd name="T4" fmla="*/ 126 w 520"/>
                      <a:gd name="T5" fmla="*/ 6 h 599"/>
                      <a:gd name="T6" fmla="*/ 162 w 520"/>
                      <a:gd name="T7" fmla="*/ 12 h 599"/>
                      <a:gd name="T8" fmla="*/ 203 w 520"/>
                      <a:gd name="T9" fmla="*/ 24 h 599"/>
                      <a:gd name="T10" fmla="*/ 293 w 520"/>
                      <a:gd name="T11" fmla="*/ 48 h 599"/>
                      <a:gd name="T12" fmla="*/ 329 w 520"/>
                      <a:gd name="T13" fmla="*/ 66 h 599"/>
                      <a:gd name="T14" fmla="*/ 365 w 520"/>
                      <a:gd name="T15" fmla="*/ 84 h 599"/>
                      <a:gd name="T16" fmla="*/ 395 w 520"/>
                      <a:gd name="T17" fmla="*/ 108 h 599"/>
                      <a:gd name="T18" fmla="*/ 437 w 520"/>
                      <a:gd name="T19" fmla="*/ 144 h 599"/>
                      <a:gd name="T20" fmla="*/ 473 w 520"/>
                      <a:gd name="T21" fmla="*/ 186 h 599"/>
                      <a:gd name="T22" fmla="*/ 502 w 520"/>
                      <a:gd name="T23" fmla="*/ 234 h 599"/>
                      <a:gd name="T24" fmla="*/ 520 w 520"/>
                      <a:gd name="T25" fmla="*/ 288 h 599"/>
                      <a:gd name="T26" fmla="*/ 520 w 520"/>
                      <a:gd name="T27" fmla="*/ 354 h 599"/>
                      <a:gd name="T28" fmla="*/ 508 w 520"/>
                      <a:gd name="T29" fmla="*/ 390 h 599"/>
                      <a:gd name="T30" fmla="*/ 491 w 520"/>
                      <a:gd name="T31" fmla="*/ 426 h 599"/>
                      <a:gd name="T32" fmla="*/ 467 w 520"/>
                      <a:gd name="T33" fmla="*/ 462 h 599"/>
                      <a:gd name="T34" fmla="*/ 437 w 520"/>
                      <a:gd name="T35" fmla="*/ 498 h 599"/>
                      <a:gd name="T36" fmla="*/ 395 w 520"/>
                      <a:gd name="T37" fmla="*/ 534 h 599"/>
                      <a:gd name="T38" fmla="*/ 347 w 520"/>
                      <a:gd name="T39" fmla="*/ 563 h 599"/>
                      <a:gd name="T40" fmla="*/ 299 w 520"/>
                      <a:gd name="T41" fmla="*/ 581 h 599"/>
                      <a:gd name="T42" fmla="*/ 251 w 520"/>
                      <a:gd name="T43" fmla="*/ 593 h 599"/>
                      <a:gd name="T44" fmla="*/ 209 w 520"/>
                      <a:gd name="T45" fmla="*/ 599 h 599"/>
                      <a:gd name="T46" fmla="*/ 174 w 520"/>
                      <a:gd name="T47" fmla="*/ 599 h 599"/>
                      <a:gd name="T48" fmla="*/ 150 w 520"/>
                      <a:gd name="T49" fmla="*/ 599 h 599"/>
                      <a:gd name="T50" fmla="*/ 138 w 520"/>
                      <a:gd name="T51" fmla="*/ 593 h 599"/>
                      <a:gd name="T52" fmla="*/ 120 w 520"/>
                      <a:gd name="T53" fmla="*/ 546 h 599"/>
                      <a:gd name="T54" fmla="*/ 108 w 520"/>
                      <a:gd name="T55" fmla="*/ 510 h 599"/>
                      <a:gd name="T56" fmla="*/ 96 w 520"/>
                      <a:gd name="T57" fmla="*/ 480 h 599"/>
                      <a:gd name="T58" fmla="*/ 90 w 520"/>
                      <a:gd name="T59" fmla="*/ 468 h 599"/>
                      <a:gd name="T60" fmla="*/ 84 w 520"/>
                      <a:gd name="T61" fmla="*/ 450 h 599"/>
                      <a:gd name="T62" fmla="*/ 84 w 520"/>
                      <a:gd name="T63" fmla="*/ 450 h 599"/>
                      <a:gd name="T64" fmla="*/ 90 w 520"/>
                      <a:gd name="T65" fmla="*/ 438 h 599"/>
                      <a:gd name="T66" fmla="*/ 120 w 520"/>
                      <a:gd name="T67" fmla="*/ 414 h 599"/>
                      <a:gd name="T68" fmla="*/ 162 w 520"/>
                      <a:gd name="T69" fmla="*/ 384 h 599"/>
                      <a:gd name="T70" fmla="*/ 209 w 520"/>
                      <a:gd name="T71" fmla="*/ 372 h 599"/>
                      <a:gd name="T72" fmla="*/ 144 w 520"/>
                      <a:gd name="T73" fmla="*/ 354 h 599"/>
                      <a:gd name="T74" fmla="*/ 90 w 520"/>
                      <a:gd name="T75" fmla="*/ 342 h 599"/>
                      <a:gd name="T76" fmla="*/ 54 w 520"/>
                      <a:gd name="T77" fmla="*/ 330 h 599"/>
                      <a:gd name="T78" fmla="*/ 24 w 520"/>
                      <a:gd name="T79" fmla="*/ 324 h 599"/>
                      <a:gd name="T80" fmla="*/ 12 w 520"/>
                      <a:gd name="T81" fmla="*/ 318 h 599"/>
                      <a:gd name="T82" fmla="*/ 0 w 520"/>
                      <a:gd name="T83" fmla="*/ 318 h 599"/>
                      <a:gd name="T84" fmla="*/ 0 w 520"/>
                      <a:gd name="T85" fmla="*/ 318 h 5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520" h="599">
                        <a:moveTo>
                          <a:pt x="96" y="0"/>
                        </a:moveTo>
                        <a:lnTo>
                          <a:pt x="102" y="0"/>
                        </a:lnTo>
                        <a:lnTo>
                          <a:pt x="126" y="6"/>
                        </a:lnTo>
                        <a:lnTo>
                          <a:pt x="162" y="12"/>
                        </a:lnTo>
                        <a:lnTo>
                          <a:pt x="203" y="24"/>
                        </a:lnTo>
                        <a:lnTo>
                          <a:pt x="293" y="48"/>
                        </a:lnTo>
                        <a:lnTo>
                          <a:pt x="329" y="66"/>
                        </a:lnTo>
                        <a:lnTo>
                          <a:pt x="365" y="84"/>
                        </a:lnTo>
                        <a:lnTo>
                          <a:pt x="395" y="108"/>
                        </a:lnTo>
                        <a:lnTo>
                          <a:pt x="437" y="144"/>
                        </a:lnTo>
                        <a:lnTo>
                          <a:pt x="473" y="186"/>
                        </a:lnTo>
                        <a:lnTo>
                          <a:pt x="502" y="234"/>
                        </a:lnTo>
                        <a:lnTo>
                          <a:pt x="520" y="288"/>
                        </a:lnTo>
                        <a:lnTo>
                          <a:pt x="520" y="354"/>
                        </a:lnTo>
                        <a:lnTo>
                          <a:pt x="508" y="390"/>
                        </a:lnTo>
                        <a:lnTo>
                          <a:pt x="491" y="426"/>
                        </a:lnTo>
                        <a:lnTo>
                          <a:pt x="467" y="462"/>
                        </a:lnTo>
                        <a:lnTo>
                          <a:pt x="437" y="498"/>
                        </a:lnTo>
                        <a:lnTo>
                          <a:pt x="395" y="534"/>
                        </a:lnTo>
                        <a:lnTo>
                          <a:pt x="347" y="563"/>
                        </a:lnTo>
                        <a:lnTo>
                          <a:pt x="299" y="581"/>
                        </a:lnTo>
                        <a:lnTo>
                          <a:pt x="251" y="593"/>
                        </a:lnTo>
                        <a:lnTo>
                          <a:pt x="209" y="599"/>
                        </a:lnTo>
                        <a:lnTo>
                          <a:pt x="174" y="599"/>
                        </a:lnTo>
                        <a:lnTo>
                          <a:pt x="150" y="599"/>
                        </a:lnTo>
                        <a:lnTo>
                          <a:pt x="138" y="593"/>
                        </a:lnTo>
                        <a:lnTo>
                          <a:pt x="120" y="546"/>
                        </a:lnTo>
                        <a:lnTo>
                          <a:pt x="108" y="510"/>
                        </a:lnTo>
                        <a:lnTo>
                          <a:pt x="96" y="480"/>
                        </a:lnTo>
                        <a:lnTo>
                          <a:pt x="90" y="468"/>
                        </a:lnTo>
                        <a:lnTo>
                          <a:pt x="84" y="450"/>
                        </a:lnTo>
                        <a:lnTo>
                          <a:pt x="84" y="450"/>
                        </a:lnTo>
                        <a:lnTo>
                          <a:pt x="90" y="438"/>
                        </a:lnTo>
                        <a:lnTo>
                          <a:pt x="120" y="414"/>
                        </a:lnTo>
                        <a:lnTo>
                          <a:pt x="162" y="384"/>
                        </a:lnTo>
                        <a:lnTo>
                          <a:pt x="209" y="372"/>
                        </a:lnTo>
                        <a:lnTo>
                          <a:pt x="144" y="354"/>
                        </a:lnTo>
                        <a:lnTo>
                          <a:pt x="90" y="342"/>
                        </a:lnTo>
                        <a:lnTo>
                          <a:pt x="54" y="330"/>
                        </a:lnTo>
                        <a:lnTo>
                          <a:pt x="24" y="324"/>
                        </a:lnTo>
                        <a:lnTo>
                          <a:pt x="12" y="318"/>
                        </a:lnTo>
                        <a:lnTo>
                          <a:pt x="0" y="318"/>
                        </a:lnTo>
                        <a:lnTo>
                          <a:pt x="0" y="31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23" name="Freeform 391"/>
                  <p:cNvSpPr>
                    <a:spLocks/>
                  </p:cNvSpPr>
                  <p:nvPr/>
                </p:nvSpPr>
                <p:spPr bwMode="auto">
                  <a:xfrm>
                    <a:off x="3095" y="2271"/>
                    <a:ext cx="652" cy="138"/>
                  </a:xfrm>
                  <a:custGeom>
                    <a:avLst/>
                    <a:gdLst>
                      <a:gd name="T0" fmla="*/ 652 w 652"/>
                      <a:gd name="T1" fmla="*/ 138 h 138"/>
                      <a:gd name="T2" fmla="*/ 646 w 652"/>
                      <a:gd name="T3" fmla="*/ 138 h 138"/>
                      <a:gd name="T4" fmla="*/ 628 w 652"/>
                      <a:gd name="T5" fmla="*/ 132 h 138"/>
                      <a:gd name="T6" fmla="*/ 604 w 652"/>
                      <a:gd name="T7" fmla="*/ 126 h 138"/>
                      <a:gd name="T8" fmla="*/ 568 w 652"/>
                      <a:gd name="T9" fmla="*/ 114 h 138"/>
                      <a:gd name="T10" fmla="*/ 472 w 652"/>
                      <a:gd name="T11" fmla="*/ 90 h 138"/>
                      <a:gd name="T12" fmla="*/ 365 w 652"/>
                      <a:gd name="T13" fmla="*/ 66 h 138"/>
                      <a:gd name="T14" fmla="*/ 251 w 652"/>
                      <a:gd name="T15" fmla="*/ 36 h 138"/>
                      <a:gd name="T16" fmla="*/ 143 w 652"/>
                      <a:gd name="T17" fmla="*/ 18 h 138"/>
                      <a:gd name="T18" fmla="*/ 96 w 652"/>
                      <a:gd name="T19" fmla="*/ 6 h 138"/>
                      <a:gd name="T20" fmla="*/ 60 w 652"/>
                      <a:gd name="T21" fmla="*/ 6 h 138"/>
                      <a:gd name="T22" fmla="*/ 24 w 652"/>
                      <a:gd name="T23" fmla="*/ 0 h 138"/>
                      <a:gd name="T24" fmla="*/ 0 w 652"/>
                      <a:gd name="T25" fmla="*/ 0 h 1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652" h="138">
                        <a:moveTo>
                          <a:pt x="652" y="138"/>
                        </a:moveTo>
                        <a:lnTo>
                          <a:pt x="646" y="138"/>
                        </a:lnTo>
                        <a:lnTo>
                          <a:pt x="628" y="132"/>
                        </a:lnTo>
                        <a:lnTo>
                          <a:pt x="604" y="126"/>
                        </a:lnTo>
                        <a:lnTo>
                          <a:pt x="568" y="114"/>
                        </a:lnTo>
                        <a:lnTo>
                          <a:pt x="472" y="90"/>
                        </a:lnTo>
                        <a:lnTo>
                          <a:pt x="365" y="66"/>
                        </a:lnTo>
                        <a:lnTo>
                          <a:pt x="251" y="36"/>
                        </a:lnTo>
                        <a:lnTo>
                          <a:pt x="143" y="18"/>
                        </a:lnTo>
                        <a:lnTo>
                          <a:pt x="96" y="6"/>
                        </a:lnTo>
                        <a:lnTo>
                          <a:pt x="60" y="6"/>
                        </a:lnTo>
                        <a:lnTo>
                          <a:pt x="2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24" name="Freeform 392"/>
                  <p:cNvSpPr>
                    <a:spLocks/>
                  </p:cNvSpPr>
                  <p:nvPr/>
                </p:nvSpPr>
                <p:spPr bwMode="auto">
                  <a:xfrm>
                    <a:off x="3149" y="2385"/>
                    <a:ext cx="526" cy="96"/>
                  </a:xfrm>
                  <a:custGeom>
                    <a:avLst/>
                    <a:gdLst>
                      <a:gd name="T0" fmla="*/ 526 w 526"/>
                      <a:gd name="T1" fmla="*/ 96 h 96"/>
                      <a:gd name="T2" fmla="*/ 520 w 526"/>
                      <a:gd name="T3" fmla="*/ 96 h 96"/>
                      <a:gd name="T4" fmla="*/ 502 w 526"/>
                      <a:gd name="T5" fmla="*/ 96 h 96"/>
                      <a:gd name="T6" fmla="*/ 484 w 526"/>
                      <a:gd name="T7" fmla="*/ 90 h 96"/>
                      <a:gd name="T8" fmla="*/ 454 w 526"/>
                      <a:gd name="T9" fmla="*/ 78 h 96"/>
                      <a:gd name="T10" fmla="*/ 382 w 526"/>
                      <a:gd name="T11" fmla="*/ 60 h 96"/>
                      <a:gd name="T12" fmla="*/ 299 w 526"/>
                      <a:gd name="T13" fmla="*/ 42 h 96"/>
                      <a:gd name="T14" fmla="*/ 209 w 526"/>
                      <a:gd name="T15" fmla="*/ 24 h 96"/>
                      <a:gd name="T16" fmla="*/ 125 w 526"/>
                      <a:gd name="T17" fmla="*/ 6 h 96"/>
                      <a:gd name="T18" fmla="*/ 53 w 526"/>
                      <a:gd name="T19" fmla="*/ 0 h 96"/>
                      <a:gd name="T20" fmla="*/ 24 w 526"/>
                      <a:gd name="T21" fmla="*/ 0 h 96"/>
                      <a:gd name="T22" fmla="*/ 0 w 526"/>
                      <a:gd name="T23" fmla="*/ 6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26" h="96">
                        <a:moveTo>
                          <a:pt x="526" y="96"/>
                        </a:moveTo>
                        <a:lnTo>
                          <a:pt x="520" y="96"/>
                        </a:lnTo>
                        <a:lnTo>
                          <a:pt x="502" y="96"/>
                        </a:lnTo>
                        <a:lnTo>
                          <a:pt x="484" y="90"/>
                        </a:lnTo>
                        <a:lnTo>
                          <a:pt x="454" y="78"/>
                        </a:lnTo>
                        <a:lnTo>
                          <a:pt x="382" y="60"/>
                        </a:lnTo>
                        <a:lnTo>
                          <a:pt x="299" y="42"/>
                        </a:lnTo>
                        <a:lnTo>
                          <a:pt x="209" y="24"/>
                        </a:lnTo>
                        <a:lnTo>
                          <a:pt x="125" y="6"/>
                        </a:lnTo>
                        <a:lnTo>
                          <a:pt x="53" y="0"/>
                        </a:lnTo>
                        <a:lnTo>
                          <a:pt x="24" y="0"/>
                        </a:lnTo>
                        <a:lnTo>
                          <a:pt x="0" y="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25" name="Freeform 393"/>
                  <p:cNvSpPr>
                    <a:spLocks/>
                  </p:cNvSpPr>
                  <p:nvPr/>
                </p:nvSpPr>
                <p:spPr bwMode="auto">
                  <a:xfrm>
                    <a:off x="3872" y="2253"/>
                    <a:ext cx="126" cy="198"/>
                  </a:xfrm>
                  <a:custGeom>
                    <a:avLst/>
                    <a:gdLst>
                      <a:gd name="T0" fmla="*/ 42 w 126"/>
                      <a:gd name="T1" fmla="*/ 12 h 198"/>
                      <a:gd name="T2" fmla="*/ 18 w 126"/>
                      <a:gd name="T3" fmla="*/ 102 h 198"/>
                      <a:gd name="T4" fmla="*/ 0 w 126"/>
                      <a:gd name="T5" fmla="*/ 192 h 198"/>
                      <a:gd name="T6" fmla="*/ 30 w 126"/>
                      <a:gd name="T7" fmla="*/ 168 h 198"/>
                      <a:gd name="T8" fmla="*/ 60 w 126"/>
                      <a:gd name="T9" fmla="*/ 168 h 198"/>
                      <a:gd name="T10" fmla="*/ 90 w 126"/>
                      <a:gd name="T11" fmla="*/ 180 h 198"/>
                      <a:gd name="T12" fmla="*/ 108 w 126"/>
                      <a:gd name="T13" fmla="*/ 198 h 198"/>
                      <a:gd name="T14" fmla="*/ 126 w 126"/>
                      <a:gd name="T15" fmla="*/ 138 h 198"/>
                      <a:gd name="T16" fmla="*/ 126 w 126"/>
                      <a:gd name="T17" fmla="*/ 102 h 198"/>
                      <a:gd name="T18" fmla="*/ 120 w 126"/>
                      <a:gd name="T19" fmla="*/ 72 h 198"/>
                      <a:gd name="T20" fmla="*/ 102 w 126"/>
                      <a:gd name="T21" fmla="*/ 30 h 198"/>
                      <a:gd name="T22" fmla="*/ 84 w 126"/>
                      <a:gd name="T23" fmla="*/ 6 h 198"/>
                      <a:gd name="T24" fmla="*/ 66 w 126"/>
                      <a:gd name="T25" fmla="*/ 0 h 198"/>
                      <a:gd name="T26" fmla="*/ 42 w 126"/>
                      <a:gd name="T27" fmla="*/ 12 h 198"/>
                      <a:gd name="T28" fmla="*/ 42 w 126"/>
                      <a:gd name="T29" fmla="*/ 12 h 1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26" h="198">
                        <a:moveTo>
                          <a:pt x="42" y="12"/>
                        </a:moveTo>
                        <a:lnTo>
                          <a:pt x="18" y="102"/>
                        </a:lnTo>
                        <a:lnTo>
                          <a:pt x="0" y="192"/>
                        </a:lnTo>
                        <a:lnTo>
                          <a:pt x="30" y="168"/>
                        </a:lnTo>
                        <a:lnTo>
                          <a:pt x="60" y="168"/>
                        </a:lnTo>
                        <a:lnTo>
                          <a:pt x="90" y="180"/>
                        </a:lnTo>
                        <a:lnTo>
                          <a:pt x="108" y="198"/>
                        </a:lnTo>
                        <a:lnTo>
                          <a:pt x="126" y="138"/>
                        </a:lnTo>
                        <a:lnTo>
                          <a:pt x="126" y="102"/>
                        </a:lnTo>
                        <a:lnTo>
                          <a:pt x="120" y="72"/>
                        </a:lnTo>
                        <a:lnTo>
                          <a:pt x="102" y="30"/>
                        </a:lnTo>
                        <a:lnTo>
                          <a:pt x="84" y="6"/>
                        </a:lnTo>
                        <a:lnTo>
                          <a:pt x="66" y="0"/>
                        </a:lnTo>
                        <a:lnTo>
                          <a:pt x="42" y="12"/>
                        </a:lnTo>
                        <a:lnTo>
                          <a:pt x="42" y="12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26" name="Freeform 394"/>
                  <p:cNvSpPr>
                    <a:spLocks/>
                  </p:cNvSpPr>
                  <p:nvPr/>
                </p:nvSpPr>
                <p:spPr bwMode="auto">
                  <a:xfrm>
                    <a:off x="4153" y="2187"/>
                    <a:ext cx="323" cy="288"/>
                  </a:xfrm>
                  <a:custGeom>
                    <a:avLst/>
                    <a:gdLst>
                      <a:gd name="T0" fmla="*/ 323 w 323"/>
                      <a:gd name="T1" fmla="*/ 0 h 288"/>
                      <a:gd name="T2" fmla="*/ 317 w 323"/>
                      <a:gd name="T3" fmla="*/ 72 h 288"/>
                      <a:gd name="T4" fmla="*/ 294 w 323"/>
                      <a:gd name="T5" fmla="*/ 150 h 288"/>
                      <a:gd name="T6" fmla="*/ 258 w 323"/>
                      <a:gd name="T7" fmla="*/ 228 h 288"/>
                      <a:gd name="T8" fmla="*/ 222 w 323"/>
                      <a:gd name="T9" fmla="*/ 288 h 288"/>
                      <a:gd name="T10" fmla="*/ 204 w 323"/>
                      <a:gd name="T11" fmla="*/ 270 h 288"/>
                      <a:gd name="T12" fmla="*/ 174 w 323"/>
                      <a:gd name="T13" fmla="*/ 252 h 288"/>
                      <a:gd name="T14" fmla="*/ 108 w 323"/>
                      <a:gd name="T15" fmla="*/ 228 h 288"/>
                      <a:gd name="T16" fmla="*/ 72 w 323"/>
                      <a:gd name="T17" fmla="*/ 216 h 288"/>
                      <a:gd name="T18" fmla="*/ 42 w 323"/>
                      <a:gd name="T19" fmla="*/ 222 h 288"/>
                      <a:gd name="T20" fmla="*/ 18 w 323"/>
                      <a:gd name="T21" fmla="*/ 228 h 288"/>
                      <a:gd name="T22" fmla="*/ 0 w 323"/>
                      <a:gd name="T23" fmla="*/ 246 h 288"/>
                      <a:gd name="T24" fmla="*/ 36 w 323"/>
                      <a:gd name="T25" fmla="*/ 210 h 288"/>
                      <a:gd name="T26" fmla="*/ 66 w 323"/>
                      <a:gd name="T27" fmla="*/ 168 h 288"/>
                      <a:gd name="T28" fmla="*/ 84 w 323"/>
                      <a:gd name="T29" fmla="*/ 144 h 288"/>
                      <a:gd name="T30" fmla="*/ 102 w 323"/>
                      <a:gd name="T31" fmla="*/ 132 h 288"/>
                      <a:gd name="T32" fmla="*/ 126 w 323"/>
                      <a:gd name="T33" fmla="*/ 126 h 288"/>
                      <a:gd name="T34" fmla="*/ 150 w 323"/>
                      <a:gd name="T35" fmla="*/ 114 h 288"/>
                      <a:gd name="T36" fmla="*/ 198 w 323"/>
                      <a:gd name="T37" fmla="*/ 84 h 288"/>
                      <a:gd name="T38" fmla="*/ 246 w 323"/>
                      <a:gd name="T39" fmla="*/ 54 h 288"/>
                      <a:gd name="T40" fmla="*/ 264 w 323"/>
                      <a:gd name="T41" fmla="*/ 42 h 288"/>
                      <a:gd name="T42" fmla="*/ 282 w 323"/>
                      <a:gd name="T43" fmla="*/ 24 h 288"/>
                      <a:gd name="T44" fmla="*/ 299 w 323"/>
                      <a:gd name="T45" fmla="*/ 6 h 288"/>
                      <a:gd name="T46" fmla="*/ 323 w 323"/>
                      <a:gd name="T47" fmla="*/ 0 h 288"/>
                      <a:gd name="T48" fmla="*/ 323 w 323"/>
                      <a:gd name="T49" fmla="*/ 0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323" h="288">
                        <a:moveTo>
                          <a:pt x="323" y="0"/>
                        </a:moveTo>
                        <a:lnTo>
                          <a:pt x="317" y="72"/>
                        </a:lnTo>
                        <a:lnTo>
                          <a:pt x="294" y="150"/>
                        </a:lnTo>
                        <a:lnTo>
                          <a:pt x="258" y="228"/>
                        </a:lnTo>
                        <a:lnTo>
                          <a:pt x="222" y="288"/>
                        </a:lnTo>
                        <a:lnTo>
                          <a:pt x="204" y="270"/>
                        </a:lnTo>
                        <a:lnTo>
                          <a:pt x="174" y="252"/>
                        </a:lnTo>
                        <a:lnTo>
                          <a:pt x="108" y="228"/>
                        </a:lnTo>
                        <a:lnTo>
                          <a:pt x="72" y="216"/>
                        </a:lnTo>
                        <a:lnTo>
                          <a:pt x="42" y="222"/>
                        </a:lnTo>
                        <a:lnTo>
                          <a:pt x="18" y="228"/>
                        </a:lnTo>
                        <a:lnTo>
                          <a:pt x="0" y="246"/>
                        </a:lnTo>
                        <a:lnTo>
                          <a:pt x="36" y="210"/>
                        </a:lnTo>
                        <a:lnTo>
                          <a:pt x="66" y="168"/>
                        </a:lnTo>
                        <a:lnTo>
                          <a:pt x="84" y="144"/>
                        </a:lnTo>
                        <a:lnTo>
                          <a:pt x="102" y="132"/>
                        </a:lnTo>
                        <a:lnTo>
                          <a:pt x="126" y="126"/>
                        </a:lnTo>
                        <a:lnTo>
                          <a:pt x="150" y="114"/>
                        </a:lnTo>
                        <a:lnTo>
                          <a:pt x="198" y="84"/>
                        </a:lnTo>
                        <a:lnTo>
                          <a:pt x="246" y="54"/>
                        </a:lnTo>
                        <a:lnTo>
                          <a:pt x="264" y="42"/>
                        </a:lnTo>
                        <a:lnTo>
                          <a:pt x="282" y="24"/>
                        </a:lnTo>
                        <a:lnTo>
                          <a:pt x="299" y="6"/>
                        </a:lnTo>
                        <a:lnTo>
                          <a:pt x="323" y="0"/>
                        </a:lnTo>
                        <a:lnTo>
                          <a:pt x="323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27" name="Freeform 395"/>
                  <p:cNvSpPr>
                    <a:spLocks/>
                  </p:cNvSpPr>
                  <p:nvPr/>
                </p:nvSpPr>
                <p:spPr bwMode="auto">
                  <a:xfrm>
                    <a:off x="3962" y="2259"/>
                    <a:ext cx="287" cy="246"/>
                  </a:xfrm>
                  <a:custGeom>
                    <a:avLst/>
                    <a:gdLst>
                      <a:gd name="T0" fmla="*/ 6 w 287"/>
                      <a:gd name="T1" fmla="*/ 36 h 246"/>
                      <a:gd name="T2" fmla="*/ 0 w 287"/>
                      <a:gd name="T3" fmla="*/ 48 h 246"/>
                      <a:gd name="T4" fmla="*/ 6 w 287"/>
                      <a:gd name="T5" fmla="*/ 72 h 246"/>
                      <a:gd name="T6" fmla="*/ 18 w 287"/>
                      <a:gd name="T7" fmla="*/ 102 h 246"/>
                      <a:gd name="T8" fmla="*/ 36 w 287"/>
                      <a:gd name="T9" fmla="*/ 138 h 246"/>
                      <a:gd name="T10" fmla="*/ 78 w 287"/>
                      <a:gd name="T11" fmla="*/ 210 h 246"/>
                      <a:gd name="T12" fmla="*/ 96 w 287"/>
                      <a:gd name="T13" fmla="*/ 234 h 246"/>
                      <a:gd name="T14" fmla="*/ 114 w 287"/>
                      <a:gd name="T15" fmla="*/ 246 h 246"/>
                      <a:gd name="T16" fmla="*/ 132 w 287"/>
                      <a:gd name="T17" fmla="*/ 222 h 246"/>
                      <a:gd name="T18" fmla="*/ 162 w 287"/>
                      <a:gd name="T19" fmla="*/ 198 h 246"/>
                      <a:gd name="T20" fmla="*/ 209 w 287"/>
                      <a:gd name="T21" fmla="*/ 156 h 246"/>
                      <a:gd name="T22" fmla="*/ 251 w 287"/>
                      <a:gd name="T23" fmla="*/ 102 h 246"/>
                      <a:gd name="T24" fmla="*/ 287 w 287"/>
                      <a:gd name="T25" fmla="*/ 36 h 246"/>
                      <a:gd name="T26" fmla="*/ 209 w 287"/>
                      <a:gd name="T27" fmla="*/ 18 h 246"/>
                      <a:gd name="T28" fmla="*/ 168 w 287"/>
                      <a:gd name="T29" fmla="*/ 6 h 246"/>
                      <a:gd name="T30" fmla="*/ 132 w 287"/>
                      <a:gd name="T31" fmla="*/ 0 h 246"/>
                      <a:gd name="T32" fmla="*/ 96 w 287"/>
                      <a:gd name="T33" fmla="*/ 6 h 246"/>
                      <a:gd name="T34" fmla="*/ 60 w 287"/>
                      <a:gd name="T35" fmla="*/ 12 h 246"/>
                      <a:gd name="T36" fmla="*/ 6 w 287"/>
                      <a:gd name="T37" fmla="*/ 36 h 246"/>
                      <a:gd name="T38" fmla="*/ 6 w 287"/>
                      <a:gd name="T39" fmla="*/ 36 h 2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287" h="246">
                        <a:moveTo>
                          <a:pt x="6" y="36"/>
                        </a:moveTo>
                        <a:lnTo>
                          <a:pt x="0" y="48"/>
                        </a:lnTo>
                        <a:lnTo>
                          <a:pt x="6" y="72"/>
                        </a:lnTo>
                        <a:lnTo>
                          <a:pt x="18" y="102"/>
                        </a:lnTo>
                        <a:lnTo>
                          <a:pt x="36" y="138"/>
                        </a:lnTo>
                        <a:lnTo>
                          <a:pt x="78" y="210"/>
                        </a:lnTo>
                        <a:lnTo>
                          <a:pt x="96" y="234"/>
                        </a:lnTo>
                        <a:lnTo>
                          <a:pt x="114" y="246"/>
                        </a:lnTo>
                        <a:lnTo>
                          <a:pt x="132" y="222"/>
                        </a:lnTo>
                        <a:lnTo>
                          <a:pt x="162" y="198"/>
                        </a:lnTo>
                        <a:lnTo>
                          <a:pt x="209" y="156"/>
                        </a:lnTo>
                        <a:lnTo>
                          <a:pt x="251" y="102"/>
                        </a:lnTo>
                        <a:lnTo>
                          <a:pt x="287" y="36"/>
                        </a:lnTo>
                        <a:lnTo>
                          <a:pt x="209" y="18"/>
                        </a:lnTo>
                        <a:lnTo>
                          <a:pt x="168" y="6"/>
                        </a:lnTo>
                        <a:lnTo>
                          <a:pt x="132" y="0"/>
                        </a:lnTo>
                        <a:lnTo>
                          <a:pt x="96" y="6"/>
                        </a:lnTo>
                        <a:lnTo>
                          <a:pt x="60" y="12"/>
                        </a:lnTo>
                        <a:lnTo>
                          <a:pt x="6" y="36"/>
                        </a:lnTo>
                        <a:lnTo>
                          <a:pt x="6" y="3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28" name="Freeform 396"/>
                  <p:cNvSpPr>
                    <a:spLocks/>
                  </p:cNvSpPr>
                  <p:nvPr/>
                </p:nvSpPr>
                <p:spPr bwMode="auto">
                  <a:xfrm>
                    <a:off x="4291" y="2493"/>
                    <a:ext cx="161" cy="114"/>
                  </a:xfrm>
                  <a:custGeom>
                    <a:avLst/>
                    <a:gdLst>
                      <a:gd name="T0" fmla="*/ 0 w 161"/>
                      <a:gd name="T1" fmla="*/ 0 h 114"/>
                      <a:gd name="T2" fmla="*/ 0 w 161"/>
                      <a:gd name="T3" fmla="*/ 42 h 114"/>
                      <a:gd name="T4" fmla="*/ 12 w 161"/>
                      <a:gd name="T5" fmla="*/ 84 h 114"/>
                      <a:gd name="T6" fmla="*/ 84 w 161"/>
                      <a:gd name="T7" fmla="*/ 96 h 114"/>
                      <a:gd name="T8" fmla="*/ 156 w 161"/>
                      <a:gd name="T9" fmla="*/ 114 h 114"/>
                      <a:gd name="T10" fmla="*/ 161 w 161"/>
                      <a:gd name="T11" fmla="*/ 78 h 114"/>
                      <a:gd name="T12" fmla="*/ 161 w 161"/>
                      <a:gd name="T13" fmla="*/ 42 h 114"/>
                      <a:gd name="T14" fmla="*/ 120 w 161"/>
                      <a:gd name="T15" fmla="*/ 42 h 114"/>
                      <a:gd name="T16" fmla="*/ 78 w 161"/>
                      <a:gd name="T17" fmla="*/ 36 h 114"/>
                      <a:gd name="T18" fmla="*/ 36 w 161"/>
                      <a:gd name="T19" fmla="*/ 24 h 114"/>
                      <a:gd name="T20" fmla="*/ 0 w 161"/>
                      <a:gd name="T21" fmla="*/ 0 h 114"/>
                      <a:gd name="T22" fmla="*/ 0 w 161"/>
                      <a:gd name="T23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61" h="114">
                        <a:moveTo>
                          <a:pt x="0" y="0"/>
                        </a:moveTo>
                        <a:lnTo>
                          <a:pt x="0" y="42"/>
                        </a:lnTo>
                        <a:lnTo>
                          <a:pt x="12" y="84"/>
                        </a:lnTo>
                        <a:lnTo>
                          <a:pt x="84" y="96"/>
                        </a:lnTo>
                        <a:lnTo>
                          <a:pt x="156" y="114"/>
                        </a:lnTo>
                        <a:lnTo>
                          <a:pt x="161" y="78"/>
                        </a:lnTo>
                        <a:lnTo>
                          <a:pt x="161" y="42"/>
                        </a:lnTo>
                        <a:lnTo>
                          <a:pt x="120" y="42"/>
                        </a:lnTo>
                        <a:lnTo>
                          <a:pt x="78" y="36"/>
                        </a:lnTo>
                        <a:lnTo>
                          <a:pt x="36" y="2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29" name="Freeform 397"/>
                  <p:cNvSpPr>
                    <a:spLocks/>
                  </p:cNvSpPr>
                  <p:nvPr/>
                </p:nvSpPr>
                <p:spPr bwMode="auto">
                  <a:xfrm>
                    <a:off x="3801" y="1485"/>
                    <a:ext cx="986" cy="882"/>
                  </a:xfrm>
                  <a:custGeom>
                    <a:avLst/>
                    <a:gdLst>
                      <a:gd name="T0" fmla="*/ 107 w 986"/>
                      <a:gd name="T1" fmla="*/ 114 h 882"/>
                      <a:gd name="T2" fmla="*/ 125 w 986"/>
                      <a:gd name="T3" fmla="*/ 204 h 882"/>
                      <a:gd name="T4" fmla="*/ 107 w 986"/>
                      <a:gd name="T5" fmla="*/ 330 h 882"/>
                      <a:gd name="T6" fmla="*/ 35 w 986"/>
                      <a:gd name="T7" fmla="*/ 480 h 882"/>
                      <a:gd name="T8" fmla="*/ 0 w 986"/>
                      <a:gd name="T9" fmla="*/ 612 h 882"/>
                      <a:gd name="T10" fmla="*/ 6 w 986"/>
                      <a:gd name="T11" fmla="*/ 696 h 882"/>
                      <a:gd name="T12" fmla="*/ 47 w 986"/>
                      <a:gd name="T13" fmla="*/ 756 h 882"/>
                      <a:gd name="T14" fmla="*/ 107 w 986"/>
                      <a:gd name="T15" fmla="*/ 810 h 882"/>
                      <a:gd name="T16" fmla="*/ 173 w 986"/>
                      <a:gd name="T17" fmla="*/ 846 h 882"/>
                      <a:gd name="T18" fmla="*/ 293 w 986"/>
                      <a:gd name="T19" fmla="*/ 882 h 882"/>
                      <a:gd name="T20" fmla="*/ 466 w 986"/>
                      <a:gd name="T21" fmla="*/ 870 h 882"/>
                      <a:gd name="T22" fmla="*/ 622 w 986"/>
                      <a:gd name="T23" fmla="*/ 786 h 882"/>
                      <a:gd name="T24" fmla="*/ 693 w 986"/>
                      <a:gd name="T25" fmla="*/ 708 h 882"/>
                      <a:gd name="T26" fmla="*/ 747 w 986"/>
                      <a:gd name="T27" fmla="*/ 618 h 882"/>
                      <a:gd name="T28" fmla="*/ 807 w 986"/>
                      <a:gd name="T29" fmla="*/ 606 h 882"/>
                      <a:gd name="T30" fmla="*/ 867 w 986"/>
                      <a:gd name="T31" fmla="*/ 582 h 882"/>
                      <a:gd name="T32" fmla="*/ 933 w 986"/>
                      <a:gd name="T33" fmla="*/ 528 h 882"/>
                      <a:gd name="T34" fmla="*/ 980 w 986"/>
                      <a:gd name="T35" fmla="*/ 456 h 882"/>
                      <a:gd name="T36" fmla="*/ 974 w 986"/>
                      <a:gd name="T37" fmla="*/ 390 h 882"/>
                      <a:gd name="T38" fmla="*/ 915 w 986"/>
                      <a:gd name="T39" fmla="*/ 360 h 882"/>
                      <a:gd name="T40" fmla="*/ 831 w 986"/>
                      <a:gd name="T41" fmla="*/ 384 h 882"/>
                      <a:gd name="T42" fmla="*/ 759 w 986"/>
                      <a:gd name="T43" fmla="*/ 456 h 882"/>
                      <a:gd name="T44" fmla="*/ 753 w 986"/>
                      <a:gd name="T45" fmla="*/ 390 h 882"/>
                      <a:gd name="T46" fmla="*/ 729 w 986"/>
                      <a:gd name="T47" fmla="*/ 282 h 882"/>
                      <a:gd name="T48" fmla="*/ 723 w 986"/>
                      <a:gd name="T49" fmla="*/ 252 h 882"/>
                      <a:gd name="T50" fmla="*/ 729 w 986"/>
                      <a:gd name="T51" fmla="*/ 276 h 882"/>
                      <a:gd name="T52" fmla="*/ 729 w 986"/>
                      <a:gd name="T53" fmla="*/ 264 h 882"/>
                      <a:gd name="T54" fmla="*/ 705 w 986"/>
                      <a:gd name="T55" fmla="*/ 204 h 882"/>
                      <a:gd name="T56" fmla="*/ 663 w 986"/>
                      <a:gd name="T57" fmla="*/ 174 h 882"/>
                      <a:gd name="T58" fmla="*/ 634 w 986"/>
                      <a:gd name="T59" fmla="*/ 228 h 882"/>
                      <a:gd name="T60" fmla="*/ 616 w 986"/>
                      <a:gd name="T61" fmla="*/ 228 h 882"/>
                      <a:gd name="T62" fmla="*/ 598 w 986"/>
                      <a:gd name="T63" fmla="*/ 150 h 882"/>
                      <a:gd name="T64" fmla="*/ 586 w 986"/>
                      <a:gd name="T65" fmla="*/ 84 h 882"/>
                      <a:gd name="T66" fmla="*/ 562 w 986"/>
                      <a:gd name="T67" fmla="*/ 96 h 882"/>
                      <a:gd name="T68" fmla="*/ 538 w 986"/>
                      <a:gd name="T69" fmla="*/ 150 h 882"/>
                      <a:gd name="T70" fmla="*/ 514 w 986"/>
                      <a:gd name="T71" fmla="*/ 126 h 882"/>
                      <a:gd name="T72" fmla="*/ 490 w 986"/>
                      <a:gd name="T73" fmla="*/ 48 h 882"/>
                      <a:gd name="T74" fmla="*/ 436 w 986"/>
                      <a:gd name="T75" fmla="*/ 12 h 882"/>
                      <a:gd name="T76" fmla="*/ 317 w 986"/>
                      <a:gd name="T77" fmla="*/ 60 h 882"/>
                      <a:gd name="T78" fmla="*/ 239 w 986"/>
                      <a:gd name="T79" fmla="*/ 96 h 882"/>
                      <a:gd name="T80" fmla="*/ 185 w 986"/>
                      <a:gd name="T81" fmla="*/ 132 h 882"/>
                      <a:gd name="T82" fmla="*/ 203 w 986"/>
                      <a:gd name="T83" fmla="*/ 24 h 882"/>
                      <a:gd name="T84" fmla="*/ 173 w 986"/>
                      <a:gd name="T85" fmla="*/ 24 h 882"/>
                      <a:gd name="T86" fmla="*/ 107 w 986"/>
                      <a:gd name="T87" fmla="*/ 66 h 882"/>
                      <a:gd name="T88" fmla="*/ 83 w 986"/>
                      <a:gd name="T89" fmla="*/ 72 h 8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986" h="882">
                        <a:moveTo>
                          <a:pt x="83" y="72"/>
                        </a:moveTo>
                        <a:lnTo>
                          <a:pt x="107" y="114"/>
                        </a:lnTo>
                        <a:lnTo>
                          <a:pt x="119" y="156"/>
                        </a:lnTo>
                        <a:lnTo>
                          <a:pt x="125" y="204"/>
                        </a:lnTo>
                        <a:lnTo>
                          <a:pt x="125" y="246"/>
                        </a:lnTo>
                        <a:lnTo>
                          <a:pt x="107" y="330"/>
                        </a:lnTo>
                        <a:lnTo>
                          <a:pt x="71" y="408"/>
                        </a:lnTo>
                        <a:lnTo>
                          <a:pt x="35" y="480"/>
                        </a:lnTo>
                        <a:lnTo>
                          <a:pt x="6" y="570"/>
                        </a:lnTo>
                        <a:lnTo>
                          <a:pt x="0" y="612"/>
                        </a:lnTo>
                        <a:lnTo>
                          <a:pt x="0" y="654"/>
                        </a:lnTo>
                        <a:lnTo>
                          <a:pt x="6" y="696"/>
                        </a:lnTo>
                        <a:lnTo>
                          <a:pt x="23" y="732"/>
                        </a:lnTo>
                        <a:lnTo>
                          <a:pt x="47" y="756"/>
                        </a:lnTo>
                        <a:lnTo>
                          <a:pt x="77" y="786"/>
                        </a:lnTo>
                        <a:lnTo>
                          <a:pt x="107" y="810"/>
                        </a:lnTo>
                        <a:lnTo>
                          <a:pt x="143" y="828"/>
                        </a:lnTo>
                        <a:lnTo>
                          <a:pt x="173" y="846"/>
                        </a:lnTo>
                        <a:lnTo>
                          <a:pt x="215" y="864"/>
                        </a:lnTo>
                        <a:lnTo>
                          <a:pt x="293" y="882"/>
                        </a:lnTo>
                        <a:lnTo>
                          <a:pt x="382" y="882"/>
                        </a:lnTo>
                        <a:lnTo>
                          <a:pt x="466" y="870"/>
                        </a:lnTo>
                        <a:lnTo>
                          <a:pt x="544" y="834"/>
                        </a:lnTo>
                        <a:lnTo>
                          <a:pt x="622" y="786"/>
                        </a:lnTo>
                        <a:lnTo>
                          <a:pt x="657" y="750"/>
                        </a:lnTo>
                        <a:lnTo>
                          <a:pt x="693" y="708"/>
                        </a:lnTo>
                        <a:lnTo>
                          <a:pt x="723" y="660"/>
                        </a:lnTo>
                        <a:lnTo>
                          <a:pt x="747" y="618"/>
                        </a:lnTo>
                        <a:lnTo>
                          <a:pt x="777" y="612"/>
                        </a:lnTo>
                        <a:lnTo>
                          <a:pt x="807" y="606"/>
                        </a:lnTo>
                        <a:lnTo>
                          <a:pt x="843" y="594"/>
                        </a:lnTo>
                        <a:lnTo>
                          <a:pt x="867" y="582"/>
                        </a:lnTo>
                        <a:lnTo>
                          <a:pt x="897" y="558"/>
                        </a:lnTo>
                        <a:lnTo>
                          <a:pt x="933" y="528"/>
                        </a:lnTo>
                        <a:lnTo>
                          <a:pt x="963" y="492"/>
                        </a:lnTo>
                        <a:lnTo>
                          <a:pt x="980" y="456"/>
                        </a:lnTo>
                        <a:lnTo>
                          <a:pt x="986" y="414"/>
                        </a:lnTo>
                        <a:lnTo>
                          <a:pt x="974" y="390"/>
                        </a:lnTo>
                        <a:lnTo>
                          <a:pt x="951" y="372"/>
                        </a:lnTo>
                        <a:lnTo>
                          <a:pt x="915" y="360"/>
                        </a:lnTo>
                        <a:lnTo>
                          <a:pt x="873" y="366"/>
                        </a:lnTo>
                        <a:lnTo>
                          <a:pt x="831" y="384"/>
                        </a:lnTo>
                        <a:lnTo>
                          <a:pt x="795" y="414"/>
                        </a:lnTo>
                        <a:lnTo>
                          <a:pt x="759" y="456"/>
                        </a:lnTo>
                        <a:lnTo>
                          <a:pt x="759" y="426"/>
                        </a:lnTo>
                        <a:lnTo>
                          <a:pt x="753" y="390"/>
                        </a:lnTo>
                        <a:lnTo>
                          <a:pt x="735" y="312"/>
                        </a:lnTo>
                        <a:lnTo>
                          <a:pt x="729" y="282"/>
                        </a:lnTo>
                        <a:lnTo>
                          <a:pt x="723" y="264"/>
                        </a:lnTo>
                        <a:lnTo>
                          <a:pt x="723" y="252"/>
                        </a:lnTo>
                        <a:lnTo>
                          <a:pt x="723" y="264"/>
                        </a:lnTo>
                        <a:lnTo>
                          <a:pt x="729" y="276"/>
                        </a:lnTo>
                        <a:lnTo>
                          <a:pt x="729" y="276"/>
                        </a:lnTo>
                        <a:lnTo>
                          <a:pt x="729" y="264"/>
                        </a:lnTo>
                        <a:lnTo>
                          <a:pt x="723" y="246"/>
                        </a:lnTo>
                        <a:lnTo>
                          <a:pt x="705" y="204"/>
                        </a:lnTo>
                        <a:lnTo>
                          <a:pt x="675" y="144"/>
                        </a:lnTo>
                        <a:lnTo>
                          <a:pt x="663" y="174"/>
                        </a:lnTo>
                        <a:lnTo>
                          <a:pt x="651" y="210"/>
                        </a:lnTo>
                        <a:lnTo>
                          <a:pt x="634" y="228"/>
                        </a:lnTo>
                        <a:lnTo>
                          <a:pt x="622" y="234"/>
                        </a:lnTo>
                        <a:lnTo>
                          <a:pt x="616" y="228"/>
                        </a:lnTo>
                        <a:lnTo>
                          <a:pt x="598" y="192"/>
                        </a:lnTo>
                        <a:lnTo>
                          <a:pt x="598" y="150"/>
                        </a:lnTo>
                        <a:lnTo>
                          <a:pt x="592" y="102"/>
                        </a:lnTo>
                        <a:lnTo>
                          <a:pt x="586" y="84"/>
                        </a:lnTo>
                        <a:lnTo>
                          <a:pt x="574" y="66"/>
                        </a:lnTo>
                        <a:lnTo>
                          <a:pt x="562" y="96"/>
                        </a:lnTo>
                        <a:lnTo>
                          <a:pt x="550" y="126"/>
                        </a:lnTo>
                        <a:lnTo>
                          <a:pt x="538" y="150"/>
                        </a:lnTo>
                        <a:lnTo>
                          <a:pt x="526" y="168"/>
                        </a:lnTo>
                        <a:lnTo>
                          <a:pt x="514" y="126"/>
                        </a:lnTo>
                        <a:lnTo>
                          <a:pt x="502" y="84"/>
                        </a:lnTo>
                        <a:lnTo>
                          <a:pt x="490" y="48"/>
                        </a:lnTo>
                        <a:lnTo>
                          <a:pt x="466" y="0"/>
                        </a:lnTo>
                        <a:lnTo>
                          <a:pt x="436" y="12"/>
                        </a:lnTo>
                        <a:lnTo>
                          <a:pt x="400" y="24"/>
                        </a:lnTo>
                        <a:lnTo>
                          <a:pt x="317" y="60"/>
                        </a:lnTo>
                        <a:lnTo>
                          <a:pt x="275" y="78"/>
                        </a:lnTo>
                        <a:lnTo>
                          <a:pt x="239" y="96"/>
                        </a:lnTo>
                        <a:lnTo>
                          <a:pt x="209" y="114"/>
                        </a:lnTo>
                        <a:lnTo>
                          <a:pt x="185" y="132"/>
                        </a:lnTo>
                        <a:lnTo>
                          <a:pt x="185" y="84"/>
                        </a:lnTo>
                        <a:lnTo>
                          <a:pt x="203" y="24"/>
                        </a:lnTo>
                        <a:lnTo>
                          <a:pt x="191" y="24"/>
                        </a:lnTo>
                        <a:lnTo>
                          <a:pt x="173" y="24"/>
                        </a:lnTo>
                        <a:lnTo>
                          <a:pt x="143" y="48"/>
                        </a:lnTo>
                        <a:lnTo>
                          <a:pt x="107" y="66"/>
                        </a:lnTo>
                        <a:lnTo>
                          <a:pt x="95" y="72"/>
                        </a:lnTo>
                        <a:lnTo>
                          <a:pt x="83" y="72"/>
                        </a:lnTo>
                        <a:lnTo>
                          <a:pt x="83" y="72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30" name="Freeform 398"/>
                  <p:cNvSpPr>
                    <a:spLocks/>
                  </p:cNvSpPr>
                  <p:nvPr/>
                </p:nvSpPr>
                <p:spPr bwMode="auto">
                  <a:xfrm>
                    <a:off x="4417" y="2715"/>
                    <a:ext cx="305" cy="203"/>
                  </a:xfrm>
                  <a:custGeom>
                    <a:avLst/>
                    <a:gdLst>
                      <a:gd name="T0" fmla="*/ 287 w 305"/>
                      <a:gd name="T1" fmla="*/ 60 h 203"/>
                      <a:gd name="T2" fmla="*/ 251 w 305"/>
                      <a:gd name="T3" fmla="*/ 42 h 203"/>
                      <a:gd name="T4" fmla="*/ 221 w 305"/>
                      <a:gd name="T5" fmla="*/ 24 h 203"/>
                      <a:gd name="T6" fmla="*/ 191 w 305"/>
                      <a:gd name="T7" fmla="*/ 12 h 203"/>
                      <a:gd name="T8" fmla="*/ 161 w 305"/>
                      <a:gd name="T9" fmla="*/ 0 h 203"/>
                      <a:gd name="T10" fmla="*/ 113 w 305"/>
                      <a:gd name="T11" fmla="*/ 0 h 203"/>
                      <a:gd name="T12" fmla="*/ 71 w 305"/>
                      <a:gd name="T13" fmla="*/ 6 h 203"/>
                      <a:gd name="T14" fmla="*/ 35 w 305"/>
                      <a:gd name="T15" fmla="*/ 18 h 203"/>
                      <a:gd name="T16" fmla="*/ 12 w 305"/>
                      <a:gd name="T17" fmla="*/ 42 h 203"/>
                      <a:gd name="T18" fmla="*/ 6 w 305"/>
                      <a:gd name="T19" fmla="*/ 54 h 203"/>
                      <a:gd name="T20" fmla="*/ 0 w 305"/>
                      <a:gd name="T21" fmla="*/ 66 h 203"/>
                      <a:gd name="T22" fmla="*/ 6 w 305"/>
                      <a:gd name="T23" fmla="*/ 78 h 203"/>
                      <a:gd name="T24" fmla="*/ 18 w 305"/>
                      <a:gd name="T25" fmla="*/ 84 h 203"/>
                      <a:gd name="T26" fmla="*/ 12 w 305"/>
                      <a:gd name="T27" fmla="*/ 108 h 203"/>
                      <a:gd name="T28" fmla="*/ 24 w 305"/>
                      <a:gd name="T29" fmla="*/ 132 h 203"/>
                      <a:gd name="T30" fmla="*/ 30 w 305"/>
                      <a:gd name="T31" fmla="*/ 132 h 203"/>
                      <a:gd name="T32" fmla="*/ 30 w 305"/>
                      <a:gd name="T33" fmla="*/ 137 h 203"/>
                      <a:gd name="T34" fmla="*/ 24 w 305"/>
                      <a:gd name="T35" fmla="*/ 143 h 203"/>
                      <a:gd name="T36" fmla="*/ 24 w 305"/>
                      <a:gd name="T37" fmla="*/ 161 h 203"/>
                      <a:gd name="T38" fmla="*/ 35 w 305"/>
                      <a:gd name="T39" fmla="*/ 173 h 203"/>
                      <a:gd name="T40" fmla="*/ 59 w 305"/>
                      <a:gd name="T41" fmla="*/ 185 h 203"/>
                      <a:gd name="T42" fmla="*/ 89 w 305"/>
                      <a:gd name="T43" fmla="*/ 179 h 203"/>
                      <a:gd name="T44" fmla="*/ 119 w 305"/>
                      <a:gd name="T45" fmla="*/ 173 h 203"/>
                      <a:gd name="T46" fmla="*/ 143 w 305"/>
                      <a:gd name="T47" fmla="*/ 167 h 203"/>
                      <a:gd name="T48" fmla="*/ 167 w 305"/>
                      <a:gd name="T49" fmla="*/ 185 h 203"/>
                      <a:gd name="T50" fmla="*/ 191 w 305"/>
                      <a:gd name="T51" fmla="*/ 197 h 203"/>
                      <a:gd name="T52" fmla="*/ 215 w 305"/>
                      <a:gd name="T53" fmla="*/ 203 h 203"/>
                      <a:gd name="T54" fmla="*/ 239 w 305"/>
                      <a:gd name="T55" fmla="*/ 197 h 203"/>
                      <a:gd name="T56" fmla="*/ 275 w 305"/>
                      <a:gd name="T57" fmla="*/ 173 h 203"/>
                      <a:gd name="T58" fmla="*/ 305 w 305"/>
                      <a:gd name="T59" fmla="*/ 137 h 203"/>
                      <a:gd name="T60" fmla="*/ 305 w 305"/>
                      <a:gd name="T61" fmla="*/ 114 h 203"/>
                      <a:gd name="T62" fmla="*/ 299 w 305"/>
                      <a:gd name="T63" fmla="*/ 96 h 203"/>
                      <a:gd name="T64" fmla="*/ 293 w 305"/>
                      <a:gd name="T65" fmla="*/ 78 h 203"/>
                      <a:gd name="T66" fmla="*/ 287 w 305"/>
                      <a:gd name="T67" fmla="*/ 60 h 203"/>
                      <a:gd name="T68" fmla="*/ 287 w 305"/>
                      <a:gd name="T69" fmla="*/ 60 h 2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305" h="203">
                        <a:moveTo>
                          <a:pt x="287" y="60"/>
                        </a:moveTo>
                        <a:lnTo>
                          <a:pt x="251" y="42"/>
                        </a:lnTo>
                        <a:lnTo>
                          <a:pt x="221" y="24"/>
                        </a:lnTo>
                        <a:lnTo>
                          <a:pt x="191" y="12"/>
                        </a:lnTo>
                        <a:lnTo>
                          <a:pt x="161" y="0"/>
                        </a:lnTo>
                        <a:lnTo>
                          <a:pt x="113" y="0"/>
                        </a:lnTo>
                        <a:lnTo>
                          <a:pt x="71" y="6"/>
                        </a:lnTo>
                        <a:lnTo>
                          <a:pt x="35" y="18"/>
                        </a:lnTo>
                        <a:lnTo>
                          <a:pt x="12" y="42"/>
                        </a:lnTo>
                        <a:lnTo>
                          <a:pt x="6" y="54"/>
                        </a:lnTo>
                        <a:lnTo>
                          <a:pt x="0" y="66"/>
                        </a:lnTo>
                        <a:lnTo>
                          <a:pt x="6" y="78"/>
                        </a:lnTo>
                        <a:lnTo>
                          <a:pt x="18" y="84"/>
                        </a:lnTo>
                        <a:lnTo>
                          <a:pt x="12" y="108"/>
                        </a:lnTo>
                        <a:lnTo>
                          <a:pt x="24" y="132"/>
                        </a:lnTo>
                        <a:lnTo>
                          <a:pt x="30" y="132"/>
                        </a:lnTo>
                        <a:lnTo>
                          <a:pt x="30" y="137"/>
                        </a:lnTo>
                        <a:lnTo>
                          <a:pt x="24" y="143"/>
                        </a:lnTo>
                        <a:lnTo>
                          <a:pt x="24" y="161"/>
                        </a:lnTo>
                        <a:lnTo>
                          <a:pt x="35" y="173"/>
                        </a:lnTo>
                        <a:lnTo>
                          <a:pt x="59" y="185"/>
                        </a:lnTo>
                        <a:lnTo>
                          <a:pt x="89" y="179"/>
                        </a:lnTo>
                        <a:lnTo>
                          <a:pt x="119" y="173"/>
                        </a:lnTo>
                        <a:lnTo>
                          <a:pt x="143" y="167"/>
                        </a:lnTo>
                        <a:lnTo>
                          <a:pt x="167" y="185"/>
                        </a:lnTo>
                        <a:lnTo>
                          <a:pt x="191" y="197"/>
                        </a:lnTo>
                        <a:lnTo>
                          <a:pt x="215" y="203"/>
                        </a:lnTo>
                        <a:lnTo>
                          <a:pt x="239" y="197"/>
                        </a:lnTo>
                        <a:lnTo>
                          <a:pt x="275" y="173"/>
                        </a:lnTo>
                        <a:lnTo>
                          <a:pt x="305" y="137"/>
                        </a:lnTo>
                        <a:lnTo>
                          <a:pt x="305" y="114"/>
                        </a:lnTo>
                        <a:lnTo>
                          <a:pt x="299" y="96"/>
                        </a:lnTo>
                        <a:lnTo>
                          <a:pt x="293" y="78"/>
                        </a:lnTo>
                        <a:lnTo>
                          <a:pt x="287" y="60"/>
                        </a:lnTo>
                        <a:lnTo>
                          <a:pt x="287" y="60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31" name="Freeform 399"/>
                  <p:cNvSpPr>
                    <a:spLocks/>
                  </p:cNvSpPr>
                  <p:nvPr/>
                </p:nvSpPr>
                <p:spPr bwMode="auto">
                  <a:xfrm>
                    <a:off x="4464" y="2763"/>
                    <a:ext cx="108" cy="24"/>
                  </a:xfrm>
                  <a:custGeom>
                    <a:avLst/>
                    <a:gdLst>
                      <a:gd name="T0" fmla="*/ 0 w 108"/>
                      <a:gd name="T1" fmla="*/ 24 h 24"/>
                      <a:gd name="T2" fmla="*/ 24 w 108"/>
                      <a:gd name="T3" fmla="*/ 6 h 24"/>
                      <a:gd name="T4" fmla="*/ 54 w 108"/>
                      <a:gd name="T5" fmla="*/ 0 h 24"/>
                      <a:gd name="T6" fmla="*/ 78 w 108"/>
                      <a:gd name="T7" fmla="*/ 6 h 24"/>
                      <a:gd name="T8" fmla="*/ 108 w 108"/>
                      <a:gd name="T9" fmla="*/ 12 h 24"/>
                      <a:gd name="T10" fmla="*/ 0 w 108"/>
                      <a:gd name="T11" fmla="*/ 24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8" h="24">
                        <a:moveTo>
                          <a:pt x="0" y="24"/>
                        </a:moveTo>
                        <a:lnTo>
                          <a:pt x="24" y="6"/>
                        </a:lnTo>
                        <a:lnTo>
                          <a:pt x="54" y="0"/>
                        </a:lnTo>
                        <a:lnTo>
                          <a:pt x="78" y="6"/>
                        </a:lnTo>
                        <a:lnTo>
                          <a:pt x="108" y="12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32" name="Freeform 400"/>
                  <p:cNvSpPr>
                    <a:spLocks/>
                  </p:cNvSpPr>
                  <p:nvPr/>
                </p:nvSpPr>
                <p:spPr bwMode="auto">
                  <a:xfrm>
                    <a:off x="4464" y="2763"/>
                    <a:ext cx="108" cy="24"/>
                  </a:xfrm>
                  <a:custGeom>
                    <a:avLst/>
                    <a:gdLst>
                      <a:gd name="T0" fmla="*/ 0 w 108"/>
                      <a:gd name="T1" fmla="*/ 24 h 24"/>
                      <a:gd name="T2" fmla="*/ 24 w 108"/>
                      <a:gd name="T3" fmla="*/ 6 h 24"/>
                      <a:gd name="T4" fmla="*/ 54 w 108"/>
                      <a:gd name="T5" fmla="*/ 0 h 24"/>
                      <a:gd name="T6" fmla="*/ 78 w 108"/>
                      <a:gd name="T7" fmla="*/ 6 h 24"/>
                      <a:gd name="T8" fmla="*/ 108 w 108"/>
                      <a:gd name="T9" fmla="*/ 1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8" h="24">
                        <a:moveTo>
                          <a:pt x="0" y="24"/>
                        </a:moveTo>
                        <a:lnTo>
                          <a:pt x="24" y="6"/>
                        </a:lnTo>
                        <a:lnTo>
                          <a:pt x="54" y="0"/>
                        </a:lnTo>
                        <a:lnTo>
                          <a:pt x="78" y="6"/>
                        </a:lnTo>
                        <a:lnTo>
                          <a:pt x="108" y="12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33" name="Freeform 401"/>
                  <p:cNvSpPr>
                    <a:spLocks/>
                  </p:cNvSpPr>
                  <p:nvPr/>
                </p:nvSpPr>
                <p:spPr bwMode="auto">
                  <a:xfrm>
                    <a:off x="4482" y="2817"/>
                    <a:ext cx="84" cy="18"/>
                  </a:xfrm>
                  <a:custGeom>
                    <a:avLst/>
                    <a:gdLst>
                      <a:gd name="T0" fmla="*/ 0 w 84"/>
                      <a:gd name="T1" fmla="*/ 18 h 18"/>
                      <a:gd name="T2" fmla="*/ 12 w 84"/>
                      <a:gd name="T3" fmla="*/ 12 h 18"/>
                      <a:gd name="T4" fmla="*/ 30 w 84"/>
                      <a:gd name="T5" fmla="*/ 0 h 18"/>
                      <a:gd name="T6" fmla="*/ 42 w 84"/>
                      <a:gd name="T7" fmla="*/ 0 h 18"/>
                      <a:gd name="T8" fmla="*/ 54 w 84"/>
                      <a:gd name="T9" fmla="*/ 0 h 18"/>
                      <a:gd name="T10" fmla="*/ 84 w 84"/>
                      <a:gd name="T11" fmla="*/ 12 h 18"/>
                      <a:gd name="T12" fmla="*/ 0 w 84"/>
                      <a:gd name="T13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4" h="18">
                        <a:moveTo>
                          <a:pt x="0" y="18"/>
                        </a:moveTo>
                        <a:lnTo>
                          <a:pt x="12" y="12"/>
                        </a:lnTo>
                        <a:lnTo>
                          <a:pt x="30" y="0"/>
                        </a:lnTo>
                        <a:lnTo>
                          <a:pt x="42" y="0"/>
                        </a:lnTo>
                        <a:lnTo>
                          <a:pt x="54" y="0"/>
                        </a:lnTo>
                        <a:lnTo>
                          <a:pt x="84" y="12"/>
                        </a:lnTo>
                        <a:lnTo>
                          <a:pt x="0" y="18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34" name="Freeform 402"/>
                  <p:cNvSpPr>
                    <a:spLocks/>
                  </p:cNvSpPr>
                  <p:nvPr/>
                </p:nvSpPr>
                <p:spPr bwMode="auto">
                  <a:xfrm>
                    <a:off x="4482" y="2817"/>
                    <a:ext cx="84" cy="18"/>
                  </a:xfrm>
                  <a:custGeom>
                    <a:avLst/>
                    <a:gdLst>
                      <a:gd name="T0" fmla="*/ 0 w 84"/>
                      <a:gd name="T1" fmla="*/ 18 h 18"/>
                      <a:gd name="T2" fmla="*/ 12 w 84"/>
                      <a:gd name="T3" fmla="*/ 12 h 18"/>
                      <a:gd name="T4" fmla="*/ 30 w 84"/>
                      <a:gd name="T5" fmla="*/ 0 h 18"/>
                      <a:gd name="T6" fmla="*/ 42 w 84"/>
                      <a:gd name="T7" fmla="*/ 0 h 18"/>
                      <a:gd name="T8" fmla="*/ 54 w 84"/>
                      <a:gd name="T9" fmla="*/ 0 h 18"/>
                      <a:gd name="T10" fmla="*/ 84 w 84"/>
                      <a:gd name="T11" fmla="*/ 12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4" h="18">
                        <a:moveTo>
                          <a:pt x="0" y="18"/>
                        </a:moveTo>
                        <a:lnTo>
                          <a:pt x="12" y="12"/>
                        </a:lnTo>
                        <a:lnTo>
                          <a:pt x="30" y="0"/>
                        </a:lnTo>
                        <a:lnTo>
                          <a:pt x="42" y="0"/>
                        </a:lnTo>
                        <a:lnTo>
                          <a:pt x="54" y="0"/>
                        </a:lnTo>
                        <a:lnTo>
                          <a:pt x="84" y="12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35" name="Freeform 403"/>
                  <p:cNvSpPr>
                    <a:spLocks/>
                  </p:cNvSpPr>
                  <p:nvPr/>
                </p:nvSpPr>
                <p:spPr bwMode="auto">
                  <a:xfrm>
                    <a:off x="2604" y="1456"/>
                    <a:ext cx="921" cy="737"/>
                  </a:xfrm>
                  <a:custGeom>
                    <a:avLst/>
                    <a:gdLst>
                      <a:gd name="T0" fmla="*/ 287 w 921"/>
                      <a:gd name="T1" fmla="*/ 563 h 737"/>
                      <a:gd name="T2" fmla="*/ 264 w 921"/>
                      <a:gd name="T3" fmla="*/ 623 h 737"/>
                      <a:gd name="T4" fmla="*/ 276 w 921"/>
                      <a:gd name="T5" fmla="*/ 677 h 737"/>
                      <a:gd name="T6" fmla="*/ 353 w 921"/>
                      <a:gd name="T7" fmla="*/ 737 h 737"/>
                      <a:gd name="T8" fmla="*/ 395 w 921"/>
                      <a:gd name="T9" fmla="*/ 737 h 737"/>
                      <a:gd name="T10" fmla="*/ 473 w 921"/>
                      <a:gd name="T11" fmla="*/ 695 h 737"/>
                      <a:gd name="T12" fmla="*/ 557 w 921"/>
                      <a:gd name="T13" fmla="*/ 659 h 737"/>
                      <a:gd name="T14" fmla="*/ 652 w 921"/>
                      <a:gd name="T15" fmla="*/ 653 h 737"/>
                      <a:gd name="T16" fmla="*/ 748 w 921"/>
                      <a:gd name="T17" fmla="*/ 641 h 737"/>
                      <a:gd name="T18" fmla="*/ 820 w 921"/>
                      <a:gd name="T19" fmla="*/ 581 h 737"/>
                      <a:gd name="T20" fmla="*/ 850 w 921"/>
                      <a:gd name="T21" fmla="*/ 503 h 737"/>
                      <a:gd name="T22" fmla="*/ 904 w 921"/>
                      <a:gd name="T23" fmla="*/ 347 h 737"/>
                      <a:gd name="T24" fmla="*/ 921 w 921"/>
                      <a:gd name="T25" fmla="*/ 263 h 737"/>
                      <a:gd name="T26" fmla="*/ 915 w 921"/>
                      <a:gd name="T27" fmla="*/ 197 h 737"/>
                      <a:gd name="T28" fmla="*/ 880 w 921"/>
                      <a:gd name="T29" fmla="*/ 125 h 737"/>
                      <a:gd name="T30" fmla="*/ 808 w 921"/>
                      <a:gd name="T31" fmla="*/ 59 h 737"/>
                      <a:gd name="T32" fmla="*/ 676 w 921"/>
                      <a:gd name="T33" fmla="*/ 29 h 737"/>
                      <a:gd name="T34" fmla="*/ 610 w 921"/>
                      <a:gd name="T35" fmla="*/ 47 h 737"/>
                      <a:gd name="T36" fmla="*/ 563 w 921"/>
                      <a:gd name="T37" fmla="*/ 12 h 737"/>
                      <a:gd name="T38" fmla="*/ 503 w 921"/>
                      <a:gd name="T39" fmla="*/ 0 h 737"/>
                      <a:gd name="T40" fmla="*/ 437 w 921"/>
                      <a:gd name="T41" fmla="*/ 12 h 737"/>
                      <a:gd name="T42" fmla="*/ 359 w 921"/>
                      <a:gd name="T43" fmla="*/ 41 h 737"/>
                      <a:gd name="T44" fmla="*/ 317 w 921"/>
                      <a:gd name="T45" fmla="*/ 35 h 737"/>
                      <a:gd name="T46" fmla="*/ 258 w 921"/>
                      <a:gd name="T47" fmla="*/ 53 h 737"/>
                      <a:gd name="T48" fmla="*/ 186 w 921"/>
                      <a:gd name="T49" fmla="*/ 77 h 737"/>
                      <a:gd name="T50" fmla="*/ 102 w 921"/>
                      <a:gd name="T51" fmla="*/ 89 h 737"/>
                      <a:gd name="T52" fmla="*/ 42 w 921"/>
                      <a:gd name="T53" fmla="*/ 137 h 737"/>
                      <a:gd name="T54" fmla="*/ 6 w 921"/>
                      <a:gd name="T55" fmla="*/ 221 h 737"/>
                      <a:gd name="T56" fmla="*/ 0 w 921"/>
                      <a:gd name="T57" fmla="*/ 311 h 737"/>
                      <a:gd name="T58" fmla="*/ 18 w 921"/>
                      <a:gd name="T59" fmla="*/ 389 h 737"/>
                      <a:gd name="T60" fmla="*/ 60 w 921"/>
                      <a:gd name="T61" fmla="*/ 437 h 737"/>
                      <a:gd name="T62" fmla="*/ 120 w 921"/>
                      <a:gd name="T63" fmla="*/ 467 h 737"/>
                      <a:gd name="T64" fmla="*/ 144 w 921"/>
                      <a:gd name="T65" fmla="*/ 473 h 737"/>
                      <a:gd name="T66" fmla="*/ 180 w 921"/>
                      <a:gd name="T67" fmla="*/ 509 h 737"/>
                      <a:gd name="T68" fmla="*/ 264 w 921"/>
                      <a:gd name="T69" fmla="*/ 545 h 737"/>
                      <a:gd name="T70" fmla="*/ 305 w 921"/>
                      <a:gd name="T71" fmla="*/ 545 h 7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921" h="737">
                        <a:moveTo>
                          <a:pt x="305" y="545"/>
                        </a:moveTo>
                        <a:lnTo>
                          <a:pt x="287" y="563"/>
                        </a:lnTo>
                        <a:lnTo>
                          <a:pt x="276" y="581"/>
                        </a:lnTo>
                        <a:lnTo>
                          <a:pt x="264" y="623"/>
                        </a:lnTo>
                        <a:lnTo>
                          <a:pt x="270" y="653"/>
                        </a:lnTo>
                        <a:lnTo>
                          <a:pt x="276" y="677"/>
                        </a:lnTo>
                        <a:lnTo>
                          <a:pt x="311" y="713"/>
                        </a:lnTo>
                        <a:lnTo>
                          <a:pt x="353" y="737"/>
                        </a:lnTo>
                        <a:lnTo>
                          <a:pt x="371" y="737"/>
                        </a:lnTo>
                        <a:lnTo>
                          <a:pt x="395" y="737"/>
                        </a:lnTo>
                        <a:lnTo>
                          <a:pt x="443" y="719"/>
                        </a:lnTo>
                        <a:lnTo>
                          <a:pt x="473" y="695"/>
                        </a:lnTo>
                        <a:lnTo>
                          <a:pt x="509" y="671"/>
                        </a:lnTo>
                        <a:lnTo>
                          <a:pt x="557" y="659"/>
                        </a:lnTo>
                        <a:lnTo>
                          <a:pt x="604" y="653"/>
                        </a:lnTo>
                        <a:lnTo>
                          <a:pt x="652" y="653"/>
                        </a:lnTo>
                        <a:lnTo>
                          <a:pt x="700" y="647"/>
                        </a:lnTo>
                        <a:lnTo>
                          <a:pt x="748" y="641"/>
                        </a:lnTo>
                        <a:lnTo>
                          <a:pt x="790" y="617"/>
                        </a:lnTo>
                        <a:lnTo>
                          <a:pt x="820" y="581"/>
                        </a:lnTo>
                        <a:lnTo>
                          <a:pt x="832" y="545"/>
                        </a:lnTo>
                        <a:lnTo>
                          <a:pt x="850" y="503"/>
                        </a:lnTo>
                        <a:lnTo>
                          <a:pt x="886" y="401"/>
                        </a:lnTo>
                        <a:lnTo>
                          <a:pt x="904" y="347"/>
                        </a:lnTo>
                        <a:lnTo>
                          <a:pt x="915" y="299"/>
                        </a:lnTo>
                        <a:lnTo>
                          <a:pt x="921" y="263"/>
                        </a:lnTo>
                        <a:lnTo>
                          <a:pt x="921" y="233"/>
                        </a:lnTo>
                        <a:lnTo>
                          <a:pt x="915" y="197"/>
                        </a:lnTo>
                        <a:lnTo>
                          <a:pt x="904" y="161"/>
                        </a:lnTo>
                        <a:lnTo>
                          <a:pt x="880" y="125"/>
                        </a:lnTo>
                        <a:lnTo>
                          <a:pt x="850" y="89"/>
                        </a:lnTo>
                        <a:lnTo>
                          <a:pt x="808" y="59"/>
                        </a:lnTo>
                        <a:lnTo>
                          <a:pt x="748" y="35"/>
                        </a:lnTo>
                        <a:lnTo>
                          <a:pt x="676" y="29"/>
                        </a:lnTo>
                        <a:lnTo>
                          <a:pt x="646" y="35"/>
                        </a:lnTo>
                        <a:lnTo>
                          <a:pt x="610" y="47"/>
                        </a:lnTo>
                        <a:lnTo>
                          <a:pt x="587" y="29"/>
                        </a:lnTo>
                        <a:lnTo>
                          <a:pt x="563" y="12"/>
                        </a:lnTo>
                        <a:lnTo>
                          <a:pt x="533" y="0"/>
                        </a:lnTo>
                        <a:lnTo>
                          <a:pt x="503" y="0"/>
                        </a:lnTo>
                        <a:lnTo>
                          <a:pt x="467" y="0"/>
                        </a:lnTo>
                        <a:lnTo>
                          <a:pt x="437" y="12"/>
                        </a:lnTo>
                        <a:lnTo>
                          <a:pt x="383" y="53"/>
                        </a:lnTo>
                        <a:lnTo>
                          <a:pt x="359" y="41"/>
                        </a:lnTo>
                        <a:lnTo>
                          <a:pt x="335" y="41"/>
                        </a:lnTo>
                        <a:lnTo>
                          <a:pt x="317" y="35"/>
                        </a:lnTo>
                        <a:lnTo>
                          <a:pt x="299" y="41"/>
                        </a:lnTo>
                        <a:lnTo>
                          <a:pt x="258" y="53"/>
                        </a:lnTo>
                        <a:lnTo>
                          <a:pt x="234" y="83"/>
                        </a:lnTo>
                        <a:lnTo>
                          <a:pt x="186" y="77"/>
                        </a:lnTo>
                        <a:lnTo>
                          <a:pt x="144" y="77"/>
                        </a:lnTo>
                        <a:lnTo>
                          <a:pt x="102" y="89"/>
                        </a:lnTo>
                        <a:lnTo>
                          <a:pt x="72" y="107"/>
                        </a:lnTo>
                        <a:lnTo>
                          <a:pt x="42" y="137"/>
                        </a:lnTo>
                        <a:lnTo>
                          <a:pt x="18" y="173"/>
                        </a:lnTo>
                        <a:lnTo>
                          <a:pt x="6" y="221"/>
                        </a:lnTo>
                        <a:lnTo>
                          <a:pt x="0" y="275"/>
                        </a:lnTo>
                        <a:lnTo>
                          <a:pt x="0" y="311"/>
                        </a:lnTo>
                        <a:lnTo>
                          <a:pt x="6" y="353"/>
                        </a:lnTo>
                        <a:lnTo>
                          <a:pt x="18" y="389"/>
                        </a:lnTo>
                        <a:lnTo>
                          <a:pt x="36" y="419"/>
                        </a:lnTo>
                        <a:lnTo>
                          <a:pt x="60" y="437"/>
                        </a:lnTo>
                        <a:lnTo>
                          <a:pt x="90" y="455"/>
                        </a:lnTo>
                        <a:lnTo>
                          <a:pt x="120" y="467"/>
                        </a:lnTo>
                        <a:lnTo>
                          <a:pt x="144" y="473"/>
                        </a:lnTo>
                        <a:lnTo>
                          <a:pt x="144" y="473"/>
                        </a:lnTo>
                        <a:lnTo>
                          <a:pt x="150" y="479"/>
                        </a:lnTo>
                        <a:lnTo>
                          <a:pt x="180" y="509"/>
                        </a:lnTo>
                        <a:lnTo>
                          <a:pt x="228" y="533"/>
                        </a:lnTo>
                        <a:lnTo>
                          <a:pt x="264" y="545"/>
                        </a:lnTo>
                        <a:lnTo>
                          <a:pt x="305" y="545"/>
                        </a:lnTo>
                        <a:lnTo>
                          <a:pt x="305" y="545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36" name="Freeform 404"/>
                  <p:cNvSpPr>
                    <a:spLocks/>
                  </p:cNvSpPr>
                  <p:nvPr/>
                </p:nvSpPr>
                <p:spPr bwMode="auto">
                  <a:xfrm>
                    <a:off x="3298" y="1767"/>
                    <a:ext cx="60" cy="108"/>
                  </a:xfrm>
                  <a:custGeom>
                    <a:avLst/>
                    <a:gdLst>
                      <a:gd name="T0" fmla="*/ 60 w 60"/>
                      <a:gd name="T1" fmla="*/ 0 h 108"/>
                      <a:gd name="T2" fmla="*/ 30 w 60"/>
                      <a:gd name="T3" fmla="*/ 60 h 108"/>
                      <a:gd name="T4" fmla="*/ 12 w 60"/>
                      <a:gd name="T5" fmla="*/ 84 h 108"/>
                      <a:gd name="T6" fmla="*/ 0 w 60"/>
                      <a:gd name="T7" fmla="*/ 108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0" h="108">
                        <a:moveTo>
                          <a:pt x="60" y="0"/>
                        </a:moveTo>
                        <a:lnTo>
                          <a:pt x="30" y="60"/>
                        </a:lnTo>
                        <a:lnTo>
                          <a:pt x="12" y="84"/>
                        </a:lnTo>
                        <a:lnTo>
                          <a:pt x="0" y="10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37" name="Freeform 405"/>
                  <p:cNvSpPr>
                    <a:spLocks/>
                  </p:cNvSpPr>
                  <p:nvPr/>
                </p:nvSpPr>
                <p:spPr bwMode="auto">
                  <a:xfrm>
                    <a:off x="3053" y="1647"/>
                    <a:ext cx="305" cy="366"/>
                  </a:xfrm>
                  <a:custGeom>
                    <a:avLst/>
                    <a:gdLst>
                      <a:gd name="T0" fmla="*/ 90 w 305"/>
                      <a:gd name="T1" fmla="*/ 0 h 366"/>
                      <a:gd name="T2" fmla="*/ 60 w 305"/>
                      <a:gd name="T3" fmla="*/ 42 h 366"/>
                      <a:gd name="T4" fmla="*/ 36 w 305"/>
                      <a:gd name="T5" fmla="*/ 96 h 366"/>
                      <a:gd name="T6" fmla="*/ 18 w 305"/>
                      <a:gd name="T7" fmla="*/ 150 h 366"/>
                      <a:gd name="T8" fmla="*/ 6 w 305"/>
                      <a:gd name="T9" fmla="*/ 198 h 366"/>
                      <a:gd name="T10" fmla="*/ 0 w 305"/>
                      <a:gd name="T11" fmla="*/ 240 h 366"/>
                      <a:gd name="T12" fmla="*/ 6 w 305"/>
                      <a:gd name="T13" fmla="*/ 288 h 366"/>
                      <a:gd name="T14" fmla="*/ 24 w 305"/>
                      <a:gd name="T15" fmla="*/ 324 h 366"/>
                      <a:gd name="T16" fmla="*/ 60 w 305"/>
                      <a:gd name="T17" fmla="*/ 354 h 366"/>
                      <a:gd name="T18" fmla="*/ 138 w 305"/>
                      <a:gd name="T19" fmla="*/ 366 h 366"/>
                      <a:gd name="T20" fmla="*/ 179 w 305"/>
                      <a:gd name="T21" fmla="*/ 366 h 366"/>
                      <a:gd name="T22" fmla="*/ 215 w 305"/>
                      <a:gd name="T23" fmla="*/ 354 h 366"/>
                      <a:gd name="T24" fmla="*/ 251 w 305"/>
                      <a:gd name="T25" fmla="*/ 336 h 366"/>
                      <a:gd name="T26" fmla="*/ 281 w 305"/>
                      <a:gd name="T27" fmla="*/ 306 h 366"/>
                      <a:gd name="T28" fmla="*/ 305 w 305"/>
                      <a:gd name="T29" fmla="*/ 264 h 366"/>
                      <a:gd name="T30" fmla="*/ 305 w 305"/>
                      <a:gd name="T31" fmla="*/ 228 h 3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305" h="366">
                        <a:moveTo>
                          <a:pt x="90" y="0"/>
                        </a:moveTo>
                        <a:lnTo>
                          <a:pt x="60" y="42"/>
                        </a:lnTo>
                        <a:lnTo>
                          <a:pt x="36" y="96"/>
                        </a:lnTo>
                        <a:lnTo>
                          <a:pt x="18" y="150"/>
                        </a:lnTo>
                        <a:lnTo>
                          <a:pt x="6" y="198"/>
                        </a:lnTo>
                        <a:lnTo>
                          <a:pt x="0" y="240"/>
                        </a:lnTo>
                        <a:lnTo>
                          <a:pt x="6" y="288"/>
                        </a:lnTo>
                        <a:lnTo>
                          <a:pt x="24" y="324"/>
                        </a:lnTo>
                        <a:lnTo>
                          <a:pt x="60" y="354"/>
                        </a:lnTo>
                        <a:lnTo>
                          <a:pt x="138" y="366"/>
                        </a:lnTo>
                        <a:lnTo>
                          <a:pt x="179" y="366"/>
                        </a:lnTo>
                        <a:lnTo>
                          <a:pt x="215" y="354"/>
                        </a:lnTo>
                        <a:lnTo>
                          <a:pt x="251" y="336"/>
                        </a:lnTo>
                        <a:lnTo>
                          <a:pt x="281" y="306"/>
                        </a:lnTo>
                        <a:lnTo>
                          <a:pt x="305" y="264"/>
                        </a:lnTo>
                        <a:lnTo>
                          <a:pt x="305" y="22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38" name="Freeform 406"/>
                  <p:cNvSpPr>
                    <a:spLocks/>
                  </p:cNvSpPr>
                  <p:nvPr/>
                </p:nvSpPr>
                <p:spPr bwMode="auto">
                  <a:xfrm>
                    <a:off x="2874" y="1629"/>
                    <a:ext cx="203" cy="366"/>
                  </a:xfrm>
                  <a:custGeom>
                    <a:avLst/>
                    <a:gdLst>
                      <a:gd name="T0" fmla="*/ 83 w 203"/>
                      <a:gd name="T1" fmla="*/ 0 h 366"/>
                      <a:gd name="T2" fmla="*/ 53 w 203"/>
                      <a:gd name="T3" fmla="*/ 54 h 366"/>
                      <a:gd name="T4" fmla="*/ 23 w 203"/>
                      <a:gd name="T5" fmla="*/ 102 h 366"/>
                      <a:gd name="T6" fmla="*/ 11 w 203"/>
                      <a:gd name="T7" fmla="*/ 150 h 366"/>
                      <a:gd name="T8" fmla="*/ 0 w 203"/>
                      <a:gd name="T9" fmla="*/ 192 h 366"/>
                      <a:gd name="T10" fmla="*/ 0 w 203"/>
                      <a:gd name="T11" fmla="*/ 240 h 366"/>
                      <a:gd name="T12" fmla="*/ 11 w 203"/>
                      <a:gd name="T13" fmla="*/ 282 h 366"/>
                      <a:gd name="T14" fmla="*/ 35 w 203"/>
                      <a:gd name="T15" fmla="*/ 324 h 366"/>
                      <a:gd name="T16" fmla="*/ 71 w 203"/>
                      <a:gd name="T17" fmla="*/ 348 h 366"/>
                      <a:gd name="T18" fmla="*/ 107 w 203"/>
                      <a:gd name="T19" fmla="*/ 360 h 366"/>
                      <a:gd name="T20" fmla="*/ 137 w 203"/>
                      <a:gd name="T21" fmla="*/ 360 h 366"/>
                      <a:gd name="T22" fmla="*/ 161 w 203"/>
                      <a:gd name="T23" fmla="*/ 366 h 366"/>
                      <a:gd name="T24" fmla="*/ 179 w 203"/>
                      <a:gd name="T25" fmla="*/ 360 h 366"/>
                      <a:gd name="T26" fmla="*/ 191 w 203"/>
                      <a:gd name="T27" fmla="*/ 360 h 366"/>
                      <a:gd name="T28" fmla="*/ 203 w 203"/>
                      <a:gd name="T29" fmla="*/ 354 h 3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03" h="366">
                        <a:moveTo>
                          <a:pt x="83" y="0"/>
                        </a:moveTo>
                        <a:lnTo>
                          <a:pt x="53" y="54"/>
                        </a:lnTo>
                        <a:lnTo>
                          <a:pt x="23" y="102"/>
                        </a:lnTo>
                        <a:lnTo>
                          <a:pt x="11" y="150"/>
                        </a:lnTo>
                        <a:lnTo>
                          <a:pt x="0" y="192"/>
                        </a:lnTo>
                        <a:lnTo>
                          <a:pt x="0" y="240"/>
                        </a:lnTo>
                        <a:lnTo>
                          <a:pt x="11" y="282"/>
                        </a:lnTo>
                        <a:lnTo>
                          <a:pt x="35" y="324"/>
                        </a:lnTo>
                        <a:lnTo>
                          <a:pt x="71" y="348"/>
                        </a:lnTo>
                        <a:lnTo>
                          <a:pt x="107" y="360"/>
                        </a:lnTo>
                        <a:lnTo>
                          <a:pt x="137" y="360"/>
                        </a:lnTo>
                        <a:lnTo>
                          <a:pt x="161" y="366"/>
                        </a:lnTo>
                        <a:lnTo>
                          <a:pt x="179" y="360"/>
                        </a:lnTo>
                        <a:lnTo>
                          <a:pt x="191" y="360"/>
                        </a:lnTo>
                        <a:lnTo>
                          <a:pt x="203" y="35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39" name="Freeform 407"/>
                  <p:cNvSpPr>
                    <a:spLocks/>
                  </p:cNvSpPr>
                  <p:nvPr/>
                </p:nvSpPr>
                <p:spPr bwMode="auto">
                  <a:xfrm>
                    <a:off x="2718" y="1641"/>
                    <a:ext cx="233" cy="360"/>
                  </a:xfrm>
                  <a:custGeom>
                    <a:avLst/>
                    <a:gdLst>
                      <a:gd name="T0" fmla="*/ 78 w 233"/>
                      <a:gd name="T1" fmla="*/ 0 h 360"/>
                      <a:gd name="T2" fmla="*/ 48 w 233"/>
                      <a:gd name="T3" fmla="*/ 48 h 360"/>
                      <a:gd name="T4" fmla="*/ 24 w 233"/>
                      <a:gd name="T5" fmla="*/ 96 h 360"/>
                      <a:gd name="T6" fmla="*/ 6 w 233"/>
                      <a:gd name="T7" fmla="*/ 150 h 360"/>
                      <a:gd name="T8" fmla="*/ 0 w 233"/>
                      <a:gd name="T9" fmla="*/ 210 h 360"/>
                      <a:gd name="T10" fmla="*/ 12 w 233"/>
                      <a:gd name="T11" fmla="*/ 252 h 360"/>
                      <a:gd name="T12" fmla="*/ 30 w 233"/>
                      <a:gd name="T13" fmla="*/ 288 h 360"/>
                      <a:gd name="T14" fmla="*/ 60 w 233"/>
                      <a:gd name="T15" fmla="*/ 318 h 360"/>
                      <a:gd name="T16" fmla="*/ 90 w 233"/>
                      <a:gd name="T17" fmla="*/ 336 h 360"/>
                      <a:gd name="T18" fmla="*/ 126 w 233"/>
                      <a:gd name="T19" fmla="*/ 354 h 360"/>
                      <a:gd name="T20" fmla="*/ 162 w 233"/>
                      <a:gd name="T21" fmla="*/ 360 h 360"/>
                      <a:gd name="T22" fmla="*/ 203 w 233"/>
                      <a:gd name="T23" fmla="*/ 360 h 360"/>
                      <a:gd name="T24" fmla="*/ 233 w 233"/>
                      <a:gd name="T25" fmla="*/ 336 h 3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33" h="360">
                        <a:moveTo>
                          <a:pt x="78" y="0"/>
                        </a:moveTo>
                        <a:lnTo>
                          <a:pt x="48" y="48"/>
                        </a:lnTo>
                        <a:lnTo>
                          <a:pt x="24" y="96"/>
                        </a:lnTo>
                        <a:lnTo>
                          <a:pt x="6" y="150"/>
                        </a:lnTo>
                        <a:lnTo>
                          <a:pt x="0" y="210"/>
                        </a:lnTo>
                        <a:lnTo>
                          <a:pt x="12" y="252"/>
                        </a:lnTo>
                        <a:lnTo>
                          <a:pt x="30" y="288"/>
                        </a:lnTo>
                        <a:lnTo>
                          <a:pt x="60" y="318"/>
                        </a:lnTo>
                        <a:lnTo>
                          <a:pt x="90" y="336"/>
                        </a:lnTo>
                        <a:lnTo>
                          <a:pt x="126" y="354"/>
                        </a:lnTo>
                        <a:lnTo>
                          <a:pt x="162" y="360"/>
                        </a:lnTo>
                        <a:lnTo>
                          <a:pt x="203" y="360"/>
                        </a:lnTo>
                        <a:lnTo>
                          <a:pt x="233" y="33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40" name="Freeform 408"/>
                  <p:cNvSpPr>
                    <a:spLocks/>
                  </p:cNvSpPr>
                  <p:nvPr/>
                </p:nvSpPr>
                <p:spPr bwMode="auto">
                  <a:xfrm>
                    <a:off x="3956" y="1623"/>
                    <a:ext cx="138" cy="144"/>
                  </a:xfrm>
                  <a:custGeom>
                    <a:avLst/>
                    <a:gdLst>
                      <a:gd name="T0" fmla="*/ 0 w 138"/>
                      <a:gd name="T1" fmla="*/ 0 h 144"/>
                      <a:gd name="T2" fmla="*/ 54 w 138"/>
                      <a:gd name="T3" fmla="*/ 30 h 144"/>
                      <a:gd name="T4" fmla="*/ 96 w 138"/>
                      <a:gd name="T5" fmla="*/ 78 h 144"/>
                      <a:gd name="T6" fmla="*/ 120 w 138"/>
                      <a:gd name="T7" fmla="*/ 120 h 144"/>
                      <a:gd name="T8" fmla="*/ 138 w 138"/>
                      <a:gd name="T9" fmla="*/ 144 h 1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8" h="144">
                        <a:moveTo>
                          <a:pt x="0" y="0"/>
                        </a:moveTo>
                        <a:lnTo>
                          <a:pt x="54" y="30"/>
                        </a:lnTo>
                        <a:lnTo>
                          <a:pt x="96" y="78"/>
                        </a:lnTo>
                        <a:lnTo>
                          <a:pt x="120" y="120"/>
                        </a:lnTo>
                        <a:lnTo>
                          <a:pt x="138" y="14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41" name="Freeform 409"/>
                  <p:cNvSpPr>
                    <a:spLocks/>
                  </p:cNvSpPr>
                  <p:nvPr/>
                </p:nvSpPr>
                <p:spPr bwMode="auto">
                  <a:xfrm>
                    <a:off x="4153" y="1677"/>
                    <a:ext cx="162" cy="90"/>
                  </a:xfrm>
                  <a:custGeom>
                    <a:avLst/>
                    <a:gdLst>
                      <a:gd name="T0" fmla="*/ 0 w 162"/>
                      <a:gd name="T1" fmla="*/ 90 h 90"/>
                      <a:gd name="T2" fmla="*/ 12 w 162"/>
                      <a:gd name="T3" fmla="*/ 78 h 90"/>
                      <a:gd name="T4" fmla="*/ 30 w 162"/>
                      <a:gd name="T5" fmla="*/ 60 h 90"/>
                      <a:gd name="T6" fmla="*/ 84 w 162"/>
                      <a:gd name="T7" fmla="*/ 36 h 90"/>
                      <a:gd name="T8" fmla="*/ 132 w 162"/>
                      <a:gd name="T9" fmla="*/ 12 h 90"/>
                      <a:gd name="T10" fmla="*/ 150 w 162"/>
                      <a:gd name="T11" fmla="*/ 6 h 90"/>
                      <a:gd name="T12" fmla="*/ 162 w 162"/>
                      <a:gd name="T13" fmla="*/ 0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2" h="90">
                        <a:moveTo>
                          <a:pt x="0" y="90"/>
                        </a:moveTo>
                        <a:lnTo>
                          <a:pt x="12" y="78"/>
                        </a:lnTo>
                        <a:lnTo>
                          <a:pt x="30" y="60"/>
                        </a:lnTo>
                        <a:lnTo>
                          <a:pt x="84" y="36"/>
                        </a:lnTo>
                        <a:lnTo>
                          <a:pt x="132" y="12"/>
                        </a:lnTo>
                        <a:lnTo>
                          <a:pt x="150" y="6"/>
                        </a:lnTo>
                        <a:lnTo>
                          <a:pt x="162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42" name="Freeform 410"/>
                  <p:cNvSpPr>
                    <a:spLocks/>
                  </p:cNvSpPr>
                  <p:nvPr/>
                </p:nvSpPr>
                <p:spPr bwMode="auto">
                  <a:xfrm>
                    <a:off x="4225" y="1833"/>
                    <a:ext cx="24" cy="66"/>
                  </a:xfrm>
                  <a:custGeom>
                    <a:avLst/>
                    <a:gdLst>
                      <a:gd name="T0" fmla="*/ 24 w 24"/>
                      <a:gd name="T1" fmla="*/ 0 h 66"/>
                      <a:gd name="T2" fmla="*/ 6 w 24"/>
                      <a:gd name="T3" fmla="*/ 36 h 66"/>
                      <a:gd name="T4" fmla="*/ 0 w 24"/>
                      <a:gd name="T5" fmla="*/ 66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4" h="66">
                        <a:moveTo>
                          <a:pt x="24" y="0"/>
                        </a:moveTo>
                        <a:lnTo>
                          <a:pt x="6" y="36"/>
                        </a:lnTo>
                        <a:lnTo>
                          <a:pt x="0" y="6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43" name="Freeform 411"/>
                  <p:cNvSpPr>
                    <a:spLocks/>
                  </p:cNvSpPr>
                  <p:nvPr/>
                </p:nvSpPr>
                <p:spPr bwMode="auto">
                  <a:xfrm>
                    <a:off x="4010" y="1779"/>
                    <a:ext cx="6" cy="90"/>
                  </a:xfrm>
                  <a:custGeom>
                    <a:avLst/>
                    <a:gdLst>
                      <a:gd name="T0" fmla="*/ 6 w 6"/>
                      <a:gd name="T1" fmla="*/ 0 h 90"/>
                      <a:gd name="T2" fmla="*/ 0 w 6"/>
                      <a:gd name="T3" fmla="*/ 42 h 90"/>
                      <a:gd name="T4" fmla="*/ 0 w 6"/>
                      <a:gd name="T5" fmla="*/ 90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" h="90">
                        <a:moveTo>
                          <a:pt x="6" y="0"/>
                        </a:moveTo>
                        <a:lnTo>
                          <a:pt x="0" y="42"/>
                        </a:lnTo>
                        <a:lnTo>
                          <a:pt x="0" y="9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44" name="Freeform 412"/>
                  <p:cNvSpPr>
                    <a:spLocks/>
                  </p:cNvSpPr>
                  <p:nvPr/>
                </p:nvSpPr>
                <p:spPr bwMode="auto">
                  <a:xfrm>
                    <a:off x="4309" y="1875"/>
                    <a:ext cx="54" cy="24"/>
                  </a:xfrm>
                  <a:custGeom>
                    <a:avLst/>
                    <a:gdLst>
                      <a:gd name="T0" fmla="*/ 0 w 54"/>
                      <a:gd name="T1" fmla="*/ 24 h 24"/>
                      <a:gd name="T2" fmla="*/ 24 w 54"/>
                      <a:gd name="T3" fmla="*/ 12 h 24"/>
                      <a:gd name="T4" fmla="*/ 54 w 54"/>
                      <a:gd name="T5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4" h="24">
                        <a:moveTo>
                          <a:pt x="0" y="24"/>
                        </a:moveTo>
                        <a:lnTo>
                          <a:pt x="24" y="12"/>
                        </a:lnTo>
                        <a:lnTo>
                          <a:pt x="54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45" name="Freeform 413"/>
                  <p:cNvSpPr>
                    <a:spLocks/>
                  </p:cNvSpPr>
                  <p:nvPr/>
                </p:nvSpPr>
                <p:spPr bwMode="auto">
                  <a:xfrm>
                    <a:off x="4339" y="1911"/>
                    <a:ext cx="54" cy="24"/>
                  </a:xfrm>
                  <a:custGeom>
                    <a:avLst/>
                    <a:gdLst>
                      <a:gd name="T0" fmla="*/ 0 w 54"/>
                      <a:gd name="T1" fmla="*/ 24 h 24"/>
                      <a:gd name="T2" fmla="*/ 30 w 54"/>
                      <a:gd name="T3" fmla="*/ 12 h 24"/>
                      <a:gd name="T4" fmla="*/ 54 w 54"/>
                      <a:gd name="T5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4" h="24">
                        <a:moveTo>
                          <a:pt x="0" y="24"/>
                        </a:moveTo>
                        <a:lnTo>
                          <a:pt x="30" y="12"/>
                        </a:lnTo>
                        <a:lnTo>
                          <a:pt x="54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46" name="Freeform 414"/>
                  <p:cNvSpPr>
                    <a:spLocks/>
                  </p:cNvSpPr>
                  <p:nvPr/>
                </p:nvSpPr>
                <p:spPr bwMode="auto">
                  <a:xfrm>
                    <a:off x="4279" y="2037"/>
                    <a:ext cx="120" cy="108"/>
                  </a:xfrm>
                  <a:custGeom>
                    <a:avLst/>
                    <a:gdLst>
                      <a:gd name="T0" fmla="*/ 0 w 120"/>
                      <a:gd name="T1" fmla="*/ 0 h 108"/>
                      <a:gd name="T2" fmla="*/ 60 w 120"/>
                      <a:gd name="T3" fmla="*/ 54 h 108"/>
                      <a:gd name="T4" fmla="*/ 84 w 120"/>
                      <a:gd name="T5" fmla="*/ 84 h 108"/>
                      <a:gd name="T6" fmla="*/ 120 w 120"/>
                      <a:gd name="T7" fmla="*/ 108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0" h="108">
                        <a:moveTo>
                          <a:pt x="0" y="0"/>
                        </a:moveTo>
                        <a:lnTo>
                          <a:pt x="60" y="54"/>
                        </a:lnTo>
                        <a:lnTo>
                          <a:pt x="84" y="84"/>
                        </a:lnTo>
                        <a:lnTo>
                          <a:pt x="120" y="10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47" name="Freeform 415"/>
                  <p:cNvSpPr>
                    <a:spLocks/>
                  </p:cNvSpPr>
                  <p:nvPr/>
                </p:nvSpPr>
                <p:spPr bwMode="auto">
                  <a:xfrm>
                    <a:off x="3920" y="2001"/>
                    <a:ext cx="407" cy="180"/>
                  </a:xfrm>
                  <a:custGeom>
                    <a:avLst/>
                    <a:gdLst>
                      <a:gd name="T0" fmla="*/ 407 w 407"/>
                      <a:gd name="T1" fmla="*/ 84 h 180"/>
                      <a:gd name="T2" fmla="*/ 377 w 407"/>
                      <a:gd name="T3" fmla="*/ 114 h 180"/>
                      <a:gd name="T4" fmla="*/ 341 w 407"/>
                      <a:gd name="T5" fmla="*/ 138 h 180"/>
                      <a:gd name="T6" fmla="*/ 269 w 407"/>
                      <a:gd name="T7" fmla="*/ 168 h 180"/>
                      <a:gd name="T8" fmla="*/ 204 w 407"/>
                      <a:gd name="T9" fmla="*/ 180 h 180"/>
                      <a:gd name="T10" fmla="*/ 138 w 407"/>
                      <a:gd name="T11" fmla="*/ 180 h 180"/>
                      <a:gd name="T12" fmla="*/ 66 w 407"/>
                      <a:gd name="T13" fmla="*/ 168 h 180"/>
                      <a:gd name="T14" fmla="*/ 36 w 407"/>
                      <a:gd name="T15" fmla="*/ 150 h 180"/>
                      <a:gd name="T16" fmla="*/ 12 w 407"/>
                      <a:gd name="T17" fmla="*/ 126 h 180"/>
                      <a:gd name="T18" fmla="*/ 0 w 407"/>
                      <a:gd name="T19" fmla="*/ 96 h 180"/>
                      <a:gd name="T20" fmla="*/ 0 w 407"/>
                      <a:gd name="T21" fmla="*/ 60 h 180"/>
                      <a:gd name="T22" fmla="*/ 6 w 407"/>
                      <a:gd name="T23" fmla="*/ 48 h 180"/>
                      <a:gd name="T24" fmla="*/ 12 w 407"/>
                      <a:gd name="T25" fmla="*/ 30 h 180"/>
                      <a:gd name="T26" fmla="*/ 24 w 407"/>
                      <a:gd name="T27" fmla="*/ 12 h 180"/>
                      <a:gd name="T28" fmla="*/ 42 w 407"/>
                      <a:gd name="T29" fmla="*/ 0 h 1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407" h="180">
                        <a:moveTo>
                          <a:pt x="407" y="84"/>
                        </a:moveTo>
                        <a:lnTo>
                          <a:pt x="377" y="114"/>
                        </a:lnTo>
                        <a:lnTo>
                          <a:pt x="341" y="138"/>
                        </a:lnTo>
                        <a:lnTo>
                          <a:pt x="269" y="168"/>
                        </a:lnTo>
                        <a:lnTo>
                          <a:pt x="204" y="180"/>
                        </a:lnTo>
                        <a:lnTo>
                          <a:pt x="138" y="180"/>
                        </a:lnTo>
                        <a:lnTo>
                          <a:pt x="66" y="168"/>
                        </a:lnTo>
                        <a:lnTo>
                          <a:pt x="36" y="150"/>
                        </a:lnTo>
                        <a:lnTo>
                          <a:pt x="12" y="126"/>
                        </a:lnTo>
                        <a:lnTo>
                          <a:pt x="0" y="96"/>
                        </a:lnTo>
                        <a:lnTo>
                          <a:pt x="0" y="60"/>
                        </a:lnTo>
                        <a:lnTo>
                          <a:pt x="6" y="48"/>
                        </a:lnTo>
                        <a:lnTo>
                          <a:pt x="12" y="30"/>
                        </a:lnTo>
                        <a:lnTo>
                          <a:pt x="24" y="12"/>
                        </a:lnTo>
                        <a:lnTo>
                          <a:pt x="42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48" name="Freeform 416"/>
                  <p:cNvSpPr>
                    <a:spLocks/>
                  </p:cNvSpPr>
                  <p:nvPr/>
                </p:nvSpPr>
                <p:spPr bwMode="auto">
                  <a:xfrm>
                    <a:off x="3926" y="1857"/>
                    <a:ext cx="210" cy="174"/>
                  </a:xfrm>
                  <a:custGeom>
                    <a:avLst/>
                    <a:gdLst>
                      <a:gd name="T0" fmla="*/ 186 w 210"/>
                      <a:gd name="T1" fmla="*/ 0 h 174"/>
                      <a:gd name="T2" fmla="*/ 174 w 210"/>
                      <a:gd name="T3" fmla="*/ 0 h 174"/>
                      <a:gd name="T4" fmla="*/ 150 w 210"/>
                      <a:gd name="T5" fmla="*/ 0 h 174"/>
                      <a:gd name="T6" fmla="*/ 90 w 210"/>
                      <a:gd name="T7" fmla="*/ 6 h 174"/>
                      <a:gd name="T8" fmla="*/ 36 w 210"/>
                      <a:gd name="T9" fmla="*/ 24 h 174"/>
                      <a:gd name="T10" fmla="*/ 12 w 210"/>
                      <a:gd name="T11" fmla="*/ 36 h 174"/>
                      <a:gd name="T12" fmla="*/ 6 w 210"/>
                      <a:gd name="T13" fmla="*/ 60 h 174"/>
                      <a:gd name="T14" fmla="*/ 0 w 210"/>
                      <a:gd name="T15" fmla="*/ 102 h 174"/>
                      <a:gd name="T16" fmla="*/ 12 w 210"/>
                      <a:gd name="T17" fmla="*/ 120 h 174"/>
                      <a:gd name="T18" fmla="*/ 30 w 210"/>
                      <a:gd name="T19" fmla="*/ 138 h 174"/>
                      <a:gd name="T20" fmla="*/ 54 w 210"/>
                      <a:gd name="T21" fmla="*/ 150 h 174"/>
                      <a:gd name="T22" fmla="*/ 90 w 210"/>
                      <a:gd name="T23" fmla="*/ 156 h 174"/>
                      <a:gd name="T24" fmla="*/ 144 w 210"/>
                      <a:gd name="T25" fmla="*/ 168 h 174"/>
                      <a:gd name="T26" fmla="*/ 210 w 210"/>
                      <a:gd name="T27" fmla="*/ 174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10" h="174">
                        <a:moveTo>
                          <a:pt x="186" y="0"/>
                        </a:moveTo>
                        <a:lnTo>
                          <a:pt x="174" y="0"/>
                        </a:lnTo>
                        <a:lnTo>
                          <a:pt x="150" y="0"/>
                        </a:lnTo>
                        <a:lnTo>
                          <a:pt x="90" y="6"/>
                        </a:lnTo>
                        <a:lnTo>
                          <a:pt x="36" y="24"/>
                        </a:lnTo>
                        <a:lnTo>
                          <a:pt x="12" y="36"/>
                        </a:lnTo>
                        <a:lnTo>
                          <a:pt x="6" y="60"/>
                        </a:lnTo>
                        <a:lnTo>
                          <a:pt x="0" y="102"/>
                        </a:lnTo>
                        <a:lnTo>
                          <a:pt x="12" y="120"/>
                        </a:lnTo>
                        <a:lnTo>
                          <a:pt x="30" y="138"/>
                        </a:lnTo>
                        <a:lnTo>
                          <a:pt x="54" y="150"/>
                        </a:lnTo>
                        <a:lnTo>
                          <a:pt x="90" y="156"/>
                        </a:lnTo>
                        <a:lnTo>
                          <a:pt x="144" y="168"/>
                        </a:lnTo>
                        <a:lnTo>
                          <a:pt x="210" y="17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49" name="Freeform 417"/>
                  <p:cNvSpPr>
                    <a:spLocks/>
                  </p:cNvSpPr>
                  <p:nvPr/>
                </p:nvSpPr>
                <p:spPr bwMode="auto">
                  <a:xfrm>
                    <a:off x="3771" y="1120"/>
                    <a:ext cx="544" cy="377"/>
                  </a:xfrm>
                  <a:custGeom>
                    <a:avLst/>
                    <a:gdLst>
                      <a:gd name="T0" fmla="*/ 0 w 544"/>
                      <a:gd name="T1" fmla="*/ 330 h 377"/>
                      <a:gd name="T2" fmla="*/ 0 w 544"/>
                      <a:gd name="T3" fmla="*/ 294 h 377"/>
                      <a:gd name="T4" fmla="*/ 6 w 544"/>
                      <a:gd name="T5" fmla="*/ 258 h 377"/>
                      <a:gd name="T6" fmla="*/ 30 w 544"/>
                      <a:gd name="T7" fmla="*/ 210 h 377"/>
                      <a:gd name="T8" fmla="*/ 48 w 544"/>
                      <a:gd name="T9" fmla="*/ 168 h 377"/>
                      <a:gd name="T10" fmla="*/ 71 w 544"/>
                      <a:gd name="T11" fmla="*/ 132 h 377"/>
                      <a:gd name="T12" fmla="*/ 95 w 544"/>
                      <a:gd name="T13" fmla="*/ 108 h 377"/>
                      <a:gd name="T14" fmla="*/ 131 w 544"/>
                      <a:gd name="T15" fmla="*/ 78 h 377"/>
                      <a:gd name="T16" fmla="*/ 173 w 544"/>
                      <a:gd name="T17" fmla="*/ 54 h 377"/>
                      <a:gd name="T18" fmla="*/ 275 w 544"/>
                      <a:gd name="T19" fmla="*/ 18 h 377"/>
                      <a:gd name="T20" fmla="*/ 370 w 544"/>
                      <a:gd name="T21" fmla="*/ 0 h 377"/>
                      <a:gd name="T22" fmla="*/ 412 w 544"/>
                      <a:gd name="T23" fmla="*/ 6 h 377"/>
                      <a:gd name="T24" fmla="*/ 454 w 544"/>
                      <a:gd name="T25" fmla="*/ 12 h 377"/>
                      <a:gd name="T26" fmla="*/ 490 w 544"/>
                      <a:gd name="T27" fmla="*/ 30 h 377"/>
                      <a:gd name="T28" fmla="*/ 526 w 544"/>
                      <a:gd name="T29" fmla="*/ 54 h 377"/>
                      <a:gd name="T30" fmla="*/ 544 w 544"/>
                      <a:gd name="T31" fmla="*/ 72 h 377"/>
                      <a:gd name="T32" fmla="*/ 544 w 544"/>
                      <a:gd name="T33" fmla="*/ 84 h 377"/>
                      <a:gd name="T34" fmla="*/ 532 w 544"/>
                      <a:gd name="T35" fmla="*/ 84 h 377"/>
                      <a:gd name="T36" fmla="*/ 526 w 544"/>
                      <a:gd name="T37" fmla="*/ 78 h 377"/>
                      <a:gd name="T38" fmla="*/ 514 w 544"/>
                      <a:gd name="T39" fmla="*/ 66 h 377"/>
                      <a:gd name="T40" fmla="*/ 484 w 544"/>
                      <a:gd name="T41" fmla="*/ 54 h 377"/>
                      <a:gd name="T42" fmla="*/ 454 w 544"/>
                      <a:gd name="T43" fmla="*/ 42 h 377"/>
                      <a:gd name="T44" fmla="*/ 430 w 544"/>
                      <a:gd name="T45" fmla="*/ 36 h 377"/>
                      <a:gd name="T46" fmla="*/ 353 w 544"/>
                      <a:gd name="T47" fmla="*/ 36 h 377"/>
                      <a:gd name="T48" fmla="*/ 287 w 544"/>
                      <a:gd name="T49" fmla="*/ 54 h 377"/>
                      <a:gd name="T50" fmla="*/ 227 w 544"/>
                      <a:gd name="T51" fmla="*/ 78 h 377"/>
                      <a:gd name="T52" fmla="*/ 209 w 544"/>
                      <a:gd name="T53" fmla="*/ 96 h 377"/>
                      <a:gd name="T54" fmla="*/ 197 w 544"/>
                      <a:gd name="T55" fmla="*/ 114 h 377"/>
                      <a:gd name="T56" fmla="*/ 197 w 544"/>
                      <a:gd name="T57" fmla="*/ 126 h 377"/>
                      <a:gd name="T58" fmla="*/ 203 w 544"/>
                      <a:gd name="T59" fmla="*/ 138 h 377"/>
                      <a:gd name="T60" fmla="*/ 227 w 544"/>
                      <a:gd name="T61" fmla="*/ 144 h 377"/>
                      <a:gd name="T62" fmla="*/ 251 w 544"/>
                      <a:gd name="T63" fmla="*/ 144 h 377"/>
                      <a:gd name="T64" fmla="*/ 203 w 544"/>
                      <a:gd name="T65" fmla="*/ 174 h 377"/>
                      <a:gd name="T66" fmla="*/ 161 w 544"/>
                      <a:gd name="T67" fmla="*/ 198 h 377"/>
                      <a:gd name="T68" fmla="*/ 119 w 544"/>
                      <a:gd name="T69" fmla="*/ 228 h 377"/>
                      <a:gd name="T70" fmla="*/ 77 w 544"/>
                      <a:gd name="T71" fmla="*/ 264 h 377"/>
                      <a:gd name="T72" fmla="*/ 48 w 544"/>
                      <a:gd name="T73" fmla="*/ 306 h 377"/>
                      <a:gd name="T74" fmla="*/ 30 w 544"/>
                      <a:gd name="T75" fmla="*/ 353 h 377"/>
                      <a:gd name="T76" fmla="*/ 18 w 544"/>
                      <a:gd name="T77" fmla="*/ 371 h 377"/>
                      <a:gd name="T78" fmla="*/ 12 w 544"/>
                      <a:gd name="T79" fmla="*/ 377 h 377"/>
                      <a:gd name="T80" fmla="*/ 6 w 544"/>
                      <a:gd name="T81" fmla="*/ 359 h 377"/>
                      <a:gd name="T82" fmla="*/ 0 w 544"/>
                      <a:gd name="T83" fmla="*/ 330 h 377"/>
                      <a:gd name="T84" fmla="*/ 0 w 544"/>
                      <a:gd name="T85" fmla="*/ 330 h 3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544" h="377">
                        <a:moveTo>
                          <a:pt x="0" y="330"/>
                        </a:moveTo>
                        <a:lnTo>
                          <a:pt x="0" y="294"/>
                        </a:lnTo>
                        <a:lnTo>
                          <a:pt x="6" y="258"/>
                        </a:lnTo>
                        <a:lnTo>
                          <a:pt x="30" y="210"/>
                        </a:lnTo>
                        <a:lnTo>
                          <a:pt x="48" y="168"/>
                        </a:lnTo>
                        <a:lnTo>
                          <a:pt x="71" y="132"/>
                        </a:lnTo>
                        <a:lnTo>
                          <a:pt x="95" y="108"/>
                        </a:lnTo>
                        <a:lnTo>
                          <a:pt x="131" y="78"/>
                        </a:lnTo>
                        <a:lnTo>
                          <a:pt x="173" y="54"/>
                        </a:lnTo>
                        <a:lnTo>
                          <a:pt x="275" y="18"/>
                        </a:lnTo>
                        <a:lnTo>
                          <a:pt x="370" y="0"/>
                        </a:lnTo>
                        <a:lnTo>
                          <a:pt x="412" y="6"/>
                        </a:lnTo>
                        <a:lnTo>
                          <a:pt x="454" y="12"/>
                        </a:lnTo>
                        <a:lnTo>
                          <a:pt x="490" y="30"/>
                        </a:lnTo>
                        <a:lnTo>
                          <a:pt x="526" y="54"/>
                        </a:lnTo>
                        <a:lnTo>
                          <a:pt x="544" y="72"/>
                        </a:lnTo>
                        <a:lnTo>
                          <a:pt x="544" y="84"/>
                        </a:lnTo>
                        <a:lnTo>
                          <a:pt x="532" y="84"/>
                        </a:lnTo>
                        <a:lnTo>
                          <a:pt x="526" y="78"/>
                        </a:lnTo>
                        <a:lnTo>
                          <a:pt x="514" y="66"/>
                        </a:lnTo>
                        <a:lnTo>
                          <a:pt x="484" y="54"/>
                        </a:lnTo>
                        <a:lnTo>
                          <a:pt x="454" y="42"/>
                        </a:lnTo>
                        <a:lnTo>
                          <a:pt x="430" y="36"/>
                        </a:lnTo>
                        <a:lnTo>
                          <a:pt x="353" y="36"/>
                        </a:lnTo>
                        <a:lnTo>
                          <a:pt x="287" y="54"/>
                        </a:lnTo>
                        <a:lnTo>
                          <a:pt x="227" y="78"/>
                        </a:lnTo>
                        <a:lnTo>
                          <a:pt x="209" y="96"/>
                        </a:lnTo>
                        <a:lnTo>
                          <a:pt x="197" y="114"/>
                        </a:lnTo>
                        <a:lnTo>
                          <a:pt x="197" y="126"/>
                        </a:lnTo>
                        <a:lnTo>
                          <a:pt x="203" y="138"/>
                        </a:lnTo>
                        <a:lnTo>
                          <a:pt x="227" y="144"/>
                        </a:lnTo>
                        <a:lnTo>
                          <a:pt x="251" y="144"/>
                        </a:lnTo>
                        <a:lnTo>
                          <a:pt x="203" y="174"/>
                        </a:lnTo>
                        <a:lnTo>
                          <a:pt x="161" y="198"/>
                        </a:lnTo>
                        <a:lnTo>
                          <a:pt x="119" y="228"/>
                        </a:lnTo>
                        <a:lnTo>
                          <a:pt x="77" y="264"/>
                        </a:lnTo>
                        <a:lnTo>
                          <a:pt x="48" y="306"/>
                        </a:lnTo>
                        <a:lnTo>
                          <a:pt x="30" y="353"/>
                        </a:lnTo>
                        <a:lnTo>
                          <a:pt x="18" y="371"/>
                        </a:lnTo>
                        <a:lnTo>
                          <a:pt x="12" y="377"/>
                        </a:lnTo>
                        <a:lnTo>
                          <a:pt x="6" y="359"/>
                        </a:lnTo>
                        <a:lnTo>
                          <a:pt x="0" y="330"/>
                        </a:lnTo>
                        <a:lnTo>
                          <a:pt x="0" y="33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50" name="Freeform 418"/>
                  <p:cNvSpPr>
                    <a:spLocks/>
                  </p:cNvSpPr>
                  <p:nvPr/>
                </p:nvSpPr>
                <p:spPr bwMode="auto">
                  <a:xfrm>
                    <a:off x="4363" y="1210"/>
                    <a:ext cx="406" cy="287"/>
                  </a:xfrm>
                  <a:custGeom>
                    <a:avLst/>
                    <a:gdLst>
                      <a:gd name="T0" fmla="*/ 24 w 406"/>
                      <a:gd name="T1" fmla="*/ 30 h 287"/>
                      <a:gd name="T2" fmla="*/ 6 w 406"/>
                      <a:gd name="T3" fmla="*/ 42 h 287"/>
                      <a:gd name="T4" fmla="*/ 0 w 406"/>
                      <a:gd name="T5" fmla="*/ 48 h 287"/>
                      <a:gd name="T6" fmla="*/ 0 w 406"/>
                      <a:gd name="T7" fmla="*/ 54 h 287"/>
                      <a:gd name="T8" fmla="*/ 12 w 406"/>
                      <a:gd name="T9" fmla="*/ 78 h 287"/>
                      <a:gd name="T10" fmla="*/ 24 w 406"/>
                      <a:gd name="T11" fmla="*/ 78 h 287"/>
                      <a:gd name="T12" fmla="*/ 42 w 406"/>
                      <a:gd name="T13" fmla="*/ 72 h 287"/>
                      <a:gd name="T14" fmla="*/ 54 w 406"/>
                      <a:gd name="T15" fmla="*/ 66 h 287"/>
                      <a:gd name="T16" fmla="*/ 66 w 406"/>
                      <a:gd name="T17" fmla="*/ 60 h 287"/>
                      <a:gd name="T18" fmla="*/ 119 w 406"/>
                      <a:gd name="T19" fmla="*/ 48 h 287"/>
                      <a:gd name="T20" fmla="*/ 191 w 406"/>
                      <a:gd name="T21" fmla="*/ 42 h 287"/>
                      <a:gd name="T22" fmla="*/ 257 w 406"/>
                      <a:gd name="T23" fmla="*/ 48 h 287"/>
                      <a:gd name="T24" fmla="*/ 293 w 406"/>
                      <a:gd name="T25" fmla="*/ 66 h 287"/>
                      <a:gd name="T26" fmla="*/ 329 w 406"/>
                      <a:gd name="T27" fmla="*/ 114 h 287"/>
                      <a:gd name="T28" fmla="*/ 347 w 406"/>
                      <a:gd name="T29" fmla="*/ 144 h 287"/>
                      <a:gd name="T30" fmla="*/ 365 w 406"/>
                      <a:gd name="T31" fmla="*/ 180 h 287"/>
                      <a:gd name="T32" fmla="*/ 377 w 406"/>
                      <a:gd name="T33" fmla="*/ 228 h 287"/>
                      <a:gd name="T34" fmla="*/ 383 w 406"/>
                      <a:gd name="T35" fmla="*/ 275 h 287"/>
                      <a:gd name="T36" fmla="*/ 389 w 406"/>
                      <a:gd name="T37" fmla="*/ 287 h 287"/>
                      <a:gd name="T38" fmla="*/ 395 w 406"/>
                      <a:gd name="T39" fmla="*/ 281 h 287"/>
                      <a:gd name="T40" fmla="*/ 401 w 406"/>
                      <a:gd name="T41" fmla="*/ 263 h 287"/>
                      <a:gd name="T42" fmla="*/ 406 w 406"/>
                      <a:gd name="T43" fmla="*/ 228 h 287"/>
                      <a:gd name="T44" fmla="*/ 401 w 406"/>
                      <a:gd name="T45" fmla="*/ 198 h 287"/>
                      <a:gd name="T46" fmla="*/ 395 w 406"/>
                      <a:gd name="T47" fmla="*/ 150 h 287"/>
                      <a:gd name="T48" fmla="*/ 371 w 406"/>
                      <a:gd name="T49" fmla="*/ 96 h 287"/>
                      <a:gd name="T50" fmla="*/ 335 w 406"/>
                      <a:gd name="T51" fmla="*/ 48 h 287"/>
                      <a:gd name="T52" fmla="*/ 287 w 406"/>
                      <a:gd name="T53" fmla="*/ 12 h 287"/>
                      <a:gd name="T54" fmla="*/ 227 w 406"/>
                      <a:gd name="T55" fmla="*/ 0 h 287"/>
                      <a:gd name="T56" fmla="*/ 167 w 406"/>
                      <a:gd name="T57" fmla="*/ 0 h 287"/>
                      <a:gd name="T58" fmla="*/ 101 w 406"/>
                      <a:gd name="T59" fmla="*/ 6 h 287"/>
                      <a:gd name="T60" fmla="*/ 66 w 406"/>
                      <a:gd name="T61" fmla="*/ 18 h 287"/>
                      <a:gd name="T62" fmla="*/ 48 w 406"/>
                      <a:gd name="T63" fmla="*/ 24 h 287"/>
                      <a:gd name="T64" fmla="*/ 24 w 406"/>
                      <a:gd name="T65" fmla="*/ 30 h 287"/>
                      <a:gd name="T66" fmla="*/ 24 w 406"/>
                      <a:gd name="T67" fmla="*/ 30 h 2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406" h="287">
                        <a:moveTo>
                          <a:pt x="24" y="30"/>
                        </a:moveTo>
                        <a:lnTo>
                          <a:pt x="6" y="42"/>
                        </a:lnTo>
                        <a:lnTo>
                          <a:pt x="0" y="48"/>
                        </a:lnTo>
                        <a:lnTo>
                          <a:pt x="0" y="54"/>
                        </a:lnTo>
                        <a:lnTo>
                          <a:pt x="12" y="78"/>
                        </a:lnTo>
                        <a:lnTo>
                          <a:pt x="24" y="78"/>
                        </a:lnTo>
                        <a:lnTo>
                          <a:pt x="42" y="72"/>
                        </a:lnTo>
                        <a:lnTo>
                          <a:pt x="54" y="66"/>
                        </a:lnTo>
                        <a:lnTo>
                          <a:pt x="66" y="60"/>
                        </a:lnTo>
                        <a:lnTo>
                          <a:pt x="119" y="48"/>
                        </a:lnTo>
                        <a:lnTo>
                          <a:pt x="191" y="42"/>
                        </a:lnTo>
                        <a:lnTo>
                          <a:pt x="257" y="48"/>
                        </a:lnTo>
                        <a:lnTo>
                          <a:pt x="293" y="66"/>
                        </a:lnTo>
                        <a:lnTo>
                          <a:pt x="329" y="114"/>
                        </a:lnTo>
                        <a:lnTo>
                          <a:pt x="347" y="144"/>
                        </a:lnTo>
                        <a:lnTo>
                          <a:pt x="365" y="180"/>
                        </a:lnTo>
                        <a:lnTo>
                          <a:pt x="377" y="228"/>
                        </a:lnTo>
                        <a:lnTo>
                          <a:pt x="383" y="275"/>
                        </a:lnTo>
                        <a:lnTo>
                          <a:pt x="389" y="287"/>
                        </a:lnTo>
                        <a:lnTo>
                          <a:pt x="395" y="281"/>
                        </a:lnTo>
                        <a:lnTo>
                          <a:pt x="401" y="263"/>
                        </a:lnTo>
                        <a:lnTo>
                          <a:pt x="406" y="228"/>
                        </a:lnTo>
                        <a:lnTo>
                          <a:pt x="401" y="198"/>
                        </a:lnTo>
                        <a:lnTo>
                          <a:pt x="395" y="150"/>
                        </a:lnTo>
                        <a:lnTo>
                          <a:pt x="371" y="96"/>
                        </a:lnTo>
                        <a:lnTo>
                          <a:pt x="335" y="48"/>
                        </a:lnTo>
                        <a:lnTo>
                          <a:pt x="287" y="12"/>
                        </a:lnTo>
                        <a:lnTo>
                          <a:pt x="227" y="0"/>
                        </a:lnTo>
                        <a:lnTo>
                          <a:pt x="167" y="0"/>
                        </a:lnTo>
                        <a:lnTo>
                          <a:pt x="101" y="6"/>
                        </a:lnTo>
                        <a:lnTo>
                          <a:pt x="66" y="18"/>
                        </a:lnTo>
                        <a:lnTo>
                          <a:pt x="48" y="24"/>
                        </a:lnTo>
                        <a:lnTo>
                          <a:pt x="24" y="30"/>
                        </a:lnTo>
                        <a:lnTo>
                          <a:pt x="24" y="3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23651" name="Rectangle 419"/>
                <p:cNvSpPr>
                  <a:spLocks noChangeArrowheads="1"/>
                </p:cNvSpPr>
                <p:nvPr/>
              </p:nvSpPr>
              <p:spPr bwMode="auto">
                <a:xfrm>
                  <a:off x="3696" y="1392"/>
                  <a:ext cx="1104" cy="288"/>
                </a:xfrm>
                <a:prstGeom prst="rect">
                  <a:avLst/>
                </a:prstGeom>
                <a:solidFill>
                  <a:srgbClr val="FFFFCC"/>
                </a:solidFill>
                <a:ln w="19050">
                  <a:solidFill>
                    <a:srgbClr val="003399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ja-JP" altLang="en-US" sz="1200">
                      <a:solidFill>
                        <a:srgbClr val="003366"/>
                      </a:solidFill>
                      <a:ea typeface="HGP創英角ﾎﾟｯﾌﾟ体" pitchFamily="50" charset="-128"/>
                    </a:rPr>
                    <a:t>アイデア</a:t>
                  </a:r>
                </a:p>
              </p:txBody>
            </p:sp>
          </p:grpSp>
          <p:grpSp>
            <p:nvGrpSpPr>
              <p:cNvPr id="223652" name="Group 420"/>
              <p:cNvGrpSpPr>
                <a:grpSpLocks/>
              </p:cNvGrpSpPr>
              <p:nvPr/>
            </p:nvGrpSpPr>
            <p:grpSpPr bwMode="auto">
              <a:xfrm>
                <a:off x="4128" y="3264"/>
                <a:ext cx="672" cy="768"/>
                <a:chOff x="3264" y="384"/>
                <a:chExt cx="1536" cy="1680"/>
              </a:xfrm>
            </p:grpSpPr>
            <p:grpSp>
              <p:nvGrpSpPr>
                <p:cNvPr id="223653" name="Group 421"/>
                <p:cNvGrpSpPr>
                  <a:grpSpLocks/>
                </p:cNvGrpSpPr>
                <p:nvPr/>
              </p:nvGrpSpPr>
              <p:grpSpPr bwMode="auto">
                <a:xfrm>
                  <a:off x="3264" y="384"/>
                  <a:ext cx="1440" cy="1680"/>
                  <a:chOff x="2208" y="960"/>
                  <a:chExt cx="2896" cy="2444"/>
                </a:xfrm>
              </p:grpSpPr>
              <p:sp>
                <p:nvSpPr>
                  <p:cNvPr id="223654" name="Freeform 422"/>
                  <p:cNvSpPr>
                    <a:spLocks/>
                  </p:cNvSpPr>
                  <p:nvPr/>
                </p:nvSpPr>
                <p:spPr bwMode="auto">
                  <a:xfrm>
                    <a:off x="3735" y="1090"/>
                    <a:ext cx="1058" cy="887"/>
                  </a:xfrm>
                  <a:custGeom>
                    <a:avLst/>
                    <a:gdLst>
                      <a:gd name="T0" fmla="*/ 939 w 1058"/>
                      <a:gd name="T1" fmla="*/ 809 h 887"/>
                      <a:gd name="T2" fmla="*/ 951 w 1058"/>
                      <a:gd name="T3" fmla="*/ 761 h 887"/>
                      <a:gd name="T4" fmla="*/ 993 w 1058"/>
                      <a:gd name="T5" fmla="*/ 641 h 887"/>
                      <a:gd name="T6" fmla="*/ 1052 w 1058"/>
                      <a:gd name="T7" fmla="*/ 431 h 887"/>
                      <a:gd name="T8" fmla="*/ 1052 w 1058"/>
                      <a:gd name="T9" fmla="*/ 330 h 887"/>
                      <a:gd name="T10" fmla="*/ 1023 w 1058"/>
                      <a:gd name="T11" fmla="*/ 210 h 887"/>
                      <a:gd name="T12" fmla="*/ 921 w 1058"/>
                      <a:gd name="T13" fmla="*/ 114 h 887"/>
                      <a:gd name="T14" fmla="*/ 801 w 1058"/>
                      <a:gd name="T15" fmla="*/ 84 h 887"/>
                      <a:gd name="T16" fmla="*/ 688 w 1058"/>
                      <a:gd name="T17" fmla="*/ 102 h 887"/>
                      <a:gd name="T18" fmla="*/ 598 w 1058"/>
                      <a:gd name="T19" fmla="*/ 72 h 887"/>
                      <a:gd name="T20" fmla="*/ 520 w 1058"/>
                      <a:gd name="T21" fmla="*/ 18 h 887"/>
                      <a:gd name="T22" fmla="*/ 418 w 1058"/>
                      <a:gd name="T23" fmla="*/ 0 h 887"/>
                      <a:gd name="T24" fmla="*/ 311 w 1058"/>
                      <a:gd name="T25" fmla="*/ 18 h 887"/>
                      <a:gd name="T26" fmla="*/ 227 w 1058"/>
                      <a:gd name="T27" fmla="*/ 48 h 887"/>
                      <a:gd name="T28" fmla="*/ 143 w 1058"/>
                      <a:gd name="T29" fmla="*/ 96 h 887"/>
                      <a:gd name="T30" fmla="*/ 60 w 1058"/>
                      <a:gd name="T31" fmla="*/ 186 h 887"/>
                      <a:gd name="T32" fmla="*/ 6 w 1058"/>
                      <a:gd name="T33" fmla="*/ 318 h 887"/>
                      <a:gd name="T34" fmla="*/ 6 w 1058"/>
                      <a:gd name="T35" fmla="*/ 443 h 887"/>
                      <a:gd name="T36" fmla="*/ 24 w 1058"/>
                      <a:gd name="T37" fmla="*/ 467 h 887"/>
                      <a:gd name="T38" fmla="*/ 60 w 1058"/>
                      <a:gd name="T39" fmla="*/ 443 h 887"/>
                      <a:gd name="T40" fmla="*/ 72 w 1058"/>
                      <a:gd name="T41" fmla="*/ 431 h 887"/>
                      <a:gd name="T42" fmla="*/ 78 w 1058"/>
                      <a:gd name="T43" fmla="*/ 467 h 887"/>
                      <a:gd name="T44" fmla="*/ 113 w 1058"/>
                      <a:gd name="T45" fmla="*/ 527 h 887"/>
                      <a:gd name="T46" fmla="*/ 131 w 1058"/>
                      <a:gd name="T47" fmla="*/ 533 h 887"/>
                      <a:gd name="T48" fmla="*/ 137 w 1058"/>
                      <a:gd name="T49" fmla="*/ 497 h 887"/>
                      <a:gd name="T50" fmla="*/ 155 w 1058"/>
                      <a:gd name="T51" fmla="*/ 521 h 887"/>
                      <a:gd name="T52" fmla="*/ 173 w 1058"/>
                      <a:gd name="T53" fmla="*/ 563 h 887"/>
                      <a:gd name="T54" fmla="*/ 191 w 1058"/>
                      <a:gd name="T55" fmla="*/ 587 h 887"/>
                      <a:gd name="T56" fmla="*/ 299 w 1058"/>
                      <a:gd name="T57" fmla="*/ 641 h 887"/>
                      <a:gd name="T58" fmla="*/ 478 w 1058"/>
                      <a:gd name="T59" fmla="*/ 725 h 887"/>
                      <a:gd name="T60" fmla="*/ 604 w 1058"/>
                      <a:gd name="T61" fmla="*/ 785 h 887"/>
                      <a:gd name="T62" fmla="*/ 694 w 1058"/>
                      <a:gd name="T63" fmla="*/ 833 h 887"/>
                      <a:gd name="T64" fmla="*/ 753 w 1058"/>
                      <a:gd name="T65" fmla="*/ 863 h 887"/>
                      <a:gd name="T66" fmla="*/ 795 w 1058"/>
                      <a:gd name="T67" fmla="*/ 881 h 887"/>
                      <a:gd name="T68" fmla="*/ 807 w 1058"/>
                      <a:gd name="T69" fmla="*/ 887 h 8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058" h="887">
                        <a:moveTo>
                          <a:pt x="933" y="815"/>
                        </a:moveTo>
                        <a:lnTo>
                          <a:pt x="939" y="809"/>
                        </a:lnTo>
                        <a:lnTo>
                          <a:pt x="939" y="797"/>
                        </a:lnTo>
                        <a:lnTo>
                          <a:pt x="951" y="761"/>
                        </a:lnTo>
                        <a:lnTo>
                          <a:pt x="975" y="707"/>
                        </a:lnTo>
                        <a:lnTo>
                          <a:pt x="993" y="641"/>
                        </a:lnTo>
                        <a:lnTo>
                          <a:pt x="1034" y="497"/>
                        </a:lnTo>
                        <a:lnTo>
                          <a:pt x="1052" y="431"/>
                        </a:lnTo>
                        <a:lnTo>
                          <a:pt x="1058" y="378"/>
                        </a:lnTo>
                        <a:lnTo>
                          <a:pt x="1052" y="330"/>
                        </a:lnTo>
                        <a:lnTo>
                          <a:pt x="1040" y="270"/>
                        </a:lnTo>
                        <a:lnTo>
                          <a:pt x="1023" y="210"/>
                        </a:lnTo>
                        <a:lnTo>
                          <a:pt x="981" y="156"/>
                        </a:lnTo>
                        <a:lnTo>
                          <a:pt x="921" y="114"/>
                        </a:lnTo>
                        <a:lnTo>
                          <a:pt x="849" y="90"/>
                        </a:lnTo>
                        <a:lnTo>
                          <a:pt x="801" y="84"/>
                        </a:lnTo>
                        <a:lnTo>
                          <a:pt x="747" y="90"/>
                        </a:lnTo>
                        <a:lnTo>
                          <a:pt x="688" y="102"/>
                        </a:lnTo>
                        <a:lnTo>
                          <a:pt x="622" y="120"/>
                        </a:lnTo>
                        <a:lnTo>
                          <a:pt x="598" y="72"/>
                        </a:lnTo>
                        <a:lnTo>
                          <a:pt x="562" y="42"/>
                        </a:lnTo>
                        <a:lnTo>
                          <a:pt x="520" y="18"/>
                        </a:lnTo>
                        <a:lnTo>
                          <a:pt x="466" y="6"/>
                        </a:lnTo>
                        <a:lnTo>
                          <a:pt x="418" y="0"/>
                        </a:lnTo>
                        <a:lnTo>
                          <a:pt x="359" y="6"/>
                        </a:lnTo>
                        <a:lnTo>
                          <a:pt x="311" y="18"/>
                        </a:lnTo>
                        <a:lnTo>
                          <a:pt x="257" y="36"/>
                        </a:lnTo>
                        <a:lnTo>
                          <a:pt x="227" y="48"/>
                        </a:lnTo>
                        <a:lnTo>
                          <a:pt x="185" y="72"/>
                        </a:lnTo>
                        <a:lnTo>
                          <a:pt x="143" y="96"/>
                        </a:lnTo>
                        <a:lnTo>
                          <a:pt x="101" y="138"/>
                        </a:lnTo>
                        <a:lnTo>
                          <a:pt x="60" y="186"/>
                        </a:lnTo>
                        <a:lnTo>
                          <a:pt x="30" y="246"/>
                        </a:lnTo>
                        <a:lnTo>
                          <a:pt x="6" y="318"/>
                        </a:lnTo>
                        <a:lnTo>
                          <a:pt x="0" y="407"/>
                        </a:lnTo>
                        <a:lnTo>
                          <a:pt x="6" y="443"/>
                        </a:lnTo>
                        <a:lnTo>
                          <a:pt x="12" y="461"/>
                        </a:lnTo>
                        <a:lnTo>
                          <a:pt x="24" y="467"/>
                        </a:lnTo>
                        <a:lnTo>
                          <a:pt x="36" y="461"/>
                        </a:lnTo>
                        <a:lnTo>
                          <a:pt x="60" y="443"/>
                        </a:lnTo>
                        <a:lnTo>
                          <a:pt x="66" y="437"/>
                        </a:lnTo>
                        <a:lnTo>
                          <a:pt x="72" y="431"/>
                        </a:lnTo>
                        <a:lnTo>
                          <a:pt x="72" y="443"/>
                        </a:lnTo>
                        <a:lnTo>
                          <a:pt x="78" y="467"/>
                        </a:lnTo>
                        <a:lnTo>
                          <a:pt x="95" y="497"/>
                        </a:lnTo>
                        <a:lnTo>
                          <a:pt x="113" y="527"/>
                        </a:lnTo>
                        <a:lnTo>
                          <a:pt x="125" y="533"/>
                        </a:lnTo>
                        <a:lnTo>
                          <a:pt x="131" y="533"/>
                        </a:lnTo>
                        <a:lnTo>
                          <a:pt x="137" y="521"/>
                        </a:lnTo>
                        <a:lnTo>
                          <a:pt x="137" y="497"/>
                        </a:lnTo>
                        <a:lnTo>
                          <a:pt x="137" y="485"/>
                        </a:lnTo>
                        <a:lnTo>
                          <a:pt x="155" y="521"/>
                        </a:lnTo>
                        <a:lnTo>
                          <a:pt x="167" y="545"/>
                        </a:lnTo>
                        <a:lnTo>
                          <a:pt x="173" y="563"/>
                        </a:lnTo>
                        <a:lnTo>
                          <a:pt x="185" y="575"/>
                        </a:lnTo>
                        <a:lnTo>
                          <a:pt x="191" y="587"/>
                        </a:lnTo>
                        <a:lnTo>
                          <a:pt x="191" y="587"/>
                        </a:lnTo>
                        <a:lnTo>
                          <a:pt x="299" y="641"/>
                        </a:lnTo>
                        <a:lnTo>
                          <a:pt x="395" y="689"/>
                        </a:lnTo>
                        <a:lnTo>
                          <a:pt x="478" y="725"/>
                        </a:lnTo>
                        <a:lnTo>
                          <a:pt x="544" y="761"/>
                        </a:lnTo>
                        <a:lnTo>
                          <a:pt x="604" y="785"/>
                        </a:lnTo>
                        <a:lnTo>
                          <a:pt x="658" y="809"/>
                        </a:lnTo>
                        <a:lnTo>
                          <a:pt x="694" y="833"/>
                        </a:lnTo>
                        <a:lnTo>
                          <a:pt x="729" y="845"/>
                        </a:lnTo>
                        <a:lnTo>
                          <a:pt x="753" y="863"/>
                        </a:lnTo>
                        <a:lnTo>
                          <a:pt x="771" y="869"/>
                        </a:lnTo>
                        <a:lnTo>
                          <a:pt x="795" y="881"/>
                        </a:lnTo>
                        <a:lnTo>
                          <a:pt x="801" y="887"/>
                        </a:lnTo>
                        <a:lnTo>
                          <a:pt x="807" y="887"/>
                        </a:lnTo>
                        <a:lnTo>
                          <a:pt x="933" y="81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55" name="Line 4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08" y="960"/>
                    <a:ext cx="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56" name="Freeform 424"/>
                  <p:cNvSpPr>
                    <a:spLocks/>
                  </p:cNvSpPr>
                  <p:nvPr/>
                </p:nvSpPr>
                <p:spPr bwMode="auto">
                  <a:xfrm>
                    <a:off x="3573" y="2643"/>
                    <a:ext cx="1191" cy="761"/>
                  </a:xfrm>
                  <a:custGeom>
                    <a:avLst/>
                    <a:gdLst>
                      <a:gd name="T0" fmla="*/ 909 w 1191"/>
                      <a:gd name="T1" fmla="*/ 174 h 761"/>
                      <a:gd name="T2" fmla="*/ 969 w 1191"/>
                      <a:gd name="T3" fmla="*/ 311 h 761"/>
                      <a:gd name="T4" fmla="*/ 1047 w 1191"/>
                      <a:gd name="T5" fmla="*/ 509 h 761"/>
                      <a:gd name="T6" fmla="*/ 1125 w 1191"/>
                      <a:gd name="T7" fmla="*/ 653 h 761"/>
                      <a:gd name="T8" fmla="*/ 1185 w 1191"/>
                      <a:gd name="T9" fmla="*/ 719 h 761"/>
                      <a:gd name="T10" fmla="*/ 1185 w 1191"/>
                      <a:gd name="T11" fmla="*/ 749 h 761"/>
                      <a:gd name="T12" fmla="*/ 1155 w 1191"/>
                      <a:gd name="T13" fmla="*/ 761 h 761"/>
                      <a:gd name="T14" fmla="*/ 1095 w 1191"/>
                      <a:gd name="T15" fmla="*/ 755 h 761"/>
                      <a:gd name="T16" fmla="*/ 1005 w 1191"/>
                      <a:gd name="T17" fmla="*/ 737 h 761"/>
                      <a:gd name="T18" fmla="*/ 945 w 1191"/>
                      <a:gd name="T19" fmla="*/ 731 h 761"/>
                      <a:gd name="T20" fmla="*/ 909 w 1191"/>
                      <a:gd name="T21" fmla="*/ 713 h 761"/>
                      <a:gd name="T22" fmla="*/ 868 w 1191"/>
                      <a:gd name="T23" fmla="*/ 647 h 761"/>
                      <a:gd name="T24" fmla="*/ 760 w 1191"/>
                      <a:gd name="T25" fmla="*/ 497 h 761"/>
                      <a:gd name="T26" fmla="*/ 652 w 1191"/>
                      <a:gd name="T27" fmla="*/ 377 h 761"/>
                      <a:gd name="T28" fmla="*/ 622 w 1191"/>
                      <a:gd name="T29" fmla="*/ 347 h 761"/>
                      <a:gd name="T30" fmla="*/ 598 w 1191"/>
                      <a:gd name="T31" fmla="*/ 329 h 761"/>
                      <a:gd name="T32" fmla="*/ 563 w 1191"/>
                      <a:gd name="T33" fmla="*/ 341 h 761"/>
                      <a:gd name="T34" fmla="*/ 485 w 1191"/>
                      <a:gd name="T35" fmla="*/ 395 h 761"/>
                      <a:gd name="T36" fmla="*/ 395 w 1191"/>
                      <a:gd name="T37" fmla="*/ 485 h 761"/>
                      <a:gd name="T38" fmla="*/ 311 w 1191"/>
                      <a:gd name="T39" fmla="*/ 581 h 761"/>
                      <a:gd name="T40" fmla="*/ 281 w 1191"/>
                      <a:gd name="T41" fmla="*/ 623 h 761"/>
                      <a:gd name="T42" fmla="*/ 275 w 1191"/>
                      <a:gd name="T43" fmla="*/ 629 h 761"/>
                      <a:gd name="T44" fmla="*/ 240 w 1191"/>
                      <a:gd name="T45" fmla="*/ 635 h 761"/>
                      <a:gd name="T46" fmla="*/ 192 w 1191"/>
                      <a:gd name="T47" fmla="*/ 641 h 761"/>
                      <a:gd name="T48" fmla="*/ 102 w 1191"/>
                      <a:gd name="T49" fmla="*/ 647 h 761"/>
                      <a:gd name="T50" fmla="*/ 12 w 1191"/>
                      <a:gd name="T51" fmla="*/ 635 h 761"/>
                      <a:gd name="T52" fmla="*/ 54 w 1191"/>
                      <a:gd name="T53" fmla="*/ 581 h 761"/>
                      <a:gd name="T54" fmla="*/ 126 w 1191"/>
                      <a:gd name="T55" fmla="*/ 563 h 761"/>
                      <a:gd name="T56" fmla="*/ 156 w 1191"/>
                      <a:gd name="T57" fmla="*/ 485 h 761"/>
                      <a:gd name="T58" fmla="*/ 263 w 1191"/>
                      <a:gd name="T59" fmla="*/ 317 h 761"/>
                      <a:gd name="T60" fmla="*/ 341 w 1191"/>
                      <a:gd name="T61" fmla="*/ 233 h 761"/>
                      <a:gd name="T62" fmla="*/ 305 w 1191"/>
                      <a:gd name="T63" fmla="*/ 192 h 761"/>
                      <a:gd name="T64" fmla="*/ 353 w 1191"/>
                      <a:gd name="T65" fmla="*/ 162 h 761"/>
                      <a:gd name="T66" fmla="*/ 347 w 1191"/>
                      <a:gd name="T67" fmla="*/ 78 h 761"/>
                      <a:gd name="T68" fmla="*/ 377 w 1191"/>
                      <a:gd name="T69" fmla="*/ 0 h 7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191" h="761">
                        <a:moveTo>
                          <a:pt x="891" y="102"/>
                        </a:moveTo>
                        <a:lnTo>
                          <a:pt x="909" y="174"/>
                        </a:lnTo>
                        <a:lnTo>
                          <a:pt x="939" y="245"/>
                        </a:lnTo>
                        <a:lnTo>
                          <a:pt x="969" y="311"/>
                        </a:lnTo>
                        <a:lnTo>
                          <a:pt x="993" y="371"/>
                        </a:lnTo>
                        <a:lnTo>
                          <a:pt x="1047" y="509"/>
                        </a:lnTo>
                        <a:lnTo>
                          <a:pt x="1095" y="641"/>
                        </a:lnTo>
                        <a:lnTo>
                          <a:pt x="1125" y="653"/>
                        </a:lnTo>
                        <a:lnTo>
                          <a:pt x="1161" y="683"/>
                        </a:lnTo>
                        <a:lnTo>
                          <a:pt x="1185" y="719"/>
                        </a:lnTo>
                        <a:lnTo>
                          <a:pt x="1191" y="737"/>
                        </a:lnTo>
                        <a:lnTo>
                          <a:pt x="1185" y="749"/>
                        </a:lnTo>
                        <a:lnTo>
                          <a:pt x="1173" y="761"/>
                        </a:lnTo>
                        <a:lnTo>
                          <a:pt x="1155" y="761"/>
                        </a:lnTo>
                        <a:lnTo>
                          <a:pt x="1125" y="761"/>
                        </a:lnTo>
                        <a:lnTo>
                          <a:pt x="1095" y="755"/>
                        </a:lnTo>
                        <a:lnTo>
                          <a:pt x="1029" y="743"/>
                        </a:lnTo>
                        <a:lnTo>
                          <a:pt x="1005" y="737"/>
                        </a:lnTo>
                        <a:lnTo>
                          <a:pt x="993" y="731"/>
                        </a:lnTo>
                        <a:lnTo>
                          <a:pt x="945" y="731"/>
                        </a:lnTo>
                        <a:lnTo>
                          <a:pt x="927" y="725"/>
                        </a:lnTo>
                        <a:lnTo>
                          <a:pt x="909" y="713"/>
                        </a:lnTo>
                        <a:lnTo>
                          <a:pt x="885" y="683"/>
                        </a:lnTo>
                        <a:lnTo>
                          <a:pt x="868" y="647"/>
                        </a:lnTo>
                        <a:lnTo>
                          <a:pt x="814" y="575"/>
                        </a:lnTo>
                        <a:lnTo>
                          <a:pt x="760" y="497"/>
                        </a:lnTo>
                        <a:lnTo>
                          <a:pt x="706" y="431"/>
                        </a:lnTo>
                        <a:lnTo>
                          <a:pt x="652" y="377"/>
                        </a:lnTo>
                        <a:lnTo>
                          <a:pt x="640" y="365"/>
                        </a:lnTo>
                        <a:lnTo>
                          <a:pt x="622" y="347"/>
                        </a:lnTo>
                        <a:lnTo>
                          <a:pt x="610" y="335"/>
                        </a:lnTo>
                        <a:lnTo>
                          <a:pt x="598" y="329"/>
                        </a:lnTo>
                        <a:lnTo>
                          <a:pt x="586" y="335"/>
                        </a:lnTo>
                        <a:lnTo>
                          <a:pt x="563" y="341"/>
                        </a:lnTo>
                        <a:lnTo>
                          <a:pt x="521" y="365"/>
                        </a:lnTo>
                        <a:lnTo>
                          <a:pt x="485" y="395"/>
                        </a:lnTo>
                        <a:lnTo>
                          <a:pt x="455" y="425"/>
                        </a:lnTo>
                        <a:lnTo>
                          <a:pt x="395" y="485"/>
                        </a:lnTo>
                        <a:lnTo>
                          <a:pt x="335" y="545"/>
                        </a:lnTo>
                        <a:lnTo>
                          <a:pt x="311" y="581"/>
                        </a:lnTo>
                        <a:lnTo>
                          <a:pt x="287" y="617"/>
                        </a:lnTo>
                        <a:lnTo>
                          <a:pt x="281" y="623"/>
                        </a:lnTo>
                        <a:lnTo>
                          <a:pt x="281" y="629"/>
                        </a:lnTo>
                        <a:lnTo>
                          <a:pt x="275" y="629"/>
                        </a:lnTo>
                        <a:lnTo>
                          <a:pt x="257" y="635"/>
                        </a:lnTo>
                        <a:lnTo>
                          <a:pt x="240" y="635"/>
                        </a:lnTo>
                        <a:lnTo>
                          <a:pt x="216" y="641"/>
                        </a:lnTo>
                        <a:lnTo>
                          <a:pt x="192" y="641"/>
                        </a:lnTo>
                        <a:lnTo>
                          <a:pt x="168" y="641"/>
                        </a:lnTo>
                        <a:lnTo>
                          <a:pt x="102" y="647"/>
                        </a:lnTo>
                        <a:lnTo>
                          <a:pt x="36" y="641"/>
                        </a:lnTo>
                        <a:lnTo>
                          <a:pt x="12" y="635"/>
                        </a:lnTo>
                        <a:lnTo>
                          <a:pt x="0" y="617"/>
                        </a:lnTo>
                        <a:lnTo>
                          <a:pt x="54" y="581"/>
                        </a:lnTo>
                        <a:lnTo>
                          <a:pt x="90" y="569"/>
                        </a:lnTo>
                        <a:lnTo>
                          <a:pt x="126" y="563"/>
                        </a:lnTo>
                        <a:lnTo>
                          <a:pt x="138" y="527"/>
                        </a:lnTo>
                        <a:lnTo>
                          <a:pt x="156" y="485"/>
                        </a:lnTo>
                        <a:lnTo>
                          <a:pt x="204" y="407"/>
                        </a:lnTo>
                        <a:lnTo>
                          <a:pt x="263" y="317"/>
                        </a:lnTo>
                        <a:lnTo>
                          <a:pt x="299" y="269"/>
                        </a:lnTo>
                        <a:lnTo>
                          <a:pt x="341" y="233"/>
                        </a:lnTo>
                        <a:lnTo>
                          <a:pt x="323" y="209"/>
                        </a:lnTo>
                        <a:lnTo>
                          <a:pt x="305" y="192"/>
                        </a:lnTo>
                        <a:lnTo>
                          <a:pt x="329" y="180"/>
                        </a:lnTo>
                        <a:lnTo>
                          <a:pt x="353" y="162"/>
                        </a:lnTo>
                        <a:lnTo>
                          <a:pt x="341" y="126"/>
                        </a:lnTo>
                        <a:lnTo>
                          <a:pt x="347" y="78"/>
                        </a:lnTo>
                        <a:lnTo>
                          <a:pt x="359" y="36"/>
                        </a:lnTo>
                        <a:lnTo>
                          <a:pt x="377" y="0"/>
                        </a:lnTo>
                        <a:lnTo>
                          <a:pt x="891" y="102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57" name="Freeform 425"/>
                  <p:cNvSpPr>
                    <a:spLocks/>
                  </p:cNvSpPr>
                  <p:nvPr/>
                </p:nvSpPr>
                <p:spPr bwMode="auto">
                  <a:xfrm>
                    <a:off x="3065" y="1743"/>
                    <a:ext cx="813" cy="558"/>
                  </a:xfrm>
                  <a:custGeom>
                    <a:avLst/>
                    <a:gdLst>
                      <a:gd name="T0" fmla="*/ 371 w 813"/>
                      <a:gd name="T1" fmla="*/ 0 h 558"/>
                      <a:gd name="T2" fmla="*/ 395 w 813"/>
                      <a:gd name="T3" fmla="*/ 18 h 558"/>
                      <a:gd name="T4" fmla="*/ 425 w 813"/>
                      <a:gd name="T5" fmla="*/ 48 h 558"/>
                      <a:gd name="T6" fmla="*/ 508 w 813"/>
                      <a:gd name="T7" fmla="*/ 120 h 558"/>
                      <a:gd name="T8" fmla="*/ 550 w 813"/>
                      <a:gd name="T9" fmla="*/ 156 h 558"/>
                      <a:gd name="T10" fmla="*/ 586 w 813"/>
                      <a:gd name="T11" fmla="*/ 192 h 558"/>
                      <a:gd name="T12" fmla="*/ 616 w 813"/>
                      <a:gd name="T13" fmla="*/ 222 h 558"/>
                      <a:gd name="T14" fmla="*/ 634 w 813"/>
                      <a:gd name="T15" fmla="*/ 240 h 558"/>
                      <a:gd name="T16" fmla="*/ 634 w 813"/>
                      <a:gd name="T17" fmla="*/ 234 h 558"/>
                      <a:gd name="T18" fmla="*/ 640 w 813"/>
                      <a:gd name="T19" fmla="*/ 222 h 558"/>
                      <a:gd name="T20" fmla="*/ 658 w 813"/>
                      <a:gd name="T21" fmla="*/ 180 h 558"/>
                      <a:gd name="T22" fmla="*/ 670 w 813"/>
                      <a:gd name="T23" fmla="*/ 162 h 558"/>
                      <a:gd name="T24" fmla="*/ 682 w 813"/>
                      <a:gd name="T25" fmla="*/ 144 h 558"/>
                      <a:gd name="T26" fmla="*/ 700 w 813"/>
                      <a:gd name="T27" fmla="*/ 144 h 558"/>
                      <a:gd name="T28" fmla="*/ 718 w 813"/>
                      <a:gd name="T29" fmla="*/ 156 h 558"/>
                      <a:gd name="T30" fmla="*/ 754 w 813"/>
                      <a:gd name="T31" fmla="*/ 192 h 558"/>
                      <a:gd name="T32" fmla="*/ 783 w 813"/>
                      <a:gd name="T33" fmla="*/ 234 h 558"/>
                      <a:gd name="T34" fmla="*/ 807 w 813"/>
                      <a:gd name="T35" fmla="*/ 270 h 558"/>
                      <a:gd name="T36" fmla="*/ 813 w 813"/>
                      <a:gd name="T37" fmla="*/ 282 h 558"/>
                      <a:gd name="T38" fmla="*/ 813 w 813"/>
                      <a:gd name="T39" fmla="*/ 282 h 558"/>
                      <a:gd name="T40" fmla="*/ 801 w 813"/>
                      <a:gd name="T41" fmla="*/ 372 h 558"/>
                      <a:gd name="T42" fmla="*/ 789 w 813"/>
                      <a:gd name="T43" fmla="*/ 444 h 558"/>
                      <a:gd name="T44" fmla="*/ 777 w 813"/>
                      <a:gd name="T45" fmla="*/ 492 h 558"/>
                      <a:gd name="T46" fmla="*/ 777 w 813"/>
                      <a:gd name="T47" fmla="*/ 528 h 558"/>
                      <a:gd name="T48" fmla="*/ 771 w 813"/>
                      <a:gd name="T49" fmla="*/ 546 h 558"/>
                      <a:gd name="T50" fmla="*/ 765 w 813"/>
                      <a:gd name="T51" fmla="*/ 558 h 558"/>
                      <a:gd name="T52" fmla="*/ 765 w 813"/>
                      <a:gd name="T53" fmla="*/ 558 h 558"/>
                      <a:gd name="T54" fmla="*/ 759 w 813"/>
                      <a:gd name="T55" fmla="*/ 558 h 558"/>
                      <a:gd name="T56" fmla="*/ 736 w 813"/>
                      <a:gd name="T57" fmla="*/ 558 h 558"/>
                      <a:gd name="T58" fmla="*/ 700 w 813"/>
                      <a:gd name="T59" fmla="*/ 546 h 558"/>
                      <a:gd name="T60" fmla="*/ 658 w 813"/>
                      <a:gd name="T61" fmla="*/ 540 h 558"/>
                      <a:gd name="T62" fmla="*/ 604 w 813"/>
                      <a:gd name="T63" fmla="*/ 528 h 558"/>
                      <a:gd name="T64" fmla="*/ 544 w 813"/>
                      <a:gd name="T65" fmla="*/ 516 h 558"/>
                      <a:gd name="T66" fmla="*/ 407 w 813"/>
                      <a:gd name="T67" fmla="*/ 492 h 558"/>
                      <a:gd name="T68" fmla="*/ 269 w 813"/>
                      <a:gd name="T69" fmla="*/ 456 h 558"/>
                      <a:gd name="T70" fmla="*/ 209 w 813"/>
                      <a:gd name="T71" fmla="*/ 444 h 558"/>
                      <a:gd name="T72" fmla="*/ 149 w 813"/>
                      <a:gd name="T73" fmla="*/ 432 h 558"/>
                      <a:gd name="T74" fmla="*/ 96 w 813"/>
                      <a:gd name="T75" fmla="*/ 414 h 558"/>
                      <a:gd name="T76" fmla="*/ 54 w 813"/>
                      <a:gd name="T77" fmla="*/ 402 h 558"/>
                      <a:gd name="T78" fmla="*/ 24 w 813"/>
                      <a:gd name="T79" fmla="*/ 390 h 558"/>
                      <a:gd name="T80" fmla="*/ 6 w 813"/>
                      <a:gd name="T81" fmla="*/ 378 h 558"/>
                      <a:gd name="T82" fmla="*/ 0 w 813"/>
                      <a:gd name="T83" fmla="*/ 348 h 558"/>
                      <a:gd name="T84" fmla="*/ 6 w 813"/>
                      <a:gd name="T85" fmla="*/ 306 h 558"/>
                      <a:gd name="T86" fmla="*/ 24 w 813"/>
                      <a:gd name="T87" fmla="*/ 252 h 558"/>
                      <a:gd name="T88" fmla="*/ 60 w 813"/>
                      <a:gd name="T89" fmla="*/ 192 h 558"/>
                      <a:gd name="T90" fmla="*/ 90 w 813"/>
                      <a:gd name="T91" fmla="*/ 138 h 558"/>
                      <a:gd name="T92" fmla="*/ 120 w 813"/>
                      <a:gd name="T93" fmla="*/ 96 h 558"/>
                      <a:gd name="T94" fmla="*/ 137 w 813"/>
                      <a:gd name="T95" fmla="*/ 60 h 558"/>
                      <a:gd name="T96" fmla="*/ 149 w 813"/>
                      <a:gd name="T97" fmla="*/ 48 h 558"/>
                      <a:gd name="T98" fmla="*/ 371 w 813"/>
                      <a:gd name="T99" fmla="*/ 0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813" h="558">
                        <a:moveTo>
                          <a:pt x="371" y="0"/>
                        </a:moveTo>
                        <a:lnTo>
                          <a:pt x="395" y="18"/>
                        </a:lnTo>
                        <a:lnTo>
                          <a:pt x="425" y="48"/>
                        </a:lnTo>
                        <a:lnTo>
                          <a:pt x="508" y="120"/>
                        </a:lnTo>
                        <a:lnTo>
                          <a:pt x="550" y="156"/>
                        </a:lnTo>
                        <a:lnTo>
                          <a:pt x="586" y="192"/>
                        </a:lnTo>
                        <a:lnTo>
                          <a:pt x="616" y="222"/>
                        </a:lnTo>
                        <a:lnTo>
                          <a:pt x="634" y="240"/>
                        </a:lnTo>
                        <a:lnTo>
                          <a:pt x="634" y="234"/>
                        </a:lnTo>
                        <a:lnTo>
                          <a:pt x="640" y="222"/>
                        </a:lnTo>
                        <a:lnTo>
                          <a:pt x="658" y="180"/>
                        </a:lnTo>
                        <a:lnTo>
                          <a:pt x="670" y="162"/>
                        </a:lnTo>
                        <a:lnTo>
                          <a:pt x="682" y="144"/>
                        </a:lnTo>
                        <a:lnTo>
                          <a:pt x="700" y="144"/>
                        </a:lnTo>
                        <a:lnTo>
                          <a:pt x="718" y="156"/>
                        </a:lnTo>
                        <a:lnTo>
                          <a:pt x="754" y="192"/>
                        </a:lnTo>
                        <a:lnTo>
                          <a:pt x="783" y="234"/>
                        </a:lnTo>
                        <a:lnTo>
                          <a:pt x="807" y="270"/>
                        </a:lnTo>
                        <a:lnTo>
                          <a:pt x="813" y="282"/>
                        </a:lnTo>
                        <a:lnTo>
                          <a:pt x="813" y="282"/>
                        </a:lnTo>
                        <a:lnTo>
                          <a:pt x="801" y="372"/>
                        </a:lnTo>
                        <a:lnTo>
                          <a:pt x="789" y="444"/>
                        </a:lnTo>
                        <a:lnTo>
                          <a:pt x="777" y="492"/>
                        </a:lnTo>
                        <a:lnTo>
                          <a:pt x="777" y="528"/>
                        </a:lnTo>
                        <a:lnTo>
                          <a:pt x="771" y="546"/>
                        </a:lnTo>
                        <a:lnTo>
                          <a:pt x="765" y="558"/>
                        </a:lnTo>
                        <a:lnTo>
                          <a:pt x="765" y="558"/>
                        </a:lnTo>
                        <a:lnTo>
                          <a:pt x="759" y="558"/>
                        </a:lnTo>
                        <a:lnTo>
                          <a:pt x="736" y="558"/>
                        </a:lnTo>
                        <a:lnTo>
                          <a:pt x="700" y="546"/>
                        </a:lnTo>
                        <a:lnTo>
                          <a:pt x="658" y="540"/>
                        </a:lnTo>
                        <a:lnTo>
                          <a:pt x="604" y="528"/>
                        </a:lnTo>
                        <a:lnTo>
                          <a:pt x="544" y="516"/>
                        </a:lnTo>
                        <a:lnTo>
                          <a:pt x="407" y="492"/>
                        </a:lnTo>
                        <a:lnTo>
                          <a:pt x="269" y="456"/>
                        </a:lnTo>
                        <a:lnTo>
                          <a:pt x="209" y="444"/>
                        </a:lnTo>
                        <a:lnTo>
                          <a:pt x="149" y="432"/>
                        </a:lnTo>
                        <a:lnTo>
                          <a:pt x="96" y="414"/>
                        </a:lnTo>
                        <a:lnTo>
                          <a:pt x="54" y="402"/>
                        </a:lnTo>
                        <a:lnTo>
                          <a:pt x="24" y="390"/>
                        </a:lnTo>
                        <a:lnTo>
                          <a:pt x="6" y="378"/>
                        </a:lnTo>
                        <a:lnTo>
                          <a:pt x="0" y="348"/>
                        </a:lnTo>
                        <a:lnTo>
                          <a:pt x="6" y="306"/>
                        </a:lnTo>
                        <a:lnTo>
                          <a:pt x="24" y="252"/>
                        </a:lnTo>
                        <a:lnTo>
                          <a:pt x="60" y="192"/>
                        </a:lnTo>
                        <a:lnTo>
                          <a:pt x="90" y="138"/>
                        </a:lnTo>
                        <a:lnTo>
                          <a:pt x="120" y="96"/>
                        </a:lnTo>
                        <a:lnTo>
                          <a:pt x="137" y="60"/>
                        </a:lnTo>
                        <a:lnTo>
                          <a:pt x="149" y="48"/>
                        </a:lnTo>
                        <a:lnTo>
                          <a:pt x="371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58" name="Freeform 426"/>
                  <p:cNvSpPr>
                    <a:spLocks/>
                  </p:cNvSpPr>
                  <p:nvPr/>
                </p:nvSpPr>
                <p:spPr bwMode="auto">
                  <a:xfrm>
                    <a:off x="3795" y="2115"/>
                    <a:ext cx="963" cy="720"/>
                  </a:xfrm>
                  <a:custGeom>
                    <a:avLst/>
                    <a:gdLst>
                      <a:gd name="T0" fmla="*/ 35 w 963"/>
                      <a:gd name="T1" fmla="*/ 0 h 720"/>
                      <a:gd name="T2" fmla="*/ 35 w 963"/>
                      <a:gd name="T3" fmla="*/ 6 h 720"/>
                      <a:gd name="T4" fmla="*/ 24 w 963"/>
                      <a:gd name="T5" fmla="*/ 30 h 720"/>
                      <a:gd name="T6" fmla="*/ 18 w 963"/>
                      <a:gd name="T7" fmla="*/ 66 h 720"/>
                      <a:gd name="T8" fmla="*/ 6 w 963"/>
                      <a:gd name="T9" fmla="*/ 114 h 720"/>
                      <a:gd name="T10" fmla="*/ 6 w 963"/>
                      <a:gd name="T11" fmla="*/ 162 h 720"/>
                      <a:gd name="T12" fmla="*/ 0 w 963"/>
                      <a:gd name="T13" fmla="*/ 222 h 720"/>
                      <a:gd name="T14" fmla="*/ 6 w 963"/>
                      <a:gd name="T15" fmla="*/ 282 h 720"/>
                      <a:gd name="T16" fmla="*/ 24 w 963"/>
                      <a:gd name="T17" fmla="*/ 342 h 720"/>
                      <a:gd name="T18" fmla="*/ 77 w 963"/>
                      <a:gd name="T19" fmla="*/ 456 h 720"/>
                      <a:gd name="T20" fmla="*/ 137 w 963"/>
                      <a:gd name="T21" fmla="*/ 552 h 720"/>
                      <a:gd name="T22" fmla="*/ 161 w 963"/>
                      <a:gd name="T23" fmla="*/ 594 h 720"/>
                      <a:gd name="T24" fmla="*/ 197 w 963"/>
                      <a:gd name="T25" fmla="*/ 624 h 720"/>
                      <a:gd name="T26" fmla="*/ 221 w 963"/>
                      <a:gd name="T27" fmla="*/ 648 h 720"/>
                      <a:gd name="T28" fmla="*/ 251 w 963"/>
                      <a:gd name="T29" fmla="*/ 666 h 720"/>
                      <a:gd name="T30" fmla="*/ 269 w 963"/>
                      <a:gd name="T31" fmla="*/ 672 h 720"/>
                      <a:gd name="T32" fmla="*/ 293 w 963"/>
                      <a:gd name="T33" fmla="*/ 678 h 720"/>
                      <a:gd name="T34" fmla="*/ 352 w 963"/>
                      <a:gd name="T35" fmla="*/ 702 h 720"/>
                      <a:gd name="T36" fmla="*/ 436 w 963"/>
                      <a:gd name="T37" fmla="*/ 714 h 720"/>
                      <a:gd name="T38" fmla="*/ 532 w 963"/>
                      <a:gd name="T39" fmla="*/ 720 h 720"/>
                      <a:gd name="T40" fmla="*/ 622 w 963"/>
                      <a:gd name="T41" fmla="*/ 708 h 720"/>
                      <a:gd name="T42" fmla="*/ 669 w 963"/>
                      <a:gd name="T43" fmla="*/ 696 h 720"/>
                      <a:gd name="T44" fmla="*/ 717 w 963"/>
                      <a:gd name="T45" fmla="*/ 672 h 720"/>
                      <a:gd name="T46" fmla="*/ 759 w 963"/>
                      <a:gd name="T47" fmla="*/ 642 h 720"/>
                      <a:gd name="T48" fmla="*/ 801 w 963"/>
                      <a:gd name="T49" fmla="*/ 600 h 720"/>
                      <a:gd name="T50" fmla="*/ 837 w 963"/>
                      <a:gd name="T51" fmla="*/ 552 h 720"/>
                      <a:gd name="T52" fmla="*/ 873 w 963"/>
                      <a:gd name="T53" fmla="*/ 486 h 720"/>
                      <a:gd name="T54" fmla="*/ 921 w 963"/>
                      <a:gd name="T55" fmla="*/ 378 h 720"/>
                      <a:gd name="T56" fmla="*/ 939 w 963"/>
                      <a:gd name="T57" fmla="*/ 324 h 720"/>
                      <a:gd name="T58" fmla="*/ 957 w 963"/>
                      <a:gd name="T59" fmla="*/ 270 h 720"/>
                      <a:gd name="T60" fmla="*/ 963 w 963"/>
                      <a:gd name="T61" fmla="*/ 222 h 720"/>
                      <a:gd name="T62" fmla="*/ 963 w 963"/>
                      <a:gd name="T63" fmla="*/ 174 h 720"/>
                      <a:gd name="T64" fmla="*/ 945 w 963"/>
                      <a:gd name="T65" fmla="*/ 144 h 720"/>
                      <a:gd name="T66" fmla="*/ 909 w 963"/>
                      <a:gd name="T67" fmla="*/ 108 h 720"/>
                      <a:gd name="T68" fmla="*/ 825 w 963"/>
                      <a:gd name="T69" fmla="*/ 72 h 720"/>
                      <a:gd name="T70" fmla="*/ 741 w 963"/>
                      <a:gd name="T71" fmla="*/ 42 h 720"/>
                      <a:gd name="T72" fmla="*/ 705 w 963"/>
                      <a:gd name="T73" fmla="*/ 36 h 720"/>
                      <a:gd name="T74" fmla="*/ 681 w 963"/>
                      <a:gd name="T75" fmla="*/ 30 h 720"/>
                      <a:gd name="T76" fmla="*/ 663 w 963"/>
                      <a:gd name="T77" fmla="*/ 24 h 720"/>
                      <a:gd name="T78" fmla="*/ 657 w 963"/>
                      <a:gd name="T79" fmla="*/ 24 h 720"/>
                      <a:gd name="T80" fmla="*/ 35 w 963"/>
                      <a:gd name="T81" fmla="*/ 0 h 7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963" h="720">
                        <a:moveTo>
                          <a:pt x="35" y="0"/>
                        </a:moveTo>
                        <a:lnTo>
                          <a:pt x="35" y="6"/>
                        </a:lnTo>
                        <a:lnTo>
                          <a:pt x="24" y="30"/>
                        </a:lnTo>
                        <a:lnTo>
                          <a:pt x="18" y="66"/>
                        </a:lnTo>
                        <a:lnTo>
                          <a:pt x="6" y="114"/>
                        </a:lnTo>
                        <a:lnTo>
                          <a:pt x="6" y="162"/>
                        </a:lnTo>
                        <a:lnTo>
                          <a:pt x="0" y="222"/>
                        </a:lnTo>
                        <a:lnTo>
                          <a:pt x="6" y="282"/>
                        </a:lnTo>
                        <a:lnTo>
                          <a:pt x="24" y="342"/>
                        </a:lnTo>
                        <a:lnTo>
                          <a:pt x="77" y="456"/>
                        </a:lnTo>
                        <a:lnTo>
                          <a:pt x="137" y="552"/>
                        </a:lnTo>
                        <a:lnTo>
                          <a:pt x="161" y="594"/>
                        </a:lnTo>
                        <a:lnTo>
                          <a:pt x="197" y="624"/>
                        </a:lnTo>
                        <a:lnTo>
                          <a:pt x="221" y="648"/>
                        </a:lnTo>
                        <a:lnTo>
                          <a:pt x="251" y="666"/>
                        </a:lnTo>
                        <a:lnTo>
                          <a:pt x="269" y="672"/>
                        </a:lnTo>
                        <a:lnTo>
                          <a:pt x="293" y="678"/>
                        </a:lnTo>
                        <a:lnTo>
                          <a:pt x="352" y="702"/>
                        </a:lnTo>
                        <a:lnTo>
                          <a:pt x="436" y="714"/>
                        </a:lnTo>
                        <a:lnTo>
                          <a:pt x="532" y="720"/>
                        </a:lnTo>
                        <a:lnTo>
                          <a:pt x="622" y="708"/>
                        </a:lnTo>
                        <a:lnTo>
                          <a:pt x="669" y="696"/>
                        </a:lnTo>
                        <a:lnTo>
                          <a:pt x="717" y="672"/>
                        </a:lnTo>
                        <a:lnTo>
                          <a:pt x="759" y="642"/>
                        </a:lnTo>
                        <a:lnTo>
                          <a:pt x="801" y="600"/>
                        </a:lnTo>
                        <a:lnTo>
                          <a:pt x="837" y="552"/>
                        </a:lnTo>
                        <a:lnTo>
                          <a:pt x="873" y="486"/>
                        </a:lnTo>
                        <a:lnTo>
                          <a:pt x="921" y="378"/>
                        </a:lnTo>
                        <a:lnTo>
                          <a:pt x="939" y="324"/>
                        </a:lnTo>
                        <a:lnTo>
                          <a:pt x="957" y="270"/>
                        </a:lnTo>
                        <a:lnTo>
                          <a:pt x="963" y="222"/>
                        </a:lnTo>
                        <a:lnTo>
                          <a:pt x="963" y="174"/>
                        </a:lnTo>
                        <a:lnTo>
                          <a:pt x="945" y="144"/>
                        </a:lnTo>
                        <a:lnTo>
                          <a:pt x="909" y="108"/>
                        </a:lnTo>
                        <a:lnTo>
                          <a:pt x="825" y="72"/>
                        </a:lnTo>
                        <a:lnTo>
                          <a:pt x="741" y="42"/>
                        </a:lnTo>
                        <a:lnTo>
                          <a:pt x="705" y="36"/>
                        </a:lnTo>
                        <a:lnTo>
                          <a:pt x="681" y="30"/>
                        </a:lnTo>
                        <a:lnTo>
                          <a:pt x="663" y="24"/>
                        </a:lnTo>
                        <a:lnTo>
                          <a:pt x="657" y="24"/>
                        </a:lnTo>
                        <a:lnTo>
                          <a:pt x="35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59" name="Freeform 427"/>
                  <p:cNvSpPr>
                    <a:spLocks/>
                  </p:cNvSpPr>
                  <p:nvPr/>
                </p:nvSpPr>
                <p:spPr bwMode="auto">
                  <a:xfrm>
                    <a:off x="4584" y="2301"/>
                    <a:ext cx="520" cy="599"/>
                  </a:xfrm>
                  <a:custGeom>
                    <a:avLst/>
                    <a:gdLst>
                      <a:gd name="T0" fmla="*/ 96 w 520"/>
                      <a:gd name="T1" fmla="*/ 0 h 599"/>
                      <a:gd name="T2" fmla="*/ 102 w 520"/>
                      <a:gd name="T3" fmla="*/ 0 h 599"/>
                      <a:gd name="T4" fmla="*/ 126 w 520"/>
                      <a:gd name="T5" fmla="*/ 6 h 599"/>
                      <a:gd name="T6" fmla="*/ 162 w 520"/>
                      <a:gd name="T7" fmla="*/ 12 h 599"/>
                      <a:gd name="T8" fmla="*/ 203 w 520"/>
                      <a:gd name="T9" fmla="*/ 24 h 599"/>
                      <a:gd name="T10" fmla="*/ 293 w 520"/>
                      <a:gd name="T11" fmla="*/ 48 h 599"/>
                      <a:gd name="T12" fmla="*/ 329 w 520"/>
                      <a:gd name="T13" fmla="*/ 66 h 599"/>
                      <a:gd name="T14" fmla="*/ 365 w 520"/>
                      <a:gd name="T15" fmla="*/ 84 h 599"/>
                      <a:gd name="T16" fmla="*/ 395 w 520"/>
                      <a:gd name="T17" fmla="*/ 108 h 599"/>
                      <a:gd name="T18" fmla="*/ 437 w 520"/>
                      <a:gd name="T19" fmla="*/ 144 h 599"/>
                      <a:gd name="T20" fmla="*/ 473 w 520"/>
                      <a:gd name="T21" fmla="*/ 186 h 599"/>
                      <a:gd name="T22" fmla="*/ 502 w 520"/>
                      <a:gd name="T23" fmla="*/ 234 h 599"/>
                      <a:gd name="T24" fmla="*/ 520 w 520"/>
                      <a:gd name="T25" fmla="*/ 288 h 599"/>
                      <a:gd name="T26" fmla="*/ 520 w 520"/>
                      <a:gd name="T27" fmla="*/ 354 h 599"/>
                      <a:gd name="T28" fmla="*/ 508 w 520"/>
                      <a:gd name="T29" fmla="*/ 390 h 599"/>
                      <a:gd name="T30" fmla="*/ 491 w 520"/>
                      <a:gd name="T31" fmla="*/ 426 h 599"/>
                      <a:gd name="T32" fmla="*/ 467 w 520"/>
                      <a:gd name="T33" fmla="*/ 462 h 599"/>
                      <a:gd name="T34" fmla="*/ 437 w 520"/>
                      <a:gd name="T35" fmla="*/ 498 h 599"/>
                      <a:gd name="T36" fmla="*/ 395 w 520"/>
                      <a:gd name="T37" fmla="*/ 534 h 599"/>
                      <a:gd name="T38" fmla="*/ 347 w 520"/>
                      <a:gd name="T39" fmla="*/ 563 h 599"/>
                      <a:gd name="T40" fmla="*/ 299 w 520"/>
                      <a:gd name="T41" fmla="*/ 581 h 599"/>
                      <a:gd name="T42" fmla="*/ 251 w 520"/>
                      <a:gd name="T43" fmla="*/ 593 h 599"/>
                      <a:gd name="T44" fmla="*/ 209 w 520"/>
                      <a:gd name="T45" fmla="*/ 599 h 599"/>
                      <a:gd name="T46" fmla="*/ 174 w 520"/>
                      <a:gd name="T47" fmla="*/ 599 h 599"/>
                      <a:gd name="T48" fmla="*/ 150 w 520"/>
                      <a:gd name="T49" fmla="*/ 599 h 599"/>
                      <a:gd name="T50" fmla="*/ 138 w 520"/>
                      <a:gd name="T51" fmla="*/ 593 h 599"/>
                      <a:gd name="T52" fmla="*/ 120 w 520"/>
                      <a:gd name="T53" fmla="*/ 546 h 599"/>
                      <a:gd name="T54" fmla="*/ 108 w 520"/>
                      <a:gd name="T55" fmla="*/ 510 h 599"/>
                      <a:gd name="T56" fmla="*/ 96 w 520"/>
                      <a:gd name="T57" fmla="*/ 480 h 599"/>
                      <a:gd name="T58" fmla="*/ 90 w 520"/>
                      <a:gd name="T59" fmla="*/ 468 h 599"/>
                      <a:gd name="T60" fmla="*/ 84 w 520"/>
                      <a:gd name="T61" fmla="*/ 450 h 599"/>
                      <a:gd name="T62" fmla="*/ 84 w 520"/>
                      <a:gd name="T63" fmla="*/ 450 h 599"/>
                      <a:gd name="T64" fmla="*/ 90 w 520"/>
                      <a:gd name="T65" fmla="*/ 438 h 599"/>
                      <a:gd name="T66" fmla="*/ 120 w 520"/>
                      <a:gd name="T67" fmla="*/ 414 h 599"/>
                      <a:gd name="T68" fmla="*/ 162 w 520"/>
                      <a:gd name="T69" fmla="*/ 384 h 599"/>
                      <a:gd name="T70" fmla="*/ 209 w 520"/>
                      <a:gd name="T71" fmla="*/ 372 h 599"/>
                      <a:gd name="T72" fmla="*/ 144 w 520"/>
                      <a:gd name="T73" fmla="*/ 354 h 599"/>
                      <a:gd name="T74" fmla="*/ 90 w 520"/>
                      <a:gd name="T75" fmla="*/ 342 h 599"/>
                      <a:gd name="T76" fmla="*/ 54 w 520"/>
                      <a:gd name="T77" fmla="*/ 330 h 599"/>
                      <a:gd name="T78" fmla="*/ 24 w 520"/>
                      <a:gd name="T79" fmla="*/ 324 h 599"/>
                      <a:gd name="T80" fmla="*/ 12 w 520"/>
                      <a:gd name="T81" fmla="*/ 318 h 599"/>
                      <a:gd name="T82" fmla="*/ 0 w 520"/>
                      <a:gd name="T83" fmla="*/ 318 h 599"/>
                      <a:gd name="T84" fmla="*/ 0 w 520"/>
                      <a:gd name="T85" fmla="*/ 318 h 599"/>
                      <a:gd name="T86" fmla="*/ 96 w 520"/>
                      <a:gd name="T87" fmla="*/ 0 h 5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520" h="599">
                        <a:moveTo>
                          <a:pt x="96" y="0"/>
                        </a:moveTo>
                        <a:lnTo>
                          <a:pt x="102" y="0"/>
                        </a:lnTo>
                        <a:lnTo>
                          <a:pt x="126" y="6"/>
                        </a:lnTo>
                        <a:lnTo>
                          <a:pt x="162" y="12"/>
                        </a:lnTo>
                        <a:lnTo>
                          <a:pt x="203" y="24"/>
                        </a:lnTo>
                        <a:lnTo>
                          <a:pt x="293" y="48"/>
                        </a:lnTo>
                        <a:lnTo>
                          <a:pt x="329" y="66"/>
                        </a:lnTo>
                        <a:lnTo>
                          <a:pt x="365" y="84"/>
                        </a:lnTo>
                        <a:lnTo>
                          <a:pt x="395" y="108"/>
                        </a:lnTo>
                        <a:lnTo>
                          <a:pt x="437" y="144"/>
                        </a:lnTo>
                        <a:lnTo>
                          <a:pt x="473" y="186"/>
                        </a:lnTo>
                        <a:lnTo>
                          <a:pt x="502" y="234"/>
                        </a:lnTo>
                        <a:lnTo>
                          <a:pt x="520" y="288"/>
                        </a:lnTo>
                        <a:lnTo>
                          <a:pt x="520" y="354"/>
                        </a:lnTo>
                        <a:lnTo>
                          <a:pt x="508" y="390"/>
                        </a:lnTo>
                        <a:lnTo>
                          <a:pt x="491" y="426"/>
                        </a:lnTo>
                        <a:lnTo>
                          <a:pt x="467" y="462"/>
                        </a:lnTo>
                        <a:lnTo>
                          <a:pt x="437" y="498"/>
                        </a:lnTo>
                        <a:lnTo>
                          <a:pt x="395" y="534"/>
                        </a:lnTo>
                        <a:lnTo>
                          <a:pt x="347" y="563"/>
                        </a:lnTo>
                        <a:lnTo>
                          <a:pt x="299" y="581"/>
                        </a:lnTo>
                        <a:lnTo>
                          <a:pt x="251" y="593"/>
                        </a:lnTo>
                        <a:lnTo>
                          <a:pt x="209" y="599"/>
                        </a:lnTo>
                        <a:lnTo>
                          <a:pt x="174" y="599"/>
                        </a:lnTo>
                        <a:lnTo>
                          <a:pt x="150" y="599"/>
                        </a:lnTo>
                        <a:lnTo>
                          <a:pt x="138" y="593"/>
                        </a:lnTo>
                        <a:lnTo>
                          <a:pt x="120" y="546"/>
                        </a:lnTo>
                        <a:lnTo>
                          <a:pt x="108" y="510"/>
                        </a:lnTo>
                        <a:lnTo>
                          <a:pt x="96" y="480"/>
                        </a:lnTo>
                        <a:lnTo>
                          <a:pt x="90" y="468"/>
                        </a:lnTo>
                        <a:lnTo>
                          <a:pt x="84" y="450"/>
                        </a:lnTo>
                        <a:lnTo>
                          <a:pt x="84" y="450"/>
                        </a:lnTo>
                        <a:lnTo>
                          <a:pt x="90" y="438"/>
                        </a:lnTo>
                        <a:lnTo>
                          <a:pt x="120" y="414"/>
                        </a:lnTo>
                        <a:lnTo>
                          <a:pt x="162" y="384"/>
                        </a:lnTo>
                        <a:lnTo>
                          <a:pt x="209" y="372"/>
                        </a:lnTo>
                        <a:lnTo>
                          <a:pt x="144" y="354"/>
                        </a:lnTo>
                        <a:lnTo>
                          <a:pt x="90" y="342"/>
                        </a:lnTo>
                        <a:lnTo>
                          <a:pt x="54" y="330"/>
                        </a:lnTo>
                        <a:lnTo>
                          <a:pt x="24" y="324"/>
                        </a:lnTo>
                        <a:lnTo>
                          <a:pt x="12" y="318"/>
                        </a:lnTo>
                        <a:lnTo>
                          <a:pt x="0" y="318"/>
                        </a:lnTo>
                        <a:lnTo>
                          <a:pt x="0" y="318"/>
                        </a:lnTo>
                        <a:lnTo>
                          <a:pt x="96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60" name="Freeform 428"/>
                  <p:cNvSpPr>
                    <a:spLocks/>
                  </p:cNvSpPr>
                  <p:nvPr/>
                </p:nvSpPr>
                <p:spPr bwMode="auto">
                  <a:xfrm>
                    <a:off x="4584" y="2301"/>
                    <a:ext cx="520" cy="599"/>
                  </a:xfrm>
                  <a:custGeom>
                    <a:avLst/>
                    <a:gdLst>
                      <a:gd name="T0" fmla="*/ 96 w 520"/>
                      <a:gd name="T1" fmla="*/ 0 h 599"/>
                      <a:gd name="T2" fmla="*/ 102 w 520"/>
                      <a:gd name="T3" fmla="*/ 0 h 599"/>
                      <a:gd name="T4" fmla="*/ 126 w 520"/>
                      <a:gd name="T5" fmla="*/ 6 h 599"/>
                      <a:gd name="T6" fmla="*/ 162 w 520"/>
                      <a:gd name="T7" fmla="*/ 12 h 599"/>
                      <a:gd name="T8" fmla="*/ 203 w 520"/>
                      <a:gd name="T9" fmla="*/ 24 h 599"/>
                      <a:gd name="T10" fmla="*/ 293 w 520"/>
                      <a:gd name="T11" fmla="*/ 48 h 599"/>
                      <a:gd name="T12" fmla="*/ 329 w 520"/>
                      <a:gd name="T13" fmla="*/ 66 h 599"/>
                      <a:gd name="T14" fmla="*/ 365 w 520"/>
                      <a:gd name="T15" fmla="*/ 84 h 599"/>
                      <a:gd name="T16" fmla="*/ 395 w 520"/>
                      <a:gd name="T17" fmla="*/ 108 h 599"/>
                      <a:gd name="T18" fmla="*/ 437 w 520"/>
                      <a:gd name="T19" fmla="*/ 144 h 599"/>
                      <a:gd name="T20" fmla="*/ 473 w 520"/>
                      <a:gd name="T21" fmla="*/ 186 h 599"/>
                      <a:gd name="T22" fmla="*/ 502 w 520"/>
                      <a:gd name="T23" fmla="*/ 234 h 599"/>
                      <a:gd name="T24" fmla="*/ 520 w 520"/>
                      <a:gd name="T25" fmla="*/ 288 h 599"/>
                      <a:gd name="T26" fmla="*/ 520 w 520"/>
                      <a:gd name="T27" fmla="*/ 354 h 599"/>
                      <a:gd name="T28" fmla="*/ 508 w 520"/>
                      <a:gd name="T29" fmla="*/ 390 h 599"/>
                      <a:gd name="T30" fmla="*/ 491 w 520"/>
                      <a:gd name="T31" fmla="*/ 426 h 599"/>
                      <a:gd name="T32" fmla="*/ 467 w 520"/>
                      <a:gd name="T33" fmla="*/ 462 h 599"/>
                      <a:gd name="T34" fmla="*/ 437 w 520"/>
                      <a:gd name="T35" fmla="*/ 498 h 599"/>
                      <a:gd name="T36" fmla="*/ 395 w 520"/>
                      <a:gd name="T37" fmla="*/ 534 h 599"/>
                      <a:gd name="T38" fmla="*/ 347 w 520"/>
                      <a:gd name="T39" fmla="*/ 563 h 599"/>
                      <a:gd name="T40" fmla="*/ 299 w 520"/>
                      <a:gd name="T41" fmla="*/ 581 h 599"/>
                      <a:gd name="T42" fmla="*/ 251 w 520"/>
                      <a:gd name="T43" fmla="*/ 593 h 599"/>
                      <a:gd name="T44" fmla="*/ 209 w 520"/>
                      <a:gd name="T45" fmla="*/ 599 h 599"/>
                      <a:gd name="T46" fmla="*/ 174 w 520"/>
                      <a:gd name="T47" fmla="*/ 599 h 599"/>
                      <a:gd name="T48" fmla="*/ 150 w 520"/>
                      <a:gd name="T49" fmla="*/ 599 h 599"/>
                      <a:gd name="T50" fmla="*/ 138 w 520"/>
                      <a:gd name="T51" fmla="*/ 593 h 599"/>
                      <a:gd name="T52" fmla="*/ 120 w 520"/>
                      <a:gd name="T53" fmla="*/ 546 h 599"/>
                      <a:gd name="T54" fmla="*/ 108 w 520"/>
                      <a:gd name="T55" fmla="*/ 510 h 599"/>
                      <a:gd name="T56" fmla="*/ 96 w 520"/>
                      <a:gd name="T57" fmla="*/ 480 h 599"/>
                      <a:gd name="T58" fmla="*/ 90 w 520"/>
                      <a:gd name="T59" fmla="*/ 468 h 599"/>
                      <a:gd name="T60" fmla="*/ 84 w 520"/>
                      <a:gd name="T61" fmla="*/ 450 h 599"/>
                      <a:gd name="T62" fmla="*/ 84 w 520"/>
                      <a:gd name="T63" fmla="*/ 450 h 599"/>
                      <a:gd name="T64" fmla="*/ 90 w 520"/>
                      <a:gd name="T65" fmla="*/ 438 h 599"/>
                      <a:gd name="T66" fmla="*/ 120 w 520"/>
                      <a:gd name="T67" fmla="*/ 414 h 599"/>
                      <a:gd name="T68" fmla="*/ 162 w 520"/>
                      <a:gd name="T69" fmla="*/ 384 h 599"/>
                      <a:gd name="T70" fmla="*/ 209 w 520"/>
                      <a:gd name="T71" fmla="*/ 372 h 599"/>
                      <a:gd name="T72" fmla="*/ 144 w 520"/>
                      <a:gd name="T73" fmla="*/ 354 h 599"/>
                      <a:gd name="T74" fmla="*/ 90 w 520"/>
                      <a:gd name="T75" fmla="*/ 342 h 599"/>
                      <a:gd name="T76" fmla="*/ 54 w 520"/>
                      <a:gd name="T77" fmla="*/ 330 h 599"/>
                      <a:gd name="T78" fmla="*/ 24 w 520"/>
                      <a:gd name="T79" fmla="*/ 324 h 599"/>
                      <a:gd name="T80" fmla="*/ 12 w 520"/>
                      <a:gd name="T81" fmla="*/ 318 h 599"/>
                      <a:gd name="T82" fmla="*/ 0 w 520"/>
                      <a:gd name="T83" fmla="*/ 318 h 599"/>
                      <a:gd name="T84" fmla="*/ 0 w 520"/>
                      <a:gd name="T85" fmla="*/ 318 h 5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520" h="599">
                        <a:moveTo>
                          <a:pt x="96" y="0"/>
                        </a:moveTo>
                        <a:lnTo>
                          <a:pt x="102" y="0"/>
                        </a:lnTo>
                        <a:lnTo>
                          <a:pt x="126" y="6"/>
                        </a:lnTo>
                        <a:lnTo>
                          <a:pt x="162" y="12"/>
                        </a:lnTo>
                        <a:lnTo>
                          <a:pt x="203" y="24"/>
                        </a:lnTo>
                        <a:lnTo>
                          <a:pt x="293" y="48"/>
                        </a:lnTo>
                        <a:lnTo>
                          <a:pt x="329" y="66"/>
                        </a:lnTo>
                        <a:lnTo>
                          <a:pt x="365" y="84"/>
                        </a:lnTo>
                        <a:lnTo>
                          <a:pt x="395" y="108"/>
                        </a:lnTo>
                        <a:lnTo>
                          <a:pt x="437" y="144"/>
                        </a:lnTo>
                        <a:lnTo>
                          <a:pt x="473" y="186"/>
                        </a:lnTo>
                        <a:lnTo>
                          <a:pt x="502" y="234"/>
                        </a:lnTo>
                        <a:lnTo>
                          <a:pt x="520" y="288"/>
                        </a:lnTo>
                        <a:lnTo>
                          <a:pt x="520" y="354"/>
                        </a:lnTo>
                        <a:lnTo>
                          <a:pt x="508" y="390"/>
                        </a:lnTo>
                        <a:lnTo>
                          <a:pt x="491" y="426"/>
                        </a:lnTo>
                        <a:lnTo>
                          <a:pt x="467" y="462"/>
                        </a:lnTo>
                        <a:lnTo>
                          <a:pt x="437" y="498"/>
                        </a:lnTo>
                        <a:lnTo>
                          <a:pt x="395" y="534"/>
                        </a:lnTo>
                        <a:lnTo>
                          <a:pt x="347" y="563"/>
                        </a:lnTo>
                        <a:lnTo>
                          <a:pt x="299" y="581"/>
                        </a:lnTo>
                        <a:lnTo>
                          <a:pt x="251" y="593"/>
                        </a:lnTo>
                        <a:lnTo>
                          <a:pt x="209" y="599"/>
                        </a:lnTo>
                        <a:lnTo>
                          <a:pt x="174" y="599"/>
                        </a:lnTo>
                        <a:lnTo>
                          <a:pt x="150" y="599"/>
                        </a:lnTo>
                        <a:lnTo>
                          <a:pt x="138" y="593"/>
                        </a:lnTo>
                        <a:lnTo>
                          <a:pt x="120" y="546"/>
                        </a:lnTo>
                        <a:lnTo>
                          <a:pt x="108" y="510"/>
                        </a:lnTo>
                        <a:lnTo>
                          <a:pt x="96" y="480"/>
                        </a:lnTo>
                        <a:lnTo>
                          <a:pt x="90" y="468"/>
                        </a:lnTo>
                        <a:lnTo>
                          <a:pt x="84" y="450"/>
                        </a:lnTo>
                        <a:lnTo>
                          <a:pt x="84" y="450"/>
                        </a:lnTo>
                        <a:lnTo>
                          <a:pt x="90" y="438"/>
                        </a:lnTo>
                        <a:lnTo>
                          <a:pt x="120" y="414"/>
                        </a:lnTo>
                        <a:lnTo>
                          <a:pt x="162" y="384"/>
                        </a:lnTo>
                        <a:lnTo>
                          <a:pt x="209" y="372"/>
                        </a:lnTo>
                        <a:lnTo>
                          <a:pt x="144" y="354"/>
                        </a:lnTo>
                        <a:lnTo>
                          <a:pt x="90" y="342"/>
                        </a:lnTo>
                        <a:lnTo>
                          <a:pt x="54" y="330"/>
                        </a:lnTo>
                        <a:lnTo>
                          <a:pt x="24" y="324"/>
                        </a:lnTo>
                        <a:lnTo>
                          <a:pt x="12" y="318"/>
                        </a:lnTo>
                        <a:lnTo>
                          <a:pt x="0" y="318"/>
                        </a:lnTo>
                        <a:lnTo>
                          <a:pt x="0" y="31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61" name="Freeform 429"/>
                  <p:cNvSpPr>
                    <a:spLocks/>
                  </p:cNvSpPr>
                  <p:nvPr/>
                </p:nvSpPr>
                <p:spPr bwMode="auto">
                  <a:xfrm>
                    <a:off x="3095" y="2271"/>
                    <a:ext cx="652" cy="138"/>
                  </a:xfrm>
                  <a:custGeom>
                    <a:avLst/>
                    <a:gdLst>
                      <a:gd name="T0" fmla="*/ 652 w 652"/>
                      <a:gd name="T1" fmla="*/ 138 h 138"/>
                      <a:gd name="T2" fmla="*/ 646 w 652"/>
                      <a:gd name="T3" fmla="*/ 138 h 138"/>
                      <a:gd name="T4" fmla="*/ 628 w 652"/>
                      <a:gd name="T5" fmla="*/ 132 h 138"/>
                      <a:gd name="T6" fmla="*/ 604 w 652"/>
                      <a:gd name="T7" fmla="*/ 126 h 138"/>
                      <a:gd name="T8" fmla="*/ 568 w 652"/>
                      <a:gd name="T9" fmla="*/ 114 h 138"/>
                      <a:gd name="T10" fmla="*/ 472 w 652"/>
                      <a:gd name="T11" fmla="*/ 90 h 138"/>
                      <a:gd name="T12" fmla="*/ 365 w 652"/>
                      <a:gd name="T13" fmla="*/ 66 h 138"/>
                      <a:gd name="T14" fmla="*/ 251 w 652"/>
                      <a:gd name="T15" fmla="*/ 36 h 138"/>
                      <a:gd name="T16" fmla="*/ 143 w 652"/>
                      <a:gd name="T17" fmla="*/ 18 h 138"/>
                      <a:gd name="T18" fmla="*/ 96 w 652"/>
                      <a:gd name="T19" fmla="*/ 6 h 138"/>
                      <a:gd name="T20" fmla="*/ 60 w 652"/>
                      <a:gd name="T21" fmla="*/ 6 h 138"/>
                      <a:gd name="T22" fmla="*/ 24 w 652"/>
                      <a:gd name="T23" fmla="*/ 0 h 138"/>
                      <a:gd name="T24" fmla="*/ 0 w 652"/>
                      <a:gd name="T25" fmla="*/ 0 h 1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652" h="138">
                        <a:moveTo>
                          <a:pt x="652" y="138"/>
                        </a:moveTo>
                        <a:lnTo>
                          <a:pt x="646" y="138"/>
                        </a:lnTo>
                        <a:lnTo>
                          <a:pt x="628" y="132"/>
                        </a:lnTo>
                        <a:lnTo>
                          <a:pt x="604" y="126"/>
                        </a:lnTo>
                        <a:lnTo>
                          <a:pt x="568" y="114"/>
                        </a:lnTo>
                        <a:lnTo>
                          <a:pt x="472" y="90"/>
                        </a:lnTo>
                        <a:lnTo>
                          <a:pt x="365" y="66"/>
                        </a:lnTo>
                        <a:lnTo>
                          <a:pt x="251" y="36"/>
                        </a:lnTo>
                        <a:lnTo>
                          <a:pt x="143" y="18"/>
                        </a:lnTo>
                        <a:lnTo>
                          <a:pt x="96" y="6"/>
                        </a:lnTo>
                        <a:lnTo>
                          <a:pt x="60" y="6"/>
                        </a:lnTo>
                        <a:lnTo>
                          <a:pt x="2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62" name="Freeform 430"/>
                  <p:cNvSpPr>
                    <a:spLocks/>
                  </p:cNvSpPr>
                  <p:nvPr/>
                </p:nvSpPr>
                <p:spPr bwMode="auto">
                  <a:xfrm>
                    <a:off x="3149" y="2385"/>
                    <a:ext cx="526" cy="96"/>
                  </a:xfrm>
                  <a:custGeom>
                    <a:avLst/>
                    <a:gdLst>
                      <a:gd name="T0" fmla="*/ 526 w 526"/>
                      <a:gd name="T1" fmla="*/ 96 h 96"/>
                      <a:gd name="T2" fmla="*/ 520 w 526"/>
                      <a:gd name="T3" fmla="*/ 96 h 96"/>
                      <a:gd name="T4" fmla="*/ 502 w 526"/>
                      <a:gd name="T5" fmla="*/ 96 h 96"/>
                      <a:gd name="T6" fmla="*/ 484 w 526"/>
                      <a:gd name="T7" fmla="*/ 90 h 96"/>
                      <a:gd name="T8" fmla="*/ 454 w 526"/>
                      <a:gd name="T9" fmla="*/ 78 h 96"/>
                      <a:gd name="T10" fmla="*/ 382 w 526"/>
                      <a:gd name="T11" fmla="*/ 60 h 96"/>
                      <a:gd name="T12" fmla="*/ 299 w 526"/>
                      <a:gd name="T13" fmla="*/ 42 h 96"/>
                      <a:gd name="T14" fmla="*/ 209 w 526"/>
                      <a:gd name="T15" fmla="*/ 24 h 96"/>
                      <a:gd name="T16" fmla="*/ 125 w 526"/>
                      <a:gd name="T17" fmla="*/ 6 h 96"/>
                      <a:gd name="T18" fmla="*/ 53 w 526"/>
                      <a:gd name="T19" fmla="*/ 0 h 96"/>
                      <a:gd name="T20" fmla="*/ 24 w 526"/>
                      <a:gd name="T21" fmla="*/ 0 h 96"/>
                      <a:gd name="T22" fmla="*/ 0 w 526"/>
                      <a:gd name="T23" fmla="*/ 6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26" h="96">
                        <a:moveTo>
                          <a:pt x="526" y="96"/>
                        </a:moveTo>
                        <a:lnTo>
                          <a:pt x="520" y="96"/>
                        </a:lnTo>
                        <a:lnTo>
                          <a:pt x="502" y="96"/>
                        </a:lnTo>
                        <a:lnTo>
                          <a:pt x="484" y="90"/>
                        </a:lnTo>
                        <a:lnTo>
                          <a:pt x="454" y="78"/>
                        </a:lnTo>
                        <a:lnTo>
                          <a:pt x="382" y="60"/>
                        </a:lnTo>
                        <a:lnTo>
                          <a:pt x="299" y="42"/>
                        </a:lnTo>
                        <a:lnTo>
                          <a:pt x="209" y="24"/>
                        </a:lnTo>
                        <a:lnTo>
                          <a:pt x="125" y="6"/>
                        </a:lnTo>
                        <a:lnTo>
                          <a:pt x="53" y="0"/>
                        </a:lnTo>
                        <a:lnTo>
                          <a:pt x="24" y="0"/>
                        </a:lnTo>
                        <a:lnTo>
                          <a:pt x="0" y="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63" name="Freeform 431"/>
                  <p:cNvSpPr>
                    <a:spLocks/>
                  </p:cNvSpPr>
                  <p:nvPr/>
                </p:nvSpPr>
                <p:spPr bwMode="auto">
                  <a:xfrm>
                    <a:off x="3872" y="2253"/>
                    <a:ext cx="126" cy="198"/>
                  </a:xfrm>
                  <a:custGeom>
                    <a:avLst/>
                    <a:gdLst>
                      <a:gd name="T0" fmla="*/ 42 w 126"/>
                      <a:gd name="T1" fmla="*/ 12 h 198"/>
                      <a:gd name="T2" fmla="*/ 18 w 126"/>
                      <a:gd name="T3" fmla="*/ 102 h 198"/>
                      <a:gd name="T4" fmla="*/ 0 w 126"/>
                      <a:gd name="T5" fmla="*/ 192 h 198"/>
                      <a:gd name="T6" fmla="*/ 30 w 126"/>
                      <a:gd name="T7" fmla="*/ 168 h 198"/>
                      <a:gd name="T8" fmla="*/ 60 w 126"/>
                      <a:gd name="T9" fmla="*/ 168 h 198"/>
                      <a:gd name="T10" fmla="*/ 90 w 126"/>
                      <a:gd name="T11" fmla="*/ 180 h 198"/>
                      <a:gd name="T12" fmla="*/ 108 w 126"/>
                      <a:gd name="T13" fmla="*/ 198 h 198"/>
                      <a:gd name="T14" fmla="*/ 126 w 126"/>
                      <a:gd name="T15" fmla="*/ 138 h 198"/>
                      <a:gd name="T16" fmla="*/ 126 w 126"/>
                      <a:gd name="T17" fmla="*/ 102 h 198"/>
                      <a:gd name="T18" fmla="*/ 120 w 126"/>
                      <a:gd name="T19" fmla="*/ 72 h 198"/>
                      <a:gd name="T20" fmla="*/ 102 w 126"/>
                      <a:gd name="T21" fmla="*/ 30 h 198"/>
                      <a:gd name="T22" fmla="*/ 84 w 126"/>
                      <a:gd name="T23" fmla="*/ 6 h 198"/>
                      <a:gd name="T24" fmla="*/ 66 w 126"/>
                      <a:gd name="T25" fmla="*/ 0 h 198"/>
                      <a:gd name="T26" fmla="*/ 42 w 126"/>
                      <a:gd name="T27" fmla="*/ 12 h 198"/>
                      <a:gd name="T28" fmla="*/ 42 w 126"/>
                      <a:gd name="T29" fmla="*/ 12 h 1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26" h="198">
                        <a:moveTo>
                          <a:pt x="42" y="12"/>
                        </a:moveTo>
                        <a:lnTo>
                          <a:pt x="18" y="102"/>
                        </a:lnTo>
                        <a:lnTo>
                          <a:pt x="0" y="192"/>
                        </a:lnTo>
                        <a:lnTo>
                          <a:pt x="30" y="168"/>
                        </a:lnTo>
                        <a:lnTo>
                          <a:pt x="60" y="168"/>
                        </a:lnTo>
                        <a:lnTo>
                          <a:pt x="90" y="180"/>
                        </a:lnTo>
                        <a:lnTo>
                          <a:pt x="108" y="198"/>
                        </a:lnTo>
                        <a:lnTo>
                          <a:pt x="126" y="138"/>
                        </a:lnTo>
                        <a:lnTo>
                          <a:pt x="126" y="102"/>
                        </a:lnTo>
                        <a:lnTo>
                          <a:pt x="120" y="72"/>
                        </a:lnTo>
                        <a:lnTo>
                          <a:pt x="102" y="30"/>
                        </a:lnTo>
                        <a:lnTo>
                          <a:pt x="84" y="6"/>
                        </a:lnTo>
                        <a:lnTo>
                          <a:pt x="66" y="0"/>
                        </a:lnTo>
                        <a:lnTo>
                          <a:pt x="42" y="12"/>
                        </a:lnTo>
                        <a:lnTo>
                          <a:pt x="42" y="12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64" name="Freeform 432"/>
                  <p:cNvSpPr>
                    <a:spLocks/>
                  </p:cNvSpPr>
                  <p:nvPr/>
                </p:nvSpPr>
                <p:spPr bwMode="auto">
                  <a:xfrm>
                    <a:off x="4153" y="2187"/>
                    <a:ext cx="323" cy="288"/>
                  </a:xfrm>
                  <a:custGeom>
                    <a:avLst/>
                    <a:gdLst>
                      <a:gd name="T0" fmla="*/ 323 w 323"/>
                      <a:gd name="T1" fmla="*/ 0 h 288"/>
                      <a:gd name="T2" fmla="*/ 317 w 323"/>
                      <a:gd name="T3" fmla="*/ 72 h 288"/>
                      <a:gd name="T4" fmla="*/ 294 w 323"/>
                      <a:gd name="T5" fmla="*/ 150 h 288"/>
                      <a:gd name="T6" fmla="*/ 258 w 323"/>
                      <a:gd name="T7" fmla="*/ 228 h 288"/>
                      <a:gd name="T8" fmla="*/ 222 w 323"/>
                      <a:gd name="T9" fmla="*/ 288 h 288"/>
                      <a:gd name="T10" fmla="*/ 204 w 323"/>
                      <a:gd name="T11" fmla="*/ 270 h 288"/>
                      <a:gd name="T12" fmla="*/ 174 w 323"/>
                      <a:gd name="T13" fmla="*/ 252 h 288"/>
                      <a:gd name="T14" fmla="*/ 108 w 323"/>
                      <a:gd name="T15" fmla="*/ 228 h 288"/>
                      <a:gd name="T16" fmla="*/ 72 w 323"/>
                      <a:gd name="T17" fmla="*/ 216 h 288"/>
                      <a:gd name="T18" fmla="*/ 42 w 323"/>
                      <a:gd name="T19" fmla="*/ 222 h 288"/>
                      <a:gd name="T20" fmla="*/ 18 w 323"/>
                      <a:gd name="T21" fmla="*/ 228 h 288"/>
                      <a:gd name="T22" fmla="*/ 0 w 323"/>
                      <a:gd name="T23" fmla="*/ 246 h 288"/>
                      <a:gd name="T24" fmla="*/ 36 w 323"/>
                      <a:gd name="T25" fmla="*/ 210 h 288"/>
                      <a:gd name="T26" fmla="*/ 66 w 323"/>
                      <a:gd name="T27" fmla="*/ 168 h 288"/>
                      <a:gd name="T28" fmla="*/ 84 w 323"/>
                      <a:gd name="T29" fmla="*/ 144 h 288"/>
                      <a:gd name="T30" fmla="*/ 102 w 323"/>
                      <a:gd name="T31" fmla="*/ 132 h 288"/>
                      <a:gd name="T32" fmla="*/ 126 w 323"/>
                      <a:gd name="T33" fmla="*/ 126 h 288"/>
                      <a:gd name="T34" fmla="*/ 150 w 323"/>
                      <a:gd name="T35" fmla="*/ 114 h 288"/>
                      <a:gd name="T36" fmla="*/ 198 w 323"/>
                      <a:gd name="T37" fmla="*/ 84 h 288"/>
                      <a:gd name="T38" fmla="*/ 246 w 323"/>
                      <a:gd name="T39" fmla="*/ 54 h 288"/>
                      <a:gd name="T40" fmla="*/ 264 w 323"/>
                      <a:gd name="T41" fmla="*/ 42 h 288"/>
                      <a:gd name="T42" fmla="*/ 282 w 323"/>
                      <a:gd name="T43" fmla="*/ 24 h 288"/>
                      <a:gd name="T44" fmla="*/ 299 w 323"/>
                      <a:gd name="T45" fmla="*/ 6 h 288"/>
                      <a:gd name="T46" fmla="*/ 323 w 323"/>
                      <a:gd name="T47" fmla="*/ 0 h 288"/>
                      <a:gd name="T48" fmla="*/ 323 w 323"/>
                      <a:gd name="T49" fmla="*/ 0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323" h="288">
                        <a:moveTo>
                          <a:pt x="323" y="0"/>
                        </a:moveTo>
                        <a:lnTo>
                          <a:pt x="317" y="72"/>
                        </a:lnTo>
                        <a:lnTo>
                          <a:pt x="294" y="150"/>
                        </a:lnTo>
                        <a:lnTo>
                          <a:pt x="258" y="228"/>
                        </a:lnTo>
                        <a:lnTo>
                          <a:pt x="222" y="288"/>
                        </a:lnTo>
                        <a:lnTo>
                          <a:pt x="204" y="270"/>
                        </a:lnTo>
                        <a:lnTo>
                          <a:pt x="174" y="252"/>
                        </a:lnTo>
                        <a:lnTo>
                          <a:pt x="108" y="228"/>
                        </a:lnTo>
                        <a:lnTo>
                          <a:pt x="72" y="216"/>
                        </a:lnTo>
                        <a:lnTo>
                          <a:pt x="42" y="222"/>
                        </a:lnTo>
                        <a:lnTo>
                          <a:pt x="18" y="228"/>
                        </a:lnTo>
                        <a:lnTo>
                          <a:pt x="0" y="246"/>
                        </a:lnTo>
                        <a:lnTo>
                          <a:pt x="36" y="210"/>
                        </a:lnTo>
                        <a:lnTo>
                          <a:pt x="66" y="168"/>
                        </a:lnTo>
                        <a:lnTo>
                          <a:pt x="84" y="144"/>
                        </a:lnTo>
                        <a:lnTo>
                          <a:pt x="102" y="132"/>
                        </a:lnTo>
                        <a:lnTo>
                          <a:pt x="126" y="126"/>
                        </a:lnTo>
                        <a:lnTo>
                          <a:pt x="150" y="114"/>
                        </a:lnTo>
                        <a:lnTo>
                          <a:pt x="198" y="84"/>
                        </a:lnTo>
                        <a:lnTo>
                          <a:pt x="246" y="54"/>
                        </a:lnTo>
                        <a:lnTo>
                          <a:pt x="264" y="42"/>
                        </a:lnTo>
                        <a:lnTo>
                          <a:pt x="282" y="24"/>
                        </a:lnTo>
                        <a:lnTo>
                          <a:pt x="299" y="6"/>
                        </a:lnTo>
                        <a:lnTo>
                          <a:pt x="323" y="0"/>
                        </a:lnTo>
                        <a:lnTo>
                          <a:pt x="323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65" name="Freeform 433"/>
                  <p:cNvSpPr>
                    <a:spLocks/>
                  </p:cNvSpPr>
                  <p:nvPr/>
                </p:nvSpPr>
                <p:spPr bwMode="auto">
                  <a:xfrm>
                    <a:off x="3962" y="2259"/>
                    <a:ext cx="287" cy="246"/>
                  </a:xfrm>
                  <a:custGeom>
                    <a:avLst/>
                    <a:gdLst>
                      <a:gd name="T0" fmla="*/ 6 w 287"/>
                      <a:gd name="T1" fmla="*/ 36 h 246"/>
                      <a:gd name="T2" fmla="*/ 0 w 287"/>
                      <a:gd name="T3" fmla="*/ 48 h 246"/>
                      <a:gd name="T4" fmla="*/ 6 w 287"/>
                      <a:gd name="T5" fmla="*/ 72 h 246"/>
                      <a:gd name="T6" fmla="*/ 18 w 287"/>
                      <a:gd name="T7" fmla="*/ 102 h 246"/>
                      <a:gd name="T8" fmla="*/ 36 w 287"/>
                      <a:gd name="T9" fmla="*/ 138 h 246"/>
                      <a:gd name="T10" fmla="*/ 78 w 287"/>
                      <a:gd name="T11" fmla="*/ 210 h 246"/>
                      <a:gd name="T12" fmla="*/ 96 w 287"/>
                      <a:gd name="T13" fmla="*/ 234 h 246"/>
                      <a:gd name="T14" fmla="*/ 114 w 287"/>
                      <a:gd name="T15" fmla="*/ 246 h 246"/>
                      <a:gd name="T16" fmla="*/ 132 w 287"/>
                      <a:gd name="T17" fmla="*/ 222 h 246"/>
                      <a:gd name="T18" fmla="*/ 162 w 287"/>
                      <a:gd name="T19" fmla="*/ 198 h 246"/>
                      <a:gd name="T20" fmla="*/ 209 w 287"/>
                      <a:gd name="T21" fmla="*/ 156 h 246"/>
                      <a:gd name="T22" fmla="*/ 251 w 287"/>
                      <a:gd name="T23" fmla="*/ 102 h 246"/>
                      <a:gd name="T24" fmla="*/ 287 w 287"/>
                      <a:gd name="T25" fmla="*/ 36 h 246"/>
                      <a:gd name="T26" fmla="*/ 209 w 287"/>
                      <a:gd name="T27" fmla="*/ 18 h 246"/>
                      <a:gd name="T28" fmla="*/ 168 w 287"/>
                      <a:gd name="T29" fmla="*/ 6 h 246"/>
                      <a:gd name="T30" fmla="*/ 132 w 287"/>
                      <a:gd name="T31" fmla="*/ 0 h 246"/>
                      <a:gd name="T32" fmla="*/ 96 w 287"/>
                      <a:gd name="T33" fmla="*/ 6 h 246"/>
                      <a:gd name="T34" fmla="*/ 60 w 287"/>
                      <a:gd name="T35" fmla="*/ 12 h 246"/>
                      <a:gd name="T36" fmla="*/ 6 w 287"/>
                      <a:gd name="T37" fmla="*/ 36 h 246"/>
                      <a:gd name="T38" fmla="*/ 6 w 287"/>
                      <a:gd name="T39" fmla="*/ 36 h 2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287" h="246">
                        <a:moveTo>
                          <a:pt x="6" y="36"/>
                        </a:moveTo>
                        <a:lnTo>
                          <a:pt x="0" y="48"/>
                        </a:lnTo>
                        <a:lnTo>
                          <a:pt x="6" y="72"/>
                        </a:lnTo>
                        <a:lnTo>
                          <a:pt x="18" y="102"/>
                        </a:lnTo>
                        <a:lnTo>
                          <a:pt x="36" y="138"/>
                        </a:lnTo>
                        <a:lnTo>
                          <a:pt x="78" y="210"/>
                        </a:lnTo>
                        <a:lnTo>
                          <a:pt x="96" y="234"/>
                        </a:lnTo>
                        <a:lnTo>
                          <a:pt x="114" y="246"/>
                        </a:lnTo>
                        <a:lnTo>
                          <a:pt x="132" y="222"/>
                        </a:lnTo>
                        <a:lnTo>
                          <a:pt x="162" y="198"/>
                        </a:lnTo>
                        <a:lnTo>
                          <a:pt x="209" y="156"/>
                        </a:lnTo>
                        <a:lnTo>
                          <a:pt x="251" y="102"/>
                        </a:lnTo>
                        <a:lnTo>
                          <a:pt x="287" y="36"/>
                        </a:lnTo>
                        <a:lnTo>
                          <a:pt x="209" y="18"/>
                        </a:lnTo>
                        <a:lnTo>
                          <a:pt x="168" y="6"/>
                        </a:lnTo>
                        <a:lnTo>
                          <a:pt x="132" y="0"/>
                        </a:lnTo>
                        <a:lnTo>
                          <a:pt x="96" y="6"/>
                        </a:lnTo>
                        <a:lnTo>
                          <a:pt x="60" y="12"/>
                        </a:lnTo>
                        <a:lnTo>
                          <a:pt x="6" y="36"/>
                        </a:lnTo>
                        <a:lnTo>
                          <a:pt x="6" y="3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66" name="Freeform 434"/>
                  <p:cNvSpPr>
                    <a:spLocks/>
                  </p:cNvSpPr>
                  <p:nvPr/>
                </p:nvSpPr>
                <p:spPr bwMode="auto">
                  <a:xfrm>
                    <a:off x="4291" y="2493"/>
                    <a:ext cx="161" cy="114"/>
                  </a:xfrm>
                  <a:custGeom>
                    <a:avLst/>
                    <a:gdLst>
                      <a:gd name="T0" fmla="*/ 0 w 161"/>
                      <a:gd name="T1" fmla="*/ 0 h 114"/>
                      <a:gd name="T2" fmla="*/ 0 w 161"/>
                      <a:gd name="T3" fmla="*/ 42 h 114"/>
                      <a:gd name="T4" fmla="*/ 12 w 161"/>
                      <a:gd name="T5" fmla="*/ 84 h 114"/>
                      <a:gd name="T6" fmla="*/ 84 w 161"/>
                      <a:gd name="T7" fmla="*/ 96 h 114"/>
                      <a:gd name="T8" fmla="*/ 156 w 161"/>
                      <a:gd name="T9" fmla="*/ 114 h 114"/>
                      <a:gd name="T10" fmla="*/ 161 w 161"/>
                      <a:gd name="T11" fmla="*/ 78 h 114"/>
                      <a:gd name="T12" fmla="*/ 161 w 161"/>
                      <a:gd name="T13" fmla="*/ 42 h 114"/>
                      <a:gd name="T14" fmla="*/ 120 w 161"/>
                      <a:gd name="T15" fmla="*/ 42 h 114"/>
                      <a:gd name="T16" fmla="*/ 78 w 161"/>
                      <a:gd name="T17" fmla="*/ 36 h 114"/>
                      <a:gd name="T18" fmla="*/ 36 w 161"/>
                      <a:gd name="T19" fmla="*/ 24 h 114"/>
                      <a:gd name="T20" fmla="*/ 0 w 161"/>
                      <a:gd name="T21" fmla="*/ 0 h 114"/>
                      <a:gd name="T22" fmla="*/ 0 w 161"/>
                      <a:gd name="T23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61" h="114">
                        <a:moveTo>
                          <a:pt x="0" y="0"/>
                        </a:moveTo>
                        <a:lnTo>
                          <a:pt x="0" y="42"/>
                        </a:lnTo>
                        <a:lnTo>
                          <a:pt x="12" y="84"/>
                        </a:lnTo>
                        <a:lnTo>
                          <a:pt x="84" y="96"/>
                        </a:lnTo>
                        <a:lnTo>
                          <a:pt x="156" y="114"/>
                        </a:lnTo>
                        <a:lnTo>
                          <a:pt x="161" y="78"/>
                        </a:lnTo>
                        <a:lnTo>
                          <a:pt x="161" y="42"/>
                        </a:lnTo>
                        <a:lnTo>
                          <a:pt x="120" y="42"/>
                        </a:lnTo>
                        <a:lnTo>
                          <a:pt x="78" y="36"/>
                        </a:lnTo>
                        <a:lnTo>
                          <a:pt x="36" y="2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67" name="Freeform 435"/>
                  <p:cNvSpPr>
                    <a:spLocks/>
                  </p:cNvSpPr>
                  <p:nvPr/>
                </p:nvSpPr>
                <p:spPr bwMode="auto">
                  <a:xfrm>
                    <a:off x="3801" y="1485"/>
                    <a:ext cx="986" cy="882"/>
                  </a:xfrm>
                  <a:custGeom>
                    <a:avLst/>
                    <a:gdLst>
                      <a:gd name="T0" fmla="*/ 107 w 986"/>
                      <a:gd name="T1" fmla="*/ 114 h 882"/>
                      <a:gd name="T2" fmla="*/ 125 w 986"/>
                      <a:gd name="T3" fmla="*/ 204 h 882"/>
                      <a:gd name="T4" fmla="*/ 107 w 986"/>
                      <a:gd name="T5" fmla="*/ 330 h 882"/>
                      <a:gd name="T6" fmla="*/ 35 w 986"/>
                      <a:gd name="T7" fmla="*/ 480 h 882"/>
                      <a:gd name="T8" fmla="*/ 0 w 986"/>
                      <a:gd name="T9" fmla="*/ 612 h 882"/>
                      <a:gd name="T10" fmla="*/ 6 w 986"/>
                      <a:gd name="T11" fmla="*/ 696 h 882"/>
                      <a:gd name="T12" fmla="*/ 47 w 986"/>
                      <a:gd name="T13" fmla="*/ 756 h 882"/>
                      <a:gd name="T14" fmla="*/ 107 w 986"/>
                      <a:gd name="T15" fmla="*/ 810 h 882"/>
                      <a:gd name="T16" fmla="*/ 173 w 986"/>
                      <a:gd name="T17" fmla="*/ 846 h 882"/>
                      <a:gd name="T18" fmla="*/ 293 w 986"/>
                      <a:gd name="T19" fmla="*/ 882 h 882"/>
                      <a:gd name="T20" fmla="*/ 466 w 986"/>
                      <a:gd name="T21" fmla="*/ 870 h 882"/>
                      <a:gd name="T22" fmla="*/ 622 w 986"/>
                      <a:gd name="T23" fmla="*/ 786 h 882"/>
                      <a:gd name="T24" fmla="*/ 693 w 986"/>
                      <a:gd name="T25" fmla="*/ 708 h 882"/>
                      <a:gd name="T26" fmla="*/ 747 w 986"/>
                      <a:gd name="T27" fmla="*/ 618 h 882"/>
                      <a:gd name="T28" fmla="*/ 807 w 986"/>
                      <a:gd name="T29" fmla="*/ 606 h 882"/>
                      <a:gd name="T30" fmla="*/ 867 w 986"/>
                      <a:gd name="T31" fmla="*/ 582 h 882"/>
                      <a:gd name="T32" fmla="*/ 933 w 986"/>
                      <a:gd name="T33" fmla="*/ 528 h 882"/>
                      <a:gd name="T34" fmla="*/ 980 w 986"/>
                      <a:gd name="T35" fmla="*/ 456 h 882"/>
                      <a:gd name="T36" fmla="*/ 974 w 986"/>
                      <a:gd name="T37" fmla="*/ 390 h 882"/>
                      <a:gd name="T38" fmla="*/ 915 w 986"/>
                      <a:gd name="T39" fmla="*/ 360 h 882"/>
                      <a:gd name="T40" fmla="*/ 831 w 986"/>
                      <a:gd name="T41" fmla="*/ 384 h 882"/>
                      <a:gd name="T42" fmla="*/ 759 w 986"/>
                      <a:gd name="T43" fmla="*/ 456 h 882"/>
                      <a:gd name="T44" fmla="*/ 753 w 986"/>
                      <a:gd name="T45" fmla="*/ 390 h 882"/>
                      <a:gd name="T46" fmla="*/ 729 w 986"/>
                      <a:gd name="T47" fmla="*/ 282 h 882"/>
                      <a:gd name="T48" fmla="*/ 723 w 986"/>
                      <a:gd name="T49" fmla="*/ 252 h 882"/>
                      <a:gd name="T50" fmla="*/ 729 w 986"/>
                      <a:gd name="T51" fmla="*/ 276 h 882"/>
                      <a:gd name="T52" fmla="*/ 729 w 986"/>
                      <a:gd name="T53" fmla="*/ 264 h 882"/>
                      <a:gd name="T54" fmla="*/ 705 w 986"/>
                      <a:gd name="T55" fmla="*/ 204 h 882"/>
                      <a:gd name="T56" fmla="*/ 663 w 986"/>
                      <a:gd name="T57" fmla="*/ 174 h 882"/>
                      <a:gd name="T58" fmla="*/ 634 w 986"/>
                      <a:gd name="T59" fmla="*/ 228 h 882"/>
                      <a:gd name="T60" fmla="*/ 616 w 986"/>
                      <a:gd name="T61" fmla="*/ 228 h 882"/>
                      <a:gd name="T62" fmla="*/ 598 w 986"/>
                      <a:gd name="T63" fmla="*/ 150 h 882"/>
                      <a:gd name="T64" fmla="*/ 586 w 986"/>
                      <a:gd name="T65" fmla="*/ 84 h 882"/>
                      <a:gd name="T66" fmla="*/ 562 w 986"/>
                      <a:gd name="T67" fmla="*/ 96 h 882"/>
                      <a:gd name="T68" fmla="*/ 538 w 986"/>
                      <a:gd name="T69" fmla="*/ 150 h 882"/>
                      <a:gd name="T70" fmla="*/ 514 w 986"/>
                      <a:gd name="T71" fmla="*/ 126 h 882"/>
                      <a:gd name="T72" fmla="*/ 490 w 986"/>
                      <a:gd name="T73" fmla="*/ 48 h 882"/>
                      <a:gd name="T74" fmla="*/ 436 w 986"/>
                      <a:gd name="T75" fmla="*/ 12 h 882"/>
                      <a:gd name="T76" fmla="*/ 317 w 986"/>
                      <a:gd name="T77" fmla="*/ 60 h 882"/>
                      <a:gd name="T78" fmla="*/ 239 w 986"/>
                      <a:gd name="T79" fmla="*/ 96 h 882"/>
                      <a:gd name="T80" fmla="*/ 185 w 986"/>
                      <a:gd name="T81" fmla="*/ 132 h 882"/>
                      <a:gd name="T82" fmla="*/ 203 w 986"/>
                      <a:gd name="T83" fmla="*/ 24 h 882"/>
                      <a:gd name="T84" fmla="*/ 173 w 986"/>
                      <a:gd name="T85" fmla="*/ 24 h 882"/>
                      <a:gd name="T86" fmla="*/ 107 w 986"/>
                      <a:gd name="T87" fmla="*/ 66 h 882"/>
                      <a:gd name="T88" fmla="*/ 83 w 986"/>
                      <a:gd name="T89" fmla="*/ 72 h 8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986" h="882">
                        <a:moveTo>
                          <a:pt x="83" y="72"/>
                        </a:moveTo>
                        <a:lnTo>
                          <a:pt x="107" y="114"/>
                        </a:lnTo>
                        <a:lnTo>
                          <a:pt x="119" y="156"/>
                        </a:lnTo>
                        <a:lnTo>
                          <a:pt x="125" y="204"/>
                        </a:lnTo>
                        <a:lnTo>
                          <a:pt x="125" y="246"/>
                        </a:lnTo>
                        <a:lnTo>
                          <a:pt x="107" y="330"/>
                        </a:lnTo>
                        <a:lnTo>
                          <a:pt x="71" y="408"/>
                        </a:lnTo>
                        <a:lnTo>
                          <a:pt x="35" y="480"/>
                        </a:lnTo>
                        <a:lnTo>
                          <a:pt x="6" y="570"/>
                        </a:lnTo>
                        <a:lnTo>
                          <a:pt x="0" y="612"/>
                        </a:lnTo>
                        <a:lnTo>
                          <a:pt x="0" y="654"/>
                        </a:lnTo>
                        <a:lnTo>
                          <a:pt x="6" y="696"/>
                        </a:lnTo>
                        <a:lnTo>
                          <a:pt x="23" y="732"/>
                        </a:lnTo>
                        <a:lnTo>
                          <a:pt x="47" y="756"/>
                        </a:lnTo>
                        <a:lnTo>
                          <a:pt x="77" y="786"/>
                        </a:lnTo>
                        <a:lnTo>
                          <a:pt x="107" y="810"/>
                        </a:lnTo>
                        <a:lnTo>
                          <a:pt x="143" y="828"/>
                        </a:lnTo>
                        <a:lnTo>
                          <a:pt x="173" y="846"/>
                        </a:lnTo>
                        <a:lnTo>
                          <a:pt x="215" y="864"/>
                        </a:lnTo>
                        <a:lnTo>
                          <a:pt x="293" y="882"/>
                        </a:lnTo>
                        <a:lnTo>
                          <a:pt x="382" y="882"/>
                        </a:lnTo>
                        <a:lnTo>
                          <a:pt x="466" y="870"/>
                        </a:lnTo>
                        <a:lnTo>
                          <a:pt x="544" y="834"/>
                        </a:lnTo>
                        <a:lnTo>
                          <a:pt x="622" y="786"/>
                        </a:lnTo>
                        <a:lnTo>
                          <a:pt x="657" y="750"/>
                        </a:lnTo>
                        <a:lnTo>
                          <a:pt x="693" y="708"/>
                        </a:lnTo>
                        <a:lnTo>
                          <a:pt x="723" y="660"/>
                        </a:lnTo>
                        <a:lnTo>
                          <a:pt x="747" y="618"/>
                        </a:lnTo>
                        <a:lnTo>
                          <a:pt x="777" y="612"/>
                        </a:lnTo>
                        <a:lnTo>
                          <a:pt x="807" y="606"/>
                        </a:lnTo>
                        <a:lnTo>
                          <a:pt x="843" y="594"/>
                        </a:lnTo>
                        <a:lnTo>
                          <a:pt x="867" y="582"/>
                        </a:lnTo>
                        <a:lnTo>
                          <a:pt x="897" y="558"/>
                        </a:lnTo>
                        <a:lnTo>
                          <a:pt x="933" y="528"/>
                        </a:lnTo>
                        <a:lnTo>
                          <a:pt x="963" y="492"/>
                        </a:lnTo>
                        <a:lnTo>
                          <a:pt x="980" y="456"/>
                        </a:lnTo>
                        <a:lnTo>
                          <a:pt x="986" y="414"/>
                        </a:lnTo>
                        <a:lnTo>
                          <a:pt x="974" y="390"/>
                        </a:lnTo>
                        <a:lnTo>
                          <a:pt x="951" y="372"/>
                        </a:lnTo>
                        <a:lnTo>
                          <a:pt x="915" y="360"/>
                        </a:lnTo>
                        <a:lnTo>
                          <a:pt x="873" y="366"/>
                        </a:lnTo>
                        <a:lnTo>
                          <a:pt x="831" y="384"/>
                        </a:lnTo>
                        <a:lnTo>
                          <a:pt x="795" y="414"/>
                        </a:lnTo>
                        <a:lnTo>
                          <a:pt x="759" y="456"/>
                        </a:lnTo>
                        <a:lnTo>
                          <a:pt x="759" y="426"/>
                        </a:lnTo>
                        <a:lnTo>
                          <a:pt x="753" y="390"/>
                        </a:lnTo>
                        <a:lnTo>
                          <a:pt x="735" y="312"/>
                        </a:lnTo>
                        <a:lnTo>
                          <a:pt x="729" y="282"/>
                        </a:lnTo>
                        <a:lnTo>
                          <a:pt x="723" y="264"/>
                        </a:lnTo>
                        <a:lnTo>
                          <a:pt x="723" y="252"/>
                        </a:lnTo>
                        <a:lnTo>
                          <a:pt x="723" y="264"/>
                        </a:lnTo>
                        <a:lnTo>
                          <a:pt x="729" y="276"/>
                        </a:lnTo>
                        <a:lnTo>
                          <a:pt x="729" y="276"/>
                        </a:lnTo>
                        <a:lnTo>
                          <a:pt x="729" y="264"/>
                        </a:lnTo>
                        <a:lnTo>
                          <a:pt x="723" y="246"/>
                        </a:lnTo>
                        <a:lnTo>
                          <a:pt x="705" y="204"/>
                        </a:lnTo>
                        <a:lnTo>
                          <a:pt x="675" y="144"/>
                        </a:lnTo>
                        <a:lnTo>
                          <a:pt x="663" y="174"/>
                        </a:lnTo>
                        <a:lnTo>
                          <a:pt x="651" y="210"/>
                        </a:lnTo>
                        <a:lnTo>
                          <a:pt x="634" y="228"/>
                        </a:lnTo>
                        <a:lnTo>
                          <a:pt x="622" y="234"/>
                        </a:lnTo>
                        <a:lnTo>
                          <a:pt x="616" y="228"/>
                        </a:lnTo>
                        <a:lnTo>
                          <a:pt x="598" y="192"/>
                        </a:lnTo>
                        <a:lnTo>
                          <a:pt x="598" y="150"/>
                        </a:lnTo>
                        <a:lnTo>
                          <a:pt x="592" y="102"/>
                        </a:lnTo>
                        <a:lnTo>
                          <a:pt x="586" y="84"/>
                        </a:lnTo>
                        <a:lnTo>
                          <a:pt x="574" y="66"/>
                        </a:lnTo>
                        <a:lnTo>
                          <a:pt x="562" y="96"/>
                        </a:lnTo>
                        <a:lnTo>
                          <a:pt x="550" y="126"/>
                        </a:lnTo>
                        <a:lnTo>
                          <a:pt x="538" y="150"/>
                        </a:lnTo>
                        <a:lnTo>
                          <a:pt x="526" y="168"/>
                        </a:lnTo>
                        <a:lnTo>
                          <a:pt x="514" y="126"/>
                        </a:lnTo>
                        <a:lnTo>
                          <a:pt x="502" y="84"/>
                        </a:lnTo>
                        <a:lnTo>
                          <a:pt x="490" y="48"/>
                        </a:lnTo>
                        <a:lnTo>
                          <a:pt x="466" y="0"/>
                        </a:lnTo>
                        <a:lnTo>
                          <a:pt x="436" y="12"/>
                        </a:lnTo>
                        <a:lnTo>
                          <a:pt x="400" y="24"/>
                        </a:lnTo>
                        <a:lnTo>
                          <a:pt x="317" y="60"/>
                        </a:lnTo>
                        <a:lnTo>
                          <a:pt x="275" y="78"/>
                        </a:lnTo>
                        <a:lnTo>
                          <a:pt x="239" y="96"/>
                        </a:lnTo>
                        <a:lnTo>
                          <a:pt x="209" y="114"/>
                        </a:lnTo>
                        <a:lnTo>
                          <a:pt x="185" y="132"/>
                        </a:lnTo>
                        <a:lnTo>
                          <a:pt x="185" y="84"/>
                        </a:lnTo>
                        <a:lnTo>
                          <a:pt x="203" y="24"/>
                        </a:lnTo>
                        <a:lnTo>
                          <a:pt x="191" y="24"/>
                        </a:lnTo>
                        <a:lnTo>
                          <a:pt x="173" y="24"/>
                        </a:lnTo>
                        <a:lnTo>
                          <a:pt x="143" y="48"/>
                        </a:lnTo>
                        <a:lnTo>
                          <a:pt x="107" y="66"/>
                        </a:lnTo>
                        <a:lnTo>
                          <a:pt x="95" y="72"/>
                        </a:lnTo>
                        <a:lnTo>
                          <a:pt x="83" y="72"/>
                        </a:lnTo>
                        <a:lnTo>
                          <a:pt x="83" y="72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68" name="Freeform 436"/>
                  <p:cNvSpPr>
                    <a:spLocks/>
                  </p:cNvSpPr>
                  <p:nvPr/>
                </p:nvSpPr>
                <p:spPr bwMode="auto">
                  <a:xfrm>
                    <a:off x="4417" y="2715"/>
                    <a:ext cx="305" cy="203"/>
                  </a:xfrm>
                  <a:custGeom>
                    <a:avLst/>
                    <a:gdLst>
                      <a:gd name="T0" fmla="*/ 287 w 305"/>
                      <a:gd name="T1" fmla="*/ 60 h 203"/>
                      <a:gd name="T2" fmla="*/ 251 w 305"/>
                      <a:gd name="T3" fmla="*/ 42 h 203"/>
                      <a:gd name="T4" fmla="*/ 221 w 305"/>
                      <a:gd name="T5" fmla="*/ 24 h 203"/>
                      <a:gd name="T6" fmla="*/ 191 w 305"/>
                      <a:gd name="T7" fmla="*/ 12 h 203"/>
                      <a:gd name="T8" fmla="*/ 161 w 305"/>
                      <a:gd name="T9" fmla="*/ 0 h 203"/>
                      <a:gd name="T10" fmla="*/ 113 w 305"/>
                      <a:gd name="T11" fmla="*/ 0 h 203"/>
                      <a:gd name="T12" fmla="*/ 71 w 305"/>
                      <a:gd name="T13" fmla="*/ 6 h 203"/>
                      <a:gd name="T14" fmla="*/ 35 w 305"/>
                      <a:gd name="T15" fmla="*/ 18 h 203"/>
                      <a:gd name="T16" fmla="*/ 12 w 305"/>
                      <a:gd name="T17" fmla="*/ 42 h 203"/>
                      <a:gd name="T18" fmla="*/ 6 w 305"/>
                      <a:gd name="T19" fmla="*/ 54 h 203"/>
                      <a:gd name="T20" fmla="*/ 0 w 305"/>
                      <a:gd name="T21" fmla="*/ 66 h 203"/>
                      <a:gd name="T22" fmla="*/ 6 w 305"/>
                      <a:gd name="T23" fmla="*/ 78 h 203"/>
                      <a:gd name="T24" fmla="*/ 18 w 305"/>
                      <a:gd name="T25" fmla="*/ 84 h 203"/>
                      <a:gd name="T26" fmla="*/ 12 w 305"/>
                      <a:gd name="T27" fmla="*/ 108 h 203"/>
                      <a:gd name="T28" fmla="*/ 24 w 305"/>
                      <a:gd name="T29" fmla="*/ 132 h 203"/>
                      <a:gd name="T30" fmla="*/ 30 w 305"/>
                      <a:gd name="T31" fmla="*/ 132 h 203"/>
                      <a:gd name="T32" fmla="*/ 30 w 305"/>
                      <a:gd name="T33" fmla="*/ 137 h 203"/>
                      <a:gd name="T34" fmla="*/ 24 w 305"/>
                      <a:gd name="T35" fmla="*/ 143 h 203"/>
                      <a:gd name="T36" fmla="*/ 24 w 305"/>
                      <a:gd name="T37" fmla="*/ 161 h 203"/>
                      <a:gd name="T38" fmla="*/ 35 w 305"/>
                      <a:gd name="T39" fmla="*/ 173 h 203"/>
                      <a:gd name="T40" fmla="*/ 59 w 305"/>
                      <a:gd name="T41" fmla="*/ 185 h 203"/>
                      <a:gd name="T42" fmla="*/ 89 w 305"/>
                      <a:gd name="T43" fmla="*/ 179 h 203"/>
                      <a:gd name="T44" fmla="*/ 119 w 305"/>
                      <a:gd name="T45" fmla="*/ 173 h 203"/>
                      <a:gd name="T46" fmla="*/ 143 w 305"/>
                      <a:gd name="T47" fmla="*/ 167 h 203"/>
                      <a:gd name="T48" fmla="*/ 167 w 305"/>
                      <a:gd name="T49" fmla="*/ 185 h 203"/>
                      <a:gd name="T50" fmla="*/ 191 w 305"/>
                      <a:gd name="T51" fmla="*/ 197 h 203"/>
                      <a:gd name="T52" fmla="*/ 215 w 305"/>
                      <a:gd name="T53" fmla="*/ 203 h 203"/>
                      <a:gd name="T54" fmla="*/ 239 w 305"/>
                      <a:gd name="T55" fmla="*/ 197 h 203"/>
                      <a:gd name="T56" fmla="*/ 275 w 305"/>
                      <a:gd name="T57" fmla="*/ 173 h 203"/>
                      <a:gd name="T58" fmla="*/ 305 w 305"/>
                      <a:gd name="T59" fmla="*/ 137 h 203"/>
                      <a:gd name="T60" fmla="*/ 305 w 305"/>
                      <a:gd name="T61" fmla="*/ 114 h 203"/>
                      <a:gd name="T62" fmla="*/ 299 w 305"/>
                      <a:gd name="T63" fmla="*/ 96 h 203"/>
                      <a:gd name="T64" fmla="*/ 293 w 305"/>
                      <a:gd name="T65" fmla="*/ 78 h 203"/>
                      <a:gd name="T66" fmla="*/ 287 w 305"/>
                      <a:gd name="T67" fmla="*/ 60 h 203"/>
                      <a:gd name="T68" fmla="*/ 287 w 305"/>
                      <a:gd name="T69" fmla="*/ 60 h 2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305" h="203">
                        <a:moveTo>
                          <a:pt x="287" y="60"/>
                        </a:moveTo>
                        <a:lnTo>
                          <a:pt x="251" y="42"/>
                        </a:lnTo>
                        <a:lnTo>
                          <a:pt x="221" y="24"/>
                        </a:lnTo>
                        <a:lnTo>
                          <a:pt x="191" y="12"/>
                        </a:lnTo>
                        <a:lnTo>
                          <a:pt x="161" y="0"/>
                        </a:lnTo>
                        <a:lnTo>
                          <a:pt x="113" y="0"/>
                        </a:lnTo>
                        <a:lnTo>
                          <a:pt x="71" y="6"/>
                        </a:lnTo>
                        <a:lnTo>
                          <a:pt x="35" y="18"/>
                        </a:lnTo>
                        <a:lnTo>
                          <a:pt x="12" y="42"/>
                        </a:lnTo>
                        <a:lnTo>
                          <a:pt x="6" y="54"/>
                        </a:lnTo>
                        <a:lnTo>
                          <a:pt x="0" y="66"/>
                        </a:lnTo>
                        <a:lnTo>
                          <a:pt x="6" y="78"/>
                        </a:lnTo>
                        <a:lnTo>
                          <a:pt x="18" y="84"/>
                        </a:lnTo>
                        <a:lnTo>
                          <a:pt x="12" y="108"/>
                        </a:lnTo>
                        <a:lnTo>
                          <a:pt x="24" y="132"/>
                        </a:lnTo>
                        <a:lnTo>
                          <a:pt x="30" y="132"/>
                        </a:lnTo>
                        <a:lnTo>
                          <a:pt x="30" y="137"/>
                        </a:lnTo>
                        <a:lnTo>
                          <a:pt x="24" y="143"/>
                        </a:lnTo>
                        <a:lnTo>
                          <a:pt x="24" y="161"/>
                        </a:lnTo>
                        <a:lnTo>
                          <a:pt x="35" y="173"/>
                        </a:lnTo>
                        <a:lnTo>
                          <a:pt x="59" y="185"/>
                        </a:lnTo>
                        <a:lnTo>
                          <a:pt x="89" y="179"/>
                        </a:lnTo>
                        <a:lnTo>
                          <a:pt x="119" y="173"/>
                        </a:lnTo>
                        <a:lnTo>
                          <a:pt x="143" y="167"/>
                        </a:lnTo>
                        <a:lnTo>
                          <a:pt x="167" y="185"/>
                        </a:lnTo>
                        <a:lnTo>
                          <a:pt x="191" y="197"/>
                        </a:lnTo>
                        <a:lnTo>
                          <a:pt x="215" y="203"/>
                        </a:lnTo>
                        <a:lnTo>
                          <a:pt x="239" y="197"/>
                        </a:lnTo>
                        <a:lnTo>
                          <a:pt x="275" y="173"/>
                        </a:lnTo>
                        <a:lnTo>
                          <a:pt x="305" y="137"/>
                        </a:lnTo>
                        <a:lnTo>
                          <a:pt x="305" y="114"/>
                        </a:lnTo>
                        <a:lnTo>
                          <a:pt x="299" y="96"/>
                        </a:lnTo>
                        <a:lnTo>
                          <a:pt x="293" y="78"/>
                        </a:lnTo>
                        <a:lnTo>
                          <a:pt x="287" y="60"/>
                        </a:lnTo>
                        <a:lnTo>
                          <a:pt x="287" y="60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69" name="Freeform 437"/>
                  <p:cNvSpPr>
                    <a:spLocks/>
                  </p:cNvSpPr>
                  <p:nvPr/>
                </p:nvSpPr>
                <p:spPr bwMode="auto">
                  <a:xfrm>
                    <a:off x="4464" y="2763"/>
                    <a:ext cx="108" cy="24"/>
                  </a:xfrm>
                  <a:custGeom>
                    <a:avLst/>
                    <a:gdLst>
                      <a:gd name="T0" fmla="*/ 0 w 108"/>
                      <a:gd name="T1" fmla="*/ 24 h 24"/>
                      <a:gd name="T2" fmla="*/ 24 w 108"/>
                      <a:gd name="T3" fmla="*/ 6 h 24"/>
                      <a:gd name="T4" fmla="*/ 54 w 108"/>
                      <a:gd name="T5" fmla="*/ 0 h 24"/>
                      <a:gd name="T6" fmla="*/ 78 w 108"/>
                      <a:gd name="T7" fmla="*/ 6 h 24"/>
                      <a:gd name="T8" fmla="*/ 108 w 108"/>
                      <a:gd name="T9" fmla="*/ 12 h 24"/>
                      <a:gd name="T10" fmla="*/ 0 w 108"/>
                      <a:gd name="T11" fmla="*/ 24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8" h="24">
                        <a:moveTo>
                          <a:pt x="0" y="24"/>
                        </a:moveTo>
                        <a:lnTo>
                          <a:pt x="24" y="6"/>
                        </a:lnTo>
                        <a:lnTo>
                          <a:pt x="54" y="0"/>
                        </a:lnTo>
                        <a:lnTo>
                          <a:pt x="78" y="6"/>
                        </a:lnTo>
                        <a:lnTo>
                          <a:pt x="108" y="12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70" name="Freeform 438"/>
                  <p:cNvSpPr>
                    <a:spLocks/>
                  </p:cNvSpPr>
                  <p:nvPr/>
                </p:nvSpPr>
                <p:spPr bwMode="auto">
                  <a:xfrm>
                    <a:off x="4464" y="2763"/>
                    <a:ext cx="108" cy="24"/>
                  </a:xfrm>
                  <a:custGeom>
                    <a:avLst/>
                    <a:gdLst>
                      <a:gd name="T0" fmla="*/ 0 w 108"/>
                      <a:gd name="T1" fmla="*/ 24 h 24"/>
                      <a:gd name="T2" fmla="*/ 24 w 108"/>
                      <a:gd name="T3" fmla="*/ 6 h 24"/>
                      <a:gd name="T4" fmla="*/ 54 w 108"/>
                      <a:gd name="T5" fmla="*/ 0 h 24"/>
                      <a:gd name="T6" fmla="*/ 78 w 108"/>
                      <a:gd name="T7" fmla="*/ 6 h 24"/>
                      <a:gd name="T8" fmla="*/ 108 w 108"/>
                      <a:gd name="T9" fmla="*/ 1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8" h="24">
                        <a:moveTo>
                          <a:pt x="0" y="24"/>
                        </a:moveTo>
                        <a:lnTo>
                          <a:pt x="24" y="6"/>
                        </a:lnTo>
                        <a:lnTo>
                          <a:pt x="54" y="0"/>
                        </a:lnTo>
                        <a:lnTo>
                          <a:pt x="78" y="6"/>
                        </a:lnTo>
                        <a:lnTo>
                          <a:pt x="108" y="12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71" name="Freeform 439"/>
                  <p:cNvSpPr>
                    <a:spLocks/>
                  </p:cNvSpPr>
                  <p:nvPr/>
                </p:nvSpPr>
                <p:spPr bwMode="auto">
                  <a:xfrm>
                    <a:off x="4482" y="2817"/>
                    <a:ext cx="84" cy="18"/>
                  </a:xfrm>
                  <a:custGeom>
                    <a:avLst/>
                    <a:gdLst>
                      <a:gd name="T0" fmla="*/ 0 w 84"/>
                      <a:gd name="T1" fmla="*/ 18 h 18"/>
                      <a:gd name="T2" fmla="*/ 12 w 84"/>
                      <a:gd name="T3" fmla="*/ 12 h 18"/>
                      <a:gd name="T4" fmla="*/ 30 w 84"/>
                      <a:gd name="T5" fmla="*/ 0 h 18"/>
                      <a:gd name="T6" fmla="*/ 42 w 84"/>
                      <a:gd name="T7" fmla="*/ 0 h 18"/>
                      <a:gd name="T8" fmla="*/ 54 w 84"/>
                      <a:gd name="T9" fmla="*/ 0 h 18"/>
                      <a:gd name="T10" fmla="*/ 84 w 84"/>
                      <a:gd name="T11" fmla="*/ 12 h 18"/>
                      <a:gd name="T12" fmla="*/ 0 w 84"/>
                      <a:gd name="T13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4" h="18">
                        <a:moveTo>
                          <a:pt x="0" y="18"/>
                        </a:moveTo>
                        <a:lnTo>
                          <a:pt x="12" y="12"/>
                        </a:lnTo>
                        <a:lnTo>
                          <a:pt x="30" y="0"/>
                        </a:lnTo>
                        <a:lnTo>
                          <a:pt x="42" y="0"/>
                        </a:lnTo>
                        <a:lnTo>
                          <a:pt x="54" y="0"/>
                        </a:lnTo>
                        <a:lnTo>
                          <a:pt x="84" y="12"/>
                        </a:lnTo>
                        <a:lnTo>
                          <a:pt x="0" y="18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72" name="Freeform 440"/>
                  <p:cNvSpPr>
                    <a:spLocks/>
                  </p:cNvSpPr>
                  <p:nvPr/>
                </p:nvSpPr>
                <p:spPr bwMode="auto">
                  <a:xfrm>
                    <a:off x="4482" y="2817"/>
                    <a:ext cx="84" cy="18"/>
                  </a:xfrm>
                  <a:custGeom>
                    <a:avLst/>
                    <a:gdLst>
                      <a:gd name="T0" fmla="*/ 0 w 84"/>
                      <a:gd name="T1" fmla="*/ 18 h 18"/>
                      <a:gd name="T2" fmla="*/ 12 w 84"/>
                      <a:gd name="T3" fmla="*/ 12 h 18"/>
                      <a:gd name="T4" fmla="*/ 30 w 84"/>
                      <a:gd name="T5" fmla="*/ 0 h 18"/>
                      <a:gd name="T6" fmla="*/ 42 w 84"/>
                      <a:gd name="T7" fmla="*/ 0 h 18"/>
                      <a:gd name="T8" fmla="*/ 54 w 84"/>
                      <a:gd name="T9" fmla="*/ 0 h 18"/>
                      <a:gd name="T10" fmla="*/ 84 w 84"/>
                      <a:gd name="T11" fmla="*/ 12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4" h="18">
                        <a:moveTo>
                          <a:pt x="0" y="18"/>
                        </a:moveTo>
                        <a:lnTo>
                          <a:pt x="12" y="12"/>
                        </a:lnTo>
                        <a:lnTo>
                          <a:pt x="30" y="0"/>
                        </a:lnTo>
                        <a:lnTo>
                          <a:pt x="42" y="0"/>
                        </a:lnTo>
                        <a:lnTo>
                          <a:pt x="54" y="0"/>
                        </a:lnTo>
                        <a:lnTo>
                          <a:pt x="84" y="12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73" name="Freeform 441"/>
                  <p:cNvSpPr>
                    <a:spLocks/>
                  </p:cNvSpPr>
                  <p:nvPr/>
                </p:nvSpPr>
                <p:spPr bwMode="auto">
                  <a:xfrm>
                    <a:off x="2604" y="1456"/>
                    <a:ext cx="921" cy="737"/>
                  </a:xfrm>
                  <a:custGeom>
                    <a:avLst/>
                    <a:gdLst>
                      <a:gd name="T0" fmla="*/ 287 w 921"/>
                      <a:gd name="T1" fmla="*/ 563 h 737"/>
                      <a:gd name="T2" fmla="*/ 264 w 921"/>
                      <a:gd name="T3" fmla="*/ 623 h 737"/>
                      <a:gd name="T4" fmla="*/ 276 w 921"/>
                      <a:gd name="T5" fmla="*/ 677 h 737"/>
                      <a:gd name="T6" fmla="*/ 353 w 921"/>
                      <a:gd name="T7" fmla="*/ 737 h 737"/>
                      <a:gd name="T8" fmla="*/ 395 w 921"/>
                      <a:gd name="T9" fmla="*/ 737 h 737"/>
                      <a:gd name="T10" fmla="*/ 473 w 921"/>
                      <a:gd name="T11" fmla="*/ 695 h 737"/>
                      <a:gd name="T12" fmla="*/ 557 w 921"/>
                      <a:gd name="T13" fmla="*/ 659 h 737"/>
                      <a:gd name="T14" fmla="*/ 652 w 921"/>
                      <a:gd name="T15" fmla="*/ 653 h 737"/>
                      <a:gd name="T16" fmla="*/ 748 w 921"/>
                      <a:gd name="T17" fmla="*/ 641 h 737"/>
                      <a:gd name="T18" fmla="*/ 820 w 921"/>
                      <a:gd name="T19" fmla="*/ 581 h 737"/>
                      <a:gd name="T20" fmla="*/ 850 w 921"/>
                      <a:gd name="T21" fmla="*/ 503 h 737"/>
                      <a:gd name="T22" fmla="*/ 904 w 921"/>
                      <a:gd name="T23" fmla="*/ 347 h 737"/>
                      <a:gd name="T24" fmla="*/ 921 w 921"/>
                      <a:gd name="T25" fmla="*/ 263 h 737"/>
                      <a:gd name="T26" fmla="*/ 915 w 921"/>
                      <a:gd name="T27" fmla="*/ 197 h 737"/>
                      <a:gd name="T28" fmla="*/ 880 w 921"/>
                      <a:gd name="T29" fmla="*/ 125 h 737"/>
                      <a:gd name="T30" fmla="*/ 808 w 921"/>
                      <a:gd name="T31" fmla="*/ 59 h 737"/>
                      <a:gd name="T32" fmla="*/ 676 w 921"/>
                      <a:gd name="T33" fmla="*/ 29 h 737"/>
                      <a:gd name="T34" fmla="*/ 610 w 921"/>
                      <a:gd name="T35" fmla="*/ 47 h 737"/>
                      <a:gd name="T36" fmla="*/ 563 w 921"/>
                      <a:gd name="T37" fmla="*/ 12 h 737"/>
                      <a:gd name="T38" fmla="*/ 503 w 921"/>
                      <a:gd name="T39" fmla="*/ 0 h 737"/>
                      <a:gd name="T40" fmla="*/ 437 w 921"/>
                      <a:gd name="T41" fmla="*/ 12 h 737"/>
                      <a:gd name="T42" fmla="*/ 359 w 921"/>
                      <a:gd name="T43" fmla="*/ 41 h 737"/>
                      <a:gd name="T44" fmla="*/ 317 w 921"/>
                      <a:gd name="T45" fmla="*/ 35 h 737"/>
                      <a:gd name="T46" fmla="*/ 258 w 921"/>
                      <a:gd name="T47" fmla="*/ 53 h 737"/>
                      <a:gd name="T48" fmla="*/ 186 w 921"/>
                      <a:gd name="T49" fmla="*/ 77 h 737"/>
                      <a:gd name="T50" fmla="*/ 102 w 921"/>
                      <a:gd name="T51" fmla="*/ 89 h 737"/>
                      <a:gd name="T52" fmla="*/ 42 w 921"/>
                      <a:gd name="T53" fmla="*/ 137 h 737"/>
                      <a:gd name="T54" fmla="*/ 6 w 921"/>
                      <a:gd name="T55" fmla="*/ 221 h 737"/>
                      <a:gd name="T56" fmla="*/ 0 w 921"/>
                      <a:gd name="T57" fmla="*/ 311 h 737"/>
                      <a:gd name="T58" fmla="*/ 18 w 921"/>
                      <a:gd name="T59" fmla="*/ 389 h 737"/>
                      <a:gd name="T60" fmla="*/ 60 w 921"/>
                      <a:gd name="T61" fmla="*/ 437 h 737"/>
                      <a:gd name="T62" fmla="*/ 120 w 921"/>
                      <a:gd name="T63" fmla="*/ 467 h 737"/>
                      <a:gd name="T64" fmla="*/ 144 w 921"/>
                      <a:gd name="T65" fmla="*/ 473 h 737"/>
                      <a:gd name="T66" fmla="*/ 180 w 921"/>
                      <a:gd name="T67" fmla="*/ 509 h 737"/>
                      <a:gd name="T68" fmla="*/ 264 w 921"/>
                      <a:gd name="T69" fmla="*/ 545 h 737"/>
                      <a:gd name="T70" fmla="*/ 305 w 921"/>
                      <a:gd name="T71" fmla="*/ 545 h 7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921" h="737">
                        <a:moveTo>
                          <a:pt x="305" y="545"/>
                        </a:moveTo>
                        <a:lnTo>
                          <a:pt x="287" y="563"/>
                        </a:lnTo>
                        <a:lnTo>
                          <a:pt x="276" y="581"/>
                        </a:lnTo>
                        <a:lnTo>
                          <a:pt x="264" y="623"/>
                        </a:lnTo>
                        <a:lnTo>
                          <a:pt x="270" y="653"/>
                        </a:lnTo>
                        <a:lnTo>
                          <a:pt x="276" y="677"/>
                        </a:lnTo>
                        <a:lnTo>
                          <a:pt x="311" y="713"/>
                        </a:lnTo>
                        <a:lnTo>
                          <a:pt x="353" y="737"/>
                        </a:lnTo>
                        <a:lnTo>
                          <a:pt x="371" y="737"/>
                        </a:lnTo>
                        <a:lnTo>
                          <a:pt x="395" y="737"/>
                        </a:lnTo>
                        <a:lnTo>
                          <a:pt x="443" y="719"/>
                        </a:lnTo>
                        <a:lnTo>
                          <a:pt x="473" y="695"/>
                        </a:lnTo>
                        <a:lnTo>
                          <a:pt x="509" y="671"/>
                        </a:lnTo>
                        <a:lnTo>
                          <a:pt x="557" y="659"/>
                        </a:lnTo>
                        <a:lnTo>
                          <a:pt x="604" y="653"/>
                        </a:lnTo>
                        <a:lnTo>
                          <a:pt x="652" y="653"/>
                        </a:lnTo>
                        <a:lnTo>
                          <a:pt x="700" y="647"/>
                        </a:lnTo>
                        <a:lnTo>
                          <a:pt x="748" y="641"/>
                        </a:lnTo>
                        <a:lnTo>
                          <a:pt x="790" y="617"/>
                        </a:lnTo>
                        <a:lnTo>
                          <a:pt x="820" y="581"/>
                        </a:lnTo>
                        <a:lnTo>
                          <a:pt x="832" y="545"/>
                        </a:lnTo>
                        <a:lnTo>
                          <a:pt x="850" y="503"/>
                        </a:lnTo>
                        <a:lnTo>
                          <a:pt x="886" y="401"/>
                        </a:lnTo>
                        <a:lnTo>
                          <a:pt x="904" y="347"/>
                        </a:lnTo>
                        <a:lnTo>
                          <a:pt x="915" y="299"/>
                        </a:lnTo>
                        <a:lnTo>
                          <a:pt x="921" y="263"/>
                        </a:lnTo>
                        <a:lnTo>
                          <a:pt x="921" y="233"/>
                        </a:lnTo>
                        <a:lnTo>
                          <a:pt x="915" y="197"/>
                        </a:lnTo>
                        <a:lnTo>
                          <a:pt x="904" y="161"/>
                        </a:lnTo>
                        <a:lnTo>
                          <a:pt x="880" y="125"/>
                        </a:lnTo>
                        <a:lnTo>
                          <a:pt x="850" y="89"/>
                        </a:lnTo>
                        <a:lnTo>
                          <a:pt x="808" y="59"/>
                        </a:lnTo>
                        <a:lnTo>
                          <a:pt x="748" y="35"/>
                        </a:lnTo>
                        <a:lnTo>
                          <a:pt x="676" y="29"/>
                        </a:lnTo>
                        <a:lnTo>
                          <a:pt x="646" y="35"/>
                        </a:lnTo>
                        <a:lnTo>
                          <a:pt x="610" y="47"/>
                        </a:lnTo>
                        <a:lnTo>
                          <a:pt x="587" y="29"/>
                        </a:lnTo>
                        <a:lnTo>
                          <a:pt x="563" y="12"/>
                        </a:lnTo>
                        <a:lnTo>
                          <a:pt x="533" y="0"/>
                        </a:lnTo>
                        <a:lnTo>
                          <a:pt x="503" y="0"/>
                        </a:lnTo>
                        <a:lnTo>
                          <a:pt x="467" y="0"/>
                        </a:lnTo>
                        <a:lnTo>
                          <a:pt x="437" y="12"/>
                        </a:lnTo>
                        <a:lnTo>
                          <a:pt x="383" y="53"/>
                        </a:lnTo>
                        <a:lnTo>
                          <a:pt x="359" y="41"/>
                        </a:lnTo>
                        <a:lnTo>
                          <a:pt x="335" y="41"/>
                        </a:lnTo>
                        <a:lnTo>
                          <a:pt x="317" y="35"/>
                        </a:lnTo>
                        <a:lnTo>
                          <a:pt x="299" y="41"/>
                        </a:lnTo>
                        <a:lnTo>
                          <a:pt x="258" y="53"/>
                        </a:lnTo>
                        <a:lnTo>
                          <a:pt x="234" y="83"/>
                        </a:lnTo>
                        <a:lnTo>
                          <a:pt x="186" y="77"/>
                        </a:lnTo>
                        <a:lnTo>
                          <a:pt x="144" y="77"/>
                        </a:lnTo>
                        <a:lnTo>
                          <a:pt x="102" y="89"/>
                        </a:lnTo>
                        <a:lnTo>
                          <a:pt x="72" y="107"/>
                        </a:lnTo>
                        <a:lnTo>
                          <a:pt x="42" y="137"/>
                        </a:lnTo>
                        <a:lnTo>
                          <a:pt x="18" y="173"/>
                        </a:lnTo>
                        <a:lnTo>
                          <a:pt x="6" y="221"/>
                        </a:lnTo>
                        <a:lnTo>
                          <a:pt x="0" y="275"/>
                        </a:lnTo>
                        <a:lnTo>
                          <a:pt x="0" y="311"/>
                        </a:lnTo>
                        <a:lnTo>
                          <a:pt x="6" y="353"/>
                        </a:lnTo>
                        <a:lnTo>
                          <a:pt x="18" y="389"/>
                        </a:lnTo>
                        <a:lnTo>
                          <a:pt x="36" y="419"/>
                        </a:lnTo>
                        <a:lnTo>
                          <a:pt x="60" y="437"/>
                        </a:lnTo>
                        <a:lnTo>
                          <a:pt x="90" y="455"/>
                        </a:lnTo>
                        <a:lnTo>
                          <a:pt x="120" y="467"/>
                        </a:lnTo>
                        <a:lnTo>
                          <a:pt x="144" y="473"/>
                        </a:lnTo>
                        <a:lnTo>
                          <a:pt x="144" y="473"/>
                        </a:lnTo>
                        <a:lnTo>
                          <a:pt x="150" y="479"/>
                        </a:lnTo>
                        <a:lnTo>
                          <a:pt x="180" y="509"/>
                        </a:lnTo>
                        <a:lnTo>
                          <a:pt x="228" y="533"/>
                        </a:lnTo>
                        <a:lnTo>
                          <a:pt x="264" y="545"/>
                        </a:lnTo>
                        <a:lnTo>
                          <a:pt x="305" y="545"/>
                        </a:lnTo>
                        <a:lnTo>
                          <a:pt x="305" y="545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74" name="Freeform 442"/>
                  <p:cNvSpPr>
                    <a:spLocks/>
                  </p:cNvSpPr>
                  <p:nvPr/>
                </p:nvSpPr>
                <p:spPr bwMode="auto">
                  <a:xfrm>
                    <a:off x="3298" y="1767"/>
                    <a:ext cx="60" cy="108"/>
                  </a:xfrm>
                  <a:custGeom>
                    <a:avLst/>
                    <a:gdLst>
                      <a:gd name="T0" fmla="*/ 60 w 60"/>
                      <a:gd name="T1" fmla="*/ 0 h 108"/>
                      <a:gd name="T2" fmla="*/ 30 w 60"/>
                      <a:gd name="T3" fmla="*/ 60 h 108"/>
                      <a:gd name="T4" fmla="*/ 12 w 60"/>
                      <a:gd name="T5" fmla="*/ 84 h 108"/>
                      <a:gd name="T6" fmla="*/ 0 w 60"/>
                      <a:gd name="T7" fmla="*/ 108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0" h="108">
                        <a:moveTo>
                          <a:pt x="60" y="0"/>
                        </a:moveTo>
                        <a:lnTo>
                          <a:pt x="30" y="60"/>
                        </a:lnTo>
                        <a:lnTo>
                          <a:pt x="12" y="84"/>
                        </a:lnTo>
                        <a:lnTo>
                          <a:pt x="0" y="10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75" name="Freeform 443"/>
                  <p:cNvSpPr>
                    <a:spLocks/>
                  </p:cNvSpPr>
                  <p:nvPr/>
                </p:nvSpPr>
                <p:spPr bwMode="auto">
                  <a:xfrm>
                    <a:off x="3053" y="1647"/>
                    <a:ext cx="305" cy="366"/>
                  </a:xfrm>
                  <a:custGeom>
                    <a:avLst/>
                    <a:gdLst>
                      <a:gd name="T0" fmla="*/ 90 w 305"/>
                      <a:gd name="T1" fmla="*/ 0 h 366"/>
                      <a:gd name="T2" fmla="*/ 60 w 305"/>
                      <a:gd name="T3" fmla="*/ 42 h 366"/>
                      <a:gd name="T4" fmla="*/ 36 w 305"/>
                      <a:gd name="T5" fmla="*/ 96 h 366"/>
                      <a:gd name="T6" fmla="*/ 18 w 305"/>
                      <a:gd name="T7" fmla="*/ 150 h 366"/>
                      <a:gd name="T8" fmla="*/ 6 w 305"/>
                      <a:gd name="T9" fmla="*/ 198 h 366"/>
                      <a:gd name="T10" fmla="*/ 0 w 305"/>
                      <a:gd name="T11" fmla="*/ 240 h 366"/>
                      <a:gd name="T12" fmla="*/ 6 w 305"/>
                      <a:gd name="T13" fmla="*/ 288 h 366"/>
                      <a:gd name="T14" fmla="*/ 24 w 305"/>
                      <a:gd name="T15" fmla="*/ 324 h 366"/>
                      <a:gd name="T16" fmla="*/ 60 w 305"/>
                      <a:gd name="T17" fmla="*/ 354 h 366"/>
                      <a:gd name="T18" fmla="*/ 138 w 305"/>
                      <a:gd name="T19" fmla="*/ 366 h 366"/>
                      <a:gd name="T20" fmla="*/ 179 w 305"/>
                      <a:gd name="T21" fmla="*/ 366 h 366"/>
                      <a:gd name="T22" fmla="*/ 215 w 305"/>
                      <a:gd name="T23" fmla="*/ 354 h 366"/>
                      <a:gd name="T24" fmla="*/ 251 w 305"/>
                      <a:gd name="T25" fmla="*/ 336 h 366"/>
                      <a:gd name="T26" fmla="*/ 281 w 305"/>
                      <a:gd name="T27" fmla="*/ 306 h 366"/>
                      <a:gd name="T28" fmla="*/ 305 w 305"/>
                      <a:gd name="T29" fmla="*/ 264 h 366"/>
                      <a:gd name="T30" fmla="*/ 305 w 305"/>
                      <a:gd name="T31" fmla="*/ 228 h 3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305" h="366">
                        <a:moveTo>
                          <a:pt x="90" y="0"/>
                        </a:moveTo>
                        <a:lnTo>
                          <a:pt x="60" y="42"/>
                        </a:lnTo>
                        <a:lnTo>
                          <a:pt x="36" y="96"/>
                        </a:lnTo>
                        <a:lnTo>
                          <a:pt x="18" y="150"/>
                        </a:lnTo>
                        <a:lnTo>
                          <a:pt x="6" y="198"/>
                        </a:lnTo>
                        <a:lnTo>
                          <a:pt x="0" y="240"/>
                        </a:lnTo>
                        <a:lnTo>
                          <a:pt x="6" y="288"/>
                        </a:lnTo>
                        <a:lnTo>
                          <a:pt x="24" y="324"/>
                        </a:lnTo>
                        <a:lnTo>
                          <a:pt x="60" y="354"/>
                        </a:lnTo>
                        <a:lnTo>
                          <a:pt x="138" y="366"/>
                        </a:lnTo>
                        <a:lnTo>
                          <a:pt x="179" y="366"/>
                        </a:lnTo>
                        <a:lnTo>
                          <a:pt x="215" y="354"/>
                        </a:lnTo>
                        <a:lnTo>
                          <a:pt x="251" y="336"/>
                        </a:lnTo>
                        <a:lnTo>
                          <a:pt x="281" y="306"/>
                        </a:lnTo>
                        <a:lnTo>
                          <a:pt x="305" y="264"/>
                        </a:lnTo>
                        <a:lnTo>
                          <a:pt x="305" y="22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76" name="Freeform 444"/>
                  <p:cNvSpPr>
                    <a:spLocks/>
                  </p:cNvSpPr>
                  <p:nvPr/>
                </p:nvSpPr>
                <p:spPr bwMode="auto">
                  <a:xfrm>
                    <a:off x="2874" y="1629"/>
                    <a:ext cx="203" cy="366"/>
                  </a:xfrm>
                  <a:custGeom>
                    <a:avLst/>
                    <a:gdLst>
                      <a:gd name="T0" fmla="*/ 83 w 203"/>
                      <a:gd name="T1" fmla="*/ 0 h 366"/>
                      <a:gd name="T2" fmla="*/ 53 w 203"/>
                      <a:gd name="T3" fmla="*/ 54 h 366"/>
                      <a:gd name="T4" fmla="*/ 23 w 203"/>
                      <a:gd name="T5" fmla="*/ 102 h 366"/>
                      <a:gd name="T6" fmla="*/ 11 w 203"/>
                      <a:gd name="T7" fmla="*/ 150 h 366"/>
                      <a:gd name="T8" fmla="*/ 0 w 203"/>
                      <a:gd name="T9" fmla="*/ 192 h 366"/>
                      <a:gd name="T10" fmla="*/ 0 w 203"/>
                      <a:gd name="T11" fmla="*/ 240 h 366"/>
                      <a:gd name="T12" fmla="*/ 11 w 203"/>
                      <a:gd name="T13" fmla="*/ 282 h 366"/>
                      <a:gd name="T14" fmla="*/ 35 w 203"/>
                      <a:gd name="T15" fmla="*/ 324 h 366"/>
                      <a:gd name="T16" fmla="*/ 71 w 203"/>
                      <a:gd name="T17" fmla="*/ 348 h 366"/>
                      <a:gd name="T18" fmla="*/ 107 w 203"/>
                      <a:gd name="T19" fmla="*/ 360 h 366"/>
                      <a:gd name="T20" fmla="*/ 137 w 203"/>
                      <a:gd name="T21" fmla="*/ 360 h 366"/>
                      <a:gd name="T22" fmla="*/ 161 w 203"/>
                      <a:gd name="T23" fmla="*/ 366 h 366"/>
                      <a:gd name="T24" fmla="*/ 179 w 203"/>
                      <a:gd name="T25" fmla="*/ 360 h 366"/>
                      <a:gd name="T26" fmla="*/ 191 w 203"/>
                      <a:gd name="T27" fmla="*/ 360 h 366"/>
                      <a:gd name="T28" fmla="*/ 203 w 203"/>
                      <a:gd name="T29" fmla="*/ 354 h 3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03" h="366">
                        <a:moveTo>
                          <a:pt x="83" y="0"/>
                        </a:moveTo>
                        <a:lnTo>
                          <a:pt x="53" y="54"/>
                        </a:lnTo>
                        <a:lnTo>
                          <a:pt x="23" y="102"/>
                        </a:lnTo>
                        <a:lnTo>
                          <a:pt x="11" y="150"/>
                        </a:lnTo>
                        <a:lnTo>
                          <a:pt x="0" y="192"/>
                        </a:lnTo>
                        <a:lnTo>
                          <a:pt x="0" y="240"/>
                        </a:lnTo>
                        <a:lnTo>
                          <a:pt x="11" y="282"/>
                        </a:lnTo>
                        <a:lnTo>
                          <a:pt x="35" y="324"/>
                        </a:lnTo>
                        <a:lnTo>
                          <a:pt x="71" y="348"/>
                        </a:lnTo>
                        <a:lnTo>
                          <a:pt x="107" y="360"/>
                        </a:lnTo>
                        <a:lnTo>
                          <a:pt x="137" y="360"/>
                        </a:lnTo>
                        <a:lnTo>
                          <a:pt x="161" y="366"/>
                        </a:lnTo>
                        <a:lnTo>
                          <a:pt x="179" y="360"/>
                        </a:lnTo>
                        <a:lnTo>
                          <a:pt x="191" y="360"/>
                        </a:lnTo>
                        <a:lnTo>
                          <a:pt x="203" y="35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77" name="Freeform 445"/>
                  <p:cNvSpPr>
                    <a:spLocks/>
                  </p:cNvSpPr>
                  <p:nvPr/>
                </p:nvSpPr>
                <p:spPr bwMode="auto">
                  <a:xfrm>
                    <a:off x="2718" y="1641"/>
                    <a:ext cx="233" cy="360"/>
                  </a:xfrm>
                  <a:custGeom>
                    <a:avLst/>
                    <a:gdLst>
                      <a:gd name="T0" fmla="*/ 78 w 233"/>
                      <a:gd name="T1" fmla="*/ 0 h 360"/>
                      <a:gd name="T2" fmla="*/ 48 w 233"/>
                      <a:gd name="T3" fmla="*/ 48 h 360"/>
                      <a:gd name="T4" fmla="*/ 24 w 233"/>
                      <a:gd name="T5" fmla="*/ 96 h 360"/>
                      <a:gd name="T6" fmla="*/ 6 w 233"/>
                      <a:gd name="T7" fmla="*/ 150 h 360"/>
                      <a:gd name="T8" fmla="*/ 0 w 233"/>
                      <a:gd name="T9" fmla="*/ 210 h 360"/>
                      <a:gd name="T10" fmla="*/ 12 w 233"/>
                      <a:gd name="T11" fmla="*/ 252 h 360"/>
                      <a:gd name="T12" fmla="*/ 30 w 233"/>
                      <a:gd name="T13" fmla="*/ 288 h 360"/>
                      <a:gd name="T14" fmla="*/ 60 w 233"/>
                      <a:gd name="T15" fmla="*/ 318 h 360"/>
                      <a:gd name="T16" fmla="*/ 90 w 233"/>
                      <a:gd name="T17" fmla="*/ 336 h 360"/>
                      <a:gd name="T18" fmla="*/ 126 w 233"/>
                      <a:gd name="T19" fmla="*/ 354 h 360"/>
                      <a:gd name="T20" fmla="*/ 162 w 233"/>
                      <a:gd name="T21" fmla="*/ 360 h 360"/>
                      <a:gd name="T22" fmla="*/ 203 w 233"/>
                      <a:gd name="T23" fmla="*/ 360 h 360"/>
                      <a:gd name="T24" fmla="*/ 233 w 233"/>
                      <a:gd name="T25" fmla="*/ 336 h 3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33" h="360">
                        <a:moveTo>
                          <a:pt x="78" y="0"/>
                        </a:moveTo>
                        <a:lnTo>
                          <a:pt x="48" y="48"/>
                        </a:lnTo>
                        <a:lnTo>
                          <a:pt x="24" y="96"/>
                        </a:lnTo>
                        <a:lnTo>
                          <a:pt x="6" y="150"/>
                        </a:lnTo>
                        <a:lnTo>
                          <a:pt x="0" y="210"/>
                        </a:lnTo>
                        <a:lnTo>
                          <a:pt x="12" y="252"/>
                        </a:lnTo>
                        <a:lnTo>
                          <a:pt x="30" y="288"/>
                        </a:lnTo>
                        <a:lnTo>
                          <a:pt x="60" y="318"/>
                        </a:lnTo>
                        <a:lnTo>
                          <a:pt x="90" y="336"/>
                        </a:lnTo>
                        <a:lnTo>
                          <a:pt x="126" y="354"/>
                        </a:lnTo>
                        <a:lnTo>
                          <a:pt x="162" y="360"/>
                        </a:lnTo>
                        <a:lnTo>
                          <a:pt x="203" y="360"/>
                        </a:lnTo>
                        <a:lnTo>
                          <a:pt x="233" y="33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78" name="Freeform 446"/>
                  <p:cNvSpPr>
                    <a:spLocks/>
                  </p:cNvSpPr>
                  <p:nvPr/>
                </p:nvSpPr>
                <p:spPr bwMode="auto">
                  <a:xfrm>
                    <a:off x="3956" y="1623"/>
                    <a:ext cx="138" cy="144"/>
                  </a:xfrm>
                  <a:custGeom>
                    <a:avLst/>
                    <a:gdLst>
                      <a:gd name="T0" fmla="*/ 0 w 138"/>
                      <a:gd name="T1" fmla="*/ 0 h 144"/>
                      <a:gd name="T2" fmla="*/ 54 w 138"/>
                      <a:gd name="T3" fmla="*/ 30 h 144"/>
                      <a:gd name="T4" fmla="*/ 96 w 138"/>
                      <a:gd name="T5" fmla="*/ 78 h 144"/>
                      <a:gd name="T6" fmla="*/ 120 w 138"/>
                      <a:gd name="T7" fmla="*/ 120 h 144"/>
                      <a:gd name="T8" fmla="*/ 138 w 138"/>
                      <a:gd name="T9" fmla="*/ 144 h 1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8" h="144">
                        <a:moveTo>
                          <a:pt x="0" y="0"/>
                        </a:moveTo>
                        <a:lnTo>
                          <a:pt x="54" y="30"/>
                        </a:lnTo>
                        <a:lnTo>
                          <a:pt x="96" y="78"/>
                        </a:lnTo>
                        <a:lnTo>
                          <a:pt x="120" y="120"/>
                        </a:lnTo>
                        <a:lnTo>
                          <a:pt x="138" y="14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79" name="Freeform 447"/>
                  <p:cNvSpPr>
                    <a:spLocks/>
                  </p:cNvSpPr>
                  <p:nvPr/>
                </p:nvSpPr>
                <p:spPr bwMode="auto">
                  <a:xfrm>
                    <a:off x="4153" y="1677"/>
                    <a:ext cx="162" cy="90"/>
                  </a:xfrm>
                  <a:custGeom>
                    <a:avLst/>
                    <a:gdLst>
                      <a:gd name="T0" fmla="*/ 0 w 162"/>
                      <a:gd name="T1" fmla="*/ 90 h 90"/>
                      <a:gd name="T2" fmla="*/ 12 w 162"/>
                      <a:gd name="T3" fmla="*/ 78 h 90"/>
                      <a:gd name="T4" fmla="*/ 30 w 162"/>
                      <a:gd name="T5" fmla="*/ 60 h 90"/>
                      <a:gd name="T6" fmla="*/ 84 w 162"/>
                      <a:gd name="T7" fmla="*/ 36 h 90"/>
                      <a:gd name="T8" fmla="*/ 132 w 162"/>
                      <a:gd name="T9" fmla="*/ 12 h 90"/>
                      <a:gd name="T10" fmla="*/ 150 w 162"/>
                      <a:gd name="T11" fmla="*/ 6 h 90"/>
                      <a:gd name="T12" fmla="*/ 162 w 162"/>
                      <a:gd name="T13" fmla="*/ 0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2" h="90">
                        <a:moveTo>
                          <a:pt x="0" y="90"/>
                        </a:moveTo>
                        <a:lnTo>
                          <a:pt x="12" y="78"/>
                        </a:lnTo>
                        <a:lnTo>
                          <a:pt x="30" y="60"/>
                        </a:lnTo>
                        <a:lnTo>
                          <a:pt x="84" y="36"/>
                        </a:lnTo>
                        <a:lnTo>
                          <a:pt x="132" y="12"/>
                        </a:lnTo>
                        <a:lnTo>
                          <a:pt x="150" y="6"/>
                        </a:lnTo>
                        <a:lnTo>
                          <a:pt x="162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80" name="Freeform 448"/>
                  <p:cNvSpPr>
                    <a:spLocks/>
                  </p:cNvSpPr>
                  <p:nvPr/>
                </p:nvSpPr>
                <p:spPr bwMode="auto">
                  <a:xfrm>
                    <a:off x="4225" y="1833"/>
                    <a:ext cx="24" cy="66"/>
                  </a:xfrm>
                  <a:custGeom>
                    <a:avLst/>
                    <a:gdLst>
                      <a:gd name="T0" fmla="*/ 24 w 24"/>
                      <a:gd name="T1" fmla="*/ 0 h 66"/>
                      <a:gd name="T2" fmla="*/ 6 w 24"/>
                      <a:gd name="T3" fmla="*/ 36 h 66"/>
                      <a:gd name="T4" fmla="*/ 0 w 24"/>
                      <a:gd name="T5" fmla="*/ 66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4" h="66">
                        <a:moveTo>
                          <a:pt x="24" y="0"/>
                        </a:moveTo>
                        <a:lnTo>
                          <a:pt x="6" y="36"/>
                        </a:lnTo>
                        <a:lnTo>
                          <a:pt x="0" y="6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81" name="Freeform 449"/>
                  <p:cNvSpPr>
                    <a:spLocks/>
                  </p:cNvSpPr>
                  <p:nvPr/>
                </p:nvSpPr>
                <p:spPr bwMode="auto">
                  <a:xfrm>
                    <a:off x="4010" y="1779"/>
                    <a:ext cx="6" cy="90"/>
                  </a:xfrm>
                  <a:custGeom>
                    <a:avLst/>
                    <a:gdLst>
                      <a:gd name="T0" fmla="*/ 6 w 6"/>
                      <a:gd name="T1" fmla="*/ 0 h 90"/>
                      <a:gd name="T2" fmla="*/ 0 w 6"/>
                      <a:gd name="T3" fmla="*/ 42 h 90"/>
                      <a:gd name="T4" fmla="*/ 0 w 6"/>
                      <a:gd name="T5" fmla="*/ 90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" h="90">
                        <a:moveTo>
                          <a:pt x="6" y="0"/>
                        </a:moveTo>
                        <a:lnTo>
                          <a:pt x="0" y="42"/>
                        </a:lnTo>
                        <a:lnTo>
                          <a:pt x="0" y="9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82" name="Freeform 450"/>
                  <p:cNvSpPr>
                    <a:spLocks/>
                  </p:cNvSpPr>
                  <p:nvPr/>
                </p:nvSpPr>
                <p:spPr bwMode="auto">
                  <a:xfrm>
                    <a:off x="4309" y="1875"/>
                    <a:ext cx="54" cy="24"/>
                  </a:xfrm>
                  <a:custGeom>
                    <a:avLst/>
                    <a:gdLst>
                      <a:gd name="T0" fmla="*/ 0 w 54"/>
                      <a:gd name="T1" fmla="*/ 24 h 24"/>
                      <a:gd name="T2" fmla="*/ 24 w 54"/>
                      <a:gd name="T3" fmla="*/ 12 h 24"/>
                      <a:gd name="T4" fmla="*/ 54 w 54"/>
                      <a:gd name="T5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4" h="24">
                        <a:moveTo>
                          <a:pt x="0" y="24"/>
                        </a:moveTo>
                        <a:lnTo>
                          <a:pt x="24" y="12"/>
                        </a:lnTo>
                        <a:lnTo>
                          <a:pt x="54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83" name="Freeform 451"/>
                  <p:cNvSpPr>
                    <a:spLocks/>
                  </p:cNvSpPr>
                  <p:nvPr/>
                </p:nvSpPr>
                <p:spPr bwMode="auto">
                  <a:xfrm>
                    <a:off x="4339" y="1911"/>
                    <a:ext cx="54" cy="24"/>
                  </a:xfrm>
                  <a:custGeom>
                    <a:avLst/>
                    <a:gdLst>
                      <a:gd name="T0" fmla="*/ 0 w 54"/>
                      <a:gd name="T1" fmla="*/ 24 h 24"/>
                      <a:gd name="T2" fmla="*/ 30 w 54"/>
                      <a:gd name="T3" fmla="*/ 12 h 24"/>
                      <a:gd name="T4" fmla="*/ 54 w 54"/>
                      <a:gd name="T5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4" h="24">
                        <a:moveTo>
                          <a:pt x="0" y="24"/>
                        </a:moveTo>
                        <a:lnTo>
                          <a:pt x="30" y="12"/>
                        </a:lnTo>
                        <a:lnTo>
                          <a:pt x="54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84" name="Freeform 452"/>
                  <p:cNvSpPr>
                    <a:spLocks/>
                  </p:cNvSpPr>
                  <p:nvPr/>
                </p:nvSpPr>
                <p:spPr bwMode="auto">
                  <a:xfrm>
                    <a:off x="4279" y="2037"/>
                    <a:ext cx="120" cy="108"/>
                  </a:xfrm>
                  <a:custGeom>
                    <a:avLst/>
                    <a:gdLst>
                      <a:gd name="T0" fmla="*/ 0 w 120"/>
                      <a:gd name="T1" fmla="*/ 0 h 108"/>
                      <a:gd name="T2" fmla="*/ 60 w 120"/>
                      <a:gd name="T3" fmla="*/ 54 h 108"/>
                      <a:gd name="T4" fmla="*/ 84 w 120"/>
                      <a:gd name="T5" fmla="*/ 84 h 108"/>
                      <a:gd name="T6" fmla="*/ 120 w 120"/>
                      <a:gd name="T7" fmla="*/ 108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0" h="108">
                        <a:moveTo>
                          <a:pt x="0" y="0"/>
                        </a:moveTo>
                        <a:lnTo>
                          <a:pt x="60" y="54"/>
                        </a:lnTo>
                        <a:lnTo>
                          <a:pt x="84" y="84"/>
                        </a:lnTo>
                        <a:lnTo>
                          <a:pt x="120" y="10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85" name="Freeform 453"/>
                  <p:cNvSpPr>
                    <a:spLocks/>
                  </p:cNvSpPr>
                  <p:nvPr/>
                </p:nvSpPr>
                <p:spPr bwMode="auto">
                  <a:xfrm>
                    <a:off x="3920" y="2001"/>
                    <a:ext cx="407" cy="180"/>
                  </a:xfrm>
                  <a:custGeom>
                    <a:avLst/>
                    <a:gdLst>
                      <a:gd name="T0" fmla="*/ 407 w 407"/>
                      <a:gd name="T1" fmla="*/ 84 h 180"/>
                      <a:gd name="T2" fmla="*/ 377 w 407"/>
                      <a:gd name="T3" fmla="*/ 114 h 180"/>
                      <a:gd name="T4" fmla="*/ 341 w 407"/>
                      <a:gd name="T5" fmla="*/ 138 h 180"/>
                      <a:gd name="T6" fmla="*/ 269 w 407"/>
                      <a:gd name="T7" fmla="*/ 168 h 180"/>
                      <a:gd name="T8" fmla="*/ 204 w 407"/>
                      <a:gd name="T9" fmla="*/ 180 h 180"/>
                      <a:gd name="T10" fmla="*/ 138 w 407"/>
                      <a:gd name="T11" fmla="*/ 180 h 180"/>
                      <a:gd name="T12" fmla="*/ 66 w 407"/>
                      <a:gd name="T13" fmla="*/ 168 h 180"/>
                      <a:gd name="T14" fmla="*/ 36 w 407"/>
                      <a:gd name="T15" fmla="*/ 150 h 180"/>
                      <a:gd name="T16" fmla="*/ 12 w 407"/>
                      <a:gd name="T17" fmla="*/ 126 h 180"/>
                      <a:gd name="T18" fmla="*/ 0 w 407"/>
                      <a:gd name="T19" fmla="*/ 96 h 180"/>
                      <a:gd name="T20" fmla="*/ 0 w 407"/>
                      <a:gd name="T21" fmla="*/ 60 h 180"/>
                      <a:gd name="T22" fmla="*/ 6 w 407"/>
                      <a:gd name="T23" fmla="*/ 48 h 180"/>
                      <a:gd name="T24" fmla="*/ 12 w 407"/>
                      <a:gd name="T25" fmla="*/ 30 h 180"/>
                      <a:gd name="T26" fmla="*/ 24 w 407"/>
                      <a:gd name="T27" fmla="*/ 12 h 180"/>
                      <a:gd name="T28" fmla="*/ 42 w 407"/>
                      <a:gd name="T29" fmla="*/ 0 h 1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407" h="180">
                        <a:moveTo>
                          <a:pt x="407" y="84"/>
                        </a:moveTo>
                        <a:lnTo>
                          <a:pt x="377" y="114"/>
                        </a:lnTo>
                        <a:lnTo>
                          <a:pt x="341" y="138"/>
                        </a:lnTo>
                        <a:lnTo>
                          <a:pt x="269" y="168"/>
                        </a:lnTo>
                        <a:lnTo>
                          <a:pt x="204" y="180"/>
                        </a:lnTo>
                        <a:lnTo>
                          <a:pt x="138" y="180"/>
                        </a:lnTo>
                        <a:lnTo>
                          <a:pt x="66" y="168"/>
                        </a:lnTo>
                        <a:lnTo>
                          <a:pt x="36" y="150"/>
                        </a:lnTo>
                        <a:lnTo>
                          <a:pt x="12" y="126"/>
                        </a:lnTo>
                        <a:lnTo>
                          <a:pt x="0" y="96"/>
                        </a:lnTo>
                        <a:lnTo>
                          <a:pt x="0" y="60"/>
                        </a:lnTo>
                        <a:lnTo>
                          <a:pt x="6" y="48"/>
                        </a:lnTo>
                        <a:lnTo>
                          <a:pt x="12" y="30"/>
                        </a:lnTo>
                        <a:lnTo>
                          <a:pt x="24" y="12"/>
                        </a:lnTo>
                        <a:lnTo>
                          <a:pt x="42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86" name="Freeform 454"/>
                  <p:cNvSpPr>
                    <a:spLocks/>
                  </p:cNvSpPr>
                  <p:nvPr/>
                </p:nvSpPr>
                <p:spPr bwMode="auto">
                  <a:xfrm>
                    <a:off x="3926" y="1857"/>
                    <a:ext cx="210" cy="174"/>
                  </a:xfrm>
                  <a:custGeom>
                    <a:avLst/>
                    <a:gdLst>
                      <a:gd name="T0" fmla="*/ 186 w 210"/>
                      <a:gd name="T1" fmla="*/ 0 h 174"/>
                      <a:gd name="T2" fmla="*/ 174 w 210"/>
                      <a:gd name="T3" fmla="*/ 0 h 174"/>
                      <a:gd name="T4" fmla="*/ 150 w 210"/>
                      <a:gd name="T5" fmla="*/ 0 h 174"/>
                      <a:gd name="T6" fmla="*/ 90 w 210"/>
                      <a:gd name="T7" fmla="*/ 6 h 174"/>
                      <a:gd name="T8" fmla="*/ 36 w 210"/>
                      <a:gd name="T9" fmla="*/ 24 h 174"/>
                      <a:gd name="T10" fmla="*/ 12 w 210"/>
                      <a:gd name="T11" fmla="*/ 36 h 174"/>
                      <a:gd name="T12" fmla="*/ 6 w 210"/>
                      <a:gd name="T13" fmla="*/ 60 h 174"/>
                      <a:gd name="T14" fmla="*/ 0 w 210"/>
                      <a:gd name="T15" fmla="*/ 102 h 174"/>
                      <a:gd name="T16" fmla="*/ 12 w 210"/>
                      <a:gd name="T17" fmla="*/ 120 h 174"/>
                      <a:gd name="T18" fmla="*/ 30 w 210"/>
                      <a:gd name="T19" fmla="*/ 138 h 174"/>
                      <a:gd name="T20" fmla="*/ 54 w 210"/>
                      <a:gd name="T21" fmla="*/ 150 h 174"/>
                      <a:gd name="T22" fmla="*/ 90 w 210"/>
                      <a:gd name="T23" fmla="*/ 156 h 174"/>
                      <a:gd name="T24" fmla="*/ 144 w 210"/>
                      <a:gd name="T25" fmla="*/ 168 h 174"/>
                      <a:gd name="T26" fmla="*/ 210 w 210"/>
                      <a:gd name="T27" fmla="*/ 174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10" h="174">
                        <a:moveTo>
                          <a:pt x="186" y="0"/>
                        </a:moveTo>
                        <a:lnTo>
                          <a:pt x="174" y="0"/>
                        </a:lnTo>
                        <a:lnTo>
                          <a:pt x="150" y="0"/>
                        </a:lnTo>
                        <a:lnTo>
                          <a:pt x="90" y="6"/>
                        </a:lnTo>
                        <a:lnTo>
                          <a:pt x="36" y="24"/>
                        </a:lnTo>
                        <a:lnTo>
                          <a:pt x="12" y="36"/>
                        </a:lnTo>
                        <a:lnTo>
                          <a:pt x="6" y="60"/>
                        </a:lnTo>
                        <a:lnTo>
                          <a:pt x="0" y="102"/>
                        </a:lnTo>
                        <a:lnTo>
                          <a:pt x="12" y="120"/>
                        </a:lnTo>
                        <a:lnTo>
                          <a:pt x="30" y="138"/>
                        </a:lnTo>
                        <a:lnTo>
                          <a:pt x="54" y="150"/>
                        </a:lnTo>
                        <a:lnTo>
                          <a:pt x="90" y="156"/>
                        </a:lnTo>
                        <a:lnTo>
                          <a:pt x="144" y="168"/>
                        </a:lnTo>
                        <a:lnTo>
                          <a:pt x="210" y="17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87" name="Freeform 455"/>
                  <p:cNvSpPr>
                    <a:spLocks/>
                  </p:cNvSpPr>
                  <p:nvPr/>
                </p:nvSpPr>
                <p:spPr bwMode="auto">
                  <a:xfrm>
                    <a:off x="3771" y="1120"/>
                    <a:ext cx="544" cy="377"/>
                  </a:xfrm>
                  <a:custGeom>
                    <a:avLst/>
                    <a:gdLst>
                      <a:gd name="T0" fmla="*/ 0 w 544"/>
                      <a:gd name="T1" fmla="*/ 330 h 377"/>
                      <a:gd name="T2" fmla="*/ 0 w 544"/>
                      <a:gd name="T3" fmla="*/ 294 h 377"/>
                      <a:gd name="T4" fmla="*/ 6 w 544"/>
                      <a:gd name="T5" fmla="*/ 258 h 377"/>
                      <a:gd name="T6" fmla="*/ 30 w 544"/>
                      <a:gd name="T7" fmla="*/ 210 h 377"/>
                      <a:gd name="T8" fmla="*/ 48 w 544"/>
                      <a:gd name="T9" fmla="*/ 168 h 377"/>
                      <a:gd name="T10" fmla="*/ 71 w 544"/>
                      <a:gd name="T11" fmla="*/ 132 h 377"/>
                      <a:gd name="T12" fmla="*/ 95 w 544"/>
                      <a:gd name="T13" fmla="*/ 108 h 377"/>
                      <a:gd name="T14" fmla="*/ 131 w 544"/>
                      <a:gd name="T15" fmla="*/ 78 h 377"/>
                      <a:gd name="T16" fmla="*/ 173 w 544"/>
                      <a:gd name="T17" fmla="*/ 54 h 377"/>
                      <a:gd name="T18" fmla="*/ 275 w 544"/>
                      <a:gd name="T19" fmla="*/ 18 h 377"/>
                      <a:gd name="T20" fmla="*/ 370 w 544"/>
                      <a:gd name="T21" fmla="*/ 0 h 377"/>
                      <a:gd name="T22" fmla="*/ 412 w 544"/>
                      <a:gd name="T23" fmla="*/ 6 h 377"/>
                      <a:gd name="T24" fmla="*/ 454 w 544"/>
                      <a:gd name="T25" fmla="*/ 12 h 377"/>
                      <a:gd name="T26" fmla="*/ 490 w 544"/>
                      <a:gd name="T27" fmla="*/ 30 h 377"/>
                      <a:gd name="T28" fmla="*/ 526 w 544"/>
                      <a:gd name="T29" fmla="*/ 54 h 377"/>
                      <a:gd name="T30" fmla="*/ 544 w 544"/>
                      <a:gd name="T31" fmla="*/ 72 h 377"/>
                      <a:gd name="T32" fmla="*/ 544 w 544"/>
                      <a:gd name="T33" fmla="*/ 84 h 377"/>
                      <a:gd name="T34" fmla="*/ 532 w 544"/>
                      <a:gd name="T35" fmla="*/ 84 h 377"/>
                      <a:gd name="T36" fmla="*/ 526 w 544"/>
                      <a:gd name="T37" fmla="*/ 78 h 377"/>
                      <a:gd name="T38" fmla="*/ 514 w 544"/>
                      <a:gd name="T39" fmla="*/ 66 h 377"/>
                      <a:gd name="T40" fmla="*/ 484 w 544"/>
                      <a:gd name="T41" fmla="*/ 54 h 377"/>
                      <a:gd name="T42" fmla="*/ 454 w 544"/>
                      <a:gd name="T43" fmla="*/ 42 h 377"/>
                      <a:gd name="T44" fmla="*/ 430 w 544"/>
                      <a:gd name="T45" fmla="*/ 36 h 377"/>
                      <a:gd name="T46" fmla="*/ 353 w 544"/>
                      <a:gd name="T47" fmla="*/ 36 h 377"/>
                      <a:gd name="T48" fmla="*/ 287 w 544"/>
                      <a:gd name="T49" fmla="*/ 54 h 377"/>
                      <a:gd name="T50" fmla="*/ 227 w 544"/>
                      <a:gd name="T51" fmla="*/ 78 h 377"/>
                      <a:gd name="T52" fmla="*/ 209 w 544"/>
                      <a:gd name="T53" fmla="*/ 96 h 377"/>
                      <a:gd name="T54" fmla="*/ 197 w 544"/>
                      <a:gd name="T55" fmla="*/ 114 h 377"/>
                      <a:gd name="T56" fmla="*/ 197 w 544"/>
                      <a:gd name="T57" fmla="*/ 126 h 377"/>
                      <a:gd name="T58" fmla="*/ 203 w 544"/>
                      <a:gd name="T59" fmla="*/ 138 h 377"/>
                      <a:gd name="T60" fmla="*/ 227 w 544"/>
                      <a:gd name="T61" fmla="*/ 144 h 377"/>
                      <a:gd name="T62" fmla="*/ 251 w 544"/>
                      <a:gd name="T63" fmla="*/ 144 h 377"/>
                      <a:gd name="T64" fmla="*/ 203 w 544"/>
                      <a:gd name="T65" fmla="*/ 174 h 377"/>
                      <a:gd name="T66" fmla="*/ 161 w 544"/>
                      <a:gd name="T67" fmla="*/ 198 h 377"/>
                      <a:gd name="T68" fmla="*/ 119 w 544"/>
                      <a:gd name="T69" fmla="*/ 228 h 377"/>
                      <a:gd name="T70" fmla="*/ 77 w 544"/>
                      <a:gd name="T71" fmla="*/ 264 h 377"/>
                      <a:gd name="T72" fmla="*/ 48 w 544"/>
                      <a:gd name="T73" fmla="*/ 306 h 377"/>
                      <a:gd name="T74" fmla="*/ 30 w 544"/>
                      <a:gd name="T75" fmla="*/ 353 h 377"/>
                      <a:gd name="T76" fmla="*/ 18 w 544"/>
                      <a:gd name="T77" fmla="*/ 371 h 377"/>
                      <a:gd name="T78" fmla="*/ 12 w 544"/>
                      <a:gd name="T79" fmla="*/ 377 h 377"/>
                      <a:gd name="T80" fmla="*/ 6 w 544"/>
                      <a:gd name="T81" fmla="*/ 359 h 377"/>
                      <a:gd name="T82" fmla="*/ 0 w 544"/>
                      <a:gd name="T83" fmla="*/ 330 h 377"/>
                      <a:gd name="T84" fmla="*/ 0 w 544"/>
                      <a:gd name="T85" fmla="*/ 330 h 3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544" h="377">
                        <a:moveTo>
                          <a:pt x="0" y="330"/>
                        </a:moveTo>
                        <a:lnTo>
                          <a:pt x="0" y="294"/>
                        </a:lnTo>
                        <a:lnTo>
                          <a:pt x="6" y="258"/>
                        </a:lnTo>
                        <a:lnTo>
                          <a:pt x="30" y="210"/>
                        </a:lnTo>
                        <a:lnTo>
                          <a:pt x="48" y="168"/>
                        </a:lnTo>
                        <a:lnTo>
                          <a:pt x="71" y="132"/>
                        </a:lnTo>
                        <a:lnTo>
                          <a:pt x="95" y="108"/>
                        </a:lnTo>
                        <a:lnTo>
                          <a:pt x="131" y="78"/>
                        </a:lnTo>
                        <a:lnTo>
                          <a:pt x="173" y="54"/>
                        </a:lnTo>
                        <a:lnTo>
                          <a:pt x="275" y="18"/>
                        </a:lnTo>
                        <a:lnTo>
                          <a:pt x="370" y="0"/>
                        </a:lnTo>
                        <a:lnTo>
                          <a:pt x="412" y="6"/>
                        </a:lnTo>
                        <a:lnTo>
                          <a:pt x="454" y="12"/>
                        </a:lnTo>
                        <a:lnTo>
                          <a:pt x="490" y="30"/>
                        </a:lnTo>
                        <a:lnTo>
                          <a:pt x="526" y="54"/>
                        </a:lnTo>
                        <a:lnTo>
                          <a:pt x="544" y="72"/>
                        </a:lnTo>
                        <a:lnTo>
                          <a:pt x="544" y="84"/>
                        </a:lnTo>
                        <a:lnTo>
                          <a:pt x="532" y="84"/>
                        </a:lnTo>
                        <a:lnTo>
                          <a:pt x="526" y="78"/>
                        </a:lnTo>
                        <a:lnTo>
                          <a:pt x="514" y="66"/>
                        </a:lnTo>
                        <a:lnTo>
                          <a:pt x="484" y="54"/>
                        </a:lnTo>
                        <a:lnTo>
                          <a:pt x="454" y="42"/>
                        </a:lnTo>
                        <a:lnTo>
                          <a:pt x="430" y="36"/>
                        </a:lnTo>
                        <a:lnTo>
                          <a:pt x="353" y="36"/>
                        </a:lnTo>
                        <a:lnTo>
                          <a:pt x="287" y="54"/>
                        </a:lnTo>
                        <a:lnTo>
                          <a:pt x="227" y="78"/>
                        </a:lnTo>
                        <a:lnTo>
                          <a:pt x="209" y="96"/>
                        </a:lnTo>
                        <a:lnTo>
                          <a:pt x="197" y="114"/>
                        </a:lnTo>
                        <a:lnTo>
                          <a:pt x="197" y="126"/>
                        </a:lnTo>
                        <a:lnTo>
                          <a:pt x="203" y="138"/>
                        </a:lnTo>
                        <a:lnTo>
                          <a:pt x="227" y="144"/>
                        </a:lnTo>
                        <a:lnTo>
                          <a:pt x="251" y="144"/>
                        </a:lnTo>
                        <a:lnTo>
                          <a:pt x="203" y="174"/>
                        </a:lnTo>
                        <a:lnTo>
                          <a:pt x="161" y="198"/>
                        </a:lnTo>
                        <a:lnTo>
                          <a:pt x="119" y="228"/>
                        </a:lnTo>
                        <a:lnTo>
                          <a:pt x="77" y="264"/>
                        </a:lnTo>
                        <a:lnTo>
                          <a:pt x="48" y="306"/>
                        </a:lnTo>
                        <a:lnTo>
                          <a:pt x="30" y="353"/>
                        </a:lnTo>
                        <a:lnTo>
                          <a:pt x="18" y="371"/>
                        </a:lnTo>
                        <a:lnTo>
                          <a:pt x="12" y="377"/>
                        </a:lnTo>
                        <a:lnTo>
                          <a:pt x="6" y="359"/>
                        </a:lnTo>
                        <a:lnTo>
                          <a:pt x="0" y="330"/>
                        </a:lnTo>
                        <a:lnTo>
                          <a:pt x="0" y="33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88" name="Freeform 456"/>
                  <p:cNvSpPr>
                    <a:spLocks/>
                  </p:cNvSpPr>
                  <p:nvPr/>
                </p:nvSpPr>
                <p:spPr bwMode="auto">
                  <a:xfrm>
                    <a:off x="4363" y="1210"/>
                    <a:ext cx="406" cy="287"/>
                  </a:xfrm>
                  <a:custGeom>
                    <a:avLst/>
                    <a:gdLst>
                      <a:gd name="T0" fmla="*/ 24 w 406"/>
                      <a:gd name="T1" fmla="*/ 30 h 287"/>
                      <a:gd name="T2" fmla="*/ 6 w 406"/>
                      <a:gd name="T3" fmla="*/ 42 h 287"/>
                      <a:gd name="T4" fmla="*/ 0 w 406"/>
                      <a:gd name="T5" fmla="*/ 48 h 287"/>
                      <a:gd name="T6" fmla="*/ 0 w 406"/>
                      <a:gd name="T7" fmla="*/ 54 h 287"/>
                      <a:gd name="T8" fmla="*/ 12 w 406"/>
                      <a:gd name="T9" fmla="*/ 78 h 287"/>
                      <a:gd name="T10" fmla="*/ 24 w 406"/>
                      <a:gd name="T11" fmla="*/ 78 h 287"/>
                      <a:gd name="T12" fmla="*/ 42 w 406"/>
                      <a:gd name="T13" fmla="*/ 72 h 287"/>
                      <a:gd name="T14" fmla="*/ 54 w 406"/>
                      <a:gd name="T15" fmla="*/ 66 h 287"/>
                      <a:gd name="T16" fmla="*/ 66 w 406"/>
                      <a:gd name="T17" fmla="*/ 60 h 287"/>
                      <a:gd name="T18" fmla="*/ 119 w 406"/>
                      <a:gd name="T19" fmla="*/ 48 h 287"/>
                      <a:gd name="T20" fmla="*/ 191 w 406"/>
                      <a:gd name="T21" fmla="*/ 42 h 287"/>
                      <a:gd name="T22" fmla="*/ 257 w 406"/>
                      <a:gd name="T23" fmla="*/ 48 h 287"/>
                      <a:gd name="T24" fmla="*/ 293 w 406"/>
                      <a:gd name="T25" fmla="*/ 66 h 287"/>
                      <a:gd name="T26" fmla="*/ 329 w 406"/>
                      <a:gd name="T27" fmla="*/ 114 h 287"/>
                      <a:gd name="T28" fmla="*/ 347 w 406"/>
                      <a:gd name="T29" fmla="*/ 144 h 287"/>
                      <a:gd name="T30" fmla="*/ 365 w 406"/>
                      <a:gd name="T31" fmla="*/ 180 h 287"/>
                      <a:gd name="T32" fmla="*/ 377 w 406"/>
                      <a:gd name="T33" fmla="*/ 228 h 287"/>
                      <a:gd name="T34" fmla="*/ 383 w 406"/>
                      <a:gd name="T35" fmla="*/ 275 h 287"/>
                      <a:gd name="T36" fmla="*/ 389 w 406"/>
                      <a:gd name="T37" fmla="*/ 287 h 287"/>
                      <a:gd name="T38" fmla="*/ 395 w 406"/>
                      <a:gd name="T39" fmla="*/ 281 h 287"/>
                      <a:gd name="T40" fmla="*/ 401 w 406"/>
                      <a:gd name="T41" fmla="*/ 263 h 287"/>
                      <a:gd name="T42" fmla="*/ 406 w 406"/>
                      <a:gd name="T43" fmla="*/ 228 h 287"/>
                      <a:gd name="T44" fmla="*/ 401 w 406"/>
                      <a:gd name="T45" fmla="*/ 198 h 287"/>
                      <a:gd name="T46" fmla="*/ 395 w 406"/>
                      <a:gd name="T47" fmla="*/ 150 h 287"/>
                      <a:gd name="T48" fmla="*/ 371 w 406"/>
                      <a:gd name="T49" fmla="*/ 96 h 287"/>
                      <a:gd name="T50" fmla="*/ 335 w 406"/>
                      <a:gd name="T51" fmla="*/ 48 h 287"/>
                      <a:gd name="T52" fmla="*/ 287 w 406"/>
                      <a:gd name="T53" fmla="*/ 12 h 287"/>
                      <a:gd name="T54" fmla="*/ 227 w 406"/>
                      <a:gd name="T55" fmla="*/ 0 h 287"/>
                      <a:gd name="T56" fmla="*/ 167 w 406"/>
                      <a:gd name="T57" fmla="*/ 0 h 287"/>
                      <a:gd name="T58" fmla="*/ 101 w 406"/>
                      <a:gd name="T59" fmla="*/ 6 h 287"/>
                      <a:gd name="T60" fmla="*/ 66 w 406"/>
                      <a:gd name="T61" fmla="*/ 18 h 287"/>
                      <a:gd name="T62" fmla="*/ 48 w 406"/>
                      <a:gd name="T63" fmla="*/ 24 h 287"/>
                      <a:gd name="T64" fmla="*/ 24 w 406"/>
                      <a:gd name="T65" fmla="*/ 30 h 287"/>
                      <a:gd name="T66" fmla="*/ 24 w 406"/>
                      <a:gd name="T67" fmla="*/ 30 h 2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406" h="287">
                        <a:moveTo>
                          <a:pt x="24" y="30"/>
                        </a:moveTo>
                        <a:lnTo>
                          <a:pt x="6" y="42"/>
                        </a:lnTo>
                        <a:lnTo>
                          <a:pt x="0" y="48"/>
                        </a:lnTo>
                        <a:lnTo>
                          <a:pt x="0" y="54"/>
                        </a:lnTo>
                        <a:lnTo>
                          <a:pt x="12" y="78"/>
                        </a:lnTo>
                        <a:lnTo>
                          <a:pt x="24" y="78"/>
                        </a:lnTo>
                        <a:lnTo>
                          <a:pt x="42" y="72"/>
                        </a:lnTo>
                        <a:lnTo>
                          <a:pt x="54" y="66"/>
                        </a:lnTo>
                        <a:lnTo>
                          <a:pt x="66" y="60"/>
                        </a:lnTo>
                        <a:lnTo>
                          <a:pt x="119" y="48"/>
                        </a:lnTo>
                        <a:lnTo>
                          <a:pt x="191" y="42"/>
                        </a:lnTo>
                        <a:lnTo>
                          <a:pt x="257" y="48"/>
                        </a:lnTo>
                        <a:lnTo>
                          <a:pt x="293" y="66"/>
                        </a:lnTo>
                        <a:lnTo>
                          <a:pt x="329" y="114"/>
                        </a:lnTo>
                        <a:lnTo>
                          <a:pt x="347" y="144"/>
                        </a:lnTo>
                        <a:lnTo>
                          <a:pt x="365" y="180"/>
                        </a:lnTo>
                        <a:lnTo>
                          <a:pt x="377" y="228"/>
                        </a:lnTo>
                        <a:lnTo>
                          <a:pt x="383" y="275"/>
                        </a:lnTo>
                        <a:lnTo>
                          <a:pt x="389" y="287"/>
                        </a:lnTo>
                        <a:lnTo>
                          <a:pt x="395" y="281"/>
                        </a:lnTo>
                        <a:lnTo>
                          <a:pt x="401" y="263"/>
                        </a:lnTo>
                        <a:lnTo>
                          <a:pt x="406" y="228"/>
                        </a:lnTo>
                        <a:lnTo>
                          <a:pt x="401" y="198"/>
                        </a:lnTo>
                        <a:lnTo>
                          <a:pt x="395" y="150"/>
                        </a:lnTo>
                        <a:lnTo>
                          <a:pt x="371" y="96"/>
                        </a:lnTo>
                        <a:lnTo>
                          <a:pt x="335" y="48"/>
                        </a:lnTo>
                        <a:lnTo>
                          <a:pt x="287" y="12"/>
                        </a:lnTo>
                        <a:lnTo>
                          <a:pt x="227" y="0"/>
                        </a:lnTo>
                        <a:lnTo>
                          <a:pt x="167" y="0"/>
                        </a:lnTo>
                        <a:lnTo>
                          <a:pt x="101" y="6"/>
                        </a:lnTo>
                        <a:lnTo>
                          <a:pt x="66" y="18"/>
                        </a:lnTo>
                        <a:lnTo>
                          <a:pt x="48" y="24"/>
                        </a:lnTo>
                        <a:lnTo>
                          <a:pt x="24" y="30"/>
                        </a:lnTo>
                        <a:lnTo>
                          <a:pt x="24" y="3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23689" name="Rectangle 457"/>
                <p:cNvSpPr>
                  <a:spLocks noChangeArrowheads="1"/>
                </p:cNvSpPr>
                <p:nvPr/>
              </p:nvSpPr>
              <p:spPr bwMode="auto">
                <a:xfrm>
                  <a:off x="3696" y="1392"/>
                  <a:ext cx="1104" cy="288"/>
                </a:xfrm>
                <a:prstGeom prst="rect">
                  <a:avLst/>
                </a:prstGeom>
                <a:solidFill>
                  <a:srgbClr val="FFFFCC"/>
                </a:solidFill>
                <a:ln w="19050">
                  <a:solidFill>
                    <a:srgbClr val="003399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ja-JP" altLang="en-US" sz="900">
                      <a:solidFill>
                        <a:srgbClr val="003366"/>
                      </a:solidFill>
                      <a:ea typeface="HGP創英角ﾎﾟｯﾌﾟ体" pitchFamily="50" charset="-128"/>
                    </a:rPr>
                    <a:t>アイデア</a:t>
                  </a:r>
                </a:p>
              </p:txBody>
            </p:sp>
          </p:grpSp>
          <p:grpSp>
            <p:nvGrpSpPr>
              <p:cNvPr id="223690" name="Group 458"/>
              <p:cNvGrpSpPr>
                <a:grpSpLocks/>
              </p:cNvGrpSpPr>
              <p:nvPr/>
            </p:nvGrpSpPr>
            <p:grpSpPr bwMode="auto">
              <a:xfrm>
                <a:off x="4272" y="3744"/>
                <a:ext cx="528" cy="576"/>
                <a:chOff x="3264" y="384"/>
                <a:chExt cx="1536" cy="1680"/>
              </a:xfrm>
            </p:grpSpPr>
            <p:grpSp>
              <p:nvGrpSpPr>
                <p:cNvPr id="223691" name="Group 459"/>
                <p:cNvGrpSpPr>
                  <a:grpSpLocks/>
                </p:cNvGrpSpPr>
                <p:nvPr/>
              </p:nvGrpSpPr>
              <p:grpSpPr bwMode="auto">
                <a:xfrm>
                  <a:off x="3264" y="384"/>
                  <a:ext cx="1440" cy="1680"/>
                  <a:chOff x="2208" y="960"/>
                  <a:chExt cx="2896" cy="2444"/>
                </a:xfrm>
              </p:grpSpPr>
              <p:sp>
                <p:nvSpPr>
                  <p:cNvPr id="223692" name="Freeform 460"/>
                  <p:cNvSpPr>
                    <a:spLocks/>
                  </p:cNvSpPr>
                  <p:nvPr/>
                </p:nvSpPr>
                <p:spPr bwMode="auto">
                  <a:xfrm>
                    <a:off x="3735" y="1090"/>
                    <a:ext cx="1058" cy="887"/>
                  </a:xfrm>
                  <a:custGeom>
                    <a:avLst/>
                    <a:gdLst>
                      <a:gd name="T0" fmla="*/ 939 w 1058"/>
                      <a:gd name="T1" fmla="*/ 809 h 887"/>
                      <a:gd name="T2" fmla="*/ 951 w 1058"/>
                      <a:gd name="T3" fmla="*/ 761 h 887"/>
                      <a:gd name="T4" fmla="*/ 993 w 1058"/>
                      <a:gd name="T5" fmla="*/ 641 h 887"/>
                      <a:gd name="T6" fmla="*/ 1052 w 1058"/>
                      <a:gd name="T7" fmla="*/ 431 h 887"/>
                      <a:gd name="T8" fmla="*/ 1052 w 1058"/>
                      <a:gd name="T9" fmla="*/ 330 h 887"/>
                      <a:gd name="T10" fmla="*/ 1023 w 1058"/>
                      <a:gd name="T11" fmla="*/ 210 h 887"/>
                      <a:gd name="T12" fmla="*/ 921 w 1058"/>
                      <a:gd name="T13" fmla="*/ 114 h 887"/>
                      <a:gd name="T14" fmla="*/ 801 w 1058"/>
                      <a:gd name="T15" fmla="*/ 84 h 887"/>
                      <a:gd name="T16" fmla="*/ 688 w 1058"/>
                      <a:gd name="T17" fmla="*/ 102 h 887"/>
                      <a:gd name="T18" fmla="*/ 598 w 1058"/>
                      <a:gd name="T19" fmla="*/ 72 h 887"/>
                      <a:gd name="T20" fmla="*/ 520 w 1058"/>
                      <a:gd name="T21" fmla="*/ 18 h 887"/>
                      <a:gd name="T22" fmla="*/ 418 w 1058"/>
                      <a:gd name="T23" fmla="*/ 0 h 887"/>
                      <a:gd name="T24" fmla="*/ 311 w 1058"/>
                      <a:gd name="T25" fmla="*/ 18 h 887"/>
                      <a:gd name="T26" fmla="*/ 227 w 1058"/>
                      <a:gd name="T27" fmla="*/ 48 h 887"/>
                      <a:gd name="T28" fmla="*/ 143 w 1058"/>
                      <a:gd name="T29" fmla="*/ 96 h 887"/>
                      <a:gd name="T30" fmla="*/ 60 w 1058"/>
                      <a:gd name="T31" fmla="*/ 186 h 887"/>
                      <a:gd name="T32" fmla="*/ 6 w 1058"/>
                      <a:gd name="T33" fmla="*/ 318 h 887"/>
                      <a:gd name="T34" fmla="*/ 6 w 1058"/>
                      <a:gd name="T35" fmla="*/ 443 h 887"/>
                      <a:gd name="T36" fmla="*/ 24 w 1058"/>
                      <a:gd name="T37" fmla="*/ 467 h 887"/>
                      <a:gd name="T38" fmla="*/ 60 w 1058"/>
                      <a:gd name="T39" fmla="*/ 443 h 887"/>
                      <a:gd name="T40" fmla="*/ 72 w 1058"/>
                      <a:gd name="T41" fmla="*/ 431 h 887"/>
                      <a:gd name="T42" fmla="*/ 78 w 1058"/>
                      <a:gd name="T43" fmla="*/ 467 h 887"/>
                      <a:gd name="T44" fmla="*/ 113 w 1058"/>
                      <a:gd name="T45" fmla="*/ 527 h 887"/>
                      <a:gd name="T46" fmla="*/ 131 w 1058"/>
                      <a:gd name="T47" fmla="*/ 533 h 887"/>
                      <a:gd name="T48" fmla="*/ 137 w 1058"/>
                      <a:gd name="T49" fmla="*/ 497 h 887"/>
                      <a:gd name="T50" fmla="*/ 155 w 1058"/>
                      <a:gd name="T51" fmla="*/ 521 h 887"/>
                      <a:gd name="T52" fmla="*/ 173 w 1058"/>
                      <a:gd name="T53" fmla="*/ 563 h 887"/>
                      <a:gd name="T54" fmla="*/ 191 w 1058"/>
                      <a:gd name="T55" fmla="*/ 587 h 887"/>
                      <a:gd name="T56" fmla="*/ 299 w 1058"/>
                      <a:gd name="T57" fmla="*/ 641 h 887"/>
                      <a:gd name="T58" fmla="*/ 478 w 1058"/>
                      <a:gd name="T59" fmla="*/ 725 h 887"/>
                      <a:gd name="T60" fmla="*/ 604 w 1058"/>
                      <a:gd name="T61" fmla="*/ 785 h 887"/>
                      <a:gd name="T62" fmla="*/ 694 w 1058"/>
                      <a:gd name="T63" fmla="*/ 833 h 887"/>
                      <a:gd name="T64" fmla="*/ 753 w 1058"/>
                      <a:gd name="T65" fmla="*/ 863 h 887"/>
                      <a:gd name="T66" fmla="*/ 795 w 1058"/>
                      <a:gd name="T67" fmla="*/ 881 h 887"/>
                      <a:gd name="T68" fmla="*/ 807 w 1058"/>
                      <a:gd name="T69" fmla="*/ 887 h 8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058" h="887">
                        <a:moveTo>
                          <a:pt x="933" y="815"/>
                        </a:moveTo>
                        <a:lnTo>
                          <a:pt x="939" y="809"/>
                        </a:lnTo>
                        <a:lnTo>
                          <a:pt x="939" y="797"/>
                        </a:lnTo>
                        <a:lnTo>
                          <a:pt x="951" y="761"/>
                        </a:lnTo>
                        <a:lnTo>
                          <a:pt x="975" y="707"/>
                        </a:lnTo>
                        <a:lnTo>
                          <a:pt x="993" y="641"/>
                        </a:lnTo>
                        <a:lnTo>
                          <a:pt x="1034" y="497"/>
                        </a:lnTo>
                        <a:lnTo>
                          <a:pt x="1052" y="431"/>
                        </a:lnTo>
                        <a:lnTo>
                          <a:pt x="1058" y="378"/>
                        </a:lnTo>
                        <a:lnTo>
                          <a:pt x="1052" y="330"/>
                        </a:lnTo>
                        <a:lnTo>
                          <a:pt x="1040" y="270"/>
                        </a:lnTo>
                        <a:lnTo>
                          <a:pt x="1023" y="210"/>
                        </a:lnTo>
                        <a:lnTo>
                          <a:pt x="981" y="156"/>
                        </a:lnTo>
                        <a:lnTo>
                          <a:pt x="921" y="114"/>
                        </a:lnTo>
                        <a:lnTo>
                          <a:pt x="849" y="90"/>
                        </a:lnTo>
                        <a:lnTo>
                          <a:pt x="801" y="84"/>
                        </a:lnTo>
                        <a:lnTo>
                          <a:pt x="747" y="90"/>
                        </a:lnTo>
                        <a:lnTo>
                          <a:pt x="688" y="102"/>
                        </a:lnTo>
                        <a:lnTo>
                          <a:pt x="622" y="120"/>
                        </a:lnTo>
                        <a:lnTo>
                          <a:pt x="598" y="72"/>
                        </a:lnTo>
                        <a:lnTo>
                          <a:pt x="562" y="42"/>
                        </a:lnTo>
                        <a:lnTo>
                          <a:pt x="520" y="18"/>
                        </a:lnTo>
                        <a:lnTo>
                          <a:pt x="466" y="6"/>
                        </a:lnTo>
                        <a:lnTo>
                          <a:pt x="418" y="0"/>
                        </a:lnTo>
                        <a:lnTo>
                          <a:pt x="359" y="6"/>
                        </a:lnTo>
                        <a:lnTo>
                          <a:pt x="311" y="18"/>
                        </a:lnTo>
                        <a:lnTo>
                          <a:pt x="257" y="36"/>
                        </a:lnTo>
                        <a:lnTo>
                          <a:pt x="227" y="48"/>
                        </a:lnTo>
                        <a:lnTo>
                          <a:pt x="185" y="72"/>
                        </a:lnTo>
                        <a:lnTo>
                          <a:pt x="143" y="96"/>
                        </a:lnTo>
                        <a:lnTo>
                          <a:pt x="101" y="138"/>
                        </a:lnTo>
                        <a:lnTo>
                          <a:pt x="60" y="186"/>
                        </a:lnTo>
                        <a:lnTo>
                          <a:pt x="30" y="246"/>
                        </a:lnTo>
                        <a:lnTo>
                          <a:pt x="6" y="318"/>
                        </a:lnTo>
                        <a:lnTo>
                          <a:pt x="0" y="407"/>
                        </a:lnTo>
                        <a:lnTo>
                          <a:pt x="6" y="443"/>
                        </a:lnTo>
                        <a:lnTo>
                          <a:pt x="12" y="461"/>
                        </a:lnTo>
                        <a:lnTo>
                          <a:pt x="24" y="467"/>
                        </a:lnTo>
                        <a:lnTo>
                          <a:pt x="36" y="461"/>
                        </a:lnTo>
                        <a:lnTo>
                          <a:pt x="60" y="443"/>
                        </a:lnTo>
                        <a:lnTo>
                          <a:pt x="66" y="437"/>
                        </a:lnTo>
                        <a:lnTo>
                          <a:pt x="72" y="431"/>
                        </a:lnTo>
                        <a:lnTo>
                          <a:pt x="72" y="443"/>
                        </a:lnTo>
                        <a:lnTo>
                          <a:pt x="78" y="467"/>
                        </a:lnTo>
                        <a:lnTo>
                          <a:pt x="95" y="497"/>
                        </a:lnTo>
                        <a:lnTo>
                          <a:pt x="113" y="527"/>
                        </a:lnTo>
                        <a:lnTo>
                          <a:pt x="125" y="533"/>
                        </a:lnTo>
                        <a:lnTo>
                          <a:pt x="131" y="533"/>
                        </a:lnTo>
                        <a:lnTo>
                          <a:pt x="137" y="521"/>
                        </a:lnTo>
                        <a:lnTo>
                          <a:pt x="137" y="497"/>
                        </a:lnTo>
                        <a:lnTo>
                          <a:pt x="137" y="485"/>
                        </a:lnTo>
                        <a:lnTo>
                          <a:pt x="155" y="521"/>
                        </a:lnTo>
                        <a:lnTo>
                          <a:pt x="167" y="545"/>
                        </a:lnTo>
                        <a:lnTo>
                          <a:pt x="173" y="563"/>
                        </a:lnTo>
                        <a:lnTo>
                          <a:pt x="185" y="575"/>
                        </a:lnTo>
                        <a:lnTo>
                          <a:pt x="191" y="587"/>
                        </a:lnTo>
                        <a:lnTo>
                          <a:pt x="191" y="587"/>
                        </a:lnTo>
                        <a:lnTo>
                          <a:pt x="299" y="641"/>
                        </a:lnTo>
                        <a:lnTo>
                          <a:pt x="395" y="689"/>
                        </a:lnTo>
                        <a:lnTo>
                          <a:pt x="478" y="725"/>
                        </a:lnTo>
                        <a:lnTo>
                          <a:pt x="544" y="761"/>
                        </a:lnTo>
                        <a:lnTo>
                          <a:pt x="604" y="785"/>
                        </a:lnTo>
                        <a:lnTo>
                          <a:pt x="658" y="809"/>
                        </a:lnTo>
                        <a:lnTo>
                          <a:pt x="694" y="833"/>
                        </a:lnTo>
                        <a:lnTo>
                          <a:pt x="729" y="845"/>
                        </a:lnTo>
                        <a:lnTo>
                          <a:pt x="753" y="863"/>
                        </a:lnTo>
                        <a:lnTo>
                          <a:pt x="771" y="869"/>
                        </a:lnTo>
                        <a:lnTo>
                          <a:pt x="795" y="881"/>
                        </a:lnTo>
                        <a:lnTo>
                          <a:pt x="801" y="887"/>
                        </a:lnTo>
                        <a:lnTo>
                          <a:pt x="807" y="887"/>
                        </a:lnTo>
                        <a:lnTo>
                          <a:pt x="933" y="81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93" name="Line 46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08" y="960"/>
                    <a:ext cx="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94" name="Freeform 462"/>
                  <p:cNvSpPr>
                    <a:spLocks/>
                  </p:cNvSpPr>
                  <p:nvPr/>
                </p:nvSpPr>
                <p:spPr bwMode="auto">
                  <a:xfrm>
                    <a:off x="3573" y="2643"/>
                    <a:ext cx="1191" cy="761"/>
                  </a:xfrm>
                  <a:custGeom>
                    <a:avLst/>
                    <a:gdLst>
                      <a:gd name="T0" fmla="*/ 909 w 1191"/>
                      <a:gd name="T1" fmla="*/ 174 h 761"/>
                      <a:gd name="T2" fmla="*/ 969 w 1191"/>
                      <a:gd name="T3" fmla="*/ 311 h 761"/>
                      <a:gd name="T4" fmla="*/ 1047 w 1191"/>
                      <a:gd name="T5" fmla="*/ 509 h 761"/>
                      <a:gd name="T6" fmla="*/ 1125 w 1191"/>
                      <a:gd name="T7" fmla="*/ 653 h 761"/>
                      <a:gd name="T8" fmla="*/ 1185 w 1191"/>
                      <a:gd name="T9" fmla="*/ 719 h 761"/>
                      <a:gd name="T10" fmla="*/ 1185 w 1191"/>
                      <a:gd name="T11" fmla="*/ 749 h 761"/>
                      <a:gd name="T12" fmla="*/ 1155 w 1191"/>
                      <a:gd name="T13" fmla="*/ 761 h 761"/>
                      <a:gd name="T14" fmla="*/ 1095 w 1191"/>
                      <a:gd name="T15" fmla="*/ 755 h 761"/>
                      <a:gd name="T16" fmla="*/ 1005 w 1191"/>
                      <a:gd name="T17" fmla="*/ 737 h 761"/>
                      <a:gd name="T18" fmla="*/ 945 w 1191"/>
                      <a:gd name="T19" fmla="*/ 731 h 761"/>
                      <a:gd name="T20" fmla="*/ 909 w 1191"/>
                      <a:gd name="T21" fmla="*/ 713 h 761"/>
                      <a:gd name="T22" fmla="*/ 868 w 1191"/>
                      <a:gd name="T23" fmla="*/ 647 h 761"/>
                      <a:gd name="T24" fmla="*/ 760 w 1191"/>
                      <a:gd name="T25" fmla="*/ 497 h 761"/>
                      <a:gd name="T26" fmla="*/ 652 w 1191"/>
                      <a:gd name="T27" fmla="*/ 377 h 761"/>
                      <a:gd name="T28" fmla="*/ 622 w 1191"/>
                      <a:gd name="T29" fmla="*/ 347 h 761"/>
                      <a:gd name="T30" fmla="*/ 598 w 1191"/>
                      <a:gd name="T31" fmla="*/ 329 h 761"/>
                      <a:gd name="T32" fmla="*/ 563 w 1191"/>
                      <a:gd name="T33" fmla="*/ 341 h 761"/>
                      <a:gd name="T34" fmla="*/ 485 w 1191"/>
                      <a:gd name="T35" fmla="*/ 395 h 761"/>
                      <a:gd name="T36" fmla="*/ 395 w 1191"/>
                      <a:gd name="T37" fmla="*/ 485 h 761"/>
                      <a:gd name="T38" fmla="*/ 311 w 1191"/>
                      <a:gd name="T39" fmla="*/ 581 h 761"/>
                      <a:gd name="T40" fmla="*/ 281 w 1191"/>
                      <a:gd name="T41" fmla="*/ 623 h 761"/>
                      <a:gd name="T42" fmla="*/ 275 w 1191"/>
                      <a:gd name="T43" fmla="*/ 629 h 761"/>
                      <a:gd name="T44" fmla="*/ 240 w 1191"/>
                      <a:gd name="T45" fmla="*/ 635 h 761"/>
                      <a:gd name="T46" fmla="*/ 192 w 1191"/>
                      <a:gd name="T47" fmla="*/ 641 h 761"/>
                      <a:gd name="T48" fmla="*/ 102 w 1191"/>
                      <a:gd name="T49" fmla="*/ 647 h 761"/>
                      <a:gd name="T50" fmla="*/ 12 w 1191"/>
                      <a:gd name="T51" fmla="*/ 635 h 761"/>
                      <a:gd name="T52" fmla="*/ 54 w 1191"/>
                      <a:gd name="T53" fmla="*/ 581 h 761"/>
                      <a:gd name="T54" fmla="*/ 126 w 1191"/>
                      <a:gd name="T55" fmla="*/ 563 h 761"/>
                      <a:gd name="T56" fmla="*/ 156 w 1191"/>
                      <a:gd name="T57" fmla="*/ 485 h 761"/>
                      <a:gd name="T58" fmla="*/ 263 w 1191"/>
                      <a:gd name="T59" fmla="*/ 317 h 761"/>
                      <a:gd name="T60" fmla="*/ 341 w 1191"/>
                      <a:gd name="T61" fmla="*/ 233 h 761"/>
                      <a:gd name="T62" fmla="*/ 305 w 1191"/>
                      <a:gd name="T63" fmla="*/ 192 h 761"/>
                      <a:gd name="T64" fmla="*/ 353 w 1191"/>
                      <a:gd name="T65" fmla="*/ 162 h 761"/>
                      <a:gd name="T66" fmla="*/ 347 w 1191"/>
                      <a:gd name="T67" fmla="*/ 78 h 761"/>
                      <a:gd name="T68" fmla="*/ 377 w 1191"/>
                      <a:gd name="T69" fmla="*/ 0 h 7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191" h="761">
                        <a:moveTo>
                          <a:pt x="891" y="102"/>
                        </a:moveTo>
                        <a:lnTo>
                          <a:pt x="909" y="174"/>
                        </a:lnTo>
                        <a:lnTo>
                          <a:pt x="939" y="245"/>
                        </a:lnTo>
                        <a:lnTo>
                          <a:pt x="969" y="311"/>
                        </a:lnTo>
                        <a:lnTo>
                          <a:pt x="993" y="371"/>
                        </a:lnTo>
                        <a:lnTo>
                          <a:pt x="1047" y="509"/>
                        </a:lnTo>
                        <a:lnTo>
                          <a:pt x="1095" y="641"/>
                        </a:lnTo>
                        <a:lnTo>
                          <a:pt x="1125" y="653"/>
                        </a:lnTo>
                        <a:lnTo>
                          <a:pt x="1161" y="683"/>
                        </a:lnTo>
                        <a:lnTo>
                          <a:pt x="1185" y="719"/>
                        </a:lnTo>
                        <a:lnTo>
                          <a:pt x="1191" y="737"/>
                        </a:lnTo>
                        <a:lnTo>
                          <a:pt x="1185" y="749"/>
                        </a:lnTo>
                        <a:lnTo>
                          <a:pt x="1173" y="761"/>
                        </a:lnTo>
                        <a:lnTo>
                          <a:pt x="1155" y="761"/>
                        </a:lnTo>
                        <a:lnTo>
                          <a:pt x="1125" y="761"/>
                        </a:lnTo>
                        <a:lnTo>
                          <a:pt x="1095" y="755"/>
                        </a:lnTo>
                        <a:lnTo>
                          <a:pt x="1029" y="743"/>
                        </a:lnTo>
                        <a:lnTo>
                          <a:pt x="1005" y="737"/>
                        </a:lnTo>
                        <a:lnTo>
                          <a:pt x="993" y="731"/>
                        </a:lnTo>
                        <a:lnTo>
                          <a:pt x="945" y="731"/>
                        </a:lnTo>
                        <a:lnTo>
                          <a:pt x="927" y="725"/>
                        </a:lnTo>
                        <a:lnTo>
                          <a:pt x="909" y="713"/>
                        </a:lnTo>
                        <a:lnTo>
                          <a:pt x="885" y="683"/>
                        </a:lnTo>
                        <a:lnTo>
                          <a:pt x="868" y="647"/>
                        </a:lnTo>
                        <a:lnTo>
                          <a:pt x="814" y="575"/>
                        </a:lnTo>
                        <a:lnTo>
                          <a:pt x="760" y="497"/>
                        </a:lnTo>
                        <a:lnTo>
                          <a:pt x="706" y="431"/>
                        </a:lnTo>
                        <a:lnTo>
                          <a:pt x="652" y="377"/>
                        </a:lnTo>
                        <a:lnTo>
                          <a:pt x="640" y="365"/>
                        </a:lnTo>
                        <a:lnTo>
                          <a:pt x="622" y="347"/>
                        </a:lnTo>
                        <a:lnTo>
                          <a:pt x="610" y="335"/>
                        </a:lnTo>
                        <a:lnTo>
                          <a:pt x="598" y="329"/>
                        </a:lnTo>
                        <a:lnTo>
                          <a:pt x="586" y="335"/>
                        </a:lnTo>
                        <a:lnTo>
                          <a:pt x="563" y="341"/>
                        </a:lnTo>
                        <a:lnTo>
                          <a:pt x="521" y="365"/>
                        </a:lnTo>
                        <a:lnTo>
                          <a:pt x="485" y="395"/>
                        </a:lnTo>
                        <a:lnTo>
                          <a:pt x="455" y="425"/>
                        </a:lnTo>
                        <a:lnTo>
                          <a:pt x="395" y="485"/>
                        </a:lnTo>
                        <a:lnTo>
                          <a:pt x="335" y="545"/>
                        </a:lnTo>
                        <a:lnTo>
                          <a:pt x="311" y="581"/>
                        </a:lnTo>
                        <a:lnTo>
                          <a:pt x="287" y="617"/>
                        </a:lnTo>
                        <a:lnTo>
                          <a:pt x="281" y="623"/>
                        </a:lnTo>
                        <a:lnTo>
                          <a:pt x="281" y="629"/>
                        </a:lnTo>
                        <a:lnTo>
                          <a:pt x="275" y="629"/>
                        </a:lnTo>
                        <a:lnTo>
                          <a:pt x="257" y="635"/>
                        </a:lnTo>
                        <a:lnTo>
                          <a:pt x="240" y="635"/>
                        </a:lnTo>
                        <a:lnTo>
                          <a:pt x="216" y="641"/>
                        </a:lnTo>
                        <a:lnTo>
                          <a:pt x="192" y="641"/>
                        </a:lnTo>
                        <a:lnTo>
                          <a:pt x="168" y="641"/>
                        </a:lnTo>
                        <a:lnTo>
                          <a:pt x="102" y="647"/>
                        </a:lnTo>
                        <a:lnTo>
                          <a:pt x="36" y="641"/>
                        </a:lnTo>
                        <a:lnTo>
                          <a:pt x="12" y="635"/>
                        </a:lnTo>
                        <a:lnTo>
                          <a:pt x="0" y="617"/>
                        </a:lnTo>
                        <a:lnTo>
                          <a:pt x="54" y="581"/>
                        </a:lnTo>
                        <a:lnTo>
                          <a:pt x="90" y="569"/>
                        </a:lnTo>
                        <a:lnTo>
                          <a:pt x="126" y="563"/>
                        </a:lnTo>
                        <a:lnTo>
                          <a:pt x="138" y="527"/>
                        </a:lnTo>
                        <a:lnTo>
                          <a:pt x="156" y="485"/>
                        </a:lnTo>
                        <a:lnTo>
                          <a:pt x="204" y="407"/>
                        </a:lnTo>
                        <a:lnTo>
                          <a:pt x="263" y="317"/>
                        </a:lnTo>
                        <a:lnTo>
                          <a:pt x="299" y="269"/>
                        </a:lnTo>
                        <a:lnTo>
                          <a:pt x="341" y="233"/>
                        </a:lnTo>
                        <a:lnTo>
                          <a:pt x="323" y="209"/>
                        </a:lnTo>
                        <a:lnTo>
                          <a:pt x="305" y="192"/>
                        </a:lnTo>
                        <a:lnTo>
                          <a:pt x="329" y="180"/>
                        </a:lnTo>
                        <a:lnTo>
                          <a:pt x="353" y="162"/>
                        </a:lnTo>
                        <a:lnTo>
                          <a:pt x="341" y="126"/>
                        </a:lnTo>
                        <a:lnTo>
                          <a:pt x="347" y="78"/>
                        </a:lnTo>
                        <a:lnTo>
                          <a:pt x="359" y="36"/>
                        </a:lnTo>
                        <a:lnTo>
                          <a:pt x="377" y="0"/>
                        </a:lnTo>
                        <a:lnTo>
                          <a:pt x="891" y="102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95" name="Freeform 463"/>
                  <p:cNvSpPr>
                    <a:spLocks/>
                  </p:cNvSpPr>
                  <p:nvPr/>
                </p:nvSpPr>
                <p:spPr bwMode="auto">
                  <a:xfrm>
                    <a:off x="3065" y="1743"/>
                    <a:ext cx="813" cy="558"/>
                  </a:xfrm>
                  <a:custGeom>
                    <a:avLst/>
                    <a:gdLst>
                      <a:gd name="T0" fmla="*/ 371 w 813"/>
                      <a:gd name="T1" fmla="*/ 0 h 558"/>
                      <a:gd name="T2" fmla="*/ 395 w 813"/>
                      <a:gd name="T3" fmla="*/ 18 h 558"/>
                      <a:gd name="T4" fmla="*/ 425 w 813"/>
                      <a:gd name="T5" fmla="*/ 48 h 558"/>
                      <a:gd name="T6" fmla="*/ 508 w 813"/>
                      <a:gd name="T7" fmla="*/ 120 h 558"/>
                      <a:gd name="T8" fmla="*/ 550 w 813"/>
                      <a:gd name="T9" fmla="*/ 156 h 558"/>
                      <a:gd name="T10" fmla="*/ 586 w 813"/>
                      <a:gd name="T11" fmla="*/ 192 h 558"/>
                      <a:gd name="T12" fmla="*/ 616 w 813"/>
                      <a:gd name="T13" fmla="*/ 222 h 558"/>
                      <a:gd name="T14" fmla="*/ 634 w 813"/>
                      <a:gd name="T15" fmla="*/ 240 h 558"/>
                      <a:gd name="T16" fmla="*/ 634 w 813"/>
                      <a:gd name="T17" fmla="*/ 234 h 558"/>
                      <a:gd name="T18" fmla="*/ 640 w 813"/>
                      <a:gd name="T19" fmla="*/ 222 h 558"/>
                      <a:gd name="T20" fmla="*/ 658 w 813"/>
                      <a:gd name="T21" fmla="*/ 180 h 558"/>
                      <a:gd name="T22" fmla="*/ 670 w 813"/>
                      <a:gd name="T23" fmla="*/ 162 h 558"/>
                      <a:gd name="T24" fmla="*/ 682 w 813"/>
                      <a:gd name="T25" fmla="*/ 144 h 558"/>
                      <a:gd name="T26" fmla="*/ 700 w 813"/>
                      <a:gd name="T27" fmla="*/ 144 h 558"/>
                      <a:gd name="T28" fmla="*/ 718 w 813"/>
                      <a:gd name="T29" fmla="*/ 156 h 558"/>
                      <a:gd name="T30" fmla="*/ 754 w 813"/>
                      <a:gd name="T31" fmla="*/ 192 h 558"/>
                      <a:gd name="T32" fmla="*/ 783 w 813"/>
                      <a:gd name="T33" fmla="*/ 234 h 558"/>
                      <a:gd name="T34" fmla="*/ 807 w 813"/>
                      <a:gd name="T35" fmla="*/ 270 h 558"/>
                      <a:gd name="T36" fmla="*/ 813 w 813"/>
                      <a:gd name="T37" fmla="*/ 282 h 558"/>
                      <a:gd name="T38" fmla="*/ 813 w 813"/>
                      <a:gd name="T39" fmla="*/ 282 h 558"/>
                      <a:gd name="T40" fmla="*/ 801 w 813"/>
                      <a:gd name="T41" fmla="*/ 372 h 558"/>
                      <a:gd name="T42" fmla="*/ 789 w 813"/>
                      <a:gd name="T43" fmla="*/ 444 h 558"/>
                      <a:gd name="T44" fmla="*/ 777 w 813"/>
                      <a:gd name="T45" fmla="*/ 492 h 558"/>
                      <a:gd name="T46" fmla="*/ 777 w 813"/>
                      <a:gd name="T47" fmla="*/ 528 h 558"/>
                      <a:gd name="T48" fmla="*/ 771 w 813"/>
                      <a:gd name="T49" fmla="*/ 546 h 558"/>
                      <a:gd name="T50" fmla="*/ 765 w 813"/>
                      <a:gd name="T51" fmla="*/ 558 h 558"/>
                      <a:gd name="T52" fmla="*/ 765 w 813"/>
                      <a:gd name="T53" fmla="*/ 558 h 558"/>
                      <a:gd name="T54" fmla="*/ 759 w 813"/>
                      <a:gd name="T55" fmla="*/ 558 h 558"/>
                      <a:gd name="T56" fmla="*/ 736 w 813"/>
                      <a:gd name="T57" fmla="*/ 558 h 558"/>
                      <a:gd name="T58" fmla="*/ 700 w 813"/>
                      <a:gd name="T59" fmla="*/ 546 h 558"/>
                      <a:gd name="T60" fmla="*/ 658 w 813"/>
                      <a:gd name="T61" fmla="*/ 540 h 558"/>
                      <a:gd name="T62" fmla="*/ 604 w 813"/>
                      <a:gd name="T63" fmla="*/ 528 h 558"/>
                      <a:gd name="T64" fmla="*/ 544 w 813"/>
                      <a:gd name="T65" fmla="*/ 516 h 558"/>
                      <a:gd name="T66" fmla="*/ 407 w 813"/>
                      <a:gd name="T67" fmla="*/ 492 h 558"/>
                      <a:gd name="T68" fmla="*/ 269 w 813"/>
                      <a:gd name="T69" fmla="*/ 456 h 558"/>
                      <a:gd name="T70" fmla="*/ 209 w 813"/>
                      <a:gd name="T71" fmla="*/ 444 h 558"/>
                      <a:gd name="T72" fmla="*/ 149 w 813"/>
                      <a:gd name="T73" fmla="*/ 432 h 558"/>
                      <a:gd name="T74" fmla="*/ 96 w 813"/>
                      <a:gd name="T75" fmla="*/ 414 h 558"/>
                      <a:gd name="T76" fmla="*/ 54 w 813"/>
                      <a:gd name="T77" fmla="*/ 402 h 558"/>
                      <a:gd name="T78" fmla="*/ 24 w 813"/>
                      <a:gd name="T79" fmla="*/ 390 h 558"/>
                      <a:gd name="T80" fmla="*/ 6 w 813"/>
                      <a:gd name="T81" fmla="*/ 378 h 558"/>
                      <a:gd name="T82" fmla="*/ 0 w 813"/>
                      <a:gd name="T83" fmla="*/ 348 h 558"/>
                      <a:gd name="T84" fmla="*/ 6 w 813"/>
                      <a:gd name="T85" fmla="*/ 306 h 558"/>
                      <a:gd name="T86" fmla="*/ 24 w 813"/>
                      <a:gd name="T87" fmla="*/ 252 h 558"/>
                      <a:gd name="T88" fmla="*/ 60 w 813"/>
                      <a:gd name="T89" fmla="*/ 192 h 558"/>
                      <a:gd name="T90" fmla="*/ 90 w 813"/>
                      <a:gd name="T91" fmla="*/ 138 h 558"/>
                      <a:gd name="T92" fmla="*/ 120 w 813"/>
                      <a:gd name="T93" fmla="*/ 96 h 558"/>
                      <a:gd name="T94" fmla="*/ 137 w 813"/>
                      <a:gd name="T95" fmla="*/ 60 h 558"/>
                      <a:gd name="T96" fmla="*/ 149 w 813"/>
                      <a:gd name="T97" fmla="*/ 48 h 558"/>
                      <a:gd name="T98" fmla="*/ 371 w 813"/>
                      <a:gd name="T99" fmla="*/ 0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813" h="558">
                        <a:moveTo>
                          <a:pt x="371" y="0"/>
                        </a:moveTo>
                        <a:lnTo>
                          <a:pt x="395" y="18"/>
                        </a:lnTo>
                        <a:lnTo>
                          <a:pt x="425" y="48"/>
                        </a:lnTo>
                        <a:lnTo>
                          <a:pt x="508" y="120"/>
                        </a:lnTo>
                        <a:lnTo>
                          <a:pt x="550" y="156"/>
                        </a:lnTo>
                        <a:lnTo>
                          <a:pt x="586" y="192"/>
                        </a:lnTo>
                        <a:lnTo>
                          <a:pt x="616" y="222"/>
                        </a:lnTo>
                        <a:lnTo>
                          <a:pt x="634" y="240"/>
                        </a:lnTo>
                        <a:lnTo>
                          <a:pt x="634" y="234"/>
                        </a:lnTo>
                        <a:lnTo>
                          <a:pt x="640" y="222"/>
                        </a:lnTo>
                        <a:lnTo>
                          <a:pt x="658" y="180"/>
                        </a:lnTo>
                        <a:lnTo>
                          <a:pt x="670" y="162"/>
                        </a:lnTo>
                        <a:lnTo>
                          <a:pt x="682" y="144"/>
                        </a:lnTo>
                        <a:lnTo>
                          <a:pt x="700" y="144"/>
                        </a:lnTo>
                        <a:lnTo>
                          <a:pt x="718" y="156"/>
                        </a:lnTo>
                        <a:lnTo>
                          <a:pt x="754" y="192"/>
                        </a:lnTo>
                        <a:lnTo>
                          <a:pt x="783" y="234"/>
                        </a:lnTo>
                        <a:lnTo>
                          <a:pt x="807" y="270"/>
                        </a:lnTo>
                        <a:lnTo>
                          <a:pt x="813" y="282"/>
                        </a:lnTo>
                        <a:lnTo>
                          <a:pt x="813" y="282"/>
                        </a:lnTo>
                        <a:lnTo>
                          <a:pt x="801" y="372"/>
                        </a:lnTo>
                        <a:lnTo>
                          <a:pt x="789" y="444"/>
                        </a:lnTo>
                        <a:lnTo>
                          <a:pt x="777" y="492"/>
                        </a:lnTo>
                        <a:lnTo>
                          <a:pt x="777" y="528"/>
                        </a:lnTo>
                        <a:lnTo>
                          <a:pt x="771" y="546"/>
                        </a:lnTo>
                        <a:lnTo>
                          <a:pt x="765" y="558"/>
                        </a:lnTo>
                        <a:lnTo>
                          <a:pt x="765" y="558"/>
                        </a:lnTo>
                        <a:lnTo>
                          <a:pt x="759" y="558"/>
                        </a:lnTo>
                        <a:lnTo>
                          <a:pt x="736" y="558"/>
                        </a:lnTo>
                        <a:lnTo>
                          <a:pt x="700" y="546"/>
                        </a:lnTo>
                        <a:lnTo>
                          <a:pt x="658" y="540"/>
                        </a:lnTo>
                        <a:lnTo>
                          <a:pt x="604" y="528"/>
                        </a:lnTo>
                        <a:lnTo>
                          <a:pt x="544" y="516"/>
                        </a:lnTo>
                        <a:lnTo>
                          <a:pt x="407" y="492"/>
                        </a:lnTo>
                        <a:lnTo>
                          <a:pt x="269" y="456"/>
                        </a:lnTo>
                        <a:lnTo>
                          <a:pt x="209" y="444"/>
                        </a:lnTo>
                        <a:lnTo>
                          <a:pt x="149" y="432"/>
                        </a:lnTo>
                        <a:lnTo>
                          <a:pt x="96" y="414"/>
                        </a:lnTo>
                        <a:lnTo>
                          <a:pt x="54" y="402"/>
                        </a:lnTo>
                        <a:lnTo>
                          <a:pt x="24" y="390"/>
                        </a:lnTo>
                        <a:lnTo>
                          <a:pt x="6" y="378"/>
                        </a:lnTo>
                        <a:lnTo>
                          <a:pt x="0" y="348"/>
                        </a:lnTo>
                        <a:lnTo>
                          <a:pt x="6" y="306"/>
                        </a:lnTo>
                        <a:lnTo>
                          <a:pt x="24" y="252"/>
                        </a:lnTo>
                        <a:lnTo>
                          <a:pt x="60" y="192"/>
                        </a:lnTo>
                        <a:lnTo>
                          <a:pt x="90" y="138"/>
                        </a:lnTo>
                        <a:lnTo>
                          <a:pt x="120" y="96"/>
                        </a:lnTo>
                        <a:lnTo>
                          <a:pt x="137" y="60"/>
                        </a:lnTo>
                        <a:lnTo>
                          <a:pt x="149" y="48"/>
                        </a:lnTo>
                        <a:lnTo>
                          <a:pt x="371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96" name="Freeform 464"/>
                  <p:cNvSpPr>
                    <a:spLocks/>
                  </p:cNvSpPr>
                  <p:nvPr/>
                </p:nvSpPr>
                <p:spPr bwMode="auto">
                  <a:xfrm>
                    <a:off x="3795" y="2115"/>
                    <a:ext cx="963" cy="720"/>
                  </a:xfrm>
                  <a:custGeom>
                    <a:avLst/>
                    <a:gdLst>
                      <a:gd name="T0" fmla="*/ 35 w 963"/>
                      <a:gd name="T1" fmla="*/ 0 h 720"/>
                      <a:gd name="T2" fmla="*/ 35 w 963"/>
                      <a:gd name="T3" fmla="*/ 6 h 720"/>
                      <a:gd name="T4" fmla="*/ 24 w 963"/>
                      <a:gd name="T5" fmla="*/ 30 h 720"/>
                      <a:gd name="T6" fmla="*/ 18 w 963"/>
                      <a:gd name="T7" fmla="*/ 66 h 720"/>
                      <a:gd name="T8" fmla="*/ 6 w 963"/>
                      <a:gd name="T9" fmla="*/ 114 h 720"/>
                      <a:gd name="T10" fmla="*/ 6 w 963"/>
                      <a:gd name="T11" fmla="*/ 162 h 720"/>
                      <a:gd name="T12" fmla="*/ 0 w 963"/>
                      <a:gd name="T13" fmla="*/ 222 h 720"/>
                      <a:gd name="T14" fmla="*/ 6 w 963"/>
                      <a:gd name="T15" fmla="*/ 282 h 720"/>
                      <a:gd name="T16" fmla="*/ 24 w 963"/>
                      <a:gd name="T17" fmla="*/ 342 h 720"/>
                      <a:gd name="T18" fmla="*/ 77 w 963"/>
                      <a:gd name="T19" fmla="*/ 456 h 720"/>
                      <a:gd name="T20" fmla="*/ 137 w 963"/>
                      <a:gd name="T21" fmla="*/ 552 h 720"/>
                      <a:gd name="T22" fmla="*/ 161 w 963"/>
                      <a:gd name="T23" fmla="*/ 594 h 720"/>
                      <a:gd name="T24" fmla="*/ 197 w 963"/>
                      <a:gd name="T25" fmla="*/ 624 h 720"/>
                      <a:gd name="T26" fmla="*/ 221 w 963"/>
                      <a:gd name="T27" fmla="*/ 648 h 720"/>
                      <a:gd name="T28" fmla="*/ 251 w 963"/>
                      <a:gd name="T29" fmla="*/ 666 h 720"/>
                      <a:gd name="T30" fmla="*/ 269 w 963"/>
                      <a:gd name="T31" fmla="*/ 672 h 720"/>
                      <a:gd name="T32" fmla="*/ 293 w 963"/>
                      <a:gd name="T33" fmla="*/ 678 h 720"/>
                      <a:gd name="T34" fmla="*/ 352 w 963"/>
                      <a:gd name="T35" fmla="*/ 702 h 720"/>
                      <a:gd name="T36" fmla="*/ 436 w 963"/>
                      <a:gd name="T37" fmla="*/ 714 h 720"/>
                      <a:gd name="T38" fmla="*/ 532 w 963"/>
                      <a:gd name="T39" fmla="*/ 720 h 720"/>
                      <a:gd name="T40" fmla="*/ 622 w 963"/>
                      <a:gd name="T41" fmla="*/ 708 h 720"/>
                      <a:gd name="T42" fmla="*/ 669 w 963"/>
                      <a:gd name="T43" fmla="*/ 696 h 720"/>
                      <a:gd name="T44" fmla="*/ 717 w 963"/>
                      <a:gd name="T45" fmla="*/ 672 h 720"/>
                      <a:gd name="T46" fmla="*/ 759 w 963"/>
                      <a:gd name="T47" fmla="*/ 642 h 720"/>
                      <a:gd name="T48" fmla="*/ 801 w 963"/>
                      <a:gd name="T49" fmla="*/ 600 h 720"/>
                      <a:gd name="T50" fmla="*/ 837 w 963"/>
                      <a:gd name="T51" fmla="*/ 552 h 720"/>
                      <a:gd name="T52" fmla="*/ 873 w 963"/>
                      <a:gd name="T53" fmla="*/ 486 h 720"/>
                      <a:gd name="T54" fmla="*/ 921 w 963"/>
                      <a:gd name="T55" fmla="*/ 378 h 720"/>
                      <a:gd name="T56" fmla="*/ 939 w 963"/>
                      <a:gd name="T57" fmla="*/ 324 h 720"/>
                      <a:gd name="T58" fmla="*/ 957 w 963"/>
                      <a:gd name="T59" fmla="*/ 270 h 720"/>
                      <a:gd name="T60" fmla="*/ 963 w 963"/>
                      <a:gd name="T61" fmla="*/ 222 h 720"/>
                      <a:gd name="T62" fmla="*/ 963 w 963"/>
                      <a:gd name="T63" fmla="*/ 174 h 720"/>
                      <a:gd name="T64" fmla="*/ 945 w 963"/>
                      <a:gd name="T65" fmla="*/ 144 h 720"/>
                      <a:gd name="T66" fmla="*/ 909 w 963"/>
                      <a:gd name="T67" fmla="*/ 108 h 720"/>
                      <a:gd name="T68" fmla="*/ 825 w 963"/>
                      <a:gd name="T69" fmla="*/ 72 h 720"/>
                      <a:gd name="T70" fmla="*/ 741 w 963"/>
                      <a:gd name="T71" fmla="*/ 42 h 720"/>
                      <a:gd name="T72" fmla="*/ 705 w 963"/>
                      <a:gd name="T73" fmla="*/ 36 h 720"/>
                      <a:gd name="T74" fmla="*/ 681 w 963"/>
                      <a:gd name="T75" fmla="*/ 30 h 720"/>
                      <a:gd name="T76" fmla="*/ 663 w 963"/>
                      <a:gd name="T77" fmla="*/ 24 h 720"/>
                      <a:gd name="T78" fmla="*/ 657 w 963"/>
                      <a:gd name="T79" fmla="*/ 24 h 720"/>
                      <a:gd name="T80" fmla="*/ 35 w 963"/>
                      <a:gd name="T81" fmla="*/ 0 h 7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963" h="720">
                        <a:moveTo>
                          <a:pt x="35" y="0"/>
                        </a:moveTo>
                        <a:lnTo>
                          <a:pt x="35" y="6"/>
                        </a:lnTo>
                        <a:lnTo>
                          <a:pt x="24" y="30"/>
                        </a:lnTo>
                        <a:lnTo>
                          <a:pt x="18" y="66"/>
                        </a:lnTo>
                        <a:lnTo>
                          <a:pt x="6" y="114"/>
                        </a:lnTo>
                        <a:lnTo>
                          <a:pt x="6" y="162"/>
                        </a:lnTo>
                        <a:lnTo>
                          <a:pt x="0" y="222"/>
                        </a:lnTo>
                        <a:lnTo>
                          <a:pt x="6" y="282"/>
                        </a:lnTo>
                        <a:lnTo>
                          <a:pt x="24" y="342"/>
                        </a:lnTo>
                        <a:lnTo>
                          <a:pt x="77" y="456"/>
                        </a:lnTo>
                        <a:lnTo>
                          <a:pt x="137" y="552"/>
                        </a:lnTo>
                        <a:lnTo>
                          <a:pt x="161" y="594"/>
                        </a:lnTo>
                        <a:lnTo>
                          <a:pt x="197" y="624"/>
                        </a:lnTo>
                        <a:lnTo>
                          <a:pt x="221" y="648"/>
                        </a:lnTo>
                        <a:lnTo>
                          <a:pt x="251" y="666"/>
                        </a:lnTo>
                        <a:lnTo>
                          <a:pt x="269" y="672"/>
                        </a:lnTo>
                        <a:lnTo>
                          <a:pt x="293" y="678"/>
                        </a:lnTo>
                        <a:lnTo>
                          <a:pt x="352" y="702"/>
                        </a:lnTo>
                        <a:lnTo>
                          <a:pt x="436" y="714"/>
                        </a:lnTo>
                        <a:lnTo>
                          <a:pt x="532" y="720"/>
                        </a:lnTo>
                        <a:lnTo>
                          <a:pt x="622" y="708"/>
                        </a:lnTo>
                        <a:lnTo>
                          <a:pt x="669" y="696"/>
                        </a:lnTo>
                        <a:lnTo>
                          <a:pt x="717" y="672"/>
                        </a:lnTo>
                        <a:lnTo>
                          <a:pt x="759" y="642"/>
                        </a:lnTo>
                        <a:lnTo>
                          <a:pt x="801" y="600"/>
                        </a:lnTo>
                        <a:lnTo>
                          <a:pt x="837" y="552"/>
                        </a:lnTo>
                        <a:lnTo>
                          <a:pt x="873" y="486"/>
                        </a:lnTo>
                        <a:lnTo>
                          <a:pt x="921" y="378"/>
                        </a:lnTo>
                        <a:lnTo>
                          <a:pt x="939" y="324"/>
                        </a:lnTo>
                        <a:lnTo>
                          <a:pt x="957" y="270"/>
                        </a:lnTo>
                        <a:lnTo>
                          <a:pt x="963" y="222"/>
                        </a:lnTo>
                        <a:lnTo>
                          <a:pt x="963" y="174"/>
                        </a:lnTo>
                        <a:lnTo>
                          <a:pt x="945" y="144"/>
                        </a:lnTo>
                        <a:lnTo>
                          <a:pt x="909" y="108"/>
                        </a:lnTo>
                        <a:lnTo>
                          <a:pt x="825" y="72"/>
                        </a:lnTo>
                        <a:lnTo>
                          <a:pt x="741" y="42"/>
                        </a:lnTo>
                        <a:lnTo>
                          <a:pt x="705" y="36"/>
                        </a:lnTo>
                        <a:lnTo>
                          <a:pt x="681" y="30"/>
                        </a:lnTo>
                        <a:lnTo>
                          <a:pt x="663" y="24"/>
                        </a:lnTo>
                        <a:lnTo>
                          <a:pt x="657" y="24"/>
                        </a:lnTo>
                        <a:lnTo>
                          <a:pt x="35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97" name="Freeform 465"/>
                  <p:cNvSpPr>
                    <a:spLocks/>
                  </p:cNvSpPr>
                  <p:nvPr/>
                </p:nvSpPr>
                <p:spPr bwMode="auto">
                  <a:xfrm>
                    <a:off x="4584" y="2301"/>
                    <a:ext cx="520" cy="599"/>
                  </a:xfrm>
                  <a:custGeom>
                    <a:avLst/>
                    <a:gdLst>
                      <a:gd name="T0" fmla="*/ 96 w 520"/>
                      <a:gd name="T1" fmla="*/ 0 h 599"/>
                      <a:gd name="T2" fmla="*/ 102 w 520"/>
                      <a:gd name="T3" fmla="*/ 0 h 599"/>
                      <a:gd name="T4" fmla="*/ 126 w 520"/>
                      <a:gd name="T5" fmla="*/ 6 h 599"/>
                      <a:gd name="T6" fmla="*/ 162 w 520"/>
                      <a:gd name="T7" fmla="*/ 12 h 599"/>
                      <a:gd name="T8" fmla="*/ 203 w 520"/>
                      <a:gd name="T9" fmla="*/ 24 h 599"/>
                      <a:gd name="T10" fmla="*/ 293 w 520"/>
                      <a:gd name="T11" fmla="*/ 48 h 599"/>
                      <a:gd name="T12" fmla="*/ 329 w 520"/>
                      <a:gd name="T13" fmla="*/ 66 h 599"/>
                      <a:gd name="T14" fmla="*/ 365 w 520"/>
                      <a:gd name="T15" fmla="*/ 84 h 599"/>
                      <a:gd name="T16" fmla="*/ 395 w 520"/>
                      <a:gd name="T17" fmla="*/ 108 h 599"/>
                      <a:gd name="T18" fmla="*/ 437 w 520"/>
                      <a:gd name="T19" fmla="*/ 144 h 599"/>
                      <a:gd name="T20" fmla="*/ 473 w 520"/>
                      <a:gd name="T21" fmla="*/ 186 h 599"/>
                      <a:gd name="T22" fmla="*/ 502 w 520"/>
                      <a:gd name="T23" fmla="*/ 234 h 599"/>
                      <a:gd name="T24" fmla="*/ 520 w 520"/>
                      <a:gd name="T25" fmla="*/ 288 h 599"/>
                      <a:gd name="T26" fmla="*/ 520 w 520"/>
                      <a:gd name="T27" fmla="*/ 354 h 599"/>
                      <a:gd name="T28" fmla="*/ 508 w 520"/>
                      <a:gd name="T29" fmla="*/ 390 h 599"/>
                      <a:gd name="T30" fmla="*/ 491 w 520"/>
                      <a:gd name="T31" fmla="*/ 426 h 599"/>
                      <a:gd name="T32" fmla="*/ 467 w 520"/>
                      <a:gd name="T33" fmla="*/ 462 h 599"/>
                      <a:gd name="T34" fmla="*/ 437 w 520"/>
                      <a:gd name="T35" fmla="*/ 498 h 599"/>
                      <a:gd name="T36" fmla="*/ 395 w 520"/>
                      <a:gd name="T37" fmla="*/ 534 h 599"/>
                      <a:gd name="T38" fmla="*/ 347 w 520"/>
                      <a:gd name="T39" fmla="*/ 563 h 599"/>
                      <a:gd name="T40" fmla="*/ 299 w 520"/>
                      <a:gd name="T41" fmla="*/ 581 h 599"/>
                      <a:gd name="T42" fmla="*/ 251 w 520"/>
                      <a:gd name="T43" fmla="*/ 593 h 599"/>
                      <a:gd name="T44" fmla="*/ 209 w 520"/>
                      <a:gd name="T45" fmla="*/ 599 h 599"/>
                      <a:gd name="T46" fmla="*/ 174 w 520"/>
                      <a:gd name="T47" fmla="*/ 599 h 599"/>
                      <a:gd name="T48" fmla="*/ 150 w 520"/>
                      <a:gd name="T49" fmla="*/ 599 h 599"/>
                      <a:gd name="T50" fmla="*/ 138 w 520"/>
                      <a:gd name="T51" fmla="*/ 593 h 599"/>
                      <a:gd name="T52" fmla="*/ 120 w 520"/>
                      <a:gd name="T53" fmla="*/ 546 h 599"/>
                      <a:gd name="T54" fmla="*/ 108 w 520"/>
                      <a:gd name="T55" fmla="*/ 510 h 599"/>
                      <a:gd name="T56" fmla="*/ 96 w 520"/>
                      <a:gd name="T57" fmla="*/ 480 h 599"/>
                      <a:gd name="T58" fmla="*/ 90 w 520"/>
                      <a:gd name="T59" fmla="*/ 468 h 599"/>
                      <a:gd name="T60" fmla="*/ 84 w 520"/>
                      <a:gd name="T61" fmla="*/ 450 h 599"/>
                      <a:gd name="T62" fmla="*/ 84 w 520"/>
                      <a:gd name="T63" fmla="*/ 450 h 599"/>
                      <a:gd name="T64" fmla="*/ 90 w 520"/>
                      <a:gd name="T65" fmla="*/ 438 h 599"/>
                      <a:gd name="T66" fmla="*/ 120 w 520"/>
                      <a:gd name="T67" fmla="*/ 414 h 599"/>
                      <a:gd name="T68" fmla="*/ 162 w 520"/>
                      <a:gd name="T69" fmla="*/ 384 h 599"/>
                      <a:gd name="T70" fmla="*/ 209 w 520"/>
                      <a:gd name="T71" fmla="*/ 372 h 599"/>
                      <a:gd name="T72" fmla="*/ 144 w 520"/>
                      <a:gd name="T73" fmla="*/ 354 h 599"/>
                      <a:gd name="T74" fmla="*/ 90 w 520"/>
                      <a:gd name="T75" fmla="*/ 342 h 599"/>
                      <a:gd name="T76" fmla="*/ 54 w 520"/>
                      <a:gd name="T77" fmla="*/ 330 h 599"/>
                      <a:gd name="T78" fmla="*/ 24 w 520"/>
                      <a:gd name="T79" fmla="*/ 324 h 599"/>
                      <a:gd name="T80" fmla="*/ 12 w 520"/>
                      <a:gd name="T81" fmla="*/ 318 h 599"/>
                      <a:gd name="T82" fmla="*/ 0 w 520"/>
                      <a:gd name="T83" fmla="*/ 318 h 599"/>
                      <a:gd name="T84" fmla="*/ 0 w 520"/>
                      <a:gd name="T85" fmla="*/ 318 h 599"/>
                      <a:gd name="T86" fmla="*/ 96 w 520"/>
                      <a:gd name="T87" fmla="*/ 0 h 5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520" h="599">
                        <a:moveTo>
                          <a:pt x="96" y="0"/>
                        </a:moveTo>
                        <a:lnTo>
                          <a:pt x="102" y="0"/>
                        </a:lnTo>
                        <a:lnTo>
                          <a:pt x="126" y="6"/>
                        </a:lnTo>
                        <a:lnTo>
                          <a:pt x="162" y="12"/>
                        </a:lnTo>
                        <a:lnTo>
                          <a:pt x="203" y="24"/>
                        </a:lnTo>
                        <a:lnTo>
                          <a:pt x="293" y="48"/>
                        </a:lnTo>
                        <a:lnTo>
                          <a:pt x="329" y="66"/>
                        </a:lnTo>
                        <a:lnTo>
                          <a:pt x="365" y="84"/>
                        </a:lnTo>
                        <a:lnTo>
                          <a:pt x="395" y="108"/>
                        </a:lnTo>
                        <a:lnTo>
                          <a:pt x="437" y="144"/>
                        </a:lnTo>
                        <a:lnTo>
                          <a:pt x="473" y="186"/>
                        </a:lnTo>
                        <a:lnTo>
                          <a:pt x="502" y="234"/>
                        </a:lnTo>
                        <a:lnTo>
                          <a:pt x="520" y="288"/>
                        </a:lnTo>
                        <a:lnTo>
                          <a:pt x="520" y="354"/>
                        </a:lnTo>
                        <a:lnTo>
                          <a:pt x="508" y="390"/>
                        </a:lnTo>
                        <a:lnTo>
                          <a:pt x="491" y="426"/>
                        </a:lnTo>
                        <a:lnTo>
                          <a:pt x="467" y="462"/>
                        </a:lnTo>
                        <a:lnTo>
                          <a:pt x="437" y="498"/>
                        </a:lnTo>
                        <a:lnTo>
                          <a:pt x="395" y="534"/>
                        </a:lnTo>
                        <a:lnTo>
                          <a:pt x="347" y="563"/>
                        </a:lnTo>
                        <a:lnTo>
                          <a:pt x="299" y="581"/>
                        </a:lnTo>
                        <a:lnTo>
                          <a:pt x="251" y="593"/>
                        </a:lnTo>
                        <a:lnTo>
                          <a:pt x="209" y="599"/>
                        </a:lnTo>
                        <a:lnTo>
                          <a:pt x="174" y="599"/>
                        </a:lnTo>
                        <a:lnTo>
                          <a:pt x="150" y="599"/>
                        </a:lnTo>
                        <a:lnTo>
                          <a:pt x="138" y="593"/>
                        </a:lnTo>
                        <a:lnTo>
                          <a:pt x="120" y="546"/>
                        </a:lnTo>
                        <a:lnTo>
                          <a:pt x="108" y="510"/>
                        </a:lnTo>
                        <a:lnTo>
                          <a:pt x="96" y="480"/>
                        </a:lnTo>
                        <a:lnTo>
                          <a:pt x="90" y="468"/>
                        </a:lnTo>
                        <a:lnTo>
                          <a:pt x="84" y="450"/>
                        </a:lnTo>
                        <a:lnTo>
                          <a:pt x="84" y="450"/>
                        </a:lnTo>
                        <a:lnTo>
                          <a:pt x="90" y="438"/>
                        </a:lnTo>
                        <a:lnTo>
                          <a:pt x="120" y="414"/>
                        </a:lnTo>
                        <a:lnTo>
                          <a:pt x="162" y="384"/>
                        </a:lnTo>
                        <a:lnTo>
                          <a:pt x="209" y="372"/>
                        </a:lnTo>
                        <a:lnTo>
                          <a:pt x="144" y="354"/>
                        </a:lnTo>
                        <a:lnTo>
                          <a:pt x="90" y="342"/>
                        </a:lnTo>
                        <a:lnTo>
                          <a:pt x="54" y="330"/>
                        </a:lnTo>
                        <a:lnTo>
                          <a:pt x="24" y="324"/>
                        </a:lnTo>
                        <a:lnTo>
                          <a:pt x="12" y="318"/>
                        </a:lnTo>
                        <a:lnTo>
                          <a:pt x="0" y="318"/>
                        </a:lnTo>
                        <a:lnTo>
                          <a:pt x="0" y="318"/>
                        </a:lnTo>
                        <a:lnTo>
                          <a:pt x="96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98" name="Freeform 466"/>
                  <p:cNvSpPr>
                    <a:spLocks/>
                  </p:cNvSpPr>
                  <p:nvPr/>
                </p:nvSpPr>
                <p:spPr bwMode="auto">
                  <a:xfrm>
                    <a:off x="4584" y="2301"/>
                    <a:ext cx="520" cy="599"/>
                  </a:xfrm>
                  <a:custGeom>
                    <a:avLst/>
                    <a:gdLst>
                      <a:gd name="T0" fmla="*/ 96 w 520"/>
                      <a:gd name="T1" fmla="*/ 0 h 599"/>
                      <a:gd name="T2" fmla="*/ 102 w 520"/>
                      <a:gd name="T3" fmla="*/ 0 h 599"/>
                      <a:gd name="T4" fmla="*/ 126 w 520"/>
                      <a:gd name="T5" fmla="*/ 6 h 599"/>
                      <a:gd name="T6" fmla="*/ 162 w 520"/>
                      <a:gd name="T7" fmla="*/ 12 h 599"/>
                      <a:gd name="T8" fmla="*/ 203 w 520"/>
                      <a:gd name="T9" fmla="*/ 24 h 599"/>
                      <a:gd name="T10" fmla="*/ 293 w 520"/>
                      <a:gd name="T11" fmla="*/ 48 h 599"/>
                      <a:gd name="T12" fmla="*/ 329 w 520"/>
                      <a:gd name="T13" fmla="*/ 66 h 599"/>
                      <a:gd name="T14" fmla="*/ 365 w 520"/>
                      <a:gd name="T15" fmla="*/ 84 h 599"/>
                      <a:gd name="T16" fmla="*/ 395 w 520"/>
                      <a:gd name="T17" fmla="*/ 108 h 599"/>
                      <a:gd name="T18" fmla="*/ 437 w 520"/>
                      <a:gd name="T19" fmla="*/ 144 h 599"/>
                      <a:gd name="T20" fmla="*/ 473 w 520"/>
                      <a:gd name="T21" fmla="*/ 186 h 599"/>
                      <a:gd name="T22" fmla="*/ 502 w 520"/>
                      <a:gd name="T23" fmla="*/ 234 h 599"/>
                      <a:gd name="T24" fmla="*/ 520 w 520"/>
                      <a:gd name="T25" fmla="*/ 288 h 599"/>
                      <a:gd name="T26" fmla="*/ 520 w 520"/>
                      <a:gd name="T27" fmla="*/ 354 h 599"/>
                      <a:gd name="T28" fmla="*/ 508 w 520"/>
                      <a:gd name="T29" fmla="*/ 390 h 599"/>
                      <a:gd name="T30" fmla="*/ 491 w 520"/>
                      <a:gd name="T31" fmla="*/ 426 h 599"/>
                      <a:gd name="T32" fmla="*/ 467 w 520"/>
                      <a:gd name="T33" fmla="*/ 462 h 599"/>
                      <a:gd name="T34" fmla="*/ 437 w 520"/>
                      <a:gd name="T35" fmla="*/ 498 h 599"/>
                      <a:gd name="T36" fmla="*/ 395 w 520"/>
                      <a:gd name="T37" fmla="*/ 534 h 599"/>
                      <a:gd name="T38" fmla="*/ 347 w 520"/>
                      <a:gd name="T39" fmla="*/ 563 h 599"/>
                      <a:gd name="T40" fmla="*/ 299 w 520"/>
                      <a:gd name="T41" fmla="*/ 581 h 599"/>
                      <a:gd name="T42" fmla="*/ 251 w 520"/>
                      <a:gd name="T43" fmla="*/ 593 h 599"/>
                      <a:gd name="T44" fmla="*/ 209 w 520"/>
                      <a:gd name="T45" fmla="*/ 599 h 599"/>
                      <a:gd name="T46" fmla="*/ 174 w 520"/>
                      <a:gd name="T47" fmla="*/ 599 h 599"/>
                      <a:gd name="T48" fmla="*/ 150 w 520"/>
                      <a:gd name="T49" fmla="*/ 599 h 599"/>
                      <a:gd name="T50" fmla="*/ 138 w 520"/>
                      <a:gd name="T51" fmla="*/ 593 h 599"/>
                      <a:gd name="T52" fmla="*/ 120 w 520"/>
                      <a:gd name="T53" fmla="*/ 546 h 599"/>
                      <a:gd name="T54" fmla="*/ 108 w 520"/>
                      <a:gd name="T55" fmla="*/ 510 h 599"/>
                      <a:gd name="T56" fmla="*/ 96 w 520"/>
                      <a:gd name="T57" fmla="*/ 480 h 599"/>
                      <a:gd name="T58" fmla="*/ 90 w 520"/>
                      <a:gd name="T59" fmla="*/ 468 h 599"/>
                      <a:gd name="T60" fmla="*/ 84 w 520"/>
                      <a:gd name="T61" fmla="*/ 450 h 599"/>
                      <a:gd name="T62" fmla="*/ 84 w 520"/>
                      <a:gd name="T63" fmla="*/ 450 h 599"/>
                      <a:gd name="T64" fmla="*/ 90 w 520"/>
                      <a:gd name="T65" fmla="*/ 438 h 599"/>
                      <a:gd name="T66" fmla="*/ 120 w 520"/>
                      <a:gd name="T67" fmla="*/ 414 h 599"/>
                      <a:gd name="T68" fmla="*/ 162 w 520"/>
                      <a:gd name="T69" fmla="*/ 384 h 599"/>
                      <a:gd name="T70" fmla="*/ 209 w 520"/>
                      <a:gd name="T71" fmla="*/ 372 h 599"/>
                      <a:gd name="T72" fmla="*/ 144 w 520"/>
                      <a:gd name="T73" fmla="*/ 354 h 599"/>
                      <a:gd name="T74" fmla="*/ 90 w 520"/>
                      <a:gd name="T75" fmla="*/ 342 h 599"/>
                      <a:gd name="T76" fmla="*/ 54 w 520"/>
                      <a:gd name="T77" fmla="*/ 330 h 599"/>
                      <a:gd name="T78" fmla="*/ 24 w 520"/>
                      <a:gd name="T79" fmla="*/ 324 h 599"/>
                      <a:gd name="T80" fmla="*/ 12 w 520"/>
                      <a:gd name="T81" fmla="*/ 318 h 599"/>
                      <a:gd name="T82" fmla="*/ 0 w 520"/>
                      <a:gd name="T83" fmla="*/ 318 h 599"/>
                      <a:gd name="T84" fmla="*/ 0 w 520"/>
                      <a:gd name="T85" fmla="*/ 318 h 5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520" h="599">
                        <a:moveTo>
                          <a:pt x="96" y="0"/>
                        </a:moveTo>
                        <a:lnTo>
                          <a:pt x="102" y="0"/>
                        </a:lnTo>
                        <a:lnTo>
                          <a:pt x="126" y="6"/>
                        </a:lnTo>
                        <a:lnTo>
                          <a:pt x="162" y="12"/>
                        </a:lnTo>
                        <a:lnTo>
                          <a:pt x="203" y="24"/>
                        </a:lnTo>
                        <a:lnTo>
                          <a:pt x="293" y="48"/>
                        </a:lnTo>
                        <a:lnTo>
                          <a:pt x="329" y="66"/>
                        </a:lnTo>
                        <a:lnTo>
                          <a:pt x="365" y="84"/>
                        </a:lnTo>
                        <a:lnTo>
                          <a:pt x="395" y="108"/>
                        </a:lnTo>
                        <a:lnTo>
                          <a:pt x="437" y="144"/>
                        </a:lnTo>
                        <a:lnTo>
                          <a:pt x="473" y="186"/>
                        </a:lnTo>
                        <a:lnTo>
                          <a:pt x="502" y="234"/>
                        </a:lnTo>
                        <a:lnTo>
                          <a:pt x="520" y="288"/>
                        </a:lnTo>
                        <a:lnTo>
                          <a:pt x="520" y="354"/>
                        </a:lnTo>
                        <a:lnTo>
                          <a:pt x="508" y="390"/>
                        </a:lnTo>
                        <a:lnTo>
                          <a:pt x="491" y="426"/>
                        </a:lnTo>
                        <a:lnTo>
                          <a:pt x="467" y="462"/>
                        </a:lnTo>
                        <a:lnTo>
                          <a:pt x="437" y="498"/>
                        </a:lnTo>
                        <a:lnTo>
                          <a:pt x="395" y="534"/>
                        </a:lnTo>
                        <a:lnTo>
                          <a:pt x="347" y="563"/>
                        </a:lnTo>
                        <a:lnTo>
                          <a:pt x="299" y="581"/>
                        </a:lnTo>
                        <a:lnTo>
                          <a:pt x="251" y="593"/>
                        </a:lnTo>
                        <a:lnTo>
                          <a:pt x="209" y="599"/>
                        </a:lnTo>
                        <a:lnTo>
                          <a:pt x="174" y="599"/>
                        </a:lnTo>
                        <a:lnTo>
                          <a:pt x="150" y="599"/>
                        </a:lnTo>
                        <a:lnTo>
                          <a:pt x="138" y="593"/>
                        </a:lnTo>
                        <a:lnTo>
                          <a:pt x="120" y="546"/>
                        </a:lnTo>
                        <a:lnTo>
                          <a:pt x="108" y="510"/>
                        </a:lnTo>
                        <a:lnTo>
                          <a:pt x="96" y="480"/>
                        </a:lnTo>
                        <a:lnTo>
                          <a:pt x="90" y="468"/>
                        </a:lnTo>
                        <a:lnTo>
                          <a:pt x="84" y="450"/>
                        </a:lnTo>
                        <a:lnTo>
                          <a:pt x="84" y="450"/>
                        </a:lnTo>
                        <a:lnTo>
                          <a:pt x="90" y="438"/>
                        </a:lnTo>
                        <a:lnTo>
                          <a:pt x="120" y="414"/>
                        </a:lnTo>
                        <a:lnTo>
                          <a:pt x="162" y="384"/>
                        </a:lnTo>
                        <a:lnTo>
                          <a:pt x="209" y="372"/>
                        </a:lnTo>
                        <a:lnTo>
                          <a:pt x="144" y="354"/>
                        </a:lnTo>
                        <a:lnTo>
                          <a:pt x="90" y="342"/>
                        </a:lnTo>
                        <a:lnTo>
                          <a:pt x="54" y="330"/>
                        </a:lnTo>
                        <a:lnTo>
                          <a:pt x="24" y="324"/>
                        </a:lnTo>
                        <a:lnTo>
                          <a:pt x="12" y="318"/>
                        </a:lnTo>
                        <a:lnTo>
                          <a:pt x="0" y="318"/>
                        </a:lnTo>
                        <a:lnTo>
                          <a:pt x="0" y="31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699" name="Freeform 467"/>
                  <p:cNvSpPr>
                    <a:spLocks/>
                  </p:cNvSpPr>
                  <p:nvPr/>
                </p:nvSpPr>
                <p:spPr bwMode="auto">
                  <a:xfrm>
                    <a:off x="3095" y="2271"/>
                    <a:ext cx="652" cy="138"/>
                  </a:xfrm>
                  <a:custGeom>
                    <a:avLst/>
                    <a:gdLst>
                      <a:gd name="T0" fmla="*/ 652 w 652"/>
                      <a:gd name="T1" fmla="*/ 138 h 138"/>
                      <a:gd name="T2" fmla="*/ 646 w 652"/>
                      <a:gd name="T3" fmla="*/ 138 h 138"/>
                      <a:gd name="T4" fmla="*/ 628 w 652"/>
                      <a:gd name="T5" fmla="*/ 132 h 138"/>
                      <a:gd name="T6" fmla="*/ 604 w 652"/>
                      <a:gd name="T7" fmla="*/ 126 h 138"/>
                      <a:gd name="T8" fmla="*/ 568 w 652"/>
                      <a:gd name="T9" fmla="*/ 114 h 138"/>
                      <a:gd name="T10" fmla="*/ 472 w 652"/>
                      <a:gd name="T11" fmla="*/ 90 h 138"/>
                      <a:gd name="T12" fmla="*/ 365 w 652"/>
                      <a:gd name="T13" fmla="*/ 66 h 138"/>
                      <a:gd name="T14" fmla="*/ 251 w 652"/>
                      <a:gd name="T15" fmla="*/ 36 h 138"/>
                      <a:gd name="T16" fmla="*/ 143 w 652"/>
                      <a:gd name="T17" fmla="*/ 18 h 138"/>
                      <a:gd name="T18" fmla="*/ 96 w 652"/>
                      <a:gd name="T19" fmla="*/ 6 h 138"/>
                      <a:gd name="T20" fmla="*/ 60 w 652"/>
                      <a:gd name="T21" fmla="*/ 6 h 138"/>
                      <a:gd name="T22" fmla="*/ 24 w 652"/>
                      <a:gd name="T23" fmla="*/ 0 h 138"/>
                      <a:gd name="T24" fmla="*/ 0 w 652"/>
                      <a:gd name="T25" fmla="*/ 0 h 1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652" h="138">
                        <a:moveTo>
                          <a:pt x="652" y="138"/>
                        </a:moveTo>
                        <a:lnTo>
                          <a:pt x="646" y="138"/>
                        </a:lnTo>
                        <a:lnTo>
                          <a:pt x="628" y="132"/>
                        </a:lnTo>
                        <a:lnTo>
                          <a:pt x="604" y="126"/>
                        </a:lnTo>
                        <a:lnTo>
                          <a:pt x="568" y="114"/>
                        </a:lnTo>
                        <a:lnTo>
                          <a:pt x="472" y="90"/>
                        </a:lnTo>
                        <a:lnTo>
                          <a:pt x="365" y="66"/>
                        </a:lnTo>
                        <a:lnTo>
                          <a:pt x="251" y="36"/>
                        </a:lnTo>
                        <a:lnTo>
                          <a:pt x="143" y="18"/>
                        </a:lnTo>
                        <a:lnTo>
                          <a:pt x="96" y="6"/>
                        </a:lnTo>
                        <a:lnTo>
                          <a:pt x="60" y="6"/>
                        </a:lnTo>
                        <a:lnTo>
                          <a:pt x="24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00" name="Freeform 468"/>
                  <p:cNvSpPr>
                    <a:spLocks/>
                  </p:cNvSpPr>
                  <p:nvPr/>
                </p:nvSpPr>
                <p:spPr bwMode="auto">
                  <a:xfrm>
                    <a:off x="3149" y="2385"/>
                    <a:ext cx="526" cy="96"/>
                  </a:xfrm>
                  <a:custGeom>
                    <a:avLst/>
                    <a:gdLst>
                      <a:gd name="T0" fmla="*/ 526 w 526"/>
                      <a:gd name="T1" fmla="*/ 96 h 96"/>
                      <a:gd name="T2" fmla="*/ 520 w 526"/>
                      <a:gd name="T3" fmla="*/ 96 h 96"/>
                      <a:gd name="T4" fmla="*/ 502 w 526"/>
                      <a:gd name="T5" fmla="*/ 96 h 96"/>
                      <a:gd name="T6" fmla="*/ 484 w 526"/>
                      <a:gd name="T7" fmla="*/ 90 h 96"/>
                      <a:gd name="T8" fmla="*/ 454 w 526"/>
                      <a:gd name="T9" fmla="*/ 78 h 96"/>
                      <a:gd name="T10" fmla="*/ 382 w 526"/>
                      <a:gd name="T11" fmla="*/ 60 h 96"/>
                      <a:gd name="T12" fmla="*/ 299 w 526"/>
                      <a:gd name="T13" fmla="*/ 42 h 96"/>
                      <a:gd name="T14" fmla="*/ 209 w 526"/>
                      <a:gd name="T15" fmla="*/ 24 h 96"/>
                      <a:gd name="T16" fmla="*/ 125 w 526"/>
                      <a:gd name="T17" fmla="*/ 6 h 96"/>
                      <a:gd name="T18" fmla="*/ 53 w 526"/>
                      <a:gd name="T19" fmla="*/ 0 h 96"/>
                      <a:gd name="T20" fmla="*/ 24 w 526"/>
                      <a:gd name="T21" fmla="*/ 0 h 96"/>
                      <a:gd name="T22" fmla="*/ 0 w 526"/>
                      <a:gd name="T23" fmla="*/ 6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26" h="96">
                        <a:moveTo>
                          <a:pt x="526" y="96"/>
                        </a:moveTo>
                        <a:lnTo>
                          <a:pt x="520" y="96"/>
                        </a:lnTo>
                        <a:lnTo>
                          <a:pt x="502" y="96"/>
                        </a:lnTo>
                        <a:lnTo>
                          <a:pt x="484" y="90"/>
                        </a:lnTo>
                        <a:lnTo>
                          <a:pt x="454" y="78"/>
                        </a:lnTo>
                        <a:lnTo>
                          <a:pt x="382" y="60"/>
                        </a:lnTo>
                        <a:lnTo>
                          <a:pt x="299" y="42"/>
                        </a:lnTo>
                        <a:lnTo>
                          <a:pt x="209" y="24"/>
                        </a:lnTo>
                        <a:lnTo>
                          <a:pt x="125" y="6"/>
                        </a:lnTo>
                        <a:lnTo>
                          <a:pt x="53" y="0"/>
                        </a:lnTo>
                        <a:lnTo>
                          <a:pt x="24" y="0"/>
                        </a:lnTo>
                        <a:lnTo>
                          <a:pt x="0" y="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01" name="Freeform 469"/>
                  <p:cNvSpPr>
                    <a:spLocks/>
                  </p:cNvSpPr>
                  <p:nvPr/>
                </p:nvSpPr>
                <p:spPr bwMode="auto">
                  <a:xfrm>
                    <a:off x="3872" y="2253"/>
                    <a:ext cx="126" cy="198"/>
                  </a:xfrm>
                  <a:custGeom>
                    <a:avLst/>
                    <a:gdLst>
                      <a:gd name="T0" fmla="*/ 42 w 126"/>
                      <a:gd name="T1" fmla="*/ 12 h 198"/>
                      <a:gd name="T2" fmla="*/ 18 w 126"/>
                      <a:gd name="T3" fmla="*/ 102 h 198"/>
                      <a:gd name="T4" fmla="*/ 0 w 126"/>
                      <a:gd name="T5" fmla="*/ 192 h 198"/>
                      <a:gd name="T6" fmla="*/ 30 w 126"/>
                      <a:gd name="T7" fmla="*/ 168 h 198"/>
                      <a:gd name="T8" fmla="*/ 60 w 126"/>
                      <a:gd name="T9" fmla="*/ 168 h 198"/>
                      <a:gd name="T10" fmla="*/ 90 w 126"/>
                      <a:gd name="T11" fmla="*/ 180 h 198"/>
                      <a:gd name="T12" fmla="*/ 108 w 126"/>
                      <a:gd name="T13" fmla="*/ 198 h 198"/>
                      <a:gd name="T14" fmla="*/ 126 w 126"/>
                      <a:gd name="T15" fmla="*/ 138 h 198"/>
                      <a:gd name="T16" fmla="*/ 126 w 126"/>
                      <a:gd name="T17" fmla="*/ 102 h 198"/>
                      <a:gd name="T18" fmla="*/ 120 w 126"/>
                      <a:gd name="T19" fmla="*/ 72 h 198"/>
                      <a:gd name="T20" fmla="*/ 102 w 126"/>
                      <a:gd name="T21" fmla="*/ 30 h 198"/>
                      <a:gd name="T22" fmla="*/ 84 w 126"/>
                      <a:gd name="T23" fmla="*/ 6 h 198"/>
                      <a:gd name="T24" fmla="*/ 66 w 126"/>
                      <a:gd name="T25" fmla="*/ 0 h 198"/>
                      <a:gd name="T26" fmla="*/ 42 w 126"/>
                      <a:gd name="T27" fmla="*/ 12 h 198"/>
                      <a:gd name="T28" fmla="*/ 42 w 126"/>
                      <a:gd name="T29" fmla="*/ 12 h 1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26" h="198">
                        <a:moveTo>
                          <a:pt x="42" y="12"/>
                        </a:moveTo>
                        <a:lnTo>
                          <a:pt x="18" y="102"/>
                        </a:lnTo>
                        <a:lnTo>
                          <a:pt x="0" y="192"/>
                        </a:lnTo>
                        <a:lnTo>
                          <a:pt x="30" y="168"/>
                        </a:lnTo>
                        <a:lnTo>
                          <a:pt x="60" y="168"/>
                        </a:lnTo>
                        <a:lnTo>
                          <a:pt x="90" y="180"/>
                        </a:lnTo>
                        <a:lnTo>
                          <a:pt x="108" y="198"/>
                        </a:lnTo>
                        <a:lnTo>
                          <a:pt x="126" y="138"/>
                        </a:lnTo>
                        <a:lnTo>
                          <a:pt x="126" y="102"/>
                        </a:lnTo>
                        <a:lnTo>
                          <a:pt x="120" y="72"/>
                        </a:lnTo>
                        <a:lnTo>
                          <a:pt x="102" y="30"/>
                        </a:lnTo>
                        <a:lnTo>
                          <a:pt x="84" y="6"/>
                        </a:lnTo>
                        <a:lnTo>
                          <a:pt x="66" y="0"/>
                        </a:lnTo>
                        <a:lnTo>
                          <a:pt x="42" y="12"/>
                        </a:lnTo>
                        <a:lnTo>
                          <a:pt x="42" y="12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02" name="Freeform 470"/>
                  <p:cNvSpPr>
                    <a:spLocks/>
                  </p:cNvSpPr>
                  <p:nvPr/>
                </p:nvSpPr>
                <p:spPr bwMode="auto">
                  <a:xfrm>
                    <a:off x="4153" y="2187"/>
                    <a:ext cx="323" cy="288"/>
                  </a:xfrm>
                  <a:custGeom>
                    <a:avLst/>
                    <a:gdLst>
                      <a:gd name="T0" fmla="*/ 323 w 323"/>
                      <a:gd name="T1" fmla="*/ 0 h 288"/>
                      <a:gd name="T2" fmla="*/ 317 w 323"/>
                      <a:gd name="T3" fmla="*/ 72 h 288"/>
                      <a:gd name="T4" fmla="*/ 294 w 323"/>
                      <a:gd name="T5" fmla="*/ 150 h 288"/>
                      <a:gd name="T6" fmla="*/ 258 w 323"/>
                      <a:gd name="T7" fmla="*/ 228 h 288"/>
                      <a:gd name="T8" fmla="*/ 222 w 323"/>
                      <a:gd name="T9" fmla="*/ 288 h 288"/>
                      <a:gd name="T10" fmla="*/ 204 w 323"/>
                      <a:gd name="T11" fmla="*/ 270 h 288"/>
                      <a:gd name="T12" fmla="*/ 174 w 323"/>
                      <a:gd name="T13" fmla="*/ 252 h 288"/>
                      <a:gd name="T14" fmla="*/ 108 w 323"/>
                      <a:gd name="T15" fmla="*/ 228 h 288"/>
                      <a:gd name="T16" fmla="*/ 72 w 323"/>
                      <a:gd name="T17" fmla="*/ 216 h 288"/>
                      <a:gd name="T18" fmla="*/ 42 w 323"/>
                      <a:gd name="T19" fmla="*/ 222 h 288"/>
                      <a:gd name="T20" fmla="*/ 18 w 323"/>
                      <a:gd name="T21" fmla="*/ 228 h 288"/>
                      <a:gd name="T22" fmla="*/ 0 w 323"/>
                      <a:gd name="T23" fmla="*/ 246 h 288"/>
                      <a:gd name="T24" fmla="*/ 36 w 323"/>
                      <a:gd name="T25" fmla="*/ 210 h 288"/>
                      <a:gd name="T26" fmla="*/ 66 w 323"/>
                      <a:gd name="T27" fmla="*/ 168 h 288"/>
                      <a:gd name="T28" fmla="*/ 84 w 323"/>
                      <a:gd name="T29" fmla="*/ 144 h 288"/>
                      <a:gd name="T30" fmla="*/ 102 w 323"/>
                      <a:gd name="T31" fmla="*/ 132 h 288"/>
                      <a:gd name="T32" fmla="*/ 126 w 323"/>
                      <a:gd name="T33" fmla="*/ 126 h 288"/>
                      <a:gd name="T34" fmla="*/ 150 w 323"/>
                      <a:gd name="T35" fmla="*/ 114 h 288"/>
                      <a:gd name="T36" fmla="*/ 198 w 323"/>
                      <a:gd name="T37" fmla="*/ 84 h 288"/>
                      <a:gd name="T38" fmla="*/ 246 w 323"/>
                      <a:gd name="T39" fmla="*/ 54 h 288"/>
                      <a:gd name="T40" fmla="*/ 264 w 323"/>
                      <a:gd name="T41" fmla="*/ 42 h 288"/>
                      <a:gd name="T42" fmla="*/ 282 w 323"/>
                      <a:gd name="T43" fmla="*/ 24 h 288"/>
                      <a:gd name="T44" fmla="*/ 299 w 323"/>
                      <a:gd name="T45" fmla="*/ 6 h 288"/>
                      <a:gd name="T46" fmla="*/ 323 w 323"/>
                      <a:gd name="T47" fmla="*/ 0 h 288"/>
                      <a:gd name="T48" fmla="*/ 323 w 323"/>
                      <a:gd name="T49" fmla="*/ 0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323" h="288">
                        <a:moveTo>
                          <a:pt x="323" y="0"/>
                        </a:moveTo>
                        <a:lnTo>
                          <a:pt x="317" y="72"/>
                        </a:lnTo>
                        <a:lnTo>
                          <a:pt x="294" y="150"/>
                        </a:lnTo>
                        <a:lnTo>
                          <a:pt x="258" y="228"/>
                        </a:lnTo>
                        <a:lnTo>
                          <a:pt x="222" y="288"/>
                        </a:lnTo>
                        <a:lnTo>
                          <a:pt x="204" y="270"/>
                        </a:lnTo>
                        <a:lnTo>
                          <a:pt x="174" y="252"/>
                        </a:lnTo>
                        <a:lnTo>
                          <a:pt x="108" y="228"/>
                        </a:lnTo>
                        <a:lnTo>
                          <a:pt x="72" y="216"/>
                        </a:lnTo>
                        <a:lnTo>
                          <a:pt x="42" y="222"/>
                        </a:lnTo>
                        <a:lnTo>
                          <a:pt x="18" y="228"/>
                        </a:lnTo>
                        <a:lnTo>
                          <a:pt x="0" y="246"/>
                        </a:lnTo>
                        <a:lnTo>
                          <a:pt x="36" y="210"/>
                        </a:lnTo>
                        <a:lnTo>
                          <a:pt x="66" y="168"/>
                        </a:lnTo>
                        <a:lnTo>
                          <a:pt x="84" y="144"/>
                        </a:lnTo>
                        <a:lnTo>
                          <a:pt x="102" y="132"/>
                        </a:lnTo>
                        <a:lnTo>
                          <a:pt x="126" y="126"/>
                        </a:lnTo>
                        <a:lnTo>
                          <a:pt x="150" y="114"/>
                        </a:lnTo>
                        <a:lnTo>
                          <a:pt x="198" y="84"/>
                        </a:lnTo>
                        <a:lnTo>
                          <a:pt x="246" y="54"/>
                        </a:lnTo>
                        <a:lnTo>
                          <a:pt x="264" y="42"/>
                        </a:lnTo>
                        <a:lnTo>
                          <a:pt x="282" y="24"/>
                        </a:lnTo>
                        <a:lnTo>
                          <a:pt x="299" y="6"/>
                        </a:lnTo>
                        <a:lnTo>
                          <a:pt x="323" y="0"/>
                        </a:lnTo>
                        <a:lnTo>
                          <a:pt x="323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03" name="Freeform 471"/>
                  <p:cNvSpPr>
                    <a:spLocks/>
                  </p:cNvSpPr>
                  <p:nvPr/>
                </p:nvSpPr>
                <p:spPr bwMode="auto">
                  <a:xfrm>
                    <a:off x="3962" y="2259"/>
                    <a:ext cx="287" cy="246"/>
                  </a:xfrm>
                  <a:custGeom>
                    <a:avLst/>
                    <a:gdLst>
                      <a:gd name="T0" fmla="*/ 6 w 287"/>
                      <a:gd name="T1" fmla="*/ 36 h 246"/>
                      <a:gd name="T2" fmla="*/ 0 w 287"/>
                      <a:gd name="T3" fmla="*/ 48 h 246"/>
                      <a:gd name="T4" fmla="*/ 6 w 287"/>
                      <a:gd name="T5" fmla="*/ 72 h 246"/>
                      <a:gd name="T6" fmla="*/ 18 w 287"/>
                      <a:gd name="T7" fmla="*/ 102 h 246"/>
                      <a:gd name="T8" fmla="*/ 36 w 287"/>
                      <a:gd name="T9" fmla="*/ 138 h 246"/>
                      <a:gd name="T10" fmla="*/ 78 w 287"/>
                      <a:gd name="T11" fmla="*/ 210 h 246"/>
                      <a:gd name="T12" fmla="*/ 96 w 287"/>
                      <a:gd name="T13" fmla="*/ 234 h 246"/>
                      <a:gd name="T14" fmla="*/ 114 w 287"/>
                      <a:gd name="T15" fmla="*/ 246 h 246"/>
                      <a:gd name="T16" fmla="*/ 132 w 287"/>
                      <a:gd name="T17" fmla="*/ 222 h 246"/>
                      <a:gd name="T18" fmla="*/ 162 w 287"/>
                      <a:gd name="T19" fmla="*/ 198 h 246"/>
                      <a:gd name="T20" fmla="*/ 209 w 287"/>
                      <a:gd name="T21" fmla="*/ 156 h 246"/>
                      <a:gd name="T22" fmla="*/ 251 w 287"/>
                      <a:gd name="T23" fmla="*/ 102 h 246"/>
                      <a:gd name="T24" fmla="*/ 287 w 287"/>
                      <a:gd name="T25" fmla="*/ 36 h 246"/>
                      <a:gd name="T26" fmla="*/ 209 w 287"/>
                      <a:gd name="T27" fmla="*/ 18 h 246"/>
                      <a:gd name="T28" fmla="*/ 168 w 287"/>
                      <a:gd name="T29" fmla="*/ 6 h 246"/>
                      <a:gd name="T30" fmla="*/ 132 w 287"/>
                      <a:gd name="T31" fmla="*/ 0 h 246"/>
                      <a:gd name="T32" fmla="*/ 96 w 287"/>
                      <a:gd name="T33" fmla="*/ 6 h 246"/>
                      <a:gd name="T34" fmla="*/ 60 w 287"/>
                      <a:gd name="T35" fmla="*/ 12 h 246"/>
                      <a:gd name="T36" fmla="*/ 6 w 287"/>
                      <a:gd name="T37" fmla="*/ 36 h 246"/>
                      <a:gd name="T38" fmla="*/ 6 w 287"/>
                      <a:gd name="T39" fmla="*/ 36 h 2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287" h="246">
                        <a:moveTo>
                          <a:pt x="6" y="36"/>
                        </a:moveTo>
                        <a:lnTo>
                          <a:pt x="0" y="48"/>
                        </a:lnTo>
                        <a:lnTo>
                          <a:pt x="6" y="72"/>
                        </a:lnTo>
                        <a:lnTo>
                          <a:pt x="18" y="102"/>
                        </a:lnTo>
                        <a:lnTo>
                          <a:pt x="36" y="138"/>
                        </a:lnTo>
                        <a:lnTo>
                          <a:pt x="78" y="210"/>
                        </a:lnTo>
                        <a:lnTo>
                          <a:pt x="96" y="234"/>
                        </a:lnTo>
                        <a:lnTo>
                          <a:pt x="114" y="246"/>
                        </a:lnTo>
                        <a:lnTo>
                          <a:pt x="132" y="222"/>
                        </a:lnTo>
                        <a:lnTo>
                          <a:pt x="162" y="198"/>
                        </a:lnTo>
                        <a:lnTo>
                          <a:pt x="209" y="156"/>
                        </a:lnTo>
                        <a:lnTo>
                          <a:pt x="251" y="102"/>
                        </a:lnTo>
                        <a:lnTo>
                          <a:pt x="287" y="36"/>
                        </a:lnTo>
                        <a:lnTo>
                          <a:pt x="209" y="18"/>
                        </a:lnTo>
                        <a:lnTo>
                          <a:pt x="168" y="6"/>
                        </a:lnTo>
                        <a:lnTo>
                          <a:pt x="132" y="0"/>
                        </a:lnTo>
                        <a:lnTo>
                          <a:pt x="96" y="6"/>
                        </a:lnTo>
                        <a:lnTo>
                          <a:pt x="60" y="12"/>
                        </a:lnTo>
                        <a:lnTo>
                          <a:pt x="6" y="36"/>
                        </a:lnTo>
                        <a:lnTo>
                          <a:pt x="6" y="3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04" name="Freeform 472"/>
                  <p:cNvSpPr>
                    <a:spLocks/>
                  </p:cNvSpPr>
                  <p:nvPr/>
                </p:nvSpPr>
                <p:spPr bwMode="auto">
                  <a:xfrm>
                    <a:off x="4291" y="2493"/>
                    <a:ext cx="161" cy="114"/>
                  </a:xfrm>
                  <a:custGeom>
                    <a:avLst/>
                    <a:gdLst>
                      <a:gd name="T0" fmla="*/ 0 w 161"/>
                      <a:gd name="T1" fmla="*/ 0 h 114"/>
                      <a:gd name="T2" fmla="*/ 0 w 161"/>
                      <a:gd name="T3" fmla="*/ 42 h 114"/>
                      <a:gd name="T4" fmla="*/ 12 w 161"/>
                      <a:gd name="T5" fmla="*/ 84 h 114"/>
                      <a:gd name="T6" fmla="*/ 84 w 161"/>
                      <a:gd name="T7" fmla="*/ 96 h 114"/>
                      <a:gd name="T8" fmla="*/ 156 w 161"/>
                      <a:gd name="T9" fmla="*/ 114 h 114"/>
                      <a:gd name="T10" fmla="*/ 161 w 161"/>
                      <a:gd name="T11" fmla="*/ 78 h 114"/>
                      <a:gd name="T12" fmla="*/ 161 w 161"/>
                      <a:gd name="T13" fmla="*/ 42 h 114"/>
                      <a:gd name="T14" fmla="*/ 120 w 161"/>
                      <a:gd name="T15" fmla="*/ 42 h 114"/>
                      <a:gd name="T16" fmla="*/ 78 w 161"/>
                      <a:gd name="T17" fmla="*/ 36 h 114"/>
                      <a:gd name="T18" fmla="*/ 36 w 161"/>
                      <a:gd name="T19" fmla="*/ 24 h 114"/>
                      <a:gd name="T20" fmla="*/ 0 w 161"/>
                      <a:gd name="T21" fmla="*/ 0 h 114"/>
                      <a:gd name="T22" fmla="*/ 0 w 161"/>
                      <a:gd name="T23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61" h="114">
                        <a:moveTo>
                          <a:pt x="0" y="0"/>
                        </a:moveTo>
                        <a:lnTo>
                          <a:pt x="0" y="42"/>
                        </a:lnTo>
                        <a:lnTo>
                          <a:pt x="12" y="84"/>
                        </a:lnTo>
                        <a:lnTo>
                          <a:pt x="84" y="96"/>
                        </a:lnTo>
                        <a:lnTo>
                          <a:pt x="156" y="114"/>
                        </a:lnTo>
                        <a:lnTo>
                          <a:pt x="161" y="78"/>
                        </a:lnTo>
                        <a:lnTo>
                          <a:pt x="161" y="42"/>
                        </a:lnTo>
                        <a:lnTo>
                          <a:pt x="120" y="42"/>
                        </a:lnTo>
                        <a:lnTo>
                          <a:pt x="78" y="36"/>
                        </a:lnTo>
                        <a:lnTo>
                          <a:pt x="36" y="2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36699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05" name="Freeform 473"/>
                  <p:cNvSpPr>
                    <a:spLocks/>
                  </p:cNvSpPr>
                  <p:nvPr/>
                </p:nvSpPr>
                <p:spPr bwMode="auto">
                  <a:xfrm>
                    <a:off x="3801" y="1485"/>
                    <a:ext cx="986" cy="882"/>
                  </a:xfrm>
                  <a:custGeom>
                    <a:avLst/>
                    <a:gdLst>
                      <a:gd name="T0" fmla="*/ 107 w 986"/>
                      <a:gd name="T1" fmla="*/ 114 h 882"/>
                      <a:gd name="T2" fmla="*/ 125 w 986"/>
                      <a:gd name="T3" fmla="*/ 204 h 882"/>
                      <a:gd name="T4" fmla="*/ 107 w 986"/>
                      <a:gd name="T5" fmla="*/ 330 h 882"/>
                      <a:gd name="T6" fmla="*/ 35 w 986"/>
                      <a:gd name="T7" fmla="*/ 480 h 882"/>
                      <a:gd name="T8" fmla="*/ 0 w 986"/>
                      <a:gd name="T9" fmla="*/ 612 h 882"/>
                      <a:gd name="T10" fmla="*/ 6 w 986"/>
                      <a:gd name="T11" fmla="*/ 696 h 882"/>
                      <a:gd name="T12" fmla="*/ 47 w 986"/>
                      <a:gd name="T13" fmla="*/ 756 h 882"/>
                      <a:gd name="T14" fmla="*/ 107 w 986"/>
                      <a:gd name="T15" fmla="*/ 810 h 882"/>
                      <a:gd name="T16" fmla="*/ 173 w 986"/>
                      <a:gd name="T17" fmla="*/ 846 h 882"/>
                      <a:gd name="T18" fmla="*/ 293 w 986"/>
                      <a:gd name="T19" fmla="*/ 882 h 882"/>
                      <a:gd name="T20" fmla="*/ 466 w 986"/>
                      <a:gd name="T21" fmla="*/ 870 h 882"/>
                      <a:gd name="T22" fmla="*/ 622 w 986"/>
                      <a:gd name="T23" fmla="*/ 786 h 882"/>
                      <a:gd name="T24" fmla="*/ 693 w 986"/>
                      <a:gd name="T25" fmla="*/ 708 h 882"/>
                      <a:gd name="T26" fmla="*/ 747 w 986"/>
                      <a:gd name="T27" fmla="*/ 618 h 882"/>
                      <a:gd name="T28" fmla="*/ 807 w 986"/>
                      <a:gd name="T29" fmla="*/ 606 h 882"/>
                      <a:gd name="T30" fmla="*/ 867 w 986"/>
                      <a:gd name="T31" fmla="*/ 582 h 882"/>
                      <a:gd name="T32" fmla="*/ 933 w 986"/>
                      <a:gd name="T33" fmla="*/ 528 h 882"/>
                      <a:gd name="T34" fmla="*/ 980 w 986"/>
                      <a:gd name="T35" fmla="*/ 456 h 882"/>
                      <a:gd name="T36" fmla="*/ 974 w 986"/>
                      <a:gd name="T37" fmla="*/ 390 h 882"/>
                      <a:gd name="T38" fmla="*/ 915 w 986"/>
                      <a:gd name="T39" fmla="*/ 360 h 882"/>
                      <a:gd name="T40" fmla="*/ 831 w 986"/>
                      <a:gd name="T41" fmla="*/ 384 h 882"/>
                      <a:gd name="T42" fmla="*/ 759 w 986"/>
                      <a:gd name="T43" fmla="*/ 456 h 882"/>
                      <a:gd name="T44" fmla="*/ 753 w 986"/>
                      <a:gd name="T45" fmla="*/ 390 h 882"/>
                      <a:gd name="T46" fmla="*/ 729 w 986"/>
                      <a:gd name="T47" fmla="*/ 282 h 882"/>
                      <a:gd name="T48" fmla="*/ 723 w 986"/>
                      <a:gd name="T49" fmla="*/ 252 h 882"/>
                      <a:gd name="T50" fmla="*/ 729 w 986"/>
                      <a:gd name="T51" fmla="*/ 276 h 882"/>
                      <a:gd name="T52" fmla="*/ 729 w 986"/>
                      <a:gd name="T53" fmla="*/ 264 h 882"/>
                      <a:gd name="T54" fmla="*/ 705 w 986"/>
                      <a:gd name="T55" fmla="*/ 204 h 882"/>
                      <a:gd name="T56" fmla="*/ 663 w 986"/>
                      <a:gd name="T57" fmla="*/ 174 h 882"/>
                      <a:gd name="T58" fmla="*/ 634 w 986"/>
                      <a:gd name="T59" fmla="*/ 228 h 882"/>
                      <a:gd name="T60" fmla="*/ 616 w 986"/>
                      <a:gd name="T61" fmla="*/ 228 h 882"/>
                      <a:gd name="T62" fmla="*/ 598 w 986"/>
                      <a:gd name="T63" fmla="*/ 150 h 882"/>
                      <a:gd name="T64" fmla="*/ 586 w 986"/>
                      <a:gd name="T65" fmla="*/ 84 h 882"/>
                      <a:gd name="T66" fmla="*/ 562 w 986"/>
                      <a:gd name="T67" fmla="*/ 96 h 882"/>
                      <a:gd name="T68" fmla="*/ 538 w 986"/>
                      <a:gd name="T69" fmla="*/ 150 h 882"/>
                      <a:gd name="T70" fmla="*/ 514 w 986"/>
                      <a:gd name="T71" fmla="*/ 126 h 882"/>
                      <a:gd name="T72" fmla="*/ 490 w 986"/>
                      <a:gd name="T73" fmla="*/ 48 h 882"/>
                      <a:gd name="T74" fmla="*/ 436 w 986"/>
                      <a:gd name="T75" fmla="*/ 12 h 882"/>
                      <a:gd name="T76" fmla="*/ 317 w 986"/>
                      <a:gd name="T77" fmla="*/ 60 h 882"/>
                      <a:gd name="T78" fmla="*/ 239 w 986"/>
                      <a:gd name="T79" fmla="*/ 96 h 882"/>
                      <a:gd name="T80" fmla="*/ 185 w 986"/>
                      <a:gd name="T81" fmla="*/ 132 h 882"/>
                      <a:gd name="T82" fmla="*/ 203 w 986"/>
                      <a:gd name="T83" fmla="*/ 24 h 882"/>
                      <a:gd name="T84" fmla="*/ 173 w 986"/>
                      <a:gd name="T85" fmla="*/ 24 h 882"/>
                      <a:gd name="T86" fmla="*/ 107 w 986"/>
                      <a:gd name="T87" fmla="*/ 66 h 882"/>
                      <a:gd name="T88" fmla="*/ 83 w 986"/>
                      <a:gd name="T89" fmla="*/ 72 h 8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986" h="882">
                        <a:moveTo>
                          <a:pt x="83" y="72"/>
                        </a:moveTo>
                        <a:lnTo>
                          <a:pt x="107" y="114"/>
                        </a:lnTo>
                        <a:lnTo>
                          <a:pt x="119" y="156"/>
                        </a:lnTo>
                        <a:lnTo>
                          <a:pt x="125" y="204"/>
                        </a:lnTo>
                        <a:lnTo>
                          <a:pt x="125" y="246"/>
                        </a:lnTo>
                        <a:lnTo>
                          <a:pt x="107" y="330"/>
                        </a:lnTo>
                        <a:lnTo>
                          <a:pt x="71" y="408"/>
                        </a:lnTo>
                        <a:lnTo>
                          <a:pt x="35" y="480"/>
                        </a:lnTo>
                        <a:lnTo>
                          <a:pt x="6" y="570"/>
                        </a:lnTo>
                        <a:lnTo>
                          <a:pt x="0" y="612"/>
                        </a:lnTo>
                        <a:lnTo>
                          <a:pt x="0" y="654"/>
                        </a:lnTo>
                        <a:lnTo>
                          <a:pt x="6" y="696"/>
                        </a:lnTo>
                        <a:lnTo>
                          <a:pt x="23" y="732"/>
                        </a:lnTo>
                        <a:lnTo>
                          <a:pt x="47" y="756"/>
                        </a:lnTo>
                        <a:lnTo>
                          <a:pt x="77" y="786"/>
                        </a:lnTo>
                        <a:lnTo>
                          <a:pt x="107" y="810"/>
                        </a:lnTo>
                        <a:lnTo>
                          <a:pt x="143" y="828"/>
                        </a:lnTo>
                        <a:lnTo>
                          <a:pt x="173" y="846"/>
                        </a:lnTo>
                        <a:lnTo>
                          <a:pt x="215" y="864"/>
                        </a:lnTo>
                        <a:lnTo>
                          <a:pt x="293" y="882"/>
                        </a:lnTo>
                        <a:lnTo>
                          <a:pt x="382" y="882"/>
                        </a:lnTo>
                        <a:lnTo>
                          <a:pt x="466" y="870"/>
                        </a:lnTo>
                        <a:lnTo>
                          <a:pt x="544" y="834"/>
                        </a:lnTo>
                        <a:lnTo>
                          <a:pt x="622" y="786"/>
                        </a:lnTo>
                        <a:lnTo>
                          <a:pt x="657" y="750"/>
                        </a:lnTo>
                        <a:lnTo>
                          <a:pt x="693" y="708"/>
                        </a:lnTo>
                        <a:lnTo>
                          <a:pt x="723" y="660"/>
                        </a:lnTo>
                        <a:lnTo>
                          <a:pt x="747" y="618"/>
                        </a:lnTo>
                        <a:lnTo>
                          <a:pt x="777" y="612"/>
                        </a:lnTo>
                        <a:lnTo>
                          <a:pt x="807" y="606"/>
                        </a:lnTo>
                        <a:lnTo>
                          <a:pt x="843" y="594"/>
                        </a:lnTo>
                        <a:lnTo>
                          <a:pt x="867" y="582"/>
                        </a:lnTo>
                        <a:lnTo>
                          <a:pt x="897" y="558"/>
                        </a:lnTo>
                        <a:lnTo>
                          <a:pt x="933" y="528"/>
                        </a:lnTo>
                        <a:lnTo>
                          <a:pt x="963" y="492"/>
                        </a:lnTo>
                        <a:lnTo>
                          <a:pt x="980" y="456"/>
                        </a:lnTo>
                        <a:lnTo>
                          <a:pt x="986" y="414"/>
                        </a:lnTo>
                        <a:lnTo>
                          <a:pt x="974" y="390"/>
                        </a:lnTo>
                        <a:lnTo>
                          <a:pt x="951" y="372"/>
                        </a:lnTo>
                        <a:lnTo>
                          <a:pt x="915" y="360"/>
                        </a:lnTo>
                        <a:lnTo>
                          <a:pt x="873" y="366"/>
                        </a:lnTo>
                        <a:lnTo>
                          <a:pt x="831" y="384"/>
                        </a:lnTo>
                        <a:lnTo>
                          <a:pt x="795" y="414"/>
                        </a:lnTo>
                        <a:lnTo>
                          <a:pt x="759" y="456"/>
                        </a:lnTo>
                        <a:lnTo>
                          <a:pt x="759" y="426"/>
                        </a:lnTo>
                        <a:lnTo>
                          <a:pt x="753" y="390"/>
                        </a:lnTo>
                        <a:lnTo>
                          <a:pt x="735" y="312"/>
                        </a:lnTo>
                        <a:lnTo>
                          <a:pt x="729" y="282"/>
                        </a:lnTo>
                        <a:lnTo>
                          <a:pt x="723" y="264"/>
                        </a:lnTo>
                        <a:lnTo>
                          <a:pt x="723" y="252"/>
                        </a:lnTo>
                        <a:lnTo>
                          <a:pt x="723" y="264"/>
                        </a:lnTo>
                        <a:lnTo>
                          <a:pt x="729" y="276"/>
                        </a:lnTo>
                        <a:lnTo>
                          <a:pt x="729" y="276"/>
                        </a:lnTo>
                        <a:lnTo>
                          <a:pt x="729" y="264"/>
                        </a:lnTo>
                        <a:lnTo>
                          <a:pt x="723" y="246"/>
                        </a:lnTo>
                        <a:lnTo>
                          <a:pt x="705" y="204"/>
                        </a:lnTo>
                        <a:lnTo>
                          <a:pt x="675" y="144"/>
                        </a:lnTo>
                        <a:lnTo>
                          <a:pt x="663" y="174"/>
                        </a:lnTo>
                        <a:lnTo>
                          <a:pt x="651" y="210"/>
                        </a:lnTo>
                        <a:lnTo>
                          <a:pt x="634" y="228"/>
                        </a:lnTo>
                        <a:lnTo>
                          <a:pt x="622" y="234"/>
                        </a:lnTo>
                        <a:lnTo>
                          <a:pt x="616" y="228"/>
                        </a:lnTo>
                        <a:lnTo>
                          <a:pt x="598" y="192"/>
                        </a:lnTo>
                        <a:lnTo>
                          <a:pt x="598" y="150"/>
                        </a:lnTo>
                        <a:lnTo>
                          <a:pt x="592" y="102"/>
                        </a:lnTo>
                        <a:lnTo>
                          <a:pt x="586" y="84"/>
                        </a:lnTo>
                        <a:lnTo>
                          <a:pt x="574" y="66"/>
                        </a:lnTo>
                        <a:lnTo>
                          <a:pt x="562" y="96"/>
                        </a:lnTo>
                        <a:lnTo>
                          <a:pt x="550" y="126"/>
                        </a:lnTo>
                        <a:lnTo>
                          <a:pt x="538" y="150"/>
                        </a:lnTo>
                        <a:lnTo>
                          <a:pt x="526" y="168"/>
                        </a:lnTo>
                        <a:lnTo>
                          <a:pt x="514" y="126"/>
                        </a:lnTo>
                        <a:lnTo>
                          <a:pt x="502" y="84"/>
                        </a:lnTo>
                        <a:lnTo>
                          <a:pt x="490" y="48"/>
                        </a:lnTo>
                        <a:lnTo>
                          <a:pt x="466" y="0"/>
                        </a:lnTo>
                        <a:lnTo>
                          <a:pt x="436" y="12"/>
                        </a:lnTo>
                        <a:lnTo>
                          <a:pt x="400" y="24"/>
                        </a:lnTo>
                        <a:lnTo>
                          <a:pt x="317" y="60"/>
                        </a:lnTo>
                        <a:lnTo>
                          <a:pt x="275" y="78"/>
                        </a:lnTo>
                        <a:lnTo>
                          <a:pt x="239" y="96"/>
                        </a:lnTo>
                        <a:lnTo>
                          <a:pt x="209" y="114"/>
                        </a:lnTo>
                        <a:lnTo>
                          <a:pt x="185" y="132"/>
                        </a:lnTo>
                        <a:lnTo>
                          <a:pt x="185" y="84"/>
                        </a:lnTo>
                        <a:lnTo>
                          <a:pt x="203" y="24"/>
                        </a:lnTo>
                        <a:lnTo>
                          <a:pt x="191" y="24"/>
                        </a:lnTo>
                        <a:lnTo>
                          <a:pt x="173" y="24"/>
                        </a:lnTo>
                        <a:lnTo>
                          <a:pt x="143" y="48"/>
                        </a:lnTo>
                        <a:lnTo>
                          <a:pt x="107" y="66"/>
                        </a:lnTo>
                        <a:lnTo>
                          <a:pt x="95" y="72"/>
                        </a:lnTo>
                        <a:lnTo>
                          <a:pt x="83" y="72"/>
                        </a:lnTo>
                        <a:lnTo>
                          <a:pt x="83" y="72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06" name="Freeform 474"/>
                  <p:cNvSpPr>
                    <a:spLocks/>
                  </p:cNvSpPr>
                  <p:nvPr/>
                </p:nvSpPr>
                <p:spPr bwMode="auto">
                  <a:xfrm>
                    <a:off x="4417" y="2715"/>
                    <a:ext cx="305" cy="203"/>
                  </a:xfrm>
                  <a:custGeom>
                    <a:avLst/>
                    <a:gdLst>
                      <a:gd name="T0" fmla="*/ 287 w 305"/>
                      <a:gd name="T1" fmla="*/ 60 h 203"/>
                      <a:gd name="T2" fmla="*/ 251 w 305"/>
                      <a:gd name="T3" fmla="*/ 42 h 203"/>
                      <a:gd name="T4" fmla="*/ 221 w 305"/>
                      <a:gd name="T5" fmla="*/ 24 h 203"/>
                      <a:gd name="T6" fmla="*/ 191 w 305"/>
                      <a:gd name="T7" fmla="*/ 12 h 203"/>
                      <a:gd name="T8" fmla="*/ 161 w 305"/>
                      <a:gd name="T9" fmla="*/ 0 h 203"/>
                      <a:gd name="T10" fmla="*/ 113 w 305"/>
                      <a:gd name="T11" fmla="*/ 0 h 203"/>
                      <a:gd name="T12" fmla="*/ 71 w 305"/>
                      <a:gd name="T13" fmla="*/ 6 h 203"/>
                      <a:gd name="T14" fmla="*/ 35 w 305"/>
                      <a:gd name="T15" fmla="*/ 18 h 203"/>
                      <a:gd name="T16" fmla="*/ 12 w 305"/>
                      <a:gd name="T17" fmla="*/ 42 h 203"/>
                      <a:gd name="T18" fmla="*/ 6 w 305"/>
                      <a:gd name="T19" fmla="*/ 54 h 203"/>
                      <a:gd name="T20" fmla="*/ 0 w 305"/>
                      <a:gd name="T21" fmla="*/ 66 h 203"/>
                      <a:gd name="T22" fmla="*/ 6 w 305"/>
                      <a:gd name="T23" fmla="*/ 78 h 203"/>
                      <a:gd name="T24" fmla="*/ 18 w 305"/>
                      <a:gd name="T25" fmla="*/ 84 h 203"/>
                      <a:gd name="T26" fmla="*/ 12 w 305"/>
                      <a:gd name="T27" fmla="*/ 108 h 203"/>
                      <a:gd name="T28" fmla="*/ 24 w 305"/>
                      <a:gd name="T29" fmla="*/ 132 h 203"/>
                      <a:gd name="T30" fmla="*/ 30 w 305"/>
                      <a:gd name="T31" fmla="*/ 132 h 203"/>
                      <a:gd name="T32" fmla="*/ 30 w 305"/>
                      <a:gd name="T33" fmla="*/ 137 h 203"/>
                      <a:gd name="T34" fmla="*/ 24 w 305"/>
                      <a:gd name="T35" fmla="*/ 143 h 203"/>
                      <a:gd name="T36" fmla="*/ 24 w 305"/>
                      <a:gd name="T37" fmla="*/ 161 h 203"/>
                      <a:gd name="T38" fmla="*/ 35 w 305"/>
                      <a:gd name="T39" fmla="*/ 173 h 203"/>
                      <a:gd name="T40" fmla="*/ 59 w 305"/>
                      <a:gd name="T41" fmla="*/ 185 h 203"/>
                      <a:gd name="T42" fmla="*/ 89 w 305"/>
                      <a:gd name="T43" fmla="*/ 179 h 203"/>
                      <a:gd name="T44" fmla="*/ 119 w 305"/>
                      <a:gd name="T45" fmla="*/ 173 h 203"/>
                      <a:gd name="T46" fmla="*/ 143 w 305"/>
                      <a:gd name="T47" fmla="*/ 167 h 203"/>
                      <a:gd name="T48" fmla="*/ 167 w 305"/>
                      <a:gd name="T49" fmla="*/ 185 h 203"/>
                      <a:gd name="T50" fmla="*/ 191 w 305"/>
                      <a:gd name="T51" fmla="*/ 197 h 203"/>
                      <a:gd name="T52" fmla="*/ 215 w 305"/>
                      <a:gd name="T53" fmla="*/ 203 h 203"/>
                      <a:gd name="T54" fmla="*/ 239 w 305"/>
                      <a:gd name="T55" fmla="*/ 197 h 203"/>
                      <a:gd name="T56" fmla="*/ 275 w 305"/>
                      <a:gd name="T57" fmla="*/ 173 h 203"/>
                      <a:gd name="T58" fmla="*/ 305 w 305"/>
                      <a:gd name="T59" fmla="*/ 137 h 203"/>
                      <a:gd name="T60" fmla="*/ 305 w 305"/>
                      <a:gd name="T61" fmla="*/ 114 h 203"/>
                      <a:gd name="T62" fmla="*/ 299 w 305"/>
                      <a:gd name="T63" fmla="*/ 96 h 203"/>
                      <a:gd name="T64" fmla="*/ 293 w 305"/>
                      <a:gd name="T65" fmla="*/ 78 h 203"/>
                      <a:gd name="T66" fmla="*/ 287 w 305"/>
                      <a:gd name="T67" fmla="*/ 60 h 203"/>
                      <a:gd name="T68" fmla="*/ 287 w 305"/>
                      <a:gd name="T69" fmla="*/ 60 h 2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305" h="203">
                        <a:moveTo>
                          <a:pt x="287" y="60"/>
                        </a:moveTo>
                        <a:lnTo>
                          <a:pt x="251" y="42"/>
                        </a:lnTo>
                        <a:lnTo>
                          <a:pt x="221" y="24"/>
                        </a:lnTo>
                        <a:lnTo>
                          <a:pt x="191" y="12"/>
                        </a:lnTo>
                        <a:lnTo>
                          <a:pt x="161" y="0"/>
                        </a:lnTo>
                        <a:lnTo>
                          <a:pt x="113" y="0"/>
                        </a:lnTo>
                        <a:lnTo>
                          <a:pt x="71" y="6"/>
                        </a:lnTo>
                        <a:lnTo>
                          <a:pt x="35" y="18"/>
                        </a:lnTo>
                        <a:lnTo>
                          <a:pt x="12" y="42"/>
                        </a:lnTo>
                        <a:lnTo>
                          <a:pt x="6" y="54"/>
                        </a:lnTo>
                        <a:lnTo>
                          <a:pt x="0" y="66"/>
                        </a:lnTo>
                        <a:lnTo>
                          <a:pt x="6" y="78"/>
                        </a:lnTo>
                        <a:lnTo>
                          <a:pt x="18" y="84"/>
                        </a:lnTo>
                        <a:lnTo>
                          <a:pt x="12" y="108"/>
                        </a:lnTo>
                        <a:lnTo>
                          <a:pt x="24" y="132"/>
                        </a:lnTo>
                        <a:lnTo>
                          <a:pt x="30" y="132"/>
                        </a:lnTo>
                        <a:lnTo>
                          <a:pt x="30" y="137"/>
                        </a:lnTo>
                        <a:lnTo>
                          <a:pt x="24" y="143"/>
                        </a:lnTo>
                        <a:lnTo>
                          <a:pt x="24" y="161"/>
                        </a:lnTo>
                        <a:lnTo>
                          <a:pt x="35" y="173"/>
                        </a:lnTo>
                        <a:lnTo>
                          <a:pt x="59" y="185"/>
                        </a:lnTo>
                        <a:lnTo>
                          <a:pt x="89" y="179"/>
                        </a:lnTo>
                        <a:lnTo>
                          <a:pt x="119" y="173"/>
                        </a:lnTo>
                        <a:lnTo>
                          <a:pt x="143" y="167"/>
                        </a:lnTo>
                        <a:lnTo>
                          <a:pt x="167" y="185"/>
                        </a:lnTo>
                        <a:lnTo>
                          <a:pt x="191" y="197"/>
                        </a:lnTo>
                        <a:lnTo>
                          <a:pt x="215" y="203"/>
                        </a:lnTo>
                        <a:lnTo>
                          <a:pt x="239" y="197"/>
                        </a:lnTo>
                        <a:lnTo>
                          <a:pt x="275" y="173"/>
                        </a:lnTo>
                        <a:lnTo>
                          <a:pt x="305" y="137"/>
                        </a:lnTo>
                        <a:lnTo>
                          <a:pt x="305" y="114"/>
                        </a:lnTo>
                        <a:lnTo>
                          <a:pt x="299" y="96"/>
                        </a:lnTo>
                        <a:lnTo>
                          <a:pt x="293" y="78"/>
                        </a:lnTo>
                        <a:lnTo>
                          <a:pt x="287" y="60"/>
                        </a:lnTo>
                        <a:lnTo>
                          <a:pt x="287" y="60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07" name="Freeform 475"/>
                  <p:cNvSpPr>
                    <a:spLocks/>
                  </p:cNvSpPr>
                  <p:nvPr/>
                </p:nvSpPr>
                <p:spPr bwMode="auto">
                  <a:xfrm>
                    <a:off x="4464" y="2763"/>
                    <a:ext cx="108" cy="24"/>
                  </a:xfrm>
                  <a:custGeom>
                    <a:avLst/>
                    <a:gdLst>
                      <a:gd name="T0" fmla="*/ 0 w 108"/>
                      <a:gd name="T1" fmla="*/ 24 h 24"/>
                      <a:gd name="T2" fmla="*/ 24 w 108"/>
                      <a:gd name="T3" fmla="*/ 6 h 24"/>
                      <a:gd name="T4" fmla="*/ 54 w 108"/>
                      <a:gd name="T5" fmla="*/ 0 h 24"/>
                      <a:gd name="T6" fmla="*/ 78 w 108"/>
                      <a:gd name="T7" fmla="*/ 6 h 24"/>
                      <a:gd name="T8" fmla="*/ 108 w 108"/>
                      <a:gd name="T9" fmla="*/ 12 h 24"/>
                      <a:gd name="T10" fmla="*/ 0 w 108"/>
                      <a:gd name="T11" fmla="*/ 24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8" h="24">
                        <a:moveTo>
                          <a:pt x="0" y="24"/>
                        </a:moveTo>
                        <a:lnTo>
                          <a:pt x="24" y="6"/>
                        </a:lnTo>
                        <a:lnTo>
                          <a:pt x="54" y="0"/>
                        </a:lnTo>
                        <a:lnTo>
                          <a:pt x="78" y="6"/>
                        </a:lnTo>
                        <a:lnTo>
                          <a:pt x="108" y="12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08" name="Freeform 476"/>
                  <p:cNvSpPr>
                    <a:spLocks/>
                  </p:cNvSpPr>
                  <p:nvPr/>
                </p:nvSpPr>
                <p:spPr bwMode="auto">
                  <a:xfrm>
                    <a:off x="4464" y="2763"/>
                    <a:ext cx="108" cy="24"/>
                  </a:xfrm>
                  <a:custGeom>
                    <a:avLst/>
                    <a:gdLst>
                      <a:gd name="T0" fmla="*/ 0 w 108"/>
                      <a:gd name="T1" fmla="*/ 24 h 24"/>
                      <a:gd name="T2" fmla="*/ 24 w 108"/>
                      <a:gd name="T3" fmla="*/ 6 h 24"/>
                      <a:gd name="T4" fmla="*/ 54 w 108"/>
                      <a:gd name="T5" fmla="*/ 0 h 24"/>
                      <a:gd name="T6" fmla="*/ 78 w 108"/>
                      <a:gd name="T7" fmla="*/ 6 h 24"/>
                      <a:gd name="T8" fmla="*/ 108 w 108"/>
                      <a:gd name="T9" fmla="*/ 1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8" h="24">
                        <a:moveTo>
                          <a:pt x="0" y="24"/>
                        </a:moveTo>
                        <a:lnTo>
                          <a:pt x="24" y="6"/>
                        </a:lnTo>
                        <a:lnTo>
                          <a:pt x="54" y="0"/>
                        </a:lnTo>
                        <a:lnTo>
                          <a:pt x="78" y="6"/>
                        </a:lnTo>
                        <a:lnTo>
                          <a:pt x="108" y="12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09" name="Freeform 477"/>
                  <p:cNvSpPr>
                    <a:spLocks/>
                  </p:cNvSpPr>
                  <p:nvPr/>
                </p:nvSpPr>
                <p:spPr bwMode="auto">
                  <a:xfrm>
                    <a:off x="4482" y="2817"/>
                    <a:ext cx="84" cy="18"/>
                  </a:xfrm>
                  <a:custGeom>
                    <a:avLst/>
                    <a:gdLst>
                      <a:gd name="T0" fmla="*/ 0 w 84"/>
                      <a:gd name="T1" fmla="*/ 18 h 18"/>
                      <a:gd name="T2" fmla="*/ 12 w 84"/>
                      <a:gd name="T3" fmla="*/ 12 h 18"/>
                      <a:gd name="T4" fmla="*/ 30 w 84"/>
                      <a:gd name="T5" fmla="*/ 0 h 18"/>
                      <a:gd name="T6" fmla="*/ 42 w 84"/>
                      <a:gd name="T7" fmla="*/ 0 h 18"/>
                      <a:gd name="T8" fmla="*/ 54 w 84"/>
                      <a:gd name="T9" fmla="*/ 0 h 18"/>
                      <a:gd name="T10" fmla="*/ 84 w 84"/>
                      <a:gd name="T11" fmla="*/ 12 h 18"/>
                      <a:gd name="T12" fmla="*/ 0 w 84"/>
                      <a:gd name="T13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4" h="18">
                        <a:moveTo>
                          <a:pt x="0" y="18"/>
                        </a:moveTo>
                        <a:lnTo>
                          <a:pt x="12" y="12"/>
                        </a:lnTo>
                        <a:lnTo>
                          <a:pt x="30" y="0"/>
                        </a:lnTo>
                        <a:lnTo>
                          <a:pt x="42" y="0"/>
                        </a:lnTo>
                        <a:lnTo>
                          <a:pt x="54" y="0"/>
                        </a:lnTo>
                        <a:lnTo>
                          <a:pt x="84" y="12"/>
                        </a:lnTo>
                        <a:lnTo>
                          <a:pt x="0" y="18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10" name="Freeform 478"/>
                  <p:cNvSpPr>
                    <a:spLocks/>
                  </p:cNvSpPr>
                  <p:nvPr/>
                </p:nvSpPr>
                <p:spPr bwMode="auto">
                  <a:xfrm>
                    <a:off x="4482" y="2817"/>
                    <a:ext cx="84" cy="18"/>
                  </a:xfrm>
                  <a:custGeom>
                    <a:avLst/>
                    <a:gdLst>
                      <a:gd name="T0" fmla="*/ 0 w 84"/>
                      <a:gd name="T1" fmla="*/ 18 h 18"/>
                      <a:gd name="T2" fmla="*/ 12 w 84"/>
                      <a:gd name="T3" fmla="*/ 12 h 18"/>
                      <a:gd name="T4" fmla="*/ 30 w 84"/>
                      <a:gd name="T5" fmla="*/ 0 h 18"/>
                      <a:gd name="T6" fmla="*/ 42 w 84"/>
                      <a:gd name="T7" fmla="*/ 0 h 18"/>
                      <a:gd name="T8" fmla="*/ 54 w 84"/>
                      <a:gd name="T9" fmla="*/ 0 h 18"/>
                      <a:gd name="T10" fmla="*/ 84 w 84"/>
                      <a:gd name="T11" fmla="*/ 12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4" h="18">
                        <a:moveTo>
                          <a:pt x="0" y="18"/>
                        </a:moveTo>
                        <a:lnTo>
                          <a:pt x="12" y="12"/>
                        </a:lnTo>
                        <a:lnTo>
                          <a:pt x="30" y="0"/>
                        </a:lnTo>
                        <a:lnTo>
                          <a:pt x="42" y="0"/>
                        </a:lnTo>
                        <a:lnTo>
                          <a:pt x="54" y="0"/>
                        </a:lnTo>
                        <a:lnTo>
                          <a:pt x="84" y="12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11" name="Freeform 479"/>
                  <p:cNvSpPr>
                    <a:spLocks/>
                  </p:cNvSpPr>
                  <p:nvPr/>
                </p:nvSpPr>
                <p:spPr bwMode="auto">
                  <a:xfrm>
                    <a:off x="2604" y="1456"/>
                    <a:ext cx="921" cy="737"/>
                  </a:xfrm>
                  <a:custGeom>
                    <a:avLst/>
                    <a:gdLst>
                      <a:gd name="T0" fmla="*/ 287 w 921"/>
                      <a:gd name="T1" fmla="*/ 563 h 737"/>
                      <a:gd name="T2" fmla="*/ 264 w 921"/>
                      <a:gd name="T3" fmla="*/ 623 h 737"/>
                      <a:gd name="T4" fmla="*/ 276 w 921"/>
                      <a:gd name="T5" fmla="*/ 677 h 737"/>
                      <a:gd name="T6" fmla="*/ 353 w 921"/>
                      <a:gd name="T7" fmla="*/ 737 h 737"/>
                      <a:gd name="T8" fmla="*/ 395 w 921"/>
                      <a:gd name="T9" fmla="*/ 737 h 737"/>
                      <a:gd name="T10" fmla="*/ 473 w 921"/>
                      <a:gd name="T11" fmla="*/ 695 h 737"/>
                      <a:gd name="T12" fmla="*/ 557 w 921"/>
                      <a:gd name="T13" fmla="*/ 659 h 737"/>
                      <a:gd name="T14" fmla="*/ 652 w 921"/>
                      <a:gd name="T15" fmla="*/ 653 h 737"/>
                      <a:gd name="T16" fmla="*/ 748 w 921"/>
                      <a:gd name="T17" fmla="*/ 641 h 737"/>
                      <a:gd name="T18" fmla="*/ 820 w 921"/>
                      <a:gd name="T19" fmla="*/ 581 h 737"/>
                      <a:gd name="T20" fmla="*/ 850 w 921"/>
                      <a:gd name="T21" fmla="*/ 503 h 737"/>
                      <a:gd name="T22" fmla="*/ 904 w 921"/>
                      <a:gd name="T23" fmla="*/ 347 h 737"/>
                      <a:gd name="T24" fmla="*/ 921 w 921"/>
                      <a:gd name="T25" fmla="*/ 263 h 737"/>
                      <a:gd name="T26" fmla="*/ 915 w 921"/>
                      <a:gd name="T27" fmla="*/ 197 h 737"/>
                      <a:gd name="T28" fmla="*/ 880 w 921"/>
                      <a:gd name="T29" fmla="*/ 125 h 737"/>
                      <a:gd name="T30" fmla="*/ 808 w 921"/>
                      <a:gd name="T31" fmla="*/ 59 h 737"/>
                      <a:gd name="T32" fmla="*/ 676 w 921"/>
                      <a:gd name="T33" fmla="*/ 29 h 737"/>
                      <a:gd name="T34" fmla="*/ 610 w 921"/>
                      <a:gd name="T35" fmla="*/ 47 h 737"/>
                      <a:gd name="T36" fmla="*/ 563 w 921"/>
                      <a:gd name="T37" fmla="*/ 12 h 737"/>
                      <a:gd name="T38" fmla="*/ 503 w 921"/>
                      <a:gd name="T39" fmla="*/ 0 h 737"/>
                      <a:gd name="T40" fmla="*/ 437 w 921"/>
                      <a:gd name="T41" fmla="*/ 12 h 737"/>
                      <a:gd name="T42" fmla="*/ 359 w 921"/>
                      <a:gd name="T43" fmla="*/ 41 h 737"/>
                      <a:gd name="T44" fmla="*/ 317 w 921"/>
                      <a:gd name="T45" fmla="*/ 35 h 737"/>
                      <a:gd name="T46" fmla="*/ 258 w 921"/>
                      <a:gd name="T47" fmla="*/ 53 h 737"/>
                      <a:gd name="T48" fmla="*/ 186 w 921"/>
                      <a:gd name="T49" fmla="*/ 77 h 737"/>
                      <a:gd name="T50" fmla="*/ 102 w 921"/>
                      <a:gd name="T51" fmla="*/ 89 h 737"/>
                      <a:gd name="T52" fmla="*/ 42 w 921"/>
                      <a:gd name="T53" fmla="*/ 137 h 737"/>
                      <a:gd name="T54" fmla="*/ 6 w 921"/>
                      <a:gd name="T55" fmla="*/ 221 h 737"/>
                      <a:gd name="T56" fmla="*/ 0 w 921"/>
                      <a:gd name="T57" fmla="*/ 311 h 737"/>
                      <a:gd name="T58" fmla="*/ 18 w 921"/>
                      <a:gd name="T59" fmla="*/ 389 h 737"/>
                      <a:gd name="T60" fmla="*/ 60 w 921"/>
                      <a:gd name="T61" fmla="*/ 437 h 737"/>
                      <a:gd name="T62" fmla="*/ 120 w 921"/>
                      <a:gd name="T63" fmla="*/ 467 h 737"/>
                      <a:gd name="T64" fmla="*/ 144 w 921"/>
                      <a:gd name="T65" fmla="*/ 473 h 737"/>
                      <a:gd name="T66" fmla="*/ 180 w 921"/>
                      <a:gd name="T67" fmla="*/ 509 h 737"/>
                      <a:gd name="T68" fmla="*/ 264 w 921"/>
                      <a:gd name="T69" fmla="*/ 545 h 737"/>
                      <a:gd name="T70" fmla="*/ 305 w 921"/>
                      <a:gd name="T71" fmla="*/ 545 h 7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921" h="737">
                        <a:moveTo>
                          <a:pt x="305" y="545"/>
                        </a:moveTo>
                        <a:lnTo>
                          <a:pt x="287" y="563"/>
                        </a:lnTo>
                        <a:lnTo>
                          <a:pt x="276" y="581"/>
                        </a:lnTo>
                        <a:lnTo>
                          <a:pt x="264" y="623"/>
                        </a:lnTo>
                        <a:lnTo>
                          <a:pt x="270" y="653"/>
                        </a:lnTo>
                        <a:lnTo>
                          <a:pt x="276" y="677"/>
                        </a:lnTo>
                        <a:lnTo>
                          <a:pt x="311" y="713"/>
                        </a:lnTo>
                        <a:lnTo>
                          <a:pt x="353" y="737"/>
                        </a:lnTo>
                        <a:lnTo>
                          <a:pt x="371" y="737"/>
                        </a:lnTo>
                        <a:lnTo>
                          <a:pt x="395" y="737"/>
                        </a:lnTo>
                        <a:lnTo>
                          <a:pt x="443" y="719"/>
                        </a:lnTo>
                        <a:lnTo>
                          <a:pt x="473" y="695"/>
                        </a:lnTo>
                        <a:lnTo>
                          <a:pt x="509" y="671"/>
                        </a:lnTo>
                        <a:lnTo>
                          <a:pt x="557" y="659"/>
                        </a:lnTo>
                        <a:lnTo>
                          <a:pt x="604" y="653"/>
                        </a:lnTo>
                        <a:lnTo>
                          <a:pt x="652" y="653"/>
                        </a:lnTo>
                        <a:lnTo>
                          <a:pt x="700" y="647"/>
                        </a:lnTo>
                        <a:lnTo>
                          <a:pt x="748" y="641"/>
                        </a:lnTo>
                        <a:lnTo>
                          <a:pt x="790" y="617"/>
                        </a:lnTo>
                        <a:lnTo>
                          <a:pt x="820" y="581"/>
                        </a:lnTo>
                        <a:lnTo>
                          <a:pt x="832" y="545"/>
                        </a:lnTo>
                        <a:lnTo>
                          <a:pt x="850" y="503"/>
                        </a:lnTo>
                        <a:lnTo>
                          <a:pt x="886" y="401"/>
                        </a:lnTo>
                        <a:lnTo>
                          <a:pt x="904" y="347"/>
                        </a:lnTo>
                        <a:lnTo>
                          <a:pt x="915" y="299"/>
                        </a:lnTo>
                        <a:lnTo>
                          <a:pt x="921" y="263"/>
                        </a:lnTo>
                        <a:lnTo>
                          <a:pt x="921" y="233"/>
                        </a:lnTo>
                        <a:lnTo>
                          <a:pt x="915" y="197"/>
                        </a:lnTo>
                        <a:lnTo>
                          <a:pt x="904" y="161"/>
                        </a:lnTo>
                        <a:lnTo>
                          <a:pt x="880" y="125"/>
                        </a:lnTo>
                        <a:lnTo>
                          <a:pt x="850" y="89"/>
                        </a:lnTo>
                        <a:lnTo>
                          <a:pt x="808" y="59"/>
                        </a:lnTo>
                        <a:lnTo>
                          <a:pt x="748" y="35"/>
                        </a:lnTo>
                        <a:lnTo>
                          <a:pt x="676" y="29"/>
                        </a:lnTo>
                        <a:lnTo>
                          <a:pt x="646" y="35"/>
                        </a:lnTo>
                        <a:lnTo>
                          <a:pt x="610" y="47"/>
                        </a:lnTo>
                        <a:lnTo>
                          <a:pt x="587" y="29"/>
                        </a:lnTo>
                        <a:lnTo>
                          <a:pt x="563" y="12"/>
                        </a:lnTo>
                        <a:lnTo>
                          <a:pt x="533" y="0"/>
                        </a:lnTo>
                        <a:lnTo>
                          <a:pt x="503" y="0"/>
                        </a:lnTo>
                        <a:lnTo>
                          <a:pt x="467" y="0"/>
                        </a:lnTo>
                        <a:lnTo>
                          <a:pt x="437" y="12"/>
                        </a:lnTo>
                        <a:lnTo>
                          <a:pt x="383" y="53"/>
                        </a:lnTo>
                        <a:lnTo>
                          <a:pt x="359" y="41"/>
                        </a:lnTo>
                        <a:lnTo>
                          <a:pt x="335" y="41"/>
                        </a:lnTo>
                        <a:lnTo>
                          <a:pt x="317" y="35"/>
                        </a:lnTo>
                        <a:lnTo>
                          <a:pt x="299" y="41"/>
                        </a:lnTo>
                        <a:lnTo>
                          <a:pt x="258" y="53"/>
                        </a:lnTo>
                        <a:lnTo>
                          <a:pt x="234" y="83"/>
                        </a:lnTo>
                        <a:lnTo>
                          <a:pt x="186" y="77"/>
                        </a:lnTo>
                        <a:lnTo>
                          <a:pt x="144" y="77"/>
                        </a:lnTo>
                        <a:lnTo>
                          <a:pt x="102" y="89"/>
                        </a:lnTo>
                        <a:lnTo>
                          <a:pt x="72" y="107"/>
                        </a:lnTo>
                        <a:lnTo>
                          <a:pt x="42" y="137"/>
                        </a:lnTo>
                        <a:lnTo>
                          <a:pt x="18" y="173"/>
                        </a:lnTo>
                        <a:lnTo>
                          <a:pt x="6" y="221"/>
                        </a:lnTo>
                        <a:lnTo>
                          <a:pt x="0" y="275"/>
                        </a:lnTo>
                        <a:lnTo>
                          <a:pt x="0" y="311"/>
                        </a:lnTo>
                        <a:lnTo>
                          <a:pt x="6" y="353"/>
                        </a:lnTo>
                        <a:lnTo>
                          <a:pt x="18" y="389"/>
                        </a:lnTo>
                        <a:lnTo>
                          <a:pt x="36" y="419"/>
                        </a:lnTo>
                        <a:lnTo>
                          <a:pt x="60" y="437"/>
                        </a:lnTo>
                        <a:lnTo>
                          <a:pt x="90" y="455"/>
                        </a:lnTo>
                        <a:lnTo>
                          <a:pt x="120" y="467"/>
                        </a:lnTo>
                        <a:lnTo>
                          <a:pt x="144" y="473"/>
                        </a:lnTo>
                        <a:lnTo>
                          <a:pt x="144" y="473"/>
                        </a:lnTo>
                        <a:lnTo>
                          <a:pt x="150" y="479"/>
                        </a:lnTo>
                        <a:lnTo>
                          <a:pt x="180" y="509"/>
                        </a:lnTo>
                        <a:lnTo>
                          <a:pt x="228" y="533"/>
                        </a:lnTo>
                        <a:lnTo>
                          <a:pt x="264" y="545"/>
                        </a:lnTo>
                        <a:lnTo>
                          <a:pt x="305" y="545"/>
                        </a:lnTo>
                        <a:lnTo>
                          <a:pt x="305" y="545"/>
                        </a:lnTo>
                        <a:close/>
                      </a:path>
                    </a:pathLst>
                  </a:custGeom>
                  <a:solidFill>
                    <a:srgbClr val="FFDFAA"/>
                  </a:solidFill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12" name="Freeform 480"/>
                  <p:cNvSpPr>
                    <a:spLocks/>
                  </p:cNvSpPr>
                  <p:nvPr/>
                </p:nvSpPr>
                <p:spPr bwMode="auto">
                  <a:xfrm>
                    <a:off x="3298" y="1767"/>
                    <a:ext cx="60" cy="108"/>
                  </a:xfrm>
                  <a:custGeom>
                    <a:avLst/>
                    <a:gdLst>
                      <a:gd name="T0" fmla="*/ 60 w 60"/>
                      <a:gd name="T1" fmla="*/ 0 h 108"/>
                      <a:gd name="T2" fmla="*/ 30 w 60"/>
                      <a:gd name="T3" fmla="*/ 60 h 108"/>
                      <a:gd name="T4" fmla="*/ 12 w 60"/>
                      <a:gd name="T5" fmla="*/ 84 h 108"/>
                      <a:gd name="T6" fmla="*/ 0 w 60"/>
                      <a:gd name="T7" fmla="*/ 108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0" h="108">
                        <a:moveTo>
                          <a:pt x="60" y="0"/>
                        </a:moveTo>
                        <a:lnTo>
                          <a:pt x="30" y="60"/>
                        </a:lnTo>
                        <a:lnTo>
                          <a:pt x="12" y="84"/>
                        </a:lnTo>
                        <a:lnTo>
                          <a:pt x="0" y="10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13" name="Freeform 481"/>
                  <p:cNvSpPr>
                    <a:spLocks/>
                  </p:cNvSpPr>
                  <p:nvPr/>
                </p:nvSpPr>
                <p:spPr bwMode="auto">
                  <a:xfrm>
                    <a:off x="3053" y="1647"/>
                    <a:ext cx="305" cy="366"/>
                  </a:xfrm>
                  <a:custGeom>
                    <a:avLst/>
                    <a:gdLst>
                      <a:gd name="T0" fmla="*/ 90 w 305"/>
                      <a:gd name="T1" fmla="*/ 0 h 366"/>
                      <a:gd name="T2" fmla="*/ 60 w 305"/>
                      <a:gd name="T3" fmla="*/ 42 h 366"/>
                      <a:gd name="T4" fmla="*/ 36 w 305"/>
                      <a:gd name="T5" fmla="*/ 96 h 366"/>
                      <a:gd name="T6" fmla="*/ 18 w 305"/>
                      <a:gd name="T7" fmla="*/ 150 h 366"/>
                      <a:gd name="T8" fmla="*/ 6 w 305"/>
                      <a:gd name="T9" fmla="*/ 198 h 366"/>
                      <a:gd name="T10" fmla="*/ 0 w 305"/>
                      <a:gd name="T11" fmla="*/ 240 h 366"/>
                      <a:gd name="T12" fmla="*/ 6 w 305"/>
                      <a:gd name="T13" fmla="*/ 288 h 366"/>
                      <a:gd name="T14" fmla="*/ 24 w 305"/>
                      <a:gd name="T15" fmla="*/ 324 h 366"/>
                      <a:gd name="T16" fmla="*/ 60 w 305"/>
                      <a:gd name="T17" fmla="*/ 354 h 366"/>
                      <a:gd name="T18" fmla="*/ 138 w 305"/>
                      <a:gd name="T19" fmla="*/ 366 h 366"/>
                      <a:gd name="T20" fmla="*/ 179 w 305"/>
                      <a:gd name="T21" fmla="*/ 366 h 366"/>
                      <a:gd name="T22" fmla="*/ 215 w 305"/>
                      <a:gd name="T23" fmla="*/ 354 h 366"/>
                      <a:gd name="T24" fmla="*/ 251 w 305"/>
                      <a:gd name="T25" fmla="*/ 336 h 366"/>
                      <a:gd name="T26" fmla="*/ 281 w 305"/>
                      <a:gd name="T27" fmla="*/ 306 h 366"/>
                      <a:gd name="T28" fmla="*/ 305 w 305"/>
                      <a:gd name="T29" fmla="*/ 264 h 366"/>
                      <a:gd name="T30" fmla="*/ 305 w 305"/>
                      <a:gd name="T31" fmla="*/ 228 h 3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305" h="366">
                        <a:moveTo>
                          <a:pt x="90" y="0"/>
                        </a:moveTo>
                        <a:lnTo>
                          <a:pt x="60" y="42"/>
                        </a:lnTo>
                        <a:lnTo>
                          <a:pt x="36" y="96"/>
                        </a:lnTo>
                        <a:lnTo>
                          <a:pt x="18" y="150"/>
                        </a:lnTo>
                        <a:lnTo>
                          <a:pt x="6" y="198"/>
                        </a:lnTo>
                        <a:lnTo>
                          <a:pt x="0" y="240"/>
                        </a:lnTo>
                        <a:lnTo>
                          <a:pt x="6" y="288"/>
                        </a:lnTo>
                        <a:lnTo>
                          <a:pt x="24" y="324"/>
                        </a:lnTo>
                        <a:lnTo>
                          <a:pt x="60" y="354"/>
                        </a:lnTo>
                        <a:lnTo>
                          <a:pt x="138" y="366"/>
                        </a:lnTo>
                        <a:lnTo>
                          <a:pt x="179" y="366"/>
                        </a:lnTo>
                        <a:lnTo>
                          <a:pt x="215" y="354"/>
                        </a:lnTo>
                        <a:lnTo>
                          <a:pt x="251" y="336"/>
                        </a:lnTo>
                        <a:lnTo>
                          <a:pt x="281" y="306"/>
                        </a:lnTo>
                        <a:lnTo>
                          <a:pt x="305" y="264"/>
                        </a:lnTo>
                        <a:lnTo>
                          <a:pt x="305" y="22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14" name="Freeform 482"/>
                  <p:cNvSpPr>
                    <a:spLocks/>
                  </p:cNvSpPr>
                  <p:nvPr/>
                </p:nvSpPr>
                <p:spPr bwMode="auto">
                  <a:xfrm>
                    <a:off x="2874" y="1629"/>
                    <a:ext cx="203" cy="366"/>
                  </a:xfrm>
                  <a:custGeom>
                    <a:avLst/>
                    <a:gdLst>
                      <a:gd name="T0" fmla="*/ 83 w 203"/>
                      <a:gd name="T1" fmla="*/ 0 h 366"/>
                      <a:gd name="T2" fmla="*/ 53 w 203"/>
                      <a:gd name="T3" fmla="*/ 54 h 366"/>
                      <a:gd name="T4" fmla="*/ 23 w 203"/>
                      <a:gd name="T5" fmla="*/ 102 h 366"/>
                      <a:gd name="T6" fmla="*/ 11 w 203"/>
                      <a:gd name="T7" fmla="*/ 150 h 366"/>
                      <a:gd name="T8" fmla="*/ 0 w 203"/>
                      <a:gd name="T9" fmla="*/ 192 h 366"/>
                      <a:gd name="T10" fmla="*/ 0 w 203"/>
                      <a:gd name="T11" fmla="*/ 240 h 366"/>
                      <a:gd name="T12" fmla="*/ 11 w 203"/>
                      <a:gd name="T13" fmla="*/ 282 h 366"/>
                      <a:gd name="T14" fmla="*/ 35 w 203"/>
                      <a:gd name="T15" fmla="*/ 324 h 366"/>
                      <a:gd name="T16" fmla="*/ 71 w 203"/>
                      <a:gd name="T17" fmla="*/ 348 h 366"/>
                      <a:gd name="T18" fmla="*/ 107 w 203"/>
                      <a:gd name="T19" fmla="*/ 360 h 366"/>
                      <a:gd name="T20" fmla="*/ 137 w 203"/>
                      <a:gd name="T21" fmla="*/ 360 h 366"/>
                      <a:gd name="T22" fmla="*/ 161 w 203"/>
                      <a:gd name="T23" fmla="*/ 366 h 366"/>
                      <a:gd name="T24" fmla="*/ 179 w 203"/>
                      <a:gd name="T25" fmla="*/ 360 h 366"/>
                      <a:gd name="T26" fmla="*/ 191 w 203"/>
                      <a:gd name="T27" fmla="*/ 360 h 366"/>
                      <a:gd name="T28" fmla="*/ 203 w 203"/>
                      <a:gd name="T29" fmla="*/ 354 h 3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03" h="366">
                        <a:moveTo>
                          <a:pt x="83" y="0"/>
                        </a:moveTo>
                        <a:lnTo>
                          <a:pt x="53" y="54"/>
                        </a:lnTo>
                        <a:lnTo>
                          <a:pt x="23" y="102"/>
                        </a:lnTo>
                        <a:lnTo>
                          <a:pt x="11" y="150"/>
                        </a:lnTo>
                        <a:lnTo>
                          <a:pt x="0" y="192"/>
                        </a:lnTo>
                        <a:lnTo>
                          <a:pt x="0" y="240"/>
                        </a:lnTo>
                        <a:lnTo>
                          <a:pt x="11" y="282"/>
                        </a:lnTo>
                        <a:lnTo>
                          <a:pt x="35" y="324"/>
                        </a:lnTo>
                        <a:lnTo>
                          <a:pt x="71" y="348"/>
                        </a:lnTo>
                        <a:lnTo>
                          <a:pt x="107" y="360"/>
                        </a:lnTo>
                        <a:lnTo>
                          <a:pt x="137" y="360"/>
                        </a:lnTo>
                        <a:lnTo>
                          <a:pt x="161" y="366"/>
                        </a:lnTo>
                        <a:lnTo>
                          <a:pt x="179" y="360"/>
                        </a:lnTo>
                        <a:lnTo>
                          <a:pt x="191" y="360"/>
                        </a:lnTo>
                        <a:lnTo>
                          <a:pt x="203" y="35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15" name="Freeform 483"/>
                  <p:cNvSpPr>
                    <a:spLocks/>
                  </p:cNvSpPr>
                  <p:nvPr/>
                </p:nvSpPr>
                <p:spPr bwMode="auto">
                  <a:xfrm>
                    <a:off x="2718" y="1641"/>
                    <a:ext cx="233" cy="360"/>
                  </a:xfrm>
                  <a:custGeom>
                    <a:avLst/>
                    <a:gdLst>
                      <a:gd name="T0" fmla="*/ 78 w 233"/>
                      <a:gd name="T1" fmla="*/ 0 h 360"/>
                      <a:gd name="T2" fmla="*/ 48 w 233"/>
                      <a:gd name="T3" fmla="*/ 48 h 360"/>
                      <a:gd name="T4" fmla="*/ 24 w 233"/>
                      <a:gd name="T5" fmla="*/ 96 h 360"/>
                      <a:gd name="T6" fmla="*/ 6 w 233"/>
                      <a:gd name="T7" fmla="*/ 150 h 360"/>
                      <a:gd name="T8" fmla="*/ 0 w 233"/>
                      <a:gd name="T9" fmla="*/ 210 h 360"/>
                      <a:gd name="T10" fmla="*/ 12 w 233"/>
                      <a:gd name="T11" fmla="*/ 252 h 360"/>
                      <a:gd name="T12" fmla="*/ 30 w 233"/>
                      <a:gd name="T13" fmla="*/ 288 h 360"/>
                      <a:gd name="T14" fmla="*/ 60 w 233"/>
                      <a:gd name="T15" fmla="*/ 318 h 360"/>
                      <a:gd name="T16" fmla="*/ 90 w 233"/>
                      <a:gd name="T17" fmla="*/ 336 h 360"/>
                      <a:gd name="T18" fmla="*/ 126 w 233"/>
                      <a:gd name="T19" fmla="*/ 354 h 360"/>
                      <a:gd name="T20" fmla="*/ 162 w 233"/>
                      <a:gd name="T21" fmla="*/ 360 h 360"/>
                      <a:gd name="T22" fmla="*/ 203 w 233"/>
                      <a:gd name="T23" fmla="*/ 360 h 360"/>
                      <a:gd name="T24" fmla="*/ 233 w 233"/>
                      <a:gd name="T25" fmla="*/ 336 h 3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33" h="360">
                        <a:moveTo>
                          <a:pt x="78" y="0"/>
                        </a:moveTo>
                        <a:lnTo>
                          <a:pt x="48" y="48"/>
                        </a:lnTo>
                        <a:lnTo>
                          <a:pt x="24" y="96"/>
                        </a:lnTo>
                        <a:lnTo>
                          <a:pt x="6" y="150"/>
                        </a:lnTo>
                        <a:lnTo>
                          <a:pt x="0" y="210"/>
                        </a:lnTo>
                        <a:lnTo>
                          <a:pt x="12" y="252"/>
                        </a:lnTo>
                        <a:lnTo>
                          <a:pt x="30" y="288"/>
                        </a:lnTo>
                        <a:lnTo>
                          <a:pt x="60" y="318"/>
                        </a:lnTo>
                        <a:lnTo>
                          <a:pt x="90" y="336"/>
                        </a:lnTo>
                        <a:lnTo>
                          <a:pt x="126" y="354"/>
                        </a:lnTo>
                        <a:lnTo>
                          <a:pt x="162" y="360"/>
                        </a:lnTo>
                        <a:lnTo>
                          <a:pt x="203" y="360"/>
                        </a:lnTo>
                        <a:lnTo>
                          <a:pt x="233" y="33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16" name="Freeform 484"/>
                  <p:cNvSpPr>
                    <a:spLocks/>
                  </p:cNvSpPr>
                  <p:nvPr/>
                </p:nvSpPr>
                <p:spPr bwMode="auto">
                  <a:xfrm>
                    <a:off x="3956" y="1623"/>
                    <a:ext cx="138" cy="144"/>
                  </a:xfrm>
                  <a:custGeom>
                    <a:avLst/>
                    <a:gdLst>
                      <a:gd name="T0" fmla="*/ 0 w 138"/>
                      <a:gd name="T1" fmla="*/ 0 h 144"/>
                      <a:gd name="T2" fmla="*/ 54 w 138"/>
                      <a:gd name="T3" fmla="*/ 30 h 144"/>
                      <a:gd name="T4" fmla="*/ 96 w 138"/>
                      <a:gd name="T5" fmla="*/ 78 h 144"/>
                      <a:gd name="T6" fmla="*/ 120 w 138"/>
                      <a:gd name="T7" fmla="*/ 120 h 144"/>
                      <a:gd name="T8" fmla="*/ 138 w 138"/>
                      <a:gd name="T9" fmla="*/ 144 h 1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8" h="144">
                        <a:moveTo>
                          <a:pt x="0" y="0"/>
                        </a:moveTo>
                        <a:lnTo>
                          <a:pt x="54" y="30"/>
                        </a:lnTo>
                        <a:lnTo>
                          <a:pt x="96" y="78"/>
                        </a:lnTo>
                        <a:lnTo>
                          <a:pt x="120" y="120"/>
                        </a:lnTo>
                        <a:lnTo>
                          <a:pt x="138" y="14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17" name="Freeform 485"/>
                  <p:cNvSpPr>
                    <a:spLocks/>
                  </p:cNvSpPr>
                  <p:nvPr/>
                </p:nvSpPr>
                <p:spPr bwMode="auto">
                  <a:xfrm>
                    <a:off x="4153" y="1677"/>
                    <a:ext cx="162" cy="90"/>
                  </a:xfrm>
                  <a:custGeom>
                    <a:avLst/>
                    <a:gdLst>
                      <a:gd name="T0" fmla="*/ 0 w 162"/>
                      <a:gd name="T1" fmla="*/ 90 h 90"/>
                      <a:gd name="T2" fmla="*/ 12 w 162"/>
                      <a:gd name="T3" fmla="*/ 78 h 90"/>
                      <a:gd name="T4" fmla="*/ 30 w 162"/>
                      <a:gd name="T5" fmla="*/ 60 h 90"/>
                      <a:gd name="T6" fmla="*/ 84 w 162"/>
                      <a:gd name="T7" fmla="*/ 36 h 90"/>
                      <a:gd name="T8" fmla="*/ 132 w 162"/>
                      <a:gd name="T9" fmla="*/ 12 h 90"/>
                      <a:gd name="T10" fmla="*/ 150 w 162"/>
                      <a:gd name="T11" fmla="*/ 6 h 90"/>
                      <a:gd name="T12" fmla="*/ 162 w 162"/>
                      <a:gd name="T13" fmla="*/ 0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2" h="90">
                        <a:moveTo>
                          <a:pt x="0" y="90"/>
                        </a:moveTo>
                        <a:lnTo>
                          <a:pt x="12" y="78"/>
                        </a:lnTo>
                        <a:lnTo>
                          <a:pt x="30" y="60"/>
                        </a:lnTo>
                        <a:lnTo>
                          <a:pt x="84" y="36"/>
                        </a:lnTo>
                        <a:lnTo>
                          <a:pt x="132" y="12"/>
                        </a:lnTo>
                        <a:lnTo>
                          <a:pt x="150" y="6"/>
                        </a:lnTo>
                        <a:lnTo>
                          <a:pt x="162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18" name="Freeform 486"/>
                  <p:cNvSpPr>
                    <a:spLocks/>
                  </p:cNvSpPr>
                  <p:nvPr/>
                </p:nvSpPr>
                <p:spPr bwMode="auto">
                  <a:xfrm>
                    <a:off x="4225" y="1833"/>
                    <a:ext cx="24" cy="66"/>
                  </a:xfrm>
                  <a:custGeom>
                    <a:avLst/>
                    <a:gdLst>
                      <a:gd name="T0" fmla="*/ 24 w 24"/>
                      <a:gd name="T1" fmla="*/ 0 h 66"/>
                      <a:gd name="T2" fmla="*/ 6 w 24"/>
                      <a:gd name="T3" fmla="*/ 36 h 66"/>
                      <a:gd name="T4" fmla="*/ 0 w 24"/>
                      <a:gd name="T5" fmla="*/ 66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4" h="66">
                        <a:moveTo>
                          <a:pt x="24" y="0"/>
                        </a:moveTo>
                        <a:lnTo>
                          <a:pt x="6" y="36"/>
                        </a:lnTo>
                        <a:lnTo>
                          <a:pt x="0" y="66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19" name="Freeform 487"/>
                  <p:cNvSpPr>
                    <a:spLocks/>
                  </p:cNvSpPr>
                  <p:nvPr/>
                </p:nvSpPr>
                <p:spPr bwMode="auto">
                  <a:xfrm>
                    <a:off x="4010" y="1779"/>
                    <a:ext cx="6" cy="90"/>
                  </a:xfrm>
                  <a:custGeom>
                    <a:avLst/>
                    <a:gdLst>
                      <a:gd name="T0" fmla="*/ 6 w 6"/>
                      <a:gd name="T1" fmla="*/ 0 h 90"/>
                      <a:gd name="T2" fmla="*/ 0 w 6"/>
                      <a:gd name="T3" fmla="*/ 42 h 90"/>
                      <a:gd name="T4" fmla="*/ 0 w 6"/>
                      <a:gd name="T5" fmla="*/ 90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" h="90">
                        <a:moveTo>
                          <a:pt x="6" y="0"/>
                        </a:moveTo>
                        <a:lnTo>
                          <a:pt x="0" y="42"/>
                        </a:lnTo>
                        <a:lnTo>
                          <a:pt x="0" y="9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20" name="Freeform 488"/>
                  <p:cNvSpPr>
                    <a:spLocks/>
                  </p:cNvSpPr>
                  <p:nvPr/>
                </p:nvSpPr>
                <p:spPr bwMode="auto">
                  <a:xfrm>
                    <a:off x="4309" y="1875"/>
                    <a:ext cx="54" cy="24"/>
                  </a:xfrm>
                  <a:custGeom>
                    <a:avLst/>
                    <a:gdLst>
                      <a:gd name="T0" fmla="*/ 0 w 54"/>
                      <a:gd name="T1" fmla="*/ 24 h 24"/>
                      <a:gd name="T2" fmla="*/ 24 w 54"/>
                      <a:gd name="T3" fmla="*/ 12 h 24"/>
                      <a:gd name="T4" fmla="*/ 54 w 54"/>
                      <a:gd name="T5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4" h="24">
                        <a:moveTo>
                          <a:pt x="0" y="24"/>
                        </a:moveTo>
                        <a:lnTo>
                          <a:pt x="24" y="12"/>
                        </a:lnTo>
                        <a:lnTo>
                          <a:pt x="54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21" name="Freeform 489"/>
                  <p:cNvSpPr>
                    <a:spLocks/>
                  </p:cNvSpPr>
                  <p:nvPr/>
                </p:nvSpPr>
                <p:spPr bwMode="auto">
                  <a:xfrm>
                    <a:off x="4339" y="1911"/>
                    <a:ext cx="54" cy="24"/>
                  </a:xfrm>
                  <a:custGeom>
                    <a:avLst/>
                    <a:gdLst>
                      <a:gd name="T0" fmla="*/ 0 w 54"/>
                      <a:gd name="T1" fmla="*/ 24 h 24"/>
                      <a:gd name="T2" fmla="*/ 30 w 54"/>
                      <a:gd name="T3" fmla="*/ 12 h 24"/>
                      <a:gd name="T4" fmla="*/ 54 w 54"/>
                      <a:gd name="T5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4" h="24">
                        <a:moveTo>
                          <a:pt x="0" y="24"/>
                        </a:moveTo>
                        <a:lnTo>
                          <a:pt x="30" y="12"/>
                        </a:lnTo>
                        <a:lnTo>
                          <a:pt x="54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22" name="Freeform 490"/>
                  <p:cNvSpPr>
                    <a:spLocks/>
                  </p:cNvSpPr>
                  <p:nvPr/>
                </p:nvSpPr>
                <p:spPr bwMode="auto">
                  <a:xfrm>
                    <a:off x="4279" y="2037"/>
                    <a:ext cx="120" cy="108"/>
                  </a:xfrm>
                  <a:custGeom>
                    <a:avLst/>
                    <a:gdLst>
                      <a:gd name="T0" fmla="*/ 0 w 120"/>
                      <a:gd name="T1" fmla="*/ 0 h 108"/>
                      <a:gd name="T2" fmla="*/ 60 w 120"/>
                      <a:gd name="T3" fmla="*/ 54 h 108"/>
                      <a:gd name="T4" fmla="*/ 84 w 120"/>
                      <a:gd name="T5" fmla="*/ 84 h 108"/>
                      <a:gd name="T6" fmla="*/ 120 w 120"/>
                      <a:gd name="T7" fmla="*/ 108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0" h="108">
                        <a:moveTo>
                          <a:pt x="0" y="0"/>
                        </a:moveTo>
                        <a:lnTo>
                          <a:pt x="60" y="54"/>
                        </a:lnTo>
                        <a:lnTo>
                          <a:pt x="84" y="84"/>
                        </a:lnTo>
                        <a:lnTo>
                          <a:pt x="120" y="108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23" name="Freeform 491"/>
                  <p:cNvSpPr>
                    <a:spLocks/>
                  </p:cNvSpPr>
                  <p:nvPr/>
                </p:nvSpPr>
                <p:spPr bwMode="auto">
                  <a:xfrm>
                    <a:off x="3920" y="2001"/>
                    <a:ext cx="407" cy="180"/>
                  </a:xfrm>
                  <a:custGeom>
                    <a:avLst/>
                    <a:gdLst>
                      <a:gd name="T0" fmla="*/ 407 w 407"/>
                      <a:gd name="T1" fmla="*/ 84 h 180"/>
                      <a:gd name="T2" fmla="*/ 377 w 407"/>
                      <a:gd name="T3" fmla="*/ 114 h 180"/>
                      <a:gd name="T4" fmla="*/ 341 w 407"/>
                      <a:gd name="T5" fmla="*/ 138 h 180"/>
                      <a:gd name="T6" fmla="*/ 269 w 407"/>
                      <a:gd name="T7" fmla="*/ 168 h 180"/>
                      <a:gd name="T8" fmla="*/ 204 w 407"/>
                      <a:gd name="T9" fmla="*/ 180 h 180"/>
                      <a:gd name="T10" fmla="*/ 138 w 407"/>
                      <a:gd name="T11" fmla="*/ 180 h 180"/>
                      <a:gd name="T12" fmla="*/ 66 w 407"/>
                      <a:gd name="T13" fmla="*/ 168 h 180"/>
                      <a:gd name="T14" fmla="*/ 36 w 407"/>
                      <a:gd name="T15" fmla="*/ 150 h 180"/>
                      <a:gd name="T16" fmla="*/ 12 w 407"/>
                      <a:gd name="T17" fmla="*/ 126 h 180"/>
                      <a:gd name="T18" fmla="*/ 0 w 407"/>
                      <a:gd name="T19" fmla="*/ 96 h 180"/>
                      <a:gd name="T20" fmla="*/ 0 w 407"/>
                      <a:gd name="T21" fmla="*/ 60 h 180"/>
                      <a:gd name="T22" fmla="*/ 6 w 407"/>
                      <a:gd name="T23" fmla="*/ 48 h 180"/>
                      <a:gd name="T24" fmla="*/ 12 w 407"/>
                      <a:gd name="T25" fmla="*/ 30 h 180"/>
                      <a:gd name="T26" fmla="*/ 24 w 407"/>
                      <a:gd name="T27" fmla="*/ 12 h 180"/>
                      <a:gd name="T28" fmla="*/ 42 w 407"/>
                      <a:gd name="T29" fmla="*/ 0 h 1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407" h="180">
                        <a:moveTo>
                          <a:pt x="407" y="84"/>
                        </a:moveTo>
                        <a:lnTo>
                          <a:pt x="377" y="114"/>
                        </a:lnTo>
                        <a:lnTo>
                          <a:pt x="341" y="138"/>
                        </a:lnTo>
                        <a:lnTo>
                          <a:pt x="269" y="168"/>
                        </a:lnTo>
                        <a:lnTo>
                          <a:pt x="204" y="180"/>
                        </a:lnTo>
                        <a:lnTo>
                          <a:pt x="138" y="180"/>
                        </a:lnTo>
                        <a:lnTo>
                          <a:pt x="66" y="168"/>
                        </a:lnTo>
                        <a:lnTo>
                          <a:pt x="36" y="150"/>
                        </a:lnTo>
                        <a:lnTo>
                          <a:pt x="12" y="126"/>
                        </a:lnTo>
                        <a:lnTo>
                          <a:pt x="0" y="96"/>
                        </a:lnTo>
                        <a:lnTo>
                          <a:pt x="0" y="60"/>
                        </a:lnTo>
                        <a:lnTo>
                          <a:pt x="6" y="48"/>
                        </a:lnTo>
                        <a:lnTo>
                          <a:pt x="12" y="30"/>
                        </a:lnTo>
                        <a:lnTo>
                          <a:pt x="24" y="12"/>
                        </a:lnTo>
                        <a:lnTo>
                          <a:pt x="42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24" name="Freeform 492"/>
                  <p:cNvSpPr>
                    <a:spLocks/>
                  </p:cNvSpPr>
                  <p:nvPr/>
                </p:nvSpPr>
                <p:spPr bwMode="auto">
                  <a:xfrm>
                    <a:off x="3926" y="1857"/>
                    <a:ext cx="210" cy="174"/>
                  </a:xfrm>
                  <a:custGeom>
                    <a:avLst/>
                    <a:gdLst>
                      <a:gd name="T0" fmla="*/ 186 w 210"/>
                      <a:gd name="T1" fmla="*/ 0 h 174"/>
                      <a:gd name="T2" fmla="*/ 174 w 210"/>
                      <a:gd name="T3" fmla="*/ 0 h 174"/>
                      <a:gd name="T4" fmla="*/ 150 w 210"/>
                      <a:gd name="T5" fmla="*/ 0 h 174"/>
                      <a:gd name="T6" fmla="*/ 90 w 210"/>
                      <a:gd name="T7" fmla="*/ 6 h 174"/>
                      <a:gd name="T8" fmla="*/ 36 w 210"/>
                      <a:gd name="T9" fmla="*/ 24 h 174"/>
                      <a:gd name="T10" fmla="*/ 12 w 210"/>
                      <a:gd name="T11" fmla="*/ 36 h 174"/>
                      <a:gd name="T12" fmla="*/ 6 w 210"/>
                      <a:gd name="T13" fmla="*/ 60 h 174"/>
                      <a:gd name="T14" fmla="*/ 0 w 210"/>
                      <a:gd name="T15" fmla="*/ 102 h 174"/>
                      <a:gd name="T16" fmla="*/ 12 w 210"/>
                      <a:gd name="T17" fmla="*/ 120 h 174"/>
                      <a:gd name="T18" fmla="*/ 30 w 210"/>
                      <a:gd name="T19" fmla="*/ 138 h 174"/>
                      <a:gd name="T20" fmla="*/ 54 w 210"/>
                      <a:gd name="T21" fmla="*/ 150 h 174"/>
                      <a:gd name="T22" fmla="*/ 90 w 210"/>
                      <a:gd name="T23" fmla="*/ 156 h 174"/>
                      <a:gd name="T24" fmla="*/ 144 w 210"/>
                      <a:gd name="T25" fmla="*/ 168 h 174"/>
                      <a:gd name="T26" fmla="*/ 210 w 210"/>
                      <a:gd name="T27" fmla="*/ 174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10" h="174">
                        <a:moveTo>
                          <a:pt x="186" y="0"/>
                        </a:moveTo>
                        <a:lnTo>
                          <a:pt x="174" y="0"/>
                        </a:lnTo>
                        <a:lnTo>
                          <a:pt x="150" y="0"/>
                        </a:lnTo>
                        <a:lnTo>
                          <a:pt x="90" y="6"/>
                        </a:lnTo>
                        <a:lnTo>
                          <a:pt x="36" y="24"/>
                        </a:lnTo>
                        <a:lnTo>
                          <a:pt x="12" y="36"/>
                        </a:lnTo>
                        <a:lnTo>
                          <a:pt x="6" y="60"/>
                        </a:lnTo>
                        <a:lnTo>
                          <a:pt x="0" y="102"/>
                        </a:lnTo>
                        <a:lnTo>
                          <a:pt x="12" y="120"/>
                        </a:lnTo>
                        <a:lnTo>
                          <a:pt x="30" y="138"/>
                        </a:lnTo>
                        <a:lnTo>
                          <a:pt x="54" y="150"/>
                        </a:lnTo>
                        <a:lnTo>
                          <a:pt x="90" y="156"/>
                        </a:lnTo>
                        <a:lnTo>
                          <a:pt x="144" y="168"/>
                        </a:lnTo>
                        <a:lnTo>
                          <a:pt x="210" y="174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25" name="Freeform 493"/>
                  <p:cNvSpPr>
                    <a:spLocks/>
                  </p:cNvSpPr>
                  <p:nvPr/>
                </p:nvSpPr>
                <p:spPr bwMode="auto">
                  <a:xfrm>
                    <a:off x="3771" y="1120"/>
                    <a:ext cx="544" cy="377"/>
                  </a:xfrm>
                  <a:custGeom>
                    <a:avLst/>
                    <a:gdLst>
                      <a:gd name="T0" fmla="*/ 0 w 544"/>
                      <a:gd name="T1" fmla="*/ 330 h 377"/>
                      <a:gd name="T2" fmla="*/ 0 w 544"/>
                      <a:gd name="T3" fmla="*/ 294 h 377"/>
                      <a:gd name="T4" fmla="*/ 6 w 544"/>
                      <a:gd name="T5" fmla="*/ 258 h 377"/>
                      <a:gd name="T6" fmla="*/ 30 w 544"/>
                      <a:gd name="T7" fmla="*/ 210 h 377"/>
                      <a:gd name="T8" fmla="*/ 48 w 544"/>
                      <a:gd name="T9" fmla="*/ 168 h 377"/>
                      <a:gd name="T10" fmla="*/ 71 w 544"/>
                      <a:gd name="T11" fmla="*/ 132 h 377"/>
                      <a:gd name="T12" fmla="*/ 95 w 544"/>
                      <a:gd name="T13" fmla="*/ 108 h 377"/>
                      <a:gd name="T14" fmla="*/ 131 w 544"/>
                      <a:gd name="T15" fmla="*/ 78 h 377"/>
                      <a:gd name="T16" fmla="*/ 173 w 544"/>
                      <a:gd name="T17" fmla="*/ 54 h 377"/>
                      <a:gd name="T18" fmla="*/ 275 w 544"/>
                      <a:gd name="T19" fmla="*/ 18 h 377"/>
                      <a:gd name="T20" fmla="*/ 370 w 544"/>
                      <a:gd name="T21" fmla="*/ 0 h 377"/>
                      <a:gd name="T22" fmla="*/ 412 w 544"/>
                      <a:gd name="T23" fmla="*/ 6 h 377"/>
                      <a:gd name="T24" fmla="*/ 454 w 544"/>
                      <a:gd name="T25" fmla="*/ 12 h 377"/>
                      <a:gd name="T26" fmla="*/ 490 w 544"/>
                      <a:gd name="T27" fmla="*/ 30 h 377"/>
                      <a:gd name="T28" fmla="*/ 526 w 544"/>
                      <a:gd name="T29" fmla="*/ 54 h 377"/>
                      <a:gd name="T30" fmla="*/ 544 w 544"/>
                      <a:gd name="T31" fmla="*/ 72 h 377"/>
                      <a:gd name="T32" fmla="*/ 544 w 544"/>
                      <a:gd name="T33" fmla="*/ 84 h 377"/>
                      <a:gd name="T34" fmla="*/ 532 w 544"/>
                      <a:gd name="T35" fmla="*/ 84 h 377"/>
                      <a:gd name="T36" fmla="*/ 526 w 544"/>
                      <a:gd name="T37" fmla="*/ 78 h 377"/>
                      <a:gd name="T38" fmla="*/ 514 w 544"/>
                      <a:gd name="T39" fmla="*/ 66 h 377"/>
                      <a:gd name="T40" fmla="*/ 484 w 544"/>
                      <a:gd name="T41" fmla="*/ 54 h 377"/>
                      <a:gd name="T42" fmla="*/ 454 w 544"/>
                      <a:gd name="T43" fmla="*/ 42 h 377"/>
                      <a:gd name="T44" fmla="*/ 430 w 544"/>
                      <a:gd name="T45" fmla="*/ 36 h 377"/>
                      <a:gd name="T46" fmla="*/ 353 w 544"/>
                      <a:gd name="T47" fmla="*/ 36 h 377"/>
                      <a:gd name="T48" fmla="*/ 287 w 544"/>
                      <a:gd name="T49" fmla="*/ 54 h 377"/>
                      <a:gd name="T50" fmla="*/ 227 w 544"/>
                      <a:gd name="T51" fmla="*/ 78 h 377"/>
                      <a:gd name="T52" fmla="*/ 209 w 544"/>
                      <a:gd name="T53" fmla="*/ 96 h 377"/>
                      <a:gd name="T54" fmla="*/ 197 w 544"/>
                      <a:gd name="T55" fmla="*/ 114 h 377"/>
                      <a:gd name="T56" fmla="*/ 197 w 544"/>
                      <a:gd name="T57" fmla="*/ 126 h 377"/>
                      <a:gd name="T58" fmla="*/ 203 w 544"/>
                      <a:gd name="T59" fmla="*/ 138 h 377"/>
                      <a:gd name="T60" fmla="*/ 227 w 544"/>
                      <a:gd name="T61" fmla="*/ 144 h 377"/>
                      <a:gd name="T62" fmla="*/ 251 w 544"/>
                      <a:gd name="T63" fmla="*/ 144 h 377"/>
                      <a:gd name="T64" fmla="*/ 203 w 544"/>
                      <a:gd name="T65" fmla="*/ 174 h 377"/>
                      <a:gd name="T66" fmla="*/ 161 w 544"/>
                      <a:gd name="T67" fmla="*/ 198 h 377"/>
                      <a:gd name="T68" fmla="*/ 119 w 544"/>
                      <a:gd name="T69" fmla="*/ 228 h 377"/>
                      <a:gd name="T70" fmla="*/ 77 w 544"/>
                      <a:gd name="T71" fmla="*/ 264 h 377"/>
                      <a:gd name="T72" fmla="*/ 48 w 544"/>
                      <a:gd name="T73" fmla="*/ 306 h 377"/>
                      <a:gd name="T74" fmla="*/ 30 w 544"/>
                      <a:gd name="T75" fmla="*/ 353 h 377"/>
                      <a:gd name="T76" fmla="*/ 18 w 544"/>
                      <a:gd name="T77" fmla="*/ 371 h 377"/>
                      <a:gd name="T78" fmla="*/ 12 w 544"/>
                      <a:gd name="T79" fmla="*/ 377 h 377"/>
                      <a:gd name="T80" fmla="*/ 6 w 544"/>
                      <a:gd name="T81" fmla="*/ 359 h 377"/>
                      <a:gd name="T82" fmla="*/ 0 w 544"/>
                      <a:gd name="T83" fmla="*/ 330 h 377"/>
                      <a:gd name="T84" fmla="*/ 0 w 544"/>
                      <a:gd name="T85" fmla="*/ 330 h 3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544" h="377">
                        <a:moveTo>
                          <a:pt x="0" y="330"/>
                        </a:moveTo>
                        <a:lnTo>
                          <a:pt x="0" y="294"/>
                        </a:lnTo>
                        <a:lnTo>
                          <a:pt x="6" y="258"/>
                        </a:lnTo>
                        <a:lnTo>
                          <a:pt x="30" y="210"/>
                        </a:lnTo>
                        <a:lnTo>
                          <a:pt x="48" y="168"/>
                        </a:lnTo>
                        <a:lnTo>
                          <a:pt x="71" y="132"/>
                        </a:lnTo>
                        <a:lnTo>
                          <a:pt x="95" y="108"/>
                        </a:lnTo>
                        <a:lnTo>
                          <a:pt x="131" y="78"/>
                        </a:lnTo>
                        <a:lnTo>
                          <a:pt x="173" y="54"/>
                        </a:lnTo>
                        <a:lnTo>
                          <a:pt x="275" y="18"/>
                        </a:lnTo>
                        <a:lnTo>
                          <a:pt x="370" y="0"/>
                        </a:lnTo>
                        <a:lnTo>
                          <a:pt x="412" y="6"/>
                        </a:lnTo>
                        <a:lnTo>
                          <a:pt x="454" y="12"/>
                        </a:lnTo>
                        <a:lnTo>
                          <a:pt x="490" y="30"/>
                        </a:lnTo>
                        <a:lnTo>
                          <a:pt x="526" y="54"/>
                        </a:lnTo>
                        <a:lnTo>
                          <a:pt x="544" y="72"/>
                        </a:lnTo>
                        <a:lnTo>
                          <a:pt x="544" y="84"/>
                        </a:lnTo>
                        <a:lnTo>
                          <a:pt x="532" y="84"/>
                        </a:lnTo>
                        <a:lnTo>
                          <a:pt x="526" y="78"/>
                        </a:lnTo>
                        <a:lnTo>
                          <a:pt x="514" y="66"/>
                        </a:lnTo>
                        <a:lnTo>
                          <a:pt x="484" y="54"/>
                        </a:lnTo>
                        <a:lnTo>
                          <a:pt x="454" y="42"/>
                        </a:lnTo>
                        <a:lnTo>
                          <a:pt x="430" y="36"/>
                        </a:lnTo>
                        <a:lnTo>
                          <a:pt x="353" y="36"/>
                        </a:lnTo>
                        <a:lnTo>
                          <a:pt x="287" y="54"/>
                        </a:lnTo>
                        <a:lnTo>
                          <a:pt x="227" y="78"/>
                        </a:lnTo>
                        <a:lnTo>
                          <a:pt x="209" y="96"/>
                        </a:lnTo>
                        <a:lnTo>
                          <a:pt x="197" y="114"/>
                        </a:lnTo>
                        <a:lnTo>
                          <a:pt x="197" y="126"/>
                        </a:lnTo>
                        <a:lnTo>
                          <a:pt x="203" y="138"/>
                        </a:lnTo>
                        <a:lnTo>
                          <a:pt x="227" y="144"/>
                        </a:lnTo>
                        <a:lnTo>
                          <a:pt x="251" y="144"/>
                        </a:lnTo>
                        <a:lnTo>
                          <a:pt x="203" y="174"/>
                        </a:lnTo>
                        <a:lnTo>
                          <a:pt x="161" y="198"/>
                        </a:lnTo>
                        <a:lnTo>
                          <a:pt x="119" y="228"/>
                        </a:lnTo>
                        <a:lnTo>
                          <a:pt x="77" y="264"/>
                        </a:lnTo>
                        <a:lnTo>
                          <a:pt x="48" y="306"/>
                        </a:lnTo>
                        <a:lnTo>
                          <a:pt x="30" y="353"/>
                        </a:lnTo>
                        <a:lnTo>
                          <a:pt x="18" y="371"/>
                        </a:lnTo>
                        <a:lnTo>
                          <a:pt x="12" y="377"/>
                        </a:lnTo>
                        <a:lnTo>
                          <a:pt x="6" y="359"/>
                        </a:lnTo>
                        <a:lnTo>
                          <a:pt x="0" y="330"/>
                        </a:lnTo>
                        <a:lnTo>
                          <a:pt x="0" y="33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726" name="Freeform 494"/>
                  <p:cNvSpPr>
                    <a:spLocks/>
                  </p:cNvSpPr>
                  <p:nvPr/>
                </p:nvSpPr>
                <p:spPr bwMode="auto">
                  <a:xfrm>
                    <a:off x="4363" y="1210"/>
                    <a:ext cx="406" cy="287"/>
                  </a:xfrm>
                  <a:custGeom>
                    <a:avLst/>
                    <a:gdLst>
                      <a:gd name="T0" fmla="*/ 24 w 406"/>
                      <a:gd name="T1" fmla="*/ 30 h 287"/>
                      <a:gd name="T2" fmla="*/ 6 w 406"/>
                      <a:gd name="T3" fmla="*/ 42 h 287"/>
                      <a:gd name="T4" fmla="*/ 0 w 406"/>
                      <a:gd name="T5" fmla="*/ 48 h 287"/>
                      <a:gd name="T6" fmla="*/ 0 w 406"/>
                      <a:gd name="T7" fmla="*/ 54 h 287"/>
                      <a:gd name="T8" fmla="*/ 12 w 406"/>
                      <a:gd name="T9" fmla="*/ 78 h 287"/>
                      <a:gd name="T10" fmla="*/ 24 w 406"/>
                      <a:gd name="T11" fmla="*/ 78 h 287"/>
                      <a:gd name="T12" fmla="*/ 42 w 406"/>
                      <a:gd name="T13" fmla="*/ 72 h 287"/>
                      <a:gd name="T14" fmla="*/ 54 w 406"/>
                      <a:gd name="T15" fmla="*/ 66 h 287"/>
                      <a:gd name="T16" fmla="*/ 66 w 406"/>
                      <a:gd name="T17" fmla="*/ 60 h 287"/>
                      <a:gd name="T18" fmla="*/ 119 w 406"/>
                      <a:gd name="T19" fmla="*/ 48 h 287"/>
                      <a:gd name="T20" fmla="*/ 191 w 406"/>
                      <a:gd name="T21" fmla="*/ 42 h 287"/>
                      <a:gd name="T22" fmla="*/ 257 w 406"/>
                      <a:gd name="T23" fmla="*/ 48 h 287"/>
                      <a:gd name="T24" fmla="*/ 293 w 406"/>
                      <a:gd name="T25" fmla="*/ 66 h 287"/>
                      <a:gd name="T26" fmla="*/ 329 w 406"/>
                      <a:gd name="T27" fmla="*/ 114 h 287"/>
                      <a:gd name="T28" fmla="*/ 347 w 406"/>
                      <a:gd name="T29" fmla="*/ 144 h 287"/>
                      <a:gd name="T30" fmla="*/ 365 w 406"/>
                      <a:gd name="T31" fmla="*/ 180 h 287"/>
                      <a:gd name="T32" fmla="*/ 377 w 406"/>
                      <a:gd name="T33" fmla="*/ 228 h 287"/>
                      <a:gd name="T34" fmla="*/ 383 w 406"/>
                      <a:gd name="T35" fmla="*/ 275 h 287"/>
                      <a:gd name="T36" fmla="*/ 389 w 406"/>
                      <a:gd name="T37" fmla="*/ 287 h 287"/>
                      <a:gd name="T38" fmla="*/ 395 w 406"/>
                      <a:gd name="T39" fmla="*/ 281 h 287"/>
                      <a:gd name="T40" fmla="*/ 401 w 406"/>
                      <a:gd name="T41" fmla="*/ 263 h 287"/>
                      <a:gd name="T42" fmla="*/ 406 w 406"/>
                      <a:gd name="T43" fmla="*/ 228 h 287"/>
                      <a:gd name="T44" fmla="*/ 401 w 406"/>
                      <a:gd name="T45" fmla="*/ 198 h 287"/>
                      <a:gd name="T46" fmla="*/ 395 w 406"/>
                      <a:gd name="T47" fmla="*/ 150 h 287"/>
                      <a:gd name="T48" fmla="*/ 371 w 406"/>
                      <a:gd name="T49" fmla="*/ 96 h 287"/>
                      <a:gd name="T50" fmla="*/ 335 w 406"/>
                      <a:gd name="T51" fmla="*/ 48 h 287"/>
                      <a:gd name="T52" fmla="*/ 287 w 406"/>
                      <a:gd name="T53" fmla="*/ 12 h 287"/>
                      <a:gd name="T54" fmla="*/ 227 w 406"/>
                      <a:gd name="T55" fmla="*/ 0 h 287"/>
                      <a:gd name="T56" fmla="*/ 167 w 406"/>
                      <a:gd name="T57" fmla="*/ 0 h 287"/>
                      <a:gd name="T58" fmla="*/ 101 w 406"/>
                      <a:gd name="T59" fmla="*/ 6 h 287"/>
                      <a:gd name="T60" fmla="*/ 66 w 406"/>
                      <a:gd name="T61" fmla="*/ 18 h 287"/>
                      <a:gd name="T62" fmla="*/ 48 w 406"/>
                      <a:gd name="T63" fmla="*/ 24 h 287"/>
                      <a:gd name="T64" fmla="*/ 24 w 406"/>
                      <a:gd name="T65" fmla="*/ 30 h 287"/>
                      <a:gd name="T66" fmla="*/ 24 w 406"/>
                      <a:gd name="T67" fmla="*/ 30 h 2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406" h="287">
                        <a:moveTo>
                          <a:pt x="24" y="30"/>
                        </a:moveTo>
                        <a:lnTo>
                          <a:pt x="6" y="42"/>
                        </a:lnTo>
                        <a:lnTo>
                          <a:pt x="0" y="48"/>
                        </a:lnTo>
                        <a:lnTo>
                          <a:pt x="0" y="54"/>
                        </a:lnTo>
                        <a:lnTo>
                          <a:pt x="12" y="78"/>
                        </a:lnTo>
                        <a:lnTo>
                          <a:pt x="24" y="78"/>
                        </a:lnTo>
                        <a:lnTo>
                          <a:pt x="42" y="72"/>
                        </a:lnTo>
                        <a:lnTo>
                          <a:pt x="54" y="66"/>
                        </a:lnTo>
                        <a:lnTo>
                          <a:pt x="66" y="60"/>
                        </a:lnTo>
                        <a:lnTo>
                          <a:pt x="119" y="48"/>
                        </a:lnTo>
                        <a:lnTo>
                          <a:pt x="191" y="42"/>
                        </a:lnTo>
                        <a:lnTo>
                          <a:pt x="257" y="48"/>
                        </a:lnTo>
                        <a:lnTo>
                          <a:pt x="293" y="66"/>
                        </a:lnTo>
                        <a:lnTo>
                          <a:pt x="329" y="114"/>
                        </a:lnTo>
                        <a:lnTo>
                          <a:pt x="347" y="144"/>
                        </a:lnTo>
                        <a:lnTo>
                          <a:pt x="365" y="180"/>
                        </a:lnTo>
                        <a:lnTo>
                          <a:pt x="377" y="228"/>
                        </a:lnTo>
                        <a:lnTo>
                          <a:pt x="383" y="275"/>
                        </a:lnTo>
                        <a:lnTo>
                          <a:pt x="389" y="287"/>
                        </a:lnTo>
                        <a:lnTo>
                          <a:pt x="395" y="281"/>
                        </a:lnTo>
                        <a:lnTo>
                          <a:pt x="401" y="263"/>
                        </a:lnTo>
                        <a:lnTo>
                          <a:pt x="406" y="228"/>
                        </a:lnTo>
                        <a:lnTo>
                          <a:pt x="401" y="198"/>
                        </a:lnTo>
                        <a:lnTo>
                          <a:pt x="395" y="150"/>
                        </a:lnTo>
                        <a:lnTo>
                          <a:pt x="371" y="96"/>
                        </a:lnTo>
                        <a:lnTo>
                          <a:pt x="335" y="48"/>
                        </a:lnTo>
                        <a:lnTo>
                          <a:pt x="287" y="12"/>
                        </a:lnTo>
                        <a:lnTo>
                          <a:pt x="227" y="0"/>
                        </a:lnTo>
                        <a:lnTo>
                          <a:pt x="167" y="0"/>
                        </a:lnTo>
                        <a:lnTo>
                          <a:pt x="101" y="6"/>
                        </a:lnTo>
                        <a:lnTo>
                          <a:pt x="66" y="18"/>
                        </a:lnTo>
                        <a:lnTo>
                          <a:pt x="48" y="24"/>
                        </a:lnTo>
                        <a:lnTo>
                          <a:pt x="24" y="30"/>
                        </a:lnTo>
                        <a:lnTo>
                          <a:pt x="24" y="3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23727" name="Rectangle 495"/>
                <p:cNvSpPr>
                  <a:spLocks noChangeArrowheads="1"/>
                </p:cNvSpPr>
                <p:nvPr/>
              </p:nvSpPr>
              <p:spPr bwMode="auto">
                <a:xfrm>
                  <a:off x="3696" y="1392"/>
                  <a:ext cx="1104" cy="288"/>
                </a:xfrm>
                <a:prstGeom prst="rect">
                  <a:avLst/>
                </a:prstGeom>
                <a:solidFill>
                  <a:srgbClr val="FFFFCC"/>
                </a:solidFill>
                <a:ln w="19050">
                  <a:solidFill>
                    <a:srgbClr val="003399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ja-JP" altLang="en-US" sz="800">
                      <a:solidFill>
                        <a:srgbClr val="003366"/>
                      </a:solidFill>
                      <a:ea typeface="HGP創英角ﾎﾟｯﾌﾟ体" pitchFamily="50" charset="-128"/>
                    </a:rPr>
                    <a:t>アイデア</a:t>
                  </a:r>
                </a:p>
              </p:txBody>
            </p:sp>
          </p:grpSp>
          <p:sp>
            <p:nvSpPr>
              <p:cNvPr id="223962" name="Rectangle 730"/>
              <p:cNvSpPr>
                <a:spLocks noChangeArrowheads="1"/>
              </p:cNvSpPr>
              <p:nvPr/>
            </p:nvSpPr>
            <p:spPr bwMode="auto">
              <a:xfrm>
                <a:off x="4656" y="816"/>
                <a:ext cx="1104" cy="6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3600">
                    <a:solidFill>
                      <a:srgbClr val="CC0000"/>
                    </a:solidFill>
                    <a:ea typeface="HGP創英角ﾎﾟｯﾌﾟ体" pitchFamily="50" charset="-128"/>
                  </a:rPr>
                  <a:t>期待</a:t>
                </a:r>
              </a:p>
              <a:p>
                <a:pPr algn="ctr"/>
                <a:r>
                  <a:rPr lang="ja-JP" altLang="en-US" sz="3600">
                    <a:solidFill>
                      <a:srgbClr val="CC0000"/>
                    </a:solidFill>
                    <a:ea typeface="HGP創英角ﾎﾟｯﾌﾟ体" pitchFamily="50" charset="-128"/>
                  </a:rPr>
                  <a:t>効果</a:t>
                </a:r>
              </a:p>
            </p:txBody>
          </p:sp>
          <p:sp>
            <p:nvSpPr>
              <p:cNvPr id="223963" name="Rectangle 731"/>
              <p:cNvSpPr>
                <a:spLocks noChangeArrowheads="1"/>
              </p:cNvSpPr>
              <p:nvPr/>
            </p:nvSpPr>
            <p:spPr bwMode="auto">
              <a:xfrm>
                <a:off x="4560" y="2448"/>
                <a:ext cx="1008" cy="5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2400">
                    <a:solidFill>
                      <a:srgbClr val="CC0000"/>
                    </a:solidFill>
                    <a:ea typeface="HGP創英角ﾎﾟｯﾌﾟ体" pitchFamily="50" charset="-128"/>
                  </a:rPr>
                  <a:t>期待</a:t>
                </a:r>
              </a:p>
              <a:p>
                <a:pPr algn="ctr"/>
                <a:r>
                  <a:rPr lang="ja-JP" altLang="en-US" sz="2400">
                    <a:solidFill>
                      <a:srgbClr val="CC0000"/>
                    </a:solidFill>
                    <a:ea typeface="HGP創英角ﾎﾟｯﾌﾟ体" pitchFamily="50" charset="-128"/>
                  </a:rPr>
                  <a:t>効果</a:t>
                </a:r>
              </a:p>
            </p:txBody>
          </p:sp>
          <p:sp>
            <p:nvSpPr>
              <p:cNvPr id="223964" name="Rectangle 732"/>
              <p:cNvSpPr>
                <a:spLocks noChangeArrowheads="1"/>
              </p:cNvSpPr>
              <p:nvPr/>
            </p:nvSpPr>
            <p:spPr bwMode="auto">
              <a:xfrm>
                <a:off x="4560" y="2976"/>
                <a:ext cx="1008" cy="5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2000">
                    <a:solidFill>
                      <a:srgbClr val="CC0000"/>
                    </a:solidFill>
                    <a:ea typeface="HGP創英角ﾎﾟｯﾌﾟ体" pitchFamily="50" charset="-128"/>
                  </a:rPr>
                  <a:t>期待</a:t>
                </a:r>
              </a:p>
              <a:p>
                <a:pPr algn="ctr"/>
                <a:r>
                  <a:rPr lang="ja-JP" altLang="en-US" sz="2000">
                    <a:solidFill>
                      <a:srgbClr val="CC0000"/>
                    </a:solidFill>
                    <a:ea typeface="HGP創英角ﾎﾟｯﾌﾟ体" pitchFamily="50" charset="-128"/>
                  </a:rPr>
                  <a:t>効果</a:t>
                </a:r>
              </a:p>
            </p:txBody>
          </p:sp>
          <p:sp>
            <p:nvSpPr>
              <p:cNvPr id="223965" name="Rectangle 733"/>
              <p:cNvSpPr>
                <a:spLocks noChangeArrowheads="1"/>
              </p:cNvSpPr>
              <p:nvPr/>
            </p:nvSpPr>
            <p:spPr bwMode="auto">
              <a:xfrm>
                <a:off x="4656" y="3552"/>
                <a:ext cx="768" cy="3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1600">
                    <a:solidFill>
                      <a:srgbClr val="CC0000"/>
                    </a:solidFill>
                    <a:ea typeface="HGP創英角ﾎﾟｯﾌﾟ体" pitchFamily="50" charset="-128"/>
                  </a:rPr>
                  <a:t>期待</a:t>
                </a:r>
              </a:p>
              <a:p>
                <a:pPr algn="ctr"/>
                <a:r>
                  <a:rPr lang="ja-JP" altLang="en-US" sz="1600">
                    <a:solidFill>
                      <a:srgbClr val="CC0000"/>
                    </a:solidFill>
                    <a:ea typeface="HGP創英角ﾎﾟｯﾌﾟ体" pitchFamily="50" charset="-128"/>
                  </a:rPr>
                  <a:t>効果</a:t>
                </a:r>
              </a:p>
            </p:txBody>
          </p:sp>
          <p:sp>
            <p:nvSpPr>
              <p:cNvPr id="223966" name="Rectangle 734"/>
              <p:cNvSpPr>
                <a:spLocks noChangeArrowheads="1"/>
              </p:cNvSpPr>
              <p:nvPr/>
            </p:nvSpPr>
            <p:spPr bwMode="auto">
              <a:xfrm>
                <a:off x="4704" y="4080"/>
                <a:ext cx="672" cy="2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1400">
                    <a:solidFill>
                      <a:srgbClr val="CC0000"/>
                    </a:solidFill>
                    <a:ea typeface="HGP創英角ﾎﾟｯﾌﾟ体" pitchFamily="50" charset="-128"/>
                  </a:rPr>
                  <a:t>期待</a:t>
                </a:r>
              </a:p>
              <a:p>
                <a:pPr algn="ctr"/>
                <a:r>
                  <a:rPr lang="ja-JP" altLang="en-US" sz="1400">
                    <a:solidFill>
                      <a:srgbClr val="CC0000"/>
                    </a:solidFill>
                    <a:ea typeface="HGP創英角ﾎﾟｯﾌﾟ体" pitchFamily="50" charset="-128"/>
                  </a:rPr>
                  <a:t>効果</a:t>
                </a:r>
              </a:p>
            </p:txBody>
          </p:sp>
          <p:sp>
            <p:nvSpPr>
              <p:cNvPr id="223967" name="Rectangle 735"/>
              <p:cNvSpPr>
                <a:spLocks noChangeArrowheads="1"/>
              </p:cNvSpPr>
              <p:nvPr/>
            </p:nvSpPr>
            <p:spPr bwMode="auto">
              <a:xfrm>
                <a:off x="4656" y="1680"/>
                <a:ext cx="1008" cy="5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3000">
                    <a:solidFill>
                      <a:srgbClr val="CC0000"/>
                    </a:solidFill>
                    <a:ea typeface="HGP創英角ﾎﾟｯﾌﾟ体" pitchFamily="50" charset="-128"/>
                  </a:rPr>
                  <a:t>期待</a:t>
                </a:r>
              </a:p>
              <a:p>
                <a:pPr algn="ctr"/>
                <a:r>
                  <a:rPr lang="ja-JP" altLang="en-US" sz="3000">
                    <a:solidFill>
                      <a:srgbClr val="CC0000"/>
                    </a:solidFill>
                    <a:ea typeface="HGP創英角ﾎﾟｯﾌﾟ体" pitchFamily="50" charset="-128"/>
                  </a:rPr>
                  <a:t>効果</a:t>
                </a:r>
              </a:p>
            </p:txBody>
          </p:sp>
        </p:grpSp>
        <p:sp>
          <p:nvSpPr>
            <p:cNvPr id="223969" name="Oval 737"/>
            <p:cNvSpPr>
              <a:spLocks noChangeArrowheads="1"/>
            </p:cNvSpPr>
            <p:nvPr/>
          </p:nvSpPr>
          <p:spPr bwMode="auto">
            <a:xfrm>
              <a:off x="3264" y="672"/>
              <a:ext cx="2352" cy="864"/>
            </a:xfrm>
            <a:prstGeom prst="ellipse">
              <a:avLst/>
            </a:prstGeom>
            <a:noFill/>
            <a:ln w="76200">
              <a:solidFill>
                <a:srgbClr val="A5002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272" name="Group 40"/>
          <p:cNvGrpSpPr>
            <a:grpSpLocks/>
          </p:cNvGrpSpPr>
          <p:nvPr/>
        </p:nvGrpSpPr>
        <p:grpSpPr bwMode="auto">
          <a:xfrm>
            <a:off x="179388" y="188913"/>
            <a:ext cx="8839200" cy="6553200"/>
            <a:chOff x="192" y="0"/>
            <a:chExt cx="5568" cy="4128"/>
          </a:xfrm>
        </p:grpSpPr>
        <p:sp>
          <p:nvSpPr>
            <p:cNvPr id="95255" name="Rectangle 23"/>
            <p:cNvSpPr>
              <a:spLocks noChangeArrowheads="1"/>
            </p:cNvSpPr>
            <p:nvPr/>
          </p:nvSpPr>
          <p:spPr bwMode="auto">
            <a:xfrm>
              <a:off x="432" y="0"/>
              <a:ext cx="2112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/>
                <a:t>課題達成型</a:t>
              </a:r>
            </a:p>
          </p:txBody>
        </p:sp>
        <p:sp>
          <p:nvSpPr>
            <p:cNvPr id="95256" name="Rectangle 24"/>
            <p:cNvSpPr>
              <a:spLocks noChangeArrowheads="1"/>
            </p:cNvSpPr>
            <p:nvPr/>
          </p:nvSpPr>
          <p:spPr bwMode="auto">
            <a:xfrm>
              <a:off x="3168" y="0"/>
              <a:ext cx="2112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>
                  <a:solidFill>
                    <a:schemeClr val="accent2"/>
                  </a:solidFill>
                </a:rPr>
                <a:t>問題解決型</a:t>
              </a:r>
            </a:p>
          </p:txBody>
        </p:sp>
        <p:grpSp>
          <p:nvGrpSpPr>
            <p:cNvPr id="95266" name="Group 34"/>
            <p:cNvGrpSpPr>
              <a:grpSpLocks/>
            </p:cNvGrpSpPr>
            <p:nvPr/>
          </p:nvGrpSpPr>
          <p:grpSpPr bwMode="auto">
            <a:xfrm>
              <a:off x="192" y="384"/>
              <a:ext cx="2880" cy="3744"/>
              <a:chOff x="192" y="384"/>
              <a:chExt cx="2880" cy="3744"/>
            </a:xfrm>
          </p:grpSpPr>
          <p:sp>
            <p:nvSpPr>
              <p:cNvPr id="95235" name="AutoShape 3"/>
              <p:cNvSpPr>
                <a:spLocks noChangeArrowheads="1"/>
              </p:cNvSpPr>
              <p:nvPr/>
            </p:nvSpPr>
            <p:spPr bwMode="auto">
              <a:xfrm>
                <a:off x="192" y="724"/>
                <a:ext cx="2880" cy="2924"/>
              </a:xfrm>
              <a:prstGeom prst="roundRect">
                <a:avLst>
                  <a:gd name="adj" fmla="val 12449"/>
                </a:avLst>
              </a:prstGeom>
              <a:solidFill>
                <a:srgbClr val="FFCCCC"/>
              </a:solidFill>
              <a:ln w="12700">
                <a:solidFill>
                  <a:srgbClr val="660033"/>
                </a:solidFill>
                <a:round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/>
              <a:lstStyle/>
              <a:p>
                <a:pPr algn="ctr"/>
                <a:r>
                  <a:rPr lang="ja-JP" altLang="en-US" sz="3600"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HGP創英角ﾎﾟｯﾌﾟ体" pitchFamily="50" charset="-128"/>
                  </a:rPr>
                  <a:t>５．最適策の追究</a:t>
                </a:r>
              </a:p>
            </p:txBody>
          </p:sp>
          <p:sp>
            <p:nvSpPr>
              <p:cNvPr id="95245" name="AutoShape 13"/>
              <p:cNvSpPr>
                <a:spLocks noChangeArrowheads="1"/>
              </p:cNvSpPr>
              <p:nvPr/>
            </p:nvSpPr>
            <p:spPr bwMode="auto">
              <a:xfrm>
                <a:off x="816" y="384"/>
                <a:ext cx="1528" cy="328"/>
              </a:xfrm>
              <a:prstGeom prst="downArrow">
                <a:avLst>
                  <a:gd name="adj1" fmla="val 51306"/>
                  <a:gd name="adj2" fmla="val 59449"/>
                </a:avLst>
              </a:prstGeom>
              <a:solidFill>
                <a:srgbClr val="CC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95258" name="AutoShape 26"/>
              <p:cNvSpPr>
                <a:spLocks noChangeArrowheads="1"/>
              </p:cNvSpPr>
              <p:nvPr/>
            </p:nvSpPr>
            <p:spPr bwMode="auto">
              <a:xfrm>
                <a:off x="816" y="3648"/>
                <a:ext cx="1528" cy="480"/>
              </a:xfrm>
              <a:prstGeom prst="downArrow">
                <a:avLst>
                  <a:gd name="adj1" fmla="val 51306"/>
                  <a:gd name="adj2" fmla="val 59449"/>
                </a:avLst>
              </a:prstGeom>
              <a:solidFill>
                <a:srgbClr val="CC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5265" name="Group 33"/>
            <p:cNvGrpSpPr>
              <a:grpSpLocks/>
            </p:cNvGrpSpPr>
            <p:nvPr/>
          </p:nvGrpSpPr>
          <p:grpSpPr bwMode="auto">
            <a:xfrm>
              <a:off x="3312" y="384"/>
              <a:ext cx="2304" cy="3744"/>
              <a:chOff x="3312" y="384"/>
              <a:chExt cx="2304" cy="3744"/>
            </a:xfrm>
          </p:grpSpPr>
          <p:sp>
            <p:nvSpPr>
              <p:cNvPr id="95237" name="AutoShape 5"/>
              <p:cNvSpPr>
                <a:spLocks noChangeArrowheads="1"/>
              </p:cNvSpPr>
              <p:nvPr/>
            </p:nvSpPr>
            <p:spPr bwMode="auto">
              <a:xfrm>
                <a:off x="3312" y="740"/>
                <a:ext cx="2304" cy="2908"/>
              </a:xfrm>
              <a:prstGeom prst="roundRect">
                <a:avLst>
                  <a:gd name="adj" fmla="val 12449"/>
                </a:avLst>
              </a:prstGeom>
              <a:solidFill>
                <a:srgbClr val="CCFFFF"/>
              </a:solidFill>
              <a:ln w="12700">
                <a:solidFill>
                  <a:srgbClr val="003366"/>
                </a:solidFill>
                <a:round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/>
              <a:lstStyle/>
              <a:p>
                <a:pPr algn="ctr"/>
                <a:r>
                  <a:rPr lang="ja-JP" altLang="en-US" sz="3600">
                    <a:solidFill>
                      <a:srgbClr val="000066"/>
                    </a:solidFill>
                  </a:rPr>
                  <a:t>５．対策の立案</a:t>
                </a:r>
              </a:p>
            </p:txBody>
          </p:sp>
          <p:sp>
            <p:nvSpPr>
              <p:cNvPr id="95246" name="AutoShape 14"/>
              <p:cNvSpPr>
                <a:spLocks noChangeArrowheads="1"/>
              </p:cNvSpPr>
              <p:nvPr/>
            </p:nvSpPr>
            <p:spPr bwMode="auto">
              <a:xfrm>
                <a:off x="3504" y="384"/>
                <a:ext cx="1528" cy="328"/>
              </a:xfrm>
              <a:prstGeom prst="downArrow">
                <a:avLst>
                  <a:gd name="adj1" fmla="val 50000"/>
                  <a:gd name="adj2" fmla="val 47551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95259" name="AutoShape 27"/>
              <p:cNvSpPr>
                <a:spLocks noChangeArrowheads="1"/>
              </p:cNvSpPr>
              <p:nvPr/>
            </p:nvSpPr>
            <p:spPr bwMode="auto">
              <a:xfrm>
                <a:off x="3504" y="3648"/>
                <a:ext cx="1528" cy="480"/>
              </a:xfrm>
              <a:prstGeom prst="downArrow">
                <a:avLst>
                  <a:gd name="adj1" fmla="val 50000"/>
                  <a:gd name="adj2" fmla="val 47551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95263" name="Rectangle 31"/>
            <p:cNvSpPr>
              <a:spLocks noChangeArrowheads="1"/>
            </p:cNvSpPr>
            <p:nvPr/>
          </p:nvSpPr>
          <p:spPr bwMode="auto">
            <a:xfrm rot="-1955112">
              <a:off x="1440" y="3120"/>
              <a:ext cx="555" cy="6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 sz="8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endParaRPr>
            </a:p>
          </p:txBody>
        </p:sp>
        <p:sp>
          <p:nvSpPr>
            <p:cNvPr id="95267" name="AutoShape 35"/>
            <p:cNvSpPr>
              <a:spLocks noChangeArrowheads="1"/>
            </p:cNvSpPr>
            <p:nvPr/>
          </p:nvSpPr>
          <p:spPr bwMode="auto">
            <a:xfrm>
              <a:off x="336" y="1344"/>
              <a:ext cx="2400" cy="1968"/>
            </a:xfrm>
            <a:prstGeom prst="foldedCorner">
              <a:avLst>
                <a:gd name="adj" fmla="val 12500"/>
              </a:avLst>
            </a:prstGeom>
            <a:solidFill>
              <a:schemeClr val="bg1"/>
            </a:solidFill>
            <a:ln w="9525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ja-JP" sz="2800">
                  <a:solidFill>
                    <a:srgbClr val="660033"/>
                  </a:solidFill>
                </a:rPr>
                <a:t>①</a:t>
              </a:r>
              <a:r>
                <a:rPr lang="ja-JP" altLang="en-US" sz="2800">
                  <a:solidFill>
                    <a:srgbClr val="660033"/>
                  </a:solidFill>
                </a:rPr>
                <a:t>シナリオの検討</a:t>
              </a:r>
            </a:p>
            <a:p>
              <a:endParaRPr lang="ja-JP" altLang="en-US" sz="1200">
                <a:solidFill>
                  <a:srgbClr val="660033"/>
                </a:solidFill>
              </a:endParaRPr>
            </a:p>
            <a:p>
              <a:r>
                <a:rPr lang="ja-JP" altLang="en-US" sz="2800">
                  <a:solidFill>
                    <a:srgbClr val="660033"/>
                  </a:solidFill>
                </a:rPr>
                <a:t>②期待効果の予測</a:t>
              </a:r>
            </a:p>
            <a:p>
              <a:endParaRPr lang="ja-JP" altLang="en-US" sz="1200">
                <a:solidFill>
                  <a:srgbClr val="660033"/>
                </a:solidFill>
              </a:endParaRPr>
            </a:p>
            <a:p>
              <a:r>
                <a:rPr lang="ja-JP" altLang="en-US" sz="2800">
                  <a:solidFill>
                    <a:srgbClr val="660033"/>
                  </a:solidFill>
                </a:rPr>
                <a:t>③障害予測と事前</a:t>
              </a:r>
            </a:p>
            <a:p>
              <a:r>
                <a:rPr lang="ja-JP" altLang="en-US" sz="2800">
                  <a:solidFill>
                    <a:srgbClr val="660033"/>
                  </a:solidFill>
                </a:rPr>
                <a:t>　　防止の検討</a:t>
              </a:r>
            </a:p>
            <a:p>
              <a:endParaRPr lang="ja-JP" altLang="en-US" sz="1200">
                <a:solidFill>
                  <a:srgbClr val="660033"/>
                </a:solidFill>
              </a:endParaRPr>
            </a:p>
            <a:p>
              <a:r>
                <a:rPr lang="ja-JP" altLang="en-US" sz="2800">
                  <a:solidFill>
                    <a:srgbClr val="660033"/>
                  </a:solidFill>
                </a:rPr>
                <a:t>④シナリオを選定</a:t>
              </a:r>
            </a:p>
          </p:txBody>
        </p:sp>
        <p:grpSp>
          <p:nvGrpSpPr>
            <p:cNvPr id="95268" name="Group 36"/>
            <p:cNvGrpSpPr>
              <a:grpSpLocks/>
            </p:cNvGrpSpPr>
            <p:nvPr/>
          </p:nvGrpSpPr>
          <p:grpSpPr bwMode="auto">
            <a:xfrm>
              <a:off x="2112" y="1872"/>
              <a:ext cx="3648" cy="1824"/>
              <a:chOff x="2016" y="2064"/>
              <a:chExt cx="3744" cy="1824"/>
            </a:xfrm>
          </p:grpSpPr>
          <p:pic>
            <p:nvPicPr>
              <p:cNvPr id="95269" name="Picture 37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16" y="2640"/>
                <a:ext cx="1205" cy="12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95270" name="AutoShape 38"/>
              <p:cNvSpPr>
                <a:spLocks noChangeArrowheads="1"/>
              </p:cNvSpPr>
              <p:nvPr/>
            </p:nvSpPr>
            <p:spPr bwMode="auto">
              <a:xfrm>
                <a:off x="3120" y="2064"/>
                <a:ext cx="2640" cy="1440"/>
              </a:xfrm>
              <a:prstGeom prst="cloudCallout">
                <a:avLst>
                  <a:gd name="adj1" fmla="val -65190"/>
                  <a:gd name="adj2" fmla="val 40694"/>
                </a:avLst>
              </a:prstGeom>
              <a:solidFill>
                <a:srgbClr val="FFFFCC"/>
              </a:solidFill>
              <a:ln w="28575">
                <a:solidFill>
                  <a:srgbClr val="6600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r>
                  <a:rPr lang="ja-JP" altLang="en-US" sz="3000">
                    <a:solidFill>
                      <a:srgbClr val="A50021"/>
                    </a:solidFill>
                    <a:ea typeface="HGP創英角ﾎﾟｯﾌﾟ体" pitchFamily="50" charset="-128"/>
                  </a:rPr>
                  <a:t>次ページで</a:t>
                </a:r>
              </a:p>
              <a:p>
                <a:pPr algn="ctr"/>
                <a:r>
                  <a:rPr lang="ja-JP" altLang="en-US" sz="3000">
                    <a:solidFill>
                      <a:srgbClr val="A50021"/>
                    </a:solidFill>
                    <a:ea typeface="HGP創英角ﾎﾟｯﾌﾟ体" pitchFamily="50" charset="-128"/>
                  </a:rPr>
                  <a:t>もう少し詳しく見てみよう！</a:t>
                </a:r>
              </a:p>
            </p:txBody>
          </p:sp>
        </p:grpSp>
        <p:sp>
          <p:nvSpPr>
            <p:cNvPr id="95271" name="Rectangle 39"/>
            <p:cNvSpPr>
              <a:spLocks noChangeArrowheads="1"/>
            </p:cNvSpPr>
            <p:nvPr/>
          </p:nvSpPr>
          <p:spPr bwMode="auto">
            <a:xfrm rot="-1961147">
              <a:off x="2160" y="1488"/>
              <a:ext cx="820" cy="9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8800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HG創英角ﾎﾟｯﾌﾟ体" pitchFamily="49" charset="-128"/>
                </a:rPr>
                <a:t>？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827" name="Group 19"/>
          <p:cNvGrpSpPr>
            <a:grpSpLocks/>
          </p:cNvGrpSpPr>
          <p:nvPr/>
        </p:nvGrpSpPr>
        <p:grpSpPr bwMode="auto">
          <a:xfrm>
            <a:off x="288925" y="144463"/>
            <a:ext cx="8675688" cy="6524625"/>
            <a:chOff x="0" y="0"/>
            <a:chExt cx="5760" cy="4320"/>
          </a:xfrm>
        </p:grpSpPr>
        <p:sp>
          <p:nvSpPr>
            <p:cNvPr id="119810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5760" cy="528"/>
            </a:xfrm>
            <a:prstGeom prst="rect">
              <a:avLst/>
            </a:prstGeom>
            <a:solidFill>
              <a:srgbClr val="FF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600">
                  <a:solidFill>
                    <a:srgbClr val="660033"/>
                  </a:solidFill>
                  <a:ea typeface="HGP創英角ｺﾞｼｯｸUB" pitchFamily="50" charset="-128"/>
                </a:rPr>
                <a:t>課題達成型ＱＣストーリーの特徴</a:t>
              </a:r>
              <a:r>
                <a:rPr lang="en-US" altLang="ja-JP" sz="3600">
                  <a:solidFill>
                    <a:srgbClr val="660033"/>
                  </a:solidFill>
                  <a:ea typeface="HGP創英角ｺﾞｼｯｸUB" pitchFamily="50" charset="-128"/>
                </a:rPr>
                <a:t>【</a:t>
              </a:r>
              <a:r>
                <a:rPr lang="ja-JP" altLang="en-US" sz="3600">
                  <a:solidFill>
                    <a:srgbClr val="660033"/>
                  </a:solidFill>
                  <a:ea typeface="HGP創英角ｺﾞｼｯｸUB" pitchFamily="50" charset="-128"/>
                </a:rPr>
                <a:t>３</a:t>
              </a:r>
              <a:r>
                <a:rPr lang="en-US" altLang="ja-JP" sz="3600">
                  <a:solidFill>
                    <a:srgbClr val="660033"/>
                  </a:solidFill>
                  <a:ea typeface="HGP創英角ｺﾞｼｯｸUB" pitchFamily="50" charset="-128"/>
                </a:rPr>
                <a:t>】</a:t>
              </a:r>
            </a:p>
          </p:txBody>
        </p:sp>
        <p:sp>
          <p:nvSpPr>
            <p:cNvPr id="119812" name="Rectangle 4"/>
            <p:cNvSpPr>
              <a:spLocks noChangeArrowheads="1"/>
            </p:cNvSpPr>
            <p:nvPr/>
          </p:nvSpPr>
          <p:spPr bwMode="auto">
            <a:xfrm>
              <a:off x="0" y="528"/>
              <a:ext cx="5760" cy="1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200">
                  <a:solidFill>
                    <a:srgbClr val="003366"/>
                  </a:solidFill>
                </a:rPr>
                <a:t>問題解決型では、</a:t>
              </a:r>
            </a:p>
            <a:p>
              <a:pPr algn="ctr"/>
              <a:r>
                <a:rPr lang="ja-JP" altLang="en-US" sz="3200">
                  <a:solidFill>
                    <a:srgbClr val="003366"/>
                  </a:solidFill>
                </a:rPr>
                <a:t>「あるべき姿」を崩している（問題発生の）</a:t>
              </a:r>
            </a:p>
            <a:p>
              <a:pPr algn="ctr"/>
              <a:r>
                <a:rPr lang="ja-JP" altLang="en-US" sz="3200">
                  <a:solidFill>
                    <a:srgbClr val="003366"/>
                  </a:solidFill>
                </a:rPr>
                <a:t>真の原因を見つけ、</a:t>
              </a:r>
              <a:r>
                <a:rPr lang="ja-JP" altLang="en-US" sz="3200" u="sng">
                  <a:solidFill>
                    <a:srgbClr val="003366"/>
                  </a:solidFill>
                </a:rPr>
                <a:t>その真の原因をどう</a:t>
              </a:r>
            </a:p>
            <a:p>
              <a:pPr algn="ctr"/>
              <a:r>
                <a:rPr lang="ja-JP" altLang="en-US" sz="3200" u="sng">
                  <a:solidFill>
                    <a:srgbClr val="003366"/>
                  </a:solidFill>
                </a:rPr>
                <a:t>退治するかを検討</a:t>
              </a:r>
              <a:r>
                <a:rPr lang="ja-JP" altLang="en-US" sz="3200">
                  <a:solidFill>
                    <a:srgbClr val="003366"/>
                  </a:solidFill>
                </a:rPr>
                <a:t>するが</a:t>
              </a:r>
            </a:p>
          </p:txBody>
        </p:sp>
        <p:sp>
          <p:nvSpPr>
            <p:cNvPr id="119813" name="Rectangle 5"/>
            <p:cNvSpPr>
              <a:spLocks noChangeArrowheads="1"/>
            </p:cNvSpPr>
            <p:nvPr/>
          </p:nvSpPr>
          <p:spPr bwMode="auto">
            <a:xfrm>
              <a:off x="0" y="2064"/>
              <a:ext cx="5760" cy="2256"/>
            </a:xfrm>
            <a:prstGeom prst="rect">
              <a:avLst/>
            </a:prstGeom>
            <a:solidFill>
              <a:srgbClr val="FF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algn="r"/>
              <a:endParaRPr lang="en-US" altLang="ja-JP" sz="1800">
                <a:solidFill>
                  <a:srgbClr val="000066"/>
                </a:solidFill>
              </a:endParaRPr>
            </a:p>
            <a:p>
              <a:pPr algn="r"/>
              <a:r>
                <a:rPr lang="ja-JP" altLang="en-US" sz="2800">
                  <a:solidFill>
                    <a:srgbClr val="660033"/>
                  </a:solidFill>
                  <a:ea typeface="HG創英角ﾎﾟｯﾌﾟ体" pitchFamily="49" charset="-128"/>
                </a:rPr>
                <a:t>今まで経験したことのない</a:t>
              </a:r>
              <a:r>
                <a:rPr lang="ja-JP" altLang="en-US" sz="2800">
                  <a:solidFill>
                    <a:srgbClr val="660033"/>
                  </a:solidFill>
                  <a:ea typeface="HGP創英角ﾎﾟｯﾌﾟ体" pitchFamily="50" charset="-128"/>
                </a:rPr>
                <a:t>対策</a:t>
              </a:r>
              <a:r>
                <a:rPr lang="ja-JP" altLang="en-US" sz="2800" b="1">
                  <a:solidFill>
                    <a:srgbClr val="003366"/>
                  </a:solidFill>
                </a:rPr>
                <a:t>の　</a:t>
              </a:r>
            </a:p>
            <a:p>
              <a:pPr algn="r"/>
              <a:r>
                <a:rPr lang="ja-JP" altLang="en-US" sz="2800" b="1">
                  <a:solidFill>
                    <a:srgbClr val="003366"/>
                  </a:solidFill>
                </a:rPr>
                <a:t>実施が多くなるので、事前に課　</a:t>
              </a:r>
            </a:p>
            <a:p>
              <a:pPr algn="r"/>
              <a:r>
                <a:rPr lang="ja-JP" altLang="en-US" sz="2800" b="1">
                  <a:solidFill>
                    <a:srgbClr val="003366"/>
                  </a:solidFill>
                </a:rPr>
                <a:t>題を達成させる</a:t>
              </a:r>
              <a:r>
                <a:rPr lang="ja-JP" altLang="en-US" sz="2800">
                  <a:solidFill>
                    <a:srgbClr val="660033"/>
                  </a:solidFill>
                  <a:ea typeface="HGP創英角ﾎﾟｯﾌﾟ体" pitchFamily="50" charset="-128"/>
                </a:rPr>
                <a:t>シナリオ（筋書　</a:t>
              </a:r>
            </a:p>
            <a:p>
              <a:pPr algn="r"/>
              <a:r>
                <a:rPr lang="ja-JP" altLang="en-US" sz="2800">
                  <a:solidFill>
                    <a:srgbClr val="660033"/>
                  </a:solidFill>
                  <a:ea typeface="HGP創英角ﾎﾟｯﾌﾟ体" pitchFamily="50" charset="-128"/>
                </a:rPr>
                <a:t>き）を</a:t>
              </a:r>
              <a:r>
                <a:rPr lang="ja-JP" altLang="en-US" sz="2800" u="sng">
                  <a:solidFill>
                    <a:srgbClr val="660033"/>
                  </a:solidFill>
                  <a:ea typeface="HGP創英角ﾎﾟｯﾌﾟ体" pitchFamily="50" charset="-128"/>
                </a:rPr>
                <a:t>具体的に検討（ｼｭﾐﾚｰ</a:t>
              </a:r>
              <a:r>
                <a:rPr lang="ja-JP" altLang="en-US" sz="2800" b="1">
                  <a:solidFill>
                    <a:srgbClr val="003366"/>
                  </a:solidFill>
                </a:rPr>
                <a:t>　</a:t>
              </a:r>
            </a:p>
            <a:p>
              <a:pPr algn="r"/>
              <a:r>
                <a:rPr lang="ja-JP" altLang="en-US" sz="2800" u="sng">
                  <a:solidFill>
                    <a:srgbClr val="660033"/>
                  </a:solidFill>
                  <a:ea typeface="HGP創英角ﾎﾟｯﾌﾟ体" pitchFamily="50" charset="-128"/>
                </a:rPr>
                <a:t>ｼｮﾝ）</a:t>
              </a:r>
              <a:r>
                <a:rPr lang="ja-JP" altLang="en-US" sz="2800" b="1" u="sng">
                  <a:solidFill>
                    <a:srgbClr val="003366"/>
                  </a:solidFill>
                </a:rPr>
                <a:t>し</a:t>
              </a:r>
              <a:r>
                <a:rPr lang="ja-JP" altLang="en-US" sz="2800" u="sng">
                  <a:solidFill>
                    <a:srgbClr val="660033"/>
                  </a:solidFill>
                  <a:ea typeface="HGP創英角ﾎﾟｯﾌﾟ体" pitchFamily="50" charset="-128"/>
                </a:rPr>
                <a:t>障害を予想するなど</a:t>
              </a:r>
              <a:r>
                <a:rPr lang="ja-JP" altLang="en-US" sz="2800">
                  <a:solidFill>
                    <a:srgbClr val="660033"/>
                  </a:solidFill>
                  <a:ea typeface="HGP創英角ﾎﾟｯﾌﾟ体" pitchFamily="50" charset="-128"/>
                </a:rPr>
                <a:t>　</a:t>
              </a:r>
            </a:p>
            <a:p>
              <a:pPr algn="r"/>
              <a:r>
                <a:rPr lang="ja-JP" altLang="en-US" sz="2800" u="sng">
                  <a:solidFill>
                    <a:srgbClr val="660033"/>
                  </a:solidFill>
                  <a:ea typeface="HGP創英角ﾎﾟｯﾌﾟ体" pitchFamily="50" charset="-128"/>
                </a:rPr>
                <a:t>入念な検討</a:t>
              </a:r>
              <a:r>
                <a:rPr lang="ja-JP" altLang="en-US" sz="2800" b="1">
                  <a:solidFill>
                    <a:srgbClr val="003366"/>
                  </a:solidFill>
                </a:rPr>
                <a:t>が必要</a:t>
              </a:r>
              <a:r>
                <a:rPr lang="ja-JP" altLang="en-US" sz="3500" b="1">
                  <a:solidFill>
                    <a:srgbClr val="003366"/>
                  </a:solidFill>
                </a:rPr>
                <a:t>　</a:t>
              </a:r>
            </a:p>
          </p:txBody>
        </p:sp>
        <p:sp>
          <p:nvSpPr>
            <p:cNvPr id="119814" name="AutoShape 6"/>
            <p:cNvSpPr>
              <a:spLocks noChangeArrowheads="1"/>
            </p:cNvSpPr>
            <p:nvPr/>
          </p:nvSpPr>
          <p:spPr bwMode="auto">
            <a:xfrm>
              <a:off x="1152" y="1824"/>
              <a:ext cx="3216" cy="432"/>
            </a:xfrm>
            <a:prstGeom prst="flowChartAlternateProcess">
              <a:avLst/>
            </a:prstGeom>
            <a:solidFill>
              <a:srgbClr val="800000"/>
            </a:solidFill>
            <a:ln w="9525">
              <a:solidFill>
                <a:srgbClr val="FFFFC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>
                  <a:solidFill>
                    <a:srgbClr val="FFFFCC"/>
                  </a:solidFill>
                </a:rPr>
                <a:t>課題達成型では</a:t>
              </a:r>
            </a:p>
          </p:txBody>
        </p:sp>
        <p:pic>
          <p:nvPicPr>
            <p:cNvPr id="119815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2784"/>
              <a:ext cx="1036" cy="15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9816" name="AutoShape 8"/>
            <p:cNvSpPr>
              <a:spLocks noChangeArrowheads="1"/>
            </p:cNvSpPr>
            <p:nvPr/>
          </p:nvSpPr>
          <p:spPr bwMode="auto">
            <a:xfrm>
              <a:off x="0" y="3552"/>
              <a:ext cx="1344" cy="576"/>
            </a:xfrm>
            <a:prstGeom prst="wedgeRoundRectCallout">
              <a:avLst>
                <a:gd name="adj1" fmla="val 44495"/>
                <a:gd name="adj2" fmla="val -121009"/>
                <a:gd name="adj3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2400">
                  <a:ea typeface="HGP創英角ﾎﾟｯﾌﾟ体" pitchFamily="50" charset="-128"/>
                </a:rPr>
                <a:t>初めて火星に行くぞ！</a:t>
              </a:r>
            </a:p>
          </p:txBody>
        </p:sp>
        <p:sp>
          <p:nvSpPr>
            <p:cNvPr id="119817" name="AutoShape 9"/>
            <p:cNvSpPr>
              <a:spLocks noChangeArrowheads="1"/>
            </p:cNvSpPr>
            <p:nvPr/>
          </p:nvSpPr>
          <p:spPr bwMode="auto">
            <a:xfrm rot="3826101">
              <a:off x="-50" y="1874"/>
              <a:ext cx="1817" cy="469"/>
            </a:xfrm>
            <a:prstGeom prst="leftArrow">
              <a:avLst>
                <a:gd name="adj1" fmla="val 58157"/>
                <a:gd name="adj2" fmla="val 37056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ea typeface="HGP創英角ﾎﾟｯﾌﾟ体" pitchFamily="50" charset="-128"/>
                </a:rPr>
                <a:t>成功ｼﾅﾘｵ</a:t>
              </a:r>
            </a:p>
          </p:txBody>
        </p:sp>
        <p:sp>
          <p:nvSpPr>
            <p:cNvPr id="119819" name="Rectangle 11"/>
            <p:cNvSpPr>
              <a:spLocks noChangeArrowheads="1"/>
            </p:cNvSpPr>
            <p:nvPr/>
          </p:nvSpPr>
          <p:spPr bwMode="auto">
            <a:xfrm rot="-1405937">
              <a:off x="0" y="2736"/>
              <a:ext cx="115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400">
                  <a:solidFill>
                    <a:srgbClr val="CC0000"/>
                  </a:solidFill>
                  <a:ea typeface="HGP創英角ﾎﾟｯﾌﾟ体" pitchFamily="50" charset="-128"/>
                </a:rPr>
                <a:t>酸素は？</a:t>
              </a:r>
            </a:p>
          </p:txBody>
        </p:sp>
        <p:sp>
          <p:nvSpPr>
            <p:cNvPr id="119820" name="Rectangle 12"/>
            <p:cNvSpPr>
              <a:spLocks noChangeArrowheads="1"/>
            </p:cNvSpPr>
            <p:nvPr/>
          </p:nvSpPr>
          <p:spPr bwMode="auto">
            <a:xfrm rot="-1405937">
              <a:off x="0" y="2352"/>
              <a:ext cx="115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300">
                  <a:solidFill>
                    <a:srgbClr val="CC0000"/>
                  </a:solidFill>
                  <a:ea typeface="HGP創英角ﾎﾟｯﾌﾟ体" pitchFamily="50" charset="-128"/>
                </a:rPr>
                <a:t>重力は？</a:t>
              </a:r>
            </a:p>
          </p:txBody>
        </p:sp>
        <p:sp>
          <p:nvSpPr>
            <p:cNvPr id="119821" name="Rectangle 13"/>
            <p:cNvSpPr>
              <a:spLocks noChangeArrowheads="1"/>
            </p:cNvSpPr>
            <p:nvPr/>
          </p:nvSpPr>
          <p:spPr bwMode="auto">
            <a:xfrm rot="-1405937">
              <a:off x="0" y="2016"/>
              <a:ext cx="115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200">
                  <a:solidFill>
                    <a:srgbClr val="CC0000"/>
                  </a:solidFill>
                  <a:ea typeface="HGP創英角ﾎﾟｯﾌﾟ体" pitchFamily="50" charset="-128"/>
                </a:rPr>
                <a:t>隕石は？</a:t>
              </a:r>
            </a:p>
          </p:txBody>
        </p:sp>
        <p:sp>
          <p:nvSpPr>
            <p:cNvPr id="119822" name="Rectangle 14"/>
            <p:cNvSpPr>
              <a:spLocks noChangeArrowheads="1"/>
            </p:cNvSpPr>
            <p:nvPr/>
          </p:nvSpPr>
          <p:spPr bwMode="auto">
            <a:xfrm rot="-1405937">
              <a:off x="0" y="1776"/>
              <a:ext cx="6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200">
                  <a:solidFill>
                    <a:srgbClr val="CC0000"/>
                  </a:solidFill>
                  <a:ea typeface="HGP創英角ﾎﾟｯﾌﾟ体" pitchFamily="50" charset="-128"/>
                </a:rPr>
                <a:t>障害</a:t>
              </a:r>
            </a:p>
          </p:txBody>
        </p:sp>
        <p:sp>
          <p:nvSpPr>
            <p:cNvPr id="119823" name="Rectangle 15"/>
            <p:cNvSpPr>
              <a:spLocks noChangeArrowheads="1"/>
            </p:cNvSpPr>
            <p:nvPr/>
          </p:nvSpPr>
          <p:spPr bwMode="auto">
            <a:xfrm rot="-1405937">
              <a:off x="0" y="1440"/>
              <a:ext cx="6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1800">
                  <a:solidFill>
                    <a:srgbClr val="CC0000"/>
                  </a:solidFill>
                  <a:ea typeface="HGP創英角ﾎﾟｯﾌﾟ体" pitchFamily="50" charset="-128"/>
                </a:rPr>
                <a:t>障害</a:t>
              </a:r>
            </a:p>
          </p:txBody>
        </p:sp>
        <p:sp>
          <p:nvSpPr>
            <p:cNvPr id="119825" name="Oval 17"/>
            <p:cNvSpPr>
              <a:spLocks noChangeArrowheads="1"/>
            </p:cNvSpPr>
            <p:nvPr/>
          </p:nvSpPr>
          <p:spPr bwMode="auto">
            <a:xfrm>
              <a:off x="96" y="816"/>
              <a:ext cx="576" cy="480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FF33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826" name="Rectangle 18"/>
            <p:cNvSpPr>
              <a:spLocks noChangeArrowheads="1"/>
            </p:cNvSpPr>
            <p:nvPr/>
          </p:nvSpPr>
          <p:spPr bwMode="auto">
            <a:xfrm>
              <a:off x="0" y="528"/>
              <a:ext cx="8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3200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HGP創英角ﾎﾟｯﾌﾟ体" pitchFamily="50" charset="-128"/>
                </a:rPr>
                <a:t>火星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3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419600"/>
            <a:ext cx="2181225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6307" name="AutoShape 3"/>
          <p:cNvSpPr>
            <a:spLocks noChangeArrowheads="1"/>
          </p:cNvSpPr>
          <p:nvPr/>
        </p:nvSpPr>
        <p:spPr bwMode="auto">
          <a:xfrm>
            <a:off x="7162800" y="4724400"/>
            <a:ext cx="1657350" cy="914400"/>
          </a:xfrm>
          <a:prstGeom prst="wedgeRoundRectCallout">
            <a:avLst>
              <a:gd name="adj1" fmla="val -69060"/>
              <a:gd name="adj2" fmla="val -24477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 sz="2200">
                <a:ea typeface="HGP創英角ﾎﾟｯﾌﾟ体" pitchFamily="50" charset="-128"/>
              </a:rPr>
              <a:t>初めて火星</a:t>
            </a:r>
          </a:p>
          <a:p>
            <a:pPr algn="ctr"/>
            <a:r>
              <a:rPr lang="ja-JP" altLang="en-US" sz="2200">
                <a:ea typeface="HGP創英角ﾎﾟｯﾌﾟ体" pitchFamily="50" charset="-128"/>
              </a:rPr>
              <a:t>に行くぞ！</a:t>
            </a:r>
          </a:p>
        </p:txBody>
      </p:sp>
      <p:grpSp>
        <p:nvGrpSpPr>
          <p:cNvPr id="226313" name="Group 9"/>
          <p:cNvGrpSpPr>
            <a:grpSpLocks/>
          </p:cNvGrpSpPr>
          <p:nvPr/>
        </p:nvGrpSpPr>
        <p:grpSpPr bwMode="auto">
          <a:xfrm>
            <a:off x="2286000" y="155575"/>
            <a:ext cx="1704975" cy="1905000"/>
            <a:chOff x="384" y="912"/>
            <a:chExt cx="1074" cy="1296"/>
          </a:xfrm>
        </p:grpSpPr>
        <p:pic>
          <p:nvPicPr>
            <p:cNvPr id="226314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1056"/>
              <a:ext cx="1074" cy="1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6315" name="Oval 11"/>
            <p:cNvSpPr>
              <a:spLocks noChangeArrowheads="1"/>
            </p:cNvSpPr>
            <p:nvPr/>
          </p:nvSpPr>
          <p:spPr bwMode="auto">
            <a:xfrm>
              <a:off x="672" y="912"/>
              <a:ext cx="384" cy="3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000">
                  <a:solidFill>
                    <a:schemeClr val="tx1"/>
                  </a:solidFill>
                </a:rPr>
                <a:t>１</a:t>
              </a:r>
            </a:p>
          </p:txBody>
        </p:sp>
      </p:grpSp>
      <p:grpSp>
        <p:nvGrpSpPr>
          <p:cNvPr id="226319" name="Group 15"/>
          <p:cNvGrpSpPr>
            <a:grpSpLocks/>
          </p:cNvGrpSpPr>
          <p:nvPr/>
        </p:nvGrpSpPr>
        <p:grpSpPr bwMode="auto">
          <a:xfrm>
            <a:off x="0" y="2514600"/>
            <a:ext cx="1600200" cy="1981200"/>
            <a:chOff x="3408" y="2592"/>
            <a:chExt cx="940" cy="1152"/>
          </a:xfrm>
        </p:grpSpPr>
        <p:pic>
          <p:nvPicPr>
            <p:cNvPr id="226320" name="Picture 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8" y="2736"/>
              <a:ext cx="940" cy="10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6321" name="Oval 17"/>
            <p:cNvSpPr>
              <a:spLocks noChangeArrowheads="1"/>
            </p:cNvSpPr>
            <p:nvPr/>
          </p:nvSpPr>
          <p:spPr bwMode="auto">
            <a:xfrm>
              <a:off x="3648" y="2592"/>
              <a:ext cx="384" cy="3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000">
                  <a:solidFill>
                    <a:schemeClr val="tx1"/>
                  </a:solidFill>
                </a:rPr>
                <a:t>３</a:t>
              </a:r>
            </a:p>
          </p:txBody>
        </p:sp>
      </p:grpSp>
      <p:grpSp>
        <p:nvGrpSpPr>
          <p:cNvPr id="226322" name="Group 18"/>
          <p:cNvGrpSpPr>
            <a:grpSpLocks/>
          </p:cNvGrpSpPr>
          <p:nvPr/>
        </p:nvGrpSpPr>
        <p:grpSpPr bwMode="auto">
          <a:xfrm>
            <a:off x="7010400" y="838200"/>
            <a:ext cx="1752600" cy="2057400"/>
            <a:chOff x="384" y="912"/>
            <a:chExt cx="1074" cy="1296"/>
          </a:xfrm>
        </p:grpSpPr>
        <p:pic>
          <p:nvPicPr>
            <p:cNvPr id="226323" name="Picture 1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1056"/>
              <a:ext cx="1074" cy="1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6324" name="Oval 20"/>
            <p:cNvSpPr>
              <a:spLocks noChangeArrowheads="1"/>
            </p:cNvSpPr>
            <p:nvPr/>
          </p:nvSpPr>
          <p:spPr bwMode="auto">
            <a:xfrm>
              <a:off x="672" y="912"/>
              <a:ext cx="384" cy="3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000">
                  <a:solidFill>
                    <a:schemeClr val="tx1"/>
                  </a:solidFill>
                </a:rPr>
                <a:t>２</a:t>
              </a:r>
            </a:p>
          </p:txBody>
        </p:sp>
      </p:grpSp>
      <p:sp>
        <p:nvSpPr>
          <p:cNvPr id="226325" name="AutoShape 21"/>
          <p:cNvSpPr>
            <a:spLocks noChangeArrowheads="1"/>
          </p:cNvSpPr>
          <p:nvPr/>
        </p:nvSpPr>
        <p:spPr bwMode="auto">
          <a:xfrm rot="1421535">
            <a:off x="762000" y="1828800"/>
            <a:ext cx="6400800" cy="909638"/>
          </a:xfrm>
          <a:prstGeom prst="leftArrow">
            <a:avLst>
              <a:gd name="adj1" fmla="val 58157"/>
              <a:gd name="adj2" fmla="val 67304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600">
                <a:ea typeface="HGP創英角ﾎﾟｯﾌﾟ体" pitchFamily="50" charset="-128"/>
              </a:rPr>
              <a:t>ｼﾅﾘｵＡ</a:t>
            </a:r>
            <a:r>
              <a:rPr lang="ja-JP" altLang="en-US" sz="2400" b="1">
                <a:latin typeface="ＭＳ Ｐゴシック" pitchFamily="50" charset="-128"/>
              </a:rPr>
              <a:t>（種子島発、Ａ型ﾛｹｯﾄ</a:t>
            </a:r>
            <a:r>
              <a:rPr lang="en-US" altLang="ja-JP" sz="2400" b="1">
                <a:latin typeface="ＭＳ Ｐゴシック" pitchFamily="50" charset="-128"/>
              </a:rPr>
              <a:t>､</a:t>
            </a:r>
            <a:r>
              <a:rPr lang="ja-JP" altLang="en-US" sz="2400" b="1">
                <a:latin typeface="ＭＳ Ｐゴシック" pitchFamily="50" charset="-128"/>
              </a:rPr>
              <a:t>月経由</a:t>
            </a:r>
            <a:r>
              <a:rPr lang="en-US" altLang="ja-JP" sz="2400" b="1">
                <a:latin typeface="ＭＳ Ｐゴシック" pitchFamily="50" charset="-128"/>
              </a:rPr>
              <a:t>)</a:t>
            </a:r>
          </a:p>
        </p:txBody>
      </p:sp>
      <p:sp>
        <p:nvSpPr>
          <p:cNvPr id="226326" name="AutoShape 22"/>
          <p:cNvSpPr>
            <a:spLocks noChangeArrowheads="1"/>
          </p:cNvSpPr>
          <p:nvPr/>
        </p:nvSpPr>
        <p:spPr bwMode="auto">
          <a:xfrm rot="2104005">
            <a:off x="442913" y="2481263"/>
            <a:ext cx="6248400" cy="838200"/>
          </a:xfrm>
          <a:prstGeom prst="leftArrow">
            <a:avLst>
              <a:gd name="adj1" fmla="val 58157"/>
              <a:gd name="adj2" fmla="val 71301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600">
                <a:ea typeface="HGP創英角ﾎﾟｯﾌﾟ体" pitchFamily="50" charset="-128"/>
              </a:rPr>
              <a:t>ｼﾅﾘｵＢ</a:t>
            </a:r>
            <a:r>
              <a:rPr lang="ja-JP" altLang="en-US" sz="2400" b="1"/>
              <a:t>（淡路島発、Ｂ型ﾛｹｯﾄ</a:t>
            </a:r>
            <a:r>
              <a:rPr lang="en-US" altLang="ja-JP" sz="2400" b="1"/>
              <a:t>､</a:t>
            </a:r>
            <a:r>
              <a:rPr lang="ja-JP" altLang="en-US" sz="2400" b="1"/>
              <a:t>Ｚ軌道）</a:t>
            </a:r>
          </a:p>
        </p:txBody>
      </p:sp>
      <p:sp>
        <p:nvSpPr>
          <p:cNvPr id="226327" name="AutoShape 23"/>
          <p:cNvSpPr>
            <a:spLocks noChangeArrowheads="1"/>
          </p:cNvSpPr>
          <p:nvPr/>
        </p:nvSpPr>
        <p:spPr bwMode="auto">
          <a:xfrm rot="2449864">
            <a:off x="-22225" y="2954338"/>
            <a:ext cx="6172200" cy="911225"/>
          </a:xfrm>
          <a:prstGeom prst="leftArrow">
            <a:avLst>
              <a:gd name="adj1" fmla="val 58157"/>
              <a:gd name="adj2" fmla="val 6478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600">
                <a:ea typeface="HGP創英角ﾎﾟｯﾌﾟ体" pitchFamily="50" charset="-128"/>
              </a:rPr>
              <a:t>ｼﾅﾘｵＣ</a:t>
            </a:r>
            <a:r>
              <a:rPr lang="ja-JP" altLang="en-US" sz="2400" b="1"/>
              <a:t>（佐渡島発、Ｃ型ﾛｹｯﾄ</a:t>
            </a:r>
            <a:r>
              <a:rPr lang="en-US" altLang="ja-JP" sz="2400" b="1"/>
              <a:t>､</a:t>
            </a:r>
            <a:r>
              <a:rPr lang="ja-JP" altLang="en-US" sz="2400" b="1"/>
              <a:t>月経由）</a:t>
            </a:r>
            <a:endParaRPr lang="ja-JP" altLang="en-US" sz="2600">
              <a:ea typeface="HGP創英角ﾎﾟｯﾌﾟ体" pitchFamily="50" charset="-128"/>
            </a:endParaRPr>
          </a:p>
        </p:txBody>
      </p:sp>
      <p:sp>
        <p:nvSpPr>
          <p:cNvPr id="226329" name="AutoShape 25"/>
          <p:cNvSpPr>
            <a:spLocks noChangeArrowheads="1"/>
          </p:cNvSpPr>
          <p:nvPr/>
        </p:nvSpPr>
        <p:spPr bwMode="auto">
          <a:xfrm>
            <a:off x="4067175" y="115888"/>
            <a:ext cx="3313113" cy="493712"/>
          </a:xfrm>
          <a:prstGeom prst="wedgeRectCallout">
            <a:avLst>
              <a:gd name="adj1" fmla="val -74722"/>
              <a:gd name="adj2" fmla="val 111736"/>
            </a:avLst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/>
          <a:p>
            <a:pPr algn="ctr"/>
            <a:r>
              <a:rPr lang="ja-JP" altLang="en-US" sz="2400"/>
              <a:t>具体的なｼﾅﾘｵを検討</a:t>
            </a:r>
          </a:p>
        </p:txBody>
      </p:sp>
      <p:sp>
        <p:nvSpPr>
          <p:cNvPr id="226330" name="AutoShape 26"/>
          <p:cNvSpPr>
            <a:spLocks noChangeArrowheads="1"/>
          </p:cNvSpPr>
          <p:nvPr/>
        </p:nvSpPr>
        <p:spPr bwMode="auto">
          <a:xfrm>
            <a:off x="5148263" y="1268413"/>
            <a:ext cx="1785937" cy="865187"/>
          </a:xfrm>
          <a:prstGeom prst="wedgeRectCallout">
            <a:avLst>
              <a:gd name="adj1" fmla="val 86088"/>
              <a:gd name="adj2" fmla="val 16787"/>
            </a:avLst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anchor="ctr"/>
          <a:lstStyle/>
          <a:p>
            <a:pPr algn="ctr"/>
            <a:r>
              <a:rPr lang="ja-JP" altLang="en-US" sz="2400"/>
              <a:t>期待効果</a:t>
            </a:r>
          </a:p>
          <a:p>
            <a:pPr algn="ctr"/>
            <a:r>
              <a:rPr lang="ja-JP" altLang="en-US" sz="2400"/>
              <a:t>を予測</a:t>
            </a:r>
          </a:p>
        </p:txBody>
      </p:sp>
      <p:graphicFrame>
        <p:nvGraphicFramePr>
          <p:cNvPr id="226468" name="Group 164"/>
          <p:cNvGraphicFramePr>
            <a:graphicFrameLocks noGrp="1"/>
          </p:cNvGraphicFramePr>
          <p:nvPr/>
        </p:nvGraphicFramePr>
        <p:xfrm>
          <a:off x="6858000" y="2438400"/>
          <a:ext cx="2106613" cy="1538288"/>
        </p:xfrm>
        <a:graphic>
          <a:graphicData uri="http://schemas.openxmlformats.org/drawingml/2006/table">
            <a:tbl>
              <a:tblPr/>
              <a:tblGrid>
                <a:gridCol w="982663"/>
                <a:gridCol w="1123950"/>
              </a:tblGrid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ea typeface="HGP創英角ﾎﾟｯﾌﾟ体" pitchFamily="50" charset="-128"/>
                        </a:rPr>
                        <a:t>到着率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ｼﾅﾘｵＡ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８８</a:t>
                      </a: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ｼﾅﾘｵＢ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８５</a:t>
                      </a: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ｼﾅﾘｵＣ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９１</a:t>
                      </a: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6469" name="Group 165"/>
          <p:cNvGraphicFramePr>
            <a:graphicFrameLocks noGrp="1"/>
          </p:cNvGraphicFramePr>
          <p:nvPr/>
        </p:nvGraphicFramePr>
        <p:xfrm>
          <a:off x="215900" y="4191000"/>
          <a:ext cx="3348038" cy="1447800"/>
        </p:xfrm>
        <a:graphic>
          <a:graphicData uri="http://schemas.openxmlformats.org/drawingml/2006/table">
            <a:tbl>
              <a:tblPr/>
              <a:tblGrid>
                <a:gridCol w="976313"/>
                <a:gridCol w="2371725"/>
              </a:tblGrid>
              <a:tr h="361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ea typeface="HGP創英角ﾎﾟｯﾌﾟ体" pitchFamily="50" charset="-128"/>
                        </a:rPr>
                        <a:t>予想される障害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61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ｼﾅﾘｵＡ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隕石、月引力</a:t>
                      </a: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､</a:t>
                      </a: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悪天候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61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ｼﾅﾘｵＢ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隕石</a:t>
                      </a: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､</a:t>
                      </a: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燃料</a:t>
                      </a: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､</a:t>
                      </a: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日数多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61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ｼﾅﾘｵＣ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隕石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226414" name="AutoShape 110"/>
          <p:cNvSpPr>
            <a:spLocks noChangeArrowheads="1"/>
          </p:cNvSpPr>
          <p:nvPr/>
        </p:nvSpPr>
        <p:spPr bwMode="auto">
          <a:xfrm rot="2419844">
            <a:off x="0" y="2863850"/>
            <a:ext cx="6281738" cy="1069975"/>
          </a:xfrm>
          <a:prstGeom prst="leftArrow">
            <a:avLst>
              <a:gd name="adj1" fmla="val 58157"/>
              <a:gd name="adj2" fmla="val 56154"/>
            </a:avLst>
          </a:prstGeom>
          <a:solidFill>
            <a:srgbClr val="8000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600">
                <a:solidFill>
                  <a:srgbClr val="FFFF00"/>
                </a:solidFill>
                <a:ea typeface="HGP創英角ﾎﾟｯﾌﾟ体" pitchFamily="50" charset="-128"/>
              </a:rPr>
              <a:t>ｼﾅﾘｵＣ</a:t>
            </a:r>
            <a:r>
              <a:rPr lang="ja-JP" altLang="en-US" sz="2400" b="1">
                <a:solidFill>
                  <a:srgbClr val="FFFF00"/>
                </a:solidFill>
              </a:rPr>
              <a:t>（佐渡島発、Ｃ型ﾛｹｯﾄ</a:t>
            </a:r>
            <a:r>
              <a:rPr lang="en-US" altLang="ja-JP" sz="2400" b="1">
                <a:solidFill>
                  <a:srgbClr val="FFFF00"/>
                </a:solidFill>
              </a:rPr>
              <a:t>､</a:t>
            </a:r>
            <a:r>
              <a:rPr lang="ja-JP" altLang="en-US" sz="2400" b="1">
                <a:solidFill>
                  <a:srgbClr val="FFFF00"/>
                </a:solidFill>
              </a:rPr>
              <a:t>月経由）</a:t>
            </a:r>
          </a:p>
        </p:txBody>
      </p:sp>
      <p:sp>
        <p:nvSpPr>
          <p:cNvPr id="226415" name="AutoShape 111"/>
          <p:cNvSpPr>
            <a:spLocks noChangeArrowheads="1"/>
          </p:cNvSpPr>
          <p:nvPr/>
        </p:nvSpPr>
        <p:spPr bwMode="auto">
          <a:xfrm>
            <a:off x="1116013" y="3357563"/>
            <a:ext cx="1412875" cy="733425"/>
          </a:xfrm>
          <a:prstGeom prst="wedgeRectCallout">
            <a:avLst>
              <a:gd name="adj1" fmla="val -78088"/>
              <a:gd name="adj2" fmla="val -40259"/>
            </a:avLst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/>
          <a:p>
            <a:pPr algn="ctr"/>
            <a:r>
              <a:rPr lang="ja-JP" altLang="en-US" sz="2400"/>
              <a:t>障害を</a:t>
            </a:r>
          </a:p>
          <a:p>
            <a:pPr algn="ctr"/>
            <a:r>
              <a:rPr lang="ja-JP" altLang="en-US" sz="2400"/>
              <a:t>予測</a:t>
            </a:r>
          </a:p>
        </p:txBody>
      </p:sp>
      <p:grpSp>
        <p:nvGrpSpPr>
          <p:cNvPr id="226438" name="Group 134"/>
          <p:cNvGrpSpPr>
            <a:grpSpLocks/>
          </p:cNvGrpSpPr>
          <p:nvPr/>
        </p:nvGrpSpPr>
        <p:grpSpPr bwMode="auto">
          <a:xfrm>
            <a:off x="3276600" y="4800600"/>
            <a:ext cx="1716088" cy="2057400"/>
            <a:chOff x="2352" y="2160"/>
            <a:chExt cx="985" cy="1200"/>
          </a:xfrm>
        </p:grpSpPr>
        <p:pic>
          <p:nvPicPr>
            <p:cNvPr id="226439" name="Picture 13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2" y="2304"/>
              <a:ext cx="985" cy="10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6440" name="Oval 136"/>
            <p:cNvSpPr>
              <a:spLocks noChangeArrowheads="1"/>
            </p:cNvSpPr>
            <p:nvPr/>
          </p:nvSpPr>
          <p:spPr bwMode="auto">
            <a:xfrm>
              <a:off x="2640" y="2160"/>
              <a:ext cx="384" cy="3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000">
                  <a:solidFill>
                    <a:schemeClr val="tx1"/>
                  </a:solidFill>
                </a:rPr>
                <a:t>４</a:t>
              </a:r>
            </a:p>
          </p:txBody>
        </p:sp>
      </p:grpSp>
      <p:sp>
        <p:nvSpPr>
          <p:cNvPr id="226441" name="AutoShape 137"/>
          <p:cNvSpPr>
            <a:spLocks noChangeArrowheads="1"/>
          </p:cNvSpPr>
          <p:nvPr/>
        </p:nvSpPr>
        <p:spPr bwMode="auto">
          <a:xfrm>
            <a:off x="539750" y="6096000"/>
            <a:ext cx="2660650" cy="501650"/>
          </a:xfrm>
          <a:prstGeom prst="wedgeRectCallout">
            <a:avLst>
              <a:gd name="adj1" fmla="val 78162"/>
              <a:gd name="adj2" fmla="val -113606"/>
            </a:avLst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anchor="ctr"/>
          <a:lstStyle/>
          <a:p>
            <a:pPr algn="ctr"/>
            <a:r>
              <a:rPr lang="ja-JP" altLang="en-US" sz="2400"/>
              <a:t>成功ｼﾅﾘｵを選定</a:t>
            </a:r>
          </a:p>
        </p:txBody>
      </p:sp>
      <p:sp>
        <p:nvSpPr>
          <p:cNvPr id="226442" name="Rectangle 138"/>
          <p:cNvSpPr>
            <a:spLocks noChangeArrowheads="1"/>
          </p:cNvSpPr>
          <p:nvPr/>
        </p:nvSpPr>
        <p:spPr bwMode="auto">
          <a:xfrm>
            <a:off x="3676650" y="6237288"/>
            <a:ext cx="3200400" cy="457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000" b="1">
                <a:solidFill>
                  <a:schemeClr val="tx1"/>
                </a:solidFill>
              </a:rPr>
              <a:t>効果･障害からＣに決定！</a:t>
            </a:r>
          </a:p>
        </p:txBody>
      </p:sp>
      <p:sp>
        <p:nvSpPr>
          <p:cNvPr id="226443" name="Oval 139"/>
          <p:cNvSpPr>
            <a:spLocks noChangeArrowheads="1"/>
          </p:cNvSpPr>
          <p:nvPr/>
        </p:nvSpPr>
        <p:spPr bwMode="auto">
          <a:xfrm>
            <a:off x="179388" y="476250"/>
            <a:ext cx="990600" cy="838200"/>
          </a:xfrm>
          <a:prstGeom prst="ellipse">
            <a:avLst/>
          </a:prstGeom>
          <a:gradFill rotWithShape="0">
            <a:gsLst>
              <a:gs pos="0">
                <a:srgbClr val="FFFF00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8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444" name="Rectangle 140"/>
          <p:cNvSpPr>
            <a:spLocks noChangeArrowheads="1"/>
          </p:cNvSpPr>
          <p:nvPr/>
        </p:nvSpPr>
        <p:spPr bwMode="auto">
          <a:xfrm>
            <a:off x="179388" y="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2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火星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26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6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26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26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26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6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2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2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2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26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26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26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26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26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26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226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26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6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26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6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6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7" grpId="0" animBg="1" autoUpdateAnimBg="0"/>
      <p:bldP spid="226325" grpId="0" animBg="1" autoUpdateAnimBg="0"/>
      <p:bldP spid="226326" grpId="0" animBg="1" autoUpdateAnimBg="0"/>
      <p:bldP spid="226327" grpId="0" animBg="1" autoUpdateAnimBg="0"/>
      <p:bldP spid="226329" grpId="0" animBg="1" autoUpdateAnimBg="0"/>
      <p:bldP spid="226330" grpId="0" animBg="1" autoUpdateAnimBg="0"/>
      <p:bldP spid="226414" grpId="0" animBg="1" autoUpdateAnimBg="0"/>
      <p:bldP spid="226415" grpId="0" animBg="1" autoUpdateAnimBg="0"/>
      <p:bldP spid="226441" grpId="0" animBg="1" autoUpdateAnimBg="0"/>
      <p:bldP spid="226442" grpId="0" animBg="1" autoUpdateAnimBg="0"/>
      <p:bldP spid="226443" grpId="0" animBg="1"/>
      <p:bldP spid="226444" grpId="0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479" name="Group 151"/>
          <p:cNvGrpSpPr>
            <a:grpSpLocks/>
          </p:cNvGrpSpPr>
          <p:nvPr/>
        </p:nvGrpSpPr>
        <p:grpSpPr bwMode="auto">
          <a:xfrm>
            <a:off x="395288" y="0"/>
            <a:ext cx="8748712" cy="6669088"/>
            <a:chOff x="0" y="0"/>
            <a:chExt cx="5760" cy="4320"/>
          </a:xfrm>
        </p:grpSpPr>
        <p:sp>
          <p:nvSpPr>
            <p:cNvPr id="227330" name="AutoShape 2"/>
            <p:cNvSpPr>
              <a:spLocks noChangeArrowheads="1"/>
            </p:cNvSpPr>
            <p:nvPr/>
          </p:nvSpPr>
          <p:spPr bwMode="auto">
            <a:xfrm>
              <a:off x="2112" y="0"/>
              <a:ext cx="1488" cy="384"/>
            </a:xfrm>
            <a:prstGeom prst="roundRect">
              <a:avLst>
                <a:gd name="adj" fmla="val 16667"/>
              </a:avLst>
            </a:prstGeom>
            <a:solidFill>
              <a:srgbClr val="6600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>
                  <a:solidFill>
                    <a:srgbClr val="FFFFCC"/>
                  </a:solidFill>
                  <a:ea typeface="HGP創英角ﾎﾟｯﾌﾟ体" pitchFamily="50" charset="-128"/>
                </a:rPr>
                <a:t>参　考</a:t>
              </a:r>
            </a:p>
          </p:txBody>
        </p:sp>
        <p:sp>
          <p:nvSpPr>
            <p:cNvPr id="227331" name="Rectangle 3"/>
            <p:cNvSpPr>
              <a:spLocks noChangeArrowheads="1"/>
            </p:cNvSpPr>
            <p:nvPr/>
          </p:nvSpPr>
          <p:spPr bwMode="auto">
            <a:xfrm>
              <a:off x="0" y="336"/>
              <a:ext cx="5760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800">
                  <a:solidFill>
                    <a:srgbClr val="660033"/>
                  </a:solidFill>
                </a:rPr>
                <a:t>具体的な方策を追究する際の「</a:t>
              </a:r>
              <a:r>
                <a:rPr lang="ja-JP" altLang="en-US" sz="2800">
                  <a:solidFill>
                    <a:srgbClr val="660033"/>
                  </a:solidFill>
                  <a:ea typeface="HGP創英角ﾎﾟｯﾌﾟ体" pitchFamily="50" charset="-128"/>
                </a:rPr>
                <a:t>成功シナリオの追究」</a:t>
              </a:r>
              <a:r>
                <a:rPr lang="ja-JP" altLang="en-US" sz="2800">
                  <a:solidFill>
                    <a:srgbClr val="660033"/>
                  </a:solidFill>
                </a:rPr>
                <a:t>は</a:t>
              </a:r>
            </a:p>
          </p:txBody>
        </p:sp>
        <p:grpSp>
          <p:nvGrpSpPr>
            <p:cNvPr id="227363" name="Group 35"/>
            <p:cNvGrpSpPr>
              <a:grpSpLocks/>
            </p:cNvGrpSpPr>
            <p:nvPr/>
          </p:nvGrpSpPr>
          <p:grpSpPr bwMode="auto">
            <a:xfrm>
              <a:off x="0" y="672"/>
              <a:ext cx="4224" cy="1104"/>
              <a:chOff x="0" y="720"/>
              <a:chExt cx="4224" cy="1056"/>
            </a:xfrm>
          </p:grpSpPr>
          <p:pic>
            <p:nvPicPr>
              <p:cNvPr id="227333" name="Picture 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720"/>
                <a:ext cx="1209" cy="10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27334" name="AutoShape 6"/>
              <p:cNvSpPr>
                <a:spLocks noChangeArrowheads="1"/>
              </p:cNvSpPr>
              <p:nvPr/>
            </p:nvSpPr>
            <p:spPr bwMode="auto">
              <a:xfrm>
                <a:off x="960" y="720"/>
                <a:ext cx="1728" cy="480"/>
              </a:xfrm>
              <a:prstGeom prst="bevel">
                <a:avLst>
                  <a:gd name="adj" fmla="val 9028"/>
                </a:avLst>
              </a:prstGeom>
              <a:solidFill>
                <a:srgbClr val="FFFFCC"/>
              </a:solidFill>
              <a:ln w="9525">
                <a:solidFill>
                  <a:srgbClr val="003399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3600">
                    <a:solidFill>
                      <a:srgbClr val="660033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HGP創英角ﾎﾟｯﾌﾟ体" pitchFamily="50" charset="-128"/>
                  </a:rPr>
                  <a:t>系統図</a:t>
                </a:r>
              </a:p>
            </p:txBody>
          </p:sp>
          <p:sp>
            <p:nvSpPr>
              <p:cNvPr id="227362" name="Rectangle 34"/>
              <p:cNvSpPr>
                <a:spLocks noChangeArrowheads="1"/>
              </p:cNvSpPr>
              <p:nvPr/>
            </p:nvSpPr>
            <p:spPr bwMode="auto">
              <a:xfrm>
                <a:off x="2688" y="768"/>
                <a:ext cx="1536" cy="3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ja-JP" altLang="en-US" sz="2800">
                    <a:solidFill>
                      <a:srgbClr val="660033"/>
                    </a:solidFill>
                  </a:rPr>
                  <a:t>が便利だヨ</a:t>
                </a:r>
              </a:p>
            </p:txBody>
          </p:sp>
        </p:grpSp>
        <p:sp>
          <p:nvSpPr>
            <p:cNvPr id="227364" name="AutoShape 36"/>
            <p:cNvSpPr>
              <a:spLocks noChangeArrowheads="1"/>
            </p:cNvSpPr>
            <p:nvPr/>
          </p:nvSpPr>
          <p:spPr bwMode="auto">
            <a:xfrm>
              <a:off x="816" y="1248"/>
              <a:ext cx="4752" cy="624"/>
            </a:xfrm>
            <a:prstGeom prst="wedgeRoundRectCallout">
              <a:avLst>
                <a:gd name="adj1" fmla="val -55366"/>
                <a:gd name="adj2" fmla="val -52245"/>
                <a:gd name="adj3" fmla="val 16667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ja-JP" altLang="en-US" sz="2400"/>
                <a:t>目的を達成する手段（方策）を「</a:t>
              </a:r>
              <a:r>
                <a:rPr lang="ja-JP" altLang="en-US" sz="2400">
                  <a:effectLst>
                    <a:outerShdw blurRad="38100" dist="38100" dir="2700000" algn="tl">
                      <a:srgbClr val="000000"/>
                    </a:outerShdw>
                  </a:effectLst>
                  <a:ea typeface="HGP創英角ﾎﾟｯﾌﾟ体" pitchFamily="50" charset="-128"/>
                </a:rPr>
                <a:t>目的ー手段」</a:t>
              </a:r>
            </a:p>
            <a:p>
              <a:r>
                <a:rPr lang="ja-JP" altLang="en-US" sz="2400"/>
                <a:t>の関係で</a:t>
              </a:r>
              <a:r>
                <a:rPr lang="ja-JP" altLang="en-US" sz="2400">
                  <a:ea typeface="HGP創英角ﾎﾟｯﾌﾟ体" pitchFamily="50" charset="-128"/>
                </a:rPr>
                <a:t>枝分けして具体的な手段を出す</a:t>
              </a:r>
              <a:r>
                <a:rPr lang="ja-JP" altLang="en-US" sz="2400" b="1"/>
                <a:t>ヨ</a:t>
              </a:r>
            </a:p>
          </p:txBody>
        </p:sp>
        <p:grpSp>
          <p:nvGrpSpPr>
            <p:cNvPr id="227388" name="Group 60"/>
            <p:cNvGrpSpPr>
              <a:grpSpLocks/>
            </p:cNvGrpSpPr>
            <p:nvPr/>
          </p:nvGrpSpPr>
          <p:grpSpPr bwMode="auto">
            <a:xfrm>
              <a:off x="2880" y="2784"/>
              <a:ext cx="96" cy="144"/>
              <a:chOff x="3648" y="2928"/>
              <a:chExt cx="96" cy="144"/>
            </a:xfrm>
          </p:grpSpPr>
          <p:sp>
            <p:nvSpPr>
              <p:cNvPr id="227386" name="Line 58"/>
              <p:cNvSpPr>
                <a:spLocks noChangeShapeType="1"/>
              </p:cNvSpPr>
              <p:nvPr/>
            </p:nvSpPr>
            <p:spPr bwMode="auto">
              <a:xfrm>
                <a:off x="3648" y="2928"/>
                <a:ext cx="0" cy="144"/>
              </a:xfrm>
              <a:prstGeom prst="line">
                <a:avLst/>
              </a:prstGeom>
              <a:noFill/>
              <a:ln w="5715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387" name="Line 59"/>
              <p:cNvSpPr>
                <a:spLocks noChangeShapeType="1"/>
              </p:cNvSpPr>
              <p:nvPr/>
            </p:nvSpPr>
            <p:spPr bwMode="auto">
              <a:xfrm>
                <a:off x="3744" y="2928"/>
                <a:ext cx="0" cy="144"/>
              </a:xfrm>
              <a:prstGeom prst="line">
                <a:avLst/>
              </a:prstGeom>
              <a:noFill/>
              <a:ln w="5715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27390" name="AutoShape 62"/>
            <p:cNvSpPr>
              <a:spLocks noChangeArrowheads="1"/>
            </p:cNvSpPr>
            <p:nvPr/>
          </p:nvSpPr>
          <p:spPr bwMode="auto">
            <a:xfrm>
              <a:off x="2496" y="2928"/>
              <a:ext cx="912" cy="288"/>
            </a:xfrm>
            <a:prstGeom prst="flowChartPreparation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800">
                  <a:solidFill>
                    <a:srgbClr val="003366"/>
                  </a:solidFill>
                  <a:ea typeface="HGP創英角ﾎﾟｯﾌﾟ体" pitchFamily="50" charset="-128"/>
                </a:rPr>
                <a:t>手段</a:t>
              </a:r>
            </a:p>
          </p:txBody>
        </p:sp>
        <p:grpSp>
          <p:nvGrpSpPr>
            <p:cNvPr id="227391" name="Group 63"/>
            <p:cNvGrpSpPr>
              <a:grpSpLocks/>
            </p:cNvGrpSpPr>
            <p:nvPr/>
          </p:nvGrpSpPr>
          <p:grpSpPr bwMode="auto">
            <a:xfrm>
              <a:off x="0" y="2688"/>
              <a:ext cx="1008" cy="1056"/>
              <a:chOff x="384" y="912"/>
              <a:chExt cx="1074" cy="1296"/>
            </a:xfrm>
          </p:grpSpPr>
          <p:pic>
            <p:nvPicPr>
              <p:cNvPr id="227392" name="Picture 6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" y="1056"/>
                <a:ext cx="1074" cy="11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27393" name="Oval 65"/>
              <p:cNvSpPr>
                <a:spLocks noChangeArrowheads="1"/>
              </p:cNvSpPr>
              <p:nvPr/>
            </p:nvSpPr>
            <p:spPr bwMode="auto">
              <a:xfrm>
                <a:off x="672" y="912"/>
                <a:ext cx="384" cy="33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2400" b="1">
                    <a:solidFill>
                      <a:schemeClr val="tx1"/>
                    </a:solidFill>
                  </a:rPr>
                  <a:t>１</a:t>
                </a:r>
              </a:p>
            </p:txBody>
          </p:sp>
        </p:grpSp>
        <p:sp>
          <p:nvSpPr>
            <p:cNvPr id="227395" name="Oval 67"/>
            <p:cNvSpPr>
              <a:spLocks noChangeArrowheads="1"/>
            </p:cNvSpPr>
            <p:nvPr/>
          </p:nvSpPr>
          <p:spPr bwMode="auto">
            <a:xfrm>
              <a:off x="720" y="2832"/>
              <a:ext cx="912" cy="336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800">
                  <a:ea typeface="HGP創英角ﾎﾟｯﾌﾟ体" pitchFamily="50" charset="-128"/>
                </a:rPr>
                <a:t>目的</a:t>
              </a:r>
            </a:p>
          </p:txBody>
        </p:sp>
        <p:grpSp>
          <p:nvGrpSpPr>
            <p:cNvPr id="227396" name="Group 68"/>
            <p:cNvGrpSpPr>
              <a:grpSpLocks/>
            </p:cNvGrpSpPr>
            <p:nvPr/>
          </p:nvGrpSpPr>
          <p:grpSpPr bwMode="auto">
            <a:xfrm>
              <a:off x="1824" y="2256"/>
              <a:ext cx="1008" cy="1056"/>
              <a:chOff x="384" y="912"/>
              <a:chExt cx="1074" cy="1296"/>
            </a:xfrm>
          </p:grpSpPr>
          <p:pic>
            <p:nvPicPr>
              <p:cNvPr id="227397" name="Picture 69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" y="1056"/>
                <a:ext cx="1074" cy="11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27398" name="Oval 70"/>
              <p:cNvSpPr>
                <a:spLocks noChangeArrowheads="1"/>
              </p:cNvSpPr>
              <p:nvPr/>
            </p:nvSpPr>
            <p:spPr bwMode="auto">
              <a:xfrm>
                <a:off x="672" y="912"/>
                <a:ext cx="384" cy="33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2400" b="1">
                    <a:solidFill>
                      <a:schemeClr val="tx1"/>
                    </a:solidFill>
                  </a:rPr>
                  <a:t>２</a:t>
                </a:r>
              </a:p>
            </p:txBody>
          </p:sp>
        </p:grpSp>
        <p:sp>
          <p:nvSpPr>
            <p:cNvPr id="227399" name="Oval 71"/>
            <p:cNvSpPr>
              <a:spLocks noChangeArrowheads="1"/>
            </p:cNvSpPr>
            <p:nvPr/>
          </p:nvSpPr>
          <p:spPr bwMode="auto">
            <a:xfrm>
              <a:off x="2496" y="2448"/>
              <a:ext cx="912" cy="336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800">
                  <a:ea typeface="HGP創英角ﾎﾟｯﾌﾟ体" pitchFamily="50" charset="-128"/>
                </a:rPr>
                <a:t>目的</a:t>
              </a:r>
            </a:p>
          </p:txBody>
        </p:sp>
        <p:sp>
          <p:nvSpPr>
            <p:cNvPr id="227407" name="AutoShape 79"/>
            <p:cNvSpPr>
              <a:spLocks noChangeArrowheads="1"/>
            </p:cNvSpPr>
            <p:nvPr/>
          </p:nvSpPr>
          <p:spPr bwMode="auto">
            <a:xfrm>
              <a:off x="0" y="2304"/>
              <a:ext cx="1920" cy="240"/>
            </a:xfrm>
            <a:prstGeom prst="wedgeRoundRectCallout">
              <a:avLst>
                <a:gd name="adj1" fmla="val 60574"/>
                <a:gd name="adj2" fmla="val 130000"/>
                <a:gd name="adj3" fmla="val 16667"/>
              </a:avLst>
            </a:prstGeom>
            <a:solidFill>
              <a:srgbClr val="FFCCCC"/>
            </a:solidFill>
            <a:ln w="9525">
              <a:solidFill>
                <a:schemeClr val="accent2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en-US" altLang="ja-JP" sz="1800" b="1">
                  <a:solidFill>
                    <a:schemeClr val="accent2"/>
                  </a:solidFill>
                </a:rPr>
                <a:t>△△</a:t>
              </a:r>
              <a:r>
                <a:rPr lang="ja-JP" altLang="en-US" sz="2000" b="1">
                  <a:solidFill>
                    <a:schemeClr val="accent2"/>
                  </a:solidFill>
                </a:rPr>
                <a:t>を</a:t>
              </a:r>
              <a:r>
                <a:rPr lang="ja-JP" altLang="en-US" sz="1800" b="1">
                  <a:solidFill>
                    <a:schemeClr val="accent2"/>
                  </a:solidFill>
                </a:rPr>
                <a:t>□□</a:t>
              </a:r>
              <a:r>
                <a:rPr lang="ja-JP" altLang="en-US" sz="2000" b="1">
                  <a:solidFill>
                    <a:schemeClr val="accent2"/>
                  </a:solidFill>
                </a:rPr>
                <a:t>するには？</a:t>
              </a:r>
            </a:p>
          </p:txBody>
        </p:sp>
        <p:grpSp>
          <p:nvGrpSpPr>
            <p:cNvPr id="227413" name="Group 85"/>
            <p:cNvGrpSpPr>
              <a:grpSpLocks/>
            </p:cNvGrpSpPr>
            <p:nvPr/>
          </p:nvGrpSpPr>
          <p:grpSpPr bwMode="auto">
            <a:xfrm rot="1952726">
              <a:off x="3648" y="3264"/>
              <a:ext cx="768" cy="401"/>
              <a:chOff x="1392" y="3024"/>
              <a:chExt cx="960" cy="641"/>
            </a:xfrm>
          </p:grpSpPr>
          <p:sp>
            <p:nvSpPr>
              <p:cNvPr id="227414" name="Freeform 86"/>
              <p:cNvSpPr>
                <a:spLocks/>
              </p:cNvSpPr>
              <p:nvPr/>
            </p:nvSpPr>
            <p:spPr bwMode="auto">
              <a:xfrm>
                <a:off x="1392" y="3120"/>
                <a:ext cx="960" cy="545"/>
              </a:xfrm>
              <a:custGeom>
                <a:avLst/>
                <a:gdLst>
                  <a:gd name="T0" fmla="*/ 0 w 806"/>
                  <a:gd name="T1" fmla="*/ 470 h 487"/>
                  <a:gd name="T2" fmla="*/ 173 w 806"/>
                  <a:gd name="T3" fmla="*/ 451 h 487"/>
                  <a:gd name="T4" fmla="*/ 288 w 806"/>
                  <a:gd name="T5" fmla="*/ 374 h 487"/>
                  <a:gd name="T6" fmla="*/ 346 w 806"/>
                  <a:gd name="T7" fmla="*/ 307 h 487"/>
                  <a:gd name="T8" fmla="*/ 394 w 806"/>
                  <a:gd name="T9" fmla="*/ 268 h 487"/>
                  <a:gd name="T10" fmla="*/ 432 w 806"/>
                  <a:gd name="T11" fmla="*/ 211 h 487"/>
                  <a:gd name="T12" fmla="*/ 528 w 806"/>
                  <a:gd name="T13" fmla="*/ 172 h 487"/>
                  <a:gd name="T14" fmla="*/ 557 w 806"/>
                  <a:gd name="T15" fmla="*/ 163 h 487"/>
                  <a:gd name="T16" fmla="*/ 691 w 806"/>
                  <a:gd name="T17" fmla="*/ 48 h 487"/>
                  <a:gd name="T18" fmla="*/ 806 w 806"/>
                  <a:gd name="T19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6" h="487">
                    <a:moveTo>
                      <a:pt x="0" y="470"/>
                    </a:moveTo>
                    <a:cubicBezTo>
                      <a:pt x="61" y="483"/>
                      <a:pt x="118" y="487"/>
                      <a:pt x="173" y="451"/>
                    </a:cubicBezTo>
                    <a:cubicBezTo>
                      <a:pt x="192" y="390"/>
                      <a:pt x="233" y="393"/>
                      <a:pt x="288" y="374"/>
                    </a:cubicBezTo>
                    <a:cubicBezTo>
                      <a:pt x="301" y="336"/>
                      <a:pt x="307" y="319"/>
                      <a:pt x="346" y="307"/>
                    </a:cubicBezTo>
                    <a:cubicBezTo>
                      <a:pt x="356" y="300"/>
                      <a:pt x="387" y="282"/>
                      <a:pt x="394" y="268"/>
                    </a:cubicBezTo>
                    <a:cubicBezTo>
                      <a:pt x="421" y="214"/>
                      <a:pt x="379" y="241"/>
                      <a:pt x="432" y="211"/>
                    </a:cubicBezTo>
                    <a:cubicBezTo>
                      <a:pt x="470" y="190"/>
                      <a:pt x="483" y="187"/>
                      <a:pt x="528" y="172"/>
                    </a:cubicBezTo>
                    <a:cubicBezTo>
                      <a:pt x="538" y="169"/>
                      <a:pt x="557" y="163"/>
                      <a:pt x="557" y="163"/>
                    </a:cubicBezTo>
                    <a:cubicBezTo>
                      <a:pt x="586" y="119"/>
                      <a:pt x="641" y="63"/>
                      <a:pt x="691" y="48"/>
                    </a:cubicBezTo>
                    <a:cubicBezTo>
                      <a:pt x="739" y="16"/>
                      <a:pt x="751" y="0"/>
                      <a:pt x="806" y="0"/>
                    </a:cubicBezTo>
                  </a:path>
                </a:pathLst>
              </a:custGeom>
              <a:noFill/>
              <a:ln w="76200" cap="flat" cmpd="sng">
                <a:solidFill>
                  <a:srgbClr val="8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415" name="Freeform 87"/>
              <p:cNvSpPr>
                <a:spLocks/>
              </p:cNvSpPr>
              <p:nvPr/>
            </p:nvSpPr>
            <p:spPr bwMode="auto">
              <a:xfrm>
                <a:off x="1628" y="3283"/>
                <a:ext cx="119" cy="240"/>
              </a:xfrm>
              <a:custGeom>
                <a:avLst/>
                <a:gdLst>
                  <a:gd name="T0" fmla="*/ 62 w 119"/>
                  <a:gd name="T1" fmla="*/ 240 h 240"/>
                  <a:gd name="T2" fmla="*/ 33 w 119"/>
                  <a:gd name="T3" fmla="*/ 231 h 240"/>
                  <a:gd name="T4" fmla="*/ 62 w 119"/>
                  <a:gd name="T5" fmla="*/ 77 h 240"/>
                  <a:gd name="T6" fmla="*/ 81 w 119"/>
                  <a:gd name="T7" fmla="*/ 19 h 240"/>
                  <a:gd name="T8" fmla="*/ 119 w 119"/>
                  <a:gd name="T9" fmla="*/ 135 h 240"/>
                  <a:gd name="T10" fmla="*/ 62 w 119"/>
                  <a:gd name="T11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240">
                    <a:moveTo>
                      <a:pt x="62" y="240"/>
                    </a:moveTo>
                    <a:cubicBezTo>
                      <a:pt x="52" y="237"/>
                      <a:pt x="39" y="239"/>
                      <a:pt x="33" y="231"/>
                    </a:cubicBezTo>
                    <a:cubicBezTo>
                      <a:pt x="0" y="191"/>
                      <a:pt x="29" y="108"/>
                      <a:pt x="62" y="77"/>
                    </a:cubicBezTo>
                    <a:cubicBezTo>
                      <a:pt x="68" y="58"/>
                      <a:pt x="75" y="0"/>
                      <a:pt x="81" y="19"/>
                    </a:cubicBezTo>
                    <a:cubicBezTo>
                      <a:pt x="94" y="58"/>
                      <a:pt x="107" y="96"/>
                      <a:pt x="119" y="135"/>
                    </a:cubicBezTo>
                    <a:cubicBezTo>
                      <a:pt x="110" y="183"/>
                      <a:pt x="108" y="218"/>
                      <a:pt x="62" y="24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416" name="Freeform 88"/>
              <p:cNvSpPr>
                <a:spLocks/>
              </p:cNvSpPr>
              <p:nvPr/>
            </p:nvSpPr>
            <p:spPr bwMode="auto">
              <a:xfrm rot="5828965">
                <a:off x="1932" y="3348"/>
                <a:ext cx="119" cy="240"/>
              </a:xfrm>
              <a:custGeom>
                <a:avLst/>
                <a:gdLst>
                  <a:gd name="T0" fmla="*/ 62 w 119"/>
                  <a:gd name="T1" fmla="*/ 240 h 240"/>
                  <a:gd name="T2" fmla="*/ 33 w 119"/>
                  <a:gd name="T3" fmla="*/ 231 h 240"/>
                  <a:gd name="T4" fmla="*/ 62 w 119"/>
                  <a:gd name="T5" fmla="*/ 77 h 240"/>
                  <a:gd name="T6" fmla="*/ 81 w 119"/>
                  <a:gd name="T7" fmla="*/ 19 h 240"/>
                  <a:gd name="T8" fmla="*/ 119 w 119"/>
                  <a:gd name="T9" fmla="*/ 135 h 240"/>
                  <a:gd name="T10" fmla="*/ 62 w 119"/>
                  <a:gd name="T11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240">
                    <a:moveTo>
                      <a:pt x="62" y="240"/>
                    </a:moveTo>
                    <a:cubicBezTo>
                      <a:pt x="52" y="237"/>
                      <a:pt x="39" y="239"/>
                      <a:pt x="33" y="231"/>
                    </a:cubicBezTo>
                    <a:cubicBezTo>
                      <a:pt x="0" y="191"/>
                      <a:pt x="29" y="108"/>
                      <a:pt x="62" y="77"/>
                    </a:cubicBezTo>
                    <a:cubicBezTo>
                      <a:pt x="68" y="58"/>
                      <a:pt x="75" y="0"/>
                      <a:pt x="81" y="19"/>
                    </a:cubicBezTo>
                    <a:cubicBezTo>
                      <a:pt x="94" y="58"/>
                      <a:pt x="107" y="96"/>
                      <a:pt x="119" y="135"/>
                    </a:cubicBezTo>
                    <a:cubicBezTo>
                      <a:pt x="110" y="183"/>
                      <a:pt x="108" y="218"/>
                      <a:pt x="62" y="24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417" name="Freeform 89"/>
              <p:cNvSpPr>
                <a:spLocks/>
              </p:cNvSpPr>
              <p:nvPr/>
            </p:nvSpPr>
            <p:spPr bwMode="auto">
              <a:xfrm>
                <a:off x="2016" y="3024"/>
                <a:ext cx="119" cy="240"/>
              </a:xfrm>
              <a:custGeom>
                <a:avLst/>
                <a:gdLst>
                  <a:gd name="T0" fmla="*/ 62 w 119"/>
                  <a:gd name="T1" fmla="*/ 240 h 240"/>
                  <a:gd name="T2" fmla="*/ 33 w 119"/>
                  <a:gd name="T3" fmla="*/ 231 h 240"/>
                  <a:gd name="T4" fmla="*/ 62 w 119"/>
                  <a:gd name="T5" fmla="*/ 77 h 240"/>
                  <a:gd name="T6" fmla="*/ 81 w 119"/>
                  <a:gd name="T7" fmla="*/ 19 h 240"/>
                  <a:gd name="T8" fmla="*/ 119 w 119"/>
                  <a:gd name="T9" fmla="*/ 135 h 240"/>
                  <a:gd name="T10" fmla="*/ 62 w 119"/>
                  <a:gd name="T11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240">
                    <a:moveTo>
                      <a:pt x="62" y="240"/>
                    </a:moveTo>
                    <a:cubicBezTo>
                      <a:pt x="52" y="237"/>
                      <a:pt x="39" y="239"/>
                      <a:pt x="33" y="231"/>
                    </a:cubicBezTo>
                    <a:cubicBezTo>
                      <a:pt x="0" y="191"/>
                      <a:pt x="29" y="108"/>
                      <a:pt x="62" y="77"/>
                    </a:cubicBezTo>
                    <a:cubicBezTo>
                      <a:pt x="68" y="58"/>
                      <a:pt x="75" y="0"/>
                      <a:pt x="81" y="19"/>
                    </a:cubicBezTo>
                    <a:cubicBezTo>
                      <a:pt x="94" y="58"/>
                      <a:pt x="107" y="96"/>
                      <a:pt x="119" y="135"/>
                    </a:cubicBezTo>
                    <a:cubicBezTo>
                      <a:pt x="110" y="183"/>
                      <a:pt x="108" y="218"/>
                      <a:pt x="62" y="24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27418" name="Group 90"/>
            <p:cNvGrpSpPr>
              <a:grpSpLocks/>
            </p:cNvGrpSpPr>
            <p:nvPr/>
          </p:nvGrpSpPr>
          <p:grpSpPr bwMode="auto">
            <a:xfrm rot="3605563">
              <a:off x="3648" y="3552"/>
              <a:ext cx="672" cy="288"/>
              <a:chOff x="1392" y="3024"/>
              <a:chExt cx="960" cy="641"/>
            </a:xfrm>
          </p:grpSpPr>
          <p:sp>
            <p:nvSpPr>
              <p:cNvPr id="227419" name="Freeform 91"/>
              <p:cNvSpPr>
                <a:spLocks/>
              </p:cNvSpPr>
              <p:nvPr/>
            </p:nvSpPr>
            <p:spPr bwMode="auto">
              <a:xfrm>
                <a:off x="1392" y="3120"/>
                <a:ext cx="960" cy="545"/>
              </a:xfrm>
              <a:custGeom>
                <a:avLst/>
                <a:gdLst>
                  <a:gd name="T0" fmla="*/ 0 w 806"/>
                  <a:gd name="T1" fmla="*/ 470 h 487"/>
                  <a:gd name="T2" fmla="*/ 173 w 806"/>
                  <a:gd name="T3" fmla="*/ 451 h 487"/>
                  <a:gd name="T4" fmla="*/ 288 w 806"/>
                  <a:gd name="T5" fmla="*/ 374 h 487"/>
                  <a:gd name="T6" fmla="*/ 346 w 806"/>
                  <a:gd name="T7" fmla="*/ 307 h 487"/>
                  <a:gd name="T8" fmla="*/ 394 w 806"/>
                  <a:gd name="T9" fmla="*/ 268 h 487"/>
                  <a:gd name="T10" fmla="*/ 432 w 806"/>
                  <a:gd name="T11" fmla="*/ 211 h 487"/>
                  <a:gd name="T12" fmla="*/ 528 w 806"/>
                  <a:gd name="T13" fmla="*/ 172 h 487"/>
                  <a:gd name="T14" fmla="*/ 557 w 806"/>
                  <a:gd name="T15" fmla="*/ 163 h 487"/>
                  <a:gd name="T16" fmla="*/ 691 w 806"/>
                  <a:gd name="T17" fmla="*/ 48 h 487"/>
                  <a:gd name="T18" fmla="*/ 806 w 806"/>
                  <a:gd name="T19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6" h="487">
                    <a:moveTo>
                      <a:pt x="0" y="470"/>
                    </a:moveTo>
                    <a:cubicBezTo>
                      <a:pt x="61" y="483"/>
                      <a:pt x="118" y="487"/>
                      <a:pt x="173" y="451"/>
                    </a:cubicBezTo>
                    <a:cubicBezTo>
                      <a:pt x="192" y="390"/>
                      <a:pt x="233" y="393"/>
                      <a:pt x="288" y="374"/>
                    </a:cubicBezTo>
                    <a:cubicBezTo>
                      <a:pt x="301" y="336"/>
                      <a:pt x="307" y="319"/>
                      <a:pt x="346" y="307"/>
                    </a:cubicBezTo>
                    <a:cubicBezTo>
                      <a:pt x="356" y="300"/>
                      <a:pt x="387" y="282"/>
                      <a:pt x="394" y="268"/>
                    </a:cubicBezTo>
                    <a:cubicBezTo>
                      <a:pt x="421" y="214"/>
                      <a:pt x="379" y="241"/>
                      <a:pt x="432" y="211"/>
                    </a:cubicBezTo>
                    <a:cubicBezTo>
                      <a:pt x="470" y="190"/>
                      <a:pt x="483" y="187"/>
                      <a:pt x="528" y="172"/>
                    </a:cubicBezTo>
                    <a:cubicBezTo>
                      <a:pt x="538" y="169"/>
                      <a:pt x="557" y="163"/>
                      <a:pt x="557" y="163"/>
                    </a:cubicBezTo>
                    <a:cubicBezTo>
                      <a:pt x="586" y="119"/>
                      <a:pt x="641" y="63"/>
                      <a:pt x="691" y="48"/>
                    </a:cubicBezTo>
                    <a:cubicBezTo>
                      <a:pt x="739" y="16"/>
                      <a:pt x="751" y="0"/>
                      <a:pt x="806" y="0"/>
                    </a:cubicBezTo>
                  </a:path>
                </a:pathLst>
              </a:custGeom>
              <a:noFill/>
              <a:ln w="76200" cap="flat" cmpd="sng">
                <a:solidFill>
                  <a:srgbClr val="8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420" name="Freeform 92"/>
              <p:cNvSpPr>
                <a:spLocks/>
              </p:cNvSpPr>
              <p:nvPr/>
            </p:nvSpPr>
            <p:spPr bwMode="auto">
              <a:xfrm>
                <a:off x="1628" y="3283"/>
                <a:ext cx="119" cy="240"/>
              </a:xfrm>
              <a:custGeom>
                <a:avLst/>
                <a:gdLst>
                  <a:gd name="T0" fmla="*/ 62 w 119"/>
                  <a:gd name="T1" fmla="*/ 240 h 240"/>
                  <a:gd name="T2" fmla="*/ 33 w 119"/>
                  <a:gd name="T3" fmla="*/ 231 h 240"/>
                  <a:gd name="T4" fmla="*/ 62 w 119"/>
                  <a:gd name="T5" fmla="*/ 77 h 240"/>
                  <a:gd name="T6" fmla="*/ 81 w 119"/>
                  <a:gd name="T7" fmla="*/ 19 h 240"/>
                  <a:gd name="T8" fmla="*/ 119 w 119"/>
                  <a:gd name="T9" fmla="*/ 135 h 240"/>
                  <a:gd name="T10" fmla="*/ 62 w 119"/>
                  <a:gd name="T11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240">
                    <a:moveTo>
                      <a:pt x="62" y="240"/>
                    </a:moveTo>
                    <a:cubicBezTo>
                      <a:pt x="52" y="237"/>
                      <a:pt x="39" y="239"/>
                      <a:pt x="33" y="231"/>
                    </a:cubicBezTo>
                    <a:cubicBezTo>
                      <a:pt x="0" y="191"/>
                      <a:pt x="29" y="108"/>
                      <a:pt x="62" y="77"/>
                    </a:cubicBezTo>
                    <a:cubicBezTo>
                      <a:pt x="68" y="58"/>
                      <a:pt x="75" y="0"/>
                      <a:pt x="81" y="19"/>
                    </a:cubicBezTo>
                    <a:cubicBezTo>
                      <a:pt x="94" y="58"/>
                      <a:pt x="107" y="96"/>
                      <a:pt x="119" y="135"/>
                    </a:cubicBezTo>
                    <a:cubicBezTo>
                      <a:pt x="110" y="183"/>
                      <a:pt x="108" y="218"/>
                      <a:pt x="62" y="24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421" name="Freeform 93"/>
              <p:cNvSpPr>
                <a:spLocks/>
              </p:cNvSpPr>
              <p:nvPr/>
            </p:nvSpPr>
            <p:spPr bwMode="auto">
              <a:xfrm rot="5828965">
                <a:off x="1932" y="3348"/>
                <a:ext cx="119" cy="240"/>
              </a:xfrm>
              <a:custGeom>
                <a:avLst/>
                <a:gdLst>
                  <a:gd name="T0" fmla="*/ 62 w 119"/>
                  <a:gd name="T1" fmla="*/ 240 h 240"/>
                  <a:gd name="T2" fmla="*/ 33 w 119"/>
                  <a:gd name="T3" fmla="*/ 231 h 240"/>
                  <a:gd name="T4" fmla="*/ 62 w 119"/>
                  <a:gd name="T5" fmla="*/ 77 h 240"/>
                  <a:gd name="T6" fmla="*/ 81 w 119"/>
                  <a:gd name="T7" fmla="*/ 19 h 240"/>
                  <a:gd name="T8" fmla="*/ 119 w 119"/>
                  <a:gd name="T9" fmla="*/ 135 h 240"/>
                  <a:gd name="T10" fmla="*/ 62 w 119"/>
                  <a:gd name="T11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240">
                    <a:moveTo>
                      <a:pt x="62" y="240"/>
                    </a:moveTo>
                    <a:cubicBezTo>
                      <a:pt x="52" y="237"/>
                      <a:pt x="39" y="239"/>
                      <a:pt x="33" y="231"/>
                    </a:cubicBezTo>
                    <a:cubicBezTo>
                      <a:pt x="0" y="191"/>
                      <a:pt x="29" y="108"/>
                      <a:pt x="62" y="77"/>
                    </a:cubicBezTo>
                    <a:cubicBezTo>
                      <a:pt x="68" y="58"/>
                      <a:pt x="75" y="0"/>
                      <a:pt x="81" y="19"/>
                    </a:cubicBezTo>
                    <a:cubicBezTo>
                      <a:pt x="94" y="58"/>
                      <a:pt x="107" y="96"/>
                      <a:pt x="119" y="135"/>
                    </a:cubicBezTo>
                    <a:cubicBezTo>
                      <a:pt x="110" y="183"/>
                      <a:pt x="108" y="218"/>
                      <a:pt x="62" y="24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422" name="Freeform 94"/>
              <p:cNvSpPr>
                <a:spLocks/>
              </p:cNvSpPr>
              <p:nvPr/>
            </p:nvSpPr>
            <p:spPr bwMode="auto">
              <a:xfrm>
                <a:off x="2016" y="3024"/>
                <a:ext cx="119" cy="240"/>
              </a:xfrm>
              <a:custGeom>
                <a:avLst/>
                <a:gdLst>
                  <a:gd name="T0" fmla="*/ 62 w 119"/>
                  <a:gd name="T1" fmla="*/ 240 h 240"/>
                  <a:gd name="T2" fmla="*/ 33 w 119"/>
                  <a:gd name="T3" fmla="*/ 231 h 240"/>
                  <a:gd name="T4" fmla="*/ 62 w 119"/>
                  <a:gd name="T5" fmla="*/ 77 h 240"/>
                  <a:gd name="T6" fmla="*/ 81 w 119"/>
                  <a:gd name="T7" fmla="*/ 19 h 240"/>
                  <a:gd name="T8" fmla="*/ 119 w 119"/>
                  <a:gd name="T9" fmla="*/ 135 h 240"/>
                  <a:gd name="T10" fmla="*/ 62 w 119"/>
                  <a:gd name="T11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240">
                    <a:moveTo>
                      <a:pt x="62" y="240"/>
                    </a:moveTo>
                    <a:cubicBezTo>
                      <a:pt x="52" y="237"/>
                      <a:pt x="39" y="239"/>
                      <a:pt x="33" y="231"/>
                    </a:cubicBezTo>
                    <a:cubicBezTo>
                      <a:pt x="0" y="191"/>
                      <a:pt x="29" y="108"/>
                      <a:pt x="62" y="77"/>
                    </a:cubicBezTo>
                    <a:cubicBezTo>
                      <a:pt x="68" y="58"/>
                      <a:pt x="75" y="0"/>
                      <a:pt x="81" y="19"/>
                    </a:cubicBezTo>
                    <a:cubicBezTo>
                      <a:pt x="94" y="58"/>
                      <a:pt x="107" y="96"/>
                      <a:pt x="119" y="135"/>
                    </a:cubicBezTo>
                    <a:cubicBezTo>
                      <a:pt x="110" y="183"/>
                      <a:pt x="108" y="218"/>
                      <a:pt x="62" y="240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27425" name="Group 97"/>
            <p:cNvGrpSpPr>
              <a:grpSpLocks/>
            </p:cNvGrpSpPr>
            <p:nvPr/>
          </p:nvGrpSpPr>
          <p:grpSpPr bwMode="auto">
            <a:xfrm>
              <a:off x="4656" y="2496"/>
              <a:ext cx="96" cy="144"/>
              <a:chOff x="3648" y="2928"/>
              <a:chExt cx="96" cy="144"/>
            </a:xfrm>
          </p:grpSpPr>
          <p:sp>
            <p:nvSpPr>
              <p:cNvPr id="227426" name="Line 98"/>
              <p:cNvSpPr>
                <a:spLocks noChangeShapeType="1"/>
              </p:cNvSpPr>
              <p:nvPr/>
            </p:nvSpPr>
            <p:spPr bwMode="auto">
              <a:xfrm>
                <a:off x="3648" y="2928"/>
                <a:ext cx="0" cy="144"/>
              </a:xfrm>
              <a:prstGeom prst="line">
                <a:avLst/>
              </a:prstGeom>
              <a:noFill/>
              <a:ln w="5715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427" name="Line 99"/>
              <p:cNvSpPr>
                <a:spLocks noChangeShapeType="1"/>
              </p:cNvSpPr>
              <p:nvPr/>
            </p:nvSpPr>
            <p:spPr bwMode="auto">
              <a:xfrm>
                <a:off x="3744" y="2928"/>
                <a:ext cx="0" cy="144"/>
              </a:xfrm>
              <a:prstGeom prst="line">
                <a:avLst/>
              </a:prstGeom>
              <a:noFill/>
              <a:ln w="5715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27428" name="AutoShape 100"/>
            <p:cNvSpPr>
              <a:spLocks noChangeArrowheads="1"/>
            </p:cNvSpPr>
            <p:nvPr/>
          </p:nvSpPr>
          <p:spPr bwMode="auto">
            <a:xfrm>
              <a:off x="4272" y="2640"/>
              <a:ext cx="816" cy="240"/>
            </a:xfrm>
            <a:prstGeom prst="flowChartPreparation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solidFill>
                    <a:srgbClr val="003366"/>
                  </a:solidFill>
                  <a:ea typeface="HGP創英角ﾎﾟｯﾌﾟ体" pitchFamily="50" charset="-128"/>
                </a:rPr>
                <a:t>手段</a:t>
              </a:r>
            </a:p>
          </p:txBody>
        </p:sp>
        <p:grpSp>
          <p:nvGrpSpPr>
            <p:cNvPr id="227429" name="Group 101"/>
            <p:cNvGrpSpPr>
              <a:grpSpLocks/>
            </p:cNvGrpSpPr>
            <p:nvPr/>
          </p:nvGrpSpPr>
          <p:grpSpPr bwMode="auto">
            <a:xfrm>
              <a:off x="3552" y="2064"/>
              <a:ext cx="1008" cy="1104"/>
              <a:chOff x="384" y="912"/>
              <a:chExt cx="1074" cy="1296"/>
            </a:xfrm>
          </p:grpSpPr>
          <p:pic>
            <p:nvPicPr>
              <p:cNvPr id="227430" name="Picture 10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" y="1056"/>
                <a:ext cx="1074" cy="11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27431" name="Oval 103"/>
              <p:cNvSpPr>
                <a:spLocks noChangeArrowheads="1"/>
              </p:cNvSpPr>
              <p:nvPr/>
            </p:nvSpPr>
            <p:spPr bwMode="auto">
              <a:xfrm>
                <a:off x="672" y="912"/>
                <a:ext cx="384" cy="33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2400" b="1">
                    <a:solidFill>
                      <a:schemeClr val="tx1"/>
                    </a:solidFill>
                  </a:rPr>
                  <a:t>３</a:t>
                </a:r>
              </a:p>
            </p:txBody>
          </p:sp>
        </p:grpSp>
        <p:sp>
          <p:nvSpPr>
            <p:cNvPr id="227432" name="Oval 104"/>
            <p:cNvSpPr>
              <a:spLocks noChangeArrowheads="1"/>
            </p:cNvSpPr>
            <p:nvPr/>
          </p:nvSpPr>
          <p:spPr bwMode="auto">
            <a:xfrm>
              <a:off x="4272" y="2208"/>
              <a:ext cx="864" cy="288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>
                  <a:ea typeface="HGP創英角ﾎﾟｯﾌﾟ体" pitchFamily="50" charset="-128"/>
                </a:rPr>
                <a:t>目的</a:t>
              </a:r>
            </a:p>
          </p:txBody>
        </p:sp>
        <p:sp>
          <p:nvSpPr>
            <p:cNvPr id="227433" name="AutoShape 105"/>
            <p:cNvSpPr>
              <a:spLocks noChangeArrowheads="1"/>
            </p:cNvSpPr>
            <p:nvPr/>
          </p:nvSpPr>
          <p:spPr bwMode="auto">
            <a:xfrm>
              <a:off x="1632" y="1968"/>
              <a:ext cx="1920" cy="240"/>
            </a:xfrm>
            <a:prstGeom prst="wedgeRoundRectCallout">
              <a:avLst>
                <a:gd name="adj1" fmla="val 67032"/>
                <a:gd name="adj2" fmla="val 165833"/>
                <a:gd name="adj3" fmla="val 16667"/>
              </a:avLst>
            </a:prstGeom>
            <a:solidFill>
              <a:srgbClr val="FFCCCC"/>
            </a:solidFill>
            <a:ln w="9525">
              <a:solidFill>
                <a:schemeClr val="accent2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en-US" altLang="ja-JP" sz="1800" b="1">
                  <a:solidFill>
                    <a:schemeClr val="accent2"/>
                  </a:solidFill>
                </a:rPr>
                <a:t>××</a:t>
              </a:r>
              <a:r>
                <a:rPr lang="ja-JP" altLang="en-US" sz="2000" b="1">
                  <a:solidFill>
                    <a:schemeClr val="accent2"/>
                  </a:solidFill>
                </a:rPr>
                <a:t>を</a:t>
              </a:r>
              <a:r>
                <a:rPr lang="ja-JP" altLang="en-US" sz="1800" b="1">
                  <a:solidFill>
                    <a:schemeClr val="accent2"/>
                  </a:solidFill>
                </a:rPr>
                <a:t>▼▼</a:t>
              </a:r>
              <a:r>
                <a:rPr lang="ja-JP" altLang="en-US" sz="2000" b="1">
                  <a:solidFill>
                    <a:schemeClr val="accent2"/>
                  </a:solidFill>
                </a:rPr>
                <a:t>するには？</a:t>
              </a:r>
            </a:p>
          </p:txBody>
        </p:sp>
        <p:grpSp>
          <p:nvGrpSpPr>
            <p:cNvPr id="227478" name="Group 150"/>
            <p:cNvGrpSpPr>
              <a:grpSpLocks/>
            </p:cNvGrpSpPr>
            <p:nvPr/>
          </p:nvGrpSpPr>
          <p:grpSpPr bwMode="auto">
            <a:xfrm>
              <a:off x="4992" y="2736"/>
              <a:ext cx="768" cy="864"/>
              <a:chOff x="4992" y="2736"/>
              <a:chExt cx="768" cy="864"/>
            </a:xfrm>
          </p:grpSpPr>
          <p:grpSp>
            <p:nvGrpSpPr>
              <p:cNvPr id="227434" name="Group 106"/>
              <p:cNvGrpSpPr>
                <a:grpSpLocks/>
              </p:cNvGrpSpPr>
              <p:nvPr/>
            </p:nvGrpSpPr>
            <p:grpSpPr bwMode="auto">
              <a:xfrm>
                <a:off x="5088" y="2736"/>
                <a:ext cx="672" cy="401"/>
                <a:chOff x="1392" y="3024"/>
                <a:chExt cx="960" cy="641"/>
              </a:xfrm>
            </p:grpSpPr>
            <p:sp>
              <p:nvSpPr>
                <p:cNvPr id="227435" name="Freeform 107"/>
                <p:cNvSpPr>
                  <a:spLocks/>
                </p:cNvSpPr>
                <p:nvPr/>
              </p:nvSpPr>
              <p:spPr bwMode="auto">
                <a:xfrm>
                  <a:off x="1392" y="3120"/>
                  <a:ext cx="960" cy="545"/>
                </a:xfrm>
                <a:custGeom>
                  <a:avLst/>
                  <a:gdLst>
                    <a:gd name="T0" fmla="*/ 0 w 806"/>
                    <a:gd name="T1" fmla="*/ 470 h 487"/>
                    <a:gd name="T2" fmla="*/ 173 w 806"/>
                    <a:gd name="T3" fmla="*/ 451 h 487"/>
                    <a:gd name="T4" fmla="*/ 288 w 806"/>
                    <a:gd name="T5" fmla="*/ 374 h 487"/>
                    <a:gd name="T6" fmla="*/ 346 w 806"/>
                    <a:gd name="T7" fmla="*/ 307 h 487"/>
                    <a:gd name="T8" fmla="*/ 394 w 806"/>
                    <a:gd name="T9" fmla="*/ 268 h 487"/>
                    <a:gd name="T10" fmla="*/ 432 w 806"/>
                    <a:gd name="T11" fmla="*/ 211 h 487"/>
                    <a:gd name="T12" fmla="*/ 528 w 806"/>
                    <a:gd name="T13" fmla="*/ 172 h 487"/>
                    <a:gd name="T14" fmla="*/ 557 w 806"/>
                    <a:gd name="T15" fmla="*/ 163 h 487"/>
                    <a:gd name="T16" fmla="*/ 691 w 806"/>
                    <a:gd name="T17" fmla="*/ 48 h 487"/>
                    <a:gd name="T18" fmla="*/ 806 w 806"/>
                    <a:gd name="T19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06" h="487">
                      <a:moveTo>
                        <a:pt x="0" y="470"/>
                      </a:moveTo>
                      <a:cubicBezTo>
                        <a:pt x="61" y="483"/>
                        <a:pt x="118" y="487"/>
                        <a:pt x="173" y="451"/>
                      </a:cubicBezTo>
                      <a:cubicBezTo>
                        <a:pt x="192" y="390"/>
                        <a:pt x="233" y="393"/>
                        <a:pt x="288" y="374"/>
                      </a:cubicBezTo>
                      <a:cubicBezTo>
                        <a:pt x="301" y="336"/>
                        <a:pt x="307" y="319"/>
                        <a:pt x="346" y="307"/>
                      </a:cubicBezTo>
                      <a:cubicBezTo>
                        <a:pt x="356" y="300"/>
                        <a:pt x="387" y="282"/>
                        <a:pt x="394" y="268"/>
                      </a:cubicBezTo>
                      <a:cubicBezTo>
                        <a:pt x="421" y="214"/>
                        <a:pt x="379" y="241"/>
                        <a:pt x="432" y="211"/>
                      </a:cubicBezTo>
                      <a:cubicBezTo>
                        <a:pt x="470" y="190"/>
                        <a:pt x="483" y="187"/>
                        <a:pt x="528" y="172"/>
                      </a:cubicBezTo>
                      <a:cubicBezTo>
                        <a:pt x="538" y="169"/>
                        <a:pt x="557" y="163"/>
                        <a:pt x="557" y="163"/>
                      </a:cubicBezTo>
                      <a:cubicBezTo>
                        <a:pt x="586" y="119"/>
                        <a:pt x="641" y="63"/>
                        <a:pt x="691" y="48"/>
                      </a:cubicBezTo>
                      <a:cubicBezTo>
                        <a:pt x="739" y="16"/>
                        <a:pt x="751" y="0"/>
                        <a:pt x="806" y="0"/>
                      </a:cubicBezTo>
                    </a:path>
                  </a:pathLst>
                </a:custGeom>
                <a:noFill/>
                <a:ln w="76200" cap="flat" cmpd="sng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436" name="Freeform 108"/>
                <p:cNvSpPr>
                  <a:spLocks/>
                </p:cNvSpPr>
                <p:nvPr/>
              </p:nvSpPr>
              <p:spPr bwMode="auto">
                <a:xfrm>
                  <a:off x="1628" y="3283"/>
                  <a:ext cx="119" cy="240"/>
                </a:xfrm>
                <a:custGeom>
                  <a:avLst/>
                  <a:gdLst>
                    <a:gd name="T0" fmla="*/ 62 w 119"/>
                    <a:gd name="T1" fmla="*/ 240 h 240"/>
                    <a:gd name="T2" fmla="*/ 33 w 119"/>
                    <a:gd name="T3" fmla="*/ 231 h 240"/>
                    <a:gd name="T4" fmla="*/ 62 w 119"/>
                    <a:gd name="T5" fmla="*/ 77 h 240"/>
                    <a:gd name="T6" fmla="*/ 81 w 119"/>
                    <a:gd name="T7" fmla="*/ 19 h 240"/>
                    <a:gd name="T8" fmla="*/ 119 w 119"/>
                    <a:gd name="T9" fmla="*/ 135 h 240"/>
                    <a:gd name="T10" fmla="*/ 62 w 119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240">
                      <a:moveTo>
                        <a:pt x="62" y="240"/>
                      </a:moveTo>
                      <a:cubicBezTo>
                        <a:pt x="52" y="237"/>
                        <a:pt x="39" y="239"/>
                        <a:pt x="33" y="231"/>
                      </a:cubicBezTo>
                      <a:cubicBezTo>
                        <a:pt x="0" y="191"/>
                        <a:pt x="29" y="108"/>
                        <a:pt x="62" y="77"/>
                      </a:cubicBezTo>
                      <a:cubicBezTo>
                        <a:pt x="68" y="58"/>
                        <a:pt x="75" y="0"/>
                        <a:pt x="81" y="19"/>
                      </a:cubicBezTo>
                      <a:cubicBezTo>
                        <a:pt x="94" y="58"/>
                        <a:pt x="107" y="96"/>
                        <a:pt x="119" y="135"/>
                      </a:cubicBezTo>
                      <a:cubicBezTo>
                        <a:pt x="110" y="183"/>
                        <a:pt x="108" y="218"/>
                        <a:pt x="62" y="240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437" name="Freeform 109"/>
                <p:cNvSpPr>
                  <a:spLocks/>
                </p:cNvSpPr>
                <p:nvPr/>
              </p:nvSpPr>
              <p:spPr bwMode="auto">
                <a:xfrm rot="5828965">
                  <a:off x="1932" y="3348"/>
                  <a:ext cx="119" cy="240"/>
                </a:xfrm>
                <a:custGeom>
                  <a:avLst/>
                  <a:gdLst>
                    <a:gd name="T0" fmla="*/ 62 w 119"/>
                    <a:gd name="T1" fmla="*/ 240 h 240"/>
                    <a:gd name="T2" fmla="*/ 33 w 119"/>
                    <a:gd name="T3" fmla="*/ 231 h 240"/>
                    <a:gd name="T4" fmla="*/ 62 w 119"/>
                    <a:gd name="T5" fmla="*/ 77 h 240"/>
                    <a:gd name="T6" fmla="*/ 81 w 119"/>
                    <a:gd name="T7" fmla="*/ 19 h 240"/>
                    <a:gd name="T8" fmla="*/ 119 w 119"/>
                    <a:gd name="T9" fmla="*/ 135 h 240"/>
                    <a:gd name="T10" fmla="*/ 62 w 119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240">
                      <a:moveTo>
                        <a:pt x="62" y="240"/>
                      </a:moveTo>
                      <a:cubicBezTo>
                        <a:pt x="52" y="237"/>
                        <a:pt x="39" y="239"/>
                        <a:pt x="33" y="231"/>
                      </a:cubicBezTo>
                      <a:cubicBezTo>
                        <a:pt x="0" y="191"/>
                        <a:pt x="29" y="108"/>
                        <a:pt x="62" y="77"/>
                      </a:cubicBezTo>
                      <a:cubicBezTo>
                        <a:pt x="68" y="58"/>
                        <a:pt x="75" y="0"/>
                        <a:pt x="81" y="19"/>
                      </a:cubicBezTo>
                      <a:cubicBezTo>
                        <a:pt x="94" y="58"/>
                        <a:pt x="107" y="96"/>
                        <a:pt x="119" y="135"/>
                      </a:cubicBezTo>
                      <a:cubicBezTo>
                        <a:pt x="110" y="183"/>
                        <a:pt x="108" y="218"/>
                        <a:pt x="62" y="240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438" name="Freeform 110"/>
                <p:cNvSpPr>
                  <a:spLocks/>
                </p:cNvSpPr>
                <p:nvPr/>
              </p:nvSpPr>
              <p:spPr bwMode="auto">
                <a:xfrm>
                  <a:off x="2016" y="3024"/>
                  <a:ext cx="119" cy="240"/>
                </a:xfrm>
                <a:custGeom>
                  <a:avLst/>
                  <a:gdLst>
                    <a:gd name="T0" fmla="*/ 62 w 119"/>
                    <a:gd name="T1" fmla="*/ 240 h 240"/>
                    <a:gd name="T2" fmla="*/ 33 w 119"/>
                    <a:gd name="T3" fmla="*/ 231 h 240"/>
                    <a:gd name="T4" fmla="*/ 62 w 119"/>
                    <a:gd name="T5" fmla="*/ 77 h 240"/>
                    <a:gd name="T6" fmla="*/ 81 w 119"/>
                    <a:gd name="T7" fmla="*/ 19 h 240"/>
                    <a:gd name="T8" fmla="*/ 119 w 119"/>
                    <a:gd name="T9" fmla="*/ 135 h 240"/>
                    <a:gd name="T10" fmla="*/ 62 w 119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240">
                      <a:moveTo>
                        <a:pt x="62" y="240"/>
                      </a:moveTo>
                      <a:cubicBezTo>
                        <a:pt x="52" y="237"/>
                        <a:pt x="39" y="239"/>
                        <a:pt x="33" y="231"/>
                      </a:cubicBezTo>
                      <a:cubicBezTo>
                        <a:pt x="0" y="191"/>
                        <a:pt x="29" y="108"/>
                        <a:pt x="62" y="77"/>
                      </a:cubicBezTo>
                      <a:cubicBezTo>
                        <a:pt x="68" y="58"/>
                        <a:pt x="75" y="0"/>
                        <a:pt x="81" y="19"/>
                      </a:cubicBezTo>
                      <a:cubicBezTo>
                        <a:pt x="94" y="58"/>
                        <a:pt x="107" y="96"/>
                        <a:pt x="119" y="135"/>
                      </a:cubicBezTo>
                      <a:cubicBezTo>
                        <a:pt x="110" y="183"/>
                        <a:pt x="108" y="218"/>
                        <a:pt x="62" y="240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7439" name="Group 111"/>
              <p:cNvGrpSpPr>
                <a:grpSpLocks/>
              </p:cNvGrpSpPr>
              <p:nvPr/>
            </p:nvGrpSpPr>
            <p:grpSpPr bwMode="auto">
              <a:xfrm rot="1952726">
                <a:off x="4992" y="2928"/>
                <a:ext cx="768" cy="401"/>
                <a:chOff x="1392" y="3024"/>
                <a:chExt cx="960" cy="641"/>
              </a:xfrm>
            </p:grpSpPr>
            <p:sp>
              <p:nvSpPr>
                <p:cNvPr id="227440" name="Freeform 112"/>
                <p:cNvSpPr>
                  <a:spLocks/>
                </p:cNvSpPr>
                <p:nvPr/>
              </p:nvSpPr>
              <p:spPr bwMode="auto">
                <a:xfrm>
                  <a:off x="1392" y="3120"/>
                  <a:ext cx="960" cy="545"/>
                </a:xfrm>
                <a:custGeom>
                  <a:avLst/>
                  <a:gdLst>
                    <a:gd name="T0" fmla="*/ 0 w 806"/>
                    <a:gd name="T1" fmla="*/ 470 h 487"/>
                    <a:gd name="T2" fmla="*/ 173 w 806"/>
                    <a:gd name="T3" fmla="*/ 451 h 487"/>
                    <a:gd name="T4" fmla="*/ 288 w 806"/>
                    <a:gd name="T5" fmla="*/ 374 h 487"/>
                    <a:gd name="T6" fmla="*/ 346 w 806"/>
                    <a:gd name="T7" fmla="*/ 307 h 487"/>
                    <a:gd name="T8" fmla="*/ 394 w 806"/>
                    <a:gd name="T9" fmla="*/ 268 h 487"/>
                    <a:gd name="T10" fmla="*/ 432 w 806"/>
                    <a:gd name="T11" fmla="*/ 211 h 487"/>
                    <a:gd name="T12" fmla="*/ 528 w 806"/>
                    <a:gd name="T13" fmla="*/ 172 h 487"/>
                    <a:gd name="T14" fmla="*/ 557 w 806"/>
                    <a:gd name="T15" fmla="*/ 163 h 487"/>
                    <a:gd name="T16" fmla="*/ 691 w 806"/>
                    <a:gd name="T17" fmla="*/ 48 h 487"/>
                    <a:gd name="T18" fmla="*/ 806 w 806"/>
                    <a:gd name="T19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06" h="487">
                      <a:moveTo>
                        <a:pt x="0" y="470"/>
                      </a:moveTo>
                      <a:cubicBezTo>
                        <a:pt x="61" y="483"/>
                        <a:pt x="118" y="487"/>
                        <a:pt x="173" y="451"/>
                      </a:cubicBezTo>
                      <a:cubicBezTo>
                        <a:pt x="192" y="390"/>
                        <a:pt x="233" y="393"/>
                        <a:pt x="288" y="374"/>
                      </a:cubicBezTo>
                      <a:cubicBezTo>
                        <a:pt x="301" y="336"/>
                        <a:pt x="307" y="319"/>
                        <a:pt x="346" y="307"/>
                      </a:cubicBezTo>
                      <a:cubicBezTo>
                        <a:pt x="356" y="300"/>
                        <a:pt x="387" y="282"/>
                        <a:pt x="394" y="268"/>
                      </a:cubicBezTo>
                      <a:cubicBezTo>
                        <a:pt x="421" y="214"/>
                        <a:pt x="379" y="241"/>
                        <a:pt x="432" y="211"/>
                      </a:cubicBezTo>
                      <a:cubicBezTo>
                        <a:pt x="470" y="190"/>
                        <a:pt x="483" y="187"/>
                        <a:pt x="528" y="172"/>
                      </a:cubicBezTo>
                      <a:cubicBezTo>
                        <a:pt x="538" y="169"/>
                        <a:pt x="557" y="163"/>
                        <a:pt x="557" y="163"/>
                      </a:cubicBezTo>
                      <a:cubicBezTo>
                        <a:pt x="586" y="119"/>
                        <a:pt x="641" y="63"/>
                        <a:pt x="691" y="48"/>
                      </a:cubicBezTo>
                      <a:cubicBezTo>
                        <a:pt x="739" y="16"/>
                        <a:pt x="751" y="0"/>
                        <a:pt x="806" y="0"/>
                      </a:cubicBezTo>
                    </a:path>
                  </a:pathLst>
                </a:custGeom>
                <a:noFill/>
                <a:ln w="76200" cap="flat" cmpd="sng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441" name="Freeform 113"/>
                <p:cNvSpPr>
                  <a:spLocks/>
                </p:cNvSpPr>
                <p:nvPr/>
              </p:nvSpPr>
              <p:spPr bwMode="auto">
                <a:xfrm>
                  <a:off x="1628" y="3283"/>
                  <a:ext cx="119" cy="240"/>
                </a:xfrm>
                <a:custGeom>
                  <a:avLst/>
                  <a:gdLst>
                    <a:gd name="T0" fmla="*/ 62 w 119"/>
                    <a:gd name="T1" fmla="*/ 240 h 240"/>
                    <a:gd name="T2" fmla="*/ 33 w 119"/>
                    <a:gd name="T3" fmla="*/ 231 h 240"/>
                    <a:gd name="T4" fmla="*/ 62 w 119"/>
                    <a:gd name="T5" fmla="*/ 77 h 240"/>
                    <a:gd name="T6" fmla="*/ 81 w 119"/>
                    <a:gd name="T7" fmla="*/ 19 h 240"/>
                    <a:gd name="T8" fmla="*/ 119 w 119"/>
                    <a:gd name="T9" fmla="*/ 135 h 240"/>
                    <a:gd name="T10" fmla="*/ 62 w 119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240">
                      <a:moveTo>
                        <a:pt x="62" y="240"/>
                      </a:moveTo>
                      <a:cubicBezTo>
                        <a:pt x="52" y="237"/>
                        <a:pt x="39" y="239"/>
                        <a:pt x="33" y="231"/>
                      </a:cubicBezTo>
                      <a:cubicBezTo>
                        <a:pt x="0" y="191"/>
                        <a:pt x="29" y="108"/>
                        <a:pt x="62" y="77"/>
                      </a:cubicBezTo>
                      <a:cubicBezTo>
                        <a:pt x="68" y="58"/>
                        <a:pt x="75" y="0"/>
                        <a:pt x="81" y="19"/>
                      </a:cubicBezTo>
                      <a:cubicBezTo>
                        <a:pt x="94" y="58"/>
                        <a:pt x="107" y="96"/>
                        <a:pt x="119" y="135"/>
                      </a:cubicBezTo>
                      <a:cubicBezTo>
                        <a:pt x="110" y="183"/>
                        <a:pt x="108" y="218"/>
                        <a:pt x="62" y="240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442" name="Freeform 114"/>
                <p:cNvSpPr>
                  <a:spLocks/>
                </p:cNvSpPr>
                <p:nvPr/>
              </p:nvSpPr>
              <p:spPr bwMode="auto">
                <a:xfrm rot="5828965">
                  <a:off x="1932" y="3348"/>
                  <a:ext cx="119" cy="240"/>
                </a:xfrm>
                <a:custGeom>
                  <a:avLst/>
                  <a:gdLst>
                    <a:gd name="T0" fmla="*/ 62 w 119"/>
                    <a:gd name="T1" fmla="*/ 240 h 240"/>
                    <a:gd name="T2" fmla="*/ 33 w 119"/>
                    <a:gd name="T3" fmla="*/ 231 h 240"/>
                    <a:gd name="T4" fmla="*/ 62 w 119"/>
                    <a:gd name="T5" fmla="*/ 77 h 240"/>
                    <a:gd name="T6" fmla="*/ 81 w 119"/>
                    <a:gd name="T7" fmla="*/ 19 h 240"/>
                    <a:gd name="T8" fmla="*/ 119 w 119"/>
                    <a:gd name="T9" fmla="*/ 135 h 240"/>
                    <a:gd name="T10" fmla="*/ 62 w 119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240">
                      <a:moveTo>
                        <a:pt x="62" y="240"/>
                      </a:moveTo>
                      <a:cubicBezTo>
                        <a:pt x="52" y="237"/>
                        <a:pt x="39" y="239"/>
                        <a:pt x="33" y="231"/>
                      </a:cubicBezTo>
                      <a:cubicBezTo>
                        <a:pt x="0" y="191"/>
                        <a:pt x="29" y="108"/>
                        <a:pt x="62" y="77"/>
                      </a:cubicBezTo>
                      <a:cubicBezTo>
                        <a:pt x="68" y="58"/>
                        <a:pt x="75" y="0"/>
                        <a:pt x="81" y="19"/>
                      </a:cubicBezTo>
                      <a:cubicBezTo>
                        <a:pt x="94" y="58"/>
                        <a:pt x="107" y="96"/>
                        <a:pt x="119" y="135"/>
                      </a:cubicBezTo>
                      <a:cubicBezTo>
                        <a:pt x="110" y="183"/>
                        <a:pt x="108" y="218"/>
                        <a:pt x="62" y="240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443" name="Freeform 115"/>
                <p:cNvSpPr>
                  <a:spLocks/>
                </p:cNvSpPr>
                <p:nvPr/>
              </p:nvSpPr>
              <p:spPr bwMode="auto">
                <a:xfrm>
                  <a:off x="2016" y="3024"/>
                  <a:ext cx="119" cy="240"/>
                </a:xfrm>
                <a:custGeom>
                  <a:avLst/>
                  <a:gdLst>
                    <a:gd name="T0" fmla="*/ 62 w 119"/>
                    <a:gd name="T1" fmla="*/ 240 h 240"/>
                    <a:gd name="T2" fmla="*/ 33 w 119"/>
                    <a:gd name="T3" fmla="*/ 231 h 240"/>
                    <a:gd name="T4" fmla="*/ 62 w 119"/>
                    <a:gd name="T5" fmla="*/ 77 h 240"/>
                    <a:gd name="T6" fmla="*/ 81 w 119"/>
                    <a:gd name="T7" fmla="*/ 19 h 240"/>
                    <a:gd name="T8" fmla="*/ 119 w 119"/>
                    <a:gd name="T9" fmla="*/ 135 h 240"/>
                    <a:gd name="T10" fmla="*/ 62 w 119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240">
                      <a:moveTo>
                        <a:pt x="62" y="240"/>
                      </a:moveTo>
                      <a:cubicBezTo>
                        <a:pt x="52" y="237"/>
                        <a:pt x="39" y="239"/>
                        <a:pt x="33" y="231"/>
                      </a:cubicBezTo>
                      <a:cubicBezTo>
                        <a:pt x="0" y="191"/>
                        <a:pt x="29" y="108"/>
                        <a:pt x="62" y="77"/>
                      </a:cubicBezTo>
                      <a:cubicBezTo>
                        <a:pt x="68" y="58"/>
                        <a:pt x="75" y="0"/>
                        <a:pt x="81" y="19"/>
                      </a:cubicBezTo>
                      <a:cubicBezTo>
                        <a:pt x="94" y="58"/>
                        <a:pt x="107" y="96"/>
                        <a:pt x="119" y="135"/>
                      </a:cubicBezTo>
                      <a:cubicBezTo>
                        <a:pt x="110" y="183"/>
                        <a:pt x="108" y="218"/>
                        <a:pt x="62" y="240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7444" name="Group 116"/>
              <p:cNvGrpSpPr>
                <a:grpSpLocks/>
              </p:cNvGrpSpPr>
              <p:nvPr/>
            </p:nvGrpSpPr>
            <p:grpSpPr bwMode="auto">
              <a:xfrm rot="3605563">
                <a:off x="5136" y="3120"/>
                <a:ext cx="672" cy="288"/>
                <a:chOff x="1392" y="3024"/>
                <a:chExt cx="960" cy="641"/>
              </a:xfrm>
            </p:grpSpPr>
            <p:sp>
              <p:nvSpPr>
                <p:cNvPr id="227445" name="Freeform 117"/>
                <p:cNvSpPr>
                  <a:spLocks/>
                </p:cNvSpPr>
                <p:nvPr/>
              </p:nvSpPr>
              <p:spPr bwMode="auto">
                <a:xfrm>
                  <a:off x="1392" y="3120"/>
                  <a:ext cx="960" cy="545"/>
                </a:xfrm>
                <a:custGeom>
                  <a:avLst/>
                  <a:gdLst>
                    <a:gd name="T0" fmla="*/ 0 w 806"/>
                    <a:gd name="T1" fmla="*/ 470 h 487"/>
                    <a:gd name="T2" fmla="*/ 173 w 806"/>
                    <a:gd name="T3" fmla="*/ 451 h 487"/>
                    <a:gd name="T4" fmla="*/ 288 w 806"/>
                    <a:gd name="T5" fmla="*/ 374 h 487"/>
                    <a:gd name="T6" fmla="*/ 346 w 806"/>
                    <a:gd name="T7" fmla="*/ 307 h 487"/>
                    <a:gd name="T8" fmla="*/ 394 w 806"/>
                    <a:gd name="T9" fmla="*/ 268 h 487"/>
                    <a:gd name="T10" fmla="*/ 432 w 806"/>
                    <a:gd name="T11" fmla="*/ 211 h 487"/>
                    <a:gd name="T12" fmla="*/ 528 w 806"/>
                    <a:gd name="T13" fmla="*/ 172 h 487"/>
                    <a:gd name="T14" fmla="*/ 557 w 806"/>
                    <a:gd name="T15" fmla="*/ 163 h 487"/>
                    <a:gd name="T16" fmla="*/ 691 w 806"/>
                    <a:gd name="T17" fmla="*/ 48 h 487"/>
                    <a:gd name="T18" fmla="*/ 806 w 806"/>
                    <a:gd name="T19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06" h="487">
                      <a:moveTo>
                        <a:pt x="0" y="470"/>
                      </a:moveTo>
                      <a:cubicBezTo>
                        <a:pt x="61" y="483"/>
                        <a:pt x="118" y="487"/>
                        <a:pt x="173" y="451"/>
                      </a:cubicBezTo>
                      <a:cubicBezTo>
                        <a:pt x="192" y="390"/>
                        <a:pt x="233" y="393"/>
                        <a:pt x="288" y="374"/>
                      </a:cubicBezTo>
                      <a:cubicBezTo>
                        <a:pt x="301" y="336"/>
                        <a:pt x="307" y="319"/>
                        <a:pt x="346" y="307"/>
                      </a:cubicBezTo>
                      <a:cubicBezTo>
                        <a:pt x="356" y="300"/>
                        <a:pt x="387" y="282"/>
                        <a:pt x="394" y="268"/>
                      </a:cubicBezTo>
                      <a:cubicBezTo>
                        <a:pt x="421" y="214"/>
                        <a:pt x="379" y="241"/>
                        <a:pt x="432" y="211"/>
                      </a:cubicBezTo>
                      <a:cubicBezTo>
                        <a:pt x="470" y="190"/>
                        <a:pt x="483" y="187"/>
                        <a:pt x="528" y="172"/>
                      </a:cubicBezTo>
                      <a:cubicBezTo>
                        <a:pt x="538" y="169"/>
                        <a:pt x="557" y="163"/>
                        <a:pt x="557" y="163"/>
                      </a:cubicBezTo>
                      <a:cubicBezTo>
                        <a:pt x="586" y="119"/>
                        <a:pt x="641" y="63"/>
                        <a:pt x="691" y="48"/>
                      </a:cubicBezTo>
                      <a:cubicBezTo>
                        <a:pt x="739" y="16"/>
                        <a:pt x="751" y="0"/>
                        <a:pt x="806" y="0"/>
                      </a:cubicBezTo>
                    </a:path>
                  </a:pathLst>
                </a:custGeom>
                <a:noFill/>
                <a:ln w="76200" cap="flat" cmpd="sng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446" name="Freeform 118"/>
                <p:cNvSpPr>
                  <a:spLocks/>
                </p:cNvSpPr>
                <p:nvPr/>
              </p:nvSpPr>
              <p:spPr bwMode="auto">
                <a:xfrm>
                  <a:off x="1628" y="3283"/>
                  <a:ext cx="119" cy="240"/>
                </a:xfrm>
                <a:custGeom>
                  <a:avLst/>
                  <a:gdLst>
                    <a:gd name="T0" fmla="*/ 62 w 119"/>
                    <a:gd name="T1" fmla="*/ 240 h 240"/>
                    <a:gd name="T2" fmla="*/ 33 w 119"/>
                    <a:gd name="T3" fmla="*/ 231 h 240"/>
                    <a:gd name="T4" fmla="*/ 62 w 119"/>
                    <a:gd name="T5" fmla="*/ 77 h 240"/>
                    <a:gd name="T6" fmla="*/ 81 w 119"/>
                    <a:gd name="T7" fmla="*/ 19 h 240"/>
                    <a:gd name="T8" fmla="*/ 119 w 119"/>
                    <a:gd name="T9" fmla="*/ 135 h 240"/>
                    <a:gd name="T10" fmla="*/ 62 w 119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240">
                      <a:moveTo>
                        <a:pt x="62" y="240"/>
                      </a:moveTo>
                      <a:cubicBezTo>
                        <a:pt x="52" y="237"/>
                        <a:pt x="39" y="239"/>
                        <a:pt x="33" y="231"/>
                      </a:cubicBezTo>
                      <a:cubicBezTo>
                        <a:pt x="0" y="191"/>
                        <a:pt x="29" y="108"/>
                        <a:pt x="62" y="77"/>
                      </a:cubicBezTo>
                      <a:cubicBezTo>
                        <a:pt x="68" y="58"/>
                        <a:pt x="75" y="0"/>
                        <a:pt x="81" y="19"/>
                      </a:cubicBezTo>
                      <a:cubicBezTo>
                        <a:pt x="94" y="58"/>
                        <a:pt x="107" y="96"/>
                        <a:pt x="119" y="135"/>
                      </a:cubicBezTo>
                      <a:cubicBezTo>
                        <a:pt x="110" y="183"/>
                        <a:pt x="108" y="218"/>
                        <a:pt x="62" y="240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447" name="Freeform 119"/>
                <p:cNvSpPr>
                  <a:spLocks/>
                </p:cNvSpPr>
                <p:nvPr/>
              </p:nvSpPr>
              <p:spPr bwMode="auto">
                <a:xfrm rot="5828965">
                  <a:off x="1932" y="3348"/>
                  <a:ext cx="119" cy="240"/>
                </a:xfrm>
                <a:custGeom>
                  <a:avLst/>
                  <a:gdLst>
                    <a:gd name="T0" fmla="*/ 62 w 119"/>
                    <a:gd name="T1" fmla="*/ 240 h 240"/>
                    <a:gd name="T2" fmla="*/ 33 w 119"/>
                    <a:gd name="T3" fmla="*/ 231 h 240"/>
                    <a:gd name="T4" fmla="*/ 62 w 119"/>
                    <a:gd name="T5" fmla="*/ 77 h 240"/>
                    <a:gd name="T6" fmla="*/ 81 w 119"/>
                    <a:gd name="T7" fmla="*/ 19 h 240"/>
                    <a:gd name="T8" fmla="*/ 119 w 119"/>
                    <a:gd name="T9" fmla="*/ 135 h 240"/>
                    <a:gd name="T10" fmla="*/ 62 w 119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240">
                      <a:moveTo>
                        <a:pt x="62" y="240"/>
                      </a:moveTo>
                      <a:cubicBezTo>
                        <a:pt x="52" y="237"/>
                        <a:pt x="39" y="239"/>
                        <a:pt x="33" y="231"/>
                      </a:cubicBezTo>
                      <a:cubicBezTo>
                        <a:pt x="0" y="191"/>
                        <a:pt x="29" y="108"/>
                        <a:pt x="62" y="77"/>
                      </a:cubicBezTo>
                      <a:cubicBezTo>
                        <a:pt x="68" y="58"/>
                        <a:pt x="75" y="0"/>
                        <a:pt x="81" y="19"/>
                      </a:cubicBezTo>
                      <a:cubicBezTo>
                        <a:pt x="94" y="58"/>
                        <a:pt x="107" y="96"/>
                        <a:pt x="119" y="135"/>
                      </a:cubicBezTo>
                      <a:cubicBezTo>
                        <a:pt x="110" y="183"/>
                        <a:pt x="108" y="218"/>
                        <a:pt x="62" y="240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448" name="Freeform 120"/>
                <p:cNvSpPr>
                  <a:spLocks/>
                </p:cNvSpPr>
                <p:nvPr/>
              </p:nvSpPr>
              <p:spPr bwMode="auto">
                <a:xfrm>
                  <a:off x="2016" y="3024"/>
                  <a:ext cx="119" cy="240"/>
                </a:xfrm>
                <a:custGeom>
                  <a:avLst/>
                  <a:gdLst>
                    <a:gd name="T0" fmla="*/ 62 w 119"/>
                    <a:gd name="T1" fmla="*/ 240 h 240"/>
                    <a:gd name="T2" fmla="*/ 33 w 119"/>
                    <a:gd name="T3" fmla="*/ 231 h 240"/>
                    <a:gd name="T4" fmla="*/ 62 w 119"/>
                    <a:gd name="T5" fmla="*/ 77 h 240"/>
                    <a:gd name="T6" fmla="*/ 81 w 119"/>
                    <a:gd name="T7" fmla="*/ 19 h 240"/>
                    <a:gd name="T8" fmla="*/ 119 w 119"/>
                    <a:gd name="T9" fmla="*/ 135 h 240"/>
                    <a:gd name="T10" fmla="*/ 62 w 119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240">
                      <a:moveTo>
                        <a:pt x="62" y="240"/>
                      </a:moveTo>
                      <a:cubicBezTo>
                        <a:pt x="52" y="237"/>
                        <a:pt x="39" y="239"/>
                        <a:pt x="33" y="231"/>
                      </a:cubicBezTo>
                      <a:cubicBezTo>
                        <a:pt x="0" y="191"/>
                        <a:pt x="29" y="108"/>
                        <a:pt x="62" y="77"/>
                      </a:cubicBezTo>
                      <a:cubicBezTo>
                        <a:pt x="68" y="58"/>
                        <a:pt x="75" y="0"/>
                        <a:pt x="81" y="19"/>
                      </a:cubicBezTo>
                      <a:cubicBezTo>
                        <a:pt x="94" y="58"/>
                        <a:pt x="107" y="96"/>
                        <a:pt x="119" y="135"/>
                      </a:cubicBezTo>
                      <a:cubicBezTo>
                        <a:pt x="110" y="183"/>
                        <a:pt x="108" y="218"/>
                        <a:pt x="62" y="240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27455" name="Group 127"/>
            <p:cNvGrpSpPr>
              <a:grpSpLocks/>
            </p:cNvGrpSpPr>
            <p:nvPr/>
          </p:nvGrpSpPr>
          <p:grpSpPr bwMode="auto">
            <a:xfrm>
              <a:off x="3648" y="2976"/>
              <a:ext cx="1728" cy="497"/>
              <a:chOff x="3648" y="2976"/>
              <a:chExt cx="1728" cy="497"/>
            </a:xfrm>
          </p:grpSpPr>
          <p:grpSp>
            <p:nvGrpSpPr>
              <p:cNvPr id="227408" name="Group 80"/>
              <p:cNvGrpSpPr>
                <a:grpSpLocks/>
              </p:cNvGrpSpPr>
              <p:nvPr/>
            </p:nvGrpSpPr>
            <p:grpSpPr bwMode="auto">
              <a:xfrm>
                <a:off x="3648" y="3072"/>
                <a:ext cx="672" cy="401"/>
                <a:chOff x="1392" y="3024"/>
                <a:chExt cx="960" cy="641"/>
              </a:xfrm>
            </p:grpSpPr>
            <p:sp>
              <p:nvSpPr>
                <p:cNvPr id="227409" name="Freeform 81"/>
                <p:cNvSpPr>
                  <a:spLocks/>
                </p:cNvSpPr>
                <p:nvPr/>
              </p:nvSpPr>
              <p:spPr bwMode="auto">
                <a:xfrm>
                  <a:off x="1392" y="3120"/>
                  <a:ext cx="960" cy="545"/>
                </a:xfrm>
                <a:custGeom>
                  <a:avLst/>
                  <a:gdLst>
                    <a:gd name="T0" fmla="*/ 0 w 806"/>
                    <a:gd name="T1" fmla="*/ 470 h 487"/>
                    <a:gd name="T2" fmla="*/ 173 w 806"/>
                    <a:gd name="T3" fmla="*/ 451 h 487"/>
                    <a:gd name="T4" fmla="*/ 288 w 806"/>
                    <a:gd name="T5" fmla="*/ 374 h 487"/>
                    <a:gd name="T6" fmla="*/ 346 w 806"/>
                    <a:gd name="T7" fmla="*/ 307 h 487"/>
                    <a:gd name="T8" fmla="*/ 394 w 806"/>
                    <a:gd name="T9" fmla="*/ 268 h 487"/>
                    <a:gd name="T10" fmla="*/ 432 w 806"/>
                    <a:gd name="T11" fmla="*/ 211 h 487"/>
                    <a:gd name="T12" fmla="*/ 528 w 806"/>
                    <a:gd name="T13" fmla="*/ 172 h 487"/>
                    <a:gd name="T14" fmla="*/ 557 w 806"/>
                    <a:gd name="T15" fmla="*/ 163 h 487"/>
                    <a:gd name="T16" fmla="*/ 691 w 806"/>
                    <a:gd name="T17" fmla="*/ 48 h 487"/>
                    <a:gd name="T18" fmla="*/ 806 w 806"/>
                    <a:gd name="T19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06" h="487">
                      <a:moveTo>
                        <a:pt x="0" y="470"/>
                      </a:moveTo>
                      <a:cubicBezTo>
                        <a:pt x="61" y="483"/>
                        <a:pt x="118" y="487"/>
                        <a:pt x="173" y="451"/>
                      </a:cubicBezTo>
                      <a:cubicBezTo>
                        <a:pt x="192" y="390"/>
                        <a:pt x="233" y="393"/>
                        <a:pt x="288" y="374"/>
                      </a:cubicBezTo>
                      <a:cubicBezTo>
                        <a:pt x="301" y="336"/>
                        <a:pt x="307" y="319"/>
                        <a:pt x="346" y="307"/>
                      </a:cubicBezTo>
                      <a:cubicBezTo>
                        <a:pt x="356" y="300"/>
                        <a:pt x="387" y="282"/>
                        <a:pt x="394" y="268"/>
                      </a:cubicBezTo>
                      <a:cubicBezTo>
                        <a:pt x="421" y="214"/>
                        <a:pt x="379" y="241"/>
                        <a:pt x="432" y="211"/>
                      </a:cubicBezTo>
                      <a:cubicBezTo>
                        <a:pt x="470" y="190"/>
                        <a:pt x="483" y="187"/>
                        <a:pt x="528" y="172"/>
                      </a:cubicBezTo>
                      <a:cubicBezTo>
                        <a:pt x="538" y="169"/>
                        <a:pt x="557" y="163"/>
                        <a:pt x="557" y="163"/>
                      </a:cubicBezTo>
                      <a:cubicBezTo>
                        <a:pt x="586" y="119"/>
                        <a:pt x="641" y="63"/>
                        <a:pt x="691" y="48"/>
                      </a:cubicBezTo>
                      <a:cubicBezTo>
                        <a:pt x="739" y="16"/>
                        <a:pt x="751" y="0"/>
                        <a:pt x="806" y="0"/>
                      </a:cubicBezTo>
                    </a:path>
                  </a:pathLst>
                </a:custGeom>
                <a:noFill/>
                <a:ln w="76200" cap="flat" cmpd="sng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410" name="Freeform 82"/>
                <p:cNvSpPr>
                  <a:spLocks/>
                </p:cNvSpPr>
                <p:nvPr/>
              </p:nvSpPr>
              <p:spPr bwMode="auto">
                <a:xfrm>
                  <a:off x="1628" y="3283"/>
                  <a:ext cx="119" cy="240"/>
                </a:xfrm>
                <a:custGeom>
                  <a:avLst/>
                  <a:gdLst>
                    <a:gd name="T0" fmla="*/ 62 w 119"/>
                    <a:gd name="T1" fmla="*/ 240 h 240"/>
                    <a:gd name="T2" fmla="*/ 33 w 119"/>
                    <a:gd name="T3" fmla="*/ 231 h 240"/>
                    <a:gd name="T4" fmla="*/ 62 w 119"/>
                    <a:gd name="T5" fmla="*/ 77 h 240"/>
                    <a:gd name="T6" fmla="*/ 81 w 119"/>
                    <a:gd name="T7" fmla="*/ 19 h 240"/>
                    <a:gd name="T8" fmla="*/ 119 w 119"/>
                    <a:gd name="T9" fmla="*/ 135 h 240"/>
                    <a:gd name="T10" fmla="*/ 62 w 119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240">
                      <a:moveTo>
                        <a:pt x="62" y="240"/>
                      </a:moveTo>
                      <a:cubicBezTo>
                        <a:pt x="52" y="237"/>
                        <a:pt x="39" y="239"/>
                        <a:pt x="33" y="231"/>
                      </a:cubicBezTo>
                      <a:cubicBezTo>
                        <a:pt x="0" y="191"/>
                        <a:pt x="29" y="108"/>
                        <a:pt x="62" y="77"/>
                      </a:cubicBezTo>
                      <a:cubicBezTo>
                        <a:pt x="68" y="58"/>
                        <a:pt x="75" y="0"/>
                        <a:pt x="81" y="19"/>
                      </a:cubicBezTo>
                      <a:cubicBezTo>
                        <a:pt x="94" y="58"/>
                        <a:pt x="107" y="96"/>
                        <a:pt x="119" y="135"/>
                      </a:cubicBezTo>
                      <a:cubicBezTo>
                        <a:pt x="110" y="183"/>
                        <a:pt x="108" y="218"/>
                        <a:pt x="62" y="240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411" name="Freeform 83"/>
                <p:cNvSpPr>
                  <a:spLocks/>
                </p:cNvSpPr>
                <p:nvPr/>
              </p:nvSpPr>
              <p:spPr bwMode="auto">
                <a:xfrm rot="5828965">
                  <a:off x="1932" y="3348"/>
                  <a:ext cx="119" cy="240"/>
                </a:xfrm>
                <a:custGeom>
                  <a:avLst/>
                  <a:gdLst>
                    <a:gd name="T0" fmla="*/ 62 w 119"/>
                    <a:gd name="T1" fmla="*/ 240 h 240"/>
                    <a:gd name="T2" fmla="*/ 33 w 119"/>
                    <a:gd name="T3" fmla="*/ 231 h 240"/>
                    <a:gd name="T4" fmla="*/ 62 w 119"/>
                    <a:gd name="T5" fmla="*/ 77 h 240"/>
                    <a:gd name="T6" fmla="*/ 81 w 119"/>
                    <a:gd name="T7" fmla="*/ 19 h 240"/>
                    <a:gd name="T8" fmla="*/ 119 w 119"/>
                    <a:gd name="T9" fmla="*/ 135 h 240"/>
                    <a:gd name="T10" fmla="*/ 62 w 119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240">
                      <a:moveTo>
                        <a:pt x="62" y="240"/>
                      </a:moveTo>
                      <a:cubicBezTo>
                        <a:pt x="52" y="237"/>
                        <a:pt x="39" y="239"/>
                        <a:pt x="33" y="231"/>
                      </a:cubicBezTo>
                      <a:cubicBezTo>
                        <a:pt x="0" y="191"/>
                        <a:pt x="29" y="108"/>
                        <a:pt x="62" y="77"/>
                      </a:cubicBezTo>
                      <a:cubicBezTo>
                        <a:pt x="68" y="58"/>
                        <a:pt x="75" y="0"/>
                        <a:pt x="81" y="19"/>
                      </a:cubicBezTo>
                      <a:cubicBezTo>
                        <a:pt x="94" y="58"/>
                        <a:pt x="107" y="96"/>
                        <a:pt x="119" y="135"/>
                      </a:cubicBezTo>
                      <a:cubicBezTo>
                        <a:pt x="110" y="183"/>
                        <a:pt x="108" y="218"/>
                        <a:pt x="62" y="240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412" name="Freeform 84"/>
                <p:cNvSpPr>
                  <a:spLocks/>
                </p:cNvSpPr>
                <p:nvPr/>
              </p:nvSpPr>
              <p:spPr bwMode="auto">
                <a:xfrm>
                  <a:off x="2016" y="3024"/>
                  <a:ext cx="119" cy="240"/>
                </a:xfrm>
                <a:custGeom>
                  <a:avLst/>
                  <a:gdLst>
                    <a:gd name="T0" fmla="*/ 62 w 119"/>
                    <a:gd name="T1" fmla="*/ 240 h 240"/>
                    <a:gd name="T2" fmla="*/ 33 w 119"/>
                    <a:gd name="T3" fmla="*/ 231 h 240"/>
                    <a:gd name="T4" fmla="*/ 62 w 119"/>
                    <a:gd name="T5" fmla="*/ 77 h 240"/>
                    <a:gd name="T6" fmla="*/ 81 w 119"/>
                    <a:gd name="T7" fmla="*/ 19 h 240"/>
                    <a:gd name="T8" fmla="*/ 119 w 119"/>
                    <a:gd name="T9" fmla="*/ 135 h 240"/>
                    <a:gd name="T10" fmla="*/ 62 w 119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240">
                      <a:moveTo>
                        <a:pt x="62" y="240"/>
                      </a:moveTo>
                      <a:cubicBezTo>
                        <a:pt x="52" y="237"/>
                        <a:pt x="39" y="239"/>
                        <a:pt x="33" y="231"/>
                      </a:cubicBezTo>
                      <a:cubicBezTo>
                        <a:pt x="0" y="191"/>
                        <a:pt x="29" y="108"/>
                        <a:pt x="62" y="77"/>
                      </a:cubicBezTo>
                      <a:cubicBezTo>
                        <a:pt x="68" y="58"/>
                        <a:pt x="75" y="0"/>
                        <a:pt x="81" y="19"/>
                      </a:cubicBezTo>
                      <a:cubicBezTo>
                        <a:pt x="94" y="58"/>
                        <a:pt x="107" y="96"/>
                        <a:pt x="119" y="135"/>
                      </a:cubicBezTo>
                      <a:cubicBezTo>
                        <a:pt x="110" y="183"/>
                        <a:pt x="108" y="218"/>
                        <a:pt x="62" y="240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27449" name="Rectangle 121"/>
              <p:cNvSpPr>
                <a:spLocks noChangeArrowheads="1"/>
              </p:cNvSpPr>
              <p:nvPr/>
            </p:nvSpPr>
            <p:spPr bwMode="auto">
              <a:xfrm>
                <a:off x="4032" y="2976"/>
                <a:ext cx="1344" cy="280"/>
              </a:xfrm>
              <a:prstGeom prst="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anchor="ctr"/>
              <a:lstStyle/>
              <a:p>
                <a:pPr eaLnBrk="0" hangingPunct="0"/>
                <a:r>
                  <a:rPr lang="en-US" altLang="ja-JP" sz="2000" b="1">
                    <a:solidFill>
                      <a:srgbClr val="660033"/>
                    </a:solidFill>
                  </a:rPr>
                  <a:t>××</a:t>
                </a:r>
                <a:r>
                  <a:rPr lang="ja-JP" altLang="en-US" sz="2000" b="1">
                    <a:solidFill>
                      <a:srgbClr val="660033"/>
                    </a:solidFill>
                  </a:rPr>
                  <a:t>を▼▼する</a:t>
                </a:r>
              </a:p>
            </p:txBody>
          </p:sp>
        </p:grpSp>
        <p:sp>
          <p:nvSpPr>
            <p:cNvPr id="227451" name="Rectangle 123"/>
            <p:cNvSpPr>
              <a:spLocks noChangeArrowheads="1"/>
            </p:cNvSpPr>
            <p:nvPr/>
          </p:nvSpPr>
          <p:spPr bwMode="auto">
            <a:xfrm>
              <a:off x="4128" y="3648"/>
              <a:ext cx="1632" cy="4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20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HGP創英角ﾎﾟｯﾌﾟ体" pitchFamily="50" charset="-128"/>
                </a:rPr>
                <a:t>以下、同様</a:t>
              </a:r>
            </a:p>
          </p:txBody>
        </p:sp>
        <p:grpSp>
          <p:nvGrpSpPr>
            <p:cNvPr id="227456" name="Group 128"/>
            <p:cNvGrpSpPr>
              <a:grpSpLocks/>
            </p:cNvGrpSpPr>
            <p:nvPr/>
          </p:nvGrpSpPr>
          <p:grpSpPr bwMode="auto">
            <a:xfrm>
              <a:off x="1680" y="3572"/>
              <a:ext cx="2064" cy="404"/>
              <a:chOff x="1680" y="3572"/>
              <a:chExt cx="2064" cy="404"/>
            </a:xfrm>
          </p:grpSpPr>
          <p:grpSp>
            <p:nvGrpSpPr>
              <p:cNvPr id="227457" name="Group 129"/>
              <p:cNvGrpSpPr>
                <a:grpSpLocks/>
              </p:cNvGrpSpPr>
              <p:nvPr/>
            </p:nvGrpSpPr>
            <p:grpSpPr bwMode="auto">
              <a:xfrm rot="1952726">
                <a:off x="1680" y="3572"/>
                <a:ext cx="768" cy="401"/>
                <a:chOff x="1392" y="3024"/>
                <a:chExt cx="960" cy="641"/>
              </a:xfrm>
            </p:grpSpPr>
            <p:sp>
              <p:nvSpPr>
                <p:cNvPr id="227458" name="Freeform 130"/>
                <p:cNvSpPr>
                  <a:spLocks/>
                </p:cNvSpPr>
                <p:nvPr/>
              </p:nvSpPr>
              <p:spPr bwMode="auto">
                <a:xfrm>
                  <a:off x="1392" y="3120"/>
                  <a:ext cx="960" cy="545"/>
                </a:xfrm>
                <a:custGeom>
                  <a:avLst/>
                  <a:gdLst>
                    <a:gd name="T0" fmla="*/ 0 w 806"/>
                    <a:gd name="T1" fmla="*/ 470 h 487"/>
                    <a:gd name="T2" fmla="*/ 173 w 806"/>
                    <a:gd name="T3" fmla="*/ 451 h 487"/>
                    <a:gd name="T4" fmla="*/ 288 w 806"/>
                    <a:gd name="T5" fmla="*/ 374 h 487"/>
                    <a:gd name="T6" fmla="*/ 346 w 806"/>
                    <a:gd name="T7" fmla="*/ 307 h 487"/>
                    <a:gd name="T8" fmla="*/ 394 w 806"/>
                    <a:gd name="T9" fmla="*/ 268 h 487"/>
                    <a:gd name="T10" fmla="*/ 432 w 806"/>
                    <a:gd name="T11" fmla="*/ 211 h 487"/>
                    <a:gd name="T12" fmla="*/ 528 w 806"/>
                    <a:gd name="T13" fmla="*/ 172 h 487"/>
                    <a:gd name="T14" fmla="*/ 557 w 806"/>
                    <a:gd name="T15" fmla="*/ 163 h 487"/>
                    <a:gd name="T16" fmla="*/ 691 w 806"/>
                    <a:gd name="T17" fmla="*/ 48 h 487"/>
                    <a:gd name="T18" fmla="*/ 806 w 806"/>
                    <a:gd name="T19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06" h="487">
                      <a:moveTo>
                        <a:pt x="0" y="470"/>
                      </a:moveTo>
                      <a:cubicBezTo>
                        <a:pt x="61" y="483"/>
                        <a:pt x="118" y="487"/>
                        <a:pt x="173" y="451"/>
                      </a:cubicBezTo>
                      <a:cubicBezTo>
                        <a:pt x="192" y="390"/>
                        <a:pt x="233" y="393"/>
                        <a:pt x="288" y="374"/>
                      </a:cubicBezTo>
                      <a:cubicBezTo>
                        <a:pt x="301" y="336"/>
                        <a:pt x="307" y="319"/>
                        <a:pt x="346" y="307"/>
                      </a:cubicBezTo>
                      <a:cubicBezTo>
                        <a:pt x="356" y="300"/>
                        <a:pt x="387" y="282"/>
                        <a:pt x="394" y="268"/>
                      </a:cubicBezTo>
                      <a:cubicBezTo>
                        <a:pt x="421" y="214"/>
                        <a:pt x="379" y="241"/>
                        <a:pt x="432" y="211"/>
                      </a:cubicBezTo>
                      <a:cubicBezTo>
                        <a:pt x="470" y="190"/>
                        <a:pt x="483" y="187"/>
                        <a:pt x="528" y="172"/>
                      </a:cubicBezTo>
                      <a:cubicBezTo>
                        <a:pt x="538" y="169"/>
                        <a:pt x="557" y="163"/>
                        <a:pt x="557" y="163"/>
                      </a:cubicBezTo>
                      <a:cubicBezTo>
                        <a:pt x="586" y="119"/>
                        <a:pt x="641" y="63"/>
                        <a:pt x="691" y="48"/>
                      </a:cubicBezTo>
                      <a:cubicBezTo>
                        <a:pt x="739" y="16"/>
                        <a:pt x="751" y="0"/>
                        <a:pt x="806" y="0"/>
                      </a:cubicBezTo>
                    </a:path>
                  </a:pathLst>
                </a:custGeom>
                <a:noFill/>
                <a:ln w="76200" cap="flat" cmpd="sng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459" name="Freeform 131"/>
                <p:cNvSpPr>
                  <a:spLocks/>
                </p:cNvSpPr>
                <p:nvPr/>
              </p:nvSpPr>
              <p:spPr bwMode="auto">
                <a:xfrm>
                  <a:off x="1628" y="3283"/>
                  <a:ext cx="119" cy="240"/>
                </a:xfrm>
                <a:custGeom>
                  <a:avLst/>
                  <a:gdLst>
                    <a:gd name="T0" fmla="*/ 62 w 119"/>
                    <a:gd name="T1" fmla="*/ 240 h 240"/>
                    <a:gd name="T2" fmla="*/ 33 w 119"/>
                    <a:gd name="T3" fmla="*/ 231 h 240"/>
                    <a:gd name="T4" fmla="*/ 62 w 119"/>
                    <a:gd name="T5" fmla="*/ 77 h 240"/>
                    <a:gd name="T6" fmla="*/ 81 w 119"/>
                    <a:gd name="T7" fmla="*/ 19 h 240"/>
                    <a:gd name="T8" fmla="*/ 119 w 119"/>
                    <a:gd name="T9" fmla="*/ 135 h 240"/>
                    <a:gd name="T10" fmla="*/ 62 w 119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240">
                      <a:moveTo>
                        <a:pt x="62" y="240"/>
                      </a:moveTo>
                      <a:cubicBezTo>
                        <a:pt x="52" y="237"/>
                        <a:pt x="39" y="239"/>
                        <a:pt x="33" y="231"/>
                      </a:cubicBezTo>
                      <a:cubicBezTo>
                        <a:pt x="0" y="191"/>
                        <a:pt x="29" y="108"/>
                        <a:pt x="62" y="77"/>
                      </a:cubicBezTo>
                      <a:cubicBezTo>
                        <a:pt x="68" y="58"/>
                        <a:pt x="75" y="0"/>
                        <a:pt x="81" y="19"/>
                      </a:cubicBezTo>
                      <a:cubicBezTo>
                        <a:pt x="94" y="58"/>
                        <a:pt x="107" y="96"/>
                        <a:pt x="119" y="135"/>
                      </a:cubicBezTo>
                      <a:cubicBezTo>
                        <a:pt x="110" y="183"/>
                        <a:pt x="108" y="218"/>
                        <a:pt x="62" y="240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460" name="Freeform 132"/>
                <p:cNvSpPr>
                  <a:spLocks/>
                </p:cNvSpPr>
                <p:nvPr/>
              </p:nvSpPr>
              <p:spPr bwMode="auto">
                <a:xfrm rot="5828965">
                  <a:off x="1932" y="3348"/>
                  <a:ext cx="119" cy="240"/>
                </a:xfrm>
                <a:custGeom>
                  <a:avLst/>
                  <a:gdLst>
                    <a:gd name="T0" fmla="*/ 62 w 119"/>
                    <a:gd name="T1" fmla="*/ 240 h 240"/>
                    <a:gd name="T2" fmla="*/ 33 w 119"/>
                    <a:gd name="T3" fmla="*/ 231 h 240"/>
                    <a:gd name="T4" fmla="*/ 62 w 119"/>
                    <a:gd name="T5" fmla="*/ 77 h 240"/>
                    <a:gd name="T6" fmla="*/ 81 w 119"/>
                    <a:gd name="T7" fmla="*/ 19 h 240"/>
                    <a:gd name="T8" fmla="*/ 119 w 119"/>
                    <a:gd name="T9" fmla="*/ 135 h 240"/>
                    <a:gd name="T10" fmla="*/ 62 w 119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240">
                      <a:moveTo>
                        <a:pt x="62" y="240"/>
                      </a:moveTo>
                      <a:cubicBezTo>
                        <a:pt x="52" y="237"/>
                        <a:pt x="39" y="239"/>
                        <a:pt x="33" y="231"/>
                      </a:cubicBezTo>
                      <a:cubicBezTo>
                        <a:pt x="0" y="191"/>
                        <a:pt x="29" y="108"/>
                        <a:pt x="62" y="77"/>
                      </a:cubicBezTo>
                      <a:cubicBezTo>
                        <a:pt x="68" y="58"/>
                        <a:pt x="75" y="0"/>
                        <a:pt x="81" y="19"/>
                      </a:cubicBezTo>
                      <a:cubicBezTo>
                        <a:pt x="94" y="58"/>
                        <a:pt x="107" y="96"/>
                        <a:pt x="119" y="135"/>
                      </a:cubicBezTo>
                      <a:cubicBezTo>
                        <a:pt x="110" y="183"/>
                        <a:pt x="108" y="218"/>
                        <a:pt x="62" y="240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461" name="Freeform 133"/>
                <p:cNvSpPr>
                  <a:spLocks/>
                </p:cNvSpPr>
                <p:nvPr/>
              </p:nvSpPr>
              <p:spPr bwMode="auto">
                <a:xfrm>
                  <a:off x="2016" y="3024"/>
                  <a:ext cx="119" cy="240"/>
                </a:xfrm>
                <a:custGeom>
                  <a:avLst/>
                  <a:gdLst>
                    <a:gd name="T0" fmla="*/ 62 w 119"/>
                    <a:gd name="T1" fmla="*/ 240 h 240"/>
                    <a:gd name="T2" fmla="*/ 33 w 119"/>
                    <a:gd name="T3" fmla="*/ 231 h 240"/>
                    <a:gd name="T4" fmla="*/ 62 w 119"/>
                    <a:gd name="T5" fmla="*/ 77 h 240"/>
                    <a:gd name="T6" fmla="*/ 81 w 119"/>
                    <a:gd name="T7" fmla="*/ 19 h 240"/>
                    <a:gd name="T8" fmla="*/ 119 w 119"/>
                    <a:gd name="T9" fmla="*/ 135 h 240"/>
                    <a:gd name="T10" fmla="*/ 62 w 119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240">
                      <a:moveTo>
                        <a:pt x="62" y="240"/>
                      </a:moveTo>
                      <a:cubicBezTo>
                        <a:pt x="52" y="237"/>
                        <a:pt x="39" y="239"/>
                        <a:pt x="33" y="231"/>
                      </a:cubicBezTo>
                      <a:cubicBezTo>
                        <a:pt x="0" y="191"/>
                        <a:pt x="29" y="108"/>
                        <a:pt x="62" y="77"/>
                      </a:cubicBezTo>
                      <a:cubicBezTo>
                        <a:pt x="68" y="58"/>
                        <a:pt x="75" y="0"/>
                        <a:pt x="81" y="19"/>
                      </a:cubicBezTo>
                      <a:cubicBezTo>
                        <a:pt x="94" y="58"/>
                        <a:pt x="107" y="96"/>
                        <a:pt x="119" y="135"/>
                      </a:cubicBezTo>
                      <a:cubicBezTo>
                        <a:pt x="110" y="183"/>
                        <a:pt x="108" y="218"/>
                        <a:pt x="62" y="240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27462" name="Rectangle 134"/>
              <p:cNvSpPr>
                <a:spLocks noChangeArrowheads="1"/>
              </p:cNvSpPr>
              <p:nvPr/>
            </p:nvSpPr>
            <p:spPr bwMode="auto">
              <a:xfrm>
                <a:off x="2256" y="3696"/>
                <a:ext cx="1488" cy="280"/>
              </a:xfrm>
              <a:prstGeom prst="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anchor="ctr"/>
              <a:lstStyle/>
              <a:p>
                <a:pPr eaLnBrk="0" hangingPunct="0"/>
                <a:r>
                  <a:rPr lang="en-US" altLang="ja-JP" sz="2000" b="1">
                    <a:solidFill>
                      <a:srgbClr val="660033"/>
                    </a:solidFill>
                  </a:rPr>
                  <a:t>◇◇</a:t>
                </a:r>
                <a:r>
                  <a:rPr lang="ja-JP" altLang="en-US" sz="2400" b="1">
                    <a:solidFill>
                      <a:srgbClr val="660033"/>
                    </a:solidFill>
                  </a:rPr>
                  <a:t>を</a:t>
                </a:r>
                <a:r>
                  <a:rPr lang="en-US" altLang="ja-JP" sz="2000" b="1">
                    <a:solidFill>
                      <a:srgbClr val="660033"/>
                    </a:solidFill>
                  </a:rPr>
                  <a:t>××</a:t>
                </a:r>
                <a:r>
                  <a:rPr lang="ja-JP" altLang="en-US" sz="2400" b="1">
                    <a:solidFill>
                      <a:srgbClr val="660033"/>
                    </a:solidFill>
                  </a:rPr>
                  <a:t>する</a:t>
                </a:r>
              </a:p>
            </p:txBody>
          </p:sp>
        </p:grpSp>
        <p:grpSp>
          <p:nvGrpSpPr>
            <p:cNvPr id="227463" name="Group 135"/>
            <p:cNvGrpSpPr>
              <a:grpSpLocks/>
            </p:cNvGrpSpPr>
            <p:nvPr/>
          </p:nvGrpSpPr>
          <p:grpSpPr bwMode="auto">
            <a:xfrm>
              <a:off x="1927" y="3648"/>
              <a:ext cx="1817" cy="672"/>
              <a:chOff x="1927" y="3648"/>
              <a:chExt cx="1817" cy="672"/>
            </a:xfrm>
          </p:grpSpPr>
          <p:grpSp>
            <p:nvGrpSpPr>
              <p:cNvPr id="227464" name="Group 136"/>
              <p:cNvGrpSpPr>
                <a:grpSpLocks/>
              </p:cNvGrpSpPr>
              <p:nvPr/>
            </p:nvGrpSpPr>
            <p:grpSpPr bwMode="auto">
              <a:xfrm rot="3605563">
                <a:off x="1735" y="3840"/>
                <a:ext cx="672" cy="288"/>
                <a:chOff x="1392" y="3024"/>
                <a:chExt cx="960" cy="641"/>
              </a:xfrm>
            </p:grpSpPr>
            <p:sp>
              <p:nvSpPr>
                <p:cNvPr id="227465" name="Freeform 137"/>
                <p:cNvSpPr>
                  <a:spLocks/>
                </p:cNvSpPr>
                <p:nvPr/>
              </p:nvSpPr>
              <p:spPr bwMode="auto">
                <a:xfrm>
                  <a:off x="1392" y="3120"/>
                  <a:ext cx="960" cy="545"/>
                </a:xfrm>
                <a:custGeom>
                  <a:avLst/>
                  <a:gdLst>
                    <a:gd name="T0" fmla="*/ 0 w 806"/>
                    <a:gd name="T1" fmla="*/ 470 h 487"/>
                    <a:gd name="T2" fmla="*/ 173 w 806"/>
                    <a:gd name="T3" fmla="*/ 451 h 487"/>
                    <a:gd name="T4" fmla="*/ 288 w 806"/>
                    <a:gd name="T5" fmla="*/ 374 h 487"/>
                    <a:gd name="T6" fmla="*/ 346 w 806"/>
                    <a:gd name="T7" fmla="*/ 307 h 487"/>
                    <a:gd name="T8" fmla="*/ 394 w 806"/>
                    <a:gd name="T9" fmla="*/ 268 h 487"/>
                    <a:gd name="T10" fmla="*/ 432 w 806"/>
                    <a:gd name="T11" fmla="*/ 211 h 487"/>
                    <a:gd name="T12" fmla="*/ 528 w 806"/>
                    <a:gd name="T13" fmla="*/ 172 h 487"/>
                    <a:gd name="T14" fmla="*/ 557 w 806"/>
                    <a:gd name="T15" fmla="*/ 163 h 487"/>
                    <a:gd name="T16" fmla="*/ 691 w 806"/>
                    <a:gd name="T17" fmla="*/ 48 h 487"/>
                    <a:gd name="T18" fmla="*/ 806 w 806"/>
                    <a:gd name="T19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06" h="487">
                      <a:moveTo>
                        <a:pt x="0" y="470"/>
                      </a:moveTo>
                      <a:cubicBezTo>
                        <a:pt x="61" y="483"/>
                        <a:pt x="118" y="487"/>
                        <a:pt x="173" y="451"/>
                      </a:cubicBezTo>
                      <a:cubicBezTo>
                        <a:pt x="192" y="390"/>
                        <a:pt x="233" y="393"/>
                        <a:pt x="288" y="374"/>
                      </a:cubicBezTo>
                      <a:cubicBezTo>
                        <a:pt x="301" y="336"/>
                        <a:pt x="307" y="319"/>
                        <a:pt x="346" y="307"/>
                      </a:cubicBezTo>
                      <a:cubicBezTo>
                        <a:pt x="356" y="300"/>
                        <a:pt x="387" y="282"/>
                        <a:pt x="394" y="268"/>
                      </a:cubicBezTo>
                      <a:cubicBezTo>
                        <a:pt x="421" y="214"/>
                        <a:pt x="379" y="241"/>
                        <a:pt x="432" y="211"/>
                      </a:cubicBezTo>
                      <a:cubicBezTo>
                        <a:pt x="470" y="190"/>
                        <a:pt x="483" y="187"/>
                        <a:pt x="528" y="172"/>
                      </a:cubicBezTo>
                      <a:cubicBezTo>
                        <a:pt x="538" y="169"/>
                        <a:pt x="557" y="163"/>
                        <a:pt x="557" y="163"/>
                      </a:cubicBezTo>
                      <a:cubicBezTo>
                        <a:pt x="586" y="119"/>
                        <a:pt x="641" y="63"/>
                        <a:pt x="691" y="48"/>
                      </a:cubicBezTo>
                      <a:cubicBezTo>
                        <a:pt x="739" y="16"/>
                        <a:pt x="751" y="0"/>
                        <a:pt x="806" y="0"/>
                      </a:cubicBezTo>
                    </a:path>
                  </a:pathLst>
                </a:custGeom>
                <a:noFill/>
                <a:ln w="76200" cap="flat" cmpd="sng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466" name="Freeform 138"/>
                <p:cNvSpPr>
                  <a:spLocks/>
                </p:cNvSpPr>
                <p:nvPr/>
              </p:nvSpPr>
              <p:spPr bwMode="auto">
                <a:xfrm>
                  <a:off x="1628" y="3283"/>
                  <a:ext cx="119" cy="240"/>
                </a:xfrm>
                <a:custGeom>
                  <a:avLst/>
                  <a:gdLst>
                    <a:gd name="T0" fmla="*/ 62 w 119"/>
                    <a:gd name="T1" fmla="*/ 240 h 240"/>
                    <a:gd name="T2" fmla="*/ 33 w 119"/>
                    <a:gd name="T3" fmla="*/ 231 h 240"/>
                    <a:gd name="T4" fmla="*/ 62 w 119"/>
                    <a:gd name="T5" fmla="*/ 77 h 240"/>
                    <a:gd name="T6" fmla="*/ 81 w 119"/>
                    <a:gd name="T7" fmla="*/ 19 h 240"/>
                    <a:gd name="T8" fmla="*/ 119 w 119"/>
                    <a:gd name="T9" fmla="*/ 135 h 240"/>
                    <a:gd name="T10" fmla="*/ 62 w 119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240">
                      <a:moveTo>
                        <a:pt x="62" y="240"/>
                      </a:moveTo>
                      <a:cubicBezTo>
                        <a:pt x="52" y="237"/>
                        <a:pt x="39" y="239"/>
                        <a:pt x="33" y="231"/>
                      </a:cubicBezTo>
                      <a:cubicBezTo>
                        <a:pt x="0" y="191"/>
                        <a:pt x="29" y="108"/>
                        <a:pt x="62" y="77"/>
                      </a:cubicBezTo>
                      <a:cubicBezTo>
                        <a:pt x="68" y="58"/>
                        <a:pt x="75" y="0"/>
                        <a:pt x="81" y="19"/>
                      </a:cubicBezTo>
                      <a:cubicBezTo>
                        <a:pt x="94" y="58"/>
                        <a:pt x="107" y="96"/>
                        <a:pt x="119" y="135"/>
                      </a:cubicBezTo>
                      <a:cubicBezTo>
                        <a:pt x="110" y="183"/>
                        <a:pt x="108" y="218"/>
                        <a:pt x="62" y="240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467" name="Freeform 139"/>
                <p:cNvSpPr>
                  <a:spLocks/>
                </p:cNvSpPr>
                <p:nvPr/>
              </p:nvSpPr>
              <p:spPr bwMode="auto">
                <a:xfrm rot="5828965">
                  <a:off x="1932" y="3348"/>
                  <a:ext cx="119" cy="240"/>
                </a:xfrm>
                <a:custGeom>
                  <a:avLst/>
                  <a:gdLst>
                    <a:gd name="T0" fmla="*/ 62 w 119"/>
                    <a:gd name="T1" fmla="*/ 240 h 240"/>
                    <a:gd name="T2" fmla="*/ 33 w 119"/>
                    <a:gd name="T3" fmla="*/ 231 h 240"/>
                    <a:gd name="T4" fmla="*/ 62 w 119"/>
                    <a:gd name="T5" fmla="*/ 77 h 240"/>
                    <a:gd name="T6" fmla="*/ 81 w 119"/>
                    <a:gd name="T7" fmla="*/ 19 h 240"/>
                    <a:gd name="T8" fmla="*/ 119 w 119"/>
                    <a:gd name="T9" fmla="*/ 135 h 240"/>
                    <a:gd name="T10" fmla="*/ 62 w 119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240">
                      <a:moveTo>
                        <a:pt x="62" y="240"/>
                      </a:moveTo>
                      <a:cubicBezTo>
                        <a:pt x="52" y="237"/>
                        <a:pt x="39" y="239"/>
                        <a:pt x="33" y="231"/>
                      </a:cubicBezTo>
                      <a:cubicBezTo>
                        <a:pt x="0" y="191"/>
                        <a:pt x="29" y="108"/>
                        <a:pt x="62" y="77"/>
                      </a:cubicBezTo>
                      <a:cubicBezTo>
                        <a:pt x="68" y="58"/>
                        <a:pt x="75" y="0"/>
                        <a:pt x="81" y="19"/>
                      </a:cubicBezTo>
                      <a:cubicBezTo>
                        <a:pt x="94" y="58"/>
                        <a:pt x="107" y="96"/>
                        <a:pt x="119" y="135"/>
                      </a:cubicBezTo>
                      <a:cubicBezTo>
                        <a:pt x="110" y="183"/>
                        <a:pt x="108" y="218"/>
                        <a:pt x="62" y="240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468" name="Freeform 140"/>
                <p:cNvSpPr>
                  <a:spLocks/>
                </p:cNvSpPr>
                <p:nvPr/>
              </p:nvSpPr>
              <p:spPr bwMode="auto">
                <a:xfrm>
                  <a:off x="2016" y="3024"/>
                  <a:ext cx="119" cy="240"/>
                </a:xfrm>
                <a:custGeom>
                  <a:avLst/>
                  <a:gdLst>
                    <a:gd name="T0" fmla="*/ 62 w 119"/>
                    <a:gd name="T1" fmla="*/ 240 h 240"/>
                    <a:gd name="T2" fmla="*/ 33 w 119"/>
                    <a:gd name="T3" fmla="*/ 231 h 240"/>
                    <a:gd name="T4" fmla="*/ 62 w 119"/>
                    <a:gd name="T5" fmla="*/ 77 h 240"/>
                    <a:gd name="T6" fmla="*/ 81 w 119"/>
                    <a:gd name="T7" fmla="*/ 19 h 240"/>
                    <a:gd name="T8" fmla="*/ 119 w 119"/>
                    <a:gd name="T9" fmla="*/ 135 h 240"/>
                    <a:gd name="T10" fmla="*/ 62 w 119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240">
                      <a:moveTo>
                        <a:pt x="62" y="240"/>
                      </a:moveTo>
                      <a:cubicBezTo>
                        <a:pt x="52" y="237"/>
                        <a:pt x="39" y="239"/>
                        <a:pt x="33" y="231"/>
                      </a:cubicBezTo>
                      <a:cubicBezTo>
                        <a:pt x="0" y="191"/>
                        <a:pt x="29" y="108"/>
                        <a:pt x="62" y="77"/>
                      </a:cubicBezTo>
                      <a:cubicBezTo>
                        <a:pt x="68" y="58"/>
                        <a:pt x="75" y="0"/>
                        <a:pt x="81" y="19"/>
                      </a:cubicBezTo>
                      <a:cubicBezTo>
                        <a:pt x="94" y="58"/>
                        <a:pt x="107" y="96"/>
                        <a:pt x="119" y="135"/>
                      </a:cubicBezTo>
                      <a:cubicBezTo>
                        <a:pt x="110" y="183"/>
                        <a:pt x="108" y="218"/>
                        <a:pt x="62" y="240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27469" name="Rectangle 141"/>
              <p:cNvSpPr>
                <a:spLocks noChangeArrowheads="1"/>
              </p:cNvSpPr>
              <p:nvPr/>
            </p:nvSpPr>
            <p:spPr bwMode="auto">
              <a:xfrm>
                <a:off x="2256" y="4040"/>
                <a:ext cx="1488" cy="280"/>
              </a:xfrm>
              <a:prstGeom prst="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anchor="ctr"/>
              <a:lstStyle/>
              <a:p>
                <a:pPr eaLnBrk="0" hangingPunct="0"/>
                <a:r>
                  <a:rPr lang="en-US" altLang="ja-JP" sz="2000" b="1">
                    <a:solidFill>
                      <a:srgbClr val="660033"/>
                    </a:solidFill>
                  </a:rPr>
                  <a:t>▽▽</a:t>
                </a:r>
                <a:r>
                  <a:rPr lang="ja-JP" altLang="en-US" sz="2400" b="1">
                    <a:solidFill>
                      <a:srgbClr val="660033"/>
                    </a:solidFill>
                  </a:rPr>
                  <a:t>を</a:t>
                </a:r>
                <a:r>
                  <a:rPr lang="en-US" altLang="ja-JP" sz="2000" b="1">
                    <a:solidFill>
                      <a:srgbClr val="660033"/>
                    </a:solidFill>
                  </a:rPr>
                  <a:t>××</a:t>
                </a:r>
                <a:r>
                  <a:rPr lang="ja-JP" altLang="en-US" sz="2400" b="1">
                    <a:solidFill>
                      <a:srgbClr val="660033"/>
                    </a:solidFill>
                  </a:rPr>
                  <a:t>する</a:t>
                </a:r>
              </a:p>
            </p:txBody>
          </p:sp>
        </p:grpSp>
        <p:grpSp>
          <p:nvGrpSpPr>
            <p:cNvPr id="227470" name="Group 142"/>
            <p:cNvGrpSpPr>
              <a:grpSpLocks/>
            </p:cNvGrpSpPr>
            <p:nvPr/>
          </p:nvGrpSpPr>
          <p:grpSpPr bwMode="auto">
            <a:xfrm>
              <a:off x="1728" y="3312"/>
              <a:ext cx="2016" cy="401"/>
              <a:chOff x="1728" y="3312"/>
              <a:chExt cx="2016" cy="401"/>
            </a:xfrm>
          </p:grpSpPr>
          <p:grpSp>
            <p:nvGrpSpPr>
              <p:cNvPr id="227471" name="Group 143"/>
              <p:cNvGrpSpPr>
                <a:grpSpLocks/>
              </p:cNvGrpSpPr>
              <p:nvPr/>
            </p:nvGrpSpPr>
            <p:grpSpPr bwMode="auto">
              <a:xfrm>
                <a:off x="1728" y="3312"/>
                <a:ext cx="672" cy="401"/>
                <a:chOff x="1392" y="3024"/>
                <a:chExt cx="960" cy="641"/>
              </a:xfrm>
            </p:grpSpPr>
            <p:sp>
              <p:nvSpPr>
                <p:cNvPr id="227472" name="Freeform 144"/>
                <p:cNvSpPr>
                  <a:spLocks/>
                </p:cNvSpPr>
                <p:nvPr/>
              </p:nvSpPr>
              <p:spPr bwMode="auto">
                <a:xfrm>
                  <a:off x="1392" y="3120"/>
                  <a:ext cx="960" cy="545"/>
                </a:xfrm>
                <a:custGeom>
                  <a:avLst/>
                  <a:gdLst>
                    <a:gd name="T0" fmla="*/ 0 w 806"/>
                    <a:gd name="T1" fmla="*/ 470 h 487"/>
                    <a:gd name="T2" fmla="*/ 173 w 806"/>
                    <a:gd name="T3" fmla="*/ 451 h 487"/>
                    <a:gd name="T4" fmla="*/ 288 w 806"/>
                    <a:gd name="T5" fmla="*/ 374 h 487"/>
                    <a:gd name="T6" fmla="*/ 346 w 806"/>
                    <a:gd name="T7" fmla="*/ 307 h 487"/>
                    <a:gd name="T8" fmla="*/ 394 w 806"/>
                    <a:gd name="T9" fmla="*/ 268 h 487"/>
                    <a:gd name="T10" fmla="*/ 432 w 806"/>
                    <a:gd name="T11" fmla="*/ 211 h 487"/>
                    <a:gd name="T12" fmla="*/ 528 w 806"/>
                    <a:gd name="T13" fmla="*/ 172 h 487"/>
                    <a:gd name="T14" fmla="*/ 557 w 806"/>
                    <a:gd name="T15" fmla="*/ 163 h 487"/>
                    <a:gd name="T16" fmla="*/ 691 w 806"/>
                    <a:gd name="T17" fmla="*/ 48 h 487"/>
                    <a:gd name="T18" fmla="*/ 806 w 806"/>
                    <a:gd name="T19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06" h="487">
                      <a:moveTo>
                        <a:pt x="0" y="470"/>
                      </a:moveTo>
                      <a:cubicBezTo>
                        <a:pt x="61" y="483"/>
                        <a:pt x="118" y="487"/>
                        <a:pt x="173" y="451"/>
                      </a:cubicBezTo>
                      <a:cubicBezTo>
                        <a:pt x="192" y="390"/>
                        <a:pt x="233" y="393"/>
                        <a:pt x="288" y="374"/>
                      </a:cubicBezTo>
                      <a:cubicBezTo>
                        <a:pt x="301" y="336"/>
                        <a:pt x="307" y="319"/>
                        <a:pt x="346" y="307"/>
                      </a:cubicBezTo>
                      <a:cubicBezTo>
                        <a:pt x="356" y="300"/>
                        <a:pt x="387" y="282"/>
                        <a:pt x="394" y="268"/>
                      </a:cubicBezTo>
                      <a:cubicBezTo>
                        <a:pt x="421" y="214"/>
                        <a:pt x="379" y="241"/>
                        <a:pt x="432" y="211"/>
                      </a:cubicBezTo>
                      <a:cubicBezTo>
                        <a:pt x="470" y="190"/>
                        <a:pt x="483" y="187"/>
                        <a:pt x="528" y="172"/>
                      </a:cubicBezTo>
                      <a:cubicBezTo>
                        <a:pt x="538" y="169"/>
                        <a:pt x="557" y="163"/>
                        <a:pt x="557" y="163"/>
                      </a:cubicBezTo>
                      <a:cubicBezTo>
                        <a:pt x="586" y="119"/>
                        <a:pt x="641" y="63"/>
                        <a:pt x="691" y="48"/>
                      </a:cubicBezTo>
                      <a:cubicBezTo>
                        <a:pt x="739" y="16"/>
                        <a:pt x="751" y="0"/>
                        <a:pt x="806" y="0"/>
                      </a:cubicBezTo>
                    </a:path>
                  </a:pathLst>
                </a:custGeom>
                <a:noFill/>
                <a:ln w="76200" cap="flat" cmpd="sng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473" name="Freeform 145"/>
                <p:cNvSpPr>
                  <a:spLocks/>
                </p:cNvSpPr>
                <p:nvPr/>
              </p:nvSpPr>
              <p:spPr bwMode="auto">
                <a:xfrm>
                  <a:off x="1628" y="3283"/>
                  <a:ext cx="119" cy="240"/>
                </a:xfrm>
                <a:custGeom>
                  <a:avLst/>
                  <a:gdLst>
                    <a:gd name="T0" fmla="*/ 62 w 119"/>
                    <a:gd name="T1" fmla="*/ 240 h 240"/>
                    <a:gd name="T2" fmla="*/ 33 w 119"/>
                    <a:gd name="T3" fmla="*/ 231 h 240"/>
                    <a:gd name="T4" fmla="*/ 62 w 119"/>
                    <a:gd name="T5" fmla="*/ 77 h 240"/>
                    <a:gd name="T6" fmla="*/ 81 w 119"/>
                    <a:gd name="T7" fmla="*/ 19 h 240"/>
                    <a:gd name="T8" fmla="*/ 119 w 119"/>
                    <a:gd name="T9" fmla="*/ 135 h 240"/>
                    <a:gd name="T10" fmla="*/ 62 w 119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240">
                      <a:moveTo>
                        <a:pt x="62" y="240"/>
                      </a:moveTo>
                      <a:cubicBezTo>
                        <a:pt x="52" y="237"/>
                        <a:pt x="39" y="239"/>
                        <a:pt x="33" y="231"/>
                      </a:cubicBezTo>
                      <a:cubicBezTo>
                        <a:pt x="0" y="191"/>
                        <a:pt x="29" y="108"/>
                        <a:pt x="62" y="77"/>
                      </a:cubicBezTo>
                      <a:cubicBezTo>
                        <a:pt x="68" y="58"/>
                        <a:pt x="75" y="0"/>
                        <a:pt x="81" y="19"/>
                      </a:cubicBezTo>
                      <a:cubicBezTo>
                        <a:pt x="94" y="58"/>
                        <a:pt x="107" y="96"/>
                        <a:pt x="119" y="135"/>
                      </a:cubicBezTo>
                      <a:cubicBezTo>
                        <a:pt x="110" y="183"/>
                        <a:pt x="108" y="218"/>
                        <a:pt x="62" y="240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474" name="Freeform 146"/>
                <p:cNvSpPr>
                  <a:spLocks/>
                </p:cNvSpPr>
                <p:nvPr/>
              </p:nvSpPr>
              <p:spPr bwMode="auto">
                <a:xfrm rot="5828965">
                  <a:off x="1932" y="3348"/>
                  <a:ext cx="119" cy="240"/>
                </a:xfrm>
                <a:custGeom>
                  <a:avLst/>
                  <a:gdLst>
                    <a:gd name="T0" fmla="*/ 62 w 119"/>
                    <a:gd name="T1" fmla="*/ 240 h 240"/>
                    <a:gd name="T2" fmla="*/ 33 w 119"/>
                    <a:gd name="T3" fmla="*/ 231 h 240"/>
                    <a:gd name="T4" fmla="*/ 62 w 119"/>
                    <a:gd name="T5" fmla="*/ 77 h 240"/>
                    <a:gd name="T6" fmla="*/ 81 w 119"/>
                    <a:gd name="T7" fmla="*/ 19 h 240"/>
                    <a:gd name="T8" fmla="*/ 119 w 119"/>
                    <a:gd name="T9" fmla="*/ 135 h 240"/>
                    <a:gd name="T10" fmla="*/ 62 w 119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240">
                      <a:moveTo>
                        <a:pt x="62" y="240"/>
                      </a:moveTo>
                      <a:cubicBezTo>
                        <a:pt x="52" y="237"/>
                        <a:pt x="39" y="239"/>
                        <a:pt x="33" y="231"/>
                      </a:cubicBezTo>
                      <a:cubicBezTo>
                        <a:pt x="0" y="191"/>
                        <a:pt x="29" y="108"/>
                        <a:pt x="62" y="77"/>
                      </a:cubicBezTo>
                      <a:cubicBezTo>
                        <a:pt x="68" y="58"/>
                        <a:pt x="75" y="0"/>
                        <a:pt x="81" y="19"/>
                      </a:cubicBezTo>
                      <a:cubicBezTo>
                        <a:pt x="94" y="58"/>
                        <a:pt x="107" y="96"/>
                        <a:pt x="119" y="135"/>
                      </a:cubicBezTo>
                      <a:cubicBezTo>
                        <a:pt x="110" y="183"/>
                        <a:pt x="108" y="218"/>
                        <a:pt x="62" y="240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475" name="Freeform 147"/>
                <p:cNvSpPr>
                  <a:spLocks/>
                </p:cNvSpPr>
                <p:nvPr/>
              </p:nvSpPr>
              <p:spPr bwMode="auto">
                <a:xfrm>
                  <a:off x="2016" y="3024"/>
                  <a:ext cx="119" cy="240"/>
                </a:xfrm>
                <a:custGeom>
                  <a:avLst/>
                  <a:gdLst>
                    <a:gd name="T0" fmla="*/ 62 w 119"/>
                    <a:gd name="T1" fmla="*/ 240 h 240"/>
                    <a:gd name="T2" fmla="*/ 33 w 119"/>
                    <a:gd name="T3" fmla="*/ 231 h 240"/>
                    <a:gd name="T4" fmla="*/ 62 w 119"/>
                    <a:gd name="T5" fmla="*/ 77 h 240"/>
                    <a:gd name="T6" fmla="*/ 81 w 119"/>
                    <a:gd name="T7" fmla="*/ 19 h 240"/>
                    <a:gd name="T8" fmla="*/ 119 w 119"/>
                    <a:gd name="T9" fmla="*/ 135 h 240"/>
                    <a:gd name="T10" fmla="*/ 62 w 119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9" h="240">
                      <a:moveTo>
                        <a:pt x="62" y="240"/>
                      </a:moveTo>
                      <a:cubicBezTo>
                        <a:pt x="52" y="237"/>
                        <a:pt x="39" y="239"/>
                        <a:pt x="33" y="231"/>
                      </a:cubicBezTo>
                      <a:cubicBezTo>
                        <a:pt x="0" y="191"/>
                        <a:pt x="29" y="108"/>
                        <a:pt x="62" y="77"/>
                      </a:cubicBezTo>
                      <a:cubicBezTo>
                        <a:pt x="68" y="58"/>
                        <a:pt x="75" y="0"/>
                        <a:pt x="81" y="19"/>
                      </a:cubicBezTo>
                      <a:cubicBezTo>
                        <a:pt x="94" y="58"/>
                        <a:pt x="107" y="96"/>
                        <a:pt x="119" y="135"/>
                      </a:cubicBezTo>
                      <a:cubicBezTo>
                        <a:pt x="110" y="183"/>
                        <a:pt x="108" y="218"/>
                        <a:pt x="62" y="240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27476" name="Rectangle 148"/>
              <p:cNvSpPr>
                <a:spLocks noChangeArrowheads="1"/>
              </p:cNvSpPr>
              <p:nvPr/>
            </p:nvSpPr>
            <p:spPr bwMode="auto">
              <a:xfrm>
                <a:off x="2256" y="3312"/>
                <a:ext cx="1488" cy="280"/>
              </a:xfrm>
              <a:prstGeom prst="rect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anchor="ctr"/>
              <a:lstStyle/>
              <a:p>
                <a:pPr eaLnBrk="0" hangingPunct="0"/>
                <a:r>
                  <a:rPr lang="en-US" altLang="ja-JP" sz="2000" b="1">
                    <a:solidFill>
                      <a:srgbClr val="660033"/>
                    </a:solidFill>
                  </a:rPr>
                  <a:t>△△</a:t>
                </a:r>
                <a:r>
                  <a:rPr lang="ja-JP" altLang="en-US" sz="2400" b="1">
                    <a:solidFill>
                      <a:srgbClr val="660033"/>
                    </a:solidFill>
                  </a:rPr>
                  <a:t>を</a:t>
                </a:r>
                <a:r>
                  <a:rPr lang="ja-JP" altLang="en-US" sz="2000" b="1">
                    <a:solidFill>
                      <a:srgbClr val="660033"/>
                    </a:solidFill>
                  </a:rPr>
                  <a:t>□□</a:t>
                </a:r>
                <a:r>
                  <a:rPr lang="ja-JP" altLang="en-US" sz="2400" b="1">
                    <a:solidFill>
                      <a:srgbClr val="660033"/>
                    </a:solidFill>
                  </a:rPr>
                  <a:t>する</a:t>
                </a:r>
              </a:p>
            </p:txBody>
          </p:sp>
        </p:grpSp>
        <p:sp>
          <p:nvSpPr>
            <p:cNvPr id="227477" name="Rectangle 149"/>
            <p:cNvSpPr>
              <a:spLocks noChangeArrowheads="1"/>
            </p:cNvSpPr>
            <p:nvPr/>
          </p:nvSpPr>
          <p:spPr bwMode="auto">
            <a:xfrm>
              <a:off x="288" y="3504"/>
              <a:ext cx="1488" cy="576"/>
            </a:xfrm>
            <a:prstGeom prst="rect">
              <a:avLst/>
            </a:prstGeom>
            <a:solidFill>
              <a:srgbClr val="A5002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lIns="92075" tIns="46038" rIns="92075" bIns="46038" anchor="ctr"/>
            <a:lstStyle/>
            <a:p>
              <a:pPr algn="ctr" eaLnBrk="0" hangingPunct="0"/>
              <a:r>
                <a:rPr lang="en-US" altLang="ja-JP" sz="2800">
                  <a:solidFill>
                    <a:srgbClr val="FFFF00"/>
                  </a:solidFill>
                  <a:ea typeface="HG創英角ﾎﾟｯﾌﾟ体" pitchFamily="49" charset="-128"/>
                </a:rPr>
                <a:t>○○</a:t>
              </a:r>
            </a:p>
            <a:p>
              <a:pPr algn="ctr" eaLnBrk="0" hangingPunct="0"/>
              <a:r>
                <a:rPr lang="ja-JP" altLang="en-US" sz="2800">
                  <a:solidFill>
                    <a:srgbClr val="FFFF00"/>
                  </a:solidFill>
                  <a:ea typeface="HG創英角ﾎﾟｯﾌﾟ体" pitchFamily="49" charset="-128"/>
                </a:rPr>
                <a:t>するには？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AutoShape 2"/>
          <p:cNvSpPr>
            <a:spLocks noChangeArrowheads="1"/>
          </p:cNvSpPr>
          <p:nvPr/>
        </p:nvSpPr>
        <p:spPr bwMode="auto">
          <a:xfrm>
            <a:off x="3352800" y="0"/>
            <a:ext cx="2362200" cy="609600"/>
          </a:xfrm>
          <a:prstGeom prst="roundRect">
            <a:avLst>
              <a:gd name="adj" fmla="val 16667"/>
            </a:avLst>
          </a:prstGeom>
          <a:solidFill>
            <a:srgbClr val="6600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>
                <a:solidFill>
                  <a:srgbClr val="FFFFCC"/>
                </a:solidFill>
                <a:ea typeface="HGP創英角ﾎﾟｯﾌﾟ体" pitchFamily="50" charset="-128"/>
              </a:rPr>
              <a:t>参　考</a:t>
            </a:r>
          </a:p>
        </p:txBody>
      </p:sp>
      <p:sp>
        <p:nvSpPr>
          <p:cNvPr id="228355" name="Rectangle 3"/>
          <p:cNvSpPr>
            <a:spLocks noChangeArrowheads="1"/>
          </p:cNvSpPr>
          <p:nvPr/>
        </p:nvSpPr>
        <p:spPr bwMode="auto">
          <a:xfrm>
            <a:off x="0" y="533400"/>
            <a:ext cx="9144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800">
                <a:solidFill>
                  <a:srgbClr val="660033"/>
                </a:solidFill>
              </a:rPr>
              <a:t>系統図で出された案も現実性から離れた内容もあるので、</a:t>
            </a:r>
          </a:p>
        </p:txBody>
      </p:sp>
      <p:grpSp>
        <p:nvGrpSpPr>
          <p:cNvPr id="228362" name="Group 10"/>
          <p:cNvGrpSpPr>
            <a:grpSpLocks/>
          </p:cNvGrpSpPr>
          <p:nvPr/>
        </p:nvGrpSpPr>
        <p:grpSpPr bwMode="auto">
          <a:xfrm>
            <a:off x="0" y="990600"/>
            <a:ext cx="4724400" cy="1676400"/>
            <a:chOff x="0" y="672"/>
            <a:chExt cx="2976" cy="1104"/>
          </a:xfrm>
        </p:grpSpPr>
        <p:pic>
          <p:nvPicPr>
            <p:cNvPr id="228357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72"/>
              <a:ext cx="1209" cy="11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8358" name="AutoShape 6"/>
            <p:cNvSpPr>
              <a:spLocks noChangeArrowheads="1"/>
            </p:cNvSpPr>
            <p:nvPr/>
          </p:nvSpPr>
          <p:spPr bwMode="auto">
            <a:xfrm>
              <a:off x="768" y="720"/>
              <a:ext cx="2208" cy="454"/>
            </a:xfrm>
            <a:prstGeom prst="bevel">
              <a:avLst>
                <a:gd name="adj" fmla="val 9028"/>
              </a:avLst>
            </a:prstGeom>
            <a:solidFill>
              <a:srgbClr val="FFFFCC"/>
            </a:solidFill>
            <a:ln w="9525">
              <a:solidFill>
                <a:srgbClr val="0033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200">
                  <a:solidFill>
                    <a:srgbClr val="6600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HGP創英角ﾎﾟｯﾌﾟ体" pitchFamily="50" charset="-128"/>
                </a:rPr>
                <a:t>マトリックス図</a:t>
              </a:r>
            </a:p>
          </p:txBody>
        </p:sp>
      </p:grpSp>
      <p:sp>
        <p:nvSpPr>
          <p:cNvPr id="228359" name="Rectangle 7"/>
          <p:cNvSpPr>
            <a:spLocks noChangeArrowheads="1"/>
          </p:cNvSpPr>
          <p:nvPr/>
        </p:nvSpPr>
        <p:spPr bwMode="auto">
          <a:xfrm>
            <a:off x="4800600" y="1143000"/>
            <a:ext cx="4343400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2800">
                <a:solidFill>
                  <a:srgbClr val="660033"/>
                </a:solidFill>
                <a:ea typeface="HGP創英角ﾎﾟｯﾌﾟ体" pitchFamily="50" charset="-128"/>
              </a:rPr>
              <a:t>調べたい項目との関係の</a:t>
            </a:r>
          </a:p>
        </p:txBody>
      </p:sp>
      <p:sp>
        <p:nvSpPr>
          <p:cNvPr id="228361" name="Rectangle 9"/>
          <p:cNvSpPr>
            <a:spLocks noChangeArrowheads="1"/>
          </p:cNvSpPr>
          <p:nvPr/>
        </p:nvSpPr>
        <p:spPr bwMode="auto">
          <a:xfrm>
            <a:off x="1371600" y="1752600"/>
            <a:ext cx="7010400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2800">
                <a:solidFill>
                  <a:srgbClr val="660033"/>
                </a:solidFill>
                <a:ea typeface="HGP創英角ﾎﾟｯﾌﾟ体" pitchFamily="50" charset="-128"/>
              </a:rPr>
              <a:t>濃さを確認</a:t>
            </a:r>
            <a:r>
              <a:rPr lang="ja-JP" altLang="en-US" sz="2800">
                <a:solidFill>
                  <a:srgbClr val="660033"/>
                </a:solidFill>
              </a:rPr>
              <a:t>すると良いヨ</a:t>
            </a:r>
          </a:p>
        </p:txBody>
      </p:sp>
      <p:grpSp>
        <p:nvGrpSpPr>
          <p:cNvPr id="228907" name="Group 555"/>
          <p:cNvGrpSpPr>
            <a:grpSpLocks/>
          </p:cNvGrpSpPr>
          <p:nvPr/>
        </p:nvGrpSpPr>
        <p:grpSpPr bwMode="auto">
          <a:xfrm>
            <a:off x="2895600" y="3505200"/>
            <a:ext cx="1828800" cy="3352800"/>
            <a:chOff x="1824" y="2208"/>
            <a:chExt cx="1152" cy="2112"/>
          </a:xfrm>
        </p:grpSpPr>
        <p:sp>
          <p:nvSpPr>
            <p:cNvPr id="228383" name="Line 31"/>
            <p:cNvSpPr>
              <a:spLocks noChangeShapeType="1"/>
            </p:cNvSpPr>
            <p:nvPr/>
          </p:nvSpPr>
          <p:spPr bwMode="auto">
            <a:xfrm>
              <a:off x="1824" y="3984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28589" name="Group 237"/>
            <p:cNvGrpSpPr>
              <a:grpSpLocks/>
            </p:cNvGrpSpPr>
            <p:nvPr/>
          </p:nvGrpSpPr>
          <p:grpSpPr bwMode="auto">
            <a:xfrm>
              <a:off x="1824" y="2208"/>
              <a:ext cx="1152" cy="2112"/>
              <a:chOff x="1824" y="2208"/>
              <a:chExt cx="1152" cy="2112"/>
            </a:xfrm>
          </p:grpSpPr>
          <p:grpSp>
            <p:nvGrpSpPr>
              <p:cNvPr id="228459" name="Group 107"/>
              <p:cNvGrpSpPr>
                <a:grpSpLocks/>
              </p:cNvGrpSpPr>
              <p:nvPr/>
            </p:nvGrpSpPr>
            <p:grpSpPr bwMode="auto">
              <a:xfrm>
                <a:off x="1824" y="2352"/>
                <a:ext cx="624" cy="288"/>
                <a:chOff x="1968" y="2352"/>
                <a:chExt cx="624" cy="336"/>
              </a:xfrm>
            </p:grpSpPr>
            <p:sp>
              <p:nvSpPr>
                <p:cNvPr id="228373" name="Line 21"/>
                <p:cNvSpPr>
                  <a:spLocks noChangeShapeType="1"/>
                </p:cNvSpPr>
                <p:nvPr/>
              </p:nvSpPr>
              <p:spPr bwMode="auto">
                <a:xfrm>
                  <a:off x="1968" y="2544"/>
                  <a:ext cx="24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8374" name="Line 22"/>
                <p:cNvSpPr>
                  <a:spLocks noChangeShapeType="1"/>
                </p:cNvSpPr>
                <p:nvPr/>
              </p:nvSpPr>
              <p:spPr bwMode="auto">
                <a:xfrm>
                  <a:off x="2208" y="2352"/>
                  <a:ext cx="0" cy="33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8375" name="Line 23"/>
                <p:cNvSpPr>
                  <a:spLocks noChangeShapeType="1"/>
                </p:cNvSpPr>
                <p:nvPr/>
              </p:nvSpPr>
              <p:spPr bwMode="auto">
                <a:xfrm>
                  <a:off x="2208" y="2352"/>
                  <a:ext cx="38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8376" name="Line 24"/>
                <p:cNvSpPr>
                  <a:spLocks noChangeShapeType="1"/>
                </p:cNvSpPr>
                <p:nvPr/>
              </p:nvSpPr>
              <p:spPr bwMode="auto">
                <a:xfrm>
                  <a:off x="2208" y="2688"/>
                  <a:ext cx="33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8460" name="Group 108"/>
              <p:cNvGrpSpPr>
                <a:grpSpLocks/>
              </p:cNvGrpSpPr>
              <p:nvPr/>
            </p:nvGrpSpPr>
            <p:grpSpPr bwMode="auto">
              <a:xfrm>
                <a:off x="1824" y="2832"/>
                <a:ext cx="624" cy="864"/>
                <a:chOff x="1968" y="2928"/>
                <a:chExt cx="624" cy="720"/>
              </a:xfrm>
            </p:grpSpPr>
            <p:sp>
              <p:nvSpPr>
                <p:cNvPr id="228377" name="Line 25"/>
                <p:cNvSpPr>
                  <a:spLocks noChangeShapeType="1"/>
                </p:cNvSpPr>
                <p:nvPr/>
              </p:nvSpPr>
              <p:spPr bwMode="auto">
                <a:xfrm>
                  <a:off x="1968" y="3264"/>
                  <a:ext cx="24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8378" name="Line 26"/>
                <p:cNvSpPr>
                  <a:spLocks noChangeShapeType="1"/>
                </p:cNvSpPr>
                <p:nvPr/>
              </p:nvSpPr>
              <p:spPr bwMode="auto">
                <a:xfrm>
                  <a:off x="2208" y="2928"/>
                  <a:ext cx="0" cy="72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8379" name="Line 27"/>
                <p:cNvSpPr>
                  <a:spLocks noChangeShapeType="1"/>
                </p:cNvSpPr>
                <p:nvPr/>
              </p:nvSpPr>
              <p:spPr bwMode="auto">
                <a:xfrm>
                  <a:off x="2208" y="2928"/>
                  <a:ext cx="33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8380" name="Line 28"/>
                <p:cNvSpPr>
                  <a:spLocks noChangeShapeType="1"/>
                </p:cNvSpPr>
                <p:nvPr/>
              </p:nvSpPr>
              <p:spPr bwMode="auto">
                <a:xfrm>
                  <a:off x="2208" y="3168"/>
                  <a:ext cx="38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8381" name="Line 29"/>
                <p:cNvSpPr>
                  <a:spLocks noChangeShapeType="1"/>
                </p:cNvSpPr>
                <p:nvPr/>
              </p:nvSpPr>
              <p:spPr bwMode="auto">
                <a:xfrm>
                  <a:off x="2208" y="3408"/>
                  <a:ext cx="38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8382" name="Line 30"/>
                <p:cNvSpPr>
                  <a:spLocks noChangeShapeType="1"/>
                </p:cNvSpPr>
                <p:nvPr/>
              </p:nvSpPr>
              <p:spPr bwMode="auto">
                <a:xfrm>
                  <a:off x="2208" y="3648"/>
                  <a:ext cx="38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28384" name="Line 32"/>
              <p:cNvSpPr>
                <a:spLocks noChangeShapeType="1"/>
              </p:cNvSpPr>
              <p:nvPr/>
            </p:nvSpPr>
            <p:spPr bwMode="auto">
              <a:xfrm>
                <a:off x="2064" y="3888"/>
                <a:ext cx="0" cy="28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385" name="Line 33"/>
              <p:cNvSpPr>
                <a:spLocks noChangeShapeType="1"/>
              </p:cNvSpPr>
              <p:nvPr/>
            </p:nvSpPr>
            <p:spPr bwMode="auto">
              <a:xfrm>
                <a:off x="2064" y="3888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386" name="Line 34"/>
              <p:cNvSpPr>
                <a:spLocks noChangeShapeType="1"/>
              </p:cNvSpPr>
              <p:nvPr/>
            </p:nvSpPr>
            <p:spPr bwMode="auto">
              <a:xfrm>
                <a:off x="2064" y="4176"/>
                <a:ext cx="3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28467" name="Group 115"/>
              <p:cNvGrpSpPr>
                <a:grpSpLocks/>
              </p:cNvGrpSpPr>
              <p:nvPr/>
            </p:nvGrpSpPr>
            <p:grpSpPr bwMode="auto">
              <a:xfrm>
                <a:off x="2256" y="2208"/>
                <a:ext cx="720" cy="2112"/>
                <a:chOff x="2256" y="2208"/>
                <a:chExt cx="720" cy="2112"/>
              </a:xfrm>
            </p:grpSpPr>
            <p:sp>
              <p:nvSpPr>
                <p:cNvPr id="228391" name="Rectangle 39"/>
                <p:cNvSpPr>
                  <a:spLocks noChangeArrowheads="1"/>
                </p:cNvSpPr>
                <p:nvPr/>
              </p:nvSpPr>
              <p:spPr bwMode="auto">
                <a:xfrm>
                  <a:off x="2256" y="2208"/>
                  <a:ext cx="720" cy="240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en-US" altLang="ja-JP" sz="1800" b="1"/>
                    <a:t>◇</a:t>
                  </a:r>
                  <a:r>
                    <a:rPr lang="ja-JP" altLang="en-US" sz="1800" b="1"/>
                    <a:t>する</a:t>
                  </a:r>
                </a:p>
              </p:txBody>
            </p:sp>
            <p:sp>
              <p:nvSpPr>
                <p:cNvPr id="228392" name="Rectangle 40"/>
                <p:cNvSpPr>
                  <a:spLocks noChangeArrowheads="1"/>
                </p:cNvSpPr>
                <p:nvPr/>
              </p:nvSpPr>
              <p:spPr bwMode="auto">
                <a:xfrm>
                  <a:off x="2256" y="2496"/>
                  <a:ext cx="720" cy="192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en-US" altLang="ja-JP" sz="1800" b="1"/>
                    <a:t>△</a:t>
                  </a:r>
                  <a:r>
                    <a:rPr lang="ja-JP" altLang="en-US" sz="1800" b="1"/>
                    <a:t>する</a:t>
                  </a:r>
                </a:p>
              </p:txBody>
            </p:sp>
            <p:sp>
              <p:nvSpPr>
                <p:cNvPr id="228461" name="Rectangle 109"/>
                <p:cNvSpPr>
                  <a:spLocks noChangeArrowheads="1"/>
                </p:cNvSpPr>
                <p:nvPr/>
              </p:nvSpPr>
              <p:spPr bwMode="auto">
                <a:xfrm>
                  <a:off x="2256" y="2736"/>
                  <a:ext cx="720" cy="240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en-US" altLang="ja-JP" sz="1800" b="1"/>
                    <a:t>☆</a:t>
                  </a:r>
                  <a:r>
                    <a:rPr lang="ja-JP" altLang="en-US" sz="1800" b="1"/>
                    <a:t>する</a:t>
                  </a:r>
                </a:p>
              </p:txBody>
            </p:sp>
            <p:sp>
              <p:nvSpPr>
                <p:cNvPr id="228462" name="Rectangle 110"/>
                <p:cNvSpPr>
                  <a:spLocks noChangeArrowheads="1"/>
                </p:cNvSpPr>
                <p:nvPr/>
              </p:nvSpPr>
              <p:spPr bwMode="auto">
                <a:xfrm>
                  <a:off x="2256" y="3024"/>
                  <a:ext cx="720" cy="240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en-US" altLang="ja-JP" sz="1800" b="1"/>
                    <a:t>●</a:t>
                  </a:r>
                  <a:r>
                    <a:rPr lang="ja-JP" altLang="en-US" sz="1800" b="1"/>
                    <a:t>する</a:t>
                  </a:r>
                </a:p>
              </p:txBody>
            </p:sp>
            <p:sp>
              <p:nvSpPr>
                <p:cNvPr id="228463" name="Rectangle 111"/>
                <p:cNvSpPr>
                  <a:spLocks noChangeArrowheads="1"/>
                </p:cNvSpPr>
                <p:nvPr/>
              </p:nvSpPr>
              <p:spPr bwMode="auto">
                <a:xfrm>
                  <a:off x="2256" y="3312"/>
                  <a:ext cx="720" cy="192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en-US" altLang="ja-JP" sz="1800" b="1"/>
                    <a:t>▽</a:t>
                  </a:r>
                  <a:r>
                    <a:rPr lang="ja-JP" altLang="en-US" sz="1800" b="1"/>
                    <a:t>する</a:t>
                  </a:r>
                </a:p>
              </p:txBody>
            </p:sp>
            <p:sp>
              <p:nvSpPr>
                <p:cNvPr id="228464" name="Rectangle 112"/>
                <p:cNvSpPr>
                  <a:spLocks noChangeArrowheads="1"/>
                </p:cNvSpPr>
                <p:nvPr/>
              </p:nvSpPr>
              <p:spPr bwMode="auto">
                <a:xfrm>
                  <a:off x="2256" y="3552"/>
                  <a:ext cx="720" cy="192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en-US" altLang="ja-JP" sz="1800" b="1"/>
                    <a:t>★</a:t>
                  </a:r>
                  <a:r>
                    <a:rPr lang="ja-JP" altLang="en-US" sz="1800" b="1"/>
                    <a:t>する</a:t>
                  </a:r>
                </a:p>
              </p:txBody>
            </p:sp>
            <p:sp>
              <p:nvSpPr>
                <p:cNvPr id="228465" name="Rectangle 113"/>
                <p:cNvSpPr>
                  <a:spLocks noChangeArrowheads="1"/>
                </p:cNvSpPr>
                <p:nvPr/>
              </p:nvSpPr>
              <p:spPr bwMode="auto">
                <a:xfrm>
                  <a:off x="2256" y="3792"/>
                  <a:ext cx="720" cy="240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ja-JP" altLang="en-US" sz="1800" b="1"/>
                    <a:t>＠する</a:t>
                  </a:r>
                </a:p>
              </p:txBody>
            </p:sp>
            <p:sp>
              <p:nvSpPr>
                <p:cNvPr id="228466" name="Rectangle 114"/>
                <p:cNvSpPr>
                  <a:spLocks noChangeArrowheads="1"/>
                </p:cNvSpPr>
                <p:nvPr/>
              </p:nvSpPr>
              <p:spPr bwMode="auto">
                <a:xfrm>
                  <a:off x="2256" y="4080"/>
                  <a:ext cx="720" cy="240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ja-JP" altLang="en-US" sz="1800" b="1"/>
                    <a:t>＊する</a:t>
                  </a:r>
                </a:p>
              </p:txBody>
            </p:sp>
          </p:grpSp>
        </p:grpSp>
      </p:grpSp>
      <p:grpSp>
        <p:nvGrpSpPr>
          <p:cNvPr id="228591" name="Group 239"/>
          <p:cNvGrpSpPr>
            <a:grpSpLocks/>
          </p:cNvGrpSpPr>
          <p:nvPr/>
        </p:nvGrpSpPr>
        <p:grpSpPr bwMode="auto">
          <a:xfrm>
            <a:off x="1524000" y="3810000"/>
            <a:ext cx="1524000" cy="2667000"/>
            <a:chOff x="960" y="2400"/>
            <a:chExt cx="960" cy="1680"/>
          </a:xfrm>
        </p:grpSpPr>
        <p:grpSp>
          <p:nvGrpSpPr>
            <p:cNvPr id="228592" name="Group 240"/>
            <p:cNvGrpSpPr>
              <a:grpSpLocks/>
            </p:cNvGrpSpPr>
            <p:nvPr/>
          </p:nvGrpSpPr>
          <p:grpSpPr bwMode="auto">
            <a:xfrm>
              <a:off x="960" y="2544"/>
              <a:ext cx="432" cy="1392"/>
              <a:chOff x="960" y="2544"/>
              <a:chExt cx="432" cy="1392"/>
            </a:xfrm>
          </p:grpSpPr>
          <p:sp>
            <p:nvSpPr>
              <p:cNvPr id="228593" name="Line 241"/>
              <p:cNvSpPr>
                <a:spLocks noChangeShapeType="1"/>
              </p:cNvSpPr>
              <p:nvPr/>
            </p:nvSpPr>
            <p:spPr bwMode="auto">
              <a:xfrm>
                <a:off x="960" y="3264"/>
                <a:ext cx="432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594" name="Line 242"/>
              <p:cNvSpPr>
                <a:spLocks noChangeShapeType="1"/>
              </p:cNvSpPr>
              <p:nvPr/>
            </p:nvSpPr>
            <p:spPr bwMode="auto">
              <a:xfrm>
                <a:off x="1104" y="2544"/>
                <a:ext cx="0" cy="139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595" name="Line 243"/>
              <p:cNvSpPr>
                <a:spLocks noChangeShapeType="1"/>
              </p:cNvSpPr>
              <p:nvPr/>
            </p:nvSpPr>
            <p:spPr bwMode="auto">
              <a:xfrm>
                <a:off x="1104" y="2544"/>
                <a:ext cx="28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596" name="Line 244"/>
              <p:cNvSpPr>
                <a:spLocks noChangeShapeType="1"/>
              </p:cNvSpPr>
              <p:nvPr/>
            </p:nvSpPr>
            <p:spPr bwMode="auto">
              <a:xfrm>
                <a:off x="1104" y="3936"/>
                <a:ext cx="28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28597" name="Group 245"/>
            <p:cNvGrpSpPr>
              <a:grpSpLocks/>
            </p:cNvGrpSpPr>
            <p:nvPr/>
          </p:nvGrpSpPr>
          <p:grpSpPr bwMode="auto">
            <a:xfrm>
              <a:off x="1200" y="2400"/>
              <a:ext cx="720" cy="1680"/>
              <a:chOff x="1200" y="2400"/>
              <a:chExt cx="720" cy="1680"/>
            </a:xfrm>
          </p:grpSpPr>
          <p:sp>
            <p:nvSpPr>
              <p:cNvPr id="228598" name="Rectangle 246"/>
              <p:cNvSpPr>
                <a:spLocks noChangeArrowheads="1"/>
              </p:cNvSpPr>
              <p:nvPr/>
            </p:nvSpPr>
            <p:spPr bwMode="auto">
              <a:xfrm>
                <a:off x="1200" y="3840"/>
                <a:ext cx="720" cy="240"/>
              </a:xfrm>
              <a:prstGeom prst="rect">
                <a:avLst/>
              </a:prstGeom>
              <a:solidFill>
                <a:srgbClr val="FF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ja-JP" sz="2000" b="1"/>
                  <a:t>○</a:t>
                </a:r>
                <a:r>
                  <a:rPr lang="ja-JP" altLang="en-US" sz="2000" b="1"/>
                  <a:t>する</a:t>
                </a:r>
              </a:p>
            </p:txBody>
          </p:sp>
          <p:sp>
            <p:nvSpPr>
              <p:cNvPr id="228599" name="Rectangle 247"/>
              <p:cNvSpPr>
                <a:spLocks noChangeArrowheads="1"/>
              </p:cNvSpPr>
              <p:nvPr/>
            </p:nvSpPr>
            <p:spPr bwMode="auto">
              <a:xfrm>
                <a:off x="1200" y="3168"/>
                <a:ext cx="720" cy="240"/>
              </a:xfrm>
              <a:prstGeom prst="rect">
                <a:avLst/>
              </a:prstGeom>
              <a:solidFill>
                <a:srgbClr val="FF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ja-JP" sz="2000" b="1"/>
                  <a:t>▼</a:t>
                </a:r>
                <a:r>
                  <a:rPr lang="ja-JP" altLang="en-US" sz="2000" b="1"/>
                  <a:t>する</a:t>
                </a:r>
              </a:p>
            </p:txBody>
          </p:sp>
          <p:sp>
            <p:nvSpPr>
              <p:cNvPr id="228600" name="Rectangle 248"/>
              <p:cNvSpPr>
                <a:spLocks noChangeArrowheads="1"/>
              </p:cNvSpPr>
              <p:nvPr/>
            </p:nvSpPr>
            <p:spPr bwMode="auto">
              <a:xfrm>
                <a:off x="1200" y="2400"/>
                <a:ext cx="720" cy="240"/>
              </a:xfrm>
              <a:prstGeom prst="rect">
                <a:avLst/>
              </a:prstGeom>
              <a:solidFill>
                <a:srgbClr val="FF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ja-JP" sz="2000" b="1"/>
                  <a:t>□</a:t>
                </a:r>
                <a:r>
                  <a:rPr lang="ja-JP" altLang="en-US" sz="2000" b="1"/>
                  <a:t>する</a:t>
                </a:r>
              </a:p>
            </p:txBody>
          </p:sp>
        </p:grpSp>
      </p:grpSp>
      <p:sp>
        <p:nvSpPr>
          <p:cNvPr id="228601" name="Rectangle 249"/>
          <p:cNvSpPr>
            <a:spLocks noChangeArrowheads="1"/>
          </p:cNvSpPr>
          <p:nvPr/>
        </p:nvSpPr>
        <p:spPr bwMode="auto">
          <a:xfrm>
            <a:off x="0" y="4572000"/>
            <a:ext cx="1600200" cy="1295400"/>
          </a:xfrm>
          <a:prstGeom prst="rect">
            <a:avLst/>
          </a:prstGeom>
          <a:solidFill>
            <a:srgbClr val="6600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200">
                <a:solidFill>
                  <a:srgbClr val="FFFFCC"/>
                </a:solidFill>
                <a:ea typeface="HGP創英角ﾎﾟｯﾌﾟ体" pitchFamily="50" charset="-128"/>
              </a:rPr>
              <a:t>火星まで</a:t>
            </a:r>
          </a:p>
          <a:p>
            <a:pPr algn="ctr"/>
            <a:r>
              <a:rPr lang="ja-JP" altLang="en-US" sz="2200">
                <a:solidFill>
                  <a:srgbClr val="FFFFCC"/>
                </a:solidFill>
                <a:ea typeface="HGP創英角ﾎﾟｯﾌﾟ体" pitchFamily="50" charset="-128"/>
              </a:rPr>
              <a:t>燃料を</a:t>
            </a:r>
          </a:p>
          <a:p>
            <a:pPr algn="ctr"/>
            <a:r>
              <a:rPr lang="ja-JP" altLang="en-US" sz="2200">
                <a:solidFill>
                  <a:srgbClr val="FFFFCC"/>
                </a:solidFill>
                <a:ea typeface="HGP創英角ﾎﾟｯﾌﾟ体" pitchFamily="50" charset="-128"/>
              </a:rPr>
              <a:t>保つには？</a:t>
            </a:r>
          </a:p>
        </p:txBody>
      </p:sp>
      <p:grpSp>
        <p:nvGrpSpPr>
          <p:cNvPr id="228604" name="Group 252"/>
          <p:cNvGrpSpPr>
            <a:grpSpLocks/>
          </p:cNvGrpSpPr>
          <p:nvPr/>
        </p:nvGrpSpPr>
        <p:grpSpPr bwMode="auto">
          <a:xfrm>
            <a:off x="5181600" y="1752600"/>
            <a:ext cx="1600200" cy="1676400"/>
            <a:chOff x="384" y="912"/>
            <a:chExt cx="1074" cy="1296"/>
          </a:xfrm>
        </p:grpSpPr>
        <p:pic>
          <p:nvPicPr>
            <p:cNvPr id="228605" name="Picture 25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1056"/>
              <a:ext cx="1074" cy="1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8606" name="Oval 254"/>
            <p:cNvSpPr>
              <a:spLocks noChangeArrowheads="1"/>
            </p:cNvSpPr>
            <p:nvPr/>
          </p:nvSpPr>
          <p:spPr bwMode="auto">
            <a:xfrm>
              <a:off x="672" y="912"/>
              <a:ext cx="384" cy="3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chemeClr val="tx1"/>
                  </a:solidFill>
                </a:rPr>
                <a:t>１</a:t>
              </a:r>
            </a:p>
          </p:txBody>
        </p:sp>
      </p:grpSp>
      <p:graphicFrame>
        <p:nvGraphicFramePr>
          <p:cNvPr id="228607" name="Group 255"/>
          <p:cNvGraphicFramePr>
            <a:graphicFrameLocks noGrp="1"/>
          </p:cNvGraphicFramePr>
          <p:nvPr/>
        </p:nvGraphicFramePr>
        <p:xfrm>
          <a:off x="4800600" y="3076575"/>
          <a:ext cx="4114800" cy="3781425"/>
        </p:xfrm>
        <a:graphic>
          <a:graphicData uri="http://schemas.openxmlformats.org/drawingml/2006/table">
            <a:tbl>
              <a:tblPr/>
              <a:tblGrid>
                <a:gridCol w="822325"/>
                <a:gridCol w="822325"/>
                <a:gridCol w="825500"/>
                <a:gridCol w="822325"/>
                <a:gridCol w="822325"/>
              </a:tblGrid>
              <a:tr h="1333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28669" name="Group 317"/>
          <p:cNvGraphicFramePr>
            <a:graphicFrameLocks noGrp="1"/>
          </p:cNvGraphicFramePr>
          <p:nvPr/>
        </p:nvGraphicFramePr>
        <p:xfrm>
          <a:off x="4800600" y="3048000"/>
          <a:ext cx="4114800" cy="457200"/>
        </p:xfrm>
        <a:graphic>
          <a:graphicData uri="http://schemas.openxmlformats.org/drawingml/2006/table">
            <a:tbl>
              <a:tblPr/>
              <a:tblGrid>
                <a:gridCol w="822325"/>
                <a:gridCol w="822325"/>
                <a:gridCol w="825500"/>
                <a:gridCol w="822325"/>
                <a:gridCol w="822325"/>
              </a:tblGrid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効果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障害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回避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費用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採用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228683" name="Oval 331"/>
          <p:cNvSpPr>
            <a:spLocks noChangeArrowheads="1"/>
          </p:cNvSpPr>
          <p:nvPr/>
        </p:nvSpPr>
        <p:spPr bwMode="auto">
          <a:xfrm>
            <a:off x="5105400" y="4038600"/>
            <a:ext cx="2971800" cy="2057400"/>
          </a:xfrm>
          <a:prstGeom prst="ellipse">
            <a:avLst/>
          </a:prstGeom>
          <a:solidFill>
            <a:srgbClr val="FFFFCC"/>
          </a:solidFill>
          <a:ln w="9525">
            <a:solidFill>
              <a:srgbClr val="A5002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8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創英角ﾎﾟｯﾌﾟ体" pitchFamily="50" charset="-128"/>
              </a:rPr>
              <a:t>マトリックス図</a:t>
            </a:r>
          </a:p>
        </p:txBody>
      </p:sp>
      <p:sp>
        <p:nvSpPr>
          <p:cNvPr id="228684" name="AutoShape 332"/>
          <p:cNvSpPr>
            <a:spLocks noChangeArrowheads="1"/>
          </p:cNvSpPr>
          <p:nvPr/>
        </p:nvSpPr>
        <p:spPr bwMode="auto">
          <a:xfrm>
            <a:off x="6553200" y="1905000"/>
            <a:ext cx="2362200" cy="838200"/>
          </a:xfrm>
          <a:prstGeom prst="wedgeRectCallout">
            <a:avLst>
              <a:gd name="adj1" fmla="val -75940"/>
              <a:gd name="adj2" fmla="val 28032"/>
            </a:avLst>
          </a:prstGeom>
          <a:solidFill>
            <a:srgbClr val="CCF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ja-JP" altLang="en-US" sz="2400">
                <a:solidFill>
                  <a:schemeClr val="accent2"/>
                </a:solidFill>
                <a:ea typeface="HGP創英角ﾎﾟｯﾌﾟ体" pitchFamily="50" charset="-128"/>
              </a:rPr>
              <a:t>調査したい</a:t>
            </a:r>
          </a:p>
          <a:p>
            <a:pPr algn="ctr"/>
            <a:r>
              <a:rPr lang="ja-JP" altLang="en-US" sz="2400">
                <a:solidFill>
                  <a:schemeClr val="accent2"/>
                </a:solidFill>
                <a:ea typeface="HGP創英角ﾎﾟｯﾌﾟ体" pitchFamily="50" charset="-128"/>
              </a:rPr>
              <a:t>項目を列記</a:t>
            </a:r>
          </a:p>
        </p:txBody>
      </p:sp>
      <p:graphicFrame>
        <p:nvGraphicFramePr>
          <p:cNvPr id="228848" name="Group 496"/>
          <p:cNvGraphicFramePr>
            <a:graphicFrameLocks noGrp="1"/>
          </p:cNvGraphicFramePr>
          <p:nvPr/>
        </p:nvGraphicFramePr>
        <p:xfrm>
          <a:off x="4800600" y="3505200"/>
          <a:ext cx="3292475" cy="3359150"/>
        </p:xfrm>
        <a:graphic>
          <a:graphicData uri="http://schemas.openxmlformats.org/drawingml/2006/table">
            <a:tbl>
              <a:tblPr/>
              <a:tblGrid>
                <a:gridCol w="822325"/>
                <a:gridCol w="822325"/>
                <a:gridCol w="825500"/>
                <a:gridCol w="822325"/>
              </a:tblGrid>
              <a:tr h="388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3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3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3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3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3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8851" name="Group 499"/>
          <p:cNvGraphicFramePr>
            <a:graphicFrameLocks noGrp="1"/>
          </p:cNvGraphicFramePr>
          <p:nvPr/>
        </p:nvGraphicFramePr>
        <p:xfrm>
          <a:off x="8077200" y="3471863"/>
          <a:ext cx="822325" cy="3386137"/>
        </p:xfrm>
        <a:graphic>
          <a:graphicData uri="http://schemas.openxmlformats.org/drawingml/2006/table">
            <a:tbl>
              <a:tblPr/>
              <a:tblGrid>
                <a:gridCol w="822325"/>
              </a:tblGrid>
              <a:tr h="422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3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  <a:ea typeface="HGP創英角ﾎﾟｯﾌﾟ体" pitchFamily="50" charset="-128"/>
                        </a:rPr>
                        <a:t>採用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3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  <a:ea typeface="HGP創英角ﾎﾟｯﾌﾟ体" pitchFamily="50" charset="-128"/>
                        </a:rPr>
                        <a:t>採用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3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3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3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228871" name="Group 519"/>
          <p:cNvGrpSpPr>
            <a:grpSpLocks/>
          </p:cNvGrpSpPr>
          <p:nvPr/>
        </p:nvGrpSpPr>
        <p:grpSpPr bwMode="auto">
          <a:xfrm>
            <a:off x="6553200" y="4876800"/>
            <a:ext cx="2209800" cy="1981200"/>
            <a:chOff x="3504" y="0"/>
            <a:chExt cx="1584" cy="1392"/>
          </a:xfrm>
        </p:grpSpPr>
        <p:grpSp>
          <p:nvGrpSpPr>
            <p:cNvPr id="228872" name="Group 520"/>
            <p:cNvGrpSpPr>
              <a:grpSpLocks/>
            </p:cNvGrpSpPr>
            <p:nvPr/>
          </p:nvGrpSpPr>
          <p:grpSpPr bwMode="auto">
            <a:xfrm>
              <a:off x="3504" y="144"/>
              <a:ext cx="1584" cy="1248"/>
              <a:chOff x="11" y="480"/>
              <a:chExt cx="2496" cy="2198"/>
            </a:xfrm>
          </p:grpSpPr>
          <p:grpSp>
            <p:nvGrpSpPr>
              <p:cNvPr id="228873" name="Group 521"/>
              <p:cNvGrpSpPr>
                <a:grpSpLocks/>
              </p:cNvGrpSpPr>
              <p:nvPr/>
            </p:nvGrpSpPr>
            <p:grpSpPr bwMode="auto">
              <a:xfrm>
                <a:off x="144" y="480"/>
                <a:ext cx="2112" cy="2198"/>
                <a:chOff x="576" y="432"/>
                <a:chExt cx="2976" cy="3350"/>
              </a:xfrm>
            </p:grpSpPr>
            <p:grpSp>
              <p:nvGrpSpPr>
                <p:cNvPr id="228874" name="Group 522"/>
                <p:cNvGrpSpPr>
                  <a:grpSpLocks/>
                </p:cNvGrpSpPr>
                <p:nvPr/>
              </p:nvGrpSpPr>
              <p:grpSpPr bwMode="auto">
                <a:xfrm>
                  <a:off x="576" y="432"/>
                  <a:ext cx="2976" cy="3350"/>
                  <a:chOff x="1418" y="732"/>
                  <a:chExt cx="2646" cy="3062"/>
                </a:xfrm>
              </p:grpSpPr>
              <p:sp>
                <p:nvSpPr>
                  <p:cNvPr id="228875" name="Freeform 523"/>
                  <p:cNvSpPr>
                    <a:spLocks/>
                  </p:cNvSpPr>
                  <p:nvPr/>
                </p:nvSpPr>
                <p:spPr bwMode="auto">
                  <a:xfrm>
                    <a:off x="2731" y="2466"/>
                    <a:ext cx="148" cy="555"/>
                  </a:xfrm>
                  <a:custGeom>
                    <a:avLst/>
                    <a:gdLst>
                      <a:gd name="T0" fmla="*/ 10 w 148"/>
                      <a:gd name="T1" fmla="*/ 10 h 555"/>
                      <a:gd name="T2" fmla="*/ 40 w 148"/>
                      <a:gd name="T3" fmla="*/ 129 h 555"/>
                      <a:gd name="T4" fmla="*/ 0 w 148"/>
                      <a:gd name="T5" fmla="*/ 406 h 555"/>
                      <a:gd name="T6" fmla="*/ 89 w 148"/>
                      <a:gd name="T7" fmla="*/ 555 h 555"/>
                      <a:gd name="T8" fmla="*/ 148 w 148"/>
                      <a:gd name="T9" fmla="*/ 416 h 555"/>
                      <a:gd name="T10" fmla="*/ 69 w 148"/>
                      <a:gd name="T11" fmla="*/ 129 h 555"/>
                      <a:gd name="T12" fmla="*/ 79 w 148"/>
                      <a:gd name="T13" fmla="*/ 0 h 555"/>
                      <a:gd name="T14" fmla="*/ 10 w 148"/>
                      <a:gd name="T15" fmla="*/ 10 h 5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48" h="555">
                        <a:moveTo>
                          <a:pt x="10" y="10"/>
                        </a:moveTo>
                        <a:lnTo>
                          <a:pt x="40" y="129"/>
                        </a:lnTo>
                        <a:lnTo>
                          <a:pt x="0" y="406"/>
                        </a:lnTo>
                        <a:lnTo>
                          <a:pt x="89" y="555"/>
                        </a:lnTo>
                        <a:lnTo>
                          <a:pt x="148" y="416"/>
                        </a:lnTo>
                        <a:lnTo>
                          <a:pt x="69" y="129"/>
                        </a:lnTo>
                        <a:lnTo>
                          <a:pt x="79" y="0"/>
                        </a:lnTo>
                        <a:lnTo>
                          <a:pt x="10" y="10"/>
                        </a:lnTo>
                        <a:close/>
                      </a:path>
                    </a:pathLst>
                  </a:custGeom>
                  <a:solidFill>
                    <a:srgbClr val="000033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76" name="Freeform 524"/>
                  <p:cNvSpPr>
                    <a:spLocks/>
                  </p:cNvSpPr>
                  <p:nvPr/>
                </p:nvSpPr>
                <p:spPr bwMode="auto">
                  <a:xfrm>
                    <a:off x="2494" y="2298"/>
                    <a:ext cx="543" cy="337"/>
                  </a:xfrm>
                  <a:custGeom>
                    <a:avLst/>
                    <a:gdLst>
                      <a:gd name="T0" fmla="*/ 0 w 543"/>
                      <a:gd name="T1" fmla="*/ 89 h 337"/>
                      <a:gd name="T2" fmla="*/ 109 w 543"/>
                      <a:gd name="T3" fmla="*/ 337 h 337"/>
                      <a:gd name="T4" fmla="*/ 287 w 543"/>
                      <a:gd name="T5" fmla="*/ 188 h 337"/>
                      <a:gd name="T6" fmla="*/ 454 w 543"/>
                      <a:gd name="T7" fmla="*/ 297 h 337"/>
                      <a:gd name="T8" fmla="*/ 543 w 543"/>
                      <a:gd name="T9" fmla="*/ 0 h 337"/>
                      <a:gd name="T10" fmla="*/ 0 w 543"/>
                      <a:gd name="T11" fmla="*/ 89 h 3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43" h="337">
                        <a:moveTo>
                          <a:pt x="0" y="89"/>
                        </a:moveTo>
                        <a:lnTo>
                          <a:pt x="109" y="337"/>
                        </a:lnTo>
                        <a:lnTo>
                          <a:pt x="287" y="188"/>
                        </a:lnTo>
                        <a:lnTo>
                          <a:pt x="454" y="297"/>
                        </a:lnTo>
                        <a:lnTo>
                          <a:pt x="543" y="0"/>
                        </a:lnTo>
                        <a:lnTo>
                          <a:pt x="0" y="8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77" name="Freeform 525"/>
                  <p:cNvSpPr>
                    <a:spLocks/>
                  </p:cNvSpPr>
                  <p:nvPr/>
                </p:nvSpPr>
                <p:spPr bwMode="auto">
                  <a:xfrm>
                    <a:off x="3531" y="1020"/>
                    <a:ext cx="49" cy="465"/>
                  </a:xfrm>
                  <a:custGeom>
                    <a:avLst/>
                    <a:gdLst>
                      <a:gd name="T0" fmla="*/ 49 w 49"/>
                      <a:gd name="T1" fmla="*/ 465 h 465"/>
                      <a:gd name="T2" fmla="*/ 20 w 49"/>
                      <a:gd name="T3" fmla="*/ 465 h 465"/>
                      <a:gd name="T4" fmla="*/ 0 w 49"/>
                      <a:gd name="T5" fmla="*/ 0 h 465"/>
                      <a:gd name="T6" fmla="*/ 20 w 49"/>
                      <a:gd name="T7" fmla="*/ 0 h 465"/>
                      <a:gd name="T8" fmla="*/ 49 w 49"/>
                      <a:gd name="T9" fmla="*/ 465 h 4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9" h="465">
                        <a:moveTo>
                          <a:pt x="49" y="465"/>
                        </a:moveTo>
                        <a:lnTo>
                          <a:pt x="20" y="465"/>
                        </a:lnTo>
                        <a:lnTo>
                          <a:pt x="0" y="0"/>
                        </a:lnTo>
                        <a:lnTo>
                          <a:pt x="20" y="0"/>
                        </a:lnTo>
                        <a:lnTo>
                          <a:pt x="49" y="465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78" name="Freeform 526"/>
                  <p:cNvSpPr>
                    <a:spLocks/>
                  </p:cNvSpPr>
                  <p:nvPr/>
                </p:nvSpPr>
                <p:spPr bwMode="auto">
                  <a:xfrm>
                    <a:off x="3501" y="1436"/>
                    <a:ext cx="119" cy="69"/>
                  </a:xfrm>
                  <a:custGeom>
                    <a:avLst/>
                    <a:gdLst>
                      <a:gd name="T0" fmla="*/ 119 w 119"/>
                      <a:gd name="T1" fmla="*/ 39 h 69"/>
                      <a:gd name="T2" fmla="*/ 99 w 119"/>
                      <a:gd name="T3" fmla="*/ 59 h 69"/>
                      <a:gd name="T4" fmla="*/ 60 w 119"/>
                      <a:gd name="T5" fmla="*/ 69 h 69"/>
                      <a:gd name="T6" fmla="*/ 20 w 119"/>
                      <a:gd name="T7" fmla="*/ 59 h 69"/>
                      <a:gd name="T8" fmla="*/ 0 w 119"/>
                      <a:gd name="T9" fmla="*/ 39 h 69"/>
                      <a:gd name="T10" fmla="*/ 20 w 119"/>
                      <a:gd name="T11" fmla="*/ 10 h 69"/>
                      <a:gd name="T12" fmla="*/ 60 w 119"/>
                      <a:gd name="T13" fmla="*/ 0 h 69"/>
                      <a:gd name="T14" fmla="*/ 99 w 119"/>
                      <a:gd name="T15" fmla="*/ 10 h 69"/>
                      <a:gd name="T16" fmla="*/ 119 w 119"/>
                      <a:gd name="T17" fmla="*/ 39 h 69"/>
                      <a:gd name="T18" fmla="*/ 119 w 119"/>
                      <a:gd name="T19" fmla="*/ 3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9" h="69">
                        <a:moveTo>
                          <a:pt x="119" y="39"/>
                        </a:moveTo>
                        <a:lnTo>
                          <a:pt x="99" y="59"/>
                        </a:lnTo>
                        <a:lnTo>
                          <a:pt x="60" y="69"/>
                        </a:lnTo>
                        <a:lnTo>
                          <a:pt x="20" y="59"/>
                        </a:lnTo>
                        <a:lnTo>
                          <a:pt x="0" y="39"/>
                        </a:lnTo>
                        <a:lnTo>
                          <a:pt x="20" y="10"/>
                        </a:lnTo>
                        <a:lnTo>
                          <a:pt x="60" y="0"/>
                        </a:lnTo>
                        <a:lnTo>
                          <a:pt x="99" y="10"/>
                        </a:lnTo>
                        <a:lnTo>
                          <a:pt x="119" y="39"/>
                        </a:lnTo>
                        <a:lnTo>
                          <a:pt x="119" y="39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79" name="Freeform 527"/>
                  <p:cNvSpPr>
                    <a:spLocks/>
                  </p:cNvSpPr>
                  <p:nvPr/>
                </p:nvSpPr>
                <p:spPr bwMode="auto">
                  <a:xfrm>
                    <a:off x="3521" y="1495"/>
                    <a:ext cx="109" cy="169"/>
                  </a:xfrm>
                  <a:custGeom>
                    <a:avLst/>
                    <a:gdLst>
                      <a:gd name="T0" fmla="*/ 10 w 109"/>
                      <a:gd name="T1" fmla="*/ 10 h 169"/>
                      <a:gd name="T2" fmla="*/ 0 w 109"/>
                      <a:gd name="T3" fmla="*/ 169 h 169"/>
                      <a:gd name="T4" fmla="*/ 30 w 109"/>
                      <a:gd name="T5" fmla="*/ 169 h 169"/>
                      <a:gd name="T6" fmla="*/ 30 w 109"/>
                      <a:gd name="T7" fmla="*/ 80 h 169"/>
                      <a:gd name="T8" fmla="*/ 40 w 109"/>
                      <a:gd name="T9" fmla="*/ 159 h 169"/>
                      <a:gd name="T10" fmla="*/ 59 w 109"/>
                      <a:gd name="T11" fmla="*/ 159 h 169"/>
                      <a:gd name="T12" fmla="*/ 49 w 109"/>
                      <a:gd name="T13" fmla="*/ 80 h 169"/>
                      <a:gd name="T14" fmla="*/ 79 w 109"/>
                      <a:gd name="T15" fmla="*/ 159 h 169"/>
                      <a:gd name="T16" fmla="*/ 109 w 109"/>
                      <a:gd name="T17" fmla="*/ 159 h 169"/>
                      <a:gd name="T18" fmla="*/ 89 w 109"/>
                      <a:gd name="T19" fmla="*/ 0 h 169"/>
                      <a:gd name="T20" fmla="*/ 10 w 109"/>
                      <a:gd name="T21" fmla="*/ 10 h 1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09" h="169">
                        <a:moveTo>
                          <a:pt x="10" y="10"/>
                        </a:moveTo>
                        <a:lnTo>
                          <a:pt x="0" y="169"/>
                        </a:lnTo>
                        <a:lnTo>
                          <a:pt x="30" y="169"/>
                        </a:lnTo>
                        <a:lnTo>
                          <a:pt x="30" y="80"/>
                        </a:lnTo>
                        <a:lnTo>
                          <a:pt x="40" y="159"/>
                        </a:lnTo>
                        <a:lnTo>
                          <a:pt x="59" y="159"/>
                        </a:lnTo>
                        <a:lnTo>
                          <a:pt x="49" y="80"/>
                        </a:lnTo>
                        <a:lnTo>
                          <a:pt x="79" y="159"/>
                        </a:lnTo>
                        <a:lnTo>
                          <a:pt x="109" y="159"/>
                        </a:lnTo>
                        <a:lnTo>
                          <a:pt x="89" y="0"/>
                        </a:lnTo>
                        <a:lnTo>
                          <a:pt x="10" y="1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80" name="Freeform 528"/>
                  <p:cNvSpPr>
                    <a:spLocks/>
                  </p:cNvSpPr>
                  <p:nvPr/>
                </p:nvSpPr>
                <p:spPr bwMode="auto">
                  <a:xfrm>
                    <a:off x="3176" y="1198"/>
                    <a:ext cx="148" cy="317"/>
                  </a:xfrm>
                  <a:custGeom>
                    <a:avLst/>
                    <a:gdLst>
                      <a:gd name="T0" fmla="*/ 29 w 148"/>
                      <a:gd name="T1" fmla="*/ 0 h 317"/>
                      <a:gd name="T2" fmla="*/ 49 w 148"/>
                      <a:gd name="T3" fmla="*/ 0 h 317"/>
                      <a:gd name="T4" fmla="*/ 88 w 148"/>
                      <a:gd name="T5" fmla="*/ 30 h 317"/>
                      <a:gd name="T6" fmla="*/ 128 w 148"/>
                      <a:gd name="T7" fmla="*/ 60 h 317"/>
                      <a:gd name="T8" fmla="*/ 148 w 148"/>
                      <a:gd name="T9" fmla="*/ 109 h 317"/>
                      <a:gd name="T10" fmla="*/ 148 w 148"/>
                      <a:gd name="T11" fmla="*/ 159 h 317"/>
                      <a:gd name="T12" fmla="*/ 138 w 148"/>
                      <a:gd name="T13" fmla="*/ 228 h 317"/>
                      <a:gd name="T14" fmla="*/ 108 w 148"/>
                      <a:gd name="T15" fmla="*/ 277 h 317"/>
                      <a:gd name="T16" fmla="*/ 88 w 148"/>
                      <a:gd name="T17" fmla="*/ 307 h 317"/>
                      <a:gd name="T18" fmla="*/ 59 w 148"/>
                      <a:gd name="T19" fmla="*/ 317 h 317"/>
                      <a:gd name="T20" fmla="*/ 29 w 148"/>
                      <a:gd name="T21" fmla="*/ 297 h 317"/>
                      <a:gd name="T22" fmla="*/ 9 w 148"/>
                      <a:gd name="T23" fmla="*/ 277 h 317"/>
                      <a:gd name="T24" fmla="*/ 0 w 148"/>
                      <a:gd name="T25" fmla="*/ 268 h 317"/>
                      <a:gd name="T26" fmla="*/ 29 w 148"/>
                      <a:gd name="T27" fmla="*/ 0 h 3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48" h="317">
                        <a:moveTo>
                          <a:pt x="29" y="0"/>
                        </a:moveTo>
                        <a:lnTo>
                          <a:pt x="49" y="0"/>
                        </a:lnTo>
                        <a:lnTo>
                          <a:pt x="88" y="30"/>
                        </a:lnTo>
                        <a:lnTo>
                          <a:pt x="128" y="60"/>
                        </a:lnTo>
                        <a:lnTo>
                          <a:pt x="148" y="109"/>
                        </a:lnTo>
                        <a:lnTo>
                          <a:pt x="148" y="159"/>
                        </a:lnTo>
                        <a:lnTo>
                          <a:pt x="138" y="228"/>
                        </a:lnTo>
                        <a:lnTo>
                          <a:pt x="108" y="277"/>
                        </a:lnTo>
                        <a:lnTo>
                          <a:pt x="88" y="307"/>
                        </a:lnTo>
                        <a:lnTo>
                          <a:pt x="59" y="317"/>
                        </a:lnTo>
                        <a:lnTo>
                          <a:pt x="29" y="297"/>
                        </a:lnTo>
                        <a:lnTo>
                          <a:pt x="9" y="277"/>
                        </a:lnTo>
                        <a:lnTo>
                          <a:pt x="0" y="268"/>
                        </a:ln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81" name="Line 52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25" y="1357"/>
                    <a:ext cx="89" cy="39"/>
                  </a:xfrm>
                  <a:prstGeom prst="line">
                    <a:avLst/>
                  </a:prstGeom>
                  <a:noFill/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82" name="Freeform 530"/>
                  <p:cNvSpPr>
                    <a:spLocks/>
                  </p:cNvSpPr>
                  <p:nvPr/>
                </p:nvSpPr>
                <p:spPr bwMode="auto">
                  <a:xfrm>
                    <a:off x="1418" y="2199"/>
                    <a:ext cx="2646" cy="1595"/>
                  </a:xfrm>
                  <a:custGeom>
                    <a:avLst/>
                    <a:gdLst>
                      <a:gd name="T0" fmla="*/ 1303 w 2646"/>
                      <a:gd name="T1" fmla="*/ 644 h 1595"/>
                      <a:gd name="T2" fmla="*/ 1214 w 2646"/>
                      <a:gd name="T3" fmla="*/ 465 h 1595"/>
                      <a:gd name="T4" fmla="*/ 1116 w 2646"/>
                      <a:gd name="T5" fmla="*/ 277 h 1595"/>
                      <a:gd name="T6" fmla="*/ 1056 w 2646"/>
                      <a:gd name="T7" fmla="*/ 158 h 1595"/>
                      <a:gd name="T8" fmla="*/ 1037 w 2646"/>
                      <a:gd name="T9" fmla="*/ 119 h 1595"/>
                      <a:gd name="T10" fmla="*/ 1037 w 2646"/>
                      <a:gd name="T11" fmla="*/ 129 h 1595"/>
                      <a:gd name="T12" fmla="*/ 968 w 2646"/>
                      <a:gd name="T13" fmla="*/ 228 h 1595"/>
                      <a:gd name="T14" fmla="*/ 810 w 2646"/>
                      <a:gd name="T15" fmla="*/ 446 h 1595"/>
                      <a:gd name="T16" fmla="*/ 622 w 2646"/>
                      <a:gd name="T17" fmla="*/ 673 h 1595"/>
                      <a:gd name="T18" fmla="*/ 513 w 2646"/>
                      <a:gd name="T19" fmla="*/ 782 h 1595"/>
                      <a:gd name="T20" fmla="*/ 444 w 2646"/>
                      <a:gd name="T21" fmla="*/ 802 h 1595"/>
                      <a:gd name="T22" fmla="*/ 306 w 2646"/>
                      <a:gd name="T23" fmla="*/ 733 h 1595"/>
                      <a:gd name="T24" fmla="*/ 207 w 2646"/>
                      <a:gd name="T25" fmla="*/ 654 h 1595"/>
                      <a:gd name="T26" fmla="*/ 138 w 2646"/>
                      <a:gd name="T27" fmla="*/ 703 h 1595"/>
                      <a:gd name="T28" fmla="*/ 49 w 2646"/>
                      <a:gd name="T29" fmla="*/ 763 h 1595"/>
                      <a:gd name="T30" fmla="*/ 0 w 2646"/>
                      <a:gd name="T31" fmla="*/ 802 h 1595"/>
                      <a:gd name="T32" fmla="*/ 10 w 2646"/>
                      <a:gd name="T33" fmla="*/ 812 h 1595"/>
                      <a:gd name="T34" fmla="*/ 109 w 2646"/>
                      <a:gd name="T35" fmla="*/ 891 h 1595"/>
                      <a:gd name="T36" fmla="*/ 237 w 2646"/>
                      <a:gd name="T37" fmla="*/ 990 h 1595"/>
                      <a:gd name="T38" fmla="*/ 355 w 2646"/>
                      <a:gd name="T39" fmla="*/ 1070 h 1595"/>
                      <a:gd name="T40" fmla="*/ 454 w 2646"/>
                      <a:gd name="T41" fmla="*/ 1050 h 1595"/>
                      <a:gd name="T42" fmla="*/ 612 w 2646"/>
                      <a:gd name="T43" fmla="*/ 921 h 1595"/>
                      <a:gd name="T44" fmla="*/ 760 w 2646"/>
                      <a:gd name="T45" fmla="*/ 763 h 1595"/>
                      <a:gd name="T46" fmla="*/ 859 w 2646"/>
                      <a:gd name="T47" fmla="*/ 654 h 1595"/>
                      <a:gd name="T48" fmla="*/ 869 w 2646"/>
                      <a:gd name="T49" fmla="*/ 673 h 1595"/>
                      <a:gd name="T50" fmla="*/ 859 w 2646"/>
                      <a:gd name="T51" fmla="*/ 872 h 1595"/>
                      <a:gd name="T52" fmla="*/ 839 w 2646"/>
                      <a:gd name="T53" fmla="*/ 1189 h 1595"/>
                      <a:gd name="T54" fmla="*/ 829 w 2646"/>
                      <a:gd name="T55" fmla="*/ 1466 h 1595"/>
                      <a:gd name="T56" fmla="*/ 829 w 2646"/>
                      <a:gd name="T57" fmla="*/ 1555 h 1595"/>
                      <a:gd name="T58" fmla="*/ 829 w 2646"/>
                      <a:gd name="T59" fmla="*/ 1595 h 1595"/>
                      <a:gd name="T60" fmla="*/ 1165 w 2646"/>
                      <a:gd name="T61" fmla="*/ 1595 h 1595"/>
                      <a:gd name="T62" fmla="*/ 1432 w 2646"/>
                      <a:gd name="T63" fmla="*/ 1595 h 1595"/>
                      <a:gd name="T64" fmla="*/ 1609 w 2646"/>
                      <a:gd name="T65" fmla="*/ 1595 h 1595"/>
                      <a:gd name="T66" fmla="*/ 1738 w 2646"/>
                      <a:gd name="T67" fmla="*/ 1595 h 1595"/>
                      <a:gd name="T68" fmla="*/ 1807 w 2646"/>
                      <a:gd name="T69" fmla="*/ 1595 h 1595"/>
                      <a:gd name="T70" fmla="*/ 1856 w 2646"/>
                      <a:gd name="T71" fmla="*/ 1595 h 1595"/>
                      <a:gd name="T72" fmla="*/ 1856 w 2646"/>
                      <a:gd name="T73" fmla="*/ 1387 h 1595"/>
                      <a:gd name="T74" fmla="*/ 1846 w 2646"/>
                      <a:gd name="T75" fmla="*/ 1060 h 1595"/>
                      <a:gd name="T76" fmla="*/ 1837 w 2646"/>
                      <a:gd name="T77" fmla="*/ 812 h 1595"/>
                      <a:gd name="T78" fmla="*/ 1827 w 2646"/>
                      <a:gd name="T79" fmla="*/ 644 h 1595"/>
                      <a:gd name="T80" fmla="*/ 1827 w 2646"/>
                      <a:gd name="T81" fmla="*/ 535 h 1595"/>
                      <a:gd name="T82" fmla="*/ 1817 w 2646"/>
                      <a:gd name="T83" fmla="*/ 455 h 1595"/>
                      <a:gd name="T84" fmla="*/ 1817 w 2646"/>
                      <a:gd name="T85" fmla="*/ 436 h 1595"/>
                      <a:gd name="T86" fmla="*/ 2014 w 2646"/>
                      <a:gd name="T87" fmla="*/ 614 h 1595"/>
                      <a:gd name="T88" fmla="*/ 2113 w 2646"/>
                      <a:gd name="T89" fmla="*/ 693 h 1595"/>
                      <a:gd name="T90" fmla="*/ 2192 w 2646"/>
                      <a:gd name="T91" fmla="*/ 723 h 1595"/>
                      <a:gd name="T92" fmla="*/ 2281 w 2646"/>
                      <a:gd name="T93" fmla="*/ 693 h 1595"/>
                      <a:gd name="T94" fmla="*/ 2439 w 2646"/>
                      <a:gd name="T95" fmla="*/ 614 h 1595"/>
                      <a:gd name="T96" fmla="*/ 2577 w 2646"/>
                      <a:gd name="T97" fmla="*/ 545 h 1595"/>
                      <a:gd name="T98" fmla="*/ 2646 w 2646"/>
                      <a:gd name="T99" fmla="*/ 505 h 1595"/>
                      <a:gd name="T100" fmla="*/ 2607 w 2646"/>
                      <a:gd name="T101" fmla="*/ 396 h 1595"/>
                      <a:gd name="T102" fmla="*/ 2587 w 2646"/>
                      <a:gd name="T103" fmla="*/ 337 h 1595"/>
                      <a:gd name="T104" fmla="*/ 2577 w 2646"/>
                      <a:gd name="T105" fmla="*/ 317 h 1595"/>
                      <a:gd name="T106" fmla="*/ 2528 w 2646"/>
                      <a:gd name="T107" fmla="*/ 346 h 1595"/>
                      <a:gd name="T108" fmla="*/ 2399 w 2646"/>
                      <a:gd name="T109" fmla="*/ 416 h 1595"/>
                      <a:gd name="T110" fmla="*/ 2192 w 2646"/>
                      <a:gd name="T111" fmla="*/ 515 h 1595"/>
                      <a:gd name="T112" fmla="*/ 2133 w 2646"/>
                      <a:gd name="T113" fmla="*/ 525 h 1595"/>
                      <a:gd name="T114" fmla="*/ 2044 w 2646"/>
                      <a:gd name="T115" fmla="*/ 446 h 1595"/>
                      <a:gd name="T116" fmla="*/ 1886 w 2646"/>
                      <a:gd name="T117" fmla="*/ 267 h 1595"/>
                      <a:gd name="T118" fmla="*/ 1748 w 2646"/>
                      <a:gd name="T119" fmla="*/ 79 h 1595"/>
                      <a:gd name="T120" fmla="*/ 1688 w 2646"/>
                      <a:gd name="T121" fmla="*/ 10 h 1595"/>
                      <a:gd name="T122" fmla="*/ 1363 w 2646"/>
                      <a:gd name="T123" fmla="*/ 753 h 15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2646" h="1595">
                        <a:moveTo>
                          <a:pt x="1363" y="753"/>
                        </a:moveTo>
                        <a:lnTo>
                          <a:pt x="1303" y="644"/>
                        </a:lnTo>
                        <a:lnTo>
                          <a:pt x="1254" y="545"/>
                        </a:lnTo>
                        <a:lnTo>
                          <a:pt x="1214" y="465"/>
                        </a:lnTo>
                        <a:lnTo>
                          <a:pt x="1175" y="386"/>
                        </a:lnTo>
                        <a:lnTo>
                          <a:pt x="1116" y="277"/>
                        </a:lnTo>
                        <a:lnTo>
                          <a:pt x="1076" y="198"/>
                        </a:lnTo>
                        <a:lnTo>
                          <a:pt x="1056" y="158"/>
                        </a:lnTo>
                        <a:lnTo>
                          <a:pt x="1037" y="138"/>
                        </a:lnTo>
                        <a:lnTo>
                          <a:pt x="1037" y="119"/>
                        </a:lnTo>
                        <a:lnTo>
                          <a:pt x="1037" y="119"/>
                        </a:lnTo>
                        <a:lnTo>
                          <a:pt x="1037" y="129"/>
                        </a:lnTo>
                        <a:lnTo>
                          <a:pt x="1017" y="148"/>
                        </a:lnTo>
                        <a:lnTo>
                          <a:pt x="968" y="228"/>
                        </a:lnTo>
                        <a:lnTo>
                          <a:pt x="899" y="327"/>
                        </a:lnTo>
                        <a:lnTo>
                          <a:pt x="810" y="446"/>
                        </a:lnTo>
                        <a:lnTo>
                          <a:pt x="711" y="564"/>
                        </a:lnTo>
                        <a:lnTo>
                          <a:pt x="622" y="673"/>
                        </a:lnTo>
                        <a:lnTo>
                          <a:pt x="543" y="753"/>
                        </a:lnTo>
                        <a:lnTo>
                          <a:pt x="513" y="782"/>
                        </a:lnTo>
                        <a:lnTo>
                          <a:pt x="484" y="792"/>
                        </a:lnTo>
                        <a:lnTo>
                          <a:pt x="444" y="802"/>
                        </a:lnTo>
                        <a:lnTo>
                          <a:pt x="395" y="782"/>
                        </a:lnTo>
                        <a:lnTo>
                          <a:pt x="306" y="733"/>
                        </a:lnTo>
                        <a:lnTo>
                          <a:pt x="227" y="673"/>
                        </a:lnTo>
                        <a:lnTo>
                          <a:pt x="207" y="654"/>
                        </a:lnTo>
                        <a:lnTo>
                          <a:pt x="207" y="654"/>
                        </a:lnTo>
                        <a:lnTo>
                          <a:pt x="138" y="703"/>
                        </a:lnTo>
                        <a:lnTo>
                          <a:pt x="79" y="743"/>
                        </a:lnTo>
                        <a:lnTo>
                          <a:pt x="49" y="763"/>
                        </a:lnTo>
                        <a:lnTo>
                          <a:pt x="20" y="782"/>
                        </a:lnTo>
                        <a:lnTo>
                          <a:pt x="0" y="802"/>
                        </a:lnTo>
                        <a:lnTo>
                          <a:pt x="0" y="802"/>
                        </a:lnTo>
                        <a:lnTo>
                          <a:pt x="10" y="812"/>
                        </a:lnTo>
                        <a:lnTo>
                          <a:pt x="49" y="842"/>
                        </a:lnTo>
                        <a:lnTo>
                          <a:pt x="109" y="891"/>
                        </a:lnTo>
                        <a:lnTo>
                          <a:pt x="168" y="941"/>
                        </a:lnTo>
                        <a:lnTo>
                          <a:pt x="237" y="990"/>
                        </a:lnTo>
                        <a:lnTo>
                          <a:pt x="296" y="1040"/>
                        </a:lnTo>
                        <a:lnTo>
                          <a:pt x="355" y="1070"/>
                        </a:lnTo>
                        <a:lnTo>
                          <a:pt x="385" y="1080"/>
                        </a:lnTo>
                        <a:lnTo>
                          <a:pt x="454" y="1050"/>
                        </a:lnTo>
                        <a:lnTo>
                          <a:pt x="533" y="990"/>
                        </a:lnTo>
                        <a:lnTo>
                          <a:pt x="612" y="921"/>
                        </a:lnTo>
                        <a:lnTo>
                          <a:pt x="691" y="842"/>
                        </a:lnTo>
                        <a:lnTo>
                          <a:pt x="760" y="763"/>
                        </a:lnTo>
                        <a:lnTo>
                          <a:pt x="820" y="703"/>
                        </a:lnTo>
                        <a:lnTo>
                          <a:pt x="859" y="654"/>
                        </a:lnTo>
                        <a:lnTo>
                          <a:pt x="869" y="634"/>
                        </a:lnTo>
                        <a:lnTo>
                          <a:pt x="869" y="673"/>
                        </a:lnTo>
                        <a:lnTo>
                          <a:pt x="869" y="733"/>
                        </a:lnTo>
                        <a:lnTo>
                          <a:pt x="859" y="872"/>
                        </a:lnTo>
                        <a:lnTo>
                          <a:pt x="849" y="1020"/>
                        </a:lnTo>
                        <a:lnTo>
                          <a:pt x="839" y="1189"/>
                        </a:lnTo>
                        <a:lnTo>
                          <a:pt x="839" y="1337"/>
                        </a:lnTo>
                        <a:lnTo>
                          <a:pt x="829" y="1466"/>
                        </a:lnTo>
                        <a:lnTo>
                          <a:pt x="829" y="1516"/>
                        </a:lnTo>
                        <a:lnTo>
                          <a:pt x="829" y="1555"/>
                        </a:lnTo>
                        <a:lnTo>
                          <a:pt x="829" y="1585"/>
                        </a:lnTo>
                        <a:lnTo>
                          <a:pt x="829" y="1595"/>
                        </a:lnTo>
                        <a:lnTo>
                          <a:pt x="1007" y="1595"/>
                        </a:lnTo>
                        <a:lnTo>
                          <a:pt x="1165" y="1595"/>
                        </a:lnTo>
                        <a:lnTo>
                          <a:pt x="1303" y="1595"/>
                        </a:lnTo>
                        <a:lnTo>
                          <a:pt x="1432" y="1595"/>
                        </a:lnTo>
                        <a:lnTo>
                          <a:pt x="1530" y="1595"/>
                        </a:lnTo>
                        <a:lnTo>
                          <a:pt x="1609" y="1595"/>
                        </a:lnTo>
                        <a:lnTo>
                          <a:pt x="1679" y="1595"/>
                        </a:lnTo>
                        <a:lnTo>
                          <a:pt x="1738" y="1595"/>
                        </a:lnTo>
                        <a:lnTo>
                          <a:pt x="1777" y="1595"/>
                        </a:lnTo>
                        <a:lnTo>
                          <a:pt x="1807" y="1595"/>
                        </a:lnTo>
                        <a:lnTo>
                          <a:pt x="1846" y="1595"/>
                        </a:lnTo>
                        <a:lnTo>
                          <a:pt x="1856" y="1595"/>
                        </a:lnTo>
                        <a:lnTo>
                          <a:pt x="1866" y="1595"/>
                        </a:lnTo>
                        <a:lnTo>
                          <a:pt x="1856" y="1387"/>
                        </a:lnTo>
                        <a:lnTo>
                          <a:pt x="1846" y="1208"/>
                        </a:lnTo>
                        <a:lnTo>
                          <a:pt x="1846" y="1060"/>
                        </a:lnTo>
                        <a:lnTo>
                          <a:pt x="1837" y="921"/>
                        </a:lnTo>
                        <a:lnTo>
                          <a:pt x="1837" y="812"/>
                        </a:lnTo>
                        <a:lnTo>
                          <a:pt x="1837" y="713"/>
                        </a:lnTo>
                        <a:lnTo>
                          <a:pt x="1827" y="644"/>
                        </a:lnTo>
                        <a:lnTo>
                          <a:pt x="1827" y="584"/>
                        </a:lnTo>
                        <a:lnTo>
                          <a:pt x="1827" y="535"/>
                        </a:lnTo>
                        <a:lnTo>
                          <a:pt x="1827" y="495"/>
                        </a:lnTo>
                        <a:lnTo>
                          <a:pt x="1817" y="455"/>
                        </a:lnTo>
                        <a:lnTo>
                          <a:pt x="1817" y="436"/>
                        </a:lnTo>
                        <a:lnTo>
                          <a:pt x="1817" y="436"/>
                        </a:lnTo>
                        <a:lnTo>
                          <a:pt x="1916" y="525"/>
                        </a:lnTo>
                        <a:lnTo>
                          <a:pt x="2014" y="614"/>
                        </a:lnTo>
                        <a:lnTo>
                          <a:pt x="2064" y="654"/>
                        </a:lnTo>
                        <a:lnTo>
                          <a:pt x="2113" y="693"/>
                        </a:lnTo>
                        <a:lnTo>
                          <a:pt x="2152" y="713"/>
                        </a:lnTo>
                        <a:lnTo>
                          <a:pt x="2192" y="723"/>
                        </a:lnTo>
                        <a:lnTo>
                          <a:pt x="2231" y="713"/>
                        </a:lnTo>
                        <a:lnTo>
                          <a:pt x="2281" y="693"/>
                        </a:lnTo>
                        <a:lnTo>
                          <a:pt x="2360" y="654"/>
                        </a:lnTo>
                        <a:lnTo>
                          <a:pt x="2439" y="614"/>
                        </a:lnTo>
                        <a:lnTo>
                          <a:pt x="2518" y="574"/>
                        </a:lnTo>
                        <a:lnTo>
                          <a:pt x="2577" y="545"/>
                        </a:lnTo>
                        <a:lnTo>
                          <a:pt x="2626" y="515"/>
                        </a:lnTo>
                        <a:lnTo>
                          <a:pt x="2646" y="505"/>
                        </a:lnTo>
                        <a:lnTo>
                          <a:pt x="2626" y="446"/>
                        </a:lnTo>
                        <a:lnTo>
                          <a:pt x="2607" y="396"/>
                        </a:lnTo>
                        <a:lnTo>
                          <a:pt x="2597" y="366"/>
                        </a:lnTo>
                        <a:lnTo>
                          <a:pt x="2587" y="337"/>
                        </a:lnTo>
                        <a:lnTo>
                          <a:pt x="2577" y="327"/>
                        </a:lnTo>
                        <a:lnTo>
                          <a:pt x="2577" y="317"/>
                        </a:lnTo>
                        <a:lnTo>
                          <a:pt x="2567" y="327"/>
                        </a:lnTo>
                        <a:lnTo>
                          <a:pt x="2528" y="346"/>
                        </a:lnTo>
                        <a:lnTo>
                          <a:pt x="2468" y="386"/>
                        </a:lnTo>
                        <a:lnTo>
                          <a:pt x="2399" y="416"/>
                        </a:lnTo>
                        <a:lnTo>
                          <a:pt x="2251" y="495"/>
                        </a:lnTo>
                        <a:lnTo>
                          <a:pt x="2192" y="515"/>
                        </a:lnTo>
                        <a:lnTo>
                          <a:pt x="2143" y="525"/>
                        </a:lnTo>
                        <a:lnTo>
                          <a:pt x="2133" y="525"/>
                        </a:lnTo>
                        <a:lnTo>
                          <a:pt x="2103" y="505"/>
                        </a:lnTo>
                        <a:lnTo>
                          <a:pt x="2044" y="446"/>
                        </a:lnTo>
                        <a:lnTo>
                          <a:pt x="1965" y="366"/>
                        </a:lnTo>
                        <a:lnTo>
                          <a:pt x="1886" y="267"/>
                        </a:lnTo>
                        <a:lnTo>
                          <a:pt x="1807" y="168"/>
                        </a:lnTo>
                        <a:lnTo>
                          <a:pt x="1748" y="79"/>
                        </a:lnTo>
                        <a:lnTo>
                          <a:pt x="1698" y="29"/>
                        </a:lnTo>
                        <a:lnTo>
                          <a:pt x="1688" y="10"/>
                        </a:lnTo>
                        <a:lnTo>
                          <a:pt x="1679" y="0"/>
                        </a:lnTo>
                        <a:lnTo>
                          <a:pt x="1363" y="753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83" name="Freeform 531"/>
                  <p:cNvSpPr>
                    <a:spLocks/>
                  </p:cNvSpPr>
                  <p:nvPr/>
                </p:nvSpPr>
                <p:spPr bwMode="auto">
                  <a:xfrm>
                    <a:off x="2307" y="1208"/>
                    <a:ext cx="1115" cy="1258"/>
                  </a:xfrm>
                  <a:custGeom>
                    <a:avLst/>
                    <a:gdLst>
                      <a:gd name="T0" fmla="*/ 148 w 1115"/>
                      <a:gd name="T1" fmla="*/ 446 h 1258"/>
                      <a:gd name="T2" fmla="*/ 19 w 1115"/>
                      <a:gd name="T3" fmla="*/ 555 h 1258"/>
                      <a:gd name="T4" fmla="*/ 10 w 1115"/>
                      <a:gd name="T5" fmla="*/ 654 h 1258"/>
                      <a:gd name="T6" fmla="*/ 98 w 1115"/>
                      <a:gd name="T7" fmla="*/ 703 h 1258"/>
                      <a:gd name="T8" fmla="*/ 187 w 1115"/>
                      <a:gd name="T9" fmla="*/ 703 h 1258"/>
                      <a:gd name="T10" fmla="*/ 148 w 1115"/>
                      <a:gd name="T11" fmla="*/ 733 h 1258"/>
                      <a:gd name="T12" fmla="*/ 69 w 1115"/>
                      <a:gd name="T13" fmla="*/ 842 h 1258"/>
                      <a:gd name="T14" fmla="*/ 39 w 1115"/>
                      <a:gd name="T15" fmla="*/ 981 h 1258"/>
                      <a:gd name="T16" fmla="*/ 79 w 1115"/>
                      <a:gd name="T17" fmla="*/ 1110 h 1258"/>
                      <a:gd name="T18" fmla="*/ 187 w 1115"/>
                      <a:gd name="T19" fmla="*/ 1209 h 1258"/>
                      <a:gd name="T20" fmla="*/ 335 w 1115"/>
                      <a:gd name="T21" fmla="*/ 1258 h 1258"/>
                      <a:gd name="T22" fmla="*/ 483 w 1115"/>
                      <a:gd name="T23" fmla="*/ 1258 h 1258"/>
                      <a:gd name="T24" fmla="*/ 691 w 1115"/>
                      <a:gd name="T25" fmla="*/ 1159 h 1258"/>
                      <a:gd name="T26" fmla="*/ 819 w 1115"/>
                      <a:gd name="T27" fmla="*/ 1020 h 1258"/>
                      <a:gd name="T28" fmla="*/ 869 w 1115"/>
                      <a:gd name="T29" fmla="*/ 931 h 1258"/>
                      <a:gd name="T30" fmla="*/ 928 w 1115"/>
                      <a:gd name="T31" fmla="*/ 753 h 1258"/>
                      <a:gd name="T32" fmla="*/ 938 w 1115"/>
                      <a:gd name="T33" fmla="*/ 614 h 1258"/>
                      <a:gd name="T34" fmla="*/ 898 w 1115"/>
                      <a:gd name="T35" fmla="*/ 485 h 1258"/>
                      <a:gd name="T36" fmla="*/ 967 w 1115"/>
                      <a:gd name="T37" fmla="*/ 535 h 1258"/>
                      <a:gd name="T38" fmla="*/ 1036 w 1115"/>
                      <a:gd name="T39" fmla="*/ 485 h 1258"/>
                      <a:gd name="T40" fmla="*/ 1105 w 1115"/>
                      <a:gd name="T41" fmla="*/ 337 h 1258"/>
                      <a:gd name="T42" fmla="*/ 1105 w 1115"/>
                      <a:gd name="T43" fmla="*/ 248 h 1258"/>
                      <a:gd name="T44" fmla="*/ 1066 w 1115"/>
                      <a:gd name="T45" fmla="*/ 198 h 1258"/>
                      <a:gd name="T46" fmla="*/ 1007 w 1115"/>
                      <a:gd name="T47" fmla="*/ 198 h 1258"/>
                      <a:gd name="T48" fmla="*/ 948 w 1115"/>
                      <a:gd name="T49" fmla="*/ 258 h 1258"/>
                      <a:gd name="T50" fmla="*/ 918 w 1115"/>
                      <a:gd name="T51" fmla="*/ 327 h 1258"/>
                      <a:gd name="T52" fmla="*/ 908 w 1115"/>
                      <a:gd name="T53" fmla="*/ 297 h 1258"/>
                      <a:gd name="T54" fmla="*/ 918 w 1115"/>
                      <a:gd name="T55" fmla="*/ 139 h 1258"/>
                      <a:gd name="T56" fmla="*/ 938 w 1115"/>
                      <a:gd name="T57" fmla="*/ 50 h 1258"/>
                      <a:gd name="T58" fmla="*/ 948 w 1115"/>
                      <a:gd name="T59" fmla="*/ 0 h 1258"/>
                      <a:gd name="T60" fmla="*/ 740 w 1115"/>
                      <a:gd name="T61" fmla="*/ 10 h 1258"/>
                      <a:gd name="T62" fmla="*/ 592 w 1115"/>
                      <a:gd name="T63" fmla="*/ 20 h 1258"/>
                      <a:gd name="T64" fmla="*/ 404 w 1115"/>
                      <a:gd name="T65" fmla="*/ 20 h 1258"/>
                      <a:gd name="T66" fmla="*/ 335 w 1115"/>
                      <a:gd name="T67" fmla="*/ 20 h 1258"/>
                      <a:gd name="T68" fmla="*/ 325 w 1115"/>
                      <a:gd name="T69" fmla="*/ 20 h 1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115" h="1258">
                        <a:moveTo>
                          <a:pt x="227" y="416"/>
                        </a:moveTo>
                        <a:lnTo>
                          <a:pt x="148" y="446"/>
                        </a:lnTo>
                        <a:lnTo>
                          <a:pt x="69" y="485"/>
                        </a:lnTo>
                        <a:lnTo>
                          <a:pt x="19" y="555"/>
                        </a:lnTo>
                        <a:lnTo>
                          <a:pt x="0" y="624"/>
                        </a:lnTo>
                        <a:lnTo>
                          <a:pt x="10" y="654"/>
                        </a:lnTo>
                        <a:lnTo>
                          <a:pt x="29" y="684"/>
                        </a:lnTo>
                        <a:lnTo>
                          <a:pt x="98" y="703"/>
                        </a:lnTo>
                        <a:lnTo>
                          <a:pt x="167" y="703"/>
                        </a:lnTo>
                        <a:lnTo>
                          <a:pt x="187" y="703"/>
                        </a:lnTo>
                        <a:lnTo>
                          <a:pt x="197" y="703"/>
                        </a:lnTo>
                        <a:lnTo>
                          <a:pt x="148" y="733"/>
                        </a:lnTo>
                        <a:lnTo>
                          <a:pt x="98" y="783"/>
                        </a:lnTo>
                        <a:lnTo>
                          <a:pt x="69" y="842"/>
                        </a:lnTo>
                        <a:lnTo>
                          <a:pt x="49" y="911"/>
                        </a:lnTo>
                        <a:lnTo>
                          <a:pt x="39" y="981"/>
                        </a:lnTo>
                        <a:lnTo>
                          <a:pt x="49" y="1050"/>
                        </a:lnTo>
                        <a:lnTo>
                          <a:pt x="79" y="1110"/>
                        </a:lnTo>
                        <a:lnTo>
                          <a:pt x="108" y="1159"/>
                        </a:lnTo>
                        <a:lnTo>
                          <a:pt x="187" y="1209"/>
                        </a:lnTo>
                        <a:lnTo>
                          <a:pt x="266" y="1238"/>
                        </a:lnTo>
                        <a:lnTo>
                          <a:pt x="335" y="1258"/>
                        </a:lnTo>
                        <a:lnTo>
                          <a:pt x="414" y="1258"/>
                        </a:lnTo>
                        <a:lnTo>
                          <a:pt x="483" y="1258"/>
                        </a:lnTo>
                        <a:lnTo>
                          <a:pt x="562" y="1228"/>
                        </a:lnTo>
                        <a:lnTo>
                          <a:pt x="691" y="1159"/>
                        </a:lnTo>
                        <a:lnTo>
                          <a:pt x="790" y="1060"/>
                        </a:lnTo>
                        <a:lnTo>
                          <a:pt x="819" y="1020"/>
                        </a:lnTo>
                        <a:lnTo>
                          <a:pt x="849" y="981"/>
                        </a:lnTo>
                        <a:lnTo>
                          <a:pt x="869" y="931"/>
                        </a:lnTo>
                        <a:lnTo>
                          <a:pt x="888" y="882"/>
                        </a:lnTo>
                        <a:lnTo>
                          <a:pt x="928" y="753"/>
                        </a:lnTo>
                        <a:lnTo>
                          <a:pt x="938" y="684"/>
                        </a:lnTo>
                        <a:lnTo>
                          <a:pt x="938" y="614"/>
                        </a:lnTo>
                        <a:lnTo>
                          <a:pt x="928" y="545"/>
                        </a:lnTo>
                        <a:lnTo>
                          <a:pt x="898" y="485"/>
                        </a:lnTo>
                        <a:lnTo>
                          <a:pt x="938" y="525"/>
                        </a:lnTo>
                        <a:lnTo>
                          <a:pt x="967" y="535"/>
                        </a:lnTo>
                        <a:lnTo>
                          <a:pt x="1007" y="515"/>
                        </a:lnTo>
                        <a:lnTo>
                          <a:pt x="1036" y="485"/>
                        </a:lnTo>
                        <a:lnTo>
                          <a:pt x="1096" y="386"/>
                        </a:lnTo>
                        <a:lnTo>
                          <a:pt x="1105" y="337"/>
                        </a:lnTo>
                        <a:lnTo>
                          <a:pt x="1115" y="297"/>
                        </a:lnTo>
                        <a:lnTo>
                          <a:pt x="1105" y="248"/>
                        </a:lnTo>
                        <a:lnTo>
                          <a:pt x="1096" y="218"/>
                        </a:lnTo>
                        <a:lnTo>
                          <a:pt x="1066" y="198"/>
                        </a:lnTo>
                        <a:lnTo>
                          <a:pt x="1036" y="188"/>
                        </a:lnTo>
                        <a:lnTo>
                          <a:pt x="1007" y="198"/>
                        </a:lnTo>
                        <a:lnTo>
                          <a:pt x="987" y="218"/>
                        </a:lnTo>
                        <a:lnTo>
                          <a:pt x="948" y="258"/>
                        </a:lnTo>
                        <a:lnTo>
                          <a:pt x="928" y="307"/>
                        </a:lnTo>
                        <a:lnTo>
                          <a:pt x="918" y="327"/>
                        </a:lnTo>
                        <a:lnTo>
                          <a:pt x="918" y="337"/>
                        </a:lnTo>
                        <a:lnTo>
                          <a:pt x="908" y="297"/>
                        </a:lnTo>
                        <a:lnTo>
                          <a:pt x="908" y="248"/>
                        </a:lnTo>
                        <a:lnTo>
                          <a:pt x="918" y="139"/>
                        </a:lnTo>
                        <a:lnTo>
                          <a:pt x="928" y="89"/>
                        </a:lnTo>
                        <a:lnTo>
                          <a:pt x="938" y="50"/>
                        </a:lnTo>
                        <a:lnTo>
                          <a:pt x="948" y="20"/>
                        </a:lnTo>
                        <a:lnTo>
                          <a:pt x="948" y="0"/>
                        </a:lnTo>
                        <a:lnTo>
                          <a:pt x="839" y="10"/>
                        </a:lnTo>
                        <a:lnTo>
                          <a:pt x="740" y="10"/>
                        </a:lnTo>
                        <a:lnTo>
                          <a:pt x="661" y="10"/>
                        </a:lnTo>
                        <a:lnTo>
                          <a:pt x="592" y="20"/>
                        </a:lnTo>
                        <a:lnTo>
                          <a:pt x="483" y="20"/>
                        </a:lnTo>
                        <a:lnTo>
                          <a:pt x="404" y="20"/>
                        </a:lnTo>
                        <a:lnTo>
                          <a:pt x="355" y="20"/>
                        </a:lnTo>
                        <a:lnTo>
                          <a:pt x="335" y="20"/>
                        </a:lnTo>
                        <a:lnTo>
                          <a:pt x="325" y="20"/>
                        </a:lnTo>
                        <a:lnTo>
                          <a:pt x="325" y="20"/>
                        </a:lnTo>
                        <a:lnTo>
                          <a:pt x="227" y="416"/>
                        </a:lnTo>
                        <a:close/>
                      </a:path>
                    </a:pathLst>
                  </a:custGeom>
                  <a:solidFill>
                    <a:srgbClr val="FFDD9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84" name="Freeform 532"/>
                  <p:cNvSpPr>
                    <a:spLocks/>
                  </p:cNvSpPr>
                  <p:nvPr/>
                </p:nvSpPr>
                <p:spPr bwMode="auto">
                  <a:xfrm>
                    <a:off x="3264" y="1495"/>
                    <a:ext cx="70" cy="129"/>
                  </a:xfrm>
                  <a:custGeom>
                    <a:avLst/>
                    <a:gdLst>
                      <a:gd name="T0" fmla="*/ 70 w 70"/>
                      <a:gd name="T1" fmla="*/ 0 h 129"/>
                      <a:gd name="T2" fmla="*/ 70 w 70"/>
                      <a:gd name="T3" fmla="*/ 0 h 129"/>
                      <a:gd name="T4" fmla="*/ 50 w 70"/>
                      <a:gd name="T5" fmla="*/ 10 h 129"/>
                      <a:gd name="T6" fmla="*/ 20 w 70"/>
                      <a:gd name="T7" fmla="*/ 40 h 129"/>
                      <a:gd name="T8" fmla="*/ 10 w 70"/>
                      <a:gd name="T9" fmla="*/ 70 h 129"/>
                      <a:gd name="T10" fmla="*/ 0 w 70"/>
                      <a:gd name="T11" fmla="*/ 89 h 129"/>
                      <a:gd name="T12" fmla="*/ 0 w 70"/>
                      <a:gd name="T13" fmla="*/ 119 h 129"/>
                      <a:gd name="T14" fmla="*/ 20 w 70"/>
                      <a:gd name="T15" fmla="*/ 129 h 129"/>
                      <a:gd name="T16" fmla="*/ 40 w 70"/>
                      <a:gd name="T17" fmla="*/ 119 h 129"/>
                      <a:gd name="T18" fmla="*/ 40 w 70"/>
                      <a:gd name="T19" fmla="*/ 99 h 129"/>
                      <a:gd name="T20" fmla="*/ 30 w 70"/>
                      <a:gd name="T21" fmla="*/ 89 h 129"/>
                      <a:gd name="T22" fmla="*/ 10 w 70"/>
                      <a:gd name="T23" fmla="*/ 70 h 1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0" h="129">
                        <a:moveTo>
                          <a:pt x="70" y="0"/>
                        </a:moveTo>
                        <a:lnTo>
                          <a:pt x="70" y="0"/>
                        </a:lnTo>
                        <a:lnTo>
                          <a:pt x="50" y="10"/>
                        </a:lnTo>
                        <a:lnTo>
                          <a:pt x="20" y="40"/>
                        </a:lnTo>
                        <a:lnTo>
                          <a:pt x="10" y="70"/>
                        </a:lnTo>
                        <a:lnTo>
                          <a:pt x="0" y="89"/>
                        </a:lnTo>
                        <a:lnTo>
                          <a:pt x="0" y="119"/>
                        </a:lnTo>
                        <a:lnTo>
                          <a:pt x="20" y="129"/>
                        </a:lnTo>
                        <a:lnTo>
                          <a:pt x="40" y="119"/>
                        </a:lnTo>
                        <a:lnTo>
                          <a:pt x="40" y="99"/>
                        </a:lnTo>
                        <a:lnTo>
                          <a:pt x="30" y="89"/>
                        </a:lnTo>
                        <a:lnTo>
                          <a:pt x="10" y="70"/>
                        </a:lnTo>
                      </a:path>
                    </a:pathLst>
                  </a:custGeom>
                  <a:noFill/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85" name="Freeform 533"/>
                  <p:cNvSpPr>
                    <a:spLocks/>
                  </p:cNvSpPr>
                  <p:nvPr/>
                </p:nvSpPr>
                <p:spPr bwMode="auto">
                  <a:xfrm>
                    <a:off x="2563" y="1287"/>
                    <a:ext cx="148" cy="139"/>
                  </a:xfrm>
                  <a:custGeom>
                    <a:avLst/>
                    <a:gdLst>
                      <a:gd name="T0" fmla="*/ 139 w 148"/>
                      <a:gd name="T1" fmla="*/ 139 h 139"/>
                      <a:gd name="T2" fmla="*/ 139 w 148"/>
                      <a:gd name="T3" fmla="*/ 129 h 139"/>
                      <a:gd name="T4" fmla="*/ 148 w 148"/>
                      <a:gd name="T5" fmla="*/ 119 h 139"/>
                      <a:gd name="T6" fmla="*/ 148 w 148"/>
                      <a:gd name="T7" fmla="*/ 70 h 139"/>
                      <a:gd name="T8" fmla="*/ 139 w 148"/>
                      <a:gd name="T9" fmla="*/ 20 h 139"/>
                      <a:gd name="T10" fmla="*/ 119 w 148"/>
                      <a:gd name="T11" fmla="*/ 0 h 139"/>
                      <a:gd name="T12" fmla="*/ 99 w 148"/>
                      <a:gd name="T13" fmla="*/ 0 h 139"/>
                      <a:gd name="T14" fmla="*/ 50 w 148"/>
                      <a:gd name="T15" fmla="*/ 10 h 139"/>
                      <a:gd name="T16" fmla="*/ 20 w 148"/>
                      <a:gd name="T17" fmla="*/ 50 h 139"/>
                      <a:gd name="T18" fmla="*/ 0 w 148"/>
                      <a:gd name="T19" fmla="*/ 89 h 139"/>
                      <a:gd name="T20" fmla="*/ 0 w 148"/>
                      <a:gd name="T21" fmla="*/ 129 h 139"/>
                      <a:gd name="T22" fmla="*/ 10 w 148"/>
                      <a:gd name="T23" fmla="*/ 129 h 139"/>
                      <a:gd name="T24" fmla="*/ 20 w 148"/>
                      <a:gd name="T25" fmla="*/ 129 h 139"/>
                      <a:gd name="T26" fmla="*/ 50 w 148"/>
                      <a:gd name="T27" fmla="*/ 89 h 139"/>
                      <a:gd name="T28" fmla="*/ 79 w 148"/>
                      <a:gd name="T29" fmla="*/ 50 h 139"/>
                      <a:gd name="T30" fmla="*/ 99 w 148"/>
                      <a:gd name="T31" fmla="*/ 50 h 139"/>
                      <a:gd name="T32" fmla="*/ 119 w 148"/>
                      <a:gd name="T33" fmla="*/ 70 h 139"/>
                      <a:gd name="T34" fmla="*/ 119 w 148"/>
                      <a:gd name="T35" fmla="*/ 89 h 139"/>
                      <a:gd name="T36" fmla="*/ 129 w 148"/>
                      <a:gd name="T37" fmla="*/ 109 h 139"/>
                      <a:gd name="T38" fmla="*/ 129 w 148"/>
                      <a:gd name="T39" fmla="*/ 129 h 139"/>
                      <a:gd name="T40" fmla="*/ 139 w 148"/>
                      <a:gd name="T41" fmla="*/ 139 h 139"/>
                      <a:gd name="T42" fmla="*/ 139 w 148"/>
                      <a:gd name="T43" fmla="*/ 139 h 1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148" h="139">
                        <a:moveTo>
                          <a:pt x="139" y="139"/>
                        </a:moveTo>
                        <a:lnTo>
                          <a:pt x="139" y="129"/>
                        </a:lnTo>
                        <a:lnTo>
                          <a:pt x="148" y="119"/>
                        </a:lnTo>
                        <a:lnTo>
                          <a:pt x="148" y="70"/>
                        </a:lnTo>
                        <a:lnTo>
                          <a:pt x="139" y="20"/>
                        </a:lnTo>
                        <a:lnTo>
                          <a:pt x="119" y="0"/>
                        </a:lnTo>
                        <a:lnTo>
                          <a:pt x="99" y="0"/>
                        </a:lnTo>
                        <a:lnTo>
                          <a:pt x="50" y="10"/>
                        </a:lnTo>
                        <a:lnTo>
                          <a:pt x="20" y="50"/>
                        </a:lnTo>
                        <a:lnTo>
                          <a:pt x="0" y="89"/>
                        </a:lnTo>
                        <a:lnTo>
                          <a:pt x="0" y="129"/>
                        </a:lnTo>
                        <a:lnTo>
                          <a:pt x="10" y="129"/>
                        </a:lnTo>
                        <a:lnTo>
                          <a:pt x="20" y="129"/>
                        </a:lnTo>
                        <a:lnTo>
                          <a:pt x="50" y="89"/>
                        </a:lnTo>
                        <a:lnTo>
                          <a:pt x="79" y="50"/>
                        </a:lnTo>
                        <a:lnTo>
                          <a:pt x="99" y="50"/>
                        </a:lnTo>
                        <a:lnTo>
                          <a:pt x="119" y="70"/>
                        </a:lnTo>
                        <a:lnTo>
                          <a:pt x="119" y="89"/>
                        </a:lnTo>
                        <a:lnTo>
                          <a:pt x="129" y="109"/>
                        </a:lnTo>
                        <a:lnTo>
                          <a:pt x="129" y="129"/>
                        </a:lnTo>
                        <a:lnTo>
                          <a:pt x="139" y="139"/>
                        </a:lnTo>
                        <a:lnTo>
                          <a:pt x="139" y="1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86" name="Freeform 534"/>
                  <p:cNvSpPr>
                    <a:spLocks/>
                  </p:cNvSpPr>
                  <p:nvPr/>
                </p:nvSpPr>
                <p:spPr bwMode="auto">
                  <a:xfrm>
                    <a:off x="2899" y="1267"/>
                    <a:ext cx="168" cy="129"/>
                  </a:xfrm>
                  <a:custGeom>
                    <a:avLst/>
                    <a:gdLst>
                      <a:gd name="T0" fmla="*/ 10 w 168"/>
                      <a:gd name="T1" fmla="*/ 129 h 129"/>
                      <a:gd name="T2" fmla="*/ 30 w 168"/>
                      <a:gd name="T3" fmla="*/ 109 h 129"/>
                      <a:gd name="T4" fmla="*/ 49 w 168"/>
                      <a:gd name="T5" fmla="*/ 70 h 129"/>
                      <a:gd name="T6" fmla="*/ 79 w 168"/>
                      <a:gd name="T7" fmla="*/ 60 h 129"/>
                      <a:gd name="T8" fmla="*/ 99 w 168"/>
                      <a:gd name="T9" fmla="*/ 50 h 129"/>
                      <a:gd name="T10" fmla="*/ 119 w 168"/>
                      <a:gd name="T11" fmla="*/ 60 h 129"/>
                      <a:gd name="T12" fmla="*/ 138 w 168"/>
                      <a:gd name="T13" fmla="*/ 70 h 129"/>
                      <a:gd name="T14" fmla="*/ 138 w 168"/>
                      <a:gd name="T15" fmla="*/ 90 h 129"/>
                      <a:gd name="T16" fmla="*/ 138 w 168"/>
                      <a:gd name="T17" fmla="*/ 109 h 129"/>
                      <a:gd name="T18" fmla="*/ 148 w 168"/>
                      <a:gd name="T19" fmla="*/ 129 h 129"/>
                      <a:gd name="T20" fmla="*/ 158 w 168"/>
                      <a:gd name="T21" fmla="*/ 129 h 129"/>
                      <a:gd name="T22" fmla="*/ 168 w 168"/>
                      <a:gd name="T23" fmla="*/ 129 h 129"/>
                      <a:gd name="T24" fmla="*/ 168 w 168"/>
                      <a:gd name="T25" fmla="*/ 109 h 129"/>
                      <a:gd name="T26" fmla="*/ 158 w 168"/>
                      <a:gd name="T27" fmla="*/ 60 h 129"/>
                      <a:gd name="T28" fmla="*/ 138 w 168"/>
                      <a:gd name="T29" fmla="*/ 20 h 129"/>
                      <a:gd name="T30" fmla="*/ 128 w 168"/>
                      <a:gd name="T31" fmla="*/ 0 h 129"/>
                      <a:gd name="T32" fmla="*/ 109 w 168"/>
                      <a:gd name="T33" fmla="*/ 0 h 129"/>
                      <a:gd name="T34" fmla="*/ 79 w 168"/>
                      <a:gd name="T35" fmla="*/ 0 h 129"/>
                      <a:gd name="T36" fmla="*/ 49 w 168"/>
                      <a:gd name="T37" fmla="*/ 20 h 129"/>
                      <a:gd name="T38" fmla="*/ 20 w 168"/>
                      <a:gd name="T39" fmla="*/ 60 h 129"/>
                      <a:gd name="T40" fmla="*/ 0 w 168"/>
                      <a:gd name="T41" fmla="*/ 109 h 129"/>
                      <a:gd name="T42" fmla="*/ 0 w 168"/>
                      <a:gd name="T43" fmla="*/ 119 h 129"/>
                      <a:gd name="T44" fmla="*/ 10 w 168"/>
                      <a:gd name="T45" fmla="*/ 129 h 129"/>
                      <a:gd name="T46" fmla="*/ 10 w 168"/>
                      <a:gd name="T47" fmla="*/ 129 h 1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168" h="129">
                        <a:moveTo>
                          <a:pt x="10" y="129"/>
                        </a:moveTo>
                        <a:lnTo>
                          <a:pt x="30" y="109"/>
                        </a:lnTo>
                        <a:lnTo>
                          <a:pt x="49" y="70"/>
                        </a:lnTo>
                        <a:lnTo>
                          <a:pt x="79" y="60"/>
                        </a:lnTo>
                        <a:lnTo>
                          <a:pt x="99" y="50"/>
                        </a:lnTo>
                        <a:lnTo>
                          <a:pt x="119" y="60"/>
                        </a:lnTo>
                        <a:lnTo>
                          <a:pt x="138" y="70"/>
                        </a:lnTo>
                        <a:lnTo>
                          <a:pt x="138" y="90"/>
                        </a:lnTo>
                        <a:lnTo>
                          <a:pt x="138" y="109"/>
                        </a:lnTo>
                        <a:lnTo>
                          <a:pt x="148" y="129"/>
                        </a:lnTo>
                        <a:lnTo>
                          <a:pt x="158" y="129"/>
                        </a:lnTo>
                        <a:lnTo>
                          <a:pt x="168" y="129"/>
                        </a:lnTo>
                        <a:lnTo>
                          <a:pt x="168" y="109"/>
                        </a:lnTo>
                        <a:lnTo>
                          <a:pt x="158" y="60"/>
                        </a:lnTo>
                        <a:lnTo>
                          <a:pt x="138" y="20"/>
                        </a:lnTo>
                        <a:lnTo>
                          <a:pt x="128" y="0"/>
                        </a:lnTo>
                        <a:lnTo>
                          <a:pt x="109" y="0"/>
                        </a:lnTo>
                        <a:lnTo>
                          <a:pt x="79" y="0"/>
                        </a:lnTo>
                        <a:lnTo>
                          <a:pt x="49" y="20"/>
                        </a:lnTo>
                        <a:lnTo>
                          <a:pt x="20" y="60"/>
                        </a:lnTo>
                        <a:lnTo>
                          <a:pt x="0" y="109"/>
                        </a:lnTo>
                        <a:lnTo>
                          <a:pt x="0" y="119"/>
                        </a:lnTo>
                        <a:lnTo>
                          <a:pt x="10" y="129"/>
                        </a:lnTo>
                        <a:lnTo>
                          <a:pt x="10" y="1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87" name="Freeform 535"/>
                  <p:cNvSpPr>
                    <a:spLocks/>
                  </p:cNvSpPr>
                  <p:nvPr/>
                </p:nvSpPr>
                <p:spPr bwMode="auto">
                  <a:xfrm>
                    <a:off x="2771" y="1396"/>
                    <a:ext cx="375" cy="238"/>
                  </a:xfrm>
                  <a:custGeom>
                    <a:avLst/>
                    <a:gdLst>
                      <a:gd name="T0" fmla="*/ 375 w 375"/>
                      <a:gd name="T1" fmla="*/ 119 h 238"/>
                      <a:gd name="T2" fmla="*/ 375 w 375"/>
                      <a:gd name="T3" fmla="*/ 169 h 238"/>
                      <a:gd name="T4" fmla="*/ 345 w 375"/>
                      <a:gd name="T5" fmla="*/ 198 h 238"/>
                      <a:gd name="T6" fmla="*/ 306 w 375"/>
                      <a:gd name="T7" fmla="*/ 228 h 238"/>
                      <a:gd name="T8" fmla="*/ 266 w 375"/>
                      <a:gd name="T9" fmla="*/ 238 h 238"/>
                      <a:gd name="T10" fmla="*/ 217 w 375"/>
                      <a:gd name="T11" fmla="*/ 238 h 238"/>
                      <a:gd name="T12" fmla="*/ 177 w 375"/>
                      <a:gd name="T13" fmla="*/ 238 h 238"/>
                      <a:gd name="T14" fmla="*/ 138 w 375"/>
                      <a:gd name="T15" fmla="*/ 238 h 238"/>
                      <a:gd name="T16" fmla="*/ 118 w 375"/>
                      <a:gd name="T17" fmla="*/ 238 h 238"/>
                      <a:gd name="T18" fmla="*/ 118 w 375"/>
                      <a:gd name="T19" fmla="*/ 238 h 238"/>
                      <a:gd name="T20" fmla="*/ 69 w 375"/>
                      <a:gd name="T21" fmla="*/ 228 h 238"/>
                      <a:gd name="T22" fmla="*/ 39 w 375"/>
                      <a:gd name="T23" fmla="*/ 198 h 238"/>
                      <a:gd name="T24" fmla="*/ 10 w 375"/>
                      <a:gd name="T25" fmla="*/ 169 h 238"/>
                      <a:gd name="T26" fmla="*/ 0 w 375"/>
                      <a:gd name="T27" fmla="*/ 119 h 238"/>
                      <a:gd name="T28" fmla="*/ 0 w 375"/>
                      <a:gd name="T29" fmla="*/ 119 h 238"/>
                      <a:gd name="T30" fmla="*/ 10 w 375"/>
                      <a:gd name="T31" fmla="*/ 70 h 238"/>
                      <a:gd name="T32" fmla="*/ 39 w 375"/>
                      <a:gd name="T33" fmla="*/ 40 h 238"/>
                      <a:gd name="T34" fmla="*/ 69 w 375"/>
                      <a:gd name="T35" fmla="*/ 10 h 238"/>
                      <a:gd name="T36" fmla="*/ 118 w 375"/>
                      <a:gd name="T37" fmla="*/ 0 h 238"/>
                      <a:gd name="T38" fmla="*/ 168 w 375"/>
                      <a:gd name="T39" fmla="*/ 0 h 238"/>
                      <a:gd name="T40" fmla="*/ 197 w 375"/>
                      <a:gd name="T41" fmla="*/ 0 h 238"/>
                      <a:gd name="T42" fmla="*/ 247 w 375"/>
                      <a:gd name="T43" fmla="*/ 0 h 238"/>
                      <a:gd name="T44" fmla="*/ 256 w 375"/>
                      <a:gd name="T45" fmla="*/ 0 h 238"/>
                      <a:gd name="T46" fmla="*/ 266 w 375"/>
                      <a:gd name="T47" fmla="*/ 0 h 238"/>
                      <a:gd name="T48" fmla="*/ 306 w 375"/>
                      <a:gd name="T49" fmla="*/ 10 h 238"/>
                      <a:gd name="T50" fmla="*/ 345 w 375"/>
                      <a:gd name="T51" fmla="*/ 40 h 238"/>
                      <a:gd name="T52" fmla="*/ 375 w 375"/>
                      <a:gd name="T53" fmla="*/ 70 h 238"/>
                      <a:gd name="T54" fmla="*/ 375 w 375"/>
                      <a:gd name="T55" fmla="*/ 119 h 238"/>
                      <a:gd name="T56" fmla="*/ 375 w 375"/>
                      <a:gd name="T57" fmla="*/ 119 h 2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375" h="238">
                        <a:moveTo>
                          <a:pt x="375" y="119"/>
                        </a:moveTo>
                        <a:lnTo>
                          <a:pt x="375" y="169"/>
                        </a:lnTo>
                        <a:lnTo>
                          <a:pt x="345" y="198"/>
                        </a:lnTo>
                        <a:lnTo>
                          <a:pt x="306" y="228"/>
                        </a:lnTo>
                        <a:lnTo>
                          <a:pt x="266" y="238"/>
                        </a:lnTo>
                        <a:lnTo>
                          <a:pt x="217" y="238"/>
                        </a:lnTo>
                        <a:lnTo>
                          <a:pt x="177" y="238"/>
                        </a:lnTo>
                        <a:lnTo>
                          <a:pt x="138" y="238"/>
                        </a:lnTo>
                        <a:lnTo>
                          <a:pt x="118" y="238"/>
                        </a:lnTo>
                        <a:lnTo>
                          <a:pt x="118" y="238"/>
                        </a:lnTo>
                        <a:lnTo>
                          <a:pt x="69" y="228"/>
                        </a:lnTo>
                        <a:lnTo>
                          <a:pt x="39" y="198"/>
                        </a:lnTo>
                        <a:lnTo>
                          <a:pt x="10" y="169"/>
                        </a:lnTo>
                        <a:lnTo>
                          <a:pt x="0" y="119"/>
                        </a:lnTo>
                        <a:lnTo>
                          <a:pt x="0" y="119"/>
                        </a:lnTo>
                        <a:lnTo>
                          <a:pt x="10" y="70"/>
                        </a:lnTo>
                        <a:lnTo>
                          <a:pt x="39" y="40"/>
                        </a:lnTo>
                        <a:lnTo>
                          <a:pt x="69" y="10"/>
                        </a:lnTo>
                        <a:lnTo>
                          <a:pt x="118" y="0"/>
                        </a:lnTo>
                        <a:lnTo>
                          <a:pt x="168" y="0"/>
                        </a:lnTo>
                        <a:lnTo>
                          <a:pt x="197" y="0"/>
                        </a:lnTo>
                        <a:lnTo>
                          <a:pt x="247" y="0"/>
                        </a:lnTo>
                        <a:lnTo>
                          <a:pt x="256" y="0"/>
                        </a:lnTo>
                        <a:lnTo>
                          <a:pt x="266" y="0"/>
                        </a:lnTo>
                        <a:lnTo>
                          <a:pt x="306" y="10"/>
                        </a:lnTo>
                        <a:lnTo>
                          <a:pt x="345" y="40"/>
                        </a:lnTo>
                        <a:lnTo>
                          <a:pt x="375" y="70"/>
                        </a:lnTo>
                        <a:lnTo>
                          <a:pt x="375" y="119"/>
                        </a:lnTo>
                        <a:lnTo>
                          <a:pt x="375" y="11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88" name="Freeform 536"/>
                  <p:cNvSpPr>
                    <a:spLocks/>
                  </p:cNvSpPr>
                  <p:nvPr/>
                </p:nvSpPr>
                <p:spPr bwMode="auto">
                  <a:xfrm>
                    <a:off x="2376" y="1406"/>
                    <a:ext cx="345" cy="228"/>
                  </a:xfrm>
                  <a:custGeom>
                    <a:avLst/>
                    <a:gdLst>
                      <a:gd name="T0" fmla="*/ 345 w 345"/>
                      <a:gd name="T1" fmla="*/ 119 h 228"/>
                      <a:gd name="T2" fmla="*/ 335 w 345"/>
                      <a:gd name="T3" fmla="*/ 159 h 228"/>
                      <a:gd name="T4" fmla="*/ 306 w 345"/>
                      <a:gd name="T5" fmla="*/ 198 h 228"/>
                      <a:gd name="T6" fmla="*/ 276 w 345"/>
                      <a:gd name="T7" fmla="*/ 218 h 228"/>
                      <a:gd name="T8" fmla="*/ 237 w 345"/>
                      <a:gd name="T9" fmla="*/ 228 h 228"/>
                      <a:gd name="T10" fmla="*/ 197 w 345"/>
                      <a:gd name="T11" fmla="*/ 228 h 228"/>
                      <a:gd name="T12" fmla="*/ 158 w 345"/>
                      <a:gd name="T13" fmla="*/ 228 h 228"/>
                      <a:gd name="T14" fmla="*/ 118 w 345"/>
                      <a:gd name="T15" fmla="*/ 228 h 228"/>
                      <a:gd name="T16" fmla="*/ 108 w 345"/>
                      <a:gd name="T17" fmla="*/ 228 h 228"/>
                      <a:gd name="T18" fmla="*/ 108 w 345"/>
                      <a:gd name="T19" fmla="*/ 228 h 228"/>
                      <a:gd name="T20" fmla="*/ 59 w 345"/>
                      <a:gd name="T21" fmla="*/ 218 h 228"/>
                      <a:gd name="T22" fmla="*/ 29 w 345"/>
                      <a:gd name="T23" fmla="*/ 198 h 228"/>
                      <a:gd name="T24" fmla="*/ 10 w 345"/>
                      <a:gd name="T25" fmla="*/ 159 h 228"/>
                      <a:gd name="T26" fmla="*/ 0 w 345"/>
                      <a:gd name="T27" fmla="*/ 119 h 228"/>
                      <a:gd name="T28" fmla="*/ 0 w 345"/>
                      <a:gd name="T29" fmla="*/ 119 h 228"/>
                      <a:gd name="T30" fmla="*/ 10 w 345"/>
                      <a:gd name="T31" fmla="*/ 69 h 228"/>
                      <a:gd name="T32" fmla="*/ 29 w 345"/>
                      <a:gd name="T33" fmla="*/ 30 h 228"/>
                      <a:gd name="T34" fmla="*/ 59 w 345"/>
                      <a:gd name="T35" fmla="*/ 10 h 228"/>
                      <a:gd name="T36" fmla="*/ 108 w 345"/>
                      <a:gd name="T37" fmla="*/ 0 h 228"/>
                      <a:gd name="T38" fmla="*/ 148 w 345"/>
                      <a:gd name="T39" fmla="*/ 0 h 228"/>
                      <a:gd name="T40" fmla="*/ 177 w 345"/>
                      <a:gd name="T41" fmla="*/ 0 h 228"/>
                      <a:gd name="T42" fmla="*/ 217 w 345"/>
                      <a:gd name="T43" fmla="*/ 0 h 228"/>
                      <a:gd name="T44" fmla="*/ 227 w 345"/>
                      <a:gd name="T45" fmla="*/ 0 h 228"/>
                      <a:gd name="T46" fmla="*/ 237 w 345"/>
                      <a:gd name="T47" fmla="*/ 0 h 228"/>
                      <a:gd name="T48" fmla="*/ 276 w 345"/>
                      <a:gd name="T49" fmla="*/ 10 h 228"/>
                      <a:gd name="T50" fmla="*/ 306 w 345"/>
                      <a:gd name="T51" fmla="*/ 30 h 228"/>
                      <a:gd name="T52" fmla="*/ 335 w 345"/>
                      <a:gd name="T53" fmla="*/ 69 h 228"/>
                      <a:gd name="T54" fmla="*/ 345 w 345"/>
                      <a:gd name="T55" fmla="*/ 119 h 228"/>
                      <a:gd name="T56" fmla="*/ 345 w 345"/>
                      <a:gd name="T57" fmla="*/ 119 h 2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345" h="228">
                        <a:moveTo>
                          <a:pt x="345" y="119"/>
                        </a:moveTo>
                        <a:lnTo>
                          <a:pt x="335" y="159"/>
                        </a:lnTo>
                        <a:lnTo>
                          <a:pt x="306" y="198"/>
                        </a:lnTo>
                        <a:lnTo>
                          <a:pt x="276" y="218"/>
                        </a:lnTo>
                        <a:lnTo>
                          <a:pt x="237" y="228"/>
                        </a:lnTo>
                        <a:lnTo>
                          <a:pt x="197" y="228"/>
                        </a:lnTo>
                        <a:lnTo>
                          <a:pt x="158" y="228"/>
                        </a:lnTo>
                        <a:lnTo>
                          <a:pt x="118" y="228"/>
                        </a:lnTo>
                        <a:lnTo>
                          <a:pt x="108" y="228"/>
                        </a:lnTo>
                        <a:lnTo>
                          <a:pt x="108" y="228"/>
                        </a:lnTo>
                        <a:lnTo>
                          <a:pt x="59" y="218"/>
                        </a:lnTo>
                        <a:lnTo>
                          <a:pt x="29" y="198"/>
                        </a:lnTo>
                        <a:lnTo>
                          <a:pt x="10" y="159"/>
                        </a:lnTo>
                        <a:lnTo>
                          <a:pt x="0" y="119"/>
                        </a:lnTo>
                        <a:lnTo>
                          <a:pt x="0" y="119"/>
                        </a:lnTo>
                        <a:lnTo>
                          <a:pt x="10" y="69"/>
                        </a:lnTo>
                        <a:lnTo>
                          <a:pt x="29" y="30"/>
                        </a:lnTo>
                        <a:lnTo>
                          <a:pt x="59" y="10"/>
                        </a:lnTo>
                        <a:lnTo>
                          <a:pt x="108" y="0"/>
                        </a:lnTo>
                        <a:lnTo>
                          <a:pt x="148" y="0"/>
                        </a:lnTo>
                        <a:lnTo>
                          <a:pt x="177" y="0"/>
                        </a:lnTo>
                        <a:lnTo>
                          <a:pt x="217" y="0"/>
                        </a:lnTo>
                        <a:lnTo>
                          <a:pt x="227" y="0"/>
                        </a:lnTo>
                        <a:lnTo>
                          <a:pt x="237" y="0"/>
                        </a:lnTo>
                        <a:lnTo>
                          <a:pt x="276" y="10"/>
                        </a:lnTo>
                        <a:lnTo>
                          <a:pt x="306" y="30"/>
                        </a:lnTo>
                        <a:lnTo>
                          <a:pt x="335" y="69"/>
                        </a:lnTo>
                        <a:lnTo>
                          <a:pt x="345" y="119"/>
                        </a:lnTo>
                        <a:lnTo>
                          <a:pt x="345" y="11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89" name="Freeform 537"/>
                  <p:cNvSpPr>
                    <a:spLocks/>
                  </p:cNvSpPr>
                  <p:nvPr/>
                </p:nvSpPr>
                <p:spPr bwMode="auto">
                  <a:xfrm>
                    <a:off x="2494" y="1466"/>
                    <a:ext cx="109" cy="69"/>
                  </a:xfrm>
                  <a:custGeom>
                    <a:avLst/>
                    <a:gdLst>
                      <a:gd name="T0" fmla="*/ 0 w 109"/>
                      <a:gd name="T1" fmla="*/ 69 h 69"/>
                      <a:gd name="T2" fmla="*/ 0 w 109"/>
                      <a:gd name="T3" fmla="*/ 59 h 69"/>
                      <a:gd name="T4" fmla="*/ 20 w 109"/>
                      <a:gd name="T5" fmla="*/ 29 h 69"/>
                      <a:gd name="T6" fmla="*/ 40 w 109"/>
                      <a:gd name="T7" fmla="*/ 9 h 69"/>
                      <a:gd name="T8" fmla="*/ 59 w 109"/>
                      <a:gd name="T9" fmla="*/ 0 h 69"/>
                      <a:gd name="T10" fmla="*/ 89 w 109"/>
                      <a:gd name="T11" fmla="*/ 9 h 69"/>
                      <a:gd name="T12" fmla="*/ 99 w 109"/>
                      <a:gd name="T13" fmla="*/ 29 h 69"/>
                      <a:gd name="T14" fmla="*/ 109 w 109"/>
                      <a:gd name="T15" fmla="*/ 59 h 69"/>
                      <a:gd name="T16" fmla="*/ 99 w 109"/>
                      <a:gd name="T17" fmla="*/ 59 h 69"/>
                      <a:gd name="T18" fmla="*/ 89 w 109"/>
                      <a:gd name="T19" fmla="*/ 49 h 69"/>
                      <a:gd name="T20" fmla="*/ 79 w 109"/>
                      <a:gd name="T21" fmla="*/ 19 h 69"/>
                      <a:gd name="T22" fmla="*/ 50 w 109"/>
                      <a:gd name="T23" fmla="*/ 9 h 69"/>
                      <a:gd name="T24" fmla="*/ 20 w 109"/>
                      <a:gd name="T25" fmla="*/ 29 h 69"/>
                      <a:gd name="T26" fmla="*/ 10 w 109"/>
                      <a:gd name="T27" fmla="*/ 59 h 69"/>
                      <a:gd name="T28" fmla="*/ 0 w 109"/>
                      <a:gd name="T29" fmla="*/ 69 h 69"/>
                      <a:gd name="T30" fmla="*/ 0 w 109"/>
                      <a:gd name="T31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09" h="69">
                        <a:moveTo>
                          <a:pt x="0" y="69"/>
                        </a:moveTo>
                        <a:lnTo>
                          <a:pt x="0" y="59"/>
                        </a:lnTo>
                        <a:lnTo>
                          <a:pt x="20" y="29"/>
                        </a:lnTo>
                        <a:lnTo>
                          <a:pt x="40" y="9"/>
                        </a:lnTo>
                        <a:lnTo>
                          <a:pt x="59" y="0"/>
                        </a:lnTo>
                        <a:lnTo>
                          <a:pt x="89" y="9"/>
                        </a:lnTo>
                        <a:lnTo>
                          <a:pt x="99" y="29"/>
                        </a:lnTo>
                        <a:lnTo>
                          <a:pt x="109" y="59"/>
                        </a:lnTo>
                        <a:lnTo>
                          <a:pt x="99" y="59"/>
                        </a:lnTo>
                        <a:lnTo>
                          <a:pt x="89" y="49"/>
                        </a:lnTo>
                        <a:lnTo>
                          <a:pt x="79" y="19"/>
                        </a:lnTo>
                        <a:lnTo>
                          <a:pt x="50" y="9"/>
                        </a:lnTo>
                        <a:lnTo>
                          <a:pt x="20" y="29"/>
                        </a:lnTo>
                        <a:lnTo>
                          <a:pt x="10" y="59"/>
                        </a:lnTo>
                        <a:lnTo>
                          <a:pt x="0" y="69"/>
                        </a:lnTo>
                        <a:lnTo>
                          <a:pt x="0" y="6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90" name="Freeform 538"/>
                  <p:cNvSpPr>
                    <a:spLocks/>
                  </p:cNvSpPr>
                  <p:nvPr/>
                </p:nvSpPr>
                <p:spPr bwMode="auto">
                  <a:xfrm>
                    <a:off x="2909" y="1456"/>
                    <a:ext cx="99" cy="79"/>
                  </a:xfrm>
                  <a:custGeom>
                    <a:avLst/>
                    <a:gdLst>
                      <a:gd name="T0" fmla="*/ 0 w 99"/>
                      <a:gd name="T1" fmla="*/ 59 h 79"/>
                      <a:gd name="T2" fmla="*/ 0 w 99"/>
                      <a:gd name="T3" fmla="*/ 49 h 79"/>
                      <a:gd name="T4" fmla="*/ 10 w 99"/>
                      <a:gd name="T5" fmla="*/ 29 h 79"/>
                      <a:gd name="T6" fmla="*/ 30 w 99"/>
                      <a:gd name="T7" fmla="*/ 10 h 79"/>
                      <a:gd name="T8" fmla="*/ 49 w 99"/>
                      <a:gd name="T9" fmla="*/ 0 h 79"/>
                      <a:gd name="T10" fmla="*/ 69 w 99"/>
                      <a:gd name="T11" fmla="*/ 10 h 79"/>
                      <a:gd name="T12" fmla="*/ 89 w 99"/>
                      <a:gd name="T13" fmla="*/ 39 h 79"/>
                      <a:gd name="T14" fmla="*/ 99 w 99"/>
                      <a:gd name="T15" fmla="*/ 69 h 79"/>
                      <a:gd name="T16" fmla="*/ 89 w 99"/>
                      <a:gd name="T17" fmla="*/ 79 h 79"/>
                      <a:gd name="T18" fmla="*/ 79 w 99"/>
                      <a:gd name="T19" fmla="*/ 69 h 79"/>
                      <a:gd name="T20" fmla="*/ 69 w 99"/>
                      <a:gd name="T21" fmla="*/ 49 h 79"/>
                      <a:gd name="T22" fmla="*/ 49 w 99"/>
                      <a:gd name="T23" fmla="*/ 29 h 79"/>
                      <a:gd name="T24" fmla="*/ 30 w 99"/>
                      <a:gd name="T25" fmla="*/ 39 h 79"/>
                      <a:gd name="T26" fmla="*/ 10 w 99"/>
                      <a:gd name="T27" fmla="*/ 49 h 79"/>
                      <a:gd name="T28" fmla="*/ 0 w 99"/>
                      <a:gd name="T29" fmla="*/ 59 h 79"/>
                      <a:gd name="T30" fmla="*/ 0 w 99"/>
                      <a:gd name="T31" fmla="*/ 59 h 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99" h="79">
                        <a:moveTo>
                          <a:pt x="0" y="59"/>
                        </a:moveTo>
                        <a:lnTo>
                          <a:pt x="0" y="49"/>
                        </a:lnTo>
                        <a:lnTo>
                          <a:pt x="10" y="29"/>
                        </a:lnTo>
                        <a:lnTo>
                          <a:pt x="30" y="10"/>
                        </a:lnTo>
                        <a:lnTo>
                          <a:pt x="49" y="0"/>
                        </a:lnTo>
                        <a:lnTo>
                          <a:pt x="69" y="10"/>
                        </a:lnTo>
                        <a:lnTo>
                          <a:pt x="89" y="39"/>
                        </a:lnTo>
                        <a:lnTo>
                          <a:pt x="99" y="69"/>
                        </a:lnTo>
                        <a:lnTo>
                          <a:pt x="89" y="79"/>
                        </a:lnTo>
                        <a:lnTo>
                          <a:pt x="79" y="69"/>
                        </a:lnTo>
                        <a:lnTo>
                          <a:pt x="69" y="49"/>
                        </a:lnTo>
                        <a:lnTo>
                          <a:pt x="49" y="29"/>
                        </a:lnTo>
                        <a:lnTo>
                          <a:pt x="30" y="39"/>
                        </a:lnTo>
                        <a:lnTo>
                          <a:pt x="10" y="49"/>
                        </a:lnTo>
                        <a:lnTo>
                          <a:pt x="0" y="59"/>
                        </a:lnTo>
                        <a:lnTo>
                          <a:pt x="0" y="5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91" name="Line 539"/>
                  <p:cNvSpPr>
                    <a:spLocks noChangeShapeType="1"/>
                  </p:cNvSpPr>
                  <p:nvPr/>
                </p:nvSpPr>
                <p:spPr bwMode="auto">
                  <a:xfrm>
                    <a:off x="2711" y="1525"/>
                    <a:ext cx="60" cy="1"/>
                  </a:xfrm>
                  <a:prstGeom prst="line">
                    <a:avLst/>
                  </a:prstGeom>
                  <a:noFill/>
                  <a:ln w="476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92" name="Freeform 540"/>
                  <p:cNvSpPr>
                    <a:spLocks/>
                  </p:cNvSpPr>
                  <p:nvPr/>
                </p:nvSpPr>
                <p:spPr bwMode="auto">
                  <a:xfrm>
                    <a:off x="2583" y="1773"/>
                    <a:ext cx="484" cy="307"/>
                  </a:xfrm>
                  <a:custGeom>
                    <a:avLst/>
                    <a:gdLst>
                      <a:gd name="T0" fmla="*/ 0 w 484"/>
                      <a:gd name="T1" fmla="*/ 208 h 307"/>
                      <a:gd name="T2" fmla="*/ 20 w 484"/>
                      <a:gd name="T3" fmla="*/ 267 h 307"/>
                      <a:gd name="T4" fmla="*/ 30 w 484"/>
                      <a:gd name="T5" fmla="*/ 287 h 307"/>
                      <a:gd name="T6" fmla="*/ 30 w 484"/>
                      <a:gd name="T7" fmla="*/ 307 h 307"/>
                      <a:gd name="T8" fmla="*/ 30 w 484"/>
                      <a:gd name="T9" fmla="*/ 307 h 307"/>
                      <a:gd name="T10" fmla="*/ 178 w 484"/>
                      <a:gd name="T11" fmla="*/ 257 h 307"/>
                      <a:gd name="T12" fmla="*/ 286 w 484"/>
                      <a:gd name="T13" fmla="*/ 228 h 307"/>
                      <a:gd name="T14" fmla="*/ 365 w 484"/>
                      <a:gd name="T15" fmla="*/ 198 h 307"/>
                      <a:gd name="T16" fmla="*/ 415 w 484"/>
                      <a:gd name="T17" fmla="*/ 178 h 307"/>
                      <a:gd name="T18" fmla="*/ 444 w 484"/>
                      <a:gd name="T19" fmla="*/ 178 h 307"/>
                      <a:gd name="T20" fmla="*/ 464 w 484"/>
                      <a:gd name="T21" fmla="*/ 168 h 307"/>
                      <a:gd name="T22" fmla="*/ 464 w 484"/>
                      <a:gd name="T23" fmla="*/ 168 h 307"/>
                      <a:gd name="T24" fmla="*/ 474 w 484"/>
                      <a:gd name="T25" fmla="*/ 148 h 307"/>
                      <a:gd name="T26" fmla="*/ 484 w 484"/>
                      <a:gd name="T27" fmla="*/ 109 h 307"/>
                      <a:gd name="T28" fmla="*/ 484 w 484"/>
                      <a:gd name="T29" fmla="*/ 49 h 307"/>
                      <a:gd name="T30" fmla="*/ 454 w 484"/>
                      <a:gd name="T31" fmla="*/ 0 h 307"/>
                      <a:gd name="T32" fmla="*/ 435 w 484"/>
                      <a:gd name="T33" fmla="*/ 10 h 307"/>
                      <a:gd name="T34" fmla="*/ 385 w 484"/>
                      <a:gd name="T35" fmla="*/ 29 h 307"/>
                      <a:gd name="T36" fmla="*/ 306 w 484"/>
                      <a:gd name="T37" fmla="*/ 69 h 307"/>
                      <a:gd name="T38" fmla="*/ 227 w 484"/>
                      <a:gd name="T39" fmla="*/ 99 h 307"/>
                      <a:gd name="T40" fmla="*/ 138 w 484"/>
                      <a:gd name="T41" fmla="*/ 138 h 307"/>
                      <a:gd name="T42" fmla="*/ 69 w 484"/>
                      <a:gd name="T43" fmla="*/ 178 h 307"/>
                      <a:gd name="T44" fmla="*/ 20 w 484"/>
                      <a:gd name="T45" fmla="*/ 198 h 307"/>
                      <a:gd name="T46" fmla="*/ 0 w 484"/>
                      <a:gd name="T47" fmla="*/ 208 h 307"/>
                      <a:gd name="T48" fmla="*/ 0 w 484"/>
                      <a:gd name="T49" fmla="*/ 208 h 3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484" h="307">
                        <a:moveTo>
                          <a:pt x="0" y="208"/>
                        </a:moveTo>
                        <a:lnTo>
                          <a:pt x="20" y="267"/>
                        </a:lnTo>
                        <a:lnTo>
                          <a:pt x="30" y="287"/>
                        </a:lnTo>
                        <a:lnTo>
                          <a:pt x="30" y="307"/>
                        </a:lnTo>
                        <a:lnTo>
                          <a:pt x="30" y="307"/>
                        </a:lnTo>
                        <a:lnTo>
                          <a:pt x="178" y="257"/>
                        </a:lnTo>
                        <a:lnTo>
                          <a:pt x="286" y="228"/>
                        </a:lnTo>
                        <a:lnTo>
                          <a:pt x="365" y="198"/>
                        </a:lnTo>
                        <a:lnTo>
                          <a:pt x="415" y="178"/>
                        </a:lnTo>
                        <a:lnTo>
                          <a:pt x="444" y="178"/>
                        </a:lnTo>
                        <a:lnTo>
                          <a:pt x="464" y="168"/>
                        </a:lnTo>
                        <a:lnTo>
                          <a:pt x="464" y="168"/>
                        </a:lnTo>
                        <a:lnTo>
                          <a:pt x="474" y="148"/>
                        </a:lnTo>
                        <a:lnTo>
                          <a:pt x="484" y="109"/>
                        </a:lnTo>
                        <a:lnTo>
                          <a:pt x="484" y="49"/>
                        </a:lnTo>
                        <a:lnTo>
                          <a:pt x="454" y="0"/>
                        </a:lnTo>
                        <a:lnTo>
                          <a:pt x="435" y="10"/>
                        </a:lnTo>
                        <a:lnTo>
                          <a:pt x="385" y="29"/>
                        </a:lnTo>
                        <a:lnTo>
                          <a:pt x="306" y="69"/>
                        </a:lnTo>
                        <a:lnTo>
                          <a:pt x="227" y="99"/>
                        </a:lnTo>
                        <a:lnTo>
                          <a:pt x="138" y="138"/>
                        </a:lnTo>
                        <a:lnTo>
                          <a:pt x="69" y="178"/>
                        </a:lnTo>
                        <a:lnTo>
                          <a:pt x="20" y="198"/>
                        </a:lnTo>
                        <a:lnTo>
                          <a:pt x="0" y="208"/>
                        </a:lnTo>
                        <a:lnTo>
                          <a:pt x="0" y="20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93" name="Freeform 541"/>
                  <p:cNvSpPr>
                    <a:spLocks/>
                  </p:cNvSpPr>
                  <p:nvPr/>
                </p:nvSpPr>
                <p:spPr bwMode="auto">
                  <a:xfrm>
                    <a:off x="2662" y="1951"/>
                    <a:ext cx="385" cy="218"/>
                  </a:xfrm>
                  <a:custGeom>
                    <a:avLst/>
                    <a:gdLst>
                      <a:gd name="T0" fmla="*/ 0 w 385"/>
                      <a:gd name="T1" fmla="*/ 109 h 218"/>
                      <a:gd name="T2" fmla="*/ 0 w 385"/>
                      <a:gd name="T3" fmla="*/ 168 h 218"/>
                      <a:gd name="T4" fmla="*/ 0 w 385"/>
                      <a:gd name="T5" fmla="*/ 198 h 218"/>
                      <a:gd name="T6" fmla="*/ 0 w 385"/>
                      <a:gd name="T7" fmla="*/ 218 h 218"/>
                      <a:gd name="T8" fmla="*/ 0 w 385"/>
                      <a:gd name="T9" fmla="*/ 218 h 218"/>
                      <a:gd name="T10" fmla="*/ 10 w 385"/>
                      <a:gd name="T11" fmla="*/ 218 h 218"/>
                      <a:gd name="T12" fmla="*/ 40 w 385"/>
                      <a:gd name="T13" fmla="*/ 208 h 218"/>
                      <a:gd name="T14" fmla="*/ 79 w 385"/>
                      <a:gd name="T15" fmla="*/ 198 h 218"/>
                      <a:gd name="T16" fmla="*/ 128 w 385"/>
                      <a:gd name="T17" fmla="*/ 198 h 218"/>
                      <a:gd name="T18" fmla="*/ 237 w 385"/>
                      <a:gd name="T19" fmla="*/ 159 h 218"/>
                      <a:gd name="T20" fmla="*/ 286 w 385"/>
                      <a:gd name="T21" fmla="*/ 139 h 218"/>
                      <a:gd name="T22" fmla="*/ 326 w 385"/>
                      <a:gd name="T23" fmla="*/ 109 h 218"/>
                      <a:gd name="T24" fmla="*/ 356 w 385"/>
                      <a:gd name="T25" fmla="*/ 59 h 218"/>
                      <a:gd name="T26" fmla="*/ 375 w 385"/>
                      <a:gd name="T27" fmla="*/ 30 h 218"/>
                      <a:gd name="T28" fmla="*/ 385 w 385"/>
                      <a:gd name="T29" fmla="*/ 0 h 218"/>
                      <a:gd name="T30" fmla="*/ 385 w 385"/>
                      <a:gd name="T31" fmla="*/ 0 h 218"/>
                      <a:gd name="T32" fmla="*/ 0 w 385"/>
                      <a:gd name="T33" fmla="*/ 109 h 2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385" h="218">
                        <a:moveTo>
                          <a:pt x="0" y="109"/>
                        </a:moveTo>
                        <a:lnTo>
                          <a:pt x="0" y="168"/>
                        </a:lnTo>
                        <a:lnTo>
                          <a:pt x="0" y="198"/>
                        </a:lnTo>
                        <a:lnTo>
                          <a:pt x="0" y="218"/>
                        </a:lnTo>
                        <a:lnTo>
                          <a:pt x="0" y="218"/>
                        </a:lnTo>
                        <a:lnTo>
                          <a:pt x="10" y="218"/>
                        </a:lnTo>
                        <a:lnTo>
                          <a:pt x="40" y="208"/>
                        </a:lnTo>
                        <a:lnTo>
                          <a:pt x="79" y="198"/>
                        </a:lnTo>
                        <a:lnTo>
                          <a:pt x="128" y="198"/>
                        </a:lnTo>
                        <a:lnTo>
                          <a:pt x="237" y="159"/>
                        </a:lnTo>
                        <a:lnTo>
                          <a:pt x="286" y="139"/>
                        </a:lnTo>
                        <a:lnTo>
                          <a:pt x="326" y="109"/>
                        </a:lnTo>
                        <a:lnTo>
                          <a:pt x="356" y="59"/>
                        </a:lnTo>
                        <a:lnTo>
                          <a:pt x="375" y="30"/>
                        </a:lnTo>
                        <a:lnTo>
                          <a:pt x="385" y="0"/>
                        </a:lnTo>
                        <a:lnTo>
                          <a:pt x="385" y="0"/>
                        </a:lnTo>
                        <a:lnTo>
                          <a:pt x="0" y="10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94" name="Freeform 542"/>
                  <p:cNvSpPr>
                    <a:spLocks/>
                  </p:cNvSpPr>
                  <p:nvPr/>
                </p:nvSpPr>
                <p:spPr bwMode="auto">
                  <a:xfrm>
                    <a:off x="2968" y="1733"/>
                    <a:ext cx="148" cy="89"/>
                  </a:xfrm>
                  <a:custGeom>
                    <a:avLst/>
                    <a:gdLst>
                      <a:gd name="T0" fmla="*/ 0 w 148"/>
                      <a:gd name="T1" fmla="*/ 0 h 89"/>
                      <a:gd name="T2" fmla="*/ 20 w 148"/>
                      <a:gd name="T3" fmla="*/ 0 h 89"/>
                      <a:gd name="T4" fmla="*/ 69 w 148"/>
                      <a:gd name="T5" fmla="*/ 20 h 89"/>
                      <a:gd name="T6" fmla="*/ 119 w 148"/>
                      <a:gd name="T7" fmla="*/ 50 h 89"/>
                      <a:gd name="T8" fmla="*/ 148 w 148"/>
                      <a:gd name="T9" fmla="*/ 89 h 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8" h="89">
                        <a:moveTo>
                          <a:pt x="0" y="0"/>
                        </a:moveTo>
                        <a:lnTo>
                          <a:pt x="20" y="0"/>
                        </a:lnTo>
                        <a:lnTo>
                          <a:pt x="69" y="20"/>
                        </a:lnTo>
                        <a:lnTo>
                          <a:pt x="119" y="50"/>
                        </a:lnTo>
                        <a:lnTo>
                          <a:pt x="148" y="89"/>
                        </a:lnTo>
                      </a:path>
                    </a:pathLst>
                  </a:custGeom>
                  <a:noFill/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95" name="Freeform 543"/>
                  <p:cNvSpPr>
                    <a:spLocks/>
                  </p:cNvSpPr>
                  <p:nvPr/>
                </p:nvSpPr>
                <p:spPr bwMode="auto">
                  <a:xfrm>
                    <a:off x="2998" y="1693"/>
                    <a:ext cx="148" cy="100"/>
                  </a:xfrm>
                  <a:custGeom>
                    <a:avLst/>
                    <a:gdLst>
                      <a:gd name="T0" fmla="*/ 0 w 148"/>
                      <a:gd name="T1" fmla="*/ 0 h 100"/>
                      <a:gd name="T2" fmla="*/ 20 w 148"/>
                      <a:gd name="T3" fmla="*/ 0 h 100"/>
                      <a:gd name="T4" fmla="*/ 59 w 148"/>
                      <a:gd name="T5" fmla="*/ 20 h 100"/>
                      <a:gd name="T6" fmla="*/ 108 w 148"/>
                      <a:gd name="T7" fmla="*/ 50 h 100"/>
                      <a:gd name="T8" fmla="*/ 148 w 148"/>
                      <a:gd name="T9" fmla="*/ 10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8" h="100">
                        <a:moveTo>
                          <a:pt x="0" y="0"/>
                        </a:moveTo>
                        <a:lnTo>
                          <a:pt x="20" y="0"/>
                        </a:lnTo>
                        <a:lnTo>
                          <a:pt x="59" y="20"/>
                        </a:lnTo>
                        <a:lnTo>
                          <a:pt x="108" y="50"/>
                        </a:lnTo>
                        <a:lnTo>
                          <a:pt x="148" y="100"/>
                        </a:lnTo>
                      </a:path>
                    </a:pathLst>
                  </a:custGeom>
                  <a:noFill/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96" name="Freeform 544"/>
                  <p:cNvSpPr>
                    <a:spLocks/>
                  </p:cNvSpPr>
                  <p:nvPr/>
                </p:nvSpPr>
                <p:spPr bwMode="auto">
                  <a:xfrm>
                    <a:off x="2484" y="1773"/>
                    <a:ext cx="593" cy="446"/>
                  </a:xfrm>
                  <a:custGeom>
                    <a:avLst/>
                    <a:gdLst>
                      <a:gd name="T0" fmla="*/ 20 w 593"/>
                      <a:gd name="T1" fmla="*/ 138 h 446"/>
                      <a:gd name="T2" fmla="*/ 10 w 593"/>
                      <a:gd name="T3" fmla="*/ 198 h 446"/>
                      <a:gd name="T4" fmla="*/ 10 w 593"/>
                      <a:gd name="T5" fmla="*/ 228 h 446"/>
                      <a:gd name="T6" fmla="*/ 0 w 593"/>
                      <a:gd name="T7" fmla="*/ 247 h 446"/>
                      <a:gd name="T8" fmla="*/ 0 w 593"/>
                      <a:gd name="T9" fmla="*/ 247 h 446"/>
                      <a:gd name="T10" fmla="*/ 99 w 593"/>
                      <a:gd name="T11" fmla="*/ 208 h 446"/>
                      <a:gd name="T12" fmla="*/ 178 w 593"/>
                      <a:gd name="T13" fmla="*/ 168 h 446"/>
                      <a:gd name="T14" fmla="*/ 316 w 593"/>
                      <a:gd name="T15" fmla="*/ 109 h 446"/>
                      <a:gd name="T16" fmla="*/ 415 w 593"/>
                      <a:gd name="T17" fmla="*/ 59 h 446"/>
                      <a:gd name="T18" fmla="*/ 484 w 593"/>
                      <a:gd name="T19" fmla="*/ 29 h 446"/>
                      <a:gd name="T20" fmla="*/ 524 w 593"/>
                      <a:gd name="T21" fmla="*/ 10 h 446"/>
                      <a:gd name="T22" fmla="*/ 543 w 593"/>
                      <a:gd name="T23" fmla="*/ 10 h 446"/>
                      <a:gd name="T24" fmla="*/ 553 w 593"/>
                      <a:gd name="T25" fmla="*/ 0 h 446"/>
                      <a:gd name="T26" fmla="*/ 553 w 593"/>
                      <a:gd name="T27" fmla="*/ 0 h 446"/>
                      <a:gd name="T28" fmla="*/ 583 w 593"/>
                      <a:gd name="T29" fmla="*/ 29 h 446"/>
                      <a:gd name="T30" fmla="*/ 593 w 593"/>
                      <a:gd name="T31" fmla="*/ 59 h 446"/>
                      <a:gd name="T32" fmla="*/ 593 w 593"/>
                      <a:gd name="T33" fmla="*/ 109 h 446"/>
                      <a:gd name="T34" fmla="*/ 573 w 593"/>
                      <a:gd name="T35" fmla="*/ 158 h 446"/>
                      <a:gd name="T36" fmla="*/ 553 w 593"/>
                      <a:gd name="T37" fmla="*/ 218 h 446"/>
                      <a:gd name="T38" fmla="*/ 514 w 593"/>
                      <a:gd name="T39" fmla="*/ 267 h 446"/>
                      <a:gd name="T40" fmla="*/ 464 w 593"/>
                      <a:gd name="T41" fmla="*/ 307 h 446"/>
                      <a:gd name="T42" fmla="*/ 415 w 593"/>
                      <a:gd name="T43" fmla="*/ 337 h 446"/>
                      <a:gd name="T44" fmla="*/ 326 w 593"/>
                      <a:gd name="T45" fmla="*/ 366 h 446"/>
                      <a:gd name="T46" fmla="*/ 218 w 593"/>
                      <a:gd name="T47" fmla="*/ 386 h 446"/>
                      <a:gd name="T48" fmla="*/ 119 w 593"/>
                      <a:gd name="T49" fmla="*/ 386 h 446"/>
                      <a:gd name="T50" fmla="*/ 50 w 593"/>
                      <a:gd name="T51" fmla="*/ 346 h 446"/>
                      <a:gd name="T52" fmla="*/ 40 w 593"/>
                      <a:gd name="T53" fmla="*/ 416 h 446"/>
                      <a:gd name="T54" fmla="*/ 30 w 593"/>
                      <a:gd name="T55" fmla="*/ 436 h 446"/>
                      <a:gd name="T56" fmla="*/ 30 w 593"/>
                      <a:gd name="T57" fmla="*/ 446 h 4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593" h="446">
                        <a:moveTo>
                          <a:pt x="20" y="138"/>
                        </a:moveTo>
                        <a:lnTo>
                          <a:pt x="10" y="198"/>
                        </a:lnTo>
                        <a:lnTo>
                          <a:pt x="10" y="228"/>
                        </a:lnTo>
                        <a:lnTo>
                          <a:pt x="0" y="247"/>
                        </a:lnTo>
                        <a:lnTo>
                          <a:pt x="0" y="247"/>
                        </a:lnTo>
                        <a:lnTo>
                          <a:pt x="99" y="208"/>
                        </a:lnTo>
                        <a:lnTo>
                          <a:pt x="178" y="168"/>
                        </a:lnTo>
                        <a:lnTo>
                          <a:pt x="316" y="109"/>
                        </a:lnTo>
                        <a:lnTo>
                          <a:pt x="415" y="59"/>
                        </a:lnTo>
                        <a:lnTo>
                          <a:pt x="484" y="29"/>
                        </a:lnTo>
                        <a:lnTo>
                          <a:pt x="524" y="10"/>
                        </a:lnTo>
                        <a:lnTo>
                          <a:pt x="543" y="10"/>
                        </a:lnTo>
                        <a:lnTo>
                          <a:pt x="553" y="0"/>
                        </a:lnTo>
                        <a:lnTo>
                          <a:pt x="553" y="0"/>
                        </a:lnTo>
                        <a:lnTo>
                          <a:pt x="583" y="29"/>
                        </a:lnTo>
                        <a:lnTo>
                          <a:pt x="593" y="59"/>
                        </a:lnTo>
                        <a:lnTo>
                          <a:pt x="593" y="109"/>
                        </a:lnTo>
                        <a:lnTo>
                          <a:pt x="573" y="158"/>
                        </a:lnTo>
                        <a:lnTo>
                          <a:pt x="553" y="218"/>
                        </a:lnTo>
                        <a:lnTo>
                          <a:pt x="514" y="267"/>
                        </a:lnTo>
                        <a:lnTo>
                          <a:pt x="464" y="307"/>
                        </a:lnTo>
                        <a:lnTo>
                          <a:pt x="415" y="337"/>
                        </a:lnTo>
                        <a:lnTo>
                          <a:pt x="326" y="366"/>
                        </a:lnTo>
                        <a:lnTo>
                          <a:pt x="218" y="386"/>
                        </a:lnTo>
                        <a:lnTo>
                          <a:pt x="119" y="386"/>
                        </a:lnTo>
                        <a:lnTo>
                          <a:pt x="50" y="346"/>
                        </a:lnTo>
                        <a:lnTo>
                          <a:pt x="40" y="416"/>
                        </a:lnTo>
                        <a:lnTo>
                          <a:pt x="30" y="436"/>
                        </a:lnTo>
                        <a:lnTo>
                          <a:pt x="30" y="446"/>
                        </a:lnTo>
                      </a:path>
                    </a:pathLst>
                  </a:custGeom>
                  <a:noFill/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97" name="Freeform 545"/>
                  <p:cNvSpPr>
                    <a:spLocks/>
                  </p:cNvSpPr>
                  <p:nvPr/>
                </p:nvSpPr>
                <p:spPr bwMode="auto">
                  <a:xfrm>
                    <a:off x="2534" y="1099"/>
                    <a:ext cx="740" cy="188"/>
                  </a:xfrm>
                  <a:custGeom>
                    <a:avLst/>
                    <a:gdLst>
                      <a:gd name="T0" fmla="*/ 740 w 740"/>
                      <a:gd name="T1" fmla="*/ 129 h 188"/>
                      <a:gd name="T2" fmla="*/ 0 w 740"/>
                      <a:gd name="T3" fmla="*/ 188 h 188"/>
                      <a:gd name="T4" fmla="*/ 0 w 740"/>
                      <a:gd name="T5" fmla="*/ 0 h 188"/>
                      <a:gd name="T6" fmla="*/ 740 w 740"/>
                      <a:gd name="T7" fmla="*/ 0 h 188"/>
                      <a:gd name="T8" fmla="*/ 740 w 740"/>
                      <a:gd name="T9" fmla="*/ 129 h 1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40" h="188">
                        <a:moveTo>
                          <a:pt x="740" y="129"/>
                        </a:moveTo>
                        <a:lnTo>
                          <a:pt x="0" y="188"/>
                        </a:lnTo>
                        <a:lnTo>
                          <a:pt x="0" y="0"/>
                        </a:lnTo>
                        <a:lnTo>
                          <a:pt x="740" y="0"/>
                        </a:lnTo>
                        <a:lnTo>
                          <a:pt x="740" y="129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98" name="Freeform 546"/>
                  <p:cNvSpPr>
                    <a:spLocks/>
                  </p:cNvSpPr>
                  <p:nvPr/>
                </p:nvSpPr>
                <p:spPr bwMode="auto">
                  <a:xfrm>
                    <a:off x="2139" y="732"/>
                    <a:ext cx="1412" cy="496"/>
                  </a:xfrm>
                  <a:custGeom>
                    <a:avLst/>
                    <a:gdLst>
                      <a:gd name="T0" fmla="*/ 711 w 1412"/>
                      <a:gd name="T1" fmla="*/ 496 h 496"/>
                      <a:gd name="T2" fmla="*/ 0 w 1412"/>
                      <a:gd name="T3" fmla="*/ 208 h 496"/>
                      <a:gd name="T4" fmla="*/ 750 w 1412"/>
                      <a:gd name="T5" fmla="*/ 0 h 496"/>
                      <a:gd name="T6" fmla="*/ 1412 w 1412"/>
                      <a:gd name="T7" fmla="*/ 288 h 496"/>
                      <a:gd name="T8" fmla="*/ 711 w 1412"/>
                      <a:gd name="T9" fmla="*/ 496 h 4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12" h="496">
                        <a:moveTo>
                          <a:pt x="711" y="496"/>
                        </a:moveTo>
                        <a:lnTo>
                          <a:pt x="0" y="208"/>
                        </a:lnTo>
                        <a:lnTo>
                          <a:pt x="750" y="0"/>
                        </a:lnTo>
                        <a:lnTo>
                          <a:pt x="1412" y="288"/>
                        </a:lnTo>
                        <a:lnTo>
                          <a:pt x="711" y="496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99" name="Freeform 547"/>
                  <p:cNvSpPr>
                    <a:spLocks/>
                  </p:cNvSpPr>
                  <p:nvPr/>
                </p:nvSpPr>
                <p:spPr bwMode="auto">
                  <a:xfrm>
                    <a:off x="2850" y="980"/>
                    <a:ext cx="681" cy="40"/>
                  </a:xfrm>
                  <a:custGeom>
                    <a:avLst/>
                    <a:gdLst>
                      <a:gd name="T0" fmla="*/ 681 w 681"/>
                      <a:gd name="T1" fmla="*/ 40 h 40"/>
                      <a:gd name="T2" fmla="*/ 0 w 681"/>
                      <a:gd name="T3" fmla="*/ 40 h 40"/>
                      <a:gd name="T4" fmla="*/ 0 w 681"/>
                      <a:gd name="T5" fmla="*/ 0 h 40"/>
                      <a:gd name="T6" fmla="*/ 612 w 681"/>
                      <a:gd name="T7" fmla="*/ 0 h 40"/>
                      <a:gd name="T8" fmla="*/ 681 w 681"/>
                      <a:gd name="T9" fmla="*/ 4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81" h="40">
                        <a:moveTo>
                          <a:pt x="681" y="40"/>
                        </a:moveTo>
                        <a:lnTo>
                          <a:pt x="0" y="40"/>
                        </a:lnTo>
                        <a:lnTo>
                          <a:pt x="0" y="0"/>
                        </a:lnTo>
                        <a:lnTo>
                          <a:pt x="612" y="0"/>
                        </a:lnTo>
                        <a:lnTo>
                          <a:pt x="681" y="40"/>
                        </a:lnTo>
                        <a:close/>
                      </a:path>
                    </a:pathLst>
                  </a:custGeom>
                  <a:noFill/>
                  <a:ln w="3175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28900" name="Group 548"/>
                <p:cNvGrpSpPr>
                  <a:grpSpLocks/>
                </p:cNvGrpSpPr>
                <p:nvPr/>
              </p:nvGrpSpPr>
              <p:grpSpPr bwMode="auto">
                <a:xfrm>
                  <a:off x="2592" y="1056"/>
                  <a:ext cx="96" cy="167"/>
                  <a:chOff x="3215" y="1317"/>
                  <a:chExt cx="109" cy="119"/>
                </a:xfrm>
              </p:grpSpPr>
              <p:sp>
                <p:nvSpPr>
                  <p:cNvPr id="228901" name="Line 54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35" y="1317"/>
                    <a:ext cx="89" cy="30"/>
                  </a:xfrm>
                  <a:prstGeom prst="line">
                    <a:avLst/>
                  </a:prstGeom>
                  <a:noFill/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902" name="Line 55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15" y="1396"/>
                    <a:ext cx="99" cy="40"/>
                  </a:xfrm>
                  <a:prstGeom prst="line">
                    <a:avLst/>
                  </a:prstGeom>
                  <a:noFill/>
                  <a:ln w="317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228903" name="Freeform 551"/>
              <p:cNvSpPr>
                <a:spLocks/>
              </p:cNvSpPr>
              <p:nvPr/>
            </p:nvSpPr>
            <p:spPr bwMode="auto">
              <a:xfrm>
                <a:off x="11" y="1770"/>
                <a:ext cx="285" cy="297"/>
              </a:xfrm>
              <a:custGeom>
                <a:avLst/>
                <a:gdLst>
                  <a:gd name="T0" fmla="*/ 150 w 285"/>
                  <a:gd name="T1" fmla="*/ 288 h 297"/>
                  <a:gd name="T2" fmla="*/ 74 w 285"/>
                  <a:gd name="T3" fmla="*/ 254 h 297"/>
                  <a:gd name="T4" fmla="*/ 40 w 285"/>
                  <a:gd name="T5" fmla="*/ 204 h 297"/>
                  <a:gd name="T6" fmla="*/ 31 w 285"/>
                  <a:gd name="T7" fmla="*/ 144 h 297"/>
                  <a:gd name="T8" fmla="*/ 14 w 285"/>
                  <a:gd name="T9" fmla="*/ 119 h 297"/>
                  <a:gd name="T10" fmla="*/ 31 w 285"/>
                  <a:gd name="T11" fmla="*/ 0 h 297"/>
                  <a:gd name="T12" fmla="*/ 57 w 285"/>
                  <a:gd name="T13" fmla="*/ 9 h 297"/>
                  <a:gd name="T14" fmla="*/ 82 w 285"/>
                  <a:gd name="T15" fmla="*/ 26 h 297"/>
                  <a:gd name="T16" fmla="*/ 175 w 285"/>
                  <a:gd name="T17" fmla="*/ 60 h 297"/>
                  <a:gd name="T18" fmla="*/ 184 w 285"/>
                  <a:gd name="T19" fmla="*/ 34 h 297"/>
                  <a:gd name="T20" fmla="*/ 252 w 285"/>
                  <a:gd name="T21" fmla="*/ 94 h 297"/>
                  <a:gd name="T22" fmla="*/ 285 w 285"/>
                  <a:gd name="T23" fmla="*/ 238 h 297"/>
                  <a:gd name="T24" fmla="*/ 184 w 285"/>
                  <a:gd name="T25" fmla="*/ 297 h 297"/>
                  <a:gd name="T26" fmla="*/ 150 w 285"/>
                  <a:gd name="T27" fmla="*/ 288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5" h="297">
                    <a:moveTo>
                      <a:pt x="150" y="288"/>
                    </a:moveTo>
                    <a:cubicBezTo>
                      <a:pt x="122" y="279"/>
                      <a:pt x="101" y="264"/>
                      <a:pt x="74" y="254"/>
                    </a:cubicBezTo>
                    <a:cubicBezTo>
                      <a:pt x="63" y="237"/>
                      <a:pt x="51" y="221"/>
                      <a:pt x="40" y="204"/>
                    </a:cubicBezTo>
                    <a:cubicBezTo>
                      <a:pt x="29" y="187"/>
                      <a:pt x="37" y="163"/>
                      <a:pt x="31" y="144"/>
                    </a:cubicBezTo>
                    <a:cubicBezTo>
                      <a:pt x="28" y="134"/>
                      <a:pt x="20" y="127"/>
                      <a:pt x="14" y="119"/>
                    </a:cubicBezTo>
                    <a:cubicBezTo>
                      <a:pt x="0" y="75"/>
                      <a:pt x="6" y="38"/>
                      <a:pt x="31" y="0"/>
                    </a:cubicBezTo>
                    <a:cubicBezTo>
                      <a:pt x="40" y="3"/>
                      <a:pt x="49" y="5"/>
                      <a:pt x="57" y="9"/>
                    </a:cubicBezTo>
                    <a:cubicBezTo>
                      <a:pt x="66" y="14"/>
                      <a:pt x="73" y="23"/>
                      <a:pt x="82" y="26"/>
                    </a:cubicBezTo>
                    <a:cubicBezTo>
                      <a:pt x="121" y="40"/>
                      <a:pt x="141" y="37"/>
                      <a:pt x="175" y="60"/>
                    </a:cubicBezTo>
                    <a:cubicBezTo>
                      <a:pt x="178" y="51"/>
                      <a:pt x="176" y="38"/>
                      <a:pt x="184" y="34"/>
                    </a:cubicBezTo>
                    <a:cubicBezTo>
                      <a:pt x="200" y="26"/>
                      <a:pt x="243" y="85"/>
                      <a:pt x="252" y="94"/>
                    </a:cubicBezTo>
                    <a:cubicBezTo>
                      <a:pt x="267" y="142"/>
                      <a:pt x="276" y="188"/>
                      <a:pt x="285" y="238"/>
                    </a:cubicBezTo>
                    <a:cubicBezTo>
                      <a:pt x="251" y="261"/>
                      <a:pt x="222" y="283"/>
                      <a:pt x="184" y="297"/>
                    </a:cubicBezTo>
                    <a:cubicBezTo>
                      <a:pt x="173" y="294"/>
                      <a:pt x="150" y="288"/>
                      <a:pt x="150" y="2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904" name="Freeform 552"/>
              <p:cNvSpPr>
                <a:spLocks/>
              </p:cNvSpPr>
              <p:nvPr/>
            </p:nvSpPr>
            <p:spPr bwMode="auto">
              <a:xfrm>
                <a:off x="2208" y="1609"/>
                <a:ext cx="299" cy="288"/>
              </a:xfrm>
              <a:custGeom>
                <a:avLst/>
                <a:gdLst>
                  <a:gd name="T0" fmla="*/ 3 w 299"/>
                  <a:gd name="T1" fmla="*/ 136 h 288"/>
                  <a:gd name="T2" fmla="*/ 96 w 299"/>
                  <a:gd name="T3" fmla="*/ 17 h 288"/>
                  <a:gd name="T4" fmla="*/ 96 w 299"/>
                  <a:gd name="T5" fmla="*/ 94 h 288"/>
                  <a:gd name="T6" fmla="*/ 104 w 299"/>
                  <a:gd name="T7" fmla="*/ 119 h 288"/>
                  <a:gd name="T8" fmla="*/ 181 w 299"/>
                  <a:gd name="T9" fmla="*/ 60 h 288"/>
                  <a:gd name="T10" fmla="*/ 282 w 299"/>
                  <a:gd name="T11" fmla="*/ 0 h 288"/>
                  <a:gd name="T12" fmla="*/ 299 w 299"/>
                  <a:gd name="T13" fmla="*/ 102 h 288"/>
                  <a:gd name="T14" fmla="*/ 274 w 299"/>
                  <a:gd name="T15" fmla="*/ 229 h 288"/>
                  <a:gd name="T16" fmla="*/ 215 w 299"/>
                  <a:gd name="T17" fmla="*/ 246 h 288"/>
                  <a:gd name="T18" fmla="*/ 62 w 299"/>
                  <a:gd name="T19" fmla="*/ 288 h 288"/>
                  <a:gd name="T20" fmla="*/ 3 w 299"/>
                  <a:gd name="T21" fmla="*/ 161 h 288"/>
                  <a:gd name="T22" fmla="*/ 28 w 299"/>
                  <a:gd name="T23" fmla="*/ 136 h 288"/>
                  <a:gd name="T24" fmla="*/ 3 w 299"/>
                  <a:gd name="T25" fmla="*/ 127 h 288"/>
                  <a:gd name="T26" fmla="*/ 3 w 299"/>
                  <a:gd name="T27" fmla="*/ 13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9" h="288">
                    <a:moveTo>
                      <a:pt x="3" y="136"/>
                    </a:moveTo>
                    <a:cubicBezTo>
                      <a:pt x="31" y="93"/>
                      <a:pt x="53" y="46"/>
                      <a:pt x="96" y="17"/>
                    </a:cubicBezTo>
                    <a:cubicBezTo>
                      <a:pt x="121" y="56"/>
                      <a:pt x="109" y="52"/>
                      <a:pt x="96" y="94"/>
                    </a:cubicBezTo>
                    <a:cubicBezTo>
                      <a:pt x="99" y="102"/>
                      <a:pt x="95" y="120"/>
                      <a:pt x="104" y="119"/>
                    </a:cubicBezTo>
                    <a:cubicBezTo>
                      <a:pt x="136" y="114"/>
                      <a:pt x="157" y="78"/>
                      <a:pt x="181" y="60"/>
                    </a:cubicBezTo>
                    <a:cubicBezTo>
                      <a:pt x="213" y="36"/>
                      <a:pt x="245" y="13"/>
                      <a:pt x="282" y="0"/>
                    </a:cubicBezTo>
                    <a:cubicBezTo>
                      <a:pt x="296" y="41"/>
                      <a:pt x="299" y="43"/>
                      <a:pt x="299" y="102"/>
                    </a:cubicBezTo>
                    <a:cubicBezTo>
                      <a:pt x="299" y="166"/>
                      <a:pt x="292" y="175"/>
                      <a:pt x="274" y="229"/>
                    </a:cubicBezTo>
                    <a:cubicBezTo>
                      <a:pt x="268" y="248"/>
                      <a:pt x="235" y="240"/>
                      <a:pt x="215" y="246"/>
                    </a:cubicBezTo>
                    <a:cubicBezTo>
                      <a:pt x="164" y="261"/>
                      <a:pt x="114" y="276"/>
                      <a:pt x="62" y="288"/>
                    </a:cubicBezTo>
                    <a:cubicBezTo>
                      <a:pt x="20" y="259"/>
                      <a:pt x="18" y="209"/>
                      <a:pt x="3" y="161"/>
                    </a:cubicBezTo>
                    <a:cubicBezTo>
                      <a:pt x="11" y="153"/>
                      <a:pt x="28" y="148"/>
                      <a:pt x="28" y="136"/>
                    </a:cubicBezTo>
                    <a:cubicBezTo>
                      <a:pt x="28" y="127"/>
                      <a:pt x="12" y="127"/>
                      <a:pt x="3" y="127"/>
                    </a:cubicBezTo>
                    <a:cubicBezTo>
                      <a:pt x="0" y="127"/>
                      <a:pt x="3" y="133"/>
                      <a:pt x="3" y="136"/>
                    </a:cubicBezTo>
                    <a:close/>
                  </a:path>
                </a:pathLst>
              </a:cu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28905" name="Oval 553"/>
            <p:cNvSpPr>
              <a:spLocks noChangeArrowheads="1"/>
            </p:cNvSpPr>
            <p:nvPr/>
          </p:nvSpPr>
          <p:spPr bwMode="auto">
            <a:xfrm>
              <a:off x="4128" y="0"/>
              <a:ext cx="384" cy="3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2400" b="1">
                  <a:solidFill>
                    <a:schemeClr val="tx1"/>
                  </a:solidFill>
                </a:rPr>
                <a:t>２</a:t>
              </a:r>
            </a:p>
          </p:txBody>
        </p:sp>
      </p:grpSp>
      <p:sp>
        <p:nvSpPr>
          <p:cNvPr id="228906" name="AutoShape 554"/>
          <p:cNvSpPr>
            <a:spLocks noChangeArrowheads="1"/>
          </p:cNvSpPr>
          <p:nvPr/>
        </p:nvSpPr>
        <p:spPr bwMode="auto">
          <a:xfrm>
            <a:off x="3733800" y="4572000"/>
            <a:ext cx="3581400" cy="914400"/>
          </a:xfrm>
          <a:prstGeom prst="wedgeRectCallout">
            <a:avLst>
              <a:gd name="adj1" fmla="val 48625"/>
              <a:gd name="adj2" fmla="val 76389"/>
            </a:avLst>
          </a:prstGeom>
          <a:solidFill>
            <a:srgbClr val="CCF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ja-JP" altLang="en-US" sz="2400">
                <a:solidFill>
                  <a:schemeClr val="accent2"/>
                </a:solidFill>
                <a:ea typeface="HGP創英角ﾎﾟｯﾌﾟ体" pitchFamily="50" charset="-128"/>
              </a:rPr>
              <a:t>関係の濃さを表現</a:t>
            </a:r>
          </a:p>
          <a:p>
            <a:pPr algn="ctr"/>
            <a:r>
              <a:rPr lang="ja-JP" altLang="en-US" sz="2200" b="1">
                <a:solidFill>
                  <a:schemeClr val="accent2"/>
                </a:solidFill>
              </a:rPr>
              <a:t>（例：◎、○、△の３段階）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28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8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8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8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8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228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8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8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8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8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8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28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500"/>
                                        <p:tgtEl>
                                          <p:spTgt spid="228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28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228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0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2" dur="500"/>
                                        <p:tgtEl>
                                          <p:spTgt spid="228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2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4" grpId="0" animBg="1" autoUpdateAnimBg="0"/>
      <p:bldP spid="228355" grpId="0" autoUpdateAnimBg="0"/>
      <p:bldP spid="228359" grpId="0" autoUpdateAnimBg="0"/>
      <p:bldP spid="228361" grpId="0" autoUpdateAnimBg="0"/>
      <p:bldP spid="228601" grpId="0" animBg="1" autoUpdateAnimBg="0"/>
      <p:bldP spid="228683" grpId="0" animBg="1" autoUpdateAnimBg="0"/>
      <p:bldP spid="228684" grpId="0" animBg="1" autoUpdateAnimBg="0"/>
      <p:bldP spid="228906" grpId="0" animBg="1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305" name="Group 25"/>
          <p:cNvGrpSpPr>
            <a:grpSpLocks/>
          </p:cNvGrpSpPr>
          <p:nvPr/>
        </p:nvGrpSpPr>
        <p:grpSpPr bwMode="auto">
          <a:xfrm>
            <a:off x="762000" y="685800"/>
            <a:ext cx="3648075" cy="1212850"/>
            <a:chOff x="480" y="432"/>
            <a:chExt cx="2298" cy="764"/>
          </a:xfrm>
        </p:grpSpPr>
        <p:sp>
          <p:nvSpPr>
            <p:cNvPr id="97283" name="AutoShape 3"/>
            <p:cNvSpPr>
              <a:spLocks noChangeArrowheads="1"/>
            </p:cNvSpPr>
            <p:nvPr/>
          </p:nvSpPr>
          <p:spPr bwMode="auto">
            <a:xfrm>
              <a:off x="480" y="816"/>
              <a:ext cx="2298" cy="380"/>
            </a:xfrm>
            <a:prstGeom prst="roundRect">
              <a:avLst>
                <a:gd name="adj" fmla="val 12449"/>
              </a:avLst>
            </a:prstGeom>
            <a:solidFill>
              <a:srgbClr val="FFCCFF"/>
            </a:solidFill>
            <a:ln w="12700">
              <a:solidFill>
                <a:srgbClr val="660033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ja-JP" altLang="en-US" sz="2800" b="1">
                  <a:solidFill>
                    <a:srgbClr val="660033"/>
                  </a:solidFill>
                  <a:latin typeface="Book Antiqua" pitchFamily="18" charset="0"/>
                </a:rPr>
                <a:t>６．最適策の実施</a:t>
              </a:r>
            </a:p>
          </p:txBody>
        </p:sp>
        <p:sp>
          <p:nvSpPr>
            <p:cNvPr id="97286" name="AutoShape 6"/>
            <p:cNvSpPr>
              <a:spLocks noChangeArrowheads="1"/>
            </p:cNvSpPr>
            <p:nvPr/>
          </p:nvSpPr>
          <p:spPr bwMode="auto">
            <a:xfrm>
              <a:off x="1008" y="432"/>
              <a:ext cx="1372" cy="360"/>
            </a:xfrm>
            <a:prstGeom prst="downArrow">
              <a:avLst>
                <a:gd name="adj1" fmla="val 50000"/>
                <a:gd name="adj2" fmla="val 47551"/>
              </a:avLst>
            </a:prstGeom>
            <a:solidFill>
              <a:srgbClr val="A5002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</p:grpSp>
      <p:grpSp>
        <p:nvGrpSpPr>
          <p:cNvPr id="97304" name="Group 24"/>
          <p:cNvGrpSpPr>
            <a:grpSpLocks/>
          </p:cNvGrpSpPr>
          <p:nvPr/>
        </p:nvGrpSpPr>
        <p:grpSpPr bwMode="auto">
          <a:xfrm>
            <a:off x="4953000" y="685800"/>
            <a:ext cx="3648075" cy="1212850"/>
            <a:chOff x="3120" y="432"/>
            <a:chExt cx="2298" cy="764"/>
          </a:xfrm>
        </p:grpSpPr>
        <p:sp>
          <p:nvSpPr>
            <p:cNvPr id="97285" name="AutoShape 5"/>
            <p:cNvSpPr>
              <a:spLocks noChangeArrowheads="1"/>
            </p:cNvSpPr>
            <p:nvPr/>
          </p:nvSpPr>
          <p:spPr bwMode="auto">
            <a:xfrm>
              <a:off x="3120" y="816"/>
              <a:ext cx="2298" cy="380"/>
            </a:xfrm>
            <a:prstGeom prst="roundRect">
              <a:avLst>
                <a:gd name="adj" fmla="val 12449"/>
              </a:avLst>
            </a:prstGeom>
            <a:solidFill>
              <a:srgbClr val="CCEC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ja-JP" altLang="en-US" sz="2800" b="1">
                  <a:solidFill>
                    <a:srgbClr val="003366"/>
                  </a:solidFill>
                  <a:latin typeface="Book Antiqua" pitchFamily="18" charset="0"/>
                </a:rPr>
                <a:t>６．対策の実施</a:t>
              </a:r>
            </a:p>
          </p:txBody>
        </p:sp>
        <p:sp>
          <p:nvSpPr>
            <p:cNvPr id="97289" name="AutoShape 9"/>
            <p:cNvSpPr>
              <a:spLocks noChangeArrowheads="1"/>
            </p:cNvSpPr>
            <p:nvPr/>
          </p:nvSpPr>
          <p:spPr bwMode="auto">
            <a:xfrm>
              <a:off x="3696" y="432"/>
              <a:ext cx="1372" cy="360"/>
            </a:xfrm>
            <a:prstGeom prst="downArrow">
              <a:avLst>
                <a:gd name="adj1" fmla="val 50000"/>
                <a:gd name="adj2" fmla="val 47551"/>
              </a:avLst>
            </a:prstGeom>
            <a:solidFill>
              <a:schemeClr val="accent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</p:grpSp>
      <p:sp>
        <p:nvSpPr>
          <p:cNvPr id="97291" name="AutoShape 11"/>
          <p:cNvSpPr>
            <a:spLocks noChangeArrowheads="1"/>
          </p:cNvSpPr>
          <p:nvPr/>
        </p:nvSpPr>
        <p:spPr bwMode="auto">
          <a:xfrm>
            <a:off x="2590800" y="2590800"/>
            <a:ext cx="4343400" cy="603250"/>
          </a:xfrm>
          <a:prstGeom prst="roundRect">
            <a:avLst>
              <a:gd name="adj" fmla="val 14611"/>
            </a:avLst>
          </a:prstGeom>
          <a:solidFill>
            <a:srgbClr val="FFFFCC"/>
          </a:solidFill>
          <a:ln w="12700">
            <a:solidFill>
              <a:srgbClr val="660033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2800" b="1">
                <a:solidFill>
                  <a:srgbClr val="660033"/>
                </a:solidFill>
                <a:latin typeface="Book Antiqua" pitchFamily="18" charset="0"/>
              </a:rPr>
              <a:t>７．効果の確認</a:t>
            </a:r>
          </a:p>
        </p:txBody>
      </p:sp>
      <p:sp>
        <p:nvSpPr>
          <p:cNvPr id="97295" name="AutoShape 15"/>
          <p:cNvSpPr>
            <a:spLocks noChangeArrowheads="1"/>
          </p:cNvSpPr>
          <p:nvPr/>
        </p:nvSpPr>
        <p:spPr bwMode="auto">
          <a:xfrm>
            <a:off x="2514600" y="5334000"/>
            <a:ext cx="4489450" cy="603250"/>
          </a:xfrm>
          <a:prstGeom prst="roundRect">
            <a:avLst>
              <a:gd name="adj" fmla="val 12449"/>
            </a:avLst>
          </a:prstGeom>
          <a:solidFill>
            <a:srgbClr val="FFFFCC"/>
          </a:solidFill>
          <a:ln w="12700">
            <a:solidFill>
              <a:srgbClr val="660033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2800" b="1">
                <a:solidFill>
                  <a:srgbClr val="660033"/>
                </a:solidFill>
                <a:latin typeface="Book Antiqua" pitchFamily="18" charset="0"/>
              </a:rPr>
              <a:t>９．反省・今後の進め方</a:t>
            </a:r>
          </a:p>
        </p:txBody>
      </p:sp>
      <p:sp>
        <p:nvSpPr>
          <p:cNvPr id="97301" name="AutoShape 21"/>
          <p:cNvSpPr>
            <a:spLocks noChangeArrowheads="1"/>
          </p:cNvSpPr>
          <p:nvPr/>
        </p:nvSpPr>
        <p:spPr bwMode="auto">
          <a:xfrm>
            <a:off x="2971800" y="1905000"/>
            <a:ext cx="3657600" cy="685800"/>
          </a:xfrm>
          <a:prstGeom prst="downArrow">
            <a:avLst>
              <a:gd name="adj1" fmla="val 57898"/>
              <a:gd name="adj2" fmla="val 62125"/>
            </a:avLst>
          </a:prstGeom>
          <a:solidFill>
            <a:srgbClr val="990099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97302" name="Rectangle 22"/>
          <p:cNvSpPr>
            <a:spLocks noChangeArrowheads="1"/>
          </p:cNvSpPr>
          <p:nvPr/>
        </p:nvSpPr>
        <p:spPr bwMode="auto">
          <a:xfrm>
            <a:off x="1066800" y="0"/>
            <a:ext cx="3352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/>
              <a:t>課題達成型</a:t>
            </a:r>
          </a:p>
        </p:txBody>
      </p:sp>
      <p:sp>
        <p:nvSpPr>
          <p:cNvPr id="97303" name="Rectangle 23"/>
          <p:cNvSpPr>
            <a:spLocks noChangeArrowheads="1"/>
          </p:cNvSpPr>
          <p:nvPr/>
        </p:nvSpPr>
        <p:spPr bwMode="auto">
          <a:xfrm>
            <a:off x="5410200" y="0"/>
            <a:ext cx="3352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>
                <a:solidFill>
                  <a:schemeClr val="accent2"/>
                </a:solidFill>
              </a:rPr>
              <a:t>問題解決型</a:t>
            </a:r>
          </a:p>
        </p:txBody>
      </p:sp>
      <p:sp>
        <p:nvSpPr>
          <p:cNvPr id="97306" name="AutoShape 26"/>
          <p:cNvSpPr>
            <a:spLocks noChangeArrowheads="1"/>
          </p:cNvSpPr>
          <p:nvPr/>
        </p:nvSpPr>
        <p:spPr bwMode="auto">
          <a:xfrm>
            <a:off x="2971800" y="3200400"/>
            <a:ext cx="3657600" cy="660400"/>
          </a:xfrm>
          <a:prstGeom prst="downArrow">
            <a:avLst>
              <a:gd name="adj1" fmla="val 57898"/>
              <a:gd name="adj2" fmla="val 62125"/>
            </a:avLst>
          </a:prstGeom>
          <a:solidFill>
            <a:srgbClr val="990099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97307" name="AutoShape 27"/>
          <p:cNvSpPr>
            <a:spLocks noChangeArrowheads="1"/>
          </p:cNvSpPr>
          <p:nvPr/>
        </p:nvSpPr>
        <p:spPr bwMode="auto">
          <a:xfrm>
            <a:off x="2895600" y="4648200"/>
            <a:ext cx="3657600" cy="685800"/>
          </a:xfrm>
          <a:prstGeom prst="downArrow">
            <a:avLst>
              <a:gd name="adj1" fmla="val 57898"/>
              <a:gd name="adj2" fmla="val 62125"/>
            </a:avLst>
          </a:prstGeom>
          <a:solidFill>
            <a:srgbClr val="990099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pic>
        <p:nvPicPr>
          <p:cNvPr id="97309" name="Picture 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114800"/>
            <a:ext cx="2438400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7311" name="AutoShape 31"/>
          <p:cNvSpPr>
            <a:spLocks noChangeArrowheads="1"/>
          </p:cNvSpPr>
          <p:nvPr/>
        </p:nvSpPr>
        <p:spPr bwMode="auto">
          <a:xfrm>
            <a:off x="2514600" y="3962400"/>
            <a:ext cx="4416425" cy="603250"/>
          </a:xfrm>
          <a:prstGeom prst="roundRect">
            <a:avLst>
              <a:gd name="adj" fmla="val 12449"/>
            </a:avLst>
          </a:prstGeom>
          <a:solidFill>
            <a:srgbClr val="FFFFCC"/>
          </a:solidFill>
          <a:ln w="12700">
            <a:solidFill>
              <a:srgbClr val="660033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2800" b="1">
                <a:solidFill>
                  <a:srgbClr val="660033"/>
                </a:solidFill>
                <a:latin typeface="Book Antiqua" pitchFamily="18" charset="0"/>
              </a:rPr>
              <a:t>７．標準化と管理の定着</a:t>
            </a:r>
          </a:p>
        </p:txBody>
      </p:sp>
      <p:sp>
        <p:nvSpPr>
          <p:cNvPr id="97312" name="AutoShape 32"/>
          <p:cNvSpPr>
            <a:spLocks noChangeArrowheads="1"/>
          </p:cNvSpPr>
          <p:nvPr/>
        </p:nvSpPr>
        <p:spPr bwMode="auto">
          <a:xfrm>
            <a:off x="250825" y="2420938"/>
            <a:ext cx="2233613" cy="1770062"/>
          </a:xfrm>
          <a:prstGeom prst="wedgeRectCallout">
            <a:avLst>
              <a:gd name="adj1" fmla="val -2380"/>
              <a:gd name="adj2" fmla="val 67310"/>
            </a:avLst>
          </a:prstGeom>
          <a:solidFill>
            <a:srgbClr val="FFCCCC"/>
          </a:solidFill>
          <a:ln w="38100">
            <a:solidFill>
              <a:srgbClr val="A50021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/>
          <a:lstStyle/>
          <a:p>
            <a:r>
              <a:rPr lang="ja-JP" altLang="en-US" sz="2000" b="1"/>
              <a:t>問題解決型・課題</a:t>
            </a:r>
          </a:p>
          <a:p>
            <a:r>
              <a:rPr lang="ja-JP" altLang="en-US" sz="2000" b="1"/>
              <a:t>達成型があるけど</a:t>
            </a:r>
          </a:p>
          <a:p>
            <a:r>
              <a:rPr lang="ja-JP" altLang="en-US" sz="2000">
                <a:ea typeface="HGP創英角ﾎﾟｯﾌﾟ体" pitchFamily="50" charset="-128"/>
              </a:rPr>
              <a:t>一番大切なのは</a:t>
            </a:r>
          </a:p>
          <a:p>
            <a:r>
              <a:rPr lang="ja-JP" altLang="en-US" sz="20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創英角ﾎﾟｯﾌﾟ体" pitchFamily="50" charset="-128"/>
              </a:rPr>
              <a:t>標準化と管理の</a:t>
            </a:r>
          </a:p>
          <a:p>
            <a:r>
              <a:rPr lang="ja-JP" altLang="en-US" sz="20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創英角ﾎﾟｯﾌﾟ体" pitchFamily="50" charset="-128"/>
              </a:rPr>
              <a:t>定着</a:t>
            </a:r>
            <a:r>
              <a:rPr lang="ja-JP" altLang="en-US" sz="2000" b="1"/>
              <a:t>だヨ</a:t>
            </a:r>
          </a:p>
        </p:txBody>
      </p:sp>
      <p:sp>
        <p:nvSpPr>
          <p:cNvPr id="97313" name="AutoShape 33"/>
          <p:cNvSpPr>
            <a:spLocks noChangeArrowheads="1"/>
          </p:cNvSpPr>
          <p:nvPr/>
        </p:nvSpPr>
        <p:spPr bwMode="auto">
          <a:xfrm>
            <a:off x="2590800" y="3886200"/>
            <a:ext cx="4416425" cy="685800"/>
          </a:xfrm>
          <a:prstGeom prst="roundRect">
            <a:avLst>
              <a:gd name="adj" fmla="val 12449"/>
            </a:avLst>
          </a:prstGeom>
          <a:solidFill>
            <a:srgbClr val="660033"/>
          </a:solidFill>
          <a:ln w="57150">
            <a:solidFill>
              <a:srgbClr val="FFFF00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2800">
                <a:solidFill>
                  <a:srgbClr val="FFFFCC"/>
                </a:solidFill>
                <a:latin typeface="Book Antiqua" pitchFamily="18" charset="0"/>
                <a:ea typeface="HGP創英角ﾎﾟｯﾌﾟ体" pitchFamily="50" charset="-128"/>
              </a:rPr>
              <a:t>８．標準化と管理の定着</a:t>
            </a:r>
          </a:p>
        </p:txBody>
      </p:sp>
      <p:pic>
        <p:nvPicPr>
          <p:cNvPr id="97314" name="Picture 3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513" y="4424363"/>
            <a:ext cx="2503487" cy="2433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7315" name="AutoShape 35"/>
          <p:cNvSpPr>
            <a:spLocks noChangeArrowheads="1"/>
          </p:cNvSpPr>
          <p:nvPr/>
        </p:nvSpPr>
        <p:spPr bwMode="auto">
          <a:xfrm>
            <a:off x="6629400" y="2492375"/>
            <a:ext cx="2362200" cy="1774825"/>
          </a:xfrm>
          <a:prstGeom prst="wedgeRoundRectCallout">
            <a:avLst>
              <a:gd name="adj1" fmla="val 17139"/>
              <a:gd name="adj2" fmla="val 73167"/>
              <a:gd name="adj3" fmla="val 16667"/>
            </a:avLst>
          </a:prstGeom>
          <a:solidFill>
            <a:srgbClr val="FFCCFF"/>
          </a:solidFill>
          <a:ln w="57150">
            <a:solidFill>
              <a:srgbClr val="A5002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/>
          <a:p>
            <a:r>
              <a:rPr lang="en-US" altLang="ja-JP" sz="2000">
                <a:latin typeface="HGP創英角ﾎﾟｯﾌﾟ体" pitchFamily="50" charset="-128"/>
                <a:ea typeface="HGP創英角ﾎﾟｯﾌﾟ体" pitchFamily="50" charset="-128"/>
              </a:rPr>
              <a:t>J</a:t>
            </a:r>
            <a:r>
              <a:rPr lang="ja-JP" altLang="en-US" sz="2000">
                <a:latin typeface="HGP創英角ﾎﾟｯﾌﾟ体" pitchFamily="50" charset="-128"/>
                <a:ea typeface="HGP創英角ﾎﾟｯﾌﾟ体" pitchFamily="50" charset="-128"/>
              </a:rPr>
              <a:t>Ｈ</a:t>
            </a:r>
            <a:r>
              <a:rPr lang="en-US" altLang="ja-JP" sz="2000">
                <a:latin typeface="HGP創英角ﾎﾟｯﾌﾟ体" pitchFamily="50" charset="-128"/>
                <a:ea typeface="HGP創英角ﾎﾟｯﾌﾟ体" pitchFamily="50" charset="-128"/>
              </a:rPr>
              <a:t>S</a:t>
            </a:r>
            <a:r>
              <a:rPr lang="ja-JP" altLang="en-US" sz="2000">
                <a:latin typeface="HGP創英角ﾎﾟｯﾌﾟ体" pitchFamily="50" charset="-128"/>
                <a:ea typeface="HGP創英角ﾎﾟｯﾌﾟ体" pitchFamily="50" charset="-128"/>
              </a:rPr>
              <a:t>職場でもみんなで決めたことは守りぬき、それから改善をしよう！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7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7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7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7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7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97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7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97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7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91" grpId="0" animBg="1" autoUpdateAnimBg="0"/>
      <p:bldP spid="97295" grpId="0" animBg="1" autoUpdateAnimBg="0"/>
      <p:bldP spid="97301" grpId="0" animBg="1"/>
      <p:bldP spid="97306" grpId="0" animBg="1"/>
      <p:bldP spid="97307" grpId="0" animBg="1"/>
      <p:bldP spid="97311" grpId="0" animBg="1" autoUpdateAnimBg="0"/>
      <p:bldP spid="97312" grpId="0" animBg="1" autoUpdateAnimBg="0"/>
      <p:bldP spid="97313" grpId="0" animBg="1" autoUpdateAnimBg="0"/>
      <p:bldP spid="97315" grpId="0" animBg="1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4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36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0403" name="AutoShape 3"/>
          <p:cNvSpPr>
            <a:spLocks noChangeArrowheads="1"/>
          </p:cNvSpPr>
          <p:nvPr/>
        </p:nvSpPr>
        <p:spPr bwMode="auto">
          <a:xfrm>
            <a:off x="1371600" y="457200"/>
            <a:ext cx="7304088" cy="6211888"/>
          </a:xfrm>
          <a:prstGeom prst="verticalScroll">
            <a:avLst>
              <a:gd name="adj" fmla="val 3125"/>
            </a:avLst>
          </a:prstGeom>
          <a:solidFill>
            <a:srgbClr val="FFFFCC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dist"/>
            <a:endParaRPr lang="en-US" altLang="ja-JP" sz="1200">
              <a:solidFill>
                <a:srgbClr val="660033"/>
              </a:solidFill>
            </a:endParaRPr>
          </a:p>
          <a:p>
            <a:pPr algn="dist"/>
            <a:r>
              <a:rPr lang="ja-JP" altLang="en-US" sz="2800" b="1">
                <a:solidFill>
                  <a:srgbClr val="660033"/>
                </a:solidFill>
                <a:latin typeface="ＭＳ ゴシック" pitchFamily="49" charset="-128"/>
                <a:ea typeface="ＭＳ ゴシック" pitchFamily="49" charset="-128"/>
              </a:rPr>
              <a:t>　基本は問題解決型ＱＣストーリーです</a:t>
            </a:r>
          </a:p>
          <a:p>
            <a:pPr algn="dist"/>
            <a:r>
              <a:rPr lang="ja-JP" altLang="en-US" sz="2800" b="1">
                <a:solidFill>
                  <a:srgbClr val="660033"/>
                </a:solidFill>
                <a:latin typeface="ＭＳ ゴシック" pitchFamily="49" charset="-128"/>
                <a:ea typeface="ＭＳ ゴシック" pitchFamily="49" charset="-128"/>
              </a:rPr>
              <a:t>　問題解決型でできないサークルに課題</a:t>
            </a:r>
            <a:br>
              <a:rPr lang="ja-JP" altLang="en-US" sz="2800" b="1">
                <a:solidFill>
                  <a:srgbClr val="660033"/>
                </a:solidFill>
                <a:latin typeface="ＭＳ ゴシック" pitchFamily="49" charset="-128"/>
                <a:ea typeface="ＭＳ ゴシック" pitchFamily="49" charset="-128"/>
              </a:rPr>
            </a:br>
            <a:r>
              <a:rPr lang="ja-JP" altLang="en-US" sz="2800" b="1">
                <a:solidFill>
                  <a:srgbClr val="660033"/>
                </a:solidFill>
                <a:latin typeface="ＭＳ ゴシック" pitchFamily="49" charset="-128"/>
                <a:ea typeface="ＭＳ ゴシック" pitchFamily="49" charset="-128"/>
              </a:rPr>
              <a:t>　達成型は難しいでしょう</a:t>
            </a:r>
          </a:p>
          <a:p>
            <a:pPr algn="dist"/>
            <a:r>
              <a:rPr lang="ja-JP" altLang="en-US" sz="1200" b="1">
                <a:solidFill>
                  <a:srgbClr val="660033"/>
                </a:solidFill>
                <a:latin typeface="ＭＳ ゴシック" pitchFamily="49" charset="-128"/>
                <a:ea typeface="ＭＳ ゴシック" pitchFamily="49" charset="-128"/>
              </a:rPr>
              <a:t>　</a:t>
            </a:r>
          </a:p>
          <a:p>
            <a:pPr algn="dist"/>
            <a:r>
              <a:rPr lang="ja-JP" altLang="en-US" sz="2800" b="1">
                <a:solidFill>
                  <a:srgbClr val="660033"/>
                </a:solidFill>
                <a:latin typeface="ＭＳ ゴシック" pitchFamily="49" charset="-128"/>
                <a:ea typeface="ＭＳ ゴシック" pitchFamily="49" charset="-128"/>
              </a:rPr>
              <a:t>　しかし、ＪＨＳ職場においては、状況に</a:t>
            </a:r>
          </a:p>
          <a:p>
            <a:pPr algn="dist"/>
            <a:r>
              <a:rPr lang="ja-JP" altLang="en-US" sz="2800" b="1">
                <a:solidFill>
                  <a:srgbClr val="660033"/>
                </a:solidFill>
                <a:latin typeface="ＭＳ ゴシック" pitchFamily="49" charset="-128"/>
                <a:ea typeface="ＭＳ ゴシック" pitchFamily="49" charset="-128"/>
              </a:rPr>
              <a:t>　応じ課題達成型を使うケースもあります</a:t>
            </a:r>
          </a:p>
          <a:p>
            <a:pPr algn="dist"/>
            <a:endParaRPr lang="ja-JP" altLang="en-US" sz="1200">
              <a:solidFill>
                <a:srgbClr val="660033"/>
              </a:solidFill>
              <a:latin typeface="ＭＳ ゴシック" pitchFamily="49" charset="-128"/>
              <a:ea typeface="ＭＳ ゴシック" pitchFamily="49" charset="-128"/>
            </a:endParaRPr>
          </a:p>
          <a:p>
            <a:pPr algn="dist"/>
            <a:r>
              <a:rPr lang="ja-JP" altLang="en-US" sz="2800">
                <a:solidFill>
                  <a:srgbClr val="660033"/>
                </a:solidFill>
                <a:latin typeface="ＭＳ ゴシック" pitchFamily="49" charset="-128"/>
                <a:ea typeface="ＭＳ ゴシック" pitchFamily="49" charset="-128"/>
              </a:rPr>
              <a:t>　</a:t>
            </a:r>
            <a:r>
              <a:rPr lang="ja-JP" altLang="en-US" sz="2800" b="1">
                <a:solidFill>
                  <a:srgbClr val="660033"/>
                </a:solidFill>
                <a:latin typeface="ＭＳ ゴシック" pitchFamily="49" charset="-128"/>
                <a:ea typeface="ＭＳ ゴシック" pitchFamily="49" charset="-128"/>
              </a:rPr>
              <a:t>経験しかありません。</a:t>
            </a:r>
            <a:br>
              <a:rPr lang="ja-JP" altLang="en-US" sz="2800" b="1">
                <a:solidFill>
                  <a:srgbClr val="660033"/>
                </a:solidFill>
                <a:latin typeface="ＭＳ ゴシック" pitchFamily="49" charset="-128"/>
                <a:ea typeface="ＭＳ ゴシック" pitchFamily="49" charset="-128"/>
              </a:rPr>
            </a:br>
            <a:r>
              <a:rPr lang="ja-JP" altLang="en-US" sz="2800" b="1">
                <a:solidFill>
                  <a:srgbClr val="660033"/>
                </a:solidFill>
                <a:latin typeface="ＭＳ ゴシック" pitchFamily="49" charset="-128"/>
                <a:ea typeface="ＭＳ ゴシック" pitchFamily="49" charset="-128"/>
              </a:rPr>
              <a:t>　</a:t>
            </a:r>
            <a:r>
              <a:rPr lang="ja-JP" altLang="en-US" sz="2800">
                <a:solidFill>
                  <a:srgbClr val="A50021"/>
                </a:solidFill>
                <a:latin typeface="HGP創英角ﾎﾟｯﾌﾟ体" pitchFamily="50" charset="-128"/>
                <a:ea typeface="HGP創英角ﾎﾟｯﾌﾟ体" pitchFamily="50" charset="-128"/>
              </a:rPr>
              <a:t>一番勉強のしやすい方法は</a:t>
            </a:r>
            <a:br>
              <a:rPr lang="ja-JP" altLang="en-US" sz="2800">
                <a:solidFill>
                  <a:srgbClr val="A50021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2800">
                <a:solidFill>
                  <a:srgbClr val="A50021"/>
                </a:solidFill>
                <a:latin typeface="HGP創英角ﾎﾟｯﾌﾟ体" pitchFamily="50" charset="-128"/>
                <a:ea typeface="HGP創英角ﾎﾟｯﾌﾟ体" pitchFamily="50" charset="-128"/>
              </a:rPr>
              <a:t>　　　　　　　　　　　　　真似！</a:t>
            </a:r>
            <a:r>
              <a:rPr lang="en-US" altLang="ja-JP" sz="2800">
                <a:solidFill>
                  <a:srgbClr val="A50021"/>
                </a:solidFill>
                <a:latin typeface="HGP創英角ﾎﾟｯﾌﾟ体" pitchFamily="50" charset="-128"/>
                <a:ea typeface="HGP創英角ﾎﾟｯﾌﾟ体" pitchFamily="50" charset="-128"/>
              </a:rPr>
              <a:t>(</a:t>
            </a:r>
            <a:r>
              <a:rPr lang="ja-JP" altLang="en-US" sz="2800">
                <a:solidFill>
                  <a:srgbClr val="A50021"/>
                </a:solidFill>
                <a:latin typeface="HGP創英角ﾎﾟｯﾌﾟ体" pitchFamily="50" charset="-128"/>
                <a:ea typeface="HGP創英角ﾎﾟｯﾌﾟ体" pitchFamily="50" charset="-128"/>
              </a:rPr>
              <a:t>「学ぶ</a:t>
            </a:r>
            <a:r>
              <a:rPr lang="en-US" altLang="ja-JP" sz="2800">
                <a:solidFill>
                  <a:srgbClr val="A50021"/>
                </a:solidFill>
                <a:latin typeface="HGP創英角ﾎﾟｯﾌﾟ体" pitchFamily="50" charset="-128"/>
                <a:ea typeface="HGP創英角ﾎﾟｯﾌﾟ体" pitchFamily="50" charset="-128"/>
              </a:rPr>
              <a:t>(</a:t>
            </a:r>
            <a:r>
              <a:rPr lang="ja-JP" altLang="en-US" sz="2800">
                <a:solidFill>
                  <a:srgbClr val="A50021"/>
                </a:solidFill>
                <a:latin typeface="HGP創英角ﾎﾟｯﾌﾟ体" pitchFamily="50" charset="-128"/>
                <a:ea typeface="HGP創英角ﾎﾟｯﾌﾟ体" pitchFamily="50" charset="-128"/>
              </a:rPr>
              <a:t>マネブ</a:t>
            </a:r>
            <a:r>
              <a:rPr lang="en-US" altLang="ja-JP" sz="2800">
                <a:solidFill>
                  <a:srgbClr val="A50021"/>
                </a:solidFill>
                <a:latin typeface="HGP創英角ﾎﾟｯﾌﾟ体" pitchFamily="50" charset="-128"/>
                <a:ea typeface="HGP創英角ﾎﾟｯﾌﾟ体" pitchFamily="50" charset="-128"/>
              </a:rPr>
              <a:t>)</a:t>
            </a:r>
            <a:r>
              <a:rPr lang="ja-JP" altLang="en-US" sz="2800">
                <a:solidFill>
                  <a:srgbClr val="A50021"/>
                </a:solidFill>
                <a:latin typeface="HGP創英角ﾎﾟｯﾌﾟ体" pitchFamily="50" charset="-128"/>
                <a:ea typeface="HGP創英角ﾎﾟｯﾌﾟ体" pitchFamily="50" charset="-128"/>
              </a:rPr>
              <a:t>」）</a:t>
            </a:r>
          </a:p>
          <a:p>
            <a:pPr algn="dist"/>
            <a:r>
              <a:rPr lang="ja-JP" altLang="en-US" sz="1200" b="1">
                <a:solidFill>
                  <a:srgbClr val="660033"/>
                </a:solidFill>
                <a:latin typeface="ＭＳ ゴシック" pitchFamily="49" charset="-128"/>
                <a:ea typeface="ＭＳ ゴシック" pitchFamily="49" charset="-128"/>
              </a:rPr>
              <a:t>　　</a:t>
            </a:r>
          </a:p>
        </p:txBody>
      </p:sp>
      <p:sp>
        <p:nvSpPr>
          <p:cNvPr id="230404" name="AutoShape 4"/>
          <p:cNvSpPr>
            <a:spLocks noChangeArrowheads="1"/>
          </p:cNvSpPr>
          <p:nvPr/>
        </p:nvSpPr>
        <p:spPr bwMode="auto">
          <a:xfrm>
            <a:off x="3886200" y="0"/>
            <a:ext cx="2438400" cy="762000"/>
          </a:xfrm>
          <a:prstGeom prst="roundRect">
            <a:avLst>
              <a:gd name="adj" fmla="val 16667"/>
            </a:avLst>
          </a:prstGeom>
          <a:solidFill>
            <a:srgbClr val="6600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>
                <a:solidFill>
                  <a:srgbClr val="FFFFCC"/>
                </a:solidFill>
                <a:ea typeface="HGP創英角ﾎﾟｯﾌﾟ体" pitchFamily="50" charset="-128"/>
              </a:rPr>
              <a:t>最後に</a:t>
            </a:r>
          </a:p>
        </p:txBody>
      </p:sp>
      <p:sp>
        <p:nvSpPr>
          <p:cNvPr id="230405" name="AutoShape 5"/>
          <p:cNvSpPr>
            <a:spLocks noChangeArrowheads="1"/>
          </p:cNvSpPr>
          <p:nvPr/>
        </p:nvSpPr>
        <p:spPr bwMode="auto">
          <a:xfrm>
            <a:off x="1673225" y="5867400"/>
            <a:ext cx="6643688" cy="609600"/>
          </a:xfrm>
          <a:prstGeom prst="flowChartAlternateProcess">
            <a:avLst/>
          </a:prstGeom>
          <a:solidFill>
            <a:srgbClr val="6600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実践しながら大いに学</a:t>
            </a:r>
            <a:r>
              <a:rPr lang="en-US" altLang="ja-JP" sz="3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(</a:t>
            </a:r>
            <a:r>
              <a:rPr lang="ja-JP" altLang="en-US" sz="3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真似</a:t>
            </a:r>
            <a:r>
              <a:rPr lang="en-US" altLang="ja-JP" sz="3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)</a:t>
            </a:r>
            <a:r>
              <a:rPr lang="ja-JP" altLang="en-US" sz="3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ぼう</a:t>
            </a:r>
            <a:r>
              <a:rPr lang="en-US" altLang="ja-JP" sz="34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0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0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230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animBg="1" autoUpdateAnimBg="0"/>
      <p:bldP spid="230405" grpId="0" animBg="1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ChangeArrowheads="1"/>
          </p:cNvSpPr>
          <p:nvPr/>
        </p:nvSpPr>
        <p:spPr bwMode="auto">
          <a:xfrm>
            <a:off x="2362200" y="1752600"/>
            <a:ext cx="4724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6600">
                <a:ea typeface="HGP創英角ﾎﾟｯﾌﾟ体" pitchFamily="50" charset="-128"/>
              </a:rPr>
              <a:t>おわり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14638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5127" name="Group 23"/>
          <p:cNvGrpSpPr>
            <a:grpSpLocks/>
          </p:cNvGrpSpPr>
          <p:nvPr/>
        </p:nvGrpSpPr>
        <p:grpSpPr bwMode="auto">
          <a:xfrm>
            <a:off x="2133600" y="0"/>
            <a:ext cx="7010400" cy="3962400"/>
            <a:chOff x="1344" y="0"/>
            <a:chExt cx="4416" cy="2496"/>
          </a:xfrm>
        </p:grpSpPr>
        <p:sp>
          <p:nvSpPr>
            <p:cNvPr id="175109" name="AutoShape 5"/>
            <p:cNvSpPr>
              <a:spLocks noChangeArrowheads="1"/>
            </p:cNvSpPr>
            <p:nvPr/>
          </p:nvSpPr>
          <p:spPr bwMode="auto">
            <a:xfrm>
              <a:off x="1344" y="192"/>
              <a:ext cx="4416" cy="2304"/>
            </a:xfrm>
            <a:prstGeom prst="verticalScroll">
              <a:avLst>
                <a:gd name="adj" fmla="val 4806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dist"/>
              <a:r>
                <a:rPr lang="ja-JP" altLang="en-US" sz="1400" b="1">
                  <a:solidFill>
                    <a:srgbClr val="660033"/>
                  </a:solidFill>
                  <a:latin typeface="ＭＳ ゴシック" pitchFamily="49" charset="-128"/>
                  <a:ea typeface="ＭＳ ゴシック" pitchFamily="49" charset="-128"/>
                </a:rPr>
                <a:t>　</a:t>
              </a:r>
              <a:r>
                <a:rPr lang="ja-JP" altLang="en-US" sz="2800" b="1">
                  <a:solidFill>
                    <a:srgbClr val="660033"/>
                  </a:solidFill>
                  <a:latin typeface="ＭＳ ゴシック" pitchFamily="49" charset="-128"/>
                  <a:ea typeface="ＭＳ ゴシック" pitchFamily="49" charset="-128"/>
                </a:rPr>
                <a:t>小松製作所のスタッフの人たちが</a:t>
              </a:r>
            </a:p>
            <a:p>
              <a:pPr algn="dist"/>
              <a:r>
                <a:rPr lang="ja-JP" altLang="en-US" sz="1400" b="1">
                  <a:solidFill>
                    <a:srgbClr val="660033"/>
                  </a:solidFill>
                  <a:latin typeface="ＭＳ ゴシック" pitchFamily="49" charset="-128"/>
                  <a:ea typeface="ＭＳ ゴシック" pitchFamily="49" charset="-128"/>
                </a:rPr>
                <a:t>　</a:t>
              </a:r>
              <a:r>
                <a:rPr lang="ja-JP" altLang="en-US" sz="2800" b="1" u="sng">
                  <a:solidFill>
                    <a:srgbClr val="660033"/>
                  </a:solidFill>
                  <a:latin typeface="ＭＳ ゴシック" pitchFamily="49" charset="-128"/>
                  <a:ea typeface="ＭＳ ゴシック" pitchFamily="49" charset="-128"/>
                </a:rPr>
                <a:t>ＱＣサークルの活動報告書を作成しや</a:t>
              </a:r>
            </a:p>
            <a:p>
              <a:pPr algn="dist"/>
              <a:r>
                <a:rPr lang="ja-JP" altLang="en-US" sz="2800" b="1">
                  <a:solidFill>
                    <a:srgbClr val="660033"/>
                  </a:solidFill>
                  <a:latin typeface="ＭＳ ゴシック" pitchFamily="49" charset="-128"/>
                  <a:ea typeface="ＭＳ ゴシック" pitchFamily="49" charset="-128"/>
                </a:rPr>
                <a:t> </a:t>
              </a:r>
              <a:r>
                <a:rPr lang="ja-JP" altLang="en-US" sz="2800" b="1" u="sng">
                  <a:solidFill>
                    <a:srgbClr val="660033"/>
                  </a:solidFill>
                  <a:latin typeface="ＭＳ ゴシック" pitchFamily="49" charset="-128"/>
                  <a:ea typeface="ＭＳ ゴシック" pitchFamily="49" charset="-128"/>
                </a:rPr>
                <a:t>すいように考案した</a:t>
              </a:r>
              <a:r>
                <a:rPr lang="ja-JP" altLang="en-US" sz="2800" b="1">
                  <a:solidFill>
                    <a:srgbClr val="660033"/>
                  </a:solidFill>
                  <a:latin typeface="ＭＳ ゴシック" pitchFamily="49" charset="-128"/>
                  <a:ea typeface="ＭＳ ゴシック" pitchFamily="49" charset="-128"/>
                </a:rPr>
                <a:t>のがＱＣストー</a:t>
              </a:r>
            </a:p>
            <a:p>
              <a:pPr algn="dist"/>
              <a:r>
                <a:rPr lang="ja-JP" altLang="en-US" sz="2800" b="1">
                  <a:solidFill>
                    <a:srgbClr val="660033"/>
                  </a:solidFill>
                  <a:latin typeface="ＭＳ ゴシック" pitchFamily="49" charset="-128"/>
                  <a:ea typeface="ＭＳ ゴシック" pitchFamily="49" charset="-128"/>
                </a:rPr>
                <a:t> リーです。</a:t>
              </a:r>
            </a:p>
            <a:p>
              <a:pPr algn="dist"/>
              <a:r>
                <a:rPr lang="ja-JP" altLang="en-US" sz="1400" b="1">
                  <a:solidFill>
                    <a:srgbClr val="660033"/>
                  </a:solidFill>
                  <a:latin typeface="ＭＳ ゴシック" pitchFamily="49" charset="-128"/>
                  <a:ea typeface="ＭＳ ゴシック" pitchFamily="49" charset="-128"/>
                </a:rPr>
                <a:t>　</a:t>
              </a:r>
              <a:r>
                <a:rPr lang="ja-JP" altLang="en-US" sz="2800" b="1">
                  <a:solidFill>
                    <a:srgbClr val="660033"/>
                  </a:solidFill>
                  <a:latin typeface="ＭＳ ゴシック" pitchFamily="49" charset="-128"/>
                  <a:ea typeface="ＭＳ ゴシック" pitchFamily="49" charset="-128"/>
                </a:rPr>
                <a:t>やがて、このＱＣストーリーが</a:t>
              </a:r>
            </a:p>
            <a:p>
              <a:pPr algn="dist"/>
              <a:r>
                <a:rPr lang="ja-JP" altLang="en-US" sz="1400" b="1">
                  <a:solidFill>
                    <a:srgbClr val="660033"/>
                  </a:solidFill>
                  <a:latin typeface="ＭＳ ゴシック" pitchFamily="49" charset="-128"/>
                  <a:ea typeface="ＭＳ ゴシック" pitchFamily="49" charset="-128"/>
                </a:rPr>
                <a:t>　</a:t>
              </a:r>
              <a:r>
                <a:rPr lang="ja-JP" altLang="en-US" sz="2800" b="1" u="sng">
                  <a:solidFill>
                    <a:srgbClr val="660033"/>
                  </a:solidFill>
                  <a:latin typeface="ＭＳ ゴシック" pitchFamily="49" charset="-128"/>
                  <a:ea typeface="ＭＳ ゴシック" pitchFamily="49" charset="-128"/>
                </a:rPr>
                <a:t>改善における問題解決のステップ</a:t>
              </a:r>
            </a:p>
            <a:p>
              <a:pPr algn="dist"/>
              <a:r>
                <a:rPr lang="ja-JP" altLang="en-US" sz="1400" b="1">
                  <a:solidFill>
                    <a:srgbClr val="660033"/>
                  </a:solidFill>
                  <a:latin typeface="ＭＳ ゴシック" pitchFamily="49" charset="-128"/>
                  <a:ea typeface="ＭＳ ゴシック" pitchFamily="49" charset="-128"/>
                </a:rPr>
                <a:t>　</a:t>
              </a:r>
              <a:r>
                <a:rPr lang="en-US" altLang="ja-JP" sz="2800" b="1" u="sng">
                  <a:solidFill>
                    <a:srgbClr val="660033"/>
                  </a:solidFill>
                  <a:latin typeface="ＭＳ ゴシック" pitchFamily="49" charset="-128"/>
                  <a:ea typeface="ＭＳ ゴシック" pitchFamily="49" charset="-128"/>
                </a:rPr>
                <a:t>(</a:t>
              </a:r>
              <a:r>
                <a:rPr lang="ja-JP" altLang="en-US" sz="2800" b="1" u="sng">
                  <a:solidFill>
                    <a:srgbClr val="660033"/>
                  </a:solidFill>
                  <a:latin typeface="ＭＳ ゴシック" pitchFamily="49" charset="-128"/>
                  <a:ea typeface="ＭＳ ゴシック" pitchFamily="49" charset="-128"/>
                </a:rPr>
                <a:t>手順</a:t>
              </a:r>
              <a:r>
                <a:rPr lang="en-US" altLang="ja-JP" sz="2800" b="1">
                  <a:solidFill>
                    <a:srgbClr val="660033"/>
                  </a:solidFill>
                  <a:latin typeface="ＭＳ ゴシック" pitchFamily="49" charset="-128"/>
                  <a:ea typeface="ＭＳ ゴシック" pitchFamily="49" charset="-128"/>
                </a:rPr>
                <a:t>)</a:t>
              </a:r>
              <a:r>
                <a:rPr lang="ja-JP" altLang="en-US" sz="2800" b="1">
                  <a:solidFill>
                    <a:srgbClr val="660033"/>
                  </a:solidFill>
                  <a:latin typeface="ＭＳ ゴシック" pitchFamily="49" charset="-128"/>
                  <a:ea typeface="ＭＳ ゴシック" pitchFamily="49" charset="-128"/>
                </a:rPr>
                <a:t>となりました。</a:t>
              </a:r>
            </a:p>
          </p:txBody>
        </p:sp>
        <p:sp>
          <p:nvSpPr>
            <p:cNvPr id="175112" name="AutoShape 8"/>
            <p:cNvSpPr>
              <a:spLocks noChangeArrowheads="1"/>
            </p:cNvSpPr>
            <p:nvPr/>
          </p:nvSpPr>
          <p:spPr bwMode="auto">
            <a:xfrm>
              <a:off x="2832" y="0"/>
              <a:ext cx="1440" cy="384"/>
            </a:xfrm>
            <a:prstGeom prst="roundRect">
              <a:avLst>
                <a:gd name="adj" fmla="val 16667"/>
              </a:avLst>
            </a:prstGeom>
            <a:solidFill>
              <a:srgbClr val="6600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3600">
                  <a:solidFill>
                    <a:srgbClr val="FFFFCC"/>
                  </a:solidFill>
                </a:rPr>
                <a:t>参　考</a:t>
              </a:r>
            </a:p>
          </p:txBody>
        </p:sp>
      </p:grpSp>
      <p:sp>
        <p:nvSpPr>
          <p:cNvPr id="175114" name="Rectangle 10"/>
          <p:cNvSpPr>
            <a:spLocks noChangeArrowheads="1"/>
          </p:cNvSpPr>
          <p:nvPr/>
        </p:nvSpPr>
        <p:spPr bwMode="auto">
          <a:xfrm>
            <a:off x="107950" y="3789363"/>
            <a:ext cx="2286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2400" b="1">
                <a:solidFill>
                  <a:srgbClr val="660033"/>
                </a:solidFill>
              </a:rPr>
              <a:t>㈱</a:t>
            </a:r>
            <a:r>
              <a:rPr lang="ja-JP" altLang="en-US" sz="2400" b="1">
                <a:solidFill>
                  <a:srgbClr val="660033"/>
                </a:solidFill>
              </a:rPr>
              <a:t>小松製作所で</a:t>
            </a:r>
          </a:p>
        </p:txBody>
      </p:sp>
      <p:pic>
        <p:nvPicPr>
          <p:cNvPr id="175116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-107950" y="4340225"/>
            <a:ext cx="2592388" cy="251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5117" name="AutoShape 13"/>
          <p:cNvSpPr>
            <a:spLocks noChangeArrowheads="1"/>
          </p:cNvSpPr>
          <p:nvPr/>
        </p:nvSpPr>
        <p:spPr bwMode="auto">
          <a:xfrm>
            <a:off x="2195513" y="5562600"/>
            <a:ext cx="2520950" cy="1295400"/>
          </a:xfrm>
          <a:prstGeom prst="wedgeRoundRectCallout">
            <a:avLst>
              <a:gd name="adj1" fmla="val -84069"/>
              <a:gd name="adj2" fmla="val 6741"/>
              <a:gd name="adj3" fmla="val 16667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ja-JP" altLang="en-US" sz="2400" b="1">
                <a:solidFill>
                  <a:schemeClr val="tx1"/>
                </a:solidFill>
              </a:rPr>
              <a:t>この筋書きでまとめ、説明するとわかりやすいネ</a:t>
            </a:r>
          </a:p>
        </p:txBody>
      </p:sp>
      <p:sp>
        <p:nvSpPr>
          <p:cNvPr id="175118" name="AutoShape 14"/>
          <p:cNvSpPr>
            <a:spLocks noChangeArrowheads="1"/>
          </p:cNvSpPr>
          <p:nvPr/>
        </p:nvSpPr>
        <p:spPr bwMode="auto">
          <a:xfrm>
            <a:off x="1905000" y="4267200"/>
            <a:ext cx="2667000" cy="1143000"/>
          </a:xfrm>
          <a:prstGeom prst="cloudCallout">
            <a:avLst>
              <a:gd name="adj1" fmla="val -76667"/>
              <a:gd name="adj2" fmla="val 12639"/>
            </a:avLst>
          </a:prstGeom>
          <a:solidFill>
            <a:srgbClr val="660033"/>
          </a:solidFill>
          <a:ln w="9525">
            <a:solidFill>
              <a:srgbClr val="FFFF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ja-JP" sz="2400">
                <a:solidFill>
                  <a:srgbClr val="FFFFCC"/>
                </a:solidFill>
                <a:latin typeface="HGP創英角ﾎﾟｯﾌﾟ体" pitchFamily="50" charset="-128"/>
                <a:ea typeface="HGP創英角ﾎﾟｯﾌﾟ体" pitchFamily="50" charset="-128"/>
              </a:rPr>
              <a:t>QC</a:t>
            </a:r>
            <a:r>
              <a:rPr lang="ja-JP" altLang="en-US" sz="2400">
                <a:solidFill>
                  <a:srgbClr val="FFFFCC"/>
                </a:solidFill>
                <a:latin typeface="HGP創英角ﾎﾟｯﾌﾟ体" pitchFamily="50" charset="-128"/>
                <a:ea typeface="HGP創英角ﾎﾟｯﾌﾟ体" pitchFamily="50" charset="-128"/>
              </a:rPr>
              <a:t>ｽﾄｰﾘｰ</a:t>
            </a:r>
          </a:p>
          <a:p>
            <a:pPr algn="ctr"/>
            <a:r>
              <a:rPr lang="ja-JP" altLang="en-US" sz="2400">
                <a:solidFill>
                  <a:srgbClr val="FFFFCC"/>
                </a:solidFill>
                <a:latin typeface="HGP創英角ﾎﾟｯﾌﾟ体" pitchFamily="50" charset="-128"/>
                <a:ea typeface="HGP創英角ﾎﾟｯﾌﾟ体" pitchFamily="50" charset="-128"/>
              </a:rPr>
              <a:t>誕生</a:t>
            </a:r>
          </a:p>
        </p:txBody>
      </p:sp>
      <p:sp>
        <p:nvSpPr>
          <p:cNvPr id="175119" name="AutoShape 15"/>
          <p:cNvSpPr>
            <a:spLocks noChangeArrowheads="1"/>
          </p:cNvSpPr>
          <p:nvPr/>
        </p:nvSpPr>
        <p:spPr bwMode="auto">
          <a:xfrm>
            <a:off x="4572000" y="4800600"/>
            <a:ext cx="685800" cy="762000"/>
          </a:xfrm>
          <a:prstGeom prst="rightArrow">
            <a:avLst>
              <a:gd name="adj1" fmla="val 44167"/>
              <a:gd name="adj2" fmla="val 509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75128" name="Group 24"/>
          <p:cNvGrpSpPr>
            <a:grpSpLocks/>
          </p:cNvGrpSpPr>
          <p:nvPr/>
        </p:nvGrpSpPr>
        <p:grpSpPr bwMode="auto">
          <a:xfrm>
            <a:off x="5486400" y="3352800"/>
            <a:ext cx="3657600" cy="3505200"/>
            <a:chOff x="3456" y="2112"/>
            <a:chExt cx="2304" cy="2208"/>
          </a:xfrm>
        </p:grpSpPr>
        <p:pic>
          <p:nvPicPr>
            <p:cNvPr id="175123" name="Picture 1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4" y="2112"/>
              <a:ext cx="2016" cy="2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5124" name="AutoShape 20"/>
            <p:cNvSpPr>
              <a:spLocks noChangeArrowheads="1"/>
            </p:cNvSpPr>
            <p:nvPr/>
          </p:nvSpPr>
          <p:spPr bwMode="auto">
            <a:xfrm>
              <a:off x="3456" y="3072"/>
              <a:ext cx="1392" cy="1248"/>
            </a:xfrm>
            <a:prstGeom prst="wedgeRoundRectCallout">
              <a:avLst>
                <a:gd name="adj1" fmla="val 36639"/>
                <a:gd name="adj2" fmla="val -89181"/>
                <a:gd name="adj3" fmla="val 1666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en-US" altLang="ja-JP" sz="2400" b="1">
                  <a:solidFill>
                    <a:schemeClr val="tx1"/>
                  </a:solidFill>
                </a:rPr>
                <a:t>QC</a:t>
              </a:r>
              <a:r>
                <a:rPr lang="ja-JP" altLang="en-US" sz="2400" b="1">
                  <a:solidFill>
                    <a:schemeClr val="tx1"/>
                  </a:solidFill>
                </a:rPr>
                <a:t>ｽﾄｰﾘｰのステップで</a:t>
              </a:r>
            </a:p>
            <a:p>
              <a:r>
                <a:rPr lang="ja-JP" altLang="en-US" sz="2400" b="1">
                  <a:solidFill>
                    <a:schemeClr val="tx1"/>
                  </a:solidFill>
                </a:rPr>
                <a:t>問題を解決</a:t>
              </a:r>
            </a:p>
            <a:p>
              <a:r>
                <a:rPr lang="ja-JP" altLang="en-US" sz="2400" b="1">
                  <a:solidFill>
                    <a:schemeClr val="tx1"/>
                  </a:solidFill>
                </a:rPr>
                <a:t>すると効果</a:t>
              </a:r>
            </a:p>
            <a:p>
              <a:r>
                <a:rPr lang="ja-JP" altLang="en-US" sz="2400" b="1">
                  <a:solidFill>
                    <a:schemeClr val="tx1"/>
                  </a:solidFill>
                </a:rPr>
                <a:t>的だヨ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5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314" name="Group 18"/>
          <p:cNvGrpSpPr>
            <a:grpSpLocks/>
          </p:cNvGrpSpPr>
          <p:nvPr/>
        </p:nvGrpSpPr>
        <p:grpSpPr bwMode="auto">
          <a:xfrm>
            <a:off x="4114800" y="152400"/>
            <a:ext cx="4724400" cy="6629400"/>
            <a:chOff x="240" y="144"/>
            <a:chExt cx="2928" cy="4176"/>
          </a:xfrm>
        </p:grpSpPr>
        <p:sp>
          <p:nvSpPr>
            <p:cNvPr id="183299" name="AutoShape 3"/>
            <p:cNvSpPr>
              <a:spLocks noChangeArrowheads="1"/>
            </p:cNvSpPr>
            <p:nvPr/>
          </p:nvSpPr>
          <p:spPr bwMode="auto">
            <a:xfrm>
              <a:off x="1584" y="240"/>
              <a:ext cx="240" cy="3840"/>
            </a:xfrm>
            <a:prstGeom prst="downArrow">
              <a:avLst>
                <a:gd name="adj1" fmla="val 33333"/>
                <a:gd name="adj2" fmla="val 4681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183300" name="Rectangle 4"/>
            <p:cNvSpPr>
              <a:spLocks noChangeArrowheads="1"/>
            </p:cNvSpPr>
            <p:nvPr/>
          </p:nvSpPr>
          <p:spPr bwMode="auto">
            <a:xfrm>
              <a:off x="240" y="480"/>
              <a:ext cx="2928" cy="288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200" b="1">
                  <a:solidFill>
                    <a:srgbClr val="660033"/>
                  </a:solidFill>
                </a:rPr>
                <a:t>　２．テーマの選定理由</a:t>
              </a:r>
            </a:p>
          </p:txBody>
        </p:sp>
        <p:sp>
          <p:nvSpPr>
            <p:cNvPr id="183301" name="Rectangle 5"/>
            <p:cNvSpPr>
              <a:spLocks noChangeArrowheads="1"/>
            </p:cNvSpPr>
            <p:nvPr/>
          </p:nvSpPr>
          <p:spPr bwMode="auto">
            <a:xfrm>
              <a:off x="240" y="816"/>
              <a:ext cx="2928" cy="24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200" b="1">
                  <a:solidFill>
                    <a:srgbClr val="660033"/>
                  </a:solidFill>
                </a:rPr>
                <a:t>　３．現状の把握</a:t>
              </a:r>
            </a:p>
          </p:txBody>
        </p:sp>
        <p:sp>
          <p:nvSpPr>
            <p:cNvPr id="183302" name="Rectangle 6"/>
            <p:cNvSpPr>
              <a:spLocks noChangeArrowheads="1"/>
            </p:cNvSpPr>
            <p:nvPr/>
          </p:nvSpPr>
          <p:spPr bwMode="auto">
            <a:xfrm>
              <a:off x="240" y="1392"/>
              <a:ext cx="2928" cy="24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200" b="1">
                  <a:solidFill>
                    <a:srgbClr val="660033"/>
                  </a:solidFill>
                </a:rPr>
                <a:t>　５．工程の概要</a:t>
              </a:r>
            </a:p>
          </p:txBody>
        </p:sp>
        <p:sp>
          <p:nvSpPr>
            <p:cNvPr id="183303" name="Rectangle 7"/>
            <p:cNvSpPr>
              <a:spLocks noChangeArrowheads="1"/>
            </p:cNvSpPr>
            <p:nvPr/>
          </p:nvSpPr>
          <p:spPr bwMode="auto">
            <a:xfrm>
              <a:off x="240" y="1968"/>
              <a:ext cx="2928" cy="24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200" b="1">
                  <a:solidFill>
                    <a:srgbClr val="660033"/>
                  </a:solidFill>
                </a:rPr>
                <a:t>　７．要因の解析</a:t>
              </a:r>
            </a:p>
          </p:txBody>
        </p:sp>
        <p:sp>
          <p:nvSpPr>
            <p:cNvPr id="183304" name="Rectangle 8"/>
            <p:cNvSpPr>
              <a:spLocks noChangeArrowheads="1"/>
            </p:cNvSpPr>
            <p:nvPr/>
          </p:nvSpPr>
          <p:spPr bwMode="auto">
            <a:xfrm>
              <a:off x="240" y="2256"/>
              <a:ext cx="2928" cy="24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200" b="1">
                  <a:solidFill>
                    <a:srgbClr val="660033"/>
                  </a:solidFill>
                </a:rPr>
                <a:t>　８．対策の検討</a:t>
              </a:r>
            </a:p>
          </p:txBody>
        </p:sp>
        <p:sp>
          <p:nvSpPr>
            <p:cNvPr id="183305" name="Rectangle 9"/>
            <p:cNvSpPr>
              <a:spLocks noChangeArrowheads="1"/>
            </p:cNvSpPr>
            <p:nvPr/>
          </p:nvSpPr>
          <p:spPr bwMode="auto">
            <a:xfrm>
              <a:off x="240" y="2832"/>
              <a:ext cx="2928" cy="24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200" b="1">
                  <a:solidFill>
                    <a:srgbClr val="660033"/>
                  </a:solidFill>
                </a:rPr>
                <a:t>１０．対策結果の確認</a:t>
              </a:r>
            </a:p>
          </p:txBody>
        </p:sp>
        <p:sp>
          <p:nvSpPr>
            <p:cNvPr id="183306" name="Rectangle 10"/>
            <p:cNvSpPr>
              <a:spLocks noChangeArrowheads="1"/>
            </p:cNvSpPr>
            <p:nvPr/>
          </p:nvSpPr>
          <p:spPr bwMode="auto">
            <a:xfrm>
              <a:off x="240" y="4080"/>
              <a:ext cx="2928" cy="24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200" b="1">
                  <a:solidFill>
                    <a:srgbClr val="660033"/>
                  </a:solidFill>
                </a:rPr>
                <a:t>１４．活動の反省と今後の進め方</a:t>
              </a:r>
            </a:p>
          </p:txBody>
        </p:sp>
        <p:sp>
          <p:nvSpPr>
            <p:cNvPr id="183307" name="Rectangle 11"/>
            <p:cNvSpPr>
              <a:spLocks noChangeArrowheads="1"/>
            </p:cNvSpPr>
            <p:nvPr/>
          </p:nvSpPr>
          <p:spPr bwMode="auto">
            <a:xfrm>
              <a:off x="240" y="144"/>
              <a:ext cx="2928" cy="288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200" b="1">
                  <a:solidFill>
                    <a:srgbClr val="660033"/>
                  </a:solidFill>
                </a:rPr>
                <a:t>　１．サークルの紹介</a:t>
              </a:r>
            </a:p>
          </p:txBody>
        </p:sp>
        <p:sp>
          <p:nvSpPr>
            <p:cNvPr id="183308" name="Rectangle 12"/>
            <p:cNvSpPr>
              <a:spLocks noChangeArrowheads="1"/>
            </p:cNvSpPr>
            <p:nvPr/>
          </p:nvSpPr>
          <p:spPr bwMode="auto">
            <a:xfrm>
              <a:off x="240" y="1104"/>
              <a:ext cx="2928" cy="24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200" b="1">
                  <a:solidFill>
                    <a:srgbClr val="660033"/>
                  </a:solidFill>
                </a:rPr>
                <a:t>　４．目標の設定</a:t>
              </a:r>
            </a:p>
          </p:txBody>
        </p:sp>
        <p:sp>
          <p:nvSpPr>
            <p:cNvPr id="183309" name="Rectangle 13"/>
            <p:cNvSpPr>
              <a:spLocks noChangeArrowheads="1"/>
            </p:cNvSpPr>
            <p:nvPr/>
          </p:nvSpPr>
          <p:spPr bwMode="auto">
            <a:xfrm>
              <a:off x="240" y="1680"/>
              <a:ext cx="2928" cy="24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200" b="1">
                  <a:solidFill>
                    <a:srgbClr val="660033"/>
                  </a:solidFill>
                </a:rPr>
                <a:t>　６．活動計画の作成</a:t>
              </a:r>
            </a:p>
          </p:txBody>
        </p:sp>
        <p:sp>
          <p:nvSpPr>
            <p:cNvPr id="183310" name="Rectangle 14"/>
            <p:cNvSpPr>
              <a:spLocks noChangeArrowheads="1"/>
            </p:cNvSpPr>
            <p:nvPr/>
          </p:nvSpPr>
          <p:spPr bwMode="auto">
            <a:xfrm>
              <a:off x="240" y="2544"/>
              <a:ext cx="2928" cy="24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200" b="1">
                  <a:solidFill>
                    <a:srgbClr val="660033"/>
                  </a:solidFill>
                </a:rPr>
                <a:t>　９．対策の実施</a:t>
              </a:r>
            </a:p>
          </p:txBody>
        </p:sp>
        <p:sp>
          <p:nvSpPr>
            <p:cNvPr id="183311" name="Rectangle 15"/>
            <p:cNvSpPr>
              <a:spLocks noChangeArrowheads="1"/>
            </p:cNvSpPr>
            <p:nvPr/>
          </p:nvSpPr>
          <p:spPr bwMode="auto">
            <a:xfrm>
              <a:off x="240" y="3120"/>
              <a:ext cx="2928" cy="24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200" b="1">
                  <a:solidFill>
                    <a:srgbClr val="660033"/>
                  </a:solidFill>
                </a:rPr>
                <a:t>１１．標準化</a:t>
              </a:r>
            </a:p>
          </p:txBody>
        </p:sp>
        <p:sp>
          <p:nvSpPr>
            <p:cNvPr id="183312" name="Rectangle 16"/>
            <p:cNvSpPr>
              <a:spLocks noChangeArrowheads="1"/>
            </p:cNvSpPr>
            <p:nvPr/>
          </p:nvSpPr>
          <p:spPr bwMode="auto">
            <a:xfrm>
              <a:off x="240" y="3408"/>
              <a:ext cx="2928" cy="24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200" b="1">
                  <a:solidFill>
                    <a:srgbClr val="660033"/>
                  </a:solidFill>
                </a:rPr>
                <a:t>１２．管理の定着</a:t>
              </a:r>
            </a:p>
          </p:txBody>
        </p:sp>
        <p:sp>
          <p:nvSpPr>
            <p:cNvPr id="183313" name="Rectangle 17"/>
            <p:cNvSpPr>
              <a:spLocks noChangeArrowheads="1"/>
            </p:cNvSpPr>
            <p:nvPr/>
          </p:nvSpPr>
          <p:spPr bwMode="auto">
            <a:xfrm>
              <a:off x="240" y="3696"/>
              <a:ext cx="2928" cy="24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200" b="1">
                  <a:solidFill>
                    <a:srgbClr val="660033"/>
                  </a:solidFill>
                </a:rPr>
                <a:t>１３．活動の成果</a:t>
              </a:r>
            </a:p>
          </p:txBody>
        </p:sp>
      </p:grpSp>
      <p:pic>
        <p:nvPicPr>
          <p:cNvPr id="183349" name="Picture 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352800"/>
            <a:ext cx="32004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3354" name="AutoShape 58"/>
          <p:cNvSpPr>
            <a:spLocks noChangeArrowheads="1"/>
          </p:cNvSpPr>
          <p:nvPr/>
        </p:nvSpPr>
        <p:spPr bwMode="auto">
          <a:xfrm>
            <a:off x="0" y="0"/>
            <a:ext cx="3886200" cy="3048000"/>
          </a:xfrm>
          <a:prstGeom prst="wedgeRoundRectCallout">
            <a:avLst>
              <a:gd name="adj1" fmla="val -736"/>
              <a:gd name="adj2" fmla="val 62968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ja-JP" altLang="en-US" sz="2800">
                <a:solidFill>
                  <a:srgbClr val="660033"/>
                </a:solidFill>
              </a:rPr>
              <a:t>これが、ＱＣストー</a:t>
            </a:r>
          </a:p>
          <a:p>
            <a:r>
              <a:rPr lang="ja-JP" altLang="en-US" sz="2800">
                <a:solidFill>
                  <a:srgbClr val="660033"/>
                </a:solidFill>
              </a:rPr>
              <a:t>リーの１４ステップ！</a:t>
            </a:r>
          </a:p>
          <a:p>
            <a:r>
              <a:rPr lang="ja-JP" altLang="en-US" sz="2800">
                <a:solidFill>
                  <a:srgbClr val="660033"/>
                </a:solidFill>
              </a:rPr>
              <a:t>この筋書きで活動</a:t>
            </a:r>
          </a:p>
          <a:p>
            <a:r>
              <a:rPr lang="ja-JP" altLang="en-US" sz="2800">
                <a:solidFill>
                  <a:srgbClr val="660033"/>
                </a:solidFill>
              </a:rPr>
              <a:t>成果をまとめ、</a:t>
            </a:r>
          </a:p>
          <a:p>
            <a:r>
              <a:rPr lang="ja-JP" altLang="en-US" sz="2800">
                <a:solidFill>
                  <a:srgbClr val="660033"/>
                </a:solidFill>
              </a:rPr>
              <a:t>報告･発表をすると</a:t>
            </a:r>
          </a:p>
          <a:p>
            <a:r>
              <a:rPr lang="ja-JP" altLang="en-US" sz="2800">
                <a:solidFill>
                  <a:srgbClr val="660033"/>
                </a:solidFill>
              </a:rPr>
              <a:t>相手がわかりやすいヨ</a:t>
            </a:r>
          </a:p>
        </p:txBody>
      </p:sp>
      <p:sp>
        <p:nvSpPr>
          <p:cNvPr id="183358" name="Rectangle 62"/>
          <p:cNvSpPr>
            <a:spLocks noChangeArrowheads="1"/>
          </p:cNvSpPr>
          <p:nvPr/>
        </p:nvSpPr>
        <p:spPr bwMode="auto">
          <a:xfrm>
            <a:off x="0" y="5410200"/>
            <a:ext cx="4114800" cy="1447800"/>
          </a:xfrm>
          <a:prstGeom prst="rect">
            <a:avLst/>
          </a:prstGeom>
          <a:solidFill>
            <a:srgbClr val="6600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3000">
                <a:solidFill>
                  <a:srgbClr val="FFFFCC"/>
                </a:solidFill>
              </a:rPr>
              <a:t>これが、次ページの</a:t>
            </a:r>
          </a:p>
          <a:p>
            <a:pPr algn="ctr"/>
            <a:r>
              <a:rPr lang="ja-JP" altLang="en-US" sz="3000">
                <a:solidFill>
                  <a:srgbClr val="FFFFCC"/>
                </a:solidFill>
              </a:rPr>
              <a:t>問題解決のステップ</a:t>
            </a:r>
          </a:p>
          <a:p>
            <a:pPr algn="ctr"/>
            <a:r>
              <a:rPr lang="ja-JP" altLang="en-US" sz="3000">
                <a:solidFill>
                  <a:srgbClr val="FFFFCC"/>
                </a:solidFill>
              </a:rPr>
              <a:t>につながった</a:t>
            </a:r>
          </a:p>
        </p:txBody>
      </p:sp>
      <p:pic>
        <p:nvPicPr>
          <p:cNvPr id="183353" name="Picture 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488" y="152400"/>
            <a:ext cx="2322512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3356" name="AutoShape 60"/>
          <p:cNvSpPr>
            <a:spLocks noChangeArrowheads="1"/>
          </p:cNvSpPr>
          <p:nvPr/>
        </p:nvSpPr>
        <p:spPr bwMode="auto">
          <a:xfrm>
            <a:off x="7308850" y="4953000"/>
            <a:ext cx="1835150" cy="1143000"/>
          </a:xfrm>
          <a:prstGeom prst="wedgeEllipseCallout">
            <a:avLst>
              <a:gd name="adj1" fmla="val 21282"/>
              <a:gd name="adj2" fmla="val -237222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 sz="2200">
                <a:ea typeface="HG創英角ﾎﾟｯﾌﾟ体" pitchFamily="49" charset="-128"/>
              </a:rPr>
              <a:t>わかり</a:t>
            </a:r>
          </a:p>
          <a:p>
            <a:pPr algn="ctr"/>
            <a:r>
              <a:rPr lang="ja-JP" altLang="en-US" sz="2200">
                <a:ea typeface="HG創英角ﾎﾟｯﾌﾟ体" pitchFamily="49" charset="-128"/>
              </a:rPr>
              <a:t>やすいワ</a:t>
            </a:r>
          </a:p>
        </p:txBody>
      </p:sp>
      <p:sp>
        <p:nvSpPr>
          <p:cNvPr id="183359" name="AutoShape 63"/>
          <p:cNvSpPr>
            <a:spLocks noChangeArrowheads="1"/>
          </p:cNvSpPr>
          <p:nvPr/>
        </p:nvSpPr>
        <p:spPr bwMode="auto">
          <a:xfrm>
            <a:off x="7315200" y="3733800"/>
            <a:ext cx="1828800" cy="914400"/>
          </a:xfrm>
          <a:prstGeom prst="wedgeEllipseCallout">
            <a:avLst>
              <a:gd name="adj1" fmla="val -30468"/>
              <a:gd name="adj2" fmla="val -8628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 sz="2200">
                <a:ea typeface="HG創英角ﾎﾟｯﾌﾟ体" pitchFamily="49" charset="-128"/>
              </a:rPr>
              <a:t>物語</a:t>
            </a:r>
          </a:p>
          <a:p>
            <a:pPr algn="ctr"/>
            <a:r>
              <a:rPr lang="ja-JP" altLang="en-US" sz="2200">
                <a:ea typeface="HG創英角ﾎﾟｯﾌﾟ体" pitchFamily="49" charset="-128"/>
              </a:rPr>
              <a:t>みたい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3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58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223" name="Group 23"/>
          <p:cNvGrpSpPr>
            <a:grpSpLocks/>
          </p:cNvGrpSpPr>
          <p:nvPr/>
        </p:nvGrpSpPr>
        <p:grpSpPr bwMode="auto">
          <a:xfrm>
            <a:off x="360363" y="215900"/>
            <a:ext cx="8604250" cy="6381750"/>
            <a:chOff x="0" y="0"/>
            <a:chExt cx="5760" cy="4320"/>
          </a:xfrm>
        </p:grpSpPr>
        <p:sp>
          <p:nvSpPr>
            <p:cNvPr id="179205" name="Rectangle 5"/>
            <p:cNvSpPr>
              <a:spLocks noChangeArrowheads="1"/>
            </p:cNvSpPr>
            <p:nvPr/>
          </p:nvSpPr>
          <p:spPr bwMode="auto">
            <a:xfrm>
              <a:off x="1632" y="384"/>
              <a:ext cx="4128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400" b="1" u="sng">
                  <a:solidFill>
                    <a:srgbClr val="660033"/>
                  </a:solidFill>
                </a:rPr>
                <a:t>どんな問題をテーマ</a:t>
              </a:r>
              <a:r>
                <a:rPr lang="ja-JP" altLang="en-US" sz="2400" b="1">
                  <a:solidFill>
                    <a:srgbClr val="660033"/>
                  </a:solidFill>
                </a:rPr>
                <a:t>にするか？決める</a:t>
              </a:r>
            </a:p>
          </p:txBody>
        </p:sp>
        <p:sp>
          <p:nvSpPr>
            <p:cNvPr id="179206" name="Rectangle 6"/>
            <p:cNvSpPr>
              <a:spLocks noChangeArrowheads="1"/>
            </p:cNvSpPr>
            <p:nvPr/>
          </p:nvSpPr>
          <p:spPr bwMode="auto">
            <a:xfrm>
              <a:off x="1680" y="816"/>
              <a:ext cx="3936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400" b="1">
                  <a:solidFill>
                    <a:srgbClr val="660033"/>
                  </a:solidFill>
                </a:rPr>
                <a:t>その問題の</a:t>
              </a:r>
              <a:r>
                <a:rPr lang="ja-JP" altLang="en-US" sz="2400" b="1" u="sng">
                  <a:solidFill>
                    <a:srgbClr val="660033"/>
                  </a:solidFill>
                </a:rPr>
                <a:t>現状がどれくらい悪いのか？</a:t>
              </a:r>
            </a:p>
            <a:p>
              <a:r>
                <a:rPr lang="ja-JP" altLang="en-US" sz="2400" b="1" u="sng">
                  <a:solidFill>
                    <a:srgbClr val="660033"/>
                  </a:solidFill>
                </a:rPr>
                <a:t>を調べ</a:t>
              </a:r>
              <a:r>
                <a:rPr lang="ja-JP" altLang="en-US" sz="2400" b="1">
                  <a:solidFill>
                    <a:srgbClr val="660033"/>
                  </a:solidFill>
                </a:rPr>
                <a:t>、目標（</a:t>
              </a:r>
              <a:r>
                <a:rPr lang="ja-JP" altLang="en-US" sz="2400" b="1" u="sng">
                  <a:solidFill>
                    <a:srgbClr val="660033"/>
                  </a:solidFill>
                </a:rPr>
                <a:t>いつまでに、どこまで解決</a:t>
              </a:r>
            </a:p>
            <a:p>
              <a:r>
                <a:rPr lang="ja-JP" altLang="en-US" sz="2400" b="1" u="sng">
                  <a:solidFill>
                    <a:srgbClr val="660033"/>
                  </a:solidFill>
                </a:rPr>
                <a:t>するか？</a:t>
              </a:r>
              <a:r>
                <a:rPr lang="ja-JP" altLang="en-US" sz="2400" b="1">
                  <a:solidFill>
                    <a:srgbClr val="660033"/>
                  </a:solidFill>
                </a:rPr>
                <a:t>）を決める</a:t>
              </a:r>
            </a:p>
          </p:txBody>
        </p:sp>
        <p:sp>
          <p:nvSpPr>
            <p:cNvPr id="179208" name="Rectangle 8"/>
            <p:cNvSpPr>
              <a:spLocks noChangeArrowheads="1"/>
            </p:cNvSpPr>
            <p:nvPr/>
          </p:nvSpPr>
          <p:spPr bwMode="auto">
            <a:xfrm>
              <a:off x="1680" y="1536"/>
              <a:ext cx="3888" cy="4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400" b="1" u="sng">
                  <a:solidFill>
                    <a:srgbClr val="660033"/>
                  </a:solidFill>
                </a:rPr>
                <a:t>誰が、いつ、何をする</a:t>
              </a:r>
              <a:r>
                <a:rPr lang="ja-JP" altLang="en-US" sz="2400" b="1">
                  <a:solidFill>
                    <a:srgbClr val="660033"/>
                  </a:solidFill>
                </a:rPr>
                <a:t>か？決める</a:t>
              </a:r>
            </a:p>
          </p:txBody>
        </p:sp>
        <p:sp>
          <p:nvSpPr>
            <p:cNvPr id="179210" name="Rectangle 10"/>
            <p:cNvSpPr>
              <a:spLocks noChangeArrowheads="1"/>
            </p:cNvSpPr>
            <p:nvPr/>
          </p:nvSpPr>
          <p:spPr bwMode="auto">
            <a:xfrm>
              <a:off x="1680" y="2112"/>
              <a:ext cx="3840" cy="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400" b="1">
                  <a:solidFill>
                    <a:srgbClr val="660033"/>
                  </a:solidFill>
                </a:rPr>
                <a:t>なぜこんな状態になったのか？</a:t>
              </a:r>
            </a:p>
            <a:p>
              <a:r>
                <a:rPr lang="ja-JP" altLang="en-US" sz="2400" b="1" u="sng">
                  <a:solidFill>
                    <a:srgbClr val="660033"/>
                  </a:solidFill>
                </a:rPr>
                <a:t>原因をつきとめ</a:t>
              </a:r>
              <a:r>
                <a:rPr lang="ja-JP" altLang="en-US" sz="2400" b="1">
                  <a:solidFill>
                    <a:srgbClr val="660033"/>
                  </a:solidFill>
                </a:rPr>
                <a:t>、</a:t>
              </a:r>
              <a:r>
                <a:rPr lang="ja-JP" altLang="en-US" sz="2400" b="1" u="sng">
                  <a:solidFill>
                    <a:srgbClr val="660033"/>
                  </a:solidFill>
                </a:rPr>
                <a:t>対策項目を決める</a:t>
              </a:r>
            </a:p>
          </p:txBody>
        </p:sp>
        <p:sp>
          <p:nvSpPr>
            <p:cNvPr id="179212" name="Rectangle 12"/>
            <p:cNvSpPr>
              <a:spLocks noChangeArrowheads="1"/>
            </p:cNvSpPr>
            <p:nvPr/>
          </p:nvSpPr>
          <p:spPr bwMode="auto">
            <a:xfrm>
              <a:off x="1680" y="2736"/>
              <a:ext cx="3792" cy="4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400" b="1" u="sng">
                  <a:solidFill>
                    <a:srgbClr val="660033"/>
                  </a:solidFill>
                </a:rPr>
                <a:t>具体的にどんな対策</a:t>
              </a:r>
              <a:r>
                <a:rPr lang="ja-JP" altLang="en-US" sz="2400" b="1">
                  <a:solidFill>
                    <a:srgbClr val="660033"/>
                  </a:solidFill>
                </a:rPr>
                <a:t>をうつのか？</a:t>
              </a:r>
            </a:p>
            <a:p>
              <a:r>
                <a:rPr lang="ja-JP" altLang="en-US" sz="2400" b="1">
                  <a:solidFill>
                    <a:srgbClr val="660033"/>
                  </a:solidFill>
                </a:rPr>
                <a:t>を検討して決め、</a:t>
              </a:r>
              <a:r>
                <a:rPr lang="ja-JP" altLang="en-US" sz="2400" b="1" u="sng">
                  <a:solidFill>
                    <a:srgbClr val="660033"/>
                  </a:solidFill>
                </a:rPr>
                <a:t>実施する</a:t>
              </a:r>
            </a:p>
          </p:txBody>
        </p:sp>
        <p:sp>
          <p:nvSpPr>
            <p:cNvPr id="179214" name="Rectangle 14"/>
            <p:cNvSpPr>
              <a:spLocks noChangeArrowheads="1"/>
            </p:cNvSpPr>
            <p:nvPr/>
          </p:nvSpPr>
          <p:spPr bwMode="auto">
            <a:xfrm>
              <a:off x="1680" y="3264"/>
              <a:ext cx="3744" cy="4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400" b="1">
                  <a:solidFill>
                    <a:srgbClr val="660033"/>
                  </a:solidFill>
                </a:rPr>
                <a:t>対策</a:t>
              </a:r>
              <a:r>
                <a:rPr lang="ja-JP" altLang="en-US" sz="2400" b="1" u="sng">
                  <a:solidFill>
                    <a:srgbClr val="660033"/>
                  </a:solidFill>
                </a:rPr>
                <a:t>結果を確認</a:t>
              </a:r>
              <a:r>
                <a:rPr lang="ja-JP" altLang="en-US" sz="2400" b="1">
                  <a:solidFill>
                    <a:srgbClr val="660033"/>
                  </a:solidFill>
                </a:rPr>
                <a:t>し、</a:t>
              </a:r>
              <a:r>
                <a:rPr lang="ja-JP" altLang="en-US" sz="2400" b="1" u="sng">
                  <a:solidFill>
                    <a:srgbClr val="660033"/>
                  </a:solidFill>
                </a:rPr>
                <a:t>目標値と比べる</a:t>
              </a:r>
            </a:p>
          </p:txBody>
        </p:sp>
        <p:grpSp>
          <p:nvGrpSpPr>
            <p:cNvPr id="179218" name="Group 18"/>
            <p:cNvGrpSpPr>
              <a:grpSpLocks/>
            </p:cNvGrpSpPr>
            <p:nvPr/>
          </p:nvGrpSpPr>
          <p:grpSpPr bwMode="auto">
            <a:xfrm>
              <a:off x="192" y="432"/>
              <a:ext cx="1440" cy="3888"/>
              <a:chOff x="192" y="432"/>
              <a:chExt cx="1440" cy="3888"/>
            </a:xfrm>
          </p:grpSpPr>
          <p:sp>
            <p:nvSpPr>
              <p:cNvPr id="179202" name="AutoShape 2"/>
              <p:cNvSpPr>
                <a:spLocks noChangeArrowheads="1"/>
              </p:cNvSpPr>
              <p:nvPr/>
            </p:nvSpPr>
            <p:spPr bwMode="auto">
              <a:xfrm>
                <a:off x="768" y="528"/>
                <a:ext cx="240" cy="3312"/>
              </a:xfrm>
              <a:prstGeom prst="downArrow">
                <a:avLst>
                  <a:gd name="adj1" fmla="val 33333"/>
                  <a:gd name="adj2" fmla="val 57883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179203" name="Rectangle 3"/>
              <p:cNvSpPr>
                <a:spLocks noChangeArrowheads="1"/>
              </p:cNvSpPr>
              <p:nvPr/>
            </p:nvSpPr>
            <p:spPr bwMode="auto">
              <a:xfrm>
                <a:off x="192" y="432"/>
                <a:ext cx="1392" cy="288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2200" b="1">
                    <a:solidFill>
                      <a:srgbClr val="660033"/>
                    </a:solidFill>
                  </a:rPr>
                  <a:t>テーマ選定</a:t>
                </a:r>
              </a:p>
            </p:txBody>
          </p:sp>
          <p:sp>
            <p:nvSpPr>
              <p:cNvPr id="179204" name="Rectangle 4"/>
              <p:cNvSpPr>
                <a:spLocks noChangeArrowheads="1"/>
              </p:cNvSpPr>
              <p:nvPr/>
            </p:nvSpPr>
            <p:spPr bwMode="auto">
              <a:xfrm>
                <a:off x="192" y="864"/>
                <a:ext cx="1392" cy="528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2200" b="1">
                    <a:solidFill>
                      <a:srgbClr val="660033"/>
                    </a:solidFill>
                  </a:rPr>
                  <a:t>現状の把握と</a:t>
                </a:r>
              </a:p>
              <a:p>
                <a:pPr algn="ctr"/>
                <a:r>
                  <a:rPr lang="ja-JP" altLang="en-US" sz="2200" b="1">
                    <a:solidFill>
                      <a:srgbClr val="660033"/>
                    </a:solidFill>
                  </a:rPr>
                  <a:t>目標の設定</a:t>
                </a:r>
              </a:p>
            </p:txBody>
          </p:sp>
          <p:sp>
            <p:nvSpPr>
              <p:cNvPr id="179207" name="Rectangle 7"/>
              <p:cNvSpPr>
                <a:spLocks noChangeArrowheads="1"/>
              </p:cNvSpPr>
              <p:nvPr/>
            </p:nvSpPr>
            <p:spPr bwMode="auto">
              <a:xfrm>
                <a:off x="192" y="1536"/>
                <a:ext cx="1392" cy="480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2200" b="1">
                    <a:solidFill>
                      <a:srgbClr val="660033"/>
                    </a:solidFill>
                  </a:rPr>
                  <a:t>活動計画の</a:t>
                </a:r>
              </a:p>
              <a:p>
                <a:pPr algn="ctr"/>
                <a:r>
                  <a:rPr lang="ja-JP" altLang="en-US" sz="2200" b="1">
                    <a:solidFill>
                      <a:srgbClr val="660033"/>
                    </a:solidFill>
                  </a:rPr>
                  <a:t>作成</a:t>
                </a:r>
              </a:p>
            </p:txBody>
          </p:sp>
          <p:sp>
            <p:nvSpPr>
              <p:cNvPr id="179209" name="Rectangle 9"/>
              <p:cNvSpPr>
                <a:spLocks noChangeArrowheads="1"/>
              </p:cNvSpPr>
              <p:nvPr/>
            </p:nvSpPr>
            <p:spPr bwMode="auto">
              <a:xfrm>
                <a:off x="192" y="2160"/>
                <a:ext cx="1392" cy="432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2200" b="1">
                    <a:solidFill>
                      <a:srgbClr val="660033"/>
                    </a:solidFill>
                  </a:rPr>
                  <a:t>要因の解析</a:t>
                </a:r>
              </a:p>
            </p:txBody>
          </p:sp>
          <p:sp>
            <p:nvSpPr>
              <p:cNvPr id="179211" name="Rectangle 11"/>
              <p:cNvSpPr>
                <a:spLocks noChangeArrowheads="1"/>
              </p:cNvSpPr>
              <p:nvPr/>
            </p:nvSpPr>
            <p:spPr bwMode="auto">
              <a:xfrm>
                <a:off x="192" y="2688"/>
                <a:ext cx="1392" cy="528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2200" b="1">
                    <a:solidFill>
                      <a:srgbClr val="660033"/>
                    </a:solidFill>
                  </a:rPr>
                  <a:t>対策の</a:t>
                </a:r>
              </a:p>
              <a:p>
                <a:pPr algn="ctr"/>
                <a:r>
                  <a:rPr lang="ja-JP" altLang="en-US" sz="2200" b="1">
                    <a:solidFill>
                      <a:srgbClr val="660033"/>
                    </a:solidFill>
                  </a:rPr>
                  <a:t>検討と実施</a:t>
                </a:r>
              </a:p>
            </p:txBody>
          </p:sp>
          <p:sp>
            <p:nvSpPr>
              <p:cNvPr id="179213" name="Rectangle 13"/>
              <p:cNvSpPr>
                <a:spLocks noChangeArrowheads="1"/>
              </p:cNvSpPr>
              <p:nvPr/>
            </p:nvSpPr>
            <p:spPr bwMode="auto">
              <a:xfrm>
                <a:off x="192" y="3312"/>
                <a:ext cx="1392" cy="336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2200" b="1">
                    <a:solidFill>
                      <a:srgbClr val="660033"/>
                    </a:solidFill>
                  </a:rPr>
                  <a:t>効果の確認</a:t>
                </a:r>
              </a:p>
            </p:txBody>
          </p:sp>
          <p:sp>
            <p:nvSpPr>
              <p:cNvPr id="179215" name="Rectangle 15"/>
              <p:cNvSpPr>
                <a:spLocks noChangeArrowheads="1"/>
              </p:cNvSpPr>
              <p:nvPr/>
            </p:nvSpPr>
            <p:spPr bwMode="auto">
              <a:xfrm>
                <a:off x="240" y="3840"/>
                <a:ext cx="1392" cy="480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ja-JP" altLang="en-US" sz="2200" b="1">
                    <a:solidFill>
                      <a:srgbClr val="660033"/>
                    </a:solidFill>
                  </a:rPr>
                  <a:t>標準化と</a:t>
                </a:r>
              </a:p>
              <a:p>
                <a:pPr algn="ctr"/>
                <a:r>
                  <a:rPr lang="ja-JP" altLang="en-US" sz="2200" b="1">
                    <a:solidFill>
                      <a:srgbClr val="660033"/>
                    </a:solidFill>
                  </a:rPr>
                  <a:t>管理の定着</a:t>
                </a:r>
              </a:p>
            </p:txBody>
          </p:sp>
        </p:grpSp>
        <p:sp>
          <p:nvSpPr>
            <p:cNvPr id="179216" name="Rectangle 16"/>
            <p:cNvSpPr>
              <a:spLocks noChangeArrowheads="1"/>
            </p:cNvSpPr>
            <p:nvPr/>
          </p:nvSpPr>
          <p:spPr bwMode="auto">
            <a:xfrm>
              <a:off x="1728" y="3792"/>
              <a:ext cx="3840" cy="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ja-JP" altLang="en-US" sz="2400" b="1">
                  <a:solidFill>
                    <a:srgbClr val="660033"/>
                  </a:solidFill>
                </a:rPr>
                <a:t>解決した内容を、</a:t>
              </a:r>
              <a:r>
                <a:rPr lang="ja-JP" altLang="en-US" sz="2400" b="1" u="sng">
                  <a:solidFill>
                    <a:srgbClr val="660033"/>
                  </a:solidFill>
                </a:rPr>
                <a:t>どのように守り維持して</a:t>
              </a:r>
            </a:p>
            <a:p>
              <a:r>
                <a:rPr lang="ja-JP" altLang="en-US" sz="2400" b="1" u="sng">
                  <a:solidFill>
                    <a:srgbClr val="660033"/>
                  </a:solidFill>
                </a:rPr>
                <a:t>いくのか？</a:t>
              </a:r>
              <a:r>
                <a:rPr lang="ja-JP" altLang="en-US" sz="2400" b="1">
                  <a:solidFill>
                    <a:srgbClr val="660033"/>
                  </a:solidFill>
                </a:rPr>
                <a:t>を決め、</a:t>
              </a:r>
              <a:r>
                <a:rPr lang="ja-JP" altLang="en-US" sz="2400" b="1" u="sng">
                  <a:solidFill>
                    <a:srgbClr val="660033"/>
                  </a:solidFill>
                </a:rPr>
                <a:t>関係者へ徹底</a:t>
              </a:r>
              <a:r>
                <a:rPr lang="ja-JP" altLang="en-US" sz="2400" b="1">
                  <a:solidFill>
                    <a:srgbClr val="660033"/>
                  </a:solidFill>
                </a:rPr>
                <a:t>する</a:t>
              </a:r>
            </a:p>
          </p:txBody>
        </p:sp>
        <p:sp>
          <p:nvSpPr>
            <p:cNvPr id="179217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5760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u="sng">
                  <a:solidFill>
                    <a:srgbClr val="6600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問題解決型手順（ＱＣストーリー）の内容</a:t>
              </a:r>
            </a:p>
          </p:txBody>
        </p:sp>
        <p:grpSp>
          <p:nvGrpSpPr>
            <p:cNvPr id="179222" name="Group 22"/>
            <p:cNvGrpSpPr>
              <a:grpSpLocks/>
            </p:cNvGrpSpPr>
            <p:nvPr/>
          </p:nvGrpSpPr>
          <p:grpSpPr bwMode="auto">
            <a:xfrm>
              <a:off x="3648" y="1344"/>
              <a:ext cx="2112" cy="2042"/>
              <a:chOff x="3744" y="1344"/>
              <a:chExt cx="2016" cy="2042"/>
            </a:xfrm>
          </p:grpSpPr>
          <p:pic>
            <p:nvPicPr>
              <p:cNvPr id="179219" name="Picture 19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45" y="1824"/>
                <a:ext cx="1215" cy="15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79220" name="AutoShape 20"/>
              <p:cNvSpPr>
                <a:spLocks noChangeArrowheads="1"/>
              </p:cNvSpPr>
              <p:nvPr/>
            </p:nvSpPr>
            <p:spPr bwMode="auto">
              <a:xfrm>
                <a:off x="3744" y="1344"/>
                <a:ext cx="1776" cy="288"/>
              </a:xfrm>
              <a:prstGeom prst="wedgeRoundRectCallout">
                <a:avLst>
                  <a:gd name="adj1" fmla="val 28042"/>
                  <a:gd name="adj2" fmla="val 126736"/>
                  <a:gd name="adj3" fmla="val 16667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/>
                <a:r>
                  <a:rPr lang="ja-JP" altLang="en-US" sz="2000">
                    <a:solidFill>
                      <a:schemeClr val="tx1"/>
                    </a:solidFill>
                    <a:ea typeface="HG創英角ﾎﾟｯﾌﾟ体" pitchFamily="49" charset="-128"/>
                  </a:rPr>
                  <a:t>効果的に解決！</a:t>
                </a: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1" name="AutoShape 3"/>
          <p:cNvSpPr>
            <a:spLocks noChangeArrowheads="1"/>
          </p:cNvSpPr>
          <p:nvPr/>
        </p:nvSpPr>
        <p:spPr bwMode="auto">
          <a:xfrm>
            <a:off x="0" y="685800"/>
            <a:ext cx="6629400" cy="4876800"/>
          </a:xfrm>
          <a:prstGeom prst="foldedCorner">
            <a:avLst>
              <a:gd name="adj" fmla="val 8144"/>
            </a:avLst>
          </a:prstGeom>
          <a:solidFill>
            <a:srgbClr val="FFCCCC"/>
          </a:solidFill>
          <a:ln w="28575">
            <a:solidFill>
              <a:srgbClr val="6600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181375" name="Picture 1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849313"/>
            <a:ext cx="5761038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1256" name="Rectangle 8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00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350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しかし</a:t>
            </a:r>
            <a:r>
              <a:rPr lang="en-US" altLang="ja-JP" sz="350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､</a:t>
            </a:r>
            <a:r>
              <a:rPr lang="ja-JP" altLang="en-US" sz="350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時代が変わり（とくに</a:t>
            </a:r>
            <a:r>
              <a:rPr lang="en-US" altLang="ja-JP" sz="350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創英角ﾎﾟｯﾌﾟ体" pitchFamily="49" charset="-128"/>
                <a:ea typeface="HG創英角ﾎﾟｯﾌﾟ体" pitchFamily="49" charset="-128"/>
              </a:rPr>
              <a:t>JHS</a:t>
            </a:r>
            <a:r>
              <a:rPr lang="ja-JP" altLang="en-US" sz="350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職場は･･･）</a:t>
            </a:r>
          </a:p>
        </p:txBody>
      </p:sp>
      <p:sp>
        <p:nvSpPr>
          <p:cNvPr id="181257" name="Rectangle 9"/>
          <p:cNvSpPr>
            <a:spLocks noChangeArrowheads="1"/>
          </p:cNvSpPr>
          <p:nvPr/>
        </p:nvSpPr>
        <p:spPr bwMode="auto">
          <a:xfrm rot="-1955112">
            <a:off x="719138" y="1422400"/>
            <a:ext cx="25908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20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？</a:t>
            </a:r>
          </a:p>
        </p:txBody>
      </p:sp>
      <p:sp>
        <p:nvSpPr>
          <p:cNvPr id="181258" name="AutoShape 10"/>
          <p:cNvSpPr>
            <a:spLocks noChangeArrowheads="1"/>
          </p:cNvSpPr>
          <p:nvPr/>
        </p:nvSpPr>
        <p:spPr bwMode="auto">
          <a:xfrm>
            <a:off x="2438400" y="914400"/>
            <a:ext cx="6553200" cy="1447800"/>
          </a:xfrm>
          <a:prstGeom prst="cloudCallout">
            <a:avLst>
              <a:gd name="adj1" fmla="val -46005"/>
              <a:gd name="adj2" fmla="val 108991"/>
            </a:avLst>
          </a:prstGeom>
          <a:solidFill>
            <a:srgbClr val="660033"/>
          </a:solidFill>
          <a:ln w="9525">
            <a:solidFill>
              <a:srgbClr val="FFFFCC"/>
            </a:solidFill>
            <a:round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ja-JP" altLang="en-US" sz="3000">
                <a:solidFill>
                  <a:srgbClr val="FFFFCC"/>
                </a:solidFill>
              </a:rPr>
              <a:t>現状の水準よりケタ</a:t>
            </a:r>
          </a:p>
          <a:p>
            <a:pPr algn="ctr"/>
            <a:r>
              <a:rPr lang="ja-JP" altLang="en-US" sz="3000">
                <a:solidFill>
                  <a:srgbClr val="FFFFCC"/>
                </a:solidFill>
              </a:rPr>
              <a:t>違いな向上の要求</a:t>
            </a:r>
          </a:p>
        </p:txBody>
      </p:sp>
      <p:sp>
        <p:nvSpPr>
          <p:cNvPr id="181259" name="AutoShape 11"/>
          <p:cNvSpPr>
            <a:spLocks noChangeArrowheads="1"/>
          </p:cNvSpPr>
          <p:nvPr/>
        </p:nvSpPr>
        <p:spPr bwMode="auto">
          <a:xfrm>
            <a:off x="3581400" y="2438400"/>
            <a:ext cx="5562600" cy="2057400"/>
          </a:xfrm>
          <a:prstGeom prst="cloudCallout">
            <a:avLst>
              <a:gd name="adj1" fmla="val -59819"/>
              <a:gd name="adj2" fmla="val 14352"/>
            </a:avLst>
          </a:prstGeom>
          <a:solidFill>
            <a:srgbClr val="660033"/>
          </a:solidFill>
          <a:ln w="9525">
            <a:solidFill>
              <a:srgbClr val="FFFFCC"/>
            </a:solidFill>
            <a:round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ja-JP" altLang="en-US" sz="3000">
                <a:solidFill>
                  <a:srgbClr val="FFFFCC"/>
                </a:solidFill>
              </a:rPr>
              <a:t>新しいやり方に挑戦</a:t>
            </a:r>
          </a:p>
          <a:p>
            <a:pPr algn="ctr"/>
            <a:r>
              <a:rPr lang="ja-JP" altLang="en-US" sz="3000">
                <a:solidFill>
                  <a:srgbClr val="FFFFCC"/>
                </a:solidFill>
              </a:rPr>
              <a:t>しなければならない</a:t>
            </a:r>
          </a:p>
          <a:p>
            <a:pPr algn="ctr"/>
            <a:r>
              <a:rPr lang="ja-JP" altLang="en-US" sz="3000">
                <a:solidFill>
                  <a:srgbClr val="FFFFCC"/>
                </a:solidFill>
              </a:rPr>
              <a:t>環境</a:t>
            </a:r>
          </a:p>
        </p:txBody>
      </p:sp>
      <p:sp>
        <p:nvSpPr>
          <p:cNvPr id="181261" name="Rectangle 13"/>
          <p:cNvSpPr>
            <a:spLocks noChangeArrowheads="1"/>
          </p:cNvSpPr>
          <p:nvPr/>
        </p:nvSpPr>
        <p:spPr bwMode="auto">
          <a:xfrm>
            <a:off x="0" y="4800600"/>
            <a:ext cx="7162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00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660033"/>
              </a:solidFill>
              <a:effectLst>
                <a:outerShdw blurRad="38100" dist="38100" dir="2700000" algn="tl">
                  <a:srgbClr val="C0C0C0"/>
                </a:outerShdw>
              </a:effectLst>
              <a:ea typeface="HG創英角ﾎﾟｯﾌﾟ体" pitchFamily="49" charset="-128"/>
            </a:endParaRPr>
          </a:p>
        </p:txBody>
      </p:sp>
      <p:grpSp>
        <p:nvGrpSpPr>
          <p:cNvPr id="181263" name="Group 15"/>
          <p:cNvGrpSpPr>
            <a:grpSpLocks/>
          </p:cNvGrpSpPr>
          <p:nvPr/>
        </p:nvGrpSpPr>
        <p:grpSpPr bwMode="auto">
          <a:xfrm>
            <a:off x="0" y="4038600"/>
            <a:ext cx="9144000" cy="2590800"/>
            <a:chOff x="0" y="2544"/>
            <a:chExt cx="5760" cy="1632"/>
          </a:xfrm>
        </p:grpSpPr>
        <p:pic>
          <p:nvPicPr>
            <p:cNvPr id="181260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5" y="2544"/>
              <a:ext cx="1275" cy="1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1262" name="AutoShape 14"/>
            <p:cNvSpPr>
              <a:spLocks noChangeArrowheads="1"/>
            </p:cNvSpPr>
            <p:nvPr/>
          </p:nvSpPr>
          <p:spPr bwMode="auto">
            <a:xfrm>
              <a:off x="0" y="3744"/>
              <a:ext cx="5520" cy="432"/>
            </a:xfrm>
            <a:prstGeom prst="wedgeRoundRectCallout">
              <a:avLst>
                <a:gd name="adj1" fmla="val 40907"/>
                <a:gd name="adj2" fmla="val -114352"/>
                <a:gd name="adj3" fmla="val 16667"/>
              </a:avLst>
            </a:prstGeom>
            <a:solidFill>
              <a:srgbClr val="FFFFCC"/>
            </a:solidFill>
            <a:ln w="28575">
              <a:solidFill>
                <a:srgbClr val="6600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ja-JP" altLang="en-US" sz="3200">
                  <a:solidFill>
                    <a:srgbClr val="6600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HG創英角ﾎﾟｯﾌﾟ体" pitchFamily="49" charset="-128"/>
                </a:rPr>
                <a:t>これまでのＱＣｽﾄｰﾘｰでは不足面が出てきた</a:t>
              </a:r>
              <a:endParaRPr lang="ja-JP" altLang="en-US">
                <a:solidFill>
                  <a:srgbClr val="660033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1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81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81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1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1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1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1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7" grpId="0" autoUpdateAnimBg="0"/>
      <p:bldP spid="181258" grpId="0" animBg="1" autoUpdateAnimBg="0"/>
      <p:bldP spid="181259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2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2814638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2277" name="AutoShape 5"/>
          <p:cNvSpPr>
            <a:spLocks noChangeArrowheads="1"/>
          </p:cNvSpPr>
          <p:nvPr/>
        </p:nvSpPr>
        <p:spPr bwMode="auto">
          <a:xfrm>
            <a:off x="2133600" y="152400"/>
            <a:ext cx="7010400" cy="6477000"/>
          </a:xfrm>
          <a:prstGeom prst="verticalScroll">
            <a:avLst>
              <a:gd name="adj" fmla="val 3102"/>
            </a:avLst>
          </a:prstGeom>
          <a:solidFill>
            <a:srgbClr val="FFFFCC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dist"/>
            <a:r>
              <a:rPr lang="ja-JP" altLang="en-US" sz="2800">
                <a:solidFill>
                  <a:srgbClr val="660033"/>
                </a:solidFill>
              </a:rPr>
              <a:t>１９８０年代終わり頃から、</a:t>
            </a:r>
          </a:p>
          <a:p>
            <a:pPr algn="dist"/>
            <a:r>
              <a:rPr lang="ja-JP" altLang="en-US" sz="2800">
                <a:solidFill>
                  <a:srgbClr val="660033"/>
                </a:solidFill>
              </a:rPr>
              <a:t>　従来のＱＣストーリーだけでなく、</a:t>
            </a:r>
            <a:r>
              <a:rPr lang="en-US" altLang="ja-JP" sz="2800">
                <a:solidFill>
                  <a:srgbClr val="660033"/>
                </a:solidFill>
              </a:rPr>
              <a:t>｢</a:t>
            </a:r>
            <a:r>
              <a:rPr lang="ja-JP" altLang="en-US" sz="2800" u="sng">
                <a:solidFill>
                  <a:srgbClr val="660033"/>
                </a:solidFill>
              </a:rPr>
              <a:t>ＪＨＳ</a:t>
            </a:r>
          </a:p>
          <a:p>
            <a:pPr algn="dist"/>
            <a:r>
              <a:rPr lang="ja-JP" altLang="en-US" sz="2800">
                <a:solidFill>
                  <a:srgbClr val="660033"/>
                </a:solidFill>
              </a:rPr>
              <a:t>　</a:t>
            </a:r>
            <a:r>
              <a:rPr lang="ja-JP" altLang="en-US" sz="2800" u="sng">
                <a:solidFill>
                  <a:srgbClr val="660033"/>
                </a:solidFill>
              </a:rPr>
              <a:t>職場の人たちに、もっと適したＱＣストー</a:t>
            </a:r>
          </a:p>
          <a:p>
            <a:pPr algn="dist"/>
            <a:r>
              <a:rPr lang="ja-JP" altLang="en-US" sz="2800">
                <a:solidFill>
                  <a:srgbClr val="660033"/>
                </a:solidFill>
              </a:rPr>
              <a:t>　</a:t>
            </a:r>
            <a:r>
              <a:rPr lang="ja-JP" altLang="en-US" sz="2800" u="sng">
                <a:solidFill>
                  <a:srgbClr val="660033"/>
                </a:solidFill>
              </a:rPr>
              <a:t>リー</a:t>
            </a:r>
            <a:r>
              <a:rPr lang="en-US" altLang="ja-JP" sz="2800" u="sng">
                <a:solidFill>
                  <a:srgbClr val="660033"/>
                </a:solidFill>
              </a:rPr>
              <a:t>｣</a:t>
            </a:r>
            <a:r>
              <a:rPr lang="ja-JP" altLang="en-US" sz="2800" u="sng">
                <a:solidFill>
                  <a:srgbClr val="660033"/>
                </a:solidFill>
              </a:rPr>
              <a:t>の研究</a:t>
            </a:r>
            <a:r>
              <a:rPr lang="ja-JP" altLang="en-US" sz="2800">
                <a:solidFill>
                  <a:srgbClr val="660033"/>
                </a:solidFill>
              </a:rPr>
              <a:t>が、ＱＣサークル兵庫地区</a:t>
            </a:r>
          </a:p>
          <a:p>
            <a:pPr algn="dist"/>
            <a:r>
              <a:rPr lang="ja-JP" altLang="en-US" sz="2800">
                <a:solidFill>
                  <a:srgbClr val="660033"/>
                </a:solidFill>
              </a:rPr>
              <a:t>　や京浜地区で始まりました。</a:t>
            </a:r>
          </a:p>
          <a:p>
            <a:pPr algn="dist"/>
            <a:endParaRPr lang="ja-JP" altLang="en-US" sz="1400">
              <a:solidFill>
                <a:srgbClr val="660033"/>
              </a:solidFill>
            </a:endParaRPr>
          </a:p>
          <a:p>
            <a:pPr algn="dist"/>
            <a:r>
              <a:rPr lang="ja-JP" altLang="en-US" sz="2800">
                <a:solidFill>
                  <a:srgbClr val="660033"/>
                </a:solidFill>
              </a:rPr>
              <a:t>１９９０年に、</a:t>
            </a:r>
          </a:p>
          <a:p>
            <a:pPr algn="dist"/>
            <a:r>
              <a:rPr lang="ja-JP" altLang="en-US" sz="2800">
                <a:solidFill>
                  <a:srgbClr val="660033"/>
                </a:solidFill>
              </a:rPr>
              <a:t>　とくに</a:t>
            </a:r>
            <a:r>
              <a:rPr lang="ja-JP" altLang="en-US" sz="2800" u="sng">
                <a:solidFill>
                  <a:srgbClr val="660033"/>
                </a:solidFill>
              </a:rPr>
              <a:t>各企業の本社部門やサービス部</a:t>
            </a:r>
          </a:p>
          <a:p>
            <a:pPr algn="dist"/>
            <a:r>
              <a:rPr lang="ja-JP" altLang="en-US" sz="2800">
                <a:solidFill>
                  <a:srgbClr val="660033"/>
                </a:solidFill>
              </a:rPr>
              <a:t>　</a:t>
            </a:r>
            <a:r>
              <a:rPr lang="ja-JP" altLang="en-US" sz="2800" u="sng">
                <a:solidFill>
                  <a:srgbClr val="660033"/>
                </a:solidFill>
              </a:rPr>
              <a:t>門の多い、</a:t>
            </a:r>
            <a:r>
              <a:rPr lang="ja-JP" altLang="en-US" sz="2800" u="sng">
                <a:solidFill>
                  <a:srgbClr val="A50021"/>
                </a:solidFill>
                <a:ea typeface="HGP創英角ﾎﾟｯﾌﾟ体" pitchFamily="50" charset="-128"/>
              </a:rPr>
              <a:t>ＱＣサークル京浜地区で</a:t>
            </a:r>
          </a:p>
          <a:p>
            <a:pPr algn="dist"/>
            <a:r>
              <a:rPr lang="ja-JP" altLang="en-US" sz="2800" b="1">
                <a:solidFill>
                  <a:srgbClr val="A50021"/>
                </a:solidFill>
                <a:ea typeface="HGP創英角ﾎﾟｯﾌﾟ体" pitchFamily="50" charset="-128"/>
              </a:rPr>
              <a:t>　　</a:t>
            </a:r>
            <a:r>
              <a:rPr lang="en-US" altLang="ja-JP" sz="2800" b="1" u="sng">
                <a:solidFill>
                  <a:srgbClr val="A50021"/>
                </a:solidFill>
                <a:ea typeface="HGP創英角ﾎﾟｯﾌﾟ体" pitchFamily="50" charset="-128"/>
              </a:rPr>
              <a:t>｢</a:t>
            </a:r>
            <a:r>
              <a:rPr lang="ja-JP" altLang="en-US" sz="2800" b="1" u="sng">
                <a:solidFill>
                  <a:srgbClr val="A50021"/>
                </a:solidFill>
                <a:ea typeface="HGP創英角ﾎﾟｯﾌﾟ体" pitchFamily="50" charset="-128"/>
              </a:rPr>
              <a:t>課題達成型ＱＣストーリー</a:t>
            </a:r>
            <a:r>
              <a:rPr lang="en-US" altLang="ja-JP" sz="2800" b="1" u="sng">
                <a:solidFill>
                  <a:srgbClr val="A50021"/>
                </a:solidFill>
                <a:ea typeface="HGP創英角ﾎﾟｯﾌﾟ体" pitchFamily="50" charset="-128"/>
              </a:rPr>
              <a:t>｣</a:t>
            </a:r>
            <a:r>
              <a:rPr lang="ja-JP" altLang="en-US" sz="2800" u="sng">
                <a:solidFill>
                  <a:srgbClr val="660033"/>
                </a:solidFill>
              </a:rPr>
              <a:t>が開発</a:t>
            </a:r>
          </a:p>
          <a:p>
            <a:pPr algn="dist"/>
            <a:r>
              <a:rPr lang="ja-JP" altLang="en-US" sz="2800">
                <a:solidFill>
                  <a:srgbClr val="660033"/>
                </a:solidFill>
              </a:rPr>
              <a:t>　されました。</a:t>
            </a:r>
          </a:p>
          <a:p>
            <a:pPr algn="dist"/>
            <a:endParaRPr lang="ja-JP" altLang="en-US" sz="2800">
              <a:solidFill>
                <a:srgbClr val="660033"/>
              </a:solidFill>
            </a:endParaRPr>
          </a:p>
          <a:p>
            <a:pPr algn="dist"/>
            <a:endParaRPr lang="ja-JP" altLang="en-US" sz="2800">
              <a:solidFill>
                <a:srgbClr val="660033"/>
              </a:solidFill>
            </a:endParaRPr>
          </a:p>
          <a:p>
            <a:pPr algn="dist"/>
            <a:endParaRPr lang="ja-JP" altLang="en-US" sz="1400">
              <a:solidFill>
                <a:srgbClr val="660033"/>
              </a:solidFill>
            </a:endParaRPr>
          </a:p>
          <a:p>
            <a:pPr algn="dist"/>
            <a:r>
              <a:rPr lang="ja-JP" altLang="en-US" sz="2800" b="1">
                <a:solidFill>
                  <a:srgbClr val="660033"/>
                </a:solidFill>
                <a:latin typeface="ＭＳ ゴシック" pitchFamily="49" charset="-128"/>
                <a:ea typeface="ＭＳ ゴシック" pitchFamily="49" charset="-128"/>
              </a:rPr>
              <a:t>　</a:t>
            </a:r>
            <a:endParaRPr lang="ja-JP" altLang="en-US" sz="2800">
              <a:solidFill>
                <a:srgbClr val="660033"/>
              </a:solidFill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182280" name="Rectangle 8"/>
          <p:cNvSpPr>
            <a:spLocks noChangeArrowheads="1"/>
          </p:cNvSpPr>
          <p:nvPr/>
        </p:nvSpPr>
        <p:spPr bwMode="auto">
          <a:xfrm>
            <a:off x="0" y="0"/>
            <a:ext cx="2438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創英角ﾎﾟｯﾌﾟ体" pitchFamily="49" charset="-128"/>
              </a:rPr>
              <a:t>そこで</a:t>
            </a:r>
          </a:p>
        </p:txBody>
      </p:sp>
      <p:grpSp>
        <p:nvGrpSpPr>
          <p:cNvPr id="182283" name="Group 11"/>
          <p:cNvGrpSpPr>
            <a:grpSpLocks/>
          </p:cNvGrpSpPr>
          <p:nvPr/>
        </p:nvGrpSpPr>
        <p:grpSpPr bwMode="auto">
          <a:xfrm>
            <a:off x="0" y="3505200"/>
            <a:ext cx="2763838" cy="3352800"/>
            <a:chOff x="0" y="2208"/>
            <a:chExt cx="1741" cy="2112"/>
          </a:xfrm>
        </p:grpSpPr>
        <p:pic>
          <p:nvPicPr>
            <p:cNvPr id="182281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208"/>
              <a:ext cx="1741" cy="2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2282" name="Oval 10"/>
            <p:cNvSpPr>
              <a:spLocks noChangeArrowheads="1"/>
            </p:cNvSpPr>
            <p:nvPr/>
          </p:nvSpPr>
          <p:spPr bwMode="auto">
            <a:xfrm>
              <a:off x="480" y="3744"/>
              <a:ext cx="720" cy="240"/>
            </a:xfrm>
            <a:prstGeom prst="ellipse">
              <a:avLst/>
            </a:prstGeom>
            <a:solidFill>
              <a:srgbClr val="A500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800" b="1">
                  <a:solidFill>
                    <a:srgbClr val="FFFFCC"/>
                  </a:solidFill>
                </a:rPr>
                <a:t>課題</a:t>
              </a:r>
            </a:p>
          </p:txBody>
        </p:sp>
      </p:grpSp>
      <p:sp>
        <p:nvSpPr>
          <p:cNvPr id="182284" name="Rectangle 12"/>
          <p:cNvSpPr>
            <a:spLocks noChangeArrowheads="1"/>
          </p:cNvSpPr>
          <p:nvPr/>
        </p:nvSpPr>
        <p:spPr bwMode="auto">
          <a:xfrm>
            <a:off x="2971800" y="5181600"/>
            <a:ext cx="5791200" cy="1143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ja-JP" altLang="en-US" sz="2400" b="1">
                <a:solidFill>
                  <a:srgbClr val="660033"/>
                </a:solidFill>
                <a:latin typeface="ＭＳ ゴシック" pitchFamily="49" charset="-128"/>
                <a:ea typeface="ＭＳ ゴシック" pitchFamily="49" charset="-128"/>
              </a:rPr>
              <a:t>そして、従来のＱＣストーリーは</a:t>
            </a:r>
          </a:p>
          <a:p>
            <a:r>
              <a:rPr lang="ja-JP" altLang="en-US" sz="2400" b="1">
                <a:solidFill>
                  <a:srgbClr val="660033"/>
                </a:solidFill>
                <a:latin typeface="ＭＳ ゴシック" pitchFamily="49" charset="-128"/>
                <a:ea typeface="ＭＳ ゴシック" pitchFamily="49" charset="-128"/>
              </a:rPr>
              <a:t>　　</a:t>
            </a:r>
            <a:r>
              <a:rPr lang="en-US" altLang="ja-JP" sz="2400" b="1">
                <a:solidFill>
                  <a:srgbClr val="006699"/>
                </a:solidFill>
                <a:latin typeface="ＭＳ ゴシック" pitchFamily="49" charset="-128"/>
                <a:ea typeface="ＭＳ ゴシック" pitchFamily="49" charset="-128"/>
              </a:rPr>
              <a:t>｢</a:t>
            </a:r>
            <a:r>
              <a:rPr lang="ja-JP" altLang="en-US" sz="2400" b="1">
                <a:solidFill>
                  <a:srgbClr val="006699"/>
                </a:solidFill>
                <a:latin typeface="ＭＳ ゴシック" pitchFamily="49" charset="-128"/>
                <a:ea typeface="ＭＳ ゴシック" pitchFamily="49" charset="-128"/>
              </a:rPr>
              <a:t>問題解決型ＱＣストーリー</a:t>
            </a:r>
            <a:r>
              <a:rPr lang="en-US" altLang="ja-JP" sz="2400" b="1">
                <a:solidFill>
                  <a:srgbClr val="006699"/>
                </a:solidFill>
                <a:latin typeface="ＭＳ ゴシック" pitchFamily="49" charset="-128"/>
                <a:ea typeface="ＭＳ ゴシック" pitchFamily="49" charset="-128"/>
              </a:rPr>
              <a:t>｣</a:t>
            </a:r>
          </a:p>
          <a:p>
            <a:r>
              <a:rPr lang="ja-JP" altLang="en-US" sz="2400" b="1">
                <a:solidFill>
                  <a:srgbClr val="006699"/>
                </a:solidFill>
                <a:latin typeface="ＭＳ ゴシック" pitchFamily="49" charset="-128"/>
                <a:ea typeface="ＭＳ ゴシック" pitchFamily="49" charset="-128"/>
              </a:rPr>
              <a:t>　</a:t>
            </a:r>
            <a:r>
              <a:rPr lang="ja-JP" altLang="en-US" sz="2400" b="1">
                <a:solidFill>
                  <a:srgbClr val="660033"/>
                </a:solidFill>
                <a:latin typeface="ＭＳ ゴシック" pitchFamily="49" charset="-128"/>
                <a:ea typeface="ＭＳ ゴシック" pitchFamily="49" charset="-128"/>
              </a:rPr>
              <a:t>と、呼ばれるようになった。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82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82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8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7" grpId="0" animBg="1" autoUpdateAnimBg="0"/>
      <p:bldP spid="182284" grpId="0" animBg="1" autoUpdateAnimBg="0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4000" b="0" i="0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4000" b="0" i="0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F78CFC77271354195C530399E11D87F" ma:contentTypeVersion="" ma:contentTypeDescription="新しいドキュメントを作成します。" ma:contentTypeScope="" ma:versionID="e38e4ad93fdcd0c090c04df74166b6f6">
  <xsd:schema xmlns:xsd="http://www.w3.org/2001/XMLSchema" xmlns:xs="http://www.w3.org/2001/XMLSchema" xmlns:p="http://schemas.microsoft.com/office/2006/metadata/properties" xmlns:ns2="0683b1c7-e6a1-4474-b543-1598854bf204" xmlns:ns3="74607d63-f6bb-47a8-a8d4-f26cfe716e30" xmlns:ns4="d9dc673b-9e34-4001-b69a-8484e8c1b815" targetNamespace="http://schemas.microsoft.com/office/2006/metadata/properties" ma:root="true" ma:fieldsID="e02bf150fef1940094f978c4266d1397" ns2:_="" ns3:_="" ns4:_="">
    <xsd:import namespace="0683b1c7-e6a1-4474-b543-1598854bf204"/>
    <xsd:import namespace="74607d63-f6bb-47a8-a8d4-f26cfe716e30"/>
    <xsd:import namespace="d9dc673b-9e34-4001-b69a-8484e8c1b81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_x30d5__x30a9__x30eb__x30c0__x7ba1__x7406__x8005_" minOccurs="0"/>
                <xsd:element ref="ns3:_x30d5__x30a9__x30eb__x30c0__x7ba1__x7406__x8005__x90e8__x7f72__x30b3__x30fc__x30c9_" minOccurs="0"/>
                <xsd:element ref="ns3:MediaServiceMetadata" minOccurs="0"/>
                <xsd:element ref="ns3:MediaServiceFastMetadata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83b1c7-e6a1-4474-b543-1598854bf20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607d63-f6bb-47a8-a8d4-f26cfe716e30" elementFormDefault="qualified">
    <xsd:import namespace="http://schemas.microsoft.com/office/2006/documentManagement/types"/>
    <xsd:import namespace="http://schemas.microsoft.com/office/infopath/2007/PartnerControls"/>
    <xsd:element name="_x30d5__x30a9__x30eb__x30c0__x7ba1__x7406__x8005_" ma:index="10" nillable="true" ma:displayName="フォルダ管理者" ma:format="Dropdown" ma:internalName="_x30d5__x30a9__x30eb__x30c0__x7ba1__x7406__x8005_">
      <xsd:simpleType>
        <xsd:restriction base="dms:Text">
          <xsd:maxLength value="255"/>
        </xsd:restriction>
      </xsd:simpleType>
    </xsd:element>
    <xsd:element name="_x30d5__x30a9__x30eb__x30c0__x7ba1__x7406__x8005__x90e8__x7f72__x30b3__x30fc__x30c9_" ma:index="11" nillable="true" ma:displayName="フォルダ管理部署" ma:format="Dropdown" ma:internalName="_x30d5__x30a9__x30eb__x30c0__x7ba1__x7406__x8005__x90e8__x7f72__x30b3__x30fc__x30c9_">
      <xsd:simpleType>
        <xsd:restriction base="dms:Text">
          <xsd:maxLength value="255"/>
        </xsd:restriction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画像タグ" ma:readOnly="false" ma:fieldId="{5cf76f15-5ced-4ddc-b409-7134ff3c332f}" ma:taxonomyMulti="true" ma:sspId="401df557-eeb5-435c-8d7c-77a7fa12a9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dc673b-9e34-4001-b69a-8484e8c1b81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3F50DA7-15AB-4337-A58F-12A8006B0C20}" ma:internalName="TaxCatchAll" ma:showField="CatchAllData" ma:web="{0683b1c7-e6a1-4474-b543-1598854bf204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4607d63-f6bb-47a8-a8d4-f26cfe716e30">
      <Terms xmlns="http://schemas.microsoft.com/office/infopath/2007/PartnerControls"/>
    </lcf76f155ced4ddcb4097134ff3c332f>
    <_x30d5__x30a9__x30eb__x30c0__x7ba1__x7406__x8005_ xmlns="74607d63-f6bb-47a8-a8d4-f26cfe716e30" xsi:nil="true"/>
    <TaxCatchAll xmlns="d9dc673b-9e34-4001-b69a-8484e8c1b815" xsi:nil="true"/>
    <_x30d5__x30a9__x30eb__x30c0__x7ba1__x7406__x8005__x90e8__x7f72__x30b3__x30fc__x30c9_ xmlns="74607d63-f6bb-47a8-a8d4-f26cfe716e30" xsi:nil="true"/>
  </documentManagement>
</p:properties>
</file>

<file path=customXml/itemProps1.xml><?xml version="1.0" encoding="utf-8"?>
<ds:datastoreItem xmlns:ds="http://schemas.openxmlformats.org/officeDocument/2006/customXml" ds:itemID="{7B75B0B4-B183-431C-B071-E8D1B4888E81}"/>
</file>

<file path=customXml/itemProps2.xml><?xml version="1.0" encoding="utf-8"?>
<ds:datastoreItem xmlns:ds="http://schemas.openxmlformats.org/officeDocument/2006/customXml" ds:itemID="{9D1D24DB-65C7-49F0-9F16-35EC9C17923E}"/>
</file>

<file path=customXml/itemProps3.xml><?xml version="1.0" encoding="utf-8"?>
<ds:datastoreItem xmlns:ds="http://schemas.openxmlformats.org/officeDocument/2006/customXml" ds:itemID="{9D0729C6-EFF6-488A-AA6B-A6FECDCE4462}"/>
</file>

<file path=docProps/app.xml><?xml version="1.0" encoding="utf-8"?>
<Properties xmlns="http://schemas.openxmlformats.org/officeDocument/2006/extended-properties" xmlns:vt="http://schemas.openxmlformats.org/officeDocument/2006/docPropsVTypes">
  <TotalTime>5828</TotalTime>
  <Words>2937</Words>
  <Application>Microsoft Office PowerPoint</Application>
  <PresentationFormat>画面に合わせる (4:3)</PresentationFormat>
  <Paragraphs>1042</Paragraphs>
  <Slides>49</Slides>
  <Notes>5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49</vt:i4>
      </vt:variant>
    </vt:vector>
  </HeadingPairs>
  <TitlesOfParts>
    <vt:vector size="61" baseType="lpstr">
      <vt:lpstr>Times New Roman</vt:lpstr>
      <vt:lpstr>ＭＳ Ｐゴシック</vt:lpstr>
      <vt:lpstr>ＭＳ Ｐ明朝</vt:lpstr>
      <vt:lpstr>HGP創英角ﾎﾟｯﾌﾟ体</vt:lpstr>
      <vt:lpstr>HG創英角ﾎﾟｯﾌﾟ体</vt:lpstr>
      <vt:lpstr>HG創英角ｺﾞｼｯｸUB</vt:lpstr>
      <vt:lpstr>ＭＳ ゴシック</vt:lpstr>
      <vt:lpstr>HGP創英角ｺﾞｼｯｸUB</vt:lpstr>
      <vt:lpstr>Book Antiqua</vt:lpstr>
      <vt:lpstr>標準デザイン</vt:lpstr>
      <vt:lpstr>Microsoft PowerPoint スライド</vt:lpstr>
      <vt:lpstr>Microsoft Office Excel ワークシート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ストーリーの流れ　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中央発條（株）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情報システム室</dc:creator>
  <cp:lastModifiedBy>s890376</cp:lastModifiedBy>
  <cp:revision>726</cp:revision>
  <dcterms:created xsi:type="dcterms:W3CDTF">2004-12-05T05:49:22Z</dcterms:created>
  <dcterms:modified xsi:type="dcterms:W3CDTF">2020-02-18T05:28:07Z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0x010100EF78CFC77271354195C530399E11D87F</vt:lpwstr>
  </property>
</Properties>
</file>