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14.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31.xml" ContentType="application/vnd.openxmlformats-officedocument.presentationml.slide+xml"/>
  <Override PartName="/ppt/slides/slide10.xml" ContentType="application/vnd.openxmlformats-officedocument.presentationml.slide+xml"/>
  <Override PartName="/ppt/slides/slide29.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30.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22.xml" ContentType="application/vnd.openxmlformats-officedocument.presentationml.slide+xml"/>
  <Override PartName="/ppt/slides/slide17.xml" ContentType="application/vnd.openxmlformats-officedocument.presentationml.slide+xml"/>
  <Override PartName="/ppt/slides/slide23.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8.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12.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slideMasters/slideMaster1.xml" ContentType="application/vnd.openxmlformats-officedocument.presentationml.slideMaster+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9.xml" ContentType="application/vnd.openxmlformats-officedocument.presentationml.notesSlide+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456" r:id="rId2"/>
    <p:sldId id="457" r:id="rId3"/>
    <p:sldId id="458" r:id="rId4"/>
    <p:sldId id="459" r:id="rId5"/>
    <p:sldId id="460" r:id="rId6"/>
    <p:sldId id="461" r:id="rId7"/>
    <p:sldId id="462" r:id="rId8"/>
    <p:sldId id="463" r:id="rId9"/>
    <p:sldId id="464" r:id="rId10"/>
    <p:sldId id="465" r:id="rId11"/>
    <p:sldId id="466" r:id="rId12"/>
    <p:sldId id="467" r:id="rId13"/>
    <p:sldId id="468" r:id="rId14"/>
    <p:sldId id="469" r:id="rId15"/>
    <p:sldId id="470" r:id="rId16"/>
    <p:sldId id="471" r:id="rId17"/>
    <p:sldId id="472" r:id="rId18"/>
    <p:sldId id="473" r:id="rId19"/>
    <p:sldId id="474" r:id="rId20"/>
    <p:sldId id="475" r:id="rId21"/>
    <p:sldId id="476" r:id="rId22"/>
    <p:sldId id="477" r:id="rId23"/>
    <p:sldId id="478" r:id="rId24"/>
    <p:sldId id="479" r:id="rId25"/>
    <p:sldId id="480" r:id="rId26"/>
    <p:sldId id="481" r:id="rId27"/>
    <p:sldId id="482" r:id="rId28"/>
    <p:sldId id="483" r:id="rId29"/>
    <p:sldId id="484" r:id="rId30"/>
    <p:sldId id="485" r:id="rId31"/>
    <p:sldId id="486" r:id="rId32"/>
    <p:sldId id="487" r:id="rId33"/>
    <p:sldId id="488" r:id="rId34"/>
  </p:sldIdLst>
  <p:sldSz cx="9144000" cy="6858000" type="screen4x3"/>
  <p:notesSz cx="6735763" cy="9866313"/>
  <p:defaultTextStyle>
    <a:defPPr>
      <a:defRPr lang="ja-JP"/>
    </a:defPPr>
    <a:lvl1pPr algn="ctr" rtl="0" fontAlgn="base">
      <a:spcBef>
        <a:spcPct val="0"/>
      </a:spcBef>
      <a:spcAft>
        <a:spcPct val="0"/>
      </a:spcAft>
      <a:defRPr kumimoji="1" sz="2000" kern="1200">
        <a:solidFill>
          <a:schemeClr val="tx2"/>
        </a:solidFill>
        <a:latin typeface="Arial" charset="0"/>
        <a:ea typeface="HG丸ｺﾞｼｯｸM-PRO" pitchFamily="49" charset="-128"/>
        <a:cs typeface="+mn-cs"/>
      </a:defRPr>
    </a:lvl1pPr>
    <a:lvl2pPr marL="457200" algn="ctr" rtl="0" fontAlgn="base">
      <a:spcBef>
        <a:spcPct val="0"/>
      </a:spcBef>
      <a:spcAft>
        <a:spcPct val="0"/>
      </a:spcAft>
      <a:defRPr kumimoji="1" sz="2000" kern="1200">
        <a:solidFill>
          <a:schemeClr val="tx2"/>
        </a:solidFill>
        <a:latin typeface="Arial" charset="0"/>
        <a:ea typeface="HG丸ｺﾞｼｯｸM-PRO" pitchFamily="49" charset="-128"/>
        <a:cs typeface="+mn-cs"/>
      </a:defRPr>
    </a:lvl2pPr>
    <a:lvl3pPr marL="914400" algn="ctr" rtl="0" fontAlgn="base">
      <a:spcBef>
        <a:spcPct val="0"/>
      </a:spcBef>
      <a:spcAft>
        <a:spcPct val="0"/>
      </a:spcAft>
      <a:defRPr kumimoji="1" sz="2000" kern="1200">
        <a:solidFill>
          <a:schemeClr val="tx2"/>
        </a:solidFill>
        <a:latin typeface="Arial" charset="0"/>
        <a:ea typeface="HG丸ｺﾞｼｯｸM-PRO" pitchFamily="49" charset="-128"/>
        <a:cs typeface="+mn-cs"/>
      </a:defRPr>
    </a:lvl3pPr>
    <a:lvl4pPr marL="1371600" algn="ctr" rtl="0" fontAlgn="base">
      <a:spcBef>
        <a:spcPct val="0"/>
      </a:spcBef>
      <a:spcAft>
        <a:spcPct val="0"/>
      </a:spcAft>
      <a:defRPr kumimoji="1" sz="2000" kern="1200">
        <a:solidFill>
          <a:schemeClr val="tx2"/>
        </a:solidFill>
        <a:latin typeface="Arial" charset="0"/>
        <a:ea typeface="HG丸ｺﾞｼｯｸM-PRO" pitchFamily="49" charset="-128"/>
        <a:cs typeface="+mn-cs"/>
      </a:defRPr>
    </a:lvl4pPr>
    <a:lvl5pPr marL="1828800" algn="ctr" rtl="0" fontAlgn="base">
      <a:spcBef>
        <a:spcPct val="0"/>
      </a:spcBef>
      <a:spcAft>
        <a:spcPct val="0"/>
      </a:spcAft>
      <a:defRPr kumimoji="1" sz="2000" kern="1200">
        <a:solidFill>
          <a:schemeClr val="tx2"/>
        </a:solidFill>
        <a:latin typeface="Arial" charset="0"/>
        <a:ea typeface="HG丸ｺﾞｼｯｸM-PRO" pitchFamily="49" charset="-128"/>
        <a:cs typeface="+mn-cs"/>
      </a:defRPr>
    </a:lvl5pPr>
    <a:lvl6pPr marL="2286000" algn="l" defTabSz="914400" rtl="0" eaLnBrk="1" latinLnBrk="0" hangingPunct="1">
      <a:defRPr kumimoji="1" sz="2000" kern="1200">
        <a:solidFill>
          <a:schemeClr val="tx2"/>
        </a:solidFill>
        <a:latin typeface="Arial" charset="0"/>
        <a:ea typeface="HG丸ｺﾞｼｯｸM-PRO" pitchFamily="49" charset="-128"/>
        <a:cs typeface="+mn-cs"/>
      </a:defRPr>
    </a:lvl6pPr>
    <a:lvl7pPr marL="2743200" algn="l" defTabSz="914400" rtl="0" eaLnBrk="1" latinLnBrk="0" hangingPunct="1">
      <a:defRPr kumimoji="1" sz="2000" kern="1200">
        <a:solidFill>
          <a:schemeClr val="tx2"/>
        </a:solidFill>
        <a:latin typeface="Arial" charset="0"/>
        <a:ea typeface="HG丸ｺﾞｼｯｸM-PRO" pitchFamily="49" charset="-128"/>
        <a:cs typeface="+mn-cs"/>
      </a:defRPr>
    </a:lvl7pPr>
    <a:lvl8pPr marL="3200400" algn="l" defTabSz="914400" rtl="0" eaLnBrk="1" latinLnBrk="0" hangingPunct="1">
      <a:defRPr kumimoji="1" sz="2000" kern="1200">
        <a:solidFill>
          <a:schemeClr val="tx2"/>
        </a:solidFill>
        <a:latin typeface="Arial" charset="0"/>
        <a:ea typeface="HG丸ｺﾞｼｯｸM-PRO" pitchFamily="49" charset="-128"/>
        <a:cs typeface="+mn-cs"/>
      </a:defRPr>
    </a:lvl8pPr>
    <a:lvl9pPr marL="3657600" algn="l" defTabSz="914400" rtl="0" eaLnBrk="1" latinLnBrk="0" hangingPunct="1">
      <a:defRPr kumimoji="1" sz="2000" kern="1200">
        <a:solidFill>
          <a:schemeClr val="tx2"/>
        </a:solidFill>
        <a:latin typeface="Arial" charset="0"/>
        <a:ea typeface="HG丸ｺﾞｼｯｸM-PRO" pitchFamily="49"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9FF99"/>
    <a:srgbClr val="99FF66"/>
    <a:srgbClr val="FF0000"/>
    <a:srgbClr val="CC3399"/>
    <a:srgbClr val="FF6699"/>
    <a:srgbClr val="FF0066"/>
    <a:srgbClr val="FF7C8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32" autoAdjust="0"/>
    <p:restoredTop sz="90929"/>
  </p:normalViewPr>
  <p:slideViewPr>
    <p:cSldViewPr>
      <p:cViewPr>
        <p:scale>
          <a:sx n="75" d="100"/>
          <a:sy n="75" d="100"/>
        </p:scale>
        <p:origin x="-1254" y="-72"/>
      </p:cViewPr>
      <p:guideLst>
        <p:guide orient="horz" pos="2160"/>
        <p:guide pos="2880"/>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customXml" Target="../customXml/item3.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atin typeface="Times New Roman" pitchFamily="18" charset="0"/>
              </a:defRPr>
            </a:lvl1pPr>
          </a:lstStyle>
          <a:p>
            <a:endParaRPr lang="en-US" altLang="ja-JP"/>
          </a:p>
        </p:txBody>
      </p:sp>
      <p:sp>
        <p:nvSpPr>
          <p:cNvPr id="29699" name="Rectangle 3"/>
          <p:cNvSpPr>
            <a:spLocks noGrp="1" noChangeArrowheads="1"/>
          </p:cNvSpPr>
          <p:nvPr>
            <p:ph type="dt" sz="quarter" idx="1"/>
          </p:nvPr>
        </p:nvSpPr>
        <p:spPr bwMode="auto">
          <a:xfrm>
            <a:off x="3816350" y="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altLang="ja-JP"/>
          </a:p>
        </p:txBody>
      </p:sp>
      <p:sp>
        <p:nvSpPr>
          <p:cNvPr id="29700" name="Rectangle 4"/>
          <p:cNvSpPr>
            <a:spLocks noGrp="1" noChangeArrowheads="1"/>
          </p:cNvSpPr>
          <p:nvPr>
            <p:ph type="ftr" sz="quarter" idx="2"/>
          </p:nvPr>
        </p:nvSpPr>
        <p:spPr bwMode="auto">
          <a:xfrm>
            <a:off x="0" y="937260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atin typeface="Times New Roman" pitchFamily="18" charset="0"/>
              </a:defRPr>
            </a:lvl1pPr>
          </a:lstStyle>
          <a:p>
            <a:endParaRPr lang="en-US" altLang="ja-JP"/>
          </a:p>
        </p:txBody>
      </p:sp>
      <p:sp>
        <p:nvSpPr>
          <p:cNvPr id="29701" name="Rectangle 5"/>
          <p:cNvSpPr>
            <a:spLocks noGrp="1" noChangeArrowheads="1"/>
          </p:cNvSpPr>
          <p:nvPr>
            <p:ph type="sldNum" sz="quarter" idx="3"/>
          </p:nvPr>
        </p:nvSpPr>
        <p:spPr bwMode="auto">
          <a:xfrm>
            <a:off x="3816350" y="937260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A606D3F0-B442-487C-92E9-AF2B15B98AFB}" type="slidenum">
              <a:rPr lang="en-US" altLang="ja-JP"/>
              <a:pPr/>
              <a:t>‹#›</a:t>
            </a:fld>
            <a:endParaRPr lang="en-US" altLang="ja-JP"/>
          </a:p>
        </p:txBody>
      </p:sp>
    </p:spTree>
    <p:extLst>
      <p:ext uri="{BB962C8B-B14F-4D97-AF65-F5344CB8AC3E}">
        <p14:creationId xmlns:p14="http://schemas.microsoft.com/office/powerpoint/2010/main" val="11903610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ltLang="ja-JP"/>
          </a:p>
        </p:txBody>
      </p:sp>
      <p:sp>
        <p:nvSpPr>
          <p:cNvPr id="40963" name="Rectangle 3"/>
          <p:cNvSpPr>
            <a:spLocks noGrp="1" noChangeArrowheads="1"/>
          </p:cNvSpPr>
          <p:nvPr>
            <p:ph type="dt" idx="1"/>
          </p:nvPr>
        </p:nvSpPr>
        <p:spPr bwMode="auto">
          <a:xfrm>
            <a:off x="3816350" y="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40964" name="Rectangle 4"/>
          <p:cNvSpPr>
            <a:spLocks noChangeArrowheads="1" noTextEdit="1"/>
          </p:cNvSpPr>
          <p:nvPr>
            <p:ph type="sldImg" idx="2"/>
          </p:nvPr>
        </p:nvSpPr>
        <p:spPr bwMode="auto">
          <a:xfrm>
            <a:off x="901700" y="739775"/>
            <a:ext cx="4933950" cy="3700463"/>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0965" name="Rectangle 5"/>
          <p:cNvSpPr>
            <a:spLocks noGrp="1" noChangeArrowheads="1"/>
          </p:cNvSpPr>
          <p:nvPr>
            <p:ph type="body" sz="quarter" idx="3"/>
          </p:nvPr>
        </p:nvSpPr>
        <p:spPr bwMode="auto">
          <a:xfrm>
            <a:off x="898525" y="4686300"/>
            <a:ext cx="4938713" cy="4440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0966" name="Rectangle 6"/>
          <p:cNvSpPr>
            <a:spLocks noGrp="1" noChangeArrowheads="1"/>
          </p:cNvSpPr>
          <p:nvPr>
            <p:ph type="ftr" sz="quarter" idx="4"/>
          </p:nvPr>
        </p:nvSpPr>
        <p:spPr bwMode="auto">
          <a:xfrm>
            <a:off x="0" y="937260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ltLang="ja-JP"/>
          </a:p>
        </p:txBody>
      </p:sp>
      <p:sp>
        <p:nvSpPr>
          <p:cNvPr id="40967" name="Rectangle 7"/>
          <p:cNvSpPr>
            <a:spLocks noGrp="1" noChangeArrowheads="1"/>
          </p:cNvSpPr>
          <p:nvPr>
            <p:ph type="sldNum" sz="quarter" idx="5"/>
          </p:nvPr>
        </p:nvSpPr>
        <p:spPr bwMode="auto">
          <a:xfrm>
            <a:off x="3816350" y="937260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105798E7-64D1-4F6B-81C5-73E900B08AF8}" type="slidenum">
              <a:rPr lang="en-US" altLang="ja-JP"/>
              <a:pPr/>
              <a:t>‹#›</a:t>
            </a:fld>
            <a:endParaRPr lang="en-US" altLang="ja-JP"/>
          </a:p>
        </p:txBody>
      </p:sp>
    </p:spTree>
    <p:extLst>
      <p:ext uri="{BB962C8B-B14F-4D97-AF65-F5344CB8AC3E}">
        <p14:creationId xmlns:p14="http://schemas.microsoft.com/office/powerpoint/2010/main" val="401713660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9213A4-1A4D-4A8B-9BD0-FB5115B1F3F6}" type="slidenum">
              <a:rPr lang="en-US" altLang="ja-JP"/>
              <a:pPr/>
              <a:t>4</a:t>
            </a:fld>
            <a:endParaRPr lang="en-US" altLang="ja-JP"/>
          </a:p>
        </p:txBody>
      </p:sp>
      <p:sp>
        <p:nvSpPr>
          <p:cNvPr id="328706" name="Rectangle 2"/>
          <p:cNvSpPr>
            <a:spLocks noChangeArrowheads="1" noTextEdit="1"/>
          </p:cNvSpPr>
          <p:nvPr>
            <p:ph type="sldImg"/>
          </p:nvPr>
        </p:nvSpPr>
        <p:spPr>
          <a:xfrm>
            <a:off x="889000" y="749300"/>
            <a:ext cx="4959350" cy="3719513"/>
          </a:xfrm>
          <a:ln/>
        </p:spPr>
      </p:sp>
      <p:sp>
        <p:nvSpPr>
          <p:cNvPr id="328707" name="Rectangle 3"/>
          <p:cNvSpPr>
            <a:spLocks noGrp="1" noChangeArrowheads="1"/>
          </p:cNvSpPr>
          <p:nvPr>
            <p:ph type="body" idx="1"/>
          </p:nvPr>
        </p:nvSpPr>
        <p:spPr>
          <a:xfrm>
            <a:off x="928688" y="4705350"/>
            <a:ext cx="4876800" cy="4418013"/>
          </a:xfrm>
        </p:spPr>
        <p:txBody>
          <a:bodyPr/>
          <a:lstStyle/>
          <a:p>
            <a:r>
              <a:rPr lang="ja-JP" altLang="en-US"/>
              <a:t>まず最初に問題解決の手順とは何かを勉強します。</a:t>
            </a:r>
          </a:p>
          <a:p>
            <a:r>
              <a:rPr lang="ja-JP" altLang="en-US"/>
              <a:t>この手順は職場の問題を解決する為に踏むべき手順のことで</a:t>
            </a:r>
          </a:p>
          <a:p>
            <a:r>
              <a:rPr lang="ja-JP" altLang="en-US"/>
              <a:t>困難な問題でも、誰がやっても、どのグループでも</a:t>
            </a:r>
          </a:p>
          <a:p>
            <a:r>
              <a:rPr lang="ja-JP" altLang="en-US"/>
              <a:t>合理的、効率的、効果的に解決できると言う、</a:t>
            </a:r>
          </a:p>
          <a:p>
            <a:r>
              <a:rPr lang="ja-JP" altLang="en-US"/>
              <a:t>問題解決の定石のことです。</a:t>
            </a:r>
          </a:p>
          <a:p>
            <a:r>
              <a:rPr lang="ja-JP" altLang="en-US"/>
              <a:t>問題解決の進め方として良く</a:t>
            </a:r>
            <a:r>
              <a:rPr lang="en-US" altLang="ja-JP"/>
              <a:t>2</a:t>
            </a:r>
            <a:r>
              <a:rPr lang="ja-JP" altLang="en-US"/>
              <a:t>つのやり方を見かけます。</a:t>
            </a:r>
          </a:p>
          <a:p>
            <a:r>
              <a:rPr lang="ja-JP" altLang="en-US"/>
              <a:t>一つは問題が発生したら、事実を良く観ず今までの経験やカン、度胸で</a:t>
            </a:r>
          </a:p>
          <a:p>
            <a:r>
              <a:rPr lang="ja-JP" altLang="en-US"/>
              <a:t>すぐに対策を行なってしまうやり方で、</a:t>
            </a:r>
            <a:r>
              <a:rPr lang="en-US" altLang="ja-JP"/>
              <a:t>KKD</a:t>
            </a:r>
            <a:r>
              <a:rPr lang="ja-JP" altLang="en-US"/>
              <a:t>と言われます。このやり方だと、</a:t>
            </a:r>
          </a:p>
          <a:p>
            <a:r>
              <a:rPr lang="ja-JP" altLang="en-US"/>
              <a:t>対策が早くかっこいいのですが、効果が出なかったり、</a:t>
            </a:r>
          </a:p>
          <a:p>
            <a:r>
              <a:rPr lang="ja-JP" altLang="en-US"/>
              <a:t>最初は効果があったものの、不具合が再発したり失敗が多いことになります。</a:t>
            </a:r>
          </a:p>
          <a:p>
            <a:r>
              <a:rPr lang="ja-JP" altLang="en-US"/>
              <a:t>よく銭形平次のやり方と、刑事コロンボの例にたとえられる様に</a:t>
            </a:r>
          </a:p>
          <a:p>
            <a:r>
              <a:rPr lang="ja-JP" altLang="en-US"/>
              <a:t>日本人はどうもこのやり方を好むようです、このやり方は推奨できません。</a:t>
            </a:r>
          </a:p>
          <a:p>
            <a:r>
              <a:rPr lang="ja-JP" altLang="en-US"/>
              <a:t>もう一つは、問題が出たら、</a:t>
            </a:r>
            <a:r>
              <a:rPr lang="en-US" altLang="ja-JP"/>
              <a:t>3</a:t>
            </a:r>
            <a:r>
              <a:rPr lang="ja-JP" altLang="en-US"/>
              <a:t>現主義で事実つかみ、データーを科学的に考え</a:t>
            </a:r>
          </a:p>
          <a:p>
            <a:r>
              <a:rPr lang="ja-JP" altLang="en-US"/>
              <a:t>判断し対策を行うやり方で、このやり方がこれから勉強する</a:t>
            </a:r>
          </a:p>
          <a:p>
            <a:r>
              <a:rPr lang="ja-JP" altLang="en-US"/>
              <a:t>正しい</a:t>
            </a:r>
            <a:r>
              <a:rPr lang="en-US" altLang="ja-JP"/>
              <a:t>QC</a:t>
            </a:r>
            <a:r>
              <a:rPr lang="ja-JP" altLang="en-US"/>
              <a:t>的問題解決のステップです。</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C15B03-6F1F-462C-AF43-E70D302929CD}" type="slidenum">
              <a:rPr lang="en-US" altLang="ja-JP"/>
              <a:pPr/>
              <a:t>20</a:t>
            </a:fld>
            <a:endParaRPr lang="en-US" altLang="ja-JP"/>
          </a:p>
        </p:txBody>
      </p:sp>
      <p:sp>
        <p:nvSpPr>
          <p:cNvPr id="354306" name="Rectangle 2"/>
          <p:cNvSpPr>
            <a:spLocks noChangeArrowheads="1" noTextEdit="1"/>
          </p:cNvSpPr>
          <p:nvPr>
            <p:ph type="sldImg"/>
          </p:nvPr>
        </p:nvSpPr>
        <p:spPr>
          <a:xfrm>
            <a:off x="903288" y="739775"/>
            <a:ext cx="4933950" cy="3700463"/>
          </a:xfrm>
          <a:ln/>
        </p:spPr>
      </p:sp>
      <p:sp>
        <p:nvSpPr>
          <p:cNvPr id="354307" name="Rectangle 3"/>
          <p:cNvSpPr>
            <a:spLocks noGrp="1" noChangeArrowheads="1"/>
          </p:cNvSpPr>
          <p:nvPr>
            <p:ph type="body" idx="1"/>
          </p:nvPr>
        </p:nvSpPr>
        <p:spPr>
          <a:xfrm>
            <a:off x="896938" y="4686300"/>
            <a:ext cx="4941887" cy="4440238"/>
          </a:xfrm>
        </p:spPr>
        <p:txBody>
          <a:bodyPr/>
          <a:lstStyle/>
          <a:p>
            <a:r>
              <a:rPr lang="ja-JP" altLang="en-US" sz="1400" b="1">
                <a:solidFill>
                  <a:srgbClr val="000066"/>
                </a:solidFill>
              </a:rPr>
              <a:t>　今までの説明をまとめたものがこのフロー図です。</a:t>
            </a:r>
          </a:p>
          <a:p>
            <a:r>
              <a:rPr lang="ja-JP" altLang="en-US" sz="1400"/>
              <a:t>　これは、ブランニューワールドの具体的な手順を示したものですが、それぞれ黄色がＰ１、ベージュ色がＰ２、緑がＰ３の活動の手順を示しております。</a:t>
            </a:r>
          </a:p>
          <a:p>
            <a:r>
              <a:rPr lang="ja-JP" altLang="en-US" sz="1400"/>
              <a:t>　問題点の明確化をスタートとして、</a:t>
            </a:r>
          </a:p>
          <a:p>
            <a:r>
              <a:rPr lang="ja-JP" altLang="en-US" sz="1400"/>
              <a:t>仕事の手順が不明確であればそれを標準化し、維持・向上していくというＰ１の活動の展開となり、</a:t>
            </a:r>
          </a:p>
          <a:p>
            <a:r>
              <a:rPr lang="ja-JP" altLang="en-US" sz="1400"/>
              <a:t>手順が明確であれば、問題解決のＰ２の活動の展開をし、</a:t>
            </a:r>
          </a:p>
          <a:p>
            <a:r>
              <a:rPr lang="ja-JP" altLang="en-US" sz="1400"/>
              <a:t>更に、会社方針、部門方針と照らし、より高い目標設定の必要性がでてきたならば、チーム編成の見直しなどＰ３の活動にチャレンジしていこうというものです。</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8B0DEB-5FB4-437A-A48C-BC15F7B3F736}" type="slidenum">
              <a:rPr lang="en-US" altLang="ja-JP"/>
              <a:pPr/>
              <a:t>21</a:t>
            </a:fld>
            <a:endParaRPr lang="en-US" altLang="ja-JP"/>
          </a:p>
        </p:txBody>
      </p:sp>
      <p:sp>
        <p:nvSpPr>
          <p:cNvPr id="356354" name="Rectangle 2"/>
          <p:cNvSpPr>
            <a:spLocks noChangeArrowheads="1" noTextEdit="1"/>
          </p:cNvSpPr>
          <p:nvPr>
            <p:ph type="sldImg"/>
          </p:nvPr>
        </p:nvSpPr>
        <p:spPr>
          <a:xfrm>
            <a:off x="903288" y="739775"/>
            <a:ext cx="4933950" cy="3700463"/>
          </a:xfrm>
          <a:ln/>
        </p:spPr>
      </p:sp>
      <p:sp>
        <p:nvSpPr>
          <p:cNvPr id="356355" name="Rectangle 3"/>
          <p:cNvSpPr>
            <a:spLocks noGrp="1" noChangeArrowheads="1"/>
          </p:cNvSpPr>
          <p:nvPr>
            <p:ph type="body" idx="1"/>
          </p:nvPr>
        </p:nvSpPr>
        <p:spPr>
          <a:xfrm>
            <a:off x="896938" y="4686300"/>
            <a:ext cx="4941887" cy="4440238"/>
          </a:xfrm>
        </p:spPr>
        <p:txBody>
          <a:bodyPr/>
          <a:lstStyle/>
          <a:p>
            <a:r>
              <a:rPr lang="ja-JP" altLang="en-US" sz="1400" b="1">
                <a:solidFill>
                  <a:srgbClr val="000066"/>
                </a:solidFill>
              </a:rPr>
              <a:t>　今までの説明をまとめたものがこのフロー図です。</a:t>
            </a:r>
          </a:p>
          <a:p>
            <a:r>
              <a:rPr lang="ja-JP" altLang="en-US" sz="1400"/>
              <a:t>　これは、ブランニューワールドの具体的な手順を示したものですが、それぞれ黄色がＰ１、ベージュ色がＰ２、緑がＰ３の活動の手順を示しております。</a:t>
            </a:r>
          </a:p>
          <a:p>
            <a:r>
              <a:rPr lang="ja-JP" altLang="en-US" sz="1400"/>
              <a:t>　問題点の明確化をスタートとして、</a:t>
            </a:r>
          </a:p>
          <a:p>
            <a:r>
              <a:rPr lang="ja-JP" altLang="en-US" sz="1400"/>
              <a:t>仕事の手順が不明確であればそれを標準化し、維持・向上していくというＰ１の活動の展開となり、</a:t>
            </a:r>
          </a:p>
          <a:p>
            <a:r>
              <a:rPr lang="ja-JP" altLang="en-US" sz="1400"/>
              <a:t>手順が明確であれば、問題解決のＰ２の活動の展開をし、</a:t>
            </a:r>
          </a:p>
          <a:p>
            <a:r>
              <a:rPr lang="ja-JP" altLang="en-US" sz="1400"/>
              <a:t>更に、会社方針、部門方針と照らし、より高い目標設定の必要性がでてきたならば、チーム編成の見直しなどＰ３の活動にチャレンジしていこうというものです。</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9AF143-C381-45CE-9BE4-4EEB34F0C55F}" type="slidenum">
              <a:rPr lang="en-US" altLang="ja-JP"/>
              <a:pPr/>
              <a:t>22</a:t>
            </a:fld>
            <a:endParaRPr lang="en-US" altLang="ja-JP"/>
          </a:p>
        </p:txBody>
      </p:sp>
      <p:sp>
        <p:nvSpPr>
          <p:cNvPr id="358402" name="Rectangle 2"/>
          <p:cNvSpPr>
            <a:spLocks noChangeArrowheads="1" noTextEdit="1"/>
          </p:cNvSpPr>
          <p:nvPr>
            <p:ph type="sldImg"/>
          </p:nvPr>
        </p:nvSpPr>
        <p:spPr>
          <a:xfrm>
            <a:off x="931863" y="762000"/>
            <a:ext cx="4872037" cy="3654425"/>
          </a:xfrm>
          <a:ln/>
        </p:spPr>
      </p:sp>
      <p:sp>
        <p:nvSpPr>
          <p:cNvPr id="358403" name="Rectangle 3"/>
          <p:cNvSpPr>
            <a:spLocks noGrp="1" noChangeArrowheads="1"/>
          </p:cNvSpPr>
          <p:nvPr>
            <p:ph type="body" idx="1"/>
          </p:nvPr>
        </p:nvSpPr>
        <p:spPr>
          <a:xfrm>
            <a:off x="898525" y="4721225"/>
            <a:ext cx="4938713" cy="4414838"/>
          </a:xfrm>
        </p:spPr>
        <p:txBody>
          <a:bodyPr/>
          <a:lstStyle/>
          <a:p>
            <a:r>
              <a:rPr lang="ja-JP" altLang="en-US"/>
              <a:t>対策すべき真因が決まったら次に、手順５で対策の検討と実施です。</a:t>
            </a:r>
          </a:p>
          <a:p>
            <a:r>
              <a:rPr lang="ja-JP" altLang="en-US"/>
              <a:t>最初に対策案を検討します</a:t>
            </a:r>
          </a:p>
          <a:p>
            <a:r>
              <a:rPr lang="ja-JP" altLang="en-US"/>
              <a:t>ここでのポイントは１、原因別に対策を立案します。また案を出すときには、</a:t>
            </a:r>
          </a:p>
          <a:p>
            <a:r>
              <a:rPr lang="ja-JP" altLang="en-US"/>
              <a:t>実現の可否を考えず</a:t>
            </a:r>
          </a:p>
          <a:p>
            <a:r>
              <a:rPr lang="ja-JP" altLang="en-US"/>
              <a:t>幅広く沢山のアイデアを出すのがポイントです。これについても</a:t>
            </a:r>
          </a:p>
          <a:p>
            <a:r>
              <a:rPr lang="ja-JP" altLang="en-US"/>
              <a:t>サークルだけで困ったら、スタッフや専門家に相談しましょう。</a:t>
            </a:r>
          </a:p>
          <a:p>
            <a:r>
              <a:rPr lang="ja-JP" altLang="en-US"/>
              <a:t>また主要因を基にアイデア出しの展開をして行ってください。</a:t>
            </a:r>
          </a:p>
          <a:p>
            <a:r>
              <a:rPr lang="ja-JP" altLang="en-US"/>
              <a:t>時々主要因とかけ離れたものや、管理特性への関係が確認できていない</a:t>
            </a:r>
          </a:p>
          <a:p>
            <a:r>
              <a:rPr lang="ja-JP" altLang="en-US"/>
              <a:t>対策案を出してしまうケースを多く見受けます、注意しましょう。</a:t>
            </a:r>
          </a:p>
          <a:p>
            <a:r>
              <a:rPr lang="ja-JP" altLang="en-US"/>
              <a:t>すぐに恒久対策できないものは問題が拡大しないよう、</a:t>
            </a:r>
          </a:p>
          <a:p>
            <a:r>
              <a:rPr lang="ja-JP" altLang="en-US"/>
              <a:t>応急対策いわゆる「火消し」、を考えましょう。</a:t>
            </a:r>
          </a:p>
          <a:p>
            <a:r>
              <a:rPr lang="ja-JP" altLang="en-US"/>
              <a:t>応急対策をしておいて、しっかりした対策を実施して行くことが必要です。</a:t>
            </a:r>
          </a:p>
          <a:p>
            <a:r>
              <a:rPr lang="ja-JP" altLang="en-US"/>
              <a:t>。</a:t>
            </a:r>
          </a:p>
          <a:p>
            <a:endParaRPr lang="ja-JP" altLang="en-US"/>
          </a:p>
          <a:p>
            <a:endParaRPr lang="en-US" altLang="ja-JP"/>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7F63EE-A398-42BA-AB5E-8C0BB45333F5}" type="slidenum">
              <a:rPr lang="en-US" altLang="ja-JP"/>
              <a:pPr/>
              <a:t>23</a:t>
            </a:fld>
            <a:endParaRPr lang="en-US" altLang="ja-JP"/>
          </a:p>
        </p:txBody>
      </p:sp>
      <p:sp>
        <p:nvSpPr>
          <p:cNvPr id="360450" name="Rectangle 2"/>
          <p:cNvSpPr>
            <a:spLocks noChangeArrowheads="1" noTextEdit="1"/>
          </p:cNvSpPr>
          <p:nvPr>
            <p:ph type="sldImg"/>
          </p:nvPr>
        </p:nvSpPr>
        <p:spPr>
          <a:xfrm>
            <a:off x="931863" y="762000"/>
            <a:ext cx="4872037" cy="3654425"/>
          </a:xfrm>
          <a:ln/>
        </p:spPr>
      </p:sp>
      <p:sp>
        <p:nvSpPr>
          <p:cNvPr id="360451" name="Rectangle 3"/>
          <p:cNvSpPr>
            <a:spLocks noGrp="1" noChangeArrowheads="1"/>
          </p:cNvSpPr>
          <p:nvPr>
            <p:ph type="body" idx="1"/>
          </p:nvPr>
        </p:nvSpPr>
        <p:spPr>
          <a:xfrm>
            <a:off x="898525" y="4721225"/>
            <a:ext cx="4938713" cy="4414838"/>
          </a:xfrm>
        </p:spPr>
        <p:txBody>
          <a:bodyPr/>
          <a:lstStyle/>
          <a:p>
            <a:r>
              <a:rPr lang="ja-JP" altLang="en-US"/>
              <a:t>これは対策案検討のときに使う「方策効果評価表」です、系統図とマトリックス図をあわせたもので</a:t>
            </a:r>
          </a:p>
          <a:p>
            <a:r>
              <a:rPr lang="ja-JP" altLang="en-US"/>
              <a:t>系統マトリックス図とも言います。この作り方は、後の講義で勉強します。</a:t>
            </a:r>
          </a:p>
          <a:p>
            <a:r>
              <a:rPr lang="ja-JP" altLang="en-US"/>
              <a:t>一番左に基本目的を入れます、これは</a:t>
            </a:r>
            <a:r>
              <a:rPr lang="ja-JP" altLang="en-US" b="1" u="sng"/>
              <a:t>要因調査解析で解った問題を目的にして記入</a:t>
            </a:r>
            <a:r>
              <a:rPr lang="ja-JP" altLang="en-US"/>
              <a:t>します。</a:t>
            </a:r>
          </a:p>
          <a:p>
            <a:r>
              <a:rPr lang="ja-JP" altLang="en-US"/>
              <a:t>問題が、いくつか有る時は目的ごとに作成します。</a:t>
            </a:r>
          </a:p>
          <a:p>
            <a:r>
              <a:rPr lang="ja-JP" altLang="en-US"/>
              <a:t>次に目的を達成する為の手段を考えます、作業性効率を図る為の</a:t>
            </a:r>
            <a:r>
              <a:rPr lang="en-US" altLang="ja-JP" u="sng"/>
              <a:t>1</a:t>
            </a:r>
            <a:r>
              <a:rPr lang="ja-JP" altLang="en-US" u="sng"/>
              <a:t>次手段</a:t>
            </a:r>
            <a:r>
              <a:rPr lang="ja-JP" altLang="en-US"/>
              <a:t>となります</a:t>
            </a:r>
          </a:p>
          <a:p>
            <a:r>
              <a:rPr lang="ja-JP" altLang="en-US"/>
              <a:t>さらに実施可能な具体的対策が決まるまで</a:t>
            </a:r>
            <a:r>
              <a:rPr lang="en-US" altLang="ja-JP" u="sng"/>
              <a:t>2</a:t>
            </a:r>
            <a:r>
              <a:rPr lang="ja-JP" altLang="en-US" u="sng"/>
              <a:t>次対策案３次対策案</a:t>
            </a:r>
            <a:r>
              <a:rPr lang="ja-JP" altLang="en-US"/>
              <a:t>へと進めて行きます</a:t>
            </a:r>
          </a:p>
          <a:p>
            <a:r>
              <a:rPr lang="ja-JP" altLang="en-US"/>
              <a:t>最終方策案が決まったら、どの案を採用するか、効果、実現性、費用などで評価します</a:t>
            </a:r>
          </a:p>
          <a:p>
            <a:r>
              <a:rPr lang="ja-JP" altLang="en-US"/>
              <a:t>このとき評価点をつけると、どの対策が有効か解りやすくなります。</a:t>
            </a:r>
          </a:p>
          <a:p>
            <a:r>
              <a:rPr lang="ja-JP" altLang="en-US"/>
              <a:t>これで、どの案を採用するか決定です。</a:t>
            </a:r>
          </a:p>
          <a:p>
            <a:r>
              <a:rPr lang="ja-JP" altLang="en-US"/>
              <a:t>この表では基本目的から３次手段までが系統図です、３次手段から右がマトリックス図となっています</a:t>
            </a:r>
          </a:p>
          <a:p>
            <a:r>
              <a:rPr lang="ja-JP" altLang="en-US"/>
              <a:t>このように系統図とマトリックス図を組み合わせて使うことが一般的です。</a:t>
            </a:r>
          </a:p>
          <a:p>
            <a:r>
              <a:rPr lang="ja-JP" altLang="en-US"/>
              <a:t>系統図を作る時のポイントは、異質の経験や、知識を持った人たちが集まるとアイデアが出易くなります。</a:t>
            </a:r>
          </a:p>
          <a:p>
            <a:r>
              <a:rPr lang="ja-JP" altLang="en-US"/>
              <a:t>ブレーンストーミングで</a:t>
            </a:r>
            <a:r>
              <a:rPr lang="ja-JP" altLang="en-US" b="1" u="sng"/>
              <a:t>アイデアを沢山出すことがポイント</a:t>
            </a:r>
            <a:r>
              <a:rPr lang="ja-JP" altLang="en-US"/>
              <a:t>です。</a:t>
            </a:r>
          </a:p>
          <a:p>
            <a:endParaRPr lang="ja-JP" altLang="en-US"/>
          </a:p>
          <a:p>
            <a:endParaRPr lang="en-US" altLang="ja-JP"/>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C82297-3393-4688-908F-64EAC68993B4}" type="slidenum">
              <a:rPr lang="en-US" altLang="ja-JP"/>
              <a:pPr/>
              <a:t>25</a:t>
            </a:fld>
            <a:endParaRPr lang="en-US" altLang="ja-JP"/>
          </a:p>
        </p:txBody>
      </p:sp>
      <p:sp>
        <p:nvSpPr>
          <p:cNvPr id="363522" name="Rectangle 2"/>
          <p:cNvSpPr>
            <a:spLocks noChangeArrowheads="1" noTextEdit="1"/>
          </p:cNvSpPr>
          <p:nvPr>
            <p:ph type="sldImg"/>
          </p:nvPr>
        </p:nvSpPr>
        <p:spPr>
          <a:xfrm>
            <a:off x="931863" y="762000"/>
            <a:ext cx="4872037" cy="3654425"/>
          </a:xfrm>
          <a:ln/>
        </p:spPr>
      </p:sp>
      <p:sp>
        <p:nvSpPr>
          <p:cNvPr id="363523" name="Rectangle 3"/>
          <p:cNvSpPr>
            <a:spLocks noGrp="1" noChangeArrowheads="1"/>
          </p:cNvSpPr>
          <p:nvPr>
            <p:ph type="body" idx="1"/>
          </p:nvPr>
        </p:nvSpPr>
        <p:spPr>
          <a:xfrm>
            <a:off x="898525" y="4721225"/>
            <a:ext cx="4938713" cy="4414838"/>
          </a:xfrm>
        </p:spPr>
        <p:txBody>
          <a:bodyPr/>
          <a:lstStyle/>
          <a:p>
            <a:r>
              <a:rPr lang="ja-JP" altLang="en-US"/>
              <a:t>対策が完了したら、手順６で対策の効果を確認します。</a:t>
            </a:r>
          </a:p>
          <a:p>
            <a:r>
              <a:rPr lang="ja-JP" altLang="en-US"/>
              <a:t>まず有形効果を確認します。目標に対してどの程度の</a:t>
            </a:r>
          </a:p>
          <a:p>
            <a:r>
              <a:rPr lang="ja-JP" altLang="en-US"/>
              <a:t>レベルになったかを確認します</a:t>
            </a:r>
          </a:p>
          <a:p>
            <a:r>
              <a:rPr lang="ja-JP" altLang="en-US"/>
              <a:t>そのためには、このパレート図のように、対策前のパレート図と</a:t>
            </a:r>
          </a:p>
          <a:p>
            <a:r>
              <a:rPr lang="ja-JP" altLang="en-US"/>
              <a:t>対策後のパレート図を並べて</a:t>
            </a:r>
          </a:p>
          <a:p>
            <a:r>
              <a:rPr lang="ja-JP" altLang="en-US"/>
              <a:t>その差が一目瞭然で解るようにします、</a:t>
            </a:r>
          </a:p>
          <a:p>
            <a:r>
              <a:rPr lang="ja-JP" altLang="en-US"/>
              <a:t>この場合はアの不良を０件にすることにより</a:t>
            </a:r>
          </a:p>
          <a:p>
            <a:r>
              <a:rPr lang="ja-JP" altLang="en-US"/>
              <a:t>不良件数が６０件となります、見ただけで効果の度合いが良く解ると思います。</a:t>
            </a:r>
          </a:p>
          <a:p>
            <a:r>
              <a:rPr lang="ja-JP" altLang="en-US"/>
              <a:t>必ず目標値に対しての比較をしてください。</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9655BF-67EF-4133-81DB-A5CA3CD6D219}" type="slidenum">
              <a:rPr lang="en-US" altLang="ja-JP"/>
              <a:pPr/>
              <a:t>26</a:t>
            </a:fld>
            <a:endParaRPr lang="en-US" altLang="ja-JP"/>
          </a:p>
        </p:txBody>
      </p:sp>
      <p:sp>
        <p:nvSpPr>
          <p:cNvPr id="365570" name="Rectangle 2"/>
          <p:cNvSpPr>
            <a:spLocks noChangeArrowheads="1" noTextEdit="1"/>
          </p:cNvSpPr>
          <p:nvPr>
            <p:ph type="sldImg"/>
          </p:nvPr>
        </p:nvSpPr>
        <p:spPr>
          <a:xfrm>
            <a:off x="931863" y="762000"/>
            <a:ext cx="4872037" cy="3654425"/>
          </a:xfrm>
          <a:ln/>
        </p:spPr>
      </p:sp>
      <p:sp>
        <p:nvSpPr>
          <p:cNvPr id="365571" name="Rectangle 3"/>
          <p:cNvSpPr>
            <a:spLocks noGrp="1" noChangeArrowheads="1"/>
          </p:cNvSpPr>
          <p:nvPr>
            <p:ph type="body" idx="1"/>
          </p:nvPr>
        </p:nvSpPr>
        <p:spPr>
          <a:xfrm>
            <a:off x="898525" y="4721225"/>
            <a:ext cx="4938713" cy="4414838"/>
          </a:xfrm>
        </p:spPr>
        <p:txBody>
          <a:bodyPr/>
          <a:lstStyle/>
          <a:p>
            <a:r>
              <a:rPr lang="ja-JP" altLang="en-US"/>
              <a:t>２．効果は可能な限り内容ごとに把握します。</a:t>
            </a:r>
          </a:p>
          <a:p>
            <a:r>
              <a:rPr lang="ja-JP" altLang="en-US"/>
              <a:t>この表は不良件数を月ごとに調査したグラフです、</a:t>
            </a:r>
          </a:p>
          <a:p>
            <a:r>
              <a:rPr lang="ja-JP" altLang="en-US"/>
              <a:t>ここに対策時期や目標値などを入れます</a:t>
            </a:r>
          </a:p>
          <a:p>
            <a:r>
              <a:rPr lang="ja-JP" altLang="en-US"/>
              <a:t>こうすると対策ごとの効果と目標に対しての達成度や</a:t>
            </a:r>
          </a:p>
          <a:p>
            <a:r>
              <a:rPr lang="ja-JP" altLang="en-US"/>
              <a:t>活動の状況などが一目で解るようになります。</a:t>
            </a:r>
          </a:p>
          <a:p>
            <a:r>
              <a:rPr lang="ja-JP" altLang="en-US"/>
              <a:t>対策</a:t>
            </a:r>
            <a:r>
              <a:rPr lang="en-US" altLang="ja-JP"/>
              <a:t>1</a:t>
            </a:r>
            <a:r>
              <a:rPr lang="ja-JP" altLang="en-US"/>
              <a:t>と２は同じくらいの効果があり、目標を十分上回った成果が</a:t>
            </a:r>
          </a:p>
          <a:p>
            <a:r>
              <a:rPr lang="ja-JP" altLang="en-US"/>
              <a:t>得られていることがよく見えます。</a:t>
            </a:r>
          </a:p>
          <a:p>
            <a:r>
              <a:rPr lang="ja-JP" altLang="en-US"/>
              <a:t>３．また対策が完了したら、前後工程や関係署への影響を調べてください、</a:t>
            </a:r>
          </a:p>
          <a:p>
            <a:r>
              <a:rPr lang="ja-JP" altLang="en-US"/>
              <a:t>他部署へも大きなプラス面が出ていることも有るし、</a:t>
            </a:r>
          </a:p>
          <a:p>
            <a:r>
              <a:rPr lang="ja-JP" altLang="en-US"/>
              <a:t>またマイナス面もあるかも知れません、</a:t>
            </a:r>
          </a:p>
          <a:p>
            <a:r>
              <a:rPr lang="ja-JP" altLang="en-US"/>
              <a:t>対策時前に確認したかも知れませんがもう一度確認しましょう。</a:t>
            </a:r>
          </a:p>
          <a:p>
            <a:r>
              <a:rPr lang="ja-JP" altLang="en-US"/>
              <a:t>マイナス面が出ていたら追加対策を打つ必要が出てきます。</a:t>
            </a:r>
          </a:p>
          <a:p>
            <a:r>
              <a:rPr lang="ja-JP" altLang="en-US"/>
              <a:t>その他、品質面を狙った活動でも、安全や納期、コストなども効果が出ていると思います</a:t>
            </a:r>
          </a:p>
          <a:p>
            <a:r>
              <a:rPr lang="ja-JP" altLang="en-US"/>
              <a:t>活動の成果としてしっかり把握し、まとめてください。</a:t>
            </a:r>
          </a:p>
          <a:p>
            <a:endParaRPr lang="ja-JP" altLang="en-US"/>
          </a:p>
          <a:p>
            <a:endParaRPr lang="ja-JP" altLang="en-US"/>
          </a:p>
          <a:p>
            <a:endParaRPr lang="en-US" altLang="ja-JP"/>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19B277-0508-469E-A360-96DD892E4779}" type="slidenum">
              <a:rPr lang="en-US" altLang="ja-JP"/>
              <a:pPr/>
              <a:t>27</a:t>
            </a:fld>
            <a:endParaRPr lang="en-US" altLang="ja-JP"/>
          </a:p>
        </p:txBody>
      </p:sp>
      <p:sp>
        <p:nvSpPr>
          <p:cNvPr id="367618" name="Rectangle 2"/>
          <p:cNvSpPr>
            <a:spLocks noChangeArrowheads="1" noTextEdit="1"/>
          </p:cNvSpPr>
          <p:nvPr>
            <p:ph type="sldImg"/>
          </p:nvPr>
        </p:nvSpPr>
        <p:spPr>
          <a:xfrm>
            <a:off x="931863" y="762000"/>
            <a:ext cx="4872037" cy="3654425"/>
          </a:xfrm>
          <a:ln/>
        </p:spPr>
      </p:sp>
      <p:sp>
        <p:nvSpPr>
          <p:cNvPr id="367619" name="Rectangle 3"/>
          <p:cNvSpPr>
            <a:spLocks noGrp="1" noChangeArrowheads="1"/>
          </p:cNvSpPr>
          <p:nvPr>
            <p:ph type="body" idx="1"/>
          </p:nvPr>
        </p:nvSpPr>
        <p:spPr>
          <a:xfrm>
            <a:off x="898525" y="4721225"/>
            <a:ext cx="4938713" cy="4414838"/>
          </a:xfrm>
        </p:spPr>
        <p:txBody>
          <a:bodyPr/>
          <a:lstStyle/>
          <a:p>
            <a:r>
              <a:rPr lang="ja-JP" altLang="en-US"/>
              <a:t>無形効果も確認します。</a:t>
            </a:r>
          </a:p>
          <a:p>
            <a:r>
              <a:rPr lang="en-US" altLang="ja-JP"/>
              <a:t>QCC</a:t>
            </a:r>
            <a:r>
              <a:rPr lang="ja-JP" altLang="en-US"/>
              <a:t>活動の大事なところである　人材育成面でも評価します、</a:t>
            </a:r>
          </a:p>
          <a:p>
            <a:r>
              <a:rPr lang="ja-JP" altLang="en-US"/>
              <a:t>このレーダーチャートはサークルの状態を評価しています、</a:t>
            </a:r>
          </a:p>
          <a:p>
            <a:r>
              <a:rPr lang="ja-JP" altLang="en-US"/>
              <a:t>青が活動前赤が活動後になります、今回の活動では発言が多くなりメンバーの</a:t>
            </a:r>
          </a:p>
          <a:p>
            <a:r>
              <a:rPr lang="ja-JP" altLang="en-US"/>
              <a:t>参加意識が上がったり、手法の活用が出来るようになり</a:t>
            </a:r>
          </a:p>
          <a:p>
            <a:r>
              <a:rPr lang="ja-JP" altLang="en-US"/>
              <a:t>サークル全体の能力向上にもつながったことが成果として上げられます。</a:t>
            </a:r>
          </a:p>
          <a:p>
            <a:r>
              <a:rPr lang="ja-JP" altLang="en-US"/>
              <a:t>また活動前に個人の能力向上を狙った場合は、</a:t>
            </a:r>
          </a:p>
          <a:p>
            <a:r>
              <a:rPr lang="ja-JP" altLang="en-US"/>
              <a:t>個人毎に能力のデータをいれ、確認します。</a:t>
            </a:r>
          </a:p>
          <a:p>
            <a:r>
              <a:rPr lang="ja-JP" altLang="en-US"/>
              <a:t>誰がいつどのように評価したかを明確にしておいてください、山勘でなく</a:t>
            </a:r>
          </a:p>
          <a:p>
            <a:r>
              <a:rPr lang="ja-JP" altLang="en-US"/>
              <a:t>根拠のある評価基準を持ってください。</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56EC33-2D58-4697-9463-D2B65AC71F73}" type="slidenum">
              <a:rPr lang="en-US" altLang="ja-JP"/>
              <a:pPr/>
              <a:t>29</a:t>
            </a:fld>
            <a:endParaRPr lang="en-US" altLang="ja-JP"/>
          </a:p>
        </p:txBody>
      </p:sp>
      <p:sp>
        <p:nvSpPr>
          <p:cNvPr id="370690" name="Rectangle 2"/>
          <p:cNvSpPr>
            <a:spLocks noChangeArrowheads="1" noTextEdit="1"/>
          </p:cNvSpPr>
          <p:nvPr>
            <p:ph type="sldImg"/>
          </p:nvPr>
        </p:nvSpPr>
        <p:spPr>
          <a:xfrm>
            <a:off x="931863" y="762000"/>
            <a:ext cx="4872037" cy="3654425"/>
          </a:xfrm>
          <a:ln/>
        </p:spPr>
      </p:sp>
      <p:sp>
        <p:nvSpPr>
          <p:cNvPr id="370691" name="Rectangle 3"/>
          <p:cNvSpPr>
            <a:spLocks noGrp="1" noChangeArrowheads="1"/>
          </p:cNvSpPr>
          <p:nvPr>
            <p:ph type="body" idx="1"/>
          </p:nvPr>
        </p:nvSpPr>
        <p:spPr>
          <a:xfrm>
            <a:off x="898525" y="4721225"/>
            <a:ext cx="4938713" cy="4414838"/>
          </a:xfrm>
        </p:spPr>
        <p:txBody>
          <a:bodyPr/>
          <a:lstStyle/>
          <a:p>
            <a:r>
              <a:rPr lang="ja-JP" altLang="en-US"/>
              <a:t>手順７は標準化と管理の定着です。</a:t>
            </a:r>
          </a:p>
          <a:p>
            <a:r>
              <a:rPr lang="ja-JP" altLang="en-US"/>
              <a:t>標準化で大事な事はなことは、勘所が押さえてあり、要点が</a:t>
            </a:r>
          </a:p>
          <a:p>
            <a:r>
              <a:rPr lang="ja-JP" altLang="en-US"/>
              <a:t>明確になっている事、また無理なく遵守出来ること</a:t>
            </a:r>
          </a:p>
          <a:p>
            <a:r>
              <a:rPr lang="ja-JP" altLang="en-US"/>
              <a:t>職場に根ずく様にする事です。</a:t>
            </a:r>
          </a:p>
          <a:p>
            <a:r>
              <a:rPr lang="ja-JP" altLang="en-US"/>
              <a:t>この図のように、</a:t>
            </a:r>
            <a:r>
              <a:rPr lang="en-US" altLang="ja-JP"/>
              <a:t>PDCA</a:t>
            </a:r>
            <a:r>
              <a:rPr lang="ja-JP" altLang="en-US"/>
              <a:t>のサークルを回しで改善を行い</a:t>
            </a:r>
          </a:p>
          <a:p>
            <a:r>
              <a:rPr lang="ja-JP" altLang="en-US"/>
              <a:t>レベルが上がったら、</a:t>
            </a:r>
            <a:r>
              <a:rPr lang="en-US" altLang="ja-JP"/>
              <a:t>SDCA</a:t>
            </a:r>
            <a:r>
              <a:rPr lang="ja-JP" altLang="en-US"/>
              <a:t>のサークルを回し定着させる、</a:t>
            </a:r>
          </a:p>
          <a:p>
            <a:r>
              <a:rPr lang="ja-JP" altLang="en-US"/>
              <a:t>このように、</a:t>
            </a:r>
            <a:r>
              <a:rPr lang="en-US" altLang="ja-JP"/>
              <a:t>PDCA</a:t>
            </a:r>
            <a:r>
              <a:rPr lang="ja-JP" altLang="en-US"/>
              <a:t>で改善したら完了でなく</a:t>
            </a:r>
            <a:r>
              <a:rPr lang="en-US" altLang="ja-JP"/>
              <a:t>SDCA</a:t>
            </a:r>
            <a:r>
              <a:rPr lang="ja-JP" altLang="en-US"/>
              <a:t>をしっかりまわして</a:t>
            </a:r>
          </a:p>
          <a:p>
            <a:r>
              <a:rPr lang="ja-JP" altLang="en-US"/>
              <a:t>おかないと、せっかく改善しても、基の状態に転がり落ちてしまいます。</a:t>
            </a:r>
          </a:p>
          <a:p>
            <a:r>
              <a:rPr lang="en-US" altLang="ja-JP"/>
              <a:t>SDCA</a:t>
            </a:r>
            <a:r>
              <a:rPr lang="ja-JP" altLang="en-US"/>
              <a:t>が大切である事が良く解ると思います。</a:t>
            </a:r>
          </a:p>
          <a:p>
            <a:endParaRPr lang="en-US" altLang="ja-JP"/>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3ED117-4A13-40FE-B323-4182EA02B361}" type="slidenum">
              <a:rPr lang="en-US" altLang="ja-JP"/>
              <a:pPr/>
              <a:t>31</a:t>
            </a:fld>
            <a:endParaRPr lang="en-US" altLang="ja-JP"/>
          </a:p>
        </p:txBody>
      </p:sp>
      <p:sp>
        <p:nvSpPr>
          <p:cNvPr id="373762" name="Rectangle 2"/>
          <p:cNvSpPr>
            <a:spLocks noChangeArrowheads="1" noTextEdit="1"/>
          </p:cNvSpPr>
          <p:nvPr>
            <p:ph type="sldImg"/>
          </p:nvPr>
        </p:nvSpPr>
        <p:spPr>
          <a:xfrm>
            <a:off x="931863" y="762000"/>
            <a:ext cx="4872037" cy="3654425"/>
          </a:xfrm>
          <a:ln/>
        </p:spPr>
      </p:sp>
      <p:sp>
        <p:nvSpPr>
          <p:cNvPr id="373763" name="Rectangle 3"/>
          <p:cNvSpPr>
            <a:spLocks noGrp="1" noChangeArrowheads="1"/>
          </p:cNvSpPr>
          <p:nvPr>
            <p:ph type="body" idx="1"/>
          </p:nvPr>
        </p:nvSpPr>
        <p:spPr>
          <a:xfrm>
            <a:off x="898525" y="4721225"/>
            <a:ext cx="4938713" cy="4414838"/>
          </a:xfrm>
        </p:spPr>
        <p:txBody>
          <a:bodyPr/>
          <a:lstStyle/>
          <a:p>
            <a:r>
              <a:rPr lang="ja-JP" altLang="en-US"/>
              <a:t>最後に活動全体を振り返り反省と、今後の進め方についてまとめておきます</a:t>
            </a:r>
          </a:p>
          <a:p>
            <a:r>
              <a:rPr lang="ja-JP" altLang="en-US"/>
              <a:t>ステップごとに、良かったこと、悪かったことを具体的にあげ残された課題を</a:t>
            </a:r>
          </a:p>
          <a:p>
            <a:r>
              <a:rPr lang="ja-JP" altLang="en-US"/>
              <a:t>明確にしておきます。この</a:t>
            </a:r>
            <a:r>
              <a:rPr lang="ja-JP" altLang="en-US" b="1" u="sng"/>
              <a:t>反省が次の活動への第一歩</a:t>
            </a:r>
            <a:r>
              <a:rPr lang="ja-JP" altLang="en-US"/>
              <a:t>となるわけです、</a:t>
            </a:r>
          </a:p>
          <a:p>
            <a:r>
              <a:rPr lang="ja-JP" altLang="en-US"/>
              <a:t>しっかり活動の問題点をつかんでおかないと、同じ失敗を繰り返すことにもなります、また次の</a:t>
            </a:r>
          </a:p>
          <a:p>
            <a:r>
              <a:rPr lang="ja-JP" altLang="en-US"/>
              <a:t>テーマリーダへの引継ぎに活用できます。</a:t>
            </a:r>
          </a:p>
          <a:p>
            <a:r>
              <a:rPr lang="ja-JP" altLang="en-US"/>
              <a:t>この表はステップごとに、良かった点、悪かった点を</a:t>
            </a:r>
          </a:p>
          <a:p>
            <a:r>
              <a:rPr lang="ja-JP" altLang="en-US"/>
              <a:t>しっかりあげています、このようにしっかり反省できるサークルは</a:t>
            </a:r>
          </a:p>
          <a:p>
            <a:r>
              <a:rPr lang="ja-JP" altLang="en-US"/>
              <a:t>成長するサークルで次の活動もしっかりしたものになると思います。</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798B6C-D712-40B5-94B6-5E622E38A5E3}" type="slidenum">
              <a:rPr lang="en-US" altLang="ja-JP"/>
              <a:pPr/>
              <a:t>5</a:t>
            </a:fld>
            <a:endParaRPr lang="en-US" altLang="ja-JP"/>
          </a:p>
        </p:txBody>
      </p:sp>
      <p:sp>
        <p:nvSpPr>
          <p:cNvPr id="330754" name="Rectangle 1026"/>
          <p:cNvSpPr>
            <a:spLocks noChangeArrowheads="1" noTextEdit="1"/>
          </p:cNvSpPr>
          <p:nvPr>
            <p:ph type="sldImg"/>
          </p:nvPr>
        </p:nvSpPr>
        <p:spPr>
          <a:xfrm>
            <a:off x="931863" y="762000"/>
            <a:ext cx="4872037" cy="3654425"/>
          </a:xfrm>
          <a:ln/>
        </p:spPr>
      </p:sp>
      <p:sp>
        <p:nvSpPr>
          <p:cNvPr id="330755" name="Rectangle 1027"/>
          <p:cNvSpPr>
            <a:spLocks noGrp="1" noChangeArrowheads="1"/>
          </p:cNvSpPr>
          <p:nvPr>
            <p:ph type="body" idx="1"/>
          </p:nvPr>
        </p:nvSpPr>
        <p:spPr>
          <a:xfrm>
            <a:off x="898525" y="4721225"/>
            <a:ext cx="4938713" cy="4414838"/>
          </a:xfrm>
        </p:spPr>
        <p:txBody>
          <a:bodyPr/>
          <a:lstStyle/>
          <a:p>
            <a:r>
              <a:rPr lang="ja-JP" altLang="en-US"/>
              <a:t>これから勉強する問題解決型の手順は</a:t>
            </a:r>
            <a:r>
              <a:rPr lang="en-US" altLang="ja-JP"/>
              <a:t>7</a:t>
            </a:r>
            <a:r>
              <a:rPr lang="ja-JP" altLang="en-US"/>
              <a:t>つの手順からなっています</a:t>
            </a:r>
          </a:p>
          <a:p>
            <a:r>
              <a:rPr lang="ja-JP" altLang="en-US"/>
              <a:t>１はテーマ選定、テーマーがきまったら、次に現状の把握を行い</a:t>
            </a:r>
          </a:p>
          <a:p>
            <a:r>
              <a:rPr lang="ja-JP" altLang="en-US"/>
              <a:t>目標を決めます、手順</a:t>
            </a:r>
            <a:r>
              <a:rPr lang="en-US" altLang="ja-JP"/>
              <a:t>3</a:t>
            </a:r>
            <a:r>
              <a:rPr lang="ja-JP" altLang="en-US"/>
              <a:t>で、活動計画を作成します、</a:t>
            </a:r>
          </a:p>
          <a:p>
            <a:r>
              <a:rPr lang="ja-JP" altLang="en-US"/>
              <a:t>手順</a:t>
            </a:r>
            <a:r>
              <a:rPr lang="en-US" altLang="ja-JP"/>
              <a:t>4</a:t>
            </a:r>
            <a:r>
              <a:rPr lang="ja-JP" altLang="en-US"/>
              <a:t>で問題発生の原因を要因解析で追求します</a:t>
            </a:r>
          </a:p>
          <a:p>
            <a:r>
              <a:rPr lang="ja-JP" altLang="en-US"/>
              <a:t>真因が決まったら、手順</a:t>
            </a:r>
            <a:r>
              <a:rPr lang="en-US" altLang="ja-JP"/>
              <a:t>5</a:t>
            </a:r>
            <a:r>
              <a:rPr lang="ja-JP" altLang="en-US"/>
              <a:t>で対策案を検討し、効果的な対策を打ちます</a:t>
            </a:r>
          </a:p>
          <a:p>
            <a:r>
              <a:rPr lang="ja-JP" altLang="en-US"/>
              <a:t>対策が完了したら、その効果を確認します</a:t>
            </a:r>
          </a:p>
          <a:p>
            <a:r>
              <a:rPr lang="ja-JP" altLang="en-US"/>
              <a:t>最後に、手順</a:t>
            </a:r>
            <a:r>
              <a:rPr lang="en-US" altLang="ja-JP"/>
              <a:t>7</a:t>
            </a:r>
            <a:r>
              <a:rPr lang="ja-JP" altLang="en-US"/>
              <a:t>で良い状態が継続できるよう、標準化と管理の定着を行います。</a:t>
            </a:r>
          </a:p>
          <a:p>
            <a:r>
              <a:rPr lang="ja-JP" altLang="en-US"/>
              <a:t>以上が問題解決型の手順です。</a:t>
            </a:r>
          </a:p>
          <a:p>
            <a:r>
              <a:rPr lang="ja-JP" altLang="en-US"/>
              <a:t>これからもう少し詳しく勉強して行きます。</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B80DEF-0F45-48BF-A1CA-6C9E6A25E762}" type="slidenum">
              <a:rPr lang="en-US" altLang="ja-JP"/>
              <a:pPr/>
              <a:t>6</a:t>
            </a:fld>
            <a:endParaRPr lang="en-US" altLang="ja-JP"/>
          </a:p>
        </p:txBody>
      </p:sp>
      <p:sp>
        <p:nvSpPr>
          <p:cNvPr id="332802" name="Rectangle 2"/>
          <p:cNvSpPr>
            <a:spLocks noChangeArrowheads="1" noTextEdit="1"/>
          </p:cNvSpPr>
          <p:nvPr>
            <p:ph type="sldImg"/>
          </p:nvPr>
        </p:nvSpPr>
        <p:spPr>
          <a:xfrm>
            <a:off x="931863" y="762000"/>
            <a:ext cx="4872037" cy="3654425"/>
          </a:xfrm>
          <a:ln/>
        </p:spPr>
      </p:sp>
      <p:sp>
        <p:nvSpPr>
          <p:cNvPr id="332803" name="Rectangle 3"/>
          <p:cNvSpPr>
            <a:spLocks noGrp="1" noChangeArrowheads="1"/>
          </p:cNvSpPr>
          <p:nvPr>
            <p:ph type="body" idx="1"/>
          </p:nvPr>
        </p:nvSpPr>
        <p:spPr>
          <a:xfrm>
            <a:off x="898525" y="4721225"/>
            <a:ext cx="4938713" cy="4414838"/>
          </a:xfrm>
        </p:spPr>
        <p:txBody>
          <a:bodyPr/>
          <a:lstStyle/>
          <a:p>
            <a:r>
              <a:rPr lang="ja-JP" altLang="en-US"/>
              <a:t>これから問題解決の手順の細部について説明します</a:t>
            </a:r>
          </a:p>
          <a:p>
            <a:r>
              <a:rPr lang="ja-JP" altLang="en-US"/>
              <a:t>この表は</a:t>
            </a:r>
            <a:r>
              <a:rPr lang="en-US" altLang="ja-JP"/>
              <a:t>QC</a:t>
            </a:r>
            <a:r>
              <a:rPr lang="ja-JP" altLang="en-US"/>
              <a:t>発表をするときの基本ストーリーです、皆さんは発表のときこの形で行っていると思います</a:t>
            </a:r>
          </a:p>
          <a:p>
            <a:r>
              <a:rPr lang="ja-JP" altLang="en-US"/>
              <a:t>問題解決は手順１から手順７までをいい、①，②，③、「最後に」は発表のときに付け加えます</a:t>
            </a:r>
          </a:p>
          <a:p>
            <a:r>
              <a:rPr lang="ja-JP" altLang="en-US"/>
              <a:t>これから１から７までの細部を勉強して行きます。細かくはあと説明しますが、簡単に概要を説明します</a:t>
            </a:r>
          </a:p>
          <a:p>
            <a:r>
              <a:rPr lang="ja-JP" altLang="en-US"/>
              <a:t>まず手順１で問題をつかみテーマを決めます、手順２で問題発生の状況を現地現物現実を掴み攻撃対象</a:t>
            </a:r>
          </a:p>
          <a:p>
            <a:r>
              <a:rPr lang="ja-JP" altLang="en-US"/>
              <a:t>を決めますこれは特性要因図の特性になりますそして目標を設定します、</a:t>
            </a:r>
          </a:p>
          <a:p>
            <a:r>
              <a:rPr lang="ja-JP" altLang="en-US"/>
              <a:t>目標を決める時には設定</a:t>
            </a:r>
            <a:r>
              <a:rPr lang="en-US" altLang="ja-JP"/>
              <a:t>3</a:t>
            </a:r>
            <a:r>
              <a:rPr lang="ja-JP" altLang="en-US"/>
              <a:t>要素に沿って決定します</a:t>
            </a:r>
          </a:p>
          <a:p>
            <a:r>
              <a:rPr lang="ja-JP" altLang="en-US"/>
              <a:t>次に手順３で活動計画を立てますいつまでに誰が何を担当するかをきめ全員が役割を持つようにします。</a:t>
            </a:r>
          </a:p>
          <a:p>
            <a:r>
              <a:rPr lang="ja-JP" altLang="en-US"/>
              <a:t>手順４で要因解析を行い対策項目を決めます　手順５で対策を実施します。対策が完了したら手順６で対策効果の確認</a:t>
            </a:r>
          </a:p>
          <a:p>
            <a:r>
              <a:rPr lang="ja-JP" altLang="en-US"/>
              <a:t>です、目標に対しどうなったかを確認しさらに無形効果もあげましょう</a:t>
            </a:r>
          </a:p>
          <a:p>
            <a:r>
              <a:rPr lang="ja-JP" altLang="en-US"/>
              <a:t>最後に手順７で標準化と管理の定着をします、標準を変えそれが定着するようにしてください</a:t>
            </a:r>
          </a:p>
          <a:p>
            <a:r>
              <a:rPr lang="ja-JP" altLang="en-US"/>
              <a:t>また他に関連する部署がありましたらそこにも周知徹底しましょう。</a:t>
            </a:r>
          </a:p>
          <a:p>
            <a:r>
              <a:rPr lang="ja-JP" altLang="en-US"/>
              <a:t>以上が概要ですが今からさらに細かく説明します。</a:t>
            </a:r>
          </a:p>
          <a:p>
            <a:endParaRPr lang="en-US"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9F6BBC-A4BD-483A-B45E-62A93C839A3E}" type="slidenum">
              <a:rPr lang="en-US" altLang="ja-JP"/>
              <a:pPr/>
              <a:t>7</a:t>
            </a:fld>
            <a:endParaRPr lang="en-US" altLang="ja-JP"/>
          </a:p>
        </p:txBody>
      </p:sp>
      <p:sp>
        <p:nvSpPr>
          <p:cNvPr id="334850" name="Rectangle 2"/>
          <p:cNvSpPr>
            <a:spLocks noChangeArrowheads="1" noTextEdit="1"/>
          </p:cNvSpPr>
          <p:nvPr>
            <p:ph type="sldImg"/>
          </p:nvPr>
        </p:nvSpPr>
        <p:spPr>
          <a:xfrm>
            <a:off x="931863" y="762000"/>
            <a:ext cx="4872037" cy="3654425"/>
          </a:xfrm>
          <a:ln/>
        </p:spPr>
      </p:sp>
      <p:sp>
        <p:nvSpPr>
          <p:cNvPr id="334851" name="Rectangle 3"/>
          <p:cNvSpPr>
            <a:spLocks noGrp="1" noChangeArrowheads="1"/>
          </p:cNvSpPr>
          <p:nvPr>
            <p:ph type="body" idx="1"/>
          </p:nvPr>
        </p:nvSpPr>
        <p:spPr>
          <a:xfrm>
            <a:off x="898525" y="4721225"/>
            <a:ext cx="4938713" cy="4414838"/>
          </a:xfrm>
        </p:spPr>
        <p:txBody>
          <a:bodyPr/>
          <a:lstStyle/>
          <a:p>
            <a:r>
              <a:rPr lang="ja-JP" altLang="en-US"/>
              <a:t>それでは手順</a:t>
            </a:r>
            <a:r>
              <a:rPr lang="en-US" altLang="ja-JP"/>
              <a:t>1</a:t>
            </a:r>
            <a:r>
              <a:rPr lang="ja-JP" altLang="en-US"/>
              <a:t>から勉強して行きましょう</a:t>
            </a:r>
          </a:p>
          <a:p>
            <a:r>
              <a:rPr lang="ja-JP" altLang="en-US"/>
              <a:t>最初にテーマの選定です</a:t>
            </a:r>
          </a:p>
          <a:p>
            <a:r>
              <a:rPr lang="ja-JP" altLang="en-US"/>
              <a:t>まず１．職場に与えられた方針、目標を確認します</a:t>
            </a:r>
          </a:p>
          <a:p>
            <a:r>
              <a:rPr lang="ja-JP" altLang="en-US"/>
              <a:t>皆さんの職場には、年度方針　生産目標など方針や目標が</a:t>
            </a:r>
          </a:p>
          <a:p>
            <a:r>
              <a:rPr lang="ja-JP" altLang="en-US"/>
              <a:t>有ると思います、</a:t>
            </a:r>
          </a:p>
          <a:p>
            <a:r>
              <a:rPr lang="ja-JP" altLang="en-US"/>
              <a:t>テーマを選定する場合の指針となるものです。これをまず確認しておいてください</a:t>
            </a:r>
          </a:p>
          <a:p>
            <a:r>
              <a:rPr lang="ja-JP" altLang="en-US"/>
              <a:t>２．次に問題を摘出します</a:t>
            </a:r>
          </a:p>
          <a:p>
            <a:r>
              <a:rPr lang="ja-JP" altLang="en-US"/>
              <a:t>ブレーンストーミングで</a:t>
            </a:r>
            <a:r>
              <a:rPr lang="en-US" altLang="ja-JP"/>
              <a:t>5</a:t>
            </a:r>
            <a:r>
              <a:rPr lang="ja-JP" altLang="en-US"/>
              <a:t>大任務から問題となっているものを洗い出します</a:t>
            </a:r>
          </a:p>
          <a:p>
            <a:r>
              <a:rPr lang="ja-JP" altLang="en-US"/>
              <a:t>日ごろ問題意識を持って、メモしたり掲示板に掲示したり</a:t>
            </a:r>
          </a:p>
          <a:p>
            <a:r>
              <a:rPr lang="ja-JP" altLang="en-US"/>
              <a:t>皆が見えるようにしておくと、出しやすくなります</a:t>
            </a:r>
          </a:p>
          <a:p>
            <a:r>
              <a:rPr lang="ja-JP" altLang="en-US"/>
              <a:t>３、問題を整理します</a:t>
            </a:r>
          </a:p>
          <a:p>
            <a:r>
              <a:rPr lang="ja-JP" altLang="en-US"/>
              <a:t>自分ですぐに対策できるものは、すぐに改善して、創意工夫や改善提案を</a:t>
            </a:r>
          </a:p>
          <a:p>
            <a:r>
              <a:rPr lang="ja-JP" altLang="en-US"/>
              <a:t>出しましょう、</a:t>
            </a:r>
          </a:p>
          <a:p>
            <a:r>
              <a:rPr lang="ja-JP" altLang="en-US"/>
              <a:t>問題が大きすぎたり、費用がかかりすぎたり、他部署の問題は</a:t>
            </a:r>
          </a:p>
          <a:p>
            <a:r>
              <a:rPr lang="ja-JP" altLang="en-US"/>
              <a:t>サークルでは解決出来ません、職制に依頼して手を打ってもらってください</a:t>
            </a:r>
          </a:p>
          <a:p>
            <a:endParaRPr lang="en-US" altLang="ja-JP"/>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883E43-1867-4916-AE08-5E97E21E3804}" type="slidenum">
              <a:rPr lang="en-US" altLang="ja-JP"/>
              <a:pPr/>
              <a:t>8</a:t>
            </a:fld>
            <a:endParaRPr lang="en-US" altLang="ja-JP"/>
          </a:p>
        </p:txBody>
      </p:sp>
      <p:sp>
        <p:nvSpPr>
          <p:cNvPr id="336898" name="Rectangle 2050"/>
          <p:cNvSpPr>
            <a:spLocks noChangeArrowheads="1" noTextEdit="1"/>
          </p:cNvSpPr>
          <p:nvPr>
            <p:ph type="sldImg"/>
          </p:nvPr>
        </p:nvSpPr>
        <p:spPr>
          <a:xfrm>
            <a:off x="931863" y="762000"/>
            <a:ext cx="4872037" cy="3654425"/>
          </a:xfrm>
          <a:ln/>
        </p:spPr>
      </p:sp>
      <p:sp>
        <p:nvSpPr>
          <p:cNvPr id="336899" name="Rectangle 2051"/>
          <p:cNvSpPr>
            <a:spLocks noGrp="1" noChangeArrowheads="1"/>
          </p:cNvSpPr>
          <p:nvPr>
            <p:ph type="body" idx="1"/>
          </p:nvPr>
        </p:nvSpPr>
        <p:spPr>
          <a:xfrm>
            <a:off x="898525" y="4721225"/>
            <a:ext cx="4938713" cy="4414838"/>
          </a:xfrm>
        </p:spPr>
        <p:txBody>
          <a:bodyPr/>
          <a:lstStyle/>
          <a:p>
            <a:r>
              <a:rPr lang="ja-JP" altLang="en-US"/>
              <a:t>６、テーマを決定します</a:t>
            </a:r>
          </a:p>
          <a:p>
            <a:r>
              <a:rPr lang="ja-JP" altLang="en-US"/>
              <a:t>テーマを決定するときの注意点ですが、テーマ名は　丸丸における三角三角のペケペケの形としてください。</a:t>
            </a:r>
          </a:p>
          <a:p>
            <a:r>
              <a:rPr lang="ja-JP" altLang="en-US"/>
              <a:t>たとえば「ＡＢラインのおける組み立て　不良件数の削減」というようにしてください、</a:t>
            </a:r>
            <a:endParaRPr lang="ja-JP" altLang="en-US" u="sng"/>
          </a:p>
          <a:p>
            <a:r>
              <a:rPr lang="ja-JP" altLang="en-US" u="sng"/>
              <a:t>「どの範囲または対象の」</a:t>
            </a:r>
            <a:r>
              <a:rPr lang="ja-JP" altLang="en-US"/>
              <a:t>何すなわち「</a:t>
            </a:r>
            <a:r>
              <a:rPr lang="ja-JP" altLang="en-US" u="sng"/>
              <a:t>管理特性」を　「どうしたいのか」</a:t>
            </a:r>
            <a:r>
              <a:rPr lang="ja-JP" altLang="en-US"/>
              <a:t>という形にします。</a:t>
            </a:r>
          </a:p>
          <a:p>
            <a:r>
              <a:rPr lang="ja-JP" altLang="en-US"/>
              <a:t>よくテーマに手段を入れてしまうサークルがあります、</a:t>
            </a:r>
          </a:p>
          <a:p>
            <a:r>
              <a:rPr lang="ja-JP" altLang="en-US"/>
              <a:t>たとえば「</a:t>
            </a:r>
            <a:r>
              <a:rPr lang="ja-JP" altLang="en-US" u="sng"/>
              <a:t>ＡＢラインの省人化</a:t>
            </a:r>
            <a:r>
              <a:rPr lang="ja-JP" altLang="en-US"/>
              <a:t>による</a:t>
            </a:r>
            <a:r>
              <a:rPr lang="ja-JP" altLang="en-US" u="sng"/>
              <a:t>コスト低減</a:t>
            </a:r>
            <a:r>
              <a:rPr lang="ja-JP" altLang="en-US"/>
              <a:t>」とします、</a:t>
            </a:r>
          </a:p>
          <a:p>
            <a:r>
              <a:rPr lang="ja-JP" altLang="en-US"/>
              <a:t>省人化はコスト低減のひとつの手段であり、</a:t>
            </a:r>
          </a:p>
          <a:p>
            <a:r>
              <a:rPr lang="ja-JP" altLang="en-US"/>
              <a:t>テーマにこれを入れてしまうと、この時点で対策を決め付けてしまい、</a:t>
            </a:r>
          </a:p>
          <a:p>
            <a:r>
              <a:rPr lang="ja-JP" altLang="en-US"/>
              <a:t>もっと効果的なコスト低減の対策が有るかもしれないのに、</a:t>
            </a:r>
          </a:p>
          <a:p>
            <a:r>
              <a:rPr lang="ja-JP" altLang="en-US"/>
              <a:t>見落としてしまいますので注意しましょう。</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35FC2A-6233-4262-B446-C74B71C1215B}" type="slidenum">
              <a:rPr lang="en-US" altLang="ja-JP"/>
              <a:pPr/>
              <a:t>10</a:t>
            </a:fld>
            <a:endParaRPr lang="en-US" altLang="ja-JP"/>
          </a:p>
        </p:txBody>
      </p:sp>
      <p:sp>
        <p:nvSpPr>
          <p:cNvPr id="339970" name="Rectangle 2"/>
          <p:cNvSpPr>
            <a:spLocks noChangeArrowheads="1" noTextEdit="1"/>
          </p:cNvSpPr>
          <p:nvPr>
            <p:ph type="sldImg"/>
          </p:nvPr>
        </p:nvSpPr>
        <p:spPr>
          <a:xfrm>
            <a:off x="931863" y="762000"/>
            <a:ext cx="4872037" cy="3654425"/>
          </a:xfrm>
          <a:ln/>
        </p:spPr>
      </p:sp>
      <p:sp>
        <p:nvSpPr>
          <p:cNvPr id="339971" name="Rectangle 3"/>
          <p:cNvSpPr>
            <a:spLocks noGrp="1" noChangeArrowheads="1"/>
          </p:cNvSpPr>
          <p:nvPr>
            <p:ph type="body" idx="1"/>
          </p:nvPr>
        </p:nvSpPr>
        <p:spPr>
          <a:xfrm>
            <a:off x="898525" y="4721225"/>
            <a:ext cx="4938713" cy="4414838"/>
          </a:xfrm>
        </p:spPr>
        <p:txBody>
          <a:bodyPr/>
          <a:lstStyle/>
          <a:p>
            <a:r>
              <a:rPr lang="ja-JP" altLang="en-US"/>
              <a:t>テーマが決定したら手順２で現状の把握と目標の設定を行います。</a:t>
            </a:r>
          </a:p>
          <a:p>
            <a:r>
              <a:rPr lang="ja-JP" altLang="en-US"/>
              <a:t>現状の把握は管理特性に関する悪さ加減を事実を正確に把握し</a:t>
            </a:r>
          </a:p>
          <a:p>
            <a:r>
              <a:rPr lang="ja-JP" altLang="en-US"/>
              <a:t>要因解析の手がかりをつかむ作業です、つまり</a:t>
            </a:r>
          </a:p>
          <a:p>
            <a:r>
              <a:rPr lang="ja-JP" altLang="en-US"/>
              <a:t>要因解析の魚の頭にあたる、特性を決める作業でもあります</a:t>
            </a:r>
          </a:p>
          <a:p>
            <a:r>
              <a:rPr lang="ja-JP" altLang="en-US"/>
              <a:t>現状把握は３現主義で行うことが重要です、</a:t>
            </a:r>
            <a:r>
              <a:rPr lang="en-US" altLang="ja-JP"/>
              <a:t>3</a:t>
            </a:r>
            <a:r>
              <a:rPr lang="ja-JP" altLang="en-US"/>
              <a:t>現とは　現場　現物　現実の事で</a:t>
            </a:r>
          </a:p>
          <a:p>
            <a:r>
              <a:rPr lang="ja-JP" altLang="en-US"/>
              <a:t>事実を把握するには必ずこの考えで行動してください。</a:t>
            </a:r>
          </a:p>
          <a:p>
            <a:r>
              <a:rPr lang="ja-JP" altLang="en-US"/>
              <a:t>３現に原理原則を加え</a:t>
            </a:r>
            <a:r>
              <a:rPr lang="en-US" altLang="ja-JP"/>
              <a:t>5</a:t>
            </a:r>
            <a:r>
              <a:rPr lang="ja-JP" altLang="en-US"/>
              <a:t>現主義と言う考えもありますので知っておいてください。</a:t>
            </a:r>
          </a:p>
          <a:p>
            <a:r>
              <a:rPr lang="en-US" altLang="ja-JP"/>
              <a:t>3</a:t>
            </a:r>
            <a:r>
              <a:rPr lang="ja-JP" altLang="en-US"/>
              <a:t>現主義で事実を把握しないで対策を行い大失敗をした例がいっぱいあります。</a:t>
            </a:r>
          </a:p>
          <a:p>
            <a:r>
              <a:rPr lang="ja-JP" altLang="en-US"/>
              <a:t>皆さんも経験が有ると思います。</a:t>
            </a:r>
          </a:p>
          <a:p>
            <a:r>
              <a:rPr lang="ja-JP" altLang="en-US"/>
              <a:t>手順２の</a:t>
            </a:r>
            <a:r>
              <a:rPr lang="en-US" altLang="ja-JP"/>
              <a:t>1</a:t>
            </a:r>
            <a:r>
              <a:rPr lang="ja-JP" altLang="en-US"/>
              <a:t>番目として</a:t>
            </a:r>
          </a:p>
          <a:p>
            <a:r>
              <a:rPr lang="ja-JP" altLang="en-US"/>
              <a:t>まず攻撃対象、管理特性を決め定義します</a:t>
            </a:r>
          </a:p>
          <a:p>
            <a:r>
              <a:rPr lang="ja-JP" altLang="en-US"/>
              <a:t>異常件数や不良率など決まったら、内容、カウントの</a:t>
            </a:r>
          </a:p>
          <a:p>
            <a:r>
              <a:rPr lang="ja-JP" altLang="en-US"/>
              <a:t>方法、管理期間などを決めておきます</a:t>
            </a:r>
          </a:p>
          <a:p>
            <a:r>
              <a:rPr lang="ja-JP" altLang="en-US"/>
              <a:t>これを明確にしておかないと</a:t>
            </a:r>
          </a:p>
          <a:p>
            <a:r>
              <a:rPr lang="ja-JP" altLang="en-US"/>
              <a:t>現状把握や、要因解析のデーターに一貫性が無くなったり</a:t>
            </a:r>
          </a:p>
          <a:p>
            <a:r>
              <a:rPr lang="ja-JP" altLang="en-US"/>
              <a:t>目標があいまいになったりして、何をどうするのだったか</a:t>
            </a:r>
          </a:p>
          <a:p>
            <a:r>
              <a:rPr lang="ja-JP" altLang="en-US"/>
              <a:t>解らなくなる恐れがあります。しっかり決めて下さい。</a:t>
            </a:r>
          </a:p>
          <a:p>
            <a:endParaRPr lang="en-US"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27C283-E804-4487-B979-358971983D3C}" type="slidenum">
              <a:rPr lang="en-US" altLang="ja-JP"/>
              <a:pPr/>
              <a:t>11</a:t>
            </a:fld>
            <a:endParaRPr lang="en-US" altLang="ja-JP"/>
          </a:p>
        </p:txBody>
      </p:sp>
      <p:sp>
        <p:nvSpPr>
          <p:cNvPr id="342018" name="Rectangle 2"/>
          <p:cNvSpPr>
            <a:spLocks noChangeArrowheads="1" noTextEdit="1"/>
          </p:cNvSpPr>
          <p:nvPr>
            <p:ph type="sldImg"/>
          </p:nvPr>
        </p:nvSpPr>
        <p:spPr>
          <a:xfrm>
            <a:off x="931863" y="762000"/>
            <a:ext cx="4872037" cy="3654425"/>
          </a:xfrm>
          <a:ln/>
        </p:spPr>
      </p:sp>
      <p:sp>
        <p:nvSpPr>
          <p:cNvPr id="342019" name="Rectangle 3"/>
          <p:cNvSpPr>
            <a:spLocks noGrp="1" noChangeArrowheads="1"/>
          </p:cNvSpPr>
          <p:nvPr>
            <p:ph type="body" idx="1"/>
          </p:nvPr>
        </p:nvSpPr>
        <p:spPr>
          <a:xfrm>
            <a:off x="898525" y="4721225"/>
            <a:ext cx="4938713" cy="4414838"/>
          </a:xfrm>
        </p:spPr>
        <p:txBody>
          <a:bodyPr/>
          <a:lstStyle/>
          <a:p>
            <a:r>
              <a:rPr lang="ja-JP" altLang="en-US"/>
              <a:t>次に目標の設定ですが、目標の</a:t>
            </a:r>
            <a:r>
              <a:rPr lang="en-US" altLang="ja-JP"/>
              <a:t>3</a:t>
            </a:r>
            <a:r>
              <a:rPr lang="ja-JP" altLang="en-US"/>
              <a:t>要素である、何を、いつまでに、</a:t>
            </a:r>
          </a:p>
          <a:p>
            <a:r>
              <a:rPr lang="ja-JP" altLang="en-US"/>
              <a:t>どれだけをはっきりさせます。</a:t>
            </a:r>
          </a:p>
          <a:p>
            <a:r>
              <a:rPr lang="ja-JP" altLang="en-US"/>
              <a:t>たとえばキズ不良を、</a:t>
            </a:r>
            <a:r>
              <a:rPr lang="en-US" altLang="ja-JP"/>
              <a:t>11</a:t>
            </a:r>
            <a:r>
              <a:rPr lang="ja-JP" altLang="en-US"/>
              <a:t>月末までに、</a:t>
            </a:r>
            <a:r>
              <a:rPr lang="en-US" altLang="ja-JP"/>
              <a:t>0</a:t>
            </a:r>
            <a:r>
              <a:rPr lang="ja-JP" altLang="en-US"/>
              <a:t>個にするという具合です。</a:t>
            </a:r>
          </a:p>
          <a:p>
            <a:r>
              <a:rPr lang="ja-JP" altLang="en-US"/>
              <a:t>目標はサークルの実力より少し高めで、みんなで勉強し努力しないと</a:t>
            </a:r>
          </a:p>
          <a:p>
            <a:r>
              <a:rPr lang="ja-JP" altLang="en-US"/>
              <a:t>出来ないようなメンバーの挑戦意欲わ沸く目標にしましょう</a:t>
            </a:r>
          </a:p>
          <a:p>
            <a:r>
              <a:rPr lang="ja-JP" altLang="en-US"/>
              <a:t>またチームワーク向上とかメンバーの育成や技能伝承などのサブ目標も</a:t>
            </a:r>
          </a:p>
          <a:p>
            <a:r>
              <a:rPr lang="ja-JP" altLang="en-US"/>
              <a:t>決めておくといいでしょう、　</a:t>
            </a:r>
          </a:p>
          <a:p>
            <a:r>
              <a:rPr lang="ja-JP" altLang="en-US"/>
              <a:t>テーマが決まったら、テーマについて上司に報告をして</a:t>
            </a:r>
          </a:p>
          <a:p>
            <a:r>
              <a:rPr lang="ja-JP" altLang="en-US"/>
              <a:t>確認してもらいます。</a:t>
            </a:r>
          </a:p>
          <a:p>
            <a:r>
              <a:rPr lang="ja-JP" altLang="en-US"/>
              <a:t>テーマの大きさ、問題解決の型、目標値などを確認してもらいます</a:t>
            </a:r>
          </a:p>
          <a:p>
            <a:r>
              <a:rPr lang="ja-JP" altLang="en-US"/>
              <a:t>会社によっては、テーマ登録用紙を作成し、これにテーマ、目標値、期間など</a:t>
            </a:r>
          </a:p>
          <a:p>
            <a:r>
              <a:rPr lang="ja-JP" altLang="en-US"/>
              <a:t>記入し、上司や事務局に提出して確認してもらうようにして、</a:t>
            </a:r>
          </a:p>
          <a:p>
            <a:r>
              <a:rPr lang="ja-JP" altLang="en-US"/>
              <a:t>管理しているところが有多く有ります。</a:t>
            </a:r>
          </a:p>
          <a:p>
            <a:r>
              <a:rPr lang="ja-JP" altLang="en-US"/>
              <a:t>管理者にもしっかり理解してもらい支援をしてもらいます。</a:t>
            </a:r>
          </a:p>
          <a:p>
            <a:endParaRPr lang="en-US" altLang="ja-JP"/>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A9AFA4-1EE6-4DE8-B71A-061F6E7131F6}" type="slidenum">
              <a:rPr lang="en-US" altLang="ja-JP"/>
              <a:pPr/>
              <a:t>15</a:t>
            </a:fld>
            <a:endParaRPr lang="en-US" altLang="ja-JP"/>
          </a:p>
        </p:txBody>
      </p:sp>
      <p:sp>
        <p:nvSpPr>
          <p:cNvPr id="347138" name="Rectangle 2"/>
          <p:cNvSpPr>
            <a:spLocks noChangeArrowheads="1" noTextEdit="1"/>
          </p:cNvSpPr>
          <p:nvPr>
            <p:ph type="sldImg"/>
          </p:nvPr>
        </p:nvSpPr>
        <p:spPr>
          <a:xfrm>
            <a:off x="931863" y="762000"/>
            <a:ext cx="4872037" cy="3654425"/>
          </a:xfrm>
          <a:ln/>
        </p:spPr>
      </p:sp>
      <p:sp>
        <p:nvSpPr>
          <p:cNvPr id="347139" name="Rectangle 3"/>
          <p:cNvSpPr>
            <a:spLocks noGrp="1" noChangeArrowheads="1"/>
          </p:cNvSpPr>
          <p:nvPr>
            <p:ph type="body" idx="1"/>
          </p:nvPr>
        </p:nvSpPr>
        <p:spPr>
          <a:xfrm>
            <a:off x="898525" y="4721225"/>
            <a:ext cx="4938713" cy="4414838"/>
          </a:xfrm>
        </p:spPr>
        <p:txBody>
          <a:bodyPr/>
          <a:lstStyle/>
          <a:p>
            <a:r>
              <a:rPr lang="ja-JP" altLang="en-US"/>
              <a:t>目標が決まったら手順６で活動計画をです。ガントチャートを使います。</a:t>
            </a:r>
          </a:p>
          <a:p>
            <a:r>
              <a:rPr lang="ja-JP" altLang="en-US"/>
              <a:t>活動スケジュールと役割分担を決めます。</a:t>
            </a:r>
          </a:p>
          <a:p>
            <a:r>
              <a:rPr lang="ja-JP" altLang="en-US"/>
              <a:t>問題解決のステップを、目標で決めた期日までに活動が完了するよう</a:t>
            </a:r>
          </a:p>
          <a:p>
            <a:r>
              <a:rPr lang="ja-JP" altLang="en-US"/>
              <a:t>スケジュールを立てます。</a:t>
            </a:r>
          </a:p>
          <a:p>
            <a:r>
              <a:rPr lang="ja-JP" altLang="en-US"/>
              <a:t>前回の活動で反省事項があればそれを考慮し計画に組み込みます、</a:t>
            </a:r>
          </a:p>
          <a:p>
            <a:r>
              <a:rPr lang="ja-JP" altLang="en-US"/>
              <a:t>この表の様に縦軸に活動ステップとステップリーダーを記入します、</a:t>
            </a:r>
          </a:p>
          <a:p>
            <a:r>
              <a:rPr lang="ja-JP" altLang="en-US"/>
              <a:t>横軸には実施時期を記入します。</a:t>
            </a:r>
          </a:p>
          <a:p>
            <a:r>
              <a:rPr lang="ja-JP" altLang="en-US" u="sng"/>
              <a:t>ステップリーダーを決め皆で責任を持って進めるよう、計画してください</a:t>
            </a:r>
            <a:endParaRPr lang="ja-JP" altLang="en-US"/>
          </a:p>
          <a:p>
            <a:r>
              <a:rPr lang="ja-JP" altLang="en-US"/>
              <a:t>活動中は実績をその都度記入し、スケジュール管理をします、</a:t>
            </a:r>
          </a:p>
          <a:p>
            <a:r>
              <a:rPr lang="ja-JP" altLang="en-US"/>
              <a:t>メンバーが見えるように掲示しておいてください。</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E3ED8D-E424-4D8D-8382-DF39BFD52CB8}" type="slidenum">
              <a:rPr lang="en-US" altLang="ja-JP"/>
              <a:pPr/>
              <a:t>18</a:t>
            </a:fld>
            <a:endParaRPr lang="en-US" altLang="ja-JP"/>
          </a:p>
        </p:txBody>
      </p:sp>
      <p:sp>
        <p:nvSpPr>
          <p:cNvPr id="351234" name="Rectangle 2"/>
          <p:cNvSpPr>
            <a:spLocks noChangeArrowheads="1" noTextEdit="1"/>
          </p:cNvSpPr>
          <p:nvPr>
            <p:ph type="sldImg"/>
          </p:nvPr>
        </p:nvSpPr>
        <p:spPr>
          <a:xfrm>
            <a:off x="931863" y="762000"/>
            <a:ext cx="4872037" cy="3654425"/>
          </a:xfrm>
          <a:ln/>
        </p:spPr>
      </p:sp>
      <p:sp>
        <p:nvSpPr>
          <p:cNvPr id="351235" name="Rectangle 3"/>
          <p:cNvSpPr>
            <a:spLocks noGrp="1" noChangeArrowheads="1"/>
          </p:cNvSpPr>
          <p:nvPr>
            <p:ph type="body" idx="1"/>
          </p:nvPr>
        </p:nvSpPr>
        <p:spPr>
          <a:xfrm>
            <a:off x="898525" y="4721225"/>
            <a:ext cx="4938713" cy="4414838"/>
          </a:xfrm>
        </p:spPr>
        <p:txBody>
          <a:bodyPr/>
          <a:lstStyle/>
          <a:p>
            <a:r>
              <a:rPr lang="ja-JP" altLang="en-US"/>
              <a:t>手順４で要因の調査と解析を行います。</a:t>
            </a:r>
          </a:p>
          <a:p>
            <a:r>
              <a:rPr lang="ja-JP" altLang="en-US"/>
              <a:t>問題解決のステップの中で一番重要なのがこの要因解析です</a:t>
            </a:r>
          </a:p>
          <a:p>
            <a:r>
              <a:rPr lang="ja-JP" altLang="en-US"/>
              <a:t>まず４</a:t>
            </a:r>
            <a:r>
              <a:rPr lang="en-US" altLang="ja-JP"/>
              <a:t>M</a:t>
            </a:r>
            <a:r>
              <a:rPr lang="ja-JP" altLang="en-US"/>
              <a:t>などで要因を洗い出し整理します。</a:t>
            </a:r>
          </a:p>
          <a:p>
            <a:r>
              <a:rPr lang="ja-JP" altLang="en-US"/>
              <a:t>ここで重要なのは要因と思われる物をブレーンストーミングで沢山あげる事です。</a:t>
            </a:r>
          </a:p>
          <a:p>
            <a:r>
              <a:rPr lang="ja-JP" altLang="en-US"/>
              <a:t>皆で現地現物で現場観察をして、その結果ををもとに沢山出してください</a:t>
            </a:r>
          </a:p>
          <a:p>
            <a:r>
              <a:rPr lang="ja-JP" altLang="en-US"/>
              <a:t>必要ならメンバーのほかにスタッフや専門家などの参加も得て</a:t>
            </a:r>
          </a:p>
          <a:p>
            <a:r>
              <a:rPr lang="ja-JP" altLang="en-US"/>
              <a:t>洗い出し、重要な要因を見逃さないようにして下さい。</a:t>
            </a:r>
          </a:p>
          <a:p>
            <a:r>
              <a:rPr lang="ja-JP" altLang="en-US"/>
              <a:t>次に出された要因を整理します</a:t>
            </a:r>
          </a:p>
          <a:p>
            <a:r>
              <a:rPr lang="ja-JP" altLang="en-US"/>
              <a:t>整理には、特性要因図、原因追求型の系統図、連関図などが使われます</a:t>
            </a:r>
          </a:p>
          <a:p>
            <a:r>
              <a:rPr lang="ja-JP" altLang="en-US"/>
              <a:t>いずれもナゼナゼをくり返し、掘り下げて行きます。</a:t>
            </a:r>
          </a:p>
          <a:p>
            <a:r>
              <a:rPr lang="ja-JP" altLang="en-US"/>
              <a:t>今回は特性要因図について勉強して行きます。</a:t>
            </a:r>
          </a:p>
          <a:p>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28996821-F64E-449E-9062-2810A079C032}" type="slidenum">
              <a:rPr lang="en-US" altLang="ja-JP"/>
              <a:pPr/>
              <a:t>‹#›</a:t>
            </a:fld>
            <a:endParaRPr lang="en-US" altLang="ja-JP"/>
          </a:p>
        </p:txBody>
      </p:sp>
    </p:spTree>
    <p:extLst>
      <p:ext uri="{BB962C8B-B14F-4D97-AF65-F5344CB8AC3E}">
        <p14:creationId xmlns:p14="http://schemas.microsoft.com/office/powerpoint/2010/main" val="2453797324"/>
      </p:ext>
    </p:extLst>
  </p:cSld>
  <p:clrMapOvr>
    <a:masterClrMapping/>
  </p:clrMapOvr>
  <p:transition>
    <p:pull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BB61F387-5D4B-490A-AFF6-754D90BE731A}" type="slidenum">
              <a:rPr lang="en-US" altLang="ja-JP"/>
              <a:pPr/>
              <a:t>‹#›</a:t>
            </a:fld>
            <a:endParaRPr lang="en-US" altLang="ja-JP"/>
          </a:p>
        </p:txBody>
      </p:sp>
    </p:spTree>
    <p:extLst>
      <p:ext uri="{BB962C8B-B14F-4D97-AF65-F5344CB8AC3E}">
        <p14:creationId xmlns:p14="http://schemas.microsoft.com/office/powerpoint/2010/main" val="3464882000"/>
      </p:ext>
    </p:extLst>
  </p:cSld>
  <p:clrMapOvr>
    <a:masterClrMapping/>
  </p:clrMapOvr>
  <p:transition>
    <p:pull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02E502A8-6971-4BFE-91AA-DD36BC4466E1}" type="slidenum">
              <a:rPr lang="en-US" altLang="ja-JP"/>
              <a:pPr/>
              <a:t>‹#›</a:t>
            </a:fld>
            <a:endParaRPr lang="en-US" altLang="ja-JP"/>
          </a:p>
        </p:txBody>
      </p:sp>
    </p:spTree>
    <p:extLst>
      <p:ext uri="{BB962C8B-B14F-4D97-AF65-F5344CB8AC3E}">
        <p14:creationId xmlns:p14="http://schemas.microsoft.com/office/powerpoint/2010/main" val="2056258937"/>
      </p:ext>
    </p:extLst>
  </p:cSld>
  <p:clrMapOvr>
    <a:masterClrMapping/>
  </p:clrMapOvr>
  <p:transition>
    <p:pull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685800" y="1981200"/>
            <a:ext cx="3810000" cy="4114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648200" y="1981200"/>
            <a:ext cx="38100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ー 4"/>
          <p:cNvSpPr>
            <a:spLocks noGrp="1"/>
          </p:cNvSpPr>
          <p:nvPr>
            <p:ph sz="quarter" idx="3"/>
          </p:nvPr>
        </p:nvSpPr>
        <p:spPr>
          <a:xfrm>
            <a:off x="4648200" y="4114800"/>
            <a:ext cx="38100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ー 5"/>
          <p:cNvSpPr>
            <a:spLocks noGrp="1"/>
          </p:cNvSpPr>
          <p:nvPr>
            <p:ph type="dt" sz="half" idx="10"/>
          </p:nvPr>
        </p:nvSpPr>
        <p:spPr>
          <a:xfrm>
            <a:off x="685800" y="6248400"/>
            <a:ext cx="1905000" cy="457200"/>
          </a:xfrm>
        </p:spPr>
        <p:txBody>
          <a:bodyPr/>
          <a:lstStyle>
            <a:lvl1pPr>
              <a:defRPr/>
            </a:lvl1pPr>
          </a:lstStyle>
          <a:p>
            <a:endParaRPr lang="en-US" altLang="ja-JP"/>
          </a:p>
        </p:txBody>
      </p:sp>
      <p:sp>
        <p:nvSpPr>
          <p:cNvPr id="7" name="フッター プレースホルダー 6"/>
          <p:cNvSpPr>
            <a:spLocks noGrp="1"/>
          </p:cNvSpPr>
          <p:nvPr>
            <p:ph type="ftr" sz="quarter" idx="11"/>
          </p:nvPr>
        </p:nvSpPr>
        <p:spPr>
          <a:xfrm>
            <a:off x="3124200" y="6248400"/>
            <a:ext cx="2895600" cy="457200"/>
          </a:xfrm>
        </p:spPr>
        <p:txBody>
          <a:bodyPr/>
          <a:lstStyle>
            <a:lvl1pPr>
              <a:defRPr/>
            </a:lvl1pPr>
          </a:lstStyle>
          <a:p>
            <a:endParaRPr lang="en-US" altLang="ja-JP"/>
          </a:p>
        </p:txBody>
      </p:sp>
      <p:sp>
        <p:nvSpPr>
          <p:cNvPr id="8" name="スライド番号プレースホルダー 7"/>
          <p:cNvSpPr>
            <a:spLocks noGrp="1"/>
          </p:cNvSpPr>
          <p:nvPr>
            <p:ph type="sldNum" sz="quarter" idx="12"/>
          </p:nvPr>
        </p:nvSpPr>
        <p:spPr>
          <a:xfrm>
            <a:off x="6553200" y="6248400"/>
            <a:ext cx="1905000" cy="457200"/>
          </a:xfrm>
        </p:spPr>
        <p:txBody>
          <a:bodyPr/>
          <a:lstStyle>
            <a:lvl1pPr>
              <a:defRPr/>
            </a:lvl1pPr>
          </a:lstStyle>
          <a:p>
            <a:fld id="{37E0943F-5AE5-452E-90B5-11BF5B1A2B54}" type="slidenum">
              <a:rPr lang="en-US" altLang="ja-JP"/>
              <a:pPr/>
              <a:t>‹#›</a:t>
            </a:fld>
            <a:endParaRPr lang="en-US" altLang="ja-JP"/>
          </a:p>
        </p:txBody>
      </p:sp>
    </p:spTree>
    <p:extLst>
      <p:ext uri="{BB962C8B-B14F-4D97-AF65-F5344CB8AC3E}">
        <p14:creationId xmlns:p14="http://schemas.microsoft.com/office/powerpoint/2010/main" val="2515160498"/>
      </p:ext>
    </p:extLst>
  </p:cSld>
  <p:clrMapOvr>
    <a:masterClrMapping/>
  </p:clrMapOvr>
  <p:transition>
    <p:pull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027F68C1-E727-47B9-89DD-81FD1B061DF7}" type="slidenum">
              <a:rPr lang="en-US" altLang="ja-JP"/>
              <a:pPr/>
              <a:t>‹#›</a:t>
            </a:fld>
            <a:endParaRPr lang="en-US" altLang="ja-JP"/>
          </a:p>
        </p:txBody>
      </p:sp>
    </p:spTree>
    <p:extLst>
      <p:ext uri="{BB962C8B-B14F-4D97-AF65-F5344CB8AC3E}">
        <p14:creationId xmlns:p14="http://schemas.microsoft.com/office/powerpoint/2010/main" val="1988874055"/>
      </p:ext>
    </p:extLst>
  </p:cSld>
  <p:clrMapOvr>
    <a:masterClrMapping/>
  </p:clrMapOvr>
  <p:transition>
    <p:pull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635372A-9C54-4BAC-9BDB-7C19EB9E6851}" type="slidenum">
              <a:rPr lang="en-US" altLang="ja-JP"/>
              <a:pPr/>
              <a:t>‹#›</a:t>
            </a:fld>
            <a:endParaRPr lang="en-US" altLang="ja-JP"/>
          </a:p>
        </p:txBody>
      </p:sp>
    </p:spTree>
    <p:extLst>
      <p:ext uri="{BB962C8B-B14F-4D97-AF65-F5344CB8AC3E}">
        <p14:creationId xmlns:p14="http://schemas.microsoft.com/office/powerpoint/2010/main" val="789097995"/>
      </p:ext>
    </p:extLst>
  </p:cSld>
  <p:clrMapOvr>
    <a:masterClrMapping/>
  </p:clrMapOvr>
  <p:transition>
    <p:pull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3E0B3D37-9C62-4D6C-ABB1-723468A9A615}" type="slidenum">
              <a:rPr lang="en-US" altLang="ja-JP"/>
              <a:pPr/>
              <a:t>‹#›</a:t>
            </a:fld>
            <a:endParaRPr lang="en-US" altLang="ja-JP"/>
          </a:p>
        </p:txBody>
      </p:sp>
    </p:spTree>
    <p:extLst>
      <p:ext uri="{BB962C8B-B14F-4D97-AF65-F5344CB8AC3E}">
        <p14:creationId xmlns:p14="http://schemas.microsoft.com/office/powerpoint/2010/main" val="2338656877"/>
      </p:ext>
    </p:extLst>
  </p:cSld>
  <p:clrMapOvr>
    <a:masterClrMapping/>
  </p:clrMapOvr>
  <p:transition>
    <p:pull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8545F059-966A-4506-813B-96308BCD9606}" type="slidenum">
              <a:rPr lang="en-US" altLang="ja-JP"/>
              <a:pPr/>
              <a:t>‹#›</a:t>
            </a:fld>
            <a:endParaRPr lang="en-US" altLang="ja-JP"/>
          </a:p>
        </p:txBody>
      </p:sp>
    </p:spTree>
    <p:extLst>
      <p:ext uri="{BB962C8B-B14F-4D97-AF65-F5344CB8AC3E}">
        <p14:creationId xmlns:p14="http://schemas.microsoft.com/office/powerpoint/2010/main" val="3676720943"/>
      </p:ext>
    </p:extLst>
  </p:cSld>
  <p:clrMapOvr>
    <a:masterClrMapping/>
  </p:clrMapOvr>
  <p:transition>
    <p:pull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81F2947F-61B2-4C8B-9000-C1CA28764BDA}" type="slidenum">
              <a:rPr lang="en-US" altLang="ja-JP"/>
              <a:pPr/>
              <a:t>‹#›</a:t>
            </a:fld>
            <a:endParaRPr lang="en-US" altLang="ja-JP"/>
          </a:p>
        </p:txBody>
      </p:sp>
    </p:spTree>
    <p:extLst>
      <p:ext uri="{BB962C8B-B14F-4D97-AF65-F5344CB8AC3E}">
        <p14:creationId xmlns:p14="http://schemas.microsoft.com/office/powerpoint/2010/main" val="3065996393"/>
      </p:ext>
    </p:extLst>
  </p:cSld>
  <p:clrMapOvr>
    <a:masterClrMapping/>
  </p:clrMapOvr>
  <p:transition>
    <p:pull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222D6CC-32FC-420D-955D-966FD770E027}" type="slidenum">
              <a:rPr lang="en-US" altLang="ja-JP"/>
              <a:pPr/>
              <a:t>‹#›</a:t>
            </a:fld>
            <a:endParaRPr lang="en-US" altLang="ja-JP"/>
          </a:p>
        </p:txBody>
      </p:sp>
    </p:spTree>
    <p:extLst>
      <p:ext uri="{BB962C8B-B14F-4D97-AF65-F5344CB8AC3E}">
        <p14:creationId xmlns:p14="http://schemas.microsoft.com/office/powerpoint/2010/main" val="2861885143"/>
      </p:ext>
    </p:extLst>
  </p:cSld>
  <p:clrMapOvr>
    <a:masterClrMapping/>
  </p:clrMapOvr>
  <p:transition>
    <p:pull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9E094C04-0B54-41DF-B110-6FC5239E732D}" type="slidenum">
              <a:rPr lang="en-US" altLang="ja-JP"/>
              <a:pPr/>
              <a:t>‹#›</a:t>
            </a:fld>
            <a:endParaRPr lang="en-US" altLang="ja-JP"/>
          </a:p>
        </p:txBody>
      </p:sp>
    </p:spTree>
    <p:extLst>
      <p:ext uri="{BB962C8B-B14F-4D97-AF65-F5344CB8AC3E}">
        <p14:creationId xmlns:p14="http://schemas.microsoft.com/office/powerpoint/2010/main" val="509246085"/>
      </p:ext>
    </p:extLst>
  </p:cSld>
  <p:clrMapOvr>
    <a:masterClrMapping/>
  </p:clrMapOvr>
  <p:transition>
    <p:pull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FC7C76A3-E26F-42B7-83F8-450A19D889B1}" type="slidenum">
              <a:rPr lang="en-US" altLang="ja-JP"/>
              <a:pPr/>
              <a:t>‹#›</a:t>
            </a:fld>
            <a:endParaRPr lang="en-US" altLang="ja-JP"/>
          </a:p>
        </p:txBody>
      </p:sp>
    </p:spTree>
    <p:extLst>
      <p:ext uri="{BB962C8B-B14F-4D97-AF65-F5344CB8AC3E}">
        <p14:creationId xmlns:p14="http://schemas.microsoft.com/office/powerpoint/2010/main" val="1213071993"/>
      </p:ext>
    </p:extLst>
  </p:cSld>
  <p:clrMapOvr>
    <a:masterClrMapping/>
  </p:clrMapOvr>
  <p:transition>
    <p:pull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solidFill>
                  <a:schemeClr val="tx1"/>
                </a:solidFill>
                <a:latin typeface="+mn-lt"/>
                <a:ea typeface="+mn-ea"/>
              </a:defRPr>
            </a:lvl1pPr>
          </a:lstStyle>
          <a:p>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mn-lt"/>
                <a:ea typeface="+mn-ea"/>
              </a:defRPr>
            </a:lvl1pPr>
          </a:lstStyle>
          <a:p>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mn-lt"/>
                <a:ea typeface="+mn-ea"/>
              </a:defRPr>
            </a:lvl1pPr>
          </a:lstStyle>
          <a:p>
            <a:fld id="{7E83F749-9058-49F2-A45C-95E7F9EEA4B9}"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pull dir="u"/>
  </p:transition>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Times New Roman" pitchFamily="18" charset="0"/>
          <a:ea typeface="ＭＳ Ｐゴシック" pitchFamily="50" charset="-128"/>
        </a:defRPr>
      </a:lvl2pPr>
      <a:lvl3pPr algn="ctr" rtl="0" fontAlgn="base">
        <a:spcBef>
          <a:spcPct val="0"/>
        </a:spcBef>
        <a:spcAft>
          <a:spcPct val="0"/>
        </a:spcAft>
        <a:defRPr kumimoji="1" sz="4400">
          <a:solidFill>
            <a:schemeClr val="tx2"/>
          </a:solidFill>
          <a:latin typeface="Times New Roman" pitchFamily="18" charset="0"/>
          <a:ea typeface="ＭＳ Ｐゴシック" pitchFamily="50" charset="-128"/>
        </a:defRPr>
      </a:lvl3pPr>
      <a:lvl4pPr algn="ctr" rtl="0" fontAlgn="base">
        <a:spcBef>
          <a:spcPct val="0"/>
        </a:spcBef>
        <a:spcAft>
          <a:spcPct val="0"/>
        </a:spcAft>
        <a:defRPr kumimoji="1" sz="4400">
          <a:solidFill>
            <a:schemeClr val="tx2"/>
          </a:solidFill>
          <a:latin typeface="Times New Roman" pitchFamily="18" charset="0"/>
          <a:ea typeface="ＭＳ Ｐゴシック" pitchFamily="50" charset="-128"/>
        </a:defRPr>
      </a:lvl4pPr>
      <a:lvl5pPr algn="ctr" rtl="0" fontAlgn="base">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3.wmf"/></Relationships>
</file>

<file path=ppt/slides/_rels/slide1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21.emf"/><Relationship Id="rId4" Type="http://schemas.openxmlformats.org/officeDocument/2006/relationships/oleObject" Target="../embeddings/oleObject2.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22.emf"/><Relationship Id="rId4" Type="http://schemas.openxmlformats.org/officeDocument/2006/relationships/oleObject" Target="../embeddings/oleObject3.bin"/></Relationships>
</file>

<file path=ppt/slides/_rels/slide22.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30.wmf"/></Relationships>
</file>

<file path=ppt/slides/_rels/slide32.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 Id="rId9" Type="http://schemas.openxmlformats.org/officeDocument/2006/relationships/image" Target="../media/image9.w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0.e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050"/>
          <p:cNvSpPr>
            <a:spLocks noChangeArrowheads="1"/>
          </p:cNvSpPr>
          <p:nvPr/>
        </p:nvSpPr>
        <p:spPr bwMode="auto">
          <a:xfrm>
            <a:off x="0" y="0"/>
            <a:ext cx="9144000" cy="6858000"/>
          </a:xfrm>
          <a:prstGeom prst="rect">
            <a:avLst/>
          </a:prstGeom>
          <a:gradFill rotWithShape="0">
            <a:gsLst>
              <a:gs pos="0">
                <a:srgbClr val="0000FF">
                  <a:gamma/>
                  <a:shade val="46275"/>
                  <a:invGamma/>
                </a:srgbClr>
              </a:gs>
              <a:gs pos="50000">
                <a:srgbClr val="0000FF"/>
              </a:gs>
              <a:gs pos="100000">
                <a:srgbClr val="0000FF">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ja-JP" sz="3200">
              <a:solidFill>
                <a:schemeClr val="tx1"/>
              </a:solidFill>
              <a:latin typeface="Times New Roman" pitchFamily="18" charset="0"/>
              <a:ea typeface="HG正楷書体-PRO" pitchFamily="65" charset="-128"/>
            </a:endParaRPr>
          </a:p>
        </p:txBody>
      </p:sp>
      <p:sp>
        <p:nvSpPr>
          <p:cNvPr id="324611" name="Rectangle 2051"/>
          <p:cNvSpPr>
            <a:spLocks noGrp="1" noChangeArrowheads="1"/>
          </p:cNvSpPr>
          <p:nvPr>
            <p:ph type="subTitle" idx="1"/>
          </p:nvPr>
        </p:nvSpPr>
        <p:spPr>
          <a:xfrm>
            <a:off x="4264025" y="5465763"/>
            <a:ext cx="4491038" cy="579437"/>
          </a:xfrm>
        </p:spPr>
        <p:txBody>
          <a:bodyPr>
            <a:spAutoFit/>
          </a:bodyPr>
          <a:lstStyle/>
          <a:p>
            <a:r>
              <a:rPr lang="ja-JP" altLang="en-US">
                <a:solidFill>
                  <a:srgbClr val="FFFF00"/>
                </a:solidFill>
                <a:ea typeface="HGP創英角ﾎﾟｯﾌﾟ体" pitchFamily="50" charset="-128"/>
              </a:rPr>
              <a:t>ＱＣサークル静岡地区</a:t>
            </a:r>
          </a:p>
        </p:txBody>
      </p:sp>
      <p:sp>
        <p:nvSpPr>
          <p:cNvPr id="324612" name="WordArt 2052"/>
          <p:cNvSpPr>
            <a:spLocks noChangeArrowheads="1" noChangeShapeType="1" noTextEdit="1"/>
          </p:cNvSpPr>
          <p:nvPr/>
        </p:nvSpPr>
        <p:spPr bwMode="auto">
          <a:xfrm>
            <a:off x="304800" y="2971800"/>
            <a:ext cx="8305800" cy="91440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0800000"/>
              </a:avLst>
            </a:prstTxWarp>
          </a:bodyPr>
          <a:lstStyle/>
          <a:p>
            <a:r>
              <a:rPr lang="en-US" altLang="ja-JP" sz="3600" kern="10">
                <a:ln w="9525">
                  <a:solidFill>
                    <a:srgbClr val="FF0000"/>
                  </a:solidFill>
                  <a:round/>
                  <a:headEnd/>
                  <a:tailEnd/>
                </a:ln>
                <a:solidFill>
                  <a:srgbClr val="FFFF00"/>
                </a:solidFill>
                <a:latin typeface="HGP創英角ﾎﾟｯﾌﾟ体"/>
                <a:ea typeface="HGP創英角ﾎﾟｯﾌﾟ体"/>
              </a:rPr>
              <a:t>QC</a:t>
            </a:r>
            <a:r>
              <a:rPr lang="ja-JP" altLang="en-US" sz="3600" kern="10">
                <a:ln w="9525">
                  <a:solidFill>
                    <a:srgbClr val="FF0000"/>
                  </a:solidFill>
                  <a:round/>
                  <a:headEnd/>
                  <a:tailEnd/>
                </a:ln>
                <a:solidFill>
                  <a:srgbClr val="FFFF00"/>
                </a:solidFill>
                <a:latin typeface="HGP創英角ﾎﾟｯﾌﾟ体"/>
                <a:ea typeface="HGP創英角ﾎﾟｯﾌﾟ体"/>
              </a:rPr>
              <a:t>サークル体験発表事例の指導ポイント</a:t>
            </a:r>
          </a:p>
        </p:txBody>
      </p:sp>
      <p:pic>
        <p:nvPicPr>
          <p:cNvPr id="324613" name="Picture 2053" descr="21_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0425" y="4641850"/>
            <a:ext cx="1495425" cy="1500188"/>
          </a:xfrm>
          <a:prstGeom prst="rect">
            <a:avLst/>
          </a:prstGeom>
          <a:noFill/>
          <a:extLst>
            <a:ext uri="{909E8E84-426E-40DD-AFC4-6F175D3DCCD1}">
              <a14:hiddenFill xmlns:a14="http://schemas.microsoft.com/office/drawing/2010/main">
                <a:solidFill>
                  <a:srgbClr val="FFFFFF"/>
                </a:solidFill>
              </a14:hiddenFill>
            </a:ext>
          </a:extLst>
        </p:spPr>
      </p:pic>
      <p:sp>
        <p:nvSpPr>
          <p:cNvPr id="324614" name="Text Box 2054"/>
          <p:cNvSpPr txBox="1">
            <a:spLocks noChangeArrowheads="1"/>
          </p:cNvSpPr>
          <p:nvPr/>
        </p:nvSpPr>
        <p:spPr bwMode="auto">
          <a:xfrm>
            <a:off x="7172325" y="3917950"/>
            <a:ext cx="15668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ja-JP" sz="3200">
                <a:solidFill>
                  <a:srgbClr val="FF66FF"/>
                </a:solidFill>
                <a:latin typeface="HGS創英角ﾎﾟｯﾌﾟ体" pitchFamily="50" charset="-128"/>
                <a:ea typeface="HGS創英角ﾎﾟｯﾌﾟ体" pitchFamily="50" charset="-128"/>
              </a:rPr>
              <a:t>vol.</a:t>
            </a:r>
            <a:r>
              <a:rPr lang="en-US" altLang="ja-JP" sz="4000">
                <a:solidFill>
                  <a:srgbClr val="FF66FF"/>
                </a:solidFill>
                <a:latin typeface="HGS創英角ﾎﾟｯﾌﾟ体" pitchFamily="50" charset="-128"/>
                <a:ea typeface="HGS創英角ﾎﾟｯﾌﾟ体" pitchFamily="50" charset="-128"/>
              </a:rPr>
              <a:t>1</a:t>
            </a:r>
          </a:p>
        </p:txBody>
      </p:sp>
    </p:spTree>
  </p:cSld>
  <p:clrMapOvr>
    <a:masterClrMapping/>
  </p:clrMapOvr>
  <p:transition>
    <p:pull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38946" name="AutoShape 2"/>
          <p:cNvSpPr>
            <a:spLocks noChangeArrowheads="1"/>
          </p:cNvSpPr>
          <p:nvPr/>
        </p:nvSpPr>
        <p:spPr bwMode="auto">
          <a:xfrm>
            <a:off x="652463" y="327025"/>
            <a:ext cx="7586662" cy="931863"/>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38947" name="Rectangle 3"/>
          <p:cNvSpPr>
            <a:spLocks noChangeArrowheads="1"/>
          </p:cNvSpPr>
          <p:nvPr/>
        </p:nvSpPr>
        <p:spPr bwMode="auto">
          <a:xfrm>
            <a:off x="1563688" y="344488"/>
            <a:ext cx="6529387"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kumimoji="1" sz="4400">
                <a:solidFill>
                  <a:schemeClr val="tx2"/>
                </a:solidFill>
                <a:latin typeface="Times New Roman" pitchFamily="18" charset="0"/>
                <a:ea typeface="ＭＳ Ｐゴシック" pitchFamily="50" charset="-128"/>
              </a:defRPr>
            </a:lvl1pPr>
            <a:lvl2pPr>
              <a:defRPr kumimoji="1" sz="4400">
                <a:solidFill>
                  <a:schemeClr val="tx2"/>
                </a:solidFill>
                <a:latin typeface="Times New Roman" pitchFamily="18" charset="0"/>
                <a:ea typeface="ＭＳ Ｐゴシック" pitchFamily="50" charset="-128"/>
              </a:defRPr>
            </a:lvl2pPr>
            <a:lvl3pPr>
              <a:defRPr kumimoji="1" sz="4400">
                <a:solidFill>
                  <a:schemeClr val="tx2"/>
                </a:solidFill>
                <a:latin typeface="Times New Roman" pitchFamily="18" charset="0"/>
                <a:ea typeface="ＭＳ Ｐゴシック" pitchFamily="50" charset="-128"/>
              </a:defRPr>
            </a:lvl3pPr>
            <a:lvl4pPr>
              <a:defRPr kumimoji="1" sz="4400">
                <a:solidFill>
                  <a:schemeClr val="tx2"/>
                </a:solidFill>
                <a:latin typeface="Times New Roman" pitchFamily="18" charset="0"/>
                <a:ea typeface="ＭＳ Ｐゴシック" pitchFamily="50" charset="-128"/>
              </a:defRPr>
            </a:lvl4pPr>
            <a:lvl5pPr>
              <a:defRPr kumimoji="1" sz="4400">
                <a:solidFill>
                  <a:schemeClr val="tx2"/>
                </a:solidFill>
                <a:latin typeface="Times New Roman" pitchFamily="18" charset="0"/>
                <a:ea typeface="ＭＳ Ｐゴシック" pitchFamily="50" charset="-128"/>
              </a:defRPr>
            </a:lvl5pPr>
            <a:lvl6pPr marL="457200" algn="ctr"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r>
              <a:rPr lang="ja-JP" altLang="en-US">
                <a:solidFill>
                  <a:schemeClr val="tx1"/>
                </a:solidFill>
                <a:ea typeface="HGS創英角ﾎﾟｯﾌﾟ体" pitchFamily="50" charset="-128"/>
              </a:rPr>
              <a:t>現状</a:t>
            </a:r>
            <a:r>
              <a:rPr lang="ja-JP" altLang="en-US" sz="4000">
                <a:solidFill>
                  <a:schemeClr val="tx1"/>
                </a:solidFill>
                <a:ea typeface="HGS創英角ﾎﾟｯﾌﾟ体" pitchFamily="50" charset="-128"/>
              </a:rPr>
              <a:t>の</a:t>
            </a:r>
            <a:r>
              <a:rPr lang="ja-JP" altLang="en-US">
                <a:solidFill>
                  <a:schemeClr val="tx1"/>
                </a:solidFill>
                <a:ea typeface="HGS創英角ﾎﾟｯﾌﾟ体" pitchFamily="50" charset="-128"/>
              </a:rPr>
              <a:t>把握</a:t>
            </a:r>
            <a:r>
              <a:rPr lang="ja-JP" altLang="en-US" sz="4000">
                <a:solidFill>
                  <a:schemeClr val="tx1"/>
                </a:solidFill>
                <a:ea typeface="HGS創英角ﾎﾟｯﾌﾟ体" pitchFamily="50" charset="-128"/>
              </a:rPr>
              <a:t>と</a:t>
            </a:r>
            <a:r>
              <a:rPr lang="ja-JP" altLang="en-US">
                <a:solidFill>
                  <a:schemeClr val="tx1"/>
                </a:solidFill>
                <a:ea typeface="HGS創英角ﾎﾟｯﾌﾟ体" pitchFamily="50" charset="-128"/>
              </a:rPr>
              <a:t>目標</a:t>
            </a:r>
            <a:r>
              <a:rPr lang="ja-JP" altLang="en-US" sz="4000">
                <a:solidFill>
                  <a:schemeClr val="tx1"/>
                </a:solidFill>
                <a:ea typeface="HGS創英角ﾎﾟｯﾌﾟ体" pitchFamily="50" charset="-128"/>
              </a:rPr>
              <a:t>の</a:t>
            </a:r>
            <a:r>
              <a:rPr lang="ja-JP" altLang="en-US">
                <a:solidFill>
                  <a:schemeClr val="tx1"/>
                </a:solidFill>
                <a:ea typeface="HGS創英角ﾎﾟｯﾌﾟ体" pitchFamily="50" charset="-128"/>
              </a:rPr>
              <a:t>設定</a:t>
            </a:r>
          </a:p>
        </p:txBody>
      </p:sp>
      <p:sp>
        <p:nvSpPr>
          <p:cNvPr id="338948" name="Text Box 4"/>
          <p:cNvSpPr txBox="1">
            <a:spLocks noChangeArrowheads="1"/>
          </p:cNvSpPr>
          <p:nvPr/>
        </p:nvSpPr>
        <p:spPr bwMode="auto">
          <a:xfrm>
            <a:off x="593725" y="381000"/>
            <a:ext cx="1552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chemeClr val="tx1"/>
                </a:solidFill>
                <a:latin typeface="HGSｺﾞｼｯｸE" pitchFamily="50" charset="-128"/>
                <a:ea typeface="HGSｺﾞｼｯｸE" pitchFamily="50" charset="-128"/>
              </a:rPr>
              <a:t>手順２　</a:t>
            </a:r>
          </a:p>
        </p:txBody>
      </p:sp>
      <p:sp>
        <p:nvSpPr>
          <p:cNvPr id="338949" name="Text Box 5"/>
          <p:cNvSpPr txBox="1">
            <a:spLocks noChangeArrowheads="1"/>
          </p:cNvSpPr>
          <p:nvPr/>
        </p:nvSpPr>
        <p:spPr bwMode="auto">
          <a:xfrm>
            <a:off x="252413" y="1943100"/>
            <a:ext cx="81740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rgbClr val="0000FF"/>
                </a:solidFill>
                <a:latin typeface="Times New Roman" pitchFamily="18" charset="0"/>
                <a:ea typeface="HGS創英角ﾎﾟｯﾌﾟ体" pitchFamily="50" charset="-128"/>
              </a:rPr>
              <a:t>１．攻撃対象（管理特性）を決め明確に定義する</a:t>
            </a:r>
          </a:p>
        </p:txBody>
      </p:sp>
      <p:sp>
        <p:nvSpPr>
          <p:cNvPr id="338951" name="Text Box 7"/>
          <p:cNvSpPr txBox="1">
            <a:spLocks noChangeArrowheads="1"/>
          </p:cNvSpPr>
          <p:nvPr/>
        </p:nvSpPr>
        <p:spPr bwMode="auto">
          <a:xfrm>
            <a:off x="263525" y="2528888"/>
            <a:ext cx="6924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rgbClr val="0000FF"/>
                </a:solidFill>
                <a:latin typeface="Times New Roman" pitchFamily="18" charset="0"/>
                <a:ea typeface="HGS創英角ﾎﾟｯﾌﾟ体" pitchFamily="50" charset="-128"/>
              </a:rPr>
              <a:t>２．現状のレベルを明確にする</a:t>
            </a:r>
          </a:p>
        </p:txBody>
      </p:sp>
      <p:sp>
        <p:nvSpPr>
          <p:cNvPr id="338952" name="Text Box 8"/>
          <p:cNvSpPr txBox="1">
            <a:spLocks noChangeArrowheads="1"/>
          </p:cNvSpPr>
          <p:nvPr/>
        </p:nvSpPr>
        <p:spPr bwMode="auto">
          <a:xfrm>
            <a:off x="268288" y="3124200"/>
            <a:ext cx="6757987" cy="457200"/>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rgbClr val="0000FF"/>
                </a:solidFill>
                <a:latin typeface="Times New Roman" pitchFamily="18" charset="0"/>
                <a:ea typeface="HGS創英角ﾎﾟｯﾌﾟ体" pitchFamily="50" charset="-128"/>
              </a:rPr>
              <a:t>３．悪さ加減の特徴を層別する</a:t>
            </a:r>
          </a:p>
        </p:txBody>
      </p:sp>
      <p:pic>
        <p:nvPicPr>
          <p:cNvPr id="33895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9325" y="3429000"/>
            <a:ext cx="2398713"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8954"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0" y="4152900"/>
            <a:ext cx="3883025" cy="2357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dir="u"/>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grpSp>
        <p:nvGrpSpPr>
          <p:cNvPr id="340994" name="Group 2050"/>
          <p:cNvGrpSpPr>
            <a:grpSpLocks/>
          </p:cNvGrpSpPr>
          <p:nvPr/>
        </p:nvGrpSpPr>
        <p:grpSpPr bwMode="auto">
          <a:xfrm>
            <a:off x="827088" y="1728788"/>
            <a:ext cx="5080000" cy="2351087"/>
            <a:chOff x="668" y="1089"/>
            <a:chExt cx="2809" cy="1481"/>
          </a:xfrm>
        </p:grpSpPr>
        <p:sp>
          <p:nvSpPr>
            <p:cNvPr id="340995" name="AutoShape 2051"/>
            <p:cNvSpPr>
              <a:spLocks noChangeArrowheads="1"/>
            </p:cNvSpPr>
            <p:nvPr/>
          </p:nvSpPr>
          <p:spPr bwMode="auto">
            <a:xfrm>
              <a:off x="668" y="1089"/>
              <a:ext cx="2809" cy="1481"/>
            </a:xfrm>
            <a:prstGeom prst="roundRect">
              <a:avLst>
                <a:gd name="adj" fmla="val 16667"/>
              </a:avLst>
            </a:prstGeom>
            <a:solidFill>
              <a:srgbClr val="FFFF99"/>
            </a:solid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0996" name="Text Box 2052"/>
            <p:cNvSpPr txBox="1">
              <a:spLocks noChangeArrowheads="1"/>
            </p:cNvSpPr>
            <p:nvPr/>
          </p:nvSpPr>
          <p:spPr bwMode="auto">
            <a:xfrm>
              <a:off x="996" y="1281"/>
              <a:ext cx="2331" cy="1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800">
                  <a:solidFill>
                    <a:schemeClr val="tx1"/>
                  </a:solidFill>
                  <a:latin typeface="Times New Roman" pitchFamily="18" charset="0"/>
                  <a:ea typeface="HGSｺﾞｼｯｸE" pitchFamily="50" charset="-128"/>
                </a:rPr>
                <a:t>・何を（管理特性）</a:t>
              </a:r>
            </a:p>
            <a:p>
              <a:pPr algn="l">
                <a:spcBef>
                  <a:spcPct val="50000"/>
                </a:spcBef>
              </a:pPr>
              <a:r>
                <a:rPr lang="ja-JP" altLang="en-US" sz="2800">
                  <a:solidFill>
                    <a:schemeClr val="tx1"/>
                  </a:solidFill>
                  <a:latin typeface="Times New Roman" pitchFamily="18" charset="0"/>
                  <a:ea typeface="HGSｺﾞｼｯｸE" pitchFamily="50" charset="-128"/>
                </a:rPr>
                <a:t>・いつまでに（期限）</a:t>
              </a:r>
            </a:p>
            <a:p>
              <a:pPr algn="l">
                <a:spcBef>
                  <a:spcPct val="50000"/>
                </a:spcBef>
              </a:pPr>
              <a:r>
                <a:rPr lang="ja-JP" altLang="en-US" sz="2800">
                  <a:solidFill>
                    <a:schemeClr val="tx1"/>
                  </a:solidFill>
                  <a:latin typeface="Times New Roman" pitchFamily="18" charset="0"/>
                  <a:ea typeface="HGSｺﾞｼｯｸE" pitchFamily="50" charset="-128"/>
                </a:rPr>
                <a:t>・どれだけ（目標値）</a:t>
              </a:r>
            </a:p>
          </p:txBody>
        </p:sp>
      </p:grpSp>
      <p:sp>
        <p:nvSpPr>
          <p:cNvPr id="340997" name="Rectangle 2053"/>
          <p:cNvSpPr>
            <a:spLocks noGrp="1" noChangeArrowheads="1"/>
          </p:cNvSpPr>
          <p:nvPr>
            <p:ph type="ctrTitle"/>
          </p:nvPr>
        </p:nvSpPr>
        <p:spPr>
          <a:xfrm>
            <a:off x="95250" y="376238"/>
            <a:ext cx="4540250" cy="585787"/>
          </a:xfrm>
        </p:spPr>
        <p:txBody>
          <a:bodyPr/>
          <a:lstStyle/>
          <a:p>
            <a:r>
              <a:rPr lang="ja-JP" altLang="en-US" sz="2400">
                <a:solidFill>
                  <a:srgbClr val="0000FF"/>
                </a:solidFill>
                <a:ea typeface="HGS創英角ﾎﾟｯﾌﾟ体" pitchFamily="50" charset="-128"/>
              </a:rPr>
              <a:t>４．目標を設定する</a:t>
            </a:r>
          </a:p>
        </p:txBody>
      </p:sp>
      <p:sp>
        <p:nvSpPr>
          <p:cNvPr id="340998" name="Text Box 2054"/>
          <p:cNvSpPr txBox="1">
            <a:spLocks noChangeArrowheads="1"/>
          </p:cNvSpPr>
          <p:nvPr/>
        </p:nvSpPr>
        <p:spPr bwMode="auto">
          <a:xfrm>
            <a:off x="1220788" y="1019175"/>
            <a:ext cx="55927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rgbClr val="0000FF"/>
                </a:solidFill>
                <a:latin typeface="Times New Roman" pitchFamily="18" charset="0"/>
                <a:ea typeface="HGP創英角ﾎﾟｯﾌﾟ体" pitchFamily="50" charset="-128"/>
              </a:rPr>
              <a:t>１）</a:t>
            </a:r>
            <a:r>
              <a:rPr lang="ja-JP" altLang="en-US" sz="2400">
                <a:solidFill>
                  <a:srgbClr val="FF3300"/>
                </a:solidFill>
                <a:latin typeface="Times New Roman" pitchFamily="18" charset="0"/>
                <a:ea typeface="HGP創英角ﾎﾟｯﾌﾟ体" pitchFamily="50" charset="-128"/>
              </a:rPr>
              <a:t>目標の３要素</a:t>
            </a:r>
            <a:r>
              <a:rPr lang="ja-JP" altLang="en-US" sz="2400">
                <a:solidFill>
                  <a:srgbClr val="0000FF"/>
                </a:solidFill>
                <a:latin typeface="Times New Roman" pitchFamily="18" charset="0"/>
                <a:ea typeface="HGP創英角ﾎﾟｯﾌﾟ体" pitchFamily="50" charset="-128"/>
              </a:rPr>
              <a:t>をハッキリさせる</a:t>
            </a:r>
          </a:p>
        </p:txBody>
      </p:sp>
      <p:grpSp>
        <p:nvGrpSpPr>
          <p:cNvPr id="340999" name="Group 2055"/>
          <p:cNvGrpSpPr>
            <a:grpSpLocks/>
          </p:cNvGrpSpPr>
          <p:nvPr/>
        </p:nvGrpSpPr>
        <p:grpSpPr bwMode="auto">
          <a:xfrm>
            <a:off x="5943600" y="1524000"/>
            <a:ext cx="2914650" cy="2116138"/>
            <a:chOff x="3735" y="1094"/>
            <a:chExt cx="1836" cy="1333"/>
          </a:xfrm>
        </p:grpSpPr>
        <p:sp>
          <p:nvSpPr>
            <p:cNvPr id="341000" name="Text Box 2056"/>
            <p:cNvSpPr txBox="1">
              <a:spLocks noChangeArrowheads="1"/>
            </p:cNvSpPr>
            <p:nvPr/>
          </p:nvSpPr>
          <p:spPr bwMode="auto">
            <a:xfrm>
              <a:off x="3735" y="1431"/>
              <a:ext cx="1836" cy="996"/>
            </a:xfrm>
            <a:prstGeom prst="rect">
              <a:avLst/>
            </a:prstGeom>
            <a:noFill/>
            <a:ln w="28575">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rgbClr val="660066"/>
                  </a:solidFill>
                  <a:latin typeface="Times New Roman" pitchFamily="18" charset="0"/>
                  <a:ea typeface="HGSｺﾞｼｯｸE" pitchFamily="50" charset="-128"/>
                </a:rPr>
                <a:t>・組み立て不良</a:t>
              </a:r>
              <a:r>
                <a:rPr lang="ja-JP" altLang="en-US" sz="2400">
                  <a:solidFill>
                    <a:srgbClr val="FF0000"/>
                  </a:solidFill>
                  <a:latin typeface="Times New Roman" pitchFamily="18" charset="0"/>
                  <a:ea typeface="HGSｺﾞｼｯｸE" pitchFamily="50" charset="-128"/>
                </a:rPr>
                <a:t>を</a:t>
              </a:r>
            </a:p>
            <a:p>
              <a:pPr algn="l">
                <a:spcBef>
                  <a:spcPct val="50000"/>
                </a:spcBef>
              </a:pPr>
              <a:r>
                <a:rPr lang="ja-JP" altLang="en-US" sz="2400">
                  <a:solidFill>
                    <a:srgbClr val="660066"/>
                  </a:solidFill>
                  <a:latin typeface="Times New Roman" pitchFamily="18" charset="0"/>
                  <a:ea typeface="HGSｺﾞｼｯｸE" pitchFamily="50" charset="-128"/>
                </a:rPr>
                <a:t>・１１月末</a:t>
              </a:r>
              <a:r>
                <a:rPr lang="ja-JP" altLang="en-US" sz="2400">
                  <a:solidFill>
                    <a:srgbClr val="FF0000"/>
                  </a:solidFill>
                  <a:latin typeface="Times New Roman" pitchFamily="18" charset="0"/>
                  <a:ea typeface="HGSｺﾞｼｯｸE" pitchFamily="50" charset="-128"/>
                </a:rPr>
                <a:t>までに</a:t>
              </a:r>
            </a:p>
            <a:p>
              <a:pPr algn="l">
                <a:spcBef>
                  <a:spcPct val="50000"/>
                </a:spcBef>
              </a:pPr>
              <a:r>
                <a:rPr lang="ja-JP" altLang="en-US" sz="2400">
                  <a:solidFill>
                    <a:srgbClr val="660066"/>
                  </a:solidFill>
                  <a:latin typeface="Times New Roman" pitchFamily="18" charset="0"/>
                  <a:ea typeface="HGSｺﾞｼｯｸE" pitchFamily="50" charset="-128"/>
                </a:rPr>
                <a:t>・０個</a:t>
              </a:r>
              <a:r>
                <a:rPr lang="ja-JP" altLang="en-US" sz="2400">
                  <a:solidFill>
                    <a:srgbClr val="FF0000"/>
                  </a:solidFill>
                  <a:latin typeface="Times New Roman" pitchFamily="18" charset="0"/>
                  <a:ea typeface="HGSｺﾞｼｯｸE" pitchFamily="50" charset="-128"/>
                </a:rPr>
                <a:t>にする</a:t>
              </a:r>
            </a:p>
          </p:txBody>
        </p:sp>
        <p:sp>
          <p:nvSpPr>
            <p:cNvPr id="341001" name="Text Box 2057"/>
            <p:cNvSpPr txBox="1">
              <a:spLocks noChangeArrowheads="1"/>
            </p:cNvSpPr>
            <p:nvPr/>
          </p:nvSpPr>
          <p:spPr bwMode="auto">
            <a:xfrm>
              <a:off x="3851" y="1094"/>
              <a:ext cx="370" cy="300"/>
            </a:xfrm>
            <a:prstGeom prst="rect">
              <a:avLst/>
            </a:prstGeom>
            <a:noFill/>
            <a:ln w="190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rgbClr val="660066"/>
                  </a:solidFill>
                  <a:latin typeface="Times New Roman" pitchFamily="18" charset="0"/>
                  <a:ea typeface="HGSｺﾞｼｯｸE" pitchFamily="50" charset="-128"/>
                </a:rPr>
                <a:t>例</a:t>
              </a:r>
            </a:p>
          </p:txBody>
        </p:sp>
      </p:grpSp>
      <p:pic>
        <p:nvPicPr>
          <p:cNvPr id="341003" name="Picture 205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9163" y="4392613"/>
            <a:ext cx="2406650" cy="195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ChangeArrowheads="1"/>
          </p:cNvSpPr>
          <p:nvPr/>
        </p:nvSpPr>
        <p:spPr bwMode="auto">
          <a:xfrm>
            <a:off x="0" y="0"/>
            <a:ext cx="9158288" cy="6858000"/>
          </a:xfrm>
          <a:prstGeom prst="rect">
            <a:avLst/>
          </a:prstGeom>
          <a:solidFill>
            <a:srgbClr val="66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ja-JP" sz="3200">
              <a:solidFill>
                <a:schemeClr val="tx1"/>
              </a:solidFill>
              <a:latin typeface="Times New Roman" pitchFamily="18" charset="0"/>
              <a:ea typeface="HG正楷書体-PRO" pitchFamily="65" charset="-128"/>
            </a:endParaRPr>
          </a:p>
        </p:txBody>
      </p:sp>
      <p:sp>
        <p:nvSpPr>
          <p:cNvPr id="343043" name="Rectangle 3"/>
          <p:cNvSpPr>
            <a:spLocks noGrp="1" noChangeArrowheads="1"/>
          </p:cNvSpPr>
          <p:nvPr>
            <p:ph type="title"/>
          </p:nvPr>
        </p:nvSpPr>
        <p:spPr>
          <a:xfrm>
            <a:off x="392113" y="295275"/>
            <a:ext cx="6505575" cy="549275"/>
          </a:xfrm>
        </p:spPr>
        <p:txBody>
          <a:bodyPr/>
          <a:lstStyle/>
          <a:p>
            <a:pPr algn="l"/>
            <a:r>
              <a:rPr lang="ja-JP" altLang="en-US" sz="3900">
                <a:solidFill>
                  <a:srgbClr val="FFFF00"/>
                </a:solidFill>
                <a:ea typeface="HGP創英角ﾎﾟｯﾌﾟ体" pitchFamily="50" charset="-128"/>
              </a:rPr>
              <a:t>２．現状の把握</a:t>
            </a:r>
          </a:p>
        </p:txBody>
      </p:sp>
      <p:sp>
        <p:nvSpPr>
          <p:cNvPr id="343044" name="AutoShape 4"/>
          <p:cNvSpPr>
            <a:spLocks noChangeArrowheads="1"/>
          </p:cNvSpPr>
          <p:nvPr/>
        </p:nvSpPr>
        <p:spPr bwMode="auto">
          <a:xfrm>
            <a:off x="169863" y="1231900"/>
            <a:ext cx="8751887" cy="1057275"/>
          </a:xfrm>
          <a:prstGeom prst="roundRect">
            <a:avLst>
              <a:gd name="adj" fmla="val 16667"/>
            </a:avLst>
          </a:prstGeom>
          <a:solidFill>
            <a:srgbClr val="FFFF99"/>
          </a:solidFill>
          <a:ln w="9525">
            <a:solidFill>
              <a:schemeClr val="tx1"/>
            </a:solidFill>
            <a:round/>
            <a:headEnd/>
            <a:tailEnd/>
          </a:ln>
          <a:effectLst>
            <a:outerShdw dist="107763" dir="2700000" algn="ctr" rotWithShape="0">
              <a:schemeClr val="bg2"/>
            </a:outerShdw>
          </a:effectLst>
        </p:spPr>
        <p:txBody>
          <a:bodyPr wrap="none" anchor="ctr"/>
          <a:lstStyle/>
          <a:p>
            <a:r>
              <a:rPr lang="ja-JP" altLang="en-US" sz="3200">
                <a:solidFill>
                  <a:srgbClr val="0099FF"/>
                </a:solidFill>
                <a:latin typeface="Times New Roman" pitchFamily="18" charset="0"/>
                <a:ea typeface="HGP創英角ﾎﾟｯﾌﾟ体" pitchFamily="50" charset="-128"/>
              </a:rPr>
              <a:t>問題の所在、特徴を掴む　（大きさ、対象、出方）</a:t>
            </a:r>
          </a:p>
          <a:p>
            <a:r>
              <a:rPr lang="ja-JP" altLang="en-US" sz="3200">
                <a:solidFill>
                  <a:srgbClr val="0099FF"/>
                </a:solidFill>
                <a:latin typeface="Times New Roman" pitchFamily="18" charset="0"/>
                <a:ea typeface="HGP創英角ﾎﾟｯﾌﾟ体" pitchFamily="50" charset="-128"/>
              </a:rPr>
              <a:t>　</a:t>
            </a:r>
            <a:r>
              <a:rPr lang="ja-JP" altLang="en-US" sz="2400">
                <a:solidFill>
                  <a:srgbClr val="0099FF"/>
                </a:solidFill>
                <a:latin typeface="Times New Roman" pitchFamily="18" charset="0"/>
                <a:ea typeface="HGP創英角ﾎﾟｯﾌﾟ体" pitchFamily="50" charset="-128"/>
              </a:rPr>
              <a:t>⇒　目標、要因解析に活用</a:t>
            </a:r>
          </a:p>
        </p:txBody>
      </p:sp>
      <p:sp>
        <p:nvSpPr>
          <p:cNvPr id="343045" name="Text Box 5"/>
          <p:cNvSpPr txBox="1">
            <a:spLocks noChangeArrowheads="1"/>
          </p:cNvSpPr>
          <p:nvPr/>
        </p:nvSpPr>
        <p:spPr bwMode="auto">
          <a:xfrm>
            <a:off x="1082675" y="2613025"/>
            <a:ext cx="6948488" cy="1163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20000"/>
              </a:spcBef>
            </a:pPr>
            <a:r>
              <a:rPr lang="ja-JP" altLang="en-US" sz="3200">
                <a:solidFill>
                  <a:srgbClr val="FFCCCC"/>
                </a:solidFill>
                <a:latin typeface="Times New Roman" pitchFamily="18" charset="0"/>
                <a:ea typeface="HG創英角ﾎﾟｯﾌﾟ体" pitchFamily="49" charset="-128"/>
              </a:rPr>
              <a:t>・現象の層別　⇒　特徴、所在</a:t>
            </a:r>
          </a:p>
          <a:p>
            <a:pPr algn="l">
              <a:spcBef>
                <a:spcPct val="20000"/>
              </a:spcBef>
            </a:pPr>
            <a:r>
              <a:rPr lang="ja-JP" altLang="en-US" sz="3200">
                <a:solidFill>
                  <a:srgbClr val="FFCCCC"/>
                </a:solidFill>
                <a:latin typeface="Times New Roman" pitchFamily="18" charset="0"/>
                <a:ea typeface="HG創英角ﾎﾟｯﾌﾟ体" pitchFamily="49" charset="-128"/>
              </a:rPr>
              <a:t>・現物の観察　⇒　特徴、所在</a:t>
            </a:r>
          </a:p>
        </p:txBody>
      </p:sp>
      <p:sp>
        <p:nvSpPr>
          <p:cNvPr id="343046" name="AutoShape 6"/>
          <p:cNvSpPr>
            <a:spLocks noChangeArrowheads="1"/>
          </p:cNvSpPr>
          <p:nvPr/>
        </p:nvSpPr>
        <p:spPr bwMode="auto">
          <a:xfrm>
            <a:off x="2806700" y="4114800"/>
            <a:ext cx="5981700" cy="520700"/>
          </a:xfrm>
          <a:prstGeom prst="roundRect">
            <a:avLst>
              <a:gd name="adj" fmla="val 16667"/>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S創英角ﾎﾟｯﾌﾟ体" pitchFamily="50" charset="-128"/>
              </a:rPr>
              <a:t>件数は注意（率で見ることも必要）</a:t>
            </a:r>
          </a:p>
        </p:txBody>
      </p:sp>
      <p:sp>
        <p:nvSpPr>
          <p:cNvPr id="343047" name="Oval 7"/>
          <p:cNvSpPr>
            <a:spLocks noChangeArrowheads="1"/>
          </p:cNvSpPr>
          <p:nvPr/>
        </p:nvSpPr>
        <p:spPr bwMode="auto">
          <a:xfrm>
            <a:off x="4445000" y="254000"/>
            <a:ext cx="2208213" cy="6604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P創英角ﾎﾟｯﾌﾟ体" pitchFamily="50" charset="-128"/>
              </a:rPr>
              <a:t>Ｐｏｉｎｔ</a:t>
            </a:r>
          </a:p>
        </p:txBody>
      </p:sp>
      <p:pic>
        <p:nvPicPr>
          <p:cNvPr id="343048"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4402138"/>
            <a:ext cx="2655888" cy="2455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2"/>
          <p:cNvSpPr>
            <a:spLocks noChangeArrowheads="1"/>
          </p:cNvSpPr>
          <p:nvPr/>
        </p:nvSpPr>
        <p:spPr bwMode="auto">
          <a:xfrm>
            <a:off x="0" y="0"/>
            <a:ext cx="9158288" cy="6858000"/>
          </a:xfrm>
          <a:prstGeom prst="rect">
            <a:avLst/>
          </a:prstGeom>
          <a:solidFill>
            <a:srgbClr val="66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ja-JP" sz="3200">
              <a:solidFill>
                <a:schemeClr val="tx1"/>
              </a:solidFill>
              <a:latin typeface="Times New Roman" pitchFamily="18" charset="0"/>
              <a:ea typeface="HG正楷書体-PRO" pitchFamily="65" charset="-128"/>
            </a:endParaRPr>
          </a:p>
        </p:txBody>
      </p:sp>
      <p:sp>
        <p:nvSpPr>
          <p:cNvPr id="344067" name="Rectangle 3"/>
          <p:cNvSpPr>
            <a:spLocks noGrp="1" noChangeArrowheads="1"/>
          </p:cNvSpPr>
          <p:nvPr>
            <p:ph type="body" sz="half" idx="1"/>
          </p:nvPr>
        </p:nvSpPr>
        <p:spPr>
          <a:xfrm>
            <a:off x="366713" y="195263"/>
            <a:ext cx="4191000" cy="685800"/>
          </a:xfrm>
          <a:solidFill>
            <a:srgbClr val="66FFFF"/>
          </a:solidFill>
        </p:spPr>
        <p:txBody>
          <a:bodyPr/>
          <a:lstStyle/>
          <a:p>
            <a:pPr>
              <a:buFontTx/>
              <a:buNone/>
            </a:pPr>
            <a:r>
              <a:rPr lang="ja-JP" altLang="en-US" b="1">
                <a:solidFill>
                  <a:srgbClr val="3333FF"/>
                </a:solidFill>
                <a:ea typeface="HG創英角ﾎﾟｯﾌﾟ体" pitchFamily="49" charset="-128"/>
              </a:rPr>
              <a:t>現場の現状調査（例）</a:t>
            </a:r>
          </a:p>
        </p:txBody>
      </p:sp>
      <p:sp>
        <p:nvSpPr>
          <p:cNvPr id="344068" name="Rectangle 4"/>
          <p:cNvSpPr>
            <a:spLocks noGrp="1" noChangeArrowheads="1"/>
          </p:cNvSpPr>
          <p:nvPr>
            <p:ph sz="quarter" idx="2"/>
          </p:nvPr>
        </p:nvSpPr>
        <p:spPr>
          <a:xfrm>
            <a:off x="1633538" y="2505075"/>
            <a:ext cx="1127125" cy="457200"/>
          </a:xfrm>
          <a:solidFill>
            <a:srgbClr val="CC99FF"/>
          </a:solidFill>
        </p:spPr>
        <p:txBody>
          <a:bodyPr/>
          <a:lstStyle/>
          <a:p>
            <a:pPr algn="ctr">
              <a:buFontTx/>
              <a:buNone/>
            </a:pPr>
            <a:r>
              <a:rPr lang="ja-JP" altLang="en-US" sz="2400" b="1">
                <a:solidFill>
                  <a:schemeClr val="bg1"/>
                </a:solidFill>
              </a:rPr>
              <a:t>人</a:t>
            </a:r>
          </a:p>
        </p:txBody>
      </p:sp>
      <p:sp>
        <p:nvSpPr>
          <p:cNvPr id="344069" name="Rectangle 5"/>
          <p:cNvSpPr>
            <a:spLocks noChangeArrowheads="1"/>
          </p:cNvSpPr>
          <p:nvPr/>
        </p:nvSpPr>
        <p:spPr bwMode="auto">
          <a:xfrm>
            <a:off x="3084513" y="2438400"/>
            <a:ext cx="5791200" cy="784225"/>
          </a:xfrm>
          <a:prstGeom prst="rect">
            <a:avLst/>
          </a:prstGeom>
          <a:solidFill>
            <a:srgbClr val="CC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har char="•"/>
              <a:defRPr kumimoji="1" sz="2400">
                <a:solidFill>
                  <a:schemeClr val="tx1"/>
                </a:solidFill>
                <a:latin typeface="Times New Roman" pitchFamily="18" charset="0"/>
                <a:ea typeface="ＭＳ Ｐゴシック" pitchFamily="50" charset="-128"/>
              </a:defRPr>
            </a:lvl1pPr>
            <a:lvl2pPr marL="742950" indent="-285750" algn="l">
              <a:spcBef>
                <a:spcPct val="20000"/>
              </a:spcBef>
              <a:buChar char="–"/>
              <a:defRPr kumimoji="1" sz="2000">
                <a:solidFill>
                  <a:schemeClr val="tx1"/>
                </a:solidFill>
                <a:latin typeface="Times New Roman" pitchFamily="18" charset="0"/>
                <a:ea typeface="ＭＳ Ｐゴシック" pitchFamily="50" charset="-128"/>
              </a:defRPr>
            </a:lvl2pPr>
            <a:lvl3pPr marL="1143000" indent="-228600" algn="l">
              <a:spcBef>
                <a:spcPct val="20000"/>
              </a:spcBef>
              <a:buChar char="•"/>
              <a:defRPr kumimoji="1">
                <a:solidFill>
                  <a:schemeClr val="tx1"/>
                </a:solidFill>
                <a:latin typeface="Times New Roman" pitchFamily="18" charset="0"/>
                <a:ea typeface="ＭＳ Ｐゴシック" pitchFamily="50" charset="-128"/>
              </a:defRPr>
            </a:lvl3pPr>
            <a:lvl4pPr marL="1600200" indent="-228600" algn="l">
              <a:spcBef>
                <a:spcPct val="20000"/>
              </a:spcBef>
              <a:buChar char="–"/>
              <a:defRPr kumimoji="1" sz="1600">
                <a:solidFill>
                  <a:schemeClr val="tx1"/>
                </a:solidFill>
                <a:latin typeface="Times New Roman" pitchFamily="18" charset="0"/>
                <a:ea typeface="ＭＳ Ｐゴシック" pitchFamily="50" charset="-128"/>
              </a:defRPr>
            </a:lvl4pPr>
            <a:lvl5pPr marL="2057400" indent="-228600" algn="l">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buFontTx/>
              <a:buNone/>
            </a:pPr>
            <a:r>
              <a:rPr lang="ja-JP" altLang="en-US" b="1">
                <a:ea typeface="HG丸ｺﾞｼｯｸM-PRO" pitchFamily="49" charset="-128"/>
              </a:rPr>
              <a:t>　</a:t>
            </a:r>
            <a:r>
              <a:rPr lang="ja-JP" altLang="en-US" b="1">
                <a:solidFill>
                  <a:schemeClr val="bg1"/>
                </a:solidFill>
                <a:ea typeface="HG丸ｺﾞｼｯｸM-PRO" pitchFamily="49" charset="-128"/>
              </a:rPr>
              <a:t>人別。新人とベテラン。正社員と非正社員。</a:t>
            </a:r>
          </a:p>
        </p:txBody>
      </p:sp>
      <p:sp>
        <p:nvSpPr>
          <p:cNvPr id="344070" name="Rectangle 6"/>
          <p:cNvSpPr>
            <a:spLocks noChangeArrowheads="1"/>
          </p:cNvSpPr>
          <p:nvPr/>
        </p:nvSpPr>
        <p:spPr bwMode="auto">
          <a:xfrm>
            <a:off x="571500" y="5815013"/>
            <a:ext cx="2209800" cy="457200"/>
          </a:xfrm>
          <a:prstGeom prst="rect">
            <a:avLst/>
          </a:prstGeom>
          <a:solidFill>
            <a:srgbClr val="FF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har char="•"/>
              <a:defRPr kumimoji="1" sz="2400">
                <a:solidFill>
                  <a:schemeClr val="tx1"/>
                </a:solidFill>
                <a:latin typeface="Times New Roman" pitchFamily="18" charset="0"/>
                <a:ea typeface="ＭＳ Ｐゴシック" pitchFamily="50" charset="-128"/>
              </a:defRPr>
            </a:lvl1pPr>
            <a:lvl2pPr marL="742950" indent="-285750" algn="l">
              <a:spcBef>
                <a:spcPct val="20000"/>
              </a:spcBef>
              <a:buChar char="–"/>
              <a:defRPr kumimoji="1" sz="2000">
                <a:solidFill>
                  <a:schemeClr val="tx1"/>
                </a:solidFill>
                <a:latin typeface="Times New Roman" pitchFamily="18" charset="0"/>
                <a:ea typeface="ＭＳ Ｐゴシック" pitchFamily="50" charset="-128"/>
              </a:defRPr>
            </a:lvl2pPr>
            <a:lvl3pPr marL="1143000" indent="-228600" algn="l">
              <a:spcBef>
                <a:spcPct val="20000"/>
              </a:spcBef>
              <a:buChar char="•"/>
              <a:defRPr kumimoji="1">
                <a:solidFill>
                  <a:schemeClr val="tx1"/>
                </a:solidFill>
                <a:latin typeface="Times New Roman" pitchFamily="18" charset="0"/>
                <a:ea typeface="ＭＳ Ｐゴシック" pitchFamily="50" charset="-128"/>
              </a:defRPr>
            </a:lvl3pPr>
            <a:lvl4pPr marL="1600200" indent="-228600" algn="l">
              <a:spcBef>
                <a:spcPct val="20000"/>
              </a:spcBef>
              <a:buChar char="–"/>
              <a:defRPr kumimoji="1" sz="1600">
                <a:solidFill>
                  <a:schemeClr val="tx1"/>
                </a:solidFill>
                <a:latin typeface="Times New Roman" pitchFamily="18" charset="0"/>
                <a:ea typeface="ＭＳ Ｐゴシック" pitchFamily="50" charset="-128"/>
              </a:defRPr>
            </a:lvl4pPr>
            <a:lvl5pPr marL="2057400" indent="-228600" algn="l">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lgn="ctr">
              <a:buFontTx/>
              <a:buNone/>
            </a:pPr>
            <a:r>
              <a:rPr lang="ja-JP" altLang="en-US" b="1">
                <a:solidFill>
                  <a:schemeClr val="bg1"/>
                </a:solidFill>
              </a:rPr>
              <a:t>現物の調査</a:t>
            </a:r>
          </a:p>
        </p:txBody>
      </p:sp>
      <p:sp>
        <p:nvSpPr>
          <p:cNvPr id="344071" name="Rectangle 7"/>
          <p:cNvSpPr>
            <a:spLocks noChangeArrowheads="1"/>
          </p:cNvSpPr>
          <p:nvPr/>
        </p:nvSpPr>
        <p:spPr bwMode="auto">
          <a:xfrm>
            <a:off x="3086100" y="5861050"/>
            <a:ext cx="5835650" cy="822325"/>
          </a:xfrm>
          <a:prstGeom prst="rect">
            <a:avLst/>
          </a:prstGeom>
          <a:solidFill>
            <a:srgbClr val="CC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spcBef>
                <a:spcPct val="20000"/>
              </a:spcBef>
              <a:buChar char="•"/>
              <a:defRPr kumimoji="1" sz="2400">
                <a:solidFill>
                  <a:schemeClr val="tx1"/>
                </a:solidFill>
                <a:latin typeface="Times New Roman" pitchFamily="18" charset="0"/>
                <a:ea typeface="ＭＳ Ｐゴシック" pitchFamily="50" charset="-128"/>
              </a:defRPr>
            </a:lvl1pPr>
            <a:lvl2pPr marL="742950" indent="-285750" algn="l">
              <a:spcBef>
                <a:spcPct val="20000"/>
              </a:spcBef>
              <a:buChar char="–"/>
              <a:defRPr kumimoji="1" sz="2000">
                <a:solidFill>
                  <a:schemeClr val="tx1"/>
                </a:solidFill>
                <a:latin typeface="Times New Roman" pitchFamily="18" charset="0"/>
                <a:ea typeface="ＭＳ Ｐゴシック" pitchFamily="50" charset="-128"/>
              </a:defRPr>
            </a:lvl2pPr>
            <a:lvl3pPr marL="1143000" indent="-228600" algn="l">
              <a:spcBef>
                <a:spcPct val="20000"/>
              </a:spcBef>
              <a:buChar char="•"/>
              <a:defRPr kumimoji="1">
                <a:solidFill>
                  <a:schemeClr val="tx1"/>
                </a:solidFill>
                <a:latin typeface="Times New Roman" pitchFamily="18" charset="0"/>
                <a:ea typeface="ＭＳ Ｐゴシック" pitchFamily="50" charset="-128"/>
              </a:defRPr>
            </a:lvl3pPr>
            <a:lvl4pPr marL="1600200" indent="-228600" algn="l">
              <a:spcBef>
                <a:spcPct val="20000"/>
              </a:spcBef>
              <a:buChar char="–"/>
              <a:defRPr kumimoji="1" sz="1600">
                <a:solidFill>
                  <a:schemeClr val="tx1"/>
                </a:solidFill>
                <a:latin typeface="Times New Roman" pitchFamily="18" charset="0"/>
                <a:ea typeface="ＭＳ Ｐゴシック" pitchFamily="50" charset="-128"/>
              </a:defRPr>
            </a:lvl4pPr>
            <a:lvl5pPr marL="2057400" indent="-228600" algn="l">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buFontTx/>
              <a:buNone/>
            </a:pPr>
            <a:r>
              <a:rPr lang="ja-JP" altLang="en-US" b="1">
                <a:ea typeface="HG丸ｺﾞｼｯｸM-PRO" pitchFamily="49" charset="-128"/>
              </a:rPr>
              <a:t>　</a:t>
            </a:r>
            <a:r>
              <a:rPr lang="ja-JP" altLang="en-US" b="1">
                <a:solidFill>
                  <a:schemeClr val="bg1"/>
                </a:solidFill>
                <a:ea typeface="HG丸ｺﾞｼｯｸM-PRO" pitchFamily="49" charset="-128"/>
              </a:rPr>
              <a:t>大きさ。重さ。種類。不具合部位。形。色。</a:t>
            </a:r>
          </a:p>
        </p:txBody>
      </p:sp>
      <p:sp>
        <p:nvSpPr>
          <p:cNvPr id="344072" name="Rectangle 8"/>
          <p:cNvSpPr>
            <a:spLocks noChangeArrowheads="1"/>
          </p:cNvSpPr>
          <p:nvPr/>
        </p:nvSpPr>
        <p:spPr bwMode="auto">
          <a:xfrm>
            <a:off x="1049338" y="3429000"/>
            <a:ext cx="1724025" cy="457200"/>
          </a:xfrm>
          <a:prstGeom prst="rect">
            <a:avLst/>
          </a:prstGeom>
          <a:solidFill>
            <a:srgbClr val="CC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har char="•"/>
              <a:defRPr kumimoji="1" sz="2400">
                <a:solidFill>
                  <a:schemeClr val="tx1"/>
                </a:solidFill>
                <a:latin typeface="Times New Roman" pitchFamily="18" charset="0"/>
                <a:ea typeface="ＭＳ Ｐゴシック" pitchFamily="50" charset="-128"/>
              </a:defRPr>
            </a:lvl1pPr>
            <a:lvl2pPr marL="742950" indent="-285750" algn="l">
              <a:spcBef>
                <a:spcPct val="20000"/>
              </a:spcBef>
              <a:buChar char="–"/>
              <a:defRPr kumimoji="1" sz="2000">
                <a:solidFill>
                  <a:schemeClr val="tx1"/>
                </a:solidFill>
                <a:latin typeface="Times New Roman" pitchFamily="18" charset="0"/>
                <a:ea typeface="ＭＳ Ｐゴシック" pitchFamily="50" charset="-128"/>
              </a:defRPr>
            </a:lvl2pPr>
            <a:lvl3pPr marL="1143000" indent="-228600" algn="l">
              <a:spcBef>
                <a:spcPct val="20000"/>
              </a:spcBef>
              <a:buChar char="•"/>
              <a:defRPr kumimoji="1">
                <a:solidFill>
                  <a:schemeClr val="tx1"/>
                </a:solidFill>
                <a:latin typeface="Times New Roman" pitchFamily="18" charset="0"/>
                <a:ea typeface="ＭＳ Ｐゴシック" pitchFamily="50" charset="-128"/>
              </a:defRPr>
            </a:lvl3pPr>
            <a:lvl4pPr marL="1600200" indent="-228600" algn="l">
              <a:spcBef>
                <a:spcPct val="20000"/>
              </a:spcBef>
              <a:buChar char="–"/>
              <a:defRPr kumimoji="1" sz="1600">
                <a:solidFill>
                  <a:schemeClr val="tx1"/>
                </a:solidFill>
                <a:latin typeface="Times New Roman" pitchFamily="18" charset="0"/>
                <a:ea typeface="ＭＳ Ｐゴシック" pitchFamily="50" charset="-128"/>
              </a:defRPr>
            </a:lvl4pPr>
            <a:lvl5pPr marL="2057400" indent="-228600" algn="l">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lgn="ctr">
              <a:buFontTx/>
              <a:buNone/>
            </a:pPr>
            <a:r>
              <a:rPr lang="ja-JP" altLang="en-US" b="1">
                <a:solidFill>
                  <a:schemeClr val="bg1"/>
                </a:solidFill>
              </a:rPr>
              <a:t>工程・設備</a:t>
            </a:r>
          </a:p>
        </p:txBody>
      </p:sp>
      <p:sp>
        <p:nvSpPr>
          <p:cNvPr id="344073" name="Rectangle 9"/>
          <p:cNvSpPr>
            <a:spLocks noChangeArrowheads="1"/>
          </p:cNvSpPr>
          <p:nvPr/>
        </p:nvSpPr>
        <p:spPr bwMode="auto">
          <a:xfrm>
            <a:off x="3082925" y="3429000"/>
            <a:ext cx="5835650" cy="457200"/>
          </a:xfrm>
          <a:prstGeom prst="rect">
            <a:avLst/>
          </a:prstGeom>
          <a:solidFill>
            <a:srgbClr val="CC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spcBef>
                <a:spcPct val="20000"/>
              </a:spcBef>
              <a:buChar char="•"/>
              <a:defRPr kumimoji="1" sz="2400">
                <a:solidFill>
                  <a:schemeClr val="tx1"/>
                </a:solidFill>
                <a:latin typeface="Times New Roman" pitchFamily="18" charset="0"/>
                <a:ea typeface="ＭＳ Ｐゴシック" pitchFamily="50" charset="-128"/>
              </a:defRPr>
            </a:lvl1pPr>
            <a:lvl2pPr marL="742950" indent="-285750" algn="l">
              <a:spcBef>
                <a:spcPct val="20000"/>
              </a:spcBef>
              <a:buChar char="–"/>
              <a:defRPr kumimoji="1" sz="2000">
                <a:solidFill>
                  <a:schemeClr val="tx1"/>
                </a:solidFill>
                <a:latin typeface="Times New Roman" pitchFamily="18" charset="0"/>
                <a:ea typeface="ＭＳ Ｐゴシック" pitchFamily="50" charset="-128"/>
              </a:defRPr>
            </a:lvl2pPr>
            <a:lvl3pPr marL="1143000" indent="-228600" algn="l">
              <a:spcBef>
                <a:spcPct val="20000"/>
              </a:spcBef>
              <a:buChar char="•"/>
              <a:defRPr kumimoji="1">
                <a:solidFill>
                  <a:schemeClr val="tx1"/>
                </a:solidFill>
                <a:latin typeface="Times New Roman" pitchFamily="18" charset="0"/>
                <a:ea typeface="ＭＳ Ｐゴシック" pitchFamily="50" charset="-128"/>
              </a:defRPr>
            </a:lvl3pPr>
            <a:lvl4pPr marL="1600200" indent="-228600" algn="l">
              <a:spcBef>
                <a:spcPct val="20000"/>
              </a:spcBef>
              <a:buChar char="–"/>
              <a:defRPr kumimoji="1" sz="1600">
                <a:solidFill>
                  <a:schemeClr val="tx1"/>
                </a:solidFill>
                <a:latin typeface="Times New Roman" pitchFamily="18" charset="0"/>
                <a:ea typeface="ＭＳ Ｐゴシック" pitchFamily="50" charset="-128"/>
              </a:defRPr>
            </a:lvl4pPr>
            <a:lvl5pPr marL="2057400" indent="-228600" algn="l">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buFontTx/>
              <a:buNone/>
            </a:pPr>
            <a:r>
              <a:rPr lang="ja-JP" altLang="en-US" b="1">
                <a:ea typeface="HG丸ｺﾞｼｯｸM-PRO" pitchFamily="49" charset="-128"/>
              </a:rPr>
              <a:t>　</a:t>
            </a:r>
            <a:r>
              <a:rPr lang="ja-JP" altLang="en-US" b="1">
                <a:solidFill>
                  <a:schemeClr val="bg1"/>
                </a:solidFill>
                <a:ea typeface="HG丸ｺﾞｼｯｸM-PRO" pitchFamily="49" charset="-128"/>
              </a:rPr>
              <a:t>工程別。機械別。部位別。</a:t>
            </a:r>
          </a:p>
        </p:txBody>
      </p:sp>
      <p:sp>
        <p:nvSpPr>
          <p:cNvPr id="344074" name="Rectangle 10"/>
          <p:cNvSpPr>
            <a:spLocks noChangeArrowheads="1"/>
          </p:cNvSpPr>
          <p:nvPr/>
        </p:nvSpPr>
        <p:spPr bwMode="auto">
          <a:xfrm>
            <a:off x="414338" y="1154113"/>
            <a:ext cx="2252662" cy="457200"/>
          </a:xfrm>
          <a:prstGeom prst="rect">
            <a:avLst/>
          </a:prstGeom>
          <a:solidFill>
            <a:srgbClr val="FF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har char="•"/>
              <a:defRPr kumimoji="1" sz="2400">
                <a:solidFill>
                  <a:schemeClr val="tx1"/>
                </a:solidFill>
                <a:latin typeface="Times New Roman" pitchFamily="18" charset="0"/>
                <a:ea typeface="ＭＳ Ｐゴシック" pitchFamily="50" charset="-128"/>
              </a:defRPr>
            </a:lvl1pPr>
            <a:lvl2pPr marL="742950" indent="-285750" algn="l">
              <a:spcBef>
                <a:spcPct val="20000"/>
              </a:spcBef>
              <a:buChar char="–"/>
              <a:defRPr kumimoji="1" sz="2000">
                <a:solidFill>
                  <a:schemeClr val="tx1"/>
                </a:solidFill>
                <a:latin typeface="Times New Roman" pitchFamily="18" charset="0"/>
                <a:ea typeface="ＭＳ Ｐゴシック" pitchFamily="50" charset="-128"/>
              </a:defRPr>
            </a:lvl2pPr>
            <a:lvl3pPr marL="1143000" indent="-228600" algn="l">
              <a:spcBef>
                <a:spcPct val="20000"/>
              </a:spcBef>
              <a:buChar char="•"/>
              <a:defRPr kumimoji="1">
                <a:solidFill>
                  <a:schemeClr val="tx1"/>
                </a:solidFill>
                <a:latin typeface="Times New Roman" pitchFamily="18" charset="0"/>
                <a:ea typeface="ＭＳ Ｐゴシック" pitchFamily="50" charset="-128"/>
              </a:defRPr>
            </a:lvl3pPr>
            <a:lvl4pPr marL="1600200" indent="-228600" algn="l">
              <a:spcBef>
                <a:spcPct val="20000"/>
              </a:spcBef>
              <a:buChar char="–"/>
              <a:defRPr kumimoji="1" sz="1600">
                <a:solidFill>
                  <a:schemeClr val="tx1"/>
                </a:solidFill>
                <a:latin typeface="Times New Roman" pitchFamily="18" charset="0"/>
                <a:ea typeface="ＭＳ Ｐゴシック" pitchFamily="50" charset="-128"/>
              </a:defRPr>
            </a:lvl4pPr>
            <a:lvl5pPr marL="2057400" indent="-228600" algn="l">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lgn="ctr">
              <a:buFontTx/>
              <a:buNone/>
            </a:pPr>
            <a:r>
              <a:rPr lang="ja-JP" altLang="en-US" b="1">
                <a:solidFill>
                  <a:schemeClr val="bg1"/>
                </a:solidFill>
              </a:rPr>
              <a:t>層別</a:t>
            </a:r>
          </a:p>
        </p:txBody>
      </p:sp>
      <p:sp>
        <p:nvSpPr>
          <p:cNvPr id="344075" name="Rectangle 11"/>
          <p:cNvSpPr>
            <a:spLocks noChangeArrowheads="1"/>
          </p:cNvSpPr>
          <p:nvPr/>
        </p:nvSpPr>
        <p:spPr bwMode="auto">
          <a:xfrm>
            <a:off x="1590675" y="1739900"/>
            <a:ext cx="1192213" cy="457200"/>
          </a:xfrm>
          <a:prstGeom prst="rect">
            <a:avLst/>
          </a:prstGeom>
          <a:solidFill>
            <a:srgbClr val="CC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har char="•"/>
              <a:defRPr kumimoji="1" sz="2400">
                <a:solidFill>
                  <a:schemeClr val="tx1"/>
                </a:solidFill>
                <a:latin typeface="Times New Roman" pitchFamily="18" charset="0"/>
                <a:ea typeface="ＭＳ Ｐゴシック" pitchFamily="50" charset="-128"/>
              </a:defRPr>
            </a:lvl1pPr>
            <a:lvl2pPr marL="742950" indent="-285750" algn="l">
              <a:spcBef>
                <a:spcPct val="20000"/>
              </a:spcBef>
              <a:buChar char="–"/>
              <a:defRPr kumimoji="1" sz="2000">
                <a:solidFill>
                  <a:schemeClr val="tx1"/>
                </a:solidFill>
                <a:latin typeface="Times New Roman" pitchFamily="18" charset="0"/>
                <a:ea typeface="ＭＳ Ｐゴシック" pitchFamily="50" charset="-128"/>
              </a:defRPr>
            </a:lvl2pPr>
            <a:lvl3pPr marL="1143000" indent="-228600" algn="l">
              <a:spcBef>
                <a:spcPct val="20000"/>
              </a:spcBef>
              <a:buChar char="•"/>
              <a:defRPr kumimoji="1">
                <a:solidFill>
                  <a:schemeClr val="tx1"/>
                </a:solidFill>
                <a:latin typeface="Times New Roman" pitchFamily="18" charset="0"/>
                <a:ea typeface="ＭＳ Ｐゴシック" pitchFamily="50" charset="-128"/>
              </a:defRPr>
            </a:lvl3pPr>
            <a:lvl4pPr marL="1600200" indent="-228600" algn="l">
              <a:spcBef>
                <a:spcPct val="20000"/>
              </a:spcBef>
              <a:buChar char="–"/>
              <a:defRPr kumimoji="1" sz="1600">
                <a:solidFill>
                  <a:schemeClr val="tx1"/>
                </a:solidFill>
                <a:latin typeface="Times New Roman" pitchFamily="18" charset="0"/>
                <a:ea typeface="ＭＳ Ｐゴシック" pitchFamily="50" charset="-128"/>
              </a:defRPr>
            </a:lvl4pPr>
            <a:lvl5pPr marL="2057400" indent="-228600" algn="l">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lgn="ctr">
              <a:buFontTx/>
              <a:buNone/>
            </a:pPr>
            <a:r>
              <a:rPr lang="ja-JP" altLang="en-US" b="1">
                <a:solidFill>
                  <a:schemeClr val="bg1"/>
                </a:solidFill>
              </a:rPr>
              <a:t>現象</a:t>
            </a:r>
          </a:p>
        </p:txBody>
      </p:sp>
      <p:sp>
        <p:nvSpPr>
          <p:cNvPr id="344076" name="Rectangle 12"/>
          <p:cNvSpPr>
            <a:spLocks noChangeArrowheads="1"/>
          </p:cNvSpPr>
          <p:nvPr/>
        </p:nvSpPr>
        <p:spPr bwMode="auto">
          <a:xfrm>
            <a:off x="530225" y="4854575"/>
            <a:ext cx="2252663" cy="457200"/>
          </a:xfrm>
          <a:prstGeom prst="rect">
            <a:avLst/>
          </a:prstGeom>
          <a:solidFill>
            <a:srgbClr val="FF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har char="•"/>
              <a:defRPr kumimoji="1" sz="2400">
                <a:solidFill>
                  <a:schemeClr val="tx1"/>
                </a:solidFill>
                <a:latin typeface="Times New Roman" pitchFamily="18" charset="0"/>
                <a:ea typeface="ＭＳ Ｐゴシック" pitchFamily="50" charset="-128"/>
              </a:defRPr>
            </a:lvl1pPr>
            <a:lvl2pPr marL="742950" indent="-285750" algn="l">
              <a:spcBef>
                <a:spcPct val="20000"/>
              </a:spcBef>
              <a:buChar char="–"/>
              <a:defRPr kumimoji="1" sz="2000">
                <a:solidFill>
                  <a:schemeClr val="tx1"/>
                </a:solidFill>
                <a:latin typeface="Times New Roman" pitchFamily="18" charset="0"/>
                <a:ea typeface="ＭＳ Ｐゴシック" pitchFamily="50" charset="-128"/>
              </a:defRPr>
            </a:lvl2pPr>
            <a:lvl3pPr marL="1143000" indent="-228600" algn="l">
              <a:spcBef>
                <a:spcPct val="20000"/>
              </a:spcBef>
              <a:buChar char="•"/>
              <a:defRPr kumimoji="1">
                <a:solidFill>
                  <a:schemeClr val="tx1"/>
                </a:solidFill>
                <a:latin typeface="Times New Roman" pitchFamily="18" charset="0"/>
                <a:ea typeface="ＭＳ Ｐゴシック" pitchFamily="50" charset="-128"/>
              </a:defRPr>
            </a:lvl3pPr>
            <a:lvl4pPr marL="1600200" indent="-228600" algn="l">
              <a:spcBef>
                <a:spcPct val="20000"/>
              </a:spcBef>
              <a:buChar char="–"/>
              <a:defRPr kumimoji="1" sz="1600">
                <a:solidFill>
                  <a:schemeClr val="tx1"/>
                </a:solidFill>
                <a:latin typeface="Times New Roman" pitchFamily="18" charset="0"/>
                <a:ea typeface="ＭＳ Ｐゴシック" pitchFamily="50" charset="-128"/>
              </a:defRPr>
            </a:lvl4pPr>
            <a:lvl5pPr marL="2057400" indent="-228600" algn="l">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lgn="ctr">
              <a:buFontTx/>
              <a:buNone/>
            </a:pPr>
            <a:r>
              <a:rPr lang="ja-JP" altLang="en-US" b="1">
                <a:solidFill>
                  <a:schemeClr val="bg1"/>
                </a:solidFill>
              </a:rPr>
              <a:t>現象の出方</a:t>
            </a:r>
          </a:p>
        </p:txBody>
      </p:sp>
      <p:sp>
        <p:nvSpPr>
          <p:cNvPr id="344077" name="Rectangle 13"/>
          <p:cNvSpPr>
            <a:spLocks noChangeArrowheads="1"/>
          </p:cNvSpPr>
          <p:nvPr/>
        </p:nvSpPr>
        <p:spPr bwMode="auto">
          <a:xfrm>
            <a:off x="3070225" y="4818063"/>
            <a:ext cx="5876925" cy="895350"/>
          </a:xfrm>
          <a:prstGeom prst="rect">
            <a:avLst/>
          </a:prstGeom>
          <a:solidFill>
            <a:srgbClr val="CC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spcBef>
                <a:spcPct val="20000"/>
              </a:spcBef>
              <a:buChar char="•"/>
              <a:defRPr kumimoji="1" sz="2400">
                <a:solidFill>
                  <a:schemeClr val="tx1"/>
                </a:solidFill>
                <a:latin typeface="Times New Roman" pitchFamily="18" charset="0"/>
                <a:ea typeface="ＭＳ Ｐゴシック" pitchFamily="50" charset="-128"/>
              </a:defRPr>
            </a:lvl1pPr>
            <a:lvl2pPr marL="742950" indent="-285750" algn="l">
              <a:spcBef>
                <a:spcPct val="20000"/>
              </a:spcBef>
              <a:buChar char="–"/>
              <a:defRPr kumimoji="1" sz="2000">
                <a:solidFill>
                  <a:schemeClr val="tx1"/>
                </a:solidFill>
                <a:latin typeface="Times New Roman" pitchFamily="18" charset="0"/>
                <a:ea typeface="ＭＳ Ｐゴシック" pitchFamily="50" charset="-128"/>
              </a:defRPr>
            </a:lvl2pPr>
            <a:lvl3pPr marL="1143000" indent="-228600" algn="l">
              <a:spcBef>
                <a:spcPct val="20000"/>
              </a:spcBef>
              <a:buChar char="•"/>
              <a:defRPr kumimoji="1">
                <a:solidFill>
                  <a:schemeClr val="tx1"/>
                </a:solidFill>
                <a:latin typeface="Times New Roman" pitchFamily="18" charset="0"/>
                <a:ea typeface="ＭＳ Ｐゴシック" pitchFamily="50" charset="-128"/>
              </a:defRPr>
            </a:lvl3pPr>
            <a:lvl4pPr marL="1600200" indent="-228600" algn="l">
              <a:spcBef>
                <a:spcPct val="20000"/>
              </a:spcBef>
              <a:buChar char="–"/>
              <a:defRPr kumimoji="1" sz="1600">
                <a:solidFill>
                  <a:schemeClr val="tx1"/>
                </a:solidFill>
                <a:latin typeface="Times New Roman" pitchFamily="18" charset="0"/>
                <a:ea typeface="ＭＳ Ｐゴシック" pitchFamily="50" charset="-128"/>
              </a:defRPr>
            </a:lvl4pPr>
            <a:lvl5pPr marL="2057400" indent="-228600" algn="l">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buFontTx/>
              <a:buNone/>
            </a:pPr>
            <a:r>
              <a:rPr lang="ja-JP" altLang="en-US" b="1">
                <a:ea typeface="HG丸ｺﾞｼｯｸM-PRO" pitchFamily="49" charset="-128"/>
              </a:rPr>
              <a:t>　</a:t>
            </a:r>
            <a:r>
              <a:rPr lang="ja-JP" altLang="en-US" b="1">
                <a:solidFill>
                  <a:schemeClr val="bg1"/>
                </a:solidFill>
                <a:ea typeface="HG丸ｺﾞｼｯｸM-PRO" pitchFamily="49" charset="-128"/>
              </a:rPr>
              <a:t>時系列。勤務別。分布。目標と実績差。</a:t>
            </a:r>
          </a:p>
          <a:p>
            <a:pPr>
              <a:buFontTx/>
              <a:buNone/>
            </a:pPr>
            <a:r>
              <a:rPr lang="ja-JP" altLang="en-US" b="1">
                <a:solidFill>
                  <a:schemeClr val="bg1"/>
                </a:solidFill>
                <a:ea typeface="HG丸ｺﾞｼｯｸM-PRO" pitchFamily="49" charset="-128"/>
              </a:rPr>
              <a:t>　ベンチマーキング。件数と率。</a:t>
            </a:r>
          </a:p>
        </p:txBody>
      </p:sp>
      <p:sp>
        <p:nvSpPr>
          <p:cNvPr id="344078" name="Rectangle 14"/>
          <p:cNvSpPr>
            <a:spLocks noChangeArrowheads="1"/>
          </p:cNvSpPr>
          <p:nvPr/>
        </p:nvSpPr>
        <p:spPr bwMode="auto">
          <a:xfrm>
            <a:off x="3084513" y="1754188"/>
            <a:ext cx="5791200" cy="468312"/>
          </a:xfrm>
          <a:prstGeom prst="rect">
            <a:avLst/>
          </a:prstGeom>
          <a:solidFill>
            <a:srgbClr val="CC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har char="•"/>
              <a:defRPr kumimoji="1" sz="2400">
                <a:solidFill>
                  <a:schemeClr val="tx1"/>
                </a:solidFill>
                <a:latin typeface="Times New Roman" pitchFamily="18" charset="0"/>
                <a:ea typeface="ＭＳ Ｐゴシック" pitchFamily="50" charset="-128"/>
              </a:defRPr>
            </a:lvl1pPr>
            <a:lvl2pPr marL="742950" indent="-285750" algn="l">
              <a:spcBef>
                <a:spcPct val="20000"/>
              </a:spcBef>
              <a:buChar char="–"/>
              <a:defRPr kumimoji="1" sz="2000">
                <a:solidFill>
                  <a:schemeClr val="tx1"/>
                </a:solidFill>
                <a:latin typeface="Times New Roman" pitchFamily="18" charset="0"/>
                <a:ea typeface="ＭＳ Ｐゴシック" pitchFamily="50" charset="-128"/>
              </a:defRPr>
            </a:lvl2pPr>
            <a:lvl3pPr marL="1143000" indent="-228600" algn="l">
              <a:spcBef>
                <a:spcPct val="20000"/>
              </a:spcBef>
              <a:buChar char="•"/>
              <a:defRPr kumimoji="1">
                <a:solidFill>
                  <a:schemeClr val="tx1"/>
                </a:solidFill>
                <a:latin typeface="Times New Roman" pitchFamily="18" charset="0"/>
                <a:ea typeface="ＭＳ Ｐゴシック" pitchFamily="50" charset="-128"/>
              </a:defRPr>
            </a:lvl3pPr>
            <a:lvl4pPr marL="1600200" indent="-228600" algn="l">
              <a:spcBef>
                <a:spcPct val="20000"/>
              </a:spcBef>
              <a:buChar char="–"/>
              <a:defRPr kumimoji="1" sz="1600">
                <a:solidFill>
                  <a:schemeClr val="tx1"/>
                </a:solidFill>
                <a:latin typeface="Times New Roman" pitchFamily="18" charset="0"/>
                <a:ea typeface="ＭＳ Ｐゴシック" pitchFamily="50" charset="-128"/>
              </a:defRPr>
            </a:lvl4pPr>
            <a:lvl5pPr marL="2057400" indent="-228600" algn="l">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buFontTx/>
              <a:buNone/>
            </a:pPr>
            <a:r>
              <a:rPr lang="ja-JP" altLang="en-US" b="1">
                <a:ea typeface="HG丸ｺﾞｼｯｸM-PRO" pitchFamily="49" charset="-128"/>
              </a:rPr>
              <a:t>　</a:t>
            </a:r>
            <a:r>
              <a:rPr lang="ja-JP" altLang="en-US" b="1">
                <a:solidFill>
                  <a:schemeClr val="bg1"/>
                </a:solidFill>
                <a:ea typeface="HG丸ｺﾞｼｯｸM-PRO" pitchFamily="49" charset="-128"/>
              </a:rPr>
              <a:t>不具合現象別。</a:t>
            </a:r>
          </a:p>
        </p:txBody>
      </p:sp>
      <p:sp>
        <p:nvSpPr>
          <p:cNvPr id="344079" name="Freeform 15"/>
          <p:cNvSpPr>
            <a:spLocks/>
          </p:cNvSpPr>
          <p:nvPr/>
        </p:nvSpPr>
        <p:spPr bwMode="auto">
          <a:xfrm>
            <a:off x="652463" y="1684338"/>
            <a:ext cx="392112" cy="2713037"/>
          </a:xfrm>
          <a:custGeom>
            <a:avLst/>
            <a:gdLst>
              <a:gd name="T0" fmla="*/ 0 w 247"/>
              <a:gd name="T1" fmla="*/ 0 h 1225"/>
              <a:gd name="T2" fmla="*/ 0 w 247"/>
              <a:gd name="T3" fmla="*/ 1225 h 1225"/>
              <a:gd name="T4" fmla="*/ 247 w 247"/>
              <a:gd name="T5" fmla="*/ 1225 h 1225"/>
            </a:gdLst>
            <a:ahLst/>
            <a:cxnLst>
              <a:cxn ang="0">
                <a:pos x="T0" y="T1"/>
              </a:cxn>
              <a:cxn ang="0">
                <a:pos x="T2" y="T3"/>
              </a:cxn>
              <a:cxn ang="0">
                <a:pos x="T4" y="T5"/>
              </a:cxn>
            </a:cxnLst>
            <a:rect l="0" t="0" r="r" b="b"/>
            <a:pathLst>
              <a:path w="247" h="1225">
                <a:moveTo>
                  <a:pt x="0" y="0"/>
                </a:moveTo>
                <a:lnTo>
                  <a:pt x="0" y="1225"/>
                </a:lnTo>
                <a:lnTo>
                  <a:pt x="247" y="1225"/>
                </a:lnTo>
              </a:path>
            </a:pathLst>
          </a:custGeom>
          <a:noFill/>
          <a:ln w="15875">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80" name="Rectangle 16"/>
          <p:cNvSpPr>
            <a:spLocks noChangeArrowheads="1"/>
          </p:cNvSpPr>
          <p:nvPr/>
        </p:nvSpPr>
        <p:spPr bwMode="auto">
          <a:xfrm>
            <a:off x="1065213" y="4108450"/>
            <a:ext cx="1673225" cy="457200"/>
          </a:xfrm>
          <a:prstGeom prst="rect">
            <a:avLst/>
          </a:prstGeom>
          <a:solidFill>
            <a:srgbClr val="CC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har char="•"/>
              <a:defRPr kumimoji="1" sz="2400">
                <a:solidFill>
                  <a:schemeClr val="tx1"/>
                </a:solidFill>
                <a:latin typeface="Times New Roman" pitchFamily="18" charset="0"/>
                <a:ea typeface="ＭＳ Ｐゴシック" pitchFamily="50" charset="-128"/>
              </a:defRPr>
            </a:lvl1pPr>
            <a:lvl2pPr marL="742950" indent="-285750" algn="l">
              <a:spcBef>
                <a:spcPct val="20000"/>
              </a:spcBef>
              <a:buChar char="–"/>
              <a:defRPr kumimoji="1" sz="2000">
                <a:solidFill>
                  <a:schemeClr val="tx1"/>
                </a:solidFill>
                <a:latin typeface="Times New Roman" pitchFamily="18" charset="0"/>
                <a:ea typeface="ＭＳ Ｐゴシック" pitchFamily="50" charset="-128"/>
              </a:defRPr>
            </a:lvl2pPr>
            <a:lvl3pPr marL="1143000" indent="-228600" algn="l">
              <a:spcBef>
                <a:spcPct val="20000"/>
              </a:spcBef>
              <a:buChar char="•"/>
              <a:defRPr kumimoji="1">
                <a:solidFill>
                  <a:schemeClr val="tx1"/>
                </a:solidFill>
                <a:latin typeface="Times New Roman" pitchFamily="18" charset="0"/>
                <a:ea typeface="ＭＳ Ｐゴシック" pitchFamily="50" charset="-128"/>
              </a:defRPr>
            </a:lvl3pPr>
            <a:lvl4pPr marL="1600200" indent="-228600" algn="l">
              <a:spcBef>
                <a:spcPct val="20000"/>
              </a:spcBef>
              <a:buChar char="–"/>
              <a:defRPr kumimoji="1" sz="1600">
                <a:solidFill>
                  <a:schemeClr val="tx1"/>
                </a:solidFill>
                <a:latin typeface="Times New Roman" pitchFamily="18" charset="0"/>
                <a:ea typeface="ＭＳ Ｐゴシック" pitchFamily="50" charset="-128"/>
              </a:defRPr>
            </a:lvl4pPr>
            <a:lvl5pPr marL="2057400" indent="-228600" algn="l">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lgn="ctr">
              <a:buFontTx/>
              <a:buNone/>
            </a:pPr>
            <a:r>
              <a:rPr lang="ja-JP" altLang="en-US" b="1">
                <a:solidFill>
                  <a:schemeClr val="bg1"/>
                </a:solidFill>
              </a:rPr>
              <a:t>その他</a:t>
            </a:r>
          </a:p>
        </p:txBody>
      </p:sp>
      <p:sp>
        <p:nvSpPr>
          <p:cNvPr id="344081" name="Rectangle 17"/>
          <p:cNvSpPr>
            <a:spLocks noChangeArrowheads="1"/>
          </p:cNvSpPr>
          <p:nvPr/>
        </p:nvSpPr>
        <p:spPr bwMode="auto">
          <a:xfrm>
            <a:off x="3097213" y="4124325"/>
            <a:ext cx="5834062" cy="457200"/>
          </a:xfrm>
          <a:prstGeom prst="rect">
            <a:avLst/>
          </a:prstGeom>
          <a:solidFill>
            <a:srgbClr val="CC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spcBef>
                <a:spcPct val="20000"/>
              </a:spcBef>
              <a:buChar char="•"/>
              <a:defRPr kumimoji="1" sz="2400">
                <a:solidFill>
                  <a:schemeClr val="tx1"/>
                </a:solidFill>
                <a:latin typeface="Times New Roman" pitchFamily="18" charset="0"/>
                <a:ea typeface="ＭＳ Ｐゴシック" pitchFamily="50" charset="-128"/>
              </a:defRPr>
            </a:lvl1pPr>
            <a:lvl2pPr marL="742950" indent="-285750" algn="l">
              <a:spcBef>
                <a:spcPct val="20000"/>
              </a:spcBef>
              <a:buChar char="–"/>
              <a:defRPr kumimoji="1" sz="2000">
                <a:solidFill>
                  <a:schemeClr val="tx1"/>
                </a:solidFill>
                <a:latin typeface="Times New Roman" pitchFamily="18" charset="0"/>
                <a:ea typeface="ＭＳ Ｐゴシック" pitchFamily="50" charset="-128"/>
              </a:defRPr>
            </a:lvl2pPr>
            <a:lvl3pPr marL="1143000" indent="-228600" algn="l">
              <a:spcBef>
                <a:spcPct val="20000"/>
              </a:spcBef>
              <a:buChar char="•"/>
              <a:defRPr kumimoji="1">
                <a:solidFill>
                  <a:schemeClr val="tx1"/>
                </a:solidFill>
                <a:latin typeface="Times New Roman" pitchFamily="18" charset="0"/>
                <a:ea typeface="ＭＳ Ｐゴシック" pitchFamily="50" charset="-128"/>
              </a:defRPr>
            </a:lvl3pPr>
            <a:lvl4pPr marL="1600200" indent="-228600" algn="l">
              <a:spcBef>
                <a:spcPct val="20000"/>
              </a:spcBef>
              <a:buChar char="–"/>
              <a:defRPr kumimoji="1" sz="1600">
                <a:solidFill>
                  <a:schemeClr val="tx1"/>
                </a:solidFill>
                <a:latin typeface="Times New Roman" pitchFamily="18" charset="0"/>
                <a:ea typeface="ＭＳ Ｐゴシック" pitchFamily="50" charset="-128"/>
              </a:defRPr>
            </a:lvl4pPr>
            <a:lvl5pPr marL="2057400" indent="-228600" algn="l">
              <a:spcBef>
                <a:spcPct val="20000"/>
              </a:spcBef>
              <a:buChar char="»"/>
              <a:defRPr kumimoji="1" sz="16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1600">
                <a:solidFill>
                  <a:schemeClr val="tx1"/>
                </a:solidFill>
                <a:latin typeface="Times New Roman" pitchFamily="18" charset="0"/>
                <a:ea typeface="ＭＳ Ｐゴシック" pitchFamily="50" charset="-128"/>
              </a:defRPr>
            </a:lvl9pPr>
          </a:lstStyle>
          <a:p>
            <a:pPr>
              <a:buFontTx/>
              <a:buNone/>
            </a:pPr>
            <a:r>
              <a:rPr lang="ja-JP" altLang="en-US" b="1">
                <a:ea typeface="HG丸ｺﾞｼｯｸM-PRO" pitchFamily="49" charset="-128"/>
              </a:rPr>
              <a:t>　</a:t>
            </a:r>
            <a:r>
              <a:rPr lang="ja-JP" altLang="en-US" b="1">
                <a:solidFill>
                  <a:schemeClr val="bg1"/>
                </a:solidFill>
                <a:ea typeface="HG丸ｺﾞｼｯｸM-PRO" pitchFamily="49" charset="-128"/>
              </a:rPr>
              <a:t>製品別。方式別。メーカー別</a:t>
            </a:r>
          </a:p>
        </p:txBody>
      </p:sp>
      <p:sp>
        <p:nvSpPr>
          <p:cNvPr id="344082" name="Line 18"/>
          <p:cNvSpPr>
            <a:spLocks noChangeShapeType="1"/>
          </p:cNvSpPr>
          <p:nvPr/>
        </p:nvSpPr>
        <p:spPr bwMode="auto">
          <a:xfrm>
            <a:off x="652463" y="2003425"/>
            <a:ext cx="9588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83" name="Line 19"/>
          <p:cNvSpPr>
            <a:spLocks noChangeShapeType="1"/>
          </p:cNvSpPr>
          <p:nvPr/>
        </p:nvSpPr>
        <p:spPr bwMode="auto">
          <a:xfrm>
            <a:off x="681038" y="2728913"/>
            <a:ext cx="9588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84" name="Line 20"/>
          <p:cNvSpPr>
            <a:spLocks noChangeShapeType="1"/>
          </p:cNvSpPr>
          <p:nvPr/>
        </p:nvSpPr>
        <p:spPr bwMode="auto">
          <a:xfrm>
            <a:off x="638175" y="3657600"/>
            <a:ext cx="392113"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344085"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3400" y="244475"/>
            <a:ext cx="1817688"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4086" name="Line 22"/>
          <p:cNvSpPr>
            <a:spLocks noChangeShapeType="1"/>
          </p:cNvSpPr>
          <p:nvPr/>
        </p:nvSpPr>
        <p:spPr bwMode="auto">
          <a:xfrm>
            <a:off x="2811463" y="1978025"/>
            <a:ext cx="2730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87" name="Line 23"/>
          <p:cNvSpPr>
            <a:spLocks noChangeShapeType="1"/>
          </p:cNvSpPr>
          <p:nvPr/>
        </p:nvSpPr>
        <p:spPr bwMode="auto">
          <a:xfrm>
            <a:off x="2798763" y="2714625"/>
            <a:ext cx="2730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88" name="Line 24"/>
          <p:cNvSpPr>
            <a:spLocks noChangeShapeType="1"/>
          </p:cNvSpPr>
          <p:nvPr/>
        </p:nvSpPr>
        <p:spPr bwMode="auto">
          <a:xfrm>
            <a:off x="2811463" y="3654425"/>
            <a:ext cx="2730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89" name="Line 25"/>
          <p:cNvSpPr>
            <a:spLocks noChangeShapeType="1"/>
          </p:cNvSpPr>
          <p:nvPr/>
        </p:nvSpPr>
        <p:spPr bwMode="auto">
          <a:xfrm>
            <a:off x="2773363" y="4365625"/>
            <a:ext cx="2730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90" name="Line 26"/>
          <p:cNvSpPr>
            <a:spLocks noChangeShapeType="1"/>
          </p:cNvSpPr>
          <p:nvPr/>
        </p:nvSpPr>
        <p:spPr bwMode="auto">
          <a:xfrm>
            <a:off x="2786063" y="5064125"/>
            <a:ext cx="2730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91" name="Line 27"/>
          <p:cNvSpPr>
            <a:spLocks noChangeShapeType="1"/>
          </p:cNvSpPr>
          <p:nvPr/>
        </p:nvSpPr>
        <p:spPr bwMode="auto">
          <a:xfrm>
            <a:off x="2811463" y="6067425"/>
            <a:ext cx="2730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92" name="AutoShape 28">
            <a:hlinkClick r:id="" action="ppaction://noaction" highlightClick="1"/>
          </p:cNvPr>
          <p:cNvSpPr>
            <a:spLocks noChangeArrowheads="1"/>
          </p:cNvSpPr>
          <p:nvPr/>
        </p:nvSpPr>
        <p:spPr bwMode="auto">
          <a:xfrm>
            <a:off x="5867400" y="457200"/>
            <a:ext cx="762000" cy="762000"/>
          </a:xfrm>
          <a:prstGeom prst="actionButtonForwardNex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transition>
    <p:pull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ChangeArrowheads="1"/>
          </p:cNvSpPr>
          <p:nvPr/>
        </p:nvSpPr>
        <p:spPr bwMode="auto">
          <a:xfrm>
            <a:off x="-22225" y="0"/>
            <a:ext cx="9158288" cy="6858000"/>
          </a:xfrm>
          <a:prstGeom prst="rect">
            <a:avLst/>
          </a:prstGeom>
          <a:solidFill>
            <a:srgbClr val="66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ja-JP" sz="3200">
              <a:solidFill>
                <a:schemeClr val="tx1"/>
              </a:solidFill>
              <a:latin typeface="Times New Roman" pitchFamily="18" charset="0"/>
              <a:ea typeface="HG正楷書体-PRO" pitchFamily="65" charset="-128"/>
            </a:endParaRPr>
          </a:p>
        </p:txBody>
      </p:sp>
      <p:sp>
        <p:nvSpPr>
          <p:cNvPr id="345091" name="Rectangle 3"/>
          <p:cNvSpPr>
            <a:spLocks noGrp="1" noChangeArrowheads="1"/>
          </p:cNvSpPr>
          <p:nvPr>
            <p:ph type="title"/>
          </p:nvPr>
        </p:nvSpPr>
        <p:spPr>
          <a:xfrm>
            <a:off x="392113" y="295275"/>
            <a:ext cx="6505575" cy="549275"/>
          </a:xfrm>
        </p:spPr>
        <p:txBody>
          <a:bodyPr/>
          <a:lstStyle/>
          <a:p>
            <a:pPr algn="l"/>
            <a:r>
              <a:rPr lang="ja-JP" altLang="en-US" sz="3900">
                <a:solidFill>
                  <a:srgbClr val="FFFF00"/>
                </a:solidFill>
                <a:ea typeface="HGP創英角ﾎﾟｯﾌﾟ体" pitchFamily="50" charset="-128"/>
              </a:rPr>
              <a:t>２．目標の設定</a:t>
            </a:r>
          </a:p>
        </p:txBody>
      </p:sp>
      <p:sp>
        <p:nvSpPr>
          <p:cNvPr id="345092" name="AutoShape 4"/>
          <p:cNvSpPr>
            <a:spLocks noChangeArrowheads="1"/>
          </p:cNvSpPr>
          <p:nvPr/>
        </p:nvSpPr>
        <p:spPr bwMode="auto">
          <a:xfrm>
            <a:off x="165100" y="1130300"/>
            <a:ext cx="8824913" cy="709613"/>
          </a:xfrm>
          <a:prstGeom prst="roundRect">
            <a:avLst>
              <a:gd name="adj" fmla="val 16667"/>
            </a:avLst>
          </a:prstGeom>
          <a:solidFill>
            <a:srgbClr val="FFFF99"/>
          </a:solidFill>
          <a:ln w="9525">
            <a:solidFill>
              <a:schemeClr val="tx1"/>
            </a:solidFill>
            <a:round/>
            <a:headEnd/>
            <a:tailEnd/>
          </a:ln>
          <a:effectLst>
            <a:outerShdw dist="107763" dir="2700000" algn="ctr" rotWithShape="0">
              <a:schemeClr val="bg2"/>
            </a:outerShdw>
          </a:effectLst>
        </p:spPr>
        <p:txBody>
          <a:bodyPr wrap="none" anchor="ctr"/>
          <a:lstStyle/>
          <a:p>
            <a:r>
              <a:rPr lang="ja-JP" altLang="en-US" sz="3200">
                <a:solidFill>
                  <a:srgbClr val="0099FF"/>
                </a:solidFill>
                <a:latin typeface="Times New Roman" pitchFamily="18" charset="0"/>
                <a:ea typeface="HGP創英角ﾎﾟｯﾌﾟ体" pitchFamily="50" charset="-128"/>
              </a:rPr>
              <a:t>目標、対象を明確とする。</a:t>
            </a:r>
          </a:p>
        </p:txBody>
      </p:sp>
      <p:sp>
        <p:nvSpPr>
          <p:cNvPr id="345093" name="Text Box 5"/>
          <p:cNvSpPr txBox="1">
            <a:spLocks noChangeArrowheads="1"/>
          </p:cNvSpPr>
          <p:nvPr/>
        </p:nvSpPr>
        <p:spPr bwMode="auto">
          <a:xfrm>
            <a:off x="373063" y="2243138"/>
            <a:ext cx="5699125" cy="204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3200">
                <a:solidFill>
                  <a:srgbClr val="FFCCCC"/>
                </a:solidFill>
                <a:latin typeface="Times New Roman" pitchFamily="18" charset="0"/>
                <a:ea typeface="HG創英角ﾎﾟｯﾌﾟ体" pitchFamily="49" charset="-128"/>
              </a:rPr>
              <a:t>・目標の３要素</a:t>
            </a:r>
          </a:p>
          <a:p>
            <a:pPr algn="l"/>
            <a:r>
              <a:rPr lang="ja-JP" altLang="en-US" sz="3200">
                <a:solidFill>
                  <a:srgbClr val="FFCCCC"/>
                </a:solidFill>
                <a:latin typeface="Times New Roman" pitchFamily="18" charset="0"/>
                <a:ea typeface="HG創英角ﾎﾟｯﾌﾟ体" pitchFamily="49" charset="-128"/>
              </a:rPr>
              <a:t>・目標の必然性、妥当性</a:t>
            </a:r>
          </a:p>
          <a:p>
            <a:pPr algn="l"/>
            <a:r>
              <a:rPr lang="ja-JP" altLang="en-US" sz="3200">
                <a:solidFill>
                  <a:srgbClr val="FFCCCC"/>
                </a:solidFill>
                <a:latin typeface="Times New Roman" pitchFamily="18" charset="0"/>
                <a:ea typeface="HG創英角ﾎﾟｯﾌﾟ体" pitchFamily="49" charset="-128"/>
              </a:rPr>
              <a:t>・目標の挑戦度</a:t>
            </a:r>
          </a:p>
          <a:p>
            <a:pPr algn="l"/>
            <a:r>
              <a:rPr lang="ja-JP" altLang="en-US" sz="3200">
                <a:solidFill>
                  <a:srgbClr val="FFCCCC"/>
                </a:solidFill>
                <a:latin typeface="Times New Roman" pitchFamily="18" charset="0"/>
                <a:ea typeface="HG創英角ﾎﾟｯﾌﾟ体" pitchFamily="49" charset="-128"/>
              </a:rPr>
              <a:t>・評価期間（Ｎ数）の妥当性</a:t>
            </a:r>
          </a:p>
        </p:txBody>
      </p:sp>
      <p:sp>
        <p:nvSpPr>
          <p:cNvPr id="345094" name="AutoShape 6"/>
          <p:cNvSpPr>
            <a:spLocks noChangeArrowheads="1"/>
          </p:cNvSpPr>
          <p:nvPr/>
        </p:nvSpPr>
        <p:spPr bwMode="auto">
          <a:xfrm>
            <a:off x="6102350" y="1831975"/>
            <a:ext cx="2346325" cy="3397250"/>
          </a:xfrm>
          <a:prstGeom prst="flowChartMultidocument">
            <a:avLst/>
          </a:prstGeom>
          <a:solidFill>
            <a:srgbClr val="FF99CC"/>
          </a:solidFill>
          <a:ln w="76200">
            <a:solidFill>
              <a:srgbClr val="00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spcBef>
                <a:spcPct val="20000"/>
              </a:spcBef>
            </a:pPr>
            <a:r>
              <a:rPr lang="ja-JP" altLang="en-US" sz="3200">
                <a:solidFill>
                  <a:schemeClr val="tx1"/>
                </a:solidFill>
                <a:latin typeface="Times New Roman" pitchFamily="18" charset="0"/>
                <a:ea typeface="HGP創英角ﾎﾟｯﾌﾟ体" pitchFamily="50" charset="-128"/>
              </a:rPr>
              <a:t>この３点セットは、必ず入れる</a:t>
            </a:r>
            <a:endParaRPr lang="ja-JP" altLang="en-US" sz="2800">
              <a:solidFill>
                <a:schemeClr val="tx1"/>
              </a:solidFill>
              <a:latin typeface="Times New Roman" pitchFamily="18" charset="0"/>
              <a:ea typeface="HGP創英角ﾎﾟｯﾌﾟ体" pitchFamily="50" charset="-128"/>
            </a:endParaRPr>
          </a:p>
        </p:txBody>
      </p:sp>
      <p:pic>
        <p:nvPicPr>
          <p:cNvPr id="34509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4492625"/>
            <a:ext cx="3505200" cy="2192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5096" name="Text Box 8"/>
          <p:cNvSpPr txBox="1">
            <a:spLocks noChangeArrowheads="1"/>
          </p:cNvSpPr>
          <p:nvPr/>
        </p:nvSpPr>
        <p:spPr bwMode="auto">
          <a:xfrm>
            <a:off x="6615113" y="4722813"/>
            <a:ext cx="1052512" cy="808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spcBef>
                <a:spcPct val="20000"/>
              </a:spcBef>
            </a:pPr>
            <a:r>
              <a:rPr lang="ja-JP" altLang="en-US" sz="1400">
                <a:solidFill>
                  <a:srgbClr val="000000"/>
                </a:solidFill>
                <a:latin typeface="Times New Roman" pitchFamily="18" charset="0"/>
                <a:ea typeface="ＭＳ Ｐゴシック" pitchFamily="50" charset="-128"/>
              </a:rPr>
              <a:t>なにを</a:t>
            </a:r>
          </a:p>
          <a:p>
            <a:pPr algn="l">
              <a:spcBef>
                <a:spcPct val="20000"/>
              </a:spcBef>
            </a:pPr>
            <a:r>
              <a:rPr lang="ja-JP" altLang="en-US" sz="1400">
                <a:solidFill>
                  <a:srgbClr val="000000"/>
                </a:solidFill>
                <a:latin typeface="Times New Roman" pitchFamily="18" charset="0"/>
                <a:ea typeface="ＭＳ Ｐゴシック" pitchFamily="50" charset="-128"/>
              </a:rPr>
              <a:t>いつまでに</a:t>
            </a:r>
          </a:p>
          <a:p>
            <a:pPr algn="l">
              <a:spcBef>
                <a:spcPct val="20000"/>
              </a:spcBef>
            </a:pPr>
            <a:r>
              <a:rPr lang="ja-JP" altLang="en-US" sz="1400">
                <a:solidFill>
                  <a:srgbClr val="000000"/>
                </a:solidFill>
                <a:latin typeface="Times New Roman" pitchFamily="18" charset="0"/>
                <a:ea typeface="ＭＳ Ｐゴシック" pitchFamily="50" charset="-128"/>
              </a:rPr>
              <a:t>どうする</a:t>
            </a:r>
          </a:p>
        </p:txBody>
      </p:sp>
      <p:sp>
        <p:nvSpPr>
          <p:cNvPr id="345097" name="Text Box 9"/>
          <p:cNvSpPr txBox="1">
            <a:spLocks noChangeArrowheads="1"/>
          </p:cNvSpPr>
          <p:nvPr/>
        </p:nvSpPr>
        <p:spPr bwMode="auto">
          <a:xfrm>
            <a:off x="5505450" y="4694238"/>
            <a:ext cx="990600" cy="65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spcBef>
                <a:spcPct val="20000"/>
              </a:spcBef>
            </a:pPr>
            <a:r>
              <a:rPr lang="ja-JP" altLang="en-US" sz="1600">
                <a:solidFill>
                  <a:srgbClr val="000000"/>
                </a:solidFill>
                <a:latin typeface="Times New Roman" pitchFamily="18" charset="0"/>
                <a:ea typeface="ＭＳ Ｐゴシック" pitchFamily="50" charset="-128"/>
              </a:rPr>
              <a:t>良く解った</a:t>
            </a:r>
          </a:p>
        </p:txBody>
      </p:sp>
      <p:sp>
        <p:nvSpPr>
          <p:cNvPr id="345098" name="Oval 10"/>
          <p:cNvSpPr>
            <a:spLocks noChangeArrowheads="1"/>
          </p:cNvSpPr>
          <p:nvPr/>
        </p:nvSpPr>
        <p:spPr bwMode="auto">
          <a:xfrm>
            <a:off x="4381500" y="228600"/>
            <a:ext cx="2208213" cy="6604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P創英角ﾎﾟｯﾌﾟ体" pitchFamily="50" charset="-128"/>
              </a:rPr>
              <a:t>Ｐｏｉｎｔ</a:t>
            </a:r>
          </a:p>
        </p:txBody>
      </p:sp>
      <p:sp>
        <p:nvSpPr>
          <p:cNvPr id="345099" name="AutoShape 11">
            <a:hlinkClick r:id="" action="ppaction://noaction" highlightClick="1"/>
          </p:cNvPr>
          <p:cNvSpPr>
            <a:spLocks noChangeArrowheads="1"/>
          </p:cNvSpPr>
          <p:nvPr/>
        </p:nvSpPr>
        <p:spPr bwMode="auto">
          <a:xfrm>
            <a:off x="7772400" y="228600"/>
            <a:ext cx="685800" cy="685800"/>
          </a:xfrm>
          <a:prstGeom prst="actionButtonForwardNex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transition>
    <p:pull dir="u"/>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46114" name="Rectangle 1026"/>
          <p:cNvSpPr>
            <a:spLocks noChangeArrowheads="1"/>
          </p:cNvSpPr>
          <p:nvPr/>
        </p:nvSpPr>
        <p:spPr bwMode="auto">
          <a:xfrm>
            <a:off x="898525" y="2667000"/>
            <a:ext cx="7407275" cy="35956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6115" name="AutoShape 1027"/>
          <p:cNvSpPr>
            <a:spLocks noChangeArrowheads="1"/>
          </p:cNvSpPr>
          <p:nvPr/>
        </p:nvSpPr>
        <p:spPr bwMode="auto">
          <a:xfrm>
            <a:off x="942975" y="485775"/>
            <a:ext cx="6211888" cy="919163"/>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6116" name="Rectangle 1028"/>
          <p:cNvSpPr>
            <a:spLocks noGrp="1" noChangeArrowheads="1"/>
          </p:cNvSpPr>
          <p:nvPr>
            <p:ph type="ctrTitle"/>
          </p:nvPr>
        </p:nvSpPr>
        <p:spPr>
          <a:xfrm>
            <a:off x="1343025" y="519113"/>
            <a:ext cx="6072188" cy="909637"/>
          </a:xfrm>
        </p:spPr>
        <p:txBody>
          <a:bodyPr/>
          <a:lstStyle/>
          <a:p>
            <a:r>
              <a:rPr lang="ja-JP" altLang="en-US">
                <a:solidFill>
                  <a:schemeClr val="tx1"/>
                </a:solidFill>
                <a:ea typeface="HGS創英角ﾎﾟｯﾌﾟ体" pitchFamily="50" charset="-128"/>
              </a:rPr>
              <a:t>活動計画</a:t>
            </a:r>
            <a:r>
              <a:rPr lang="ja-JP" altLang="en-US" sz="4000">
                <a:solidFill>
                  <a:schemeClr val="tx1"/>
                </a:solidFill>
                <a:ea typeface="HGS創英角ﾎﾟｯﾌﾟ体" pitchFamily="50" charset="-128"/>
              </a:rPr>
              <a:t>の</a:t>
            </a:r>
            <a:r>
              <a:rPr lang="ja-JP" altLang="en-US">
                <a:solidFill>
                  <a:schemeClr val="tx1"/>
                </a:solidFill>
                <a:ea typeface="HGS創英角ﾎﾟｯﾌﾟ体" pitchFamily="50" charset="-128"/>
              </a:rPr>
              <a:t>作成</a:t>
            </a:r>
          </a:p>
        </p:txBody>
      </p:sp>
      <p:sp>
        <p:nvSpPr>
          <p:cNvPr id="346117" name="Text Box 1029"/>
          <p:cNvSpPr txBox="1">
            <a:spLocks noChangeArrowheads="1"/>
          </p:cNvSpPr>
          <p:nvPr/>
        </p:nvSpPr>
        <p:spPr bwMode="auto">
          <a:xfrm>
            <a:off x="1014413" y="1428750"/>
            <a:ext cx="4900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rgbClr val="0000FF"/>
                </a:solidFill>
                <a:latin typeface="Times New Roman" pitchFamily="18" charset="0"/>
                <a:ea typeface="HGP創英角ﾎﾟｯﾌﾟ体" pitchFamily="50" charset="-128"/>
              </a:rPr>
              <a:t>１．活動スケジュールを決める</a:t>
            </a:r>
          </a:p>
        </p:txBody>
      </p:sp>
      <p:sp>
        <p:nvSpPr>
          <p:cNvPr id="346118" name="Text Box 1030"/>
          <p:cNvSpPr txBox="1">
            <a:spLocks noChangeArrowheads="1"/>
          </p:cNvSpPr>
          <p:nvPr/>
        </p:nvSpPr>
        <p:spPr bwMode="auto">
          <a:xfrm>
            <a:off x="1028700" y="1814513"/>
            <a:ext cx="3971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rgbClr val="0000FF"/>
                </a:solidFill>
                <a:latin typeface="Times New Roman" pitchFamily="18" charset="0"/>
                <a:ea typeface="HGP創英角ﾎﾟｯﾌﾟ体" pitchFamily="50" charset="-128"/>
              </a:rPr>
              <a:t>２．役割分担を決める</a:t>
            </a:r>
          </a:p>
        </p:txBody>
      </p:sp>
      <p:sp>
        <p:nvSpPr>
          <p:cNvPr id="346119" name="Rectangle 1031"/>
          <p:cNvSpPr>
            <a:spLocks noChangeArrowheads="1"/>
          </p:cNvSpPr>
          <p:nvPr/>
        </p:nvSpPr>
        <p:spPr bwMode="auto">
          <a:xfrm>
            <a:off x="958850" y="4278313"/>
            <a:ext cx="1792288"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20" name="Rectangle 1032"/>
          <p:cNvSpPr>
            <a:spLocks noChangeArrowheads="1"/>
          </p:cNvSpPr>
          <p:nvPr/>
        </p:nvSpPr>
        <p:spPr bwMode="auto">
          <a:xfrm>
            <a:off x="2773363" y="4278313"/>
            <a:ext cx="1357312"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21" name="Rectangle 1033"/>
          <p:cNvSpPr>
            <a:spLocks noChangeArrowheads="1"/>
          </p:cNvSpPr>
          <p:nvPr/>
        </p:nvSpPr>
        <p:spPr bwMode="auto">
          <a:xfrm>
            <a:off x="4152900" y="4278313"/>
            <a:ext cx="4164013"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22" name="Rectangle 1034"/>
          <p:cNvSpPr>
            <a:spLocks noChangeArrowheads="1"/>
          </p:cNvSpPr>
          <p:nvPr/>
        </p:nvSpPr>
        <p:spPr bwMode="auto">
          <a:xfrm>
            <a:off x="6235700" y="2693988"/>
            <a:ext cx="11113" cy="5778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23" name="Rectangle 1035"/>
          <p:cNvSpPr>
            <a:spLocks noChangeArrowheads="1"/>
          </p:cNvSpPr>
          <p:nvPr/>
        </p:nvSpPr>
        <p:spPr bwMode="auto">
          <a:xfrm>
            <a:off x="958850" y="3779838"/>
            <a:ext cx="1792288"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24" name="Rectangle 1036"/>
          <p:cNvSpPr>
            <a:spLocks noChangeArrowheads="1"/>
          </p:cNvSpPr>
          <p:nvPr/>
        </p:nvSpPr>
        <p:spPr bwMode="auto">
          <a:xfrm>
            <a:off x="2773363" y="3779838"/>
            <a:ext cx="1357312"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25" name="Rectangle 1037"/>
          <p:cNvSpPr>
            <a:spLocks noChangeArrowheads="1"/>
          </p:cNvSpPr>
          <p:nvPr/>
        </p:nvSpPr>
        <p:spPr bwMode="auto">
          <a:xfrm>
            <a:off x="6235700" y="3292475"/>
            <a:ext cx="11113" cy="29702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26" name="Rectangle 1038"/>
          <p:cNvSpPr>
            <a:spLocks noChangeArrowheads="1"/>
          </p:cNvSpPr>
          <p:nvPr/>
        </p:nvSpPr>
        <p:spPr bwMode="auto">
          <a:xfrm>
            <a:off x="4152900" y="3779838"/>
            <a:ext cx="4164013"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nvGrpSpPr>
          <p:cNvPr id="346127" name="Group 1039"/>
          <p:cNvGrpSpPr>
            <a:grpSpLocks/>
          </p:cNvGrpSpPr>
          <p:nvPr/>
        </p:nvGrpSpPr>
        <p:grpSpPr bwMode="auto">
          <a:xfrm>
            <a:off x="915988" y="2454275"/>
            <a:ext cx="7445375" cy="3883025"/>
            <a:chOff x="577" y="1546"/>
            <a:chExt cx="4690" cy="2446"/>
          </a:xfrm>
        </p:grpSpPr>
        <p:sp>
          <p:nvSpPr>
            <p:cNvPr id="346128" name="Rectangle 1040"/>
            <p:cNvSpPr>
              <a:spLocks noChangeArrowheads="1"/>
            </p:cNvSpPr>
            <p:nvPr/>
          </p:nvSpPr>
          <p:spPr bwMode="auto">
            <a:xfrm>
              <a:off x="604" y="3009"/>
              <a:ext cx="1129"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29" name="Rectangle 1041"/>
            <p:cNvSpPr>
              <a:spLocks noChangeArrowheads="1"/>
            </p:cNvSpPr>
            <p:nvPr/>
          </p:nvSpPr>
          <p:spPr bwMode="auto">
            <a:xfrm>
              <a:off x="1747" y="3009"/>
              <a:ext cx="855"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30" name="Rectangle 1042"/>
            <p:cNvSpPr>
              <a:spLocks noChangeArrowheads="1"/>
            </p:cNvSpPr>
            <p:nvPr/>
          </p:nvSpPr>
          <p:spPr bwMode="auto">
            <a:xfrm>
              <a:off x="2616" y="3009"/>
              <a:ext cx="2623"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31" name="Rectangle 1043"/>
            <p:cNvSpPr>
              <a:spLocks noChangeArrowheads="1"/>
            </p:cNvSpPr>
            <p:nvPr/>
          </p:nvSpPr>
          <p:spPr bwMode="auto">
            <a:xfrm>
              <a:off x="3209" y="1546"/>
              <a:ext cx="2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b="1">
                  <a:solidFill>
                    <a:srgbClr val="000000"/>
                  </a:solidFill>
                  <a:latin typeface="ＭＳ Ｐゴシック" pitchFamily="50" charset="-128"/>
                  <a:ea typeface="ＭＳ Ｐゴシック" pitchFamily="50" charset="-128"/>
                </a:rPr>
                <a:t>計画</a:t>
              </a:r>
              <a:endParaRPr lang="ja-JP" altLang="en-US" sz="4000">
                <a:solidFill>
                  <a:schemeClr val="tx1"/>
                </a:solidFill>
                <a:latin typeface="Times New Roman" pitchFamily="18" charset="0"/>
                <a:ea typeface="HG正楷書体-PRO" pitchFamily="65" charset="-128"/>
              </a:endParaRPr>
            </a:p>
          </p:txBody>
        </p:sp>
        <p:sp>
          <p:nvSpPr>
            <p:cNvPr id="346132" name="Rectangle 1044"/>
            <p:cNvSpPr>
              <a:spLocks noChangeArrowheads="1"/>
            </p:cNvSpPr>
            <p:nvPr/>
          </p:nvSpPr>
          <p:spPr bwMode="auto">
            <a:xfrm>
              <a:off x="4065" y="1546"/>
              <a:ext cx="2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b="1">
                  <a:solidFill>
                    <a:srgbClr val="000000"/>
                  </a:solidFill>
                  <a:latin typeface="ＭＳ Ｐゴシック" pitchFamily="50" charset="-128"/>
                  <a:ea typeface="ＭＳ Ｐゴシック" pitchFamily="50" charset="-128"/>
                </a:rPr>
                <a:t>実績</a:t>
              </a:r>
              <a:endParaRPr lang="ja-JP" altLang="en-US" sz="4000">
                <a:solidFill>
                  <a:schemeClr val="tx1"/>
                </a:solidFill>
                <a:latin typeface="Times New Roman" pitchFamily="18" charset="0"/>
                <a:ea typeface="HG正楷書体-PRO" pitchFamily="65" charset="-128"/>
              </a:endParaRPr>
            </a:p>
          </p:txBody>
        </p:sp>
        <p:sp>
          <p:nvSpPr>
            <p:cNvPr id="346133" name="Rectangle 1045"/>
            <p:cNvSpPr>
              <a:spLocks noChangeArrowheads="1"/>
            </p:cNvSpPr>
            <p:nvPr/>
          </p:nvSpPr>
          <p:spPr bwMode="auto">
            <a:xfrm>
              <a:off x="1943" y="1735"/>
              <a:ext cx="42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FF"/>
                  </a:solidFill>
                  <a:latin typeface="HGPｺﾞｼｯｸE" pitchFamily="50" charset="-128"/>
                  <a:ea typeface="HGPｺﾞｼｯｸE" pitchFamily="50" charset="-128"/>
                </a:rPr>
                <a:t>ステップ</a:t>
              </a:r>
            </a:p>
          </p:txBody>
        </p:sp>
        <p:sp>
          <p:nvSpPr>
            <p:cNvPr id="346134" name="Rectangle 1046"/>
            <p:cNvSpPr>
              <a:spLocks noChangeArrowheads="1"/>
            </p:cNvSpPr>
            <p:nvPr/>
          </p:nvSpPr>
          <p:spPr bwMode="auto">
            <a:xfrm>
              <a:off x="2778" y="1735"/>
              <a:ext cx="31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500">
                  <a:solidFill>
                    <a:srgbClr val="0000FF"/>
                  </a:solidFill>
                  <a:latin typeface="Times New Roman"/>
                  <a:ea typeface="HGPｺﾞｼｯｸE" pitchFamily="50" charset="-128"/>
                </a:rPr>
                <a:t>‘</a:t>
              </a:r>
              <a:r>
                <a:rPr lang="ja-JP" altLang="en-US" sz="1500">
                  <a:solidFill>
                    <a:srgbClr val="0000FF"/>
                  </a:solidFill>
                  <a:latin typeface="HGPｺﾞｼｯｸE" pitchFamily="50" charset="-128"/>
                  <a:ea typeface="HGPｺﾞｼｯｸE" pitchFamily="50" charset="-128"/>
                </a:rPr>
                <a:t>０６年</a:t>
              </a:r>
            </a:p>
          </p:txBody>
        </p:sp>
        <p:sp>
          <p:nvSpPr>
            <p:cNvPr id="346135" name="Rectangle 1047"/>
            <p:cNvSpPr>
              <a:spLocks noChangeArrowheads="1"/>
            </p:cNvSpPr>
            <p:nvPr/>
          </p:nvSpPr>
          <p:spPr bwMode="auto">
            <a:xfrm>
              <a:off x="1943" y="1923"/>
              <a:ext cx="43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FF"/>
                  </a:solidFill>
                  <a:latin typeface="HGPｺﾞｼｯｸE" pitchFamily="50" charset="-128"/>
                  <a:ea typeface="HGPｺﾞｼｯｸE" pitchFamily="50" charset="-128"/>
                </a:rPr>
                <a:t>リーダー</a:t>
              </a:r>
              <a:endParaRPr lang="ja-JP" altLang="en-US" sz="4000">
                <a:solidFill>
                  <a:srgbClr val="0000FF"/>
                </a:solidFill>
                <a:latin typeface="Times New Roman" pitchFamily="18" charset="0"/>
                <a:ea typeface="HG正楷書体-PRO" pitchFamily="65" charset="-128"/>
              </a:endParaRPr>
            </a:p>
          </p:txBody>
        </p:sp>
        <p:sp>
          <p:nvSpPr>
            <p:cNvPr id="346136" name="Rectangle 1048"/>
            <p:cNvSpPr>
              <a:spLocks noChangeArrowheads="1"/>
            </p:cNvSpPr>
            <p:nvPr/>
          </p:nvSpPr>
          <p:spPr bwMode="auto">
            <a:xfrm>
              <a:off x="2834" y="1923"/>
              <a:ext cx="1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FF"/>
                  </a:solidFill>
                  <a:latin typeface="HGPｺﾞｼｯｸE" pitchFamily="50" charset="-128"/>
                  <a:ea typeface="HGPｺﾞｼｯｸE" pitchFamily="50" charset="-128"/>
                </a:rPr>
                <a:t>８月</a:t>
              </a:r>
            </a:p>
          </p:txBody>
        </p:sp>
        <p:sp>
          <p:nvSpPr>
            <p:cNvPr id="346137" name="Rectangle 1049"/>
            <p:cNvSpPr>
              <a:spLocks noChangeArrowheads="1"/>
            </p:cNvSpPr>
            <p:nvPr/>
          </p:nvSpPr>
          <p:spPr bwMode="auto">
            <a:xfrm>
              <a:off x="3493" y="1923"/>
              <a:ext cx="1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FF"/>
                  </a:solidFill>
                  <a:latin typeface="HGPｺﾞｼｯｸE" pitchFamily="50" charset="-128"/>
                  <a:ea typeface="HGPｺﾞｼｯｸE" pitchFamily="50" charset="-128"/>
                </a:rPr>
                <a:t>９月</a:t>
              </a:r>
            </a:p>
          </p:txBody>
        </p:sp>
        <p:sp>
          <p:nvSpPr>
            <p:cNvPr id="346138" name="Rectangle 1050"/>
            <p:cNvSpPr>
              <a:spLocks noChangeArrowheads="1"/>
            </p:cNvSpPr>
            <p:nvPr/>
          </p:nvSpPr>
          <p:spPr bwMode="auto">
            <a:xfrm>
              <a:off x="4124" y="1923"/>
              <a:ext cx="25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500">
                  <a:solidFill>
                    <a:srgbClr val="0000FF"/>
                  </a:solidFill>
                  <a:latin typeface="HGPｺﾞｼｯｸE" pitchFamily="50" charset="-128"/>
                  <a:ea typeface="HGPｺﾞｼｯｸE" pitchFamily="50" charset="-128"/>
                </a:rPr>
                <a:t>10</a:t>
              </a:r>
              <a:r>
                <a:rPr lang="ja-JP" altLang="en-US" sz="1500">
                  <a:solidFill>
                    <a:srgbClr val="0000FF"/>
                  </a:solidFill>
                  <a:latin typeface="HGPｺﾞｼｯｸE" pitchFamily="50" charset="-128"/>
                  <a:ea typeface="HGPｺﾞｼｯｸE" pitchFamily="50" charset="-128"/>
                </a:rPr>
                <a:t>月</a:t>
              </a:r>
              <a:endParaRPr lang="ja-JP" altLang="en-US" sz="4000">
                <a:solidFill>
                  <a:srgbClr val="0000FF"/>
                </a:solidFill>
                <a:latin typeface="Times New Roman" pitchFamily="18" charset="0"/>
                <a:ea typeface="HG正楷書体-PRO" pitchFamily="65" charset="-128"/>
              </a:endParaRPr>
            </a:p>
          </p:txBody>
        </p:sp>
        <p:sp>
          <p:nvSpPr>
            <p:cNvPr id="346139" name="Rectangle 1051"/>
            <p:cNvSpPr>
              <a:spLocks noChangeArrowheads="1"/>
            </p:cNvSpPr>
            <p:nvPr/>
          </p:nvSpPr>
          <p:spPr bwMode="auto">
            <a:xfrm>
              <a:off x="4783" y="1923"/>
              <a:ext cx="25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500">
                  <a:solidFill>
                    <a:srgbClr val="0000FF"/>
                  </a:solidFill>
                  <a:latin typeface="HGPｺﾞｼｯｸE" pitchFamily="50" charset="-128"/>
                  <a:ea typeface="HGPｺﾞｼｯｸE" pitchFamily="50" charset="-128"/>
                </a:rPr>
                <a:t>11</a:t>
              </a:r>
              <a:r>
                <a:rPr lang="ja-JP" altLang="en-US" sz="1500">
                  <a:solidFill>
                    <a:srgbClr val="0000FF"/>
                  </a:solidFill>
                  <a:latin typeface="HGPｺﾞｼｯｸE" pitchFamily="50" charset="-128"/>
                  <a:ea typeface="HGPｺﾞｼｯｸE" pitchFamily="50" charset="-128"/>
                </a:rPr>
                <a:t>月</a:t>
              </a:r>
            </a:p>
          </p:txBody>
        </p:sp>
        <p:sp>
          <p:nvSpPr>
            <p:cNvPr id="346140" name="Rectangle 1052"/>
            <p:cNvSpPr>
              <a:spLocks noChangeArrowheads="1"/>
            </p:cNvSpPr>
            <p:nvPr/>
          </p:nvSpPr>
          <p:spPr bwMode="auto">
            <a:xfrm>
              <a:off x="842" y="2174"/>
              <a:ext cx="5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00"/>
                  </a:solidFill>
                  <a:latin typeface="HGPｺﾞｼｯｸE" pitchFamily="50" charset="-128"/>
                  <a:ea typeface="HGPｺﾞｼｯｸE" pitchFamily="50" charset="-128"/>
                </a:rPr>
                <a:t>現状の把握</a:t>
              </a:r>
              <a:endParaRPr lang="ja-JP" altLang="en-US" sz="4000">
                <a:solidFill>
                  <a:schemeClr val="tx1"/>
                </a:solidFill>
                <a:latin typeface="Times New Roman" pitchFamily="18" charset="0"/>
                <a:ea typeface="HG正楷書体-PRO" pitchFamily="65" charset="-128"/>
              </a:endParaRPr>
            </a:p>
          </p:txBody>
        </p:sp>
        <p:sp>
          <p:nvSpPr>
            <p:cNvPr id="346141" name="Rectangle 1053"/>
            <p:cNvSpPr>
              <a:spLocks noChangeArrowheads="1"/>
            </p:cNvSpPr>
            <p:nvPr/>
          </p:nvSpPr>
          <p:spPr bwMode="auto">
            <a:xfrm>
              <a:off x="1894" y="2174"/>
              <a:ext cx="52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00"/>
                  </a:solidFill>
                  <a:latin typeface="HGPｺﾞｼｯｸE" pitchFamily="50" charset="-128"/>
                  <a:ea typeface="HGPｺﾞｼｯｸE" pitchFamily="50" charset="-128"/>
                </a:rPr>
                <a:t>東山 春雄</a:t>
              </a:r>
              <a:endParaRPr lang="ja-JP" altLang="en-US" sz="4000">
                <a:solidFill>
                  <a:schemeClr val="tx1"/>
                </a:solidFill>
                <a:latin typeface="Times New Roman" pitchFamily="18" charset="0"/>
                <a:ea typeface="HG正楷書体-PRO" pitchFamily="65" charset="-128"/>
              </a:endParaRPr>
            </a:p>
          </p:txBody>
        </p:sp>
        <p:sp>
          <p:nvSpPr>
            <p:cNvPr id="346142" name="Rectangle 1054"/>
            <p:cNvSpPr>
              <a:spLocks noChangeArrowheads="1"/>
            </p:cNvSpPr>
            <p:nvPr/>
          </p:nvSpPr>
          <p:spPr bwMode="auto">
            <a:xfrm>
              <a:off x="737" y="2488"/>
              <a:ext cx="78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00"/>
                  </a:solidFill>
                  <a:latin typeface="HGPｺﾞｼｯｸE" pitchFamily="50" charset="-128"/>
                  <a:ea typeface="HGPｺﾞｼｯｸE" pitchFamily="50" charset="-128"/>
                </a:rPr>
                <a:t>要因調査・解析</a:t>
              </a:r>
              <a:endParaRPr lang="ja-JP" altLang="en-US" sz="4000">
                <a:solidFill>
                  <a:schemeClr val="tx1"/>
                </a:solidFill>
                <a:latin typeface="Times New Roman" pitchFamily="18" charset="0"/>
                <a:ea typeface="HG正楷書体-PRO" pitchFamily="65" charset="-128"/>
              </a:endParaRPr>
            </a:p>
          </p:txBody>
        </p:sp>
        <p:sp>
          <p:nvSpPr>
            <p:cNvPr id="346143" name="Rectangle 1055"/>
            <p:cNvSpPr>
              <a:spLocks noChangeArrowheads="1"/>
            </p:cNvSpPr>
            <p:nvPr/>
          </p:nvSpPr>
          <p:spPr bwMode="auto">
            <a:xfrm>
              <a:off x="1894" y="2488"/>
              <a:ext cx="52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00"/>
                  </a:solidFill>
                  <a:latin typeface="HGPｺﾞｼｯｸE" pitchFamily="50" charset="-128"/>
                  <a:ea typeface="HGPｺﾞｼｯｸE" pitchFamily="50" charset="-128"/>
                </a:rPr>
                <a:t>西川 夏子</a:t>
              </a:r>
              <a:endParaRPr lang="ja-JP" altLang="en-US" sz="4000">
                <a:solidFill>
                  <a:schemeClr val="tx1"/>
                </a:solidFill>
                <a:latin typeface="Times New Roman" pitchFamily="18" charset="0"/>
                <a:ea typeface="HG正楷書体-PRO" pitchFamily="65" charset="-128"/>
              </a:endParaRPr>
            </a:p>
          </p:txBody>
        </p:sp>
        <p:sp>
          <p:nvSpPr>
            <p:cNvPr id="346144" name="Rectangle 1056"/>
            <p:cNvSpPr>
              <a:spLocks noChangeArrowheads="1"/>
            </p:cNvSpPr>
            <p:nvPr/>
          </p:nvSpPr>
          <p:spPr bwMode="auto">
            <a:xfrm>
              <a:off x="786" y="2733"/>
              <a:ext cx="689"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00"/>
                  </a:solidFill>
                  <a:latin typeface="HGPｺﾞｼｯｸE" pitchFamily="50" charset="-128"/>
                  <a:ea typeface="HGPｺﾞｼｯｸE" pitchFamily="50" charset="-128"/>
                </a:rPr>
                <a:t>対策の検討と</a:t>
              </a:r>
              <a:endParaRPr lang="ja-JP" altLang="en-US" sz="4000">
                <a:solidFill>
                  <a:schemeClr val="tx1"/>
                </a:solidFill>
                <a:latin typeface="Times New Roman" pitchFamily="18" charset="0"/>
                <a:ea typeface="HG正楷書体-PRO" pitchFamily="65" charset="-128"/>
              </a:endParaRPr>
            </a:p>
          </p:txBody>
        </p:sp>
        <p:sp>
          <p:nvSpPr>
            <p:cNvPr id="346145" name="Rectangle 1057"/>
            <p:cNvSpPr>
              <a:spLocks noChangeArrowheads="1"/>
            </p:cNvSpPr>
            <p:nvPr/>
          </p:nvSpPr>
          <p:spPr bwMode="auto">
            <a:xfrm>
              <a:off x="1039" y="2878"/>
              <a:ext cx="2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00"/>
                  </a:solidFill>
                  <a:latin typeface="HGPｺﾞｼｯｸE" pitchFamily="50" charset="-128"/>
                  <a:ea typeface="HGPｺﾞｼｯｸE" pitchFamily="50" charset="-128"/>
                </a:rPr>
                <a:t>実施</a:t>
              </a:r>
              <a:endParaRPr lang="ja-JP" altLang="en-US" sz="4000">
                <a:solidFill>
                  <a:schemeClr val="tx1"/>
                </a:solidFill>
                <a:latin typeface="Times New Roman" pitchFamily="18" charset="0"/>
                <a:ea typeface="HG正楷書体-PRO" pitchFamily="65" charset="-128"/>
              </a:endParaRPr>
            </a:p>
          </p:txBody>
        </p:sp>
        <p:sp>
          <p:nvSpPr>
            <p:cNvPr id="346146" name="Rectangle 1058"/>
            <p:cNvSpPr>
              <a:spLocks noChangeArrowheads="1"/>
            </p:cNvSpPr>
            <p:nvPr/>
          </p:nvSpPr>
          <p:spPr bwMode="auto">
            <a:xfrm>
              <a:off x="1894" y="2802"/>
              <a:ext cx="52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00"/>
                  </a:solidFill>
                  <a:latin typeface="HGPｺﾞｼｯｸE" pitchFamily="50" charset="-128"/>
                  <a:ea typeface="HGPｺﾞｼｯｸE" pitchFamily="50" charset="-128"/>
                </a:rPr>
                <a:t>南野 秋雄</a:t>
              </a:r>
              <a:endParaRPr lang="ja-JP" altLang="en-US" sz="4000">
                <a:solidFill>
                  <a:schemeClr val="tx1"/>
                </a:solidFill>
                <a:latin typeface="Times New Roman" pitchFamily="18" charset="0"/>
                <a:ea typeface="HG正楷書体-PRO" pitchFamily="65" charset="-128"/>
              </a:endParaRPr>
            </a:p>
          </p:txBody>
        </p:sp>
        <p:sp>
          <p:nvSpPr>
            <p:cNvPr id="346147" name="Rectangle 1059"/>
            <p:cNvSpPr>
              <a:spLocks noChangeArrowheads="1"/>
            </p:cNvSpPr>
            <p:nvPr/>
          </p:nvSpPr>
          <p:spPr bwMode="auto">
            <a:xfrm>
              <a:off x="842" y="3116"/>
              <a:ext cx="5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00"/>
                  </a:solidFill>
                  <a:latin typeface="HGPｺﾞｼｯｸE" pitchFamily="50" charset="-128"/>
                  <a:ea typeface="HGPｺﾞｼｯｸE" pitchFamily="50" charset="-128"/>
                </a:rPr>
                <a:t>効果の確認</a:t>
              </a:r>
              <a:endParaRPr lang="ja-JP" altLang="en-US" sz="4000">
                <a:solidFill>
                  <a:schemeClr val="tx1"/>
                </a:solidFill>
                <a:latin typeface="Times New Roman" pitchFamily="18" charset="0"/>
                <a:ea typeface="HG正楷書体-PRO" pitchFamily="65" charset="-128"/>
              </a:endParaRPr>
            </a:p>
          </p:txBody>
        </p:sp>
        <p:sp>
          <p:nvSpPr>
            <p:cNvPr id="346148" name="Rectangle 1060"/>
            <p:cNvSpPr>
              <a:spLocks noChangeArrowheads="1"/>
            </p:cNvSpPr>
            <p:nvPr/>
          </p:nvSpPr>
          <p:spPr bwMode="auto">
            <a:xfrm>
              <a:off x="1894" y="3116"/>
              <a:ext cx="52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00"/>
                  </a:solidFill>
                  <a:latin typeface="HGPｺﾞｼｯｸE" pitchFamily="50" charset="-128"/>
                  <a:ea typeface="HGPｺﾞｼｯｸE" pitchFamily="50" charset="-128"/>
                </a:rPr>
                <a:t>北原 冬子</a:t>
              </a:r>
              <a:endParaRPr lang="ja-JP" altLang="en-US" sz="4000">
                <a:solidFill>
                  <a:schemeClr val="tx1"/>
                </a:solidFill>
                <a:latin typeface="Times New Roman" pitchFamily="18" charset="0"/>
                <a:ea typeface="HG正楷書体-PRO" pitchFamily="65" charset="-128"/>
              </a:endParaRPr>
            </a:p>
          </p:txBody>
        </p:sp>
        <p:sp>
          <p:nvSpPr>
            <p:cNvPr id="346149" name="Rectangle 1061"/>
            <p:cNvSpPr>
              <a:spLocks noChangeArrowheads="1"/>
            </p:cNvSpPr>
            <p:nvPr/>
          </p:nvSpPr>
          <p:spPr bwMode="auto">
            <a:xfrm>
              <a:off x="920" y="3361"/>
              <a:ext cx="45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00"/>
                  </a:solidFill>
                  <a:latin typeface="HGPｺﾞｼｯｸE" pitchFamily="50" charset="-128"/>
                  <a:ea typeface="HGPｺﾞｼｯｸE" pitchFamily="50" charset="-128"/>
                </a:rPr>
                <a:t>標準化と</a:t>
              </a:r>
              <a:endParaRPr lang="ja-JP" altLang="en-US" sz="4000">
                <a:solidFill>
                  <a:schemeClr val="tx1"/>
                </a:solidFill>
                <a:latin typeface="Times New Roman" pitchFamily="18" charset="0"/>
                <a:ea typeface="HG正楷書体-PRO" pitchFamily="65" charset="-128"/>
              </a:endParaRPr>
            </a:p>
          </p:txBody>
        </p:sp>
        <p:sp>
          <p:nvSpPr>
            <p:cNvPr id="346150" name="Rectangle 1062"/>
            <p:cNvSpPr>
              <a:spLocks noChangeArrowheads="1"/>
            </p:cNvSpPr>
            <p:nvPr/>
          </p:nvSpPr>
          <p:spPr bwMode="auto">
            <a:xfrm>
              <a:off x="842" y="3506"/>
              <a:ext cx="5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00"/>
                  </a:solidFill>
                  <a:latin typeface="HGPｺﾞｼｯｸE" pitchFamily="50" charset="-128"/>
                  <a:ea typeface="HGPｺﾞｼｯｸE" pitchFamily="50" charset="-128"/>
                </a:rPr>
                <a:t>管理の定着</a:t>
              </a:r>
              <a:endParaRPr lang="ja-JP" altLang="en-US" sz="4000">
                <a:solidFill>
                  <a:schemeClr val="tx1"/>
                </a:solidFill>
                <a:latin typeface="Times New Roman" pitchFamily="18" charset="0"/>
                <a:ea typeface="HG正楷書体-PRO" pitchFamily="65" charset="-128"/>
              </a:endParaRPr>
            </a:p>
          </p:txBody>
        </p:sp>
        <p:sp>
          <p:nvSpPr>
            <p:cNvPr id="346151" name="Rectangle 1063"/>
            <p:cNvSpPr>
              <a:spLocks noChangeArrowheads="1"/>
            </p:cNvSpPr>
            <p:nvPr/>
          </p:nvSpPr>
          <p:spPr bwMode="auto">
            <a:xfrm>
              <a:off x="1894" y="3430"/>
              <a:ext cx="52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00"/>
                  </a:solidFill>
                  <a:latin typeface="HGPｺﾞｼｯｸE" pitchFamily="50" charset="-128"/>
                  <a:ea typeface="HGPｺﾞｼｯｸE" pitchFamily="50" charset="-128"/>
                </a:rPr>
                <a:t>赤石 松男</a:t>
              </a:r>
              <a:endParaRPr lang="ja-JP" altLang="en-US" sz="4000">
                <a:solidFill>
                  <a:schemeClr val="tx1"/>
                </a:solidFill>
                <a:latin typeface="Times New Roman" pitchFamily="18" charset="0"/>
                <a:ea typeface="HG正楷書体-PRO" pitchFamily="65" charset="-128"/>
              </a:endParaRPr>
            </a:p>
          </p:txBody>
        </p:sp>
        <p:sp>
          <p:nvSpPr>
            <p:cNvPr id="346152" name="Rectangle 1064"/>
            <p:cNvSpPr>
              <a:spLocks noChangeArrowheads="1"/>
            </p:cNvSpPr>
            <p:nvPr/>
          </p:nvSpPr>
          <p:spPr bwMode="auto">
            <a:xfrm>
              <a:off x="990" y="3675"/>
              <a:ext cx="33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00"/>
                  </a:solidFill>
                  <a:latin typeface="HGPｺﾞｼｯｸE" pitchFamily="50" charset="-128"/>
                  <a:ea typeface="HGPｺﾞｼｯｸE" pitchFamily="50" charset="-128"/>
                </a:rPr>
                <a:t>反省と</a:t>
              </a:r>
              <a:endParaRPr lang="ja-JP" altLang="en-US" sz="4000">
                <a:solidFill>
                  <a:schemeClr val="tx1"/>
                </a:solidFill>
                <a:latin typeface="Times New Roman" pitchFamily="18" charset="0"/>
                <a:ea typeface="HG正楷書体-PRO" pitchFamily="65" charset="-128"/>
              </a:endParaRPr>
            </a:p>
          </p:txBody>
        </p:sp>
        <p:sp>
          <p:nvSpPr>
            <p:cNvPr id="346153" name="Rectangle 1065"/>
            <p:cNvSpPr>
              <a:spLocks noChangeArrowheads="1"/>
            </p:cNvSpPr>
            <p:nvPr/>
          </p:nvSpPr>
          <p:spPr bwMode="auto">
            <a:xfrm>
              <a:off x="779" y="3820"/>
              <a:ext cx="713"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00"/>
                  </a:solidFill>
                  <a:latin typeface="HGPｺﾞｼｯｸE" pitchFamily="50" charset="-128"/>
                  <a:ea typeface="HGPｺﾞｼｯｸE" pitchFamily="50" charset="-128"/>
                </a:rPr>
                <a:t>今後の進め方</a:t>
              </a:r>
              <a:endParaRPr lang="ja-JP" altLang="en-US" sz="4000">
                <a:solidFill>
                  <a:schemeClr val="tx1"/>
                </a:solidFill>
                <a:latin typeface="Times New Roman" pitchFamily="18" charset="0"/>
                <a:ea typeface="HG正楷書体-PRO" pitchFamily="65" charset="-128"/>
              </a:endParaRPr>
            </a:p>
          </p:txBody>
        </p:sp>
        <p:sp>
          <p:nvSpPr>
            <p:cNvPr id="346154" name="Rectangle 1066"/>
            <p:cNvSpPr>
              <a:spLocks noChangeArrowheads="1"/>
            </p:cNvSpPr>
            <p:nvPr/>
          </p:nvSpPr>
          <p:spPr bwMode="auto">
            <a:xfrm>
              <a:off x="1894" y="3744"/>
              <a:ext cx="52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a:solidFill>
                    <a:srgbClr val="000000"/>
                  </a:solidFill>
                  <a:latin typeface="HGPｺﾞｼｯｸE" pitchFamily="50" charset="-128"/>
                  <a:ea typeface="HGPｺﾞｼｯｸE" pitchFamily="50" charset="-128"/>
                </a:rPr>
                <a:t>青木 竹子</a:t>
              </a:r>
              <a:endParaRPr lang="ja-JP" altLang="en-US" sz="4000">
                <a:solidFill>
                  <a:schemeClr val="tx1"/>
                </a:solidFill>
                <a:latin typeface="Times New Roman" pitchFamily="18" charset="0"/>
                <a:ea typeface="HG正楷書体-PRO" pitchFamily="65" charset="-128"/>
              </a:endParaRPr>
            </a:p>
          </p:txBody>
        </p:sp>
        <p:sp>
          <p:nvSpPr>
            <p:cNvPr id="346155" name="Rectangle 1067"/>
            <p:cNvSpPr>
              <a:spLocks noChangeArrowheads="1"/>
            </p:cNvSpPr>
            <p:nvPr/>
          </p:nvSpPr>
          <p:spPr bwMode="auto">
            <a:xfrm>
              <a:off x="800" y="1823"/>
              <a:ext cx="66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txBody>
            <a:bodyPr wrap="none" lIns="0" tIns="0" rIns="0" bIns="0">
              <a:spAutoFit/>
            </a:bodyPr>
            <a:lstStyle/>
            <a:p>
              <a:pPr algn="l"/>
              <a:r>
                <a:rPr lang="ja-JP" altLang="en-US" sz="1500">
                  <a:solidFill>
                    <a:srgbClr val="0000FF"/>
                  </a:solidFill>
                  <a:latin typeface="HGPｺﾞｼｯｸE" pitchFamily="50" charset="-128"/>
                  <a:ea typeface="HGPｺﾞｼｯｸE" pitchFamily="50" charset="-128"/>
                </a:rPr>
                <a:t>活動ステップ</a:t>
              </a:r>
              <a:endParaRPr lang="ja-JP" altLang="en-US" sz="4000">
                <a:solidFill>
                  <a:srgbClr val="0000FF"/>
                </a:solidFill>
                <a:latin typeface="Times New Roman" pitchFamily="18" charset="0"/>
                <a:ea typeface="HG正楷書体-PRO" pitchFamily="65" charset="-128"/>
              </a:endParaRPr>
            </a:p>
          </p:txBody>
        </p:sp>
        <p:sp>
          <p:nvSpPr>
            <p:cNvPr id="346156" name="Rectangle 1068"/>
            <p:cNvSpPr>
              <a:spLocks noChangeArrowheads="1"/>
            </p:cNvSpPr>
            <p:nvPr/>
          </p:nvSpPr>
          <p:spPr bwMode="auto">
            <a:xfrm>
              <a:off x="3269" y="1697"/>
              <a:ext cx="7" cy="36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57" name="Line 1069"/>
            <p:cNvSpPr>
              <a:spLocks noChangeShapeType="1"/>
            </p:cNvSpPr>
            <p:nvPr/>
          </p:nvSpPr>
          <p:spPr bwMode="auto">
            <a:xfrm>
              <a:off x="3928" y="1697"/>
              <a:ext cx="1" cy="36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58" name="Line 1070"/>
            <p:cNvSpPr>
              <a:spLocks noChangeShapeType="1"/>
            </p:cNvSpPr>
            <p:nvPr/>
          </p:nvSpPr>
          <p:spPr bwMode="auto">
            <a:xfrm>
              <a:off x="4587" y="1697"/>
              <a:ext cx="1" cy="36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59" name="Rectangle 1071"/>
            <p:cNvSpPr>
              <a:spLocks noChangeArrowheads="1"/>
            </p:cNvSpPr>
            <p:nvPr/>
          </p:nvSpPr>
          <p:spPr bwMode="auto">
            <a:xfrm>
              <a:off x="4587" y="1697"/>
              <a:ext cx="7" cy="36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60" name="Line 1072"/>
            <p:cNvSpPr>
              <a:spLocks noChangeShapeType="1"/>
            </p:cNvSpPr>
            <p:nvPr/>
          </p:nvSpPr>
          <p:spPr bwMode="auto">
            <a:xfrm>
              <a:off x="604" y="2381"/>
              <a:ext cx="11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61" name="Line 1073"/>
            <p:cNvSpPr>
              <a:spLocks noChangeShapeType="1"/>
            </p:cNvSpPr>
            <p:nvPr/>
          </p:nvSpPr>
          <p:spPr bwMode="auto">
            <a:xfrm>
              <a:off x="1747" y="2381"/>
              <a:ext cx="85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62" name="Line 1074"/>
            <p:cNvSpPr>
              <a:spLocks noChangeShapeType="1"/>
            </p:cNvSpPr>
            <p:nvPr/>
          </p:nvSpPr>
          <p:spPr bwMode="auto">
            <a:xfrm>
              <a:off x="604" y="2695"/>
              <a:ext cx="11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63" name="Line 1075"/>
            <p:cNvSpPr>
              <a:spLocks noChangeShapeType="1"/>
            </p:cNvSpPr>
            <p:nvPr/>
          </p:nvSpPr>
          <p:spPr bwMode="auto">
            <a:xfrm>
              <a:off x="1747" y="2695"/>
              <a:ext cx="85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64" name="Line 1076"/>
            <p:cNvSpPr>
              <a:spLocks noChangeShapeType="1"/>
            </p:cNvSpPr>
            <p:nvPr/>
          </p:nvSpPr>
          <p:spPr bwMode="auto">
            <a:xfrm>
              <a:off x="604" y="3323"/>
              <a:ext cx="11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65" name="Rectangle 1077"/>
            <p:cNvSpPr>
              <a:spLocks noChangeArrowheads="1"/>
            </p:cNvSpPr>
            <p:nvPr/>
          </p:nvSpPr>
          <p:spPr bwMode="auto">
            <a:xfrm>
              <a:off x="604" y="3323"/>
              <a:ext cx="1129"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66" name="Line 1078"/>
            <p:cNvSpPr>
              <a:spLocks noChangeShapeType="1"/>
            </p:cNvSpPr>
            <p:nvPr/>
          </p:nvSpPr>
          <p:spPr bwMode="auto">
            <a:xfrm>
              <a:off x="1747" y="3323"/>
              <a:ext cx="85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67" name="Rectangle 1079"/>
            <p:cNvSpPr>
              <a:spLocks noChangeArrowheads="1"/>
            </p:cNvSpPr>
            <p:nvPr/>
          </p:nvSpPr>
          <p:spPr bwMode="auto">
            <a:xfrm>
              <a:off x="1747" y="3323"/>
              <a:ext cx="855"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68" name="Line 1080"/>
            <p:cNvSpPr>
              <a:spLocks noChangeShapeType="1"/>
            </p:cNvSpPr>
            <p:nvPr/>
          </p:nvSpPr>
          <p:spPr bwMode="auto">
            <a:xfrm>
              <a:off x="604" y="3637"/>
              <a:ext cx="11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69" name="Rectangle 1081"/>
            <p:cNvSpPr>
              <a:spLocks noChangeArrowheads="1"/>
            </p:cNvSpPr>
            <p:nvPr/>
          </p:nvSpPr>
          <p:spPr bwMode="auto">
            <a:xfrm>
              <a:off x="604" y="3637"/>
              <a:ext cx="1129"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70" name="Line 1082"/>
            <p:cNvSpPr>
              <a:spLocks noChangeShapeType="1"/>
            </p:cNvSpPr>
            <p:nvPr/>
          </p:nvSpPr>
          <p:spPr bwMode="auto">
            <a:xfrm>
              <a:off x="1747" y="3637"/>
              <a:ext cx="85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71" name="Rectangle 1083"/>
            <p:cNvSpPr>
              <a:spLocks noChangeArrowheads="1"/>
            </p:cNvSpPr>
            <p:nvPr/>
          </p:nvSpPr>
          <p:spPr bwMode="auto">
            <a:xfrm>
              <a:off x="1747" y="3637"/>
              <a:ext cx="855"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72" name="Rectangle 1084"/>
            <p:cNvSpPr>
              <a:spLocks noChangeArrowheads="1"/>
            </p:cNvSpPr>
            <p:nvPr/>
          </p:nvSpPr>
          <p:spPr bwMode="auto">
            <a:xfrm>
              <a:off x="577" y="1695"/>
              <a:ext cx="27" cy="229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73" name="Rectangle 1085"/>
            <p:cNvSpPr>
              <a:spLocks noChangeArrowheads="1"/>
            </p:cNvSpPr>
            <p:nvPr/>
          </p:nvSpPr>
          <p:spPr bwMode="auto">
            <a:xfrm flipH="1">
              <a:off x="1695" y="1697"/>
              <a:ext cx="38" cy="229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74" name="Rectangle 1086"/>
            <p:cNvSpPr>
              <a:spLocks noChangeArrowheads="1"/>
            </p:cNvSpPr>
            <p:nvPr/>
          </p:nvSpPr>
          <p:spPr bwMode="auto">
            <a:xfrm>
              <a:off x="2602" y="1697"/>
              <a:ext cx="14" cy="226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75" name="Line 1087"/>
            <p:cNvSpPr>
              <a:spLocks noChangeShapeType="1"/>
            </p:cNvSpPr>
            <p:nvPr/>
          </p:nvSpPr>
          <p:spPr bwMode="auto">
            <a:xfrm flipH="1">
              <a:off x="3269" y="2074"/>
              <a:ext cx="0" cy="188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76" name="Line 1088"/>
            <p:cNvSpPr>
              <a:spLocks noChangeShapeType="1"/>
            </p:cNvSpPr>
            <p:nvPr/>
          </p:nvSpPr>
          <p:spPr bwMode="auto">
            <a:xfrm>
              <a:off x="3928" y="2074"/>
              <a:ext cx="1" cy="187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77" name="Line 1089"/>
            <p:cNvSpPr>
              <a:spLocks noChangeShapeType="1"/>
            </p:cNvSpPr>
            <p:nvPr/>
          </p:nvSpPr>
          <p:spPr bwMode="auto">
            <a:xfrm>
              <a:off x="4587" y="2074"/>
              <a:ext cx="1" cy="187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78" name="Rectangle 1090"/>
            <p:cNvSpPr>
              <a:spLocks noChangeArrowheads="1"/>
            </p:cNvSpPr>
            <p:nvPr/>
          </p:nvSpPr>
          <p:spPr bwMode="auto">
            <a:xfrm>
              <a:off x="4587" y="2074"/>
              <a:ext cx="7" cy="187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79" name="Rectangle 1091"/>
            <p:cNvSpPr>
              <a:spLocks noChangeArrowheads="1"/>
            </p:cNvSpPr>
            <p:nvPr/>
          </p:nvSpPr>
          <p:spPr bwMode="auto">
            <a:xfrm>
              <a:off x="5239" y="1697"/>
              <a:ext cx="27" cy="228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80" name="Rectangle 1092"/>
            <p:cNvSpPr>
              <a:spLocks noChangeArrowheads="1"/>
            </p:cNvSpPr>
            <p:nvPr/>
          </p:nvSpPr>
          <p:spPr bwMode="auto">
            <a:xfrm>
              <a:off x="582" y="1670"/>
              <a:ext cx="4671" cy="2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81" name="Rectangle 1093"/>
            <p:cNvSpPr>
              <a:spLocks noChangeArrowheads="1"/>
            </p:cNvSpPr>
            <p:nvPr/>
          </p:nvSpPr>
          <p:spPr bwMode="auto">
            <a:xfrm>
              <a:off x="604" y="2061"/>
              <a:ext cx="4649"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82" name="Line 1094"/>
            <p:cNvSpPr>
              <a:spLocks noChangeShapeType="1"/>
            </p:cNvSpPr>
            <p:nvPr/>
          </p:nvSpPr>
          <p:spPr bwMode="auto">
            <a:xfrm>
              <a:off x="2616" y="2381"/>
              <a:ext cx="262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83" name="Line 1095"/>
            <p:cNvSpPr>
              <a:spLocks noChangeShapeType="1"/>
            </p:cNvSpPr>
            <p:nvPr/>
          </p:nvSpPr>
          <p:spPr bwMode="auto">
            <a:xfrm>
              <a:off x="2616" y="2695"/>
              <a:ext cx="262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84" name="Line 1096"/>
            <p:cNvSpPr>
              <a:spLocks noChangeShapeType="1"/>
            </p:cNvSpPr>
            <p:nvPr/>
          </p:nvSpPr>
          <p:spPr bwMode="auto">
            <a:xfrm>
              <a:off x="2616" y="3323"/>
              <a:ext cx="262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85" name="Rectangle 1097"/>
            <p:cNvSpPr>
              <a:spLocks noChangeArrowheads="1"/>
            </p:cNvSpPr>
            <p:nvPr/>
          </p:nvSpPr>
          <p:spPr bwMode="auto">
            <a:xfrm>
              <a:off x="2616" y="3323"/>
              <a:ext cx="2623"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86" name="Line 1098"/>
            <p:cNvSpPr>
              <a:spLocks noChangeShapeType="1"/>
            </p:cNvSpPr>
            <p:nvPr/>
          </p:nvSpPr>
          <p:spPr bwMode="auto">
            <a:xfrm>
              <a:off x="2616" y="3637"/>
              <a:ext cx="262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6187" name="Rectangle 1099"/>
            <p:cNvSpPr>
              <a:spLocks noChangeArrowheads="1"/>
            </p:cNvSpPr>
            <p:nvPr/>
          </p:nvSpPr>
          <p:spPr bwMode="auto">
            <a:xfrm>
              <a:off x="2616" y="3637"/>
              <a:ext cx="2623"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88" name="Rectangle 1100"/>
            <p:cNvSpPr>
              <a:spLocks noChangeArrowheads="1"/>
            </p:cNvSpPr>
            <p:nvPr/>
          </p:nvSpPr>
          <p:spPr bwMode="auto">
            <a:xfrm flipV="1">
              <a:off x="604" y="3962"/>
              <a:ext cx="4649" cy="2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nvGrpSpPr>
            <p:cNvPr id="346189" name="Group 1101"/>
            <p:cNvGrpSpPr>
              <a:grpSpLocks/>
            </p:cNvGrpSpPr>
            <p:nvPr/>
          </p:nvGrpSpPr>
          <p:grpSpPr bwMode="auto">
            <a:xfrm>
              <a:off x="2609" y="2124"/>
              <a:ext cx="414" cy="94"/>
              <a:chOff x="2609" y="2124"/>
              <a:chExt cx="414" cy="94"/>
            </a:xfrm>
          </p:grpSpPr>
          <p:sp>
            <p:nvSpPr>
              <p:cNvPr id="346190" name="Rectangle 1102"/>
              <p:cNvSpPr>
                <a:spLocks noChangeArrowheads="1"/>
              </p:cNvSpPr>
              <p:nvPr/>
            </p:nvSpPr>
            <p:spPr bwMode="auto">
              <a:xfrm>
                <a:off x="2609"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91" name="Rectangle 1103"/>
              <p:cNvSpPr>
                <a:spLocks noChangeArrowheads="1"/>
              </p:cNvSpPr>
              <p:nvPr/>
            </p:nvSpPr>
            <p:spPr bwMode="auto">
              <a:xfrm>
                <a:off x="2652"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92" name="Rectangle 1104"/>
              <p:cNvSpPr>
                <a:spLocks noChangeArrowheads="1"/>
              </p:cNvSpPr>
              <p:nvPr/>
            </p:nvSpPr>
            <p:spPr bwMode="auto">
              <a:xfrm>
                <a:off x="2694"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93" name="Rectangle 1105"/>
              <p:cNvSpPr>
                <a:spLocks noChangeArrowheads="1"/>
              </p:cNvSpPr>
              <p:nvPr/>
            </p:nvSpPr>
            <p:spPr bwMode="auto">
              <a:xfrm>
                <a:off x="2736"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94" name="Rectangle 1106"/>
              <p:cNvSpPr>
                <a:spLocks noChangeArrowheads="1"/>
              </p:cNvSpPr>
              <p:nvPr/>
            </p:nvSpPr>
            <p:spPr bwMode="auto">
              <a:xfrm>
                <a:off x="2778"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95" name="Rectangle 1107"/>
              <p:cNvSpPr>
                <a:spLocks noChangeArrowheads="1"/>
              </p:cNvSpPr>
              <p:nvPr/>
            </p:nvSpPr>
            <p:spPr bwMode="auto">
              <a:xfrm>
                <a:off x="2820"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96" name="Rectangle 1108"/>
              <p:cNvSpPr>
                <a:spLocks noChangeArrowheads="1"/>
              </p:cNvSpPr>
              <p:nvPr/>
            </p:nvSpPr>
            <p:spPr bwMode="auto">
              <a:xfrm>
                <a:off x="2862"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97" name="Rectangle 1109"/>
              <p:cNvSpPr>
                <a:spLocks noChangeArrowheads="1"/>
              </p:cNvSpPr>
              <p:nvPr/>
            </p:nvSpPr>
            <p:spPr bwMode="auto">
              <a:xfrm>
                <a:off x="2904"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198" name="Freeform 1110"/>
              <p:cNvSpPr>
                <a:spLocks/>
              </p:cNvSpPr>
              <p:nvPr/>
            </p:nvSpPr>
            <p:spPr bwMode="auto">
              <a:xfrm>
                <a:off x="2918" y="2124"/>
                <a:ext cx="105" cy="94"/>
              </a:xfrm>
              <a:custGeom>
                <a:avLst/>
                <a:gdLst>
                  <a:gd name="T0" fmla="*/ 0 w 105"/>
                  <a:gd name="T1" fmla="*/ 94 h 94"/>
                  <a:gd name="T2" fmla="*/ 105 w 105"/>
                  <a:gd name="T3" fmla="*/ 44 h 94"/>
                  <a:gd name="T4" fmla="*/ 0 w 105"/>
                  <a:gd name="T5" fmla="*/ 0 h 94"/>
                  <a:gd name="T6" fmla="*/ 0 w 105"/>
                  <a:gd name="T7" fmla="*/ 94 h 94"/>
                </a:gdLst>
                <a:ahLst/>
                <a:cxnLst>
                  <a:cxn ang="0">
                    <a:pos x="T0" y="T1"/>
                  </a:cxn>
                  <a:cxn ang="0">
                    <a:pos x="T2" y="T3"/>
                  </a:cxn>
                  <a:cxn ang="0">
                    <a:pos x="T4" y="T5"/>
                  </a:cxn>
                  <a:cxn ang="0">
                    <a:pos x="T6" y="T7"/>
                  </a:cxn>
                </a:cxnLst>
                <a:rect l="0" t="0" r="r" b="b"/>
                <a:pathLst>
                  <a:path w="105" h="94">
                    <a:moveTo>
                      <a:pt x="0" y="94"/>
                    </a:moveTo>
                    <a:lnTo>
                      <a:pt x="105" y="44"/>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46199" name="Group 1111"/>
            <p:cNvGrpSpPr>
              <a:grpSpLocks/>
            </p:cNvGrpSpPr>
            <p:nvPr/>
          </p:nvGrpSpPr>
          <p:grpSpPr bwMode="auto">
            <a:xfrm>
              <a:off x="3619" y="2746"/>
              <a:ext cx="456" cy="94"/>
              <a:chOff x="3619" y="2746"/>
              <a:chExt cx="456" cy="94"/>
            </a:xfrm>
          </p:grpSpPr>
          <p:sp>
            <p:nvSpPr>
              <p:cNvPr id="346200" name="Rectangle 1112"/>
              <p:cNvSpPr>
                <a:spLocks noChangeArrowheads="1"/>
              </p:cNvSpPr>
              <p:nvPr/>
            </p:nvSpPr>
            <p:spPr bwMode="auto">
              <a:xfrm>
                <a:off x="3619"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01" name="Rectangle 1113"/>
              <p:cNvSpPr>
                <a:spLocks noChangeArrowheads="1"/>
              </p:cNvSpPr>
              <p:nvPr/>
            </p:nvSpPr>
            <p:spPr bwMode="auto">
              <a:xfrm>
                <a:off x="3661"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02" name="Rectangle 1114"/>
              <p:cNvSpPr>
                <a:spLocks noChangeArrowheads="1"/>
              </p:cNvSpPr>
              <p:nvPr/>
            </p:nvSpPr>
            <p:spPr bwMode="auto">
              <a:xfrm>
                <a:off x="3703"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03" name="Rectangle 1115"/>
              <p:cNvSpPr>
                <a:spLocks noChangeArrowheads="1"/>
              </p:cNvSpPr>
              <p:nvPr/>
            </p:nvSpPr>
            <p:spPr bwMode="auto">
              <a:xfrm>
                <a:off x="3745"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04" name="Rectangle 1116"/>
              <p:cNvSpPr>
                <a:spLocks noChangeArrowheads="1"/>
              </p:cNvSpPr>
              <p:nvPr/>
            </p:nvSpPr>
            <p:spPr bwMode="auto">
              <a:xfrm>
                <a:off x="3787"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05" name="Rectangle 1117"/>
              <p:cNvSpPr>
                <a:spLocks noChangeArrowheads="1"/>
              </p:cNvSpPr>
              <p:nvPr/>
            </p:nvSpPr>
            <p:spPr bwMode="auto">
              <a:xfrm>
                <a:off x="3830"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06" name="Rectangle 1118"/>
              <p:cNvSpPr>
                <a:spLocks noChangeArrowheads="1"/>
              </p:cNvSpPr>
              <p:nvPr/>
            </p:nvSpPr>
            <p:spPr bwMode="auto">
              <a:xfrm>
                <a:off x="3872"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07" name="Rectangle 1119"/>
              <p:cNvSpPr>
                <a:spLocks noChangeArrowheads="1"/>
              </p:cNvSpPr>
              <p:nvPr/>
            </p:nvSpPr>
            <p:spPr bwMode="auto">
              <a:xfrm>
                <a:off x="3914"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08" name="Rectangle 1120"/>
              <p:cNvSpPr>
                <a:spLocks noChangeArrowheads="1"/>
              </p:cNvSpPr>
              <p:nvPr/>
            </p:nvSpPr>
            <p:spPr bwMode="auto">
              <a:xfrm>
                <a:off x="3956"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09" name="Freeform 1121"/>
              <p:cNvSpPr>
                <a:spLocks/>
              </p:cNvSpPr>
              <p:nvPr/>
            </p:nvSpPr>
            <p:spPr bwMode="auto">
              <a:xfrm>
                <a:off x="3970" y="2746"/>
                <a:ext cx="105" cy="94"/>
              </a:xfrm>
              <a:custGeom>
                <a:avLst/>
                <a:gdLst>
                  <a:gd name="T0" fmla="*/ 0 w 105"/>
                  <a:gd name="T1" fmla="*/ 94 h 94"/>
                  <a:gd name="T2" fmla="*/ 105 w 105"/>
                  <a:gd name="T3" fmla="*/ 50 h 94"/>
                  <a:gd name="T4" fmla="*/ 0 w 105"/>
                  <a:gd name="T5" fmla="*/ 0 h 94"/>
                  <a:gd name="T6" fmla="*/ 0 w 105"/>
                  <a:gd name="T7" fmla="*/ 94 h 94"/>
                </a:gdLst>
                <a:ahLst/>
                <a:cxnLst>
                  <a:cxn ang="0">
                    <a:pos x="T0" y="T1"/>
                  </a:cxn>
                  <a:cxn ang="0">
                    <a:pos x="T2" y="T3"/>
                  </a:cxn>
                  <a:cxn ang="0">
                    <a:pos x="T4" y="T5"/>
                  </a:cxn>
                  <a:cxn ang="0">
                    <a:pos x="T6" y="T7"/>
                  </a:cxn>
                </a:cxnLst>
                <a:rect l="0" t="0" r="r" b="b"/>
                <a:pathLst>
                  <a:path w="105" h="94">
                    <a:moveTo>
                      <a:pt x="0" y="94"/>
                    </a:moveTo>
                    <a:lnTo>
                      <a:pt x="105"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46210" name="Group 1122"/>
            <p:cNvGrpSpPr>
              <a:grpSpLocks/>
            </p:cNvGrpSpPr>
            <p:nvPr/>
          </p:nvGrpSpPr>
          <p:grpSpPr bwMode="auto">
            <a:xfrm>
              <a:off x="3044" y="2425"/>
              <a:ext cx="554" cy="95"/>
              <a:chOff x="3044" y="2425"/>
              <a:chExt cx="554" cy="95"/>
            </a:xfrm>
          </p:grpSpPr>
          <p:sp>
            <p:nvSpPr>
              <p:cNvPr id="346211" name="Rectangle 1123"/>
              <p:cNvSpPr>
                <a:spLocks noChangeArrowheads="1"/>
              </p:cNvSpPr>
              <p:nvPr/>
            </p:nvSpPr>
            <p:spPr bwMode="auto">
              <a:xfrm>
                <a:off x="3044"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12" name="Rectangle 1124"/>
              <p:cNvSpPr>
                <a:spLocks noChangeArrowheads="1"/>
              </p:cNvSpPr>
              <p:nvPr/>
            </p:nvSpPr>
            <p:spPr bwMode="auto">
              <a:xfrm>
                <a:off x="3086"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13" name="Rectangle 1125"/>
              <p:cNvSpPr>
                <a:spLocks noChangeArrowheads="1"/>
              </p:cNvSpPr>
              <p:nvPr/>
            </p:nvSpPr>
            <p:spPr bwMode="auto">
              <a:xfrm>
                <a:off x="3128"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14" name="Rectangle 1126"/>
              <p:cNvSpPr>
                <a:spLocks noChangeArrowheads="1"/>
              </p:cNvSpPr>
              <p:nvPr/>
            </p:nvSpPr>
            <p:spPr bwMode="auto">
              <a:xfrm>
                <a:off x="3170"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15" name="Rectangle 1127"/>
              <p:cNvSpPr>
                <a:spLocks noChangeArrowheads="1"/>
              </p:cNvSpPr>
              <p:nvPr/>
            </p:nvSpPr>
            <p:spPr bwMode="auto">
              <a:xfrm>
                <a:off x="3212" y="2463"/>
                <a:ext cx="22"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16" name="Rectangle 1128"/>
              <p:cNvSpPr>
                <a:spLocks noChangeArrowheads="1"/>
              </p:cNvSpPr>
              <p:nvPr/>
            </p:nvSpPr>
            <p:spPr bwMode="auto">
              <a:xfrm>
                <a:off x="3255"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17" name="Rectangle 1129"/>
              <p:cNvSpPr>
                <a:spLocks noChangeArrowheads="1"/>
              </p:cNvSpPr>
              <p:nvPr/>
            </p:nvSpPr>
            <p:spPr bwMode="auto">
              <a:xfrm>
                <a:off x="3297"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18" name="Rectangle 1130"/>
              <p:cNvSpPr>
                <a:spLocks noChangeArrowheads="1"/>
              </p:cNvSpPr>
              <p:nvPr/>
            </p:nvSpPr>
            <p:spPr bwMode="auto">
              <a:xfrm>
                <a:off x="3339"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19" name="Rectangle 1131"/>
              <p:cNvSpPr>
                <a:spLocks noChangeArrowheads="1"/>
              </p:cNvSpPr>
              <p:nvPr/>
            </p:nvSpPr>
            <p:spPr bwMode="auto">
              <a:xfrm>
                <a:off x="3381"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20" name="Rectangle 1132"/>
              <p:cNvSpPr>
                <a:spLocks noChangeArrowheads="1"/>
              </p:cNvSpPr>
              <p:nvPr/>
            </p:nvSpPr>
            <p:spPr bwMode="auto">
              <a:xfrm>
                <a:off x="3423"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21" name="Rectangle 1133"/>
              <p:cNvSpPr>
                <a:spLocks noChangeArrowheads="1"/>
              </p:cNvSpPr>
              <p:nvPr/>
            </p:nvSpPr>
            <p:spPr bwMode="auto">
              <a:xfrm>
                <a:off x="3465"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22" name="Freeform 1134"/>
              <p:cNvSpPr>
                <a:spLocks/>
              </p:cNvSpPr>
              <p:nvPr/>
            </p:nvSpPr>
            <p:spPr bwMode="auto">
              <a:xfrm>
                <a:off x="3493" y="2425"/>
                <a:ext cx="105" cy="95"/>
              </a:xfrm>
              <a:custGeom>
                <a:avLst/>
                <a:gdLst>
                  <a:gd name="T0" fmla="*/ 0 w 105"/>
                  <a:gd name="T1" fmla="*/ 95 h 95"/>
                  <a:gd name="T2" fmla="*/ 105 w 105"/>
                  <a:gd name="T3" fmla="*/ 44 h 95"/>
                  <a:gd name="T4" fmla="*/ 0 w 105"/>
                  <a:gd name="T5" fmla="*/ 0 h 95"/>
                  <a:gd name="T6" fmla="*/ 0 w 105"/>
                  <a:gd name="T7" fmla="*/ 95 h 95"/>
                </a:gdLst>
                <a:ahLst/>
                <a:cxnLst>
                  <a:cxn ang="0">
                    <a:pos x="T0" y="T1"/>
                  </a:cxn>
                  <a:cxn ang="0">
                    <a:pos x="T2" y="T3"/>
                  </a:cxn>
                  <a:cxn ang="0">
                    <a:pos x="T4" y="T5"/>
                  </a:cxn>
                  <a:cxn ang="0">
                    <a:pos x="T6" y="T7"/>
                  </a:cxn>
                </a:cxnLst>
                <a:rect l="0" t="0" r="r" b="b"/>
                <a:pathLst>
                  <a:path w="105" h="95">
                    <a:moveTo>
                      <a:pt x="0" y="95"/>
                    </a:moveTo>
                    <a:lnTo>
                      <a:pt x="105" y="44"/>
                    </a:lnTo>
                    <a:lnTo>
                      <a:pt x="0" y="0"/>
                    </a:lnTo>
                    <a:lnTo>
                      <a:pt x="0" y="9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46223" name="Group 1135"/>
            <p:cNvGrpSpPr>
              <a:grpSpLocks/>
            </p:cNvGrpSpPr>
            <p:nvPr/>
          </p:nvGrpSpPr>
          <p:grpSpPr bwMode="auto">
            <a:xfrm>
              <a:off x="4594" y="3374"/>
              <a:ext cx="421" cy="94"/>
              <a:chOff x="4594" y="3374"/>
              <a:chExt cx="421" cy="94"/>
            </a:xfrm>
          </p:grpSpPr>
          <p:sp>
            <p:nvSpPr>
              <p:cNvPr id="346224" name="Rectangle 1136"/>
              <p:cNvSpPr>
                <a:spLocks noChangeArrowheads="1"/>
              </p:cNvSpPr>
              <p:nvPr/>
            </p:nvSpPr>
            <p:spPr bwMode="auto">
              <a:xfrm>
                <a:off x="4594"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25" name="Rectangle 1137"/>
              <p:cNvSpPr>
                <a:spLocks noChangeArrowheads="1"/>
              </p:cNvSpPr>
              <p:nvPr/>
            </p:nvSpPr>
            <p:spPr bwMode="auto">
              <a:xfrm>
                <a:off x="4636"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26" name="Rectangle 1138"/>
              <p:cNvSpPr>
                <a:spLocks noChangeArrowheads="1"/>
              </p:cNvSpPr>
              <p:nvPr/>
            </p:nvSpPr>
            <p:spPr bwMode="auto">
              <a:xfrm>
                <a:off x="4678"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27" name="Rectangle 1139"/>
              <p:cNvSpPr>
                <a:spLocks noChangeArrowheads="1"/>
              </p:cNvSpPr>
              <p:nvPr/>
            </p:nvSpPr>
            <p:spPr bwMode="auto">
              <a:xfrm>
                <a:off x="4720"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28" name="Rectangle 1140"/>
              <p:cNvSpPr>
                <a:spLocks noChangeArrowheads="1"/>
              </p:cNvSpPr>
              <p:nvPr/>
            </p:nvSpPr>
            <p:spPr bwMode="auto">
              <a:xfrm>
                <a:off x="4762"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29" name="Rectangle 1141"/>
              <p:cNvSpPr>
                <a:spLocks noChangeArrowheads="1"/>
              </p:cNvSpPr>
              <p:nvPr/>
            </p:nvSpPr>
            <p:spPr bwMode="auto">
              <a:xfrm>
                <a:off x="4804"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30" name="Rectangle 1142"/>
              <p:cNvSpPr>
                <a:spLocks noChangeArrowheads="1"/>
              </p:cNvSpPr>
              <p:nvPr/>
            </p:nvSpPr>
            <p:spPr bwMode="auto">
              <a:xfrm>
                <a:off x="4846"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31" name="Rectangle 1143"/>
              <p:cNvSpPr>
                <a:spLocks noChangeArrowheads="1"/>
              </p:cNvSpPr>
              <p:nvPr/>
            </p:nvSpPr>
            <p:spPr bwMode="auto">
              <a:xfrm>
                <a:off x="4888"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32" name="Freeform 1144"/>
              <p:cNvSpPr>
                <a:spLocks/>
              </p:cNvSpPr>
              <p:nvPr/>
            </p:nvSpPr>
            <p:spPr bwMode="auto">
              <a:xfrm>
                <a:off x="4909" y="3374"/>
                <a:ext cx="106" cy="94"/>
              </a:xfrm>
              <a:custGeom>
                <a:avLst/>
                <a:gdLst>
                  <a:gd name="T0" fmla="*/ 0 w 106"/>
                  <a:gd name="T1" fmla="*/ 94 h 94"/>
                  <a:gd name="T2" fmla="*/ 106 w 106"/>
                  <a:gd name="T3" fmla="*/ 50 h 94"/>
                  <a:gd name="T4" fmla="*/ 0 w 106"/>
                  <a:gd name="T5" fmla="*/ 0 h 94"/>
                  <a:gd name="T6" fmla="*/ 0 w 106"/>
                  <a:gd name="T7" fmla="*/ 94 h 94"/>
                </a:gdLst>
                <a:ahLst/>
                <a:cxnLst>
                  <a:cxn ang="0">
                    <a:pos x="T0" y="T1"/>
                  </a:cxn>
                  <a:cxn ang="0">
                    <a:pos x="T2" y="T3"/>
                  </a:cxn>
                  <a:cxn ang="0">
                    <a:pos x="T4" y="T5"/>
                  </a:cxn>
                  <a:cxn ang="0">
                    <a:pos x="T6" y="T7"/>
                  </a:cxn>
                </a:cxnLst>
                <a:rect l="0" t="0" r="r" b="b"/>
                <a:pathLst>
                  <a:path w="106" h="94">
                    <a:moveTo>
                      <a:pt x="0" y="94"/>
                    </a:moveTo>
                    <a:lnTo>
                      <a:pt x="106"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46233" name="Group 1145"/>
            <p:cNvGrpSpPr>
              <a:grpSpLocks/>
            </p:cNvGrpSpPr>
            <p:nvPr/>
          </p:nvGrpSpPr>
          <p:grpSpPr bwMode="auto">
            <a:xfrm>
              <a:off x="4986" y="3688"/>
              <a:ext cx="281" cy="94"/>
              <a:chOff x="4986" y="3688"/>
              <a:chExt cx="281" cy="94"/>
            </a:xfrm>
          </p:grpSpPr>
          <p:sp>
            <p:nvSpPr>
              <p:cNvPr id="346234" name="Rectangle 1146"/>
              <p:cNvSpPr>
                <a:spLocks noChangeArrowheads="1"/>
              </p:cNvSpPr>
              <p:nvPr/>
            </p:nvSpPr>
            <p:spPr bwMode="auto">
              <a:xfrm>
                <a:off x="4986" y="3725"/>
                <a:ext cx="22"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35" name="Rectangle 1147"/>
              <p:cNvSpPr>
                <a:spLocks noChangeArrowheads="1"/>
              </p:cNvSpPr>
              <p:nvPr/>
            </p:nvSpPr>
            <p:spPr bwMode="auto">
              <a:xfrm>
                <a:off x="5029" y="3725"/>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36" name="Rectangle 1148"/>
              <p:cNvSpPr>
                <a:spLocks noChangeArrowheads="1"/>
              </p:cNvSpPr>
              <p:nvPr/>
            </p:nvSpPr>
            <p:spPr bwMode="auto">
              <a:xfrm>
                <a:off x="5071" y="3725"/>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37" name="Rectangle 1149"/>
              <p:cNvSpPr>
                <a:spLocks noChangeArrowheads="1"/>
              </p:cNvSpPr>
              <p:nvPr/>
            </p:nvSpPr>
            <p:spPr bwMode="auto">
              <a:xfrm>
                <a:off x="5113" y="3725"/>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38" name="Rectangle 1150"/>
              <p:cNvSpPr>
                <a:spLocks noChangeArrowheads="1"/>
              </p:cNvSpPr>
              <p:nvPr/>
            </p:nvSpPr>
            <p:spPr bwMode="auto">
              <a:xfrm>
                <a:off x="5155" y="3725"/>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39" name="Freeform 1151"/>
              <p:cNvSpPr>
                <a:spLocks/>
              </p:cNvSpPr>
              <p:nvPr/>
            </p:nvSpPr>
            <p:spPr bwMode="auto">
              <a:xfrm>
                <a:off x="5155" y="3688"/>
                <a:ext cx="112" cy="94"/>
              </a:xfrm>
              <a:custGeom>
                <a:avLst/>
                <a:gdLst>
                  <a:gd name="T0" fmla="*/ 0 w 112"/>
                  <a:gd name="T1" fmla="*/ 94 h 94"/>
                  <a:gd name="T2" fmla="*/ 112 w 112"/>
                  <a:gd name="T3" fmla="*/ 50 h 94"/>
                  <a:gd name="T4" fmla="*/ 0 w 112"/>
                  <a:gd name="T5" fmla="*/ 0 h 94"/>
                  <a:gd name="T6" fmla="*/ 0 w 112"/>
                  <a:gd name="T7" fmla="*/ 94 h 94"/>
                </a:gdLst>
                <a:ahLst/>
                <a:cxnLst>
                  <a:cxn ang="0">
                    <a:pos x="T0" y="T1"/>
                  </a:cxn>
                  <a:cxn ang="0">
                    <a:pos x="T2" y="T3"/>
                  </a:cxn>
                  <a:cxn ang="0">
                    <a:pos x="T4" y="T5"/>
                  </a:cxn>
                  <a:cxn ang="0">
                    <a:pos x="T6" y="T7"/>
                  </a:cxn>
                </a:cxnLst>
                <a:rect l="0" t="0" r="r" b="b"/>
                <a:pathLst>
                  <a:path w="112" h="94">
                    <a:moveTo>
                      <a:pt x="0" y="94"/>
                    </a:moveTo>
                    <a:lnTo>
                      <a:pt x="112"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46240" name="Group 1152"/>
            <p:cNvGrpSpPr>
              <a:grpSpLocks/>
            </p:cNvGrpSpPr>
            <p:nvPr/>
          </p:nvGrpSpPr>
          <p:grpSpPr bwMode="auto">
            <a:xfrm>
              <a:off x="4103" y="3060"/>
              <a:ext cx="505" cy="94"/>
              <a:chOff x="4103" y="3060"/>
              <a:chExt cx="505" cy="94"/>
            </a:xfrm>
          </p:grpSpPr>
          <p:sp>
            <p:nvSpPr>
              <p:cNvPr id="346241" name="Rectangle 1153"/>
              <p:cNvSpPr>
                <a:spLocks noChangeArrowheads="1"/>
              </p:cNvSpPr>
              <p:nvPr/>
            </p:nvSpPr>
            <p:spPr bwMode="auto">
              <a:xfrm>
                <a:off x="4103"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42" name="Rectangle 1154"/>
              <p:cNvSpPr>
                <a:spLocks noChangeArrowheads="1"/>
              </p:cNvSpPr>
              <p:nvPr/>
            </p:nvSpPr>
            <p:spPr bwMode="auto">
              <a:xfrm>
                <a:off x="4145"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43" name="Rectangle 1155"/>
              <p:cNvSpPr>
                <a:spLocks noChangeArrowheads="1"/>
              </p:cNvSpPr>
              <p:nvPr/>
            </p:nvSpPr>
            <p:spPr bwMode="auto">
              <a:xfrm>
                <a:off x="4187"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44" name="Rectangle 1156"/>
              <p:cNvSpPr>
                <a:spLocks noChangeArrowheads="1"/>
              </p:cNvSpPr>
              <p:nvPr/>
            </p:nvSpPr>
            <p:spPr bwMode="auto">
              <a:xfrm>
                <a:off x="4229"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45" name="Rectangle 1157"/>
              <p:cNvSpPr>
                <a:spLocks noChangeArrowheads="1"/>
              </p:cNvSpPr>
              <p:nvPr/>
            </p:nvSpPr>
            <p:spPr bwMode="auto">
              <a:xfrm>
                <a:off x="4271"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46" name="Rectangle 1158"/>
              <p:cNvSpPr>
                <a:spLocks noChangeArrowheads="1"/>
              </p:cNvSpPr>
              <p:nvPr/>
            </p:nvSpPr>
            <p:spPr bwMode="auto">
              <a:xfrm>
                <a:off x="4313"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47" name="Rectangle 1159"/>
              <p:cNvSpPr>
                <a:spLocks noChangeArrowheads="1"/>
              </p:cNvSpPr>
              <p:nvPr/>
            </p:nvSpPr>
            <p:spPr bwMode="auto">
              <a:xfrm>
                <a:off x="4355"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48" name="Rectangle 1160"/>
              <p:cNvSpPr>
                <a:spLocks noChangeArrowheads="1"/>
              </p:cNvSpPr>
              <p:nvPr/>
            </p:nvSpPr>
            <p:spPr bwMode="auto">
              <a:xfrm>
                <a:off x="4397" y="3097"/>
                <a:ext cx="22"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49" name="Rectangle 1161"/>
              <p:cNvSpPr>
                <a:spLocks noChangeArrowheads="1"/>
              </p:cNvSpPr>
              <p:nvPr/>
            </p:nvSpPr>
            <p:spPr bwMode="auto">
              <a:xfrm>
                <a:off x="4440"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50" name="Rectangle 1162"/>
              <p:cNvSpPr>
                <a:spLocks noChangeArrowheads="1"/>
              </p:cNvSpPr>
              <p:nvPr/>
            </p:nvSpPr>
            <p:spPr bwMode="auto">
              <a:xfrm>
                <a:off x="4482"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51" name="Freeform 1163"/>
              <p:cNvSpPr>
                <a:spLocks/>
              </p:cNvSpPr>
              <p:nvPr/>
            </p:nvSpPr>
            <p:spPr bwMode="auto">
              <a:xfrm>
                <a:off x="4496" y="3060"/>
                <a:ext cx="112" cy="94"/>
              </a:xfrm>
              <a:custGeom>
                <a:avLst/>
                <a:gdLst>
                  <a:gd name="T0" fmla="*/ 0 w 112"/>
                  <a:gd name="T1" fmla="*/ 94 h 94"/>
                  <a:gd name="T2" fmla="*/ 112 w 112"/>
                  <a:gd name="T3" fmla="*/ 50 h 94"/>
                  <a:gd name="T4" fmla="*/ 0 w 112"/>
                  <a:gd name="T5" fmla="*/ 0 h 94"/>
                  <a:gd name="T6" fmla="*/ 0 w 112"/>
                  <a:gd name="T7" fmla="*/ 94 h 94"/>
                </a:gdLst>
                <a:ahLst/>
                <a:cxnLst>
                  <a:cxn ang="0">
                    <a:pos x="T0" y="T1"/>
                  </a:cxn>
                  <a:cxn ang="0">
                    <a:pos x="T2" y="T3"/>
                  </a:cxn>
                  <a:cxn ang="0">
                    <a:pos x="T4" y="T5"/>
                  </a:cxn>
                  <a:cxn ang="0">
                    <a:pos x="T6" y="T7"/>
                  </a:cxn>
                </a:cxnLst>
                <a:rect l="0" t="0" r="r" b="b"/>
                <a:pathLst>
                  <a:path w="112" h="94">
                    <a:moveTo>
                      <a:pt x="0" y="94"/>
                    </a:moveTo>
                    <a:lnTo>
                      <a:pt x="112"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46252" name="Group 1164"/>
            <p:cNvGrpSpPr>
              <a:grpSpLocks/>
            </p:cNvGrpSpPr>
            <p:nvPr/>
          </p:nvGrpSpPr>
          <p:grpSpPr bwMode="auto">
            <a:xfrm>
              <a:off x="2609" y="2262"/>
              <a:ext cx="414" cy="94"/>
              <a:chOff x="2609" y="2262"/>
              <a:chExt cx="414" cy="94"/>
            </a:xfrm>
          </p:grpSpPr>
          <p:sp>
            <p:nvSpPr>
              <p:cNvPr id="346253" name="Rectangle 1165"/>
              <p:cNvSpPr>
                <a:spLocks noChangeArrowheads="1"/>
              </p:cNvSpPr>
              <p:nvPr/>
            </p:nvSpPr>
            <p:spPr bwMode="auto">
              <a:xfrm>
                <a:off x="2609" y="2300"/>
                <a:ext cx="323"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54" name="Freeform 1166"/>
              <p:cNvSpPr>
                <a:spLocks/>
              </p:cNvSpPr>
              <p:nvPr/>
            </p:nvSpPr>
            <p:spPr bwMode="auto">
              <a:xfrm>
                <a:off x="2918" y="2262"/>
                <a:ext cx="105" cy="94"/>
              </a:xfrm>
              <a:custGeom>
                <a:avLst/>
                <a:gdLst>
                  <a:gd name="T0" fmla="*/ 0 w 105"/>
                  <a:gd name="T1" fmla="*/ 94 h 94"/>
                  <a:gd name="T2" fmla="*/ 105 w 105"/>
                  <a:gd name="T3" fmla="*/ 44 h 94"/>
                  <a:gd name="T4" fmla="*/ 0 w 105"/>
                  <a:gd name="T5" fmla="*/ 0 h 94"/>
                  <a:gd name="T6" fmla="*/ 0 w 105"/>
                  <a:gd name="T7" fmla="*/ 94 h 94"/>
                </a:gdLst>
                <a:ahLst/>
                <a:cxnLst>
                  <a:cxn ang="0">
                    <a:pos x="T0" y="T1"/>
                  </a:cxn>
                  <a:cxn ang="0">
                    <a:pos x="T2" y="T3"/>
                  </a:cxn>
                  <a:cxn ang="0">
                    <a:pos x="T4" y="T5"/>
                  </a:cxn>
                  <a:cxn ang="0">
                    <a:pos x="T6" y="T7"/>
                  </a:cxn>
                </a:cxnLst>
                <a:rect l="0" t="0" r="r" b="b"/>
                <a:pathLst>
                  <a:path w="105" h="94">
                    <a:moveTo>
                      <a:pt x="0" y="94"/>
                    </a:moveTo>
                    <a:lnTo>
                      <a:pt x="105" y="44"/>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46255" name="Group 1167"/>
            <p:cNvGrpSpPr>
              <a:grpSpLocks/>
            </p:cNvGrpSpPr>
            <p:nvPr/>
          </p:nvGrpSpPr>
          <p:grpSpPr bwMode="auto">
            <a:xfrm>
              <a:off x="3037" y="2570"/>
              <a:ext cx="687" cy="94"/>
              <a:chOff x="3037" y="2570"/>
              <a:chExt cx="687" cy="94"/>
            </a:xfrm>
          </p:grpSpPr>
          <p:sp>
            <p:nvSpPr>
              <p:cNvPr id="346256" name="Rectangle 1168"/>
              <p:cNvSpPr>
                <a:spLocks noChangeArrowheads="1"/>
              </p:cNvSpPr>
              <p:nvPr/>
            </p:nvSpPr>
            <p:spPr bwMode="auto">
              <a:xfrm>
                <a:off x="3037" y="2608"/>
                <a:ext cx="59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57" name="Freeform 1169"/>
              <p:cNvSpPr>
                <a:spLocks/>
              </p:cNvSpPr>
              <p:nvPr/>
            </p:nvSpPr>
            <p:spPr bwMode="auto">
              <a:xfrm>
                <a:off x="3619" y="2570"/>
                <a:ext cx="105" cy="94"/>
              </a:xfrm>
              <a:custGeom>
                <a:avLst/>
                <a:gdLst>
                  <a:gd name="T0" fmla="*/ 0 w 105"/>
                  <a:gd name="T1" fmla="*/ 94 h 94"/>
                  <a:gd name="T2" fmla="*/ 105 w 105"/>
                  <a:gd name="T3" fmla="*/ 50 h 94"/>
                  <a:gd name="T4" fmla="*/ 0 w 105"/>
                  <a:gd name="T5" fmla="*/ 0 h 94"/>
                  <a:gd name="T6" fmla="*/ 0 w 105"/>
                  <a:gd name="T7" fmla="*/ 94 h 94"/>
                </a:gdLst>
                <a:ahLst/>
                <a:cxnLst>
                  <a:cxn ang="0">
                    <a:pos x="T0" y="T1"/>
                  </a:cxn>
                  <a:cxn ang="0">
                    <a:pos x="T2" y="T3"/>
                  </a:cxn>
                  <a:cxn ang="0">
                    <a:pos x="T4" y="T5"/>
                  </a:cxn>
                  <a:cxn ang="0">
                    <a:pos x="T6" y="T7"/>
                  </a:cxn>
                </a:cxnLst>
                <a:rect l="0" t="0" r="r" b="b"/>
                <a:pathLst>
                  <a:path w="105" h="94">
                    <a:moveTo>
                      <a:pt x="0" y="94"/>
                    </a:moveTo>
                    <a:lnTo>
                      <a:pt x="105"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46258" name="Group 1170"/>
            <p:cNvGrpSpPr>
              <a:grpSpLocks/>
            </p:cNvGrpSpPr>
            <p:nvPr/>
          </p:nvGrpSpPr>
          <p:grpSpPr bwMode="auto">
            <a:xfrm>
              <a:off x="4187" y="3198"/>
              <a:ext cx="421" cy="94"/>
              <a:chOff x="4187" y="3198"/>
              <a:chExt cx="421" cy="94"/>
            </a:xfrm>
          </p:grpSpPr>
          <p:sp>
            <p:nvSpPr>
              <p:cNvPr id="346259" name="Rectangle 1171"/>
              <p:cNvSpPr>
                <a:spLocks noChangeArrowheads="1"/>
              </p:cNvSpPr>
              <p:nvPr/>
            </p:nvSpPr>
            <p:spPr bwMode="auto">
              <a:xfrm>
                <a:off x="4187" y="3236"/>
                <a:ext cx="330"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60" name="Freeform 1172"/>
              <p:cNvSpPr>
                <a:spLocks/>
              </p:cNvSpPr>
              <p:nvPr/>
            </p:nvSpPr>
            <p:spPr bwMode="auto">
              <a:xfrm>
                <a:off x="4503" y="3198"/>
                <a:ext cx="105" cy="94"/>
              </a:xfrm>
              <a:custGeom>
                <a:avLst/>
                <a:gdLst>
                  <a:gd name="T0" fmla="*/ 0 w 105"/>
                  <a:gd name="T1" fmla="*/ 94 h 94"/>
                  <a:gd name="T2" fmla="*/ 105 w 105"/>
                  <a:gd name="T3" fmla="*/ 50 h 94"/>
                  <a:gd name="T4" fmla="*/ 0 w 105"/>
                  <a:gd name="T5" fmla="*/ 0 h 94"/>
                  <a:gd name="T6" fmla="*/ 0 w 105"/>
                  <a:gd name="T7" fmla="*/ 94 h 94"/>
                </a:gdLst>
                <a:ahLst/>
                <a:cxnLst>
                  <a:cxn ang="0">
                    <a:pos x="T0" y="T1"/>
                  </a:cxn>
                  <a:cxn ang="0">
                    <a:pos x="T2" y="T3"/>
                  </a:cxn>
                  <a:cxn ang="0">
                    <a:pos x="T4" y="T5"/>
                  </a:cxn>
                  <a:cxn ang="0">
                    <a:pos x="T6" y="T7"/>
                  </a:cxn>
                </a:cxnLst>
                <a:rect l="0" t="0" r="r" b="b"/>
                <a:pathLst>
                  <a:path w="105" h="94">
                    <a:moveTo>
                      <a:pt x="0" y="94"/>
                    </a:moveTo>
                    <a:lnTo>
                      <a:pt x="105"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46261" name="Group 1173"/>
            <p:cNvGrpSpPr>
              <a:grpSpLocks/>
            </p:cNvGrpSpPr>
            <p:nvPr/>
          </p:nvGrpSpPr>
          <p:grpSpPr bwMode="auto">
            <a:xfrm>
              <a:off x="3731" y="2884"/>
              <a:ext cx="428" cy="94"/>
              <a:chOff x="3731" y="2884"/>
              <a:chExt cx="428" cy="94"/>
            </a:xfrm>
          </p:grpSpPr>
          <p:sp>
            <p:nvSpPr>
              <p:cNvPr id="346262" name="Rectangle 1174"/>
              <p:cNvSpPr>
                <a:spLocks noChangeArrowheads="1"/>
              </p:cNvSpPr>
              <p:nvPr/>
            </p:nvSpPr>
            <p:spPr bwMode="auto">
              <a:xfrm>
                <a:off x="3731" y="2922"/>
                <a:ext cx="330"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63" name="Freeform 1175"/>
              <p:cNvSpPr>
                <a:spLocks/>
              </p:cNvSpPr>
              <p:nvPr/>
            </p:nvSpPr>
            <p:spPr bwMode="auto">
              <a:xfrm>
                <a:off x="4047" y="2884"/>
                <a:ext cx="112" cy="94"/>
              </a:xfrm>
              <a:custGeom>
                <a:avLst/>
                <a:gdLst>
                  <a:gd name="T0" fmla="*/ 0 w 112"/>
                  <a:gd name="T1" fmla="*/ 94 h 94"/>
                  <a:gd name="T2" fmla="*/ 112 w 112"/>
                  <a:gd name="T3" fmla="*/ 50 h 94"/>
                  <a:gd name="T4" fmla="*/ 0 w 112"/>
                  <a:gd name="T5" fmla="*/ 0 h 94"/>
                  <a:gd name="T6" fmla="*/ 0 w 112"/>
                  <a:gd name="T7" fmla="*/ 94 h 94"/>
                </a:gdLst>
                <a:ahLst/>
                <a:cxnLst>
                  <a:cxn ang="0">
                    <a:pos x="T0" y="T1"/>
                  </a:cxn>
                  <a:cxn ang="0">
                    <a:pos x="T2" y="T3"/>
                  </a:cxn>
                  <a:cxn ang="0">
                    <a:pos x="T4" y="T5"/>
                  </a:cxn>
                  <a:cxn ang="0">
                    <a:pos x="T6" y="T7"/>
                  </a:cxn>
                </a:cxnLst>
                <a:rect l="0" t="0" r="r" b="b"/>
                <a:pathLst>
                  <a:path w="112" h="94">
                    <a:moveTo>
                      <a:pt x="0" y="94"/>
                    </a:moveTo>
                    <a:lnTo>
                      <a:pt x="112"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46264" name="Group 1176"/>
            <p:cNvGrpSpPr>
              <a:grpSpLocks/>
            </p:cNvGrpSpPr>
            <p:nvPr/>
          </p:nvGrpSpPr>
          <p:grpSpPr bwMode="auto">
            <a:xfrm>
              <a:off x="5029" y="3826"/>
              <a:ext cx="224" cy="94"/>
              <a:chOff x="5029" y="3826"/>
              <a:chExt cx="224" cy="94"/>
            </a:xfrm>
          </p:grpSpPr>
          <p:sp>
            <p:nvSpPr>
              <p:cNvPr id="346265" name="Rectangle 1177"/>
              <p:cNvSpPr>
                <a:spLocks noChangeArrowheads="1"/>
              </p:cNvSpPr>
              <p:nvPr/>
            </p:nvSpPr>
            <p:spPr bwMode="auto">
              <a:xfrm>
                <a:off x="5029" y="3864"/>
                <a:ext cx="133"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66" name="Freeform 1178"/>
              <p:cNvSpPr>
                <a:spLocks/>
              </p:cNvSpPr>
              <p:nvPr/>
            </p:nvSpPr>
            <p:spPr bwMode="auto">
              <a:xfrm>
                <a:off x="5148" y="3826"/>
                <a:ext cx="105" cy="94"/>
              </a:xfrm>
              <a:custGeom>
                <a:avLst/>
                <a:gdLst>
                  <a:gd name="T0" fmla="*/ 0 w 105"/>
                  <a:gd name="T1" fmla="*/ 94 h 94"/>
                  <a:gd name="T2" fmla="*/ 105 w 105"/>
                  <a:gd name="T3" fmla="*/ 50 h 94"/>
                  <a:gd name="T4" fmla="*/ 0 w 105"/>
                  <a:gd name="T5" fmla="*/ 0 h 94"/>
                  <a:gd name="T6" fmla="*/ 0 w 105"/>
                  <a:gd name="T7" fmla="*/ 94 h 94"/>
                </a:gdLst>
                <a:ahLst/>
                <a:cxnLst>
                  <a:cxn ang="0">
                    <a:pos x="T0" y="T1"/>
                  </a:cxn>
                  <a:cxn ang="0">
                    <a:pos x="T2" y="T3"/>
                  </a:cxn>
                  <a:cxn ang="0">
                    <a:pos x="T4" y="T5"/>
                  </a:cxn>
                  <a:cxn ang="0">
                    <a:pos x="T6" y="T7"/>
                  </a:cxn>
                </a:cxnLst>
                <a:rect l="0" t="0" r="r" b="b"/>
                <a:pathLst>
                  <a:path w="105" h="94">
                    <a:moveTo>
                      <a:pt x="0" y="94"/>
                    </a:moveTo>
                    <a:lnTo>
                      <a:pt x="105"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46267" name="Group 1179"/>
            <p:cNvGrpSpPr>
              <a:grpSpLocks/>
            </p:cNvGrpSpPr>
            <p:nvPr/>
          </p:nvGrpSpPr>
          <p:grpSpPr bwMode="auto">
            <a:xfrm>
              <a:off x="4594" y="3506"/>
              <a:ext cx="421" cy="94"/>
              <a:chOff x="4594" y="3506"/>
              <a:chExt cx="421" cy="94"/>
            </a:xfrm>
          </p:grpSpPr>
          <p:sp>
            <p:nvSpPr>
              <p:cNvPr id="346268" name="Rectangle 1180"/>
              <p:cNvSpPr>
                <a:spLocks noChangeArrowheads="1"/>
              </p:cNvSpPr>
              <p:nvPr/>
            </p:nvSpPr>
            <p:spPr bwMode="auto">
              <a:xfrm>
                <a:off x="4594" y="3543"/>
                <a:ext cx="329"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69" name="Freeform 1181"/>
              <p:cNvSpPr>
                <a:spLocks/>
              </p:cNvSpPr>
              <p:nvPr/>
            </p:nvSpPr>
            <p:spPr bwMode="auto">
              <a:xfrm>
                <a:off x="4909" y="3506"/>
                <a:ext cx="106" cy="94"/>
              </a:xfrm>
              <a:custGeom>
                <a:avLst/>
                <a:gdLst>
                  <a:gd name="T0" fmla="*/ 0 w 106"/>
                  <a:gd name="T1" fmla="*/ 94 h 94"/>
                  <a:gd name="T2" fmla="*/ 106 w 106"/>
                  <a:gd name="T3" fmla="*/ 44 h 94"/>
                  <a:gd name="T4" fmla="*/ 0 w 106"/>
                  <a:gd name="T5" fmla="*/ 0 h 94"/>
                  <a:gd name="T6" fmla="*/ 0 w 106"/>
                  <a:gd name="T7" fmla="*/ 94 h 94"/>
                </a:gdLst>
                <a:ahLst/>
                <a:cxnLst>
                  <a:cxn ang="0">
                    <a:pos x="T0" y="T1"/>
                  </a:cxn>
                  <a:cxn ang="0">
                    <a:pos x="T2" y="T3"/>
                  </a:cxn>
                  <a:cxn ang="0">
                    <a:pos x="T4" y="T5"/>
                  </a:cxn>
                  <a:cxn ang="0">
                    <a:pos x="T6" y="T7"/>
                  </a:cxn>
                </a:cxnLst>
                <a:rect l="0" t="0" r="r" b="b"/>
                <a:pathLst>
                  <a:path w="106" h="94">
                    <a:moveTo>
                      <a:pt x="0" y="94"/>
                    </a:moveTo>
                    <a:lnTo>
                      <a:pt x="106" y="44"/>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46270" name="Group 1182"/>
            <p:cNvGrpSpPr>
              <a:grpSpLocks/>
            </p:cNvGrpSpPr>
            <p:nvPr/>
          </p:nvGrpSpPr>
          <p:grpSpPr bwMode="auto">
            <a:xfrm>
              <a:off x="2703" y="1552"/>
              <a:ext cx="421" cy="95"/>
              <a:chOff x="2813" y="1552"/>
              <a:chExt cx="421" cy="95"/>
            </a:xfrm>
          </p:grpSpPr>
          <p:sp>
            <p:nvSpPr>
              <p:cNvPr id="346271" name="Rectangle 1183"/>
              <p:cNvSpPr>
                <a:spLocks noChangeArrowheads="1"/>
              </p:cNvSpPr>
              <p:nvPr/>
            </p:nvSpPr>
            <p:spPr bwMode="auto">
              <a:xfrm>
                <a:off x="2813"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72" name="Rectangle 1184"/>
              <p:cNvSpPr>
                <a:spLocks noChangeArrowheads="1"/>
              </p:cNvSpPr>
              <p:nvPr/>
            </p:nvSpPr>
            <p:spPr bwMode="auto">
              <a:xfrm>
                <a:off x="2855"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73" name="Rectangle 1185"/>
              <p:cNvSpPr>
                <a:spLocks noChangeArrowheads="1"/>
              </p:cNvSpPr>
              <p:nvPr/>
            </p:nvSpPr>
            <p:spPr bwMode="auto">
              <a:xfrm>
                <a:off x="2897"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74" name="Rectangle 1186"/>
              <p:cNvSpPr>
                <a:spLocks noChangeArrowheads="1"/>
              </p:cNvSpPr>
              <p:nvPr/>
            </p:nvSpPr>
            <p:spPr bwMode="auto">
              <a:xfrm>
                <a:off x="2939"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75" name="Rectangle 1187"/>
              <p:cNvSpPr>
                <a:spLocks noChangeArrowheads="1"/>
              </p:cNvSpPr>
              <p:nvPr/>
            </p:nvSpPr>
            <p:spPr bwMode="auto">
              <a:xfrm>
                <a:off x="2981"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76" name="Rectangle 1188"/>
              <p:cNvSpPr>
                <a:spLocks noChangeArrowheads="1"/>
              </p:cNvSpPr>
              <p:nvPr/>
            </p:nvSpPr>
            <p:spPr bwMode="auto">
              <a:xfrm>
                <a:off x="3023"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77" name="Rectangle 1189"/>
              <p:cNvSpPr>
                <a:spLocks noChangeArrowheads="1"/>
              </p:cNvSpPr>
              <p:nvPr/>
            </p:nvSpPr>
            <p:spPr bwMode="auto">
              <a:xfrm>
                <a:off x="3065"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78" name="Rectangle 1190"/>
              <p:cNvSpPr>
                <a:spLocks noChangeArrowheads="1"/>
              </p:cNvSpPr>
              <p:nvPr/>
            </p:nvSpPr>
            <p:spPr bwMode="auto">
              <a:xfrm>
                <a:off x="3107"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79" name="Freeform 1191"/>
              <p:cNvSpPr>
                <a:spLocks/>
              </p:cNvSpPr>
              <p:nvPr/>
            </p:nvSpPr>
            <p:spPr bwMode="auto">
              <a:xfrm>
                <a:off x="3128" y="1552"/>
                <a:ext cx="106" cy="95"/>
              </a:xfrm>
              <a:custGeom>
                <a:avLst/>
                <a:gdLst>
                  <a:gd name="T0" fmla="*/ 0 w 106"/>
                  <a:gd name="T1" fmla="*/ 95 h 95"/>
                  <a:gd name="T2" fmla="*/ 106 w 106"/>
                  <a:gd name="T3" fmla="*/ 51 h 95"/>
                  <a:gd name="T4" fmla="*/ 0 w 106"/>
                  <a:gd name="T5" fmla="*/ 0 h 95"/>
                  <a:gd name="T6" fmla="*/ 0 w 106"/>
                  <a:gd name="T7" fmla="*/ 95 h 95"/>
                </a:gdLst>
                <a:ahLst/>
                <a:cxnLst>
                  <a:cxn ang="0">
                    <a:pos x="T0" y="T1"/>
                  </a:cxn>
                  <a:cxn ang="0">
                    <a:pos x="T2" y="T3"/>
                  </a:cxn>
                  <a:cxn ang="0">
                    <a:pos x="T4" y="T5"/>
                  </a:cxn>
                  <a:cxn ang="0">
                    <a:pos x="T6" y="T7"/>
                  </a:cxn>
                </a:cxnLst>
                <a:rect l="0" t="0" r="r" b="b"/>
                <a:pathLst>
                  <a:path w="106" h="95">
                    <a:moveTo>
                      <a:pt x="0" y="95"/>
                    </a:moveTo>
                    <a:lnTo>
                      <a:pt x="106" y="51"/>
                    </a:lnTo>
                    <a:lnTo>
                      <a:pt x="0" y="0"/>
                    </a:lnTo>
                    <a:lnTo>
                      <a:pt x="0" y="9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46280" name="Group 1192"/>
            <p:cNvGrpSpPr>
              <a:grpSpLocks/>
            </p:cNvGrpSpPr>
            <p:nvPr/>
          </p:nvGrpSpPr>
          <p:grpSpPr bwMode="auto">
            <a:xfrm>
              <a:off x="3590" y="1552"/>
              <a:ext cx="421" cy="95"/>
              <a:chOff x="4173" y="1552"/>
              <a:chExt cx="421" cy="95"/>
            </a:xfrm>
          </p:grpSpPr>
          <p:sp>
            <p:nvSpPr>
              <p:cNvPr id="346281" name="Rectangle 1193"/>
              <p:cNvSpPr>
                <a:spLocks noChangeArrowheads="1"/>
              </p:cNvSpPr>
              <p:nvPr/>
            </p:nvSpPr>
            <p:spPr bwMode="auto">
              <a:xfrm>
                <a:off x="4173" y="1590"/>
                <a:ext cx="330"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46282" name="Freeform 1194"/>
              <p:cNvSpPr>
                <a:spLocks/>
              </p:cNvSpPr>
              <p:nvPr/>
            </p:nvSpPr>
            <p:spPr bwMode="auto">
              <a:xfrm>
                <a:off x="4489" y="1552"/>
                <a:ext cx="105" cy="95"/>
              </a:xfrm>
              <a:custGeom>
                <a:avLst/>
                <a:gdLst>
                  <a:gd name="T0" fmla="*/ 0 w 105"/>
                  <a:gd name="T1" fmla="*/ 95 h 95"/>
                  <a:gd name="T2" fmla="*/ 105 w 105"/>
                  <a:gd name="T3" fmla="*/ 51 h 95"/>
                  <a:gd name="T4" fmla="*/ 0 w 105"/>
                  <a:gd name="T5" fmla="*/ 0 h 95"/>
                  <a:gd name="T6" fmla="*/ 0 w 105"/>
                  <a:gd name="T7" fmla="*/ 95 h 95"/>
                </a:gdLst>
                <a:ahLst/>
                <a:cxnLst>
                  <a:cxn ang="0">
                    <a:pos x="T0" y="T1"/>
                  </a:cxn>
                  <a:cxn ang="0">
                    <a:pos x="T2" y="T3"/>
                  </a:cxn>
                  <a:cxn ang="0">
                    <a:pos x="T4" y="T5"/>
                  </a:cxn>
                  <a:cxn ang="0">
                    <a:pos x="T6" y="T7"/>
                  </a:cxn>
                </a:cxnLst>
                <a:rect l="0" t="0" r="r" b="b"/>
                <a:pathLst>
                  <a:path w="105" h="95">
                    <a:moveTo>
                      <a:pt x="0" y="95"/>
                    </a:moveTo>
                    <a:lnTo>
                      <a:pt x="105" y="51"/>
                    </a:lnTo>
                    <a:lnTo>
                      <a:pt x="0" y="0"/>
                    </a:lnTo>
                    <a:lnTo>
                      <a:pt x="0" y="9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346283" name="Text Box 1195"/>
          <p:cNvSpPr txBox="1">
            <a:spLocks noChangeArrowheads="1"/>
          </p:cNvSpPr>
          <p:nvPr/>
        </p:nvSpPr>
        <p:spPr bwMode="auto">
          <a:xfrm>
            <a:off x="1858963" y="2306638"/>
            <a:ext cx="22748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a:solidFill>
                  <a:schemeClr val="tx1"/>
                </a:solidFill>
                <a:latin typeface="Times New Roman" pitchFamily="18" charset="0"/>
                <a:ea typeface="HGS創英角ﾎﾟｯﾌﾟ体" pitchFamily="50" charset="-128"/>
              </a:rPr>
              <a:t>（ガントチャート）</a:t>
            </a:r>
          </a:p>
        </p:txBody>
      </p:sp>
      <p:sp>
        <p:nvSpPr>
          <p:cNvPr id="346284" name="Text Box 1196"/>
          <p:cNvSpPr txBox="1">
            <a:spLocks noChangeArrowheads="1"/>
          </p:cNvSpPr>
          <p:nvPr/>
        </p:nvSpPr>
        <p:spPr bwMode="auto">
          <a:xfrm>
            <a:off x="1022350" y="517525"/>
            <a:ext cx="1539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chemeClr val="tx1"/>
                </a:solidFill>
                <a:latin typeface="HGSｺﾞｼｯｸE" pitchFamily="50" charset="-128"/>
                <a:ea typeface="HGSｺﾞｼｯｸE" pitchFamily="50" charset="-128"/>
              </a:rPr>
              <a:t>手順３</a:t>
            </a:r>
          </a:p>
        </p:txBody>
      </p:sp>
      <p:pic>
        <p:nvPicPr>
          <p:cNvPr id="346285" name="Picture 1197" descr="0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0313" y="1012825"/>
            <a:ext cx="2474912" cy="1460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ll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2"/>
          <p:cNvSpPr>
            <a:spLocks noChangeArrowheads="1"/>
          </p:cNvSpPr>
          <p:nvPr/>
        </p:nvSpPr>
        <p:spPr bwMode="auto">
          <a:xfrm>
            <a:off x="0" y="0"/>
            <a:ext cx="9158288" cy="6858000"/>
          </a:xfrm>
          <a:prstGeom prst="rect">
            <a:avLst/>
          </a:prstGeom>
          <a:solidFill>
            <a:srgbClr val="66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ja-JP" sz="3200">
              <a:solidFill>
                <a:schemeClr val="tx1"/>
              </a:solidFill>
              <a:latin typeface="Times New Roman" pitchFamily="18" charset="0"/>
              <a:ea typeface="HG正楷書体-PRO" pitchFamily="65" charset="-128"/>
            </a:endParaRPr>
          </a:p>
        </p:txBody>
      </p:sp>
      <p:sp>
        <p:nvSpPr>
          <p:cNvPr id="348163" name="Rectangle 3"/>
          <p:cNvSpPr>
            <a:spLocks noGrp="1" noChangeArrowheads="1"/>
          </p:cNvSpPr>
          <p:nvPr>
            <p:ph type="title"/>
          </p:nvPr>
        </p:nvSpPr>
        <p:spPr>
          <a:xfrm>
            <a:off x="304800" y="441325"/>
            <a:ext cx="6505575" cy="549275"/>
          </a:xfrm>
        </p:spPr>
        <p:txBody>
          <a:bodyPr/>
          <a:lstStyle/>
          <a:p>
            <a:pPr algn="l"/>
            <a:r>
              <a:rPr lang="ja-JP" altLang="en-US" sz="3900">
                <a:solidFill>
                  <a:srgbClr val="FFFF00"/>
                </a:solidFill>
                <a:ea typeface="HG創英角ﾎﾟｯﾌﾟ体" pitchFamily="49" charset="-128"/>
              </a:rPr>
              <a:t>３．活動計画の作成</a:t>
            </a:r>
          </a:p>
        </p:txBody>
      </p:sp>
      <p:sp>
        <p:nvSpPr>
          <p:cNvPr id="348164" name="AutoShape 4"/>
          <p:cNvSpPr>
            <a:spLocks noChangeArrowheads="1"/>
          </p:cNvSpPr>
          <p:nvPr/>
        </p:nvSpPr>
        <p:spPr bwMode="auto">
          <a:xfrm>
            <a:off x="144463" y="1292225"/>
            <a:ext cx="8824912" cy="709613"/>
          </a:xfrm>
          <a:prstGeom prst="roundRect">
            <a:avLst>
              <a:gd name="adj" fmla="val 16667"/>
            </a:avLst>
          </a:prstGeom>
          <a:solidFill>
            <a:srgbClr val="FFFF99"/>
          </a:solidFill>
          <a:ln w="9525">
            <a:solidFill>
              <a:schemeClr val="tx1"/>
            </a:solidFill>
            <a:round/>
            <a:headEnd/>
            <a:tailEnd/>
          </a:ln>
          <a:effectLst>
            <a:outerShdw dist="107763" dir="2700000" algn="ctr" rotWithShape="0">
              <a:schemeClr val="bg2"/>
            </a:outerShdw>
          </a:effectLst>
        </p:spPr>
        <p:txBody>
          <a:bodyPr wrap="none" anchor="ctr"/>
          <a:lstStyle/>
          <a:p>
            <a:r>
              <a:rPr lang="ja-JP" altLang="en-US" sz="3200">
                <a:solidFill>
                  <a:srgbClr val="0099FF"/>
                </a:solidFill>
                <a:latin typeface="Times New Roman" pitchFamily="18" charset="0"/>
                <a:ea typeface="HGP創英角ﾎﾟｯﾌﾟ体" pitchFamily="50" charset="-128"/>
              </a:rPr>
              <a:t>活動の進め方を方向付ける</a:t>
            </a:r>
            <a:endParaRPr lang="ja-JP" altLang="en-US" sz="2400">
              <a:solidFill>
                <a:srgbClr val="0099FF"/>
              </a:solidFill>
              <a:latin typeface="Times New Roman" pitchFamily="18" charset="0"/>
              <a:ea typeface="HGP創英角ﾎﾟｯﾌﾟ体" pitchFamily="50" charset="-128"/>
            </a:endParaRPr>
          </a:p>
        </p:txBody>
      </p:sp>
      <p:sp>
        <p:nvSpPr>
          <p:cNvPr id="348165" name="Text Box 5"/>
          <p:cNvSpPr txBox="1">
            <a:spLocks noChangeArrowheads="1"/>
          </p:cNvSpPr>
          <p:nvPr/>
        </p:nvSpPr>
        <p:spPr bwMode="auto">
          <a:xfrm>
            <a:off x="415925" y="2640013"/>
            <a:ext cx="8728075" cy="155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3200">
                <a:solidFill>
                  <a:srgbClr val="FFCCCC"/>
                </a:solidFill>
                <a:latin typeface="Times New Roman" pitchFamily="18" charset="0"/>
                <a:ea typeface="HG創英角ﾎﾟｯﾌﾟ体" pitchFamily="49" charset="-128"/>
              </a:rPr>
              <a:t>・期間、期限の適切さ　⇒結果、計画通りか</a:t>
            </a:r>
          </a:p>
          <a:p>
            <a:pPr algn="l"/>
            <a:r>
              <a:rPr lang="ja-JP" altLang="en-US" sz="3200">
                <a:solidFill>
                  <a:srgbClr val="FFCCCC"/>
                </a:solidFill>
                <a:latin typeface="Times New Roman" pitchFamily="18" charset="0"/>
                <a:ea typeface="HG創英角ﾎﾟｯﾌﾟ体" pitchFamily="49" charset="-128"/>
              </a:rPr>
              <a:t>・役割分担の適切さ、工夫</a:t>
            </a:r>
          </a:p>
          <a:p>
            <a:pPr algn="l"/>
            <a:r>
              <a:rPr lang="ja-JP" altLang="en-US" sz="3200">
                <a:solidFill>
                  <a:srgbClr val="FFCCCC"/>
                </a:solidFill>
                <a:latin typeface="Times New Roman" pitchFamily="18" charset="0"/>
                <a:ea typeface="HG創英角ﾎﾟｯﾌﾟ体" pitchFamily="49" charset="-128"/>
              </a:rPr>
              <a:t>・進め方（アプローチ）の適切さ</a:t>
            </a:r>
          </a:p>
        </p:txBody>
      </p:sp>
      <p:sp>
        <p:nvSpPr>
          <p:cNvPr id="348166" name="Oval 6"/>
          <p:cNvSpPr>
            <a:spLocks noChangeArrowheads="1"/>
          </p:cNvSpPr>
          <p:nvPr/>
        </p:nvSpPr>
        <p:spPr bwMode="auto">
          <a:xfrm>
            <a:off x="5372100" y="406400"/>
            <a:ext cx="2208213" cy="6604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P創英角ﾎﾟｯﾌﾟ体" pitchFamily="50" charset="-128"/>
              </a:rPr>
              <a:t>Ｐｏｉｎｔ</a:t>
            </a:r>
          </a:p>
        </p:txBody>
      </p:sp>
      <p:pic>
        <p:nvPicPr>
          <p:cNvPr id="34816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49888" y="4360863"/>
            <a:ext cx="3400425" cy="232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8168" name="AutoShape 8">
            <a:hlinkClick r:id="" action="ppaction://noaction" highlightClick="1"/>
          </p:cNvPr>
          <p:cNvSpPr>
            <a:spLocks noChangeArrowheads="1"/>
          </p:cNvSpPr>
          <p:nvPr/>
        </p:nvSpPr>
        <p:spPr bwMode="auto">
          <a:xfrm>
            <a:off x="8077200" y="381000"/>
            <a:ext cx="685800" cy="685800"/>
          </a:xfrm>
          <a:prstGeom prst="actionButtonForwardNex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transition>
    <p:pull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ChangeArrowheads="1"/>
          </p:cNvSpPr>
          <p:nvPr/>
        </p:nvSpPr>
        <p:spPr bwMode="auto">
          <a:xfrm>
            <a:off x="0" y="0"/>
            <a:ext cx="9158288" cy="6858000"/>
          </a:xfrm>
          <a:prstGeom prst="rect">
            <a:avLst/>
          </a:prstGeom>
          <a:solidFill>
            <a:srgbClr val="66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ja-JP" sz="3200">
              <a:solidFill>
                <a:schemeClr val="tx1"/>
              </a:solidFill>
              <a:latin typeface="Times New Roman" pitchFamily="18" charset="0"/>
              <a:ea typeface="HG正楷書体-PRO" pitchFamily="65" charset="-128"/>
            </a:endParaRPr>
          </a:p>
        </p:txBody>
      </p:sp>
      <p:sp>
        <p:nvSpPr>
          <p:cNvPr id="349187" name="Rectangle 3"/>
          <p:cNvSpPr>
            <a:spLocks noGrp="1" noChangeArrowheads="1"/>
          </p:cNvSpPr>
          <p:nvPr>
            <p:ph type="body" idx="1"/>
          </p:nvPr>
        </p:nvSpPr>
        <p:spPr>
          <a:xfrm>
            <a:off x="685800" y="2971800"/>
            <a:ext cx="3708400" cy="3276600"/>
          </a:xfrm>
          <a:solidFill>
            <a:srgbClr val="00FFFF"/>
          </a:solidFill>
          <a:ln w="38100">
            <a:solidFill>
              <a:srgbClr val="FF0000"/>
            </a:solidFill>
            <a:miter lim="800000"/>
            <a:headEnd/>
            <a:tailEnd/>
          </a:ln>
        </p:spPr>
        <p:txBody>
          <a:bodyPr/>
          <a:lstStyle/>
          <a:p>
            <a:r>
              <a:rPr lang="ja-JP" altLang="en-US" sz="2800" b="1">
                <a:solidFill>
                  <a:srgbClr val="6600CC"/>
                </a:solidFill>
                <a:ea typeface="HG丸ｺﾞｼｯｸM-PRO" pitchFamily="49" charset="-128"/>
              </a:rPr>
              <a:t>決めた目標値を</a:t>
            </a:r>
          </a:p>
          <a:p>
            <a:pPr>
              <a:buFontTx/>
              <a:buNone/>
            </a:pPr>
            <a:r>
              <a:rPr lang="ja-JP" altLang="en-US" sz="2800" b="1">
                <a:solidFill>
                  <a:srgbClr val="6600CC"/>
                </a:solidFill>
                <a:ea typeface="HG丸ｺﾞｼｯｸM-PRO" pitchFamily="49" charset="-128"/>
              </a:rPr>
              <a:t>　達成する為には、</a:t>
            </a:r>
          </a:p>
          <a:p>
            <a:pPr>
              <a:buFontTx/>
              <a:buNone/>
            </a:pPr>
            <a:r>
              <a:rPr lang="ja-JP" altLang="en-US" sz="2800" b="1">
                <a:solidFill>
                  <a:srgbClr val="6600CC"/>
                </a:solidFill>
                <a:ea typeface="HG丸ｺﾞｼｯｸM-PRO" pitchFamily="49" charset="-128"/>
              </a:rPr>
              <a:t>　どれだけの期間が</a:t>
            </a:r>
          </a:p>
          <a:p>
            <a:pPr>
              <a:buFontTx/>
              <a:buNone/>
            </a:pPr>
            <a:r>
              <a:rPr lang="ja-JP" altLang="en-US" sz="2800" b="1">
                <a:solidFill>
                  <a:srgbClr val="6600CC"/>
                </a:solidFill>
                <a:ea typeface="HG丸ｺﾞｼｯｸM-PRO" pitchFamily="49" charset="-128"/>
              </a:rPr>
              <a:t>　必要かを検討し、</a:t>
            </a:r>
          </a:p>
          <a:p>
            <a:pPr>
              <a:buFontTx/>
              <a:buNone/>
            </a:pPr>
            <a:r>
              <a:rPr lang="ja-JP" altLang="en-US" sz="2800" b="1">
                <a:solidFill>
                  <a:srgbClr val="6600CC"/>
                </a:solidFill>
                <a:ea typeface="HG丸ｺﾞｼｯｸM-PRO" pitchFamily="49" charset="-128"/>
              </a:rPr>
              <a:t>　計画書を作成する。</a:t>
            </a:r>
          </a:p>
        </p:txBody>
      </p:sp>
      <p:sp>
        <p:nvSpPr>
          <p:cNvPr id="349188" name="Rectangle 4"/>
          <p:cNvSpPr>
            <a:spLocks noChangeArrowheads="1"/>
          </p:cNvSpPr>
          <p:nvPr/>
        </p:nvSpPr>
        <p:spPr bwMode="auto">
          <a:xfrm>
            <a:off x="4749800" y="2971800"/>
            <a:ext cx="3632200" cy="3276600"/>
          </a:xfrm>
          <a:prstGeom prst="rect">
            <a:avLst/>
          </a:prstGeom>
          <a:solidFill>
            <a:srgbClr val="00FFFF"/>
          </a:solidFill>
          <a:ln w="381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a:spcBef>
                <a:spcPct val="20000"/>
              </a:spcBef>
              <a:buChar char="»"/>
              <a:defRPr kumimoji="1" sz="2000">
                <a:solidFill>
                  <a:schemeClr val="tx1"/>
                </a:solidFill>
                <a:latin typeface="Times New Roman" pitchFamily="18" charset="0"/>
                <a:ea typeface="ＭＳ Ｐゴシック" pitchFamily="50" charset="-128"/>
              </a:defRPr>
            </a:lvl5pPr>
            <a:lvl6pPr marL="2514600" indent="-228600" fontAlgn="base">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fontAlgn="base">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fontAlgn="base">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fontAlgn="base">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nSpc>
                <a:spcPct val="90000"/>
              </a:lnSpc>
            </a:pPr>
            <a:r>
              <a:rPr lang="ja-JP" altLang="en-US" sz="2800" b="1">
                <a:solidFill>
                  <a:srgbClr val="6600CC"/>
                </a:solidFill>
                <a:ea typeface="HG丸ｺﾞｼｯｸM-PRO" pitchFamily="49" charset="-128"/>
              </a:rPr>
              <a:t>いつまでに完了しなければならないかが　　　　　</a:t>
            </a:r>
          </a:p>
          <a:p>
            <a:pPr>
              <a:lnSpc>
                <a:spcPct val="90000"/>
              </a:lnSpc>
              <a:buFontTx/>
              <a:buNone/>
            </a:pPr>
            <a:r>
              <a:rPr lang="ja-JP" altLang="en-US" sz="2800" b="1">
                <a:solidFill>
                  <a:srgbClr val="6600CC"/>
                </a:solidFill>
                <a:ea typeface="HG丸ｺﾞｼｯｸM-PRO" pitchFamily="49" charset="-128"/>
              </a:rPr>
              <a:t>　ハッキリしているテーマは、</a:t>
            </a:r>
          </a:p>
          <a:p>
            <a:pPr>
              <a:lnSpc>
                <a:spcPct val="90000"/>
              </a:lnSpc>
              <a:buFontTx/>
              <a:buNone/>
            </a:pPr>
            <a:r>
              <a:rPr lang="ja-JP" altLang="en-US" sz="2800" b="1">
                <a:solidFill>
                  <a:srgbClr val="6600CC"/>
                </a:solidFill>
                <a:ea typeface="HG丸ｺﾞｼｯｸM-PRO" pitchFamily="49" charset="-128"/>
              </a:rPr>
              <a:t>　そこを完了として計画書を作成する。</a:t>
            </a:r>
          </a:p>
        </p:txBody>
      </p:sp>
      <p:sp>
        <p:nvSpPr>
          <p:cNvPr id="349189" name="AutoShape 5"/>
          <p:cNvSpPr>
            <a:spLocks noChangeArrowheads="1"/>
          </p:cNvSpPr>
          <p:nvPr/>
        </p:nvSpPr>
        <p:spPr bwMode="auto">
          <a:xfrm>
            <a:off x="349250" y="603250"/>
            <a:ext cx="5562600" cy="609600"/>
          </a:xfrm>
          <a:prstGeom prst="flowChartAlternateProcess">
            <a:avLst/>
          </a:prstGeom>
          <a:solidFill>
            <a:srgbClr val="FFFFCC"/>
          </a:solidFill>
          <a:ln w="44450">
            <a:solidFill>
              <a:srgbClr val="33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spcBef>
                <a:spcPct val="20000"/>
              </a:spcBef>
            </a:pPr>
            <a:r>
              <a:rPr lang="ja-JP" altLang="en-US" sz="3200">
                <a:solidFill>
                  <a:srgbClr val="0000FF"/>
                </a:solidFill>
                <a:latin typeface="Times New Roman" pitchFamily="18" charset="0"/>
                <a:ea typeface="HGP創英角ﾎﾟｯﾌﾟ体" pitchFamily="50" charset="-128"/>
              </a:rPr>
              <a:t>どういう作成方法があるか</a:t>
            </a:r>
          </a:p>
        </p:txBody>
      </p:sp>
      <p:pic>
        <p:nvPicPr>
          <p:cNvPr id="34919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152400"/>
            <a:ext cx="2378075"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9191" name="Oval 7"/>
          <p:cNvSpPr>
            <a:spLocks noChangeArrowheads="1"/>
          </p:cNvSpPr>
          <p:nvPr/>
        </p:nvSpPr>
        <p:spPr bwMode="auto">
          <a:xfrm>
            <a:off x="762000" y="2362200"/>
            <a:ext cx="1600200" cy="533400"/>
          </a:xfrm>
          <a:prstGeom prst="ellipse">
            <a:avLst/>
          </a:prstGeom>
          <a:solidFill>
            <a:srgbClr val="FFCCFF"/>
          </a:solidFill>
          <a:ln w="25400">
            <a:solidFill>
              <a:srgbClr val="3399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20000"/>
              </a:spcBef>
            </a:pPr>
            <a:r>
              <a:rPr lang="ja-JP" altLang="en-US" sz="2800">
                <a:solidFill>
                  <a:srgbClr val="0000FF"/>
                </a:solidFill>
                <a:latin typeface="Times New Roman" pitchFamily="18" charset="0"/>
                <a:ea typeface="ＭＳ Ｐゴシック" pitchFamily="50" charset="-128"/>
              </a:rPr>
              <a:t>Ａ方法</a:t>
            </a:r>
          </a:p>
        </p:txBody>
      </p:sp>
      <p:sp>
        <p:nvSpPr>
          <p:cNvPr id="349192" name="Oval 8"/>
          <p:cNvSpPr>
            <a:spLocks noChangeArrowheads="1"/>
          </p:cNvSpPr>
          <p:nvPr/>
        </p:nvSpPr>
        <p:spPr bwMode="auto">
          <a:xfrm>
            <a:off x="4572000" y="2362200"/>
            <a:ext cx="1600200" cy="533400"/>
          </a:xfrm>
          <a:prstGeom prst="ellipse">
            <a:avLst/>
          </a:prstGeom>
          <a:solidFill>
            <a:srgbClr val="FFCCFF"/>
          </a:solidFill>
          <a:ln w="25400">
            <a:solidFill>
              <a:srgbClr val="3399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20000"/>
              </a:spcBef>
            </a:pPr>
            <a:r>
              <a:rPr lang="ja-JP" altLang="en-US" sz="2800">
                <a:solidFill>
                  <a:srgbClr val="0000FF"/>
                </a:solidFill>
                <a:latin typeface="Times New Roman" pitchFamily="18" charset="0"/>
                <a:ea typeface="ＭＳ Ｐゴシック" pitchFamily="50" charset="-128"/>
              </a:rPr>
              <a:t>Ｂ方法</a:t>
            </a:r>
          </a:p>
        </p:txBody>
      </p:sp>
    </p:spTree>
  </p:cSld>
  <p:clrMapOvr>
    <a:masterClrMapping/>
  </p:clrMapOvr>
  <p:transition>
    <p:pull dir="u"/>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50210" name="AutoShape 2"/>
          <p:cNvSpPr>
            <a:spLocks noChangeArrowheads="1"/>
          </p:cNvSpPr>
          <p:nvPr/>
        </p:nvSpPr>
        <p:spPr bwMode="auto">
          <a:xfrm>
            <a:off x="323850" y="236538"/>
            <a:ext cx="5068888" cy="836612"/>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0211" name="Rectangle 3"/>
          <p:cNvSpPr>
            <a:spLocks noChangeArrowheads="1"/>
          </p:cNvSpPr>
          <p:nvPr/>
        </p:nvSpPr>
        <p:spPr bwMode="auto">
          <a:xfrm>
            <a:off x="1047750" y="312738"/>
            <a:ext cx="4035425"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kumimoji="1" sz="4400">
                <a:solidFill>
                  <a:schemeClr val="tx2"/>
                </a:solidFill>
                <a:latin typeface="Times New Roman" pitchFamily="18" charset="0"/>
                <a:ea typeface="ＭＳ Ｐゴシック" pitchFamily="50" charset="-128"/>
              </a:defRPr>
            </a:lvl1pPr>
            <a:lvl2pPr>
              <a:defRPr kumimoji="1" sz="4400">
                <a:solidFill>
                  <a:schemeClr val="tx2"/>
                </a:solidFill>
                <a:latin typeface="Times New Roman" pitchFamily="18" charset="0"/>
                <a:ea typeface="ＭＳ Ｐゴシック" pitchFamily="50" charset="-128"/>
              </a:defRPr>
            </a:lvl2pPr>
            <a:lvl3pPr>
              <a:defRPr kumimoji="1" sz="4400">
                <a:solidFill>
                  <a:schemeClr val="tx2"/>
                </a:solidFill>
                <a:latin typeface="Times New Roman" pitchFamily="18" charset="0"/>
                <a:ea typeface="ＭＳ Ｐゴシック" pitchFamily="50" charset="-128"/>
              </a:defRPr>
            </a:lvl3pPr>
            <a:lvl4pPr>
              <a:defRPr kumimoji="1" sz="4400">
                <a:solidFill>
                  <a:schemeClr val="tx2"/>
                </a:solidFill>
                <a:latin typeface="Times New Roman" pitchFamily="18" charset="0"/>
                <a:ea typeface="ＭＳ Ｐゴシック" pitchFamily="50" charset="-128"/>
              </a:defRPr>
            </a:lvl4pPr>
            <a:lvl5pPr>
              <a:defRPr kumimoji="1" sz="4400">
                <a:solidFill>
                  <a:schemeClr val="tx2"/>
                </a:solidFill>
                <a:latin typeface="Times New Roman" pitchFamily="18" charset="0"/>
                <a:ea typeface="ＭＳ Ｐゴシック" pitchFamily="50" charset="-128"/>
              </a:defRPr>
            </a:lvl5pPr>
            <a:lvl6pPr marL="457200" algn="ctr"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r>
              <a:rPr lang="ja-JP" altLang="en-US">
                <a:solidFill>
                  <a:schemeClr val="tx1"/>
                </a:solidFill>
                <a:ea typeface="HGS創英角ﾎﾟｯﾌﾟ体" pitchFamily="50" charset="-128"/>
              </a:rPr>
              <a:t>要因</a:t>
            </a:r>
            <a:r>
              <a:rPr lang="ja-JP" altLang="en-US" sz="4000">
                <a:solidFill>
                  <a:schemeClr val="tx1"/>
                </a:solidFill>
                <a:ea typeface="HGS創英角ﾎﾟｯﾌﾟ体" pitchFamily="50" charset="-128"/>
              </a:rPr>
              <a:t>の</a:t>
            </a:r>
            <a:r>
              <a:rPr lang="ja-JP" altLang="en-US">
                <a:solidFill>
                  <a:schemeClr val="tx1"/>
                </a:solidFill>
                <a:ea typeface="HGS創英角ﾎﾟｯﾌﾟ体" pitchFamily="50" charset="-128"/>
              </a:rPr>
              <a:t>解析</a:t>
            </a:r>
          </a:p>
        </p:txBody>
      </p:sp>
      <p:sp>
        <p:nvSpPr>
          <p:cNvPr id="350212" name="Text Box 4"/>
          <p:cNvSpPr txBox="1">
            <a:spLocks noChangeArrowheads="1"/>
          </p:cNvSpPr>
          <p:nvPr/>
        </p:nvSpPr>
        <p:spPr bwMode="auto">
          <a:xfrm>
            <a:off x="350838" y="160338"/>
            <a:ext cx="16144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chemeClr val="tx1"/>
                </a:solidFill>
                <a:latin typeface="HGSｺﾞｼｯｸE" pitchFamily="50" charset="-128"/>
                <a:ea typeface="HGSｺﾞｼｯｸE" pitchFamily="50" charset="-128"/>
              </a:rPr>
              <a:t>手順４</a:t>
            </a:r>
          </a:p>
        </p:txBody>
      </p:sp>
      <p:sp>
        <p:nvSpPr>
          <p:cNvPr id="350213" name="Text Box 5"/>
          <p:cNvSpPr txBox="1">
            <a:spLocks noChangeArrowheads="1"/>
          </p:cNvSpPr>
          <p:nvPr/>
        </p:nvSpPr>
        <p:spPr bwMode="auto">
          <a:xfrm>
            <a:off x="511175" y="1273175"/>
            <a:ext cx="6157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solidFill>
                  <a:srgbClr val="0000FF"/>
                </a:solidFill>
                <a:latin typeface="HGS創英角ﾎﾟｯﾌﾟ体" pitchFamily="50" charset="-128"/>
                <a:ea typeface="HGS創英角ﾎﾟｯﾌﾟ体" pitchFamily="50" charset="-128"/>
              </a:rPr>
              <a:t>１．４</a:t>
            </a:r>
            <a:r>
              <a:rPr lang="en-US" altLang="ja-JP" sz="2400" b="1">
                <a:solidFill>
                  <a:srgbClr val="0000FF"/>
                </a:solidFill>
                <a:latin typeface="HGS創英角ﾎﾟｯﾌﾟ体" pitchFamily="50" charset="-128"/>
                <a:ea typeface="HGS創英角ﾎﾟｯﾌﾟ体" pitchFamily="50" charset="-128"/>
              </a:rPr>
              <a:t>M</a:t>
            </a:r>
            <a:r>
              <a:rPr lang="ja-JP" altLang="en-US" sz="2400" b="1">
                <a:solidFill>
                  <a:srgbClr val="0000FF"/>
                </a:solidFill>
                <a:latin typeface="HGS創英角ﾎﾟｯﾌﾟ体" pitchFamily="50" charset="-128"/>
                <a:ea typeface="HGS創英角ﾎﾟｯﾌﾟ体" pitchFamily="50" charset="-128"/>
              </a:rPr>
              <a:t>などで</a:t>
            </a:r>
            <a:r>
              <a:rPr lang="ja-JP" altLang="en-US" sz="2400" b="1">
                <a:solidFill>
                  <a:srgbClr val="0000FF"/>
                </a:solidFill>
                <a:latin typeface="HGP創英角ﾎﾟｯﾌﾟ体" pitchFamily="50" charset="-128"/>
                <a:ea typeface="HGP創英角ﾎﾟｯﾌﾟ体" pitchFamily="50" charset="-128"/>
              </a:rPr>
              <a:t>要因</a:t>
            </a:r>
            <a:r>
              <a:rPr lang="ja-JP" altLang="en-US" sz="2400" b="1">
                <a:solidFill>
                  <a:srgbClr val="0000FF"/>
                </a:solidFill>
                <a:latin typeface="HGS創英角ﾎﾟｯﾌﾟ体" pitchFamily="50" charset="-128"/>
                <a:ea typeface="HGS創英角ﾎﾟｯﾌﾟ体" pitchFamily="50" charset="-128"/>
              </a:rPr>
              <a:t>を洗い出す</a:t>
            </a:r>
          </a:p>
        </p:txBody>
      </p:sp>
      <p:sp>
        <p:nvSpPr>
          <p:cNvPr id="350214" name="Text Box 6"/>
          <p:cNvSpPr txBox="1">
            <a:spLocks noChangeArrowheads="1"/>
          </p:cNvSpPr>
          <p:nvPr/>
        </p:nvSpPr>
        <p:spPr bwMode="auto">
          <a:xfrm>
            <a:off x="539750" y="1790700"/>
            <a:ext cx="6157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solidFill>
                  <a:srgbClr val="0000FF"/>
                </a:solidFill>
                <a:latin typeface="HGP創英角ﾎﾟｯﾌﾟ体" pitchFamily="50" charset="-128"/>
                <a:ea typeface="HGP創英角ﾎﾟｯﾌﾟ体" pitchFamily="50" charset="-128"/>
              </a:rPr>
              <a:t>２．出された要因を整理する</a:t>
            </a:r>
          </a:p>
        </p:txBody>
      </p:sp>
      <p:sp>
        <p:nvSpPr>
          <p:cNvPr id="350216" name="Rectangle 8"/>
          <p:cNvSpPr>
            <a:spLocks noGrp="1" noChangeArrowheads="1"/>
          </p:cNvSpPr>
          <p:nvPr>
            <p:ph type="ctrTitle"/>
          </p:nvPr>
        </p:nvSpPr>
        <p:spPr>
          <a:xfrm>
            <a:off x="547688" y="2306638"/>
            <a:ext cx="5330825" cy="490537"/>
          </a:xfrm>
          <a:noFill/>
          <a:ln/>
        </p:spPr>
        <p:txBody>
          <a:bodyPr/>
          <a:lstStyle/>
          <a:p>
            <a:pPr algn="l"/>
            <a:r>
              <a:rPr lang="ja-JP" altLang="en-US" sz="2400" b="1">
                <a:solidFill>
                  <a:srgbClr val="0000FF"/>
                </a:solidFill>
                <a:latin typeface="HGP創英角ﾎﾟｯﾌﾟ体" pitchFamily="50" charset="-128"/>
                <a:ea typeface="HGP創英角ﾎﾟｯﾌﾟ体" pitchFamily="50" charset="-128"/>
              </a:rPr>
              <a:t>３．要因を追究し絞り込む</a:t>
            </a:r>
          </a:p>
        </p:txBody>
      </p:sp>
      <p:sp>
        <p:nvSpPr>
          <p:cNvPr id="350217" name="Rectangle 9"/>
          <p:cNvSpPr>
            <a:spLocks noChangeArrowheads="1"/>
          </p:cNvSpPr>
          <p:nvPr/>
        </p:nvSpPr>
        <p:spPr bwMode="auto">
          <a:xfrm>
            <a:off x="531813" y="2916238"/>
            <a:ext cx="6291262"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a:defRPr kumimoji="1" sz="2400">
                <a:solidFill>
                  <a:schemeClr val="tx1"/>
                </a:solidFill>
                <a:latin typeface="Times New Roman" pitchFamily="18" charset="0"/>
                <a:ea typeface="ＭＳ Ｐゴシック" pitchFamily="50" charset="-128"/>
              </a:defRPr>
            </a:lvl1pPr>
            <a:lvl2pPr algn="l">
              <a:defRPr kumimoji="1" sz="2400">
                <a:solidFill>
                  <a:schemeClr val="tx1"/>
                </a:solidFill>
                <a:latin typeface="Times New Roman" pitchFamily="18" charset="0"/>
                <a:ea typeface="ＭＳ Ｐゴシック" pitchFamily="50" charset="-128"/>
              </a:defRPr>
            </a:lvl2pPr>
            <a:lvl3pPr algn="l">
              <a:defRPr kumimoji="1" sz="2400">
                <a:solidFill>
                  <a:schemeClr val="tx1"/>
                </a:solidFill>
                <a:latin typeface="Times New Roman" pitchFamily="18" charset="0"/>
                <a:ea typeface="ＭＳ Ｐゴシック" pitchFamily="50" charset="-128"/>
              </a:defRPr>
            </a:lvl3pPr>
            <a:lvl4pPr algn="l">
              <a:defRPr kumimoji="1" sz="2400">
                <a:solidFill>
                  <a:schemeClr val="tx1"/>
                </a:solidFill>
                <a:latin typeface="Times New Roman" pitchFamily="18" charset="0"/>
                <a:ea typeface="ＭＳ Ｐゴシック" pitchFamily="50" charset="-128"/>
              </a:defRPr>
            </a:lvl4pPr>
            <a:lvl5pPr algn="l">
              <a:defRPr kumimoji="1" sz="2400">
                <a:solidFill>
                  <a:schemeClr val="tx1"/>
                </a:solidFill>
                <a:latin typeface="Times New Roman" pitchFamily="18" charset="0"/>
                <a:ea typeface="ＭＳ Ｐゴシック" pitchFamily="50" charset="-128"/>
              </a:defRPr>
            </a:lvl5pPr>
            <a:lvl6pPr marL="457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914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1371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182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b="1">
                <a:solidFill>
                  <a:srgbClr val="0000FF"/>
                </a:solidFill>
                <a:latin typeface="HGP創英角ﾎﾟｯﾌﾟ体" pitchFamily="50" charset="-128"/>
                <a:ea typeface="HGP創英角ﾎﾟｯﾌﾟ体" pitchFamily="50" charset="-128"/>
              </a:rPr>
              <a:t>４．重要要因を検証する</a:t>
            </a:r>
          </a:p>
        </p:txBody>
      </p:sp>
      <p:pic>
        <p:nvPicPr>
          <p:cNvPr id="350218"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1013" y="3048000"/>
            <a:ext cx="4535487" cy="3290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050"/>
          <p:cNvSpPr>
            <a:spLocks noChangeArrowheads="1"/>
          </p:cNvSpPr>
          <p:nvPr/>
        </p:nvSpPr>
        <p:spPr bwMode="auto">
          <a:xfrm>
            <a:off x="0" y="0"/>
            <a:ext cx="9158288" cy="6858000"/>
          </a:xfrm>
          <a:prstGeom prst="rect">
            <a:avLst/>
          </a:prstGeom>
          <a:solidFill>
            <a:srgbClr val="66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ja-JP" sz="3200">
              <a:solidFill>
                <a:schemeClr val="tx1"/>
              </a:solidFill>
              <a:latin typeface="Times New Roman" pitchFamily="18" charset="0"/>
              <a:ea typeface="HG正楷書体-PRO" pitchFamily="65" charset="-128"/>
            </a:endParaRPr>
          </a:p>
        </p:txBody>
      </p:sp>
      <p:sp>
        <p:nvSpPr>
          <p:cNvPr id="352259" name="Rectangle 2051"/>
          <p:cNvSpPr>
            <a:spLocks noGrp="1" noChangeArrowheads="1"/>
          </p:cNvSpPr>
          <p:nvPr>
            <p:ph type="title"/>
          </p:nvPr>
        </p:nvSpPr>
        <p:spPr>
          <a:xfrm>
            <a:off x="304800" y="441325"/>
            <a:ext cx="6505575" cy="549275"/>
          </a:xfrm>
        </p:spPr>
        <p:txBody>
          <a:bodyPr/>
          <a:lstStyle/>
          <a:p>
            <a:pPr algn="l"/>
            <a:r>
              <a:rPr lang="ja-JP" altLang="en-US" sz="3900">
                <a:solidFill>
                  <a:srgbClr val="FFFF00"/>
                </a:solidFill>
                <a:ea typeface="HGP創英角ﾎﾟｯﾌﾟ体" pitchFamily="50" charset="-128"/>
              </a:rPr>
              <a:t>４．要因の解析</a:t>
            </a:r>
          </a:p>
        </p:txBody>
      </p:sp>
      <p:sp>
        <p:nvSpPr>
          <p:cNvPr id="352260" name="AutoShape 2052"/>
          <p:cNvSpPr>
            <a:spLocks noChangeArrowheads="1"/>
          </p:cNvSpPr>
          <p:nvPr/>
        </p:nvSpPr>
        <p:spPr bwMode="auto">
          <a:xfrm>
            <a:off x="157163" y="1282700"/>
            <a:ext cx="8824912" cy="709613"/>
          </a:xfrm>
          <a:prstGeom prst="roundRect">
            <a:avLst>
              <a:gd name="adj" fmla="val 16667"/>
            </a:avLst>
          </a:prstGeom>
          <a:solidFill>
            <a:srgbClr val="FFFF99"/>
          </a:solidFill>
          <a:ln w="9525">
            <a:solidFill>
              <a:schemeClr val="tx1"/>
            </a:solidFill>
            <a:round/>
            <a:headEnd/>
            <a:tailEnd/>
          </a:ln>
          <a:effectLst>
            <a:outerShdw dist="107763" dir="2700000" algn="ctr" rotWithShape="0">
              <a:schemeClr val="bg2"/>
            </a:outerShdw>
          </a:effectLst>
        </p:spPr>
        <p:txBody>
          <a:bodyPr wrap="none" anchor="ctr"/>
          <a:lstStyle/>
          <a:p>
            <a:r>
              <a:rPr lang="ja-JP" altLang="en-US" sz="3200">
                <a:solidFill>
                  <a:srgbClr val="0099FF"/>
                </a:solidFill>
                <a:latin typeface="Times New Roman" pitchFamily="18" charset="0"/>
                <a:ea typeface="HGP創英角ﾎﾟｯﾌﾟ体" pitchFamily="50" charset="-128"/>
              </a:rPr>
              <a:t>要因を確定する。</a:t>
            </a:r>
          </a:p>
        </p:txBody>
      </p:sp>
      <p:sp>
        <p:nvSpPr>
          <p:cNvPr id="352261" name="Text Box 2053"/>
          <p:cNvSpPr txBox="1">
            <a:spLocks noChangeArrowheads="1"/>
          </p:cNvSpPr>
          <p:nvPr/>
        </p:nvSpPr>
        <p:spPr bwMode="auto">
          <a:xfrm>
            <a:off x="403225" y="2205038"/>
            <a:ext cx="8283575" cy="447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3200">
                <a:solidFill>
                  <a:srgbClr val="FFCCCC"/>
                </a:solidFill>
                <a:latin typeface="Times New Roman" pitchFamily="18" charset="0"/>
                <a:ea typeface="HG創英角ﾎﾟｯﾌﾟ体" pitchFamily="49" charset="-128"/>
              </a:rPr>
              <a:t>・アプローチの適切さ</a:t>
            </a:r>
          </a:p>
          <a:p>
            <a:pPr algn="l"/>
            <a:r>
              <a:rPr lang="ja-JP" altLang="en-US" sz="3200">
                <a:solidFill>
                  <a:srgbClr val="FFCCCC"/>
                </a:solidFill>
                <a:latin typeface="Times New Roman" pitchFamily="18" charset="0"/>
                <a:ea typeface="HG創英角ﾎﾟｯﾌﾟ体" pitchFamily="49" charset="-128"/>
              </a:rPr>
              <a:t>　　１）推定要因を整理</a:t>
            </a:r>
          </a:p>
          <a:p>
            <a:pPr algn="l"/>
            <a:r>
              <a:rPr lang="ja-JP" altLang="en-US" sz="3200">
                <a:solidFill>
                  <a:srgbClr val="FFCCCC"/>
                </a:solidFill>
                <a:latin typeface="Times New Roman" pitchFamily="18" charset="0"/>
                <a:ea typeface="HG創英角ﾎﾟｯﾌﾟ体" pitchFamily="49" charset="-128"/>
              </a:rPr>
              <a:t>　　２）問題の出方の特徴の把握</a:t>
            </a:r>
          </a:p>
          <a:p>
            <a:pPr algn="l"/>
            <a:r>
              <a:rPr lang="ja-JP" altLang="en-US" sz="3200">
                <a:solidFill>
                  <a:srgbClr val="FFCCCC"/>
                </a:solidFill>
                <a:latin typeface="Times New Roman" pitchFamily="18" charset="0"/>
                <a:ea typeface="HG創英角ﾎﾟｯﾌﾟ体" pitchFamily="49" charset="-128"/>
              </a:rPr>
              <a:t>　　３）仮説の設定</a:t>
            </a:r>
          </a:p>
          <a:p>
            <a:pPr algn="l"/>
            <a:r>
              <a:rPr lang="ja-JP" altLang="en-US" sz="3200">
                <a:solidFill>
                  <a:srgbClr val="FFCCCC"/>
                </a:solidFill>
                <a:latin typeface="Times New Roman" pitchFamily="18" charset="0"/>
                <a:ea typeface="HG創英角ﾎﾟｯﾌﾟ体" pitchFamily="49" charset="-128"/>
              </a:rPr>
              <a:t>　　　　</a:t>
            </a:r>
            <a:r>
              <a:rPr lang="ja-JP" altLang="en-US" sz="2400">
                <a:solidFill>
                  <a:srgbClr val="FFCCCC"/>
                </a:solidFill>
                <a:latin typeface="Times New Roman" pitchFamily="18" charset="0"/>
                <a:ea typeface="HG創英角ﾎﾟｯﾌﾟ体" pitchFamily="49" charset="-128"/>
              </a:rPr>
              <a:t>（現象と結びついた発生メカニズム、要因）</a:t>
            </a:r>
          </a:p>
          <a:p>
            <a:pPr algn="l"/>
            <a:r>
              <a:rPr lang="ja-JP" altLang="en-US" sz="3200">
                <a:solidFill>
                  <a:srgbClr val="FFCCCC"/>
                </a:solidFill>
                <a:latin typeface="Times New Roman" pitchFamily="18" charset="0"/>
                <a:ea typeface="HG創英角ﾎﾟｯﾌﾟ体" pitchFamily="49" charset="-128"/>
              </a:rPr>
              <a:t>　　４）仮説の検証</a:t>
            </a:r>
          </a:p>
          <a:p>
            <a:pPr algn="l"/>
            <a:r>
              <a:rPr lang="ja-JP" altLang="en-US" sz="3200">
                <a:solidFill>
                  <a:srgbClr val="FFCCCC"/>
                </a:solidFill>
                <a:latin typeface="Times New Roman" pitchFamily="18" charset="0"/>
                <a:ea typeface="HG創英角ﾎﾟｯﾌﾟ体" pitchFamily="49" charset="-128"/>
              </a:rPr>
              <a:t>　　　　</a:t>
            </a:r>
            <a:r>
              <a:rPr lang="ja-JP" altLang="en-US" sz="2400">
                <a:solidFill>
                  <a:srgbClr val="FFCCCC"/>
                </a:solidFill>
                <a:latin typeface="Times New Roman" pitchFamily="18" charset="0"/>
                <a:ea typeface="HG創英角ﾎﾟｯﾌﾟ体" pitchFamily="49" charset="-128"/>
              </a:rPr>
              <a:t>（通常ﾃﾞｰﾀ分析ｏｒ実験</a:t>
            </a:r>
            <a:r>
              <a:rPr lang="en-US" altLang="ja-JP" sz="2400">
                <a:solidFill>
                  <a:srgbClr val="FFCCCC"/>
                </a:solidFill>
                <a:latin typeface="Times New Roman" pitchFamily="18" charset="0"/>
                <a:ea typeface="HG創英角ﾎﾟｯﾌﾟ体" pitchFamily="49" charset="-128"/>
              </a:rPr>
              <a:t>)</a:t>
            </a:r>
          </a:p>
          <a:p>
            <a:pPr algn="l"/>
            <a:r>
              <a:rPr lang="ja-JP" altLang="en-US" sz="3200">
                <a:solidFill>
                  <a:srgbClr val="FFCCCC"/>
                </a:solidFill>
                <a:latin typeface="Times New Roman" pitchFamily="18" charset="0"/>
                <a:ea typeface="HG創英角ﾎﾟｯﾌﾟ体" pitchFamily="49" charset="-128"/>
              </a:rPr>
              <a:t>　　５）考察</a:t>
            </a:r>
          </a:p>
          <a:p>
            <a:pPr algn="l"/>
            <a:endParaRPr lang="en-US" altLang="ja-JP" sz="3200">
              <a:solidFill>
                <a:srgbClr val="FFCCCC"/>
              </a:solidFill>
              <a:latin typeface="Times New Roman" pitchFamily="18" charset="0"/>
              <a:ea typeface="HG創英角ﾎﾟｯﾌﾟ体" pitchFamily="49" charset="-128"/>
            </a:endParaRPr>
          </a:p>
        </p:txBody>
      </p:sp>
      <p:sp>
        <p:nvSpPr>
          <p:cNvPr id="352262" name="Oval 2054"/>
          <p:cNvSpPr>
            <a:spLocks noChangeArrowheads="1"/>
          </p:cNvSpPr>
          <p:nvPr/>
        </p:nvSpPr>
        <p:spPr bwMode="auto">
          <a:xfrm>
            <a:off x="4152900" y="406400"/>
            <a:ext cx="2208213" cy="6604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P創英角ﾎﾟｯﾌﾟ体" pitchFamily="50" charset="-128"/>
              </a:rPr>
              <a:t>Ｐｏｉｎｔ</a:t>
            </a:r>
          </a:p>
        </p:txBody>
      </p:sp>
      <p:sp>
        <p:nvSpPr>
          <p:cNvPr id="352263" name="AutoShape 2055"/>
          <p:cNvSpPr>
            <a:spLocks noChangeArrowheads="1"/>
          </p:cNvSpPr>
          <p:nvPr/>
        </p:nvSpPr>
        <p:spPr bwMode="auto">
          <a:xfrm>
            <a:off x="5715000" y="5245100"/>
            <a:ext cx="3263900" cy="508000"/>
          </a:xfrm>
          <a:prstGeom prst="roundRect">
            <a:avLst>
              <a:gd name="adj" fmla="val 16667"/>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solidFill>
                  <a:schemeClr val="bg1"/>
                </a:solidFill>
                <a:latin typeface="Times New Roman" pitchFamily="18" charset="0"/>
                <a:ea typeface="HGS創英角ﾎﾟｯﾌﾟ体" pitchFamily="50" charset="-128"/>
              </a:rPr>
              <a:t>出方（Ｎ数等）に注意</a:t>
            </a:r>
          </a:p>
        </p:txBody>
      </p:sp>
      <p:sp>
        <p:nvSpPr>
          <p:cNvPr id="352264" name="Rectangle 2056"/>
          <p:cNvSpPr>
            <a:spLocks noChangeArrowheads="1"/>
          </p:cNvSpPr>
          <p:nvPr/>
        </p:nvSpPr>
        <p:spPr bwMode="auto">
          <a:xfrm>
            <a:off x="2286000" y="-21486813"/>
            <a:ext cx="4572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fontAlgn="b">
              <a:spcBef>
                <a:spcPct val="50000"/>
              </a:spcBef>
            </a:pPr>
            <a:r>
              <a:rPr lang="en-US" altLang="ja-JP" sz="3200">
                <a:solidFill>
                  <a:schemeClr val="tx1"/>
                </a:solidFill>
                <a:latin typeface="ＭＳ Ｐゴシック" pitchFamily="50" charset="-128"/>
                <a:ea typeface="ＭＳ Ｐゴシック" pitchFamily="50" charset="-128"/>
              </a:rPr>
              <a:t>1%</a:t>
            </a:r>
          </a:p>
        </p:txBody>
      </p:sp>
      <p:pic>
        <p:nvPicPr>
          <p:cNvPr id="352265" name="Picture 205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1950" y="1819275"/>
            <a:ext cx="2135188" cy="130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25634" name="AutoShape 1026"/>
          <p:cNvSpPr>
            <a:spLocks noChangeArrowheads="1"/>
          </p:cNvSpPr>
          <p:nvPr/>
        </p:nvSpPr>
        <p:spPr bwMode="auto">
          <a:xfrm>
            <a:off x="1131888" y="2270125"/>
            <a:ext cx="7429500" cy="901700"/>
          </a:xfrm>
          <a:prstGeom prst="roundRect">
            <a:avLst>
              <a:gd name="adj" fmla="val 16667"/>
            </a:avLst>
          </a:prstGeom>
          <a:solidFill>
            <a:srgbClr val="FF3399"/>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800">
                <a:solidFill>
                  <a:schemeClr val="bg1"/>
                </a:solidFill>
                <a:latin typeface="Times New Roman" pitchFamily="18" charset="0"/>
                <a:ea typeface="HGP創英角ﾎﾟｯﾌﾟ体" pitchFamily="50" charset="-128"/>
              </a:rPr>
              <a:t>事例に対する指導・支援</a:t>
            </a:r>
          </a:p>
        </p:txBody>
      </p:sp>
      <p:sp>
        <p:nvSpPr>
          <p:cNvPr id="325635" name="Oval 1027"/>
          <p:cNvSpPr>
            <a:spLocks noChangeArrowheads="1"/>
          </p:cNvSpPr>
          <p:nvPr/>
        </p:nvSpPr>
        <p:spPr bwMode="auto">
          <a:xfrm>
            <a:off x="647700" y="1803400"/>
            <a:ext cx="2208213" cy="660400"/>
          </a:xfrm>
          <a:prstGeom prst="ellipse">
            <a:avLst/>
          </a:prstGeom>
          <a:solidFill>
            <a:srgbClr val="FF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P創英角ﾎﾟｯﾌﾟ体" pitchFamily="50" charset="-128"/>
              </a:rPr>
              <a:t>活動中</a:t>
            </a:r>
          </a:p>
        </p:txBody>
      </p:sp>
      <p:sp>
        <p:nvSpPr>
          <p:cNvPr id="325636" name="AutoShape 1028"/>
          <p:cNvSpPr>
            <a:spLocks noChangeArrowheads="1"/>
          </p:cNvSpPr>
          <p:nvPr/>
        </p:nvSpPr>
        <p:spPr bwMode="auto">
          <a:xfrm>
            <a:off x="614363" y="392113"/>
            <a:ext cx="6880225" cy="725487"/>
          </a:xfrm>
          <a:prstGeom prst="roundRect">
            <a:avLst>
              <a:gd name="adj" fmla="val 16667"/>
            </a:avLst>
          </a:prstGeom>
          <a:solidFill>
            <a:srgbClr val="FFFF99"/>
          </a:solidFill>
          <a:ln w="9525">
            <a:solidFill>
              <a:schemeClr val="tx1"/>
            </a:solidFill>
            <a:round/>
            <a:headEnd/>
            <a:tailEnd/>
          </a:ln>
          <a:effectLst>
            <a:outerShdw dist="107763" dir="2700000" algn="ctr" rotWithShape="0">
              <a:schemeClr val="bg2"/>
            </a:outerShdw>
          </a:effectLst>
        </p:spPr>
        <p:txBody>
          <a:bodyPr wrap="none" anchor="ctr"/>
          <a:lstStyle/>
          <a:p>
            <a:r>
              <a:rPr lang="ja-JP" altLang="en-US" sz="3200">
                <a:solidFill>
                  <a:srgbClr val="0099FF"/>
                </a:solidFill>
                <a:latin typeface="Times New Roman" pitchFamily="18" charset="0"/>
                <a:ea typeface="HGP創英角ﾎﾟｯﾌﾟ体" pitchFamily="50" charset="-128"/>
              </a:rPr>
              <a:t>推進者の役割</a:t>
            </a:r>
          </a:p>
        </p:txBody>
      </p:sp>
      <p:grpSp>
        <p:nvGrpSpPr>
          <p:cNvPr id="325637" name="Group 1029"/>
          <p:cNvGrpSpPr>
            <a:grpSpLocks/>
          </p:cNvGrpSpPr>
          <p:nvPr/>
        </p:nvGrpSpPr>
        <p:grpSpPr bwMode="auto">
          <a:xfrm>
            <a:off x="633413" y="3975100"/>
            <a:ext cx="7847012" cy="1346200"/>
            <a:chOff x="488" y="2504"/>
            <a:chExt cx="4943" cy="848"/>
          </a:xfrm>
        </p:grpSpPr>
        <p:sp>
          <p:nvSpPr>
            <p:cNvPr id="325638" name="AutoShape 1030"/>
            <p:cNvSpPr>
              <a:spLocks noChangeArrowheads="1"/>
            </p:cNvSpPr>
            <p:nvPr/>
          </p:nvSpPr>
          <p:spPr bwMode="auto">
            <a:xfrm>
              <a:off x="807" y="2824"/>
              <a:ext cx="4624" cy="528"/>
            </a:xfrm>
            <a:prstGeom prst="roundRect">
              <a:avLst>
                <a:gd name="adj" fmla="val 16667"/>
              </a:avLst>
            </a:prstGeom>
            <a:solidFill>
              <a:srgbClr val="9933FF"/>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800">
                  <a:solidFill>
                    <a:schemeClr val="bg1"/>
                  </a:solidFill>
                  <a:latin typeface="Times New Roman" pitchFamily="18" charset="0"/>
                  <a:ea typeface="HGP創英角ﾎﾟｯﾌﾟ体" pitchFamily="50" charset="-128"/>
                </a:rPr>
                <a:t>発表事例に対する指導</a:t>
              </a:r>
            </a:p>
          </p:txBody>
        </p:sp>
        <p:sp>
          <p:nvSpPr>
            <p:cNvPr id="325639" name="Oval 1031"/>
            <p:cNvSpPr>
              <a:spLocks noChangeArrowheads="1"/>
            </p:cNvSpPr>
            <p:nvPr/>
          </p:nvSpPr>
          <p:spPr bwMode="auto">
            <a:xfrm>
              <a:off x="488" y="2504"/>
              <a:ext cx="1391" cy="416"/>
            </a:xfrm>
            <a:prstGeom prst="ellipse">
              <a:avLst/>
            </a:prstGeom>
            <a:solidFill>
              <a:srgbClr val="FF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P創英角ﾎﾟｯﾌﾟ体" pitchFamily="50" charset="-128"/>
                </a:rPr>
                <a:t>まとめ</a:t>
              </a:r>
            </a:p>
          </p:txBody>
        </p:sp>
      </p:grpSp>
      <p:sp>
        <p:nvSpPr>
          <p:cNvPr id="325640" name="AutoShape 1032"/>
          <p:cNvSpPr>
            <a:spLocks noChangeArrowheads="1"/>
          </p:cNvSpPr>
          <p:nvPr/>
        </p:nvSpPr>
        <p:spPr bwMode="auto">
          <a:xfrm>
            <a:off x="3860800" y="3429000"/>
            <a:ext cx="1831975" cy="684213"/>
          </a:xfrm>
          <a:prstGeom prst="downArrow">
            <a:avLst>
              <a:gd name="adj1" fmla="val 50000"/>
              <a:gd name="adj2" fmla="val 25000"/>
            </a:avLst>
          </a:prstGeom>
          <a:solidFill>
            <a:srgbClr val="FF99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pic>
        <p:nvPicPr>
          <p:cNvPr id="325641" name="Picture 103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4325" y="4648200"/>
            <a:ext cx="2289175" cy="187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25640"/>
                                        </p:tgtEl>
                                        <p:attrNameLst>
                                          <p:attrName>style.visibility</p:attrName>
                                        </p:attrNameLst>
                                      </p:cBhvr>
                                      <p:to>
                                        <p:strVal val="visible"/>
                                      </p:to>
                                    </p:set>
                                    <p:animEffect transition="in" filter="box(in)">
                                      <p:cBhvr>
                                        <p:cTn id="7" dur="500"/>
                                        <p:tgtEl>
                                          <p:spTgt spid="325640"/>
                                        </p:tgtEl>
                                      </p:cBhvr>
                                    </p:animEffect>
                                  </p:childTnLst>
                                </p:cTn>
                              </p:par>
                            </p:childTnLst>
                          </p:cTn>
                        </p:par>
                        <p:par>
                          <p:cTn id="8" fill="hold" nodeType="afterGroup">
                            <p:stCondLst>
                              <p:cond delay="500"/>
                            </p:stCondLst>
                            <p:childTnLst>
                              <p:par>
                                <p:cTn id="9" presetID="4" presetClass="entr" presetSubtype="16" fill="hold" nodeType="afterEffect">
                                  <p:stCondLst>
                                    <p:cond delay="1000"/>
                                  </p:stCondLst>
                                  <p:childTnLst>
                                    <p:set>
                                      <p:cBhvr>
                                        <p:cTn id="10" dur="1" fill="hold">
                                          <p:stCondLst>
                                            <p:cond delay="0"/>
                                          </p:stCondLst>
                                        </p:cTn>
                                        <p:tgtEl>
                                          <p:spTgt spid="325637"/>
                                        </p:tgtEl>
                                        <p:attrNameLst>
                                          <p:attrName>style.visibility</p:attrName>
                                        </p:attrNameLst>
                                      </p:cBhvr>
                                      <p:to>
                                        <p:strVal val="visible"/>
                                      </p:to>
                                    </p:set>
                                    <p:animEffect transition="in" filter="box(in)">
                                      <p:cBhvr>
                                        <p:cTn id="11" dur="500"/>
                                        <p:tgtEl>
                                          <p:spTgt spid="3256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564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53282" name="AutoShape 1026"/>
          <p:cNvSpPr>
            <a:spLocks noChangeArrowheads="1"/>
          </p:cNvSpPr>
          <p:nvPr/>
        </p:nvSpPr>
        <p:spPr bwMode="auto">
          <a:xfrm>
            <a:off x="1179513" y="165100"/>
            <a:ext cx="4900612" cy="555625"/>
          </a:xfrm>
          <a:prstGeom prst="flowChartAlternateProcess">
            <a:avLst/>
          </a:prstGeom>
          <a:solidFill>
            <a:schemeClr val="accent2"/>
          </a:solidFill>
          <a:ln w="9525">
            <a:solidFill>
              <a:srgbClr val="D6009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800">
                <a:solidFill>
                  <a:schemeClr val="bg1"/>
                </a:solidFill>
                <a:latin typeface="Times New Roman" pitchFamily="18" charset="0"/>
                <a:ea typeface="HGS創英角ﾎﾟｯﾌﾟ体" pitchFamily="50" charset="-128"/>
              </a:rPr>
              <a:t>犯人捜しのプロセス</a:t>
            </a:r>
          </a:p>
        </p:txBody>
      </p:sp>
      <p:graphicFrame>
        <p:nvGraphicFramePr>
          <p:cNvPr id="353283" name="Object 1027"/>
          <p:cNvGraphicFramePr>
            <a:graphicFrameLocks noChangeAspect="1"/>
          </p:cNvGraphicFramePr>
          <p:nvPr/>
        </p:nvGraphicFramePr>
        <p:xfrm>
          <a:off x="-581025" y="1346200"/>
          <a:ext cx="9899650" cy="5511800"/>
        </p:xfrm>
        <a:graphic>
          <a:graphicData uri="http://schemas.openxmlformats.org/presentationml/2006/ole">
            <mc:AlternateContent xmlns:mc="http://schemas.openxmlformats.org/markup-compatibility/2006">
              <mc:Choice xmlns:v="urn:schemas-microsoft-com:vml" Requires="v">
                <p:oleObj spid="_x0000_s403456" name="Worksheet" r:id="rId4" imgW="6867754" imgH="4077005" progId="Excel.Sheet.8">
                  <p:embed/>
                </p:oleObj>
              </mc:Choice>
              <mc:Fallback>
                <p:oleObj name="Worksheet" r:id="rId4" imgW="6867754" imgH="4077005" progId="Excel.Sheet.8">
                  <p:embed/>
                  <p:pic>
                    <p:nvPicPr>
                      <p:cNvPr id="0" name="Object 10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1025" y="1346200"/>
                        <a:ext cx="9899650" cy="551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pull dir="u"/>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55330" name="AutoShape 2"/>
          <p:cNvSpPr>
            <a:spLocks noChangeArrowheads="1"/>
          </p:cNvSpPr>
          <p:nvPr/>
        </p:nvSpPr>
        <p:spPr bwMode="auto">
          <a:xfrm>
            <a:off x="1179513" y="165100"/>
            <a:ext cx="4900612" cy="555625"/>
          </a:xfrm>
          <a:prstGeom prst="flowChartAlternateProcess">
            <a:avLst/>
          </a:prstGeom>
          <a:solidFill>
            <a:schemeClr val="accent2"/>
          </a:solidFill>
          <a:ln w="9525">
            <a:solidFill>
              <a:srgbClr val="D6009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S創英角ﾎﾟｯﾌﾟ体" pitchFamily="50" charset="-128"/>
              </a:rPr>
              <a:t>犯人捜しのプロセス</a:t>
            </a:r>
          </a:p>
        </p:txBody>
      </p:sp>
      <p:graphicFrame>
        <p:nvGraphicFramePr>
          <p:cNvPr id="355331" name="Object 3"/>
          <p:cNvGraphicFramePr>
            <a:graphicFrameLocks noChangeAspect="1"/>
          </p:cNvGraphicFramePr>
          <p:nvPr/>
        </p:nvGraphicFramePr>
        <p:xfrm>
          <a:off x="177800" y="1739900"/>
          <a:ext cx="9258300" cy="3732213"/>
        </p:xfrm>
        <a:graphic>
          <a:graphicData uri="http://schemas.openxmlformats.org/presentationml/2006/ole">
            <mc:AlternateContent xmlns:mc="http://schemas.openxmlformats.org/markup-compatibility/2006">
              <mc:Choice xmlns:v="urn:schemas-microsoft-com:vml" Requires="v">
                <p:oleObj spid="_x0000_s404480" name="Worksheet" r:id="rId4" imgW="6982054" imgH="3648456" progId="Excel.Sheet.8">
                  <p:embed/>
                </p:oleObj>
              </mc:Choice>
              <mc:Fallback>
                <p:oleObj name="Worksheet" r:id="rId4" imgW="6982054" imgH="3648456" progId="Excel.Shee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7800" y="1739900"/>
                        <a:ext cx="9258300" cy="373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55332" name="Oval 4"/>
          <p:cNvSpPr>
            <a:spLocks noChangeArrowheads="1"/>
          </p:cNvSpPr>
          <p:nvPr/>
        </p:nvSpPr>
        <p:spPr bwMode="auto">
          <a:xfrm>
            <a:off x="2082800" y="1282700"/>
            <a:ext cx="1790700" cy="482600"/>
          </a:xfrm>
          <a:prstGeom prst="ellipse">
            <a:avLst/>
          </a:prstGeom>
          <a:solidFill>
            <a:srgbClr val="FF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S創英角ﾎﾟｯﾌﾟ体" pitchFamily="50" charset="-128"/>
              </a:rPr>
              <a:t>現状把握</a:t>
            </a:r>
          </a:p>
        </p:txBody>
      </p:sp>
      <p:sp>
        <p:nvSpPr>
          <p:cNvPr id="355333" name="AutoShape 5"/>
          <p:cNvSpPr>
            <a:spLocks noChangeArrowheads="1"/>
          </p:cNvSpPr>
          <p:nvPr/>
        </p:nvSpPr>
        <p:spPr bwMode="auto">
          <a:xfrm>
            <a:off x="2667000" y="1854200"/>
            <a:ext cx="685800" cy="304800"/>
          </a:xfrm>
          <a:prstGeom prst="downArrow">
            <a:avLst>
              <a:gd name="adj1" fmla="val 50000"/>
              <a:gd name="adj2" fmla="val 50000"/>
            </a:avLst>
          </a:prstGeom>
          <a:solidFill>
            <a:srgbClr val="FF99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55334" name="Oval 6"/>
          <p:cNvSpPr>
            <a:spLocks noChangeArrowheads="1"/>
          </p:cNvSpPr>
          <p:nvPr/>
        </p:nvSpPr>
        <p:spPr bwMode="auto">
          <a:xfrm>
            <a:off x="368300" y="3124200"/>
            <a:ext cx="609600" cy="2374900"/>
          </a:xfrm>
          <a:prstGeom prst="ellipse">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S創英角ﾎﾟｯﾌﾟ体" pitchFamily="50" charset="-128"/>
              </a:rPr>
              <a:t>特</a:t>
            </a:r>
          </a:p>
          <a:p>
            <a:r>
              <a:rPr lang="ja-JP" altLang="en-US" sz="2400">
                <a:solidFill>
                  <a:schemeClr val="bg1"/>
                </a:solidFill>
                <a:latin typeface="Times New Roman" pitchFamily="18" charset="0"/>
                <a:ea typeface="HGS創英角ﾎﾟｯﾌﾟ体" pitchFamily="50" charset="-128"/>
              </a:rPr>
              <a:t>性</a:t>
            </a:r>
          </a:p>
          <a:p>
            <a:r>
              <a:rPr lang="ja-JP" altLang="en-US" sz="2400">
                <a:solidFill>
                  <a:schemeClr val="bg1"/>
                </a:solidFill>
                <a:latin typeface="Times New Roman" pitchFamily="18" charset="0"/>
                <a:ea typeface="HGS創英角ﾎﾟｯﾌﾟ体" pitchFamily="50" charset="-128"/>
              </a:rPr>
              <a:t>要</a:t>
            </a:r>
          </a:p>
          <a:p>
            <a:r>
              <a:rPr lang="ja-JP" altLang="en-US" sz="2400">
                <a:solidFill>
                  <a:schemeClr val="bg1"/>
                </a:solidFill>
                <a:latin typeface="Times New Roman" pitchFamily="18" charset="0"/>
                <a:ea typeface="HGS創英角ﾎﾟｯﾌﾟ体" pitchFamily="50" charset="-128"/>
              </a:rPr>
              <a:t>因</a:t>
            </a:r>
          </a:p>
          <a:p>
            <a:r>
              <a:rPr lang="ja-JP" altLang="en-US" sz="2400">
                <a:solidFill>
                  <a:schemeClr val="bg1"/>
                </a:solidFill>
                <a:latin typeface="Times New Roman" pitchFamily="18" charset="0"/>
                <a:ea typeface="HGS創英角ﾎﾟｯﾌﾟ体" pitchFamily="50" charset="-128"/>
              </a:rPr>
              <a:t>図</a:t>
            </a:r>
          </a:p>
        </p:txBody>
      </p:sp>
      <p:sp>
        <p:nvSpPr>
          <p:cNvPr id="355335" name="Oval 7"/>
          <p:cNvSpPr>
            <a:spLocks noChangeArrowheads="1"/>
          </p:cNvSpPr>
          <p:nvPr/>
        </p:nvSpPr>
        <p:spPr bwMode="auto">
          <a:xfrm>
            <a:off x="6591300" y="5422900"/>
            <a:ext cx="1790700" cy="482600"/>
          </a:xfrm>
          <a:prstGeom prst="ellipse">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S創英角ﾎﾟｯﾌﾟ体" pitchFamily="50" charset="-128"/>
              </a:rPr>
              <a:t>仮説</a:t>
            </a:r>
          </a:p>
        </p:txBody>
      </p:sp>
      <p:sp>
        <p:nvSpPr>
          <p:cNvPr id="355336" name="AutoShape 8"/>
          <p:cNvSpPr>
            <a:spLocks noChangeArrowheads="1"/>
          </p:cNvSpPr>
          <p:nvPr/>
        </p:nvSpPr>
        <p:spPr bwMode="auto">
          <a:xfrm>
            <a:off x="7137400" y="5143500"/>
            <a:ext cx="685800" cy="304800"/>
          </a:xfrm>
          <a:prstGeom prst="downArrow">
            <a:avLst>
              <a:gd name="adj1" fmla="val 50000"/>
              <a:gd name="adj2" fmla="val 50000"/>
            </a:avLst>
          </a:prstGeom>
          <a:solidFill>
            <a:srgbClr val="FF99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55337" name="Oval 9"/>
          <p:cNvSpPr>
            <a:spLocks noChangeArrowheads="1"/>
          </p:cNvSpPr>
          <p:nvPr/>
        </p:nvSpPr>
        <p:spPr bwMode="auto">
          <a:xfrm>
            <a:off x="6616700" y="5918200"/>
            <a:ext cx="1790700" cy="482600"/>
          </a:xfrm>
          <a:prstGeom prst="ellipse">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S創英角ﾎﾟｯﾌﾟ体" pitchFamily="50" charset="-128"/>
              </a:rPr>
              <a:t>仮説の検証</a:t>
            </a:r>
          </a:p>
        </p:txBody>
      </p:sp>
      <p:sp>
        <p:nvSpPr>
          <p:cNvPr id="355338" name="Oval 10"/>
          <p:cNvSpPr>
            <a:spLocks noChangeArrowheads="1"/>
          </p:cNvSpPr>
          <p:nvPr/>
        </p:nvSpPr>
        <p:spPr bwMode="auto">
          <a:xfrm>
            <a:off x="6667500" y="6375400"/>
            <a:ext cx="1790700" cy="482600"/>
          </a:xfrm>
          <a:prstGeom prst="ellipse">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S創英角ﾎﾟｯﾌﾟ体" pitchFamily="50" charset="-128"/>
              </a:rPr>
              <a:t>考察</a:t>
            </a:r>
          </a:p>
        </p:txBody>
      </p:sp>
      <p:sp>
        <p:nvSpPr>
          <p:cNvPr id="355339" name="AutoShape 11">
            <a:hlinkClick r:id="" action="ppaction://noaction" highlightClick="1"/>
          </p:cNvPr>
          <p:cNvSpPr>
            <a:spLocks noChangeArrowheads="1"/>
          </p:cNvSpPr>
          <p:nvPr/>
        </p:nvSpPr>
        <p:spPr bwMode="auto">
          <a:xfrm>
            <a:off x="7772400" y="685800"/>
            <a:ext cx="685800" cy="609600"/>
          </a:xfrm>
          <a:prstGeom prst="actionButtonForwardNex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transition>
    <p:pull dir="u"/>
  </p:transition>
</p:sld>
</file>

<file path=ppt/slides/slide22.xml><?xml version="1.0" encoding="utf-8"?>
<p:sld xmlns:a="http://schemas.openxmlformats.org/drawingml/2006/main" xmlns:r="http://schemas.openxmlformats.org/officeDocument/2006/relationships" xmlns:p="http://schemas.openxmlformats.org/presentationml/2006/main" showMasterPhAnim="0">
  <p:cSld>
    <p:bg>
      <p:bgPr>
        <a:solidFill>
          <a:schemeClr val="hlink"/>
        </a:solidFill>
        <a:effectLst/>
      </p:bgPr>
    </p:bg>
    <p:spTree>
      <p:nvGrpSpPr>
        <p:cNvPr id="1" name=""/>
        <p:cNvGrpSpPr/>
        <p:nvPr/>
      </p:nvGrpSpPr>
      <p:grpSpPr>
        <a:xfrm>
          <a:off x="0" y="0"/>
          <a:ext cx="0" cy="0"/>
          <a:chOff x="0" y="0"/>
          <a:chExt cx="0" cy="0"/>
        </a:xfrm>
      </p:grpSpPr>
      <p:sp>
        <p:nvSpPr>
          <p:cNvPr id="357378" name="Rectangle 2"/>
          <p:cNvSpPr>
            <a:spLocks noGrp="1" noChangeArrowheads="1"/>
          </p:cNvSpPr>
          <p:nvPr>
            <p:ph type="subTitle" idx="1"/>
          </p:nvPr>
        </p:nvSpPr>
        <p:spPr>
          <a:xfrm>
            <a:off x="466725" y="1620838"/>
            <a:ext cx="3709988" cy="550862"/>
          </a:xfrm>
        </p:spPr>
        <p:txBody>
          <a:bodyPr/>
          <a:lstStyle/>
          <a:p>
            <a:pPr algn="l"/>
            <a:r>
              <a:rPr lang="ja-JP" altLang="en-US" sz="2400" b="1">
                <a:solidFill>
                  <a:srgbClr val="0000FF"/>
                </a:solidFill>
                <a:ea typeface="HGP創英角ﾎﾟｯﾌﾟ体" pitchFamily="50" charset="-128"/>
              </a:rPr>
              <a:t>１．対策案の検討</a:t>
            </a:r>
          </a:p>
        </p:txBody>
      </p:sp>
      <p:sp>
        <p:nvSpPr>
          <p:cNvPr id="357379" name="AutoShape 3"/>
          <p:cNvSpPr>
            <a:spLocks noChangeArrowheads="1"/>
          </p:cNvSpPr>
          <p:nvPr/>
        </p:nvSpPr>
        <p:spPr bwMode="auto">
          <a:xfrm>
            <a:off x="731838" y="379413"/>
            <a:ext cx="6919912" cy="908050"/>
          </a:xfrm>
          <a:prstGeom prst="roundRect">
            <a:avLst>
              <a:gd name="adj" fmla="val 16667"/>
            </a:avLst>
          </a:prstGeom>
          <a:solidFill>
            <a:srgbClr val="FFFF99"/>
          </a:solidFill>
          <a:ln w="9525">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7380" name="Rectangle 4"/>
          <p:cNvSpPr>
            <a:spLocks noGrp="1" noChangeArrowheads="1"/>
          </p:cNvSpPr>
          <p:nvPr>
            <p:ph type="ctrTitle"/>
          </p:nvPr>
        </p:nvSpPr>
        <p:spPr>
          <a:xfrm>
            <a:off x="2070100" y="350838"/>
            <a:ext cx="5619750" cy="954087"/>
          </a:xfrm>
        </p:spPr>
        <p:txBody>
          <a:bodyPr/>
          <a:lstStyle/>
          <a:p>
            <a:r>
              <a:rPr lang="ja-JP" altLang="en-US">
                <a:solidFill>
                  <a:schemeClr val="tx1"/>
                </a:solidFill>
                <a:ea typeface="HGS創英角ﾎﾟｯﾌﾟ体" pitchFamily="50" charset="-128"/>
              </a:rPr>
              <a:t>対策</a:t>
            </a:r>
            <a:r>
              <a:rPr lang="ja-JP" altLang="en-US" sz="4000">
                <a:solidFill>
                  <a:schemeClr val="tx1"/>
                </a:solidFill>
                <a:ea typeface="HGS創英角ﾎﾟｯﾌﾟ体" pitchFamily="50" charset="-128"/>
              </a:rPr>
              <a:t>の</a:t>
            </a:r>
            <a:r>
              <a:rPr lang="ja-JP" altLang="en-US">
                <a:solidFill>
                  <a:schemeClr val="tx1"/>
                </a:solidFill>
                <a:ea typeface="HGS創英角ﾎﾟｯﾌﾟ体" pitchFamily="50" charset="-128"/>
              </a:rPr>
              <a:t>検討</a:t>
            </a:r>
            <a:r>
              <a:rPr lang="ja-JP" altLang="en-US" sz="4000">
                <a:solidFill>
                  <a:schemeClr val="tx1"/>
                </a:solidFill>
                <a:ea typeface="HGS創英角ﾎﾟｯﾌﾟ体" pitchFamily="50" charset="-128"/>
              </a:rPr>
              <a:t>と</a:t>
            </a:r>
            <a:r>
              <a:rPr lang="ja-JP" altLang="en-US">
                <a:solidFill>
                  <a:schemeClr val="tx1"/>
                </a:solidFill>
                <a:ea typeface="HGS創英角ﾎﾟｯﾌﾟ体" pitchFamily="50" charset="-128"/>
              </a:rPr>
              <a:t>実施</a:t>
            </a:r>
          </a:p>
        </p:txBody>
      </p:sp>
      <p:sp>
        <p:nvSpPr>
          <p:cNvPr id="357381" name="Text Box 5"/>
          <p:cNvSpPr txBox="1">
            <a:spLocks noChangeArrowheads="1"/>
          </p:cNvSpPr>
          <p:nvPr/>
        </p:nvSpPr>
        <p:spPr bwMode="auto">
          <a:xfrm>
            <a:off x="1082675" y="487363"/>
            <a:ext cx="14779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chemeClr val="tx1"/>
                </a:solidFill>
                <a:latin typeface="HGSｺﾞｼｯｸE" pitchFamily="50" charset="-128"/>
                <a:ea typeface="HGSｺﾞｼｯｸE" pitchFamily="50" charset="-128"/>
              </a:rPr>
              <a:t>手順５</a:t>
            </a:r>
          </a:p>
        </p:txBody>
      </p:sp>
      <p:sp>
        <p:nvSpPr>
          <p:cNvPr id="357383" name="Rectangle 7"/>
          <p:cNvSpPr>
            <a:spLocks noChangeArrowheads="1"/>
          </p:cNvSpPr>
          <p:nvPr/>
        </p:nvSpPr>
        <p:spPr bwMode="auto">
          <a:xfrm>
            <a:off x="508000" y="2246313"/>
            <a:ext cx="4011613" cy="550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spcBef>
                <a:spcPct val="20000"/>
              </a:spcBef>
            </a:pPr>
            <a:r>
              <a:rPr lang="ja-JP" altLang="en-US" sz="2400" b="1">
                <a:solidFill>
                  <a:srgbClr val="0000FF"/>
                </a:solidFill>
                <a:latin typeface="Times New Roman" pitchFamily="18" charset="0"/>
                <a:ea typeface="HGP創英角ﾎﾟｯﾌﾟ体" pitchFamily="50" charset="-128"/>
              </a:rPr>
              <a:t>２．対策の実施</a:t>
            </a:r>
          </a:p>
        </p:txBody>
      </p:sp>
      <p:pic>
        <p:nvPicPr>
          <p:cNvPr id="35738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3873500"/>
            <a:ext cx="3973512" cy="2681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57385" name="Group 9"/>
          <p:cNvGrpSpPr>
            <a:grpSpLocks/>
          </p:cNvGrpSpPr>
          <p:nvPr/>
        </p:nvGrpSpPr>
        <p:grpSpPr bwMode="auto">
          <a:xfrm>
            <a:off x="4557713" y="1873250"/>
            <a:ext cx="3975100" cy="3111500"/>
            <a:chOff x="2736" y="192"/>
            <a:chExt cx="2304" cy="1776"/>
          </a:xfrm>
        </p:grpSpPr>
        <p:sp>
          <p:nvSpPr>
            <p:cNvPr id="357386" name="Rectangle 10"/>
            <p:cNvSpPr>
              <a:spLocks noChangeArrowheads="1"/>
            </p:cNvSpPr>
            <p:nvPr/>
          </p:nvSpPr>
          <p:spPr bwMode="auto">
            <a:xfrm>
              <a:off x="2736" y="672"/>
              <a:ext cx="288" cy="1200"/>
            </a:xfrm>
            <a:prstGeom prst="rect">
              <a:avLst/>
            </a:prstGeom>
            <a:solidFill>
              <a:srgbClr val="CCFFFF"/>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spcBef>
                  <a:spcPct val="20000"/>
                </a:spcBef>
              </a:pPr>
              <a:r>
                <a:rPr lang="en-US" altLang="ja-JP" sz="1800">
                  <a:solidFill>
                    <a:schemeClr val="tx1"/>
                  </a:solidFill>
                  <a:latin typeface="Times New Roman" pitchFamily="18" charset="0"/>
                  <a:ea typeface="ＭＳ Ｐゴシック" pitchFamily="50" charset="-128"/>
                </a:rPr>
                <a:t>○△◇</a:t>
              </a:r>
              <a:r>
                <a:rPr lang="ja-JP" altLang="en-US" sz="1800">
                  <a:solidFill>
                    <a:schemeClr val="tx1"/>
                  </a:solidFill>
                  <a:latin typeface="Times New Roman" pitchFamily="18" charset="0"/>
                  <a:ea typeface="ＭＳ Ｐゴシック" pitchFamily="50" charset="-128"/>
                </a:rPr>
                <a:t>するには</a:t>
              </a:r>
            </a:p>
          </p:txBody>
        </p:sp>
        <p:sp>
          <p:nvSpPr>
            <p:cNvPr id="357387" name="Rectangle 11"/>
            <p:cNvSpPr>
              <a:spLocks noChangeArrowheads="1"/>
            </p:cNvSpPr>
            <p:nvPr/>
          </p:nvSpPr>
          <p:spPr bwMode="auto">
            <a:xfrm>
              <a:off x="3216" y="624"/>
              <a:ext cx="816" cy="288"/>
            </a:xfrm>
            <a:prstGeom prst="rect">
              <a:avLst/>
            </a:prstGeom>
            <a:solidFill>
              <a:srgbClr val="FFFF99"/>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57388" name="Rectangle 12"/>
            <p:cNvSpPr>
              <a:spLocks noChangeArrowheads="1"/>
            </p:cNvSpPr>
            <p:nvPr/>
          </p:nvSpPr>
          <p:spPr bwMode="auto">
            <a:xfrm>
              <a:off x="3216" y="1104"/>
              <a:ext cx="816" cy="288"/>
            </a:xfrm>
            <a:prstGeom prst="rect">
              <a:avLst/>
            </a:prstGeom>
            <a:solidFill>
              <a:srgbClr val="FFFF99"/>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57389" name="Rectangle 13"/>
            <p:cNvSpPr>
              <a:spLocks noChangeArrowheads="1"/>
            </p:cNvSpPr>
            <p:nvPr/>
          </p:nvSpPr>
          <p:spPr bwMode="auto">
            <a:xfrm>
              <a:off x="3216" y="1584"/>
              <a:ext cx="816" cy="288"/>
            </a:xfrm>
            <a:prstGeom prst="rect">
              <a:avLst/>
            </a:prstGeom>
            <a:solidFill>
              <a:srgbClr val="FFFF99"/>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57390" name="Rectangle 14"/>
            <p:cNvSpPr>
              <a:spLocks noChangeArrowheads="1"/>
            </p:cNvSpPr>
            <p:nvPr/>
          </p:nvSpPr>
          <p:spPr bwMode="auto">
            <a:xfrm>
              <a:off x="4224" y="432"/>
              <a:ext cx="816" cy="192"/>
            </a:xfrm>
            <a:prstGeom prst="rect">
              <a:avLst/>
            </a:prstGeom>
            <a:solidFill>
              <a:srgbClr val="FFFF99"/>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57391" name="Rectangle 15"/>
            <p:cNvSpPr>
              <a:spLocks noChangeArrowheads="1"/>
            </p:cNvSpPr>
            <p:nvPr/>
          </p:nvSpPr>
          <p:spPr bwMode="auto">
            <a:xfrm>
              <a:off x="4224" y="672"/>
              <a:ext cx="816" cy="192"/>
            </a:xfrm>
            <a:prstGeom prst="rect">
              <a:avLst/>
            </a:prstGeom>
            <a:solidFill>
              <a:srgbClr val="FFFF99"/>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57392" name="Rectangle 16"/>
            <p:cNvSpPr>
              <a:spLocks noChangeArrowheads="1"/>
            </p:cNvSpPr>
            <p:nvPr/>
          </p:nvSpPr>
          <p:spPr bwMode="auto">
            <a:xfrm>
              <a:off x="4224" y="912"/>
              <a:ext cx="816" cy="192"/>
            </a:xfrm>
            <a:prstGeom prst="rect">
              <a:avLst/>
            </a:prstGeom>
            <a:solidFill>
              <a:srgbClr val="FFFF99"/>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57393" name="Rectangle 17"/>
            <p:cNvSpPr>
              <a:spLocks noChangeArrowheads="1"/>
            </p:cNvSpPr>
            <p:nvPr/>
          </p:nvSpPr>
          <p:spPr bwMode="auto">
            <a:xfrm>
              <a:off x="4224" y="1200"/>
              <a:ext cx="816" cy="192"/>
            </a:xfrm>
            <a:prstGeom prst="rect">
              <a:avLst/>
            </a:prstGeom>
            <a:solidFill>
              <a:srgbClr val="FFFF99"/>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57394" name="Rectangle 18"/>
            <p:cNvSpPr>
              <a:spLocks noChangeArrowheads="1"/>
            </p:cNvSpPr>
            <p:nvPr/>
          </p:nvSpPr>
          <p:spPr bwMode="auto">
            <a:xfrm>
              <a:off x="4224" y="1488"/>
              <a:ext cx="816" cy="192"/>
            </a:xfrm>
            <a:prstGeom prst="rect">
              <a:avLst/>
            </a:prstGeom>
            <a:solidFill>
              <a:srgbClr val="FFFF99"/>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57395" name="Rectangle 19"/>
            <p:cNvSpPr>
              <a:spLocks noChangeArrowheads="1"/>
            </p:cNvSpPr>
            <p:nvPr/>
          </p:nvSpPr>
          <p:spPr bwMode="auto">
            <a:xfrm>
              <a:off x="4224" y="1776"/>
              <a:ext cx="816" cy="192"/>
            </a:xfrm>
            <a:prstGeom prst="rect">
              <a:avLst/>
            </a:prstGeom>
            <a:solidFill>
              <a:srgbClr val="FFFF99"/>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57396" name="Line 20"/>
            <p:cNvSpPr>
              <a:spLocks noChangeShapeType="1"/>
            </p:cNvSpPr>
            <p:nvPr/>
          </p:nvSpPr>
          <p:spPr bwMode="auto">
            <a:xfrm>
              <a:off x="3024" y="1248"/>
              <a:ext cx="9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397" name="Line 21"/>
            <p:cNvSpPr>
              <a:spLocks noChangeShapeType="1"/>
            </p:cNvSpPr>
            <p:nvPr/>
          </p:nvSpPr>
          <p:spPr bwMode="auto">
            <a:xfrm>
              <a:off x="3120" y="720"/>
              <a:ext cx="0" cy="1008"/>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398" name="Line 22"/>
            <p:cNvSpPr>
              <a:spLocks noChangeShapeType="1"/>
            </p:cNvSpPr>
            <p:nvPr/>
          </p:nvSpPr>
          <p:spPr bwMode="auto">
            <a:xfrm>
              <a:off x="3120" y="720"/>
              <a:ext cx="9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399" name="Line 23"/>
            <p:cNvSpPr>
              <a:spLocks noChangeShapeType="1"/>
            </p:cNvSpPr>
            <p:nvPr/>
          </p:nvSpPr>
          <p:spPr bwMode="auto">
            <a:xfrm>
              <a:off x="3120" y="1248"/>
              <a:ext cx="9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400" name="Line 24"/>
            <p:cNvSpPr>
              <a:spLocks noChangeShapeType="1"/>
            </p:cNvSpPr>
            <p:nvPr/>
          </p:nvSpPr>
          <p:spPr bwMode="auto">
            <a:xfrm>
              <a:off x="3120" y="1728"/>
              <a:ext cx="9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401" name="Line 25"/>
            <p:cNvSpPr>
              <a:spLocks noChangeShapeType="1"/>
            </p:cNvSpPr>
            <p:nvPr/>
          </p:nvSpPr>
          <p:spPr bwMode="auto">
            <a:xfrm>
              <a:off x="4032" y="720"/>
              <a:ext cx="9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402" name="Line 26"/>
            <p:cNvSpPr>
              <a:spLocks noChangeShapeType="1"/>
            </p:cNvSpPr>
            <p:nvPr/>
          </p:nvSpPr>
          <p:spPr bwMode="auto">
            <a:xfrm>
              <a:off x="4128" y="528"/>
              <a:ext cx="0" cy="288"/>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403" name="Line 27"/>
            <p:cNvSpPr>
              <a:spLocks noChangeShapeType="1"/>
            </p:cNvSpPr>
            <p:nvPr/>
          </p:nvSpPr>
          <p:spPr bwMode="auto">
            <a:xfrm>
              <a:off x="4128" y="528"/>
              <a:ext cx="9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404" name="Line 28"/>
            <p:cNvSpPr>
              <a:spLocks noChangeShapeType="1"/>
            </p:cNvSpPr>
            <p:nvPr/>
          </p:nvSpPr>
          <p:spPr bwMode="auto">
            <a:xfrm>
              <a:off x="4128" y="816"/>
              <a:ext cx="9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405" name="Line 29"/>
            <p:cNvSpPr>
              <a:spLocks noChangeShapeType="1"/>
            </p:cNvSpPr>
            <p:nvPr/>
          </p:nvSpPr>
          <p:spPr bwMode="auto">
            <a:xfrm>
              <a:off x="4032" y="1248"/>
              <a:ext cx="9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406" name="Line 30"/>
            <p:cNvSpPr>
              <a:spLocks noChangeShapeType="1"/>
            </p:cNvSpPr>
            <p:nvPr/>
          </p:nvSpPr>
          <p:spPr bwMode="auto">
            <a:xfrm>
              <a:off x="4128" y="1008"/>
              <a:ext cx="0" cy="288"/>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407" name="Line 31"/>
            <p:cNvSpPr>
              <a:spLocks noChangeShapeType="1"/>
            </p:cNvSpPr>
            <p:nvPr/>
          </p:nvSpPr>
          <p:spPr bwMode="auto">
            <a:xfrm>
              <a:off x="4128" y="1296"/>
              <a:ext cx="9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408" name="Line 32"/>
            <p:cNvSpPr>
              <a:spLocks noChangeShapeType="1"/>
            </p:cNvSpPr>
            <p:nvPr/>
          </p:nvSpPr>
          <p:spPr bwMode="auto">
            <a:xfrm>
              <a:off x="4128" y="1008"/>
              <a:ext cx="9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409" name="Line 33"/>
            <p:cNvSpPr>
              <a:spLocks noChangeShapeType="1"/>
            </p:cNvSpPr>
            <p:nvPr/>
          </p:nvSpPr>
          <p:spPr bwMode="auto">
            <a:xfrm>
              <a:off x="4032" y="1728"/>
              <a:ext cx="9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410" name="Line 34"/>
            <p:cNvSpPr>
              <a:spLocks noChangeShapeType="1"/>
            </p:cNvSpPr>
            <p:nvPr/>
          </p:nvSpPr>
          <p:spPr bwMode="auto">
            <a:xfrm>
              <a:off x="4128" y="1584"/>
              <a:ext cx="0" cy="288"/>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411" name="Line 35"/>
            <p:cNvSpPr>
              <a:spLocks noChangeShapeType="1"/>
            </p:cNvSpPr>
            <p:nvPr/>
          </p:nvSpPr>
          <p:spPr bwMode="auto">
            <a:xfrm>
              <a:off x="4128" y="1584"/>
              <a:ext cx="9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412" name="Line 36"/>
            <p:cNvSpPr>
              <a:spLocks noChangeShapeType="1"/>
            </p:cNvSpPr>
            <p:nvPr/>
          </p:nvSpPr>
          <p:spPr bwMode="auto">
            <a:xfrm>
              <a:off x="4128" y="1872"/>
              <a:ext cx="9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p>
              <a:endParaRPr lang="ja-JP" altLang="en-US"/>
            </a:p>
          </p:txBody>
        </p:sp>
        <p:sp>
          <p:nvSpPr>
            <p:cNvPr id="357413" name="Text Box 37"/>
            <p:cNvSpPr txBox="1">
              <a:spLocks noChangeArrowheads="1"/>
            </p:cNvSpPr>
            <p:nvPr/>
          </p:nvSpPr>
          <p:spPr bwMode="auto">
            <a:xfrm>
              <a:off x="3264" y="336"/>
              <a:ext cx="72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l">
                <a:spcBef>
                  <a:spcPct val="20000"/>
                </a:spcBef>
              </a:pPr>
              <a:r>
                <a:rPr lang="ja-JP" altLang="en-US" sz="1400" b="1">
                  <a:solidFill>
                    <a:schemeClr val="tx1"/>
                  </a:solidFill>
                  <a:latin typeface="Times New Roman" pitchFamily="18" charset="0"/>
                  <a:ea typeface="ＭＳ Ｐゴシック" pitchFamily="50" charset="-128"/>
                </a:rPr>
                <a:t>一次手段</a:t>
              </a:r>
            </a:p>
          </p:txBody>
        </p:sp>
        <p:sp>
          <p:nvSpPr>
            <p:cNvPr id="357414" name="Text Box 38"/>
            <p:cNvSpPr txBox="1">
              <a:spLocks noChangeArrowheads="1"/>
            </p:cNvSpPr>
            <p:nvPr/>
          </p:nvSpPr>
          <p:spPr bwMode="auto">
            <a:xfrm>
              <a:off x="4224" y="192"/>
              <a:ext cx="72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l">
                <a:spcBef>
                  <a:spcPct val="20000"/>
                </a:spcBef>
              </a:pPr>
              <a:r>
                <a:rPr lang="ja-JP" altLang="en-US" sz="1400" b="1">
                  <a:solidFill>
                    <a:schemeClr val="tx1"/>
                  </a:solidFill>
                  <a:latin typeface="Times New Roman" pitchFamily="18" charset="0"/>
                  <a:ea typeface="ＭＳ Ｐゴシック" pitchFamily="50" charset="-128"/>
                </a:rPr>
                <a:t>二次手段</a:t>
              </a:r>
            </a:p>
          </p:txBody>
        </p:sp>
      </p:grpSp>
    </p:spTree>
  </p:cSld>
  <p:clrMapOvr>
    <a:masterClrMapping/>
  </p:clrMapOvr>
  <p:transition>
    <p:pull dir="u"/>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59426" name="Rectangle 2"/>
          <p:cNvSpPr>
            <a:spLocks noGrp="1" noChangeArrowheads="1"/>
          </p:cNvSpPr>
          <p:nvPr>
            <p:ph type="ctrTitle"/>
          </p:nvPr>
        </p:nvSpPr>
        <p:spPr>
          <a:xfrm>
            <a:off x="1624013" y="6337300"/>
            <a:ext cx="5889625" cy="520700"/>
          </a:xfrm>
          <a:ln/>
          <a:extLst>
            <a:ext uri="{91240B29-F687-4F45-9708-019B960494DF}">
              <a14:hiddenLine xmlns:a14="http://schemas.microsoft.com/office/drawing/2010/main" w="19050" cmpd="sng">
                <a:solidFill>
                  <a:schemeClr val="bg1"/>
                </a:solidFill>
                <a:miter lim="800000"/>
                <a:headEnd/>
                <a:tailEnd/>
              </a14:hiddenLine>
            </a:ext>
          </a:extLst>
        </p:spPr>
        <p:txBody>
          <a:bodyPr/>
          <a:lstStyle/>
          <a:p>
            <a:r>
              <a:rPr lang="ja-JP" altLang="en-US" sz="1800" u="sng">
                <a:solidFill>
                  <a:schemeClr val="tx1"/>
                </a:solidFill>
                <a:ea typeface="HGPｺﾞｼｯｸE" pitchFamily="50" charset="-128"/>
              </a:rPr>
              <a:t>方策案効果評価表（系統マトリックス図）</a:t>
            </a:r>
          </a:p>
        </p:txBody>
      </p:sp>
      <p:sp>
        <p:nvSpPr>
          <p:cNvPr id="359461" name="Text Box 37"/>
          <p:cNvSpPr txBox="1">
            <a:spLocks noChangeArrowheads="1"/>
          </p:cNvSpPr>
          <p:nvPr/>
        </p:nvSpPr>
        <p:spPr bwMode="auto">
          <a:xfrm>
            <a:off x="7148513" y="1068388"/>
            <a:ext cx="19954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200">
                <a:solidFill>
                  <a:schemeClr val="tx1"/>
                </a:solidFill>
                <a:latin typeface="HG丸ｺﾞｼｯｸM-PRO" pitchFamily="49" charset="-128"/>
              </a:rPr>
              <a:t>◎</a:t>
            </a:r>
            <a:r>
              <a:rPr lang="ja-JP" altLang="en-US" sz="1200">
                <a:solidFill>
                  <a:schemeClr val="tx1"/>
                </a:solidFill>
                <a:latin typeface="HG丸ｺﾞｼｯｸM-PRO" pitchFamily="49" charset="-128"/>
              </a:rPr>
              <a:t>５点　○３点　</a:t>
            </a:r>
            <a:r>
              <a:rPr lang="en-US" altLang="ja-JP" sz="1200">
                <a:solidFill>
                  <a:schemeClr val="tx1"/>
                </a:solidFill>
                <a:latin typeface="HG丸ｺﾞｼｯｸM-PRO" pitchFamily="49" charset="-128"/>
              </a:rPr>
              <a:t>×1</a:t>
            </a:r>
            <a:r>
              <a:rPr lang="ja-JP" altLang="en-US" sz="1200">
                <a:solidFill>
                  <a:schemeClr val="tx1"/>
                </a:solidFill>
                <a:latin typeface="HG丸ｺﾞｼｯｸM-PRO" pitchFamily="49" charset="-128"/>
              </a:rPr>
              <a:t>点</a:t>
            </a:r>
          </a:p>
        </p:txBody>
      </p:sp>
      <p:grpSp>
        <p:nvGrpSpPr>
          <p:cNvPr id="359734" name="Group 310"/>
          <p:cNvGrpSpPr>
            <a:grpSpLocks/>
          </p:cNvGrpSpPr>
          <p:nvPr/>
        </p:nvGrpSpPr>
        <p:grpSpPr bwMode="auto">
          <a:xfrm>
            <a:off x="152400" y="762000"/>
            <a:ext cx="8810625" cy="5695950"/>
            <a:chOff x="96" y="480"/>
            <a:chExt cx="5550" cy="3588"/>
          </a:xfrm>
        </p:grpSpPr>
        <p:sp>
          <p:nvSpPr>
            <p:cNvPr id="359428" name="Text Box 4"/>
            <p:cNvSpPr txBox="1">
              <a:spLocks noChangeArrowheads="1"/>
            </p:cNvSpPr>
            <p:nvPr/>
          </p:nvSpPr>
          <p:spPr bwMode="auto">
            <a:xfrm>
              <a:off x="330" y="1436"/>
              <a:ext cx="295" cy="188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l">
                <a:spcBef>
                  <a:spcPct val="50000"/>
                </a:spcBef>
              </a:pPr>
              <a:r>
                <a:rPr lang="ja-JP" altLang="en-US" sz="1800">
                  <a:solidFill>
                    <a:schemeClr val="bg2"/>
                  </a:solidFill>
                  <a:latin typeface="Times New Roman" pitchFamily="18" charset="0"/>
                </a:rPr>
                <a:t>　</a:t>
              </a:r>
              <a:r>
                <a:rPr lang="ja-JP" altLang="en-US" sz="1800">
                  <a:solidFill>
                    <a:schemeClr val="tx1"/>
                  </a:solidFill>
                  <a:latin typeface="Times New Roman" pitchFamily="18" charset="0"/>
                </a:rPr>
                <a:t>作業効率向上を図るには</a:t>
              </a:r>
            </a:p>
          </p:txBody>
        </p:sp>
        <p:sp>
          <p:nvSpPr>
            <p:cNvPr id="359433" name="Text Box 9"/>
            <p:cNvSpPr txBox="1">
              <a:spLocks noChangeArrowheads="1"/>
            </p:cNvSpPr>
            <p:nvPr/>
          </p:nvSpPr>
          <p:spPr bwMode="auto">
            <a:xfrm>
              <a:off x="815" y="1467"/>
              <a:ext cx="813" cy="33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solidFill>
                    <a:schemeClr val="tx1"/>
                  </a:solidFill>
                  <a:latin typeface="Times New Roman" pitchFamily="18" charset="0"/>
                </a:rPr>
                <a:t>経験者のノウハウを活用</a:t>
              </a:r>
            </a:p>
          </p:txBody>
        </p:sp>
        <p:sp>
          <p:nvSpPr>
            <p:cNvPr id="359434" name="Text Box 10"/>
            <p:cNvSpPr txBox="1">
              <a:spLocks noChangeArrowheads="1"/>
            </p:cNvSpPr>
            <p:nvPr/>
          </p:nvSpPr>
          <p:spPr bwMode="auto">
            <a:xfrm>
              <a:off x="815" y="2253"/>
              <a:ext cx="828" cy="33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solidFill>
                    <a:schemeClr val="tx1"/>
                  </a:solidFill>
                  <a:latin typeface="Times New Roman" pitchFamily="18" charset="0"/>
                </a:rPr>
                <a:t>最適ツールを適用する</a:t>
              </a:r>
            </a:p>
          </p:txBody>
        </p:sp>
        <p:sp>
          <p:nvSpPr>
            <p:cNvPr id="359435" name="Text Box 11"/>
            <p:cNvSpPr txBox="1">
              <a:spLocks noChangeArrowheads="1"/>
            </p:cNvSpPr>
            <p:nvPr/>
          </p:nvSpPr>
          <p:spPr bwMode="auto">
            <a:xfrm>
              <a:off x="815" y="3059"/>
              <a:ext cx="868" cy="33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solidFill>
                    <a:schemeClr val="tx1"/>
                  </a:solidFill>
                  <a:latin typeface="Times New Roman" pitchFamily="18" charset="0"/>
                </a:rPr>
                <a:t>作業手順書を整備する</a:t>
              </a:r>
              <a:endParaRPr lang="ja-JP" altLang="en-US" sz="1600">
                <a:solidFill>
                  <a:schemeClr val="tx1"/>
                </a:solidFill>
                <a:latin typeface="Times New Roman" pitchFamily="18" charset="0"/>
              </a:endParaRPr>
            </a:p>
          </p:txBody>
        </p:sp>
        <p:sp>
          <p:nvSpPr>
            <p:cNvPr id="359437" name="Line 13"/>
            <p:cNvSpPr>
              <a:spLocks noChangeShapeType="1"/>
            </p:cNvSpPr>
            <p:nvPr/>
          </p:nvSpPr>
          <p:spPr bwMode="auto">
            <a:xfrm>
              <a:off x="691" y="1622"/>
              <a:ext cx="0" cy="159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38" name="Line 14"/>
            <p:cNvSpPr>
              <a:spLocks noChangeShapeType="1"/>
            </p:cNvSpPr>
            <p:nvPr/>
          </p:nvSpPr>
          <p:spPr bwMode="auto">
            <a:xfrm>
              <a:off x="699" y="1615"/>
              <a:ext cx="11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39" name="Line 15"/>
            <p:cNvSpPr>
              <a:spLocks noChangeShapeType="1"/>
            </p:cNvSpPr>
            <p:nvPr/>
          </p:nvSpPr>
          <p:spPr bwMode="auto">
            <a:xfrm flipV="1">
              <a:off x="612" y="2423"/>
              <a:ext cx="2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40" name="Line 16"/>
            <p:cNvSpPr>
              <a:spLocks noChangeShapeType="1"/>
            </p:cNvSpPr>
            <p:nvPr/>
          </p:nvSpPr>
          <p:spPr bwMode="auto">
            <a:xfrm>
              <a:off x="691" y="3213"/>
              <a:ext cx="11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42" name="Text Box 18"/>
            <p:cNvSpPr txBox="1">
              <a:spLocks noChangeArrowheads="1"/>
            </p:cNvSpPr>
            <p:nvPr/>
          </p:nvSpPr>
          <p:spPr bwMode="auto">
            <a:xfrm>
              <a:off x="1861" y="1387"/>
              <a:ext cx="939" cy="1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solidFill>
                    <a:schemeClr val="tx1"/>
                  </a:solidFill>
                  <a:latin typeface="Times New Roman" pitchFamily="18" charset="0"/>
                </a:rPr>
                <a:t>修正を依頼する</a:t>
              </a:r>
            </a:p>
          </p:txBody>
        </p:sp>
        <p:sp>
          <p:nvSpPr>
            <p:cNvPr id="359443" name="Text Box 19"/>
            <p:cNvSpPr txBox="1">
              <a:spLocks noChangeArrowheads="1"/>
            </p:cNvSpPr>
            <p:nvPr/>
          </p:nvSpPr>
          <p:spPr bwMode="auto">
            <a:xfrm>
              <a:off x="1861" y="1760"/>
              <a:ext cx="939" cy="1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solidFill>
                    <a:schemeClr val="tx1"/>
                  </a:solidFill>
                  <a:latin typeface="Times New Roman" pitchFamily="18" charset="0"/>
                </a:rPr>
                <a:t>知識を吸収する</a:t>
              </a:r>
            </a:p>
          </p:txBody>
        </p:sp>
        <p:sp>
          <p:nvSpPr>
            <p:cNvPr id="359444" name="Text Box 20"/>
            <p:cNvSpPr txBox="1">
              <a:spLocks noChangeArrowheads="1"/>
            </p:cNvSpPr>
            <p:nvPr/>
          </p:nvSpPr>
          <p:spPr bwMode="auto">
            <a:xfrm>
              <a:off x="1861" y="2214"/>
              <a:ext cx="939" cy="1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solidFill>
                    <a:schemeClr val="tx1"/>
                  </a:solidFill>
                  <a:latin typeface="Times New Roman" pitchFamily="18" charset="0"/>
                </a:rPr>
                <a:t>ツールを探す</a:t>
              </a:r>
            </a:p>
          </p:txBody>
        </p:sp>
        <p:sp>
          <p:nvSpPr>
            <p:cNvPr id="359445" name="Text Box 21"/>
            <p:cNvSpPr txBox="1">
              <a:spLocks noChangeArrowheads="1"/>
            </p:cNvSpPr>
            <p:nvPr/>
          </p:nvSpPr>
          <p:spPr bwMode="auto">
            <a:xfrm>
              <a:off x="1861" y="2508"/>
              <a:ext cx="939" cy="33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solidFill>
                    <a:schemeClr val="tx1"/>
                  </a:solidFill>
                  <a:latin typeface="Times New Roman" pitchFamily="18" charset="0"/>
                </a:rPr>
                <a:t>機能の使い方を調査する</a:t>
              </a:r>
            </a:p>
          </p:txBody>
        </p:sp>
        <p:sp>
          <p:nvSpPr>
            <p:cNvPr id="359446" name="Text Box 22"/>
            <p:cNvSpPr txBox="1">
              <a:spLocks noChangeArrowheads="1"/>
            </p:cNvSpPr>
            <p:nvPr/>
          </p:nvSpPr>
          <p:spPr bwMode="auto">
            <a:xfrm>
              <a:off x="1861" y="3088"/>
              <a:ext cx="939" cy="33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solidFill>
                    <a:schemeClr val="tx1"/>
                  </a:solidFill>
                  <a:latin typeface="Times New Roman" pitchFamily="18" charset="0"/>
                </a:rPr>
                <a:t>今回の作業に適したものを作る</a:t>
              </a:r>
            </a:p>
          </p:txBody>
        </p:sp>
        <p:sp>
          <p:nvSpPr>
            <p:cNvPr id="359450" name="Line 26"/>
            <p:cNvSpPr>
              <a:spLocks noChangeShapeType="1"/>
            </p:cNvSpPr>
            <p:nvPr/>
          </p:nvSpPr>
          <p:spPr bwMode="auto">
            <a:xfrm>
              <a:off x="1763" y="1495"/>
              <a:ext cx="0" cy="35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51" name="Line 27"/>
            <p:cNvSpPr>
              <a:spLocks noChangeShapeType="1"/>
            </p:cNvSpPr>
            <p:nvPr/>
          </p:nvSpPr>
          <p:spPr bwMode="auto">
            <a:xfrm>
              <a:off x="1649" y="1640"/>
              <a:ext cx="11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52" name="Line 28"/>
            <p:cNvSpPr>
              <a:spLocks noChangeShapeType="1"/>
            </p:cNvSpPr>
            <p:nvPr/>
          </p:nvSpPr>
          <p:spPr bwMode="auto">
            <a:xfrm>
              <a:off x="1763" y="1492"/>
              <a:ext cx="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53" name="Line 29"/>
            <p:cNvSpPr>
              <a:spLocks noChangeShapeType="1"/>
            </p:cNvSpPr>
            <p:nvPr/>
          </p:nvSpPr>
          <p:spPr bwMode="auto">
            <a:xfrm>
              <a:off x="1763" y="1850"/>
              <a:ext cx="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54" name="Line 30"/>
            <p:cNvSpPr>
              <a:spLocks noChangeShapeType="1"/>
            </p:cNvSpPr>
            <p:nvPr/>
          </p:nvSpPr>
          <p:spPr bwMode="auto">
            <a:xfrm>
              <a:off x="1745" y="2269"/>
              <a:ext cx="0" cy="4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55" name="Line 31"/>
            <p:cNvSpPr>
              <a:spLocks noChangeShapeType="1"/>
            </p:cNvSpPr>
            <p:nvPr/>
          </p:nvSpPr>
          <p:spPr bwMode="auto">
            <a:xfrm>
              <a:off x="1716" y="3246"/>
              <a:ext cx="14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56" name="Line 32"/>
            <p:cNvSpPr>
              <a:spLocks noChangeShapeType="1"/>
            </p:cNvSpPr>
            <p:nvPr/>
          </p:nvSpPr>
          <p:spPr bwMode="auto">
            <a:xfrm>
              <a:off x="1666" y="2443"/>
              <a:ext cx="7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57" name="Line 33"/>
            <p:cNvSpPr>
              <a:spLocks noChangeShapeType="1"/>
            </p:cNvSpPr>
            <p:nvPr/>
          </p:nvSpPr>
          <p:spPr bwMode="auto">
            <a:xfrm>
              <a:off x="1745" y="2269"/>
              <a:ext cx="11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58" name="Line 34"/>
            <p:cNvSpPr>
              <a:spLocks noChangeShapeType="1"/>
            </p:cNvSpPr>
            <p:nvPr/>
          </p:nvSpPr>
          <p:spPr bwMode="auto">
            <a:xfrm>
              <a:off x="1745" y="2696"/>
              <a:ext cx="10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69" name="Rectangle 45"/>
            <p:cNvSpPr>
              <a:spLocks noChangeArrowheads="1"/>
            </p:cNvSpPr>
            <p:nvPr/>
          </p:nvSpPr>
          <p:spPr bwMode="auto">
            <a:xfrm>
              <a:off x="2976" y="912"/>
              <a:ext cx="2626" cy="26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59470" name="Group 46"/>
            <p:cNvGrpSpPr>
              <a:grpSpLocks/>
            </p:cNvGrpSpPr>
            <p:nvPr/>
          </p:nvGrpSpPr>
          <p:grpSpPr bwMode="auto">
            <a:xfrm>
              <a:off x="3120" y="480"/>
              <a:ext cx="1073" cy="323"/>
              <a:chOff x="3124" y="709"/>
              <a:chExt cx="1073" cy="323"/>
            </a:xfrm>
          </p:grpSpPr>
          <p:sp>
            <p:nvSpPr>
              <p:cNvPr id="359471" name="Oval 47"/>
              <p:cNvSpPr>
                <a:spLocks noChangeArrowheads="1"/>
              </p:cNvSpPr>
              <p:nvPr/>
            </p:nvSpPr>
            <p:spPr bwMode="auto">
              <a:xfrm>
                <a:off x="3124" y="709"/>
                <a:ext cx="1073" cy="323"/>
              </a:xfrm>
              <a:prstGeom prst="ellipse">
                <a:avLst/>
              </a:prstGeom>
              <a:solidFill>
                <a:srgbClr val="FFCC99"/>
              </a:soli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9472" name="Text Box 48"/>
              <p:cNvSpPr txBox="1">
                <a:spLocks noChangeArrowheads="1"/>
              </p:cNvSpPr>
              <p:nvPr/>
            </p:nvSpPr>
            <p:spPr bwMode="auto">
              <a:xfrm>
                <a:off x="3251" y="773"/>
                <a:ext cx="82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a:solidFill>
                      <a:schemeClr val="tx1"/>
                    </a:solidFill>
                    <a:latin typeface="HGS創英角ﾎﾟｯﾌﾟ体" pitchFamily="50" charset="-128"/>
                    <a:ea typeface="HGS創英角ﾎﾟｯﾌﾟ体" pitchFamily="50" charset="-128"/>
                  </a:rPr>
                  <a:t>３次手段</a:t>
                </a:r>
              </a:p>
            </p:txBody>
          </p:sp>
        </p:grpSp>
        <p:sp>
          <p:nvSpPr>
            <p:cNvPr id="359473" name="Rectangle 49"/>
            <p:cNvSpPr>
              <a:spLocks noChangeArrowheads="1"/>
            </p:cNvSpPr>
            <p:nvPr/>
          </p:nvSpPr>
          <p:spPr bwMode="auto">
            <a:xfrm>
              <a:off x="5298" y="3313"/>
              <a:ext cx="305"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59474" name="Rectangle 50"/>
            <p:cNvSpPr>
              <a:spLocks noChangeArrowheads="1"/>
            </p:cNvSpPr>
            <p:nvPr/>
          </p:nvSpPr>
          <p:spPr bwMode="auto">
            <a:xfrm>
              <a:off x="5080" y="3313"/>
              <a:ext cx="218"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b="1"/>
                <a:t>７</a:t>
              </a:r>
            </a:p>
          </p:txBody>
        </p:sp>
        <p:sp>
          <p:nvSpPr>
            <p:cNvPr id="359475" name="Rectangle 51"/>
            <p:cNvSpPr>
              <a:spLocks noChangeArrowheads="1"/>
            </p:cNvSpPr>
            <p:nvPr/>
          </p:nvSpPr>
          <p:spPr bwMode="auto">
            <a:xfrm>
              <a:off x="4827" y="3313"/>
              <a:ext cx="25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476" name="Rectangle 52"/>
            <p:cNvSpPr>
              <a:spLocks noChangeArrowheads="1"/>
            </p:cNvSpPr>
            <p:nvPr/>
          </p:nvSpPr>
          <p:spPr bwMode="auto">
            <a:xfrm>
              <a:off x="4582" y="3313"/>
              <a:ext cx="245"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477" name="Rectangle 53"/>
            <p:cNvSpPr>
              <a:spLocks noChangeArrowheads="1"/>
            </p:cNvSpPr>
            <p:nvPr/>
          </p:nvSpPr>
          <p:spPr bwMode="auto">
            <a:xfrm>
              <a:off x="2952" y="3313"/>
              <a:ext cx="163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400">
                  <a:latin typeface="ＭＳ Ｐゴシック" pitchFamily="50" charset="-128"/>
                </a:rPr>
                <a:t>FD</a:t>
              </a:r>
              <a:r>
                <a:rPr lang="ja-JP" altLang="en-US" sz="1400">
                  <a:latin typeface="ＭＳ Ｐゴシック" pitchFamily="50" charset="-128"/>
                </a:rPr>
                <a:t>管理の手引書を作る</a:t>
              </a:r>
            </a:p>
          </p:txBody>
        </p:sp>
        <p:sp>
          <p:nvSpPr>
            <p:cNvPr id="359478" name="Rectangle 54"/>
            <p:cNvSpPr>
              <a:spLocks noChangeArrowheads="1"/>
            </p:cNvSpPr>
            <p:nvPr/>
          </p:nvSpPr>
          <p:spPr bwMode="auto">
            <a:xfrm>
              <a:off x="4827" y="3082"/>
              <a:ext cx="25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479" name="Rectangle 55"/>
            <p:cNvSpPr>
              <a:spLocks noChangeArrowheads="1"/>
            </p:cNvSpPr>
            <p:nvPr/>
          </p:nvSpPr>
          <p:spPr bwMode="auto">
            <a:xfrm>
              <a:off x="4582" y="3082"/>
              <a:ext cx="2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480" name="Rectangle 56"/>
            <p:cNvSpPr>
              <a:spLocks noChangeArrowheads="1"/>
            </p:cNvSpPr>
            <p:nvPr/>
          </p:nvSpPr>
          <p:spPr bwMode="auto">
            <a:xfrm>
              <a:off x="2952" y="3082"/>
              <a:ext cx="163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400"/>
                <a:t>帳票一覧表を作る</a:t>
              </a:r>
            </a:p>
          </p:txBody>
        </p:sp>
        <p:sp>
          <p:nvSpPr>
            <p:cNvPr id="359481" name="Rectangle 57"/>
            <p:cNvSpPr>
              <a:spLocks noChangeArrowheads="1"/>
            </p:cNvSpPr>
            <p:nvPr/>
          </p:nvSpPr>
          <p:spPr bwMode="auto">
            <a:xfrm>
              <a:off x="4827" y="2850"/>
              <a:ext cx="253"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482" name="Rectangle 58"/>
            <p:cNvSpPr>
              <a:spLocks noChangeArrowheads="1"/>
            </p:cNvSpPr>
            <p:nvPr/>
          </p:nvSpPr>
          <p:spPr bwMode="auto">
            <a:xfrm>
              <a:off x="4582" y="2850"/>
              <a:ext cx="24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483" name="Rectangle 59"/>
            <p:cNvSpPr>
              <a:spLocks noChangeArrowheads="1"/>
            </p:cNvSpPr>
            <p:nvPr/>
          </p:nvSpPr>
          <p:spPr bwMode="auto">
            <a:xfrm>
              <a:off x="2952" y="2850"/>
              <a:ext cx="1630"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400"/>
                <a:t>端末操作の手順書を作る</a:t>
              </a:r>
            </a:p>
          </p:txBody>
        </p:sp>
        <p:sp>
          <p:nvSpPr>
            <p:cNvPr id="359484" name="Rectangle 60"/>
            <p:cNvSpPr>
              <a:spLocks noChangeArrowheads="1"/>
            </p:cNvSpPr>
            <p:nvPr/>
          </p:nvSpPr>
          <p:spPr bwMode="auto">
            <a:xfrm>
              <a:off x="5044" y="2627"/>
              <a:ext cx="333" cy="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400" b="1"/>
            </a:p>
          </p:txBody>
        </p:sp>
        <p:sp>
          <p:nvSpPr>
            <p:cNvPr id="359485" name="Rectangle 61"/>
            <p:cNvSpPr>
              <a:spLocks noChangeArrowheads="1"/>
            </p:cNvSpPr>
            <p:nvPr/>
          </p:nvSpPr>
          <p:spPr bwMode="auto">
            <a:xfrm>
              <a:off x="4827" y="2618"/>
              <a:ext cx="253"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486" name="Rectangle 62"/>
            <p:cNvSpPr>
              <a:spLocks noChangeArrowheads="1"/>
            </p:cNvSpPr>
            <p:nvPr/>
          </p:nvSpPr>
          <p:spPr bwMode="auto">
            <a:xfrm>
              <a:off x="4582" y="2618"/>
              <a:ext cx="24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487" name="Rectangle 63"/>
            <p:cNvSpPr>
              <a:spLocks noChangeArrowheads="1"/>
            </p:cNvSpPr>
            <p:nvPr/>
          </p:nvSpPr>
          <p:spPr bwMode="auto">
            <a:xfrm>
              <a:off x="2952" y="2618"/>
              <a:ext cx="1630"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400"/>
                <a:t>エディターの検索機能を使う</a:t>
              </a:r>
            </a:p>
          </p:txBody>
        </p:sp>
        <p:sp>
          <p:nvSpPr>
            <p:cNvPr id="359488" name="Rectangle 64"/>
            <p:cNvSpPr>
              <a:spLocks noChangeArrowheads="1"/>
            </p:cNvSpPr>
            <p:nvPr/>
          </p:nvSpPr>
          <p:spPr bwMode="auto">
            <a:xfrm>
              <a:off x="5298" y="2386"/>
              <a:ext cx="30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59489" name="Rectangle 65"/>
            <p:cNvSpPr>
              <a:spLocks noChangeArrowheads="1"/>
            </p:cNvSpPr>
            <p:nvPr/>
          </p:nvSpPr>
          <p:spPr bwMode="auto">
            <a:xfrm>
              <a:off x="5080" y="2386"/>
              <a:ext cx="218"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b="1"/>
                <a:t>４</a:t>
              </a:r>
            </a:p>
          </p:txBody>
        </p:sp>
        <p:sp>
          <p:nvSpPr>
            <p:cNvPr id="359490" name="Rectangle 66"/>
            <p:cNvSpPr>
              <a:spLocks noChangeArrowheads="1"/>
            </p:cNvSpPr>
            <p:nvPr/>
          </p:nvSpPr>
          <p:spPr bwMode="auto">
            <a:xfrm>
              <a:off x="4827" y="2386"/>
              <a:ext cx="253"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491" name="Rectangle 67"/>
            <p:cNvSpPr>
              <a:spLocks noChangeArrowheads="1"/>
            </p:cNvSpPr>
            <p:nvPr/>
          </p:nvSpPr>
          <p:spPr bwMode="auto">
            <a:xfrm>
              <a:off x="4582" y="2386"/>
              <a:ext cx="24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492" name="Rectangle 68"/>
            <p:cNvSpPr>
              <a:spLocks noChangeArrowheads="1"/>
            </p:cNvSpPr>
            <p:nvPr/>
          </p:nvSpPr>
          <p:spPr bwMode="auto">
            <a:xfrm>
              <a:off x="2952" y="2386"/>
              <a:ext cx="1630"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400"/>
                <a:t>センタでコンパイルを行う</a:t>
              </a:r>
            </a:p>
          </p:txBody>
        </p:sp>
        <p:sp>
          <p:nvSpPr>
            <p:cNvPr id="359493" name="Rectangle 69"/>
            <p:cNvSpPr>
              <a:spLocks noChangeArrowheads="1"/>
            </p:cNvSpPr>
            <p:nvPr/>
          </p:nvSpPr>
          <p:spPr bwMode="auto">
            <a:xfrm>
              <a:off x="4827" y="2155"/>
              <a:ext cx="25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494" name="Rectangle 70"/>
            <p:cNvSpPr>
              <a:spLocks noChangeArrowheads="1"/>
            </p:cNvSpPr>
            <p:nvPr/>
          </p:nvSpPr>
          <p:spPr bwMode="auto">
            <a:xfrm>
              <a:off x="4582" y="2155"/>
              <a:ext cx="2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495" name="Rectangle 71"/>
            <p:cNvSpPr>
              <a:spLocks noChangeArrowheads="1"/>
            </p:cNvSpPr>
            <p:nvPr/>
          </p:nvSpPr>
          <p:spPr bwMode="auto">
            <a:xfrm>
              <a:off x="2952" y="2155"/>
              <a:ext cx="163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400"/>
                <a:t>ツールの購入</a:t>
              </a:r>
            </a:p>
          </p:txBody>
        </p:sp>
        <p:sp>
          <p:nvSpPr>
            <p:cNvPr id="359496" name="Rectangle 72"/>
            <p:cNvSpPr>
              <a:spLocks noChangeArrowheads="1"/>
            </p:cNvSpPr>
            <p:nvPr/>
          </p:nvSpPr>
          <p:spPr bwMode="auto">
            <a:xfrm>
              <a:off x="5298" y="1811"/>
              <a:ext cx="305"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59497" name="Rectangle 73"/>
            <p:cNvSpPr>
              <a:spLocks noChangeArrowheads="1"/>
            </p:cNvSpPr>
            <p:nvPr/>
          </p:nvSpPr>
          <p:spPr bwMode="auto">
            <a:xfrm>
              <a:off x="5080" y="1811"/>
              <a:ext cx="218"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b="1"/>
                <a:t>５</a:t>
              </a:r>
            </a:p>
          </p:txBody>
        </p:sp>
        <p:sp>
          <p:nvSpPr>
            <p:cNvPr id="359498" name="Rectangle 74"/>
            <p:cNvSpPr>
              <a:spLocks noChangeArrowheads="1"/>
            </p:cNvSpPr>
            <p:nvPr/>
          </p:nvSpPr>
          <p:spPr bwMode="auto">
            <a:xfrm>
              <a:off x="4827" y="1811"/>
              <a:ext cx="253"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499" name="Rectangle 75"/>
            <p:cNvSpPr>
              <a:spLocks noChangeArrowheads="1"/>
            </p:cNvSpPr>
            <p:nvPr/>
          </p:nvSpPr>
          <p:spPr bwMode="auto">
            <a:xfrm>
              <a:off x="4582" y="1811"/>
              <a:ext cx="245"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500" name="Rectangle 76"/>
            <p:cNvSpPr>
              <a:spLocks noChangeArrowheads="1"/>
            </p:cNvSpPr>
            <p:nvPr/>
          </p:nvSpPr>
          <p:spPr bwMode="auto">
            <a:xfrm>
              <a:off x="2952" y="1811"/>
              <a:ext cx="1630"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400"/>
                <a:t>トラブル時連絡を取れるようにする</a:t>
              </a:r>
            </a:p>
          </p:txBody>
        </p:sp>
        <p:sp>
          <p:nvSpPr>
            <p:cNvPr id="359501" name="Rectangle 77"/>
            <p:cNvSpPr>
              <a:spLocks noChangeArrowheads="1"/>
            </p:cNvSpPr>
            <p:nvPr/>
          </p:nvSpPr>
          <p:spPr bwMode="auto">
            <a:xfrm>
              <a:off x="5298" y="1579"/>
              <a:ext cx="30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59502" name="Rectangle 78"/>
            <p:cNvSpPr>
              <a:spLocks noChangeArrowheads="1"/>
            </p:cNvSpPr>
            <p:nvPr/>
          </p:nvSpPr>
          <p:spPr bwMode="auto">
            <a:xfrm>
              <a:off x="5080" y="1579"/>
              <a:ext cx="218"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b="1"/>
                <a:t>６</a:t>
              </a:r>
            </a:p>
          </p:txBody>
        </p:sp>
        <p:sp>
          <p:nvSpPr>
            <p:cNvPr id="359503" name="Rectangle 79"/>
            <p:cNvSpPr>
              <a:spLocks noChangeArrowheads="1"/>
            </p:cNvSpPr>
            <p:nvPr/>
          </p:nvSpPr>
          <p:spPr bwMode="auto">
            <a:xfrm>
              <a:off x="4827" y="1579"/>
              <a:ext cx="253"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504" name="Rectangle 80"/>
            <p:cNvSpPr>
              <a:spLocks noChangeArrowheads="1"/>
            </p:cNvSpPr>
            <p:nvPr/>
          </p:nvSpPr>
          <p:spPr bwMode="auto">
            <a:xfrm>
              <a:off x="4582" y="1579"/>
              <a:ext cx="24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505" name="Rectangle 81"/>
            <p:cNvSpPr>
              <a:spLocks noChangeArrowheads="1"/>
            </p:cNvSpPr>
            <p:nvPr/>
          </p:nvSpPr>
          <p:spPr bwMode="auto">
            <a:xfrm>
              <a:off x="2952" y="1579"/>
              <a:ext cx="1630"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400"/>
                <a:t>経験者による勉強会を実施</a:t>
              </a:r>
            </a:p>
          </p:txBody>
        </p:sp>
        <p:sp>
          <p:nvSpPr>
            <p:cNvPr id="359506" name="Rectangle 82"/>
            <p:cNvSpPr>
              <a:spLocks noChangeArrowheads="1"/>
            </p:cNvSpPr>
            <p:nvPr/>
          </p:nvSpPr>
          <p:spPr bwMode="auto">
            <a:xfrm>
              <a:off x="4827" y="1314"/>
              <a:ext cx="253"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507" name="Rectangle 83"/>
            <p:cNvSpPr>
              <a:spLocks noChangeArrowheads="1"/>
            </p:cNvSpPr>
            <p:nvPr/>
          </p:nvSpPr>
          <p:spPr bwMode="auto">
            <a:xfrm>
              <a:off x="4582" y="1314"/>
              <a:ext cx="245"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800"/>
                <a:t>◎</a:t>
              </a:r>
            </a:p>
          </p:txBody>
        </p:sp>
        <p:sp>
          <p:nvSpPr>
            <p:cNvPr id="359508" name="Rectangle 84"/>
            <p:cNvSpPr>
              <a:spLocks noChangeArrowheads="1"/>
            </p:cNvSpPr>
            <p:nvPr/>
          </p:nvSpPr>
          <p:spPr bwMode="auto">
            <a:xfrm>
              <a:off x="2952" y="1314"/>
              <a:ext cx="1630"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buFontTx/>
                <a:buNone/>
              </a:pPr>
              <a:r>
                <a:rPr lang="ja-JP" altLang="en-US" sz="1400"/>
                <a:t>経験者に修正を依頼</a:t>
              </a:r>
            </a:p>
          </p:txBody>
        </p:sp>
        <p:sp>
          <p:nvSpPr>
            <p:cNvPr id="359509" name="Rectangle 85"/>
            <p:cNvSpPr>
              <a:spLocks noChangeArrowheads="1"/>
            </p:cNvSpPr>
            <p:nvPr/>
          </p:nvSpPr>
          <p:spPr bwMode="auto">
            <a:xfrm>
              <a:off x="5280" y="912"/>
              <a:ext cx="305"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59510" name="Rectangle 86"/>
            <p:cNvSpPr>
              <a:spLocks noChangeArrowheads="1"/>
            </p:cNvSpPr>
            <p:nvPr/>
          </p:nvSpPr>
          <p:spPr bwMode="auto">
            <a:xfrm>
              <a:off x="5080" y="881"/>
              <a:ext cx="218"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59511" name="Rectangle 87"/>
            <p:cNvSpPr>
              <a:spLocks noChangeArrowheads="1"/>
            </p:cNvSpPr>
            <p:nvPr/>
          </p:nvSpPr>
          <p:spPr bwMode="auto">
            <a:xfrm>
              <a:off x="4827" y="881"/>
              <a:ext cx="253"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59512" name="Rectangle 88"/>
            <p:cNvSpPr>
              <a:spLocks noChangeArrowheads="1"/>
            </p:cNvSpPr>
            <p:nvPr/>
          </p:nvSpPr>
          <p:spPr bwMode="auto">
            <a:xfrm>
              <a:off x="4582" y="881"/>
              <a:ext cx="245"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59513" name="Rectangle 89"/>
            <p:cNvSpPr>
              <a:spLocks noChangeArrowheads="1"/>
            </p:cNvSpPr>
            <p:nvPr/>
          </p:nvSpPr>
          <p:spPr bwMode="auto">
            <a:xfrm>
              <a:off x="2880" y="864"/>
              <a:ext cx="1630"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59514" name="Line 90"/>
            <p:cNvSpPr>
              <a:spLocks noChangeShapeType="1"/>
            </p:cNvSpPr>
            <p:nvPr/>
          </p:nvSpPr>
          <p:spPr bwMode="auto">
            <a:xfrm>
              <a:off x="2952" y="1314"/>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15" name="Line 91"/>
            <p:cNvSpPr>
              <a:spLocks noChangeShapeType="1"/>
            </p:cNvSpPr>
            <p:nvPr/>
          </p:nvSpPr>
          <p:spPr bwMode="auto">
            <a:xfrm>
              <a:off x="2952" y="1579"/>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16" name="Line 92"/>
            <p:cNvSpPr>
              <a:spLocks noChangeShapeType="1"/>
            </p:cNvSpPr>
            <p:nvPr/>
          </p:nvSpPr>
          <p:spPr bwMode="auto">
            <a:xfrm>
              <a:off x="2952" y="1811"/>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17" name="Line 93"/>
            <p:cNvSpPr>
              <a:spLocks noChangeShapeType="1"/>
            </p:cNvSpPr>
            <p:nvPr/>
          </p:nvSpPr>
          <p:spPr bwMode="auto">
            <a:xfrm>
              <a:off x="2952" y="2155"/>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18" name="Line 94"/>
            <p:cNvSpPr>
              <a:spLocks noChangeShapeType="1"/>
            </p:cNvSpPr>
            <p:nvPr/>
          </p:nvSpPr>
          <p:spPr bwMode="auto">
            <a:xfrm>
              <a:off x="2952" y="2386"/>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19" name="Line 95"/>
            <p:cNvSpPr>
              <a:spLocks noChangeShapeType="1"/>
            </p:cNvSpPr>
            <p:nvPr/>
          </p:nvSpPr>
          <p:spPr bwMode="auto">
            <a:xfrm>
              <a:off x="2952" y="2618"/>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20" name="Line 96"/>
            <p:cNvSpPr>
              <a:spLocks noChangeShapeType="1"/>
            </p:cNvSpPr>
            <p:nvPr/>
          </p:nvSpPr>
          <p:spPr bwMode="auto">
            <a:xfrm>
              <a:off x="2952" y="2850"/>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21" name="Line 97"/>
            <p:cNvSpPr>
              <a:spLocks noChangeShapeType="1"/>
            </p:cNvSpPr>
            <p:nvPr/>
          </p:nvSpPr>
          <p:spPr bwMode="auto">
            <a:xfrm>
              <a:off x="2952" y="3082"/>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22" name="Line 98"/>
            <p:cNvSpPr>
              <a:spLocks noChangeShapeType="1"/>
            </p:cNvSpPr>
            <p:nvPr/>
          </p:nvSpPr>
          <p:spPr bwMode="auto">
            <a:xfrm>
              <a:off x="2952" y="3313"/>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23" name="Line 99"/>
            <p:cNvSpPr>
              <a:spLocks noChangeShapeType="1"/>
            </p:cNvSpPr>
            <p:nvPr/>
          </p:nvSpPr>
          <p:spPr bwMode="auto">
            <a:xfrm>
              <a:off x="2952" y="3561"/>
              <a:ext cx="2651" cy="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24" name="Line 100"/>
            <p:cNvSpPr>
              <a:spLocks noChangeShapeType="1"/>
            </p:cNvSpPr>
            <p:nvPr/>
          </p:nvSpPr>
          <p:spPr bwMode="auto">
            <a:xfrm>
              <a:off x="2952" y="881"/>
              <a:ext cx="0" cy="268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25" name="Line 101"/>
            <p:cNvSpPr>
              <a:spLocks noChangeShapeType="1"/>
            </p:cNvSpPr>
            <p:nvPr/>
          </p:nvSpPr>
          <p:spPr bwMode="auto">
            <a:xfrm>
              <a:off x="4582" y="881"/>
              <a:ext cx="0" cy="268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26" name="Line 102"/>
            <p:cNvSpPr>
              <a:spLocks noChangeShapeType="1"/>
            </p:cNvSpPr>
            <p:nvPr/>
          </p:nvSpPr>
          <p:spPr bwMode="auto">
            <a:xfrm>
              <a:off x="4827" y="881"/>
              <a:ext cx="0" cy="268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27" name="Line 103"/>
            <p:cNvSpPr>
              <a:spLocks noChangeShapeType="1"/>
            </p:cNvSpPr>
            <p:nvPr/>
          </p:nvSpPr>
          <p:spPr bwMode="auto">
            <a:xfrm>
              <a:off x="5072" y="868"/>
              <a:ext cx="0" cy="268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28" name="Line 104"/>
            <p:cNvSpPr>
              <a:spLocks noChangeShapeType="1"/>
            </p:cNvSpPr>
            <p:nvPr/>
          </p:nvSpPr>
          <p:spPr bwMode="auto">
            <a:xfrm>
              <a:off x="5321" y="881"/>
              <a:ext cx="0" cy="268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29" name="Line 105"/>
            <p:cNvSpPr>
              <a:spLocks noChangeShapeType="1"/>
            </p:cNvSpPr>
            <p:nvPr/>
          </p:nvSpPr>
          <p:spPr bwMode="auto">
            <a:xfrm>
              <a:off x="5603" y="881"/>
              <a:ext cx="0" cy="268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30" name="Line 106"/>
            <p:cNvSpPr>
              <a:spLocks noChangeShapeType="1"/>
            </p:cNvSpPr>
            <p:nvPr/>
          </p:nvSpPr>
          <p:spPr bwMode="auto">
            <a:xfrm>
              <a:off x="2952" y="881"/>
              <a:ext cx="2651" cy="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31" name="Line 107"/>
            <p:cNvSpPr>
              <a:spLocks noChangeShapeType="1"/>
            </p:cNvSpPr>
            <p:nvPr/>
          </p:nvSpPr>
          <p:spPr bwMode="auto">
            <a:xfrm>
              <a:off x="2941" y="889"/>
              <a:ext cx="1642" cy="432"/>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32" name="Text Box 108"/>
            <p:cNvSpPr txBox="1">
              <a:spLocks noChangeArrowheads="1"/>
            </p:cNvSpPr>
            <p:nvPr/>
          </p:nvSpPr>
          <p:spPr bwMode="auto">
            <a:xfrm>
              <a:off x="2976" y="1065"/>
              <a:ext cx="67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solidFill>
                    <a:schemeClr val="tx1"/>
                  </a:solidFill>
                  <a:latin typeface="Times New Roman" pitchFamily="18" charset="0"/>
                </a:rPr>
                <a:t>方策案</a:t>
              </a:r>
            </a:p>
          </p:txBody>
        </p:sp>
        <p:sp>
          <p:nvSpPr>
            <p:cNvPr id="359533" name="Text Box 109"/>
            <p:cNvSpPr txBox="1">
              <a:spLocks noChangeArrowheads="1"/>
            </p:cNvSpPr>
            <p:nvPr/>
          </p:nvSpPr>
          <p:spPr bwMode="auto">
            <a:xfrm>
              <a:off x="3983" y="928"/>
              <a:ext cx="45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solidFill>
                    <a:schemeClr val="tx1"/>
                  </a:solidFill>
                  <a:latin typeface="Times New Roman" pitchFamily="18" charset="0"/>
                </a:rPr>
                <a:t>評価</a:t>
              </a:r>
            </a:p>
          </p:txBody>
        </p:sp>
        <p:sp>
          <p:nvSpPr>
            <p:cNvPr id="359534" name="Text Box 110"/>
            <p:cNvSpPr txBox="1">
              <a:spLocks noChangeArrowheads="1"/>
            </p:cNvSpPr>
            <p:nvPr/>
          </p:nvSpPr>
          <p:spPr bwMode="auto">
            <a:xfrm>
              <a:off x="4578" y="942"/>
              <a:ext cx="20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solidFill>
                    <a:schemeClr val="tx1"/>
                  </a:solidFill>
                  <a:latin typeface="Times New Roman" pitchFamily="18" charset="0"/>
                  <a:ea typeface="ＭＳ Ｐゴシック" pitchFamily="50" charset="-128"/>
                </a:rPr>
                <a:t>効果</a:t>
              </a:r>
            </a:p>
          </p:txBody>
        </p:sp>
        <p:sp>
          <p:nvSpPr>
            <p:cNvPr id="359535" name="Text Box 111"/>
            <p:cNvSpPr txBox="1">
              <a:spLocks noChangeArrowheads="1"/>
            </p:cNvSpPr>
            <p:nvPr/>
          </p:nvSpPr>
          <p:spPr bwMode="auto">
            <a:xfrm>
              <a:off x="5077" y="950"/>
              <a:ext cx="27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solidFill>
                    <a:schemeClr val="tx1"/>
                  </a:solidFill>
                  <a:latin typeface="Times New Roman" pitchFamily="18" charset="0"/>
                  <a:ea typeface="ＭＳ Ｐゴシック" pitchFamily="50" charset="-128"/>
                </a:rPr>
                <a:t>点数</a:t>
              </a:r>
            </a:p>
          </p:txBody>
        </p:sp>
        <p:sp>
          <p:nvSpPr>
            <p:cNvPr id="359536" name="Text Box 112"/>
            <p:cNvSpPr txBox="1">
              <a:spLocks noChangeArrowheads="1"/>
            </p:cNvSpPr>
            <p:nvPr/>
          </p:nvSpPr>
          <p:spPr bwMode="auto">
            <a:xfrm>
              <a:off x="5333" y="863"/>
              <a:ext cx="20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000">
                  <a:solidFill>
                    <a:schemeClr val="tx1"/>
                  </a:solidFill>
                  <a:latin typeface="Times New Roman" pitchFamily="18" charset="0"/>
                  <a:ea typeface="ＭＳ Ｐゴシック" pitchFamily="50" charset="-128"/>
                </a:rPr>
                <a:t>採用採否</a:t>
              </a:r>
            </a:p>
          </p:txBody>
        </p:sp>
        <p:sp>
          <p:nvSpPr>
            <p:cNvPr id="359537" name="Text Box 113"/>
            <p:cNvSpPr txBox="1">
              <a:spLocks noChangeArrowheads="1"/>
            </p:cNvSpPr>
            <p:nvPr/>
          </p:nvSpPr>
          <p:spPr bwMode="auto">
            <a:xfrm>
              <a:off x="4836" y="855"/>
              <a:ext cx="217" cy="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solidFill>
                    <a:schemeClr val="tx1"/>
                  </a:solidFill>
                  <a:latin typeface="Times New Roman" pitchFamily="18" charset="0"/>
                  <a:ea typeface="ＭＳ Ｐゴシック" pitchFamily="50" charset="-128"/>
                </a:rPr>
                <a:t>実現性</a:t>
              </a:r>
            </a:p>
          </p:txBody>
        </p:sp>
        <p:grpSp>
          <p:nvGrpSpPr>
            <p:cNvPr id="359724" name="Group 300"/>
            <p:cNvGrpSpPr>
              <a:grpSpLocks/>
            </p:cNvGrpSpPr>
            <p:nvPr/>
          </p:nvGrpSpPr>
          <p:grpSpPr bwMode="auto">
            <a:xfrm>
              <a:off x="2784" y="1455"/>
              <a:ext cx="175" cy="2000"/>
              <a:chOff x="2784" y="1455"/>
              <a:chExt cx="175" cy="2000"/>
            </a:xfrm>
          </p:grpSpPr>
          <p:sp>
            <p:nvSpPr>
              <p:cNvPr id="359463" name="Line 39"/>
              <p:cNvSpPr>
                <a:spLocks noChangeShapeType="1"/>
              </p:cNvSpPr>
              <p:nvPr/>
            </p:nvSpPr>
            <p:spPr bwMode="auto">
              <a:xfrm>
                <a:off x="2784" y="1455"/>
                <a:ext cx="15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64" name="Line 40"/>
              <p:cNvSpPr>
                <a:spLocks noChangeShapeType="1"/>
              </p:cNvSpPr>
              <p:nvPr/>
            </p:nvSpPr>
            <p:spPr bwMode="auto">
              <a:xfrm flipV="1">
                <a:off x="2793" y="1829"/>
                <a:ext cx="70"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65" name="Line 41"/>
              <p:cNvSpPr>
                <a:spLocks noChangeShapeType="1"/>
              </p:cNvSpPr>
              <p:nvPr/>
            </p:nvSpPr>
            <p:spPr bwMode="auto">
              <a:xfrm>
                <a:off x="2784" y="2284"/>
                <a:ext cx="16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66" name="Line 42"/>
              <p:cNvSpPr>
                <a:spLocks noChangeShapeType="1"/>
              </p:cNvSpPr>
              <p:nvPr/>
            </p:nvSpPr>
            <p:spPr bwMode="auto">
              <a:xfrm>
                <a:off x="2784" y="2642"/>
                <a:ext cx="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67" name="Line 43"/>
              <p:cNvSpPr>
                <a:spLocks noChangeShapeType="1"/>
              </p:cNvSpPr>
              <p:nvPr/>
            </p:nvSpPr>
            <p:spPr bwMode="auto">
              <a:xfrm>
                <a:off x="2784" y="3194"/>
                <a:ext cx="16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38" name="Line 114"/>
              <p:cNvSpPr>
                <a:spLocks noChangeShapeType="1"/>
              </p:cNvSpPr>
              <p:nvPr/>
            </p:nvSpPr>
            <p:spPr bwMode="auto">
              <a:xfrm>
                <a:off x="2863" y="1682"/>
                <a:ext cx="0" cy="2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39" name="Line 115"/>
              <p:cNvSpPr>
                <a:spLocks noChangeShapeType="1"/>
              </p:cNvSpPr>
              <p:nvPr/>
            </p:nvSpPr>
            <p:spPr bwMode="auto">
              <a:xfrm flipV="1">
                <a:off x="2863" y="1682"/>
                <a:ext cx="74"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40" name="Line 116"/>
              <p:cNvSpPr>
                <a:spLocks noChangeShapeType="1"/>
              </p:cNvSpPr>
              <p:nvPr/>
            </p:nvSpPr>
            <p:spPr bwMode="auto">
              <a:xfrm>
                <a:off x="2863" y="1971"/>
                <a:ext cx="79"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41" name="Line 117"/>
              <p:cNvSpPr>
                <a:spLocks noChangeShapeType="1"/>
              </p:cNvSpPr>
              <p:nvPr/>
            </p:nvSpPr>
            <p:spPr bwMode="auto">
              <a:xfrm>
                <a:off x="2880" y="2503"/>
                <a:ext cx="0" cy="2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42" name="Line 118"/>
              <p:cNvSpPr>
                <a:spLocks noChangeShapeType="1"/>
              </p:cNvSpPr>
              <p:nvPr/>
            </p:nvSpPr>
            <p:spPr bwMode="auto">
              <a:xfrm>
                <a:off x="2880" y="2503"/>
                <a:ext cx="7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43" name="Line 119"/>
              <p:cNvSpPr>
                <a:spLocks noChangeShapeType="1"/>
              </p:cNvSpPr>
              <p:nvPr/>
            </p:nvSpPr>
            <p:spPr bwMode="auto">
              <a:xfrm>
                <a:off x="2880" y="2764"/>
                <a:ext cx="7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44" name="Line 120"/>
              <p:cNvSpPr>
                <a:spLocks noChangeShapeType="1"/>
              </p:cNvSpPr>
              <p:nvPr/>
            </p:nvSpPr>
            <p:spPr bwMode="auto">
              <a:xfrm>
                <a:off x="2880" y="2972"/>
                <a:ext cx="0" cy="48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45" name="Line 121"/>
              <p:cNvSpPr>
                <a:spLocks noChangeShapeType="1"/>
              </p:cNvSpPr>
              <p:nvPr/>
            </p:nvSpPr>
            <p:spPr bwMode="auto">
              <a:xfrm>
                <a:off x="2880" y="2966"/>
                <a:ext cx="7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46" name="Line 122"/>
              <p:cNvSpPr>
                <a:spLocks noChangeShapeType="1"/>
              </p:cNvSpPr>
              <p:nvPr/>
            </p:nvSpPr>
            <p:spPr bwMode="auto">
              <a:xfrm>
                <a:off x="2880" y="3454"/>
                <a:ext cx="79"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59547" name="Text Box 123"/>
            <p:cNvSpPr txBox="1">
              <a:spLocks noChangeArrowheads="1"/>
            </p:cNvSpPr>
            <p:nvPr/>
          </p:nvSpPr>
          <p:spPr bwMode="auto">
            <a:xfrm>
              <a:off x="5061" y="3090"/>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400" b="1">
                  <a:solidFill>
                    <a:schemeClr val="tx1"/>
                  </a:solidFill>
                  <a:latin typeface="Times New Roman" pitchFamily="18" charset="0"/>
                  <a:ea typeface="HG正楷書体-PRO" pitchFamily="65" charset="-128"/>
                </a:rPr>
                <a:t>10</a:t>
              </a:r>
            </a:p>
          </p:txBody>
        </p:sp>
        <p:sp>
          <p:nvSpPr>
            <p:cNvPr id="359548" name="Text Box 124"/>
            <p:cNvSpPr txBox="1">
              <a:spLocks noChangeArrowheads="1"/>
            </p:cNvSpPr>
            <p:nvPr/>
          </p:nvSpPr>
          <p:spPr bwMode="auto">
            <a:xfrm>
              <a:off x="5059" y="2865"/>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400" b="1">
                  <a:solidFill>
                    <a:schemeClr val="tx1"/>
                  </a:solidFill>
                  <a:latin typeface="Times New Roman" pitchFamily="18" charset="0"/>
                  <a:ea typeface="HG正楷書体-PRO" pitchFamily="65" charset="-128"/>
                </a:rPr>
                <a:t>10</a:t>
              </a:r>
            </a:p>
          </p:txBody>
        </p:sp>
        <p:sp>
          <p:nvSpPr>
            <p:cNvPr id="359549" name="Text Box 125"/>
            <p:cNvSpPr txBox="1">
              <a:spLocks noChangeArrowheads="1"/>
            </p:cNvSpPr>
            <p:nvPr/>
          </p:nvSpPr>
          <p:spPr bwMode="auto">
            <a:xfrm>
              <a:off x="5065" y="2633"/>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400" b="1">
                  <a:solidFill>
                    <a:schemeClr val="tx1"/>
                  </a:solidFill>
                  <a:latin typeface="Times New Roman" pitchFamily="18" charset="0"/>
                  <a:ea typeface="HG正楷書体-PRO" pitchFamily="65" charset="-128"/>
                </a:rPr>
                <a:t>10</a:t>
              </a:r>
            </a:p>
          </p:txBody>
        </p:sp>
        <p:sp>
          <p:nvSpPr>
            <p:cNvPr id="359550" name="Text Box 126"/>
            <p:cNvSpPr txBox="1">
              <a:spLocks noChangeArrowheads="1"/>
            </p:cNvSpPr>
            <p:nvPr/>
          </p:nvSpPr>
          <p:spPr bwMode="auto">
            <a:xfrm>
              <a:off x="5055" y="2170"/>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400" b="1">
                  <a:solidFill>
                    <a:schemeClr val="tx1"/>
                  </a:solidFill>
                  <a:latin typeface="Times New Roman" pitchFamily="18" charset="0"/>
                  <a:ea typeface="HG正楷書体-PRO" pitchFamily="65" charset="-128"/>
                </a:rPr>
                <a:t>10</a:t>
              </a:r>
            </a:p>
          </p:txBody>
        </p:sp>
        <p:sp>
          <p:nvSpPr>
            <p:cNvPr id="359551" name="Text Box 127"/>
            <p:cNvSpPr txBox="1">
              <a:spLocks noChangeArrowheads="1"/>
            </p:cNvSpPr>
            <p:nvPr/>
          </p:nvSpPr>
          <p:spPr bwMode="auto">
            <a:xfrm>
              <a:off x="5053" y="1353"/>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400" b="1">
                  <a:solidFill>
                    <a:schemeClr val="tx1"/>
                  </a:solidFill>
                  <a:latin typeface="Times New Roman" pitchFamily="18" charset="0"/>
                  <a:ea typeface="HG正楷書体-PRO" pitchFamily="65" charset="-128"/>
                </a:rPr>
                <a:t>10</a:t>
              </a:r>
            </a:p>
          </p:txBody>
        </p:sp>
        <p:sp>
          <p:nvSpPr>
            <p:cNvPr id="359552" name="Text Box 128"/>
            <p:cNvSpPr txBox="1">
              <a:spLocks noChangeArrowheads="1"/>
            </p:cNvSpPr>
            <p:nvPr/>
          </p:nvSpPr>
          <p:spPr bwMode="auto">
            <a:xfrm>
              <a:off x="5292" y="3071"/>
              <a:ext cx="2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a:solidFill>
                    <a:schemeClr val="tx1"/>
                  </a:solidFill>
                  <a:latin typeface="Times New Roman" pitchFamily="18" charset="0"/>
                  <a:ea typeface="ＭＳ Ｐゴシック" pitchFamily="50" charset="-128"/>
                </a:rPr>
                <a:t>採</a:t>
              </a:r>
            </a:p>
          </p:txBody>
        </p:sp>
        <p:sp>
          <p:nvSpPr>
            <p:cNvPr id="359553" name="Text Box 129"/>
            <p:cNvSpPr txBox="1">
              <a:spLocks noChangeArrowheads="1"/>
            </p:cNvSpPr>
            <p:nvPr/>
          </p:nvSpPr>
          <p:spPr bwMode="auto">
            <a:xfrm>
              <a:off x="5307" y="2839"/>
              <a:ext cx="2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a:solidFill>
                    <a:schemeClr val="tx1"/>
                  </a:solidFill>
                  <a:latin typeface="Times New Roman" pitchFamily="18" charset="0"/>
                  <a:ea typeface="ＭＳ Ｐゴシック" pitchFamily="50" charset="-128"/>
                </a:rPr>
                <a:t>採</a:t>
              </a:r>
            </a:p>
          </p:txBody>
        </p:sp>
        <p:sp>
          <p:nvSpPr>
            <p:cNvPr id="359554" name="Text Box 130"/>
            <p:cNvSpPr txBox="1">
              <a:spLocks noChangeArrowheads="1"/>
            </p:cNvSpPr>
            <p:nvPr/>
          </p:nvSpPr>
          <p:spPr bwMode="auto">
            <a:xfrm>
              <a:off x="5295" y="2598"/>
              <a:ext cx="2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a:solidFill>
                    <a:schemeClr val="tx1"/>
                  </a:solidFill>
                  <a:latin typeface="Times New Roman" pitchFamily="18" charset="0"/>
                  <a:ea typeface="ＭＳ Ｐゴシック" pitchFamily="50" charset="-128"/>
                </a:rPr>
                <a:t>採</a:t>
              </a:r>
            </a:p>
          </p:txBody>
        </p:sp>
        <p:sp>
          <p:nvSpPr>
            <p:cNvPr id="359555" name="Text Box 131"/>
            <p:cNvSpPr txBox="1">
              <a:spLocks noChangeArrowheads="1"/>
            </p:cNvSpPr>
            <p:nvPr/>
          </p:nvSpPr>
          <p:spPr bwMode="auto">
            <a:xfrm>
              <a:off x="5311" y="2143"/>
              <a:ext cx="2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a:solidFill>
                    <a:schemeClr val="tx1"/>
                  </a:solidFill>
                  <a:latin typeface="Times New Roman" pitchFamily="18" charset="0"/>
                  <a:ea typeface="ＭＳ Ｐゴシック" pitchFamily="50" charset="-128"/>
                </a:rPr>
                <a:t>採</a:t>
              </a:r>
            </a:p>
          </p:txBody>
        </p:sp>
        <p:sp>
          <p:nvSpPr>
            <p:cNvPr id="359556" name="Text Box 132"/>
            <p:cNvSpPr txBox="1">
              <a:spLocks noChangeArrowheads="1"/>
            </p:cNvSpPr>
            <p:nvPr/>
          </p:nvSpPr>
          <p:spPr bwMode="auto">
            <a:xfrm>
              <a:off x="5291" y="1317"/>
              <a:ext cx="2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a:solidFill>
                    <a:schemeClr val="tx1"/>
                  </a:solidFill>
                  <a:latin typeface="Times New Roman" pitchFamily="18" charset="0"/>
                  <a:ea typeface="ＭＳ Ｐゴシック" pitchFamily="50" charset="-128"/>
                </a:rPr>
                <a:t>採</a:t>
              </a:r>
            </a:p>
          </p:txBody>
        </p:sp>
        <p:sp>
          <p:nvSpPr>
            <p:cNvPr id="359559" name="Line 135"/>
            <p:cNvSpPr>
              <a:spLocks noChangeShapeType="1"/>
            </p:cNvSpPr>
            <p:nvPr/>
          </p:nvSpPr>
          <p:spPr bwMode="auto">
            <a:xfrm flipV="1">
              <a:off x="456" y="3521"/>
              <a:ext cx="0" cy="236"/>
            </a:xfrm>
            <a:prstGeom prst="line">
              <a:avLst/>
            </a:prstGeom>
            <a:noFill/>
            <a:ln w="2857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60" name="Line 136"/>
            <p:cNvSpPr>
              <a:spLocks noChangeShapeType="1"/>
            </p:cNvSpPr>
            <p:nvPr/>
          </p:nvSpPr>
          <p:spPr bwMode="auto">
            <a:xfrm>
              <a:off x="473" y="3763"/>
              <a:ext cx="4137" cy="0"/>
            </a:xfrm>
            <a:prstGeom prst="line">
              <a:avLst/>
            </a:prstGeom>
            <a:noFill/>
            <a:ln w="2857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61" name="Text Box 137"/>
            <p:cNvSpPr txBox="1">
              <a:spLocks noChangeArrowheads="1"/>
            </p:cNvSpPr>
            <p:nvPr/>
          </p:nvSpPr>
          <p:spPr bwMode="auto">
            <a:xfrm>
              <a:off x="1075" y="3739"/>
              <a:ext cx="89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a:solidFill>
                    <a:srgbClr val="FF0000"/>
                  </a:solidFill>
                  <a:latin typeface="Times New Roman" pitchFamily="18" charset="0"/>
                  <a:ea typeface="ＭＳ Ｐゴシック" pitchFamily="50" charset="-128"/>
                </a:rPr>
                <a:t>系統図</a:t>
              </a:r>
            </a:p>
          </p:txBody>
        </p:sp>
        <p:sp>
          <p:nvSpPr>
            <p:cNvPr id="359562" name="Line 138"/>
            <p:cNvSpPr>
              <a:spLocks noChangeShapeType="1"/>
            </p:cNvSpPr>
            <p:nvPr/>
          </p:nvSpPr>
          <p:spPr bwMode="auto">
            <a:xfrm>
              <a:off x="4575" y="3614"/>
              <a:ext cx="0" cy="157"/>
            </a:xfrm>
            <a:prstGeom prst="line">
              <a:avLst/>
            </a:prstGeom>
            <a:noFill/>
            <a:ln w="3175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359563" name="Group 139"/>
            <p:cNvGrpSpPr>
              <a:grpSpLocks/>
            </p:cNvGrpSpPr>
            <p:nvPr/>
          </p:nvGrpSpPr>
          <p:grpSpPr bwMode="auto">
            <a:xfrm>
              <a:off x="2984" y="3615"/>
              <a:ext cx="2662" cy="453"/>
              <a:chOff x="2576" y="0"/>
              <a:chExt cx="2662" cy="453"/>
            </a:xfrm>
          </p:grpSpPr>
          <p:sp>
            <p:nvSpPr>
              <p:cNvPr id="359564" name="Line 140"/>
              <p:cNvSpPr>
                <a:spLocks noChangeShapeType="1"/>
              </p:cNvSpPr>
              <p:nvPr/>
            </p:nvSpPr>
            <p:spPr bwMode="auto">
              <a:xfrm flipV="1">
                <a:off x="2576" y="16"/>
                <a:ext cx="0" cy="214"/>
              </a:xfrm>
              <a:prstGeom prst="line">
                <a:avLst/>
              </a:prstGeom>
              <a:noFill/>
              <a:ln w="25400">
                <a:solidFill>
                  <a:srgbClr val="3366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65" name="Line 141"/>
              <p:cNvSpPr>
                <a:spLocks noChangeShapeType="1"/>
              </p:cNvSpPr>
              <p:nvPr/>
            </p:nvSpPr>
            <p:spPr bwMode="auto">
              <a:xfrm>
                <a:off x="2594" y="241"/>
                <a:ext cx="2644" cy="0"/>
              </a:xfrm>
              <a:prstGeom prst="line">
                <a:avLst/>
              </a:prstGeom>
              <a:noFill/>
              <a:ln w="28575">
                <a:solidFill>
                  <a:srgbClr val="3366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66" name="Line 142"/>
              <p:cNvSpPr>
                <a:spLocks noChangeShapeType="1"/>
              </p:cNvSpPr>
              <p:nvPr/>
            </p:nvSpPr>
            <p:spPr bwMode="auto">
              <a:xfrm flipV="1">
                <a:off x="5214" y="0"/>
                <a:ext cx="0" cy="257"/>
              </a:xfrm>
              <a:prstGeom prst="line">
                <a:avLst/>
              </a:prstGeom>
              <a:noFill/>
              <a:ln w="25400">
                <a:solidFill>
                  <a:srgbClr val="0000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567" name="Text Box 143"/>
              <p:cNvSpPr txBox="1">
                <a:spLocks noChangeArrowheads="1"/>
              </p:cNvSpPr>
              <p:nvPr/>
            </p:nvSpPr>
            <p:spPr bwMode="auto">
              <a:xfrm>
                <a:off x="3429" y="222"/>
                <a:ext cx="16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a:solidFill>
                      <a:srgbClr val="0000FF"/>
                    </a:solidFill>
                    <a:latin typeface="Times New Roman" pitchFamily="18" charset="0"/>
                    <a:ea typeface="ＭＳ Ｐゴシック" pitchFamily="50" charset="-128"/>
                  </a:rPr>
                  <a:t>マトリックス図</a:t>
                </a:r>
              </a:p>
            </p:txBody>
          </p:sp>
        </p:grpSp>
        <p:grpSp>
          <p:nvGrpSpPr>
            <p:cNvPr id="359725" name="Group 301"/>
            <p:cNvGrpSpPr>
              <a:grpSpLocks/>
            </p:cNvGrpSpPr>
            <p:nvPr/>
          </p:nvGrpSpPr>
          <p:grpSpPr bwMode="auto">
            <a:xfrm>
              <a:off x="1872" y="912"/>
              <a:ext cx="864" cy="323"/>
              <a:chOff x="3124" y="709"/>
              <a:chExt cx="1073" cy="323"/>
            </a:xfrm>
          </p:grpSpPr>
          <p:sp>
            <p:nvSpPr>
              <p:cNvPr id="359726" name="Oval 302"/>
              <p:cNvSpPr>
                <a:spLocks noChangeArrowheads="1"/>
              </p:cNvSpPr>
              <p:nvPr/>
            </p:nvSpPr>
            <p:spPr bwMode="auto">
              <a:xfrm>
                <a:off x="3124" y="709"/>
                <a:ext cx="1073" cy="323"/>
              </a:xfrm>
              <a:prstGeom prst="ellipse">
                <a:avLst/>
              </a:prstGeom>
              <a:solidFill>
                <a:srgbClr val="FFCC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9727" name="Text Box 303"/>
              <p:cNvSpPr txBox="1">
                <a:spLocks noChangeArrowheads="1"/>
              </p:cNvSpPr>
              <p:nvPr/>
            </p:nvSpPr>
            <p:spPr bwMode="auto">
              <a:xfrm>
                <a:off x="3251" y="773"/>
                <a:ext cx="82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a:solidFill>
                      <a:schemeClr val="tx1"/>
                    </a:solidFill>
                    <a:latin typeface="HGS創英角ﾎﾟｯﾌﾟ体" pitchFamily="50" charset="-128"/>
                    <a:ea typeface="HGS創英角ﾎﾟｯﾌﾟ体" pitchFamily="50" charset="-128"/>
                  </a:rPr>
                  <a:t>２次手段</a:t>
                </a:r>
              </a:p>
            </p:txBody>
          </p:sp>
        </p:grpSp>
        <p:grpSp>
          <p:nvGrpSpPr>
            <p:cNvPr id="359728" name="Group 304"/>
            <p:cNvGrpSpPr>
              <a:grpSpLocks/>
            </p:cNvGrpSpPr>
            <p:nvPr/>
          </p:nvGrpSpPr>
          <p:grpSpPr bwMode="auto">
            <a:xfrm>
              <a:off x="864" y="912"/>
              <a:ext cx="881" cy="323"/>
              <a:chOff x="3124" y="709"/>
              <a:chExt cx="1073" cy="323"/>
            </a:xfrm>
          </p:grpSpPr>
          <p:sp>
            <p:nvSpPr>
              <p:cNvPr id="359729" name="Oval 305"/>
              <p:cNvSpPr>
                <a:spLocks noChangeArrowheads="1"/>
              </p:cNvSpPr>
              <p:nvPr/>
            </p:nvSpPr>
            <p:spPr bwMode="auto">
              <a:xfrm>
                <a:off x="3124" y="709"/>
                <a:ext cx="1073" cy="323"/>
              </a:xfrm>
              <a:prstGeom prst="ellipse">
                <a:avLst/>
              </a:prstGeom>
              <a:solidFill>
                <a:srgbClr val="FFCC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9730" name="Text Box 306"/>
              <p:cNvSpPr txBox="1">
                <a:spLocks noChangeArrowheads="1"/>
              </p:cNvSpPr>
              <p:nvPr/>
            </p:nvSpPr>
            <p:spPr bwMode="auto">
              <a:xfrm>
                <a:off x="3251" y="773"/>
                <a:ext cx="82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a:solidFill>
                      <a:schemeClr val="tx1"/>
                    </a:solidFill>
                    <a:latin typeface="HGS創英角ﾎﾟｯﾌﾟ体" pitchFamily="50" charset="-128"/>
                    <a:ea typeface="HGS創英角ﾎﾟｯﾌﾟ体" pitchFamily="50" charset="-128"/>
                  </a:rPr>
                  <a:t>１次手段</a:t>
                </a:r>
              </a:p>
            </p:txBody>
          </p:sp>
        </p:grpSp>
        <p:grpSp>
          <p:nvGrpSpPr>
            <p:cNvPr id="359731" name="Group 307"/>
            <p:cNvGrpSpPr>
              <a:grpSpLocks/>
            </p:cNvGrpSpPr>
            <p:nvPr/>
          </p:nvGrpSpPr>
          <p:grpSpPr bwMode="auto">
            <a:xfrm>
              <a:off x="96" y="912"/>
              <a:ext cx="881" cy="323"/>
              <a:chOff x="3124" y="709"/>
              <a:chExt cx="1073" cy="323"/>
            </a:xfrm>
          </p:grpSpPr>
          <p:sp>
            <p:nvSpPr>
              <p:cNvPr id="359732" name="Oval 308"/>
              <p:cNvSpPr>
                <a:spLocks noChangeArrowheads="1"/>
              </p:cNvSpPr>
              <p:nvPr/>
            </p:nvSpPr>
            <p:spPr bwMode="auto">
              <a:xfrm>
                <a:off x="3124" y="709"/>
                <a:ext cx="1073" cy="323"/>
              </a:xfrm>
              <a:prstGeom prst="ellipse">
                <a:avLst/>
              </a:prstGeom>
              <a:solidFill>
                <a:srgbClr val="FFCC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9733" name="Text Box 309"/>
              <p:cNvSpPr txBox="1">
                <a:spLocks noChangeArrowheads="1"/>
              </p:cNvSpPr>
              <p:nvPr/>
            </p:nvSpPr>
            <p:spPr bwMode="auto">
              <a:xfrm>
                <a:off x="3251" y="773"/>
                <a:ext cx="82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a:solidFill>
                      <a:schemeClr val="tx1"/>
                    </a:solidFill>
                    <a:latin typeface="HGS創英角ﾎﾟｯﾌﾟ体" pitchFamily="50" charset="-128"/>
                    <a:ea typeface="HGS創英角ﾎﾟｯﾌﾟ体" pitchFamily="50" charset="-128"/>
                  </a:rPr>
                  <a:t>基本目的</a:t>
                </a:r>
              </a:p>
            </p:txBody>
          </p:sp>
        </p:grpSp>
      </p:grpSp>
    </p:spTree>
  </p:cSld>
  <p:clrMapOvr>
    <a:masterClrMapping/>
  </p:clrMapOvr>
  <p:transition>
    <p:pull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Rectangle 2"/>
          <p:cNvSpPr>
            <a:spLocks noChangeArrowheads="1"/>
          </p:cNvSpPr>
          <p:nvPr/>
        </p:nvSpPr>
        <p:spPr bwMode="auto">
          <a:xfrm>
            <a:off x="0" y="0"/>
            <a:ext cx="9158288" cy="6858000"/>
          </a:xfrm>
          <a:prstGeom prst="rect">
            <a:avLst/>
          </a:prstGeom>
          <a:solidFill>
            <a:srgbClr val="66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ja-JP" sz="3200">
              <a:solidFill>
                <a:schemeClr val="bg1"/>
              </a:solidFill>
              <a:latin typeface="Times New Roman" pitchFamily="18" charset="0"/>
              <a:ea typeface="HG正楷書体-PRO" pitchFamily="65" charset="-128"/>
            </a:endParaRPr>
          </a:p>
        </p:txBody>
      </p:sp>
      <p:sp>
        <p:nvSpPr>
          <p:cNvPr id="361475" name="Rectangle 3"/>
          <p:cNvSpPr>
            <a:spLocks noGrp="1" noChangeArrowheads="1"/>
          </p:cNvSpPr>
          <p:nvPr>
            <p:ph type="title"/>
          </p:nvPr>
        </p:nvSpPr>
        <p:spPr>
          <a:xfrm>
            <a:off x="304800" y="441325"/>
            <a:ext cx="6505575" cy="549275"/>
          </a:xfrm>
        </p:spPr>
        <p:txBody>
          <a:bodyPr/>
          <a:lstStyle/>
          <a:p>
            <a:pPr algn="l"/>
            <a:r>
              <a:rPr lang="ja-JP" altLang="en-US" sz="3900">
                <a:solidFill>
                  <a:srgbClr val="FFFF00"/>
                </a:solidFill>
                <a:ea typeface="HG創英角ﾎﾟｯﾌﾟ体" pitchFamily="49" charset="-128"/>
              </a:rPr>
              <a:t>５．対策の検討と実施</a:t>
            </a:r>
          </a:p>
        </p:txBody>
      </p:sp>
      <p:sp>
        <p:nvSpPr>
          <p:cNvPr id="361476" name="AutoShape 4"/>
          <p:cNvSpPr>
            <a:spLocks noChangeArrowheads="1"/>
          </p:cNvSpPr>
          <p:nvPr/>
        </p:nvSpPr>
        <p:spPr bwMode="auto">
          <a:xfrm>
            <a:off x="165100" y="1320800"/>
            <a:ext cx="8824913" cy="709613"/>
          </a:xfrm>
          <a:prstGeom prst="roundRect">
            <a:avLst>
              <a:gd name="adj" fmla="val 16667"/>
            </a:avLst>
          </a:prstGeom>
          <a:solidFill>
            <a:srgbClr val="FFFF99"/>
          </a:solidFill>
          <a:ln w="9525">
            <a:solidFill>
              <a:schemeClr val="tx1"/>
            </a:solidFill>
            <a:round/>
            <a:headEnd/>
            <a:tailEnd/>
          </a:ln>
          <a:effectLst>
            <a:outerShdw dist="107763" dir="2700000" algn="ctr" rotWithShape="0">
              <a:schemeClr val="bg2"/>
            </a:outerShdw>
          </a:effectLst>
        </p:spPr>
        <p:txBody>
          <a:bodyPr wrap="none" anchor="ctr"/>
          <a:lstStyle/>
          <a:p>
            <a:r>
              <a:rPr lang="ja-JP" altLang="en-US" sz="3200">
                <a:solidFill>
                  <a:srgbClr val="0099FF"/>
                </a:solidFill>
                <a:latin typeface="Times New Roman" pitchFamily="18" charset="0"/>
                <a:ea typeface="HGP創英角ﾎﾟｯﾌﾟ体" pitchFamily="50" charset="-128"/>
              </a:rPr>
              <a:t>要因に対応する対策の実施　（目標達成まで）</a:t>
            </a:r>
          </a:p>
        </p:txBody>
      </p:sp>
      <p:sp>
        <p:nvSpPr>
          <p:cNvPr id="361477" name="Text Box 5"/>
          <p:cNvSpPr txBox="1">
            <a:spLocks noChangeArrowheads="1"/>
          </p:cNvSpPr>
          <p:nvPr/>
        </p:nvSpPr>
        <p:spPr bwMode="auto">
          <a:xfrm>
            <a:off x="0" y="2357438"/>
            <a:ext cx="8283575" cy="399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3200">
                <a:solidFill>
                  <a:srgbClr val="FFCCCC"/>
                </a:solidFill>
                <a:latin typeface="Times New Roman" pitchFamily="18" charset="0"/>
                <a:ea typeface="HG創英角ﾎﾟｯﾌﾟ体" pitchFamily="49" charset="-128"/>
              </a:rPr>
              <a:t>　　・要因別に立案</a:t>
            </a:r>
          </a:p>
          <a:p>
            <a:pPr algn="l"/>
            <a:r>
              <a:rPr lang="ja-JP" altLang="en-US" sz="3200">
                <a:solidFill>
                  <a:srgbClr val="FFCCCC"/>
                </a:solidFill>
                <a:latin typeface="Times New Roman" pitchFamily="18" charset="0"/>
                <a:ea typeface="HG創英角ﾎﾟｯﾌﾟ体" pitchFamily="49" charset="-128"/>
              </a:rPr>
              <a:t>　　・寄与率を予測し目標達成まで</a:t>
            </a:r>
          </a:p>
          <a:p>
            <a:pPr algn="l"/>
            <a:r>
              <a:rPr lang="ja-JP" altLang="en-US" sz="3200">
                <a:solidFill>
                  <a:srgbClr val="FFCCCC"/>
                </a:solidFill>
                <a:latin typeface="Times New Roman" pitchFamily="18" charset="0"/>
                <a:ea typeface="HG創英角ﾎﾟｯﾌﾟ体" pitchFamily="49" charset="-128"/>
              </a:rPr>
              <a:t>　　・副作用</a:t>
            </a:r>
            <a:r>
              <a:rPr lang="ja-JP" altLang="en-US" sz="2400">
                <a:solidFill>
                  <a:srgbClr val="FFCCCC"/>
                </a:solidFill>
                <a:latin typeface="Times New Roman" pitchFamily="18" charset="0"/>
                <a:ea typeface="HG創英角ﾎﾟｯﾌﾟ体" pitchFamily="49" charset="-128"/>
              </a:rPr>
              <a:t>（費用、品質、時間、汎用性等）</a:t>
            </a:r>
          </a:p>
          <a:p>
            <a:pPr algn="l"/>
            <a:r>
              <a:rPr lang="ja-JP" altLang="en-US" sz="2400">
                <a:solidFill>
                  <a:srgbClr val="FFCCCC"/>
                </a:solidFill>
                <a:latin typeface="Times New Roman" pitchFamily="18" charset="0"/>
                <a:ea typeface="HG創英角ﾎﾟｯﾌﾟ体" pitchFamily="49" charset="-128"/>
              </a:rPr>
              <a:t>　　　　　　　　　　　　　</a:t>
            </a:r>
            <a:r>
              <a:rPr lang="ja-JP" altLang="en-US" sz="3200">
                <a:solidFill>
                  <a:srgbClr val="FFCCCC"/>
                </a:solidFill>
                <a:latin typeface="Times New Roman" pitchFamily="18" charset="0"/>
                <a:ea typeface="HG創英角ﾎﾟｯﾌﾟ体" pitchFamily="49" charset="-128"/>
              </a:rPr>
              <a:t>の検討と確認</a:t>
            </a:r>
          </a:p>
          <a:p>
            <a:pPr algn="l"/>
            <a:r>
              <a:rPr lang="ja-JP" altLang="en-US" sz="3200">
                <a:solidFill>
                  <a:srgbClr val="FFCCCC"/>
                </a:solidFill>
                <a:latin typeface="Times New Roman" pitchFamily="18" charset="0"/>
                <a:ea typeface="HG創英角ﾎﾟｯﾌﾟ体" pitchFamily="49" charset="-128"/>
              </a:rPr>
              <a:t>　　・できれば順番に実施（効果）</a:t>
            </a:r>
          </a:p>
          <a:p>
            <a:pPr algn="l"/>
            <a:endParaRPr lang="ja-JP" altLang="en-US" sz="3200">
              <a:solidFill>
                <a:srgbClr val="FFCCCC"/>
              </a:solidFill>
              <a:latin typeface="Times New Roman" pitchFamily="18" charset="0"/>
              <a:ea typeface="HG創英角ﾎﾟｯﾌﾟ体" pitchFamily="49" charset="-128"/>
            </a:endParaRPr>
          </a:p>
          <a:p>
            <a:pPr algn="l"/>
            <a:r>
              <a:rPr lang="ja-JP" altLang="en-US" sz="3200">
                <a:solidFill>
                  <a:srgbClr val="FFCCCC"/>
                </a:solidFill>
                <a:latin typeface="Times New Roman" pitchFamily="18" charset="0"/>
                <a:ea typeface="HG創英角ﾎﾟｯﾌﾟ体" pitchFamily="49" charset="-128"/>
              </a:rPr>
              <a:t>　　</a:t>
            </a:r>
            <a:endParaRPr lang="ja-JP" altLang="en-US" sz="2400">
              <a:solidFill>
                <a:srgbClr val="FFCCCC"/>
              </a:solidFill>
              <a:latin typeface="Times New Roman" pitchFamily="18" charset="0"/>
              <a:ea typeface="HG創英角ﾎﾟｯﾌﾟ体" pitchFamily="49" charset="-128"/>
            </a:endParaRPr>
          </a:p>
          <a:p>
            <a:pPr algn="l"/>
            <a:r>
              <a:rPr lang="ja-JP" altLang="en-US" sz="3200">
                <a:solidFill>
                  <a:srgbClr val="FFCCCC"/>
                </a:solidFill>
                <a:latin typeface="Times New Roman" pitchFamily="18" charset="0"/>
                <a:ea typeface="HG創英角ﾎﾟｯﾌﾟ体" pitchFamily="49" charset="-128"/>
              </a:rPr>
              <a:t>　　</a:t>
            </a:r>
          </a:p>
        </p:txBody>
      </p:sp>
      <p:sp>
        <p:nvSpPr>
          <p:cNvPr id="361478" name="Oval 6"/>
          <p:cNvSpPr>
            <a:spLocks noChangeArrowheads="1"/>
          </p:cNvSpPr>
          <p:nvPr/>
        </p:nvSpPr>
        <p:spPr bwMode="auto">
          <a:xfrm>
            <a:off x="5994400" y="406400"/>
            <a:ext cx="2208213" cy="6604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P創英角ﾎﾟｯﾌﾟ体" pitchFamily="50" charset="-128"/>
              </a:rPr>
              <a:t>Ｐｏｉｎｔ</a:t>
            </a:r>
          </a:p>
        </p:txBody>
      </p:sp>
      <p:sp>
        <p:nvSpPr>
          <p:cNvPr id="361479" name="AutoShape 7"/>
          <p:cNvSpPr>
            <a:spLocks noChangeArrowheads="1"/>
          </p:cNvSpPr>
          <p:nvPr/>
        </p:nvSpPr>
        <p:spPr bwMode="auto">
          <a:xfrm>
            <a:off x="1395413" y="5359400"/>
            <a:ext cx="5638800" cy="508000"/>
          </a:xfrm>
          <a:prstGeom prst="roundRect">
            <a:avLst>
              <a:gd name="adj" fmla="val 16667"/>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solidFill>
                  <a:schemeClr val="bg1"/>
                </a:solidFill>
                <a:latin typeface="Times New Roman" pitchFamily="18" charset="0"/>
                <a:ea typeface="HGS創英角ﾎﾟｯﾌﾟ体" pitchFamily="50" charset="-128"/>
              </a:rPr>
              <a:t>試行は、出方（期間、Ｎ数等）に注意</a:t>
            </a:r>
          </a:p>
        </p:txBody>
      </p:sp>
      <p:pic>
        <p:nvPicPr>
          <p:cNvPr id="36148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9588" y="2425700"/>
            <a:ext cx="2119312" cy="2801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1481" name="AutoShape 9">
            <a:hlinkClick r:id="" action="ppaction://noaction" highlightClick="1"/>
          </p:cNvPr>
          <p:cNvSpPr>
            <a:spLocks noChangeArrowheads="1"/>
          </p:cNvSpPr>
          <p:nvPr/>
        </p:nvSpPr>
        <p:spPr bwMode="auto">
          <a:xfrm>
            <a:off x="7772400" y="5334000"/>
            <a:ext cx="762000" cy="762000"/>
          </a:xfrm>
          <a:prstGeom prst="actionButtonForwardNex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transition>
    <p:pull dir="u"/>
  </p:transition>
</p:sld>
</file>

<file path=ppt/slides/slide25.xml><?xml version="1.0" encoding="utf-8"?>
<p:sld xmlns:a="http://schemas.openxmlformats.org/drawingml/2006/main" xmlns:r="http://schemas.openxmlformats.org/officeDocument/2006/relationships" xmlns:p="http://schemas.openxmlformats.org/presentationml/2006/main" showMasterPhAnim="0">
  <p:cSld>
    <p:bg>
      <p:bgPr>
        <a:solidFill>
          <a:schemeClr val="hlink"/>
        </a:solidFill>
        <a:effectLst/>
      </p:bgPr>
    </p:bg>
    <p:spTree>
      <p:nvGrpSpPr>
        <p:cNvPr id="1" name=""/>
        <p:cNvGrpSpPr/>
        <p:nvPr/>
      </p:nvGrpSpPr>
      <p:grpSpPr>
        <a:xfrm>
          <a:off x="0" y="0"/>
          <a:ext cx="0" cy="0"/>
          <a:chOff x="0" y="0"/>
          <a:chExt cx="0" cy="0"/>
        </a:xfrm>
      </p:grpSpPr>
      <p:sp>
        <p:nvSpPr>
          <p:cNvPr id="362498" name="Rectangle 1026"/>
          <p:cNvSpPr>
            <a:spLocks noGrp="1" noChangeArrowheads="1"/>
          </p:cNvSpPr>
          <p:nvPr>
            <p:ph type="subTitle" idx="1"/>
          </p:nvPr>
        </p:nvSpPr>
        <p:spPr>
          <a:xfrm>
            <a:off x="423863" y="1119188"/>
            <a:ext cx="6400800" cy="485775"/>
          </a:xfrm>
        </p:spPr>
        <p:txBody>
          <a:bodyPr/>
          <a:lstStyle/>
          <a:p>
            <a:pPr algn="l"/>
            <a:r>
              <a:rPr lang="ja-JP" altLang="en-US">
                <a:solidFill>
                  <a:srgbClr val="0000FF"/>
                </a:solidFill>
                <a:ea typeface="HGS創英角ﾎﾟｯﾌﾟ体" pitchFamily="50" charset="-128"/>
              </a:rPr>
              <a:t>１．有形効果を確認する</a:t>
            </a:r>
          </a:p>
        </p:txBody>
      </p:sp>
      <p:sp>
        <p:nvSpPr>
          <p:cNvPr id="362499" name="AutoShape 1027"/>
          <p:cNvSpPr>
            <a:spLocks noChangeArrowheads="1"/>
          </p:cNvSpPr>
          <p:nvPr/>
        </p:nvSpPr>
        <p:spPr bwMode="auto">
          <a:xfrm>
            <a:off x="836613" y="187325"/>
            <a:ext cx="5705475" cy="86995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2500" name="Rectangle 1028"/>
          <p:cNvSpPr>
            <a:spLocks noGrp="1" noChangeArrowheads="1"/>
          </p:cNvSpPr>
          <p:nvPr>
            <p:ph type="ctrTitle"/>
          </p:nvPr>
        </p:nvSpPr>
        <p:spPr>
          <a:xfrm>
            <a:off x="2035175" y="95250"/>
            <a:ext cx="4232275" cy="973138"/>
          </a:xfrm>
        </p:spPr>
        <p:txBody>
          <a:bodyPr/>
          <a:lstStyle/>
          <a:p>
            <a:r>
              <a:rPr lang="ja-JP" altLang="en-US">
                <a:solidFill>
                  <a:schemeClr val="tx1"/>
                </a:solidFill>
                <a:ea typeface="HGS創英角ﾎﾟｯﾌﾟ体" pitchFamily="50" charset="-128"/>
              </a:rPr>
              <a:t>効果</a:t>
            </a:r>
            <a:r>
              <a:rPr lang="ja-JP" altLang="en-US" sz="4000">
                <a:solidFill>
                  <a:schemeClr val="tx1"/>
                </a:solidFill>
                <a:ea typeface="HGS創英角ﾎﾟｯﾌﾟ体" pitchFamily="50" charset="-128"/>
              </a:rPr>
              <a:t>の</a:t>
            </a:r>
            <a:r>
              <a:rPr lang="ja-JP" altLang="en-US">
                <a:solidFill>
                  <a:schemeClr val="tx1"/>
                </a:solidFill>
                <a:ea typeface="HGS創英角ﾎﾟｯﾌﾟ体" pitchFamily="50" charset="-128"/>
              </a:rPr>
              <a:t>確認</a:t>
            </a:r>
          </a:p>
        </p:txBody>
      </p:sp>
      <p:sp>
        <p:nvSpPr>
          <p:cNvPr id="362501" name="Text Box 1029"/>
          <p:cNvSpPr txBox="1">
            <a:spLocks noChangeArrowheads="1"/>
          </p:cNvSpPr>
          <p:nvPr/>
        </p:nvSpPr>
        <p:spPr bwMode="auto">
          <a:xfrm>
            <a:off x="1333500" y="2184400"/>
            <a:ext cx="5003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800">
                <a:solidFill>
                  <a:srgbClr val="000000"/>
                </a:solidFill>
                <a:latin typeface="HG創英角ﾎﾟｯﾌﾟ体" pitchFamily="49" charset="-128"/>
                <a:ea typeface="HG創英角ﾎﾟｯﾌﾟ体" pitchFamily="49" charset="-128"/>
              </a:rPr>
              <a:t>◇</a:t>
            </a:r>
            <a:r>
              <a:rPr lang="en-US" altLang="ja-JP">
                <a:solidFill>
                  <a:srgbClr val="000000"/>
                </a:solidFill>
                <a:latin typeface="Times New Roman" pitchFamily="18" charset="0"/>
                <a:ea typeface="HGPｺﾞｼｯｸE" pitchFamily="50" charset="-128"/>
              </a:rPr>
              <a:t> </a:t>
            </a:r>
            <a:r>
              <a:rPr lang="ja-JP" altLang="en-US">
                <a:solidFill>
                  <a:srgbClr val="000000"/>
                </a:solidFill>
                <a:latin typeface="Times New Roman" pitchFamily="18" charset="0"/>
                <a:ea typeface="HGPｺﾞｼｯｸE" pitchFamily="50" charset="-128"/>
              </a:rPr>
              <a:t>現状把握時と同じ尺度で比較する</a:t>
            </a:r>
          </a:p>
        </p:txBody>
      </p:sp>
      <p:sp>
        <p:nvSpPr>
          <p:cNvPr id="362502" name="Text Box 1030"/>
          <p:cNvSpPr txBox="1">
            <a:spLocks noChangeArrowheads="1"/>
          </p:cNvSpPr>
          <p:nvPr/>
        </p:nvSpPr>
        <p:spPr bwMode="auto">
          <a:xfrm>
            <a:off x="1066800" y="334963"/>
            <a:ext cx="144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chemeClr val="tx1"/>
                </a:solidFill>
                <a:latin typeface="HGSｺﾞｼｯｸE" pitchFamily="50" charset="-128"/>
                <a:ea typeface="HGSｺﾞｼｯｸE" pitchFamily="50" charset="-128"/>
              </a:rPr>
              <a:t>手順６</a:t>
            </a:r>
          </a:p>
        </p:txBody>
      </p:sp>
      <p:grpSp>
        <p:nvGrpSpPr>
          <p:cNvPr id="362503" name="Group 1031"/>
          <p:cNvGrpSpPr>
            <a:grpSpLocks/>
          </p:cNvGrpSpPr>
          <p:nvPr/>
        </p:nvGrpSpPr>
        <p:grpSpPr bwMode="auto">
          <a:xfrm>
            <a:off x="1252538" y="2806700"/>
            <a:ext cx="2954337" cy="3460750"/>
            <a:chOff x="789" y="1768"/>
            <a:chExt cx="1861" cy="2180"/>
          </a:xfrm>
        </p:grpSpPr>
        <p:sp>
          <p:nvSpPr>
            <p:cNvPr id="362504" name="Rectangle 1032"/>
            <p:cNvSpPr>
              <a:spLocks noChangeArrowheads="1"/>
            </p:cNvSpPr>
            <p:nvPr/>
          </p:nvSpPr>
          <p:spPr bwMode="auto">
            <a:xfrm>
              <a:off x="1145" y="3141"/>
              <a:ext cx="257" cy="63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05" name="Rectangle 1033"/>
            <p:cNvSpPr>
              <a:spLocks noChangeArrowheads="1"/>
            </p:cNvSpPr>
            <p:nvPr/>
          </p:nvSpPr>
          <p:spPr bwMode="auto">
            <a:xfrm>
              <a:off x="1426" y="1768"/>
              <a:ext cx="51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b="1">
                  <a:solidFill>
                    <a:srgbClr val="000000"/>
                  </a:solidFill>
                  <a:latin typeface="ＭＳ Ｐゴシック" pitchFamily="50" charset="-128"/>
                  <a:ea typeface="ＭＳ Ｐゴシック" pitchFamily="50" charset="-128"/>
                </a:rPr>
                <a:t>《</a:t>
              </a:r>
              <a:r>
                <a:rPr lang="ja-JP" altLang="en-US" sz="1600" b="1">
                  <a:solidFill>
                    <a:srgbClr val="000000"/>
                  </a:solidFill>
                  <a:latin typeface="ＭＳ Ｐゴシック" pitchFamily="50" charset="-128"/>
                  <a:ea typeface="ＭＳ Ｐゴシック" pitchFamily="50" charset="-128"/>
                </a:rPr>
                <a:t>改善前</a:t>
              </a:r>
              <a:r>
                <a:rPr lang="en-US" altLang="ja-JP" sz="1600" b="1">
                  <a:solidFill>
                    <a:srgbClr val="000000"/>
                  </a:solidFill>
                  <a:latin typeface="ＭＳ Ｐゴシック" pitchFamily="50" charset="-128"/>
                  <a:ea typeface="ＭＳ Ｐゴシック" pitchFamily="50" charset="-128"/>
                </a:rPr>
                <a:t>》</a:t>
              </a:r>
              <a:endParaRPr lang="en-US" altLang="ja-JP" sz="4000">
                <a:solidFill>
                  <a:schemeClr val="tx1"/>
                </a:solidFill>
                <a:latin typeface="Times New Roman" pitchFamily="18" charset="0"/>
                <a:ea typeface="HG正楷書体-PRO" pitchFamily="65" charset="-128"/>
              </a:endParaRPr>
            </a:p>
          </p:txBody>
        </p:sp>
        <p:sp>
          <p:nvSpPr>
            <p:cNvPr id="362506" name="Rectangle 1034"/>
            <p:cNvSpPr>
              <a:spLocks noChangeArrowheads="1"/>
            </p:cNvSpPr>
            <p:nvPr/>
          </p:nvSpPr>
          <p:spPr bwMode="auto">
            <a:xfrm>
              <a:off x="980" y="1917"/>
              <a:ext cx="25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b="1">
                  <a:solidFill>
                    <a:srgbClr val="000000"/>
                  </a:solidFill>
                  <a:latin typeface="ＭＳ Ｐゴシック" pitchFamily="50" charset="-128"/>
                  <a:ea typeface="ＭＳ Ｐゴシック" pitchFamily="50" charset="-128"/>
                </a:rPr>
                <a:t>（件）</a:t>
              </a:r>
              <a:endParaRPr lang="ja-JP" altLang="en-US" sz="4000">
                <a:solidFill>
                  <a:schemeClr val="tx1"/>
                </a:solidFill>
                <a:latin typeface="Times New Roman" pitchFamily="18" charset="0"/>
                <a:ea typeface="HG正楷書体-PRO" pitchFamily="65" charset="-128"/>
              </a:endParaRPr>
            </a:p>
          </p:txBody>
        </p:sp>
        <p:sp>
          <p:nvSpPr>
            <p:cNvPr id="362507" name="Rectangle 1035"/>
            <p:cNvSpPr>
              <a:spLocks noChangeArrowheads="1"/>
            </p:cNvSpPr>
            <p:nvPr/>
          </p:nvSpPr>
          <p:spPr bwMode="auto">
            <a:xfrm>
              <a:off x="2394" y="1917"/>
              <a:ext cx="25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b="1">
                  <a:solidFill>
                    <a:srgbClr val="000000"/>
                  </a:solidFill>
                  <a:latin typeface="ＭＳ Ｐゴシック" pitchFamily="50" charset="-128"/>
                  <a:ea typeface="ＭＳ Ｐゴシック" pitchFamily="50" charset="-128"/>
                </a:rPr>
                <a:t>（％）</a:t>
              </a:r>
              <a:endParaRPr lang="ja-JP" altLang="en-US" sz="4000">
                <a:solidFill>
                  <a:schemeClr val="tx1"/>
                </a:solidFill>
                <a:latin typeface="Times New Roman" pitchFamily="18" charset="0"/>
                <a:ea typeface="HG正楷書体-PRO" pitchFamily="65" charset="-128"/>
              </a:endParaRPr>
            </a:p>
          </p:txBody>
        </p:sp>
        <p:sp>
          <p:nvSpPr>
            <p:cNvPr id="362508" name="Rectangle 1036"/>
            <p:cNvSpPr>
              <a:spLocks noChangeArrowheads="1"/>
            </p:cNvSpPr>
            <p:nvPr/>
          </p:nvSpPr>
          <p:spPr bwMode="auto">
            <a:xfrm>
              <a:off x="1426" y="2065"/>
              <a:ext cx="40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b="1">
                  <a:solidFill>
                    <a:srgbClr val="000000"/>
                  </a:solidFill>
                  <a:latin typeface="ＭＳ Ｐゴシック" pitchFamily="50" charset="-128"/>
                  <a:ea typeface="ＭＳ Ｐゴシック" pitchFamily="50" charset="-128"/>
                </a:rPr>
                <a:t>8</a:t>
              </a:r>
              <a:r>
                <a:rPr lang="ja-JP" altLang="en-US" sz="1600" b="1">
                  <a:solidFill>
                    <a:srgbClr val="000000"/>
                  </a:solidFill>
                  <a:latin typeface="ＭＳ Ｐゴシック" pitchFamily="50" charset="-128"/>
                  <a:ea typeface="ＭＳ Ｐゴシック" pitchFamily="50" charset="-128"/>
                </a:rPr>
                <a:t>月度  </a:t>
              </a:r>
              <a:endParaRPr lang="ja-JP" altLang="en-US" sz="4000">
                <a:solidFill>
                  <a:schemeClr val="tx1"/>
                </a:solidFill>
                <a:latin typeface="Times New Roman" pitchFamily="18" charset="0"/>
                <a:ea typeface="HG正楷書体-PRO" pitchFamily="65" charset="-128"/>
              </a:endParaRPr>
            </a:p>
          </p:txBody>
        </p:sp>
        <p:sp>
          <p:nvSpPr>
            <p:cNvPr id="362509" name="Rectangle 1037"/>
            <p:cNvSpPr>
              <a:spLocks noChangeArrowheads="1"/>
            </p:cNvSpPr>
            <p:nvPr/>
          </p:nvSpPr>
          <p:spPr bwMode="auto">
            <a:xfrm>
              <a:off x="2386" y="2065"/>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100</a:t>
              </a:r>
              <a:endParaRPr lang="en-US" altLang="ja-JP" sz="4000">
                <a:solidFill>
                  <a:schemeClr val="tx1"/>
                </a:solidFill>
                <a:latin typeface="Times New Roman" pitchFamily="18" charset="0"/>
                <a:ea typeface="HG正楷書体-PRO" pitchFamily="65" charset="-128"/>
              </a:endParaRPr>
            </a:p>
          </p:txBody>
        </p:sp>
        <p:sp>
          <p:nvSpPr>
            <p:cNvPr id="362510" name="Rectangle 1038"/>
            <p:cNvSpPr>
              <a:spLocks noChangeArrowheads="1"/>
            </p:cNvSpPr>
            <p:nvPr/>
          </p:nvSpPr>
          <p:spPr bwMode="auto">
            <a:xfrm>
              <a:off x="1426" y="2223"/>
              <a:ext cx="4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b="1">
                  <a:solidFill>
                    <a:srgbClr val="000000"/>
                  </a:solidFill>
                  <a:latin typeface="ＭＳ Ｐゴシック" pitchFamily="50" charset="-128"/>
                  <a:ea typeface="ＭＳ Ｐゴシック" pitchFamily="50" charset="-128"/>
                </a:rPr>
                <a:t>ｎ＝ </a:t>
              </a:r>
              <a:r>
                <a:rPr lang="en-US" altLang="ja-JP" sz="1600" b="1">
                  <a:solidFill>
                    <a:srgbClr val="000000"/>
                  </a:solidFill>
                  <a:latin typeface="ＭＳ Ｐゴシック" pitchFamily="50" charset="-128"/>
                  <a:ea typeface="ＭＳ Ｐゴシック" pitchFamily="50" charset="-128"/>
                </a:rPr>
                <a:t>100 </a:t>
              </a:r>
              <a:endParaRPr lang="en-US" altLang="ja-JP" sz="4000">
                <a:solidFill>
                  <a:schemeClr val="tx1"/>
                </a:solidFill>
                <a:latin typeface="Times New Roman" pitchFamily="18" charset="0"/>
                <a:ea typeface="HG正楷書体-PRO" pitchFamily="65" charset="-128"/>
              </a:endParaRPr>
            </a:p>
          </p:txBody>
        </p:sp>
        <p:sp>
          <p:nvSpPr>
            <p:cNvPr id="362511" name="Rectangle 1039"/>
            <p:cNvSpPr>
              <a:spLocks noChangeArrowheads="1"/>
            </p:cNvSpPr>
            <p:nvPr/>
          </p:nvSpPr>
          <p:spPr bwMode="auto">
            <a:xfrm>
              <a:off x="996" y="2428"/>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80</a:t>
              </a:r>
              <a:endParaRPr lang="en-US" altLang="ja-JP" sz="4000">
                <a:solidFill>
                  <a:schemeClr val="tx1"/>
                </a:solidFill>
                <a:latin typeface="Times New Roman" pitchFamily="18" charset="0"/>
                <a:ea typeface="HG正楷書体-PRO" pitchFamily="65" charset="-128"/>
              </a:endParaRPr>
            </a:p>
          </p:txBody>
        </p:sp>
        <p:sp>
          <p:nvSpPr>
            <p:cNvPr id="362512" name="Rectangle 1040"/>
            <p:cNvSpPr>
              <a:spLocks noChangeArrowheads="1"/>
            </p:cNvSpPr>
            <p:nvPr/>
          </p:nvSpPr>
          <p:spPr bwMode="auto">
            <a:xfrm>
              <a:off x="789" y="2537"/>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a:solidFill>
                    <a:srgbClr val="000000"/>
                  </a:solidFill>
                  <a:latin typeface="ＭＳ Ｐゴシック" pitchFamily="50" charset="-128"/>
                  <a:ea typeface="ＭＳ Ｐゴシック" pitchFamily="50" charset="-128"/>
                </a:rPr>
                <a:t>不</a:t>
              </a:r>
              <a:endParaRPr lang="ja-JP" altLang="en-US" sz="4000">
                <a:solidFill>
                  <a:schemeClr val="tx1"/>
                </a:solidFill>
                <a:latin typeface="Times New Roman" pitchFamily="18" charset="0"/>
                <a:ea typeface="HG正楷書体-PRO" pitchFamily="65" charset="-128"/>
              </a:endParaRPr>
            </a:p>
          </p:txBody>
        </p:sp>
        <p:sp>
          <p:nvSpPr>
            <p:cNvPr id="362513" name="Rectangle 1041"/>
            <p:cNvSpPr>
              <a:spLocks noChangeArrowheads="1"/>
            </p:cNvSpPr>
            <p:nvPr/>
          </p:nvSpPr>
          <p:spPr bwMode="auto">
            <a:xfrm>
              <a:off x="789" y="2694"/>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a:solidFill>
                    <a:srgbClr val="000000"/>
                  </a:solidFill>
                  <a:latin typeface="ＭＳ Ｐゴシック" pitchFamily="50" charset="-128"/>
                  <a:ea typeface="ＭＳ Ｐゴシック" pitchFamily="50" charset="-128"/>
                </a:rPr>
                <a:t>良</a:t>
              </a:r>
              <a:endParaRPr lang="ja-JP" altLang="en-US" sz="4000">
                <a:solidFill>
                  <a:schemeClr val="tx1"/>
                </a:solidFill>
                <a:latin typeface="Times New Roman" pitchFamily="18" charset="0"/>
                <a:ea typeface="HG正楷書体-PRO" pitchFamily="65" charset="-128"/>
              </a:endParaRPr>
            </a:p>
          </p:txBody>
        </p:sp>
        <p:sp>
          <p:nvSpPr>
            <p:cNvPr id="362514" name="Rectangle 1042"/>
            <p:cNvSpPr>
              <a:spLocks noChangeArrowheads="1"/>
            </p:cNvSpPr>
            <p:nvPr/>
          </p:nvSpPr>
          <p:spPr bwMode="auto">
            <a:xfrm>
              <a:off x="996" y="2742"/>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60</a:t>
              </a:r>
              <a:endParaRPr lang="en-US" altLang="ja-JP" sz="4000">
                <a:solidFill>
                  <a:schemeClr val="tx1"/>
                </a:solidFill>
                <a:latin typeface="Times New Roman" pitchFamily="18" charset="0"/>
                <a:ea typeface="HG正楷書体-PRO" pitchFamily="65" charset="-128"/>
              </a:endParaRPr>
            </a:p>
          </p:txBody>
        </p:sp>
        <p:sp>
          <p:nvSpPr>
            <p:cNvPr id="362515" name="Rectangle 1043"/>
            <p:cNvSpPr>
              <a:spLocks noChangeArrowheads="1"/>
            </p:cNvSpPr>
            <p:nvPr/>
          </p:nvSpPr>
          <p:spPr bwMode="auto">
            <a:xfrm>
              <a:off x="789" y="2851"/>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a:solidFill>
                    <a:srgbClr val="000000"/>
                  </a:solidFill>
                  <a:latin typeface="ＭＳ Ｐゴシック" pitchFamily="50" charset="-128"/>
                  <a:ea typeface="ＭＳ Ｐゴシック" pitchFamily="50" charset="-128"/>
                </a:rPr>
                <a:t>件</a:t>
              </a:r>
              <a:endParaRPr lang="ja-JP" altLang="en-US" sz="4000">
                <a:solidFill>
                  <a:schemeClr val="tx1"/>
                </a:solidFill>
                <a:latin typeface="Times New Roman" pitchFamily="18" charset="0"/>
                <a:ea typeface="HG正楷書体-PRO" pitchFamily="65" charset="-128"/>
              </a:endParaRPr>
            </a:p>
          </p:txBody>
        </p:sp>
        <p:sp>
          <p:nvSpPr>
            <p:cNvPr id="362516" name="Rectangle 1044"/>
            <p:cNvSpPr>
              <a:spLocks noChangeArrowheads="1"/>
            </p:cNvSpPr>
            <p:nvPr/>
          </p:nvSpPr>
          <p:spPr bwMode="auto">
            <a:xfrm>
              <a:off x="2412" y="2907"/>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50</a:t>
              </a:r>
              <a:endParaRPr lang="en-US" altLang="ja-JP" sz="4000">
                <a:solidFill>
                  <a:schemeClr val="tx1"/>
                </a:solidFill>
                <a:latin typeface="Times New Roman" pitchFamily="18" charset="0"/>
                <a:ea typeface="HG正楷書体-PRO" pitchFamily="65" charset="-128"/>
              </a:endParaRPr>
            </a:p>
          </p:txBody>
        </p:sp>
        <p:sp>
          <p:nvSpPr>
            <p:cNvPr id="362517" name="Rectangle 1045"/>
            <p:cNvSpPr>
              <a:spLocks noChangeArrowheads="1"/>
            </p:cNvSpPr>
            <p:nvPr/>
          </p:nvSpPr>
          <p:spPr bwMode="auto">
            <a:xfrm>
              <a:off x="789" y="3008"/>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a:solidFill>
                    <a:srgbClr val="000000"/>
                  </a:solidFill>
                  <a:latin typeface="ＭＳ Ｐゴシック" pitchFamily="50" charset="-128"/>
                  <a:ea typeface="ＭＳ Ｐゴシック" pitchFamily="50" charset="-128"/>
                </a:rPr>
                <a:t>数</a:t>
              </a:r>
              <a:endParaRPr lang="ja-JP" altLang="en-US" sz="4000">
                <a:solidFill>
                  <a:schemeClr val="tx1"/>
                </a:solidFill>
                <a:latin typeface="Times New Roman" pitchFamily="18" charset="0"/>
                <a:ea typeface="HG正楷書体-PRO" pitchFamily="65" charset="-128"/>
              </a:endParaRPr>
            </a:p>
          </p:txBody>
        </p:sp>
        <p:sp>
          <p:nvSpPr>
            <p:cNvPr id="362518" name="Rectangle 1046"/>
            <p:cNvSpPr>
              <a:spLocks noChangeArrowheads="1"/>
            </p:cNvSpPr>
            <p:nvPr/>
          </p:nvSpPr>
          <p:spPr bwMode="auto">
            <a:xfrm>
              <a:off x="996" y="3056"/>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40</a:t>
              </a:r>
              <a:endParaRPr lang="en-US" altLang="ja-JP" sz="4000">
                <a:solidFill>
                  <a:schemeClr val="tx1"/>
                </a:solidFill>
                <a:latin typeface="Times New Roman" pitchFamily="18" charset="0"/>
                <a:ea typeface="HG正楷書体-PRO" pitchFamily="65" charset="-128"/>
              </a:endParaRPr>
            </a:p>
          </p:txBody>
        </p:sp>
        <p:sp>
          <p:nvSpPr>
            <p:cNvPr id="362519" name="Rectangle 1047"/>
            <p:cNvSpPr>
              <a:spLocks noChangeArrowheads="1"/>
            </p:cNvSpPr>
            <p:nvPr/>
          </p:nvSpPr>
          <p:spPr bwMode="auto">
            <a:xfrm>
              <a:off x="996" y="3371"/>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20</a:t>
              </a:r>
              <a:endParaRPr lang="en-US" altLang="ja-JP" sz="4000">
                <a:solidFill>
                  <a:schemeClr val="tx1"/>
                </a:solidFill>
                <a:latin typeface="Times New Roman" pitchFamily="18" charset="0"/>
                <a:ea typeface="HG正楷書体-PRO" pitchFamily="65" charset="-128"/>
              </a:endParaRPr>
            </a:p>
          </p:txBody>
        </p:sp>
        <p:sp>
          <p:nvSpPr>
            <p:cNvPr id="362520" name="Rectangle 1048"/>
            <p:cNvSpPr>
              <a:spLocks noChangeArrowheads="1"/>
            </p:cNvSpPr>
            <p:nvPr/>
          </p:nvSpPr>
          <p:spPr bwMode="auto">
            <a:xfrm>
              <a:off x="1062" y="3637"/>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0</a:t>
              </a:r>
              <a:endParaRPr lang="en-US" altLang="ja-JP" sz="4000">
                <a:solidFill>
                  <a:schemeClr val="tx1"/>
                </a:solidFill>
                <a:latin typeface="Times New Roman" pitchFamily="18" charset="0"/>
                <a:ea typeface="HG正楷書体-PRO" pitchFamily="65" charset="-128"/>
              </a:endParaRPr>
            </a:p>
          </p:txBody>
        </p:sp>
        <p:sp>
          <p:nvSpPr>
            <p:cNvPr id="362521" name="Rectangle 1049"/>
            <p:cNvSpPr>
              <a:spLocks noChangeArrowheads="1"/>
            </p:cNvSpPr>
            <p:nvPr/>
          </p:nvSpPr>
          <p:spPr bwMode="auto">
            <a:xfrm>
              <a:off x="2454" y="3661"/>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0</a:t>
              </a:r>
              <a:endParaRPr lang="en-US" altLang="ja-JP" sz="4000">
                <a:solidFill>
                  <a:schemeClr val="tx1"/>
                </a:solidFill>
                <a:latin typeface="Times New Roman" pitchFamily="18" charset="0"/>
                <a:ea typeface="HG正楷書体-PRO" pitchFamily="65" charset="-128"/>
              </a:endParaRPr>
            </a:p>
          </p:txBody>
        </p:sp>
        <p:sp>
          <p:nvSpPr>
            <p:cNvPr id="362522" name="Rectangle 1050"/>
            <p:cNvSpPr>
              <a:spLocks noChangeArrowheads="1"/>
            </p:cNvSpPr>
            <p:nvPr/>
          </p:nvSpPr>
          <p:spPr bwMode="auto">
            <a:xfrm>
              <a:off x="1468" y="3794"/>
              <a:ext cx="10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b="1">
                  <a:solidFill>
                    <a:srgbClr val="000000"/>
                  </a:solidFill>
                  <a:latin typeface="ＭＳ Ｐゴシック" pitchFamily="50" charset="-128"/>
                  <a:ea typeface="ＭＳ Ｐゴシック" pitchFamily="50" charset="-128"/>
                </a:rPr>
                <a:t>イ</a:t>
              </a:r>
              <a:endParaRPr lang="ja-JP" altLang="en-US" sz="4000">
                <a:solidFill>
                  <a:schemeClr val="tx1"/>
                </a:solidFill>
                <a:latin typeface="Times New Roman" pitchFamily="18" charset="0"/>
                <a:ea typeface="HG正楷書体-PRO" pitchFamily="65" charset="-128"/>
              </a:endParaRPr>
            </a:p>
          </p:txBody>
        </p:sp>
        <p:sp>
          <p:nvSpPr>
            <p:cNvPr id="362523" name="Rectangle 1051"/>
            <p:cNvSpPr>
              <a:spLocks noChangeArrowheads="1"/>
            </p:cNvSpPr>
            <p:nvPr/>
          </p:nvSpPr>
          <p:spPr bwMode="auto">
            <a:xfrm>
              <a:off x="1699" y="3794"/>
              <a:ext cx="12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b="1">
                  <a:solidFill>
                    <a:srgbClr val="000000"/>
                  </a:solidFill>
                  <a:latin typeface="ＭＳ Ｐゴシック" pitchFamily="50" charset="-128"/>
                  <a:ea typeface="ＭＳ Ｐゴシック" pitchFamily="50" charset="-128"/>
                </a:rPr>
                <a:t>ウ</a:t>
              </a:r>
              <a:endParaRPr lang="ja-JP" altLang="en-US" sz="4000">
                <a:solidFill>
                  <a:schemeClr val="tx1"/>
                </a:solidFill>
                <a:latin typeface="Times New Roman" pitchFamily="18" charset="0"/>
                <a:ea typeface="HG正楷書体-PRO" pitchFamily="65" charset="-128"/>
              </a:endParaRPr>
            </a:p>
          </p:txBody>
        </p:sp>
        <p:sp>
          <p:nvSpPr>
            <p:cNvPr id="362524" name="Rectangle 1052"/>
            <p:cNvSpPr>
              <a:spLocks noChangeArrowheads="1"/>
            </p:cNvSpPr>
            <p:nvPr/>
          </p:nvSpPr>
          <p:spPr bwMode="auto">
            <a:xfrm>
              <a:off x="1939" y="3794"/>
              <a:ext cx="11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b="1">
                  <a:solidFill>
                    <a:srgbClr val="000000"/>
                  </a:solidFill>
                  <a:latin typeface="ＭＳ Ｐゴシック" pitchFamily="50" charset="-128"/>
                  <a:ea typeface="ＭＳ Ｐゴシック" pitchFamily="50" charset="-128"/>
                </a:rPr>
                <a:t>エ</a:t>
              </a:r>
              <a:endParaRPr lang="ja-JP" altLang="en-US" sz="4000">
                <a:solidFill>
                  <a:schemeClr val="tx1"/>
                </a:solidFill>
                <a:latin typeface="Times New Roman" pitchFamily="18" charset="0"/>
                <a:ea typeface="HG正楷書体-PRO" pitchFamily="65" charset="-128"/>
              </a:endParaRPr>
            </a:p>
          </p:txBody>
        </p:sp>
        <p:sp>
          <p:nvSpPr>
            <p:cNvPr id="362525" name="Rectangle 1053"/>
            <p:cNvSpPr>
              <a:spLocks noChangeArrowheads="1"/>
            </p:cNvSpPr>
            <p:nvPr/>
          </p:nvSpPr>
          <p:spPr bwMode="auto">
            <a:xfrm>
              <a:off x="930" y="2113"/>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100</a:t>
              </a:r>
              <a:endParaRPr lang="en-US" altLang="ja-JP" sz="4000">
                <a:solidFill>
                  <a:schemeClr val="tx1"/>
                </a:solidFill>
                <a:latin typeface="Times New Roman" pitchFamily="18" charset="0"/>
                <a:ea typeface="HG正楷書体-PRO" pitchFamily="65" charset="-128"/>
              </a:endParaRPr>
            </a:p>
          </p:txBody>
        </p:sp>
        <p:sp>
          <p:nvSpPr>
            <p:cNvPr id="362526" name="Rectangle 1054"/>
            <p:cNvSpPr>
              <a:spLocks noChangeArrowheads="1"/>
            </p:cNvSpPr>
            <p:nvPr/>
          </p:nvSpPr>
          <p:spPr bwMode="auto">
            <a:xfrm>
              <a:off x="2138" y="3819"/>
              <a:ext cx="28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200" b="1">
                  <a:solidFill>
                    <a:srgbClr val="000000"/>
                  </a:solidFill>
                  <a:latin typeface="ＭＳ Ｐゴシック" pitchFamily="50" charset="-128"/>
                  <a:ea typeface="ＭＳ Ｐゴシック" pitchFamily="50" charset="-128"/>
                </a:rPr>
                <a:t>その他</a:t>
              </a:r>
              <a:endParaRPr lang="ja-JP" altLang="en-US" sz="1200">
                <a:solidFill>
                  <a:schemeClr val="tx1"/>
                </a:solidFill>
                <a:latin typeface="Times New Roman" pitchFamily="18" charset="0"/>
                <a:ea typeface="HG正楷書体-PRO" pitchFamily="65" charset="-128"/>
              </a:endParaRPr>
            </a:p>
          </p:txBody>
        </p:sp>
        <p:sp>
          <p:nvSpPr>
            <p:cNvPr id="362527" name="Rectangle 1055"/>
            <p:cNvSpPr>
              <a:spLocks noChangeArrowheads="1"/>
            </p:cNvSpPr>
            <p:nvPr/>
          </p:nvSpPr>
          <p:spPr bwMode="auto">
            <a:xfrm>
              <a:off x="1219" y="3794"/>
              <a:ext cx="11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b="1">
                  <a:solidFill>
                    <a:srgbClr val="000000"/>
                  </a:solidFill>
                  <a:latin typeface="ＭＳ Ｐゴシック" pitchFamily="50" charset="-128"/>
                  <a:ea typeface="ＭＳ Ｐゴシック" pitchFamily="50" charset="-128"/>
                </a:rPr>
                <a:t>ア</a:t>
              </a:r>
              <a:endParaRPr lang="ja-JP" altLang="en-US" sz="4000">
                <a:solidFill>
                  <a:schemeClr val="tx1"/>
                </a:solidFill>
                <a:latin typeface="Times New Roman" pitchFamily="18" charset="0"/>
                <a:ea typeface="HG正楷書体-PRO" pitchFamily="65" charset="-128"/>
              </a:endParaRPr>
            </a:p>
          </p:txBody>
        </p:sp>
        <p:sp>
          <p:nvSpPr>
            <p:cNvPr id="362528" name="Rectangle 1056"/>
            <p:cNvSpPr>
              <a:spLocks noChangeArrowheads="1"/>
            </p:cNvSpPr>
            <p:nvPr/>
          </p:nvSpPr>
          <p:spPr bwMode="auto">
            <a:xfrm>
              <a:off x="1153" y="2190"/>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29" name="Rectangle 1057"/>
            <p:cNvSpPr>
              <a:spLocks noChangeArrowheads="1"/>
            </p:cNvSpPr>
            <p:nvPr/>
          </p:nvSpPr>
          <p:spPr bwMode="auto">
            <a:xfrm>
              <a:off x="1153" y="2347"/>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30" name="Rectangle 1058"/>
            <p:cNvSpPr>
              <a:spLocks noChangeArrowheads="1"/>
            </p:cNvSpPr>
            <p:nvPr/>
          </p:nvSpPr>
          <p:spPr bwMode="auto">
            <a:xfrm>
              <a:off x="1153" y="2504"/>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31" name="Rectangle 1059"/>
            <p:cNvSpPr>
              <a:spLocks noChangeArrowheads="1"/>
            </p:cNvSpPr>
            <p:nvPr/>
          </p:nvSpPr>
          <p:spPr bwMode="auto">
            <a:xfrm>
              <a:off x="2320" y="2504"/>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32" name="Rectangle 1060"/>
            <p:cNvSpPr>
              <a:spLocks noChangeArrowheads="1"/>
            </p:cNvSpPr>
            <p:nvPr/>
          </p:nvSpPr>
          <p:spPr bwMode="auto">
            <a:xfrm>
              <a:off x="1153" y="2661"/>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33" name="Rectangle 1061"/>
            <p:cNvSpPr>
              <a:spLocks noChangeArrowheads="1"/>
            </p:cNvSpPr>
            <p:nvPr/>
          </p:nvSpPr>
          <p:spPr bwMode="auto">
            <a:xfrm>
              <a:off x="2320" y="2661"/>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34" name="Rectangle 1062"/>
            <p:cNvSpPr>
              <a:spLocks noChangeArrowheads="1"/>
            </p:cNvSpPr>
            <p:nvPr/>
          </p:nvSpPr>
          <p:spPr bwMode="auto">
            <a:xfrm>
              <a:off x="1153" y="2818"/>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35" name="Rectangle 1063"/>
            <p:cNvSpPr>
              <a:spLocks noChangeArrowheads="1"/>
            </p:cNvSpPr>
            <p:nvPr/>
          </p:nvSpPr>
          <p:spPr bwMode="auto">
            <a:xfrm>
              <a:off x="2320" y="2818"/>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36" name="Rectangle 1064"/>
            <p:cNvSpPr>
              <a:spLocks noChangeArrowheads="1"/>
            </p:cNvSpPr>
            <p:nvPr/>
          </p:nvSpPr>
          <p:spPr bwMode="auto">
            <a:xfrm>
              <a:off x="1153" y="2975"/>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37" name="Rectangle 1065"/>
            <p:cNvSpPr>
              <a:spLocks noChangeArrowheads="1"/>
            </p:cNvSpPr>
            <p:nvPr/>
          </p:nvSpPr>
          <p:spPr bwMode="auto">
            <a:xfrm>
              <a:off x="2320" y="2975"/>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38" name="Rectangle 1066"/>
            <p:cNvSpPr>
              <a:spLocks noChangeArrowheads="1"/>
            </p:cNvSpPr>
            <p:nvPr/>
          </p:nvSpPr>
          <p:spPr bwMode="auto">
            <a:xfrm>
              <a:off x="1153" y="3132"/>
              <a:ext cx="2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39" name="Rectangle 1067"/>
            <p:cNvSpPr>
              <a:spLocks noChangeArrowheads="1"/>
            </p:cNvSpPr>
            <p:nvPr/>
          </p:nvSpPr>
          <p:spPr bwMode="auto">
            <a:xfrm>
              <a:off x="2320" y="3132"/>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40" name="Rectangle 1068"/>
            <p:cNvSpPr>
              <a:spLocks noChangeArrowheads="1"/>
            </p:cNvSpPr>
            <p:nvPr/>
          </p:nvSpPr>
          <p:spPr bwMode="auto">
            <a:xfrm>
              <a:off x="1153" y="3290"/>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41" name="Rectangle 1069"/>
            <p:cNvSpPr>
              <a:spLocks noChangeArrowheads="1"/>
            </p:cNvSpPr>
            <p:nvPr/>
          </p:nvSpPr>
          <p:spPr bwMode="auto">
            <a:xfrm>
              <a:off x="2320" y="3290"/>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42" name="Rectangle 1070"/>
            <p:cNvSpPr>
              <a:spLocks noChangeArrowheads="1"/>
            </p:cNvSpPr>
            <p:nvPr/>
          </p:nvSpPr>
          <p:spPr bwMode="auto">
            <a:xfrm>
              <a:off x="1153" y="3447"/>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43" name="Rectangle 1071"/>
            <p:cNvSpPr>
              <a:spLocks noChangeArrowheads="1"/>
            </p:cNvSpPr>
            <p:nvPr/>
          </p:nvSpPr>
          <p:spPr bwMode="auto">
            <a:xfrm>
              <a:off x="1402" y="3447"/>
              <a:ext cx="2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44" name="Rectangle 1072"/>
            <p:cNvSpPr>
              <a:spLocks noChangeArrowheads="1"/>
            </p:cNvSpPr>
            <p:nvPr/>
          </p:nvSpPr>
          <p:spPr bwMode="auto">
            <a:xfrm>
              <a:off x="2121" y="3447"/>
              <a:ext cx="248"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45" name="Rectangle 1073"/>
            <p:cNvSpPr>
              <a:spLocks noChangeArrowheads="1"/>
            </p:cNvSpPr>
            <p:nvPr/>
          </p:nvSpPr>
          <p:spPr bwMode="auto">
            <a:xfrm>
              <a:off x="1153" y="3604"/>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46" name="Rectangle 1074"/>
            <p:cNvSpPr>
              <a:spLocks noChangeArrowheads="1"/>
            </p:cNvSpPr>
            <p:nvPr/>
          </p:nvSpPr>
          <p:spPr bwMode="auto">
            <a:xfrm>
              <a:off x="1641" y="3604"/>
              <a:ext cx="480"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47" name="Rectangle 1075"/>
            <p:cNvSpPr>
              <a:spLocks noChangeArrowheads="1"/>
            </p:cNvSpPr>
            <p:nvPr/>
          </p:nvSpPr>
          <p:spPr bwMode="auto">
            <a:xfrm>
              <a:off x="2320" y="3604"/>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48" name="Rectangle 1076"/>
            <p:cNvSpPr>
              <a:spLocks noChangeArrowheads="1"/>
            </p:cNvSpPr>
            <p:nvPr/>
          </p:nvSpPr>
          <p:spPr bwMode="auto">
            <a:xfrm>
              <a:off x="1153" y="3761"/>
              <a:ext cx="121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49" name="Rectangle 1077"/>
            <p:cNvSpPr>
              <a:spLocks noChangeArrowheads="1"/>
            </p:cNvSpPr>
            <p:nvPr/>
          </p:nvSpPr>
          <p:spPr bwMode="auto">
            <a:xfrm>
              <a:off x="1137" y="2190"/>
              <a:ext cx="16"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50" name="Rectangle 1078"/>
            <p:cNvSpPr>
              <a:spLocks noChangeArrowheads="1"/>
            </p:cNvSpPr>
            <p:nvPr/>
          </p:nvSpPr>
          <p:spPr bwMode="auto">
            <a:xfrm>
              <a:off x="2353" y="2206"/>
              <a:ext cx="16" cy="157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51" name="Rectangle 1079"/>
            <p:cNvSpPr>
              <a:spLocks noChangeArrowheads="1"/>
            </p:cNvSpPr>
            <p:nvPr/>
          </p:nvSpPr>
          <p:spPr bwMode="auto">
            <a:xfrm>
              <a:off x="1385" y="3149"/>
              <a:ext cx="17" cy="6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52" name="Rectangle 1080"/>
            <p:cNvSpPr>
              <a:spLocks noChangeArrowheads="1"/>
            </p:cNvSpPr>
            <p:nvPr/>
          </p:nvSpPr>
          <p:spPr bwMode="auto">
            <a:xfrm>
              <a:off x="1625" y="3463"/>
              <a:ext cx="16" cy="3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53" name="Rectangle 1081"/>
            <p:cNvSpPr>
              <a:spLocks noChangeArrowheads="1"/>
            </p:cNvSpPr>
            <p:nvPr/>
          </p:nvSpPr>
          <p:spPr bwMode="auto">
            <a:xfrm>
              <a:off x="2105" y="3447"/>
              <a:ext cx="16" cy="33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54" name="Rectangle 1082"/>
            <p:cNvSpPr>
              <a:spLocks noChangeArrowheads="1"/>
            </p:cNvSpPr>
            <p:nvPr/>
          </p:nvSpPr>
          <p:spPr bwMode="auto">
            <a:xfrm>
              <a:off x="1865" y="3620"/>
              <a:ext cx="16" cy="15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55" name="Rectangle 1083"/>
            <p:cNvSpPr>
              <a:spLocks noChangeArrowheads="1"/>
            </p:cNvSpPr>
            <p:nvPr/>
          </p:nvSpPr>
          <p:spPr bwMode="auto">
            <a:xfrm>
              <a:off x="2320" y="2347"/>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56" name="Freeform 1084"/>
            <p:cNvSpPr>
              <a:spLocks/>
            </p:cNvSpPr>
            <p:nvPr/>
          </p:nvSpPr>
          <p:spPr bwMode="auto">
            <a:xfrm>
              <a:off x="1137" y="3132"/>
              <a:ext cx="273" cy="654"/>
            </a:xfrm>
            <a:custGeom>
              <a:avLst/>
              <a:gdLst>
                <a:gd name="T0" fmla="*/ 273 w 273"/>
                <a:gd name="T1" fmla="*/ 9 h 654"/>
                <a:gd name="T2" fmla="*/ 248 w 273"/>
                <a:gd name="T3" fmla="*/ 0 h 654"/>
                <a:gd name="T4" fmla="*/ 0 w 273"/>
                <a:gd name="T5" fmla="*/ 646 h 654"/>
                <a:gd name="T6" fmla="*/ 25 w 273"/>
                <a:gd name="T7" fmla="*/ 654 h 654"/>
                <a:gd name="T8" fmla="*/ 273 w 273"/>
                <a:gd name="T9" fmla="*/ 9 h 654"/>
              </a:gdLst>
              <a:ahLst/>
              <a:cxnLst>
                <a:cxn ang="0">
                  <a:pos x="T0" y="T1"/>
                </a:cxn>
                <a:cxn ang="0">
                  <a:pos x="T2" y="T3"/>
                </a:cxn>
                <a:cxn ang="0">
                  <a:pos x="T4" y="T5"/>
                </a:cxn>
                <a:cxn ang="0">
                  <a:pos x="T6" y="T7"/>
                </a:cxn>
                <a:cxn ang="0">
                  <a:pos x="T8" y="T9"/>
                </a:cxn>
              </a:cxnLst>
              <a:rect l="0" t="0" r="r" b="b"/>
              <a:pathLst>
                <a:path w="273" h="654">
                  <a:moveTo>
                    <a:pt x="273" y="9"/>
                  </a:moveTo>
                  <a:lnTo>
                    <a:pt x="248" y="0"/>
                  </a:lnTo>
                  <a:lnTo>
                    <a:pt x="0" y="646"/>
                  </a:lnTo>
                  <a:lnTo>
                    <a:pt x="25" y="654"/>
                  </a:lnTo>
                  <a:lnTo>
                    <a:pt x="273"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2557" name="Oval 1085"/>
            <p:cNvSpPr>
              <a:spLocks noChangeArrowheads="1"/>
            </p:cNvSpPr>
            <p:nvPr/>
          </p:nvSpPr>
          <p:spPr bwMode="auto">
            <a:xfrm>
              <a:off x="1344" y="3099"/>
              <a:ext cx="99" cy="100"/>
            </a:xfrm>
            <a:prstGeom prst="ellipse">
              <a:avLst/>
            </a:prstGeom>
            <a:solidFill>
              <a:srgbClr val="000000"/>
            </a:solidFill>
            <a:ln w="12700">
              <a:solidFill>
                <a:srgbClr val="000000"/>
              </a:solidFill>
              <a:round/>
              <a:headEnd/>
              <a:tailEnd/>
            </a:ln>
          </p:spPr>
          <p:txBody>
            <a:bodyPr/>
            <a:lstStyle/>
            <a:p>
              <a:endParaRPr lang="ja-JP" altLang="en-US"/>
            </a:p>
          </p:txBody>
        </p:sp>
        <p:sp>
          <p:nvSpPr>
            <p:cNvPr id="362558" name="Oval 1086"/>
            <p:cNvSpPr>
              <a:spLocks noChangeArrowheads="1"/>
            </p:cNvSpPr>
            <p:nvPr/>
          </p:nvSpPr>
          <p:spPr bwMode="auto">
            <a:xfrm>
              <a:off x="1584" y="2793"/>
              <a:ext cx="99" cy="100"/>
            </a:xfrm>
            <a:prstGeom prst="ellipse">
              <a:avLst/>
            </a:prstGeom>
            <a:solidFill>
              <a:srgbClr val="000000"/>
            </a:solidFill>
            <a:ln w="12700">
              <a:solidFill>
                <a:srgbClr val="000000"/>
              </a:solidFill>
              <a:round/>
              <a:headEnd/>
              <a:tailEnd/>
            </a:ln>
          </p:spPr>
          <p:txBody>
            <a:bodyPr/>
            <a:lstStyle/>
            <a:p>
              <a:endParaRPr lang="ja-JP" altLang="en-US"/>
            </a:p>
          </p:txBody>
        </p:sp>
        <p:sp>
          <p:nvSpPr>
            <p:cNvPr id="362559" name="Oval 1087"/>
            <p:cNvSpPr>
              <a:spLocks noChangeArrowheads="1"/>
            </p:cNvSpPr>
            <p:nvPr/>
          </p:nvSpPr>
          <p:spPr bwMode="auto">
            <a:xfrm>
              <a:off x="1832" y="2636"/>
              <a:ext cx="99" cy="99"/>
            </a:xfrm>
            <a:prstGeom prst="ellipse">
              <a:avLst/>
            </a:prstGeom>
            <a:solidFill>
              <a:srgbClr val="000000"/>
            </a:solidFill>
            <a:ln w="12700">
              <a:solidFill>
                <a:srgbClr val="000000"/>
              </a:solidFill>
              <a:round/>
              <a:headEnd/>
              <a:tailEnd/>
            </a:ln>
          </p:spPr>
          <p:txBody>
            <a:bodyPr/>
            <a:lstStyle/>
            <a:p>
              <a:endParaRPr lang="ja-JP" altLang="en-US"/>
            </a:p>
          </p:txBody>
        </p:sp>
        <p:sp>
          <p:nvSpPr>
            <p:cNvPr id="362560" name="Oval 1088"/>
            <p:cNvSpPr>
              <a:spLocks noChangeArrowheads="1"/>
            </p:cNvSpPr>
            <p:nvPr/>
          </p:nvSpPr>
          <p:spPr bwMode="auto">
            <a:xfrm>
              <a:off x="2055" y="2471"/>
              <a:ext cx="99" cy="99"/>
            </a:xfrm>
            <a:prstGeom prst="ellipse">
              <a:avLst/>
            </a:prstGeom>
            <a:solidFill>
              <a:srgbClr val="000000"/>
            </a:solidFill>
            <a:ln w="12700">
              <a:solidFill>
                <a:srgbClr val="000000"/>
              </a:solidFill>
              <a:round/>
              <a:headEnd/>
              <a:tailEnd/>
            </a:ln>
          </p:spPr>
          <p:txBody>
            <a:bodyPr/>
            <a:lstStyle/>
            <a:p>
              <a:endParaRPr lang="ja-JP" altLang="en-US"/>
            </a:p>
          </p:txBody>
        </p:sp>
        <p:sp>
          <p:nvSpPr>
            <p:cNvPr id="362561" name="Oval 1089"/>
            <p:cNvSpPr>
              <a:spLocks noChangeArrowheads="1"/>
            </p:cNvSpPr>
            <p:nvPr/>
          </p:nvSpPr>
          <p:spPr bwMode="auto">
            <a:xfrm>
              <a:off x="2303" y="2148"/>
              <a:ext cx="100" cy="99"/>
            </a:xfrm>
            <a:prstGeom prst="ellipse">
              <a:avLst/>
            </a:prstGeom>
            <a:solidFill>
              <a:srgbClr val="000000"/>
            </a:solidFill>
            <a:ln w="12700">
              <a:solidFill>
                <a:srgbClr val="000000"/>
              </a:solidFill>
              <a:round/>
              <a:headEnd/>
              <a:tailEnd/>
            </a:ln>
          </p:spPr>
          <p:txBody>
            <a:bodyPr/>
            <a:lstStyle/>
            <a:p>
              <a:endParaRPr lang="ja-JP" altLang="en-US"/>
            </a:p>
          </p:txBody>
        </p:sp>
        <p:sp>
          <p:nvSpPr>
            <p:cNvPr id="362562" name="Freeform 1090"/>
            <p:cNvSpPr>
              <a:spLocks/>
            </p:cNvSpPr>
            <p:nvPr/>
          </p:nvSpPr>
          <p:spPr bwMode="auto">
            <a:xfrm>
              <a:off x="1385" y="2818"/>
              <a:ext cx="265" cy="323"/>
            </a:xfrm>
            <a:custGeom>
              <a:avLst/>
              <a:gdLst>
                <a:gd name="T0" fmla="*/ 0 w 265"/>
                <a:gd name="T1" fmla="*/ 306 h 323"/>
                <a:gd name="T2" fmla="*/ 17 w 265"/>
                <a:gd name="T3" fmla="*/ 323 h 323"/>
                <a:gd name="T4" fmla="*/ 265 w 265"/>
                <a:gd name="T5" fmla="*/ 17 h 323"/>
                <a:gd name="T6" fmla="*/ 248 w 265"/>
                <a:gd name="T7" fmla="*/ 0 h 323"/>
                <a:gd name="T8" fmla="*/ 0 w 265"/>
                <a:gd name="T9" fmla="*/ 306 h 323"/>
              </a:gdLst>
              <a:ahLst/>
              <a:cxnLst>
                <a:cxn ang="0">
                  <a:pos x="T0" y="T1"/>
                </a:cxn>
                <a:cxn ang="0">
                  <a:pos x="T2" y="T3"/>
                </a:cxn>
                <a:cxn ang="0">
                  <a:pos x="T4" y="T5"/>
                </a:cxn>
                <a:cxn ang="0">
                  <a:pos x="T6" y="T7"/>
                </a:cxn>
                <a:cxn ang="0">
                  <a:pos x="T8" y="T9"/>
                </a:cxn>
              </a:cxnLst>
              <a:rect l="0" t="0" r="r" b="b"/>
              <a:pathLst>
                <a:path w="265" h="323">
                  <a:moveTo>
                    <a:pt x="0" y="306"/>
                  </a:moveTo>
                  <a:lnTo>
                    <a:pt x="17" y="323"/>
                  </a:lnTo>
                  <a:lnTo>
                    <a:pt x="265" y="17"/>
                  </a:lnTo>
                  <a:lnTo>
                    <a:pt x="248" y="0"/>
                  </a:lnTo>
                  <a:lnTo>
                    <a:pt x="0" y="3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2563" name="Freeform 1091"/>
            <p:cNvSpPr>
              <a:spLocks/>
            </p:cNvSpPr>
            <p:nvPr/>
          </p:nvSpPr>
          <p:spPr bwMode="auto">
            <a:xfrm>
              <a:off x="2105" y="2190"/>
              <a:ext cx="264" cy="322"/>
            </a:xfrm>
            <a:custGeom>
              <a:avLst/>
              <a:gdLst>
                <a:gd name="T0" fmla="*/ 0 w 264"/>
                <a:gd name="T1" fmla="*/ 306 h 322"/>
                <a:gd name="T2" fmla="*/ 16 w 264"/>
                <a:gd name="T3" fmla="*/ 322 h 322"/>
                <a:gd name="T4" fmla="*/ 264 w 264"/>
                <a:gd name="T5" fmla="*/ 16 h 322"/>
                <a:gd name="T6" fmla="*/ 248 w 264"/>
                <a:gd name="T7" fmla="*/ 0 h 322"/>
                <a:gd name="T8" fmla="*/ 0 w 264"/>
                <a:gd name="T9" fmla="*/ 306 h 322"/>
              </a:gdLst>
              <a:ahLst/>
              <a:cxnLst>
                <a:cxn ang="0">
                  <a:pos x="T0" y="T1"/>
                </a:cxn>
                <a:cxn ang="0">
                  <a:pos x="T2" y="T3"/>
                </a:cxn>
                <a:cxn ang="0">
                  <a:pos x="T4" y="T5"/>
                </a:cxn>
                <a:cxn ang="0">
                  <a:pos x="T6" y="T7"/>
                </a:cxn>
                <a:cxn ang="0">
                  <a:pos x="T8" y="T9"/>
                </a:cxn>
              </a:cxnLst>
              <a:rect l="0" t="0" r="r" b="b"/>
              <a:pathLst>
                <a:path w="264" h="322">
                  <a:moveTo>
                    <a:pt x="0" y="306"/>
                  </a:moveTo>
                  <a:lnTo>
                    <a:pt x="16" y="322"/>
                  </a:lnTo>
                  <a:lnTo>
                    <a:pt x="264" y="16"/>
                  </a:lnTo>
                  <a:lnTo>
                    <a:pt x="248" y="0"/>
                  </a:lnTo>
                  <a:lnTo>
                    <a:pt x="0" y="3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2564" name="Freeform 1092"/>
            <p:cNvSpPr>
              <a:spLocks/>
            </p:cNvSpPr>
            <p:nvPr/>
          </p:nvSpPr>
          <p:spPr bwMode="auto">
            <a:xfrm>
              <a:off x="1641" y="2512"/>
              <a:ext cx="455" cy="331"/>
            </a:xfrm>
            <a:custGeom>
              <a:avLst/>
              <a:gdLst>
                <a:gd name="T0" fmla="*/ 0 w 455"/>
                <a:gd name="T1" fmla="*/ 306 h 331"/>
                <a:gd name="T2" fmla="*/ 9 w 455"/>
                <a:gd name="T3" fmla="*/ 331 h 331"/>
                <a:gd name="T4" fmla="*/ 455 w 455"/>
                <a:gd name="T5" fmla="*/ 25 h 331"/>
                <a:gd name="T6" fmla="*/ 447 w 455"/>
                <a:gd name="T7" fmla="*/ 0 h 331"/>
                <a:gd name="T8" fmla="*/ 0 w 455"/>
                <a:gd name="T9" fmla="*/ 306 h 331"/>
              </a:gdLst>
              <a:ahLst/>
              <a:cxnLst>
                <a:cxn ang="0">
                  <a:pos x="T0" y="T1"/>
                </a:cxn>
                <a:cxn ang="0">
                  <a:pos x="T2" y="T3"/>
                </a:cxn>
                <a:cxn ang="0">
                  <a:pos x="T4" y="T5"/>
                </a:cxn>
                <a:cxn ang="0">
                  <a:pos x="T6" y="T7"/>
                </a:cxn>
                <a:cxn ang="0">
                  <a:pos x="T8" y="T9"/>
                </a:cxn>
              </a:cxnLst>
              <a:rect l="0" t="0" r="r" b="b"/>
              <a:pathLst>
                <a:path w="455" h="331">
                  <a:moveTo>
                    <a:pt x="0" y="306"/>
                  </a:moveTo>
                  <a:lnTo>
                    <a:pt x="9" y="331"/>
                  </a:lnTo>
                  <a:lnTo>
                    <a:pt x="455" y="25"/>
                  </a:lnTo>
                  <a:lnTo>
                    <a:pt x="447" y="0"/>
                  </a:lnTo>
                  <a:lnTo>
                    <a:pt x="0" y="3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62565" name="Group 1093"/>
          <p:cNvGrpSpPr>
            <a:grpSpLocks/>
          </p:cNvGrpSpPr>
          <p:nvPr/>
        </p:nvGrpSpPr>
        <p:grpSpPr bwMode="auto">
          <a:xfrm>
            <a:off x="3962400" y="3457575"/>
            <a:ext cx="4103688" cy="971550"/>
            <a:chOff x="2496" y="2178"/>
            <a:chExt cx="2585" cy="612"/>
          </a:xfrm>
        </p:grpSpPr>
        <p:sp>
          <p:nvSpPr>
            <p:cNvPr id="362566" name="Rectangle 1094"/>
            <p:cNvSpPr>
              <a:spLocks noChangeArrowheads="1"/>
            </p:cNvSpPr>
            <p:nvPr/>
          </p:nvSpPr>
          <p:spPr bwMode="auto">
            <a:xfrm>
              <a:off x="4707" y="2398"/>
              <a:ext cx="37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600" b="1">
                  <a:solidFill>
                    <a:srgbClr val="000000"/>
                  </a:solidFill>
                  <a:latin typeface="ＭＳ Ｐゴシック" pitchFamily="50" charset="-128"/>
                  <a:ea typeface="ＭＳ Ｐゴシック" pitchFamily="50" charset="-128"/>
                </a:rPr>
                <a:t>効果</a:t>
              </a:r>
              <a:endParaRPr lang="ja-JP" altLang="en-US" sz="4000">
                <a:solidFill>
                  <a:schemeClr val="tx1"/>
                </a:solidFill>
                <a:latin typeface="Times New Roman" pitchFamily="18" charset="0"/>
                <a:ea typeface="HG正楷書体-PRO" pitchFamily="65" charset="-128"/>
              </a:endParaRPr>
            </a:p>
          </p:txBody>
        </p:sp>
        <p:sp>
          <p:nvSpPr>
            <p:cNvPr id="362567" name="Rectangle 1095"/>
            <p:cNvSpPr>
              <a:spLocks noChangeArrowheads="1"/>
            </p:cNvSpPr>
            <p:nvPr/>
          </p:nvSpPr>
          <p:spPr bwMode="auto">
            <a:xfrm>
              <a:off x="2496" y="2181"/>
              <a:ext cx="2242" cy="16"/>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nvGrpSpPr>
            <p:cNvPr id="362568" name="Group 1096"/>
            <p:cNvGrpSpPr>
              <a:grpSpLocks/>
            </p:cNvGrpSpPr>
            <p:nvPr/>
          </p:nvGrpSpPr>
          <p:grpSpPr bwMode="auto">
            <a:xfrm>
              <a:off x="4593" y="2178"/>
              <a:ext cx="124" cy="612"/>
              <a:chOff x="4380" y="2214"/>
              <a:chExt cx="124" cy="612"/>
            </a:xfrm>
          </p:grpSpPr>
          <p:sp>
            <p:nvSpPr>
              <p:cNvPr id="362569" name="Rectangle 1097"/>
              <p:cNvSpPr>
                <a:spLocks noChangeArrowheads="1"/>
              </p:cNvSpPr>
              <p:nvPr/>
            </p:nvSpPr>
            <p:spPr bwMode="auto">
              <a:xfrm>
                <a:off x="4430" y="2314"/>
                <a:ext cx="24" cy="39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70" name="Freeform 1098"/>
              <p:cNvSpPr>
                <a:spLocks/>
              </p:cNvSpPr>
              <p:nvPr/>
            </p:nvSpPr>
            <p:spPr bwMode="auto">
              <a:xfrm>
                <a:off x="4380" y="2214"/>
                <a:ext cx="124" cy="124"/>
              </a:xfrm>
              <a:custGeom>
                <a:avLst/>
                <a:gdLst>
                  <a:gd name="T0" fmla="*/ 124 w 124"/>
                  <a:gd name="T1" fmla="*/ 124 h 124"/>
                  <a:gd name="T2" fmla="*/ 66 w 124"/>
                  <a:gd name="T3" fmla="*/ 0 h 124"/>
                  <a:gd name="T4" fmla="*/ 0 w 124"/>
                  <a:gd name="T5" fmla="*/ 124 h 124"/>
                  <a:gd name="T6" fmla="*/ 124 w 124"/>
                  <a:gd name="T7" fmla="*/ 124 h 124"/>
                </a:gdLst>
                <a:ahLst/>
                <a:cxnLst>
                  <a:cxn ang="0">
                    <a:pos x="T0" y="T1"/>
                  </a:cxn>
                  <a:cxn ang="0">
                    <a:pos x="T2" y="T3"/>
                  </a:cxn>
                  <a:cxn ang="0">
                    <a:pos x="T4" y="T5"/>
                  </a:cxn>
                  <a:cxn ang="0">
                    <a:pos x="T6" y="T7"/>
                  </a:cxn>
                </a:cxnLst>
                <a:rect l="0" t="0" r="r" b="b"/>
                <a:pathLst>
                  <a:path w="124" h="124">
                    <a:moveTo>
                      <a:pt x="124" y="124"/>
                    </a:moveTo>
                    <a:lnTo>
                      <a:pt x="66" y="0"/>
                    </a:lnTo>
                    <a:lnTo>
                      <a:pt x="0" y="124"/>
                    </a:lnTo>
                    <a:lnTo>
                      <a:pt x="124"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2571" name="Freeform 1099"/>
              <p:cNvSpPr>
                <a:spLocks/>
              </p:cNvSpPr>
              <p:nvPr/>
            </p:nvSpPr>
            <p:spPr bwMode="auto">
              <a:xfrm>
                <a:off x="4380" y="2694"/>
                <a:ext cx="124" cy="132"/>
              </a:xfrm>
              <a:custGeom>
                <a:avLst/>
                <a:gdLst>
                  <a:gd name="T0" fmla="*/ 0 w 124"/>
                  <a:gd name="T1" fmla="*/ 0 h 132"/>
                  <a:gd name="T2" fmla="*/ 66 w 124"/>
                  <a:gd name="T3" fmla="*/ 132 h 132"/>
                  <a:gd name="T4" fmla="*/ 124 w 124"/>
                  <a:gd name="T5" fmla="*/ 0 h 132"/>
                  <a:gd name="T6" fmla="*/ 0 w 124"/>
                  <a:gd name="T7" fmla="*/ 0 h 132"/>
                </a:gdLst>
                <a:ahLst/>
                <a:cxnLst>
                  <a:cxn ang="0">
                    <a:pos x="T0" y="T1"/>
                  </a:cxn>
                  <a:cxn ang="0">
                    <a:pos x="T2" y="T3"/>
                  </a:cxn>
                  <a:cxn ang="0">
                    <a:pos x="T4" y="T5"/>
                  </a:cxn>
                  <a:cxn ang="0">
                    <a:pos x="T6" y="T7"/>
                  </a:cxn>
                </a:cxnLst>
                <a:rect l="0" t="0" r="r" b="b"/>
                <a:pathLst>
                  <a:path w="124" h="132">
                    <a:moveTo>
                      <a:pt x="0" y="0"/>
                    </a:moveTo>
                    <a:lnTo>
                      <a:pt x="66" y="132"/>
                    </a:lnTo>
                    <a:lnTo>
                      <a:pt x="12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362572" name="Line 1100"/>
            <p:cNvSpPr>
              <a:spLocks noChangeShapeType="1"/>
            </p:cNvSpPr>
            <p:nvPr/>
          </p:nvSpPr>
          <p:spPr bwMode="auto">
            <a:xfrm>
              <a:off x="4321" y="2781"/>
              <a:ext cx="452"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62573" name="Group 1101"/>
          <p:cNvGrpSpPr>
            <a:grpSpLocks/>
          </p:cNvGrpSpPr>
          <p:nvPr/>
        </p:nvGrpSpPr>
        <p:grpSpPr bwMode="auto">
          <a:xfrm>
            <a:off x="4524375" y="2806700"/>
            <a:ext cx="2619375" cy="3460750"/>
            <a:chOff x="2850" y="1768"/>
            <a:chExt cx="1650" cy="2180"/>
          </a:xfrm>
        </p:grpSpPr>
        <p:sp>
          <p:nvSpPr>
            <p:cNvPr id="362574" name="Rectangle 1102"/>
            <p:cNvSpPr>
              <a:spLocks noChangeArrowheads="1"/>
            </p:cNvSpPr>
            <p:nvPr/>
          </p:nvSpPr>
          <p:spPr bwMode="auto">
            <a:xfrm>
              <a:off x="3362" y="1768"/>
              <a:ext cx="517"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b="1">
                  <a:solidFill>
                    <a:srgbClr val="000000"/>
                  </a:solidFill>
                  <a:latin typeface="ＭＳ Ｐゴシック" pitchFamily="50" charset="-128"/>
                  <a:ea typeface="ＭＳ Ｐゴシック" pitchFamily="50" charset="-128"/>
                </a:rPr>
                <a:t>《</a:t>
              </a:r>
              <a:r>
                <a:rPr lang="ja-JP" altLang="en-US" sz="1600" b="1">
                  <a:solidFill>
                    <a:srgbClr val="000000"/>
                  </a:solidFill>
                  <a:latin typeface="ＭＳ Ｐゴシック" pitchFamily="50" charset="-128"/>
                  <a:ea typeface="ＭＳ Ｐゴシック" pitchFamily="50" charset="-128"/>
                </a:rPr>
                <a:t>改善後</a:t>
              </a:r>
              <a:r>
                <a:rPr lang="en-US" altLang="ja-JP" sz="1600" b="1">
                  <a:solidFill>
                    <a:srgbClr val="000000"/>
                  </a:solidFill>
                  <a:latin typeface="ＭＳ Ｐゴシック" pitchFamily="50" charset="-128"/>
                  <a:ea typeface="ＭＳ Ｐゴシック" pitchFamily="50" charset="-128"/>
                </a:rPr>
                <a:t>》</a:t>
              </a:r>
              <a:endParaRPr lang="en-US" altLang="ja-JP" sz="4000">
                <a:solidFill>
                  <a:schemeClr val="tx1"/>
                </a:solidFill>
                <a:latin typeface="Times New Roman" pitchFamily="18" charset="0"/>
                <a:ea typeface="HG正楷書体-PRO" pitchFamily="65" charset="-128"/>
              </a:endParaRPr>
            </a:p>
          </p:txBody>
        </p:sp>
        <p:sp>
          <p:nvSpPr>
            <p:cNvPr id="362575" name="Rectangle 1103"/>
            <p:cNvSpPr>
              <a:spLocks noChangeArrowheads="1"/>
            </p:cNvSpPr>
            <p:nvPr/>
          </p:nvSpPr>
          <p:spPr bwMode="auto">
            <a:xfrm>
              <a:off x="2939" y="1897"/>
              <a:ext cx="25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b="1">
                  <a:solidFill>
                    <a:srgbClr val="000000"/>
                  </a:solidFill>
                  <a:latin typeface="ＭＳ Ｐゴシック" pitchFamily="50" charset="-128"/>
                  <a:ea typeface="ＭＳ Ｐゴシック" pitchFamily="50" charset="-128"/>
                </a:rPr>
                <a:t>（件）</a:t>
              </a:r>
              <a:endParaRPr lang="ja-JP" altLang="en-US" sz="4000">
                <a:solidFill>
                  <a:schemeClr val="tx1"/>
                </a:solidFill>
                <a:latin typeface="Times New Roman" pitchFamily="18" charset="0"/>
                <a:ea typeface="HG正楷書体-PRO" pitchFamily="65" charset="-128"/>
              </a:endParaRPr>
            </a:p>
          </p:txBody>
        </p:sp>
        <p:sp>
          <p:nvSpPr>
            <p:cNvPr id="362576" name="Rectangle 1104"/>
            <p:cNvSpPr>
              <a:spLocks noChangeArrowheads="1"/>
            </p:cNvSpPr>
            <p:nvPr/>
          </p:nvSpPr>
          <p:spPr bwMode="auto">
            <a:xfrm>
              <a:off x="3362" y="2380"/>
              <a:ext cx="43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b="1">
                  <a:solidFill>
                    <a:srgbClr val="000000"/>
                  </a:solidFill>
                  <a:latin typeface="ＭＳ Ｐゴシック" pitchFamily="50" charset="-128"/>
                  <a:ea typeface="ＭＳ Ｐゴシック" pitchFamily="50" charset="-128"/>
                </a:rPr>
                <a:t>１１月度</a:t>
              </a:r>
              <a:endParaRPr lang="ja-JP" altLang="en-US" sz="4000">
                <a:solidFill>
                  <a:schemeClr val="tx1"/>
                </a:solidFill>
                <a:latin typeface="Times New Roman" pitchFamily="18" charset="0"/>
                <a:ea typeface="HG正楷書体-PRO" pitchFamily="65" charset="-128"/>
              </a:endParaRPr>
            </a:p>
          </p:txBody>
        </p:sp>
        <p:sp>
          <p:nvSpPr>
            <p:cNvPr id="362577" name="Rectangle 1105"/>
            <p:cNvSpPr>
              <a:spLocks noChangeArrowheads="1"/>
            </p:cNvSpPr>
            <p:nvPr/>
          </p:nvSpPr>
          <p:spPr bwMode="auto">
            <a:xfrm>
              <a:off x="3362" y="2537"/>
              <a:ext cx="45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b="1">
                  <a:solidFill>
                    <a:srgbClr val="000000"/>
                  </a:solidFill>
                  <a:latin typeface="ＭＳ Ｐゴシック" pitchFamily="50" charset="-128"/>
                  <a:ea typeface="ＭＳ Ｐゴシック" pitchFamily="50" charset="-128"/>
                </a:rPr>
                <a:t>ｎ＝ </a:t>
              </a:r>
              <a:r>
                <a:rPr lang="en-US" altLang="ja-JP" sz="1600" b="1">
                  <a:solidFill>
                    <a:srgbClr val="000000"/>
                  </a:solidFill>
                  <a:latin typeface="ＭＳ Ｐゴシック" pitchFamily="50" charset="-128"/>
                  <a:ea typeface="ＭＳ Ｐゴシック" pitchFamily="50" charset="-128"/>
                </a:rPr>
                <a:t>60  </a:t>
              </a:r>
              <a:endParaRPr lang="en-US" altLang="ja-JP" sz="4000">
                <a:solidFill>
                  <a:schemeClr val="tx1"/>
                </a:solidFill>
                <a:latin typeface="Times New Roman" pitchFamily="18" charset="0"/>
                <a:ea typeface="HG正楷書体-PRO" pitchFamily="65" charset="-128"/>
              </a:endParaRPr>
            </a:p>
          </p:txBody>
        </p:sp>
        <p:sp>
          <p:nvSpPr>
            <p:cNvPr id="362578" name="Rectangle 1106"/>
            <p:cNvSpPr>
              <a:spLocks noChangeArrowheads="1"/>
            </p:cNvSpPr>
            <p:nvPr/>
          </p:nvSpPr>
          <p:spPr bwMode="auto">
            <a:xfrm>
              <a:off x="4090" y="2537"/>
              <a:ext cx="25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b="1">
                  <a:solidFill>
                    <a:srgbClr val="000000"/>
                  </a:solidFill>
                  <a:latin typeface="ＭＳ Ｐゴシック" pitchFamily="50" charset="-128"/>
                  <a:ea typeface="ＭＳ Ｐゴシック" pitchFamily="50" charset="-128"/>
                </a:rPr>
                <a:t>（％）</a:t>
              </a:r>
              <a:endParaRPr lang="ja-JP" altLang="en-US" sz="4000">
                <a:solidFill>
                  <a:schemeClr val="tx1"/>
                </a:solidFill>
                <a:latin typeface="Times New Roman" pitchFamily="18" charset="0"/>
                <a:ea typeface="HG正楷書体-PRO" pitchFamily="65" charset="-128"/>
              </a:endParaRPr>
            </a:p>
          </p:txBody>
        </p:sp>
        <p:sp>
          <p:nvSpPr>
            <p:cNvPr id="362579" name="Rectangle 1107"/>
            <p:cNvSpPr>
              <a:spLocks noChangeArrowheads="1"/>
            </p:cNvSpPr>
            <p:nvPr/>
          </p:nvSpPr>
          <p:spPr bwMode="auto">
            <a:xfrm>
              <a:off x="2932" y="2750"/>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60</a:t>
              </a:r>
              <a:endParaRPr lang="en-US" altLang="ja-JP" sz="4000">
                <a:solidFill>
                  <a:schemeClr val="tx1"/>
                </a:solidFill>
                <a:latin typeface="Times New Roman" pitchFamily="18" charset="0"/>
                <a:ea typeface="HG正楷書体-PRO" pitchFamily="65" charset="-128"/>
              </a:endParaRPr>
            </a:p>
          </p:txBody>
        </p:sp>
        <p:sp>
          <p:nvSpPr>
            <p:cNvPr id="362580" name="Rectangle 1108"/>
            <p:cNvSpPr>
              <a:spLocks noChangeArrowheads="1"/>
            </p:cNvSpPr>
            <p:nvPr/>
          </p:nvSpPr>
          <p:spPr bwMode="auto">
            <a:xfrm>
              <a:off x="4090" y="2694"/>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100</a:t>
              </a:r>
              <a:endParaRPr lang="en-US" altLang="ja-JP" sz="4000">
                <a:solidFill>
                  <a:schemeClr val="tx1"/>
                </a:solidFill>
                <a:latin typeface="Times New Roman" pitchFamily="18" charset="0"/>
                <a:ea typeface="HG正楷書体-PRO" pitchFamily="65" charset="-128"/>
              </a:endParaRPr>
            </a:p>
          </p:txBody>
        </p:sp>
        <p:sp>
          <p:nvSpPr>
            <p:cNvPr id="362581" name="Rectangle 1109"/>
            <p:cNvSpPr>
              <a:spLocks noChangeArrowheads="1"/>
            </p:cNvSpPr>
            <p:nvPr/>
          </p:nvSpPr>
          <p:spPr bwMode="auto">
            <a:xfrm>
              <a:off x="2932" y="3064"/>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40</a:t>
              </a:r>
              <a:endParaRPr lang="en-US" altLang="ja-JP" sz="4000">
                <a:solidFill>
                  <a:schemeClr val="tx1"/>
                </a:solidFill>
                <a:latin typeface="Times New Roman" pitchFamily="18" charset="0"/>
                <a:ea typeface="HG正楷書体-PRO" pitchFamily="65" charset="-128"/>
              </a:endParaRPr>
            </a:p>
          </p:txBody>
        </p:sp>
        <p:sp>
          <p:nvSpPr>
            <p:cNvPr id="362582" name="Rectangle 1110"/>
            <p:cNvSpPr>
              <a:spLocks noChangeArrowheads="1"/>
            </p:cNvSpPr>
            <p:nvPr/>
          </p:nvSpPr>
          <p:spPr bwMode="auto">
            <a:xfrm>
              <a:off x="4372" y="3008"/>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a:solidFill>
                    <a:srgbClr val="000000"/>
                  </a:solidFill>
                  <a:latin typeface="ＭＳ Ｐゴシック" pitchFamily="50" charset="-128"/>
                  <a:ea typeface="ＭＳ Ｐゴシック" pitchFamily="50" charset="-128"/>
                </a:rPr>
                <a:t>累</a:t>
              </a:r>
              <a:endParaRPr lang="ja-JP" altLang="en-US" sz="4000">
                <a:solidFill>
                  <a:schemeClr val="tx1"/>
                </a:solidFill>
                <a:latin typeface="Times New Roman" pitchFamily="18" charset="0"/>
                <a:ea typeface="HG正楷書体-PRO" pitchFamily="65" charset="-128"/>
              </a:endParaRPr>
            </a:p>
          </p:txBody>
        </p:sp>
        <p:sp>
          <p:nvSpPr>
            <p:cNvPr id="362583" name="Rectangle 1111"/>
            <p:cNvSpPr>
              <a:spLocks noChangeArrowheads="1"/>
            </p:cNvSpPr>
            <p:nvPr/>
          </p:nvSpPr>
          <p:spPr bwMode="auto">
            <a:xfrm>
              <a:off x="4156" y="3229"/>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50</a:t>
              </a:r>
              <a:endParaRPr lang="en-US" altLang="ja-JP" sz="4000">
                <a:solidFill>
                  <a:schemeClr val="tx1"/>
                </a:solidFill>
                <a:latin typeface="Times New Roman" pitchFamily="18" charset="0"/>
                <a:ea typeface="HG正楷書体-PRO" pitchFamily="65" charset="-128"/>
              </a:endParaRPr>
            </a:p>
          </p:txBody>
        </p:sp>
        <p:sp>
          <p:nvSpPr>
            <p:cNvPr id="362584" name="Rectangle 1112"/>
            <p:cNvSpPr>
              <a:spLocks noChangeArrowheads="1"/>
            </p:cNvSpPr>
            <p:nvPr/>
          </p:nvSpPr>
          <p:spPr bwMode="auto">
            <a:xfrm>
              <a:off x="4372" y="3165"/>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a:solidFill>
                    <a:srgbClr val="000000"/>
                  </a:solidFill>
                  <a:latin typeface="ＭＳ Ｐゴシック" pitchFamily="50" charset="-128"/>
                  <a:ea typeface="ＭＳ Ｐゴシック" pitchFamily="50" charset="-128"/>
                </a:rPr>
                <a:t>積</a:t>
              </a:r>
              <a:endParaRPr lang="ja-JP" altLang="en-US" sz="4000">
                <a:solidFill>
                  <a:schemeClr val="tx1"/>
                </a:solidFill>
                <a:latin typeface="Times New Roman" pitchFamily="18" charset="0"/>
                <a:ea typeface="HG正楷書体-PRO" pitchFamily="65" charset="-128"/>
              </a:endParaRPr>
            </a:p>
          </p:txBody>
        </p:sp>
        <p:sp>
          <p:nvSpPr>
            <p:cNvPr id="362585" name="Rectangle 1113"/>
            <p:cNvSpPr>
              <a:spLocks noChangeArrowheads="1"/>
            </p:cNvSpPr>
            <p:nvPr/>
          </p:nvSpPr>
          <p:spPr bwMode="auto">
            <a:xfrm>
              <a:off x="2932" y="3379"/>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20</a:t>
              </a:r>
              <a:endParaRPr lang="en-US" altLang="ja-JP" sz="4000">
                <a:solidFill>
                  <a:schemeClr val="tx1"/>
                </a:solidFill>
                <a:latin typeface="Times New Roman" pitchFamily="18" charset="0"/>
                <a:ea typeface="HG正楷書体-PRO" pitchFamily="65" charset="-128"/>
              </a:endParaRPr>
            </a:p>
          </p:txBody>
        </p:sp>
        <p:sp>
          <p:nvSpPr>
            <p:cNvPr id="362586" name="Rectangle 1114"/>
            <p:cNvSpPr>
              <a:spLocks noChangeArrowheads="1"/>
            </p:cNvSpPr>
            <p:nvPr/>
          </p:nvSpPr>
          <p:spPr bwMode="auto">
            <a:xfrm>
              <a:off x="4372" y="3323"/>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a:solidFill>
                    <a:srgbClr val="000000"/>
                  </a:solidFill>
                  <a:latin typeface="ＭＳ Ｐゴシック" pitchFamily="50" charset="-128"/>
                  <a:ea typeface="ＭＳ Ｐゴシック" pitchFamily="50" charset="-128"/>
                </a:rPr>
                <a:t>比</a:t>
              </a:r>
              <a:endParaRPr lang="ja-JP" altLang="en-US" sz="4000">
                <a:solidFill>
                  <a:schemeClr val="tx1"/>
                </a:solidFill>
                <a:latin typeface="Times New Roman" pitchFamily="18" charset="0"/>
                <a:ea typeface="HG正楷書体-PRO" pitchFamily="65" charset="-128"/>
              </a:endParaRPr>
            </a:p>
          </p:txBody>
        </p:sp>
        <p:sp>
          <p:nvSpPr>
            <p:cNvPr id="362587" name="Rectangle 1115"/>
            <p:cNvSpPr>
              <a:spLocks noChangeArrowheads="1"/>
            </p:cNvSpPr>
            <p:nvPr/>
          </p:nvSpPr>
          <p:spPr bwMode="auto">
            <a:xfrm>
              <a:off x="4372" y="3480"/>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a:solidFill>
                    <a:srgbClr val="000000"/>
                  </a:solidFill>
                  <a:latin typeface="ＭＳ Ｐゴシック" pitchFamily="50" charset="-128"/>
                  <a:ea typeface="ＭＳ Ｐゴシック" pitchFamily="50" charset="-128"/>
                </a:rPr>
                <a:t>率</a:t>
              </a:r>
              <a:endParaRPr lang="ja-JP" altLang="en-US" sz="4000">
                <a:solidFill>
                  <a:schemeClr val="tx1"/>
                </a:solidFill>
                <a:latin typeface="Times New Roman" pitchFamily="18" charset="0"/>
                <a:ea typeface="HG正楷書体-PRO" pitchFamily="65" charset="-128"/>
              </a:endParaRPr>
            </a:p>
          </p:txBody>
        </p:sp>
        <p:sp>
          <p:nvSpPr>
            <p:cNvPr id="362588" name="Rectangle 1116"/>
            <p:cNvSpPr>
              <a:spLocks noChangeArrowheads="1"/>
            </p:cNvSpPr>
            <p:nvPr/>
          </p:nvSpPr>
          <p:spPr bwMode="auto">
            <a:xfrm>
              <a:off x="2998" y="3637"/>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0</a:t>
              </a:r>
              <a:endParaRPr lang="en-US" altLang="ja-JP" sz="4000">
                <a:solidFill>
                  <a:schemeClr val="tx1"/>
                </a:solidFill>
                <a:latin typeface="Times New Roman" pitchFamily="18" charset="0"/>
                <a:ea typeface="HG正楷書体-PRO" pitchFamily="65" charset="-128"/>
              </a:endParaRPr>
            </a:p>
          </p:txBody>
        </p:sp>
        <p:sp>
          <p:nvSpPr>
            <p:cNvPr id="362589" name="Rectangle 1117"/>
            <p:cNvSpPr>
              <a:spLocks noChangeArrowheads="1"/>
            </p:cNvSpPr>
            <p:nvPr/>
          </p:nvSpPr>
          <p:spPr bwMode="auto">
            <a:xfrm>
              <a:off x="4167" y="3669"/>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0</a:t>
              </a:r>
              <a:endParaRPr lang="en-US" altLang="ja-JP" sz="4000">
                <a:solidFill>
                  <a:schemeClr val="tx1"/>
                </a:solidFill>
                <a:latin typeface="Times New Roman" pitchFamily="18" charset="0"/>
                <a:ea typeface="HG正楷書体-PRO" pitchFamily="65" charset="-128"/>
              </a:endParaRPr>
            </a:p>
          </p:txBody>
        </p:sp>
        <p:sp>
          <p:nvSpPr>
            <p:cNvPr id="362590" name="Rectangle 1118"/>
            <p:cNvSpPr>
              <a:spLocks noChangeArrowheads="1"/>
            </p:cNvSpPr>
            <p:nvPr/>
          </p:nvSpPr>
          <p:spPr bwMode="auto">
            <a:xfrm>
              <a:off x="3395" y="3794"/>
              <a:ext cx="12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b="1">
                  <a:solidFill>
                    <a:srgbClr val="000000"/>
                  </a:solidFill>
                  <a:latin typeface="ＭＳ Ｐゴシック" pitchFamily="50" charset="-128"/>
                  <a:ea typeface="ＭＳ Ｐゴシック" pitchFamily="50" charset="-128"/>
                </a:rPr>
                <a:t>ウ</a:t>
              </a:r>
              <a:endParaRPr lang="ja-JP" altLang="en-US" sz="4000">
                <a:solidFill>
                  <a:schemeClr val="tx1"/>
                </a:solidFill>
                <a:latin typeface="Times New Roman" pitchFamily="18" charset="0"/>
                <a:ea typeface="HG正楷書体-PRO" pitchFamily="65" charset="-128"/>
              </a:endParaRPr>
            </a:p>
          </p:txBody>
        </p:sp>
        <p:sp>
          <p:nvSpPr>
            <p:cNvPr id="362591" name="Rectangle 1119"/>
            <p:cNvSpPr>
              <a:spLocks noChangeArrowheads="1"/>
            </p:cNvSpPr>
            <p:nvPr/>
          </p:nvSpPr>
          <p:spPr bwMode="auto">
            <a:xfrm>
              <a:off x="3644" y="3794"/>
              <a:ext cx="11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b="1">
                  <a:solidFill>
                    <a:srgbClr val="000000"/>
                  </a:solidFill>
                  <a:latin typeface="ＭＳ Ｐゴシック" pitchFamily="50" charset="-128"/>
                  <a:ea typeface="ＭＳ Ｐゴシック" pitchFamily="50" charset="-128"/>
                </a:rPr>
                <a:t>エ</a:t>
              </a:r>
              <a:endParaRPr lang="ja-JP" altLang="en-US" sz="4000">
                <a:solidFill>
                  <a:schemeClr val="tx1"/>
                </a:solidFill>
                <a:latin typeface="Times New Roman" pitchFamily="18" charset="0"/>
                <a:ea typeface="HG正楷書体-PRO" pitchFamily="65" charset="-128"/>
              </a:endParaRPr>
            </a:p>
          </p:txBody>
        </p:sp>
        <p:sp>
          <p:nvSpPr>
            <p:cNvPr id="362592" name="Rectangle 1120"/>
            <p:cNvSpPr>
              <a:spLocks noChangeArrowheads="1"/>
            </p:cNvSpPr>
            <p:nvPr/>
          </p:nvSpPr>
          <p:spPr bwMode="auto">
            <a:xfrm>
              <a:off x="3818" y="3818"/>
              <a:ext cx="28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200" b="1">
                  <a:solidFill>
                    <a:srgbClr val="000000"/>
                  </a:solidFill>
                  <a:latin typeface="ＭＳ Ｐゴシック" pitchFamily="50" charset="-128"/>
                  <a:ea typeface="ＭＳ Ｐゴシック" pitchFamily="50" charset="-128"/>
                </a:rPr>
                <a:t>その他</a:t>
              </a:r>
              <a:endParaRPr lang="ja-JP" altLang="en-US" sz="1200">
                <a:solidFill>
                  <a:schemeClr val="tx1"/>
                </a:solidFill>
                <a:latin typeface="Times New Roman" pitchFamily="18" charset="0"/>
                <a:ea typeface="HG正楷書体-PRO" pitchFamily="65" charset="-128"/>
              </a:endParaRPr>
            </a:p>
          </p:txBody>
        </p:sp>
        <p:sp>
          <p:nvSpPr>
            <p:cNvPr id="362593" name="Rectangle 1121"/>
            <p:cNvSpPr>
              <a:spLocks noChangeArrowheads="1"/>
            </p:cNvSpPr>
            <p:nvPr/>
          </p:nvSpPr>
          <p:spPr bwMode="auto">
            <a:xfrm>
              <a:off x="3155" y="3794"/>
              <a:ext cx="10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b="1">
                  <a:solidFill>
                    <a:srgbClr val="000000"/>
                  </a:solidFill>
                  <a:latin typeface="ＭＳ Ｐゴシック" pitchFamily="50" charset="-128"/>
                  <a:ea typeface="ＭＳ Ｐゴシック" pitchFamily="50" charset="-128"/>
                </a:rPr>
                <a:t>イ</a:t>
              </a:r>
              <a:endParaRPr lang="ja-JP" altLang="en-US" sz="4000">
                <a:solidFill>
                  <a:schemeClr val="tx1"/>
                </a:solidFill>
                <a:latin typeface="Times New Roman" pitchFamily="18" charset="0"/>
                <a:ea typeface="HG正楷書体-PRO" pitchFamily="65" charset="-128"/>
              </a:endParaRPr>
            </a:p>
          </p:txBody>
        </p:sp>
        <p:sp>
          <p:nvSpPr>
            <p:cNvPr id="362594" name="Rectangle 1122"/>
            <p:cNvSpPr>
              <a:spLocks noChangeArrowheads="1"/>
            </p:cNvSpPr>
            <p:nvPr/>
          </p:nvSpPr>
          <p:spPr bwMode="auto">
            <a:xfrm>
              <a:off x="3089" y="2818"/>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95" name="Rectangle 1123"/>
            <p:cNvSpPr>
              <a:spLocks noChangeArrowheads="1"/>
            </p:cNvSpPr>
            <p:nvPr/>
          </p:nvSpPr>
          <p:spPr bwMode="auto">
            <a:xfrm>
              <a:off x="3089" y="2975"/>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96" name="Rectangle 1124"/>
            <p:cNvSpPr>
              <a:spLocks noChangeArrowheads="1"/>
            </p:cNvSpPr>
            <p:nvPr/>
          </p:nvSpPr>
          <p:spPr bwMode="auto">
            <a:xfrm>
              <a:off x="3089" y="3132"/>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97" name="Rectangle 1125"/>
            <p:cNvSpPr>
              <a:spLocks noChangeArrowheads="1"/>
            </p:cNvSpPr>
            <p:nvPr/>
          </p:nvSpPr>
          <p:spPr bwMode="auto">
            <a:xfrm>
              <a:off x="3089" y="3290"/>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98" name="Rectangle 1126"/>
            <p:cNvSpPr>
              <a:spLocks noChangeArrowheads="1"/>
            </p:cNvSpPr>
            <p:nvPr/>
          </p:nvSpPr>
          <p:spPr bwMode="auto">
            <a:xfrm>
              <a:off x="3089" y="3447"/>
              <a:ext cx="248"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599" name="Rectangle 1127"/>
            <p:cNvSpPr>
              <a:spLocks noChangeArrowheads="1"/>
            </p:cNvSpPr>
            <p:nvPr/>
          </p:nvSpPr>
          <p:spPr bwMode="auto">
            <a:xfrm>
              <a:off x="3089" y="3604"/>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600" name="Rectangle 1128"/>
            <p:cNvSpPr>
              <a:spLocks noChangeArrowheads="1"/>
            </p:cNvSpPr>
            <p:nvPr/>
          </p:nvSpPr>
          <p:spPr bwMode="auto">
            <a:xfrm>
              <a:off x="3337" y="3604"/>
              <a:ext cx="48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601" name="Rectangle 1129"/>
            <p:cNvSpPr>
              <a:spLocks noChangeArrowheads="1"/>
            </p:cNvSpPr>
            <p:nvPr/>
          </p:nvSpPr>
          <p:spPr bwMode="auto">
            <a:xfrm>
              <a:off x="4049" y="2818"/>
              <a:ext cx="16" cy="96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602" name="Rectangle 1130"/>
            <p:cNvSpPr>
              <a:spLocks noChangeArrowheads="1"/>
            </p:cNvSpPr>
            <p:nvPr/>
          </p:nvSpPr>
          <p:spPr bwMode="auto">
            <a:xfrm>
              <a:off x="3321" y="3463"/>
              <a:ext cx="16" cy="3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603" name="Rectangle 1131"/>
            <p:cNvSpPr>
              <a:spLocks noChangeArrowheads="1"/>
            </p:cNvSpPr>
            <p:nvPr/>
          </p:nvSpPr>
          <p:spPr bwMode="auto">
            <a:xfrm>
              <a:off x="3809" y="3447"/>
              <a:ext cx="17" cy="33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604" name="Rectangle 1132"/>
            <p:cNvSpPr>
              <a:spLocks noChangeArrowheads="1"/>
            </p:cNvSpPr>
            <p:nvPr/>
          </p:nvSpPr>
          <p:spPr bwMode="auto">
            <a:xfrm>
              <a:off x="3561" y="3620"/>
              <a:ext cx="16" cy="15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605" name="Rectangle 1133"/>
            <p:cNvSpPr>
              <a:spLocks noChangeArrowheads="1"/>
            </p:cNvSpPr>
            <p:nvPr/>
          </p:nvSpPr>
          <p:spPr bwMode="auto">
            <a:xfrm>
              <a:off x="3089" y="2504"/>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606" name="Rectangle 1134"/>
            <p:cNvSpPr>
              <a:spLocks noChangeArrowheads="1"/>
            </p:cNvSpPr>
            <p:nvPr/>
          </p:nvSpPr>
          <p:spPr bwMode="auto">
            <a:xfrm>
              <a:off x="3089" y="2661"/>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607" name="Rectangle 1135"/>
            <p:cNvSpPr>
              <a:spLocks noChangeArrowheads="1"/>
            </p:cNvSpPr>
            <p:nvPr/>
          </p:nvSpPr>
          <p:spPr bwMode="auto">
            <a:xfrm>
              <a:off x="4016" y="2975"/>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608" name="Rectangle 1136"/>
            <p:cNvSpPr>
              <a:spLocks noChangeArrowheads="1"/>
            </p:cNvSpPr>
            <p:nvPr/>
          </p:nvSpPr>
          <p:spPr bwMode="auto">
            <a:xfrm>
              <a:off x="4016" y="3132"/>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609" name="Rectangle 1137"/>
            <p:cNvSpPr>
              <a:spLocks noChangeArrowheads="1"/>
            </p:cNvSpPr>
            <p:nvPr/>
          </p:nvSpPr>
          <p:spPr bwMode="auto">
            <a:xfrm>
              <a:off x="4016" y="3290"/>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610" name="Rectangle 1138"/>
            <p:cNvSpPr>
              <a:spLocks noChangeArrowheads="1"/>
            </p:cNvSpPr>
            <p:nvPr/>
          </p:nvSpPr>
          <p:spPr bwMode="auto">
            <a:xfrm>
              <a:off x="3826" y="3447"/>
              <a:ext cx="2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611" name="Rectangle 1139"/>
            <p:cNvSpPr>
              <a:spLocks noChangeArrowheads="1"/>
            </p:cNvSpPr>
            <p:nvPr/>
          </p:nvSpPr>
          <p:spPr bwMode="auto">
            <a:xfrm>
              <a:off x="4016" y="3604"/>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612" name="Rectangle 1140"/>
            <p:cNvSpPr>
              <a:spLocks noChangeArrowheads="1"/>
            </p:cNvSpPr>
            <p:nvPr/>
          </p:nvSpPr>
          <p:spPr bwMode="auto">
            <a:xfrm>
              <a:off x="3089" y="3761"/>
              <a:ext cx="97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2613" name="Oval 1141"/>
            <p:cNvSpPr>
              <a:spLocks noChangeArrowheads="1"/>
            </p:cNvSpPr>
            <p:nvPr/>
          </p:nvSpPr>
          <p:spPr bwMode="auto">
            <a:xfrm>
              <a:off x="3768" y="3099"/>
              <a:ext cx="99" cy="100"/>
            </a:xfrm>
            <a:prstGeom prst="ellipse">
              <a:avLst/>
            </a:prstGeom>
            <a:solidFill>
              <a:srgbClr val="000000"/>
            </a:solidFill>
            <a:ln w="12700">
              <a:solidFill>
                <a:srgbClr val="000000"/>
              </a:solidFill>
              <a:round/>
              <a:headEnd/>
              <a:tailEnd/>
            </a:ln>
          </p:spPr>
          <p:txBody>
            <a:bodyPr/>
            <a:lstStyle/>
            <a:p>
              <a:endParaRPr lang="ja-JP" altLang="en-US"/>
            </a:p>
          </p:txBody>
        </p:sp>
        <p:sp>
          <p:nvSpPr>
            <p:cNvPr id="362614" name="Freeform 1142"/>
            <p:cNvSpPr>
              <a:spLocks/>
            </p:cNvSpPr>
            <p:nvPr/>
          </p:nvSpPr>
          <p:spPr bwMode="auto">
            <a:xfrm>
              <a:off x="3064" y="3447"/>
              <a:ext cx="307" cy="339"/>
            </a:xfrm>
            <a:custGeom>
              <a:avLst/>
              <a:gdLst>
                <a:gd name="T0" fmla="*/ 307 w 307"/>
                <a:gd name="T1" fmla="*/ 16 h 339"/>
                <a:gd name="T2" fmla="*/ 290 w 307"/>
                <a:gd name="T3" fmla="*/ 0 h 339"/>
                <a:gd name="T4" fmla="*/ 0 w 307"/>
                <a:gd name="T5" fmla="*/ 322 h 339"/>
                <a:gd name="T6" fmla="*/ 17 w 307"/>
                <a:gd name="T7" fmla="*/ 339 h 339"/>
                <a:gd name="T8" fmla="*/ 307 w 307"/>
                <a:gd name="T9" fmla="*/ 16 h 339"/>
              </a:gdLst>
              <a:ahLst/>
              <a:cxnLst>
                <a:cxn ang="0">
                  <a:pos x="T0" y="T1"/>
                </a:cxn>
                <a:cxn ang="0">
                  <a:pos x="T2" y="T3"/>
                </a:cxn>
                <a:cxn ang="0">
                  <a:pos x="T4" y="T5"/>
                </a:cxn>
                <a:cxn ang="0">
                  <a:pos x="T6" y="T7"/>
                </a:cxn>
                <a:cxn ang="0">
                  <a:pos x="T8" y="T9"/>
                </a:cxn>
              </a:cxnLst>
              <a:rect l="0" t="0" r="r" b="b"/>
              <a:pathLst>
                <a:path w="307" h="339">
                  <a:moveTo>
                    <a:pt x="307" y="16"/>
                  </a:moveTo>
                  <a:lnTo>
                    <a:pt x="290" y="0"/>
                  </a:lnTo>
                  <a:lnTo>
                    <a:pt x="0" y="322"/>
                  </a:lnTo>
                  <a:lnTo>
                    <a:pt x="17" y="339"/>
                  </a:lnTo>
                  <a:lnTo>
                    <a:pt x="307"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2615" name="Oval 1143"/>
            <p:cNvSpPr>
              <a:spLocks noChangeArrowheads="1"/>
            </p:cNvSpPr>
            <p:nvPr/>
          </p:nvSpPr>
          <p:spPr bwMode="auto">
            <a:xfrm>
              <a:off x="3304" y="3422"/>
              <a:ext cx="100" cy="99"/>
            </a:xfrm>
            <a:prstGeom prst="ellipse">
              <a:avLst/>
            </a:prstGeom>
            <a:solidFill>
              <a:srgbClr val="000000"/>
            </a:solidFill>
            <a:ln w="12700">
              <a:solidFill>
                <a:srgbClr val="000000"/>
              </a:solidFill>
              <a:round/>
              <a:headEnd/>
              <a:tailEnd/>
            </a:ln>
          </p:spPr>
          <p:txBody>
            <a:bodyPr/>
            <a:lstStyle/>
            <a:p>
              <a:endParaRPr lang="ja-JP" altLang="en-US"/>
            </a:p>
          </p:txBody>
        </p:sp>
        <p:sp>
          <p:nvSpPr>
            <p:cNvPr id="362616" name="Oval 1144"/>
            <p:cNvSpPr>
              <a:spLocks noChangeArrowheads="1"/>
            </p:cNvSpPr>
            <p:nvPr/>
          </p:nvSpPr>
          <p:spPr bwMode="auto">
            <a:xfrm>
              <a:off x="3528" y="3256"/>
              <a:ext cx="99" cy="100"/>
            </a:xfrm>
            <a:prstGeom prst="ellipse">
              <a:avLst/>
            </a:prstGeom>
            <a:solidFill>
              <a:srgbClr val="000000"/>
            </a:solidFill>
            <a:ln w="12700">
              <a:solidFill>
                <a:srgbClr val="000000"/>
              </a:solidFill>
              <a:round/>
              <a:headEnd/>
              <a:tailEnd/>
            </a:ln>
          </p:spPr>
          <p:txBody>
            <a:bodyPr/>
            <a:lstStyle/>
            <a:p>
              <a:endParaRPr lang="ja-JP" altLang="en-US"/>
            </a:p>
          </p:txBody>
        </p:sp>
        <p:sp>
          <p:nvSpPr>
            <p:cNvPr id="362617" name="Oval 1145"/>
            <p:cNvSpPr>
              <a:spLocks noChangeArrowheads="1"/>
            </p:cNvSpPr>
            <p:nvPr/>
          </p:nvSpPr>
          <p:spPr bwMode="auto">
            <a:xfrm>
              <a:off x="3991" y="2768"/>
              <a:ext cx="91" cy="100"/>
            </a:xfrm>
            <a:prstGeom prst="ellipse">
              <a:avLst/>
            </a:prstGeom>
            <a:solidFill>
              <a:srgbClr val="000000"/>
            </a:solidFill>
            <a:ln w="12700">
              <a:solidFill>
                <a:srgbClr val="000000"/>
              </a:solidFill>
              <a:round/>
              <a:headEnd/>
              <a:tailEnd/>
            </a:ln>
          </p:spPr>
          <p:txBody>
            <a:bodyPr/>
            <a:lstStyle/>
            <a:p>
              <a:endParaRPr lang="ja-JP" altLang="en-US"/>
            </a:p>
          </p:txBody>
        </p:sp>
        <p:sp>
          <p:nvSpPr>
            <p:cNvPr id="362618" name="Freeform 1146"/>
            <p:cNvSpPr>
              <a:spLocks/>
            </p:cNvSpPr>
            <p:nvPr/>
          </p:nvSpPr>
          <p:spPr bwMode="auto">
            <a:xfrm>
              <a:off x="3354" y="3141"/>
              <a:ext cx="463" cy="339"/>
            </a:xfrm>
            <a:custGeom>
              <a:avLst/>
              <a:gdLst>
                <a:gd name="T0" fmla="*/ 0 w 463"/>
                <a:gd name="T1" fmla="*/ 314 h 339"/>
                <a:gd name="T2" fmla="*/ 8 w 463"/>
                <a:gd name="T3" fmla="*/ 339 h 339"/>
                <a:gd name="T4" fmla="*/ 463 w 463"/>
                <a:gd name="T5" fmla="*/ 24 h 339"/>
                <a:gd name="T6" fmla="*/ 455 w 463"/>
                <a:gd name="T7" fmla="*/ 0 h 339"/>
                <a:gd name="T8" fmla="*/ 0 w 463"/>
                <a:gd name="T9" fmla="*/ 314 h 339"/>
              </a:gdLst>
              <a:ahLst/>
              <a:cxnLst>
                <a:cxn ang="0">
                  <a:pos x="T0" y="T1"/>
                </a:cxn>
                <a:cxn ang="0">
                  <a:pos x="T2" y="T3"/>
                </a:cxn>
                <a:cxn ang="0">
                  <a:pos x="T4" y="T5"/>
                </a:cxn>
                <a:cxn ang="0">
                  <a:pos x="T6" y="T7"/>
                </a:cxn>
                <a:cxn ang="0">
                  <a:pos x="T8" y="T9"/>
                </a:cxn>
              </a:cxnLst>
              <a:rect l="0" t="0" r="r" b="b"/>
              <a:pathLst>
                <a:path w="463" h="339">
                  <a:moveTo>
                    <a:pt x="0" y="314"/>
                  </a:moveTo>
                  <a:lnTo>
                    <a:pt x="8" y="339"/>
                  </a:lnTo>
                  <a:lnTo>
                    <a:pt x="463" y="24"/>
                  </a:lnTo>
                  <a:lnTo>
                    <a:pt x="455" y="0"/>
                  </a:lnTo>
                  <a:lnTo>
                    <a:pt x="0" y="3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2619" name="Freeform 1147"/>
            <p:cNvSpPr>
              <a:spLocks/>
            </p:cNvSpPr>
            <p:nvPr/>
          </p:nvSpPr>
          <p:spPr bwMode="auto">
            <a:xfrm>
              <a:off x="3784" y="2818"/>
              <a:ext cx="257" cy="356"/>
            </a:xfrm>
            <a:custGeom>
              <a:avLst/>
              <a:gdLst>
                <a:gd name="T0" fmla="*/ 0 w 257"/>
                <a:gd name="T1" fmla="*/ 347 h 356"/>
                <a:gd name="T2" fmla="*/ 25 w 257"/>
                <a:gd name="T3" fmla="*/ 356 h 356"/>
                <a:gd name="T4" fmla="*/ 257 w 257"/>
                <a:gd name="T5" fmla="*/ 8 h 356"/>
                <a:gd name="T6" fmla="*/ 232 w 257"/>
                <a:gd name="T7" fmla="*/ 0 h 356"/>
                <a:gd name="T8" fmla="*/ 0 w 257"/>
                <a:gd name="T9" fmla="*/ 347 h 356"/>
              </a:gdLst>
              <a:ahLst/>
              <a:cxnLst>
                <a:cxn ang="0">
                  <a:pos x="T0" y="T1"/>
                </a:cxn>
                <a:cxn ang="0">
                  <a:pos x="T2" y="T3"/>
                </a:cxn>
                <a:cxn ang="0">
                  <a:pos x="T4" y="T5"/>
                </a:cxn>
                <a:cxn ang="0">
                  <a:pos x="T6" y="T7"/>
                </a:cxn>
                <a:cxn ang="0">
                  <a:pos x="T8" y="T9"/>
                </a:cxn>
              </a:cxnLst>
              <a:rect l="0" t="0" r="r" b="b"/>
              <a:pathLst>
                <a:path w="257" h="356">
                  <a:moveTo>
                    <a:pt x="0" y="347"/>
                  </a:moveTo>
                  <a:lnTo>
                    <a:pt x="25" y="356"/>
                  </a:lnTo>
                  <a:lnTo>
                    <a:pt x="257" y="8"/>
                  </a:lnTo>
                  <a:lnTo>
                    <a:pt x="232" y="0"/>
                  </a:lnTo>
                  <a:lnTo>
                    <a:pt x="0" y="3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2620" name="Rectangle 1148"/>
            <p:cNvSpPr>
              <a:spLocks noChangeArrowheads="1"/>
            </p:cNvSpPr>
            <p:nvPr/>
          </p:nvSpPr>
          <p:spPr bwMode="auto">
            <a:xfrm>
              <a:off x="2936" y="2419"/>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a:solidFill>
                    <a:srgbClr val="000000"/>
                  </a:solidFill>
                  <a:latin typeface="ＭＳ Ｐゴシック" pitchFamily="50" charset="-128"/>
                  <a:ea typeface="ＭＳ Ｐゴシック" pitchFamily="50" charset="-128"/>
                </a:rPr>
                <a:t>80</a:t>
              </a:r>
              <a:endParaRPr lang="en-US" altLang="ja-JP" sz="4000">
                <a:solidFill>
                  <a:schemeClr val="tx1"/>
                </a:solidFill>
                <a:latin typeface="Times New Roman" pitchFamily="18" charset="0"/>
                <a:ea typeface="HG正楷書体-PRO" pitchFamily="65" charset="-128"/>
              </a:endParaRPr>
            </a:p>
          </p:txBody>
        </p:sp>
        <p:sp>
          <p:nvSpPr>
            <p:cNvPr id="362621" name="Line 1149"/>
            <p:cNvSpPr>
              <a:spLocks noChangeShapeType="1"/>
            </p:cNvSpPr>
            <p:nvPr/>
          </p:nvSpPr>
          <p:spPr bwMode="auto">
            <a:xfrm>
              <a:off x="3077" y="2329"/>
              <a:ext cx="75" cy="3"/>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2622" name="Line 1150"/>
            <p:cNvSpPr>
              <a:spLocks noChangeShapeType="1"/>
            </p:cNvSpPr>
            <p:nvPr/>
          </p:nvSpPr>
          <p:spPr bwMode="auto">
            <a:xfrm flipH="1">
              <a:off x="3069" y="2190"/>
              <a:ext cx="8" cy="1596"/>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2623" name="Rectangle 1151"/>
            <p:cNvSpPr>
              <a:spLocks noChangeArrowheads="1"/>
            </p:cNvSpPr>
            <p:nvPr/>
          </p:nvSpPr>
          <p:spPr bwMode="auto">
            <a:xfrm>
              <a:off x="2850" y="2134"/>
              <a:ext cx="19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600" b="1">
                  <a:solidFill>
                    <a:srgbClr val="000000"/>
                  </a:solidFill>
                  <a:latin typeface="ＭＳ Ｐゴシック" pitchFamily="50" charset="-128"/>
                  <a:ea typeface="ＭＳ Ｐゴシック" pitchFamily="50" charset="-128"/>
                </a:rPr>
                <a:t>100</a:t>
              </a:r>
              <a:endParaRPr lang="en-US" altLang="ja-JP" sz="1600" b="1">
                <a:solidFill>
                  <a:schemeClr val="tx1"/>
                </a:solidFill>
                <a:latin typeface="Times New Roman" pitchFamily="18" charset="0"/>
                <a:ea typeface="HG正楷書体-PRO" pitchFamily="65" charset="-128"/>
              </a:endParaRPr>
            </a:p>
          </p:txBody>
        </p:sp>
        <p:sp>
          <p:nvSpPr>
            <p:cNvPr id="362624" name="Line 1152"/>
            <p:cNvSpPr>
              <a:spLocks noChangeShapeType="1"/>
            </p:cNvSpPr>
            <p:nvPr/>
          </p:nvSpPr>
          <p:spPr bwMode="auto">
            <a:xfrm>
              <a:off x="3068" y="2193"/>
              <a:ext cx="82"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pic>
        <p:nvPicPr>
          <p:cNvPr id="362626" name="Picture 115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500" y="904875"/>
            <a:ext cx="2692400"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dir="u"/>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64546" name="Text Box 2"/>
          <p:cNvSpPr txBox="1">
            <a:spLocks noChangeArrowheads="1"/>
          </p:cNvSpPr>
          <p:nvPr/>
        </p:nvSpPr>
        <p:spPr bwMode="auto">
          <a:xfrm>
            <a:off x="915988" y="311150"/>
            <a:ext cx="63103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rgbClr val="0000FF"/>
                </a:solidFill>
                <a:latin typeface="Times New Roman" pitchFamily="18" charset="0"/>
                <a:ea typeface="HGPｺﾞｼｯｸE" pitchFamily="50" charset="-128"/>
              </a:rPr>
              <a:t>２）効果は可能な限り対策内容ごとに把握する</a:t>
            </a:r>
          </a:p>
        </p:txBody>
      </p:sp>
      <p:sp>
        <p:nvSpPr>
          <p:cNvPr id="364547" name="Text Box 3"/>
          <p:cNvSpPr txBox="1">
            <a:spLocks noChangeArrowheads="1"/>
          </p:cNvSpPr>
          <p:nvPr/>
        </p:nvSpPr>
        <p:spPr bwMode="auto">
          <a:xfrm>
            <a:off x="977900" y="4430713"/>
            <a:ext cx="7242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rgbClr val="0000FF"/>
                </a:solidFill>
                <a:latin typeface="Times New Roman" pitchFamily="18" charset="0"/>
                <a:ea typeface="HGPｺﾞｼｯｸE" pitchFamily="50" charset="-128"/>
              </a:rPr>
              <a:t>３）付帯効果と他部署への影響を確認する</a:t>
            </a:r>
          </a:p>
        </p:txBody>
      </p:sp>
      <p:sp>
        <p:nvSpPr>
          <p:cNvPr id="364548" name="Text Box 4"/>
          <p:cNvSpPr txBox="1">
            <a:spLocks noChangeArrowheads="1"/>
          </p:cNvSpPr>
          <p:nvPr/>
        </p:nvSpPr>
        <p:spPr bwMode="auto">
          <a:xfrm>
            <a:off x="3798888" y="4999038"/>
            <a:ext cx="4413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a:solidFill>
                  <a:schemeClr val="tx1"/>
                </a:solidFill>
                <a:latin typeface="HG創英角ﾎﾟｯﾌﾟ体" pitchFamily="49" charset="-128"/>
                <a:ea typeface="HG創英角ﾎﾟｯﾌﾟ体" pitchFamily="49" charset="-128"/>
              </a:rPr>
              <a:t>◇</a:t>
            </a:r>
            <a:r>
              <a:rPr lang="ja-JP" altLang="en-US">
                <a:solidFill>
                  <a:schemeClr val="tx1"/>
                </a:solidFill>
                <a:latin typeface="Times New Roman" pitchFamily="18" charset="0"/>
                <a:ea typeface="HGPｺﾞｼｯｸE" pitchFamily="50" charset="-128"/>
              </a:rPr>
              <a:t>良い効果　　　　プラスの影響　　　　　</a:t>
            </a:r>
          </a:p>
        </p:txBody>
      </p:sp>
      <p:grpSp>
        <p:nvGrpSpPr>
          <p:cNvPr id="364549" name="Group 5"/>
          <p:cNvGrpSpPr>
            <a:grpSpLocks/>
          </p:cNvGrpSpPr>
          <p:nvPr/>
        </p:nvGrpSpPr>
        <p:grpSpPr bwMode="auto">
          <a:xfrm>
            <a:off x="5064125" y="1865313"/>
            <a:ext cx="1503363" cy="1068387"/>
            <a:chOff x="3139" y="1162"/>
            <a:chExt cx="947" cy="673"/>
          </a:xfrm>
        </p:grpSpPr>
        <p:sp>
          <p:nvSpPr>
            <p:cNvPr id="364550" name="Rectangle 6"/>
            <p:cNvSpPr>
              <a:spLocks noChangeArrowheads="1"/>
            </p:cNvSpPr>
            <p:nvPr/>
          </p:nvSpPr>
          <p:spPr bwMode="auto">
            <a:xfrm>
              <a:off x="3689" y="1468"/>
              <a:ext cx="3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b="1">
                  <a:solidFill>
                    <a:srgbClr val="FF0000"/>
                  </a:solidFill>
                  <a:latin typeface="ＭＳ Ｐゴシック" pitchFamily="50" charset="-128"/>
                  <a:ea typeface="ＭＳ Ｐゴシック" pitchFamily="50" charset="-128"/>
                </a:rPr>
                <a:t>対策２  </a:t>
              </a:r>
              <a:endParaRPr lang="ja-JP" altLang="en-US" sz="4000">
                <a:solidFill>
                  <a:schemeClr val="tx1"/>
                </a:solidFill>
                <a:latin typeface="Times New Roman" pitchFamily="18" charset="0"/>
                <a:ea typeface="HG正楷書体-PRO" pitchFamily="65" charset="-128"/>
              </a:endParaRPr>
            </a:p>
          </p:txBody>
        </p:sp>
        <p:sp>
          <p:nvSpPr>
            <p:cNvPr id="364551" name="Rectangle 7"/>
            <p:cNvSpPr>
              <a:spLocks noChangeArrowheads="1"/>
            </p:cNvSpPr>
            <p:nvPr/>
          </p:nvSpPr>
          <p:spPr bwMode="auto">
            <a:xfrm>
              <a:off x="3418" y="1162"/>
              <a:ext cx="3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b="1">
                  <a:solidFill>
                    <a:srgbClr val="FF0000"/>
                  </a:solidFill>
                  <a:latin typeface="ＭＳ Ｐゴシック" pitchFamily="50" charset="-128"/>
                  <a:ea typeface="ＭＳ Ｐゴシック" pitchFamily="50" charset="-128"/>
                </a:rPr>
                <a:t>対策 １ </a:t>
              </a:r>
              <a:endParaRPr lang="ja-JP" altLang="en-US" sz="4000">
                <a:solidFill>
                  <a:schemeClr val="tx1"/>
                </a:solidFill>
                <a:latin typeface="Times New Roman" pitchFamily="18" charset="0"/>
                <a:ea typeface="HG正楷書体-PRO" pitchFamily="65" charset="-128"/>
              </a:endParaRPr>
            </a:p>
          </p:txBody>
        </p:sp>
        <p:grpSp>
          <p:nvGrpSpPr>
            <p:cNvPr id="364552" name="Group 8"/>
            <p:cNvGrpSpPr>
              <a:grpSpLocks/>
            </p:cNvGrpSpPr>
            <p:nvPr/>
          </p:nvGrpSpPr>
          <p:grpSpPr bwMode="auto">
            <a:xfrm>
              <a:off x="3139" y="1284"/>
              <a:ext cx="263" cy="260"/>
              <a:chOff x="3392" y="1515"/>
              <a:chExt cx="263" cy="260"/>
            </a:xfrm>
          </p:grpSpPr>
          <p:sp>
            <p:nvSpPr>
              <p:cNvPr id="364553" name="Freeform 9"/>
              <p:cNvSpPr>
                <a:spLocks/>
              </p:cNvSpPr>
              <p:nvPr/>
            </p:nvSpPr>
            <p:spPr bwMode="auto">
              <a:xfrm>
                <a:off x="3438" y="1515"/>
                <a:ext cx="217" cy="222"/>
              </a:xfrm>
              <a:custGeom>
                <a:avLst/>
                <a:gdLst>
                  <a:gd name="T0" fmla="*/ 217 w 217"/>
                  <a:gd name="T1" fmla="*/ 15 h 222"/>
                  <a:gd name="T2" fmla="*/ 209 w 217"/>
                  <a:gd name="T3" fmla="*/ 0 h 222"/>
                  <a:gd name="T4" fmla="*/ 0 w 217"/>
                  <a:gd name="T5" fmla="*/ 207 h 222"/>
                  <a:gd name="T6" fmla="*/ 8 w 217"/>
                  <a:gd name="T7" fmla="*/ 222 h 222"/>
                  <a:gd name="T8" fmla="*/ 217 w 217"/>
                  <a:gd name="T9" fmla="*/ 15 h 222"/>
                </a:gdLst>
                <a:ahLst/>
                <a:cxnLst>
                  <a:cxn ang="0">
                    <a:pos x="T0" y="T1"/>
                  </a:cxn>
                  <a:cxn ang="0">
                    <a:pos x="T2" y="T3"/>
                  </a:cxn>
                  <a:cxn ang="0">
                    <a:pos x="T4" y="T5"/>
                  </a:cxn>
                  <a:cxn ang="0">
                    <a:pos x="T6" y="T7"/>
                  </a:cxn>
                  <a:cxn ang="0">
                    <a:pos x="T8" y="T9"/>
                  </a:cxn>
                </a:cxnLst>
                <a:rect l="0" t="0" r="r" b="b"/>
                <a:pathLst>
                  <a:path w="217" h="222">
                    <a:moveTo>
                      <a:pt x="217" y="15"/>
                    </a:moveTo>
                    <a:lnTo>
                      <a:pt x="209" y="0"/>
                    </a:lnTo>
                    <a:lnTo>
                      <a:pt x="0" y="207"/>
                    </a:lnTo>
                    <a:lnTo>
                      <a:pt x="8" y="222"/>
                    </a:lnTo>
                    <a:lnTo>
                      <a:pt x="217"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4554" name="Freeform 10"/>
              <p:cNvSpPr>
                <a:spLocks/>
              </p:cNvSpPr>
              <p:nvPr/>
            </p:nvSpPr>
            <p:spPr bwMode="auto">
              <a:xfrm>
                <a:off x="3392" y="1676"/>
                <a:ext cx="108" cy="99"/>
              </a:xfrm>
              <a:custGeom>
                <a:avLst/>
                <a:gdLst>
                  <a:gd name="T0" fmla="*/ 39 w 108"/>
                  <a:gd name="T1" fmla="*/ 0 h 99"/>
                  <a:gd name="T2" fmla="*/ 0 w 108"/>
                  <a:gd name="T3" fmla="*/ 99 h 99"/>
                  <a:gd name="T4" fmla="*/ 108 w 108"/>
                  <a:gd name="T5" fmla="*/ 69 h 99"/>
                  <a:gd name="T6" fmla="*/ 39 w 108"/>
                  <a:gd name="T7" fmla="*/ 0 h 99"/>
                </a:gdLst>
                <a:ahLst/>
                <a:cxnLst>
                  <a:cxn ang="0">
                    <a:pos x="T0" y="T1"/>
                  </a:cxn>
                  <a:cxn ang="0">
                    <a:pos x="T2" y="T3"/>
                  </a:cxn>
                  <a:cxn ang="0">
                    <a:pos x="T4" y="T5"/>
                  </a:cxn>
                  <a:cxn ang="0">
                    <a:pos x="T6" y="T7"/>
                  </a:cxn>
                </a:cxnLst>
                <a:rect l="0" t="0" r="r" b="b"/>
                <a:pathLst>
                  <a:path w="108" h="99">
                    <a:moveTo>
                      <a:pt x="39" y="0"/>
                    </a:moveTo>
                    <a:lnTo>
                      <a:pt x="0" y="99"/>
                    </a:lnTo>
                    <a:lnTo>
                      <a:pt x="108" y="69"/>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64555" name="Group 11"/>
            <p:cNvGrpSpPr>
              <a:grpSpLocks/>
            </p:cNvGrpSpPr>
            <p:nvPr/>
          </p:nvGrpSpPr>
          <p:grpSpPr bwMode="auto">
            <a:xfrm>
              <a:off x="3387" y="1567"/>
              <a:ext cx="263" cy="268"/>
              <a:chOff x="3640" y="1798"/>
              <a:chExt cx="263" cy="268"/>
            </a:xfrm>
          </p:grpSpPr>
          <p:sp>
            <p:nvSpPr>
              <p:cNvPr id="364556" name="Freeform 12"/>
              <p:cNvSpPr>
                <a:spLocks/>
              </p:cNvSpPr>
              <p:nvPr/>
            </p:nvSpPr>
            <p:spPr bwMode="auto">
              <a:xfrm>
                <a:off x="3686" y="1798"/>
                <a:ext cx="217" cy="222"/>
              </a:xfrm>
              <a:custGeom>
                <a:avLst/>
                <a:gdLst>
                  <a:gd name="T0" fmla="*/ 217 w 217"/>
                  <a:gd name="T1" fmla="*/ 15 h 222"/>
                  <a:gd name="T2" fmla="*/ 209 w 217"/>
                  <a:gd name="T3" fmla="*/ 0 h 222"/>
                  <a:gd name="T4" fmla="*/ 0 w 217"/>
                  <a:gd name="T5" fmla="*/ 206 h 222"/>
                  <a:gd name="T6" fmla="*/ 8 w 217"/>
                  <a:gd name="T7" fmla="*/ 222 h 222"/>
                  <a:gd name="T8" fmla="*/ 217 w 217"/>
                  <a:gd name="T9" fmla="*/ 15 h 222"/>
                </a:gdLst>
                <a:ahLst/>
                <a:cxnLst>
                  <a:cxn ang="0">
                    <a:pos x="T0" y="T1"/>
                  </a:cxn>
                  <a:cxn ang="0">
                    <a:pos x="T2" y="T3"/>
                  </a:cxn>
                  <a:cxn ang="0">
                    <a:pos x="T4" y="T5"/>
                  </a:cxn>
                  <a:cxn ang="0">
                    <a:pos x="T6" y="T7"/>
                  </a:cxn>
                  <a:cxn ang="0">
                    <a:pos x="T8" y="T9"/>
                  </a:cxn>
                </a:cxnLst>
                <a:rect l="0" t="0" r="r" b="b"/>
                <a:pathLst>
                  <a:path w="217" h="222">
                    <a:moveTo>
                      <a:pt x="217" y="15"/>
                    </a:moveTo>
                    <a:lnTo>
                      <a:pt x="209" y="0"/>
                    </a:lnTo>
                    <a:lnTo>
                      <a:pt x="0" y="206"/>
                    </a:lnTo>
                    <a:lnTo>
                      <a:pt x="8" y="222"/>
                    </a:lnTo>
                    <a:lnTo>
                      <a:pt x="217"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4557" name="Freeform 13"/>
              <p:cNvSpPr>
                <a:spLocks/>
              </p:cNvSpPr>
              <p:nvPr/>
            </p:nvSpPr>
            <p:spPr bwMode="auto">
              <a:xfrm>
                <a:off x="3640" y="1959"/>
                <a:ext cx="108" cy="107"/>
              </a:xfrm>
              <a:custGeom>
                <a:avLst/>
                <a:gdLst>
                  <a:gd name="T0" fmla="*/ 38 w 108"/>
                  <a:gd name="T1" fmla="*/ 0 h 107"/>
                  <a:gd name="T2" fmla="*/ 0 w 108"/>
                  <a:gd name="T3" fmla="*/ 107 h 107"/>
                  <a:gd name="T4" fmla="*/ 108 w 108"/>
                  <a:gd name="T5" fmla="*/ 68 h 107"/>
                  <a:gd name="T6" fmla="*/ 38 w 108"/>
                  <a:gd name="T7" fmla="*/ 0 h 107"/>
                </a:gdLst>
                <a:ahLst/>
                <a:cxnLst>
                  <a:cxn ang="0">
                    <a:pos x="T0" y="T1"/>
                  </a:cxn>
                  <a:cxn ang="0">
                    <a:pos x="T2" y="T3"/>
                  </a:cxn>
                  <a:cxn ang="0">
                    <a:pos x="T4" y="T5"/>
                  </a:cxn>
                  <a:cxn ang="0">
                    <a:pos x="T6" y="T7"/>
                  </a:cxn>
                </a:cxnLst>
                <a:rect l="0" t="0" r="r" b="b"/>
                <a:pathLst>
                  <a:path w="108" h="107">
                    <a:moveTo>
                      <a:pt x="38" y="0"/>
                    </a:moveTo>
                    <a:lnTo>
                      <a:pt x="0" y="107"/>
                    </a:lnTo>
                    <a:lnTo>
                      <a:pt x="108" y="68"/>
                    </a:lnTo>
                    <a:lnTo>
                      <a:pt x="3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grpSp>
        <p:nvGrpSpPr>
          <p:cNvPr id="364558" name="Group 14"/>
          <p:cNvGrpSpPr>
            <a:grpSpLocks/>
          </p:cNvGrpSpPr>
          <p:nvPr/>
        </p:nvGrpSpPr>
        <p:grpSpPr bwMode="auto">
          <a:xfrm>
            <a:off x="2528888" y="1620838"/>
            <a:ext cx="6615112" cy="1619250"/>
            <a:chOff x="1416" y="1047"/>
            <a:chExt cx="4167" cy="1020"/>
          </a:xfrm>
        </p:grpSpPr>
        <p:sp>
          <p:nvSpPr>
            <p:cNvPr id="364559" name="Text Box 15"/>
            <p:cNvSpPr txBox="1">
              <a:spLocks noChangeArrowheads="1"/>
            </p:cNvSpPr>
            <p:nvPr/>
          </p:nvSpPr>
          <p:spPr bwMode="auto">
            <a:xfrm>
              <a:off x="4920" y="1505"/>
              <a:ext cx="663" cy="250"/>
            </a:xfrm>
            <a:prstGeom prst="rect">
              <a:avLst/>
            </a:prstGeom>
            <a:solidFill>
              <a:srgbClr val="FF0000"/>
            </a:solid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solidFill>
                    <a:schemeClr val="hlink"/>
                  </a:solidFill>
                  <a:latin typeface="Times New Roman" pitchFamily="18" charset="0"/>
                </a:rPr>
                <a:t>効果</a:t>
              </a:r>
            </a:p>
          </p:txBody>
        </p:sp>
        <p:sp>
          <p:nvSpPr>
            <p:cNvPr id="364560" name="Rectangle 16"/>
            <p:cNvSpPr>
              <a:spLocks noChangeArrowheads="1"/>
            </p:cNvSpPr>
            <p:nvPr/>
          </p:nvSpPr>
          <p:spPr bwMode="auto">
            <a:xfrm flipV="1">
              <a:off x="1444" y="1341"/>
              <a:ext cx="3624" cy="27"/>
            </a:xfrm>
            <a:prstGeom prst="rect">
              <a:avLst/>
            </a:prstGeom>
            <a:solidFill>
              <a:srgbClr val="FF0000"/>
            </a:solidFill>
            <a:ln>
              <a:noFill/>
            </a:ln>
            <a:extLst>
              <a:ext uri="{91240B29-F687-4F45-9708-019B960494DF}">
                <a14:hiddenLine xmlns:a14="http://schemas.microsoft.com/office/drawing/2010/main" w="9525">
                  <a:solidFill>
                    <a:srgbClr val="FF0000"/>
                  </a:solidFill>
                  <a:miter lim="800000"/>
                  <a:headEnd/>
                  <a:tailEnd/>
                </a14:hiddenLine>
              </a:ext>
            </a:extLst>
          </p:spPr>
          <p:txBody>
            <a:bodyPr/>
            <a:lstStyle/>
            <a:p>
              <a:endParaRPr lang="ja-JP" altLang="en-US"/>
            </a:p>
          </p:txBody>
        </p:sp>
        <p:sp>
          <p:nvSpPr>
            <p:cNvPr id="364561" name="Rectangle 17"/>
            <p:cNvSpPr>
              <a:spLocks noChangeArrowheads="1"/>
            </p:cNvSpPr>
            <p:nvPr/>
          </p:nvSpPr>
          <p:spPr bwMode="auto">
            <a:xfrm flipV="1">
              <a:off x="3147" y="1963"/>
              <a:ext cx="1922" cy="27"/>
            </a:xfrm>
            <a:prstGeom prst="rect">
              <a:avLst/>
            </a:prstGeom>
            <a:solidFill>
              <a:srgbClr val="FF0000"/>
            </a:solidFill>
            <a:ln>
              <a:noFill/>
            </a:ln>
            <a:extLst>
              <a:ext uri="{91240B29-F687-4F45-9708-019B960494DF}">
                <a14:hiddenLine xmlns:a14="http://schemas.microsoft.com/office/drawing/2010/main" w="9525">
                  <a:solidFill>
                    <a:srgbClr val="FF0000"/>
                  </a:solidFill>
                  <a:miter lim="800000"/>
                  <a:headEnd/>
                  <a:tailEnd/>
                </a14:hiddenLine>
              </a:ext>
            </a:extLst>
          </p:spPr>
          <p:txBody>
            <a:bodyPr/>
            <a:lstStyle/>
            <a:p>
              <a:endParaRPr lang="ja-JP" altLang="en-US"/>
            </a:p>
          </p:txBody>
        </p:sp>
        <p:sp>
          <p:nvSpPr>
            <p:cNvPr id="364562" name="Rectangle 18"/>
            <p:cNvSpPr>
              <a:spLocks noChangeArrowheads="1"/>
            </p:cNvSpPr>
            <p:nvPr/>
          </p:nvSpPr>
          <p:spPr bwMode="auto">
            <a:xfrm>
              <a:off x="2190" y="1875"/>
              <a:ext cx="883" cy="192"/>
            </a:xfrm>
            <a:prstGeom prst="rect">
              <a:avLst/>
            </a:prstGeom>
            <a:solidFill>
              <a:srgbClr val="FF0000"/>
            </a:solidFill>
            <a:ln>
              <a:noFill/>
            </a:ln>
            <a:extLst>
              <a:ext uri="{91240B29-F687-4F45-9708-019B960494DF}">
                <a14:hiddenLine xmlns:a14="http://schemas.microsoft.com/office/drawing/2010/main" w="9525">
                  <a:solidFill>
                    <a:srgbClr val="FF0000"/>
                  </a:solidFill>
                  <a:miter lim="800000"/>
                  <a:headEnd/>
                  <a:tailEnd/>
                </a14:hiddenLine>
              </a:ext>
            </a:extLst>
          </p:spPr>
          <p:txBody>
            <a:bodyPr lIns="0" tIns="0" rIns="0" bIns="0">
              <a:spAutoFit/>
            </a:bodyPr>
            <a:lstStyle/>
            <a:p>
              <a:pPr algn="l"/>
              <a:r>
                <a:rPr lang="ja-JP" altLang="en-US" b="1">
                  <a:solidFill>
                    <a:schemeClr val="bg1"/>
                  </a:solidFill>
                  <a:latin typeface="ＭＳ Ｐゴシック" pitchFamily="50" charset="-128"/>
                  <a:ea typeface="ＭＳ Ｐゴシック" pitchFamily="50" charset="-128"/>
                </a:rPr>
                <a:t>対策実施後</a:t>
              </a:r>
            </a:p>
          </p:txBody>
        </p:sp>
        <p:sp>
          <p:nvSpPr>
            <p:cNvPr id="364563" name="Rectangle 19"/>
            <p:cNvSpPr>
              <a:spLocks noChangeArrowheads="1"/>
            </p:cNvSpPr>
            <p:nvPr/>
          </p:nvSpPr>
          <p:spPr bwMode="auto">
            <a:xfrm>
              <a:off x="1416" y="1047"/>
              <a:ext cx="646" cy="192"/>
            </a:xfrm>
            <a:prstGeom prst="rect">
              <a:avLst/>
            </a:prstGeom>
            <a:solidFill>
              <a:srgbClr val="FF0000"/>
            </a:solidFill>
            <a:ln>
              <a:noFill/>
            </a:ln>
            <a:extLst>
              <a:ext uri="{91240B29-F687-4F45-9708-019B960494DF}">
                <a14:hiddenLine xmlns:a14="http://schemas.microsoft.com/office/drawing/2010/main" w="9525">
                  <a:solidFill>
                    <a:srgbClr val="FF0000"/>
                  </a:solidFill>
                  <a:miter lim="800000"/>
                  <a:headEnd/>
                  <a:tailEnd/>
                </a14:hiddenLine>
              </a:ext>
            </a:extLst>
          </p:spPr>
          <p:txBody>
            <a:bodyPr lIns="0" tIns="0" rIns="0" bIns="0">
              <a:spAutoFit/>
            </a:bodyPr>
            <a:lstStyle/>
            <a:p>
              <a:pPr algn="l"/>
              <a:r>
                <a:rPr lang="ja-JP" altLang="en-US" b="1">
                  <a:solidFill>
                    <a:schemeClr val="bg1"/>
                  </a:solidFill>
                  <a:latin typeface="ＭＳ Ｐゴシック" pitchFamily="50" charset="-128"/>
                  <a:ea typeface="ＭＳ Ｐゴシック" pitchFamily="50" charset="-128"/>
                </a:rPr>
                <a:t>対策前</a:t>
              </a:r>
              <a:endParaRPr lang="ja-JP" altLang="en-US">
                <a:solidFill>
                  <a:schemeClr val="bg1"/>
                </a:solidFill>
                <a:latin typeface="Times New Roman" pitchFamily="18" charset="0"/>
                <a:ea typeface="HG正楷書体-PRO" pitchFamily="65" charset="-128"/>
              </a:endParaRPr>
            </a:p>
          </p:txBody>
        </p:sp>
        <p:sp>
          <p:nvSpPr>
            <p:cNvPr id="364564" name="Line 20"/>
            <p:cNvSpPr>
              <a:spLocks noChangeShapeType="1"/>
            </p:cNvSpPr>
            <p:nvPr/>
          </p:nvSpPr>
          <p:spPr bwMode="auto">
            <a:xfrm>
              <a:off x="4931" y="1356"/>
              <a:ext cx="0" cy="576"/>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0000"/>
                  </a:solidFill>
                  <a:round/>
                  <a:headEnd type="triangle" w="med" len="me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64565" name="Group 21"/>
          <p:cNvGrpSpPr>
            <a:grpSpLocks/>
          </p:cNvGrpSpPr>
          <p:nvPr/>
        </p:nvGrpSpPr>
        <p:grpSpPr bwMode="auto">
          <a:xfrm>
            <a:off x="1468438" y="885825"/>
            <a:ext cx="6230937" cy="3371850"/>
            <a:chOff x="925" y="558"/>
            <a:chExt cx="3925" cy="2124"/>
          </a:xfrm>
        </p:grpSpPr>
        <p:sp>
          <p:nvSpPr>
            <p:cNvPr id="364566" name="Rectangle 22"/>
            <p:cNvSpPr>
              <a:spLocks noChangeArrowheads="1"/>
            </p:cNvSpPr>
            <p:nvPr/>
          </p:nvSpPr>
          <p:spPr bwMode="auto">
            <a:xfrm>
              <a:off x="1165" y="703"/>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50</a:t>
              </a:r>
              <a:endParaRPr lang="en-US" altLang="ja-JP" sz="4000">
                <a:solidFill>
                  <a:schemeClr val="tx1"/>
                </a:solidFill>
                <a:latin typeface="Times New Roman" pitchFamily="18" charset="0"/>
                <a:ea typeface="HG正楷書体-PRO" pitchFamily="65" charset="-128"/>
              </a:endParaRPr>
            </a:p>
          </p:txBody>
        </p:sp>
        <p:sp>
          <p:nvSpPr>
            <p:cNvPr id="364567" name="Rectangle 23"/>
            <p:cNvSpPr>
              <a:spLocks noChangeArrowheads="1"/>
            </p:cNvSpPr>
            <p:nvPr/>
          </p:nvSpPr>
          <p:spPr bwMode="auto">
            <a:xfrm>
              <a:off x="1165" y="1009"/>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40</a:t>
              </a:r>
              <a:endParaRPr lang="en-US" altLang="ja-JP" sz="4000">
                <a:solidFill>
                  <a:schemeClr val="tx1"/>
                </a:solidFill>
                <a:latin typeface="Times New Roman" pitchFamily="18" charset="0"/>
                <a:ea typeface="HG正楷書体-PRO" pitchFamily="65" charset="-128"/>
              </a:endParaRPr>
            </a:p>
          </p:txBody>
        </p:sp>
        <p:sp>
          <p:nvSpPr>
            <p:cNvPr id="364568" name="Rectangle 24"/>
            <p:cNvSpPr>
              <a:spLocks noChangeArrowheads="1"/>
            </p:cNvSpPr>
            <p:nvPr/>
          </p:nvSpPr>
          <p:spPr bwMode="auto">
            <a:xfrm>
              <a:off x="925" y="1169"/>
              <a:ext cx="16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b="1">
                  <a:solidFill>
                    <a:srgbClr val="000000"/>
                  </a:solidFill>
                  <a:latin typeface="ＭＳ Ｐゴシック" pitchFamily="50" charset="-128"/>
                  <a:ea typeface="ＭＳ Ｐゴシック" pitchFamily="50" charset="-128"/>
                </a:rPr>
                <a:t>不</a:t>
              </a:r>
              <a:endParaRPr lang="ja-JP" altLang="en-US">
                <a:solidFill>
                  <a:schemeClr val="tx1"/>
                </a:solidFill>
                <a:latin typeface="Times New Roman" pitchFamily="18" charset="0"/>
                <a:ea typeface="HG正楷書体-PRO" pitchFamily="65" charset="-128"/>
              </a:endParaRPr>
            </a:p>
          </p:txBody>
        </p:sp>
        <p:sp>
          <p:nvSpPr>
            <p:cNvPr id="364569" name="Rectangle 25"/>
            <p:cNvSpPr>
              <a:spLocks noChangeArrowheads="1"/>
            </p:cNvSpPr>
            <p:nvPr/>
          </p:nvSpPr>
          <p:spPr bwMode="auto">
            <a:xfrm>
              <a:off x="925" y="1315"/>
              <a:ext cx="16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b="1">
                  <a:solidFill>
                    <a:srgbClr val="000000"/>
                  </a:solidFill>
                  <a:latin typeface="ＭＳ Ｐゴシック" pitchFamily="50" charset="-128"/>
                  <a:ea typeface="ＭＳ Ｐゴシック" pitchFamily="50" charset="-128"/>
                </a:rPr>
                <a:t>良</a:t>
              </a:r>
              <a:endParaRPr lang="ja-JP" altLang="en-US">
                <a:solidFill>
                  <a:schemeClr val="tx1"/>
                </a:solidFill>
                <a:latin typeface="Times New Roman" pitchFamily="18" charset="0"/>
                <a:ea typeface="HG正楷書体-PRO" pitchFamily="65" charset="-128"/>
              </a:endParaRPr>
            </a:p>
          </p:txBody>
        </p:sp>
        <p:sp>
          <p:nvSpPr>
            <p:cNvPr id="364570" name="Rectangle 26"/>
            <p:cNvSpPr>
              <a:spLocks noChangeArrowheads="1"/>
            </p:cNvSpPr>
            <p:nvPr/>
          </p:nvSpPr>
          <p:spPr bwMode="auto">
            <a:xfrm>
              <a:off x="1165" y="1315"/>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30</a:t>
              </a:r>
              <a:endParaRPr lang="en-US" altLang="ja-JP" sz="4000">
                <a:solidFill>
                  <a:schemeClr val="tx1"/>
                </a:solidFill>
                <a:latin typeface="Times New Roman" pitchFamily="18" charset="0"/>
                <a:ea typeface="HG正楷書体-PRO" pitchFamily="65" charset="-128"/>
              </a:endParaRPr>
            </a:p>
          </p:txBody>
        </p:sp>
        <p:sp>
          <p:nvSpPr>
            <p:cNvPr id="364571" name="Rectangle 27"/>
            <p:cNvSpPr>
              <a:spLocks noChangeArrowheads="1"/>
            </p:cNvSpPr>
            <p:nvPr/>
          </p:nvSpPr>
          <p:spPr bwMode="auto">
            <a:xfrm>
              <a:off x="925" y="1475"/>
              <a:ext cx="16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b="1">
                  <a:solidFill>
                    <a:srgbClr val="000000"/>
                  </a:solidFill>
                  <a:latin typeface="ＭＳ Ｐゴシック" pitchFamily="50" charset="-128"/>
                  <a:ea typeface="ＭＳ Ｐゴシック" pitchFamily="50" charset="-128"/>
                </a:rPr>
                <a:t>件</a:t>
              </a:r>
              <a:endParaRPr lang="ja-JP" altLang="en-US">
                <a:solidFill>
                  <a:schemeClr val="tx1"/>
                </a:solidFill>
                <a:latin typeface="Times New Roman" pitchFamily="18" charset="0"/>
                <a:ea typeface="HG正楷書体-PRO" pitchFamily="65" charset="-128"/>
              </a:endParaRPr>
            </a:p>
          </p:txBody>
        </p:sp>
        <p:sp>
          <p:nvSpPr>
            <p:cNvPr id="364572" name="Rectangle 28"/>
            <p:cNvSpPr>
              <a:spLocks noChangeArrowheads="1"/>
            </p:cNvSpPr>
            <p:nvPr/>
          </p:nvSpPr>
          <p:spPr bwMode="auto">
            <a:xfrm>
              <a:off x="925" y="1621"/>
              <a:ext cx="16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b="1">
                  <a:solidFill>
                    <a:srgbClr val="000000"/>
                  </a:solidFill>
                  <a:latin typeface="ＭＳ Ｐゴシック" pitchFamily="50" charset="-128"/>
                  <a:ea typeface="ＭＳ Ｐゴシック" pitchFamily="50" charset="-128"/>
                </a:rPr>
                <a:t>数</a:t>
              </a:r>
              <a:endParaRPr lang="ja-JP" altLang="en-US">
                <a:solidFill>
                  <a:schemeClr val="tx1"/>
                </a:solidFill>
                <a:latin typeface="Times New Roman" pitchFamily="18" charset="0"/>
                <a:ea typeface="HG正楷書体-PRO" pitchFamily="65" charset="-128"/>
              </a:endParaRPr>
            </a:p>
          </p:txBody>
        </p:sp>
        <p:sp>
          <p:nvSpPr>
            <p:cNvPr id="364573" name="Rectangle 29"/>
            <p:cNvSpPr>
              <a:spLocks noChangeArrowheads="1"/>
            </p:cNvSpPr>
            <p:nvPr/>
          </p:nvSpPr>
          <p:spPr bwMode="auto">
            <a:xfrm>
              <a:off x="1165" y="1621"/>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20</a:t>
              </a:r>
              <a:endParaRPr lang="en-US" altLang="ja-JP" sz="4000">
                <a:solidFill>
                  <a:schemeClr val="tx1"/>
                </a:solidFill>
                <a:latin typeface="Times New Roman" pitchFamily="18" charset="0"/>
                <a:ea typeface="HG正楷書体-PRO" pitchFamily="65" charset="-128"/>
              </a:endParaRPr>
            </a:p>
          </p:txBody>
        </p:sp>
        <p:sp>
          <p:nvSpPr>
            <p:cNvPr id="364574" name="Rectangle 30"/>
            <p:cNvSpPr>
              <a:spLocks noChangeArrowheads="1"/>
            </p:cNvSpPr>
            <p:nvPr/>
          </p:nvSpPr>
          <p:spPr bwMode="auto">
            <a:xfrm>
              <a:off x="1165" y="1926"/>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10</a:t>
              </a:r>
              <a:endParaRPr lang="en-US" altLang="ja-JP" sz="4000">
                <a:solidFill>
                  <a:schemeClr val="tx1"/>
                </a:solidFill>
                <a:latin typeface="Times New Roman" pitchFamily="18" charset="0"/>
                <a:ea typeface="HG正楷書体-PRO" pitchFamily="65" charset="-128"/>
              </a:endParaRPr>
            </a:p>
          </p:txBody>
        </p:sp>
        <p:sp>
          <p:nvSpPr>
            <p:cNvPr id="364575" name="Rectangle 31"/>
            <p:cNvSpPr>
              <a:spLocks noChangeArrowheads="1"/>
            </p:cNvSpPr>
            <p:nvPr/>
          </p:nvSpPr>
          <p:spPr bwMode="auto">
            <a:xfrm>
              <a:off x="1613"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1</a:t>
              </a:r>
              <a:endParaRPr lang="en-US" altLang="ja-JP" sz="4000">
                <a:solidFill>
                  <a:schemeClr val="tx1"/>
                </a:solidFill>
                <a:latin typeface="Times New Roman" pitchFamily="18" charset="0"/>
                <a:ea typeface="HG正楷書体-PRO" pitchFamily="65" charset="-128"/>
              </a:endParaRPr>
            </a:p>
          </p:txBody>
        </p:sp>
        <p:sp>
          <p:nvSpPr>
            <p:cNvPr id="364576" name="Rectangle 32"/>
            <p:cNvSpPr>
              <a:spLocks noChangeArrowheads="1"/>
            </p:cNvSpPr>
            <p:nvPr/>
          </p:nvSpPr>
          <p:spPr bwMode="auto">
            <a:xfrm>
              <a:off x="1884"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2</a:t>
              </a:r>
              <a:endParaRPr lang="en-US" altLang="ja-JP" sz="4000">
                <a:solidFill>
                  <a:schemeClr val="tx1"/>
                </a:solidFill>
                <a:latin typeface="Times New Roman" pitchFamily="18" charset="0"/>
                <a:ea typeface="HG正楷書体-PRO" pitchFamily="65" charset="-128"/>
              </a:endParaRPr>
            </a:p>
          </p:txBody>
        </p:sp>
        <p:sp>
          <p:nvSpPr>
            <p:cNvPr id="364577" name="Rectangle 33"/>
            <p:cNvSpPr>
              <a:spLocks noChangeArrowheads="1"/>
            </p:cNvSpPr>
            <p:nvPr/>
          </p:nvSpPr>
          <p:spPr bwMode="auto">
            <a:xfrm>
              <a:off x="2155"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3</a:t>
              </a:r>
              <a:endParaRPr lang="en-US" altLang="ja-JP" sz="4000">
                <a:solidFill>
                  <a:schemeClr val="tx1"/>
                </a:solidFill>
                <a:latin typeface="Times New Roman" pitchFamily="18" charset="0"/>
                <a:ea typeface="HG正楷書体-PRO" pitchFamily="65" charset="-128"/>
              </a:endParaRPr>
            </a:p>
          </p:txBody>
        </p:sp>
        <p:sp>
          <p:nvSpPr>
            <p:cNvPr id="364578" name="Rectangle 34"/>
            <p:cNvSpPr>
              <a:spLocks noChangeArrowheads="1"/>
            </p:cNvSpPr>
            <p:nvPr/>
          </p:nvSpPr>
          <p:spPr bwMode="auto">
            <a:xfrm>
              <a:off x="2426"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4</a:t>
              </a:r>
              <a:endParaRPr lang="en-US" altLang="ja-JP" sz="4000">
                <a:solidFill>
                  <a:schemeClr val="tx1"/>
                </a:solidFill>
                <a:latin typeface="Times New Roman" pitchFamily="18" charset="0"/>
                <a:ea typeface="HG正楷書体-PRO" pitchFamily="65" charset="-128"/>
              </a:endParaRPr>
            </a:p>
          </p:txBody>
        </p:sp>
        <p:sp>
          <p:nvSpPr>
            <p:cNvPr id="364579" name="Rectangle 35"/>
            <p:cNvSpPr>
              <a:spLocks noChangeArrowheads="1"/>
            </p:cNvSpPr>
            <p:nvPr/>
          </p:nvSpPr>
          <p:spPr bwMode="auto">
            <a:xfrm>
              <a:off x="2697"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5</a:t>
              </a:r>
              <a:endParaRPr lang="en-US" altLang="ja-JP" sz="4000">
                <a:solidFill>
                  <a:schemeClr val="tx1"/>
                </a:solidFill>
                <a:latin typeface="Times New Roman" pitchFamily="18" charset="0"/>
                <a:ea typeface="HG正楷書体-PRO" pitchFamily="65" charset="-128"/>
              </a:endParaRPr>
            </a:p>
          </p:txBody>
        </p:sp>
        <p:sp>
          <p:nvSpPr>
            <p:cNvPr id="364580" name="Rectangle 36"/>
            <p:cNvSpPr>
              <a:spLocks noChangeArrowheads="1"/>
            </p:cNvSpPr>
            <p:nvPr/>
          </p:nvSpPr>
          <p:spPr bwMode="auto">
            <a:xfrm>
              <a:off x="2968"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6</a:t>
              </a:r>
              <a:endParaRPr lang="en-US" altLang="ja-JP" sz="4000">
                <a:solidFill>
                  <a:schemeClr val="tx1"/>
                </a:solidFill>
                <a:latin typeface="Times New Roman" pitchFamily="18" charset="0"/>
                <a:ea typeface="HG正楷書体-PRO" pitchFamily="65" charset="-128"/>
              </a:endParaRPr>
            </a:p>
          </p:txBody>
        </p:sp>
        <p:sp>
          <p:nvSpPr>
            <p:cNvPr id="364581" name="Rectangle 37"/>
            <p:cNvSpPr>
              <a:spLocks noChangeArrowheads="1"/>
            </p:cNvSpPr>
            <p:nvPr/>
          </p:nvSpPr>
          <p:spPr bwMode="auto">
            <a:xfrm>
              <a:off x="3239"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7</a:t>
              </a:r>
              <a:endParaRPr lang="en-US" altLang="ja-JP" sz="4000">
                <a:solidFill>
                  <a:schemeClr val="tx1"/>
                </a:solidFill>
                <a:latin typeface="Times New Roman" pitchFamily="18" charset="0"/>
                <a:ea typeface="HG正楷書体-PRO" pitchFamily="65" charset="-128"/>
              </a:endParaRPr>
            </a:p>
          </p:txBody>
        </p:sp>
        <p:sp>
          <p:nvSpPr>
            <p:cNvPr id="364582" name="Rectangle 38"/>
            <p:cNvSpPr>
              <a:spLocks noChangeArrowheads="1"/>
            </p:cNvSpPr>
            <p:nvPr/>
          </p:nvSpPr>
          <p:spPr bwMode="auto">
            <a:xfrm>
              <a:off x="3510"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8</a:t>
              </a:r>
              <a:endParaRPr lang="en-US" altLang="ja-JP" sz="4000">
                <a:solidFill>
                  <a:schemeClr val="tx1"/>
                </a:solidFill>
                <a:latin typeface="Times New Roman" pitchFamily="18" charset="0"/>
                <a:ea typeface="HG正楷書体-PRO" pitchFamily="65" charset="-128"/>
              </a:endParaRPr>
            </a:p>
          </p:txBody>
        </p:sp>
        <p:sp>
          <p:nvSpPr>
            <p:cNvPr id="364583" name="Rectangle 39"/>
            <p:cNvSpPr>
              <a:spLocks noChangeArrowheads="1"/>
            </p:cNvSpPr>
            <p:nvPr/>
          </p:nvSpPr>
          <p:spPr bwMode="auto">
            <a:xfrm>
              <a:off x="3781"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9</a:t>
              </a:r>
              <a:endParaRPr lang="en-US" altLang="ja-JP" sz="4000">
                <a:solidFill>
                  <a:schemeClr val="tx1"/>
                </a:solidFill>
                <a:latin typeface="Times New Roman" pitchFamily="18" charset="0"/>
                <a:ea typeface="HG正楷書体-PRO" pitchFamily="65" charset="-128"/>
              </a:endParaRPr>
            </a:p>
          </p:txBody>
        </p:sp>
        <p:sp>
          <p:nvSpPr>
            <p:cNvPr id="364584" name="Rectangle 40"/>
            <p:cNvSpPr>
              <a:spLocks noChangeArrowheads="1"/>
            </p:cNvSpPr>
            <p:nvPr/>
          </p:nvSpPr>
          <p:spPr bwMode="auto">
            <a:xfrm>
              <a:off x="3982" y="2385"/>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10</a:t>
              </a:r>
              <a:endParaRPr lang="en-US" altLang="ja-JP" sz="4000">
                <a:solidFill>
                  <a:schemeClr val="tx1"/>
                </a:solidFill>
                <a:latin typeface="Times New Roman" pitchFamily="18" charset="0"/>
                <a:ea typeface="HG正楷書体-PRO" pitchFamily="65" charset="-128"/>
              </a:endParaRPr>
            </a:p>
          </p:txBody>
        </p:sp>
        <p:sp>
          <p:nvSpPr>
            <p:cNvPr id="364585" name="Rectangle 41"/>
            <p:cNvSpPr>
              <a:spLocks noChangeArrowheads="1"/>
            </p:cNvSpPr>
            <p:nvPr/>
          </p:nvSpPr>
          <p:spPr bwMode="auto">
            <a:xfrm>
              <a:off x="4253" y="2385"/>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11</a:t>
              </a:r>
              <a:endParaRPr lang="en-US" altLang="ja-JP" sz="4000">
                <a:solidFill>
                  <a:schemeClr val="tx1"/>
                </a:solidFill>
                <a:latin typeface="Times New Roman" pitchFamily="18" charset="0"/>
                <a:ea typeface="HG正楷書体-PRO" pitchFamily="65" charset="-128"/>
              </a:endParaRPr>
            </a:p>
          </p:txBody>
        </p:sp>
        <p:sp>
          <p:nvSpPr>
            <p:cNvPr id="364586" name="Rectangle 42"/>
            <p:cNvSpPr>
              <a:spLocks noChangeArrowheads="1"/>
            </p:cNvSpPr>
            <p:nvPr/>
          </p:nvSpPr>
          <p:spPr bwMode="auto">
            <a:xfrm>
              <a:off x="4524" y="2385"/>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12</a:t>
              </a:r>
              <a:endParaRPr lang="en-US" altLang="ja-JP" sz="4000">
                <a:solidFill>
                  <a:schemeClr val="tx1"/>
                </a:solidFill>
                <a:latin typeface="Times New Roman" pitchFamily="18" charset="0"/>
                <a:ea typeface="HG正楷書体-PRO" pitchFamily="65" charset="-128"/>
              </a:endParaRPr>
            </a:p>
          </p:txBody>
        </p:sp>
        <p:sp>
          <p:nvSpPr>
            <p:cNvPr id="364587" name="Rectangle 43"/>
            <p:cNvSpPr>
              <a:spLocks noChangeArrowheads="1"/>
            </p:cNvSpPr>
            <p:nvPr/>
          </p:nvSpPr>
          <p:spPr bwMode="auto">
            <a:xfrm>
              <a:off x="2782" y="2548"/>
              <a:ext cx="22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400" b="1">
                  <a:solidFill>
                    <a:srgbClr val="000000"/>
                  </a:solidFill>
                  <a:latin typeface="ＭＳ Ｐゴシック" pitchFamily="50" charset="-128"/>
                  <a:ea typeface="ＭＳ Ｐゴシック" pitchFamily="50" charset="-128"/>
                </a:rPr>
                <a:t>（月）</a:t>
              </a:r>
              <a:endParaRPr lang="ja-JP" altLang="en-US" sz="4000">
                <a:solidFill>
                  <a:schemeClr val="tx1"/>
                </a:solidFill>
                <a:latin typeface="Times New Roman" pitchFamily="18" charset="0"/>
                <a:ea typeface="HG正楷書体-PRO" pitchFamily="65" charset="-128"/>
              </a:endParaRPr>
            </a:p>
          </p:txBody>
        </p:sp>
        <p:sp>
          <p:nvSpPr>
            <p:cNvPr id="364588" name="Rectangle 44"/>
            <p:cNvSpPr>
              <a:spLocks noChangeArrowheads="1"/>
            </p:cNvSpPr>
            <p:nvPr/>
          </p:nvSpPr>
          <p:spPr bwMode="auto">
            <a:xfrm>
              <a:off x="1235" y="2240"/>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0</a:t>
              </a:r>
              <a:endParaRPr lang="en-US" altLang="ja-JP" sz="4000">
                <a:solidFill>
                  <a:schemeClr val="tx1"/>
                </a:solidFill>
                <a:latin typeface="Times New Roman" pitchFamily="18" charset="0"/>
                <a:ea typeface="HG正楷書体-PRO" pitchFamily="65" charset="-128"/>
              </a:endParaRPr>
            </a:p>
          </p:txBody>
        </p:sp>
        <p:sp>
          <p:nvSpPr>
            <p:cNvPr id="364589" name="Rectangle 45"/>
            <p:cNvSpPr>
              <a:spLocks noChangeArrowheads="1"/>
            </p:cNvSpPr>
            <p:nvPr/>
          </p:nvSpPr>
          <p:spPr bwMode="auto">
            <a:xfrm>
              <a:off x="1041" y="558"/>
              <a:ext cx="22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400" b="1">
                  <a:solidFill>
                    <a:srgbClr val="000000"/>
                  </a:solidFill>
                  <a:latin typeface="ＭＳ Ｐゴシック" pitchFamily="50" charset="-128"/>
                  <a:ea typeface="ＭＳ Ｐゴシック" pitchFamily="50" charset="-128"/>
                </a:rPr>
                <a:t>（件）</a:t>
              </a:r>
              <a:endParaRPr lang="ja-JP" altLang="en-US" sz="4000">
                <a:solidFill>
                  <a:schemeClr val="tx1"/>
                </a:solidFill>
                <a:latin typeface="Times New Roman" pitchFamily="18" charset="0"/>
                <a:ea typeface="HG正楷書体-PRO" pitchFamily="65" charset="-128"/>
              </a:endParaRPr>
            </a:p>
          </p:txBody>
        </p:sp>
        <p:sp>
          <p:nvSpPr>
            <p:cNvPr id="364590" name="Rectangle 46"/>
            <p:cNvSpPr>
              <a:spLocks noChangeArrowheads="1"/>
            </p:cNvSpPr>
            <p:nvPr/>
          </p:nvSpPr>
          <p:spPr bwMode="auto">
            <a:xfrm>
              <a:off x="979" y="2385"/>
              <a:ext cx="33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400" b="1">
                  <a:solidFill>
                    <a:srgbClr val="000000"/>
                  </a:solidFill>
                  <a:latin typeface="ＭＳ Ｐゴシック" pitchFamily="50" charset="-128"/>
                  <a:ea typeface="ＭＳ Ｐゴシック" pitchFamily="50" charset="-128"/>
                </a:rPr>
                <a:t>2003</a:t>
              </a:r>
              <a:r>
                <a:rPr lang="ja-JP" altLang="en-US" sz="1400" b="1">
                  <a:solidFill>
                    <a:srgbClr val="000000"/>
                  </a:solidFill>
                  <a:latin typeface="ＭＳ Ｐゴシック" pitchFamily="50" charset="-128"/>
                  <a:ea typeface="ＭＳ Ｐゴシック" pitchFamily="50" charset="-128"/>
                </a:rPr>
                <a:t>年</a:t>
              </a:r>
              <a:endParaRPr lang="ja-JP" altLang="en-US" sz="4000">
                <a:solidFill>
                  <a:schemeClr val="tx1"/>
                </a:solidFill>
                <a:latin typeface="Times New Roman" pitchFamily="18" charset="0"/>
                <a:ea typeface="HG正楷書体-PRO" pitchFamily="65" charset="-128"/>
              </a:endParaRPr>
            </a:p>
          </p:txBody>
        </p:sp>
        <p:sp>
          <p:nvSpPr>
            <p:cNvPr id="364591" name="Rectangle 47"/>
            <p:cNvSpPr>
              <a:spLocks noChangeArrowheads="1"/>
            </p:cNvSpPr>
            <p:nvPr/>
          </p:nvSpPr>
          <p:spPr bwMode="auto">
            <a:xfrm>
              <a:off x="1320" y="818"/>
              <a:ext cx="23" cy="155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592" name="Rectangle 48"/>
            <p:cNvSpPr>
              <a:spLocks noChangeArrowheads="1"/>
            </p:cNvSpPr>
            <p:nvPr/>
          </p:nvSpPr>
          <p:spPr bwMode="auto">
            <a:xfrm>
              <a:off x="1622"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593" name="Rectangle 49"/>
            <p:cNvSpPr>
              <a:spLocks noChangeArrowheads="1"/>
            </p:cNvSpPr>
            <p:nvPr/>
          </p:nvSpPr>
          <p:spPr bwMode="auto">
            <a:xfrm>
              <a:off x="1893"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594" name="Rectangle 50"/>
            <p:cNvSpPr>
              <a:spLocks noChangeArrowheads="1"/>
            </p:cNvSpPr>
            <p:nvPr/>
          </p:nvSpPr>
          <p:spPr bwMode="auto">
            <a:xfrm>
              <a:off x="2164"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595" name="Rectangle 51"/>
            <p:cNvSpPr>
              <a:spLocks noChangeArrowheads="1"/>
            </p:cNvSpPr>
            <p:nvPr/>
          </p:nvSpPr>
          <p:spPr bwMode="auto">
            <a:xfrm>
              <a:off x="2434"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596" name="Rectangle 52"/>
            <p:cNvSpPr>
              <a:spLocks noChangeArrowheads="1"/>
            </p:cNvSpPr>
            <p:nvPr/>
          </p:nvSpPr>
          <p:spPr bwMode="auto">
            <a:xfrm>
              <a:off x="2705"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597" name="Rectangle 53"/>
            <p:cNvSpPr>
              <a:spLocks noChangeArrowheads="1"/>
            </p:cNvSpPr>
            <p:nvPr/>
          </p:nvSpPr>
          <p:spPr bwMode="auto">
            <a:xfrm>
              <a:off x="2976"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598" name="Rectangle 54"/>
            <p:cNvSpPr>
              <a:spLocks noChangeArrowheads="1"/>
            </p:cNvSpPr>
            <p:nvPr/>
          </p:nvSpPr>
          <p:spPr bwMode="auto">
            <a:xfrm>
              <a:off x="3247"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599" name="Rectangle 55"/>
            <p:cNvSpPr>
              <a:spLocks noChangeArrowheads="1"/>
            </p:cNvSpPr>
            <p:nvPr/>
          </p:nvSpPr>
          <p:spPr bwMode="auto">
            <a:xfrm>
              <a:off x="3518"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00" name="Rectangle 56"/>
            <p:cNvSpPr>
              <a:spLocks noChangeArrowheads="1"/>
            </p:cNvSpPr>
            <p:nvPr/>
          </p:nvSpPr>
          <p:spPr bwMode="auto">
            <a:xfrm>
              <a:off x="3789"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01" name="Rectangle 57"/>
            <p:cNvSpPr>
              <a:spLocks noChangeArrowheads="1"/>
            </p:cNvSpPr>
            <p:nvPr/>
          </p:nvSpPr>
          <p:spPr bwMode="auto">
            <a:xfrm>
              <a:off x="4060"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02" name="Rectangle 58"/>
            <p:cNvSpPr>
              <a:spLocks noChangeArrowheads="1"/>
            </p:cNvSpPr>
            <p:nvPr/>
          </p:nvSpPr>
          <p:spPr bwMode="auto">
            <a:xfrm>
              <a:off x="4331"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03" name="Rectangle 59"/>
            <p:cNvSpPr>
              <a:spLocks noChangeArrowheads="1"/>
            </p:cNvSpPr>
            <p:nvPr/>
          </p:nvSpPr>
          <p:spPr bwMode="auto">
            <a:xfrm>
              <a:off x="4602"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04" name="Rectangle 60"/>
            <p:cNvSpPr>
              <a:spLocks noChangeArrowheads="1"/>
            </p:cNvSpPr>
            <p:nvPr/>
          </p:nvSpPr>
          <p:spPr bwMode="auto">
            <a:xfrm>
              <a:off x="1343" y="818"/>
              <a:ext cx="70"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05" name="Line 61"/>
            <p:cNvSpPr>
              <a:spLocks noChangeShapeType="1"/>
            </p:cNvSpPr>
            <p:nvPr/>
          </p:nvSpPr>
          <p:spPr bwMode="auto">
            <a:xfrm>
              <a:off x="1343" y="978"/>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4606" name="Rectangle 62"/>
            <p:cNvSpPr>
              <a:spLocks noChangeArrowheads="1"/>
            </p:cNvSpPr>
            <p:nvPr/>
          </p:nvSpPr>
          <p:spPr bwMode="auto">
            <a:xfrm>
              <a:off x="1343" y="978"/>
              <a:ext cx="70"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07" name="Rectangle 63"/>
            <p:cNvSpPr>
              <a:spLocks noChangeArrowheads="1"/>
            </p:cNvSpPr>
            <p:nvPr/>
          </p:nvSpPr>
          <p:spPr bwMode="auto">
            <a:xfrm>
              <a:off x="1343" y="1124"/>
              <a:ext cx="70"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08" name="Line 64"/>
            <p:cNvSpPr>
              <a:spLocks noChangeShapeType="1"/>
            </p:cNvSpPr>
            <p:nvPr/>
          </p:nvSpPr>
          <p:spPr bwMode="auto">
            <a:xfrm>
              <a:off x="1343" y="1284"/>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4609" name="Rectangle 65"/>
            <p:cNvSpPr>
              <a:spLocks noChangeArrowheads="1"/>
            </p:cNvSpPr>
            <p:nvPr/>
          </p:nvSpPr>
          <p:spPr bwMode="auto">
            <a:xfrm>
              <a:off x="1343" y="1284"/>
              <a:ext cx="70"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10" name="Rectangle 66"/>
            <p:cNvSpPr>
              <a:spLocks noChangeArrowheads="1"/>
            </p:cNvSpPr>
            <p:nvPr/>
          </p:nvSpPr>
          <p:spPr bwMode="auto">
            <a:xfrm>
              <a:off x="1343" y="1429"/>
              <a:ext cx="70"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11" name="Line 67"/>
            <p:cNvSpPr>
              <a:spLocks noChangeShapeType="1"/>
            </p:cNvSpPr>
            <p:nvPr/>
          </p:nvSpPr>
          <p:spPr bwMode="auto">
            <a:xfrm>
              <a:off x="1343" y="1590"/>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4612" name="Rectangle 68"/>
            <p:cNvSpPr>
              <a:spLocks noChangeArrowheads="1"/>
            </p:cNvSpPr>
            <p:nvPr/>
          </p:nvSpPr>
          <p:spPr bwMode="auto">
            <a:xfrm>
              <a:off x="1343" y="1735"/>
              <a:ext cx="70"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13" name="Line 69"/>
            <p:cNvSpPr>
              <a:spLocks noChangeShapeType="1"/>
            </p:cNvSpPr>
            <p:nvPr/>
          </p:nvSpPr>
          <p:spPr bwMode="auto">
            <a:xfrm>
              <a:off x="1343" y="1896"/>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4614" name="Rectangle 70"/>
            <p:cNvSpPr>
              <a:spLocks noChangeArrowheads="1"/>
            </p:cNvSpPr>
            <p:nvPr/>
          </p:nvSpPr>
          <p:spPr bwMode="auto">
            <a:xfrm>
              <a:off x="1343" y="2041"/>
              <a:ext cx="70"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15" name="Line 71"/>
            <p:cNvSpPr>
              <a:spLocks noChangeShapeType="1"/>
            </p:cNvSpPr>
            <p:nvPr/>
          </p:nvSpPr>
          <p:spPr bwMode="auto">
            <a:xfrm>
              <a:off x="1343" y="2202"/>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4616" name="Rectangle 72"/>
            <p:cNvSpPr>
              <a:spLocks noChangeArrowheads="1"/>
            </p:cNvSpPr>
            <p:nvPr/>
          </p:nvSpPr>
          <p:spPr bwMode="auto">
            <a:xfrm>
              <a:off x="1343" y="2202"/>
              <a:ext cx="70"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17" name="Rectangle 73"/>
            <p:cNvSpPr>
              <a:spLocks noChangeArrowheads="1"/>
            </p:cNvSpPr>
            <p:nvPr/>
          </p:nvSpPr>
          <p:spPr bwMode="auto">
            <a:xfrm>
              <a:off x="1343" y="2347"/>
              <a:ext cx="3282" cy="2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18" name="Oval 74"/>
            <p:cNvSpPr>
              <a:spLocks noChangeArrowheads="1"/>
            </p:cNvSpPr>
            <p:nvPr/>
          </p:nvSpPr>
          <p:spPr bwMode="auto">
            <a:xfrm>
              <a:off x="1583" y="1384"/>
              <a:ext cx="77" cy="91"/>
            </a:xfrm>
            <a:prstGeom prst="ellipse">
              <a:avLst/>
            </a:prstGeom>
            <a:solidFill>
              <a:srgbClr val="000000"/>
            </a:solidFill>
            <a:ln w="12700">
              <a:solidFill>
                <a:srgbClr val="000000"/>
              </a:solidFill>
              <a:round/>
              <a:headEnd/>
              <a:tailEnd/>
            </a:ln>
          </p:spPr>
          <p:txBody>
            <a:bodyPr/>
            <a:lstStyle/>
            <a:p>
              <a:endParaRPr lang="ja-JP" altLang="en-US"/>
            </a:p>
          </p:txBody>
        </p:sp>
        <p:sp>
          <p:nvSpPr>
            <p:cNvPr id="364619" name="Oval 75"/>
            <p:cNvSpPr>
              <a:spLocks noChangeArrowheads="1"/>
            </p:cNvSpPr>
            <p:nvPr/>
          </p:nvSpPr>
          <p:spPr bwMode="auto">
            <a:xfrm>
              <a:off x="1854" y="1246"/>
              <a:ext cx="77" cy="92"/>
            </a:xfrm>
            <a:prstGeom prst="ellipse">
              <a:avLst/>
            </a:prstGeom>
            <a:solidFill>
              <a:srgbClr val="000000"/>
            </a:solidFill>
            <a:ln w="12700">
              <a:solidFill>
                <a:srgbClr val="000000"/>
              </a:solidFill>
              <a:round/>
              <a:headEnd/>
              <a:tailEnd/>
            </a:ln>
          </p:spPr>
          <p:txBody>
            <a:bodyPr/>
            <a:lstStyle/>
            <a:p>
              <a:endParaRPr lang="ja-JP" altLang="en-US"/>
            </a:p>
          </p:txBody>
        </p:sp>
        <p:sp>
          <p:nvSpPr>
            <p:cNvPr id="364620" name="Oval 76"/>
            <p:cNvSpPr>
              <a:spLocks noChangeArrowheads="1"/>
            </p:cNvSpPr>
            <p:nvPr/>
          </p:nvSpPr>
          <p:spPr bwMode="auto">
            <a:xfrm>
              <a:off x="2125" y="1437"/>
              <a:ext cx="77" cy="92"/>
            </a:xfrm>
            <a:prstGeom prst="ellipse">
              <a:avLst/>
            </a:prstGeom>
            <a:solidFill>
              <a:srgbClr val="000000"/>
            </a:solidFill>
            <a:ln w="12700">
              <a:solidFill>
                <a:srgbClr val="000000"/>
              </a:solidFill>
              <a:round/>
              <a:headEnd/>
              <a:tailEnd/>
            </a:ln>
          </p:spPr>
          <p:txBody>
            <a:bodyPr/>
            <a:lstStyle/>
            <a:p>
              <a:endParaRPr lang="ja-JP" altLang="en-US"/>
            </a:p>
          </p:txBody>
        </p:sp>
        <p:sp>
          <p:nvSpPr>
            <p:cNvPr id="364621" name="Oval 77"/>
            <p:cNvSpPr>
              <a:spLocks noChangeArrowheads="1"/>
            </p:cNvSpPr>
            <p:nvPr/>
          </p:nvSpPr>
          <p:spPr bwMode="auto">
            <a:xfrm>
              <a:off x="2396" y="1101"/>
              <a:ext cx="77" cy="91"/>
            </a:xfrm>
            <a:prstGeom prst="ellipse">
              <a:avLst/>
            </a:prstGeom>
            <a:solidFill>
              <a:srgbClr val="000000"/>
            </a:solidFill>
            <a:ln w="12700">
              <a:solidFill>
                <a:srgbClr val="000000"/>
              </a:solidFill>
              <a:round/>
              <a:headEnd/>
              <a:tailEnd/>
            </a:ln>
          </p:spPr>
          <p:txBody>
            <a:bodyPr/>
            <a:lstStyle/>
            <a:p>
              <a:endParaRPr lang="ja-JP" altLang="en-US"/>
            </a:p>
          </p:txBody>
        </p:sp>
        <p:sp>
          <p:nvSpPr>
            <p:cNvPr id="364622" name="Oval 78"/>
            <p:cNvSpPr>
              <a:spLocks noChangeArrowheads="1"/>
            </p:cNvSpPr>
            <p:nvPr/>
          </p:nvSpPr>
          <p:spPr bwMode="auto">
            <a:xfrm>
              <a:off x="2667" y="1475"/>
              <a:ext cx="77" cy="92"/>
            </a:xfrm>
            <a:prstGeom prst="ellipse">
              <a:avLst/>
            </a:prstGeom>
            <a:solidFill>
              <a:srgbClr val="000000"/>
            </a:solidFill>
            <a:ln w="12700">
              <a:solidFill>
                <a:srgbClr val="000000"/>
              </a:solidFill>
              <a:round/>
              <a:headEnd/>
              <a:tailEnd/>
            </a:ln>
          </p:spPr>
          <p:txBody>
            <a:bodyPr/>
            <a:lstStyle/>
            <a:p>
              <a:endParaRPr lang="ja-JP" altLang="en-US"/>
            </a:p>
          </p:txBody>
        </p:sp>
        <p:sp>
          <p:nvSpPr>
            <p:cNvPr id="364623" name="Oval 79"/>
            <p:cNvSpPr>
              <a:spLocks noChangeArrowheads="1"/>
            </p:cNvSpPr>
            <p:nvPr/>
          </p:nvSpPr>
          <p:spPr bwMode="auto">
            <a:xfrm>
              <a:off x="2945" y="1368"/>
              <a:ext cx="78" cy="92"/>
            </a:xfrm>
            <a:prstGeom prst="ellipse">
              <a:avLst/>
            </a:prstGeom>
            <a:solidFill>
              <a:srgbClr val="000000"/>
            </a:solidFill>
            <a:ln w="12700">
              <a:solidFill>
                <a:srgbClr val="000000"/>
              </a:solidFill>
              <a:round/>
              <a:headEnd/>
              <a:tailEnd/>
            </a:ln>
          </p:spPr>
          <p:txBody>
            <a:bodyPr/>
            <a:lstStyle/>
            <a:p>
              <a:endParaRPr lang="ja-JP" altLang="en-US"/>
            </a:p>
          </p:txBody>
        </p:sp>
        <p:sp>
          <p:nvSpPr>
            <p:cNvPr id="364624" name="Oval 80"/>
            <p:cNvSpPr>
              <a:spLocks noChangeArrowheads="1"/>
            </p:cNvSpPr>
            <p:nvPr/>
          </p:nvSpPr>
          <p:spPr bwMode="auto">
            <a:xfrm>
              <a:off x="3487" y="1919"/>
              <a:ext cx="78" cy="92"/>
            </a:xfrm>
            <a:prstGeom prst="ellipse">
              <a:avLst/>
            </a:prstGeom>
            <a:solidFill>
              <a:srgbClr val="000000"/>
            </a:solidFill>
            <a:ln w="12700">
              <a:solidFill>
                <a:srgbClr val="000000"/>
              </a:solidFill>
              <a:round/>
              <a:headEnd/>
              <a:tailEnd/>
            </a:ln>
          </p:spPr>
          <p:txBody>
            <a:bodyPr/>
            <a:lstStyle/>
            <a:p>
              <a:endParaRPr lang="ja-JP" altLang="en-US"/>
            </a:p>
          </p:txBody>
        </p:sp>
        <p:sp>
          <p:nvSpPr>
            <p:cNvPr id="364625" name="Oval 81"/>
            <p:cNvSpPr>
              <a:spLocks noChangeArrowheads="1"/>
            </p:cNvSpPr>
            <p:nvPr/>
          </p:nvSpPr>
          <p:spPr bwMode="auto">
            <a:xfrm>
              <a:off x="3751" y="1827"/>
              <a:ext cx="77" cy="92"/>
            </a:xfrm>
            <a:prstGeom prst="ellipse">
              <a:avLst/>
            </a:prstGeom>
            <a:solidFill>
              <a:srgbClr val="000000"/>
            </a:solidFill>
            <a:ln w="12700">
              <a:solidFill>
                <a:srgbClr val="000000"/>
              </a:solidFill>
              <a:round/>
              <a:headEnd/>
              <a:tailEnd/>
            </a:ln>
          </p:spPr>
          <p:txBody>
            <a:bodyPr/>
            <a:lstStyle/>
            <a:p>
              <a:endParaRPr lang="ja-JP" altLang="en-US"/>
            </a:p>
          </p:txBody>
        </p:sp>
        <p:sp>
          <p:nvSpPr>
            <p:cNvPr id="364626" name="Oval 82"/>
            <p:cNvSpPr>
              <a:spLocks noChangeArrowheads="1"/>
            </p:cNvSpPr>
            <p:nvPr/>
          </p:nvSpPr>
          <p:spPr bwMode="auto">
            <a:xfrm>
              <a:off x="4029" y="2003"/>
              <a:ext cx="78" cy="92"/>
            </a:xfrm>
            <a:prstGeom prst="ellipse">
              <a:avLst/>
            </a:prstGeom>
            <a:solidFill>
              <a:srgbClr val="000000"/>
            </a:solidFill>
            <a:ln w="12700">
              <a:solidFill>
                <a:srgbClr val="000000"/>
              </a:solidFill>
              <a:round/>
              <a:headEnd/>
              <a:tailEnd/>
            </a:ln>
          </p:spPr>
          <p:txBody>
            <a:bodyPr/>
            <a:lstStyle/>
            <a:p>
              <a:endParaRPr lang="ja-JP" altLang="en-US"/>
            </a:p>
          </p:txBody>
        </p:sp>
        <p:sp>
          <p:nvSpPr>
            <p:cNvPr id="364627" name="Oval 83"/>
            <p:cNvSpPr>
              <a:spLocks noChangeArrowheads="1"/>
            </p:cNvSpPr>
            <p:nvPr/>
          </p:nvSpPr>
          <p:spPr bwMode="auto">
            <a:xfrm>
              <a:off x="4300" y="1888"/>
              <a:ext cx="78" cy="92"/>
            </a:xfrm>
            <a:prstGeom prst="ellipse">
              <a:avLst/>
            </a:prstGeom>
            <a:solidFill>
              <a:srgbClr val="000000"/>
            </a:solidFill>
            <a:ln w="12700">
              <a:solidFill>
                <a:srgbClr val="000000"/>
              </a:solidFill>
              <a:round/>
              <a:headEnd/>
              <a:tailEnd/>
            </a:ln>
          </p:spPr>
          <p:txBody>
            <a:bodyPr/>
            <a:lstStyle/>
            <a:p>
              <a:endParaRPr lang="ja-JP" altLang="en-US"/>
            </a:p>
          </p:txBody>
        </p:sp>
        <p:sp>
          <p:nvSpPr>
            <p:cNvPr id="364628" name="Oval 84"/>
            <p:cNvSpPr>
              <a:spLocks noChangeArrowheads="1"/>
            </p:cNvSpPr>
            <p:nvPr/>
          </p:nvSpPr>
          <p:spPr bwMode="auto">
            <a:xfrm>
              <a:off x="4587" y="1972"/>
              <a:ext cx="77" cy="92"/>
            </a:xfrm>
            <a:prstGeom prst="ellipse">
              <a:avLst/>
            </a:prstGeom>
            <a:solidFill>
              <a:srgbClr val="000000"/>
            </a:solidFill>
            <a:ln w="12700">
              <a:solidFill>
                <a:srgbClr val="000000"/>
              </a:solidFill>
              <a:round/>
              <a:headEnd/>
              <a:tailEnd/>
            </a:ln>
          </p:spPr>
          <p:txBody>
            <a:bodyPr/>
            <a:lstStyle/>
            <a:p>
              <a:endParaRPr lang="ja-JP" altLang="en-US"/>
            </a:p>
          </p:txBody>
        </p:sp>
        <p:sp>
          <p:nvSpPr>
            <p:cNvPr id="364629" name="Oval 85"/>
            <p:cNvSpPr>
              <a:spLocks noChangeArrowheads="1"/>
            </p:cNvSpPr>
            <p:nvPr/>
          </p:nvSpPr>
          <p:spPr bwMode="auto">
            <a:xfrm>
              <a:off x="3209" y="1705"/>
              <a:ext cx="77" cy="91"/>
            </a:xfrm>
            <a:prstGeom prst="ellipse">
              <a:avLst/>
            </a:prstGeom>
            <a:solidFill>
              <a:srgbClr val="000000"/>
            </a:solidFill>
            <a:ln w="12700">
              <a:solidFill>
                <a:srgbClr val="000000"/>
              </a:solidFill>
              <a:round/>
              <a:headEnd/>
              <a:tailEnd/>
            </a:ln>
          </p:spPr>
          <p:txBody>
            <a:bodyPr/>
            <a:lstStyle/>
            <a:p>
              <a:endParaRPr lang="ja-JP" altLang="en-US"/>
            </a:p>
          </p:txBody>
        </p:sp>
        <p:sp>
          <p:nvSpPr>
            <p:cNvPr id="364630" name="Freeform 86"/>
            <p:cNvSpPr>
              <a:spLocks/>
            </p:cNvSpPr>
            <p:nvPr/>
          </p:nvSpPr>
          <p:spPr bwMode="auto">
            <a:xfrm>
              <a:off x="1622" y="1261"/>
              <a:ext cx="309" cy="184"/>
            </a:xfrm>
            <a:custGeom>
              <a:avLst/>
              <a:gdLst>
                <a:gd name="T0" fmla="*/ 0 w 309"/>
                <a:gd name="T1" fmla="*/ 161 h 184"/>
                <a:gd name="T2" fmla="*/ 7 w 309"/>
                <a:gd name="T3" fmla="*/ 184 h 184"/>
                <a:gd name="T4" fmla="*/ 309 w 309"/>
                <a:gd name="T5" fmla="*/ 23 h 184"/>
                <a:gd name="T6" fmla="*/ 302 w 309"/>
                <a:gd name="T7" fmla="*/ 0 h 184"/>
                <a:gd name="T8" fmla="*/ 0 w 309"/>
                <a:gd name="T9" fmla="*/ 161 h 184"/>
              </a:gdLst>
              <a:ahLst/>
              <a:cxnLst>
                <a:cxn ang="0">
                  <a:pos x="T0" y="T1"/>
                </a:cxn>
                <a:cxn ang="0">
                  <a:pos x="T2" y="T3"/>
                </a:cxn>
                <a:cxn ang="0">
                  <a:pos x="T4" y="T5"/>
                </a:cxn>
                <a:cxn ang="0">
                  <a:pos x="T6" y="T7"/>
                </a:cxn>
                <a:cxn ang="0">
                  <a:pos x="T8" y="T9"/>
                </a:cxn>
              </a:cxnLst>
              <a:rect l="0" t="0" r="r" b="b"/>
              <a:pathLst>
                <a:path w="309" h="184">
                  <a:moveTo>
                    <a:pt x="0" y="161"/>
                  </a:moveTo>
                  <a:lnTo>
                    <a:pt x="7" y="184"/>
                  </a:lnTo>
                  <a:lnTo>
                    <a:pt x="309" y="23"/>
                  </a:lnTo>
                  <a:lnTo>
                    <a:pt x="302" y="0"/>
                  </a:lnTo>
                  <a:lnTo>
                    <a:pt x="0" y="1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4631" name="Freeform 87"/>
            <p:cNvSpPr>
              <a:spLocks/>
            </p:cNvSpPr>
            <p:nvPr/>
          </p:nvSpPr>
          <p:spPr bwMode="auto">
            <a:xfrm>
              <a:off x="2164" y="1131"/>
              <a:ext cx="278" cy="352"/>
            </a:xfrm>
            <a:custGeom>
              <a:avLst/>
              <a:gdLst>
                <a:gd name="T0" fmla="*/ 0 w 278"/>
                <a:gd name="T1" fmla="*/ 337 h 352"/>
                <a:gd name="T2" fmla="*/ 15 w 278"/>
                <a:gd name="T3" fmla="*/ 352 h 352"/>
                <a:gd name="T4" fmla="*/ 278 w 278"/>
                <a:gd name="T5" fmla="*/ 16 h 352"/>
                <a:gd name="T6" fmla="*/ 263 w 278"/>
                <a:gd name="T7" fmla="*/ 0 h 352"/>
                <a:gd name="T8" fmla="*/ 0 w 278"/>
                <a:gd name="T9" fmla="*/ 337 h 352"/>
              </a:gdLst>
              <a:ahLst/>
              <a:cxnLst>
                <a:cxn ang="0">
                  <a:pos x="T0" y="T1"/>
                </a:cxn>
                <a:cxn ang="0">
                  <a:pos x="T2" y="T3"/>
                </a:cxn>
                <a:cxn ang="0">
                  <a:pos x="T4" y="T5"/>
                </a:cxn>
                <a:cxn ang="0">
                  <a:pos x="T6" y="T7"/>
                </a:cxn>
                <a:cxn ang="0">
                  <a:pos x="T8" y="T9"/>
                </a:cxn>
              </a:cxnLst>
              <a:rect l="0" t="0" r="r" b="b"/>
              <a:pathLst>
                <a:path w="278" h="352">
                  <a:moveTo>
                    <a:pt x="0" y="337"/>
                  </a:moveTo>
                  <a:lnTo>
                    <a:pt x="15" y="352"/>
                  </a:lnTo>
                  <a:lnTo>
                    <a:pt x="278" y="16"/>
                  </a:lnTo>
                  <a:lnTo>
                    <a:pt x="263" y="0"/>
                  </a:lnTo>
                  <a:lnTo>
                    <a:pt x="0" y="3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4632" name="Freeform 88"/>
            <p:cNvSpPr>
              <a:spLocks/>
            </p:cNvSpPr>
            <p:nvPr/>
          </p:nvSpPr>
          <p:spPr bwMode="auto">
            <a:xfrm>
              <a:off x="2705" y="1399"/>
              <a:ext cx="287" cy="130"/>
            </a:xfrm>
            <a:custGeom>
              <a:avLst/>
              <a:gdLst>
                <a:gd name="T0" fmla="*/ 0 w 287"/>
                <a:gd name="T1" fmla="*/ 107 h 130"/>
                <a:gd name="T2" fmla="*/ 8 w 287"/>
                <a:gd name="T3" fmla="*/ 130 h 130"/>
                <a:gd name="T4" fmla="*/ 287 w 287"/>
                <a:gd name="T5" fmla="*/ 23 h 130"/>
                <a:gd name="T6" fmla="*/ 279 w 287"/>
                <a:gd name="T7" fmla="*/ 0 h 130"/>
                <a:gd name="T8" fmla="*/ 0 w 287"/>
                <a:gd name="T9" fmla="*/ 107 h 130"/>
              </a:gdLst>
              <a:ahLst/>
              <a:cxnLst>
                <a:cxn ang="0">
                  <a:pos x="T0" y="T1"/>
                </a:cxn>
                <a:cxn ang="0">
                  <a:pos x="T2" y="T3"/>
                </a:cxn>
                <a:cxn ang="0">
                  <a:pos x="T4" y="T5"/>
                </a:cxn>
                <a:cxn ang="0">
                  <a:pos x="T6" y="T7"/>
                </a:cxn>
                <a:cxn ang="0">
                  <a:pos x="T8" y="T9"/>
                </a:cxn>
              </a:cxnLst>
              <a:rect l="0" t="0" r="r" b="b"/>
              <a:pathLst>
                <a:path w="287" h="130">
                  <a:moveTo>
                    <a:pt x="0" y="107"/>
                  </a:moveTo>
                  <a:lnTo>
                    <a:pt x="8" y="130"/>
                  </a:lnTo>
                  <a:lnTo>
                    <a:pt x="287" y="23"/>
                  </a:lnTo>
                  <a:lnTo>
                    <a:pt x="279" y="0"/>
                  </a:lnTo>
                  <a:lnTo>
                    <a:pt x="0" y="1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4633" name="Freeform 89"/>
            <p:cNvSpPr>
              <a:spLocks/>
            </p:cNvSpPr>
            <p:nvPr/>
          </p:nvSpPr>
          <p:spPr bwMode="auto">
            <a:xfrm>
              <a:off x="3518" y="1865"/>
              <a:ext cx="287" cy="115"/>
            </a:xfrm>
            <a:custGeom>
              <a:avLst/>
              <a:gdLst>
                <a:gd name="T0" fmla="*/ 0 w 287"/>
                <a:gd name="T1" fmla="*/ 92 h 115"/>
                <a:gd name="T2" fmla="*/ 8 w 287"/>
                <a:gd name="T3" fmla="*/ 115 h 115"/>
                <a:gd name="T4" fmla="*/ 287 w 287"/>
                <a:gd name="T5" fmla="*/ 23 h 115"/>
                <a:gd name="T6" fmla="*/ 279 w 287"/>
                <a:gd name="T7" fmla="*/ 0 h 115"/>
                <a:gd name="T8" fmla="*/ 0 w 287"/>
                <a:gd name="T9" fmla="*/ 92 h 115"/>
              </a:gdLst>
              <a:ahLst/>
              <a:cxnLst>
                <a:cxn ang="0">
                  <a:pos x="T0" y="T1"/>
                </a:cxn>
                <a:cxn ang="0">
                  <a:pos x="T2" y="T3"/>
                </a:cxn>
                <a:cxn ang="0">
                  <a:pos x="T4" y="T5"/>
                </a:cxn>
                <a:cxn ang="0">
                  <a:pos x="T6" y="T7"/>
                </a:cxn>
                <a:cxn ang="0">
                  <a:pos x="T8" y="T9"/>
                </a:cxn>
              </a:cxnLst>
              <a:rect l="0" t="0" r="r" b="b"/>
              <a:pathLst>
                <a:path w="287" h="115">
                  <a:moveTo>
                    <a:pt x="0" y="92"/>
                  </a:moveTo>
                  <a:lnTo>
                    <a:pt x="8" y="115"/>
                  </a:lnTo>
                  <a:lnTo>
                    <a:pt x="287" y="23"/>
                  </a:lnTo>
                  <a:lnTo>
                    <a:pt x="279" y="0"/>
                  </a:lnTo>
                  <a:lnTo>
                    <a:pt x="0" y="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4634" name="Freeform 90"/>
            <p:cNvSpPr>
              <a:spLocks/>
            </p:cNvSpPr>
            <p:nvPr/>
          </p:nvSpPr>
          <p:spPr bwMode="auto">
            <a:xfrm>
              <a:off x="4076" y="1926"/>
              <a:ext cx="271" cy="123"/>
            </a:xfrm>
            <a:custGeom>
              <a:avLst/>
              <a:gdLst>
                <a:gd name="T0" fmla="*/ 0 w 271"/>
                <a:gd name="T1" fmla="*/ 100 h 123"/>
                <a:gd name="T2" fmla="*/ 7 w 271"/>
                <a:gd name="T3" fmla="*/ 123 h 123"/>
                <a:gd name="T4" fmla="*/ 271 w 271"/>
                <a:gd name="T5" fmla="*/ 23 h 123"/>
                <a:gd name="T6" fmla="*/ 263 w 271"/>
                <a:gd name="T7" fmla="*/ 0 h 123"/>
                <a:gd name="T8" fmla="*/ 0 w 271"/>
                <a:gd name="T9" fmla="*/ 100 h 123"/>
              </a:gdLst>
              <a:ahLst/>
              <a:cxnLst>
                <a:cxn ang="0">
                  <a:pos x="T0" y="T1"/>
                </a:cxn>
                <a:cxn ang="0">
                  <a:pos x="T2" y="T3"/>
                </a:cxn>
                <a:cxn ang="0">
                  <a:pos x="T4" y="T5"/>
                </a:cxn>
                <a:cxn ang="0">
                  <a:pos x="T6" y="T7"/>
                </a:cxn>
                <a:cxn ang="0">
                  <a:pos x="T8" y="T9"/>
                </a:cxn>
              </a:cxnLst>
              <a:rect l="0" t="0" r="r" b="b"/>
              <a:pathLst>
                <a:path w="271" h="123">
                  <a:moveTo>
                    <a:pt x="0" y="100"/>
                  </a:moveTo>
                  <a:lnTo>
                    <a:pt x="7" y="123"/>
                  </a:lnTo>
                  <a:lnTo>
                    <a:pt x="271" y="23"/>
                  </a:lnTo>
                  <a:lnTo>
                    <a:pt x="263" y="0"/>
                  </a:lnTo>
                  <a:lnTo>
                    <a:pt x="0" y="1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4635" name="Freeform 91"/>
            <p:cNvSpPr>
              <a:spLocks/>
            </p:cNvSpPr>
            <p:nvPr/>
          </p:nvSpPr>
          <p:spPr bwMode="auto">
            <a:xfrm>
              <a:off x="3247" y="1743"/>
              <a:ext cx="295" cy="237"/>
            </a:xfrm>
            <a:custGeom>
              <a:avLst/>
              <a:gdLst>
                <a:gd name="T0" fmla="*/ 8 w 295"/>
                <a:gd name="T1" fmla="*/ 0 h 237"/>
                <a:gd name="T2" fmla="*/ 0 w 295"/>
                <a:gd name="T3" fmla="*/ 23 h 237"/>
                <a:gd name="T4" fmla="*/ 287 w 295"/>
                <a:gd name="T5" fmla="*/ 237 h 237"/>
                <a:gd name="T6" fmla="*/ 295 w 295"/>
                <a:gd name="T7" fmla="*/ 214 h 237"/>
                <a:gd name="T8" fmla="*/ 8 w 295"/>
                <a:gd name="T9" fmla="*/ 0 h 237"/>
              </a:gdLst>
              <a:ahLst/>
              <a:cxnLst>
                <a:cxn ang="0">
                  <a:pos x="T0" y="T1"/>
                </a:cxn>
                <a:cxn ang="0">
                  <a:pos x="T2" y="T3"/>
                </a:cxn>
                <a:cxn ang="0">
                  <a:pos x="T4" y="T5"/>
                </a:cxn>
                <a:cxn ang="0">
                  <a:pos x="T6" y="T7"/>
                </a:cxn>
                <a:cxn ang="0">
                  <a:pos x="T8" y="T9"/>
                </a:cxn>
              </a:cxnLst>
              <a:rect l="0" t="0" r="r" b="b"/>
              <a:pathLst>
                <a:path w="295" h="237">
                  <a:moveTo>
                    <a:pt x="8" y="0"/>
                  </a:moveTo>
                  <a:lnTo>
                    <a:pt x="0" y="23"/>
                  </a:lnTo>
                  <a:lnTo>
                    <a:pt x="287" y="237"/>
                  </a:lnTo>
                  <a:lnTo>
                    <a:pt x="295" y="214"/>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4636" name="Freeform 92"/>
            <p:cNvSpPr>
              <a:spLocks/>
            </p:cNvSpPr>
            <p:nvPr/>
          </p:nvSpPr>
          <p:spPr bwMode="auto">
            <a:xfrm>
              <a:off x="2992" y="1414"/>
              <a:ext cx="263" cy="344"/>
            </a:xfrm>
            <a:custGeom>
              <a:avLst/>
              <a:gdLst>
                <a:gd name="T0" fmla="*/ 15 w 263"/>
                <a:gd name="T1" fmla="*/ 0 h 344"/>
                <a:gd name="T2" fmla="*/ 0 w 263"/>
                <a:gd name="T3" fmla="*/ 15 h 344"/>
                <a:gd name="T4" fmla="*/ 248 w 263"/>
                <a:gd name="T5" fmla="*/ 344 h 344"/>
                <a:gd name="T6" fmla="*/ 263 w 263"/>
                <a:gd name="T7" fmla="*/ 329 h 344"/>
                <a:gd name="T8" fmla="*/ 15 w 263"/>
                <a:gd name="T9" fmla="*/ 0 h 344"/>
              </a:gdLst>
              <a:ahLst/>
              <a:cxnLst>
                <a:cxn ang="0">
                  <a:pos x="T0" y="T1"/>
                </a:cxn>
                <a:cxn ang="0">
                  <a:pos x="T2" y="T3"/>
                </a:cxn>
                <a:cxn ang="0">
                  <a:pos x="T4" y="T5"/>
                </a:cxn>
                <a:cxn ang="0">
                  <a:pos x="T6" y="T7"/>
                </a:cxn>
                <a:cxn ang="0">
                  <a:pos x="T8" y="T9"/>
                </a:cxn>
              </a:cxnLst>
              <a:rect l="0" t="0" r="r" b="b"/>
              <a:pathLst>
                <a:path w="263" h="344">
                  <a:moveTo>
                    <a:pt x="15" y="0"/>
                  </a:moveTo>
                  <a:lnTo>
                    <a:pt x="0" y="15"/>
                  </a:lnTo>
                  <a:lnTo>
                    <a:pt x="248" y="344"/>
                  </a:lnTo>
                  <a:lnTo>
                    <a:pt x="263" y="329"/>
                  </a:lnTo>
                  <a:lnTo>
                    <a:pt x="1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4637" name="Freeform 93"/>
            <p:cNvSpPr>
              <a:spLocks/>
            </p:cNvSpPr>
            <p:nvPr/>
          </p:nvSpPr>
          <p:spPr bwMode="auto">
            <a:xfrm>
              <a:off x="2427" y="1147"/>
              <a:ext cx="263" cy="344"/>
            </a:xfrm>
            <a:custGeom>
              <a:avLst/>
              <a:gdLst>
                <a:gd name="T0" fmla="*/ 15 w 263"/>
                <a:gd name="T1" fmla="*/ 0 h 344"/>
                <a:gd name="T2" fmla="*/ 0 w 263"/>
                <a:gd name="T3" fmla="*/ 15 h 344"/>
                <a:gd name="T4" fmla="*/ 247 w 263"/>
                <a:gd name="T5" fmla="*/ 344 h 344"/>
                <a:gd name="T6" fmla="*/ 263 w 263"/>
                <a:gd name="T7" fmla="*/ 328 h 344"/>
                <a:gd name="T8" fmla="*/ 15 w 263"/>
                <a:gd name="T9" fmla="*/ 0 h 344"/>
              </a:gdLst>
              <a:ahLst/>
              <a:cxnLst>
                <a:cxn ang="0">
                  <a:pos x="T0" y="T1"/>
                </a:cxn>
                <a:cxn ang="0">
                  <a:pos x="T2" y="T3"/>
                </a:cxn>
                <a:cxn ang="0">
                  <a:pos x="T4" y="T5"/>
                </a:cxn>
                <a:cxn ang="0">
                  <a:pos x="T6" y="T7"/>
                </a:cxn>
                <a:cxn ang="0">
                  <a:pos x="T8" y="T9"/>
                </a:cxn>
              </a:cxnLst>
              <a:rect l="0" t="0" r="r" b="b"/>
              <a:pathLst>
                <a:path w="263" h="344">
                  <a:moveTo>
                    <a:pt x="15" y="0"/>
                  </a:moveTo>
                  <a:lnTo>
                    <a:pt x="0" y="15"/>
                  </a:lnTo>
                  <a:lnTo>
                    <a:pt x="247" y="344"/>
                  </a:lnTo>
                  <a:lnTo>
                    <a:pt x="263" y="328"/>
                  </a:lnTo>
                  <a:lnTo>
                    <a:pt x="1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4638" name="Freeform 94"/>
            <p:cNvSpPr>
              <a:spLocks/>
            </p:cNvSpPr>
            <p:nvPr/>
          </p:nvSpPr>
          <p:spPr bwMode="auto">
            <a:xfrm>
              <a:off x="1908" y="1284"/>
              <a:ext cx="256" cy="207"/>
            </a:xfrm>
            <a:custGeom>
              <a:avLst/>
              <a:gdLst>
                <a:gd name="T0" fmla="*/ 8 w 256"/>
                <a:gd name="T1" fmla="*/ 0 h 207"/>
                <a:gd name="T2" fmla="*/ 0 w 256"/>
                <a:gd name="T3" fmla="*/ 23 h 207"/>
                <a:gd name="T4" fmla="*/ 248 w 256"/>
                <a:gd name="T5" fmla="*/ 207 h 207"/>
                <a:gd name="T6" fmla="*/ 256 w 256"/>
                <a:gd name="T7" fmla="*/ 184 h 207"/>
                <a:gd name="T8" fmla="*/ 8 w 256"/>
                <a:gd name="T9" fmla="*/ 0 h 207"/>
              </a:gdLst>
              <a:ahLst/>
              <a:cxnLst>
                <a:cxn ang="0">
                  <a:pos x="T0" y="T1"/>
                </a:cxn>
                <a:cxn ang="0">
                  <a:pos x="T2" y="T3"/>
                </a:cxn>
                <a:cxn ang="0">
                  <a:pos x="T4" y="T5"/>
                </a:cxn>
                <a:cxn ang="0">
                  <a:pos x="T6" y="T7"/>
                </a:cxn>
                <a:cxn ang="0">
                  <a:pos x="T8" y="T9"/>
                </a:cxn>
              </a:cxnLst>
              <a:rect l="0" t="0" r="r" b="b"/>
              <a:pathLst>
                <a:path w="256" h="207">
                  <a:moveTo>
                    <a:pt x="8" y="0"/>
                  </a:moveTo>
                  <a:lnTo>
                    <a:pt x="0" y="23"/>
                  </a:lnTo>
                  <a:lnTo>
                    <a:pt x="248" y="207"/>
                  </a:lnTo>
                  <a:lnTo>
                    <a:pt x="256" y="184"/>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4639" name="Freeform 95"/>
            <p:cNvSpPr>
              <a:spLocks/>
            </p:cNvSpPr>
            <p:nvPr/>
          </p:nvSpPr>
          <p:spPr bwMode="auto">
            <a:xfrm>
              <a:off x="3782" y="1873"/>
              <a:ext cx="286" cy="183"/>
            </a:xfrm>
            <a:custGeom>
              <a:avLst/>
              <a:gdLst>
                <a:gd name="T0" fmla="*/ 7 w 286"/>
                <a:gd name="T1" fmla="*/ 0 h 183"/>
                <a:gd name="T2" fmla="*/ 0 w 286"/>
                <a:gd name="T3" fmla="*/ 23 h 183"/>
                <a:gd name="T4" fmla="*/ 278 w 286"/>
                <a:gd name="T5" fmla="*/ 183 h 183"/>
                <a:gd name="T6" fmla="*/ 286 w 286"/>
                <a:gd name="T7" fmla="*/ 160 h 183"/>
                <a:gd name="T8" fmla="*/ 7 w 286"/>
                <a:gd name="T9" fmla="*/ 0 h 183"/>
              </a:gdLst>
              <a:ahLst/>
              <a:cxnLst>
                <a:cxn ang="0">
                  <a:pos x="T0" y="T1"/>
                </a:cxn>
                <a:cxn ang="0">
                  <a:pos x="T2" y="T3"/>
                </a:cxn>
                <a:cxn ang="0">
                  <a:pos x="T4" y="T5"/>
                </a:cxn>
                <a:cxn ang="0">
                  <a:pos x="T6" y="T7"/>
                </a:cxn>
                <a:cxn ang="0">
                  <a:pos x="T8" y="T9"/>
                </a:cxn>
              </a:cxnLst>
              <a:rect l="0" t="0" r="r" b="b"/>
              <a:pathLst>
                <a:path w="286" h="183">
                  <a:moveTo>
                    <a:pt x="7" y="0"/>
                  </a:moveTo>
                  <a:lnTo>
                    <a:pt x="0" y="23"/>
                  </a:lnTo>
                  <a:lnTo>
                    <a:pt x="278" y="183"/>
                  </a:lnTo>
                  <a:lnTo>
                    <a:pt x="286" y="160"/>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4640" name="Freeform 96"/>
            <p:cNvSpPr>
              <a:spLocks/>
            </p:cNvSpPr>
            <p:nvPr/>
          </p:nvSpPr>
          <p:spPr bwMode="auto">
            <a:xfrm>
              <a:off x="4331" y="1926"/>
              <a:ext cx="310" cy="107"/>
            </a:xfrm>
            <a:custGeom>
              <a:avLst/>
              <a:gdLst>
                <a:gd name="T0" fmla="*/ 0 w 310"/>
                <a:gd name="T1" fmla="*/ 0 h 107"/>
                <a:gd name="T2" fmla="*/ 0 w 310"/>
                <a:gd name="T3" fmla="*/ 23 h 107"/>
                <a:gd name="T4" fmla="*/ 310 w 310"/>
                <a:gd name="T5" fmla="*/ 107 h 107"/>
                <a:gd name="T6" fmla="*/ 310 w 310"/>
                <a:gd name="T7" fmla="*/ 85 h 107"/>
                <a:gd name="T8" fmla="*/ 0 w 310"/>
                <a:gd name="T9" fmla="*/ 0 h 107"/>
              </a:gdLst>
              <a:ahLst/>
              <a:cxnLst>
                <a:cxn ang="0">
                  <a:pos x="T0" y="T1"/>
                </a:cxn>
                <a:cxn ang="0">
                  <a:pos x="T2" y="T3"/>
                </a:cxn>
                <a:cxn ang="0">
                  <a:pos x="T4" y="T5"/>
                </a:cxn>
                <a:cxn ang="0">
                  <a:pos x="T6" y="T7"/>
                </a:cxn>
                <a:cxn ang="0">
                  <a:pos x="T8" y="T9"/>
                </a:cxn>
              </a:cxnLst>
              <a:rect l="0" t="0" r="r" b="b"/>
              <a:pathLst>
                <a:path w="310" h="107">
                  <a:moveTo>
                    <a:pt x="0" y="0"/>
                  </a:moveTo>
                  <a:lnTo>
                    <a:pt x="0" y="23"/>
                  </a:lnTo>
                  <a:lnTo>
                    <a:pt x="310" y="107"/>
                  </a:lnTo>
                  <a:lnTo>
                    <a:pt x="310" y="8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nvGrpSpPr>
            <p:cNvPr id="364641" name="Group 97"/>
            <p:cNvGrpSpPr>
              <a:grpSpLocks/>
            </p:cNvGrpSpPr>
            <p:nvPr/>
          </p:nvGrpSpPr>
          <p:grpSpPr bwMode="auto">
            <a:xfrm>
              <a:off x="3271" y="1876"/>
              <a:ext cx="1579" cy="27"/>
              <a:chOff x="3524" y="2119"/>
              <a:chExt cx="1579" cy="15"/>
            </a:xfrm>
          </p:grpSpPr>
          <p:sp>
            <p:nvSpPr>
              <p:cNvPr id="364642" name="Rectangle 98"/>
              <p:cNvSpPr>
                <a:spLocks noChangeArrowheads="1"/>
              </p:cNvSpPr>
              <p:nvPr/>
            </p:nvSpPr>
            <p:spPr bwMode="auto">
              <a:xfrm>
                <a:off x="3524"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43" name="Rectangle 99"/>
              <p:cNvSpPr>
                <a:spLocks noChangeArrowheads="1"/>
              </p:cNvSpPr>
              <p:nvPr/>
            </p:nvSpPr>
            <p:spPr bwMode="auto">
              <a:xfrm>
                <a:off x="3632"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44" name="Rectangle 100"/>
              <p:cNvSpPr>
                <a:spLocks noChangeArrowheads="1"/>
              </p:cNvSpPr>
              <p:nvPr/>
            </p:nvSpPr>
            <p:spPr bwMode="auto">
              <a:xfrm>
                <a:off x="3740"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45" name="Rectangle 101"/>
              <p:cNvSpPr>
                <a:spLocks noChangeArrowheads="1"/>
              </p:cNvSpPr>
              <p:nvPr/>
            </p:nvSpPr>
            <p:spPr bwMode="auto">
              <a:xfrm>
                <a:off x="3849"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46" name="Rectangle 102"/>
              <p:cNvSpPr>
                <a:spLocks noChangeArrowheads="1"/>
              </p:cNvSpPr>
              <p:nvPr/>
            </p:nvSpPr>
            <p:spPr bwMode="auto">
              <a:xfrm>
                <a:off x="3957"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47" name="Rectangle 103"/>
              <p:cNvSpPr>
                <a:spLocks noChangeArrowheads="1"/>
              </p:cNvSpPr>
              <p:nvPr/>
            </p:nvSpPr>
            <p:spPr bwMode="auto">
              <a:xfrm>
                <a:off x="4065"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48" name="Rectangle 104"/>
              <p:cNvSpPr>
                <a:spLocks noChangeArrowheads="1"/>
              </p:cNvSpPr>
              <p:nvPr/>
            </p:nvSpPr>
            <p:spPr bwMode="auto">
              <a:xfrm>
                <a:off x="4174"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49" name="Rectangle 105"/>
              <p:cNvSpPr>
                <a:spLocks noChangeArrowheads="1"/>
              </p:cNvSpPr>
              <p:nvPr/>
            </p:nvSpPr>
            <p:spPr bwMode="auto">
              <a:xfrm>
                <a:off x="4282"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50" name="Rectangle 106"/>
              <p:cNvSpPr>
                <a:spLocks noChangeArrowheads="1"/>
              </p:cNvSpPr>
              <p:nvPr/>
            </p:nvSpPr>
            <p:spPr bwMode="auto">
              <a:xfrm>
                <a:off x="4391"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51" name="Rectangle 107"/>
              <p:cNvSpPr>
                <a:spLocks noChangeArrowheads="1"/>
              </p:cNvSpPr>
              <p:nvPr/>
            </p:nvSpPr>
            <p:spPr bwMode="auto">
              <a:xfrm>
                <a:off x="4499"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52" name="Rectangle 108"/>
              <p:cNvSpPr>
                <a:spLocks noChangeArrowheads="1"/>
              </p:cNvSpPr>
              <p:nvPr/>
            </p:nvSpPr>
            <p:spPr bwMode="auto">
              <a:xfrm>
                <a:off x="4607"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53" name="Rectangle 109"/>
              <p:cNvSpPr>
                <a:spLocks noChangeArrowheads="1"/>
              </p:cNvSpPr>
              <p:nvPr/>
            </p:nvSpPr>
            <p:spPr bwMode="auto">
              <a:xfrm>
                <a:off x="4716"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54" name="Rectangle 110"/>
              <p:cNvSpPr>
                <a:spLocks noChangeArrowheads="1"/>
              </p:cNvSpPr>
              <p:nvPr/>
            </p:nvSpPr>
            <p:spPr bwMode="auto">
              <a:xfrm>
                <a:off x="4824"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55" name="Rectangle 111"/>
              <p:cNvSpPr>
                <a:spLocks noChangeArrowheads="1"/>
              </p:cNvSpPr>
              <p:nvPr/>
            </p:nvSpPr>
            <p:spPr bwMode="auto">
              <a:xfrm>
                <a:off x="4933" y="2119"/>
                <a:ext cx="61"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56" name="Rectangle 112"/>
              <p:cNvSpPr>
                <a:spLocks noChangeArrowheads="1"/>
              </p:cNvSpPr>
              <p:nvPr/>
            </p:nvSpPr>
            <p:spPr bwMode="auto">
              <a:xfrm>
                <a:off x="5041"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sp>
          <p:nvSpPr>
            <p:cNvPr id="364657" name="Rectangle 113"/>
            <p:cNvSpPr>
              <a:spLocks noChangeArrowheads="1"/>
            </p:cNvSpPr>
            <p:nvPr/>
          </p:nvSpPr>
          <p:spPr bwMode="auto">
            <a:xfrm>
              <a:off x="4029" y="1682"/>
              <a:ext cx="403" cy="18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64658" name="Rectangle 114"/>
            <p:cNvSpPr>
              <a:spLocks noChangeArrowheads="1"/>
            </p:cNvSpPr>
            <p:nvPr/>
          </p:nvSpPr>
          <p:spPr bwMode="auto">
            <a:xfrm>
              <a:off x="4060" y="1705"/>
              <a:ext cx="2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500" b="1">
                  <a:solidFill>
                    <a:srgbClr val="0000FF"/>
                  </a:solidFill>
                  <a:latin typeface="ＭＳ Ｐゴシック" pitchFamily="50" charset="-128"/>
                  <a:ea typeface="ＭＳ Ｐゴシック" pitchFamily="50" charset="-128"/>
                </a:rPr>
                <a:t>目標</a:t>
              </a:r>
              <a:endParaRPr lang="ja-JP" altLang="en-US" sz="4000">
                <a:solidFill>
                  <a:schemeClr val="tx1"/>
                </a:solidFill>
                <a:latin typeface="Times New Roman" pitchFamily="18" charset="0"/>
                <a:ea typeface="HG正楷書体-PRO" pitchFamily="65" charset="-128"/>
              </a:endParaRPr>
            </a:p>
          </p:txBody>
        </p:sp>
        <p:sp>
          <p:nvSpPr>
            <p:cNvPr id="364659" name="Text Box 115"/>
            <p:cNvSpPr txBox="1">
              <a:spLocks noChangeArrowheads="1"/>
            </p:cNvSpPr>
            <p:nvPr/>
          </p:nvSpPr>
          <p:spPr bwMode="auto">
            <a:xfrm>
              <a:off x="1502" y="592"/>
              <a:ext cx="315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800">
                  <a:solidFill>
                    <a:srgbClr val="000000"/>
                  </a:solidFill>
                  <a:latin typeface="HG創英角ﾎﾟｯﾌﾟ体" pitchFamily="49" charset="-128"/>
                  <a:ea typeface="HG創英角ﾎﾟｯﾌﾟ体" pitchFamily="49" charset="-128"/>
                </a:rPr>
                <a:t>◇</a:t>
              </a:r>
              <a:r>
                <a:rPr lang="en-US" altLang="ja-JP">
                  <a:solidFill>
                    <a:srgbClr val="000000"/>
                  </a:solidFill>
                  <a:latin typeface="Times New Roman" pitchFamily="18" charset="0"/>
                  <a:ea typeface="HGPｺﾞｼｯｸE" pitchFamily="50" charset="-128"/>
                </a:rPr>
                <a:t> </a:t>
              </a:r>
              <a:r>
                <a:rPr lang="ja-JP" altLang="en-US">
                  <a:solidFill>
                    <a:srgbClr val="000000"/>
                  </a:solidFill>
                  <a:latin typeface="Times New Roman" pitchFamily="18" charset="0"/>
                  <a:ea typeface="HGPｺﾞｼｯｸE" pitchFamily="50" charset="-128"/>
                </a:rPr>
                <a:t>データーはできるだけ時系列で示す</a:t>
              </a:r>
            </a:p>
          </p:txBody>
        </p:sp>
      </p:grpSp>
      <p:sp>
        <p:nvSpPr>
          <p:cNvPr id="364660" name="Text Box 116"/>
          <p:cNvSpPr txBox="1">
            <a:spLocks noChangeArrowheads="1"/>
          </p:cNvSpPr>
          <p:nvPr/>
        </p:nvSpPr>
        <p:spPr bwMode="auto">
          <a:xfrm>
            <a:off x="3821113" y="5595938"/>
            <a:ext cx="4543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a:solidFill>
                  <a:schemeClr val="tx1"/>
                </a:solidFill>
                <a:latin typeface="HG創英角ﾎﾟｯﾌﾟ体" pitchFamily="49" charset="-128"/>
                <a:ea typeface="HG創英角ﾎﾟｯﾌﾟ体" pitchFamily="49" charset="-128"/>
              </a:rPr>
              <a:t>◇</a:t>
            </a:r>
            <a:r>
              <a:rPr lang="ja-JP" altLang="en-US">
                <a:solidFill>
                  <a:schemeClr val="tx1"/>
                </a:solidFill>
                <a:latin typeface="Times New Roman" pitchFamily="18" charset="0"/>
                <a:ea typeface="HGPｺﾞｼｯｸE" pitchFamily="50" charset="-128"/>
              </a:rPr>
              <a:t>懸念される点　　マイナスの影響　　　</a:t>
            </a:r>
          </a:p>
        </p:txBody>
      </p:sp>
      <p:grpSp>
        <p:nvGrpSpPr>
          <p:cNvPr id="364661" name="Group 117"/>
          <p:cNvGrpSpPr>
            <a:grpSpLocks/>
          </p:cNvGrpSpPr>
          <p:nvPr/>
        </p:nvGrpSpPr>
        <p:grpSpPr bwMode="auto">
          <a:xfrm>
            <a:off x="1473200" y="4873625"/>
            <a:ext cx="2333625" cy="1492250"/>
            <a:chOff x="928" y="3070"/>
            <a:chExt cx="1470" cy="940"/>
          </a:xfrm>
        </p:grpSpPr>
        <p:sp>
          <p:nvSpPr>
            <p:cNvPr id="364662" name="Oval 118"/>
            <p:cNvSpPr>
              <a:spLocks noChangeArrowheads="1"/>
            </p:cNvSpPr>
            <p:nvPr/>
          </p:nvSpPr>
          <p:spPr bwMode="auto">
            <a:xfrm>
              <a:off x="928" y="3070"/>
              <a:ext cx="1329" cy="940"/>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4663" name="Text Box 119"/>
            <p:cNvSpPr txBox="1">
              <a:spLocks noChangeArrowheads="1"/>
            </p:cNvSpPr>
            <p:nvPr/>
          </p:nvSpPr>
          <p:spPr bwMode="auto">
            <a:xfrm>
              <a:off x="1157" y="3224"/>
              <a:ext cx="1241" cy="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solidFill>
                    <a:schemeClr val="tx1"/>
                  </a:solidFill>
                  <a:latin typeface="Times New Roman" pitchFamily="18" charset="0"/>
                  <a:ea typeface="HGPｺﾞｼｯｸE" pitchFamily="50" charset="-128"/>
                </a:rPr>
                <a:t>品質　コスト　</a:t>
              </a:r>
            </a:p>
            <a:p>
              <a:pPr algn="l">
                <a:spcBef>
                  <a:spcPct val="50000"/>
                </a:spcBef>
              </a:pPr>
              <a:r>
                <a:rPr lang="ja-JP" altLang="en-US">
                  <a:solidFill>
                    <a:schemeClr val="tx1"/>
                  </a:solidFill>
                  <a:latin typeface="Times New Roman" pitchFamily="18" charset="0"/>
                  <a:ea typeface="HGPｺﾞｼｯｸE" pitchFamily="50" charset="-128"/>
                </a:rPr>
                <a:t>納期　能率</a:t>
              </a:r>
              <a:endParaRPr lang="ja-JP" altLang="en-US" sz="3200">
                <a:solidFill>
                  <a:schemeClr val="tx1"/>
                </a:solidFill>
                <a:latin typeface="Times New Roman" pitchFamily="18" charset="0"/>
                <a:ea typeface="HG正楷書体-PRO" pitchFamily="65" charset="-128"/>
              </a:endParaRPr>
            </a:p>
          </p:txBody>
        </p:sp>
      </p:grpSp>
    </p:spTree>
  </p:cSld>
  <p:clrMapOvr>
    <a:masterClrMapping/>
  </p:clrMapOvr>
  <p:transition>
    <p:pull dir="u"/>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66594" name="Rectangle 2"/>
          <p:cNvSpPr>
            <a:spLocks noChangeArrowheads="1"/>
          </p:cNvSpPr>
          <p:nvPr/>
        </p:nvSpPr>
        <p:spPr bwMode="auto">
          <a:xfrm>
            <a:off x="587375" y="450850"/>
            <a:ext cx="64008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defRPr kumimoji="1" sz="2400">
                <a:solidFill>
                  <a:schemeClr val="tx1"/>
                </a:solidFill>
                <a:latin typeface="Times New Roman" pitchFamily="18" charset="0"/>
                <a:ea typeface="ＭＳ Ｐゴシック" pitchFamily="50" charset="-128"/>
              </a:defRPr>
            </a:lvl1pPr>
            <a:lvl2pPr marL="742950" indent="-285750" algn="l">
              <a:defRPr kumimoji="1" sz="2400">
                <a:solidFill>
                  <a:schemeClr val="tx1"/>
                </a:solidFill>
                <a:latin typeface="Times New Roman" pitchFamily="18" charset="0"/>
                <a:ea typeface="ＭＳ Ｐゴシック" pitchFamily="50" charset="-128"/>
              </a:defRPr>
            </a:lvl2pPr>
            <a:lvl3pPr marL="1143000" indent="-228600" algn="l">
              <a:defRPr kumimoji="1" sz="2400">
                <a:solidFill>
                  <a:schemeClr val="tx1"/>
                </a:solidFill>
                <a:latin typeface="Times New Roman" pitchFamily="18" charset="0"/>
                <a:ea typeface="ＭＳ Ｐゴシック" pitchFamily="50" charset="-128"/>
              </a:defRPr>
            </a:lvl3pPr>
            <a:lvl4pPr marL="1600200" indent="-228600" algn="l">
              <a:defRPr kumimoji="1" sz="2400">
                <a:solidFill>
                  <a:schemeClr val="tx1"/>
                </a:solidFill>
                <a:latin typeface="Times New Roman" pitchFamily="18" charset="0"/>
                <a:ea typeface="ＭＳ Ｐゴシック" pitchFamily="50" charset="-128"/>
              </a:defRPr>
            </a:lvl4pPr>
            <a:lvl5pPr marL="2057400" indent="-228600" algn="l">
              <a:defRPr kumimoji="1" sz="2400">
                <a:solidFill>
                  <a:schemeClr val="tx1"/>
                </a:solidFill>
                <a:latin typeface="Times New Roman" pitchFamily="18" charset="0"/>
                <a:ea typeface="ＭＳ Ｐゴシック" pitchFamily="50"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20000"/>
              </a:spcBef>
            </a:pPr>
            <a:r>
              <a:rPr lang="ja-JP" altLang="en-US" sz="3200">
                <a:solidFill>
                  <a:srgbClr val="0000FF"/>
                </a:solidFill>
                <a:ea typeface="HGS創英角ﾎﾟｯﾌﾟ体" pitchFamily="50" charset="-128"/>
              </a:rPr>
              <a:t>２．無形効果を確認する</a:t>
            </a:r>
          </a:p>
        </p:txBody>
      </p:sp>
      <p:sp>
        <p:nvSpPr>
          <p:cNvPr id="366595" name="Text Box 3"/>
          <p:cNvSpPr txBox="1">
            <a:spLocks noChangeArrowheads="1"/>
          </p:cNvSpPr>
          <p:nvPr/>
        </p:nvSpPr>
        <p:spPr bwMode="auto">
          <a:xfrm>
            <a:off x="1266825" y="1138238"/>
            <a:ext cx="642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2400" b="1">
                <a:solidFill>
                  <a:schemeClr val="tx1"/>
                </a:solidFill>
                <a:latin typeface="Times New Roman" pitchFamily="18" charset="0"/>
                <a:ea typeface="HGP創英角ﾎﾟｯﾌﾟ体" pitchFamily="50" charset="-128"/>
              </a:rPr>
              <a:t>◇</a:t>
            </a:r>
            <a:r>
              <a:rPr lang="ja-JP" altLang="en-US" sz="2400" b="1">
                <a:solidFill>
                  <a:srgbClr val="FF0000"/>
                </a:solidFill>
                <a:latin typeface="Times New Roman" pitchFamily="18" charset="0"/>
                <a:ea typeface="HGP創英角ﾎﾟｯﾌﾟ体" pitchFamily="50" charset="-128"/>
              </a:rPr>
              <a:t>グループ</a:t>
            </a:r>
            <a:r>
              <a:rPr lang="ja-JP" altLang="en-US" sz="2400" b="1">
                <a:solidFill>
                  <a:srgbClr val="660033"/>
                </a:solidFill>
                <a:latin typeface="Times New Roman" pitchFamily="18" charset="0"/>
                <a:ea typeface="HGP創英角ﾎﾟｯﾌﾟ体" pitchFamily="50" charset="-128"/>
              </a:rPr>
              <a:t>や</a:t>
            </a:r>
            <a:r>
              <a:rPr lang="ja-JP" altLang="en-US" sz="2400" b="1">
                <a:solidFill>
                  <a:srgbClr val="FF0000"/>
                </a:solidFill>
                <a:latin typeface="Times New Roman" pitchFamily="18" charset="0"/>
                <a:ea typeface="HGP創英角ﾎﾟｯﾌﾟ体" pitchFamily="50" charset="-128"/>
              </a:rPr>
              <a:t>個人</a:t>
            </a:r>
            <a:r>
              <a:rPr lang="ja-JP" altLang="en-US" sz="2400" b="1">
                <a:solidFill>
                  <a:srgbClr val="660033"/>
                </a:solidFill>
                <a:latin typeface="Times New Roman" pitchFamily="18" charset="0"/>
                <a:ea typeface="HGP創英角ﾎﾟｯﾌﾟ体" pitchFamily="50" charset="-128"/>
              </a:rPr>
              <a:t>に対しての</a:t>
            </a:r>
            <a:r>
              <a:rPr lang="ja-JP" altLang="en-US" sz="2400" b="1">
                <a:solidFill>
                  <a:srgbClr val="FF0000"/>
                </a:solidFill>
                <a:latin typeface="Times New Roman" pitchFamily="18" charset="0"/>
                <a:ea typeface="HGP創英角ﾎﾟｯﾌﾟ体" pitchFamily="50" charset="-128"/>
              </a:rPr>
              <a:t>貢献・成長</a:t>
            </a:r>
          </a:p>
        </p:txBody>
      </p:sp>
      <p:grpSp>
        <p:nvGrpSpPr>
          <p:cNvPr id="366711" name="Group 119"/>
          <p:cNvGrpSpPr>
            <a:grpSpLocks/>
          </p:cNvGrpSpPr>
          <p:nvPr/>
        </p:nvGrpSpPr>
        <p:grpSpPr bwMode="auto">
          <a:xfrm>
            <a:off x="965200" y="1768475"/>
            <a:ext cx="7859713" cy="4041775"/>
            <a:chOff x="608" y="1114"/>
            <a:chExt cx="4951" cy="2546"/>
          </a:xfrm>
        </p:grpSpPr>
        <p:sp>
          <p:nvSpPr>
            <p:cNvPr id="366597" name="Line 5"/>
            <p:cNvSpPr>
              <a:spLocks noChangeShapeType="1"/>
            </p:cNvSpPr>
            <p:nvPr/>
          </p:nvSpPr>
          <p:spPr bwMode="auto">
            <a:xfrm flipV="1">
              <a:off x="4094" y="1468"/>
              <a:ext cx="405" cy="2"/>
            </a:xfrm>
            <a:prstGeom prst="line">
              <a:avLst/>
            </a:prstGeom>
            <a:noFill/>
            <a:ln w="69850">
              <a:solidFill>
                <a:srgbClr val="0000FF"/>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598" name="Freeform 6"/>
            <p:cNvSpPr>
              <a:spLocks/>
            </p:cNvSpPr>
            <p:nvPr/>
          </p:nvSpPr>
          <p:spPr bwMode="auto">
            <a:xfrm>
              <a:off x="3969" y="1371"/>
              <a:ext cx="145" cy="168"/>
            </a:xfrm>
            <a:custGeom>
              <a:avLst/>
              <a:gdLst>
                <a:gd name="T0" fmla="*/ 43 w 87"/>
                <a:gd name="T1" fmla="*/ 0 h 87"/>
                <a:gd name="T2" fmla="*/ 87 w 87"/>
                <a:gd name="T3" fmla="*/ 44 h 87"/>
                <a:gd name="T4" fmla="*/ 43 w 87"/>
                <a:gd name="T5" fmla="*/ 87 h 87"/>
                <a:gd name="T6" fmla="*/ 0 w 87"/>
                <a:gd name="T7" fmla="*/ 44 h 87"/>
                <a:gd name="T8" fmla="*/ 43 w 87"/>
                <a:gd name="T9" fmla="*/ 0 h 87"/>
              </a:gdLst>
              <a:ahLst/>
              <a:cxnLst>
                <a:cxn ang="0">
                  <a:pos x="T0" y="T1"/>
                </a:cxn>
                <a:cxn ang="0">
                  <a:pos x="T2" y="T3"/>
                </a:cxn>
                <a:cxn ang="0">
                  <a:pos x="T4" y="T5"/>
                </a:cxn>
                <a:cxn ang="0">
                  <a:pos x="T6" y="T7"/>
                </a:cxn>
                <a:cxn ang="0">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66599" name="Freeform 7"/>
            <p:cNvSpPr>
              <a:spLocks/>
            </p:cNvSpPr>
            <p:nvPr/>
          </p:nvSpPr>
          <p:spPr bwMode="auto">
            <a:xfrm>
              <a:off x="4447" y="1363"/>
              <a:ext cx="168" cy="156"/>
            </a:xfrm>
            <a:custGeom>
              <a:avLst/>
              <a:gdLst>
                <a:gd name="T0" fmla="*/ 43 w 87"/>
                <a:gd name="T1" fmla="*/ 0 h 87"/>
                <a:gd name="T2" fmla="*/ 87 w 87"/>
                <a:gd name="T3" fmla="*/ 44 h 87"/>
                <a:gd name="T4" fmla="*/ 43 w 87"/>
                <a:gd name="T5" fmla="*/ 87 h 87"/>
                <a:gd name="T6" fmla="*/ 0 w 87"/>
                <a:gd name="T7" fmla="*/ 44 h 87"/>
                <a:gd name="T8" fmla="*/ 43 w 87"/>
                <a:gd name="T9" fmla="*/ 0 h 87"/>
              </a:gdLst>
              <a:ahLst/>
              <a:cxnLst>
                <a:cxn ang="0">
                  <a:pos x="T0" y="T1"/>
                </a:cxn>
                <a:cxn ang="0">
                  <a:pos x="T2" y="T3"/>
                </a:cxn>
                <a:cxn ang="0">
                  <a:pos x="T4" y="T5"/>
                </a:cxn>
                <a:cxn ang="0">
                  <a:pos x="T6" y="T7"/>
                </a:cxn>
                <a:cxn ang="0">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66600" name="Text Box 8"/>
            <p:cNvSpPr txBox="1">
              <a:spLocks noChangeArrowheads="1"/>
            </p:cNvSpPr>
            <p:nvPr/>
          </p:nvSpPr>
          <p:spPr bwMode="auto">
            <a:xfrm>
              <a:off x="4695" y="1354"/>
              <a:ext cx="79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solidFill>
                    <a:schemeClr val="tx1"/>
                  </a:solidFill>
                  <a:latin typeface="Times New Roman" pitchFamily="18" charset="0"/>
                  <a:ea typeface="HGSｺﾞｼｯｸE" pitchFamily="50" charset="-128"/>
                </a:rPr>
                <a:t>改善前</a:t>
              </a:r>
            </a:p>
          </p:txBody>
        </p:sp>
        <p:grpSp>
          <p:nvGrpSpPr>
            <p:cNvPr id="366601" name="Group 9"/>
            <p:cNvGrpSpPr>
              <a:grpSpLocks/>
            </p:cNvGrpSpPr>
            <p:nvPr/>
          </p:nvGrpSpPr>
          <p:grpSpPr bwMode="auto">
            <a:xfrm>
              <a:off x="4007" y="1114"/>
              <a:ext cx="1552" cy="250"/>
              <a:chOff x="4365" y="1900"/>
              <a:chExt cx="1287" cy="250"/>
            </a:xfrm>
          </p:grpSpPr>
          <p:sp>
            <p:nvSpPr>
              <p:cNvPr id="366602" name="Line 10"/>
              <p:cNvSpPr>
                <a:spLocks noChangeShapeType="1"/>
              </p:cNvSpPr>
              <p:nvPr/>
            </p:nvSpPr>
            <p:spPr bwMode="auto">
              <a:xfrm>
                <a:off x="4449" y="2006"/>
                <a:ext cx="396" cy="3"/>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03" name="Rectangle 11"/>
              <p:cNvSpPr>
                <a:spLocks noChangeArrowheads="1"/>
              </p:cNvSpPr>
              <p:nvPr/>
            </p:nvSpPr>
            <p:spPr bwMode="auto">
              <a:xfrm>
                <a:off x="4365" y="1944"/>
                <a:ext cx="110" cy="120"/>
              </a:xfrm>
              <a:prstGeom prst="rect">
                <a:avLst/>
              </a:prstGeom>
              <a:solidFill>
                <a:srgbClr val="FF00FF"/>
              </a:solidFill>
              <a:ln w="23813">
                <a:solidFill>
                  <a:schemeClr val="bg2"/>
                </a:solidFill>
                <a:miter lim="800000"/>
                <a:headEnd/>
                <a:tailEnd/>
              </a:ln>
            </p:spPr>
            <p:txBody>
              <a:bodyPr/>
              <a:lstStyle/>
              <a:p>
                <a:endParaRPr lang="ja-JP" altLang="en-US"/>
              </a:p>
            </p:txBody>
          </p:sp>
          <p:sp>
            <p:nvSpPr>
              <p:cNvPr id="366604" name="Rectangle 12"/>
              <p:cNvSpPr>
                <a:spLocks noChangeArrowheads="1"/>
              </p:cNvSpPr>
              <p:nvPr/>
            </p:nvSpPr>
            <p:spPr bwMode="auto">
              <a:xfrm>
                <a:off x="4728" y="1944"/>
                <a:ext cx="132" cy="118"/>
              </a:xfrm>
              <a:prstGeom prst="rect">
                <a:avLst/>
              </a:prstGeom>
              <a:solidFill>
                <a:srgbClr val="FF00FF"/>
              </a:solidFill>
              <a:ln w="23813">
                <a:solidFill>
                  <a:schemeClr val="bg2"/>
                </a:solidFill>
                <a:miter lim="800000"/>
                <a:headEnd/>
                <a:tailEnd/>
              </a:ln>
            </p:spPr>
            <p:txBody>
              <a:bodyPr/>
              <a:lstStyle/>
              <a:p>
                <a:endParaRPr lang="ja-JP" altLang="en-US"/>
              </a:p>
            </p:txBody>
          </p:sp>
          <p:sp>
            <p:nvSpPr>
              <p:cNvPr id="366605" name="Text Box 13"/>
              <p:cNvSpPr txBox="1">
                <a:spLocks noChangeArrowheads="1"/>
              </p:cNvSpPr>
              <p:nvPr/>
            </p:nvSpPr>
            <p:spPr bwMode="auto">
              <a:xfrm>
                <a:off x="4962" y="1900"/>
                <a:ext cx="69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solidFill>
                      <a:schemeClr val="tx1"/>
                    </a:solidFill>
                    <a:latin typeface="Times New Roman" pitchFamily="18" charset="0"/>
                    <a:ea typeface="HGSｺﾞｼｯｸE" pitchFamily="50" charset="-128"/>
                  </a:rPr>
                  <a:t>改善後</a:t>
                </a:r>
              </a:p>
            </p:txBody>
          </p:sp>
        </p:grpSp>
        <p:sp>
          <p:nvSpPr>
            <p:cNvPr id="366607" name="Line 15"/>
            <p:cNvSpPr>
              <a:spLocks noChangeShapeType="1"/>
            </p:cNvSpPr>
            <p:nvPr/>
          </p:nvSpPr>
          <p:spPr bwMode="auto">
            <a:xfrm>
              <a:off x="2318" y="2378"/>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08" name="Line 16"/>
            <p:cNvSpPr>
              <a:spLocks noChangeShapeType="1"/>
            </p:cNvSpPr>
            <p:nvPr/>
          </p:nvSpPr>
          <p:spPr bwMode="auto">
            <a:xfrm>
              <a:off x="2318" y="2185"/>
              <a:ext cx="134" cy="6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09" name="Line 17"/>
            <p:cNvSpPr>
              <a:spLocks noChangeShapeType="1"/>
            </p:cNvSpPr>
            <p:nvPr/>
          </p:nvSpPr>
          <p:spPr bwMode="auto">
            <a:xfrm>
              <a:off x="2318" y="1976"/>
              <a:ext cx="283" cy="1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10" name="Line 18"/>
            <p:cNvSpPr>
              <a:spLocks noChangeShapeType="1"/>
            </p:cNvSpPr>
            <p:nvPr/>
          </p:nvSpPr>
          <p:spPr bwMode="auto">
            <a:xfrm>
              <a:off x="2318" y="1782"/>
              <a:ext cx="417" cy="17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11" name="Line 19"/>
            <p:cNvSpPr>
              <a:spLocks noChangeShapeType="1"/>
            </p:cNvSpPr>
            <p:nvPr/>
          </p:nvSpPr>
          <p:spPr bwMode="auto">
            <a:xfrm>
              <a:off x="2318" y="1573"/>
              <a:ext cx="566" cy="23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12" name="Line 20"/>
            <p:cNvSpPr>
              <a:spLocks noChangeShapeType="1"/>
            </p:cNvSpPr>
            <p:nvPr/>
          </p:nvSpPr>
          <p:spPr bwMode="auto">
            <a:xfrm>
              <a:off x="2318" y="1364"/>
              <a:ext cx="714" cy="29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13" name="Line 21"/>
            <p:cNvSpPr>
              <a:spLocks noChangeShapeType="1"/>
            </p:cNvSpPr>
            <p:nvPr/>
          </p:nvSpPr>
          <p:spPr bwMode="auto">
            <a:xfrm>
              <a:off x="2318" y="2378"/>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14" name="Line 22"/>
            <p:cNvSpPr>
              <a:spLocks noChangeShapeType="1"/>
            </p:cNvSpPr>
            <p:nvPr/>
          </p:nvSpPr>
          <p:spPr bwMode="auto">
            <a:xfrm>
              <a:off x="2452" y="2245"/>
              <a:ext cx="60" cy="13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15" name="Line 23"/>
            <p:cNvSpPr>
              <a:spLocks noChangeShapeType="1"/>
            </p:cNvSpPr>
            <p:nvPr/>
          </p:nvSpPr>
          <p:spPr bwMode="auto">
            <a:xfrm>
              <a:off x="2601" y="2096"/>
              <a:ext cx="119" cy="28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16" name="Line 24"/>
            <p:cNvSpPr>
              <a:spLocks noChangeShapeType="1"/>
            </p:cNvSpPr>
            <p:nvPr/>
          </p:nvSpPr>
          <p:spPr bwMode="auto">
            <a:xfrm>
              <a:off x="2735" y="1961"/>
              <a:ext cx="179" cy="4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17" name="Line 25"/>
            <p:cNvSpPr>
              <a:spLocks noChangeShapeType="1"/>
            </p:cNvSpPr>
            <p:nvPr/>
          </p:nvSpPr>
          <p:spPr bwMode="auto">
            <a:xfrm>
              <a:off x="2884" y="1812"/>
              <a:ext cx="238" cy="56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18" name="Line 26"/>
            <p:cNvSpPr>
              <a:spLocks noChangeShapeType="1"/>
            </p:cNvSpPr>
            <p:nvPr/>
          </p:nvSpPr>
          <p:spPr bwMode="auto">
            <a:xfrm>
              <a:off x="3032" y="1663"/>
              <a:ext cx="298" cy="7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19" name="Line 27"/>
            <p:cNvSpPr>
              <a:spLocks noChangeShapeType="1"/>
            </p:cNvSpPr>
            <p:nvPr/>
          </p:nvSpPr>
          <p:spPr bwMode="auto">
            <a:xfrm>
              <a:off x="2318" y="2378"/>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20" name="Line 28"/>
            <p:cNvSpPr>
              <a:spLocks noChangeShapeType="1"/>
            </p:cNvSpPr>
            <p:nvPr/>
          </p:nvSpPr>
          <p:spPr bwMode="auto">
            <a:xfrm flipH="1">
              <a:off x="2452" y="2378"/>
              <a:ext cx="60" cy="13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21" name="Line 29"/>
            <p:cNvSpPr>
              <a:spLocks noChangeShapeType="1"/>
            </p:cNvSpPr>
            <p:nvPr/>
          </p:nvSpPr>
          <p:spPr bwMode="auto">
            <a:xfrm flipH="1">
              <a:off x="2601" y="2378"/>
              <a:ext cx="119" cy="28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22" name="Line 30"/>
            <p:cNvSpPr>
              <a:spLocks noChangeShapeType="1"/>
            </p:cNvSpPr>
            <p:nvPr/>
          </p:nvSpPr>
          <p:spPr bwMode="auto">
            <a:xfrm flipH="1">
              <a:off x="2735" y="2378"/>
              <a:ext cx="179" cy="41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23" name="Line 31"/>
            <p:cNvSpPr>
              <a:spLocks noChangeShapeType="1"/>
            </p:cNvSpPr>
            <p:nvPr/>
          </p:nvSpPr>
          <p:spPr bwMode="auto">
            <a:xfrm flipH="1">
              <a:off x="2884" y="2378"/>
              <a:ext cx="238" cy="56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24" name="Line 32"/>
            <p:cNvSpPr>
              <a:spLocks noChangeShapeType="1"/>
            </p:cNvSpPr>
            <p:nvPr/>
          </p:nvSpPr>
          <p:spPr bwMode="auto">
            <a:xfrm flipH="1">
              <a:off x="3032" y="2378"/>
              <a:ext cx="298" cy="7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25" name="Line 33"/>
            <p:cNvSpPr>
              <a:spLocks noChangeShapeType="1"/>
            </p:cNvSpPr>
            <p:nvPr/>
          </p:nvSpPr>
          <p:spPr bwMode="auto">
            <a:xfrm>
              <a:off x="2318" y="2378"/>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26" name="Line 34"/>
            <p:cNvSpPr>
              <a:spLocks noChangeShapeType="1"/>
            </p:cNvSpPr>
            <p:nvPr/>
          </p:nvSpPr>
          <p:spPr bwMode="auto">
            <a:xfrm flipH="1">
              <a:off x="2318" y="2513"/>
              <a:ext cx="134" cy="6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27" name="Line 35"/>
            <p:cNvSpPr>
              <a:spLocks noChangeShapeType="1"/>
            </p:cNvSpPr>
            <p:nvPr/>
          </p:nvSpPr>
          <p:spPr bwMode="auto">
            <a:xfrm flipH="1">
              <a:off x="2318" y="2662"/>
              <a:ext cx="283" cy="1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28" name="Line 36"/>
            <p:cNvSpPr>
              <a:spLocks noChangeShapeType="1"/>
            </p:cNvSpPr>
            <p:nvPr/>
          </p:nvSpPr>
          <p:spPr bwMode="auto">
            <a:xfrm flipH="1">
              <a:off x="2318" y="2797"/>
              <a:ext cx="417" cy="17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29" name="Line 37"/>
            <p:cNvSpPr>
              <a:spLocks noChangeShapeType="1"/>
            </p:cNvSpPr>
            <p:nvPr/>
          </p:nvSpPr>
          <p:spPr bwMode="auto">
            <a:xfrm flipH="1">
              <a:off x="2318" y="2946"/>
              <a:ext cx="566" cy="23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30" name="Line 38"/>
            <p:cNvSpPr>
              <a:spLocks noChangeShapeType="1"/>
            </p:cNvSpPr>
            <p:nvPr/>
          </p:nvSpPr>
          <p:spPr bwMode="auto">
            <a:xfrm flipH="1">
              <a:off x="2318" y="3095"/>
              <a:ext cx="714" cy="29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31" name="Line 39"/>
            <p:cNvSpPr>
              <a:spLocks noChangeShapeType="1"/>
            </p:cNvSpPr>
            <p:nvPr/>
          </p:nvSpPr>
          <p:spPr bwMode="auto">
            <a:xfrm>
              <a:off x="2318" y="2378"/>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32" name="Line 40"/>
            <p:cNvSpPr>
              <a:spLocks noChangeShapeType="1"/>
            </p:cNvSpPr>
            <p:nvPr/>
          </p:nvSpPr>
          <p:spPr bwMode="auto">
            <a:xfrm flipH="1" flipV="1">
              <a:off x="2185" y="2513"/>
              <a:ext cx="133" cy="6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33" name="Line 41"/>
            <p:cNvSpPr>
              <a:spLocks noChangeShapeType="1"/>
            </p:cNvSpPr>
            <p:nvPr/>
          </p:nvSpPr>
          <p:spPr bwMode="auto">
            <a:xfrm flipH="1" flipV="1">
              <a:off x="2036" y="2662"/>
              <a:ext cx="282" cy="1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34" name="Line 42"/>
            <p:cNvSpPr>
              <a:spLocks noChangeShapeType="1"/>
            </p:cNvSpPr>
            <p:nvPr/>
          </p:nvSpPr>
          <p:spPr bwMode="auto">
            <a:xfrm flipH="1" flipV="1">
              <a:off x="1902" y="2797"/>
              <a:ext cx="416" cy="17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35" name="Line 43"/>
            <p:cNvSpPr>
              <a:spLocks noChangeShapeType="1"/>
            </p:cNvSpPr>
            <p:nvPr/>
          </p:nvSpPr>
          <p:spPr bwMode="auto">
            <a:xfrm flipH="1" flipV="1">
              <a:off x="1753" y="2946"/>
              <a:ext cx="565" cy="23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36" name="Line 44"/>
            <p:cNvSpPr>
              <a:spLocks noChangeShapeType="1"/>
            </p:cNvSpPr>
            <p:nvPr/>
          </p:nvSpPr>
          <p:spPr bwMode="auto">
            <a:xfrm flipH="1" flipV="1">
              <a:off x="1604" y="3095"/>
              <a:ext cx="714" cy="29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37" name="Line 45"/>
            <p:cNvSpPr>
              <a:spLocks noChangeShapeType="1"/>
            </p:cNvSpPr>
            <p:nvPr/>
          </p:nvSpPr>
          <p:spPr bwMode="auto">
            <a:xfrm>
              <a:off x="2318" y="2378"/>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38" name="Line 46"/>
            <p:cNvSpPr>
              <a:spLocks noChangeShapeType="1"/>
            </p:cNvSpPr>
            <p:nvPr/>
          </p:nvSpPr>
          <p:spPr bwMode="auto">
            <a:xfrm flipH="1" flipV="1">
              <a:off x="2125" y="2378"/>
              <a:ext cx="60" cy="13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39" name="Line 47"/>
            <p:cNvSpPr>
              <a:spLocks noChangeShapeType="1"/>
            </p:cNvSpPr>
            <p:nvPr/>
          </p:nvSpPr>
          <p:spPr bwMode="auto">
            <a:xfrm flipH="1" flipV="1">
              <a:off x="1917" y="2378"/>
              <a:ext cx="119" cy="28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40" name="Line 48"/>
            <p:cNvSpPr>
              <a:spLocks noChangeShapeType="1"/>
            </p:cNvSpPr>
            <p:nvPr/>
          </p:nvSpPr>
          <p:spPr bwMode="auto">
            <a:xfrm flipH="1" flipV="1">
              <a:off x="1723" y="2378"/>
              <a:ext cx="179" cy="41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41" name="Line 49"/>
            <p:cNvSpPr>
              <a:spLocks noChangeShapeType="1"/>
            </p:cNvSpPr>
            <p:nvPr/>
          </p:nvSpPr>
          <p:spPr bwMode="auto">
            <a:xfrm flipH="1" flipV="1">
              <a:off x="1515" y="2378"/>
              <a:ext cx="238" cy="56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42" name="Line 50"/>
            <p:cNvSpPr>
              <a:spLocks noChangeShapeType="1"/>
            </p:cNvSpPr>
            <p:nvPr/>
          </p:nvSpPr>
          <p:spPr bwMode="auto">
            <a:xfrm flipH="1" flipV="1">
              <a:off x="1307" y="2378"/>
              <a:ext cx="297" cy="7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43" name="Line 51"/>
            <p:cNvSpPr>
              <a:spLocks noChangeShapeType="1"/>
            </p:cNvSpPr>
            <p:nvPr/>
          </p:nvSpPr>
          <p:spPr bwMode="auto">
            <a:xfrm>
              <a:off x="2318" y="2378"/>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44" name="Line 52"/>
            <p:cNvSpPr>
              <a:spLocks noChangeShapeType="1"/>
            </p:cNvSpPr>
            <p:nvPr/>
          </p:nvSpPr>
          <p:spPr bwMode="auto">
            <a:xfrm flipV="1">
              <a:off x="2125" y="2245"/>
              <a:ext cx="60" cy="13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45" name="Line 53"/>
            <p:cNvSpPr>
              <a:spLocks noChangeShapeType="1"/>
            </p:cNvSpPr>
            <p:nvPr/>
          </p:nvSpPr>
          <p:spPr bwMode="auto">
            <a:xfrm flipV="1">
              <a:off x="1917" y="2096"/>
              <a:ext cx="119" cy="28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46" name="Line 54"/>
            <p:cNvSpPr>
              <a:spLocks noChangeShapeType="1"/>
            </p:cNvSpPr>
            <p:nvPr/>
          </p:nvSpPr>
          <p:spPr bwMode="auto">
            <a:xfrm flipV="1">
              <a:off x="1723" y="1961"/>
              <a:ext cx="179" cy="4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47" name="Line 55"/>
            <p:cNvSpPr>
              <a:spLocks noChangeShapeType="1"/>
            </p:cNvSpPr>
            <p:nvPr/>
          </p:nvSpPr>
          <p:spPr bwMode="auto">
            <a:xfrm flipV="1">
              <a:off x="1515" y="1812"/>
              <a:ext cx="238" cy="56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48" name="Line 56"/>
            <p:cNvSpPr>
              <a:spLocks noChangeShapeType="1"/>
            </p:cNvSpPr>
            <p:nvPr/>
          </p:nvSpPr>
          <p:spPr bwMode="auto">
            <a:xfrm flipV="1">
              <a:off x="1307" y="1663"/>
              <a:ext cx="297" cy="7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49" name="Line 57"/>
            <p:cNvSpPr>
              <a:spLocks noChangeShapeType="1"/>
            </p:cNvSpPr>
            <p:nvPr/>
          </p:nvSpPr>
          <p:spPr bwMode="auto">
            <a:xfrm>
              <a:off x="2318" y="2378"/>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50" name="Line 58"/>
            <p:cNvSpPr>
              <a:spLocks noChangeShapeType="1"/>
            </p:cNvSpPr>
            <p:nvPr/>
          </p:nvSpPr>
          <p:spPr bwMode="auto">
            <a:xfrm flipV="1">
              <a:off x="2185" y="2185"/>
              <a:ext cx="133" cy="6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51" name="Line 59"/>
            <p:cNvSpPr>
              <a:spLocks noChangeShapeType="1"/>
            </p:cNvSpPr>
            <p:nvPr/>
          </p:nvSpPr>
          <p:spPr bwMode="auto">
            <a:xfrm flipV="1">
              <a:off x="2036" y="1976"/>
              <a:ext cx="282" cy="12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52" name="Line 60"/>
            <p:cNvSpPr>
              <a:spLocks noChangeShapeType="1"/>
            </p:cNvSpPr>
            <p:nvPr/>
          </p:nvSpPr>
          <p:spPr bwMode="auto">
            <a:xfrm flipV="1">
              <a:off x="1902" y="1782"/>
              <a:ext cx="416" cy="17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53" name="Line 61"/>
            <p:cNvSpPr>
              <a:spLocks noChangeShapeType="1"/>
            </p:cNvSpPr>
            <p:nvPr/>
          </p:nvSpPr>
          <p:spPr bwMode="auto">
            <a:xfrm flipV="1">
              <a:off x="1753" y="1573"/>
              <a:ext cx="565" cy="23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54" name="Line 62"/>
            <p:cNvSpPr>
              <a:spLocks noChangeShapeType="1"/>
            </p:cNvSpPr>
            <p:nvPr/>
          </p:nvSpPr>
          <p:spPr bwMode="auto">
            <a:xfrm flipV="1">
              <a:off x="1604" y="1364"/>
              <a:ext cx="714" cy="29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55" name="Line 63"/>
            <p:cNvSpPr>
              <a:spLocks noChangeShapeType="1"/>
            </p:cNvSpPr>
            <p:nvPr/>
          </p:nvSpPr>
          <p:spPr bwMode="auto">
            <a:xfrm flipV="1">
              <a:off x="2318" y="1364"/>
              <a:ext cx="1" cy="101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56" name="Line 64"/>
            <p:cNvSpPr>
              <a:spLocks noChangeShapeType="1"/>
            </p:cNvSpPr>
            <p:nvPr/>
          </p:nvSpPr>
          <p:spPr bwMode="auto">
            <a:xfrm flipV="1">
              <a:off x="2318" y="1663"/>
              <a:ext cx="714" cy="7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57" name="Line 65"/>
            <p:cNvSpPr>
              <a:spLocks noChangeShapeType="1"/>
            </p:cNvSpPr>
            <p:nvPr/>
          </p:nvSpPr>
          <p:spPr bwMode="auto">
            <a:xfrm>
              <a:off x="2318" y="2378"/>
              <a:ext cx="1012"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58" name="Line 66"/>
            <p:cNvSpPr>
              <a:spLocks noChangeShapeType="1"/>
            </p:cNvSpPr>
            <p:nvPr/>
          </p:nvSpPr>
          <p:spPr bwMode="auto">
            <a:xfrm>
              <a:off x="2318" y="2378"/>
              <a:ext cx="714" cy="7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59" name="Line 67"/>
            <p:cNvSpPr>
              <a:spLocks noChangeShapeType="1"/>
            </p:cNvSpPr>
            <p:nvPr/>
          </p:nvSpPr>
          <p:spPr bwMode="auto">
            <a:xfrm>
              <a:off x="2318" y="2378"/>
              <a:ext cx="1" cy="101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60" name="Line 68"/>
            <p:cNvSpPr>
              <a:spLocks noChangeShapeType="1"/>
            </p:cNvSpPr>
            <p:nvPr/>
          </p:nvSpPr>
          <p:spPr bwMode="auto">
            <a:xfrm flipH="1">
              <a:off x="1604" y="2378"/>
              <a:ext cx="714" cy="71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61" name="Line 69"/>
            <p:cNvSpPr>
              <a:spLocks noChangeShapeType="1"/>
            </p:cNvSpPr>
            <p:nvPr/>
          </p:nvSpPr>
          <p:spPr bwMode="auto">
            <a:xfrm flipH="1">
              <a:off x="1307" y="2378"/>
              <a:ext cx="101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62" name="Line 70"/>
            <p:cNvSpPr>
              <a:spLocks noChangeShapeType="1"/>
            </p:cNvSpPr>
            <p:nvPr/>
          </p:nvSpPr>
          <p:spPr bwMode="auto">
            <a:xfrm flipH="1" flipV="1">
              <a:off x="1604" y="1663"/>
              <a:ext cx="714" cy="71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63" name="Line 71"/>
            <p:cNvSpPr>
              <a:spLocks noChangeShapeType="1"/>
            </p:cNvSpPr>
            <p:nvPr/>
          </p:nvSpPr>
          <p:spPr bwMode="auto">
            <a:xfrm>
              <a:off x="2318" y="1976"/>
              <a:ext cx="283" cy="120"/>
            </a:xfrm>
            <a:prstGeom prst="line">
              <a:avLst/>
            </a:prstGeom>
            <a:noFill/>
            <a:ln w="69850">
              <a:solidFill>
                <a:srgbClr val="0000FF"/>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64" name="Line 72"/>
            <p:cNvSpPr>
              <a:spLocks noChangeShapeType="1"/>
            </p:cNvSpPr>
            <p:nvPr/>
          </p:nvSpPr>
          <p:spPr bwMode="auto">
            <a:xfrm>
              <a:off x="2601" y="2096"/>
              <a:ext cx="15" cy="282"/>
            </a:xfrm>
            <a:prstGeom prst="line">
              <a:avLst/>
            </a:prstGeom>
            <a:noFill/>
            <a:ln w="69850">
              <a:solidFill>
                <a:srgbClr val="0000FF"/>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65" name="Line 73"/>
            <p:cNvSpPr>
              <a:spLocks noChangeShapeType="1"/>
            </p:cNvSpPr>
            <p:nvPr/>
          </p:nvSpPr>
          <p:spPr bwMode="auto">
            <a:xfrm flipH="1">
              <a:off x="2601" y="2378"/>
              <a:ext cx="15" cy="284"/>
            </a:xfrm>
            <a:prstGeom prst="line">
              <a:avLst/>
            </a:prstGeom>
            <a:noFill/>
            <a:ln w="69850">
              <a:solidFill>
                <a:srgbClr val="0000FF"/>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66" name="Line 74"/>
            <p:cNvSpPr>
              <a:spLocks noChangeShapeType="1"/>
            </p:cNvSpPr>
            <p:nvPr/>
          </p:nvSpPr>
          <p:spPr bwMode="auto">
            <a:xfrm flipH="1">
              <a:off x="2318" y="2662"/>
              <a:ext cx="283" cy="225"/>
            </a:xfrm>
            <a:prstGeom prst="line">
              <a:avLst/>
            </a:prstGeom>
            <a:noFill/>
            <a:ln w="69850">
              <a:solidFill>
                <a:srgbClr val="0000FF"/>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67" name="Line 75"/>
            <p:cNvSpPr>
              <a:spLocks noChangeShapeType="1"/>
            </p:cNvSpPr>
            <p:nvPr/>
          </p:nvSpPr>
          <p:spPr bwMode="auto">
            <a:xfrm flipH="1" flipV="1">
              <a:off x="2036" y="2662"/>
              <a:ext cx="282" cy="225"/>
            </a:xfrm>
            <a:prstGeom prst="line">
              <a:avLst/>
            </a:prstGeom>
            <a:noFill/>
            <a:ln w="69850">
              <a:solidFill>
                <a:srgbClr val="0000FF"/>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68" name="Line 76"/>
            <p:cNvSpPr>
              <a:spLocks noChangeShapeType="1"/>
            </p:cNvSpPr>
            <p:nvPr/>
          </p:nvSpPr>
          <p:spPr bwMode="auto">
            <a:xfrm flipH="1" flipV="1">
              <a:off x="1813" y="2378"/>
              <a:ext cx="223" cy="284"/>
            </a:xfrm>
            <a:prstGeom prst="line">
              <a:avLst/>
            </a:prstGeom>
            <a:noFill/>
            <a:ln w="69850">
              <a:solidFill>
                <a:srgbClr val="0000FF"/>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69" name="Line 77"/>
            <p:cNvSpPr>
              <a:spLocks noChangeShapeType="1"/>
            </p:cNvSpPr>
            <p:nvPr/>
          </p:nvSpPr>
          <p:spPr bwMode="auto">
            <a:xfrm flipV="1">
              <a:off x="1813" y="2096"/>
              <a:ext cx="223" cy="282"/>
            </a:xfrm>
            <a:prstGeom prst="line">
              <a:avLst/>
            </a:prstGeom>
            <a:noFill/>
            <a:ln w="69850">
              <a:solidFill>
                <a:srgbClr val="0000FF"/>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70" name="Line 78"/>
            <p:cNvSpPr>
              <a:spLocks noChangeShapeType="1"/>
            </p:cNvSpPr>
            <p:nvPr/>
          </p:nvSpPr>
          <p:spPr bwMode="auto">
            <a:xfrm flipV="1">
              <a:off x="2036" y="1976"/>
              <a:ext cx="282" cy="120"/>
            </a:xfrm>
            <a:prstGeom prst="line">
              <a:avLst/>
            </a:prstGeom>
            <a:noFill/>
            <a:ln w="69850">
              <a:solidFill>
                <a:srgbClr val="0000FF"/>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71" name="Line 79"/>
            <p:cNvSpPr>
              <a:spLocks noChangeShapeType="1"/>
            </p:cNvSpPr>
            <p:nvPr/>
          </p:nvSpPr>
          <p:spPr bwMode="auto">
            <a:xfrm>
              <a:off x="2318" y="1468"/>
              <a:ext cx="566" cy="344"/>
            </a:xfrm>
            <a:prstGeom prst="line">
              <a:avLst/>
            </a:prstGeom>
            <a:noFill/>
            <a:ln w="69850">
              <a:solidFill>
                <a:srgbClr val="CC33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72" name="Line 80"/>
            <p:cNvSpPr>
              <a:spLocks noChangeShapeType="1"/>
            </p:cNvSpPr>
            <p:nvPr/>
          </p:nvSpPr>
          <p:spPr bwMode="auto">
            <a:xfrm>
              <a:off x="2884" y="1812"/>
              <a:ext cx="320" cy="577"/>
            </a:xfrm>
            <a:prstGeom prst="line">
              <a:avLst/>
            </a:prstGeom>
            <a:noFill/>
            <a:ln w="69850">
              <a:solidFill>
                <a:srgbClr val="CC33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73" name="Line 81"/>
            <p:cNvSpPr>
              <a:spLocks noChangeShapeType="1"/>
            </p:cNvSpPr>
            <p:nvPr/>
          </p:nvSpPr>
          <p:spPr bwMode="auto">
            <a:xfrm flipH="1">
              <a:off x="2824" y="2413"/>
              <a:ext cx="369" cy="474"/>
            </a:xfrm>
            <a:prstGeom prst="line">
              <a:avLst/>
            </a:prstGeom>
            <a:noFill/>
            <a:ln w="69850">
              <a:solidFill>
                <a:srgbClr val="CC33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74" name="Line 82"/>
            <p:cNvSpPr>
              <a:spLocks noChangeShapeType="1"/>
            </p:cNvSpPr>
            <p:nvPr/>
          </p:nvSpPr>
          <p:spPr bwMode="auto">
            <a:xfrm flipH="1">
              <a:off x="2318" y="2887"/>
              <a:ext cx="506" cy="103"/>
            </a:xfrm>
            <a:prstGeom prst="line">
              <a:avLst/>
            </a:prstGeom>
            <a:noFill/>
            <a:ln w="69850">
              <a:solidFill>
                <a:srgbClr val="CC33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75" name="Line 83"/>
            <p:cNvSpPr>
              <a:spLocks noChangeShapeType="1"/>
            </p:cNvSpPr>
            <p:nvPr/>
          </p:nvSpPr>
          <p:spPr bwMode="auto">
            <a:xfrm flipH="1" flipV="1">
              <a:off x="1961" y="2736"/>
              <a:ext cx="357" cy="254"/>
            </a:xfrm>
            <a:prstGeom prst="line">
              <a:avLst/>
            </a:prstGeom>
            <a:noFill/>
            <a:ln w="69850">
              <a:solidFill>
                <a:srgbClr val="CC33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76" name="Line 84"/>
            <p:cNvSpPr>
              <a:spLocks noChangeShapeType="1"/>
            </p:cNvSpPr>
            <p:nvPr/>
          </p:nvSpPr>
          <p:spPr bwMode="auto">
            <a:xfrm flipH="1" flipV="1">
              <a:off x="1709" y="2378"/>
              <a:ext cx="252" cy="358"/>
            </a:xfrm>
            <a:prstGeom prst="line">
              <a:avLst/>
            </a:prstGeom>
            <a:noFill/>
            <a:ln w="69850">
              <a:solidFill>
                <a:srgbClr val="CC33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77" name="Line 85"/>
            <p:cNvSpPr>
              <a:spLocks noChangeShapeType="1"/>
            </p:cNvSpPr>
            <p:nvPr/>
          </p:nvSpPr>
          <p:spPr bwMode="auto">
            <a:xfrm flipV="1">
              <a:off x="1709" y="1871"/>
              <a:ext cx="104" cy="507"/>
            </a:xfrm>
            <a:prstGeom prst="line">
              <a:avLst/>
            </a:prstGeom>
            <a:noFill/>
            <a:ln w="69850">
              <a:solidFill>
                <a:srgbClr val="CC33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78" name="Line 86"/>
            <p:cNvSpPr>
              <a:spLocks noChangeShapeType="1"/>
            </p:cNvSpPr>
            <p:nvPr/>
          </p:nvSpPr>
          <p:spPr bwMode="auto">
            <a:xfrm flipV="1">
              <a:off x="1813" y="1468"/>
              <a:ext cx="505" cy="403"/>
            </a:xfrm>
            <a:prstGeom prst="line">
              <a:avLst/>
            </a:prstGeom>
            <a:noFill/>
            <a:ln w="69850">
              <a:solidFill>
                <a:srgbClr val="CC33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79" name="Freeform 87"/>
            <p:cNvSpPr>
              <a:spLocks/>
            </p:cNvSpPr>
            <p:nvPr/>
          </p:nvSpPr>
          <p:spPr bwMode="auto">
            <a:xfrm>
              <a:off x="2274" y="1931"/>
              <a:ext cx="89" cy="89"/>
            </a:xfrm>
            <a:custGeom>
              <a:avLst/>
              <a:gdLst>
                <a:gd name="T0" fmla="*/ 43 w 87"/>
                <a:gd name="T1" fmla="*/ 0 h 87"/>
                <a:gd name="T2" fmla="*/ 87 w 87"/>
                <a:gd name="T3" fmla="*/ 44 h 87"/>
                <a:gd name="T4" fmla="*/ 43 w 87"/>
                <a:gd name="T5" fmla="*/ 87 h 87"/>
                <a:gd name="T6" fmla="*/ 0 w 87"/>
                <a:gd name="T7" fmla="*/ 44 h 87"/>
                <a:gd name="T8" fmla="*/ 43 w 87"/>
                <a:gd name="T9" fmla="*/ 0 h 87"/>
              </a:gdLst>
              <a:ahLst/>
              <a:cxnLst>
                <a:cxn ang="0">
                  <a:pos x="T0" y="T1"/>
                </a:cxn>
                <a:cxn ang="0">
                  <a:pos x="T2" y="T3"/>
                </a:cxn>
                <a:cxn ang="0">
                  <a:pos x="T4" y="T5"/>
                </a:cxn>
                <a:cxn ang="0">
                  <a:pos x="T6" y="T7"/>
                </a:cxn>
                <a:cxn ang="0">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tx1"/>
              </a:solidFill>
              <a:prstDash val="solid"/>
              <a:round/>
              <a:headEnd/>
              <a:tailEnd/>
            </a:ln>
          </p:spPr>
          <p:txBody>
            <a:bodyPr/>
            <a:lstStyle/>
            <a:p>
              <a:endParaRPr lang="ja-JP" altLang="en-US"/>
            </a:p>
          </p:txBody>
        </p:sp>
        <p:sp>
          <p:nvSpPr>
            <p:cNvPr id="366680" name="Freeform 88"/>
            <p:cNvSpPr>
              <a:spLocks/>
            </p:cNvSpPr>
            <p:nvPr/>
          </p:nvSpPr>
          <p:spPr bwMode="auto">
            <a:xfrm>
              <a:off x="2556" y="2050"/>
              <a:ext cx="90" cy="90"/>
            </a:xfrm>
            <a:custGeom>
              <a:avLst/>
              <a:gdLst>
                <a:gd name="T0" fmla="*/ 44 w 88"/>
                <a:gd name="T1" fmla="*/ 0 h 87"/>
                <a:gd name="T2" fmla="*/ 88 w 88"/>
                <a:gd name="T3" fmla="*/ 44 h 87"/>
                <a:gd name="T4" fmla="*/ 44 w 88"/>
                <a:gd name="T5" fmla="*/ 87 h 87"/>
                <a:gd name="T6" fmla="*/ 0 w 88"/>
                <a:gd name="T7" fmla="*/ 44 h 87"/>
                <a:gd name="T8" fmla="*/ 44 w 88"/>
                <a:gd name="T9" fmla="*/ 0 h 87"/>
              </a:gdLst>
              <a:ahLst/>
              <a:cxnLst>
                <a:cxn ang="0">
                  <a:pos x="T0" y="T1"/>
                </a:cxn>
                <a:cxn ang="0">
                  <a:pos x="T2" y="T3"/>
                </a:cxn>
                <a:cxn ang="0">
                  <a:pos x="T4" y="T5"/>
                </a:cxn>
                <a:cxn ang="0">
                  <a:pos x="T6" y="T7"/>
                </a:cxn>
                <a:cxn ang="0">
                  <a:pos x="T8" y="T9"/>
                </a:cxn>
              </a:cxnLst>
              <a:rect l="0" t="0" r="r" b="b"/>
              <a:pathLst>
                <a:path w="88" h="87">
                  <a:moveTo>
                    <a:pt x="44" y="0"/>
                  </a:moveTo>
                  <a:lnTo>
                    <a:pt x="88" y="44"/>
                  </a:lnTo>
                  <a:lnTo>
                    <a:pt x="44" y="87"/>
                  </a:lnTo>
                  <a:lnTo>
                    <a:pt x="0" y="44"/>
                  </a:lnTo>
                  <a:lnTo>
                    <a:pt x="44" y="0"/>
                  </a:lnTo>
                  <a:close/>
                </a:path>
              </a:pathLst>
            </a:custGeom>
            <a:solidFill>
              <a:srgbClr val="FFCC00"/>
            </a:solidFill>
            <a:ln w="23813">
              <a:solidFill>
                <a:schemeClr val="tx1"/>
              </a:solidFill>
              <a:prstDash val="solid"/>
              <a:round/>
              <a:headEnd/>
              <a:tailEnd/>
            </a:ln>
          </p:spPr>
          <p:txBody>
            <a:bodyPr/>
            <a:lstStyle/>
            <a:p>
              <a:endParaRPr lang="ja-JP" altLang="en-US"/>
            </a:p>
          </p:txBody>
        </p:sp>
        <p:sp>
          <p:nvSpPr>
            <p:cNvPr id="366681" name="Freeform 89"/>
            <p:cNvSpPr>
              <a:spLocks/>
            </p:cNvSpPr>
            <p:nvPr/>
          </p:nvSpPr>
          <p:spPr bwMode="auto">
            <a:xfrm>
              <a:off x="2571" y="2334"/>
              <a:ext cx="89" cy="90"/>
            </a:xfrm>
            <a:custGeom>
              <a:avLst/>
              <a:gdLst>
                <a:gd name="T0" fmla="*/ 44 w 87"/>
                <a:gd name="T1" fmla="*/ 0 h 87"/>
                <a:gd name="T2" fmla="*/ 87 w 87"/>
                <a:gd name="T3" fmla="*/ 43 h 87"/>
                <a:gd name="T4" fmla="*/ 44 w 87"/>
                <a:gd name="T5" fmla="*/ 87 h 87"/>
                <a:gd name="T6" fmla="*/ 0 w 87"/>
                <a:gd name="T7" fmla="*/ 43 h 87"/>
                <a:gd name="T8" fmla="*/ 44 w 87"/>
                <a:gd name="T9" fmla="*/ 0 h 87"/>
              </a:gdLst>
              <a:ahLst/>
              <a:cxnLst>
                <a:cxn ang="0">
                  <a:pos x="T0" y="T1"/>
                </a:cxn>
                <a:cxn ang="0">
                  <a:pos x="T2" y="T3"/>
                </a:cxn>
                <a:cxn ang="0">
                  <a:pos x="T4" y="T5"/>
                </a:cxn>
                <a:cxn ang="0">
                  <a:pos x="T6" y="T7"/>
                </a:cxn>
                <a:cxn ang="0">
                  <a:pos x="T8" y="T9"/>
                </a:cxn>
              </a:cxnLst>
              <a:rect l="0" t="0" r="r" b="b"/>
              <a:pathLst>
                <a:path w="87" h="87">
                  <a:moveTo>
                    <a:pt x="44" y="0"/>
                  </a:moveTo>
                  <a:lnTo>
                    <a:pt x="87" y="43"/>
                  </a:lnTo>
                  <a:lnTo>
                    <a:pt x="44" y="87"/>
                  </a:lnTo>
                  <a:lnTo>
                    <a:pt x="0" y="43"/>
                  </a:lnTo>
                  <a:lnTo>
                    <a:pt x="44" y="0"/>
                  </a:lnTo>
                  <a:close/>
                </a:path>
              </a:pathLst>
            </a:custGeom>
            <a:solidFill>
              <a:srgbClr val="FFCC00"/>
            </a:solidFill>
            <a:ln w="23813">
              <a:solidFill>
                <a:schemeClr val="tx1"/>
              </a:solidFill>
              <a:prstDash val="solid"/>
              <a:round/>
              <a:headEnd/>
              <a:tailEnd/>
            </a:ln>
          </p:spPr>
          <p:txBody>
            <a:bodyPr/>
            <a:lstStyle/>
            <a:p>
              <a:endParaRPr lang="ja-JP" altLang="en-US"/>
            </a:p>
          </p:txBody>
        </p:sp>
        <p:sp>
          <p:nvSpPr>
            <p:cNvPr id="366682" name="Freeform 90"/>
            <p:cNvSpPr>
              <a:spLocks/>
            </p:cNvSpPr>
            <p:nvPr/>
          </p:nvSpPr>
          <p:spPr bwMode="auto">
            <a:xfrm>
              <a:off x="2556" y="2617"/>
              <a:ext cx="90" cy="90"/>
            </a:xfrm>
            <a:custGeom>
              <a:avLst/>
              <a:gdLst>
                <a:gd name="T0" fmla="*/ 44 w 88"/>
                <a:gd name="T1" fmla="*/ 0 h 87"/>
                <a:gd name="T2" fmla="*/ 88 w 88"/>
                <a:gd name="T3" fmla="*/ 44 h 87"/>
                <a:gd name="T4" fmla="*/ 44 w 88"/>
                <a:gd name="T5" fmla="*/ 87 h 87"/>
                <a:gd name="T6" fmla="*/ 0 w 88"/>
                <a:gd name="T7" fmla="*/ 44 h 87"/>
                <a:gd name="T8" fmla="*/ 44 w 88"/>
                <a:gd name="T9" fmla="*/ 0 h 87"/>
              </a:gdLst>
              <a:ahLst/>
              <a:cxnLst>
                <a:cxn ang="0">
                  <a:pos x="T0" y="T1"/>
                </a:cxn>
                <a:cxn ang="0">
                  <a:pos x="T2" y="T3"/>
                </a:cxn>
                <a:cxn ang="0">
                  <a:pos x="T4" y="T5"/>
                </a:cxn>
                <a:cxn ang="0">
                  <a:pos x="T6" y="T7"/>
                </a:cxn>
                <a:cxn ang="0">
                  <a:pos x="T8" y="T9"/>
                </a:cxn>
              </a:cxnLst>
              <a:rect l="0" t="0" r="r" b="b"/>
              <a:pathLst>
                <a:path w="88" h="87">
                  <a:moveTo>
                    <a:pt x="44" y="0"/>
                  </a:moveTo>
                  <a:lnTo>
                    <a:pt x="88" y="44"/>
                  </a:lnTo>
                  <a:lnTo>
                    <a:pt x="44" y="87"/>
                  </a:lnTo>
                  <a:lnTo>
                    <a:pt x="0" y="44"/>
                  </a:lnTo>
                  <a:lnTo>
                    <a:pt x="44" y="0"/>
                  </a:lnTo>
                  <a:close/>
                </a:path>
              </a:pathLst>
            </a:custGeom>
            <a:solidFill>
              <a:srgbClr val="FFCC00"/>
            </a:solidFill>
            <a:ln w="23813">
              <a:solidFill>
                <a:schemeClr val="tx1"/>
              </a:solidFill>
              <a:prstDash val="solid"/>
              <a:round/>
              <a:headEnd/>
              <a:tailEnd/>
            </a:ln>
          </p:spPr>
          <p:txBody>
            <a:bodyPr/>
            <a:lstStyle/>
            <a:p>
              <a:endParaRPr lang="ja-JP" altLang="en-US"/>
            </a:p>
          </p:txBody>
        </p:sp>
        <p:sp>
          <p:nvSpPr>
            <p:cNvPr id="366683" name="Freeform 91"/>
            <p:cNvSpPr>
              <a:spLocks/>
            </p:cNvSpPr>
            <p:nvPr/>
          </p:nvSpPr>
          <p:spPr bwMode="auto">
            <a:xfrm>
              <a:off x="2274" y="2841"/>
              <a:ext cx="89" cy="90"/>
            </a:xfrm>
            <a:custGeom>
              <a:avLst/>
              <a:gdLst>
                <a:gd name="T0" fmla="*/ 43 w 87"/>
                <a:gd name="T1" fmla="*/ 0 h 87"/>
                <a:gd name="T2" fmla="*/ 87 w 87"/>
                <a:gd name="T3" fmla="*/ 44 h 87"/>
                <a:gd name="T4" fmla="*/ 43 w 87"/>
                <a:gd name="T5" fmla="*/ 87 h 87"/>
                <a:gd name="T6" fmla="*/ 0 w 87"/>
                <a:gd name="T7" fmla="*/ 44 h 87"/>
                <a:gd name="T8" fmla="*/ 43 w 87"/>
                <a:gd name="T9" fmla="*/ 0 h 87"/>
              </a:gdLst>
              <a:ahLst/>
              <a:cxnLst>
                <a:cxn ang="0">
                  <a:pos x="T0" y="T1"/>
                </a:cxn>
                <a:cxn ang="0">
                  <a:pos x="T2" y="T3"/>
                </a:cxn>
                <a:cxn ang="0">
                  <a:pos x="T4" y="T5"/>
                </a:cxn>
                <a:cxn ang="0">
                  <a:pos x="T6" y="T7"/>
                </a:cxn>
                <a:cxn ang="0">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tx1"/>
              </a:solidFill>
              <a:prstDash val="solid"/>
              <a:round/>
              <a:headEnd/>
              <a:tailEnd/>
            </a:ln>
          </p:spPr>
          <p:txBody>
            <a:bodyPr/>
            <a:lstStyle/>
            <a:p>
              <a:endParaRPr lang="ja-JP" altLang="en-US"/>
            </a:p>
          </p:txBody>
        </p:sp>
        <p:sp>
          <p:nvSpPr>
            <p:cNvPr id="366684" name="Freeform 92"/>
            <p:cNvSpPr>
              <a:spLocks/>
            </p:cNvSpPr>
            <p:nvPr/>
          </p:nvSpPr>
          <p:spPr bwMode="auto">
            <a:xfrm>
              <a:off x="1991" y="2617"/>
              <a:ext cx="89" cy="90"/>
            </a:xfrm>
            <a:custGeom>
              <a:avLst/>
              <a:gdLst>
                <a:gd name="T0" fmla="*/ 44 w 87"/>
                <a:gd name="T1" fmla="*/ 0 h 87"/>
                <a:gd name="T2" fmla="*/ 87 w 87"/>
                <a:gd name="T3" fmla="*/ 44 h 87"/>
                <a:gd name="T4" fmla="*/ 44 w 87"/>
                <a:gd name="T5" fmla="*/ 87 h 87"/>
                <a:gd name="T6" fmla="*/ 0 w 87"/>
                <a:gd name="T7" fmla="*/ 44 h 87"/>
                <a:gd name="T8" fmla="*/ 44 w 87"/>
                <a:gd name="T9" fmla="*/ 0 h 87"/>
              </a:gdLst>
              <a:ahLst/>
              <a:cxnLst>
                <a:cxn ang="0">
                  <a:pos x="T0" y="T1"/>
                </a:cxn>
                <a:cxn ang="0">
                  <a:pos x="T2" y="T3"/>
                </a:cxn>
                <a:cxn ang="0">
                  <a:pos x="T4" y="T5"/>
                </a:cxn>
                <a:cxn ang="0">
                  <a:pos x="T6" y="T7"/>
                </a:cxn>
                <a:cxn ang="0">
                  <a:pos x="T8" y="T9"/>
                </a:cxn>
              </a:cxnLst>
              <a:rect l="0" t="0" r="r" b="b"/>
              <a:pathLst>
                <a:path w="87" h="87">
                  <a:moveTo>
                    <a:pt x="44" y="0"/>
                  </a:moveTo>
                  <a:lnTo>
                    <a:pt x="87" y="44"/>
                  </a:lnTo>
                  <a:lnTo>
                    <a:pt x="44" y="87"/>
                  </a:lnTo>
                  <a:lnTo>
                    <a:pt x="0" y="44"/>
                  </a:lnTo>
                  <a:lnTo>
                    <a:pt x="44" y="0"/>
                  </a:lnTo>
                  <a:close/>
                </a:path>
              </a:pathLst>
            </a:custGeom>
            <a:solidFill>
              <a:srgbClr val="FFCC00"/>
            </a:solidFill>
            <a:ln w="23813">
              <a:solidFill>
                <a:schemeClr val="tx1"/>
              </a:solidFill>
              <a:prstDash val="solid"/>
              <a:round/>
              <a:headEnd/>
              <a:tailEnd/>
            </a:ln>
          </p:spPr>
          <p:txBody>
            <a:bodyPr/>
            <a:lstStyle/>
            <a:p>
              <a:endParaRPr lang="ja-JP" altLang="en-US"/>
            </a:p>
          </p:txBody>
        </p:sp>
        <p:sp>
          <p:nvSpPr>
            <p:cNvPr id="366685" name="Freeform 93"/>
            <p:cNvSpPr>
              <a:spLocks/>
            </p:cNvSpPr>
            <p:nvPr/>
          </p:nvSpPr>
          <p:spPr bwMode="auto">
            <a:xfrm>
              <a:off x="1768" y="2334"/>
              <a:ext cx="90" cy="90"/>
            </a:xfrm>
            <a:custGeom>
              <a:avLst/>
              <a:gdLst>
                <a:gd name="T0" fmla="*/ 43 w 87"/>
                <a:gd name="T1" fmla="*/ 0 h 87"/>
                <a:gd name="T2" fmla="*/ 87 w 87"/>
                <a:gd name="T3" fmla="*/ 43 h 87"/>
                <a:gd name="T4" fmla="*/ 43 w 87"/>
                <a:gd name="T5" fmla="*/ 87 h 87"/>
                <a:gd name="T6" fmla="*/ 0 w 87"/>
                <a:gd name="T7" fmla="*/ 43 h 87"/>
                <a:gd name="T8" fmla="*/ 43 w 87"/>
                <a:gd name="T9" fmla="*/ 0 h 87"/>
              </a:gdLst>
              <a:ahLst/>
              <a:cxnLst>
                <a:cxn ang="0">
                  <a:pos x="T0" y="T1"/>
                </a:cxn>
                <a:cxn ang="0">
                  <a:pos x="T2" y="T3"/>
                </a:cxn>
                <a:cxn ang="0">
                  <a:pos x="T4" y="T5"/>
                </a:cxn>
                <a:cxn ang="0">
                  <a:pos x="T6" y="T7"/>
                </a:cxn>
                <a:cxn ang="0">
                  <a:pos x="T8" y="T9"/>
                </a:cxn>
              </a:cxnLst>
              <a:rect l="0" t="0" r="r" b="b"/>
              <a:pathLst>
                <a:path w="87" h="87">
                  <a:moveTo>
                    <a:pt x="43" y="0"/>
                  </a:moveTo>
                  <a:lnTo>
                    <a:pt x="87" y="43"/>
                  </a:lnTo>
                  <a:lnTo>
                    <a:pt x="43" y="87"/>
                  </a:lnTo>
                  <a:lnTo>
                    <a:pt x="0" y="43"/>
                  </a:lnTo>
                  <a:lnTo>
                    <a:pt x="43" y="0"/>
                  </a:lnTo>
                  <a:close/>
                </a:path>
              </a:pathLst>
            </a:custGeom>
            <a:solidFill>
              <a:srgbClr val="FFCC00"/>
            </a:solidFill>
            <a:ln w="23813">
              <a:solidFill>
                <a:schemeClr val="tx1"/>
              </a:solidFill>
              <a:prstDash val="solid"/>
              <a:round/>
              <a:headEnd/>
              <a:tailEnd/>
            </a:ln>
          </p:spPr>
          <p:txBody>
            <a:bodyPr/>
            <a:lstStyle/>
            <a:p>
              <a:endParaRPr lang="ja-JP" altLang="en-US"/>
            </a:p>
          </p:txBody>
        </p:sp>
        <p:sp>
          <p:nvSpPr>
            <p:cNvPr id="366686" name="Freeform 94"/>
            <p:cNvSpPr>
              <a:spLocks/>
            </p:cNvSpPr>
            <p:nvPr/>
          </p:nvSpPr>
          <p:spPr bwMode="auto">
            <a:xfrm>
              <a:off x="1991" y="2050"/>
              <a:ext cx="89" cy="90"/>
            </a:xfrm>
            <a:custGeom>
              <a:avLst/>
              <a:gdLst>
                <a:gd name="T0" fmla="*/ 44 w 87"/>
                <a:gd name="T1" fmla="*/ 0 h 87"/>
                <a:gd name="T2" fmla="*/ 87 w 87"/>
                <a:gd name="T3" fmla="*/ 44 h 87"/>
                <a:gd name="T4" fmla="*/ 44 w 87"/>
                <a:gd name="T5" fmla="*/ 87 h 87"/>
                <a:gd name="T6" fmla="*/ 0 w 87"/>
                <a:gd name="T7" fmla="*/ 44 h 87"/>
                <a:gd name="T8" fmla="*/ 44 w 87"/>
                <a:gd name="T9" fmla="*/ 0 h 87"/>
              </a:gdLst>
              <a:ahLst/>
              <a:cxnLst>
                <a:cxn ang="0">
                  <a:pos x="T0" y="T1"/>
                </a:cxn>
                <a:cxn ang="0">
                  <a:pos x="T2" y="T3"/>
                </a:cxn>
                <a:cxn ang="0">
                  <a:pos x="T4" y="T5"/>
                </a:cxn>
                <a:cxn ang="0">
                  <a:pos x="T6" y="T7"/>
                </a:cxn>
                <a:cxn ang="0">
                  <a:pos x="T8" y="T9"/>
                </a:cxn>
              </a:cxnLst>
              <a:rect l="0" t="0" r="r" b="b"/>
              <a:pathLst>
                <a:path w="87" h="87">
                  <a:moveTo>
                    <a:pt x="44" y="0"/>
                  </a:moveTo>
                  <a:lnTo>
                    <a:pt x="87" y="44"/>
                  </a:lnTo>
                  <a:lnTo>
                    <a:pt x="44" y="87"/>
                  </a:lnTo>
                  <a:lnTo>
                    <a:pt x="0" y="44"/>
                  </a:lnTo>
                  <a:lnTo>
                    <a:pt x="44" y="0"/>
                  </a:lnTo>
                  <a:close/>
                </a:path>
              </a:pathLst>
            </a:custGeom>
            <a:solidFill>
              <a:srgbClr val="FFCC00"/>
            </a:solidFill>
            <a:ln w="23813">
              <a:solidFill>
                <a:schemeClr val="tx1"/>
              </a:solidFill>
              <a:prstDash val="solid"/>
              <a:round/>
              <a:headEnd/>
              <a:tailEnd/>
            </a:ln>
          </p:spPr>
          <p:txBody>
            <a:bodyPr/>
            <a:lstStyle/>
            <a:p>
              <a:endParaRPr lang="ja-JP" altLang="en-US"/>
            </a:p>
          </p:txBody>
        </p:sp>
        <p:sp>
          <p:nvSpPr>
            <p:cNvPr id="366687" name="Rectangle 95"/>
            <p:cNvSpPr>
              <a:spLocks noChangeArrowheads="1"/>
            </p:cNvSpPr>
            <p:nvPr/>
          </p:nvSpPr>
          <p:spPr bwMode="auto">
            <a:xfrm>
              <a:off x="2274" y="1424"/>
              <a:ext cx="74" cy="74"/>
            </a:xfrm>
            <a:prstGeom prst="rect">
              <a:avLst/>
            </a:prstGeom>
            <a:solidFill>
              <a:srgbClr val="FF00FF"/>
            </a:solidFill>
            <a:ln w="23813">
              <a:solidFill>
                <a:schemeClr val="tx1"/>
              </a:solidFill>
              <a:miter lim="800000"/>
              <a:headEnd/>
              <a:tailEnd/>
            </a:ln>
          </p:spPr>
          <p:txBody>
            <a:bodyPr/>
            <a:lstStyle/>
            <a:p>
              <a:endParaRPr lang="ja-JP" altLang="en-US"/>
            </a:p>
          </p:txBody>
        </p:sp>
        <p:sp>
          <p:nvSpPr>
            <p:cNvPr id="366688" name="Rectangle 96"/>
            <p:cNvSpPr>
              <a:spLocks noChangeArrowheads="1"/>
            </p:cNvSpPr>
            <p:nvPr/>
          </p:nvSpPr>
          <p:spPr bwMode="auto">
            <a:xfrm>
              <a:off x="2839" y="1767"/>
              <a:ext cx="75" cy="74"/>
            </a:xfrm>
            <a:prstGeom prst="rect">
              <a:avLst/>
            </a:prstGeom>
            <a:solidFill>
              <a:srgbClr val="FF00FF"/>
            </a:solidFill>
            <a:ln w="23813">
              <a:solidFill>
                <a:schemeClr val="tx1"/>
              </a:solidFill>
              <a:miter lim="800000"/>
              <a:headEnd/>
              <a:tailEnd/>
            </a:ln>
          </p:spPr>
          <p:txBody>
            <a:bodyPr/>
            <a:lstStyle/>
            <a:p>
              <a:endParaRPr lang="ja-JP" altLang="en-US"/>
            </a:p>
          </p:txBody>
        </p:sp>
        <p:sp>
          <p:nvSpPr>
            <p:cNvPr id="366689" name="Rectangle 97"/>
            <p:cNvSpPr>
              <a:spLocks noChangeArrowheads="1"/>
            </p:cNvSpPr>
            <p:nvPr/>
          </p:nvSpPr>
          <p:spPr bwMode="auto">
            <a:xfrm>
              <a:off x="3172" y="2346"/>
              <a:ext cx="63" cy="62"/>
            </a:xfrm>
            <a:prstGeom prst="rect">
              <a:avLst/>
            </a:prstGeom>
            <a:solidFill>
              <a:srgbClr val="FF00FF"/>
            </a:solidFill>
            <a:ln w="23813">
              <a:solidFill>
                <a:schemeClr val="tx1"/>
              </a:solidFill>
              <a:miter lim="800000"/>
              <a:headEnd/>
              <a:tailEnd/>
            </a:ln>
          </p:spPr>
          <p:txBody>
            <a:bodyPr/>
            <a:lstStyle/>
            <a:p>
              <a:endParaRPr lang="ja-JP" altLang="en-US"/>
            </a:p>
          </p:txBody>
        </p:sp>
        <p:sp>
          <p:nvSpPr>
            <p:cNvPr id="366690" name="Rectangle 98"/>
            <p:cNvSpPr>
              <a:spLocks noChangeArrowheads="1"/>
            </p:cNvSpPr>
            <p:nvPr/>
          </p:nvSpPr>
          <p:spPr bwMode="auto">
            <a:xfrm>
              <a:off x="2779" y="2841"/>
              <a:ext cx="75" cy="75"/>
            </a:xfrm>
            <a:prstGeom prst="rect">
              <a:avLst/>
            </a:prstGeom>
            <a:solidFill>
              <a:srgbClr val="FF00FF"/>
            </a:solidFill>
            <a:ln w="23813">
              <a:solidFill>
                <a:schemeClr val="tx1"/>
              </a:solidFill>
              <a:miter lim="800000"/>
              <a:headEnd/>
              <a:tailEnd/>
            </a:ln>
          </p:spPr>
          <p:txBody>
            <a:bodyPr/>
            <a:lstStyle/>
            <a:p>
              <a:endParaRPr lang="ja-JP" altLang="en-US"/>
            </a:p>
          </p:txBody>
        </p:sp>
        <p:sp>
          <p:nvSpPr>
            <p:cNvPr id="366691" name="Rectangle 99"/>
            <p:cNvSpPr>
              <a:spLocks noChangeArrowheads="1"/>
            </p:cNvSpPr>
            <p:nvPr/>
          </p:nvSpPr>
          <p:spPr bwMode="auto">
            <a:xfrm>
              <a:off x="2274" y="2946"/>
              <a:ext cx="74" cy="74"/>
            </a:xfrm>
            <a:prstGeom prst="rect">
              <a:avLst/>
            </a:prstGeom>
            <a:solidFill>
              <a:srgbClr val="FF00FF"/>
            </a:solidFill>
            <a:ln w="23813">
              <a:solidFill>
                <a:schemeClr val="tx1"/>
              </a:solidFill>
              <a:miter lim="800000"/>
              <a:headEnd/>
              <a:tailEnd/>
            </a:ln>
          </p:spPr>
          <p:txBody>
            <a:bodyPr/>
            <a:lstStyle/>
            <a:p>
              <a:endParaRPr lang="ja-JP" altLang="en-US"/>
            </a:p>
          </p:txBody>
        </p:sp>
        <p:sp>
          <p:nvSpPr>
            <p:cNvPr id="366692" name="Rectangle 100"/>
            <p:cNvSpPr>
              <a:spLocks noChangeArrowheads="1"/>
            </p:cNvSpPr>
            <p:nvPr/>
          </p:nvSpPr>
          <p:spPr bwMode="auto">
            <a:xfrm>
              <a:off x="1917" y="2692"/>
              <a:ext cx="74" cy="74"/>
            </a:xfrm>
            <a:prstGeom prst="rect">
              <a:avLst/>
            </a:prstGeom>
            <a:solidFill>
              <a:srgbClr val="FF00FF"/>
            </a:solidFill>
            <a:ln w="23813">
              <a:solidFill>
                <a:schemeClr val="tx1"/>
              </a:solidFill>
              <a:miter lim="800000"/>
              <a:headEnd/>
              <a:tailEnd/>
            </a:ln>
          </p:spPr>
          <p:txBody>
            <a:bodyPr/>
            <a:lstStyle/>
            <a:p>
              <a:endParaRPr lang="ja-JP" altLang="en-US"/>
            </a:p>
          </p:txBody>
        </p:sp>
        <p:sp>
          <p:nvSpPr>
            <p:cNvPr id="366693" name="Rectangle 101"/>
            <p:cNvSpPr>
              <a:spLocks noChangeArrowheads="1"/>
            </p:cNvSpPr>
            <p:nvPr/>
          </p:nvSpPr>
          <p:spPr bwMode="auto">
            <a:xfrm>
              <a:off x="1664" y="2334"/>
              <a:ext cx="75" cy="74"/>
            </a:xfrm>
            <a:prstGeom prst="rect">
              <a:avLst/>
            </a:prstGeom>
            <a:solidFill>
              <a:srgbClr val="FF00FF"/>
            </a:solidFill>
            <a:ln w="23813">
              <a:solidFill>
                <a:schemeClr val="tx1"/>
              </a:solidFill>
              <a:miter lim="800000"/>
              <a:headEnd/>
              <a:tailEnd/>
            </a:ln>
          </p:spPr>
          <p:txBody>
            <a:bodyPr/>
            <a:lstStyle/>
            <a:p>
              <a:endParaRPr lang="ja-JP" altLang="en-US"/>
            </a:p>
          </p:txBody>
        </p:sp>
        <p:sp>
          <p:nvSpPr>
            <p:cNvPr id="366694" name="Rectangle 102"/>
            <p:cNvSpPr>
              <a:spLocks noChangeArrowheads="1"/>
            </p:cNvSpPr>
            <p:nvPr/>
          </p:nvSpPr>
          <p:spPr bwMode="auto">
            <a:xfrm>
              <a:off x="1768" y="1827"/>
              <a:ext cx="74" cy="74"/>
            </a:xfrm>
            <a:prstGeom prst="rect">
              <a:avLst/>
            </a:prstGeom>
            <a:solidFill>
              <a:srgbClr val="FF00FF"/>
            </a:solidFill>
            <a:ln w="23813">
              <a:solidFill>
                <a:schemeClr val="tx1"/>
              </a:solidFill>
              <a:miter lim="800000"/>
              <a:headEnd/>
              <a:tailEnd/>
            </a:ln>
          </p:spPr>
          <p:txBody>
            <a:bodyPr/>
            <a:lstStyle/>
            <a:p>
              <a:endParaRPr lang="ja-JP" altLang="en-US"/>
            </a:p>
          </p:txBody>
        </p:sp>
        <p:sp>
          <p:nvSpPr>
            <p:cNvPr id="366695" name="Rectangle 103"/>
            <p:cNvSpPr>
              <a:spLocks noChangeArrowheads="1"/>
            </p:cNvSpPr>
            <p:nvPr/>
          </p:nvSpPr>
          <p:spPr bwMode="auto">
            <a:xfrm>
              <a:off x="2169" y="2304"/>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algn="l"/>
              <a:r>
                <a:rPr lang="en-US" altLang="ja-JP">
                  <a:solidFill>
                    <a:schemeClr val="tx1"/>
                  </a:solidFill>
                  <a:latin typeface="ＭＳ Ｐゴシック" pitchFamily="50" charset="-128"/>
                  <a:ea typeface="ＭＳ Ｐゴシック" pitchFamily="50" charset="-128"/>
                </a:rPr>
                <a:t>0</a:t>
              </a:r>
            </a:p>
          </p:txBody>
        </p:sp>
        <p:sp>
          <p:nvSpPr>
            <p:cNvPr id="366696" name="Rectangle 104"/>
            <p:cNvSpPr>
              <a:spLocks noChangeArrowheads="1"/>
            </p:cNvSpPr>
            <p:nvPr/>
          </p:nvSpPr>
          <p:spPr bwMode="auto">
            <a:xfrm>
              <a:off x="2169" y="2110"/>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algn="l"/>
              <a:r>
                <a:rPr lang="en-US" altLang="ja-JP">
                  <a:solidFill>
                    <a:schemeClr val="tx1"/>
                  </a:solidFill>
                  <a:latin typeface="ＭＳ Ｐゴシック" pitchFamily="50" charset="-128"/>
                  <a:ea typeface="ＭＳ Ｐゴシック" pitchFamily="50" charset="-128"/>
                </a:rPr>
                <a:t>2</a:t>
              </a:r>
            </a:p>
          </p:txBody>
        </p:sp>
        <p:sp>
          <p:nvSpPr>
            <p:cNvPr id="366697" name="Rectangle 105"/>
            <p:cNvSpPr>
              <a:spLocks noChangeArrowheads="1"/>
            </p:cNvSpPr>
            <p:nvPr/>
          </p:nvSpPr>
          <p:spPr bwMode="auto">
            <a:xfrm>
              <a:off x="2169" y="1901"/>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algn="l"/>
              <a:r>
                <a:rPr lang="en-US" altLang="ja-JP">
                  <a:solidFill>
                    <a:schemeClr val="tx1"/>
                  </a:solidFill>
                  <a:latin typeface="ＭＳ Ｐゴシック" pitchFamily="50" charset="-128"/>
                  <a:ea typeface="ＭＳ Ｐゴシック" pitchFamily="50" charset="-128"/>
                </a:rPr>
                <a:t>4</a:t>
              </a:r>
            </a:p>
          </p:txBody>
        </p:sp>
        <p:sp>
          <p:nvSpPr>
            <p:cNvPr id="366698" name="Rectangle 106"/>
            <p:cNvSpPr>
              <a:spLocks noChangeArrowheads="1"/>
            </p:cNvSpPr>
            <p:nvPr/>
          </p:nvSpPr>
          <p:spPr bwMode="auto">
            <a:xfrm>
              <a:off x="2169" y="1708"/>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algn="l"/>
              <a:r>
                <a:rPr lang="en-US" altLang="ja-JP">
                  <a:solidFill>
                    <a:schemeClr val="tx1"/>
                  </a:solidFill>
                  <a:latin typeface="ＭＳ Ｐゴシック" pitchFamily="50" charset="-128"/>
                  <a:ea typeface="ＭＳ Ｐゴシック" pitchFamily="50" charset="-128"/>
                </a:rPr>
                <a:t>6</a:t>
              </a:r>
            </a:p>
          </p:txBody>
        </p:sp>
        <p:sp>
          <p:nvSpPr>
            <p:cNvPr id="366699" name="Rectangle 107"/>
            <p:cNvSpPr>
              <a:spLocks noChangeArrowheads="1"/>
            </p:cNvSpPr>
            <p:nvPr/>
          </p:nvSpPr>
          <p:spPr bwMode="auto">
            <a:xfrm>
              <a:off x="2169" y="1498"/>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algn="l"/>
              <a:r>
                <a:rPr lang="en-US" altLang="ja-JP">
                  <a:solidFill>
                    <a:schemeClr val="tx1"/>
                  </a:solidFill>
                  <a:latin typeface="ＭＳ Ｐゴシック" pitchFamily="50" charset="-128"/>
                  <a:ea typeface="ＭＳ Ｐゴシック" pitchFamily="50" charset="-128"/>
                </a:rPr>
                <a:t>8</a:t>
              </a:r>
            </a:p>
          </p:txBody>
        </p:sp>
        <p:sp>
          <p:nvSpPr>
            <p:cNvPr id="366700" name="Rectangle 108"/>
            <p:cNvSpPr>
              <a:spLocks noChangeArrowheads="1"/>
            </p:cNvSpPr>
            <p:nvPr/>
          </p:nvSpPr>
          <p:spPr bwMode="auto">
            <a:xfrm>
              <a:off x="2080" y="1289"/>
              <a:ext cx="16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algn="l"/>
              <a:r>
                <a:rPr lang="en-US" altLang="ja-JP">
                  <a:solidFill>
                    <a:schemeClr val="tx1"/>
                  </a:solidFill>
                  <a:latin typeface="ＭＳ Ｐゴシック" pitchFamily="50" charset="-128"/>
                  <a:ea typeface="ＭＳ Ｐゴシック" pitchFamily="50" charset="-128"/>
                </a:rPr>
                <a:t>10</a:t>
              </a:r>
            </a:p>
          </p:txBody>
        </p:sp>
        <p:sp>
          <p:nvSpPr>
            <p:cNvPr id="366701" name="Rectangle 109"/>
            <p:cNvSpPr>
              <a:spLocks noChangeArrowheads="1"/>
            </p:cNvSpPr>
            <p:nvPr/>
          </p:nvSpPr>
          <p:spPr bwMode="auto">
            <a:xfrm>
              <a:off x="1842" y="1140"/>
              <a:ext cx="99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algn="l"/>
              <a:r>
                <a:rPr lang="ja-JP" altLang="en-US" b="1">
                  <a:solidFill>
                    <a:schemeClr val="tx1"/>
                  </a:solidFill>
                  <a:latin typeface="ＭＳ Ｐゴシック" pitchFamily="50" charset="-128"/>
                  <a:ea typeface="ＭＳ Ｐゴシック" pitchFamily="50" charset="-128"/>
                </a:rPr>
                <a:t>会合での発言</a:t>
              </a:r>
              <a:r>
                <a:rPr lang="ja-JP" altLang="en-US" b="1">
                  <a:solidFill>
                    <a:schemeClr val="bg2"/>
                  </a:solidFill>
                  <a:latin typeface="ＭＳ Ｐゴシック" pitchFamily="50" charset="-128"/>
                  <a:ea typeface="ＭＳ Ｐゴシック" pitchFamily="50" charset="-128"/>
                </a:rPr>
                <a:t> </a:t>
              </a:r>
              <a:endParaRPr lang="ja-JP" altLang="en-US" sz="2400" b="1">
                <a:solidFill>
                  <a:schemeClr val="bg2"/>
                </a:solidFill>
                <a:latin typeface="Times New Roman" pitchFamily="18" charset="0"/>
                <a:ea typeface="ＭＳ Ｐゴシック" pitchFamily="50" charset="-128"/>
              </a:endParaRPr>
            </a:p>
          </p:txBody>
        </p:sp>
        <p:sp>
          <p:nvSpPr>
            <p:cNvPr id="366702" name="Rectangle 110"/>
            <p:cNvSpPr>
              <a:spLocks noChangeArrowheads="1"/>
            </p:cNvSpPr>
            <p:nvPr/>
          </p:nvSpPr>
          <p:spPr bwMode="auto">
            <a:xfrm>
              <a:off x="3077" y="1573"/>
              <a:ext cx="854"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pPr algn="l"/>
              <a:r>
                <a:rPr lang="ja-JP" altLang="en-US" b="1">
                  <a:solidFill>
                    <a:schemeClr val="tx1"/>
                  </a:solidFill>
                  <a:latin typeface="ＭＳ Ｐゴシック" pitchFamily="50" charset="-128"/>
                  <a:ea typeface="ＭＳ Ｐゴシック" pitchFamily="50" charset="-128"/>
                </a:rPr>
                <a:t>手法の活用</a:t>
              </a:r>
              <a:r>
                <a:rPr lang="ja-JP" altLang="en-US" b="1">
                  <a:solidFill>
                    <a:schemeClr val="bg2"/>
                  </a:solidFill>
                  <a:latin typeface="ＭＳ Ｐゴシック" pitchFamily="50" charset="-128"/>
                  <a:ea typeface="ＭＳ Ｐゴシック" pitchFamily="50" charset="-128"/>
                </a:rPr>
                <a:t> </a:t>
              </a:r>
            </a:p>
          </p:txBody>
        </p:sp>
        <p:sp>
          <p:nvSpPr>
            <p:cNvPr id="366703" name="Rectangle 111"/>
            <p:cNvSpPr>
              <a:spLocks noChangeArrowheads="1"/>
            </p:cNvSpPr>
            <p:nvPr/>
          </p:nvSpPr>
          <p:spPr bwMode="auto">
            <a:xfrm>
              <a:off x="3374" y="2304"/>
              <a:ext cx="1337"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pPr algn="l"/>
              <a:r>
                <a:rPr lang="ja-JP" altLang="en-US" b="1">
                  <a:solidFill>
                    <a:schemeClr val="tx1"/>
                  </a:solidFill>
                  <a:latin typeface="ＭＳ Ｐゴシック" pitchFamily="50" charset="-128"/>
                  <a:ea typeface="ＭＳ Ｐゴシック" pitchFamily="50" charset="-128"/>
                </a:rPr>
                <a:t>問題解決能力向上</a:t>
              </a:r>
              <a:r>
                <a:rPr lang="ja-JP" altLang="en-US" b="1">
                  <a:solidFill>
                    <a:schemeClr val="bg2"/>
                  </a:solidFill>
                  <a:latin typeface="ＭＳ Ｐゴシック" pitchFamily="50" charset="-128"/>
                  <a:ea typeface="ＭＳ Ｐゴシック" pitchFamily="50" charset="-128"/>
                </a:rPr>
                <a:t> </a:t>
              </a:r>
            </a:p>
          </p:txBody>
        </p:sp>
        <p:sp>
          <p:nvSpPr>
            <p:cNvPr id="366704" name="Rectangle 112"/>
            <p:cNvSpPr>
              <a:spLocks noChangeArrowheads="1"/>
            </p:cNvSpPr>
            <p:nvPr/>
          </p:nvSpPr>
          <p:spPr bwMode="auto">
            <a:xfrm>
              <a:off x="3077" y="3036"/>
              <a:ext cx="1390"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pPr algn="l"/>
              <a:r>
                <a:rPr lang="ja-JP" altLang="en-US" b="1">
                  <a:solidFill>
                    <a:schemeClr val="tx1"/>
                  </a:solidFill>
                  <a:latin typeface="ＭＳ Ｐゴシック" pitchFamily="50" charset="-128"/>
                  <a:ea typeface="ＭＳ Ｐゴシック" pitchFamily="50" charset="-128"/>
                </a:rPr>
                <a:t>得られた 知識見識</a:t>
              </a:r>
              <a:r>
                <a:rPr lang="ja-JP" altLang="en-US" b="1">
                  <a:solidFill>
                    <a:schemeClr val="bg2"/>
                  </a:solidFill>
                  <a:latin typeface="ＭＳ Ｐゴシック" pitchFamily="50" charset="-128"/>
                  <a:ea typeface="ＭＳ Ｐゴシック" pitchFamily="50" charset="-128"/>
                </a:rPr>
                <a:t>  </a:t>
              </a:r>
            </a:p>
          </p:txBody>
        </p:sp>
        <p:sp>
          <p:nvSpPr>
            <p:cNvPr id="366705" name="Rectangle 113"/>
            <p:cNvSpPr>
              <a:spLocks noChangeArrowheads="1"/>
            </p:cNvSpPr>
            <p:nvPr/>
          </p:nvSpPr>
          <p:spPr bwMode="auto">
            <a:xfrm>
              <a:off x="2021" y="3468"/>
              <a:ext cx="687"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pPr algn="l"/>
              <a:r>
                <a:rPr lang="ja-JP" altLang="en-US" b="1">
                  <a:solidFill>
                    <a:schemeClr val="tx1"/>
                  </a:solidFill>
                  <a:latin typeface="ＭＳ Ｐゴシック" pitchFamily="50" charset="-128"/>
                  <a:ea typeface="ＭＳ Ｐゴシック" pitchFamily="50" charset="-128"/>
                </a:rPr>
                <a:t>モラール</a:t>
              </a:r>
              <a:r>
                <a:rPr lang="ja-JP" altLang="en-US" b="1">
                  <a:solidFill>
                    <a:schemeClr val="bg2"/>
                  </a:solidFill>
                  <a:latin typeface="ＭＳ Ｐゴシック" pitchFamily="50" charset="-128"/>
                  <a:ea typeface="ＭＳ Ｐゴシック" pitchFamily="50" charset="-128"/>
                </a:rPr>
                <a:t>  </a:t>
              </a:r>
            </a:p>
          </p:txBody>
        </p:sp>
        <p:sp>
          <p:nvSpPr>
            <p:cNvPr id="366706" name="Rectangle 114"/>
            <p:cNvSpPr>
              <a:spLocks noChangeArrowheads="1"/>
            </p:cNvSpPr>
            <p:nvPr/>
          </p:nvSpPr>
          <p:spPr bwMode="auto">
            <a:xfrm>
              <a:off x="905" y="3036"/>
              <a:ext cx="693"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pPr algn="l"/>
              <a:r>
                <a:rPr lang="ja-JP" altLang="en-US" b="1">
                  <a:solidFill>
                    <a:schemeClr val="tx1"/>
                  </a:solidFill>
                  <a:latin typeface="ＭＳ Ｐゴシック" pitchFamily="50" charset="-128"/>
                  <a:ea typeface="ＭＳ Ｐゴシック" pitchFamily="50" charset="-128"/>
                </a:rPr>
                <a:t>改善意識</a:t>
              </a:r>
              <a:r>
                <a:rPr lang="ja-JP" altLang="en-US" b="1">
                  <a:solidFill>
                    <a:schemeClr val="bg2"/>
                  </a:solidFill>
                  <a:latin typeface="ＭＳ Ｐゴシック" pitchFamily="50" charset="-128"/>
                  <a:ea typeface="ＭＳ Ｐゴシック" pitchFamily="50" charset="-128"/>
                </a:rPr>
                <a:t> </a:t>
              </a:r>
            </a:p>
          </p:txBody>
        </p:sp>
        <p:sp>
          <p:nvSpPr>
            <p:cNvPr id="366707" name="Rectangle 115"/>
            <p:cNvSpPr>
              <a:spLocks noChangeArrowheads="1"/>
            </p:cNvSpPr>
            <p:nvPr/>
          </p:nvSpPr>
          <p:spPr bwMode="auto">
            <a:xfrm>
              <a:off x="608" y="2304"/>
              <a:ext cx="791"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pPr algn="l"/>
              <a:r>
                <a:rPr lang="ja-JP" altLang="en-US" b="1">
                  <a:solidFill>
                    <a:schemeClr val="tx1"/>
                  </a:solidFill>
                  <a:latin typeface="ＭＳ Ｐゴシック" pitchFamily="50" charset="-128"/>
                  <a:ea typeface="ＭＳ Ｐゴシック" pitchFamily="50" charset="-128"/>
                </a:rPr>
                <a:t>品質意識</a:t>
              </a:r>
              <a:r>
                <a:rPr lang="ja-JP" altLang="en-US" b="1">
                  <a:solidFill>
                    <a:schemeClr val="bg2"/>
                  </a:solidFill>
                  <a:latin typeface="ＭＳ Ｐゴシック" pitchFamily="50" charset="-128"/>
                  <a:ea typeface="ＭＳ Ｐゴシック" pitchFamily="50" charset="-128"/>
                </a:rPr>
                <a:t>   </a:t>
              </a:r>
            </a:p>
          </p:txBody>
        </p:sp>
        <p:sp>
          <p:nvSpPr>
            <p:cNvPr id="366708" name="Rectangle 116"/>
            <p:cNvSpPr>
              <a:spLocks noChangeArrowheads="1"/>
            </p:cNvSpPr>
            <p:nvPr/>
          </p:nvSpPr>
          <p:spPr bwMode="auto">
            <a:xfrm>
              <a:off x="1069" y="1573"/>
              <a:ext cx="532"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p>
              <a:pPr algn="l"/>
              <a:r>
                <a:rPr lang="ja-JP" altLang="en-US" b="1">
                  <a:solidFill>
                    <a:schemeClr val="tx1"/>
                  </a:solidFill>
                  <a:latin typeface="ＭＳ Ｐゴシック" pitchFamily="50" charset="-128"/>
                  <a:ea typeface="ＭＳ Ｐゴシック" pitchFamily="50" charset="-128"/>
                </a:rPr>
                <a:t>協調性 </a:t>
              </a:r>
            </a:p>
          </p:txBody>
        </p:sp>
      </p:grpSp>
      <p:sp>
        <p:nvSpPr>
          <p:cNvPr id="366709" name="Text Box 117"/>
          <p:cNvSpPr txBox="1">
            <a:spLocks noChangeArrowheads="1"/>
          </p:cNvSpPr>
          <p:nvPr/>
        </p:nvSpPr>
        <p:spPr bwMode="auto">
          <a:xfrm>
            <a:off x="2092325" y="5961063"/>
            <a:ext cx="52371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u="sng">
                <a:solidFill>
                  <a:schemeClr val="tx1"/>
                </a:solidFill>
                <a:latin typeface="Times New Roman" pitchFamily="18" charset="0"/>
              </a:rPr>
              <a:t>グループの成長のレーダーチャート</a:t>
            </a:r>
          </a:p>
        </p:txBody>
      </p:sp>
    </p:spTree>
  </p:cSld>
  <p:clrMapOvr>
    <a:masterClrMapping/>
  </p:clrMapOvr>
  <p:transition>
    <p:pull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2"/>
          <p:cNvSpPr>
            <a:spLocks noChangeArrowheads="1"/>
          </p:cNvSpPr>
          <p:nvPr/>
        </p:nvSpPr>
        <p:spPr bwMode="auto">
          <a:xfrm>
            <a:off x="0" y="0"/>
            <a:ext cx="9158288" cy="6858000"/>
          </a:xfrm>
          <a:prstGeom prst="rect">
            <a:avLst/>
          </a:prstGeom>
          <a:solidFill>
            <a:srgbClr val="66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ja-JP" sz="3200">
              <a:solidFill>
                <a:schemeClr val="tx1"/>
              </a:solidFill>
              <a:latin typeface="Times New Roman" pitchFamily="18" charset="0"/>
              <a:ea typeface="HG正楷書体-PRO" pitchFamily="65" charset="-128"/>
            </a:endParaRPr>
          </a:p>
        </p:txBody>
      </p:sp>
      <p:sp>
        <p:nvSpPr>
          <p:cNvPr id="368643" name="Rectangle 3"/>
          <p:cNvSpPr>
            <a:spLocks noGrp="1" noChangeArrowheads="1"/>
          </p:cNvSpPr>
          <p:nvPr>
            <p:ph type="title"/>
          </p:nvPr>
        </p:nvSpPr>
        <p:spPr>
          <a:xfrm>
            <a:off x="304800" y="441325"/>
            <a:ext cx="6505575" cy="549275"/>
          </a:xfrm>
        </p:spPr>
        <p:txBody>
          <a:bodyPr/>
          <a:lstStyle/>
          <a:p>
            <a:pPr algn="l"/>
            <a:r>
              <a:rPr lang="ja-JP" altLang="en-US" sz="3900">
                <a:solidFill>
                  <a:srgbClr val="FFFF00"/>
                </a:solidFill>
                <a:ea typeface="HGP創英角ﾎﾟｯﾌﾟ体" pitchFamily="50" charset="-128"/>
              </a:rPr>
              <a:t>６．効果の確認</a:t>
            </a:r>
          </a:p>
        </p:txBody>
      </p:sp>
      <p:sp>
        <p:nvSpPr>
          <p:cNvPr id="368644" name="AutoShape 4"/>
          <p:cNvSpPr>
            <a:spLocks noChangeArrowheads="1"/>
          </p:cNvSpPr>
          <p:nvPr/>
        </p:nvSpPr>
        <p:spPr bwMode="auto">
          <a:xfrm>
            <a:off x="144463" y="1473200"/>
            <a:ext cx="8999537" cy="709613"/>
          </a:xfrm>
          <a:prstGeom prst="roundRect">
            <a:avLst>
              <a:gd name="adj" fmla="val 16667"/>
            </a:avLst>
          </a:prstGeom>
          <a:solidFill>
            <a:srgbClr val="FFFF99"/>
          </a:solidFill>
          <a:ln w="9525">
            <a:solidFill>
              <a:schemeClr val="tx1"/>
            </a:solidFill>
            <a:round/>
            <a:headEnd/>
            <a:tailEnd/>
          </a:ln>
          <a:effectLst>
            <a:outerShdw dist="107763" dir="2700000" algn="ctr" rotWithShape="0">
              <a:schemeClr val="bg2"/>
            </a:outerShdw>
          </a:effectLst>
        </p:spPr>
        <p:txBody>
          <a:bodyPr wrap="none" anchor="ctr"/>
          <a:lstStyle/>
          <a:p>
            <a:r>
              <a:rPr lang="ja-JP" altLang="en-US" sz="3200">
                <a:solidFill>
                  <a:srgbClr val="0099FF"/>
                </a:solidFill>
                <a:latin typeface="Times New Roman" pitchFamily="18" charset="0"/>
                <a:ea typeface="HGP創英角ﾎﾟｯﾌﾟ体" pitchFamily="50" charset="-128"/>
              </a:rPr>
              <a:t>実施した対策で目標達成したか、副作用はないか</a:t>
            </a:r>
          </a:p>
        </p:txBody>
      </p:sp>
      <p:sp>
        <p:nvSpPr>
          <p:cNvPr id="368645" name="Text Box 5"/>
          <p:cNvSpPr txBox="1">
            <a:spLocks noChangeArrowheads="1"/>
          </p:cNvSpPr>
          <p:nvPr/>
        </p:nvSpPr>
        <p:spPr bwMode="auto">
          <a:xfrm>
            <a:off x="504825" y="2611438"/>
            <a:ext cx="8347075" cy="301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3200">
                <a:solidFill>
                  <a:srgbClr val="FFCCCC"/>
                </a:solidFill>
                <a:latin typeface="Times New Roman" pitchFamily="18" charset="0"/>
                <a:ea typeface="HG創英角ﾎﾟｯﾌﾟ体" pitchFamily="49" charset="-128"/>
              </a:rPr>
              <a:t>・現状把握等⇒効果は同じグラフ、定義で</a:t>
            </a:r>
          </a:p>
          <a:p>
            <a:pPr algn="l"/>
            <a:r>
              <a:rPr lang="ja-JP" altLang="en-US" sz="3200">
                <a:solidFill>
                  <a:srgbClr val="FFCCCC"/>
                </a:solidFill>
                <a:latin typeface="Times New Roman" pitchFamily="18" charset="0"/>
                <a:ea typeface="HG創英角ﾎﾟｯﾌﾟ体" pitchFamily="49" charset="-128"/>
              </a:rPr>
              <a:t>・効果は金額換算</a:t>
            </a:r>
          </a:p>
          <a:p>
            <a:pPr algn="l"/>
            <a:r>
              <a:rPr lang="ja-JP" altLang="en-US" sz="3200">
                <a:solidFill>
                  <a:srgbClr val="FFCCCC"/>
                </a:solidFill>
                <a:latin typeface="Times New Roman" pitchFamily="18" charset="0"/>
                <a:ea typeface="HG創英角ﾎﾟｯﾌﾟ体" pitchFamily="49" charset="-128"/>
              </a:rPr>
              <a:t>・対策別効果</a:t>
            </a:r>
          </a:p>
          <a:p>
            <a:pPr algn="l"/>
            <a:r>
              <a:rPr lang="ja-JP" altLang="en-US" sz="3200">
                <a:solidFill>
                  <a:srgbClr val="FFCCCC"/>
                </a:solidFill>
                <a:latin typeface="Times New Roman" pitchFamily="18" charset="0"/>
                <a:ea typeface="HG創英角ﾎﾟｯﾌﾟ体" pitchFamily="49" charset="-128"/>
              </a:rPr>
              <a:t>・副作用或いは波及効果</a:t>
            </a:r>
          </a:p>
          <a:p>
            <a:pPr algn="l"/>
            <a:r>
              <a:rPr lang="ja-JP" altLang="en-US" sz="3200">
                <a:solidFill>
                  <a:srgbClr val="FFCCCC"/>
                </a:solidFill>
                <a:latin typeface="Times New Roman" pitchFamily="18" charset="0"/>
                <a:ea typeface="HG創英角ﾎﾟｯﾌﾟ体" pitchFamily="49" charset="-128"/>
              </a:rPr>
              <a:t>・無形効果</a:t>
            </a:r>
          </a:p>
          <a:p>
            <a:pPr algn="l"/>
            <a:endParaRPr lang="en-US" altLang="ja-JP" sz="3200">
              <a:solidFill>
                <a:srgbClr val="FFCCCC"/>
              </a:solidFill>
              <a:latin typeface="Times New Roman" pitchFamily="18" charset="0"/>
              <a:ea typeface="HG創英角ﾎﾟｯﾌﾟ体" pitchFamily="49" charset="-128"/>
            </a:endParaRPr>
          </a:p>
        </p:txBody>
      </p:sp>
      <p:sp>
        <p:nvSpPr>
          <p:cNvPr id="368646" name="Oval 6"/>
          <p:cNvSpPr>
            <a:spLocks noChangeArrowheads="1"/>
          </p:cNvSpPr>
          <p:nvPr/>
        </p:nvSpPr>
        <p:spPr bwMode="auto">
          <a:xfrm>
            <a:off x="4813300" y="457200"/>
            <a:ext cx="2208213" cy="6604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P創英角ﾎﾟｯﾌﾟ体" pitchFamily="50" charset="-128"/>
              </a:rPr>
              <a:t>Ｐｏｉｎｔ</a:t>
            </a:r>
          </a:p>
        </p:txBody>
      </p:sp>
      <p:pic>
        <p:nvPicPr>
          <p:cNvPr id="36864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2813" y="3429000"/>
            <a:ext cx="2546350" cy="340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648" name="AutoShape 8">
            <a:hlinkClick r:id="" action="ppaction://noaction" highlightClick="1"/>
          </p:cNvPr>
          <p:cNvSpPr>
            <a:spLocks noChangeArrowheads="1"/>
          </p:cNvSpPr>
          <p:nvPr/>
        </p:nvSpPr>
        <p:spPr bwMode="auto">
          <a:xfrm>
            <a:off x="8153400" y="457200"/>
            <a:ext cx="685800" cy="685800"/>
          </a:xfrm>
          <a:prstGeom prst="actionButtonForwardNex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transition>
    <p:pull dir="u"/>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69666" name="AutoShape 2"/>
          <p:cNvSpPr>
            <a:spLocks noChangeArrowheads="1"/>
          </p:cNvSpPr>
          <p:nvPr/>
        </p:nvSpPr>
        <p:spPr bwMode="auto">
          <a:xfrm>
            <a:off x="817563" y="298450"/>
            <a:ext cx="6700837" cy="827088"/>
          </a:xfrm>
          <a:prstGeom prst="roundRect">
            <a:avLst>
              <a:gd name="adj" fmla="val 16667"/>
            </a:avLst>
          </a:prstGeom>
          <a:solidFill>
            <a:srgbClr val="FFFF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9667" name="Rectangle 3"/>
          <p:cNvSpPr>
            <a:spLocks noGrp="1" noChangeArrowheads="1"/>
          </p:cNvSpPr>
          <p:nvPr>
            <p:ph type="ctrTitle"/>
          </p:nvPr>
        </p:nvSpPr>
        <p:spPr>
          <a:xfrm>
            <a:off x="1633538" y="336550"/>
            <a:ext cx="5970587" cy="782638"/>
          </a:xfrm>
        </p:spPr>
        <p:txBody>
          <a:bodyPr/>
          <a:lstStyle/>
          <a:p>
            <a:r>
              <a:rPr lang="ja-JP" altLang="en-US" sz="4000">
                <a:solidFill>
                  <a:schemeClr val="tx1"/>
                </a:solidFill>
                <a:ea typeface="HGS創英角ﾎﾟｯﾌﾟ体" pitchFamily="50" charset="-128"/>
              </a:rPr>
              <a:t>標準化</a:t>
            </a:r>
            <a:r>
              <a:rPr lang="ja-JP" altLang="en-US" sz="3600">
                <a:solidFill>
                  <a:schemeClr val="tx1"/>
                </a:solidFill>
                <a:ea typeface="HGS創英角ﾎﾟｯﾌﾟ体" pitchFamily="50" charset="-128"/>
              </a:rPr>
              <a:t>と</a:t>
            </a:r>
            <a:r>
              <a:rPr lang="ja-JP" altLang="en-US" sz="4000">
                <a:solidFill>
                  <a:schemeClr val="tx1"/>
                </a:solidFill>
                <a:ea typeface="HGS創英角ﾎﾟｯﾌﾟ体" pitchFamily="50" charset="-128"/>
              </a:rPr>
              <a:t>管理</a:t>
            </a:r>
            <a:r>
              <a:rPr lang="ja-JP" altLang="en-US" sz="3600">
                <a:solidFill>
                  <a:schemeClr val="tx1"/>
                </a:solidFill>
                <a:ea typeface="HGS創英角ﾎﾟｯﾌﾟ体" pitchFamily="50" charset="-128"/>
              </a:rPr>
              <a:t>の</a:t>
            </a:r>
            <a:r>
              <a:rPr lang="ja-JP" altLang="en-US" sz="4000">
                <a:solidFill>
                  <a:schemeClr val="tx1"/>
                </a:solidFill>
                <a:ea typeface="HGS創英角ﾎﾟｯﾌﾟ体" pitchFamily="50" charset="-128"/>
              </a:rPr>
              <a:t>定着</a:t>
            </a:r>
          </a:p>
        </p:txBody>
      </p:sp>
      <p:sp>
        <p:nvSpPr>
          <p:cNvPr id="369668" name="Text Box 4"/>
          <p:cNvSpPr txBox="1">
            <a:spLocks noChangeArrowheads="1"/>
          </p:cNvSpPr>
          <p:nvPr/>
        </p:nvSpPr>
        <p:spPr bwMode="auto">
          <a:xfrm>
            <a:off x="746125" y="304800"/>
            <a:ext cx="15541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chemeClr val="tx1"/>
                </a:solidFill>
                <a:latin typeface="HGSｺﾞｼｯｸE" pitchFamily="50" charset="-128"/>
                <a:ea typeface="HGSｺﾞｼｯｸE" pitchFamily="50" charset="-128"/>
              </a:rPr>
              <a:t>手順７</a:t>
            </a:r>
          </a:p>
        </p:txBody>
      </p:sp>
      <p:sp>
        <p:nvSpPr>
          <p:cNvPr id="369670" name="Rectangle 6"/>
          <p:cNvSpPr>
            <a:spLocks noChangeArrowheads="1"/>
          </p:cNvSpPr>
          <p:nvPr/>
        </p:nvSpPr>
        <p:spPr bwMode="auto">
          <a:xfrm>
            <a:off x="442913" y="1481138"/>
            <a:ext cx="4933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20000"/>
              </a:spcBef>
            </a:pPr>
            <a:r>
              <a:rPr lang="ja-JP" altLang="en-US" sz="2400">
                <a:solidFill>
                  <a:srgbClr val="0033CC"/>
                </a:solidFill>
                <a:latin typeface="Times New Roman" pitchFamily="18" charset="0"/>
                <a:ea typeface="HG創英角ﾎﾟｯﾌﾟ体" pitchFamily="49" charset="-128"/>
              </a:rPr>
              <a:t>１．標準化（ルール化）する</a:t>
            </a:r>
          </a:p>
        </p:txBody>
      </p:sp>
      <p:sp>
        <p:nvSpPr>
          <p:cNvPr id="369671" name="Rectangle 7"/>
          <p:cNvSpPr>
            <a:spLocks noChangeArrowheads="1"/>
          </p:cNvSpPr>
          <p:nvPr/>
        </p:nvSpPr>
        <p:spPr bwMode="auto">
          <a:xfrm>
            <a:off x="441325" y="2119313"/>
            <a:ext cx="5022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2400">
                <a:solidFill>
                  <a:srgbClr val="0000CC"/>
                </a:solidFill>
                <a:latin typeface="Times New Roman" pitchFamily="18" charset="0"/>
                <a:ea typeface="HG創英角ﾎﾟｯﾌﾟ体" pitchFamily="49" charset="-128"/>
              </a:rPr>
              <a:t>２．教育・訓練・周知徹底する</a:t>
            </a:r>
          </a:p>
        </p:txBody>
      </p:sp>
      <p:sp>
        <p:nvSpPr>
          <p:cNvPr id="369672" name="Rectangle 8"/>
          <p:cNvSpPr>
            <a:spLocks noChangeArrowheads="1"/>
          </p:cNvSpPr>
          <p:nvPr/>
        </p:nvSpPr>
        <p:spPr bwMode="auto">
          <a:xfrm>
            <a:off x="431800" y="2733675"/>
            <a:ext cx="7380288"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a:defRPr kumimoji="1" sz="2400">
                <a:solidFill>
                  <a:schemeClr val="tx1"/>
                </a:solidFill>
                <a:latin typeface="Times New Roman" pitchFamily="18" charset="0"/>
                <a:ea typeface="ＭＳ Ｐゴシック" pitchFamily="50" charset="-128"/>
              </a:defRPr>
            </a:lvl1pPr>
            <a:lvl2pPr algn="l">
              <a:defRPr kumimoji="1" sz="2400">
                <a:solidFill>
                  <a:schemeClr val="tx1"/>
                </a:solidFill>
                <a:latin typeface="Times New Roman" pitchFamily="18" charset="0"/>
                <a:ea typeface="ＭＳ Ｐゴシック" pitchFamily="50" charset="-128"/>
              </a:defRPr>
            </a:lvl2pPr>
            <a:lvl3pPr algn="l">
              <a:defRPr kumimoji="1" sz="2400">
                <a:solidFill>
                  <a:schemeClr val="tx1"/>
                </a:solidFill>
                <a:latin typeface="Times New Roman" pitchFamily="18" charset="0"/>
                <a:ea typeface="ＭＳ Ｐゴシック" pitchFamily="50" charset="-128"/>
              </a:defRPr>
            </a:lvl3pPr>
            <a:lvl4pPr algn="l">
              <a:defRPr kumimoji="1" sz="2400">
                <a:solidFill>
                  <a:schemeClr val="tx1"/>
                </a:solidFill>
                <a:latin typeface="Times New Roman" pitchFamily="18" charset="0"/>
                <a:ea typeface="ＭＳ Ｐゴシック" pitchFamily="50" charset="-128"/>
              </a:defRPr>
            </a:lvl4pPr>
            <a:lvl5pPr algn="l">
              <a:defRPr kumimoji="1" sz="2400">
                <a:solidFill>
                  <a:schemeClr val="tx1"/>
                </a:solidFill>
                <a:latin typeface="Times New Roman" pitchFamily="18" charset="0"/>
                <a:ea typeface="ＭＳ Ｐゴシック" pitchFamily="50" charset="-128"/>
              </a:defRPr>
            </a:lvl5pPr>
            <a:lvl6pPr marL="457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914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1371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182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a:solidFill>
                  <a:srgbClr val="0000CC"/>
                </a:solidFill>
                <a:ea typeface="HGS創英角ﾎﾟｯﾌﾟ体" pitchFamily="50" charset="-128"/>
              </a:rPr>
              <a:t>３．新しい標準の定着を確認する</a:t>
            </a:r>
          </a:p>
        </p:txBody>
      </p:sp>
      <p:pic>
        <p:nvPicPr>
          <p:cNvPr id="36967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0388" y="2508250"/>
            <a:ext cx="3016250" cy="416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dir="u"/>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26659" name="AutoShape 3"/>
          <p:cNvSpPr>
            <a:spLocks noChangeArrowheads="1"/>
          </p:cNvSpPr>
          <p:nvPr/>
        </p:nvSpPr>
        <p:spPr bwMode="auto">
          <a:xfrm>
            <a:off x="1049338" y="5249863"/>
            <a:ext cx="7253287" cy="685800"/>
          </a:xfrm>
          <a:prstGeom prst="roundRect">
            <a:avLst>
              <a:gd name="adj" fmla="val 16667"/>
            </a:avLst>
          </a:prstGeom>
          <a:solidFill>
            <a:srgbClr val="FF6699"/>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P創英角ﾎﾟｯﾌﾟ体" pitchFamily="50" charset="-128"/>
              </a:rPr>
              <a:t>ストーリーのわかりやすさ、工夫</a:t>
            </a:r>
          </a:p>
        </p:txBody>
      </p:sp>
      <p:sp>
        <p:nvSpPr>
          <p:cNvPr id="326660" name="Rectangle 4"/>
          <p:cNvSpPr>
            <a:spLocks noChangeArrowheads="1"/>
          </p:cNvSpPr>
          <p:nvPr/>
        </p:nvSpPr>
        <p:spPr bwMode="auto">
          <a:xfrm>
            <a:off x="2832100" y="5905500"/>
            <a:ext cx="5981700" cy="431800"/>
          </a:xfrm>
          <a:prstGeom prst="rect">
            <a:avLst/>
          </a:prstGeom>
          <a:solidFill>
            <a:srgbClr val="0000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800">
                <a:solidFill>
                  <a:srgbClr val="66FFFF"/>
                </a:solidFill>
                <a:latin typeface="Times New Roman" pitchFamily="18" charset="0"/>
                <a:ea typeface="HGP創英角ﾎﾟｯﾌﾟ体" pitchFamily="50" charset="-128"/>
              </a:rPr>
              <a:t>どんなに良い内容でも、判ってもらえねば評価できない</a:t>
            </a:r>
          </a:p>
        </p:txBody>
      </p:sp>
      <p:grpSp>
        <p:nvGrpSpPr>
          <p:cNvPr id="326661" name="Group 5"/>
          <p:cNvGrpSpPr>
            <a:grpSpLocks/>
          </p:cNvGrpSpPr>
          <p:nvPr/>
        </p:nvGrpSpPr>
        <p:grpSpPr bwMode="auto">
          <a:xfrm>
            <a:off x="1066800" y="1371600"/>
            <a:ext cx="7735888" cy="1068388"/>
            <a:chOff x="671" y="857"/>
            <a:chExt cx="4873" cy="673"/>
          </a:xfrm>
        </p:grpSpPr>
        <p:sp>
          <p:nvSpPr>
            <p:cNvPr id="326662" name="AutoShape 6"/>
            <p:cNvSpPr>
              <a:spLocks noChangeArrowheads="1"/>
            </p:cNvSpPr>
            <p:nvPr/>
          </p:nvSpPr>
          <p:spPr bwMode="auto">
            <a:xfrm>
              <a:off x="671" y="857"/>
              <a:ext cx="4690" cy="464"/>
            </a:xfrm>
            <a:prstGeom prst="roundRect">
              <a:avLst>
                <a:gd name="adj" fmla="val 16667"/>
              </a:avLst>
            </a:prstGeom>
            <a:solidFill>
              <a:srgbClr val="CC3399"/>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tx1"/>
                  </a:solidFill>
                  <a:latin typeface="Times New Roman" pitchFamily="18" charset="0"/>
                  <a:ea typeface="HGP創英角ﾎﾟｯﾌﾟ体" pitchFamily="50" charset="-128"/>
                </a:rPr>
                <a:t>問題解決の進め方の各ステップ（適確性）　　</a:t>
              </a:r>
            </a:p>
          </p:txBody>
        </p:sp>
        <p:sp>
          <p:nvSpPr>
            <p:cNvPr id="326663" name="Rectangle 7"/>
            <p:cNvSpPr>
              <a:spLocks noChangeArrowheads="1"/>
            </p:cNvSpPr>
            <p:nvPr/>
          </p:nvSpPr>
          <p:spPr bwMode="auto">
            <a:xfrm>
              <a:off x="1800" y="1282"/>
              <a:ext cx="3744" cy="24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1800">
                  <a:solidFill>
                    <a:schemeClr val="accent2"/>
                  </a:solidFill>
                  <a:latin typeface="Times New Roman" pitchFamily="18" charset="0"/>
                  <a:ea typeface="HGP創英角ﾎﾟｯﾌﾟ体" pitchFamily="50" charset="-128"/>
                </a:rPr>
                <a:t>“</a:t>
              </a:r>
              <a:r>
                <a:rPr lang="ja-JP" altLang="en-US" sz="1800">
                  <a:solidFill>
                    <a:schemeClr val="accent2"/>
                  </a:solidFill>
                  <a:latin typeface="Times New Roman" pitchFamily="18" charset="0"/>
                  <a:ea typeface="HGP創英角ﾎﾟｯﾌﾟ体" pitchFamily="50" charset="-128"/>
                </a:rPr>
                <a:t>なるほど”　と思わせる論理的な考え方・進め方</a:t>
              </a:r>
            </a:p>
          </p:txBody>
        </p:sp>
      </p:grpSp>
      <p:sp>
        <p:nvSpPr>
          <p:cNvPr id="326665" name="AutoShape 9"/>
          <p:cNvSpPr>
            <a:spLocks noChangeArrowheads="1"/>
          </p:cNvSpPr>
          <p:nvPr/>
        </p:nvSpPr>
        <p:spPr bwMode="auto">
          <a:xfrm>
            <a:off x="1052513" y="3886200"/>
            <a:ext cx="7239000" cy="723900"/>
          </a:xfrm>
          <a:prstGeom prst="roundRect">
            <a:avLst>
              <a:gd name="adj" fmla="val 16667"/>
            </a:avLst>
          </a:prstGeom>
          <a:solidFill>
            <a:srgbClr val="FF6699"/>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P創英角ﾎﾟｯﾌﾟ体" pitchFamily="50" charset="-128"/>
              </a:rPr>
              <a:t>個人の成長、能力向上、運営の工夫</a:t>
            </a:r>
          </a:p>
        </p:txBody>
      </p:sp>
      <p:sp>
        <p:nvSpPr>
          <p:cNvPr id="326666" name="Rectangle 10"/>
          <p:cNvSpPr>
            <a:spLocks noChangeArrowheads="1"/>
          </p:cNvSpPr>
          <p:nvPr/>
        </p:nvSpPr>
        <p:spPr bwMode="auto">
          <a:xfrm>
            <a:off x="2844800" y="4549775"/>
            <a:ext cx="5880100" cy="444500"/>
          </a:xfrm>
          <a:prstGeom prst="rect">
            <a:avLst/>
          </a:prstGeom>
          <a:solidFill>
            <a:srgbClr val="0000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800">
                <a:solidFill>
                  <a:srgbClr val="66FFFF"/>
                </a:solidFill>
                <a:latin typeface="Times New Roman" pitchFamily="18" charset="0"/>
                <a:ea typeface="HGP創英角ﾎﾟｯﾌﾟ体" pitchFamily="50" charset="-128"/>
              </a:rPr>
              <a:t>サークル活動の目的　：　個人、チームの成長</a:t>
            </a:r>
          </a:p>
        </p:txBody>
      </p:sp>
      <p:sp>
        <p:nvSpPr>
          <p:cNvPr id="326667" name="Oval 11"/>
          <p:cNvSpPr>
            <a:spLocks noChangeArrowheads="1"/>
          </p:cNvSpPr>
          <p:nvPr/>
        </p:nvSpPr>
        <p:spPr bwMode="auto">
          <a:xfrm>
            <a:off x="165100" y="203200"/>
            <a:ext cx="6145213" cy="609600"/>
          </a:xfrm>
          <a:prstGeom prst="ellipse">
            <a:avLst/>
          </a:prstGeom>
          <a:solidFill>
            <a:srgbClr val="FF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800">
                <a:solidFill>
                  <a:schemeClr val="bg1"/>
                </a:solidFill>
                <a:latin typeface="Times New Roman" pitchFamily="18" charset="0"/>
                <a:ea typeface="HGP創英角ﾎﾟｯﾌﾟ体" pitchFamily="50" charset="-128"/>
              </a:rPr>
              <a:t>事例評価のポイント＝指導ポイント</a:t>
            </a:r>
          </a:p>
        </p:txBody>
      </p:sp>
      <p:sp>
        <p:nvSpPr>
          <p:cNvPr id="326669" name="AutoShape 13"/>
          <p:cNvSpPr>
            <a:spLocks noChangeArrowheads="1"/>
          </p:cNvSpPr>
          <p:nvPr/>
        </p:nvSpPr>
        <p:spPr bwMode="auto">
          <a:xfrm>
            <a:off x="1081088" y="2613025"/>
            <a:ext cx="7366000" cy="685800"/>
          </a:xfrm>
          <a:prstGeom prst="roundRect">
            <a:avLst>
              <a:gd name="adj" fmla="val 16667"/>
            </a:avLst>
          </a:prstGeom>
          <a:solidFill>
            <a:srgbClr val="FF6699"/>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P創英角ﾎﾟｯﾌﾟ体" pitchFamily="50" charset="-128"/>
              </a:rPr>
              <a:t>「技術」「挑戦性」等の難易度</a:t>
            </a:r>
          </a:p>
        </p:txBody>
      </p:sp>
      <p:sp>
        <p:nvSpPr>
          <p:cNvPr id="326670" name="Rectangle 14"/>
          <p:cNvSpPr>
            <a:spLocks noChangeArrowheads="1"/>
          </p:cNvSpPr>
          <p:nvPr/>
        </p:nvSpPr>
        <p:spPr bwMode="auto">
          <a:xfrm>
            <a:off x="2819400" y="3241675"/>
            <a:ext cx="5994400" cy="419100"/>
          </a:xfrm>
          <a:prstGeom prst="rect">
            <a:avLst/>
          </a:prstGeom>
          <a:solidFill>
            <a:srgbClr val="0000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800">
                <a:solidFill>
                  <a:srgbClr val="66FFFF"/>
                </a:solidFill>
                <a:latin typeface="Times New Roman" pitchFamily="18" charset="0"/>
                <a:ea typeface="HGP創英角ﾎﾟｯﾌﾟ体" pitchFamily="50" charset="-128"/>
              </a:rPr>
              <a:t>挑戦意欲はどうか、難易度はどうか</a:t>
            </a:r>
          </a:p>
        </p:txBody>
      </p:sp>
      <p:sp>
        <p:nvSpPr>
          <p:cNvPr id="326673" name="AutoShape 17"/>
          <p:cNvSpPr>
            <a:spLocks noChangeArrowheads="1"/>
          </p:cNvSpPr>
          <p:nvPr/>
        </p:nvSpPr>
        <p:spPr bwMode="auto">
          <a:xfrm>
            <a:off x="1065213" y="1360488"/>
            <a:ext cx="7445375" cy="736600"/>
          </a:xfrm>
          <a:prstGeom prst="roundRect">
            <a:avLst>
              <a:gd name="adj" fmla="val 16667"/>
            </a:avLst>
          </a:prstGeom>
          <a:solidFill>
            <a:srgbClr val="CC3399"/>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P創英角ﾎﾟｯﾌﾟ体" pitchFamily="50" charset="-128"/>
              </a:rPr>
              <a:t>問題解決の進め方の各ステップ（適確性）　　</a:t>
            </a:r>
          </a:p>
        </p:txBody>
      </p:sp>
      <p:sp>
        <p:nvSpPr>
          <p:cNvPr id="326674" name="Rectangle 18"/>
          <p:cNvSpPr>
            <a:spLocks noChangeArrowheads="1"/>
          </p:cNvSpPr>
          <p:nvPr/>
        </p:nvSpPr>
        <p:spPr bwMode="auto">
          <a:xfrm>
            <a:off x="2819400" y="1981200"/>
            <a:ext cx="5943600" cy="393700"/>
          </a:xfrm>
          <a:prstGeom prst="rect">
            <a:avLst/>
          </a:prstGeom>
          <a:solidFill>
            <a:srgbClr val="0000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1800">
                <a:solidFill>
                  <a:srgbClr val="66FFFF"/>
                </a:solidFill>
                <a:latin typeface="Times New Roman" pitchFamily="18" charset="0"/>
                <a:ea typeface="HGP創英角ﾎﾟｯﾌﾟ体" pitchFamily="50" charset="-128"/>
              </a:rPr>
              <a:t>“</a:t>
            </a:r>
            <a:r>
              <a:rPr lang="ja-JP" altLang="en-US" sz="1800">
                <a:solidFill>
                  <a:srgbClr val="66FFFF"/>
                </a:solidFill>
                <a:latin typeface="Times New Roman" pitchFamily="18" charset="0"/>
                <a:ea typeface="HGP創英角ﾎﾟｯﾌﾟ体" pitchFamily="50" charset="-128"/>
              </a:rPr>
              <a:t>なるほど”　と思わせる論理的な考え方・進め方</a:t>
            </a:r>
          </a:p>
        </p:txBody>
      </p:sp>
      <p:sp>
        <p:nvSpPr>
          <p:cNvPr id="326671" name="Oval 15"/>
          <p:cNvSpPr>
            <a:spLocks noChangeArrowheads="1"/>
          </p:cNvSpPr>
          <p:nvPr/>
        </p:nvSpPr>
        <p:spPr bwMode="auto">
          <a:xfrm>
            <a:off x="3162300" y="914400"/>
            <a:ext cx="5981700" cy="584200"/>
          </a:xfrm>
          <a:prstGeom prst="ellipse">
            <a:avLst/>
          </a:prstGeom>
          <a:solidFill>
            <a:srgbClr val="9966FF"/>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P創英角ﾎﾟｯﾌﾟ体" pitchFamily="50" charset="-128"/>
              </a:rPr>
              <a:t>今回の研修：“問題解決の手順”のポイント</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26671"/>
                                        </p:tgtEl>
                                        <p:attrNameLst>
                                          <p:attrName>style.visibility</p:attrName>
                                        </p:attrNameLst>
                                      </p:cBhvr>
                                      <p:to>
                                        <p:strVal val="visible"/>
                                      </p:to>
                                    </p:set>
                                    <p:anim calcmode="lin" valueType="num">
                                      <p:cBhvr>
                                        <p:cTn id="7" dur="1000" fill="hold"/>
                                        <p:tgtEl>
                                          <p:spTgt spid="326671"/>
                                        </p:tgtEl>
                                        <p:attrNameLst>
                                          <p:attrName>ppt_w</p:attrName>
                                        </p:attrNameLst>
                                      </p:cBhvr>
                                      <p:tavLst>
                                        <p:tav tm="0">
                                          <p:val>
                                            <p:fltVal val="0"/>
                                          </p:val>
                                        </p:tav>
                                        <p:tav tm="100000">
                                          <p:val>
                                            <p:strVal val="#ppt_w"/>
                                          </p:val>
                                        </p:tav>
                                      </p:tavLst>
                                    </p:anim>
                                    <p:anim calcmode="lin" valueType="num">
                                      <p:cBhvr>
                                        <p:cTn id="8" dur="1000" fill="hold"/>
                                        <p:tgtEl>
                                          <p:spTgt spid="326671"/>
                                        </p:tgtEl>
                                        <p:attrNameLst>
                                          <p:attrName>ppt_h</p:attrName>
                                        </p:attrNameLst>
                                      </p:cBhvr>
                                      <p:tavLst>
                                        <p:tav tm="0">
                                          <p:val>
                                            <p:fltVal val="0"/>
                                          </p:val>
                                        </p:tav>
                                        <p:tav tm="100000">
                                          <p:val>
                                            <p:strVal val="#ppt_h"/>
                                          </p:val>
                                        </p:tav>
                                      </p:tavLst>
                                    </p:anim>
                                    <p:anim calcmode="lin" valueType="num">
                                      <p:cBhvr>
                                        <p:cTn id="9" dur="1000" fill="hold"/>
                                        <p:tgtEl>
                                          <p:spTgt spid="32667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2667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6671" grpId="0" animBg="1"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Rectangle 2"/>
          <p:cNvSpPr>
            <a:spLocks noChangeArrowheads="1"/>
          </p:cNvSpPr>
          <p:nvPr/>
        </p:nvSpPr>
        <p:spPr bwMode="auto">
          <a:xfrm>
            <a:off x="0" y="0"/>
            <a:ext cx="9158288" cy="6858000"/>
          </a:xfrm>
          <a:prstGeom prst="rect">
            <a:avLst/>
          </a:prstGeom>
          <a:solidFill>
            <a:srgbClr val="66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ja-JP" sz="3200">
              <a:solidFill>
                <a:schemeClr val="tx1"/>
              </a:solidFill>
              <a:latin typeface="Times New Roman" pitchFamily="18" charset="0"/>
              <a:ea typeface="HG正楷書体-PRO" pitchFamily="65" charset="-128"/>
            </a:endParaRPr>
          </a:p>
        </p:txBody>
      </p:sp>
      <p:sp>
        <p:nvSpPr>
          <p:cNvPr id="371715" name="Rectangle 3"/>
          <p:cNvSpPr>
            <a:spLocks noGrp="1" noChangeArrowheads="1"/>
          </p:cNvSpPr>
          <p:nvPr>
            <p:ph type="title"/>
          </p:nvPr>
        </p:nvSpPr>
        <p:spPr>
          <a:xfrm>
            <a:off x="304800" y="441325"/>
            <a:ext cx="6505575" cy="549275"/>
          </a:xfrm>
        </p:spPr>
        <p:txBody>
          <a:bodyPr/>
          <a:lstStyle/>
          <a:p>
            <a:pPr algn="l"/>
            <a:r>
              <a:rPr lang="ja-JP" altLang="en-US" sz="3900">
                <a:solidFill>
                  <a:srgbClr val="FFFF00"/>
                </a:solidFill>
                <a:ea typeface="HGP創英角ﾎﾟｯﾌﾟ体" pitchFamily="50" charset="-128"/>
              </a:rPr>
              <a:t>７．標準化と管理の定着</a:t>
            </a:r>
          </a:p>
        </p:txBody>
      </p:sp>
      <p:sp>
        <p:nvSpPr>
          <p:cNvPr id="371716" name="AutoShape 4"/>
          <p:cNvSpPr>
            <a:spLocks noChangeArrowheads="1"/>
          </p:cNvSpPr>
          <p:nvPr/>
        </p:nvSpPr>
        <p:spPr bwMode="auto">
          <a:xfrm>
            <a:off x="165100" y="1270000"/>
            <a:ext cx="8824913" cy="709613"/>
          </a:xfrm>
          <a:prstGeom prst="roundRect">
            <a:avLst>
              <a:gd name="adj" fmla="val 16667"/>
            </a:avLst>
          </a:prstGeom>
          <a:solidFill>
            <a:srgbClr val="FFFF99"/>
          </a:solidFill>
          <a:ln w="9525">
            <a:solidFill>
              <a:schemeClr val="tx1"/>
            </a:solidFill>
            <a:round/>
            <a:headEnd/>
            <a:tailEnd/>
          </a:ln>
          <a:effectLst>
            <a:outerShdw dist="107763" dir="2700000" algn="ctr" rotWithShape="0">
              <a:schemeClr val="bg2"/>
            </a:outerShdw>
          </a:effectLst>
        </p:spPr>
        <p:txBody>
          <a:bodyPr wrap="none" anchor="ctr"/>
          <a:lstStyle/>
          <a:p>
            <a:r>
              <a:rPr lang="ja-JP" altLang="en-US" sz="3200">
                <a:solidFill>
                  <a:srgbClr val="0099FF"/>
                </a:solidFill>
                <a:latin typeface="Times New Roman" pitchFamily="18" charset="0"/>
                <a:ea typeface="HGP創英角ﾎﾟｯﾌﾟ体" pitchFamily="50" charset="-128"/>
              </a:rPr>
              <a:t>維持の仕組み、改善内容の普及</a:t>
            </a:r>
          </a:p>
        </p:txBody>
      </p:sp>
      <p:sp>
        <p:nvSpPr>
          <p:cNvPr id="371717" name="Text Box 5"/>
          <p:cNvSpPr txBox="1">
            <a:spLocks noChangeArrowheads="1"/>
          </p:cNvSpPr>
          <p:nvPr/>
        </p:nvSpPr>
        <p:spPr bwMode="auto">
          <a:xfrm>
            <a:off x="365125" y="2154238"/>
            <a:ext cx="8474075" cy="496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3200">
                <a:solidFill>
                  <a:srgbClr val="FFCCCC"/>
                </a:solidFill>
                <a:latin typeface="Times New Roman" pitchFamily="18" charset="0"/>
                <a:ea typeface="HG創英角ﾎﾟｯﾌﾟ体" pitchFamily="49" charset="-128"/>
              </a:rPr>
              <a:t>（標準化）</a:t>
            </a:r>
          </a:p>
          <a:p>
            <a:pPr algn="l"/>
            <a:r>
              <a:rPr lang="ja-JP" altLang="en-US" sz="3200">
                <a:solidFill>
                  <a:srgbClr val="FFCCCC"/>
                </a:solidFill>
                <a:latin typeface="Times New Roman" pitchFamily="18" charset="0"/>
                <a:ea typeface="HG創英角ﾎﾟｯﾌﾟ体" pitchFamily="49" charset="-128"/>
              </a:rPr>
              <a:t>　　・そのもの自体　（維持できること）</a:t>
            </a:r>
          </a:p>
          <a:p>
            <a:pPr algn="l"/>
            <a:r>
              <a:rPr lang="ja-JP" altLang="en-US" sz="3200">
                <a:solidFill>
                  <a:srgbClr val="FFCCCC"/>
                </a:solidFill>
                <a:latin typeface="Times New Roman" pitchFamily="18" charset="0"/>
                <a:ea typeface="HG創英角ﾎﾟｯﾌﾟ体" pitchFamily="49" charset="-128"/>
              </a:rPr>
              <a:t>　　・ノウハウとして（水平展開用）</a:t>
            </a:r>
          </a:p>
          <a:p>
            <a:pPr algn="l"/>
            <a:r>
              <a:rPr lang="ja-JP" altLang="en-US" sz="3200">
                <a:solidFill>
                  <a:srgbClr val="FFCCCC"/>
                </a:solidFill>
                <a:latin typeface="Times New Roman" pitchFamily="18" charset="0"/>
                <a:ea typeface="HG創英角ﾎﾟｯﾌﾟ体" pitchFamily="49" charset="-128"/>
              </a:rPr>
              <a:t>　　・水平展開できる仕組みの標準化</a:t>
            </a:r>
          </a:p>
          <a:p>
            <a:pPr algn="l"/>
            <a:endParaRPr lang="ja-JP" altLang="en-US" sz="3200">
              <a:solidFill>
                <a:srgbClr val="FFCCCC"/>
              </a:solidFill>
              <a:latin typeface="Times New Roman" pitchFamily="18" charset="0"/>
              <a:ea typeface="HG創英角ﾎﾟｯﾌﾟ体" pitchFamily="49" charset="-128"/>
            </a:endParaRPr>
          </a:p>
          <a:p>
            <a:pPr algn="l"/>
            <a:r>
              <a:rPr lang="ja-JP" altLang="en-US" sz="3200">
                <a:solidFill>
                  <a:srgbClr val="FFCCCC"/>
                </a:solidFill>
                <a:latin typeface="Times New Roman" pitchFamily="18" charset="0"/>
                <a:ea typeface="HG創英角ﾎﾟｯﾌﾟ体" pitchFamily="49" charset="-128"/>
              </a:rPr>
              <a:t>（管理）</a:t>
            </a:r>
            <a:endParaRPr lang="ja-JP" altLang="en-US" sz="2400">
              <a:solidFill>
                <a:srgbClr val="FFCCCC"/>
              </a:solidFill>
              <a:latin typeface="Times New Roman" pitchFamily="18" charset="0"/>
              <a:ea typeface="HG創英角ﾎﾟｯﾌﾟ体" pitchFamily="49" charset="-128"/>
            </a:endParaRPr>
          </a:p>
          <a:p>
            <a:pPr algn="l"/>
            <a:r>
              <a:rPr lang="ja-JP" altLang="en-US" sz="3200">
                <a:solidFill>
                  <a:srgbClr val="FFCCCC"/>
                </a:solidFill>
                <a:latin typeface="Times New Roman" pitchFamily="18" charset="0"/>
                <a:ea typeface="HG創英角ﾎﾟｯﾌﾟ体" pitchFamily="49" charset="-128"/>
              </a:rPr>
              <a:t>　　・守れる方法</a:t>
            </a:r>
          </a:p>
          <a:p>
            <a:pPr algn="l"/>
            <a:r>
              <a:rPr lang="ja-JP" altLang="en-US" sz="3200">
                <a:solidFill>
                  <a:srgbClr val="FFCCCC"/>
                </a:solidFill>
                <a:latin typeface="Times New Roman" pitchFamily="18" charset="0"/>
                <a:ea typeface="HG創英角ﾎﾟｯﾌﾟ体" pitchFamily="49" charset="-128"/>
              </a:rPr>
              <a:t>　　・教育</a:t>
            </a:r>
          </a:p>
          <a:p>
            <a:pPr algn="l"/>
            <a:r>
              <a:rPr lang="ja-JP" altLang="en-US" sz="3200">
                <a:solidFill>
                  <a:srgbClr val="FFCCCC"/>
                </a:solidFill>
                <a:latin typeface="Times New Roman" pitchFamily="18" charset="0"/>
                <a:ea typeface="HG創英角ﾎﾟｯﾌﾟ体" pitchFamily="49" charset="-128"/>
              </a:rPr>
              <a:t>　　・管理が定着しているかのﾁｪｯｸ方法</a:t>
            </a:r>
          </a:p>
          <a:p>
            <a:pPr algn="l"/>
            <a:endParaRPr lang="en-US" altLang="ja-JP" sz="3200">
              <a:solidFill>
                <a:srgbClr val="FFCCCC"/>
              </a:solidFill>
              <a:latin typeface="Times New Roman" pitchFamily="18" charset="0"/>
              <a:ea typeface="HG創英角ﾎﾟｯﾌﾟ体" pitchFamily="49" charset="-128"/>
            </a:endParaRPr>
          </a:p>
        </p:txBody>
      </p:sp>
      <p:sp>
        <p:nvSpPr>
          <p:cNvPr id="371718" name="Oval 6"/>
          <p:cNvSpPr>
            <a:spLocks noChangeArrowheads="1"/>
          </p:cNvSpPr>
          <p:nvPr/>
        </p:nvSpPr>
        <p:spPr bwMode="auto">
          <a:xfrm>
            <a:off x="6362700" y="393700"/>
            <a:ext cx="2208213" cy="6604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P創英角ﾎﾟｯﾌﾟ体" pitchFamily="50" charset="-128"/>
              </a:rPr>
              <a:t>Ｐｏｉｎｔ</a:t>
            </a:r>
          </a:p>
        </p:txBody>
      </p:sp>
      <p:sp>
        <p:nvSpPr>
          <p:cNvPr id="371719" name="AutoShape 7"/>
          <p:cNvSpPr>
            <a:spLocks noChangeArrowheads="1"/>
          </p:cNvSpPr>
          <p:nvPr/>
        </p:nvSpPr>
        <p:spPr bwMode="auto">
          <a:xfrm>
            <a:off x="2184400" y="4318000"/>
            <a:ext cx="6731000" cy="546100"/>
          </a:xfrm>
          <a:prstGeom prst="roundRect">
            <a:avLst>
              <a:gd name="adj" fmla="val 16667"/>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solidFill>
                  <a:schemeClr val="bg1"/>
                </a:solidFill>
                <a:latin typeface="Times New Roman" pitchFamily="18" charset="0"/>
                <a:ea typeface="HGS創英角ﾎﾟｯﾌﾟ体" pitchFamily="50" charset="-128"/>
              </a:rPr>
              <a:t>他の部位、ライン、工場等に水平展開できたかも重要</a:t>
            </a:r>
          </a:p>
        </p:txBody>
      </p:sp>
      <p:pic>
        <p:nvPicPr>
          <p:cNvPr id="37172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5613" y="4914900"/>
            <a:ext cx="2112962"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1722" name="AutoShape 10">
            <a:hlinkClick r:id="" action="ppaction://noaction" highlightClick="1"/>
          </p:cNvPr>
          <p:cNvSpPr>
            <a:spLocks noChangeArrowheads="1"/>
          </p:cNvSpPr>
          <p:nvPr/>
        </p:nvSpPr>
        <p:spPr bwMode="auto">
          <a:xfrm>
            <a:off x="8229600" y="2438400"/>
            <a:ext cx="685800" cy="685800"/>
          </a:xfrm>
          <a:prstGeom prst="actionButtonForwardNex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transition>
    <p:pull dir="u"/>
  </p:transition>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72738" name="AutoShape 2"/>
          <p:cNvSpPr>
            <a:spLocks noChangeArrowheads="1"/>
          </p:cNvSpPr>
          <p:nvPr/>
        </p:nvSpPr>
        <p:spPr bwMode="auto">
          <a:xfrm>
            <a:off x="639763" y="265113"/>
            <a:ext cx="7142162" cy="765175"/>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72739" name="Rectangle 3"/>
          <p:cNvSpPr>
            <a:spLocks noGrp="1" noChangeArrowheads="1"/>
          </p:cNvSpPr>
          <p:nvPr>
            <p:ph type="ctrTitle"/>
          </p:nvPr>
        </p:nvSpPr>
        <p:spPr>
          <a:xfrm>
            <a:off x="1462088" y="176213"/>
            <a:ext cx="6008687" cy="892175"/>
          </a:xfrm>
        </p:spPr>
        <p:txBody>
          <a:bodyPr/>
          <a:lstStyle/>
          <a:p>
            <a:r>
              <a:rPr lang="ja-JP" altLang="en-US" sz="4000">
                <a:solidFill>
                  <a:schemeClr val="tx1"/>
                </a:solidFill>
                <a:ea typeface="HGS創英角ﾎﾟｯﾌﾟ体" pitchFamily="50" charset="-128"/>
              </a:rPr>
              <a:t>反省</a:t>
            </a:r>
            <a:r>
              <a:rPr lang="ja-JP" altLang="en-US" sz="3600">
                <a:solidFill>
                  <a:schemeClr val="tx1"/>
                </a:solidFill>
                <a:ea typeface="HGS創英角ﾎﾟｯﾌﾟ体" pitchFamily="50" charset="-128"/>
              </a:rPr>
              <a:t>と</a:t>
            </a:r>
            <a:r>
              <a:rPr lang="ja-JP" altLang="en-US" sz="4000">
                <a:solidFill>
                  <a:schemeClr val="tx1"/>
                </a:solidFill>
                <a:ea typeface="HGS創英角ﾎﾟｯﾌﾟ体" pitchFamily="50" charset="-128"/>
              </a:rPr>
              <a:t>今後</a:t>
            </a:r>
            <a:r>
              <a:rPr lang="ja-JP" altLang="en-US" sz="3600">
                <a:solidFill>
                  <a:schemeClr val="tx1"/>
                </a:solidFill>
                <a:ea typeface="HGS創英角ﾎﾟｯﾌﾟ体" pitchFamily="50" charset="-128"/>
              </a:rPr>
              <a:t>の</a:t>
            </a:r>
            <a:r>
              <a:rPr lang="ja-JP" altLang="en-US" sz="4000">
                <a:solidFill>
                  <a:schemeClr val="tx1"/>
                </a:solidFill>
                <a:ea typeface="HGS創英角ﾎﾟｯﾌﾟ体" pitchFamily="50" charset="-128"/>
              </a:rPr>
              <a:t>進</a:t>
            </a:r>
            <a:r>
              <a:rPr lang="ja-JP" altLang="en-US" sz="3600">
                <a:solidFill>
                  <a:schemeClr val="tx1"/>
                </a:solidFill>
                <a:ea typeface="HGS創英角ﾎﾟｯﾌﾟ体" pitchFamily="50" charset="-128"/>
              </a:rPr>
              <a:t>め</a:t>
            </a:r>
            <a:r>
              <a:rPr lang="ja-JP" altLang="en-US" sz="4000">
                <a:solidFill>
                  <a:schemeClr val="tx1"/>
                </a:solidFill>
                <a:ea typeface="HGS創英角ﾎﾟｯﾌﾟ体" pitchFamily="50" charset="-128"/>
              </a:rPr>
              <a:t>方</a:t>
            </a:r>
          </a:p>
        </p:txBody>
      </p:sp>
      <p:sp>
        <p:nvSpPr>
          <p:cNvPr id="372741" name="Rectangle 5"/>
          <p:cNvSpPr>
            <a:spLocks noChangeArrowheads="1"/>
          </p:cNvSpPr>
          <p:nvPr/>
        </p:nvSpPr>
        <p:spPr bwMode="auto">
          <a:xfrm>
            <a:off x="915988" y="1933575"/>
            <a:ext cx="7399337" cy="46704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72742" name="Group 6"/>
          <p:cNvGrpSpPr>
            <a:grpSpLocks/>
          </p:cNvGrpSpPr>
          <p:nvPr/>
        </p:nvGrpSpPr>
        <p:grpSpPr bwMode="auto">
          <a:xfrm>
            <a:off x="228600" y="1905000"/>
            <a:ext cx="8150225" cy="4762500"/>
            <a:chOff x="214" y="1187"/>
            <a:chExt cx="5134" cy="3000"/>
          </a:xfrm>
        </p:grpSpPr>
        <p:pic>
          <p:nvPicPr>
            <p:cNvPr id="37274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 y="1187"/>
              <a:ext cx="4747" cy="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2744" name="Text Box 8"/>
            <p:cNvSpPr txBox="1">
              <a:spLocks noChangeArrowheads="1"/>
            </p:cNvSpPr>
            <p:nvPr/>
          </p:nvSpPr>
          <p:spPr bwMode="auto">
            <a:xfrm>
              <a:off x="214" y="1210"/>
              <a:ext cx="2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chemeClr val="accent2"/>
                  </a:solidFill>
                  <a:latin typeface="Times New Roman" pitchFamily="18" charset="0"/>
                  <a:ea typeface="HGS創英角ﾎﾟｯﾌﾟ体" pitchFamily="50" charset="-128"/>
                </a:rPr>
                <a:t>例</a:t>
              </a:r>
            </a:p>
          </p:txBody>
        </p:sp>
      </p:grpSp>
      <p:sp>
        <p:nvSpPr>
          <p:cNvPr id="372745" name="Text Box 9"/>
          <p:cNvSpPr txBox="1">
            <a:spLocks noChangeArrowheads="1"/>
          </p:cNvSpPr>
          <p:nvPr/>
        </p:nvSpPr>
        <p:spPr bwMode="auto">
          <a:xfrm>
            <a:off x="762000" y="350838"/>
            <a:ext cx="1417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chemeClr val="tx1"/>
                </a:solidFill>
                <a:latin typeface="HGSｺﾞｼｯｸE" pitchFamily="50" charset="-128"/>
                <a:ea typeface="HGSｺﾞｼｯｸE" pitchFamily="50" charset="-128"/>
              </a:rPr>
              <a:t>最後に</a:t>
            </a:r>
          </a:p>
        </p:txBody>
      </p:sp>
      <p:grpSp>
        <p:nvGrpSpPr>
          <p:cNvPr id="372746" name="Group 10"/>
          <p:cNvGrpSpPr>
            <a:grpSpLocks/>
          </p:cNvGrpSpPr>
          <p:nvPr/>
        </p:nvGrpSpPr>
        <p:grpSpPr bwMode="auto">
          <a:xfrm>
            <a:off x="1044575" y="360363"/>
            <a:ext cx="7472363" cy="1497012"/>
            <a:chOff x="658" y="227"/>
            <a:chExt cx="4707" cy="943"/>
          </a:xfrm>
        </p:grpSpPr>
        <p:sp>
          <p:nvSpPr>
            <p:cNvPr id="372747" name="Text Box 11"/>
            <p:cNvSpPr txBox="1">
              <a:spLocks noChangeArrowheads="1"/>
            </p:cNvSpPr>
            <p:nvPr/>
          </p:nvSpPr>
          <p:spPr bwMode="auto">
            <a:xfrm>
              <a:off x="658" y="712"/>
              <a:ext cx="4383"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800">
                  <a:solidFill>
                    <a:schemeClr val="bg2"/>
                  </a:solidFill>
                  <a:latin typeface="HG創英角ﾎﾟｯﾌﾟ体" pitchFamily="49" charset="-128"/>
                  <a:ea typeface="HG創英角ﾎﾟｯﾌﾟ体" pitchFamily="49" charset="-128"/>
                </a:rPr>
                <a:t>◇</a:t>
              </a:r>
              <a:r>
                <a:rPr lang="ja-JP" altLang="en-US" b="1">
                  <a:solidFill>
                    <a:srgbClr val="660033"/>
                  </a:solidFill>
                  <a:latin typeface="Times New Roman" pitchFamily="18" charset="0"/>
                </a:rPr>
                <a:t>今回の活動を通して感じた点、気付いた点を</a:t>
              </a:r>
              <a:br>
                <a:rPr lang="ja-JP" altLang="en-US" b="1">
                  <a:solidFill>
                    <a:srgbClr val="660033"/>
                  </a:solidFill>
                  <a:latin typeface="Times New Roman" pitchFamily="18" charset="0"/>
                </a:rPr>
              </a:br>
              <a:r>
                <a:rPr lang="ja-JP" altLang="en-US" b="1">
                  <a:solidFill>
                    <a:srgbClr val="660033"/>
                  </a:solidFill>
                  <a:latin typeface="Times New Roman" pitchFamily="18" charset="0"/>
                </a:rPr>
                <a:t>　　　　今後の活動に活かしていくために、まとめます</a:t>
              </a:r>
            </a:p>
          </p:txBody>
        </p:sp>
        <p:pic>
          <p:nvPicPr>
            <p:cNvPr id="372748"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48" y="227"/>
              <a:ext cx="617" cy="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cSld>
  <p:clrMapOvr>
    <a:masterClrMapping/>
  </p:clrMapOvr>
  <p:transition>
    <p:pull dir="u"/>
  </p:transition>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74786" name="AutoShape 2050"/>
          <p:cNvSpPr>
            <a:spLocks noChangeArrowheads="1"/>
          </p:cNvSpPr>
          <p:nvPr/>
        </p:nvSpPr>
        <p:spPr bwMode="auto">
          <a:xfrm>
            <a:off x="0" y="2659063"/>
            <a:ext cx="7342188" cy="457200"/>
          </a:xfrm>
          <a:prstGeom prst="roundRect">
            <a:avLst>
              <a:gd name="adj" fmla="val 16667"/>
            </a:avLst>
          </a:prstGeom>
          <a:solidFill>
            <a:srgbClr val="3366FF"/>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solidFill>
                  <a:schemeClr val="bg1"/>
                </a:solidFill>
                <a:latin typeface="Times New Roman" pitchFamily="18" charset="0"/>
                <a:ea typeface="HGP創英角ﾎﾟｯﾌﾟ体" pitchFamily="50" charset="-128"/>
              </a:rPr>
              <a:t>ストーリーのわかりやすさ、工夫</a:t>
            </a:r>
          </a:p>
        </p:txBody>
      </p:sp>
      <p:sp>
        <p:nvSpPr>
          <p:cNvPr id="374787" name="AutoShape 2051"/>
          <p:cNvSpPr>
            <a:spLocks noChangeArrowheads="1"/>
          </p:cNvSpPr>
          <p:nvPr/>
        </p:nvSpPr>
        <p:spPr bwMode="auto">
          <a:xfrm>
            <a:off x="0" y="1106488"/>
            <a:ext cx="7356475" cy="444500"/>
          </a:xfrm>
          <a:prstGeom prst="roundRect">
            <a:avLst>
              <a:gd name="adj" fmla="val 16667"/>
            </a:avLst>
          </a:prstGeom>
          <a:solidFill>
            <a:srgbClr val="3366FF"/>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solidFill>
                  <a:schemeClr val="bg1"/>
                </a:solidFill>
                <a:latin typeface="Times New Roman" pitchFamily="18" charset="0"/>
                <a:ea typeface="HGP創英角ﾎﾟｯﾌﾟ体" pitchFamily="50" charset="-128"/>
              </a:rPr>
              <a:t>問題解決の進め方の各ステップ（適確性）　　</a:t>
            </a:r>
          </a:p>
        </p:txBody>
      </p:sp>
      <p:sp>
        <p:nvSpPr>
          <p:cNvPr id="374788" name="AutoShape 2052"/>
          <p:cNvSpPr>
            <a:spLocks noChangeArrowheads="1"/>
          </p:cNvSpPr>
          <p:nvPr/>
        </p:nvSpPr>
        <p:spPr bwMode="auto">
          <a:xfrm>
            <a:off x="0" y="2120900"/>
            <a:ext cx="7340600" cy="457200"/>
          </a:xfrm>
          <a:prstGeom prst="roundRect">
            <a:avLst>
              <a:gd name="adj" fmla="val 16667"/>
            </a:avLst>
          </a:prstGeom>
          <a:solidFill>
            <a:srgbClr val="3366FF"/>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solidFill>
                  <a:schemeClr val="bg1"/>
                </a:solidFill>
                <a:latin typeface="Times New Roman" pitchFamily="18" charset="0"/>
                <a:ea typeface="HGP創英角ﾎﾟｯﾌﾟ体" pitchFamily="50" charset="-128"/>
              </a:rPr>
              <a:t>個人の成長、能力向上、運営の工夫</a:t>
            </a:r>
          </a:p>
        </p:txBody>
      </p:sp>
      <p:sp>
        <p:nvSpPr>
          <p:cNvPr id="374789" name="AutoShape 2053"/>
          <p:cNvSpPr>
            <a:spLocks noChangeArrowheads="1"/>
          </p:cNvSpPr>
          <p:nvPr/>
        </p:nvSpPr>
        <p:spPr bwMode="auto">
          <a:xfrm>
            <a:off x="0" y="1584325"/>
            <a:ext cx="7366000" cy="469900"/>
          </a:xfrm>
          <a:prstGeom prst="roundRect">
            <a:avLst>
              <a:gd name="adj" fmla="val 16667"/>
            </a:avLst>
          </a:prstGeom>
          <a:solidFill>
            <a:srgbClr val="3366FF"/>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solidFill>
                  <a:schemeClr val="bg1"/>
                </a:solidFill>
                <a:latin typeface="Times New Roman" pitchFamily="18" charset="0"/>
                <a:ea typeface="HGP創英角ﾎﾟｯﾌﾟ体" pitchFamily="50" charset="-128"/>
              </a:rPr>
              <a:t>「技術」「挑戦性」等の難易度</a:t>
            </a:r>
          </a:p>
        </p:txBody>
      </p:sp>
      <p:sp>
        <p:nvSpPr>
          <p:cNvPr id="374790" name="Oval 2054"/>
          <p:cNvSpPr>
            <a:spLocks noChangeArrowheads="1"/>
          </p:cNvSpPr>
          <p:nvPr/>
        </p:nvSpPr>
        <p:spPr bwMode="auto">
          <a:xfrm>
            <a:off x="381000" y="279400"/>
            <a:ext cx="4367213" cy="635000"/>
          </a:xfrm>
          <a:prstGeom prst="ellipse">
            <a:avLst/>
          </a:prstGeom>
          <a:solidFill>
            <a:srgbClr val="FF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800">
                <a:solidFill>
                  <a:schemeClr val="bg1"/>
                </a:solidFill>
                <a:latin typeface="Times New Roman" pitchFamily="18" charset="0"/>
                <a:ea typeface="HGP創英角ﾎﾟｯﾌﾟ体" pitchFamily="50" charset="-128"/>
              </a:rPr>
              <a:t>指導の狙い</a:t>
            </a:r>
          </a:p>
        </p:txBody>
      </p:sp>
      <p:grpSp>
        <p:nvGrpSpPr>
          <p:cNvPr id="374791" name="Group 2055"/>
          <p:cNvGrpSpPr>
            <a:grpSpLocks/>
          </p:cNvGrpSpPr>
          <p:nvPr/>
        </p:nvGrpSpPr>
        <p:grpSpPr bwMode="auto">
          <a:xfrm>
            <a:off x="596900" y="3276600"/>
            <a:ext cx="8343900" cy="1054100"/>
            <a:chOff x="376" y="2064"/>
            <a:chExt cx="5256" cy="664"/>
          </a:xfrm>
        </p:grpSpPr>
        <p:sp>
          <p:nvSpPr>
            <p:cNvPr id="374792" name="AutoShape 2056"/>
            <p:cNvSpPr>
              <a:spLocks noChangeArrowheads="1"/>
            </p:cNvSpPr>
            <p:nvPr/>
          </p:nvSpPr>
          <p:spPr bwMode="auto">
            <a:xfrm>
              <a:off x="376" y="2064"/>
              <a:ext cx="4864" cy="456"/>
            </a:xfrm>
            <a:prstGeom prst="hexagon">
              <a:avLst>
                <a:gd name="adj" fmla="val 266667"/>
                <a:gd name="vf" fmla="val 115470"/>
              </a:avLst>
            </a:prstGeom>
            <a:solidFill>
              <a:srgbClr val="FF99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3200">
                  <a:solidFill>
                    <a:schemeClr val="bg1"/>
                  </a:solidFill>
                  <a:latin typeface="Times New Roman" pitchFamily="18" charset="0"/>
                  <a:ea typeface="HGP創英角ﾎﾟｯﾌﾟ体" pitchFamily="50" charset="-128"/>
                </a:rPr>
                <a:t>本人たちの気づきが大切</a:t>
              </a:r>
            </a:p>
          </p:txBody>
        </p:sp>
        <p:sp>
          <p:nvSpPr>
            <p:cNvPr id="374793" name="Oval 2057"/>
            <p:cNvSpPr>
              <a:spLocks noChangeArrowheads="1"/>
            </p:cNvSpPr>
            <p:nvPr/>
          </p:nvSpPr>
          <p:spPr bwMode="auto">
            <a:xfrm>
              <a:off x="4120" y="2312"/>
              <a:ext cx="1512" cy="416"/>
            </a:xfrm>
            <a:prstGeom prst="ellipse">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a:solidFill>
                    <a:schemeClr val="bg1"/>
                  </a:solidFill>
                  <a:latin typeface="Times New Roman" pitchFamily="18" charset="0"/>
                  <a:ea typeface="HGP創英角ﾎﾟｯﾌﾟ体" pitchFamily="50" charset="-128"/>
                </a:rPr>
                <a:t>次の活動に活かす</a:t>
              </a:r>
            </a:p>
          </p:txBody>
        </p:sp>
      </p:grpSp>
      <p:sp>
        <p:nvSpPr>
          <p:cNvPr id="374794" name="AutoShape 2058"/>
          <p:cNvSpPr>
            <a:spLocks noChangeArrowheads="1"/>
          </p:cNvSpPr>
          <p:nvPr/>
        </p:nvSpPr>
        <p:spPr bwMode="auto">
          <a:xfrm>
            <a:off x="4330700" y="4076700"/>
            <a:ext cx="1676400" cy="546100"/>
          </a:xfrm>
          <a:prstGeom prst="downArrow">
            <a:avLst>
              <a:gd name="adj1" fmla="val 50000"/>
              <a:gd name="adj2" fmla="val 25000"/>
            </a:avLst>
          </a:prstGeom>
          <a:solidFill>
            <a:schemeClr val="accent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74795" name="AutoShape 2059"/>
          <p:cNvSpPr>
            <a:spLocks noChangeArrowheads="1"/>
          </p:cNvSpPr>
          <p:nvPr/>
        </p:nvSpPr>
        <p:spPr bwMode="auto">
          <a:xfrm>
            <a:off x="3086100" y="4691063"/>
            <a:ext cx="5665788" cy="482600"/>
          </a:xfrm>
          <a:prstGeom prst="roundRect">
            <a:avLst>
              <a:gd name="adj" fmla="val 16667"/>
            </a:avLst>
          </a:prstGeom>
          <a:solidFill>
            <a:srgbClr val="CC3399"/>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b="1">
                <a:solidFill>
                  <a:schemeClr val="bg1"/>
                </a:solidFill>
                <a:latin typeface="HGP創英角ﾎﾟｯﾌﾟ体" pitchFamily="50" charset="-128"/>
                <a:ea typeface="HGP創英角ﾎﾟｯﾌﾟ体" pitchFamily="50" charset="-128"/>
              </a:rPr>
              <a:t>まず「聞く気」にさせる　（</a:t>
            </a:r>
            <a:r>
              <a:rPr lang="en-US" altLang="ja-JP" sz="2400" b="1">
                <a:solidFill>
                  <a:schemeClr val="bg1"/>
                </a:solidFill>
                <a:latin typeface="HGP創英角ﾎﾟｯﾌﾟ体" pitchFamily="50" charset="-128"/>
                <a:ea typeface="HGP創英角ﾎﾟｯﾌﾟ体" pitchFamily="50" charset="-128"/>
              </a:rPr>
              <a:t>Coaching</a:t>
            </a:r>
            <a:r>
              <a:rPr lang="ja-JP" altLang="en-US" sz="2400" b="1">
                <a:solidFill>
                  <a:schemeClr val="bg1"/>
                </a:solidFill>
                <a:latin typeface="HGP創英角ﾎﾟｯﾌﾟ体" pitchFamily="50" charset="-128"/>
                <a:ea typeface="HGP創英角ﾎﾟｯﾌﾟ体" pitchFamily="50" charset="-128"/>
              </a:rPr>
              <a:t>）</a:t>
            </a:r>
          </a:p>
        </p:txBody>
      </p:sp>
      <p:grpSp>
        <p:nvGrpSpPr>
          <p:cNvPr id="374796" name="Group 2060"/>
          <p:cNvGrpSpPr>
            <a:grpSpLocks/>
          </p:cNvGrpSpPr>
          <p:nvPr/>
        </p:nvGrpSpPr>
        <p:grpSpPr bwMode="auto">
          <a:xfrm>
            <a:off x="3810000" y="5372100"/>
            <a:ext cx="4572000" cy="1308100"/>
            <a:chOff x="1504" y="3312"/>
            <a:chExt cx="2880" cy="824"/>
          </a:xfrm>
        </p:grpSpPr>
        <p:sp>
          <p:nvSpPr>
            <p:cNvPr id="374797" name="AutoShape 2061"/>
            <p:cNvSpPr>
              <a:spLocks noChangeArrowheads="1"/>
            </p:cNvSpPr>
            <p:nvPr/>
          </p:nvSpPr>
          <p:spPr bwMode="auto">
            <a:xfrm>
              <a:off x="1504" y="3312"/>
              <a:ext cx="2880" cy="824"/>
            </a:xfrm>
            <a:prstGeom prst="foldedCorner">
              <a:avLst>
                <a:gd name="adj" fmla="val 12500"/>
              </a:avLst>
            </a:prstGeom>
            <a:solidFill>
              <a:srgbClr val="FF6699"/>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1800">
                  <a:solidFill>
                    <a:schemeClr val="bg1"/>
                  </a:solidFill>
                  <a:latin typeface="Times New Roman" pitchFamily="18" charset="0"/>
                  <a:ea typeface="HGP創英角ﾎﾟｯﾌﾟ体" pitchFamily="50" charset="-128"/>
                </a:rPr>
                <a:t>・ねぎらい</a:t>
              </a:r>
            </a:p>
            <a:p>
              <a:pPr algn="l"/>
              <a:r>
                <a:rPr lang="ja-JP" altLang="en-US" sz="1800">
                  <a:solidFill>
                    <a:schemeClr val="bg1"/>
                  </a:solidFill>
                  <a:latin typeface="Times New Roman" pitchFamily="18" charset="0"/>
                  <a:ea typeface="HGP創英角ﾎﾟｯﾌﾟ体" pitchFamily="50" charset="-128"/>
                </a:rPr>
                <a:t>・良いところは褒める</a:t>
              </a:r>
            </a:p>
            <a:p>
              <a:pPr algn="l"/>
              <a:r>
                <a:rPr lang="ja-JP" altLang="en-US" sz="1800">
                  <a:solidFill>
                    <a:schemeClr val="bg1"/>
                  </a:solidFill>
                  <a:latin typeface="Times New Roman" pitchFamily="18" charset="0"/>
                  <a:ea typeface="HGP創英角ﾎﾟｯﾌﾟ体" pitchFamily="50" charset="-128"/>
                </a:rPr>
                <a:t>・足りないところは「アドバイス」</a:t>
              </a:r>
            </a:p>
            <a:p>
              <a:pPr algn="l"/>
              <a:r>
                <a:rPr lang="ja-JP" altLang="en-US" sz="1800">
                  <a:solidFill>
                    <a:schemeClr val="bg1"/>
                  </a:solidFill>
                  <a:latin typeface="Times New Roman" pitchFamily="18" charset="0"/>
                  <a:ea typeface="HGP創英角ﾎﾟｯﾌﾟ体" pitchFamily="50" charset="-128"/>
                </a:rPr>
                <a:t>・励まし</a:t>
              </a:r>
            </a:p>
          </p:txBody>
        </p:sp>
        <p:sp>
          <p:nvSpPr>
            <p:cNvPr id="374798" name="AutoShape 2062"/>
            <p:cNvSpPr>
              <a:spLocks noChangeArrowheads="1"/>
            </p:cNvSpPr>
            <p:nvPr/>
          </p:nvSpPr>
          <p:spPr bwMode="auto">
            <a:xfrm>
              <a:off x="3680" y="3440"/>
              <a:ext cx="136" cy="520"/>
            </a:xfrm>
            <a:prstGeom prst="downArrow">
              <a:avLst>
                <a:gd name="adj1" fmla="val 50000"/>
                <a:gd name="adj2" fmla="val 95588"/>
              </a:avLst>
            </a:prstGeom>
            <a:solidFill>
              <a:srgbClr val="FFFF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pic>
        <p:nvPicPr>
          <p:cNvPr id="374799" name="Picture 206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254500"/>
            <a:ext cx="3035300" cy="234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74791"/>
                                        </p:tgtEl>
                                        <p:attrNameLst>
                                          <p:attrName>style.visibility</p:attrName>
                                        </p:attrNameLst>
                                      </p:cBhvr>
                                      <p:to>
                                        <p:strVal val="visible"/>
                                      </p:to>
                                    </p:set>
                                    <p:animEffect transition="in" filter="box(in)">
                                      <p:cBhvr>
                                        <p:cTn id="7" dur="500"/>
                                        <p:tgtEl>
                                          <p:spTgt spid="37479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74794"/>
                                        </p:tgtEl>
                                        <p:attrNameLst>
                                          <p:attrName>style.visibility</p:attrName>
                                        </p:attrNameLst>
                                      </p:cBhvr>
                                      <p:to>
                                        <p:strVal val="visible"/>
                                      </p:to>
                                    </p:set>
                                    <p:animEffect transition="in" filter="box(in)">
                                      <p:cBhvr>
                                        <p:cTn id="12" dur="500"/>
                                        <p:tgtEl>
                                          <p:spTgt spid="37479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5" presetClass="entr" presetSubtype="0" fill="hold" grpId="0" nodeType="clickEffect">
                                  <p:stCondLst>
                                    <p:cond delay="0"/>
                                  </p:stCondLst>
                                  <p:childTnLst>
                                    <p:set>
                                      <p:cBhvr>
                                        <p:cTn id="16" dur="1" fill="hold">
                                          <p:stCondLst>
                                            <p:cond delay="0"/>
                                          </p:stCondLst>
                                        </p:cTn>
                                        <p:tgtEl>
                                          <p:spTgt spid="374795"/>
                                        </p:tgtEl>
                                        <p:attrNameLst>
                                          <p:attrName>style.visibility</p:attrName>
                                        </p:attrNameLst>
                                      </p:cBhvr>
                                      <p:to>
                                        <p:strVal val="visible"/>
                                      </p:to>
                                    </p:set>
                                    <p:anim calcmode="lin" valueType="num">
                                      <p:cBhvr>
                                        <p:cTn id="17" dur="1000" fill="hold"/>
                                        <p:tgtEl>
                                          <p:spTgt spid="374795"/>
                                        </p:tgtEl>
                                        <p:attrNameLst>
                                          <p:attrName>ppt_w</p:attrName>
                                        </p:attrNameLst>
                                      </p:cBhvr>
                                      <p:tavLst>
                                        <p:tav tm="0">
                                          <p:val>
                                            <p:fltVal val="0"/>
                                          </p:val>
                                        </p:tav>
                                        <p:tav tm="100000">
                                          <p:val>
                                            <p:strVal val="#ppt_w"/>
                                          </p:val>
                                        </p:tav>
                                      </p:tavLst>
                                    </p:anim>
                                    <p:anim calcmode="lin" valueType="num">
                                      <p:cBhvr>
                                        <p:cTn id="18" dur="1000" fill="hold"/>
                                        <p:tgtEl>
                                          <p:spTgt spid="374795"/>
                                        </p:tgtEl>
                                        <p:attrNameLst>
                                          <p:attrName>ppt_h</p:attrName>
                                        </p:attrNameLst>
                                      </p:cBhvr>
                                      <p:tavLst>
                                        <p:tav tm="0">
                                          <p:val>
                                            <p:fltVal val="0"/>
                                          </p:val>
                                        </p:tav>
                                        <p:tav tm="100000">
                                          <p:val>
                                            <p:strVal val="#ppt_h"/>
                                          </p:val>
                                        </p:tav>
                                      </p:tavLst>
                                    </p:anim>
                                    <p:anim calcmode="lin" valueType="num">
                                      <p:cBhvr>
                                        <p:cTn id="19" dur="1000" fill="hold"/>
                                        <p:tgtEl>
                                          <p:spTgt spid="374795"/>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7479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6" presetClass="entr" presetSubtype="26" fill="hold" nodeType="clickEffect">
                                  <p:stCondLst>
                                    <p:cond delay="0"/>
                                  </p:stCondLst>
                                  <p:childTnLst>
                                    <p:set>
                                      <p:cBhvr>
                                        <p:cTn id="24" dur="1" fill="hold">
                                          <p:stCondLst>
                                            <p:cond delay="0"/>
                                          </p:stCondLst>
                                        </p:cTn>
                                        <p:tgtEl>
                                          <p:spTgt spid="374796"/>
                                        </p:tgtEl>
                                        <p:attrNameLst>
                                          <p:attrName>style.visibility</p:attrName>
                                        </p:attrNameLst>
                                      </p:cBhvr>
                                      <p:to>
                                        <p:strVal val="visible"/>
                                      </p:to>
                                    </p:set>
                                    <p:animEffect transition="in" filter="barn(inHorizontal)">
                                      <p:cBhvr>
                                        <p:cTn id="25" dur="500"/>
                                        <p:tgtEl>
                                          <p:spTgt spid="374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794" grpId="0" animBg="1"/>
      <p:bldP spid="374795" grpId="0" animBg="1"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75810" name="Rectangle 1026"/>
          <p:cNvSpPr>
            <a:spLocks noGrp="1" noChangeArrowheads="1"/>
          </p:cNvSpPr>
          <p:nvPr>
            <p:ph type="title"/>
          </p:nvPr>
        </p:nvSpPr>
        <p:spPr>
          <a:xfrm>
            <a:off x="1090613" y="387350"/>
            <a:ext cx="6657975" cy="2274888"/>
          </a:xfrm>
          <a:solidFill>
            <a:srgbClr val="FFFF99"/>
          </a:solidFill>
        </p:spPr>
        <p:txBody>
          <a:bodyPr/>
          <a:lstStyle/>
          <a:p>
            <a:r>
              <a:rPr lang="ja-JP" altLang="en-US">
                <a:solidFill>
                  <a:srgbClr val="000000"/>
                </a:solidFill>
                <a:ea typeface="HGS創英角ﾎﾟｯﾌﾟ体" pitchFamily="50" charset="-128"/>
              </a:rPr>
              <a:t>どうもありがとう</a:t>
            </a:r>
            <a:br>
              <a:rPr lang="ja-JP" altLang="en-US">
                <a:solidFill>
                  <a:srgbClr val="000000"/>
                </a:solidFill>
                <a:ea typeface="HGS創英角ﾎﾟｯﾌﾟ体" pitchFamily="50" charset="-128"/>
              </a:rPr>
            </a:br>
            <a:r>
              <a:rPr lang="ja-JP" altLang="en-US">
                <a:solidFill>
                  <a:srgbClr val="000000"/>
                </a:solidFill>
                <a:ea typeface="HGS創英角ﾎﾟｯﾌﾟ体" pitchFamily="50" charset="-128"/>
              </a:rPr>
              <a:t>御座いました</a:t>
            </a:r>
          </a:p>
        </p:txBody>
      </p:sp>
      <p:sp>
        <p:nvSpPr>
          <p:cNvPr id="375811" name="Text Box 1027"/>
          <p:cNvSpPr txBox="1">
            <a:spLocks noChangeArrowheads="1"/>
          </p:cNvSpPr>
          <p:nvPr/>
        </p:nvSpPr>
        <p:spPr bwMode="auto">
          <a:xfrm>
            <a:off x="3367088" y="2820988"/>
            <a:ext cx="3306762"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3200">
                <a:solidFill>
                  <a:schemeClr val="tx1"/>
                </a:solidFill>
                <a:latin typeface="Times New Roman" pitchFamily="18" charset="0"/>
                <a:ea typeface="HG正楷書体-PRO" pitchFamily="65" charset="-128"/>
              </a:rPr>
              <a:t>（参考図書）</a:t>
            </a:r>
          </a:p>
        </p:txBody>
      </p:sp>
      <p:grpSp>
        <p:nvGrpSpPr>
          <p:cNvPr id="375812" name="Group 1028"/>
          <p:cNvGrpSpPr>
            <a:grpSpLocks/>
          </p:cNvGrpSpPr>
          <p:nvPr/>
        </p:nvGrpSpPr>
        <p:grpSpPr bwMode="auto">
          <a:xfrm>
            <a:off x="941388" y="3475038"/>
            <a:ext cx="7924800" cy="3241675"/>
            <a:chOff x="593" y="2189"/>
            <a:chExt cx="4992" cy="2042"/>
          </a:xfrm>
        </p:grpSpPr>
        <p:sp>
          <p:nvSpPr>
            <p:cNvPr id="375813" name="Text Box 1029"/>
            <p:cNvSpPr txBox="1">
              <a:spLocks noChangeArrowheads="1"/>
            </p:cNvSpPr>
            <p:nvPr/>
          </p:nvSpPr>
          <p:spPr bwMode="auto">
            <a:xfrm>
              <a:off x="593" y="2189"/>
              <a:ext cx="311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solidFill>
                    <a:schemeClr val="tx1"/>
                  </a:solidFill>
                  <a:latin typeface="ＭＳ Ｐゴシック" pitchFamily="50" charset="-128"/>
                  <a:ea typeface="ＭＳ Ｐゴシック" pitchFamily="50" charset="-128"/>
                </a:rPr>
                <a:t>日科技連出版社</a:t>
              </a:r>
            </a:p>
          </p:txBody>
        </p:sp>
        <p:sp>
          <p:nvSpPr>
            <p:cNvPr id="375814" name="Text Box 1030"/>
            <p:cNvSpPr txBox="1">
              <a:spLocks noChangeArrowheads="1"/>
            </p:cNvSpPr>
            <p:nvPr/>
          </p:nvSpPr>
          <p:spPr bwMode="auto">
            <a:xfrm>
              <a:off x="1274" y="3186"/>
              <a:ext cx="3854"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solidFill>
                    <a:schemeClr val="tx1"/>
                  </a:solidFill>
                  <a:latin typeface="ＭＳ Ｐゴシック" pitchFamily="50" charset="-128"/>
                  <a:ea typeface="ＭＳ Ｐゴシック" pitchFamily="50" charset="-128"/>
                </a:rPr>
                <a:t>・　</a:t>
              </a:r>
              <a:r>
                <a:rPr lang="en-US" altLang="ja-JP" sz="2800">
                  <a:solidFill>
                    <a:schemeClr val="tx1"/>
                  </a:solidFill>
                  <a:latin typeface="ＭＳ Ｐゴシック" pitchFamily="50" charset="-128"/>
                  <a:ea typeface="ＭＳ Ｐゴシック" pitchFamily="50" charset="-128"/>
                </a:rPr>
                <a:t>QC</a:t>
              </a:r>
              <a:r>
                <a:rPr lang="ja-JP" altLang="en-US" sz="2800">
                  <a:solidFill>
                    <a:schemeClr val="tx1"/>
                  </a:solidFill>
                  <a:latin typeface="ＭＳ Ｐゴシック" pitchFamily="50" charset="-128"/>
                  <a:ea typeface="ＭＳ Ｐゴシック" pitchFamily="50" charset="-128"/>
                </a:rPr>
                <a:t>七つ道具</a:t>
              </a:r>
              <a:r>
                <a:rPr lang="en-US" altLang="ja-JP" sz="2800">
                  <a:solidFill>
                    <a:schemeClr val="tx1"/>
                  </a:solidFill>
                  <a:latin typeface="ＭＳ Ｐゴシック" pitchFamily="50" charset="-128"/>
                  <a:ea typeface="ＭＳ Ｐゴシック" pitchFamily="50" charset="-128"/>
                </a:rPr>
                <a:t>100</a:t>
              </a:r>
              <a:r>
                <a:rPr lang="ja-JP" altLang="en-US" sz="2800">
                  <a:solidFill>
                    <a:schemeClr val="tx1"/>
                  </a:solidFill>
                  <a:latin typeface="ＭＳ Ｐゴシック" pitchFamily="50" charset="-128"/>
                  <a:ea typeface="ＭＳ Ｐゴシック" pitchFamily="50" charset="-128"/>
                </a:rPr>
                <a:t>問</a:t>
              </a:r>
              <a:r>
                <a:rPr lang="en-US" altLang="ja-JP" sz="2800">
                  <a:solidFill>
                    <a:schemeClr val="tx1"/>
                  </a:solidFill>
                  <a:latin typeface="ＭＳ Ｐゴシック" pitchFamily="50" charset="-128"/>
                  <a:ea typeface="ＭＳ Ｐゴシック" pitchFamily="50" charset="-128"/>
                </a:rPr>
                <a:t>100</a:t>
              </a:r>
              <a:r>
                <a:rPr lang="ja-JP" altLang="en-US" sz="2800">
                  <a:solidFill>
                    <a:schemeClr val="tx1"/>
                  </a:solidFill>
                  <a:latin typeface="ＭＳ Ｐゴシック" pitchFamily="50" charset="-128"/>
                  <a:ea typeface="ＭＳ Ｐゴシック" pitchFamily="50" charset="-128"/>
                </a:rPr>
                <a:t>答</a:t>
              </a:r>
              <a:r>
                <a:rPr lang="ja-JP" altLang="en-US" sz="3200">
                  <a:solidFill>
                    <a:schemeClr val="tx1"/>
                  </a:solidFill>
                  <a:latin typeface="ＭＳ Ｐゴシック" pitchFamily="50" charset="-128"/>
                  <a:ea typeface="ＭＳ Ｐゴシック" pitchFamily="50" charset="-128"/>
                </a:rPr>
                <a:t>　　</a:t>
              </a:r>
              <a:endParaRPr lang="ja-JP" altLang="en-US" sz="2800">
                <a:solidFill>
                  <a:schemeClr val="tx1"/>
                </a:solidFill>
                <a:latin typeface="ＭＳ Ｐゴシック" pitchFamily="50" charset="-128"/>
                <a:ea typeface="ＭＳ Ｐゴシック" pitchFamily="50" charset="-128"/>
              </a:endParaRPr>
            </a:p>
          </p:txBody>
        </p:sp>
        <p:sp>
          <p:nvSpPr>
            <p:cNvPr id="375815" name="Text Box 1031"/>
            <p:cNvSpPr txBox="1">
              <a:spLocks noChangeArrowheads="1"/>
            </p:cNvSpPr>
            <p:nvPr/>
          </p:nvSpPr>
          <p:spPr bwMode="auto">
            <a:xfrm>
              <a:off x="1301" y="2413"/>
              <a:ext cx="3854"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solidFill>
                    <a:schemeClr val="tx1"/>
                  </a:solidFill>
                  <a:latin typeface="ＭＳ Ｐゴシック" pitchFamily="50" charset="-128"/>
                  <a:ea typeface="ＭＳ Ｐゴシック" pitchFamily="50" charset="-128"/>
                </a:rPr>
                <a:t>・　やさしい</a:t>
              </a:r>
              <a:r>
                <a:rPr lang="en-US" altLang="ja-JP">
                  <a:solidFill>
                    <a:schemeClr val="tx1"/>
                  </a:solidFill>
                  <a:latin typeface="ＭＳ Ｐゴシック" pitchFamily="50" charset="-128"/>
                  <a:ea typeface="ＭＳ Ｐゴシック" pitchFamily="50" charset="-128"/>
                </a:rPr>
                <a:t>QC</a:t>
              </a:r>
              <a:r>
                <a:rPr lang="ja-JP" altLang="en-US">
                  <a:solidFill>
                    <a:schemeClr val="tx1"/>
                  </a:solidFill>
                  <a:latin typeface="ＭＳ Ｐゴシック" pitchFamily="50" charset="-128"/>
                  <a:ea typeface="ＭＳ Ｐゴシック" pitchFamily="50" charset="-128"/>
                </a:rPr>
                <a:t>手法演習</a:t>
              </a:r>
              <a:r>
                <a:rPr lang="en-US" altLang="ja-JP" sz="2800">
                  <a:solidFill>
                    <a:schemeClr val="tx1"/>
                  </a:solidFill>
                  <a:latin typeface="ＭＳ Ｐゴシック" pitchFamily="50" charset="-128"/>
                  <a:ea typeface="ＭＳ Ｐゴシック" pitchFamily="50" charset="-128"/>
                </a:rPr>
                <a:t>QC</a:t>
              </a:r>
              <a:r>
                <a:rPr lang="ja-JP" altLang="en-US" sz="2800">
                  <a:solidFill>
                    <a:schemeClr val="tx1"/>
                  </a:solidFill>
                  <a:latin typeface="ＭＳ Ｐゴシック" pitchFamily="50" charset="-128"/>
                  <a:ea typeface="ＭＳ Ｐゴシック" pitchFamily="50" charset="-128"/>
                </a:rPr>
                <a:t>七つ道具</a:t>
              </a:r>
            </a:p>
          </p:txBody>
        </p:sp>
        <p:sp>
          <p:nvSpPr>
            <p:cNvPr id="375816" name="Text Box 1032"/>
            <p:cNvSpPr txBox="1">
              <a:spLocks noChangeArrowheads="1"/>
            </p:cNvSpPr>
            <p:nvPr/>
          </p:nvSpPr>
          <p:spPr bwMode="auto">
            <a:xfrm>
              <a:off x="1283" y="2799"/>
              <a:ext cx="3854"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solidFill>
                    <a:schemeClr val="tx1"/>
                  </a:solidFill>
                  <a:latin typeface="ＭＳ Ｐゴシック" pitchFamily="50" charset="-128"/>
                  <a:ea typeface="ＭＳ Ｐゴシック" pitchFamily="50" charset="-128"/>
                </a:rPr>
                <a:t>・　</a:t>
              </a:r>
              <a:r>
                <a:rPr lang="en-US" altLang="ja-JP">
                  <a:solidFill>
                    <a:schemeClr val="tx1"/>
                  </a:solidFill>
                  <a:latin typeface="ＭＳ Ｐゴシック" pitchFamily="50" charset="-128"/>
                  <a:ea typeface="ＭＳ Ｐゴシック" pitchFamily="50" charset="-128"/>
                </a:rPr>
                <a:t>QC</a:t>
              </a:r>
              <a:r>
                <a:rPr lang="ja-JP" altLang="en-US">
                  <a:solidFill>
                    <a:schemeClr val="tx1"/>
                  </a:solidFill>
                  <a:latin typeface="ＭＳ Ｐゴシック" pitchFamily="50" charset="-128"/>
                  <a:ea typeface="ＭＳ Ｐゴシック" pitchFamily="50" charset="-128"/>
                </a:rPr>
                <a:t>サークルのための</a:t>
              </a:r>
              <a:r>
                <a:rPr lang="ja-JP" altLang="en-US" sz="2800">
                  <a:solidFill>
                    <a:schemeClr val="tx1"/>
                  </a:solidFill>
                  <a:latin typeface="ＭＳ Ｐゴシック" pitchFamily="50" charset="-128"/>
                  <a:ea typeface="ＭＳ Ｐゴシック" pitchFamily="50" charset="-128"/>
                </a:rPr>
                <a:t>問題解決手法</a:t>
              </a:r>
            </a:p>
          </p:txBody>
        </p:sp>
        <p:sp>
          <p:nvSpPr>
            <p:cNvPr id="375817" name="Text Box 1033"/>
            <p:cNvSpPr txBox="1">
              <a:spLocks noChangeArrowheads="1"/>
            </p:cNvSpPr>
            <p:nvPr/>
          </p:nvSpPr>
          <p:spPr bwMode="auto">
            <a:xfrm>
              <a:off x="1279" y="3556"/>
              <a:ext cx="4306"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solidFill>
                    <a:srgbClr val="000000"/>
                  </a:solidFill>
                  <a:latin typeface="ＭＳ Ｐゴシック" pitchFamily="50" charset="-128"/>
                  <a:ea typeface="ＭＳ Ｐゴシック" pitchFamily="50" charset="-128"/>
                </a:rPr>
                <a:t>・　</a:t>
              </a:r>
              <a:r>
                <a:rPr lang="ja-JP" altLang="en-US" sz="2400">
                  <a:solidFill>
                    <a:srgbClr val="000000"/>
                  </a:solidFill>
                  <a:latin typeface="ＭＳ Ｐゴシック" pitchFamily="50" charset="-128"/>
                  <a:ea typeface="ＭＳ Ｐゴシック" pitchFamily="50" charset="-128"/>
                </a:rPr>
                <a:t>なるほど・ザ・</a:t>
              </a:r>
              <a:r>
                <a:rPr lang="en-US" altLang="ja-JP" sz="2800">
                  <a:solidFill>
                    <a:srgbClr val="000000"/>
                  </a:solidFill>
                  <a:latin typeface="ＭＳ Ｐゴシック" pitchFamily="50" charset="-128"/>
                  <a:ea typeface="ＭＳ Ｐゴシック" pitchFamily="50" charset="-128"/>
                </a:rPr>
                <a:t>QC</a:t>
              </a:r>
              <a:r>
                <a:rPr lang="ja-JP" altLang="en-US" sz="2800">
                  <a:solidFill>
                    <a:srgbClr val="000000"/>
                  </a:solidFill>
                  <a:latin typeface="ＭＳ Ｐゴシック" pitchFamily="50" charset="-128"/>
                  <a:ea typeface="ＭＳ Ｐゴシック" pitchFamily="50" charset="-128"/>
                </a:rPr>
                <a:t>サークルマニュアル</a:t>
              </a:r>
            </a:p>
          </p:txBody>
        </p:sp>
        <p:sp>
          <p:nvSpPr>
            <p:cNvPr id="375818" name="Text Box 1034"/>
            <p:cNvSpPr txBox="1">
              <a:spLocks noChangeArrowheads="1"/>
            </p:cNvSpPr>
            <p:nvPr/>
          </p:nvSpPr>
          <p:spPr bwMode="auto">
            <a:xfrm>
              <a:off x="2615" y="3943"/>
              <a:ext cx="112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chemeClr val="bg2"/>
                  </a:solidFill>
                  <a:latin typeface="Times New Roman" pitchFamily="18" charset="0"/>
                  <a:ea typeface="HG正楷書体-PRO" pitchFamily="65" charset="-128"/>
                </a:rPr>
                <a:t>　</a:t>
              </a:r>
              <a:r>
                <a:rPr lang="ja-JP" altLang="en-US" sz="2400">
                  <a:solidFill>
                    <a:schemeClr val="tx1"/>
                  </a:solidFill>
                  <a:latin typeface="Times New Roman" pitchFamily="18" charset="0"/>
                  <a:ea typeface="ＭＳ Ｐゴシック" pitchFamily="50" charset="-128"/>
                </a:rPr>
                <a:t>他</a:t>
              </a:r>
            </a:p>
          </p:txBody>
        </p:sp>
      </p:grpSp>
      <p:pic>
        <p:nvPicPr>
          <p:cNvPr id="375819" name="Picture 103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2713" y="1481138"/>
            <a:ext cx="2528887" cy="241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27682" name="Text Box 2"/>
          <p:cNvSpPr txBox="1">
            <a:spLocks noChangeArrowheads="1"/>
          </p:cNvSpPr>
          <p:nvPr/>
        </p:nvSpPr>
        <p:spPr bwMode="auto">
          <a:xfrm>
            <a:off x="1368425" y="1203325"/>
            <a:ext cx="6470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sz="2400">
                <a:solidFill>
                  <a:schemeClr val="tx1"/>
                </a:solidFill>
                <a:latin typeface="HGP創英角ﾎﾟｯﾌﾟ体" pitchFamily="50" charset="-128"/>
                <a:ea typeface="HGP創英角ﾎﾟｯﾌﾟ体" pitchFamily="50" charset="-128"/>
              </a:rPr>
              <a:t>問題を解決</a:t>
            </a:r>
            <a:r>
              <a:rPr kumimoji="0" lang="ja-JP" altLang="en-US">
                <a:solidFill>
                  <a:schemeClr val="tx1"/>
                </a:solidFill>
                <a:latin typeface="HGP創英角ﾎﾟｯﾌﾟ体" pitchFamily="50" charset="-128"/>
                <a:ea typeface="HGP創英角ﾎﾟｯﾌﾟ体" pitchFamily="50" charset="-128"/>
              </a:rPr>
              <a:t>するために</a:t>
            </a:r>
            <a:r>
              <a:rPr kumimoji="0" lang="ja-JP" altLang="en-US" sz="2400">
                <a:solidFill>
                  <a:schemeClr val="tx1"/>
                </a:solidFill>
                <a:latin typeface="HGP創英角ﾎﾟｯﾌﾟ体" pitchFamily="50" charset="-128"/>
                <a:ea typeface="HGP創英角ﾎﾟｯﾌﾟ体" pitchFamily="50" charset="-128"/>
              </a:rPr>
              <a:t>踏</a:t>
            </a:r>
            <a:r>
              <a:rPr kumimoji="0" lang="ja-JP" altLang="en-US">
                <a:solidFill>
                  <a:schemeClr val="tx1"/>
                </a:solidFill>
                <a:latin typeface="HGP創英角ﾎﾟｯﾌﾟ体" pitchFamily="50" charset="-128"/>
                <a:ea typeface="HGP創英角ﾎﾟｯﾌﾟ体" pitchFamily="50" charset="-128"/>
              </a:rPr>
              <a:t>むべき</a:t>
            </a:r>
            <a:r>
              <a:rPr kumimoji="0" lang="ja-JP" altLang="en-US" sz="2400">
                <a:solidFill>
                  <a:schemeClr val="tx1"/>
                </a:solidFill>
                <a:latin typeface="HGP創英角ﾎﾟｯﾌﾟ体" pitchFamily="50" charset="-128"/>
                <a:ea typeface="HGP創英角ﾎﾟｯﾌﾟ体" pitchFamily="50" charset="-128"/>
              </a:rPr>
              <a:t>手順</a:t>
            </a:r>
            <a:r>
              <a:rPr kumimoji="0" lang="ja-JP" altLang="en-US">
                <a:solidFill>
                  <a:schemeClr val="tx1"/>
                </a:solidFill>
                <a:latin typeface="HGP創英角ﾎﾟｯﾌﾟ体" pitchFamily="50" charset="-128"/>
                <a:ea typeface="HGP創英角ﾎﾟｯﾌﾟ体" pitchFamily="50" charset="-128"/>
              </a:rPr>
              <a:t>の</a:t>
            </a:r>
            <a:r>
              <a:rPr kumimoji="0" lang="ja-JP" altLang="en-US" sz="2400">
                <a:solidFill>
                  <a:schemeClr val="tx1"/>
                </a:solidFill>
                <a:latin typeface="HGP創英角ﾎﾟｯﾌﾟ体" pitchFamily="50" charset="-128"/>
                <a:ea typeface="HGP創英角ﾎﾟｯﾌﾟ体" pitchFamily="50" charset="-128"/>
              </a:rPr>
              <a:t>ことです。</a:t>
            </a:r>
          </a:p>
        </p:txBody>
      </p:sp>
      <p:sp>
        <p:nvSpPr>
          <p:cNvPr id="327683" name="Text Box 3"/>
          <p:cNvSpPr txBox="1">
            <a:spLocks noChangeArrowheads="1"/>
          </p:cNvSpPr>
          <p:nvPr/>
        </p:nvSpPr>
        <p:spPr bwMode="auto">
          <a:xfrm>
            <a:off x="757238" y="1785938"/>
            <a:ext cx="45243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sz="1800">
                <a:solidFill>
                  <a:schemeClr val="tx1"/>
                </a:solidFill>
                <a:latin typeface="HGP創英角ﾎﾟｯﾌﾟ体" pitchFamily="50" charset="-128"/>
                <a:ea typeface="HGP創英角ﾎﾟｯﾌﾟ体" pitchFamily="50" charset="-128"/>
              </a:rPr>
              <a:t>この手順に従って問題解決に取組めば</a:t>
            </a:r>
          </a:p>
        </p:txBody>
      </p:sp>
      <p:sp>
        <p:nvSpPr>
          <p:cNvPr id="327684" name="Text Box 4"/>
          <p:cNvSpPr txBox="1">
            <a:spLocks noChangeArrowheads="1"/>
          </p:cNvSpPr>
          <p:nvPr/>
        </p:nvSpPr>
        <p:spPr bwMode="auto">
          <a:xfrm>
            <a:off x="604838" y="2181225"/>
            <a:ext cx="8074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en-US" altLang="ja-JP" sz="2400">
                <a:solidFill>
                  <a:srgbClr val="FF0000"/>
                </a:solidFill>
                <a:latin typeface="HGP創英角ﾎﾟｯﾌﾟ体" pitchFamily="50" charset="-128"/>
                <a:ea typeface="HGP創英角ﾎﾟｯﾌﾟ体" pitchFamily="50" charset="-128"/>
              </a:rPr>
              <a:t>◇</a:t>
            </a:r>
            <a:r>
              <a:rPr kumimoji="0" lang="ja-JP" altLang="en-US" sz="2400">
                <a:solidFill>
                  <a:srgbClr val="FF0000"/>
                </a:solidFill>
                <a:latin typeface="HGP創英角ﾎﾟｯﾌﾟ体" pitchFamily="50" charset="-128"/>
                <a:ea typeface="HGP創英角ﾎﾟｯﾌﾟ体" pitchFamily="50" charset="-128"/>
              </a:rPr>
              <a:t>困難な問題でも　　◇誰がやっても　　◇どのグループでも</a:t>
            </a:r>
          </a:p>
        </p:txBody>
      </p:sp>
      <p:sp>
        <p:nvSpPr>
          <p:cNvPr id="327685" name="Text Box 5"/>
          <p:cNvSpPr txBox="1">
            <a:spLocks noChangeArrowheads="1"/>
          </p:cNvSpPr>
          <p:nvPr/>
        </p:nvSpPr>
        <p:spPr bwMode="auto">
          <a:xfrm>
            <a:off x="698500" y="2774950"/>
            <a:ext cx="7997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a:solidFill>
                  <a:srgbClr val="CC3300"/>
                </a:solidFill>
                <a:latin typeface="HGP創英角ﾎﾟｯﾌﾟ体" pitchFamily="50" charset="-128"/>
                <a:ea typeface="HGP創英角ﾎﾟｯﾌﾟ体" pitchFamily="50" charset="-128"/>
              </a:rPr>
              <a:t>合理的・効率的・効果的</a:t>
            </a:r>
            <a:r>
              <a:rPr kumimoji="0" lang="ja-JP" altLang="en-US">
                <a:solidFill>
                  <a:schemeClr val="tx1"/>
                </a:solidFill>
                <a:latin typeface="HGP創英角ﾎﾟｯﾌﾟ体" pitchFamily="50" charset="-128"/>
                <a:ea typeface="HGP創英角ﾎﾟｯﾌﾟ体" pitchFamily="50" charset="-128"/>
              </a:rPr>
              <a:t>に解決できるという</a:t>
            </a:r>
            <a:r>
              <a:rPr kumimoji="0" lang="ja-JP" altLang="en-US" sz="2400">
                <a:solidFill>
                  <a:srgbClr val="CC3300"/>
                </a:solidFill>
                <a:latin typeface="HGP創英角ﾎﾟｯﾌﾟ体" pitchFamily="50" charset="-128"/>
                <a:ea typeface="HGP創英角ﾎﾟｯﾌﾟ体" pitchFamily="50" charset="-128"/>
              </a:rPr>
              <a:t>問題解決</a:t>
            </a:r>
            <a:r>
              <a:rPr kumimoji="0" lang="ja-JP" altLang="en-US">
                <a:solidFill>
                  <a:srgbClr val="CC3300"/>
                </a:solidFill>
                <a:latin typeface="HGP創英角ﾎﾟｯﾌﾟ体" pitchFamily="50" charset="-128"/>
                <a:ea typeface="HGP創英角ﾎﾟｯﾌﾟ体" pitchFamily="50" charset="-128"/>
              </a:rPr>
              <a:t>の</a:t>
            </a:r>
            <a:r>
              <a:rPr kumimoji="0" lang="ja-JP" altLang="en-US" sz="2400">
                <a:solidFill>
                  <a:srgbClr val="CC3300"/>
                </a:solidFill>
                <a:latin typeface="HGP創英角ﾎﾟｯﾌﾟ体" pitchFamily="50" charset="-128"/>
                <a:ea typeface="HGP創英角ﾎﾟｯﾌﾟ体" pitchFamily="50" charset="-128"/>
              </a:rPr>
              <a:t>定石</a:t>
            </a:r>
            <a:r>
              <a:rPr kumimoji="0" lang="ja-JP" altLang="en-US">
                <a:solidFill>
                  <a:schemeClr val="tx1"/>
                </a:solidFill>
                <a:latin typeface="HGP創英角ﾎﾟｯﾌﾟ体" pitchFamily="50" charset="-128"/>
                <a:ea typeface="HGP創英角ﾎﾟｯﾌﾟ体" pitchFamily="50" charset="-128"/>
              </a:rPr>
              <a:t>のこと</a:t>
            </a:r>
          </a:p>
        </p:txBody>
      </p:sp>
      <p:sp>
        <p:nvSpPr>
          <p:cNvPr id="327686" name="Rectangle 6"/>
          <p:cNvSpPr>
            <a:spLocks noChangeArrowheads="1"/>
          </p:cNvSpPr>
          <p:nvPr/>
        </p:nvSpPr>
        <p:spPr bwMode="auto">
          <a:xfrm>
            <a:off x="477838" y="815975"/>
            <a:ext cx="8272462" cy="2570163"/>
          </a:xfrm>
          <a:prstGeom prst="rect">
            <a:avLst/>
          </a:prstGeom>
          <a:noFill/>
          <a:ln w="38100" cmpd="dbl">
            <a:solidFill>
              <a:srgbClr val="CC0099"/>
            </a:solidFill>
            <a:miter lim="800000"/>
            <a:headEnd/>
            <a:tailEnd/>
          </a:ln>
          <a:effectLst/>
          <a:extLst>
            <a:ext uri="{909E8E84-426E-40DD-AFC4-6F175D3DCCD1}">
              <a14:hiddenFill xmlns:a14="http://schemas.microsoft.com/office/drawing/2010/main">
                <a:solidFill>
                  <a:schemeClr val="accent2">
                    <a:alpha val="5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687" name="Rectangle 7"/>
          <p:cNvSpPr>
            <a:spLocks noGrp="1" noChangeArrowheads="1"/>
          </p:cNvSpPr>
          <p:nvPr/>
        </p:nvSpPr>
        <p:spPr bwMode="auto">
          <a:xfrm>
            <a:off x="1341438" y="358775"/>
            <a:ext cx="6732587" cy="857250"/>
          </a:xfrm>
          <a:prstGeom prst="rect">
            <a:avLst/>
          </a:prstGeom>
          <a:solidFill>
            <a:srgbClr val="00FFFF"/>
          </a:solidFill>
          <a:ln>
            <a:noFill/>
          </a:ln>
          <a:effectLst/>
          <a:extLst>
            <a:ext uri="{91240B29-F687-4F45-9708-019B960494DF}">
              <a14:hiddenLine xmlns:a14="http://schemas.microsoft.com/office/drawing/2010/main" w="9525">
                <a:solidFill>
                  <a:srgbClr val="99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0" hangingPunct="0"/>
            <a:r>
              <a:rPr kumimoji="0" lang="en-US" altLang="ja-JP" sz="4400">
                <a:solidFill>
                  <a:srgbClr val="660066"/>
                </a:solidFill>
                <a:latin typeface="Times New Roman" pitchFamily="18" charset="0"/>
                <a:ea typeface="HGP創英角ﾎﾟｯﾌﾟ体" pitchFamily="50" charset="-128"/>
              </a:rPr>
              <a:t>『</a:t>
            </a:r>
            <a:r>
              <a:rPr kumimoji="0" lang="ja-JP" altLang="en-US" sz="4400">
                <a:solidFill>
                  <a:srgbClr val="660066"/>
                </a:solidFill>
                <a:latin typeface="Times New Roman" pitchFamily="18" charset="0"/>
                <a:ea typeface="HGP創英角ﾎﾟｯﾌﾟ体" pitchFamily="50" charset="-128"/>
              </a:rPr>
              <a:t>問題解決型</a:t>
            </a:r>
            <a:r>
              <a:rPr kumimoji="0" lang="ja-JP" altLang="en-US" sz="4000">
                <a:solidFill>
                  <a:srgbClr val="660066"/>
                </a:solidFill>
                <a:latin typeface="Times New Roman" pitchFamily="18" charset="0"/>
                <a:ea typeface="HGP創英角ﾎﾟｯﾌﾟ体" pitchFamily="50" charset="-128"/>
              </a:rPr>
              <a:t>の</a:t>
            </a:r>
            <a:r>
              <a:rPr kumimoji="0" lang="ja-JP" altLang="en-US" sz="4400">
                <a:solidFill>
                  <a:srgbClr val="660066"/>
                </a:solidFill>
                <a:latin typeface="Times New Roman" pitchFamily="18" charset="0"/>
                <a:ea typeface="HGP創英角ﾎﾟｯﾌﾟ体" pitchFamily="50" charset="-128"/>
              </a:rPr>
              <a:t>手順</a:t>
            </a:r>
            <a:r>
              <a:rPr kumimoji="0" lang="en-US" altLang="ja-JP" sz="4400">
                <a:solidFill>
                  <a:srgbClr val="660066"/>
                </a:solidFill>
                <a:latin typeface="Times New Roman" pitchFamily="18" charset="0"/>
                <a:ea typeface="HGP創英角ﾎﾟｯﾌﾟ体" pitchFamily="50" charset="-128"/>
              </a:rPr>
              <a:t>』</a:t>
            </a:r>
            <a:r>
              <a:rPr kumimoji="0" lang="ja-JP" altLang="en-US" sz="4000">
                <a:solidFill>
                  <a:srgbClr val="660066"/>
                </a:solidFill>
                <a:latin typeface="Times New Roman" pitchFamily="18" charset="0"/>
                <a:ea typeface="HGP創英角ﾎﾟｯﾌﾟ体" pitchFamily="50" charset="-128"/>
              </a:rPr>
              <a:t>とは</a:t>
            </a:r>
          </a:p>
        </p:txBody>
      </p:sp>
      <p:sp>
        <p:nvSpPr>
          <p:cNvPr id="327688" name="Text Box 8"/>
          <p:cNvSpPr txBox="1">
            <a:spLocks noChangeArrowheads="1"/>
          </p:cNvSpPr>
          <p:nvPr/>
        </p:nvSpPr>
        <p:spPr bwMode="auto">
          <a:xfrm>
            <a:off x="300038" y="3556000"/>
            <a:ext cx="3100387" cy="485775"/>
          </a:xfrm>
          <a:prstGeom prst="rect">
            <a:avLst/>
          </a:prstGeom>
          <a:solidFill>
            <a:srgbClr val="CCFFFF"/>
          </a:solidFill>
          <a:ln w="2857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2400">
                <a:solidFill>
                  <a:schemeClr val="tx1"/>
                </a:solidFill>
                <a:latin typeface="Times New Roman" pitchFamily="18" charset="0"/>
                <a:ea typeface="HGｺﾞｼｯｸE" pitchFamily="49" charset="-128"/>
              </a:rPr>
              <a:t>問題解決のプロセス</a:t>
            </a:r>
          </a:p>
        </p:txBody>
      </p:sp>
      <p:grpSp>
        <p:nvGrpSpPr>
          <p:cNvPr id="327689" name="Group 9"/>
          <p:cNvGrpSpPr>
            <a:grpSpLocks/>
          </p:cNvGrpSpPr>
          <p:nvPr/>
        </p:nvGrpSpPr>
        <p:grpSpPr bwMode="auto">
          <a:xfrm>
            <a:off x="731838" y="4419600"/>
            <a:ext cx="1309687" cy="1581150"/>
            <a:chOff x="461" y="2784"/>
            <a:chExt cx="825" cy="996"/>
          </a:xfrm>
        </p:grpSpPr>
        <p:sp>
          <p:nvSpPr>
            <p:cNvPr id="327690" name="Text Box 10"/>
            <p:cNvSpPr txBox="1">
              <a:spLocks noChangeArrowheads="1"/>
            </p:cNvSpPr>
            <p:nvPr/>
          </p:nvSpPr>
          <p:spPr bwMode="auto">
            <a:xfrm>
              <a:off x="461" y="2784"/>
              <a:ext cx="429" cy="996"/>
            </a:xfrm>
            <a:prstGeom prst="rect">
              <a:avLst/>
            </a:prstGeom>
            <a:noFill/>
            <a:ln w="28575">
              <a:solidFill>
                <a:srgbClr val="FF0000"/>
              </a:solidFill>
              <a:miter lim="800000"/>
              <a:headEnd/>
              <a:tailEnd/>
            </a:ln>
            <a:effectLst/>
            <a:extLst>
              <a:ext uri="{909E8E84-426E-40DD-AFC4-6F175D3DCCD1}">
                <a14:hiddenFill xmlns:a14="http://schemas.microsoft.com/office/drawing/2010/main">
                  <a:solidFill>
                    <a:srgbClr val="6699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2400">
                  <a:solidFill>
                    <a:schemeClr val="tx1"/>
                  </a:solidFill>
                  <a:latin typeface="Times New Roman" pitchFamily="18" charset="0"/>
                  <a:ea typeface="HG創英角ﾎﾟｯﾌﾟ体" pitchFamily="49" charset="-128"/>
                </a:rPr>
                <a:t>問題摘出</a:t>
              </a:r>
            </a:p>
          </p:txBody>
        </p:sp>
        <p:sp>
          <p:nvSpPr>
            <p:cNvPr id="327691" name="Text Box 11"/>
            <p:cNvSpPr txBox="1">
              <a:spLocks noChangeArrowheads="1"/>
            </p:cNvSpPr>
            <p:nvPr/>
          </p:nvSpPr>
          <p:spPr bwMode="auto">
            <a:xfrm>
              <a:off x="965" y="2909"/>
              <a:ext cx="321" cy="723"/>
            </a:xfrm>
            <a:prstGeom prst="rect">
              <a:avLst/>
            </a:prstGeom>
            <a:noFill/>
            <a:ln w="50800">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t>情報</a:t>
              </a:r>
            </a:p>
          </p:txBody>
        </p:sp>
      </p:grpSp>
      <p:grpSp>
        <p:nvGrpSpPr>
          <p:cNvPr id="327692" name="Group 12"/>
          <p:cNvGrpSpPr>
            <a:grpSpLocks/>
          </p:cNvGrpSpPr>
          <p:nvPr/>
        </p:nvGrpSpPr>
        <p:grpSpPr bwMode="auto">
          <a:xfrm>
            <a:off x="2128838" y="4159250"/>
            <a:ext cx="2919412" cy="1177925"/>
            <a:chOff x="1341" y="2620"/>
            <a:chExt cx="1839" cy="742"/>
          </a:xfrm>
        </p:grpSpPr>
        <p:sp>
          <p:nvSpPr>
            <p:cNvPr id="327693" name="AutoShape 13"/>
            <p:cNvSpPr>
              <a:spLocks noChangeArrowheads="1"/>
            </p:cNvSpPr>
            <p:nvPr/>
          </p:nvSpPr>
          <p:spPr bwMode="auto">
            <a:xfrm rot="-1336033">
              <a:off x="1341" y="2960"/>
              <a:ext cx="476" cy="293"/>
            </a:xfrm>
            <a:prstGeom prst="rightArrow">
              <a:avLst>
                <a:gd name="adj1" fmla="val 30759"/>
                <a:gd name="adj2" fmla="val 44721"/>
              </a:avLst>
            </a:prstGeom>
            <a:solidFill>
              <a:srgbClr val="FF66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694" name="Oval 14"/>
            <p:cNvSpPr>
              <a:spLocks noChangeArrowheads="1"/>
            </p:cNvSpPr>
            <p:nvPr/>
          </p:nvSpPr>
          <p:spPr bwMode="auto">
            <a:xfrm>
              <a:off x="1845" y="2620"/>
              <a:ext cx="734" cy="429"/>
            </a:xfrm>
            <a:prstGeom prst="ellipse">
              <a:avLst/>
            </a:prstGeom>
            <a:solidFill>
              <a:srgbClr val="FFFF00"/>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695" name="Oval 15"/>
            <p:cNvSpPr>
              <a:spLocks noChangeArrowheads="1"/>
            </p:cNvSpPr>
            <p:nvPr/>
          </p:nvSpPr>
          <p:spPr bwMode="auto">
            <a:xfrm>
              <a:off x="2024" y="3001"/>
              <a:ext cx="723" cy="361"/>
            </a:xfrm>
            <a:prstGeom prst="ellipse">
              <a:avLst/>
            </a:prstGeom>
            <a:solidFill>
              <a:srgbClr val="FF3399"/>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696" name="Oval 16"/>
            <p:cNvSpPr>
              <a:spLocks noChangeArrowheads="1"/>
            </p:cNvSpPr>
            <p:nvPr/>
          </p:nvSpPr>
          <p:spPr bwMode="auto">
            <a:xfrm>
              <a:off x="2458" y="2710"/>
              <a:ext cx="722" cy="440"/>
            </a:xfrm>
            <a:prstGeom prst="ellipse">
              <a:avLst/>
            </a:prstGeom>
            <a:solidFill>
              <a:srgbClr val="FF99CC"/>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697" name="Text Box 17"/>
            <p:cNvSpPr txBox="1">
              <a:spLocks noChangeArrowheads="1"/>
            </p:cNvSpPr>
            <p:nvPr/>
          </p:nvSpPr>
          <p:spPr bwMode="auto">
            <a:xfrm>
              <a:off x="1979" y="2641"/>
              <a:ext cx="531"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kumimoji="0" lang="ja-JP" altLang="en-US">
                  <a:ea typeface="HGｺﾞｼｯｸE" pitchFamily="49" charset="-128"/>
                </a:rPr>
                <a:t>経験</a:t>
              </a:r>
            </a:p>
          </p:txBody>
        </p:sp>
        <p:sp>
          <p:nvSpPr>
            <p:cNvPr id="327698" name="Text Box 18"/>
            <p:cNvSpPr txBox="1">
              <a:spLocks noChangeArrowheads="1"/>
            </p:cNvSpPr>
            <p:nvPr/>
          </p:nvSpPr>
          <p:spPr bwMode="auto">
            <a:xfrm>
              <a:off x="2138" y="3025"/>
              <a:ext cx="51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kumimoji="0" lang="ja-JP" altLang="en-US">
                  <a:ea typeface="HGｺﾞｼｯｸE" pitchFamily="49" charset="-128"/>
                </a:rPr>
                <a:t>勘</a:t>
              </a:r>
            </a:p>
          </p:txBody>
        </p:sp>
        <p:sp>
          <p:nvSpPr>
            <p:cNvPr id="327699" name="Text Box 19"/>
            <p:cNvSpPr txBox="1">
              <a:spLocks noChangeArrowheads="1"/>
            </p:cNvSpPr>
            <p:nvPr/>
          </p:nvSpPr>
          <p:spPr bwMode="auto">
            <a:xfrm>
              <a:off x="2522" y="2776"/>
              <a:ext cx="58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kumimoji="0" lang="ja-JP" altLang="en-US">
                  <a:ea typeface="HGｺﾞｼｯｸE" pitchFamily="49" charset="-128"/>
                </a:rPr>
                <a:t>度胸</a:t>
              </a:r>
            </a:p>
          </p:txBody>
        </p:sp>
      </p:grpSp>
      <p:grpSp>
        <p:nvGrpSpPr>
          <p:cNvPr id="327700" name="Group 20"/>
          <p:cNvGrpSpPr>
            <a:grpSpLocks/>
          </p:cNvGrpSpPr>
          <p:nvPr/>
        </p:nvGrpSpPr>
        <p:grpSpPr bwMode="auto">
          <a:xfrm>
            <a:off x="4778375" y="3808413"/>
            <a:ext cx="3568700" cy="2336800"/>
            <a:chOff x="3010" y="2495"/>
            <a:chExt cx="2248" cy="1472"/>
          </a:xfrm>
        </p:grpSpPr>
        <p:sp>
          <p:nvSpPr>
            <p:cNvPr id="327701" name="Text Box 21"/>
            <p:cNvSpPr txBox="1">
              <a:spLocks noChangeArrowheads="1"/>
            </p:cNvSpPr>
            <p:nvPr/>
          </p:nvSpPr>
          <p:spPr bwMode="auto">
            <a:xfrm>
              <a:off x="4837" y="2731"/>
              <a:ext cx="421" cy="1236"/>
            </a:xfrm>
            <a:prstGeom prst="rect">
              <a:avLst/>
            </a:prstGeom>
            <a:solidFill>
              <a:srgbClr val="FF9900"/>
            </a:solidFill>
            <a:ln w="4445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2400">
                  <a:solidFill>
                    <a:schemeClr val="tx1"/>
                  </a:solidFill>
                  <a:latin typeface="Times New Roman" pitchFamily="18" charset="0"/>
                  <a:ea typeface="HGｺﾞｼｯｸE" pitchFamily="49" charset="-128"/>
                </a:rPr>
                <a:t>対策の実施</a:t>
              </a:r>
            </a:p>
          </p:txBody>
        </p:sp>
        <p:sp>
          <p:nvSpPr>
            <p:cNvPr id="327702" name="AutoShape 22"/>
            <p:cNvSpPr>
              <a:spLocks noChangeArrowheads="1"/>
            </p:cNvSpPr>
            <p:nvPr/>
          </p:nvSpPr>
          <p:spPr bwMode="auto">
            <a:xfrm rot="664791">
              <a:off x="3243" y="2912"/>
              <a:ext cx="1386" cy="188"/>
            </a:xfrm>
            <a:prstGeom prst="rightArrow">
              <a:avLst>
                <a:gd name="adj1" fmla="val 50000"/>
                <a:gd name="adj2" fmla="val 184309"/>
              </a:avLst>
            </a:prstGeom>
            <a:solidFill>
              <a:srgbClr val="FF990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703" name="Text Box 23"/>
            <p:cNvSpPr txBox="1">
              <a:spLocks noChangeArrowheads="1"/>
            </p:cNvSpPr>
            <p:nvPr/>
          </p:nvSpPr>
          <p:spPr bwMode="auto">
            <a:xfrm>
              <a:off x="3041" y="2495"/>
              <a:ext cx="1894" cy="2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857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en-US" altLang="ja-JP" b="1">
                  <a:solidFill>
                    <a:srgbClr val="FF0000"/>
                  </a:solidFill>
                  <a:latin typeface="Times New Roman" pitchFamily="18" charset="0"/>
                </a:rPr>
                <a:t>◆</a:t>
              </a:r>
              <a:r>
                <a:rPr kumimoji="0" lang="ja-JP" altLang="en-US" b="1" i="1">
                  <a:solidFill>
                    <a:srgbClr val="FF0000"/>
                  </a:solidFill>
                  <a:latin typeface="Times New Roman" pitchFamily="18" charset="0"/>
                </a:rPr>
                <a:t>推奨できないやり方</a:t>
              </a:r>
            </a:p>
          </p:txBody>
        </p:sp>
        <p:sp>
          <p:nvSpPr>
            <p:cNvPr id="327704" name="Text Box 24"/>
            <p:cNvSpPr txBox="1">
              <a:spLocks noChangeArrowheads="1"/>
            </p:cNvSpPr>
            <p:nvPr/>
          </p:nvSpPr>
          <p:spPr bwMode="auto">
            <a:xfrm>
              <a:off x="3010" y="2981"/>
              <a:ext cx="83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日本人好み</a:t>
              </a:r>
            </a:p>
          </p:txBody>
        </p:sp>
      </p:grpSp>
      <p:grpSp>
        <p:nvGrpSpPr>
          <p:cNvPr id="327705" name="Group 25"/>
          <p:cNvGrpSpPr>
            <a:grpSpLocks/>
          </p:cNvGrpSpPr>
          <p:nvPr/>
        </p:nvGrpSpPr>
        <p:grpSpPr bwMode="auto">
          <a:xfrm>
            <a:off x="2109788" y="5389563"/>
            <a:ext cx="1730375" cy="1173162"/>
            <a:chOff x="1329" y="3395"/>
            <a:chExt cx="1090" cy="739"/>
          </a:xfrm>
        </p:grpSpPr>
        <p:sp>
          <p:nvSpPr>
            <p:cNvPr id="327706" name="AutoShape 26"/>
            <p:cNvSpPr>
              <a:spLocks noChangeArrowheads="1"/>
            </p:cNvSpPr>
            <p:nvPr/>
          </p:nvSpPr>
          <p:spPr bwMode="auto">
            <a:xfrm rot="1601120">
              <a:off x="1329" y="3395"/>
              <a:ext cx="337" cy="328"/>
            </a:xfrm>
            <a:prstGeom prst="rightArrow">
              <a:avLst>
                <a:gd name="adj1" fmla="val 50000"/>
                <a:gd name="adj2" fmla="val 25686"/>
              </a:avLst>
            </a:prstGeom>
            <a:solidFill>
              <a:srgbClr val="00FF00"/>
            </a:solidFill>
            <a:ln w="41275">
              <a:solidFill>
                <a:srgbClr val="0000F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707" name="Text Box 27"/>
            <p:cNvSpPr txBox="1">
              <a:spLocks noChangeArrowheads="1"/>
            </p:cNvSpPr>
            <p:nvPr/>
          </p:nvSpPr>
          <p:spPr bwMode="auto">
            <a:xfrm>
              <a:off x="1765" y="3466"/>
              <a:ext cx="654" cy="462"/>
            </a:xfrm>
            <a:prstGeom prst="rect">
              <a:avLst/>
            </a:prstGeom>
            <a:solidFill>
              <a:srgbClr val="00FF00"/>
            </a:solidFill>
            <a:ln w="31750">
              <a:solidFill>
                <a:srgbClr val="0000F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t>事実をつかむ</a:t>
              </a:r>
            </a:p>
          </p:txBody>
        </p:sp>
        <p:sp>
          <p:nvSpPr>
            <p:cNvPr id="327708" name="Text Box 28"/>
            <p:cNvSpPr txBox="1">
              <a:spLocks noChangeArrowheads="1"/>
            </p:cNvSpPr>
            <p:nvPr/>
          </p:nvSpPr>
          <p:spPr bwMode="auto">
            <a:xfrm>
              <a:off x="1765" y="3922"/>
              <a:ext cx="64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solidFill>
                    <a:srgbClr val="FF0000"/>
                  </a:solidFill>
                </a:rPr>
                <a:t>３現主義</a:t>
              </a:r>
            </a:p>
          </p:txBody>
        </p:sp>
      </p:grpSp>
      <p:grpSp>
        <p:nvGrpSpPr>
          <p:cNvPr id="327709" name="Group 29"/>
          <p:cNvGrpSpPr>
            <a:grpSpLocks/>
          </p:cNvGrpSpPr>
          <p:nvPr/>
        </p:nvGrpSpPr>
        <p:grpSpPr bwMode="auto">
          <a:xfrm>
            <a:off x="3930650" y="5507038"/>
            <a:ext cx="3962400" cy="1160462"/>
            <a:chOff x="2476" y="3589"/>
            <a:chExt cx="2496" cy="731"/>
          </a:xfrm>
        </p:grpSpPr>
        <p:grpSp>
          <p:nvGrpSpPr>
            <p:cNvPr id="327710" name="Group 30"/>
            <p:cNvGrpSpPr>
              <a:grpSpLocks/>
            </p:cNvGrpSpPr>
            <p:nvPr/>
          </p:nvGrpSpPr>
          <p:grpSpPr bwMode="auto">
            <a:xfrm>
              <a:off x="2773" y="3589"/>
              <a:ext cx="2199" cy="731"/>
              <a:chOff x="2773" y="3589"/>
              <a:chExt cx="2199" cy="731"/>
            </a:xfrm>
          </p:grpSpPr>
          <p:sp>
            <p:nvSpPr>
              <p:cNvPr id="327711" name="Text Box 31"/>
              <p:cNvSpPr txBox="1">
                <a:spLocks noChangeArrowheads="1"/>
              </p:cNvSpPr>
              <p:nvPr/>
            </p:nvSpPr>
            <p:spPr bwMode="auto">
              <a:xfrm>
                <a:off x="3049" y="4032"/>
                <a:ext cx="1923" cy="288"/>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857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en-US" altLang="ja-JP" sz="2400" b="1">
                    <a:solidFill>
                      <a:schemeClr val="tx1"/>
                    </a:solidFill>
                    <a:latin typeface="Times New Roman" pitchFamily="18" charset="0"/>
                  </a:rPr>
                  <a:t>◆</a:t>
                </a:r>
                <a:r>
                  <a:rPr kumimoji="0" lang="ja-JP" altLang="en-US" sz="2400" b="1" i="1">
                    <a:solidFill>
                      <a:schemeClr val="tx1"/>
                    </a:solidFill>
                    <a:latin typeface="Times New Roman" pitchFamily="18" charset="0"/>
                  </a:rPr>
                  <a:t>ＱＣ的問題解決法</a:t>
                </a:r>
              </a:p>
            </p:txBody>
          </p:sp>
          <p:sp>
            <p:nvSpPr>
              <p:cNvPr id="327712" name="Text Box 32"/>
              <p:cNvSpPr txBox="1">
                <a:spLocks noChangeArrowheads="1"/>
              </p:cNvSpPr>
              <p:nvPr/>
            </p:nvSpPr>
            <p:spPr bwMode="auto">
              <a:xfrm>
                <a:off x="2773" y="3589"/>
                <a:ext cx="1441" cy="462"/>
              </a:xfrm>
              <a:prstGeom prst="rect">
                <a:avLst/>
              </a:prstGeom>
              <a:solidFill>
                <a:srgbClr val="00FF00"/>
              </a:solidFill>
              <a:ln w="31750">
                <a:solidFill>
                  <a:srgbClr val="0000F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t>データーを科学的に考え判断</a:t>
                </a:r>
              </a:p>
            </p:txBody>
          </p:sp>
        </p:grpSp>
        <p:sp>
          <p:nvSpPr>
            <p:cNvPr id="327713" name="AutoShape 33"/>
            <p:cNvSpPr>
              <a:spLocks noChangeArrowheads="1"/>
            </p:cNvSpPr>
            <p:nvPr/>
          </p:nvSpPr>
          <p:spPr bwMode="auto">
            <a:xfrm rot="-5315">
              <a:off x="2476" y="3659"/>
              <a:ext cx="210" cy="335"/>
            </a:xfrm>
            <a:prstGeom prst="rightArrow">
              <a:avLst>
                <a:gd name="adj1" fmla="val 50000"/>
                <a:gd name="adj2" fmla="val 25000"/>
              </a:avLst>
            </a:prstGeom>
            <a:solidFill>
              <a:srgbClr val="00FF00"/>
            </a:solidFill>
            <a:ln w="4127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27714" name="Group 34"/>
          <p:cNvGrpSpPr>
            <a:grpSpLocks/>
          </p:cNvGrpSpPr>
          <p:nvPr/>
        </p:nvGrpSpPr>
        <p:grpSpPr bwMode="auto">
          <a:xfrm>
            <a:off x="6858000" y="4191000"/>
            <a:ext cx="1473200" cy="1962150"/>
            <a:chOff x="4310" y="2710"/>
            <a:chExt cx="928" cy="1236"/>
          </a:xfrm>
        </p:grpSpPr>
        <p:sp>
          <p:nvSpPr>
            <p:cNvPr id="327715" name="AutoShape 35"/>
            <p:cNvSpPr>
              <a:spLocks noChangeArrowheads="1"/>
            </p:cNvSpPr>
            <p:nvPr/>
          </p:nvSpPr>
          <p:spPr bwMode="auto">
            <a:xfrm rot="-809500">
              <a:off x="4310" y="3558"/>
              <a:ext cx="474" cy="327"/>
            </a:xfrm>
            <a:prstGeom prst="rightArrow">
              <a:avLst>
                <a:gd name="adj1" fmla="val 50000"/>
                <a:gd name="adj2" fmla="val 36239"/>
              </a:avLst>
            </a:prstGeom>
            <a:solidFill>
              <a:srgbClr val="00FF00"/>
            </a:solidFill>
            <a:ln w="4127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716" name="Text Box 36"/>
            <p:cNvSpPr txBox="1">
              <a:spLocks noChangeArrowheads="1"/>
            </p:cNvSpPr>
            <p:nvPr/>
          </p:nvSpPr>
          <p:spPr bwMode="auto">
            <a:xfrm>
              <a:off x="4817" y="2710"/>
              <a:ext cx="421" cy="1236"/>
            </a:xfrm>
            <a:prstGeom prst="rect">
              <a:avLst/>
            </a:prstGeom>
            <a:solidFill>
              <a:srgbClr val="99FF33"/>
            </a:solidFill>
            <a:ln w="4445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2400">
                  <a:solidFill>
                    <a:schemeClr val="tx1"/>
                  </a:solidFill>
                  <a:latin typeface="Times New Roman" pitchFamily="18" charset="0"/>
                  <a:ea typeface="HGｺﾞｼｯｸE" pitchFamily="49" charset="-128"/>
                </a:rPr>
                <a:t>対策の実施</a:t>
              </a:r>
            </a:p>
          </p:txBody>
        </p:sp>
      </p:gr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683"/>
                                        </p:tgtEl>
                                        <p:attrNameLst>
                                          <p:attrName>style.visibility</p:attrName>
                                        </p:attrNameLst>
                                      </p:cBhvr>
                                      <p:to>
                                        <p:strVal val="visible"/>
                                      </p:to>
                                    </p:set>
                                    <p:anim calcmode="lin" valueType="num">
                                      <p:cBhvr additive="base">
                                        <p:cTn id="7" dur="500" fill="hold"/>
                                        <p:tgtEl>
                                          <p:spTgt spid="327683"/>
                                        </p:tgtEl>
                                        <p:attrNameLst>
                                          <p:attrName>ppt_x</p:attrName>
                                        </p:attrNameLst>
                                      </p:cBhvr>
                                      <p:tavLst>
                                        <p:tav tm="0">
                                          <p:val>
                                            <p:strVal val="0-#ppt_w/2"/>
                                          </p:val>
                                        </p:tav>
                                        <p:tav tm="100000">
                                          <p:val>
                                            <p:strVal val="#ppt_x"/>
                                          </p:val>
                                        </p:tav>
                                      </p:tavLst>
                                    </p:anim>
                                    <p:anim calcmode="lin" valueType="num">
                                      <p:cBhvr additive="base">
                                        <p:cTn id="8" dur="500" fill="hold"/>
                                        <p:tgtEl>
                                          <p:spTgt spid="32768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7684"/>
                                        </p:tgtEl>
                                        <p:attrNameLst>
                                          <p:attrName>style.visibility</p:attrName>
                                        </p:attrNameLst>
                                      </p:cBhvr>
                                      <p:to>
                                        <p:strVal val="visible"/>
                                      </p:to>
                                    </p:set>
                                    <p:anim calcmode="lin" valueType="num">
                                      <p:cBhvr additive="base">
                                        <p:cTn id="13" dur="500" fill="hold"/>
                                        <p:tgtEl>
                                          <p:spTgt spid="327684"/>
                                        </p:tgtEl>
                                        <p:attrNameLst>
                                          <p:attrName>ppt_x</p:attrName>
                                        </p:attrNameLst>
                                      </p:cBhvr>
                                      <p:tavLst>
                                        <p:tav tm="0">
                                          <p:val>
                                            <p:strVal val="0-#ppt_w/2"/>
                                          </p:val>
                                        </p:tav>
                                        <p:tav tm="100000">
                                          <p:val>
                                            <p:strVal val="#ppt_x"/>
                                          </p:val>
                                        </p:tav>
                                      </p:tavLst>
                                    </p:anim>
                                    <p:anim calcmode="lin" valueType="num">
                                      <p:cBhvr additive="base">
                                        <p:cTn id="14" dur="500" fill="hold"/>
                                        <p:tgtEl>
                                          <p:spTgt spid="32768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7685"/>
                                        </p:tgtEl>
                                        <p:attrNameLst>
                                          <p:attrName>style.visibility</p:attrName>
                                        </p:attrNameLst>
                                      </p:cBhvr>
                                      <p:to>
                                        <p:strVal val="visible"/>
                                      </p:to>
                                    </p:set>
                                    <p:anim calcmode="lin" valueType="num">
                                      <p:cBhvr additive="base">
                                        <p:cTn id="19" dur="500" fill="hold"/>
                                        <p:tgtEl>
                                          <p:spTgt spid="327685"/>
                                        </p:tgtEl>
                                        <p:attrNameLst>
                                          <p:attrName>ppt_x</p:attrName>
                                        </p:attrNameLst>
                                      </p:cBhvr>
                                      <p:tavLst>
                                        <p:tav tm="0">
                                          <p:val>
                                            <p:strVal val="0-#ppt_w/2"/>
                                          </p:val>
                                        </p:tav>
                                        <p:tav tm="100000">
                                          <p:val>
                                            <p:strVal val="#ppt_x"/>
                                          </p:val>
                                        </p:tav>
                                      </p:tavLst>
                                    </p:anim>
                                    <p:anim calcmode="lin" valueType="num">
                                      <p:cBhvr additive="base">
                                        <p:cTn id="20" dur="500" fill="hold"/>
                                        <p:tgtEl>
                                          <p:spTgt spid="327685"/>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27688"/>
                                        </p:tgtEl>
                                        <p:attrNameLst>
                                          <p:attrName>style.visibility</p:attrName>
                                        </p:attrNameLst>
                                      </p:cBhvr>
                                      <p:to>
                                        <p:strVal val="visible"/>
                                      </p:to>
                                    </p:set>
                                    <p:anim calcmode="lin" valueType="num">
                                      <p:cBhvr additive="base">
                                        <p:cTn id="25" dur="500" fill="hold"/>
                                        <p:tgtEl>
                                          <p:spTgt spid="327688"/>
                                        </p:tgtEl>
                                        <p:attrNameLst>
                                          <p:attrName>ppt_x</p:attrName>
                                        </p:attrNameLst>
                                      </p:cBhvr>
                                      <p:tavLst>
                                        <p:tav tm="0">
                                          <p:val>
                                            <p:strVal val="0-#ppt_w/2"/>
                                          </p:val>
                                        </p:tav>
                                        <p:tav tm="100000">
                                          <p:val>
                                            <p:strVal val="#ppt_x"/>
                                          </p:val>
                                        </p:tav>
                                      </p:tavLst>
                                    </p:anim>
                                    <p:anim calcmode="lin" valueType="num">
                                      <p:cBhvr additive="base">
                                        <p:cTn id="26" dur="500" fill="hold"/>
                                        <p:tgtEl>
                                          <p:spTgt spid="327688"/>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327689"/>
                                        </p:tgtEl>
                                        <p:attrNameLst>
                                          <p:attrName>style.visibility</p:attrName>
                                        </p:attrNameLst>
                                      </p:cBhvr>
                                      <p:to>
                                        <p:strVal val="visible"/>
                                      </p:to>
                                    </p:set>
                                    <p:anim calcmode="lin" valueType="num">
                                      <p:cBhvr additive="base">
                                        <p:cTn id="31" dur="500" fill="hold"/>
                                        <p:tgtEl>
                                          <p:spTgt spid="327689"/>
                                        </p:tgtEl>
                                        <p:attrNameLst>
                                          <p:attrName>ppt_x</p:attrName>
                                        </p:attrNameLst>
                                      </p:cBhvr>
                                      <p:tavLst>
                                        <p:tav tm="0">
                                          <p:val>
                                            <p:strVal val="0-#ppt_w/2"/>
                                          </p:val>
                                        </p:tav>
                                        <p:tav tm="100000">
                                          <p:val>
                                            <p:strVal val="#ppt_x"/>
                                          </p:val>
                                        </p:tav>
                                      </p:tavLst>
                                    </p:anim>
                                    <p:anim calcmode="lin" valueType="num">
                                      <p:cBhvr additive="base">
                                        <p:cTn id="32" dur="500" fill="hold"/>
                                        <p:tgtEl>
                                          <p:spTgt spid="32768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327692"/>
                                        </p:tgtEl>
                                        <p:attrNameLst>
                                          <p:attrName>style.visibility</p:attrName>
                                        </p:attrNameLst>
                                      </p:cBhvr>
                                      <p:to>
                                        <p:strVal val="visible"/>
                                      </p:to>
                                    </p:set>
                                    <p:anim calcmode="lin" valueType="num">
                                      <p:cBhvr additive="base">
                                        <p:cTn id="37" dur="500" fill="hold"/>
                                        <p:tgtEl>
                                          <p:spTgt spid="327692"/>
                                        </p:tgtEl>
                                        <p:attrNameLst>
                                          <p:attrName>ppt_x</p:attrName>
                                        </p:attrNameLst>
                                      </p:cBhvr>
                                      <p:tavLst>
                                        <p:tav tm="0">
                                          <p:val>
                                            <p:strVal val="0-#ppt_w/2"/>
                                          </p:val>
                                        </p:tav>
                                        <p:tav tm="100000">
                                          <p:val>
                                            <p:strVal val="#ppt_x"/>
                                          </p:val>
                                        </p:tav>
                                      </p:tavLst>
                                    </p:anim>
                                    <p:anim calcmode="lin" valueType="num">
                                      <p:cBhvr additive="base">
                                        <p:cTn id="38" dur="500" fill="hold"/>
                                        <p:tgtEl>
                                          <p:spTgt spid="327692"/>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327700"/>
                                        </p:tgtEl>
                                        <p:attrNameLst>
                                          <p:attrName>style.visibility</p:attrName>
                                        </p:attrNameLst>
                                      </p:cBhvr>
                                      <p:to>
                                        <p:strVal val="visible"/>
                                      </p:to>
                                    </p:set>
                                    <p:anim calcmode="lin" valueType="num">
                                      <p:cBhvr additive="base">
                                        <p:cTn id="43" dur="500" fill="hold"/>
                                        <p:tgtEl>
                                          <p:spTgt spid="327700"/>
                                        </p:tgtEl>
                                        <p:attrNameLst>
                                          <p:attrName>ppt_x</p:attrName>
                                        </p:attrNameLst>
                                      </p:cBhvr>
                                      <p:tavLst>
                                        <p:tav tm="0">
                                          <p:val>
                                            <p:strVal val="0-#ppt_w/2"/>
                                          </p:val>
                                        </p:tav>
                                        <p:tav tm="100000">
                                          <p:val>
                                            <p:strVal val="#ppt_x"/>
                                          </p:val>
                                        </p:tav>
                                      </p:tavLst>
                                    </p:anim>
                                    <p:anim calcmode="lin" valueType="num">
                                      <p:cBhvr additive="base">
                                        <p:cTn id="44" dur="500" fill="hold"/>
                                        <p:tgtEl>
                                          <p:spTgt spid="327700"/>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327705"/>
                                        </p:tgtEl>
                                        <p:attrNameLst>
                                          <p:attrName>style.visibility</p:attrName>
                                        </p:attrNameLst>
                                      </p:cBhvr>
                                      <p:to>
                                        <p:strVal val="visible"/>
                                      </p:to>
                                    </p:set>
                                    <p:anim calcmode="lin" valueType="num">
                                      <p:cBhvr additive="base">
                                        <p:cTn id="49" dur="500" fill="hold"/>
                                        <p:tgtEl>
                                          <p:spTgt spid="327705"/>
                                        </p:tgtEl>
                                        <p:attrNameLst>
                                          <p:attrName>ppt_x</p:attrName>
                                        </p:attrNameLst>
                                      </p:cBhvr>
                                      <p:tavLst>
                                        <p:tav tm="0">
                                          <p:val>
                                            <p:strVal val="0-#ppt_w/2"/>
                                          </p:val>
                                        </p:tav>
                                        <p:tav tm="100000">
                                          <p:val>
                                            <p:strVal val="#ppt_x"/>
                                          </p:val>
                                        </p:tav>
                                      </p:tavLst>
                                    </p:anim>
                                    <p:anim calcmode="lin" valueType="num">
                                      <p:cBhvr additive="base">
                                        <p:cTn id="50" dur="500" fill="hold"/>
                                        <p:tgtEl>
                                          <p:spTgt spid="327705"/>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nodeType="clickEffect">
                                  <p:stCondLst>
                                    <p:cond delay="0"/>
                                  </p:stCondLst>
                                  <p:childTnLst>
                                    <p:set>
                                      <p:cBhvr>
                                        <p:cTn id="54" dur="1" fill="hold">
                                          <p:stCondLst>
                                            <p:cond delay="0"/>
                                          </p:stCondLst>
                                        </p:cTn>
                                        <p:tgtEl>
                                          <p:spTgt spid="327709"/>
                                        </p:tgtEl>
                                        <p:attrNameLst>
                                          <p:attrName>style.visibility</p:attrName>
                                        </p:attrNameLst>
                                      </p:cBhvr>
                                      <p:to>
                                        <p:strVal val="visible"/>
                                      </p:to>
                                    </p:set>
                                    <p:anim calcmode="lin" valueType="num">
                                      <p:cBhvr additive="base">
                                        <p:cTn id="55" dur="500" fill="hold"/>
                                        <p:tgtEl>
                                          <p:spTgt spid="327709"/>
                                        </p:tgtEl>
                                        <p:attrNameLst>
                                          <p:attrName>ppt_x</p:attrName>
                                        </p:attrNameLst>
                                      </p:cBhvr>
                                      <p:tavLst>
                                        <p:tav tm="0">
                                          <p:val>
                                            <p:strVal val="0-#ppt_w/2"/>
                                          </p:val>
                                        </p:tav>
                                        <p:tav tm="100000">
                                          <p:val>
                                            <p:strVal val="#ppt_x"/>
                                          </p:val>
                                        </p:tav>
                                      </p:tavLst>
                                    </p:anim>
                                    <p:anim calcmode="lin" valueType="num">
                                      <p:cBhvr additive="base">
                                        <p:cTn id="56" dur="500" fill="hold"/>
                                        <p:tgtEl>
                                          <p:spTgt spid="327709"/>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nodeType="clickEffect">
                                  <p:stCondLst>
                                    <p:cond delay="0"/>
                                  </p:stCondLst>
                                  <p:childTnLst>
                                    <p:set>
                                      <p:cBhvr>
                                        <p:cTn id="60" dur="1" fill="hold">
                                          <p:stCondLst>
                                            <p:cond delay="0"/>
                                          </p:stCondLst>
                                        </p:cTn>
                                        <p:tgtEl>
                                          <p:spTgt spid="327714"/>
                                        </p:tgtEl>
                                        <p:attrNameLst>
                                          <p:attrName>style.visibility</p:attrName>
                                        </p:attrNameLst>
                                      </p:cBhvr>
                                      <p:to>
                                        <p:strVal val="visible"/>
                                      </p:to>
                                    </p:set>
                                    <p:anim calcmode="lin" valueType="num">
                                      <p:cBhvr additive="base">
                                        <p:cTn id="61" dur="500" fill="hold"/>
                                        <p:tgtEl>
                                          <p:spTgt spid="327714"/>
                                        </p:tgtEl>
                                        <p:attrNameLst>
                                          <p:attrName>ppt_x</p:attrName>
                                        </p:attrNameLst>
                                      </p:cBhvr>
                                      <p:tavLst>
                                        <p:tav tm="0">
                                          <p:val>
                                            <p:strVal val="0-#ppt_w/2"/>
                                          </p:val>
                                        </p:tav>
                                        <p:tav tm="100000">
                                          <p:val>
                                            <p:strVal val="#ppt_x"/>
                                          </p:val>
                                        </p:tav>
                                      </p:tavLst>
                                    </p:anim>
                                    <p:anim calcmode="lin" valueType="num">
                                      <p:cBhvr additive="base">
                                        <p:cTn id="62" dur="500" fill="hold"/>
                                        <p:tgtEl>
                                          <p:spTgt spid="3277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83" grpId="0" autoUpdateAnimBg="0"/>
      <p:bldP spid="327684" grpId="0" autoUpdateAnimBg="0"/>
      <p:bldP spid="327685" grpId="0" autoUpdateAnimBg="0"/>
      <p:bldP spid="327688"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29730" name="Text Box 2"/>
          <p:cNvSpPr txBox="1">
            <a:spLocks noChangeArrowheads="1"/>
          </p:cNvSpPr>
          <p:nvPr/>
        </p:nvSpPr>
        <p:spPr bwMode="auto">
          <a:xfrm>
            <a:off x="327025" y="254000"/>
            <a:ext cx="8018463" cy="836613"/>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4800" b="1">
                <a:solidFill>
                  <a:schemeClr val="tx1"/>
                </a:solidFill>
                <a:effectLst>
                  <a:outerShdw blurRad="38100" dist="38100" dir="2700000" algn="tl">
                    <a:srgbClr val="FFFFFF"/>
                  </a:outerShdw>
                </a:effectLst>
                <a:latin typeface="Times New Roman" pitchFamily="18" charset="0"/>
                <a:ea typeface="HG創英角ﾎﾟｯﾌﾟ体" pitchFamily="49" charset="-128"/>
              </a:rPr>
              <a:t>問題解決型</a:t>
            </a:r>
            <a:r>
              <a:rPr kumimoji="0" lang="ja-JP" altLang="en-US" sz="4400" b="1">
                <a:solidFill>
                  <a:schemeClr val="tx1"/>
                </a:solidFill>
                <a:effectLst>
                  <a:outerShdw blurRad="38100" dist="38100" dir="2700000" algn="tl">
                    <a:srgbClr val="FFFFFF"/>
                  </a:outerShdw>
                </a:effectLst>
                <a:latin typeface="Times New Roman" pitchFamily="18" charset="0"/>
                <a:ea typeface="HG創英角ﾎﾟｯﾌﾟ体" pitchFamily="49" charset="-128"/>
              </a:rPr>
              <a:t>の</a:t>
            </a:r>
            <a:r>
              <a:rPr kumimoji="0" lang="ja-JP" altLang="en-US" sz="4800" b="1">
                <a:solidFill>
                  <a:schemeClr val="tx1"/>
                </a:solidFill>
                <a:effectLst>
                  <a:outerShdw blurRad="38100" dist="38100" dir="2700000" algn="tl">
                    <a:srgbClr val="FFFFFF"/>
                  </a:outerShdw>
                </a:effectLst>
                <a:latin typeface="Times New Roman" pitchFamily="18" charset="0"/>
                <a:ea typeface="HG創英角ﾎﾟｯﾌﾟ体" pitchFamily="49" charset="-128"/>
              </a:rPr>
              <a:t>手順</a:t>
            </a:r>
          </a:p>
        </p:txBody>
      </p:sp>
      <p:grpSp>
        <p:nvGrpSpPr>
          <p:cNvPr id="329731" name="Group 3"/>
          <p:cNvGrpSpPr>
            <a:grpSpLocks/>
          </p:cNvGrpSpPr>
          <p:nvPr/>
        </p:nvGrpSpPr>
        <p:grpSpPr bwMode="auto">
          <a:xfrm>
            <a:off x="622300" y="1068388"/>
            <a:ext cx="4643438" cy="1492250"/>
            <a:chOff x="392" y="673"/>
            <a:chExt cx="2925" cy="940"/>
          </a:xfrm>
        </p:grpSpPr>
        <p:sp>
          <p:nvSpPr>
            <p:cNvPr id="329732" name="Text Box 4"/>
            <p:cNvSpPr txBox="1">
              <a:spLocks noChangeArrowheads="1"/>
            </p:cNvSpPr>
            <p:nvPr/>
          </p:nvSpPr>
          <p:spPr bwMode="auto">
            <a:xfrm>
              <a:off x="1555" y="896"/>
              <a:ext cx="176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sz="1600" b="1">
                  <a:solidFill>
                    <a:srgbClr val="FF0000"/>
                  </a:solidFill>
                  <a:latin typeface="Times New Roman" pitchFamily="18" charset="0"/>
                  <a:ea typeface="HGP創英角ｺﾞｼｯｸUB" pitchFamily="50" charset="-128"/>
                </a:rPr>
                <a:t>手順</a:t>
              </a:r>
              <a:r>
                <a:rPr kumimoji="0" lang="ja-JP" altLang="en-US" b="1">
                  <a:solidFill>
                    <a:srgbClr val="FF0000"/>
                  </a:solidFill>
                  <a:latin typeface="Times New Roman" pitchFamily="18" charset="0"/>
                  <a:ea typeface="HGP創英角ｺﾞｼｯｸUB" pitchFamily="50" charset="-128"/>
                </a:rPr>
                <a:t>１．</a:t>
              </a:r>
              <a:r>
                <a:rPr kumimoji="0" lang="ja-JP" altLang="en-US" b="1">
                  <a:solidFill>
                    <a:schemeClr val="tx1"/>
                  </a:solidFill>
                  <a:latin typeface="Times New Roman" pitchFamily="18" charset="0"/>
                  <a:ea typeface="HGP創英角ｺﾞｼｯｸUB" pitchFamily="50" charset="-128"/>
                </a:rPr>
                <a:t> </a:t>
              </a:r>
              <a:r>
                <a:rPr kumimoji="0" lang="ja-JP" altLang="en-US" b="1">
                  <a:solidFill>
                    <a:srgbClr val="000000"/>
                  </a:solidFill>
                  <a:latin typeface="Times New Roman" pitchFamily="18" charset="0"/>
                  <a:ea typeface="HGP創英角ｺﾞｼｯｸUB" pitchFamily="50" charset="-128"/>
                </a:rPr>
                <a:t>テーマの選定</a:t>
              </a:r>
            </a:p>
          </p:txBody>
        </p:sp>
        <p:pic>
          <p:nvPicPr>
            <p:cNvPr id="32973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2" y="673"/>
              <a:ext cx="1103" cy="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29734" name="Group 6"/>
          <p:cNvGrpSpPr>
            <a:grpSpLocks/>
          </p:cNvGrpSpPr>
          <p:nvPr/>
        </p:nvGrpSpPr>
        <p:grpSpPr bwMode="auto">
          <a:xfrm>
            <a:off x="2803525" y="1303338"/>
            <a:ext cx="4506913" cy="1289050"/>
            <a:chOff x="1766" y="821"/>
            <a:chExt cx="2839" cy="812"/>
          </a:xfrm>
        </p:grpSpPr>
        <p:sp>
          <p:nvSpPr>
            <p:cNvPr id="329735" name="Text Box 7"/>
            <p:cNvSpPr txBox="1">
              <a:spLocks noChangeArrowheads="1"/>
            </p:cNvSpPr>
            <p:nvPr/>
          </p:nvSpPr>
          <p:spPr bwMode="auto">
            <a:xfrm>
              <a:off x="1766" y="1327"/>
              <a:ext cx="220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sz="1600" b="1">
                  <a:solidFill>
                    <a:srgbClr val="FF0000"/>
                  </a:solidFill>
                  <a:latin typeface="Times New Roman" pitchFamily="18" charset="0"/>
                  <a:ea typeface="HGP創英角ｺﾞｼｯｸUB" pitchFamily="50" charset="-128"/>
                </a:rPr>
                <a:t>手順</a:t>
              </a:r>
              <a:r>
                <a:rPr kumimoji="0" lang="ja-JP" altLang="en-US" b="1">
                  <a:solidFill>
                    <a:srgbClr val="FF0000"/>
                  </a:solidFill>
                  <a:latin typeface="Times New Roman" pitchFamily="18" charset="0"/>
                  <a:ea typeface="HGP創英角ｺﾞｼｯｸUB" pitchFamily="50" charset="-128"/>
                </a:rPr>
                <a:t>２．</a:t>
              </a:r>
              <a:r>
                <a:rPr kumimoji="0" lang="ja-JP" altLang="en-US" b="1">
                  <a:solidFill>
                    <a:schemeClr val="tx1"/>
                  </a:solidFill>
                  <a:latin typeface="Times New Roman" pitchFamily="18" charset="0"/>
                  <a:ea typeface="HGP創英角ｺﾞｼｯｸUB" pitchFamily="50" charset="-128"/>
                </a:rPr>
                <a:t> </a:t>
              </a:r>
              <a:r>
                <a:rPr kumimoji="0" lang="ja-JP" altLang="en-US" b="1">
                  <a:solidFill>
                    <a:srgbClr val="000000"/>
                  </a:solidFill>
                  <a:latin typeface="Times New Roman" pitchFamily="18" charset="0"/>
                  <a:ea typeface="HGP創英角ｺﾞｼｯｸUB" pitchFamily="50" charset="-128"/>
                </a:rPr>
                <a:t>現状把握と目標設定</a:t>
              </a:r>
            </a:p>
          </p:txBody>
        </p:sp>
        <p:pic>
          <p:nvPicPr>
            <p:cNvPr id="329736"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06" y="821"/>
              <a:ext cx="799" cy="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9737" name="Line 9"/>
            <p:cNvSpPr>
              <a:spLocks noChangeShapeType="1"/>
            </p:cNvSpPr>
            <p:nvPr/>
          </p:nvSpPr>
          <p:spPr bwMode="auto">
            <a:xfrm>
              <a:off x="1886" y="1152"/>
              <a:ext cx="94" cy="165"/>
            </a:xfrm>
            <a:prstGeom prst="line">
              <a:avLst/>
            </a:prstGeom>
            <a:noFill/>
            <a:ln w="38100" cap="rnd">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29738" name="Group 10"/>
          <p:cNvGrpSpPr>
            <a:grpSpLocks/>
          </p:cNvGrpSpPr>
          <p:nvPr/>
        </p:nvGrpSpPr>
        <p:grpSpPr bwMode="auto">
          <a:xfrm>
            <a:off x="3048000" y="2057400"/>
            <a:ext cx="5505450" cy="1223963"/>
            <a:chOff x="1939" y="1287"/>
            <a:chExt cx="3468" cy="771"/>
          </a:xfrm>
        </p:grpSpPr>
        <p:sp>
          <p:nvSpPr>
            <p:cNvPr id="329739" name="Text Box 11"/>
            <p:cNvSpPr txBox="1">
              <a:spLocks noChangeArrowheads="1"/>
            </p:cNvSpPr>
            <p:nvPr/>
          </p:nvSpPr>
          <p:spPr bwMode="auto">
            <a:xfrm>
              <a:off x="1939" y="1779"/>
              <a:ext cx="192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sz="1600" b="1">
                  <a:solidFill>
                    <a:srgbClr val="FF0000"/>
                  </a:solidFill>
                  <a:latin typeface="Times New Roman" pitchFamily="18" charset="0"/>
                  <a:ea typeface="HGP創英角ｺﾞｼｯｸUB" pitchFamily="50" charset="-128"/>
                </a:rPr>
                <a:t>手順</a:t>
              </a:r>
              <a:r>
                <a:rPr kumimoji="0" lang="ja-JP" altLang="en-US" b="1">
                  <a:solidFill>
                    <a:srgbClr val="FF0000"/>
                  </a:solidFill>
                  <a:latin typeface="Times New Roman" pitchFamily="18" charset="0"/>
                  <a:ea typeface="HGP創英角ｺﾞｼｯｸUB" pitchFamily="50" charset="-128"/>
                </a:rPr>
                <a:t>３．</a:t>
              </a:r>
              <a:r>
                <a:rPr kumimoji="0" lang="ja-JP" altLang="en-US" b="1">
                  <a:solidFill>
                    <a:schemeClr val="tx1"/>
                  </a:solidFill>
                  <a:latin typeface="Times New Roman" pitchFamily="18" charset="0"/>
                  <a:ea typeface="HGP創英角ｺﾞｼｯｸUB" pitchFamily="50" charset="-128"/>
                </a:rPr>
                <a:t> </a:t>
              </a:r>
              <a:r>
                <a:rPr kumimoji="0" lang="ja-JP" altLang="en-US" b="1">
                  <a:solidFill>
                    <a:srgbClr val="000000"/>
                  </a:solidFill>
                  <a:latin typeface="Times New Roman" pitchFamily="18" charset="0"/>
                  <a:ea typeface="HGP創英角ｺﾞｼｯｸUB" pitchFamily="50" charset="-128"/>
                </a:rPr>
                <a:t>活動計画の作成</a:t>
              </a:r>
            </a:p>
          </p:txBody>
        </p:sp>
        <p:pic>
          <p:nvPicPr>
            <p:cNvPr id="329740"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59" y="1287"/>
              <a:ext cx="948" cy="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9741" name="Line 13"/>
            <p:cNvSpPr>
              <a:spLocks noChangeShapeType="1"/>
            </p:cNvSpPr>
            <p:nvPr/>
          </p:nvSpPr>
          <p:spPr bwMode="auto">
            <a:xfrm>
              <a:off x="2112" y="1575"/>
              <a:ext cx="106" cy="212"/>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29742" name="Group 14"/>
          <p:cNvGrpSpPr>
            <a:grpSpLocks/>
          </p:cNvGrpSpPr>
          <p:nvPr/>
        </p:nvGrpSpPr>
        <p:grpSpPr bwMode="auto">
          <a:xfrm>
            <a:off x="254000" y="2986088"/>
            <a:ext cx="5872163" cy="1676400"/>
            <a:chOff x="160" y="1881"/>
            <a:chExt cx="3699" cy="1056"/>
          </a:xfrm>
        </p:grpSpPr>
        <p:sp>
          <p:nvSpPr>
            <p:cNvPr id="329743" name="Text Box 15"/>
            <p:cNvSpPr txBox="1">
              <a:spLocks noChangeArrowheads="1"/>
            </p:cNvSpPr>
            <p:nvPr/>
          </p:nvSpPr>
          <p:spPr bwMode="auto">
            <a:xfrm>
              <a:off x="2120" y="2214"/>
              <a:ext cx="173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sz="1600" b="1">
                  <a:solidFill>
                    <a:srgbClr val="FF0000"/>
                  </a:solidFill>
                  <a:latin typeface="Times New Roman" pitchFamily="18" charset="0"/>
                  <a:ea typeface="HGP創英角ｺﾞｼｯｸUB" pitchFamily="50" charset="-128"/>
                </a:rPr>
                <a:t>手順</a:t>
              </a:r>
              <a:r>
                <a:rPr kumimoji="0" lang="ja-JP" altLang="en-US" b="1">
                  <a:solidFill>
                    <a:srgbClr val="FF0000"/>
                  </a:solidFill>
                  <a:latin typeface="Times New Roman" pitchFamily="18" charset="0"/>
                  <a:ea typeface="HGP創英角ｺﾞｼｯｸUB" pitchFamily="50" charset="-128"/>
                </a:rPr>
                <a:t>４．</a:t>
              </a:r>
              <a:r>
                <a:rPr kumimoji="0" lang="ja-JP" altLang="en-US" b="1">
                  <a:solidFill>
                    <a:schemeClr val="tx1"/>
                  </a:solidFill>
                  <a:latin typeface="Times New Roman" pitchFamily="18" charset="0"/>
                  <a:ea typeface="HGP創英角ｺﾞｼｯｸUB" pitchFamily="50" charset="-128"/>
                </a:rPr>
                <a:t> </a:t>
              </a:r>
              <a:r>
                <a:rPr kumimoji="0" lang="ja-JP" altLang="en-US" b="1">
                  <a:solidFill>
                    <a:srgbClr val="000000"/>
                  </a:solidFill>
                  <a:latin typeface="Times New Roman" pitchFamily="18" charset="0"/>
                  <a:ea typeface="HGP創英角ｺﾞｼｯｸUB" pitchFamily="50" charset="-128"/>
                </a:rPr>
                <a:t>要因解析</a:t>
              </a:r>
            </a:p>
          </p:txBody>
        </p:sp>
        <p:pic>
          <p:nvPicPr>
            <p:cNvPr id="329744" name="Picture 1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0" y="1881"/>
              <a:ext cx="1455" cy="1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9745" name="Line 17"/>
            <p:cNvSpPr>
              <a:spLocks noChangeShapeType="1"/>
            </p:cNvSpPr>
            <p:nvPr/>
          </p:nvSpPr>
          <p:spPr bwMode="auto">
            <a:xfrm>
              <a:off x="2265" y="2009"/>
              <a:ext cx="90" cy="198"/>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29746" name="Group 18"/>
          <p:cNvGrpSpPr>
            <a:grpSpLocks/>
          </p:cNvGrpSpPr>
          <p:nvPr/>
        </p:nvGrpSpPr>
        <p:grpSpPr bwMode="auto">
          <a:xfrm>
            <a:off x="2708275" y="3659188"/>
            <a:ext cx="5197475" cy="1550987"/>
            <a:chOff x="1706" y="2305"/>
            <a:chExt cx="3274" cy="977"/>
          </a:xfrm>
        </p:grpSpPr>
        <p:sp>
          <p:nvSpPr>
            <p:cNvPr id="329747" name="Text Box 19"/>
            <p:cNvSpPr txBox="1">
              <a:spLocks noChangeArrowheads="1"/>
            </p:cNvSpPr>
            <p:nvPr/>
          </p:nvSpPr>
          <p:spPr bwMode="auto">
            <a:xfrm>
              <a:off x="1706" y="2665"/>
              <a:ext cx="218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sz="1600" b="1">
                  <a:solidFill>
                    <a:srgbClr val="FF0000"/>
                  </a:solidFill>
                  <a:latin typeface="Times New Roman" pitchFamily="18" charset="0"/>
                  <a:ea typeface="HGP創英角ｺﾞｼｯｸUB" pitchFamily="50" charset="-128"/>
                </a:rPr>
                <a:t>手順</a:t>
              </a:r>
              <a:r>
                <a:rPr kumimoji="0" lang="ja-JP" altLang="en-US" b="1">
                  <a:solidFill>
                    <a:srgbClr val="FF0000"/>
                  </a:solidFill>
                  <a:latin typeface="Times New Roman" pitchFamily="18" charset="0"/>
                  <a:ea typeface="HGP創英角ｺﾞｼｯｸUB" pitchFamily="50" charset="-128"/>
                </a:rPr>
                <a:t>５．</a:t>
              </a:r>
              <a:r>
                <a:rPr kumimoji="0" lang="ja-JP" altLang="en-US" b="1">
                  <a:solidFill>
                    <a:schemeClr val="tx1"/>
                  </a:solidFill>
                  <a:latin typeface="Times New Roman" pitchFamily="18" charset="0"/>
                  <a:ea typeface="HGP創英角ｺﾞｼｯｸUB" pitchFamily="50" charset="-128"/>
                </a:rPr>
                <a:t> </a:t>
              </a:r>
              <a:r>
                <a:rPr kumimoji="0" lang="ja-JP" altLang="en-US" b="1">
                  <a:solidFill>
                    <a:srgbClr val="000000"/>
                  </a:solidFill>
                  <a:latin typeface="Times New Roman" pitchFamily="18" charset="0"/>
                  <a:ea typeface="HGP創英角ｺﾞｼｯｸUB" pitchFamily="50" charset="-128"/>
                </a:rPr>
                <a:t>対策案の検討と実施</a:t>
              </a:r>
            </a:p>
          </p:txBody>
        </p:sp>
        <p:pic>
          <p:nvPicPr>
            <p:cNvPr id="329748" name="Picture 2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74" y="2305"/>
              <a:ext cx="906" cy="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9749" name="Line 21"/>
            <p:cNvSpPr>
              <a:spLocks noChangeShapeType="1"/>
            </p:cNvSpPr>
            <p:nvPr/>
          </p:nvSpPr>
          <p:spPr bwMode="auto">
            <a:xfrm flipH="1">
              <a:off x="2185" y="2469"/>
              <a:ext cx="120" cy="183"/>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29750" name="Group 22"/>
          <p:cNvGrpSpPr>
            <a:grpSpLocks/>
          </p:cNvGrpSpPr>
          <p:nvPr/>
        </p:nvGrpSpPr>
        <p:grpSpPr bwMode="auto">
          <a:xfrm>
            <a:off x="1944688" y="4610100"/>
            <a:ext cx="4595812" cy="1743075"/>
            <a:chOff x="1225" y="2904"/>
            <a:chExt cx="2895" cy="1098"/>
          </a:xfrm>
        </p:grpSpPr>
        <p:sp>
          <p:nvSpPr>
            <p:cNvPr id="329751" name="Text Box 23"/>
            <p:cNvSpPr txBox="1">
              <a:spLocks noChangeArrowheads="1"/>
            </p:cNvSpPr>
            <p:nvPr/>
          </p:nvSpPr>
          <p:spPr bwMode="auto">
            <a:xfrm>
              <a:off x="1225" y="3094"/>
              <a:ext cx="199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sz="1600" b="1">
                  <a:solidFill>
                    <a:srgbClr val="FF0000"/>
                  </a:solidFill>
                  <a:latin typeface="Times New Roman" pitchFamily="18" charset="0"/>
                  <a:ea typeface="HGP創英角ｺﾞｼｯｸUB" pitchFamily="50" charset="-128"/>
                </a:rPr>
                <a:t>手順</a:t>
              </a:r>
              <a:r>
                <a:rPr kumimoji="0" lang="ja-JP" altLang="en-US" b="1">
                  <a:solidFill>
                    <a:srgbClr val="FF0000"/>
                  </a:solidFill>
                  <a:latin typeface="Times New Roman" pitchFamily="18" charset="0"/>
                  <a:ea typeface="HGP創英角ｺﾞｼｯｸUB" pitchFamily="50" charset="-128"/>
                </a:rPr>
                <a:t>６．</a:t>
              </a:r>
              <a:r>
                <a:rPr kumimoji="0" lang="ja-JP" altLang="en-US" b="1">
                  <a:solidFill>
                    <a:schemeClr val="tx1"/>
                  </a:solidFill>
                  <a:latin typeface="Times New Roman" pitchFamily="18" charset="0"/>
                  <a:ea typeface="HGP創英角ｺﾞｼｯｸUB" pitchFamily="50" charset="-128"/>
                </a:rPr>
                <a:t> </a:t>
              </a:r>
              <a:r>
                <a:rPr kumimoji="0" lang="ja-JP" altLang="en-US" b="1">
                  <a:solidFill>
                    <a:srgbClr val="000000"/>
                  </a:solidFill>
                  <a:latin typeface="Times New Roman" pitchFamily="18" charset="0"/>
                  <a:ea typeface="HGP創英角ｺﾞｼｯｸUB" pitchFamily="50" charset="-128"/>
                </a:rPr>
                <a:t>効果の確認</a:t>
              </a:r>
            </a:p>
          </p:txBody>
        </p:sp>
        <p:pic>
          <p:nvPicPr>
            <p:cNvPr id="329752" name="Picture 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78" y="3101"/>
              <a:ext cx="1242" cy="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9753" name="Line 25"/>
            <p:cNvSpPr>
              <a:spLocks noChangeShapeType="1"/>
            </p:cNvSpPr>
            <p:nvPr/>
          </p:nvSpPr>
          <p:spPr bwMode="auto">
            <a:xfrm flipH="1">
              <a:off x="1634" y="2904"/>
              <a:ext cx="282" cy="212"/>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29754" name="Group 26"/>
          <p:cNvGrpSpPr>
            <a:grpSpLocks/>
          </p:cNvGrpSpPr>
          <p:nvPr/>
        </p:nvGrpSpPr>
        <p:grpSpPr bwMode="auto">
          <a:xfrm>
            <a:off x="635000" y="5299075"/>
            <a:ext cx="3679825" cy="1443038"/>
            <a:chOff x="400" y="3338"/>
            <a:chExt cx="2318" cy="909"/>
          </a:xfrm>
        </p:grpSpPr>
        <p:sp>
          <p:nvSpPr>
            <p:cNvPr id="329755" name="Text Box 27"/>
            <p:cNvSpPr txBox="1">
              <a:spLocks noChangeArrowheads="1"/>
            </p:cNvSpPr>
            <p:nvPr/>
          </p:nvSpPr>
          <p:spPr bwMode="auto">
            <a:xfrm>
              <a:off x="400" y="3535"/>
              <a:ext cx="229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sz="1600" b="1">
                  <a:solidFill>
                    <a:srgbClr val="FF0000"/>
                  </a:solidFill>
                  <a:latin typeface="Times New Roman" pitchFamily="18" charset="0"/>
                  <a:ea typeface="HGP創英角ｺﾞｼｯｸUB" pitchFamily="50" charset="-128"/>
                </a:rPr>
                <a:t>手順</a:t>
              </a:r>
              <a:r>
                <a:rPr kumimoji="0" lang="ja-JP" altLang="en-US" b="1">
                  <a:solidFill>
                    <a:srgbClr val="FF0000"/>
                  </a:solidFill>
                  <a:latin typeface="Times New Roman" pitchFamily="18" charset="0"/>
                  <a:ea typeface="HGP創英角ｺﾞｼｯｸUB" pitchFamily="50" charset="-128"/>
                </a:rPr>
                <a:t>７．</a:t>
              </a:r>
              <a:r>
                <a:rPr kumimoji="0" lang="ja-JP" altLang="en-US" b="1">
                  <a:solidFill>
                    <a:schemeClr val="tx1"/>
                  </a:solidFill>
                  <a:latin typeface="Times New Roman" pitchFamily="18" charset="0"/>
                  <a:ea typeface="HGP創英角ｺﾞｼｯｸUB" pitchFamily="50" charset="-128"/>
                </a:rPr>
                <a:t> </a:t>
              </a:r>
              <a:r>
                <a:rPr kumimoji="0" lang="ja-JP" altLang="en-US" b="1">
                  <a:solidFill>
                    <a:srgbClr val="000000"/>
                  </a:solidFill>
                  <a:latin typeface="Times New Roman" pitchFamily="18" charset="0"/>
                  <a:ea typeface="HGP創英角ｺﾞｼｯｸUB" pitchFamily="50" charset="-128"/>
                </a:rPr>
                <a:t>標準化と管理の定着</a:t>
              </a:r>
            </a:p>
          </p:txBody>
        </p:sp>
        <p:pic>
          <p:nvPicPr>
            <p:cNvPr id="329756" name="Picture 2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894" y="3739"/>
              <a:ext cx="824" cy="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9757" name="Line 29"/>
            <p:cNvSpPr>
              <a:spLocks noChangeShapeType="1"/>
            </p:cNvSpPr>
            <p:nvPr/>
          </p:nvSpPr>
          <p:spPr bwMode="auto">
            <a:xfrm flipH="1">
              <a:off x="943" y="3338"/>
              <a:ext cx="412" cy="247"/>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29731"/>
                                        </p:tgtEl>
                                        <p:attrNameLst>
                                          <p:attrName>style.visibility</p:attrName>
                                        </p:attrNameLst>
                                      </p:cBhvr>
                                      <p:to>
                                        <p:strVal val="visible"/>
                                      </p:to>
                                    </p:set>
                                    <p:animEffect transition="in" filter="blinds(horizontal)">
                                      <p:cBhvr>
                                        <p:cTn id="7" dur="500"/>
                                        <p:tgtEl>
                                          <p:spTgt spid="32973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29734"/>
                                        </p:tgtEl>
                                        <p:attrNameLst>
                                          <p:attrName>style.visibility</p:attrName>
                                        </p:attrNameLst>
                                      </p:cBhvr>
                                      <p:to>
                                        <p:strVal val="visible"/>
                                      </p:to>
                                    </p:set>
                                    <p:animEffect transition="in" filter="blinds(horizontal)">
                                      <p:cBhvr>
                                        <p:cTn id="12" dur="500"/>
                                        <p:tgtEl>
                                          <p:spTgt spid="32973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29738"/>
                                        </p:tgtEl>
                                        <p:attrNameLst>
                                          <p:attrName>style.visibility</p:attrName>
                                        </p:attrNameLst>
                                      </p:cBhvr>
                                      <p:to>
                                        <p:strVal val="visible"/>
                                      </p:to>
                                    </p:set>
                                    <p:animEffect transition="in" filter="blinds(horizontal)">
                                      <p:cBhvr>
                                        <p:cTn id="17" dur="500"/>
                                        <p:tgtEl>
                                          <p:spTgt spid="32973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29742"/>
                                        </p:tgtEl>
                                        <p:attrNameLst>
                                          <p:attrName>style.visibility</p:attrName>
                                        </p:attrNameLst>
                                      </p:cBhvr>
                                      <p:to>
                                        <p:strVal val="visible"/>
                                      </p:to>
                                    </p:set>
                                    <p:animEffect transition="in" filter="blinds(horizontal)">
                                      <p:cBhvr>
                                        <p:cTn id="22" dur="500"/>
                                        <p:tgtEl>
                                          <p:spTgt spid="32974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329746"/>
                                        </p:tgtEl>
                                        <p:attrNameLst>
                                          <p:attrName>style.visibility</p:attrName>
                                        </p:attrNameLst>
                                      </p:cBhvr>
                                      <p:to>
                                        <p:strVal val="visible"/>
                                      </p:to>
                                    </p:set>
                                    <p:animEffect transition="in" filter="blinds(horizontal)">
                                      <p:cBhvr>
                                        <p:cTn id="27" dur="500"/>
                                        <p:tgtEl>
                                          <p:spTgt spid="32974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329750"/>
                                        </p:tgtEl>
                                        <p:attrNameLst>
                                          <p:attrName>style.visibility</p:attrName>
                                        </p:attrNameLst>
                                      </p:cBhvr>
                                      <p:to>
                                        <p:strVal val="visible"/>
                                      </p:to>
                                    </p:set>
                                    <p:animEffect transition="in" filter="blinds(horizontal)">
                                      <p:cBhvr>
                                        <p:cTn id="32" dur="500"/>
                                        <p:tgtEl>
                                          <p:spTgt spid="329750"/>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329754"/>
                                        </p:tgtEl>
                                        <p:attrNameLst>
                                          <p:attrName>style.visibility</p:attrName>
                                        </p:attrNameLst>
                                      </p:cBhvr>
                                      <p:to>
                                        <p:strVal val="visible"/>
                                      </p:to>
                                    </p:set>
                                    <p:animEffect transition="in" filter="blinds(horizontal)">
                                      <p:cBhvr>
                                        <p:cTn id="37" dur="500"/>
                                        <p:tgtEl>
                                          <p:spTgt spid="329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graphicFrame>
        <p:nvGraphicFramePr>
          <p:cNvPr id="331778" name="Object 2050"/>
          <p:cNvGraphicFramePr>
            <a:graphicFrameLocks noChangeAspect="1"/>
          </p:cNvGraphicFramePr>
          <p:nvPr/>
        </p:nvGraphicFramePr>
        <p:xfrm>
          <a:off x="825500" y="209550"/>
          <a:ext cx="7715250" cy="6394450"/>
        </p:xfrm>
        <a:graphic>
          <a:graphicData uri="http://schemas.openxmlformats.org/presentationml/2006/ole">
            <mc:AlternateContent xmlns:mc="http://schemas.openxmlformats.org/markup-compatibility/2006">
              <mc:Choice xmlns:v="urn:schemas-microsoft-com:vml" Requires="v">
                <p:oleObj spid="_x0000_s402432" name="Worksheet" r:id="rId4" imgW="7068007" imgH="5201107" progId="Excel.Sheet.8">
                  <p:embed/>
                </p:oleObj>
              </mc:Choice>
              <mc:Fallback>
                <p:oleObj name="Worksheet" r:id="rId4" imgW="7068007" imgH="5201107" progId="Excel.Sheet.8">
                  <p:embed/>
                  <p:pic>
                    <p:nvPicPr>
                      <p:cNvPr id="0" name="Object 205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5500" y="209550"/>
                        <a:ext cx="7715250" cy="639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pull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333826" name="Text Box 2"/>
          <p:cNvSpPr txBox="1">
            <a:spLocks noChangeArrowheads="1"/>
          </p:cNvSpPr>
          <p:nvPr/>
        </p:nvSpPr>
        <p:spPr bwMode="auto">
          <a:xfrm>
            <a:off x="360363" y="244475"/>
            <a:ext cx="5302250" cy="701675"/>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chemeClr val="tx1"/>
                </a:solidFill>
                <a:latin typeface="HGSｺﾞｼｯｸE" pitchFamily="50" charset="-128"/>
                <a:ea typeface="HGS創英角ﾎﾟｯﾌﾟ体" pitchFamily="50" charset="-128"/>
              </a:rPr>
              <a:t>手順１　</a:t>
            </a:r>
            <a:r>
              <a:rPr lang="ja-JP" altLang="en-US" sz="4000">
                <a:solidFill>
                  <a:schemeClr val="tx1"/>
                </a:solidFill>
                <a:latin typeface="HGP創英角ﾎﾟｯﾌﾟ体" pitchFamily="50" charset="-128"/>
                <a:ea typeface="HGS創英角ﾎﾟｯﾌﾟ体" pitchFamily="50" charset="-128"/>
              </a:rPr>
              <a:t>テーマ</a:t>
            </a:r>
            <a:r>
              <a:rPr lang="ja-JP" altLang="en-US" sz="3600">
                <a:solidFill>
                  <a:schemeClr val="tx1"/>
                </a:solidFill>
                <a:latin typeface="HGP創英角ﾎﾟｯﾌﾟ体" pitchFamily="50" charset="-128"/>
                <a:ea typeface="HGS創英角ﾎﾟｯﾌﾟ体" pitchFamily="50" charset="-128"/>
              </a:rPr>
              <a:t>の</a:t>
            </a:r>
            <a:r>
              <a:rPr lang="ja-JP" altLang="en-US" sz="4000">
                <a:solidFill>
                  <a:schemeClr val="tx1"/>
                </a:solidFill>
                <a:latin typeface="HGS創英角ﾎﾟｯﾌﾟ体" pitchFamily="50" charset="-128"/>
                <a:ea typeface="HGS創英角ﾎﾟｯﾌﾟ体" pitchFamily="50" charset="-128"/>
              </a:rPr>
              <a:t>選定</a:t>
            </a:r>
          </a:p>
        </p:txBody>
      </p:sp>
      <p:sp>
        <p:nvSpPr>
          <p:cNvPr id="333827" name="Rectangle 3"/>
          <p:cNvSpPr>
            <a:spLocks noChangeArrowheads="1"/>
          </p:cNvSpPr>
          <p:nvPr/>
        </p:nvSpPr>
        <p:spPr bwMode="auto">
          <a:xfrm>
            <a:off x="247650" y="1068388"/>
            <a:ext cx="82454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2400">
                <a:solidFill>
                  <a:srgbClr val="0000FF"/>
                </a:solidFill>
                <a:latin typeface="HG創英角ﾎﾟｯﾌﾟ体" pitchFamily="49" charset="-128"/>
                <a:ea typeface="HG創英角ﾎﾟｯﾌﾟ体" pitchFamily="49" charset="-128"/>
              </a:rPr>
              <a:t>１</a:t>
            </a:r>
            <a:r>
              <a:rPr lang="en-US" altLang="ja-JP" sz="2400">
                <a:solidFill>
                  <a:srgbClr val="0000FF"/>
                </a:solidFill>
                <a:latin typeface="HG創英角ﾎﾟｯﾌﾟ体" pitchFamily="49" charset="-128"/>
                <a:ea typeface="HG創英角ﾎﾟｯﾌﾟ体" pitchFamily="49" charset="-128"/>
              </a:rPr>
              <a:t>.</a:t>
            </a:r>
            <a:r>
              <a:rPr lang="ja-JP" altLang="en-US" sz="2400">
                <a:solidFill>
                  <a:srgbClr val="0000FF"/>
                </a:solidFill>
                <a:latin typeface="HG創英角ﾎﾟｯﾌﾟ体" pitchFamily="49" charset="-128"/>
                <a:ea typeface="HG創英角ﾎﾟｯﾌﾟ体" pitchFamily="49" charset="-128"/>
              </a:rPr>
              <a:t>職場に与えられている上司の方針、目標を確認する</a:t>
            </a:r>
          </a:p>
        </p:txBody>
      </p:sp>
      <p:sp>
        <p:nvSpPr>
          <p:cNvPr id="333828" name="Rectangle 4"/>
          <p:cNvSpPr>
            <a:spLocks noChangeArrowheads="1"/>
          </p:cNvSpPr>
          <p:nvPr/>
        </p:nvSpPr>
        <p:spPr bwMode="auto">
          <a:xfrm>
            <a:off x="242888" y="1546225"/>
            <a:ext cx="29670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2400">
                <a:solidFill>
                  <a:srgbClr val="0000FF"/>
                </a:solidFill>
                <a:latin typeface="HG創英角ﾎﾟｯﾌﾟ体" pitchFamily="49" charset="-128"/>
                <a:ea typeface="HG創英角ﾎﾟｯﾌﾟ体" pitchFamily="49" charset="-128"/>
              </a:rPr>
              <a:t>２</a:t>
            </a:r>
            <a:r>
              <a:rPr lang="en-US" altLang="ja-JP" sz="2400">
                <a:solidFill>
                  <a:srgbClr val="0000FF"/>
                </a:solidFill>
                <a:latin typeface="HG創英角ﾎﾟｯﾌﾟ体" pitchFamily="49" charset="-128"/>
                <a:ea typeface="HG創英角ﾎﾟｯﾌﾟ体" pitchFamily="49" charset="-128"/>
              </a:rPr>
              <a:t>.</a:t>
            </a:r>
            <a:r>
              <a:rPr lang="ja-JP" altLang="en-US" sz="2400">
                <a:solidFill>
                  <a:srgbClr val="0000FF"/>
                </a:solidFill>
                <a:latin typeface="HG創英角ﾎﾟｯﾌﾟ体" pitchFamily="49" charset="-128"/>
                <a:ea typeface="HG創英角ﾎﾟｯﾌﾟ体" pitchFamily="49" charset="-128"/>
              </a:rPr>
              <a:t>問題を摘出する</a:t>
            </a:r>
          </a:p>
        </p:txBody>
      </p:sp>
      <p:sp>
        <p:nvSpPr>
          <p:cNvPr id="333829" name="Rectangle 5"/>
          <p:cNvSpPr>
            <a:spLocks noChangeArrowheads="1"/>
          </p:cNvSpPr>
          <p:nvPr/>
        </p:nvSpPr>
        <p:spPr bwMode="auto">
          <a:xfrm>
            <a:off x="266700" y="2070100"/>
            <a:ext cx="2590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2400">
                <a:solidFill>
                  <a:srgbClr val="0000FF"/>
                </a:solidFill>
                <a:latin typeface="HG創英角ﾎﾟｯﾌﾟ体" pitchFamily="49" charset="-128"/>
                <a:ea typeface="HG創英角ﾎﾟｯﾌﾟ体" pitchFamily="49" charset="-128"/>
              </a:rPr>
              <a:t>３</a:t>
            </a:r>
            <a:r>
              <a:rPr lang="en-US" altLang="ja-JP" sz="2400">
                <a:solidFill>
                  <a:srgbClr val="0000FF"/>
                </a:solidFill>
                <a:latin typeface="HG創英角ﾎﾟｯﾌﾟ体" pitchFamily="49" charset="-128"/>
                <a:ea typeface="HG創英角ﾎﾟｯﾌﾟ体" pitchFamily="49" charset="-128"/>
              </a:rPr>
              <a:t>.</a:t>
            </a:r>
            <a:r>
              <a:rPr lang="ja-JP" altLang="en-US" sz="2400">
                <a:solidFill>
                  <a:srgbClr val="0000FF"/>
                </a:solidFill>
                <a:latin typeface="HG創英角ﾎﾟｯﾌﾟ体" pitchFamily="49" charset="-128"/>
                <a:ea typeface="HG創英角ﾎﾟｯﾌﾟ体" pitchFamily="49" charset="-128"/>
              </a:rPr>
              <a:t>問題を整理する</a:t>
            </a:r>
            <a:endParaRPr lang="ja-JP" altLang="en-US" sz="2400">
              <a:solidFill>
                <a:srgbClr val="0000FF"/>
              </a:solidFill>
              <a:latin typeface="Times New Roman" pitchFamily="18" charset="0"/>
              <a:ea typeface="HG正楷書体-PRO" pitchFamily="65" charset="-128"/>
            </a:endParaRPr>
          </a:p>
        </p:txBody>
      </p:sp>
      <p:sp>
        <p:nvSpPr>
          <p:cNvPr id="333831" name="Rectangle 7"/>
          <p:cNvSpPr>
            <a:spLocks noChangeArrowheads="1"/>
          </p:cNvSpPr>
          <p:nvPr/>
        </p:nvSpPr>
        <p:spPr bwMode="auto">
          <a:xfrm>
            <a:off x="268288" y="2555875"/>
            <a:ext cx="644048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2400">
                <a:solidFill>
                  <a:srgbClr val="0000FF"/>
                </a:solidFill>
                <a:latin typeface="HG創英角ﾎﾟｯﾌﾟ体" pitchFamily="49" charset="-128"/>
                <a:ea typeface="HG創英角ﾎﾟｯﾌﾟ体" pitchFamily="49" charset="-128"/>
              </a:rPr>
              <a:t>４</a:t>
            </a:r>
            <a:r>
              <a:rPr lang="en-US" altLang="ja-JP" sz="2400">
                <a:solidFill>
                  <a:srgbClr val="0000FF"/>
                </a:solidFill>
                <a:latin typeface="HG創英角ﾎﾟｯﾌﾟ体" pitchFamily="49" charset="-128"/>
                <a:ea typeface="HG創英角ﾎﾟｯﾌﾟ体" pitchFamily="49" charset="-128"/>
              </a:rPr>
              <a:t>.</a:t>
            </a:r>
            <a:r>
              <a:rPr lang="ja-JP" altLang="en-US" sz="2400">
                <a:solidFill>
                  <a:srgbClr val="0000FF"/>
                </a:solidFill>
                <a:latin typeface="HG創英角ﾎﾟｯﾌﾟ体" pitchFamily="49" charset="-128"/>
                <a:ea typeface="HG創英角ﾎﾟｯﾌﾟ体" pitchFamily="49" charset="-128"/>
              </a:rPr>
              <a:t>問題を評価し絞り込む</a:t>
            </a:r>
          </a:p>
        </p:txBody>
      </p:sp>
      <p:sp>
        <p:nvSpPr>
          <p:cNvPr id="333832" name="Rectangle 8"/>
          <p:cNvSpPr>
            <a:spLocks noChangeArrowheads="1"/>
          </p:cNvSpPr>
          <p:nvPr/>
        </p:nvSpPr>
        <p:spPr bwMode="auto">
          <a:xfrm>
            <a:off x="277813" y="3063875"/>
            <a:ext cx="68230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2400">
                <a:solidFill>
                  <a:srgbClr val="0000FF"/>
                </a:solidFill>
                <a:latin typeface="HG創英角ﾎﾟｯﾌﾟ体" pitchFamily="49" charset="-128"/>
                <a:ea typeface="HG創英角ﾎﾟｯﾌﾟ体" pitchFamily="49" charset="-128"/>
              </a:rPr>
              <a:t>５</a:t>
            </a:r>
            <a:r>
              <a:rPr lang="en-US" altLang="ja-JP" sz="2400">
                <a:solidFill>
                  <a:srgbClr val="0000FF"/>
                </a:solidFill>
                <a:latin typeface="HG創英角ﾎﾟｯﾌﾟ体" pitchFamily="49" charset="-128"/>
                <a:ea typeface="HG創英角ﾎﾟｯﾌﾟ体" pitchFamily="49" charset="-128"/>
              </a:rPr>
              <a:t>.</a:t>
            </a:r>
            <a:r>
              <a:rPr lang="ja-JP" altLang="en-US" sz="2400">
                <a:solidFill>
                  <a:srgbClr val="0000FF"/>
                </a:solidFill>
                <a:latin typeface="HG創英角ﾎﾟｯﾌﾟ体" pitchFamily="49" charset="-128"/>
                <a:ea typeface="HG創英角ﾎﾟｯﾌﾟ体" pitchFamily="49" charset="-128"/>
              </a:rPr>
              <a:t>取り組む必要性を明確にする</a:t>
            </a:r>
          </a:p>
        </p:txBody>
      </p:sp>
      <p:pic>
        <p:nvPicPr>
          <p:cNvPr id="333913" name="Picture 8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86463" y="1589088"/>
            <a:ext cx="2233612" cy="1903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3914" name="Picture 9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5788" y="3560763"/>
            <a:ext cx="7972425" cy="3297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dir="u"/>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bg>
      <p:bgPr>
        <a:solidFill>
          <a:schemeClr val="hlink"/>
        </a:solidFill>
        <a:effectLst/>
      </p:bgPr>
    </p:bg>
    <p:spTree>
      <p:nvGrpSpPr>
        <p:cNvPr id="1" name=""/>
        <p:cNvGrpSpPr/>
        <p:nvPr/>
      </p:nvGrpSpPr>
      <p:grpSpPr>
        <a:xfrm>
          <a:off x="0" y="0"/>
          <a:ext cx="0" cy="0"/>
          <a:chOff x="0" y="0"/>
          <a:chExt cx="0" cy="0"/>
        </a:xfrm>
      </p:grpSpPr>
      <p:sp>
        <p:nvSpPr>
          <p:cNvPr id="335874" name="Rectangle 2"/>
          <p:cNvSpPr>
            <a:spLocks noGrp="1" noChangeArrowheads="1"/>
          </p:cNvSpPr>
          <p:nvPr>
            <p:ph type="subTitle" idx="1"/>
          </p:nvPr>
        </p:nvSpPr>
        <p:spPr>
          <a:xfrm>
            <a:off x="549275" y="1157288"/>
            <a:ext cx="8143875" cy="1109662"/>
          </a:xfrm>
        </p:spPr>
        <p:txBody>
          <a:bodyPr/>
          <a:lstStyle/>
          <a:p>
            <a:pPr algn="l"/>
            <a:r>
              <a:rPr lang="ja-JP" altLang="en-US" sz="2400">
                <a:solidFill>
                  <a:schemeClr val="bg1"/>
                </a:solidFill>
                <a:ea typeface="HG創英角ﾎﾟｯﾌﾟ体" pitchFamily="49" charset="-128"/>
              </a:rPr>
              <a:t>　 </a:t>
            </a:r>
            <a:r>
              <a:rPr lang="ja-JP" altLang="en-US" sz="1800">
                <a:solidFill>
                  <a:srgbClr val="000000"/>
                </a:solidFill>
                <a:latin typeface="HG創英角ﾎﾟｯﾌﾟ体" pitchFamily="49" charset="-128"/>
                <a:ea typeface="HG創英角ﾎﾟｯﾌﾟ体" pitchFamily="49" charset="-128"/>
              </a:rPr>
              <a:t>◇</a:t>
            </a:r>
            <a:r>
              <a:rPr lang="ja-JP" altLang="en-US" sz="2400">
                <a:solidFill>
                  <a:srgbClr val="000000"/>
                </a:solidFill>
                <a:ea typeface="HG創英角ﾎﾟｯﾌﾟ体" pitchFamily="49" charset="-128"/>
              </a:rPr>
              <a:t>テーマ名は</a:t>
            </a:r>
          </a:p>
          <a:p>
            <a:pPr algn="l"/>
            <a:r>
              <a:rPr lang="ja-JP" altLang="en-US">
                <a:solidFill>
                  <a:schemeClr val="bg1"/>
                </a:solidFill>
                <a:ea typeface="HG創英角ﾎﾟｯﾌﾟ体" pitchFamily="49" charset="-128"/>
              </a:rPr>
              <a:t>　</a:t>
            </a:r>
            <a:r>
              <a:rPr lang="en-US" altLang="ja-JP">
                <a:solidFill>
                  <a:srgbClr val="0000FF"/>
                </a:solidFill>
                <a:ea typeface="HG創英角ﾎﾟｯﾌﾟ体" pitchFamily="49" charset="-128"/>
              </a:rPr>
              <a:t>『</a:t>
            </a:r>
            <a:r>
              <a:rPr lang="en-US" altLang="ja-JP">
                <a:solidFill>
                  <a:srgbClr val="FF0000"/>
                </a:solidFill>
                <a:ea typeface="HG創英角ﾎﾟｯﾌﾟ体" pitchFamily="49" charset="-128"/>
              </a:rPr>
              <a:t>○○</a:t>
            </a:r>
            <a:r>
              <a:rPr lang="ja-JP" altLang="en-US">
                <a:solidFill>
                  <a:srgbClr val="0000FF"/>
                </a:solidFill>
                <a:ea typeface="HG創英角ﾎﾟｯﾌﾟ体" pitchFamily="49" charset="-128"/>
              </a:rPr>
              <a:t>における</a:t>
            </a:r>
            <a:r>
              <a:rPr lang="ja-JP" altLang="en-US">
                <a:solidFill>
                  <a:srgbClr val="FF0000"/>
                </a:solidFill>
                <a:ea typeface="HG創英角ﾎﾟｯﾌﾟ体" pitchFamily="49" charset="-128"/>
              </a:rPr>
              <a:t>△△</a:t>
            </a:r>
            <a:r>
              <a:rPr lang="ja-JP" altLang="en-US">
                <a:solidFill>
                  <a:srgbClr val="0000FF"/>
                </a:solidFill>
                <a:ea typeface="HG創英角ﾎﾟｯﾌﾟ体" pitchFamily="49" charset="-128"/>
              </a:rPr>
              <a:t>の</a:t>
            </a:r>
            <a:r>
              <a:rPr lang="en-US" altLang="ja-JP">
                <a:solidFill>
                  <a:srgbClr val="FF0000"/>
                </a:solidFill>
                <a:ea typeface="HG創英角ﾎﾟｯﾌﾟ体" pitchFamily="49" charset="-128"/>
              </a:rPr>
              <a:t>××</a:t>
            </a:r>
            <a:r>
              <a:rPr lang="en-US" altLang="ja-JP">
                <a:solidFill>
                  <a:srgbClr val="0000FF"/>
                </a:solidFill>
                <a:ea typeface="HG創英角ﾎﾟｯﾌﾟ体" pitchFamily="49" charset="-128"/>
              </a:rPr>
              <a:t>』</a:t>
            </a:r>
            <a:r>
              <a:rPr lang="ja-JP" altLang="en-US" sz="2000">
                <a:solidFill>
                  <a:srgbClr val="000000"/>
                </a:solidFill>
                <a:ea typeface="HG創英角ﾎﾟｯﾌﾟ体" pitchFamily="49" charset="-128"/>
              </a:rPr>
              <a:t>の形とする</a:t>
            </a:r>
          </a:p>
        </p:txBody>
      </p:sp>
      <p:grpSp>
        <p:nvGrpSpPr>
          <p:cNvPr id="335875" name="Group 3"/>
          <p:cNvGrpSpPr>
            <a:grpSpLocks/>
          </p:cNvGrpSpPr>
          <p:nvPr/>
        </p:nvGrpSpPr>
        <p:grpSpPr bwMode="auto">
          <a:xfrm>
            <a:off x="965200" y="2363788"/>
            <a:ext cx="6010275" cy="457200"/>
            <a:chOff x="608" y="1489"/>
            <a:chExt cx="3786" cy="288"/>
          </a:xfrm>
        </p:grpSpPr>
        <p:sp>
          <p:nvSpPr>
            <p:cNvPr id="335876" name="Text Box 4"/>
            <p:cNvSpPr txBox="1">
              <a:spLocks noChangeArrowheads="1"/>
            </p:cNvSpPr>
            <p:nvPr/>
          </p:nvSpPr>
          <p:spPr bwMode="auto">
            <a:xfrm>
              <a:off x="608" y="1489"/>
              <a:ext cx="378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2400" b="1">
                  <a:solidFill>
                    <a:schemeClr val="bg2"/>
                  </a:solidFill>
                  <a:latin typeface="ＭＳ Ｐゴシック" pitchFamily="50" charset="-128"/>
                  <a:ea typeface="ＭＳ Ｐゴシック" pitchFamily="50" charset="-128"/>
                </a:rPr>
                <a:t>「</a:t>
              </a:r>
              <a:r>
                <a:rPr lang="ja-JP" altLang="en-US" sz="2400" b="1">
                  <a:solidFill>
                    <a:srgbClr val="FF0000"/>
                  </a:solidFill>
                  <a:latin typeface="ＭＳ Ｐゴシック" pitchFamily="50" charset="-128"/>
                  <a:ea typeface="ＭＳ Ｐゴシック" pitchFamily="50" charset="-128"/>
                </a:rPr>
                <a:t>ＡＢライン</a:t>
              </a:r>
              <a:r>
                <a:rPr lang="ja-JP" altLang="en-US" sz="2400" b="1">
                  <a:solidFill>
                    <a:srgbClr val="000000"/>
                  </a:solidFill>
                  <a:latin typeface="ＭＳ Ｐゴシック" pitchFamily="50" charset="-128"/>
                  <a:ea typeface="ＭＳ Ｐゴシック" pitchFamily="50" charset="-128"/>
                </a:rPr>
                <a:t>における</a:t>
              </a:r>
              <a:r>
                <a:rPr lang="ja-JP" altLang="en-US" sz="2400" b="1">
                  <a:solidFill>
                    <a:srgbClr val="FF0000"/>
                  </a:solidFill>
                  <a:latin typeface="ＭＳ Ｐゴシック" pitchFamily="50" charset="-128"/>
                  <a:ea typeface="ＭＳ Ｐゴシック" pitchFamily="50" charset="-128"/>
                </a:rPr>
                <a:t>組立不良</a:t>
              </a:r>
              <a:r>
                <a:rPr lang="ja-JP" altLang="en-US" sz="2400" b="1">
                  <a:solidFill>
                    <a:srgbClr val="FF3300"/>
                  </a:solidFill>
                  <a:latin typeface="ＭＳ Ｐゴシック" pitchFamily="50" charset="-128"/>
                  <a:ea typeface="ＭＳ Ｐゴシック" pitchFamily="50" charset="-128"/>
                </a:rPr>
                <a:t>件数</a:t>
              </a:r>
              <a:r>
                <a:rPr lang="ja-JP" altLang="en-US" sz="2400" b="1">
                  <a:solidFill>
                    <a:srgbClr val="000000"/>
                  </a:solidFill>
                  <a:latin typeface="ＭＳ Ｐゴシック" pitchFamily="50" charset="-128"/>
                  <a:ea typeface="ＭＳ Ｐゴシック" pitchFamily="50" charset="-128"/>
                </a:rPr>
                <a:t>の</a:t>
              </a:r>
              <a:r>
                <a:rPr lang="ja-JP" altLang="en-US" sz="2400" b="1">
                  <a:solidFill>
                    <a:srgbClr val="FF0000"/>
                  </a:solidFill>
                  <a:latin typeface="ＭＳ Ｐゴシック" pitchFamily="50" charset="-128"/>
                  <a:ea typeface="ＭＳ Ｐゴシック" pitchFamily="50" charset="-128"/>
                </a:rPr>
                <a:t>削減</a:t>
              </a:r>
              <a:r>
                <a:rPr lang="ja-JP" altLang="en-US" sz="2400" b="1">
                  <a:solidFill>
                    <a:schemeClr val="bg2"/>
                  </a:solidFill>
                  <a:latin typeface="ＭＳ Ｐゴシック" pitchFamily="50" charset="-128"/>
                  <a:ea typeface="ＭＳ Ｐゴシック" pitchFamily="50" charset="-128"/>
                </a:rPr>
                <a:t>」　　</a:t>
              </a:r>
            </a:p>
          </p:txBody>
        </p:sp>
        <p:sp>
          <p:nvSpPr>
            <p:cNvPr id="335877" name="Line 5"/>
            <p:cNvSpPr>
              <a:spLocks noChangeShapeType="1"/>
            </p:cNvSpPr>
            <p:nvPr/>
          </p:nvSpPr>
          <p:spPr bwMode="auto">
            <a:xfrm>
              <a:off x="684" y="1773"/>
              <a:ext cx="963"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5878" name="Line 6"/>
            <p:cNvSpPr>
              <a:spLocks noChangeShapeType="1"/>
            </p:cNvSpPr>
            <p:nvPr/>
          </p:nvSpPr>
          <p:spPr bwMode="auto">
            <a:xfrm flipV="1">
              <a:off x="2210" y="1776"/>
              <a:ext cx="1232"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5879" name="Line 7"/>
            <p:cNvSpPr>
              <a:spLocks noChangeShapeType="1"/>
            </p:cNvSpPr>
            <p:nvPr/>
          </p:nvSpPr>
          <p:spPr bwMode="auto">
            <a:xfrm>
              <a:off x="3600" y="1764"/>
              <a:ext cx="387"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35880" name="Text Box 8"/>
          <p:cNvSpPr txBox="1">
            <a:spLocks noChangeArrowheads="1"/>
          </p:cNvSpPr>
          <p:nvPr/>
        </p:nvSpPr>
        <p:spPr bwMode="auto">
          <a:xfrm>
            <a:off x="2355850" y="5659438"/>
            <a:ext cx="5772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ja-JP">
                <a:solidFill>
                  <a:srgbClr val="CC0099"/>
                </a:solidFill>
                <a:latin typeface="HGSｺﾞｼｯｸE" pitchFamily="50" charset="-128"/>
                <a:ea typeface="HGSｺﾞｼｯｸE" pitchFamily="50" charset="-128"/>
              </a:rPr>
              <a:t>◆</a:t>
            </a:r>
            <a:r>
              <a:rPr lang="ja-JP" altLang="en-US">
                <a:solidFill>
                  <a:srgbClr val="FF3300"/>
                </a:solidFill>
                <a:latin typeface="HGSｺﾞｼｯｸE" pitchFamily="50" charset="-128"/>
                <a:ea typeface="HGSｺﾞｼｯｸE" pitchFamily="50" charset="-128"/>
              </a:rPr>
              <a:t>手段</a:t>
            </a:r>
            <a:r>
              <a:rPr lang="ja-JP" altLang="en-US">
                <a:solidFill>
                  <a:srgbClr val="000000"/>
                </a:solidFill>
                <a:latin typeface="HGSｺﾞｼｯｸE" pitchFamily="50" charset="-128"/>
                <a:ea typeface="HGSｺﾞｼｯｸE" pitchFamily="50" charset="-128"/>
              </a:rPr>
              <a:t>を限定すると対策の方向を誤る危険がある</a:t>
            </a:r>
          </a:p>
        </p:txBody>
      </p:sp>
      <p:sp>
        <p:nvSpPr>
          <p:cNvPr id="335881" name="Rectangle 9"/>
          <p:cNvSpPr>
            <a:spLocks noGrp="1" noChangeArrowheads="1"/>
          </p:cNvSpPr>
          <p:nvPr>
            <p:ph type="ctrTitle"/>
          </p:nvPr>
        </p:nvSpPr>
        <p:spPr>
          <a:xfrm>
            <a:off x="427038" y="447675"/>
            <a:ext cx="4081462" cy="469900"/>
          </a:xfrm>
          <a:ln/>
          <a:extLst>
            <a:ext uri="{91240B29-F687-4F45-9708-019B960494DF}">
              <a14:hiddenLine xmlns:a14="http://schemas.microsoft.com/office/drawing/2010/main" w="9525">
                <a:solidFill>
                  <a:schemeClr val="bg1"/>
                </a:solidFill>
                <a:miter lim="800000"/>
                <a:headEnd/>
                <a:tailEnd/>
              </a14:hiddenLine>
            </a:ext>
          </a:extLst>
        </p:spPr>
        <p:txBody>
          <a:bodyPr/>
          <a:lstStyle/>
          <a:p>
            <a:r>
              <a:rPr lang="ja-JP" altLang="en-US" sz="2800">
                <a:solidFill>
                  <a:srgbClr val="0000FF"/>
                </a:solidFill>
                <a:ea typeface="HG創英角ﾎﾟｯﾌﾟ体" pitchFamily="49" charset="-128"/>
              </a:rPr>
              <a:t>６．テーマ</a:t>
            </a:r>
            <a:r>
              <a:rPr lang="ja-JP" altLang="en-US" sz="2400">
                <a:solidFill>
                  <a:srgbClr val="0000FF"/>
                </a:solidFill>
                <a:ea typeface="HG創英角ﾎﾟｯﾌﾟ体" pitchFamily="49" charset="-128"/>
              </a:rPr>
              <a:t>を</a:t>
            </a:r>
            <a:r>
              <a:rPr lang="ja-JP" altLang="en-US" sz="2800">
                <a:solidFill>
                  <a:srgbClr val="0000FF"/>
                </a:solidFill>
                <a:ea typeface="HG創英角ﾎﾟｯﾌﾟ体" pitchFamily="49" charset="-128"/>
              </a:rPr>
              <a:t>決定する</a:t>
            </a:r>
          </a:p>
        </p:txBody>
      </p:sp>
      <p:sp>
        <p:nvSpPr>
          <p:cNvPr id="335883" name="AutoShape 11"/>
          <p:cNvSpPr>
            <a:spLocks noChangeArrowheads="1"/>
          </p:cNvSpPr>
          <p:nvPr/>
        </p:nvSpPr>
        <p:spPr bwMode="auto">
          <a:xfrm>
            <a:off x="1704975" y="2871788"/>
            <a:ext cx="442913" cy="314325"/>
          </a:xfrm>
          <a:prstGeom prst="upArrow">
            <a:avLst>
              <a:gd name="adj1" fmla="val 50000"/>
              <a:gd name="adj2" fmla="val 25000"/>
            </a:avLst>
          </a:prstGeom>
          <a:solidFill>
            <a:schemeClr val="bg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35884" name="AutoShape 12"/>
          <p:cNvSpPr>
            <a:spLocks noChangeArrowheads="1"/>
          </p:cNvSpPr>
          <p:nvPr/>
        </p:nvSpPr>
        <p:spPr bwMode="auto">
          <a:xfrm>
            <a:off x="4400550" y="2843213"/>
            <a:ext cx="442913" cy="928687"/>
          </a:xfrm>
          <a:prstGeom prst="upArrow">
            <a:avLst>
              <a:gd name="adj1" fmla="val 50000"/>
              <a:gd name="adj2" fmla="val 52419"/>
            </a:avLst>
          </a:prstGeom>
          <a:solidFill>
            <a:schemeClr val="bg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35885" name="AutoShape 13"/>
          <p:cNvSpPr>
            <a:spLocks noChangeArrowheads="1"/>
          </p:cNvSpPr>
          <p:nvPr/>
        </p:nvSpPr>
        <p:spPr bwMode="auto">
          <a:xfrm>
            <a:off x="5757863" y="2857500"/>
            <a:ext cx="442912" cy="314325"/>
          </a:xfrm>
          <a:prstGeom prst="upArrow">
            <a:avLst>
              <a:gd name="adj1" fmla="val 50000"/>
              <a:gd name="adj2" fmla="val 25000"/>
            </a:avLst>
          </a:prstGeom>
          <a:solidFill>
            <a:schemeClr val="bg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35886" name="Text Box 14"/>
          <p:cNvSpPr txBox="1">
            <a:spLocks noChangeArrowheads="1"/>
          </p:cNvSpPr>
          <p:nvPr/>
        </p:nvSpPr>
        <p:spPr bwMode="auto">
          <a:xfrm>
            <a:off x="804863" y="3286125"/>
            <a:ext cx="2800350" cy="476250"/>
          </a:xfrm>
          <a:prstGeom prst="rect">
            <a:avLst/>
          </a:prstGeom>
          <a:solidFill>
            <a:schemeClr val="bg1"/>
          </a:solidFill>
          <a:ln w="19050">
            <a:solidFill>
              <a:srgbClr val="CC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rgbClr val="CC0099"/>
                </a:solidFill>
                <a:latin typeface="HGｺﾞｼｯｸE" pitchFamily="49" charset="-128"/>
                <a:ea typeface="HGｺﾞｼｯｸE" pitchFamily="49" charset="-128"/>
              </a:rPr>
              <a:t>どの範囲</a:t>
            </a:r>
            <a:r>
              <a:rPr lang="en-US" altLang="ja-JP" sz="2400">
                <a:solidFill>
                  <a:srgbClr val="000000"/>
                </a:solidFill>
                <a:latin typeface="HGｺﾞｼｯｸE" pitchFamily="49" charset="-128"/>
                <a:ea typeface="HGｺﾞｼｯｸE" pitchFamily="49" charset="-128"/>
              </a:rPr>
              <a:t>(</a:t>
            </a:r>
            <a:r>
              <a:rPr lang="ja-JP" altLang="en-US" sz="2400">
                <a:solidFill>
                  <a:srgbClr val="000000"/>
                </a:solidFill>
                <a:latin typeface="HGｺﾞｼｯｸE" pitchFamily="49" charset="-128"/>
                <a:ea typeface="HGｺﾞｼｯｸE" pitchFamily="49" charset="-128"/>
              </a:rPr>
              <a:t>対象）</a:t>
            </a:r>
            <a:r>
              <a:rPr lang="ja-JP" altLang="en-US" sz="2400">
                <a:solidFill>
                  <a:srgbClr val="CC0099"/>
                </a:solidFill>
                <a:latin typeface="HGｺﾞｼｯｸE" pitchFamily="49" charset="-128"/>
                <a:ea typeface="HGｺﾞｼｯｸE" pitchFamily="49" charset="-128"/>
              </a:rPr>
              <a:t>の</a:t>
            </a:r>
          </a:p>
        </p:txBody>
      </p:sp>
      <p:sp>
        <p:nvSpPr>
          <p:cNvPr id="335887" name="Text Box 15"/>
          <p:cNvSpPr txBox="1">
            <a:spLocks noChangeArrowheads="1"/>
          </p:cNvSpPr>
          <p:nvPr/>
        </p:nvSpPr>
        <p:spPr bwMode="auto">
          <a:xfrm>
            <a:off x="4929188" y="3257550"/>
            <a:ext cx="2943225" cy="476250"/>
          </a:xfrm>
          <a:prstGeom prst="rect">
            <a:avLst/>
          </a:prstGeom>
          <a:solidFill>
            <a:schemeClr val="bg1"/>
          </a:solidFill>
          <a:ln w="19050">
            <a:solidFill>
              <a:srgbClr val="CC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rgbClr val="CC0099"/>
                </a:solidFill>
                <a:latin typeface="HGｺﾞｼｯｸE" pitchFamily="49" charset="-128"/>
                <a:ea typeface="HGｺﾞｼｯｸE" pitchFamily="49" charset="-128"/>
              </a:rPr>
              <a:t>どうしたい</a:t>
            </a:r>
            <a:r>
              <a:rPr lang="en-US" altLang="ja-JP" sz="2400">
                <a:solidFill>
                  <a:srgbClr val="000000"/>
                </a:solidFill>
                <a:latin typeface="HGｺﾞｼｯｸE" pitchFamily="49" charset="-128"/>
                <a:ea typeface="HGｺﾞｼｯｸE" pitchFamily="49" charset="-128"/>
              </a:rPr>
              <a:t>(</a:t>
            </a:r>
            <a:r>
              <a:rPr lang="ja-JP" altLang="en-US" sz="2400">
                <a:solidFill>
                  <a:srgbClr val="000000"/>
                </a:solidFill>
                <a:latin typeface="HGｺﾞｼｯｸE" pitchFamily="49" charset="-128"/>
                <a:ea typeface="HGｺﾞｼｯｸE" pitchFamily="49" charset="-128"/>
              </a:rPr>
              <a:t>ﾚﾍﾞﾙ）</a:t>
            </a:r>
          </a:p>
        </p:txBody>
      </p:sp>
      <p:sp>
        <p:nvSpPr>
          <p:cNvPr id="335888" name="Text Box 16"/>
          <p:cNvSpPr txBox="1">
            <a:spLocks noChangeArrowheads="1"/>
          </p:cNvSpPr>
          <p:nvPr/>
        </p:nvSpPr>
        <p:spPr bwMode="auto">
          <a:xfrm>
            <a:off x="3128963" y="3843338"/>
            <a:ext cx="2800350" cy="476250"/>
          </a:xfrm>
          <a:prstGeom prst="rect">
            <a:avLst/>
          </a:prstGeom>
          <a:solidFill>
            <a:schemeClr val="bg1"/>
          </a:solidFill>
          <a:ln w="19050">
            <a:solidFill>
              <a:srgbClr val="CC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rgbClr val="CC0099"/>
                </a:solidFill>
                <a:latin typeface="HGｺﾞｼｯｸE" pitchFamily="49" charset="-128"/>
                <a:ea typeface="HGｺﾞｼｯｸE" pitchFamily="49" charset="-128"/>
              </a:rPr>
              <a:t>何</a:t>
            </a:r>
            <a:r>
              <a:rPr lang="en-US" altLang="ja-JP" sz="2400">
                <a:solidFill>
                  <a:srgbClr val="000000"/>
                </a:solidFill>
                <a:latin typeface="HGｺﾞｼｯｸE" pitchFamily="49" charset="-128"/>
                <a:ea typeface="HGｺﾞｼｯｸE" pitchFamily="49" charset="-128"/>
              </a:rPr>
              <a:t>(</a:t>
            </a:r>
            <a:r>
              <a:rPr lang="ja-JP" altLang="en-US" sz="2400">
                <a:solidFill>
                  <a:srgbClr val="000000"/>
                </a:solidFill>
                <a:latin typeface="HGｺﾞｼｯｸE" pitchFamily="49" charset="-128"/>
                <a:ea typeface="HGｺﾞｼｯｸE" pitchFamily="49" charset="-128"/>
              </a:rPr>
              <a:t>管理特性）</a:t>
            </a:r>
            <a:r>
              <a:rPr lang="ja-JP" altLang="en-US" sz="2400">
                <a:solidFill>
                  <a:srgbClr val="CC0099"/>
                </a:solidFill>
                <a:latin typeface="HGｺﾞｼｯｸE" pitchFamily="49" charset="-128"/>
                <a:ea typeface="HGｺﾞｼｯｸE" pitchFamily="49" charset="-128"/>
              </a:rPr>
              <a:t>を</a:t>
            </a:r>
          </a:p>
        </p:txBody>
      </p:sp>
      <p:sp>
        <p:nvSpPr>
          <p:cNvPr id="335889" name="Text Box 17"/>
          <p:cNvSpPr txBox="1">
            <a:spLocks noChangeArrowheads="1"/>
          </p:cNvSpPr>
          <p:nvPr/>
        </p:nvSpPr>
        <p:spPr bwMode="auto">
          <a:xfrm>
            <a:off x="7854950" y="2070100"/>
            <a:ext cx="987425" cy="10064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6000" b="1">
                <a:solidFill>
                  <a:srgbClr val="FF0000"/>
                </a:solidFill>
                <a:latin typeface="Times New Roman" pitchFamily="18" charset="0"/>
                <a:ea typeface="HG正楷書体-PRO" pitchFamily="65" charset="-128"/>
              </a:rPr>
              <a:t>○</a:t>
            </a:r>
          </a:p>
        </p:txBody>
      </p:sp>
      <p:grpSp>
        <p:nvGrpSpPr>
          <p:cNvPr id="335890" name="Group 18"/>
          <p:cNvGrpSpPr>
            <a:grpSpLocks/>
          </p:cNvGrpSpPr>
          <p:nvPr/>
        </p:nvGrpSpPr>
        <p:grpSpPr bwMode="auto">
          <a:xfrm>
            <a:off x="904875" y="4503738"/>
            <a:ext cx="7988300" cy="1130300"/>
            <a:chOff x="570" y="2837"/>
            <a:chExt cx="5032" cy="712"/>
          </a:xfrm>
        </p:grpSpPr>
        <p:sp>
          <p:nvSpPr>
            <p:cNvPr id="335891" name="Rectangle 19"/>
            <p:cNvSpPr>
              <a:spLocks noChangeArrowheads="1"/>
            </p:cNvSpPr>
            <p:nvPr/>
          </p:nvSpPr>
          <p:spPr bwMode="auto">
            <a:xfrm>
              <a:off x="570" y="2837"/>
              <a:ext cx="2332" cy="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spcBef>
                  <a:spcPct val="20000"/>
                </a:spcBef>
              </a:pPr>
              <a:r>
                <a:rPr lang="en-US" altLang="ja-JP" sz="1800">
                  <a:solidFill>
                    <a:srgbClr val="000000"/>
                  </a:solidFill>
                  <a:latin typeface="HG創英角ﾎﾟｯﾌﾟ体" pitchFamily="49" charset="-128"/>
                  <a:ea typeface="HG創英角ﾎﾟｯﾌﾟ体" pitchFamily="49" charset="-128"/>
                </a:rPr>
                <a:t>◇</a:t>
              </a:r>
              <a:r>
                <a:rPr lang="ja-JP" altLang="en-US">
                  <a:solidFill>
                    <a:schemeClr val="tx1"/>
                  </a:solidFill>
                  <a:latin typeface="Times New Roman" pitchFamily="18" charset="0"/>
                  <a:ea typeface="HG創英角ﾎﾟｯﾌﾟ体" pitchFamily="49" charset="-128"/>
                </a:rPr>
                <a:t>テーマ名に</a:t>
              </a:r>
              <a:r>
                <a:rPr lang="ja-JP" altLang="en-US">
                  <a:solidFill>
                    <a:srgbClr val="FF0000"/>
                  </a:solidFill>
                  <a:latin typeface="Times New Roman" pitchFamily="18" charset="0"/>
                  <a:ea typeface="HG創英角ﾎﾟｯﾌﾟ体" pitchFamily="49" charset="-128"/>
                </a:rPr>
                <a:t>手段は入れない</a:t>
              </a:r>
            </a:p>
          </p:txBody>
        </p:sp>
        <p:sp>
          <p:nvSpPr>
            <p:cNvPr id="335892" name="Text Box 20"/>
            <p:cNvSpPr txBox="1">
              <a:spLocks noChangeArrowheads="1"/>
            </p:cNvSpPr>
            <p:nvPr/>
          </p:nvSpPr>
          <p:spPr bwMode="auto">
            <a:xfrm>
              <a:off x="599" y="3124"/>
              <a:ext cx="4535"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2400" b="1">
                  <a:solidFill>
                    <a:schemeClr val="bg2"/>
                  </a:solidFill>
                  <a:latin typeface="ＭＳ Ｐゴシック" pitchFamily="50" charset="-128"/>
                  <a:ea typeface="ＭＳ Ｐゴシック" pitchFamily="50" charset="-128"/>
                </a:rPr>
                <a:t>　</a:t>
              </a:r>
              <a:r>
                <a:rPr lang="ja-JP" altLang="en-US" sz="2400" b="1">
                  <a:solidFill>
                    <a:schemeClr val="tx1"/>
                  </a:solidFill>
                  <a:latin typeface="ＭＳ Ｐゴシック" pitchFamily="50" charset="-128"/>
                  <a:ea typeface="ＭＳ Ｐゴシック" pitchFamily="50" charset="-128"/>
                </a:rPr>
                <a:t>「ＡＢラインの</a:t>
              </a:r>
              <a:r>
                <a:rPr lang="ja-JP" altLang="en-US" sz="2400" b="1" u="sng">
                  <a:solidFill>
                    <a:srgbClr val="FF0000"/>
                  </a:solidFill>
                  <a:latin typeface="ＭＳ Ｐゴシック" pitchFamily="50" charset="-128"/>
                  <a:ea typeface="ＭＳ Ｐゴシック" pitchFamily="50" charset="-128"/>
                </a:rPr>
                <a:t>治具改善</a:t>
              </a:r>
              <a:r>
                <a:rPr lang="ja-JP" altLang="en-US" sz="2400" b="1">
                  <a:solidFill>
                    <a:schemeClr val="tx1"/>
                  </a:solidFill>
                  <a:latin typeface="ＭＳ Ｐゴシック" pitchFamily="50" charset="-128"/>
                  <a:ea typeface="ＭＳ Ｐゴシック" pitchFamily="50" charset="-128"/>
                </a:rPr>
                <a:t>による組み立て不良の低減」</a:t>
              </a:r>
              <a:r>
                <a:rPr lang="ja-JP" altLang="en-US" sz="2400" b="1">
                  <a:solidFill>
                    <a:schemeClr val="bg2"/>
                  </a:solidFill>
                  <a:latin typeface="ＭＳ Ｐゴシック" pitchFamily="50" charset="-128"/>
                  <a:ea typeface="ＭＳ Ｐゴシック" pitchFamily="50" charset="-128"/>
                </a:rPr>
                <a:t>　</a:t>
              </a:r>
            </a:p>
          </p:txBody>
        </p:sp>
        <p:sp>
          <p:nvSpPr>
            <p:cNvPr id="335893" name="Text Box 21"/>
            <p:cNvSpPr txBox="1">
              <a:spLocks noChangeArrowheads="1"/>
            </p:cNvSpPr>
            <p:nvPr/>
          </p:nvSpPr>
          <p:spPr bwMode="auto">
            <a:xfrm>
              <a:off x="4955" y="2915"/>
              <a:ext cx="647" cy="63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6000" b="1">
                  <a:solidFill>
                    <a:srgbClr val="FF0000"/>
                  </a:solidFill>
                  <a:latin typeface="Times New Roman" pitchFamily="18" charset="0"/>
                  <a:ea typeface="HG正楷書体-PRO" pitchFamily="65" charset="-128"/>
                </a:rPr>
                <a:t>×</a:t>
              </a:r>
            </a:p>
          </p:txBody>
        </p:sp>
      </p:grpSp>
    </p:spTree>
  </p:cSld>
  <p:clrMapOvr>
    <a:masterClrMapping/>
  </p:clrMapOvr>
  <p:transition>
    <p:pull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1026"/>
          <p:cNvSpPr>
            <a:spLocks noChangeArrowheads="1"/>
          </p:cNvSpPr>
          <p:nvPr/>
        </p:nvSpPr>
        <p:spPr bwMode="auto">
          <a:xfrm>
            <a:off x="0" y="0"/>
            <a:ext cx="9158288" cy="6858000"/>
          </a:xfrm>
          <a:prstGeom prst="rect">
            <a:avLst/>
          </a:prstGeom>
          <a:solidFill>
            <a:srgbClr val="66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ja-JP" sz="3200">
              <a:solidFill>
                <a:schemeClr val="tx1"/>
              </a:solidFill>
              <a:latin typeface="Times New Roman" pitchFamily="18" charset="0"/>
              <a:ea typeface="HG正楷書体-PRO" pitchFamily="65" charset="-128"/>
            </a:endParaRPr>
          </a:p>
        </p:txBody>
      </p:sp>
      <p:sp>
        <p:nvSpPr>
          <p:cNvPr id="337923" name="Rectangle 1027"/>
          <p:cNvSpPr>
            <a:spLocks noGrp="1" noChangeArrowheads="1"/>
          </p:cNvSpPr>
          <p:nvPr>
            <p:ph type="title"/>
          </p:nvPr>
        </p:nvSpPr>
        <p:spPr>
          <a:xfrm>
            <a:off x="519113" y="301625"/>
            <a:ext cx="8624887" cy="549275"/>
          </a:xfrm>
        </p:spPr>
        <p:txBody>
          <a:bodyPr/>
          <a:lstStyle/>
          <a:p>
            <a:pPr algn="l"/>
            <a:r>
              <a:rPr lang="ja-JP" altLang="en-US" sz="4000">
                <a:solidFill>
                  <a:srgbClr val="FFFF00"/>
                </a:solidFill>
                <a:ea typeface="HG創英角ﾎﾟｯﾌﾟ体" pitchFamily="49" charset="-128"/>
              </a:rPr>
              <a:t>１．テーマの選定</a:t>
            </a:r>
          </a:p>
        </p:txBody>
      </p:sp>
      <p:sp>
        <p:nvSpPr>
          <p:cNvPr id="337924" name="Text Box 1028"/>
          <p:cNvSpPr txBox="1">
            <a:spLocks noChangeArrowheads="1"/>
          </p:cNvSpPr>
          <p:nvPr/>
        </p:nvSpPr>
        <p:spPr bwMode="auto">
          <a:xfrm>
            <a:off x="808038" y="2557463"/>
            <a:ext cx="74993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3200">
                <a:solidFill>
                  <a:srgbClr val="FFCCCC"/>
                </a:solidFill>
                <a:latin typeface="Times New Roman" pitchFamily="18" charset="0"/>
                <a:ea typeface="HG創英角ﾎﾟｯﾌﾟ体" pitchFamily="49" charset="-128"/>
              </a:rPr>
              <a:t>・上位方針との関係性</a:t>
            </a:r>
          </a:p>
          <a:p>
            <a:pPr algn="l"/>
            <a:r>
              <a:rPr lang="ja-JP" altLang="en-US" sz="3200">
                <a:solidFill>
                  <a:srgbClr val="FFCCCC"/>
                </a:solidFill>
                <a:latin typeface="Times New Roman" pitchFamily="18" charset="0"/>
                <a:ea typeface="HG創英角ﾎﾟｯﾌﾟ体" pitchFamily="49" charset="-128"/>
              </a:rPr>
              <a:t>・必要性（重要度、緊急度、拡大性等）</a:t>
            </a:r>
          </a:p>
        </p:txBody>
      </p:sp>
      <p:sp>
        <p:nvSpPr>
          <p:cNvPr id="337925" name="AutoShape 1029"/>
          <p:cNvSpPr>
            <a:spLocks noChangeArrowheads="1"/>
          </p:cNvSpPr>
          <p:nvPr/>
        </p:nvSpPr>
        <p:spPr bwMode="auto">
          <a:xfrm>
            <a:off x="1096963" y="1509713"/>
            <a:ext cx="6880225" cy="725487"/>
          </a:xfrm>
          <a:prstGeom prst="roundRect">
            <a:avLst>
              <a:gd name="adj" fmla="val 16667"/>
            </a:avLst>
          </a:prstGeom>
          <a:solidFill>
            <a:srgbClr val="FFFF99"/>
          </a:solidFill>
          <a:ln w="9525">
            <a:solidFill>
              <a:schemeClr val="tx1"/>
            </a:solidFill>
            <a:round/>
            <a:headEnd/>
            <a:tailEnd/>
          </a:ln>
          <a:effectLst>
            <a:outerShdw dist="107763" dir="2700000" algn="ctr" rotWithShape="0">
              <a:schemeClr val="bg2"/>
            </a:outerShdw>
          </a:effectLst>
        </p:spPr>
        <p:txBody>
          <a:bodyPr wrap="none" anchor="ctr"/>
          <a:lstStyle/>
          <a:p>
            <a:r>
              <a:rPr lang="ja-JP" altLang="en-US" sz="3200">
                <a:solidFill>
                  <a:srgbClr val="0099FF"/>
                </a:solidFill>
                <a:latin typeface="Times New Roman" pitchFamily="18" charset="0"/>
                <a:ea typeface="HGP創英角ﾎﾟｯﾌﾟ体" pitchFamily="50" charset="-128"/>
              </a:rPr>
              <a:t>テーマの必要性の高さ</a:t>
            </a:r>
          </a:p>
        </p:txBody>
      </p:sp>
      <p:sp>
        <p:nvSpPr>
          <p:cNvPr id="337926" name="Oval 1030"/>
          <p:cNvSpPr>
            <a:spLocks noChangeArrowheads="1"/>
          </p:cNvSpPr>
          <p:nvPr/>
        </p:nvSpPr>
        <p:spPr bwMode="auto">
          <a:xfrm>
            <a:off x="5372100" y="317500"/>
            <a:ext cx="2208213" cy="6604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P創英角ﾎﾟｯﾌﾟ体" pitchFamily="50" charset="-128"/>
              </a:rPr>
              <a:t>Ｐｏｉｎｔ</a:t>
            </a:r>
          </a:p>
        </p:txBody>
      </p:sp>
      <p:sp>
        <p:nvSpPr>
          <p:cNvPr id="337927" name="AutoShape 1031"/>
          <p:cNvSpPr>
            <a:spLocks noChangeArrowheads="1"/>
          </p:cNvSpPr>
          <p:nvPr/>
        </p:nvSpPr>
        <p:spPr bwMode="auto">
          <a:xfrm>
            <a:off x="3505200" y="4051300"/>
            <a:ext cx="4368800" cy="495300"/>
          </a:xfrm>
          <a:prstGeom prst="roundRect">
            <a:avLst>
              <a:gd name="adj" fmla="val 16667"/>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solidFill>
                  <a:schemeClr val="bg1"/>
                </a:solidFill>
                <a:latin typeface="Times New Roman" pitchFamily="18" charset="0"/>
                <a:ea typeface="HGS創英角ﾎﾟｯﾌﾟ体" pitchFamily="50" charset="-128"/>
              </a:rPr>
              <a:t>量産前であれば“予測”</a:t>
            </a:r>
          </a:p>
        </p:txBody>
      </p:sp>
      <p:pic>
        <p:nvPicPr>
          <p:cNvPr id="337928" name="Picture 10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275" y="4460875"/>
            <a:ext cx="3040063" cy="206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7929" name="AutoShape 1033">
            <a:hlinkClick r:id="" action="ppaction://noaction" highlightClick="1"/>
          </p:cNvPr>
          <p:cNvSpPr>
            <a:spLocks noChangeArrowheads="1"/>
          </p:cNvSpPr>
          <p:nvPr/>
        </p:nvSpPr>
        <p:spPr bwMode="auto">
          <a:xfrm>
            <a:off x="6248400" y="5257800"/>
            <a:ext cx="685800" cy="609600"/>
          </a:xfrm>
          <a:prstGeom prst="actionButtonForwardNex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transition>
    <p:pull dir="u"/>
  </p:transition>
</p:sld>
</file>

<file path=ppt/theme/theme1.xml><?xml version="1.0" encoding="utf-8"?>
<a:theme xmlns:a="http://schemas.openxmlformats.org/drawingml/2006/main" name="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2000" b="0" i="0" u="none" strike="noStrike" cap="none" normalizeH="0" baseline="0" smtClean="0">
            <a:ln>
              <a:noFill/>
            </a:ln>
            <a:solidFill>
              <a:schemeClr val="tx2"/>
            </a:solidFill>
            <a:effectLst/>
            <a:latin typeface="Arial" charset="0"/>
            <a:ea typeface="HG丸ｺﾞｼｯｸM-PRO" pitchFamily="4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2000" b="0" i="0" u="none" strike="noStrike" cap="none" normalizeH="0" baseline="0" smtClean="0">
            <a:ln>
              <a:noFill/>
            </a:ln>
            <a:solidFill>
              <a:schemeClr val="tx2"/>
            </a:solidFill>
            <a:effectLst/>
            <a:latin typeface="Arial" charset="0"/>
            <a:ea typeface="HG丸ｺﾞｼｯｸM-PRO" pitchFamily="49" charset="-128"/>
          </a:defRPr>
        </a:defPPr>
      </a:lstStyle>
    </a:ln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E318F609-96D8-481C-BEAE-E2A9215EADEC}"/>
</file>

<file path=customXml/itemProps2.xml><?xml version="1.0" encoding="utf-8"?>
<ds:datastoreItem xmlns:ds="http://schemas.openxmlformats.org/officeDocument/2006/customXml" ds:itemID="{0958F60A-74C1-4CD0-BC99-03B0D07DDE20}"/>
</file>

<file path=customXml/itemProps3.xml><?xml version="1.0" encoding="utf-8"?>
<ds:datastoreItem xmlns:ds="http://schemas.openxmlformats.org/officeDocument/2006/customXml" ds:itemID="{750060B1-0037-4FBA-A31F-715E5C220FC1}"/>
</file>

<file path=docProps/app.xml><?xml version="1.0" encoding="utf-8"?>
<Properties xmlns="http://schemas.openxmlformats.org/officeDocument/2006/extended-properties" xmlns:vt="http://schemas.openxmlformats.org/officeDocument/2006/docPropsVTypes">
  <TotalTime>11059</TotalTime>
  <Words>3395</Words>
  <Application>Microsoft Office PowerPoint</Application>
  <PresentationFormat>画面に合わせる (4:3)</PresentationFormat>
  <Paragraphs>657</Paragraphs>
  <Slides>33</Slides>
  <Notes>18</Notes>
  <HiddenSlides>0</HiddenSlides>
  <MMClips>0</MMClips>
  <ScaleCrop>false</ScaleCrop>
  <HeadingPairs>
    <vt:vector size="8" baseType="variant">
      <vt:variant>
        <vt:lpstr>使用されているフォント</vt:lpstr>
      </vt:variant>
      <vt:variant>
        <vt:i4>13</vt:i4>
      </vt:variant>
      <vt:variant>
        <vt:lpstr>テーマ</vt:lpstr>
      </vt:variant>
      <vt:variant>
        <vt:i4>1</vt:i4>
      </vt:variant>
      <vt:variant>
        <vt:lpstr>埋め込まれた OLE サーバー</vt:lpstr>
      </vt:variant>
      <vt:variant>
        <vt:i4>1</vt:i4>
      </vt:variant>
      <vt:variant>
        <vt:lpstr>スライド タイトル</vt:lpstr>
      </vt:variant>
      <vt:variant>
        <vt:i4>33</vt:i4>
      </vt:variant>
    </vt:vector>
  </HeadingPairs>
  <TitlesOfParts>
    <vt:vector size="48" baseType="lpstr">
      <vt:lpstr>Times New Roman</vt:lpstr>
      <vt:lpstr>ＭＳ Ｐゴシック</vt:lpstr>
      <vt:lpstr>ＭＳ Ｐ明朝</vt:lpstr>
      <vt:lpstr>Arial</vt:lpstr>
      <vt:lpstr>HG丸ｺﾞｼｯｸM-PRO</vt:lpstr>
      <vt:lpstr>HG正楷書体-PRO</vt:lpstr>
      <vt:lpstr>HGP創英角ﾎﾟｯﾌﾟ体</vt:lpstr>
      <vt:lpstr>HGS創英角ﾎﾟｯﾌﾟ体</vt:lpstr>
      <vt:lpstr>HGｺﾞｼｯｸE</vt:lpstr>
      <vt:lpstr>HG創英角ﾎﾟｯﾌﾟ体</vt:lpstr>
      <vt:lpstr>HGP創英角ｺﾞｼｯｸUB</vt:lpstr>
      <vt:lpstr>HGSｺﾞｼｯｸE</vt:lpstr>
      <vt:lpstr>HGPｺﾞｼｯｸE</vt:lpstr>
      <vt:lpstr>標準デザイン</vt:lpstr>
      <vt:lpstr>Microsoft Excel ワークシート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６．テーマを決定する</vt:lpstr>
      <vt:lpstr>１．テーマの選定</vt:lpstr>
      <vt:lpstr>PowerPoint プレゼンテーション</vt:lpstr>
      <vt:lpstr>４．目標を設定する</vt:lpstr>
      <vt:lpstr>２．現状の把握</vt:lpstr>
      <vt:lpstr>PowerPoint プレゼンテーション</vt:lpstr>
      <vt:lpstr>２．目標の設定</vt:lpstr>
      <vt:lpstr>活動計画の作成</vt:lpstr>
      <vt:lpstr>３．活動計画の作成</vt:lpstr>
      <vt:lpstr>PowerPoint プレゼンテーション</vt:lpstr>
      <vt:lpstr>３．要因を追究し絞り込む</vt:lpstr>
      <vt:lpstr>４．要因の解析</vt:lpstr>
      <vt:lpstr>PowerPoint プレゼンテーション</vt:lpstr>
      <vt:lpstr>PowerPoint プレゼンテーション</vt:lpstr>
      <vt:lpstr>対策の検討と実施</vt:lpstr>
      <vt:lpstr>方策案効果評価表（系統マトリックス図）</vt:lpstr>
      <vt:lpstr>５．対策の検討と実施</vt:lpstr>
      <vt:lpstr>効果の確認</vt:lpstr>
      <vt:lpstr>PowerPoint プレゼンテーション</vt:lpstr>
      <vt:lpstr>PowerPoint プレゼンテーション</vt:lpstr>
      <vt:lpstr>６．効果の確認</vt:lpstr>
      <vt:lpstr>標準化と管理の定着</vt:lpstr>
      <vt:lpstr>７．標準化と管理の定着</vt:lpstr>
      <vt:lpstr>反省と今後の進め方</vt:lpstr>
      <vt:lpstr>PowerPoint プレゼンテーション</vt:lpstr>
      <vt:lpstr>どうもありがとう 御座いました</vt:lpstr>
    </vt:vector>
  </TitlesOfParts>
  <Company>情報システム部</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テーマ ＭＱ６５ 　ブッシュ下穴仕上げ工程の 　　　　　　　　　　　　加工不良撲滅</dc:title>
  <dc:creator>MK4　芦澤　倫男（6518-521）</dc:creator>
  <cp:lastModifiedBy>s890376</cp:lastModifiedBy>
  <cp:revision>164</cp:revision>
  <dcterms:created xsi:type="dcterms:W3CDTF">2006-05-08T17:24:41Z</dcterms:created>
  <dcterms:modified xsi:type="dcterms:W3CDTF">2020-02-18T02:59:15Z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ies>
</file>