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23.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4.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84" r:id="rId2"/>
    <p:sldId id="257" r:id="rId3"/>
    <p:sldId id="258" r:id="rId4"/>
    <p:sldId id="259" r:id="rId5"/>
    <p:sldId id="260" r:id="rId6"/>
    <p:sldId id="281" r:id="rId7"/>
    <p:sldId id="256" r:id="rId8"/>
    <p:sldId id="283" r:id="rId9"/>
    <p:sldId id="261" r:id="rId10"/>
    <p:sldId id="262" r:id="rId11"/>
    <p:sldId id="264" r:id="rId12"/>
    <p:sldId id="265" r:id="rId13"/>
    <p:sldId id="272" r:id="rId14"/>
    <p:sldId id="273" r:id="rId15"/>
    <p:sldId id="267" r:id="rId16"/>
    <p:sldId id="266" r:id="rId17"/>
    <p:sldId id="263" r:id="rId18"/>
    <p:sldId id="277" r:id="rId19"/>
    <p:sldId id="278" r:id="rId20"/>
    <p:sldId id="275" r:id="rId21"/>
    <p:sldId id="276" r:id="rId22"/>
    <p:sldId id="282" r:id="rId23"/>
    <p:sldId id="271" r:id="rId24"/>
    <p:sldId id="280" r:id="rId25"/>
  </p:sldIdLst>
  <p:sldSz cx="9144000" cy="6858000" type="screen4x3"/>
  <p:notesSz cx="6735763" cy="9866313"/>
  <p:defaultTextStyle>
    <a:defPPr>
      <a:defRPr lang="ja-JP"/>
    </a:defPPr>
    <a:lvl1pPr algn="l" rtl="0" fontAlgn="base">
      <a:spcBef>
        <a:spcPct val="0"/>
      </a:spcBef>
      <a:spcAft>
        <a:spcPct val="0"/>
      </a:spcAft>
      <a:defRPr kumimoji="1" sz="10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10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10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10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10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10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10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10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10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6600"/>
    <a:srgbClr val="0000FF"/>
    <a:srgbClr val="990000"/>
    <a:srgbClr val="FF6600"/>
    <a:srgbClr val="0066FF"/>
    <a:srgbClr val="FFFF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p:normalViewPr>
  <p:slideViewPr>
    <p:cSldViewPr snapToGrid="0">
      <p:cViewPr>
        <p:scale>
          <a:sx n="75" d="100"/>
          <a:sy n="75" d="100"/>
        </p:scale>
        <p:origin x="-1236" y="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1026"/>
          <p:cNvSpPr>
            <a:spLocks noGrp="1" noChangeArrowheads="1"/>
          </p:cNvSpPr>
          <p:nvPr>
            <p:ph type="hdr" sz="quarter"/>
          </p:nvPr>
        </p:nvSpPr>
        <p:spPr bwMode="auto">
          <a:xfrm>
            <a:off x="0" y="0"/>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6" tIns="45358" rIns="90716" bIns="45358" numCol="1" anchor="t" anchorCtr="0" compatLnSpc="1">
            <a:prstTxWarp prst="textNoShape">
              <a:avLst/>
            </a:prstTxWarp>
          </a:bodyPr>
          <a:lstStyle>
            <a:lvl1pPr defTabSz="908050">
              <a:defRPr sz="1100"/>
            </a:lvl1pPr>
          </a:lstStyle>
          <a:p>
            <a:endParaRPr lang="en-US" altLang="ja-JP"/>
          </a:p>
        </p:txBody>
      </p:sp>
      <p:sp>
        <p:nvSpPr>
          <p:cNvPr id="23555" name="Rectangle 1027"/>
          <p:cNvSpPr>
            <a:spLocks noGrp="1" noChangeArrowheads="1"/>
          </p:cNvSpPr>
          <p:nvPr>
            <p:ph type="dt" sz="quarter" idx="1"/>
          </p:nvPr>
        </p:nvSpPr>
        <p:spPr bwMode="auto">
          <a:xfrm>
            <a:off x="3816350" y="0"/>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6" tIns="45358" rIns="90716" bIns="45358" numCol="1" anchor="t" anchorCtr="0" compatLnSpc="1">
            <a:prstTxWarp prst="textNoShape">
              <a:avLst/>
            </a:prstTxWarp>
          </a:bodyPr>
          <a:lstStyle>
            <a:lvl1pPr algn="r" defTabSz="908050">
              <a:defRPr sz="1100"/>
            </a:lvl1pPr>
          </a:lstStyle>
          <a:p>
            <a:endParaRPr lang="en-US" altLang="ja-JP"/>
          </a:p>
        </p:txBody>
      </p:sp>
      <p:sp>
        <p:nvSpPr>
          <p:cNvPr id="23556" name="Rectangle 1028"/>
          <p:cNvSpPr>
            <a:spLocks noGrp="1" noChangeArrowheads="1"/>
          </p:cNvSpPr>
          <p:nvPr>
            <p:ph type="ftr" sz="quarter" idx="2"/>
          </p:nvPr>
        </p:nvSpPr>
        <p:spPr bwMode="auto">
          <a:xfrm>
            <a:off x="0" y="9374188"/>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6" tIns="45358" rIns="90716" bIns="45358" numCol="1" anchor="b" anchorCtr="0" compatLnSpc="1">
            <a:prstTxWarp prst="textNoShape">
              <a:avLst/>
            </a:prstTxWarp>
          </a:bodyPr>
          <a:lstStyle>
            <a:lvl1pPr defTabSz="908050">
              <a:defRPr sz="1100"/>
            </a:lvl1pPr>
          </a:lstStyle>
          <a:p>
            <a:endParaRPr lang="en-US" altLang="ja-JP"/>
          </a:p>
        </p:txBody>
      </p:sp>
      <p:sp>
        <p:nvSpPr>
          <p:cNvPr id="23557" name="Rectangle 1029"/>
          <p:cNvSpPr>
            <a:spLocks noGrp="1" noChangeArrowheads="1"/>
          </p:cNvSpPr>
          <p:nvPr>
            <p:ph type="sldNum" sz="quarter" idx="3"/>
          </p:nvPr>
        </p:nvSpPr>
        <p:spPr bwMode="auto">
          <a:xfrm>
            <a:off x="3816350" y="9374188"/>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6" tIns="45358" rIns="90716" bIns="45358" numCol="1" anchor="b" anchorCtr="0" compatLnSpc="1">
            <a:prstTxWarp prst="textNoShape">
              <a:avLst/>
            </a:prstTxWarp>
          </a:bodyPr>
          <a:lstStyle>
            <a:lvl1pPr algn="r" defTabSz="908050">
              <a:defRPr sz="1100"/>
            </a:lvl1pPr>
          </a:lstStyle>
          <a:p>
            <a:fld id="{C6872C9D-AF06-4EBF-8288-CD19AC5761B0}" type="slidenum">
              <a:rPr lang="en-US" altLang="ja-JP"/>
              <a:pPr/>
              <a:t>‹#›</a:t>
            </a:fld>
            <a:endParaRPr lang="en-US" altLang="ja-JP"/>
          </a:p>
        </p:txBody>
      </p:sp>
    </p:spTree>
    <p:extLst>
      <p:ext uri="{BB962C8B-B14F-4D97-AF65-F5344CB8AC3E}">
        <p14:creationId xmlns:p14="http://schemas.microsoft.com/office/powerpoint/2010/main" val="523270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572" tIns="43786" rIns="87572" bIns="43786" numCol="1" anchor="t" anchorCtr="0" compatLnSpc="1">
            <a:prstTxWarp prst="textNoShape">
              <a:avLst/>
            </a:prstTxWarp>
          </a:bodyPr>
          <a:lstStyle>
            <a:lvl1pPr defTabSz="876300">
              <a:defRPr sz="1100"/>
            </a:lvl1pPr>
          </a:lstStyle>
          <a:p>
            <a:endParaRPr lang="en-US" altLang="ja-JP"/>
          </a:p>
        </p:txBody>
      </p:sp>
      <p:sp>
        <p:nvSpPr>
          <p:cNvPr id="28675" name="Rectangle 3"/>
          <p:cNvSpPr>
            <a:spLocks noGrp="1" noChangeArrowheads="1"/>
          </p:cNvSpPr>
          <p:nvPr>
            <p:ph type="dt" idx="1"/>
          </p:nvPr>
        </p:nvSpPr>
        <p:spPr bwMode="auto">
          <a:xfrm>
            <a:off x="3814763" y="0"/>
            <a:ext cx="291941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572" tIns="43786" rIns="87572" bIns="43786" numCol="1" anchor="t" anchorCtr="0" compatLnSpc="1">
            <a:prstTxWarp prst="textNoShape">
              <a:avLst/>
            </a:prstTxWarp>
          </a:bodyPr>
          <a:lstStyle>
            <a:lvl1pPr algn="r" defTabSz="876300">
              <a:defRPr sz="1100"/>
            </a:lvl1pPr>
          </a:lstStyle>
          <a:p>
            <a:endParaRPr lang="en-US" altLang="ja-JP"/>
          </a:p>
        </p:txBody>
      </p:sp>
      <p:sp>
        <p:nvSpPr>
          <p:cNvPr id="28676" name="Rectangle 4"/>
          <p:cNvSpPr>
            <a:spLocks noRot="1" noChangeArrowheads="1" noTextEdit="1"/>
          </p:cNvSpPr>
          <p:nvPr>
            <p:ph type="sldImg" idx="2"/>
          </p:nvPr>
        </p:nvSpPr>
        <p:spPr bwMode="auto">
          <a:xfrm>
            <a:off x="901700" y="741363"/>
            <a:ext cx="4932363" cy="36988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8677" name="Rectangle 5"/>
          <p:cNvSpPr>
            <a:spLocks noGrp="1" noChangeArrowheads="1"/>
          </p:cNvSpPr>
          <p:nvPr>
            <p:ph type="body" sz="quarter" idx="3"/>
          </p:nvPr>
        </p:nvSpPr>
        <p:spPr bwMode="auto">
          <a:xfrm>
            <a:off x="673100" y="4686300"/>
            <a:ext cx="5389563" cy="443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572" tIns="43786" rIns="87572" bIns="4378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8678" name="Rectangle 6"/>
          <p:cNvSpPr>
            <a:spLocks noGrp="1" noChangeArrowheads="1"/>
          </p:cNvSpPr>
          <p:nvPr>
            <p:ph type="ftr" sz="quarter" idx="4"/>
          </p:nvPr>
        </p:nvSpPr>
        <p:spPr bwMode="auto">
          <a:xfrm>
            <a:off x="0" y="9372600"/>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572" tIns="43786" rIns="87572" bIns="43786" numCol="1" anchor="b" anchorCtr="0" compatLnSpc="1">
            <a:prstTxWarp prst="textNoShape">
              <a:avLst/>
            </a:prstTxWarp>
          </a:bodyPr>
          <a:lstStyle>
            <a:lvl1pPr defTabSz="876300">
              <a:defRPr sz="1100"/>
            </a:lvl1pPr>
          </a:lstStyle>
          <a:p>
            <a:endParaRPr lang="en-US" altLang="ja-JP"/>
          </a:p>
        </p:txBody>
      </p:sp>
      <p:sp>
        <p:nvSpPr>
          <p:cNvPr id="28679" name="Rectangle 7"/>
          <p:cNvSpPr>
            <a:spLocks noGrp="1" noChangeArrowheads="1"/>
          </p:cNvSpPr>
          <p:nvPr>
            <p:ph type="sldNum" sz="quarter" idx="5"/>
          </p:nvPr>
        </p:nvSpPr>
        <p:spPr bwMode="auto">
          <a:xfrm>
            <a:off x="3814763" y="9372600"/>
            <a:ext cx="291941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572" tIns="43786" rIns="87572" bIns="43786" numCol="1" anchor="b" anchorCtr="0" compatLnSpc="1">
            <a:prstTxWarp prst="textNoShape">
              <a:avLst/>
            </a:prstTxWarp>
          </a:bodyPr>
          <a:lstStyle>
            <a:lvl1pPr algn="r" defTabSz="876300">
              <a:defRPr sz="1100"/>
            </a:lvl1pPr>
          </a:lstStyle>
          <a:p>
            <a:fld id="{AF353836-4A04-46B9-8447-B1432E13E6D6}" type="slidenum">
              <a:rPr lang="en-US" altLang="ja-JP"/>
              <a:pPr/>
              <a:t>‹#›</a:t>
            </a:fld>
            <a:endParaRPr lang="en-US" altLang="ja-JP"/>
          </a:p>
        </p:txBody>
      </p:sp>
    </p:spTree>
    <p:extLst>
      <p:ext uri="{BB962C8B-B14F-4D97-AF65-F5344CB8AC3E}">
        <p14:creationId xmlns:p14="http://schemas.microsoft.com/office/powerpoint/2010/main" val="344369540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D69091-AD3A-479A-A960-8E57774A1237}" type="slidenum">
              <a:rPr lang="en-US" altLang="ja-JP"/>
              <a:pPr/>
              <a:t>24</a:t>
            </a:fld>
            <a:endParaRPr lang="en-US" altLang="ja-JP"/>
          </a:p>
        </p:txBody>
      </p:sp>
      <p:sp>
        <p:nvSpPr>
          <p:cNvPr id="35842" name="Rectangle 2"/>
          <p:cNvSpPr>
            <a:spLocks noRot="1" noChangeArrowheads="1" noTextEdit="1"/>
          </p:cNvSpPr>
          <p:nvPr>
            <p:ph type="sldImg"/>
          </p:nvPr>
        </p:nvSpPr>
        <p:spPr>
          <a:xfrm>
            <a:off x="901700" y="739775"/>
            <a:ext cx="4935538" cy="3702050"/>
          </a:xfrm>
          <a:ln/>
        </p:spPr>
      </p:sp>
      <p:sp>
        <p:nvSpPr>
          <p:cNvPr id="35843" name="Rectangle 3"/>
          <p:cNvSpPr>
            <a:spLocks noGrp="1" noChangeArrowheads="1"/>
          </p:cNvSpPr>
          <p:nvPr>
            <p:ph type="body" idx="1"/>
          </p:nvPr>
        </p:nvSpPr>
        <p:spPr>
          <a:xfrm>
            <a:off x="896938" y="4687888"/>
            <a:ext cx="4941887" cy="4438650"/>
          </a:xfrm>
        </p:spPr>
        <p:txBody>
          <a:bodyPr lIns="90604" tIns="45302" rIns="90604" bIns="45302"/>
          <a:lstStyle/>
          <a:p>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E1C60363-F56C-48FC-8246-1AF21B2793FA}" type="slidenum">
              <a:rPr lang="ja-JP" altLang="en-US"/>
              <a:pPr/>
              <a:t>‹#›</a:t>
            </a:fld>
            <a:r>
              <a:rPr lang="en-US" altLang="ja-JP"/>
              <a:t>/24</a:t>
            </a:r>
            <a:r>
              <a:rPr lang="ja-JP" altLang="en-US"/>
              <a:t>）</a:t>
            </a:r>
          </a:p>
        </p:txBody>
      </p:sp>
    </p:spTree>
    <p:extLst>
      <p:ext uri="{BB962C8B-B14F-4D97-AF65-F5344CB8AC3E}">
        <p14:creationId xmlns:p14="http://schemas.microsoft.com/office/powerpoint/2010/main" val="740858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F1B7E2E8-7768-4D52-82CC-22DF657D0BB7}" type="slidenum">
              <a:rPr lang="ja-JP" altLang="en-US"/>
              <a:pPr/>
              <a:t>‹#›</a:t>
            </a:fld>
            <a:r>
              <a:rPr lang="en-US" altLang="ja-JP"/>
              <a:t>/24</a:t>
            </a:r>
            <a:r>
              <a:rPr lang="ja-JP" altLang="en-US"/>
              <a:t>）</a:t>
            </a:r>
          </a:p>
        </p:txBody>
      </p:sp>
    </p:spTree>
    <p:extLst>
      <p:ext uri="{BB962C8B-B14F-4D97-AF65-F5344CB8AC3E}">
        <p14:creationId xmlns:p14="http://schemas.microsoft.com/office/powerpoint/2010/main" val="3000063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16E33A7F-4F83-44D9-BEA9-2A14A9A242AA}" type="slidenum">
              <a:rPr lang="ja-JP" altLang="en-US"/>
              <a:pPr/>
              <a:t>‹#›</a:t>
            </a:fld>
            <a:r>
              <a:rPr lang="en-US" altLang="ja-JP"/>
              <a:t>/24</a:t>
            </a:r>
            <a:r>
              <a:rPr lang="ja-JP" altLang="en-US"/>
              <a:t>）</a:t>
            </a:r>
          </a:p>
        </p:txBody>
      </p:sp>
    </p:spTree>
    <p:extLst>
      <p:ext uri="{BB962C8B-B14F-4D97-AF65-F5344CB8AC3E}">
        <p14:creationId xmlns:p14="http://schemas.microsoft.com/office/powerpoint/2010/main" val="428231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32A67946-AD40-4E93-9169-BCAC812FBF5C}" type="slidenum">
              <a:rPr lang="ja-JP" altLang="en-US"/>
              <a:pPr/>
              <a:t>‹#›</a:t>
            </a:fld>
            <a:r>
              <a:rPr lang="en-US" altLang="ja-JP"/>
              <a:t>/24</a:t>
            </a:r>
            <a:r>
              <a:rPr lang="ja-JP" altLang="en-US"/>
              <a:t>）</a:t>
            </a:r>
          </a:p>
        </p:txBody>
      </p:sp>
    </p:spTree>
    <p:extLst>
      <p:ext uri="{BB962C8B-B14F-4D97-AF65-F5344CB8AC3E}">
        <p14:creationId xmlns:p14="http://schemas.microsoft.com/office/powerpoint/2010/main" val="398893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5A6C8807-B9FB-46CF-9762-7C25B2E793E7}" type="slidenum">
              <a:rPr lang="ja-JP" altLang="en-US"/>
              <a:pPr/>
              <a:t>‹#›</a:t>
            </a:fld>
            <a:r>
              <a:rPr lang="en-US" altLang="ja-JP"/>
              <a:t>/24</a:t>
            </a:r>
            <a:r>
              <a:rPr lang="ja-JP" altLang="en-US"/>
              <a:t>）</a:t>
            </a:r>
          </a:p>
        </p:txBody>
      </p:sp>
    </p:spTree>
    <p:extLst>
      <p:ext uri="{BB962C8B-B14F-4D97-AF65-F5344CB8AC3E}">
        <p14:creationId xmlns:p14="http://schemas.microsoft.com/office/powerpoint/2010/main" val="1338857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r>
              <a:rPr lang="ja-JP" altLang="en-US"/>
              <a:t>（</a:t>
            </a:r>
            <a:fld id="{D175CCE9-AAF8-4C6A-8C6C-3BC512BF866B}" type="slidenum">
              <a:rPr lang="ja-JP" altLang="en-US"/>
              <a:pPr/>
              <a:t>‹#›</a:t>
            </a:fld>
            <a:r>
              <a:rPr lang="en-US" altLang="ja-JP"/>
              <a:t>/24</a:t>
            </a:r>
            <a:r>
              <a:rPr lang="ja-JP" altLang="en-US"/>
              <a:t>）</a:t>
            </a:r>
          </a:p>
        </p:txBody>
      </p:sp>
    </p:spTree>
    <p:extLst>
      <p:ext uri="{BB962C8B-B14F-4D97-AF65-F5344CB8AC3E}">
        <p14:creationId xmlns:p14="http://schemas.microsoft.com/office/powerpoint/2010/main" val="556341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r>
              <a:rPr lang="ja-JP" altLang="en-US"/>
              <a:t>（</a:t>
            </a:r>
            <a:fld id="{C40D8AE7-F6EC-4F1A-BBB4-36E206C4A324}" type="slidenum">
              <a:rPr lang="ja-JP" altLang="en-US"/>
              <a:pPr/>
              <a:t>‹#›</a:t>
            </a:fld>
            <a:r>
              <a:rPr lang="en-US" altLang="ja-JP"/>
              <a:t>/24</a:t>
            </a:r>
            <a:r>
              <a:rPr lang="ja-JP" altLang="en-US"/>
              <a:t>）</a:t>
            </a:r>
          </a:p>
        </p:txBody>
      </p:sp>
    </p:spTree>
    <p:extLst>
      <p:ext uri="{BB962C8B-B14F-4D97-AF65-F5344CB8AC3E}">
        <p14:creationId xmlns:p14="http://schemas.microsoft.com/office/powerpoint/2010/main" val="381421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r>
              <a:rPr lang="ja-JP" altLang="en-US"/>
              <a:t>（</a:t>
            </a:r>
            <a:fld id="{1E2AA444-32F4-4A31-8CFF-DF5EBAACEB61}" type="slidenum">
              <a:rPr lang="ja-JP" altLang="en-US"/>
              <a:pPr/>
              <a:t>‹#›</a:t>
            </a:fld>
            <a:r>
              <a:rPr lang="en-US" altLang="ja-JP"/>
              <a:t>/24</a:t>
            </a:r>
            <a:r>
              <a:rPr lang="ja-JP" altLang="en-US"/>
              <a:t>）</a:t>
            </a:r>
          </a:p>
        </p:txBody>
      </p:sp>
    </p:spTree>
    <p:extLst>
      <p:ext uri="{BB962C8B-B14F-4D97-AF65-F5344CB8AC3E}">
        <p14:creationId xmlns:p14="http://schemas.microsoft.com/office/powerpoint/2010/main" val="3533142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r>
              <a:rPr lang="ja-JP" altLang="en-US"/>
              <a:t>（</a:t>
            </a:r>
            <a:fld id="{93CB0C32-9B12-4025-843C-D84DDB652457}" type="slidenum">
              <a:rPr lang="ja-JP" altLang="en-US"/>
              <a:pPr/>
              <a:t>‹#›</a:t>
            </a:fld>
            <a:r>
              <a:rPr lang="en-US" altLang="ja-JP"/>
              <a:t>/24</a:t>
            </a:r>
            <a:r>
              <a:rPr lang="ja-JP" altLang="en-US"/>
              <a:t>）</a:t>
            </a:r>
          </a:p>
        </p:txBody>
      </p:sp>
    </p:spTree>
    <p:extLst>
      <p:ext uri="{BB962C8B-B14F-4D97-AF65-F5344CB8AC3E}">
        <p14:creationId xmlns:p14="http://schemas.microsoft.com/office/powerpoint/2010/main" val="3148457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r>
              <a:rPr lang="ja-JP" altLang="en-US"/>
              <a:t>（</a:t>
            </a:r>
            <a:fld id="{6672A387-B656-4B71-9296-CE6DB46E2D38}" type="slidenum">
              <a:rPr lang="ja-JP" altLang="en-US"/>
              <a:pPr/>
              <a:t>‹#›</a:t>
            </a:fld>
            <a:r>
              <a:rPr lang="en-US" altLang="ja-JP"/>
              <a:t>/24</a:t>
            </a:r>
            <a:r>
              <a:rPr lang="ja-JP" altLang="en-US"/>
              <a:t>）</a:t>
            </a:r>
          </a:p>
        </p:txBody>
      </p:sp>
    </p:spTree>
    <p:extLst>
      <p:ext uri="{BB962C8B-B14F-4D97-AF65-F5344CB8AC3E}">
        <p14:creationId xmlns:p14="http://schemas.microsoft.com/office/powerpoint/2010/main" val="1480440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r>
              <a:rPr lang="ja-JP" altLang="en-US"/>
              <a:t>（</a:t>
            </a:r>
            <a:fld id="{0AECA8FD-D255-4BAD-8E83-78CBC047AC22}" type="slidenum">
              <a:rPr lang="ja-JP" altLang="en-US"/>
              <a:pPr/>
              <a:t>‹#›</a:t>
            </a:fld>
            <a:r>
              <a:rPr lang="en-US" altLang="ja-JP"/>
              <a:t>/24</a:t>
            </a:r>
            <a:r>
              <a:rPr lang="ja-JP" altLang="en-US"/>
              <a:t>）</a:t>
            </a:r>
          </a:p>
        </p:txBody>
      </p:sp>
    </p:spTree>
    <p:extLst>
      <p:ext uri="{BB962C8B-B14F-4D97-AF65-F5344CB8AC3E}">
        <p14:creationId xmlns:p14="http://schemas.microsoft.com/office/powerpoint/2010/main" val="168849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239000" y="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latin typeface="+mn-ea"/>
              </a:defRPr>
            </a:lvl1pPr>
          </a:lstStyle>
          <a:p>
            <a:r>
              <a:rPr lang="ja-JP" altLang="en-US"/>
              <a:t>（</a:t>
            </a:r>
            <a:fld id="{99CBE5D9-7E64-40B9-8F67-0E891516B8C0}" type="slidenum">
              <a:rPr lang="ja-JP" altLang="en-US"/>
              <a:pPr/>
              <a:t>‹#›</a:t>
            </a:fld>
            <a:r>
              <a:rPr lang="en-US" altLang="ja-JP"/>
              <a:t>/24</a:t>
            </a:r>
            <a:r>
              <a:rPr lang="ja-JP" altLang="en-US"/>
              <a: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oleObject3.bin"/><Relationship Id="rId4" Type="http://schemas.openxmlformats.org/officeDocument/2006/relationships/image" Target="../media/image6.emf"/></Relationships>
</file>

<file path=ppt/slides/_rels/slide2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5"/>
          <p:cNvSpPr>
            <a:spLocks noGrp="1"/>
          </p:cNvSpPr>
          <p:nvPr>
            <p:ph type="sldNum" sz="quarter" idx="12"/>
          </p:nvPr>
        </p:nvSpPr>
        <p:spPr/>
        <p:txBody>
          <a:bodyPr/>
          <a:lstStyle/>
          <a:p>
            <a:r>
              <a:rPr lang="ja-JP" altLang="en-US"/>
              <a:t>（</a:t>
            </a:r>
            <a:fld id="{D88428DD-916A-4B24-A32C-5EBFBF575196}" type="slidenum">
              <a:rPr lang="ja-JP" altLang="en-US"/>
              <a:pPr/>
              <a:t>1</a:t>
            </a:fld>
            <a:r>
              <a:rPr lang="en-US" altLang="ja-JP"/>
              <a:t>/24</a:t>
            </a:r>
            <a:r>
              <a:rPr lang="ja-JP" altLang="en-US"/>
              <a:t>）</a:t>
            </a:r>
          </a:p>
        </p:txBody>
      </p:sp>
      <p:sp>
        <p:nvSpPr>
          <p:cNvPr id="40963" name="Rectangle 3"/>
          <p:cNvSpPr>
            <a:spLocks noGrp="1" noChangeArrowheads="1"/>
          </p:cNvSpPr>
          <p:nvPr>
            <p:ph type="subTitle" idx="1"/>
          </p:nvPr>
        </p:nvSpPr>
        <p:spPr>
          <a:xfrm>
            <a:off x="1079500" y="1514475"/>
            <a:ext cx="6640513" cy="960438"/>
          </a:xfrm>
          <a:solidFill>
            <a:srgbClr val="00CCFF"/>
          </a:solidFill>
          <a:effectLst>
            <a:outerShdw dist="107763" dir="2700000" algn="ctr" rotWithShape="0">
              <a:schemeClr val="bg2">
                <a:alpha val="50000"/>
              </a:schemeClr>
            </a:outerShdw>
          </a:effectLst>
        </p:spPr>
        <p:txBody>
          <a:bodyPr/>
          <a:lstStyle/>
          <a:p>
            <a:r>
              <a:rPr lang="ja-JP" altLang="en-US" sz="4800">
                <a:ea typeface="HG創英角ﾎﾟｯﾌﾟ体" pitchFamily="49" charset="-128"/>
              </a:rPr>
              <a:t>　講評の仕方（心得）</a:t>
            </a:r>
          </a:p>
        </p:txBody>
      </p:sp>
      <p:pic>
        <p:nvPicPr>
          <p:cNvPr id="4096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2438" y="339725"/>
            <a:ext cx="1109662" cy="101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5" name="Text Box 5"/>
          <p:cNvSpPr txBox="1">
            <a:spLocks noChangeArrowheads="1"/>
          </p:cNvSpPr>
          <p:nvPr/>
        </p:nvSpPr>
        <p:spPr bwMode="auto">
          <a:xfrm>
            <a:off x="3860800" y="5464175"/>
            <a:ext cx="4529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ＱＣサークル東海支部静岡地区</a:t>
            </a:r>
          </a:p>
        </p:txBody>
      </p:sp>
      <p:pic>
        <p:nvPicPr>
          <p:cNvPr id="40968" name="Picture 8" descr="17_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6388" y="3094038"/>
            <a:ext cx="3414712" cy="2111375"/>
          </a:xfrm>
          <a:prstGeom prst="rect">
            <a:avLst/>
          </a:prstGeom>
          <a:noFill/>
          <a:extLst>
            <a:ext uri="{909E8E84-426E-40DD-AFC4-6F175D3DCCD1}">
              <a14:hiddenFill xmlns:a14="http://schemas.microsoft.com/office/drawing/2010/main">
                <a:solidFill>
                  <a:srgbClr val="FFFFFF"/>
                </a:solidFill>
              </a14:hiddenFill>
            </a:ext>
          </a:extLst>
        </p:spPr>
      </p:pic>
      <p:grpSp>
        <p:nvGrpSpPr>
          <p:cNvPr id="40973" name="Group 13"/>
          <p:cNvGrpSpPr>
            <a:grpSpLocks/>
          </p:cNvGrpSpPr>
          <p:nvPr/>
        </p:nvGrpSpPr>
        <p:grpSpPr bwMode="auto">
          <a:xfrm>
            <a:off x="6191250" y="406400"/>
            <a:ext cx="2443163" cy="473075"/>
            <a:chOff x="3803" y="199"/>
            <a:chExt cx="1539" cy="298"/>
          </a:xfrm>
        </p:grpSpPr>
        <p:sp>
          <p:nvSpPr>
            <p:cNvPr id="40974" name="AutoShape 14"/>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0975" name="Text Box 15"/>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t>　標準版　　　　</a:t>
              </a:r>
              <a:endParaRPr lang="ja-JP" alt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スライド番号プレースホルダー 3"/>
          <p:cNvSpPr>
            <a:spLocks noGrp="1"/>
          </p:cNvSpPr>
          <p:nvPr>
            <p:ph type="sldNum" sz="quarter" idx="12"/>
          </p:nvPr>
        </p:nvSpPr>
        <p:spPr/>
        <p:txBody>
          <a:bodyPr/>
          <a:lstStyle/>
          <a:p>
            <a:r>
              <a:rPr lang="ja-JP" altLang="en-US"/>
              <a:t>（</a:t>
            </a:r>
            <a:fld id="{F3B56F1C-4109-4BC0-9110-1B5F7C8698BB}" type="slidenum">
              <a:rPr lang="ja-JP" altLang="en-US"/>
              <a:pPr/>
              <a:t>10</a:t>
            </a:fld>
            <a:r>
              <a:rPr lang="en-US" altLang="ja-JP"/>
              <a:t>/24</a:t>
            </a:r>
            <a:r>
              <a:rPr lang="ja-JP" altLang="en-US"/>
              <a:t>）</a:t>
            </a:r>
          </a:p>
        </p:txBody>
      </p:sp>
      <p:sp>
        <p:nvSpPr>
          <p:cNvPr id="9514" name="Rectangle 1322"/>
          <p:cNvSpPr>
            <a:spLocks noChangeArrowheads="1"/>
          </p:cNvSpPr>
          <p:nvPr/>
        </p:nvSpPr>
        <p:spPr bwMode="auto">
          <a:xfrm>
            <a:off x="5135563" y="250825"/>
            <a:ext cx="3608387" cy="412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513" name="Rectangle 1321"/>
          <p:cNvSpPr>
            <a:spLocks noChangeArrowheads="1"/>
          </p:cNvSpPr>
          <p:nvPr/>
        </p:nvSpPr>
        <p:spPr bwMode="auto">
          <a:xfrm>
            <a:off x="388938" y="676275"/>
            <a:ext cx="8366125" cy="50736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94" name="Text Box 2"/>
          <p:cNvSpPr txBox="1">
            <a:spLocks noChangeArrowheads="1"/>
          </p:cNvSpPr>
          <p:nvPr/>
        </p:nvSpPr>
        <p:spPr bwMode="auto">
          <a:xfrm>
            <a:off x="536575" y="165100"/>
            <a:ext cx="329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a:latin typeface="HGP創英角ｺﾞｼｯｸUB" pitchFamily="50" charset="-128"/>
                <a:ea typeface="HGP創英角ｺﾞｼｯｸUB" pitchFamily="50" charset="-128"/>
              </a:rPr>
              <a:t>　  講評の自己チェックポイント表</a:t>
            </a:r>
          </a:p>
        </p:txBody>
      </p:sp>
      <p:sp>
        <p:nvSpPr>
          <p:cNvPr id="9420" name="Rectangle 1228"/>
          <p:cNvSpPr>
            <a:spLocks noChangeArrowheads="1"/>
          </p:cNvSpPr>
          <p:nvPr/>
        </p:nvSpPr>
        <p:spPr bwMode="auto">
          <a:xfrm>
            <a:off x="3789363" y="466725"/>
            <a:ext cx="1357312"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200" b="1">
                <a:latin typeface="HG丸ｺﾞｼｯｸM-PRO" pitchFamily="50" charset="-128"/>
                <a:ea typeface="HG丸ｺﾞｼｯｸM-PRO" pitchFamily="50" charset="-128"/>
              </a:rPr>
              <a:t> △</a:t>
            </a:r>
            <a:r>
              <a:rPr lang="ja-JP" altLang="en-US" sz="1200" b="1">
                <a:latin typeface="HG丸ｺﾞｼｯｸM-PRO" pitchFamily="50" charset="-128"/>
                <a:ea typeface="HG丸ｺﾞｼｯｸM-PRO" pitchFamily="50" charset="-128"/>
              </a:rPr>
              <a:t>：欲を言えば</a:t>
            </a:r>
          </a:p>
        </p:txBody>
      </p:sp>
      <p:sp>
        <p:nvSpPr>
          <p:cNvPr id="9418" name="Rectangle 1226"/>
          <p:cNvSpPr>
            <a:spLocks noChangeArrowheads="1"/>
          </p:cNvSpPr>
          <p:nvPr/>
        </p:nvSpPr>
        <p:spPr bwMode="auto">
          <a:xfrm>
            <a:off x="3789363" y="246063"/>
            <a:ext cx="1357312"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200" b="1">
                <a:latin typeface="HG丸ｺﾞｼｯｸM-PRO" pitchFamily="50" charset="-128"/>
                <a:ea typeface="HG丸ｺﾞｼｯｸM-PRO" pitchFamily="50" charset="-128"/>
              </a:rPr>
              <a:t> </a:t>
            </a:r>
            <a:r>
              <a:rPr lang="ja-JP" altLang="en-US" sz="1200" b="1">
                <a:latin typeface="HG丸ｺﾞｼｯｸM-PRO" pitchFamily="50" charset="-128"/>
                <a:ea typeface="HG丸ｺﾞｼｯｸM-PRO" pitchFamily="50" charset="-128"/>
              </a:rPr>
              <a:t>〇：良好</a:t>
            </a:r>
          </a:p>
        </p:txBody>
      </p:sp>
      <p:sp>
        <p:nvSpPr>
          <p:cNvPr id="9412" name="Rectangle 1220"/>
          <p:cNvSpPr>
            <a:spLocks noChangeArrowheads="1"/>
          </p:cNvSpPr>
          <p:nvPr/>
        </p:nvSpPr>
        <p:spPr bwMode="auto">
          <a:xfrm>
            <a:off x="5146675" y="687388"/>
            <a:ext cx="1244600"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200" b="1">
                <a:latin typeface="HG丸ｺﾞｼｯｸM-PRO" pitchFamily="50" charset="-128"/>
                <a:ea typeface="HG丸ｺﾞｼｯｸM-PRO" pitchFamily="50" charset="-128"/>
              </a:rPr>
              <a:t>サークル№</a:t>
            </a:r>
          </a:p>
        </p:txBody>
      </p:sp>
      <p:sp>
        <p:nvSpPr>
          <p:cNvPr id="9410" name="Rectangle 1218"/>
          <p:cNvSpPr>
            <a:spLocks noChangeArrowheads="1"/>
          </p:cNvSpPr>
          <p:nvPr/>
        </p:nvSpPr>
        <p:spPr bwMode="auto">
          <a:xfrm>
            <a:off x="5146675" y="466725"/>
            <a:ext cx="1244600"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200" b="1">
                <a:latin typeface="HG丸ｺﾞｼｯｸM-PRO" pitchFamily="50" charset="-128"/>
                <a:ea typeface="HG丸ｺﾞｼｯｸM-PRO" pitchFamily="50" charset="-128"/>
              </a:rPr>
              <a:t>大会名</a:t>
            </a:r>
          </a:p>
        </p:txBody>
      </p:sp>
      <p:sp>
        <p:nvSpPr>
          <p:cNvPr id="9408" name="Rectangle 1216"/>
          <p:cNvSpPr>
            <a:spLocks noChangeArrowheads="1"/>
          </p:cNvSpPr>
          <p:nvPr/>
        </p:nvSpPr>
        <p:spPr bwMode="auto">
          <a:xfrm>
            <a:off x="5146675" y="246063"/>
            <a:ext cx="1244600"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200" b="1">
                <a:latin typeface="HG丸ｺﾞｼｯｸM-PRO" pitchFamily="50" charset="-128"/>
                <a:ea typeface="HG丸ｺﾞｼｯｸM-PRO" pitchFamily="50" charset="-128"/>
              </a:rPr>
              <a:t>チェック者</a:t>
            </a:r>
          </a:p>
        </p:txBody>
      </p:sp>
      <p:sp>
        <p:nvSpPr>
          <p:cNvPr id="9351" name="Rectangle 1159"/>
          <p:cNvSpPr>
            <a:spLocks noChangeArrowheads="1"/>
          </p:cNvSpPr>
          <p:nvPr/>
        </p:nvSpPr>
        <p:spPr bwMode="auto">
          <a:xfrm>
            <a:off x="381000" y="5762625"/>
            <a:ext cx="8386763" cy="16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 b="1">
              <a:latin typeface="HG丸ｺﾞｼｯｸM-PRO" pitchFamily="50" charset="-128"/>
              <a:ea typeface="HG丸ｺﾞｼｯｸM-PRO" pitchFamily="50" charset="-128"/>
            </a:endParaRPr>
          </a:p>
        </p:txBody>
      </p:sp>
      <p:sp>
        <p:nvSpPr>
          <p:cNvPr id="8462" name="Rectangle 270"/>
          <p:cNvSpPr>
            <a:spLocks noChangeArrowheads="1"/>
          </p:cNvSpPr>
          <p:nvPr/>
        </p:nvSpPr>
        <p:spPr bwMode="auto">
          <a:xfrm>
            <a:off x="871538" y="466725"/>
            <a:ext cx="291782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60" name="Rectangle 268"/>
          <p:cNvSpPr>
            <a:spLocks noChangeArrowheads="1"/>
          </p:cNvSpPr>
          <p:nvPr/>
        </p:nvSpPr>
        <p:spPr bwMode="auto">
          <a:xfrm>
            <a:off x="641350" y="466725"/>
            <a:ext cx="2301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58" name="Rectangle 266"/>
          <p:cNvSpPr>
            <a:spLocks noChangeArrowheads="1"/>
          </p:cNvSpPr>
          <p:nvPr/>
        </p:nvSpPr>
        <p:spPr bwMode="auto">
          <a:xfrm>
            <a:off x="381000" y="466725"/>
            <a:ext cx="260350"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12" name="Rectangle 220"/>
          <p:cNvSpPr>
            <a:spLocks noChangeArrowheads="1"/>
          </p:cNvSpPr>
          <p:nvPr/>
        </p:nvSpPr>
        <p:spPr bwMode="auto">
          <a:xfrm>
            <a:off x="381000" y="5924550"/>
            <a:ext cx="8386763" cy="7747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備考</a:t>
            </a:r>
          </a:p>
        </p:txBody>
      </p:sp>
      <p:sp>
        <p:nvSpPr>
          <p:cNvPr id="8411" name="Rectangle 219"/>
          <p:cNvSpPr>
            <a:spLocks noChangeArrowheads="1"/>
          </p:cNvSpPr>
          <p:nvPr/>
        </p:nvSpPr>
        <p:spPr bwMode="auto">
          <a:xfrm>
            <a:off x="8370888" y="55419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10" name="Rectangle 218"/>
          <p:cNvSpPr>
            <a:spLocks noChangeArrowheads="1"/>
          </p:cNvSpPr>
          <p:nvPr/>
        </p:nvSpPr>
        <p:spPr bwMode="auto">
          <a:xfrm>
            <a:off x="7975600" y="554196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9" name="Rectangle 217"/>
          <p:cNvSpPr>
            <a:spLocks noChangeArrowheads="1"/>
          </p:cNvSpPr>
          <p:nvPr/>
        </p:nvSpPr>
        <p:spPr bwMode="auto">
          <a:xfrm>
            <a:off x="7578725" y="55419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8" name="Rectangle 216"/>
          <p:cNvSpPr>
            <a:spLocks noChangeArrowheads="1"/>
          </p:cNvSpPr>
          <p:nvPr/>
        </p:nvSpPr>
        <p:spPr bwMode="auto">
          <a:xfrm>
            <a:off x="7183438" y="5541963"/>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7" name="Rectangle 215"/>
          <p:cNvSpPr>
            <a:spLocks noChangeArrowheads="1"/>
          </p:cNvSpPr>
          <p:nvPr/>
        </p:nvSpPr>
        <p:spPr bwMode="auto">
          <a:xfrm>
            <a:off x="6788150" y="554196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6" name="Rectangle 214"/>
          <p:cNvSpPr>
            <a:spLocks noChangeArrowheads="1"/>
          </p:cNvSpPr>
          <p:nvPr/>
        </p:nvSpPr>
        <p:spPr bwMode="auto">
          <a:xfrm>
            <a:off x="6391275" y="55419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5" name="Rectangle 213"/>
          <p:cNvSpPr>
            <a:spLocks noChangeArrowheads="1"/>
          </p:cNvSpPr>
          <p:nvPr/>
        </p:nvSpPr>
        <p:spPr bwMode="auto">
          <a:xfrm>
            <a:off x="871538" y="5541963"/>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4" name="Rectangle 212"/>
          <p:cNvSpPr>
            <a:spLocks noChangeArrowheads="1"/>
          </p:cNvSpPr>
          <p:nvPr/>
        </p:nvSpPr>
        <p:spPr bwMode="auto">
          <a:xfrm>
            <a:off x="603250" y="5541963"/>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22</a:t>
            </a:r>
          </a:p>
        </p:txBody>
      </p:sp>
      <p:sp>
        <p:nvSpPr>
          <p:cNvPr id="8402" name="Rectangle 210"/>
          <p:cNvSpPr>
            <a:spLocks noChangeArrowheads="1"/>
          </p:cNvSpPr>
          <p:nvPr/>
        </p:nvSpPr>
        <p:spPr bwMode="auto">
          <a:xfrm>
            <a:off x="8370888" y="53213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1" name="Rectangle 209"/>
          <p:cNvSpPr>
            <a:spLocks noChangeArrowheads="1"/>
          </p:cNvSpPr>
          <p:nvPr/>
        </p:nvSpPr>
        <p:spPr bwMode="auto">
          <a:xfrm>
            <a:off x="7975600" y="532130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400" name="Rectangle 208"/>
          <p:cNvSpPr>
            <a:spLocks noChangeArrowheads="1"/>
          </p:cNvSpPr>
          <p:nvPr/>
        </p:nvSpPr>
        <p:spPr bwMode="auto">
          <a:xfrm>
            <a:off x="7578725" y="53213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9" name="Rectangle 207"/>
          <p:cNvSpPr>
            <a:spLocks noChangeArrowheads="1"/>
          </p:cNvSpPr>
          <p:nvPr/>
        </p:nvSpPr>
        <p:spPr bwMode="auto">
          <a:xfrm>
            <a:off x="7183438" y="5321300"/>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8" name="Rectangle 206"/>
          <p:cNvSpPr>
            <a:spLocks noChangeArrowheads="1"/>
          </p:cNvSpPr>
          <p:nvPr/>
        </p:nvSpPr>
        <p:spPr bwMode="auto">
          <a:xfrm>
            <a:off x="6788150" y="532130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7" name="Rectangle 205"/>
          <p:cNvSpPr>
            <a:spLocks noChangeArrowheads="1"/>
          </p:cNvSpPr>
          <p:nvPr/>
        </p:nvSpPr>
        <p:spPr bwMode="auto">
          <a:xfrm>
            <a:off x="6391275" y="53213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6" name="Rectangle 204"/>
          <p:cNvSpPr>
            <a:spLocks noChangeArrowheads="1"/>
          </p:cNvSpPr>
          <p:nvPr/>
        </p:nvSpPr>
        <p:spPr bwMode="auto">
          <a:xfrm>
            <a:off x="871538" y="5321300"/>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5" name="Rectangle 203"/>
          <p:cNvSpPr>
            <a:spLocks noChangeArrowheads="1"/>
          </p:cNvSpPr>
          <p:nvPr/>
        </p:nvSpPr>
        <p:spPr bwMode="auto">
          <a:xfrm>
            <a:off x="603250" y="5321300"/>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21</a:t>
            </a:r>
          </a:p>
        </p:txBody>
      </p:sp>
      <p:sp>
        <p:nvSpPr>
          <p:cNvPr id="8393" name="Rectangle 201"/>
          <p:cNvSpPr>
            <a:spLocks noChangeArrowheads="1"/>
          </p:cNvSpPr>
          <p:nvPr/>
        </p:nvSpPr>
        <p:spPr bwMode="auto">
          <a:xfrm>
            <a:off x="8370888" y="51006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2" name="Rectangle 200"/>
          <p:cNvSpPr>
            <a:spLocks noChangeArrowheads="1"/>
          </p:cNvSpPr>
          <p:nvPr/>
        </p:nvSpPr>
        <p:spPr bwMode="auto">
          <a:xfrm>
            <a:off x="7975600" y="510063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1" name="Rectangle 199"/>
          <p:cNvSpPr>
            <a:spLocks noChangeArrowheads="1"/>
          </p:cNvSpPr>
          <p:nvPr/>
        </p:nvSpPr>
        <p:spPr bwMode="auto">
          <a:xfrm>
            <a:off x="7578725" y="51006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90" name="Rectangle 198"/>
          <p:cNvSpPr>
            <a:spLocks noChangeArrowheads="1"/>
          </p:cNvSpPr>
          <p:nvPr/>
        </p:nvSpPr>
        <p:spPr bwMode="auto">
          <a:xfrm>
            <a:off x="7183438" y="5100638"/>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89" name="Rectangle 197"/>
          <p:cNvSpPr>
            <a:spLocks noChangeArrowheads="1"/>
          </p:cNvSpPr>
          <p:nvPr/>
        </p:nvSpPr>
        <p:spPr bwMode="auto">
          <a:xfrm>
            <a:off x="6788150" y="510063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88" name="Rectangle 196"/>
          <p:cNvSpPr>
            <a:spLocks noChangeArrowheads="1"/>
          </p:cNvSpPr>
          <p:nvPr/>
        </p:nvSpPr>
        <p:spPr bwMode="auto">
          <a:xfrm>
            <a:off x="6391275" y="51006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87" name="Rectangle 195"/>
          <p:cNvSpPr>
            <a:spLocks noChangeArrowheads="1"/>
          </p:cNvSpPr>
          <p:nvPr/>
        </p:nvSpPr>
        <p:spPr bwMode="auto">
          <a:xfrm>
            <a:off x="871538" y="5100638"/>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発表サークルのレベルに合わせて、実効可能な講評をしたか</a:t>
            </a:r>
          </a:p>
        </p:txBody>
      </p:sp>
      <p:sp>
        <p:nvSpPr>
          <p:cNvPr id="8386" name="Rectangle 194"/>
          <p:cNvSpPr>
            <a:spLocks noChangeArrowheads="1"/>
          </p:cNvSpPr>
          <p:nvPr/>
        </p:nvSpPr>
        <p:spPr bwMode="auto">
          <a:xfrm>
            <a:off x="603250" y="5100638"/>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20</a:t>
            </a:r>
          </a:p>
        </p:txBody>
      </p:sp>
      <p:sp>
        <p:nvSpPr>
          <p:cNvPr id="8384" name="Rectangle 192"/>
          <p:cNvSpPr>
            <a:spLocks noChangeArrowheads="1"/>
          </p:cNvSpPr>
          <p:nvPr/>
        </p:nvSpPr>
        <p:spPr bwMode="auto">
          <a:xfrm>
            <a:off x="8370888" y="48799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83" name="Rectangle 191"/>
          <p:cNvSpPr>
            <a:spLocks noChangeArrowheads="1"/>
          </p:cNvSpPr>
          <p:nvPr/>
        </p:nvSpPr>
        <p:spPr bwMode="auto">
          <a:xfrm>
            <a:off x="7975600" y="487997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82" name="Rectangle 190"/>
          <p:cNvSpPr>
            <a:spLocks noChangeArrowheads="1"/>
          </p:cNvSpPr>
          <p:nvPr/>
        </p:nvSpPr>
        <p:spPr bwMode="auto">
          <a:xfrm>
            <a:off x="7578725" y="48799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81" name="Rectangle 189"/>
          <p:cNvSpPr>
            <a:spLocks noChangeArrowheads="1"/>
          </p:cNvSpPr>
          <p:nvPr/>
        </p:nvSpPr>
        <p:spPr bwMode="auto">
          <a:xfrm>
            <a:off x="7183438" y="4879975"/>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80" name="Rectangle 188"/>
          <p:cNvSpPr>
            <a:spLocks noChangeArrowheads="1"/>
          </p:cNvSpPr>
          <p:nvPr/>
        </p:nvSpPr>
        <p:spPr bwMode="auto">
          <a:xfrm>
            <a:off x="6788150" y="487997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79" name="Rectangle 187"/>
          <p:cNvSpPr>
            <a:spLocks noChangeArrowheads="1"/>
          </p:cNvSpPr>
          <p:nvPr/>
        </p:nvSpPr>
        <p:spPr bwMode="auto">
          <a:xfrm>
            <a:off x="6391275" y="48799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78" name="Rectangle 186"/>
          <p:cNvSpPr>
            <a:spLocks noChangeArrowheads="1"/>
          </p:cNvSpPr>
          <p:nvPr/>
        </p:nvSpPr>
        <p:spPr bwMode="auto">
          <a:xfrm>
            <a:off x="871538" y="4879975"/>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発表の仕方、図表、話しぶりにこだわってなかったか</a:t>
            </a:r>
          </a:p>
        </p:txBody>
      </p:sp>
      <p:sp>
        <p:nvSpPr>
          <p:cNvPr id="8377" name="Rectangle 185"/>
          <p:cNvSpPr>
            <a:spLocks noChangeArrowheads="1"/>
          </p:cNvSpPr>
          <p:nvPr/>
        </p:nvSpPr>
        <p:spPr bwMode="auto">
          <a:xfrm>
            <a:off x="603250" y="4879975"/>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19</a:t>
            </a:r>
          </a:p>
        </p:txBody>
      </p:sp>
      <p:sp>
        <p:nvSpPr>
          <p:cNvPr id="8375" name="Rectangle 183"/>
          <p:cNvSpPr>
            <a:spLocks noChangeArrowheads="1"/>
          </p:cNvSpPr>
          <p:nvPr/>
        </p:nvSpPr>
        <p:spPr bwMode="auto">
          <a:xfrm>
            <a:off x="8370888" y="46593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74" name="Rectangle 182"/>
          <p:cNvSpPr>
            <a:spLocks noChangeArrowheads="1"/>
          </p:cNvSpPr>
          <p:nvPr/>
        </p:nvSpPr>
        <p:spPr bwMode="auto">
          <a:xfrm>
            <a:off x="7975600" y="465931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73" name="Rectangle 181"/>
          <p:cNvSpPr>
            <a:spLocks noChangeArrowheads="1"/>
          </p:cNvSpPr>
          <p:nvPr/>
        </p:nvSpPr>
        <p:spPr bwMode="auto">
          <a:xfrm>
            <a:off x="7578725" y="46593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72" name="Rectangle 180"/>
          <p:cNvSpPr>
            <a:spLocks noChangeArrowheads="1"/>
          </p:cNvSpPr>
          <p:nvPr/>
        </p:nvSpPr>
        <p:spPr bwMode="auto">
          <a:xfrm>
            <a:off x="7183438" y="4659313"/>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71" name="Rectangle 179"/>
          <p:cNvSpPr>
            <a:spLocks noChangeArrowheads="1"/>
          </p:cNvSpPr>
          <p:nvPr/>
        </p:nvSpPr>
        <p:spPr bwMode="auto">
          <a:xfrm>
            <a:off x="6788150" y="465931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70" name="Rectangle 178"/>
          <p:cNvSpPr>
            <a:spLocks noChangeArrowheads="1"/>
          </p:cNvSpPr>
          <p:nvPr/>
        </p:nvSpPr>
        <p:spPr bwMode="auto">
          <a:xfrm>
            <a:off x="6391275" y="46593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69" name="Rectangle 177"/>
          <p:cNvSpPr>
            <a:spLocks noChangeArrowheads="1"/>
          </p:cNvSpPr>
          <p:nvPr/>
        </p:nvSpPr>
        <p:spPr bwMode="auto">
          <a:xfrm>
            <a:off x="871538" y="4659313"/>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200" b="1">
                <a:latin typeface="HG丸ｺﾞｼｯｸM-PRO" pitchFamily="50" charset="-128"/>
                <a:ea typeface="HG丸ｺﾞｼｯｸM-PRO" pitchFamily="50" charset="-128"/>
              </a:rPr>
              <a:t>QC</a:t>
            </a:r>
            <a:r>
              <a:rPr lang="ja-JP" altLang="en-US" sz="1200" b="1">
                <a:latin typeface="HG丸ｺﾞｼｯｸM-PRO" pitchFamily="50" charset="-128"/>
                <a:ea typeface="HG丸ｺﾞｼｯｸM-PRO" pitchFamily="50" charset="-128"/>
              </a:rPr>
              <a:t>サークルの基本や考え方の話しを中に出していたか</a:t>
            </a:r>
          </a:p>
        </p:txBody>
      </p:sp>
      <p:sp>
        <p:nvSpPr>
          <p:cNvPr id="8368" name="Rectangle 176"/>
          <p:cNvSpPr>
            <a:spLocks noChangeArrowheads="1"/>
          </p:cNvSpPr>
          <p:nvPr/>
        </p:nvSpPr>
        <p:spPr bwMode="auto">
          <a:xfrm>
            <a:off x="603250" y="4659313"/>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18</a:t>
            </a:r>
          </a:p>
        </p:txBody>
      </p:sp>
      <p:sp>
        <p:nvSpPr>
          <p:cNvPr id="8366" name="Rectangle 174"/>
          <p:cNvSpPr>
            <a:spLocks noChangeArrowheads="1"/>
          </p:cNvSpPr>
          <p:nvPr/>
        </p:nvSpPr>
        <p:spPr bwMode="auto">
          <a:xfrm>
            <a:off x="8370888" y="44386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65" name="Rectangle 173"/>
          <p:cNvSpPr>
            <a:spLocks noChangeArrowheads="1"/>
          </p:cNvSpPr>
          <p:nvPr/>
        </p:nvSpPr>
        <p:spPr bwMode="auto">
          <a:xfrm>
            <a:off x="7975600" y="443865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64" name="Rectangle 172"/>
          <p:cNvSpPr>
            <a:spLocks noChangeArrowheads="1"/>
          </p:cNvSpPr>
          <p:nvPr/>
        </p:nvSpPr>
        <p:spPr bwMode="auto">
          <a:xfrm>
            <a:off x="7578725" y="44386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63" name="Rectangle 171"/>
          <p:cNvSpPr>
            <a:spLocks noChangeArrowheads="1"/>
          </p:cNvSpPr>
          <p:nvPr/>
        </p:nvSpPr>
        <p:spPr bwMode="auto">
          <a:xfrm>
            <a:off x="7183438" y="4438650"/>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62" name="Rectangle 170"/>
          <p:cNvSpPr>
            <a:spLocks noChangeArrowheads="1"/>
          </p:cNvSpPr>
          <p:nvPr/>
        </p:nvSpPr>
        <p:spPr bwMode="auto">
          <a:xfrm>
            <a:off x="6788150" y="443865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61" name="Rectangle 169"/>
          <p:cNvSpPr>
            <a:spLocks noChangeArrowheads="1"/>
          </p:cNvSpPr>
          <p:nvPr/>
        </p:nvSpPr>
        <p:spPr bwMode="auto">
          <a:xfrm>
            <a:off x="6391275" y="44386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60" name="Rectangle 168"/>
          <p:cNvSpPr>
            <a:spLocks noChangeArrowheads="1"/>
          </p:cNvSpPr>
          <p:nvPr/>
        </p:nvSpPr>
        <p:spPr bwMode="auto">
          <a:xfrm>
            <a:off x="871538" y="4438650"/>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講評の中で</a:t>
            </a:r>
            <a:r>
              <a:rPr lang="en-US" altLang="ja-JP" sz="1200" b="1">
                <a:latin typeface="HG丸ｺﾞｼｯｸM-PRO" pitchFamily="50" charset="-128"/>
                <a:ea typeface="HG丸ｺﾞｼｯｸM-PRO" pitchFamily="50" charset="-128"/>
              </a:rPr>
              <a:t>QC</a:t>
            </a:r>
            <a:r>
              <a:rPr lang="ja-JP" altLang="en-US" sz="1200" b="1">
                <a:latin typeface="HG丸ｺﾞｼｯｸM-PRO" pitchFamily="50" charset="-128"/>
                <a:ea typeface="HG丸ｺﾞｼｯｸM-PRO" pitchFamily="50" charset="-128"/>
              </a:rPr>
              <a:t>ストーリーが説得されたか</a:t>
            </a:r>
          </a:p>
        </p:txBody>
      </p:sp>
      <p:sp>
        <p:nvSpPr>
          <p:cNvPr id="8359" name="Rectangle 167"/>
          <p:cNvSpPr>
            <a:spLocks noChangeArrowheads="1"/>
          </p:cNvSpPr>
          <p:nvPr/>
        </p:nvSpPr>
        <p:spPr bwMode="auto">
          <a:xfrm>
            <a:off x="603250" y="4438650"/>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17</a:t>
            </a:r>
          </a:p>
        </p:txBody>
      </p:sp>
      <p:sp>
        <p:nvSpPr>
          <p:cNvPr id="8357" name="Rectangle 165"/>
          <p:cNvSpPr>
            <a:spLocks noChangeArrowheads="1"/>
          </p:cNvSpPr>
          <p:nvPr/>
        </p:nvSpPr>
        <p:spPr bwMode="auto">
          <a:xfrm>
            <a:off x="8370888" y="42179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56" name="Rectangle 164"/>
          <p:cNvSpPr>
            <a:spLocks noChangeArrowheads="1"/>
          </p:cNvSpPr>
          <p:nvPr/>
        </p:nvSpPr>
        <p:spPr bwMode="auto">
          <a:xfrm>
            <a:off x="7975600" y="421798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55" name="Rectangle 163"/>
          <p:cNvSpPr>
            <a:spLocks noChangeArrowheads="1"/>
          </p:cNvSpPr>
          <p:nvPr/>
        </p:nvSpPr>
        <p:spPr bwMode="auto">
          <a:xfrm>
            <a:off x="7578725" y="42179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54" name="Rectangle 162"/>
          <p:cNvSpPr>
            <a:spLocks noChangeArrowheads="1"/>
          </p:cNvSpPr>
          <p:nvPr/>
        </p:nvSpPr>
        <p:spPr bwMode="auto">
          <a:xfrm>
            <a:off x="7183438" y="4217988"/>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53" name="Rectangle 161"/>
          <p:cNvSpPr>
            <a:spLocks noChangeArrowheads="1"/>
          </p:cNvSpPr>
          <p:nvPr/>
        </p:nvSpPr>
        <p:spPr bwMode="auto">
          <a:xfrm>
            <a:off x="6788150" y="421798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52" name="Rectangle 160"/>
          <p:cNvSpPr>
            <a:spLocks noChangeArrowheads="1"/>
          </p:cNvSpPr>
          <p:nvPr/>
        </p:nvSpPr>
        <p:spPr bwMode="auto">
          <a:xfrm>
            <a:off x="6391275" y="42179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51" name="Rectangle 159"/>
          <p:cNvSpPr>
            <a:spLocks noChangeArrowheads="1"/>
          </p:cNvSpPr>
          <p:nvPr/>
        </p:nvSpPr>
        <p:spPr bwMode="auto">
          <a:xfrm>
            <a:off x="871538" y="4217988"/>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講評はポイントを絞った簡明なもので、適切な時間で出来たか</a:t>
            </a:r>
          </a:p>
        </p:txBody>
      </p:sp>
      <p:sp>
        <p:nvSpPr>
          <p:cNvPr id="8350" name="Rectangle 158"/>
          <p:cNvSpPr>
            <a:spLocks noChangeArrowheads="1"/>
          </p:cNvSpPr>
          <p:nvPr/>
        </p:nvSpPr>
        <p:spPr bwMode="auto">
          <a:xfrm>
            <a:off x="603250" y="4217988"/>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16</a:t>
            </a:r>
          </a:p>
        </p:txBody>
      </p:sp>
      <p:sp>
        <p:nvSpPr>
          <p:cNvPr id="8348" name="Rectangle 156"/>
          <p:cNvSpPr>
            <a:spLocks noChangeArrowheads="1"/>
          </p:cNvSpPr>
          <p:nvPr/>
        </p:nvSpPr>
        <p:spPr bwMode="auto">
          <a:xfrm>
            <a:off x="8370888" y="399732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47" name="Rectangle 155"/>
          <p:cNvSpPr>
            <a:spLocks noChangeArrowheads="1"/>
          </p:cNvSpPr>
          <p:nvPr/>
        </p:nvSpPr>
        <p:spPr bwMode="auto">
          <a:xfrm>
            <a:off x="7975600" y="399732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46" name="Rectangle 154"/>
          <p:cNvSpPr>
            <a:spLocks noChangeArrowheads="1"/>
          </p:cNvSpPr>
          <p:nvPr/>
        </p:nvSpPr>
        <p:spPr bwMode="auto">
          <a:xfrm>
            <a:off x="7578725" y="399732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45" name="Rectangle 153"/>
          <p:cNvSpPr>
            <a:spLocks noChangeArrowheads="1"/>
          </p:cNvSpPr>
          <p:nvPr/>
        </p:nvSpPr>
        <p:spPr bwMode="auto">
          <a:xfrm>
            <a:off x="7183438" y="3997325"/>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44" name="Rectangle 152"/>
          <p:cNvSpPr>
            <a:spLocks noChangeArrowheads="1"/>
          </p:cNvSpPr>
          <p:nvPr/>
        </p:nvSpPr>
        <p:spPr bwMode="auto">
          <a:xfrm>
            <a:off x="6788150" y="399732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43" name="Rectangle 151"/>
          <p:cNvSpPr>
            <a:spLocks noChangeArrowheads="1"/>
          </p:cNvSpPr>
          <p:nvPr/>
        </p:nvSpPr>
        <p:spPr bwMode="auto">
          <a:xfrm>
            <a:off x="6391275" y="399732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42" name="Rectangle 150"/>
          <p:cNvSpPr>
            <a:spLocks noChangeArrowheads="1"/>
          </p:cNvSpPr>
          <p:nvPr/>
        </p:nvSpPr>
        <p:spPr bwMode="auto">
          <a:xfrm>
            <a:off x="871538" y="3997325"/>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発表者、会場参加者を十分意識した講評であったか</a:t>
            </a:r>
          </a:p>
        </p:txBody>
      </p:sp>
      <p:sp>
        <p:nvSpPr>
          <p:cNvPr id="8341" name="Rectangle 149"/>
          <p:cNvSpPr>
            <a:spLocks noChangeArrowheads="1"/>
          </p:cNvSpPr>
          <p:nvPr/>
        </p:nvSpPr>
        <p:spPr bwMode="auto">
          <a:xfrm>
            <a:off x="603250" y="3997325"/>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15</a:t>
            </a:r>
          </a:p>
        </p:txBody>
      </p:sp>
      <p:sp>
        <p:nvSpPr>
          <p:cNvPr id="8339" name="Rectangle 147"/>
          <p:cNvSpPr>
            <a:spLocks noChangeArrowheads="1"/>
          </p:cNvSpPr>
          <p:nvPr/>
        </p:nvSpPr>
        <p:spPr bwMode="auto">
          <a:xfrm>
            <a:off x="8370888" y="37766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38" name="Rectangle 146"/>
          <p:cNvSpPr>
            <a:spLocks noChangeArrowheads="1"/>
          </p:cNvSpPr>
          <p:nvPr/>
        </p:nvSpPr>
        <p:spPr bwMode="auto">
          <a:xfrm>
            <a:off x="7975600" y="377666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37" name="Rectangle 145"/>
          <p:cNvSpPr>
            <a:spLocks noChangeArrowheads="1"/>
          </p:cNvSpPr>
          <p:nvPr/>
        </p:nvSpPr>
        <p:spPr bwMode="auto">
          <a:xfrm>
            <a:off x="7578725" y="37766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36" name="Rectangle 144"/>
          <p:cNvSpPr>
            <a:spLocks noChangeArrowheads="1"/>
          </p:cNvSpPr>
          <p:nvPr/>
        </p:nvSpPr>
        <p:spPr bwMode="auto">
          <a:xfrm>
            <a:off x="7183438" y="3776663"/>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35" name="Rectangle 143"/>
          <p:cNvSpPr>
            <a:spLocks noChangeArrowheads="1"/>
          </p:cNvSpPr>
          <p:nvPr/>
        </p:nvSpPr>
        <p:spPr bwMode="auto">
          <a:xfrm>
            <a:off x="6788150" y="377666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34" name="Rectangle 142"/>
          <p:cNvSpPr>
            <a:spLocks noChangeArrowheads="1"/>
          </p:cNvSpPr>
          <p:nvPr/>
        </p:nvSpPr>
        <p:spPr bwMode="auto">
          <a:xfrm>
            <a:off x="6391275" y="37766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33" name="Rectangle 141"/>
          <p:cNvSpPr>
            <a:spLocks noChangeArrowheads="1"/>
          </p:cNvSpPr>
          <p:nvPr/>
        </p:nvSpPr>
        <p:spPr bwMode="auto">
          <a:xfrm>
            <a:off x="871538" y="3776663"/>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「教える」態度でなく「認め合って」いたか</a:t>
            </a:r>
          </a:p>
        </p:txBody>
      </p:sp>
      <p:sp>
        <p:nvSpPr>
          <p:cNvPr id="8332" name="Rectangle 140"/>
          <p:cNvSpPr>
            <a:spLocks noChangeArrowheads="1"/>
          </p:cNvSpPr>
          <p:nvPr/>
        </p:nvSpPr>
        <p:spPr bwMode="auto">
          <a:xfrm>
            <a:off x="603250" y="3776663"/>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14</a:t>
            </a:r>
          </a:p>
        </p:txBody>
      </p:sp>
      <p:sp>
        <p:nvSpPr>
          <p:cNvPr id="8330" name="Rectangle 138"/>
          <p:cNvSpPr>
            <a:spLocks noChangeArrowheads="1"/>
          </p:cNvSpPr>
          <p:nvPr/>
        </p:nvSpPr>
        <p:spPr bwMode="auto">
          <a:xfrm>
            <a:off x="8370888" y="35560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29" name="Rectangle 137"/>
          <p:cNvSpPr>
            <a:spLocks noChangeArrowheads="1"/>
          </p:cNvSpPr>
          <p:nvPr/>
        </p:nvSpPr>
        <p:spPr bwMode="auto">
          <a:xfrm>
            <a:off x="7975600" y="355600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28" name="Rectangle 136"/>
          <p:cNvSpPr>
            <a:spLocks noChangeArrowheads="1"/>
          </p:cNvSpPr>
          <p:nvPr/>
        </p:nvSpPr>
        <p:spPr bwMode="auto">
          <a:xfrm>
            <a:off x="7578725" y="35560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27" name="Rectangle 135"/>
          <p:cNvSpPr>
            <a:spLocks noChangeArrowheads="1"/>
          </p:cNvSpPr>
          <p:nvPr/>
        </p:nvSpPr>
        <p:spPr bwMode="auto">
          <a:xfrm>
            <a:off x="7183438" y="3556000"/>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26" name="Rectangle 134"/>
          <p:cNvSpPr>
            <a:spLocks noChangeArrowheads="1"/>
          </p:cNvSpPr>
          <p:nvPr/>
        </p:nvSpPr>
        <p:spPr bwMode="auto">
          <a:xfrm>
            <a:off x="6788150" y="355600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25" name="Rectangle 133"/>
          <p:cNvSpPr>
            <a:spLocks noChangeArrowheads="1"/>
          </p:cNvSpPr>
          <p:nvPr/>
        </p:nvSpPr>
        <p:spPr bwMode="auto">
          <a:xfrm>
            <a:off x="6391275" y="35560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24" name="Rectangle 132"/>
          <p:cNvSpPr>
            <a:spLocks noChangeArrowheads="1"/>
          </p:cNvSpPr>
          <p:nvPr/>
        </p:nvSpPr>
        <p:spPr bwMode="auto">
          <a:xfrm>
            <a:off x="871538" y="3556000"/>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広い視野に立った講評をしていたか</a:t>
            </a:r>
          </a:p>
        </p:txBody>
      </p:sp>
      <p:sp>
        <p:nvSpPr>
          <p:cNvPr id="8323" name="Rectangle 131"/>
          <p:cNvSpPr>
            <a:spLocks noChangeArrowheads="1"/>
          </p:cNvSpPr>
          <p:nvPr/>
        </p:nvSpPr>
        <p:spPr bwMode="auto">
          <a:xfrm>
            <a:off x="603250" y="3556000"/>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13</a:t>
            </a:r>
          </a:p>
        </p:txBody>
      </p:sp>
      <p:sp>
        <p:nvSpPr>
          <p:cNvPr id="8321" name="Rectangle 129"/>
          <p:cNvSpPr>
            <a:spLocks noChangeArrowheads="1"/>
          </p:cNvSpPr>
          <p:nvPr/>
        </p:nvSpPr>
        <p:spPr bwMode="auto">
          <a:xfrm>
            <a:off x="8370888" y="33353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20" name="Rectangle 128"/>
          <p:cNvSpPr>
            <a:spLocks noChangeArrowheads="1"/>
          </p:cNvSpPr>
          <p:nvPr/>
        </p:nvSpPr>
        <p:spPr bwMode="auto">
          <a:xfrm>
            <a:off x="7975600" y="333533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19" name="Rectangle 127"/>
          <p:cNvSpPr>
            <a:spLocks noChangeArrowheads="1"/>
          </p:cNvSpPr>
          <p:nvPr/>
        </p:nvSpPr>
        <p:spPr bwMode="auto">
          <a:xfrm>
            <a:off x="7578725" y="33353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18" name="Rectangle 126"/>
          <p:cNvSpPr>
            <a:spLocks noChangeArrowheads="1"/>
          </p:cNvSpPr>
          <p:nvPr/>
        </p:nvSpPr>
        <p:spPr bwMode="auto">
          <a:xfrm>
            <a:off x="7183438" y="3335338"/>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17" name="Rectangle 125"/>
          <p:cNvSpPr>
            <a:spLocks noChangeArrowheads="1"/>
          </p:cNvSpPr>
          <p:nvPr/>
        </p:nvSpPr>
        <p:spPr bwMode="auto">
          <a:xfrm>
            <a:off x="6788150" y="333533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16" name="Rectangle 124"/>
          <p:cNvSpPr>
            <a:spLocks noChangeArrowheads="1"/>
          </p:cNvSpPr>
          <p:nvPr/>
        </p:nvSpPr>
        <p:spPr bwMode="auto">
          <a:xfrm>
            <a:off x="6391275" y="33353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15" name="Rectangle 123"/>
          <p:cNvSpPr>
            <a:spLocks noChangeArrowheads="1"/>
          </p:cNvSpPr>
          <p:nvPr/>
        </p:nvSpPr>
        <p:spPr bwMode="auto">
          <a:xfrm>
            <a:off x="871538" y="3335338"/>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必要な厳しさは出ていたか</a:t>
            </a:r>
          </a:p>
        </p:txBody>
      </p:sp>
      <p:sp>
        <p:nvSpPr>
          <p:cNvPr id="8314" name="Rectangle 122"/>
          <p:cNvSpPr>
            <a:spLocks noChangeArrowheads="1"/>
          </p:cNvSpPr>
          <p:nvPr/>
        </p:nvSpPr>
        <p:spPr bwMode="auto">
          <a:xfrm>
            <a:off x="603250" y="3335338"/>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12</a:t>
            </a:r>
          </a:p>
        </p:txBody>
      </p:sp>
      <p:sp>
        <p:nvSpPr>
          <p:cNvPr id="8312" name="Rectangle 120"/>
          <p:cNvSpPr>
            <a:spLocks noChangeArrowheads="1"/>
          </p:cNvSpPr>
          <p:nvPr/>
        </p:nvSpPr>
        <p:spPr bwMode="auto">
          <a:xfrm>
            <a:off x="8370888" y="31146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11" name="Rectangle 119"/>
          <p:cNvSpPr>
            <a:spLocks noChangeArrowheads="1"/>
          </p:cNvSpPr>
          <p:nvPr/>
        </p:nvSpPr>
        <p:spPr bwMode="auto">
          <a:xfrm>
            <a:off x="7975600" y="311467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10" name="Rectangle 118"/>
          <p:cNvSpPr>
            <a:spLocks noChangeArrowheads="1"/>
          </p:cNvSpPr>
          <p:nvPr/>
        </p:nvSpPr>
        <p:spPr bwMode="auto">
          <a:xfrm>
            <a:off x="7578725" y="31146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09" name="Rectangle 117"/>
          <p:cNvSpPr>
            <a:spLocks noChangeArrowheads="1"/>
          </p:cNvSpPr>
          <p:nvPr/>
        </p:nvSpPr>
        <p:spPr bwMode="auto">
          <a:xfrm>
            <a:off x="7183438" y="3114675"/>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08" name="Rectangle 116"/>
          <p:cNvSpPr>
            <a:spLocks noChangeArrowheads="1"/>
          </p:cNvSpPr>
          <p:nvPr/>
        </p:nvSpPr>
        <p:spPr bwMode="auto">
          <a:xfrm>
            <a:off x="6788150" y="311467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07" name="Rectangle 115"/>
          <p:cNvSpPr>
            <a:spLocks noChangeArrowheads="1"/>
          </p:cNvSpPr>
          <p:nvPr/>
        </p:nvSpPr>
        <p:spPr bwMode="auto">
          <a:xfrm>
            <a:off x="6391275" y="31146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06" name="Rectangle 114"/>
          <p:cNvSpPr>
            <a:spLocks noChangeArrowheads="1"/>
          </p:cNvSpPr>
          <p:nvPr/>
        </p:nvSpPr>
        <p:spPr bwMode="auto">
          <a:xfrm>
            <a:off x="871538" y="3114675"/>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ユーモア、ウィットに富んだ評価が出来たか</a:t>
            </a:r>
          </a:p>
        </p:txBody>
      </p:sp>
      <p:sp>
        <p:nvSpPr>
          <p:cNvPr id="8305" name="Rectangle 113"/>
          <p:cNvSpPr>
            <a:spLocks noChangeArrowheads="1"/>
          </p:cNvSpPr>
          <p:nvPr/>
        </p:nvSpPr>
        <p:spPr bwMode="auto">
          <a:xfrm>
            <a:off x="603250" y="3114675"/>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11</a:t>
            </a:r>
          </a:p>
        </p:txBody>
      </p:sp>
      <p:sp>
        <p:nvSpPr>
          <p:cNvPr id="8303" name="Rectangle 111"/>
          <p:cNvSpPr>
            <a:spLocks noChangeArrowheads="1"/>
          </p:cNvSpPr>
          <p:nvPr/>
        </p:nvSpPr>
        <p:spPr bwMode="auto">
          <a:xfrm>
            <a:off x="8370888" y="28940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02" name="Rectangle 110"/>
          <p:cNvSpPr>
            <a:spLocks noChangeArrowheads="1"/>
          </p:cNvSpPr>
          <p:nvPr/>
        </p:nvSpPr>
        <p:spPr bwMode="auto">
          <a:xfrm>
            <a:off x="7975600" y="289401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01" name="Rectangle 109"/>
          <p:cNvSpPr>
            <a:spLocks noChangeArrowheads="1"/>
          </p:cNvSpPr>
          <p:nvPr/>
        </p:nvSpPr>
        <p:spPr bwMode="auto">
          <a:xfrm>
            <a:off x="7578725" y="28940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300" name="Rectangle 108"/>
          <p:cNvSpPr>
            <a:spLocks noChangeArrowheads="1"/>
          </p:cNvSpPr>
          <p:nvPr/>
        </p:nvSpPr>
        <p:spPr bwMode="auto">
          <a:xfrm>
            <a:off x="7183438" y="2894013"/>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99" name="Rectangle 107"/>
          <p:cNvSpPr>
            <a:spLocks noChangeArrowheads="1"/>
          </p:cNvSpPr>
          <p:nvPr/>
        </p:nvSpPr>
        <p:spPr bwMode="auto">
          <a:xfrm>
            <a:off x="6788150" y="289401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98" name="Rectangle 106"/>
          <p:cNvSpPr>
            <a:spLocks noChangeArrowheads="1"/>
          </p:cNvSpPr>
          <p:nvPr/>
        </p:nvSpPr>
        <p:spPr bwMode="auto">
          <a:xfrm>
            <a:off x="6391275" y="28940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97" name="Rectangle 105"/>
          <p:cNvSpPr>
            <a:spLocks noChangeArrowheads="1"/>
          </p:cNvSpPr>
          <p:nvPr/>
        </p:nvSpPr>
        <p:spPr bwMode="auto">
          <a:xfrm>
            <a:off x="871538" y="2894013"/>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「よく判らない」とか「業務が違う」など弱音をはかなかったか</a:t>
            </a:r>
          </a:p>
        </p:txBody>
      </p:sp>
      <p:sp>
        <p:nvSpPr>
          <p:cNvPr id="8296" name="Rectangle 104"/>
          <p:cNvSpPr>
            <a:spLocks noChangeArrowheads="1"/>
          </p:cNvSpPr>
          <p:nvPr/>
        </p:nvSpPr>
        <p:spPr bwMode="auto">
          <a:xfrm>
            <a:off x="603250" y="2894013"/>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10</a:t>
            </a:r>
          </a:p>
        </p:txBody>
      </p:sp>
      <p:sp>
        <p:nvSpPr>
          <p:cNvPr id="8294" name="Rectangle 102"/>
          <p:cNvSpPr>
            <a:spLocks noChangeArrowheads="1"/>
          </p:cNvSpPr>
          <p:nvPr/>
        </p:nvSpPr>
        <p:spPr bwMode="auto">
          <a:xfrm>
            <a:off x="8370888" y="26733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93" name="Rectangle 101"/>
          <p:cNvSpPr>
            <a:spLocks noChangeArrowheads="1"/>
          </p:cNvSpPr>
          <p:nvPr/>
        </p:nvSpPr>
        <p:spPr bwMode="auto">
          <a:xfrm>
            <a:off x="7975600" y="267335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92" name="Rectangle 100"/>
          <p:cNvSpPr>
            <a:spLocks noChangeArrowheads="1"/>
          </p:cNvSpPr>
          <p:nvPr/>
        </p:nvSpPr>
        <p:spPr bwMode="auto">
          <a:xfrm>
            <a:off x="7578725" y="26733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91" name="Rectangle 99"/>
          <p:cNvSpPr>
            <a:spLocks noChangeArrowheads="1"/>
          </p:cNvSpPr>
          <p:nvPr/>
        </p:nvSpPr>
        <p:spPr bwMode="auto">
          <a:xfrm>
            <a:off x="7183438" y="2673350"/>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90" name="Rectangle 98"/>
          <p:cNvSpPr>
            <a:spLocks noChangeArrowheads="1"/>
          </p:cNvSpPr>
          <p:nvPr/>
        </p:nvSpPr>
        <p:spPr bwMode="auto">
          <a:xfrm>
            <a:off x="6788150" y="267335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89" name="Rectangle 97"/>
          <p:cNvSpPr>
            <a:spLocks noChangeArrowheads="1"/>
          </p:cNvSpPr>
          <p:nvPr/>
        </p:nvSpPr>
        <p:spPr bwMode="auto">
          <a:xfrm>
            <a:off x="6391275" y="26733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88" name="Rectangle 96"/>
          <p:cNvSpPr>
            <a:spLocks noChangeArrowheads="1"/>
          </p:cNvSpPr>
          <p:nvPr/>
        </p:nvSpPr>
        <p:spPr bwMode="auto">
          <a:xfrm>
            <a:off x="871538" y="2673350"/>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抽象的な表現や「お世辞」を言わなかったか</a:t>
            </a:r>
          </a:p>
        </p:txBody>
      </p:sp>
      <p:sp>
        <p:nvSpPr>
          <p:cNvPr id="8287" name="Rectangle 95"/>
          <p:cNvSpPr>
            <a:spLocks noChangeArrowheads="1"/>
          </p:cNvSpPr>
          <p:nvPr/>
        </p:nvSpPr>
        <p:spPr bwMode="auto">
          <a:xfrm>
            <a:off x="603250" y="2673350"/>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9</a:t>
            </a:r>
          </a:p>
        </p:txBody>
      </p:sp>
      <p:sp>
        <p:nvSpPr>
          <p:cNvPr id="8285" name="Rectangle 93"/>
          <p:cNvSpPr>
            <a:spLocks noChangeArrowheads="1"/>
          </p:cNvSpPr>
          <p:nvPr/>
        </p:nvSpPr>
        <p:spPr bwMode="auto">
          <a:xfrm>
            <a:off x="8370888" y="24526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84" name="Rectangle 92"/>
          <p:cNvSpPr>
            <a:spLocks noChangeArrowheads="1"/>
          </p:cNvSpPr>
          <p:nvPr/>
        </p:nvSpPr>
        <p:spPr bwMode="auto">
          <a:xfrm>
            <a:off x="7975600" y="245268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83" name="Rectangle 91"/>
          <p:cNvSpPr>
            <a:spLocks noChangeArrowheads="1"/>
          </p:cNvSpPr>
          <p:nvPr/>
        </p:nvSpPr>
        <p:spPr bwMode="auto">
          <a:xfrm>
            <a:off x="7578725" y="24526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82" name="Rectangle 90"/>
          <p:cNvSpPr>
            <a:spLocks noChangeArrowheads="1"/>
          </p:cNvSpPr>
          <p:nvPr/>
        </p:nvSpPr>
        <p:spPr bwMode="auto">
          <a:xfrm>
            <a:off x="7183438" y="2452688"/>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81" name="Rectangle 89"/>
          <p:cNvSpPr>
            <a:spLocks noChangeArrowheads="1"/>
          </p:cNvSpPr>
          <p:nvPr/>
        </p:nvSpPr>
        <p:spPr bwMode="auto">
          <a:xfrm>
            <a:off x="6788150" y="245268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80" name="Rectangle 88"/>
          <p:cNvSpPr>
            <a:spLocks noChangeArrowheads="1"/>
          </p:cNvSpPr>
          <p:nvPr/>
        </p:nvSpPr>
        <p:spPr bwMode="auto">
          <a:xfrm>
            <a:off x="6391275" y="24526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79" name="Rectangle 87"/>
          <p:cNvSpPr>
            <a:spLocks noChangeArrowheads="1"/>
          </p:cNvSpPr>
          <p:nvPr/>
        </p:nvSpPr>
        <p:spPr bwMode="auto">
          <a:xfrm>
            <a:off x="871538" y="2452688"/>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失礼な言葉や、ケチを付けるような事を言わなかったか</a:t>
            </a:r>
          </a:p>
        </p:txBody>
      </p:sp>
      <p:sp>
        <p:nvSpPr>
          <p:cNvPr id="8278" name="Rectangle 86"/>
          <p:cNvSpPr>
            <a:spLocks noChangeArrowheads="1"/>
          </p:cNvSpPr>
          <p:nvPr/>
        </p:nvSpPr>
        <p:spPr bwMode="auto">
          <a:xfrm>
            <a:off x="603250" y="2452688"/>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8</a:t>
            </a:r>
          </a:p>
        </p:txBody>
      </p:sp>
      <p:sp>
        <p:nvSpPr>
          <p:cNvPr id="8276" name="Rectangle 84"/>
          <p:cNvSpPr>
            <a:spLocks noChangeArrowheads="1"/>
          </p:cNvSpPr>
          <p:nvPr/>
        </p:nvSpPr>
        <p:spPr bwMode="auto">
          <a:xfrm>
            <a:off x="8370888" y="223202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75" name="Rectangle 83"/>
          <p:cNvSpPr>
            <a:spLocks noChangeArrowheads="1"/>
          </p:cNvSpPr>
          <p:nvPr/>
        </p:nvSpPr>
        <p:spPr bwMode="auto">
          <a:xfrm>
            <a:off x="7975600" y="223202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74" name="Rectangle 82"/>
          <p:cNvSpPr>
            <a:spLocks noChangeArrowheads="1"/>
          </p:cNvSpPr>
          <p:nvPr/>
        </p:nvSpPr>
        <p:spPr bwMode="auto">
          <a:xfrm>
            <a:off x="7578725" y="223202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73" name="Rectangle 81"/>
          <p:cNvSpPr>
            <a:spLocks noChangeArrowheads="1"/>
          </p:cNvSpPr>
          <p:nvPr/>
        </p:nvSpPr>
        <p:spPr bwMode="auto">
          <a:xfrm>
            <a:off x="7183438" y="2232025"/>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72" name="Rectangle 80"/>
          <p:cNvSpPr>
            <a:spLocks noChangeArrowheads="1"/>
          </p:cNvSpPr>
          <p:nvPr/>
        </p:nvSpPr>
        <p:spPr bwMode="auto">
          <a:xfrm>
            <a:off x="6788150" y="223202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71" name="Rectangle 79"/>
          <p:cNvSpPr>
            <a:spLocks noChangeArrowheads="1"/>
          </p:cNvSpPr>
          <p:nvPr/>
        </p:nvSpPr>
        <p:spPr bwMode="auto">
          <a:xfrm>
            <a:off x="6391275" y="223202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70" name="Rectangle 78"/>
          <p:cNvSpPr>
            <a:spLocks noChangeArrowheads="1"/>
          </p:cNvSpPr>
          <p:nvPr/>
        </p:nvSpPr>
        <p:spPr bwMode="auto">
          <a:xfrm>
            <a:off x="871538" y="2232025"/>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発表者に対して、いたわり･はげましの態度が出ていたか</a:t>
            </a:r>
          </a:p>
        </p:txBody>
      </p:sp>
      <p:sp>
        <p:nvSpPr>
          <p:cNvPr id="8269" name="Rectangle 77"/>
          <p:cNvSpPr>
            <a:spLocks noChangeArrowheads="1"/>
          </p:cNvSpPr>
          <p:nvPr/>
        </p:nvSpPr>
        <p:spPr bwMode="auto">
          <a:xfrm>
            <a:off x="603250" y="2232025"/>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7</a:t>
            </a:r>
          </a:p>
        </p:txBody>
      </p:sp>
      <p:sp>
        <p:nvSpPr>
          <p:cNvPr id="8268" name="Rectangle 76"/>
          <p:cNvSpPr>
            <a:spLocks noChangeArrowheads="1"/>
          </p:cNvSpPr>
          <p:nvPr/>
        </p:nvSpPr>
        <p:spPr bwMode="auto">
          <a:xfrm>
            <a:off x="381000" y="2232025"/>
            <a:ext cx="222250" cy="353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1905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200" b="1">
                <a:latin typeface="HG丸ｺﾞｼｯｸM-PRO" pitchFamily="50" charset="-128"/>
                <a:ea typeface="HG丸ｺﾞｼｯｸM-PRO" pitchFamily="50" charset="-128"/>
              </a:rPr>
              <a:t>当日の話し方</a:t>
            </a:r>
          </a:p>
        </p:txBody>
      </p:sp>
      <p:sp>
        <p:nvSpPr>
          <p:cNvPr id="8267" name="Rectangle 75"/>
          <p:cNvSpPr>
            <a:spLocks noChangeArrowheads="1"/>
          </p:cNvSpPr>
          <p:nvPr/>
        </p:nvSpPr>
        <p:spPr bwMode="auto">
          <a:xfrm>
            <a:off x="8370888" y="20113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66" name="Rectangle 74"/>
          <p:cNvSpPr>
            <a:spLocks noChangeArrowheads="1"/>
          </p:cNvSpPr>
          <p:nvPr/>
        </p:nvSpPr>
        <p:spPr bwMode="auto">
          <a:xfrm>
            <a:off x="7975600" y="201136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65" name="Rectangle 73"/>
          <p:cNvSpPr>
            <a:spLocks noChangeArrowheads="1"/>
          </p:cNvSpPr>
          <p:nvPr/>
        </p:nvSpPr>
        <p:spPr bwMode="auto">
          <a:xfrm>
            <a:off x="7578725" y="20113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64" name="Rectangle 72"/>
          <p:cNvSpPr>
            <a:spLocks noChangeArrowheads="1"/>
          </p:cNvSpPr>
          <p:nvPr/>
        </p:nvSpPr>
        <p:spPr bwMode="auto">
          <a:xfrm>
            <a:off x="7183438" y="2011363"/>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63" name="Rectangle 71"/>
          <p:cNvSpPr>
            <a:spLocks noChangeArrowheads="1"/>
          </p:cNvSpPr>
          <p:nvPr/>
        </p:nvSpPr>
        <p:spPr bwMode="auto">
          <a:xfrm>
            <a:off x="6788150" y="201136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62" name="Rectangle 70"/>
          <p:cNvSpPr>
            <a:spLocks noChangeArrowheads="1"/>
          </p:cNvSpPr>
          <p:nvPr/>
        </p:nvSpPr>
        <p:spPr bwMode="auto">
          <a:xfrm>
            <a:off x="6391275" y="201136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61" name="Rectangle 69"/>
          <p:cNvSpPr>
            <a:spLocks noChangeArrowheads="1"/>
          </p:cNvSpPr>
          <p:nvPr/>
        </p:nvSpPr>
        <p:spPr bwMode="auto">
          <a:xfrm>
            <a:off x="871538" y="2011363"/>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活動の本当の苦労を理解できたか</a:t>
            </a:r>
          </a:p>
        </p:txBody>
      </p:sp>
      <p:sp>
        <p:nvSpPr>
          <p:cNvPr id="8260" name="Rectangle 68"/>
          <p:cNvSpPr>
            <a:spLocks noChangeArrowheads="1"/>
          </p:cNvSpPr>
          <p:nvPr/>
        </p:nvSpPr>
        <p:spPr bwMode="auto">
          <a:xfrm>
            <a:off x="603250" y="2011363"/>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6</a:t>
            </a:r>
          </a:p>
        </p:txBody>
      </p:sp>
      <p:sp>
        <p:nvSpPr>
          <p:cNvPr id="8258" name="Rectangle 66"/>
          <p:cNvSpPr>
            <a:spLocks noChangeArrowheads="1"/>
          </p:cNvSpPr>
          <p:nvPr/>
        </p:nvSpPr>
        <p:spPr bwMode="auto">
          <a:xfrm>
            <a:off x="8370888" y="17907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57" name="Rectangle 65"/>
          <p:cNvSpPr>
            <a:spLocks noChangeArrowheads="1"/>
          </p:cNvSpPr>
          <p:nvPr/>
        </p:nvSpPr>
        <p:spPr bwMode="auto">
          <a:xfrm>
            <a:off x="7975600" y="179070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56" name="Rectangle 64"/>
          <p:cNvSpPr>
            <a:spLocks noChangeArrowheads="1"/>
          </p:cNvSpPr>
          <p:nvPr/>
        </p:nvSpPr>
        <p:spPr bwMode="auto">
          <a:xfrm>
            <a:off x="7578725" y="17907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55" name="Rectangle 63"/>
          <p:cNvSpPr>
            <a:spLocks noChangeArrowheads="1"/>
          </p:cNvSpPr>
          <p:nvPr/>
        </p:nvSpPr>
        <p:spPr bwMode="auto">
          <a:xfrm>
            <a:off x="7183438" y="1790700"/>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54" name="Rectangle 62"/>
          <p:cNvSpPr>
            <a:spLocks noChangeArrowheads="1"/>
          </p:cNvSpPr>
          <p:nvPr/>
        </p:nvSpPr>
        <p:spPr bwMode="auto">
          <a:xfrm>
            <a:off x="6788150" y="179070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53" name="Rectangle 61"/>
          <p:cNvSpPr>
            <a:spLocks noChangeArrowheads="1"/>
          </p:cNvSpPr>
          <p:nvPr/>
        </p:nvSpPr>
        <p:spPr bwMode="auto">
          <a:xfrm>
            <a:off x="6391275" y="179070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52" name="Rectangle 60"/>
          <p:cNvSpPr>
            <a:spLocks noChangeArrowheads="1"/>
          </p:cNvSpPr>
          <p:nvPr/>
        </p:nvSpPr>
        <p:spPr bwMode="auto">
          <a:xfrm>
            <a:off x="871538" y="1790700"/>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結果だけでなく、活動のプロセスに注目したか</a:t>
            </a:r>
          </a:p>
        </p:txBody>
      </p:sp>
      <p:sp>
        <p:nvSpPr>
          <p:cNvPr id="8251" name="Rectangle 59"/>
          <p:cNvSpPr>
            <a:spLocks noChangeArrowheads="1"/>
          </p:cNvSpPr>
          <p:nvPr/>
        </p:nvSpPr>
        <p:spPr bwMode="auto">
          <a:xfrm>
            <a:off x="603250" y="1790700"/>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5</a:t>
            </a:r>
          </a:p>
        </p:txBody>
      </p:sp>
      <p:sp>
        <p:nvSpPr>
          <p:cNvPr id="8249" name="Rectangle 57"/>
          <p:cNvSpPr>
            <a:spLocks noChangeArrowheads="1"/>
          </p:cNvSpPr>
          <p:nvPr/>
        </p:nvSpPr>
        <p:spPr bwMode="auto">
          <a:xfrm>
            <a:off x="8370888" y="15700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48" name="Rectangle 56"/>
          <p:cNvSpPr>
            <a:spLocks noChangeArrowheads="1"/>
          </p:cNvSpPr>
          <p:nvPr/>
        </p:nvSpPr>
        <p:spPr bwMode="auto">
          <a:xfrm>
            <a:off x="7975600" y="157003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47" name="Rectangle 55"/>
          <p:cNvSpPr>
            <a:spLocks noChangeArrowheads="1"/>
          </p:cNvSpPr>
          <p:nvPr/>
        </p:nvSpPr>
        <p:spPr bwMode="auto">
          <a:xfrm>
            <a:off x="7578725" y="15700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46" name="Rectangle 54"/>
          <p:cNvSpPr>
            <a:spLocks noChangeArrowheads="1"/>
          </p:cNvSpPr>
          <p:nvPr/>
        </p:nvSpPr>
        <p:spPr bwMode="auto">
          <a:xfrm>
            <a:off x="7183438" y="1570038"/>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45" name="Rectangle 53"/>
          <p:cNvSpPr>
            <a:spLocks noChangeArrowheads="1"/>
          </p:cNvSpPr>
          <p:nvPr/>
        </p:nvSpPr>
        <p:spPr bwMode="auto">
          <a:xfrm>
            <a:off x="6788150" y="157003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44" name="Rectangle 52"/>
          <p:cNvSpPr>
            <a:spLocks noChangeArrowheads="1"/>
          </p:cNvSpPr>
          <p:nvPr/>
        </p:nvSpPr>
        <p:spPr bwMode="auto">
          <a:xfrm>
            <a:off x="6391275" y="157003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43" name="Rectangle 51"/>
          <p:cNvSpPr>
            <a:spLocks noChangeArrowheads="1"/>
          </p:cNvSpPr>
          <p:nvPr/>
        </p:nvSpPr>
        <p:spPr bwMode="auto">
          <a:xfrm>
            <a:off x="871538" y="1570038"/>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事例評価基準を活用してチェックしたか</a:t>
            </a:r>
          </a:p>
        </p:txBody>
      </p:sp>
      <p:sp>
        <p:nvSpPr>
          <p:cNvPr id="8242" name="Rectangle 50"/>
          <p:cNvSpPr>
            <a:spLocks noChangeArrowheads="1"/>
          </p:cNvSpPr>
          <p:nvPr/>
        </p:nvSpPr>
        <p:spPr bwMode="auto">
          <a:xfrm>
            <a:off x="603250" y="1570038"/>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4</a:t>
            </a:r>
          </a:p>
        </p:txBody>
      </p:sp>
      <p:sp>
        <p:nvSpPr>
          <p:cNvPr id="8240" name="Rectangle 48"/>
          <p:cNvSpPr>
            <a:spLocks noChangeArrowheads="1"/>
          </p:cNvSpPr>
          <p:nvPr/>
        </p:nvSpPr>
        <p:spPr bwMode="auto">
          <a:xfrm>
            <a:off x="8370888" y="13493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39" name="Rectangle 47"/>
          <p:cNvSpPr>
            <a:spLocks noChangeArrowheads="1"/>
          </p:cNvSpPr>
          <p:nvPr/>
        </p:nvSpPr>
        <p:spPr bwMode="auto">
          <a:xfrm>
            <a:off x="7975600" y="134937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38" name="Rectangle 46"/>
          <p:cNvSpPr>
            <a:spLocks noChangeArrowheads="1"/>
          </p:cNvSpPr>
          <p:nvPr/>
        </p:nvSpPr>
        <p:spPr bwMode="auto">
          <a:xfrm>
            <a:off x="7578725" y="13493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37" name="Rectangle 45"/>
          <p:cNvSpPr>
            <a:spLocks noChangeArrowheads="1"/>
          </p:cNvSpPr>
          <p:nvPr/>
        </p:nvSpPr>
        <p:spPr bwMode="auto">
          <a:xfrm>
            <a:off x="7183438" y="1349375"/>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36" name="Rectangle 44"/>
          <p:cNvSpPr>
            <a:spLocks noChangeArrowheads="1"/>
          </p:cNvSpPr>
          <p:nvPr/>
        </p:nvSpPr>
        <p:spPr bwMode="auto">
          <a:xfrm>
            <a:off x="6788150" y="1349375"/>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35" name="Rectangle 43"/>
          <p:cNvSpPr>
            <a:spLocks noChangeArrowheads="1"/>
          </p:cNvSpPr>
          <p:nvPr/>
        </p:nvSpPr>
        <p:spPr bwMode="auto">
          <a:xfrm>
            <a:off x="6391275" y="1349375"/>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34" name="Rectangle 42"/>
          <p:cNvSpPr>
            <a:spLocks noChangeArrowheads="1"/>
          </p:cNvSpPr>
          <p:nvPr/>
        </p:nvSpPr>
        <p:spPr bwMode="auto">
          <a:xfrm>
            <a:off x="871538" y="1349375"/>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良い点</a:t>
            </a:r>
            <a:r>
              <a:rPr lang="en-US" altLang="ja-JP" sz="1200" b="1">
                <a:latin typeface="HG丸ｺﾞｼｯｸM-PRO" pitchFamily="50" charset="-128"/>
                <a:ea typeface="HG丸ｺﾞｼｯｸM-PRO" pitchFamily="50" charset="-128"/>
              </a:rPr>
              <a:t>(</a:t>
            </a:r>
            <a:r>
              <a:rPr lang="ja-JP" altLang="en-US" sz="1200" b="1">
                <a:latin typeface="HG丸ｺﾞｼｯｸM-PRO" pitchFamily="50" charset="-128"/>
                <a:ea typeface="HG丸ｺﾞｼｯｸM-PRO" pitchFamily="50" charset="-128"/>
              </a:rPr>
              <a:t>３～４点</a:t>
            </a:r>
            <a:r>
              <a:rPr lang="en-US" altLang="ja-JP" sz="1200" b="1">
                <a:latin typeface="HG丸ｺﾞｼｯｸM-PRO" pitchFamily="50" charset="-128"/>
                <a:ea typeface="HG丸ｺﾞｼｯｸM-PRO" pitchFamily="50" charset="-128"/>
              </a:rPr>
              <a:t>)</a:t>
            </a:r>
            <a:r>
              <a:rPr lang="ja-JP" altLang="en-US" sz="1200" b="1">
                <a:latin typeface="HG丸ｺﾞｼｯｸM-PRO" pitchFamily="50" charset="-128"/>
                <a:ea typeface="HG丸ｺﾞｼｯｸM-PRO" pitchFamily="50" charset="-128"/>
              </a:rPr>
              <a:t>・改善点</a:t>
            </a:r>
            <a:r>
              <a:rPr lang="en-US" altLang="ja-JP" sz="1200" b="1">
                <a:latin typeface="HG丸ｺﾞｼｯｸM-PRO" pitchFamily="50" charset="-128"/>
                <a:ea typeface="HG丸ｺﾞｼｯｸM-PRO" pitchFamily="50" charset="-128"/>
              </a:rPr>
              <a:t>(</a:t>
            </a:r>
            <a:r>
              <a:rPr lang="ja-JP" altLang="en-US" sz="1200" b="1">
                <a:latin typeface="HG丸ｺﾞｼｯｸM-PRO" pitchFamily="50" charset="-128"/>
                <a:ea typeface="HG丸ｺﾞｼｯｸM-PRO" pitchFamily="50" charset="-128"/>
              </a:rPr>
              <a:t>２～３点</a:t>
            </a:r>
            <a:r>
              <a:rPr lang="en-US" altLang="ja-JP" sz="1200" b="1">
                <a:latin typeface="HG丸ｺﾞｼｯｸM-PRO" pitchFamily="50" charset="-128"/>
                <a:ea typeface="HG丸ｺﾞｼｯｸM-PRO" pitchFamily="50" charset="-128"/>
              </a:rPr>
              <a:t>)</a:t>
            </a:r>
            <a:r>
              <a:rPr lang="ja-JP" altLang="en-US" sz="1200" b="1">
                <a:latin typeface="HG丸ｺﾞｼｯｸM-PRO" pitchFamily="50" charset="-128"/>
                <a:ea typeface="HG丸ｺﾞｼｯｸM-PRO" pitchFamily="50" charset="-128"/>
              </a:rPr>
              <a:t>を選び出したか</a:t>
            </a:r>
          </a:p>
        </p:txBody>
      </p:sp>
      <p:sp>
        <p:nvSpPr>
          <p:cNvPr id="8233" name="Rectangle 41"/>
          <p:cNvSpPr>
            <a:spLocks noChangeArrowheads="1"/>
          </p:cNvSpPr>
          <p:nvPr/>
        </p:nvSpPr>
        <p:spPr bwMode="auto">
          <a:xfrm>
            <a:off x="603250" y="1349375"/>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3</a:t>
            </a:r>
          </a:p>
        </p:txBody>
      </p:sp>
      <p:sp>
        <p:nvSpPr>
          <p:cNvPr id="8231" name="Rectangle 39"/>
          <p:cNvSpPr>
            <a:spLocks noChangeArrowheads="1"/>
          </p:cNvSpPr>
          <p:nvPr/>
        </p:nvSpPr>
        <p:spPr bwMode="auto">
          <a:xfrm>
            <a:off x="8370888" y="11287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30" name="Rectangle 38"/>
          <p:cNvSpPr>
            <a:spLocks noChangeArrowheads="1"/>
          </p:cNvSpPr>
          <p:nvPr/>
        </p:nvSpPr>
        <p:spPr bwMode="auto">
          <a:xfrm>
            <a:off x="7975600" y="112871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29" name="Rectangle 37"/>
          <p:cNvSpPr>
            <a:spLocks noChangeArrowheads="1"/>
          </p:cNvSpPr>
          <p:nvPr/>
        </p:nvSpPr>
        <p:spPr bwMode="auto">
          <a:xfrm>
            <a:off x="7578725" y="11287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28" name="Rectangle 36"/>
          <p:cNvSpPr>
            <a:spLocks noChangeArrowheads="1"/>
          </p:cNvSpPr>
          <p:nvPr/>
        </p:nvSpPr>
        <p:spPr bwMode="auto">
          <a:xfrm>
            <a:off x="7183438" y="1128713"/>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27" name="Rectangle 35"/>
          <p:cNvSpPr>
            <a:spLocks noChangeArrowheads="1"/>
          </p:cNvSpPr>
          <p:nvPr/>
        </p:nvSpPr>
        <p:spPr bwMode="auto">
          <a:xfrm>
            <a:off x="6788150" y="1128713"/>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26" name="Rectangle 34"/>
          <p:cNvSpPr>
            <a:spLocks noChangeArrowheads="1"/>
          </p:cNvSpPr>
          <p:nvPr/>
        </p:nvSpPr>
        <p:spPr bwMode="auto">
          <a:xfrm>
            <a:off x="6391275" y="1128713"/>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25" name="Rectangle 33"/>
          <p:cNvSpPr>
            <a:spLocks noChangeArrowheads="1"/>
          </p:cNvSpPr>
          <p:nvPr/>
        </p:nvSpPr>
        <p:spPr bwMode="auto">
          <a:xfrm>
            <a:off x="871538" y="1128713"/>
            <a:ext cx="55197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不明点、疑問点を調査したか</a:t>
            </a:r>
          </a:p>
        </p:txBody>
      </p:sp>
      <p:sp>
        <p:nvSpPr>
          <p:cNvPr id="8224" name="Rectangle 32"/>
          <p:cNvSpPr>
            <a:spLocks noChangeArrowheads="1"/>
          </p:cNvSpPr>
          <p:nvPr/>
        </p:nvSpPr>
        <p:spPr bwMode="auto">
          <a:xfrm>
            <a:off x="603250" y="1128713"/>
            <a:ext cx="268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2</a:t>
            </a:r>
          </a:p>
        </p:txBody>
      </p:sp>
      <p:sp>
        <p:nvSpPr>
          <p:cNvPr id="8222" name="Rectangle 30"/>
          <p:cNvSpPr>
            <a:spLocks noChangeArrowheads="1"/>
          </p:cNvSpPr>
          <p:nvPr/>
        </p:nvSpPr>
        <p:spPr bwMode="auto">
          <a:xfrm>
            <a:off x="8370888" y="9080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21" name="Rectangle 29"/>
          <p:cNvSpPr>
            <a:spLocks noChangeArrowheads="1"/>
          </p:cNvSpPr>
          <p:nvPr/>
        </p:nvSpPr>
        <p:spPr bwMode="auto">
          <a:xfrm>
            <a:off x="7975600" y="90805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20" name="Rectangle 28"/>
          <p:cNvSpPr>
            <a:spLocks noChangeArrowheads="1"/>
          </p:cNvSpPr>
          <p:nvPr/>
        </p:nvSpPr>
        <p:spPr bwMode="auto">
          <a:xfrm>
            <a:off x="7578725" y="9080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19" name="Rectangle 27"/>
          <p:cNvSpPr>
            <a:spLocks noChangeArrowheads="1"/>
          </p:cNvSpPr>
          <p:nvPr/>
        </p:nvSpPr>
        <p:spPr bwMode="auto">
          <a:xfrm>
            <a:off x="7183438" y="908050"/>
            <a:ext cx="39528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18" name="Rectangle 26"/>
          <p:cNvSpPr>
            <a:spLocks noChangeArrowheads="1"/>
          </p:cNvSpPr>
          <p:nvPr/>
        </p:nvSpPr>
        <p:spPr bwMode="auto">
          <a:xfrm>
            <a:off x="6788150" y="908050"/>
            <a:ext cx="395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17" name="Rectangle 25"/>
          <p:cNvSpPr>
            <a:spLocks noChangeArrowheads="1"/>
          </p:cNvSpPr>
          <p:nvPr/>
        </p:nvSpPr>
        <p:spPr bwMode="auto">
          <a:xfrm>
            <a:off x="6391275" y="908050"/>
            <a:ext cx="396875"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16" name="Rectangle 24"/>
          <p:cNvSpPr>
            <a:spLocks noChangeArrowheads="1"/>
          </p:cNvSpPr>
          <p:nvPr/>
        </p:nvSpPr>
        <p:spPr bwMode="auto">
          <a:xfrm>
            <a:off x="871538" y="908050"/>
            <a:ext cx="5519737"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前刷原稿をよく読んだか</a:t>
            </a:r>
          </a:p>
        </p:txBody>
      </p:sp>
      <p:sp>
        <p:nvSpPr>
          <p:cNvPr id="8215" name="Rectangle 23"/>
          <p:cNvSpPr>
            <a:spLocks noChangeArrowheads="1"/>
          </p:cNvSpPr>
          <p:nvPr/>
        </p:nvSpPr>
        <p:spPr bwMode="auto">
          <a:xfrm>
            <a:off x="603250" y="908050"/>
            <a:ext cx="268288" cy="22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1</a:t>
            </a:r>
          </a:p>
        </p:txBody>
      </p:sp>
      <p:sp>
        <p:nvSpPr>
          <p:cNvPr id="8214" name="Rectangle 22"/>
          <p:cNvSpPr>
            <a:spLocks noChangeArrowheads="1"/>
          </p:cNvSpPr>
          <p:nvPr/>
        </p:nvSpPr>
        <p:spPr bwMode="auto">
          <a:xfrm>
            <a:off x="381000" y="908050"/>
            <a:ext cx="2222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1905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200" b="1">
                <a:latin typeface="HG丸ｺﾞｼｯｸM-PRO" pitchFamily="50" charset="-128"/>
                <a:ea typeface="HG丸ｺﾞｼｯｸM-PRO" pitchFamily="50" charset="-128"/>
              </a:rPr>
              <a:t>事前準備</a:t>
            </a:r>
          </a:p>
        </p:txBody>
      </p:sp>
      <p:sp>
        <p:nvSpPr>
          <p:cNvPr id="8213" name="Rectangle 21"/>
          <p:cNvSpPr>
            <a:spLocks noChangeArrowheads="1"/>
          </p:cNvSpPr>
          <p:nvPr/>
        </p:nvSpPr>
        <p:spPr bwMode="auto">
          <a:xfrm>
            <a:off x="8370888" y="6873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12" name="Rectangle 20"/>
          <p:cNvSpPr>
            <a:spLocks noChangeArrowheads="1"/>
          </p:cNvSpPr>
          <p:nvPr/>
        </p:nvSpPr>
        <p:spPr bwMode="auto">
          <a:xfrm>
            <a:off x="7975600" y="68738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11" name="Rectangle 19"/>
          <p:cNvSpPr>
            <a:spLocks noChangeArrowheads="1"/>
          </p:cNvSpPr>
          <p:nvPr/>
        </p:nvSpPr>
        <p:spPr bwMode="auto">
          <a:xfrm>
            <a:off x="7578725" y="6873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10" name="Rectangle 18"/>
          <p:cNvSpPr>
            <a:spLocks noChangeArrowheads="1"/>
          </p:cNvSpPr>
          <p:nvPr/>
        </p:nvSpPr>
        <p:spPr bwMode="auto">
          <a:xfrm>
            <a:off x="7183438" y="687388"/>
            <a:ext cx="39528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09" name="Rectangle 17"/>
          <p:cNvSpPr>
            <a:spLocks noChangeArrowheads="1"/>
          </p:cNvSpPr>
          <p:nvPr/>
        </p:nvSpPr>
        <p:spPr bwMode="auto">
          <a:xfrm>
            <a:off x="6788150" y="687388"/>
            <a:ext cx="3952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08" name="Rectangle 16"/>
          <p:cNvSpPr>
            <a:spLocks noChangeArrowheads="1"/>
          </p:cNvSpPr>
          <p:nvPr/>
        </p:nvSpPr>
        <p:spPr bwMode="auto">
          <a:xfrm>
            <a:off x="6391275" y="687388"/>
            <a:ext cx="396875"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207" name="Rectangle 15"/>
          <p:cNvSpPr>
            <a:spLocks noChangeArrowheads="1"/>
          </p:cNvSpPr>
          <p:nvPr/>
        </p:nvSpPr>
        <p:spPr bwMode="auto">
          <a:xfrm>
            <a:off x="871538" y="687388"/>
            <a:ext cx="4275137"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200" b="1">
                <a:latin typeface="HG丸ｺﾞｼｯｸM-PRO" pitchFamily="50" charset="-128"/>
                <a:ea typeface="HG丸ｺﾞｼｯｸM-PRO" pitchFamily="50" charset="-128"/>
              </a:rPr>
              <a:t>チェック･ポイント</a:t>
            </a:r>
          </a:p>
        </p:txBody>
      </p:sp>
      <p:sp>
        <p:nvSpPr>
          <p:cNvPr id="8205" name="Rectangle 13"/>
          <p:cNvSpPr>
            <a:spLocks noChangeArrowheads="1"/>
          </p:cNvSpPr>
          <p:nvPr/>
        </p:nvSpPr>
        <p:spPr bwMode="auto">
          <a:xfrm>
            <a:off x="381000" y="687388"/>
            <a:ext cx="49053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1200" b="1">
                <a:latin typeface="HG丸ｺﾞｼｯｸM-PRO" pitchFamily="50" charset="-128"/>
                <a:ea typeface="HG丸ｺﾞｼｯｸM-PRO" pitchFamily="50" charset="-128"/>
              </a:rPr>
              <a:t>№</a:t>
            </a:r>
          </a:p>
        </p:txBody>
      </p:sp>
      <p:sp>
        <p:nvSpPr>
          <p:cNvPr id="8199" name="Rectangle 7"/>
          <p:cNvSpPr>
            <a:spLocks noChangeArrowheads="1"/>
          </p:cNvSpPr>
          <p:nvPr/>
        </p:nvSpPr>
        <p:spPr bwMode="auto">
          <a:xfrm>
            <a:off x="6391275" y="246063"/>
            <a:ext cx="23764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latin typeface="HG丸ｺﾞｼｯｸM-PRO" pitchFamily="50" charset="-128"/>
              <a:ea typeface="HG丸ｺﾞｼｯｸM-PRO" pitchFamily="50" charset="-128"/>
            </a:endParaRPr>
          </a:p>
        </p:txBody>
      </p:sp>
      <p:sp>
        <p:nvSpPr>
          <p:cNvPr id="8198" name="Rectangle 6"/>
          <p:cNvSpPr>
            <a:spLocks noChangeArrowheads="1"/>
          </p:cNvSpPr>
          <p:nvPr/>
        </p:nvSpPr>
        <p:spPr bwMode="auto">
          <a:xfrm>
            <a:off x="1058863" y="246063"/>
            <a:ext cx="2730500"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200" b="1">
              <a:solidFill>
                <a:srgbClr val="0000FF"/>
              </a:solidFill>
              <a:latin typeface="HGP創英角ｺﾞｼｯｸUB" pitchFamily="50" charset="-128"/>
              <a:ea typeface="HGP創英角ｺﾞｼｯｸUB" pitchFamily="50" charset="-128"/>
            </a:endParaRPr>
          </a:p>
        </p:txBody>
      </p:sp>
      <p:sp>
        <p:nvSpPr>
          <p:cNvPr id="8197" name="Rectangle 5"/>
          <p:cNvSpPr>
            <a:spLocks noChangeArrowheads="1"/>
          </p:cNvSpPr>
          <p:nvPr/>
        </p:nvSpPr>
        <p:spPr bwMode="auto">
          <a:xfrm>
            <a:off x="641350" y="246063"/>
            <a:ext cx="230188"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solidFill>
                  <a:srgbClr val="0000FF"/>
                </a:solidFill>
                <a:latin typeface="HGP創英角ｺﾞｼｯｸUB" pitchFamily="50" charset="-128"/>
                <a:ea typeface="HGP創英角ｺﾞｼｯｸUB" pitchFamily="50" charset="-128"/>
              </a:rPr>
              <a:t>　  　　</a:t>
            </a:r>
          </a:p>
        </p:txBody>
      </p:sp>
      <p:sp>
        <p:nvSpPr>
          <p:cNvPr id="8196" name="Rectangle 4"/>
          <p:cNvSpPr>
            <a:spLocks noChangeArrowheads="1"/>
          </p:cNvSpPr>
          <p:nvPr/>
        </p:nvSpPr>
        <p:spPr bwMode="auto">
          <a:xfrm>
            <a:off x="381000" y="246063"/>
            <a:ext cx="260350" cy="220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latin typeface="HG丸ｺﾞｼｯｸM-PRO" pitchFamily="50" charset="-128"/>
                <a:ea typeface="HG丸ｺﾞｼｯｸM-PRO" pitchFamily="50" charset="-128"/>
              </a:rPr>
              <a:t>　　　　　</a:t>
            </a:r>
          </a:p>
        </p:txBody>
      </p:sp>
      <p:sp>
        <p:nvSpPr>
          <p:cNvPr id="8421" name="Line 229"/>
          <p:cNvSpPr>
            <a:spLocks noChangeShapeType="1"/>
          </p:cNvSpPr>
          <p:nvPr/>
        </p:nvSpPr>
        <p:spPr bwMode="auto">
          <a:xfrm>
            <a:off x="381000" y="246063"/>
            <a:ext cx="4765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22" name="Line 230"/>
          <p:cNvSpPr>
            <a:spLocks noChangeShapeType="1"/>
          </p:cNvSpPr>
          <p:nvPr/>
        </p:nvSpPr>
        <p:spPr bwMode="auto">
          <a:xfrm>
            <a:off x="381000" y="466725"/>
            <a:ext cx="4765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23" name="Line 231"/>
          <p:cNvSpPr>
            <a:spLocks noChangeShapeType="1"/>
          </p:cNvSpPr>
          <p:nvPr/>
        </p:nvSpPr>
        <p:spPr bwMode="auto">
          <a:xfrm>
            <a:off x="381000" y="908050"/>
            <a:ext cx="83867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29" name="Line 237"/>
          <p:cNvSpPr>
            <a:spLocks noChangeShapeType="1"/>
          </p:cNvSpPr>
          <p:nvPr/>
        </p:nvSpPr>
        <p:spPr bwMode="auto">
          <a:xfrm>
            <a:off x="381000" y="2232025"/>
            <a:ext cx="83867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45" name="Line 253"/>
          <p:cNvSpPr>
            <a:spLocks noChangeShapeType="1"/>
          </p:cNvSpPr>
          <p:nvPr/>
        </p:nvSpPr>
        <p:spPr bwMode="auto">
          <a:xfrm>
            <a:off x="381000" y="5762625"/>
            <a:ext cx="83867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46" name="Line 254"/>
          <p:cNvSpPr>
            <a:spLocks noChangeShapeType="1"/>
          </p:cNvSpPr>
          <p:nvPr/>
        </p:nvSpPr>
        <p:spPr bwMode="auto">
          <a:xfrm>
            <a:off x="381000" y="6699250"/>
            <a:ext cx="8386763"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47" name="Line 255"/>
          <p:cNvSpPr>
            <a:spLocks noChangeShapeType="1"/>
          </p:cNvSpPr>
          <p:nvPr/>
        </p:nvSpPr>
        <p:spPr bwMode="auto">
          <a:xfrm>
            <a:off x="381000" y="246063"/>
            <a:ext cx="0" cy="4413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48" name="Line 256"/>
          <p:cNvSpPr>
            <a:spLocks noChangeShapeType="1"/>
          </p:cNvSpPr>
          <p:nvPr/>
        </p:nvSpPr>
        <p:spPr bwMode="auto">
          <a:xfrm>
            <a:off x="641350" y="246063"/>
            <a:ext cx="0" cy="4413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49" name="Line 257"/>
          <p:cNvSpPr>
            <a:spLocks noChangeShapeType="1"/>
          </p:cNvSpPr>
          <p:nvPr/>
        </p:nvSpPr>
        <p:spPr bwMode="auto">
          <a:xfrm>
            <a:off x="871538" y="246063"/>
            <a:ext cx="0" cy="4413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50" name="Line 258"/>
          <p:cNvSpPr>
            <a:spLocks noChangeShapeType="1"/>
          </p:cNvSpPr>
          <p:nvPr/>
        </p:nvSpPr>
        <p:spPr bwMode="auto">
          <a:xfrm>
            <a:off x="6391275" y="246063"/>
            <a:ext cx="0" cy="55165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56" name="Line 264"/>
          <p:cNvSpPr>
            <a:spLocks noChangeShapeType="1"/>
          </p:cNvSpPr>
          <p:nvPr/>
        </p:nvSpPr>
        <p:spPr bwMode="auto">
          <a:xfrm>
            <a:off x="8767763" y="246063"/>
            <a:ext cx="0" cy="5516562"/>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8459" name="Line 267"/>
          <p:cNvSpPr>
            <a:spLocks noChangeShapeType="1"/>
          </p:cNvSpPr>
          <p:nvPr/>
        </p:nvSpPr>
        <p:spPr bwMode="auto">
          <a:xfrm>
            <a:off x="381000" y="687388"/>
            <a:ext cx="83867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47" name="Line 1155"/>
          <p:cNvSpPr>
            <a:spLocks noChangeShapeType="1"/>
          </p:cNvSpPr>
          <p:nvPr/>
        </p:nvSpPr>
        <p:spPr bwMode="auto">
          <a:xfrm>
            <a:off x="603250" y="908050"/>
            <a:ext cx="0" cy="48545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52" name="Line 1160"/>
          <p:cNvSpPr>
            <a:spLocks noChangeShapeType="1"/>
          </p:cNvSpPr>
          <p:nvPr/>
        </p:nvSpPr>
        <p:spPr bwMode="auto">
          <a:xfrm>
            <a:off x="381000" y="5924550"/>
            <a:ext cx="83867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370" name="Line 1178"/>
          <p:cNvSpPr>
            <a:spLocks noChangeShapeType="1"/>
          </p:cNvSpPr>
          <p:nvPr/>
        </p:nvSpPr>
        <p:spPr bwMode="auto">
          <a:xfrm>
            <a:off x="603250" y="1128713"/>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71" name="Line 1179"/>
          <p:cNvSpPr>
            <a:spLocks noChangeShapeType="1"/>
          </p:cNvSpPr>
          <p:nvPr/>
        </p:nvSpPr>
        <p:spPr bwMode="auto">
          <a:xfrm>
            <a:off x="603250" y="1349375"/>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72" name="Line 1180"/>
          <p:cNvSpPr>
            <a:spLocks noChangeShapeType="1"/>
          </p:cNvSpPr>
          <p:nvPr/>
        </p:nvSpPr>
        <p:spPr bwMode="auto">
          <a:xfrm>
            <a:off x="603250" y="1570038"/>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73" name="Line 1181"/>
          <p:cNvSpPr>
            <a:spLocks noChangeShapeType="1"/>
          </p:cNvSpPr>
          <p:nvPr/>
        </p:nvSpPr>
        <p:spPr bwMode="auto">
          <a:xfrm>
            <a:off x="603250" y="1790700"/>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74" name="Line 1182"/>
          <p:cNvSpPr>
            <a:spLocks noChangeShapeType="1"/>
          </p:cNvSpPr>
          <p:nvPr/>
        </p:nvSpPr>
        <p:spPr bwMode="auto">
          <a:xfrm>
            <a:off x="603250" y="2011363"/>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77" name="Line 1185"/>
          <p:cNvSpPr>
            <a:spLocks noChangeShapeType="1"/>
          </p:cNvSpPr>
          <p:nvPr/>
        </p:nvSpPr>
        <p:spPr bwMode="auto">
          <a:xfrm>
            <a:off x="603250" y="2452688"/>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78" name="Line 1186"/>
          <p:cNvSpPr>
            <a:spLocks noChangeShapeType="1"/>
          </p:cNvSpPr>
          <p:nvPr/>
        </p:nvSpPr>
        <p:spPr bwMode="auto">
          <a:xfrm>
            <a:off x="603250" y="2673350"/>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79" name="Line 1187"/>
          <p:cNvSpPr>
            <a:spLocks noChangeShapeType="1"/>
          </p:cNvSpPr>
          <p:nvPr/>
        </p:nvSpPr>
        <p:spPr bwMode="auto">
          <a:xfrm>
            <a:off x="603250" y="2894013"/>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0" name="Line 1188"/>
          <p:cNvSpPr>
            <a:spLocks noChangeShapeType="1"/>
          </p:cNvSpPr>
          <p:nvPr/>
        </p:nvSpPr>
        <p:spPr bwMode="auto">
          <a:xfrm>
            <a:off x="603250" y="3114675"/>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1" name="Line 1189"/>
          <p:cNvSpPr>
            <a:spLocks noChangeShapeType="1"/>
          </p:cNvSpPr>
          <p:nvPr/>
        </p:nvSpPr>
        <p:spPr bwMode="auto">
          <a:xfrm>
            <a:off x="603250" y="3335338"/>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2" name="Line 1190"/>
          <p:cNvSpPr>
            <a:spLocks noChangeShapeType="1"/>
          </p:cNvSpPr>
          <p:nvPr/>
        </p:nvSpPr>
        <p:spPr bwMode="auto">
          <a:xfrm>
            <a:off x="603250" y="3556000"/>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3" name="Line 1191"/>
          <p:cNvSpPr>
            <a:spLocks noChangeShapeType="1"/>
          </p:cNvSpPr>
          <p:nvPr/>
        </p:nvSpPr>
        <p:spPr bwMode="auto">
          <a:xfrm>
            <a:off x="603250" y="3776663"/>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4" name="Line 1192"/>
          <p:cNvSpPr>
            <a:spLocks noChangeShapeType="1"/>
          </p:cNvSpPr>
          <p:nvPr/>
        </p:nvSpPr>
        <p:spPr bwMode="auto">
          <a:xfrm>
            <a:off x="603250" y="3997325"/>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5" name="Line 1193"/>
          <p:cNvSpPr>
            <a:spLocks noChangeShapeType="1"/>
          </p:cNvSpPr>
          <p:nvPr/>
        </p:nvSpPr>
        <p:spPr bwMode="auto">
          <a:xfrm>
            <a:off x="603250" y="4217988"/>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6" name="Line 1194"/>
          <p:cNvSpPr>
            <a:spLocks noChangeShapeType="1"/>
          </p:cNvSpPr>
          <p:nvPr/>
        </p:nvSpPr>
        <p:spPr bwMode="auto">
          <a:xfrm>
            <a:off x="603250" y="4438650"/>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7" name="Line 1195"/>
          <p:cNvSpPr>
            <a:spLocks noChangeShapeType="1"/>
          </p:cNvSpPr>
          <p:nvPr/>
        </p:nvSpPr>
        <p:spPr bwMode="auto">
          <a:xfrm>
            <a:off x="603250" y="4659313"/>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8" name="Line 1196"/>
          <p:cNvSpPr>
            <a:spLocks noChangeShapeType="1"/>
          </p:cNvSpPr>
          <p:nvPr/>
        </p:nvSpPr>
        <p:spPr bwMode="auto">
          <a:xfrm>
            <a:off x="603250" y="4879975"/>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89" name="Line 1197"/>
          <p:cNvSpPr>
            <a:spLocks noChangeShapeType="1"/>
          </p:cNvSpPr>
          <p:nvPr/>
        </p:nvSpPr>
        <p:spPr bwMode="auto">
          <a:xfrm>
            <a:off x="603250" y="5100638"/>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90" name="Line 1198"/>
          <p:cNvSpPr>
            <a:spLocks noChangeShapeType="1"/>
          </p:cNvSpPr>
          <p:nvPr/>
        </p:nvSpPr>
        <p:spPr bwMode="auto">
          <a:xfrm>
            <a:off x="603250" y="5321300"/>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391" name="Line 1199"/>
          <p:cNvSpPr>
            <a:spLocks noChangeShapeType="1"/>
          </p:cNvSpPr>
          <p:nvPr/>
        </p:nvSpPr>
        <p:spPr bwMode="auto">
          <a:xfrm>
            <a:off x="603250" y="5541963"/>
            <a:ext cx="816451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09" name="Line 1217"/>
          <p:cNvSpPr>
            <a:spLocks noChangeShapeType="1"/>
          </p:cNvSpPr>
          <p:nvPr/>
        </p:nvSpPr>
        <p:spPr bwMode="auto">
          <a:xfrm>
            <a:off x="5146675" y="246063"/>
            <a:ext cx="0" cy="6619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419" name="Line 1227"/>
          <p:cNvSpPr>
            <a:spLocks noChangeShapeType="1"/>
          </p:cNvSpPr>
          <p:nvPr/>
        </p:nvSpPr>
        <p:spPr bwMode="auto">
          <a:xfrm>
            <a:off x="3789363" y="246063"/>
            <a:ext cx="0" cy="4413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442" name="Line 1250"/>
          <p:cNvSpPr>
            <a:spLocks noChangeShapeType="1"/>
          </p:cNvSpPr>
          <p:nvPr/>
        </p:nvSpPr>
        <p:spPr bwMode="auto">
          <a:xfrm>
            <a:off x="6788150" y="687388"/>
            <a:ext cx="0" cy="50752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43" name="Line 1251"/>
          <p:cNvSpPr>
            <a:spLocks noChangeShapeType="1"/>
          </p:cNvSpPr>
          <p:nvPr/>
        </p:nvSpPr>
        <p:spPr bwMode="auto">
          <a:xfrm>
            <a:off x="7183438" y="687388"/>
            <a:ext cx="0" cy="50752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44" name="Line 1252"/>
          <p:cNvSpPr>
            <a:spLocks noChangeShapeType="1"/>
          </p:cNvSpPr>
          <p:nvPr/>
        </p:nvSpPr>
        <p:spPr bwMode="auto">
          <a:xfrm>
            <a:off x="7578725" y="687388"/>
            <a:ext cx="0" cy="50752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45" name="Line 1253"/>
          <p:cNvSpPr>
            <a:spLocks noChangeShapeType="1"/>
          </p:cNvSpPr>
          <p:nvPr/>
        </p:nvSpPr>
        <p:spPr bwMode="auto">
          <a:xfrm>
            <a:off x="7975600" y="687388"/>
            <a:ext cx="0" cy="50752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46" name="Line 1254"/>
          <p:cNvSpPr>
            <a:spLocks noChangeShapeType="1"/>
          </p:cNvSpPr>
          <p:nvPr/>
        </p:nvSpPr>
        <p:spPr bwMode="auto">
          <a:xfrm>
            <a:off x="8370888" y="687388"/>
            <a:ext cx="0" cy="50752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51" name="Line 1259"/>
          <p:cNvSpPr>
            <a:spLocks noChangeShapeType="1"/>
          </p:cNvSpPr>
          <p:nvPr/>
        </p:nvSpPr>
        <p:spPr bwMode="auto">
          <a:xfrm>
            <a:off x="871538" y="687388"/>
            <a:ext cx="0" cy="50752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58" name="Line 1266"/>
          <p:cNvSpPr>
            <a:spLocks noChangeShapeType="1"/>
          </p:cNvSpPr>
          <p:nvPr/>
        </p:nvSpPr>
        <p:spPr bwMode="auto">
          <a:xfrm>
            <a:off x="5146675" y="246063"/>
            <a:ext cx="3621088"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61" name="Line 1269"/>
          <p:cNvSpPr>
            <a:spLocks noChangeShapeType="1"/>
          </p:cNvSpPr>
          <p:nvPr/>
        </p:nvSpPr>
        <p:spPr bwMode="auto">
          <a:xfrm>
            <a:off x="381000" y="687388"/>
            <a:ext cx="0" cy="5075237"/>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66" name="Line 1274"/>
          <p:cNvSpPr>
            <a:spLocks noChangeShapeType="1"/>
          </p:cNvSpPr>
          <p:nvPr/>
        </p:nvSpPr>
        <p:spPr bwMode="auto">
          <a:xfrm>
            <a:off x="5146675" y="466725"/>
            <a:ext cx="36210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86" name="Line 1294"/>
          <p:cNvSpPr>
            <a:spLocks noChangeShapeType="1"/>
          </p:cNvSpPr>
          <p:nvPr/>
        </p:nvSpPr>
        <p:spPr bwMode="auto">
          <a:xfrm>
            <a:off x="381000" y="5762625"/>
            <a:ext cx="0" cy="1619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87" name="Line 1295"/>
          <p:cNvSpPr>
            <a:spLocks noChangeShapeType="1"/>
          </p:cNvSpPr>
          <p:nvPr/>
        </p:nvSpPr>
        <p:spPr bwMode="auto">
          <a:xfrm>
            <a:off x="381000" y="5924550"/>
            <a:ext cx="0" cy="77470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89" name="Line 1297"/>
          <p:cNvSpPr>
            <a:spLocks noChangeShapeType="1"/>
          </p:cNvSpPr>
          <p:nvPr/>
        </p:nvSpPr>
        <p:spPr bwMode="auto">
          <a:xfrm>
            <a:off x="8767763" y="5762625"/>
            <a:ext cx="0" cy="1619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90" name="Line 1298"/>
          <p:cNvSpPr>
            <a:spLocks noChangeShapeType="1"/>
          </p:cNvSpPr>
          <p:nvPr/>
        </p:nvSpPr>
        <p:spPr bwMode="auto">
          <a:xfrm>
            <a:off x="8767763" y="5924550"/>
            <a:ext cx="0" cy="77470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19050" rIns="19050" bIns="19050"/>
          <a:lstStyle/>
          <a:p>
            <a:endParaRPr lang="ja-JP" altLang="en-US"/>
          </a:p>
        </p:txBody>
      </p:sp>
      <p:sp>
        <p:nvSpPr>
          <p:cNvPr id="9496" name="Text Box 1304"/>
          <p:cNvSpPr txBox="1">
            <a:spLocks noChangeArrowheads="1"/>
          </p:cNvSpPr>
          <p:nvPr/>
        </p:nvSpPr>
        <p:spPr bwMode="auto">
          <a:xfrm>
            <a:off x="130175" y="0"/>
            <a:ext cx="11953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t>資料№１</a:t>
            </a:r>
          </a:p>
        </p:txBody>
      </p:sp>
      <p:sp>
        <p:nvSpPr>
          <p:cNvPr id="9512" name="Text Box 1320"/>
          <p:cNvSpPr txBox="1">
            <a:spLocks noChangeArrowheads="1"/>
          </p:cNvSpPr>
          <p:nvPr/>
        </p:nvSpPr>
        <p:spPr bwMode="auto">
          <a:xfrm>
            <a:off x="122238" y="217488"/>
            <a:ext cx="641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（参考）</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r>
              <a:rPr lang="ja-JP" altLang="en-US"/>
              <a:t>（</a:t>
            </a:r>
            <a:fld id="{9CB71C56-A561-49C8-A860-03241A1BC5B3}" type="slidenum">
              <a:rPr lang="ja-JP" altLang="en-US"/>
              <a:pPr/>
              <a:t>11</a:t>
            </a:fld>
            <a:r>
              <a:rPr lang="en-US" altLang="ja-JP"/>
              <a:t>/24</a:t>
            </a:r>
            <a:r>
              <a:rPr lang="ja-JP" altLang="en-US"/>
              <a:t>）</a:t>
            </a:r>
          </a:p>
        </p:txBody>
      </p:sp>
      <p:sp>
        <p:nvSpPr>
          <p:cNvPr id="11270" name="Rectangle 6"/>
          <p:cNvSpPr>
            <a:spLocks noChangeArrowheads="1"/>
          </p:cNvSpPr>
          <p:nvPr/>
        </p:nvSpPr>
        <p:spPr bwMode="auto">
          <a:xfrm>
            <a:off x="231775" y="4354513"/>
            <a:ext cx="8650288" cy="23225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269" name="Rectangle 5"/>
          <p:cNvSpPr>
            <a:spLocks noChangeArrowheads="1"/>
          </p:cNvSpPr>
          <p:nvPr/>
        </p:nvSpPr>
        <p:spPr bwMode="auto">
          <a:xfrm>
            <a:off x="231775" y="696913"/>
            <a:ext cx="8650288" cy="34401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266" name="Text Box 2"/>
          <p:cNvSpPr txBox="1">
            <a:spLocks noChangeArrowheads="1"/>
          </p:cNvSpPr>
          <p:nvPr/>
        </p:nvSpPr>
        <p:spPr bwMode="auto">
          <a:xfrm>
            <a:off x="1592263" y="139700"/>
            <a:ext cx="49768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3200">
                <a:solidFill>
                  <a:srgbClr val="990000"/>
                </a:solidFill>
                <a:latin typeface="HGP創英角ｺﾞｼｯｸUB" pitchFamily="50" charset="-128"/>
                <a:ea typeface="HGP創英角ｺﾞｼｯｸUB" pitchFamily="50" charset="-128"/>
              </a:rPr>
              <a:t>【</a:t>
            </a:r>
            <a:r>
              <a:rPr lang="ja-JP" altLang="en-US" sz="3200">
                <a:solidFill>
                  <a:srgbClr val="990000"/>
                </a:solidFill>
                <a:latin typeface="HGP創英角ｺﾞｼｯｸUB" pitchFamily="50" charset="-128"/>
                <a:ea typeface="HGP創英角ｺﾞｼｯｸUB" pitchFamily="50" charset="-128"/>
              </a:rPr>
              <a:t>講評の仕方</a:t>
            </a:r>
            <a:r>
              <a:rPr lang="en-US" altLang="ja-JP" sz="3200">
                <a:solidFill>
                  <a:srgbClr val="990000"/>
                </a:solidFill>
                <a:latin typeface="HGP創英角ｺﾞｼｯｸUB" pitchFamily="50" charset="-128"/>
                <a:ea typeface="HGP創英角ｺﾞｼｯｸUB" pitchFamily="50" charset="-128"/>
              </a:rPr>
              <a:t>10</a:t>
            </a:r>
            <a:r>
              <a:rPr lang="ja-JP" altLang="en-US" sz="3200">
                <a:solidFill>
                  <a:srgbClr val="990000"/>
                </a:solidFill>
                <a:latin typeface="HGP創英角ｺﾞｼｯｸUB" pitchFamily="50" charset="-128"/>
                <a:ea typeface="HGP創英角ｺﾞｼｯｸUB" pitchFamily="50" charset="-128"/>
              </a:rPr>
              <a:t>のポイント</a:t>
            </a:r>
            <a:r>
              <a:rPr lang="en-US" altLang="ja-JP" sz="3200">
                <a:solidFill>
                  <a:srgbClr val="990000"/>
                </a:solidFill>
                <a:latin typeface="HGP創英角ｺﾞｼｯｸUB" pitchFamily="50" charset="-128"/>
                <a:ea typeface="HGP創英角ｺﾞｼｯｸUB" pitchFamily="50" charset="-128"/>
              </a:rPr>
              <a:t>】</a:t>
            </a:r>
          </a:p>
        </p:txBody>
      </p:sp>
      <p:sp>
        <p:nvSpPr>
          <p:cNvPr id="11267" name="Text Box 3"/>
          <p:cNvSpPr txBox="1">
            <a:spLocks noChangeArrowheads="1"/>
          </p:cNvSpPr>
          <p:nvPr/>
        </p:nvSpPr>
        <p:spPr bwMode="auto">
          <a:xfrm>
            <a:off x="407988" y="812800"/>
            <a:ext cx="8297862" cy="306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800" b="1">
                <a:solidFill>
                  <a:srgbClr val="0000FF"/>
                </a:solidFill>
                <a:latin typeface="HG丸ｺﾞｼｯｸM-PRO" pitchFamily="50" charset="-128"/>
                <a:ea typeface="HG丸ｺﾞｼｯｸM-PRO" pitchFamily="50" charset="-128"/>
              </a:rPr>
              <a:t>ポイント１　結果だけを評価するな。</a:t>
            </a:r>
          </a:p>
          <a:p>
            <a:pPr>
              <a:lnSpc>
                <a:spcPct val="120000"/>
              </a:lnSpc>
            </a:pPr>
            <a:r>
              <a:rPr lang="ja-JP" altLang="en-US" sz="1600" b="1">
                <a:latin typeface="HG丸ｺﾞｼｯｸM-PRO" pitchFamily="50" charset="-128"/>
                <a:ea typeface="HG丸ｺﾞｼｯｸM-PRO" pitchFamily="50" charset="-128"/>
              </a:rPr>
              <a:t>①結果だけをほめると、どうしても金銭的効果が強調される。</a:t>
            </a:r>
          </a:p>
          <a:p>
            <a:pPr>
              <a:lnSpc>
                <a:spcPct val="120000"/>
              </a:lnSpc>
            </a:pPr>
            <a:r>
              <a:rPr lang="ja-JP" altLang="en-US" sz="1600" b="1">
                <a:latin typeface="HG丸ｺﾞｼｯｸM-PRO" pitchFamily="50" charset="-128"/>
                <a:ea typeface="HG丸ｺﾞｼｯｸM-PRO" pitchFamily="50" charset="-128"/>
              </a:rPr>
              <a:t>　職場とテーマによっては、どんなに努力しても、金額評価では少ない場合がある。</a:t>
            </a:r>
          </a:p>
          <a:p>
            <a:pPr>
              <a:lnSpc>
                <a:spcPct val="120000"/>
              </a:lnSpc>
            </a:pPr>
            <a:r>
              <a:rPr lang="ja-JP" altLang="en-US" sz="1600" b="1">
                <a:latin typeface="HG丸ｺﾞｼｯｸM-PRO" pitchFamily="50" charset="-128"/>
                <a:ea typeface="HG丸ｺﾞｼｯｸM-PRO" pitchFamily="50" charset="-128"/>
              </a:rPr>
              <a:t>　そういう職場</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補助部門、事務･スタッフ部門</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のサークルのためにも活動のプロセス</a:t>
            </a:r>
          </a:p>
          <a:p>
            <a:pPr>
              <a:lnSpc>
                <a:spcPct val="120000"/>
              </a:lnSpc>
            </a:pPr>
            <a:r>
              <a:rPr lang="ja-JP" altLang="en-US" sz="1600" b="1">
                <a:latin typeface="HG丸ｺﾞｼｯｸM-PRO" pitchFamily="50" charset="-128"/>
                <a:ea typeface="HG丸ｺﾞｼｯｸM-PRO" pitchFamily="50" charset="-128"/>
              </a:rPr>
              <a:t>　</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やり方</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の評価が大事である。</a:t>
            </a:r>
          </a:p>
          <a:p>
            <a:pPr>
              <a:lnSpc>
                <a:spcPct val="120000"/>
              </a:lnSpc>
            </a:pPr>
            <a:r>
              <a:rPr lang="ja-JP" altLang="en-US" sz="1600" b="1">
                <a:latin typeface="HG丸ｺﾞｼｯｸM-PRO" pitchFamily="50" charset="-128"/>
                <a:ea typeface="HG丸ｺﾞｼｯｸM-PRO" pitchFamily="50" charset="-128"/>
              </a:rPr>
              <a:t>②結果が良かったという事は、そうなるまでのプロセス</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すなわち、たくさんの創意･</a:t>
            </a:r>
          </a:p>
          <a:p>
            <a:pPr>
              <a:lnSpc>
                <a:spcPct val="120000"/>
              </a:lnSpc>
            </a:pPr>
            <a:r>
              <a:rPr lang="ja-JP" altLang="en-US" sz="1600" b="1">
                <a:latin typeface="HG丸ｺﾞｼｯｸM-PRO" pitchFamily="50" charset="-128"/>
                <a:ea typeface="HG丸ｺﾞｼｯｸM-PRO" pitchFamily="50" charset="-128"/>
              </a:rPr>
              <a:t>　工夫や幾多の苦労を乗り越えたこと</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が、良かったということである。サークルが</a:t>
            </a:r>
          </a:p>
          <a:p>
            <a:pPr>
              <a:lnSpc>
                <a:spcPct val="120000"/>
              </a:lnSpc>
            </a:pPr>
            <a:r>
              <a:rPr lang="ja-JP" altLang="en-US" sz="1600" b="1">
                <a:latin typeface="HG丸ｺﾞｼｯｸM-PRO" pitchFamily="50" charset="-128"/>
                <a:ea typeface="HG丸ｺﾞｼｯｸM-PRO" pitchFamily="50" charset="-128"/>
              </a:rPr>
              <a:t>　本当にやりがいを感ずるのは、この点であり評価して貰いたいのもこの点である。</a:t>
            </a:r>
          </a:p>
          <a:p>
            <a:pPr>
              <a:lnSpc>
                <a:spcPct val="120000"/>
              </a:lnSpc>
            </a:pPr>
            <a:r>
              <a:rPr lang="ja-JP" altLang="en-US" sz="1600" b="1">
                <a:latin typeface="HG丸ｺﾞｼｯｸM-PRO" pitchFamily="50" charset="-128"/>
                <a:ea typeface="HG丸ｺﾞｼｯｸM-PRO" pitchFamily="50" charset="-128"/>
              </a:rPr>
              <a:t>③従って、</a:t>
            </a:r>
            <a:r>
              <a:rPr lang="ja-JP" altLang="en-US" sz="1600" b="1">
                <a:solidFill>
                  <a:srgbClr val="FF0000"/>
                </a:solidFill>
                <a:latin typeface="HG丸ｺﾞｼｯｸM-PRO" pitchFamily="50" charset="-128"/>
                <a:ea typeface="HG丸ｺﾞｼｯｸM-PRO" pitchFamily="50" charset="-128"/>
              </a:rPr>
              <a:t>結果だけでなく、プロセス</a:t>
            </a:r>
            <a:r>
              <a:rPr lang="en-US" altLang="ja-JP" sz="1600" b="1">
                <a:solidFill>
                  <a:srgbClr val="FF0000"/>
                </a:solidFill>
                <a:latin typeface="HG丸ｺﾞｼｯｸM-PRO" pitchFamily="50" charset="-128"/>
                <a:ea typeface="HG丸ｺﾞｼｯｸM-PRO" pitchFamily="50" charset="-128"/>
              </a:rPr>
              <a:t>(</a:t>
            </a:r>
            <a:r>
              <a:rPr lang="ja-JP" altLang="en-US" sz="1600" b="1">
                <a:solidFill>
                  <a:srgbClr val="FF0000"/>
                </a:solidFill>
                <a:latin typeface="HG丸ｺﾞｼｯｸM-PRO" pitchFamily="50" charset="-128"/>
                <a:ea typeface="HG丸ｺﾞｼｯｸM-PRO" pitchFamily="50" charset="-128"/>
              </a:rPr>
              <a:t>やり方</a:t>
            </a:r>
            <a:r>
              <a:rPr lang="en-US" altLang="ja-JP" sz="1600" b="1">
                <a:solidFill>
                  <a:srgbClr val="FF0000"/>
                </a:solidFill>
                <a:latin typeface="HG丸ｺﾞｼｯｸM-PRO" pitchFamily="50" charset="-128"/>
                <a:ea typeface="HG丸ｺﾞｼｯｸM-PRO" pitchFamily="50" charset="-128"/>
              </a:rPr>
              <a:t>)</a:t>
            </a:r>
            <a:r>
              <a:rPr lang="ja-JP" altLang="en-US" sz="1600" b="1">
                <a:solidFill>
                  <a:srgbClr val="FF0000"/>
                </a:solidFill>
                <a:latin typeface="HG丸ｺﾞｼｯｸM-PRO" pitchFamily="50" charset="-128"/>
                <a:ea typeface="HG丸ｺﾞｼｯｸM-PRO" pitchFamily="50" charset="-128"/>
              </a:rPr>
              <a:t>の評価こそが自主的な活動をしたサー</a:t>
            </a:r>
          </a:p>
          <a:p>
            <a:pPr>
              <a:lnSpc>
                <a:spcPct val="120000"/>
              </a:lnSpc>
            </a:pPr>
            <a:r>
              <a:rPr lang="ja-JP" altLang="en-US" sz="1600" b="1">
                <a:solidFill>
                  <a:srgbClr val="FF0000"/>
                </a:solidFill>
                <a:latin typeface="HG丸ｺﾞｼｯｸM-PRO" pitchFamily="50" charset="-128"/>
                <a:ea typeface="HG丸ｺﾞｼｯｸM-PRO" pitchFamily="50" charset="-128"/>
              </a:rPr>
              <a:t>　クルへの、極めて適切な激励になるのである。</a:t>
            </a:r>
            <a:endParaRPr lang="ja-JP" altLang="en-US" sz="1600" b="1">
              <a:latin typeface="HG丸ｺﾞｼｯｸM-PRO" pitchFamily="50" charset="-128"/>
              <a:ea typeface="HG丸ｺﾞｼｯｸM-PRO" pitchFamily="50" charset="-128"/>
            </a:endParaRPr>
          </a:p>
        </p:txBody>
      </p:sp>
      <p:sp>
        <p:nvSpPr>
          <p:cNvPr id="11268" name="Text Box 4"/>
          <p:cNvSpPr txBox="1">
            <a:spLocks noChangeArrowheads="1"/>
          </p:cNvSpPr>
          <p:nvPr/>
        </p:nvSpPr>
        <p:spPr bwMode="auto">
          <a:xfrm>
            <a:off x="193675" y="255588"/>
            <a:ext cx="1136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t>資料№２</a:t>
            </a:r>
          </a:p>
        </p:txBody>
      </p:sp>
      <p:sp>
        <p:nvSpPr>
          <p:cNvPr id="11271" name="Text Box 7"/>
          <p:cNvSpPr txBox="1">
            <a:spLocks noChangeArrowheads="1"/>
          </p:cNvSpPr>
          <p:nvPr/>
        </p:nvSpPr>
        <p:spPr bwMode="auto">
          <a:xfrm>
            <a:off x="296863" y="4613275"/>
            <a:ext cx="8591550" cy="207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0000FF"/>
                </a:solidFill>
                <a:ea typeface="HG丸ｺﾞｼｯｸM-PRO" pitchFamily="50" charset="-128"/>
              </a:rPr>
              <a:t>ポイント２　“良い点”をまずさがせ。</a:t>
            </a:r>
          </a:p>
          <a:p>
            <a:r>
              <a:rPr lang="ja-JP" altLang="en-US" sz="1600" b="1">
                <a:ea typeface="HG丸ｺﾞｼｯｸM-PRO" pitchFamily="50" charset="-128"/>
              </a:rPr>
              <a:t>①一般に、講評者は講評者自身のレベルを基準にして評価してしまう傾向がある。だから</a:t>
            </a:r>
          </a:p>
          <a:p>
            <a:r>
              <a:rPr lang="ja-JP" altLang="en-US" sz="1600" b="1">
                <a:ea typeface="HG丸ｺﾞｼｯｸM-PRO" pitchFamily="50" charset="-128"/>
              </a:rPr>
              <a:t>　　“悪い点”もしくは“欲を言えば”は、すぐ眼につくが“良い点”はなかなか見つけにくい。</a:t>
            </a:r>
          </a:p>
          <a:p>
            <a:r>
              <a:rPr lang="ja-JP" altLang="en-US" sz="1600" b="1">
                <a:ea typeface="HG丸ｺﾞｼｯｸM-PRO" pitchFamily="50" charset="-128"/>
              </a:rPr>
              <a:t>②評価の物差しは、講評者のレベルを基準にするのでなくて、</a:t>
            </a:r>
            <a:r>
              <a:rPr lang="ja-JP" altLang="en-US" sz="1600" b="1">
                <a:solidFill>
                  <a:srgbClr val="FF0000"/>
                </a:solidFill>
                <a:ea typeface="HG丸ｺﾞｼｯｸM-PRO" pitchFamily="50" charset="-128"/>
              </a:rPr>
              <a:t>発表者のレベルに合わせせた</a:t>
            </a:r>
          </a:p>
          <a:p>
            <a:r>
              <a:rPr lang="ja-JP" altLang="en-US" sz="1600" b="1">
                <a:solidFill>
                  <a:srgbClr val="FF0000"/>
                </a:solidFill>
                <a:ea typeface="HG丸ｺﾞｼｯｸM-PRO" pitchFamily="50" charset="-128"/>
              </a:rPr>
              <a:t>　　流動的な“物差し”でなくてはならない。</a:t>
            </a:r>
          </a:p>
          <a:p>
            <a:r>
              <a:rPr lang="ja-JP" altLang="en-US" sz="1600" b="1">
                <a:ea typeface="HG丸ｺﾞｼｯｸM-PRO" pitchFamily="50" charset="-128"/>
              </a:rPr>
              <a:t>③どんなに幼稚なサークルであっても、必ず“良い点”がある。</a:t>
            </a:r>
          </a:p>
          <a:p>
            <a:endParaRPr lang="en-US" altLang="ja-JP" sz="1600" b="1">
              <a:ea typeface="HG丸ｺﾞｼｯｸM-PRO" pitchFamily="50"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3"/>
          <p:cNvSpPr>
            <a:spLocks noGrp="1"/>
          </p:cNvSpPr>
          <p:nvPr>
            <p:ph type="sldNum" sz="quarter" idx="12"/>
          </p:nvPr>
        </p:nvSpPr>
        <p:spPr/>
        <p:txBody>
          <a:bodyPr/>
          <a:lstStyle/>
          <a:p>
            <a:r>
              <a:rPr lang="ja-JP" altLang="en-US"/>
              <a:t>（</a:t>
            </a:r>
            <a:fld id="{029096FD-5CBF-4A06-8AA2-5B46816EB2B9}" type="slidenum">
              <a:rPr lang="ja-JP" altLang="en-US"/>
              <a:pPr/>
              <a:t>12</a:t>
            </a:fld>
            <a:r>
              <a:rPr lang="en-US" altLang="ja-JP"/>
              <a:t>/24</a:t>
            </a:r>
            <a:r>
              <a:rPr lang="ja-JP" altLang="en-US"/>
              <a:t>）</a:t>
            </a:r>
          </a:p>
        </p:txBody>
      </p:sp>
      <p:sp>
        <p:nvSpPr>
          <p:cNvPr id="12293" name="Rectangle 5"/>
          <p:cNvSpPr>
            <a:spLocks noChangeArrowheads="1"/>
          </p:cNvSpPr>
          <p:nvPr/>
        </p:nvSpPr>
        <p:spPr bwMode="auto">
          <a:xfrm>
            <a:off x="290513" y="3579813"/>
            <a:ext cx="8636000" cy="23796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292" name="Rectangle 4"/>
          <p:cNvSpPr>
            <a:spLocks noChangeArrowheads="1"/>
          </p:cNvSpPr>
          <p:nvPr/>
        </p:nvSpPr>
        <p:spPr bwMode="auto">
          <a:xfrm>
            <a:off x="304800" y="652463"/>
            <a:ext cx="8562975" cy="22939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291" name="Text Box 3"/>
          <p:cNvSpPr txBox="1">
            <a:spLocks noChangeArrowheads="1"/>
          </p:cNvSpPr>
          <p:nvPr/>
        </p:nvSpPr>
        <p:spPr bwMode="auto">
          <a:xfrm>
            <a:off x="407988" y="812800"/>
            <a:ext cx="8393112" cy="218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800" b="1">
                <a:solidFill>
                  <a:srgbClr val="0000FF"/>
                </a:solidFill>
                <a:latin typeface="HG丸ｺﾞｼｯｸM-PRO" pitchFamily="50" charset="-128"/>
                <a:ea typeface="HG丸ｺﾞｼｯｸM-PRO" pitchFamily="50" charset="-128"/>
              </a:rPr>
              <a:t>ポイント３　空々しい世辞なら、言わぬ方がよい。</a:t>
            </a:r>
          </a:p>
          <a:p>
            <a:pPr>
              <a:lnSpc>
                <a:spcPct val="120000"/>
              </a:lnSpc>
            </a:pPr>
            <a:r>
              <a:rPr lang="ja-JP" altLang="en-US" sz="1600" b="1">
                <a:latin typeface="HG丸ｺﾞｼｯｸM-PRO" pitchFamily="50" charset="-128"/>
                <a:ea typeface="HG丸ｺﾞｼｯｸM-PRO" pitchFamily="50" charset="-128"/>
              </a:rPr>
              <a:t>①講評者のレベルを基準にして、講評する限り、“良い点”を見つける事は難しいと</a:t>
            </a:r>
          </a:p>
          <a:p>
            <a:pPr>
              <a:lnSpc>
                <a:spcPct val="120000"/>
              </a:lnSpc>
            </a:pPr>
            <a:r>
              <a:rPr lang="ja-JP" altLang="en-US" sz="1600" b="1">
                <a:latin typeface="HG丸ｺﾞｼｯｸM-PRO" pitchFamily="50" charset="-128"/>
                <a:ea typeface="HG丸ｺﾞｼｯｸM-PRO" pitchFamily="50" charset="-128"/>
              </a:rPr>
              <a:t>　すると、無理をして、苦し紛れの空々しい世辞を言う場合がある。歯の浮いたような</a:t>
            </a:r>
          </a:p>
          <a:p>
            <a:pPr>
              <a:lnSpc>
                <a:spcPct val="120000"/>
              </a:lnSpc>
            </a:pPr>
            <a:r>
              <a:rPr lang="ja-JP" altLang="en-US" sz="1600" b="1">
                <a:latin typeface="HG丸ｺﾞｼｯｸM-PRO" pitchFamily="50" charset="-128"/>
                <a:ea typeface="HG丸ｺﾞｼｯｸM-PRO" pitchFamily="50" charset="-128"/>
              </a:rPr>
              <a:t>　誉め方なら、むしろ言わぬ方がよい。</a:t>
            </a:r>
          </a:p>
          <a:p>
            <a:pPr>
              <a:lnSpc>
                <a:spcPct val="120000"/>
              </a:lnSpc>
            </a:pPr>
            <a:r>
              <a:rPr lang="ja-JP" altLang="en-US" sz="1600" b="1">
                <a:latin typeface="HG丸ｺﾞｼｯｸM-PRO" pitchFamily="50" charset="-128"/>
                <a:ea typeface="HG丸ｺﾞｼｯｸM-PRO" pitchFamily="50" charset="-128"/>
              </a:rPr>
              <a:t>②「あゝ、俺の事例を本当によく聴いてくれたな、細かな点まで注意して聴いてくれた</a:t>
            </a:r>
          </a:p>
          <a:p>
            <a:pPr>
              <a:lnSpc>
                <a:spcPct val="120000"/>
              </a:lnSpc>
            </a:pPr>
            <a:r>
              <a:rPr lang="ja-JP" altLang="en-US" sz="1600" b="1">
                <a:latin typeface="HG丸ｺﾞｼｯｸM-PRO" pitchFamily="50" charset="-128"/>
                <a:ea typeface="HG丸ｺﾞｼｯｸM-PRO" pitchFamily="50" charset="-128"/>
              </a:rPr>
              <a:t>　んだな」と、発表者に思わせるような講評でなければならない。</a:t>
            </a:r>
          </a:p>
          <a:p>
            <a:pPr>
              <a:lnSpc>
                <a:spcPct val="120000"/>
              </a:lnSpc>
            </a:pPr>
            <a:endParaRPr lang="en-US" altLang="ja-JP" sz="1600" b="1">
              <a:latin typeface="HG丸ｺﾞｼｯｸM-PRO" pitchFamily="50" charset="-128"/>
              <a:ea typeface="HG丸ｺﾞｼｯｸM-PRO" pitchFamily="50" charset="-128"/>
            </a:endParaRPr>
          </a:p>
        </p:txBody>
      </p:sp>
      <p:sp>
        <p:nvSpPr>
          <p:cNvPr id="12294" name="Text Box 6"/>
          <p:cNvSpPr txBox="1">
            <a:spLocks noChangeArrowheads="1"/>
          </p:cNvSpPr>
          <p:nvPr/>
        </p:nvSpPr>
        <p:spPr bwMode="auto">
          <a:xfrm>
            <a:off x="328613" y="3640138"/>
            <a:ext cx="8515350" cy="218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endParaRPr lang="en-US" altLang="ja-JP" sz="1600" b="1">
              <a:latin typeface="HG丸ｺﾞｼｯｸM-PRO" pitchFamily="50" charset="-128"/>
              <a:ea typeface="HG丸ｺﾞｼｯｸM-PRO" pitchFamily="50" charset="-128"/>
            </a:endParaRPr>
          </a:p>
          <a:p>
            <a:pPr>
              <a:lnSpc>
                <a:spcPct val="120000"/>
              </a:lnSpc>
            </a:pPr>
            <a:r>
              <a:rPr lang="ja-JP" altLang="en-US" sz="1800" b="1">
                <a:solidFill>
                  <a:srgbClr val="0000FF"/>
                </a:solidFill>
                <a:latin typeface="HG丸ｺﾞｼｯｸM-PRO" pitchFamily="50" charset="-128"/>
                <a:ea typeface="HG丸ｺﾞｼｯｸM-PRO" pitchFamily="50" charset="-128"/>
              </a:rPr>
              <a:t>ポイント４　本当に苦労した点をほめよ。</a:t>
            </a:r>
          </a:p>
          <a:p>
            <a:pPr>
              <a:lnSpc>
                <a:spcPct val="120000"/>
              </a:lnSpc>
            </a:pPr>
            <a:r>
              <a:rPr lang="ja-JP" altLang="en-US" sz="1600" b="1">
                <a:latin typeface="HG丸ｺﾞｼｯｸM-PRO" pitchFamily="50" charset="-128"/>
                <a:ea typeface="HG丸ｺﾞｼｯｸM-PRO" pitchFamily="50" charset="-128"/>
              </a:rPr>
              <a:t>①第１に、本人またはサークルが、本当に苦労した点を誉めるべきである。限られた</a:t>
            </a:r>
          </a:p>
          <a:p>
            <a:pPr>
              <a:lnSpc>
                <a:spcPct val="120000"/>
              </a:lnSpc>
            </a:pPr>
            <a:r>
              <a:rPr lang="ja-JP" altLang="en-US" sz="1600" b="1">
                <a:latin typeface="HG丸ｺﾞｼｯｸM-PRO" pitchFamily="50" charset="-128"/>
                <a:ea typeface="HG丸ｺﾞｼｯｸM-PRO" pitchFamily="50" charset="-128"/>
              </a:rPr>
              <a:t>　時間内で聴き分けることはかなり難しい。講評者は真剣に、且つ“心の耳”で聴く、</a:t>
            </a:r>
          </a:p>
          <a:p>
            <a:pPr>
              <a:lnSpc>
                <a:spcPct val="120000"/>
              </a:lnSpc>
            </a:pPr>
            <a:r>
              <a:rPr lang="ja-JP" altLang="en-US" sz="1600" b="1">
                <a:latin typeface="HG丸ｺﾞｼｯｸM-PRO" pitchFamily="50" charset="-128"/>
                <a:ea typeface="HG丸ｺﾞｼｯｸM-PRO" pitchFamily="50" charset="-128"/>
              </a:rPr>
              <a:t>　心構えがなければならない。</a:t>
            </a:r>
          </a:p>
          <a:p>
            <a:pPr>
              <a:lnSpc>
                <a:spcPct val="120000"/>
              </a:lnSpc>
            </a:pPr>
            <a:r>
              <a:rPr lang="ja-JP" altLang="en-US" sz="1600" b="1">
                <a:latin typeface="HG丸ｺﾞｼｯｸM-PRO" pitchFamily="50" charset="-128"/>
                <a:ea typeface="HG丸ｺﾞｼｯｸM-PRO" pitchFamily="50" charset="-128"/>
              </a:rPr>
              <a:t>②第２は、本人達が“気がつかない良い点”があれば、それを見つけ出して、誉めてやる。</a:t>
            </a:r>
          </a:p>
          <a:p>
            <a:pPr>
              <a:lnSpc>
                <a:spcPct val="120000"/>
              </a:lnSpc>
            </a:pPr>
            <a:endParaRPr lang="en-US" altLang="ja-JP" sz="1600" b="1">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r>
              <a:rPr lang="ja-JP" altLang="en-US"/>
              <a:t>（</a:t>
            </a:r>
            <a:fld id="{E31D3BDC-FBAA-4F8D-A749-629B0EF6687D}" type="slidenum">
              <a:rPr lang="ja-JP" altLang="en-US"/>
              <a:pPr/>
              <a:t>13</a:t>
            </a:fld>
            <a:r>
              <a:rPr lang="en-US" altLang="ja-JP"/>
              <a:t>/24</a:t>
            </a:r>
            <a:r>
              <a:rPr lang="ja-JP" altLang="en-US"/>
              <a:t>）</a:t>
            </a:r>
          </a:p>
        </p:txBody>
      </p:sp>
      <p:sp>
        <p:nvSpPr>
          <p:cNvPr id="19461" name="Rectangle 5"/>
          <p:cNvSpPr>
            <a:spLocks noChangeArrowheads="1"/>
          </p:cNvSpPr>
          <p:nvPr/>
        </p:nvSpPr>
        <p:spPr bwMode="auto">
          <a:xfrm>
            <a:off x="231775" y="5297488"/>
            <a:ext cx="8636000" cy="13493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0" name="Rectangle 4"/>
          <p:cNvSpPr>
            <a:spLocks noChangeArrowheads="1"/>
          </p:cNvSpPr>
          <p:nvPr/>
        </p:nvSpPr>
        <p:spPr bwMode="auto">
          <a:xfrm>
            <a:off x="246063" y="3121025"/>
            <a:ext cx="8651875" cy="1987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59" name="Rectangle 3"/>
          <p:cNvSpPr>
            <a:spLocks noChangeArrowheads="1"/>
          </p:cNvSpPr>
          <p:nvPr/>
        </p:nvSpPr>
        <p:spPr bwMode="auto">
          <a:xfrm>
            <a:off x="231775" y="406400"/>
            <a:ext cx="8666163" cy="25257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58" name="Text Box 2"/>
          <p:cNvSpPr txBox="1">
            <a:spLocks noChangeArrowheads="1"/>
          </p:cNvSpPr>
          <p:nvPr/>
        </p:nvSpPr>
        <p:spPr bwMode="auto">
          <a:xfrm>
            <a:off x="293688" y="538163"/>
            <a:ext cx="8478837" cy="218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800" b="1">
                <a:solidFill>
                  <a:srgbClr val="0000FF"/>
                </a:solidFill>
                <a:latin typeface="HG丸ｺﾞｼｯｸM-PRO" pitchFamily="50" charset="-128"/>
                <a:ea typeface="HG丸ｺﾞｼｯｸM-PRO" pitchFamily="50" charset="-128"/>
              </a:rPr>
              <a:t>ポイント５　抽象的なほめ方は避けよ。</a:t>
            </a:r>
          </a:p>
          <a:p>
            <a:pPr>
              <a:lnSpc>
                <a:spcPct val="120000"/>
              </a:lnSpc>
            </a:pPr>
            <a:r>
              <a:rPr lang="ja-JP" altLang="en-US" sz="1600" b="1">
                <a:latin typeface="HG丸ｺﾞｼｯｸM-PRO" pitchFamily="50" charset="-128"/>
                <a:ea typeface="HG丸ｺﾞｼｯｸM-PRO" pitchFamily="50" charset="-128"/>
              </a:rPr>
              <a:t>①一般に、抽象的に誉めるのは良くない、講評のおざなりを示すからである。</a:t>
            </a:r>
          </a:p>
          <a:p>
            <a:pPr>
              <a:lnSpc>
                <a:spcPct val="120000"/>
              </a:lnSpc>
            </a:pPr>
            <a:r>
              <a:rPr lang="ja-JP" altLang="en-US" sz="1600" b="1">
                <a:latin typeface="HG丸ｺﾞｼｯｸM-PRO" pitchFamily="50" charset="-128"/>
                <a:ea typeface="HG丸ｺﾞｼｯｸM-PRO" pitchFamily="50" charset="-128"/>
              </a:rPr>
              <a:t>　例えば「層別したのはよい」とか「パレート図を使ったのはよい」とか「魚の骨で解析</a:t>
            </a:r>
          </a:p>
          <a:p>
            <a:pPr>
              <a:lnSpc>
                <a:spcPct val="120000"/>
              </a:lnSpc>
            </a:pPr>
            <a:r>
              <a:rPr lang="ja-JP" altLang="en-US" sz="1600" b="1">
                <a:latin typeface="HG丸ｺﾞｼｯｸM-PRO" pitchFamily="50" charset="-128"/>
                <a:ea typeface="HG丸ｺﾞｼｯｸM-PRO" pitchFamily="50" charset="-128"/>
              </a:rPr>
              <a:t>　したのが大変良かった」という講評のことである。</a:t>
            </a:r>
          </a:p>
          <a:p>
            <a:pPr>
              <a:lnSpc>
                <a:spcPct val="120000"/>
              </a:lnSpc>
            </a:pPr>
            <a:r>
              <a:rPr lang="ja-JP" altLang="en-US" sz="1600" b="1">
                <a:latin typeface="HG丸ｺﾞｼｯｸM-PRO" pitchFamily="50" charset="-128"/>
                <a:ea typeface="HG丸ｺﾞｼｯｸM-PRO" pitchFamily="50" charset="-128"/>
              </a:rPr>
              <a:t>②“層別”を誉めたいなら「〇〇〇の層別をしたために、わからなかった△△△不良の</a:t>
            </a:r>
          </a:p>
          <a:p>
            <a:pPr>
              <a:lnSpc>
                <a:spcPct val="120000"/>
              </a:lnSpc>
            </a:pPr>
            <a:r>
              <a:rPr lang="ja-JP" altLang="en-US" sz="1600" b="1">
                <a:latin typeface="HG丸ｺﾞｼｯｸM-PRO" pitchFamily="50" charset="-128"/>
                <a:ea typeface="HG丸ｺﾞｼｯｸM-PRO" pitchFamily="50" charset="-128"/>
              </a:rPr>
              <a:t>　原因が絞られてきて、適確な手が打てました・・・」と言うふうに誉めるべきである。</a:t>
            </a:r>
          </a:p>
          <a:p>
            <a:pPr>
              <a:lnSpc>
                <a:spcPct val="120000"/>
              </a:lnSpc>
            </a:pPr>
            <a:r>
              <a:rPr lang="ja-JP" altLang="en-US" sz="1600" b="1">
                <a:latin typeface="HG丸ｺﾞｼｯｸM-PRO" pitchFamily="50" charset="-128"/>
                <a:ea typeface="HG丸ｺﾞｼｯｸM-PRO" pitchFamily="50" charset="-128"/>
              </a:rPr>
              <a:t>③即ち、</a:t>
            </a:r>
            <a:r>
              <a:rPr lang="ja-JP" altLang="en-US" sz="1600" b="1">
                <a:solidFill>
                  <a:srgbClr val="FF0000"/>
                </a:solidFill>
                <a:latin typeface="HG丸ｺﾞｼｯｸM-PRO" pitchFamily="50" charset="-128"/>
                <a:ea typeface="HG丸ｺﾞｼｯｸM-PRO" pitchFamily="50" charset="-128"/>
              </a:rPr>
              <a:t>誉める点については、その理由</a:t>
            </a:r>
            <a:r>
              <a:rPr lang="ja-JP" altLang="en-US" sz="1600" b="1">
                <a:latin typeface="HG丸ｺﾞｼｯｸM-PRO" pitchFamily="50" charset="-128"/>
                <a:ea typeface="HG丸ｺﾞｼｯｸM-PRO" pitchFamily="50" charset="-128"/>
              </a:rPr>
              <a:t>を言え、と言うことである。</a:t>
            </a:r>
          </a:p>
        </p:txBody>
      </p:sp>
      <p:sp>
        <p:nvSpPr>
          <p:cNvPr id="19462" name="Text Box 6"/>
          <p:cNvSpPr txBox="1">
            <a:spLocks noChangeArrowheads="1"/>
          </p:cNvSpPr>
          <p:nvPr/>
        </p:nvSpPr>
        <p:spPr bwMode="auto">
          <a:xfrm>
            <a:off x="258763" y="5484813"/>
            <a:ext cx="8575675" cy="85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0000FF"/>
                </a:solidFill>
                <a:ea typeface="HG丸ｺﾞｼｯｸM-PRO" pitchFamily="50" charset="-128"/>
              </a:rPr>
              <a:t>ポイント７　抽象的な“欲を言えば”は避けよ。</a:t>
            </a:r>
          </a:p>
          <a:p>
            <a:r>
              <a:rPr lang="ja-JP" altLang="en-US" sz="1600" b="1">
                <a:ea typeface="HG丸ｺﾞｼｯｸM-PRO" pitchFamily="50" charset="-128"/>
              </a:rPr>
              <a:t>①ポイント５と理由は同じである。要は、今日は一ついいことを聞いた、勉強になったぞ、</a:t>
            </a:r>
          </a:p>
          <a:p>
            <a:r>
              <a:rPr lang="ja-JP" altLang="en-US" sz="1600" b="1">
                <a:ea typeface="HG丸ｺﾞｼｯｸM-PRO" pitchFamily="50" charset="-128"/>
              </a:rPr>
              <a:t>　と発表者が満足して壇を降りるようであれば、講評は満点と言うことである。</a:t>
            </a:r>
          </a:p>
        </p:txBody>
      </p:sp>
      <p:sp>
        <p:nvSpPr>
          <p:cNvPr id="19463" name="Text Box 7"/>
          <p:cNvSpPr txBox="1">
            <a:spLocks noChangeArrowheads="1"/>
          </p:cNvSpPr>
          <p:nvPr/>
        </p:nvSpPr>
        <p:spPr bwMode="auto">
          <a:xfrm>
            <a:off x="298450" y="3348038"/>
            <a:ext cx="8524875" cy="1344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0000FF"/>
                </a:solidFill>
                <a:ea typeface="HG丸ｺﾞｼｯｸM-PRO" pitchFamily="50" charset="-128"/>
              </a:rPr>
              <a:t>ポイント６　あとから“欲を言えば”をいう。</a:t>
            </a:r>
          </a:p>
          <a:p>
            <a:r>
              <a:rPr lang="ja-JP" altLang="en-US" sz="1600" b="1">
                <a:ea typeface="HG丸ｺﾞｼｯｸM-PRO" pitchFamily="50" charset="-128"/>
              </a:rPr>
              <a:t>①講評者のレベルを基準にした物差しで測ってみて、足りないから“悪い点”だと、</a:t>
            </a:r>
          </a:p>
          <a:p>
            <a:r>
              <a:rPr lang="ja-JP" altLang="en-US" sz="1600" b="1">
                <a:ea typeface="HG丸ｺﾞｼｯｸM-PRO" pitchFamily="50" charset="-128"/>
              </a:rPr>
              <a:t>　言うことであってはならない、あくまでも発表者の立場に立って、</a:t>
            </a:r>
            <a:r>
              <a:rPr lang="ja-JP" altLang="en-US" sz="1600" b="1">
                <a:solidFill>
                  <a:srgbClr val="FF0000"/>
                </a:solidFill>
                <a:ea typeface="HG丸ｺﾞｼｯｸM-PRO" pitchFamily="50" charset="-128"/>
              </a:rPr>
              <a:t>サークルの成長を</a:t>
            </a:r>
          </a:p>
          <a:p>
            <a:r>
              <a:rPr lang="ja-JP" altLang="en-US" sz="1600" b="1">
                <a:solidFill>
                  <a:srgbClr val="FF0000"/>
                </a:solidFill>
                <a:ea typeface="HG丸ｺﾞｼｯｸM-PRO" pitchFamily="50" charset="-128"/>
              </a:rPr>
              <a:t>　励ますという観点</a:t>
            </a:r>
            <a:r>
              <a:rPr lang="ja-JP" altLang="en-US" sz="1600" b="1">
                <a:ea typeface="HG丸ｺﾞｼｯｸM-PRO" pitchFamily="50" charset="-128"/>
              </a:rPr>
              <a:t>からの“欲を言えば”である。</a:t>
            </a:r>
          </a:p>
          <a:p>
            <a:r>
              <a:rPr lang="ja-JP" altLang="en-US" sz="1600" b="1">
                <a:ea typeface="HG丸ｺﾞｼｯｸM-PRO" pitchFamily="50" charset="-128"/>
              </a:rPr>
              <a:t>②理想的な講評の仕方は、「まず、良い点を３つ、次に“欲を言えば”を２つ」である。</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r>
              <a:rPr lang="ja-JP" altLang="en-US"/>
              <a:t>（</a:t>
            </a:r>
            <a:fld id="{2060C31C-F6E8-409C-BC99-3E8298072D55}" type="slidenum">
              <a:rPr lang="ja-JP" altLang="en-US"/>
              <a:pPr/>
              <a:t>14</a:t>
            </a:fld>
            <a:r>
              <a:rPr lang="en-US" altLang="ja-JP"/>
              <a:t>/24</a:t>
            </a:r>
            <a:r>
              <a:rPr lang="ja-JP" altLang="en-US"/>
              <a:t>）</a:t>
            </a:r>
          </a:p>
        </p:txBody>
      </p:sp>
      <p:sp>
        <p:nvSpPr>
          <p:cNvPr id="20485" name="Rectangle 5"/>
          <p:cNvSpPr>
            <a:spLocks noChangeArrowheads="1"/>
          </p:cNvSpPr>
          <p:nvPr/>
        </p:nvSpPr>
        <p:spPr bwMode="auto">
          <a:xfrm>
            <a:off x="215900" y="4049713"/>
            <a:ext cx="8853488" cy="25987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4" name="Rectangle 4"/>
          <p:cNvSpPr>
            <a:spLocks noChangeArrowheads="1"/>
          </p:cNvSpPr>
          <p:nvPr/>
        </p:nvSpPr>
        <p:spPr bwMode="auto">
          <a:xfrm>
            <a:off x="204788" y="1871663"/>
            <a:ext cx="8882062" cy="20177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3" name="Rectangle 3"/>
          <p:cNvSpPr>
            <a:spLocks noChangeArrowheads="1"/>
          </p:cNvSpPr>
          <p:nvPr/>
        </p:nvSpPr>
        <p:spPr bwMode="auto">
          <a:xfrm>
            <a:off x="219075" y="392113"/>
            <a:ext cx="8853488" cy="13938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2" name="Text Box 2"/>
          <p:cNvSpPr txBox="1">
            <a:spLocks noChangeArrowheads="1"/>
          </p:cNvSpPr>
          <p:nvPr/>
        </p:nvSpPr>
        <p:spPr bwMode="auto">
          <a:xfrm>
            <a:off x="280988" y="395288"/>
            <a:ext cx="8580437" cy="130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ja-JP" altLang="en-US" sz="1800" b="1">
                <a:solidFill>
                  <a:srgbClr val="0000FF"/>
                </a:solidFill>
                <a:latin typeface="HG丸ｺﾞｼｯｸM-PRO" pitchFamily="50" charset="-128"/>
                <a:ea typeface="HG丸ｺﾞｼｯｸM-PRO" pitchFamily="50" charset="-128"/>
              </a:rPr>
              <a:t>ポイント８　発表者がやれること、理解できる言葉で。</a:t>
            </a:r>
          </a:p>
          <a:p>
            <a:pPr>
              <a:lnSpc>
                <a:spcPct val="120000"/>
              </a:lnSpc>
            </a:pPr>
            <a:r>
              <a:rPr lang="ja-JP" altLang="en-US" sz="1600" b="1">
                <a:latin typeface="HG丸ｺﾞｼｯｸM-PRO" pitchFamily="50" charset="-128"/>
                <a:ea typeface="HG丸ｺﾞｼｯｸM-PRO" pitchFamily="50" charset="-128"/>
              </a:rPr>
              <a:t>①“欲を言えば”を言う時の特に大事な点は、その内容が“</a:t>
            </a:r>
            <a:r>
              <a:rPr lang="ja-JP" altLang="en-US" sz="1600" b="1">
                <a:solidFill>
                  <a:srgbClr val="FF0000"/>
                </a:solidFill>
                <a:latin typeface="HG丸ｺﾞｼｯｸM-PRO" pitchFamily="50" charset="-128"/>
                <a:ea typeface="HG丸ｺﾞｼｯｸM-PRO" pitchFamily="50" charset="-128"/>
              </a:rPr>
              <a:t>発表者自身でアクションの</a:t>
            </a:r>
          </a:p>
          <a:p>
            <a:pPr>
              <a:lnSpc>
                <a:spcPct val="120000"/>
              </a:lnSpc>
            </a:pPr>
            <a:r>
              <a:rPr lang="ja-JP" altLang="en-US" sz="1600" b="1">
                <a:solidFill>
                  <a:srgbClr val="FF0000"/>
                </a:solidFill>
                <a:latin typeface="HG丸ｺﾞｼｯｸM-PRO" pitchFamily="50" charset="-128"/>
                <a:ea typeface="HG丸ｺﾞｼｯｸM-PRO" pitchFamily="50" charset="-128"/>
              </a:rPr>
              <a:t>　とれること</a:t>
            </a:r>
            <a:r>
              <a:rPr lang="ja-JP" altLang="en-US" sz="1600" b="1">
                <a:latin typeface="HG丸ｺﾞｼｯｸM-PRO" pitchFamily="50" charset="-128"/>
                <a:ea typeface="HG丸ｺﾞｼｯｸM-PRO" pitchFamily="50" charset="-128"/>
              </a:rPr>
              <a:t>”でなければならないと言うことである。</a:t>
            </a:r>
          </a:p>
          <a:p>
            <a:pPr>
              <a:lnSpc>
                <a:spcPct val="120000"/>
              </a:lnSpc>
            </a:pPr>
            <a:r>
              <a:rPr lang="ja-JP" altLang="en-US" sz="1600" b="1">
                <a:latin typeface="HG丸ｺﾞｼｯｸM-PRO" pitchFamily="50" charset="-128"/>
                <a:ea typeface="HG丸ｺﾞｼｯｸM-PRO" pitchFamily="50" charset="-128"/>
              </a:rPr>
              <a:t>②高度な専門用語や、外国語は出来るだけ避け、要は、発表者にわかって貰うことである。</a:t>
            </a:r>
          </a:p>
        </p:txBody>
      </p:sp>
      <p:sp>
        <p:nvSpPr>
          <p:cNvPr id="20486" name="Text Box 6"/>
          <p:cNvSpPr txBox="1">
            <a:spLocks noChangeArrowheads="1"/>
          </p:cNvSpPr>
          <p:nvPr/>
        </p:nvSpPr>
        <p:spPr bwMode="auto">
          <a:xfrm>
            <a:off x="257175" y="4430713"/>
            <a:ext cx="8886825" cy="2078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0000FF"/>
                </a:solidFill>
                <a:latin typeface="HG丸ｺﾞｼｯｸM-PRO" pitchFamily="50" charset="-128"/>
                <a:ea typeface="HG丸ｺﾞｼｯｸM-PRO" pitchFamily="50" charset="-128"/>
              </a:rPr>
              <a:t>ポイント</a:t>
            </a:r>
            <a:r>
              <a:rPr lang="en-US" altLang="ja-JP" sz="1800" b="1">
                <a:solidFill>
                  <a:srgbClr val="0000FF"/>
                </a:solidFill>
                <a:latin typeface="HG丸ｺﾞｼｯｸM-PRO" pitchFamily="50" charset="-128"/>
                <a:ea typeface="HG丸ｺﾞｼｯｸM-PRO" pitchFamily="50" charset="-128"/>
              </a:rPr>
              <a:t>10</a:t>
            </a:r>
            <a:r>
              <a:rPr lang="ja-JP" altLang="en-US" sz="1800" b="1">
                <a:solidFill>
                  <a:srgbClr val="0000FF"/>
                </a:solidFill>
                <a:latin typeface="HG丸ｺﾞｼｯｸM-PRO" pitchFamily="50" charset="-128"/>
                <a:ea typeface="HG丸ｺﾞｼｯｸM-PRO" pitchFamily="50" charset="-128"/>
              </a:rPr>
              <a:t>　楽しくユーモアをまじえて、しかしキビシサを忘れずに。</a:t>
            </a:r>
          </a:p>
          <a:p>
            <a:r>
              <a:rPr lang="ja-JP" altLang="en-US" sz="1600" b="1">
                <a:ea typeface="HG丸ｺﾞｼｯｸM-PRO" pitchFamily="50" charset="-128"/>
              </a:rPr>
              <a:t>①発表会における講評者と発表者の立場は、教師と生徒の立場ではない。</a:t>
            </a:r>
          </a:p>
          <a:p>
            <a:r>
              <a:rPr lang="ja-JP" altLang="en-US" sz="1600" b="1">
                <a:ea typeface="HG丸ｺﾞｼｯｸM-PRO" pitchFamily="50" charset="-128"/>
              </a:rPr>
              <a:t>　“教える、教えられる”というのではなくて、認め合うという関係である。</a:t>
            </a:r>
          </a:p>
          <a:p>
            <a:r>
              <a:rPr lang="ja-JP" altLang="en-US" sz="1600" b="1">
                <a:ea typeface="HG丸ｺﾞｼｯｸM-PRO" pitchFamily="50" charset="-128"/>
              </a:rPr>
              <a:t>　一人よがりの、修身の講義にならぬよう、出来ればユーモアを交えて、楽しい雰囲気に</a:t>
            </a:r>
          </a:p>
          <a:p>
            <a:r>
              <a:rPr lang="ja-JP" altLang="en-US" sz="1600" b="1">
                <a:ea typeface="HG丸ｺﾞｼｯｸM-PRO" pitchFamily="50" charset="-128"/>
              </a:rPr>
              <a:t>　する位の心構えが欲しい。</a:t>
            </a:r>
          </a:p>
          <a:p>
            <a:r>
              <a:rPr lang="ja-JP" altLang="en-US" sz="1600" b="1">
                <a:ea typeface="HG丸ｺﾞｼｯｸM-PRO" pitchFamily="50" charset="-128"/>
              </a:rPr>
              <a:t>②しかし、かと言って、キビシサを忘れてはならない。おざなりで、歯の浮いたような</a:t>
            </a:r>
          </a:p>
          <a:p>
            <a:r>
              <a:rPr lang="ja-JP" altLang="en-US" sz="1600" b="1">
                <a:ea typeface="HG丸ｺﾞｼｯｸM-PRO" pitchFamily="50" charset="-128"/>
              </a:rPr>
              <a:t>　講評ではいけない。講評者も真剣であるという点を発表者にわかってもらわなければ</a:t>
            </a:r>
          </a:p>
          <a:p>
            <a:r>
              <a:rPr lang="ja-JP" altLang="en-US" sz="1600" b="1">
                <a:ea typeface="HG丸ｺﾞｼｯｸM-PRO" pitchFamily="50" charset="-128"/>
              </a:rPr>
              <a:t>　ならない。</a:t>
            </a:r>
            <a:endParaRPr lang="ja-JP" altLang="en-US" sz="1600">
              <a:ea typeface="HG丸ｺﾞｼｯｸM-PRO" pitchFamily="50" charset="-128"/>
            </a:endParaRPr>
          </a:p>
        </p:txBody>
      </p:sp>
      <p:sp>
        <p:nvSpPr>
          <p:cNvPr id="20487" name="Text Box 7"/>
          <p:cNvSpPr txBox="1">
            <a:spLocks noChangeArrowheads="1"/>
          </p:cNvSpPr>
          <p:nvPr/>
        </p:nvSpPr>
        <p:spPr bwMode="auto">
          <a:xfrm>
            <a:off x="271463" y="1957388"/>
            <a:ext cx="8758237" cy="1741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b="1">
              <a:latin typeface="HG丸ｺﾞｼｯｸM-PRO" pitchFamily="50" charset="-128"/>
              <a:ea typeface="HG丸ｺﾞｼｯｸM-PRO" pitchFamily="50" charset="-128"/>
            </a:endParaRPr>
          </a:p>
          <a:p>
            <a:r>
              <a:rPr lang="ja-JP" altLang="en-US" sz="1800" b="1">
                <a:solidFill>
                  <a:srgbClr val="0000FF"/>
                </a:solidFill>
                <a:latin typeface="HG丸ｺﾞｼｯｸM-PRO" pitchFamily="50" charset="-128"/>
                <a:ea typeface="HG丸ｺﾞｼｯｸM-PRO" pitchFamily="50" charset="-128"/>
              </a:rPr>
              <a:t>ポイント９　講評は、発表者の方を見ながら</a:t>
            </a:r>
            <a:r>
              <a:rPr lang="en-US" altLang="ja-JP" sz="1800" b="1">
                <a:solidFill>
                  <a:srgbClr val="0000FF"/>
                </a:solidFill>
                <a:latin typeface="HG丸ｺﾞｼｯｸM-PRO" pitchFamily="50" charset="-128"/>
                <a:ea typeface="HG丸ｺﾞｼｯｸM-PRO" pitchFamily="50" charset="-128"/>
              </a:rPr>
              <a:t>(</a:t>
            </a:r>
            <a:r>
              <a:rPr lang="ja-JP" altLang="en-US" sz="1800" b="1">
                <a:solidFill>
                  <a:srgbClr val="0000FF"/>
                </a:solidFill>
                <a:latin typeface="HG丸ｺﾞｼｯｸM-PRO" pitchFamily="50" charset="-128"/>
                <a:ea typeface="HG丸ｺﾞｼｯｸM-PRO" pitchFamily="50" charset="-128"/>
              </a:rPr>
              <a:t>目線を合わせて</a:t>
            </a:r>
            <a:r>
              <a:rPr lang="en-US" altLang="ja-JP" sz="1800" b="1">
                <a:solidFill>
                  <a:srgbClr val="0000FF"/>
                </a:solidFill>
                <a:latin typeface="HG丸ｺﾞｼｯｸM-PRO" pitchFamily="50" charset="-128"/>
                <a:ea typeface="HG丸ｺﾞｼｯｸM-PRO" pitchFamily="50" charset="-128"/>
              </a:rPr>
              <a:t>)</a:t>
            </a:r>
            <a:r>
              <a:rPr lang="ja-JP" altLang="en-US" sz="1800" b="1">
                <a:solidFill>
                  <a:srgbClr val="0000FF"/>
                </a:solidFill>
                <a:latin typeface="HG丸ｺﾞｼｯｸM-PRO" pitchFamily="50" charset="-128"/>
                <a:ea typeface="HG丸ｺﾞｼｯｸM-PRO" pitchFamily="50" charset="-128"/>
              </a:rPr>
              <a:t>行え。</a:t>
            </a:r>
          </a:p>
          <a:p>
            <a:r>
              <a:rPr lang="ja-JP" altLang="en-US" sz="1600" b="1">
                <a:latin typeface="HG丸ｺﾞｼｯｸM-PRO" pitchFamily="50" charset="-128"/>
                <a:ea typeface="HG丸ｺﾞｼｯｸM-PRO" pitchFamily="50" charset="-128"/>
              </a:rPr>
              <a:t>①講評は“はげまし”である。とすれば、講評者の言わんとしていることを、まず発表者に</a:t>
            </a:r>
          </a:p>
          <a:p>
            <a:r>
              <a:rPr lang="ja-JP" altLang="en-US" sz="1600" b="1">
                <a:latin typeface="HG丸ｺﾞｼｯｸM-PRO" pitchFamily="50" charset="-128"/>
                <a:ea typeface="HG丸ｺﾞｼｯｸM-PRO" pitchFamily="50" charset="-128"/>
              </a:rPr>
              <a:t>　わかって貰わなければならない。</a:t>
            </a:r>
          </a:p>
          <a:p>
            <a:r>
              <a:rPr lang="ja-JP" altLang="en-US" sz="1600" b="1">
                <a:latin typeface="HG丸ｺﾞｼｯｸM-PRO" pitchFamily="50" charset="-128"/>
                <a:ea typeface="HG丸ｺﾞｼｯｸM-PRO" pitchFamily="50" charset="-128"/>
              </a:rPr>
              <a:t>　発表者がうなずくようなら良い。首をかしげるようなら、言い方を変えなければならない。</a:t>
            </a:r>
          </a:p>
          <a:p>
            <a:r>
              <a:rPr lang="ja-JP" altLang="en-US" sz="1600" b="1">
                <a:latin typeface="HG丸ｺﾞｼｯｸM-PRO" pitchFamily="50" charset="-128"/>
                <a:ea typeface="HG丸ｺﾞｼｯｸM-PRO" pitchFamily="50" charset="-128"/>
              </a:rPr>
              <a:t>　発表者を見て、講評の反応を確かめるのは、講評者の最低限の義務である。</a:t>
            </a:r>
          </a:p>
          <a:p>
            <a:r>
              <a:rPr lang="ja-JP" altLang="en-US" sz="1600" b="1">
                <a:latin typeface="HG丸ｺﾞｼｯｸM-PRO" pitchFamily="50" charset="-128"/>
                <a:ea typeface="HG丸ｺﾞｼｯｸM-PRO" pitchFamily="50" charset="-128"/>
              </a:rPr>
              <a:t>　尻を向け、下を向いてボソボソと自信なさそうにやる講評は、下の下である。</a:t>
            </a:r>
            <a:endParaRPr lang="ja-JP" altLang="en-US" sz="1600">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2"/>
          </p:nvPr>
        </p:nvSpPr>
        <p:spPr/>
        <p:txBody>
          <a:bodyPr/>
          <a:lstStyle/>
          <a:p>
            <a:r>
              <a:rPr lang="ja-JP" altLang="en-US"/>
              <a:t>（</a:t>
            </a:r>
            <a:fld id="{42396A28-ED4D-453F-A3E7-0B19DE90C090}" type="slidenum">
              <a:rPr lang="ja-JP" altLang="en-US"/>
              <a:pPr/>
              <a:t>15</a:t>
            </a:fld>
            <a:r>
              <a:rPr lang="en-US" altLang="ja-JP"/>
              <a:t>/24</a:t>
            </a:r>
            <a:r>
              <a:rPr lang="ja-JP" altLang="en-US"/>
              <a:t>）</a:t>
            </a:r>
          </a:p>
        </p:txBody>
      </p:sp>
      <p:sp>
        <p:nvSpPr>
          <p:cNvPr id="14338" name="Text Box 2"/>
          <p:cNvSpPr txBox="1">
            <a:spLocks noChangeArrowheads="1"/>
          </p:cNvSpPr>
          <p:nvPr/>
        </p:nvSpPr>
        <p:spPr bwMode="auto">
          <a:xfrm>
            <a:off x="1057275" y="122238"/>
            <a:ext cx="73406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3200">
                <a:solidFill>
                  <a:srgbClr val="990000"/>
                </a:solidFill>
                <a:latin typeface="HGP創英角ｺﾞｼｯｸUB" pitchFamily="50" charset="-128"/>
                <a:ea typeface="HGP創英角ｺﾞｼｯｸUB" pitchFamily="50" charset="-128"/>
              </a:rPr>
              <a:t>「講評時の禁句（使わないほうがよい表現）</a:t>
            </a:r>
          </a:p>
        </p:txBody>
      </p:sp>
      <p:sp>
        <p:nvSpPr>
          <p:cNvPr id="14339" name="Text Box 3"/>
          <p:cNvSpPr txBox="1">
            <a:spLocks noChangeArrowheads="1"/>
          </p:cNvSpPr>
          <p:nvPr/>
        </p:nvSpPr>
        <p:spPr bwMode="auto">
          <a:xfrm>
            <a:off x="622300" y="784225"/>
            <a:ext cx="8194675" cy="5715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ja-JP" altLang="en-US" sz="1800" b="1">
                <a:solidFill>
                  <a:srgbClr val="0033CC"/>
                </a:solidFill>
                <a:latin typeface="HG丸ｺﾞｼｯｸM-PRO" pitchFamily="50" charset="-128"/>
                <a:ea typeface="HG丸ｺﾞｼｯｸM-PRO" pitchFamily="50" charset="-128"/>
              </a:rPr>
              <a:t>１．活動内容で「悪い点は・・・」</a:t>
            </a:r>
          </a:p>
          <a:p>
            <a:pPr>
              <a:lnSpc>
                <a:spcPct val="120000"/>
              </a:lnSpc>
            </a:pPr>
            <a:r>
              <a:rPr lang="ja-JP" altLang="en-US" sz="1800" b="1">
                <a:latin typeface="HG丸ｺﾞｼｯｸM-PRO" pitchFamily="50" charset="-128"/>
                <a:ea typeface="HG丸ｺﾞｼｯｸM-PRO" pitchFamily="50" charset="-128"/>
              </a:rPr>
              <a:t>	→「ステップアップするには・・・」と言い換える気配りが欲しい。</a:t>
            </a:r>
          </a:p>
          <a:p>
            <a:pPr>
              <a:lnSpc>
                <a:spcPct val="120000"/>
              </a:lnSpc>
            </a:pPr>
            <a:r>
              <a:rPr lang="ja-JP" altLang="en-US" sz="1800" b="1">
                <a:latin typeface="HG丸ｺﾞｼｯｸM-PRO" pitchFamily="50" charset="-128"/>
                <a:ea typeface="HG丸ｺﾞｼｯｸM-PRO" pitchFamily="50" charset="-128"/>
              </a:rPr>
              <a:t>　　　　　悪い点は多くを言わず、講評用紙で伝えるようにする。</a:t>
            </a:r>
          </a:p>
          <a:p>
            <a:pPr>
              <a:lnSpc>
                <a:spcPct val="120000"/>
              </a:lnSpc>
            </a:pPr>
            <a:r>
              <a:rPr lang="ja-JP" altLang="en-US" sz="1800" b="1">
                <a:solidFill>
                  <a:srgbClr val="0033CC"/>
                </a:solidFill>
                <a:latin typeface="HG丸ｺﾞｼｯｸM-PRO" pitchFamily="50" charset="-128"/>
                <a:ea typeface="HG丸ｺﾞｼｯｸM-PRO" pitchFamily="50" charset="-128"/>
              </a:rPr>
              <a:t>２．この工程「よく分かりませんが・・・」</a:t>
            </a:r>
          </a:p>
          <a:p>
            <a:pPr>
              <a:lnSpc>
                <a:spcPct val="120000"/>
              </a:lnSpc>
            </a:pPr>
            <a:r>
              <a:rPr lang="ja-JP" altLang="en-US" sz="1800" b="1">
                <a:latin typeface="HG丸ｺﾞｼｯｸM-PRO" pitchFamily="50" charset="-128"/>
                <a:ea typeface="HG丸ｺﾞｼｯｸM-PRO" pitchFamily="50" charset="-128"/>
              </a:rPr>
              <a:t>	→業種が違うのでよく分からない・・・は弱音。</a:t>
            </a:r>
          </a:p>
          <a:p>
            <a:pPr>
              <a:lnSpc>
                <a:spcPct val="120000"/>
              </a:lnSpc>
            </a:pPr>
            <a:r>
              <a:rPr lang="ja-JP" altLang="en-US" sz="1800" b="1">
                <a:latin typeface="HG丸ｺﾞｼｯｸM-PRO" pitchFamily="50" charset="-128"/>
                <a:ea typeface="HG丸ｺﾞｼｯｸM-PRO" pitchFamily="50" charset="-128"/>
              </a:rPr>
              <a:t>	　講評者も勉強し事前によく調べておく。</a:t>
            </a:r>
          </a:p>
          <a:p>
            <a:pPr>
              <a:lnSpc>
                <a:spcPct val="120000"/>
              </a:lnSpc>
            </a:pPr>
            <a:endParaRPr lang="ja-JP" altLang="en-US" sz="1800" b="1">
              <a:latin typeface="HG丸ｺﾞｼｯｸM-PRO" pitchFamily="50" charset="-128"/>
              <a:ea typeface="HG丸ｺﾞｼｯｸM-PRO" pitchFamily="50" charset="-128"/>
            </a:endParaRPr>
          </a:p>
          <a:p>
            <a:pPr>
              <a:lnSpc>
                <a:spcPct val="120000"/>
              </a:lnSpc>
            </a:pPr>
            <a:r>
              <a:rPr lang="ja-JP" altLang="en-US" sz="1800" b="1">
                <a:solidFill>
                  <a:srgbClr val="0033CC"/>
                </a:solidFill>
                <a:latin typeface="HG丸ｺﾞｼｯｸM-PRO" pitchFamily="50" charset="-128"/>
                <a:ea typeface="HG丸ｺﾞｼｯｸM-PRO" pitchFamily="50" charset="-128"/>
              </a:rPr>
              <a:t>３．「時間がなくてよく読んでいなかった・・・」</a:t>
            </a:r>
          </a:p>
          <a:p>
            <a:pPr>
              <a:lnSpc>
                <a:spcPct val="120000"/>
              </a:lnSpc>
            </a:pPr>
            <a:r>
              <a:rPr lang="ja-JP" altLang="en-US" sz="1800" b="1">
                <a:latin typeface="HG丸ｺﾞｼｯｸM-PRO" pitchFamily="50" charset="-128"/>
                <a:ea typeface="HG丸ｺﾞｼｯｸM-PRO" pitchFamily="50" charset="-128"/>
              </a:rPr>
              <a:t>	→充分目が通せなかった・・・言い訳は無用。</a:t>
            </a:r>
          </a:p>
          <a:p>
            <a:pPr>
              <a:lnSpc>
                <a:spcPct val="120000"/>
              </a:lnSpc>
            </a:pPr>
            <a:r>
              <a:rPr lang="ja-JP" altLang="en-US" sz="1800" b="1">
                <a:latin typeface="HG丸ｺﾞｼｯｸM-PRO" pitchFamily="50" charset="-128"/>
                <a:ea typeface="HG丸ｺﾞｼｯｸM-PRO" pitchFamily="50" charset="-128"/>
              </a:rPr>
              <a:t>　　　　　事前によく読んで理解しておく。</a:t>
            </a:r>
          </a:p>
          <a:p>
            <a:pPr>
              <a:lnSpc>
                <a:spcPct val="120000"/>
              </a:lnSpc>
            </a:pPr>
            <a:r>
              <a:rPr lang="ja-JP" altLang="en-US" sz="1800" b="1">
                <a:solidFill>
                  <a:srgbClr val="0033CC"/>
                </a:solidFill>
                <a:latin typeface="HG丸ｺﾞｼｯｸM-PRO" pitchFamily="50" charset="-128"/>
                <a:ea typeface="HG丸ｺﾞｼｯｸM-PRO" pitchFamily="50" charset="-128"/>
              </a:rPr>
              <a:t>４．「もう少し苦労話が欲しかった・・・」</a:t>
            </a:r>
          </a:p>
          <a:p>
            <a:pPr>
              <a:lnSpc>
                <a:spcPct val="120000"/>
              </a:lnSpc>
            </a:pPr>
            <a:r>
              <a:rPr lang="ja-JP" altLang="en-US" sz="1800" b="1">
                <a:latin typeface="HG丸ｺﾞｼｯｸM-PRO" pitchFamily="50" charset="-128"/>
                <a:ea typeface="HG丸ｺﾞｼｯｸM-PRO" pitchFamily="50" charset="-128"/>
              </a:rPr>
              <a:t>	→苦労話は「読み取るもの、聞き取るもの」</a:t>
            </a:r>
          </a:p>
          <a:p>
            <a:pPr>
              <a:lnSpc>
                <a:spcPct val="120000"/>
              </a:lnSpc>
            </a:pPr>
            <a:r>
              <a:rPr lang="ja-JP" altLang="en-US" sz="1800" b="1">
                <a:latin typeface="HG丸ｺﾞｼｯｸM-PRO" pitchFamily="50" charset="-128"/>
                <a:ea typeface="HG丸ｺﾞｼｯｸM-PRO" pitchFamily="50" charset="-128"/>
              </a:rPr>
              <a:t>	　発表者から上手に引き出すのも講評者の役目。</a:t>
            </a:r>
          </a:p>
          <a:p>
            <a:pPr>
              <a:lnSpc>
                <a:spcPct val="120000"/>
              </a:lnSpc>
            </a:pPr>
            <a:endParaRPr lang="ja-JP" altLang="en-US" sz="1800" b="1">
              <a:latin typeface="HG丸ｺﾞｼｯｸM-PRO" pitchFamily="50" charset="-128"/>
              <a:ea typeface="HG丸ｺﾞｼｯｸM-PRO" pitchFamily="50" charset="-128"/>
            </a:endParaRPr>
          </a:p>
          <a:p>
            <a:pPr>
              <a:lnSpc>
                <a:spcPct val="120000"/>
              </a:lnSpc>
            </a:pPr>
            <a:r>
              <a:rPr lang="ja-JP" altLang="en-US" sz="1800" b="1">
                <a:solidFill>
                  <a:srgbClr val="0033CC"/>
                </a:solidFill>
                <a:latin typeface="HG丸ｺﾞｼｯｸM-PRO" pitchFamily="50" charset="-128"/>
                <a:ea typeface="HG丸ｺﾞｼｯｸM-PRO" pitchFamily="50" charset="-128"/>
              </a:rPr>
              <a:t>５．「手法の使い方が悪い、間違っている・・」</a:t>
            </a:r>
          </a:p>
          <a:p>
            <a:pPr>
              <a:lnSpc>
                <a:spcPct val="120000"/>
              </a:lnSpc>
            </a:pPr>
            <a:r>
              <a:rPr lang="ja-JP" altLang="en-US" sz="1800" b="1">
                <a:latin typeface="HG丸ｺﾞｼｯｸM-PRO" pitchFamily="50" charset="-128"/>
                <a:ea typeface="HG丸ｺﾞｼｯｸM-PRO" pitchFamily="50" charset="-128"/>
              </a:rPr>
              <a:t>	→決めつけないこと</a:t>
            </a:r>
          </a:p>
          <a:p>
            <a:pPr>
              <a:lnSpc>
                <a:spcPct val="120000"/>
              </a:lnSpc>
            </a:pPr>
            <a:r>
              <a:rPr lang="ja-JP" altLang="en-US" sz="1800" b="1">
                <a:latin typeface="HG丸ｺﾞｼｯｸM-PRO" pitchFamily="50" charset="-128"/>
                <a:ea typeface="HG丸ｺﾞｼｯｸM-PRO" pitchFamily="50" charset="-128"/>
              </a:rPr>
              <a:t>	　「こう使うともっとこんな事も分かる」</a:t>
            </a:r>
          </a:p>
        </p:txBody>
      </p:sp>
      <p:sp>
        <p:nvSpPr>
          <p:cNvPr id="14340" name="Text Box 4"/>
          <p:cNvSpPr txBox="1">
            <a:spLocks noChangeArrowheads="1"/>
          </p:cNvSpPr>
          <p:nvPr/>
        </p:nvSpPr>
        <p:spPr bwMode="auto">
          <a:xfrm>
            <a:off x="195263" y="207963"/>
            <a:ext cx="1228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t>資料№３</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3"/>
          <p:cNvSpPr>
            <a:spLocks noGrp="1"/>
          </p:cNvSpPr>
          <p:nvPr>
            <p:ph type="sldNum" sz="quarter" idx="12"/>
          </p:nvPr>
        </p:nvSpPr>
        <p:spPr/>
        <p:txBody>
          <a:bodyPr/>
          <a:lstStyle/>
          <a:p>
            <a:r>
              <a:rPr lang="ja-JP" altLang="en-US"/>
              <a:t>（</a:t>
            </a:r>
            <a:fld id="{A96F491A-C807-444A-9988-783B6BCB2A1D}" type="slidenum">
              <a:rPr lang="ja-JP" altLang="en-US"/>
              <a:pPr/>
              <a:t>16</a:t>
            </a:fld>
            <a:r>
              <a:rPr lang="en-US" altLang="ja-JP"/>
              <a:t>/24</a:t>
            </a:r>
            <a:r>
              <a:rPr lang="ja-JP" altLang="en-US"/>
              <a:t>）</a:t>
            </a:r>
          </a:p>
        </p:txBody>
      </p:sp>
      <p:sp>
        <p:nvSpPr>
          <p:cNvPr id="13315" name="Text Box 3"/>
          <p:cNvSpPr txBox="1">
            <a:spLocks noChangeArrowheads="1"/>
          </p:cNvSpPr>
          <p:nvPr/>
        </p:nvSpPr>
        <p:spPr bwMode="auto">
          <a:xfrm>
            <a:off x="622300" y="527050"/>
            <a:ext cx="8250238" cy="5715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800" b="1">
                <a:solidFill>
                  <a:srgbClr val="0033CC"/>
                </a:solidFill>
                <a:latin typeface="HG丸ｺﾞｼｯｸM-PRO" pitchFamily="50" charset="-128"/>
                <a:ea typeface="HG丸ｺﾞｼｯｸM-PRO" pitchFamily="50" charset="-128"/>
              </a:rPr>
              <a:t>６．「この現象の科学的原理は・・・」</a:t>
            </a:r>
          </a:p>
          <a:p>
            <a:pPr>
              <a:lnSpc>
                <a:spcPct val="120000"/>
              </a:lnSpc>
            </a:pPr>
            <a:r>
              <a:rPr lang="ja-JP" altLang="en-US" sz="1800" b="1">
                <a:latin typeface="HG丸ｺﾞｼｯｸM-PRO" pitchFamily="50" charset="-128"/>
                <a:ea typeface="HG丸ｺﾞｼｯｸM-PRO" pitchFamily="50" charset="-128"/>
              </a:rPr>
              <a:t>	→講義ではない。</a:t>
            </a:r>
          </a:p>
          <a:p>
            <a:pPr>
              <a:lnSpc>
                <a:spcPct val="120000"/>
              </a:lnSpc>
            </a:pPr>
            <a:r>
              <a:rPr lang="ja-JP" altLang="en-US" sz="1800" b="1">
                <a:latin typeface="HG丸ｺﾞｼｯｸM-PRO" pitchFamily="50" charset="-128"/>
                <a:ea typeface="HG丸ｺﾞｼｯｸM-PRO" pitchFamily="50" charset="-128"/>
              </a:rPr>
              <a:t>	　固有技術、専門的になり過ぎない、参加者が全員わかるよう。</a:t>
            </a:r>
          </a:p>
          <a:p>
            <a:pPr>
              <a:lnSpc>
                <a:spcPct val="120000"/>
              </a:lnSpc>
            </a:pPr>
            <a:endParaRPr lang="ja-JP" altLang="en-US" sz="1800" b="1">
              <a:latin typeface="HG丸ｺﾞｼｯｸM-PRO" pitchFamily="50" charset="-128"/>
              <a:ea typeface="HG丸ｺﾞｼｯｸM-PRO" pitchFamily="50" charset="-128"/>
            </a:endParaRPr>
          </a:p>
          <a:p>
            <a:pPr>
              <a:lnSpc>
                <a:spcPct val="120000"/>
              </a:lnSpc>
            </a:pPr>
            <a:r>
              <a:rPr lang="ja-JP" altLang="en-US" sz="1800" b="1">
                <a:solidFill>
                  <a:srgbClr val="0033CC"/>
                </a:solidFill>
                <a:latin typeface="HG丸ｺﾞｼｯｸM-PRO" pitchFamily="50" charset="-128"/>
                <a:ea typeface="HG丸ｺﾞｼｯｸM-PRO" pitchFamily="50" charset="-128"/>
              </a:rPr>
              <a:t>７．「私は聞きもらしたかも知れないが・・・」</a:t>
            </a:r>
          </a:p>
          <a:p>
            <a:pPr>
              <a:lnSpc>
                <a:spcPct val="120000"/>
              </a:lnSpc>
            </a:pPr>
            <a:r>
              <a:rPr lang="ja-JP" altLang="en-US" sz="1800" b="1">
                <a:latin typeface="HG丸ｺﾞｼｯｸM-PRO" pitchFamily="50" charset="-128"/>
                <a:ea typeface="HG丸ｺﾞｼｯｸM-PRO" pitchFamily="50" charset="-128"/>
              </a:rPr>
              <a:t>	→聞き漏らさないようしっかり聞き、不明な点は質問する。</a:t>
            </a:r>
          </a:p>
          <a:p>
            <a:pPr>
              <a:lnSpc>
                <a:spcPct val="120000"/>
              </a:lnSpc>
            </a:pPr>
            <a:endParaRPr lang="ja-JP" altLang="en-US" sz="1800" b="1">
              <a:latin typeface="HG丸ｺﾞｼｯｸM-PRO" pitchFamily="50" charset="-128"/>
              <a:ea typeface="HG丸ｺﾞｼｯｸM-PRO" pitchFamily="50" charset="-128"/>
            </a:endParaRPr>
          </a:p>
          <a:p>
            <a:pPr>
              <a:lnSpc>
                <a:spcPct val="120000"/>
              </a:lnSpc>
            </a:pPr>
            <a:r>
              <a:rPr lang="ja-JP" altLang="en-US" sz="1800" b="1">
                <a:solidFill>
                  <a:srgbClr val="0033CC"/>
                </a:solidFill>
                <a:latin typeface="HG丸ｺﾞｼｯｸM-PRO" pitchFamily="50" charset="-128"/>
                <a:ea typeface="HG丸ｺﾞｼｯｸM-PRO" pitchFamily="50" charset="-128"/>
              </a:rPr>
              <a:t>８．「・・・したほうが良いんじゃないかと思います・・」</a:t>
            </a:r>
          </a:p>
          <a:p>
            <a:pPr>
              <a:lnSpc>
                <a:spcPct val="120000"/>
              </a:lnSpc>
            </a:pPr>
            <a:r>
              <a:rPr lang="ja-JP" altLang="en-US" sz="1800" b="1">
                <a:latin typeface="HG丸ｺﾞｼｯｸM-PRO" pitchFamily="50" charset="-128"/>
                <a:ea typeface="HG丸ｺﾞｼｯｸM-PRO" pitchFamily="50" charset="-128"/>
              </a:rPr>
              <a:t>	→どうしてほしいか講評者の意思をはっきり伝える。</a:t>
            </a:r>
          </a:p>
          <a:p>
            <a:pPr>
              <a:lnSpc>
                <a:spcPct val="120000"/>
              </a:lnSpc>
            </a:pPr>
            <a:endParaRPr lang="ja-JP" altLang="en-US" sz="1800" b="1">
              <a:latin typeface="HG丸ｺﾞｼｯｸM-PRO" pitchFamily="50" charset="-128"/>
              <a:ea typeface="HG丸ｺﾞｼｯｸM-PRO" pitchFamily="50" charset="-128"/>
            </a:endParaRPr>
          </a:p>
          <a:p>
            <a:pPr>
              <a:lnSpc>
                <a:spcPct val="120000"/>
              </a:lnSpc>
            </a:pPr>
            <a:r>
              <a:rPr lang="ja-JP" altLang="en-US" sz="1800" b="1">
                <a:solidFill>
                  <a:srgbClr val="0033CC"/>
                </a:solidFill>
                <a:latin typeface="HG丸ｺﾞｼｯｸM-PRO" pitchFamily="50" charset="-128"/>
                <a:ea typeface="HG丸ｺﾞｼｯｸM-PRO" pitchFamily="50" charset="-128"/>
              </a:rPr>
              <a:t>９．「報文集には書いてあるけど発表では・・・」</a:t>
            </a:r>
          </a:p>
          <a:p>
            <a:pPr>
              <a:lnSpc>
                <a:spcPct val="120000"/>
              </a:lnSpc>
            </a:pPr>
            <a:r>
              <a:rPr lang="ja-JP" altLang="en-US" sz="1800" b="1">
                <a:latin typeface="HG丸ｺﾞｼｯｸM-PRO" pitchFamily="50" charset="-128"/>
                <a:ea typeface="HG丸ｺﾞｼｯｸM-PRO" pitchFamily="50" charset="-128"/>
              </a:rPr>
              <a:t>	→発表が本番。</a:t>
            </a:r>
          </a:p>
          <a:p>
            <a:pPr>
              <a:lnSpc>
                <a:spcPct val="120000"/>
              </a:lnSpc>
            </a:pPr>
            <a:r>
              <a:rPr lang="ja-JP" altLang="en-US" sz="1800" b="1">
                <a:latin typeface="HG丸ｺﾞｼｯｸM-PRO" pitchFamily="50" charset="-128"/>
                <a:ea typeface="HG丸ｺﾞｼｯｸM-PRO" pitchFamily="50" charset="-128"/>
              </a:rPr>
              <a:t>	　報文集は小さくて分からなくて当然。</a:t>
            </a:r>
          </a:p>
          <a:p>
            <a:pPr>
              <a:lnSpc>
                <a:spcPct val="120000"/>
              </a:lnSpc>
            </a:pPr>
            <a:endParaRPr lang="ja-JP" altLang="en-US" sz="1800" b="1">
              <a:latin typeface="HG丸ｺﾞｼｯｸM-PRO" pitchFamily="50" charset="-128"/>
              <a:ea typeface="HG丸ｺﾞｼｯｸM-PRO" pitchFamily="50" charset="-128"/>
            </a:endParaRPr>
          </a:p>
          <a:p>
            <a:pPr>
              <a:lnSpc>
                <a:spcPct val="120000"/>
              </a:lnSpc>
            </a:pPr>
            <a:r>
              <a:rPr lang="en-US" altLang="ja-JP" sz="1800" b="1">
                <a:solidFill>
                  <a:srgbClr val="0033CC"/>
                </a:solidFill>
                <a:latin typeface="HG丸ｺﾞｼｯｸM-PRO" pitchFamily="50" charset="-128"/>
                <a:ea typeface="HG丸ｺﾞｼｯｸM-PRO" pitchFamily="50" charset="-128"/>
              </a:rPr>
              <a:t>10</a:t>
            </a:r>
            <a:r>
              <a:rPr lang="ja-JP" altLang="en-US" sz="1800" b="1">
                <a:solidFill>
                  <a:srgbClr val="0033CC"/>
                </a:solidFill>
                <a:latin typeface="HG丸ｺﾞｼｯｸM-PRO" pitchFamily="50" charset="-128"/>
                <a:ea typeface="HG丸ｺﾞｼｯｸM-PRO" pitchFamily="50" charset="-128"/>
              </a:rPr>
              <a:t>．「参考になるかどうか分かりませんが・・・」</a:t>
            </a:r>
          </a:p>
          <a:p>
            <a:pPr>
              <a:lnSpc>
                <a:spcPct val="120000"/>
              </a:lnSpc>
            </a:pPr>
            <a:r>
              <a:rPr lang="ja-JP" altLang="en-US" sz="1800" b="1">
                <a:latin typeface="HG丸ｺﾞｼｯｸM-PRO" pitchFamily="50" charset="-128"/>
                <a:ea typeface="HG丸ｺﾞｼｯｸM-PRO" pitchFamily="50" charset="-128"/>
              </a:rPr>
              <a:t>	→「参考にして下さい」と、自信を持って言うこと。</a:t>
            </a:r>
          </a:p>
          <a:p>
            <a:pPr>
              <a:lnSpc>
                <a:spcPct val="120000"/>
              </a:lnSpc>
            </a:pPr>
            <a:endParaRPr lang="en-US" altLang="ja-JP" sz="1800" b="1">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スライド番号プレースホルダー 3"/>
          <p:cNvSpPr>
            <a:spLocks noGrp="1"/>
          </p:cNvSpPr>
          <p:nvPr>
            <p:ph type="sldNum" sz="quarter" idx="12"/>
          </p:nvPr>
        </p:nvSpPr>
        <p:spPr/>
        <p:txBody>
          <a:bodyPr/>
          <a:lstStyle/>
          <a:p>
            <a:r>
              <a:rPr lang="ja-JP" altLang="en-US"/>
              <a:t>（</a:t>
            </a:r>
            <a:fld id="{9843AF3D-0111-446A-B3C5-CBC922F3109E}" type="slidenum">
              <a:rPr lang="ja-JP" altLang="en-US"/>
              <a:pPr/>
              <a:t>17</a:t>
            </a:fld>
            <a:r>
              <a:rPr lang="en-US" altLang="ja-JP"/>
              <a:t>/24</a:t>
            </a:r>
            <a:r>
              <a:rPr lang="ja-JP" altLang="en-US"/>
              <a:t>）</a:t>
            </a:r>
          </a:p>
        </p:txBody>
      </p:sp>
      <p:sp>
        <p:nvSpPr>
          <p:cNvPr id="10635" name="Rectangle 395"/>
          <p:cNvSpPr>
            <a:spLocks noChangeArrowheads="1"/>
          </p:cNvSpPr>
          <p:nvPr/>
        </p:nvSpPr>
        <p:spPr bwMode="auto">
          <a:xfrm>
            <a:off x="163513" y="952500"/>
            <a:ext cx="8793162" cy="573563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10629" name="Group 389"/>
          <p:cNvGraphicFramePr>
            <a:graphicFrameLocks noGrp="1"/>
          </p:cNvGraphicFramePr>
          <p:nvPr/>
        </p:nvGraphicFramePr>
        <p:xfrm>
          <a:off x="152400" y="938213"/>
          <a:ext cx="8829675" cy="5768975"/>
        </p:xfrm>
        <a:graphic>
          <a:graphicData uri="http://schemas.openxmlformats.org/drawingml/2006/table">
            <a:tbl>
              <a:tblPr/>
              <a:tblGrid>
                <a:gridCol w="166688"/>
                <a:gridCol w="1436687"/>
                <a:gridCol w="358775"/>
                <a:gridCol w="358775"/>
                <a:gridCol w="358775"/>
                <a:gridCol w="358775"/>
                <a:gridCol w="358775"/>
                <a:gridCol w="1258888"/>
                <a:gridCol w="357187"/>
                <a:gridCol w="954088"/>
                <a:gridCol w="954087"/>
                <a:gridCol w="954088"/>
                <a:gridCol w="954087"/>
              </a:tblGrid>
              <a:tr h="11509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en-US" altLang="ja-JP" sz="1200" b="1" i="0" u="none" strike="noStrike" cap="none" normalizeH="0" baseline="0" smtClean="0">
                          <a:ln>
                            <a:noFill/>
                          </a:ln>
                          <a:solidFill>
                            <a:schemeClr val="tx1"/>
                          </a:solidFill>
                          <a:effectLst/>
                          <a:latin typeface="Times New Roman" pitchFamily="18" charset="0"/>
                          <a:ea typeface="HG丸ｺﾞｼｯｸM-PRO" pitchFamily="50" charset="-128"/>
                        </a:rPr>
                        <a:t>№</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会社名</a:t>
                      </a:r>
                    </a:p>
                    <a:p>
                      <a:pPr marL="0" marR="0" lvl="0" indent="0" algn="l"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サークル名</a:t>
                      </a:r>
                    </a:p>
                    <a:p>
                      <a:pPr marL="0" marR="0" lvl="0" indent="0" algn="l"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テーマ名</a:t>
                      </a:r>
                    </a:p>
                    <a:p>
                      <a:pPr marL="0" marR="0" lvl="0" indent="0" algn="l"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構成人員</a:t>
                      </a:r>
                    </a:p>
                    <a:p>
                      <a:pPr marL="0" marR="0" lvl="0" indent="0" algn="l"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平均年齢</a:t>
                      </a:r>
                      <a:r>
                        <a:rPr kumimoji="1" lang="en-US" altLang="ja-JP" sz="1200" b="1" i="0" u="none" strike="noStrike" cap="none" normalizeH="0" baseline="0" smtClean="0">
                          <a:ln>
                            <a:noFill/>
                          </a:ln>
                          <a:solidFill>
                            <a:schemeClr val="tx1"/>
                          </a:solidFill>
                          <a:effectLst/>
                          <a:latin typeface="Times New Roman" pitchFamily="18" charset="0"/>
                          <a:ea typeface="HG丸ｺﾞｼｯｸM-PRO" pitchFamily="50" charset="-128"/>
                        </a:rPr>
                        <a:t>(</a:t>
                      </a: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最低･最高</a:t>
                      </a:r>
                      <a:r>
                        <a:rPr kumimoji="1" lang="en-US" altLang="ja-JP" sz="1200" b="1" i="0" u="none" strike="noStrike" cap="none" normalizeH="0" baseline="0" smtClean="0">
                          <a:ln>
                            <a:noFill/>
                          </a:ln>
                          <a:solidFill>
                            <a:schemeClr val="tx1"/>
                          </a:solidFill>
                          <a:effectLst/>
                          <a:latin typeface="Times New Roman" pitchFamily="18" charset="0"/>
                          <a:ea typeface="HG丸ｺﾞｼｯｸM-PRO" pitchFamily="50" charset="-128"/>
                        </a:rPr>
                        <a:t>)</a:t>
                      </a:r>
                    </a:p>
                    <a:p>
                      <a:pPr marL="0" marR="0" lvl="0" indent="0" algn="l"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サークル結成時期</a:t>
                      </a: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会合時間</a:t>
                      </a:r>
                      <a:r>
                        <a:rPr kumimoji="1" lang="en-US" altLang="ja-JP" sz="1200" b="1" i="0" u="none" strike="noStrike" cap="none" normalizeH="0" baseline="0" smtClean="0">
                          <a:ln>
                            <a:noFill/>
                          </a:ln>
                          <a:solidFill>
                            <a:schemeClr val="tx1"/>
                          </a:solidFill>
                          <a:effectLst/>
                          <a:latin typeface="Times New Roman" pitchFamily="18" charset="0"/>
                          <a:ea typeface="HG丸ｺﾞｼｯｸM-PRO" pitchFamily="50" charset="-128"/>
                        </a:rPr>
                        <a:t>(</a:t>
                      </a: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Ｍ</a:t>
                      </a:r>
                      <a:r>
                        <a:rPr kumimoji="1" lang="en-US" altLang="ja-JP" sz="1200" b="1" i="0" u="none" strike="noStrike" cap="none" normalizeH="0" baseline="0" smtClean="0">
                          <a:ln>
                            <a:noFill/>
                          </a:ln>
                          <a:solidFill>
                            <a:schemeClr val="tx1"/>
                          </a:solidFill>
                          <a:effectLst/>
                          <a:latin typeface="Times New Roman" pitchFamily="18" charset="0"/>
                          <a:ea typeface="HG丸ｺﾞｼｯｸM-PRO" pitchFamily="50" charset="-128"/>
                        </a:rPr>
                        <a:t>)</a:t>
                      </a:r>
                    </a:p>
                  </a:txBody>
                  <a:tcPr marL="19050" marR="19050" marT="19050" marB="1905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会合回数</a:t>
                      </a:r>
                      <a:r>
                        <a:rPr kumimoji="1" lang="en-US" altLang="ja-JP" sz="1200" b="1" i="0" u="none" strike="noStrike" cap="none" normalizeH="0" baseline="0" smtClean="0">
                          <a:ln>
                            <a:noFill/>
                          </a:ln>
                          <a:solidFill>
                            <a:schemeClr val="tx1"/>
                          </a:solidFill>
                          <a:effectLst/>
                          <a:latin typeface="Times New Roman" pitchFamily="18" charset="0"/>
                          <a:ea typeface="HG丸ｺﾞｼｯｸM-PRO" pitchFamily="50" charset="-128"/>
                        </a:rPr>
                        <a:t>(</a:t>
                      </a: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回</a:t>
                      </a:r>
                      <a:r>
                        <a:rPr kumimoji="1" lang="en-US" altLang="ja-JP" sz="1200" b="1" i="0" u="none" strike="noStrike" cap="none" normalizeH="0" baseline="0" smtClean="0">
                          <a:ln>
                            <a:noFill/>
                          </a:ln>
                          <a:solidFill>
                            <a:schemeClr val="tx1"/>
                          </a:solidFill>
                          <a:effectLst/>
                          <a:latin typeface="Times New Roman" pitchFamily="18" charset="0"/>
                          <a:ea typeface="HG丸ｺﾞｼｯｸM-PRO" pitchFamily="50" charset="-128"/>
                        </a:rPr>
                        <a:t>)</a:t>
                      </a:r>
                    </a:p>
                  </a:txBody>
                  <a:tcPr marL="19050" marR="19050" marT="19050" marB="1905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会合はいつ</a:t>
                      </a:r>
                    </a:p>
                  </a:txBody>
                  <a:tcPr marL="19050" marR="19050" marT="19050" marB="1905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テーマ歴</a:t>
                      </a:r>
                    </a:p>
                  </a:txBody>
                  <a:tcPr marL="19050" marR="19050" marT="19050" marB="1905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社外発表</a:t>
                      </a:r>
                    </a:p>
                  </a:txBody>
                  <a:tcPr marL="19050" marR="19050" marT="19050" marB="1905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セールスポイント</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活動期間</a:t>
                      </a:r>
                    </a:p>
                  </a:txBody>
                  <a:tcPr marL="19050" marR="19050" marT="19050" marB="19050"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プロセス手法</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目標と実績</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対策内容</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活動の特徴</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98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１</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82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２</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98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３</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98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Times New Roman" pitchFamily="18" charset="0"/>
                          <a:ea typeface="HG丸ｺﾞｼｯｸM-PRO" pitchFamily="50" charset="-128"/>
                        </a:rPr>
                        <a:t>４</a:t>
                      </a:r>
                    </a:p>
                  </a:txBody>
                  <a:tcPr marL="19050" marR="1905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pPr>
                      <a:endParaRPr kumimoji="1" lang="ja-JP" altLang="ja-JP" sz="1200" b="1" i="0" u="none" strike="noStrike" cap="none" normalizeH="0" baseline="0" smtClean="0">
                        <a:ln>
                          <a:noFill/>
                        </a:ln>
                        <a:solidFill>
                          <a:schemeClr val="tx1"/>
                        </a:solidFill>
                        <a:effectLst/>
                        <a:latin typeface="Times New Roman" pitchFamily="18" charset="0"/>
                        <a:ea typeface="HG丸ｺﾞｼｯｸM-PRO" pitchFamily="50" charset="-128"/>
                      </a:endParaRPr>
                    </a:p>
                  </a:txBody>
                  <a:tcPr marL="19050" marR="1905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628" name="Text Box 388"/>
          <p:cNvSpPr txBox="1">
            <a:spLocks noChangeArrowheads="1"/>
          </p:cNvSpPr>
          <p:nvPr/>
        </p:nvSpPr>
        <p:spPr bwMode="auto">
          <a:xfrm>
            <a:off x="642938" y="0"/>
            <a:ext cx="78295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latin typeface="HG丸ｺﾞｼｯｸM-PRO" pitchFamily="50" charset="-128"/>
                <a:ea typeface="HG丸ｺﾞｼｯｸM-PRO" pitchFamily="50" charset="-128"/>
              </a:rPr>
              <a:t>　　</a:t>
            </a:r>
            <a:r>
              <a:rPr lang="ja-JP" altLang="en-US" sz="2800" b="1">
                <a:latin typeface="HG丸ｺﾞｼｯｸM-PRO" pitchFamily="50" charset="-128"/>
                <a:ea typeface="HG丸ｺﾞｼｯｸM-PRO" pitchFamily="50" charset="-128"/>
              </a:rPr>
              <a:t>　</a:t>
            </a:r>
            <a:r>
              <a:rPr lang="ja-JP" altLang="en-US" sz="2400" b="1">
                <a:solidFill>
                  <a:srgbClr val="990000"/>
                </a:solidFill>
                <a:latin typeface="HGP創英角ｺﾞｼｯｸUB" pitchFamily="50" charset="-128"/>
                <a:ea typeface="HGP創英角ｺﾞｼｯｸUB" pitchFamily="50" charset="-128"/>
              </a:rPr>
              <a:t>世話人：講評・審査自己チェックリスト</a:t>
            </a:r>
            <a:r>
              <a:rPr lang="ja-JP" altLang="en-US" sz="1200" b="1">
                <a:solidFill>
                  <a:srgbClr val="990000"/>
                </a:solidFill>
                <a:latin typeface="HGP創英角ｺﾞｼｯｸUB" pitchFamily="50" charset="-128"/>
                <a:ea typeface="HGP創英角ｺﾞｼｯｸUB" pitchFamily="50" charset="-128"/>
              </a:rPr>
              <a:t>　</a:t>
            </a:r>
            <a:r>
              <a:rPr lang="ja-JP" altLang="en-US" sz="1200" b="1">
                <a:solidFill>
                  <a:srgbClr val="990000"/>
                </a:solidFill>
                <a:latin typeface="HG丸ｺﾞｼｯｸM-PRO" pitchFamily="50" charset="-128"/>
                <a:ea typeface="HGP創英角ｺﾞｼｯｸUB" pitchFamily="50" charset="-128"/>
              </a:rPr>
              <a:t>　（事前準備用）</a:t>
            </a:r>
          </a:p>
        </p:txBody>
      </p:sp>
      <p:sp>
        <p:nvSpPr>
          <p:cNvPr id="10630" name="Text Box 390"/>
          <p:cNvSpPr txBox="1">
            <a:spLocks noChangeArrowheads="1"/>
          </p:cNvSpPr>
          <p:nvPr/>
        </p:nvSpPr>
        <p:spPr bwMode="auto">
          <a:xfrm>
            <a:off x="250825" y="655638"/>
            <a:ext cx="6127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HG丸ｺﾞｼｯｸM-PRO" pitchFamily="50" charset="-128"/>
                <a:ea typeface="HG丸ｺﾞｼｯｸM-PRO" pitchFamily="50" charset="-128"/>
              </a:rPr>
              <a:t>西暦　　　年度　　　　　　　大会　　　体験談発表一覧表（自己チェックポイント）</a:t>
            </a:r>
          </a:p>
        </p:txBody>
      </p:sp>
      <p:sp>
        <p:nvSpPr>
          <p:cNvPr id="10632" name="Text Box 392"/>
          <p:cNvSpPr txBox="1">
            <a:spLocks noChangeArrowheads="1"/>
          </p:cNvSpPr>
          <p:nvPr/>
        </p:nvSpPr>
        <p:spPr bwMode="auto">
          <a:xfrm>
            <a:off x="6519863" y="679450"/>
            <a:ext cx="2333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ja-JP" altLang="en-US">
                <a:latin typeface="HG丸ｺﾞｼｯｸM-PRO" pitchFamily="50" charset="-128"/>
                <a:ea typeface="HG丸ｺﾞｼｯｸM-PRO" pitchFamily="50" charset="-128"/>
              </a:rPr>
              <a:t>　西暦　　年　　月　　日（　）</a:t>
            </a:r>
          </a:p>
        </p:txBody>
      </p:sp>
      <p:sp>
        <p:nvSpPr>
          <p:cNvPr id="10633" name="Text Box 393"/>
          <p:cNvSpPr txBox="1">
            <a:spLocks noChangeArrowheads="1"/>
          </p:cNvSpPr>
          <p:nvPr/>
        </p:nvSpPr>
        <p:spPr bwMode="auto">
          <a:xfrm>
            <a:off x="203200" y="87313"/>
            <a:ext cx="10271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t>資料№４</a:t>
            </a:r>
          </a:p>
        </p:txBody>
      </p:sp>
      <p:sp>
        <p:nvSpPr>
          <p:cNvPr id="10634" name="Text Box 394"/>
          <p:cNvSpPr txBox="1">
            <a:spLocks noChangeArrowheads="1"/>
          </p:cNvSpPr>
          <p:nvPr/>
        </p:nvSpPr>
        <p:spPr bwMode="auto">
          <a:xfrm>
            <a:off x="261938" y="320675"/>
            <a:ext cx="6413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（参考）</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スライド番号プレースホルダー 3"/>
          <p:cNvSpPr>
            <a:spLocks noGrp="1"/>
          </p:cNvSpPr>
          <p:nvPr>
            <p:ph type="sldNum" sz="quarter" idx="12"/>
          </p:nvPr>
        </p:nvSpPr>
        <p:spPr/>
        <p:txBody>
          <a:bodyPr/>
          <a:lstStyle/>
          <a:p>
            <a:r>
              <a:rPr lang="ja-JP" altLang="en-US"/>
              <a:t>（</a:t>
            </a:r>
            <a:fld id="{28645F80-46E3-4317-B917-6826BC3EBF10}" type="slidenum">
              <a:rPr lang="ja-JP" altLang="en-US"/>
              <a:pPr/>
              <a:t>18</a:t>
            </a:fld>
            <a:r>
              <a:rPr lang="en-US" altLang="ja-JP"/>
              <a:t>/24</a:t>
            </a:r>
            <a:r>
              <a:rPr lang="ja-JP" altLang="en-US"/>
              <a:t>）</a:t>
            </a:r>
          </a:p>
        </p:txBody>
      </p:sp>
      <p:sp>
        <p:nvSpPr>
          <p:cNvPr id="29801" name="Rectangle 105"/>
          <p:cNvSpPr>
            <a:spLocks noChangeArrowheads="1"/>
          </p:cNvSpPr>
          <p:nvPr/>
        </p:nvSpPr>
        <p:spPr bwMode="auto">
          <a:xfrm>
            <a:off x="200025" y="763588"/>
            <a:ext cx="8631238" cy="5924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29698" name="Group 2"/>
          <p:cNvGraphicFramePr>
            <a:graphicFrameLocks noGrp="1"/>
          </p:cNvGraphicFramePr>
          <p:nvPr/>
        </p:nvGraphicFramePr>
        <p:xfrm>
          <a:off x="207963" y="750888"/>
          <a:ext cx="8632825" cy="5969000"/>
        </p:xfrm>
        <a:graphic>
          <a:graphicData uri="http://schemas.openxmlformats.org/drawingml/2006/table">
            <a:tbl>
              <a:tblPr/>
              <a:tblGrid>
                <a:gridCol w="1373187"/>
                <a:gridCol w="1552575"/>
                <a:gridCol w="1730375"/>
                <a:gridCol w="1379538"/>
                <a:gridCol w="1233487"/>
                <a:gridCol w="1363663"/>
              </a:tblGrid>
              <a:tr h="279400">
                <a:tc row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評価項目</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良かった点</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今後の検討項目（更にレベルアップする為に）</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188913">
                <a:tc vMerge="1">
                  <a:txBody>
                    <a:bodyPr/>
                    <a:lstStyle/>
                    <a:p>
                      <a:endParaRPr kumimoji="1" lang="ja-JP" altLang="en-US"/>
                    </a:p>
                  </a:txBody>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部分</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理由</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部分</a:t>
                      </a:r>
                      <a:endPar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こうした方が良い点</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理由</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１．テーマ</a:t>
                      </a: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問題）と</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　　　取り上げた理由</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２．現状の把握</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926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３．目標の設定</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926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４．要因の解析</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５．対策の検討と実施</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６．効果の確認</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７．標準化と管理の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     定着</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８．反省と今後の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　　　対応</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27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９．運営の工夫（１）</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40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１０．運営の工夫（２）</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6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１１．発表方法</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1950">
                <a:tc gridSpan="6">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全体コメント</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29796" name="Text Box 100"/>
          <p:cNvSpPr txBox="1">
            <a:spLocks noChangeArrowheads="1"/>
          </p:cNvSpPr>
          <p:nvPr/>
        </p:nvSpPr>
        <p:spPr bwMode="auto">
          <a:xfrm>
            <a:off x="596900" y="203200"/>
            <a:ext cx="72596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b="1">
                <a:solidFill>
                  <a:srgbClr val="990000"/>
                </a:solidFill>
                <a:latin typeface="HGP創英角ｺﾞｼｯｸUB" pitchFamily="50" charset="-128"/>
                <a:ea typeface="HGP創英角ｺﾞｼｯｸUB" pitchFamily="50" charset="-128"/>
              </a:rPr>
              <a:t>　</a:t>
            </a:r>
            <a:r>
              <a:rPr lang="ja-JP" altLang="en-US" sz="2400" b="1">
                <a:solidFill>
                  <a:srgbClr val="990000"/>
                </a:solidFill>
                <a:latin typeface="HGP創英角ｺﾞｼｯｸUB" pitchFamily="50" charset="-128"/>
                <a:ea typeface="HGP創英角ｺﾞｼｯｸUB" pitchFamily="50" charset="-128"/>
              </a:rPr>
              <a:t>問題解決型自己チェックリスト</a:t>
            </a:r>
            <a:r>
              <a:rPr lang="ja-JP" altLang="en-US" sz="2800" b="1">
                <a:solidFill>
                  <a:srgbClr val="990000"/>
                </a:solidFill>
                <a:latin typeface="HGP創英角ｺﾞｼｯｸUB" pitchFamily="50" charset="-128"/>
                <a:ea typeface="HGP創英角ｺﾞｼｯｸUB" pitchFamily="50" charset="-128"/>
              </a:rPr>
              <a:t> </a:t>
            </a:r>
            <a:r>
              <a:rPr lang="ja-JP" altLang="en-US" sz="1200" b="1">
                <a:solidFill>
                  <a:srgbClr val="990000"/>
                </a:solidFill>
                <a:latin typeface="ＭＳ Ｐゴシック" pitchFamily="50" charset="-128"/>
              </a:rPr>
              <a:t>（事前準備用）</a:t>
            </a:r>
            <a:endParaRPr lang="ja-JP" altLang="en-US" sz="2800" b="1">
              <a:solidFill>
                <a:srgbClr val="990000"/>
              </a:solidFill>
              <a:latin typeface="HGP創英角ｺﾞｼｯｸUB" pitchFamily="50" charset="-128"/>
              <a:ea typeface="HGP創英角ｺﾞｼｯｸUB" pitchFamily="50" charset="-128"/>
            </a:endParaRPr>
          </a:p>
        </p:txBody>
      </p:sp>
      <p:sp>
        <p:nvSpPr>
          <p:cNvPr id="29798" name="Text Box 102"/>
          <p:cNvSpPr txBox="1">
            <a:spLocks noChangeArrowheads="1"/>
          </p:cNvSpPr>
          <p:nvPr/>
        </p:nvSpPr>
        <p:spPr bwMode="auto">
          <a:xfrm>
            <a:off x="157163" y="66675"/>
            <a:ext cx="10033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資料№５－１</a:t>
            </a:r>
          </a:p>
        </p:txBody>
      </p:sp>
      <p:sp>
        <p:nvSpPr>
          <p:cNvPr id="29799" name="Text Box 103"/>
          <p:cNvSpPr txBox="1">
            <a:spLocks noChangeArrowheads="1"/>
          </p:cNvSpPr>
          <p:nvPr/>
        </p:nvSpPr>
        <p:spPr bwMode="auto">
          <a:xfrm>
            <a:off x="6283325" y="303213"/>
            <a:ext cx="2517775"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ea typeface="ＭＳ ゴシック" pitchFamily="49" charset="-128"/>
              </a:rPr>
              <a:t>　　　　　　ｻｰｸﾙ　</a:t>
            </a:r>
          </a:p>
        </p:txBody>
      </p:sp>
      <p:sp>
        <p:nvSpPr>
          <p:cNvPr id="29800" name="Text Box 104"/>
          <p:cNvSpPr txBox="1">
            <a:spLocks noChangeArrowheads="1"/>
          </p:cNvSpPr>
          <p:nvPr/>
        </p:nvSpPr>
        <p:spPr bwMode="auto">
          <a:xfrm>
            <a:off x="177800" y="311150"/>
            <a:ext cx="6413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（参考）</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スライド番号プレースホルダー 3"/>
          <p:cNvSpPr>
            <a:spLocks noGrp="1"/>
          </p:cNvSpPr>
          <p:nvPr>
            <p:ph type="sldNum" sz="quarter" idx="12"/>
          </p:nvPr>
        </p:nvSpPr>
        <p:spPr/>
        <p:txBody>
          <a:bodyPr/>
          <a:lstStyle/>
          <a:p>
            <a:r>
              <a:rPr lang="ja-JP" altLang="en-US"/>
              <a:t>（</a:t>
            </a:r>
            <a:fld id="{14A897EB-CADF-49A5-8EC2-87FBD6B26E97}" type="slidenum">
              <a:rPr lang="ja-JP" altLang="en-US"/>
              <a:pPr/>
              <a:t>19</a:t>
            </a:fld>
            <a:r>
              <a:rPr lang="en-US" altLang="ja-JP"/>
              <a:t>/24</a:t>
            </a:r>
            <a:r>
              <a:rPr lang="ja-JP" altLang="en-US"/>
              <a:t>）</a:t>
            </a:r>
          </a:p>
        </p:txBody>
      </p:sp>
      <p:sp>
        <p:nvSpPr>
          <p:cNvPr id="30828" name="Rectangle 108"/>
          <p:cNvSpPr>
            <a:spLocks noChangeArrowheads="1"/>
          </p:cNvSpPr>
          <p:nvPr/>
        </p:nvSpPr>
        <p:spPr bwMode="auto">
          <a:xfrm>
            <a:off x="219075" y="760413"/>
            <a:ext cx="8602663" cy="5924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0826" name="Group 106"/>
          <p:cNvGraphicFramePr>
            <a:graphicFrameLocks noGrp="1"/>
          </p:cNvGraphicFramePr>
          <p:nvPr/>
        </p:nvGraphicFramePr>
        <p:xfrm>
          <a:off x="207963" y="750888"/>
          <a:ext cx="8632825" cy="5969000"/>
        </p:xfrm>
        <a:graphic>
          <a:graphicData uri="http://schemas.openxmlformats.org/drawingml/2006/table">
            <a:tbl>
              <a:tblPr/>
              <a:tblGrid>
                <a:gridCol w="1373187"/>
                <a:gridCol w="1552575"/>
                <a:gridCol w="1730375"/>
                <a:gridCol w="1379538"/>
                <a:gridCol w="1233487"/>
                <a:gridCol w="1363663"/>
              </a:tblGrid>
              <a:tr h="279400">
                <a:tc row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評価項目</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良かった点</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今後の検討項目（更にレベルアップする為に）</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188913">
                <a:tc vMerge="1">
                  <a:txBody>
                    <a:bodyPr/>
                    <a:lstStyle/>
                    <a:p>
                      <a:endParaRPr kumimoji="1" lang="ja-JP" altLang="en-US"/>
                    </a:p>
                  </a:txBody>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部分</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理由</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ＭＳ Ｐゴシック" pitchFamily="50" charset="-128"/>
                          <a:ea typeface="ＭＳ Ｐゴシック" pitchFamily="50" charset="-128"/>
                        </a:rPr>
                        <a:t>部分</a:t>
                      </a:r>
                      <a:endPar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こうした方が良い点</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理由</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１．テーマ</a:t>
                      </a: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問題）と</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　　取り上げた理由</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２．攻め所の明確化</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926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３．目標の設定</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926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４．方策の立案</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５．成功シナリオの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　　　追求と実施</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6</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．効果の確認</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７．標準化と管理の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     定着</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８．反省と今後の</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　 　対応</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27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000" b="1" i="0" u="none" strike="noStrike" cap="none" normalizeH="0" baseline="0" smtClean="0">
                          <a:ln>
                            <a:noFill/>
                          </a:ln>
                          <a:solidFill>
                            <a:schemeClr val="tx1"/>
                          </a:solidFill>
                          <a:effectLst/>
                          <a:latin typeface="ＭＳ Ｐゴシック" pitchFamily="50" charset="-128"/>
                          <a:ea typeface="ＭＳ Ｐゴシック" pitchFamily="50" charset="-128"/>
                        </a:rPr>
                        <a:t> </a:t>
                      </a: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９．運営の工夫（１）</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40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１０．運営の工夫（２）</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6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１１．発表方法</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0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ctr" latinLnBrk="0" hangingPunct="1">
                        <a:lnSpc>
                          <a:spcPct val="100000"/>
                        </a:lnSpc>
                        <a:spcBef>
                          <a:spcPct val="20000"/>
                        </a:spcBef>
                        <a:spcAft>
                          <a:spcPct val="0"/>
                        </a:spcAft>
                        <a:buClrTx/>
                        <a:buSzTx/>
                        <a:buFontTx/>
                        <a:buNone/>
                        <a:tabLst/>
                      </a:pPr>
                      <a:endParaRPr kumimoji="1" lang="ja-JP" altLang="ja-JP" sz="800" b="1" i="0" u="none" strike="noStrike" cap="none" normalizeH="0" baseline="0" smtClean="0">
                        <a:ln>
                          <a:noFill/>
                        </a:ln>
                        <a:solidFill>
                          <a:schemeClr val="tx1"/>
                        </a:solidFill>
                        <a:effectLst/>
                        <a:latin typeface="ＭＳ Ｐゴシック" pitchFamily="50" charset="-128"/>
                        <a:ea typeface="ＭＳ Ｐゴシック" pitchFamily="50" charset="-128"/>
                      </a:endParaRP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1950">
                <a:tc gridSpan="6">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smtClean="0">
                          <a:ln>
                            <a:noFill/>
                          </a:ln>
                          <a:solidFill>
                            <a:schemeClr val="tx1"/>
                          </a:solidFill>
                          <a:effectLst/>
                          <a:latin typeface="ＭＳ Ｐゴシック" pitchFamily="50" charset="-128"/>
                          <a:ea typeface="ＭＳ Ｐゴシック" pitchFamily="50" charset="-128"/>
                        </a:rPr>
                        <a:t>全体コメント</a:t>
                      </a:r>
                    </a:p>
                  </a:txBody>
                  <a:tcPr marL="19050" marR="19050" marT="38100" marB="381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30820" name="Text Box 100"/>
          <p:cNvSpPr txBox="1">
            <a:spLocks noChangeArrowheads="1"/>
          </p:cNvSpPr>
          <p:nvPr/>
        </p:nvSpPr>
        <p:spPr bwMode="auto">
          <a:xfrm>
            <a:off x="-1379538" y="203200"/>
            <a:ext cx="8893176"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600" b="1">
                <a:latin typeface="HGP創英角ｺﾞｼｯｸUB" pitchFamily="50" charset="-128"/>
                <a:ea typeface="HGP創英角ｺﾞｼｯｸUB" pitchFamily="50" charset="-128"/>
              </a:rPr>
              <a:t>　　　　 </a:t>
            </a:r>
            <a:r>
              <a:rPr lang="ja-JP" altLang="en-US" sz="2600" b="1">
                <a:solidFill>
                  <a:srgbClr val="990000"/>
                </a:solidFill>
                <a:latin typeface="HGP創英角ｺﾞｼｯｸUB" pitchFamily="50" charset="-128"/>
                <a:ea typeface="HGP創英角ｺﾞｼｯｸUB" pitchFamily="50" charset="-128"/>
              </a:rPr>
              <a:t>課題達成型自己チェックリスト</a:t>
            </a:r>
            <a:r>
              <a:rPr lang="ja-JP" altLang="en-US" sz="2600" b="1">
                <a:latin typeface="HGP創英角ｺﾞｼｯｸUB" pitchFamily="50" charset="-128"/>
                <a:ea typeface="HGP創英角ｺﾞｼｯｸUB" pitchFamily="50" charset="-128"/>
              </a:rPr>
              <a:t>　</a:t>
            </a:r>
            <a:r>
              <a:rPr lang="ja-JP" altLang="en-US" sz="1200" b="1">
                <a:solidFill>
                  <a:srgbClr val="990000"/>
                </a:solidFill>
                <a:latin typeface="ＭＳ Ｐゴシック" pitchFamily="50" charset="-128"/>
              </a:rPr>
              <a:t>（事前準備用）</a:t>
            </a:r>
            <a:endParaRPr lang="ja-JP" altLang="en-US" sz="2600" b="1">
              <a:solidFill>
                <a:srgbClr val="990000"/>
              </a:solidFill>
              <a:latin typeface="ＭＳ Ｐゴシック" pitchFamily="50" charset="-128"/>
            </a:endParaRPr>
          </a:p>
        </p:txBody>
      </p:sp>
      <p:sp>
        <p:nvSpPr>
          <p:cNvPr id="30821" name="Text Box 101"/>
          <p:cNvSpPr txBox="1">
            <a:spLocks noChangeArrowheads="1"/>
          </p:cNvSpPr>
          <p:nvPr/>
        </p:nvSpPr>
        <p:spPr bwMode="auto">
          <a:xfrm>
            <a:off x="6283325" y="303213"/>
            <a:ext cx="2517775" cy="346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ja-JP" altLang="en-US" sz="1600" b="1">
                <a:ea typeface="ＭＳ ゴシック" pitchFamily="49" charset="-128"/>
              </a:rPr>
              <a:t>　　　　　　ｻｰｸﾙ　</a:t>
            </a:r>
          </a:p>
        </p:txBody>
      </p:sp>
      <p:sp>
        <p:nvSpPr>
          <p:cNvPr id="30822" name="Text Box 102"/>
          <p:cNvSpPr txBox="1">
            <a:spLocks noChangeArrowheads="1"/>
          </p:cNvSpPr>
          <p:nvPr/>
        </p:nvSpPr>
        <p:spPr bwMode="auto">
          <a:xfrm>
            <a:off x="160338" y="100013"/>
            <a:ext cx="10033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資料№５－２</a:t>
            </a:r>
          </a:p>
        </p:txBody>
      </p:sp>
      <p:sp>
        <p:nvSpPr>
          <p:cNvPr id="30827" name="Text Box 107"/>
          <p:cNvSpPr txBox="1">
            <a:spLocks noChangeArrowheads="1"/>
          </p:cNvSpPr>
          <p:nvPr/>
        </p:nvSpPr>
        <p:spPr bwMode="auto">
          <a:xfrm>
            <a:off x="146050" y="350838"/>
            <a:ext cx="641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t>（参考）</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r>
              <a:rPr lang="ja-JP" altLang="en-US"/>
              <a:t>（</a:t>
            </a:r>
            <a:fld id="{B2103B4E-B9EA-4E85-A2BF-7BBB1805EC55}" type="slidenum">
              <a:rPr lang="ja-JP" altLang="en-US"/>
              <a:pPr/>
              <a:t>2</a:t>
            </a:fld>
            <a:r>
              <a:rPr lang="en-US" altLang="ja-JP"/>
              <a:t>/24</a:t>
            </a:r>
            <a:r>
              <a:rPr lang="ja-JP" altLang="en-US"/>
              <a:t>）</a:t>
            </a:r>
          </a:p>
        </p:txBody>
      </p:sp>
      <p:sp>
        <p:nvSpPr>
          <p:cNvPr id="3074" name="Text Box 2"/>
          <p:cNvSpPr txBox="1">
            <a:spLocks noChangeArrowheads="1"/>
          </p:cNvSpPr>
          <p:nvPr/>
        </p:nvSpPr>
        <p:spPr bwMode="auto">
          <a:xfrm>
            <a:off x="655638" y="582613"/>
            <a:ext cx="73501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800" u="sng">
                <a:solidFill>
                  <a:srgbClr val="990000"/>
                </a:solidFill>
                <a:latin typeface="HGP創英角ｺﾞｼｯｸUB" pitchFamily="50" charset="-128"/>
                <a:ea typeface="HGP創英角ｺﾞｼｯｸUB" pitchFamily="50" charset="-128"/>
              </a:rPr>
              <a:t>QC</a:t>
            </a:r>
            <a:r>
              <a:rPr lang="ja-JP" altLang="en-US" sz="2800" u="sng">
                <a:solidFill>
                  <a:srgbClr val="990000"/>
                </a:solidFill>
                <a:latin typeface="HGP創英角ｺﾞｼｯｸUB" pitchFamily="50" charset="-128"/>
                <a:ea typeface="HGP創英角ｺﾞｼｯｸUB" pitchFamily="50" charset="-128"/>
              </a:rPr>
              <a:t>サークル大会　会場世話人</a:t>
            </a:r>
            <a:r>
              <a:rPr lang="en-US" altLang="ja-JP" sz="2800" u="sng">
                <a:solidFill>
                  <a:srgbClr val="990000"/>
                </a:solidFill>
                <a:latin typeface="HGP創英角ｺﾞｼｯｸUB" pitchFamily="50" charset="-128"/>
                <a:ea typeface="HGP創英角ｺﾞｼｯｸUB" pitchFamily="50" charset="-128"/>
              </a:rPr>
              <a:t>(</a:t>
            </a:r>
            <a:r>
              <a:rPr lang="ja-JP" altLang="en-US" sz="2800" u="sng">
                <a:solidFill>
                  <a:srgbClr val="990000"/>
                </a:solidFill>
                <a:latin typeface="HGP創英角ｺﾞｼｯｸUB" pitchFamily="50" charset="-128"/>
                <a:ea typeface="HGP創英角ｺﾞｼｯｸUB" pitchFamily="50" charset="-128"/>
              </a:rPr>
              <a:t>講評者</a:t>
            </a:r>
            <a:r>
              <a:rPr lang="en-US" altLang="ja-JP" sz="2800" u="sng">
                <a:solidFill>
                  <a:srgbClr val="990000"/>
                </a:solidFill>
                <a:latin typeface="HGP創英角ｺﾞｼｯｸUB" pitchFamily="50" charset="-128"/>
                <a:ea typeface="HGP創英角ｺﾞｼｯｸUB" pitchFamily="50" charset="-128"/>
              </a:rPr>
              <a:t>)</a:t>
            </a:r>
            <a:r>
              <a:rPr lang="ja-JP" altLang="en-US" sz="2800" u="sng">
                <a:solidFill>
                  <a:srgbClr val="990000"/>
                </a:solidFill>
                <a:latin typeface="HGP創英角ｺﾞｼｯｸUB" pitchFamily="50" charset="-128"/>
                <a:ea typeface="HGP創英角ｺﾞｼｯｸUB" pitchFamily="50" charset="-128"/>
              </a:rPr>
              <a:t>心得</a:t>
            </a:r>
          </a:p>
        </p:txBody>
      </p:sp>
      <p:sp>
        <p:nvSpPr>
          <p:cNvPr id="3076" name="Text Box 4"/>
          <p:cNvSpPr txBox="1">
            <a:spLocks noChangeArrowheads="1"/>
          </p:cNvSpPr>
          <p:nvPr/>
        </p:nvSpPr>
        <p:spPr bwMode="auto">
          <a:xfrm>
            <a:off x="393700" y="1244600"/>
            <a:ext cx="831215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600" b="1">
                <a:latin typeface="HG丸ｺﾞｼｯｸM-PRO" pitchFamily="50" charset="-128"/>
                <a:ea typeface="HG丸ｺﾞｼｯｸM-PRO" pitchFamily="50" charset="-128"/>
              </a:rPr>
              <a:t>　会場世話人は</a:t>
            </a:r>
            <a:r>
              <a:rPr lang="en-US" altLang="ja-JP" sz="1600" b="1">
                <a:latin typeface="HG丸ｺﾞｼｯｸM-PRO" pitchFamily="50" charset="-128"/>
                <a:ea typeface="HG丸ｺﾞｼｯｸM-PRO" pitchFamily="50" charset="-128"/>
              </a:rPr>
              <a:t>QC</a:t>
            </a:r>
            <a:r>
              <a:rPr lang="ja-JP" altLang="en-US" sz="1600" b="1">
                <a:latin typeface="HG丸ｺﾞｼｯｸM-PRO" pitchFamily="50" charset="-128"/>
                <a:ea typeface="HG丸ｺﾞｼｯｸM-PRO" pitchFamily="50" charset="-128"/>
              </a:rPr>
              <a:t>サークル活動の事例発表を聴いて、各事例ごとに</a:t>
            </a:r>
            <a:r>
              <a:rPr lang="ja-JP" altLang="en-US" sz="1600" b="1">
                <a:solidFill>
                  <a:srgbClr val="FF0000"/>
                </a:solidFill>
                <a:latin typeface="HG丸ｺﾞｼｯｸM-PRO" pitchFamily="50" charset="-128"/>
                <a:ea typeface="HG丸ｺﾞｼｯｸM-PRO" pitchFamily="50" charset="-128"/>
              </a:rPr>
              <a:t>講評</a:t>
            </a:r>
            <a:r>
              <a:rPr lang="ja-JP" altLang="en-US" sz="1600" b="1">
                <a:latin typeface="HG丸ｺﾞｼｯｸM-PRO" pitchFamily="50" charset="-128"/>
                <a:ea typeface="HG丸ｺﾞｼｯｸM-PRO" pitchFamily="50" charset="-128"/>
              </a:rPr>
              <a:t>を行うと共に、</a:t>
            </a:r>
          </a:p>
          <a:p>
            <a:r>
              <a:rPr lang="ja-JP" altLang="en-US" sz="1600" b="1">
                <a:latin typeface="HG丸ｺﾞｼｯｸM-PRO" pitchFamily="50" charset="-128"/>
                <a:ea typeface="HG丸ｺﾞｼｯｸM-PRO" pitchFamily="50" charset="-128"/>
              </a:rPr>
              <a:t>会場ごとの</a:t>
            </a:r>
            <a:r>
              <a:rPr lang="ja-JP" altLang="en-US" sz="1600" b="1">
                <a:solidFill>
                  <a:srgbClr val="FF0000"/>
                </a:solidFill>
                <a:latin typeface="HG丸ｺﾞｼｯｸM-PRO" pitchFamily="50" charset="-128"/>
                <a:ea typeface="HG丸ｺﾞｼｯｸM-PRO" pitchFamily="50" charset="-128"/>
              </a:rPr>
              <a:t>評価</a:t>
            </a:r>
            <a:r>
              <a:rPr lang="ja-JP" altLang="en-US" sz="1600" b="1">
                <a:latin typeface="HG丸ｺﾞｼｯｸM-PRO" pitchFamily="50" charset="-128"/>
                <a:ea typeface="HG丸ｺﾞｼｯｸM-PRO" pitchFamily="50" charset="-128"/>
              </a:rPr>
              <a:t>（地区長賞・優秀賞・奨励賞・優良賞の選考等）をする役目がある。</a:t>
            </a:r>
          </a:p>
          <a:p>
            <a:r>
              <a:rPr lang="ja-JP" altLang="en-US" sz="1600" b="1">
                <a:latin typeface="HG丸ｺﾞｼｯｸM-PRO" pitchFamily="50" charset="-128"/>
                <a:ea typeface="HG丸ｺﾞｼｯｸM-PRO" pitchFamily="50" charset="-128"/>
              </a:rPr>
              <a:t>　発表サークルは、各企業の代表サークルとして真剣に活動に取り組み、発表準備・練習</a:t>
            </a:r>
          </a:p>
          <a:p>
            <a:r>
              <a:rPr lang="ja-JP" altLang="en-US" sz="1600" b="1">
                <a:latin typeface="HG丸ｺﾞｼｯｸM-PRO" pitchFamily="50" charset="-128"/>
                <a:ea typeface="HG丸ｺﾞｼｯｸM-PRO" pitchFamily="50" charset="-128"/>
              </a:rPr>
              <a:t>に大変な努力をして出場しているので、その講評・評価には</a:t>
            </a:r>
            <a:r>
              <a:rPr lang="ja-JP" altLang="en-US" sz="1600" b="1">
                <a:solidFill>
                  <a:srgbClr val="FF0000"/>
                </a:solidFill>
                <a:latin typeface="HG丸ｺﾞｼｯｸM-PRO" pitchFamily="50" charset="-128"/>
                <a:ea typeface="HG丸ｺﾞｼｯｸM-PRO" pitchFamily="50" charset="-128"/>
              </a:rPr>
              <a:t>大きな期待がかかっている</a:t>
            </a:r>
            <a:r>
              <a:rPr lang="ja-JP" altLang="en-US" sz="1600" b="1">
                <a:latin typeface="HG丸ｺﾞｼｯｸM-PRO" pitchFamily="50" charset="-128"/>
                <a:ea typeface="HG丸ｺﾞｼｯｸM-PRO" pitchFamily="50" charset="-128"/>
              </a:rPr>
              <a:t>。</a:t>
            </a:r>
          </a:p>
        </p:txBody>
      </p:sp>
      <p:sp>
        <p:nvSpPr>
          <p:cNvPr id="3077" name="Text Box 5"/>
          <p:cNvSpPr txBox="1">
            <a:spLocks noChangeArrowheads="1"/>
          </p:cNvSpPr>
          <p:nvPr/>
        </p:nvSpPr>
        <p:spPr bwMode="auto">
          <a:xfrm>
            <a:off x="536575" y="3227388"/>
            <a:ext cx="5367338" cy="457200"/>
          </a:xfrm>
          <a:prstGeom prst="rect">
            <a:avLst/>
          </a:prstGeom>
          <a:solidFill>
            <a:srgbClr val="008000"/>
          </a:solidFill>
          <a:ln>
            <a:noFill/>
          </a:ln>
          <a:effectLst/>
          <a:extLs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400" b="1">
                <a:solidFill>
                  <a:schemeClr val="bg1"/>
                </a:solidFill>
                <a:latin typeface="HG創英角ﾎﾟｯﾌﾟ体" pitchFamily="49" charset="-128"/>
                <a:ea typeface="HG創英角ﾎﾟｯﾌﾟ体" pitchFamily="49" charset="-128"/>
              </a:rPr>
              <a:t>Ⅰ</a:t>
            </a:r>
            <a:r>
              <a:rPr lang="ja-JP" altLang="en-US" sz="2400" b="1">
                <a:solidFill>
                  <a:schemeClr val="bg1"/>
                </a:solidFill>
                <a:latin typeface="HG創英角ﾎﾟｯﾌﾟ体" pitchFamily="49" charset="-128"/>
                <a:ea typeface="HG創英角ﾎﾟｯﾌﾟ体" pitchFamily="49" charset="-128"/>
              </a:rPr>
              <a:t>．会場世話人（講評者）への期待</a:t>
            </a:r>
          </a:p>
        </p:txBody>
      </p:sp>
      <p:sp>
        <p:nvSpPr>
          <p:cNvPr id="3078" name="Text Box 6"/>
          <p:cNvSpPr txBox="1">
            <a:spLocks noChangeArrowheads="1"/>
          </p:cNvSpPr>
          <p:nvPr/>
        </p:nvSpPr>
        <p:spPr bwMode="auto">
          <a:xfrm>
            <a:off x="536575" y="3868738"/>
            <a:ext cx="2698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u="sng">
                <a:solidFill>
                  <a:srgbClr val="0000FF"/>
                </a:solidFill>
                <a:latin typeface="HG創英角ﾎﾟｯﾌﾟ体" pitchFamily="49" charset="-128"/>
                <a:ea typeface="HG創英角ﾎﾟｯﾌﾟ体" pitchFamily="49" charset="-128"/>
              </a:rPr>
              <a:t>１．発表サークルとして</a:t>
            </a:r>
          </a:p>
        </p:txBody>
      </p:sp>
      <p:sp>
        <p:nvSpPr>
          <p:cNvPr id="3079" name="Text Box 7"/>
          <p:cNvSpPr txBox="1">
            <a:spLocks noChangeArrowheads="1"/>
          </p:cNvSpPr>
          <p:nvPr/>
        </p:nvSpPr>
        <p:spPr bwMode="auto">
          <a:xfrm>
            <a:off x="285750" y="4354513"/>
            <a:ext cx="806291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自分達の苦労したところ、努力したところを認めてもらいたい。</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よいところ</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着眼点・工夫点・勉強しているところ</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を見つけて評価して欲しい。</a:t>
            </a:r>
          </a:p>
          <a:p>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間違っている点の是正指導、更に向上するための指導・助言をして欲しい。</a:t>
            </a:r>
          </a:p>
        </p:txBody>
      </p:sp>
      <p:sp>
        <p:nvSpPr>
          <p:cNvPr id="3080" name="Text Box 8"/>
          <p:cNvSpPr txBox="1">
            <a:spLocks noChangeArrowheads="1"/>
          </p:cNvSpPr>
          <p:nvPr/>
        </p:nvSpPr>
        <p:spPr bwMode="auto">
          <a:xfrm>
            <a:off x="536575" y="5314950"/>
            <a:ext cx="2698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u="sng">
                <a:solidFill>
                  <a:srgbClr val="0000FF"/>
                </a:solidFill>
                <a:latin typeface="HG創英角ﾎﾟｯﾌﾟ体" pitchFamily="49" charset="-128"/>
                <a:ea typeface="HG創英角ﾎﾟｯﾌﾟ体" pitchFamily="49" charset="-128"/>
              </a:rPr>
              <a:t>２．会場の参加者として</a:t>
            </a:r>
          </a:p>
        </p:txBody>
      </p:sp>
      <p:sp>
        <p:nvSpPr>
          <p:cNvPr id="3081" name="Text Box 9"/>
          <p:cNvSpPr txBox="1">
            <a:spLocks noChangeArrowheads="1"/>
          </p:cNvSpPr>
          <p:nvPr/>
        </p:nvSpPr>
        <p:spPr bwMode="auto">
          <a:xfrm>
            <a:off x="349250" y="5694363"/>
            <a:ext cx="61706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発表事例の要点を、具体的にわかりやすく解説して欲しい。</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自分の関連するサークル活動に役立つヒントを与えて欲しい。</a:t>
            </a:r>
          </a:p>
        </p:txBody>
      </p:sp>
      <p:sp>
        <p:nvSpPr>
          <p:cNvPr id="3085" name="Text Box 13"/>
          <p:cNvSpPr txBox="1">
            <a:spLocks noChangeArrowheads="1"/>
          </p:cNvSpPr>
          <p:nvPr/>
        </p:nvSpPr>
        <p:spPr bwMode="auto">
          <a:xfrm>
            <a:off x="1081088" y="2446338"/>
            <a:ext cx="6181725" cy="619125"/>
          </a:xfrm>
          <a:prstGeom prst="rect">
            <a:avLst/>
          </a:prstGeom>
          <a:noFill/>
          <a:ln w="38100" cmpd="dbl">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・講評者の役割（任務）については静岡地区規定３１４１－０８をよく</a:t>
            </a:r>
            <a:br>
              <a:rPr lang="ja-JP" altLang="en-US" sz="1600"/>
            </a:br>
            <a:r>
              <a:rPr lang="ja-JP" altLang="en-US" sz="1600"/>
              <a:t>  読んで理解しておいてください</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2"/>
          </p:nvPr>
        </p:nvSpPr>
        <p:spPr/>
        <p:txBody>
          <a:bodyPr/>
          <a:lstStyle/>
          <a:p>
            <a:r>
              <a:rPr lang="ja-JP" altLang="en-US"/>
              <a:t>（</a:t>
            </a:r>
            <a:fld id="{816210FD-0745-498E-9289-2DEDD5A785E9}" type="slidenum">
              <a:rPr lang="ja-JP" altLang="en-US"/>
              <a:pPr/>
              <a:t>20</a:t>
            </a:fld>
            <a:r>
              <a:rPr lang="en-US" altLang="ja-JP"/>
              <a:t>/24</a:t>
            </a:r>
            <a:r>
              <a:rPr lang="ja-JP" altLang="en-US"/>
              <a:t>）</a:t>
            </a:r>
          </a:p>
        </p:txBody>
      </p:sp>
      <p:sp>
        <p:nvSpPr>
          <p:cNvPr id="24579" name="Text Box 1027"/>
          <p:cNvSpPr txBox="1">
            <a:spLocks noChangeArrowheads="1"/>
          </p:cNvSpPr>
          <p:nvPr/>
        </p:nvSpPr>
        <p:spPr bwMode="auto">
          <a:xfrm>
            <a:off x="0" y="61913"/>
            <a:ext cx="70278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latin typeface="ＭＳ Ｐゴシック" pitchFamily="50" charset="-128"/>
              </a:rPr>
              <a:t>　　資料№６－１</a:t>
            </a:r>
            <a:r>
              <a:rPr lang="ja-JP" altLang="en-US" sz="1200" b="1">
                <a:latin typeface="HG丸ｺﾞｼｯｸM-PRO" pitchFamily="50" charset="-128"/>
                <a:ea typeface="HG丸ｺﾞｼｯｸM-PRO" pitchFamily="50" charset="-128"/>
              </a:rPr>
              <a:t>．　　　　　</a:t>
            </a:r>
            <a:r>
              <a:rPr lang="ja-JP" altLang="en-US" sz="2800" b="1">
                <a:solidFill>
                  <a:srgbClr val="990000"/>
                </a:solidFill>
                <a:latin typeface="HGP創英角ｺﾞｼｯｸUB" pitchFamily="50" charset="-128"/>
                <a:ea typeface="HGP創英角ｺﾞｼｯｸUB" pitchFamily="50" charset="-128"/>
              </a:rPr>
              <a:t>静岡地区体験談発表評価リスト</a:t>
            </a:r>
          </a:p>
        </p:txBody>
      </p:sp>
      <p:pic>
        <p:nvPicPr>
          <p:cNvPr id="24580"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775" y="628650"/>
            <a:ext cx="8666163" cy="592455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1" name="Text Box 1029"/>
          <p:cNvSpPr txBox="1">
            <a:spLocks noChangeArrowheads="1"/>
          </p:cNvSpPr>
          <p:nvPr/>
        </p:nvSpPr>
        <p:spPr bwMode="auto">
          <a:xfrm>
            <a:off x="7972425" y="30797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t>（静岡地区）</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2"/>
          </p:nvPr>
        </p:nvSpPr>
        <p:spPr/>
        <p:txBody>
          <a:bodyPr/>
          <a:lstStyle/>
          <a:p>
            <a:r>
              <a:rPr lang="ja-JP" altLang="en-US"/>
              <a:t>（</a:t>
            </a:r>
            <a:fld id="{04628650-23AE-438E-970D-719407F9E070}" type="slidenum">
              <a:rPr lang="ja-JP" altLang="en-US"/>
              <a:pPr/>
              <a:t>21</a:t>
            </a:fld>
            <a:r>
              <a:rPr lang="en-US" altLang="ja-JP"/>
              <a:t>/24</a:t>
            </a:r>
            <a:r>
              <a:rPr lang="ja-JP" altLang="en-US"/>
              <a:t>）</a:t>
            </a:r>
          </a:p>
        </p:txBody>
      </p:sp>
      <p:sp>
        <p:nvSpPr>
          <p:cNvPr id="25602" name="Text Box 2"/>
          <p:cNvSpPr txBox="1">
            <a:spLocks noChangeArrowheads="1"/>
          </p:cNvSpPr>
          <p:nvPr/>
        </p:nvSpPr>
        <p:spPr bwMode="auto">
          <a:xfrm>
            <a:off x="0" y="61913"/>
            <a:ext cx="70167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latin typeface="ＭＳ Ｐゴシック" pitchFamily="50" charset="-128"/>
              </a:rPr>
              <a:t>　　資料№６－２</a:t>
            </a:r>
            <a:r>
              <a:rPr lang="ja-JP" altLang="en-US" sz="1200" b="1">
                <a:latin typeface="HG丸ｺﾞｼｯｸM-PRO" pitchFamily="50" charset="-128"/>
                <a:ea typeface="HG丸ｺﾞｼｯｸM-PRO" pitchFamily="50" charset="-128"/>
              </a:rPr>
              <a:t>．　　　　</a:t>
            </a:r>
            <a:r>
              <a:rPr lang="ja-JP" altLang="en-US" sz="2800" b="1">
                <a:solidFill>
                  <a:srgbClr val="990000"/>
                </a:solidFill>
                <a:latin typeface="HGP創英角ｺﾞｼｯｸUB" pitchFamily="50" charset="-128"/>
                <a:ea typeface="HGP創英角ｺﾞｼｯｸUB" pitchFamily="50" charset="-128"/>
              </a:rPr>
              <a:t>静岡地区体験談発表評価リスト</a:t>
            </a:r>
          </a:p>
        </p:txBody>
      </p:sp>
      <p:pic>
        <p:nvPicPr>
          <p:cNvPr id="256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75" y="539750"/>
            <a:ext cx="8716963" cy="5973763"/>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5" name="Text Box 5"/>
          <p:cNvSpPr txBox="1">
            <a:spLocks noChangeArrowheads="1"/>
          </p:cNvSpPr>
          <p:nvPr/>
        </p:nvSpPr>
        <p:spPr bwMode="auto">
          <a:xfrm>
            <a:off x="7942263" y="288925"/>
            <a:ext cx="819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t>（静岡地区）</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5"/>
          <p:cNvSpPr>
            <a:spLocks noGrp="1"/>
          </p:cNvSpPr>
          <p:nvPr>
            <p:ph type="sldNum" sz="quarter" idx="12"/>
          </p:nvPr>
        </p:nvSpPr>
        <p:spPr/>
        <p:txBody>
          <a:bodyPr/>
          <a:lstStyle/>
          <a:p>
            <a:r>
              <a:rPr lang="ja-JP" altLang="en-US"/>
              <a:t>（</a:t>
            </a:r>
            <a:fld id="{4717A1B3-36CA-497E-AE33-1378A6016A3C}" type="slidenum">
              <a:rPr lang="ja-JP" altLang="en-US"/>
              <a:pPr/>
              <a:t>22</a:t>
            </a:fld>
            <a:r>
              <a:rPr lang="en-US" altLang="ja-JP"/>
              <a:t>/24</a:t>
            </a:r>
            <a:r>
              <a:rPr lang="ja-JP" altLang="en-US"/>
              <a:t>）</a:t>
            </a:r>
          </a:p>
        </p:txBody>
      </p:sp>
      <p:graphicFrame>
        <p:nvGraphicFramePr>
          <p:cNvPr id="37892" name="Object 4"/>
          <p:cNvGraphicFramePr>
            <a:graphicFrameLocks noChangeAspect="1"/>
          </p:cNvGraphicFramePr>
          <p:nvPr/>
        </p:nvGraphicFramePr>
        <p:xfrm>
          <a:off x="3294063" y="0"/>
          <a:ext cx="4602162" cy="6858000"/>
        </p:xfrm>
        <a:graphic>
          <a:graphicData uri="http://schemas.openxmlformats.org/presentationml/2006/ole">
            <mc:AlternateContent xmlns:mc="http://schemas.openxmlformats.org/markup-compatibility/2006">
              <mc:Choice xmlns:v="urn:schemas-microsoft-com:vml" Requires="v">
                <p:oleObj spid="_x0000_s37895" name="Acrobat Document" r:id="rId3" imgW="5667146" imgH="8019898" progId="AcroExch.Document.7">
                  <p:embed/>
                </p:oleObj>
              </mc:Choice>
              <mc:Fallback>
                <p:oleObj name="Acrobat Document" r:id="rId3" imgW="5667146" imgH="8019898" progId="AcroExch.Document.7">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4063" y="0"/>
                        <a:ext cx="460216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893" name="Text Box 5"/>
          <p:cNvSpPr txBox="1">
            <a:spLocks noChangeArrowheads="1"/>
          </p:cNvSpPr>
          <p:nvPr/>
        </p:nvSpPr>
        <p:spPr bwMode="auto">
          <a:xfrm>
            <a:off x="309563" y="377825"/>
            <a:ext cx="27352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latin typeface="HG丸ｺﾞｼｯｸM-PRO" pitchFamily="50" charset="-128"/>
                <a:ea typeface="HG丸ｺﾞｼｯｸM-PRO" pitchFamily="50" charset="-128"/>
              </a:rPr>
              <a:t>　　</a:t>
            </a:r>
            <a:r>
              <a:rPr lang="ja-JP" altLang="en-US" sz="2800" b="1">
                <a:latin typeface="HG丸ｺﾞｼｯｸM-PRO" pitchFamily="50" charset="-128"/>
                <a:ea typeface="HG丸ｺﾞｼｯｸM-PRO" pitchFamily="50" charset="-128"/>
              </a:rPr>
              <a:t>　</a:t>
            </a:r>
            <a:r>
              <a:rPr lang="ja-JP" altLang="en-US" sz="2400" b="1">
                <a:solidFill>
                  <a:srgbClr val="990000"/>
                </a:solidFill>
                <a:latin typeface="HGP創英角ｺﾞｼｯｸUB" pitchFamily="50" charset="-128"/>
                <a:ea typeface="HGP創英角ｺﾞｼｯｸUB" pitchFamily="50" charset="-128"/>
              </a:rPr>
              <a:t>講評用紙</a:t>
            </a:r>
            <a:r>
              <a:rPr lang="ja-JP" altLang="en-US" sz="1200" b="1">
                <a:solidFill>
                  <a:srgbClr val="990000"/>
                </a:solidFill>
                <a:latin typeface="HGP創英角ｺﾞｼｯｸUB" pitchFamily="50" charset="-128"/>
                <a:ea typeface="HGP創英角ｺﾞｼｯｸUB" pitchFamily="50" charset="-128"/>
              </a:rPr>
              <a:t>　</a:t>
            </a:r>
            <a:r>
              <a:rPr lang="ja-JP" altLang="en-US" sz="1200" b="1">
                <a:solidFill>
                  <a:srgbClr val="990000"/>
                </a:solidFill>
                <a:latin typeface="HG丸ｺﾞｼｯｸM-PRO" pitchFamily="50" charset="-128"/>
                <a:ea typeface="HGP創英角ｺﾞｼｯｸUB" pitchFamily="50" charset="-128"/>
              </a:rPr>
              <a:t>　</a:t>
            </a:r>
          </a:p>
        </p:txBody>
      </p:sp>
      <p:sp>
        <p:nvSpPr>
          <p:cNvPr id="37894" name="Text Box 6"/>
          <p:cNvSpPr txBox="1">
            <a:spLocks noChangeArrowheads="1"/>
          </p:cNvSpPr>
          <p:nvPr/>
        </p:nvSpPr>
        <p:spPr bwMode="auto">
          <a:xfrm>
            <a:off x="230188" y="53975"/>
            <a:ext cx="17859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t>資料№７</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3"/>
          <p:cNvSpPr>
            <a:spLocks noGrp="1"/>
          </p:cNvSpPr>
          <p:nvPr>
            <p:ph type="sldNum" sz="quarter" idx="12"/>
          </p:nvPr>
        </p:nvSpPr>
        <p:spPr/>
        <p:txBody>
          <a:bodyPr/>
          <a:lstStyle/>
          <a:p>
            <a:r>
              <a:rPr lang="ja-JP" altLang="en-US"/>
              <a:t>（</a:t>
            </a:r>
            <a:fld id="{C377824A-614D-4E28-924C-5E4CAC013F8C}" type="slidenum">
              <a:rPr lang="ja-JP" altLang="en-US"/>
              <a:pPr/>
              <a:t>23</a:t>
            </a:fld>
            <a:r>
              <a:rPr lang="en-US" altLang="ja-JP"/>
              <a:t>/24</a:t>
            </a:r>
            <a:r>
              <a:rPr lang="ja-JP" altLang="en-US"/>
              <a:t>）</a:t>
            </a:r>
          </a:p>
        </p:txBody>
      </p:sp>
      <p:graphicFrame>
        <p:nvGraphicFramePr>
          <p:cNvPr id="18437" name="Object 5"/>
          <p:cNvGraphicFramePr>
            <a:graphicFrameLocks noChangeAspect="1"/>
          </p:cNvGraphicFramePr>
          <p:nvPr/>
        </p:nvGraphicFramePr>
        <p:xfrm>
          <a:off x="0" y="0"/>
          <a:ext cx="4860925" cy="6858000"/>
        </p:xfrm>
        <a:graphic>
          <a:graphicData uri="http://schemas.openxmlformats.org/presentationml/2006/ole">
            <mc:AlternateContent xmlns:mc="http://schemas.openxmlformats.org/markup-compatibility/2006">
              <mc:Choice xmlns:v="urn:schemas-microsoft-com:vml" Requires="v">
                <p:oleObj spid="_x0000_s18442" name="Acrobat Document" r:id="rId3" imgW="5667146" imgH="8019898" progId="AcroExch.Document.7">
                  <p:embed/>
                </p:oleObj>
              </mc:Choice>
              <mc:Fallback>
                <p:oleObj name="Acrobat Document" r:id="rId3" imgW="5667146" imgH="8019898" progId="AcroExch.Document.7">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86092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5" name="Text Box 3"/>
          <p:cNvSpPr txBox="1">
            <a:spLocks noChangeArrowheads="1"/>
          </p:cNvSpPr>
          <p:nvPr/>
        </p:nvSpPr>
        <p:spPr bwMode="auto">
          <a:xfrm>
            <a:off x="230188" y="53975"/>
            <a:ext cx="17859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t>資料№８</a:t>
            </a:r>
          </a:p>
        </p:txBody>
      </p:sp>
      <p:sp>
        <p:nvSpPr>
          <p:cNvPr id="18436" name="Text Box 4"/>
          <p:cNvSpPr txBox="1">
            <a:spLocks noChangeArrowheads="1"/>
          </p:cNvSpPr>
          <p:nvPr/>
        </p:nvSpPr>
        <p:spPr bwMode="auto">
          <a:xfrm>
            <a:off x="0" y="306388"/>
            <a:ext cx="26336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HG丸ｺﾞｼｯｸM-PRO" pitchFamily="50" charset="-128"/>
              </a:rPr>
              <a:t>　</a:t>
            </a:r>
            <a:r>
              <a:rPr lang="ja-JP" altLang="en-US" sz="1600" b="1">
                <a:solidFill>
                  <a:srgbClr val="990000"/>
                </a:solidFill>
                <a:ea typeface="HGP創英角ｺﾞｼｯｸUB" pitchFamily="50" charset="-128"/>
              </a:rPr>
              <a:t>本部：体験事例推薦用紙</a:t>
            </a:r>
          </a:p>
        </p:txBody>
      </p:sp>
      <p:graphicFrame>
        <p:nvGraphicFramePr>
          <p:cNvPr id="18440" name="Object 8"/>
          <p:cNvGraphicFramePr>
            <a:graphicFrameLocks noChangeAspect="1"/>
          </p:cNvGraphicFramePr>
          <p:nvPr/>
        </p:nvGraphicFramePr>
        <p:xfrm>
          <a:off x="4840288" y="0"/>
          <a:ext cx="4846637" cy="6858000"/>
        </p:xfrm>
        <a:graphic>
          <a:graphicData uri="http://schemas.openxmlformats.org/presentationml/2006/ole">
            <mc:AlternateContent xmlns:mc="http://schemas.openxmlformats.org/markup-compatibility/2006">
              <mc:Choice xmlns:v="urn:schemas-microsoft-com:vml" Requires="v">
                <p:oleObj spid="_x0000_s18443" name="Acrobat Document" r:id="rId5" imgW="5667146" imgH="8019898" progId="AcroExch.Document.7">
                  <p:embed/>
                </p:oleObj>
              </mc:Choice>
              <mc:Fallback>
                <p:oleObj name="Acrobat Document" r:id="rId5" imgW="5667146" imgH="8019898" progId="AcroExch.Document.7">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40288" y="0"/>
                        <a:ext cx="484663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スライド番号プレースホルダー 3"/>
          <p:cNvSpPr>
            <a:spLocks noGrp="1"/>
          </p:cNvSpPr>
          <p:nvPr>
            <p:ph type="sldNum" sz="quarter" idx="12"/>
          </p:nvPr>
        </p:nvSpPr>
        <p:spPr/>
        <p:txBody>
          <a:bodyPr/>
          <a:lstStyle/>
          <a:p>
            <a:r>
              <a:rPr lang="ja-JP" altLang="en-US"/>
              <a:t>（</a:t>
            </a:r>
            <a:fld id="{7F959E2D-E6CE-490B-9997-48764274CE03}" type="slidenum">
              <a:rPr lang="ja-JP" altLang="en-US"/>
              <a:pPr/>
              <a:t>24</a:t>
            </a:fld>
            <a:r>
              <a:rPr lang="en-US" altLang="ja-JP"/>
              <a:t>/24</a:t>
            </a:r>
            <a:r>
              <a:rPr lang="ja-JP" altLang="en-US"/>
              <a:t>）</a:t>
            </a:r>
          </a:p>
        </p:txBody>
      </p:sp>
      <p:sp>
        <p:nvSpPr>
          <p:cNvPr id="35024" name="AutoShape 208"/>
          <p:cNvSpPr>
            <a:spLocks noChangeArrowheads="1"/>
          </p:cNvSpPr>
          <p:nvPr/>
        </p:nvSpPr>
        <p:spPr bwMode="auto">
          <a:xfrm>
            <a:off x="1525588" y="1989138"/>
            <a:ext cx="7083425" cy="1843087"/>
          </a:xfrm>
          <a:prstGeom prst="roundRect">
            <a:avLst>
              <a:gd name="adj" fmla="val 16667"/>
            </a:avLst>
          </a:prstGeom>
          <a:solidFill>
            <a:srgbClr val="99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18" name="Text Box 2"/>
          <p:cNvSpPr txBox="1">
            <a:spLocks noChangeArrowheads="1"/>
          </p:cNvSpPr>
          <p:nvPr/>
        </p:nvSpPr>
        <p:spPr bwMode="auto">
          <a:xfrm>
            <a:off x="690563" y="439738"/>
            <a:ext cx="7727950" cy="91440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ja-JP" altLang="en-US" sz="5400">
                <a:solidFill>
                  <a:schemeClr val="bg1"/>
                </a:solidFill>
                <a:effectLst>
                  <a:outerShdw blurRad="38100" dist="38100" dir="2700000" algn="tl">
                    <a:srgbClr val="000000"/>
                  </a:outerShdw>
                </a:effectLst>
                <a:ea typeface="HG創英角ﾎﾟｯﾌﾟ体" pitchFamily="49" charset="-128"/>
              </a:rPr>
              <a:t>　習うより、慣れろ！　</a:t>
            </a:r>
          </a:p>
        </p:txBody>
      </p:sp>
      <p:sp>
        <p:nvSpPr>
          <p:cNvPr id="34819" name="Text Box 3"/>
          <p:cNvSpPr txBox="1">
            <a:spLocks noChangeArrowheads="1"/>
          </p:cNvSpPr>
          <p:nvPr/>
        </p:nvSpPr>
        <p:spPr bwMode="auto">
          <a:xfrm>
            <a:off x="1987550" y="3998913"/>
            <a:ext cx="51022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800">
                <a:solidFill>
                  <a:srgbClr val="CC0000"/>
                </a:solidFill>
                <a:ea typeface="HG創英角ﾎﾟｯﾌﾟ体" pitchFamily="49" charset="-128"/>
              </a:rPr>
              <a:t>とにかく、やってみよう！</a:t>
            </a:r>
          </a:p>
        </p:txBody>
      </p:sp>
      <p:pic>
        <p:nvPicPr>
          <p:cNvPr id="348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7488" y="3406775"/>
            <a:ext cx="21336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21" name="Text Box 5"/>
          <p:cNvSpPr txBox="1">
            <a:spLocks noChangeArrowheads="1"/>
          </p:cNvSpPr>
          <p:nvPr/>
        </p:nvSpPr>
        <p:spPr bwMode="auto">
          <a:xfrm>
            <a:off x="503238" y="4406900"/>
            <a:ext cx="8001000" cy="14335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lgn="ctr"/>
            <a:r>
              <a:rPr lang="ja-JP" altLang="en-US" sz="8800" b="1">
                <a:solidFill>
                  <a:srgbClr val="0000FF"/>
                </a:solidFill>
                <a:effectLst>
                  <a:outerShdw blurRad="38100" dist="38100" dir="2700000" algn="tl">
                    <a:srgbClr val="000000"/>
                  </a:outerShdw>
                </a:effectLst>
                <a:latin typeface="HG丸ｺﾞｼｯｸM-PRO" pitchFamily="50" charset="-128"/>
                <a:ea typeface="HG丸ｺﾞｼｯｸM-PRO" pitchFamily="50" charset="-128"/>
              </a:rPr>
              <a:t>終</a:t>
            </a:r>
            <a:endParaRPr lang="ja-JP" altLang="en-US" sz="2400" b="1">
              <a:solidFill>
                <a:srgbClr val="0000FF"/>
              </a:solidFill>
              <a:effectLst>
                <a:outerShdw blurRad="38100" dist="38100" dir="2700000" algn="tl">
                  <a:srgbClr val="000000"/>
                </a:outerShdw>
              </a:effectLst>
              <a:latin typeface="HG丸ｺﾞｼｯｸM-PRO" pitchFamily="50" charset="-128"/>
              <a:ea typeface="HG丸ｺﾞｼｯｸM-PRO" pitchFamily="50" charset="-128"/>
            </a:endParaRPr>
          </a:p>
        </p:txBody>
      </p:sp>
      <p:grpSp>
        <p:nvGrpSpPr>
          <p:cNvPr id="34822" name="Group 6"/>
          <p:cNvGrpSpPr>
            <a:grpSpLocks/>
          </p:cNvGrpSpPr>
          <p:nvPr/>
        </p:nvGrpSpPr>
        <p:grpSpPr bwMode="auto">
          <a:xfrm>
            <a:off x="544513" y="4081463"/>
            <a:ext cx="1512887" cy="2336800"/>
            <a:chOff x="3496" y="1439"/>
            <a:chExt cx="1638" cy="2737"/>
          </a:xfrm>
        </p:grpSpPr>
        <p:sp>
          <p:nvSpPr>
            <p:cNvPr id="34823" name="Freeform 7"/>
            <p:cNvSpPr>
              <a:spLocks/>
            </p:cNvSpPr>
            <p:nvPr/>
          </p:nvSpPr>
          <p:spPr bwMode="auto">
            <a:xfrm>
              <a:off x="4075" y="3662"/>
              <a:ext cx="404" cy="287"/>
            </a:xfrm>
            <a:custGeom>
              <a:avLst/>
              <a:gdLst>
                <a:gd name="T0" fmla="*/ 0 w 475"/>
                <a:gd name="T1" fmla="*/ 67 h 335"/>
                <a:gd name="T2" fmla="*/ 471 w 475"/>
                <a:gd name="T3" fmla="*/ 335 h 335"/>
                <a:gd name="T4" fmla="*/ 475 w 475"/>
                <a:gd name="T5" fmla="*/ 235 h 335"/>
                <a:gd name="T6" fmla="*/ 17 w 475"/>
                <a:gd name="T7" fmla="*/ 0 h 335"/>
                <a:gd name="T8" fmla="*/ 0 w 475"/>
                <a:gd name="T9" fmla="*/ 67 h 335"/>
              </a:gdLst>
              <a:ahLst/>
              <a:cxnLst>
                <a:cxn ang="0">
                  <a:pos x="T0" y="T1"/>
                </a:cxn>
                <a:cxn ang="0">
                  <a:pos x="T2" y="T3"/>
                </a:cxn>
                <a:cxn ang="0">
                  <a:pos x="T4" y="T5"/>
                </a:cxn>
                <a:cxn ang="0">
                  <a:pos x="T6" y="T7"/>
                </a:cxn>
                <a:cxn ang="0">
                  <a:pos x="T8" y="T9"/>
                </a:cxn>
              </a:cxnLst>
              <a:rect l="0" t="0" r="r" b="b"/>
              <a:pathLst>
                <a:path w="475" h="335">
                  <a:moveTo>
                    <a:pt x="0" y="67"/>
                  </a:moveTo>
                  <a:lnTo>
                    <a:pt x="471" y="335"/>
                  </a:lnTo>
                  <a:lnTo>
                    <a:pt x="475" y="235"/>
                  </a:lnTo>
                  <a:lnTo>
                    <a:pt x="17" y="0"/>
                  </a:lnTo>
                  <a:lnTo>
                    <a:pt x="0" y="6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24" name="Freeform 8"/>
            <p:cNvSpPr>
              <a:spLocks/>
            </p:cNvSpPr>
            <p:nvPr/>
          </p:nvSpPr>
          <p:spPr bwMode="auto">
            <a:xfrm>
              <a:off x="4475" y="3597"/>
              <a:ext cx="302" cy="352"/>
            </a:xfrm>
            <a:custGeom>
              <a:avLst/>
              <a:gdLst>
                <a:gd name="T0" fmla="*/ 355 w 355"/>
                <a:gd name="T1" fmla="*/ 113 h 411"/>
                <a:gd name="T2" fmla="*/ 0 w 355"/>
                <a:gd name="T3" fmla="*/ 411 h 411"/>
                <a:gd name="T4" fmla="*/ 0 w 355"/>
                <a:gd name="T5" fmla="*/ 294 h 411"/>
                <a:gd name="T6" fmla="*/ 355 w 355"/>
                <a:gd name="T7" fmla="*/ 0 h 411"/>
                <a:gd name="T8" fmla="*/ 355 w 355"/>
                <a:gd name="T9" fmla="*/ 113 h 411"/>
              </a:gdLst>
              <a:ahLst/>
              <a:cxnLst>
                <a:cxn ang="0">
                  <a:pos x="T0" y="T1"/>
                </a:cxn>
                <a:cxn ang="0">
                  <a:pos x="T2" y="T3"/>
                </a:cxn>
                <a:cxn ang="0">
                  <a:pos x="T4" y="T5"/>
                </a:cxn>
                <a:cxn ang="0">
                  <a:pos x="T6" y="T7"/>
                </a:cxn>
                <a:cxn ang="0">
                  <a:pos x="T8" y="T9"/>
                </a:cxn>
              </a:cxnLst>
              <a:rect l="0" t="0" r="r" b="b"/>
              <a:pathLst>
                <a:path w="355" h="411">
                  <a:moveTo>
                    <a:pt x="355" y="113"/>
                  </a:moveTo>
                  <a:lnTo>
                    <a:pt x="0" y="411"/>
                  </a:lnTo>
                  <a:lnTo>
                    <a:pt x="0" y="294"/>
                  </a:lnTo>
                  <a:lnTo>
                    <a:pt x="355" y="0"/>
                  </a:lnTo>
                  <a:lnTo>
                    <a:pt x="355" y="113"/>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25" name="Rectangle 9"/>
            <p:cNvSpPr>
              <a:spLocks noChangeArrowheads="1"/>
            </p:cNvSpPr>
            <p:nvPr/>
          </p:nvSpPr>
          <p:spPr bwMode="auto">
            <a:xfrm>
              <a:off x="4777" y="3600"/>
              <a:ext cx="48" cy="220"/>
            </a:xfrm>
            <a:prstGeom prst="rect">
              <a:avLst/>
            </a:prstGeom>
            <a:solidFill>
              <a:srgbClr val="FFFFFF"/>
            </a:solidFill>
            <a:ln w="26988">
              <a:solidFill>
                <a:srgbClr val="000000"/>
              </a:solidFill>
              <a:miter lim="800000"/>
              <a:headEnd/>
              <a:tailEnd/>
            </a:ln>
          </p:spPr>
          <p:txBody>
            <a:bodyPr/>
            <a:lstStyle/>
            <a:p>
              <a:endParaRPr lang="ja-JP" altLang="en-US"/>
            </a:p>
          </p:txBody>
        </p:sp>
        <p:sp>
          <p:nvSpPr>
            <p:cNvPr id="34826" name="Line 10"/>
            <p:cNvSpPr>
              <a:spLocks noChangeShapeType="1"/>
            </p:cNvSpPr>
            <p:nvPr/>
          </p:nvSpPr>
          <p:spPr bwMode="auto">
            <a:xfrm>
              <a:off x="4807" y="3600"/>
              <a:ext cx="1" cy="220"/>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7" name="Rectangle 11"/>
            <p:cNvSpPr>
              <a:spLocks noChangeArrowheads="1"/>
            </p:cNvSpPr>
            <p:nvPr/>
          </p:nvSpPr>
          <p:spPr bwMode="auto">
            <a:xfrm>
              <a:off x="4435" y="3849"/>
              <a:ext cx="40" cy="158"/>
            </a:xfrm>
            <a:prstGeom prst="rect">
              <a:avLst/>
            </a:prstGeom>
            <a:solidFill>
              <a:srgbClr val="FFFFFF"/>
            </a:solidFill>
            <a:ln w="26988">
              <a:solidFill>
                <a:srgbClr val="000000"/>
              </a:solidFill>
              <a:miter lim="800000"/>
              <a:headEnd/>
              <a:tailEnd/>
            </a:ln>
          </p:spPr>
          <p:txBody>
            <a:bodyPr/>
            <a:lstStyle/>
            <a:p>
              <a:endParaRPr lang="ja-JP" altLang="en-US"/>
            </a:p>
          </p:txBody>
        </p:sp>
        <p:sp>
          <p:nvSpPr>
            <p:cNvPr id="34828" name="Line 12"/>
            <p:cNvSpPr>
              <a:spLocks noChangeShapeType="1"/>
            </p:cNvSpPr>
            <p:nvPr/>
          </p:nvSpPr>
          <p:spPr bwMode="auto">
            <a:xfrm>
              <a:off x="4456" y="3849"/>
              <a:ext cx="0" cy="15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9" name="Freeform 13"/>
            <p:cNvSpPr>
              <a:spLocks/>
            </p:cNvSpPr>
            <p:nvPr/>
          </p:nvSpPr>
          <p:spPr bwMode="auto">
            <a:xfrm>
              <a:off x="3894" y="3527"/>
              <a:ext cx="965" cy="368"/>
            </a:xfrm>
            <a:custGeom>
              <a:avLst/>
              <a:gdLst>
                <a:gd name="T0" fmla="*/ 0 w 1137"/>
                <a:gd name="T1" fmla="*/ 17 h 428"/>
                <a:gd name="T2" fmla="*/ 0 w 1137"/>
                <a:gd name="T3" fmla="*/ 61 h 428"/>
                <a:gd name="T4" fmla="*/ 702 w 1137"/>
                <a:gd name="T5" fmla="*/ 428 h 428"/>
                <a:gd name="T6" fmla="*/ 1133 w 1137"/>
                <a:gd name="T7" fmla="*/ 47 h 428"/>
                <a:gd name="T8" fmla="*/ 1137 w 1137"/>
                <a:gd name="T9" fmla="*/ 0 h 428"/>
                <a:gd name="T10" fmla="*/ 0 w 1137"/>
                <a:gd name="T11" fmla="*/ 17 h 428"/>
              </a:gdLst>
              <a:ahLst/>
              <a:cxnLst>
                <a:cxn ang="0">
                  <a:pos x="T0" y="T1"/>
                </a:cxn>
                <a:cxn ang="0">
                  <a:pos x="T2" y="T3"/>
                </a:cxn>
                <a:cxn ang="0">
                  <a:pos x="T4" y="T5"/>
                </a:cxn>
                <a:cxn ang="0">
                  <a:pos x="T6" y="T7"/>
                </a:cxn>
                <a:cxn ang="0">
                  <a:pos x="T8" y="T9"/>
                </a:cxn>
                <a:cxn ang="0">
                  <a:pos x="T10" y="T11"/>
                </a:cxn>
              </a:cxnLst>
              <a:rect l="0" t="0" r="r" b="b"/>
              <a:pathLst>
                <a:path w="1137" h="428">
                  <a:moveTo>
                    <a:pt x="0" y="17"/>
                  </a:moveTo>
                  <a:lnTo>
                    <a:pt x="0" y="61"/>
                  </a:lnTo>
                  <a:lnTo>
                    <a:pt x="702" y="428"/>
                  </a:lnTo>
                  <a:lnTo>
                    <a:pt x="1133" y="47"/>
                  </a:lnTo>
                  <a:lnTo>
                    <a:pt x="1137" y="0"/>
                  </a:lnTo>
                  <a:lnTo>
                    <a:pt x="0" y="1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30" name="Freeform 14"/>
            <p:cNvSpPr>
              <a:spLocks/>
            </p:cNvSpPr>
            <p:nvPr/>
          </p:nvSpPr>
          <p:spPr bwMode="auto">
            <a:xfrm>
              <a:off x="3814" y="3582"/>
              <a:ext cx="238" cy="275"/>
            </a:xfrm>
            <a:custGeom>
              <a:avLst/>
              <a:gdLst>
                <a:gd name="T0" fmla="*/ 60 w 281"/>
                <a:gd name="T1" fmla="*/ 70 h 321"/>
                <a:gd name="T2" fmla="*/ 60 w 281"/>
                <a:gd name="T3" fmla="*/ 67 h 321"/>
                <a:gd name="T4" fmla="*/ 60 w 281"/>
                <a:gd name="T5" fmla="*/ 57 h 321"/>
                <a:gd name="T6" fmla="*/ 54 w 281"/>
                <a:gd name="T7" fmla="*/ 37 h 321"/>
                <a:gd name="T8" fmla="*/ 44 w 281"/>
                <a:gd name="T9" fmla="*/ 10 h 321"/>
                <a:gd name="T10" fmla="*/ 37 w 281"/>
                <a:gd name="T11" fmla="*/ 3 h 321"/>
                <a:gd name="T12" fmla="*/ 30 w 281"/>
                <a:gd name="T13" fmla="*/ 0 h 321"/>
                <a:gd name="T14" fmla="*/ 17 w 281"/>
                <a:gd name="T15" fmla="*/ 3 h 321"/>
                <a:gd name="T16" fmla="*/ 10 w 281"/>
                <a:gd name="T17" fmla="*/ 3 h 321"/>
                <a:gd name="T18" fmla="*/ 0 w 281"/>
                <a:gd name="T19" fmla="*/ 10 h 321"/>
                <a:gd name="T20" fmla="*/ 14 w 281"/>
                <a:gd name="T21" fmla="*/ 63 h 321"/>
                <a:gd name="T22" fmla="*/ 24 w 281"/>
                <a:gd name="T23" fmla="*/ 110 h 321"/>
                <a:gd name="T24" fmla="*/ 34 w 281"/>
                <a:gd name="T25" fmla="*/ 154 h 321"/>
                <a:gd name="T26" fmla="*/ 44 w 281"/>
                <a:gd name="T27" fmla="*/ 187 h 321"/>
                <a:gd name="T28" fmla="*/ 50 w 281"/>
                <a:gd name="T29" fmla="*/ 217 h 321"/>
                <a:gd name="T30" fmla="*/ 54 w 281"/>
                <a:gd name="T31" fmla="*/ 244 h 321"/>
                <a:gd name="T32" fmla="*/ 60 w 281"/>
                <a:gd name="T33" fmla="*/ 261 h 321"/>
                <a:gd name="T34" fmla="*/ 64 w 281"/>
                <a:gd name="T35" fmla="*/ 277 h 321"/>
                <a:gd name="T36" fmla="*/ 67 w 281"/>
                <a:gd name="T37" fmla="*/ 301 h 321"/>
                <a:gd name="T38" fmla="*/ 70 w 281"/>
                <a:gd name="T39" fmla="*/ 314 h 321"/>
                <a:gd name="T40" fmla="*/ 70 w 281"/>
                <a:gd name="T41" fmla="*/ 318 h 321"/>
                <a:gd name="T42" fmla="*/ 70 w 281"/>
                <a:gd name="T43" fmla="*/ 318 h 321"/>
                <a:gd name="T44" fmla="*/ 87 w 281"/>
                <a:gd name="T45" fmla="*/ 318 h 321"/>
                <a:gd name="T46" fmla="*/ 94 w 281"/>
                <a:gd name="T47" fmla="*/ 318 h 321"/>
                <a:gd name="T48" fmla="*/ 97 w 281"/>
                <a:gd name="T49" fmla="*/ 318 h 321"/>
                <a:gd name="T50" fmla="*/ 97 w 281"/>
                <a:gd name="T51" fmla="*/ 318 h 321"/>
                <a:gd name="T52" fmla="*/ 97 w 281"/>
                <a:gd name="T53" fmla="*/ 284 h 321"/>
                <a:gd name="T54" fmla="*/ 94 w 281"/>
                <a:gd name="T55" fmla="*/ 261 h 321"/>
                <a:gd name="T56" fmla="*/ 94 w 281"/>
                <a:gd name="T57" fmla="*/ 244 h 321"/>
                <a:gd name="T58" fmla="*/ 94 w 281"/>
                <a:gd name="T59" fmla="*/ 231 h 321"/>
                <a:gd name="T60" fmla="*/ 94 w 281"/>
                <a:gd name="T61" fmla="*/ 224 h 321"/>
                <a:gd name="T62" fmla="*/ 94 w 281"/>
                <a:gd name="T63" fmla="*/ 221 h 321"/>
                <a:gd name="T64" fmla="*/ 94 w 281"/>
                <a:gd name="T65" fmla="*/ 217 h 321"/>
                <a:gd name="T66" fmla="*/ 134 w 281"/>
                <a:gd name="T67" fmla="*/ 217 h 321"/>
                <a:gd name="T68" fmla="*/ 167 w 281"/>
                <a:gd name="T69" fmla="*/ 217 h 321"/>
                <a:gd name="T70" fmla="*/ 191 w 281"/>
                <a:gd name="T71" fmla="*/ 217 h 321"/>
                <a:gd name="T72" fmla="*/ 207 w 281"/>
                <a:gd name="T73" fmla="*/ 217 h 321"/>
                <a:gd name="T74" fmla="*/ 218 w 281"/>
                <a:gd name="T75" fmla="*/ 217 h 321"/>
                <a:gd name="T76" fmla="*/ 221 w 281"/>
                <a:gd name="T77" fmla="*/ 217 h 321"/>
                <a:gd name="T78" fmla="*/ 224 w 281"/>
                <a:gd name="T79" fmla="*/ 217 h 321"/>
                <a:gd name="T80" fmla="*/ 234 w 281"/>
                <a:gd name="T81" fmla="*/ 251 h 321"/>
                <a:gd name="T82" fmla="*/ 241 w 281"/>
                <a:gd name="T83" fmla="*/ 277 h 321"/>
                <a:gd name="T84" fmla="*/ 248 w 281"/>
                <a:gd name="T85" fmla="*/ 294 h 321"/>
                <a:gd name="T86" fmla="*/ 251 w 281"/>
                <a:gd name="T87" fmla="*/ 308 h 321"/>
                <a:gd name="T88" fmla="*/ 251 w 281"/>
                <a:gd name="T89" fmla="*/ 314 h 321"/>
                <a:gd name="T90" fmla="*/ 254 w 281"/>
                <a:gd name="T91" fmla="*/ 318 h 321"/>
                <a:gd name="T92" fmla="*/ 254 w 281"/>
                <a:gd name="T93" fmla="*/ 321 h 321"/>
                <a:gd name="T94" fmla="*/ 268 w 281"/>
                <a:gd name="T95" fmla="*/ 318 h 321"/>
                <a:gd name="T96" fmla="*/ 278 w 281"/>
                <a:gd name="T97" fmla="*/ 318 h 321"/>
                <a:gd name="T98" fmla="*/ 281 w 281"/>
                <a:gd name="T99" fmla="*/ 318 h 321"/>
                <a:gd name="T100" fmla="*/ 281 w 281"/>
                <a:gd name="T101" fmla="*/ 318 h 321"/>
                <a:gd name="T102" fmla="*/ 271 w 281"/>
                <a:gd name="T103" fmla="*/ 287 h 321"/>
                <a:gd name="T104" fmla="*/ 268 w 281"/>
                <a:gd name="T105" fmla="*/ 257 h 321"/>
                <a:gd name="T106" fmla="*/ 254 w 281"/>
                <a:gd name="T107" fmla="*/ 214 h 321"/>
                <a:gd name="T108" fmla="*/ 248 w 281"/>
                <a:gd name="T109" fmla="*/ 180 h 321"/>
                <a:gd name="T110" fmla="*/ 241 w 281"/>
                <a:gd name="T111" fmla="*/ 160 h 321"/>
                <a:gd name="T112" fmla="*/ 238 w 281"/>
                <a:gd name="T113" fmla="*/ 147 h 321"/>
                <a:gd name="T114" fmla="*/ 238 w 281"/>
                <a:gd name="T115" fmla="*/ 140 h 321"/>
                <a:gd name="T116" fmla="*/ 234 w 281"/>
                <a:gd name="T117" fmla="*/ 137 h 321"/>
                <a:gd name="T118" fmla="*/ 234 w 281"/>
                <a:gd name="T119" fmla="*/ 137 h 321"/>
                <a:gd name="T120" fmla="*/ 60 w 281"/>
                <a:gd name="T121" fmla="*/ 7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1" h="321">
                  <a:moveTo>
                    <a:pt x="60" y="70"/>
                  </a:moveTo>
                  <a:lnTo>
                    <a:pt x="60" y="67"/>
                  </a:lnTo>
                  <a:lnTo>
                    <a:pt x="60" y="57"/>
                  </a:lnTo>
                  <a:lnTo>
                    <a:pt x="54" y="37"/>
                  </a:lnTo>
                  <a:lnTo>
                    <a:pt x="44" y="10"/>
                  </a:lnTo>
                  <a:lnTo>
                    <a:pt x="37" y="3"/>
                  </a:lnTo>
                  <a:lnTo>
                    <a:pt x="30" y="0"/>
                  </a:lnTo>
                  <a:lnTo>
                    <a:pt x="17" y="3"/>
                  </a:lnTo>
                  <a:lnTo>
                    <a:pt x="10" y="3"/>
                  </a:lnTo>
                  <a:lnTo>
                    <a:pt x="0" y="10"/>
                  </a:lnTo>
                  <a:lnTo>
                    <a:pt x="14" y="63"/>
                  </a:lnTo>
                  <a:lnTo>
                    <a:pt x="24" y="110"/>
                  </a:lnTo>
                  <a:lnTo>
                    <a:pt x="34" y="154"/>
                  </a:lnTo>
                  <a:lnTo>
                    <a:pt x="44" y="187"/>
                  </a:lnTo>
                  <a:lnTo>
                    <a:pt x="50" y="217"/>
                  </a:lnTo>
                  <a:lnTo>
                    <a:pt x="54" y="244"/>
                  </a:lnTo>
                  <a:lnTo>
                    <a:pt x="60" y="261"/>
                  </a:lnTo>
                  <a:lnTo>
                    <a:pt x="64" y="277"/>
                  </a:lnTo>
                  <a:lnTo>
                    <a:pt x="67" y="301"/>
                  </a:lnTo>
                  <a:lnTo>
                    <a:pt x="70" y="314"/>
                  </a:lnTo>
                  <a:lnTo>
                    <a:pt x="70" y="318"/>
                  </a:lnTo>
                  <a:lnTo>
                    <a:pt x="70" y="318"/>
                  </a:lnTo>
                  <a:lnTo>
                    <a:pt x="87" y="318"/>
                  </a:lnTo>
                  <a:lnTo>
                    <a:pt x="94" y="318"/>
                  </a:lnTo>
                  <a:lnTo>
                    <a:pt x="97" y="318"/>
                  </a:lnTo>
                  <a:lnTo>
                    <a:pt x="97" y="318"/>
                  </a:lnTo>
                  <a:lnTo>
                    <a:pt x="97" y="284"/>
                  </a:lnTo>
                  <a:lnTo>
                    <a:pt x="94" y="261"/>
                  </a:lnTo>
                  <a:lnTo>
                    <a:pt x="94" y="244"/>
                  </a:lnTo>
                  <a:lnTo>
                    <a:pt x="94" y="231"/>
                  </a:lnTo>
                  <a:lnTo>
                    <a:pt x="94" y="224"/>
                  </a:lnTo>
                  <a:lnTo>
                    <a:pt x="94" y="221"/>
                  </a:lnTo>
                  <a:lnTo>
                    <a:pt x="94" y="217"/>
                  </a:lnTo>
                  <a:lnTo>
                    <a:pt x="134" y="217"/>
                  </a:lnTo>
                  <a:lnTo>
                    <a:pt x="167" y="217"/>
                  </a:lnTo>
                  <a:lnTo>
                    <a:pt x="191" y="217"/>
                  </a:lnTo>
                  <a:lnTo>
                    <a:pt x="207" y="217"/>
                  </a:lnTo>
                  <a:lnTo>
                    <a:pt x="218" y="217"/>
                  </a:lnTo>
                  <a:lnTo>
                    <a:pt x="221" y="217"/>
                  </a:lnTo>
                  <a:lnTo>
                    <a:pt x="224" y="217"/>
                  </a:lnTo>
                  <a:lnTo>
                    <a:pt x="234" y="251"/>
                  </a:lnTo>
                  <a:lnTo>
                    <a:pt x="241" y="277"/>
                  </a:lnTo>
                  <a:lnTo>
                    <a:pt x="248" y="294"/>
                  </a:lnTo>
                  <a:lnTo>
                    <a:pt x="251" y="308"/>
                  </a:lnTo>
                  <a:lnTo>
                    <a:pt x="251" y="314"/>
                  </a:lnTo>
                  <a:lnTo>
                    <a:pt x="254" y="318"/>
                  </a:lnTo>
                  <a:lnTo>
                    <a:pt x="254" y="321"/>
                  </a:lnTo>
                  <a:lnTo>
                    <a:pt x="268" y="318"/>
                  </a:lnTo>
                  <a:lnTo>
                    <a:pt x="278" y="318"/>
                  </a:lnTo>
                  <a:lnTo>
                    <a:pt x="281" y="318"/>
                  </a:lnTo>
                  <a:lnTo>
                    <a:pt x="281" y="318"/>
                  </a:lnTo>
                  <a:lnTo>
                    <a:pt x="271" y="287"/>
                  </a:lnTo>
                  <a:lnTo>
                    <a:pt x="268" y="257"/>
                  </a:lnTo>
                  <a:lnTo>
                    <a:pt x="254" y="214"/>
                  </a:lnTo>
                  <a:lnTo>
                    <a:pt x="248" y="180"/>
                  </a:lnTo>
                  <a:lnTo>
                    <a:pt x="241" y="160"/>
                  </a:lnTo>
                  <a:lnTo>
                    <a:pt x="238" y="147"/>
                  </a:lnTo>
                  <a:lnTo>
                    <a:pt x="238" y="140"/>
                  </a:lnTo>
                  <a:lnTo>
                    <a:pt x="234" y="137"/>
                  </a:lnTo>
                  <a:lnTo>
                    <a:pt x="234" y="137"/>
                  </a:lnTo>
                  <a:lnTo>
                    <a:pt x="60" y="70"/>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831" name="Freeform 15"/>
            <p:cNvSpPr>
              <a:spLocks/>
            </p:cNvSpPr>
            <p:nvPr/>
          </p:nvSpPr>
          <p:spPr bwMode="auto">
            <a:xfrm>
              <a:off x="4080" y="3789"/>
              <a:ext cx="77" cy="43"/>
            </a:xfrm>
            <a:custGeom>
              <a:avLst/>
              <a:gdLst>
                <a:gd name="T0" fmla="*/ 4 w 91"/>
                <a:gd name="T1" fmla="*/ 16 h 50"/>
                <a:gd name="T2" fmla="*/ 4 w 91"/>
                <a:gd name="T3" fmla="*/ 20 h 50"/>
                <a:gd name="T4" fmla="*/ 0 w 91"/>
                <a:gd name="T5" fmla="*/ 33 h 50"/>
                <a:gd name="T6" fmla="*/ 0 w 91"/>
                <a:gd name="T7" fmla="*/ 43 h 50"/>
                <a:gd name="T8" fmla="*/ 11 w 91"/>
                <a:gd name="T9" fmla="*/ 50 h 50"/>
                <a:gd name="T10" fmla="*/ 31 w 91"/>
                <a:gd name="T11" fmla="*/ 46 h 50"/>
                <a:gd name="T12" fmla="*/ 57 w 91"/>
                <a:gd name="T13" fmla="*/ 33 h 50"/>
                <a:gd name="T14" fmla="*/ 81 w 91"/>
                <a:gd name="T15" fmla="*/ 20 h 50"/>
                <a:gd name="T16" fmla="*/ 87 w 91"/>
                <a:gd name="T17" fmla="*/ 13 h 50"/>
                <a:gd name="T18" fmla="*/ 91 w 91"/>
                <a:gd name="T19" fmla="*/ 10 h 50"/>
                <a:gd name="T20" fmla="*/ 87 w 91"/>
                <a:gd name="T21" fmla="*/ 3 h 50"/>
                <a:gd name="T22" fmla="*/ 81 w 91"/>
                <a:gd name="T23" fmla="*/ 3 h 50"/>
                <a:gd name="T24" fmla="*/ 61 w 91"/>
                <a:gd name="T25" fmla="*/ 0 h 50"/>
                <a:gd name="T26" fmla="*/ 37 w 91"/>
                <a:gd name="T27" fmla="*/ 0 h 50"/>
                <a:gd name="T28" fmla="*/ 31 w 91"/>
                <a:gd name="T29" fmla="*/ 3 h 50"/>
                <a:gd name="T30" fmla="*/ 27 w 91"/>
                <a:gd name="T31" fmla="*/ 3 h 50"/>
                <a:gd name="T32" fmla="*/ 4 w 91"/>
                <a:gd name="T3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50">
                  <a:moveTo>
                    <a:pt x="4" y="16"/>
                  </a:moveTo>
                  <a:lnTo>
                    <a:pt x="4" y="20"/>
                  </a:lnTo>
                  <a:lnTo>
                    <a:pt x="0" y="33"/>
                  </a:lnTo>
                  <a:lnTo>
                    <a:pt x="0" y="43"/>
                  </a:lnTo>
                  <a:lnTo>
                    <a:pt x="11" y="50"/>
                  </a:lnTo>
                  <a:lnTo>
                    <a:pt x="31" y="46"/>
                  </a:lnTo>
                  <a:lnTo>
                    <a:pt x="57" y="33"/>
                  </a:lnTo>
                  <a:lnTo>
                    <a:pt x="81" y="20"/>
                  </a:lnTo>
                  <a:lnTo>
                    <a:pt x="87" y="13"/>
                  </a:lnTo>
                  <a:lnTo>
                    <a:pt x="91" y="10"/>
                  </a:lnTo>
                  <a:lnTo>
                    <a:pt x="87" y="3"/>
                  </a:lnTo>
                  <a:lnTo>
                    <a:pt x="81" y="3"/>
                  </a:lnTo>
                  <a:lnTo>
                    <a:pt x="61" y="0"/>
                  </a:lnTo>
                  <a:lnTo>
                    <a:pt x="37" y="0"/>
                  </a:lnTo>
                  <a:lnTo>
                    <a:pt x="31" y="3"/>
                  </a:lnTo>
                  <a:lnTo>
                    <a:pt x="27" y="3"/>
                  </a:lnTo>
                  <a:lnTo>
                    <a:pt x="4" y="16"/>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32" name="Freeform 16"/>
            <p:cNvSpPr>
              <a:spLocks/>
            </p:cNvSpPr>
            <p:nvPr/>
          </p:nvSpPr>
          <p:spPr bwMode="auto">
            <a:xfrm>
              <a:off x="3885" y="3600"/>
              <a:ext cx="181" cy="145"/>
            </a:xfrm>
            <a:custGeom>
              <a:avLst/>
              <a:gdLst>
                <a:gd name="T0" fmla="*/ 0 w 214"/>
                <a:gd name="T1" fmla="*/ 107 h 170"/>
                <a:gd name="T2" fmla="*/ 3 w 214"/>
                <a:gd name="T3" fmla="*/ 110 h 170"/>
                <a:gd name="T4" fmla="*/ 3 w 214"/>
                <a:gd name="T5" fmla="*/ 117 h 170"/>
                <a:gd name="T6" fmla="*/ 13 w 214"/>
                <a:gd name="T7" fmla="*/ 134 h 170"/>
                <a:gd name="T8" fmla="*/ 30 w 214"/>
                <a:gd name="T9" fmla="*/ 154 h 170"/>
                <a:gd name="T10" fmla="*/ 53 w 214"/>
                <a:gd name="T11" fmla="*/ 167 h 170"/>
                <a:gd name="T12" fmla="*/ 70 w 214"/>
                <a:gd name="T13" fmla="*/ 170 h 170"/>
                <a:gd name="T14" fmla="*/ 90 w 214"/>
                <a:gd name="T15" fmla="*/ 170 h 170"/>
                <a:gd name="T16" fmla="*/ 130 w 214"/>
                <a:gd name="T17" fmla="*/ 160 h 170"/>
                <a:gd name="T18" fmla="*/ 147 w 214"/>
                <a:gd name="T19" fmla="*/ 157 h 170"/>
                <a:gd name="T20" fmla="*/ 164 w 214"/>
                <a:gd name="T21" fmla="*/ 150 h 170"/>
                <a:gd name="T22" fmla="*/ 174 w 214"/>
                <a:gd name="T23" fmla="*/ 147 h 170"/>
                <a:gd name="T24" fmla="*/ 177 w 214"/>
                <a:gd name="T25" fmla="*/ 147 h 170"/>
                <a:gd name="T26" fmla="*/ 190 w 214"/>
                <a:gd name="T27" fmla="*/ 120 h 170"/>
                <a:gd name="T28" fmla="*/ 197 w 214"/>
                <a:gd name="T29" fmla="*/ 100 h 170"/>
                <a:gd name="T30" fmla="*/ 204 w 214"/>
                <a:gd name="T31" fmla="*/ 84 h 170"/>
                <a:gd name="T32" fmla="*/ 210 w 214"/>
                <a:gd name="T33" fmla="*/ 73 h 170"/>
                <a:gd name="T34" fmla="*/ 214 w 214"/>
                <a:gd name="T35" fmla="*/ 67 h 170"/>
                <a:gd name="T36" fmla="*/ 214 w 214"/>
                <a:gd name="T37" fmla="*/ 67 h 170"/>
                <a:gd name="T38" fmla="*/ 170 w 214"/>
                <a:gd name="T39" fmla="*/ 43 h 170"/>
                <a:gd name="T40" fmla="*/ 137 w 214"/>
                <a:gd name="T41" fmla="*/ 27 h 170"/>
                <a:gd name="T42" fmla="*/ 117 w 214"/>
                <a:gd name="T43" fmla="*/ 17 h 170"/>
                <a:gd name="T44" fmla="*/ 100 w 214"/>
                <a:gd name="T45" fmla="*/ 7 h 170"/>
                <a:gd name="T46" fmla="*/ 90 w 214"/>
                <a:gd name="T47" fmla="*/ 3 h 170"/>
                <a:gd name="T48" fmla="*/ 87 w 214"/>
                <a:gd name="T49" fmla="*/ 0 h 170"/>
                <a:gd name="T50" fmla="*/ 83 w 214"/>
                <a:gd name="T51" fmla="*/ 0 h 170"/>
                <a:gd name="T52" fmla="*/ 0 w 214"/>
                <a:gd name="T53" fmla="*/ 10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4" h="170">
                  <a:moveTo>
                    <a:pt x="0" y="107"/>
                  </a:moveTo>
                  <a:lnTo>
                    <a:pt x="3" y="110"/>
                  </a:lnTo>
                  <a:lnTo>
                    <a:pt x="3" y="117"/>
                  </a:lnTo>
                  <a:lnTo>
                    <a:pt x="13" y="134"/>
                  </a:lnTo>
                  <a:lnTo>
                    <a:pt x="30" y="154"/>
                  </a:lnTo>
                  <a:lnTo>
                    <a:pt x="53" y="167"/>
                  </a:lnTo>
                  <a:lnTo>
                    <a:pt x="70" y="170"/>
                  </a:lnTo>
                  <a:lnTo>
                    <a:pt x="90" y="170"/>
                  </a:lnTo>
                  <a:lnTo>
                    <a:pt x="130" y="160"/>
                  </a:lnTo>
                  <a:lnTo>
                    <a:pt x="147" y="157"/>
                  </a:lnTo>
                  <a:lnTo>
                    <a:pt x="164" y="150"/>
                  </a:lnTo>
                  <a:lnTo>
                    <a:pt x="174" y="147"/>
                  </a:lnTo>
                  <a:lnTo>
                    <a:pt x="177" y="147"/>
                  </a:lnTo>
                  <a:lnTo>
                    <a:pt x="190" y="120"/>
                  </a:lnTo>
                  <a:lnTo>
                    <a:pt x="197" y="100"/>
                  </a:lnTo>
                  <a:lnTo>
                    <a:pt x="204" y="84"/>
                  </a:lnTo>
                  <a:lnTo>
                    <a:pt x="210" y="73"/>
                  </a:lnTo>
                  <a:lnTo>
                    <a:pt x="214" y="67"/>
                  </a:lnTo>
                  <a:lnTo>
                    <a:pt x="214" y="67"/>
                  </a:lnTo>
                  <a:lnTo>
                    <a:pt x="170" y="43"/>
                  </a:lnTo>
                  <a:lnTo>
                    <a:pt x="137" y="27"/>
                  </a:lnTo>
                  <a:lnTo>
                    <a:pt x="117" y="17"/>
                  </a:lnTo>
                  <a:lnTo>
                    <a:pt x="100" y="7"/>
                  </a:lnTo>
                  <a:lnTo>
                    <a:pt x="90" y="3"/>
                  </a:lnTo>
                  <a:lnTo>
                    <a:pt x="87" y="0"/>
                  </a:lnTo>
                  <a:lnTo>
                    <a:pt x="83" y="0"/>
                  </a:lnTo>
                  <a:lnTo>
                    <a:pt x="0" y="107"/>
                  </a:lnTo>
                  <a:close/>
                </a:path>
              </a:pathLst>
            </a:custGeom>
            <a:solidFill>
              <a:srgbClr val="F8CCCC"/>
            </a:solidFill>
            <a:ln w="26988">
              <a:solidFill>
                <a:srgbClr val="000000"/>
              </a:solidFill>
              <a:prstDash val="solid"/>
              <a:round/>
              <a:headEnd/>
              <a:tailEnd/>
            </a:ln>
          </p:spPr>
          <p:txBody>
            <a:bodyPr/>
            <a:lstStyle/>
            <a:p>
              <a:endParaRPr lang="ja-JP" altLang="en-US"/>
            </a:p>
          </p:txBody>
        </p:sp>
        <p:sp>
          <p:nvSpPr>
            <p:cNvPr id="34833" name="Freeform 17"/>
            <p:cNvSpPr>
              <a:spLocks/>
            </p:cNvSpPr>
            <p:nvPr/>
          </p:nvSpPr>
          <p:spPr bwMode="auto">
            <a:xfrm>
              <a:off x="4092" y="3361"/>
              <a:ext cx="199" cy="129"/>
            </a:xfrm>
            <a:custGeom>
              <a:avLst/>
              <a:gdLst>
                <a:gd name="T0" fmla="*/ 130 w 234"/>
                <a:gd name="T1" fmla="*/ 0 h 151"/>
                <a:gd name="T2" fmla="*/ 234 w 234"/>
                <a:gd name="T3" fmla="*/ 37 h 151"/>
                <a:gd name="T4" fmla="*/ 107 w 234"/>
                <a:gd name="T5" fmla="*/ 151 h 151"/>
                <a:gd name="T6" fmla="*/ 0 w 234"/>
                <a:gd name="T7" fmla="*/ 104 h 151"/>
                <a:gd name="T8" fmla="*/ 130 w 234"/>
                <a:gd name="T9" fmla="*/ 0 h 151"/>
              </a:gdLst>
              <a:ahLst/>
              <a:cxnLst>
                <a:cxn ang="0">
                  <a:pos x="T0" y="T1"/>
                </a:cxn>
                <a:cxn ang="0">
                  <a:pos x="T2" y="T3"/>
                </a:cxn>
                <a:cxn ang="0">
                  <a:pos x="T4" y="T5"/>
                </a:cxn>
                <a:cxn ang="0">
                  <a:pos x="T6" y="T7"/>
                </a:cxn>
                <a:cxn ang="0">
                  <a:pos x="T8" y="T9"/>
                </a:cxn>
              </a:cxnLst>
              <a:rect l="0" t="0" r="r" b="b"/>
              <a:pathLst>
                <a:path w="234" h="151">
                  <a:moveTo>
                    <a:pt x="130" y="0"/>
                  </a:moveTo>
                  <a:lnTo>
                    <a:pt x="234" y="37"/>
                  </a:lnTo>
                  <a:lnTo>
                    <a:pt x="107" y="151"/>
                  </a:lnTo>
                  <a:lnTo>
                    <a:pt x="0" y="104"/>
                  </a:lnTo>
                  <a:lnTo>
                    <a:pt x="130" y="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34" name="Freeform 18"/>
            <p:cNvSpPr>
              <a:spLocks/>
            </p:cNvSpPr>
            <p:nvPr/>
          </p:nvSpPr>
          <p:spPr bwMode="auto">
            <a:xfrm>
              <a:off x="4186" y="3332"/>
              <a:ext cx="59" cy="66"/>
            </a:xfrm>
            <a:custGeom>
              <a:avLst/>
              <a:gdLst>
                <a:gd name="T0" fmla="*/ 70 w 70"/>
                <a:gd name="T1" fmla="*/ 33 h 77"/>
                <a:gd name="T2" fmla="*/ 70 w 70"/>
                <a:gd name="T3" fmla="*/ 33 h 77"/>
                <a:gd name="T4" fmla="*/ 70 w 70"/>
                <a:gd name="T5" fmla="*/ 40 h 77"/>
                <a:gd name="T6" fmla="*/ 70 w 70"/>
                <a:gd name="T7" fmla="*/ 53 h 77"/>
                <a:gd name="T8" fmla="*/ 64 w 70"/>
                <a:gd name="T9" fmla="*/ 70 h 77"/>
                <a:gd name="T10" fmla="*/ 54 w 70"/>
                <a:gd name="T11" fmla="*/ 77 h 77"/>
                <a:gd name="T12" fmla="*/ 44 w 70"/>
                <a:gd name="T13" fmla="*/ 77 h 77"/>
                <a:gd name="T14" fmla="*/ 24 w 70"/>
                <a:gd name="T15" fmla="*/ 70 h 77"/>
                <a:gd name="T16" fmla="*/ 10 w 70"/>
                <a:gd name="T17" fmla="*/ 57 h 77"/>
                <a:gd name="T18" fmla="*/ 4 w 70"/>
                <a:gd name="T19" fmla="*/ 40 h 77"/>
                <a:gd name="T20" fmla="*/ 0 w 70"/>
                <a:gd name="T21" fmla="*/ 33 h 77"/>
                <a:gd name="T22" fmla="*/ 17 w 70"/>
                <a:gd name="T23" fmla="*/ 23 h 77"/>
                <a:gd name="T24" fmla="*/ 30 w 70"/>
                <a:gd name="T25" fmla="*/ 13 h 77"/>
                <a:gd name="T26" fmla="*/ 44 w 70"/>
                <a:gd name="T27" fmla="*/ 3 h 77"/>
                <a:gd name="T28" fmla="*/ 50 w 70"/>
                <a:gd name="T29" fmla="*/ 0 h 77"/>
                <a:gd name="T30" fmla="*/ 50 w 70"/>
                <a:gd name="T31" fmla="*/ 0 h 77"/>
                <a:gd name="T32" fmla="*/ 70 w 70"/>
                <a:gd name="T33" fmla="*/ 3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77">
                  <a:moveTo>
                    <a:pt x="70" y="33"/>
                  </a:moveTo>
                  <a:lnTo>
                    <a:pt x="70" y="33"/>
                  </a:lnTo>
                  <a:lnTo>
                    <a:pt x="70" y="40"/>
                  </a:lnTo>
                  <a:lnTo>
                    <a:pt x="70" y="53"/>
                  </a:lnTo>
                  <a:lnTo>
                    <a:pt x="64" y="70"/>
                  </a:lnTo>
                  <a:lnTo>
                    <a:pt x="54" y="77"/>
                  </a:lnTo>
                  <a:lnTo>
                    <a:pt x="44" y="77"/>
                  </a:lnTo>
                  <a:lnTo>
                    <a:pt x="24" y="70"/>
                  </a:lnTo>
                  <a:lnTo>
                    <a:pt x="10" y="57"/>
                  </a:lnTo>
                  <a:lnTo>
                    <a:pt x="4" y="40"/>
                  </a:lnTo>
                  <a:lnTo>
                    <a:pt x="0" y="33"/>
                  </a:lnTo>
                  <a:lnTo>
                    <a:pt x="17" y="23"/>
                  </a:lnTo>
                  <a:lnTo>
                    <a:pt x="30" y="13"/>
                  </a:lnTo>
                  <a:lnTo>
                    <a:pt x="44" y="3"/>
                  </a:lnTo>
                  <a:lnTo>
                    <a:pt x="50" y="0"/>
                  </a:lnTo>
                  <a:lnTo>
                    <a:pt x="50" y="0"/>
                  </a:lnTo>
                  <a:lnTo>
                    <a:pt x="70" y="33"/>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35" name="Freeform 19"/>
            <p:cNvSpPr>
              <a:spLocks/>
            </p:cNvSpPr>
            <p:nvPr/>
          </p:nvSpPr>
          <p:spPr bwMode="auto">
            <a:xfrm>
              <a:off x="4552" y="3355"/>
              <a:ext cx="62" cy="92"/>
            </a:xfrm>
            <a:custGeom>
              <a:avLst/>
              <a:gdLst>
                <a:gd name="T0" fmla="*/ 6 w 73"/>
                <a:gd name="T1" fmla="*/ 0 h 107"/>
                <a:gd name="T2" fmla="*/ 33 w 73"/>
                <a:gd name="T3" fmla="*/ 6 h 107"/>
                <a:gd name="T4" fmla="*/ 43 w 73"/>
                <a:gd name="T5" fmla="*/ 10 h 107"/>
                <a:gd name="T6" fmla="*/ 50 w 73"/>
                <a:gd name="T7" fmla="*/ 10 h 107"/>
                <a:gd name="T8" fmla="*/ 50 w 73"/>
                <a:gd name="T9" fmla="*/ 10 h 107"/>
                <a:gd name="T10" fmla="*/ 53 w 73"/>
                <a:gd name="T11" fmla="*/ 10 h 107"/>
                <a:gd name="T12" fmla="*/ 60 w 73"/>
                <a:gd name="T13" fmla="*/ 13 h 107"/>
                <a:gd name="T14" fmla="*/ 70 w 73"/>
                <a:gd name="T15" fmla="*/ 20 h 107"/>
                <a:gd name="T16" fmla="*/ 73 w 73"/>
                <a:gd name="T17" fmla="*/ 33 h 107"/>
                <a:gd name="T18" fmla="*/ 73 w 73"/>
                <a:gd name="T19" fmla="*/ 53 h 107"/>
                <a:gd name="T20" fmla="*/ 73 w 73"/>
                <a:gd name="T21" fmla="*/ 77 h 107"/>
                <a:gd name="T22" fmla="*/ 73 w 73"/>
                <a:gd name="T23" fmla="*/ 100 h 107"/>
                <a:gd name="T24" fmla="*/ 73 w 73"/>
                <a:gd name="T25" fmla="*/ 107 h 107"/>
                <a:gd name="T26" fmla="*/ 73 w 73"/>
                <a:gd name="T27" fmla="*/ 107 h 107"/>
                <a:gd name="T28" fmla="*/ 50 w 73"/>
                <a:gd name="T29" fmla="*/ 100 h 107"/>
                <a:gd name="T30" fmla="*/ 30 w 73"/>
                <a:gd name="T31" fmla="*/ 93 h 107"/>
                <a:gd name="T32" fmla="*/ 16 w 73"/>
                <a:gd name="T33" fmla="*/ 90 h 107"/>
                <a:gd name="T34" fmla="*/ 10 w 73"/>
                <a:gd name="T35" fmla="*/ 87 h 107"/>
                <a:gd name="T36" fmla="*/ 0 w 73"/>
                <a:gd name="T37" fmla="*/ 83 h 107"/>
                <a:gd name="T38" fmla="*/ 0 w 73"/>
                <a:gd name="T39" fmla="*/ 83 h 107"/>
                <a:gd name="T40" fmla="*/ 6 w 73"/>
                <a:gd name="T4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07">
                  <a:moveTo>
                    <a:pt x="6" y="0"/>
                  </a:moveTo>
                  <a:lnTo>
                    <a:pt x="33" y="6"/>
                  </a:lnTo>
                  <a:lnTo>
                    <a:pt x="43" y="10"/>
                  </a:lnTo>
                  <a:lnTo>
                    <a:pt x="50" y="10"/>
                  </a:lnTo>
                  <a:lnTo>
                    <a:pt x="50" y="10"/>
                  </a:lnTo>
                  <a:lnTo>
                    <a:pt x="53" y="10"/>
                  </a:lnTo>
                  <a:lnTo>
                    <a:pt x="60" y="13"/>
                  </a:lnTo>
                  <a:lnTo>
                    <a:pt x="70" y="20"/>
                  </a:lnTo>
                  <a:lnTo>
                    <a:pt x="73" y="33"/>
                  </a:lnTo>
                  <a:lnTo>
                    <a:pt x="73" y="53"/>
                  </a:lnTo>
                  <a:lnTo>
                    <a:pt x="73" y="77"/>
                  </a:lnTo>
                  <a:lnTo>
                    <a:pt x="73" y="100"/>
                  </a:lnTo>
                  <a:lnTo>
                    <a:pt x="73" y="107"/>
                  </a:lnTo>
                  <a:lnTo>
                    <a:pt x="73" y="107"/>
                  </a:lnTo>
                  <a:lnTo>
                    <a:pt x="50" y="100"/>
                  </a:lnTo>
                  <a:lnTo>
                    <a:pt x="30" y="93"/>
                  </a:lnTo>
                  <a:lnTo>
                    <a:pt x="16" y="90"/>
                  </a:lnTo>
                  <a:lnTo>
                    <a:pt x="10" y="87"/>
                  </a:lnTo>
                  <a:lnTo>
                    <a:pt x="0" y="83"/>
                  </a:lnTo>
                  <a:lnTo>
                    <a:pt x="0" y="83"/>
                  </a:lnTo>
                  <a:lnTo>
                    <a:pt x="6" y="0"/>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836" name="Freeform 20"/>
            <p:cNvSpPr>
              <a:spLocks/>
            </p:cNvSpPr>
            <p:nvPr/>
          </p:nvSpPr>
          <p:spPr bwMode="auto">
            <a:xfrm>
              <a:off x="4793" y="3435"/>
              <a:ext cx="66" cy="92"/>
            </a:xfrm>
            <a:custGeom>
              <a:avLst/>
              <a:gdLst>
                <a:gd name="T0" fmla="*/ 10 w 77"/>
                <a:gd name="T1" fmla="*/ 0 h 107"/>
                <a:gd name="T2" fmla="*/ 33 w 77"/>
                <a:gd name="T3" fmla="*/ 7 h 107"/>
                <a:gd name="T4" fmla="*/ 47 w 77"/>
                <a:gd name="T5" fmla="*/ 7 h 107"/>
                <a:gd name="T6" fmla="*/ 53 w 77"/>
                <a:gd name="T7" fmla="*/ 10 h 107"/>
                <a:gd name="T8" fmla="*/ 53 w 77"/>
                <a:gd name="T9" fmla="*/ 10 h 107"/>
                <a:gd name="T10" fmla="*/ 57 w 77"/>
                <a:gd name="T11" fmla="*/ 10 h 107"/>
                <a:gd name="T12" fmla="*/ 63 w 77"/>
                <a:gd name="T13" fmla="*/ 14 h 107"/>
                <a:gd name="T14" fmla="*/ 73 w 77"/>
                <a:gd name="T15" fmla="*/ 20 h 107"/>
                <a:gd name="T16" fmla="*/ 77 w 77"/>
                <a:gd name="T17" fmla="*/ 30 h 107"/>
                <a:gd name="T18" fmla="*/ 77 w 77"/>
                <a:gd name="T19" fmla="*/ 50 h 107"/>
                <a:gd name="T20" fmla="*/ 77 w 77"/>
                <a:gd name="T21" fmla="*/ 77 h 107"/>
                <a:gd name="T22" fmla="*/ 77 w 77"/>
                <a:gd name="T23" fmla="*/ 97 h 107"/>
                <a:gd name="T24" fmla="*/ 77 w 77"/>
                <a:gd name="T25" fmla="*/ 104 h 107"/>
                <a:gd name="T26" fmla="*/ 77 w 77"/>
                <a:gd name="T27" fmla="*/ 107 h 107"/>
                <a:gd name="T28" fmla="*/ 50 w 77"/>
                <a:gd name="T29" fmla="*/ 97 h 107"/>
                <a:gd name="T30" fmla="*/ 33 w 77"/>
                <a:gd name="T31" fmla="*/ 94 h 107"/>
                <a:gd name="T32" fmla="*/ 20 w 77"/>
                <a:gd name="T33" fmla="*/ 91 h 107"/>
                <a:gd name="T34" fmla="*/ 10 w 77"/>
                <a:gd name="T35" fmla="*/ 87 h 107"/>
                <a:gd name="T36" fmla="*/ 3 w 77"/>
                <a:gd name="T37" fmla="*/ 84 h 107"/>
                <a:gd name="T38" fmla="*/ 0 w 77"/>
                <a:gd name="T39" fmla="*/ 84 h 107"/>
                <a:gd name="T40" fmla="*/ 10 w 77"/>
                <a:gd name="T4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 h="107">
                  <a:moveTo>
                    <a:pt x="10" y="0"/>
                  </a:moveTo>
                  <a:lnTo>
                    <a:pt x="33" y="7"/>
                  </a:lnTo>
                  <a:lnTo>
                    <a:pt x="47" y="7"/>
                  </a:lnTo>
                  <a:lnTo>
                    <a:pt x="53" y="10"/>
                  </a:lnTo>
                  <a:lnTo>
                    <a:pt x="53" y="10"/>
                  </a:lnTo>
                  <a:lnTo>
                    <a:pt x="57" y="10"/>
                  </a:lnTo>
                  <a:lnTo>
                    <a:pt x="63" y="14"/>
                  </a:lnTo>
                  <a:lnTo>
                    <a:pt x="73" y="20"/>
                  </a:lnTo>
                  <a:lnTo>
                    <a:pt x="77" y="30"/>
                  </a:lnTo>
                  <a:lnTo>
                    <a:pt x="77" y="50"/>
                  </a:lnTo>
                  <a:lnTo>
                    <a:pt x="77" y="77"/>
                  </a:lnTo>
                  <a:lnTo>
                    <a:pt x="77" y="97"/>
                  </a:lnTo>
                  <a:lnTo>
                    <a:pt x="77" y="104"/>
                  </a:lnTo>
                  <a:lnTo>
                    <a:pt x="77" y="107"/>
                  </a:lnTo>
                  <a:lnTo>
                    <a:pt x="50" y="97"/>
                  </a:lnTo>
                  <a:lnTo>
                    <a:pt x="33" y="94"/>
                  </a:lnTo>
                  <a:lnTo>
                    <a:pt x="20" y="91"/>
                  </a:lnTo>
                  <a:lnTo>
                    <a:pt x="10" y="87"/>
                  </a:lnTo>
                  <a:lnTo>
                    <a:pt x="3" y="84"/>
                  </a:lnTo>
                  <a:lnTo>
                    <a:pt x="0" y="84"/>
                  </a:lnTo>
                  <a:lnTo>
                    <a:pt x="10" y="0"/>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837" name="Freeform 21"/>
            <p:cNvSpPr>
              <a:spLocks/>
            </p:cNvSpPr>
            <p:nvPr/>
          </p:nvSpPr>
          <p:spPr bwMode="auto">
            <a:xfrm>
              <a:off x="4606" y="3295"/>
              <a:ext cx="241" cy="253"/>
            </a:xfrm>
            <a:custGeom>
              <a:avLst/>
              <a:gdLst>
                <a:gd name="T0" fmla="*/ 0 w 284"/>
                <a:gd name="T1" fmla="*/ 164 h 295"/>
                <a:gd name="T2" fmla="*/ 3 w 284"/>
                <a:gd name="T3" fmla="*/ 161 h 295"/>
                <a:gd name="T4" fmla="*/ 7 w 284"/>
                <a:gd name="T5" fmla="*/ 151 h 295"/>
                <a:gd name="T6" fmla="*/ 17 w 284"/>
                <a:gd name="T7" fmla="*/ 134 h 295"/>
                <a:gd name="T8" fmla="*/ 27 w 284"/>
                <a:gd name="T9" fmla="*/ 117 h 295"/>
                <a:gd name="T10" fmla="*/ 50 w 284"/>
                <a:gd name="T11" fmla="*/ 77 h 295"/>
                <a:gd name="T12" fmla="*/ 64 w 284"/>
                <a:gd name="T13" fmla="*/ 64 h 295"/>
                <a:gd name="T14" fmla="*/ 80 w 284"/>
                <a:gd name="T15" fmla="*/ 54 h 295"/>
                <a:gd name="T16" fmla="*/ 107 w 284"/>
                <a:gd name="T17" fmla="*/ 37 h 295"/>
                <a:gd name="T18" fmla="*/ 134 w 284"/>
                <a:gd name="T19" fmla="*/ 27 h 295"/>
                <a:gd name="T20" fmla="*/ 154 w 284"/>
                <a:gd name="T21" fmla="*/ 17 h 295"/>
                <a:gd name="T22" fmla="*/ 161 w 284"/>
                <a:gd name="T23" fmla="*/ 14 h 295"/>
                <a:gd name="T24" fmla="*/ 181 w 284"/>
                <a:gd name="T25" fmla="*/ 10 h 295"/>
                <a:gd name="T26" fmla="*/ 194 w 284"/>
                <a:gd name="T27" fmla="*/ 7 h 295"/>
                <a:gd name="T28" fmla="*/ 204 w 284"/>
                <a:gd name="T29" fmla="*/ 4 h 295"/>
                <a:gd name="T30" fmla="*/ 214 w 284"/>
                <a:gd name="T31" fmla="*/ 0 h 295"/>
                <a:gd name="T32" fmla="*/ 221 w 284"/>
                <a:gd name="T33" fmla="*/ 0 h 295"/>
                <a:gd name="T34" fmla="*/ 221 w 284"/>
                <a:gd name="T35" fmla="*/ 0 h 295"/>
                <a:gd name="T36" fmla="*/ 224 w 284"/>
                <a:gd name="T37" fmla="*/ 0 h 295"/>
                <a:gd name="T38" fmla="*/ 231 w 284"/>
                <a:gd name="T39" fmla="*/ 4 h 295"/>
                <a:gd name="T40" fmla="*/ 247 w 284"/>
                <a:gd name="T41" fmla="*/ 17 h 295"/>
                <a:gd name="T42" fmla="*/ 268 w 284"/>
                <a:gd name="T43" fmla="*/ 41 h 295"/>
                <a:gd name="T44" fmla="*/ 281 w 284"/>
                <a:gd name="T45" fmla="*/ 71 h 295"/>
                <a:gd name="T46" fmla="*/ 284 w 284"/>
                <a:gd name="T47" fmla="*/ 94 h 295"/>
                <a:gd name="T48" fmla="*/ 284 w 284"/>
                <a:gd name="T49" fmla="*/ 121 h 295"/>
                <a:gd name="T50" fmla="*/ 271 w 284"/>
                <a:gd name="T51" fmla="*/ 188 h 295"/>
                <a:gd name="T52" fmla="*/ 264 w 284"/>
                <a:gd name="T53" fmla="*/ 221 h 295"/>
                <a:gd name="T54" fmla="*/ 254 w 284"/>
                <a:gd name="T55" fmla="*/ 255 h 295"/>
                <a:gd name="T56" fmla="*/ 241 w 284"/>
                <a:gd name="T57" fmla="*/ 278 h 295"/>
                <a:gd name="T58" fmla="*/ 227 w 284"/>
                <a:gd name="T59" fmla="*/ 295 h 295"/>
                <a:gd name="T60" fmla="*/ 177 w 284"/>
                <a:gd name="T61" fmla="*/ 271 h 295"/>
                <a:gd name="T62" fmla="*/ 140 w 284"/>
                <a:gd name="T63" fmla="*/ 255 h 295"/>
                <a:gd name="T64" fmla="*/ 114 w 284"/>
                <a:gd name="T65" fmla="*/ 238 h 295"/>
                <a:gd name="T66" fmla="*/ 94 w 284"/>
                <a:gd name="T67" fmla="*/ 231 h 295"/>
                <a:gd name="T68" fmla="*/ 84 w 284"/>
                <a:gd name="T69" fmla="*/ 224 h 295"/>
                <a:gd name="T70" fmla="*/ 77 w 284"/>
                <a:gd name="T71" fmla="*/ 221 h 295"/>
                <a:gd name="T72" fmla="*/ 74 w 284"/>
                <a:gd name="T73" fmla="*/ 221 h 295"/>
                <a:gd name="T74" fmla="*/ 77 w 284"/>
                <a:gd name="T75" fmla="*/ 198 h 295"/>
                <a:gd name="T76" fmla="*/ 77 w 284"/>
                <a:gd name="T77" fmla="*/ 181 h 295"/>
                <a:gd name="T78" fmla="*/ 80 w 284"/>
                <a:gd name="T79" fmla="*/ 168 h 295"/>
                <a:gd name="T80" fmla="*/ 80 w 284"/>
                <a:gd name="T81" fmla="*/ 161 h 295"/>
                <a:gd name="T82" fmla="*/ 80 w 284"/>
                <a:gd name="T83" fmla="*/ 154 h 295"/>
                <a:gd name="T84" fmla="*/ 80 w 284"/>
                <a:gd name="T85" fmla="*/ 151 h 295"/>
                <a:gd name="T86" fmla="*/ 77 w 284"/>
                <a:gd name="T87" fmla="*/ 154 h 295"/>
                <a:gd name="T88" fmla="*/ 67 w 284"/>
                <a:gd name="T89" fmla="*/ 161 h 295"/>
                <a:gd name="T90" fmla="*/ 54 w 284"/>
                <a:gd name="T91" fmla="*/ 168 h 295"/>
                <a:gd name="T92" fmla="*/ 44 w 284"/>
                <a:gd name="T93" fmla="*/ 178 h 295"/>
                <a:gd name="T94" fmla="*/ 0 w 284"/>
                <a:gd name="T95" fmla="*/ 16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4" h="295">
                  <a:moveTo>
                    <a:pt x="0" y="164"/>
                  </a:moveTo>
                  <a:lnTo>
                    <a:pt x="3" y="161"/>
                  </a:lnTo>
                  <a:lnTo>
                    <a:pt x="7" y="151"/>
                  </a:lnTo>
                  <a:lnTo>
                    <a:pt x="17" y="134"/>
                  </a:lnTo>
                  <a:lnTo>
                    <a:pt x="27" y="117"/>
                  </a:lnTo>
                  <a:lnTo>
                    <a:pt x="50" y="77"/>
                  </a:lnTo>
                  <a:lnTo>
                    <a:pt x="64" y="64"/>
                  </a:lnTo>
                  <a:lnTo>
                    <a:pt x="80" y="54"/>
                  </a:lnTo>
                  <a:lnTo>
                    <a:pt x="107" y="37"/>
                  </a:lnTo>
                  <a:lnTo>
                    <a:pt x="134" y="27"/>
                  </a:lnTo>
                  <a:lnTo>
                    <a:pt x="154" y="17"/>
                  </a:lnTo>
                  <a:lnTo>
                    <a:pt x="161" y="14"/>
                  </a:lnTo>
                  <a:lnTo>
                    <a:pt x="181" y="10"/>
                  </a:lnTo>
                  <a:lnTo>
                    <a:pt x="194" y="7"/>
                  </a:lnTo>
                  <a:lnTo>
                    <a:pt x="204" y="4"/>
                  </a:lnTo>
                  <a:lnTo>
                    <a:pt x="214" y="0"/>
                  </a:lnTo>
                  <a:lnTo>
                    <a:pt x="221" y="0"/>
                  </a:lnTo>
                  <a:lnTo>
                    <a:pt x="221" y="0"/>
                  </a:lnTo>
                  <a:lnTo>
                    <a:pt x="224" y="0"/>
                  </a:lnTo>
                  <a:lnTo>
                    <a:pt x="231" y="4"/>
                  </a:lnTo>
                  <a:lnTo>
                    <a:pt x="247" y="17"/>
                  </a:lnTo>
                  <a:lnTo>
                    <a:pt x="268" y="41"/>
                  </a:lnTo>
                  <a:lnTo>
                    <a:pt x="281" y="71"/>
                  </a:lnTo>
                  <a:lnTo>
                    <a:pt x="284" y="94"/>
                  </a:lnTo>
                  <a:lnTo>
                    <a:pt x="284" y="121"/>
                  </a:lnTo>
                  <a:lnTo>
                    <a:pt x="271" y="188"/>
                  </a:lnTo>
                  <a:lnTo>
                    <a:pt x="264" y="221"/>
                  </a:lnTo>
                  <a:lnTo>
                    <a:pt x="254" y="255"/>
                  </a:lnTo>
                  <a:lnTo>
                    <a:pt x="241" y="278"/>
                  </a:lnTo>
                  <a:lnTo>
                    <a:pt x="227" y="295"/>
                  </a:lnTo>
                  <a:lnTo>
                    <a:pt x="177" y="271"/>
                  </a:lnTo>
                  <a:lnTo>
                    <a:pt x="140" y="255"/>
                  </a:lnTo>
                  <a:lnTo>
                    <a:pt x="114" y="238"/>
                  </a:lnTo>
                  <a:lnTo>
                    <a:pt x="94" y="231"/>
                  </a:lnTo>
                  <a:lnTo>
                    <a:pt x="84" y="224"/>
                  </a:lnTo>
                  <a:lnTo>
                    <a:pt x="77" y="221"/>
                  </a:lnTo>
                  <a:lnTo>
                    <a:pt x="74" y="221"/>
                  </a:lnTo>
                  <a:lnTo>
                    <a:pt x="77" y="198"/>
                  </a:lnTo>
                  <a:lnTo>
                    <a:pt x="77" y="181"/>
                  </a:lnTo>
                  <a:lnTo>
                    <a:pt x="80" y="168"/>
                  </a:lnTo>
                  <a:lnTo>
                    <a:pt x="80" y="161"/>
                  </a:lnTo>
                  <a:lnTo>
                    <a:pt x="80" y="154"/>
                  </a:lnTo>
                  <a:lnTo>
                    <a:pt x="80" y="151"/>
                  </a:lnTo>
                  <a:lnTo>
                    <a:pt x="77" y="154"/>
                  </a:lnTo>
                  <a:lnTo>
                    <a:pt x="67" y="161"/>
                  </a:lnTo>
                  <a:lnTo>
                    <a:pt x="54" y="168"/>
                  </a:lnTo>
                  <a:lnTo>
                    <a:pt x="44" y="178"/>
                  </a:lnTo>
                  <a:lnTo>
                    <a:pt x="0" y="164"/>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838" name="Freeform 22"/>
            <p:cNvSpPr>
              <a:spLocks/>
            </p:cNvSpPr>
            <p:nvPr/>
          </p:nvSpPr>
          <p:spPr bwMode="auto">
            <a:xfrm>
              <a:off x="4365" y="3042"/>
              <a:ext cx="196" cy="304"/>
            </a:xfrm>
            <a:custGeom>
              <a:avLst/>
              <a:gdLst>
                <a:gd name="T0" fmla="*/ 17 w 231"/>
                <a:gd name="T1" fmla="*/ 80 h 355"/>
                <a:gd name="T2" fmla="*/ 13 w 231"/>
                <a:gd name="T3" fmla="*/ 77 h 355"/>
                <a:gd name="T4" fmla="*/ 3 w 231"/>
                <a:gd name="T5" fmla="*/ 64 h 355"/>
                <a:gd name="T6" fmla="*/ 0 w 231"/>
                <a:gd name="T7" fmla="*/ 47 h 355"/>
                <a:gd name="T8" fmla="*/ 3 w 231"/>
                <a:gd name="T9" fmla="*/ 37 h 355"/>
                <a:gd name="T10" fmla="*/ 10 w 231"/>
                <a:gd name="T11" fmla="*/ 30 h 355"/>
                <a:gd name="T12" fmla="*/ 27 w 231"/>
                <a:gd name="T13" fmla="*/ 17 h 355"/>
                <a:gd name="T14" fmla="*/ 47 w 231"/>
                <a:gd name="T15" fmla="*/ 13 h 355"/>
                <a:gd name="T16" fmla="*/ 57 w 231"/>
                <a:gd name="T17" fmla="*/ 13 h 355"/>
                <a:gd name="T18" fmla="*/ 63 w 231"/>
                <a:gd name="T19" fmla="*/ 17 h 355"/>
                <a:gd name="T20" fmla="*/ 63 w 231"/>
                <a:gd name="T21" fmla="*/ 13 h 355"/>
                <a:gd name="T22" fmla="*/ 73 w 231"/>
                <a:gd name="T23" fmla="*/ 10 h 355"/>
                <a:gd name="T24" fmla="*/ 87 w 231"/>
                <a:gd name="T25" fmla="*/ 3 h 355"/>
                <a:gd name="T26" fmla="*/ 103 w 231"/>
                <a:gd name="T27" fmla="*/ 0 h 355"/>
                <a:gd name="T28" fmla="*/ 124 w 231"/>
                <a:gd name="T29" fmla="*/ 0 h 355"/>
                <a:gd name="T30" fmla="*/ 144 w 231"/>
                <a:gd name="T31" fmla="*/ 0 h 355"/>
                <a:gd name="T32" fmla="*/ 164 w 231"/>
                <a:gd name="T33" fmla="*/ 10 h 355"/>
                <a:gd name="T34" fmla="*/ 184 w 231"/>
                <a:gd name="T35" fmla="*/ 24 h 355"/>
                <a:gd name="T36" fmla="*/ 204 w 231"/>
                <a:gd name="T37" fmla="*/ 47 h 355"/>
                <a:gd name="T38" fmla="*/ 214 w 231"/>
                <a:gd name="T39" fmla="*/ 70 h 355"/>
                <a:gd name="T40" fmla="*/ 231 w 231"/>
                <a:gd name="T41" fmla="*/ 131 h 355"/>
                <a:gd name="T42" fmla="*/ 231 w 231"/>
                <a:gd name="T43" fmla="*/ 197 h 355"/>
                <a:gd name="T44" fmla="*/ 217 w 231"/>
                <a:gd name="T45" fmla="*/ 261 h 355"/>
                <a:gd name="T46" fmla="*/ 204 w 231"/>
                <a:gd name="T47" fmla="*/ 291 h 355"/>
                <a:gd name="T48" fmla="*/ 194 w 231"/>
                <a:gd name="T49" fmla="*/ 314 h 355"/>
                <a:gd name="T50" fmla="*/ 187 w 231"/>
                <a:gd name="T51" fmla="*/ 331 h 355"/>
                <a:gd name="T52" fmla="*/ 180 w 231"/>
                <a:gd name="T53" fmla="*/ 341 h 355"/>
                <a:gd name="T54" fmla="*/ 177 w 231"/>
                <a:gd name="T55" fmla="*/ 348 h 355"/>
                <a:gd name="T56" fmla="*/ 177 w 231"/>
                <a:gd name="T57" fmla="*/ 351 h 355"/>
                <a:gd name="T58" fmla="*/ 174 w 231"/>
                <a:gd name="T59" fmla="*/ 355 h 355"/>
                <a:gd name="T60" fmla="*/ 17 w 231"/>
                <a:gd name="T61" fmla="*/ 8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1" h="355">
                  <a:moveTo>
                    <a:pt x="17" y="80"/>
                  </a:moveTo>
                  <a:lnTo>
                    <a:pt x="13" y="77"/>
                  </a:lnTo>
                  <a:lnTo>
                    <a:pt x="3" y="64"/>
                  </a:lnTo>
                  <a:lnTo>
                    <a:pt x="0" y="47"/>
                  </a:lnTo>
                  <a:lnTo>
                    <a:pt x="3" y="37"/>
                  </a:lnTo>
                  <a:lnTo>
                    <a:pt x="10" y="30"/>
                  </a:lnTo>
                  <a:lnTo>
                    <a:pt x="27" y="17"/>
                  </a:lnTo>
                  <a:lnTo>
                    <a:pt x="47" y="13"/>
                  </a:lnTo>
                  <a:lnTo>
                    <a:pt x="57" y="13"/>
                  </a:lnTo>
                  <a:lnTo>
                    <a:pt x="63" y="17"/>
                  </a:lnTo>
                  <a:lnTo>
                    <a:pt x="63" y="13"/>
                  </a:lnTo>
                  <a:lnTo>
                    <a:pt x="73" y="10"/>
                  </a:lnTo>
                  <a:lnTo>
                    <a:pt x="87" y="3"/>
                  </a:lnTo>
                  <a:lnTo>
                    <a:pt x="103" y="0"/>
                  </a:lnTo>
                  <a:lnTo>
                    <a:pt x="124" y="0"/>
                  </a:lnTo>
                  <a:lnTo>
                    <a:pt x="144" y="0"/>
                  </a:lnTo>
                  <a:lnTo>
                    <a:pt x="164" y="10"/>
                  </a:lnTo>
                  <a:lnTo>
                    <a:pt x="184" y="24"/>
                  </a:lnTo>
                  <a:lnTo>
                    <a:pt x="204" y="47"/>
                  </a:lnTo>
                  <a:lnTo>
                    <a:pt x="214" y="70"/>
                  </a:lnTo>
                  <a:lnTo>
                    <a:pt x="231" y="131"/>
                  </a:lnTo>
                  <a:lnTo>
                    <a:pt x="231" y="197"/>
                  </a:lnTo>
                  <a:lnTo>
                    <a:pt x="217" y="261"/>
                  </a:lnTo>
                  <a:lnTo>
                    <a:pt x="204" y="291"/>
                  </a:lnTo>
                  <a:lnTo>
                    <a:pt x="194" y="314"/>
                  </a:lnTo>
                  <a:lnTo>
                    <a:pt x="187" y="331"/>
                  </a:lnTo>
                  <a:lnTo>
                    <a:pt x="180" y="341"/>
                  </a:lnTo>
                  <a:lnTo>
                    <a:pt x="177" y="348"/>
                  </a:lnTo>
                  <a:lnTo>
                    <a:pt x="177" y="351"/>
                  </a:lnTo>
                  <a:lnTo>
                    <a:pt x="174" y="355"/>
                  </a:lnTo>
                  <a:lnTo>
                    <a:pt x="17" y="8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839" name="Freeform 23"/>
            <p:cNvSpPr>
              <a:spLocks/>
            </p:cNvSpPr>
            <p:nvPr/>
          </p:nvSpPr>
          <p:spPr bwMode="auto">
            <a:xfrm>
              <a:off x="4066" y="2293"/>
              <a:ext cx="705" cy="235"/>
            </a:xfrm>
            <a:custGeom>
              <a:avLst/>
              <a:gdLst>
                <a:gd name="T0" fmla="*/ 0 w 829"/>
                <a:gd name="T1" fmla="*/ 137 h 274"/>
                <a:gd name="T2" fmla="*/ 759 w 829"/>
                <a:gd name="T3" fmla="*/ 274 h 274"/>
                <a:gd name="T4" fmla="*/ 829 w 829"/>
                <a:gd name="T5" fmla="*/ 117 h 274"/>
                <a:gd name="T6" fmla="*/ 23 w 829"/>
                <a:gd name="T7" fmla="*/ 0 h 274"/>
                <a:gd name="T8" fmla="*/ 0 w 829"/>
                <a:gd name="T9" fmla="*/ 137 h 274"/>
              </a:gdLst>
              <a:ahLst/>
              <a:cxnLst>
                <a:cxn ang="0">
                  <a:pos x="T0" y="T1"/>
                </a:cxn>
                <a:cxn ang="0">
                  <a:pos x="T2" y="T3"/>
                </a:cxn>
                <a:cxn ang="0">
                  <a:pos x="T4" y="T5"/>
                </a:cxn>
                <a:cxn ang="0">
                  <a:pos x="T6" y="T7"/>
                </a:cxn>
                <a:cxn ang="0">
                  <a:pos x="T8" y="T9"/>
                </a:cxn>
              </a:cxnLst>
              <a:rect l="0" t="0" r="r" b="b"/>
              <a:pathLst>
                <a:path w="829" h="274">
                  <a:moveTo>
                    <a:pt x="0" y="137"/>
                  </a:moveTo>
                  <a:lnTo>
                    <a:pt x="759" y="274"/>
                  </a:lnTo>
                  <a:lnTo>
                    <a:pt x="829" y="117"/>
                  </a:lnTo>
                  <a:lnTo>
                    <a:pt x="23" y="0"/>
                  </a:lnTo>
                  <a:lnTo>
                    <a:pt x="0" y="13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40" name="Freeform 24"/>
            <p:cNvSpPr>
              <a:spLocks/>
            </p:cNvSpPr>
            <p:nvPr/>
          </p:nvSpPr>
          <p:spPr bwMode="auto">
            <a:xfrm>
              <a:off x="4035" y="2342"/>
              <a:ext cx="49" cy="301"/>
            </a:xfrm>
            <a:custGeom>
              <a:avLst/>
              <a:gdLst>
                <a:gd name="T0" fmla="*/ 0 w 57"/>
                <a:gd name="T1" fmla="*/ 0 h 351"/>
                <a:gd name="T2" fmla="*/ 7 w 57"/>
                <a:gd name="T3" fmla="*/ 328 h 351"/>
                <a:gd name="T4" fmla="*/ 57 w 57"/>
                <a:gd name="T5" fmla="*/ 351 h 351"/>
                <a:gd name="T6" fmla="*/ 57 w 57"/>
                <a:gd name="T7" fmla="*/ 0 h 351"/>
                <a:gd name="T8" fmla="*/ 0 w 57"/>
                <a:gd name="T9" fmla="*/ 0 h 351"/>
              </a:gdLst>
              <a:ahLst/>
              <a:cxnLst>
                <a:cxn ang="0">
                  <a:pos x="T0" y="T1"/>
                </a:cxn>
                <a:cxn ang="0">
                  <a:pos x="T2" y="T3"/>
                </a:cxn>
                <a:cxn ang="0">
                  <a:pos x="T4" y="T5"/>
                </a:cxn>
                <a:cxn ang="0">
                  <a:pos x="T6" y="T7"/>
                </a:cxn>
                <a:cxn ang="0">
                  <a:pos x="T8" y="T9"/>
                </a:cxn>
              </a:cxnLst>
              <a:rect l="0" t="0" r="r" b="b"/>
              <a:pathLst>
                <a:path w="57" h="351">
                  <a:moveTo>
                    <a:pt x="0" y="0"/>
                  </a:moveTo>
                  <a:lnTo>
                    <a:pt x="7" y="328"/>
                  </a:lnTo>
                  <a:lnTo>
                    <a:pt x="57" y="351"/>
                  </a:lnTo>
                  <a:lnTo>
                    <a:pt x="57" y="0"/>
                  </a:lnTo>
                  <a:lnTo>
                    <a:pt x="0" y="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41" name="Freeform 25"/>
            <p:cNvSpPr>
              <a:spLocks/>
            </p:cNvSpPr>
            <p:nvPr/>
          </p:nvSpPr>
          <p:spPr bwMode="auto">
            <a:xfrm>
              <a:off x="3913" y="2161"/>
              <a:ext cx="111" cy="190"/>
            </a:xfrm>
            <a:custGeom>
              <a:avLst/>
              <a:gdLst>
                <a:gd name="T0" fmla="*/ 57 w 131"/>
                <a:gd name="T1" fmla="*/ 0 h 221"/>
                <a:gd name="T2" fmla="*/ 50 w 131"/>
                <a:gd name="T3" fmla="*/ 0 h 221"/>
                <a:gd name="T4" fmla="*/ 37 w 131"/>
                <a:gd name="T5" fmla="*/ 7 h 221"/>
                <a:gd name="T6" fmla="*/ 20 w 131"/>
                <a:gd name="T7" fmla="*/ 24 h 221"/>
                <a:gd name="T8" fmla="*/ 4 w 131"/>
                <a:gd name="T9" fmla="*/ 47 h 221"/>
                <a:gd name="T10" fmla="*/ 0 w 131"/>
                <a:gd name="T11" fmla="*/ 71 h 221"/>
                <a:gd name="T12" fmla="*/ 0 w 131"/>
                <a:gd name="T13" fmla="*/ 94 h 221"/>
                <a:gd name="T14" fmla="*/ 4 w 131"/>
                <a:gd name="T15" fmla="*/ 154 h 221"/>
                <a:gd name="T16" fmla="*/ 10 w 131"/>
                <a:gd name="T17" fmla="*/ 178 h 221"/>
                <a:gd name="T18" fmla="*/ 10 w 131"/>
                <a:gd name="T19" fmla="*/ 201 h 221"/>
                <a:gd name="T20" fmla="*/ 14 w 131"/>
                <a:gd name="T21" fmla="*/ 218 h 221"/>
                <a:gd name="T22" fmla="*/ 17 w 131"/>
                <a:gd name="T23" fmla="*/ 221 h 221"/>
                <a:gd name="T24" fmla="*/ 54 w 131"/>
                <a:gd name="T25" fmla="*/ 204 h 221"/>
                <a:gd name="T26" fmla="*/ 84 w 131"/>
                <a:gd name="T27" fmla="*/ 191 h 221"/>
                <a:gd name="T28" fmla="*/ 101 w 131"/>
                <a:gd name="T29" fmla="*/ 181 h 221"/>
                <a:gd name="T30" fmla="*/ 117 w 131"/>
                <a:gd name="T31" fmla="*/ 178 h 221"/>
                <a:gd name="T32" fmla="*/ 124 w 131"/>
                <a:gd name="T33" fmla="*/ 171 h 221"/>
                <a:gd name="T34" fmla="*/ 127 w 131"/>
                <a:gd name="T35" fmla="*/ 171 h 221"/>
                <a:gd name="T36" fmla="*/ 131 w 131"/>
                <a:gd name="T37" fmla="*/ 171 h 221"/>
                <a:gd name="T38" fmla="*/ 57 w 131"/>
                <a:gd name="T39"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221">
                  <a:moveTo>
                    <a:pt x="57" y="0"/>
                  </a:moveTo>
                  <a:lnTo>
                    <a:pt x="50" y="0"/>
                  </a:lnTo>
                  <a:lnTo>
                    <a:pt x="37" y="7"/>
                  </a:lnTo>
                  <a:lnTo>
                    <a:pt x="20" y="24"/>
                  </a:lnTo>
                  <a:lnTo>
                    <a:pt x="4" y="47"/>
                  </a:lnTo>
                  <a:lnTo>
                    <a:pt x="0" y="71"/>
                  </a:lnTo>
                  <a:lnTo>
                    <a:pt x="0" y="94"/>
                  </a:lnTo>
                  <a:lnTo>
                    <a:pt x="4" y="154"/>
                  </a:lnTo>
                  <a:lnTo>
                    <a:pt x="10" y="178"/>
                  </a:lnTo>
                  <a:lnTo>
                    <a:pt x="10" y="201"/>
                  </a:lnTo>
                  <a:lnTo>
                    <a:pt x="14" y="218"/>
                  </a:lnTo>
                  <a:lnTo>
                    <a:pt x="17" y="221"/>
                  </a:lnTo>
                  <a:lnTo>
                    <a:pt x="54" y="204"/>
                  </a:lnTo>
                  <a:lnTo>
                    <a:pt x="84" y="191"/>
                  </a:lnTo>
                  <a:lnTo>
                    <a:pt x="101" y="181"/>
                  </a:lnTo>
                  <a:lnTo>
                    <a:pt x="117" y="178"/>
                  </a:lnTo>
                  <a:lnTo>
                    <a:pt x="124" y="171"/>
                  </a:lnTo>
                  <a:lnTo>
                    <a:pt x="127" y="171"/>
                  </a:lnTo>
                  <a:lnTo>
                    <a:pt x="131" y="171"/>
                  </a:lnTo>
                  <a:lnTo>
                    <a:pt x="57" y="0"/>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842" name="Freeform 26"/>
            <p:cNvSpPr>
              <a:spLocks/>
            </p:cNvSpPr>
            <p:nvPr/>
          </p:nvSpPr>
          <p:spPr bwMode="auto">
            <a:xfrm>
              <a:off x="3959" y="2049"/>
              <a:ext cx="148" cy="253"/>
            </a:xfrm>
            <a:custGeom>
              <a:avLst/>
              <a:gdLst>
                <a:gd name="T0" fmla="*/ 20 w 174"/>
                <a:gd name="T1" fmla="*/ 13 h 294"/>
                <a:gd name="T2" fmla="*/ 20 w 174"/>
                <a:gd name="T3" fmla="*/ 17 h 294"/>
                <a:gd name="T4" fmla="*/ 16 w 174"/>
                <a:gd name="T5" fmla="*/ 23 h 294"/>
                <a:gd name="T6" fmla="*/ 10 w 174"/>
                <a:gd name="T7" fmla="*/ 43 h 294"/>
                <a:gd name="T8" fmla="*/ 3 w 174"/>
                <a:gd name="T9" fmla="*/ 70 h 294"/>
                <a:gd name="T10" fmla="*/ 0 w 174"/>
                <a:gd name="T11" fmla="*/ 94 h 294"/>
                <a:gd name="T12" fmla="*/ 0 w 174"/>
                <a:gd name="T13" fmla="*/ 110 h 294"/>
                <a:gd name="T14" fmla="*/ 3 w 174"/>
                <a:gd name="T15" fmla="*/ 137 h 294"/>
                <a:gd name="T16" fmla="*/ 6 w 174"/>
                <a:gd name="T17" fmla="*/ 167 h 294"/>
                <a:gd name="T18" fmla="*/ 13 w 174"/>
                <a:gd name="T19" fmla="*/ 197 h 294"/>
                <a:gd name="T20" fmla="*/ 23 w 174"/>
                <a:gd name="T21" fmla="*/ 227 h 294"/>
                <a:gd name="T22" fmla="*/ 30 w 174"/>
                <a:gd name="T23" fmla="*/ 257 h 294"/>
                <a:gd name="T24" fmla="*/ 40 w 174"/>
                <a:gd name="T25" fmla="*/ 281 h 294"/>
                <a:gd name="T26" fmla="*/ 47 w 174"/>
                <a:gd name="T27" fmla="*/ 294 h 294"/>
                <a:gd name="T28" fmla="*/ 87 w 174"/>
                <a:gd name="T29" fmla="*/ 274 h 294"/>
                <a:gd name="T30" fmla="*/ 113 w 174"/>
                <a:gd name="T31" fmla="*/ 257 h 294"/>
                <a:gd name="T32" fmla="*/ 137 w 174"/>
                <a:gd name="T33" fmla="*/ 247 h 294"/>
                <a:gd name="T34" fmla="*/ 150 w 174"/>
                <a:gd name="T35" fmla="*/ 241 h 294"/>
                <a:gd name="T36" fmla="*/ 157 w 174"/>
                <a:gd name="T37" fmla="*/ 234 h 294"/>
                <a:gd name="T38" fmla="*/ 164 w 174"/>
                <a:gd name="T39" fmla="*/ 234 h 294"/>
                <a:gd name="T40" fmla="*/ 164 w 174"/>
                <a:gd name="T41" fmla="*/ 231 h 294"/>
                <a:gd name="T42" fmla="*/ 167 w 174"/>
                <a:gd name="T43" fmla="*/ 174 h 294"/>
                <a:gd name="T44" fmla="*/ 170 w 174"/>
                <a:gd name="T45" fmla="*/ 127 h 294"/>
                <a:gd name="T46" fmla="*/ 170 w 174"/>
                <a:gd name="T47" fmla="*/ 97 h 294"/>
                <a:gd name="T48" fmla="*/ 170 w 174"/>
                <a:gd name="T49" fmla="*/ 73 h 294"/>
                <a:gd name="T50" fmla="*/ 174 w 174"/>
                <a:gd name="T51" fmla="*/ 63 h 294"/>
                <a:gd name="T52" fmla="*/ 174 w 174"/>
                <a:gd name="T53" fmla="*/ 57 h 294"/>
                <a:gd name="T54" fmla="*/ 174 w 174"/>
                <a:gd name="T55" fmla="*/ 53 h 294"/>
                <a:gd name="T56" fmla="*/ 174 w 174"/>
                <a:gd name="T57" fmla="*/ 47 h 294"/>
                <a:gd name="T58" fmla="*/ 170 w 174"/>
                <a:gd name="T59" fmla="*/ 33 h 294"/>
                <a:gd name="T60" fmla="*/ 160 w 174"/>
                <a:gd name="T61" fmla="*/ 17 h 294"/>
                <a:gd name="T62" fmla="*/ 140 w 174"/>
                <a:gd name="T63" fmla="*/ 0 h 294"/>
                <a:gd name="T64" fmla="*/ 137 w 174"/>
                <a:gd name="T65" fmla="*/ 0 h 294"/>
                <a:gd name="T66" fmla="*/ 127 w 174"/>
                <a:gd name="T67" fmla="*/ 0 h 294"/>
                <a:gd name="T68" fmla="*/ 110 w 174"/>
                <a:gd name="T69" fmla="*/ 0 h 294"/>
                <a:gd name="T70" fmla="*/ 90 w 174"/>
                <a:gd name="T71" fmla="*/ 0 h 294"/>
                <a:gd name="T72" fmla="*/ 47 w 174"/>
                <a:gd name="T73" fmla="*/ 3 h 294"/>
                <a:gd name="T74" fmla="*/ 30 w 174"/>
                <a:gd name="T75" fmla="*/ 7 h 294"/>
                <a:gd name="T76" fmla="*/ 20 w 174"/>
                <a:gd name="T77" fmla="*/ 13 h 294"/>
                <a:gd name="T78" fmla="*/ 20 w 174"/>
                <a:gd name="T79" fmla="*/ 13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4" h="294">
                  <a:moveTo>
                    <a:pt x="20" y="13"/>
                  </a:moveTo>
                  <a:lnTo>
                    <a:pt x="20" y="17"/>
                  </a:lnTo>
                  <a:lnTo>
                    <a:pt x="16" y="23"/>
                  </a:lnTo>
                  <a:lnTo>
                    <a:pt x="10" y="43"/>
                  </a:lnTo>
                  <a:lnTo>
                    <a:pt x="3" y="70"/>
                  </a:lnTo>
                  <a:lnTo>
                    <a:pt x="0" y="94"/>
                  </a:lnTo>
                  <a:lnTo>
                    <a:pt x="0" y="110"/>
                  </a:lnTo>
                  <a:lnTo>
                    <a:pt x="3" y="137"/>
                  </a:lnTo>
                  <a:lnTo>
                    <a:pt x="6" y="167"/>
                  </a:lnTo>
                  <a:lnTo>
                    <a:pt x="13" y="197"/>
                  </a:lnTo>
                  <a:lnTo>
                    <a:pt x="23" y="227"/>
                  </a:lnTo>
                  <a:lnTo>
                    <a:pt x="30" y="257"/>
                  </a:lnTo>
                  <a:lnTo>
                    <a:pt x="40" y="281"/>
                  </a:lnTo>
                  <a:lnTo>
                    <a:pt x="47" y="294"/>
                  </a:lnTo>
                  <a:lnTo>
                    <a:pt x="87" y="274"/>
                  </a:lnTo>
                  <a:lnTo>
                    <a:pt x="113" y="257"/>
                  </a:lnTo>
                  <a:lnTo>
                    <a:pt x="137" y="247"/>
                  </a:lnTo>
                  <a:lnTo>
                    <a:pt x="150" y="241"/>
                  </a:lnTo>
                  <a:lnTo>
                    <a:pt x="157" y="234"/>
                  </a:lnTo>
                  <a:lnTo>
                    <a:pt x="164" y="234"/>
                  </a:lnTo>
                  <a:lnTo>
                    <a:pt x="164" y="231"/>
                  </a:lnTo>
                  <a:lnTo>
                    <a:pt x="167" y="174"/>
                  </a:lnTo>
                  <a:lnTo>
                    <a:pt x="170" y="127"/>
                  </a:lnTo>
                  <a:lnTo>
                    <a:pt x="170" y="97"/>
                  </a:lnTo>
                  <a:lnTo>
                    <a:pt x="170" y="73"/>
                  </a:lnTo>
                  <a:lnTo>
                    <a:pt x="174" y="63"/>
                  </a:lnTo>
                  <a:lnTo>
                    <a:pt x="174" y="57"/>
                  </a:lnTo>
                  <a:lnTo>
                    <a:pt x="174" y="53"/>
                  </a:lnTo>
                  <a:lnTo>
                    <a:pt x="174" y="47"/>
                  </a:lnTo>
                  <a:lnTo>
                    <a:pt x="170" y="33"/>
                  </a:lnTo>
                  <a:lnTo>
                    <a:pt x="160" y="17"/>
                  </a:lnTo>
                  <a:lnTo>
                    <a:pt x="140" y="0"/>
                  </a:lnTo>
                  <a:lnTo>
                    <a:pt x="137" y="0"/>
                  </a:lnTo>
                  <a:lnTo>
                    <a:pt x="127" y="0"/>
                  </a:lnTo>
                  <a:lnTo>
                    <a:pt x="110" y="0"/>
                  </a:lnTo>
                  <a:lnTo>
                    <a:pt x="90" y="0"/>
                  </a:lnTo>
                  <a:lnTo>
                    <a:pt x="47" y="3"/>
                  </a:lnTo>
                  <a:lnTo>
                    <a:pt x="30" y="7"/>
                  </a:lnTo>
                  <a:lnTo>
                    <a:pt x="20" y="13"/>
                  </a:lnTo>
                  <a:lnTo>
                    <a:pt x="20" y="13"/>
                  </a:lnTo>
                  <a:close/>
                </a:path>
              </a:pathLst>
            </a:custGeom>
            <a:solidFill>
              <a:srgbClr val="1B0F77"/>
            </a:solidFill>
            <a:ln w="26988">
              <a:solidFill>
                <a:srgbClr val="000000"/>
              </a:solidFill>
              <a:prstDash val="solid"/>
              <a:round/>
              <a:headEnd/>
              <a:tailEnd/>
            </a:ln>
          </p:spPr>
          <p:txBody>
            <a:bodyPr/>
            <a:lstStyle/>
            <a:p>
              <a:endParaRPr lang="ja-JP" altLang="en-US"/>
            </a:p>
          </p:txBody>
        </p:sp>
        <p:sp>
          <p:nvSpPr>
            <p:cNvPr id="34843" name="Freeform 27"/>
            <p:cNvSpPr>
              <a:spLocks/>
            </p:cNvSpPr>
            <p:nvPr/>
          </p:nvSpPr>
          <p:spPr bwMode="auto">
            <a:xfrm>
              <a:off x="4058" y="2103"/>
              <a:ext cx="71" cy="101"/>
            </a:xfrm>
            <a:custGeom>
              <a:avLst/>
              <a:gdLst>
                <a:gd name="T0" fmla="*/ 57 w 83"/>
                <a:gd name="T1" fmla="*/ 0 h 118"/>
                <a:gd name="T2" fmla="*/ 60 w 83"/>
                <a:gd name="T3" fmla="*/ 4 h 118"/>
                <a:gd name="T4" fmla="*/ 70 w 83"/>
                <a:gd name="T5" fmla="*/ 14 h 118"/>
                <a:gd name="T6" fmla="*/ 80 w 83"/>
                <a:gd name="T7" fmla="*/ 31 h 118"/>
                <a:gd name="T8" fmla="*/ 83 w 83"/>
                <a:gd name="T9" fmla="*/ 54 h 118"/>
                <a:gd name="T10" fmla="*/ 83 w 83"/>
                <a:gd name="T11" fmla="*/ 77 h 118"/>
                <a:gd name="T12" fmla="*/ 83 w 83"/>
                <a:gd name="T13" fmla="*/ 97 h 118"/>
                <a:gd name="T14" fmla="*/ 83 w 83"/>
                <a:gd name="T15" fmla="*/ 111 h 118"/>
                <a:gd name="T16" fmla="*/ 83 w 83"/>
                <a:gd name="T17" fmla="*/ 118 h 118"/>
                <a:gd name="T18" fmla="*/ 57 w 83"/>
                <a:gd name="T19" fmla="*/ 118 h 118"/>
                <a:gd name="T20" fmla="*/ 37 w 83"/>
                <a:gd name="T21" fmla="*/ 118 h 118"/>
                <a:gd name="T22" fmla="*/ 23 w 83"/>
                <a:gd name="T23" fmla="*/ 118 h 118"/>
                <a:gd name="T24" fmla="*/ 13 w 83"/>
                <a:gd name="T25" fmla="*/ 118 h 118"/>
                <a:gd name="T26" fmla="*/ 3 w 83"/>
                <a:gd name="T27" fmla="*/ 118 h 118"/>
                <a:gd name="T28" fmla="*/ 0 w 83"/>
                <a:gd name="T29" fmla="*/ 118 h 118"/>
                <a:gd name="T30" fmla="*/ 57 w 83"/>
                <a:gd name="T31"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118">
                  <a:moveTo>
                    <a:pt x="57" y="0"/>
                  </a:moveTo>
                  <a:lnTo>
                    <a:pt x="60" y="4"/>
                  </a:lnTo>
                  <a:lnTo>
                    <a:pt x="70" y="14"/>
                  </a:lnTo>
                  <a:lnTo>
                    <a:pt x="80" y="31"/>
                  </a:lnTo>
                  <a:lnTo>
                    <a:pt x="83" y="54"/>
                  </a:lnTo>
                  <a:lnTo>
                    <a:pt x="83" y="77"/>
                  </a:lnTo>
                  <a:lnTo>
                    <a:pt x="83" y="97"/>
                  </a:lnTo>
                  <a:lnTo>
                    <a:pt x="83" y="111"/>
                  </a:lnTo>
                  <a:lnTo>
                    <a:pt x="83" y="118"/>
                  </a:lnTo>
                  <a:lnTo>
                    <a:pt x="57" y="118"/>
                  </a:lnTo>
                  <a:lnTo>
                    <a:pt x="37" y="118"/>
                  </a:lnTo>
                  <a:lnTo>
                    <a:pt x="23" y="118"/>
                  </a:lnTo>
                  <a:lnTo>
                    <a:pt x="13" y="118"/>
                  </a:lnTo>
                  <a:lnTo>
                    <a:pt x="3" y="118"/>
                  </a:lnTo>
                  <a:lnTo>
                    <a:pt x="0" y="118"/>
                  </a:lnTo>
                  <a:lnTo>
                    <a:pt x="57" y="0"/>
                  </a:lnTo>
                  <a:close/>
                </a:path>
              </a:pathLst>
            </a:custGeom>
            <a:solidFill>
              <a:srgbClr val="1B0F77"/>
            </a:solidFill>
            <a:ln w="26988">
              <a:solidFill>
                <a:srgbClr val="000000"/>
              </a:solidFill>
              <a:prstDash val="solid"/>
              <a:round/>
              <a:headEnd/>
              <a:tailEnd/>
            </a:ln>
          </p:spPr>
          <p:txBody>
            <a:bodyPr/>
            <a:lstStyle/>
            <a:p>
              <a:endParaRPr lang="ja-JP" altLang="en-US"/>
            </a:p>
          </p:txBody>
        </p:sp>
        <p:sp>
          <p:nvSpPr>
            <p:cNvPr id="34844" name="Freeform 28"/>
            <p:cNvSpPr>
              <a:spLocks/>
            </p:cNvSpPr>
            <p:nvPr/>
          </p:nvSpPr>
          <p:spPr bwMode="auto">
            <a:xfrm>
              <a:off x="4168" y="1963"/>
              <a:ext cx="129" cy="175"/>
            </a:xfrm>
            <a:custGeom>
              <a:avLst/>
              <a:gdLst>
                <a:gd name="T0" fmla="*/ 67 w 151"/>
                <a:gd name="T1" fmla="*/ 0 h 204"/>
                <a:gd name="T2" fmla="*/ 60 w 151"/>
                <a:gd name="T3" fmla="*/ 0 h 204"/>
                <a:gd name="T4" fmla="*/ 44 w 151"/>
                <a:gd name="T5" fmla="*/ 10 h 204"/>
                <a:gd name="T6" fmla="*/ 27 w 151"/>
                <a:gd name="T7" fmla="*/ 23 h 204"/>
                <a:gd name="T8" fmla="*/ 10 w 151"/>
                <a:gd name="T9" fmla="*/ 43 h 204"/>
                <a:gd name="T10" fmla="*/ 7 w 151"/>
                <a:gd name="T11" fmla="*/ 60 h 204"/>
                <a:gd name="T12" fmla="*/ 3 w 151"/>
                <a:gd name="T13" fmla="*/ 83 h 204"/>
                <a:gd name="T14" fmla="*/ 0 w 151"/>
                <a:gd name="T15" fmla="*/ 137 h 204"/>
                <a:gd name="T16" fmla="*/ 0 w 151"/>
                <a:gd name="T17" fmla="*/ 160 h 204"/>
                <a:gd name="T18" fmla="*/ 0 w 151"/>
                <a:gd name="T19" fmla="*/ 184 h 204"/>
                <a:gd name="T20" fmla="*/ 0 w 151"/>
                <a:gd name="T21" fmla="*/ 197 h 204"/>
                <a:gd name="T22" fmla="*/ 0 w 151"/>
                <a:gd name="T23" fmla="*/ 204 h 204"/>
                <a:gd name="T24" fmla="*/ 50 w 151"/>
                <a:gd name="T25" fmla="*/ 197 h 204"/>
                <a:gd name="T26" fmla="*/ 87 w 151"/>
                <a:gd name="T27" fmla="*/ 194 h 204"/>
                <a:gd name="T28" fmla="*/ 114 w 151"/>
                <a:gd name="T29" fmla="*/ 190 h 204"/>
                <a:gd name="T30" fmla="*/ 131 w 151"/>
                <a:gd name="T31" fmla="*/ 190 h 204"/>
                <a:gd name="T32" fmla="*/ 144 w 151"/>
                <a:gd name="T33" fmla="*/ 187 h 204"/>
                <a:gd name="T34" fmla="*/ 147 w 151"/>
                <a:gd name="T35" fmla="*/ 187 h 204"/>
                <a:gd name="T36" fmla="*/ 151 w 151"/>
                <a:gd name="T37" fmla="*/ 187 h 204"/>
                <a:gd name="T38" fmla="*/ 67 w 151"/>
                <a:gd name="T3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 h="204">
                  <a:moveTo>
                    <a:pt x="67" y="0"/>
                  </a:moveTo>
                  <a:lnTo>
                    <a:pt x="60" y="0"/>
                  </a:lnTo>
                  <a:lnTo>
                    <a:pt x="44" y="10"/>
                  </a:lnTo>
                  <a:lnTo>
                    <a:pt x="27" y="23"/>
                  </a:lnTo>
                  <a:lnTo>
                    <a:pt x="10" y="43"/>
                  </a:lnTo>
                  <a:lnTo>
                    <a:pt x="7" y="60"/>
                  </a:lnTo>
                  <a:lnTo>
                    <a:pt x="3" y="83"/>
                  </a:lnTo>
                  <a:lnTo>
                    <a:pt x="0" y="137"/>
                  </a:lnTo>
                  <a:lnTo>
                    <a:pt x="0" y="160"/>
                  </a:lnTo>
                  <a:lnTo>
                    <a:pt x="0" y="184"/>
                  </a:lnTo>
                  <a:lnTo>
                    <a:pt x="0" y="197"/>
                  </a:lnTo>
                  <a:lnTo>
                    <a:pt x="0" y="204"/>
                  </a:lnTo>
                  <a:lnTo>
                    <a:pt x="50" y="197"/>
                  </a:lnTo>
                  <a:lnTo>
                    <a:pt x="87" y="194"/>
                  </a:lnTo>
                  <a:lnTo>
                    <a:pt x="114" y="190"/>
                  </a:lnTo>
                  <a:lnTo>
                    <a:pt x="131" y="190"/>
                  </a:lnTo>
                  <a:lnTo>
                    <a:pt x="144" y="187"/>
                  </a:lnTo>
                  <a:lnTo>
                    <a:pt x="147" y="187"/>
                  </a:lnTo>
                  <a:lnTo>
                    <a:pt x="151" y="187"/>
                  </a:lnTo>
                  <a:lnTo>
                    <a:pt x="67" y="0"/>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845" name="Freeform 29"/>
            <p:cNvSpPr>
              <a:spLocks/>
            </p:cNvSpPr>
            <p:nvPr/>
          </p:nvSpPr>
          <p:spPr bwMode="auto">
            <a:xfrm>
              <a:off x="4211" y="1949"/>
              <a:ext cx="122" cy="151"/>
            </a:xfrm>
            <a:custGeom>
              <a:avLst/>
              <a:gdLst>
                <a:gd name="T0" fmla="*/ 4 w 144"/>
                <a:gd name="T1" fmla="*/ 33 h 177"/>
                <a:gd name="T2" fmla="*/ 4 w 144"/>
                <a:gd name="T3" fmla="*/ 37 h 177"/>
                <a:gd name="T4" fmla="*/ 0 w 144"/>
                <a:gd name="T5" fmla="*/ 47 h 177"/>
                <a:gd name="T6" fmla="*/ 0 w 144"/>
                <a:gd name="T7" fmla="*/ 63 h 177"/>
                <a:gd name="T8" fmla="*/ 0 w 144"/>
                <a:gd name="T9" fmla="*/ 80 h 177"/>
                <a:gd name="T10" fmla="*/ 4 w 144"/>
                <a:gd name="T11" fmla="*/ 104 h 177"/>
                <a:gd name="T12" fmla="*/ 14 w 144"/>
                <a:gd name="T13" fmla="*/ 127 h 177"/>
                <a:gd name="T14" fmla="*/ 34 w 144"/>
                <a:gd name="T15" fmla="*/ 150 h 177"/>
                <a:gd name="T16" fmla="*/ 64 w 144"/>
                <a:gd name="T17" fmla="*/ 177 h 177"/>
                <a:gd name="T18" fmla="*/ 91 w 144"/>
                <a:gd name="T19" fmla="*/ 150 h 177"/>
                <a:gd name="T20" fmla="*/ 111 w 144"/>
                <a:gd name="T21" fmla="*/ 127 h 177"/>
                <a:gd name="T22" fmla="*/ 124 w 144"/>
                <a:gd name="T23" fmla="*/ 110 h 177"/>
                <a:gd name="T24" fmla="*/ 134 w 144"/>
                <a:gd name="T25" fmla="*/ 100 h 177"/>
                <a:gd name="T26" fmla="*/ 141 w 144"/>
                <a:gd name="T27" fmla="*/ 90 h 177"/>
                <a:gd name="T28" fmla="*/ 144 w 144"/>
                <a:gd name="T29" fmla="*/ 90 h 177"/>
                <a:gd name="T30" fmla="*/ 134 w 144"/>
                <a:gd name="T31" fmla="*/ 60 h 177"/>
                <a:gd name="T32" fmla="*/ 127 w 144"/>
                <a:gd name="T33" fmla="*/ 40 h 177"/>
                <a:gd name="T34" fmla="*/ 124 w 144"/>
                <a:gd name="T35" fmla="*/ 23 h 177"/>
                <a:gd name="T36" fmla="*/ 121 w 144"/>
                <a:gd name="T37" fmla="*/ 13 h 177"/>
                <a:gd name="T38" fmla="*/ 117 w 144"/>
                <a:gd name="T39" fmla="*/ 7 h 177"/>
                <a:gd name="T40" fmla="*/ 117 w 144"/>
                <a:gd name="T41" fmla="*/ 3 h 177"/>
                <a:gd name="T42" fmla="*/ 117 w 144"/>
                <a:gd name="T43" fmla="*/ 0 h 177"/>
                <a:gd name="T44" fmla="*/ 4 w 144"/>
                <a:gd name="T45" fmla="*/ 3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177">
                  <a:moveTo>
                    <a:pt x="4" y="33"/>
                  </a:moveTo>
                  <a:lnTo>
                    <a:pt x="4" y="37"/>
                  </a:lnTo>
                  <a:lnTo>
                    <a:pt x="0" y="47"/>
                  </a:lnTo>
                  <a:lnTo>
                    <a:pt x="0" y="63"/>
                  </a:lnTo>
                  <a:lnTo>
                    <a:pt x="0" y="80"/>
                  </a:lnTo>
                  <a:lnTo>
                    <a:pt x="4" y="104"/>
                  </a:lnTo>
                  <a:lnTo>
                    <a:pt x="14" y="127"/>
                  </a:lnTo>
                  <a:lnTo>
                    <a:pt x="34" y="150"/>
                  </a:lnTo>
                  <a:lnTo>
                    <a:pt x="64" y="177"/>
                  </a:lnTo>
                  <a:lnTo>
                    <a:pt x="91" y="150"/>
                  </a:lnTo>
                  <a:lnTo>
                    <a:pt x="111" y="127"/>
                  </a:lnTo>
                  <a:lnTo>
                    <a:pt x="124" y="110"/>
                  </a:lnTo>
                  <a:lnTo>
                    <a:pt x="134" y="100"/>
                  </a:lnTo>
                  <a:lnTo>
                    <a:pt x="141" y="90"/>
                  </a:lnTo>
                  <a:lnTo>
                    <a:pt x="144" y="90"/>
                  </a:lnTo>
                  <a:lnTo>
                    <a:pt x="134" y="60"/>
                  </a:lnTo>
                  <a:lnTo>
                    <a:pt x="127" y="40"/>
                  </a:lnTo>
                  <a:lnTo>
                    <a:pt x="124" y="23"/>
                  </a:lnTo>
                  <a:lnTo>
                    <a:pt x="121" y="13"/>
                  </a:lnTo>
                  <a:lnTo>
                    <a:pt x="117" y="7"/>
                  </a:lnTo>
                  <a:lnTo>
                    <a:pt x="117" y="3"/>
                  </a:lnTo>
                  <a:lnTo>
                    <a:pt x="117" y="0"/>
                  </a:lnTo>
                  <a:lnTo>
                    <a:pt x="4" y="33"/>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846" name="Freeform 30"/>
            <p:cNvSpPr>
              <a:spLocks/>
            </p:cNvSpPr>
            <p:nvPr/>
          </p:nvSpPr>
          <p:spPr bwMode="auto">
            <a:xfrm>
              <a:off x="3964" y="1889"/>
              <a:ext cx="1020" cy="573"/>
            </a:xfrm>
            <a:custGeom>
              <a:avLst/>
              <a:gdLst>
                <a:gd name="T0" fmla="*/ 0 w 1201"/>
                <a:gd name="T1" fmla="*/ 495 h 669"/>
                <a:gd name="T2" fmla="*/ 586 w 1201"/>
                <a:gd name="T3" fmla="*/ 0 h 669"/>
                <a:gd name="T4" fmla="*/ 1201 w 1201"/>
                <a:gd name="T5" fmla="*/ 67 h 669"/>
                <a:gd name="T6" fmla="*/ 910 w 1201"/>
                <a:gd name="T7" fmla="*/ 669 h 669"/>
                <a:gd name="T8" fmla="*/ 0 w 1201"/>
                <a:gd name="T9" fmla="*/ 535 h 669"/>
                <a:gd name="T10" fmla="*/ 0 w 1201"/>
                <a:gd name="T11" fmla="*/ 495 h 669"/>
              </a:gdLst>
              <a:ahLst/>
              <a:cxnLst>
                <a:cxn ang="0">
                  <a:pos x="T0" y="T1"/>
                </a:cxn>
                <a:cxn ang="0">
                  <a:pos x="T2" y="T3"/>
                </a:cxn>
                <a:cxn ang="0">
                  <a:pos x="T4" y="T5"/>
                </a:cxn>
                <a:cxn ang="0">
                  <a:pos x="T6" y="T7"/>
                </a:cxn>
                <a:cxn ang="0">
                  <a:pos x="T8" y="T9"/>
                </a:cxn>
                <a:cxn ang="0">
                  <a:pos x="T10" y="T11"/>
                </a:cxn>
              </a:cxnLst>
              <a:rect l="0" t="0" r="r" b="b"/>
              <a:pathLst>
                <a:path w="1201" h="669">
                  <a:moveTo>
                    <a:pt x="0" y="495"/>
                  </a:moveTo>
                  <a:lnTo>
                    <a:pt x="586" y="0"/>
                  </a:lnTo>
                  <a:lnTo>
                    <a:pt x="1201" y="67"/>
                  </a:lnTo>
                  <a:lnTo>
                    <a:pt x="910" y="669"/>
                  </a:lnTo>
                  <a:lnTo>
                    <a:pt x="0" y="535"/>
                  </a:lnTo>
                  <a:lnTo>
                    <a:pt x="0" y="495"/>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47" name="Freeform 31"/>
            <p:cNvSpPr>
              <a:spLocks/>
            </p:cNvSpPr>
            <p:nvPr/>
          </p:nvSpPr>
          <p:spPr bwMode="auto">
            <a:xfrm>
              <a:off x="4018" y="2051"/>
              <a:ext cx="60" cy="107"/>
            </a:xfrm>
            <a:custGeom>
              <a:avLst/>
              <a:gdLst>
                <a:gd name="T0" fmla="*/ 0 w 70"/>
                <a:gd name="T1" fmla="*/ 4 h 124"/>
                <a:gd name="T2" fmla="*/ 0 w 70"/>
                <a:gd name="T3" fmla="*/ 10 h 124"/>
                <a:gd name="T4" fmla="*/ 3 w 70"/>
                <a:gd name="T5" fmla="*/ 20 h 124"/>
                <a:gd name="T6" fmla="*/ 7 w 70"/>
                <a:gd name="T7" fmla="*/ 34 h 124"/>
                <a:gd name="T8" fmla="*/ 13 w 70"/>
                <a:gd name="T9" fmla="*/ 54 h 124"/>
                <a:gd name="T10" fmla="*/ 30 w 70"/>
                <a:gd name="T11" fmla="*/ 94 h 124"/>
                <a:gd name="T12" fmla="*/ 40 w 70"/>
                <a:gd name="T13" fmla="*/ 111 h 124"/>
                <a:gd name="T14" fmla="*/ 50 w 70"/>
                <a:gd name="T15" fmla="*/ 124 h 124"/>
                <a:gd name="T16" fmla="*/ 57 w 70"/>
                <a:gd name="T17" fmla="*/ 91 h 124"/>
                <a:gd name="T18" fmla="*/ 60 w 70"/>
                <a:gd name="T19" fmla="*/ 64 h 124"/>
                <a:gd name="T20" fmla="*/ 63 w 70"/>
                <a:gd name="T21" fmla="*/ 47 h 124"/>
                <a:gd name="T22" fmla="*/ 67 w 70"/>
                <a:gd name="T23" fmla="*/ 34 h 124"/>
                <a:gd name="T24" fmla="*/ 67 w 70"/>
                <a:gd name="T25" fmla="*/ 24 h 124"/>
                <a:gd name="T26" fmla="*/ 70 w 70"/>
                <a:gd name="T27" fmla="*/ 20 h 124"/>
                <a:gd name="T28" fmla="*/ 70 w 70"/>
                <a:gd name="T29" fmla="*/ 20 h 124"/>
                <a:gd name="T30" fmla="*/ 63 w 70"/>
                <a:gd name="T31" fmla="*/ 14 h 124"/>
                <a:gd name="T32" fmla="*/ 47 w 70"/>
                <a:gd name="T33" fmla="*/ 7 h 124"/>
                <a:gd name="T34" fmla="*/ 23 w 70"/>
                <a:gd name="T35" fmla="*/ 0 h 124"/>
                <a:gd name="T36" fmla="*/ 0 w 70"/>
                <a:gd name="T37" fmla="*/ 4 h 124"/>
                <a:gd name="T38" fmla="*/ 0 w 70"/>
                <a:gd name="T39" fmla="*/ 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124">
                  <a:moveTo>
                    <a:pt x="0" y="4"/>
                  </a:moveTo>
                  <a:lnTo>
                    <a:pt x="0" y="10"/>
                  </a:lnTo>
                  <a:lnTo>
                    <a:pt x="3" y="20"/>
                  </a:lnTo>
                  <a:lnTo>
                    <a:pt x="7" y="34"/>
                  </a:lnTo>
                  <a:lnTo>
                    <a:pt x="13" y="54"/>
                  </a:lnTo>
                  <a:lnTo>
                    <a:pt x="30" y="94"/>
                  </a:lnTo>
                  <a:lnTo>
                    <a:pt x="40" y="111"/>
                  </a:lnTo>
                  <a:lnTo>
                    <a:pt x="50" y="124"/>
                  </a:lnTo>
                  <a:lnTo>
                    <a:pt x="57" y="91"/>
                  </a:lnTo>
                  <a:lnTo>
                    <a:pt x="60" y="64"/>
                  </a:lnTo>
                  <a:lnTo>
                    <a:pt x="63" y="47"/>
                  </a:lnTo>
                  <a:lnTo>
                    <a:pt x="67" y="34"/>
                  </a:lnTo>
                  <a:lnTo>
                    <a:pt x="67" y="24"/>
                  </a:lnTo>
                  <a:lnTo>
                    <a:pt x="70" y="20"/>
                  </a:lnTo>
                  <a:lnTo>
                    <a:pt x="70" y="20"/>
                  </a:lnTo>
                  <a:lnTo>
                    <a:pt x="63" y="14"/>
                  </a:lnTo>
                  <a:lnTo>
                    <a:pt x="47" y="7"/>
                  </a:lnTo>
                  <a:lnTo>
                    <a:pt x="23" y="0"/>
                  </a:lnTo>
                  <a:lnTo>
                    <a:pt x="0" y="4"/>
                  </a:lnTo>
                  <a:lnTo>
                    <a:pt x="0" y="4"/>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48" name="Freeform 32"/>
            <p:cNvSpPr>
              <a:spLocks/>
            </p:cNvSpPr>
            <p:nvPr/>
          </p:nvSpPr>
          <p:spPr bwMode="auto">
            <a:xfrm>
              <a:off x="3959" y="2115"/>
              <a:ext cx="125" cy="129"/>
            </a:xfrm>
            <a:custGeom>
              <a:avLst/>
              <a:gdLst>
                <a:gd name="T0" fmla="*/ 57 w 147"/>
                <a:gd name="T1" fmla="*/ 0 h 150"/>
                <a:gd name="T2" fmla="*/ 57 w 147"/>
                <a:gd name="T3" fmla="*/ 7 h 150"/>
                <a:gd name="T4" fmla="*/ 53 w 147"/>
                <a:gd name="T5" fmla="*/ 17 h 150"/>
                <a:gd name="T6" fmla="*/ 57 w 147"/>
                <a:gd name="T7" fmla="*/ 30 h 150"/>
                <a:gd name="T8" fmla="*/ 60 w 147"/>
                <a:gd name="T9" fmla="*/ 47 h 150"/>
                <a:gd name="T10" fmla="*/ 70 w 147"/>
                <a:gd name="T11" fmla="*/ 63 h 150"/>
                <a:gd name="T12" fmla="*/ 87 w 147"/>
                <a:gd name="T13" fmla="*/ 80 h 150"/>
                <a:gd name="T14" fmla="*/ 113 w 147"/>
                <a:gd name="T15" fmla="*/ 90 h 150"/>
                <a:gd name="T16" fmla="*/ 147 w 147"/>
                <a:gd name="T17" fmla="*/ 93 h 150"/>
                <a:gd name="T18" fmla="*/ 147 w 147"/>
                <a:gd name="T19" fmla="*/ 100 h 150"/>
                <a:gd name="T20" fmla="*/ 147 w 147"/>
                <a:gd name="T21" fmla="*/ 114 h 150"/>
                <a:gd name="T22" fmla="*/ 143 w 147"/>
                <a:gd name="T23" fmla="*/ 130 h 150"/>
                <a:gd name="T24" fmla="*/ 133 w 147"/>
                <a:gd name="T25" fmla="*/ 147 h 150"/>
                <a:gd name="T26" fmla="*/ 133 w 147"/>
                <a:gd name="T27" fmla="*/ 147 h 150"/>
                <a:gd name="T28" fmla="*/ 123 w 147"/>
                <a:gd name="T29" fmla="*/ 150 h 150"/>
                <a:gd name="T30" fmla="*/ 107 w 147"/>
                <a:gd name="T31" fmla="*/ 147 h 150"/>
                <a:gd name="T32" fmla="*/ 90 w 147"/>
                <a:gd name="T33" fmla="*/ 144 h 150"/>
                <a:gd name="T34" fmla="*/ 70 w 147"/>
                <a:gd name="T35" fmla="*/ 134 h 150"/>
                <a:gd name="T36" fmla="*/ 50 w 147"/>
                <a:gd name="T37" fmla="*/ 124 h 150"/>
                <a:gd name="T38" fmla="*/ 33 w 147"/>
                <a:gd name="T39" fmla="*/ 107 h 150"/>
                <a:gd name="T40" fmla="*/ 13 w 147"/>
                <a:gd name="T41" fmla="*/ 67 h 150"/>
                <a:gd name="T42" fmla="*/ 6 w 147"/>
                <a:gd name="T43" fmla="*/ 47 h 150"/>
                <a:gd name="T44" fmla="*/ 3 w 147"/>
                <a:gd name="T45" fmla="*/ 33 h 150"/>
                <a:gd name="T46" fmla="*/ 0 w 147"/>
                <a:gd name="T47" fmla="*/ 23 h 150"/>
                <a:gd name="T48" fmla="*/ 0 w 147"/>
                <a:gd name="T49"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50">
                  <a:moveTo>
                    <a:pt x="57" y="0"/>
                  </a:moveTo>
                  <a:lnTo>
                    <a:pt x="57" y="7"/>
                  </a:lnTo>
                  <a:lnTo>
                    <a:pt x="53" y="17"/>
                  </a:lnTo>
                  <a:lnTo>
                    <a:pt x="57" y="30"/>
                  </a:lnTo>
                  <a:lnTo>
                    <a:pt x="60" y="47"/>
                  </a:lnTo>
                  <a:lnTo>
                    <a:pt x="70" y="63"/>
                  </a:lnTo>
                  <a:lnTo>
                    <a:pt x="87" y="80"/>
                  </a:lnTo>
                  <a:lnTo>
                    <a:pt x="113" y="90"/>
                  </a:lnTo>
                  <a:lnTo>
                    <a:pt x="147" y="93"/>
                  </a:lnTo>
                  <a:lnTo>
                    <a:pt x="147" y="100"/>
                  </a:lnTo>
                  <a:lnTo>
                    <a:pt x="147" y="114"/>
                  </a:lnTo>
                  <a:lnTo>
                    <a:pt x="143" y="130"/>
                  </a:lnTo>
                  <a:lnTo>
                    <a:pt x="133" y="147"/>
                  </a:lnTo>
                  <a:lnTo>
                    <a:pt x="133" y="147"/>
                  </a:lnTo>
                  <a:lnTo>
                    <a:pt x="123" y="150"/>
                  </a:lnTo>
                  <a:lnTo>
                    <a:pt x="107" y="147"/>
                  </a:lnTo>
                  <a:lnTo>
                    <a:pt x="90" y="144"/>
                  </a:lnTo>
                  <a:lnTo>
                    <a:pt x="70" y="134"/>
                  </a:lnTo>
                  <a:lnTo>
                    <a:pt x="50" y="124"/>
                  </a:lnTo>
                  <a:lnTo>
                    <a:pt x="33" y="107"/>
                  </a:lnTo>
                  <a:lnTo>
                    <a:pt x="13" y="67"/>
                  </a:lnTo>
                  <a:lnTo>
                    <a:pt x="6" y="47"/>
                  </a:lnTo>
                  <a:lnTo>
                    <a:pt x="3" y="33"/>
                  </a:lnTo>
                  <a:lnTo>
                    <a:pt x="0" y="23"/>
                  </a:lnTo>
                  <a:lnTo>
                    <a:pt x="0" y="1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49" name="Freeform 33"/>
            <p:cNvSpPr>
              <a:spLocks/>
            </p:cNvSpPr>
            <p:nvPr/>
          </p:nvSpPr>
          <p:spPr bwMode="auto">
            <a:xfrm>
              <a:off x="3976" y="1805"/>
              <a:ext cx="230" cy="259"/>
            </a:xfrm>
            <a:custGeom>
              <a:avLst/>
              <a:gdLst>
                <a:gd name="T0" fmla="*/ 247 w 271"/>
                <a:gd name="T1" fmla="*/ 103 h 301"/>
                <a:gd name="T2" fmla="*/ 261 w 271"/>
                <a:gd name="T3" fmla="*/ 77 h 301"/>
                <a:gd name="T4" fmla="*/ 271 w 271"/>
                <a:gd name="T5" fmla="*/ 67 h 301"/>
                <a:gd name="T6" fmla="*/ 271 w 271"/>
                <a:gd name="T7" fmla="*/ 60 h 301"/>
                <a:gd name="T8" fmla="*/ 271 w 271"/>
                <a:gd name="T9" fmla="*/ 60 h 301"/>
                <a:gd name="T10" fmla="*/ 271 w 271"/>
                <a:gd name="T11" fmla="*/ 56 h 301"/>
                <a:gd name="T12" fmla="*/ 271 w 271"/>
                <a:gd name="T13" fmla="*/ 50 h 301"/>
                <a:gd name="T14" fmla="*/ 267 w 271"/>
                <a:gd name="T15" fmla="*/ 40 h 301"/>
                <a:gd name="T16" fmla="*/ 261 w 271"/>
                <a:gd name="T17" fmla="*/ 30 h 301"/>
                <a:gd name="T18" fmla="*/ 251 w 271"/>
                <a:gd name="T19" fmla="*/ 16 h 301"/>
                <a:gd name="T20" fmla="*/ 234 w 271"/>
                <a:gd name="T21" fmla="*/ 6 h 301"/>
                <a:gd name="T22" fmla="*/ 210 w 271"/>
                <a:gd name="T23" fmla="*/ 0 h 301"/>
                <a:gd name="T24" fmla="*/ 180 w 271"/>
                <a:gd name="T25" fmla="*/ 0 h 301"/>
                <a:gd name="T26" fmla="*/ 147 w 271"/>
                <a:gd name="T27" fmla="*/ 3 h 301"/>
                <a:gd name="T28" fmla="*/ 110 w 271"/>
                <a:gd name="T29" fmla="*/ 16 h 301"/>
                <a:gd name="T30" fmla="*/ 77 w 271"/>
                <a:gd name="T31" fmla="*/ 43 h 301"/>
                <a:gd name="T32" fmla="*/ 50 w 271"/>
                <a:gd name="T33" fmla="*/ 77 h 301"/>
                <a:gd name="T34" fmla="*/ 23 w 271"/>
                <a:gd name="T35" fmla="*/ 117 h 301"/>
                <a:gd name="T36" fmla="*/ 6 w 271"/>
                <a:gd name="T37" fmla="*/ 170 h 301"/>
                <a:gd name="T38" fmla="*/ 0 w 271"/>
                <a:gd name="T39" fmla="*/ 230 h 301"/>
                <a:gd name="T40" fmla="*/ 0 w 271"/>
                <a:gd name="T41" fmla="*/ 297 h 301"/>
                <a:gd name="T42" fmla="*/ 3 w 271"/>
                <a:gd name="T43" fmla="*/ 301 h 301"/>
                <a:gd name="T44" fmla="*/ 16 w 271"/>
                <a:gd name="T45" fmla="*/ 301 h 301"/>
                <a:gd name="T46" fmla="*/ 37 w 271"/>
                <a:gd name="T47" fmla="*/ 297 h 301"/>
                <a:gd name="T48" fmla="*/ 67 w 271"/>
                <a:gd name="T49" fmla="*/ 284 h 301"/>
                <a:gd name="T50" fmla="*/ 247 w 271"/>
                <a:gd name="T51" fmla="*/ 10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1" h="301">
                  <a:moveTo>
                    <a:pt x="247" y="103"/>
                  </a:moveTo>
                  <a:lnTo>
                    <a:pt x="261" y="77"/>
                  </a:lnTo>
                  <a:lnTo>
                    <a:pt x="271" y="67"/>
                  </a:lnTo>
                  <a:lnTo>
                    <a:pt x="271" y="60"/>
                  </a:lnTo>
                  <a:lnTo>
                    <a:pt x="271" y="60"/>
                  </a:lnTo>
                  <a:lnTo>
                    <a:pt x="271" y="56"/>
                  </a:lnTo>
                  <a:lnTo>
                    <a:pt x="271" y="50"/>
                  </a:lnTo>
                  <a:lnTo>
                    <a:pt x="267" y="40"/>
                  </a:lnTo>
                  <a:lnTo>
                    <a:pt x="261" y="30"/>
                  </a:lnTo>
                  <a:lnTo>
                    <a:pt x="251" y="16"/>
                  </a:lnTo>
                  <a:lnTo>
                    <a:pt x="234" y="6"/>
                  </a:lnTo>
                  <a:lnTo>
                    <a:pt x="210" y="0"/>
                  </a:lnTo>
                  <a:lnTo>
                    <a:pt x="180" y="0"/>
                  </a:lnTo>
                  <a:lnTo>
                    <a:pt x="147" y="3"/>
                  </a:lnTo>
                  <a:lnTo>
                    <a:pt x="110" y="16"/>
                  </a:lnTo>
                  <a:lnTo>
                    <a:pt x="77" y="43"/>
                  </a:lnTo>
                  <a:lnTo>
                    <a:pt x="50" y="77"/>
                  </a:lnTo>
                  <a:lnTo>
                    <a:pt x="23" y="117"/>
                  </a:lnTo>
                  <a:lnTo>
                    <a:pt x="6" y="170"/>
                  </a:lnTo>
                  <a:lnTo>
                    <a:pt x="0" y="230"/>
                  </a:lnTo>
                  <a:lnTo>
                    <a:pt x="0" y="297"/>
                  </a:lnTo>
                  <a:lnTo>
                    <a:pt x="3" y="301"/>
                  </a:lnTo>
                  <a:lnTo>
                    <a:pt x="16" y="301"/>
                  </a:lnTo>
                  <a:lnTo>
                    <a:pt x="37" y="297"/>
                  </a:lnTo>
                  <a:lnTo>
                    <a:pt x="67" y="284"/>
                  </a:lnTo>
                  <a:lnTo>
                    <a:pt x="247" y="103"/>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850" name="Freeform 34"/>
            <p:cNvSpPr>
              <a:spLocks/>
            </p:cNvSpPr>
            <p:nvPr/>
          </p:nvSpPr>
          <p:spPr bwMode="auto">
            <a:xfrm>
              <a:off x="4018" y="1889"/>
              <a:ext cx="168" cy="178"/>
            </a:xfrm>
            <a:custGeom>
              <a:avLst/>
              <a:gdLst>
                <a:gd name="T0" fmla="*/ 17 w 197"/>
                <a:gd name="T1" fmla="*/ 187 h 207"/>
                <a:gd name="T2" fmla="*/ 33 w 197"/>
                <a:gd name="T3" fmla="*/ 200 h 207"/>
                <a:gd name="T4" fmla="*/ 50 w 197"/>
                <a:gd name="T5" fmla="*/ 207 h 207"/>
                <a:gd name="T6" fmla="*/ 84 w 197"/>
                <a:gd name="T7" fmla="*/ 207 h 207"/>
                <a:gd name="T8" fmla="*/ 114 w 197"/>
                <a:gd name="T9" fmla="*/ 200 h 207"/>
                <a:gd name="T10" fmla="*/ 137 w 197"/>
                <a:gd name="T11" fmla="*/ 184 h 207"/>
                <a:gd name="T12" fmla="*/ 150 w 197"/>
                <a:gd name="T13" fmla="*/ 164 h 207"/>
                <a:gd name="T14" fmla="*/ 160 w 197"/>
                <a:gd name="T15" fmla="*/ 140 h 207"/>
                <a:gd name="T16" fmla="*/ 170 w 197"/>
                <a:gd name="T17" fmla="*/ 123 h 207"/>
                <a:gd name="T18" fmla="*/ 170 w 197"/>
                <a:gd name="T19" fmla="*/ 117 h 207"/>
                <a:gd name="T20" fmla="*/ 170 w 197"/>
                <a:gd name="T21" fmla="*/ 113 h 207"/>
                <a:gd name="T22" fmla="*/ 184 w 197"/>
                <a:gd name="T23" fmla="*/ 100 h 207"/>
                <a:gd name="T24" fmla="*/ 184 w 197"/>
                <a:gd name="T25" fmla="*/ 87 h 207"/>
                <a:gd name="T26" fmla="*/ 184 w 197"/>
                <a:gd name="T27" fmla="*/ 80 h 207"/>
                <a:gd name="T28" fmla="*/ 180 w 197"/>
                <a:gd name="T29" fmla="*/ 77 h 207"/>
                <a:gd name="T30" fmla="*/ 191 w 197"/>
                <a:gd name="T31" fmla="*/ 53 h 207"/>
                <a:gd name="T32" fmla="*/ 194 w 197"/>
                <a:gd name="T33" fmla="*/ 26 h 207"/>
                <a:gd name="T34" fmla="*/ 197 w 197"/>
                <a:gd name="T35" fmla="*/ 13 h 207"/>
                <a:gd name="T36" fmla="*/ 197 w 197"/>
                <a:gd name="T37" fmla="*/ 6 h 207"/>
                <a:gd name="T38" fmla="*/ 194 w 197"/>
                <a:gd name="T39" fmla="*/ 6 h 207"/>
                <a:gd name="T40" fmla="*/ 191 w 197"/>
                <a:gd name="T41" fmla="*/ 10 h 207"/>
                <a:gd name="T42" fmla="*/ 180 w 197"/>
                <a:gd name="T43" fmla="*/ 10 h 207"/>
                <a:gd name="T44" fmla="*/ 167 w 197"/>
                <a:gd name="T45" fmla="*/ 0 h 207"/>
                <a:gd name="T46" fmla="*/ 164 w 197"/>
                <a:gd name="T47" fmla="*/ 3 h 207"/>
                <a:gd name="T48" fmla="*/ 157 w 197"/>
                <a:gd name="T49" fmla="*/ 3 h 207"/>
                <a:gd name="T50" fmla="*/ 134 w 197"/>
                <a:gd name="T51" fmla="*/ 10 h 207"/>
                <a:gd name="T52" fmla="*/ 104 w 197"/>
                <a:gd name="T53" fmla="*/ 16 h 207"/>
                <a:gd name="T54" fmla="*/ 77 w 197"/>
                <a:gd name="T55" fmla="*/ 20 h 207"/>
                <a:gd name="T56" fmla="*/ 63 w 197"/>
                <a:gd name="T57" fmla="*/ 43 h 207"/>
                <a:gd name="T58" fmla="*/ 53 w 197"/>
                <a:gd name="T59" fmla="*/ 60 h 207"/>
                <a:gd name="T60" fmla="*/ 43 w 197"/>
                <a:gd name="T61" fmla="*/ 73 h 207"/>
                <a:gd name="T62" fmla="*/ 40 w 197"/>
                <a:gd name="T63" fmla="*/ 80 h 207"/>
                <a:gd name="T64" fmla="*/ 37 w 197"/>
                <a:gd name="T65" fmla="*/ 87 h 207"/>
                <a:gd name="T66" fmla="*/ 37 w 197"/>
                <a:gd name="T67" fmla="*/ 90 h 207"/>
                <a:gd name="T68" fmla="*/ 30 w 197"/>
                <a:gd name="T69" fmla="*/ 87 h 207"/>
                <a:gd name="T70" fmla="*/ 23 w 197"/>
                <a:gd name="T71" fmla="*/ 77 h 207"/>
                <a:gd name="T72" fmla="*/ 10 w 197"/>
                <a:gd name="T73" fmla="*/ 77 h 207"/>
                <a:gd name="T74" fmla="*/ 7 w 197"/>
                <a:gd name="T75" fmla="*/ 80 h 207"/>
                <a:gd name="T76" fmla="*/ 3 w 197"/>
                <a:gd name="T77" fmla="*/ 90 h 207"/>
                <a:gd name="T78" fmla="*/ 0 w 197"/>
                <a:gd name="T79" fmla="*/ 107 h 207"/>
                <a:gd name="T80" fmla="*/ 7 w 197"/>
                <a:gd name="T81" fmla="*/ 113 h 207"/>
                <a:gd name="T82" fmla="*/ 13 w 197"/>
                <a:gd name="T83" fmla="*/ 120 h 207"/>
                <a:gd name="T84" fmla="*/ 17 w 197"/>
                <a:gd name="T85" fmla="*/ 120 h 207"/>
                <a:gd name="T86" fmla="*/ 17 w 197"/>
                <a:gd name="T87" fmla="*/ 120 h 207"/>
                <a:gd name="T88" fmla="*/ 17 w 197"/>
                <a:gd name="T89" fmla="*/ 127 h 207"/>
                <a:gd name="T90" fmla="*/ 10 w 197"/>
                <a:gd name="T91" fmla="*/ 147 h 207"/>
                <a:gd name="T92" fmla="*/ 10 w 197"/>
                <a:gd name="T93" fmla="*/ 170 h 207"/>
                <a:gd name="T94" fmla="*/ 17 w 197"/>
                <a:gd name="T95" fmla="*/ 187 h 207"/>
                <a:gd name="T96" fmla="*/ 17 w 197"/>
                <a:gd name="T97" fmla="*/ 18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207">
                  <a:moveTo>
                    <a:pt x="17" y="187"/>
                  </a:moveTo>
                  <a:lnTo>
                    <a:pt x="33" y="200"/>
                  </a:lnTo>
                  <a:lnTo>
                    <a:pt x="50" y="207"/>
                  </a:lnTo>
                  <a:lnTo>
                    <a:pt x="84" y="207"/>
                  </a:lnTo>
                  <a:lnTo>
                    <a:pt x="114" y="200"/>
                  </a:lnTo>
                  <a:lnTo>
                    <a:pt x="137" y="184"/>
                  </a:lnTo>
                  <a:lnTo>
                    <a:pt x="150" y="164"/>
                  </a:lnTo>
                  <a:lnTo>
                    <a:pt x="160" y="140"/>
                  </a:lnTo>
                  <a:lnTo>
                    <a:pt x="170" y="123"/>
                  </a:lnTo>
                  <a:lnTo>
                    <a:pt x="170" y="117"/>
                  </a:lnTo>
                  <a:lnTo>
                    <a:pt x="170" y="113"/>
                  </a:lnTo>
                  <a:lnTo>
                    <a:pt x="184" y="100"/>
                  </a:lnTo>
                  <a:lnTo>
                    <a:pt x="184" y="87"/>
                  </a:lnTo>
                  <a:lnTo>
                    <a:pt x="184" y="80"/>
                  </a:lnTo>
                  <a:lnTo>
                    <a:pt x="180" y="77"/>
                  </a:lnTo>
                  <a:lnTo>
                    <a:pt x="191" y="53"/>
                  </a:lnTo>
                  <a:lnTo>
                    <a:pt x="194" y="26"/>
                  </a:lnTo>
                  <a:lnTo>
                    <a:pt x="197" y="13"/>
                  </a:lnTo>
                  <a:lnTo>
                    <a:pt x="197" y="6"/>
                  </a:lnTo>
                  <a:lnTo>
                    <a:pt x="194" y="6"/>
                  </a:lnTo>
                  <a:lnTo>
                    <a:pt x="191" y="10"/>
                  </a:lnTo>
                  <a:lnTo>
                    <a:pt x="180" y="10"/>
                  </a:lnTo>
                  <a:lnTo>
                    <a:pt x="167" y="0"/>
                  </a:lnTo>
                  <a:lnTo>
                    <a:pt x="164" y="3"/>
                  </a:lnTo>
                  <a:lnTo>
                    <a:pt x="157" y="3"/>
                  </a:lnTo>
                  <a:lnTo>
                    <a:pt x="134" y="10"/>
                  </a:lnTo>
                  <a:lnTo>
                    <a:pt x="104" y="16"/>
                  </a:lnTo>
                  <a:lnTo>
                    <a:pt x="77" y="20"/>
                  </a:lnTo>
                  <a:lnTo>
                    <a:pt x="63" y="43"/>
                  </a:lnTo>
                  <a:lnTo>
                    <a:pt x="53" y="60"/>
                  </a:lnTo>
                  <a:lnTo>
                    <a:pt x="43" y="73"/>
                  </a:lnTo>
                  <a:lnTo>
                    <a:pt x="40" y="80"/>
                  </a:lnTo>
                  <a:lnTo>
                    <a:pt x="37" y="87"/>
                  </a:lnTo>
                  <a:lnTo>
                    <a:pt x="37" y="90"/>
                  </a:lnTo>
                  <a:lnTo>
                    <a:pt x="30" y="87"/>
                  </a:lnTo>
                  <a:lnTo>
                    <a:pt x="23" y="77"/>
                  </a:lnTo>
                  <a:lnTo>
                    <a:pt x="10" y="77"/>
                  </a:lnTo>
                  <a:lnTo>
                    <a:pt x="7" y="80"/>
                  </a:lnTo>
                  <a:lnTo>
                    <a:pt x="3" y="90"/>
                  </a:lnTo>
                  <a:lnTo>
                    <a:pt x="0" y="107"/>
                  </a:lnTo>
                  <a:lnTo>
                    <a:pt x="7" y="113"/>
                  </a:lnTo>
                  <a:lnTo>
                    <a:pt x="13" y="120"/>
                  </a:lnTo>
                  <a:lnTo>
                    <a:pt x="17" y="120"/>
                  </a:lnTo>
                  <a:lnTo>
                    <a:pt x="17" y="120"/>
                  </a:lnTo>
                  <a:lnTo>
                    <a:pt x="17" y="127"/>
                  </a:lnTo>
                  <a:lnTo>
                    <a:pt x="10" y="147"/>
                  </a:lnTo>
                  <a:lnTo>
                    <a:pt x="10" y="170"/>
                  </a:lnTo>
                  <a:lnTo>
                    <a:pt x="17" y="187"/>
                  </a:lnTo>
                  <a:lnTo>
                    <a:pt x="17" y="187"/>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851" name="Freeform 35"/>
            <p:cNvSpPr>
              <a:spLocks/>
            </p:cNvSpPr>
            <p:nvPr/>
          </p:nvSpPr>
          <p:spPr bwMode="auto">
            <a:xfrm>
              <a:off x="4132" y="1949"/>
              <a:ext cx="39" cy="6"/>
            </a:xfrm>
            <a:custGeom>
              <a:avLst/>
              <a:gdLst>
                <a:gd name="T0" fmla="*/ 0 w 46"/>
                <a:gd name="T1" fmla="*/ 7 h 7"/>
                <a:gd name="T2" fmla="*/ 3 w 46"/>
                <a:gd name="T3" fmla="*/ 3 h 7"/>
                <a:gd name="T4" fmla="*/ 16 w 46"/>
                <a:gd name="T5" fmla="*/ 0 h 7"/>
                <a:gd name="T6" fmla="*/ 30 w 46"/>
                <a:gd name="T7" fmla="*/ 0 h 7"/>
                <a:gd name="T8" fmla="*/ 46 w 46"/>
                <a:gd name="T9" fmla="*/ 7 h 7"/>
              </a:gdLst>
              <a:ahLst/>
              <a:cxnLst>
                <a:cxn ang="0">
                  <a:pos x="T0" y="T1"/>
                </a:cxn>
                <a:cxn ang="0">
                  <a:pos x="T2" y="T3"/>
                </a:cxn>
                <a:cxn ang="0">
                  <a:pos x="T4" y="T5"/>
                </a:cxn>
                <a:cxn ang="0">
                  <a:pos x="T6" y="T7"/>
                </a:cxn>
                <a:cxn ang="0">
                  <a:pos x="T8" y="T9"/>
                </a:cxn>
              </a:cxnLst>
              <a:rect l="0" t="0" r="r" b="b"/>
              <a:pathLst>
                <a:path w="46" h="7">
                  <a:moveTo>
                    <a:pt x="0" y="7"/>
                  </a:moveTo>
                  <a:lnTo>
                    <a:pt x="3" y="3"/>
                  </a:lnTo>
                  <a:lnTo>
                    <a:pt x="16" y="0"/>
                  </a:lnTo>
                  <a:lnTo>
                    <a:pt x="30" y="0"/>
                  </a:lnTo>
                  <a:lnTo>
                    <a:pt x="46"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52" name="Freeform 36"/>
            <p:cNvSpPr>
              <a:spLocks/>
            </p:cNvSpPr>
            <p:nvPr/>
          </p:nvSpPr>
          <p:spPr bwMode="auto">
            <a:xfrm>
              <a:off x="4103" y="2015"/>
              <a:ext cx="31" cy="32"/>
            </a:xfrm>
            <a:custGeom>
              <a:avLst/>
              <a:gdLst>
                <a:gd name="T0" fmla="*/ 0 w 37"/>
                <a:gd name="T1" fmla="*/ 0 h 37"/>
                <a:gd name="T2" fmla="*/ 0 w 37"/>
                <a:gd name="T3" fmla="*/ 6 h 37"/>
                <a:gd name="T4" fmla="*/ 4 w 37"/>
                <a:gd name="T5" fmla="*/ 17 h 37"/>
                <a:gd name="T6" fmla="*/ 17 w 37"/>
                <a:gd name="T7" fmla="*/ 30 h 37"/>
                <a:gd name="T8" fmla="*/ 37 w 37"/>
                <a:gd name="T9" fmla="*/ 37 h 37"/>
              </a:gdLst>
              <a:ahLst/>
              <a:cxnLst>
                <a:cxn ang="0">
                  <a:pos x="T0" y="T1"/>
                </a:cxn>
                <a:cxn ang="0">
                  <a:pos x="T2" y="T3"/>
                </a:cxn>
                <a:cxn ang="0">
                  <a:pos x="T4" y="T5"/>
                </a:cxn>
                <a:cxn ang="0">
                  <a:pos x="T6" y="T7"/>
                </a:cxn>
                <a:cxn ang="0">
                  <a:pos x="T8" y="T9"/>
                </a:cxn>
              </a:cxnLst>
              <a:rect l="0" t="0" r="r" b="b"/>
              <a:pathLst>
                <a:path w="37" h="37">
                  <a:moveTo>
                    <a:pt x="0" y="0"/>
                  </a:moveTo>
                  <a:lnTo>
                    <a:pt x="0" y="6"/>
                  </a:lnTo>
                  <a:lnTo>
                    <a:pt x="4" y="17"/>
                  </a:lnTo>
                  <a:lnTo>
                    <a:pt x="17" y="30"/>
                  </a:lnTo>
                  <a:lnTo>
                    <a:pt x="37" y="3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53" name="Line 37"/>
            <p:cNvSpPr>
              <a:spLocks noChangeShapeType="1"/>
            </p:cNvSpPr>
            <p:nvPr/>
          </p:nvSpPr>
          <p:spPr bwMode="auto">
            <a:xfrm flipH="1">
              <a:off x="4086" y="2000"/>
              <a:ext cx="29" cy="15"/>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4" name="Freeform 38"/>
            <p:cNvSpPr>
              <a:spLocks/>
            </p:cNvSpPr>
            <p:nvPr/>
          </p:nvSpPr>
          <p:spPr bwMode="auto">
            <a:xfrm>
              <a:off x="4027" y="2064"/>
              <a:ext cx="45" cy="34"/>
            </a:xfrm>
            <a:custGeom>
              <a:avLst/>
              <a:gdLst>
                <a:gd name="T0" fmla="*/ 0 w 53"/>
                <a:gd name="T1" fmla="*/ 36 h 40"/>
                <a:gd name="T2" fmla="*/ 33 w 53"/>
                <a:gd name="T3" fmla="*/ 0 h 40"/>
                <a:gd name="T4" fmla="*/ 53 w 53"/>
                <a:gd name="T5" fmla="*/ 40 h 40"/>
              </a:gdLst>
              <a:ahLst/>
              <a:cxnLst>
                <a:cxn ang="0">
                  <a:pos x="T0" y="T1"/>
                </a:cxn>
                <a:cxn ang="0">
                  <a:pos x="T2" y="T3"/>
                </a:cxn>
                <a:cxn ang="0">
                  <a:pos x="T4" y="T5"/>
                </a:cxn>
              </a:cxnLst>
              <a:rect l="0" t="0" r="r" b="b"/>
              <a:pathLst>
                <a:path w="53" h="40">
                  <a:moveTo>
                    <a:pt x="0" y="36"/>
                  </a:moveTo>
                  <a:lnTo>
                    <a:pt x="33" y="0"/>
                  </a:lnTo>
                  <a:lnTo>
                    <a:pt x="53" y="4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55" name="Freeform 39"/>
            <p:cNvSpPr>
              <a:spLocks/>
            </p:cNvSpPr>
            <p:nvPr/>
          </p:nvSpPr>
          <p:spPr bwMode="auto">
            <a:xfrm>
              <a:off x="4154" y="1928"/>
              <a:ext cx="14" cy="18"/>
            </a:xfrm>
            <a:custGeom>
              <a:avLst/>
              <a:gdLst>
                <a:gd name="T0" fmla="*/ 14 w 17"/>
                <a:gd name="T1" fmla="*/ 14 h 21"/>
                <a:gd name="T2" fmla="*/ 10 w 17"/>
                <a:gd name="T3" fmla="*/ 21 h 21"/>
                <a:gd name="T4" fmla="*/ 4 w 17"/>
                <a:gd name="T5" fmla="*/ 21 h 21"/>
                <a:gd name="T6" fmla="*/ 0 w 17"/>
                <a:gd name="T7" fmla="*/ 14 h 21"/>
                <a:gd name="T8" fmla="*/ 0 w 17"/>
                <a:gd name="T9" fmla="*/ 7 h 21"/>
                <a:gd name="T10" fmla="*/ 7 w 17"/>
                <a:gd name="T11" fmla="*/ 0 h 21"/>
                <a:gd name="T12" fmla="*/ 10 w 17"/>
                <a:gd name="T13" fmla="*/ 0 h 21"/>
                <a:gd name="T14" fmla="*/ 17 w 17"/>
                <a:gd name="T15" fmla="*/ 4 h 21"/>
                <a:gd name="T16" fmla="*/ 14 w 17"/>
                <a:gd name="T17" fmla="*/ 14 h 21"/>
                <a:gd name="T18" fmla="*/ 14 w 17"/>
                <a:gd name="T19"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1">
                  <a:moveTo>
                    <a:pt x="14" y="14"/>
                  </a:moveTo>
                  <a:lnTo>
                    <a:pt x="10" y="21"/>
                  </a:lnTo>
                  <a:lnTo>
                    <a:pt x="4" y="21"/>
                  </a:lnTo>
                  <a:lnTo>
                    <a:pt x="0" y="14"/>
                  </a:lnTo>
                  <a:lnTo>
                    <a:pt x="0" y="7"/>
                  </a:lnTo>
                  <a:lnTo>
                    <a:pt x="7" y="0"/>
                  </a:lnTo>
                  <a:lnTo>
                    <a:pt x="10" y="0"/>
                  </a:lnTo>
                  <a:lnTo>
                    <a:pt x="17" y="4"/>
                  </a:lnTo>
                  <a:lnTo>
                    <a:pt x="14" y="14"/>
                  </a:lnTo>
                  <a:lnTo>
                    <a:pt x="1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56" name="Freeform 40"/>
            <p:cNvSpPr>
              <a:spLocks/>
            </p:cNvSpPr>
            <p:nvPr/>
          </p:nvSpPr>
          <p:spPr bwMode="auto">
            <a:xfrm>
              <a:off x="4115" y="1914"/>
              <a:ext cx="14" cy="20"/>
            </a:xfrm>
            <a:custGeom>
              <a:avLst/>
              <a:gdLst>
                <a:gd name="T0" fmla="*/ 13 w 16"/>
                <a:gd name="T1" fmla="*/ 13 h 23"/>
                <a:gd name="T2" fmla="*/ 10 w 16"/>
                <a:gd name="T3" fmla="*/ 20 h 23"/>
                <a:gd name="T4" fmla="*/ 3 w 16"/>
                <a:gd name="T5" fmla="*/ 23 h 23"/>
                <a:gd name="T6" fmla="*/ 0 w 16"/>
                <a:gd name="T7" fmla="*/ 16 h 23"/>
                <a:gd name="T8" fmla="*/ 0 w 16"/>
                <a:gd name="T9" fmla="*/ 10 h 23"/>
                <a:gd name="T10" fmla="*/ 6 w 16"/>
                <a:gd name="T11" fmla="*/ 3 h 23"/>
                <a:gd name="T12" fmla="*/ 13 w 16"/>
                <a:gd name="T13" fmla="*/ 0 h 23"/>
                <a:gd name="T14" fmla="*/ 16 w 16"/>
                <a:gd name="T15" fmla="*/ 6 h 23"/>
                <a:gd name="T16" fmla="*/ 13 w 16"/>
                <a:gd name="T17" fmla="*/ 13 h 23"/>
                <a:gd name="T18" fmla="*/ 13 w 16"/>
                <a:gd name="T19"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3">
                  <a:moveTo>
                    <a:pt x="13" y="13"/>
                  </a:moveTo>
                  <a:lnTo>
                    <a:pt x="10" y="20"/>
                  </a:lnTo>
                  <a:lnTo>
                    <a:pt x="3" y="23"/>
                  </a:lnTo>
                  <a:lnTo>
                    <a:pt x="0" y="16"/>
                  </a:lnTo>
                  <a:lnTo>
                    <a:pt x="0" y="10"/>
                  </a:lnTo>
                  <a:lnTo>
                    <a:pt x="6" y="3"/>
                  </a:lnTo>
                  <a:lnTo>
                    <a:pt x="13" y="0"/>
                  </a:lnTo>
                  <a:lnTo>
                    <a:pt x="16" y="6"/>
                  </a:lnTo>
                  <a:lnTo>
                    <a:pt x="13" y="13"/>
                  </a:lnTo>
                  <a:lnTo>
                    <a:pt x="13"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57" name="Freeform 41"/>
            <p:cNvSpPr>
              <a:spLocks/>
            </p:cNvSpPr>
            <p:nvPr/>
          </p:nvSpPr>
          <p:spPr bwMode="auto">
            <a:xfrm>
              <a:off x="4050" y="2089"/>
              <a:ext cx="11" cy="11"/>
            </a:xfrm>
            <a:custGeom>
              <a:avLst/>
              <a:gdLst>
                <a:gd name="T0" fmla="*/ 13 w 13"/>
                <a:gd name="T1" fmla="*/ 6 h 13"/>
                <a:gd name="T2" fmla="*/ 13 w 13"/>
                <a:gd name="T3" fmla="*/ 13 h 13"/>
                <a:gd name="T4" fmla="*/ 6 w 13"/>
                <a:gd name="T5" fmla="*/ 13 h 13"/>
                <a:gd name="T6" fmla="*/ 3 w 13"/>
                <a:gd name="T7" fmla="*/ 13 h 13"/>
                <a:gd name="T8" fmla="*/ 0 w 13"/>
                <a:gd name="T9" fmla="*/ 6 h 13"/>
                <a:gd name="T10" fmla="*/ 3 w 13"/>
                <a:gd name="T11" fmla="*/ 3 h 13"/>
                <a:gd name="T12" fmla="*/ 6 w 13"/>
                <a:gd name="T13" fmla="*/ 0 h 13"/>
                <a:gd name="T14" fmla="*/ 13 w 13"/>
                <a:gd name="T15" fmla="*/ 3 h 13"/>
                <a:gd name="T16" fmla="*/ 13 w 13"/>
                <a:gd name="T17" fmla="*/ 6 h 13"/>
                <a:gd name="T18" fmla="*/ 13 w 13"/>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3">
                  <a:moveTo>
                    <a:pt x="13" y="6"/>
                  </a:moveTo>
                  <a:lnTo>
                    <a:pt x="13" y="13"/>
                  </a:lnTo>
                  <a:lnTo>
                    <a:pt x="6" y="13"/>
                  </a:lnTo>
                  <a:lnTo>
                    <a:pt x="3" y="13"/>
                  </a:lnTo>
                  <a:lnTo>
                    <a:pt x="0" y="6"/>
                  </a:lnTo>
                  <a:lnTo>
                    <a:pt x="3" y="3"/>
                  </a:lnTo>
                  <a:lnTo>
                    <a:pt x="6" y="0"/>
                  </a:lnTo>
                  <a:lnTo>
                    <a:pt x="13" y="3"/>
                  </a:lnTo>
                  <a:lnTo>
                    <a:pt x="13" y="6"/>
                  </a:lnTo>
                  <a:lnTo>
                    <a:pt x="1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58" name="Freeform 42"/>
            <p:cNvSpPr>
              <a:spLocks/>
            </p:cNvSpPr>
            <p:nvPr/>
          </p:nvSpPr>
          <p:spPr bwMode="auto">
            <a:xfrm>
              <a:off x="4061" y="2141"/>
              <a:ext cx="258" cy="169"/>
            </a:xfrm>
            <a:custGeom>
              <a:avLst/>
              <a:gdLst>
                <a:gd name="T0" fmla="*/ 0 w 304"/>
                <a:gd name="T1" fmla="*/ 127 h 197"/>
                <a:gd name="T2" fmla="*/ 151 w 304"/>
                <a:gd name="T3" fmla="*/ 0 h 197"/>
                <a:gd name="T4" fmla="*/ 304 w 304"/>
                <a:gd name="T5" fmla="*/ 50 h 197"/>
                <a:gd name="T6" fmla="*/ 154 w 304"/>
                <a:gd name="T7" fmla="*/ 197 h 197"/>
                <a:gd name="T8" fmla="*/ 0 w 304"/>
                <a:gd name="T9" fmla="*/ 127 h 197"/>
              </a:gdLst>
              <a:ahLst/>
              <a:cxnLst>
                <a:cxn ang="0">
                  <a:pos x="T0" y="T1"/>
                </a:cxn>
                <a:cxn ang="0">
                  <a:pos x="T2" y="T3"/>
                </a:cxn>
                <a:cxn ang="0">
                  <a:pos x="T4" y="T5"/>
                </a:cxn>
                <a:cxn ang="0">
                  <a:pos x="T6" y="T7"/>
                </a:cxn>
                <a:cxn ang="0">
                  <a:pos x="T8" y="T9"/>
                </a:cxn>
              </a:cxnLst>
              <a:rect l="0" t="0" r="r" b="b"/>
              <a:pathLst>
                <a:path w="304" h="197">
                  <a:moveTo>
                    <a:pt x="0" y="127"/>
                  </a:moveTo>
                  <a:lnTo>
                    <a:pt x="151" y="0"/>
                  </a:lnTo>
                  <a:lnTo>
                    <a:pt x="304" y="50"/>
                  </a:lnTo>
                  <a:lnTo>
                    <a:pt x="154" y="197"/>
                  </a:lnTo>
                  <a:lnTo>
                    <a:pt x="0" y="12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59" name="Freeform 43"/>
            <p:cNvSpPr>
              <a:spLocks/>
            </p:cNvSpPr>
            <p:nvPr/>
          </p:nvSpPr>
          <p:spPr bwMode="auto">
            <a:xfrm>
              <a:off x="4120" y="2141"/>
              <a:ext cx="37" cy="117"/>
            </a:xfrm>
            <a:custGeom>
              <a:avLst/>
              <a:gdLst>
                <a:gd name="T0" fmla="*/ 24 w 44"/>
                <a:gd name="T1" fmla="*/ 110 h 137"/>
                <a:gd name="T2" fmla="*/ 0 w 44"/>
                <a:gd name="T3" fmla="*/ 3 h 137"/>
                <a:gd name="T4" fmla="*/ 27 w 44"/>
                <a:gd name="T5" fmla="*/ 0 h 137"/>
                <a:gd name="T6" fmla="*/ 44 w 44"/>
                <a:gd name="T7" fmla="*/ 100 h 137"/>
                <a:gd name="T8" fmla="*/ 44 w 44"/>
                <a:gd name="T9" fmla="*/ 137 h 137"/>
                <a:gd name="T10" fmla="*/ 24 w 44"/>
                <a:gd name="T11" fmla="*/ 110 h 137"/>
              </a:gdLst>
              <a:ahLst/>
              <a:cxnLst>
                <a:cxn ang="0">
                  <a:pos x="T0" y="T1"/>
                </a:cxn>
                <a:cxn ang="0">
                  <a:pos x="T2" y="T3"/>
                </a:cxn>
                <a:cxn ang="0">
                  <a:pos x="T4" y="T5"/>
                </a:cxn>
                <a:cxn ang="0">
                  <a:pos x="T6" y="T7"/>
                </a:cxn>
                <a:cxn ang="0">
                  <a:pos x="T8" y="T9"/>
                </a:cxn>
                <a:cxn ang="0">
                  <a:pos x="T10" y="T11"/>
                </a:cxn>
              </a:cxnLst>
              <a:rect l="0" t="0" r="r" b="b"/>
              <a:pathLst>
                <a:path w="44" h="137">
                  <a:moveTo>
                    <a:pt x="24" y="110"/>
                  </a:moveTo>
                  <a:lnTo>
                    <a:pt x="0" y="3"/>
                  </a:lnTo>
                  <a:lnTo>
                    <a:pt x="27" y="0"/>
                  </a:lnTo>
                  <a:lnTo>
                    <a:pt x="44" y="100"/>
                  </a:lnTo>
                  <a:lnTo>
                    <a:pt x="44" y="137"/>
                  </a:lnTo>
                  <a:lnTo>
                    <a:pt x="24" y="110"/>
                  </a:lnTo>
                  <a:close/>
                </a:path>
              </a:pathLst>
            </a:custGeom>
            <a:solidFill>
              <a:srgbClr val="3E9A2A"/>
            </a:solidFill>
            <a:ln w="26988">
              <a:solidFill>
                <a:srgbClr val="000000"/>
              </a:solidFill>
              <a:prstDash val="solid"/>
              <a:round/>
              <a:headEnd/>
              <a:tailEnd/>
            </a:ln>
          </p:spPr>
          <p:txBody>
            <a:bodyPr/>
            <a:lstStyle/>
            <a:p>
              <a:endParaRPr lang="ja-JP" altLang="en-US"/>
            </a:p>
          </p:txBody>
        </p:sp>
        <p:sp>
          <p:nvSpPr>
            <p:cNvPr id="34860" name="Freeform 44"/>
            <p:cNvSpPr>
              <a:spLocks/>
            </p:cNvSpPr>
            <p:nvPr/>
          </p:nvSpPr>
          <p:spPr bwMode="auto">
            <a:xfrm>
              <a:off x="4080" y="2169"/>
              <a:ext cx="74" cy="64"/>
            </a:xfrm>
            <a:custGeom>
              <a:avLst/>
              <a:gdLst>
                <a:gd name="T0" fmla="*/ 4 w 87"/>
                <a:gd name="T1" fmla="*/ 30 h 74"/>
                <a:gd name="T2" fmla="*/ 7 w 87"/>
                <a:gd name="T3" fmla="*/ 27 h 74"/>
                <a:gd name="T4" fmla="*/ 14 w 87"/>
                <a:gd name="T5" fmla="*/ 17 h 74"/>
                <a:gd name="T6" fmla="*/ 27 w 87"/>
                <a:gd name="T7" fmla="*/ 4 h 74"/>
                <a:gd name="T8" fmla="*/ 41 w 87"/>
                <a:gd name="T9" fmla="*/ 0 h 74"/>
                <a:gd name="T10" fmla="*/ 54 w 87"/>
                <a:gd name="T11" fmla="*/ 4 h 74"/>
                <a:gd name="T12" fmla="*/ 71 w 87"/>
                <a:gd name="T13" fmla="*/ 17 h 74"/>
                <a:gd name="T14" fmla="*/ 81 w 87"/>
                <a:gd name="T15" fmla="*/ 30 h 74"/>
                <a:gd name="T16" fmla="*/ 87 w 87"/>
                <a:gd name="T17" fmla="*/ 44 h 74"/>
                <a:gd name="T18" fmla="*/ 84 w 87"/>
                <a:gd name="T19" fmla="*/ 51 h 74"/>
                <a:gd name="T20" fmla="*/ 77 w 87"/>
                <a:gd name="T21" fmla="*/ 57 h 74"/>
                <a:gd name="T22" fmla="*/ 71 w 87"/>
                <a:gd name="T23" fmla="*/ 57 h 74"/>
                <a:gd name="T24" fmla="*/ 67 w 87"/>
                <a:gd name="T25" fmla="*/ 57 h 74"/>
                <a:gd name="T26" fmla="*/ 64 w 87"/>
                <a:gd name="T27" fmla="*/ 61 h 74"/>
                <a:gd name="T28" fmla="*/ 54 w 87"/>
                <a:gd name="T29" fmla="*/ 67 h 74"/>
                <a:gd name="T30" fmla="*/ 31 w 87"/>
                <a:gd name="T31" fmla="*/ 74 h 74"/>
                <a:gd name="T32" fmla="*/ 0 w 87"/>
                <a:gd name="T33" fmla="*/ 67 h 74"/>
                <a:gd name="T34" fmla="*/ 4 w 87"/>
                <a:gd name="T35" fmla="*/ 3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74">
                  <a:moveTo>
                    <a:pt x="4" y="30"/>
                  </a:moveTo>
                  <a:lnTo>
                    <a:pt x="7" y="27"/>
                  </a:lnTo>
                  <a:lnTo>
                    <a:pt x="14" y="17"/>
                  </a:lnTo>
                  <a:lnTo>
                    <a:pt x="27" y="4"/>
                  </a:lnTo>
                  <a:lnTo>
                    <a:pt x="41" y="0"/>
                  </a:lnTo>
                  <a:lnTo>
                    <a:pt x="54" y="4"/>
                  </a:lnTo>
                  <a:lnTo>
                    <a:pt x="71" y="17"/>
                  </a:lnTo>
                  <a:lnTo>
                    <a:pt x="81" y="30"/>
                  </a:lnTo>
                  <a:lnTo>
                    <a:pt x="87" y="44"/>
                  </a:lnTo>
                  <a:lnTo>
                    <a:pt x="84" y="51"/>
                  </a:lnTo>
                  <a:lnTo>
                    <a:pt x="77" y="57"/>
                  </a:lnTo>
                  <a:lnTo>
                    <a:pt x="71" y="57"/>
                  </a:lnTo>
                  <a:lnTo>
                    <a:pt x="67" y="57"/>
                  </a:lnTo>
                  <a:lnTo>
                    <a:pt x="64" y="61"/>
                  </a:lnTo>
                  <a:lnTo>
                    <a:pt x="54" y="67"/>
                  </a:lnTo>
                  <a:lnTo>
                    <a:pt x="31" y="74"/>
                  </a:lnTo>
                  <a:lnTo>
                    <a:pt x="0" y="67"/>
                  </a:lnTo>
                  <a:lnTo>
                    <a:pt x="4" y="30"/>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861" name="Freeform 45"/>
            <p:cNvSpPr>
              <a:spLocks/>
            </p:cNvSpPr>
            <p:nvPr/>
          </p:nvSpPr>
          <p:spPr bwMode="auto">
            <a:xfrm>
              <a:off x="4339" y="1949"/>
              <a:ext cx="230" cy="128"/>
            </a:xfrm>
            <a:custGeom>
              <a:avLst/>
              <a:gdLst>
                <a:gd name="T0" fmla="*/ 0 w 271"/>
                <a:gd name="T1" fmla="*/ 117 h 150"/>
                <a:gd name="T2" fmla="*/ 127 w 271"/>
                <a:gd name="T3" fmla="*/ 0 h 150"/>
                <a:gd name="T4" fmla="*/ 271 w 271"/>
                <a:gd name="T5" fmla="*/ 23 h 150"/>
                <a:gd name="T6" fmla="*/ 174 w 271"/>
                <a:gd name="T7" fmla="*/ 150 h 150"/>
                <a:gd name="T8" fmla="*/ 0 w 271"/>
                <a:gd name="T9" fmla="*/ 117 h 150"/>
              </a:gdLst>
              <a:ahLst/>
              <a:cxnLst>
                <a:cxn ang="0">
                  <a:pos x="T0" y="T1"/>
                </a:cxn>
                <a:cxn ang="0">
                  <a:pos x="T2" y="T3"/>
                </a:cxn>
                <a:cxn ang="0">
                  <a:pos x="T4" y="T5"/>
                </a:cxn>
                <a:cxn ang="0">
                  <a:pos x="T6" y="T7"/>
                </a:cxn>
                <a:cxn ang="0">
                  <a:pos x="T8" y="T9"/>
                </a:cxn>
              </a:cxnLst>
              <a:rect l="0" t="0" r="r" b="b"/>
              <a:pathLst>
                <a:path w="271" h="150">
                  <a:moveTo>
                    <a:pt x="0" y="117"/>
                  </a:moveTo>
                  <a:lnTo>
                    <a:pt x="127" y="0"/>
                  </a:lnTo>
                  <a:lnTo>
                    <a:pt x="271" y="23"/>
                  </a:lnTo>
                  <a:lnTo>
                    <a:pt x="174" y="150"/>
                  </a:lnTo>
                  <a:lnTo>
                    <a:pt x="0" y="11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62" name="Freeform 46"/>
            <p:cNvSpPr>
              <a:spLocks/>
            </p:cNvSpPr>
            <p:nvPr/>
          </p:nvSpPr>
          <p:spPr bwMode="auto">
            <a:xfrm>
              <a:off x="4410" y="1909"/>
              <a:ext cx="80" cy="46"/>
            </a:xfrm>
            <a:custGeom>
              <a:avLst/>
              <a:gdLst>
                <a:gd name="T0" fmla="*/ 14 w 94"/>
                <a:gd name="T1" fmla="*/ 0 h 54"/>
                <a:gd name="T2" fmla="*/ 17 w 94"/>
                <a:gd name="T3" fmla="*/ 0 h 54"/>
                <a:gd name="T4" fmla="*/ 24 w 94"/>
                <a:gd name="T5" fmla="*/ 0 h 54"/>
                <a:gd name="T6" fmla="*/ 44 w 94"/>
                <a:gd name="T7" fmla="*/ 0 h 54"/>
                <a:gd name="T8" fmla="*/ 67 w 94"/>
                <a:gd name="T9" fmla="*/ 3 h 54"/>
                <a:gd name="T10" fmla="*/ 74 w 94"/>
                <a:gd name="T11" fmla="*/ 3 h 54"/>
                <a:gd name="T12" fmla="*/ 81 w 94"/>
                <a:gd name="T13" fmla="*/ 7 h 54"/>
                <a:gd name="T14" fmla="*/ 84 w 94"/>
                <a:gd name="T15" fmla="*/ 13 h 54"/>
                <a:gd name="T16" fmla="*/ 81 w 94"/>
                <a:gd name="T17" fmla="*/ 17 h 54"/>
                <a:gd name="T18" fmla="*/ 77 w 94"/>
                <a:gd name="T19" fmla="*/ 13 h 54"/>
                <a:gd name="T20" fmla="*/ 74 w 94"/>
                <a:gd name="T21" fmla="*/ 13 h 54"/>
                <a:gd name="T22" fmla="*/ 77 w 94"/>
                <a:gd name="T23" fmla="*/ 17 h 54"/>
                <a:gd name="T24" fmla="*/ 87 w 94"/>
                <a:gd name="T25" fmla="*/ 23 h 54"/>
                <a:gd name="T26" fmla="*/ 94 w 94"/>
                <a:gd name="T27" fmla="*/ 33 h 54"/>
                <a:gd name="T28" fmla="*/ 94 w 94"/>
                <a:gd name="T29" fmla="*/ 37 h 54"/>
                <a:gd name="T30" fmla="*/ 91 w 94"/>
                <a:gd name="T31" fmla="*/ 47 h 54"/>
                <a:gd name="T32" fmla="*/ 74 w 94"/>
                <a:gd name="T33" fmla="*/ 54 h 54"/>
                <a:gd name="T34" fmla="*/ 50 w 94"/>
                <a:gd name="T35" fmla="*/ 50 h 54"/>
                <a:gd name="T36" fmla="*/ 27 w 94"/>
                <a:gd name="T37" fmla="*/ 40 h 54"/>
                <a:gd name="T38" fmla="*/ 0 w 94"/>
                <a:gd name="T39" fmla="*/ 17 h 54"/>
                <a:gd name="T40" fmla="*/ 14 w 94"/>
                <a:gd name="T4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54">
                  <a:moveTo>
                    <a:pt x="14" y="0"/>
                  </a:moveTo>
                  <a:lnTo>
                    <a:pt x="17" y="0"/>
                  </a:lnTo>
                  <a:lnTo>
                    <a:pt x="24" y="0"/>
                  </a:lnTo>
                  <a:lnTo>
                    <a:pt x="44" y="0"/>
                  </a:lnTo>
                  <a:lnTo>
                    <a:pt x="67" y="3"/>
                  </a:lnTo>
                  <a:lnTo>
                    <a:pt x="74" y="3"/>
                  </a:lnTo>
                  <a:lnTo>
                    <a:pt x="81" y="7"/>
                  </a:lnTo>
                  <a:lnTo>
                    <a:pt x="84" y="13"/>
                  </a:lnTo>
                  <a:lnTo>
                    <a:pt x="81" y="17"/>
                  </a:lnTo>
                  <a:lnTo>
                    <a:pt x="77" y="13"/>
                  </a:lnTo>
                  <a:lnTo>
                    <a:pt x="74" y="13"/>
                  </a:lnTo>
                  <a:lnTo>
                    <a:pt x="77" y="17"/>
                  </a:lnTo>
                  <a:lnTo>
                    <a:pt x="87" y="23"/>
                  </a:lnTo>
                  <a:lnTo>
                    <a:pt x="94" y="33"/>
                  </a:lnTo>
                  <a:lnTo>
                    <a:pt x="94" y="37"/>
                  </a:lnTo>
                  <a:lnTo>
                    <a:pt x="91" y="47"/>
                  </a:lnTo>
                  <a:lnTo>
                    <a:pt x="74" y="54"/>
                  </a:lnTo>
                  <a:lnTo>
                    <a:pt x="50" y="50"/>
                  </a:lnTo>
                  <a:lnTo>
                    <a:pt x="27" y="40"/>
                  </a:lnTo>
                  <a:lnTo>
                    <a:pt x="0" y="17"/>
                  </a:lnTo>
                  <a:lnTo>
                    <a:pt x="14" y="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63" name="Freeform 47"/>
            <p:cNvSpPr>
              <a:spLocks/>
            </p:cNvSpPr>
            <p:nvPr/>
          </p:nvSpPr>
          <p:spPr bwMode="auto">
            <a:xfrm>
              <a:off x="4333" y="1840"/>
              <a:ext cx="100" cy="97"/>
            </a:xfrm>
            <a:custGeom>
              <a:avLst/>
              <a:gdLst>
                <a:gd name="T0" fmla="*/ 17 w 117"/>
                <a:gd name="T1" fmla="*/ 0 h 113"/>
                <a:gd name="T2" fmla="*/ 23 w 117"/>
                <a:gd name="T3" fmla="*/ 3 h 113"/>
                <a:gd name="T4" fmla="*/ 33 w 117"/>
                <a:gd name="T5" fmla="*/ 13 h 113"/>
                <a:gd name="T6" fmla="*/ 50 w 117"/>
                <a:gd name="T7" fmla="*/ 27 h 113"/>
                <a:gd name="T8" fmla="*/ 67 w 117"/>
                <a:gd name="T9" fmla="*/ 47 h 113"/>
                <a:gd name="T10" fmla="*/ 84 w 117"/>
                <a:gd name="T11" fmla="*/ 53 h 113"/>
                <a:gd name="T12" fmla="*/ 97 w 117"/>
                <a:gd name="T13" fmla="*/ 60 h 113"/>
                <a:gd name="T14" fmla="*/ 114 w 117"/>
                <a:gd name="T15" fmla="*/ 67 h 113"/>
                <a:gd name="T16" fmla="*/ 117 w 117"/>
                <a:gd name="T17" fmla="*/ 70 h 113"/>
                <a:gd name="T18" fmla="*/ 117 w 117"/>
                <a:gd name="T19" fmla="*/ 70 h 113"/>
                <a:gd name="T20" fmla="*/ 110 w 117"/>
                <a:gd name="T21" fmla="*/ 93 h 113"/>
                <a:gd name="T22" fmla="*/ 104 w 117"/>
                <a:gd name="T23" fmla="*/ 107 h 113"/>
                <a:gd name="T24" fmla="*/ 104 w 117"/>
                <a:gd name="T25" fmla="*/ 110 h 113"/>
                <a:gd name="T26" fmla="*/ 104 w 117"/>
                <a:gd name="T27" fmla="*/ 110 h 113"/>
                <a:gd name="T28" fmla="*/ 94 w 117"/>
                <a:gd name="T29" fmla="*/ 110 h 113"/>
                <a:gd name="T30" fmla="*/ 87 w 117"/>
                <a:gd name="T31" fmla="*/ 110 h 113"/>
                <a:gd name="T32" fmla="*/ 84 w 117"/>
                <a:gd name="T33" fmla="*/ 110 h 113"/>
                <a:gd name="T34" fmla="*/ 77 w 117"/>
                <a:gd name="T35" fmla="*/ 113 h 113"/>
                <a:gd name="T36" fmla="*/ 57 w 117"/>
                <a:gd name="T37" fmla="*/ 113 h 113"/>
                <a:gd name="T38" fmla="*/ 33 w 117"/>
                <a:gd name="T39" fmla="*/ 107 h 113"/>
                <a:gd name="T40" fmla="*/ 17 w 117"/>
                <a:gd name="T41" fmla="*/ 97 h 113"/>
                <a:gd name="T42" fmla="*/ 0 w 117"/>
                <a:gd name="T43" fmla="*/ 83 h 113"/>
                <a:gd name="T44" fmla="*/ 17 w 117"/>
                <a:gd name="T4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7" h="113">
                  <a:moveTo>
                    <a:pt x="17" y="0"/>
                  </a:moveTo>
                  <a:lnTo>
                    <a:pt x="23" y="3"/>
                  </a:lnTo>
                  <a:lnTo>
                    <a:pt x="33" y="13"/>
                  </a:lnTo>
                  <a:lnTo>
                    <a:pt x="50" y="27"/>
                  </a:lnTo>
                  <a:lnTo>
                    <a:pt x="67" y="47"/>
                  </a:lnTo>
                  <a:lnTo>
                    <a:pt x="84" y="53"/>
                  </a:lnTo>
                  <a:lnTo>
                    <a:pt x="97" y="60"/>
                  </a:lnTo>
                  <a:lnTo>
                    <a:pt x="114" y="67"/>
                  </a:lnTo>
                  <a:lnTo>
                    <a:pt x="117" y="70"/>
                  </a:lnTo>
                  <a:lnTo>
                    <a:pt x="117" y="70"/>
                  </a:lnTo>
                  <a:lnTo>
                    <a:pt x="110" y="93"/>
                  </a:lnTo>
                  <a:lnTo>
                    <a:pt x="104" y="107"/>
                  </a:lnTo>
                  <a:lnTo>
                    <a:pt x="104" y="110"/>
                  </a:lnTo>
                  <a:lnTo>
                    <a:pt x="104" y="110"/>
                  </a:lnTo>
                  <a:lnTo>
                    <a:pt x="94" y="110"/>
                  </a:lnTo>
                  <a:lnTo>
                    <a:pt x="87" y="110"/>
                  </a:lnTo>
                  <a:lnTo>
                    <a:pt x="84" y="110"/>
                  </a:lnTo>
                  <a:lnTo>
                    <a:pt x="77" y="113"/>
                  </a:lnTo>
                  <a:lnTo>
                    <a:pt x="57" y="113"/>
                  </a:lnTo>
                  <a:lnTo>
                    <a:pt x="33" y="107"/>
                  </a:lnTo>
                  <a:lnTo>
                    <a:pt x="17" y="97"/>
                  </a:lnTo>
                  <a:lnTo>
                    <a:pt x="0" y="83"/>
                  </a:lnTo>
                  <a:lnTo>
                    <a:pt x="17" y="0"/>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864" name="Freeform 48"/>
            <p:cNvSpPr>
              <a:spLocks/>
            </p:cNvSpPr>
            <p:nvPr/>
          </p:nvSpPr>
          <p:spPr bwMode="auto">
            <a:xfrm>
              <a:off x="4507" y="1919"/>
              <a:ext cx="272" cy="75"/>
            </a:xfrm>
            <a:custGeom>
              <a:avLst/>
              <a:gdLst>
                <a:gd name="T0" fmla="*/ 288 w 321"/>
                <a:gd name="T1" fmla="*/ 17 h 87"/>
                <a:gd name="T2" fmla="*/ 321 w 321"/>
                <a:gd name="T3" fmla="*/ 20 h 87"/>
                <a:gd name="T4" fmla="*/ 257 w 321"/>
                <a:gd name="T5" fmla="*/ 87 h 87"/>
                <a:gd name="T6" fmla="*/ 0 w 321"/>
                <a:gd name="T7" fmla="*/ 47 h 87"/>
                <a:gd name="T8" fmla="*/ 54 w 321"/>
                <a:gd name="T9" fmla="*/ 0 h 87"/>
                <a:gd name="T10" fmla="*/ 288 w 321"/>
                <a:gd name="T11" fmla="*/ 17 h 87"/>
              </a:gdLst>
              <a:ahLst/>
              <a:cxnLst>
                <a:cxn ang="0">
                  <a:pos x="T0" y="T1"/>
                </a:cxn>
                <a:cxn ang="0">
                  <a:pos x="T2" y="T3"/>
                </a:cxn>
                <a:cxn ang="0">
                  <a:pos x="T4" y="T5"/>
                </a:cxn>
                <a:cxn ang="0">
                  <a:pos x="T6" y="T7"/>
                </a:cxn>
                <a:cxn ang="0">
                  <a:pos x="T8" y="T9"/>
                </a:cxn>
                <a:cxn ang="0">
                  <a:pos x="T10" y="T11"/>
                </a:cxn>
              </a:cxnLst>
              <a:rect l="0" t="0" r="r" b="b"/>
              <a:pathLst>
                <a:path w="321" h="87">
                  <a:moveTo>
                    <a:pt x="288" y="17"/>
                  </a:moveTo>
                  <a:lnTo>
                    <a:pt x="321" y="20"/>
                  </a:lnTo>
                  <a:lnTo>
                    <a:pt x="257" y="87"/>
                  </a:lnTo>
                  <a:lnTo>
                    <a:pt x="0" y="47"/>
                  </a:lnTo>
                  <a:lnTo>
                    <a:pt x="54" y="0"/>
                  </a:lnTo>
                  <a:lnTo>
                    <a:pt x="288" y="1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65" name="Freeform 49"/>
            <p:cNvSpPr>
              <a:spLocks/>
            </p:cNvSpPr>
            <p:nvPr/>
          </p:nvSpPr>
          <p:spPr bwMode="auto">
            <a:xfrm>
              <a:off x="4669" y="1641"/>
              <a:ext cx="96" cy="103"/>
            </a:xfrm>
            <a:custGeom>
              <a:avLst/>
              <a:gdLst>
                <a:gd name="T0" fmla="*/ 30 w 113"/>
                <a:gd name="T1" fmla="*/ 0 h 120"/>
                <a:gd name="T2" fmla="*/ 56 w 113"/>
                <a:gd name="T3" fmla="*/ 0 h 120"/>
                <a:gd name="T4" fmla="*/ 80 w 113"/>
                <a:gd name="T5" fmla="*/ 3 h 120"/>
                <a:gd name="T6" fmla="*/ 93 w 113"/>
                <a:gd name="T7" fmla="*/ 3 h 120"/>
                <a:gd name="T8" fmla="*/ 103 w 113"/>
                <a:gd name="T9" fmla="*/ 3 h 120"/>
                <a:gd name="T10" fmla="*/ 113 w 113"/>
                <a:gd name="T11" fmla="*/ 3 h 120"/>
                <a:gd name="T12" fmla="*/ 113 w 113"/>
                <a:gd name="T13" fmla="*/ 3 h 120"/>
                <a:gd name="T14" fmla="*/ 113 w 113"/>
                <a:gd name="T15" fmla="*/ 7 h 120"/>
                <a:gd name="T16" fmla="*/ 113 w 113"/>
                <a:gd name="T17" fmla="*/ 13 h 120"/>
                <a:gd name="T18" fmla="*/ 113 w 113"/>
                <a:gd name="T19" fmla="*/ 30 h 120"/>
                <a:gd name="T20" fmla="*/ 110 w 113"/>
                <a:gd name="T21" fmla="*/ 43 h 120"/>
                <a:gd name="T22" fmla="*/ 97 w 113"/>
                <a:gd name="T23" fmla="*/ 84 h 120"/>
                <a:gd name="T24" fmla="*/ 83 w 113"/>
                <a:gd name="T25" fmla="*/ 104 h 120"/>
                <a:gd name="T26" fmla="*/ 70 w 113"/>
                <a:gd name="T27" fmla="*/ 120 h 120"/>
                <a:gd name="T28" fmla="*/ 46 w 113"/>
                <a:gd name="T29" fmla="*/ 120 h 120"/>
                <a:gd name="T30" fmla="*/ 30 w 113"/>
                <a:gd name="T31" fmla="*/ 117 h 120"/>
                <a:gd name="T32" fmla="*/ 16 w 113"/>
                <a:gd name="T33" fmla="*/ 117 h 120"/>
                <a:gd name="T34" fmla="*/ 6 w 113"/>
                <a:gd name="T35" fmla="*/ 117 h 120"/>
                <a:gd name="T36" fmla="*/ 0 w 113"/>
                <a:gd name="T37" fmla="*/ 117 h 120"/>
                <a:gd name="T38" fmla="*/ 0 w 113"/>
                <a:gd name="T39" fmla="*/ 117 h 120"/>
                <a:gd name="T40" fmla="*/ 30 w 113"/>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3" h="120">
                  <a:moveTo>
                    <a:pt x="30" y="0"/>
                  </a:moveTo>
                  <a:lnTo>
                    <a:pt x="56" y="0"/>
                  </a:lnTo>
                  <a:lnTo>
                    <a:pt x="80" y="3"/>
                  </a:lnTo>
                  <a:lnTo>
                    <a:pt x="93" y="3"/>
                  </a:lnTo>
                  <a:lnTo>
                    <a:pt x="103" y="3"/>
                  </a:lnTo>
                  <a:lnTo>
                    <a:pt x="113" y="3"/>
                  </a:lnTo>
                  <a:lnTo>
                    <a:pt x="113" y="3"/>
                  </a:lnTo>
                  <a:lnTo>
                    <a:pt x="113" y="7"/>
                  </a:lnTo>
                  <a:lnTo>
                    <a:pt x="113" y="13"/>
                  </a:lnTo>
                  <a:lnTo>
                    <a:pt x="113" y="30"/>
                  </a:lnTo>
                  <a:lnTo>
                    <a:pt x="110" y="43"/>
                  </a:lnTo>
                  <a:lnTo>
                    <a:pt x="97" y="84"/>
                  </a:lnTo>
                  <a:lnTo>
                    <a:pt x="83" y="104"/>
                  </a:lnTo>
                  <a:lnTo>
                    <a:pt x="70" y="120"/>
                  </a:lnTo>
                  <a:lnTo>
                    <a:pt x="46" y="120"/>
                  </a:lnTo>
                  <a:lnTo>
                    <a:pt x="30" y="117"/>
                  </a:lnTo>
                  <a:lnTo>
                    <a:pt x="16" y="117"/>
                  </a:lnTo>
                  <a:lnTo>
                    <a:pt x="6" y="117"/>
                  </a:lnTo>
                  <a:lnTo>
                    <a:pt x="0" y="117"/>
                  </a:lnTo>
                  <a:lnTo>
                    <a:pt x="0" y="117"/>
                  </a:lnTo>
                  <a:lnTo>
                    <a:pt x="30" y="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866" name="Freeform 50"/>
            <p:cNvSpPr>
              <a:spLocks/>
            </p:cNvSpPr>
            <p:nvPr/>
          </p:nvSpPr>
          <p:spPr bwMode="auto">
            <a:xfrm>
              <a:off x="4526" y="1799"/>
              <a:ext cx="236" cy="169"/>
            </a:xfrm>
            <a:custGeom>
              <a:avLst/>
              <a:gdLst>
                <a:gd name="T0" fmla="*/ 54 w 278"/>
                <a:gd name="T1" fmla="*/ 154 h 197"/>
                <a:gd name="T2" fmla="*/ 51 w 278"/>
                <a:gd name="T3" fmla="*/ 150 h 197"/>
                <a:gd name="T4" fmla="*/ 41 w 278"/>
                <a:gd name="T5" fmla="*/ 147 h 197"/>
                <a:gd name="T6" fmla="*/ 24 w 278"/>
                <a:gd name="T7" fmla="*/ 137 h 197"/>
                <a:gd name="T8" fmla="*/ 7 w 278"/>
                <a:gd name="T9" fmla="*/ 124 h 197"/>
                <a:gd name="T10" fmla="*/ 0 w 278"/>
                <a:gd name="T11" fmla="*/ 114 h 197"/>
                <a:gd name="T12" fmla="*/ 4 w 278"/>
                <a:gd name="T13" fmla="*/ 100 h 197"/>
                <a:gd name="T14" fmla="*/ 7 w 278"/>
                <a:gd name="T15" fmla="*/ 84 h 197"/>
                <a:gd name="T16" fmla="*/ 17 w 278"/>
                <a:gd name="T17" fmla="*/ 67 h 197"/>
                <a:gd name="T18" fmla="*/ 41 w 278"/>
                <a:gd name="T19" fmla="*/ 37 h 197"/>
                <a:gd name="T20" fmla="*/ 57 w 278"/>
                <a:gd name="T21" fmla="*/ 23 h 197"/>
                <a:gd name="T22" fmla="*/ 74 w 278"/>
                <a:gd name="T23" fmla="*/ 20 h 197"/>
                <a:gd name="T24" fmla="*/ 114 w 278"/>
                <a:gd name="T25" fmla="*/ 13 h 197"/>
                <a:gd name="T26" fmla="*/ 148 w 278"/>
                <a:gd name="T27" fmla="*/ 7 h 197"/>
                <a:gd name="T28" fmla="*/ 171 w 278"/>
                <a:gd name="T29" fmla="*/ 3 h 197"/>
                <a:gd name="T30" fmla="*/ 184 w 278"/>
                <a:gd name="T31" fmla="*/ 3 h 197"/>
                <a:gd name="T32" fmla="*/ 194 w 278"/>
                <a:gd name="T33" fmla="*/ 0 h 197"/>
                <a:gd name="T34" fmla="*/ 198 w 278"/>
                <a:gd name="T35" fmla="*/ 0 h 197"/>
                <a:gd name="T36" fmla="*/ 201 w 278"/>
                <a:gd name="T37" fmla="*/ 0 h 197"/>
                <a:gd name="T38" fmla="*/ 204 w 278"/>
                <a:gd name="T39" fmla="*/ 0 h 197"/>
                <a:gd name="T40" fmla="*/ 211 w 278"/>
                <a:gd name="T41" fmla="*/ 3 h 197"/>
                <a:gd name="T42" fmla="*/ 234 w 278"/>
                <a:gd name="T43" fmla="*/ 13 h 197"/>
                <a:gd name="T44" fmla="*/ 258 w 278"/>
                <a:gd name="T45" fmla="*/ 30 h 197"/>
                <a:gd name="T46" fmla="*/ 268 w 278"/>
                <a:gd name="T47" fmla="*/ 47 h 197"/>
                <a:gd name="T48" fmla="*/ 275 w 278"/>
                <a:gd name="T49" fmla="*/ 63 h 197"/>
                <a:gd name="T50" fmla="*/ 278 w 278"/>
                <a:gd name="T51" fmla="*/ 107 h 197"/>
                <a:gd name="T52" fmla="*/ 275 w 278"/>
                <a:gd name="T53" fmla="*/ 127 h 197"/>
                <a:gd name="T54" fmla="*/ 268 w 278"/>
                <a:gd name="T55" fmla="*/ 150 h 197"/>
                <a:gd name="T56" fmla="*/ 258 w 278"/>
                <a:gd name="T57" fmla="*/ 171 h 197"/>
                <a:gd name="T58" fmla="*/ 238 w 278"/>
                <a:gd name="T59" fmla="*/ 184 h 197"/>
                <a:gd name="T60" fmla="*/ 208 w 278"/>
                <a:gd name="T61" fmla="*/ 194 h 197"/>
                <a:gd name="T62" fmla="*/ 174 w 278"/>
                <a:gd name="T63" fmla="*/ 197 h 197"/>
                <a:gd name="T64" fmla="*/ 54 w 278"/>
                <a:gd name="T65" fmla="*/ 15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8" h="197">
                  <a:moveTo>
                    <a:pt x="54" y="154"/>
                  </a:moveTo>
                  <a:lnTo>
                    <a:pt x="51" y="150"/>
                  </a:lnTo>
                  <a:lnTo>
                    <a:pt x="41" y="147"/>
                  </a:lnTo>
                  <a:lnTo>
                    <a:pt x="24" y="137"/>
                  </a:lnTo>
                  <a:lnTo>
                    <a:pt x="7" y="124"/>
                  </a:lnTo>
                  <a:lnTo>
                    <a:pt x="0" y="114"/>
                  </a:lnTo>
                  <a:lnTo>
                    <a:pt x="4" y="100"/>
                  </a:lnTo>
                  <a:lnTo>
                    <a:pt x="7" y="84"/>
                  </a:lnTo>
                  <a:lnTo>
                    <a:pt x="17" y="67"/>
                  </a:lnTo>
                  <a:lnTo>
                    <a:pt x="41" y="37"/>
                  </a:lnTo>
                  <a:lnTo>
                    <a:pt x="57" y="23"/>
                  </a:lnTo>
                  <a:lnTo>
                    <a:pt x="74" y="20"/>
                  </a:lnTo>
                  <a:lnTo>
                    <a:pt x="114" y="13"/>
                  </a:lnTo>
                  <a:lnTo>
                    <a:pt x="148" y="7"/>
                  </a:lnTo>
                  <a:lnTo>
                    <a:pt x="171" y="3"/>
                  </a:lnTo>
                  <a:lnTo>
                    <a:pt x="184" y="3"/>
                  </a:lnTo>
                  <a:lnTo>
                    <a:pt x="194" y="0"/>
                  </a:lnTo>
                  <a:lnTo>
                    <a:pt x="198" y="0"/>
                  </a:lnTo>
                  <a:lnTo>
                    <a:pt x="201" y="0"/>
                  </a:lnTo>
                  <a:lnTo>
                    <a:pt x="204" y="0"/>
                  </a:lnTo>
                  <a:lnTo>
                    <a:pt x="211" y="3"/>
                  </a:lnTo>
                  <a:lnTo>
                    <a:pt x="234" y="13"/>
                  </a:lnTo>
                  <a:lnTo>
                    <a:pt x="258" y="30"/>
                  </a:lnTo>
                  <a:lnTo>
                    <a:pt x="268" y="47"/>
                  </a:lnTo>
                  <a:lnTo>
                    <a:pt x="275" y="63"/>
                  </a:lnTo>
                  <a:lnTo>
                    <a:pt x="278" y="107"/>
                  </a:lnTo>
                  <a:lnTo>
                    <a:pt x="275" y="127"/>
                  </a:lnTo>
                  <a:lnTo>
                    <a:pt x="268" y="150"/>
                  </a:lnTo>
                  <a:lnTo>
                    <a:pt x="258" y="171"/>
                  </a:lnTo>
                  <a:lnTo>
                    <a:pt x="238" y="184"/>
                  </a:lnTo>
                  <a:lnTo>
                    <a:pt x="208" y="194"/>
                  </a:lnTo>
                  <a:lnTo>
                    <a:pt x="174" y="197"/>
                  </a:lnTo>
                  <a:lnTo>
                    <a:pt x="54" y="154"/>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867" name="Freeform 51"/>
            <p:cNvSpPr>
              <a:spLocks/>
            </p:cNvSpPr>
            <p:nvPr/>
          </p:nvSpPr>
          <p:spPr bwMode="auto">
            <a:xfrm>
              <a:off x="4663" y="1865"/>
              <a:ext cx="45" cy="60"/>
            </a:xfrm>
            <a:custGeom>
              <a:avLst/>
              <a:gdLst>
                <a:gd name="T0" fmla="*/ 0 w 53"/>
                <a:gd name="T1" fmla="*/ 70 h 70"/>
                <a:gd name="T2" fmla="*/ 3 w 53"/>
                <a:gd name="T3" fmla="*/ 67 h 70"/>
                <a:gd name="T4" fmla="*/ 20 w 53"/>
                <a:gd name="T5" fmla="*/ 57 h 70"/>
                <a:gd name="T6" fmla="*/ 37 w 53"/>
                <a:gd name="T7" fmla="*/ 47 h 70"/>
                <a:gd name="T8" fmla="*/ 47 w 53"/>
                <a:gd name="T9" fmla="*/ 40 h 70"/>
                <a:gd name="T10" fmla="*/ 50 w 53"/>
                <a:gd name="T11" fmla="*/ 17 h 70"/>
                <a:gd name="T12" fmla="*/ 53 w 53"/>
                <a:gd name="T13" fmla="*/ 3 h 70"/>
                <a:gd name="T14" fmla="*/ 53 w 53"/>
                <a:gd name="T15" fmla="*/ 0 h 70"/>
                <a:gd name="T16" fmla="*/ 53 w 53"/>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70">
                  <a:moveTo>
                    <a:pt x="0" y="70"/>
                  </a:moveTo>
                  <a:lnTo>
                    <a:pt x="3" y="67"/>
                  </a:lnTo>
                  <a:lnTo>
                    <a:pt x="20" y="57"/>
                  </a:lnTo>
                  <a:lnTo>
                    <a:pt x="37" y="47"/>
                  </a:lnTo>
                  <a:lnTo>
                    <a:pt x="47" y="40"/>
                  </a:lnTo>
                  <a:lnTo>
                    <a:pt x="50" y="17"/>
                  </a:lnTo>
                  <a:lnTo>
                    <a:pt x="53" y="3"/>
                  </a:lnTo>
                  <a:lnTo>
                    <a:pt x="53" y="0"/>
                  </a:lnTo>
                  <a:lnTo>
                    <a:pt x="5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68" name="Freeform 52"/>
            <p:cNvSpPr>
              <a:spLocks/>
            </p:cNvSpPr>
            <p:nvPr/>
          </p:nvSpPr>
          <p:spPr bwMode="auto">
            <a:xfrm>
              <a:off x="4580" y="1853"/>
              <a:ext cx="20" cy="44"/>
            </a:xfrm>
            <a:custGeom>
              <a:avLst/>
              <a:gdLst>
                <a:gd name="T0" fmla="*/ 20 w 23"/>
                <a:gd name="T1" fmla="*/ 0 h 51"/>
                <a:gd name="T2" fmla="*/ 17 w 23"/>
                <a:gd name="T3" fmla="*/ 7 h 51"/>
                <a:gd name="T4" fmla="*/ 13 w 23"/>
                <a:gd name="T5" fmla="*/ 17 h 51"/>
                <a:gd name="T6" fmla="*/ 7 w 23"/>
                <a:gd name="T7" fmla="*/ 31 h 51"/>
                <a:gd name="T8" fmla="*/ 0 w 23"/>
                <a:gd name="T9" fmla="*/ 41 h 51"/>
                <a:gd name="T10" fmla="*/ 0 w 23"/>
                <a:gd name="T11" fmla="*/ 41 h 51"/>
                <a:gd name="T12" fmla="*/ 10 w 23"/>
                <a:gd name="T13" fmla="*/ 44 h 51"/>
                <a:gd name="T14" fmla="*/ 23 w 23"/>
                <a:gd name="T15" fmla="*/ 5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51">
                  <a:moveTo>
                    <a:pt x="20" y="0"/>
                  </a:moveTo>
                  <a:lnTo>
                    <a:pt x="17" y="7"/>
                  </a:lnTo>
                  <a:lnTo>
                    <a:pt x="13" y="17"/>
                  </a:lnTo>
                  <a:lnTo>
                    <a:pt x="7" y="31"/>
                  </a:lnTo>
                  <a:lnTo>
                    <a:pt x="0" y="41"/>
                  </a:lnTo>
                  <a:lnTo>
                    <a:pt x="0" y="41"/>
                  </a:lnTo>
                  <a:lnTo>
                    <a:pt x="10" y="44"/>
                  </a:lnTo>
                  <a:lnTo>
                    <a:pt x="23" y="5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69" name="Freeform 53"/>
            <p:cNvSpPr>
              <a:spLocks/>
            </p:cNvSpPr>
            <p:nvPr/>
          </p:nvSpPr>
          <p:spPr bwMode="auto">
            <a:xfrm>
              <a:off x="4614" y="1799"/>
              <a:ext cx="83" cy="101"/>
            </a:xfrm>
            <a:custGeom>
              <a:avLst/>
              <a:gdLst>
                <a:gd name="T0" fmla="*/ 0 w 97"/>
                <a:gd name="T1" fmla="*/ 13 h 117"/>
                <a:gd name="T2" fmla="*/ 0 w 97"/>
                <a:gd name="T3" fmla="*/ 17 h 117"/>
                <a:gd name="T4" fmla="*/ 0 w 97"/>
                <a:gd name="T5" fmla="*/ 23 h 117"/>
                <a:gd name="T6" fmla="*/ 0 w 97"/>
                <a:gd name="T7" fmla="*/ 47 h 117"/>
                <a:gd name="T8" fmla="*/ 7 w 97"/>
                <a:gd name="T9" fmla="*/ 80 h 117"/>
                <a:gd name="T10" fmla="*/ 23 w 97"/>
                <a:gd name="T11" fmla="*/ 117 h 117"/>
                <a:gd name="T12" fmla="*/ 27 w 97"/>
                <a:gd name="T13" fmla="*/ 114 h 117"/>
                <a:gd name="T14" fmla="*/ 34 w 97"/>
                <a:gd name="T15" fmla="*/ 107 h 117"/>
                <a:gd name="T16" fmla="*/ 44 w 97"/>
                <a:gd name="T17" fmla="*/ 94 h 117"/>
                <a:gd name="T18" fmla="*/ 54 w 97"/>
                <a:gd name="T19" fmla="*/ 80 h 117"/>
                <a:gd name="T20" fmla="*/ 77 w 97"/>
                <a:gd name="T21" fmla="*/ 40 h 117"/>
                <a:gd name="T22" fmla="*/ 97 w 97"/>
                <a:gd name="T23" fmla="*/ 0 h 117"/>
                <a:gd name="T24" fmla="*/ 0 w 97"/>
                <a:gd name="T25" fmla="*/ 1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117">
                  <a:moveTo>
                    <a:pt x="0" y="13"/>
                  </a:moveTo>
                  <a:lnTo>
                    <a:pt x="0" y="17"/>
                  </a:lnTo>
                  <a:lnTo>
                    <a:pt x="0" y="23"/>
                  </a:lnTo>
                  <a:lnTo>
                    <a:pt x="0" y="47"/>
                  </a:lnTo>
                  <a:lnTo>
                    <a:pt x="7" y="80"/>
                  </a:lnTo>
                  <a:lnTo>
                    <a:pt x="23" y="117"/>
                  </a:lnTo>
                  <a:lnTo>
                    <a:pt x="27" y="114"/>
                  </a:lnTo>
                  <a:lnTo>
                    <a:pt x="34" y="107"/>
                  </a:lnTo>
                  <a:lnTo>
                    <a:pt x="44" y="94"/>
                  </a:lnTo>
                  <a:lnTo>
                    <a:pt x="54" y="80"/>
                  </a:lnTo>
                  <a:lnTo>
                    <a:pt x="77" y="40"/>
                  </a:lnTo>
                  <a:lnTo>
                    <a:pt x="97" y="0"/>
                  </a:lnTo>
                  <a:lnTo>
                    <a:pt x="0" y="13"/>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70" name="Freeform 54"/>
            <p:cNvSpPr>
              <a:spLocks/>
            </p:cNvSpPr>
            <p:nvPr/>
          </p:nvSpPr>
          <p:spPr bwMode="auto">
            <a:xfrm>
              <a:off x="4617" y="1825"/>
              <a:ext cx="54" cy="35"/>
            </a:xfrm>
            <a:custGeom>
              <a:avLst/>
              <a:gdLst>
                <a:gd name="T0" fmla="*/ 0 w 64"/>
                <a:gd name="T1" fmla="*/ 40 h 40"/>
                <a:gd name="T2" fmla="*/ 7 w 64"/>
                <a:gd name="T3" fmla="*/ 37 h 40"/>
                <a:gd name="T4" fmla="*/ 14 w 64"/>
                <a:gd name="T5" fmla="*/ 30 h 40"/>
                <a:gd name="T6" fmla="*/ 24 w 64"/>
                <a:gd name="T7" fmla="*/ 17 h 40"/>
                <a:gd name="T8" fmla="*/ 34 w 64"/>
                <a:gd name="T9" fmla="*/ 0 h 40"/>
                <a:gd name="T10" fmla="*/ 34 w 64"/>
                <a:gd name="T11" fmla="*/ 7 h 40"/>
                <a:gd name="T12" fmla="*/ 44 w 64"/>
                <a:gd name="T13" fmla="*/ 17 h 40"/>
                <a:gd name="T14" fmla="*/ 54 w 64"/>
                <a:gd name="T15" fmla="*/ 27 h 40"/>
                <a:gd name="T16" fmla="*/ 64 w 64"/>
                <a:gd name="T17" fmla="*/ 3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40">
                  <a:moveTo>
                    <a:pt x="0" y="40"/>
                  </a:moveTo>
                  <a:lnTo>
                    <a:pt x="7" y="37"/>
                  </a:lnTo>
                  <a:lnTo>
                    <a:pt x="14" y="30"/>
                  </a:lnTo>
                  <a:lnTo>
                    <a:pt x="24" y="17"/>
                  </a:lnTo>
                  <a:lnTo>
                    <a:pt x="34" y="0"/>
                  </a:lnTo>
                  <a:lnTo>
                    <a:pt x="34" y="7"/>
                  </a:lnTo>
                  <a:lnTo>
                    <a:pt x="44" y="17"/>
                  </a:lnTo>
                  <a:lnTo>
                    <a:pt x="54" y="27"/>
                  </a:lnTo>
                  <a:lnTo>
                    <a:pt x="64" y="3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71" name="Freeform 55"/>
            <p:cNvSpPr>
              <a:spLocks/>
            </p:cNvSpPr>
            <p:nvPr/>
          </p:nvSpPr>
          <p:spPr bwMode="auto">
            <a:xfrm>
              <a:off x="4637" y="1848"/>
              <a:ext cx="15" cy="14"/>
            </a:xfrm>
            <a:custGeom>
              <a:avLst/>
              <a:gdLst>
                <a:gd name="T0" fmla="*/ 17 w 17"/>
                <a:gd name="T1" fmla="*/ 6 h 17"/>
                <a:gd name="T2" fmla="*/ 13 w 17"/>
                <a:gd name="T3" fmla="*/ 13 h 17"/>
                <a:gd name="T4" fmla="*/ 10 w 17"/>
                <a:gd name="T5" fmla="*/ 17 h 17"/>
                <a:gd name="T6" fmla="*/ 3 w 17"/>
                <a:gd name="T7" fmla="*/ 13 h 17"/>
                <a:gd name="T8" fmla="*/ 0 w 17"/>
                <a:gd name="T9" fmla="*/ 6 h 17"/>
                <a:gd name="T10" fmla="*/ 3 w 17"/>
                <a:gd name="T11" fmla="*/ 3 h 17"/>
                <a:gd name="T12" fmla="*/ 10 w 17"/>
                <a:gd name="T13" fmla="*/ 0 h 17"/>
                <a:gd name="T14" fmla="*/ 13 w 17"/>
                <a:gd name="T15" fmla="*/ 3 h 17"/>
                <a:gd name="T16" fmla="*/ 17 w 17"/>
                <a:gd name="T17" fmla="*/ 6 h 17"/>
                <a:gd name="T18" fmla="*/ 17 w 17"/>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17" y="6"/>
                  </a:moveTo>
                  <a:lnTo>
                    <a:pt x="13" y="13"/>
                  </a:lnTo>
                  <a:lnTo>
                    <a:pt x="10" y="17"/>
                  </a:lnTo>
                  <a:lnTo>
                    <a:pt x="3" y="13"/>
                  </a:lnTo>
                  <a:lnTo>
                    <a:pt x="0" y="6"/>
                  </a:lnTo>
                  <a:lnTo>
                    <a:pt x="3" y="3"/>
                  </a:lnTo>
                  <a:lnTo>
                    <a:pt x="10" y="0"/>
                  </a:lnTo>
                  <a:lnTo>
                    <a:pt x="13" y="3"/>
                  </a:lnTo>
                  <a:lnTo>
                    <a:pt x="17" y="6"/>
                  </a:lnTo>
                  <a:lnTo>
                    <a:pt x="17"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72" name="Freeform 56"/>
            <p:cNvSpPr>
              <a:spLocks/>
            </p:cNvSpPr>
            <p:nvPr/>
          </p:nvSpPr>
          <p:spPr bwMode="auto">
            <a:xfrm>
              <a:off x="4566" y="1622"/>
              <a:ext cx="190" cy="203"/>
            </a:xfrm>
            <a:custGeom>
              <a:avLst/>
              <a:gdLst>
                <a:gd name="T0" fmla="*/ 14 w 224"/>
                <a:gd name="T1" fmla="*/ 20 h 237"/>
                <a:gd name="T2" fmla="*/ 17 w 224"/>
                <a:gd name="T3" fmla="*/ 46 h 237"/>
                <a:gd name="T4" fmla="*/ 17 w 224"/>
                <a:gd name="T5" fmla="*/ 66 h 237"/>
                <a:gd name="T6" fmla="*/ 17 w 224"/>
                <a:gd name="T7" fmla="*/ 83 h 237"/>
                <a:gd name="T8" fmla="*/ 20 w 224"/>
                <a:gd name="T9" fmla="*/ 93 h 237"/>
                <a:gd name="T10" fmla="*/ 20 w 224"/>
                <a:gd name="T11" fmla="*/ 100 h 237"/>
                <a:gd name="T12" fmla="*/ 20 w 224"/>
                <a:gd name="T13" fmla="*/ 103 h 237"/>
                <a:gd name="T14" fmla="*/ 17 w 224"/>
                <a:gd name="T15" fmla="*/ 107 h 237"/>
                <a:gd name="T16" fmla="*/ 10 w 224"/>
                <a:gd name="T17" fmla="*/ 120 h 237"/>
                <a:gd name="T18" fmla="*/ 7 w 224"/>
                <a:gd name="T19" fmla="*/ 143 h 237"/>
                <a:gd name="T20" fmla="*/ 0 w 224"/>
                <a:gd name="T21" fmla="*/ 167 h 237"/>
                <a:gd name="T22" fmla="*/ 4 w 224"/>
                <a:gd name="T23" fmla="*/ 190 h 237"/>
                <a:gd name="T24" fmla="*/ 14 w 224"/>
                <a:gd name="T25" fmla="*/ 214 h 237"/>
                <a:gd name="T26" fmla="*/ 34 w 224"/>
                <a:gd name="T27" fmla="*/ 230 h 237"/>
                <a:gd name="T28" fmla="*/ 50 w 224"/>
                <a:gd name="T29" fmla="*/ 234 h 237"/>
                <a:gd name="T30" fmla="*/ 70 w 224"/>
                <a:gd name="T31" fmla="*/ 237 h 237"/>
                <a:gd name="T32" fmla="*/ 104 w 224"/>
                <a:gd name="T33" fmla="*/ 237 h 237"/>
                <a:gd name="T34" fmla="*/ 131 w 224"/>
                <a:gd name="T35" fmla="*/ 230 h 237"/>
                <a:gd name="T36" fmla="*/ 151 w 224"/>
                <a:gd name="T37" fmla="*/ 217 h 237"/>
                <a:gd name="T38" fmla="*/ 167 w 224"/>
                <a:gd name="T39" fmla="*/ 200 h 237"/>
                <a:gd name="T40" fmla="*/ 177 w 224"/>
                <a:gd name="T41" fmla="*/ 184 h 237"/>
                <a:gd name="T42" fmla="*/ 187 w 224"/>
                <a:gd name="T43" fmla="*/ 170 h 237"/>
                <a:gd name="T44" fmla="*/ 191 w 224"/>
                <a:gd name="T45" fmla="*/ 160 h 237"/>
                <a:gd name="T46" fmla="*/ 191 w 224"/>
                <a:gd name="T47" fmla="*/ 157 h 237"/>
                <a:gd name="T48" fmla="*/ 198 w 224"/>
                <a:gd name="T49" fmla="*/ 153 h 237"/>
                <a:gd name="T50" fmla="*/ 208 w 224"/>
                <a:gd name="T51" fmla="*/ 153 h 237"/>
                <a:gd name="T52" fmla="*/ 218 w 224"/>
                <a:gd name="T53" fmla="*/ 143 h 237"/>
                <a:gd name="T54" fmla="*/ 224 w 224"/>
                <a:gd name="T55" fmla="*/ 123 h 237"/>
                <a:gd name="T56" fmla="*/ 221 w 224"/>
                <a:gd name="T57" fmla="*/ 117 h 237"/>
                <a:gd name="T58" fmla="*/ 218 w 224"/>
                <a:gd name="T59" fmla="*/ 113 h 237"/>
                <a:gd name="T60" fmla="*/ 201 w 224"/>
                <a:gd name="T61" fmla="*/ 113 h 237"/>
                <a:gd name="T62" fmla="*/ 184 w 224"/>
                <a:gd name="T63" fmla="*/ 117 h 237"/>
                <a:gd name="T64" fmla="*/ 177 w 224"/>
                <a:gd name="T65" fmla="*/ 120 h 237"/>
                <a:gd name="T66" fmla="*/ 177 w 224"/>
                <a:gd name="T67" fmla="*/ 117 h 237"/>
                <a:gd name="T68" fmla="*/ 177 w 224"/>
                <a:gd name="T69" fmla="*/ 110 h 237"/>
                <a:gd name="T70" fmla="*/ 174 w 224"/>
                <a:gd name="T71" fmla="*/ 87 h 237"/>
                <a:gd name="T72" fmla="*/ 167 w 224"/>
                <a:gd name="T73" fmla="*/ 63 h 237"/>
                <a:gd name="T74" fmla="*/ 157 w 224"/>
                <a:gd name="T75" fmla="*/ 36 h 237"/>
                <a:gd name="T76" fmla="*/ 147 w 224"/>
                <a:gd name="T77" fmla="*/ 20 h 237"/>
                <a:gd name="T78" fmla="*/ 141 w 224"/>
                <a:gd name="T79" fmla="*/ 6 h 237"/>
                <a:gd name="T80" fmla="*/ 134 w 224"/>
                <a:gd name="T81" fmla="*/ 3 h 237"/>
                <a:gd name="T82" fmla="*/ 134 w 224"/>
                <a:gd name="T83" fmla="*/ 0 h 237"/>
                <a:gd name="T84" fmla="*/ 14 w 224"/>
                <a:gd name="T85" fmla="*/ 2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37">
                  <a:moveTo>
                    <a:pt x="14" y="20"/>
                  </a:moveTo>
                  <a:lnTo>
                    <a:pt x="17" y="46"/>
                  </a:lnTo>
                  <a:lnTo>
                    <a:pt x="17" y="66"/>
                  </a:lnTo>
                  <a:lnTo>
                    <a:pt x="17" y="83"/>
                  </a:lnTo>
                  <a:lnTo>
                    <a:pt x="20" y="93"/>
                  </a:lnTo>
                  <a:lnTo>
                    <a:pt x="20" y="100"/>
                  </a:lnTo>
                  <a:lnTo>
                    <a:pt x="20" y="103"/>
                  </a:lnTo>
                  <a:lnTo>
                    <a:pt x="17" y="107"/>
                  </a:lnTo>
                  <a:lnTo>
                    <a:pt x="10" y="120"/>
                  </a:lnTo>
                  <a:lnTo>
                    <a:pt x="7" y="143"/>
                  </a:lnTo>
                  <a:lnTo>
                    <a:pt x="0" y="167"/>
                  </a:lnTo>
                  <a:lnTo>
                    <a:pt x="4" y="190"/>
                  </a:lnTo>
                  <a:lnTo>
                    <a:pt x="14" y="214"/>
                  </a:lnTo>
                  <a:lnTo>
                    <a:pt x="34" y="230"/>
                  </a:lnTo>
                  <a:lnTo>
                    <a:pt x="50" y="234"/>
                  </a:lnTo>
                  <a:lnTo>
                    <a:pt x="70" y="237"/>
                  </a:lnTo>
                  <a:lnTo>
                    <a:pt x="104" y="237"/>
                  </a:lnTo>
                  <a:lnTo>
                    <a:pt x="131" y="230"/>
                  </a:lnTo>
                  <a:lnTo>
                    <a:pt x="151" y="217"/>
                  </a:lnTo>
                  <a:lnTo>
                    <a:pt x="167" y="200"/>
                  </a:lnTo>
                  <a:lnTo>
                    <a:pt x="177" y="184"/>
                  </a:lnTo>
                  <a:lnTo>
                    <a:pt x="187" y="170"/>
                  </a:lnTo>
                  <a:lnTo>
                    <a:pt x="191" y="160"/>
                  </a:lnTo>
                  <a:lnTo>
                    <a:pt x="191" y="157"/>
                  </a:lnTo>
                  <a:lnTo>
                    <a:pt x="198" y="153"/>
                  </a:lnTo>
                  <a:lnTo>
                    <a:pt x="208" y="153"/>
                  </a:lnTo>
                  <a:lnTo>
                    <a:pt x="218" y="143"/>
                  </a:lnTo>
                  <a:lnTo>
                    <a:pt x="224" y="123"/>
                  </a:lnTo>
                  <a:lnTo>
                    <a:pt x="221" y="117"/>
                  </a:lnTo>
                  <a:lnTo>
                    <a:pt x="218" y="113"/>
                  </a:lnTo>
                  <a:lnTo>
                    <a:pt x="201" y="113"/>
                  </a:lnTo>
                  <a:lnTo>
                    <a:pt x="184" y="117"/>
                  </a:lnTo>
                  <a:lnTo>
                    <a:pt x="177" y="120"/>
                  </a:lnTo>
                  <a:lnTo>
                    <a:pt x="177" y="117"/>
                  </a:lnTo>
                  <a:lnTo>
                    <a:pt x="177" y="110"/>
                  </a:lnTo>
                  <a:lnTo>
                    <a:pt x="174" y="87"/>
                  </a:lnTo>
                  <a:lnTo>
                    <a:pt x="167" y="63"/>
                  </a:lnTo>
                  <a:lnTo>
                    <a:pt x="157" y="36"/>
                  </a:lnTo>
                  <a:lnTo>
                    <a:pt x="147" y="20"/>
                  </a:lnTo>
                  <a:lnTo>
                    <a:pt x="141" y="6"/>
                  </a:lnTo>
                  <a:lnTo>
                    <a:pt x="134" y="3"/>
                  </a:lnTo>
                  <a:lnTo>
                    <a:pt x="134" y="0"/>
                  </a:lnTo>
                  <a:lnTo>
                    <a:pt x="14" y="2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73" name="Freeform 57"/>
            <p:cNvSpPr>
              <a:spLocks/>
            </p:cNvSpPr>
            <p:nvPr/>
          </p:nvSpPr>
          <p:spPr bwMode="auto">
            <a:xfrm>
              <a:off x="4532" y="1546"/>
              <a:ext cx="239" cy="107"/>
            </a:xfrm>
            <a:custGeom>
              <a:avLst/>
              <a:gdLst>
                <a:gd name="T0" fmla="*/ 74 w 281"/>
                <a:gd name="T1" fmla="*/ 77 h 123"/>
                <a:gd name="T2" fmla="*/ 70 w 281"/>
                <a:gd name="T3" fmla="*/ 77 h 123"/>
                <a:gd name="T4" fmla="*/ 64 w 281"/>
                <a:gd name="T5" fmla="*/ 77 h 123"/>
                <a:gd name="T6" fmla="*/ 37 w 281"/>
                <a:gd name="T7" fmla="*/ 80 h 123"/>
                <a:gd name="T8" fmla="*/ 10 w 281"/>
                <a:gd name="T9" fmla="*/ 83 h 123"/>
                <a:gd name="T10" fmla="*/ 3 w 281"/>
                <a:gd name="T11" fmla="*/ 90 h 123"/>
                <a:gd name="T12" fmla="*/ 0 w 281"/>
                <a:gd name="T13" fmla="*/ 90 h 123"/>
                <a:gd name="T14" fmla="*/ 3 w 281"/>
                <a:gd name="T15" fmla="*/ 93 h 123"/>
                <a:gd name="T16" fmla="*/ 10 w 281"/>
                <a:gd name="T17" fmla="*/ 97 h 123"/>
                <a:gd name="T18" fmla="*/ 34 w 281"/>
                <a:gd name="T19" fmla="*/ 100 h 123"/>
                <a:gd name="T20" fmla="*/ 70 w 281"/>
                <a:gd name="T21" fmla="*/ 107 h 123"/>
                <a:gd name="T22" fmla="*/ 114 w 281"/>
                <a:gd name="T23" fmla="*/ 113 h 123"/>
                <a:gd name="T24" fmla="*/ 157 w 281"/>
                <a:gd name="T25" fmla="*/ 117 h 123"/>
                <a:gd name="T26" fmla="*/ 204 w 281"/>
                <a:gd name="T27" fmla="*/ 120 h 123"/>
                <a:gd name="T28" fmla="*/ 244 w 281"/>
                <a:gd name="T29" fmla="*/ 123 h 123"/>
                <a:gd name="T30" fmla="*/ 274 w 281"/>
                <a:gd name="T31" fmla="*/ 120 h 123"/>
                <a:gd name="T32" fmla="*/ 274 w 281"/>
                <a:gd name="T33" fmla="*/ 117 h 123"/>
                <a:gd name="T34" fmla="*/ 278 w 281"/>
                <a:gd name="T35" fmla="*/ 107 h 123"/>
                <a:gd name="T36" fmla="*/ 281 w 281"/>
                <a:gd name="T37" fmla="*/ 90 h 123"/>
                <a:gd name="T38" fmla="*/ 278 w 281"/>
                <a:gd name="T39" fmla="*/ 67 h 123"/>
                <a:gd name="T40" fmla="*/ 274 w 281"/>
                <a:gd name="T41" fmla="*/ 46 h 123"/>
                <a:gd name="T42" fmla="*/ 261 w 281"/>
                <a:gd name="T43" fmla="*/ 26 h 123"/>
                <a:gd name="T44" fmla="*/ 241 w 281"/>
                <a:gd name="T45" fmla="*/ 13 h 123"/>
                <a:gd name="T46" fmla="*/ 211 w 281"/>
                <a:gd name="T47" fmla="*/ 0 h 123"/>
                <a:gd name="T48" fmla="*/ 177 w 281"/>
                <a:gd name="T49" fmla="*/ 0 h 123"/>
                <a:gd name="T50" fmla="*/ 151 w 281"/>
                <a:gd name="T51" fmla="*/ 6 h 123"/>
                <a:gd name="T52" fmla="*/ 127 w 281"/>
                <a:gd name="T53" fmla="*/ 16 h 123"/>
                <a:gd name="T54" fmla="*/ 107 w 281"/>
                <a:gd name="T55" fmla="*/ 33 h 123"/>
                <a:gd name="T56" fmla="*/ 90 w 281"/>
                <a:gd name="T57" fmla="*/ 46 h 123"/>
                <a:gd name="T58" fmla="*/ 84 w 281"/>
                <a:gd name="T59" fmla="*/ 63 h 123"/>
                <a:gd name="T60" fmla="*/ 77 w 281"/>
                <a:gd name="T61" fmla="*/ 73 h 123"/>
                <a:gd name="T62" fmla="*/ 74 w 281"/>
                <a:gd name="T63" fmla="*/ 77 h 123"/>
                <a:gd name="T64" fmla="*/ 74 w 281"/>
                <a:gd name="T65" fmla="*/ 7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1" h="123">
                  <a:moveTo>
                    <a:pt x="74" y="77"/>
                  </a:moveTo>
                  <a:lnTo>
                    <a:pt x="70" y="77"/>
                  </a:lnTo>
                  <a:lnTo>
                    <a:pt x="64" y="77"/>
                  </a:lnTo>
                  <a:lnTo>
                    <a:pt x="37" y="80"/>
                  </a:lnTo>
                  <a:lnTo>
                    <a:pt x="10" y="83"/>
                  </a:lnTo>
                  <a:lnTo>
                    <a:pt x="3" y="90"/>
                  </a:lnTo>
                  <a:lnTo>
                    <a:pt x="0" y="90"/>
                  </a:lnTo>
                  <a:lnTo>
                    <a:pt x="3" y="93"/>
                  </a:lnTo>
                  <a:lnTo>
                    <a:pt x="10" y="97"/>
                  </a:lnTo>
                  <a:lnTo>
                    <a:pt x="34" y="100"/>
                  </a:lnTo>
                  <a:lnTo>
                    <a:pt x="70" y="107"/>
                  </a:lnTo>
                  <a:lnTo>
                    <a:pt x="114" y="113"/>
                  </a:lnTo>
                  <a:lnTo>
                    <a:pt x="157" y="117"/>
                  </a:lnTo>
                  <a:lnTo>
                    <a:pt x="204" y="120"/>
                  </a:lnTo>
                  <a:lnTo>
                    <a:pt x="244" y="123"/>
                  </a:lnTo>
                  <a:lnTo>
                    <a:pt x="274" y="120"/>
                  </a:lnTo>
                  <a:lnTo>
                    <a:pt x="274" y="117"/>
                  </a:lnTo>
                  <a:lnTo>
                    <a:pt x="278" y="107"/>
                  </a:lnTo>
                  <a:lnTo>
                    <a:pt x="281" y="90"/>
                  </a:lnTo>
                  <a:lnTo>
                    <a:pt x="278" y="67"/>
                  </a:lnTo>
                  <a:lnTo>
                    <a:pt x="274" y="46"/>
                  </a:lnTo>
                  <a:lnTo>
                    <a:pt x="261" y="26"/>
                  </a:lnTo>
                  <a:lnTo>
                    <a:pt x="241" y="13"/>
                  </a:lnTo>
                  <a:lnTo>
                    <a:pt x="211" y="0"/>
                  </a:lnTo>
                  <a:lnTo>
                    <a:pt x="177" y="0"/>
                  </a:lnTo>
                  <a:lnTo>
                    <a:pt x="151" y="6"/>
                  </a:lnTo>
                  <a:lnTo>
                    <a:pt x="127" y="16"/>
                  </a:lnTo>
                  <a:lnTo>
                    <a:pt x="107" y="33"/>
                  </a:lnTo>
                  <a:lnTo>
                    <a:pt x="90" y="46"/>
                  </a:lnTo>
                  <a:lnTo>
                    <a:pt x="84" y="63"/>
                  </a:lnTo>
                  <a:lnTo>
                    <a:pt x="77" y="73"/>
                  </a:lnTo>
                  <a:lnTo>
                    <a:pt x="74" y="77"/>
                  </a:lnTo>
                  <a:lnTo>
                    <a:pt x="74" y="77"/>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874" name="Freeform 58"/>
            <p:cNvSpPr>
              <a:spLocks/>
            </p:cNvSpPr>
            <p:nvPr/>
          </p:nvSpPr>
          <p:spPr bwMode="auto">
            <a:xfrm>
              <a:off x="4612" y="1771"/>
              <a:ext cx="45" cy="26"/>
            </a:xfrm>
            <a:custGeom>
              <a:avLst/>
              <a:gdLst>
                <a:gd name="T0" fmla="*/ 0 w 53"/>
                <a:gd name="T1" fmla="*/ 3 h 30"/>
                <a:gd name="T2" fmla="*/ 6 w 53"/>
                <a:gd name="T3" fmla="*/ 3 h 30"/>
                <a:gd name="T4" fmla="*/ 20 w 53"/>
                <a:gd name="T5" fmla="*/ 0 h 30"/>
                <a:gd name="T6" fmla="*/ 37 w 53"/>
                <a:gd name="T7" fmla="*/ 0 h 30"/>
                <a:gd name="T8" fmla="*/ 53 w 53"/>
                <a:gd name="T9" fmla="*/ 0 h 30"/>
                <a:gd name="T10" fmla="*/ 53 w 53"/>
                <a:gd name="T11" fmla="*/ 6 h 30"/>
                <a:gd name="T12" fmla="*/ 47 w 53"/>
                <a:gd name="T13" fmla="*/ 16 h 30"/>
                <a:gd name="T14" fmla="*/ 40 w 53"/>
                <a:gd name="T15" fmla="*/ 26 h 30"/>
                <a:gd name="T16" fmla="*/ 30 w 53"/>
                <a:gd name="T17" fmla="*/ 30 h 30"/>
                <a:gd name="T18" fmla="*/ 16 w 53"/>
                <a:gd name="T19" fmla="*/ 26 h 30"/>
                <a:gd name="T20" fmla="*/ 6 w 53"/>
                <a:gd name="T21" fmla="*/ 16 h 30"/>
                <a:gd name="T22" fmla="*/ 3 w 53"/>
                <a:gd name="T23" fmla="*/ 6 h 30"/>
                <a:gd name="T24" fmla="*/ 0 w 53"/>
                <a:gd name="T25" fmla="*/ 3 h 30"/>
                <a:gd name="T26" fmla="*/ 0 w 53"/>
                <a:gd name="T2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30">
                  <a:moveTo>
                    <a:pt x="0" y="3"/>
                  </a:moveTo>
                  <a:lnTo>
                    <a:pt x="6" y="3"/>
                  </a:lnTo>
                  <a:lnTo>
                    <a:pt x="20" y="0"/>
                  </a:lnTo>
                  <a:lnTo>
                    <a:pt x="37" y="0"/>
                  </a:lnTo>
                  <a:lnTo>
                    <a:pt x="53" y="0"/>
                  </a:lnTo>
                  <a:lnTo>
                    <a:pt x="53" y="6"/>
                  </a:lnTo>
                  <a:lnTo>
                    <a:pt x="47" y="16"/>
                  </a:lnTo>
                  <a:lnTo>
                    <a:pt x="40" y="26"/>
                  </a:lnTo>
                  <a:lnTo>
                    <a:pt x="30" y="30"/>
                  </a:lnTo>
                  <a:lnTo>
                    <a:pt x="16" y="26"/>
                  </a:lnTo>
                  <a:lnTo>
                    <a:pt x="6" y="16"/>
                  </a:lnTo>
                  <a:lnTo>
                    <a:pt x="3" y="6"/>
                  </a:lnTo>
                  <a:lnTo>
                    <a:pt x="0" y="3"/>
                  </a:lnTo>
                  <a:lnTo>
                    <a:pt x="0" y="3"/>
                  </a:lnTo>
                  <a:close/>
                </a:path>
              </a:pathLst>
            </a:custGeom>
            <a:solidFill>
              <a:srgbClr val="F81514"/>
            </a:solidFill>
            <a:ln w="26988">
              <a:solidFill>
                <a:srgbClr val="000000"/>
              </a:solidFill>
              <a:prstDash val="solid"/>
              <a:round/>
              <a:headEnd/>
              <a:tailEnd/>
            </a:ln>
          </p:spPr>
          <p:txBody>
            <a:bodyPr/>
            <a:lstStyle/>
            <a:p>
              <a:endParaRPr lang="ja-JP" altLang="en-US"/>
            </a:p>
          </p:txBody>
        </p:sp>
        <p:sp>
          <p:nvSpPr>
            <p:cNvPr id="34875" name="Freeform 59"/>
            <p:cNvSpPr>
              <a:spLocks/>
            </p:cNvSpPr>
            <p:nvPr/>
          </p:nvSpPr>
          <p:spPr bwMode="auto">
            <a:xfrm>
              <a:off x="4603" y="1667"/>
              <a:ext cx="14" cy="26"/>
            </a:xfrm>
            <a:custGeom>
              <a:avLst/>
              <a:gdLst>
                <a:gd name="T0" fmla="*/ 16 w 16"/>
                <a:gd name="T1" fmla="*/ 17 h 30"/>
                <a:gd name="T2" fmla="*/ 13 w 16"/>
                <a:gd name="T3" fmla="*/ 27 h 30"/>
                <a:gd name="T4" fmla="*/ 6 w 16"/>
                <a:gd name="T5" fmla="*/ 30 h 30"/>
                <a:gd name="T6" fmla="*/ 3 w 16"/>
                <a:gd name="T7" fmla="*/ 27 h 30"/>
                <a:gd name="T8" fmla="*/ 0 w 16"/>
                <a:gd name="T9" fmla="*/ 17 h 30"/>
                <a:gd name="T10" fmla="*/ 3 w 16"/>
                <a:gd name="T11" fmla="*/ 7 h 30"/>
                <a:gd name="T12" fmla="*/ 6 w 16"/>
                <a:gd name="T13" fmla="*/ 0 h 30"/>
                <a:gd name="T14" fmla="*/ 13 w 16"/>
                <a:gd name="T15" fmla="*/ 7 h 30"/>
                <a:gd name="T16" fmla="*/ 16 w 16"/>
                <a:gd name="T17" fmla="*/ 17 h 30"/>
                <a:gd name="T18" fmla="*/ 16 w 16"/>
                <a:gd name="T19"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17"/>
                  </a:moveTo>
                  <a:lnTo>
                    <a:pt x="13" y="27"/>
                  </a:lnTo>
                  <a:lnTo>
                    <a:pt x="6" y="30"/>
                  </a:lnTo>
                  <a:lnTo>
                    <a:pt x="3" y="27"/>
                  </a:lnTo>
                  <a:lnTo>
                    <a:pt x="0" y="17"/>
                  </a:lnTo>
                  <a:lnTo>
                    <a:pt x="3" y="7"/>
                  </a:lnTo>
                  <a:lnTo>
                    <a:pt x="6" y="0"/>
                  </a:lnTo>
                  <a:lnTo>
                    <a:pt x="13" y="7"/>
                  </a:lnTo>
                  <a:lnTo>
                    <a:pt x="16" y="17"/>
                  </a:lnTo>
                  <a:lnTo>
                    <a:pt x="16"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76" name="Freeform 60"/>
            <p:cNvSpPr>
              <a:spLocks/>
            </p:cNvSpPr>
            <p:nvPr/>
          </p:nvSpPr>
          <p:spPr bwMode="auto">
            <a:xfrm>
              <a:off x="4652" y="1667"/>
              <a:ext cx="11" cy="26"/>
            </a:xfrm>
            <a:custGeom>
              <a:avLst/>
              <a:gdLst>
                <a:gd name="T0" fmla="*/ 13 w 13"/>
                <a:gd name="T1" fmla="*/ 17 h 30"/>
                <a:gd name="T2" fmla="*/ 10 w 13"/>
                <a:gd name="T3" fmla="*/ 27 h 30"/>
                <a:gd name="T4" fmla="*/ 6 w 13"/>
                <a:gd name="T5" fmla="*/ 30 h 30"/>
                <a:gd name="T6" fmla="*/ 0 w 13"/>
                <a:gd name="T7" fmla="*/ 27 h 30"/>
                <a:gd name="T8" fmla="*/ 0 w 13"/>
                <a:gd name="T9" fmla="*/ 17 h 30"/>
                <a:gd name="T10" fmla="*/ 0 w 13"/>
                <a:gd name="T11" fmla="*/ 7 h 30"/>
                <a:gd name="T12" fmla="*/ 6 w 13"/>
                <a:gd name="T13" fmla="*/ 0 h 30"/>
                <a:gd name="T14" fmla="*/ 10 w 13"/>
                <a:gd name="T15" fmla="*/ 7 h 30"/>
                <a:gd name="T16" fmla="*/ 13 w 13"/>
                <a:gd name="T17" fmla="*/ 17 h 30"/>
                <a:gd name="T18" fmla="*/ 13 w 13"/>
                <a:gd name="T19"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0">
                  <a:moveTo>
                    <a:pt x="13" y="17"/>
                  </a:moveTo>
                  <a:lnTo>
                    <a:pt x="10" y="27"/>
                  </a:lnTo>
                  <a:lnTo>
                    <a:pt x="6" y="30"/>
                  </a:lnTo>
                  <a:lnTo>
                    <a:pt x="0" y="27"/>
                  </a:lnTo>
                  <a:lnTo>
                    <a:pt x="0" y="17"/>
                  </a:lnTo>
                  <a:lnTo>
                    <a:pt x="0" y="7"/>
                  </a:lnTo>
                  <a:lnTo>
                    <a:pt x="6" y="0"/>
                  </a:lnTo>
                  <a:lnTo>
                    <a:pt x="10" y="7"/>
                  </a:lnTo>
                  <a:lnTo>
                    <a:pt x="13" y="17"/>
                  </a:lnTo>
                  <a:lnTo>
                    <a:pt x="13"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77" name="Freeform 61"/>
            <p:cNvSpPr>
              <a:spLocks/>
            </p:cNvSpPr>
            <p:nvPr/>
          </p:nvSpPr>
          <p:spPr bwMode="auto">
            <a:xfrm>
              <a:off x="4598" y="1704"/>
              <a:ext cx="48" cy="44"/>
            </a:xfrm>
            <a:custGeom>
              <a:avLst/>
              <a:gdLst>
                <a:gd name="T0" fmla="*/ 30 w 57"/>
                <a:gd name="T1" fmla="*/ 50 h 50"/>
                <a:gd name="T2" fmla="*/ 23 w 57"/>
                <a:gd name="T3" fmla="*/ 50 h 50"/>
                <a:gd name="T4" fmla="*/ 13 w 57"/>
                <a:gd name="T5" fmla="*/ 46 h 50"/>
                <a:gd name="T6" fmla="*/ 7 w 57"/>
                <a:gd name="T7" fmla="*/ 36 h 50"/>
                <a:gd name="T8" fmla="*/ 0 w 57"/>
                <a:gd name="T9" fmla="*/ 23 h 50"/>
                <a:gd name="T10" fmla="*/ 7 w 57"/>
                <a:gd name="T11" fmla="*/ 10 h 50"/>
                <a:gd name="T12" fmla="*/ 17 w 57"/>
                <a:gd name="T13" fmla="*/ 3 h 50"/>
                <a:gd name="T14" fmla="*/ 33 w 57"/>
                <a:gd name="T15" fmla="*/ 0 h 50"/>
                <a:gd name="T16" fmla="*/ 57 w 57"/>
                <a:gd name="T17" fmla="*/ 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0">
                  <a:moveTo>
                    <a:pt x="30" y="50"/>
                  </a:moveTo>
                  <a:lnTo>
                    <a:pt x="23" y="50"/>
                  </a:lnTo>
                  <a:lnTo>
                    <a:pt x="13" y="46"/>
                  </a:lnTo>
                  <a:lnTo>
                    <a:pt x="7" y="36"/>
                  </a:lnTo>
                  <a:lnTo>
                    <a:pt x="0" y="23"/>
                  </a:lnTo>
                  <a:lnTo>
                    <a:pt x="7" y="10"/>
                  </a:lnTo>
                  <a:lnTo>
                    <a:pt x="17" y="3"/>
                  </a:lnTo>
                  <a:lnTo>
                    <a:pt x="33" y="0"/>
                  </a:lnTo>
                  <a:lnTo>
                    <a:pt x="57"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78" name="Freeform 62"/>
            <p:cNvSpPr>
              <a:spLocks/>
            </p:cNvSpPr>
            <p:nvPr/>
          </p:nvSpPr>
          <p:spPr bwMode="auto">
            <a:xfrm>
              <a:off x="4566" y="1897"/>
              <a:ext cx="68" cy="52"/>
            </a:xfrm>
            <a:custGeom>
              <a:avLst/>
              <a:gdLst>
                <a:gd name="T0" fmla="*/ 0 w 80"/>
                <a:gd name="T1" fmla="*/ 36 h 60"/>
                <a:gd name="T2" fmla="*/ 24 w 80"/>
                <a:gd name="T3" fmla="*/ 16 h 60"/>
                <a:gd name="T4" fmla="*/ 37 w 80"/>
                <a:gd name="T5" fmla="*/ 6 h 60"/>
                <a:gd name="T6" fmla="*/ 40 w 80"/>
                <a:gd name="T7" fmla="*/ 0 h 60"/>
                <a:gd name="T8" fmla="*/ 40 w 80"/>
                <a:gd name="T9" fmla="*/ 0 h 60"/>
                <a:gd name="T10" fmla="*/ 47 w 80"/>
                <a:gd name="T11" fmla="*/ 3 h 60"/>
                <a:gd name="T12" fmla="*/ 60 w 80"/>
                <a:gd name="T13" fmla="*/ 6 h 60"/>
                <a:gd name="T14" fmla="*/ 74 w 80"/>
                <a:gd name="T15" fmla="*/ 10 h 60"/>
                <a:gd name="T16" fmla="*/ 80 w 80"/>
                <a:gd name="T17" fmla="*/ 20 h 60"/>
                <a:gd name="T18" fmla="*/ 77 w 80"/>
                <a:gd name="T19" fmla="*/ 33 h 60"/>
                <a:gd name="T20" fmla="*/ 70 w 80"/>
                <a:gd name="T21" fmla="*/ 46 h 60"/>
                <a:gd name="T22" fmla="*/ 64 w 80"/>
                <a:gd name="T23" fmla="*/ 57 h 60"/>
                <a:gd name="T24" fmla="*/ 60 w 80"/>
                <a:gd name="T25" fmla="*/ 60 h 60"/>
                <a:gd name="T26" fmla="*/ 54 w 80"/>
                <a:gd name="T27" fmla="*/ 60 h 60"/>
                <a:gd name="T28" fmla="*/ 37 w 80"/>
                <a:gd name="T29" fmla="*/ 60 h 60"/>
                <a:gd name="T30" fmla="*/ 17 w 80"/>
                <a:gd name="T31" fmla="*/ 53 h 60"/>
                <a:gd name="T32" fmla="*/ 10 w 80"/>
                <a:gd name="T33" fmla="*/ 46 h 60"/>
                <a:gd name="T34" fmla="*/ 0 w 80"/>
                <a:gd name="T35" fmla="*/ 36 h 60"/>
                <a:gd name="T36" fmla="*/ 0 w 80"/>
                <a:gd name="T37" fmla="*/ 3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60">
                  <a:moveTo>
                    <a:pt x="0" y="36"/>
                  </a:moveTo>
                  <a:lnTo>
                    <a:pt x="24" y="16"/>
                  </a:lnTo>
                  <a:lnTo>
                    <a:pt x="37" y="6"/>
                  </a:lnTo>
                  <a:lnTo>
                    <a:pt x="40" y="0"/>
                  </a:lnTo>
                  <a:lnTo>
                    <a:pt x="40" y="0"/>
                  </a:lnTo>
                  <a:lnTo>
                    <a:pt x="47" y="3"/>
                  </a:lnTo>
                  <a:lnTo>
                    <a:pt x="60" y="6"/>
                  </a:lnTo>
                  <a:lnTo>
                    <a:pt x="74" y="10"/>
                  </a:lnTo>
                  <a:lnTo>
                    <a:pt x="80" y="20"/>
                  </a:lnTo>
                  <a:lnTo>
                    <a:pt x="77" y="33"/>
                  </a:lnTo>
                  <a:lnTo>
                    <a:pt x="70" y="46"/>
                  </a:lnTo>
                  <a:lnTo>
                    <a:pt x="64" y="57"/>
                  </a:lnTo>
                  <a:lnTo>
                    <a:pt x="60" y="60"/>
                  </a:lnTo>
                  <a:lnTo>
                    <a:pt x="54" y="60"/>
                  </a:lnTo>
                  <a:lnTo>
                    <a:pt x="37" y="60"/>
                  </a:lnTo>
                  <a:lnTo>
                    <a:pt x="17" y="53"/>
                  </a:lnTo>
                  <a:lnTo>
                    <a:pt x="10" y="46"/>
                  </a:lnTo>
                  <a:lnTo>
                    <a:pt x="0" y="36"/>
                  </a:lnTo>
                  <a:lnTo>
                    <a:pt x="0" y="36"/>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79" name="Freeform 63"/>
            <p:cNvSpPr>
              <a:spLocks/>
            </p:cNvSpPr>
            <p:nvPr/>
          </p:nvSpPr>
          <p:spPr bwMode="auto">
            <a:xfrm>
              <a:off x="4606" y="1919"/>
              <a:ext cx="65" cy="53"/>
            </a:xfrm>
            <a:custGeom>
              <a:avLst/>
              <a:gdLst>
                <a:gd name="T0" fmla="*/ 0 w 77"/>
                <a:gd name="T1" fmla="*/ 34 h 61"/>
                <a:gd name="T2" fmla="*/ 0 w 77"/>
                <a:gd name="T3" fmla="*/ 34 h 61"/>
                <a:gd name="T4" fmla="*/ 0 w 77"/>
                <a:gd name="T5" fmla="*/ 27 h 61"/>
                <a:gd name="T6" fmla="*/ 3 w 77"/>
                <a:gd name="T7" fmla="*/ 17 h 61"/>
                <a:gd name="T8" fmla="*/ 10 w 77"/>
                <a:gd name="T9" fmla="*/ 7 h 61"/>
                <a:gd name="T10" fmla="*/ 17 w 77"/>
                <a:gd name="T11" fmla="*/ 0 h 61"/>
                <a:gd name="T12" fmla="*/ 20 w 77"/>
                <a:gd name="T13" fmla="*/ 0 h 61"/>
                <a:gd name="T14" fmla="*/ 23 w 77"/>
                <a:gd name="T15" fmla="*/ 4 h 61"/>
                <a:gd name="T16" fmla="*/ 30 w 77"/>
                <a:gd name="T17" fmla="*/ 0 h 61"/>
                <a:gd name="T18" fmla="*/ 33 w 77"/>
                <a:gd name="T19" fmla="*/ 4 h 61"/>
                <a:gd name="T20" fmla="*/ 40 w 77"/>
                <a:gd name="T21" fmla="*/ 7 h 61"/>
                <a:gd name="T22" fmla="*/ 44 w 77"/>
                <a:gd name="T23" fmla="*/ 7 h 61"/>
                <a:gd name="T24" fmla="*/ 50 w 77"/>
                <a:gd name="T25" fmla="*/ 7 h 61"/>
                <a:gd name="T26" fmla="*/ 54 w 77"/>
                <a:gd name="T27" fmla="*/ 7 h 61"/>
                <a:gd name="T28" fmla="*/ 57 w 77"/>
                <a:gd name="T29" fmla="*/ 10 h 61"/>
                <a:gd name="T30" fmla="*/ 60 w 77"/>
                <a:gd name="T31" fmla="*/ 10 h 61"/>
                <a:gd name="T32" fmla="*/ 64 w 77"/>
                <a:gd name="T33" fmla="*/ 10 h 61"/>
                <a:gd name="T34" fmla="*/ 70 w 77"/>
                <a:gd name="T35" fmla="*/ 10 h 61"/>
                <a:gd name="T36" fmla="*/ 70 w 77"/>
                <a:gd name="T37" fmla="*/ 17 h 61"/>
                <a:gd name="T38" fmla="*/ 74 w 77"/>
                <a:gd name="T39" fmla="*/ 24 h 61"/>
                <a:gd name="T40" fmla="*/ 77 w 77"/>
                <a:gd name="T41" fmla="*/ 34 h 61"/>
                <a:gd name="T42" fmla="*/ 77 w 77"/>
                <a:gd name="T43" fmla="*/ 44 h 61"/>
                <a:gd name="T44" fmla="*/ 70 w 77"/>
                <a:gd name="T45" fmla="*/ 54 h 61"/>
                <a:gd name="T46" fmla="*/ 54 w 77"/>
                <a:gd name="T47" fmla="*/ 61 h 61"/>
                <a:gd name="T48" fmla="*/ 30 w 77"/>
                <a:gd name="T49" fmla="*/ 61 h 61"/>
                <a:gd name="T50" fmla="*/ 10 w 77"/>
                <a:gd name="T51" fmla="*/ 51 h 61"/>
                <a:gd name="T52" fmla="*/ 3 w 77"/>
                <a:gd name="T53" fmla="*/ 44 h 61"/>
                <a:gd name="T54" fmla="*/ 0 w 77"/>
                <a:gd name="T55" fmla="*/ 34 h 61"/>
                <a:gd name="T56" fmla="*/ 0 w 77"/>
                <a:gd name="T57" fmla="*/ 3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1">
                  <a:moveTo>
                    <a:pt x="0" y="34"/>
                  </a:moveTo>
                  <a:lnTo>
                    <a:pt x="0" y="34"/>
                  </a:lnTo>
                  <a:lnTo>
                    <a:pt x="0" y="27"/>
                  </a:lnTo>
                  <a:lnTo>
                    <a:pt x="3" y="17"/>
                  </a:lnTo>
                  <a:lnTo>
                    <a:pt x="10" y="7"/>
                  </a:lnTo>
                  <a:lnTo>
                    <a:pt x="17" y="0"/>
                  </a:lnTo>
                  <a:lnTo>
                    <a:pt x="20" y="0"/>
                  </a:lnTo>
                  <a:lnTo>
                    <a:pt x="23" y="4"/>
                  </a:lnTo>
                  <a:lnTo>
                    <a:pt x="30" y="0"/>
                  </a:lnTo>
                  <a:lnTo>
                    <a:pt x="33" y="4"/>
                  </a:lnTo>
                  <a:lnTo>
                    <a:pt x="40" y="7"/>
                  </a:lnTo>
                  <a:lnTo>
                    <a:pt x="44" y="7"/>
                  </a:lnTo>
                  <a:lnTo>
                    <a:pt x="50" y="7"/>
                  </a:lnTo>
                  <a:lnTo>
                    <a:pt x="54" y="7"/>
                  </a:lnTo>
                  <a:lnTo>
                    <a:pt x="57" y="10"/>
                  </a:lnTo>
                  <a:lnTo>
                    <a:pt x="60" y="10"/>
                  </a:lnTo>
                  <a:lnTo>
                    <a:pt x="64" y="10"/>
                  </a:lnTo>
                  <a:lnTo>
                    <a:pt x="70" y="10"/>
                  </a:lnTo>
                  <a:lnTo>
                    <a:pt x="70" y="17"/>
                  </a:lnTo>
                  <a:lnTo>
                    <a:pt x="74" y="24"/>
                  </a:lnTo>
                  <a:lnTo>
                    <a:pt x="77" y="34"/>
                  </a:lnTo>
                  <a:lnTo>
                    <a:pt x="77" y="44"/>
                  </a:lnTo>
                  <a:lnTo>
                    <a:pt x="70" y="54"/>
                  </a:lnTo>
                  <a:lnTo>
                    <a:pt x="54" y="61"/>
                  </a:lnTo>
                  <a:lnTo>
                    <a:pt x="30" y="61"/>
                  </a:lnTo>
                  <a:lnTo>
                    <a:pt x="10" y="51"/>
                  </a:lnTo>
                  <a:lnTo>
                    <a:pt x="3" y="44"/>
                  </a:lnTo>
                  <a:lnTo>
                    <a:pt x="0" y="34"/>
                  </a:lnTo>
                  <a:lnTo>
                    <a:pt x="0" y="34"/>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80" name="Freeform 64"/>
            <p:cNvSpPr>
              <a:spLocks/>
            </p:cNvSpPr>
            <p:nvPr/>
          </p:nvSpPr>
          <p:spPr bwMode="auto">
            <a:xfrm>
              <a:off x="4214" y="1762"/>
              <a:ext cx="151" cy="226"/>
            </a:xfrm>
            <a:custGeom>
              <a:avLst/>
              <a:gdLst>
                <a:gd name="T0" fmla="*/ 0 w 177"/>
                <a:gd name="T1" fmla="*/ 251 h 265"/>
                <a:gd name="T2" fmla="*/ 0 w 177"/>
                <a:gd name="T3" fmla="*/ 251 h 265"/>
                <a:gd name="T4" fmla="*/ 0 w 177"/>
                <a:gd name="T5" fmla="*/ 241 h 265"/>
                <a:gd name="T6" fmla="*/ 0 w 177"/>
                <a:gd name="T7" fmla="*/ 225 h 265"/>
                <a:gd name="T8" fmla="*/ 3 w 177"/>
                <a:gd name="T9" fmla="*/ 204 h 265"/>
                <a:gd name="T10" fmla="*/ 10 w 177"/>
                <a:gd name="T11" fmla="*/ 158 h 265"/>
                <a:gd name="T12" fmla="*/ 23 w 177"/>
                <a:gd name="T13" fmla="*/ 101 h 265"/>
                <a:gd name="T14" fmla="*/ 36 w 177"/>
                <a:gd name="T15" fmla="*/ 74 h 265"/>
                <a:gd name="T16" fmla="*/ 50 w 177"/>
                <a:gd name="T17" fmla="*/ 51 h 265"/>
                <a:gd name="T18" fmla="*/ 63 w 177"/>
                <a:gd name="T19" fmla="*/ 34 h 265"/>
                <a:gd name="T20" fmla="*/ 77 w 177"/>
                <a:gd name="T21" fmla="*/ 21 h 265"/>
                <a:gd name="T22" fmla="*/ 97 w 177"/>
                <a:gd name="T23" fmla="*/ 7 h 265"/>
                <a:gd name="T24" fmla="*/ 107 w 177"/>
                <a:gd name="T25" fmla="*/ 4 h 265"/>
                <a:gd name="T26" fmla="*/ 107 w 177"/>
                <a:gd name="T27" fmla="*/ 0 h 265"/>
                <a:gd name="T28" fmla="*/ 130 w 177"/>
                <a:gd name="T29" fmla="*/ 24 h 265"/>
                <a:gd name="T30" fmla="*/ 147 w 177"/>
                <a:gd name="T31" fmla="*/ 41 h 265"/>
                <a:gd name="T32" fmla="*/ 160 w 177"/>
                <a:gd name="T33" fmla="*/ 51 h 265"/>
                <a:gd name="T34" fmla="*/ 167 w 177"/>
                <a:gd name="T35" fmla="*/ 61 h 265"/>
                <a:gd name="T36" fmla="*/ 173 w 177"/>
                <a:gd name="T37" fmla="*/ 67 h 265"/>
                <a:gd name="T38" fmla="*/ 177 w 177"/>
                <a:gd name="T39" fmla="*/ 67 h 265"/>
                <a:gd name="T40" fmla="*/ 177 w 177"/>
                <a:gd name="T41" fmla="*/ 74 h 265"/>
                <a:gd name="T42" fmla="*/ 173 w 177"/>
                <a:gd name="T43" fmla="*/ 87 h 265"/>
                <a:gd name="T44" fmla="*/ 170 w 177"/>
                <a:gd name="T45" fmla="*/ 107 h 265"/>
                <a:gd name="T46" fmla="*/ 167 w 177"/>
                <a:gd name="T47" fmla="*/ 131 h 265"/>
                <a:gd name="T48" fmla="*/ 157 w 177"/>
                <a:gd name="T49" fmla="*/ 188 h 265"/>
                <a:gd name="T50" fmla="*/ 150 w 177"/>
                <a:gd name="T51" fmla="*/ 215 h 265"/>
                <a:gd name="T52" fmla="*/ 143 w 177"/>
                <a:gd name="T53" fmla="*/ 241 h 265"/>
                <a:gd name="T54" fmla="*/ 140 w 177"/>
                <a:gd name="T55" fmla="*/ 241 h 265"/>
                <a:gd name="T56" fmla="*/ 133 w 177"/>
                <a:gd name="T57" fmla="*/ 248 h 265"/>
                <a:gd name="T58" fmla="*/ 123 w 177"/>
                <a:gd name="T59" fmla="*/ 251 h 265"/>
                <a:gd name="T60" fmla="*/ 107 w 177"/>
                <a:gd name="T61" fmla="*/ 258 h 265"/>
                <a:gd name="T62" fmla="*/ 87 w 177"/>
                <a:gd name="T63" fmla="*/ 265 h 265"/>
                <a:gd name="T64" fmla="*/ 63 w 177"/>
                <a:gd name="T65" fmla="*/ 265 h 265"/>
                <a:gd name="T66" fmla="*/ 33 w 177"/>
                <a:gd name="T67" fmla="*/ 261 h 265"/>
                <a:gd name="T68" fmla="*/ 0 w 177"/>
                <a:gd name="T69" fmla="*/ 251 h 265"/>
                <a:gd name="T70" fmla="*/ 0 w 177"/>
                <a:gd name="T71" fmla="*/ 251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7" h="265">
                  <a:moveTo>
                    <a:pt x="0" y="251"/>
                  </a:moveTo>
                  <a:lnTo>
                    <a:pt x="0" y="251"/>
                  </a:lnTo>
                  <a:lnTo>
                    <a:pt x="0" y="241"/>
                  </a:lnTo>
                  <a:lnTo>
                    <a:pt x="0" y="225"/>
                  </a:lnTo>
                  <a:lnTo>
                    <a:pt x="3" y="204"/>
                  </a:lnTo>
                  <a:lnTo>
                    <a:pt x="10" y="158"/>
                  </a:lnTo>
                  <a:lnTo>
                    <a:pt x="23" y="101"/>
                  </a:lnTo>
                  <a:lnTo>
                    <a:pt x="36" y="74"/>
                  </a:lnTo>
                  <a:lnTo>
                    <a:pt x="50" y="51"/>
                  </a:lnTo>
                  <a:lnTo>
                    <a:pt x="63" y="34"/>
                  </a:lnTo>
                  <a:lnTo>
                    <a:pt x="77" y="21"/>
                  </a:lnTo>
                  <a:lnTo>
                    <a:pt x="97" y="7"/>
                  </a:lnTo>
                  <a:lnTo>
                    <a:pt x="107" y="4"/>
                  </a:lnTo>
                  <a:lnTo>
                    <a:pt x="107" y="0"/>
                  </a:lnTo>
                  <a:lnTo>
                    <a:pt x="130" y="24"/>
                  </a:lnTo>
                  <a:lnTo>
                    <a:pt x="147" y="41"/>
                  </a:lnTo>
                  <a:lnTo>
                    <a:pt x="160" y="51"/>
                  </a:lnTo>
                  <a:lnTo>
                    <a:pt x="167" y="61"/>
                  </a:lnTo>
                  <a:lnTo>
                    <a:pt x="173" y="67"/>
                  </a:lnTo>
                  <a:lnTo>
                    <a:pt x="177" y="67"/>
                  </a:lnTo>
                  <a:lnTo>
                    <a:pt x="177" y="74"/>
                  </a:lnTo>
                  <a:lnTo>
                    <a:pt x="173" y="87"/>
                  </a:lnTo>
                  <a:lnTo>
                    <a:pt x="170" y="107"/>
                  </a:lnTo>
                  <a:lnTo>
                    <a:pt x="167" y="131"/>
                  </a:lnTo>
                  <a:lnTo>
                    <a:pt x="157" y="188"/>
                  </a:lnTo>
                  <a:lnTo>
                    <a:pt x="150" y="215"/>
                  </a:lnTo>
                  <a:lnTo>
                    <a:pt x="143" y="241"/>
                  </a:lnTo>
                  <a:lnTo>
                    <a:pt x="140" y="241"/>
                  </a:lnTo>
                  <a:lnTo>
                    <a:pt x="133" y="248"/>
                  </a:lnTo>
                  <a:lnTo>
                    <a:pt x="123" y="251"/>
                  </a:lnTo>
                  <a:lnTo>
                    <a:pt x="107" y="258"/>
                  </a:lnTo>
                  <a:lnTo>
                    <a:pt x="87" y="265"/>
                  </a:lnTo>
                  <a:lnTo>
                    <a:pt x="63" y="265"/>
                  </a:lnTo>
                  <a:lnTo>
                    <a:pt x="33" y="261"/>
                  </a:lnTo>
                  <a:lnTo>
                    <a:pt x="0" y="251"/>
                  </a:lnTo>
                  <a:lnTo>
                    <a:pt x="0" y="251"/>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881" name="Freeform 65"/>
            <p:cNvSpPr>
              <a:spLocks/>
            </p:cNvSpPr>
            <p:nvPr/>
          </p:nvSpPr>
          <p:spPr bwMode="auto">
            <a:xfrm>
              <a:off x="4348" y="1988"/>
              <a:ext cx="96" cy="47"/>
            </a:xfrm>
            <a:custGeom>
              <a:avLst/>
              <a:gdLst>
                <a:gd name="T0" fmla="*/ 23 w 113"/>
                <a:gd name="T1" fmla="*/ 3 h 53"/>
                <a:gd name="T2" fmla="*/ 27 w 113"/>
                <a:gd name="T3" fmla="*/ 3 h 53"/>
                <a:gd name="T4" fmla="*/ 33 w 113"/>
                <a:gd name="T5" fmla="*/ 0 h 53"/>
                <a:gd name="T6" fmla="*/ 57 w 113"/>
                <a:gd name="T7" fmla="*/ 0 h 53"/>
                <a:gd name="T8" fmla="*/ 83 w 113"/>
                <a:gd name="T9" fmla="*/ 0 h 53"/>
                <a:gd name="T10" fmla="*/ 107 w 113"/>
                <a:gd name="T11" fmla="*/ 10 h 53"/>
                <a:gd name="T12" fmla="*/ 110 w 113"/>
                <a:gd name="T13" fmla="*/ 16 h 53"/>
                <a:gd name="T14" fmla="*/ 113 w 113"/>
                <a:gd name="T15" fmla="*/ 20 h 53"/>
                <a:gd name="T16" fmla="*/ 107 w 113"/>
                <a:gd name="T17" fmla="*/ 23 h 53"/>
                <a:gd name="T18" fmla="*/ 100 w 113"/>
                <a:gd name="T19" fmla="*/ 20 h 53"/>
                <a:gd name="T20" fmla="*/ 97 w 113"/>
                <a:gd name="T21" fmla="*/ 20 h 53"/>
                <a:gd name="T22" fmla="*/ 100 w 113"/>
                <a:gd name="T23" fmla="*/ 23 h 53"/>
                <a:gd name="T24" fmla="*/ 103 w 113"/>
                <a:gd name="T25" fmla="*/ 33 h 53"/>
                <a:gd name="T26" fmla="*/ 107 w 113"/>
                <a:gd name="T27" fmla="*/ 43 h 53"/>
                <a:gd name="T28" fmla="*/ 107 w 113"/>
                <a:gd name="T29" fmla="*/ 53 h 53"/>
                <a:gd name="T30" fmla="*/ 97 w 113"/>
                <a:gd name="T31" fmla="*/ 53 h 53"/>
                <a:gd name="T32" fmla="*/ 87 w 113"/>
                <a:gd name="T33" fmla="*/ 50 h 53"/>
                <a:gd name="T34" fmla="*/ 80 w 113"/>
                <a:gd name="T35" fmla="*/ 43 h 53"/>
                <a:gd name="T36" fmla="*/ 77 w 113"/>
                <a:gd name="T37" fmla="*/ 43 h 53"/>
                <a:gd name="T38" fmla="*/ 70 w 113"/>
                <a:gd name="T39" fmla="*/ 50 h 53"/>
                <a:gd name="T40" fmla="*/ 67 w 113"/>
                <a:gd name="T41" fmla="*/ 53 h 53"/>
                <a:gd name="T42" fmla="*/ 67 w 113"/>
                <a:gd name="T43" fmla="*/ 53 h 53"/>
                <a:gd name="T44" fmla="*/ 57 w 113"/>
                <a:gd name="T45" fmla="*/ 50 h 53"/>
                <a:gd name="T46" fmla="*/ 50 w 113"/>
                <a:gd name="T47" fmla="*/ 47 h 53"/>
                <a:gd name="T48" fmla="*/ 50 w 113"/>
                <a:gd name="T49" fmla="*/ 47 h 53"/>
                <a:gd name="T50" fmla="*/ 40 w 113"/>
                <a:gd name="T51" fmla="*/ 47 h 53"/>
                <a:gd name="T52" fmla="*/ 27 w 113"/>
                <a:gd name="T53" fmla="*/ 43 h 53"/>
                <a:gd name="T54" fmla="*/ 10 w 113"/>
                <a:gd name="T55" fmla="*/ 36 h 53"/>
                <a:gd name="T56" fmla="*/ 0 w 113"/>
                <a:gd name="T57" fmla="*/ 20 h 53"/>
                <a:gd name="T58" fmla="*/ 23 w 113"/>
                <a:gd name="T59" fmla="*/ 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3" h="53">
                  <a:moveTo>
                    <a:pt x="23" y="3"/>
                  </a:moveTo>
                  <a:lnTo>
                    <a:pt x="27" y="3"/>
                  </a:lnTo>
                  <a:lnTo>
                    <a:pt x="33" y="0"/>
                  </a:lnTo>
                  <a:lnTo>
                    <a:pt x="57" y="0"/>
                  </a:lnTo>
                  <a:lnTo>
                    <a:pt x="83" y="0"/>
                  </a:lnTo>
                  <a:lnTo>
                    <a:pt x="107" y="10"/>
                  </a:lnTo>
                  <a:lnTo>
                    <a:pt x="110" y="16"/>
                  </a:lnTo>
                  <a:lnTo>
                    <a:pt x="113" y="20"/>
                  </a:lnTo>
                  <a:lnTo>
                    <a:pt x="107" y="23"/>
                  </a:lnTo>
                  <a:lnTo>
                    <a:pt x="100" y="20"/>
                  </a:lnTo>
                  <a:lnTo>
                    <a:pt x="97" y="20"/>
                  </a:lnTo>
                  <a:lnTo>
                    <a:pt x="100" y="23"/>
                  </a:lnTo>
                  <a:lnTo>
                    <a:pt x="103" y="33"/>
                  </a:lnTo>
                  <a:lnTo>
                    <a:pt x="107" y="43"/>
                  </a:lnTo>
                  <a:lnTo>
                    <a:pt x="107" y="53"/>
                  </a:lnTo>
                  <a:lnTo>
                    <a:pt x="97" y="53"/>
                  </a:lnTo>
                  <a:lnTo>
                    <a:pt x="87" y="50"/>
                  </a:lnTo>
                  <a:lnTo>
                    <a:pt x="80" y="43"/>
                  </a:lnTo>
                  <a:lnTo>
                    <a:pt x="77" y="43"/>
                  </a:lnTo>
                  <a:lnTo>
                    <a:pt x="70" y="50"/>
                  </a:lnTo>
                  <a:lnTo>
                    <a:pt x="67" y="53"/>
                  </a:lnTo>
                  <a:lnTo>
                    <a:pt x="67" y="53"/>
                  </a:lnTo>
                  <a:lnTo>
                    <a:pt x="57" y="50"/>
                  </a:lnTo>
                  <a:lnTo>
                    <a:pt x="50" y="47"/>
                  </a:lnTo>
                  <a:lnTo>
                    <a:pt x="50" y="47"/>
                  </a:lnTo>
                  <a:lnTo>
                    <a:pt x="40" y="47"/>
                  </a:lnTo>
                  <a:lnTo>
                    <a:pt x="27" y="43"/>
                  </a:lnTo>
                  <a:lnTo>
                    <a:pt x="10" y="36"/>
                  </a:lnTo>
                  <a:lnTo>
                    <a:pt x="0" y="20"/>
                  </a:lnTo>
                  <a:lnTo>
                    <a:pt x="23" y="3"/>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82" name="Freeform 66"/>
            <p:cNvSpPr>
              <a:spLocks/>
            </p:cNvSpPr>
            <p:nvPr/>
          </p:nvSpPr>
          <p:spPr bwMode="auto">
            <a:xfrm>
              <a:off x="4243" y="1840"/>
              <a:ext cx="133" cy="179"/>
            </a:xfrm>
            <a:custGeom>
              <a:avLst/>
              <a:gdLst>
                <a:gd name="T0" fmla="*/ 114 w 157"/>
                <a:gd name="T1" fmla="*/ 210 h 210"/>
                <a:gd name="T2" fmla="*/ 110 w 157"/>
                <a:gd name="T3" fmla="*/ 207 h 210"/>
                <a:gd name="T4" fmla="*/ 100 w 157"/>
                <a:gd name="T5" fmla="*/ 204 h 210"/>
                <a:gd name="T6" fmla="*/ 87 w 157"/>
                <a:gd name="T7" fmla="*/ 194 h 210"/>
                <a:gd name="T8" fmla="*/ 70 w 157"/>
                <a:gd name="T9" fmla="*/ 184 h 210"/>
                <a:gd name="T10" fmla="*/ 33 w 157"/>
                <a:gd name="T11" fmla="*/ 150 h 210"/>
                <a:gd name="T12" fmla="*/ 20 w 157"/>
                <a:gd name="T13" fmla="*/ 130 h 210"/>
                <a:gd name="T14" fmla="*/ 7 w 157"/>
                <a:gd name="T15" fmla="*/ 103 h 210"/>
                <a:gd name="T16" fmla="*/ 0 w 157"/>
                <a:gd name="T17" fmla="*/ 80 h 210"/>
                <a:gd name="T18" fmla="*/ 0 w 157"/>
                <a:gd name="T19" fmla="*/ 57 h 210"/>
                <a:gd name="T20" fmla="*/ 7 w 157"/>
                <a:gd name="T21" fmla="*/ 23 h 210"/>
                <a:gd name="T22" fmla="*/ 20 w 157"/>
                <a:gd name="T23" fmla="*/ 3 h 210"/>
                <a:gd name="T24" fmla="*/ 40 w 157"/>
                <a:gd name="T25" fmla="*/ 0 h 210"/>
                <a:gd name="T26" fmla="*/ 47 w 157"/>
                <a:gd name="T27" fmla="*/ 0 h 210"/>
                <a:gd name="T28" fmla="*/ 57 w 157"/>
                <a:gd name="T29" fmla="*/ 10 h 210"/>
                <a:gd name="T30" fmla="*/ 70 w 157"/>
                <a:gd name="T31" fmla="*/ 37 h 210"/>
                <a:gd name="T32" fmla="*/ 77 w 157"/>
                <a:gd name="T33" fmla="*/ 70 h 210"/>
                <a:gd name="T34" fmla="*/ 74 w 157"/>
                <a:gd name="T35" fmla="*/ 100 h 210"/>
                <a:gd name="T36" fmla="*/ 80 w 157"/>
                <a:gd name="T37" fmla="*/ 100 h 210"/>
                <a:gd name="T38" fmla="*/ 87 w 157"/>
                <a:gd name="T39" fmla="*/ 103 h 210"/>
                <a:gd name="T40" fmla="*/ 94 w 157"/>
                <a:gd name="T41" fmla="*/ 113 h 210"/>
                <a:gd name="T42" fmla="*/ 97 w 157"/>
                <a:gd name="T43" fmla="*/ 124 h 210"/>
                <a:gd name="T44" fmla="*/ 117 w 157"/>
                <a:gd name="T45" fmla="*/ 134 h 210"/>
                <a:gd name="T46" fmla="*/ 130 w 157"/>
                <a:gd name="T47" fmla="*/ 144 h 210"/>
                <a:gd name="T48" fmla="*/ 147 w 157"/>
                <a:gd name="T49" fmla="*/ 154 h 210"/>
                <a:gd name="T50" fmla="*/ 154 w 157"/>
                <a:gd name="T51" fmla="*/ 160 h 210"/>
                <a:gd name="T52" fmla="*/ 157 w 157"/>
                <a:gd name="T53" fmla="*/ 160 h 210"/>
                <a:gd name="T54" fmla="*/ 157 w 157"/>
                <a:gd name="T55" fmla="*/ 160 h 210"/>
                <a:gd name="T56" fmla="*/ 154 w 157"/>
                <a:gd name="T57" fmla="*/ 167 h 210"/>
                <a:gd name="T58" fmla="*/ 147 w 157"/>
                <a:gd name="T59" fmla="*/ 184 h 210"/>
                <a:gd name="T60" fmla="*/ 134 w 157"/>
                <a:gd name="T61" fmla="*/ 200 h 210"/>
                <a:gd name="T62" fmla="*/ 124 w 157"/>
                <a:gd name="T63" fmla="*/ 207 h 210"/>
                <a:gd name="T64" fmla="*/ 114 w 157"/>
                <a:gd name="T65" fmla="*/ 210 h 210"/>
                <a:gd name="T66" fmla="*/ 114 w 157"/>
                <a:gd name="T67"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210">
                  <a:moveTo>
                    <a:pt x="114" y="210"/>
                  </a:moveTo>
                  <a:lnTo>
                    <a:pt x="110" y="207"/>
                  </a:lnTo>
                  <a:lnTo>
                    <a:pt x="100" y="204"/>
                  </a:lnTo>
                  <a:lnTo>
                    <a:pt x="87" y="194"/>
                  </a:lnTo>
                  <a:lnTo>
                    <a:pt x="70" y="184"/>
                  </a:lnTo>
                  <a:lnTo>
                    <a:pt x="33" y="150"/>
                  </a:lnTo>
                  <a:lnTo>
                    <a:pt x="20" y="130"/>
                  </a:lnTo>
                  <a:lnTo>
                    <a:pt x="7" y="103"/>
                  </a:lnTo>
                  <a:lnTo>
                    <a:pt x="0" y="80"/>
                  </a:lnTo>
                  <a:lnTo>
                    <a:pt x="0" y="57"/>
                  </a:lnTo>
                  <a:lnTo>
                    <a:pt x="7" y="23"/>
                  </a:lnTo>
                  <a:lnTo>
                    <a:pt x="20" y="3"/>
                  </a:lnTo>
                  <a:lnTo>
                    <a:pt x="40" y="0"/>
                  </a:lnTo>
                  <a:lnTo>
                    <a:pt x="47" y="0"/>
                  </a:lnTo>
                  <a:lnTo>
                    <a:pt x="57" y="10"/>
                  </a:lnTo>
                  <a:lnTo>
                    <a:pt x="70" y="37"/>
                  </a:lnTo>
                  <a:lnTo>
                    <a:pt x="77" y="70"/>
                  </a:lnTo>
                  <a:lnTo>
                    <a:pt x="74" y="100"/>
                  </a:lnTo>
                  <a:lnTo>
                    <a:pt x="80" y="100"/>
                  </a:lnTo>
                  <a:lnTo>
                    <a:pt x="87" y="103"/>
                  </a:lnTo>
                  <a:lnTo>
                    <a:pt x="94" y="113"/>
                  </a:lnTo>
                  <a:lnTo>
                    <a:pt x="97" y="124"/>
                  </a:lnTo>
                  <a:lnTo>
                    <a:pt x="117" y="134"/>
                  </a:lnTo>
                  <a:lnTo>
                    <a:pt x="130" y="144"/>
                  </a:lnTo>
                  <a:lnTo>
                    <a:pt x="147" y="154"/>
                  </a:lnTo>
                  <a:lnTo>
                    <a:pt x="154" y="160"/>
                  </a:lnTo>
                  <a:lnTo>
                    <a:pt x="157" y="160"/>
                  </a:lnTo>
                  <a:lnTo>
                    <a:pt x="157" y="160"/>
                  </a:lnTo>
                  <a:lnTo>
                    <a:pt x="154" y="167"/>
                  </a:lnTo>
                  <a:lnTo>
                    <a:pt x="147" y="184"/>
                  </a:lnTo>
                  <a:lnTo>
                    <a:pt x="134" y="200"/>
                  </a:lnTo>
                  <a:lnTo>
                    <a:pt x="124" y="207"/>
                  </a:lnTo>
                  <a:lnTo>
                    <a:pt x="114" y="210"/>
                  </a:lnTo>
                  <a:lnTo>
                    <a:pt x="114" y="210"/>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883" name="Freeform 67"/>
            <p:cNvSpPr>
              <a:spLocks/>
            </p:cNvSpPr>
            <p:nvPr/>
          </p:nvSpPr>
          <p:spPr bwMode="auto">
            <a:xfrm>
              <a:off x="4305" y="1762"/>
              <a:ext cx="60" cy="135"/>
            </a:xfrm>
            <a:custGeom>
              <a:avLst/>
              <a:gdLst>
                <a:gd name="T0" fmla="*/ 0 w 70"/>
                <a:gd name="T1" fmla="*/ 0 h 158"/>
                <a:gd name="T2" fmla="*/ 3 w 70"/>
                <a:gd name="T3" fmla="*/ 7 h 158"/>
                <a:gd name="T4" fmla="*/ 6 w 70"/>
                <a:gd name="T5" fmla="*/ 24 h 158"/>
                <a:gd name="T6" fmla="*/ 10 w 70"/>
                <a:gd name="T7" fmla="*/ 51 h 158"/>
                <a:gd name="T8" fmla="*/ 16 w 70"/>
                <a:gd name="T9" fmla="*/ 77 h 158"/>
                <a:gd name="T10" fmla="*/ 20 w 70"/>
                <a:gd name="T11" fmla="*/ 107 h 158"/>
                <a:gd name="T12" fmla="*/ 26 w 70"/>
                <a:gd name="T13" fmla="*/ 134 h 158"/>
                <a:gd name="T14" fmla="*/ 33 w 70"/>
                <a:gd name="T15" fmla="*/ 151 h 158"/>
                <a:gd name="T16" fmla="*/ 36 w 70"/>
                <a:gd name="T17" fmla="*/ 158 h 158"/>
                <a:gd name="T18" fmla="*/ 40 w 70"/>
                <a:gd name="T19" fmla="*/ 151 h 158"/>
                <a:gd name="T20" fmla="*/ 46 w 70"/>
                <a:gd name="T21" fmla="*/ 141 h 158"/>
                <a:gd name="T22" fmla="*/ 56 w 70"/>
                <a:gd name="T23" fmla="*/ 111 h 158"/>
                <a:gd name="T24" fmla="*/ 66 w 70"/>
                <a:gd name="T25" fmla="*/ 84 h 158"/>
                <a:gd name="T26" fmla="*/ 66 w 70"/>
                <a:gd name="T27" fmla="*/ 74 h 158"/>
                <a:gd name="T28" fmla="*/ 70 w 70"/>
                <a:gd name="T29" fmla="*/ 67 h 158"/>
                <a:gd name="T30" fmla="*/ 0 w 70"/>
                <a:gd name="T3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158">
                  <a:moveTo>
                    <a:pt x="0" y="0"/>
                  </a:moveTo>
                  <a:lnTo>
                    <a:pt x="3" y="7"/>
                  </a:lnTo>
                  <a:lnTo>
                    <a:pt x="6" y="24"/>
                  </a:lnTo>
                  <a:lnTo>
                    <a:pt x="10" y="51"/>
                  </a:lnTo>
                  <a:lnTo>
                    <a:pt x="16" y="77"/>
                  </a:lnTo>
                  <a:lnTo>
                    <a:pt x="20" y="107"/>
                  </a:lnTo>
                  <a:lnTo>
                    <a:pt x="26" y="134"/>
                  </a:lnTo>
                  <a:lnTo>
                    <a:pt x="33" y="151"/>
                  </a:lnTo>
                  <a:lnTo>
                    <a:pt x="36" y="158"/>
                  </a:lnTo>
                  <a:lnTo>
                    <a:pt x="40" y="151"/>
                  </a:lnTo>
                  <a:lnTo>
                    <a:pt x="46" y="141"/>
                  </a:lnTo>
                  <a:lnTo>
                    <a:pt x="56" y="111"/>
                  </a:lnTo>
                  <a:lnTo>
                    <a:pt x="66" y="84"/>
                  </a:lnTo>
                  <a:lnTo>
                    <a:pt x="66" y="74"/>
                  </a:lnTo>
                  <a:lnTo>
                    <a:pt x="70" y="67"/>
                  </a:lnTo>
                  <a:lnTo>
                    <a:pt x="0" y="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84" name="Freeform 68"/>
            <p:cNvSpPr>
              <a:spLocks/>
            </p:cNvSpPr>
            <p:nvPr/>
          </p:nvSpPr>
          <p:spPr bwMode="auto">
            <a:xfrm>
              <a:off x="4319" y="1816"/>
              <a:ext cx="25" cy="26"/>
            </a:xfrm>
            <a:custGeom>
              <a:avLst/>
              <a:gdLst>
                <a:gd name="T0" fmla="*/ 30 w 30"/>
                <a:gd name="T1" fmla="*/ 0 h 30"/>
                <a:gd name="T2" fmla="*/ 0 w 30"/>
                <a:gd name="T3" fmla="*/ 30 h 30"/>
                <a:gd name="T4" fmla="*/ 30 w 30"/>
                <a:gd name="T5" fmla="*/ 0 h 30"/>
              </a:gdLst>
              <a:ahLst/>
              <a:cxnLst>
                <a:cxn ang="0">
                  <a:pos x="T0" y="T1"/>
                </a:cxn>
                <a:cxn ang="0">
                  <a:pos x="T2" y="T3"/>
                </a:cxn>
                <a:cxn ang="0">
                  <a:pos x="T4" y="T5"/>
                </a:cxn>
              </a:cxnLst>
              <a:rect l="0" t="0" r="r" b="b"/>
              <a:pathLst>
                <a:path w="30" h="30">
                  <a:moveTo>
                    <a:pt x="30" y="0"/>
                  </a:moveTo>
                  <a:lnTo>
                    <a:pt x="0" y="30"/>
                  </a:lnTo>
                  <a:lnTo>
                    <a:pt x="30" y="0"/>
                  </a:lnTo>
                  <a:close/>
                </a:path>
              </a:pathLst>
            </a:custGeom>
            <a:solidFill>
              <a:srgbClr val="F4D1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85" name="Line 69"/>
            <p:cNvSpPr>
              <a:spLocks noChangeShapeType="1"/>
            </p:cNvSpPr>
            <p:nvPr/>
          </p:nvSpPr>
          <p:spPr bwMode="auto">
            <a:xfrm flipH="1">
              <a:off x="4319" y="1816"/>
              <a:ext cx="25" cy="26"/>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6" name="Freeform 70"/>
            <p:cNvSpPr>
              <a:spLocks/>
            </p:cNvSpPr>
            <p:nvPr/>
          </p:nvSpPr>
          <p:spPr bwMode="auto">
            <a:xfrm>
              <a:off x="4339" y="1842"/>
              <a:ext cx="14" cy="11"/>
            </a:xfrm>
            <a:custGeom>
              <a:avLst/>
              <a:gdLst>
                <a:gd name="T0" fmla="*/ 16 w 16"/>
                <a:gd name="T1" fmla="*/ 7 h 13"/>
                <a:gd name="T2" fmla="*/ 16 w 16"/>
                <a:gd name="T3" fmla="*/ 13 h 13"/>
                <a:gd name="T4" fmla="*/ 10 w 16"/>
                <a:gd name="T5" fmla="*/ 13 h 13"/>
                <a:gd name="T6" fmla="*/ 0 w 16"/>
                <a:gd name="T7" fmla="*/ 13 h 13"/>
                <a:gd name="T8" fmla="*/ 0 w 16"/>
                <a:gd name="T9" fmla="*/ 7 h 13"/>
                <a:gd name="T10" fmla="*/ 0 w 16"/>
                <a:gd name="T11" fmla="*/ 0 h 13"/>
                <a:gd name="T12" fmla="*/ 10 w 16"/>
                <a:gd name="T13" fmla="*/ 0 h 13"/>
                <a:gd name="T14" fmla="*/ 16 w 16"/>
                <a:gd name="T15" fmla="*/ 0 h 13"/>
                <a:gd name="T16" fmla="*/ 16 w 16"/>
                <a:gd name="T17" fmla="*/ 7 h 13"/>
                <a:gd name="T18" fmla="*/ 16 w 16"/>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3">
                  <a:moveTo>
                    <a:pt x="16" y="7"/>
                  </a:moveTo>
                  <a:lnTo>
                    <a:pt x="16" y="13"/>
                  </a:lnTo>
                  <a:lnTo>
                    <a:pt x="10" y="13"/>
                  </a:lnTo>
                  <a:lnTo>
                    <a:pt x="0" y="13"/>
                  </a:lnTo>
                  <a:lnTo>
                    <a:pt x="0" y="7"/>
                  </a:lnTo>
                  <a:lnTo>
                    <a:pt x="0" y="0"/>
                  </a:lnTo>
                  <a:lnTo>
                    <a:pt x="10" y="0"/>
                  </a:lnTo>
                  <a:lnTo>
                    <a:pt x="16" y="0"/>
                  </a:lnTo>
                  <a:lnTo>
                    <a:pt x="16" y="7"/>
                  </a:lnTo>
                  <a:lnTo>
                    <a:pt x="16"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87" name="Freeform 71"/>
            <p:cNvSpPr>
              <a:spLocks/>
            </p:cNvSpPr>
            <p:nvPr/>
          </p:nvSpPr>
          <p:spPr bwMode="auto">
            <a:xfrm>
              <a:off x="4280" y="1561"/>
              <a:ext cx="195" cy="155"/>
            </a:xfrm>
            <a:custGeom>
              <a:avLst/>
              <a:gdLst>
                <a:gd name="T0" fmla="*/ 207 w 230"/>
                <a:gd name="T1" fmla="*/ 61 h 181"/>
                <a:gd name="T2" fmla="*/ 210 w 230"/>
                <a:gd name="T3" fmla="*/ 57 h 181"/>
                <a:gd name="T4" fmla="*/ 220 w 230"/>
                <a:gd name="T5" fmla="*/ 51 h 181"/>
                <a:gd name="T6" fmla="*/ 227 w 230"/>
                <a:gd name="T7" fmla="*/ 40 h 181"/>
                <a:gd name="T8" fmla="*/ 230 w 230"/>
                <a:gd name="T9" fmla="*/ 20 h 181"/>
                <a:gd name="T10" fmla="*/ 220 w 230"/>
                <a:gd name="T11" fmla="*/ 10 h 181"/>
                <a:gd name="T12" fmla="*/ 203 w 230"/>
                <a:gd name="T13" fmla="*/ 4 h 181"/>
                <a:gd name="T14" fmla="*/ 177 w 230"/>
                <a:gd name="T15" fmla="*/ 0 h 181"/>
                <a:gd name="T16" fmla="*/ 147 w 230"/>
                <a:gd name="T17" fmla="*/ 0 h 181"/>
                <a:gd name="T18" fmla="*/ 113 w 230"/>
                <a:gd name="T19" fmla="*/ 7 h 181"/>
                <a:gd name="T20" fmla="*/ 80 w 230"/>
                <a:gd name="T21" fmla="*/ 14 h 181"/>
                <a:gd name="T22" fmla="*/ 53 w 230"/>
                <a:gd name="T23" fmla="*/ 24 h 181"/>
                <a:gd name="T24" fmla="*/ 30 w 230"/>
                <a:gd name="T25" fmla="*/ 37 h 181"/>
                <a:gd name="T26" fmla="*/ 20 w 230"/>
                <a:gd name="T27" fmla="*/ 54 h 181"/>
                <a:gd name="T28" fmla="*/ 10 w 230"/>
                <a:gd name="T29" fmla="*/ 74 h 181"/>
                <a:gd name="T30" fmla="*/ 0 w 230"/>
                <a:gd name="T31" fmla="*/ 117 h 181"/>
                <a:gd name="T32" fmla="*/ 3 w 230"/>
                <a:gd name="T33" fmla="*/ 158 h 181"/>
                <a:gd name="T34" fmla="*/ 3 w 230"/>
                <a:gd name="T35" fmla="*/ 174 h 181"/>
                <a:gd name="T36" fmla="*/ 10 w 230"/>
                <a:gd name="T37" fmla="*/ 181 h 181"/>
                <a:gd name="T38" fmla="*/ 66 w 230"/>
                <a:gd name="T39" fmla="*/ 171 h 181"/>
                <a:gd name="T40" fmla="*/ 110 w 230"/>
                <a:gd name="T41" fmla="*/ 164 h 181"/>
                <a:gd name="T42" fmla="*/ 140 w 230"/>
                <a:gd name="T43" fmla="*/ 158 h 181"/>
                <a:gd name="T44" fmla="*/ 160 w 230"/>
                <a:gd name="T45" fmla="*/ 158 h 181"/>
                <a:gd name="T46" fmla="*/ 173 w 230"/>
                <a:gd name="T47" fmla="*/ 154 h 181"/>
                <a:gd name="T48" fmla="*/ 180 w 230"/>
                <a:gd name="T49" fmla="*/ 151 h 181"/>
                <a:gd name="T50" fmla="*/ 180 w 230"/>
                <a:gd name="T51" fmla="*/ 151 h 181"/>
                <a:gd name="T52" fmla="*/ 207 w 230"/>
                <a:gd name="T53" fmla="*/ 6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0" h="181">
                  <a:moveTo>
                    <a:pt x="207" y="61"/>
                  </a:moveTo>
                  <a:lnTo>
                    <a:pt x="210" y="57"/>
                  </a:lnTo>
                  <a:lnTo>
                    <a:pt x="220" y="51"/>
                  </a:lnTo>
                  <a:lnTo>
                    <a:pt x="227" y="40"/>
                  </a:lnTo>
                  <a:lnTo>
                    <a:pt x="230" y="20"/>
                  </a:lnTo>
                  <a:lnTo>
                    <a:pt x="220" y="10"/>
                  </a:lnTo>
                  <a:lnTo>
                    <a:pt x="203" y="4"/>
                  </a:lnTo>
                  <a:lnTo>
                    <a:pt x="177" y="0"/>
                  </a:lnTo>
                  <a:lnTo>
                    <a:pt x="147" y="0"/>
                  </a:lnTo>
                  <a:lnTo>
                    <a:pt x="113" y="7"/>
                  </a:lnTo>
                  <a:lnTo>
                    <a:pt x="80" y="14"/>
                  </a:lnTo>
                  <a:lnTo>
                    <a:pt x="53" y="24"/>
                  </a:lnTo>
                  <a:lnTo>
                    <a:pt x="30" y="37"/>
                  </a:lnTo>
                  <a:lnTo>
                    <a:pt x="20" y="54"/>
                  </a:lnTo>
                  <a:lnTo>
                    <a:pt x="10" y="74"/>
                  </a:lnTo>
                  <a:lnTo>
                    <a:pt x="0" y="117"/>
                  </a:lnTo>
                  <a:lnTo>
                    <a:pt x="3" y="158"/>
                  </a:lnTo>
                  <a:lnTo>
                    <a:pt x="3" y="174"/>
                  </a:lnTo>
                  <a:lnTo>
                    <a:pt x="10" y="181"/>
                  </a:lnTo>
                  <a:lnTo>
                    <a:pt x="66" y="171"/>
                  </a:lnTo>
                  <a:lnTo>
                    <a:pt x="110" y="164"/>
                  </a:lnTo>
                  <a:lnTo>
                    <a:pt x="140" y="158"/>
                  </a:lnTo>
                  <a:lnTo>
                    <a:pt x="160" y="158"/>
                  </a:lnTo>
                  <a:lnTo>
                    <a:pt x="173" y="154"/>
                  </a:lnTo>
                  <a:lnTo>
                    <a:pt x="180" y="151"/>
                  </a:lnTo>
                  <a:lnTo>
                    <a:pt x="180" y="151"/>
                  </a:lnTo>
                  <a:lnTo>
                    <a:pt x="207" y="61"/>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888" name="Freeform 72"/>
            <p:cNvSpPr>
              <a:spLocks/>
            </p:cNvSpPr>
            <p:nvPr/>
          </p:nvSpPr>
          <p:spPr bwMode="auto">
            <a:xfrm>
              <a:off x="4270" y="1613"/>
              <a:ext cx="186" cy="206"/>
            </a:xfrm>
            <a:custGeom>
              <a:avLst/>
              <a:gdLst>
                <a:gd name="T0" fmla="*/ 218 w 218"/>
                <a:gd name="T1" fmla="*/ 0 h 240"/>
                <a:gd name="T2" fmla="*/ 218 w 218"/>
                <a:gd name="T3" fmla="*/ 3 h 240"/>
                <a:gd name="T4" fmla="*/ 218 w 218"/>
                <a:gd name="T5" fmla="*/ 16 h 240"/>
                <a:gd name="T6" fmla="*/ 218 w 218"/>
                <a:gd name="T7" fmla="*/ 33 h 240"/>
                <a:gd name="T8" fmla="*/ 218 w 218"/>
                <a:gd name="T9" fmla="*/ 56 h 240"/>
                <a:gd name="T10" fmla="*/ 208 w 218"/>
                <a:gd name="T11" fmla="*/ 107 h 240"/>
                <a:gd name="T12" fmla="*/ 198 w 218"/>
                <a:gd name="T13" fmla="*/ 127 h 240"/>
                <a:gd name="T14" fmla="*/ 184 w 218"/>
                <a:gd name="T15" fmla="*/ 147 h 240"/>
                <a:gd name="T16" fmla="*/ 191 w 218"/>
                <a:gd name="T17" fmla="*/ 150 h 240"/>
                <a:gd name="T18" fmla="*/ 201 w 218"/>
                <a:gd name="T19" fmla="*/ 160 h 240"/>
                <a:gd name="T20" fmla="*/ 208 w 218"/>
                <a:gd name="T21" fmla="*/ 173 h 240"/>
                <a:gd name="T22" fmla="*/ 208 w 218"/>
                <a:gd name="T23" fmla="*/ 180 h 240"/>
                <a:gd name="T24" fmla="*/ 204 w 218"/>
                <a:gd name="T25" fmla="*/ 187 h 240"/>
                <a:gd name="T26" fmla="*/ 191 w 218"/>
                <a:gd name="T27" fmla="*/ 197 h 240"/>
                <a:gd name="T28" fmla="*/ 181 w 218"/>
                <a:gd name="T29" fmla="*/ 200 h 240"/>
                <a:gd name="T30" fmla="*/ 171 w 218"/>
                <a:gd name="T31" fmla="*/ 204 h 240"/>
                <a:gd name="T32" fmla="*/ 168 w 218"/>
                <a:gd name="T33" fmla="*/ 204 h 240"/>
                <a:gd name="T34" fmla="*/ 168 w 218"/>
                <a:gd name="T35" fmla="*/ 207 h 240"/>
                <a:gd name="T36" fmla="*/ 161 w 218"/>
                <a:gd name="T37" fmla="*/ 224 h 240"/>
                <a:gd name="T38" fmla="*/ 141 w 218"/>
                <a:gd name="T39" fmla="*/ 237 h 240"/>
                <a:gd name="T40" fmla="*/ 128 w 218"/>
                <a:gd name="T41" fmla="*/ 240 h 240"/>
                <a:gd name="T42" fmla="*/ 111 w 218"/>
                <a:gd name="T43" fmla="*/ 240 h 240"/>
                <a:gd name="T44" fmla="*/ 91 w 218"/>
                <a:gd name="T45" fmla="*/ 240 h 240"/>
                <a:gd name="T46" fmla="*/ 74 w 218"/>
                <a:gd name="T47" fmla="*/ 230 h 240"/>
                <a:gd name="T48" fmla="*/ 47 w 218"/>
                <a:gd name="T49" fmla="*/ 200 h 240"/>
                <a:gd name="T50" fmla="*/ 34 w 218"/>
                <a:gd name="T51" fmla="*/ 173 h 240"/>
                <a:gd name="T52" fmla="*/ 31 w 218"/>
                <a:gd name="T53" fmla="*/ 163 h 240"/>
                <a:gd name="T54" fmla="*/ 31 w 218"/>
                <a:gd name="T55" fmla="*/ 163 h 240"/>
                <a:gd name="T56" fmla="*/ 27 w 218"/>
                <a:gd name="T57" fmla="*/ 160 h 240"/>
                <a:gd name="T58" fmla="*/ 17 w 218"/>
                <a:gd name="T59" fmla="*/ 150 h 240"/>
                <a:gd name="T60" fmla="*/ 7 w 218"/>
                <a:gd name="T61" fmla="*/ 137 h 240"/>
                <a:gd name="T62" fmla="*/ 0 w 218"/>
                <a:gd name="T63" fmla="*/ 117 h 240"/>
                <a:gd name="T64" fmla="*/ 4 w 218"/>
                <a:gd name="T65" fmla="*/ 107 h 240"/>
                <a:gd name="T66" fmla="*/ 7 w 218"/>
                <a:gd name="T67" fmla="*/ 100 h 240"/>
                <a:gd name="T68" fmla="*/ 27 w 218"/>
                <a:gd name="T69" fmla="*/ 97 h 240"/>
                <a:gd name="T70" fmla="*/ 44 w 218"/>
                <a:gd name="T71" fmla="*/ 97 h 240"/>
                <a:gd name="T72" fmla="*/ 47 w 218"/>
                <a:gd name="T73" fmla="*/ 100 h 240"/>
                <a:gd name="T74" fmla="*/ 51 w 218"/>
                <a:gd name="T75" fmla="*/ 100 h 240"/>
                <a:gd name="T76" fmla="*/ 51 w 218"/>
                <a:gd name="T77" fmla="*/ 97 h 240"/>
                <a:gd name="T78" fmla="*/ 54 w 218"/>
                <a:gd name="T79" fmla="*/ 90 h 240"/>
                <a:gd name="T80" fmla="*/ 61 w 218"/>
                <a:gd name="T81" fmla="*/ 63 h 240"/>
                <a:gd name="T82" fmla="*/ 81 w 218"/>
                <a:gd name="T83" fmla="*/ 40 h 240"/>
                <a:gd name="T84" fmla="*/ 91 w 218"/>
                <a:gd name="T85" fmla="*/ 30 h 240"/>
                <a:gd name="T86" fmla="*/ 107 w 218"/>
                <a:gd name="T87" fmla="*/ 23 h 240"/>
                <a:gd name="T88" fmla="*/ 144 w 218"/>
                <a:gd name="T89" fmla="*/ 16 h 240"/>
                <a:gd name="T90" fmla="*/ 178 w 218"/>
                <a:gd name="T91" fmla="*/ 10 h 240"/>
                <a:gd name="T92" fmla="*/ 204 w 218"/>
                <a:gd name="T93" fmla="*/ 6 h 240"/>
                <a:gd name="T94" fmla="*/ 218 w 218"/>
                <a:gd name="T95" fmla="*/ 0 h 240"/>
                <a:gd name="T96" fmla="*/ 218 w 218"/>
                <a:gd name="T9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8" h="240">
                  <a:moveTo>
                    <a:pt x="218" y="0"/>
                  </a:moveTo>
                  <a:lnTo>
                    <a:pt x="218" y="3"/>
                  </a:lnTo>
                  <a:lnTo>
                    <a:pt x="218" y="16"/>
                  </a:lnTo>
                  <a:lnTo>
                    <a:pt x="218" y="33"/>
                  </a:lnTo>
                  <a:lnTo>
                    <a:pt x="218" y="56"/>
                  </a:lnTo>
                  <a:lnTo>
                    <a:pt x="208" y="107"/>
                  </a:lnTo>
                  <a:lnTo>
                    <a:pt x="198" y="127"/>
                  </a:lnTo>
                  <a:lnTo>
                    <a:pt x="184" y="147"/>
                  </a:lnTo>
                  <a:lnTo>
                    <a:pt x="191" y="150"/>
                  </a:lnTo>
                  <a:lnTo>
                    <a:pt x="201" y="160"/>
                  </a:lnTo>
                  <a:lnTo>
                    <a:pt x="208" y="173"/>
                  </a:lnTo>
                  <a:lnTo>
                    <a:pt x="208" y="180"/>
                  </a:lnTo>
                  <a:lnTo>
                    <a:pt x="204" y="187"/>
                  </a:lnTo>
                  <a:lnTo>
                    <a:pt x="191" y="197"/>
                  </a:lnTo>
                  <a:lnTo>
                    <a:pt x="181" y="200"/>
                  </a:lnTo>
                  <a:lnTo>
                    <a:pt x="171" y="204"/>
                  </a:lnTo>
                  <a:lnTo>
                    <a:pt x="168" y="204"/>
                  </a:lnTo>
                  <a:lnTo>
                    <a:pt x="168" y="207"/>
                  </a:lnTo>
                  <a:lnTo>
                    <a:pt x="161" y="224"/>
                  </a:lnTo>
                  <a:lnTo>
                    <a:pt x="141" y="237"/>
                  </a:lnTo>
                  <a:lnTo>
                    <a:pt x="128" y="240"/>
                  </a:lnTo>
                  <a:lnTo>
                    <a:pt x="111" y="240"/>
                  </a:lnTo>
                  <a:lnTo>
                    <a:pt x="91" y="240"/>
                  </a:lnTo>
                  <a:lnTo>
                    <a:pt x="74" y="230"/>
                  </a:lnTo>
                  <a:lnTo>
                    <a:pt x="47" y="200"/>
                  </a:lnTo>
                  <a:lnTo>
                    <a:pt x="34" y="173"/>
                  </a:lnTo>
                  <a:lnTo>
                    <a:pt x="31" y="163"/>
                  </a:lnTo>
                  <a:lnTo>
                    <a:pt x="31" y="163"/>
                  </a:lnTo>
                  <a:lnTo>
                    <a:pt x="27" y="160"/>
                  </a:lnTo>
                  <a:lnTo>
                    <a:pt x="17" y="150"/>
                  </a:lnTo>
                  <a:lnTo>
                    <a:pt x="7" y="137"/>
                  </a:lnTo>
                  <a:lnTo>
                    <a:pt x="0" y="117"/>
                  </a:lnTo>
                  <a:lnTo>
                    <a:pt x="4" y="107"/>
                  </a:lnTo>
                  <a:lnTo>
                    <a:pt x="7" y="100"/>
                  </a:lnTo>
                  <a:lnTo>
                    <a:pt x="27" y="97"/>
                  </a:lnTo>
                  <a:lnTo>
                    <a:pt x="44" y="97"/>
                  </a:lnTo>
                  <a:lnTo>
                    <a:pt x="47" y="100"/>
                  </a:lnTo>
                  <a:lnTo>
                    <a:pt x="51" y="100"/>
                  </a:lnTo>
                  <a:lnTo>
                    <a:pt x="51" y="97"/>
                  </a:lnTo>
                  <a:lnTo>
                    <a:pt x="54" y="90"/>
                  </a:lnTo>
                  <a:lnTo>
                    <a:pt x="61" y="63"/>
                  </a:lnTo>
                  <a:lnTo>
                    <a:pt x="81" y="40"/>
                  </a:lnTo>
                  <a:lnTo>
                    <a:pt x="91" y="30"/>
                  </a:lnTo>
                  <a:lnTo>
                    <a:pt x="107" y="23"/>
                  </a:lnTo>
                  <a:lnTo>
                    <a:pt x="144" y="16"/>
                  </a:lnTo>
                  <a:lnTo>
                    <a:pt x="178" y="10"/>
                  </a:lnTo>
                  <a:lnTo>
                    <a:pt x="204" y="6"/>
                  </a:lnTo>
                  <a:lnTo>
                    <a:pt x="218" y="0"/>
                  </a:lnTo>
                  <a:lnTo>
                    <a:pt x="218" y="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89" name="Freeform 73"/>
            <p:cNvSpPr>
              <a:spLocks/>
            </p:cNvSpPr>
            <p:nvPr/>
          </p:nvSpPr>
          <p:spPr bwMode="auto">
            <a:xfrm>
              <a:off x="4356" y="1773"/>
              <a:ext cx="51" cy="32"/>
            </a:xfrm>
            <a:custGeom>
              <a:avLst/>
              <a:gdLst>
                <a:gd name="T0" fmla="*/ 60 w 60"/>
                <a:gd name="T1" fmla="*/ 37 h 37"/>
                <a:gd name="T2" fmla="*/ 57 w 60"/>
                <a:gd name="T3" fmla="*/ 37 h 37"/>
                <a:gd name="T4" fmla="*/ 53 w 60"/>
                <a:gd name="T5" fmla="*/ 37 h 37"/>
                <a:gd name="T6" fmla="*/ 33 w 60"/>
                <a:gd name="T7" fmla="*/ 33 h 37"/>
                <a:gd name="T8" fmla="*/ 13 w 60"/>
                <a:gd name="T9" fmla="*/ 23 h 37"/>
                <a:gd name="T10" fmla="*/ 0 w 60"/>
                <a:gd name="T11" fmla="*/ 0 h 37"/>
              </a:gdLst>
              <a:ahLst/>
              <a:cxnLst>
                <a:cxn ang="0">
                  <a:pos x="T0" y="T1"/>
                </a:cxn>
                <a:cxn ang="0">
                  <a:pos x="T2" y="T3"/>
                </a:cxn>
                <a:cxn ang="0">
                  <a:pos x="T4" y="T5"/>
                </a:cxn>
                <a:cxn ang="0">
                  <a:pos x="T6" y="T7"/>
                </a:cxn>
                <a:cxn ang="0">
                  <a:pos x="T8" y="T9"/>
                </a:cxn>
                <a:cxn ang="0">
                  <a:pos x="T10" y="T11"/>
                </a:cxn>
              </a:cxnLst>
              <a:rect l="0" t="0" r="r" b="b"/>
              <a:pathLst>
                <a:path w="60" h="37">
                  <a:moveTo>
                    <a:pt x="60" y="37"/>
                  </a:moveTo>
                  <a:lnTo>
                    <a:pt x="57" y="37"/>
                  </a:lnTo>
                  <a:lnTo>
                    <a:pt x="53" y="37"/>
                  </a:lnTo>
                  <a:lnTo>
                    <a:pt x="33" y="33"/>
                  </a:lnTo>
                  <a:lnTo>
                    <a:pt x="13" y="2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90" name="Line 74"/>
            <p:cNvSpPr>
              <a:spLocks noChangeShapeType="1"/>
            </p:cNvSpPr>
            <p:nvPr/>
          </p:nvSpPr>
          <p:spPr bwMode="auto">
            <a:xfrm flipH="1">
              <a:off x="4344" y="1762"/>
              <a:ext cx="21" cy="1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1" name="Freeform 75"/>
            <p:cNvSpPr>
              <a:spLocks/>
            </p:cNvSpPr>
            <p:nvPr/>
          </p:nvSpPr>
          <p:spPr bwMode="auto">
            <a:xfrm>
              <a:off x="4390" y="1644"/>
              <a:ext cx="37" cy="26"/>
            </a:xfrm>
            <a:custGeom>
              <a:avLst/>
              <a:gdLst>
                <a:gd name="T0" fmla="*/ 0 w 43"/>
                <a:gd name="T1" fmla="*/ 30 h 30"/>
                <a:gd name="T2" fmla="*/ 3 w 43"/>
                <a:gd name="T3" fmla="*/ 27 h 30"/>
                <a:gd name="T4" fmla="*/ 7 w 43"/>
                <a:gd name="T5" fmla="*/ 17 h 30"/>
                <a:gd name="T6" fmla="*/ 17 w 43"/>
                <a:gd name="T7" fmla="*/ 4 h 30"/>
                <a:gd name="T8" fmla="*/ 27 w 43"/>
                <a:gd name="T9" fmla="*/ 0 h 30"/>
                <a:gd name="T10" fmla="*/ 37 w 43"/>
                <a:gd name="T11" fmla="*/ 4 h 30"/>
                <a:gd name="T12" fmla="*/ 40 w 43"/>
                <a:gd name="T13" fmla="*/ 14 h 30"/>
                <a:gd name="T14" fmla="*/ 43 w 43"/>
                <a:gd name="T15" fmla="*/ 20 h 30"/>
                <a:gd name="T16" fmla="*/ 43 w 43"/>
                <a:gd name="T1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0">
                  <a:moveTo>
                    <a:pt x="0" y="30"/>
                  </a:moveTo>
                  <a:lnTo>
                    <a:pt x="3" y="27"/>
                  </a:lnTo>
                  <a:lnTo>
                    <a:pt x="7" y="17"/>
                  </a:lnTo>
                  <a:lnTo>
                    <a:pt x="17" y="4"/>
                  </a:lnTo>
                  <a:lnTo>
                    <a:pt x="27" y="0"/>
                  </a:lnTo>
                  <a:lnTo>
                    <a:pt x="37" y="4"/>
                  </a:lnTo>
                  <a:lnTo>
                    <a:pt x="40" y="14"/>
                  </a:lnTo>
                  <a:lnTo>
                    <a:pt x="43" y="20"/>
                  </a:lnTo>
                  <a:lnTo>
                    <a:pt x="43" y="2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892" name="Freeform 76"/>
            <p:cNvSpPr>
              <a:spLocks/>
            </p:cNvSpPr>
            <p:nvPr/>
          </p:nvSpPr>
          <p:spPr bwMode="auto">
            <a:xfrm>
              <a:off x="4396" y="1682"/>
              <a:ext cx="11" cy="22"/>
            </a:xfrm>
            <a:custGeom>
              <a:avLst/>
              <a:gdLst>
                <a:gd name="T0" fmla="*/ 13 w 13"/>
                <a:gd name="T1" fmla="*/ 17 h 27"/>
                <a:gd name="T2" fmla="*/ 6 w 13"/>
                <a:gd name="T3" fmla="*/ 23 h 27"/>
                <a:gd name="T4" fmla="*/ 3 w 13"/>
                <a:gd name="T5" fmla="*/ 27 h 27"/>
                <a:gd name="T6" fmla="*/ 0 w 13"/>
                <a:gd name="T7" fmla="*/ 20 h 27"/>
                <a:gd name="T8" fmla="*/ 0 w 13"/>
                <a:gd name="T9" fmla="*/ 10 h 27"/>
                <a:gd name="T10" fmla="*/ 6 w 13"/>
                <a:gd name="T11" fmla="*/ 3 h 27"/>
                <a:gd name="T12" fmla="*/ 10 w 13"/>
                <a:gd name="T13" fmla="*/ 0 h 27"/>
                <a:gd name="T14" fmla="*/ 13 w 13"/>
                <a:gd name="T15" fmla="*/ 7 h 27"/>
                <a:gd name="T16" fmla="*/ 13 w 13"/>
                <a:gd name="T17" fmla="*/ 17 h 27"/>
                <a:gd name="T18" fmla="*/ 13 w 13"/>
                <a:gd name="T1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7">
                  <a:moveTo>
                    <a:pt x="13" y="17"/>
                  </a:moveTo>
                  <a:lnTo>
                    <a:pt x="6" y="23"/>
                  </a:lnTo>
                  <a:lnTo>
                    <a:pt x="3" y="27"/>
                  </a:lnTo>
                  <a:lnTo>
                    <a:pt x="0" y="20"/>
                  </a:lnTo>
                  <a:lnTo>
                    <a:pt x="0" y="10"/>
                  </a:lnTo>
                  <a:lnTo>
                    <a:pt x="6" y="3"/>
                  </a:lnTo>
                  <a:lnTo>
                    <a:pt x="10" y="0"/>
                  </a:lnTo>
                  <a:lnTo>
                    <a:pt x="13" y="7"/>
                  </a:lnTo>
                  <a:lnTo>
                    <a:pt x="13" y="17"/>
                  </a:lnTo>
                  <a:lnTo>
                    <a:pt x="13"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93" name="Freeform 77"/>
            <p:cNvSpPr>
              <a:spLocks/>
            </p:cNvSpPr>
            <p:nvPr/>
          </p:nvSpPr>
          <p:spPr bwMode="auto">
            <a:xfrm>
              <a:off x="4836" y="2258"/>
              <a:ext cx="142" cy="150"/>
            </a:xfrm>
            <a:custGeom>
              <a:avLst/>
              <a:gdLst>
                <a:gd name="T0" fmla="*/ 73 w 167"/>
                <a:gd name="T1" fmla="*/ 0 h 174"/>
                <a:gd name="T2" fmla="*/ 67 w 167"/>
                <a:gd name="T3" fmla="*/ 3 h 174"/>
                <a:gd name="T4" fmla="*/ 50 w 167"/>
                <a:gd name="T5" fmla="*/ 13 h 174"/>
                <a:gd name="T6" fmla="*/ 27 w 167"/>
                <a:gd name="T7" fmla="*/ 27 h 174"/>
                <a:gd name="T8" fmla="*/ 3 w 167"/>
                <a:gd name="T9" fmla="*/ 47 h 174"/>
                <a:gd name="T10" fmla="*/ 3 w 167"/>
                <a:gd name="T11" fmla="*/ 87 h 174"/>
                <a:gd name="T12" fmla="*/ 0 w 167"/>
                <a:gd name="T13" fmla="*/ 120 h 174"/>
                <a:gd name="T14" fmla="*/ 0 w 167"/>
                <a:gd name="T15" fmla="*/ 141 h 174"/>
                <a:gd name="T16" fmla="*/ 0 w 167"/>
                <a:gd name="T17" fmla="*/ 157 h 174"/>
                <a:gd name="T18" fmla="*/ 0 w 167"/>
                <a:gd name="T19" fmla="*/ 164 h 174"/>
                <a:gd name="T20" fmla="*/ 0 w 167"/>
                <a:gd name="T21" fmla="*/ 171 h 174"/>
                <a:gd name="T22" fmla="*/ 0 w 167"/>
                <a:gd name="T23" fmla="*/ 174 h 174"/>
                <a:gd name="T24" fmla="*/ 43 w 167"/>
                <a:gd name="T25" fmla="*/ 157 h 174"/>
                <a:gd name="T26" fmla="*/ 77 w 167"/>
                <a:gd name="T27" fmla="*/ 147 h 174"/>
                <a:gd name="T28" fmla="*/ 100 w 167"/>
                <a:gd name="T29" fmla="*/ 141 h 174"/>
                <a:gd name="T30" fmla="*/ 117 w 167"/>
                <a:gd name="T31" fmla="*/ 134 h 174"/>
                <a:gd name="T32" fmla="*/ 127 w 167"/>
                <a:gd name="T33" fmla="*/ 130 h 174"/>
                <a:gd name="T34" fmla="*/ 134 w 167"/>
                <a:gd name="T35" fmla="*/ 130 h 174"/>
                <a:gd name="T36" fmla="*/ 134 w 167"/>
                <a:gd name="T37" fmla="*/ 130 h 174"/>
                <a:gd name="T38" fmla="*/ 144 w 167"/>
                <a:gd name="T39" fmla="*/ 90 h 174"/>
                <a:gd name="T40" fmla="*/ 150 w 167"/>
                <a:gd name="T41" fmla="*/ 57 h 174"/>
                <a:gd name="T42" fmla="*/ 157 w 167"/>
                <a:gd name="T43" fmla="*/ 37 h 174"/>
                <a:gd name="T44" fmla="*/ 160 w 167"/>
                <a:gd name="T45" fmla="*/ 20 h 174"/>
                <a:gd name="T46" fmla="*/ 164 w 167"/>
                <a:gd name="T47" fmla="*/ 13 h 174"/>
                <a:gd name="T48" fmla="*/ 167 w 167"/>
                <a:gd name="T49" fmla="*/ 7 h 174"/>
                <a:gd name="T50" fmla="*/ 167 w 167"/>
                <a:gd name="T51" fmla="*/ 7 h 174"/>
                <a:gd name="T52" fmla="*/ 73 w 167"/>
                <a:gd name="T53"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7" h="174">
                  <a:moveTo>
                    <a:pt x="73" y="0"/>
                  </a:moveTo>
                  <a:lnTo>
                    <a:pt x="67" y="3"/>
                  </a:lnTo>
                  <a:lnTo>
                    <a:pt x="50" y="13"/>
                  </a:lnTo>
                  <a:lnTo>
                    <a:pt x="27" y="27"/>
                  </a:lnTo>
                  <a:lnTo>
                    <a:pt x="3" y="47"/>
                  </a:lnTo>
                  <a:lnTo>
                    <a:pt x="3" y="87"/>
                  </a:lnTo>
                  <a:lnTo>
                    <a:pt x="0" y="120"/>
                  </a:lnTo>
                  <a:lnTo>
                    <a:pt x="0" y="141"/>
                  </a:lnTo>
                  <a:lnTo>
                    <a:pt x="0" y="157"/>
                  </a:lnTo>
                  <a:lnTo>
                    <a:pt x="0" y="164"/>
                  </a:lnTo>
                  <a:lnTo>
                    <a:pt x="0" y="171"/>
                  </a:lnTo>
                  <a:lnTo>
                    <a:pt x="0" y="174"/>
                  </a:lnTo>
                  <a:lnTo>
                    <a:pt x="43" y="157"/>
                  </a:lnTo>
                  <a:lnTo>
                    <a:pt x="77" y="147"/>
                  </a:lnTo>
                  <a:lnTo>
                    <a:pt x="100" y="141"/>
                  </a:lnTo>
                  <a:lnTo>
                    <a:pt x="117" y="134"/>
                  </a:lnTo>
                  <a:lnTo>
                    <a:pt x="127" y="130"/>
                  </a:lnTo>
                  <a:lnTo>
                    <a:pt x="134" y="130"/>
                  </a:lnTo>
                  <a:lnTo>
                    <a:pt x="134" y="130"/>
                  </a:lnTo>
                  <a:lnTo>
                    <a:pt x="144" y="90"/>
                  </a:lnTo>
                  <a:lnTo>
                    <a:pt x="150" y="57"/>
                  </a:lnTo>
                  <a:lnTo>
                    <a:pt x="157" y="37"/>
                  </a:lnTo>
                  <a:lnTo>
                    <a:pt x="160" y="20"/>
                  </a:lnTo>
                  <a:lnTo>
                    <a:pt x="164" y="13"/>
                  </a:lnTo>
                  <a:lnTo>
                    <a:pt x="167" y="7"/>
                  </a:lnTo>
                  <a:lnTo>
                    <a:pt x="167" y="7"/>
                  </a:lnTo>
                  <a:lnTo>
                    <a:pt x="73" y="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94" name="Freeform 78"/>
            <p:cNvSpPr>
              <a:spLocks/>
            </p:cNvSpPr>
            <p:nvPr/>
          </p:nvSpPr>
          <p:spPr bwMode="auto">
            <a:xfrm>
              <a:off x="4669" y="2000"/>
              <a:ext cx="264" cy="193"/>
            </a:xfrm>
            <a:custGeom>
              <a:avLst/>
              <a:gdLst>
                <a:gd name="T0" fmla="*/ 143 w 311"/>
                <a:gd name="T1" fmla="*/ 0 h 224"/>
                <a:gd name="T2" fmla="*/ 0 w 311"/>
                <a:gd name="T3" fmla="*/ 144 h 224"/>
                <a:gd name="T4" fmla="*/ 167 w 311"/>
                <a:gd name="T5" fmla="*/ 224 h 224"/>
                <a:gd name="T6" fmla="*/ 311 w 311"/>
                <a:gd name="T7" fmla="*/ 57 h 224"/>
                <a:gd name="T8" fmla="*/ 143 w 311"/>
                <a:gd name="T9" fmla="*/ 0 h 224"/>
              </a:gdLst>
              <a:ahLst/>
              <a:cxnLst>
                <a:cxn ang="0">
                  <a:pos x="T0" y="T1"/>
                </a:cxn>
                <a:cxn ang="0">
                  <a:pos x="T2" y="T3"/>
                </a:cxn>
                <a:cxn ang="0">
                  <a:pos x="T4" y="T5"/>
                </a:cxn>
                <a:cxn ang="0">
                  <a:pos x="T6" y="T7"/>
                </a:cxn>
                <a:cxn ang="0">
                  <a:pos x="T8" y="T9"/>
                </a:cxn>
              </a:cxnLst>
              <a:rect l="0" t="0" r="r" b="b"/>
              <a:pathLst>
                <a:path w="311" h="224">
                  <a:moveTo>
                    <a:pt x="143" y="0"/>
                  </a:moveTo>
                  <a:lnTo>
                    <a:pt x="0" y="144"/>
                  </a:lnTo>
                  <a:lnTo>
                    <a:pt x="167" y="224"/>
                  </a:lnTo>
                  <a:lnTo>
                    <a:pt x="311" y="57"/>
                  </a:lnTo>
                  <a:lnTo>
                    <a:pt x="143" y="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95" name="Freeform 79"/>
            <p:cNvSpPr>
              <a:spLocks/>
            </p:cNvSpPr>
            <p:nvPr/>
          </p:nvSpPr>
          <p:spPr bwMode="auto">
            <a:xfrm>
              <a:off x="4799" y="2035"/>
              <a:ext cx="57" cy="48"/>
            </a:xfrm>
            <a:custGeom>
              <a:avLst/>
              <a:gdLst>
                <a:gd name="T0" fmla="*/ 57 w 67"/>
                <a:gd name="T1" fmla="*/ 10 h 57"/>
                <a:gd name="T2" fmla="*/ 54 w 67"/>
                <a:gd name="T3" fmla="*/ 7 h 57"/>
                <a:gd name="T4" fmla="*/ 41 w 67"/>
                <a:gd name="T5" fmla="*/ 4 h 57"/>
                <a:gd name="T6" fmla="*/ 27 w 67"/>
                <a:gd name="T7" fmla="*/ 0 h 57"/>
                <a:gd name="T8" fmla="*/ 14 w 67"/>
                <a:gd name="T9" fmla="*/ 4 h 57"/>
                <a:gd name="T10" fmla="*/ 10 w 67"/>
                <a:gd name="T11" fmla="*/ 10 h 57"/>
                <a:gd name="T12" fmla="*/ 10 w 67"/>
                <a:gd name="T13" fmla="*/ 17 h 57"/>
                <a:gd name="T14" fmla="*/ 14 w 67"/>
                <a:gd name="T15" fmla="*/ 24 h 57"/>
                <a:gd name="T16" fmla="*/ 10 w 67"/>
                <a:gd name="T17" fmla="*/ 24 h 57"/>
                <a:gd name="T18" fmla="*/ 4 w 67"/>
                <a:gd name="T19" fmla="*/ 30 h 57"/>
                <a:gd name="T20" fmla="*/ 0 w 67"/>
                <a:gd name="T21" fmla="*/ 40 h 57"/>
                <a:gd name="T22" fmla="*/ 7 w 67"/>
                <a:gd name="T23" fmla="*/ 50 h 57"/>
                <a:gd name="T24" fmla="*/ 14 w 67"/>
                <a:gd name="T25" fmla="*/ 57 h 57"/>
                <a:gd name="T26" fmla="*/ 24 w 67"/>
                <a:gd name="T27" fmla="*/ 57 h 57"/>
                <a:gd name="T28" fmla="*/ 44 w 67"/>
                <a:gd name="T29" fmla="*/ 50 h 57"/>
                <a:gd name="T30" fmla="*/ 61 w 67"/>
                <a:gd name="T31" fmla="*/ 37 h 57"/>
                <a:gd name="T32" fmla="*/ 67 w 67"/>
                <a:gd name="T33" fmla="*/ 34 h 57"/>
                <a:gd name="T34" fmla="*/ 57 w 67"/>
                <a:gd name="T35" fmla="*/ 1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57">
                  <a:moveTo>
                    <a:pt x="57" y="10"/>
                  </a:moveTo>
                  <a:lnTo>
                    <a:pt x="54" y="7"/>
                  </a:lnTo>
                  <a:lnTo>
                    <a:pt x="41" y="4"/>
                  </a:lnTo>
                  <a:lnTo>
                    <a:pt x="27" y="0"/>
                  </a:lnTo>
                  <a:lnTo>
                    <a:pt x="14" y="4"/>
                  </a:lnTo>
                  <a:lnTo>
                    <a:pt x="10" y="10"/>
                  </a:lnTo>
                  <a:lnTo>
                    <a:pt x="10" y="17"/>
                  </a:lnTo>
                  <a:lnTo>
                    <a:pt x="14" y="24"/>
                  </a:lnTo>
                  <a:lnTo>
                    <a:pt x="10" y="24"/>
                  </a:lnTo>
                  <a:lnTo>
                    <a:pt x="4" y="30"/>
                  </a:lnTo>
                  <a:lnTo>
                    <a:pt x="0" y="40"/>
                  </a:lnTo>
                  <a:lnTo>
                    <a:pt x="7" y="50"/>
                  </a:lnTo>
                  <a:lnTo>
                    <a:pt x="14" y="57"/>
                  </a:lnTo>
                  <a:lnTo>
                    <a:pt x="24" y="57"/>
                  </a:lnTo>
                  <a:lnTo>
                    <a:pt x="44" y="50"/>
                  </a:lnTo>
                  <a:lnTo>
                    <a:pt x="61" y="37"/>
                  </a:lnTo>
                  <a:lnTo>
                    <a:pt x="67" y="34"/>
                  </a:lnTo>
                  <a:lnTo>
                    <a:pt x="57" y="1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96" name="Freeform 80"/>
            <p:cNvSpPr>
              <a:spLocks/>
            </p:cNvSpPr>
            <p:nvPr/>
          </p:nvSpPr>
          <p:spPr bwMode="auto">
            <a:xfrm>
              <a:off x="4743" y="2060"/>
              <a:ext cx="79" cy="75"/>
            </a:xfrm>
            <a:custGeom>
              <a:avLst/>
              <a:gdLst>
                <a:gd name="T0" fmla="*/ 73 w 93"/>
                <a:gd name="T1" fmla="*/ 50 h 87"/>
                <a:gd name="T2" fmla="*/ 70 w 93"/>
                <a:gd name="T3" fmla="*/ 47 h 87"/>
                <a:gd name="T4" fmla="*/ 63 w 93"/>
                <a:gd name="T5" fmla="*/ 40 h 87"/>
                <a:gd name="T6" fmla="*/ 53 w 93"/>
                <a:gd name="T7" fmla="*/ 30 h 87"/>
                <a:gd name="T8" fmla="*/ 43 w 93"/>
                <a:gd name="T9" fmla="*/ 27 h 87"/>
                <a:gd name="T10" fmla="*/ 46 w 93"/>
                <a:gd name="T11" fmla="*/ 24 h 87"/>
                <a:gd name="T12" fmla="*/ 46 w 93"/>
                <a:gd name="T13" fmla="*/ 14 h 87"/>
                <a:gd name="T14" fmla="*/ 43 w 93"/>
                <a:gd name="T15" fmla="*/ 4 h 87"/>
                <a:gd name="T16" fmla="*/ 36 w 93"/>
                <a:gd name="T17" fmla="*/ 0 h 87"/>
                <a:gd name="T18" fmla="*/ 26 w 93"/>
                <a:gd name="T19" fmla="*/ 4 h 87"/>
                <a:gd name="T20" fmla="*/ 23 w 93"/>
                <a:gd name="T21" fmla="*/ 10 h 87"/>
                <a:gd name="T22" fmla="*/ 23 w 93"/>
                <a:gd name="T23" fmla="*/ 20 h 87"/>
                <a:gd name="T24" fmla="*/ 23 w 93"/>
                <a:gd name="T25" fmla="*/ 24 h 87"/>
                <a:gd name="T26" fmla="*/ 20 w 93"/>
                <a:gd name="T27" fmla="*/ 24 h 87"/>
                <a:gd name="T28" fmla="*/ 10 w 93"/>
                <a:gd name="T29" fmla="*/ 27 h 87"/>
                <a:gd name="T30" fmla="*/ 3 w 93"/>
                <a:gd name="T31" fmla="*/ 30 h 87"/>
                <a:gd name="T32" fmla="*/ 0 w 93"/>
                <a:gd name="T33" fmla="*/ 37 h 87"/>
                <a:gd name="T34" fmla="*/ 3 w 93"/>
                <a:gd name="T35" fmla="*/ 50 h 87"/>
                <a:gd name="T36" fmla="*/ 20 w 93"/>
                <a:gd name="T37" fmla="*/ 71 h 87"/>
                <a:gd name="T38" fmla="*/ 40 w 93"/>
                <a:gd name="T39" fmla="*/ 87 h 87"/>
                <a:gd name="T40" fmla="*/ 53 w 93"/>
                <a:gd name="T41" fmla="*/ 87 h 87"/>
                <a:gd name="T42" fmla="*/ 66 w 93"/>
                <a:gd name="T43" fmla="*/ 87 h 87"/>
                <a:gd name="T44" fmla="*/ 83 w 93"/>
                <a:gd name="T45" fmla="*/ 77 h 87"/>
                <a:gd name="T46" fmla="*/ 90 w 93"/>
                <a:gd name="T47" fmla="*/ 74 h 87"/>
                <a:gd name="T48" fmla="*/ 93 w 93"/>
                <a:gd name="T49" fmla="*/ 71 h 87"/>
                <a:gd name="T50" fmla="*/ 93 w 93"/>
                <a:gd name="T51" fmla="*/ 71 h 87"/>
                <a:gd name="T52" fmla="*/ 73 w 93"/>
                <a:gd name="T53" fmla="*/ 5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87">
                  <a:moveTo>
                    <a:pt x="73" y="50"/>
                  </a:moveTo>
                  <a:lnTo>
                    <a:pt x="70" y="47"/>
                  </a:lnTo>
                  <a:lnTo>
                    <a:pt x="63" y="40"/>
                  </a:lnTo>
                  <a:lnTo>
                    <a:pt x="53" y="30"/>
                  </a:lnTo>
                  <a:lnTo>
                    <a:pt x="43" y="27"/>
                  </a:lnTo>
                  <a:lnTo>
                    <a:pt x="46" y="24"/>
                  </a:lnTo>
                  <a:lnTo>
                    <a:pt x="46" y="14"/>
                  </a:lnTo>
                  <a:lnTo>
                    <a:pt x="43" y="4"/>
                  </a:lnTo>
                  <a:lnTo>
                    <a:pt x="36" y="0"/>
                  </a:lnTo>
                  <a:lnTo>
                    <a:pt x="26" y="4"/>
                  </a:lnTo>
                  <a:lnTo>
                    <a:pt x="23" y="10"/>
                  </a:lnTo>
                  <a:lnTo>
                    <a:pt x="23" y="20"/>
                  </a:lnTo>
                  <a:lnTo>
                    <a:pt x="23" y="24"/>
                  </a:lnTo>
                  <a:lnTo>
                    <a:pt x="20" y="24"/>
                  </a:lnTo>
                  <a:lnTo>
                    <a:pt x="10" y="27"/>
                  </a:lnTo>
                  <a:lnTo>
                    <a:pt x="3" y="30"/>
                  </a:lnTo>
                  <a:lnTo>
                    <a:pt x="0" y="37"/>
                  </a:lnTo>
                  <a:lnTo>
                    <a:pt x="3" y="50"/>
                  </a:lnTo>
                  <a:lnTo>
                    <a:pt x="20" y="71"/>
                  </a:lnTo>
                  <a:lnTo>
                    <a:pt x="40" y="87"/>
                  </a:lnTo>
                  <a:lnTo>
                    <a:pt x="53" y="87"/>
                  </a:lnTo>
                  <a:lnTo>
                    <a:pt x="66" y="87"/>
                  </a:lnTo>
                  <a:lnTo>
                    <a:pt x="83" y="77"/>
                  </a:lnTo>
                  <a:lnTo>
                    <a:pt x="90" y="74"/>
                  </a:lnTo>
                  <a:lnTo>
                    <a:pt x="93" y="71"/>
                  </a:lnTo>
                  <a:lnTo>
                    <a:pt x="93" y="71"/>
                  </a:lnTo>
                  <a:lnTo>
                    <a:pt x="73" y="5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897" name="Freeform 81"/>
            <p:cNvSpPr>
              <a:spLocks/>
            </p:cNvSpPr>
            <p:nvPr/>
          </p:nvSpPr>
          <p:spPr bwMode="auto">
            <a:xfrm>
              <a:off x="4845" y="1994"/>
              <a:ext cx="156" cy="89"/>
            </a:xfrm>
            <a:custGeom>
              <a:avLst/>
              <a:gdLst>
                <a:gd name="T0" fmla="*/ 77 w 184"/>
                <a:gd name="T1" fmla="*/ 104 h 104"/>
                <a:gd name="T2" fmla="*/ 50 w 184"/>
                <a:gd name="T3" fmla="*/ 97 h 104"/>
                <a:gd name="T4" fmla="*/ 33 w 184"/>
                <a:gd name="T5" fmla="*/ 91 h 104"/>
                <a:gd name="T6" fmla="*/ 17 w 184"/>
                <a:gd name="T7" fmla="*/ 87 h 104"/>
                <a:gd name="T8" fmla="*/ 10 w 184"/>
                <a:gd name="T9" fmla="*/ 87 h 104"/>
                <a:gd name="T10" fmla="*/ 0 w 184"/>
                <a:gd name="T11" fmla="*/ 84 h 104"/>
                <a:gd name="T12" fmla="*/ 0 w 184"/>
                <a:gd name="T13" fmla="*/ 84 h 104"/>
                <a:gd name="T14" fmla="*/ 3 w 184"/>
                <a:gd name="T15" fmla="*/ 71 h 104"/>
                <a:gd name="T16" fmla="*/ 3 w 184"/>
                <a:gd name="T17" fmla="*/ 64 h 104"/>
                <a:gd name="T18" fmla="*/ 3 w 184"/>
                <a:gd name="T19" fmla="*/ 57 h 104"/>
                <a:gd name="T20" fmla="*/ 3 w 184"/>
                <a:gd name="T21" fmla="*/ 57 h 104"/>
                <a:gd name="T22" fmla="*/ 7 w 184"/>
                <a:gd name="T23" fmla="*/ 57 h 104"/>
                <a:gd name="T24" fmla="*/ 17 w 184"/>
                <a:gd name="T25" fmla="*/ 51 h 104"/>
                <a:gd name="T26" fmla="*/ 30 w 184"/>
                <a:gd name="T27" fmla="*/ 44 h 104"/>
                <a:gd name="T28" fmla="*/ 50 w 184"/>
                <a:gd name="T29" fmla="*/ 34 h 104"/>
                <a:gd name="T30" fmla="*/ 90 w 184"/>
                <a:gd name="T31" fmla="*/ 14 h 104"/>
                <a:gd name="T32" fmla="*/ 140 w 184"/>
                <a:gd name="T33" fmla="*/ 0 h 104"/>
                <a:gd name="T34" fmla="*/ 154 w 184"/>
                <a:gd name="T35" fmla="*/ 20 h 104"/>
                <a:gd name="T36" fmla="*/ 164 w 184"/>
                <a:gd name="T37" fmla="*/ 30 h 104"/>
                <a:gd name="T38" fmla="*/ 177 w 184"/>
                <a:gd name="T39" fmla="*/ 47 h 104"/>
                <a:gd name="T40" fmla="*/ 180 w 184"/>
                <a:gd name="T41" fmla="*/ 54 h 104"/>
                <a:gd name="T42" fmla="*/ 184 w 184"/>
                <a:gd name="T43" fmla="*/ 54 h 104"/>
                <a:gd name="T44" fmla="*/ 77 w 184"/>
                <a:gd name="T45"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4" h="104">
                  <a:moveTo>
                    <a:pt x="77" y="104"/>
                  </a:moveTo>
                  <a:lnTo>
                    <a:pt x="50" y="97"/>
                  </a:lnTo>
                  <a:lnTo>
                    <a:pt x="33" y="91"/>
                  </a:lnTo>
                  <a:lnTo>
                    <a:pt x="17" y="87"/>
                  </a:lnTo>
                  <a:lnTo>
                    <a:pt x="10" y="87"/>
                  </a:lnTo>
                  <a:lnTo>
                    <a:pt x="0" y="84"/>
                  </a:lnTo>
                  <a:lnTo>
                    <a:pt x="0" y="84"/>
                  </a:lnTo>
                  <a:lnTo>
                    <a:pt x="3" y="71"/>
                  </a:lnTo>
                  <a:lnTo>
                    <a:pt x="3" y="64"/>
                  </a:lnTo>
                  <a:lnTo>
                    <a:pt x="3" y="57"/>
                  </a:lnTo>
                  <a:lnTo>
                    <a:pt x="3" y="57"/>
                  </a:lnTo>
                  <a:lnTo>
                    <a:pt x="7" y="57"/>
                  </a:lnTo>
                  <a:lnTo>
                    <a:pt x="17" y="51"/>
                  </a:lnTo>
                  <a:lnTo>
                    <a:pt x="30" y="44"/>
                  </a:lnTo>
                  <a:lnTo>
                    <a:pt x="50" y="34"/>
                  </a:lnTo>
                  <a:lnTo>
                    <a:pt x="90" y="14"/>
                  </a:lnTo>
                  <a:lnTo>
                    <a:pt x="140" y="0"/>
                  </a:lnTo>
                  <a:lnTo>
                    <a:pt x="154" y="20"/>
                  </a:lnTo>
                  <a:lnTo>
                    <a:pt x="164" y="30"/>
                  </a:lnTo>
                  <a:lnTo>
                    <a:pt x="177" y="47"/>
                  </a:lnTo>
                  <a:lnTo>
                    <a:pt x="180" y="54"/>
                  </a:lnTo>
                  <a:lnTo>
                    <a:pt x="184" y="54"/>
                  </a:lnTo>
                  <a:lnTo>
                    <a:pt x="77" y="104"/>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898" name="Freeform 82"/>
            <p:cNvSpPr>
              <a:spLocks/>
            </p:cNvSpPr>
            <p:nvPr/>
          </p:nvSpPr>
          <p:spPr bwMode="auto">
            <a:xfrm>
              <a:off x="3964" y="2313"/>
              <a:ext cx="790" cy="115"/>
            </a:xfrm>
            <a:custGeom>
              <a:avLst/>
              <a:gdLst>
                <a:gd name="T0" fmla="*/ 0 w 930"/>
                <a:gd name="T1" fmla="*/ 0 h 133"/>
                <a:gd name="T2" fmla="*/ 930 w 930"/>
                <a:gd name="T3" fmla="*/ 133 h 133"/>
                <a:gd name="T4" fmla="*/ 0 w 930"/>
                <a:gd name="T5" fmla="*/ 0 h 133"/>
              </a:gdLst>
              <a:ahLst/>
              <a:cxnLst>
                <a:cxn ang="0">
                  <a:pos x="T0" y="T1"/>
                </a:cxn>
                <a:cxn ang="0">
                  <a:pos x="T2" y="T3"/>
                </a:cxn>
                <a:cxn ang="0">
                  <a:pos x="T4" y="T5"/>
                </a:cxn>
              </a:cxnLst>
              <a:rect l="0" t="0" r="r" b="b"/>
              <a:pathLst>
                <a:path w="930" h="133">
                  <a:moveTo>
                    <a:pt x="0" y="0"/>
                  </a:moveTo>
                  <a:lnTo>
                    <a:pt x="930" y="13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899" name="Line 83"/>
            <p:cNvSpPr>
              <a:spLocks noChangeShapeType="1"/>
            </p:cNvSpPr>
            <p:nvPr/>
          </p:nvSpPr>
          <p:spPr bwMode="auto">
            <a:xfrm>
              <a:off x="3964" y="2313"/>
              <a:ext cx="790" cy="115"/>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00" name="Freeform 84"/>
            <p:cNvSpPr>
              <a:spLocks/>
            </p:cNvSpPr>
            <p:nvPr/>
          </p:nvSpPr>
          <p:spPr bwMode="auto">
            <a:xfrm>
              <a:off x="4816" y="1836"/>
              <a:ext cx="204" cy="193"/>
            </a:xfrm>
            <a:custGeom>
              <a:avLst/>
              <a:gdLst>
                <a:gd name="T0" fmla="*/ 228 w 241"/>
                <a:gd name="T1" fmla="*/ 154 h 225"/>
                <a:gd name="T2" fmla="*/ 235 w 241"/>
                <a:gd name="T3" fmla="*/ 104 h 225"/>
                <a:gd name="T4" fmla="*/ 235 w 241"/>
                <a:gd name="T5" fmla="*/ 64 h 225"/>
                <a:gd name="T6" fmla="*/ 238 w 241"/>
                <a:gd name="T7" fmla="*/ 37 h 225"/>
                <a:gd name="T8" fmla="*/ 241 w 241"/>
                <a:gd name="T9" fmla="*/ 20 h 225"/>
                <a:gd name="T10" fmla="*/ 241 w 241"/>
                <a:gd name="T11" fmla="*/ 7 h 225"/>
                <a:gd name="T12" fmla="*/ 241 w 241"/>
                <a:gd name="T13" fmla="*/ 4 h 225"/>
                <a:gd name="T14" fmla="*/ 241 w 241"/>
                <a:gd name="T15" fmla="*/ 0 h 225"/>
                <a:gd name="T16" fmla="*/ 241 w 241"/>
                <a:gd name="T17" fmla="*/ 0 h 225"/>
                <a:gd name="T18" fmla="*/ 235 w 241"/>
                <a:gd name="T19" fmla="*/ 0 h 225"/>
                <a:gd name="T20" fmla="*/ 214 w 241"/>
                <a:gd name="T21" fmla="*/ 0 h 225"/>
                <a:gd name="T22" fmla="*/ 184 w 241"/>
                <a:gd name="T23" fmla="*/ 0 h 225"/>
                <a:gd name="T24" fmla="*/ 148 w 241"/>
                <a:gd name="T25" fmla="*/ 0 h 225"/>
                <a:gd name="T26" fmla="*/ 111 w 241"/>
                <a:gd name="T27" fmla="*/ 4 h 225"/>
                <a:gd name="T28" fmla="*/ 74 w 241"/>
                <a:gd name="T29" fmla="*/ 10 h 225"/>
                <a:gd name="T30" fmla="*/ 44 w 241"/>
                <a:gd name="T31" fmla="*/ 20 h 225"/>
                <a:gd name="T32" fmla="*/ 24 w 241"/>
                <a:gd name="T33" fmla="*/ 34 h 225"/>
                <a:gd name="T34" fmla="*/ 24 w 241"/>
                <a:gd name="T35" fmla="*/ 37 h 225"/>
                <a:gd name="T36" fmla="*/ 21 w 241"/>
                <a:gd name="T37" fmla="*/ 41 h 225"/>
                <a:gd name="T38" fmla="*/ 17 w 241"/>
                <a:gd name="T39" fmla="*/ 64 h 225"/>
                <a:gd name="T40" fmla="*/ 17 w 241"/>
                <a:gd name="T41" fmla="*/ 91 h 225"/>
                <a:gd name="T42" fmla="*/ 24 w 241"/>
                <a:gd name="T43" fmla="*/ 124 h 225"/>
                <a:gd name="T44" fmla="*/ 21 w 241"/>
                <a:gd name="T45" fmla="*/ 124 h 225"/>
                <a:gd name="T46" fmla="*/ 14 w 241"/>
                <a:gd name="T47" fmla="*/ 128 h 225"/>
                <a:gd name="T48" fmla="*/ 7 w 241"/>
                <a:gd name="T49" fmla="*/ 134 h 225"/>
                <a:gd name="T50" fmla="*/ 0 w 241"/>
                <a:gd name="T51" fmla="*/ 144 h 225"/>
                <a:gd name="T52" fmla="*/ 7 w 241"/>
                <a:gd name="T53" fmla="*/ 154 h 225"/>
                <a:gd name="T54" fmla="*/ 17 w 241"/>
                <a:gd name="T55" fmla="*/ 158 h 225"/>
                <a:gd name="T56" fmla="*/ 27 w 241"/>
                <a:gd name="T57" fmla="*/ 161 h 225"/>
                <a:gd name="T58" fmla="*/ 34 w 241"/>
                <a:gd name="T59" fmla="*/ 161 h 225"/>
                <a:gd name="T60" fmla="*/ 34 w 241"/>
                <a:gd name="T61" fmla="*/ 164 h 225"/>
                <a:gd name="T62" fmla="*/ 34 w 241"/>
                <a:gd name="T63" fmla="*/ 171 h 225"/>
                <a:gd name="T64" fmla="*/ 47 w 241"/>
                <a:gd name="T65" fmla="*/ 188 h 225"/>
                <a:gd name="T66" fmla="*/ 71 w 241"/>
                <a:gd name="T67" fmla="*/ 204 h 225"/>
                <a:gd name="T68" fmla="*/ 91 w 241"/>
                <a:gd name="T69" fmla="*/ 208 h 225"/>
                <a:gd name="T70" fmla="*/ 111 w 241"/>
                <a:gd name="T71" fmla="*/ 211 h 225"/>
                <a:gd name="T72" fmla="*/ 141 w 241"/>
                <a:gd name="T73" fmla="*/ 204 h 225"/>
                <a:gd name="T74" fmla="*/ 171 w 241"/>
                <a:gd name="T75" fmla="*/ 194 h 225"/>
                <a:gd name="T76" fmla="*/ 181 w 241"/>
                <a:gd name="T77" fmla="*/ 211 h 225"/>
                <a:gd name="T78" fmla="*/ 184 w 241"/>
                <a:gd name="T79" fmla="*/ 221 h 225"/>
                <a:gd name="T80" fmla="*/ 188 w 241"/>
                <a:gd name="T81" fmla="*/ 225 h 225"/>
                <a:gd name="T82" fmla="*/ 188 w 241"/>
                <a:gd name="T83" fmla="*/ 225 h 225"/>
                <a:gd name="T84" fmla="*/ 211 w 241"/>
                <a:gd name="T85" fmla="*/ 211 h 225"/>
                <a:gd name="T86" fmla="*/ 225 w 241"/>
                <a:gd name="T87" fmla="*/ 204 h 225"/>
                <a:gd name="T88" fmla="*/ 228 w 241"/>
                <a:gd name="T89" fmla="*/ 204 h 225"/>
                <a:gd name="T90" fmla="*/ 228 w 241"/>
                <a:gd name="T91" fmla="*/ 204 h 225"/>
                <a:gd name="T92" fmla="*/ 228 w 241"/>
                <a:gd name="T93" fmla="*/ 15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1" h="225">
                  <a:moveTo>
                    <a:pt x="228" y="154"/>
                  </a:moveTo>
                  <a:lnTo>
                    <a:pt x="235" y="104"/>
                  </a:lnTo>
                  <a:lnTo>
                    <a:pt x="235" y="64"/>
                  </a:lnTo>
                  <a:lnTo>
                    <a:pt x="238" y="37"/>
                  </a:lnTo>
                  <a:lnTo>
                    <a:pt x="241" y="20"/>
                  </a:lnTo>
                  <a:lnTo>
                    <a:pt x="241" y="7"/>
                  </a:lnTo>
                  <a:lnTo>
                    <a:pt x="241" y="4"/>
                  </a:lnTo>
                  <a:lnTo>
                    <a:pt x="241" y="0"/>
                  </a:lnTo>
                  <a:lnTo>
                    <a:pt x="241" y="0"/>
                  </a:lnTo>
                  <a:lnTo>
                    <a:pt x="235" y="0"/>
                  </a:lnTo>
                  <a:lnTo>
                    <a:pt x="214" y="0"/>
                  </a:lnTo>
                  <a:lnTo>
                    <a:pt x="184" y="0"/>
                  </a:lnTo>
                  <a:lnTo>
                    <a:pt x="148" y="0"/>
                  </a:lnTo>
                  <a:lnTo>
                    <a:pt x="111" y="4"/>
                  </a:lnTo>
                  <a:lnTo>
                    <a:pt x="74" y="10"/>
                  </a:lnTo>
                  <a:lnTo>
                    <a:pt x="44" y="20"/>
                  </a:lnTo>
                  <a:lnTo>
                    <a:pt x="24" y="34"/>
                  </a:lnTo>
                  <a:lnTo>
                    <a:pt x="24" y="37"/>
                  </a:lnTo>
                  <a:lnTo>
                    <a:pt x="21" y="41"/>
                  </a:lnTo>
                  <a:lnTo>
                    <a:pt x="17" y="64"/>
                  </a:lnTo>
                  <a:lnTo>
                    <a:pt x="17" y="91"/>
                  </a:lnTo>
                  <a:lnTo>
                    <a:pt x="24" y="124"/>
                  </a:lnTo>
                  <a:lnTo>
                    <a:pt x="21" y="124"/>
                  </a:lnTo>
                  <a:lnTo>
                    <a:pt x="14" y="128"/>
                  </a:lnTo>
                  <a:lnTo>
                    <a:pt x="7" y="134"/>
                  </a:lnTo>
                  <a:lnTo>
                    <a:pt x="0" y="144"/>
                  </a:lnTo>
                  <a:lnTo>
                    <a:pt x="7" y="154"/>
                  </a:lnTo>
                  <a:lnTo>
                    <a:pt x="17" y="158"/>
                  </a:lnTo>
                  <a:lnTo>
                    <a:pt x="27" y="161"/>
                  </a:lnTo>
                  <a:lnTo>
                    <a:pt x="34" y="161"/>
                  </a:lnTo>
                  <a:lnTo>
                    <a:pt x="34" y="164"/>
                  </a:lnTo>
                  <a:lnTo>
                    <a:pt x="34" y="171"/>
                  </a:lnTo>
                  <a:lnTo>
                    <a:pt x="47" y="188"/>
                  </a:lnTo>
                  <a:lnTo>
                    <a:pt x="71" y="204"/>
                  </a:lnTo>
                  <a:lnTo>
                    <a:pt x="91" y="208"/>
                  </a:lnTo>
                  <a:lnTo>
                    <a:pt x="111" y="211"/>
                  </a:lnTo>
                  <a:lnTo>
                    <a:pt x="141" y="204"/>
                  </a:lnTo>
                  <a:lnTo>
                    <a:pt x="171" y="194"/>
                  </a:lnTo>
                  <a:lnTo>
                    <a:pt x="181" y="211"/>
                  </a:lnTo>
                  <a:lnTo>
                    <a:pt x="184" y="221"/>
                  </a:lnTo>
                  <a:lnTo>
                    <a:pt x="188" y="225"/>
                  </a:lnTo>
                  <a:lnTo>
                    <a:pt x="188" y="225"/>
                  </a:lnTo>
                  <a:lnTo>
                    <a:pt x="211" y="211"/>
                  </a:lnTo>
                  <a:lnTo>
                    <a:pt x="225" y="204"/>
                  </a:lnTo>
                  <a:lnTo>
                    <a:pt x="228" y="204"/>
                  </a:lnTo>
                  <a:lnTo>
                    <a:pt x="228" y="204"/>
                  </a:lnTo>
                  <a:lnTo>
                    <a:pt x="228" y="154"/>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01" name="Freeform 85"/>
            <p:cNvSpPr>
              <a:spLocks/>
            </p:cNvSpPr>
            <p:nvPr/>
          </p:nvSpPr>
          <p:spPr bwMode="auto">
            <a:xfrm>
              <a:off x="4921" y="1762"/>
              <a:ext cx="156" cy="264"/>
            </a:xfrm>
            <a:custGeom>
              <a:avLst/>
              <a:gdLst>
                <a:gd name="T0" fmla="*/ 114 w 184"/>
                <a:gd name="T1" fmla="*/ 305 h 308"/>
                <a:gd name="T2" fmla="*/ 137 w 184"/>
                <a:gd name="T3" fmla="*/ 281 h 308"/>
                <a:gd name="T4" fmla="*/ 157 w 184"/>
                <a:gd name="T5" fmla="*/ 251 h 308"/>
                <a:gd name="T6" fmla="*/ 174 w 184"/>
                <a:gd name="T7" fmla="*/ 215 h 308"/>
                <a:gd name="T8" fmla="*/ 181 w 184"/>
                <a:gd name="T9" fmla="*/ 174 h 308"/>
                <a:gd name="T10" fmla="*/ 184 w 184"/>
                <a:gd name="T11" fmla="*/ 134 h 308"/>
                <a:gd name="T12" fmla="*/ 177 w 184"/>
                <a:gd name="T13" fmla="*/ 94 h 308"/>
                <a:gd name="T14" fmla="*/ 167 w 184"/>
                <a:gd name="T15" fmla="*/ 61 h 308"/>
                <a:gd name="T16" fmla="*/ 151 w 184"/>
                <a:gd name="T17" fmla="*/ 34 h 308"/>
                <a:gd name="T18" fmla="*/ 127 w 184"/>
                <a:gd name="T19" fmla="*/ 17 h 308"/>
                <a:gd name="T20" fmla="*/ 104 w 184"/>
                <a:gd name="T21" fmla="*/ 7 h 308"/>
                <a:gd name="T22" fmla="*/ 77 w 184"/>
                <a:gd name="T23" fmla="*/ 0 h 308"/>
                <a:gd name="T24" fmla="*/ 54 w 184"/>
                <a:gd name="T25" fmla="*/ 0 h 308"/>
                <a:gd name="T26" fmla="*/ 34 w 184"/>
                <a:gd name="T27" fmla="*/ 4 h 308"/>
                <a:gd name="T28" fmla="*/ 17 w 184"/>
                <a:gd name="T29" fmla="*/ 7 h 308"/>
                <a:gd name="T30" fmla="*/ 7 w 184"/>
                <a:gd name="T31" fmla="*/ 7 h 308"/>
                <a:gd name="T32" fmla="*/ 0 w 184"/>
                <a:gd name="T33" fmla="*/ 11 h 308"/>
                <a:gd name="T34" fmla="*/ 10 w 184"/>
                <a:gd name="T35" fmla="*/ 44 h 308"/>
                <a:gd name="T36" fmla="*/ 14 w 184"/>
                <a:gd name="T37" fmla="*/ 67 h 308"/>
                <a:gd name="T38" fmla="*/ 17 w 184"/>
                <a:gd name="T39" fmla="*/ 84 h 308"/>
                <a:gd name="T40" fmla="*/ 17 w 184"/>
                <a:gd name="T41" fmla="*/ 97 h 308"/>
                <a:gd name="T42" fmla="*/ 20 w 184"/>
                <a:gd name="T43" fmla="*/ 104 h 308"/>
                <a:gd name="T44" fmla="*/ 20 w 184"/>
                <a:gd name="T45" fmla="*/ 107 h 308"/>
                <a:gd name="T46" fmla="*/ 20 w 184"/>
                <a:gd name="T47" fmla="*/ 111 h 308"/>
                <a:gd name="T48" fmla="*/ 37 w 184"/>
                <a:gd name="T49" fmla="*/ 138 h 308"/>
                <a:gd name="T50" fmla="*/ 50 w 184"/>
                <a:gd name="T51" fmla="*/ 158 h 308"/>
                <a:gd name="T52" fmla="*/ 57 w 184"/>
                <a:gd name="T53" fmla="*/ 174 h 308"/>
                <a:gd name="T54" fmla="*/ 64 w 184"/>
                <a:gd name="T55" fmla="*/ 184 h 308"/>
                <a:gd name="T56" fmla="*/ 67 w 184"/>
                <a:gd name="T57" fmla="*/ 194 h 308"/>
                <a:gd name="T58" fmla="*/ 67 w 184"/>
                <a:gd name="T59" fmla="*/ 194 h 308"/>
                <a:gd name="T60" fmla="*/ 77 w 184"/>
                <a:gd name="T61" fmla="*/ 225 h 308"/>
                <a:gd name="T62" fmla="*/ 80 w 184"/>
                <a:gd name="T63" fmla="*/ 245 h 308"/>
                <a:gd name="T64" fmla="*/ 84 w 184"/>
                <a:gd name="T65" fmla="*/ 258 h 308"/>
                <a:gd name="T66" fmla="*/ 87 w 184"/>
                <a:gd name="T67" fmla="*/ 268 h 308"/>
                <a:gd name="T68" fmla="*/ 90 w 184"/>
                <a:gd name="T69" fmla="*/ 278 h 308"/>
                <a:gd name="T70" fmla="*/ 90 w 184"/>
                <a:gd name="T71" fmla="*/ 281 h 308"/>
                <a:gd name="T72" fmla="*/ 90 w 184"/>
                <a:gd name="T73" fmla="*/ 281 h 308"/>
                <a:gd name="T74" fmla="*/ 87 w 184"/>
                <a:gd name="T75" fmla="*/ 288 h 308"/>
                <a:gd name="T76" fmla="*/ 84 w 184"/>
                <a:gd name="T77" fmla="*/ 295 h 308"/>
                <a:gd name="T78" fmla="*/ 90 w 184"/>
                <a:gd name="T79" fmla="*/ 301 h 308"/>
                <a:gd name="T80" fmla="*/ 101 w 184"/>
                <a:gd name="T81" fmla="*/ 308 h 308"/>
                <a:gd name="T82" fmla="*/ 107 w 184"/>
                <a:gd name="T83" fmla="*/ 308 h 308"/>
                <a:gd name="T84" fmla="*/ 114 w 184"/>
                <a:gd name="T85" fmla="*/ 305 h 308"/>
                <a:gd name="T86" fmla="*/ 114 w 184"/>
                <a:gd name="T87" fmla="*/ 305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308">
                  <a:moveTo>
                    <a:pt x="114" y="305"/>
                  </a:moveTo>
                  <a:lnTo>
                    <a:pt x="137" y="281"/>
                  </a:lnTo>
                  <a:lnTo>
                    <a:pt x="157" y="251"/>
                  </a:lnTo>
                  <a:lnTo>
                    <a:pt x="174" y="215"/>
                  </a:lnTo>
                  <a:lnTo>
                    <a:pt x="181" y="174"/>
                  </a:lnTo>
                  <a:lnTo>
                    <a:pt x="184" y="134"/>
                  </a:lnTo>
                  <a:lnTo>
                    <a:pt x="177" y="94"/>
                  </a:lnTo>
                  <a:lnTo>
                    <a:pt x="167" y="61"/>
                  </a:lnTo>
                  <a:lnTo>
                    <a:pt x="151" y="34"/>
                  </a:lnTo>
                  <a:lnTo>
                    <a:pt x="127" y="17"/>
                  </a:lnTo>
                  <a:lnTo>
                    <a:pt x="104" y="7"/>
                  </a:lnTo>
                  <a:lnTo>
                    <a:pt x="77" y="0"/>
                  </a:lnTo>
                  <a:lnTo>
                    <a:pt x="54" y="0"/>
                  </a:lnTo>
                  <a:lnTo>
                    <a:pt x="34" y="4"/>
                  </a:lnTo>
                  <a:lnTo>
                    <a:pt x="17" y="7"/>
                  </a:lnTo>
                  <a:lnTo>
                    <a:pt x="7" y="7"/>
                  </a:lnTo>
                  <a:lnTo>
                    <a:pt x="0" y="11"/>
                  </a:lnTo>
                  <a:lnTo>
                    <a:pt x="10" y="44"/>
                  </a:lnTo>
                  <a:lnTo>
                    <a:pt x="14" y="67"/>
                  </a:lnTo>
                  <a:lnTo>
                    <a:pt x="17" y="84"/>
                  </a:lnTo>
                  <a:lnTo>
                    <a:pt x="17" y="97"/>
                  </a:lnTo>
                  <a:lnTo>
                    <a:pt x="20" y="104"/>
                  </a:lnTo>
                  <a:lnTo>
                    <a:pt x="20" y="107"/>
                  </a:lnTo>
                  <a:lnTo>
                    <a:pt x="20" y="111"/>
                  </a:lnTo>
                  <a:lnTo>
                    <a:pt x="37" y="138"/>
                  </a:lnTo>
                  <a:lnTo>
                    <a:pt x="50" y="158"/>
                  </a:lnTo>
                  <a:lnTo>
                    <a:pt x="57" y="174"/>
                  </a:lnTo>
                  <a:lnTo>
                    <a:pt x="64" y="184"/>
                  </a:lnTo>
                  <a:lnTo>
                    <a:pt x="67" y="194"/>
                  </a:lnTo>
                  <a:lnTo>
                    <a:pt x="67" y="194"/>
                  </a:lnTo>
                  <a:lnTo>
                    <a:pt x="77" y="225"/>
                  </a:lnTo>
                  <a:lnTo>
                    <a:pt x="80" y="245"/>
                  </a:lnTo>
                  <a:lnTo>
                    <a:pt x="84" y="258"/>
                  </a:lnTo>
                  <a:lnTo>
                    <a:pt x="87" y="268"/>
                  </a:lnTo>
                  <a:lnTo>
                    <a:pt x="90" y="278"/>
                  </a:lnTo>
                  <a:lnTo>
                    <a:pt x="90" y="281"/>
                  </a:lnTo>
                  <a:lnTo>
                    <a:pt x="90" y="281"/>
                  </a:lnTo>
                  <a:lnTo>
                    <a:pt x="87" y="288"/>
                  </a:lnTo>
                  <a:lnTo>
                    <a:pt x="84" y="295"/>
                  </a:lnTo>
                  <a:lnTo>
                    <a:pt x="90" y="301"/>
                  </a:lnTo>
                  <a:lnTo>
                    <a:pt x="101" y="308"/>
                  </a:lnTo>
                  <a:lnTo>
                    <a:pt x="107" y="308"/>
                  </a:lnTo>
                  <a:lnTo>
                    <a:pt x="114" y="305"/>
                  </a:lnTo>
                  <a:lnTo>
                    <a:pt x="114" y="305"/>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02" name="Freeform 86"/>
            <p:cNvSpPr>
              <a:spLocks/>
            </p:cNvSpPr>
            <p:nvPr/>
          </p:nvSpPr>
          <p:spPr bwMode="auto">
            <a:xfrm>
              <a:off x="4997" y="1974"/>
              <a:ext cx="32" cy="29"/>
            </a:xfrm>
            <a:custGeom>
              <a:avLst/>
              <a:gdLst>
                <a:gd name="T0" fmla="*/ 0 w 37"/>
                <a:gd name="T1" fmla="*/ 33 h 33"/>
                <a:gd name="T2" fmla="*/ 4 w 37"/>
                <a:gd name="T3" fmla="*/ 30 h 33"/>
                <a:gd name="T4" fmla="*/ 17 w 37"/>
                <a:gd name="T5" fmla="*/ 23 h 33"/>
                <a:gd name="T6" fmla="*/ 27 w 37"/>
                <a:gd name="T7" fmla="*/ 13 h 33"/>
                <a:gd name="T8" fmla="*/ 37 w 37"/>
                <a:gd name="T9" fmla="*/ 0 h 33"/>
              </a:gdLst>
              <a:ahLst/>
              <a:cxnLst>
                <a:cxn ang="0">
                  <a:pos x="T0" y="T1"/>
                </a:cxn>
                <a:cxn ang="0">
                  <a:pos x="T2" y="T3"/>
                </a:cxn>
                <a:cxn ang="0">
                  <a:pos x="T4" y="T5"/>
                </a:cxn>
                <a:cxn ang="0">
                  <a:pos x="T6" y="T7"/>
                </a:cxn>
                <a:cxn ang="0">
                  <a:pos x="T8" y="T9"/>
                </a:cxn>
              </a:cxnLst>
              <a:rect l="0" t="0" r="r" b="b"/>
              <a:pathLst>
                <a:path w="37" h="33">
                  <a:moveTo>
                    <a:pt x="0" y="33"/>
                  </a:moveTo>
                  <a:lnTo>
                    <a:pt x="4" y="30"/>
                  </a:lnTo>
                  <a:lnTo>
                    <a:pt x="17" y="23"/>
                  </a:lnTo>
                  <a:lnTo>
                    <a:pt x="27" y="13"/>
                  </a:lnTo>
                  <a:lnTo>
                    <a:pt x="3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03" name="Freeform 87"/>
            <p:cNvSpPr>
              <a:spLocks/>
            </p:cNvSpPr>
            <p:nvPr/>
          </p:nvSpPr>
          <p:spPr bwMode="auto">
            <a:xfrm>
              <a:off x="4856" y="1756"/>
              <a:ext cx="122" cy="118"/>
            </a:xfrm>
            <a:custGeom>
              <a:avLst/>
              <a:gdLst>
                <a:gd name="T0" fmla="*/ 0 w 144"/>
                <a:gd name="T1" fmla="*/ 57 h 137"/>
                <a:gd name="T2" fmla="*/ 0 w 144"/>
                <a:gd name="T3" fmla="*/ 53 h 137"/>
                <a:gd name="T4" fmla="*/ 4 w 144"/>
                <a:gd name="T5" fmla="*/ 47 h 137"/>
                <a:gd name="T6" fmla="*/ 14 w 144"/>
                <a:gd name="T7" fmla="*/ 30 h 137"/>
                <a:gd name="T8" fmla="*/ 30 w 144"/>
                <a:gd name="T9" fmla="*/ 10 h 137"/>
                <a:gd name="T10" fmla="*/ 44 w 144"/>
                <a:gd name="T11" fmla="*/ 3 h 137"/>
                <a:gd name="T12" fmla="*/ 54 w 144"/>
                <a:gd name="T13" fmla="*/ 0 h 137"/>
                <a:gd name="T14" fmla="*/ 84 w 144"/>
                <a:gd name="T15" fmla="*/ 10 h 137"/>
                <a:gd name="T16" fmla="*/ 97 w 144"/>
                <a:gd name="T17" fmla="*/ 20 h 137"/>
                <a:gd name="T18" fmla="*/ 111 w 144"/>
                <a:gd name="T19" fmla="*/ 33 h 137"/>
                <a:gd name="T20" fmla="*/ 121 w 144"/>
                <a:gd name="T21" fmla="*/ 53 h 137"/>
                <a:gd name="T22" fmla="*/ 131 w 144"/>
                <a:gd name="T23" fmla="*/ 77 h 137"/>
                <a:gd name="T24" fmla="*/ 137 w 144"/>
                <a:gd name="T25" fmla="*/ 103 h 137"/>
                <a:gd name="T26" fmla="*/ 144 w 144"/>
                <a:gd name="T27" fmla="*/ 137 h 137"/>
                <a:gd name="T28" fmla="*/ 0 w 144"/>
                <a:gd name="T29" fmla="*/ 5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37">
                  <a:moveTo>
                    <a:pt x="0" y="57"/>
                  </a:moveTo>
                  <a:lnTo>
                    <a:pt x="0" y="53"/>
                  </a:lnTo>
                  <a:lnTo>
                    <a:pt x="4" y="47"/>
                  </a:lnTo>
                  <a:lnTo>
                    <a:pt x="14" y="30"/>
                  </a:lnTo>
                  <a:lnTo>
                    <a:pt x="30" y="10"/>
                  </a:lnTo>
                  <a:lnTo>
                    <a:pt x="44" y="3"/>
                  </a:lnTo>
                  <a:lnTo>
                    <a:pt x="54" y="0"/>
                  </a:lnTo>
                  <a:lnTo>
                    <a:pt x="84" y="10"/>
                  </a:lnTo>
                  <a:lnTo>
                    <a:pt x="97" y="20"/>
                  </a:lnTo>
                  <a:lnTo>
                    <a:pt x="111" y="33"/>
                  </a:lnTo>
                  <a:lnTo>
                    <a:pt x="121" y="53"/>
                  </a:lnTo>
                  <a:lnTo>
                    <a:pt x="131" y="77"/>
                  </a:lnTo>
                  <a:lnTo>
                    <a:pt x="137" y="103"/>
                  </a:lnTo>
                  <a:lnTo>
                    <a:pt x="144" y="137"/>
                  </a:lnTo>
                  <a:lnTo>
                    <a:pt x="0" y="5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04" name="Freeform 88"/>
            <p:cNvSpPr>
              <a:spLocks/>
            </p:cNvSpPr>
            <p:nvPr/>
          </p:nvSpPr>
          <p:spPr bwMode="auto">
            <a:xfrm>
              <a:off x="4811" y="1791"/>
              <a:ext cx="184" cy="200"/>
            </a:xfrm>
            <a:custGeom>
              <a:avLst/>
              <a:gdLst>
                <a:gd name="T0" fmla="*/ 40 w 217"/>
                <a:gd name="T1" fmla="*/ 90 h 234"/>
                <a:gd name="T2" fmla="*/ 37 w 217"/>
                <a:gd name="T3" fmla="*/ 94 h 234"/>
                <a:gd name="T4" fmla="*/ 30 w 217"/>
                <a:gd name="T5" fmla="*/ 97 h 234"/>
                <a:gd name="T6" fmla="*/ 20 w 217"/>
                <a:gd name="T7" fmla="*/ 100 h 234"/>
                <a:gd name="T8" fmla="*/ 10 w 217"/>
                <a:gd name="T9" fmla="*/ 94 h 234"/>
                <a:gd name="T10" fmla="*/ 3 w 217"/>
                <a:gd name="T11" fmla="*/ 80 h 234"/>
                <a:gd name="T12" fmla="*/ 0 w 217"/>
                <a:gd name="T13" fmla="*/ 67 h 234"/>
                <a:gd name="T14" fmla="*/ 6 w 217"/>
                <a:gd name="T15" fmla="*/ 50 h 234"/>
                <a:gd name="T16" fmla="*/ 17 w 217"/>
                <a:gd name="T17" fmla="*/ 33 h 234"/>
                <a:gd name="T18" fmla="*/ 20 w 217"/>
                <a:gd name="T19" fmla="*/ 27 h 234"/>
                <a:gd name="T20" fmla="*/ 30 w 217"/>
                <a:gd name="T21" fmla="*/ 13 h 234"/>
                <a:gd name="T22" fmla="*/ 50 w 217"/>
                <a:gd name="T23" fmla="*/ 0 h 234"/>
                <a:gd name="T24" fmla="*/ 63 w 217"/>
                <a:gd name="T25" fmla="*/ 0 h 234"/>
                <a:gd name="T26" fmla="*/ 83 w 217"/>
                <a:gd name="T27" fmla="*/ 0 h 234"/>
                <a:gd name="T28" fmla="*/ 103 w 217"/>
                <a:gd name="T29" fmla="*/ 3 h 234"/>
                <a:gd name="T30" fmla="*/ 124 w 217"/>
                <a:gd name="T31" fmla="*/ 17 h 234"/>
                <a:gd name="T32" fmla="*/ 164 w 217"/>
                <a:gd name="T33" fmla="*/ 47 h 234"/>
                <a:gd name="T34" fmla="*/ 180 w 217"/>
                <a:gd name="T35" fmla="*/ 67 h 234"/>
                <a:gd name="T36" fmla="*/ 194 w 217"/>
                <a:gd name="T37" fmla="*/ 84 h 234"/>
                <a:gd name="T38" fmla="*/ 200 w 217"/>
                <a:gd name="T39" fmla="*/ 104 h 234"/>
                <a:gd name="T40" fmla="*/ 204 w 217"/>
                <a:gd name="T41" fmla="*/ 117 h 234"/>
                <a:gd name="T42" fmla="*/ 207 w 217"/>
                <a:gd name="T43" fmla="*/ 120 h 234"/>
                <a:gd name="T44" fmla="*/ 207 w 217"/>
                <a:gd name="T45" fmla="*/ 130 h 234"/>
                <a:gd name="T46" fmla="*/ 214 w 217"/>
                <a:gd name="T47" fmla="*/ 157 h 234"/>
                <a:gd name="T48" fmla="*/ 217 w 217"/>
                <a:gd name="T49" fmla="*/ 194 h 234"/>
                <a:gd name="T50" fmla="*/ 214 w 217"/>
                <a:gd name="T51" fmla="*/ 224 h 234"/>
                <a:gd name="T52" fmla="*/ 210 w 217"/>
                <a:gd name="T53" fmla="*/ 227 h 234"/>
                <a:gd name="T54" fmla="*/ 197 w 217"/>
                <a:gd name="T55" fmla="*/ 234 h 234"/>
                <a:gd name="T56" fmla="*/ 190 w 217"/>
                <a:gd name="T57" fmla="*/ 234 h 234"/>
                <a:gd name="T58" fmla="*/ 180 w 217"/>
                <a:gd name="T59" fmla="*/ 224 h 234"/>
                <a:gd name="T60" fmla="*/ 174 w 217"/>
                <a:gd name="T61" fmla="*/ 211 h 234"/>
                <a:gd name="T62" fmla="*/ 167 w 217"/>
                <a:gd name="T63" fmla="*/ 187 h 234"/>
                <a:gd name="T64" fmla="*/ 170 w 217"/>
                <a:gd name="T65" fmla="*/ 187 h 234"/>
                <a:gd name="T66" fmla="*/ 177 w 217"/>
                <a:gd name="T67" fmla="*/ 184 h 234"/>
                <a:gd name="T68" fmla="*/ 180 w 217"/>
                <a:gd name="T69" fmla="*/ 174 h 234"/>
                <a:gd name="T70" fmla="*/ 180 w 217"/>
                <a:gd name="T71" fmla="*/ 157 h 234"/>
                <a:gd name="T72" fmla="*/ 180 w 217"/>
                <a:gd name="T73" fmla="*/ 150 h 234"/>
                <a:gd name="T74" fmla="*/ 177 w 217"/>
                <a:gd name="T75" fmla="*/ 144 h 234"/>
                <a:gd name="T76" fmla="*/ 164 w 217"/>
                <a:gd name="T77" fmla="*/ 144 h 234"/>
                <a:gd name="T78" fmla="*/ 154 w 217"/>
                <a:gd name="T79" fmla="*/ 147 h 234"/>
                <a:gd name="T80" fmla="*/ 147 w 217"/>
                <a:gd name="T81" fmla="*/ 150 h 234"/>
                <a:gd name="T82" fmla="*/ 147 w 217"/>
                <a:gd name="T83" fmla="*/ 147 h 234"/>
                <a:gd name="T84" fmla="*/ 147 w 217"/>
                <a:gd name="T85" fmla="*/ 140 h 234"/>
                <a:gd name="T86" fmla="*/ 140 w 217"/>
                <a:gd name="T87" fmla="*/ 120 h 234"/>
                <a:gd name="T88" fmla="*/ 130 w 217"/>
                <a:gd name="T89" fmla="*/ 100 h 234"/>
                <a:gd name="T90" fmla="*/ 124 w 217"/>
                <a:gd name="T91" fmla="*/ 90 h 234"/>
                <a:gd name="T92" fmla="*/ 117 w 217"/>
                <a:gd name="T93" fmla="*/ 90 h 234"/>
                <a:gd name="T94" fmla="*/ 107 w 217"/>
                <a:gd name="T95" fmla="*/ 90 h 234"/>
                <a:gd name="T96" fmla="*/ 97 w 217"/>
                <a:gd name="T97" fmla="*/ 94 h 234"/>
                <a:gd name="T98" fmla="*/ 90 w 217"/>
                <a:gd name="T99" fmla="*/ 100 h 234"/>
                <a:gd name="T100" fmla="*/ 90 w 217"/>
                <a:gd name="T101" fmla="*/ 100 h 234"/>
                <a:gd name="T102" fmla="*/ 90 w 217"/>
                <a:gd name="T103" fmla="*/ 87 h 234"/>
                <a:gd name="T104" fmla="*/ 90 w 217"/>
                <a:gd name="T105" fmla="*/ 80 h 234"/>
                <a:gd name="T106" fmla="*/ 90 w 217"/>
                <a:gd name="T107" fmla="*/ 77 h 234"/>
                <a:gd name="T108" fmla="*/ 90 w 217"/>
                <a:gd name="T109" fmla="*/ 77 h 234"/>
                <a:gd name="T110" fmla="*/ 83 w 217"/>
                <a:gd name="T111" fmla="*/ 73 h 234"/>
                <a:gd name="T112" fmla="*/ 70 w 217"/>
                <a:gd name="T113" fmla="*/ 77 h 234"/>
                <a:gd name="T114" fmla="*/ 53 w 217"/>
                <a:gd name="T115" fmla="*/ 80 h 234"/>
                <a:gd name="T116" fmla="*/ 40 w 217"/>
                <a:gd name="T117" fmla="*/ 90 h 234"/>
                <a:gd name="T118" fmla="*/ 40 w 217"/>
                <a:gd name="T119" fmla="*/ 9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7" h="234">
                  <a:moveTo>
                    <a:pt x="40" y="90"/>
                  </a:moveTo>
                  <a:lnTo>
                    <a:pt x="37" y="94"/>
                  </a:lnTo>
                  <a:lnTo>
                    <a:pt x="30" y="97"/>
                  </a:lnTo>
                  <a:lnTo>
                    <a:pt x="20" y="100"/>
                  </a:lnTo>
                  <a:lnTo>
                    <a:pt x="10" y="94"/>
                  </a:lnTo>
                  <a:lnTo>
                    <a:pt x="3" y="80"/>
                  </a:lnTo>
                  <a:lnTo>
                    <a:pt x="0" y="67"/>
                  </a:lnTo>
                  <a:lnTo>
                    <a:pt x="6" y="50"/>
                  </a:lnTo>
                  <a:lnTo>
                    <a:pt x="17" y="33"/>
                  </a:lnTo>
                  <a:lnTo>
                    <a:pt x="20" y="27"/>
                  </a:lnTo>
                  <a:lnTo>
                    <a:pt x="30" y="13"/>
                  </a:lnTo>
                  <a:lnTo>
                    <a:pt x="50" y="0"/>
                  </a:lnTo>
                  <a:lnTo>
                    <a:pt x="63" y="0"/>
                  </a:lnTo>
                  <a:lnTo>
                    <a:pt x="83" y="0"/>
                  </a:lnTo>
                  <a:lnTo>
                    <a:pt x="103" y="3"/>
                  </a:lnTo>
                  <a:lnTo>
                    <a:pt x="124" y="17"/>
                  </a:lnTo>
                  <a:lnTo>
                    <a:pt x="164" y="47"/>
                  </a:lnTo>
                  <a:lnTo>
                    <a:pt x="180" y="67"/>
                  </a:lnTo>
                  <a:lnTo>
                    <a:pt x="194" y="84"/>
                  </a:lnTo>
                  <a:lnTo>
                    <a:pt x="200" y="104"/>
                  </a:lnTo>
                  <a:lnTo>
                    <a:pt x="204" y="117"/>
                  </a:lnTo>
                  <a:lnTo>
                    <a:pt x="207" y="120"/>
                  </a:lnTo>
                  <a:lnTo>
                    <a:pt x="207" y="130"/>
                  </a:lnTo>
                  <a:lnTo>
                    <a:pt x="214" y="157"/>
                  </a:lnTo>
                  <a:lnTo>
                    <a:pt x="217" y="194"/>
                  </a:lnTo>
                  <a:lnTo>
                    <a:pt x="214" y="224"/>
                  </a:lnTo>
                  <a:lnTo>
                    <a:pt x="210" y="227"/>
                  </a:lnTo>
                  <a:lnTo>
                    <a:pt x="197" y="234"/>
                  </a:lnTo>
                  <a:lnTo>
                    <a:pt x="190" y="234"/>
                  </a:lnTo>
                  <a:lnTo>
                    <a:pt x="180" y="224"/>
                  </a:lnTo>
                  <a:lnTo>
                    <a:pt x="174" y="211"/>
                  </a:lnTo>
                  <a:lnTo>
                    <a:pt x="167" y="187"/>
                  </a:lnTo>
                  <a:lnTo>
                    <a:pt x="170" y="187"/>
                  </a:lnTo>
                  <a:lnTo>
                    <a:pt x="177" y="184"/>
                  </a:lnTo>
                  <a:lnTo>
                    <a:pt x="180" y="174"/>
                  </a:lnTo>
                  <a:lnTo>
                    <a:pt x="180" y="157"/>
                  </a:lnTo>
                  <a:lnTo>
                    <a:pt x="180" y="150"/>
                  </a:lnTo>
                  <a:lnTo>
                    <a:pt x="177" y="144"/>
                  </a:lnTo>
                  <a:lnTo>
                    <a:pt x="164" y="144"/>
                  </a:lnTo>
                  <a:lnTo>
                    <a:pt x="154" y="147"/>
                  </a:lnTo>
                  <a:lnTo>
                    <a:pt x="147" y="150"/>
                  </a:lnTo>
                  <a:lnTo>
                    <a:pt x="147" y="147"/>
                  </a:lnTo>
                  <a:lnTo>
                    <a:pt x="147" y="140"/>
                  </a:lnTo>
                  <a:lnTo>
                    <a:pt x="140" y="120"/>
                  </a:lnTo>
                  <a:lnTo>
                    <a:pt x="130" y="100"/>
                  </a:lnTo>
                  <a:lnTo>
                    <a:pt x="124" y="90"/>
                  </a:lnTo>
                  <a:lnTo>
                    <a:pt x="117" y="90"/>
                  </a:lnTo>
                  <a:lnTo>
                    <a:pt x="107" y="90"/>
                  </a:lnTo>
                  <a:lnTo>
                    <a:pt x="97" y="94"/>
                  </a:lnTo>
                  <a:lnTo>
                    <a:pt x="90" y="100"/>
                  </a:lnTo>
                  <a:lnTo>
                    <a:pt x="90" y="100"/>
                  </a:lnTo>
                  <a:lnTo>
                    <a:pt x="90" y="87"/>
                  </a:lnTo>
                  <a:lnTo>
                    <a:pt x="90" y="80"/>
                  </a:lnTo>
                  <a:lnTo>
                    <a:pt x="90" y="77"/>
                  </a:lnTo>
                  <a:lnTo>
                    <a:pt x="90" y="77"/>
                  </a:lnTo>
                  <a:lnTo>
                    <a:pt x="83" y="73"/>
                  </a:lnTo>
                  <a:lnTo>
                    <a:pt x="70" y="77"/>
                  </a:lnTo>
                  <a:lnTo>
                    <a:pt x="53" y="80"/>
                  </a:lnTo>
                  <a:lnTo>
                    <a:pt x="40" y="90"/>
                  </a:lnTo>
                  <a:lnTo>
                    <a:pt x="40" y="9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05" name="Freeform 89"/>
            <p:cNvSpPr>
              <a:spLocks/>
            </p:cNvSpPr>
            <p:nvPr/>
          </p:nvSpPr>
          <p:spPr bwMode="auto">
            <a:xfrm>
              <a:off x="4845" y="1891"/>
              <a:ext cx="31" cy="19"/>
            </a:xfrm>
            <a:custGeom>
              <a:avLst/>
              <a:gdLst>
                <a:gd name="T0" fmla="*/ 0 w 37"/>
                <a:gd name="T1" fmla="*/ 23 h 23"/>
                <a:gd name="T2" fmla="*/ 0 w 37"/>
                <a:gd name="T3" fmla="*/ 20 h 23"/>
                <a:gd name="T4" fmla="*/ 0 w 37"/>
                <a:gd name="T5" fmla="*/ 13 h 23"/>
                <a:gd name="T6" fmla="*/ 7 w 37"/>
                <a:gd name="T7" fmla="*/ 7 h 23"/>
                <a:gd name="T8" fmla="*/ 17 w 37"/>
                <a:gd name="T9" fmla="*/ 0 h 23"/>
                <a:gd name="T10" fmla="*/ 27 w 37"/>
                <a:gd name="T11" fmla="*/ 3 h 23"/>
                <a:gd name="T12" fmla="*/ 33 w 37"/>
                <a:gd name="T13" fmla="*/ 7 h 23"/>
                <a:gd name="T14" fmla="*/ 37 w 37"/>
                <a:gd name="T15" fmla="*/ 13 h 23"/>
                <a:gd name="T16" fmla="*/ 37 w 37"/>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3">
                  <a:moveTo>
                    <a:pt x="0" y="23"/>
                  </a:moveTo>
                  <a:lnTo>
                    <a:pt x="0" y="20"/>
                  </a:lnTo>
                  <a:lnTo>
                    <a:pt x="0" y="13"/>
                  </a:lnTo>
                  <a:lnTo>
                    <a:pt x="7" y="7"/>
                  </a:lnTo>
                  <a:lnTo>
                    <a:pt x="17" y="0"/>
                  </a:lnTo>
                  <a:lnTo>
                    <a:pt x="27" y="3"/>
                  </a:lnTo>
                  <a:lnTo>
                    <a:pt x="33" y="7"/>
                  </a:lnTo>
                  <a:lnTo>
                    <a:pt x="37" y="13"/>
                  </a:lnTo>
                  <a:lnTo>
                    <a:pt x="37" y="1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06" name="Freeform 90"/>
            <p:cNvSpPr>
              <a:spLocks/>
            </p:cNvSpPr>
            <p:nvPr/>
          </p:nvSpPr>
          <p:spPr bwMode="auto">
            <a:xfrm>
              <a:off x="4890" y="1966"/>
              <a:ext cx="46" cy="28"/>
            </a:xfrm>
            <a:custGeom>
              <a:avLst/>
              <a:gdLst>
                <a:gd name="T0" fmla="*/ 0 w 54"/>
                <a:gd name="T1" fmla="*/ 27 h 33"/>
                <a:gd name="T2" fmla="*/ 4 w 54"/>
                <a:gd name="T3" fmla="*/ 23 h 33"/>
                <a:gd name="T4" fmla="*/ 17 w 54"/>
                <a:gd name="T5" fmla="*/ 20 h 33"/>
                <a:gd name="T6" fmla="*/ 27 w 54"/>
                <a:gd name="T7" fmla="*/ 13 h 33"/>
                <a:gd name="T8" fmla="*/ 37 w 54"/>
                <a:gd name="T9" fmla="*/ 0 h 33"/>
                <a:gd name="T10" fmla="*/ 41 w 54"/>
                <a:gd name="T11" fmla="*/ 3 h 33"/>
                <a:gd name="T12" fmla="*/ 47 w 54"/>
                <a:gd name="T13" fmla="*/ 3 h 33"/>
                <a:gd name="T14" fmla="*/ 51 w 54"/>
                <a:gd name="T15" fmla="*/ 10 h 33"/>
                <a:gd name="T16" fmla="*/ 54 w 54"/>
                <a:gd name="T17" fmla="*/ 17 h 33"/>
                <a:gd name="T18" fmla="*/ 47 w 54"/>
                <a:gd name="T19" fmla="*/ 23 h 33"/>
                <a:gd name="T20" fmla="*/ 34 w 54"/>
                <a:gd name="T21" fmla="*/ 30 h 33"/>
                <a:gd name="T22" fmla="*/ 17 w 54"/>
                <a:gd name="T23" fmla="*/ 33 h 33"/>
                <a:gd name="T24" fmla="*/ 0 w 54"/>
                <a:gd name="T25" fmla="*/ 27 h 33"/>
                <a:gd name="T26" fmla="*/ 0 w 54"/>
                <a:gd name="T27"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33">
                  <a:moveTo>
                    <a:pt x="0" y="27"/>
                  </a:moveTo>
                  <a:lnTo>
                    <a:pt x="4" y="23"/>
                  </a:lnTo>
                  <a:lnTo>
                    <a:pt x="17" y="20"/>
                  </a:lnTo>
                  <a:lnTo>
                    <a:pt x="27" y="13"/>
                  </a:lnTo>
                  <a:lnTo>
                    <a:pt x="37" y="0"/>
                  </a:lnTo>
                  <a:lnTo>
                    <a:pt x="41" y="3"/>
                  </a:lnTo>
                  <a:lnTo>
                    <a:pt x="47" y="3"/>
                  </a:lnTo>
                  <a:lnTo>
                    <a:pt x="51" y="10"/>
                  </a:lnTo>
                  <a:lnTo>
                    <a:pt x="54" y="17"/>
                  </a:lnTo>
                  <a:lnTo>
                    <a:pt x="47" y="23"/>
                  </a:lnTo>
                  <a:lnTo>
                    <a:pt x="34" y="30"/>
                  </a:lnTo>
                  <a:lnTo>
                    <a:pt x="17" y="33"/>
                  </a:lnTo>
                  <a:lnTo>
                    <a:pt x="0" y="27"/>
                  </a:lnTo>
                  <a:lnTo>
                    <a:pt x="0" y="27"/>
                  </a:lnTo>
                  <a:close/>
                </a:path>
              </a:pathLst>
            </a:custGeom>
            <a:solidFill>
              <a:srgbClr val="F81514"/>
            </a:solidFill>
            <a:ln w="26988">
              <a:solidFill>
                <a:srgbClr val="000000"/>
              </a:solidFill>
              <a:prstDash val="solid"/>
              <a:round/>
              <a:headEnd/>
              <a:tailEnd/>
            </a:ln>
          </p:spPr>
          <p:txBody>
            <a:bodyPr/>
            <a:lstStyle/>
            <a:p>
              <a:endParaRPr lang="ja-JP" altLang="en-US"/>
            </a:p>
          </p:txBody>
        </p:sp>
        <p:sp>
          <p:nvSpPr>
            <p:cNvPr id="34907" name="Freeform 91"/>
            <p:cNvSpPr>
              <a:spLocks/>
            </p:cNvSpPr>
            <p:nvPr/>
          </p:nvSpPr>
          <p:spPr bwMode="auto">
            <a:xfrm>
              <a:off x="4929" y="1795"/>
              <a:ext cx="18" cy="26"/>
            </a:xfrm>
            <a:custGeom>
              <a:avLst/>
              <a:gdLst>
                <a:gd name="T0" fmla="*/ 20 w 20"/>
                <a:gd name="T1" fmla="*/ 13 h 30"/>
                <a:gd name="T2" fmla="*/ 16 w 20"/>
                <a:gd name="T3" fmla="*/ 27 h 30"/>
                <a:gd name="T4" fmla="*/ 10 w 20"/>
                <a:gd name="T5" fmla="*/ 30 h 30"/>
                <a:gd name="T6" fmla="*/ 3 w 20"/>
                <a:gd name="T7" fmla="*/ 27 h 30"/>
                <a:gd name="T8" fmla="*/ 0 w 20"/>
                <a:gd name="T9" fmla="*/ 13 h 30"/>
                <a:gd name="T10" fmla="*/ 3 w 20"/>
                <a:gd name="T11" fmla="*/ 3 h 30"/>
                <a:gd name="T12" fmla="*/ 10 w 20"/>
                <a:gd name="T13" fmla="*/ 0 h 30"/>
                <a:gd name="T14" fmla="*/ 16 w 20"/>
                <a:gd name="T15" fmla="*/ 3 h 30"/>
                <a:gd name="T16" fmla="*/ 20 w 20"/>
                <a:gd name="T17" fmla="*/ 13 h 30"/>
                <a:gd name="T18" fmla="*/ 20 w 20"/>
                <a:gd name="T19"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30">
                  <a:moveTo>
                    <a:pt x="20" y="13"/>
                  </a:moveTo>
                  <a:lnTo>
                    <a:pt x="16" y="27"/>
                  </a:lnTo>
                  <a:lnTo>
                    <a:pt x="10" y="30"/>
                  </a:lnTo>
                  <a:lnTo>
                    <a:pt x="3" y="27"/>
                  </a:lnTo>
                  <a:lnTo>
                    <a:pt x="0" y="13"/>
                  </a:lnTo>
                  <a:lnTo>
                    <a:pt x="3" y="3"/>
                  </a:lnTo>
                  <a:lnTo>
                    <a:pt x="10" y="0"/>
                  </a:lnTo>
                  <a:lnTo>
                    <a:pt x="16" y="3"/>
                  </a:lnTo>
                  <a:lnTo>
                    <a:pt x="20" y="13"/>
                  </a:lnTo>
                  <a:lnTo>
                    <a:pt x="2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08" name="Freeform 92"/>
            <p:cNvSpPr>
              <a:spLocks/>
            </p:cNvSpPr>
            <p:nvPr/>
          </p:nvSpPr>
          <p:spPr bwMode="auto">
            <a:xfrm>
              <a:off x="4799" y="2011"/>
              <a:ext cx="241" cy="277"/>
            </a:xfrm>
            <a:custGeom>
              <a:avLst/>
              <a:gdLst>
                <a:gd name="T0" fmla="*/ 164 w 285"/>
                <a:gd name="T1" fmla="*/ 34 h 322"/>
                <a:gd name="T2" fmla="*/ 188 w 285"/>
                <a:gd name="T3" fmla="*/ 17 h 322"/>
                <a:gd name="T4" fmla="*/ 228 w 285"/>
                <a:gd name="T5" fmla="*/ 0 h 322"/>
                <a:gd name="T6" fmla="*/ 241 w 285"/>
                <a:gd name="T7" fmla="*/ 7 h 322"/>
                <a:gd name="T8" fmla="*/ 258 w 285"/>
                <a:gd name="T9" fmla="*/ 27 h 322"/>
                <a:gd name="T10" fmla="*/ 275 w 285"/>
                <a:gd name="T11" fmla="*/ 54 h 322"/>
                <a:gd name="T12" fmla="*/ 285 w 285"/>
                <a:gd name="T13" fmla="*/ 138 h 322"/>
                <a:gd name="T14" fmla="*/ 261 w 285"/>
                <a:gd name="T15" fmla="*/ 255 h 322"/>
                <a:gd name="T16" fmla="*/ 245 w 285"/>
                <a:gd name="T17" fmla="*/ 301 h 322"/>
                <a:gd name="T18" fmla="*/ 241 w 285"/>
                <a:gd name="T19" fmla="*/ 318 h 322"/>
                <a:gd name="T20" fmla="*/ 224 w 285"/>
                <a:gd name="T21" fmla="*/ 318 h 322"/>
                <a:gd name="T22" fmla="*/ 188 w 285"/>
                <a:gd name="T23" fmla="*/ 322 h 322"/>
                <a:gd name="T24" fmla="*/ 111 w 285"/>
                <a:gd name="T25" fmla="*/ 308 h 322"/>
                <a:gd name="T26" fmla="*/ 87 w 285"/>
                <a:gd name="T27" fmla="*/ 295 h 322"/>
                <a:gd name="T28" fmla="*/ 94 w 285"/>
                <a:gd name="T29" fmla="*/ 285 h 322"/>
                <a:gd name="T30" fmla="*/ 111 w 285"/>
                <a:gd name="T31" fmla="*/ 268 h 322"/>
                <a:gd name="T32" fmla="*/ 121 w 285"/>
                <a:gd name="T33" fmla="*/ 238 h 322"/>
                <a:gd name="T34" fmla="*/ 124 w 285"/>
                <a:gd name="T35" fmla="*/ 231 h 322"/>
                <a:gd name="T36" fmla="*/ 117 w 285"/>
                <a:gd name="T37" fmla="*/ 214 h 322"/>
                <a:gd name="T38" fmla="*/ 114 w 285"/>
                <a:gd name="T39" fmla="*/ 168 h 322"/>
                <a:gd name="T40" fmla="*/ 101 w 285"/>
                <a:gd name="T41" fmla="*/ 168 h 322"/>
                <a:gd name="T42" fmla="*/ 71 w 285"/>
                <a:gd name="T43" fmla="*/ 168 h 322"/>
                <a:gd name="T44" fmla="*/ 20 w 285"/>
                <a:gd name="T45" fmla="*/ 161 h 322"/>
                <a:gd name="T46" fmla="*/ 4 w 285"/>
                <a:gd name="T47" fmla="*/ 148 h 322"/>
                <a:gd name="T48" fmla="*/ 0 w 285"/>
                <a:gd name="T49" fmla="*/ 144 h 322"/>
                <a:gd name="T50" fmla="*/ 4 w 285"/>
                <a:gd name="T51" fmla="*/ 107 h 322"/>
                <a:gd name="T52" fmla="*/ 7 w 285"/>
                <a:gd name="T53" fmla="*/ 101 h 322"/>
                <a:gd name="T54" fmla="*/ 27 w 285"/>
                <a:gd name="T55" fmla="*/ 97 h 322"/>
                <a:gd name="T56" fmla="*/ 64 w 285"/>
                <a:gd name="T57" fmla="*/ 94 h 322"/>
                <a:gd name="T58" fmla="*/ 97 w 285"/>
                <a:gd name="T59" fmla="*/ 84 h 322"/>
                <a:gd name="T60" fmla="*/ 141 w 285"/>
                <a:gd name="T61" fmla="*/ 61 h 322"/>
                <a:gd name="T62" fmla="*/ 154 w 285"/>
                <a:gd name="T63" fmla="*/ 44 h 322"/>
                <a:gd name="T64" fmla="*/ 161 w 285"/>
                <a:gd name="T65" fmla="*/ 3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322">
                  <a:moveTo>
                    <a:pt x="161" y="34"/>
                  </a:moveTo>
                  <a:lnTo>
                    <a:pt x="164" y="34"/>
                  </a:lnTo>
                  <a:lnTo>
                    <a:pt x="171" y="31"/>
                  </a:lnTo>
                  <a:lnTo>
                    <a:pt x="188" y="17"/>
                  </a:lnTo>
                  <a:lnTo>
                    <a:pt x="211" y="4"/>
                  </a:lnTo>
                  <a:lnTo>
                    <a:pt x="228" y="0"/>
                  </a:lnTo>
                  <a:lnTo>
                    <a:pt x="231" y="0"/>
                  </a:lnTo>
                  <a:lnTo>
                    <a:pt x="241" y="7"/>
                  </a:lnTo>
                  <a:lnTo>
                    <a:pt x="251" y="14"/>
                  </a:lnTo>
                  <a:lnTo>
                    <a:pt x="258" y="27"/>
                  </a:lnTo>
                  <a:lnTo>
                    <a:pt x="265" y="34"/>
                  </a:lnTo>
                  <a:lnTo>
                    <a:pt x="275" y="54"/>
                  </a:lnTo>
                  <a:lnTo>
                    <a:pt x="285" y="91"/>
                  </a:lnTo>
                  <a:lnTo>
                    <a:pt x="285" y="138"/>
                  </a:lnTo>
                  <a:lnTo>
                    <a:pt x="275" y="198"/>
                  </a:lnTo>
                  <a:lnTo>
                    <a:pt x="261" y="255"/>
                  </a:lnTo>
                  <a:lnTo>
                    <a:pt x="255" y="281"/>
                  </a:lnTo>
                  <a:lnTo>
                    <a:pt x="245" y="301"/>
                  </a:lnTo>
                  <a:lnTo>
                    <a:pt x="241" y="315"/>
                  </a:lnTo>
                  <a:lnTo>
                    <a:pt x="241" y="318"/>
                  </a:lnTo>
                  <a:lnTo>
                    <a:pt x="238" y="318"/>
                  </a:lnTo>
                  <a:lnTo>
                    <a:pt x="224" y="318"/>
                  </a:lnTo>
                  <a:lnTo>
                    <a:pt x="208" y="322"/>
                  </a:lnTo>
                  <a:lnTo>
                    <a:pt x="188" y="322"/>
                  </a:lnTo>
                  <a:lnTo>
                    <a:pt x="138" y="315"/>
                  </a:lnTo>
                  <a:lnTo>
                    <a:pt x="111" y="308"/>
                  </a:lnTo>
                  <a:lnTo>
                    <a:pt x="87" y="295"/>
                  </a:lnTo>
                  <a:lnTo>
                    <a:pt x="87" y="295"/>
                  </a:lnTo>
                  <a:lnTo>
                    <a:pt x="87" y="288"/>
                  </a:lnTo>
                  <a:lnTo>
                    <a:pt x="94" y="285"/>
                  </a:lnTo>
                  <a:lnTo>
                    <a:pt x="104" y="285"/>
                  </a:lnTo>
                  <a:lnTo>
                    <a:pt x="111" y="268"/>
                  </a:lnTo>
                  <a:lnTo>
                    <a:pt x="114" y="255"/>
                  </a:lnTo>
                  <a:lnTo>
                    <a:pt x="121" y="238"/>
                  </a:lnTo>
                  <a:lnTo>
                    <a:pt x="124" y="235"/>
                  </a:lnTo>
                  <a:lnTo>
                    <a:pt x="124" y="231"/>
                  </a:lnTo>
                  <a:lnTo>
                    <a:pt x="121" y="228"/>
                  </a:lnTo>
                  <a:lnTo>
                    <a:pt x="117" y="214"/>
                  </a:lnTo>
                  <a:lnTo>
                    <a:pt x="114" y="194"/>
                  </a:lnTo>
                  <a:lnTo>
                    <a:pt x="114" y="168"/>
                  </a:lnTo>
                  <a:lnTo>
                    <a:pt x="111" y="168"/>
                  </a:lnTo>
                  <a:lnTo>
                    <a:pt x="101" y="168"/>
                  </a:lnTo>
                  <a:lnTo>
                    <a:pt x="87" y="168"/>
                  </a:lnTo>
                  <a:lnTo>
                    <a:pt x="71" y="168"/>
                  </a:lnTo>
                  <a:lnTo>
                    <a:pt x="37" y="164"/>
                  </a:lnTo>
                  <a:lnTo>
                    <a:pt x="20" y="161"/>
                  </a:lnTo>
                  <a:lnTo>
                    <a:pt x="10" y="154"/>
                  </a:lnTo>
                  <a:lnTo>
                    <a:pt x="4" y="148"/>
                  </a:lnTo>
                  <a:lnTo>
                    <a:pt x="4" y="144"/>
                  </a:lnTo>
                  <a:lnTo>
                    <a:pt x="0" y="144"/>
                  </a:lnTo>
                  <a:lnTo>
                    <a:pt x="4" y="117"/>
                  </a:lnTo>
                  <a:lnTo>
                    <a:pt x="4" y="107"/>
                  </a:lnTo>
                  <a:lnTo>
                    <a:pt x="7" y="101"/>
                  </a:lnTo>
                  <a:lnTo>
                    <a:pt x="7" y="101"/>
                  </a:lnTo>
                  <a:lnTo>
                    <a:pt x="14" y="101"/>
                  </a:lnTo>
                  <a:lnTo>
                    <a:pt x="27" y="97"/>
                  </a:lnTo>
                  <a:lnTo>
                    <a:pt x="47" y="94"/>
                  </a:lnTo>
                  <a:lnTo>
                    <a:pt x="64" y="94"/>
                  </a:lnTo>
                  <a:lnTo>
                    <a:pt x="77" y="91"/>
                  </a:lnTo>
                  <a:lnTo>
                    <a:pt x="97" y="84"/>
                  </a:lnTo>
                  <a:lnTo>
                    <a:pt x="138" y="64"/>
                  </a:lnTo>
                  <a:lnTo>
                    <a:pt x="141" y="61"/>
                  </a:lnTo>
                  <a:lnTo>
                    <a:pt x="144" y="51"/>
                  </a:lnTo>
                  <a:lnTo>
                    <a:pt x="154" y="44"/>
                  </a:lnTo>
                  <a:lnTo>
                    <a:pt x="161" y="34"/>
                  </a:lnTo>
                  <a:lnTo>
                    <a:pt x="161" y="34"/>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09" name="Freeform 93"/>
            <p:cNvSpPr>
              <a:spLocks/>
            </p:cNvSpPr>
            <p:nvPr/>
          </p:nvSpPr>
          <p:spPr bwMode="auto">
            <a:xfrm>
              <a:off x="4916" y="2060"/>
              <a:ext cx="54" cy="7"/>
            </a:xfrm>
            <a:custGeom>
              <a:avLst/>
              <a:gdLst>
                <a:gd name="T0" fmla="*/ 0 w 63"/>
                <a:gd name="T1" fmla="*/ 7 h 7"/>
                <a:gd name="T2" fmla="*/ 6 w 63"/>
                <a:gd name="T3" fmla="*/ 4 h 7"/>
                <a:gd name="T4" fmla="*/ 23 w 63"/>
                <a:gd name="T5" fmla="*/ 0 h 7"/>
                <a:gd name="T6" fmla="*/ 43 w 63"/>
                <a:gd name="T7" fmla="*/ 0 h 7"/>
                <a:gd name="T8" fmla="*/ 63 w 63"/>
                <a:gd name="T9" fmla="*/ 4 h 7"/>
              </a:gdLst>
              <a:ahLst/>
              <a:cxnLst>
                <a:cxn ang="0">
                  <a:pos x="T0" y="T1"/>
                </a:cxn>
                <a:cxn ang="0">
                  <a:pos x="T2" y="T3"/>
                </a:cxn>
                <a:cxn ang="0">
                  <a:pos x="T4" y="T5"/>
                </a:cxn>
                <a:cxn ang="0">
                  <a:pos x="T6" y="T7"/>
                </a:cxn>
                <a:cxn ang="0">
                  <a:pos x="T8" y="T9"/>
                </a:cxn>
              </a:cxnLst>
              <a:rect l="0" t="0" r="r" b="b"/>
              <a:pathLst>
                <a:path w="63" h="7">
                  <a:moveTo>
                    <a:pt x="0" y="7"/>
                  </a:moveTo>
                  <a:lnTo>
                    <a:pt x="6" y="4"/>
                  </a:lnTo>
                  <a:lnTo>
                    <a:pt x="23" y="0"/>
                  </a:lnTo>
                  <a:lnTo>
                    <a:pt x="43" y="0"/>
                  </a:lnTo>
                  <a:lnTo>
                    <a:pt x="63"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10" name="Freeform 94"/>
            <p:cNvSpPr>
              <a:spLocks/>
            </p:cNvSpPr>
            <p:nvPr/>
          </p:nvSpPr>
          <p:spPr bwMode="auto">
            <a:xfrm>
              <a:off x="4895" y="2121"/>
              <a:ext cx="68" cy="34"/>
            </a:xfrm>
            <a:custGeom>
              <a:avLst/>
              <a:gdLst>
                <a:gd name="T0" fmla="*/ 0 w 80"/>
                <a:gd name="T1" fmla="*/ 40 h 40"/>
                <a:gd name="T2" fmla="*/ 3 w 80"/>
                <a:gd name="T3" fmla="*/ 40 h 40"/>
                <a:gd name="T4" fmla="*/ 13 w 80"/>
                <a:gd name="T5" fmla="*/ 36 h 40"/>
                <a:gd name="T6" fmla="*/ 40 w 80"/>
                <a:gd name="T7" fmla="*/ 30 h 40"/>
                <a:gd name="T8" fmla="*/ 64 w 80"/>
                <a:gd name="T9" fmla="*/ 16 h 40"/>
                <a:gd name="T10" fmla="*/ 74 w 80"/>
                <a:gd name="T11" fmla="*/ 6 h 40"/>
                <a:gd name="T12" fmla="*/ 80 w 80"/>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80" h="40">
                  <a:moveTo>
                    <a:pt x="0" y="40"/>
                  </a:moveTo>
                  <a:lnTo>
                    <a:pt x="3" y="40"/>
                  </a:lnTo>
                  <a:lnTo>
                    <a:pt x="13" y="36"/>
                  </a:lnTo>
                  <a:lnTo>
                    <a:pt x="40" y="30"/>
                  </a:lnTo>
                  <a:lnTo>
                    <a:pt x="64" y="16"/>
                  </a:lnTo>
                  <a:lnTo>
                    <a:pt x="74" y="6"/>
                  </a:lnTo>
                  <a:lnTo>
                    <a:pt x="8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11" name="Freeform 95"/>
            <p:cNvSpPr>
              <a:spLocks/>
            </p:cNvSpPr>
            <p:nvPr/>
          </p:nvSpPr>
          <p:spPr bwMode="auto">
            <a:xfrm>
              <a:off x="4927" y="2035"/>
              <a:ext cx="91" cy="16"/>
            </a:xfrm>
            <a:custGeom>
              <a:avLst/>
              <a:gdLst>
                <a:gd name="T0" fmla="*/ 0 w 107"/>
                <a:gd name="T1" fmla="*/ 20 h 20"/>
                <a:gd name="T2" fmla="*/ 3 w 107"/>
                <a:gd name="T3" fmla="*/ 17 h 20"/>
                <a:gd name="T4" fmla="*/ 10 w 107"/>
                <a:gd name="T5" fmla="*/ 17 h 20"/>
                <a:gd name="T6" fmla="*/ 37 w 107"/>
                <a:gd name="T7" fmla="*/ 7 h 20"/>
                <a:gd name="T8" fmla="*/ 73 w 107"/>
                <a:gd name="T9" fmla="*/ 0 h 20"/>
                <a:gd name="T10" fmla="*/ 107 w 107"/>
                <a:gd name="T11" fmla="*/ 0 h 20"/>
              </a:gdLst>
              <a:ahLst/>
              <a:cxnLst>
                <a:cxn ang="0">
                  <a:pos x="T0" y="T1"/>
                </a:cxn>
                <a:cxn ang="0">
                  <a:pos x="T2" y="T3"/>
                </a:cxn>
                <a:cxn ang="0">
                  <a:pos x="T4" y="T5"/>
                </a:cxn>
                <a:cxn ang="0">
                  <a:pos x="T6" y="T7"/>
                </a:cxn>
                <a:cxn ang="0">
                  <a:pos x="T8" y="T9"/>
                </a:cxn>
                <a:cxn ang="0">
                  <a:pos x="T10" y="T11"/>
                </a:cxn>
              </a:cxnLst>
              <a:rect l="0" t="0" r="r" b="b"/>
              <a:pathLst>
                <a:path w="107" h="20">
                  <a:moveTo>
                    <a:pt x="0" y="20"/>
                  </a:moveTo>
                  <a:lnTo>
                    <a:pt x="3" y="17"/>
                  </a:lnTo>
                  <a:lnTo>
                    <a:pt x="10" y="17"/>
                  </a:lnTo>
                  <a:lnTo>
                    <a:pt x="37" y="7"/>
                  </a:lnTo>
                  <a:lnTo>
                    <a:pt x="73" y="0"/>
                  </a:lnTo>
                  <a:lnTo>
                    <a:pt x="10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12" name="Freeform 96"/>
            <p:cNvSpPr>
              <a:spLocks/>
            </p:cNvSpPr>
            <p:nvPr/>
          </p:nvSpPr>
          <p:spPr bwMode="auto">
            <a:xfrm>
              <a:off x="4816" y="2117"/>
              <a:ext cx="242" cy="446"/>
            </a:xfrm>
            <a:custGeom>
              <a:avLst/>
              <a:gdLst>
                <a:gd name="T0" fmla="*/ 124 w 285"/>
                <a:gd name="T1" fmla="*/ 278 h 519"/>
                <a:gd name="T2" fmla="*/ 131 w 285"/>
                <a:gd name="T3" fmla="*/ 244 h 519"/>
                <a:gd name="T4" fmla="*/ 148 w 285"/>
                <a:gd name="T5" fmla="*/ 167 h 519"/>
                <a:gd name="T6" fmla="*/ 171 w 285"/>
                <a:gd name="T7" fmla="*/ 80 h 519"/>
                <a:gd name="T8" fmla="*/ 191 w 285"/>
                <a:gd name="T9" fmla="*/ 37 h 519"/>
                <a:gd name="T10" fmla="*/ 225 w 285"/>
                <a:gd name="T11" fmla="*/ 7 h 519"/>
                <a:gd name="T12" fmla="*/ 271 w 285"/>
                <a:gd name="T13" fmla="*/ 4 h 519"/>
                <a:gd name="T14" fmla="*/ 285 w 285"/>
                <a:gd name="T15" fmla="*/ 24 h 519"/>
                <a:gd name="T16" fmla="*/ 281 w 285"/>
                <a:gd name="T17" fmla="*/ 60 h 519"/>
                <a:gd name="T18" fmla="*/ 275 w 285"/>
                <a:gd name="T19" fmla="*/ 121 h 519"/>
                <a:gd name="T20" fmla="*/ 265 w 285"/>
                <a:gd name="T21" fmla="*/ 231 h 519"/>
                <a:gd name="T22" fmla="*/ 251 w 285"/>
                <a:gd name="T23" fmla="*/ 341 h 519"/>
                <a:gd name="T24" fmla="*/ 245 w 285"/>
                <a:gd name="T25" fmla="*/ 395 h 519"/>
                <a:gd name="T26" fmla="*/ 241 w 285"/>
                <a:gd name="T27" fmla="*/ 428 h 519"/>
                <a:gd name="T28" fmla="*/ 225 w 285"/>
                <a:gd name="T29" fmla="*/ 432 h 519"/>
                <a:gd name="T30" fmla="*/ 218 w 285"/>
                <a:gd name="T31" fmla="*/ 432 h 519"/>
                <a:gd name="T32" fmla="*/ 221 w 285"/>
                <a:gd name="T33" fmla="*/ 391 h 519"/>
                <a:gd name="T34" fmla="*/ 225 w 285"/>
                <a:gd name="T35" fmla="*/ 338 h 519"/>
                <a:gd name="T36" fmla="*/ 228 w 285"/>
                <a:gd name="T37" fmla="*/ 311 h 519"/>
                <a:gd name="T38" fmla="*/ 228 w 285"/>
                <a:gd name="T39" fmla="*/ 305 h 519"/>
                <a:gd name="T40" fmla="*/ 178 w 285"/>
                <a:gd name="T41" fmla="*/ 335 h 519"/>
                <a:gd name="T42" fmla="*/ 151 w 285"/>
                <a:gd name="T43" fmla="*/ 348 h 519"/>
                <a:gd name="T44" fmla="*/ 141 w 285"/>
                <a:gd name="T45" fmla="*/ 355 h 519"/>
                <a:gd name="T46" fmla="*/ 124 w 285"/>
                <a:gd name="T47" fmla="*/ 448 h 519"/>
                <a:gd name="T48" fmla="*/ 118 w 285"/>
                <a:gd name="T49" fmla="*/ 499 h 519"/>
                <a:gd name="T50" fmla="*/ 111 w 285"/>
                <a:gd name="T51" fmla="*/ 515 h 519"/>
                <a:gd name="T52" fmla="*/ 94 w 285"/>
                <a:gd name="T53" fmla="*/ 519 h 519"/>
                <a:gd name="T54" fmla="*/ 84 w 285"/>
                <a:gd name="T55" fmla="*/ 519 h 519"/>
                <a:gd name="T56" fmla="*/ 87 w 285"/>
                <a:gd name="T57" fmla="*/ 462 h 519"/>
                <a:gd name="T58" fmla="*/ 94 w 285"/>
                <a:gd name="T59" fmla="*/ 391 h 519"/>
                <a:gd name="T60" fmla="*/ 97 w 285"/>
                <a:gd name="T61" fmla="*/ 361 h 519"/>
                <a:gd name="T62" fmla="*/ 101 w 285"/>
                <a:gd name="T63" fmla="*/ 351 h 519"/>
                <a:gd name="T64" fmla="*/ 41 w 285"/>
                <a:gd name="T65" fmla="*/ 351 h 519"/>
                <a:gd name="T66" fmla="*/ 11 w 285"/>
                <a:gd name="T67" fmla="*/ 351 h 519"/>
                <a:gd name="T68" fmla="*/ 0 w 285"/>
                <a:gd name="T69" fmla="*/ 351 h 519"/>
                <a:gd name="T70" fmla="*/ 7 w 285"/>
                <a:gd name="T71" fmla="*/ 331 h 519"/>
                <a:gd name="T72" fmla="*/ 17 w 285"/>
                <a:gd name="T73" fmla="*/ 305 h 519"/>
                <a:gd name="T74" fmla="*/ 24 w 285"/>
                <a:gd name="T75" fmla="*/ 288 h 519"/>
                <a:gd name="T76" fmla="*/ 27 w 285"/>
                <a:gd name="T77" fmla="*/ 288 h 519"/>
                <a:gd name="T78" fmla="*/ 61 w 285"/>
                <a:gd name="T79" fmla="*/ 298 h 519"/>
                <a:gd name="T80" fmla="*/ 107 w 285"/>
                <a:gd name="T81" fmla="*/ 291 h 519"/>
                <a:gd name="T82" fmla="*/ 124 w 285"/>
                <a:gd name="T83" fmla="*/ 281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5" h="519">
                  <a:moveTo>
                    <a:pt x="124" y="281"/>
                  </a:moveTo>
                  <a:lnTo>
                    <a:pt x="124" y="278"/>
                  </a:lnTo>
                  <a:lnTo>
                    <a:pt x="124" y="271"/>
                  </a:lnTo>
                  <a:lnTo>
                    <a:pt x="131" y="244"/>
                  </a:lnTo>
                  <a:lnTo>
                    <a:pt x="138" y="208"/>
                  </a:lnTo>
                  <a:lnTo>
                    <a:pt x="148" y="167"/>
                  </a:lnTo>
                  <a:lnTo>
                    <a:pt x="158" y="121"/>
                  </a:lnTo>
                  <a:lnTo>
                    <a:pt x="171" y="80"/>
                  </a:lnTo>
                  <a:lnTo>
                    <a:pt x="184" y="47"/>
                  </a:lnTo>
                  <a:lnTo>
                    <a:pt x="191" y="37"/>
                  </a:lnTo>
                  <a:lnTo>
                    <a:pt x="194" y="27"/>
                  </a:lnTo>
                  <a:lnTo>
                    <a:pt x="225" y="7"/>
                  </a:lnTo>
                  <a:lnTo>
                    <a:pt x="251" y="0"/>
                  </a:lnTo>
                  <a:lnTo>
                    <a:pt x="271" y="4"/>
                  </a:lnTo>
                  <a:lnTo>
                    <a:pt x="285" y="14"/>
                  </a:lnTo>
                  <a:lnTo>
                    <a:pt x="285" y="24"/>
                  </a:lnTo>
                  <a:lnTo>
                    <a:pt x="285" y="40"/>
                  </a:lnTo>
                  <a:lnTo>
                    <a:pt x="281" y="60"/>
                  </a:lnTo>
                  <a:lnTo>
                    <a:pt x="278" y="90"/>
                  </a:lnTo>
                  <a:lnTo>
                    <a:pt x="275" y="121"/>
                  </a:lnTo>
                  <a:lnTo>
                    <a:pt x="275" y="157"/>
                  </a:lnTo>
                  <a:lnTo>
                    <a:pt x="265" y="231"/>
                  </a:lnTo>
                  <a:lnTo>
                    <a:pt x="255" y="308"/>
                  </a:lnTo>
                  <a:lnTo>
                    <a:pt x="251" y="341"/>
                  </a:lnTo>
                  <a:lnTo>
                    <a:pt x="248" y="371"/>
                  </a:lnTo>
                  <a:lnTo>
                    <a:pt x="245" y="395"/>
                  </a:lnTo>
                  <a:lnTo>
                    <a:pt x="241" y="415"/>
                  </a:lnTo>
                  <a:lnTo>
                    <a:pt x="241" y="428"/>
                  </a:lnTo>
                  <a:lnTo>
                    <a:pt x="241" y="432"/>
                  </a:lnTo>
                  <a:lnTo>
                    <a:pt x="225" y="432"/>
                  </a:lnTo>
                  <a:lnTo>
                    <a:pt x="218" y="432"/>
                  </a:lnTo>
                  <a:lnTo>
                    <a:pt x="218" y="432"/>
                  </a:lnTo>
                  <a:lnTo>
                    <a:pt x="218" y="432"/>
                  </a:lnTo>
                  <a:lnTo>
                    <a:pt x="221" y="391"/>
                  </a:lnTo>
                  <a:lnTo>
                    <a:pt x="225" y="358"/>
                  </a:lnTo>
                  <a:lnTo>
                    <a:pt x="225" y="338"/>
                  </a:lnTo>
                  <a:lnTo>
                    <a:pt x="228" y="321"/>
                  </a:lnTo>
                  <a:lnTo>
                    <a:pt x="228" y="311"/>
                  </a:lnTo>
                  <a:lnTo>
                    <a:pt x="228" y="308"/>
                  </a:lnTo>
                  <a:lnTo>
                    <a:pt x="228" y="305"/>
                  </a:lnTo>
                  <a:lnTo>
                    <a:pt x="201" y="321"/>
                  </a:lnTo>
                  <a:lnTo>
                    <a:pt x="178" y="335"/>
                  </a:lnTo>
                  <a:lnTo>
                    <a:pt x="161" y="341"/>
                  </a:lnTo>
                  <a:lnTo>
                    <a:pt x="151" y="348"/>
                  </a:lnTo>
                  <a:lnTo>
                    <a:pt x="141" y="355"/>
                  </a:lnTo>
                  <a:lnTo>
                    <a:pt x="141" y="355"/>
                  </a:lnTo>
                  <a:lnTo>
                    <a:pt x="131" y="408"/>
                  </a:lnTo>
                  <a:lnTo>
                    <a:pt x="124" y="448"/>
                  </a:lnTo>
                  <a:lnTo>
                    <a:pt x="118" y="478"/>
                  </a:lnTo>
                  <a:lnTo>
                    <a:pt x="118" y="499"/>
                  </a:lnTo>
                  <a:lnTo>
                    <a:pt x="114" y="512"/>
                  </a:lnTo>
                  <a:lnTo>
                    <a:pt x="111" y="515"/>
                  </a:lnTo>
                  <a:lnTo>
                    <a:pt x="111" y="519"/>
                  </a:lnTo>
                  <a:lnTo>
                    <a:pt x="94" y="519"/>
                  </a:lnTo>
                  <a:lnTo>
                    <a:pt x="87" y="519"/>
                  </a:lnTo>
                  <a:lnTo>
                    <a:pt x="84" y="519"/>
                  </a:lnTo>
                  <a:lnTo>
                    <a:pt x="84" y="519"/>
                  </a:lnTo>
                  <a:lnTo>
                    <a:pt x="87" y="462"/>
                  </a:lnTo>
                  <a:lnTo>
                    <a:pt x="91" y="422"/>
                  </a:lnTo>
                  <a:lnTo>
                    <a:pt x="94" y="391"/>
                  </a:lnTo>
                  <a:lnTo>
                    <a:pt x="97" y="371"/>
                  </a:lnTo>
                  <a:lnTo>
                    <a:pt x="97" y="361"/>
                  </a:lnTo>
                  <a:lnTo>
                    <a:pt x="101" y="355"/>
                  </a:lnTo>
                  <a:lnTo>
                    <a:pt x="101" y="351"/>
                  </a:lnTo>
                  <a:lnTo>
                    <a:pt x="67" y="351"/>
                  </a:lnTo>
                  <a:lnTo>
                    <a:pt x="41" y="351"/>
                  </a:lnTo>
                  <a:lnTo>
                    <a:pt x="24" y="351"/>
                  </a:lnTo>
                  <a:lnTo>
                    <a:pt x="11" y="351"/>
                  </a:lnTo>
                  <a:lnTo>
                    <a:pt x="4" y="351"/>
                  </a:lnTo>
                  <a:lnTo>
                    <a:pt x="0" y="351"/>
                  </a:lnTo>
                  <a:lnTo>
                    <a:pt x="0" y="351"/>
                  </a:lnTo>
                  <a:lnTo>
                    <a:pt x="7" y="331"/>
                  </a:lnTo>
                  <a:lnTo>
                    <a:pt x="14" y="315"/>
                  </a:lnTo>
                  <a:lnTo>
                    <a:pt x="17" y="305"/>
                  </a:lnTo>
                  <a:lnTo>
                    <a:pt x="24" y="294"/>
                  </a:lnTo>
                  <a:lnTo>
                    <a:pt x="24" y="288"/>
                  </a:lnTo>
                  <a:lnTo>
                    <a:pt x="24" y="288"/>
                  </a:lnTo>
                  <a:lnTo>
                    <a:pt x="27" y="288"/>
                  </a:lnTo>
                  <a:lnTo>
                    <a:pt x="34" y="291"/>
                  </a:lnTo>
                  <a:lnTo>
                    <a:pt x="61" y="298"/>
                  </a:lnTo>
                  <a:lnTo>
                    <a:pt x="91" y="298"/>
                  </a:lnTo>
                  <a:lnTo>
                    <a:pt x="107" y="291"/>
                  </a:lnTo>
                  <a:lnTo>
                    <a:pt x="124" y="281"/>
                  </a:lnTo>
                  <a:lnTo>
                    <a:pt x="124" y="281"/>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913" name="Freeform 97"/>
            <p:cNvSpPr>
              <a:spLocks/>
            </p:cNvSpPr>
            <p:nvPr/>
          </p:nvSpPr>
          <p:spPr bwMode="auto">
            <a:xfrm>
              <a:off x="4614" y="2267"/>
              <a:ext cx="157" cy="178"/>
            </a:xfrm>
            <a:custGeom>
              <a:avLst/>
              <a:gdLst>
                <a:gd name="T0" fmla="*/ 47 w 184"/>
                <a:gd name="T1" fmla="*/ 0 h 207"/>
                <a:gd name="T2" fmla="*/ 44 w 184"/>
                <a:gd name="T3" fmla="*/ 7 h 207"/>
                <a:gd name="T4" fmla="*/ 37 w 184"/>
                <a:gd name="T5" fmla="*/ 24 h 207"/>
                <a:gd name="T6" fmla="*/ 27 w 184"/>
                <a:gd name="T7" fmla="*/ 47 h 207"/>
                <a:gd name="T8" fmla="*/ 23 w 184"/>
                <a:gd name="T9" fmla="*/ 77 h 207"/>
                <a:gd name="T10" fmla="*/ 20 w 184"/>
                <a:gd name="T11" fmla="*/ 80 h 207"/>
                <a:gd name="T12" fmla="*/ 10 w 184"/>
                <a:gd name="T13" fmla="*/ 80 h 207"/>
                <a:gd name="T14" fmla="*/ 3 w 184"/>
                <a:gd name="T15" fmla="*/ 87 h 207"/>
                <a:gd name="T16" fmla="*/ 0 w 184"/>
                <a:gd name="T17" fmla="*/ 97 h 207"/>
                <a:gd name="T18" fmla="*/ 3 w 184"/>
                <a:gd name="T19" fmla="*/ 104 h 207"/>
                <a:gd name="T20" fmla="*/ 10 w 184"/>
                <a:gd name="T21" fmla="*/ 107 h 207"/>
                <a:gd name="T22" fmla="*/ 17 w 184"/>
                <a:gd name="T23" fmla="*/ 107 h 207"/>
                <a:gd name="T24" fmla="*/ 20 w 184"/>
                <a:gd name="T25" fmla="*/ 107 h 207"/>
                <a:gd name="T26" fmla="*/ 20 w 184"/>
                <a:gd name="T27" fmla="*/ 110 h 207"/>
                <a:gd name="T28" fmla="*/ 20 w 184"/>
                <a:gd name="T29" fmla="*/ 120 h 207"/>
                <a:gd name="T30" fmla="*/ 23 w 184"/>
                <a:gd name="T31" fmla="*/ 144 h 207"/>
                <a:gd name="T32" fmla="*/ 37 w 184"/>
                <a:gd name="T33" fmla="*/ 174 h 207"/>
                <a:gd name="T34" fmla="*/ 47 w 184"/>
                <a:gd name="T35" fmla="*/ 187 h 207"/>
                <a:gd name="T36" fmla="*/ 64 w 184"/>
                <a:gd name="T37" fmla="*/ 201 h 207"/>
                <a:gd name="T38" fmla="*/ 84 w 184"/>
                <a:gd name="T39" fmla="*/ 207 h 207"/>
                <a:gd name="T40" fmla="*/ 100 w 184"/>
                <a:gd name="T41" fmla="*/ 207 h 207"/>
                <a:gd name="T42" fmla="*/ 130 w 184"/>
                <a:gd name="T43" fmla="*/ 204 h 207"/>
                <a:gd name="T44" fmla="*/ 151 w 184"/>
                <a:gd name="T45" fmla="*/ 191 h 207"/>
                <a:gd name="T46" fmla="*/ 157 w 184"/>
                <a:gd name="T47" fmla="*/ 187 h 207"/>
                <a:gd name="T48" fmla="*/ 161 w 184"/>
                <a:gd name="T49" fmla="*/ 154 h 207"/>
                <a:gd name="T50" fmla="*/ 167 w 184"/>
                <a:gd name="T51" fmla="*/ 124 h 207"/>
                <a:gd name="T52" fmla="*/ 174 w 184"/>
                <a:gd name="T53" fmla="*/ 80 h 207"/>
                <a:gd name="T54" fmla="*/ 177 w 184"/>
                <a:gd name="T55" fmla="*/ 47 h 207"/>
                <a:gd name="T56" fmla="*/ 181 w 184"/>
                <a:gd name="T57" fmla="*/ 24 h 207"/>
                <a:gd name="T58" fmla="*/ 184 w 184"/>
                <a:gd name="T59" fmla="*/ 10 h 207"/>
                <a:gd name="T60" fmla="*/ 184 w 184"/>
                <a:gd name="T61" fmla="*/ 3 h 207"/>
                <a:gd name="T62" fmla="*/ 184 w 184"/>
                <a:gd name="T63" fmla="*/ 0 h 207"/>
                <a:gd name="T64" fmla="*/ 184 w 184"/>
                <a:gd name="T65" fmla="*/ 0 h 207"/>
                <a:gd name="T66" fmla="*/ 47 w 184"/>
                <a:gd name="T67"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4" h="207">
                  <a:moveTo>
                    <a:pt x="47" y="0"/>
                  </a:moveTo>
                  <a:lnTo>
                    <a:pt x="44" y="7"/>
                  </a:lnTo>
                  <a:lnTo>
                    <a:pt x="37" y="24"/>
                  </a:lnTo>
                  <a:lnTo>
                    <a:pt x="27" y="47"/>
                  </a:lnTo>
                  <a:lnTo>
                    <a:pt x="23" y="77"/>
                  </a:lnTo>
                  <a:lnTo>
                    <a:pt x="20" y="80"/>
                  </a:lnTo>
                  <a:lnTo>
                    <a:pt x="10" y="80"/>
                  </a:lnTo>
                  <a:lnTo>
                    <a:pt x="3" y="87"/>
                  </a:lnTo>
                  <a:lnTo>
                    <a:pt x="0" y="97"/>
                  </a:lnTo>
                  <a:lnTo>
                    <a:pt x="3" y="104"/>
                  </a:lnTo>
                  <a:lnTo>
                    <a:pt x="10" y="107"/>
                  </a:lnTo>
                  <a:lnTo>
                    <a:pt x="17" y="107"/>
                  </a:lnTo>
                  <a:lnTo>
                    <a:pt x="20" y="107"/>
                  </a:lnTo>
                  <a:lnTo>
                    <a:pt x="20" y="110"/>
                  </a:lnTo>
                  <a:lnTo>
                    <a:pt x="20" y="120"/>
                  </a:lnTo>
                  <a:lnTo>
                    <a:pt x="23" y="144"/>
                  </a:lnTo>
                  <a:lnTo>
                    <a:pt x="37" y="174"/>
                  </a:lnTo>
                  <a:lnTo>
                    <a:pt x="47" y="187"/>
                  </a:lnTo>
                  <a:lnTo>
                    <a:pt x="64" y="201"/>
                  </a:lnTo>
                  <a:lnTo>
                    <a:pt x="84" y="207"/>
                  </a:lnTo>
                  <a:lnTo>
                    <a:pt x="100" y="207"/>
                  </a:lnTo>
                  <a:lnTo>
                    <a:pt x="130" y="204"/>
                  </a:lnTo>
                  <a:lnTo>
                    <a:pt x="151" y="191"/>
                  </a:lnTo>
                  <a:lnTo>
                    <a:pt x="157" y="187"/>
                  </a:lnTo>
                  <a:lnTo>
                    <a:pt x="161" y="154"/>
                  </a:lnTo>
                  <a:lnTo>
                    <a:pt x="167" y="124"/>
                  </a:lnTo>
                  <a:lnTo>
                    <a:pt x="174" y="80"/>
                  </a:lnTo>
                  <a:lnTo>
                    <a:pt x="177" y="47"/>
                  </a:lnTo>
                  <a:lnTo>
                    <a:pt x="181" y="24"/>
                  </a:lnTo>
                  <a:lnTo>
                    <a:pt x="184" y="10"/>
                  </a:lnTo>
                  <a:lnTo>
                    <a:pt x="184" y="3"/>
                  </a:lnTo>
                  <a:lnTo>
                    <a:pt x="184" y="0"/>
                  </a:lnTo>
                  <a:lnTo>
                    <a:pt x="184" y="0"/>
                  </a:lnTo>
                  <a:lnTo>
                    <a:pt x="47" y="0"/>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914" name="Freeform 98"/>
            <p:cNvSpPr>
              <a:spLocks/>
            </p:cNvSpPr>
            <p:nvPr/>
          </p:nvSpPr>
          <p:spPr bwMode="auto">
            <a:xfrm>
              <a:off x="4625" y="2164"/>
              <a:ext cx="163" cy="155"/>
            </a:xfrm>
            <a:custGeom>
              <a:avLst/>
              <a:gdLst>
                <a:gd name="T0" fmla="*/ 111 w 191"/>
                <a:gd name="T1" fmla="*/ 180 h 180"/>
                <a:gd name="T2" fmla="*/ 107 w 191"/>
                <a:gd name="T3" fmla="*/ 180 h 180"/>
                <a:gd name="T4" fmla="*/ 97 w 191"/>
                <a:gd name="T5" fmla="*/ 177 h 180"/>
                <a:gd name="T6" fmla="*/ 74 w 191"/>
                <a:gd name="T7" fmla="*/ 170 h 180"/>
                <a:gd name="T8" fmla="*/ 41 w 191"/>
                <a:gd name="T9" fmla="*/ 150 h 180"/>
                <a:gd name="T10" fmla="*/ 10 w 191"/>
                <a:gd name="T11" fmla="*/ 120 h 180"/>
                <a:gd name="T12" fmla="*/ 0 w 191"/>
                <a:gd name="T13" fmla="*/ 100 h 180"/>
                <a:gd name="T14" fmla="*/ 0 w 191"/>
                <a:gd name="T15" fmla="*/ 83 h 180"/>
                <a:gd name="T16" fmla="*/ 7 w 191"/>
                <a:gd name="T17" fmla="*/ 70 h 180"/>
                <a:gd name="T18" fmla="*/ 17 w 191"/>
                <a:gd name="T19" fmla="*/ 57 h 180"/>
                <a:gd name="T20" fmla="*/ 41 w 191"/>
                <a:gd name="T21" fmla="*/ 36 h 180"/>
                <a:gd name="T22" fmla="*/ 54 w 191"/>
                <a:gd name="T23" fmla="*/ 33 h 180"/>
                <a:gd name="T24" fmla="*/ 64 w 191"/>
                <a:gd name="T25" fmla="*/ 30 h 180"/>
                <a:gd name="T26" fmla="*/ 67 w 191"/>
                <a:gd name="T27" fmla="*/ 26 h 180"/>
                <a:gd name="T28" fmla="*/ 74 w 191"/>
                <a:gd name="T29" fmla="*/ 16 h 180"/>
                <a:gd name="T30" fmla="*/ 91 w 191"/>
                <a:gd name="T31" fmla="*/ 6 h 180"/>
                <a:gd name="T32" fmla="*/ 111 w 191"/>
                <a:gd name="T33" fmla="*/ 0 h 180"/>
                <a:gd name="T34" fmla="*/ 121 w 191"/>
                <a:gd name="T35" fmla="*/ 3 h 180"/>
                <a:gd name="T36" fmla="*/ 134 w 191"/>
                <a:gd name="T37" fmla="*/ 6 h 180"/>
                <a:gd name="T38" fmla="*/ 161 w 191"/>
                <a:gd name="T39" fmla="*/ 26 h 180"/>
                <a:gd name="T40" fmla="*/ 181 w 191"/>
                <a:gd name="T41" fmla="*/ 43 h 180"/>
                <a:gd name="T42" fmla="*/ 188 w 191"/>
                <a:gd name="T43" fmla="*/ 50 h 180"/>
                <a:gd name="T44" fmla="*/ 191 w 191"/>
                <a:gd name="T45" fmla="*/ 50 h 180"/>
                <a:gd name="T46" fmla="*/ 111 w 191"/>
                <a:gd name="T47"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1" h="180">
                  <a:moveTo>
                    <a:pt x="111" y="180"/>
                  </a:moveTo>
                  <a:lnTo>
                    <a:pt x="107" y="180"/>
                  </a:lnTo>
                  <a:lnTo>
                    <a:pt x="97" y="177"/>
                  </a:lnTo>
                  <a:lnTo>
                    <a:pt x="74" y="170"/>
                  </a:lnTo>
                  <a:lnTo>
                    <a:pt x="41" y="150"/>
                  </a:lnTo>
                  <a:lnTo>
                    <a:pt x="10" y="120"/>
                  </a:lnTo>
                  <a:lnTo>
                    <a:pt x="0" y="100"/>
                  </a:lnTo>
                  <a:lnTo>
                    <a:pt x="0" y="83"/>
                  </a:lnTo>
                  <a:lnTo>
                    <a:pt x="7" y="70"/>
                  </a:lnTo>
                  <a:lnTo>
                    <a:pt x="17" y="57"/>
                  </a:lnTo>
                  <a:lnTo>
                    <a:pt x="41" y="36"/>
                  </a:lnTo>
                  <a:lnTo>
                    <a:pt x="54" y="33"/>
                  </a:lnTo>
                  <a:lnTo>
                    <a:pt x="64" y="30"/>
                  </a:lnTo>
                  <a:lnTo>
                    <a:pt x="67" y="26"/>
                  </a:lnTo>
                  <a:lnTo>
                    <a:pt x="74" y="16"/>
                  </a:lnTo>
                  <a:lnTo>
                    <a:pt x="91" y="6"/>
                  </a:lnTo>
                  <a:lnTo>
                    <a:pt x="111" y="0"/>
                  </a:lnTo>
                  <a:lnTo>
                    <a:pt x="121" y="3"/>
                  </a:lnTo>
                  <a:lnTo>
                    <a:pt x="134" y="6"/>
                  </a:lnTo>
                  <a:lnTo>
                    <a:pt x="161" y="26"/>
                  </a:lnTo>
                  <a:lnTo>
                    <a:pt x="181" y="43"/>
                  </a:lnTo>
                  <a:lnTo>
                    <a:pt x="188" y="50"/>
                  </a:lnTo>
                  <a:lnTo>
                    <a:pt x="191" y="50"/>
                  </a:lnTo>
                  <a:lnTo>
                    <a:pt x="111" y="18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15" name="Freeform 99"/>
            <p:cNvSpPr>
              <a:spLocks/>
            </p:cNvSpPr>
            <p:nvPr/>
          </p:nvSpPr>
          <p:spPr bwMode="auto">
            <a:xfrm>
              <a:off x="4694" y="2351"/>
              <a:ext cx="77" cy="60"/>
            </a:xfrm>
            <a:custGeom>
              <a:avLst/>
              <a:gdLst>
                <a:gd name="T0" fmla="*/ 0 w 90"/>
                <a:gd name="T1" fmla="*/ 40 h 70"/>
                <a:gd name="T2" fmla="*/ 0 w 90"/>
                <a:gd name="T3" fmla="*/ 40 h 70"/>
                <a:gd name="T4" fmla="*/ 6 w 90"/>
                <a:gd name="T5" fmla="*/ 37 h 70"/>
                <a:gd name="T6" fmla="*/ 26 w 90"/>
                <a:gd name="T7" fmla="*/ 34 h 70"/>
                <a:gd name="T8" fmla="*/ 43 w 90"/>
                <a:gd name="T9" fmla="*/ 20 h 70"/>
                <a:gd name="T10" fmla="*/ 50 w 90"/>
                <a:gd name="T11" fmla="*/ 10 h 70"/>
                <a:gd name="T12" fmla="*/ 53 w 90"/>
                <a:gd name="T13" fmla="*/ 0 h 70"/>
                <a:gd name="T14" fmla="*/ 77 w 90"/>
                <a:gd name="T15" fmla="*/ 10 h 70"/>
                <a:gd name="T16" fmla="*/ 87 w 90"/>
                <a:gd name="T17" fmla="*/ 17 h 70"/>
                <a:gd name="T18" fmla="*/ 90 w 90"/>
                <a:gd name="T19" fmla="*/ 20 h 70"/>
                <a:gd name="T20" fmla="*/ 90 w 90"/>
                <a:gd name="T21" fmla="*/ 20 h 70"/>
                <a:gd name="T22" fmla="*/ 90 w 90"/>
                <a:gd name="T23" fmla="*/ 23 h 70"/>
                <a:gd name="T24" fmla="*/ 83 w 90"/>
                <a:gd name="T25" fmla="*/ 34 h 70"/>
                <a:gd name="T26" fmla="*/ 60 w 90"/>
                <a:gd name="T27" fmla="*/ 60 h 70"/>
                <a:gd name="T28" fmla="*/ 47 w 90"/>
                <a:gd name="T29" fmla="*/ 67 h 70"/>
                <a:gd name="T30" fmla="*/ 33 w 90"/>
                <a:gd name="T31" fmla="*/ 70 h 70"/>
                <a:gd name="T32" fmla="*/ 16 w 90"/>
                <a:gd name="T33" fmla="*/ 60 h 70"/>
                <a:gd name="T34" fmla="*/ 6 w 90"/>
                <a:gd name="T35" fmla="*/ 50 h 70"/>
                <a:gd name="T36" fmla="*/ 0 w 90"/>
                <a:gd name="T37" fmla="*/ 40 h 70"/>
                <a:gd name="T38" fmla="*/ 0 w 90"/>
                <a:gd name="T39"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70">
                  <a:moveTo>
                    <a:pt x="0" y="40"/>
                  </a:moveTo>
                  <a:lnTo>
                    <a:pt x="0" y="40"/>
                  </a:lnTo>
                  <a:lnTo>
                    <a:pt x="6" y="37"/>
                  </a:lnTo>
                  <a:lnTo>
                    <a:pt x="26" y="34"/>
                  </a:lnTo>
                  <a:lnTo>
                    <a:pt x="43" y="20"/>
                  </a:lnTo>
                  <a:lnTo>
                    <a:pt x="50" y="10"/>
                  </a:lnTo>
                  <a:lnTo>
                    <a:pt x="53" y="0"/>
                  </a:lnTo>
                  <a:lnTo>
                    <a:pt x="77" y="10"/>
                  </a:lnTo>
                  <a:lnTo>
                    <a:pt x="87" y="17"/>
                  </a:lnTo>
                  <a:lnTo>
                    <a:pt x="90" y="20"/>
                  </a:lnTo>
                  <a:lnTo>
                    <a:pt x="90" y="20"/>
                  </a:lnTo>
                  <a:lnTo>
                    <a:pt x="90" y="23"/>
                  </a:lnTo>
                  <a:lnTo>
                    <a:pt x="83" y="34"/>
                  </a:lnTo>
                  <a:lnTo>
                    <a:pt x="60" y="60"/>
                  </a:lnTo>
                  <a:lnTo>
                    <a:pt x="47" y="67"/>
                  </a:lnTo>
                  <a:lnTo>
                    <a:pt x="33" y="70"/>
                  </a:lnTo>
                  <a:lnTo>
                    <a:pt x="16" y="60"/>
                  </a:lnTo>
                  <a:lnTo>
                    <a:pt x="6" y="50"/>
                  </a:lnTo>
                  <a:lnTo>
                    <a:pt x="0" y="40"/>
                  </a:lnTo>
                  <a:lnTo>
                    <a:pt x="0" y="4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16" name="Freeform 100"/>
            <p:cNvSpPr>
              <a:spLocks/>
            </p:cNvSpPr>
            <p:nvPr/>
          </p:nvSpPr>
          <p:spPr bwMode="auto">
            <a:xfrm>
              <a:off x="4648" y="2319"/>
              <a:ext cx="21" cy="23"/>
            </a:xfrm>
            <a:custGeom>
              <a:avLst/>
              <a:gdLst>
                <a:gd name="T0" fmla="*/ 24 w 24"/>
                <a:gd name="T1" fmla="*/ 14 h 27"/>
                <a:gd name="T2" fmla="*/ 20 w 24"/>
                <a:gd name="T3" fmla="*/ 24 h 27"/>
                <a:gd name="T4" fmla="*/ 14 w 24"/>
                <a:gd name="T5" fmla="*/ 27 h 27"/>
                <a:gd name="T6" fmla="*/ 4 w 24"/>
                <a:gd name="T7" fmla="*/ 24 h 27"/>
                <a:gd name="T8" fmla="*/ 0 w 24"/>
                <a:gd name="T9" fmla="*/ 14 h 27"/>
                <a:gd name="T10" fmla="*/ 4 w 24"/>
                <a:gd name="T11" fmla="*/ 4 h 27"/>
                <a:gd name="T12" fmla="*/ 14 w 24"/>
                <a:gd name="T13" fmla="*/ 0 h 27"/>
                <a:gd name="T14" fmla="*/ 20 w 24"/>
                <a:gd name="T15" fmla="*/ 4 h 27"/>
                <a:gd name="T16" fmla="*/ 24 w 24"/>
                <a:gd name="T17" fmla="*/ 14 h 27"/>
                <a:gd name="T18" fmla="*/ 24 w 24"/>
                <a:gd name="T1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7">
                  <a:moveTo>
                    <a:pt x="24" y="14"/>
                  </a:moveTo>
                  <a:lnTo>
                    <a:pt x="20" y="24"/>
                  </a:lnTo>
                  <a:lnTo>
                    <a:pt x="14" y="27"/>
                  </a:lnTo>
                  <a:lnTo>
                    <a:pt x="4" y="24"/>
                  </a:lnTo>
                  <a:lnTo>
                    <a:pt x="0" y="14"/>
                  </a:lnTo>
                  <a:lnTo>
                    <a:pt x="4" y="4"/>
                  </a:lnTo>
                  <a:lnTo>
                    <a:pt x="14" y="0"/>
                  </a:lnTo>
                  <a:lnTo>
                    <a:pt x="20" y="4"/>
                  </a:lnTo>
                  <a:lnTo>
                    <a:pt x="24" y="14"/>
                  </a:lnTo>
                  <a:lnTo>
                    <a:pt x="2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17" name="Freeform 101"/>
            <p:cNvSpPr>
              <a:spLocks/>
            </p:cNvSpPr>
            <p:nvPr/>
          </p:nvSpPr>
          <p:spPr bwMode="auto">
            <a:xfrm>
              <a:off x="4640" y="2399"/>
              <a:ext cx="42" cy="29"/>
            </a:xfrm>
            <a:custGeom>
              <a:avLst/>
              <a:gdLst>
                <a:gd name="T0" fmla="*/ 0 w 50"/>
                <a:gd name="T1" fmla="*/ 13 h 33"/>
                <a:gd name="T2" fmla="*/ 7 w 50"/>
                <a:gd name="T3" fmla="*/ 13 h 33"/>
                <a:gd name="T4" fmla="*/ 24 w 50"/>
                <a:gd name="T5" fmla="*/ 13 h 33"/>
                <a:gd name="T6" fmla="*/ 40 w 50"/>
                <a:gd name="T7" fmla="*/ 10 h 33"/>
                <a:gd name="T8" fmla="*/ 50 w 50"/>
                <a:gd name="T9" fmla="*/ 0 h 33"/>
                <a:gd name="T10" fmla="*/ 50 w 50"/>
                <a:gd name="T11" fmla="*/ 7 h 33"/>
                <a:gd name="T12" fmla="*/ 47 w 50"/>
                <a:gd name="T13" fmla="*/ 17 h 33"/>
                <a:gd name="T14" fmla="*/ 37 w 50"/>
                <a:gd name="T15" fmla="*/ 30 h 33"/>
                <a:gd name="T16" fmla="*/ 17 w 50"/>
                <a:gd name="T17" fmla="*/ 33 h 33"/>
                <a:gd name="T18" fmla="*/ 0 w 50"/>
                <a:gd name="T19" fmla="*/ 1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33">
                  <a:moveTo>
                    <a:pt x="0" y="13"/>
                  </a:moveTo>
                  <a:lnTo>
                    <a:pt x="7" y="13"/>
                  </a:lnTo>
                  <a:lnTo>
                    <a:pt x="24" y="13"/>
                  </a:lnTo>
                  <a:lnTo>
                    <a:pt x="40" y="10"/>
                  </a:lnTo>
                  <a:lnTo>
                    <a:pt x="50" y="0"/>
                  </a:lnTo>
                  <a:lnTo>
                    <a:pt x="50" y="7"/>
                  </a:lnTo>
                  <a:lnTo>
                    <a:pt x="47" y="17"/>
                  </a:lnTo>
                  <a:lnTo>
                    <a:pt x="37" y="30"/>
                  </a:lnTo>
                  <a:lnTo>
                    <a:pt x="17" y="33"/>
                  </a:lnTo>
                  <a:lnTo>
                    <a:pt x="0" y="13"/>
                  </a:lnTo>
                  <a:close/>
                </a:path>
              </a:pathLst>
            </a:custGeom>
            <a:solidFill>
              <a:srgbClr val="F81514"/>
            </a:solidFill>
            <a:ln w="26988">
              <a:solidFill>
                <a:srgbClr val="000000"/>
              </a:solidFill>
              <a:prstDash val="solid"/>
              <a:round/>
              <a:headEnd/>
              <a:tailEnd/>
            </a:ln>
          </p:spPr>
          <p:txBody>
            <a:bodyPr/>
            <a:lstStyle/>
            <a:p>
              <a:endParaRPr lang="ja-JP" altLang="en-US"/>
            </a:p>
          </p:txBody>
        </p:sp>
        <p:sp>
          <p:nvSpPr>
            <p:cNvPr id="34918" name="Freeform 102"/>
            <p:cNvSpPr>
              <a:spLocks/>
            </p:cNvSpPr>
            <p:nvPr/>
          </p:nvSpPr>
          <p:spPr bwMode="auto">
            <a:xfrm>
              <a:off x="4694" y="2440"/>
              <a:ext cx="108" cy="45"/>
            </a:xfrm>
            <a:custGeom>
              <a:avLst/>
              <a:gdLst>
                <a:gd name="T0" fmla="*/ 36 w 127"/>
                <a:gd name="T1" fmla="*/ 0 h 53"/>
                <a:gd name="T2" fmla="*/ 33 w 127"/>
                <a:gd name="T3" fmla="*/ 6 h 53"/>
                <a:gd name="T4" fmla="*/ 20 w 127"/>
                <a:gd name="T5" fmla="*/ 20 h 53"/>
                <a:gd name="T6" fmla="*/ 6 w 127"/>
                <a:gd name="T7" fmla="*/ 37 h 53"/>
                <a:gd name="T8" fmla="*/ 0 w 127"/>
                <a:gd name="T9" fmla="*/ 53 h 53"/>
                <a:gd name="T10" fmla="*/ 43 w 127"/>
                <a:gd name="T11" fmla="*/ 53 h 53"/>
                <a:gd name="T12" fmla="*/ 73 w 127"/>
                <a:gd name="T13" fmla="*/ 53 h 53"/>
                <a:gd name="T14" fmla="*/ 97 w 127"/>
                <a:gd name="T15" fmla="*/ 53 h 53"/>
                <a:gd name="T16" fmla="*/ 113 w 127"/>
                <a:gd name="T17" fmla="*/ 53 h 53"/>
                <a:gd name="T18" fmla="*/ 120 w 127"/>
                <a:gd name="T19" fmla="*/ 53 h 53"/>
                <a:gd name="T20" fmla="*/ 127 w 127"/>
                <a:gd name="T21" fmla="*/ 53 h 53"/>
                <a:gd name="T22" fmla="*/ 127 w 127"/>
                <a:gd name="T23" fmla="*/ 53 h 53"/>
                <a:gd name="T24" fmla="*/ 36 w 127"/>
                <a:gd name="T2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53">
                  <a:moveTo>
                    <a:pt x="36" y="0"/>
                  </a:moveTo>
                  <a:lnTo>
                    <a:pt x="33" y="6"/>
                  </a:lnTo>
                  <a:lnTo>
                    <a:pt x="20" y="20"/>
                  </a:lnTo>
                  <a:lnTo>
                    <a:pt x="6" y="37"/>
                  </a:lnTo>
                  <a:lnTo>
                    <a:pt x="0" y="53"/>
                  </a:lnTo>
                  <a:lnTo>
                    <a:pt x="43" y="53"/>
                  </a:lnTo>
                  <a:lnTo>
                    <a:pt x="73" y="53"/>
                  </a:lnTo>
                  <a:lnTo>
                    <a:pt x="97" y="53"/>
                  </a:lnTo>
                  <a:lnTo>
                    <a:pt x="113" y="53"/>
                  </a:lnTo>
                  <a:lnTo>
                    <a:pt x="120" y="53"/>
                  </a:lnTo>
                  <a:lnTo>
                    <a:pt x="127" y="53"/>
                  </a:lnTo>
                  <a:lnTo>
                    <a:pt x="127" y="53"/>
                  </a:lnTo>
                  <a:lnTo>
                    <a:pt x="36" y="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19" name="Freeform 103"/>
            <p:cNvSpPr>
              <a:spLocks/>
            </p:cNvSpPr>
            <p:nvPr/>
          </p:nvSpPr>
          <p:spPr bwMode="auto">
            <a:xfrm>
              <a:off x="4699" y="2186"/>
              <a:ext cx="188" cy="299"/>
            </a:xfrm>
            <a:custGeom>
              <a:avLst/>
              <a:gdLst>
                <a:gd name="T0" fmla="*/ 24 w 221"/>
                <a:gd name="T1" fmla="*/ 204 h 348"/>
                <a:gd name="T2" fmla="*/ 20 w 221"/>
                <a:gd name="T3" fmla="*/ 198 h 348"/>
                <a:gd name="T4" fmla="*/ 10 w 221"/>
                <a:gd name="T5" fmla="*/ 178 h 348"/>
                <a:gd name="T6" fmla="*/ 4 w 221"/>
                <a:gd name="T7" fmla="*/ 154 h 348"/>
                <a:gd name="T8" fmla="*/ 0 w 221"/>
                <a:gd name="T9" fmla="*/ 128 h 348"/>
                <a:gd name="T10" fmla="*/ 4 w 221"/>
                <a:gd name="T11" fmla="*/ 111 h 348"/>
                <a:gd name="T12" fmla="*/ 4 w 221"/>
                <a:gd name="T13" fmla="*/ 94 h 348"/>
                <a:gd name="T14" fmla="*/ 10 w 221"/>
                <a:gd name="T15" fmla="*/ 74 h 348"/>
                <a:gd name="T16" fmla="*/ 20 w 221"/>
                <a:gd name="T17" fmla="*/ 51 h 348"/>
                <a:gd name="T18" fmla="*/ 37 w 221"/>
                <a:gd name="T19" fmla="*/ 31 h 348"/>
                <a:gd name="T20" fmla="*/ 57 w 221"/>
                <a:gd name="T21" fmla="*/ 17 h 348"/>
                <a:gd name="T22" fmla="*/ 84 w 221"/>
                <a:gd name="T23" fmla="*/ 7 h 348"/>
                <a:gd name="T24" fmla="*/ 117 w 221"/>
                <a:gd name="T25" fmla="*/ 0 h 348"/>
                <a:gd name="T26" fmla="*/ 124 w 221"/>
                <a:gd name="T27" fmla="*/ 7 h 348"/>
                <a:gd name="T28" fmla="*/ 137 w 221"/>
                <a:gd name="T29" fmla="*/ 14 h 348"/>
                <a:gd name="T30" fmla="*/ 154 w 221"/>
                <a:gd name="T31" fmla="*/ 34 h 348"/>
                <a:gd name="T32" fmla="*/ 178 w 221"/>
                <a:gd name="T33" fmla="*/ 57 h 348"/>
                <a:gd name="T34" fmla="*/ 198 w 221"/>
                <a:gd name="T35" fmla="*/ 84 h 348"/>
                <a:gd name="T36" fmla="*/ 211 w 221"/>
                <a:gd name="T37" fmla="*/ 121 h 348"/>
                <a:gd name="T38" fmla="*/ 221 w 221"/>
                <a:gd name="T39" fmla="*/ 158 h 348"/>
                <a:gd name="T40" fmla="*/ 221 w 221"/>
                <a:gd name="T41" fmla="*/ 201 h 348"/>
                <a:gd name="T42" fmla="*/ 208 w 221"/>
                <a:gd name="T43" fmla="*/ 245 h 348"/>
                <a:gd name="T44" fmla="*/ 188 w 221"/>
                <a:gd name="T45" fmla="*/ 275 h 348"/>
                <a:gd name="T46" fmla="*/ 164 w 221"/>
                <a:gd name="T47" fmla="*/ 301 h 348"/>
                <a:gd name="T48" fmla="*/ 141 w 221"/>
                <a:gd name="T49" fmla="*/ 322 h 348"/>
                <a:gd name="T50" fmla="*/ 117 w 221"/>
                <a:gd name="T51" fmla="*/ 335 h 348"/>
                <a:gd name="T52" fmla="*/ 97 w 221"/>
                <a:gd name="T53" fmla="*/ 342 h 348"/>
                <a:gd name="T54" fmla="*/ 84 w 221"/>
                <a:gd name="T55" fmla="*/ 348 h 348"/>
                <a:gd name="T56" fmla="*/ 77 w 221"/>
                <a:gd name="T57" fmla="*/ 348 h 348"/>
                <a:gd name="T58" fmla="*/ 61 w 221"/>
                <a:gd name="T59" fmla="*/ 335 h 348"/>
                <a:gd name="T60" fmla="*/ 44 w 221"/>
                <a:gd name="T61" fmla="*/ 322 h 348"/>
                <a:gd name="T62" fmla="*/ 30 w 221"/>
                <a:gd name="T63" fmla="*/ 291 h 348"/>
                <a:gd name="T64" fmla="*/ 27 w 221"/>
                <a:gd name="T65" fmla="*/ 271 h 348"/>
                <a:gd name="T66" fmla="*/ 27 w 221"/>
                <a:gd name="T67" fmla="*/ 265 h 348"/>
                <a:gd name="T68" fmla="*/ 27 w 221"/>
                <a:gd name="T69" fmla="*/ 261 h 348"/>
                <a:gd name="T70" fmla="*/ 30 w 221"/>
                <a:gd name="T71" fmla="*/ 258 h 348"/>
                <a:gd name="T72" fmla="*/ 37 w 221"/>
                <a:gd name="T73" fmla="*/ 248 h 348"/>
                <a:gd name="T74" fmla="*/ 41 w 221"/>
                <a:gd name="T75" fmla="*/ 241 h 348"/>
                <a:gd name="T76" fmla="*/ 41 w 221"/>
                <a:gd name="T77" fmla="*/ 231 h 348"/>
                <a:gd name="T78" fmla="*/ 34 w 221"/>
                <a:gd name="T79" fmla="*/ 218 h 348"/>
                <a:gd name="T80" fmla="*/ 24 w 221"/>
                <a:gd name="T81" fmla="*/ 204 h 348"/>
                <a:gd name="T82" fmla="*/ 24 w 221"/>
                <a:gd name="T83" fmla="*/ 204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1" h="348">
                  <a:moveTo>
                    <a:pt x="24" y="204"/>
                  </a:moveTo>
                  <a:lnTo>
                    <a:pt x="20" y="198"/>
                  </a:lnTo>
                  <a:lnTo>
                    <a:pt x="10" y="178"/>
                  </a:lnTo>
                  <a:lnTo>
                    <a:pt x="4" y="154"/>
                  </a:lnTo>
                  <a:lnTo>
                    <a:pt x="0" y="128"/>
                  </a:lnTo>
                  <a:lnTo>
                    <a:pt x="4" y="111"/>
                  </a:lnTo>
                  <a:lnTo>
                    <a:pt x="4" y="94"/>
                  </a:lnTo>
                  <a:lnTo>
                    <a:pt x="10" y="74"/>
                  </a:lnTo>
                  <a:lnTo>
                    <a:pt x="20" y="51"/>
                  </a:lnTo>
                  <a:lnTo>
                    <a:pt x="37" y="31"/>
                  </a:lnTo>
                  <a:lnTo>
                    <a:pt x="57" y="17"/>
                  </a:lnTo>
                  <a:lnTo>
                    <a:pt x="84" y="7"/>
                  </a:lnTo>
                  <a:lnTo>
                    <a:pt x="117" y="0"/>
                  </a:lnTo>
                  <a:lnTo>
                    <a:pt x="124" y="7"/>
                  </a:lnTo>
                  <a:lnTo>
                    <a:pt x="137" y="14"/>
                  </a:lnTo>
                  <a:lnTo>
                    <a:pt x="154" y="34"/>
                  </a:lnTo>
                  <a:lnTo>
                    <a:pt x="178" y="57"/>
                  </a:lnTo>
                  <a:lnTo>
                    <a:pt x="198" y="84"/>
                  </a:lnTo>
                  <a:lnTo>
                    <a:pt x="211" y="121"/>
                  </a:lnTo>
                  <a:lnTo>
                    <a:pt x="221" y="158"/>
                  </a:lnTo>
                  <a:lnTo>
                    <a:pt x="221" y="201"/>
                  </a:lnTo>
                  <a:lnTo>
                    <a:pt x="208" y="245"/>
                  </a:lnTo>
                  <a:lnTo>
                    <a:pt x="188" y="275"/>
                  </a:lnTo>
                  <a:lnTo>
                    <a:pt x="164" y="301"/>
                  </a:lnTo>
                  <a:lnTo>
                    <a:pt x="141" y="322"/>
                  </a:lnTo>
                  <a:lnTo>
                    <a:pt x="117" y="335"/>
                  </a:lnTo>
                  <a:lnTo>
                    <a:pt x="97" y="342"/>
                  </a:lnTo>
                  <a:lnTo>
                    <a:pt x="84" y="348"/>
                  </a:lnTo>
                  <a:lnTo>
                    <a:pt x="77" y="348"/>
                  </a:lnTo>
                  <a:lnTo>
                    <a:pt x="61" y="335"/>
                  </a:lnTo>
                  <a:lnTo>
                    <a:pt x="44" y="322"/>
                  </a:lnTo>
                  <a:lnTo>
                    <a:pt x="30" y="291"/>
                  </a:lnTo>
                  <a:lnTo>
                    <a:pt x="27" y="271"/>
                  </a:lnTo>
                  <a:lnTo>
                    <a:pt x="27" y="265"/>
                  </a:lnTo>
                  <a:lnTo>
                    <a:pt x="27" y="261"/>
                  </a:lnTo>
                  <a:lnTo>
                    <a:pt x="30" y="258"/>
                  </a:lnTo>
                  <a:lnTo>
                    <a:pt x="37" y="248"/>
                  </a:lnTo>
                  <a:lnTo>
                    <a:pt x="41" y="241"/>
                  </a:lnTo>
                  <a:lnTo>
                    <a:pt x="41" y="231"/>
                  </a:lnTo>
                  <a:lnTo>
                    <a:pt x="34" y="218"/>
                  </a:lnTo>
                  <a:lnTo>
                    <a:pt x="24" y="204"/>
                  </a:lnTo>
                  <a:lnTo>
                    <a:pt x="24" y="204"/>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20" name="Freeform 104"/>
            <p:cNvSpPr>
              <a:spLocks/>
            </p:cNvSpPr>
            <p:nvPr/>
          </p:nvSpPr>
          <p:spPr bwMode="auto">
            <a:xfrm>
              <a:off x="4768" y="2384"/>
              <a:ext cx="25" cy="87"/>
            </a:xfrm>
            <a:custGeom>
              <a:avLst/>
              <a:gdLst>
                <a:gd name="T0" fmla="*/ 30 w 30"/>
                <a:gd name="T1" fmla="*/ 0 h 101"/>
                <a:gd name="T2" fmla="*/ 26 w 30"/>
                <a:gd name="T3" fmla="*/ 4 h 101"/>
                <a:gd name="T4" fmla="*/ 23 w 30"/>
                <a:gd name="T5" fmla="*/ 14 h 101"/>
                <a:gd name="T6" fmla="*/ 20 w 30"/>
                <a:gd name="T7" fmla="*/ 27 h 101"/>
                <a:gd name="T8" fmla="*/ 13 w 30"/>
                <a:gd name="T9" fmla="*/ 44 h 101"/>
                <a:gd name="T10" fmla="*/ 3 w 30"/>
                <a:gd name="T11" fmla="*/ 77 h 101"/>
                <a:gd name="T12" fmla="*/ 0 w 30"/>
                <a:gd name="T13" fmla="*/ 91 h 101"/>
                <a:gd name="T14" fmla="*/ 0 w 30"/>
                <a:gd name="T15" fmla="*/ 101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01">
                  <a:moveTo>
                    <a:pt x="30" y="0"/>
                  </a:moveTo>
                  <a:lnTo>
                    <a:pt x="26" y="4"/>
                  </a:lnTo>
                  <a:lnTo>
                    <a:pt x="23" y="14"/>
                  </a:lnTo>
                  <a:lnTo>
                    <a:pt x="20" y="27"/>
                  </a:lnTo>
                  <a:lnTo>
                    <a:pt x="13" y="44"/>
                  </a:lnTo>
                  <a:lnTo>
                    <a:pt x="3" y="77"/>
                  </a:lnTo>
                  <a:lnTo>
                    <a:pt x="0" y="91"/>
                  </a:lnTo>
                  <a:lnTo>
                    <a:pt x="0" y="10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21" name="Freeform 105"/>
            <p:cNvSpPr>
              <a:spLocks/>
            </p:cNvSpPr>
            <p:nvPr/>
          </p:nvSpPr>
          <p:spPr bwMode="auto">
            <a:xfrm>
              <a:off x="4612" y="2448"/>
              <a:ext cx="292" cy="199"/>
            </a:xfrm>
            <a:custGeom>
              <a:avLst/>
              <a:gdLst>
                <a:gd name="T0" fmla="*/ 0 w 344"/>
                <a:gd name="T1" fmla="*/ 204 h 231"/>
                <a:gd name="T2" fmla="*/ 0 w 344"/>
                <a:gd name="T3" fmla="*/ 204 h 231"/>
                <a:gd name="T4" fmla="*/ 3 w 344"/>
                <a:gd name="T5" fmla="*/ 197 h 231"/>
                <a:gd name="T6" fmla="*/ 10 w 344"/>
                <a:gd name="T7" fmla="*/ 174 h 231"/>
                <a:gd name="T8" fmla="*/ 23 w 344"/>
                <a:gd name="T9" fmla="*/ 144 h 231"/>
                <a:gd name="T10" fmla="*/ 40 w 344"/>
                <a:gd name="T11" fmla="*/ 107 h 231"/>
                <a:gd name="T12" fmla="*/ 63 w 344"/>
                <a:gd name="T13" fmla="*/ 70 h 231"/>
                <a:gd name="T14" fmla="*/ 93 w 344"/>
                <a:gd name="T15" fmla="*/ 40 h 231"/>
                <a:gd name="T16" fmla="*/ 130 w 344"/>
                <a:gd name="T17" fmla="*/ 20 h 231"/>
                <a:gd name="T18" fmla="*/ 154 w 344"/>
                <a:gd name="T19" fmla="*/ 13 h 231"/>
                <a:gd name="T20" fmla="*/ 174 w 344"/>
                <a:gd name="T21" fmla="*/ 13 h 231"/>
                <a:gd name="T22" fmla="*/ 180 w 344"/>
                <a:gd name="T23" fmla="*/ 10 h 231"/>
                <a:gd name="T24" fmla="*/ 194 w 344"/>
                <a:gd name="T25" fmla="*/ 3 h 231"/>
                <a:gd name="T26" fmla="*/ 217 w 344"/>
                <a:gd name="T27" fmla="*/ 0 h 231"/>
                <a:gd name="T28" fmla="*/ 244 w 344"/>
                <a:gd name="T29" fmla="*/ 3 h 231"/>
                <a:gd name="T30" fmla="*/ 247 w 344"/>
                <a:gd name="T31" fmla="*/ 3 h 231"/>
                <a:gd name="T32" fmla="*/ 257 w 344"/>
                <a:gd name="T33" fmla="*/ 6 h 231"/>
                <a:gd name="T34" fmla="*/ 271 w 344"/>
                <a:gd name="T35" fmla="*/ 10 h 231"/>
                <a:gd name="T36" fmla="*/ 287 w 344"/>
                <a:gd name="T37" fmla="*/ 20 h 231"/>
                <a:gd name="T38" fmla="*/ 324 w 344"/>
                <a:gd name="T39" fmla="*/ 43 h 231"/>
                <a:gd name="T40" fmla="*/ 334 w 344"/>
                <a:gd name="T41" fmla="*/ 60 h 231"/>
                <a:gd name="T42" fmla="*/ 341 w 344"/>
                <a:gd name="T43" fmla="*/ 80 h 231"/>
                <a:gd name="T44" fmla="*/ 344 w 344"/>
                <a:gd name="T45" fmla="*/ 103 h 231"/>
                <a:gd name="T46" fmla="*/ 341 w 344"/>
                <a:gd name="T47" fmla="*/ 127 h 231"/>
                <a:gd name="T48" fmla="*/ 324 w 344"/>
                <a:gd name="T49" fmla="*/ 177 h 231"/>
                <a:gd name="T50" fmla="*/ 314 w 344"/>
                <a:gd name="T51" fmla="*/ 197 h 231"/>
                <a:gd name="T52" fmla="*/ 304 w 344"/>
                <a:gd name="T53" fmla="*/ 214 h 231"/>
                <a:gd name="T54" fmla="*/ 297 w 344"/>
                <a:gd name="T55" fmla="*/ 227 h 231"/>
                <a:gd name="T56" fmla="*/ 297 w 344"/>
                <a:gd name="T57" fmla="*/ 231 h 231"/>
                <a:gd name="T58" fmla="*/ 0 w 344"/>
                <a:gd name="T59"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4" h="231">
                  <a:moveTo>
                    <a:pt x="0" y="204"/>
                  </a:moveTo>
                  <a:lnTo>
                    <a:pt x="0" y="204"/>
                  </a:lnTo>
                  <a:lnTo>
                    <a:pt x="3" y="197"/>
                  </a:lnTo>
                  <a:lnTo>
                    <a:pt x="10" y="174"/>
                  </a:lnTo>
                  <a:lnTo>
                    <a:pt x="23" y="144"/>
                  </a:lnTo>
                  <a:lnTo>
                    <a:pt x="40" y="107"/>
                  </a:lnTo>
                  <a:lnTo>
                    <a:pt x="63" y="70"/>
                  </a:lnTo>
                  <a:lnTo>
                    <a:pt x="93" y="40"/>
                  </a:lnTo>
                  <a:lnTo>
                    <a:pt x="130" y="20"/>
                  </a:lnTo>
                  <a:lnTo>
                    <a:pt x="154" y="13"/>
                  </a:lnTo>
                  <a:lnTo>
                    <a:pt x="174" y="13"/>
                  </a:lnTo>
                  <a:lnTo>
                    <a:pt x="180" y="10"/>
                  </a:lnTo>
                  <a:lnTo>
                    <a:pt x="194" y="3"/>
                  </a:lnTo>
                  <a:lnTo>
                    <a:pt x="217" y="0"/>
                  </a:lnTo>
                  <a:lnTo>
                    <a:pt x="244" y="3"/>
                  </a:lnTo>
                  <a:lnTo>
                    <a:pt x="247" y="3"/>
                  </a:lnTo>
                  <a:lnTo>
                    <a:pt x="257" y="6"/>
                  </a:lnTo>
                  <a:lnTo>
                    <a:pt x="271" y="10"/>
                  </a:lnTo>
                  <a:lnTo>
                    <a:pt x="287" y="20"/>
                  </a:lnTo>
                  <a:lnTo>
                    <a:pt x="324" y="43"/>
                  </a:lnTo>
                  <a:lnTo>
                    <a:pt x="334" y="60"/>
                  </a:lnTo>
                  <a:lnTo>
                    <a:pt x="341" y="80"/>
                  </a:lnTo>
                  <a:lnTo>
                    <a:pt x="344" y="103"/>
                  </a:lnTo>
                  <a:lnTo>
                    <a:pt x="341" y="127"/>
                  </a:lnTo>
                  <a:lnTo>
                    <a:pt x="324" y="177"/>
                  </a:lnTo>
                  <a:lnTo>
                    <a:pt x="314" y="197"/>
                  </a:lnTo>
                  <a:lnTo>
                    <a:pt x="304" y="214"/>
                  </a:lnTo>
                  <a:lnTo>
                    <a:pt x="297" y="227"/>
                  </a:lnTo>
                  <a:lnTo>
                    <a:pt x="297" y="231"/>
                  </a:lnTo>
                  <a:lnTo>
                    <a:pt x="0" y="204"/>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22" name="Line 106"/>
            <p:cNvSpPr>
              <a:spLocks noChangeShapeType="1"/>
            </p:cNvSpPr>
            <p:nvPr/>
          </p:nvSpPr>
          <p:spPr bwMode="auto">
            <a:xfrm flipH="1">
              <a:off x="4728" y="2531"/>
              <a:ext cx="9" cy="4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23" name="Freeform 107"/>
            <p:cNvSpPr>
              <a:spLocks/>
            </p:cNvSpPr>
            <p:nvPr/>
          </p:nvSpPr>
          <p:spPr bwMode="auto">
            <a:xfrm>
              <a:off x="4669" y="2537"/>
              <a:ext cx="212" cy="195"/>
            </a:xfrm>
            <a:custGeom>
              <a:avLst/>
              <a:gdLst>
                <a:gd name="T0" fmla="*/ 0 w 250"/>
                <a:gd name="T1" fmla="*/ 228 h 228"/>
                <a:gd name="T2" fmla="*/ 3 w 250"/>
                <a:gd name="T3" fmla="*/ 225 h 228"/>
                <a:gd name="T4" fmla="*/ 3 w 250"/>
                <a:gd name="T5" fmla="*/ 225 h 228"/>
                <a:gd name="T6" fmla="*/ 3 w 250"/>
                <a:gd name="T7" fmla="*/ 218 h 228"/>
                <a:gd name="T8" fmla="*/ 6 w 250"/>
                <a:gd name="T9" fmla="*/ 204 h 228"/>
                <a:gd name="T10" fmla="*/ 10 w 250"/>
                <a:gd name="T11" fmla="*/ 191 h 228"/>
                <a:gd name="T12" fmla="*/ 13 w 250"/>
                <a:gd name="T13" fmla="*/ 168 h 228"/>
                <a:gd name="T14" fmla="*/ 16 w 250"/>
                <a:gd name="T15" fmla="*/ 138 h 228"/>
                <a:gd name="T16" fmla="*/ 23 w 250"/>
                <a:gd name="T17" fmla="*/ 104 h 228"/>
                <a:gd name="T18" fmla="*/ 33 w 250"/>
                <a:gd name="T19" fmla="*/ 81 h 228"/>
                <a:gd name="T20" fmla="*/ 40 w 250"/>
                <a:gd name="T21" fmla="*/ 61 h 228"/>
                <a:gd name="T22" fmla="*/ 50 w 250"/>
                <a:gd name="T23" fmla="*/ 51 h 228"/>
                <a:gd name="T24" fmla="*/ 56 w 250"/>
                <a:gd name="T25" fmla="*/ 44 h 228"/>
                <a:gd name="T26" fmla="*/ 63 w 250"/>
                <a:gd name="T27" fmla="*/ 41 h 228"/>
                <a:gd name="T28" fmla="*/ 70 w 250"/>
                <a:gd name="T29" fmla="*/ 41 h 228"/>
                <a:gd name="T30" fmla="*/ 73 w 250"/>
                <a:gd name="T31" fmla="*/ 37 h 228"/>
                <a:gd name="T32" fmla="*/ 90 w 250"/>
                <a:gd name="T33" fmla="*/ 34 h 228"/>
                <a:gd name="T34" fmla="*/ 113 w 250"/>
                <a:gd name="T35" fmla="*/ 27 h 228"/>
                <a:gd name="T36" fmla="*/ 140 w 250"/>
                <a:gd name="T37" fmla="*/ 21 h 228"/>
                <a:gd name="T38" fmla="*/ 167 w 250"/>
                <a:gd name="T39" fmla="*/ 14 h 228"/>
                <a:gd name="T40" fmla="*/ 194 w 250"/>
                <a:gd name="T41" fmla="*/ 7 h 228"/>
                <a:gd name="T42" fmla="*/ 214 w 250"/>
                <a:gd name="T43" fmla="*/ 4 h 228"/>
                <a:gd name="T44" fmla="*/ 227 w 250"/>
                <a:gd name="T45" fmla="*/ 0 h 228"/>
                <a:gd name="T46" fmla="*/ 240 w 250"/>
                <a:gd name="T47" fmla="*/ 4 h 228"/>
                <a:gd name="T48" fmla="*/ 247 w 250"/>
                <a:gd name="T49" fmla="*/ 14 h 228"/>
                <a:gd name="T50" fmla="*/ 250 w 250"/>
                <a:gd name="T51" fmla="*/ 21 h 228"/>
                <a:gd name="T52" fmla="*/ 250 w 250"/>
                <a:gd name="T53" fmla="*/ 24 h 228"/>
                <a:gd name="T54" fmla="*/ 247 w 250"/>
                <a:gd name="T55" fmla="*/ 57 h 228"/>
                <a:gd name="T56" fmla="*/ 247 w 250"/>
                <a:gd name="T57" fmla="*/ 84 h 228"/>
                <a:gd name="T58" fmla="*/ 240 w 250"/>
                <a:gd name="T59" fmla="*/ 128 h 228"/>
                <a:gd name="T60" fmla="*/ 240 w 250"/>
                <a:gd name="T61" fmla="*/ 161 h 228"/>
                <a:gd name="T62" fmla="*/ 237 w 250"/>
                <a:gd name="T63" fmla="*/ 181 h 228"/>
                <a:gd name="T64" fmla="*/ 237 w 250"/>
                <a:gd name="T65" fmla="*/ 194 h 228"/>
                <a:gd name="T66" fmla="*/ 234 w 250"/>
                <a:gd name="T67" fmla="*/ 201 h 228"/>
                <a:gd name="T68" fmla="*/ 234 w 250"/>
                <a:gd name="T69" fmla="*/ 204 h 228"/>
                <a:gd name="T70" fmla="*/ 234 w 250"/>
                <a:gd name="T71" fmla="*/ 204 h 228"/>
                <a:gd name="T72" fmla="*/ 0 w 250"/>
                <a:gd name="T73"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0" h="228">
                  <a:moveTo>
                    <a:pt x="0" y="228"/>
                  </a:moveTo>
                  <a:lnTo>
                    <a:pt x="3" y="225"/>
                  </a:lnTo>
                  <a:lnTo>
                    <a:pt x="3" y="225"/>
                  </a:lnTo>
                  <a:lnTo>
                    <a:pt x="3" y="218"/>
                  </a:lnTo>
                  <a:lnTo>
                    <a:pt x="6" y="204"/>
                  </a:lnTo>
                  <a:lnTo>
                    <a:pt x="10" y="191"/>
                  </a:lnTo>
                  <a:lnTo>
                    <a:pt x="13" y="168"/>
                  </a:lnTo>
                  <a:lnTo>
                    <a:pt x="16" y="138"/>
                  </a:lnTo>
                  <a:lnTo>
                    <a:pt x="23" y="104"/>
                  </a:lnTo>
                  <a:lnTo>
                    <a:pt x="33" y="81"/>
                  </a:lnTo>
                  <a:lnTo>
                    <a:pt x="40" y="61"/>
                  </a:lnTo>
                  <a:lnTo>
                    <a:pt x="50" y="51"/>
                  </a:lnTo>
                  <a:lnTo>
                    <a:pt x="56" y="44"/>
                  </a:lnTo>
                  <a:lnTo>
                    <a:pt x="63" y="41"/>
                  </a:lnTo>
                  <a:lnTo>
                    <a:pt x="70" y="41"/>
                  </a:lnTo>
                  <a:lnTo>
                    <a:pt x="73" y="37"/>
                  </a:lnTo>
                  <a:lnTo>
                    <a:pt x="90" y="34"/>
                  </a:lnTo>
                  <a:lnTo>
                    <a:pt x="113" y="27"/>
                  </a:lnTo>
                  <a:lnTo>
                    <a:pt x="140" y="21"/>
                  </a:lnTo>
                  <a:lnTo>
                    <a:pt x="167" y="14"/>
                  </a:lnTo>
                  <a:lnTo>
                    <a:pt x="194" y="7"/>
                  </a:lnTo>
                  <a:lnTo>
                    <a:pt x="214" y="4"/>
                  </a:lnTo>
                  <a:lnTo>
                    <a:pt x="227" y="0"/>
                  </a:lnTo>
                  <a:lnTo>
                    <a:pt x="240" y="4"/>
                  </a:lnTo>
                  <a:lnTo>
                    <a:pt x="247" y="14"/>
                  </a:lnTo>
                  <a:lnTo>
                    <a:pt x="250" y="21"/>
                  </a:lnTo>
                  <a:lnTo>
                    <a:pt x="250" y="24"/>
                  </a:lnTo>
                  <a:lnTo>
                    <a:pt x="247" y="57"/>
                  </a:lnTo>
                  <a:lnTo>
                    <a:pt x="247" y="84"/>
                  </a:lnTo>
                  <a:lnTo>
                    <a:pt x="240" y="128"/>
                  </a:lnTo>
                  <a:lnTo>
                    <a:pt x="240" y="161"/>
                  </a:lnTo>
                  <a:lnTo>
                    <a:pt x="237" y="181"/>
                  </a:lnTo>
                  <a:lnTo>
                    <a:pt x="237" y="194"/>
                  </a:lnTo>
                  <a:lnTo>
                    <a:pt x="234" y="201"/>
                  </a:lnTo>
                  <a:lnTo>
                    <a:pt x="234" y="204"/>
                  </a:lnTo>
                  <a:lnTo>
                    <a:pt x="234" y="204"/>
                  </a:lnTo>
                  <a:lnTo>
                    <a:pt x="0" y="228"/>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924" name="Freeform 108"/>
            <p:cNvSpPr>
              <a:spLocks/>
            </p:cNvSpPr>
            <p:nvPr/>
          </p:nvSpPr>
          <p:spPr bwMode="auto">
            <a:xfrm>
              <a:off x="4214" y="2215"/>
              <a:ext cx="350" cy="155"/>
            </a:xfrm>
            <a:custGeom>
              <a:avLst/>
              <a:gdLst>
                <a:gd name="T0" fmla="*/ 0 w 411"/>
                <a:gd name="T1" fmla="*/ 100 h 180"/>
                <a:gd name="T2" fmla="*/ 107 w 411"/>
                <a:gd name="T3" fmla="*/ 0 h 180"/>
                <a:gd name="T4" fmla="*/ 411 w 411"/>
                <a:gd name="T5" fmla="*/ 67 h 180"/>
                <a:gd name="T6" fmla="*/ 331 w 411"/>
                <a:gd name="T7" fmla="*/ 180 h 180"/>
                <a:gd name="T8" fmla="*/ 0 w 411"/>
                <a:gd name="T9" fmla="*/ 100 h 180"/>
              </a:gdLst>
              <a:ahLst/>
              <a:cxnLst>
                <a:cxn ang="0">
                  <a:pos x="T0" y="T1"/>
                </a:cxn>
                <a:cxn ang="0">
                  <a:pos x="T2" y="T3"/>
                </a:cxn>
                <a:cxn ang="0">
                  <a:pos x="T4" y="T5"/>
                </a:cxn>
                <a:cxn ang="0">
                  <a:pos x="T6" y="T7"/>
                </a:cxn>
                <a:cxn ang="0">
                  <a:pos x="T8" y="T9"/>
                </a:cxn>
              </a:cxnLst>
              <a:rect l="0" t="0" r="r" b="b"/>
              <a:pathLst>
                <a:path w="411" h="180">
                  <a:moveTo>
                    <a:pt x="0" y="100"/>
                  </a:moveTo>
                  <a:lnTo>
                    <a:pt x="107" y="0"/>
                  </a:lnTo>
                  <a:lnTo>
                    <a:pt x="411" y="67"/>
                  </a:lnTo>
                  <a:lnTo>
                    <a:pt x="331" y="180"/>
                  </a:lnTo>
                  <a:lnTo>
                    <a:pt x="0" y="10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25" name="Freeform 109"/>
            <p:cNvSpPr>
              <a:spLocks/>
            </p:cNvSpPr>
            <p:nvPr/>
          </p:nvSpPr>
          <p:spPr bwMode="auto">
            <a:xfrm>
              <a:off x="4254" y="2173"/>
              <a:ext cx="139" cy="154"/>
            </a:xfrm>
            <a:custGeom>
              <a:avLst/>
              <a:gdLst>
                <a:gd name="T0" fmla="*/ 0 w 164"/>
                <a:gd name="T1" fmla="*/ 87 h 180"/>
                <a:gd name="T2" fmla="*/ 0 w 164"/>
                <a:gd name="T3" fmla="*/ 90 h 180"/>
                <a:gd name="T4" fmla="*/ 4 w 164"/>
                <a:gd name="T5" fmla="*/ 97 h 180"/>
                <a:gd name="T6" fmla="*/ 17 w 164"/>
                <a:gd name="T7" fmla="*/ 123 h 180"/>
                <a:gd name="T8" fmla="*/ 44 w 164"/>
                <a:gd name="T9" fmla="*/ 157 h 180"/>
                <a:gd name="T10" fmla="*/ 84 w 164"/>
                <a:gd name="T11" fmla="*/ 180 h 180"/>
                <a:gd name="T12" fmla="*/ 111 w 164"/>
                <a:gd name="T13" fmla="*/ 164 h 180"/>
                <a:gd name="T14" fmla="*/ 131 w 164"/>
                <a:gd name="T15" fmla="*/ 150 h 180"/>
                <a:gd name="T16" fmla="*/ 144 w 164"/>
                <a:gd name="T17" fmla="*/ 140 h 180"/>
                <a:gd name="T18" fmla="*/ 154 w 164"/>
                <a:gd name="T19" fmla="*/ 134 h 180"/>
                <a:gd name="T20" fmla="*/ 161 w 164"/>
                <a:gd name="T21" fmla="*/ 127 h 180"/>
                <a:gd name="T22" fmla="*/ 164 w 164"/>
                <a:gd name="T23" fmla="*/ 127 h 180"/>
                <a:gd name="T24" fmla="*/ 151 w 164"/>
                <a:gd name="T25" fmla="*/ 83 h 180"/>
                <a:gd name="T26" fmla="*/ 141 w 164"/>
                <a:gd name="T27" fmla="*/ 53 h 180"/>
                <a:gd name="T28" fmla="*/ 134 w 164"/>
                <a:gd name="T29" fmla="*/ 30 h 180"/>
                <a:gd name="T30" fmla="*/ 131 w 164"/>
                <a:gd name="T31" fmla="*/ 13 h 180"/>
                <a:gd name="T32" fmla="*/ 127 w 164"/>
                <a:gd name="T33" fmla="*/ 6 h 180"/>
                <a:gd name="T34" fmla="*/ 124 w 164"/>
                <a:gd name="T35" fmla="*/ 0 h 180"/>
                <a:gd name="T36" fmla="*/ 124 w 164"/>
                <a:gd name="T37" fmla="*/ 0 h 180"/>
                <a:gd name="T38" fmla="*/ 0 w 164"/>
                <a:gd name="T39" fmla="*/ 8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 h="180">
                  <a:moveTo>
                    <a:pt x="0" y="87"/>
                  </a:moveTo>
                  <a:lnTo>
                    <a:pt x="0" y="90"/>
                  </a:lnTo>
                  <a:lnTo>
                    <a:pt x="4" y="97"/>
                  </a:lnTo>
                  <a:lnTo>
                    <a:pt x="17" y="123"/>
                  </a:lnTo>
                  <a:lnTo>
                    <a:pt x="44" y="157"/>
                  </a:lnTo>
                  <a:lnTo>
                    <a:pt x="84" y="180"/>
                  </a:lnTo>
                  <a:lnTo>
                    <a:pt x="111" y="164"/>
                  </a:lnTo>
                  <a:lnTo>
                    <a:pt x="131" y="150"/>
                  </a:lnTo>
                  <a:lnTo>
                    <a:pt x="144" y="140"/>
                  </a:lnTo>
                  <a:lnTo>
                    <a:pt x="154" y="134"/>
                  </a:lnTo>
                  <a:lnTo>
                    <a:pt x="161" y="127"/>
                  </a:lnTo>
                  <a:lnTo>
                    <a:pt x="164" y="127"/>
                  </a:lnTo>
                  <a:lnTo>
                    <a:pt x="151" y="83"/>
                  </a:lnTo>
                  <a:lnTo>
                    <a:pt x="141" y="53"/>
                  </a:lnTo>
                  <a:lnTo>
                    <a:pt x="134" y="30"/>
                  </a:lnTo>
                  <a:lnTo>
                    <a:pt x="131" y="13"/>
                  </a:lnTo>
                  <a:lnTo>
                    <a:pt x="127" y="6"/>
                  </a:lnTo>
                  <a:lnTo>
                    <a:pt x="124" y="0"/>
                  </a:lnTo>
                  <a:lnTo>
                    <a:pt x="124" y="0"/>
                  </a:lnTo>
                  <a:lnTo>
                    <a:pt x="0" y="87"/>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26" name="Freeform 110"/>
            <p:cNvSpPr>
              <a:spLocks/>
            </p:cNvSpPr>
            <p:nvPr/>
          </p:nvSpPr>
          <p:spPr bwMode="auto">
            <a:xfrm>
              <a:off x="4299" y="2149"/>
              <a:ext cx="202" cy="252"/>
            </a:xfrm>
            <a:custGeom>
              <a:avLst/>
              <a:gdLst>
                <a:gd name="T0" fmla="*/ 63 w 237"/>
                <a:gd name="T1" fmla="*/ 57 h 294"/>
                <a:gd name="T2" fmla="*/ 63 w 237"/>
                <a:gd name="T3" fmla="*/ 57 h 294"/>
                <a:gd name="T4" fmla="*/ 60 w 237"/>
                <a:gd name="T5" fmla="*/ 67 h 294"/>
                <a:gd name="T6" fmla="*/ 57 w 237"/>
                <a:gd name="T7" fmla="*/ 90 h 294"/>
                <a:gd name="T8" fmla="*/ 57 w 237"/>
                <a:gd name="T9" fmla="*/ 130 h 294"/>
                <a:gd name="T10" fmla="*/ 63 w 237"/>
                <a:gd name="T11" fmla="*/ 171 h 294"/>
                <a:gd name="T12" fmla="*/ 60 w 237"/>
                <a:gd name="T13" fmla="*/ 171 h 294"/>
                <a:gd name="T14" fmla="*/ 53 w 237"/>
                <a:gd name="T15" fmla="*/ 171 h 294"/>
                <a:gd name="T16" fmla="*/ 30 w 237"/>
                <a:gd name="T17" fmla="*/ 174 h 294"/>
                <a:gd name="T18" fmla="*/ 10 w 237"/>
                <a:gd name="T19" fmla="*/ 184 h 294"/>
                <a:gd name="T20" fmla="*/ 3 w 237"/>
                <a:gd name="T21" fmla="*/ 194 h 294"/>
                <a:gd name="T22" fmla="*/ 0 w 237"/>
                <a:gd name="T23" fmla="*/ 207 h 294"/>
                <a:gd name="T24" fmla="*/ 3 w 237"/>
                <a:gd name="T25" fmla="*/ 221 h 294"/>
                <a:gd name="T26" fmla="*/ 7 w 237"/>
                <a:gd name="T27" fmla="*/ 231 h 294"/>
                <a:gd name="T28" fmla="*/ 23 w 237"/>
                <a:gd name="T29" fmla="*/ 241 h 294"/>
                <a:gd name="T30" fmla="*/ 40 w 237"/>
                <a:gd name="T31" fmla="*/ 237 h 294"/>
                <a:gd name="T32" fmla="*/ 43 w 237"/>
                <a:gd name="T33" fmla="*/ 237 h 294"/>
                <a:gd name="T34" fmla="*/ 47 w 237"/>
                <a:gd name="T35" fmla="*/ 237 h 294"/>
                <a:gd name="T36" fmla="*/ 47 w 237"/>
                <a:gd name="T37" fmla="*/ 247 h 294"/>
                <a:gd name="T38" fmla="*/ 47 w 237"/>
                <a:gd name="T39" fmla="*/ 254 h 294"/>
                <a:gd name="T40" fmla="*/ 47 w 237"/>
                <a:gd name="T41" fmla="*/ 257 h 294"/>
                <a:gd name="T42" fmla="*/ 67 w 237"/>
                <a:gd name="T43" fmla="*/ 268 h 294"/>
                <a:gd name="T44" fmla="*/ 84 w 237"/>
                <a:gd name="T45" fmla="*/ 278 h 294"/>
                <a:gd name="T46" fmla="*/ 97 w 237"/>
                <a:gd name="T47" fmla="*/ 284 h 294"/>
                <a:gd name="T48" fmla="*/ 107 w 237"/>
                <a:gd name="T49" fmla="*/ 291 h 294"/>
                <a:gd name="T50" fmla="*/ 114 w 237"/>
                <a:gd name="T51" fmla="*/ 294 h 294"/>
                <a:gd name="T52" fmla="*/ 114 w 237"/>
                <a:gd name="T53" fmla="*/ 294 h 294"/>
                <a:gd name="T54" fmla="*/ 117 w 237"/>
                <a:gd name="T55" fmla="*/ 294 h 294"/>
                <a:gd name="T56" fmla="*/ 124 w 237"/>
                <a:gd name="T57" fmla="*/ 291 h 294"/>
                <a:gd name="T58" fmla="*/ 154 w 237"/>
                <a:gd name="T59" fmla="*/ 281 h 294"/>
                <a:gd name="T60" fmla="*/ 180 w 237"/>
                <a:gd name="T61" fmla="*/ 261 h 294"/>
                <a:gd name="T62" fmla="*/ 194 w 237"/>
                <a:gd name="T63" fmla="*/ 247 h 294"/>
                <a:gd name="T64" fmla="*/ 201 w 237"/>
                <a:gd name="T65" fmla="*/ 234 h 294"/>
                <a:gd name="T66" fmla="*/ 207 w 237"/>
                <a:gd name="T67" fmla="*/ 204 h 294"/>
                <a:gd name="T68" fmla="*/ 207 w 237"/>
                <a:gd name="T69" fmla="*/ 184 h 294"/>
                <a:gd name="T70" fmla="*/ 207 w 237"/>
                <a:gd name="T71" fmla="*/ 167 h 294"/>
                <a:gd name="T72" fmla="*/ 207 w 237"/>
                <a:gd name="T73" fmla="*/ 164 h 294"/>
                <a:gd name="T74" fmla="*/ 214 w 237"/>
                <a:gd name="T75" fmla="*/ 161 h 294"/>
                <a:gd name="T76" fmla="*/ 224 w 237"/>
                <a:gd name="T77" fmla="*/ 150 h 294"/>
                <a:gd name="T78" fmla="*/ 234 w 237"/>
                <a:gd name="T79" fmla="*/ 134 h 294"/>
                <a:gd name="T80" fmla="*/ 237 w 237"/>
                <a:gd name="T81" fmla="*/ 120 h 294"/>
                <a:gd name="T82" fmla="*/ 234 w 237"/>
                <a:gd name="T83" fmla="*/ 107 h 294"/>
                <a:gd name="T84" fmla="*/ 231 w 237"/>
                <a:gd name="T85" fmla="*/ 94 h 294"/>
                <a:gd name="T86" fmla="*/ 224 w 237"/>
                <a:gd name="T87" fmla="*/ 87 h 294"/>
                <a:gd name="T88" fmla="*/ 204 w 237"/>
                <a:gd name="T89" fmla="*/ 77 h 294"/>
                <a:gd name="T90" fmla="*/ 187 w 237"/>
                <a:gd name="T91" fmla="*/ 80 h 294"/>
                <a:gd name="T92" fmla="*/ 180 w 237"/>
                <a:gd name="T93" fmla="*/ 80 h 294"/>
                <a:gd name="T94" fmla="*/ 180 w 237"/>
                <a:gd name="T95" fmla="*/ 80 h 294"/>
                <a:gd name="T96" fmla="*/ 180 w 237"/>
                <a:gd name="T97" fmla="*/ 77 h 294"/>
                <a:gd name="T98" fmla="*/ 180 w 237"/>
                <a:gd name="T99" fmla="*/ 74 h 294"/>
                <a:gd name="T100" fmla="*/ 174 w 237"/>
                <a:gd name="T101" fmla="*/ 50 h 294"/>
                <a:gd name="T102" fmla="*/ 167 w 237"/>
                <a:gd name="T103" fmla="*/ 23 h 294"/>
                <a:gd name="T104" fmla="*/ 150 w 237"/>
                <a:gd name="T105" fmla="*/ 0 h 294"/>
                <a:gd name="T106" fmla="*/ 63 w 237"/>
                <a:gd name="T107" fmla="*/ 57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294">
                  <a:moveTo>
                    <a:pt x="63" y="57"/>
                  </a:moveTo>
                  <a:lnTo>
                    <a:pt x="63" y="57"/>
                  </a:lnTo>
                  <a:lnTo>
                    <a:pt x="60" y="67"/>
                  </a:lnTo>
                  <a:lnTo>
                    <a:pt x="57" y="90"/>
                  </a:lnTo>
                  <a:lnTo>
                    <a:pt x="57" y="130"/>
                  </a:lnTo>
                  <a:lnTo>
                    <a:pt x="63" y="171"/>
                  </a:lnTo>
                  <a:lnTo>
                    <a:pt x="60" y="171"/>
                  </a:lnTo>
                  <a:lnTo>
                    <a:pt x="53" y="171"/>
                  </a:lnTo>
                  <a:lnTo>
                    <a:pt x="30" y="174"/>
                  </a:lnTo>
                  <a:lnTo>
                    <a:pt x="10" y="184"/>
                  </a:lnTo>
                  <a:lnTo>
                    <a:pt x="3" y="194"/>
                  </a:lnTo>
                  <a:lnTo>
                    <a:pt x="0" y="207"/>
                  </a:lnTo>
                  <a:lnTo>
                    <a:pt x="3" y="221"/>
                  </a:lnTo>
                  <a:lnTo>
                    <a:pt x="7" y="231"/>
                  </a:lnTo>
                  <a:lnTo>
                    <a:pt x="23" y="241"/>
                  </a:lnTo>
                  <a:lnTo>
                    <a:pt x="40" y="237"/>
                  </a:lnTo>
                  <a:lnTo>
                    <a:pt x="43" y="237"/>
                  </a:lnTo>
                  <a:lnTo>
                    <a:pt x="47" y="237"/>
                  </a:lnTo>
                  <a:lnTo>
                    <a:pt x="47" y="247"/>
                  </a:lnTo>
                  <a:lnTo>
                    <a:pt x="47" y="254"/>
                  </a:lnTo>
                  <a:lnTo>
                    <a:pt x="47" y="257"/>
                  </a:lnTo>
                  <a:lnTo>
                    <a:pt x="67" y="268"/>
                  </a:lnTo>
                  <a:lnTo>
                    <a:pt x="84" y="278"/>
                  </a:lnTo>
                  <a:lnTo>
                    <a:pt x="97" y="284"/>
                  </a:lnTo>
                  <a:lnTo>
                    <a:pt x="107" y="291"/>
                  </a:lnTo>
                  <a:lnTo>
                    <a:pt x="114" y="294"/>
                  </a:lnTo>
                  <a:lnTo>
                    <a:pt x="114" y="294"/>
                  </a:lnTo>
                  <a:lnTo>
                    <a:pt x="117" y="294"/>
                  </a:lnTo>
                  <a:lnTo>
                    <a:pt x="124" y="291"/>
                  </a:lnTo>
                  <a:lnTo>
                    <a:pt x="154" y="281"/>
                  </a:lnTo>
                  <a:lnTo>
                    <a:pt x="180" y="261"/>
                  </a:lnTo>
                  <a:lnTo>
                    <a:pt x="194" y="247"/>
                  </a:lnTo>
                  <a:lnTo>
                    <a:pt x="201" y="234"/>
                  </a:lnTo>
                  <a:lnTo>
                    <a:pt x="207" y="204"/>
                  </a:lnTo>
                  <a:lnTo>
                    <a:pt x="207" y="184"/>
                  </a:lnTo>
                  <a:lnTo>
                    <a:pt x="207" y="167"/>
                  </a:lnTo>
                  <a:lnTo>
                    <a:pt x="207" y="164"/>
                  </a:lnTo>
                  <a:lnTo>
                    <a:pt x="214" y="161"/>
                  </a:lnTo>
                  <a:lnTo>
                    <a:pt x="224" y="150"/>
                  </a:lnTo>
                  <a:lnTo>
                    <a:pt x="234" y="134"/>
                  </a:lnTo>
                  <a:lnTo>
                    <a:pt x="237" y="120"/>
                  </a:lnTo>
                  <a:lnTo>
                    <a:pt x="234" y="107"/>
                  </a:lnTo>
                  <a:lnTo>
                    <a:pt x="231" y="94"/>
                  </a:lnTo>
                  <a:lnTo>
                    <a:pt x="224" y="87"/>
                  </a:lnTo>
                  <a:lnTo>
                    <a:pt x="204" y="77"/>
                  </a:lnTo>
                  <a:lnTo>
                    <a:pt x="187" y="80"/>
                  </a:lnTo>
                  <a:lnTo>
                    <a:pt x="180" y="80"/>
                  </a:lnTo>
                  <a:lnTo>
                    <a:pt x="180" y="80"/>
                  </a:lnTo>
                  <a:lnTo>
                    <a:pt x="180" y="77"/>
                  </a:lnTo>
                  <a:lnTo>
                    <a:pt x="180" y="74"/>
                  </a:lnTo>
                  <a:lnTo>
                    <a:pt x="174" y="50"/>
                  </a:lnTo>
                  <a:lnTo>
                    <a:pt x="167" y="23"/>
                  </a:lnTo>
                  <a:lnTo>
                    <a:pt x="150" y="0"/>
                  </a:lnTo>
                  <a:lnTo>
                    <a:pt x="63" y="57"/>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27" name="Freeform 111"/>
            <p:cNvSpPr>
              <a:spLocks/>
            </p:cNvSpPr>
            <p:nvPr/>
          </p:nvSpPr>
          <p:spPr bwMode="auto">
            <a:xfrm>
              <a:off x="4232" y="2092"/>
              <a:ext cx="272" cy="169"/>
            </a:xfrm>
            <a:custGeom>
              <a:avLst/>
              <a:gdLst>
                <a:gd name="T0" fmla="*/ 33 w 321"/>
                <a:gd name="T1" fmla="*/ 197 h 197"/>
                <a:gd name="T2" fmla="*/ 36 w 321"/>
                <a:gd name="T3" fmla="*/ 194 h 197"/>
                <a:gd name="T4" fmla="*/ 43 w 321"/>
                <a:gd name="T5" fmla="*/ 191 h 197"/>
                <a:gd name="T6" fmla="*/ 60 w 321"/>
                <a:gd name="T7" fmla="*/ 184 h 197"/>
                <a:gd name="T8" fmla="*/ 77 w 321"/>
                <a:gd name="T9" fmla="*/ 174 h 197"/>
                <a:gd name="T10" fmla="*/ 123 w 321"/>
                <a:gd name="T11" fmla="*/ 151 h 197"/>
                <a:gd name="T12" fmla="*/ 177 w 321"/>
                <a:gd name="T13" fmla="*/ 124 h 197"/>
                <a:gd name="T14" fmla="*/ 230 w 321"/>
                <a:gd name="T15" fmla="*/ 94 h 197"/>
                <a:gd name="T16" fmla="*/ 277 w 321"/>
                <a:gd name="T17" fmla="*/ 70 h 197"/>
                <a:gd name="T18" fmla="*/ 294 w 321"/>
                <a:gd name="T19" fmla="*/ 57 h 197"/>
                <a:gd name="T20" fmla="*/ 311 w 321"/>
                <a:gd name="T21" fmla="*/ 50 h 197"/>
                <a:gd name="T22" fmla="*/ 321 w 321"/>
                <a:gd name="T23" fmla="*/ 40 h 197"/>
                <a:gd name="T24" fmla="*/ 321 w 321"/>
                <a:gd name="T25" fmla="*/ 37 h 197"/>
                <a:gd name="T26" fmla="*/ 317 w 321"/>
                <a:gd name="T27" fmla="*/ 34 h 197"/>
                <a:gd name="T28" fmla="*/ 307 w 321"/>
                <a:gd name="T29" fmla="*/ 30 h 197"/>
                <a:gd name="T30" fmla="*/ 291 w 321"/>
                <a:gd name="T31" fmla="*/ 30 h 197"/>
                <a:gd name="T32" fmla="*/ 271 w 321"/>
                <a:gd name="T33" fmla="*/ 34 h 197"/>
                <a:gd name="T34" fmla="*/ 254 w 321"/>
                <a:gd name="T35" fmla="*/ 34 h 197"/>
                <a:gd name="T36" fmla="*/ 237 w 321"/>
                <a:gd name="T37" fmla="*/ 37 h 197"/>
                <a:gd name="T38" fmla="*/ 227 w 321"/>
                <a:gd name="T39" fmla="*/ 40 h 197"/>
                <a:gd name="T40" fmla="*/ 220 w 321"/>
                <a:gd name="T41" fmla="*/ 40 h 197"/>
                <a:gd name="T42" fmla="*/ 220 w 321"/>
                <a:gd name="T43" fmla="*/ 37 h 197"/>
                <a:gd name="T44" fmla="*/ 210 w 321"/>
                <a:gd name="T45" fmla="*/ 30 h 197"/>
                <a:gd name="T46" fmla="*/ 194 w 321"/>
                <a:gd name="T47" fmla="*/ 23 h 197"/>
                <a:gd name="T48" fmla="*/ 177 w 321"/>
                <a:gd name="T49" fmla="*/ 13 h 197"/>
                <a:gd name="T50" fmla="*/ 153 w 321"/>
                <a:gd name="T51" fmla="*/ 7 h 197"/>
                <a:gd name="T52" fmla="*/ 127 w 321"/>
                <a:gd name="T53" fmla="*/ 0 h 197"/>
                <a:gd name="T54" fmla="*/ 103 w 321"/>
                <a:gd name="T55" fmla="*/ 3 h 197"/>
                <a:gd name="T56" fmla="*/ 77 w 321"/>
                <a:gd name="T57" fmla="*/ 10 h 197"/>
                <a:gd name="T58" fmla="*/ 46 w 321"/>
                <a:gd name="T59" fmla="*/ 30 h 197"/>
                <a:gd name="T60" fmla="*/ 26 w 321"/>
                <a:gd name="T61" fmla="*/ 50 h 197"/>
                <a:gd name="T62" fmla="*/ 10 w 321"/>
                <a:gd name="T63" fmla="*/ 70 h 197"/>
                <a:gd name="T64" fmla="*/ 3 w 321"/>
                <a:gd name="T65" fmla="*/ 97 h 197"/>
                <a:gd name="T66" fmla="*/ 0 w 321"/>
                <a:gd name="T67" fmla="*/ 120 h 197"/>
                <a:gd name="T68" fmla="*/ 3 w 321"/>
                <a:gd name="T69" fmla="*/ 147 h 197"/>
                <a:gd name="T70" fmla="*/ 16 w 321"/>
                <a:gd name="T71" fmla="*/ 174 h 197"/>
                <a:gd name="T72" fmla="*/ 33 w 321"/>
                <a:gd name="T73" fmla="*/ 197 h 197"/>
                <a:gd name="T74" fmla="*/ 33 w 321"/>
                <a:gd name="T75"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1" h="197">
                  <a:moveTo>
                    <a:pt x="33" y="197"/>
                  </a:moveTo>
                  <a:lnTo>
                    <a:pt x="36" y="194"/>
                  </a:lnTo>
                  <a:lnTo>
                    <a:pt x="43" y="191"/>
                  </a:lnTo>
                  <a:lnTo>
                    <a:pt x="60" y="184"/>
                  </a:lnTo>
                  <a:lnTo>
                    <a:pt x="77" y="174"/>
                  </a:lnTo>
                  <a:lnTo>
                    <a:pt x="123" y="151"/>
                  </a:lnTo>
                  <a:lnTo>
                    <a:pt x="177" y="124"/>
                  </a:lnTo>
                  <a:lnTo>
                    <a:pt x="230" y="94"/>
                  </a:lnTo>
                  <a:lnTo>
                    <a:pt x="277" y="70"/>
                  </a:lnTo>
                  <a:lnTo>
                    <a:pt x="294" y="57"/>
                  </a:lnTo>
                  <a:lnTo>
                    <a:pt x="311" y="50"/>
                  </a:lnTo>
                  <a:lnTo>
                    <a:pt x="321" y="40"/>
                  </a:lnTo>
                  <a:lnTo>
                    <a:pt x="321" y="37"/>
                  </a:lnTo>
                  <a:lnTo>
                    <a:pt x="317" y="34"/>
                  </a:lnTo>
                  <a:lnTo>
                    <a:pt x="307" y="30"/>
                  </a:lnTo>
                  <a:lnTo>
                    <a:pt x="291" y="30"/>
                  </a:lnTo>
                  <a:lnTo>
                    <a:pt x="271" y="34"/>
                  </a:lnTo>
                  <a:lnTo>
                    <a:pt x="254" y="34"/>
                  </a:lnTo>
                  <a:lnTo>
                    <a:pt x="237" y="37"/>
                  </a:lnTo>
                  <a:lnTo>
                    <a:pt x="227" y="40"/>
                  </a:lnTo>
                  <a:lnTo>
                    <a:pt x="220" y="40"/>
                  </a:lnTo>
                  <a:lnTo>
                    <a:pt x="220" y="37"/>
                  </a:lnTo>
                  <a:lnTo>
                    <a:pt x="210" y="30"/>
                  </a:lnTo>
                  <a:lnTo>
                    <a:pt x="194" y="23"/>
                  </a:lnTo>
                  <a:lnTo>
                    <a:pt x="177" y="13"/>
                  </a:lnTo>
                  <a:lnTo>
                    <a:pt x="153" y="7"/>
                  </a:lnTo>
                  <a:lnTo>
                    <a:pt x="127" y="0"/>
                  </a:lnTo>
                  <a:lnTo>
                    <a:pt x="103" y="3"/>
                  </a:lnTo>
                  <a:lnTo>
                    <a:pt x="77" y="10"/>
                  </a:lnTo>
                  <a:lnTo>
                    <a:pt x="46" y="30"/>
                  </a:lnTo>
                  <a:lnTo>
                    <a:pt x="26" y="50"/>
                  </a:lnTo>
                  <a:lnTo>
                    <a:pt x="10" y="70"/>
                  </a:lnTo>
                  <a:lnTo>
                    <a:pt x="3" y="97"/>
                  </a:lnTo>
                  <a:lnTo>
                    <a:pt x="0" y="120"/>
                  </a:lnTo>
                  <a:lnTo>
                    <a:pt x="3" y="147"/>
                  </a:lnTo>
                  <a:lnTo>
                    <a:pt x="16" y="174"/>
                  </a:lnTo>
                  <a:lnTo>
                    <a:pt x="33" y="197"/>
                  </a:lnTo>
                  <a:lnTo>
                    <a:pt x="33" y="197"/>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928" name="Freeform 112"/>
            <p:cNvSpPr>
              <a:spLocks/>
            </p:cNvSpPr>
            <p:nvPr/>
          </p:nvSpPr>
          <p:spPr bwMode="auto">
            <a:xfrm>
              <a:off x="4314" y="2367"/>
              <a:ext cx="119" cy="47"/>
            </a:xfrm>
            <a:custGeom>
              <a:avLst/>
              <a:gdLst>
                <a:gd name="T0" fmla="*/ 0 w 140"/>
                <a:gd name="T1" fmla="*/ 40 h 54"/>
                <a:gd name="T2" fmla="*/ 3 w 140"/>
                <a:gd name="T3" fmla="*/ 34 h 54"/>
                <a:gd name="T4" fmla="*/ 6 w 140"/>
                <a:gd name="T5" fmla="*/ 20 h 54"/>
                <a:gd name="T6" fmla="*/ 16 w 140"/>
                <a:gd name="T7" fmla="*/ 7 h 54"/>
                <a:gd name="T8" fmla="*/ 30 w 140"/>
                <a:gd name="T9" fmla="*/ 3 h 54"/>
                <a:gd name="T10" fmla="*/ 46 w 140"/>
                <a:gd name="T11" fmla="*/ 0 h 54"/>
                <a:gd name="T12" fmla="*/ 73 w 140"/>
                <a:gd name="T13" fmla="*/ 0 h 54"/>
                <a:gd name="T14" fmla="*/ 90 w 140"/>
                <a:gd name="T15" fmla="*/ 3 h 54"/>
                <a:gd name="T16" fmla="*/ 107 w 140"/>
                <a:gd name="T17" fmla="*/ 14 h 54"/>
                <a:gd name="T18" fmla="*/ 123 w 140"/>
                <a:gd name="T19" fmla="*/ 30 h 54"/>
                <a:gd name="T20" fmla="*/ 140 w 140"/>
                <a:gd name="T21" fmla="*/ 54 h 54"/>
                <a:gd name="T22" fmla="*/ 0 w 140"/>
                <a:gd name="T23"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0" h="54">
                  <a:moveTo>
                    <a:pt x="0" y="40"/>
                  </a:moveTo>
                  <a:lnTo>
                    <a:pt x="3" y="34"/>
                  </a:lnTo>
                  <a:lnTo>
                    <a:pt x="6" y="20"/>
                  </a:lnTo>
                  <a:lnTo>
                    <a:pt x="16" y="7"/>
                  </a:lnTo>
                  <a:lnTo>
                    <a:pt x="30" y="3"/>
                  </a:lnTo>
                  <a:lnTo>
                    <a:pt x="46" y="0"/>
                  </a:lnTo>
                  <a:lnTo>
                    <a:pt x="73" y="0"/>
                  </a:lnTo>
                  <a:lnTo>
                    <a:pt x="90" y="3"/>
                  </a:lnTo>
                  <a:lnTo>
                    <a:pt x="107" y="14"/>
                  </a:lnTo>
                  <a:lnTo>
                    <a:pt x="123" y="30"/>
                  </a:lnTo>
                  <a:lnTo>
                    <a:pt x="140" y="54"/>
                  </a:lnTo>
                  <a:lnTo>
                    <a:pt x="0" y="4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29" name="Freeform 113"/>
            <p:cNvSpPr>
              <a:spLocks/>
            </p:cNvSpPr>
            <p:nvPr/>
          </p:nvSpPr>
          <p:spPr bwMode="auto">
            <a:xfrm>
              <a:off x="4418" y="2322"/>
              <a:ext cx="44" cy="29"/>
            </a:xfrm>
            <a:custGeom>
              <a:avLst/>
              <a:gdLst>
                <a:gd name="T0" fmla="*/ 51 w 51"/>
                <a:gd name="T1" fmla="*/ 33 h 33"/>
                <a:gd name="T2" fmla="*/ 47 w 51"/>
                <a:gd name="T3" fmla="*/ 33 h 33"/>
                <a:gd name="T4" fmla="*/ 37 w 51"/>
                <a:gd name="T5" fmla="*/ 33 h 33"/>
                <a:gd name="T6" fmla="*/ 20 w 51"/>
                <a:gd name="T7" fmla="*/ 30 h 33"/>
                <a:gd name="T8" fmla="*/ 0 w 51"/>
                <a:gd name="T9" fmla="*/ 16 h 33"/>
                <a:gd name="T10" fmla="*/ 7 w 51"/>
                <a:gd name="T11" fmla="*/ 6 h 33"/>
                <a:gd name="T12" fmla="*/ 7 w 51"/>
                <a:gd name="T13" fmla="*/ 3 h 33"/>
                <a:gd name="T14" fmla="*/ 10 w 51"/>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33">
                  <a:moveTo>
                    <a:pt x="51" y="33"/>
                  </a:moveTo>
                  <a:lnTo>
                    <a:pt x="47" y="33"/>
                  </a:lnTo>
                  <a:lnTo>
                    <a:pt x="37" y="33"/>
                  </a:lnTo>
                  <a:lnTo>
                    <a:pt x="20" y="30"/>
                  </a:lnTo>
                  <a:lnTo>
                    <a:pt x="0" y="16"/>
                  </a:lnTo>
                  <a:lnTo>
                    <a:pt x="7" y="6"/>
                  </a:lnTo>
                  <a:lnTo>
                    <a:pt x="7" y="3"/>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30" name="Freeform 114"/>
            <p:cNvSpPr>
              <a:spLocks/>
            </p:cNvSpPr>
            <p:nvPr/>
          </p:nvSpPr>
          <p:spPr bwMode="auto">
            <a:xfrm>
              <a:off x="4200" y="2391"/>
              <a:ext cx="296" cy="207"/>
            </a:xfrm>
            <a:custGeom>
              <a:avLst/>
              <a:gdLst>
                <a:gd name="T0" fmla="*/ 0 w 348"/>
                <a:gd name="T1" fmla="*/ 160 h 241"/>
                <a:gd name="T2" fmla="*/ 0 w 348"/>
                <a:gd name="T3" fmla="*/ 154 h 241"/>
                <a:gd name="T4" fmla="*/ 3 w 348"/>
                <a:gd name="T5" fmla="*/ 140 h 241"/>
                <a:gd name="T6" fmla="*/ 7 w 348"/>
                <a:gd name="T7" fmla="*/ 120 h 241"/>
                <a:gd name="T8" fmla="*/ 17 w 348"/>
                <a:gd name="T9" fmla="*/ 94 h 241"/>
                <a:gd name="T10" fmla="*/ 37 w 348"/>
                <a:gd name="T11" fmla="*/ 43 h 241"/>
                <a:gd name="T12" fmla="*/ 53 w 348"/>
                <a:gd name="T13" fmla="*/ 23 h 241"/>
                <a:gd name="T14" fmla="*/ 73 w 348"/>
                <a:gd name="T15" fmla="*/ 10 h 241"/>
                <a:gd name="T16" fmla="*/ 97 w 348"/>
                <a:gd name="T17" fmla="*/ 3 h 241"/>
                <a:gd name="T18" fmla="*/ 130 w 348"/>
                <a:gd name="T19" fmla="*/ 0 h 241"/>
                <a:gd name="T20" fmla="*/ 170 w 348"/>
                <a:gd name="T21" fmla="*/ 3 h 241"/>
                <a:gd name="T22" fmla="*/ 214 w 348"/>
                <a:gd name="T23" fmla="*/ 10 h 241"/>
                <a:gd name="T24" fmla="*/ 254 w 348"/>
                <a:gd name="T25" fmla="*/ 17 h 241"/>
                <a:gd name="T26" fmla="*/ 291 w 348"/>
                <a:gd name="T27" fmla="*/ 27 h 241"/>
                <a:gd name="T28" fmla="*/ 318 w 348"/>
                <a:gd name="T29" fmla="*/ 40 h 241"/>
                <a:gd name="T30" fmla="*/ 338 w 348"/>
                <a:gd name="T31" fmla="*/ 53 h 241"/>
                <a:gd name="T32" fmla="*/ 348 w 348"/>
                <a:gd name="T33" fmla="*/ 70 h 241"/>
                <a:gd name="T34" fmla="*/ 348 w 348"/>
                <a:gd name="T35" fmla="*/ 97 h 241"/>
                <a:gd name="T36" fmla="*/ 344 w 348"/>
                <a:gd name="T37" fmla="*/ 127 h 241"/>
                <a:gd name="T38" fmla="*/ 334 w 348"/>
                <a:gd name="T39" fmla="*/ 160 h 241"/>
                <a:gd name="T40" fmla="*/ 324 w 348"/>
                <a:gd name="T41" fmla="*/ 191 h 241"/>
                <a:gd name="T42" fmla="*/ 314 w 348"/>
                <a:gd name="T43" fmla="*/ 214 h 241"/>
                <a:gd name="T44" fmla="*/ 308 w 348"/>
                <a:gd name="T45" fmla="*/ 234 h 241"/>
                <a:gd name="T46" fmla="*/ 308 w 348"/>
                <a:gd name="T47" fmla="*/ 241 h 241"/>
                <a:gd name="T48" fmla="*/ 0 w 348"/>
                <a:gd name="T49" fmla="*/ 16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8" h="241">
                  <a:moveTo>
                    <a:pt x="0" y="160"/>
                  </a:moveTo>
                  <a:lnTo>
                    <a:pt x="0" y="154"/>
                  </a:lnTo>
                  <a:lnTo>
                    <a:pt x="3" y="140"/>
                  </a:lnTo>
                  <a:lnTo>
                    <a:pt x="7" y="120"/>
                  </a:lnTo>
                  <a:lnTo>
                    <a:pt x="17" y="94"/>
                  </a:lnTo>
                  <a:lnTo>
                    <a:pt x="37" y="43"/>
                  </a:lnTo>
                  <a:lnTo>
                    <a:pt x="53" y="23"/>
                  </a:lnTo>
                  <a:lnTo>
                    <a:pt x="73" y="10"/>
                  </a:lnTo>
                  <a:lnTo>
                    <a:pt x="97" y="3"/>
                  </a:lnTo>
                  <a:lnTo>
                    <a:pt x="130" y="0"/>
                  </a:lnTo>
                  <a:lnTo>
                    <a:pt x="170" y="3"/>
                  </a:lnTo>
                  <a:lnTo>
                    <a:pt x="214" y="10"/>
                  </a:lnTo>
                  <a:lnTo>
                    <a:pt x="254" y="17"/>
                  </a:lnTo>
                  <a:lnTo>
                    <a:pt x="291" y="27"/>
                  </a:lnTo>
                  <a:lnTo>
                    <a:pt x="318" y="40"/>
                  </a:lnTo>
                  <a:lnTo>
                    <a:pt x="338" y="53"/>
                  </a:lnTo>
                  <a:lnTo>
                    <a:pt x="348" y="70"/>
                  </a:lnTo>
                  <a:lnTo>
                    <a:pt x="348" y="97"/>
                  </a:lnTo>
                  <a:lnTo>
                    <a:pt x="344" y="127"/>
                  </a:lnTo>
                  <a:lnTo>
                    <a:pt x="334" y="160"/>
                  </a:lnTo>
                  <a:lnTo>
                    <a:pt x="324" y="191"/>
                  </a:lnTo>
                  <a:lnTo>
                    <a:pt x="314" y="214"/>
                  </a:lnTo>
                  <a:lnTo>
                    <a:pt x="308" y="234"/>
                  </a:lnTo>
                  <a:lnTo>
                    <a:pt x="308" y="241"/>
                  </a:lnTo>
                  <a:lnTo>
                    <a:pt x="0" y="160"/>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931" name="Freeform 115"/>
            <p:cNvSpPr>
              <a:spLocks/>
            </p:cNvSpPr>
            <p:nvPr/>
          </p:nvSpPr>
          <p:spPr bwMode="auto">
            <a:xfrm>
              <a:off x="4396" y="2480"/>
              <a:ext cx="51" cy="100"/>
            </a:xfrm>
            <a:custGeom>
              <a:avLst/>
              <a:gdLst>
                <a:gd name="T0" fmla="*/ 60 w 60"/>
                <a:gd name="T1" fmla="*/ 0 h 117"/>
                <a:gd name="T2" fmla="*/ 56 w 60"/>
                <a:gd name="T3" fmla="*/ 3 h 117"/>
                <a:gd name="T4" fmla="*/ 50 w 60"/>
                <a:gd name="T5" fmla="*/ 10 h 117"/>
                <a:gd name="T6" fmla="*/ 43 w 60"/>
                <a:gd name="T7" fmla="*/ 23 h 117"/>
                <a:gd name="T8" fmla="*/ 33 w 60"/>
                <a:gd name="T9" fmla="*/ 43 h 117"/>
                <a:gd name="T10" fmla="*/ 13 w 60"/>
                <a:gd name="T11" fmla="*/ 80 h 117"/>
                <a:gd name="T12" fmla="*/ 0 w 60"/>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60" h="117">
                  <a:moveTo>
                    <a:pt x="60" y="0"/>
                  </a:moveTo>
                  <a:lnTo>
                    <a:pt x="56" y="3"/>
                  </a:lnTo>
                  <a:lnTo>
                    <a:pt x="50" y="10"/>
                  </a:lnTo>
                  <a:lnTo>
                    <a:pt x="43" y="23"/>
                  </a:lnTo>
                  <a:lnTo>
                    <a:pt x="33" y="43"/>
                  </a:lnTo>
                  <a:lnTo>
                    <a:pt x="13" y="80"/>
                  </a:lnTo>
                  <a:lnTo>
                    <a:pt x="0" y="11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32" name="Freeform 116"/>
            <p:cNvSpPr>
              <a:spLocks/>
            </p:cNvSpPr>
            <p:nvPr/>
          </p:nvSpPr>
          <p:spPr bwMode="auto">
            <a:xfrm>
              <a:off x="4245" y="2457"/>
              <a:ext cx="173" cy="178"/>
            </a:xfrm>
            <a:custGeom>
              <a:avLst/>
              <a:gdLst>
                <a:gd name="T0" fmla="*/ 0 w 204"/>
                <a:gd name="T1" fmla="*/ 154 h 207"/>
                <a:gd name="T2" fmla="*/ 0 w 204"/>
                <a:gd name="T3" fmla="*/ 114 h 207"/>
                <a:gd name="T4" fmla="*/ 0 w 204"/>
                <a:gd name="T5" fmla="*/ 83 h 207"/>
                <a:gd name="T6" fmla="*/ 0 w 204"/>
                <a:gd name="T7" fmla="*/ 60 h 207"/>
                <a:gd name="T8" fmla="*/ 0 w 204"/>
                <a:gd name="T9" fmla="*/ 47 h 207"/>
                <a:gd name="T10" fmla="*/ 0 w 204"/>
                <a:gd name="T11" fmla="*/ 37 h 207"/>
                <a:gd name="T12" fmla="*/ 0 w 204"/>
                <a:gd name="T13" fmla="*/ 33 h 207"/>
                <a:gd name="T14" fmla="*/ 0 w 204"/>
                <a:gd name="T15" fmla="*/ 33 h 207"/>
                <a:gd name="T16" fmla="*/ 0 w 204"/>
                <a:gd name="T17" fmla="*/ 27 h 207"/>
                <a:gd name="T18" fmla="*/ 4 w 204"/>
                <a:gd name="T19" fmla="*/ 17 h 207"/>
                <a:gd name="T20" fmla="*/ 14 w 204"/>
                <a:gd name="T21" fmla="*/ 7 h 207"/>
                <a:gd name="T22" fmla="*/ 30 w 204"/>
                <a:gd name="T23" fmla="*/ 0 h 207"/>
                <a:gd name="T24" fmla="*/ 44 w 204"/>
                <a:gd name="T25" fmla="*/ 3 h 207"/>
                <a:gd name="T26" fmla="*/ 64 w 204"/>
                <a:gd name="T27" fmla="*/ 7 h 207"/>
                <a:gd name="T28" fmla="*/ 107 w 204"/>
                <a:gd name="T29" fmla="*/ 20 h 207"/>
                <a:gd name="T30" fmla="*/ 127 w 204"/>
                <a:gd name="T31" fmla="*/ 27 h 207"/>
                <a:gd name="T32" fmla="*/ 144 w 204"/>
                <a:gd name="T33" fmla="*/ 33 h 207"/>
                <a:gd name="T34" fmla="*/ 158 w 204"/>
                <a:gd name="T35" fmla="*/ 37 h 207"/>
                <a:gd name="T36" fmla="*/ 161 w 204"/>
                <a:gd name="T37" fmla="*/ 37 h 207"/>
                <a:gd name="T38" fmla="*/ 164 w 204"/>
                <a:gd name="T39" fmla="*/ 40 h 207"/>
                <a:gd name="T40" fmla="*/ 171 w 204"/>
                <a:gd name="T41" fmla="*/ 43 h 207"/>
                <a:gd name="T42" fmla="*/ 181 w 204"/>
                <a:gd name="T43" fmla="*/ 53 h 207"/>
                <a:gd name="T44" fmla="*/ 188 w 204"/>
                <a:gd name="T45" fmla="*/ 77 h 207"/>
                <a:gd name="T46" fmla="*/ 191 w 204"/>
                <a:gd name="T47" fmla="*/ 93 h 207"/>
                <a:gd name="T48" fmla="*/ 194 w 204"/>
                <a:gd name="T49" fmla="*/ 110 h 207"/>
                <a:gd name="T50" fmla="*/ 198 w 204"/>
                <a:gd name="T51" fmla="*/ 154 h 207"/>
                <a:gd name="T52" fmla="*/ 201 w 204"/>
                <a:gd name="T53" fmla="*/ 177 h 207"/>
                <a:gd name="T54" fmla="*/ 201 w 204"/>
                <a:gd name="T55" fmla="*/ 194 h 207"/>
                <a:gd name="T56" fmla="*/ 204 w 204"/>
                <a:gd name="T57" fmla="*/ 204 h 207"/>
                <a:gd name="T58" fmla="*/ 204 w 204"/>
                <a:gd name="T59" fmla="*/ 207 h 207"/>
                <a:gd name="T60" fmla="*/ 0 w 204"/>
                <a:gd name="T61" fmla="*/ 15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4" h="207">
                  <a:moveTo>
                    <a:pt x="0" y="154"/>
                  </a:moveTo>
                  <a:lnTo>
                    <a:pt x="0" y="114"/>
                  </a:lnTo>
                  <a:lnTo>
                    <a:pt x="0" y="83"/>
                  </a:lnTo>
                  <a:lnTo>
                    <a:pt x="0" y="60"/>
                  </a:lnTo>
                  <a:lnTo>
                    <a:pt x="0" y="47"/>
                  </a:lnTo>
                  <a:lnTo>
                    <a:pt x="0" y="37"/>
                  </a:lnTo>
                  <a:lnTo>
                    <a:pt x="0" y="33"/>
                  </a:lnTo>
                  <a:lnTo>
                    <a:pt x="0" y="33"/>
                  </a:lnTo>
                  <a:lnTo>
                    <a:pt x="0" y="27"/>
                  </a:lnTo>
                  <a:lnTo>
                    <a:pt x="4" y="17"/>
                  </a:lnTo>
                  <a:lnTo>
                    <a:pt x="14" y="7"/>
                  </a:lnTo>
                  <a:lnTo>
                    <a:pt x="30" y="0"/>
                  </a:lnTo>
                  <a:lnTo>
                    <a:pt x="44" y="3"/>
                  </a:lnTo>
                  <a:lnTo>
                    <a:pt x="64" y="7"/>
                  </a:lnTo>
                  <a:lnTo>
                    <a:pt x="107" y="20"/>
                  </a:lnTo>
                  <a:lnTo>
                    <a:pt x="127" y="27"/>
                  </a:lnTo>
                  <a:lnTo>
                    <a:pt x="144" y="33"/>
                  </a:lnTo>
                  <a:lnTo>
                    <a:pt x="158" y="37"/>
                  </a:lnTo>
                  <a:lnTo>
                    <a:pt x="161" y="37"/>
                  </a:lnTo>
                  <a:lnTo>
                    <a:pt x="164" y="40"/>
                  </a:lnTo>
                  <a:lnTo>
                    <a:pt x="171" y="43"/>
                  </a:lnTo>
                  <a:lnTo>
                    <a:pt x="181" y="53"/>
                  </a:lnTo>
                  <a:lnTo>
                    <a:pt x="188" y="77"/>
                  </a:lnTo>
                  <a:lnTo>
                    <a:pt x="191" y="93"/>
                  </a:lnTo>
                  <a:lnTo>
                    <a:pt x="194" y="110"/>
                  </a:lnTo>
                  <a:lnTo>
                    <a:pt x="198" y="154"/>
                  </a:lnTo>
                  <a:lnTo>
                    <a:pt x="201" y="177"/>
                  </a:lnTo>
                  <a:lnTo>
                    <a:pt x="201" y="194"/>
                  </a:lnTo>
                  <a:lnTo>
                    <a:pt x="204" y="204"/>
                  </a:lnTo>
                  <a:lnTo>
                    <a:pt x="204" y="207"/>
                  </a:lnTo>
                  <a:lnTo>
                    <a:pt x="0" y="154"/>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933" name="Freeform 117"/>
            <p:cNvSpPr>
              <a:spLocks/>
            </p:cNvSpPr>
            <p:nvPr/>
          </p:nvSpPr>
          <p:spPr bwMode="auto">
            <a:xfrm>
              <a:off x="4399" y="2198"/>
              <a:ext cx="25" cy="17"/>
            </a:xfrm>
            <a:custGeom>
              <a:avLst/>
              <a:gdLst>
                <a:gd name="T0" fmla="*/ 0 w 30"/>
                <a:gd name="T1" fmla="*/ 20 h 20"/>
                <a:gd name="T2" fmla="*/ 0 w 30"/>
                <a:gd name="T3" fmla="*/ 17 h 20"/>
                <a:gd name="T4" fmla="*/ 0 w 30"/>
                <a:gd name="T5" fmla="*/ 10 h 20"/>
                <a:gd name="T6" fmla="*/ 7 w 30"/>
                <a:gd name="T7" fmla="*/ 0 h 20"/>
                <a:gd name="T8" fmla="*/ 17 w 30"/>
                <a:gd name="T9" fmla="*/ 0 h 20"/>
                <a:gd name="T10" fmla="*/ 27 w 30"/>
                <a:gd name="T11" fmla="*/ 0 h 20"/>
                <a:gd name="T12" fmla="*/ 30 w 30"/>
                <a:gd name="T13" fmla="*/ 7 h 20"/>
                <a:gd name="T14" fmla="*/ 30 w 30"/>
                <a:gd name="T15" fmla="*/ 13 h 20"/>
                <a:gd name="T16" fmla="*/ 30 w 30"/>
                <a:gd name="T17"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0">
                  <a:moveTo>
                    <a:pt x="0" y="20"/>
                  </a:moveTo>
                  <a:lnTo>
                    <a:pt x="0" y="17"/>
                  </a:lnTo>
                  <a:lnTo>
                    <a:pt x="0" y="10"/>
                  </a:lnTo>
                  <a:lnTo>
                    <a:pt x="7" y="0"/>
                  </a:lnTo>
                  <a:lnTo>
                    <a:pt x="17" y="0"/>
                  </a:lnTo>
                  <a:lnTo>
                    <a:pt x="27" y="0"/>
                  </a:lnTo>
                  <a:lnTo>
                    <a:pt x="30" y="7"/>
                  </a:lnTo>
                  <a:lnTo>
                    <a:pt x="30" y="13"/>
                  </a:lnTo>
                  <a:lnTo>
                    <a:pt x="30" y="1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34" name="Freeform 118"/>
            <p:cNvSpPr>
              <a:spLocks/>
            </p:cNvSpPr>
            <p:nvPr/>
          </p:nvSpPr>
          <p:spPr bwMode="auto">
            <a:xfrm>
              <a:off x="4410" y="2226"/>
              <a:ext cx="20" cy="21"/>
            </a:xfrm>
            <a:custGeom>
              <a:avLst/>
              <a:gdLst>
                <a:gd name="T0" fmla="*/ 24 w 24"/>
                <a:gd name="T1" fmla="*/ 10 h 24"/>
                <a:gd name="T2" fmla="*/ 20 w 24"/>
                <a:gd name="T3" fmla="*/ 20 h 24"/>
                <a:gd name="T4" fmla="*/ 14 w 24"/>
                <a:gd name="T5" fmla="*/ 24 h 24"/>
                <a:gd name="T6" fmla="*/ 4 w 24"/>
                <a:gd name="T7" fmla="*/ 20 h 24"/>
                <a:gd name="T8" fmla="*/ 0 w 24"/>
                <a:gd name="T9" fmla="*/ 10 h 24"/>
                <a:gd name="T10" fmla="*/ 4 w 24"/>
                <a:gd name="T11" fmla="*/ 4 h 24"/>
                <a:gd name="T12" fmla="*/ 14 w 24"/>
                <a:gd name="T13" fmla="*/ 0 h 24"/>
                <a:gd name="T14" fmla="*/ 20 w 24"/>
                <a:gd name="T15" fmla="*/ 4 h 24"/>
                <a:gd name="T16" fmla="*/ 24 w 24"/>
                <a:gd name="T17" fmla="*/ 10 h 24"/>
                <a:gd name="T18" fmla="*/ 24 w 24"/>
                <a:gd name="T19"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4" y="10"/>
                  </a:moveTo>
                  <a:lnTo>
                    <a:pt x="20" y="20"/>
                  </a:lnTo>
                  <a:lnTo>
                    <a:pt x="14" y="24"/>
                  </a:lnTo>
                  <a:lnTo>
                    <a:pt x="4" y="20"/>
                  </a:lnTo>
                  <a:lnTo>
                    <a:pt x="0" y="10"/>
                  </a:lnTo>
                  <a:lnTo>
                    <a:pt x="4" y="4"/>
                  </a:lnTo>
                  <a:lnTo>
                    <a:pt x="14" y="0"/>
                  </a:lnTo>
                  <a:lnTo>
                    <a:pt x="20" y="4"/>
                  </a:lnTo>
                  <a:lnTo>
                    <a:pt x="24" y="10"/>
                  </a:lnTo>
                  <a:lnTo>
                    <a:pt x="2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35" name="Line 119"/>
            <p:cNvSpPr>
              <a:spLocks noChangeShapeType="1"/>
            </p:cNvSpPr>
            <p:nvPr/>
          </p:nvSpPr>
          <p:spPr bwMode="auto">
            <a:xfrm flipV="1">
              <a:off x="4339" y="2344"/>
              <a:ext cx="17" cy="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36" name="Freeform 120"/>
            <p:cNvSpPr>
              <a:spLocks/>
            </p:cNvSpPr>
            <p:nvPr/>
          </p:nvSpPr>
          <p:spPr bwMode="auto">
            <a:xfrm>
              <a:off x="3917" y="3312"/>
              <a:ext cx="933" cy="572"/>
            </a:xfrm>
            <a:custGeom>
              <a:avLst/>
              <a:gdLst>
                <a:gd name="T0" fmla="*/ 0 w 1100"/>
                <a:gd name="T1" fmla="*/ 255 h 666"/>
                <a:gd name="T2" fmla="*/ 344 w 1100"/>
                <a:gd name="T3" fmla="*/ 0 h 666"/>
                <a:gd name="T4" fmla="*/ 1100 w 1100"/>
                <a:gd name="T5" fmla="*/ 255 h 666"/>
                <a:gd name="T6" fmla="*/ 1100 w 1100"/>
                <a:gd name="T7" fmla="*/ 291 h 666"/>
                <a:gd name="T8" fmla="*/ 675 w 1100"/>
                <a:gd name="T9" fmla="*/ 666 h 666"/>
                <a:gd name="T10" fmla="*/ 0 w 1100"/>
                <a:gd name="T11" fmla="*/ 325 h 666"/>
                <a:gd name="T12" fmla="*/ 0 w 1100"/>
                <a:gd name="T13" fmla="*/ 255 h 666"/>
              </a:gdLst>
              <a:ahLst/>
              <a:cxnLst>
                <a:cxn ang="0">
                  <a:pos x="T0" y="T1"/>
                </a:cxn>
                <a:cxn ang="0">
                  <a:pos x="T2" y="T3"/>
                </a:cxn>
                <a:cxn ang="0">
                  <a:pos x="T4" y="T5"/>
                </a:cxn>
                <a:cxn ang="0">
                  <a:pos x="T6" y="T7"/>
                </a:cxn>
                <a:cxn ang="0">
                  <a:pos x="T8" y="T9"/>
                </a:cxn>
                <a:cxn ang="0">
                  <a:pos x="T10" y="T11"/>
                </a:cxn>
                <a:cxn ang="0">
                  <a:pos x="T12" y="T13"/>
                </a:cxn>
              </a:cxnLst>
              <a:rect l="0" t="0" r="r" b="b"/>
              <a:pathLst>
                <a:path w="1100" h="666">
                  <a:moveTo>
                    <a:pt x="0" y="255"/>
                  </a:moveTo>
                  <a:lnTo>
                    <a:pt x="344" y="0"/>
                  </a:lnTo>
                  <a:lnTo>
                    <a:pt x="1100" y="255"/>
                  </a:lnTo>
                  <a:lnTo>
                    <a:pt x="1100" y="291"/>
                  </a:lnTo>
                  <a:lnTo>
                    <a:pt x="675" y="666"/>
                  </a:lnTo>
                  <a:lnTo>
                    <a:pt x="0" y="325"/>
                  </a:lnTo>
                  <a:lnTo>
                    <a:pt x="0" y="255"/>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37" name="Freeform 121"/>
            <p:cNvSpPr>
              <a:spLocks/>
            </p:cNvSpPr>
            <p:nvPr/>
          </p:nvSpPr>
          <p:spPr bwMode="auto">
            <a:xfrm>
              <a:off x="3894" y="3303"/>
              <a:ext cx="956" cy="554"/>
            </a:xfrm>
            <a:custGeom>
              <a:avLst/>
              <a:gdLst>
                <a:gd name="T0" fmla="*/ 0 w 1127"/>
                <a:gd name="T1" fmla="*/ 278 h 646"/>
                <a:gd name="T2" fmla="*/ 702 w 1127"/>
                <a:gd name="T3" fmla="*/ 646 h 646"/>
                <a:gd name="T4" fmla="*/ 1127 w 1127"/>
                <a:gd name="T5" fmla="*/ 265 h 646"/>
                <a:gd name="T6" fmla="*/ 388 w 1127"/>
                <a:gd name="T7" fmla="*/ 0 h 646"/>
                <a:gd name="T8" fmla="*/ 0 w 1127"/>
                <a:gd name="T9" fmla="*/ 278 h 646"/>
              </a:gdLst>
              <a:ahLst/>
              <a:cxnLst>
                <a:cxn ang="0">
                  <a:pos x="T0" y="T1"/>
                </a:cxn>
                <a:cxn ang="0">
                  <a:pos x="T2" y="T3"/>
                </a:cxn>
                <a:cxn ang="0">
                  <a:pos x="T4" y="T5"/>
                </a:cxn>
                <a:cxn ang="0">
                  <a:pos x="T6" y="T7"/>
                </a:cxn>
                <a:cxn ang="0">
                  <a:pos x="T8" y="T9"/>
                </a:cxn>
              </a:cxnLst>
              <a:rect l="0" t="0" r="r" b="b"/>
              <a:pathLst>
                <a:path w="1127" h="646">
                  <a:moveTo>
                    <a:pt x="0" y="278"/>
                  </a:moveTo>
                  <a:lnTo>
                    <a:pt x="702" y="646"/>
                  </a:lnTo>
                  <a:lnTo>
                    <a:pt x="1127" y="265"/>
                  </a:lnTo>
                  <a:lnTo>
                    <a:pt x="388" y="0"/>
                  </a:lnTo>
                  <a:lnTo>
                    <a:pt x="0" y="278"/>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38" name="Freeform 122"/>
            <p:cNvSpPr>
              <a:spLocks/>
            </p:cNvSpPr>
            <p:nvPr/>
          </p:nvSpPr>
          <p:spPr bwMode="auto">
            <a:xfrm>
              <a:off x="4299" y="3384"/>
              <a:ext cx="236" cy="109"/>
            </a:xfrm>
            <a:custGeom>
              <a:avLst/>
              <a:gdLst>
                <a:gd name="T0" fmla="*/ 0 w 277"/>
                <a:gd name="T1" fmla="*/ 47 h 127"/>
                <a:gd name="T2" fmla="*/ 84 w 277"/>
                <a:gd name="T3" fmla="*/ 0 h 127"/>
                <a:gd name="T4" fmla="*/ 277 w 277"/>
                <a:gd name="T5" fmla="*/ 80 h 127"/>
                <a:gd name="T6" fmla="*/ 204 w 277"/>
                <a:gd name="T7" fmla="*/ 127 h 127"/>
                <a:gd name="T8" fmla="*/ 0 w 277"/>
                <a:gd name="T9" fmla="*/ 47 h 127"/>
              </a:gdLst>
              <a:ahLst/>
              <a:cxnLst>
                <a:cxn ang="0">
                  <a:pos x="T0" y="T1"/>
                </a:cxn>
                <a:cxn ang="0">
                  <a:pos x="T2" y="T3"/>
                </a:cxn>
                <a:cxn ang="0">
                  <a:pos x="T4" y="T5"/>
                </a:cxn>
                <a:cxn ang="0">
                  <a:pos x="T6" y="T7"/>
                </a:cxn>
                <a:cxn ang="0">
                  <a:pos x="T8" y="T9"/>
                </a:cxn>
              </a:cxnLst>
              <a:rect l="0" t="0" r="r" b="b"/>
              <a:pathLst>
                <a:path w="277" h="127">
                  <a:moveTo>
                    <a:pt x="0" y="47"/>
                  </a:moveTo>
                  <a:lnTo>
                    <a:pt x="84" y="0"/>
                  </a:lnTo>
                  <a:lnTo>
                    <a:pt x="277" y="80"/>
                  </a:lnTo>
                  <a:lnTo>
                    <a:pt x="204" y="127"/>
                  </a:lnTo>
                  <a:lnTo>
                    <a:pt x="0" y="4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39" name="Freeform 123"/>
            <p:cNvSpPr>
              <a:spLocks/>
            </p:cNvSpPr>
            <p:nvPr/>
          </p:nvSpPr>
          <p:spPr bwMode="auto">
            <a:xfrm>
              <a:off x="4365" y="3237"/>
              <a:ext cx="224" cy="202"/>
            </a:xfrm>
            <a:custGeom>
              <a:avLst/>
              <a:gdLst>
                <a:gd name="T0" fmla="*/ 87 w 264"/>
                <a:gd name="T1" fmla="*/ 26 h 234"/>
                <a:gd name="T2" fmla="*/ 83 w 264"/>
                <a:gd name="T3" fmla="*/ 26 h 234"/>
                <a:gd name="T4" fmla="*/ 70 w 264"/>
                <a:gd name="T5" fmla="*/ 30 h 234"/>
                <a:gd name="T6" fmla="*/ 53 w 264"/>
                <a:gd name="T7" fmla="*/ 36 h 234"/>
                <a:gd name="T8" fmla="*/ 37 w 264"/>
                <a:gd name="T9" fmla="*/ 50 h 234"/>
                <a:gd name="T10" fmla="*/ 27 w 264"/>
                <a:gd name="T11" fmla="*/ 63 h 234"/>
                <a:gd name="T12" fmla="*/ 17 w 264"/>
                <a:gd name="T13" fmla="*/ 80 h 234"/>
                <a:gd name="T14" fmla="*/ 3 w 264"/>
                <a:gd name="T15" fmla="*/ 120 h 234"/>
                <a:gd name="T16" fmla="*/ 0 w 264"/>
                <a:gd name="T17" fmla="*/ 160 h 234"/>
                <a:gd name="T18" fmla="*/ 3 w 264"/>
                <a:gd name="T19" fmla="*/ 173 h 234"/>
                <a:gd name="T20" fmla="*/ 7 w 264"/>
                <a:gd name="T21" fmla="*/ 183 h 234"/>
                <a:gd name="T22" fmla="*/ 20 w 264"/>
                <a:gd name="T23" fmla="*/ 193 h 234"/>
                <a:gd name="T24" fmla="*/ 30 w 264"/>
                <a:gd name="T25" fmla="*/ 200 h 234"/>
                <a:gd name="T26" fmla="*/ 37 w 264"/>
                <a:gd name="T27" fmla="*/ 204 h 234"/>
                <a:gd name="T28" fmla="*/ 37 w 264"/>
                <a:gd name="T29" fmla="*/ 204 h 234"/>
                <a:gd name="T30" fmla="*/ 67 w 264"/>
                <a:gd name="T31" fmla="*/ 197 h 234"/>
                <a:gd name="T32" fmla="*/ 90 w 264"/>
                <a:gd name="T33" fmla="*/ 193 h 234"/>
                <a:gd name="T34" fmla="*/ 107 w 264"/>
                <a:gd name="T35" fmla="*/ 193 h 234"/>
                <a:gd name="T36" fmla="*/ 117 w 264"/>
                <a:gd name="T37" fmla="*/ 193 h 234"/>
                <a:gd name="T38" fmla="*/ 124 w 264"/>
                <a:gd name="T39" fmla="*/ 190 h 234"/>
                <a:gd name="T40" fmla="*/ 127 w 264"/>
                <a:gd name="T41" fmla="*/ 190 h 234"/>
                <a:gd name="T42" fmla="*/ 130 w 264"/>
                <a:gd name="T43" fmla="*/ 190 h 234"/>
                <a:gd name="T44" fmla="*/ 130 w 264"/>
                <a:gd name="T45" fmla="*/ 214 h 234"/>
                <a:gd name="T46" fmla="*/ 130 w 264"/>
                <a:gd name="T47" fmla="*/ 227 h 234"/>
                <a:gd name="T48" fmla="*/ 130 w 264"/>
                <a:gd name="T49" fmla="*/ 234 h 234"/>
                <a:gd name="T50" fmla="*/ 130 w 264"/>
                <a:gd name="T51" fmla="*/ 234 h 234"/>
                <a:gd name="T52" fmla="*/ 137 w 264"/>
                <a:gd name="T53" fmla="*/ 234 h 234"/>
                <a:gd name="T54" fmla="*/ 147 w 264"/>
                <a:gd name="T55" fmla="*/ 234 h 234"/>
                <a:gd name="T56" fmla="*/ 160 w 264"/>
                <a:gd name="T57" fmla="*/ 230 h 234"/>
                <a:gd name="T58" fmla="*/ 177 w 264"/>
                <a:gd name="T59" fmla="*/ 230 h 234"/>
                <a:gd name="T60" fmla="*/ 214 w 264"/>
                <a:gd name="T61" fmla="*/ 224 h 234"/>
                <a:gd name="T62" fmla="*/ 227 w 264"/>
                <a:gd name="T63" fmla="*/ 220 h 234"/>
                <a:gd name="T64" fmla="*/ 237 w 264"/>
                <a:gd name="T65" fmla="*/ 210 h 234"/>
                <a:gd name="T66" fmla="*/ 247 w 264"/>
                <a:gd name="T67" fmla="*/ 197 h 234"/>
                <a:gd name="T68" fmla="*/ 254 w 264"/>
                <a:gd name="T69" fmla="*/ 177 h 234"/>
                <a:gd name="T70" fmla="*/ 264 w 264"/>
                <a:gd name="T71" fmla="*/ 130 h 234"/>
                <a:gd name="T72" fmla="*/ 264 w 264"/>
                <a:gd name="T73" fmla="*/ 107 h 234"/>
                <a:gd name="T74" fmla="*/ 264 w 264"/>
                <a:gd name="T75" fmla="*/ 83 h 234"/>
                <a:gd name="T76" fmla="*/ 257 w 264"/>
                <a:gd name="T77" fmla="*/ 63 h 234"/>
                <a:gd name="T78" fmla="*/ 254 w 264"/>
                <a:gd name="T79" fmla="*/ 53 h 234"/>
                <a:gd name="T80" fmla="*/ 237 w 264"/>
                <a:gd name="T81" fmla="*/ 40 h 234"/>
                <a:gd name="T82" fmla="*/ 217 w 264"/>
                <a:gd name="T83" fmla="*/ 33 h 234"/>
                <a:gd name="T84" fmla="*/ 204 w 264"/>
                <a:gd name="T85" fmla="*/ 26 h 234"/>
                <a:gd name="T86" fmla="*/ 197 w 264"/>
                <a:gd name="T87" fmla="*/ 26 h 234"/>
                <a:gd name="T88" fmla="*/ 180 w 264"/>
                <a:gd name="T89" fmla="*/ 20 h 234"/>
                <a:gd name="T90" fmla="*/ 164 w 264"/>
                <a:gd name="T91" fmla="*/ 10 h 234"/>
                <a:gd name="T92" fmla="*/ 150 w 264"/>
                <a:gd name="T93" fmla="*/ 3 h 234"/>
                <a:gd name="T94" fmla="*/ 144 w 264"/>
                <a:gd name="T95" fmla="*/ 0 h 234"/>
                <a:gd name="T96" fmla="*/ 144 w 264"/>
                <a:gd name="T97" fmla="*/ 0 h 234"/>
                <a:gd name="T98" fmla="*/ 87 w 264"/>
                <a:gd name="T99" fmla="*/ 2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4" h="234">
                  <a:moveTo>
                    <a:pt x="87" y="26"/>
                  </a:moveTo>
                  <a:lnTo>
                    <a:pt x="83" y="26"/>
                  </a:lnTo>
                  <a:lnTo>
                    <a:pt x="70" y="30"/>
                  </a:lnTo>
                  <a:lnTo>
                    <a:pt x="53" y="36"/>
                  </a:lnTo>
                  <a:lnTo>
                    <a:pt x="37" y="50"/>
                  </a:lnTo>
                  <a:lnTo>
                    <a:pt x="27" y="63"/>
                  </a:lnTo>
                  <a:lnTo>
                    <a:pt x="17" y="80"/>
                  </a:lnTo>
                  <a:lnTo>
                    <a:pt x="3" y="120"/>
                  </a:lnTo>
                  <a:lnTo>
                    <a:pt x="0" y="160"/>
                  </a:lnTo>
                  <a:lnTo>
                    <a:pt x="3" y="173"/>
                  </a:lnTo>
                  <a:lnTo>
                    <a:pt x="7" y="183"/>
                  </a:lnTo>
                  <a:lnTo>
                    <a:pt x="20" y="193"/>
                  </a:lnTo>
                  <a:lnTo>
                    <a:pt x="30" y="200"/>
                  </a:lnTo>
                  <a:lnTo>
                    <a:pt x="37" y="204"/>
                  </a:lnTo>
                  <a:lnTo>
                    <a:pt x="37" y="204"/>
                  </a:lnTo>
                  <a:lnTo>
                    <a:pt x="67" y="197"/>
                  </a:lnTo>
                  <a:lnTo>
                    <a:pt x="90" y="193"/>
                  </a:lnTo>
                  <a:lnTo>
                    <a:pt x="107" y="193"/>
                  </a:lnTo>
                  <a:lnTo>
                    <a:pt x="117" y="193"/>
                  </a:lnTo>
                  <a:lnTo>
                    <a:pt x="124" y="190"/>
                  </a:lnTo>
                  <a:lnTo>
                    <a:pt x="127" y="190"/>
                  </a:lnTo>
                  <a:lnTo>
                    <a:pt x="130" y="190"/>
                  </a:lnTo>
                  <a:lnTo>
                    <a:pt x="130" y="214"/>
                  </a:lnTo>
                  <a:lnTo>
                    <a:pt x="130" y="227"/>
                  </a:lnTo>
                  <a:lnTo>
                    <a:pt x="130" y="234"/>
                  </a:lnTo>
                  <a:lnTo>
                    <a:pt x="130" y="234"/>
                  </a:lnTo>
                  <a:lnTo>
                    <a:pt x="137" y="234"/>
                  </a:lnTo>
                  <a:lnTo>
                    <a:pt x="147" y="234"/>
                  </a:lnTo>
                  <a:lnTo>
                    <a:pt x="160" y="230"/>
                  </a:lnTo>
                  <a:lnTo>
                    <a:pt x="177" y="230"/>
                  </a:lnTo>
                  <a:lnTo>
                    <a:pt x="214" y="224"/>
                  </a:lnTo>
                  <a:lnTo>
                    <a:pt x="227" y="220"/>
                  </a:lnTo>
                  <a:lnTo>
                    <a:pt x="237" y="210"/>
                  </a:lnTo>
                  <a:lnTo>
                    <a:pt x="247" y="197"/>
                  </a:lnTo>
                  <a:lnTo>
                    <a:pt x="254" y="177"/>
                  </a:lnTo>
                  <a:lnTo>
                    <a:pt x="264" y="130"/>
                  </a:lnTo>
                  <a:lnTo>
                    <a:pt x="264" y="107"/>
                  </a:lnTo>
                  <a:lnTo>
                    <a:pt x="264" y="83"/>
                  </a:lnTo>
                  <a:lnTo>
                    <a:pt x="257" y="63"/>
                  </a:lnTo>
                  <a:lnTo>
                    <a:pt x="254" y="53"/>
                  </a:lnTo>
                  <a:lnTo>
                    <a:pt x="237" y="40"/>
                  </a:lnTo>
                  <a:lnTo>
                    <a:pt x="217" y="33"/>
                  </a:lnTo>
                  <a:lnTo>
                    <a:pt x="204" y="26"/>
                  </a:lnTo>
                  <a:lnTo>
                    <a:pt x="197" y="26"/>
                  </a:lnTo>
                  <a:lnTo>
                    <a:pt x="180" y="20"/>
                  </a:lnTo>
                  <a:lnTo>
                    <a:pt x="164" y="10"/>
                  </a:lnTo>
                  <a:lnTo>
                    <a:pt x="150" y="3"/>
                  </a:lnTo>
                  <a:lnTo>
                    <a:pt x="144" y="0"/>
                  </a:lnTo>
                  <a:lnTo>
                    <a:pt x="144" y="0"/>
                  </a:lnTo>
                  <a:lnTo>
                    <a:pt x="87" y="26"/>
                  </a:lnTo>
                  <a:close/>
                </a:path>
              </a:pathLst>
            </a:custGeom>
            <a:solidFill>
              <a:srgbClr val="1C98C3"/>
            </a:solidFill>
            <a:ln w="26988">
              <a:solidFill>
                <a:srgbClr val="000000"/>
              </a:solidFill>
              <a:prstDash val="solid"/>
              <a:round/>
              <a:headEnd/>
              <a:tailEnd/>
            </a:ln>
          </p:spPr>
          <p:txBody>
            <a:bodyPr/>
            <a:lstStyle/>
            <a:p>
              <a:endParaRPr lang="ja-JP" altLang="en-US"/>
            </a:p>
          </p:txBody>
        </p:sp>
        <p:sp>
          <p:nvSpPr>
            <p:cNvPr id="34940" name="Freeform 124"/>
            <p:cNvSpPr>
              <a:spLocks/>
            </p:cNvSpPr>
            <p:nvPr/>
          </p:nvSpPr>
          <p:spPr bwMode="auto">
            <a:xfrm>
              <a:off x="4473" y="3243"/>
              <a:ext cx="59" cy="92"/>
            </a:xfrm>
            <a:custGeom>
              <a:avLst/>
              <a:gdLst>
                <a:gd name="T0" fmla="*/ 0 w 70"/>
                <a:gd name="T1" fmla="*/ 0 h 107"/>
                <a:gd name="T2" fmla="*/ 20 w 70"/>
                <a:gd name="T3" fmla="*/ 0 h 107"/>
                <a:gd name="T4" fmla="*/ 43 w 70"/>
                <a:gd name="T5" fmla="*/ 7 h 107"/>
                <a:gd name="T6" fmla="*/ 60 w 70"/>
                <a:gd name="T7" fmla="*/ 17 h 107"/>
                <a:gd name="T8" fmla="*/ 67 w 70"/>
                <a:gd name="T9" fmla="*/ 20 h 107"/>
                <a:gd name="T10" fmla="*/ 70 w 70"/>
                <a:gd name="T11" fmla="*/ 20 h 107"/>
                <a:gd name="T12" fmla="*/ 57 w 70"/>
                <a:gd name="T13" fmla="*/ 54 h 107"/>
                <a:gd name="T14" fmla="*/ 40 w 70"/>
                <a:gd name="T15" fmla="*/ 84 h 107"/>
                <a:gd name="T16" fmla="*/ 20 w 70"/>
                <a:gd name="T17" fmla="*/ 101 h 107"/>
                <a:gd name="T18" fmla="*/ 17 w 70"/>
                <a:gd name="T19" fmla="*/ 104 h 107"/>
                <a:gd name="T20" fmla="*/ 13 w 70"/>
                <a:gd name="T21" fmla="*/ 107 h 107"/>
                <a:gd name="T22" fmla="*/ 3 w 70"/>
                <a:gd name="T23" fmla="*/ 70 h 107"/>
                <a:gd name="T24" fmla="*/ 0 w 70"/>
                <a:gd name="T25" fmla="*/ 37 h 107"/>
                <a:gd name="T26" fmla="*/ 0 w 70"/>
                <a:gd name="T27" fmla="*/ 10 h 107"/>
                <a:gd name="T28" fmla="*/ 0 w 70"/>
                <a:gd name="T29" fmla="*/ 4 h 107"/>
                <a:gd name="T30" fmla="*/ 0 w 70"/>
                <a:gd name="T31" fmla="*/ 0 h 107"/>
                <a:gd name="T32" fmla="*/ 0 w 70"/>
                <a:gd name="T3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07">
                  <a:moveTo>
                    <a:pt x="0" y="0"/>
                  </a:moveTo>
                  <a:lnTo>
                    <a:pt x="20" y="0"/>
                  </a:lnTo>
                  <a:lnTo>
                    <a:pt x="43" y="7"/>
                  </a:lnTo>
                  <a:lnTo>
                    <a:pt x="60" y="17"/>
                  </a:lnTo>
                  <a:lnTo>
                    <a:pt x="67" y="20"/>
                  </a:lnTo>
                  <a:lnTo>
                    <a:pt x="70" y="20"/>
                  </a:lnTo>
                  <a:lnTo>
                    <a:pt x="57" y="54"/>
                  </a:lnTo>
                  <a:lnTo>
                    <a:pt x="40" y="84"/>
                  </a:lnTo>
                  <a:lnTo>
                    <a:pt x="20" y="101"/>
                  </a:lnTo>
                  <a:lnTo>
                    <a:pt x="17" y="104"/>
                  </a:lnTo>
                  <a:lnTo>
                    <a:pt x="13" y="107"/>
                  </a:lnTo>
                  <a:lnTo>
                    <a:pt x="3" y="70"/>
                  </a:lnTo>
                  <a:lnTo>
                    <a:pt x="0" y="37"/>
                  </a:lnTo>
                  <a:lnTo>
                    <a:pt x="0" y="10"/>
                  </a:lnTo>
                  <a:lnTo>
                    <a:pt x="0" y="4"/>
                  </a:lnTo>
                  <a:lnTo>
                    <a:pt x="0" y="0"/>
                  </a:lnTo>
                  <a:lnTo>
                    <a:pt x="0" y="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41" name="Freeform 125"/>
            <p:cNvSpPr>
              <a:spLocks/>
            </p:cNvSpPr>
            <p:nvPr/>
          </p:nvSpPr>
          <p:spPr bwMode="auto">
            <a:xfrm>
              <a:off x="4475" y="3260"/>
              <a:ext cx="43" cy="38"/>
            </a:xfrm>
            <a:custGeom>
              <a:avLst/>
              <a:gdLst>
                <a:gd name="T0" fmla="*/ 0 w 50"/>
                <a:gd name="T1" fmla="*/ 37 h 44"/>
                <a:gd name="T2" fmla="*/ 24 w 50"/>
                <a:gd name="T3" fmla="*/ 0 h 44"/>
                <a:gd name="T4" fmla="*/ 50 w 50"/>
                <a:gd name="T5" fmla="*/ 44 h 44"/>
              </a:gdLst>
              <a:ahLst/>
              <a:cxnLst>
                <a:cxn ang="0">
                  <a:pos x="T0" y="T1"/>
                </a:cxn>
                <a:cxn ang="0">
                  <a:pos x="T2" y="T3"/>
                </a:cxn>
                <a:cxn ang="0">
                  <a:pos x="T4" y="T5"/>
                </a:cxn>
              </a:cxnLst>
              <a:rect l="0" t="0" r="r" b="b"/>
              <a:pathLst>
                <a:path w="50" h="44">
                  <a:moveTo>
                    <a:pt x="0" y="37"/>
                  </a:moveTo>
                  <a:lnTo>
                    <a:pt x="24" y="0"/>
                  </a:lnTo>
                  <a:lnTo>
                    <a:pt x="50" y="4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42" name="Freeform 126"/>
            <p:cNvSpPr>
              <a:spLocks/>
            </p:cNvSpPr>
            <p:nvPr/>
          </p:nvSpPr>
          <p:spPr bwMode="auto">
            <a:xfrm>
              <a:off x="4396" y="3369"/>
              <a:ext cx="74" cy="44"/>
            </a:xfrm>
            <a:custGeom>
              <a:avLst/>
              <a:gdLst>
                <a:gd name="T0" fmla="*/ 0 w 87"/>
                <a:gd name="T1" fmla="*/ 51 h 51"/>
                <a:gd name="T2" fmla="*/ 0 w 87"/>
                <a:gd name="T3" fmla="*/ 44 h 51"/>
                <a:gd name="T4" fmla="*/ 0 w 87"/>
                <a:gd name="T5" fmla="*/ 34 h 51"/>
                <a:gd name="T6" fmla="*/ 3 w 87"/>
                <a:gd name="T7" fmla="*/ 24 h 51"/>
                <a:gd name="T8" fmla="*/ 13 w 87"/>
                <a:gd name="T9" fmla="*/ 10 h 51"/>
                <a:gd name="T10" fmla="*/ 26 w 87"/>
                <a:gd name="T11" fmla="*/ 4 h 51"/>
                <a:gd name="T12" fmla="*/ 43 w 87"/>
                <a:gd name="T13" fmla="*/ 0 h 51"/>
                <a:gd name="T14" fmla="*/ 63 w 87"/>
                <a:gd name="T15" fmla="*/ 4 h 51"/>
                <a:gd name="T16" fmla="*/ 77 w 87"/>
                <a:gd name="T17" fmla="*/ 10 h 51"/>
                <a:gd name="T18" fmla="*/ 83 w 87"/>
                <a:gd name="T19" fmla="*/ 17 h 51"/>
                <a:gd name="T20" fmla="*/ 83 w 87"/>
                <a:gd name="T21" fmla="*/ 24 h 51"/>
                <a:gd name="T22" fmla="*/ 87 w 87"/>
                <a:gd name="T23" fmla="*/ 30 h 51"/>
                <a:gd name="T24" fmla="*/ 0 w 87"/>
                <a:gd name="T2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51">
                  <a:moveTo>
                    <a:pt x="0" y="51"/>
                  </a:moveTo>
                  <a:lnTo>
                    <a:pt x="0" y="44"/>
                  </a:lnTo>
                  <a:lnTo>
                    <a:pt x="0" y="34"/>
                  </a:lnTo>
                  <a:lnTo>
                    <a:pt x="3" y="24"/>
                  </a:lnTo>
                  <a:lnTo>
                    <a:pt x="13" y="10"/>
                  </a:lnTo>
                  <a:lnTo>
                    <a:pt x="26" y="4"/>
                  </a:lnTo>
                  <a:lnTo>
                    <a:pt x="43" y="0"/>
                  </a:lnTo>
                  <a:lnTo>
                    <a:pt x="63" y="4"/>
                  </a:lnTo>
                  <a:lnTo>
                    <a:pt x="77" y="10"/>
                  </a:lnTo>
                  <a:lnTo>
                    <a:pt x="83" y="17"/>
                  </a:lnTo>
                  <a:lnTo>
                    <a:pt x="83" y="24"/>
                  </a:lnTo>
                  <a:lnTo>
                    <a:pt x="87" y="30"/>
                  </a:lnTo>
                  <a:lnTo>
                    <a:pt x="0" y="51"/>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943" name="Freeform 127"/>
            <p:cNvSpPr>
              <a:spLocks/>
            </p:cNvSpPr>
            <p:nvPr/>
          </p:nvSpPr>
          <p:spPr bwMode="auto">
            <a:xfrm>
              <a:off x="4407" y="3393"/>
              <a:ext cx="68" cy="42"/>
            </a:xfrm>
            <a:custGeom>
              <a:avLst/>
              <a:gdLst>
                <a:gd name="T0" fmla="*/ 80 w 80"/>
                <a:gd name="T1" fmla="*/ 40 h 50"/>
                <a:gd name="T2" fmla="*/ 80 w 80"/>
                <a:gd name="T3" fmla="*/ 40 h 50"/>
                <a:gd name="T4" fmla="*/ 70 w 80"/>
                <a:gd name="T5" fmla="*/ 47 h 50"/>
                <a:gd name="T6" fmla="*/ 50 w 80"/>
                <a:gd name="T7" fmla="*/ 50 h 50"/>
                <a:gd name="T8" fmla="*/ 37 w 80"/>
                <a:gd name="T9" fmla="*/ 47 h 50"/>
                <a:gd name="T10" fmla="*/ 20 w 80"/>
                <a:gd name="T11" fmla="*/ 40 h 50"/>
                <a:gd name="T12" fmla="*/ 7 w 80"/>
                <a:gd name="T13" fmla="*/ 30 h 50"/>
                <a:gd name="T14" fmla="*/ 0 w 80"/>
                <a:gd name="T15" fmla="*/ 20 h 50"/>
                <a:gd name="T16" fmla="*/ 3 w 80"/>
                <a:gd name="T17" fmla="*/ 10 h 50"/>
                <a:gd name="T18" fmla="*/ 13 w 80"/>
                <a:gd name="T19" fmla="*/ 3 h 50"/>
                <a:gd name="T20" fmla="*/ 30 w 80"/>
                <a:gd name="T21" fmla="*/ 0 h 50"/>
                <a:gd name="T22" fmla="*/ 50 w 80"/>
                <a:gd name="T23" fmla="*/ 0 h 50"/>
                <a:gd name="T24" fmla="*/ 64 w 80"/>
                <a:gd name="T25" fmla="*/ 3 h 50"/>
                <a:gd name="T26" fmla="*/ 74 w 80"/>
                <a:gd name="T27" fmla="*/ 7 h 50"/>
                <a:gd name="T28" fmla="*/ 77 w 80"/>
                <a:gd name="T29" fmla="*/ 10 h 50"/>
                <a:gd name="T30" fmla="*/ 80 w 80"/>
                <a:gd name="T31" fmla="*/ 10 h 50"/>
                <a:gd name="T32" fmla="*/ 80 w 80"/>
                <a:gd name="T33"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50">
                  <a:moveTo>
                    <a:pt x="80" y="40"/>
                  </a:moveTo>
                  <a:lnTo>
                    <a:pt x="80" y="40"/>
                  </a:lnTo>
                  <a:lnTo>
                    <a:pt x="70" y="47"/>
                  </a:lnTo>
                  <a:lnTo>
                    <a:pt x="50" y="50"/>
                  </a:lnTo>
                  <a:lnTo>
                    <a:pt x="37" y="47"/>
                  </a:lnTo>
                  <a:lnTo>
                    <a:pt x="20" y="40"/>
                  </a:lnTo>
                  <a:lnTo>
                    <a:pt x="7" y="30"/>
                  </a:lnTo>
                  <a:lnTo>
                    <a:pt x="0" y="20"/>
                  </a:lnTo>
                  <a:lnTo>
                    <a:pt x="3" y="10"/>
                  </a:lnTo>
                  <a:lnTo>
                    <a:pt x="13" y="3"/>
                  </a:lnTo>
                  <a:lnTo>
                    <a:pt x="30" y="0"/>
                  </a:lnTo>
                  <a:lnTo>
                    <a:pt x="50" y="0"/>
                  </a:lnTo>
                  <a:lnTo>
                    <a:pt x="64" y="3"/>
                  </a:lnTo>
                  <a:lnTo>
                    <a:pt x="74" y="7"/>
                  </a:lnTo>
                  <a:lnTo>
                    <a:pt x="77" y="10"/>
                  </a:lnTo>
                  <a:lnTo>
                    <a:pt x="80" y="10"/>
                  </a:lnTo>
                  <a:lnTo>
                    <a:pt x="80" y="40"/>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944" name="Freeform 128"/>
            <p:cNvSpPr>
              <a:spLocks/>
            </p:cNvSpPr>
            <p:nvPr/>
          </p:nvSpPr>
          <p:spPr bwMode="auto">
            <a:xfrm>
              <a:off x="4475" y="3324"/>
              <a:ext cx="66" cy="77"/>
            </a:xfrm>
            <a:custGeom>
              <a:avLst/>
              <a:gdLst>
                <a:gd name="T0" fmla="*/ 0 w 77"/>
                <a:gd name="T1" fmla="*/ 90 h 90"/>
                <a:gd name="T2" fmla="*/ 7 w 77"/>
                <a:gd name="T3" fmla="*/ 87 h 90"/>
                <a:gd name="T4" fmla="*/ 24 w 77"/>
                <a:gd name="T5" fmla="*/ 80 h 90"/>
                <a:gd name="T6" fmla="*/ 44 w 77"/>
                <a:gd name="T7" fmla="*/ 70 h 90"/>
                <a:gd name="T8" fmla="*/ 64 w 77"/>
                <a:gd name="T9" fmla="*/ 67 h 90"/>
                <a:gd name="T10" fmla="*/ 67 w 77"/>
                <a:gd name="T11" fmla="*/ 43 h 90"/>
                <a:gd name="T12" fmla="*/ 70 w 77"/>
                <a:gd name="T13" fmla="*/ 27 h 90"/>
                <a:gd name="T14" fmla="*/ 74 w 77"/>
                <a:gd name="T15" fmla="*/ 17 h 90"/>
                <a:gd name="T16" fmla="*/ 74 w 77"/>
                <a:gd name="T17" fmla="*/ 10 h 90"/>
                <a:gd name="T18" fmla="*/ 77 w 77"/>
                <a:gd name="T19" fmla="*/ 3 h 90"/>
                <a:gd name="T20" fmla="*/ 77 w 77"/>
                <a:gd name="T21"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90">
                  <a:moveTo>
                    <a:pt x="0" y="90"/>
                  </a:moveTo>
                  <a:lnTo>
                    <a:pt x="7" y="87"/>
                  </a:lnTo>
                  <a:lnTo>
                    <a:pt x="24" y="80"/>
                  </a:lnTo>
                  <a:lnTo>
                    <a:pt x="44" y="70"/>
                  </a:lnTo>
                  <a:lnTo>
                    <a:pt x="64" y="67"/>
                  </a:lnTo>
                  <a:lnTo>
                    <a:pt x="67" y="43"/>
                  </a:lnTo>
                  <a:lnTo>
                    <a:pt x="70" y="27"/>
                  </a:lnTo>
                  <a:lnTo>
                    <a:pt x="74" y="17"/>
                  </a:lnTo>
                  <a:lnTo>
                    <a:pt x="74" y="10"/>
                  </a:lnTo>
                  <a:lnTo>
                    <a:pt x="77" y="3"/>
                  </a:lnTo>
                  <a:lnTo>
                    <a:pt x="7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45" name="Freeform 129"/>
            <p:cNvSpPr>
              <a:spLocks/>
            </p:cNvSpPr>
            <p:nvPr/>
          </p:nvSpPr>
          <p:spPr bwMode="auto">
            <a:xfrm>
              <a:off x="4413" y="3292"/>
              <a:ext cx="14" cy="81"/>
            </a:xfrm>
            <a:custGeom>
              <a:avLst/>
              <a:gdLst>
                <a:gd name="T0" fmla="*/ 16 w 16"/>
                <a:gd name="T1" fmla="*/ 0 h 94"/>
                <a:gd name="T2" fmla="*/ 16 w 16"/>
                <a:gd name="T3" fmla="*/ 3 h 94"/>
                <a:gd name="T4" fmla="*/ 13 w 16"/>
                <a:gd name="T5" fmla="*/ 7 h 94"/>
                <a:gd name="T6" fmla="*/ 6 w 16"/>
                <a:gd name="T7" fmla="*/ 30 h 94"/>
                <a:gd name="T8" fmla="*/ 0 w 16"/>
                <a:gd name="T9" fmla="*/ 60 h 94"/>
                <a:gd name="T10" fmla="*/ 3 w 16"/>
                <a:gd name="T11" fmla="*/ 77 h 94"/>
                <a:gd name="T12" fmla="*/ 10 w 16"/>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 h="94">
                  <a:moveTo>
                    <a:pt x="16" y="0"/>
                  </a:moveTo>
                  <a:lnTo>
                    <a:pt x="16" y="3"/>
                  </a:lnTo>
                  <a:lnTo>
                    <a:pt x="13" y="7"/>
                  </a:lnTo>
                  <a:lnTo>
                    <a:pt x="6" y="30"/>
                  </a:lnTo>
                  <a:lnTo>
                    <a:pt x="0" y="60"/>
                  </a:lnTo>
                  <a:lnTo>
                    <a:pt x="3" y="77"/>
                  </a:lnTo>
                  <a:lnTo>
                    <a:pt x="10" y="9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46" name="Freeform 130"/>
            <p:cNvSpPr>
              <a:spLocks/>
            </p:cNvSpPr>
            <p:nvPr/>
          </p:nvSpPr>
          <p:spPr bwMode="auto">
            <a:xfrm>
              <a:off x="4367" y="3089"/>
              <a:ext cx="165" cy="186"/>
            </a:xfrm>
            <a:custGeom>
              <a:avLst/>
              <a:gdLst>
                <a:gd name="T0" fmla="*/ 14 w 194"/>
                <a:gd name="T1" fmla="*/ 26 h 217"/>
                <a:gd name="T2" fmla="*/ 10 w 194"/>
                <a:gd name="T3" fmla="*/ 33 h 217"/>
                <a:gd name="T4" fmla="*/ 7 w 194"/>
                <a:gd name="T5" fmla="*/ 53 h 217"/>
                <a:gd name="T6" fmla="*/ 4 w 194"/>
                <a:gd name="T7" fmla="*/ 83 h 217"/>
                <a:gd name="T8" fmla="*/ 14 w 194"/>
                <a:gd name="T9" fmla="*/ 117 h 217"/>
                <a:gd name="T10" fmla="*/ 10 w 194"/>
                <a:gd name="T11" fmla="*/ 117 h 217"/>
                <a:gd name="T12" fmla="*/ 7 w 194"/>
                <a:gd name="T13" fmla="*/ 123 h 217"/>
                <a:gd name="T14" fmla="*/ 4 w 194"/>
                <a:gd name="T15" fmla="*/ 133 h 217"/>
                <a:gd name="T16" fmla="*/ 0 w 194"/>
                <a:gd name="T17" fmla="*/ 143 h 217"/>
                <a:gd name="T18" fmla="*/ 4 w 194"/>
                <a:gd name="T19" fmla="*/ 150 h 217"/>
                <a:gd name="T20" fmla="*/ 10 w 194"/>
                <a:gd name="T21" fmla="*/ 150 h 217"/>
                <a:gd name="T22" fmla="*/ 17 w 194"/>
                <a:gd name="T23" fmla="*/ 150 h 217"/>
                <a:gd name="T24" fmla="*/ 20 w 194"/>
                <a:gd name="T25" fmla="*/ 150 h 217"/>
                <a:gd name="T26" fmla="*/ 20 w 194"/>
                <a:gd name="T27" fmla="*/ 153 h 217"/>
                <a:gd name="T28" fmla="*/ 24 w 194"/>
                <a:gd name="T29" fmla="*/ 160 h 217"/>
                <a:gd name="T30" fmla="*/ 34 w 194"/>
                <a:gd name="T31" fmla="*/ 177 h 217"/>
                <a:gd name="T32" fmla="*/ 54 w 194"/>
                <a:gd name="T33" fmla="*/ 197 h 217"/>
                <a:gd name="T34" fmla="*/ 80 w 194"/>
                <a:gd name="T35" fmla="*/ 210 h 217"/>
                <a:gd name="T36" fmla="*/ 107 w 194"/>
                <a:gd name="T37" fmla="*/ 214 h 217"/>
                <a:gd name="T38" fmla="*/ 124 w 194"/>
                <a:gd name="T39" fmla="*/ 210 h 217"/>
                <a:gd name="T40" fmla="*/ 134 w 194"/>
                <a:gd name="T41" fmla="*/ 200 h 217"/>
                <a:gd name="T42" fmla="*/ 134 w 194"/>
                <a:gd name="T43" fmla="*/ 200 h 217"/>
                <a:gd name="T44" fmla="*/ 144 w 194"/>
                <a:gd name="T45" fmla="*/ 210 h 217"/>
                <a:gd name="T46" fmla="*/ 151 w 194"/>
                <a:gd name="T47" fmla="*/ 214 h 217"/>
                <a:gd name="T48" fmla="*/ 151 w 194"/>
                <a:gd name="T49" fmla="*/ 217 h 217"/>
                <a:gd name="T50" fmla="*/ 154 w 194"/>
                <a:gd name="T51" fmla="*/ 214 h 217"/>
                <a:gd name="T52" fmla="*/ 164 w 194"/>
                <a:gd name="T53" fmla="*/ 210 h 217"/>
                <a:gd name="T54" fmla="*/ 171 w 194"/>
                <a:gd name="T55" fmla="*/ 204 h 217"/>
                <a:gd name="T56" fmla="*/ 177 w 194"/>
                <a:gd name="T57" fmla="*/ 190 h 217"/>
                <a:gd name="T58" fmla="*/ 177 w 194"/>
                <a:gd name="T59" fmla="*/ 170 h 217"/>
                <a:gd name="T60" fmla="*/ 177 w 194"/>
                <a:gd name="T61" fmla="*/ 157 h 217"/>
                <a:gd name="T62" fmla="*/ 177 w 194"/>
                <a:gd name="T63" fmla="*/ 140 h 217"/>
                <a:gd name="T64" fmla="*/ 177 w 194"/>
                <a:gd name="T65" fmla="*/ 133 h 217"/>
                <a:gd name="T66" fmla="*/ 177 w 194"/>
                <a:gd name="T67" fmla="*/ 133 h 217"/>
                <a:gd name="T68" fmla="*/ 181 w 194"/>
                <a:gd name="T69" fmla="*/ 130 h 217"/>
                <a:gd name="T70" fmla="*/ 187 w 194"/>
                <a:gd name="T71" fmla="*/ 123 h 217"/>
                <a:gd name="T72" fmla="*/ 194 w 194"/>
                <a:gd name="T73" fmla="*/ 113 h 217"/>
                <a:gd name="T74" fmla="*/ 191 w 194"/>
                <a:gd name="T75" fmla="*/ 100 h 217"/>
                <a:gd name="T76" fmla="*/ 187 w 194"/>
                <a:gd name="T77" fmla="*/ 93 h 217"/>
                <a:gd name="T78" fmla="*/ 181 w 194"/>
                <a:gd name="T79" fmla="*/ 90 h 217"/>
                <a:gd name="T80" fmla="*/ 167 w 194"/>
                <a:gd name="T81" fmla="*/ 93 h 217"/>
                <a:gd name="T82" fmla="*/ 157 w 194"/>
                <a:gd name="T83" fmla="*/ 100 h 217"/>
                <a:gd name="T84" fmla="*/ 151 w 194"/>
                <a:gd name="T85" fmla="*/ 103 h 217"/>
                <a:gd name="T86" fmla="*/ 151 w 194"/>
                <a:gd name="T87" fmla="*/ 100 h 217"/>
                <a:gd name="T88" fmla="*/ 141 w 194"/>
                <a:gd name="T89" fmla="*/ 93 h 217"/>
                <a:gd name="T90" fmla="*/ 134 w 194"/>
                <a:gd name="T91" fmla="*/ 80 h 217"/>
                <a:gd name="T92" fmla="*/ 131 w 194"/>
                <a:gd name="T93" fmla="*/ 63 h 217"/>
                <a:gd name="T94" fmla="*/ 127 w 194"/>
                <a:gd name="T95" fmla="*/ 60 h 217"/>
                <a:gd name="T96" fmla="*/ 121 w 194"/>
                <a:gd name="T97" fmla="*/ 56 h 217"/>
                <a:gd name="T98" fmla="*/ 97 w 194"/>
                <a:gd name="T99" fmla="*/ 43 h 217"/>
                <a:gd name="T100" fmla="*/ 70 w 194"/>
                <a:gd name="T101" fmla="*/ 20 h 217"/>
                <a:gd name="T102" fmla="*/ 60 w 194"/>
                <a:gd name="T103" fmla="*/ 10 h 217"/>
                <a:gd name="T104" fmla="*/ 57 w 194"/>
                <a:gd name="T105" fmla="*/ 0 h 217"/>
                <a:gd name="T106" fmla="*/ 50 w 194"/>
                <a:gd name="T107" fmla="*/ 0 h 217"/>
                <a:gd name="T108" fmla="*/ 37 w 194"/>
                <a:gd name="T109" fmla="*/ 6 h 217"/>
                <a:gd name="T110" fmla="*/ 24 w 194"/>
                <a:gd name="T111" fmla="*/ 16 h 217"/>
                <a:gd name="T112" fmla="*/ 14 w 194"/>
                <a:gd name="T113" fmla="*/ 26 h 217"/>
                <a:gd name="T114" fmla="*/ 14 w 194"/>
                <a:gd name="T115" fmla="*/ 2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217">
                  <a:moveTo>
                    <a:pt x="14" y="26"/>
                  </a:moveTo>
                  <a:lnTo>
                    <a:pt x="10" y="33"/>
                  </a:lnTo>
                  <a:lnTo>
                    <a:pt x="7" y="53"/>
                  </a:lnTo>
                  <a:lnTo>
                    <a:pt x="4" y="83"/>
                  </a:lnTo>
                  <a:lnTo>
                    <a:pt x="14" y="117"/>
                  </a:lnTo>
                  <a:lnTo>
                    <a:pt x="10" y="117"/>
                  </a:lnTo>
                  <a:lnTo>
                    <a:pt x="7" y="123"/>
                  </a:lnTo>
                  <a:lnTo>
                    <a:pt x="4" y="133"/>
                  </a:lnTo>
                  <a:lnTo>
                    <a:pt x="0" y="143"/>
                  </a:lnTo>
                  <a:lnTo>
                    <a:pt x="4" y="150"/>
                  </a:lnTo>
                  <a:lnTo>
                    <a:pt x="10" y="150"/>
                  </a:lnTo>
                  <a:lnTo>
                    <a:pt x="17" y="150"/>
                  </a:lnTo>
                  <a:lnTo>
                    <a:pt x="20" y="150"/>
                  </a:lnTo>
                  <a:lnTo>
                    <a:pt x="20" y="153"/>
                  </a:lnTo>
                  <a:lnTo>
                    <a:pt x="24" y="160"/>
                  </a:lnTo>
                  <a:lnTo>
                    <a:pt x="34" y="177"/>
                  </a:lnTo>
                  <a:lnTo>
                    <a:pt x="54" y="197"/>
                  </a:lnTo>
                  <a:lnTo>
                    <a:pt x="80" y="210"/>
                  </a:lnTo>
                  <a:lnTo>
                    <a:pt x="107" y="214"/>
                  </a:lnTo>
                  <a:lnTo>
                    <a:pt x="124" y="210"/>
                  </a:lnTo>
                  <a:lnTo>
                    <a:pt x="134" y="200"/>
                  </a:lnTo>
                  <a:lnTo>
                    <a:pt x="134" y="200"/>
                  </a:lnTo>
                  <a:lnTo>
                    <a:pt x="144" y="210"/>
                  </a:lnTo>
                  <a:lnTo>
                    <a:pt x="151" y="214"/>
                  </a:lnTo>
                  <a:lnTo>
                    <a:pt x="151" y="217"/>
                  </a:lnTo>
                  <a:lnTo>
                    <a:pt x="154" y="214"/>
                  </a:lnTo>
                  <a:lnTo>
                    <a:pt x="164" y="210"/>
                  </a:lnTo>
                  <a:lnTo>
                    <a:pt x="171" y="204"/>
                  </a:lnTo>
                  <a:lnTo>
                    <a:pt x="177" y="190"/>
                  </a:lnTo>
                  <a:lnTo>
                    <a:pt x="177" y="170"/>
                  </a:lnTo>
                  <a:lnTo>
                    <a:pt x="177" y="157"/>
                  </a:lnTo>
                  <a:lnTo>
                    <a:pt x="177" y="140"/>
                  </a:lnTo>
                  <a:lnTo>
                    <a:pt x="177" y="133"/>
                  </a:lnTo>
                  <a:lnTo>
                    <a:pt x="177" y="133"/>
                  </a:lnTo>
                  <a:lnTo>
                    <a:pt x="181" y="130"/>
                  </a:lnTo>
                  <a:lnTo>
                    <a:pt x="187" y="123"/>
                  </a:lnTo>
                  <a:lnTo>
                    <a:pt x="194" y="113"/>
                  </a:lnTo>
                  <a:lnTo>
                    <a:pt x="191" y="100"/>
                  </a:lnTo>
                  <a:lnTo>
                    <a:pt x="187" y="93"/>
                  </a:lnTo>
                  <a:lnTo>
                    <a:pt x="181" y="90"/>
                  </a:lnTo>
                  <a:lnTo>
                    <a:pt x="167" y="93"/>
                  </a:lnTo>
                  <a:lnTo>
                    <a:pt x="157" y="100"/>
                  </a:lnTo>
                  <a:lnTo>
                    <a:pt x="151" y="103"/>
                  </a:lnTo>
                  <a:lnTo>
                    <a:pt x="151" y="100"/>
                  </a:lnTo>
                  <a:lnTo>
                    <a:pt x="141" y="93"/>
                  </a:lnTo>
                  <a:lnTo>
                    <a:pt x="134" y="80"/>
                  </a:lnTo>
                  <a:lnTo>
                    <a:pt x="131" y="63"/>
                  </a:lnTo>
                  <a:lnTo>
                    <a:pt x="127" y="60"/>
                  </a:lnTo>
                  <a:lnTo>
                    <a:pt x="121" y="56"/>
                  </a:lnTo>
                  <a:lnTo>
                    <a:pt x="97" y="43"/>
                  </a:lnTo>
                  <a:lnTo>
                    <a:pt x="70" y="20"/>
                  </a:lnTo>
                  <a:lnTo>
                    <a:pt x="60" y="10"/>
                  </a:lnTo>
                  <a:lnTo>
                    <a:pt x="57" y="0"/>
                  </a:lnTo>
                  <a:lnTo>
                    <a:pt x="50" y="0"/>
                  </a:lnTo>
                  <a:lnTo>
                    <a:pt x="37" y="6"/>
                  </a:lnTo>
                  <a:lnTo>
                    <a:pt x="24" y="16"/>
                  </a:lnTo>
                  <a:lnTo>
                    <a:pt x="14" y="26"/>
                  </a:lnTo>
                  <a:lnTo>
                    <a:pt x="14" y="26"/>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947" name="Freeform 131"/>
            <p:cNvSpPr>
              <a:spLocks/>
            </p:cNvSpPr>
            <p:nvPr/>
          </p:nvSpPr>
          <p:spPr bwMode="auto">
            <a:xfrm>
              <a:off x="4399" y="3131"/>
              <a:ext cx="17" cy="14"/>
            </a:xfrm>
            <a:custGeom>
              <a:avLst/>
              <a:gdLst>
                <a:gd name="T0" fmla="*/ 0 w 20"/>
                <a:gd name="T1" fmla="*/ 16 h 16"/>
                <a:gd name="T2" fmla="*/ 0 w 20"/>
                <a:gd name="T3" fmla="*/ 13 h 16"/>
                <a:gd name="T4" fmla="*/ 0 w 20"/>
                <a:gd name="T5" fmla="*/ 6 h 16"/>
                <a:gd name="T6" fmla="*/ 3 w 20"/>
                <a:gd name="T7" fmla="*/ 0 h 16"/>
                <a:gd name="T8" fmla="*/ 7 w 20"/>
                <a:gd name="T9" fmla="*/ 0 h 16"/>
                <a:gd name="T10" fmla="*/ 13 w 20"/>
                <a:gd name="T11" fmla="*/ 0 h 16"/>
                <a:gd name="T12" fmla="*/ 17 w 20"/>
                <a:gd name="T13" fmla="*/ 6 h 16"/>
                <a:gd name="T14" fmla="*/ 20 w 20"/>
                <a:gd name="T15" fmla="*/ 10 h 16"/>
                <a:gd name="T16" fmla="*/ 20 w 20"/>
                <a:gd name="T17"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6">
                  <a:moveTo>
                    <a:pt x="0" y="16"/>
                  </a:moveTo>
                  <a:lnTo>
                    <a:pt x="0" y="13"/>
                  </a:lnTo>
                  <a:lnTo>
                    <a:pt x="0" y="6"/>
                  </a:lnTo>
                  <a:lnTo>
                    <a:pt x="3" y="0"/>
                  </a:lnTo>
                  <a:lnTo>
                    <a:pt x="7" y="0"/>
                  </a:lnTo>
                  <a:lnTo>
                    <a:pt x="13" y="0"/>
                  </a:lnTo>
                  <a:lnTo>
                    <a:pt x="17" y="6"/>
                  </a:lnTo>
                  <a:lnTo>
                    <a:pt x="20" y="10"/>
                  </a:lnTo>
                  <a:lnTo>
                    <a:pt x="20" y="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48" name="Freeform 132"/>
            <p:cNvSpPr>
              <a:spLocks/>
            </p:cNvSpPr>
            <p:nvPr/>
          </p:nvSpPr>
          <p:spPr bwMode="auto">
            <a:xfrm>
              <a:off x="4418" y="3203"/>
              <a:ext cx="46" cy="34"/>
            </a:xfrm>
            <a:custGeom>
              <a:avLst/>
              <a:gdLst>
                <a:gd name="T0" fmla="*/ 0 w 54"/>
                <a:gd name="T1" fmla="*/ 20 h 41"/>
                <a:gd name="T2" fmla="*/ 7 w 54"/>
                <a:gd name="T3" fmla="*/ 20 h 41"/>
                <a:gd name="T4" fmla="*/ 24 w 54"/>
                <a:gd name="T5" fmla="*/ 14 h 41"/>
                <a:gd name="T6" fmla="*/ 40 w 54"/>
                <a:gd name="T7" fmla="*/ 7 h 41"/>
                <a:gd name="T8" fmla="*/ 54 w 54"/>
                <a:gd name="T9" fmla="*/ 0 h 41"/>
                <a:gd name="T10" fmla="*/ 54 w 54"/>
                <a:gd name="T11" fmla="*/ 7 h 41"/>
                <a:gd name="T12" fmla="*/ 54 w 54"/>
                <a:gd name="T13" fmla="*/ 20 h 41"/>
                <a:gd name="T14" fmla="*/ 51 w 54"/>
                <a:gd name="T15" fmla="*/ 34 h 41"/>
                <a:gd name="T16" fmla="*/ 40 w 54"/>
                <a:gd name="T17" fmla="*/ 41 h 41"/>
                <a:gd name="T18" fmla="*/ 27 w 54"/>
                <a:gd name="T19" fmla="*/ 37 h 41"/>
                <a:gd name="T20" fmla="*/ 17 w 54"/>
                <a:gd name="T21" fmla="*/ 30 h 41"/>
                <a:gd name="T22" fmla="*/ 7 w 54"/>
                <a:gd name="T23" fmla="*/ 24 h 41"/>
                <a:gd name="T24" fmla="*/ 0 w 54"/>
                <a:gd name="T25" fmla="*/ 20 h 41"/>
                <a:gd name="T26" fmla="*/ 0 w 54"/>
                <a:gd name="T27"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41">
                  <a:moveTo>
                    <a:pt x="0" y="20"/>
                  </a:moveTo>
                  <a:lnTo>
                    <a:pt x="7" y="20"/>
                  </a:lnTo>
                  <a:lnTo>
                    <a:pt x="24" y="14"/>
                  </a:lnTo>
                  <a:lnTo>
                    <a:pt x="40" y="7"/>
                  </a:lnTo>
                  <a:lnTo>
                    <a:pt x="54" y="0"/>
                  </a:lnTo>
                  <a:lnTo>
                    <a:pt x="54" y="7"/>
                  </a:lnTo>
                  <a:lnTo>
                    <a:pt x="54" y="20"/>
                  </a:lnTo>
                  <a:lnTo>
                    <a:pt x="51" y="34"/>
                  </a:lnTo>
                  <a:lnTo>
                    <a:pt x="40" y="41"/>
                  </a:lnTo>
                  <a:lnTo>
                    <a:pt x="27" y="37"/>
                  </a:lnTo>
                  <a:lnTo>
                    <a:pt x="17" y="30"/>
                  </a:lnTo>
                  <a:lnTo>
                    <a:pt x="7" y="24"/>
                  </a:lnTo>
                  <a:lnTo>
                    <a:pt x="0" y="20"/>
                  </a:lnTo>
                  <a:lnTo>
                    <a:pt x="0" y="20"/>
                  </a:lnTo>
                  <a:close/>
                </a:path>
              </a:pathLst>
            </a:custGeom>
            <a:solidFill>
              <a:srgbClr val="F81514"/>
            </a:solidFill>
            <a:ln w="26988">
              <a:solidFill>
                <a:srgbClr val="000000"/>
              </a:solidFill>
              <a:prstDash val="solid"/>
              <a:round/>
              <a:headEnd/>
              <a:tailEnd/>
            </a:ln>
          </p:spPr>
          <p:txBody>
            <a:bodyPr/>
            <a:lstStyle/>
            <a:p>
              <a:endParaRPr lang="ja-JP" altLang="en-US"/>
            </a:p>
          </p:txBody>
        </p:sp>
        <p:sp>
          <p:nvSpPr>
            <p:cNvPr id="34949" name="Freeform 133"/>
            <p:cNvSpPr>
              <a:spLocks/>
            </p:cNvSpPr>
            <p:nvPr/>
          </p:nvSpPr>
          <p:spPr bwMode="auto">
            <a:xfrm>
              <a:off x="4405" y="3159"/>
              <a:ext cx="13" cy="24"/>
            </a:xfrm>
            <a:custGeom>
              <a:avLst/>
              <a:gdLst>
                <a:gd name="T0" fmla="*/ 16 w 16"/>
                <a:gd name="T1" fmla="*/ 14 h 27"/>
                <a:gd name="T2" fmla="*/ 16 w 16"/>
                <a:gd name="T3" fmla="*/ 20 h 27"/>
                <a:gd name="T4" fmla="*/ 10 w 16"/>
                <a:gd name="T5" fmla="*/ 27 h 27"/>
                <a:gd name="T6" fmla="*/ 3 w 16"/>
                <a:gd name="T7" fmla="*/ 20 h 27"/>
                <a:gd name="T8" fmla="*/ 0 w 16"/>
                <a:gd name="T9" fmla="*/ 14 h 27"/>
                <a:gd name="T10" fmla="*/ 3 w 16"/>
                <a:gd name="T11" fmla="*/ 4 h 27"/>
                <a:gd name="T12" fmla="*/ 10 w 16"/>
                <a:gd name="T13" fmla="*/ 0 h 27"/>
                <a:gd name="T14" fmla="*/ 16 w 16"/>
                <a:gd name="T15" fmla="*/ 4 h 27"/>
                <a:gd name="T16" fmla="*/ 16 w 16"/>
                <a:gd name="T17" fmla="*/ 14 h 27"/>
                <a:gd name="T18" fmla="*/ 16 w 16"/>
                <a:gd name="T1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16" y="14"/>
                  </a:moveTo>
                  <a:lnTo>
                    <a:pt x="16" y="20"/>
                  </a:lnTo>
                  <a:lnTo>
                    <a:pt x="10" y="27"/>
                  </a:lnTo>
                  <a:lnTo>
                    <a:pt x="3" y="20"/>
                  </a:lnTo>
                  <a:lnTo>
                    <a:pt x="0" y="14"/>
                  </a:lnTo>
                  <a:lnTo>
                    <a:pt x="3" y="4"/>
                  </a:lnTo>
                  <a:lnTo>
                    <a:pt x="10" y="0"/>
                  </a:lnTo>
                  <a:lnTo>
                    <a:pt x="16" y="4"/>
                  </a:lnTo>
                  <a:lnTo>
                    <a:pt x="16" y="14"/>
                  </a:lnTo>
                  <a:lnTo>
                    <a:pt x="1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50" name="Freeform 134"/>
            <p:cNvSpPr>
              <a:spLocks/>
            </p:cNvSpPr>
            <p:nvPr/>
          </p:nvSpPr>
          <p:spPr bwMode="auto">
            <a:xfrm>
              <a:off x="4490" y="3284"/>
              <a:ext cx="11" cy="11"/>
            </a:xfrm>
            <a:custGeom>
              <a:avLst/>
              <a:gdLst>
                <a:gd name="T0" fmla="*/ 13 w 13"/>
                <a:gd name="T1" fmla="*/ 7 h 13"/>
                <a:gd name="T2" fmla="*/ 10 w 13"/>
                <a:gd name="T3" fmla="*/ 10 h 13"/>
                <a:gd name="T4" fmla="*/ 7 w 13"/>
                <a:gd name="T5" fmla="*/ 13 h 13"/>
                <a:gd name="T6" fmla="*/ 0 w 13"/>
                <a:gd name="T7" fmla="*/ 10 h 13"/>
                <a:gd name="T8" fmla="*/ 0 w 13"/>
                <a:gd name="T9" fmla="*/ 7 h 13"/>
                <a:gd name="T10" fmla="*/ 0 w 13"/>
                <a:gd name="T11" fmla="*/ 0 h 13"/>
                <a:gd name="T12" fmla="*/ 7 w 13"/>
                <a:gd name="T13" fmla="*/ 0 h 13"/>
                <a:gd name="T14" fmla="*/ 10 w 13"/>
                <a:gd name="T15" fmla="*/ 0 h 13"/>
                <a:gd name="T16" fmla="*/ 13 w 13"/>
                <a:gd name="T17" fmla="*/ 7 h 13"/>
                <a:gd name="T18" fmla="*/ 13 w 13"/>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3">
                  <a:moveTo>
                    <a:pt x="13" y="7"/>
                  </a:moveTo>
                  <a:lnTo>
                    <a:pt x="10" y="10"/>
                  </a:lnTo>
                  <a:lnTo>
                    <a:pt x="7" y="13"/>
                  </a:lnTo>
                  <a:lnTo>
                    <a:pt x="0" y="10"/>
                  </a:lnTo>
                  <a:lnTo>
                    <a:pt x="0" y="7"/>
                  </a:lnTo>
                  <a:lnTo>
                    <a:pt x="0" y="0"/>
                  </a:lnTo>
                  <a:lnTo>
                    <a:pt x="7" y="0"/>
                  </a:lnTo>
                  <a:lnTo>
                    <a:pt x="10" y="0"/>
                  </a:lnTo>
                  <a:lnTo>
                    <a:pt x="13" y="7"/>
                  </a:lnTo>
                  <a:lnTo>
                    <a:pt x="1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51" name="Freeform 135"/>
            <p:cNvSpPr>
              <a:spLocks/>
            </p:cNvSpPr>
            <p:nvPr/>
          </p:nvSpPr>
          <p:spPr bwMode="auto">
            <a:xfrm>
              <a:off x="4515" y="3470"/>
              <a:ext cx="228" cy="121"/>
            </a:xfrm>
            <a:custGeom>
              <a:avLst/>
              <a:gdLst>
                <a:gd name="T0" fmla="*/ 0 w 268"/>
                <a:gd name="T1" fmla="*/ 57 h 141"/>
                <a:gd name="T2" fmla="*/ 77 w 268"/>
                <a:gd name="T3" fmla="*/ 0 h 141"/>
                <a:gd name="T4" fmla="*/ 268 w 268"/>
                <a:gd name="T5" fmla="*/ 71 h 141"/>
                <a:gd name="T6" fmla="*/ 221 w 268"/>
                <a:gd name="T7" fmla="*/ 141 h 141"/>
                <a:gd name="T8" fmla="*/ 0 w 268"/>
                <a:gd name="T9" fmla="*/ 57 h 141"/>
              </a:gdLst>
              <a:ahLst/>
              <a:cxnLst>
                <a:cxn ang="0">
                  <a:pos x="T0" y="T1"/>
                </a:cxn>
                <a:cxn ang="0">
                  <a:pos x="T2" y="T3"/>
                </a:cxn>
                <a:cxn ang="0">
                  <a:pos x="T4" y="T5"/>
                </a:cxn>
                <a:cxn ang="0">
                  <a:pos x="T6" y="T7"/>
                </a:cxn>
                <a:cxn ang="0">
                  <a:pos x="T8" y="T9"/>
                </a:cxn>
              </a:cxnLst>
              <a:rect l="0" t="0" r="r" b="b"/>
              <a:pathLst>
                <a:path w="268" h="141">
                  <a:moveTo>
                    <a:pt x="0" y="57"/>
                  </a:moveTo>
                  <a:lnTo>
                    <a:pt x="77" y="0"/>
                  </a:lnTo>
                  <a:lnTo>
                    <a:pt x="268" y="71"/>
                  </a:lnTo>
                  <a:lnTo>
                    <a:pt x="221" y="141"/>
                  </a:lnTo>
                  <a:lnTo>
                    <a:pt x="0" y="5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52" name="Freeform 136"/>
            <p:cNvSpPr>
              <a:spLocks/>
            </p:cNvSpPr>
            <p:nvPr/>
          </p:nvSpPr>
          <p:spPr bwMode="auto">
            <a:xfrm>
              <a:off x="4583" y="3435"/>
              <a:ext cx="60" cy="52"/>
            </a:xfrm>
            <a:custGeom>
              <a:avLst/>
              <a:gdLst>
                <a:gd name="T0" fmla="*/ 27 w 71"/>
                <a:gd name="T1" fmla="*/ 0 h 60"/>
                <a:gd name="T2" fmla="*/ 24 w 71"/>
                <a:gd name="T3" fmla="*/ 0 h 60"/>
                <a:gd name="T4" fmla="*/ 20 w 71"/>
                <a:gd name="T5" fmla="*/ 7 h 60"/>
                <a:gd name="T6" fmla="*/ 7 w 71"/>
                <a:gd name="T7" fmla="*/ 24 h 60"/>
                <a:gd name="T8" fmla="*/ 0 w 71"/>
                <a:gd name="T9" fmla="*/ 30 h 60"/>
                <a:gd name="T10" fmla="*/ 0 w 71"/>
                <a:gd name="T11" fmla="*/ 40 h 60"/>
                <a:gd name="T12" fmla="*/ 4 w 71"/>
                <a:gd name="T13" fmla="*/ 50 h 60"/>
                <a:gd name="T14" fmla="*/ 14 w 71"/>
                <a:gd name="T15" fmla="*/ 57 h 60"/>
                <a:gd name="T16" fmla="*/ 24 w 71"/>
                <a:gd name="T17" fmla="*/ 60 h 60"/>
                <a:gd name="T18" fmla="*/ 34 w 71"/>
                <a:gd name="T19" fmla="*/ 60 h 60"/>
                <a:gd name="T20" fmla="*/ 44 w 71"/>
                <a:gd name="T21" fmla="*/ 54 h 60"/>
                <a:gd name="T22" fmla="*/ 47 w 71"/>
                <a:gd name="T23" fmla="*/ 40 h 60"/>
                <a:gd name="T24" fmla="*/ 47 w 71"/>
                <a:gd name="T25" fmla="*/ 37 h 60"/>
                <a:gd name="T26" fmla="*/ 50 w 71"/>
                <a:gd name="T27" fmla="*/ 34 h 60"/>
                <a:gd name="T28" fmla="*/ 60 w 71"/>
                <a:gd name="T29" fmla="*/ 30 h 60"/>
                <a:gd name="T30" fmla="*/ 67 w 71"/>
                <a:gd name="T31" fmla="*/ 24 h 60"/>
                <a:gd name="T32" fmla="*/ 71 w 71"/>
                <a:gd name="T33" fmla="*/ 14 h 60"/>
                <a:gd name="T34" fmla="*/ 27 w 71"/>
                <a:gd name="T3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60">
                  <a:moveTo>
                    <a:pt x="27" y="0"/>
                  </a:moveTo>
                  <a:lnTo>
                    <a:pt x="24" y="0"/>
                  </a:lnTo>
                  <a:lnTo>
                    <a:pt x="20" y="7"/>
                  </a:lnTo>
                  <a:lnTo>
                    <a:pt x="7" y="24"/>
                  </a:lnTo>
                  <a:lnTo>
                    <a:pt x="0" y="30"/>
                  </a:lnTo>
                  <a:lnTo>
                    <a:pt x="0" y="40"/>
                  </a:lnTo>
                  <a:lnTo>
                    <a:pt x="4" y="50"/>
                  </a:lnTo>
                  <a:lnTo>
                    <a:pt x="14" y="57"/>
                  </a:lnTo>
                  <a:lnTo>
                    <a:pt x="24" y="60"/>
                  </a:lnTo>
                  <a:lnTo>
                    <a:pt x="34" y="60"/>
                  </a:lnTo>
                  <a:lnTo>
                    <a:pt x="44" y="54"/>
                  </a:lnTo>
                  <a:lnTo>
                    <a:pt x="47" y="40"/>
                  </a:lnTo>
                  <a:lnTo>
                    <a:pt x="47" y="37"/>
                  </a:lnTo>
                  <a:lnTo>
                    <a:pt x="50" y="34"/>
                  </a:lnTo>
                  <a:lnTo>
                    <a:pt x="60" y="30"/>
                  </a:lnTo>
                  <a:lnTo>
                    <a:pt x="67" y="24"/>
                  </a:lnTo>
                  <a:lnTo>
                    <a:pt x="71" y="14"/>
                  </a:lnTo>
                  <a:lnTo>
                    <a:pt x="27" y="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53" name="Freeform 137"/>
            <p:cNvSpPr>
              <a:spLocks/>
            </p:cNvSpPr>
            <p:nvPr/>
          </p:nvSpPr>
          <p:spPr bwMode="auto">
            <a:xfrm>
              <a:off x="4716" y="3298"/>
              <a:ext cx="69" cy="100"/>
            </a:xfrm>
            <a:custGeom>
              <a:avLst/>
              <a:gdLst>
                <a:gd name="T0" fmla="*/ 0 w 81"/>
                <a:gd name="T1" fmla="*/ 23 h 117"/>
                <a:gd name="T2" fmla="*/ 0 w 81"/>
                <a:gd name="T3" fmla="*/ 27 h 117"/>
                <a:gd name="T4" fmla="*/ 4 w 81"/>
                <a:gd name="T5" fmla="*/ 37 h 117"/>
                <a:gd name="T6" fmla="*/ 7 w 81"/>
                <a:gd name="T7" fmla="*/ 53 h 117"/>
                <a:gd name="T8" fmla="*/ 10 w 81"/>
                <a:gd name="T9" fmla="*/ 70 h 117"/>
                <a:gd name="T10" fmla="*/ 14 w 81"/>
                <a:gd name="T11" fmla="*/ 87 h 117"/>
                <a:gd name="T12" fmla="*/ 17 w 81"/>
                <a:gd name="T13" fmla="*/ 103 h 117"/>
                <a:gd name="T14" fmla="*/ 24 w 81"/>
                <a:gd name="T15" fmla="*/ 113 h 117"/>
                <a:gd name="T16" fmla="*/ 27 w 81"/>
                <a:gd name="T17" fmla="*/ 117 h 117"/>
                <a:gd name="T18" fmla="*/ 34 w 81"/>
                <a:gd name="T19" fmla="*/ 113 h 117"/>
                <a:gd name="T20" fmla="*/ 41 w 81"/>
                <a:gd name="T21" fmla="*/ 100 h 117"/>
                <a:gd name="T22" fmla="*/ 51 w 81"/>
                <a:gd name="T23" fmla="*/ 80 h 117"/>
                <a:gd name="T24" fmla="*/ 57 w 81"/>
                <a:gd name="T25" fmla="*/ 57 h 117"/>
                <a:gd name="T26" fmla="*/ 67 w 81"/>
                <a:gd name="T27" fmla="*/ 37 h 117"/>
                <a:gd name="T28" fmla="*/ 74 w 81"/>
                <a:gd name="T29" fmla="*/ 16 h 117"/>
                <a:gd name="T30" fmla="*/ 77 w 81"/>
                <a:gd name="T31" fmla="*/ 3 h 117"/>
                <a:gd name="T32" fmla="*/ 81 w 81"/>
                <a:gd name="T33" fmla="*/ 0 h 117"/>
                <a:gd name="T34" fmla="*/ 0 w 81"/>
                <a:gd name="T35" fmla="*/ 2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 h="117">
                  <a:moveTo>
                    <a:pt x="0" y="23"/>
                  </a:moveTo>
                  <a:lnTo>
                    <a:pt x="0" y="27"/>
                  </a:lnTo>
                  <a:lnTo>
                    <a:pt x="4" y="37"/>
                  </a:lnTo>
                  <a:lnTo>
                    <a:pt x="7" y="53"/>
                  </a:lnTo>
                  <a:lnTo>
                    <a:pt x="10" y="70"/>
                  </a:lnTo>
                  <a:lnTo>
                    <a:pt x="14" y="87"/>
                  </a:lnTo>
                  <a:lnTo>
                    <a:pt x="17" y="103"/>
                  </a:lnTo>
                  <a:lnTo>
                    <a:pt x="24" y="113"/>
                  </a:lnTo>
                  <a:lnTo>
                    <a:pt x="27" y="117"/>
                  </a:lnTo>
                  <a:lnTo>
                    <a:pt x="34" y="113"/>
                  </a:lnTo>
                  <a:lnTo>
                    <a:pt x="41" y="100"/>
                  </a:lnTo>
                  <a:lnTo>
                    <a:pt x="51" y="80"/>
                  </a:lnTo>
                  <a:lnTo>
                    <a:pt x="57" y="57"/>
                  </a:lnTo>
                  <a:lnTo>
                    <a:pt x="67" y="37"/>
                  </a:lnTo>
                  <a:lnTo>
                    <a:pt x="74" y="16"/>
                  </a:lnTo>
                  <a:lnTo>
                    <a:pt x="77" y="3"/>
                  </a:lnTo>
                  <a:lnTo>
                    <a:pt x="81" y="0"/>
                  </a:lnTo>
                  <a:lnTo>
                    <a:pt x="0" y="23"/>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54" name="Freeform 138"/>
            <p:cNvSpPr>
              <a:spLocks/>
            </p:cNvSpPr>
            <p:nvPr/>
          </p:nvSpPr>
          <p:spPr bwMode="auto">
            <a:xfrm>
              <a:off x="4722" y="3317"/>
              <a:ext cx="43" cy="29"/>
            </a:xfrm>
            <a:custGeom>
              <a:avLst/>
              <a:gdLst>
                <a:gd name="T0" fmla="*/ 0 w 50"/>
                <a:gd name="T1" fmla="*/ 34 h 34"/>
                <a:gd name="T2" fmla="*/ 3 w 50"/>
                <a:gd name="T3" fmla="*/ 30 h 34"/>
                <a:gd name="T4" fmla="*/ 14 w 50"/>
                <a:gd name="T5" fmla="*/ 20 h 34"/>
                <a:gd name="T6" fmla="*/ 24 w 50"/>
                <a:gd name="T7" fmla="*/ 10 h 34"/>
                <a:gd name="T8" fmla="*/ 27 w 50"/>
                <a:gd name="T9" fmla="*/ 0 h 34"/>
                <a:gd name="T10" fmla="*/ 30 w 50"/>
                <a:gd name="T11" fmla="*/ 4 h 34"/>
                <a:gd name="T12" fmla="*/ 37 w 50"/>
                <a:gd name="T13" fmla="*/ 14 h 34"/>
                <a:gd name="T14" fmla="*/ 44 w 50"/>
                <a:gd name="T15" fmla="*/ 24 h 34"/>
                <a:gd name="T16" fmla="*/ 50 w 50"/>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4">
                  <a:moveTo>
                    <a:pt x="0" y="34"/>
                  </a:moveTo>
                  <a:lnTo>
                    <a:pt x="3" y="30"/>
                  </a:lnTo>
                  <a:lnTo>
                    <a:pt x="14" y="20"/>
                  </a:lnTo>
                  <a:lnTo>
                    <a:pt x="24" y="10"/>
                  </a:lnTo>
                  <a:lnTo>
                    <a:pt x="27" y="0"/>
                  </a:lnTo>
                  <a:lnTo>
                    <a:pt x="30" y="4"/>
                  </a:lnTo>
                  <a:lnTo>
                    <a:pt x="37" y="14"/>
                  </a:lnTo>
                  <a:lnTo>
                    <a:pt x="44" y="24"/>
                  </a:lnTo>
                  <a:lnTo>
                    <a:pt x="50" y="3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55" name="Freeform 139"/>
            <p:cNvSpPr>
              <a:spLocks/>
            </p:cNvSpPr>
            <p:nvPr/>
          </p:nvSpPr>
          <p:spPr bwMode="auto">
            <a:xfrm>
              <a:off x="4688" y="3456"/>
              <a:ext cx="66" cy="34"/>
            </a:xfrm>
            <a:custGeom>
              <a:avLst/>
              <a:gdLst>
                <a:gd name="T0" fmla="*/ 47 w 77"/>
                <a:gd name="T1" fmla="*/ 0 h 40"/>
                <a:gd name="T2" fmla="*/ 47 w 77"/>
                <a:gd name="T3" fmla="*/ 0 h 40"/>
                <a:gd name="T4" fmla="*/ 40 w 77"/>
                <a:gd name="T5" fmla="*/ 0 h 40"/>
                <a:gd name="T6" fmla="*/ 23 w 77"/>
                <a:gd name="T7" fmla="*/ 3 h 40"/>
                <a:gd name="T8" fmla="*/ 7 w 77"/>
                <a:gd name="T9" fmla="*/ 6 h 40"/>
                <a:gd name="T10" fmla="*/ 0 w 77"/>
                <a:gd name="T11" fmla="*/ 13 h 40"/>
                <a:gd name="T12" fmla="*/ 0 w 77"/>
                <a:gd name="T13" fmla="*/ 20 h 40"/>
                <a:gd name="T14" fmla="*/ 7 w 77"/>
                <a:gd name="T15" fmla="*/ 33 h 40"/>
                <a:gd name="T16" fmla="*/ 27 w 77"/>
                <a:gd name="T17" fmla="*/ 40 h 40"/>
                <a:gd name="T18" fmla="*/ 47 w 77"/>
                <a:gd name="T19" fmla="*/ 40 h 40"/>
                <a:gd name="T20" fmla="*/ 60 w 77"/>
                <a:gd name="T21" fmla="*/ 33 h 40"/>
                <a:gd name="T22" fmla="*/ 70 w 77"/>
                <a:gd name="T23" fmla="*/ 23 h 40"/>
                <a:gd name="T24" fmla="*/ 74 w 77"/>
                <a:gd name="T25" fmla="*/ 20 h 40"/>
                <a:gd name="T26" fmla="*/ 77 w 77"/>
                <a:gd name="T27" fmla="*/ 16 h 40"/>
                <a:gd name="T28" fmla="*/ 47 w 7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40">
                  <a:moveTo>
                    <a:pt x="47" y="0"/>
                  </a:moveTo>
                  <a:lnTo>
                    <a:pt x="47" y="0"/>
                  </a:lnTo>
                  <a:lnTo>
                    <a:pt x="40" y="0"/>
                  </a:lnTo>
                  <a:lnTo>
                    <a:pt x="23" y="3"/>
                  </a:lnTo>
                  <a:lnTo>
                    <a:pt x="7" y="6"/>
                  </a:lnTo>
                  <a:lnTo>
                    <a:pt x="0" y="13"/>
                  </a:lnTo>
                  <a:lnTo>
                    <a:pt x="0" y="20"/>
                  </a:lnTo>
                  <a:lnTo>
                    <a:pt x="7" y="33"/>
                  </a:lnTo>
                  <a:lnTo>
                    <a:pt x="27" y="40"/>
                  </a:lnTo>
                  <a:lnTo>
                    <a:pt x="47" y="40"/>
                  </a:lnTo>
                  <a:lnTo>
                    <a:pt x="60" y="33"/>
                  </a:lnTo>
                  <a:lnTo>
                    <a:pt x="70" y="23"/>
                  </a:lnTo>
                  <a:lnTo>
                    <a:pt x="74" y="20"/>
                  </a:lnTo>
                  <a:lnTo>
                    <a:pt x="77" y="16"/>
                  </a:lnTo>
                  <a:lnTo>
                    <a:pt x="47" y="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56" name="Line 140"/>
            <p:cNvSpPr>
              <a:spLocks noChangeShapeType="1"/>
            </p:cNvSpPr>
            <p:nvPr/>
          </p:nvSpPr>
          <p:spPr bwMode="auto">
            <a:xfrm flipV="1">
              <a:off x="4674" y="3358"/>
              <a:ext cx="14" cy="72"/>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57" name="Freeform 141"/>
            <p:cNvSpPr>
              <a:spLocks/>
            </p:cNvSpPr>
            <p:nvPr/>
          </p:nvSpPr>
          <p:spPr bwMode="auto">
            <a:xfrm>
              <a:off x="4728" y="3355"/>
              <a:ext cx="102" cy="115"/>
            </a:xfrm>
            <a:custGeom>
              <a:avLst/>
              <a:gdLst>
                <a:gd name="T0" fmla="*/ 77 w 120"/>
                <a:gd name="T1" fmla="*/ 0 h 133"/>
                <a:gd name="T2" fmla="*/ 77 w 120"/>
                <a:gd name="T3" fmla="*/ 6 h 133"/>
                <a:gd name="T4" fmla="*/ 70 w 120"/>
                <a:gd name="T5" fmla="*/ 20 h 133"/>
                <a:gd name="T6" fmla="*/ 60 w 120"/>
                <a:gd name="T7" fmla="*/ 36 h 133"/>
                <a:gd name="T8" fmla="*/ 47 w 120"/>
                <a:gd name="T9" fmla="*/ 60 h 133"/>
                <a:gd name="T10" fmla="*/ 33 w 120"/>
                <a:gd name="T11" fmla="*/ 80 h 133"/>
                <a:gd name="T12" fmla="*/ 20 w 120"/>
                <a:gd name="T13" fmla="*/ 100 h 133"/>
                <a:gd name="T14" fmla="*/ 10 w 120"/>
                <a:gd name="T15" fmla="*/ 113 h 133"/>
                <a:gd name="T16" fmla="*/ 0 w 120"/>
                <a:gd name="T17" fmla="*/ 117 h 133"/>
                <a:gd name="T18" fmla="*/ 17 w 120"/>
                <a:gd name="T19" fmla="*/ 127 h 133"/>
                <a:gd name="T20" fmla="*/ 27 w 120"/>
                <a:gd name="T21" fmla="*/ 133 h 133"/>
                <a:gd name="T22" fmla="*/ 30 w 120"/>
                <a:gd name="T23" fmla="*/ 133 h 133"/>
                <a:gd name="T24" fmla="*/ 30 w 120"/>
                <a:gd name="T25" fmla="*/ 133 h 133"/>
                <a:gd name="T26" fmla="*/ 33 w 120"/>
                <a:gd name="T27" fmla="*/ 133 h 133"/>
                <a:gd name="T28" fmla="*/ 40 w 120"/>
                <a:gd name="T29" fmla="*/ 130 h 133"/>
                <a:gd name="T30" fmla="*/ 67 w 120"/>
                <a:gd name="T31" fmla="*/ 117 h 133"/>
                <a:gd name="T32" fmla="*/ 83 w 120"/>
                <a:gd name="T33" fmla="*/ 107 h 133"/>
                <a:gd name="T34" fmla="*/ 97 w 120"/>
                <a:gd name="T35" fmla="*/ 90 h 133"/>
                <a:gd name="T36" fmla="*/ 110 w 120"/>
                <a:gd name="T37" fmla="*/ 70 h 133"/>
                <a:gd name="T38" fmla="*/ 120 w 120"/>
                <a:gd name="T39"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33">
                  <a:moveTo>
                    <a:pt x="77" y="0"/>
                  </a:moveTo>
                  <a:lnTo>
                    <a:pt x="77" y="6"/>
                  </a:lnTo>
                  <a:lnTo>
                    <a:pt x="70" y="20"/>
                  </a:lnTo>
                  <a:lnTo>
                    <a:pt x="60" y="36"/>
                  </a:lnTo>
                  <a:lnTo>
                    <a:pt x="47" y="60"/>
                  </a:lnTo>
                  <a:lnTo>
                    <a:pt x="33" y="80"/>
                  </a:lnTo>
                  <a:lnTo>
                    <a:pt x="20" y="100"/>
                  </a:lnTo>
                  <a:lnTo>
                    <a:pt x="10" y="113"/>
                  </a:lnTo>
                  <a:lnTo>
                    <a:pt x="0" y="117"/>
                  </a:lnTo>
                  <a:lnTo>
                    <a:pt x="17" y="127"/>
                  </a:lnTo>
                  <a:lnTo>
                    <a:pt x="27" y="133"/>
                  </a:lnTo>
                  <a:lnTo>
                    <a:pt x="30" y="133"/>
                  </a:lnTo>
                  <a:lnTo>
                    <a:pt x="30" y="133"/>
                  </a:lnTo>
                  <a:lnTo>
                    <a:pt x="33" y="133"/>
                  </a:lnTo>
                  <a:lnTo>
                    <a:pt x="40" y="130"/>
                  </a:lnTo>
                  <a:lnTo>
                    <a:pt x="67" y="117"/>
                  </a:lnTo>
                  <a:lnTo>
                    <a:pt x="83" y="107"/>
                  </a:lnTo>
                  <a:lnTo>
                    <a:pt x="97" y="90"/>
                  </a:lnTo>
                  <a:lnTo>
                    <a:pt x="110" y="70"/>
                  </a:lnTo>
                  <a:lnTo>
                    <a:pt x="120" y="4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58" name="Freeform 142"/>
            <p:cNvSpPr>
              <a:spLocks/>
            </p:cNvSpPr>
            <p:nvPr/>
          </p:nvSpPr>
          <p:spPr bwMode="auto">
            <a:xfrm>
              <a:off x="4669" y="3074"/>
              <a:ext cx="190" cy="166"/>
            </a:xfrm>
            <a:custGeom>
              <a:avLst/>
              <a:gdLst>
                <a:gd name="T0" fmla="*/ 26 w 224"/>
                <a:gd name="T1" fmla="*/ 100 h 194"/>
                <a:gd name="T2" fmla="*/ 23 w 224"/>
                <a:gd name="T3" fmla="*/ 100 h 194"/>
                <a:gd name="T4" fmla="*/ 20 w 224"/>
                <a:gd name="T5" fmla="*/ 94 h 194"/>
                <a:gd name="T6" fmla="*/ 6 w 224"/>
                <a:gd name="T7" fmla="*/ 77 h 194"/>
                <a:gd name="T8" fmla="*/ 0 w 224"/>
                <a:gd name="T9" fmla="*/ 53 h 194"/>
                <a:gd name="T10" fmla="*/ 0 w 224"/>
                <a:gd name="T11" fmla="*/ 43 h 194"/>
                <a:gd name="T12" fmla="*/ 6 w 224"/>
                <a:gd name="T13" fmla="*/ 30 h 194"/>
                <a:gd name="T14" fmla="*/ 23 w 224"/>
                <a:gd name="T15" fmla="*/ 20 h 194"/>
                <a:gd name="T16" fmla="*/ 46 w 224"/>
                <a:gd name="T17" fmla="*/ 10 h 194"/>
                <a:gd name="T18" fmla="*/ 73 w 224"/>
                <a:gd name="T19" fmla="*/ 7 h 194"/>
                <a:gd name="T20" fmla="*/ 100 w 224"/>
                <a:gd name="T21" fmla="*/ 0 h 194"/>
                <a:gd name="T22" fmla="*/ 130 w 224"/>
                <a:gd name="T23" fmla="*/ 0 h 194"/>
                <a:gd name="T24" fmla="*/ 160 w 224"/>
                <a:gd name="T25" fmla="*/ 7 h 194"/>
                <a:gd name="T26" fmla="*/ 187 w 224"/>
                <a:gd name="T27" fmla="*/ 17 h 194"/>
                <a:gd name="T28" fmla="*/ 207 w 224"/>
                <a:gd name="T29" fmla="*/ 37 h 194"/>
                <a:gd name="T30" fmla="*/ 217 w 224"/>
                <a:gd name="T31" fmla="*/ 60 h 194"/>
                <a:gd name="T32" fmla="*/ 224 w 224"/>
                <a:gd name="T33" fmla="*/ 80 h 194"/>
                <a:gd name="T34" fmla="*/ 224 w 224"/>
                <a:gd name="T35" fmla="*/ 104 h 194"/>
                <a:gd name="T36" fmla="*/ 220 w 224"/>
                <a:gd name="T37" fmla="*/ 124 h 194"/>
                <a:gd name="T38" fmla="*/ 204 w 224"/>
                <a:gd name="T39" fmla="*/ 164 h 194"/>
                <a:gd name="T40" fmla="*/ 180 w 224"/>
                <a:gd name="T41" fmla="*/ 194 h 194"/>
                <a:gd name="T42" fmla="*/ 143 w 224"/>
                <a:gd name="T43" fmla="*/ 187 h 194"/>
                <a:gd name="T44" fmla="*/ 117 w 224"/>
                <a:gd name="T45" fmla="*/ 184 h 194"/>
                <a:gd name="T46" fmla="*/ 97 w 224"/>
                <a:gd name="T47" fmla="*/ 180 h 194"/>
                <a:gd name="T48" fmla="*/ 87 w 224"/>
                <a:gd name="T49" fmla="*/ 177 h 194"/>
                <a:gd name="T50" fmla="*/ 77 w 224"/>
                <a:gd name="T51" fmla="*/ 177 h 194"/>
                <a:gd name="T52" fmla="*/ 73 w 224"/>
                <a:gd name="T53" fmla="*/ 177 h 194"/>
                <a:gd name="T54" fmla="*/ 73 w 224"/>
                <a:gd name="T55" fmla="*/ 177 h 194"/>
                <a:gd name="T56" fmla="*/ 26 w 224"/>
                <a:gd name="T57" fmla="*/ 10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4" h="194">
                  <a:moveTo>
                    <a:pt x="26" y="100"/>
                  </a:moveTo>
                  <a:lnTo>
                    <a:pt x="23" y="100"/>
                  </a:lnTo>
                  <a:lnTo>
                    <a:pt x="20" y="94"/>
                  </a:lnTo>
                  <a:lnTo>
                    <a:pt x="6" y="77"/>
                  </a:lnTo>
                  <a:lnTo>
                    <a:pt x="0" y="53"/>
                  </a:lnTo>
                  <a:lnTo>
                    <a:pt x="0" y="43"/>
                  </a:lnTo>
                  <a:lnTo>
                    <a:pt x="6" y="30"/>
                  </a:lnTo>
                  <a:lnTo>
                    <a:pt x="23" y="20"/>
                  </a:lnTo>
                  <a:lnTo>
                    <a:pt x="46" y="10"/>
                  </a:lnTo>
                  <a:lnTo>
                    <a:pt x="73" y="7"/>
                  </a:lnTo>
                  <a:lnTo>
                    <a:pt x="100" y="0"/>
                  </a:lnTo>
                  <a:lnTo>
                    <a:pt x="130" y="0"/>
                  </a:lnTo>
                  <a:lnTo>
                    <a:pt x="160" y="7"/>
                  </a:lnTo>
                  <a:lnTo>
                    <a:pt x="187" y="17"/>
                  </a:lnTo>
                  <a:lnTo>
                    <a:pt x="207" y="37"/>
                  </a:lnTo>
                  <a:lnTo>
                    <a:pt x="217" y="60"/>
                  </a:lnTo>
                  <a:lnTo>
                    <a:pt x="224" y="80"/>
                  </a:lnTo>
                  <a:lnTo>
                    <a:pt x="224" y="104"/>
                  </a:lnTo>
                  <a:lnTo>
                    <a:pt x="220" y="124"/>
                  </a:lnTo>
                  <a:lnTo>
                    <a:pt x="204" y="164"/>
                  </a:lnTo>
                  <a:lnTo>
                    <a:pt x="180" y="194"/>
                  </a:lnTo>
                  <a:lnTo>
                    <a:pt x="143" y="187"/>
                  </a:lnTo>
                  <a:lnTo>
                    <a:pt x="117" y="184"/>
                  </a:lnTo>
                  <a:lnTo>
                    <a:pt x="97" y="180"/>
                  </a:lnTo>
                  <a:lnTo>
                    <a:pt x="87" y="177"/>
                  </a:lnTo>
                  <a:lnTo>
                    <a:pt x="77" y="177"/>
                  </a:lnTo>
                  <a:lnTo>
                    <a:pt x="73" y="177"/>
                  </a:lnTo>
                  <a:lnTo>
                    <a:pt x="73" y="177"/>
                  </a:lnTo>
                  <a:lnTo>
                    <a:pt x="26" y="10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59" name="Freeform 143"/>
            <p:cNvSpPr>
              <a:spLocks/>
            </p:cNvSpPr>
            <p:nvPr/>
          </p:nvSpPr>
          <p:spPr bwMode="auto">
            <a:xfrm>
              <a:off x="4671" y="3142"/>
              <a:ext cx="165" cy="182"/>
            </a:xfrm>
            <a:custGeom>
              <a:avLst/>
              <a:gdLst>
                <a:gd name="T0" fmla="*/ 27 w 194"/>
                <a:gd name="T1" fmla="*/ 7 h 211"/>
                <a:gd name="T2" fmla="*/ 27 w 194"/>
                <a:gd name="T3" fmla="*/ 14 h 211"/>
                <a:gd name="T4" fmla="*/ 17 w 194"/>
                <a:gd name="T5" fmla="*/ 34 h 211"/>
                <a:gd name="T6" fmla="*/ 7 w 194"/>
                <a:gd name="T7" fmla="*/ 64 h 211"/>
                <a:gd name="T8" fmla="*/ 3 w 194"/>
                <a:gd name="T9" fmla="*/ 94 h 211"/>
                <a:gd name="T10" fmla="*/ 0 w 194"/>
                <a:gd name="T11" fmla="*/ 131 h 211"/>
                <a:gd name="T12" fmla="*/ 10 w 194"/>
                <a:gd name="T13" fmla="*/ 164 h 211"/>
                <a:gd name="T14" fmla="*/ 30 w 194"/>
                <a:gd name="T15" fmla="*/ 187 h 211"/>
                <a:gd name="T16" fmla="*/ 47 w 194"/>
                <a:gd name="T17" fmla="*/ 201 h 211"/>
                <a:gd name="T18" fmla="*/ 67 w 194"/>
                <a:gd name="T19" fmla="*/ 208 h 211"/>
                <a:gd name="T20" fmla="*/ 87 w 194"/>
                <a:gd name="T21" fmla="*/ 211 h 211"/>
                <a:gd name="T22" fmla="*/ 100 w 194"/>
                <a:gd name="T23" fmla="*/ 211 h 211"/>
                <a:gd name="T24" fmla="*/ 127 w 194"/>
                <a:gd name="T25" fmla="*/ 197 h 211"/>
                <a:gd name="T26" fmla="*/ 150 w 194"/>
                <a:gd name="T27" fmla="*/ 171 h 211"/>
                <a:gd name="T28" fmla="*/ 167 w 194"/>
                <a:gd name="T29" fmla="*/ 137 h 211"/>
                <a:gd name="T30" fmla="*/ 170 w 194"/>
                <a:gd name="T31" fmla="*/ 137 h 211"/>
                <a:gd name="T32" fmla="*/ 177 w 194"/>
                <a:gd name="T33" fmla="*/ 134 h 211"/>
                <a:gd name="T34" fmla="*/ 187 w 194"/>
                <a:gd name="T35" fmla="*/ 131 h 211"/>
                <a:gd name="T36" fmla="*/ 194 w 194"/>
                <a:gd name="T37" fmla="*/ 114 h 211"/>
                <a:gd name="T38" fmla="*/ 191 w 194"/>
                <a:gd name="T39" fmla="*/ 97 h 211"/>
                <a:gd name="T40" fmla="*/ 181 w 194"/>
                <a:gd name="T41" fmla="*/ 94 h 211"/>
                <a:gd name="T42" fmla="*/ 167 w 194"/>
                <a:gd name="T43" fmla="*/ 94 h 211"/>
                <a:gd name="T44" fmla="*/ 160 w 194"/>
                <a:gd name="T45" fmla="*/ 94 h 211"/>
                <a:gd name="T46" fmla="*/ 164 w 194"/>
                <a:gd name="T47" fmla="*/ 70 h 211"/>
                <a:gd name="T48" fmla="*/ 167 w 194"/>
                <a:gd name="T49" fmla="*/ 50 h 211"/>
                <a:gd name="T50" fmla="*/ 170 w 194"/>
                <a:gd name="T51" fmla="*/ 37 h 211"/>
                <a:gd name="T52" fmla="*/ 170 w 194"/>
                <a:gd name="T53" fmla="*/ 30 h 211"/>
                <a:gd name="T54" fmla="*/ 170 w 194"/>
                <a:gd name="T55" fmla="*/ 20 h 211"/>
                <a:gd name="T56" fmla="*/ 170 w 194"/>
                <a:gd name="T57" fmla="*/ 20 h 211"/>
                <a:gd name="T58" fmla="*/ 140 w 194"/>
                <a:gd name="T59" fmla="*/ 14 h 211"/>
                <a:gd name="T60" fmla="*/ 114 w 194"/>
                <a:gd name="T61" fmla="*/ 7 h 211"/>
                <a:gd name="T62" fmla="*/ 97 w 194"/>
                <a:gd name="T63" fmla="*/ 3 h 211"/>
                <a:gd name="T64" fmla="*/ 87 w 194"/>
                <a:gd name="T65" fmla="*/ 3 h 211"/>
                <a:gd name="T66" fmla="*/ 77 w 194"/>
                <a:gd name="T67" fmla="*/ 0 h 211"/>
                <a:gd name="T68" fmla="*/ 74 w 194"/>
                <a:gd name="T69" fmla="*/ 0 h 211"/>
                <a:gd name="T70" fmla="*/ 74 w 194"/>
                <a:gd name="T71" fmla="*/ 0 h 211"/>
                <a:gd name="T72" fmla="*/ 60 w 194"/>
                <a:gd name="T73" fmla="*/ 14 h 211"/>
                <a:gd name="T74" fmla="*/ 57 w 194"/>
                <a:gd name="T75" fmla="*/ 24 h 211"/>
                <a:gd name="T76" fmla="*/ 53 w 194"/>
                <a:gd name="T77" fmla="*/ 27 h 211"/>
                <a:gd name="T78" fmla="*/ 53 w 194"/>
                <a:gd name="T79" fmla="*/ 27 h 211"/>
                <a:gd name="T80" fmla="*/ 27 w 194"/>
                <a:gd name="T81" fmla="*/ 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4" h="211">
                  <a:moveTo>
                    <a:pt x="27" y="7"/>
                  </a:moveTo>
                  <a:lnTo>
                    <a:pt x="27" y="14"/>
                  </a:lnTo>
                  <a:lnTo>
                    <a:pt x="17" y="34"/>
                  </a:lnTo>
                  <a:lnTo>
                    <a:pt x="7" y="64"/>
                  </a:lnTo>
                  <a:lnTo>
                    <a:pt x="3" y="94"/>
                  </a:lnTo>
                  <a:lnTo>
                    <a:pt x="0" y="131"/>
                  </a:lnTo>
                  <a:lnTo>
                    <a:pt x="10" y="164"/>
                  </a:lnTo>
                  <a:lnTo>
                    <a:pt x="30" y="187"/>
                  </a:lnTo>
                  <a:lnTo>
                    <a:pt x="47" y="201"/>
                  </a:lnTo>
                  <a:lnTo>
                    <a:pt x="67" y="208"/>
                  </a:lnTo>
                  <a:lnTo>
                    <a:pt x="87" y="211"/>
                  </a:lnTo>
                  <a:lnTo>
                    <a:pt x="100" y="211"/>
                  </a:lnTo>
                  <a:lnTo>
                    <a:pt x="127" y="197"/>
                  </a:lnTo>
                  <a:lnTo>
                    <a:pt x="150" y="171"/>
                  </a:lnTo>
                  <a:lnTo>
                    <a:pt x="167" y="137"/>
                  </a:lnTo>
                  <a:lnTo>
                    <a:pt x="170" y="137"/>
                  </a:lnTo>
                  <a:lnTo>
                    <a:pt x="177" y="134"/>
                  </a:lnTo>
                  <a:lnTo>
                    <a:pt x="187" y="131"/>
                  </a:lnTo>
                  <a:lnTo>
                    <a:pt x="194" y="114"/>
                  </a:lnTo>
                  <a:lnTo>
                    <a:pt x="191" y="97"/>
                  </a:lnTo>
                  <a:lnTo>
                    <a:pt x="181" y="94"/>
                  </a:lnTo>
                  <a:lnTo>
                    <a:pt x="167" y="94"/>
                  </a:lnTo>
                  <a:lnTo>
                    <a:pt x="160" y="94"/>
                  </a:lnTo>
                  <a:lnTo>
                    <a:pt x="164" y="70"/>
                  </a:lnTo>
                  <a:lnTo>
                    <a:pt x="167" y="50"/>
                  </a:lnTo>
                  <a:lnTo>
                    <a:pt x="170" y="37"/>
                  </a:lnTo>
                  <a:lnTo>
                    <a:pt x="170" y="30"/>
                  </a:lnTo>
                  <a:lnTo>
                    <a:pt x="170" y="20"/>
                  </a:lnTo>
                  <a:lnTo>
                    <a:pt x="170" y="20"/>
                  </a:lnTo>
                  <a:lnTo>
                    <a:pt x="140" y="14"/>
                  </a:lnTo>
                  <a:lnTo>
                    <a:pt x="114" y="7"/>
                  </a:lnTo>
                  <a:lnTo>
                    <a:pt x="97" y="3"/>
                  </a:lnTo>
                  <a:lnTo>
                    <a:pt x="87" y="3"/>
                  </a:lnTo>
                  <a:lnTo>
                    <a:pt x="77" y="0"/>
                  </a:lnTo>
                  <a:lnTo>
                    <a:pt x="74" y="0"/>
                  </a:lnTo>
                  <a:lnTo>
                    <a:pt x="74" y="0"/>
                  </a:lnTo>
                  <a:lnTo>
                    <a:pt x="60" y="14"/>
                  </a:lnTo>
                  <a:lnTo>
                    <a:pt x="57" y="24"/>
                  </a:lnTo>
                  <a:lnTo>
                    <a:pt x="53" y="27"/>
                  </a:lnTo>
                  <a:lnTo>
                    <a:pt x="53" y="27"/>
                  </a:lnTo>
                  <a:lnTo>
                    <a:pt x="27" y="7"/>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60" name="Freeform 144"/>
            <p:cNvSpPr>
              <a:spLocks/>
            </p:cNvSpPr>
            <p:nvPr/>
          </p:nvSpPr>
          <p:spPr bwMode="auto">
            <a:xfrm>
              <a:off x="4754" y="3159"/>
              <a:ext cx="36" cy="24"/>
            </a:xfrm>
            <a:custGeom>
              <a:avLst/>
              <a:gdLst>
                <a:gd name="T0" fmla="*/ 0 w 43"/>
                <a:gd name="T1" fmla="*/ 17 h 27"/>
                <a:gd name="T2" fmla="*/ 3 w 43"/>
                <a:gd name="T3" fmla="*/ 17 h 27"/>
                <a:gd name="T4" fmla="*/ 10 w 43"/>
                <a:gd name="T5" fmla="*/ 10 h 27"/>
                <a:gd name="T6" fmla="*/ 17 w 43"/>
                <a:gd name="T7" fmla="*/ 4 h 27"/>
                <a:gd name="T8" fmla="*/ 30 w 43"/>
                <a:gd name="T9" fmla="*/ 0 h 27"/>
                <a:gd name="T10" fmla="*/ 40 w 43"/>
                <a:gd name="T11" fmla="*/ 7 h 27"/>
                <a:gd name="T12" fmla="*/ 43 w 43"/>
                <a:gd name="T13" fmla="*/ 14 h 27"/>
                <a:gd name="T14" fmla="*/ 43 w 43"/>
                <a:gd name="T15" fmla="*/ 20 h 27"/>
                <a:gd name="T16" fmla="*/ 43 w 4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0" y="17"/>
                  </a:moveTo>
                  <a:lnTo>
                    <a:pt x="3" y="17"/>
                  </a:lnTo>
                  <a:lnTo>
                    <a:pt x="10" y="10"/>
                  </a:lnTo>
                  <a:lnTo>
                    <a:pt x="17" y="4"/>
                  </a:lnTo>
                  <a:lnTo>
                    <a:pt x="30" y="0"/>
                  </a:lnTo>
                  <a:lnTo>
                    <a:pt x="40" y="7"/>
                  </a:lnTo>
                  <a:lnTo>
                    <a:pt x="43" y="14"/>
                  </a:lnTo>
                  <a:lnTo>
                    <a:pt x="43" y="20"/>
                  </a:lnTo>
                  <a:lnTo>
                    <a:pt x="43" y="2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61" name="Freeform 145"/>
            <p:cNvSpPr>
              <a:spLocks/>
            </p:cNvSpPr>
            <p:nvPr/>
          </p:nvSpPr>
          <p:spPr bwMode="auto">
            <a:xfrm>
              <a:off x="4716" y="3247"/>
              <a:ext cx="55" cy="39"/>
            </a:xfrm>
            <a:custGeom>
              <a:avLst/>
              <a:gdLst>
                <a:gd name="T0" fmla="*/ 0 w 64"/>
                <a:gd name="T1" fmla="*/ 0 h 46"/>
                <a:gd name="T2" fmla="*/ 7 w 64"/>
                <a:gd name="T3" fmla="*/ 0 h 46"/>
                <a:gd name="T4" fmla="*/ 24 w 64"/>
                <a:gd name="T5" fmla="*/ 3 h 46"/>
                <a:gd name="T6" fmla="*/ 44 w 64"/>
                <a:gd name="T7" fmla="*/ 6 h 46"/>
                <a:gd name="T8" fmla="*/ 64 w 64"/>
                <a:gd name="T9" fmla="*/ 10 h 46"/>
                <a:gd name="T10" fmla="*/ 61 w 64"/>
                <a:gd name="T11" fmla="*/ 13 h 46"/>
                <a:gd name="T12" fmla="*/ 54 w 64"/>
                <a:gd name="T13" fmla="*/ 26 h 46"/>
                <a:gd name="T14" fmla="*/ 41 w 64"/>
                <a:gd name="T15" fmla="*/ 43 h 46"/>
                <a:gd name="T16" fmla="*/ 24 w 64"/>
                <a:gd name="T17" fmla="*/ 46 h 46"/>
                <a:gd name="T18" fmla="*/ 14 w 64"/>
                <a:gd name="T19" fmla="*/ 46 h 46"/>
                <a:gd name="T20" fmla="*/ 7 w 64"/>
                <a:gd name="T21" fmla="*/ 40 h 46"/>
                <a:gd name="T22" fmla="*/ 0 w 64"/>
                <a:gd name="T23" fmla="*/ 23 h 46"/>
                <a:gd name="T24" fmla="*/ 0 w 64"/>
                <a:gd name="T25" fmla="*/ 6 h 46"/>
                <a:gd name="T26" fmla="*/ 0 w 64"/>
                <a:gd name="T27" fmla="*/ 3 h 46"/>
                <a:gd name="T28" fmla="*/ 0 w 64"/>
                <a:gd name="T29" fmla="*/ 0 h 46"/>
                <a:gd name="T30" fmla="*/ 0 w 64"/>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46">
                  <a:moveTo>
                    <a:pt x="0" y="0"/>
                  </a:moveTo>
                  <a:lnTo>
                    <a:pt x="7" y="0"/>
                  </a:lnTo>
                  <a:lnTo>
                    <a:pt x="24" y="3"/>
                  </a:lnTo>
                  <a:lnTo>
                    <a:pt x="44" y="6"/>
                  </a:lnTo>
                  <a:lnTo>
                    <a:pt x="64" y="10"/>
                  </a:lnTo>
                  <a:lnTo>
                    <a:pt x="61" y="13"/>
                  </a:lnTo>
                  <a:lnTo>
                    <a:pt x="54" y="26"/>
                  </a:lnTo>
                  <a:lnTo>
                    <a:pt x="41" y="43"/>
                  </a:lnTo>
                  <a:lnTo>
                    <a:pt x="24" y="46"/>
                  </a:lnTo>
                  <a:lnTo>
                    <a:pt x="14" y="46"/>
                  </a:lnTo>
                  <a:lnTo>
                    <a:pt x="7" y="40"/>
                  </a:lnTo>
                  <a:lnTo>
                    <a:pt x="0" y="23"/>
                  </a:lnTo>
                  <a:lnTo>
                    <a:pt x="0" y="6"/>
                  </a:lnTo>
                  <a:lnTo>
                    <a:pt x="0" y="3"/>
                  </a:lnTo>
                  <a:lnTo>
                    <a:pt x="0" y="0"/>
                  </a:lnTo>
                  <a:lnTo>
                    <a:pt x="0" y="0"/>
                  </a:lnTo>
                  <a:close/>
                </a:path>
              </a:pathLst>
            </a:custGeom>
            <a:solidFill>
              <a:srgbClr val="F81514"/>
            </a:solidFill>
            <a:ln w="26988">
              <a:solidFill>
                <a:srgbClr val="000000"/>
              </a:solidFill>
              <a:prstDash val="solid"/>
              <a:round/>
              <a:headEnd/>
              <a:tailEnd/>
            </a:ln>
          </p:spPr>
          <p:txBody>
            <a:bodyPr/>
            <a:lstStyle/>
            <a:p>
              <a:endParaRPr lang="ja-JP" altLang="en-US"/>
            </a:p>
          </p:txBody>
        </p:sp>
        <p:sp>
          <p:nvSpPr>
            <p:cNvPr id="34962" name="Freeform 146"/>
            <p:cNvSpPr>
              <a:spLocks/>
            </p:cNvSpPr>
            <p:nvPr/>
          </p:nvSpPr>
          <p:spPr bwMode="auto">
            <a:xfrm>
              <a:off x="4711" y="3174"/>
              <a:ext cx="11" cy="24"/>
            </a:xfrm>
            <a:custGeom>
              <a:avLst/>
              <a:gdLst>
                <a:gd name="T0" fmla="*/ 13 w 13"/>
                <a:gd name="T1" fmla="*/ 13 h 27"/>
                <a:gd name="T2" fmla="*/ 13 w 13"/>
                <a:gd name="T3" fmla="*/ 23 h 27"/>
                <a:gd name="T4" fmla="*/ 6 w 13"/>
                <a:gd name="T5" fmla="*/ 27 h 27"/>
                <a:gd name="T6" fmla="*/ 3 w 13"/>
                <a:gd name="T7" fmla="*/ 23 h 27"/>
                <a:gd name="T8" fmla="*/ 0 w 13"/>
                <a:gd name="T9" fmla="*/ 13 h 27"/>
                <a:gd name="T10" fmla="*/ 3 w 13"/>
                <a:gd name="T11" fmla="*/ 7 h 27"/>
                <a:gd name="T12" fmla="*/ 6 w 13"/>
                <a:gd name="T13" fmla="*/ 0 h 27"/>
                <a:gd name="T14" fmla="*/ 13 w 13"/>
                <a:gd name="T15" fmla="*/ 7 h 27"/>
                <a:gd name="T16" fmla="*/ 13 w 13"/>
                <a:gd name="T17" fmla="*/ 13 h 27"/>
                <a:gd name="T18" fmla="*/ 13 w 13"/>
                <a:gd name="T19"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7">
                  <a:moveTo>
                    <a:pt x="13" y="13"/>
                  </a:moveTo>
                  <a:lnTo>
                    <a:pt x="13" y="23"/>
                  </a:lnTo>
                  <a:lnTo>
                    <a:pt x="6" y="27"/>
                  </a:lnTo>
                  <a:lnTo>
                    <a:pt x="3" y="23"/>
                  </a:lnTo>
                  <a:lnTo>
                    <a:pt x="0" y="13"/>
                  </a:lnTo>
                  <a:lnTo>
                    <a:pt x="3" y="7"/>
                  </a:lnTo>
                  <a:lnTo>
                    <a:pt x="6" y="0"/>
                  </a:lnTo>
                  <a:lnTo>
                    <a:pt x="13" y="7"/>
                  </a:lnTo>
                  <a:lnTo>
                    <a:pt x="13" y="13"/>
                  </a:lnTo>
                  <a:lnTo>
                    <a:pt x="13"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63" name="Freeform 147"/>
            <p:cNvSpPr>
              <a:spLocks/>
            </p:cNvSpPr>
            <p:nvPr/>
          </p:nvSpPr>
          <p:spPr bwMode="auto">
            <a:xfrm>
              <a:off x="4760" y="3183"/>
              <a:ext cx="11" cy="23"/>
            </a:xfrm>
            <a:custGeom>
              <a:avLst/>
              <a:gdLst>
                <a:gd name="T0" fmla="*/ 13 w 13"/>
                <a:gd name="T1" fmla="*/ 13 h 27"/>
                <a:gd name="T2" fmla="*/ 10 w 13"/>
                <a:gd name="T3" fmla="*/ 23 h 27"/>
                <a:gd name="T4" fmla="*/ 6 w 13"/>
                <a:gd name="T5" fmla="*/ 27 h 27"/>
                <a:gd name="T6" fmla="*/ 0 w 13"/>
                <a:gd name="T7" fmla="*/ 23 h 27"/>
                <a:gd name="T8" fmla="*/ 0 w 13"/>
                <a:gd name="T9" fmla="*/ 13 h 27"/>
                <a:gd name="T10" fmla="*/ 0 w 13"/>
                <a:gd name="T11" fmla="*/ 7 h 27"/>
                <a:gd name="T12" fmla="*/ 6 w 13"/>
                <a:gd name="T13" fmla="*/ 0 h 27"/>
                <a:gd name="T14" fmla="*/ 10 w 13"/>
                <a:gd name="T15" fmla="*/ 7 h 27"/>
                <a:gd name="T16" fmla="*/ 13 w 13"/>
                <a:gd name="T17" fmla="*/ 13 h 27"/>
                <a:gd name="T18" fmla="*/ 13 w 13"/>
                <a:gd name="T19"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7">
                  <a:moveTo>
                    <a:pt x="13" y="13"/>
                  </a:moveTo>
                  <a:lnTo>
                    <a:pt x="10" y="23"/>
                  </a:lnTo>
                  <a:lnTo>
                    <a:pt x="6" y="27"/>
                  </a:lnTo>
                  <a:lnTo>
                    <a:pt x="0" y="23"/>
                  </a:lnTo>
                  <a:lnTo>
                    <a:pt x="0" y="13"/>
                  </a:lnTo>
                  <a:lnTo>
                    <a:pt x="0" y="7"/>
                  </a:lnTo>
                  <a:lnTo>
                    <a:pt x="6" y="0"/>
                  </a:lnTo>
                  <a:lnTo>
                    <a:pt x="10" y="7"/>
                  </a:lnTo>
                  <a:lnTo>
                    <a:pt x="13" y="13"/>
                  </a:lnTo>
                  <a:lnTo>
                    <a:pt x="13"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64" name="Freeform 148"/>
            <p:cNvSpPr>
              <a:spLocks/>
            </p:cNvSpPr>
            <p:nvPr/>
          </p:nvSpPr>
          <p:spPr bwMode="auto">
            <a:xfrm>
              <a:off x="4032" y="3211"/>
              <a:ext cx="248" cy="211"/>
            </a:xfrm>
            <a:custGeom>
              <a:avLst/>
              <a:gdLst>
                <a:gd name="T0" fmla="*/ 60 w 291"/>
                <a:gd name="T1" fmla="*/ 10 h 245"/>
                <a:gd name="T2" fmla="*/ 53 w 291"/>
                <a:gd name="T3" fmla="*/ 17 h 245"/>
                <a:gd name="T4" fmla="*/ 40 w 291"/>
                <a:gd name="T5" fmla="*/ 37 h 245"/>
                <a:gd name="T6" fmla="*/ 20 w 291"/>
                <a:gd name="T7" fmla="*/ 67 h 245"/>
                <a:gd name="T8" fmla="*/ 6 w 291"/>
                <a:gd name="T9" fmla="*/ 111 h 245"/>
                <a:gd name="T10" fmla="*/ 3 w 291"/>
                <a:gd name="T11" fmla="*/ 117 h 245"/>
                <a:gd name="T12" fmla="*/ 3 w 291"/>
                <a:gd name="T13" fmla="*/ 128 h 245"/>
                <a:gd name="T14" fmla="*/ 3 w 291"/>
                <a:gd name="T15" fmla="*/ 141 h 245"/>
                <a:gd name="T16" fmla="*/ 0 w 291"/>
                <a:gd name="T17" fmla="*/ 161 h 245"/>
                <a:gd name="T18" fmla="*/ 3 w 291"/>
                <a:gd name="T19" fmla="*/ 204 h 245"/>
                <a:gd name="T20" fmla="*/ 10 w 291"/>
                <a:gd name="T21" fmla="*/ 224 h 245"/>
                <a:gd name="T22" fmla="*/ 20 w 291"/>
                <a:gd name="T23" fmla="*/ 238 h 245"/>
                <a:gd name="T24" fmla="*/ 33 w 291"/>
                <a:gd name="T25" fmla="*/ 245 h 245"/>
                <a:gd name="T26" fmla="*/ 46 w 291"/>
                <a:gd name="T27" fmla="*/ 245 h 245"/>
                <a:gd name="T28" fmla="*/ 60 w 291"/>
                <a:gd name="T29" fmla="*/ 238 h 245"/>
                <a:gd name="T30" fmla="*/ 73 w 291"/>
                <a:gd name="T31" fmla="*/ 228 h 245"/>
                <a:gd name="T32" fmla="*/ 93 w 291"/>
                <a:gd name="T33" fmla="*/ 204 h 245"/>
                <a:gd name="T34" fmla="*/ 100 w 291"/>
                <a:gd name="T35" fmla="*/ 194 h 245"/>
                <a:gd name="T36" fmla="*/ 103 w 291"/>
                <a:gd name="T37" fmla="*/ 191 h 245"/>
                <a:gd name="T38" fmla="*/ 133 w 291"/>
                <a:gd name="T39" fmla="*/ 174 h 245"/>
                <a:gd name="T40" fmla="*/ 157 w 291"/>
                <a:gd name="T41" fmla="*/ 158 h 245"/>
                <a:gd name="T42" fmla="*/ 174 w 291"/>
                <a:gd name="T43" fmla="*/ 151 h 245"/>
                <a:gd name="T44" fmla="*/ 187 w 291"/>
                <a:gd name="T45" fmla="*/ 141 h 245"/>
                <a:gd name="T46" fmla="*/ 194 w 291"/>
                <a:gd name="T47" fmla="*/ 138 h 245"/>
                <a:gd name="T48" fmla="*/ 194 w 291"/>
                <a:gd name="T49" fmla="*/ 138 h 245"/>
                <a:gd name="T50" fmla="*/ 197 w 291"/>
                <a:gd name="T51" fmla="*/ 134 h 245"/>
                <a:gd name="T52" fmla="*/ 210 w 291"/>
                <a:gd name="T53" fmla="*/ 151 h 245"/>
                <a:gd name="T54" fmla="*/ 220 w 291"/>
                <a:gd name="T55" fmla="*/ 161 h 245"/>
                <a:gd name="T56" fmla="*/ 224 w 291"/>
                <a:gd name="T57" fmla="*/ 164 h 245"/>
                <a:gd name="T58" fmla="*/ 224 w 291"/>
                <a:gd name="T59" fmla="*/ 164 h 245"/>
                <a:gd name="T60" fmla="*/ 227 w 291"/>
                <a:gd name="T61" fmla="*/ 164 h 245"/>
                <a:gd name="T62" fmla="*/ 237 w 291"/>
                <a:gd name="T63" fmla="*/ 168 h 245"/>
                <a:gd name="T64" fmla="*/ 250 w 291"/>
                <a:gd name="T65" fmla="*/ 174 h 245"/>
                <a:gd name="T66" fmla="*/ 260 w 291"/>
                <a:gd name="T67" fmla="*/ 184 h 245"/>
                <a:gd name="T68" fmla="*/ 267 w 291"/>
                <a:gd name="T69" fmla="*/ 181 h 245"/>
                <a:gd name="T70" fmla="*/ 280 w 291"/>
                <a:gd name="T71" fmla="*/ 168 h 245"/>
                <a:gd name="T72" fmla="*/ 291 w 291"/>
                <a:gd name="T73" fmla="*/ 141 h 245"/>
                <a:gd name="T74" fmla="*/ 291 w 291"/>
                <a:gd name="T75" fmla="*/ 124 h 245"/>
                <a:gd name="T76" fmla="*/ 287 w 291"/>
                <a:gd name="T77" fmla="*/ 107 h 245"/>
                <a:gd name="T78" fmla="*/ 280 w 291"/>
                <a:gd name="T79" fmla="*/ 84 h 245"/>
                <a:gd name="T80" fmla="*/ 270 w 291"/>
                <a:gd name="T81" fmla="*/ 64 h 245"/>
                <a:gd name="T82" fmla="*/ 237 w 291"/>
                <a:gd name="T83" fmla="*/ 31 h 245"/>
                <a:gd name="T84" fmla="*/ 204 w 291"/>
                <a:gd name="T85" fmla="*/ 7 h 245"/>
                <a:gd name="T86" fmla="*/ 187 w 291"/>
                <a:gd name="T87" fmla="*/ 4 h 245"/>
                <a:gd name="T88" fmla="*/ 177 w 291"/>
                <a:gd name="T89" fmla="*/ 0 h 245"/>
                <a:gd name="T90" fmla="*/ 60 w 291"/>
                <a:gd name="T91"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1" h="245">
                  <a:moveTo>
                    <a:pt x="60" y="10"/>
                  </a:moveTo>
                  <a:lnTo>
                    <a:pt x="53" y="17"/>
                  </a:lnTo>
                  <a:lnTo>
                    <a:pt x="40" y="37"/>
                  </a:lnTo>
                  <a:lnTo>
                    <a:pt x="20" y="67"/>
                  </a:lnTo>
                  <a:lnTo>
                    <a:pt x="6" y="111"/>
                  </a:lnTo>
                  <a:lnTo>
                    <a:pt x="3" y="117"/>
                  </a:lnTo>
                  <a:lnTo>
                    <a:pt x="3" y="128"/>
                  </a:lnTo>
                  <a:lnTo>
                    <a:pt x="3" y="141"/>
                  </a:lnTo>
                  <a:lnTo>
                    <a:pt x="0" y="161"/>
                  </a:lnTo>
                  <a:lnTo>
                    <a:pt x="3" y="204"/>
                  </a:lnTo>
                  <a:lnTo>
                    <a:pt x="10" y="224"/>
                  </a:lnTo>
                  <a:lnTo>
                    <a:pt x="20" y="238"/>
                  </a:lnTo>
                  <a:lnTo>
                    <a:pt x="33" y="245"/>
                  </a:lnTo>
                  <a:lnTo>
                    <a:pt x="46" y="245"/>
                  </a:lnTo>
                  <a:lnTo>
                    <a:pt x="60" y="238"/>
                  </a:lnTo>
                  <a:lnTo>
                    <a:pt x="73" y="228"/>
                  </a:lnTo>
                  <a:lnTo>
                    <a:pt x="93" y="204"/>
                  </a:lnTo>
                  <a:lnTo>
                    <a:pt x="100" y="194"/>
                  </a:lnTo>
                  <a:lnTo>
                    <a:pt x="103" y="191"/>
                  </a:lnTo>
                  <a:lnTo>
                    <a:pt x="133" y="174"/>
                  </a:lnTo>
                  <a:lnTo>
                    <a:pt x="157" y="158"/>
                  </a:lnTo>
                  <a:lnTo>
                    <a:pt x="174" y="151"/>
                  </a:lnTo>
                  <a:lnTo>
                    <a:pt x="187" y="141"/>
                  </a:lnTo>
                  <a:lnTo>
                    <a:pt x="194" y="138"/>
                  </a:lnTo>
                  <a:lnTo>
                    <a:pt x="194" y="138"/>
                  </a:lnTo>
                  <a:lnTo>
                    <a:pt x="197" y="134"/>
                  </a:lnTo>
                  <a:lnTo>
                    <a:pt x="210" y="151"/>
                  </a:lnTo>
                  <a:lnTo>
                    <a:pt x="220" y="161"/>
                  </a:lnTo>
                  <a:lnTo>
                    <a:pt x="224" y="164"/>
                  </a:lnTo>
                  <a:lnTo>
                    <a:pt x="224" y="164"/>
                  </a:lnTo>
                  <a:lnTo>
                    <a:pt x="227" y="164"/>
                  </a:lnTo>
                  <a:lnTo>
                    <a:pt x="237" y="168"/>
                  </a:lnTo>
                  <a:lnTo>
                    <a:pt x="250" y="174"/>
                  </a:lnTo>
                  <a:lnTo>
                    <a:pt x="260" y="184"/>
                  </a:lnTo>
                  <a:lnTo>
                    <a:pt x="267" y="181"/>
                  </a:lnTo>
                  <a:lnTo>
                    <a:pt x="280" y="168"/>
                  </a:lnTo>
                  <a:lnTo>
                    <a:pt x="291" y="141"/>
                  </a:lnTo>
                  <a:lnTo>
                    <a:pt x="291" y="124"/>
                  </a:lnTo>
                  <a:lnTo>
                    <a:pt x="287" y="107"/>
                  </a:lnTo>
                  <a:lnTo>
                    <a:pt x="280" y="84"/>
                  </a:lnTo>
                  <a:lnTo>
                    <a:pt x="270" y="64"/>
                  </a:lnTo>
                  <a:lnTo>
                    <a:pt x="237" y="31"/>
                  </a:lnTo>
                  <a:lnTo>
                    <a:pt x="204" y="7"/>
                  </a:lnTo>
                  <a:lnTo>
                    <a:pt x="187" y="4"/>
                  </a:lnTo>
                  <a:lnTo>
                    <a:pt x="177" y="0"/>
                  </a:lnTo>
                  <a:lnTo>
                    <a:pt x="60" y="10"/>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965" name="Freeform 149"/>
            <p:cNvSpPr>
              <a:spLocks/>
            </p:cNvSpPr>
            <p:nvPr/>
          </p:nvSpPr>
          <p:spPr bwMode="auto">
            <a:xfrm>
              <a:off x="4107" y="3228"/>
              <a:ext cx="61" cy="75"/>
            </a:xfrm>
            <a:custGeom>
              <a:avLst/>
              <a:gdLst>
                <a:gd name="T0" fmla="*/ 0 w 73"/>
                <a:gd name="T1" fmla="*/ 14 h 87"/>
                <a:gd name="T2" fmla="*/ 3 w 73"/>
                <a:gd name="T3" fmla="*/ 14 h 87"/>
                <a:gd name="T4" fmla="*/ 6 w 73"/>
                <a:gd name="T5" fmla="*/ 21 h 87"/>
                <a:gd name="T6" fmla="*/ 23 w 73"/>
                <a:gd name="T7" fmla="*/ 44 h 87"/>
                <a:gd name="T8" fmla="*/ 40 w 73"/>
                <a:gd name="T9" fmla="*/ 67 h 87"/>
                <a:gd name="T10" fmla="*/ 60 w 73"/>
                <a:gd name="T11" fmla="*/ 87 h 87"/>
                <a:gd name="T12" fmla="*/ 60 w 73"/>
                <a:gd name="T13" fmla="*/ 87 h 87"/>
                <a:gd name="T14" fmla="*/ 63 w 73"/>
                <a:gd name="T15" fmla="*/ 77 h 87"/>
                <a:gd name="T16" fmla="*/ 66 w 73"/>
                <a:gd name="T17" fmla="*/ 51 h 87"/>
                <a:gd name="T18" fmla="*/ 73 w 73"/>
                <a:gd name="T19" fmla="*/ 21 h 87"/>
                <a:gd name="T20" fmla="*/ 73 w 73"/>
                <a:gd name="T21" fmla="*/ 7 h 87"/>
                <a:gd name="T22" fmla="*/ 73 w 73"/>
                <a:gd name="T23" fmla="*/ 0 h 87"/>
                <a:gd name="T24" fmla="*/ 0 w 73"/>
                <a:gd name="T25"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87">
                  <a:moveTo>
                    <a:pt x="0" y="14"/>
                  </a:moveTo>
                  <a:lnTo>
                    <a:pt x="3" y="14"/>
                  </a:lnTo>
                  <a:lnTo>
                    <a:pt x="6" y="21"/>
                  </a:lnTo>
                  <a:lnTo>
                    <a:pt x="23" y="44"/>
                  </a:lnTo>
                  <a:lnTo>
                    <a:pt x="40" y="67"/>
                  </a:lnTo>
                  <a:lnTo>
                    <a:pt x="60" y="87"/>
                  </a:lnTo>
                  <a:lnTo>
                    <a:pt x="60" y="87"/>
                  </a:lnTo>
                  <a:lnTo>
                    <a:pt x="63" y="77"/>
                  </a:lnTo>
                  <a:lnTo>
                    <a:pt x="66" y="51"/>
                  </a:lnTo>
                  <a:lnTo>
                    <a:pt x="73" y="21"/>
                  </a:lnTo>
                  <a:lnTo>
                    <a:pt x="73" y="7"/>
                  </a:lnTo>
                  <a:lnTo>
                    <a:pt x="73" y="0"/>
                  </a:lnTo>
                  <a:lnTo>
                    <a:pt x="0" y="14"/>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66" name="Freeform 150"/>
            <p:cNvSpPr>
              <a:spLocks/>
            </p:cNvSpPr>
            <p:nvPr/>
          </p:nvSpPr>
          <p:spPr bwMode="auto">
            <a:xfrm>
              <a:off x="4132" y="3240"/>
              <a:ext cx="34" cy="35"/>
            </a:xfrm>
            <a:custGeom>
              <a:avLst/>
              <a:gdLst>
                <a:gd name="T0" fmla="*/ 0 w 40"/>
                <a:gd name="T1" fmla="*/ 40 h 40"/>
                <a:gd name="T2" fmla="*/ 13 w 40"/>
                <a:gd name="T3" fmla="*/ 0 h 40"/>
                <a:gd name="T4" fmla="*/ 40 w 40"/>
                <a:gd name="T5" fmla="*/ 27 h 40"/>
              </a:gdLst>
              <a:ahLst/>
              <a:cxnLst>
                <a:cxn ang="0">
                  <a:pos x="T0" y="T1"/>
                </a:cxn>
                <a:cxn ang="0">
                  <a:pos x="T2" y="T3"/>
                </a:cxn>
                <a:cxn ang="0">
                  <a:pos x="T4" y="T5"/>
                </a:cxn>
              </a:cxnLst>
              <a:rect l="0" t="0" r="r" b="b"/>
              <a:pathLst>
                <a:path w="40" h="40">
                  <a:moveTo>
                    <a:pt x="0" y="40"/>
                  </a:moveTo>
                  <a:lnTo>
                    <a:pt x="13" y="0"/>
                  </a:lnTo>
                  <a:lnTo>
                    <a:pt x="40" y="2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67" name="Freeform 151"/>
            <p:cNvSpPr>
              <a:spLocks/>
            </p:cNvSpPr>
            <p:nvPr/>
          </p:nvSpPr>
          <p:spPr bwMode="auto">
            <a:xfrm>
              <a:off x="4030" y="3286"/>
              <a:ext cx="119" cy="147"/>
            </a:xfrm>
            <a:custGeom>
              <a:avLst/>
              <a:gdLst>
                <a:gd name="T0" fmla="*/ 10 w 141"/>
                <a:gd name="T1" fmla="*/ 24 h 171"/>
                <a:gd name="T2" fmla="*/ 14 w 141"/>
                <a:gd name="T3" fmla="*/ 20 h 171"/>
                <a:gd name="T4" fmla="*/ 20 w 141"/>
                <a:gd name="T5" fmla="*/ 10 h 171"/>
                <a:gd name="T6" fmla="*/ 34 w 141"/>
                <a:gd name="T7" fmla="*/ 0 h 171"/>
                <a:gd name="T8" fmla="*/ 54 w 141"/>
                <a:gd name="T9" fmla="*/ 0 h 171"/>
                <a:gd name="T10" fmla="*/ 64 w 141"/>
                <a:gd name="T11" fmla="*/ 4 h 171"/>
                <a:gd name="T12" fmla="*/ 67 w 141"/>
                <a:gd name="T13" fmla="*/ 14 h 171"/>
                <a:gd name="T14" fmla="*/ 77 w 141"/>
                <a:gd name="T15" fmla="*/ 44 h 171"/>
                <a:gd name="T16" fmla="*/ 77 w 141"/>
                <a:gd name="T17" fmla="*/ 74 h 171"/>
                <a:gd name="T18" fmla="*/ 77 w 141"/>
                <a:gd name="T19" fmla="*/ 87 h 171"/>
                <a:gd name="T20" fmla="*/ 74 w 141"/>
                <a:gd name="T21" fmla="*/ 97 h 171"/>
                <a:gd name="T22" fmla="*/ 97 w 141"/>
                <a:gd name="T23" fmla="*/ 104 h 171"/>
                <a:gd name="T24" fmla="*/ 111 w 141"/>
                <a:gd name="T25" fmla="*/ 107 h 171"/>
                <a:gd name="T26" fmla="*/ 124 w 141"/>
                <a:gd name="T27" fmla="*/ 111 h 171"/>
                <a:gd name="T28" fmla="*/ 131 w 141"/>
                <a:gd name="T29" fmla="*/ 111 h 171"/>
                <a:gd name="T30" fmla="*/ 137 w 141"/>
                <a:gd name="T31" fmla="*/ 114 h 171"/>
                <a:gd name="T32" fmla="*/ 141 w 141"/>
                <a:gd name="T33" fmla="*/ 114 h 171"/>
                <a:gd name="T34" fmla="*/ 137 w 141"/>
                <a:gd name="T35" fmla="*/ 121 h 171"/>
                <a:gd name="T36" fmla="*/ 127 w 141"/>
                <a:gd name="T37" fmla="*/ 137 h 171"/>
                <a:gd name="T38" fmla="*/ 117 w 141"/>
                <a:gd name="T39" fmla="*/ 154 h 171"/>
                <a:gd name="T40" fmla="*/ 104 w 141"/>
                <a:gd name="T41" fmla="*/ 171 h 171"/>
                <a:gd name="T42" fmla="*/ 101 w 141"/>
                <a:gd name="T43" fmla="*/ 171 h 171"/>
                <a:gd name="T44" fmla="*/ 94 w 141"/>
                <a:gd name="T45" fmla="*/ 171 h 171"/>
                <a:gd name="T46" fmla="*/ 74 w 141"/>
                <a:gd name="T47" fmla="*/ 168 h 171"/>
                <a:gd name="T48" fmla="*/ 47 w 141"/>
                <a:gd name="T49" fmla="*/ 164 h 171"/>
                <a:gd name="T50" fmla="*/ 24 w 141"/>
                <a:gd name="T51" fmla="*/ 151 h 171"/>
                <a:gd name="T52" fmla="*/ 10 w 141"/>
                <a:gd name="T53" fmla="*/ 134 h 171"/>
                <a:gd name="T54" fmla="*/ 4 w 141"/>
                <a:gd name="T55" fmla="*/ 114 h 171"/>
                <a:gd name="T56" fmla="*/ 0 w 141"/>
                <a:gd name="T57" fmla="*/ 91 h 171"/>
                <a:gd name="T58" fmla="*/ 0 w 141"/>
                <a:gd name="T59" fmla="*/ 71 h 171"/>
                <a:gd name="T60" fmla="*/ 4 w 141"/>
                <a:gd name="T61" fmla="*/ 54 h 171"/>
                <a:gd name="T62" fmla="*/ 7 w 141"/>
                <a:gd name="T63" fmla="*/ 37 h 171"/>
                <a:gd name="T64" fmla="*/ 7 w 141"/>
                <a:gd name="T65" fmla="*/ 30 h 171"/>
                <a:gd name="T66" fmla="*/ 10 w 141"/>
                <a:gd name="T67" fmla="*/ 24 h 171"/>
                <a:gd name="T68" fmla="*/ 10 w 141"/>
                <a:gd name="T69" fmla="*/ 2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71">
                  <a:moveTo>
                    <a:pt x="10" y="24"/>
                  </a:moveTo>
                  <a:lnTo>
                    <a:pt x="14" y="20"/>
                  </a:lnTo>
                  <a:lnTo>
                    <a:pt x="20" y="10"/>
                  </a:lnTo>
                  <a:lnTo>
                    <a:pt x="34" y="0"/>
                  </a:lnTo>
                  <a:lnTo>
                    <a:pt x="54" y="0"/>
                  </a:lnTo>
                  <a:lnTo>
                    <a:pt x="64" y="4"/>
                  </a:lnTo>
                  <a:lnTo>
                    <a:pt x="67" y="14"/>
                  </a:lnTo>
                  <a:lnTo>
                    <a:pt x="77" y="44"/>
                  </a:lnTo>
                  <a:lnTo>
                    <a:pt x="77" y="74"/>
                  </a:lnTo>
                  <a:lnTo>
                    <a:pt x="77" y="87"/>
                  </a:lnTo>
                  <a:lnTo>
                    <a:pt x="74" y="97"/>
                  </a:lnTo>
                  <a:lnTo>
                    <a:pt x="97" y="104"/>
                  </a:lnTo>
                  <a:lnTo>
                    <a:pt x="111" y="107"/>
                  </a:lnTo>
                  <a:lnTo>
                    <a:pt x="124" y="111"/>
                  </a:lnTo>
                  <a:lnTo>
                    <a:pt x="131" y="111"/>
                  </a:lnTo>
                  <a:lnTo>
                    <a:pt x="137" y="114"/>
                  </a:lnTo>
                  <a:lnTo>
                    <a:pt x="141" y="114"/>
                  </a:lnTo>
                  <a:lnTo>
                    <a:pt x="137" y="121"/>
                  </a:lnTo>
                  <a:lnTo>
                    <a:pt x="127" y="137"/>
                  </a:lnTo>
                  <a:lnTo>
                    <a:pt x="117" y="154"/>
                  </a:lnTo>
                  <a:lnTo>
                    <a:pt x="104" y="171"/>
                  </a:lnTo>
                  <a:lnTo>
                    <a:pt x="101" y="171"/>
                  </a:lnTo>
                  <a:lnTo>
                    <a:pt x="94" y="171"/>
                  </a:lnTo>
                  <a:lnTo>
                    <a:pt x="74" y="168"/>
                  </a:lnTo>
                  <a:lnTo>
                    <a:pt x="47" y="164"/>
                  </a:lnTo>
                  <a:lnTo>
                    <a:pt x="24" y="151"/>
                  </a:lnTo>
                  <a:lnTo>
                    <a:pt x="10" y="134"/>
                  </a:lnTo>
                  <a:lnTo>
                    <a:pt x="4" y="114"/>
                  </a:lnTo>
                  <a:lnTo>
                    <a:pt x="0" y="91"/>
                  </a:lnTo>
                  <a:lnTo>
                    <a:pt x="0" y="71"/>
                  </a:lnTo>
                  <a:lnTo>
                    <a:pt x="4" y="54"/>
                  </a:lnTo>
                  <a:lnTo>
                    <a:pt x="7" y="37"/>
                  </a:lnTo>
                  <a:lnTo>
                    <a:pt x="7" y="30"/>
                  </a:lnTo>
                  <a:lnTo>
                    <a:pt x="10" y="24"/>
                  </a:lnTo>
                  <a:lnTo>
                    <a:pt x="10" y="24"/>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968" name="Freeform 152"/>
            <p:cNvSpPr>
              <a:spLocks/>
            </p:cNvSpPr>
            <p:nvPr/>
          </p:nvSpPr>
          <p:spPr bwMode="auto">
            <a:xfrm>
              <a:off x="4016" y="2973"/>
              <a:ext cx="161" cy="201"/>
            </a:xfrm>
            <a:custGeom>
              <a:avLst/>
              <a:gdLst>
                <a:gd name="T0" fmla="*/ 177 w 190"/>
                <a:gd name="T1" fmla="*/ 50 h 234"/>
                <a:gd name="T2" fmla="*/ 180 w 190"/>
                <a:gd name="T3" fmla="*/ 47 h 234"/>
                <a:gd name="T4" fmla="*/ 187 w 190"/>
                <a:gd name="T5" fmla="*/ 40 h 234"/>
                <a:gd name="T6" fmla="*/ 190 w 190"/>
                <a:gd name="T7" fmla="*/ 27 h 234"/>
                <a:gd name="T8" fmla="*/ 190 w 190"/>
                <a:gd name="T9" fmla="*/ 10 h 234"/>
                <a:gd name="T10" fmla="*/ 180 w 190"/>
                <a:gd name="T11" fmla="*/ 3 h 234"/>
                <a:gd name="T12" fmla="*/ 157 w 190"/>
                <a:gd name="T13" fmla="*/ 0 h 234"/>
                <a:gd name="T14" fmla="*/ 130 w 190"/>
                <a:gd name="T15" fmla="*/ 3 h 234"/>
                <a:gd name="T16" fmla="*/ 97 w 190"/>
                <a:gd name="T17" fmla="*/ 13 h 234"/>
                <a:gd name="T18" fmla="*/ 66 w 190"/>
                <a:gd name="T19" fmla="*/ 27 h 234"/>
                <a:gd name="T20" fmla="*/ 36 w 190"/>
                <a:gd name="T21" fmla="*/ 43 h 234"/>
                <a:gd name="T22" fmla="*/ 13 w 190"/>
                <a:gd name="T23" fmla="*/ 67 h 234"/>
                <a:gd name="T24" fmla="*/ 3 w 190"/>
                <a:gd name="T25" fmla="*/ 100 h 234"/>
                <a:gd name="T26" fmla="*/ 0 w 190"/>
                <a:gd name="T27" fmla="*/ 130 h 234"/>
                <a:gd name="T28" fmla="*/ 6 w 190"/>
                <a:gd name="T29" fmla="*/ 157 h 234"/>
                <a:gd name="T30" fmla="*/ 20 w 190"/>
                <a:gd name="T31" fmla="*/ 180 h 234"/>
                <a:gd name="T32" fmla="*/ 36 w 190"/>
                <a:gd name="T33" fmla="*/ 200 h 234"/>
                <a:gd name="T34" fmla="*/ 50 w 190"/>
                <a:gd name="T35" fmla="*/ 217 h 234"/>
                <a:gd name="T36" fmla="*/ 66 w 190"/>
                <a:gd name="T37" fmla="*/ 227 h 234"/>
                <a:gd name="T38" fmla="*/ 76 w 190"/>
                <a:gd name="T39" fmla="*/ 234 h 234"/>
                <a:gd name="T40" fmla="*/ 80 w 190"/>
                <a:gd name="T41" fmla="*/ 234 h 234"/>
                <a:gd name="T42" fmla="*/ 177 w 190"/>
                <a:gd name="T43" fmla="*/ 5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0" h="234">
                  <a:moveTo>
                    <a:pt x="177" y="50"/>
                  </a:moveTo>
                  <a:lnTo>
                    <a:pt x="180" y="47"/>
                  </a:lnTo>
                  <a:lnTo>
                    <a:pt x="187" y="40"/>
                  </a:lnTo>
                  <a:lnTo>
                    <a:pt x="190" y="27"/>
                  </a:lnTo>
                  <a:lnTo>
                    <a:pt x="190" y="10"/>
                  </a:lnTo>
                  <a:lnTo>
                    <a:pt x="180" y="3"/>
                  </a:lnTo>
                  <a:lnTo>
                    <a:pt x="157" y="0"/>
                  </a:lnTo>
                  <a:lnTo>
                    <a:pt x="130" y="3"/>
                  </a:lnTo>
                  <a:lnTo>
                    <a:pt x="97" y="13"/>
                  </a:lnTo>
                  <a:lnTo>
                    <a:pt x="66" y="27"/>
                  </a:lnTo>
                  <a:lnTo>
                    <a:pt x="36" y="43"/>
                  </a:lnTo>
                  <a:lnTo>
                    <a:pt x="13" y="67"/>
                  </a:lnTo>
                  <a:lnTo>
                    <a:pt x="3" y="100"/>
                  </a:lnTo>
                  <a:lnTo>
                    <a:pt x="0" y="130"/>
                  </a:lnTo>
                  <a:lnTo>
                    <a:pt x="6" y="157"/>
                  </a:lnTo>
                  <a:lnTo>
                    <a:pt x="20" y="180"/>
                  </a:lnTo>
                  <a:lnTo>
                    <a:pt x="36" y="200"/>
                  </a:lnTo>
                  <a:lnTo>
                    <a:pt x="50" y="217"/>
                  </a:lnTo>
                  <a:lnTo>
                    <a:pt x="66" y="227"/>
                  </a:lnTo>
                  <a:lnTo>
                    <a:pt x="76" y="234"/>
                  </a:lnTo>
                  <a:lnTo>
                    <a:pt x="80" y="234"/>
                  </a:lnTo>
                  <a:lnTo>
                    <a:pt x="177" y="5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69" name="Freeform 153"/>
            <p:cNvSpPr>
              <a:spLocks/>
            </p:cNvSpPr>
            <p:nvPr/>
          </p:nvSpPr>
          <p:spPr bwMode="auto">
            <a:xfrm>
              <a:off x="4035" y="3016"/>
              <a:ext cx="190" cy="227"/>
            </a:xfrm>
            <a:custGeom>
              <a:avLst/>
              <a:gdLst>
                <a:gd name="T0" fmla="*/ 154 w 224"/>
                <a:gd name="T1" fmla="*/ 0 h 264"/>
                <a:gd name="T2" fmla="*/ 154 w 224"/>
                <a:gd name="T3" fmla="*/ 0 h 264"/>
                <a:gd name="T4" fmla="*/ 160 w 224"/>
                <a:gd name="T5" fmla="*/ 3 h 264"/>
                <a:gd name="T6" fmla="*/ 174 w 224"/>
                <a:gd name="T7" fmla="*/ 23 h 264"/>
                <a:gd name="T8" fmla="*/ 181 w 224"/>
                <a:gd name="T9" fmla="*/ 40 h 264"/>
                <a:gd name="T10" fmla="*/ 184 w 224"/>
                <a:gd name="T11" fmla="*/ 60 h 264"/>
                <a:gd name="T12" fmla="*/ 184 w 224"/>
                <a:gd name="T13" fmla="*/ 84 h 264"/>
                <a:gd name="T14" fmla="*/ 181 w 224"/>
                <a:gd name="T15" fmla="*/ 110 h 264"/>
                <a:gd name="T16" fmla="*/ 187 w 224"/>
                <a:gd name="T17" fmla="*/ 110 h 264"/>
                <a:gd name="T18" fmla="*/ 204 w 224"/>
                <a:gd name="T19" fmla="*/ 110 h 264"/>
                <a:gd name="T20" fmla="*/ 217 w 224"/>
                <a:gd name="T21" fmla="*/ 117 h 264"/>
                <a:gd name="T22" fmla="*/ 224 w 224"/>
                <a:gd name="T23" fmla="*/ 130 h 264"/>
                <a:gd name="T24" fmla="*/ 221 w 224"/>
                <a:gd name="T25" fmla="*/ 147 h 264"/>
                <a:gd name="T26" fmla="*/ 207 w 224"/>
                <a:gd name="T27" fmla="*/ 157 h 264"/>
                <a:gd name="T28" fmla="*/ 194 w 224"/>
                <a:gd name="T29" fmla="*/ 161 h 264"/>
                <a:gd name="T30" fmla="*/ 184 w 224"/>
                <a:gd name="T31" fmla="*/ 154 h 264"/>
                <a:gd name="T32" fmla="*/ 184 w 224"/>
                <a:gd name="T33" fmla="*/ 157 h 264"/>
                <a:gd name="T34" fmla="*/ 184 w 224"/>
                <a:gd name="T35" fmla="*/ 167 h 264"/>
                <a:gd name="T36" fmla="*/ 184 w 224"/>
                <a:gd name="T37" fmla="*/ 184 h 264"/>
                <a:gd name="T38" fmla="*/ 184 w 224"/>
                <a:gd name="T39" fmla="*/ 201 h 264"/>
                <a:gd name="T40" fmla="*/ 177 w 224"/>
                <a:gd name="T41" fmla="*/ 221 h 264"/>
                <a:gd name="T42" fmla="*/ 167 w 224"/>
                <a:gd name="T43" fmla="*/ 237 h 264"/>
                <a:gd name="T44" fmla="*/ 150 w 224"/>
                <a:gd name="T45" fmla="*/ 251 h 264"/>
                <a:gd name="T46" fmla="*/ 127 w 224"/>
                <a:gd name="T47" fmla="*/ 261 h 264"/>
                <a:gd name="T48" fmla="*/ 104 w 224"/>
                <a:gd name="T49" fmla="*/ 264 h 264"/>
                <a:gd name="T50" fmla="*/ 84 w 224"/>
                <a:gd name="T51" fmla="*/ 261 h 264"/>
                <a:gd name="T52" fmla="*/ 67 w 224"/>
                <a:gd name="T53" fmla="*/ 251 h 264"/>
                <a:gd name="T54" fmla="*/ 57 w 224"/>
                <a:gd name="T55" fmla="*/ 237 h 264"/>
                <a:gd name="T56" fmla="*/ 40 w 224"/>
                <a:gd name="T57" fmla="*/ 214 h 264"/>
                <a:gd name="T58" fmla="*/ 37 w 224"/>
                <a:gd name="T59" fmla="*/ 204 h 264"/>
                <a:gd name="T60" fmla="*/ 37 w 224"/>
                <a:gd name="T61" fmla="*/ 201 h 264"/>
                <a:gd name="T62" fmla="*/ 33 w 224"/>
                <a:gd name="T63" fmla="*/ 201 h 264"/>
                <a:gd name="T64" fmla="*/ 20 w 224"/>
                <a:gd name="T65" fmla="*/ 201 h 264"/>
                <a:gd name="T66" fmla="*/ 10 w 224"/>
                <a:gd name="T67" fmla="*/ 194 h 264"/>
                <a:gd name="T68" fmla="*/ 0 w 224"/>
                <a:gd name="T69" fmla="*/ 177 h 264"/>
                <a:gd name="T70" fmla="*/ 0 w 224"/>
                <a:gd name="T71" fmla="*/ 167 h 264"/>
                <a:gd name="T72" fmla="*/ 7 w 224"/>
                <a:gd name="T73" fmla="*/ 161 h 264"/>
                <a:gd name="T74" fmla="*/ 20 w 224"/>
                <a:gd name="T75" fmla="*/ 154 h 264"/>
                <a:gd name="T76" fmla="*/ 33 w 224"/>
                <a:gd name="T77" fmla="*/ 150 h 264"/>
                <a:gd name="T78" fmla="*/ 40 w 224"/>
                <a:gd name="T79" fmla="*/ 150 h 264"/>
                <a:gd name="T80" fmla="*/ 40 w 224"/>
                <a:gd name="T81" fmla="*/ 150 h 264"/>
                <a:gd name="T82" fmla="*/ 40 w 224"/>
                <a:gd name="T83" fmla="*/ 150 h 264"/>
                <a:gd name="T84" fmla="*/ 37 w 224"/>
                <a:gd name="T85" fmla="*/ 144 h 264"/>
                <a:gd name="T86" fmla="*/ 30 w 224"/>
                <a:gd name="T87" fmla="*/ 124 h 264"/>
                <a:gd name="T88" fmla="*/ 30 w 224"/>
                <a:gd name="T89" fmla="*/ 100 h 264"/>
                <a:gd name="T90" fmla="*/ 33 w 224"/>
                <a:gd name="T91" fmla="*/ 84 h 264"/>
                <a:gd name="T92" fmla="*/ 40 w 224"/>
                <a:gd name="T93" fmla="*/ 74 h 264"/>
                <a:gd name="T94" fmla="*/ 67 w 224"/>
                <a:gd name="T95" fmla="*/ 54 h 264"/>
                <a:gd name="T96" fmla="*/ 100 w 224"/>
                <a:gd name="T97" fmla="*/ 33 h 264"/>
                <a:gd name="T98" fmla="*/ 130 w 224"/>
                <a:gd name="T99" fmla="*/ 17 h 264"/>
                <a:gd name="T100" fmla="*/ 154 w 224"/>
                <a:gd name="T101" fmla="*/ 0 h 264"/>
                <a:gd name="T102" fmla="*/ 154 w 224"/>
                <a:gd name="T103"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264">
                  <a:moveTo>
                    <a:pt x="154" y="0"/>
                  </a:moveTo>
                  <a:lnTo>
                    <a:pt x="154" y="0"/>
                  </a:lnTo>
                  <a:lnTo>
                    <a:pt x="160" y="3"/>
                  </a:lnTo>
                  <a:lnTo>
                    <a:pt x="174" y="23"/>
                  </a:lnTo>
                  <a:lnTo>
                    <a:pt x="181" y="40"/>
                  </a:lnTo>
                  <a:lnTo>
                    <a:pt x="184" y="60"/>
                  </a:lnTo>
                  <a:lnTo>
                    <a:pt x="184" y="84"/>
                  </a:lnTo>
                  <a:lnTo>
                    <a:pt x="181" y="110"/>
                  </a:lnTo>
                  <a:lnTo>
                    <a:pt x="187" y="110"/>
                  </a:lnTo>
                  <a:lnTo>
                    <a:pt x="204" y="110"/>
                  </a:lnTo>
                  <a:lnTo>
                    <a:pt x="217" y="117"/>
                  </a:lnTo>
                  <a:lnTo>
                    <a:pt x="224" y="130"/>
                  </a:lnTo>
                  <a:lnTo>
                    <a:pt x="221" y="147"/>
                  </a:lnTo>
                  <a:lnTo>
                    <a:pt x="207" y="157"/>
                  </a:lnTo>
                  <a:lnTo>
                    <a:pt x="194" y="161"/>
                  </a:lnTo>
                  <a:lnTo>
                    <a:pt x="184" y="154"/>
                  </a:lnTo>
                  <a:lnTo>
                    <a:pt x="184" y="157"/>
                  </a:lnTo>
                  <a:lnTo>
                    <a:pt x="184" y="167"/>
                  </a:lnTo>
                  <a:lnTo>
                    <a:pt x="184" y="184"/>
                  </a:lnTo>
                  <a:lnTo>
                    <a:pt x="184" y="201"/>
                  </a:lnTo>
                  <a:lnTo>
                    <a:pt x="177" y="221"/>
                  </a:lnTo>
                  <a:lnTo>
                    <a:pt x="167" y="237"/>
                  </a:lnTo>
                  <a:lnTo>
                    <a:pt x="150" y="251"/>
                  </a:lnTo>
                  <a:lnTo>
                    <a:pt x="127" y="261"/>
                  </a:lnTo>
                  <a:lnTo>
                    <a:pt x="104" y="264"/>
                  </a:lnTo>
                  <a:lnTo>
                    <a:pt x="84" y="261"/>
                  </a:lnTo>
                  <a:lnTo>
                    <a:pt x="67" y="251"/>
                  </a:lnTo>
                  <a:lnTo>
                    <a:pt x="57" y="237"/>
                  </a:lnTo>
                  <a:lnTo>
                    <a:pt x="40" y="214"/>
                  </a:lnTo>
                  <a:lnTo>
                    <a:pt x="37" y="204"/>
                  </a:lnTo>
                  <a:lnTo>
                    <a:pt x="37" y="201"/>
                  </a:lnTo>
                  <a:lnTo>
                    <a:pt x="33" y="201"/>
                  </a:lnTo>
                  <a:lnTo>
                    <a:pt x="20" y="201"/>
                  </a:lnTo>
                  <a:lnTo>
                    <a:pt x="10" y="194"/>
                  </a:lnTo>
                  <a:lnTo>
                    <a:pt x="0" y="177"/>
                  </a:lnTo>
                  <a:lnTo>
                    <a:pt x="0" y="167"/>
                  </a:lnTo>
                  <a:lnTo>
                    <a:pt x="7" y="161"/>
                  </a:lnTo>
                  <a:lnTo>
                    <a:pt x="20" y="154"/>
                  </a:lnTo>
                  <a:lnTo>
                    <a:pt x="33" y="150"/>
                  </a:lnTo>
                  <a:lnTo>
                    <a:pt x="40" y="150"/>
                  </a:lnTo>
                  <a:lnTo>
                    <a:pt x="40" y="150"/>
                  </a:lnTo>
                  <a:lnTo>
                    <a:pt x="40" y="150"/>
                  </a:lnTo>
                  <a:lnTo>
                    <a:pt x="37" y="144"/>
                  </a:lnTo>
                  <a:lnTo>
                    <a:pt x="30" y="124"/>
                  </a:lnTo>
                  <a:lnTo>
                    <a:pt x="30" y="100"/>
                  </a:lnTo>
                  <a:lnTo>
                    <a:pt x="33" y="84"/>
                  </a:lnTo>
                  <a:lnTo>
                    <a:pt x="40" y="74"/>
                  </a:lnTo>
                  <a:lnTo>
                    <a:pt x="67" y="54"/>
                  </a:lnTo>
                  <a:lnTo>
                    <a:pt x="100" y="33"/>
                  </a:lnTo>
                  <a:lnTo>
                    <a:pt x="130" y="17"/>
                  </a:lnTo>
                  <a:lnTo>
                    <a:pt x="154" y="0"/>
                  </a:lnTo>
                  <a:lnTo>
                    <a:pt x="154" y="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70" name="Freeform 154"/>
            <p:cNvSpPr>
              <a:spLocks/>
            </p:cNvSpPr>
            <p:nvPr/>
          </p:nvSpPr>
          <p:spPr bwMode="auto">
            <a:xfrm>
              <a:off x="4120" y="3177"/>
              <a:ext cx="43" cy="26"/>
            </a:xfrm>
            <a:custGeom>
              <a:avLst/>
              <a:gdLst>
                <a:gd name="T0" fmla="*/ 0 w 50"/>
                <a:gd name="T1" fmla="*/ 0 h 30"/>
                <a:gd name="T2" fmla="*/ 0 w 50"/>
                <a:gd name="T3" fmla="*/ 7 h 30"/>
                <a:gd name="T4" fmla="*/ 7 w 50"/>
                <a:gd name="T5" fmla="*/ 17 h 30"/>
                <a:gd name="T6" fmla="*/ 14 w 50"/>
                <a:gd name="T7" fmla="*/ 27 h 30"/>
                <a:gd name="T8" fmla="*/ 27 w 50"/>
                <a:gd name="T9" fmla="*/ 30 h 30"/>
                <a:gd name="T10" fmla="*/ 40 w 50"/>
                <a:gd name="T11" fmla="*/ 27 h 30"/>
                <a:gd name="T12" fmla="*/ 47 w 50"/>
                <a:gd name="T13" fmla="*/ 20 h 30"/>
                <a:gd name="T14" fmla="*/ 50 w 50"/>
                <a:gd name="T15" fmla="*/ 14 h 30"/>
                <a:gd name="T16" fmla="*/ 50 w 50"/>
                <a:gd name="T17"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0">
                  <a:moveTo>
                    <a:pt x="0" y="0"/>
                  </a:moveTo>
                  <a:lnTo>
                    <a:pt x="0" y="7"/>
                  </a:lnTo>
                  <a:lnTo>
                    <a:pt x="7" y="17"/>
                  </a:lnTo>
                  <a:lnTo>
                    <a:pt x="14" y="27"/>
                  </a:lnTo>
                  <a:lnTo>
                    <a:pt x="27" y="30"/>
                  </a:lnTo>
                  <a:lnTo>
                    <a:pt x="40" y="27"/>
                  </a:lnTo>
                  <a:lnTo>
                    <a:pt x="47" y="20"/>
                  </a:lnTo>
                  <a:lnTo>
                    <a:pt x="50" y="14"/>
                  </a:lnTo>
                  <a:lnTo>
                    <a:pt x="5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71" name="Line 155"/>
            <p:cNvSpPr>
              <a:spLocks noChangeShapeType="1"/>
            </p:cNvSpPr>
            <p:nvPr/>
          </p:nvSpPr>
          <p:spPr bwMode="auto">
            <a:xfrm>
              <a:off x="4061" y="3117"/>
              <a:ext cx="39"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72" name="Freeform 156"/>
            <p:cNvSpPr>
              <a:spLocks/>
            </p:cNvSpPr>
            <p:nvPr/>
          </p:nvSpPr>
          <p:spPr bwMode="auto">
            <a:xfrm>
              <a:off x="4112" y="3065"/>
              <a:ext cx="22" cy="15"/>
            </a:xfrm>
            <a:custGeom>
              <a:avLst/>
              <a:gdLst>
                <a:gd name="T0" fmla="*/ 0 w 27"/>
                <a:gd name="T1" fmla="*/ 17 h 17"/>
                <a:gd name="T2" fmla="*/ 0 w 27"/>
                <a:gd name="T3" fmla="*/ 13 h 17"/>
                <a:gd name="T4" fmla="*/ 0 w 27"/>
                <a:gd name="T5" fmla="*/ 10 h 17"/>
                <a:gd name="T6" fmla="*/ 4 w 27"/>
                <a:gd name="T7" fmla="*/ 3 h 17"/>
                <a:gd name="T8" fmla="*/ 10 w 27"/>
                <a:gd name="T9" fmla="*/ 0 h 17"/>
                <a:gd name="T10" fmla="*/ 17 w 27"/>
                <a:gd name="T11" fmla="*/ 3 h 17"/>
                <a:gd name="T12" fmla="*/ 24 w 27"/>
                <a:gd name="T13" fmla="*/ 7 h 17"/>
                <a:gd name="T14" fmla="*/ 27 w 27"/>
                <a:gd name="T15" fmla="*/ 10 h 17"/>
                <a:gd name="T16" fmla="*/ 27 w 27"/>
                <a:gd name="T17"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7">
                  <a:moveTo>
                    <a:pt x="0" y="17"/>
                  </a:moveTo>
                  <a:lnTo>
                    <a:pt x="0" y="13"/>
                  </a:lnTo>
                  <a:lnTo>
                    <a:pt x="0" y="10"/>
                  </a:lnTo>
                  <a:lnTo>
                    <a:pt x="4" y="3"/>
                  </a:lnTo>
                  <a:lnTo>
                    <a:pt x="10" y="0"/>
                  </a:lnTo>
                  <a:lnTo>
                    <a:pt x="17" y="3"/>
                  </a:lnTo>
                  <a:lnTo>
                    <a:pt x="24" y="7"/>
                  </a:lnTo>
                  <a:lnTo>
                    <a:pt x="27" y="10"/>
                  </a:lnTo>
                  <a:lnTo>
                    <a:pt x="27"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73" name="Freeform 157"/>
            <p:cNvSpPr>
              <a:spLocks/>
            </p:cNvSpPr>
            <p:nvPr/>
          </p:nvSpPr>
          <p:spPr bwMode="auto">
            <a:xfrm>
              <a:off x="4103" y="3089"/>
              <a:ext cx="54" cy="48"/>
            </a:xfrm>
            <a:custGeom>
              <a:avLst/>
              <a:gdLst>
                <a:gd name="T0" fmla="*/ 54 w 64"/>
                <a:gd name="T1" fmla="*/ 50 h 56"/>
                <a:gd name="T2" fmla="*/ 50 w 64"/>
                <a:gd name="T3" fmla="*/ 50 h 56"/>
                <a:gd name="T4" fmla="*/ 40 w 64"/>
                <a:gd name="T5" fmla="*/ 53 h 56"/>
                <a:gd name="T6" fmla="*/ 30 w 64"/>
                <a:gd name="T7" fmla="*/ 56 h 56"/>
                <a:gd name="T8" fmla="*/ 17 w 64"/>
                <a:gd name="T9" fmla="*/ 53 h 56"/>
                <a:gd name="T10" fmla="*/ 4 w 64"/>
                <a:gd name="T11" fmla="*/ 43 h 56"/>
                <a:gd name="T12" fmla="*/ 0 w 64"/>
                <a:gd name="T13" fmla="*/ 30 h 56"/>
                <a:gd name="T14" fmla="*/ 4 w 64"/>
                <a:gd name="T15" fmla="*/ 16 h 56"/>
                <a:gd name="T16" fmla="*/ 17 w 64"/>
                <a:gd name="T17" fmla="*/ 3 h 56"/>
                <a:gd name="T18" fmla="*/ 37 w 64"/>
                <a:gd name="T19" fmla="*/ 0 h 56"/>
                <a:gd name="T20" fmla="*/ 57 w 64"/>
                <a:gd name="T21" fmla="*/ 10 h 56"/>
                <a:gd name="T22" fmla="*/ 64 w 64"/>
                <a:gd name="T23" fmla="*/ 16 h 56"/>
                <a:gd name="T24" fmla="*/ 64 w 64"/>
                <a:gd name="T25" fmla="*/ 26 h 56"/>
                <a:gd name="T26" fmla="*/ 60 w 64"/>
                <a:gd name="T27" fmla="*/ 36 h 56"/>
                <a:gd name="T28" fmla="*/ 54 w 64"/>
                <a:gd name="T29" fmla="*/ 50 h 56"/>
                <a:gd name="T30" fmla="*/ 54 w 64"/>
                <a:gd name="T31"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56">
                  <a:moveTo>
                    <a:pt x="54" y="50"/>
                  </a:moveTo>
                  <a:lnTo>
                    <a:pt x="50" y="50"/>
                  </a:lnTo>
                  <a:lnTo>
                    <a:pt x="40" y="53"/>
                  </a:lnTo>
                  <a:lnTo>
                    <a:pt x="30" y="56"/>
                  </a:lnTo>
                  <a:lnTo>
                    <a:pt x="17" y="53"/>
                  </a:lnTo>
                  <a:lnTo>
                    <a:pt x="4" y="43"/>
                  </a:lnTo>
                  <a:lnTo>
                    <a:pt x="0" y="30"/>
                  </a:lnTo>
                  <a:lnTo>
                    <a:pt x="4" y="16"/>
                  </a:lnTo>
                  <a:lnTo>
                    <a:pt x="17" y="3"/>
                  </a:lnTo>
                  <a:lnTo>
                    <a:pt x="37" y="0"/>
                  </a:lnTo>
                  <a:lnTo>
                    <a:pt x="57" y="10"/>
                  </a:lnTo>
                  <a:lnTo>
                    <a:pt x="64" y="16"/>
                  </a:lnTo>
                  <a:lnTo>
                    <a:pt x="64" y="26"/>
                  </a:lnTo>
                  <a:lnTo>
                    <a:pt x="60" y="36"/>
                  </a:lnTo>
                  <a:lnTo>
                    <a:pt x="54" y="50"/>
                  </a:lnTo>
                  <a:lnTo>
                    <a:pt x="54" y="5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74" name="Freeform 158"/>
            <p:cNvSpPr>
              <a:spLocks/>
            </p:cNvSpPr>
            <p:nvPr/>
          </p:nvSpPr>
          <p:spPr bwMode="auto">
            <a:xfrm>
              <a:off x="4177" y="3062"/>
              <a:ext cx="46" cy="48"/>
            </a:xfrm>
            <a:custGeom>
              <a:avLst/>
              <a:gdLst>
                <a:gd name="T0" fmla="*/ 40 w 54"/>
                <a:gd name="T1" fmla="*/ 50 h 56"/>
                <a:gd name="T2" fmla="*/ 40 w 54"/>
                <a:gd name="T3" fmla="*/ 50 h 56"/>
                <a:gd name="T4" fmla="*/ 34 w 54"/>
                <a:gd name="T5" fmla="*/ 53 h 56"/>
                <a:gd name="T6" fmla="*/ 24 w 54"/>
                <a:gd name="T7" fmla="*/ 56 h 56"/>
                <a:gd name="T8" fmla="*/ 14 w 54"/>
                <a:gd name="T9" fmla="*/ 53 h 56"/>
                <a:gd name="T10" fmla="*/ 4 w 54"/>
                <a:gd name="T11" fmla="*/ 43 h 56"/>
                <a:gd name="T12" fmla="*/ 0 w 54"/>
                <a:gd name="T13" fmla="*/ 30 h 56"/>
                <a:gd name="T14" fmla="*/ 0 w 54"/>
                <a:gd name="T15" fmla="*/ 13 h 56"/>
                <a:gd name="T16" fmla="*/ 14 w 54"/>
                <a:gd name="T17" fmla="*/ 3 h 56"/>
                <a:gd name="T18" fmla="*/ 30 w 54"/>
                <a:gd name="T19" fmla="*/ 0 h 56"/>
                <a:gd name="T20" fmla="*/ 47 w 54"/>
                <a:gd name="T21" fmla="*/ 6 h 56"/>
                <a:gd name="T22" fmla="*/ 50 w 54"/>
                <a:gd name="T23" fmla="*/ 16 h 56"/>
                <a:gd name="T24" fmla="*/ 54 w 54"/>
                <a:gd name="T25" fmla="*/ 26 h 56"/>
                <a:gd name="T26" fmla="*/ 50 w 54"/>
                <a:gd name="T27" fmla="*/ 36 h 56"/>
                <a:gd name="T28" fmla="*/ 40 w 54"/>
                <a:gd name="T29" fmla="*/ 50 h 56"/>
                <a:gd name="T30" fmla="*/ 40 w 54"/>
                <a:gd name="T31"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6">
                  <a:moveTo>
                    <a:pt x="40" y="50"/>
                  </a:moveTo>
                  <a:lnTo>
                    <a:pt x="40" y="50"/>
                  </a:lnTo>
                  <a:lnTo>
                    <a:pt x="34" y="53"/>
                  </a:lnTo>
                  <a:lnTo>
                    <a:pt x="24" y="56"/>
                  </a:lnTo>
                  <a:lnTo>
                    <a:pt x="14" y="53"/>
                  </a:lnTo>
                  <a:lnTo>
                    <a:pt x="4" y="43"/>
                  </a:lnTo>
                  <a:lnTo>
                    <a:pt x="0" y="30"/>
                  </a:lnTo>
                  <a:lnTo>
                    <a:pt x="0" y="13"/>
                  </a:lnTo>
                  <a:lnTo>
                    <a:pt x="14" y="3"/>
                  </a:lnTo>
                  <a:lnTo>
                    <a:pt x="30" y="0"/>
                  </a:lnTo>
                  <a:lnTo>
                    <a:pt x="47" y="6"/>
                  </a:lnTo>
                  <a:lnTo>
                    <a:pt x="50" y="16"/>
                  </a:lnTo>
                  <a:lnTo>
                    <a:pt x="54" y="26"/>
                  </a:lnTo>
                  <a:lnTo>
                    <a:pt x="50" y="36"/>
                  </a:lnTo>
                  <a:lnTo>
                    <a:pt x="40" y="50"/>
                  </a:lnTo>
                  <a:lnTo>
                    <a:pt x="40" y="5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75" name="Line 159"/>
            <p:cNvSpPr>
              <a:spLocks noChangeShapeType="1"/>
            </p:cNvSpPr>
            <p:nvPr/>
          </p:nvSpPr>
          <p:spPr bwMode="auto">
            <a:xfrm flipV="1">
              <a:off x="4157" y="3094"/>
              <a:ext cx="20" cy="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76" name="Freeform 160"/>
            <p:cNvSpPr>
              <a:spLocks/>
            </p:cNvSpPr>
            <p:nvPr/>
          </p:nvSpPr>
          <p:spPr bwMode="auto">
            <a:xfrm>
              <a:off x="4129" y="3106"/>
              <a:ext cx="8" cy="17"/>
            </a:xfrm>
            <a:custGeom>
              <a:avLst/>
              <a:gdLst>
                <a:gd name="T0" fmla="*/ 10 w 10"/>
                <a:gd name="T1" fmla="*/ 10 h 20"/>
                <a:gd name="T2" fmla="*/ 7 w 10"/>
                <a:gd name="T3" fmla="*/ 16 h 20"/>
                <a:gd name="T4" fmla="*/ 7 w 10"/>
                <a:gd name="T5" fmla="*/ 20 h 20"/>
                <a:gd name="T6" fmla="*/ 4 w 10"/>
                <a:gd name="T7" fmla="*/ 16 h 20"/>
                <a:gd name="T8" fmla="*/ 0 w 10"/>
                <a:gd name="T9" fmla="*/ 10 h 20"/>
                <a:gd name="T10" fmla="*/ 4 w 10"/>
                <a:gd name="T11" fmla="*/ 3 h 20"/>
                <a:gd name="T12" fmla="*/ 7 w 10"/>
                <a:gd name="T13" fmla="*/ 0 h 20"/>
                <a:gd name="T14" fmla="*/ 7 w 10"/>
                <a:gd name="T15" fmla="*/ 3 h 20"/>
                <a:gd name="T16" fmla="*/ 10 w 10"/>
                <a:gd name="T17" fmla="*/ 10 h 20"/>
                <a:gd name="T18" fmla="*/ 10 w 10"/>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20">
                  <a:moveTo>
                    <a:pt x="10" y="10"/>
                  </a:moveTo>
                  <a:lnTo>
                    <a:pt x="7" y="16"/>
                  </a:lnTo>
                  <a:lnTo>
                    <a:pt x="7" y="20"/>
                  </a:lnTo>
                  <a:lnTo>
                    <a:pt x="4" y="16"/>
                  </a:lnTo>
                  <a:lnTo>
                    <a:pt x="0" y="10"/>
                  </a:lnTo>
                  <a:lnTo>
                    <a:pt x="4" y="3"/>
                  </a:lnTo>
                  <a:lnTo>
                    <a:pt x="7" y="0"/>
                  </a:lnTo>
                  <a:lnTo>
                    <a:pt x="7" y="3"/>
                  </a:lnTo>
                  <a:lnTo>
                    <a:pt x="10" y="10"/>
                  </a:lnTo>
                  <a:lnTo>
                    <a:pt x="1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77" name="Freeform 161"/>
            <p:cNvSpPr>
              <a:spLocks/>
            </p:cNvSpPr>
            <p:nvPr/>
          </p:nvSpPr>
          <p:spPr bwMode="auto">
            <a:xfrm>
              <a:off x="4189" y="3312"/>
              <a:ext cx="36" cy="144"/>
            </a:xfrm>
            <a:custGeom>
              <a:avLst/>
              <a:gdLst>
                <a:gd name="T0" fmla="*/ 26 w 43"/>
                <a:gd name="T1" fmla="*/ 148 h 168"/>
                <a:gd name="T2" fmla="*/ 0 w 43"/>
                <a:gd name="T3" fmla="*/ 7 h 168"/>
                <a:gd name="T4" fmla="*/ 23 w 43"/>
                <a:gd name="T5" fmla="*/ 0 h 168"/>
                <a:gd name="T6" fmla="*/ 43 w 43"/>
                <a:gd name="T7" fmla="*/ 141 h 168"/>
                <a:gd name="T8" fmla="*/ 40 w 43"/>
                <a:gd name="T9" fmla="*/ 168 h 168"/>
                <a:gd name="T10" fmla="*/ 26 w 43"/>
                <a:gd name="T11" fmla="*/ 148 h 168"/>
              </a:gdLst>
              <a:ahLst/>
              <a:cxnLst>
                <a:cxn ang="0">
                  <a:pos x="T0" y="T1"/>
                </a:cxn>
                <a:cxn ang="0">
                  <a:pos x="T2" y="T3"/>
                </a:cxn>
                <a:cxn ang="0">
                  <a:pos x="T4" y="T5"/>
                </a:cxn>
                <a:cxn ang="0">
                  <a:pos x="T6" y="T7"/>
                </a:cxn>
                <a:cxn ang="0">
                  <a:pos x="T8" y="T9"/>
                </a:cxn>
                <a:cxn ang="0">
                  <a:pos x="T10" y="T11"/>
                </a:cxn>
              </a:cxnLst>
              <a:rect l="0" t="0" r="r" b="b"/>
              <a:pathLst>
                <a:path w="43" h="168">
                  <a:moveTo>
                    <a:pt x="26" y="148"/>
                  </a:moveTo>
                  <a:lnTo>
                    <a:pt x="0" y="7"/>
                  </a:lnTo>
                  <a:lnTo>
                    <a:pt x="23" y="0"/>
                  </a:lnTo>
                  <a:lnTo>
                    <a:pt x="43" y="141"/>
                  </a:lnTo>
                  <a:lnTo>
                    <a:pt x="40" y="168"/>
                  </a:lnTo>
                  <a:lnTo>
                    <a:pt x="26" y="148"/>
                  </a:lnTo>
                  <a:close/>
                </a:path>
              </a:pathLst>
            </a:custGeom>
            <a:solidFill>
              <a:srgbClr val="3E9A2A"/>
            </a:solidFill>
            <a:ln w="26988">
              <a:solidFill>
                <a:srgbClr val="000000"/>
              </a:solidFill>
              <a:prstDash val="solid"/>
              <a:round/>
              <a:headEnd/>
              <a:tailEnd/>
            </a:ln>
          </p:spPr>
          <p:txBody>
            <a:bodyPr/>
            <a:lstStyle/>
            <a:p>
              <a:endParaRPr lang="ja-JP" altLang="en-US"/>
            </a:p>
          </p:txBody>
        </p:sp>
        <p:sp>
          <p:nvSpPr>
            <p:cNvPr id="34978" name="Freeform 162"/>
            <p:cNvSpPr>
              <a:spLocks/>
            </p:cNvSpPr>
            <p:nvPr/>
          </p:nvSpPr>
          <p:spPr bwMode="auto">
            <a:xfrm>
              <a:off x="4134" y="3381"/>
              <a:ext cx="91" cy="49"/>
            </a:xfrm>
            <a:custGeom>
              <a:avLst/>
              <a:gdLst>
                <a:gd name="T0" fmla="*/ 0 w 107"/>
                <a:gd name="T1" fmla="*/ 30 h 57"/>
                <a:gd name="T2" fmla="*/ 7 w 107"/>
                <a:gd name="T3" fmla="*/ 33 h 57"/>
                <a:gd name="T4" fmla="*/ 27 w 107"/>
                <a:gd name="T5" fmla="*/ 43 h 57"/>
                <a:gd name="T6" fmla="*/ 47 w 107"/>
                <a:gd name="T7" fmla="*/ 53 h 57"/>
                <a:gd name="T8" fmla="*/ 67 w 107"/>
                <a:gd name="T9" fmla="*/ 57 h 57"/>
                <a:gd name="T10" fmla="*/ 80 w 107"/>
                <a:gd name="T11" fmla="*/ 57 h 57"/>
                <a:gd name="T12" fmla="*/ 90 w 107"/>
                <a:gd name="T13" fmla="*/ 53 h 57"/>
                <a:gd name="T14" fmla="*/ 94 w 107"/>
                <a:gd name="T15" fmla="*/ 47 h 57"/>
                <a:gd name="T16" fmla="*/ 97 w 107"/>
                <a:gd name="T17" fmla="*/ 43 h 57"/>
                <a:gd name="T18" fmla="*/ 97 w 107"/>
                <a:gd name="T19" fmla="*/ 43 h 57"/>
                <a:gd name="T20" fmla="*/ 100 w 107"/>
                <a:gd name="T21" fmla="*/ 43 h 57"/>
                <a:gd name="T22" fmla="*/ 107 w 107"/>
                <a:gd name="T23" fmla="*/ 40 h 57"/>
                <a:gd name="T24" fmla="*/ 107 w 107"/>
                <a:gd name="T25" fmla="*/ 30 h 57"/>
                <a:gd name="T26" fmla="*/ 100 w 107"/>
                <a:gd name="T27" fmla="*/ 20 h 57"/>
                <a:gd name="T28" fmla="*/ 84 w 107"/>
                <a:gd name="T29" fmla="*/ 6 h 57"/>
                <a:gd name="T30" fmla="*/ 54 w 107"/>
                <a:gd name="T31" fmla="*/ 0 h 57"/>
                <a:gd name="T32" fmla="*/ 37 w 107"/>
                <a:gd name="T33" fmla="*/ 3 h 57"/>
                <a:gd name="T34" fmla="*/ 13 w 107"/>
                <a:gd name="T35" fmla="*/ 6 h 57"/>
                <a:gd name="T36" fmla="*/ 0 w 107"/>
                <a:gd name="T37" fmla="*/ 3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57">
                  <a:moveTo>
                    <a:pt x="0" y="30"/>
                  </a:moveTo>
                  <a:lnTo>
                    <a:pt x="7" y="33"/>
                  </a:lnTo>
                  <a:lnTo>
                    <a:pt x="27" y="43"/>
                  </a:lnTo>
                  <a:lnTo>
                    <a:pt x="47" y="53"/>
                  </a:lnTo>
                  <a:lnTo>
                    <a:pt x="67" y="57"/>
                  </a:lnTo>
                  <a:lnTo>
                    <a:pt x="80" y="57"/>
                  </a:lnTo>
                  <a:lnTo>
                    <a:pt x="90" y="53"/>
                  </a:lnTo>
                  <a:lnTo>
                    <a:pt x="94" y="47"/>
                  </a:lnTo>
                  <a:lnTo>
                    <a:pt x="97" y="43"/>
                  </a:lnTo>
                  <a:lnTo>
                    <a:pt x="97" y="43"/>
                  </a:lnTo>
                  <a:lnTo>
                    <a:pt x="100" y="43"/>
                  </a:lnTo>
                  <a:lnTo>
                    <a:pt x="107" y="40"/>
                  </a:lnTo>
                  <a:lnTo>
                    <a:pt x="107" y="30"/>
                  </a:lnTo>
                  <a:lnTo>
                    <a:pt x="100" y="20"/>
                  </a:lnTo>
                  <a:lnTo>
                    <a:pt x="84" y="6"/>
                  </a:lnTo>
                  <a:lnTo>
                    <a:pt x="54" y="0"/>
                  </a:lnTo>
                  <a:lnTo>
                    <a:pt x="37" y="3"/>
                  </a:lnTo>
                  <a:lnTo>
                    <a:pt x="13" y="6"/>
                  </a:lnTo>
                  <a:lnTo>
                    <a:pt x="0" y="3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79" name="Freeform 163"/>
            <p:cNvSpPr>
              <a:spLocks/>
            </p:cNvSpPr>
            <p:nvPr/>
          </p:nvSpPr>
          <p:spPr bwMode="auto">
            <a:xfrm>
              <a:off x="4214" y="3257"/>
              <a:ext cx="11" cy="95"/>
            </a:xfrm>
            <a:custGeom>
              <a:avLst/>
              <a:gdLst>
                <a:gd name="T0" fmla="*/ 0 w 13"/>
                <a:gd name="T1" fmla="*/ 0 h 110"/>
                <a:gd name="T2" fmla="*/ 3 w 13"/>
                <a:gd name="T3" fmla="*/ 3 h 110"/>
                <a:gd name="T4" fmla="*/ 3 w 13"/>
                <a:gd name="T5" fmla="*/ 13 h 110"/>
                <a:gd name="T6" fmla="*/ 6 w 13"/>
                <a:gd name="T7" fmla="*/ 27 h 110"/>
                <a:gd name="T8" fmla="*/ 6 w 13"/>
                <a:gd name="T9" fmla="*/ 43 h 110"/>
                <a:gd name="T10" fmla="*/ 13 w 13"/>
                <a:gd name="T11" fmla="*/ 80 h 110"/>
                <a:gd name="T12" fmla="*/ 13 w 13"/>
                <a:gd name="T13" fmla="*/ 97 h 110"/>
                <a:gd name="T14" fmla="*/ 10 w 13"/>
                <a:gd name="T15" fmla="*/ 11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0">
                  <a:moveTo>
                    <a:pt x="0" y="0"/>
                  </a:moveTo>
                  <a:lnTo>
                    <a:pt x="3" y="3"/>
                  </a:lnTo>
                  <a:lnTo>
                    <a:pt x="3" y="13"/>
                  </a:lnTo>
                  <a:lnTo>
                    <a:pt x="6" y="27"/>
                  </a:lnTo>
                  <a:lnTo>
                    <a:pt x="6" y="43"/>
                  </a:lnTo>
                  <a:lnTo>
                    <a:pt x="13" y="80"/>
                  </a:lnTo>
                  <a:lnTo>
                    <a:pt x="13" y="97"/>
                  </a:lnTo>
                  <a:lnTo>
                    <a:pt x="10" y="1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80" name="Freeform 164"/>
            <p:cNvSpPr>
              <a:spLocks/>
            </p:cNvSpPr>
            <p:nvPr/>
          </p:nvSpPr>
          <p:spPr bwMode="auto">
            <a:xfrm>
              <a:off x="4484" y="3677"/>
              <a:ext cx="111" cy="95"/>
            </a:xfrm>
            <a:custGeom>
              <a:avLst/>
              <a:gdLst>
                <a:gd name="T0" fmla="*/ 67 w 131"/>
                <a:gd name="T1" fmla="*/ 0 h 111"/>
                <a:gd name="T2" fmla="*/ 0 w 131"/>
                <a:gd name="T3" fmla="*/ 67 h 111"/>
                <a:gd name="T4" fmla="*/ 57 w 131"/>
                <a:gd name="T5" fmla="*/ 111 h 111"/>
                <a:gd name="T6" fmla="*/ 131 w 131"/>
                <a:gd name="T7" fmla="*/ 44 h 111"/>
                <a:gd name="T8" fmla="*/ 67 w 131"/>
                <a:gd name="T9" fmla="*/ 0 h 111"/>
              </a:gdLst>
              <a:ahLst/>
              <a:cxnLst>
                <a:cxn ang="0">
                  <a:pos x="T0" y="T1"/>
                </a:cxn>
                <a:cxn ang="0">
                  <a:pos x="T2" y="T3"/>
                </a:cxn>
                <a:cxn ang="0">
                  <a:pos x="T4" y="T5"/>
                </a:cxn>
                <a:cxn ang="0">
                  <a:pos x="T6" y="T7"/>
                </a:cxn>
                <a:cxn ang="0">
                  <a:pos x="T8" y="T9"/>
                </a:cxn>
              </a:cxnLst>
              <a:rect l="0" t="0" r="r" b="b"/>
              <a:pathLst>
                <a:path w="131" h="111">
                  <a:moveTo>
                    <a:pt x="67" y="0"/>
                  </a:moveTo>
                  <a:lnTo>
                    <a:pt x="0" y="67"/>
                  </a:lnTo>
                  <a:lnTo>
                    <a:pt x="57" y="111"/>
                  </a:lnTo>
                  <a:lnTo>
                    <a:pt x="131" y="44"/>
                  </a:lnTo>
                  <a:lnTo>
                    <a:pt x="67" y="0"/>
                  </a:lnTo>
                  <a:close/>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81" name="Freeform 165"/>
            <p:cNvSpPr>
              <a:spLocks/>
            </p:cNvSpPr>
            <p:nvPr/>
          </p:nvSpPr>
          <p:spPr bwMode="auto">
            <a:xfrm>
              <a:off x="4564" y="3493"/>
              <a:ext cx="187" cy="241"/>
            </a:xfrm>
            <a:custGeom>
              <a:avLst/>
              <a:gdLst>
                <a:gd name="T0" fmla="*/ 20 w 221"/>
                <a:gd name="T1" fmla="*/ 80 h 281"/>
                <a:gd name="T2" fmla="*/ 20 w 221"/>
                <a:gd name="T3" fmla="*/ 80 h 281"/>
                <a:gd name="T4" fmla="*/ 13 w 221"/>
                <a:gd name="T5" fmla="*/ 74 h 281"/>
                <a:gd name="T6" fmla="*/ 3 w 221"/>
                <a:gd name="T7" fmla="*/ 57 h 281"/>
                <a:gd name="T8" fmla="*/ 0 w 221"/>
                <a:gd name="T9" fmla="*/ 34 h 281"/>
                <a:gd name="T10" fmla="*/ 0 w 221"/>
                <a:gd name="T11" fmla="*/ 24 h 281"/>
                <a:gd name="T12" fmla="*/ 3 w 221"/>
                <a:gd name="T13" fmla="*/ 17 h 281"/>
                <a:gd name="T14" fmla="*/ 20 w 221"/>
                <a:gd name="T15" fmla="*/ 10 h 281"/>
                <a:gd name="T16" fmla="*/ 43 w 221"/>
                <a:gd name="T17" fmla="*/ 4 h 281"/>
                <a:gd name="T18" fmla="*/ 73 w 221"/>
                <a:gd name="T19" fmla="*/ 0 h 281"/>
                <a:gd name="T20" fmla="*/ 110 w 221"/>
                <a:gd name="T21" fmla="*/ 0 h 281"/>
                <a:gd name="T22" fmla="*/ 144 w 221"/>
                <a:gd name="T23" fmla="*/ 7 h 281"/>
                <a:gd name="T24" fmla="*/ 177 w 221"/>
                <a:gd name="T25" fmla="*/ 14 h 281"/>
                <a:gd name="T26" fmla="*/ 201 w 221"/>
                <a:gd name="T27" fmla="*/ 24 h 281"/>
                <a:gd name="T28" fmla="*/ 217 w 221"/>
                <a:gd name="T29" fmla="*/ 40 h 281"/>
                <a:gd name="T30" fmla="*/ 221 w 221"/>
                <a:gd name="T31" fmla="*/ 64 h 281"/>
                <a:gd name="T32" fmla="*/ 217 w 221"/>
                <a:gd name="T33" fmla="*/ 97 h 281"/>
                <a:gd name="T34" fmla="*/ 207 w 221"/>
                <a:gd name="T35" fmla="*/ 137 h 281"/>
                <a:gd name="T36" fmla="*/ 197 w 221"/>
                <a:gd name="T37" fmla="*/ 181 h 281"/>
                <a:gd name="T38" fmla="*/ 180 w 221"/>
                <a:gd name="T39" fmla="*/ 218 h 281"/>
                <a:gd name="T40" fmla="*/ 167 w 221"/>
                <a:gd name="T41" fmla="*/ 251 h 281"/>
                <a:gd name="T42" fmla="*/ 160 w 221"/>
                <a:gd name="T43" fmla="*/ 274 h 281"/>
                <a:gd name="T44" fmla="*/ 157 w 221"/>
                <a:gd name="T45" fmla="*/ 281 h 281"/>
                <a:gd name="T46" fmla="*/ 154 w 221"/>
                <a:gd name="T47" fmla="*/ 281 h 281"/>
                <a:gd name="T48" fmla="*/ 124 w 221"/>
                <a:gd name="T49" fmla="*/ 264 h 281"/>
                <a:gd name="T50" fmla="*/ 104 w 221"/>
                <a:gd name="T51" fmla="*/ 248 h 281"/>
                <a:gd name="T52" fmla="*/ 87 w 221"/>
                <a:gd name="T53" fmla="*/ 238 h 281"/>
                <a:gd name="T54" fmla="*/ 73 w 221"/>
                <a:gd name="T55" fmla="*/ 231 h 281"/>
                <a:gd name="T56" fmla="*/ 70 w 221"/>
                <a:gd name="T57" fmla="*/ 228 h 281"/>
                <a:gd name="T58" fmla="*/ 63 w 221"/>
                <a:gd name="T59" fmla="*/ 224 h 281"/>
                <a:gd name="T60" fmla="*/ 63 w 221"/>
                <a:gd name="T61" fmla="*/ 224 h 281"/>
                <a:gd name="T62" fmla="*/ 20 w 221"/>
                <a:gd name="T63" fmla="*/ 8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1" h="281">
                  <a:moveTo>
                    <a:pt x="20" y="80"/>
                  </a:moveTo>
                  <a:lnTo>
                    <a:pt x="20" y="80"/>
                  </a:lnTo>
                  <a:lnTo>
                    <a:pt x="13" y="74"/>
                  </a:lnTo>
                  <a:lnTo>
                    <a:pt x="3" y="57"/>
                  </a:lnTo>
                  <a:lnTo>
                    <a:pt x="0" y="34"/>
                  </a:lnTo>
                  <a:lnTo>
                    <a:pt x="0" y="24"/>
                  </a:lnTo>
                  <a:lnTo>
                    <a:pt x="3" y="17"/>
                  </a:lnTo>
                  <a:lnTo>
                    <a:pt x="20" y="10"/>
                  </a:lnTo>
                  <a:lnTo>
                    <a:pt x="43" y="4"/>
                  </a:lnTo>
                  <a:lnTo>
                    <a:pt x="73" y="0"/>
                  </a:lnTo>
                  <a:lnTo>
                    <a:pt x="110" y="0"/>
                  </a:lnTo>
                  <a:lnTo>
                    <a:pt x="144" y="7"/>
                  </a:lnTo>
                  <a:lnTo>
                    <a:pt x="177" y="14"/>
                  </a:lnTo>
                  <a:lnTo>
                    <a:pt x="201" y="24"/>
                  </a:lnTo>
                  <a:lnTo>
                    <a:pt x="217" y="40"/>
                  </a:lnTo>
                  <a:lnTo>
                    <a:pt x="221" y="64"/>
                  </a:lnTo>
                  <a:lnTo>
                    <a:pt x="217" y="97"/>
                  </a:lnTo>
                  <a:lnTo>
                    <a:pt x="207" y="137"/>
                  </a:lnTo>
                  <a:lnTo>
                    <a:pt x="197" y="181"/>
                  </a:lnTo>
                  <a:lnTo>
                    <a:pt x="180" y="218"/>
                  </a:lnTo>
                  <a:lnTo>
                    <a:pt x="167" y="251"/>
                  </a:lnTo>
                  <a:lnTo>
                    <a:pt x="160" y="274"/>
                  </a:lnTo>
                  <a:lnTo>
                    <a:pt x="157" y="281"/>
                  </a:lnTo>
                  <a:lnTo>
                    <a:pt x="154" y="281"/>
                  </a:lnTo>
                  <a:lnTo>
                    <a:pt x="124" y="264"/>
                  </a:lnTo>
                  <a:lnTo>
                    <a:pt x="104" y="248"/>
                  </a:lnTo>
                  <a:lnTo>
                    <a:pt x="87" y="238"/>
                  </a:lnTo>
                  <a:lnTo>
                    <a:pt x="73" y="231"/>
                  </a:lnTo>
                  <a:lnTo>
                    <a:pt x="70" y="228"/>
                  </a:lnTo>
                  <a:lnTo>
                    <a:pt x="63" y="224"/>
                  </a:lnTo>
                  <a:lnTo>
                    <a:pt x="63" y="224"/>
                  </a:lnTo>
                  <a:lnTo>
                    <a:pt x="20" y="8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82" name="Freeform 166"/>
            <p:cNvSpPr>
              <a:spLocks/>
            </p:cNvSpPr>
            <p:nvPr/>
          </p:nvSpPr>
          <p:spPr bwMode="auto">
            <a:xfrm>
              <a:off x="4521" y="3556"/>
              <a:ext cx="190" cy="216"/>
            </a:xfrm>
            <a:custGeom>
              <a:avLst/>
              <a:gdLst>
                <a:gd name="T0" fmla="*/ 80 w 224"/>
                <a:gd name="T1" fmla="*/ 0 h 251"/>
                <a:gd name="T2" fmla="*/ 73 w 224"/>
                <a:gd name="T3" fmla="*/ 3 h 251"/>
                <a:gd name="T4" fmla="*/ 63 w 224"/>
                <a:gd name="T5" fmla="*/ 23 h 251"/>
                <a:gd name="T6" fmla="*/ 50 w 224"/>
                <a:gd name="T7" fmla="*/ 50 h 251"/>
                <a:gd name="T8" fmla="*/ 43 w 224"/>
                <a:gd name="T9" fmla="*/ 90 h 251"/>
                <a:gd name="T10" fmla="*/ 37 w 224"/>
                <a:gd name="T11" fmla="*/ 90 h 251"/>
                <a:gd name="T12" fmla="*/ 23 w 224"/>
                <a:gd name="T13" fmla="*/ 90 h 251"/>
                <a:gd name="T14" fmla="*/ 10 w 224"/>
                <a:gd name="T15" fmla="*/ 97 h 251"/>
                <a:gd name="T16" fmla="*/ 0 w 224"/>
                <a:gd name="T17" fmla="*/ 110 h 251"/>
                <a:gd name="T18" fmla="*/ 3 w 224"/>
                <a:gd name="T19" fmla="*/ 130 h 251"/>
                <a:gd name="T20" fmla="*/ 13 w 224"/>
                <a:gd name="T21" fmla="*/ 144 h 251"/>
                <a:gd name="T22" fmla="*/ 23 w 224"/>
                <a:gd name="T23" fmla="*/ 150 h 251"/>
                <a:gd name="T24" fmla="*/ 30 w 224"/>
                <a:gd name="T25" fmla="*/ 154 h 251"/>
                <a:gd name="T26" fmla="*/ 26 w 224"/>
                <a:gd name="T27" fmla="*/ 157 h 251"/>
                <a:gd name="T28" fmla="*/ 23 w 224"/>
                <a:gd name="T29" fmla="*/ 174 h 251"/>
                <a:gd name="T30" fmla="*/ 23 w 224"/>
                <a:gd name="T31" fmla="*/ 190 h 251"/>
                <a:gd name="T32" fmla="*/ 30 w 224"/>
                <a:gd name="T33" fmla="*/ 217 h 251"/>
                <a:gd name="T34" fmla="*/ 37 w 224"/>
                <a:gd name="T35" fmla="*/ 227 h 251"/>
                <a:gd name="T36" fmla="*/ 47 w 224"/>
                <a:gd name="T37" fmla="*/ 237 h 251"/>
                <a:gd name="T38" fmla="*/ 77 w 224"/>
                <a:gd name="T39" fmla="*/ 247 h 251"/>
                <a:gd name="T40" fmla="*/ 103 w 224"/>
                <a:gd name="T41" fmla="*/ 251 h 251"/>
                <a:gd name="T42" fmla="*/ 110 w 224"/>
                <a:gd name="T43" fmla="*/ 251 h 251"/>
                <a:gd name="T44" fmla="*/ 113 w 224"/>
                <a:gd name="T45" fmla="*/ 251 h 251"/>
                <a:gd name="T46" fmla="*/ 144 w 224"/>
                <a:gd name="T47" fmla="*/ 237 h 251"/>
                <a:gd name="T48" fmla="*/ 167 w 224"/>
                <a:gd name="T49" fmla="*/ 224 h 251"/>
                <a:gd name="T50" fmla="*/ 184 w 224"/>
                <a:gd name="T51" fmla="*/ 217 h 251"/>
                <a:gd name="T52" fmla="*/ 194 w 224"/>
                <a:gd name="T53" fmla="*/ 214 h 251"/>
                <a:gd name="T54" fmla="*/ 200 w 224"/>
                <a:gd name="T55" fmla="*/ 210 h 251"/>
                <a:gd name="T56" fmla="*/ 204 w 224"/>
                <a:gd name="T57" fmla="*/ 207 h 251"/>
                <a:gd name="T58" fmla="*/ 204 w 224"/>
                <a:gd name="T59" fmla="*/ 207 h 251"/>
                <a:gd name="T60" fmla="*/ 204 w 224"/>
                <a:gd name="T61" fmla="*/ 207 h 251"/>
                <a:gd name="T62" fmla="*/ 204 w 224"/>
                <a:gd name="T63" fmla="*/ 200 h 251"/>
                <a:gd name="T64" fmla="*/ 204 w 224"/>
                <a:gd name="T65" fmla="*/ 184 h 251"/>
                <a:gd name="T66" fmla="*/ 200 w 224"/>
                <a:gd name="T67" fmla="*/ 164 h 251"/>
                <a:gd name="T68" fmla="*/ 194 w 224"/>
                <a:gd name="T69" fmla="*/ 150 h 251"/>
                <a:gd name="T70" fmla="*/ 197 w 224"/>
                <a:gd name="T71" fmla="*/ 150 h 251"/>
                <a:gd name="T72" fmla="*/ 210 w 224"/>
                <a:gd name="T73" fmla="*/ 144 h 251"/>
                <a:gd name="T74" fmla="*/ 220 w 224"/>
                <a:gd name="T75" fmla="*/ 134 h 251"/>
                <a:gd name="T76" fmla="*/ 224 w 224"/>
                <a:gd name="T77" fmla="*/ 117 h 251"/>
                <a:gd name="T78" fmla="*/ 224 w 224"/>
                <a:gd name="T79" fmla="*/ 107 h 251"/>
                <a:gd name="T80" fmla="*/ 220 w 224"/>
                <a:gd name="T81" fmla="*/ 103 h 251"/>
                <a:gd name="T82" fmla="*/ 207 w 224"/>
                <a:gd name="T83" fmla="*/ 103 h 251"/>
                <a:gd name="T84" fmla="*/ 194 w 224"/>
                <a:gd name="T85" fmla="*/ 107 h 251"/>
                <a:gd name="T86" fmla="*/ 187 w 224"/>
                <a:gd name="T87" fmla="*/ 110 h 251"/>
                <a:gd name="T88" fmla="*/ 187 w 224"/>
                <a:gd name="T89" fmla="*/ 107 h 251"/>
                <a:gd name="T90" fmla="*/ 187 w 224"/>
                <a:gd name="T91" fmla="*/ 100 h 251"/>
                <a:gd name="T92" fmla="*/ 187 w 224"/>
                <a:gd name="T93" fmla="*/ 73 h 251"/>
                <a:gd name="T94" fmla="*/ 184 w 224"/>
                <a:gd name="T95" fmla="*/ 40 h 251"/>
                <a:gd name="T96" fmla="*/ 180 w 224"/>
                <a:gd name="T97" fmla="*/ 27 h 251"/>
                <a:gd name="T98" fmla="*/ 174 w 224"/>
                <a:gd name="T99" fmla="*/ 20 h 251"/>
                <a:gd name="T100" fmla="*/ 167 w 224"/>
                <a:gd name="T101" fmla="*/ 13 h 251"/>
                <a:gd name="T102" fmla="*/ 154 w 224"/>
                <a:gd name="T103" fmla="*/ 6 h 251"/>
                <a:gd name="T104" fmla="*/ 120 w 224"/>
                <a:gd name="T105" fmla="*/ 3 h 251"/>
                <a:gd name="T106" fmla="*/ 90 w 224"/>
                <a:gd name="T107" fmla="*/ 0 h 251"/>
                <a:gd name="T108" fmla="*/ 80 w 224"/>
                <a:gd name="T109" fmla="*/ 0 h 251"/>
                <a:gd name="T110" fmla="*/ 80 w 224"/>
                <a:gd name="T111" fmla="*/ 0 h 251"/>
                <a:gd name="T112" fmla="*/ 80 w 224"/>
                <a:gd name="T113"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4" h="251">
                  <a:moveTo>
                    <a:pt x="80" y="0"/>
                  </a:moveTo>
                  <a:lnTo>
                    <a:pt x="73" y="3"/>
                  </a:lnTo>
                  <a:lnTo>
                    <a:pt x="63" y="23"/>
                  </a:lnTo>
                  <a:lnTo>
                    <a:pt x="50" y="50"/>
                  </a:lnTo>
                  <a:lnTo>
                    <a:pt x="43" y="90"/>
                  </a:lnTo>
                  <a:lnTo>
                    <a:pt x="37" y="90"/>
                  </a:lnTo>
                  <a:lnTo>
                    <a:pt x="23" y="90"/>
                  </a:lnTo>
                  <a:lnTo>
                    <a:pt x="10" y="97"/>
                  </a:lnTo>
                  <a:lnTo>
                    <a:pt x="0" y="110"/>
                  </a:lnTo>
                  <a:lnTo>
                    <a:pt x="3" y="130"/>
                  </a:lnTo>
                  <a:lnTo>
                    <a:pt x="13" y="144"/>
                  </a:lnTo>
                  <a:lnTo>
                    <a:pt x="23" y="150"/>
                  </a:lnTo>
                  <a:lnTo>
                    <a:pt x="30" y="154"/>
                  </a:lnTo>
                  <a:lnTo>
                    <a:pt x="26" y="157"/>
                  </a:lnTo>
                  <a:lnTo>
                    <a:pt x="23" y="174"/>
                  </a:lnTo>
                  <a:lnTo>
                    <a:pt x="23" y="190"/>
                  </a:lnTo>
                  <a:lnTo>
                    <a:pt x="30" y="217"/>
                  </a:lnTo>
                  <a:lnTo>
                    <a:pt x="37" y="227"/>
                  </a:lnTo>
                  <a:lnTo>
                    <a:pt x="47" y="237"/>
                  </a:lnTo>
                  <a:lnTo>
                    <a:pt x="77" y="247"/>
                  </a:lnTo>
                  <a:lnTo>
                    <a:pt x="103" y="251"/>
                  </a:lnTo>
                  <a:lnTo>
                    <a:pt x="110" y="251"/>
                  </a:lnTo>
                  <a:lnTo>
                    <a:pt x="113" y="251"/>
                  </a:lnTo>
                  <a:lnTo>
                    <a:pt x="144" y="237"/>
                  </a:lnTo>
                  <a:lnTo>
                    <a:pt x="167" y="224"/>
                  </a:lnTo>
                  <a:lnTo>
                    <a:pt x="184" y="217"/>
                  </a:lnTo>
                  <a:lnTo>
                    <a:pt x="194" y="214"/>
                  </a:lnTo>
                  <a:lnTo>
                    <a:pt x="200" y="210"/>
                  </a:lnTo>
                  <a:lnTo>
                    <a:pt x="204" y="207"/>
                  </a:lnTo>
                  <a:lnTo>
                    <a:pt x="204" y="207"/>
                  </a:lnTo>
                  <a:lnTo>
                    <a:pt x="204" y="207"/>
                  </a:lnTo>
                  <a:lnTo>
                    <a:pt x="204" y="200"/>
                  </a:lnTo>
                  <a:lnTo>
                    <a:pt x="204" y="184"/>
                  </a:lnTo>
                  <a:lnTo>
                    <a:pt x="200" y="164"/>
                  </a:lnTo>
                  <a:lnTo>
                    <a:pt x="194" y="150"/>
                  </a:lnTo>
                  <a:lnTo>
                    <a:pt x="197" y="150"/>
                  </a:lnTo>
                  <a:lnTo>
                    <a:pt x="210" y="144"/>
                  </a:lnTo>
                  <a:lnTo>
                    <a:pt x="220" y="134"/>
                  </a:lnTo>
                  <a:lnTo>
                    <a:pt x="224" y="117"/>
                  </a:lnTo>
                  <a:lnTo>
                    <a:pt x="224" y="107"/>
                  </a:lnTo>
                  <a:lnTo>
                    <a:pt x="220" y="103"/>
                  </a:lnTo>
                  <a:lnTo>
                    <a:pt x="207" y="103"/>
                  </a:lnTo>
                  <a:lnTo>
                    <a:pt x="194" y="107"/>
                  </a:lnTo>
                  <a:lnTo>
                    <a:pt x="187" y="110"/>
                  </a:lnTo>
                  <a:lnTo>
                    <a:pt x="187" y="107"/>
                  </a:lnTo>
                  <a:lnTo>
                    <a:pt x="187" y="100"/>
                  </a:lnTo>
                  <a:lnTo>
                    <a:pt x="187" y="73"/>
                  </a:lnTo>
                  <a:lnTo>
                    <a:pt x="184" y="40"/>
                  </a:lnTo>
                  <a:lnTo>
                    <a:pt x="180" y="27"/>
                  </a:lnTo>
                  <a:lnTo>
                    <a:pt x="174" y="20"/>
                  </a:lnTo>
                  <a:lnTo>
                    <a:pt x="167" y="13"/>
                  </a:lnTo>
                  <a:lnTo>
                    <a:pt x="154" y="6"/>
                  </a:lnTo>
                  <a:lnTo>
                    <a:pt x="120" y="3"/>
                  </a:lnTo>
                  <a:lnTo>
                    <a:pt x="90" y="0"/>
                  </a:lnTo>
                  <a:lnTo>
                    <a:pt x="80" y="0"/>
                  </a:lnTo>
                  <a:lnTo>
                    <a:pt x="80" y="0"/>
                  </a:lnTo>
                  <a:lnTo>
                    <a:pt x="80" y="0"/>
                  </a:lnTo>
                  <a:close/>
                </a:path>
              </a:pathLst>
            </a:custGeom>
            <a:solidFill>
              <a:srgbClr val="F4D18C"/>
            </a:solidFill>
            <a:ln w="26988">
              <a:solidFill>
                <a:srgbClr val="000000"/>
              </a:solidFill>
              <a:prstDash val="solid"/>
              <a:round/>
              <a:headEnd/>
              <a:tailEnd/>
            </a:ln>
          </p:spPr>
          <p:txBody>
            <a:bodyPr/>
            <a:lstStyle/>
            <a:p>
              <a:endParaRPr lang="ja-JP" altLang="en-US"/>
            </a:p>
          </p:txBody>
        </p:sp>
        <p:sp>
          <p:nvSpPr>
            <p:cNvPr id="34983" name="Freeform 167"/>
            <p:cNvSpPr>
              <a:spLocks/>
            </p:cNvSpPr>
            <p:nvPr/>
          </p:nvSpPr>
          <p:spPr bwMode="auto">
            <a:xfrm>
              <a:off x="4589" y="3580"/>
              <a:ext cx="36" cy="20"/>
            </a:xfrm>
            <a:custGeom>
              <a:avLst/>
              <a:gdLst>
                <a:gd name="T0" fmla="*/ 0 w 43"/>
                <a:gd name="T1" fmla="*/ 10 h 23"/>
                <a:gd name="T2" fmla="*/ 0 w 43"/>
                <a:gd name="T3" fmla="*/ 6 h 23"/>
                <a:gd name="T4" fmla="*/ 3 w 43"/>
                <a:gd name="T5" fmla="*/ 3 h 23"/>
                <a:gd name="T6" fmla="*/ 10 w 43"/>
                <a:gd name="T7" fmla="*/ 0 h 23"/>
                <a:gd name="T8" fmla="*/ 23 w 43"/>
                <a:gd name="T9" fmla="*/ 0 h 23"/>
                <a:gd name="T10" fmla="*/ 33 w 43"/>
                <a:gd name="T11" fmla="*/ 6 h 23"/>
                <a:gd name="T12" fmla="*/ 40 w 43"/>
                <a:gd name="T13" fmla="*/ 13 h 23"/>
                <a:gd name="T14" fmla="*/ 43 w 43"/>
                <a:gd name="T15" fmla="*/ 20 h 23"/>
                <a:gd name="T16" fmla="*/ 43 w 4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3">
                  <a:moveTo>
                    <a:pt x="0" y="10"/>
                  </a:moveTo>
                  <a:lnTo>
                    <a:pt x="0" y="6"/>
                  </a:lnTo>
                  <a:lnTo>
                    <a:pt x="3" y="3"/>
                  </a:lnTo>
                  <a:lnTo>
                    <a:pt x="10" y="0"/>
                  </a:lnTo>
                  <a:lnTo>
                    <a:pt x="23" y="0"/>
                  </a:lnTo>
                  <a:lnTo>
                    <a:pt x="33" y="6"/>
                  </a:lnTo>
                  <a:lnTo>
                    <a:pt x="40" y="13"/>
                  </a:lnTo>
                  <a:lnTo>
                    <a:pt x="43" y="20"/>
                  </a:lnTo>
                  <a:lnTo>
                    <a:pt x="43" y="2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84" name="Freeform 168"/>
            <p:cNvSpPr>
              <a:spLocks/>
            </p:cNvSpPr>
            <p:nvPr/>
          </p:nvSpPr>
          <p:spPr bwMode="auto">
            <a:xfrm>
              <a:off x="4543" y="3714"/>
              <a:ext cx="74" cy="20"/>
            </a:xfrm>
            <a:custGeom>
              <a:avLst/>
              <a:gdLst>
                <a:gd name="T0" fmla="*/ 0 w 87"/>
                <a:gd name="T1" fmla="*/ 23 h 23"/>
                <a:gd name="T2" fmla="*/ 4 w 87"/>
                <a:gd name="T3" fmla="*/ 23 h 23"/>
                <a:gd name="T4" fmla="*/ 21 w 87"/>
                <a:gd name="T5" fmla="*/ 23 h 23"/>
                <a:gd name="T6" fmla="*/ 44 w 87"/>
                <a:gd name="T7" fmla="*/ 23 h 23"/>
                <a:gd name="T8" fmla="*/ 71 w 87"/>
                <a:gd name="T9" fmla="*/ 16 h 23"/>
                <a:gd name="T10" fmla="*/ 81 w 87"/>
                <a:gd name="T11" fmla="*/ 6 h 23"/>
                <a:gd name="T12" fmla="*/ 87 w 87"/>
                <a:gd name="T13" fmla="*/ 0 h 23"/>
                <a:gd name="T14" fmla="*/ 87 w 87"/>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 h="23">
                  <a:moveTo>
                    <a:pt x="0" y="23"/>
                  </a:moveTo>
                  <a:lnTo>
                    <a:pt x="4" y="23"/>
                  </a:lnTo>
                  <a:lnTo>
                    <a:pt x="21" y="23"/>
                  </a:lnTo>
                  <a:lnTo>
                    <a:pt x="44" y="23"/>
                  </a:lnTo>
                  <a:lnTo>
                    <a:pt x="71" y="16"/>
                  </a:lnTo>
                  <a:lnTo>
                    <a:pt x="81" y="6"/>
                  </a:lnTo>
                  <a:lnTo>
                    <a:pt x="87" y="0"/>
                  </a:lnTo>
                  <a:lnTo>
                    <a:pt x="8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85" name="Freeform 169"/>
            <p:cNvSpPr>
              <a:spLocks/>
            </p:cNvSpPr>
            <p:nvPr/>
          </p:nvSpPr>
          <p:spPr bwMode="auto">
            <a:xfrm>
              <a:off x="4578" y="3600"/>
              <a:ext cx="11" cy="22"/>
            </a:xfrm>
            <a:custGeom>
              <a:avLst/>
              <a:gdLst>
                <a:gd name="T0" fmla="*/ 13 w 13"/>
                <a:gd name="T1" fmla="*/ 17 h 27"/>
                <a:gd name="T2" fmla="*/ 10 w 13"/>
                <a:gd name="T3" fmla="*/ 23 h 27"/>
                <a:gd name="T4" fmla="*/ 3 w 13"/>
                <a:gd name="T5" fmla="*/ 27 h 27"/>
                <a:gd name="T6" fmla="*/ 0 w 13"/>
                <a:gd name="T7" fmla="*/ 23 h 27"/>
                <a:gd name="T8" fmla="*/ 3 w 13"/>
                <a:gd name="T9" fmla="*/ 13 h 27"/>
                <a:gd name="T10" fmla="*/ 6 w 13"/>
                <a:gd name="T11" fmla="*/ 3 h 27"/>
                <a:gd name="T12" fmla="*/ 13 w 13"/>
                <a:gd name="T13" fmla="*/ 0 h 27"/>
                <a:gd name="T14" fmla="*/ 13 w 13"/>
                <a:gd name="T15" fmla="*/ 7 h 27"/>
                <a:gd name="T16" fmla="*/ 13 w 13"/>
                <a:gd name="T17" fmla="*/ 17 h 27"/>
                <a:gd name="T18" fmla="*/ 13 w 13"/>
                <a:gd name="T1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7">
                  <a:moveTo>
                    <a:pt x="13" y="17"/>
                  </a:moveTo>
                  <a:lnTo>
                    <a:pt x="10" y="23"/>
                  </a:lnTo>
                  <a:lnTo>
                    <a:pt x="3" y="27"/>
                  </a:lnTo>
                  <a:lnTo>
                    <a:pt x="0" y="23"/>
                  </a:lnTo>
                  <a:lnTo>
                    <a:pt x="3" y="13"/>
                  </a:lnTo>
                  <a:lnTo>
                    <a:pt x="6" y="3"/>
                  </a:lnTo>
                  <a:lnTo>
                    <a:pt x="13" y="0"/>
                  </a:lnTo>
                  <a:lnTo>
                    <a:pt x="13" y="7"/>
                  </a:lnTo>
                  <a:lnTo>
                    <a:pt x="13" y="17"/>
                  </a:lnTo>
                  <a:lnTo>
                    <a:pt x="13" y="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86" name="Freeform 170"/>
            <p:cNvSpPr>
              <a:spLocks/>
            </p:cNvSpPr>
            <p:nvPr/>
          </p:nvSpPr>
          <p:spPr bwMode="auto">
            <a:xfrm>
              <a:off x="4591" y="3734"/>
              <a:ext cx="114" cy="81"/>
            </a:xfrm>
            <a:custGeom>
              <a:avLst/>
              <a:gdLst>
                <a:gd name="T0" fmla="*/ 0 w 134"/>
                <a:gd name="T1" fmla="*/ 94 h 94"/>
                <a:gd name="T2" fmla="*/ 0 w 134"/>
                <a:gd name="T3" fmla="*/ 90 h 94"/>
                <a:gd name="T4" fmla="*/ 4 w 134"/>
                <a:gd name="T5" fmla="*/ 84 h 94"/>
                <a:gd name="T6" fmla="*/ 17 w 134"/>
                <a:gd name="T7" fmla="*/ 57 h 94"/>
                <a:gd name="T8" fmla="*/ 40 w 134"/>
                <a:gd name="T9" fmla="*/ 27 h 94"/>
                <a:gd name="T10" fmla="*/ 57 w 134"/>
                <a:gd name="T11" fmla="*/ 13 h 94"/>
                <a:gd name="T12" fmla="*/ 74 w 134"/>
                <a:gd name="T13" fmla="*/ 7 h 94"/>
                <a:gd name="T14" fmla="*/ 91 w 134"/>
                <a:gd name="T15" fmla="*/ 0 h 94"/>
                <a:gd name="T16" fmla="*/ 104 w 134"/>
                <a:gd name="T17" fmla="*/ 0 h 94"/>
                <a:gd name="T18" fmla="*/ 121 w 134"/>
                <a:gd name="T19" fmla="*/ 10 h 94"/>
                <a:gd name="T20" fmla="*/ 131 w 134"/>
                <a:gd name="T21" fmla="*/ 24 h 94"/>
                <a:gd name="T22" fmla="*/ 134 w 134"/>
                <a:gd name="T23" fmla="*/ 30 h 94"/>
                <a:gd name="T24" fmla="*/ 0 w 134"/>
                <a:gd name="T25"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94">
                  <a:moveTo>
                    <a:pt x="0" y="94"/>
                  </a:moveTo>
                  <a:lnTo>
                    <a:pt x="0" y="90"/>
                  </a:lnTo>
                  <a:lnTo>
                    <a:pt x="4" y="84"/>
                  </a:lnTo>
                  <a:lnTo>
                    <a:pt x="17" y="57"/>
                  </a:lnTo>
                  <a:lnTo>
                    <a:pt x="40" y="27"/>
                  </a:lnTo>
                  <a:lnTo>
                    <a:pt x="57" y="13"/>
                  </a:lnTo>
                  <a:lnTo>
                    <a:pt x="74" y="7"/>
                  </a:lnTo>
                  <a:lnTo>
                    <a:pt x="91" y="0"/>
                  </a:lnTo>
                  <a:lnTo>
                    <a:pt x="104" y="0"/>
                  </a:lnTo>
                  <a:lnTo>
                    <a:pt x="121" y="10"/>
                  </a:lnTo>
                  <a:lnTo>
                    <a:pt x="131" y="24"/>
                  </a:lnTo>
                  <a:lnTo>
                    <a:pt x="134" y="30"/>
                  </a:lnTo>
                  <a:lnTo>
                    <a:pt x="0" y="94"/>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87" name="Freeform 171"/>
            <p:cNvSpPr>
              <a:spLocks/>
            </p:cNvSpPr>
            <p:nvPr/>
          </p:nvSpPr>
          <p:spPr bwMode="auto">
            <a:xfrm>
              <a:off x="4526" y="3758"/>
              <a:ext cx="208" cy="200"/>
            </a:xfrm>
            <a:custGeom>
              <a:avLst/>
              <a:gdLst>
                <a:gd name="T0" fmla="*/ 0 w 245"/>
                <a:gd name="T1" fmla="*/ 234 h 234"/>
                <a:gd name="T2" fmla="*/ 0 w 245"/>
                <a:gd name="T3" fmla="*/ 231 h 234"/>
                <a:gd name="T4" fmla="*/ 4 w 245"/>
                <a:gd name="T5" fmla="*/ 214 h 234"/>
                <a:gd name="T6" fmla="*/ 7 w 245"/>
                <a:gd name="T7" fmla="*/ 190 h 234"/>
                <a:gd name="T8" fmla="*/ 14 w 245"/>
                <a:gd name="T9" fmla="*/ 160 h 234"/>
                <a:gd name="T10" fmla="*/ 37 w 245"/>
                <a:gd name="T11" fmla="*/ 100 h 234"/>
                <a:gd name="T12" fmla="*/ 54 w 245"/>
                <a:gd name="T13" fmla="*/ 70 h 234"/>
                <a:gd name="T14" fmla="*/ 77 w 245"/>
                <a:gd name="T15" fmla="*/ 50 h 234"/>
                <a:gd name="T16" fmla="*/ 124 w 245"/>
                <a:gd name="T17" fmla="*/ 20 h 234"/>
                <a:gd name="T18" fmla="*/ 168 w 245"/>
                <a:gd name="T19" fmla="*/ 3 h 234"/>
                <a:gd name="T20" fmla="*/ 188 w 245"/>
                <a:gd name="T21" fmla="*/ 0 h 234"/>
                <a:gd name="T22" fmla="*/ 204 w 245"/>
                <a:gd name="T23" fmla="*/ 0 h 234"/>
                <a:gd name="T24" fmla="*/ 218 w 245"/>
                <a:gd name="T25" fmla="*/ 3 h 234"/>
                <a:gd name="T26" fmla="*/ 228 w 245"/>
                <a:gd name="T27" fmla="*/ 13 h 234"/>
                <a:gd name="T28" fmla="*/ 231 w 245"/>
                <a:gd name="T29" fmla="*/ 30 h 234"/>
                <a:gd name="T30" fmla="*/ 238 w 245"/>
                <a:gd name="T31" fmla="*/ 50 h 234"/>
                <a:gd name="T32" fmla="*/ 241 w 245"/>
                <a:gd name="T33" fmla="*/ 97 h 234"/>
                <a:gd name="T34" fmla="*/ 245 w 245"/>
                <a:gd name="T35" fmla="*/ 120 h 234"/>
                <a:gd name="T36" fmla="*/ 245 w 245"/>
                <a:gd name="T37" fmla="*/ 137 h 234"/>
                <a:gd name="T38" fmla="*/ 245 w 245"/>
                <a:gd name="T39" fmla="*/ 150 h 234"/>
                <a:gd name="T40" fmla="*/ 245 w 245"/>
                <a:gd name="T41" fmla="*/ 157 h 234"/>
                <a:gd name="T42" fmla="*/ 238 w 245"/>
                <a:gd name="T43" fmla="*/ 160 h 234"/>
                <a:gd name="T44" fmla="*/ 218 w 245"/>
                <a:gd name="T45" fmla="*/ 170 h 234"/>
                <a:gd name="T46" fmla="*/ 191 w 245"/>
                <a:gd name="T47" fmla="*/ 184 h 234"/>
                <a:gd name="T48" fmla="*/ 154 w 245"/>
                <a:gd name="T49" fmla="*/ 197 h 234"/>
                <a:gd name="T50" fmla="*/ 114 w 245"/>
                <a:gd name="T51" fmla="*/ 214 h 234"/>
                <a:gd name="T52" fmla="*/ 74 w 245"/>
                <a:gd name="T53" fmla="*/ 224 h 234"/>
                <a:gd name="T54" fmla="*/ 34 w 245"/>
                <a:gd name="T55" fmla="*/ 234 h 234"/>
                <a:gd name="T56" fmla="*/ 0 w 245"/>
                <a:gd name="T57" fmla="*/ 234 h 234"/>
                <a:gd name="T58" fmla="*/ 0 w 245"/>
                <a:gd name="T59"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5" h="234">
                  <a:moveTo>
                    <a:pt x="0" y="234"/>
                  </a:moveTo>
                  <a:lnTo>
                    <a:pt x="0" y="231"/>
                  </a:lnTo>
                  <a:lnTo>
                    <a:pt x="4" y="214"/>
                  </a:lnTo>
                  <a:lnTo>
                    <a:pt x="7" y="190"/>
                  </a:lnTo>
                  <a:lnTo>
                    <a:pt x="14" y="160"/>
                  </a:lnTo>
                  <a:lnTo>
                    <a:pt x="37" y="100"/>
                  </a:lnTo>
                  <a:lnTo>
                    <a:pt x="54" y="70"/>
                  </a:lnTo>
                  <a:lnTo>
                    <a:pt x="77" y="50"/>
                  </a:lnTo>
                  <a:lnTo>
                    <a:pt x="124" y="20"/>
                  </a:lnTo>
                  <a:lnTo>
                    <a:pt x="168" y="3"/>
                  </a:lnTo>
                  <a:lnTo>
                    <a:pt x="188" y="0"/>
                  </a:lnTo>
                  <a:lnTo>
                    <a:pt x="204" y="0"/>
                  </a:lnTo>
                  <a:lnTo>
                    <a:pt x="218" y="3"/>
                  </a:lnTo>
                  <a:lnTo>
                    <a:pt x="228" y="13"/>
                  </a:lnTo>
                  <a:lnTo>
                    <a:pt x="231" y="30"/>
                  </a:lnTo>
                  <a:lnTo>
                    <a:pt x="238" y="50"/>
                  </a:lnTo>
                  <a:lnTo>
                    <a:pt x="241" y="97"/>
                  </a:lnTo>
                  <a:lnTo>
                    <a:pt x="245" y="120"/>
                  </a:lnTo>
                  <a:lnTo>
                    <a:pt x="245" y="137"/>
                  </a:lnTo>
                  <a:lnTo>
                    <a:pt x="245" y="150"/>
                  </a:lnTo>
                  <a:lnTo>
                    <a:pt x="245" y="157"/>
                  </a:lnTo>
                  <a:lnTo>
                    <a:pt x="238" y="160"/>
                  </a:lnTo>
                  <a:lnTo>
                    <a:pt x="218" y="170"/>
                  </a:lnTo>
                  <a:lnTo>
                    <a:pt x="191" y="184"/>
                  </a:lnTo>
                  <a:lnTo>
                    <a:pt x="154" y="197"/>
                  </a:lnTo>
                  <a:lnTo>
                    <a:pt x="114" y="214"/>
                  </a:lnTo>
                  <a:lnTo>
                    <a:pt x="74" y="224"/>
                  </a:lnTo>
                  <a:lnTo>
                    <a:pt x="34" y="234"/>
                  </a:lnTo>
                  <a:lnTo>
                    <a:pt x="0" y="234"/>
                  </a:lnTo>
                  <a:lnTo>
                    <a:pt x="0" y="234"/>
                  </a:lnTo>
                  <a:close/>
                </a:path>
              </a:pathLst>
            </a:custGeom>
            <a:solidFill>
              <a:srgbClr val="4A4A4A"/>
            </a:solidFill>
            <a:ln w="26988">
              <a:solidFill>
                <a:srgbClr val="000000"/>
              </a:solidFill>
              <a:prstDash val="solid"/>
              <a:round/>
              <a:headEnd/>
              <a:tailEnd/>
            </a:ln>
          </p:spPr>
          <p:txBody>
            <a:bodyPr/>
            <a:lstStyle/>
            <a:p>
              <a:endParaRPr lang="ja-JP" altLang="en-US"/>
            </a:p>
          </p:txBody>
        </p:sp>
        <p:sp>
          <p:nvSpPr>
            <p:cNvPr id="34988" name="Freeform 172"/>
            <p:cNvSpPr>
              <a:spLocks/>
            </p:cNvSpPr>
            <p:nvPr/>
          </p:nvSpPr>
          <p:spPr bwMode="auto">
            <a:xfrm>
              <a:off x="4578" y="3852"/>
              <a:ext cx="17" cy="100"/>
            </a:xfrm>
            <a:custGeom>
              <a:avLst/>
              <a:gdLst>
                <a:gd name="T0" fmla="*/ 0 w 20"/>
                <a:gd name="T1" fmla="*/ 117 h 117"/>
                <a:gd name="T2" fmla="*/ 3 w 20"/>
                <a:gd name="T3" fmla="*/ 114 h 117"/>
                <a:gd name="T4" fmla="*/ 3 w 20"/>
                <a:gd name="T5" fmla="*/ 101 h 117"/>
                <a:gd name="T6" fmla="*/ 6 w 20"/>
                <a:gd name="T7" fmla="*/ 80 h 117"/>
                <a:gd name="T8" fmla="*/ 10 w 20"/>
                <a:gd name="T9" fmla="*/ 60 h 117"/>
                <a:gd name="T10" fmla="*/ 13 w 20"/>
                <a:gd name="T11" fmla="*/ 40 h 117"/>
                <a:gd name="T12" fmla="*/ 16 w 20"/>
                <a:gd name="T13" fmla="*/ 20 h 117"/>
                <a:gd name="T14" fmla="*/ 20 w 20"/>
                <a:gd name="T15" fmla="*/ 7 h 117"/>
                <a:gd name="T16" fmla="*/ 20 w 20"/>
                <a:gd name="T1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17">
                  <a:moveTo>
                    <a:pt x="0" y="117"/>
                  </a:moveTo>
                  <a:lnTo>
                    <a:pt x="3" y="114"/>
                  </a:lnTo>
                  <a:lnTo>
                    <a:pt x="3" y="101"/>
                  </a:lnTo>
                  <a:lnTo>
                    <a:pt x="6" y="80"/>
                  </a:lnTo>
                  <a:lnTo>
                    <a:pt x="10" y="60"/>
                  </a:lnTo>
                  <a:lnTo>
                    <a:pt x="13" y="40"/>
                  </a:lnTo>
                  <a:lnTo>
                    <a:pt x="16" y="20"/>
                  </a:lnTo>
                  <a:lnTo>
                    <a:pt x="20" y="7"/>
                  </a:lnTo>
                  <a:lnTo>
                    <a:pt x="2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89" name="Freeform 173"/>
            <p:cNvSpPr>
              <a:spLocks/>
            </p:cNvSpPr>
            <p:nvPr/>
          </p:nvSpPr>
          <p:spPr bwMode="auto">
            <a:xfrm>
              <a:off x="4609" y="3800"/>
              <a:ext cx="128" cy="166"/>
            </a:xfrm>
            <a:custGeom>
              <a:avLst/>
              <a:gdLst>
                <a:gd name="T0" fmla="*/ 0 w 151"/>
                <a:gd name="T1" fmla="*/ 194 h 194"/>
                <a:gd name="T2" fmla="*/ 0 w 151"/>
                <a:gd name="T3" fmla="*/ 191 h 194"/>
                <a:gd name="T4" fmla="*/ 0 w 151"/>
                <a:gd name="T5" fmla="*/ 177 h 194"/>
                <a:gd name="T6" fmla="*/ 0 w 151"/>
                <a:gd name="T7" fmla="*/ 157 h 194"/>
                <a:gd name="T8" fmla="*/ 0 w 151"/>
                <a:gd name="T9" fmla="*/ 137 h 194"/>
                <a:gd name="T10" fmla="*/ 10 w 151"/>
                <a:gd name="T11" fmla="*/ 90 h 194"/>
                <a:gd name="T12" fmla="*/ 17 w 151"/>
                <a:gd name="T13" fmla="*/ 70 h 194"/>
                <a:gd name="T14" fmla="*/ 24 w 151"/>
                <a:gd name="T15" fmla="*/ 54 h 194"/>
                <a:gd name="T16" fmla="*/ 37 w 151"/>
                <a:gd name="T17" fmla="*/ 40 h 194"/>
                <a:gd name="T18" fmla="*/ 54 w 151"/>
                <a:gd name="T19" fmla="*/ 30 h 194"/>
                <a:gd name="T20" fmla="*/ 94 w 151"/>
                <a:gd name="T21" fmla="*/ 13 h 194"/>
                <a:gd name="T22" fmla="*/ 117 w 151"/>
                <a:gd name="T23" fmla="*/ 7 h 194"/>
                <a:gd name="T24" fmla="*/ 134 w 151"/>
                <a:gd name="T25" fmla="*/ 3 h 194"/>
                <a:gd name="T26" fmla="*/ 144 w 151"/>
                <a:gd name="T27" fmla="*/ 3 h 194"/>
                <a:gd name="T28" fmla="*/ 148 w 151"/>
                <a:gd name="T29" fmla="*/ 0 h 194"/>
                <a:gd name="T30" fmla="*/ 151 w 151"/>
                <a:gd name="T31" fmla="*/ 44 h 194"/>
                <a:gd name="T32" fmla="*/ 151 w 151"/>
                <a:gd name="T33" fmla="*/ 74 h 194"/>
                <a:gd name="T34" fmla="*/ 151 w 151"/>
                <a:gd name="T35" fmla="*/ 100 h 194"/>
                <a:gd name="T36" fmla="*/ 151 w 151"/>
                <a:gd name="T37" fmla="*/ 114 h 194"/>
                <a:gd name="T38" fmla="*/ 151 w 151"/>
                <a:gd name="T39" fmla="*/ 124 h 194"/>
                <a:gd name="T40" fmla="*/ 151 w 151"/>
                <a:gd name="T41" fmla="*/ 127 h 194"/>
                <a:gd name="T42" fmla="*/ 151 w 151"/>
                <a:gd name="T43" fmla="*/ 130 h 194"/>
                <a:gd name="T44" fmla="*/ 0 w 151"/>
                <a:gd name="T45"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1" h="194">
                  <a:moveTo>
                    <a:pt x="0" y="194"/>
                  </a:moveTo>
                  <a:lnTo>
                    <a:pt x="0" y="191"/>
                  </a:lnTo>
                  <a:lnTo>
                    <a:pt x="0" y="177"/>
                  </a:lnTo>
                  <a:lnTo>
                    <a:pt x="0" y="157"/>
                  </a:lnTo>
                  <a:lnTo>
                    <a:pt x="0" y="137"/>
                  </a:lnTo>
                  <a:lnTo>
                    <a:pt x="10" y="90"/>
                  </a:lnTo>
                  <a:lnTo>
                    <a:pt x="17" y="70"/>
                  </a:lnTo>
                  <a:lnTo>
                    <a:pt x="24" y="54"/>
                  </a:lnTo>
                  <a:lnTo>
                    <a:pt x="37" y="40"/>
                  </a:lnTo>
                  <a:lnTo>
                    <a:pt x="54" y="30"/>
                  </a:lnTo>
                  <a:lnTo>
                    <a:pt x="94" y="13"/>
                  </a:lnTo>
                  <a:lnTo>
                    <a:pt x="117" y="7"/>
                  </a:lnTo>
                  <a:lnTo>
                    <a:pt x="134" y="3"/>
                  </a:lnTo>
                  <a:lnTo>
                    <a:pt x="144" y="3"/>
                  </a:lnTo>
                  <a:lnTo>
                    <a:pt x="148" y="0"/>
                  </a:lnTo>
                  <a:lnTo>
                    <a:pt x="151" y="44"/>
                  </a:lnTo>
                  <a:lnTo>
                    <a:pt x="151" y="74"/>
                  </a:lnTo>
                  <a:lnTo>
                    <a:pt x="151" y="100"/>
                  </a:lnTo>
                  <a:lnTo>
                    <a:pt x="151" y="114"/>
                  </a:lnTo>
                  <a:lnTo>
                    <a:pt x="151" y="124"/>
                  </a:lnTo>
                  <a:lnTo>
                    <a:pt x="151" y="127"/>
                  </a:lnTo>
                  <a:lnTo>
                    <a:pt x="151" y="130"/>
                  </a:lnTo>
                  <a:lnTo>
                    <a:pt x="0" y="194"/>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4990" name="Freeform 174"/>
            <p:cNvSpPr>
              <a:spLocks/>
            </p:cNvSpPr>
            <p:nvPr/>
          </p:nvSpPr>
          <p:spPr bwMode="auto">
            <a:xfrm>
              <a:off x="4254" y="3625"/>
              <a:ext cx="213" cy="155"/>
            </a:xfrm>
            <a:custGeom>
              <a:avLst/>
              <a:gdLst>
                <a:gd name="T0" fmla="*/ 104 w 251"/>
                <a:gd name="T1" fmla="*/ 0 h 181"/>
                <a:gd name="T2" fmla="*/ 251 w 251"/>
                <a:gd name="T3" fmla="*/ 57 h 181"/>
                <a:gd name="T4" fmla="*/ 144 w 251"/>
                <a:gd name="T5" fmla="*/ 181 h 181"/>
                <a:gd name="T6" fmla="*/ 0 w 251"/>
                <a:gd name="T7" fmla="*/ 97 h 181"/>
                <a:gd name="T8" fmla="*/ 104 w 251"/>
                <a:gd name="T9" fmla="*/ 0 h 181"/>
              </a:gdLst>
              <a:ahLst/>
              <a:cxnLst>
                <a:cxn ang="0">
                  <a:pos x="T0" y="T1"/>
                </a:cxn>
                <a:cxn ang="0">
                  <a:pos x="T2" y="T3"/>
                </a:cxn>
                <a:cxn ang="0">
                  <a:pos x="T4" y="T5"/>
                </a:cxn>
                <a:cxn ang="0">
                  <a:pos x="T6" y="T7"/>
                </a:cxn>
                <a:cxn ang="0">
                  <a:pos x="T8" y="T9"/>
                </a:cxn>
              </a:cxnLst>
              <a:rect l="0" t="0" r="r" b="b"/>
              <a:pathLst>
                <a:path w="251" h="181">
                  <a:moveTo>
                    <a:pt x="104" y="0"/>
                  </a:moveTo>
                  <a:lnTo>
                    <a:pt x="251" y="57"/>
                  </a:lnTo>
                  <a:lnTo>
                    <a:pt x="144" y="181"/>
                  </a:lnTo>
                  <a:lnTo>
                    <a:pt x="0" y="97"/>
                  </a:lnTo>
                  <a:lnTo>
                    <a:pt x="104" y="0"/>
                  </a:lnTo>
                  <a:close/>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91" name="Freeform 175"/>
            <p:cNvSpPr>
              <a:spLocks/>
            </p:cNvSpPr>
            <p:nvPr/>
          </p:nvSpPr>
          <p:spPr bwMode="auto">
            <a:xfrm>
              <a:off x="4232" y="3570"/>
              <a:ext cx="141" cy="210"/>
            </a:xfrm>
            <a:custGeom>
              <a:avLst/>
              <a:gdLst>
                <a:gd name="T0" fmla="*/ 100 w 167"/>
                <a:gd name="T1" fmla="*/ 218 h 245"/>
                <a:gd name="T2" fmla="*/ 127 w 167"/>
                <a:gd name="T3" fmla="*/ 208 h 245"/>
                <a:gd name="T4" fmla="*/ 143 w 167"/>
                <a:gd name="T5" fmla="*/ 194 h 245"/>
                <a:gd name="T6" fmla="*/ 153 w 167"/>
                <a:gd name="T7" fmla="*/ 181 h 245"/>
                <a:gd name="T8" fmla="*/ 160 w 167"/>
                <a:gd name="T9" fmla="*/ 164 h 245"/>
                <a:gd name="T10" fmla="*/ 160 w 167"/>
                <a:gd name="T11" fmla="*/ 138 h 245"/>
                <a:gd name="T12" fmla="*/ 160 w 167"/>
                <a:gd name="T13" fmla="*/ 128 h 245"/>
                <a:gd name="T14" fmla="*/ 157 w 167"/>
                <a:gd name="T15" fmla="*/ 124 h 245"/>
                <a:gd name="T16" fmla="*/ 167 w 167"/>
                <a:gd name="T17" fmla="*/ 114 h 245"/>
                <a:gd name="T18" fmla="*/ 164 w 167"/>
                <a:gd name="T19" fmla="*/ 104 h 245"/>
                <a:gd name="T20" fmla="*/ 160 w 167"/>
                <a:gd name="T21" fmla="*/ 97 h 245"/>
                <a:gd name="T22" fmla="*/ 157 w 167"/>
                <a:gd name="T23" fmla="*/ 94 h 245"/>
                <a:gd name="T24" fmla="*/ 160 w 167"/>
                <a:gd name="T25" fmla="*/ 57 h 245"/>
                <a:gd name="T26" fmla="*/ 153 w 167"/>
                <a:gd name="T27" fmla="*/ 34 h 245"/>
                <a:gd name="T28" fmla="*/ 147 w 167"/>
                <a:gd name="T29" fmla="*/ 17 h 245"/>
                <a:gd name="T30" fmla="*/ 143 w 167"/>
                <a:gd name="T31" fmla="*/ 14 h 245"/>
                <a:gd name="T32" fmla="*/ 97 w 167"/>
                <a:gd name="T33" fmla="*/ 7 h 245"/>
                <a:gd name="T34" fmla="*/ 60 w 167"/>
                <a:gd name="T35" fmla="*/ 7 h 245"/>
                <a:gd name="T36" fmla="*/ 36 w 167"/>
                <a:gd name="T37" fmla="*/ 4 h 245"/>
                <a:gd name="T38" fmla="*/ 20 w 167"/>
                <a:gd name="T39" fmla="*/ 0 h 245"/>
                <a:gd name="T40" fmla="*/ 10 w 167"/>
                <a:gd name="T41" fmla="*/ 0 h 245"/>
                <a:gd name="T42" fmla="*/ 3 w 167"/>
                <a:gd name="T43" fmla="*/ 0 h 245"/>
                <a:gd name="T44" fmla="*/ 3 w 167"/>
                <a:gd name="T45" fmla="*/ 0 h 245"/>
                <a:gd name="T46" fmla="*/ 3 w 167"/>
                <a:gd name="T47" fmla="*/ 34 h 245"/>
                <a:gd name="T48" fmla="*/ 6 w 167"/>
                <a:gd name="T49" fmla="*/ 64 h 245"/>
                <a:gd name="T50" fmla="*/ 6 w 167"/>
                <a:gd name="T51" fmla="*/ 114 h 245"/>
                <a:gd name="T52" fmla="*/ 10 w 167"/>
                <a:gd name="T53" fmla="*/ 148 h 245"/>
                <a:gd name="T54" fmla="*/ 10 w 167"/>
                <a:gd name="T55" fmla="*/ 171 h 245"/>
                <a:gd name="T56" fmla="*/ 10 w 167"/>
                <a:gd name="T57" fmla="*/ 184 h 245"/>
                <a:gd name="T58" fmla="*/ 10 w 167"/>
                <a:gd name="T59" fmla="*/ 191 h 245"/>
                <a:gd name="T60" fmla="*/ 10 w 167"/>
                <a:gd name="T61" fmla="*/ 194 h 245"/>
                <a:gd name="T62" fmla="*/ 10 w 167"/>
                <a:gd name="T63" fmla="*/ 194 h 245"/>
                <a:gd name="T64" fmla="*/ 3 w 167"/>
                <a:gd name="T65" fmla="*/ 211 h 245"/>
                <a:gd name="T66" fmla="*/ 0 w 167"/>
                <a:gd name="T67" fmla="*/ 221 h 245"/>
                <a:gd name="T68" fmla="*/ 0 w 167"/>
                <a:gd name="T69" fmla="*/ 225 h 245"/>
                <a:gd name="T70" fmla="*/ 0 w 167"/>
                <a:gd name="T71" fmla="*/ 225 h 245"/>
                <a:gd name="T72" fmla="*/ 3 w 167"/>
                <a:gd name="T73" fmla="*/ 225 h 245"/>
                <a:gd name="T74" fmla="*/ 10 w 167"/>
                <a:gd name="T75" fmla="*/ 225 h 245"/>
                <a:gd name="T76" fmla="*/ 36 w 167"/>
                <a:gd name="T77" fmla="*/ 235 h 245"/>
                <a:gd name="T78" fmla="*/ 67 w 167"/>
                <a:gd name="T79" fmla="*/ 241 h 245"/>
                <a:gd name="T80" fmla="*/ 80 w 167"/>
                <a:gd name="T81" fmla="*/ 245 h 245"/>
                <a:gd name="T82" fmla="*/ 90 w 167"/>
                <a:gd name="T83" fmla="*/ 245 h 245"/>
                <a:gd name="T84" fmla="*/ 100 w 167"/>
                <a:gd name="T85" fmla="*/ 21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7" h="245">
                  <a:moveTo>
                    <a:pt x="100" y="218"/>
                  </a:moveTo>
                  <a:lnTo>
                    <a:pt x="127" y="208"/>
                  </a:lnTo>
                  <a:lnTo>
                    <a:pt x="143" y="194"/>
                  </a:lnTo>
                  <a:lnTo>
                    <a:pt x="153" y="181"/>
                  </a:lnTo>
                  <a:lnTo>
                    <a:pt x="160" y="164"/>
                  </a:lnTo>
                  <a:lnTo>
                    <a:pt x="160" y="138"/>
                  </a:lnTo>
                  <a:lnTo>
                    <a:pt x="160" y="128"/>
                  </a:lnTo>
                  <a:lnTo>
                    <a:pt x="157" y="124"/>
                  </a:lnTo>
                  <a:lnTo>
                    <a:pt x="167" y="114"/>
                  </a:lnTo>
                  <a:lnTo>
                    <a:pt x="164" y="104"/>
                  </a:lnTo>
                  <a:lnTo>
                    <a:pt x="160" y="97"/>
                  </a:lnTo>
                  <a:lnTo>
                    <a:pt x="157" y="94"/>
                  </a:lnTo>
                  <a:lnTo>
                    <a:pt x="160" y="57"/>
                  </a:lnTo>
                  <a:lnTo>
                    <a:pt x="153" y="34"/>
                  </a:lnTo>
                  <a:lnTo>
                    <a:pt x="147" y="17"/>
                  </a:lnTo>
                  <a:lnTo>
                    <a:pt x="143" y="14"/>
                  </a:lnTo>
                  <a:lnTo>
                    <a:pt x="97" y="7"/>
                  </a:lnTo>
                  <a:lnTo>
                    <a:pt x="60" y="7"/>
                  </a:lnTo>
                  <a:lnTo>
                    <a:pt x="36" y="4"/>
                  </a:lnTo>
                  <a:lnTo>
                    <a:pt x="20" y="0"/>
                  </a:lnTo>
                  <a:lnTo>
                    <a:pt x="10" y="0"/>
                  </a:lnTo>
                  <a:lnTo>
                    <a:pt x="3" y="0"/>
                  </a:lnTo>
                  <a:lnTo>
                    <a:pt x="3" y="0"/>
                  </a:lnTo>
                  <a:lnTo>
                    <a:pt x="3" y="34"/>
                  </a:lnTo>
                  <a:lnTo>
                    <a:pt x="6" y="64"/>
                  </a:lnTo>
                  <a:lnTo>
                    <a:pt x="6" y="114"/>
                  </a:lnTo>
                  <a:lnTo>
                    <a:pt x="10" y="148"/>
                  </a:lnTo>
                  <a:lnTo>
                    <a:pt x="10" y="171"/>
                  </a:lnTo>
                  <a:lnTo>
                    <a:pt x="10" y="184"/>
                  </a:lnTo>
                  <a:lnTo>
                    <a:pt x="10" y="191"/>
                  </a:lnTo>
                  <a:lnTo>
                    <a:pt x="10" y="194"/>
                  </a:lnTo>
                  <a:lnTo>
                    <a:pt x="10" y="194"/>
                  </a:lnTo>
                  <a:lnTo>
                    <a:pt x="3" y="211"/>
                  </a:lnTo>
                  <a:lnTo>
                    <a:pt x="0" y="221"/>
                  </a:lnTo>
                  <a:lnTo>
                    <a:pt x="0" y="225"/>
                  </a:lnTo>
                  <a:lnTo>
                    <a:pt x="0" y="225"/>
                  </a:lnTo>
                  <a:lnTo>
                    <a:pt x="3" y="225"/>
                  </a:lnTo>
                  <a:lnTo>
                    <a:pt x="10" y="225"/>
                  </a:lnTo>
                  <a:lnTo>
                    <a:pt x="36" y="235"/>
                  </a:lnTo>
                  <a:lnTo>
                    <a:pt x="67" y="241"/>
                  </a:lnTo>
                  <a:lnTo>
                    <a:pt x="80" y="245"/>
                  </a:lnTo>
                  <a:lnTo>
                    <a:pt x="90" y="245"/>
                  </a:lnTo>
                  <a:lnTo>
                    <a:pt x="100" y="218"/>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992" name="Freeform 176"/>
            <p:cNvSpPr>
              <a:spLocks/>
            </p:cNvSpPr>
            <p:nvPr/>
          </p:nvSpPr>
          <p:spPr bwMode="auto">
            <a:xfrm>
              <a:off x="3985" y="3502"/>
              <a:ext cx="172" cy="98"/>
            </a:xfrm>
            <a:custGeom>
              <a:avLst/>
              <a:gdLst>
                <a:gd name="T0" fmla="*/ 0 w 204"/>
                <a:gd name="T1" fmla="*/ 37 h 114"/>
                <a:gd name="T2" fmla="*/ 50 w 204"/>
                <a:gd name="T3" fmla="*/ 0 h 114"/>
                <a:gd name="T4" fmla="*/ 204 w 204"/>
                <a:gd name="T5" fmla="*/ 67 h 114"/>
                <a:gd name="T6" fmla="*/ 157 w 204"/>
                <a:gd name="T7" fmla="*/ 114 h 114"/>
                <a:gd name="T8" fmla="*/ 0 w 204"/>
                <a:gd name="T9" fmla="*/ 37 h 114"/>
              </a:gdLst>
              <a:ahLst/>
              <a:cxnLst>
                <a:cxn ang="0">
                  <a:pos x="T0" y="T1"/>
                </a:cxn>
                <a:cxn ang="0">
                  <a:pos x="T2" y="T3"/>
                </a:cxn>
                <a:cxn ang="0">
                  <a:pos x="T4" y="T5"/>
                </a:cxn>
                <a:cxn ang="0">
                  <a:pos x="T6" y="T7"/>
                </a:cxn>
                <a:cxn ang="0">
                  <a:pos x="T8" y="T9"/>
                </a:cxn>
              </a:cxnLst>
              <a:rect l="0" t="0" r="r" b="b"/>
              <a:pathLst>
                <a:path w="204" h="114">
                  <a:moveTo>
                    <a:pt x="0" y="37"/>
                  </a:moveTo>
                  <a:lnTo>
                    <a:pt x="50" y="0"/>
                  </a:lnTo>
                  <a:lnTo>
                    <a:pt x="204" y="67"/>
                  </a:lnTo>
                  <a:lnTo>
                    <a:pt x="157" y="114"/>
                  </a:lnTo>
                  <a:lnTo>
                    <a:pt x="0" y="37"/>
                  </a:lnTo>
                  <a:close/>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93" name="Freeform 177"/>
            <p:cNvSpPr>
              <a:spLocks/>
            </p:cNvSpPr>
            <p:nvPr/>
          </p:nvSpPr>
          <p:spPr bwMode="auto">
            <a:xfrm>
              <a:off x="3868" y="3330"/>
              <a:ext cx="150" cy="174"/>
            </a:xfrm>
            <a:custGeom>
              <a:avLst/>
              <a:gdLst>
                <a:gd name="T0" fmla="*/ 143 w 177"/>
                <a:gd name="T1" fmla="*/ 0 h 204"/>
                <a:gd name="T2" fmla="*/ 147 w 177"/>
                <a:gd name="T3" fmla="*/ 6 h 204"/>
                <a:gd name="T4" fmla="*/ 150 w 177"/>
                <a:gd name="T5" fmla="*/ 23 h 204"/>
                <a:gd name="T6" fmla="*/ 154 w 177"/>
                <a:gd name="T7" fmla="*/ 50 h 204"/>
                <a:gd name="T8" fmla="*/ 154 w 177"/>
                <a:gd name="T9" fmla="*/ 70 h 204"/>
                <a:gd name="T10" fmla="*/ 157 w 177"/>
                <a:gd name="T11" fmla="*/ 70 h 204"/>
                <a:gd name="T12" fmla="*/ 164 w 177"/>
                <a:gd name="T13" fmla="*/ 70 h 204"/>
                <a:gd name="T14" fmla="*/ 170 w 177"/>
                <a:gd name="T15" fmla="*/ 73 h 204"/>
                <a:gd name="T16" fmla="*/ 170 w 177"/>
                <a:gd name="T17" fmla="*/ 80 h 204"/>
                <a:gd name="T18" fmla="*/ 167 w 177"/>
                <a:gd name="T19" fmla="*/ 93 h 204"/>
                <a:gd name="T20" fmla="*/ 160 w 177"/>
                <a:gd name="T21" fmla="*/ 97 h 204"/>
                <a:gd name="T22" fmla="*/ 164 w 177"/>
                <a:gd name="T23" fmla="*/ 100 h 204"/>
                <a:gd name="T24" fmla="*/ 164 w 177"/>
                <a:gd name="T25" fmla="*/ 103 h 204"/>
                <a:gd name="T26" fmla="*/ 174 w 177"/>
                <a:gd name="T27" fmla="*/ 123 h 204"/>
                <a:gd name="T28" fmla="*/ 177 w 177"/>
                <a:gd name="T29" fmla="*/ 147 h 204"/>
                <a:gd name="T30" fmla="*/ 170 w 177"/>
                <a:gd name="T31" fmla="*/ 160 h 204"/>
                <a:gd name="T32" fmla="*/ 164 w 177"/>
                <a:gd name="T33" fmla="*/ 170 h 204"/>
                <a:gd name="T34" fmla="*/ 164 w 177"/>
                <a:gd name="T35" fmla="*/ 173 h 204"/>
                <a:gd name="T36" fmla="*/ 160 w 177"/>
                <a:gd name="T37" fmla="*/ 180 h 204"/>
                <a:gd name="T38" fmla="*/ 140 w 177"/>
                <a:gd name="T39" fmla="*/ 197 h 204"/>
                <a:gd name="T40" fmla="*/ 127 w 177"/>
                <a:gd name="T41" fmla="*/ 204 h 204"/>
                <a:gd name="T42" fmla="*/ 107 w 177"/>
                <a:gd name="T43" fmla="*/ 204 h 204"/>
                <a:gd name="T44" fmla="*/ 80 w 177"/>
                <a:gd name="T45" fmla="*/ 200 h 204"/>
                <a:gd name="T46" fmla="*/ 53 w 177"/>
                <a:gd name="T47" fmla="*/ 190 h 204"/>
                <a:gd name="T48" fmla="*/ 36 w 177"/>
                <a:gd name="T49" fmla="*/ 147 h 204"/>
                <a:gd name="T50" fmla="*/ 23 w 177"/>
                <a:gd name="T51" fmla="*/ 110 h 204"/>
                <a:gd name="T52" fmla="*/ 13 w 177"/>
                <a:gd name="T53" fmla="*/ 86 h 204"/>
                <a:gd name="T54" fmla="*/ 6 w 177"/>
                <a:gd name="T55" fmla="*/ 70 h 204"/>
                <a:gd name="T56" fmla="*/ 3 w 177"/>
                <a:gd name="T57" fmla="*/ 60 h 204"/>
                <a:gd name="T58" fmla="*/ 3 w 177"/>
                <a:gd name="T59" fmla="*/ 53 h 204"/>
                <a:gd name="T60" fmla="*/ 0 w 177"/>
                <a:gd name="T61" fmla="*/ 53 h 204"/>
                <a:gd name="T62" fmla="*/ 3 w 177"/>
                <a:gd name="T63" fmla="*/ 50 h 204"/>
                <a:gd name="T64" fmla="*/ 16 w 177"/>
                <a:gd name="T65" fmla="*/ 43 h 204"/>
                <a:gd name="T66" fmla="*/ 36 w 177"/>
                <a:gd name="T67" fmla="*/ 36 h 204"/>
                <a:gd name="T68" fmla="*/ 57 w 177"/>
                <a:gd name="T69" fmla="*/ 26 h 204"/>
                <a:gd name="T70" fmla="*/ 103 w 177"/>
                <a:gd name="T71" fmla="*/ 6 h 204"/>
                <a:gd name="T72" fmla="*/ 127 w 177"/>
                <a:gd name="T73" fmla="*/ 3 h 204"/>
                <a:gd name="T74" fmla="*/ 143 w 177"/>
                <a:gd name="T75" fmla="*/ 0 h 204"/>
                <a:gd name="T76" fmla="*/ 143 w 177"/>
                <a:gd name="T77"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 h="204">
                  <a:moveTo>
                    <a:pt x="143" y="0"/>
                  </a:moveTo>
                  <a:lnTo>
                    <a:pt x="147" y="6"/>
                  </a:lnTo>
                  <a:lnTo>
                    <a:pt x="150" y="23"/>
                  </a:lnTo>
                  <a:lnTo>
                    <a:pt x="154" y="50"/>
                  </a:lnTo>
                  <a:lnTo>
                    <a:pt x="154" y="70"/>
                  </a:lnTo>
                  <a:lnTo>
                    <a:pt x="157" y="70"/>
                  </a:lnTo>
                  <a:lnTo>
                    <a:pt x="164" y="70"/>
                  </a:lnTo>
                  <a:lnTo>
                    <a:pt x="170" y="73"/>
                  </a:lnTo>
                  <a:lnTo>
                    <a:pt x="170" y="80"/>
                  </a:lnTo>
                  <a:lnTo>
                    <a:pt x="167" y="93"/>
                  </a:lnTo>
                  <a:lnTo>
                    <a:pt x="160" y="97"/>
                  </a:lnTo>
                  <a:lnTo>
                    <a:pt x="164" y="100"/>
                  </a:lnTo>
                  <a:lnTo>
                    <a:pt x="164" y="103"/>
                  </a:lnTo>
                  <a:lnTo>
                    <a:pt x="174" y="123"/>
                  </a:lnTo>
                  <a:lnTo>
                    <a:pt x="177" y="147"/>
                  </a:lnTo>
                  <a:lnTo>
                    <a:pt x="170" y="160"/>
                  </a:lnTo>
                  <a:lnTo>
                    <a:pt x="164" y="170"/>
                  </a:lnTo>
                  <a:lnTo>
                    <a:pt x="164" y="173"/>
                  </a:lnTo>
                  <a:lnTo>
                    <a:pt x="160" y="180"/>
                  </a:lnTo>
                  <a:lnTo>
                    <a:pt x="140" y="197"/>
                  </a:lnTo>
                  <a:lnTo>
                    <a:pt x="127" y="204"/>
                  </a:lnTo>
                  <a:lnTo>
                    <a:pt x="107" y="204"/>
                  </a:lnTo>
                  <a:lnTo>
                    <a:pt x="80" y="200"/>
                  </a:lnTo>
                  <a:lnTo>
                    <a:pt x="53" y="190"/>
                  </a:lnTo>
                  <a:lnTo>
                    <a:pt x="36" y="147"/>
                  </a:lnTo>
                  <a:lnTo>
                    <a:pt x="23" y="110"/>
                  </a:lnTo>
                  <a:lnTo>
                    <a:pt x="13" y="86"/>
                  </a:lnTo>
                  <a:lnTo>
                    <a:pt x="6" y="70"/>
                  </a:lnTo>
                  <a:lnTo>
                    <a:pt x="3" y="60"/>
                  </a:lnTo>
                  <a:lnTo>
                    <a:pt x="3" y="53"/>
                  </a:lnTo>
                  <a:lnTo>
                    <a:pt x="0" y="53"/>
                  </a:lnTo>
                  <a:lnTo>
                    <a:pt x="3" y="50"/>
                  </a:lnTo>
                  <a:lnTo>
                    <a:pt x="16" y="43"/>
                  </a:lnTo>
                  <a:lnTo>
                    <a:pt x="36" y="36"/>
                  </a:lnTo>
                  <a:lnTo>
                    <a:pt x="57" y="26"/>
                  </a:lnTo>
                  <a:lnTo>
                    <a:pt x="103" y="6"/>
                  </a:lnTo>
                  <a:lnTo>
                    <a:pt x="127" y="3"/>
                  </a:lnTo>
                  <a:lnTo>
                    <a:pt x="143" y="0"/>
                  </a:lnTo>
                  <a:lnTo>
                    <a:pt x="143" y="0"/>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4994" name="Freeform 178"/>
            <p:cNvSpPr>
              <a:spLocks/>
            </p:cNvSpPr>
            <p:nvPr/>
          </p:nvSpPr>
          <p:spPr bwMode="auto">
            <a:xfrm>
              <a:off x="3828" y="3266"/>
              <a:ext cx="171" cy="241"/>
            </a:xfrm>
            <a:custGeom>
              <a:avLst/>
              <a:gdLst>
                <a:gd name="T0" fmla="*/ 90 w 201"/>
                <a:gd name="T1" fmla="*/ 281 h 281"/>
                <a:gd name="T2" fmla="*/ 53 w 201"/>
                <a:gd name="T3" fmla="*/ 274 h 281"/>
                <a:gd name="T4" fmla="*/ 27 w 201"/>
                <a:gd name="T5" fmla="*/ 257 h 281"/>
                <a:gd name="T6" fmla="*/ 10 w 201"/>
                <a:gd name="T7" fmla="*/ 227 h 281"/>
                <a:gd name="T8" fmla="*/ 0 w 201"/>
                <a:gd name="T9" fmla="*/ 197 h 281"/>
                <a:gd name="T10" fmla="*/ 0 w 201"/>
                <a:gd name="T11" fmla="*/ 160 h 281"/>
                <a:gd name="T12" fmla="*/ 3 w 201"/>
                <a:gd name="T13" fmla="*/ 127 h 281"/>
                <a:gd name="T14" fmla="*/ 13 w 201"/>
                <a:gd name="T15" fmla="*/ 97 h 281"/>
                <a:gd name="T16" fmla="*/ 27 w 201"/>
                <a:gd name="T17" fmla="*/ 77 h 281"/>
                <a:gd name="T18" fmla="*/ 50 w 201"/>
                <a:gd name="T19" fmla="*/ 50 h 281"/>
                <a:gd name="T20" fmla="*/ 77 w 201"/>
                <a:gd name="T21" fmla="*/ 30 h 281"/>
                <a:gd name="T22" fmla="*/ 94 w 201"/>
                <a:gd name="T23" fmla="*/ 23 h 281"/>
                <a:gd name="T24" fmla="*/ 100 w 201"/>
                <a:gd name="T25" fmla="*/ 20 h 281"/>
                <a:gd name="T26" fmla="*/ 107 w 201"/>
                <a:gd name="T27" fmla="*/ 13 h 281"/>
                <a:gd name="T28" fmla="*/ 120 w 201"/>
                <a:gd name="T29" fmla="*/ 7 h 281"/>
                <a:gd name="T30" fmla="*/ 144 w 201"/>
                <a:gd name="T31" fmla="*/ 0 h 281"/>
                <a:gd name="T32" fmla="*/ 157 w 201"/>
                <a:gd name="T33" fmla="*/ 0 h 281"/>
                <a:gd name="T34" fmla="*/ 174 w 201"/>
                <a:gd name="T35" fmla="*/ 7 h 281"/>
                <a:gd name="T36" fmla="*/ 187 w 201"/>
                <a:gd name="T37" fmla="*/ 17 h 281"/>
                <a:gd name="T38" fmla="*/ 194 w 201"/>
                <a:gd name="T39" fmla="*/ 27 h 281"/>
                <a:gd name="T40" fmla="*/ 201 w 201"/>
                <a:gd name="T41" fmla="*/ 43 h 281"/>
                <a:gd name="T42" fmla="*/ 201 w 201"/>
                <a:gd name="T43" fmla="*/ 57 h 281"/>
                <a:gd name="T44" fmla="*/ 201 w 201"/>
                <a:gd name="T45" fmla="*/ 80 h 281"/>
                <a:gd name="T46" fmla="*/ 197 w 201"/>
                <a:gd name="T47" fmla="*/ 87 h 281"/>
                <a:gd name="T48" fmla="*/ 197 w 201"/>
                <a:gd name="T49" fmla="*/ 90 h 281"/>
                <a:gd name="T50" fmla="*/ 184 w 201"/>
                <a:gd name="T51" fmla="*/ 90 h 281"/>
                <a:gd name="T52" fmla="*/ 177 w 201"/>
                <a:gd name="T53" fmla="*/ 90 h 281"/>
                <a:gd name="T54" fmla="*/ 177 w 201"/>
                <a:gd name="T55" fmla="*/ 90 h 281"/>
                <a:gd name="T56" fmla="*/ 170 w 201"/>
                <a:gd name="T57" fmla="*/ 80 h 281"/>
                <a:gd name="T58" fmla="*/ 167 w 201"/>
                <a:gd name="T59" fmla="*/ 77 h 281"/>
                <a:gd name="T60" fmla="*/ 167 w 201"/>
                <a:gd name="T61" fmla="*/ 74 h 281"/>
                <a:gd name="T62" fmla="*/ 164 w 201"/>
                <a:gd name="T63" fmla="*/ 84 h 281"/>
                <a:gd name="T64" fmla="*/ 164 w 201"/>
                <a:gd name="T65" fmla="*/ 90 h 281"/>
                <a:gd name="T66" fmla="*/ 164 w 201"/>
                <a:gd name="T67" fmla="*/ 94 h 281"/>
                <a:gd name="T68" fmla="*/ 150 w 201"/>
                <a:gd name="T69" fmla="*/ 94 h 281"/>
                <a:gd name="T70" fmla="*/ 147 w 201"/>
                <a:gd name="T71" fmla="*/ 97 h 281"/>
                <a:gd name="T72" fmla="*/ 144 w 201"/>
                <a:gd name="T73" fmla="*/ 97 h 281"/>
                <a:gd name="T74" fmla="*/ 137 w 201"/>
                <a:gd name="T75" fmla="*/ 87 h 281"/>
                <a:gd name="T76" fmla="*/ 134 w 201"/>
                <a:gd name="T77" fmla="*/ 87 h 281"/>
                <a:gd name="T78" fmla="*/ 134 w 201"/>
                <a:gd name="T79" fmla="*/ 90 h 281"/>
                <a:gd name="T80" fmla="*/ 130 w 201"/>
                <a:gd name="T81" fmla="*/ 97 h 281"/>
                <a:gd name="T82" fmla="*/ 117 w 201"/>
                <a:gd name="T83" fmla="*/ 120 h 281"/>
                <a:gd name="T84" fmla="*/ 107 w 201"/>
                <a:gd name="T85" fmla="*/ 154 h 281"/>
                <a:gd name="T86" fmla="*/ 104 w 201"/>
                <a:gd name="T87" fmla="*/ 164 h 281"/>
                <a:gd name="T88" fmla="*/ 104 w 201"/>
                <a:gd name="T89" fmla="*/ 177 h 281"/>
                <a:gd name="T90" fmla="*/ 114 w 201"/>
                <a:gd name="T91" fmla="*/ 194 h 281"/>
                <a:gd name="T92" fmla="*/ 124 w 201"/>
                <a:gd name="T93" fmla="*/ 201 h 281"/>
                <a:gd name="T94" fmla="*/ 130 w 201"/>
                <a:gd name="T95" fmla="*/ 207 h 281"/>
                <a:gd name="T96" fmla="*/ 134 w 201"/>
                <a:gd name="T97" fmla="*/ 217 h 281"/>
                <a:gd name="T98" fmla="*/ 130 w 201"/>
                <a:gd name="T99" fmla="*/ 234 h 281"/>
                <a:gd name="T100" fmla="*/ 124 w 201"/>
                <a:gd name="T101" fmla="*/ 254 h 281"/>
                <a:gd name="T102" fmla="*/ 110 w 201"/>
                <a:gd name="T103" fmla="*/ 274 h 281"/>
                <a:gd name="T104" fmla="*/ 100 w 201"/>
                <a:gd name="T105" fmla="*/ 281 h 281"/>
                <a:gd name="T106" fmla="*/ 90 w 201"/>
                <a:gd name="T107" fmla="*/ 281 h 281"/>
                <a:gd name="T108" fmla="*/ 90 w 201"/>
                <a:gd name="T109"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1" h="281">
                  <a:moveTo>
                    <a:pt x="90" y="281"/>
                  </a:moveTo>
                  <a:lnTo>
                    <a:pt x="53" y="274"/>
                  </a:lnTo>
                  <a:lnTo>
                    <a:pt x="27" y="257"/>
                  </a:lnTo>
                  <a:lnTo>
                    <a:pt x="10" y="227"/>
                  </a:lnTo>
                  <a:lnTo>
                    <a:pt x="0" y="197"/>
                  </a:lnTo>
                  <a:lnTo>
                    <a:pt x="0" y="160"/>
                  </a:lnTo>
                  <a:lnTo>
                    <a:pt x="3" y="127"/>
                  </a:lnTo>
                  <a:lnTo>
                    <a:pt x="13" y="97"/>
                  </a:lnTo>
                  <a:lnTo>
                    <a:pt x="27" y="77"/>
                  </a:lnTo>
                  <a:lnTo>
                    <a:pt x="50" y="50"/>
                  </a:lnTo>
                  <a:lnTo>
                    <a:pt x="77" y="30"/>
                  </a:lnTo>
                  <a:lnTo>
                    <a:pt x="94" y="23"/>
                  </a:lnTo>
                  <a:lnTo>
                    <a:pt x="100" y="20"/>
                  </a:lnTo>
                  <a:lnTo>
                    <a:pt x="107" y="13"/>
                  </a:lnTo>
                  <a:lnTo>
                    <a:pt x="120" y="7"/>
                  </a:lnTo>
                  <a:lnTo>
                    <a:pt x="144" y="0"/>
                  </a:lnTo>
                  <a:lnTo>
                    <a:pt x="157" y="0"/>
                  </a:lnTo>
                  <a:lnTo>
                    <a:pt x="174" y="7"/>
                  </a:lnTo>
                  <a:lnTo>
                    <a:pt x="187" y="17"/>
                  </a:lnTo>
                  <a:lnTo>
                    <a:pt x="194" y="27"/>
                  </a:lnTo>
                  <a:lnTo>
                    <a:pt x="201" y="43"/>
                  </a:lnTo>
                  <a:lnTo>
                    <a:pt x="201" y="57"/>
                  </a:lnTo>
                  <a:lnTo>
                    <a:pt x="201" y="80"/>
                  </a:lnTo>
                  <a:lnTo>
                    <a:pt x="197" y="87"/>
                  </a:lnTo>
                  <a:lnTo>
                    <a:pt x="197" y="90"/>
                  </a:lnTo>
                  <a:lnTo>
                    <a:pt x="184" y="90"/>
                  </a:lnTo>
                  <a:lnTo>
                    <a:pt x="177" y="90"/>
                  </a:lnTo>
                  <a:lnTo>
                    <a:pt x="177" y="90"/>
                  </a:lnTo>
                  <a:lnTo>
                    <a:pt x="170" y="80"/>
                  </a:lnTo>
                  <a:lnTo>
                    <a:pt x="167" y="77"/>
                  </a:lnTo>
                  <a:lnTo>
                    <a:pt x="167" y="74"/>
                  </a:lnTo>
                  <a:lnTo>
                    <a:pt x="164" y="84"/>
                  </a:lnTo>
                  <a:lnTo>
                    <a:pt x="164" y="90"/>
                  </a:lnTo>
                  <a:lnTo>
                    <a:pt x="164" y="94"/>
                  </a:lnTo>
                  <a:lnTo>
                    <a:pt x="150" y="94"/>
                  </a:lnTo>
                  <a:lnTo>
                    <a:pt x="147" y="97"/>
                  </a:lnTo>
                  <a:lnTo>
                    <a:pt x="144" y="97"/>
                  </a:lnTo>
                  <a:lnTo>
                    <a:pt x="137" y="87"/>
                  </a:lnTo>
                  <a:lnTo>
                    <a:pt x="134" y="87"/>
                  </a:lnTo>
                  <a:lnTo>
                    <a:pt x="134" y="90"/>
                  </a:lnTo>
                  <a:lnTo>
                    <a:pt x="130" y="97"/>
                  </a:lnTo>
                  <a:lnTo>
                    <a:pt x="117" y="120"/>
                  </a:lnTo>
                  <a:lnTo>
                    <a:pt x="107" y="154"/>
                  </a:lnTo>
                  <a:lnTo>
                    <a:pt x="104" y="164"/>
                  </a:lnTo>
                  <a:lnTo>
                    <a:pt x="104" y="177"/>
                  </a:lnTo>
                  <a:lnTo>
                    <a:pt x="114" y="194"/>
                  </a:lnTo>
                  <a:lnTo>
                    <a:pt x="124" y="201"/>
                  </a:lnTo>
                  <a:lnTo>
                    <a:pt x="130" y="207"/>
                  </a:lnTo>
                  <a:lnTo>
                    <a:pt x="134" y="217"/>
                  </a:lnTo>
                  <a:lnTo>
                    <a:pt x="130" y="234"/>
                  </a:lnTo>
                  <a:lnTo>
                    <a:pt x="124" y="254"/>
                  </a:lnTo>
                  <a:lnTo>
                    <a:pt x="110" y="274"/>
                  </a:lnTo>
                  <a:lnTo>
                    <a:pt x="100" y="281"/>
                  </a:lnTo>
                  <a:lnTo>
                    <a:pt x="90" y="281"/>
                  </a:lnTo>
                  <a:lnTo>
                    <a:pt x="90" y="281"/>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4995" name="Freeform 179"/>
            <p:cNvSpPr>
              <a:spLocks/>
            </p:cNvSpPr>
            <p:nvPr/>
          </p:nvSpPr>
          <p:spPr bwMode="auto">
            <a:xfrm>
              <a:off x="3959" y="3461"/>
              <a:ext cx="48" cy="14"/>
            </a:xfrm>
            <a:custGeom>
              <a:avLst/>
              <a:gdLst>
                <a:gd name="T0" fmla="*/ 0 w 57"/>
                <a:gd name="T1" fmla="*/ 0 h 17"/>
                <a:gd name="T2" fmla="*/ 3 w 57"/>
                <a:gd name="T3" fmla="*/ 4 h 17"/>
                <a:gd name="T4" fmla="*/ 13 w 57"/>
                <a:gd name="T5" fmla="*/ 10 h 17"/>
                <a:gd name="T6" fmla="*/ 30 w 57"/>
                <a:gd name="T7" fmla="*/ 17 h 17"/>
                <a:gd name="T8" fmla="*/ 57 w 57"/>
                <a:gd name="T9" fmla="*/ 17 h 17"/>
              </a:gdLst>
              <a:ahLst/>
              <a:cxnLst>
                <a:cxn ang="0">
                  <a:pos x="T0" y="T1"/>
                </a:cxn>
                <a:cxn ang="0">
                  <a:pos x="T2" y="T3"/>
                </a:cxn>
                <a:cxn ang="0">
                  <a:pos x="T4" y="T5"/>
                </a:cxn>
                <a:cxn ang="0">
                  <a:pos x="T6" y="T7"/>
                </a:cxn>
                <a:cxn ang="0">
                  <a:pos x="T8" y="T9"/>
                </a:cxn>
              </a:cxnLst>
              <a:rect l="0" t="0" r="r" b="b"/>
              <a:pathLst>
                <a:path w="57" h="17">
                  <a:moveTo>
                    <a:pt x="0" y="0"/>
                  </a:moveTo>
                  <a:lnTo>
                    <a:pt x="3" y="4"/>
                  </a:lnTo>
                  <a:lnTo>
                    <a:pt x="13" y="10"/>
                  </a:lnTo>
                  <a:lnTo>
                    <a:pt x="30" y="17"/>
                  </a:lnTo>
                  <a:lnTo>
                    <a:pt x="57" y="1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4996" name="Freeform 180"/>
            <p:cNvSpPr>
              <a:spLocks/>
            </p:cNvSpPr>
            <p:nvPr/>
          </p:nvSpPr>
          <p:spPr bwMode="auto">
            <a:xfrm>
              <a:off x="3964" y="3381"/>
              <a:ext cx="21" cy="23"/>
            </a:xfrm>
            <a:custGeom>
              <a:avLst/>
              <a:gdLst>
                <a:gd name="T0" fmla="*/ 24 w 24"/>
                <a:gd name="T1" fmla="*/ 13 h 26"/>
                <a:gd name="T2" fmla="*/ 20 w 24"/>
                <a:gd name="T3" fmla="*/ 23 h 26"/>
                <a:gd name="T4" fmla="*/ 14 w 24"/>
                <a:gd name="T5" fmla="*/ 26 h 26"/>
                <a:gd name="T6" fmla="*/ 7 w 24"/>
                <a:gd name="T7" fmla="*/ 23 h 26"/>
                <a:gd name="T8" fmla="*/ 0 w 24"/>
                <a:gd name="T9" fmla="*/ 13 h 26"/>
                <a:gd name="T10" fmla="*/ 7 w 24"/>
                <a:gd name="T11" fmla="*/ 3 h 26"/>
                <a:gd name="T12" fmla="*/ 14 w 24"/>
                <a:gd name="T13" fmla="*/ 0 h 26"/>
                <a:gd name="T14" fmla="*/ 20 w 24"/>
                <a:gd name="T15" fmla="*/ 3 h 26"/>
                <a:gd name="T16" fmla="*/ 24 w 24"/>
                <a:gd name="T17" fmla="*/ 13 h 26"/>
                <a:gd name="T18" fmla="*/ 24 w 24"/>
                <a:gd name="T19"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6">
                  <a:moveTo>
                    <a:pt x="24" y="13"/>
                  </a:moveTo>
                  <a:lnTo>
                    <a:pt x="20" y="23"/>
                  </a:lnTo>
                  <a:lnTo>
                    <a:pt x="14" y="26"/>
                  </a:lnTo>
                  <a:lnTo>
                    <a:pt x="7" y="23"/>
                  </a:lnTo>
                  <a:lnTo>
                    <a:pt x="0" y="13"/>
                  </a:lnTo>
                  <a:lnTo>
                    <a:pt x="7" y="3"/>
                  </a:lnTo>
                  <a:lnTo>
                    <a:pt x="14" y="0"/>
                  </a:lnTo>
                  <a:lnTo>
                    <a:pt x="20" y="3"/>
                  </a:lnTo>
                  <a:lnTo>
                    <a:pt x="24" y="13"/>
                  </a:lnTo>
                  <a:lnTo>
                    <a:pt x="24"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4997" name="Freeform 181"/>
            <p:cNvSpPr>
              <a:spLocks/>
            </p:cNvSpPr>
            <p:nvPr/>
          </p:nvSpPr>
          <p:spPr bwMode="auto">
            <a:xfrm>
              <a:off x="3882" y="3493"/>
              <a:ext cx="77" cy="49"/>
            </a:xfrm>
            <a:custGeom>
              <a:avLst/>
              <a:gdLst>
                <a:gd name="T0" fmla="*/ 0 w 91"/>
                <a:gd name="T1" fmla="*/ 30 h 57"/>
                <a:gd name="T2" fmla="*/ 4 w 91"/>
                <a:gd name="T3" fmla="*/ 27 h 57"/>
                <a:gd name="T4" fmla="*/ 7 w 91"/>
                <a:gd name="T5" fmla="*/ 17 h 57"/>
                <a:gd name="T6" fmla="*/ 14 w 91"/>
                <a:gd name="T7" fmla="*/ 7 h 57"/>
                <a:gd name="T8" fmla="*/ 20 w 91"/>
                <a:gd name="T9" fmla="*/ 0 h 57"/>
                <a:gd name="T10" fmla="*/ 34 w 91"/>
                <a:gd name="T11" fmla="*/ 4 h 57"/>
                <a:gd name="T12" fmla="*/ 54 w 91"/>
                <a:gd name="T13" fmla="*/ 10 h 57"/>
                <a:gd name="T14" fmla="*/ 77 w 91"/>
                <a:gd name="T15" fmla="*/ 17 h 57"/>
                <a:gd name="T16" fmla="*/ 87 w 91"/>
                <a:gd name="T17" fmla="*/ 30 h 57"/>
                <a:gd name="T18" fmla="*/ 91 w 91"/>
                <a:gd name="T19" fmla="*/ 50 h 57"/>
                <a:gd name="T20" fmla="*/ 91 w 91"/>
                <a:gd name="T21" fmla="*/ 57 h 57"/>
                <a:gd name="T22" fmla="*/ 91 w 91"/>
                <a:gd name="T23" fmla="*/ 57 h 57"/>
                <a:gd name="T24" fmla="*/ 0 w 91"/>
                <a:gd name="T25" fmla="*/ 3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57">
                  <a:moveTo>
                    <a:pt x="0" y="30"/>
                  </a:moveTo>
                  <a:lnTo>
                    <a:pt x="4" y="27"/>
                  </a:lnTo>
                  <a:lnTo>
                    <a:pt x="7" y="17"/>
                  </a:lnTo>
                  <a:lnTo>
                    <a:pt x="14" y="7"/>
                  </a:lnTo>
                  <a:lnTo>
                    <a:pt x="20" y="0"/>
                  </a:lnTo>
                  <a:lnTo>
                    <a:pt x="34" y="4"/>
                  </a:lnTo>
                  <a:lnTo>
                    <a:pt x="54" y="10"/>
                  </a:lnTo>
                  <a:lnTo>
                    <a:pt x="77" y="17"/>
                  </a:lnTo>
                  <a:lnTo>
                    <a:pt x="87" y="30"/>
                  </a:lnTo>
                  <a:lnTo>
                    <a:pt x="91" y="50"/>
                  </a:lnTo>
                  <a:lnTo>
                    <a:pt x="91" y="57"/>
                  </a:lnTo>
                  <a:lnTo>
                    <a:pt x="91" y="57"/>
                  </a:lnTo>
                  <a:lnTo>
                    <a:pt x="0" y="30"/>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4998" name="Freeform 182"/>
            <p:cNvSpPr>
              <a:spLocks/>
            </p:cNvSpPr>
            <p:nvPr/>
          </p:nvSpPr>
          <p:spPr bwMode="auto">
            <a:xfrm>
              <a:off x="3862" y="3510"/>
              <a:ext cx="123" cy="187"/>
            </a:xfrm>
            <a:custGeom>
              <a:avLst/>
              <a:gdLst>
                <a:gd name="T0" fmla="*/ 0 w 144"/>
                <a:gd name="T1" fmla="*/ 74 h 218"/>
                <a:gd name="T2" fmla="*/ 0 w 144"/>
                <a:gd name="T3" fmla="*/ 70 h 218"/>
                <a:gd name="T4" fmla="*/ 3 w 144"/>
                <a:gd name="T5" fmla="*/ 60 h 218"/>
                <a:gd name="T6" fmla="*/ 7 w 144"/>
                <a:gd name="T7" fmla="*/ 37 h 218"/>
                <a:gd name="T8" fmla="*/ 17 w 144"/>
                <a:gd name="T9" fmla="*/ 14 h 218"/>
                <a:gd name="T10" fmla="*/ 23 w 144"/>
                <a:gd name="T11" fmla="*/ 4 h 218"/>
                <a:gd name="T12" fmla="*/ 33 w 144"/>
                <a:gd name="T13" fmla="*/ 0 h 218"/>
                <a:gd name="T14" fmla="*/ 60 w 144"/>
                <a:gd name="T15" fmla="*/ 4 h 218"/>
                <a:gd name="T16" fmla="*/ 90 w 144"/>
                <a:gd name="T17" fmla="*/ 17 h 218"/>
                <a:gd name="T18" fmla="*/ 120 w 144"/>
                <a:gd name="T19" fmla="*/ 40 h 218"/>
                <a:gd name="T20" fmla="*/ 127 w 144"/>
                <a:gd name="T21" fmla="*/ 57 h 218"/>
                <a:gd name="T22" fmla="*/ 134 w 144"/>
                <a:gd name="T23" fmla="*/ 74 h 218"/>
                <a:gd name="T24" fmla="*/ 134 w 144"/>
                <a:gd name="T25" fmla="*/ 77 h 218"/>
                <a:gd name="T26" fmla="*/ 137 w 144"/>
                <a:gd name="T27" fmla="*/ 87 h 218"/>
                <a:gd name="T28" fmla="*/ 137 w 144"/>
                <a:gd name="T29" fmla="*/ 104 h 218"/>
                <a:gd name="T30" fmla="*/ 140 w 144"/>
                <a:gd name="T31" fmla="*/ 121 h 218"/>
                <a:gd name="T32" fmla="*/ 144 w 144"/>
                <a:gd name="T33" fmla="*/ 157 h 218"/>
                <a:gd name="T34" fmla="*/ 144 w 144"/>
                <a:gd name="T35" fmla="*/ 171 h 218"/>
                <a:gd name="T36" fmla="*/ 140 w 144"/>
                <a:gd name="T37" fmla="*/ 181 h 218"/>
                <a:gd name="T38" fmla="*/ 127 w 144"/>
                <a:gd name="T39" fmla="*/ 198 h 218"/>
                <a:gd name="T40" fmla="*/ 104 w 144"/>
                <a:gd name="T41" fmla="*/ 211 h 218"/>
                <a:gd name="T42" fmla="*/ 84 w 144"/>
                <a:gd name="T43" fmla="*/ 218 h 218"/>
                <a:gd name="T44" fmla="*/ 64 w 144"/>
                <a:gd name="T45" fmla="*/ 218 h 218"/>
                <a:gd name="T46" fmla="*/ 40 w 144"/>
                <a:gd name="T47" fmla="*/ 214 h 218"/>
                <a:gd name="T48" fmla="*/ 10 w 144"/>
                <a:gd name="T49" fmla="*/ 208 h 218"/>
                <a:gd name="T50" fmla="*/ 10 w 144"/>
                <a:gd name="T51" fmla="*/ 204 h 218"/>
                <a:gd name="T52" fmla="*/ 10 w 144"/>
                <a:gd name="T53" fmla="*/ 194 h 218"/>
                <a:gd name="T54" fmla="*/ 7 w 144"/>
                <a:gd name="T55" fmla="*/ 177 h 218"/>
                <a:gd name="T56" fmla="*/ 3 w 144"/>
                <a:gd name="T57" fmla="*/ 157 h 218"/>
                <a:gd name="T58" fmla="*/ 0 w 144"/>
                <a:gd name="T59" fmla="*/ 114 h 218"/>
                <a:gd name="T60" fmla="*/ 0 w 144"/>
                <a:gd name="T61" fmla="*/ 91 h 218"/>
                <a:gd name="T62" fmla="*/ 0 w 144"/>
                <a:gd name="T63" fmla="*/ 74 h 218"/>
                <a:gd name="T64" fmla="*/ 0 w 144"/>
                <a:gd name="T65" fmla="*/ 7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218">
                  <a:moveTo>
                    <a:pt x="0" y="74"/>
                  </a:moveTo>
                  <a:lnTo>
                    <a:pt x="0" y="70"/>
                  </a:lnTo>
                  <a:lnTo>
                    <a:pt x="3" y="60"/>
                  </a:lnTo>
                  <a:lnTo>
                    <a:pt x="7" y="37"/>
                  </a:lnTo>
                  <a:lnTo>
                    <a:pt x="17" y="14"/>
                  </a:lnTo>
                  <a:lnTo>
                    <a:pt x="23" y="4"/>
                  </a:lnTo>
                  <a:lnTo>
                    <a:pt x="33" y="0"/>
                  </a:lnTo>
                  <a:lnTo>
                    <a:pt x="60" y="4"/>
                  </a:lnTo>
                  <a:lnTo>
                    <a:pt x="90" y="17"/>
                  </a:lnTo>
                  <a:lnTo>
                    <a:pt x="120" y="40"/>
                  </a:lnTo>
                  <a:lnTo>
                    <a:pt x="127" y="57"/>
                  </a:lnTo>
                  <a:lnTo>
                    <a:pt x="134" y="74"/>
                  </a:lnTo>
                  <a:lnTo>
                    <a:pt x="134" y="77"/>
                  </a:lnTo>
                  <a:lnTo>
                    <a:pt x="137" y="87"/>
                  </a:lnTo>
                  <a:lnTo>
                    <a:pt x="137" y="104"/>
                  </a:lnTo>
                  <a:lnTo>
                    <a:pt x="140" y="121"/>
                  </a:lnTo>
                  <a:lnTo>
                    <a:pt x="144" y="157"/>
                  </a:lnTo>
                  <a:lnTo>
                    <a:pt x="144" y="171"/>
                  </a:lnTo>
                  <a:lnTo>
                    <a:pt x="140" y="181"/>
                  </a:lnTo>
                  <a:lnTo>
                    <a:pt x="127" y="198"/>
                  </a:lnTo>
                  <a:lnTo>
                    <a:pt x="104" y="211"/>
                  </a:lnTo>
                  <a:lnTo>
                    <a:pt x="84" y="218"/>
                  </a:lnTo>
                  <a:lnTo>
                    <a:pt x="64" y="218"/>
                  </a:lnTo>
                  <a:lnTo>
                    <a:pt x="40" y="214"/>
                  </a:lnTo>
                  <a:lnTo>
                    <a:pt x="10" y="208"/>
                  </a:lnTo>
                  <a:lnTo>
                    <a:pt x="10" y="204"/>
                  </a:lnTo>
                  <a:lnTo>
                    <a:pt x="10" y="194"/>
                  </a:lnTo>
                  <a:lnTo>
                    <a:pt x="7" y="177"/>
                  </a:lnTo>
                  <a:lnTo>
                    <a:pt x="3" y="157"/>
                  </a:lnTo>
                  <a:lnTo>
                    <a:pt x="0" y="114"/>
                  </a:lnTo>
                  <a:lnTo>
                    <a:pt x="0" y="91"/>
                  </a:lnTo>
                  <a:lnTo>
                    <a:pt x="0" y="74"/>
                  </a:lnTo>
                  <a:lnTo>
                    <a:pt x="0" y="74"/>
                  </a:lnTo>
                  <a:close/>
                </a:path>
              </a:pathLst>
            </a:custGeom>
            <a:solidFill>
              <a:srgbClr val="F8CCCC"/>
            </a:solidFill>
            <a:ln w="26988">
              <a:solidFill>
                <a:srgbClr val="000000"/>
              </a:solidFill>
              <a:prstDash val="solid"/>
              <a:round/>
              <a:headEnd/>
              <a:tailEnd/>
            </a:ln>
          </p:spPr>
          <p:txBody>
            <a:bodyPr/>
            <a:lstStyle/>
            <a:p>
              <a:endParaRPr lang="ja-JP" altLang="en-US"/>
            </a:p>
          </p:txBody>
        </p:sp>
        <p:sp>
          <p:nvSpPr>
            <p:cNvPr id="34999" name="Freeform 183"/>
            <p:cNvSpPr>
              <a:spLocks/>
            </p:cNvSpPr>
            <p:nvPr/>
          </p:nvSpPr>
          <p:spPr bwMode="auto">
            <a:xfrm>
              <a:off x="4012" y="3490"/>
              <a:ext cx="122" cy="43"/>
            </a:xfrm>
            <a:custGeom>
              <a:avLst/>
              <a:gdLst>
                <a:gd name="T0" fmla="*/ 0 w 144"/>
                <a:gd name="T1" fmla="*/ 17 h 50"/>
                <a:gd name="T2" fmla="*/ 7 w 144"/>
                <a:gd name="T3" fmla="*/ 0 h 50"/>
                <a:gd name="T4" fmla="*/ 127 w 144"/>
                <a:gd name="T5" fmla="*/ 30 h 50"/>
                <a:gd name="T6" fmla="*/ 144 w 144"/>
                <a:gd name="T7" fmla="*/ 50 h 50"/>
                <a:gd name="T8" fmla="*/ 121 w 144"/>
                <a:gd name="T9" fmla="*/ 50 h 50"/>
                <a:gd name="T10" fmla="*/ 0 w 144"/>
                <a:gd name="T11" fmla="*/ 17 h 50"/>
              </a:gdLst>
              <a:ahLst/>
              <a:cxnLst>
                <a:cxn ang="0">
                  <a:pos x="T0" y="T1"/>
                </a:cxn>
                <a:cxn ang="0">
                  <a:pos x="T2" y="T3"/>
                </a:cxn>
                <a:cxn ang="0">
                  <a:pos x="T4" y="T5"/>
                </a:cxn>
                <a:cxn ang="0">
                  <a:pos x="T6" y="T7"/>
                </a:cxn>
                <a:cxn ang="0">
                  <a:pos x="T8" y="T9"/>
                </a:cxn>
                <a:cxn ang="0">
                  <a:pos x="T10" y="T11"/>
                </a:cxn>
              </a:cxnLst>
              <a:rect l="0" t="0" r="r" b="b"/>
              <a:pathLst>
                <a:path w="144" h="50">
                  <a:moveTo>
                    <a:pt x="0" y="17"/>
                  </a:moveTo>
                  <a:lnTo>
                    <a:pt x="7" y="0"/>
                  </a:lnTo>
                  <a:lnTo>
                    <a:pt x="127" y="30"/>
                  </a:lnTo>
                  <a:lnTo>
                    <a:pt x="144" y="50"/>
                  </a:lnTo>
                  <a:lnTo>
                    <a:pt x="121" y="50"/>
                  </a:lnTo>
                  <a:lnTo>
                    <a:pt x="0" y="17"/>
                  </a:lnTo>
                  <a:close/>
                </a:path>
              </a:pathLst>
            </a:custGeom>
            <a:solidFill>
              <a:srgbClr val="3E9A2A"/>
            </a:solidFill>
            <a:ln w="26988">
              <a:solidFill>
                <a:srgbClr val="000000"/>
              </a:solidFill>
              <a:prstDash val="solid"/>
              <a:round/>
              <a:headEnd/>
              <a:tailEnd/>
            </a:ln>
          </p:spPr>
          <p:txBody>
            <a:bodyPr/>
            <a:lstStyle/>
            <a:p>
              <a:endParaRPr lang="ja-JP" altLang="en-US"/>
            </a:p>
          </p:txBody>
        </p:sp>
        <p:sp>
          <p:nvSpPr>
            <p:cNvPr id="35000" name="Freeform 184"/>
            <p:cNvSpPr>
              <a:spLocks/>
            </p:cNvSpPr>
            <p:nvPr/>
          </p:nvSpPr>
          <p:spPr bwMode="auto">
            <a:xfrm>
              <a:off x="4035" y="3516"/>
              <a:ext cx="63" cy="60"/>
            </a:xfrm>
            <a:custGeom>
              <a:avLst/>
              <a:gdLst>
                <a:gd name="T0" fmla="*/ 3 w 74"/>
                <a:gd name="T1" fmla="*/ 50 h 70"/>
                <a:gd name="T2" fmla="*/ 3 w 74"/>
                <a:gd name="T3" fmla="*/ 47 h 70"/>
                <a:gd name="T4" fmla="*/ 0 w 74"/>
                <a:gd name="T5" fmla="*/ 33 h 70"/>
                <a:gd name="T6" fmla="*/ 3 w 74"/>
                <a:gd name="T7" fmla="*/ 20 h 70"/>
                <a:gd name="T8" fmla="*/ 7 w 74"/>
                <a:gd name="T9" fmla="*/ 10 h 70"/>
                <a:gd name="T10" fmla="*/ 13 w 74"/>
                <a:gd name="T11" fmla="*/ 7 h 70"/>
                <a:gd name="T12" fmla="*/ 23 w 74"/>
                <a:gd name="T13" fmla="*/ 10 h 70"/>
                <a:gd name="T14" fmla="*/ 27 w 74"/>
                <a:gd name="T15" fmla="*/ 13 h 70"/>
                <a:gd name="T16" fmla="*/ 30 w 74"/>
                <a:gd name="T17" fmla="*/ 17 h 70"/>
                <a:gd name="T18" fmla="*/ 33 w 74"/>
                <a:gd name="T19" fmla="*/ 13 h 70"/>
                <a:gd name="T20" fmla="*/ 43 w 74"/>
                <a:gd name="T21" fmla="*/ 3 h 70"/>
                <a:gd name="T22" fmla="*/ 60 w 74"/>
                <a:gd name="T23" fmla="*/ 0 h 70"/>
                <a:gd name="T24" fmla="*/ 67 w 74"/>
                <a:gd name="T25" fmla="*/ 0 h 70"/>
                <a:gd name="T26" fmla="*/ 74 w 74"/>
                <a:gd name="T27" fmla="*/ 3 h 70"/>
                <a:gd name="T28" fmla="*/ 74 w 74"/>
                <a:gd name="T29" fmla="*/ 13 h 70"/>
                <a:gd name="T30" fmla="*/ 74 w 74"/>
                <a:gd name="T31" fmla="*/ 23 h 70"/>
                <a:gd name="T32" fmla="*/ 64 w 74"/>
                <a:gd name="T33" fmla="*/ 43 h 70"/>
                <a:gd name="T34" fmla="*/ 47 w 74"/>
                <a:gd name="T35" fmla="*/ 63 h 70"/>
                <a:gd name="T36" fmla="*/ 37 w 74"/>
                <a:gd name="T37" fmla="*/ 70 h 70"/>
                <a:gd name="T38" fmla="*/ 27 w 74"/>
                <a:gd name="T39" fmla="*/ 70 h 70"/>
                <a:gd name="T40" fmla="*/ 3 w 74"/>
                <a:gd name="T41" fmla="*/ 5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4" h="70">
                  <a:moveTo>
                    <a:pt x="3" y="50"/>
                  </a:moveTo>
                  <a:lnTo>
                    <a:pt x="3" y="47"/>
                  </a:lnTo>
                  <a:lnTo>
                    <a:pt x="0" y="33"/>
                  </a:lnTo>
                  <a:lnTo>
                    <a:pt x="3" y="20"/>
                  </a:lnTo>
                  <a:lnTo>
                    <a:pt x="7" y="10"/>
                  </a:lnTo>
                  <a:lnTo>
                    <a:pt x="13" y="7"/>
                  </a:lnTo>
                  <a:lnTo>
                    <a:pt x="23" y="10"/>
                  </a:lnTo>
                  <a:lnTo>
                    <a:pt x="27" y="13"/>
                  </a:lnTo>
                  <a:lnTo>
                    <a:pt x="30" y="17"/>
                  </a:lnTo>
                  <a:lnTo>
                    <a:pt x="33" y="13"/>
                  </a:lnTo>
                  <a:lnTo>
                    <a:pt x="43" y="3"/>
                  </a:lnTo>
                  <a:lnTo>
                    <a:pt x="60" y="0"/>
                  </a:lnTo>
                  <a:lnTo>
                    <a:pt x="67" y="0"/>
                  </a:lnTo>
                  <a:lnTo>
                    <a:pt x="74" y="3"/>
                  </a:lnTo>
                  <a:lnTo>
                    <a:pt x="74" y="13"/>
                  </a:lnTo>
                  <a:lnTo>
                    <a:pt x="74" y="23"/>
                  </a:lnTo>
                  <a:lnTo>
                    <a:pt x="64" y="43"/>
                  </a:lnTo>
                  <a:lnTo>
                    <a:pt x="47" y="63"/>
                  </a:lnTo>
                  <a:lnTo>
                    <a:pt x="37" y="70"/>
                  </a:lnTo>
                  <a:lnTo>
                    <a:pt x="27" y="70"/>
                  </a:lnTo>
                  <a:lnTo>
                    <a:pt x="3" y="50"/>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5001" name="Freeform 185"/>
            <p:cNvSpPr>
              <a:spLocks/>
            </p:cNvSpPr>
            <p:nvPr/>
          </p:nvSpPr>
          <p:spPr bwMode="auto">
            <a:xfrm>
              <a:off x="3908" y="3552"/>
              <a:ext cx="150" cy="88"/>
            </a:xfrm>
            <a:custGeom>
              <a:avLst/>
              <a:gdLst>
                <a:gd name="T0" fmla="*/ 153 w 177"/>
                <a:gd name="T1" fmla="*/ 7 h 101"/>
                <a:gd name="T2" fmla="*/ 150 w 177"/>
                <a:gd name="T3" fmla="*/ 7 h 101"/>
                <a:gd name="T4" fmla="*/ 137 w 177"/>
                <a:gd name="T5" fmla="*/ 14 h 101"/>
                <a:gd name="T6" fmla="*/ 123 w 177"/>
                <a:gd name="T7" fmla="*/ 20 h 101"/>
                <a:gd name="T8" fmla="*/ 110 w 177"/>
                <a:gd name="T9" fmla="*/ 27 h 101"/>
                <a:gd name="T10" fmla="*/ 107 w 177"/>
                <a:gd name="T11" fmla="*/ 27 h 101"/>
                <a:gd name="T12" fmla="*/ 100 w 177"/>
                <a:gd name="T13" fmla="*/ 24 h 101"/>
                <a:gd name="T14" fmla="*/ 76 w 177"/>
                <a:gd name="T15" fmla="*/ 10 h 101"/>
                <a:gd name="T16" fmla="*/ 50 w 177"/>
                <a:gd name="T17" fmla="*/ 4 h 101"/>
                <a:gd name="T18" fmla="*/ 26 w 177"/>
                <a:gd name="T19" fmla="*/ 0 h 101"/>
                <a:gd name="T20" fmla="*/ 16 w 177"/>
                <a:gd name="T21" fmla="*/ 4 h 101"/>
                <a:gd name="T22" fmla="*/ 10 w 177"/>
                <a:gd name="T23" fmla="*/ 14 h 101"/>
                <a:gd name="T24" fmla="*/ 0 w 177"/>
                <a:gd name="T25" fmla="*/ 44 h 101"/>
                <a:gd name="T26" fmla="*/ 0 w 177"/>
                <a:gd name="T27" fmla="*/ 57 h 101"/>
                <a:gd name="T28" fmla="*/ 0 w 177"/>
                <a:gd name="T29" fmla="*/ 74 h 101"/>
                <a:gd name="T30" fmla="*/ 6 w 177"/>
                <a:gd name="T31" fmla="*/ 87 h 101"/>
                <a:gd name="T32" fmla="*/ 20 w 177"/>
                <a:gd name="T33" fmla="*/ 97 h 101"/>
                <a:gd name="T34" fmla="*/ 36 w 177"/>
                <a:gd name="T35" fmla="*/ 101 h 101"/>
                <a:gd name="T36" fmla="*/ 56 w 177"/>
                <a:gd name="T37" fmla="*/ 101 h 101"/>
                <a:gd name="T38" fmla="*/ 93 w 177"/>
                <a:gd name="T39" fmla="*/ 91 h 101"/>
                <a:gd name="T40" fmla="*/ 113 w 177"/>
                <a:gd name="T41" fmla="*/ 84 h 101"/>
                <a:gd name="T42" fmla="*/ 127 w 177"/>
                <a:gd name="T43" fmla="*/ 74 h 101"/>
                <a:gd name="T44" fmla="*/ 137 w 177"/>
                <a:gd name="T45" fmla="*/ 71 h 101"/>
                <a:gd name="T46" fmla="*/ 140 w 177"/>
                <a:gd name="T47" fmla="*/ 67 h 101"/>
                <a:gd name="T48" fmla="*/ 143 w 177"/>
                <a:gd name="T49" fmla="*/ 64 h 101"/>
                <a:gd name="T50" fmla="*/ 150 w 177"/>
                <a:gd name="T51" fmla="*/ 57 h 101"/>
                <a:gd name="T52" fmla="*/ 163 w 177"/>
                <a:gd name="T53" fmla="*/ 44 h 101"/>
                <a:gd name="T54" fmla="*/ 177 w 177"/>
                <a:gd name="T55" fmla="*/ 27 h 101"/>
                <a:gd name="T56" fmla="*/ 153 w 177"/>
                <a:gd name="T57"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7" h="101">
                  <a:moveTo>
                    <a:pt x="153" y="7"/>
                  </a:moveTo>
                  <a:lnTo>
                    <a:pt x="150" y="7"/>
                  </a:lnTo>
                  <a:lnTo>
                    <a:pt x="137" y="14"/>
                  </a:lnTo>
                  <a:lnTo>
                    <a:pt x="123" y="20"/>
                  </a:lnTo>
                  <a:lnTo>
                    <a:pt x="110" y="27"/>
                  </a:lnTo>
                  <a:lnTo>
                    <a:pt x="107" y="27"/>
                  </a:lnTo>
                  <a:lnTo>
                    <a:pt x="100" y="24"/>
                  </a:lnTo>
                  <a:lnTo>
                    <a:pt x="76" y="10"/>
                  </a:lnTo>
                  <a:lnTo>
                    <a:pt x="50" y="4"/>
                  </a:lnTo>
                  <a:lnTo>
                    <a:pt x="26" y="0"/>
                  </a:lnTo>
                  <a:lnTo>
                    <a:pt x="16" y="4"/>
                  </a:lnTo>
                  <a:lnTo>
                    <a:pt x="10" y="14"/>
                  </a:lnTo>
                  <a:lnTo>
                    <a:pt x="0" y="44"/>
                  </a:lnTo>
                  <a:lnTo>
                    <a:pt x="0" y="57"/>
                  </a:lnTo>
                  <a:lnTo>
                    <a:pt x="0" y="74"/>
                  </a:lnTo>
                  <a:lnTo>
                    <a:pt x="6" y="87"/>
                  </a:lnTo>
                  <a:lnTo>
                    <a:pt x="20" y="97"/>
                  </a:lnTo>
                  <a:lnTo>
                    <a:pt x="36" y="101"/>
                  </a:lnTo>
                  <a:lnTo>
                    <a:pt x="56" y="101"/>
                  </a:lnTo>
                  <a:lnTo>
                    <a:pt x="93" y="91"/>
                  </a:lnTo>
                  <a:lnTo>
                    <a:pt x="113" y="84"/>
                  </a:lnTo>
                  <a:lnTo>
                    <a:pt x="127" y="74"/>
                  </a:lnTo>
                  <a:lnTo>
                    <a:pt x="137" y="71"/>
                  </a:lnTo>
                  <a:lnTo>
                    <a:pt x="140" y="67"/>
                  </a:lnTo>
                  <a:lnTo>
                    <a:pt x="143" y="64"/>
                  </a:lnTo>
                  <a:lnTo>
                    <a:pt x="150" y="57"/>
                  </a:lnTo>
                  <a:lnTo>
                    <a:pt x="163" y="44"/>
                  </a:lnTo>
                  <a:lnTo>
                    <a:pt x="177" y="27"/>
                  </a:lnTo>
                  <a:lnTo>
                    <a:pt x="153" y="7"/>
                  </a:lnTo>
                  <a:close/>
                </a:path>
              </a:pathLst>
            </a:custGeom>
            <a:solidFill>
              <a:srgbClr val="FFFFFF"/>
            </a:solidFill>
            <a:ln w="26988">
              <a:solidFill>
                <a:srgbClr val="000000"/>
              </a:solidFill>
              <a:prstDash val="solid"/>
              <a:round/>
              <a:headEnd/>
              <a:tailEnd/>
            </a:ln>
          </p:spPr>
          <p:txBody>
            <a:bodyPr/>
            <a:lstStyle/>
            <a:p>
              <a:endParaRPr lang="ja-JP" altLang="en-US"/>
            </a:p>
          </p:txBody>
        </p:sp>
        <p:sp>
          <p:nvSpPr>
            <p:cNvPr id="35002" name="Freeform 186"/>
            <p:cNvSpPr>
              <a:spLocks/>
            </p:cNvSpPr>
            <p:nvPr/>
          </p:nvSpPr>
          <p:spPr bwMode="auto">
            <a:xfrm>
              <a:off x="4038" y="3665"/>
              <a:ext cx="69" cy="138"/>
            </a:xfrm>
            <a:custGeom>
              <a:avLst/>
              <a:gdLst>
                <a:gd name="T0" fmla="*/ 0 w 81"/>
                <a:gd name="T1" fmla="*/ 63 h 160"/>
                <a:gd name="T2" fmla="*/ 14 w 81"/>
                <a:gd name="T3" fmla="*/ 73 h 160"/>
                <a:gd name="T4" fmla="*/ 20 w 81"/>
                <a:gd name="T5" fmla="*/ 80 h 160"/>
                <a:gd name="T6" fmla="*/ 20 w 81"/>
                <a:gd name="T7" fmla="*/ 83 h 160"/>
                <a:gd name="T8" fmla="*/ 24 w 81"/>
                <a:gd name="T9" fmla="*/ 87 h 160"/>
                <a:gd name="T10" fmla="*/ 24 w 81"/>
                <a:gd name="T11" fmla="*/ 93 h 160"/>
                <a:gd name="T12" fmla="*/ 34 w 81"/>
                <a:gd name="T13" fmla="*/ 114 h 160"/>
                <a:gd name="T14" fmla="*/ 44 w 81"/>
                <a:gd name="T15" fmla="*/ 140 h 160"/>
                <a:gd name="T16" fmla="*/ 50 w 81"/>
                <a:gd name="T17" fmla="*/ 150 h 160"/>
                <a:gd name="T18" fmla="*/ 54 w 81"/>
                <a:gd name="T19" fmla="*/ 160 h 160"/>
                <a:gd name="T20" fmla="*/ 57 w 81"/>
                <a:gd name="T21" fmla="*/ 160 h 160"/>
                <a:gd name="T22" fmla="*/ 64 w 81"/>
                <a:gd name="T23" fmla="*/ 160 h 160"/>
                <a:gd name="T24" fmla="*/ 71 w 81"/>
                <a:gd name="T25" fmla="*/ 157 h 160"/>
                <a:gd name="T26" fmla="*/ 77 w 81"/>
                <a:gd name="T27" fmla="*/ 147 h 160"/>
                <a:gd name="T28" fmla="*/ 81 w 81"/>
                <a:gd name="T29" fmla="*/ 137 h 160"/>
                <a:gd name="T30" fmla="*/ 81 w 81"/>
                <a:gd name="T31" fmla="*/ 124 h 160"/>
                <a:gd name="T32" fmla="*/ 77 w 81"/>
                <a:gd name="T33" fmla="*/ 90 h 160"/>
                <a:gd name="T34" fmla="*/ 71 w 81"/>
                <a:gd name="T35" fmla="*/ 57 h 160"/>
                <a:gd name="T36" fmla="*/ 67 w 81"/>
                <a:gd name="T37" fmla="*/ 43 h 160"/>
                <a:gd name="T38" fmla="*/ 61 w 81"/>
                <a:gd name="T39" fmla="*/ 33 h 160"/>
                <a:gd name="T40" fmla="*/ 47 w 81"/>
                <a:gd name="T41" fmla="*/ 23 h 160"/>
                <a:gd name="T42" fmla="*/ 30 w 81"/>
                <a:gd name="T43" fmla="*/ 10 h 160"/>
                <a:gd name="T44" fmla="*/ 14 w 81"/>
                <a:gd name="T45" fmla="*/ 3 h 160"/>
                <a:gd name="T46" fmla="*/ 10 w 81"/>
                <a:gd name="T47" fmla="*/ 0 h 160"/>
                <a:gd name="T48" fmla="*/ 0 w 81"/>
                <a:gd name="T49" fmla="*/ 6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1" h="160">
                  <a:moveTo>
                    <a:pt x="0" y="63"/>
                  </a:moveTo>
                  <a:lnTo>
                    <a:pt x="14" y="73"/>
                  </a:lnTo>
                  <a:lnTo>
                    <a:pt x="20" y="80"/>
                  </a:lnTo>
                  <a:lnTo>
                    <a:pt x="20" y="83"/>
                  </a:lnTo>
                  <a:lnTo>
                    <a:pt x="24" y="87"/>
                  </a:lnTo>
                  <a:lnTo>
                    <a:pt x="24" y="93"/>
                  </a:lnTo>
                  <a:lnTo>
                    <a:pt x="34" y="114"/>
                  </a:lnTo>
                  <a:lnTo>
                    <a:pt x="44" y="140"/>
                  </a:lnTo>
                  <a:lnTo>
                    <a:pt x="50" y="150"/>
                  </a:lnTo>
                  <a:lnTo>
                    <a:pt x="54" y="160"/>
                  </a:lnTo>
                  <a:lnTo>
                    <a:pt x="57" y="160"/>
                  </a:lnTo>
                  <a:lnTo>
                    <a:pt x="64" y="160"/>
                  </a:lnTo>
                  <a:lnTo>
                    <a:pt x="71" y="157"/>
                  </a:lnTo>
                  <a:lnTo>
                    <a:pt x="77" y="147"/>
                  </a:lnTo>
                  <a:lnTo>
                    <a:pt x="81" y="137"/>
                  </a:lnTo>
                  <a:lnTo>
                    <a:pt x="81" y="124"/>
                  </a:lnTo>
                  <a:lnTo>
                    <a:pt x="77" y="90"/>
                  </a:lnTo>
                  <a:lnTo>
                    <a:pt x="71" y="57"/>
                  </a:lnTo>
                  <a:lnTo>
                    <a:pt x="67" y="43"/>
                  </a:lnTo>
                  <a:lnTo>
                    <a:pt x="61" y="33"/>
                  </a:lnTo>
                  <a:lnTo>
                    <a:pt x="47" y="23"/>
                  </a:lnTo>
                  <a:lnTo>
                    <a:pt x="30" y="10"/>
                  </a:lnTo>
                  <a:lnTo>
                    <a:pt x="14" y="3"/>
                  </a:lnTo>
                  <a:lnTo>
                    <a:pt x="10" y="0"/>
                  </a:lnTo>
                  <a:lnTo>
                    <a:pt x="0" y="63"/>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5003" name="Freeform 187"/>
            <p:cNvSpPr>
              <a:spLocks/>
            </p:cNvSpPr>
            <p:nvPr/>
          </p:nvSpPr>
          <p:spPr bwMode="auto">
            <a:xfrm>
              <a:off x="4166" y="3519"/>
              <a:ext cx="207" cy="223"/>
            </a:xfrm>
            <a:custGeom>
              <a:avLst/>
              <a:gdLst>
                <a:gd name="T0" fmla="*/ 117 w 244"/>
                <a:gd name="T1" fmla="*/ 20 h 261"/>
                <a:gd name="T2" fmla="*/ 120 w 244"/>
                <a:gd name="T3" fmla="*/ 17 h 261"/>
                <a:gd name="T4" fmla="*/ 130 w 244"/>
                <a:gd name="T5" fmla="*/ 10 h 261"/>
                <a:gd name="T6" fmla="*/ 144 w 244"/>
                <a:gd name="T7" fmla="*/ 4 h 261"/>
                <a:gd name="T8" fmla="*/ 157 w 244"/>
                <a:gd name="T9" fmla="*/ 0 h 261"/>
                <a:gd name="T10" fmla="*/ 184 w 244"/>
                <a:gd name="T11" fmla="*/ 7 h 261"/>
                <a:gd name="T12" fmla="*/ 187 w 244"/>
                <a:gd name="T13" fmla="*/ 10 h 261"/>
                <a:gd name="T14" fmla="*/ 190 w 244"/>
                <a:gd name="T15" fmla="*/ 10 h 261"/>
                <a:gd name="T16" fmla="*/ 197 w 244"/>
                <a:gd name="T17" fmla="*/ 10 h 261"/>
                <a:gd name="T18" fmla="*/ 207 w 244"/>
                <a:gd name="T19" fmla="*/ 10 h 261"/>
                <a:gd name="T20" fmla="*/ 220 w 244"/>
                <a:gd name="T21" fmla="*/ 17 h 261"/>
                <a:gd name="T22" fmla="*/ 234 w 244"/>
                <a:gd name="T23" fmla="*/ 24 h 261"/>
                <a:gd name="T24" fmla="*/ 244 w 244"/>
                <a:gd name="T25" fmla="*/ 40 h 261"/>
                <a:gd name="T26" fmla="*/ 241 w 244"/>
                <a:gd name="T27" fmla="*/ 60 h 261"/>
                <a:gd name="T28" fmla="*/ 230 w 244"/>
                <a:gd name="T29" fmla="*/ 77 h 261"/>
                <a:gd name="T30" fmla="*/ 220 w 244"/>
                <a:gd name="T31" fmla="*/ 84 h 261"/>
                <a:gd name="T32" fmla="*/ 207 w 244"/>
                <a:gd name="T33" fmla="*/ 84 h 261"/>
                <a:gd name="T34" fmla="*/ 204 w 244"/>
                <a:gd name="T35" fmla="*/ 84 h 261"/>
                <a:gd name="T36" fmla="*/ 197 w 244"/>
                <a:gd name="T37" fmla="*/ 87 h 261"/>
                <a:gd name="T38" fmla="*/ 184 w 244"/>
                <a:gd name="T39" fmla="*/ 87 h 261"/>
                <a:gd name="T40" fmla="*/ 174 w 244"/>
                <a:gd name="T41" fmla="*/ 87 h 261"/>
                <a:gd name="T42" fmla="*/ 174 w 244"/>
                <a:gd name="T43" fmla="*/ 91 h 261"/>
                <a:gd name="T44" fmla="*/ 170 w 244"/>
                <a:gd name="T45" fmla="*/ 101 h 261"/>
                <a:gd name="T46" fmla="*/ 167 w 244"/>
                <a:gd name="T47" fmla="*/ 114 h 261"/>
                <a:gd name="T48" fmla="*/ 164 w 244"/>
                <a:gd name="T49" fmla="*/ 131 h 261"/>
                <a:gd name="T50" fmla="*/ 150 w 244"/>
                <a:gd name="T51" fmla="*/ 167 h 261"/>
                <a:gd name="T52" fmla="*/ 147 w 244"/>
                <a:gd name="T53" fmla="*/ 181 h 261"/>
                <a:gd name="T54" fmla="*/ 137 w 244"/>
                <a:gd name="T55" fmla="*/ 188 h 261"/>
                <a:gd name="T56" fmla="*/ 134 w 244"/>
                <a:gd name="T57" fmla="*/ 188 h 261"/>
                <a:gd name="T58" fmla="*/ 123 w 244"/>
                <a:gd name="T59" fmla="*/ 188 h 261"/>
                <a:gd name="T60" fmla="*/ 113 w 244"/>
                <a:gd name="T61" fmla="*/ 191 h 261"/>
                <a:gd name="T62" fmla="*/ 103 w 244"/>
                <a:gd name="T63" fmla="*/ 201 h 261"/>
                <a:gd name="T64" fmla="*/ 100 w 244"/>
                <a:gd name="T65" fmla="*/ 214 h 261"/>
                <a:gd name="T66" fmla="*/ 103 w 244"/>
                <a:gd name="T67" fmla="*/ 221 h 261"/>
                <a:gd name="T68" fmla="*/ 113 w 244"/>
                <a:gd name="T69" fmla="*/ 228 h 261"/>
                <a:gd name="T70" fmla="*/ 117 w 244"/>
                <a:gd name="T71" fmla="*/ 228 h 261"/>
                <a:gd name="T72" fmla="*/ 113 w 244"/>
                <a:gd name="T73" fmla="*/ 234 h 261"/>
                <a:gd name="T74" fmla="*/ 107 w 244"/>
                <a:gd name="T75" fmla="*/ 244 h 261"/>
                <a:gd name="T76" fmla="*/ 97 w 244"/>
                <a:gd name="T77" fmla="*/ 254 h 261"/>
                <a:gd name="T78" fmla="*/ 83 w 244"/>
                <a:gd name="T79" fmla="*/ 261 h 261"/>
                <a:gd name="T80" fmla="*/ 80 w 244"/>
                <a:gd name="T81" fmla="*/ 258 h 261"/>
                <a:gd name="T82" fmla="*/ 70 w 244"/>
                <a:gd name="T83" fmla="*/ 251 h 261"/>
                <a:gd name="T84" fmla="*/ 53 w 244"/>
                <a:gd name="T85" fmla="*/ 241 h 261"/>
                <a:gd name="T86" fmla="*/ 37 w 244"/>
                <a:gd name="T87" fmla="*/ 224 h 261"/>
                <a:gd name="T88" fmla="*/ 20 w 244"/>
                <a:gd name="T89" fmla="*/ 204 h 261"/>
                <a:gd name="T90" fmla="*/ 6 w 244"/>
                <a:gd name="T91" fmla="*/ 181 h 261"/>
                <a:gd name="T92" fmla="*/ 0 w 244"/>
                <a:gd name="T93" fmla="*/ 151 h 261"/>
                <a:gd name="T94" fmla="*/ 0 w 244"/>
                <a:gd name="T95" fmla="*/ 117 h 261"/>
                <a:gd name="T96" fmla="*/ 6 w 244"/>
                <a:gd name="T97" fmla="*/ 84 h 261"/>
                <a:gd name="T98" fmla="*/ 20 w 244"/>
                <a:gd name="T99" fmla="*/ 60 h 261"/>
                <a:gd name="T100" fmla="*/ 33 w 244"/>
                <a:gd name="T101" fmla="*/ 44 h 261"/>
                <a:gd name="T102" fmla="*/ 50 w 244"/>
                <a:gd name="T103" fmla="*/ 30 h 261"/>
                <a:gd name="T104" fmla="*/ 70 w 244"/>
                <a:gd name="T105" fmla="*/ 20 h 261"/>
                <a:gd name="T106" fmla="*/ 87 w 244"/>
                <a:gd name="T107" fmla="*/ 17 h 261"/>
                <a:gd name="T108" fmla="*/ 103 w 244"/>
                <a:gd name="T109" fmla="*/ 17 h 261"/>
                <a:gd name="T110" fmla="*/ 117 w 244"/>
                <a:gd name="T111" fmla="*/ 20 h 261"/>
                <a:gd name="T112" fmla="*/ 117 w 244"/>
                <a:gd name="T113" fmla="*/ 2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4" h="261">
                  <a:moveTo>
                    <a:pt x="117" y="20"/>
                  </a:moveTo>
                  <a:lnTo>
                    <a:pt x="120" y="17"/>
                  </a:lnTo>
                  <a:lnTo>
                    <a:pt x="130" y="10"/>
                  </a:lnTo>
                  <a:lnTo>
                    <a:pt x="144" y="4"/>
                  </a:lnTo>
                  <a:lnTo>
                    <a:pt x="157" y="0"/>
                  </a:lnTo>
                  <a:lnTo>
                    <a:pt x="184" y="7"/>
                  </a:lnTo>
                  <a:lnTo>
                    <a:pt x="187" y="10"/>
                  </a:lnTo>
                  <a:lnTo>
                    <a:pt x="190" y="10"/>
                  </a:lnTo>
                  <a:lnTo>
                    <a:pt x="197" y="10"/>
                  </a:lnTo>
                  <a:lnTo>
                    <a:pt x="207" y="10"/>
                  </a:lnTo>
                  <a:lnTo>
                    <a:pt x="220" y="17"/>
                  </a:lnTo>
                  <a:lnTo>
                    <a:pt x="234" y="24"/>
                  </a:lnTo>
                  <a:lnTo>
                    <a:pt x="244" y="40"/>
                  </a:lnTo>
                  <a:lnTo>
                    <a:pt x="241" y="60"/>
                  </a:lnTo>
                  <a:lnTo>
                    <a:pt x="230" y="77"/>
                  </a:lnTo>
                  <a:lnTo>
                    <a:pt x="220" y="84"/>
                  </a:lnTo>
                  <a:lnTo>
                    <a:pt x="207" y="84"/>
                  </a:lnTo>
                  <a:lnTo>
                    <a:pt x="204" y="84"/>
                  </a:lnTo>
                  <a:lnTo>
                    <a:pt x="197" y="87"/>
                  </a:lnTo>
                  <a:lnTo>
                    <a:pt x="184" y="87"/>
                  </a:lnTo>
                  <a:lnTo>
                    <a:pt x="174" y="87"/>
                  </a:lnTo>
                  <a:lnTo>
                    <a:pt x="174" y="91"/>
                  </a:lnTo>
                  <a:lnTo>
                    <a:pt x="170" y="101"/>
                  </a:lnTo>
                  <a:lnTo>
                    <a:pt x="167" y="114"/>
                  </a:lnTo>
                  <a:lnTo>
                    <a:pt x="164" y="131"/>
                  </a:lnTo>
                  <a:lnTo>
                    <a:pt x="150" y="167"/>
                  </a:lnTo>
                  <a:lnTo>
                    <a:pt x="147" y="181"/>
                  </a:lnTo>
                  <a:lnTo>
                    <a:pt x="137" y="188"/>
                  </a:lnTo>
                  <a:lnTo>
                    <a:pt x="134" y="188"/>
                  </a:lnTo>
                  <a:lnTo>
                    <a:pt x="123" y="188"/>
                  </a:lnTo>
                  <a:lnTo>
                    <a:pt x="113" y="191"/>
                  </a:lnTo>
                  <a:lnTo>
                    <a:pt x="103" y="201"/>
                  </a:lnTo>
                  <a:lnTo>
                    <a:pt x="100" y="214"/>
                  </a:lnTo>
                  <a:lnTo>
                    <a:pt x="103" y="221"/>
                  </a:lnTo>
                  <a:lnTo>
                    <a:pt x="113" y="228"/>
                  </a:lnTo>
                  <a:lnTo>
                    <a:pt x="117" y="228"/>
                  </a:lnTo>
                  <a:lnTo>
                    <a:pt x="113" y="234"/>
                  </a:lnTo>
                  <a:lnTo>
                    <a:pt x="107" y="244"/>
                  </a:lnTo>
                  <a:lnTo>
                    <a:pt x="97" y="254"/>
                  </a:lnTo>
                  <a:lnTo>
                    <a:pt x="83" y="261"/>
                  </a:lnTo>
                  <a:lnTo>
                    <a:pt x="80" y="258"/>
                  </a:lnTo>
                  <a:lnTo>
                    <a:pt x="70" y="251"/>
                  </a:lnTo>
                  <a:lnTo>
                    <a:pt x="53" y="241"/>
                  </a:lnTo>
                  <a:lnTo>
                    <a:pt x="37" y="224"/>
                  </a:lnTo>
                  <a:lnTo>
                    <a:pt x="20" y="204"/>
                  </a:lnTo>
                  <a:lnTo>
                    <a:pt x="6" y="181"/>
                  </a:lnTo>
                  <a:lnTo>
                    <a:pt x="0" y="151"/>
                  </a:lnTo>
                  <a:lnTo>
                    <a:pt x="0" y="117"/>
                  </a:lnTo>
                  <a:lnTo>
                    <a:pt x="6" y="84"/>
                  </a:lnTo>
                  <a:lnTo>
                    <a:pt x="20" y="60"/>
                  </a:lnTo>
                  <a:lnTo>
                    <a:pt x="33" y="44"/>
                  </a:lnTo>
                  <a:lnTo>
                    <a:pt x="50" y="30"/>
                  </a:lnTo>
                  <a:lnTo>
                    <a:pt x="70" y="20"/>
                  </a:lnTo>
                  <a:lnTo>
                    <a:pt x="87" y="17"/>
                  </a:lnTo>
                  <a:lnTo>
                    <a:pt x="103" y="17"/>
                  </a:lnTo>
                  <a:lnTo>
                    <a:pt x="117" y="20"/>
                  </a:lnTo>
                  <a:lnTo>
                    <a:pt x="117" y="20"/>
                  </a:lnTo>
                  <a:close/>
                </a:path>
              </a:pathLst>
            </a:custGeom>
            <a:solidFill>
              <a:srgbClr val="000000"/>
            </a:solidFill>
            <a:ln w="26988">
              <a:solidFill>
                <a:srgbClr val="000000"/>
              </a:solidFill>
              <a:prstDash val="solid"/>
              <a:round/>
              <a:headEnd/>
              <a:tailEnd/>
            </a:ln>
          </p:spPr>
          <p:txBody>
            <a:bodyPr/>
            <a:lstStyle/>
            <a:p>
              <a:endParaRPr lang="ja-JP" altLang="en-US"/>
            </a:p>
          </p:txBody>
        </p:sp>
        <p:sp>
          <p:nvSpPr>
            <p:cNvPr id="35004" name="Freeform 188"/>
            <p:cNvSpPr>
              <a:spLocks/>
            </p:cNvSpPr>
            <p:nvPr/>
          </p:nvSpPr>
          <p:spPr bwMode="auto">
            <a:xfrm>
              <a:off x="4217" y="3731"/>
              <a:ext cx="108" cy="49"/>
            </a:xfrm>
            <a:custGeom>
              <a:avLst/>
              <a:gdLst>
                <a:gd name="T0" fmla="*/ 0 w 127"/>
                <a:gd name="T1" fmla="*/ 30 h 57"/>
                <a:gd name="T2" fmla="*/ 3 w 127"/>
                <a:gd name="T3" fmla="*/ 27 h 57"/>
                <a:gd name="T4" fmla="*/ 10 w 127"/>
                <a:gd name="T5" fmla="*/ 13 h 57"/>
                <a:gd name="T6" fmla="*/ 20 w 127"/>
                <a:gd name="T7" fmla="*/ 3 h 57"/>
                <a:gd name="T8" fmla="*/ 30 w 127"/>
                <a:gd name="T9" fmla="*/ 0 h 57"/>
                <a:gd name="T10" fmla="*/ 37 w 127"/>
                <a:gd name="T11" fmla="*/ 0 h 57"/>
                <a:gd name="T12" fmla="*/ 50 w 127"/>
                <a:gd name="T13" fmla="*/ 3 h 57"/>
                <a:gd name="T14" fmla="*/ 80 w 127"/>
                <a:gd name="T15" fmla="*/ 16 h 57"/>
                <a:gd name="T16" fmla="*/ 110 w 127"/>
                <a:gd name="T17" fmla="*/ 37 h 57"/>
                <a:gd name="T18" fmla="*/ 120 w 127"/>
                <a:gd name="T19" fmla="*/ 47 h 57"/>
                <a:gd name="T20" fmla="*/ 127 w 127"/>
                <a:gd name="T21" fmla="*/ 57 h 57"/>
                <a:gd name="T22" fmla="*/ 0 w 127"/>
                <a:gd name="T23" fmla="*/ 3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57">
                  <a:moveTo>
                    <a:pt x="0" y="30"/>
                  </a:moveTo>
                  <a:lnTo>
                    <a:pt x="3" y="27"/>
                  </a:lnTo>
                  <a:lnTo>
                    <a:pt x="10" y="13"/>
                  </a:lnTo>
                  <a:lnTo>
                    <a:pt x="20" y="3"/>
                  </a:lnTo>
                  <a:lnTo>
                    <a:pt x="30" y="0"/>
                  </a:lnTo>
                  <a:lnTo>
                    <a:pt x="37" y="0"/>
                  </a:lnTo>
                  <a:lnTo>
                    <a:pt x="50" y="3"/>
                  </a:lnTo>
                  <a:lnTo>
                    <a:pt x="80" y="16"/>
                  </a:lnTo>
                  <a:lnTo>
                    <a:pt x="110" y="37"/>
                  </a:lnTo>
                  <a:lnTo>
                    <a:pt x="120" y="47"/>
                  </a:lnTo>
                  <a:lnTo>
                    <a:pt x="127" y="57"/>
                  </a:lnTo>
                  <a:lnTo>
                    <a:pt x="0" y="30"/>
                  </a:lnTo>
                  <a:close/>
                </a:path>
              </a:pathLst>
            </a:custGeom>
            <a:solidFill>
              <a:srgbClr val="FFFFFF"/>
            </a:solidFill>
            <a:ln w="31750">
              <a:solidFill>
                <a:srgbClr val="000000"/>
              </a:solidFill>
              <a:prstDash val="solid"/>
              <a:round/>
              <a:headEnd/>
              <a:tailEnd/>
            </a:ln>
          </p:spPr>
          <p:txBody>
            <a:bodyPr/>
            <a:lstStyle/>
            <a:p>
              <a:endParaRPr lang="ja-JP" altLang="en-US"/>
            </a:p>
          </p:txBody>
        </p:sp>
        <p:sp>
          <p:nvSpPr>
            <p:cNvPr id="35005" name="Freeform 189"/>
            <p:cNvSpPr>
              <a:spLocks/>
            </p:cNvSpPr>
            <p:nvPr/>
          </p:nvSpPr>
          <p:spPr bwMode="auto">
            <a:xfrm>
              <a:off x="4157" y="3748"/>
              <a:ext cx="295" cy="233"/>
            </a:xfrm>
            <a:custGeom>
              <a:avLst/>
              <a:gdLst>
                <a:gd name="T0" fmla="*/ 6 w 347"/>
                <a:gd name="T1" fmla="*/ 207 h 271"/>
                <a:gd name="T2" fmla="*/ 3 w 347"/>
                <a:gd name="T3" fmla="*/ 200 h 271"/>
                <a:gd name="T4" fmla="*/ 3 w 347"/>
                <a:gd name="T5" fmla="*/ 184 h 271"/>
                <a:gd name="T6" fmla="*/ 0 w 347"/>
                <a:gd name="T7" fmla="*/ 160 h 271"/>
                <a:gd name="T8" fmla="*/ 0 w 347"/>
                <a:gd name="T9" fmla="*/ 127 h 271"/>
                <a:gd name="T10" fmla="*/ 0 w 347"/>
                <a:gd name="T11" fmla="*/ 97 h 271"/>
                <a:gd name="T12" fmla="*/ 3 w 347"/>
                <a:gd name="T13" fmla="*/ 67 h 271"/>
                <a:gd name="T14" fmla="*/ 10 w 347"/>
                <a:gd name="T15" fmla="*/ 43 h 271"/>
                <a:gd name="T16" fmla="*/ 16 w 347"/>
                <a:gd name="T17" fmla="*/ 27 h 271"/>
                <a:gd name="T18" fmla="*/ 40 w 347"/>
                <a:gd name="T19" fmla="*/ 10 h 271"/>
                <a:gd name="T20" fmla="*/ 60 w 347"/>
                <a:gd name="T21" fmla="*/ 0 h 271"/>
                <a:gd name="T22" fmla="*/ 80 w 347"/>
                <a:gd name="T23" fmla="*/ 0 h 271"/>
                <a:gd name="T24" fmla="*/ 100 w 347"/>
                <a:gd name="T25" fmla="*/ 3 h 271"/>
                <a:gd name="T26" fmla="*/ 103 w 347"/>
                <a:gd name="T27" fmla="*/ 7 h 271"/>
                <a:gd name="T28" fmla="*/ 113 w 347"/>
                <a:gd name="T29" fmla="*/ 7 h 271"/>
                <a:gd name="T30" fmla="*/ 130 w 347"/>
                <a:gd name="T31" fmla="*/ 10 h 271"/>
                <a:gd name="T32" fmla="*/ 154 w 347"/>
                <a:gd name="T33" fmla="*/ 13 h 271"/>
                <a:gd name="T34" fmla="*/ 194 w 347"/>
                <a:gd name="T35" fmla="*/ 23 h 271"/>
                <a:gd name="T36" fmla="*/ 210 w 347"/>
                <a:gd name="T37" fmla="*/ 27 h 271"/>
                <a:gd name="T38" fmla="*/ 224 w 347"/>
                <a:gd name="T39" fmla="*/ 33 h 271"/>
                <a:gd name="T40" fmla="*/ 240 w 347"/>
                <a:gd name="T41" fmla="*/ 43 h 271"/>
                <a:gd name="T42" fmla="*/ 254 w 347"/>
                <a:gd name="T43" fmla="*/ 57 h 271"/>
                <a:gd name="T44" fmla="*/ 264 w 347"/>
                <a:gd name="T45" fmla="*/ 70 h 271"/>
                <a:gd name="T46" fmla="*/ 267 w 347"/>
                <a:gd name="T47" fmla="*/ 73 h 271"/>
                <a:gd name="T48" fmla="*/ 271 w 347"/>
                <a:gd name="T49" fmla="*/ 67 h 271"/>
                <a:gd name="T50" fmla="*/ 281 w 347"/>
                <a:gd name="T51" fmla="*/ 53 h 271"/>
                <a:gd name="T52" fmla="*/ 291 w 347"/>
                <a:gd name="T53" fmla="*/ 33 h 271"/>
                <a:gd name="T54" fmla="*/ 294 w 347"/>
                <a:gd name="T55" fmla="*/ 17 h 271"/>
                <a:gd name="T56" fmla="*/ 311 w 347"/>
                <a:gd name="T57" fmla="*/ 20 h 271"/>
                <a:gd name="T58" fmla="*/ 324 w 347"/>
                <a:gd name="T59" fmla="*/ 23 h 271"/>
                <a:gd name="T60" fmla="*/ 341 w 347"/>
                <a:gd name="T61" fmla="*/ 30 h 271"/>
                <a:gd name="T62" fmla="*/ 347 w 347"/>
                <a:gd name="T63" fmla="*/ 30 h 271"/>
                <a:gd name="T64" fmla="*/ 347 w 347"/>
                <a:gd name="T65" fmla="*/ 30 h 271"/>
                <a:gd name="T66" fmla="*/ 347 w 347"/>
                <a:gd name="T67" fmla="*/ 33 h 271"/>
                <a:gd name="T68" fmla="*/ 347 w 347"/>
                <a:gd name="T69" fmla="*/ 43 h 271"/>
                <a:gd name="T70" fmla="*/ 347 w 347"/>
                <a:gd name="T71" fmla="*/ 57 h 271"/>
                <a:gd name="T72" fmla="*/ 347 w 347"/>
                <a:gd name="T73" fmla="*/ 77 h 271"/>
                <a:gd name="T74" fmla="*/ 341 w 347"/>
                <a:gd name="T75" fmla="*/ 110 h 271"/>
                <a:gd name="T76" fmla="*/ 337 w 347"/>
                <a:gd name="T77" fmla="*/ 127 h 271"/>
                <a:gd name="T78" fmla="*/ 327 w 347"/>
                <a:gd name="T79" fmla="*/ 140 h 271"/>
                <a:gd name="T80" fmla="*/ 307 w 347"/>
                <a:gd name="T81" fmla="*/ 157 h 271"/>
                <a:gd name="T82" fmla="*/ 291 w 347"/>
                <a:gd name="T83" fmla="*/ 167 h 271"/>
                <a:gd name="T84" fmla="*/ 281 w 347"/>
                <a:gd name="T85" fmla="*/ 167 h 271"/>
                <a:gd name="T86" fmla="*/ 277 w 347"/>
                <a:gd name="T87" fmla="*/ 170 h 271"/>
                <a:gd name="T88" fmla="*/ 284 w 347"/>
                <a:gd name="T89" fmla="*/ 194 h 271"/>
                <a:gd name="T90" fmla="*/ 291 w 347"/>
                <a:gd name="T91" fmla="*/ 207 h 271"/>
                <a:gd name="T92" fmla="*/ 294 w 347"/>
                <a:gd name="T93" fmla="*/ 221 h 271"/>
                <a:gd name="T94" fmla="*/ 297 w 347"/>
                <a:gd name="T95" fmla="*/ 227 h 271"/>
                <a:gd name="T96" fmla="*/ 297 w 347"/>
                <a:gd name="T97" fmla="*/ 234 h 271"/>
                <a:gd name="T98" fmla="*/ 297 w 347"/>
                <a:gd name="T99" fmla="*/ 234 h 271"/>
                <a:gd name="T100" fmla="*/ 291 w 347"/>
                <a:gd name="T101" fmla="*/ 241 h 271"/>
                <a:gd name="T102" fmla="*/ 267 w 347"/>
                <a:gd name="T103" fmla="*/ 254 h 271"/>
                <a:gd name="T104" fmla="*/ 234 w 347"/>
                <a:gd name="T105" fmla="*/ 264 h 271"/>
                <a:gd name="T106" fmla="*/ 190 w 347"/>
                <a:gd name="T107" fmla="*/ 271 h 271"/>
                <a:gd name="T108" fmla="*/ 164 w 347"/>
                <a:gd name="T109" fmla="*/ 267 h 271"/>
                <a:gd name="T110" fmla="*/ 137 w 347"/>
                <a:gd name="T111" fmla="*/ 261 h 271"/>
                <a:gd name="T112" fmla="*/ 73 w 347"/>
                <a:gd name="T113" fmla="*/ 237 h 271"/>
                <a:gd name="T114" fmla="*/ 47 w 347"/>
                <a:gd name="T115" fmla="*/ 227 h 271"/>
                <a:gd name="T116" fmla="*/ 27 w 347"/>
                <a:gd name="T117" fmla="*/ 217 h 271"/>
                <a:gd name="T118" fmla="*/ 10 w 347"/>
                <a:gd name="T119" fmla="*/ 211 h 271"/>
                <a:gd name="T120" fmla="*/ 6 w 347"/>
                <a:gd name="T121" fmla="*/ 207 h 271"/>
                <a:gd name="T122" fmla="*/ 6 w 347"/>
                <a:gd name="T123" fmla="*/ 20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 h="271">
                  <a:moveTo>
                    <a:pt x="6" y="207"/>
                  </a:moveTo>
                  <a:lnTo>
                    <a:pt x="3" y="200"/>
                  </a:lnTo>
                  <a:lnTo>
                    <a:pt x="3" y="184"/>
                  </a:lnTo>
                  <a:lnTo>
                    <a:pt x="0" y="160"/>
                  </a:lnTo>
                  <a:lnTo>
                    <a:pt x="0" y="127"/>
                  </a:lnTo>
                  <a:lnTo>
                    <a:pt x="0" y="97"/>
                  </a:lnTo>
                  <a:lnTo>
                    <a:pt x="3" y="67"/>
                  </a:lnTo>
                  <a:lnTo>
                    <a:pt x="10" y="43"/>
                  </a:lnTo>
                  <a:lnTo>
                    <a:pt x="16" y="27"/>
                  </a:lnTo>
                  <a:lnTo>
                    <a:pt x="40" y="10"/>
                  </a:lnTo>
                  <a:lnTo>
                    <a:pt x="60" y="0"/>
                  </a:lnTo>
                  <a:lnTo>
                    <a:pt x="80" y="0"/>
                  </a:lnTo>
                  <a:lnTo>
                    <a:pt x="100" y="3"/>
                  </a:lnTo>
                  <a:lnTo>
                    <a:pt x="103" y="7"/>
                  </a:lnTo>
                  <a:lnTo>
                    <a:pt x="113" y="7"/>
                  </a:lnTo>
                  <a:lnTo>
                    <a:pt x="130" y="10"/>
                  </a:lnTo>
                  <a:lnTo>
                    <a:pt x="154" y="13"/>
                  </a:lnTo>
                  <a:lnTo>
                    <a:pt x="194" y="23"/>
                  </a:lnTo>
                  <a:lnTo>
                    <a:pt x="210" y="27"/>
                  </a:lnTo>
                  <a:lnTo>
                    <a:pt x="224" y="33"/>
                  </a:lnTo>
                  <a:lnTo>
                    <a:pt x="240" y="43"/>
                  </a:lnTo>
                  <a:lnTo>
                    <a:pt x="254" y="57"/>
                  </a:lnTo>
                  <a:lnTo>
                    <a:pt x="264" y="70"/>
                  </a:lnTo>
                  <a:lnTo>
                    <a:pt x="267" y="73"/>
                  </a:lnTo>
                  <a:lnTo>
                    <a:pt x="271" y="67"/>
                  </a:lnTo>
                  <a:lnTo>
                    <a:pt x="281" y="53"/>
                  </a:lnTo>
                  <a:lnTo>
                    <a:pt x="291" y="33"/>
                  </a:lnTo>
                  <a:lnTo>
                    <a:pt x="294" y="17"/>
                  </a:lnTo>
                  <a:lnTo>
                    <a:pt x="311" y="20"/>
                  </a:lnTo>
                  <a:lnTo>
                    <a:pt x="324" y="23"/>
                  </a:lnTo>
                  <a:lnTo>
                    <a:pt x="341" y="30"/>
                  </a:lnTo>
                  <a:lnTo>
                    <a:pt x="347" y="30"/>
                  </a:lnTo>
                  <a:lnTo>
                    <a:pt x="347" y="30"/>
                  </a:lnTo>
                  <a:lnTo>
                    <a:pt x="347" y="33"/>
                  </a:lnTo>
                  <a:lnTo>
                    <a:pt x="347" y="43"/>
                  </a:lnTo>
                  <a:lnTo>
                    <a:pt x="347" y="57"/>
                  </a:lnTo>
                  <a:lnTo>
                    <a:pt x="347" y="77"/>
                  </a:lnTo>
                  <a:lnTo>
                    <a:pt x="341" y="110"/>
                  </a:lnTo>
                  <a:lnTo>
                    <a:pt x="337" y="127"/>
                  </a:lnTo>
                  <a:lnTo>
                    <a:pt x="327" y="140"/>
                  </a:lnTo>
                  <a:lnTo>
                    <a:pt x="307" y="157"/>
                  </a:lnTo>
                  <a:lnTo>
                    <a:pt x="291" y="167"/>
                  </a:lnTo>
                  <a:lnTo>
                    <a:pt x="281" y="167"/>
                  </a:lnTo>
                  <a:lnTo>
                    <a:pt x="277" y="170"/>
                  </a:lnTo>
                  <a:lnTo>
                    <a:pt x="284" y="194"/>
                  </a:lnTo>
                  <a:lnTo>
                    <a:pt x="291" y="207"/>
                  </a:lnTo>
                  <a:lnTo>
                    <a:pt x="294" y="221"/>
                  </a:lnTo>
                  <a:lnTo>
                    <a:pt x="297" y="227"/>
                  </a:lnTo>
                  <a:lnTo>
                    <a:pt x="297" y="234"/>
                  </a:lnTo>
                  <a:lnTo>
                    <a:pt x="297" y="234"/>
                  </a:lnTo>
                  <a:lnTo>
                    <a:pt x="291" y="241"/>
                  </a:lnTo>
                  <a:lnTo>
                    <a:pt x="267" y="254"/>
                  </a:lnTo>
                  <a:lnTo>
                    <a:pt x="234" y="264"/>
                  </a:lnTo>
                  <a:lnTo>
                    <a:pt x="190" y="271"/>
                  </a:lnTo>
                  <a:lnTo>
                    <a:pt x="164" y="267"/>
                  </a:lnTo>
                  <a:lnTo>
                    <a:pt x="137" y="261"/>
                  </a:lnTo>
                  <a:lnTo>
                    <a:pt x="73" y="237"/>
                  </a:lnTo>
                  <a:lnTo>
                    <a:pt x="47" y="227"/>
                  </a:lnTo>
                  <a:lnTo>
                    <a:pt x="27" y="217"/>
                  </a:lnTo>
                  <a:lnTo>
                    <a:pt x="10" y="211"/>
                  </a:lnTo>
                  <a:lnTo>
                    <a:pt x="6" y="207"/>
                  </a:lnTo>
                  <a:lnTo>
                    <a:pt x="6" y="207"/>
                  </a:lnTo>
                  <a:close/>
                </a:path>
              </a:pathLst>
            </a:custGeom>
            <a:solidFill>
              <a:srgbClr val="1C98C3"/>
            </a:solidFill>
            <a:ln w="26988">
              <a:solidFill>
                <a:srgbClr val="000000"/>
              </a:solidFill>
              <a:prstDash val="solid"/>
              <a:round/>
              <a:headEnd/>
              <a:tailEnd/>
            </a:ln>
          </p:spPr>
          <p:txBody>
            <a:bodyPr/>
            <a:lstStyle/>
            <a:p>
              <a:endParaRPr lang="ja-JP" altLang="en-US"/>
            </a:p>
          </p:txBody>
        </p:sp>
        <p:sp>
          <p:nvSpPr>
            <p:cNvPr id="35006" name="Freeform 190"/>
            <p:cNvSpPr>
              <a:spLocks/>
            </p:cNvSpPr>
            <p:nvPr/>
          </p:nvSpPr>
          <p:spPr bwMode="auto">
            <a:xfrm>
              <a:off x="4194" y="3797"/>
              <a:ext cx="17" cy="98"/>
            </a:xfrm>
            <a:custGeom>
              <a:avLst/>
              <a:gdLst>
                <a:gd name="T0" fmla="*/ 0 w 20"/>
                <a:gd name="T1" fmla="*/ 0 h 113"/>
                <a:gd name="T2" fmla="*/ 0 w 20"/>
                <a:gd name="T3" fmla="*/ 3 h 113"/>
                <a:gd name="T4" fmla="*/ 4 w 20"/>
                <a:gd name="T5" fmla="*/ 13 h 113"/>
                <a:gd name="T6" fmla="*/ 4 w 20"/>
                <a:gd name="T7" fmla="*/ 26 h 113"/>
                <a:gd name="T8" fmla="*/ 7 w 20"/>
                <a:gd name="T9" fmla="*/ 43 h 113"/>
                <a:gd name="T10" fmla="*/ 14 w 20"/>
                <a:gd name="T11" fmla="*/ 80 h 113"/>
                <a:gd name="T12" fmla="*/ 17 w 20"/>
                <a:gd name="T13" fmla="*/ 100 h 113"/>
                <a:gd name="T14" fmla="*/ 20 w 20"/>
                <a:gd name="T15" fmla="*/ 113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3">
                  <a:moveTo>
                    <a:pt x="0" y="0"/>
                  </a:moveTo>
                  <a:lnTo>
                    <a:pt x="0" y="3"/>
                  </a:lnTo>
                  <a:lnTo>
                    <a:pt x="4" y="13"/>
                  </a:lnTo>
                  <a:lnTo>
                    <a:pt x="4" y="26"/>
                  </a:lnTo>
                  <a:lnTo>
                    <a:pt x="7" y="43"/>
                  </a:lnTo>
                  <a:lnTo>
                    <a:pt x="14" y="80"/>
                  </a:lnTo>
                  <a:lnTo>
                    <a:pt x="17" y="100"/>
                  </a:lnTo>
                  <a:lnTo>
                    <a:pt x="20" y="1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5007" name="Freeform 191"/>
            <p:cNvSpPr>
              <a:spLocks/>
            </p:cNvSpPr>
            <p:nvPr/>
          </p:nvSpPr>
          <p:spPr bwMode="auto">
            <a:xfrm>
              <a:off x="4180" y="3864"/>
              <a:ext cx="193" cy="143"/>
            </a:xfrm>
            <a:custGeom>
              <a:avLst/>
              <a:gdLst>
                <a:gd name="T0" fmla="*/ 20 w 227"/>
                <a:gd name="T1" fmla="*/ 153 h 167"/>
                <a:gd name="T2" fmla="*/ 20 w 227"/>
                <a:gd name="T3" fmla="*/ 150 h 167"/>
                <a:gd name="T4" fmla="*/ 16 w 227"/>
                <a:gd name="T5" fmla="*/ 137 h 167"/>
                <a:gd name="T6" fmla="*/ 13 w 227"/>
                <a:gd name="T7" fmla="*/ 120 h 167"/>
                <a:gd name="T8" fmla="*/ 10 w 227"/>
                <a:gd name="T9" fmla="*/ 100 h 167"/>
                <a:gd name="T10" fmla="*/ 3 w 227"/>
                <a:gd name="T11" fmla="*/ 53 h 167"/>
                <a:gd name="T12" fmla="*/ 0 w 227"/>
                <a:gd name="T13" fmla="*/ 33 h 167"/>
                <a:gd name="T14" fmla="*/ 0 w 227"/>
                <a:gd name="T15" fmla="*/ 20 h 167"/>
                <a:gd name="T16" fmla="*/ 0 w 227"/>
                <a:gd name="T17" fmla="*/ 16 h 167"/>
                <a:gd name="T18" fmla="*/ 3 w 227"/>
                <a:gd name="T19" fmla="*/ 10 h 167"/>
                <a:gd name="T20" fmla="*/ 16 w 227"/>
                <a:gd name="T21" fmla="*/ 0 h 167"/>
                <a:gd name="T22" fmla="*/ 36 w 227"/>
                <a:gd name="T23" fmla="*/ 0 h 167"/>
                <a:gd name="T24" fmla="*/ 70 w 227"/>
                <a:gd name="T25" fmla="*/ 6 h 167"/>
                <a:gd name="T26" fmla="*/ 106 w 227"/>
                <a:gd name="T27" fmla="*/ 16 h 167"/>
                <a:gd name="T28" fmla="*/ 140 w 227"/>
                <a:gd name="T29" fmla="*/ 30 h 167"/>
                <a:gd name="T30" fmla="*/ 163 w 227"/>
                <a:gd name="T31" fmla="*/ 43 h 167"/>
                <a:gd name="T32" fmla="*/ 170 w 227"/>
                <a:gd name="T33" fmla="*/ 50 h 167"/>
                <a:gd name="T34" fmla="*/ 177 w 227"/>
                <a:gd name="T35" fmla="*/ 63 h 167"/>
                <a:gd name="T36" fmla="*/ 193 w 227"/>
                <a:gd name="T37" fmla="*/ 100 h 167"/>
                <a:gd name="T38" fmla="*/ 213 w 227"/>
                <a:gd name="T39" fmla="*/ 137 h 167"/>
                <a:gd name="T40" fmla="*/ 220 w 227"/>
                <a:gd name="T41" fmla="*/ 153 h 167"/>
                <a:gd name="T42" fmla="*/ 227 w 227"/>
                <a:gd name="T43" fmla="*/ 167 h 167"/>
                <a:gd name="T44" fmla="*/ 220 w 227"/>
                <a:gd name="T45" fmla="*/ 167 h 167"/>
                <a:gd name="T46" fmla="*/ 203 w 227"/>
                <a:gd name="T47" fmla="*/ 167 h 167"/>
                <a:gd name="T48" fmla="*/ 177 w 227"/>
                <a:gd name="T49" fmla="*/ 167 h 167"/>
                <a:gd name="T50" fmla="*/ 147 w 227"/>
                <a:gd name="T51" fmla="*/ 167 h 167"/>
                <a:gd name="T52" fmla="*/ 80 w 227"/>
                <a:gd name="T53" fmla="*/ 163 h 167"/>
                <a:gd name="T54" fmla="*/ 46 w 227"/>
                <a:gd name="T55" fmla="*/ 160 h 167"/>
                <a:gd name="T56" fmla="*/ 20 w 227"/>
                <a:gd name="T57" fmla="*/ 153 h 167"/>
                <a:gd name="T58" fmla="*/ 20 w 22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167">
                  <a:moveTo>
                    <a:pt x="20" y="153"/>
                  </a:moveTo>
                  <a:lnTo>
                    <a:pt x="20" y="150"/>
                  </a:lnTo>
                  <a:lnTo>
                    <a:pt x="16" y="137"/>
                  </a:lnTo>
                  <a:lnTo>
                    <a:pt x="13" y="120"/>
                  </a:lnTo>
                  <a:lnTo>
                    <a:pt x="10" y="100"/>
                  </a:lnTo>
                  <a:lnTo>
                    <a:pt x="3" y="53"/>
                  </a:lnTo>
                  <a:lnTo>
                    <a:pt x="0" y="33"/>
                  </a:lnTo>
                  <a:lnTo>
                    <a:pt x="0" y="20"/>
                  </a:lnTo>
                  <a:lnTo>
                    <a:pt x="0" y="16"/>
                  </a:lnTo>
                  <a:lnTo>
                    <a:pt x="3" y="10"/>
                  </a:lnTo>
                  <a:lnTo>
                    <a:pt x="16" y="0"/>
                  </a:lnTo>
                  <a:lnTo>
                    <a:pt x="36" y="0"/>
                  </a:lnTo>
                  <a:lnTo>
                    <a:pt x="70" y="6"/>
                  </a:lnTo>
                  <a:lnTo>
                    <a:pt x="106" y="16"/>
                  </a:lnTo>
                  <a:lnTo>
                    <a:pt x="140" y="30"/>
                  </a:lnTo>
                  <a:lnTo>
                    <a:pt x="163" y="43"/>
                  </a:lnTo>
                  <a:lnTo>
                    <a:pt x="170" y="50"/>
                  </a:lnTo>
                  <a:lnTo>
                    <a:pt x="177" y="63"/>
                  </a:lnTo>
                  <a:lnTo>
                    <a:pt x="193" y="100"/>
                  </a:lnTo>
                  <a:lnTo>
                    <a:pt x="213" y="137"/>
                  </a:lnTo>
                  <a:lnTo>
                    <a:pt x="220" y="153"/>
                  </a:lnTo>
                  <a:lnTo>
                    <a:pt x="227" y="167"/>
                  </a:lnTo>
                  <a:lnTo>
                    <a:pt x="220" y="167"/>
                  </a:lnTo>
                  <a:lnTo>
                    <a:pt x="203" y="167"/>
                  </a:lnTo>
                  <a:lnTo>
                    <a:pt x="177" y="167"/>
                  </a:lnTo>
                  <a:lnTo>
                    <a:pt x="147" y="167"/>
                  </a:lnTo>
                  <a:lnTo>
                    <a:pt x="80" y="163"/>
                  </a:lnTo>
                  <a:lnTo>
                    <a:pt x="46" y="160"/>
                  </a:lnTo>
                  <a:lnTo>
                    <a:pt x="20" y="153"/>
                  </a:lnTo>
                  <a:lnTo>
                    <a:pt x="20" y="153"/>
                  </a:lnTo>
                  <a:close/>
                </a:path>
              </a:pathLst>
            </a:custGeom>
            <a:solidFill>
              <a:srgbClr val="F4E764"/>
            </a:solidFill>
            <a:ln w="26988">
              <a:solidFill>
                <a:srgbClr val="000000"/>
              </a:solidFill>
              <a:prstDash val="solid"/>
              <a:round/>
              <a:headEnd/>
              <a:tailEnd/>
            </a:ln>
          </p:spPr>
          <p:txBody>
            <a:bodyPr/>
            <a:lstStyle/>
            <a:p>
              <a:endParaRPr lang="ja-JP" altLang="en-US"/>
            </a:p>
          </p:txBody>
        </p:sp>
        <p:sp>
          <p:nvSpPr>
            <p:cNvPr id="35008" name="Line 192"/>
            <p:cNvSpPr>
              <a:spLocks noChangeShapeType="1"/>
            </p:cNvSpPr>
            <p:nvPr/>
          </p:nvSpPr>
          <p:spPr bwMode="auto">
            <a:xfrm>
              <a:off x="4384" y="3811"/>
              <a:ext cx="21" cy="44"/>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5009" name="Freeform 193"/>
            <p:cNvSpPr>
              <a:spLocks/>
            </p:cNvSpPr>
            <p:nvPr/>
          </p:nvSpPr>
          <p:spPr bwMode="auto">
            <a:xfrm>
              <a:off x="4327" y="3625"/>
              <a:ext cx="23" cy="17"/>
            </a:xfrm>
            <a:custGeom>
              <a:avLst/>
              <a:gdLst>
                <a:gd name="T0" fmla="*/ 27 w 27"/>
                <a:gd name="T1" fmla="*/ 10 h 20"/>
                <a:gd name="T2" fmla="*/ 24 w 27"/>
                <a:gd name="T3" fmla="*/ 20 h 20"/>
                <a:gd name="T4" fmla="*/ 14 w 27"/>
                <a:gd name="T5" fmla="*/ 20 h 20"/>
                <a:gd name="T6" fmla="*/ 7 w 27"/>
                <a:gd name="T7" fmla="*/ 20 h 20"/>
                <a:gd name="T8" fmla="*/ 0 w 27"/>
                <a:gd name="T9" fmla="*/ 10 h 20"/>
                <a:gd name="T10" fmla="*/ 7 w 27"/>
                <a:gd name="T11" fmla="*/ 3 h 20"/>
                <a:gd name="T12" fmla="*/ 14 w 27"/>
                <a:gd name="T13" fmla="*/ 0 h 20"/>
                <a:gd name="T14" fmla="*/ 24 w 27"/>
                <a:gd name="T15" fmla="*/ 3 h 20"/>
                <a:gd name="T16" fmla="*/ 27 w 27"/>
                <a:gd name="T17" fmla="*/ 10 h 20"/>
                <a:gd name="T18" fmla="*/ 27 w 27"/>
                <a:gd name="T19"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0">
                  <a:moveTo>
                    <a:pt x="27" y="10"/>
                  </a:moveTo>
                  <a:lnTo>
                    <a:pt x="24" y="20"/>
                  </a:lnTo>
                  <a:lnTo>
                    <a:pt x="14" y="20"/>
                  </a:lnTo>
                  <a:lnTo>
                    <a:pt x="7" y="20"/>
                  </a:lnTo>
                  <a:lnTo>
                    <a:pt x="0" y="10"/>
                  </a:lnTo>
                  <a:lnTo>
                    <a:pt x="7" y="3"/>
                  </a:lnTo>
                  <a:lnTo>
                    <a:pt x="14" y="0"/>
                  </a:lnTo>
                  <a:lnTo>
                    <a:pt x="24" y="3"/>
                  </a:lnTo>
                  <a:lnTo>
                    <a:pt x="27" y="10"/>
                  </a:lnTo>
                  <a:lnTo>
                    <a:pt x="27"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5010" name="Freeform 194"/>
            <p:cNvSpPr>
              <a:spLocks/>
            </p:cNvSpPr>
            <p:nvPr/>
          </p:nvSpPr>
          <p:spPr bwMode="auto">
            <a:xfrm>
              <a:off x="4305" y="3709"/>
              <a:ext cx="28" cy="14"/>
            </a:xfrm>
            <a:custGeom>
              <a:avLst/>
              <a:gdLst>
                <a:gd name="T0" fmla="*/ 0 w 33"/>
                <a:gd name="T1" fmla="*/ 0 h 17"/>
                <a:gd name="T2" fmla="*/ 0 w 33"/>
                <a:gd name="T3" fmla="*/ 3 h 17"/>
                <a:gd name="T4" fmla="*/ 6 w 33"/>
                <a:gd name="T5" fmla="*/ 7 h 17"/>
                <a:gd name="T6" fmla="*/ 16 w 33"/>
                <a:gd name="T7" fmla="*/ 13 h 17"/>
                <a:gd name="T8" fmla="*/ 33 w 33"/>
                <a:gd name="T9" fmla="*/ 17 h 17"/>
              </a:gdLst>
              <a:ahLst/>
              <a:cxnLst>
                <a:cxn ang="0">
                  <a:pos x="T0" y="T1"/>
                </a:cxn>
                <a:cxn ang="0">
                  <a:pos x="T2" y="T3"/>
                </a:cxn>
                <a:cxn ang="0">
                  <a:pos x="T4" y="T5"/>
                </a:cxn>
                <a:cxn ang="0">
                  <a:pos x="T6" y="T7"/>
                </a:cxn>
                <a:cxn ang="0">
                  <a:pos x="T8" y="T9"/>
                </a:cxn>
              </a:cxnLst>
              <a:rect l="0" t="0" r="r" b="b"/>
              <a:pathLst>
                <a:path w="33" h="17">
                  <a:moveTo>
                    <a:pt x="0" y="0"/>
                  </a:moveTo>
                  <a:lnTo>
                    <a:pt x="0" y="3"/>
                  </a:lnTo>
                  <a:lnTo>
                    <a:pt x="6" y="7"/>
                  </a:lnTo>
                  <a:lnTo>
                    <a:pt x="16" y="13"/>
                  </a:lnTo>
                  <a:lnTo>
                    <a:pt x="33" y="1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5011" name="Freeform 195"/>
            <p:cNvSpPr>
              <a:spLocks/>
            </p:cNvSpPr>
            <p:nvPr/>
          </p:nvSpPr>
          <p:spPr bwMode="auto">
            <a:xfrm>
              <a:off x="4390" y="3662"/>
              <a:ext cx="74" cy="112"/>
            </a:xfrm>
            <a:custGeom>
              <a:avLst/>
              <a:gdLst>
                <a:gd name="T0" fmla="*/ 20 w 87"/>
                <a:gd name="T1" fmla="*/ 118 h 131"/>
                <a:gd name="T2" fmla="*/ 17 w 87"/>
                <a:gd name="T3" fmla="*/ 111 h 131"/>
                <a:gd name="T4" fmla="*/ 7 w 87"/>
                <a:gd name="T5" fmla="*/ 94 h 131"/>
                <a:gd name="T6" fmla="*/ 0 w 87"/>
                <a:gd name="T7" fmla="*/ 77 h 131"/>
                <a:gd name="T8" fmla="*/ 0 w 87"/>
                <a:gd name="T9" fmla="*/ 64 h 131"/>
                <a:gd name="T10" fmla="*/ 10 w 87"/>
                <a:gd name="T11" fmla="*/ 61 h 131"/>
                <a:gd name="T12" fmla="*/ 17 w 87"/>
                <a:gd name="T13" fmla="*/ 61 h 131"/>
                <a:gd name="T14" fmla="*/ 23 w 87"/>
                <a:gd name="T15" fmla="*/ 64 h 131"/>
                <a:gd name="T16" fmla="*/ 27 w 87"/>
                <a:gd name="T17" fmla="*/ 67 h 131"/>
                <a:gd name="T18" fmla="*/ 27 w 87"/>
                <a:gd name="T19" fmla="*/ 64 h 131"/>
                <a:gd name="T20" fmla="*/ 23 w 87"/>
                <a:gd name="T21" fmla="*/ 57 h 131"/>
                <a:gd name="T22" fmla="*/ 23 w 87"/>
                <a:gd name="T23" fmla="*/ 34 h 131"/>
                <a:gd name="T24" fmla="*/ 27 w 87"/>
                <a:gd name="T25" fmla="*/ 11 h 131"/>
                <a:gd name="T26" fmla="*/ 33 w 87"/>
                <a:gd name="T27" fmla="*/ 4 h 131"/>
                <a:gd name="T28" fmla="*/ 40 w 87"/>
                <a:gd name="T29" fmla="*/ 0 h 131"/>
                <a:gd name="T30" fmla="*/ 53 w 87"/>
                <a:gd name="T31" fmla="*/ 11 h 131"/>
                <a:gd name="T32" fmla="*/ 57 w 87"/>
                <a:gd name="T33" fmla="*/ 21 h 131"/>
                <a:gd name="T34" fmla="*/ 53 w 87"/>
                <a:gd name="T35" fmla="*/ 34 h 131"/>
                <a:gd name="T36" fmla="*/ 50 w 87"/>
                <a:gd name="T37" fmla="*/ 41 h 131"/>
                <a:gd name="T38" fmla="*/ 53 w 87"/>
                <a:gd name="T39" fmla="*/ 41 h 131"/>
                <a:gd name="T40" fmla="*/ 60 w 87"/>
                <a:gd name="T41" fmla="*/ 44 h 131"/>
                <a:gd name="T42" fmla="*/ 67 w 87"/>
                <a:gd name="T43" fmla="*/ 51 h 131"/>
                <a:gd name="T44" fmla="*/ 70 w 87"/>
                <a:gd name="T45" fmla="*/ 61 h 131"/>
                <a:gd name="T46" fmla="*/ 73 w 87"/>
                <a:gd name="T47" fmla="*/ 61 h 131"/>
                <a:gd name="T48" fmla="*/ 77 w 87"/>
                <a:gd name="T49" fmla="*/ 61 h 131"/>
                <a:gd name="T50" fmla="*/ 84 w 87"/>
                <a:gd name="T51" fmla="*/ 64 h 131"/>
                <a:gd name="T52" fmla="*/ 87 w 87"/>
                <a:gd name="T53" fmla="*/ 74 h 131"/>
                <a:gd name="T54" fmla="*/ 84 w 87"/>
                <a:gd name="T55" fmla="*/ 91 h 131"/>
                <a:gd name="T56" fmla="*/ 80 w 87"/>
                <a:gd name="T57" fmla="*/ 111 h 131"/>
                <a:gd name="T58" fmla="*/ 73 w 87"/>
                <a:gd name="T59" fmla="*/ 128 h 131"/>
                <a:gd name="T60" fmla="*/ 73 w 87"/>
                <a:gd name="T61" fmla="*/ 131 h 131"/>
                <a:gd name="T62" fmla="*/ 20 w 87"/>
                <a:gd name="T63"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7" h="131">
                  <a:moveTo>
                    <a:pt x="20" y="118"/>
                  </a:moveTo>
                  <a:lnTo>
                    <a:pt x="17" y="111"/>
                  </a:lnTo>
                  <a:lnTo>
                    <a:pt x="7" y="94"/>
                  </a:lnTo>
                  <a:lnTo>
                    <a:pt x="0" y="77"/>
                  </a:lnTo>
                  <a:lnTo>
                    <a:pt x="0" y="64"/>
                  </a:lnTo>
                  <a:lnTo>
                    <a:pt x="10" y="61"/>
                  </a:lnTo>
                  <a:lnTo>
                    <a:pt x="17" y="61"/>
                  </a:lnTo>
                  <a:lnTo>
                    <a:pt x="23" y="64"/>
                  </a:lnTo>
                  <a:lnTo>
                    <a:pt x="27" y="67"/>
                  </a:lnTo>
                  <a:lnTo>
                    <a:pt x="27" y="64"/>
                  </a:lnTo>
                  <a:lnTo>
                    <a:pt x="23" y="57"/>
                  </a:lnTo>
                  <a:lnTo>
                    <a:pt x="23" y="34"/>
                  </a:lnTo>
                  <a:lnTo>
                    <a:pt x="27" y="11"/>
                  </a:lnTo>
                  <a:lnTo>
                    <a:pt x="33" y="4"/>
                  </a:lnTo>
                  <a:lnTo>
                    <a:pt x="40" y="0"/>
                  </a:lnTo>
                  <a:lnTo>
                    <a:pt x="53" y="11"/>
                  </a:lnTo>
                  <a:lnTo>
                    <a:pt x="57" y="21"/>
                  </a:lnTo>
                  <a:lnTo>
                    <a:pt x="53" y="34"/>
                  </a:lnTo>
                  <a:lnTo>
                    <a:pt x="50" y="41"/>
                  </a:lnTo>
                  <a:lnTo>
                    <a:pt x="53" y="41"/>
                  </a:lnTo>
                  <a:lnTo>
                    <a:pt x="60" y="44"/>
                  </a:lnTo>
                  <a:lnTo>
                    <a:pt x="67" y="51"/>
                  </a:lnTo>
                  <a:lnTo>
                    <a:pt x="70" y="61"/>
                  </a:lnTo>
                  <a:lnTo>
                    <a:pt x="73" y="61"/>
                  </a:lnTo>
                  <a:lnTo>
                    <a:pt x="77" y="61"/>
                  </a:lnTo>
                  <a:lnTo>
                    <a:pt x="84" y="64"/>
                  </a:lnTo>
                  <a:lnTo>
                    <a:pt x="87" y="74"/>
                  </a:lnTo>
                  <a:lnTo>
                    <a:pt x="84" y="91"/>
                  </a:lnTo>
                  <a:lnTo>
                    <a:pt x="80" y="111"/>
                  </a:lnTo>
                  <a:lnTo>
                    <a:pt x="73" y="128"/>
                  </a:lnTo>
                  <a:lnTo>
                    <a:pt x="73" y="131"/>
                  </a:lnTo>
                  <a:lnTo>
                    <a:pt x="20" y="118"/>
                  </a:lnTo>
                  <a:close/>
                </a:path>
              </a:pathLst>
            </a:custGeom>
            <a:solidFill>
              <a:srgbClr val="F9E5BE"/>
            </a:solidFill>
            <a:ln w="26988">
              <a:solidFill>
                <a:srgbClr val="000000"/>
              </a:solidFill>
              <a:prstDash val="solid"/>
              <a:round/>
              <a:headEnd/>
              <a:tailEnd/>
            </a:ln>
          </p:spPr>
          <p:txBody>
            <a:bodyPr/>
            <a:lstStyle/>
            <a:p>
              <a:endParaRPr lang="ja-JP" altLang="en-US"/>
            </a:p>
          </p:txBody>
        </p:sp>
        <p:sp>
          <p:nvSpPr>
            <p:cNvPr id="35012" name="Freeform 196"/>
            <p:cNvSpPr>
              <a:spLocks/>
            </p:cNvSpPr>
            <p:nvPr/>
          </p:nvSpPr>
          <p:spPr bwMode="auto">
            <a:xfrm>
              <a:off x="3496" y="1581"/>
              <a:ext cx="1567" cy="2458"/>
            </a:xfrm>
            <a:custGeom>
              <a:avLst/>
              <a:gdLst>
                <a:gd name="T0" fmla="*/ 210 w 1845"/>
                <a:gd name="T1" fmla="*/ 6 h 2863"/>
                <a:gd name="T2" fmla="*/ 170 w 1845"/>
                <a:gd name="T3" fmla="*/ 60 h 2863"/>
                <a:gd name="T4" fmla="*/ 110 w 1845"/>
                <a:gd name="T5" fmla="*/ 157 h 2863"/>
                <a:gd name="T6" fmla="*/ 50 w 1845"/>
                <a:gd name="T7" fmla="*/ 294 h 2863"/>
                <a:gd name="T8" fmla="*/ 6 w 1845"/>
                <a:gd name="T9" fmla="*/ 461 h 2863"/>
                <a:gd name="T10" fmla="*/ 3 w 1845"/>
                <a:gd name="T11" fmla="*/ 649 h 2863"/>
                <a:gd name="T12" fmla="*/ 23 w 1845"/>
                <a:gd name="T13" fmla="*/ 749 h 2863"/>
                <a:gd name="T14" fmla="*/ 57 w 1845"/>
                <a:gd name="T15" fmla="*/ 849 h 2863"/>
                <a:gd name="T16" fmla="*/ 110 w 1845"/>
                <a:gd name="T17" fmla="*/ 953 h 2863"/>
                <a:gd name="T18" fmla="*/ 187 w 1845"/>
                <a:gd name="T19" fmla="*/ 1057 h 2863"/>
                <a:gd name="T20" fmla="*/ 287 w 1845"/>
                <a:gd name="T21" fmla="*/ 1160 h 2863"/>
                <a:gd name="T22" fmla="*/ 401 w 1845"/>
                <a:gd name="T23" fmla="*/ 1254 h 2863"/>
                <a:gd name="T24" fmla="*/ 521 w 1845"/>
                <a:gd name="T25" fmla="*/ 1328 h 2863"/>
                <a:gd name="T26" fmla="*/ 762 w 1845"/>
                <a:gd name="T27" fmla="*/ 1431 h 2863"/>
                <a:gd name="T28" fmla="*/ 1003 w 1845"/>
                <a:gd name="T29" fmla="*/ 1498 h 2863"/>
                <a:gd name="T30" fmla="*/ 1233 w 1845"/>
                <a:gd name="T31" fmla="*/ 1555 h 2863"/>
                <a:gd name="T32" fmla="*/ 1441 w 1845"/>
                <a:gd name="T33" fmla="*/ 1622 h 2863"/>
                <a:gd name="T34" fmla="*/ 1618 w 1845"/>
                <a:gd name="T35" fmla="*/ 1729 h 2863"/>
                <a:gd name="T36" fmla="*/ 1692 w 1845"/>
                <a:gd name="T37" fmla="*/ 1802 h 2863"/>
                <a:gd name="T38" fmla="*/ 1752 w 1845"/>
                <a:gd name="T39" fmla="*/ 1896 h 2863"/>
                <a:gd name="T40" fmla="*/ 1802 w 1845"/>
                <a:gd name="T41" fmla="*/ 2013 h 2863"/>
                <a:gd name="T42" fmla="*/ 1835 w 1845"/>
                <a:gd name="T43" fmla="*/ 2154 h 2863"/>
                <a:gd name="T44" fmla="*/ 1845 w 1845"/>
                <a:gd name="T45" fmla="*/ 2301 h 2863"/>
                <a:gd name="T46" fmla="*/ 1815 w 1845"/>
                <a:gd name="T47" fmla="*/ 2431 h 2863"/>
                <a:gd name="T48" fmla="*/ 1758 w 1845"/>
                <a:gd name="T49" fmla="*/ 2545 h 2863"/>
                <a:gd name="T50" fmla="*/ 1672 w 1845"/>
                <a:gd name="T51" fmla="*/ 2642 h 2863"/>
                <a:gd name="T52" fmla="*/ 1565 w 1845"/>
                <a:gd name="T53" fmla="*/ 2722 h 2863"/>
                <a:gd name="T54" fmla="*/ 1441 w 1845"/>
                <a:gd name="T55" fmla="*/ 2786 h 2863"/>
                <a:gd name="T56" fmla="*/ 1304 w 1845"/>
                <a:gd name="T57" fmla="*/ 2829 h 2863"/>
                <a:gd name="T58" fmla="*/ 1160 w 1845"/>
                <a:gd name="T59" fmla="*/ 2856 h 2863"/>
                <a:gd name="T60" fmla="*/ 1013 w 1845"/>
                <a:gd name="T61" fmla="*/ 2863 h 2863"/>
                <a:gd name="T62" fmla="*/ 866 w 1845"/>
                <a:gd name="T63" fmla="*/ 2849 h 2863"/>
                <a:gd name="T64" fmla="*/ 725 w 1845"/>
                <a:gd name="T65" fmla="*/ 2819 h 2863"/>
                <a:gd name="T66" fmla="*/ 592 w 1845"/>
                <a:gd name="T67" fmla="*/ 2766 h 2863"/>
                <a:gd name="T68" fmla="*/ 478 w 1845"/>
                <a:gd name="T69" fmla="*/ 2692 h 2863"/>
                <a:gd name="T70" fmla="*/ 381 w 1845"/>
                <a:gd name="T71" fmla="*/ 2595 h 2863"/>
                <a:gd name="T72" fmla="*/ 307 w 1845"/>
                <a:gd name="T73" fmla="*/ 2478 h 2863"/>
                <a:gd name="T74" fmla="*/ 264 w 1845"/>
                <a:gd name="T75" fmla="*/ 2341 h 2863"/>
                <a:gd name="T76" fmla="*/ 250 w 1845"/>
                <a:gd name="T77" fmla="*/ 2214 h 2863"/>
                <a:gd name="T78" fmla="*/ 267 w 1845"/>
                <a:gd name="T79" fmla="*/ 2006 h 2863"/>
                <a:gd name="T80" fmla="*/ 331 w 1845"/>
                <a:gd name="T81" fmla="*/ 1843 h 2863"/>
                <a:gd name="T82" fmla="*/ 428 w 1845"/>
                <a:gd name="T83" fmla="*/ 1726 h 2863"/>
                <a:gd name="T84" fmla="*/ 541 w 1845"/>
                <a:gd name="T85" fmla="*/ 1642 h 2863"/>
                <a:gd name="T86" fmla="*/ 648 w 1845"/>
                <a:gd name="T87" fmla="*/ 1588 h 2863"/>
                <a:gd name="T88" fmla="*/ 739 w 1845"/>
                <a:gd name="T89" fmla="*/ 1562 h 2863"/>
                <a:gd name="T90" fmla="*/ 792 w 1845"/>
                <a:gd name="T91" fmla="*/ 1548 h 2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5" h="2863">
                  <a:moveTo>
                    <a:pt x="217" y="0"/>
                  </a:moveTo>
                  <a:lnTo>
                    <a:pt x="210" y="6"/>
                  </a:lnTo>
                  <a:lnTo>
                    <a:pt x="194" y="27"/>
                  </a:lnTo>
                  <a:lnTo>
                    <a:pt x="170" y="60"/>
                  </a:lnTo>
                  <a:lnTo>
                    <a:pt x="140" y="103"/>
                  </a:lnTo>
                  <a:lnTo>
                    <a:pt x="110" y="157"/>
                  </a:lnTo>
                  <a:lnTo>
                    <a:pt x="80" y="221"/>
                  </a:lnTo>
                  <a:lnTo>
                    <a:pt x="50" y="294"/>
                  </a:lnTo>
                  <a:lnTo>
                    <a:pt x="26" y="374"/>
                  </a:lnTo>
                  <a:lnTo>
                    <a:pt x="6" y="461"/>
                  </a:lnTo>
                  <a:lnTo>
                    <a:pt x="0" y="552"/>
                  </a:lnTo>
                  <a:lnTo>
                    <a:pt x="3" y="649"/>
                  </a:lnTo>
                  <a:lnTo>
                    <a:pt x="10" y="699"/>
                  </a:lnTo>
                  <a:lnTo>
                    <a:pt x="23" y="749"/>
                  </a:lnTo>
                  <a:lnTo>
                    <a:pt x="36" y="799"/>
                  </a:lnTo>
                  <a:lnTo>
                    <a:pt x="57" y="849"/>
                  </a:lnTo>
                  <a:lnTo>
                    <a:pt x="80" y="903"/>
                  </a:lnTo>
                  <a:lnTo>
                    <a:pt x="110" y="953"/>
                  </a:lnTo>
                  <a:lnTo>
                    <a:pt x="147" y="1006"/>
                  </a:lnTo>
                  <a:lnTo>
                    <a:pt x="187" y="1057"/>
                  </a:lnTo>
                  <a:lnTo>
                    <a:pt x="234" y="1110"/>
                  </a:lnTo>
                  <a:lnTo>
                    <a:pt x="287" y="1160"/>
                  </a:lnTo>
                  <a:lnTo>
                    <a:pt x="344" y="1210"/>
                  </a:lnTo>
                  <a:lnTo>
                    <a:pt x="401" y="1254"/>
                  </a:lnTo>
                  <a:lnTo>
                    <a:pt x="461" y="1291"/>
                  </a:lnTo>
                  <a:lnTo>
                    <a:pt x="521" y="1328"/>
                  </a:lnTo>
                  <a:lnTo>
                    <a:pt x="642" y="1384"/>
                  </a:lnTo>
                  <a:lnTo>
                    <a:pt x="762" y="1431"/>
                  </a:lnTo>
                  <a:lnTo>
                    <a:pt x="882" y="1468"/>
                  </a:lnTo>
                  <a:lnTo>
                    <a:pt x="1003" y="1498"/>
                  </a:lnTo>
                  <a:lnTo>
                    <a:pt x="1120" y="1525"/>
                  </a:lnTo>
                  <a:lnTo>
                    <a:pt x="1233" y="1555"/>
                  </a:lnTo>
                  <a:lnTo>
                    <a:pt x="1340" y="1585"/>
                  </a:lnTo>
                  <a:lnTo>
                    <a:pt x="1441" y="1622"/>
                  </a:lnTo>
                  <a:lnTo>
                    <a:pt x="1534" y="1669"/>
                  </a:lnTo>
                  <a:lnTo>
                    <a:pt x="1618" y="1729"/>
                  </a:lnTo>
                  <a:lnTo>
                    <a:pt x="1655" y="1766"/>
                  </a:lnTo>
                  <a:lnTo>
                    <a:pt x="1692" y="1802"/>
                  </a:lnTo>
                  <a:lnTo>
                    <a:pt x="1722" y="1849"/>
                  </a:lnTo>
                  <a:lnTo>
                    <a:pt x="1752" y="1896"/>
                  </a:lnTo>
                  <a:lnTo>
                    <a:pt x="1779" y="1953"/>
                  </a:lnTo>
                  <a:lnTo>
                    <a:pt x="1802" y="2013"/>
                  </a:lnTo>
                  <a:lnTo>
                    <a:pt x="1822" y="2080"/>
                  </a:lnTo>
                  <a:lnTo>
                    <a:pt x="1835" y="2154"/>
                  </a:lnTo>
                  <a:lnTo>
                    <a:pt x="1845" y="2227"/>
                  </a:lnTo>
                  <a:lnTo>
                    <a:pt x="1845" y="2301"/>
                  </a:lnTo>
                  <a:lnTo>
                    <a:pt x="1835" y="2368"/>
                  </a:lnTo>
                  <a:lnTo>
                    <a:pt x="1815" y="2431"/>
                  </a:lnTo>
                  <a:lnTo>
                    <a:pt x="1789" y="2488"/>
                  </a:lnTo>
                  <a:lnTo>
                    <a:pt x="1758" y="2545"/>
                  </a:lnTo>
                  <a:lnTo>
                    <a:pt x="1718" y="2595"/>
                  </a:lnTo>
                  <a:lnTo>
                    <a:pt x="1672" y="2642"/>
                  </a:lnTo>
                  <a:lnTo>
                    <a:pt x="1621" y="2685"/>
                  </a:lnTo>
                  <a:lnTo>
                    <a:pt x="1565" y="2722"/>
                  </a:lnTo>
                  <a:lnTo>
                    <a:pt x="1504" y="2756"/>
                  </a:lnTo>
                  <a:lnTo>
                    <a:pt x="1441" y="2786"/>
                  </a:lnTo>
                  <a:lnTo>
                    <a:pt x="1374" y="2809"/>
                  </a:lnTo>
                  <a:lnTo>
                    <a:pt x="1304" y="2829"/>
                  </a:lnTo>
                  <a:lnTo>
                    <a:pt x="1233" y="2846"/>
                  </a:lnTo>
                  <a:lnTo>
                    <a:pt x="1160" y="2856"/>
                  </a:lnTo>
                  <a:lnTo>
                    <a:pt x="1086" y="2859"/>
                  </a:lnTo>
                  <a:lnTo>
                    <a:pt x="1013" y="2863"/>
                  </a:lnTo>
                  <a:lnTo>
                    <a:pt x="939" y="2859"/>
                  </a:lnTo>
                  <a:lnTo>
                    <a:pt x="866" y="2849"/>
                  </a:lnTo>
                  <a:lnTo>
                    <a:pt x="792" y="2836"/>
                  </a:lnTo>
                  <a:lnTo>
                    <a:pt x="725" y="2819"/>
                  </a:lnTo>
                  <a:lnTo>
                    <a:pt x="658" y="2792"/>
                  </a:lnTo>
                  <a:lnTo>
                    <a:pt x="592" y="2766"/>
                  </a:lnTo>
                  <a:lnTo>
                    <a:pt x="535" y="2729"/>
                  </a:lnTo>
                  <a:lnTo>
                    <a:pt x="478" y="2692"/>
                  </a:lnTo>
                  <a:lnTo>
                    <a:pt x="424" y="2645"/>
                  </a:lnTo>
                  <a:lnTo>
                    <a:pt x="381" y="2595"/>
                  </a:lnTo>
                  <a:lnTo>
                    <a:pt x="341" y="2542"/>
                  </a:lnTo>
                  <a:lnTo>
                    <a:pt x="307" y="2478"/>
                  </a:lnTo>
                  <a:lnTo>
                    <a:pt x="284" y="2411"/>
                  </a:lnTo>
                  <a:lnTo>
                    <a:pt x="264" y="2341"/>
                  </a:lnTo>
                  <a:lnTo>
                    <a:pt x="254" y="2274"/>
                  </a:lnTo>
                  <a:lnTo>
                    <a:pt x="250" y="2214"/>
                  </a:lnTo>
                  <a:lnTo>
                    <a:pt x="250" y="2103"/>
                  </a:lnTo>
                  <a:lnTo>
                    <a:pt x="267" y="2006"/>
                  </a:lnTo>
                  <a:lnTo>
                    <a:pt x="291" y="1919"/>
                  </a:lnTo>
                  <a:lnTo>
                    <a:pt x="331" y="1843"/>
                  </a:lnTo>
                  <a:lnTo>
                    <a:pt x="374" y="1779"/>
                  </a:lnTo>
                  <a:lnTo>
                    <a:pt x="428" y="1726"/>
                  </a:lnTo>
                  <a:lnTo>
                    <a:pt x="485" y="1679"/>
                  </a:lnTo>
                  <a:lnTo>
                    <a:pt x="541" y="1642"/>
                  </a:lnTo>
                  <a:lnTo>
                    <a:pt x="595" y="1612"/>
                  </a:lnTo>
                  <a:lnTo>
                    <a:pt x="648" y="1588"/>
                  </a:lnTo>
                  <a:lnTo>
                    <a:pt x="699" y="1572"/>
                  </a:lnTo>
                  <a:lnTo>
                    <a:pt x="739" y="1562"/>
                  </a:lnTo>
                  <a:lnTo>
                    <a:pt x="772" y="1555"/>
                  </a:lnTo>
                  <a:lnTo>
                    <a:pt x="792" y="1548"/>
                  </a:lnTo>
                  <a:lnTo>
                    <a:pt x="799" y="154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5013" name="Freeform 197"/>
            <p:cNvSpPr>
              <a:spLocks/>
            </p:cNvSpPr>
            <p:nvPr/>
          </p:nvSpPr>
          <p:spPr bwMode="auto">
            <a:xfrm>
              <a:off x="3640" y="1765"/>
              <a:ext cx="1494" cy="2411"/>
            </a:xfrm>
            <a:custGeom>
              <a:avLst/>
              <a:gdLst>
                <a:gd name="T0" fmla="*/ 208 w 1759"/>
                <a:gd name="T1" fmla="*/ 7 h 2809"/>
                <a:gd name="T2" fmla="*/ 184 w 1759"/>
                <a:gd name="T3" fmla="*/ 60 h 2809"/>
                <a:gd name="T4" fmla="*/ 154 w 1759"/>
                <a:gd name="T5" fmla="*/ 150 h 2809"/>
                <a:gd name="T6" fmla="*/ 124 w 1759"/>
                <a:gd name="T7" fmla="*/ 271 h 2809"/>
                <a:gd name="T8" fmla="*/ 114 w 1759"/>
                <a:gd name="T9" fmla="*/ 408 h 2809"/>
                <a:gd name="T10" fmla="*/ 131 w 1759"/>
                <a:gd name="T11" fmla="*/ 555 h 2809"/>
                <a:gd name="T12" fmla="*/ 191 w 1759"/>
                <a:gd name="T13" fmla="*/ 699 h 2809"/>
                <a:gd name="T14" fmla="*/ 274 w 1759"/>
                <a:gd name="T15" fmla="*/ 792 h 2809"/>
                <a:gd name="T16" fmla="*/ 351 w 1759"/>
                <a:gd name="T17" fmla="*/ 849 h 2809"/>
                <a:gd name="T18" fmla="*/ 492 w 1759"/>
                <a:gd name="T19" fmla="*/ 926 h 2809"/>
                <a:gd name="T20" fmla="*/ 799 w 1759"/>
                <a:gd name="T21" fmla="*/ 1057 h 2809"/>
                <a:gd name="T22" fmla="*/ 1114 w 1759"/>
                <a:gd name="T23" fmla="*/ 1180 h 2809"/>
                <a:gd name="T24" fmla="*/ 1308 w 1759"/>
                <a:gd name="T25" fmla="*/ 1274 h 2809"/>
                <a:gd name="T26" fmla="*/ 1478 w 1759"/>
                <a:gd name="T27" fmla="*/ 1381 h 2809"/>
                <a:gd name="T28" fmla="*/ 1619 w 1759"/>
                <a:gd name="T29" fmla="*/ 1508 h 2809"/>
                <a:gd name="T30" fmla="*/ 1716 w 1759"/>
                <a:gd name="T31" fmla="*/ 1665 h 2809"/>
                <a:gd name="T32" fmla="*/ 1759 w 1759"/>
                <a:gd name="T33" fmla="*/ 1856 h 2809"/>
                <a:gd name="T34" fmla="*/ 1749 w 1759"/>
                <a:gd name="T35" fmla="*/ 2057 h 2809"/>
                <a:gd name="T36" fmla="*/ 1685 w 1759"/>
                <a:gd name="T37" fmla="*/ 2257 h 2809"/>
                <a:gd name="T38" fmla="*/ 1572 w 1759"/>
                <a:gd name="T39" fmla="*/ 2441 h 2809"/>
                <a:gd name="T40" fmla="*/ 1418 w 1759"/>
                <a:gd name="T41" fmla="*/ 2602 h 2809"/>
                <a:gd name="T42" fmla="*/ 1227 w 1759"/>
                <a:gd name="T43" fmla="*/ 2722 h 2809"/>
                <a:gd name="T44" fmla="*/ 1007 w 1759"/>
                <a:gd name="T45" fmla="*/ 2796 h 2809"/>
                <a:gd name="T46" fmla="*/ 886 w 1759"/>
                <a:gd name="T47" fmla="*/ 2809 h 2809"/>
                <a:gd name="T48" fmla="*/ 759 w 1759"/>
                <a:gd name="T49" fmla="*/ 2806 h 2809"/>
                <a:gd name="T50" fmla="*/ 629 w 1759"/>
                <a:gd name="T51" fmla="*/ 2782 h 2809"/>
                <a:gd name="T52" fmla="*/ 388 w 1759"/>
                <a:gd name="T53" fmla="*/ 2692 h 2809"/>
                <a:gd name="T54" fmla="*/ 204 w 1759"/>
                <a:gd name="T55" fmla="*/ 2548 h 2809"/>
                <a:gd name="T56" fmla="*/ 77 w 1759"/>
                <a:gd name="T57" fmla="*/ 2371 h 2809"/>
                <a:gd name="T58" fmla="*/ 10 w 1759"/>
                <a:gd name="T59" fmla="*/ 2164 h 2809"/>
                <a:gd name="T60" fmla="*/ 4 w 1759"/>
                <a:gd name="T61" fmla="*/ 2003 h 2809"/>
                <a:gd name="T62" fmla="*/ 17 w 1759"/>
                <a:gd name="T63" fmla="*/ 1893 h 2809"/>
                <a:gd name="T64" fmla="*/ 50 w 1759"/>
                <a:gd name="T65" fmla="*/ 1782 h 2809"/>
                <a:gd name="T66" fmla="*/ 101 w 1759"/>
                <a:gd name="T67" fmla="*/ 1675 h 2809"/>
                <a:gd name="T68" fmla="*/ 167 w 1759"/>
                <a:gd name="T69" fmla="*/ 1568 h 2809"/>
                <a:gd name="T70" fmla="*/ 254 w 1759"/>
                <a:gd name="T71" fmla="*/ 1471 h 2809"/>
                <a:gd name="T72" fmla="*/ 358 w 1759"/>
                <a:gd name="T73" fmla="*/ 1378 h 2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59" h="2809">
                  <a:moveTo>
                    <a:pt x="211" y="0"/>
                  </a:moveTo>
                  <a:lnTo>
                    <a:pt x="208" y="7"/>
                  </a:lnTo>
                  <a:lnTo>
                    <a:pt x="197" y="27"/>
                  </a:lnTo>
                  <a:lnTo>
                    <a:pt x="184" y="60"/>
                  </a:lnTo>
                  <a:lnTo>
                    <a:pt x="171" y="100"/>
                  </a:lnTo>
                  <a:lnTo>
                    <a:pt x="154" y="150"/>
                  </a:lnTo>
                  <a:lnTo>
                    <a:pt x="137" y="207"/>
                  </a:lnTo>
                  <a:lnTo>
                    <a:pt x="124" y="271"/>
                  </a:lnTo>
                  <a:lnTo>
                    <a:pt x="114" y="338"/>
                  </a:lnTo>
                  <a:lnTo>
                    <a:pt x="114" y="408"/>
                  </a:lnTo>
                  <a:lnTo>
                    <a:pt x="117" y="481"/>
                  </a:lnTo>
                  <a:lnTo>
                    <a:pt x="131" y="555"/>
                  </a:lnTo>
                  <a:lnTo>
                    <a:pt x="154" y="629"/>
                  </a:lnTo>
                  <a:lnTo>
                    <a:pt x="191" y="699"/>
                  </a:lnTo>
                  <a:lnTo>
                    <a:pt x="244" y="762"/>
                  </a:lnTo>
                  <a:lnTo>
                    <a:pt x="274" y="792"/>
                  </a:lnTo>
                  <a:lnTo>
                    <a:pt x="311" y="823"/>
                  </a:lnTo>
                  <a:lnTo>
                    <a:pt x="351" y="849"/>
                  </a:lnTo>
                  <a:lnTo>
                    <a:pt x="395" y="876"/>
                  </a:lnTo>
                  <a:lnTo>
                    <a:pt x="492" y="926"/>
                  </a:lnTo>
                  <a:lnTo>
                    <a:pt x="592" y="970"/>
                  </a:lnTo>
                  <a:lnTo>
                    <a:pt x="799" y="1057"/>
                  </a:lnTo>
                  <a:lnTo>
                    <a:pt x="1010" y="1137"/>
                  </a:lnTo>
                  <a:lnTo>
                    <a:pt x="1114" y="1180"/>
                  </a:lnTo>
                  <a:lnTo>
                    <a:pt x="1211" y="1224"/>
                  </a:lnTo>
                  <a:lnTo>
                    <a:pt x="1308" y="1274"/>
                  </a:lnTo>
                  <a:lnTo>
                    <a:pt x="1395" y="1324"/>
                  </a:lnTo>
                  <a:lnTo>
                    <a:pt x="1478" y="1381"/>
                  </a:lnTo>
                  <a:lnTo>
                    <a:pt x="1552" y="1441"/>
                  </a:lnTo>
                  <a:lnTo>
                    <a:pt x="1619" y="1508"/>
                  </a:lnTo>
                  <a:lnTo>
                    <a:pt x="1672" y="1585"/>
                  </a:lnTo>
                  <a:lnTo>
                    <a:pt x="1716" y="1665"/>
                  </a:lnTo>
                  <a:lnTo>
                    <a:pt x="1742" y="1759"/>
                  </a:lnTo>
                  <a:lnTo>
                    <a:pt x="1759" y="1856"/>
                  </a:lnTo>
                  <a:lnTo>
                    <a:pt x="1759" y="1956"/>
                  </a:lnTo>
                  <a:lnTo>
                    <a:pt x="1749" y="2057"/>
                  </a:lnTo>
                  <a:lnTo>
                    <a:pt x="1722" y="2157"/>
                  </a:lnTo>
                  <a:lnTo>
                    <a:pt x="1685" y="2257"/>
                  </a:lnTo>
                  <a:lnTo>
                    <a:pt x="1635" y="2351"/>
                  </a:lnTo>
                  <a:lnTo>
                    <a:pt x="1572" y="2441"/>
                  </a:lnTo>
                  <a:lnTo>
                    <a:pt x="1502" y="2525"/>
                  </a:lnTo>
                  <a:lnTo>
                    <a:pt x="1418" y="2602"/>
                  </a:lnTo>
                  <a:lnTo>
                    <a:pt x="1328" y="2669"/>
                  </a:lnTo>
                  <a:lnTo>
                    <a:pt x="1227" y="2722"/>
                  </a:lnTo>
                  <a:lnTo>
                    <a:pt x="1120" y="2766"/>
                  </a:lnTo>
                  <a:lnTo>
                    <a:pt x="1007" y="2796"/>
                  </a:lnTo>
                  <a:lnTo>
                    <a:pt x="950" y="2806"/>
                  </a:lnTo>
                  <a:lnTo>
                    <a:pt x="886" y="2809"/>
                  </a:lnTo>
                  <a:lnTo>
                    <a:pt x="823" y="2809"/>
                  </a:lnTo>
                  <a:lnTo>
                    <a:pt x="759" y="2806"/>
                  </a:lnTo>
                  <a:lnTo>
                    <a:pt x="696" y="2796"/>
                  </a:lnTo>
                  <a:lnTo>
                    <a:pt x="629" y="2782"/>
                  </a:lnTo>
                  <a:lnTo>
                    <a:pt x="502" y="2746"/>
                  </a:lnTo>
                  <a:lnTo>
                    <a:pt x="388" y="2692"/>
                  </a:lnTo>
                  <a:lnTo>
                    <a:pt x="288" y="2625"/>
                  </a:lnTo>
                  <a:lnTo>
                    <a:pt x="204" y="2548"/>
                  </a:lnTo>
                  <a:lnTo>
                    <a:pt x="131" y="2465"/>
                  </a:lnTo>
                  <a:lnTo>
                    <a:pt x="77" y="2371"/>
                  </a:lnTo>
                  <a:lnTo>
                    <a:pt x="34" y="2271"/>
                  </a:lnTo>
                  <a:lnTo>
                    <a:pt x="10" y="2164"/>
                  </a:lnTo>
                  <a:lnTo>
                    <a:pt x="0" y="2057"/>
                  </a:lnTo>
                  <a:lnTo>
                    <a:pt x="4" y="2003"/>
                  </a:lnTo>
                  <a:lnTo>
                    <a:pt x="7" y="1946"/>
                  </a:lnTo>
                  <a:lnTo>
                    <a:pt x="17" y="1893"/>
                  </a:lnTo>
                  <a:lnTo>
                    <a:pt x="30" y="1836"/>
                  </a:lnTo>
                  <a:lnTo>
                    <a:pt x="50" y="1782"/>
                  </a:lnTo>
                  <a:lnTo>
                    <a:pt x="74" y="1726"/>
                  </a:lnTo>
                  <a:lnTo>
                    <a:pt x="101" y="1675"/>
                  </a:lnTo>
                  <a:lnTo>
                    <a:pt x="131" y="1622"/>
                  </a:lnTo>
                  <a:lnTo>
                    <a:pt x="167" y="1568"/>
                  </a:lnTo>
                  <a:lnTo>
                    <a:pt x="208" y="1518"/>
                  </a:lnTo>
                  <a:lnTo>
                    <a:pt x="254" y="1471"/>
                  </a:lnTo>
                  <a:lnTo>
                    <a:pt x="304" y="1425"/>
                  </a:lnTo>
                  <a:lnTo>
                    <a:pt x="358" y="1378"/>
                  </a:lnTo>
                  <a:lnTo>
                    <a:pt x="418" y="133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5014" name="Freeform 198"/>
            <p:cNvSpPr>
              <a:spLocks/>
            </p:cNvSpPr>
            <p:nvPr/>
          </p:nvSpPr>
          <p:spPr bwMode="auto">
            <a:xfrm>
              <a:off x="3663" y="1828"/>
              <a:ext cx="208" cy="700"/>
            </a:xfrm>
            <a:custGeom>
              <a:avLst/>
              <a:gdLst>
                <a:gd name="T0" fmla="*/ 43 w 244"/>
                <a:gd name="T1" fmla="*/ 0 h 816"/>
                <a:gd name="T2" fmla="*/ 43 w 244"/>
                <a:gd name="T3" fmla="*/ 7 h 816"/>
                <a:gd name="T4" fmla="*/ 37 w 244"/>
                <a:gd name="T5" fmla="*/ 20 h 816"/>
                <a:gd name="T6" fmla="*/ 30 w 244"/>
                <a:gd name="T7" fmla="*/ 41 h 816"/>
                <a:gd name="T8" fmla="*/ 20 w 244"/>
                <a:gd name="T9" fmla="*/ 71 h 816"/>
                <a:gd name="T10" fmla="*/ 13 w 244"/>
                <a:gd name="T11" fmla="*/ 107 h 816"/>
                <a:gd name="T12" fmla="*/ 7 w 244"/>
                <a:gd name="T13" fmla="*/ 151 h 816"/>
                <a:gd name="T14" fmla="*/ 0 w 244"/>
                <a:gd name="T15" fmla="*/ 198 h 816"/>
                <a:gd name="T16" fmla="*/ 0 w 244"/>
                <a:gd name="T17" fmla="*/ 255 h 816"/>
                <a:gd name="T18" fmla="*/ 3 w 244"/>
                <a:gd name="T19" fmla="*/ 315 h 816"/>
                <a:gd name="T20" fmla="*/ 10 w 244"/>
                <a:gd name="T21" fmla="*/ 375 h 816"/>
                <a:gd name="T22" fmla="*/ 27 w 244"/>
                <a:gd name="T23" fmla="*/ 445 h 816"/>
                <a:gd name="T24" fmla="*/ 50 w 244"/>
                <a:gd name="T25" fmla="*/ 515 h 816"/>
                <a:gd name="T26" fmla="*/ 84 w 244"/>
                <a:gd name="T27" fmla="*/ 586 h 816"/>
                <a:gd name="T28" fmla="*/ 124 w 244"/>
                <a:gd name="T29" fmla="*/ 663 h 816"/>
                <a:gd name="T30" fmla="*/ 177 w 244"/>
                <a:gd name="T31" fmla="*/ 740 h 816"/>
                <a:gd name="T32" fmla="*/ 244 w 244"/>
                <a:gd name="T33" fmla="*/ 816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4" h="816">
                  <a:moveTo>
                    <a:pt x="43" y="0"/>
                  </a:moveTo>
                  <a:lnTo>
                    <a:pt x="43" y="7"/>
                  </a:lnTo>
                  <a:lnTo>
                    <a:pt x="37" y="20"/>
                  </a:lnTo>
                  <a:lnTo>
                    <a:pt x="30" y="41"/>
                  </a:lnTo>
                  <a:lnTo>
                    <a:pt x="20" y="71"/>
                  </a:lnTo>
                  <a:lnTo>
                    <a:pt x="13" y="107"/>
                  </a:lnTo>
                  <a:lnTo>
                    <a:pt x="7" y="151"/>
                  </a:lnTo>
                  <a:lnTo>
                    <a:pt x="0" y="198"/>
                  </a:lnTo>
                  <a:lnTo>
                    <a:pt x="0" y="255"/>
                  </a:lnTo>
                  <a:lnTo>
                    <a:pt x="3" y="315"/>
                  </a:lnTo>
                  <a:lnTo>
                    <a:pt x="10" y="375"/>
                  </a:lnTo>
                  <a:lnTo>
                    <a:pt x="27" y="445"/>
                  </a:lnTo>
                  <a:lnTo>
                    <a:pt x="50" y="515"/>
                  </a:lnTo>
                  <a:lnTo>
                    <a:pt x="84" y="586"/>
                  </a:lnTo>
                  <a:lnTo>
                    <a:pt x="124" y="663"/>
                  </a:lnTo>
                  <a:lnTo>
                    <a:pt x="177" y="740"/>
                  </a:lnTo>
                  <a:lnTo>
                    <a:pt x="244" y="81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5015" name="Freeform 199"/>
            <p:cNvSpPr>
              <a:spLocks/>
            </p:cNvSpPr>
            <p:nvPr/>
          </p:nvSpPr>
          <p:spPr bwMode="auto">
            <a:xfrm>
              <a:off x="3601" y="1797"/>
              <a:ext cx="96" cy="587"/>
            </a:xfrm>
            <a:custGeom>
              <a:avLst/>
              <a:gdLst>
                <a:gd name="T0" fmla="*/ 81 w 114"/>
                <a:gd name="T1" fmla="*/ 0 h 685"/>
                <a:gd name="T2" fmla="*/ 77 w 114"/>
                <a:gd name="T3" fmla="*/ 3 h 685"/>
                <a:gd name="T4" fmla="*/ 71 w 114"/>
                <a:gd name="T5" fmla="*/ 13 h 685"/>
                <a:gd name="T6" fmla="*/ 64 w 114"/>
                <a:gd name="T7" fmla="*/ 33 h 685"/>
                <a:gd name="T8" fmla="*/ 51 w 114"/>
                <a:gd name="T9" fmla="*/ 56 h 685"/>
                <a:gd name="T10" fmla="*/ 41 w 114"/>
                <a:gd name="T11" fmla="*/ 87 h 685"/>
                <a:gd name="T12" fmla="*/ 27 w 114"/>
                <a:gd name="T13" fmla="*/ 123 h 685"/>
                <a:gd name="T14" fmla="*/ 17 w 114"/>
                <a:gd name="T15" fmla="*/ 167 h 685"/>
                <a:gd name="T16" fmla="*/ 7 w 114"/>
                <a:gd name="T17" fmla="*/ 210 h 685"/>
                <a:gd name="T18" fmla="*/ 0 w 114"/>
                <a:gd name="T19" fmla="*/ 260 h 685"/>
                <a:gd name="T20" fmla="*/ 0 w 114"/>
                <a:gd name="T21" fmla="*/ 314 h 685"/>
                <a:gd name="T22" fmla="*/ 0 w 114"/>
                <a:gd name="T23" fmla="*/ 371 h 685"/>
                <a:gd name="T24" fmla="*/ 7 w 114"/>
                <a:gd name="T25" fmla="*/ 431 h 685"/>
                <a:gd name="T26" fmla="*/ 24 w 114"/>
                <a:gd name="T27" fmla="*/ 495 h 685"/>
                <a:gd name="T28" fmla="*/ 44 w 114"/>
                <a:gd name="T29" fmla="*/ 555 h 685"/>
                <a:gd name="T30" fmla="*/ 74 w 114"/>
                <a:gd name="T31" fmla="*/ 618 h 685"/>
                <a:gd name="T32" fmla="*/ 114 w 114"/>
                <a:gd name="T33" fmla="*/ 685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685">
                  <a:moveTo>
                    <a:pt x="81" y="0"/>
                  </a:moveTo>
                  <a:lnTo>
                    <a:pt x="77" y="3"/>
                  </a:lnTo>
                  <a:lnTo>
                    <a:pt x="71" y="13"/>
                  </a:lnTo>
                  <a:lnTo>
                    <a:pt x="64" y="33"/>
                  </a:lnTo>
                  <a:lnTo>
                    <a:pt x="51" y="56"/>
                  </a:lnTo>
                  <a:lnTo>
                    <a:pt x="41" y="87"/>
                  </a:lnTo>
                  <a:lnTo>
                    <a:pt x="27" y="123"/>
                  </a:lnTo>
                  <a:lnTo>
                    <a:pt x="17" y="167"/>
                  </a:lnTo>
                  <a:lnTo>
                    <a:pt x="7" y="210"/>
                  </a:lnTo>
                  <a:lnTo>
                    <a:pt x="0" y="260"/>
                  </a:lnTo>
                  <a:lnTo>
                    <a:pt x="0" y="314"/>
                  </a:lnTo>
                  <a:lnTo>
                    <a:pt x="0" y="371"/>
                  </a:lnTo>
                  <a:lnTo>
                    <a:pt x="7" y="431"/>
                  </a:lnTo>
                  <a:lnTo>
                    <a:pt x="24" y="495"/>
                  </a:lnTo>
                  <a:lnTo>
                    <a:pt x="44" y="555"/>
                  </a:lnTo>
                  <a:lnTo>
                    <a:pt x="74" y="618"/>
                  </a:lnTo>
                  <a:lnTo>
                    <a:pt x="114" y="68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5016" name="AutoShape 200"/>
            <p:cNvSpPr>
              <a:spLocks noChangeArrowheads="1"/>
            </p:cNvSpPr>
            <p:nvPr/>
          </p:nvSpPr>
          <p:spPr bwMode="auto">
            <a:xfrm rot="-2679158">
              <a:off x="3619" y="1439"/>
              <a:ext cx="480" cy="306"/>
            </a:xfrm>
            <a:custGeom>
              <a:avLst/>
              <a:gdLst>
                <a:gd name="G0" fmla="+- 15914 0 0"/>
                <a:gd name="G1" fmla="+- 6327 0 0"/>
                <a:gd name="G2" fmla="+- 21600 0 6327"/>
                <a:gd name="G3" fmla="+- 10800 0 6327"/>
                <a:gd name="G4" fmla="+- 21600 0 15914"/>
                <a:gd name="G5" fmla="*/ G4 G3 10800"/>
                <a:gd name="G6" fmla="+- 21600 0 G5"/>
                <a:gd name="T0" fmla="*/ 15914 w 21600"/>
                <a:gd name="T1" fmla="*/ 0 h 21600"/>
                <a:gd name="T2" fmla="*/ 0 w 21600"/>
                <a:gd name="T3" fmla="*/ 10800 h 21600"/>
                <a:gd name="T4" fmla="*/ 15914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5914" y="0"/>
                  </a:moveTo>
                  <a:lnTo>
                    <a:pt x="15914" y="6327"/>
                  </a:lnTo>
                  <a:lnTo>
                    <a:pt x="3375" y="6327"/>
                  </a:lnTo>
                  <a:lnTo>
                    <a:pt x="3375" y="15273"/>
                  </a:lnTo>
                  <a:lnTo>
                    <a:pt x="15914" y="15273"/>
                  </a:lnTo>
                  <a:lnTo>
                    <a:pt x="15914" y="21600"/>
                  </a:lnTo>
                  <a:lnTo>
                    <a:pt x="21600" y="10800"/>
                  </a:lnTo>
                  <a:close/>
                </a:path>
                <a:path w="21600" h="21600">
                  <a:moveTo>
                    <a:pt x="1350" y="6327"/>
                  </a:moveTo>
                  <a:lnTo>
                    <a:pt x="1350" y="15273"/>
                  </a:lnTo>
                  <a:lnTo>
                    <a:pt x="2700" y="15273"/>
                  </a:lnTo>
                  <a:lnTo>
                    <a:pt x="2700" y="6327"/>
                  </a:lnTo>
                  <a:close/>
                </a:path>
                <a:path w="21600" h="21600">
                  <a:moveTo>
                    <a:pt x="0" y="6327"/>
                  </a:moveTo>
                  <a:lnTo>
                    <a:pt x="0" y="15273"/>
                  </a:lnTo>
                  <a:lnTo>
                    <a:pt x="675" y="15273"/>
                  </a:lnTo>
                  <a:lnTo>
                    <a:pt x="675" y="6327"/>
                  </a:lnTo>
                  <a:close/>
                </a:path>
              </a:pathLst>
            </a:cu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ja-JP" altLang="en-US"/>
            </a:p>
          </p:txBody>
        </p:sp>
      </p:grpSp>
      <p:sp>
        <p:nvSpPr>
          <p:cNvPr id="35017" name="Text Box 201"/>
          <p:cNvSpPr txBox="1">
            <a:spLocks noChangeArrowheads="1"/>
          </p:cNvSpPr>
          <p:nvPr/>
        </p:nvSpPr>
        <p:spPr bwMode="auto">
          <a:xfrm>
            <a:off x="442913" y="3348038"/>
            <a:ext cx="1020762" cy="642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ja-JP" altLang="en-US" sz="1800" b="1">
                <a:solidFill>
                  <a:schemeClr val="accent2"/>
                </a:solidFill>
                <a:ea typeface="HGP創英角ﾎﾟｯﾌﾟ体" pitchFamily="50" charset="-128"/>
              </a:rPr>
              <a:t>ｽﾊﾟｲﾗﾙ</a:t>
            </a:r>
          </a:p>
          <a:p>
            <a:pPr algn="ctr">
              <a:lnSpc>
                <a:spcPct val="50000"/>
              </a:lnSpc>
              <a:spcBef>
                <a:spcPct val="50000"/>
              </a:spcBef>
            </a:pPr>
            <a:r>
              <a:rPr lang="ja-JP" altLang="en-US" sz="1800" b="1">
                <a:solidFill>
                  <a:schemeClr val="accent2"/>
                </a:solidFill>
                <a:ea typeface="HGP創英角ﾎﾟｯﾌﾟ体" pitchFamily="50" charset="-128"/>
              </a:rPr>
              <a:t>ｱｯﾌﾟ</a:t>
            </a:r>
          </a:p>
        </p:txBody>
      </p:sp>
      <p:sp>
        <p:nvSpPr>
          <p:cNvPr id="35018" name="Text Box 202"/>
          <p:cNvSpPr txBox="1">
            <a:spLocks noChangeArrowheads="1"/>
          </p:cNvSpPr>
          <p:nvPr/>
        </p:nvSpPr>
        <p:spPr bwMode="auto">
          <a:xfrm>
            <a:off x="6242050" y="5789613"/>
            <a:ext cx="2346325"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kumimoji="1" sz="2400">
                <a:solidFill>
                  <a:schemeClr val="tx1"/>
                </a:solidFill>
                <a:latin typeface="Times New Roman" pitchFamily="18" charset="0"/>
                <a:ea typeface="ＭＳ Ｐゴシック" pitchFamily="50" charset="-128"/>
              </a:defRPr>
            </a:lvl1pPr>
            <a:lvl2pPr>
              <a:defRPr kumimoji="1" sz="2400">
                <a:solidFill>
                  <a:schemeClr val="tx1"/>
                </a:solidFill>
                <a:latin typeface="Times New Roman" pitchFamily="18" charset="0"/>
                <a:ea typeface="ＭＳ Ｐゴシック" pitchFamily="50" charset="-128"/>
              </a:defRPr>
            </a:lvl2pPr>
            <a:lvl3pPr>
              <a:defRPr kumimoji="1" sz="2400">
                <a:solidFill>
                  <a:schemeClr val="tx1"/>
                </a:solidFill>
                <a:latin typeface="Times New Roman" pitchFamily="18" charset="0"/>
                <a:ea typeface="ＭＳ Ｐゴシック" pitchFamily="50" charset="-128"/>
              </a:defRPr>
            </a:lvl3pPr>
            <a:lvl4pPr>
              <a:defRPr kumimoji="1" sz="2400">
                <a:solidFill>
                  <a:schemeClr val="tx1"/>
                </a:solidFill>
                <a:latin typeface="Times New Roman" pitchFamily="18" charset="0"/>
                <a:ea typeface="ＭＳ Ｐゴシック" pitchFamily="50" charset="-128"/>
              </a:defRPr>
            </a:lvl4pPr>
            <a:lvl5pPr>
              <a:defRPr kumimoji="1" sz="2400">
                <a:solidFill>
                  <a:schemeClr val="tx1"/>
                </a:solidFill>
                <a:latin typeface="Times New Roman" pitchFamily="18" charset="0"/>
                <a:ea typeface="ＭＳ Ｐゴシック" pitchFamily="50" charset="-128"/>
              </a:defRPr>
            </a:lvl5pPr>
            <a:lvl6pPr fontAlgn="base">
              <a:spcBef>
                <a:spcPct val="0"/>
              </a:spcBef>
              <a:spcAft>
                <a:spcPct val="0"/>
              </a:spcAft>
              <a:defRPr kumimoji="1" sz="2400">
                <a:solidFill>
                  <a:schemeClr val="tx1"/>
                </a:solidFill>
                <a:latin typeface="Times New Roman" pitchFamily="18" charset="0"/>
                <a:ea typeface="ＭＳ Ｐゴシック" pitchFamily="50" charset="-128"/>
              </a:defRPr>
            </a:lvl6pPr>
            <a:lvl7pPr fontAlgn="base">
              <a:spcBef>
                <a:spcPct val="0"/>
              </a:spcBef>
              <a:spcAft>
                <a:spcPct val="0"/>
              </a:spcAft>
              <a:defRPr kumimoji="1" sz="2400">
                <a:solidFill>
                  <a:schemeClr val="tx1"/>
                </a:solidFill>
                <a:latin typeface="Times New Roman" pitchFamily="18" charset="0"/>
                <a:ea typeface="ＭＳ Ｐゴシック" pitchFamily="50" charset="-128"/>
              </a:defRPr>
            </a:lvl7pPr>
            <a:lvl8pPr fontAlgn="base">
              <a:spcBef>
                <a:spcPct val="0"/>
              </a:spcBef>
              <a:spcAft>
                <a:spcPct val="0"/>
              </a:spcAft>
              <a:defRPr kumimoji="1" sz="2400">
                <a:solidFill>
                  <a:schemeClr val="tx1"/>
                </a:solidFill>
                <a:latin typeface="Times New Roman" pitchFamily="18" charset="0"/>
                <a:ea typeface="ＭＳ Ｐゴシック" pitchFamily="50" charset="-128"/>
              </a:defRPr>
            </a:lvl8pPr>
            <a:lvl9pPr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90000"/>
              </a:lnSpc>
              <a:spcBef>
                <a:spcPct val="20000"/>
              </a:spcBef>
            </a:pPr>
            <a:r>
              <a:rPr lang="ja-JP" altLang="en-US" sz="1200" b="1">
                <a:ea typeface="HG丸ｺﾞｼｯｸM-PRO" pitchFamily="50" charset="-128"/>
              </a:rPr>
              <a:t>参考図書</a:t>
            </a:r>
          </a:p>
          <a:p>
            <a:pPr>
              <a:lnSpc>
                <a:spcPct val="90000"/>
              </a:lnSpc>
              <a:spcBef>
                <a:spcPct val="20000"/>
              </a:spcBef>
            </a:pPr>
            <a:r>
              <a:rPr lang="ja-JP" altLang="en-US" sz="1200" b="1">
                <a:ea typeface="HG丸ｺﾞｼｯｸM-PRO" pitchFamily="50" charset="-128"/>
              </a:rPr>
              <a:t>・ＱＣサークル運営実務ノート</a:t>
            </a:r>
          </a:p>
          <a:p>
            <a:pPr>
              <a:lnSpc>
                <a:spcPct val="90000"/>
              </a:lnSpc>
              <a:spcBef>
                <a:spcPct val="20000"/>
              </a:spcBef>
            </a:pPr>
            <a:r>
              <a:rPr lang="ja-JP" altLang="en-US" sz="1200" b="1">
                <a:ea typeface="HG丸ｺﾞｼｯｸM-PRO" pitchFamily="50" charset="-128"/>
              </a:rPr>
              <a:t>・日科技連：出版社</a:t>
            </a:r>
          </a:p>
        </p:txBody>
      </p:sp>
      <p:sp>
        <p:nvSpPr>
          <p:cNvPr id="35019" name="Text Box 203"/>
          <p:cNvSpPr txBox="1">
            <a:spLocks noChangeArrowheads="1"/>
          </p:cNvSpPr>
          <p:nvPr/>
        </p:nvSpPr>
        <p:spPr bwMode="auto">
          <a:xfrm>
            <a:off x="1666875" y="2184400"/>
            <a:ext cx="5718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ea typeface="HG創英角ﾎﾟｯﾌﾟ体" pitchFamily="49" charset="-128"/>
              </a:rPr>
              <a:t>１．ＱＣサークルの基本</a:t>
            </a:r>
          </a:p>
        </p:txBody>
      </p:sp>
      <p:sp>
        <p:nvSpPr>
          <p:cNvPr id="35020" name="Text Box 204"/>
          <p:cNvSpPr txBox="1">
            <a:spLocks noChangeArrowheads="1"/>
          </p:cNvSpPr>
          <p:nvPr/>
        </p:nvSpPr>
        <p:spPr bwMode="auto">
          <a:xfrm>
            <a:off x="1666875" y="2559050"/>
            <a:ext cx="66849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ea typeface="HG創英角ﾎﾟｯﾌﾟ体" pitchFamily="49" charset="-128"/>
              </a:rPr>
              <a:t>２．問題解決型の手順・課題達成型の手順・施策実行型の手順</a:t>
            </a:r>
          </a:p>
        </p:txBody>
      </p:sp>
      <p:sp>
        <p:nvSpPr>
          <p:cNvPr id="35021" name="Text Box 205"/>
          <p:cNvSpPr txBox="1">
            <a:spLocks noChangeArrowheads="1"/>
          </p:cNvSpPr>
          <p:nvPr/>
        </p:nvSpPr>
        <p:spPr bwMode="auto">
          <a:xfrm>
            <a:off x="1666875" y="2933700"/>
            <a:ext cx="58324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ea typeface="HG創英角ﾎﾟｯﾌﾟ体" pitchFamily="49" charset="-128"/>
              </a:rPr>
              <a:t>３．ＱＣ七つ道具・ＱＣ新七つ道具</a:t>
            </a:r>
          </a:p>
        </p:txBody>
      </p:sp>
      <p:sp>
        <p:nvSpPr>
          <p:cNvPr id="35022" name="Text Box 206"/>
          <p:cNvSpPr txBox="1">
            <a:spLocks noChangeArrowheads="1"/>
          </p:cNvSpPr>
          <p:nvPr/>
        </p:nvSpPr>
        <p:spPr bwMode="auto">
          <a:xfrm>
            <a:off x="1666875" y="3309938"/>
            <a:ext cx="5692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ea typeface="HG創英角ﾎﾟｯﾌﾟ体" pitchFamily="49" charset="-128"/>
              </a:rPr>
              <a:t>４．リーダーのためのレベル把握ガイドブック</a:t>
            </a:r>
          </a:p>
        </p:txBody>
      </p:sp>
      <p:sp>
        <p:nvSpPr>
          <p:cNvPr id="35023" name="Text Box 207"/>
          <p:cNvSpPr txBox="1">
            <a:spLocks noChangeArrowheads="1"/>
          </p:cNvSpPr>
          <p:nvPr/>
        </p:nvSpPr>
        <p:spPr bwMode="auto">
          <a:xfrm>
            <a:off x="2690813" y="1546225"/>
            <a:ext cx="4319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ea typeface="HG創英角ﾎﾟｯﾌﾟ体" pitchFamily="49" charset="-128"/>
              </a:rPr>
              <a:t>講評者としての必須修得項目</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100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500" fill="hold"/>
                                        <p:tgtEl>
                                          <p:spTgt spid="34818"/>
                                        </p:tgtEl>
                                        <p:attrNameLst>
                                          <p:attrName>ppt_w</p:attrName>
                                        </p:attrNameLst>
                                      </p:cBhvr>
                                      <p:tavLst>
                                        <p:tav tm="0">
                                          <p:val>
                                            <p:fltVal val="0"/>
                                          </p:val>
                                        </p:tav>
                                        <p:tav tm="100000">
                                          <p:val>
                                            <p:strVal val="#ppt_w"/>
                                          </p:val>
                                        </p:tav>
                                      </p:tavLst>
                                    </p:anim>
                                    <p:anim calcmode="lin" valueType="num">
                                      <p:cBhvr>
                                        <p:cTn id="8" dur="500" fill="hold"/>
                                        <p:tgtEl>
                                          <p:spTgt spid="34818"/>
                                        </p:tgtEl>
                                        <p:attrNameLst>
                                          <p:attrName>ppt_h</p:attrName>
                                        </p:attrNameLst>
                                      </p:cBhvr>
                                      <p:tavLst>
                                        <p:tav tm="0">
                                          <p:val>
                                            <p:fltVal val="0"/>
                                          </p:val>
                                        </p:tav>
                                        <p:tav tm="100000">
                                          <p:val>
                                            <p:strVal val="#ppt_h"/>
                                          </p:val>
                                        </p:tav>
                                      </p:tavLst>
                                    </p:anim>
                                    <p:anim calcmode="lin" valueType="num">
                                      <p:cBhvr>
                                        <p:cTn id="9" dur="500" fill="hold"/>
                                        <p:tgtEl>
                                          <p:spTgt spid="34818"/>
                                        </p:tgtEl>
                                        <p:attrNameLst>
                                          <p:attrName>ppt_x</p:attrName>
                                        </p:attrNameLst>
                                      </p:cBhvr>
                                      <p:tavLst>
                                        <p:tav tm="0">
                                          <p:val>
                                            <p:fltVal val="0.5"/>
                                          </p:val>
                                        </p:tav>
                                        <p:tav tm="100000">
                                          <p:val>
                                            <p:strVal val="#ppt_x"/>
                                          </p:val>
                                        </p:tav>
                                      </p:tavLst>
                                    </p:anim>
                                    <p:anim calcmode="lin" valueType="num">
                                      <p:cBhvr>
                                        <p:cTn id="10" dur="500" fill="hold"/>
                                        <p:tgtEl>
                                          <p:spTgt spid="34818"/>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1500"/>
                            </p:stCondLst>
                            <p:childTnLst>
                              <p:par>
                                <p:cTn id="12" presetID="22" presetClass="entr" presetSubtype="1" fill="hold" grpId="0" nodeType="afterEffect">
                                  <p:stCondLst>
                                    <p:cond delay="0"/>
                                  </p:stCondLst>
                                  <p:childTnLst>
                                    <p:set>
                                      <p:cBhvr>
                                        <p:cTn id="13" dur="1" fill="hold">
                                          <p:stCondLst>
                                            <p:cond delay="0"/>
                                          </p:stCondLst>
                                        </p:cTn>
                                        <p:tgtEl>
                                          <p:spTgt spid="34819"/>
                                        </p:tgtEl>
                                        <p:attrNameLst>
                                          <p:attrName>style.visibility</p:attrName>
                                        </p:attrNameLst>
                                      </p:cBhvr>
                                      <p:to>
                                        <p:strVal val="visible"/>
                                      </p:to>
                                    </p:set>
                                    <p:animEffect transition="in" filter="wipe(up)">
                                      <p:cBhvr>
                                        <p:cTn id="14" dur="500"/>
                                        <p:tgtEl>
                                          <p:spTgt spid="34819"/>
                                        </p:tgtEl>
                                      </p:cBhvr>
                                    </p:animEffect>
                                  </p:childTnLst>
                                </p:cTn>
                              </p:par>
                            </p:childTnLst>
                          </p:cTn>
                        </p:par>
                        <p:par>
                          <p:cTn id="15" fill="hold" nodeType="afterGroup">
                            <p:stCondLst>
                              <p:cond delay="2000"/>
                            </p:stCondLst>
                            <p:childTnLst>
                              <p:par>
                                <p:cTn id="16" presetID="23" presetClass="entr" presetSubtype="272" fill="hold" grpId="0" nodeType="afterEffect">
                                  <p:stCondLst>
                                    <p:cond delay="0"/>
                                  </p:stCondLst>
                                  <p:iterate type="lt">
                                    <p:tmPct val="100000"/>
                                  </p:iterate>
                                  <p:childTnLst>
                                    <p:set>
                                      <p:cBhvr>
                                        <p:cTn id="17" dur="1" fill="hold">
                                          <p:stCondLst>
                                            <p:cond delay="0"/>
                                          </p:stCondLst>
                                        </p:cTn>
                                        <p:tgtEl>
                                          <p:spTgt spid="34821"/>
                                        </p:tgtEl>
                                        <p:attrNameLst>
                                          <p:attrName>style.visibility</p:attrName>
                                        </p:attrNameLst>
                                      </p:cBhvr>
                                      <p:to>
                                        <p:strVal val="visible"/>
                                      </p:to>
                                    </p:set>
                                    <p:anim calcmode="lin" valueType="num">
                                      <p:cBhvr>
                                        <p:cTn id="18" dur="75" fill="hold"/>
                                        <p:tgtEl>
                                          <p:spTgt spid="34821"/>
                                        </p:tgtEl>
                                        <p:attrNameLst>
                                          <p:attrName>ppt_w</p:attrName>
                                        </p:attrNameLst>
                                      </p:cBhvr>
                                      <p:tavLst>
                                        <p:tav tm="0">
                                          <p:val>
                                            <p:strVal val="2/3*#ppt_w"/>
                                          </p:val>
                                        </p:tav>
                                        <p:tav tm="100000">
                                          <p:val>
                                            <p:strVal val="#ppt_w"/>
                                          </p:val>
                                        </p:tav>
                                      </p:tavLst>
                                    </p:anim>
                                    <p:anim calcmode="lin" valueType="num">
                                      <p:cBhvr>
                                        <p:cTn id="19" dur="75" fill="hold"/>
                                        <p:tgtEl>
                                          <p:spTgt spid="34821"/>
                                        </p:tgtEl>
                                        <p:attrNameLst>
                                          <p:attrName>ppt_h</p:attrName>
                                        </p:attrNameLst>
                                      </p:cBhvr>
                                      <p:tavLst>
                                        <p:tav tm="0">
                                          <p:val>
                                            <p:strVal val="2/3*#ppt_h"/>
                                          </p:val>
                                        </p:tav>
                                        <p:tav tm="100000">
                                          <p:val>
                                            <p:strVal val="#ppt_h"/>
                                          </p:val>
                                        </p:tav>
                                      </p:tavLst>
                                    </p:anim>
                                  </p:childTnLst>
                                </p:cTn>
                              </p:par>
                            </p:childTnLst>
                          </p:cTn>
                        </p:par>
                        <p:par>
                          <p:cTn id="20" fill="hold" nodeType="afterGroup">
                            <p:stCondLst>
                              <p:cond delay="2075"/>
                            </p:stCondLst>
                            <p:childTnLst>
                              <p:par>
                                <p:cTn id="21" presetID="2" presetClass="entr" presetSubtype="2" fill="hold" nodeType="afterEffect">
                                  <p:stCondLst>
                                    <p:cond delay="0"/>
                                  </p:stCondLst>
                                  <p:childTnLst>
                                    <p:set>
                                      <p:cBhvr>
                                        <p:cTn id="22" dur="1" fill="hold">
                                          <p:stCondLst>
                                            <p:cond delay="0"/>
                                          </p:stCondLst>
                                        </p:cTn>
                                        <p:tgtEl>
                                          <p:spTgt spid="34822"/>
                                        </p:tgtEl>
                                        <p:attrNameLst>
                                          <p:attrName>style.visibility</p:attrName>
                                        </p:attrNameLst>
                                      </p:cBhvr>
                                      <p:to>
                                        <p:strVal val="visible"/>
                                      </p:to>
                                    </p:set>
                                    <p:anim calcmode="lin" valueType="num">
                                      <p:cBhvr additive="base">
                                        <p:cTn id="23" dur="500" fill="hold"/>
                                        <p:tgtEl>
                                          <p:spTgt spid="34822"/>
                                        </p:tgtEl>
                                        <p:attrNameLst>
                                          <p:attrName>ppt_x</p:attrName>
                                        </p:attrNameLst>
                                      </p:cBhvr>
                                      <p:tavLst>
                                        <p:tav tm="0">
                                          <p:val>
                                            <p:strVal val="1+#ppt_w/2"/>
                                          </p:val>
                                        </p:tav>
                                        <p:tav tm="100000">
                                          <p:val>
                                            <p:strVal val="#ppt_x"/>
                                          </p:val>
                                        </p:tav>
                                      </p:tavLst>
                                    </p:anim>
                                    <p:anim calcmode="lin" valueType="num">
                                      <p:cBhvr additive="base">
                                        <p:cTn id="24" dur="500" fill="hold"/>
                                        <p:tgtEl>
                                          <p:spTgt spid="34822"/>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575"/>
                            </p:stCondLst>
                            <p:childTnLst>
                              <p:par>
                                <p:cTn id="26" presetID="2" presetClass="entr" presetSubtype="2" fill="hold" grpId="0" nodeType="afterEffect">
                                  <p:stCondLst>
                                    <p:cond delay="0"/>
                                  </p:stCondLst>
                                  <p:childTnLst>
                                    <p:set>
                                      <p:cBhvr>
                                        <p:cTn id="27" dur="1" fill="hold">
                                          <p:stCondLst>
                                            <p:cond delay="0"/>
                                          </p:stCondLst>
                                        </p:cTn>
                                        <p:tgtEl>
                                          <p:spTgt spid="35017"/>
                                        </p:tgtEl>
                                        <p:attrNameLst>
                                          <p:attrName>style.visibility</p:attrName>
                                        </p:attrNameLst>
                                      </p:cBhvr>
                                      <p:to>
                                        <p:strVal val="visible"/>
                                      </p:to>
                                    </p:set>
                                    <p:anim calcmode="lin" valueType="num">
                                      <p:cBhvr additive="base">
                                        <p:cTn id="28" dur="500" fill="hold"/>
                                        <p:tgtEl>
                                          <p:spTgt spid="35017"/>
                                        </p:tgtEl>
                                        <p:attrNameLst>
                                          <p:attrName>ppt_x</p:attrName>
                                        </p:attrNameLst>
                                      </p:cBhvr>
                                      <p:tavLst>
                                        <p:tav tm="0">
                                          <p:val>
                                            <p:strVal val="1+#ppt_w/2"/>
                                          </p:val>
                                        </p:tav>
                                        <p:tav tm="100000">
                                          <p:val>
                                            <p:strVal val="#ppt_x"/>
                                          </p:val>
                                        </p:tav>
                                      </p:tavLst>
                                    </p:anim>
                                    <p:anim calcmode="lin" valueType="num">
                                      <p:cBhvr additive="base">
                                        <p:cTn id="29" dur="500" fill="hold"/>
                                        <p:tgtEl>
                                          <p:spTgt spid="350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autoUpdateAnimBg="0"/>
      <p:bldP spid="34819" grpId="0" autoUpdateAnimBg="0"/>
      <p:bldP spid="34821" grpId="0" autoUpdateAnimBg="0"/>
      <p:bldP spid="3501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r>
              <a:rPr lang="ja-JP" altLang="en-US"/>
              <a:t>（</a:t>
            </a:r>
            <a:fld id="{A41CE34C-8A9B-4F3F-9C5C-DA051C83F0EE}" type="slidenum">
              <a:rPr lang="ja-JP" altLang="en-US"/>
              <a:pPr/>
              <a:t>3</a:t>
            </a:fld>
            <a:r>
              <a:rPr lang="en-US" altLang="ja-JP"/>
              <a:t>/24</a:t>
            </a:r>
            <a:r>
              <a:rPr lang="ja-JP" altLang="en-US"/>
              <a:t>）</a:t>
            </a:r>
          </a:p>
        </p:txBody>
      </p:sp>
      <p:sp>
        <p:nvSpPr>
          <p:cNvPr id="4098" name="Text Box 2"/>
          <p:cNvSpPr txBox="1">
            <a:spLocks noChangeArrowheads="1"/>
          </p:cNvSpPr>
          <p:nvPr/>
        </p:nvSpPr>
        <p:spPr bwMode="auto">
          <a:xfrm>
            <a:off x="536575" y="303213"/>
            <a:ext cx="5145088" cy="457200"/>
          </a:xfrm>
          <a:prstGeom prst="rect">
            <a:avLst/>
          </a:prstGeom>
          <a:solidFill>
            <a:srgbClr val="008000"/>
          </a:solidFill>
          <a:ln>
            <a:noFill/>
          </a:ln>
          <a:effectLst/>
          <a:extLs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400" b="1">
                <a:solidFill>
                  <a:schemeClr val="bg1"/>
                </a:solidFill>
                <a:latin typeface="HG創英角ﾎﾟｯﾌﾟ体" pitchFamily="49" charset="-128"/>
                <a:ea typeface="HG創英角ﾎﾟｯﾌﾟ体" pitchFamily="49" charset="-128"/>
              </a:rPr>
              <a:t>Ⅱ</a:t>
            </a:r>
            <a:r>
              <a:rPr lang="ja-JP" altLang="en-US" sz="2400" b="1">
                <a:solidFill>
                  <a:schemeClr val="bg1"/>
                </a:solidFill>
                <a:latin typeface="HG創英角ﾎﾟｯﾌﾟ体" pitchFamily="49" charset="-128"/>
                <a:ea typeface="HG創英角ﾎﾟｯﾌﾟ体" pitchFamily="49" charset="-128"/>
              </a:rPr>
              <a:t>．会場世話人（講評者）の役割①</a:t>
            </a:r>
          </a:p>
        </p:txBody>
      </p:sp>
      <p:sp>
        <p:nvSpPr>
          <p:cNvPr id="4099" name="Text Box 3"/>
          <p:cNvSpPr txBox="1">
            <a:spLocks noChangeArrowheads="1"/>
          </p:cNvSpPr>
          <p:nvPr/>
        </p:nvSpPr>
        <p:spPr bwMode="auto">
          <a:xfrm>
            <a:off x="536575" y="796925"/>
            <a:ext cx="450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u="sng">
                <a:solidFill>
                  <a:srgbClr val="0000FF"/>
                </a:solidFill>
                <a:latin typeface="HG創英角ﾎﾟｯﾌﾟ体" pitchFamily="49" charset="-128"/>
                <a:ea typeface="HG創英角ﾎﾟｯﾌﾟ体" pitchFamily="49" charset="-128"/>
              </a:rPr>
              <a:t>１．発表サークルを励まし成長を促す</a:t>
            </a:r>
          </a:p>
        </p:txBody>
      </p:sp>
      <p:sp>
        <p:nvSpPr>
          <p:cNvPr id="4100" name="Text Box 4"/>
          <p:cNvSpPr txBox="1">
            <a:spLocks noChangeArrowheads="1"/>
          </p:cNvSpPr>
          <p:nvPr/>
        </p:nvSpPr>
        <p:spPr bwMode="auto">
          <a:xfrm>
            <a:off x="323850" y="1201738"/>
            <a:ext cx="799941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よいところを見つけて</a:t>
            </a:r>
            <a:r>
              <a:rPr lang="ja-JP" altLang="en-US" sz="1600" b="1">
                <a:solidFill>
                  <a:srgbClr val="FF0000"/>
                </a:solidFill>
                <a:latin typeface="HG丸ｺﾞｼｯｸM-PRO" pitchFamily="50" charset="-128"/>
                <a:ea typeface="HG丸ｺﾞｼｯｸM-PRO" pitchFamily="50" charset="-128"/>
              </a:rPr>
              <a:t>高く評価</a:t>
            </a:r>
            <a:r>
              <a:rPr lang="ja-JP" altLang="en-US" sz="1600" b="1">
                <a:latin typeface="HG丸ｺﾞｼｯｸM-PRO" pitchFamily="50" charset="-128"/>
                <a:ea typeface="HG丸ｺﾞｼｯｸM-PRO" pitchFamily="50" charset="-128"/>
              </a:rPr>
              <a:t>してあげる。</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足りない部分、改めると良いと思う点を</a:t>
            </a:r>
            <a:r>
              <a:rPr lang="ja-JP" altLang="en-US" sz="1600" b="1">
                <a:solidFill>
                  <a:srgbClr val="FF0000"/>
                </a:solidFill>
                <a:latin typeface="HG丸ｺﾞｼｯｸM-PRO" pitchFamily="50" charset="-128"/>
                <a:ea typeface="HG丸ｺﾞｼｯｸM-PRO" pitchFamily="50" charset="-128"/>
              </a:rPr>
              <a:t>具体的に指摘</a:t>
            </a:r>
            <a:r>
              <a:rPr lang="ja-JP" altLang="en-US" sz="1600" b="1">
                <a:latin typeface="HG丸ｺﾞｼｯｸM-PRO" pitchFamily="50" charset="-128"/>
                <a:ea typeface="HG丸ｺﾞｼｯｸM-PRO" pitchFamily="50" charset="-128"/>
              </a:rPr>
              <a:t>して、今後の活動についての</a:t>
            </a:r>
          </a:p>
          <a:p>
            <a:r>
              <a:rPr lang="ja-JP" altLang="en-US" sz="1600" b="1">
                <a:latin typeface="HG丸ｺﾞｼｯｸM-PRO" pitchFamily="50" charset="-128"/>
                <a:ea typeface="HG丸ｺﾞｼｯｸM-PRO" pitchFamily="50" charset="-128"/>
              </a:rPr>
              <a:t>　 指針を与える。</a:t>
            </a:r>
          </a:p>
        </p:txBody>
      </p:sp>
      <p:sp>
        <p:nvSpPr>
          <p:cNvPr id="4101" name="Text Box 5"/>
          <p:cNvSpPr txBox="1">
            <a:spLocks noChangeArrowheads="1"/>
          </p:cNvSpPr>
          <p:nvPr/>
        </p:nvSpPr>
        <p:spPr bwMode="auto">
          <a:xfrm>
            <a:off x="536575" y="2065338"/>
            <a:ext cx="384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u="sng">
                <a:solidFill>
                  <a:srgbClr val="0000FF"/>
                </a:solidFill>
                <a:latin typeface="HG創英角ﾎﾟｯﾌﾟ体" pitchFamily="49" charset="-128"/>
                <a:ea typeface="HG創英角ﾎﾟｯﾌﾟ体" pitchFamily="49" charset="-128"/>
              </a:rPr>
              <a:t>２．会場の参加者へ解説してあげる</a:t>
            </a:r>
          </a:p>
        </p:txBody>
      </p:sp>
      <p:sp>
        <p:nvSpPr>
          <p:cNvPr id="4102" name="Text Box 6"/>
          <p:cNvSpPr txBox="1">
            <a:spLocks noChangeArrowheads="1"/>
          </p:cNvSpPr>
          <p:nvPr/>
        </p:nvSpPr>
        <p:spPr bwMode="auto">
          <a:xfrm>
            <a:off x="349250" y="2444750"/>
            <a:ext cx="65770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発表内容の</a:t>
            </a:r>
            <a:r>
              <a:rPr lang="ja-JP" altLang="en-US" sz="1600" b="1">
                <a:solidFill>
                  <a:srgbClr val="FF0000"/>
                </a:solidFill>
                <a:latin typeface="HG丸ｺﾞｼｯｸM-PRO" pitchFamily="50" charset="-128"/>
                <a:ea typeface="HG丸ｺﾞｼｯｸM-PRO" pitchFamily="50" charset="-128"/>
              </a:rPr>
              <a:t>理解を深める手助け</a:t>
            </a:r>
            <a:r>
              <a:rPr lang="ja-JP" altLang="en-US" sz="1600" b="1">
                <a:latin typeface="HG丸ｺﾞｼｯｸM-PRO" pitchFamily="50" charset="-128"/>
                <a:ea typeface="HG丸ｺﾞｼｯｸM-PRO" pitchFamily="50" charset="-128"/>
              </a:rPr>
              <a:t>をする。</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参加者の関連するサークル活動に</a:t>
            </a:r>
            <a:r>
              <a:rPr lang="ja-JP" altLang="en-US" sz="1600" b="1">
                <a:solidFill>
                  <a:srgbClr val="FF0000"/>
                </a:solidFill>
                <a:latin typeface="HG丸ｺﾞｼｯｸM-PRO" pitchFamily="50" charset="-128"/>
                <a:ea typeface="HG丸ｺﾞｼｯｸM-PRO" pitchFamily="50" charset="-128"/>
              </a:rPr>
              <a:t>参考になる点を提供</a:t>
            </a:r>
            <a:r>
              <a:rPr lang="ja-JP" altLang="en-US" sz="1600" b="1">
                <a:latin typeface="HG丸ｺﾞｼｯｸM-PRO" pitchFamily="50" charset="-128"/>
                <a:ea typeface="HG丸ｺﾞｼｯｸM-PRO" pitchFamily="50" charset="-128"/>
              </a:rPr>
              <a:t>してあげる。</a:t>
            </a:r>
          </a:p>
        </p:txBody>
      </p:sp>
      <p:sp>
        <p:nvSpPr>
          <p:cNvPr id="4103" name="Text Box 7"/>
          <p:cNvSpPr txBox="1">
            <a:spLocks noChangeArrowheads="1"/>
          </p:cNvSpPr>
          <p:nvPr/>
        </p:nvSpPr>
        <p:spPr bwMode="auto">
          <a:xfrm>
            <a:off x="633413" y="3214688"/>
            <a:ext cx="5446712" cy="457200"/>
          </a:xfrm>
          <a:prstGeom prst="rect">
            <a:avLst/>
          </a:prstGeom>
          <a:solidFill>
            <a:srgbClr val="006600"/>
          </a:solidFill>
          <a:ln>
            <a:noFill/>
          </a:ln>
          <a:effectLst/>
          <a:extLs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400" b="1">
                <a:solidFill>
                  <a:schemeClr val="bg1"/>
                </a:solidFill>
                <a:latin typeface="HG創英角ﾎﾟｯﾌﾟ体" pitchFamily="49" charset="-128"/>
                <a:ea typeface="HG創英角ﾎﾟｯﾌﾟ体" pitchFamily="49" charset="-128"/>
              </a:rPr>
              <a:t>Ⅲ</a:t>
            </a:r>
            <a:r>
              <a:rPr lang="ja-JP" altLang="en-US" sz="2400" b="1">
                <a:solidFill>
                  <a:schemeClr val="bg1"/>
                </a:solidFill>
                <a:latin typeface="HG創英角ﾎﾟｯﾌﾟ体" pitchFamily="49" charset="-128"/>
                <a:ea typeface="HG創英角ﾎﾟｯﾌﾟ体" pitchFamily="49" charset="-128"/>
              </a:rPr>
              <a:t>．会場世話人（講評者）の役割②</a:t>
            </a:r>
          </a:p>
        </p:txBody>
      </p:sp>
      <p:sp>
        <p:nvSpPr>
          <p:cNvPr id="4104" name="Text Box 8"/>
          <p:cNvSpPr txBox="1">
            <a:spLocks noChangeArrowheads="1"/>
          </p:cNvSpPr>
          <p:nvPr/>
        </p:nvSpPr>
        <p:spPr bwMode="auto">
          <a:xfrm>
            <a:off x="633413" y="3751263"/>
            <a:ext cx="247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u="sng">
                <a:solidFill>
                  <a:srgbClr val="0000FF"/>
                </a:solidFill>
                <a:latin typeface="HG創英角ﾎﾟｯﾌﾟ体" pitchFamily="49" charset="-128"/>
                <a:ea typeface="HG創英角ﾎﾟｯﾌﾟ体" pitchFamily="49" charset="-128"/>
              </a:rPr>
              <a:t>１．全体的な心構え</a:t>
            </a:r>
          </a:p>
        </p:txBody>
      </p:sp>
      <p:sp>
        <p:nvSpPr>
          <p:cNvPr id="4105" name="Text Box 9"/>
          <p:cNvSpPr txBox="1">
            <a:spLocks noChangeArrowheads="1"/>
          </p:cNvSpPr>
          <p:nvPr/>
        </p:nvSpPr>
        <p:spPr bwMode="auto">
          <a:xfrm>
            <a:off x="331788" y="4156075"/>
            <a:ext cx="7796212"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(1)QC</a:t>
            </a:r>
            <a:r>
              <a:rPr lang="ja-JP" altLang="en-US" sz="1600" b="1">
                <a:latin typeface="HG丸ｺﾞｼｯｸM-PRO" pitchFamily="50" charset="-128"/>
                <a:ea typeface="HG丸ｺﾞｼｯｸM-PRO" pitchFamily="50" charset="-128"/>
              </a:rPr>
              <a:t>サークル活動の</a:t>
            </a:r>
            <a:r>
              <a:rPr lang="ja-JP" altLang="en-US" sz="1600" b="1">
                <a:solidFill>
                  <a:srgbClr val="FF0000"/>
                </a:solidFill>
                <a:latin typeface="HG丸ｺﾞｼｯｸM-PRO" pitchFamily="50" charset="-128"/>
                <a:ea typeface="HG丸ｺﾞｼｯｸM-PRO" pitchFamily="50" charset="-128"/>
              </a:rPr>
              <a:t>基本理念を理解</a:t>
            </a:r>
            <a:r>
              <a:rPr lang="ja-JP" altLang="en-US" sz="1600" b="1">
                <a:latin typeface="HG丸ｺﾞｼｯｸM-PRO" pitchFamily="50" charset="-128"/>
                <a:ea typeface="HG丸ｺﾞｼｯｸM-PRO" pitchFamily="50" charset="-128"/>
              </a:rPr>
              <a:t>して、講評者としての立場を認識しておく。</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講評者は次のような立場であり、発表会場の雰囲気を盛り上げる。</a:t>
            </a:r>
          </a:p>
          <a:p>
            <a:r>
              <a:rPr lang="ja-JP" altLang="en-US" sz="1600" b="1">
                <a:latin typeface="HG丸ｺﾞｼｯｸM-PRO" pitchFamily="50" charset="-128"/>
                <a:ea typeface="HG丸ｺﾞｼｯｸM-PRO" pitchFamily="50" charset="-128"/>
              </a:rPr>
              <a:t>	</a:t>
            </a:r>
            <a:r>
              <a:rPr lang="ja-JP" altLang="en-US" sz="1600" b="1">
                <a:solidFill>
                  <a:srgbClr val="FF0000"/>
                </a:solidFill>
                <a:latin typeface="HG丸ｺﾞｼｯｸM-PRO" pitchFamily="50" charset="-128"/>
                <a:ea typeface="HG丸ｺﾞｼｯｸM-PRO" pitchFamily="50" charset="-128"/>
              </a:rPr>
              <a:t>①「通訳」　②「激励者」　③「解説者」　④「育成指導者」</a:t>
            </a:r>
          </a:p>
          <a:p>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講評は真剣に取組み、発表者及び支援者の苦労をよく汲んで励まし、更に成長を</a:t>
            </a:r>
          </a:p>
          <a:p>
            <a:r>
              <a:rPr lang="ja-JP" altLang="en-US" sz="1600" b="1">
                <a:latin typeface="HG丸ｺﾞｼｯｸM-PRO" pitchFamily="50" charset="-128"/>
                <a:ea typeface="HG丸ｺﾞｼｯｸM-PRO" pitchFamily="50" charset="-128"/>
              </a:rPr>
              <a:t>　 願って、やる気と自信を与える気配りをする。</a:t>
            </a:r>
          </a:p>
          <a:p>
            <a:r>
              <a:rPr lang="en-US" altLang="ja-JP" sz="1600" b="1">
                <a:latin typeface="HG丸ｺﾞｼｯｸM-PRO" pitchFamily="50" charset="-128"/>
                <a:ea typeface="HG丸ｺﾞｼｯｸM-PRO" pitchFamily="50" charset="-128"/>
              </a:rPr>
              <a:t>(4)</a:t>
            </a:r>
            <a:r>
              <a:rPr lang="ja-JP" altLang="en-US" sz="1600" b="1">
                <a:solidFill>
                  <a:srgbClr val="FF0000"/>
                </a:solidFill>
                <a:latin typeface="HG丸ｺﾞｼｯｸM-PRO" pitchFamily="50" charset="-128"/>
                <a:ea typeface="HG丸ｺﾞｼｯｸM-PRO" pitchFamily="50" charset="-128"/>
              </a:rPr>
              <a:t>自分も勉強</a:t>
            </a:r>
            <a:r>
              <a:rPr lang="ja-JP" altLang="en-US" sz="1600" b="1">
                <a:latin typeface="HG丸ｺﾞｼｯｸM-PRO" pitchFamily="50" charset="-128"/>
                <a:ea typeface="HG丸ｺﾞｼｯｸM-PRO" pitchFamily="50" charset="-128"/>
              </a:rPr>
              <a:t>するのだという態度で講評をする。</a:t>
            </a:r>
          </a:p>
          <a:p>
            <a:r>
              <a:rPr lang="en-US" altLang="ja-JP" sz="1600" b="1">
                <a:latin typeface="HG丸ｺﾞｼｯｸM-PRO" pitchFamily="50" charset="-128"/>
                <a:ea typeface="HG丸ｺﾞｼｯｸM-PRO" pitchFamily="50" charset="-128"/>
              </a:rPr>
              <a:t>(5)</a:t>
            </a:r>
            <a:r>
              <a:rPr lang="ja-JP" altLang="en-US" sz="1600" b="1">
                <a:latin typeface="HG丸ｺﾞｼｯｸM-PRO" pitchFamily="50" charset="-128"/>
                <a:ea typeface="HG丸ｺﾞｼｯｸM-PRO" pitchFamily="50" charset="-128"/>
              </a:rPr>
              <a:t>「発表の仕方」「手法のレベル」だけにこだわらず、広い見地から</a:t>
            </a:r>
            <a:r>
              <a:rPr lang="ja-JP" altLang="en-US" sz="1600" b="1">
                <a:solidFill>
                  <a:srgbClr val="FF0000"/>
                </a:solidFill>
                <a:latin typeface="HG丸ｺﾞｼｯｸM-PRO" pitchFamily="50" charset="-128"/>
                <a:ea typeface="HG丸ｺﾞｼｯｸM-PRO" pitchFamily="50" charset="-128"/>
              </a:rPr>
              <a:t>活動の背景･</a:t>
            </a:r>
          </a:p>
          <a:p>
            <a:r>
              <a:rPr lang="ja-JP" altLang="en-US" sz="1600" b="1">
                <a:solidFill>
                  <a:srgbClr val="FF0000"/>
                </a:solidFill>
                <a:latin typeface="HG丸ｺﾞｼｯｸM-PRO" pitchFamily="50" charset="-128"/>
                <a:ea typeface="HG丸ｺﾞｼｯｸM-PRO" pitchFamily="50" charset="-128"/>
              </a:rPr>
              <a:t>　運営の仕方・経過を読み取る。</a:t>
            </a:r>
          </a:p>
          <a:p>
            <a:r>
              <a:rPr lang="en-US" altLang="ja-JP" sz="1600" b="1">
                <a:latin typeface="HG丸ｺﾞｼｯｸM-PRO" pitchFamily="50" charset="-128"/>
                <a:ea typeface="HG丸ｺﾞｼｯｸM-PRO" pitchFamily="50" charset="-128"/>
              </a:rPr>
              <a:t>(6)</a:t>
            </a:r>
            <a:r>
              <a:rPr lang="ja-JP" altLang="en-US" sz="1600" b="1">
                <a:latin typeface="HG丸ｺﾞｼｯｸM-PRO" pitchFamily="50" charset="-128"/>
                <a:ea typeface="HG丸ｺﾞｼｯｸM-PRO" pitchFamily="50" charset="-128"/>
              </a:rPr>
              <a:t>内容重点で評価をするため、「体験談発表評価リスト」を十分に活用する。</a:t>
            </a:r>
          </a:p>
          <a:p>
            <a:r>
              <a:rPr lang="en-US" altLang="ja-JP" sz="1600" b="1">
                <a:latin typeface="HG丸ｺﾞｼｯｸM-PRO" pitchFamily="50" charset="-128"/>
                <a:ea typeface="HG丸ｺﾞｼｯｸM-PRO" pitchFamily="50" charset="-128"/>
              </a:rPr>
              <a:t>(7)</a:t>
            </a:r>
            <a:r>
              <a:rPr lang="ja-JP" altLang="en-US" sz="1600" b="1">
                <a:latin typeface="HG丸ｺﾞｼｯｸM-PRO" pitchFamily="50" charset="-128"/>
                <a:ea typeface="HG丸ｺﾞｼｯｸM-PRO" pitchFamily="50" charset="-128"/>
              </a:rPr>
              <a:t>自分の個性を活かした講評を常に心掛ける。</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3"/>
          <p:cNvSpPr>
            <a:spLocks noGrp="1"/>
          </p:cNvSpPr>
          <p:nvPr>
            <p:ph type="sldNum" sz="quarter" idx="12"/>
          </p:nvPr>
        </p:nvSpPr>
        <p:spPr/>
        <p:txBody>
          <a:bodyPr/>
          <a:lstStyle/>
          <a:p>
            <a:r>
              <a:rPr lang="ja-JP" altLang="en-US"/>
              <a:t>（</a:t>
            </a:r>
            <a:fld id="{295D5117-5A64-4483-8F68-AC396AF1F7AD}" type="slidenum">
              <a:rPr lang="ja-JP" altLang="en-US"/>
              <a:pPr/>
              <a:t>4</a:t>
            </a:fld>
            <a:r>
              <a:rPr lang="en-US" altLang="ja-JP"/>
              <a:t>/24</a:t>
            </a:r>
            <a:r>
              <a:rPr lang="ja-JP" altLang="en-US"/>
              <a:t>）</a:t>
            </a:r>
          </a:p>
        </p:txBody>
      </p:sp>
      <p:sp>
        <p:nvSpPr>
          <p:cNvPr id="5122" name="Text Box 2"/>
          <p:cNvSpPr txBox="1">
            <a:spLocks noChangeArrowheads="1"/>
          </p:cNvSpPr>
          <p:nvPr/>
        </p:nvSpPr>
        <p:spPr bwMode="auto">
          <a:xfrm>
            <a:off x="536575" y="368300"/>
            <a:ext cx="247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u="sng">
                <a:solidFill>
                  <a:srgbClr val="0000FF"/>
                </a:solidFill>
                <a:latin typeface="HG創英角ﾎﾟｯﾌﾟ体" pitchFamily="49" charset="-128"/>
                <a:ea typeface="HG創英角ﾎﾟｯﾌﾟ体" pitchFamily="49" charset="-128"/>
              </a:rPr>
              <a:t>２．講評の事前準備</a:t>
            </a:r>
          </a:p>
        </p:txBody>
      </p:sp>
      <p:sp>
        <p:nvSpPr>
          <p:cNvPr id="5123" name="Text Box 3"/>
          <p:cNvSpPr txBox="1">
            <a:spLocks noChangeArrowheads="1"/>
          </p:cNvSpPr>
          <p:nvPr/>
        </p:nvSpPr>
        <p:spPr bwMode="auto">
          <a:xfrm>
            <a:off x="361950" y="939800"/>
            <a:ext cx="8413750" cy="267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「講評の仕方</a:t>
            </a:r>
            <a:r>
              <a:rPr lang="en-US" altLang="ja-JP" sz="1600" b="1">
                <a:latin typeface="HG丸ｺﾞｼｯｸM-PRO" pitchFamily="50" charset="-128"/>
                <a:ea typeface="HG丸ｺﾞｼｯｸM-PRO" pitchFamily="50" charset="-128"/>
              </a:rPr>
              <a:t>10</a:t>
            </a:r>
            <a:r>
              <a:rPr lang="ja-JP" altLang="en-US" sz="1600" b="1">
                <a:latin typeface="HG丸ｺﾞｼｯｸM-PRO" pitchFamily="50" charset="-128"/>
                <a:ea typeface="HG丸ｺﾞｼｯｸM-PRO" pitchFamily="50" charset="-128"/>
              </a:rPr>
              <a:t>ポイント」（新任幹事研修会配布資料）をよく読んで講評の</a:t>
            </a:r>
          </a:p>
          <a:p>
            <a:r>
              <a:rPr lang="ja-JP" altLang="en-US" sz="1600" b="1">
                <a:latin typeface="HG丸ｺﾞｼｯｸM-PRO" pitchFamily="50" charset="-128"/>
                <a:ea typeface="HG丸ｺﾞｼｯｸM-PRO" pitchFamily="50" charset="-128"/>
              </a:rPr>
              <a:t>　 　意義を理解しておく。</a:t>
            </a:r>
          </a:p>
          <a:p>
            <a:endParaRPr lang="ja-JP" altLang="en-US" sz="9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前刷り原稿（報文集）をよく読む。</a:t>
            </a:r>
          </a:p>
          <a:p>
            <a:r>
              <a:rPr lang="ja-JP" altLang="en-US" sz="1600" b="1">
                <a:latin typeface="HG丸ｺﾞｼｯｸM-PRO" pitchFamily="50" charset="-128"/>
                <a:ea typeface="HG丸ｺﾞｼｯｸM-PRO" pitchFamily="50" charset="-128"/>
              </a:rPr>
              <a:t>	①活動のストーリーの理解、できれば技術的分野までの理解を深めておく。</a:t>
            </a:r>
            <a:endParaRPr lang="ja-JP" altLang="en-US" sz="900" b="1">
              <a:latin typeface="HG丸ｺﾞｼｯｸM-PRO" pitchFamily="50" charset="-128"/>
              <a:ea typeface="HG丸ｺﾞｼｯｸM-PRO" pitchFamily="50" charset="-128"/>
            </a:endParaRPr>
          </a:p>
          <a:p>
            <a:r>
              <a:rPr lang="ja-JP" altLang="en-US" sz="1600" b="1">
                <a:latin typeface="HG丸ｺﾞｼｯｸM-PRO" pitchFamily="50" charset="-128"/>
                <a:ea typeface="HG丸ｺﾞｼｯｸM-PRO" pitchFamily="50" charset="-128"/>
              </a:rPr>
              <a:t>	②不明な点や疑問点は、可能な範囲の資料を集め、問合せ等で調査しておく。</a:t>
            </a:r>
          </a:p>
          <a:p>
            <a:r>
              <a:rPr lang="ja-JP" altLang="en-US" sz="1600" b="1">
                <a:latin typeface="HG丸ｺﾞｼｯｸM-PRO" pitchFamily="50" charset="-128"/>
                <a:ea typeface="HG丸ｺﾞｼｯｸM-PRO" pitchFamily="50" charset="-128"/>
              </a:rPr>
              <a:t>	③質問事項等をまとめておく。</a:t>
            </a:r>
          </a:p>
          <a:p>
            <a:r>
              <a:rPr lang="ja-JP" altLang="en-US" sz="1600" b="1">
                <a:latin typeface="HG丸ｺﾞｼｯｸM-PRO" pitchFamily="50" charset="-128"/>
                <a:ea typeface="HG丸ｺﾞｼｯｸM-PRO" pitchFamily="50" charset="-128"/>
              </a:rPr>
              <a:t>	④</a:t>
            </a:r>
            <a:r>
              <a:rPr lang="ja-JP" altLang="en-US" sz="1600" b="1">
                <a:solidFill>
                  <a:srgbClr val="FF0000"/>
                </a:solidFill>
                <a:latin typeface="HG丸ｺﾞｼｯｸM-PRO" pitchFamily="50" charset="-128"/>
                <a:ea typeface="HG丸ｺﾞｼｯｸM-PRO" pitchFamily="50" charset="-128"/>
              </a:rPr>
              <a:t>良い点を３～４点、改善点２～３点見つけて、その理由を具体的にしておく。</a:t>
            </a:r>
          </a:p>
          <a:p>
            <a:r>
              <a:rPr lang="ja-JP" altLang="en-US" sz="1600" b="1">
                <a:latin typeface="HG丸ｺﾞｼｯｸM-PRO" pitchFamily="50" charset="-128"/>
                <a:ea typeface="HG丸ｺﾞｼｯｸM-PRO" pitchFamily="50" charset="-128"/>
              </a:rPr>
              <a:t>	⑤その場の雰囲気で選択できるよう、３分程度で話せる内容の組み合わせを</a:t>
            </a:r>
          </a:p>
          <a:p>
            <a:r>
              <a:rPr lang="ja-JP" altLang="en-US" sz="1600" b="1">
                <a:latin typeface="HG丸ｺﾞｼｯｸM-PRO" pitchFamily="50" charset="-128"/>
                <a:ea typeface="HG丸ｺﾞｼｯｸM-PRO" pitchFamily="50" charset="-128"/>
              </a:rPr>
              <a:t>	　２通りくらい選定し準備しておく。</a:t>
            </a:r>
          </a:p>
          <a:p>
            <a:r>
              <a:rPr lang="ja-JP" altLang="en-US" sz="1600" b="1">
                <a:latin typeface="HG丸ｺﾞｼｯｸM-PRO" pitchFamily="50" charset="-128"/>
                <a:ea typeface="HG丸ｺﾞｼｯｸM-PRO" pitchFamily="50" charset="-128"/>
              </a:rPr>
              <a:t>　          ⑥内容が理解出来ないときは、サークルに問い合わせることも必要。</a:t>
            </a:r>
          </a:p>
        </p:txBody>
      </p:sp>
      <p:sp>
        <p:nvSpPr>
          <p:cNvPr id="5124" name="Text Box 4"/>
          <p:cNvSpPr txBox="1">
            <a:spLocks noChangeArrowheads="1"/>
          </p:cNvSpPr>
          <p:nvPr/>
        </p:nvSpPr>
        <p:spPr bwMode="auto">
          <a:xfrm>
            <a:off x="536575" y="3725863"/>
            <a:ext cx="323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u="sng">
                <a:solidFill>
                  <a:srgbClr val="0000FF"/>
                </a:solidFill>
                <a:latin typeface="HG創英角ﾎﾟｯﾌﾟ体" pitchFamily="49" charset="-128"/>
                <a:ea typeface="HG創英角ﾎﾟｯﾌﾟ体" pitchFamily="49" charset="-128"/>
              </a:rPr>
              <a:t>３．発表を聴く時の心構え</a:t>
            </a:r>
          </a:p>
        </p:txBody>
      </p:sp>
      <p:sp>
        <p:nvSpPr>
          <p:cNvPr id="5125" name="Text Box 5"/>
          <p:cNvSpPr txBox="1">
            <a:spLocks noChangeArrowheads="1"/>
          </p:cNvSpPr>
          <p:nvPr/>
        </p:nvSpPr>
        <p:spPr bwMode="auto">
          <a:xfrm>
            <a:off x="349250" y="4195763"/>
            <a:ext cx="840581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結果だけに捕らわれず、結果を生んだ</a:t>
            </a:r>
            <a:r>
              <a:rPr lang="ja-JP" altLang="en-US" sz="1600" b="1">
                <a:solidFill>
                  <a:srgbClr val="FF0000"/>
                </a:solidFill>
                <a:latin typeface="HG丸ｺﾞｼｯｸM-PRO" pitchFamily="50" charset="-128"/>
                <a:ea typeface="HG丸ｺﾞｼｯｸM-PRO" pitchFamily="50" charset="-128"/>
              </a:rPr>
              <a:t>プロセス</a:t>
            </a:r>
            <a:r>
              <a:rPr lang="ja-JP" altLang="en-US" sz="1600" b="1">
                <a:latin typeface="HG丸ｺﾞｼｯｸM-PRO" pitchFamily="50" charset="-128"/>
                <a:ea typeface="HG丸ｺﾞｼｯｸM-PRO" pitchFamily="50" charset="-128"/>
              </a:rPr>
              <a:t>（</a:t>
            </a:r>
            <a:r>
              <a:rPr lang="en-US" altLang="ja-JP" sz="1600" b="1">
                <a:latin typeface="HG丸ｺﾞｼｯｸM-PRO" pitchFamily="50" charset="-128"/>
                <a:ea typeface="HG丸ｺﾞｼｯｸM-PRO" pitchFamily="50" charset="-128"/>
              </a:rPr>
              <a:t>QC</a:t>
            </a:r>
            <a:r>
              <a:rPr lang="ja-JP" altLang="en-US" sz="1600" b="1">
                <a:latin typeface="HG丸ｺﾞｼｯｸM-PRO" pitchFamily="50" charset="-128"/>
                <a:ea typeface="HG丸ｺﾞｼｯｸM-PRO" pitchFamily="50" charset="-128"/>
              </a:rPr>
              <a:t>ストーリー・</a:t>
            </a:r>
            <a:r>
              <a:rPr lang="en-US" altLang="ja-JP" sz="1600" b="1">
                <a:latin typeface="HG丸ｺﾞｼｯｸM-PRO" pitchFamily="50" charset="-128"/>
                <a:ea typeface="HG丸ｺﾞｼｯｸM-PRO" pitchFamily="50" charset="-128"/>
              </a:rPr>
              <a:t>P-D-C-A</a:t>
            </a:r>
            <a:r>
              <a:rPr lang="ja-JP" altLang="en-US" sz="1600" b="1">
                <a:latin typeface="HG丸ｺﾞｼｯｸM-PRO" pitchFamily="50" charset="-128"/>
                <a:ea typeface="HG丸ｺﾞｼｯｸM-PRO" pitchFamily="50" charset="-128"/>
              </a:rPr>
              <a:t>・</a:t>
            </a:r>
          </a:p>
          <a:p>
            <a:r>
              <a:rPr lang="ja-JP" altLang="en-US" sz="1600" b="1">
                <a:latin typeface="HG丸ｺﾞｼｯｸM-PRO" pitchFamily="50" charset="-128"/>
                <a:ea typeface="HG丸ｺﾞｼｯｸM-PRO" pitchFamily="50" charset="-128"/>
              </a:rPr>
              <a:t>　 上司の活用）がどうであったか</a:t>
            </a:r>
            <a:r>
              <a:rPr lang="ja-JP" altLang="en-US" sz="1600" b="1">
                <a:solidFill>
                  <a:srgbClr val="FF0000"/>
                </a:solidFill>
                <a:latin typeface="HG丸ｺﾞｼｯｸM-PRO" pitchFamily="50" charset="-128"/>
                <a:ea typeface="HG丸ｺﾞｼｯｸM-PRO" pitchFamily="50" charset="-128"/>
              </a:rPr>
              <a:t>注目</a:t>
            </a:r>
            <a:r>
              <a:rPr lang="ja-JP" altLang="en-US" sz="1600" b="1">
                <a:latin typeface="HG丸ｺﾞｼｯｸM-PRO" pitchFamily="50" charset="-128"/>
                <a:ea typeface="HG丸ｺﾞｼｯｸM-PRO" pitchFamily="50" charset="-128"/>
              </a:rPr>
              <a:t>する。</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そのサークルの良い点や</a:t>
            </a:r>
            <a:r>
              <a:rPr lang="ja-JP" altLang="en-US" sz="1600" b="1">
                <a:solidFill>
                  <a:srgbClr val="FF0000"/>
                </a:solidFill>
                <a:latin typeface="HG丸ｺﾞｼｯｸM-PRO" pitchFamily="50" charset="-128"/>
                <a:ea typeface="HG丸ｺﾞｼｯｸM-PRO" pitchFamily="50" charset="-128"/>
              </a:rPr>
              <a:t>特徴を見つける</a:t>
            </a:r>
            <a:r>
              <a:rPr lang="ja-JP" altLang="en-US" sz="1600" b="1">
                <a:latin typeface="HG丸ｺﾞｼｯｸM-PRO" pitchFamily="50" charset="-128"/>
                <a:ea typeface="HG丸ｺﾞｼｯｸM-PRO" pitchFamily="50" charset="-128"/>
              </a:rPr>
              <a:t>。</a:t>
            </a:r>
          </a:p>
          <a:p>
            <a:r>
              <a:rPr lang="ja-JP" altLang="en-US" sz="1600" b="1">
                <a:latin typeface="HG丸ｺﾞｼｯｸM-PRO" pitchFamily="50" charset="-128"/>
                <a:ea typeface="HG丸ｺﾞｼｯｸM-PRO" pitchFamily="50" charset="-128"/>
              </a:rPr>
              <a:t>　（解析の仕方・アイデアの出し方・運営の工夫等）</a:t>
            </a:r>
          </a:p>
          <a:p>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サークルのレベルを知り、本当に</a:t>
            </a:r>
            <a:r>
              <a:rPr lang="ja-JP" altLang="en-US" sz="1600" b="1">
                <a:solidFill>
                  <a:srgbClr val="FF0000"/>
                </a:solidFill>
                <a:latin typeface="HG丸ｺﾞｼｯｸM-PRO" pitchFamily="50" charset="-128"/>
                <a:ea typeface="HG丸ｺﾞｼｯｸM-PRO" pitchFamily="50" charset="-128"/>
              </a:rPr>
              <a:t>苦労したところ</a:t>
            </a:r>
            <a:r>
              <a:rPr lang="ja-JP" altLang="en-US" sz="1600" b="1">
                <a:latin typeface="HG丸ｺﾞｼｯｸM-PRO" pitchFamily="50" charset="-128"/>
                <a:ea typeface="HG丸ｺﾞｼｯｸM-PRO" pitchFamily="50" charset="-128"/>
              </a:rPr>
              <a:t>を見つけ出す。</a:t>
            </a:r>
          </a:p>
          <a:p>
            <a:r>
              <a:rPr lang="en-US" altLang="ja-JP" sz="1600" b="1">
                <a:latin typeface="HG丸ｺﾞｼｯｸM-PRO" pitchFamily="50" charset="-128"/>
                <a:ea typeface="HG丸ｺﾞｼｯｸM-PRO" pitchFamily="50" charset="-128"/>
              </a:rPr>
              <a:t>(4)</a:t>
            </a:r>
            <a:r>
              <a:rPr lang="ja-JP" altLang="en-US" sz="1600" b="1">
                <a:latin typeface="HG丸ｺﾞｼｯｸM-PRO" pitchFamily="50" charset="-128"/>
                <a:ea typeface="HG丸ｺﾞｼｯｸM-PRO" pitchFamily="50" charset="-128"/>
              </a:rPr>
              <a:t>前刷り原稿で不明確な点や疑問点が、発表の中でクリアーにされているか確認をする。</a:t>
            </a:r>
          </a:p>
          <a:p>
            <a:r>
              <a:rPr lang="en-US" altLang="ja-JP" sz="1600" b="1">
                <a:latin typeface="HG丸ｺﾞｼｯｸM-PRO" pitchFamily="50" charset="-128"/>
                <a:ea typeface="HG丸ｺﾞｼｯｸM-PRO" pitchFamily="50" charset="-128"/>
              </a:rPr>
              <a:t>(5)</a:t>
            </a:r>
            <a:r>
              <a:rPr lang="ja-JP" altLang="en-US" sz="1600" b="1">
                <a:latin typeface="HG丸ｺﾞｼｯｸM-PRO" pitchFamily="50" charset="-128"/>
                <a:ea typeface="HG丸ｺﾞｼｯｸM-PRO" pitchFamily="50" charset="-128"/>
              </a:rPr>
              <a:t>前刷りではなく発表が「正」である。</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3"/>
          <p:cNvSpPr>
            <a:spLocks noGrp="1"/>
          </p:cNvSpPr>
          <p:nvPr>
            <p:ph type="sldNum" sz="quarter" idx="12"/>
          </p:nvPr>
        </p:nvSpPr>
        <p:spPr/>
        <p:txBody>
          <a:bodyPr/>
          <a:lstStyle/>
          <a:p>
            <a:r>
              <a:rPr lang="ja-JP" altLang="en-US"/>
              <a:t>（</a:t>
            </a:r>
            <a:fld id="{D55F3092-A263-4E1A-8B69-F0C58C6F0FD1}" type="slidenum">
              <a:rPr lang="ja-JP" altLang="en-US"/>
              <a:pPr/>
              <a:t>5</a:t>
            </a:fld>
            <a:r>
              <a:rPr lang="en-US" altLang="ja-JP"/>
              <a:t>/24</a:t>
            </a:r>
            <a:r>
              <a:rPr lang="ja-JP" altLang="en-US"/>
              <a:t>）</a:t>
            </a:r>
          </a:p>
        </p:txBody>
      </p:sp>
      <p:sp>
        <p:nvSpPr>
          <p:cNvPr id="6146" name="Text Box 2"/>
          <p:cNvSpPr txBox="1">
            <a:spLocks noChangeArrowheads="1"/>
          </p:cNvSpPr>
          <p:nvPr/>
        </p:nvSpPr>
        <p:spPr bwMode="auto">
          <a:xfrm>
            <a:off x="536575" y="393700"/>
            <a:ext cx="2978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u="sng">
                <a:solidFill>
                  <a:srgbClr val="0000FF"/>
                </a:solidFill>
                <a:latin typeface="HG創英角ﾎﾟｯﾌﾟ体" pitchFamily="49" charset="-128"/>
                <a:ea typeface="HG創英角ﾎﾟｯﾌﾟ体" pitchFamily="49" charset="-128"/>
              </a:rPr>
              <a:t>４．まとめる時の心構え</a:t>
            </a:r>
          </a:p>
        </p:txBody>
      </p:sp>
      <p:sp>
        <p:nvSpPr>
          <p:cNvPr id="6147" name="Text Box 3"/>
          <p:cNvSpPr txBox="1">
            <a:spLocks noChangeArrowheads="1"/>
          </p:cNvSpPr>
          <p:nvPr/>
        </p:nvSpPr>
        <p:spPr bwMode="auto">
          <a:xfrm>
            <a:off x="298450" y="965200"/>
            <a:ext cx="8202613"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「活動の運営」「問題解決の工夫」「手法の使い方」「事例のまとめ方」</a:t>
            </a:r>
          </a:p>
          <a:p>
            <a:r>
              <a:rPr lang="ja-JP" altLang="en-US" sz="1600" b="1">
                <a:latin typeface="HG丸ｺﾞｼｯｸM-PRO" pitchFamily="50" charset="-128"/>
                <a:ea typeface="HG丸ｺﾞｼｯｸM-PRO" pitchFamily="50" charset="-128"/>
              </a:rPr>
              <a:t>　 「発表の仕方」のいずれかに</a:t>
            </a:r>
            <a:r>
              <a:rPr lang="ja-JP" altLang="en-US" sz="1600" b="1">
                <a:solidFill>
                  <a:srgbClr val="FF0000"/>
                </a:solidFill>
                <a:latin typeface="HG丸ｺﾞｼｯｸM-PRO" pitchFamily="50" charset="-128"/>
                <a:ea typeface="HG丸ｺﾞｼｯｸM-PRO" pitchFamily="50" charset="-128"/>
              </a:rPr>
              <a:t>ポイントを絞って、３分程度</a:t>
            </a:r>
            <a:r>
              <a:rPr lang="ja-JP" altLang="en-US" sz="1600" b="1">
                <a:latin typeface="HG丸ｺﾞｼｯｸM-PRO" pitchFamily="50" charset="-128"/>
                <a:ea typeface="HG丸ｺﾞｼｯｸM-PRO" pitchFamily="50" charset="-128"/>
              </a:rPr>
              <a:t>の内容を考える。</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サークルのレベルに合わせて、</a:t>
            </a:r>
            <a:r>
              <a:rPr lang="ja-JP" altLang="en-US" sz="1600" b="1">
                <a:solidFill>
                  <a:srgbClr val="FF0000"/>
                </a:solidFill>
                <a:latin typeface="HG丸ｺﾞｼｯｸM-PRO" pitchFamily="50" charset="-128"/>
                <a:ea typeface="HG丸ｺﾞｼｯｸM-PRO" pitchFamily="50" charset="-128"/>
              </a:rPr>
              <a:t>初期サークルには励ます</a:t>
            </a:r>
            <a:r>
              <a:rPr lang="ja-JP" altLang="en-US" sz="1600" b="1">
                <a:latin typeface="HG丸ｺﾞｼｯｸM-PRO" pitchFamily="50" charset="-128"/>
                <a:ea typeface="HG丸ｺﾞｼｯｸM-PRO" pitchFamily="50" charset="-128"/>
              </a:rPr>
              <a:t>事を主体に、</a:t>
            </a:r>
            <a:r>
              <a:rPr lang="ja-JP" altLang="en-US" sz="1600" b="1">
                <a:solidFill>
                  <a:srgbClr val="FF0000"/>
                </a:solidFill>
                <a:latin typeface="HG丸ｺﾞｼｯｸM-PRO" pitchFamily="50" charset="-128"/>
                <a:ea typeface="HG丸ｺﾞｼｯｸM-PRO" pitchFamily="50" charset="-128"/>
              </a:rPr>
              <a:t>ベテラン</a:t>
            </a:r>
          </a:p>
          <a:p>
            <a:r>
              <a:rPr lang="ja-JP" altLang="en-US" sz="1600" b="1">
                <a:solidFill>
                  <a:srgbClr val="FF0000"/>
                </a:solidFill>
                <a:latin typeface="HG丸ｺﾞｼｯｸM-PRO" pitchFamily="50" charset="-128"/>
                <a:ea typeface="HG丸ｺﾞｼｯｸM-PRO" pitchFamily="50" charset="-128"/>
              </a:rPr>
              <a:t>　 サークルには細かい点の指導や次のステップへの挑戦のための助言</a:t>
            </a:r>
            <a:r>
              <a:rPr lang="ja-JP" altLang="en-US" sz="1600" b="1">
                <a:latin typeface="HG丸ｺﾞｼｯｸM-PRO" pitchFamily="50" charset="-128"/>
                <a:ea typeface="HG丸ｺﾞｼｯｸM-PRO" pitchFamily="50" charset="-128"/>
              </a:rPr>
              <a:t>などを考える。</a:t>
            </a:r>
          </a:p>
          <a:p>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抽象的な表現にならないよう、できるだけ報文集やＰＰｔの中の</a:t>
            </a:r>
            <a:r>
              <a:rPr lang="ja-JP" altLang="en-US" sz="1600" b="1">
                <a:solidFill>
                  <a:srgbClr val="FF0000"/>
                </a:solidFill>
                <a:latin typeface="HG丸ｺﾞｼｯｸM-PRO" pitchFamily="50" charset="-128"/>
                <a:ea typeface="HG丸ｺﾞｼｯｸM-PRO" pitchFamily="50" charset="-128"/>
              </a:rPr>
              <a:t>具体例を引用</a:t>
            </a:r>
            <a:r>
              <a:rPr lang="ja-JP" altLang="en-US" sz="1600" b="1">
                <a:latin typeface="HG丸ｺﾞｼｯｸM-PRO" pitchFamily="50" charset="-128"/>
                <a:ea typeface="HG丸ｺﾞｼｯｸM-PRO" pitchFamily="50" charset="-128"/>
              </a:rPr>
              <a:t>する。</a:t>
            </a:r>
          </a:p>
          <a:p>
            <a:r>
              <a:rPr lang="en-US" altLang="ja-JP" sz="1600" b="1">
                <a:latin typeface="HG丸ｺﾞｼｯｸM-PRO" pitchFamily="50" charset="-128"/>
                <a:ea typeface="HG丸ｺﾞｼｯｸM-PRO" pitchFamily="50" charset="-128"/>
              </a:rPr>
              <a:t>(4)</a:t>
            </a:r>
            <a:r>
              <a:rPr lang="ja-JP" altLang="en-US" sz="1600" b="1">
                <a:latin typeface="HG丸ｺﾞｼｯｸM-PRO" pitchFamily="50" charset="-128"/>
                <a:ea typeface="HG丸ｺﾞｼｯｸM-PRO" pitchFamily="50" charset="-128"/>
              </a:rPr>
              <a:t>アドバイスは、発表者またはそのサークルで</a:t>
            </a:r>
            <a:r>
              <a:rPr lang="ja-JP" altLang="en-US" sz="1600" b="1">
                <a:solidFill>
                  <a:srgbClr val="FF0000"/>
                </a:solidFill>
                <a:latin typeface="HG丸ｺﾞｼｯｸM-PRO" pitchFamily="50" charset="-128"/>
                <a:ea typeface="HG丸ｺﾞｼｯｸM-PRO" pitchFamily="50" charset="-128"/>
              </a:rPr>
              <a:t>実施が可能なレベルの内容</a:t>
            </a:r>
            <a:r>
              <a:rPr lang="ja-JP" altLang="en-US" sz="1600" b="1">
                <a:latin typeface="HG丸ｺﾞｼｯｸM-PRO" pitchFamily="50" charset="-128"/>
                <a:ea typeface="HG丸ｺﾞｼｯｸM-PRO" pitchFamily="50" charset="-128"/>
              </a:rPr>
              <a:t>でまとめる。</a:t>
            </a:r>
          </a:p>
        </p:txBody>
      </p:sp>
      <p:sp>
        <p:nvSpPr>
          <p:cNvPr id="6148" name="Text Box 4"/>
          <p:cNvSpPr txBox="1">
            <a:spLocks noChangeArrowheads="1"/>
          </p:cNvSpPr>
          <p:nvPr/>
        </p:nvSpPr>
        <p:spPr bwMode="auto">
          <a:xfrm>
            <a:off x="536575" y="2757488"/>
            <a:ext cx="247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u="sng">
                <a:solidFill>
                  <a:srgbClr val="0000FF"/>
                </a:solidFill>
                <a:latin typeface="HG創英角ﾎﾟｯﾌﾟ体" pitchFamily="49" charset="-128"/>
                <a:ea typeface="HG創英角ﾎﾟｯﾌﾟ体" pitchFamily="49" charset="-128"/>
              </a:rPr>
              <a:t>５．講評のポイント</a:t>
            </a:r>
          </a:p>
        </p:txBody>
      </p:sp>
      <p:sp>
        <p:nvSpPr>
          <p:cNvPr id="6149" name="Text Box 5"/>
          <p:cNvSpPr txBox="1">
            <a:spLocks noChangeArrowheads="1"/>
          </p:cNvSpPr>
          <p:nvPr/>
        </p:nvSpPr>
        <p:spPr bwMode="auto">
          <a:xfrm>
            <a:off x="285750" y="3290888"/>
            <a:ext cx="8551863"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講評は立って行い、言うべき相手を向いてはっきりゆっくり話すこと。</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発表サークルにはまずお礼を述べること。 </a:t>
            </a:r>
          </a:p>
          <a:p>
            <a:r>
              <a:rPr lang="ja-JP" altLang="en-US" sz="1600" b="1">
                <a:latin typeface="HG丸ｺﾞｼｯｸM-PRO" pitchFamily="50" charset="-128"/>
                <a:ea typeface="HG丸ｺﾞｼｯｸM-PRO" pitchFamily="50" charset="-128"/>
              </a:rPr>
              <a:t>　　進め方：全体コメント（ねぎらい）→良い点（褒める）→工夫点（アドバイス）</a:t>
            </a:r>
          </a:p>
          <a:p>
            <a:r>
              <a:rPr lang="ja-JP" altLang="en-US" sz="1600" b="1">
                <a:latin typeface="HG丸ｺﾞｼｯｸM-PRO" pitchFamily="50" charset="-128"/>
                <a:ea typeface="HG丸ｺﾞｼｯｸM-PRO" pitchFamily="50" charset="-128"/>
              </a:rPr>
              <a:t>　　　　　　→はげまし　の順が望ましい</a:t>
            </a:r>
          </a:p>
          <a:p>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自信を持って話すこと。</a:t>
            </a:r>
          </a:p>
          <a:p>
            <a:r>
              <a:rPr lang="en-US" altLang="ja-JP" sz="1600" b="1">
                <a:latin typeface="HG丸ｺﾞｼｯｸM-PRO" pitchFamily="50" charset="-128"/>
                <a:ea typeface="HG丸ｺﾞｼｯｸM-PRO" pitchFamily="50" charset="-128"/>
              </a:rPr>
              <a:t>(4) </a:t>
            </a:r>
            <a:r>
              <a:rPr lang="ja-JP" altLang="en-US" sz="1600" b="1">
                <a:latin typeface="HG丸ｺﾞｼｯｸM-PRO" pitchFamily="50" charset="-128"/>
                <a:ea typeface="HG丸ｺﾞｼｯｸM-PRO" pitchFamily="50" charset="-128"/>
              </a:rPr>
              <a:t>良い点を</a:t>
            </a:r>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つ「欲を言えば」は数多く言わず</a:t>
            </a:r>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つが目安。</a:t>
            </a:r>
          </a:p>
          <a:p>
            <a:r>
              <a:rPr lang="ja-JP" altLang="en-US" sz="1600" b="1">
                <a:latin typeface="HG丸ｺﾞｼｯｸM-PRO" pitchFamily="50" charset="-128"/>
                <a:ea typeface="HG丸ｺﾞｼｯｸM-PRO" pitchFamily="50" charset="-128"/>
              </a:rPr>
              <a:t>　　「欲を言えばが、よく使われているが、工夫してほしい点、参考にしてほしい点</a:t>
            </a:r>
          </a:p>
          <a:p>
            <a:r>
              <a:rPr lang="ja-JP" altLang="en-US" sz="1600" b="1">
                <a:latin typeface="HG丸ｺﾞｼｯｸM-PRO" pitchFamily="50" charset="-128"/>
                <a:ea typeface="HG丸ｺﾞｼｯｸM-PRO" pitchFamily="50" charset="-128"/>
              </a:rPr>
              <a:t>　　あるいは改める必要が有る点と言った表現が望ましく、出来れば大会会場では</a:t>
            </a:r>
          </a:p>
          <a:p>
            <a:r>
              <a:rPr lang="ja-JP" altLang="en-US" sz="1600" b="1">
                <a:latin typeface="HG丸ｺﾞｼｯｸM-PRO" pitchFamily="50" charset="-128"/>
                <a:ea typeface="HG丸ｺﾞｼｯｸM-PRO" pitchFamily="50" charset="-128"/>
              </a:rPr>
              <a:t>　　多くを言わずに講評用紙上でとどめておく方が良い。</a:t>
            </a:r>
          </a:p>
          <a:p>
            <a:r>
              <a:rPr lang="en-US" altLang="ja-JP" sz="1600" b="1">
                <a:latin typeface="HG丸ｺﾞｼｯｸM-PRO" pitchFamily="50" charset="-128"/>
                <a:ea typeface="HG丸ｺﾞｼｯｸM-PRO" pitchFamily="50" charset="-128"/>
              </a:rPr>
              <a:t>(5)</a:t>
            </a:r>
            <a:r>
              <a:rPr lang="ja-JP" altLang="en-US" sz="1600" b="1">
                <a:latin typeface="HG丸ｺﾞｼｯｸM-PRO" pitchFamily="50" charset="-128"/>
                <a:ea typeface="HG丸ｺﾞｼｯｸM-PRO" pitchFamily="50" charset="-128"/>
              </a:rPr>
              <a:t>本当に苦労した点や、プロセスをほめること（結果や成果に偏らない）</a:t>
            </a:r>
          </a:p>
          <a:p>
            <a:r>
              <a:rPr lang="en-US" altLang="ja-JP" sz="1600" b="1">
                <a:latin typeface="HG丸ｺﾞｼｯｸM-PRO" pitchFamily="50" charset="-128"/>
                <a:ea typeface="HG丸ｺﾞｼｯｸM-PRO" pitchFamily="50" charset="-128"/>
              </a:rPr>
              <a:t>(6)</a:t>
            </a:r>
            <a:r>
              <a:rPr lang="ja-JP" altLang="en-US" sz="1600" b="1">
                <a:latin typeface="HG丸ｺﾞｼｯｸM-PRO" pitchFamily="50" charset="-128"/>
                <a:ea typeface="HG丸ｺﾞｼｯｸM-PRO" pitchFamily="50" charset="-128"/>
              </a:rPr>
              <a:t>発表者がやれること、理解できるレベルの言葉でいうこと（発表者のわかる言葉）。</a:t>
            </a:r>
          </a:p>
          <a:p>
            <a:endParaRPr lang="en-US" altLang="ja-JP" sz="1600" b="1">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5"/>
          <p:cNvSpPr>
            <a:spLocks noGrp="1"/>
          </p:cNvSpPr>
          <p:nvPr>
            <p:ph type="sldNum" sz="quarter" idx="12"/>
          </p:nvPr>
        </p:nvSpPr>
        <p:spPr/>
        <p:txBody>
          <a:bodyPr/>
          <a:lstStyle/>
          <a:p>
            <a:r>
              <a:rPr lang="ja-JP" altLang="en-US"/>
              <a:t>（</a:t>
            </a:r>
            <a:fld id="{E39A2388-94C5-4A13-8D0F-421834BB9C83}" type="slidenum">
              <a:rPr lang="ja-JP" altLang="en-US"/>
              <a:pPr/>
              <a:t>6</a:t>
            </a:fld>
            <a:r>
              <a:rPr lang="en-US" altLang="ja-JP"/>
              <a:t>/24</a:t>
            </a:r>
            <a:r>
              <a:rPr lang="ja-JP" altLang="en-US"/>
              <a:t>）</a:t>
            </a:r>
          </a:p>
        </p:txBody>
      </p:sp>
      <p:sp>
        <p:nvSpPr>
          <p:cNvPr id="36868" name="Rectangle 4"/>
          <p:cNvSpPr>
            <a:spLocks noChangeArrowheads="1"/>
          </p:cNvSpPr>
          <p:nvPr/>
        </p:nvSpPr>
        <p:spPr bwMode="auto">
          <a:xfrm>
            <a:off x="374650" y="601663"/>
            <a:ext cx="8482013" cy="485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600" b="1">
                <a:latin typeface="HG丸ｺﾞｼｯｸM-PRO" pitchFamily="50" charset="-128"/>
                <a:ea typeface="HG丸ｺﾞｼｯｸM-PRO" pitchFamily="50" charset="-128"/>
              </a:rPr>
              <a:t>(7)</a:t>
            </a:r>
            <a:r>
              <a:rPr lang="ja-JP" altLang="en-US" sz="1600" b="1">
                <a:latin typeface="HG丸ｺﾞｼｯｸM-PRO" pitchFamily="50" charset="-128"/>
                <a:ea typeface="HG丸ｺﾞｼｯｸM-PRO" pitchFamily="50" charset="-128"/>
              </a:rPr>
              <a:t>良い点をまず探して、聴衆に紹介すること（空々しいお世辞は言わない）</a:t>
            </a:r>
          </a:p>
          <a:p>
            <a:r>
              <a:rPr lang="ja-JP" altLang="en-US" sz="1600" b="1">
                <a:latin typeface="HG丸ｺﾞｼｯｸM-PRO" pitchFamily="50" charset="-128"/>
                <a:ea typeface="HG丸ｺﾞｼｯｸM-PRO" pitchFamily="50" charset="-128"/>
              </a:rPr>
              <a:t>　　ただここが良かっただけでなく、良かった理由を解かり易く説明する。</a:t>
            </a:r>
          </a:p>
          <a:p>
            <a:endParaRPr lang="ja-JP" altLang="en-US" sz="8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(8)</a:t>
            </a:r>
            <a:r>
              <a:rPr lang="ja-JP" altLang="en-US" sz="1600" b="1">
                <a:latin typeface="HG丸ｺﾞｼｯｸM-PRO" pitchFamily="50" charset="-128"/>
                <a:ea typeface="HG丸ｺﾞｼｯｸM-PRO" pitchFamily="50" charset="-128"/>
              </a:rPr>
              <a:t>発表事例は良い教材であり発表者の図表をうまく使って講評すること。</a:t>
            </a:r>
          </a:p>
          <a:p>
            <a:endParaRPr lang="ja-JP" altLang="en-US" sz="8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(9)</a:t>
            </a:r>
            <a:r>
              <a:rPr lang="ja-JP" altLang="en-US" sz="1600" b="1">
                <a:latin typeface="HG丸ｺﾞｼｯｸM-PRO" pitchFamily="50" charset="-128"/>
                <a:ea typeface="HG丸ｺﾞｼｯｸM-PRO" pitchFamily="50" charset="-128"/>
              </a:rPr>
              <a:t>楽しくユーモアを交えて、しかも厳しさを忘れずに講評すること。</a:t>
            </a:r>
          </a:p>
          <a:p>
            <a:endParaRPr lang="ja-JP" altLang="en-US" sz="8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(10)</a:t>
            </a:r>
            <a:r>
              <a:rPr lang="ja-JP" altLang="en-US" sz="1600" b="1">
                <a:latin typeface="HG丸ｺﾞｼｯｸM-PRO" pitchFamily="50" charset="-128"/>
                <a:ea typeface="HG丸ｺﾞｼｯｸM-PRO" pitchFamily="50" charset="-128"/>
              </a:rPr>
              <a:t>発表事例の特徴をもとに意欲的に講評のポイントを変えて見ること</a:t>
            </a:r>
          </a:p>
          <a:p>
            <a:r>
              <a:rPr lang="ja-JP" altLang="en-US" sz="1600" b="1">
                <a:latin typeface="HG丸ｺﾞｼｯｸM-PRO" pitchFamily="50" charset="-128"/>
                <a:ea typeface="HG丸ｺﾞｼｯｸM-PRO" pitchFamily="50" charset="-128"/>
              </a:rPr>
              <a:t>　　　・初級（ピヨピヨ）サークルには・・・・・・基本的なことを指摘</a:t>
            </a:r>
          </a:p>
          <a:p>
            <a:r>
              <a:rPr lang="ja-JP" altLang="en-US" sz="1600" b="1">
                <a:latin typeface="HG丸ｺﾞｼｯｸM-PRO" pitchFamily="50" charset="-128"/>
                <a:ea typeface="HG丸ｺﾞｼｯｸM-PRO" pitchFamily="50" charset="-128"/>
              </a:rPr>
              <a:t>　　　・中級（一人歩き）サークルには・・・・・・良い点を探して褒める</a:t>
            </a:r>
          </a:p>
          <a:p>
            <a:r>
              <a:rPr lang="ja-JP" altLang="en-US" sz="1600" b="1">
                <a:latin typeface="HG丸ｺﾞｼｯｸM-PRO" pitchFamily="50" charset="-128"/>
                <a:ea typeface="HG丸ｺﾞｼｯｸM-PRO" pitchFamily="50" charset="-128"/>
              </a:rPr>
              <a:t>　　　・上級（ベテラン）サークルには・・・・・・苦労した点を評価する</a:t>
            </a:r>
          </a:p>
          <a:p>
            <a:endParaRPr lang="ja-JP" altLang="en-US" sz="8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(11)</a:t>
            </a:r>
            <a:r>
              <a:rPr lang="ja-JP" altLang="en-US" sz="1600" b="1">
                <a:latin typeface="HG丸ｺﾞｼｯｸM-PRO" pitchFamily="50" charset="-128"/>
                <a:ea typeface="HG丸ｺﾞｼｯｸM-PRO" pitchFamily="50" charset="-128"/>
              </a:rPr>
              <a:t>予定された時間内で講評し、超えないこと、時間が無ければよい点を一つだけ。</a:t>
            </a:r>
          </a:p>
          <a:p>
            <a:endParaRPr lang="ja-JP" altLang="en-US" sz="8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(12)</a:t>
            </a:r>
            <a:r>
              <a:rPr lang="ja-JP" altLang="en-US" sz="1600" b="1">
                <a:latin typeface="HG丸ｺﾞｼｯｸM-PRO" pitchFamily="50" charset="-128"/>
                <a:ea typeface="HG丸ｺﾞｼｯｸM-PRO" pitchFamily="50" charset="-128"/>
              </a:rPr>
              <a:t>サークルのレベルに合わせ講評すること。</a:t>
            </a:r>
          </a:p>
          <a:p>
            <a:r>
              <a:rPr lang="ja-JP" altLang="en-US" sz="1600" b="1">
                <a:latin typeface="HG丸ｺﾞｼｯｸM-PRO" pitchFamily="50" charset="-128"/>
                <a:ea typeface="HG丸ｺﾞｼｯｸM-PRO" pitchFamily="50" charset="-128"/>
              </a:rPr>
              <a:t>　　　・第</a:t>
            </a:r>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事例・・運営上の工夫　　第</a:t>
            </a:r>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事例・・手法の使い方</a:t>
            </a:r>
          </a:p>
          <a:p>
            <a:r>
              <a:rPr lang="ja-JP" altLang="en-US" sz="1600" b="1">
                <a:latin typeface="HG丸ｺﾞｼｯｸM-PRO" pitchFamily="50" charset="-128"/>
                <a:ea typeface="HG丸ｺﾞｼｯｸM-PRO" pitchFamily="50" charset="-128"/>
              </a:rPr>
              <a:t>　　　・第</a:t>
            </a:r>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事例・・要因解析の仕方　第</a:t>
            </a:r>
            <a:r>
              <a:rPr lang="en-US" altLang="ja-JP" sz="1600" b="1">
                <a:latin typeface="HG丸ｺﾞｼｯｸM-PRO" pitchFamily="50" charset="-128"/>
                <a:ea typeface="HG丸ｺﾞｼｯｸM-PRO" pitchFamily="50" charset="-128"/>
              </a:rPr>
              <a:t>4</a:t>
            </a:r>
            <a:r>
              <a:rPr lang="ja-JP" altLang="en-US" sz="1600" b="1">
                <a:latin typeface="HG丸ｺﾞｼｯｸM-PRO" pitchFamily="50" charset="-128"/>
                <a:ea typeface="HG丸ｺﾞｼｯｸM-PRO" pitchFamily="50" charset="-128"/>
              </a:rPr>
              <a:t>事例・・標準化・管理の定着</a:t>
            </a:r>
          </a:p>
          <a:p>
            <a:endParaRPr lang="ja-JP" altLang="en-US" sz="8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(13)</a:t>
            </a:r>
            <a:r>
              <a:rPr lang="ja-JP" altLang="en-US" sz="1600" b="1">
                <a:latin typeface="HG丸ｺﾞｼｯｸM-PRO" pitchFamily="50" charset="-128"/>
                <a:ea typeface="HG丸ｺﾞｼｯｸM-PRO" pitchFamily="50" charset="-128"/>
              </a:rPr>
              <a:t>指摘するときは資料のページ数とかＰＰｔの画面などを具体的に示すこと。</a:t>
            </a:r>
          </a:p>
          <a:p>
            <a:endParaRPr lang="ja-JP" altLang="en-US" sz="800" b="1">
              <a:latin typeface="HG丸ｺﾞｼｯｸM-PRO" pitchFamily="50" charset="-128"/>
              <a:ea typeface="HG丸ｺﾞｼｯｸM-PRO" pitchFamily="50" charset="-128"/>
            </a:endParaRPr>
          </a:p>
          <a:p>
            <a:r>
              <a:rPr lang="en-US" altLang="ja-JP" sz="1600" b="1">
                <a:latin typeface="HG丸ｺﾞｼｯｸM-PRO" pitchFamily="50" charset="-128"/>
                <a:ea typeface="HG丸ｺﾞｼｯｸM-PRO" pitchFamily="50" charset="-128"/>
              </a:rPr>
              <a:t>(1</a:t>
            </a:r>
            <a:r>
              <a:rPr lang="en-US" altLang="ja-JP" sz="1600">
                <a:latin typeface="HG丸ｺﾞｼｯｸM-PRO" pitchFamily="50" charset="-128"/>
                <a:ea typeface="HG丸ｺﾞｼｯｸM-PRO" pitchFamily="50" charset="-128"/>
              </a:rPr>
              <a:t>4</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会場から出された意見や質問が要領を得ないものであった場合、内容を要約して</a:t>
            </a:r>
          </a:p>
          <a:p>
            <a:r>
              <a:rPr lang="ja-JP" altLang="en-US" sz="1600" b="1">
                <a:latin typeface="HG丸ｺﾞｼｯｸM-PRO" pitchFamily="50" charset="-128"/>
                <a:ea typeface="HG丸ｺﾞｼｯｸM-PRO" pitchFamily="50" charset="-128"/>
              </a:rPr>
              <a:t>　　発表者に伝えたり会場に披露する事により、理解が促進でき会場も和やかになる。</a:t>
            </a:r>
          </a:p>
          <a:p>
            <a:r>
              <a:rPr lang="ja-JP" altLang="en-US" sz="1600" b="1">
                <a:latin typeface="HG丸ｺﾞｼｯｸM-PRO" pitchFamily="50" charset="-128"/>
                <a:ea typeface="HG丸ｺﾞｼｯｸM-PRO" pitchFamily="50" charset="-128"/>
              </a:rPr>
              <a:t>　　質問に答えられない場合は会場内の上司に回答を求めることも必要。</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lang="ja-JP" altLang="en-US"/>
              <a:t>（</a:t>
            </a:r>
            <a:fld id="{E3F48B67-DD7D-4DB7-ABBA-0BBFCE389686}" type="slidenum">
              <a:rPr lang="ja-JP" altLang="en-US"/>
              <a:pPr/>
              <a:t>7</a:t>
            </a:fld>
            <a:r>
              <a:rPr lang="en-US" altLang="ja-JP"/>
              <a:t>/24</a:t>
            </a:r>
            <a:r>
              <a:rPr lang="ja-JP" altLang="en-US"/>
              <a:t>）</a:t>
            </a:r>
          </a:p>
        </p:txBody>
      </p:sp>
      <p:sp>
        <p:nvSpPr>
          <p:cNvPr id="2056" name="Text Box 8"/>
          <p:cNvSpPr txBox="1">
            <a:spLocks noChangeArrowheads="1"/>
          </p:cNvSpPr>
          <p:nvPr/>
        </p:nvSpPr>
        <p:spPr bwMode="auto">
          <a:xfrm>
            <a:off x="536575" y="139700"/>
            <a:ext cx="272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u="sng">
                <a:solidFill>
                  <a:srgbClr val="0000FF"/>
                </a:solidFill>
                <a:latin typeface="HG創英角ﾎﾟｯﾌﾟ体" pitchFamily="49" charset="-128"/>
                <a:ea typeface="HG創英角ﾎﾟｯﾌﾟ体" pitchFamily="49" charset="-128"/>
              </a:rPr>
              <a:t>６．講評のテクニック</a:t>
            </a:r>
          </a:p>
        </p:txBody>
      </p:sp>
      <p:sp>
        <p:nvSpPr>
          <p:cNvPr id="2057" name="Text Box 9"/>
          <p:cNvSpPr txBox="1">
            <a:spLocks noChangeArrowheads="1"/>
          </p:cNvSpPr>
          <p:nvPr/>
        </p:nvSpPr>
        <p:spPr bwMode="auto">
          <a:xfrm>
            <a:off x="295275" y="674688"/>
            <a:ext cx="80899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668338">
              <a:defRPr kumimoji="1" sz="2400">
                <a:solidFill>
                  <a:schemeClr val="tx1"/>
                </a:solidFill>
                <a:latin typeface="Times New Roman" pitchFamily="18" charset="0"/>
                <a:ea typeface="ＭＳ Ｐゴシック" pitchFamily="50" charset="-128"/>
              </a:defRPr>
            </a:lvl1pPr>
            <a:lvl2pPr defTabSz="668338">
              <a:defRPr kumimoji="1" sz="2400">
                <a:solidFill>
                  <a:schemeClr val="tx1"/>
                </a:solidFill>
                <a:latin typeface="Times New Roman" pitchFamily="18" charset="0"/>
                <a:ea typeface="ＭＳ Ｐゴシック" pitchFamily="50" charset="-128"/>
              </a:defRPr>
            </a:lvl2pPr>
            <a:lvl3pPr defTabSz="668338">
              <a:defRPr kumimoji="1" sz="2400">
                <a:solidFill>
                  <a:schemeClr val="tx1"/>
                </a:solidFill>
                <a:latin typeface="Times New Roman" pitchFamily="18" charset="0"/>
                <a:ea typeface="ＭＳ Ｐゴシック" pitchFamily="50" charset="-128"/>
              </a:defRPr>
            </a:lvl3pPr>
            <a:lvl4pPr defTabSz="668338">
              <a:defRPr kumimoji="1" sz="2400">
                <a:solidFill>
                  <a:schemeClr val="tx1"/>
                </a:solidFill>
                <a:latin typeface="Times New Roman" pitchFamily="18" charset="0"/>
                <a:ea typeface="ＭＳ Ｐゴシック" pitchFamily="50" charset="-128"/>
              </a:defRPr>
            </a:lvl4pPr>
            <a:lvl5pPr defTabSz="668338">
              <a:defRPr kumimoji="1" sz="2400">
                <a:solidFill>
                  <a:schemeClr val="tx1"/>
                </a:solidFill>
                <a:latin typeface="Times New Roman" pitchFamily="18" charset="0"/>
                <a:ea typeface="ＭＳ Ｐゴシック" pitchFamily="50" charset="-128"/>
              </a:defRPr>
            </a:lvl5pPr>
            <a:lvl6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pPr>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「パワーポイントの出来ばえ」「発表の仕方」等にあまりとらわれないよう、</a:t>
            </a:r>
          </a:p>
          <a:p>
            <a:r>
              <a:rPr lang="ja-JP" altLang="en-US" sz="1600" b="1">
                <a:latin typeface="HG丸ｺﾞｼｯｸM-PRO" pitchFamily="50" charset="-128"/>
                <a:ea typeface="HG丸ｺﾞｼｯｸM-PRO" pitchFamily="50" charset="-128"/>
              </a:rPr>
              <a:t>　  活動の</a:t>
            </a:r>
            <a:r>
              <a:rPr lang="ja-JP" altLang="en-US" sz="1600" b="1">
                <a:solidFill>
                  <a:srgbClr val="FF0000"/>
                </a:solidFill>
                <a:latin typeface="HG丸ｺﾞｼｯｸM-PRO" pitchFamily="50" charset="-128"/>
                <a:ea typeface="HG丸ｺﾞｼｯｸM-PRO" pitchFamily="50" charset="-128"/>
              </a:rPr>
              <a:t>内容をしっかり読み取る</a:t>
            </a:r>
            <a:r>
              <a:rPr lang="ja-JP" altLang="en-US" sz="1600" b="1">
                <a:latin typeface="HG丸ｺﾞｼｯｸM-PRO" pitchFamily="50" charset="-128"/>
                <a:ea typeface="HG丸ｺﾞｼｯｸM-PRO" pitchFamily="50" charset="-128"/>
              </a:rPr>
              <a:t>こと。</a:t>
            </a:r>
          </a:p>
          <a:p>
            <a:pPr>
              <a:lnSpc>
                <a:spcPct val="150000"/>
              </a:lnSpc>
            </a:pP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２</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発表（講評）の仕方を</a:t>
            </a:r>
            <a:r>
              <a:rPr lang="ja-JP" altLang="en-US" sz="1600" b="1">
                <a:solidFill>
                  <a:srgbClr val="FF0000"/>
                </a:solidFill>
                <a:latin typeface="HG丸ｺﾞｼｯｸM-PRO" pitchFamily="50" charset="-128"/>
                <a:ea typeface="HG丸ｺﾞｼｯｸM-PRO" pitchFamily="50" charset="-128"/>
              </a:rPr>
              <a:t>事前によく準備</a:t>
            </a:r>
            <a:r>
              <a:rPr lang="ja-JP" altLang="en-US" sz="1600" b="1">
                <a:latin typeface="HG丸ｺﾞｼｯｸM-PRO" pitchFamily="50" charset="-128"/>
                <a:ea typeface="HG丸ｺﾞｼｯｸM-PRO" pitchFamily="50" charset="-128"/>
              </a:rPr>
              <a:t>する。</a:t>
            </a:r>
          </a:p>
          <a:p>
            <a:r>
              <a:rPr lang="ja-JP" altLang="en-US" sz="1600" b="1">
                <a:latin typeface="HG丸ｺﾞｼｯｸM-PRO" pitchFamily="50" charset="-128"/>
                <a:ea typeface="HG丸ｺﾞｼｯｸM-PRO" pitchFamily="50" charset="-128"/>
              </a:rPr>
              <a:t>　  活動のプロセスで２項目、細かな指摘事項と質問事項を５項目程度準備しておき、</a:t>
            </a:r>
          </a:p>
          <a:p>
            <a:r>
              <a:rPr lang="ja-JP" altLang="en-US" sz="1600" b="1">
                <a:latin typeface="HG丸ｺﾞｼｯｸM-PRO" pitchFamily="50" charset="-128"/>
                <a:ea typeface="HG丸ｺﾞｼｯｸM-PRO" pitchFamily="50" charset="-128"/>
              </a:rPr>
              <a:t>　  当日の発表内容や時間を勘案して質問や講評をする。</a:t>
            </a:r>
          </a:p>
          <a:p>
            <a:pPr>
              <a:lnSpc>
                <a:spcPct val="150000"/>
              </a:lnSpc>
            </a:pP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３</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会場全体の雰囲気をつかみ、フロア</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の質問について発表者が</a:t>
            </a:r>
            <a:r>
              <a:rPr lang="ja-JP" altLang="en-US" sz="1600" b="1"/>
              <a:t>困っている時は</a:t>
            </a:r>
            <a:r>
              <a:rPr lang="ja-JP" altLang="en-US" sz="1000" b="1"/>
              <a:t>、</a:t>
            </a:r>
            <a:endParaRPr lang="ja-JP" altLang="en-US" sz="1600" b="1">
              <a:latin typeface="HG丸ｺﾞｼｯｸM-PRO" pitchFamily="50" charset="-128"/>
              <a:ea typeface="HG丸ｺﾞｼｯｸM-PRO" pitchFamily="50" charset="-128"/>
            </a:endParaRPr>
          </a:p>
          <a:p>
            <a:r>
              <a:rPr lang="ja-JP" altLang="en-US" sz="1600" b="1">
                <a:latin typeface="HG丸ｺﾞｼｯｸM-PRO" pitchFamily="50" charset="-128"/>
                <a:ea typeface="HG丸ｺﾞｼｯｸM-PRO" pitchFamily="50" charset="-128"/>
              </a:rPr>
              <a:t>　  その通訳をしたり質問の無い時には率先に質問をして、</a:t>
            </a:r>
            <a:r>
              <a:rPr lang="ja-JP" altLang="en-US" sz="1600" b="1">
                <a:solidFill>
                  <a:srgbClr val="FF0000"/>
                </a:solidFill>
                <a:latin typeface="HG丸ｺﾞｼｯｸM-PRO" pitchFamily="50" charset="-128"/>
                <a:ea typeface="HG丸ｺﾞｼｯｸM-PRO" pitchFamily="50" charset="-128"/>
              </a:rPr>
              <a:t>会場の雰囲気</a:t>
            </a:r>
          </a:p>
          <a:p>
            <a:r>
              <a:rPr lang="ja-JP" altLang="en-US" sz="1600" b="1">
                <a:solidFill>
                  <a:srgbClr val="FF0000"/>
                </a:solidFill>
                <a:latin typeface="HG丸ｺﾞｼｯｸM-PRO" pitchFamily="50" charset="-128"/>
                <a:ea typeface="HG丸ｺﾞｼｯｸM-PRO" pitchFamily="50" charset="-128"/>
              </a:rPr>
              <a:t>　  を盛り上げる</a:t>
            </a:r>
            <a:r>
              <a:rPr lang="ja-JP" altLang="en-US" sz="1600" b="1">
                <a:latin typeface="HG丸ｺﾞｼｯｸM-PRO" pitchFamily="50" charset="-128"/>
                <a:ea typeface="HG丸ｺﾞｼｯｸM-PRO" pitchFamily="50" charset="-128"/>
              </a:rPr>
              <a:t>。</a:t>
            </a:r>
          </a:p>
          <a:p>
            <a:pPr>
              <a:lnSpc>
                <a:spcPct val="150000"/>
              </a:lnSpc>
            </a:pP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４</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常に「品質管理的」な概念を念頭において、“鋭い”質問もしてみる。</a:t>
            </a:r>
          </a:p>
          <a:p>
            <a:pPr>
              <a:lnSpc>
                <a:spcPct val="150000"/>
              </a:lnSpc>
            </a:pP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５</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時にはその時の時流、大会スローガン等を加味したスケールの大きな講評をする。</a:t>
            </a:r>
          </a:p>
          <a:p>
            <a:pPr>
              <a:lnSpc>
                <a:spcPct val="150000"/>
              </a:lnSpc>
            </a:pP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６</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推進事例の講評について</a:t>
            </a:r>
          </a:p>
          <a:p>
            <a:r>
              <a:rPr lang="ja-JP" altLang="en-US" sz="1600" b="1">
                <a:latin typeface="HG丸ｺﾞｼｯｸM-PRO" pitchFamily="50" charset="-128"/>
                <a:ea typeface="HG丸ｺﾞｼｯｸM-PRO" pitchFamily="50" charset="-128"/>
              </a:rPr>
              <a:t>　  基本的には一般事例と同じになるが、会場参加者への解説のウエイトを重きにおく</a:t>
            </a:r>
          </a:p>
          <a:p>
            <a:r>
              <a:rPr lang="ja-JP" altLang="en-US" sz="1600" b="1">
                <a:latin typeface="HG丸ｺﾞｼｯｸM-PRO" pitchFamily="50" charset="-128"/>
                <a:ea typeface="HG丸ｺﾞｼｯｸM-PRO" pitchFamily="50" charset="-128"/>
              </a:rPr>
              <a:t>　  必要がある。事例の中から、</a:t>
            </a:r>
            <a:r>
              <a:rPr lang="en-US" altLang="ja-JP" sz="1600" b="1">
                <a:latin typeface="HG丸ｺﾞｼｯｸM-PRO" pitchFamily="50" charset="-128"/>
                <a:ea typeface="HG丸ｺﾞｼｯｸM-PRO" pitchFamily="50" charset="-128"/>
              </a:rPr>
              <a:t>QC</a:t>
            </a:r>
            <a:r>
              <a:rPr lang="ja-JP" altLang="en-US" sz="1600" b="1">
                <a:latin typeface="HG丸ｺﾞｼｯｸM-PRO" pitchFamily="50" charset="-128"/>
                <a:ea typeface="HG丸ｺﾞｼｯｸM-PRO" pitchFamily="50" charset="-128"/>
              </a:rPr>
              <a:t>サークル活動を</a:t>
            </a:r>
            <a:r>
              <a:rPr lang="en-US" altLang="ja-JP" sz="1600" b="1">
                <a:latin typeface="HG丸ｺﾞｼｯｸM-PRO" pitchFamily="50" charset="-128"/>
                <a:ea typeface="HG丸ｺﾞｼｯｸM-PRO" pitchFamily="50" charset="-128"/>
              </a:rPr>
              <a:t>TQC(TQM)</a:t>
            </a:r>
            <a:r>
              <a:rPr lang="ja-JP" altLang="en-US" sz="1600" b="1">
                <a:latin typeface="HG丸ｺﾞｼｯｸM-PRO" pitchFamily="50" charset="-128"/>
                <a:ea typeface="HG丸ｺﾞｼｯｸM-PRO" pitchFamily="50" charset="-128"/>
              </a:rPr>
              <a:t>の一環として推進し、</a:t>
            </a:r>
          </a:p>
          <a:p>
            <a:r>
              <a:rPr lang="ja-JP" altLang="en-US" sz="1600" b="1">
                <a:latin typeface="HG丸ｺﾞｼｯｸM-PRO" pitchFamily="50" charset="-128"/>
                <a:ea typeface="HG丸ｺﾞｼｯｸM-PRO" pitchFamily="50" charset="-128"/>
              </a:rPr>
              <a:t>　  工夫、努力している点を見つけて参加者に通訳する。</a:t>
            </a:r>
          </a:p>
          <a:p>
            <a:r>
              <a:rPr lang="ja-JP" altLang="en-US" sz="1600" b="1">
                <a:latin typeface="HG丸ｺﾞｼｯｸM-PRO" pitchFamily="50" charset="-128"/>
                <a:ea typeface="HG丸ｺﾞｼｯｸM-PRO" pitchFamily="50" charset="-128"/>
              </a:rPr>
              <a:t>	①運営上の仕組みづくり		③</a:t>
            </a:r>
            <a:r>
              <a:rPr lang="en-US" altLang="ja-JP" sz="1600" b="1">
                <a:latin typeface="HG丸ｺﾞｼｯｸM-PRO" pitchFamily="50" charset="-128"/>
                <a:ea typeface="HG丸ｺﾞｼｯｸM-PRO" pitchFamily="50" charset="-128"/>
              </a:rPr>
              <a:t>QC</a:t>
            </a:r>
            <a:r>
              <a:rPr lang="ja-JP" altLang="en-US" sz="1600" b="1">
                <a:latin typeface="HG丸ｺﾞｼｯｸM-PRO" pitchFamily="50" charset="-128"/>
                <a:ea typeface="HG丸ｺﾞｼｯｸM-PRO" pitchFamily="50" charset="-128"/>
              </a:rPr>
              <a:t>サークルリーダーの育成</a:t>
            </a:r>
          </a:p>
          <a:p>
            <a:r>
              <a:rPr lang="ja-JP" altLang="en-US" sz="1600" b="1">
                <a:latin typeface="HG丸ｺﾞｼｯｸM-PRO" pitchFamily="50" charset="-128"/>
                <a:ea typeface="HG丸ｺﾞｼｯｸM-PRO" pitchFamily="50" charset="-128"/>
              </a:rPr>
              <a:t>	②サークル活動に対する助言･援助	④サークル活動活性化の工夫</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5"/>
          <p:cNvSpPr>
            <a:spLocks noGrp="1"/>
          </p:cNvSpPr>
          <p:nvPr>
            <p:ph type="sldNum" sz="quarter" idx="12"/>
          </p:nvPr>
        </p:nvSpPr>
        <p:spPr/>
        <p:txBody>
          <a:bodyPr/>
          <a:lstStyle/>
          <a:p>
            <a:r>
              <a:rPr lang="ja-JP" altLang="en-US"/>
              <a:t>（</a:t>
            </a:r>
            <a:fld id="{E415DA74-9357-4621-A20A-524700E96E74}" type="slidenum">
              <a:rPr lang="ja-JP" altLang="en-US"/>
              <a:pPr/>
              <a:t>8</a:t>
            </a:fld>
            <a:r>
              <a:rPr lang="en-US" altLang="ja-JP"/>
              <a:t>/24</a:t>
            </a:r>
            <a:r>
              <a:rPr lang="ja-JP" altLang="en-US"/>
              <a:t>）</a:t>
            </a:r>
          </a:p>
        </p:txBody>
      </p:sp>
      <p:sp>
        <p:nvSpPr>
          <p:cNvPr id="39940" name="Text Box 4"/>
          <p:cNvSpPr txBox="1">
            <a:spLocks noChangeArrowheads="1"/>
          </p:cNvSpPr>
          <p:nvPr/>
        </p:nvSpPr>
        <p:spPr bwMode="auto">
          <a:xfrm>
            <a:off x="295275" y="674688"/>
            <a:ext cx="837565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668338">
              <a:defRPr kumimoji="1" sz="2400">
                <a:solidFill>
                  <a:schemeClr val="tx1"/>
                </a:solidFill>
                <a:latin typeface="Times New Roman" pitchFamily="18" charset="0"/>
                <a:ea typeface="ＭＳ Ｐゴシック" pitchFamily="50" charset="-128"/>
              </a:defRPr>
            </a:lvl1pPr>
            <a:lvl2pPr defTabSz="668338">
              <a:defRPr kumimoji="1" sz="2400">
                <a:solidFill>
                  <a:schemeClr val="tx1"/>
                </a:solidFill>
                <a:latin typeface="Times New Roman" pitchFamily="18" charset="0"/>
                <a:ea typeface="ＭＳ Ｐゴシック" pitchFamily="50" charset="-128"/>
              </a:defRPr>
            </a:lvl2pPr>
            <a:lvl3pPr defTabSz="668338">
              <a:defRPr kumimoji="1" sz="2400">
                <a:solidFill>
                  <a:schemeClr val="tx1"/>
                </a:solidFill>
                <a:latin typeface="Times New Roman" pitchFamily="18" charset="0"/>
                <a:ea typeface="ＭＳ Ｐゴシック" pitchFamily="50" charset="-128"/>
              </a:defRPr>
            </a:lvl3pPr>
            <a:lvl4pPr defTabSz="668338">
              <a:defRPr kumimoji="1" sz="2400">
                <a:solidFill>
                  <a:schemeClr val="tx1"/>
                </a:solidFill>
                <a:latin typeface="Times New Roman" pitchFamily="18" charset="0"/>
                <a:ea typeface="ＭＳ Ｐゴシック" pitchFamily="50" charset="-128"/>
              </a:defRPr>
            </a:lvl4pPr>
            <a:lvl5pPr defTabSz="668338">
              <a:defRPr kumimoji="1" sz="2400">
                <a:solidFill>
                  <a:schemeClr val="tx1"/>
                </a:solidFill>
                <a:latin typeface="Times New Roman" pitchFamily="18" charset="0"/>
                <a:ea typeface="ＭＳ Ｐゴシック" pitchFamily="50" charset="-128"/>
              </a:defRPr>
            </a:lvl5pPr>
            <a:lvl6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668338"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pP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７</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良かった点の講評１０ポイント</a:t>
            </a:r>
          </a:p>
          <a:p>
            <a:pPr>
              <a:lnSpc>
                <a:spcPct val="150000"/>
              </a:lnSpc>
            </a:pPr>
            <a:r>
              <a:rPr lang="ja-JP" altLang="en-US" sz="1600" b="1">
                <a:latin typeface="HG丸ｺﾞｼｯｸM-PRO" pitchFamily="50" charset="-128"/>
                <a:ea typeface="HG丸ｺﾞｼｯｸM-PRO" pitchFamily="50" charset="-128"/>
              </a:rPr>
              <a:t>　　①すばやく良い点を見つけ出す能力を身につけること。</a:t>
            </a:r>
          </a:p>
          <a:p>
            <a:pPr>
              <a:lnSpc>
                <a:spcPct val="150000"/>
              </a:lnSpc>
            </a:pPr>
            <a:r>
              <a:rPr lang="ja-JP" altLang="en-US" sz="1600" b="1">
                <a:latin typeface="HG丸ｺﾞｼｯｸM-PRO" pitchFamily="50" charset="-128"/>
                <a:ea typeface="HG丸ｺﾞｼｯｸM-PRO" pitchFamily="50" charset="-128"/>
              </a:rPr>
              <a:t>　　②ピヨピヨサークルには</a:t>
            </a:r>
            <a:r>
              <a:rPr lang="ja-JP" altLang="en-US" sz="1600" b="1">
                <a:solidFill>
                  <a:srgbClr val="FF0000"/>
                </a:solidFill>
                <a:latin typeface="HG丸ｺﾞｼｯｸM-PRO" pitchFamily="50" charset="-128"/>
                <a:ea typeface="HG丸ｺﾞｼｯｸM-PRO" pitchFamily="50" charset="-128"/>
              </a:rPr>
              <a:t>「いたわり」</a:t>
            </a:r>
            <a:r>
              <a:rPr lang="ja-JP" altLang="en-US" sz="1600" b="1">
                <a:latin typeface="HG丸ｺﾞｼｯｸM-PRO" pitchFamily="50" charset="-128"/>
                <a:ea typeface="HG丸ｺﾞｼｯｸM-PRO" pitchFamily="50" charset="-128"/>
              </a:rPr>
              <a:t>を持ってよい点をほめること。</a:t>
            </a:r>
          </a:p>
          <a:p>
            <a:pPr>
              <a:lnSpc>
                <a:spcPct val="150000"/>
              </a:lnSpc>
            </a:pPr>
            <a:r>
              <a:rPr lang="ja-JP" altLang="en-US" sz="1600" b="1">
                <a:latin typeface="HG丸ｺﾞｼｯｸM-PRO" pitchFamily="50" charset="-128"/>
                <a:ea typeface="HG丸ｺﾞｼｯｸM-PRO" pitchFamily="50" charset="-128"/>
              </a:rPr>
              <a:t>　　③からだの</a:t>
            </a:r>
            <a:r>
              <a:rPr lang="ja-JP" altLang="en-US" sz="1600" b="1">
                <a:solidFill>
                  <a:srgbClr val="FF0000"/>
                </a:solidFill>
                <a:latin typeface="HG丸ｺﾞｼｯｸM-PRO" pitchFamily="50" charset="-128"/>
                <a:ea typeface="HG丸ｺﾞｼｯｸM-PRO" pitchFamily="50" charset="-128"/>
              </a:rPr>
              <a:t>顔の向きは</a:t>
            </a:r>
            <a:r>
              <a:rPr lang="ja-JP" altLang="en-US" sz="1600" b="1">
                <a:latin typeface="HG丸ｺﾞｼｯｸM-PRO" pitchFamily="50" charset="-128"/>
                <a:ea typeface="HG丸ｺﾞｼｯｸM-PRO" pitchFamily="50" charset="-128"/>
              </a:rPr>
              <a:t>はっきりと</a:t>
            </a:r>
            <a:r>
              <a:rPr lang="ja-JP" altLang="en-US" sz="1600" b="1">
                <a:solidFill>
                  <a:srgbClr val="FF0000"/>
                </a:solidFill>
                <a:latin typeface="HG丸ｺﾞｼｯｸM-PRO" pitchFamily="50" charset="-128"/>
                <a:ea typeface="HG丸ｺﾞｼｯｸM-PRO" pitchFamily="50" charset="-128"/>
              </a:rPr>
              <a:t>相手（発表者又は聴講者）へ向けて</a:t>
            </a:r>
            <a:r>
              <a:rPr lang="ja-JP" altLang="en-US" sz="1600" b="1">
                <a:latin typeface="HG丸ｺﾞｼｯｸM-PRO" pitchFamily="50" charset="-128"/>
                <a:ea typeface="HG丸ｺﾞｼｯｸM-PRO" pitchFamily="50" charset="-128"/>
              </a:rPr>
              <a:t>講評すること。</a:t>
            </a:r>
          </a:p>
          <a:p>
            <a:pPr>
              <a:lnSpc>
                <a:spcPct val="150000"/>
              </a:lnSpc>
            </a:pPr>
            <a:r>
              <a:rPr lang="ja-JP" altLang="en-US" sz="1600" b="1">
                <a:latin typeface="HG丸ｺﾞｼｯｸM-PRO" pitchFamily="50" charset="-128"/>
                <a:ea typeface="HG丸ｺﾞｼｯｸM-PRO" pitchFamily="50" charset="-128"/>
              </a:rPr>
              <a:t>　　④ズバリ「○○○のやり方がいいんですよ」と</a:t>
            </a:r>
            <a:r>
              <a:rPr lang="ja-JP" altLang="en-US" sz="1600" b="1">
                <a:solidFill>
                  <a:srgbClr val="FF0000"/>
                </a:solidFill>
                <a:latin typeface="HG丸ｺﾞｼｯｸM-PRO" pitchFamily="50" charset="-128"/>
                <a:ea typeface="HG丸ｺﾞｼｯｸM-PRO" pitchFamily="50" charset="-128"/>
              </a:rPr>
              <a:t>具体的に言う</a:t>
            </a:r>
            <a:r>
              <a:rPr lang="ja-JP" altLang="en-US" sz="1600" b="1">
                <a:latin typeface="HG丸ｺﾞｼｯｸM-PRO" pitchFamily="50" charset="-128"/>
                <a:ea typeface="HG丸ｺﾞｼｯｸM-PRO" pitchFamily="50" charset="-128"/>
              </a:rPr>
              <a:t>こと。</a:t>
            </a:r>
          </a:p>
          <a:p>
            <a:pPr>
              <a:lnSpc>
                <a:spcPct val="150000"/>
              </a:lnSpc>
            </a:pPr>
            <a:r>
              <a:rPr lang="ja-JP" altLang="en-US" sz="1600" b="1">
                <a:latin typeface="HG丸ｺﾞｼｯｸM-PRO" pitchFamily="50" charset="-128"/>
                <a:ea typeface="HG丸ｺﾞｼｯｸM-PRO" pitchFamily="50" charset="-128"/>
              </a:rPr>
              <a:t>　　⑤ＱＣサークルの</a:t>
            </a:r>
            <a:r>
              <a:rPr lang="ja-JP" altLang="en-US" sz="1600" b="1">
                <a:solidFill>
                  <a:srgbClr val="FF0000"/>
                </a:solidFill>
                <a:latin typeface="HG丸ｺﾞｼｯｸM-PRO" pitchFamily="50" charset="-128"/>
                <a:ea typeface="HG丸ｺﾞｼｯｸM-PRO" pitchFamily="50" charset="-128"/>
              </a:rPr>
              <a:t>基本など忠実</a:t>
            </a:r>
            <a:r>
              <a:rPr lang="ja-JP" altLang="en-US" sz="1600" b="1">
                <a:latin typeface="HG丸ｺﾞｼｯｸM-PRO" pitchFamily="50" charset="-128"/>
                <a:ea typeface="HG丸ｺﾞｼｯｸM-PRO" pitchFamily="50" charset="-128"/>
              </a:rPr>
              <a:t>であるところを良くほめること。</a:t>
            </a:r>
          </a:p>
          <a:p>
            <a:pPr>
              <a:lnSpc>
                <a:spcPct val="150000"/>
              </a:lnSpc>
            </a:pPr>
            <a:r>
              <a:rPr lang="ja-JP" altLang="en-US" sz="1600" b="1">
                <a:latin typeface="HG丸ｺﾞｼｯｸM-PRO" pitchFamily="50" charset="-128"/>
                <a:ea typeface="HG丸ｺﾞｼｯｸM-PRO" pitchFamily="50" charset="-128"/>
              </a:rPr>
              <a:t>　　⑥進行上時間が無くなったらよい点</a:t>
            </a:r>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点をほめること。</a:t>
            </a:r>
          </a:p>
          <a:p>
            <a:pPr>
              <a:lnSpc>
                <a:spcPct val="150000"/>
              </a:lnSpc>
            </a:pPr>
            <a:r>
              <a:rPr lang="ja-JP" altLang="en-US" sz="1600" b="1">
                <a:latin typeface="HG丸ｺﾞｼｯｸM-PRO" pitchFamily="50" charset="-128"/>
                <a:ea typeface="HG丸ｺﾞｼｯｸM-PRO" pitchFamily="50" charset="-128"/>
              </a:rPr>
              <a:t>　　⑦そのサークルのエピソードを入れて講評すること。</a:t>
            </a:r>
          </a:p>
          <a:p>
            <a:pPr>
              <a:lnSpc>
                <a:spcPct val="150000"/>
              </a:lnSpc>
            </a:pPr>
            <a:r>
              <a:rPr lang="ja-JP" altLang="en-US" sz="1600" b="1">
                <a:latin typeface="HG丸ｺﾞｼｯｸM-PRO" pitchFamily="50" charset="-128"/>
                <a:ea typeface="HG丸ｺﾞｼｯｸM-PRO" pitchFamily="50" charset="-128"/>
              </a:rPr>
              <a:t>　　⑧ストーリーや手法、ＱＣ的考え方、サークル運営について一つに絞って言うこと。</a:t>
            </a:r>
          </a:p>
          <a:p>
            <a:pPr>
              <a:lnSpc>
                <a:spcPct val="150000"/>
              </a:lnSpc>
            </a:pPr>
            <a:r>
              <a:rPr lang="ja-JP" altLang="en-US" sz="1600" b="1">
                <a:latin typeface="HG丸ｺﾞｼｯｸM-PRO" pitchFamily="50" charset="-128"/>
                <a:ea typeface="HG丸ｺﾞｼｯｸM-PRO" pitchFamily="50" charset="-128"/>
              </a:rPr>
              <a:t>　　⑨聞かせたい、聞きたいこと、を講評を通じて</a:t>
            </a:r>
            <a:r>
              <a:rPr lang="ja-JP" altLang="en-US" sz="1600" b="1">
                <a:solidFill>
                  <a:srgbClr val="FF0000"/>
                </a:solidFill>
                <a:latin typeface="HG丸ｺﾞｼｯｸM-PRO" pitchFamily="50" charset="-128"/>
                <a:ea typeface="HG丸ｺﾞｼｯｸM-PRO" pitchFamily="50" charset="-128"/>
              </a:rPr>
              <a:t>通訳する</a:t>
            </a:r>
            <a:r>
              <a:rPr lang="ja-JP" altLang="en-US" sz="1600" b="1">
                <a:latin typeface="HG丸ｺﾞｼｯｸM-PRO" pitchFamily="50" charset="-128"/>
                <a:ea typeface="HG丸ｺﾞｼｯｸM-PRO" pitchFamily="50" charset="-128"/>
              </a:rPr>
              <a:t>こと。</a:t>
            </a:r>
          </a:p>
          <a:p>
            <a:pPr>
              <a:lnSpc>
                <a:spcPct val="150000"/>
              </a:lnSpc>
            </a:pPr>
            <a:r>
              <a:rPr lang="ja-JP" altLang="en-US" sz="1600" b="1">
                <a:latin typeface="HG丸ｺﾞｼｯｸM-PRO" pitchFamily="50" charset="-128"/>
                <a:ea typeface="HG丸ｺﾞｼｯｸM-PRO" pitchFamily="50" charset="-128"/>
              </a:rPr>
              <a:t>　　⑩「ＱＣサークルの基本」「ＱＣサークルの心構え」「ＱＣ手法の使い方」を</a:t>
            </a:r>
          </a:p>
          <a:p>
            <a:pPr>
              <a:lnSpc>
                <a:spcPct val="150000"/>
              </a:lnSpc>
            </a:pPr>
            <a:r>
              <a:rPr lang="ja-JP" altLang="en-US" sz="1600" b="1">
                <a:latin typeface="HG丸ｺﾞｼｯｸM-PRO" pitchFamily="50" charset="-128"/>
                <a:ea typeface="HG丸ｺﾞｼｯｸM-PRO" pitchFamily="50" charset="-128"/>
              </a:rPr>
              <a:t>　　　　</a:t>
            </a:r>
            <a:r>
              <a:rPr lang="ja-JP" altLang="en-US" sz="1600" b="1">
                <a:solidFill>
                  <a:srgbClr val="FF0000"/>
                </a:solidFill>
                <a:latin typeface="HG丸ｺﾞｼｯｸM-PRO" pitchFamily="50" charset="-128"/>
                <a:ea typeface="HG丸ｺﾞｼｯｸM-PRO" pitchFamily="50" charset="-128"/>
              </a:rPr>
              <a:t>聴衆に伝える</a:t>
            </a:r>
            <a:r>
              <a:rPr lang="ja-JP" altLang="en-US" sz="1600" b="1">
                <a:latin typeface="HG丸ｺﾞｼｯｸM-PRO" pitchFamily="50" charset="-128"/>
                <a:ea typeface="HG丸ｺﾞｼｯｸM-PRO" pitchFamily="50" charset="-128"/>
              </a:rPr>
              <a:t>こと。</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2"/>
          </p:nvPr>
        </p:nvSpPr>
        <p:spPr/>
        <p:txBody>
          <a:bodyPr/>
          <a:lstStyle/>
          <a:p>
            <a:r>
              <a:rPr lang="ja-JP" altLang="en-US"/>
              <a:t>（</a:t>
            </a:r>
            <a:fld id="{4B4F2BF2-4CF3-49AF-9475-6F8A31A16B32}" type="slidenum">
              <a:rPr lang="ja-JP" altLang="en-US"/>
              <a:pPr/>
              <a:t>9</a:t>
            </a:fld>
            <a:r>
              <a:rPr lang="en-US" altLang="ja-JP"/>
              <a:t>/24</a:t>
            </a:r>
            <a:r>
              <a:rPr lang="ja-JP" altLang="en-US"/>
              <a:t>）</a:t>
            </a:r>
          </a:p>
        </p:txBody>
      </p:sp>
      <p:sp>
        <p:nvSpPr>
          <p:cNvPr id="7170" name="Text Box 2"/>
          <p:cNvSpPr txBox="1">
            <a:spLocks noChangeArrowheads="1"/>
          </p:cNvSpPr>
          <p:nvPr/>
        </p:nvSpPr>
        <p:spPr bwMode="auto">
          <a:xfrm>
            <a:off x="525463" y="288925"/>
            <a:ext cx="4965700" cy="457200"/>
          </a:xfrm>
          <a:prstGeom prst="rect">
            <a:avLst/>
          </a:prstGeom>
          <a:solidFill>
            <a:srgbClr val="008000"/>
          </a:solidFill>
          <a:ln>
            <a:noFill/>
          </a:ln>
          <a:effectLst/>
          <a:extLs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400" b="1">
                <a:solidFill>
                  <a:schemeClr val="bg1"/>
                </a:solidFill>
                <a:latin typeface="HG創英角ﾎﾟｯﾌﾟ体" pitchFamily="49" charset="-128"/>
                <a:ea typeface="HG創英角ﾎﾟｯﾌﾟ体" pitchFamily="49" charset="-128"/>
              </a:rPr>
              <a:t>Ⅳ</a:t>
            </a:r>
            <a:r>
              <a:rPr lang="ja-JP" altLang="en-US" sz="2400" b="1">
                <a:solidFill>
                  <a:schemeClr val="bg1"/>
                </a:solidFill>
                <a:latin typeface="HG創英角ﾎﾟｯﾌﾟ体" pitchFamily="49" charset="-128"/>
                <a:ea typeface="HG創英角ﾎﾟｯﾌﾟ体" pitchFamily="49" charset="-128"/>
              </a:rPr>
              <a:t>．講評に関する資料</a:t>
            </a:r>
          </a:p>
        </p:txBody>
      </p:sp>
      <p:sp>
        <p:nvSpPr>
          <p:cNvPr id="7172" name="Text Box 4"/>
          <p:cNvSpPr txBox="1">
            <a:spLocks noChangeArrowheads="1"/>
          </p:cNvSpPr>
          <p:nvPr/>
        </p:nvSpPr>
        <p:spPr bwMode="auto">
          <a:xfrm>
            <a:off x="425450" y="1701800"/>
            <a:ext cx="8362950"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600" b="1">
                <a:latin typeface="HG丸ｺﾞｼｯｸM-PRO" pitchFamily="50" charset="-128"/>
                <a:ea typeface="HG丸ｺﾞｼｯｸM-PRO" pitchFamily="50" charset="-128"/>
              </a:rPr>
              <a:t>(1)</a:t>
            </a:r>
            <a:r>
              <a:rPr lang="ja-JP" altLang="en-US" sz="1600" b="1">
                <a:latin typeface="HG丸ｺﾞｼｯｸM-PRO" pitchFamily="50" charset="-128"/>
                <a:ea typeface="HG丸ｺﾞｼｯｸM-PRO" pitchFamily="50" charset="-128"/>
              </a:rPr>
              <a:t>講評の自己チェックポイント票（講評の自己評価に使う）</a:t>
            </a:r>
          </a:p>
          <a:p>
            <a:r>
              <a:rPr lang="en-US" altLang="ja-JP" sz="1600" b="1">
                <a:latin typeface="HG丸ｺﾞｼｯｸM-PRO" pitchFamily="50" charset="-128"/>
                <a:ea typeface="HG丸ｺﾞｼｯｸM-PRO" pitchFamily="50" charset="-128"/>
              </a:rPr>
              <a:t>(2)</a:t>
            </a:r>
            <a:r>
              <a:rPr lang="ja-JP" altLang="en-US" sz="1600" b="1">
                <a:latin typeface="HG丸ｺﾞｼｯｸM-PRO" pitchFamily="50" charset="-128"/>
                <a:ea typeface="HG丸ｺﾞｼｯｸM-PRO" pitchFamily="50" charset="-128"/>
              </a:rPr>
              <a:t>講評の仕方　１０のポイント</a:t>
            </a:r>
          </a:p>
          <a:p>
            <a:r>
              <a:rPr lang="en-US" altLang="ja-JP" sz="1600" b="1">
                <a:latin typeface="HG丸ｺﾞｼｯｸM-PRO" pitchFamily="50" charset="-128"/>
                <a:ea typeface="HG丸ｺﾞｼｯｸM-PRO" pitchFamily="50" charset="-128"/>
              </a:rPr>
              <a:t>(3)</a:t>
            </a:r>
            <a:r>
              <a:rPr lang="ja-JP" altLang="en-US" sz="1600" b="1">
                <a:latin typeface="HG丸ｺﾞｼｯｸM-PRO" pitchFamily="50" charset="-128"/>
                <a:ea typeface="HG丸ｺﾞｼｯｸM-PRO" pitchFamily="50" charset="-128"/>
              </a:rPr>
              <a:t>講評時の禁句（使わないほうが良い表現）</a:t>
            </a:r>
          </a:p>
          <a:p>
            <a:r>
              <a:rPr lang="en-US" altLang="ja-JP" sz="1600" b="1">
                <a:latin typeface="HG丸ｺﾞｼｯｸM-PRO" pitchFamily="50" charset="-128"/>
                <a:ea typeface="HG丸ｺﾞｼｯｸM-PRO" pitchFamily="50" charset="-128"/>
              </a:rPr>
              <a:t>(</a:t>
            </a:r>
            <a:r>
              <a:rPr lang="en-US" altLang="ja-JP" sz="1600">
                <a:latin typeface="HG丸ｺﾞｼｯｸM-PRO" pitchFamily="50" charset="-128"/>
                <a:ea typeface="HG丸ｺﾞｼｯｸM-PRO" pitchFamily="50" charset="-128"/>
              </a:rPr>
              <a:t>4</a:t>
            </a: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世話人：講評・審査自己チェックリスト（事前準備用）</a:t>
            </a:r>
          </a:p>
          <a:p>
            <a:r>
              <a:rPr lang="en-US" altLang="ja-JP" sz="1600" b="1">
                <a:latin typeface="HG丸ｺﾞｼｯｸM-PRO" pitchFamily="50" charset="-128"/>
                <a:ea typeface="HG丸ｺﾞｼｯｸM-PRO" pitchFamily="50" charset="-128"/>
              </a:rPr>
              <a:t>(5)</a:t>
            </a:r>
            <a:r>
              <a:rPr lang="ja-JP" altLang="en-US" sz="1600" b="1">
                <a:latin typeface="HG丸ｺﾞｼｯｸM-PRO" pitchFamily="50" charset="-128"/>
                <a:ea typeface="HG丸ｺﾞｼｯｸM-PRO" pitchFamily="50" charset="-128"/>
              </a:rPr>
              <a:t>問題解決型　課題達成型自己評価リスト（事前準備用）</a:t>
            </a:r>
          </a:p>
          <a:p>
            <a:r>
              <a:rPr lang="ja-JP" altLang="en-US" sz="1600" b="1">
                <a:latin typeface="HG丸ｺﾞｼｯｸM-PRO" pitchFamily="50" charset="-128"/>
                <a:ea typeface="HG丸ｺﾞｼｯｸM-PRO" pitchFamily="50" charset="-128"/>
              </a:rPr>
              <a:t>　 　講評の勉強、研修を行う時に使う。（項目は適宜、追加、選択して使う）</a:t>
            </a:r>
          </a:p>
          <a:p>
            <a:pPr>
              <a:lnSpc>
                <a:spcPct val="150000"/>
              </a:lnSpc>
            </a:pPr>
            <a:r>
              <a:rPr lang="en-US" altLang="ja-JP" sz="1600" b="1">
                <a:latin typeface="HG丸ｺﾞｼｯｸM-PRO" pitchFamily="50" charset="-128"/>
                <a:ea typeface="HG丸ｺﾞｼｯｸM-PRO" pitchFamily="50" charset="-128"/>
              </a:rPr>
              <a:t>(6)</a:t>
            </a:r>
            <a:r>
              <a:rPr lang="ja-JP" altLang="en-US" sz="1600" b="1">
                <a:latin typeface="HG丸ｺﾞｼｯｸM-PRO" pitchFamily="50" charset="-128"/>
                <a:ea typeface="HG丸ｺﾞｼｯｸM-PRO" pitchFamily="50" charset="-128"/>
              </a:rPr>
              <a:t>静岡地区体験談発表評価リスト（審査時の採点集計用に使う） </a:t>
            </a:r>
          </a:p>
          <a:p>
            <a:pPr>
              <a:lnSpc>
                <a:spcPct val="150000"/>
              </a:lnSpc>
            </a:pPr>
            <a:r>
              <a:rPr lang="en-US" altLang="ja-JP" sz="1600" b="1">
                <a:latin typeface="HG丸ｺﾞｼｯｸM-PRO" pitchFamily="50" charset="-128"/>
                <a:ea typeface="HG丸ｺﾞｼｯｸM-PRO" pitchFamily="50" charset="-128"/>
              </a:rPr>
              <a:t>(7)</a:t>
            </a:r>
            <a:r>
              <a:rPr lang="ja-JP" altLang="en-US" sz="1600" b="1">
                <a:latin typeface="HG丸ｺﾞｼｯｸM-PRO" pitchFamily="50" charset="-128"/>
                <a:ea typeface="HG丸ｺﾞｼｯｸM-PRO" pitchFamily="50" charset="-128"/>
              </a:rPr>
              <a:t>講評用紙</a:t>
            </a:r>
          </a:p>
          <a:p>
            <a:r>
              <a:rPr lang="ja-JP" altLang="en-US" sz="1600" b="1">
                <a:latin typeface="HG丸ｺﾞｼｯｸM-PRO" pitchFamily="50" charset="-128"/>
                <a:ea typeface="HG丸ｺﾞｼｯｸM-PRO" pitchFamily="50" charset="-128"/>
              </a:rPr>
              <a:t>　　講評ごとに「よい点」「今後の検討項目」を記入し、後日担当会社から発表</a:t>
            </a:r>
            <a:br>
              <a:rPr lang="ja-JP" altLang="en-US" sz="1600" b="1">
                <a:latin typeface="HG丸ｺﾞｼｯｸM-PRO" pitchFamily="50" charset="-128"/>
                <a:ea typeface="HG丸ｺﾞｼｯｸM-PRO" pitchFamily="50" charset="-128"/>
              </a:rPr>
            </a:br>
            <a:r>
              <a:rPr lang="ja-JP" altLang="en-US" sz="1600" b="1">
                <a:latin typeface="HG丸ｺﾞｼｯｸM-PRO" pitchFamily="50" charset="-128"/>
                <a:ea typeface="HG丸ｺﾞｼｯｸM-PRO" pitchFamily="50" charset="-128"/>
              </a:rPr>
              <a:t>　　サークルに渡す。（話した点以外のことでも大切な点は記入しておくとよい）</a:t>
            </a:r>
          </a:p>
          <a:p>
            <a:r>
              <a:rPr lang="en-US" altLang="ja-JP" sz="1600" b="1">
                <a:latin typeface="HG丸ｺﾞｼｯｸM-PRO" pitchFamily="50" charset="-128"/>
                <a:ea typeface="HG丸ｺﾞｼｯｸM-PRO" pitchFamily="50" charset="-128"/>
              </a:rPr>
              <a:t>(8)</a:t>
            </a:r>
            <a:r>
              <a:rPr lang="ja-JP" altLang="en-US" sz="1600" b="1">
                <a:latin typeface="HG丸ｺﾞｼｯｸM-PRO" pitchFamily="50" charset="-128"/>
                <a:ea typeface="HG丸ｺﾞｼｯｸM-PRO" pitchFamily="50" charset="-128"/>
              </a:rPr>
              <a:t>体験事例推薦用紙</a:t>
            </a:r>
          </a:p>
          <a:p>
            <a:r>
              <a:rPr lang="ja-JP" altLang="en-US" sz="1600" b="1">
                <a:latin typeface="HG丸ｺﾞｼｯｸM-PRO" pitchFamily="50" charset="-128"/>
                <a:ea typeface="HG丸ｺﾞｼｯｸM-PRO" pitchFamily="50" charset="-128"/>
              </a:rPr>
              <a:t>　　推薦するふさわしい事例がある場合は、本部指定用紙に推薦理由を記入し、</a:t>
            </a:r>
          </a:p>
          <a:p>
            <a:r>
              <a:rPr lang="ja-JP" altLang="en-US" sz="1600" b="1">
                <a:latin typeface="HG丸ｺﾞｼｯｸM-PRO" pitchFamily="50" charset="-128"/>
                <a:ea typeface="HG丸ｺﾞｼｯｸM-PRO" pitchFamily="50" charset="-128"/>
              </a:rPr>
              <a:t>　　支部事務局経由で</a:t>
            </a:r>
            <a:r>
              <a:rPr lang="en-US" altLang="ja-JP" sz="1600" b="1">
                <a:latin typeface="HG丸ｺﾞｼｯｸM-PRO" pitchFamily="50" charset="-128"/>
                <a:ea typeface="HG丸ｺﾞｼｯｸM-PRO" pitchFamily="50" charset="-128"/>
              </a:rPr>
              <a:t>QC</a:t>
            </a:r>
            <a:r>
              <a:rPr lang="ja-JP" altLang="en-US" sz="1600" b="1">
                <a:latin typeface="HG丸ｺﾞｼｯｸM-PRO" pitchFamily="50" charset="-128"/>
                <a:ea typeface="HG丸ｺﾞｼｯｸM-PRO" pitchFamily="50" charset="-128"/>
              </a:rPr>
              <a:t>サークル本部へ送付する</a:t>
            </a:r>
          </a:p>
          <a:p>
            <a:r>
              <a:rPr lang="ja-JP" altLang="en-US" sz="1600" b="1">
                <a:latin typeface="HG丸ｺﾞｼｯｸM-PRO" pitchFamily="50" charset="-128"/>
                <a:ea typeface="HG丸ｺﾞｼｯｸM-PRO" pitchFamily="50" charset="-128"/>
              </a:rPr>
              <a:t>      原則として地区長賞以上を獲得したものを推薦</a:t>
            </a:r>
            <a:r>
              <a:rPr lang="ja-JP" altLang="en-US" sz="1600" b="1"/>
              <a:t>するが</a:t>
            </a:r>
            <a:r>
              <a:rPr lang="ja-JP" altLang="en-US" sz="1600" b="1">
                <a:latin typeface="HG丸ｺﾞｼｯｸM-PRO" pitchFamily="50" charset="-128"/>
                <a:ea typeface="HG丸ｺﾞｼｯｸM-PRO" pitchFamily="50" charset="-128"/>
              </a:rPr>
              <a:t>活動の中に特徴がある</a:t>
            </a:r>
          </a:p>
          <a:p>
            <a:r>
              <a:rPr lang="ja-JP" altLang="en-US" sz="1600" b="1">
                <a:latin typeface="HG丸ｺﾞｼｯｸM-PRO" pitchFamily="50" charset="-128"/>
                <a:ea typeface="HG丸ｺﾞｼｯｸM-PRO" pitchFamily="50" charset="-128"/>
              </a:rPr>
              <a:t>　　ものは下位でも推薦して良い。</a:t>
            </a:r>
          </a:p>
          <a:p>
            <a:r>
              <a:rPr lang="ja-JP" altLang="en-US" sz="1600" b="1">
                <a:latin typeface="HG丸ｺﾞｼｯｸM-PRO" pitchFamily="50" charset="-128"/>
                <a:ea typeface="HG丸ｺﾞｼｯｸM-PRO" pitchFamily="50" charset="-128"/>
              </a:rPr>
              <a:t>　　本部優秀事例になり</a:t>
            </a:r>
            <a:r>
              <a:rPr lang="en-US" altLang="ja-JP" sz="1600" b="1">
                <a:latin typeface="HG丸ｺﾞｼｯｸM-PRO" pitchFamily="50" charset="-128"/>
                <a:ea typeface="HG丸ｺﾞｼｯｸM-PRO" pitchFamily="50" charset="-128"/>
              </a:rPr>
              <a:t>QC</a:t>
            </a:r>
            <a:r>
              <a:rPr lang="ja-JP" altLang="en-US" sz="1600" b="1">
                <a:latin typeface="HG丸ｺﾞｼｯｸM-PRO" pitchFamily="50" charset="-128"/>
                <a:ea typeface="HG丸ｺﾞｼｯｸM-PRO" pitchFamily="50" charset="-128"/>
              </a:rPr>
              <a:t>誌に掲載されると石川馨賞の対象になる。　</a:t>
            </a:r>
          </a:p>
        </p:txBody>
      </p:sp>
      <p:sp>
        <p:nvSpPr>
          <p:cNvPr id="7178" name="Text Box 10"/>
          <p:cNvSpPr txBox="1">
            <a:spLocks noChangeArrowheads="1"/>
          </p:cNvSpPr>
          <p:nvPr/>
        </p:nvSpPr>
        <p:spPr bwMode="auto">
          <a:xfrm>
            <a:off x="471488" y="930275"/>
            <a:ext cx="858043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600" b="1">
                <a:latin typeface="HG丸ｺﾞｼｯｸM-PRO" pitchFamily="50" charset="-128"/>
                <a:ea typeface="HG丸ｺﾞｼｯｸM-PRO" pitchFamily="50" charset="-128"/>
              </a:rPr>
              <a:t>講評に関する資料と実際に記入する用紙を以下に紹介するので、講評のポイントを具体的に</a:t>
            </a:r>
          </a:p>
          <a:p>
            <a:r>
              <a:rPr lang="ja-JP" altLang="en-US" sz="1600" b="1">
                <a:latin typeface="HG丸ｺﾞｼｯｸM-PRO" pitchFamily="50" charset="-128"/>
                <a:ea typeface="HG丸ｺﾞｼｯｸM-PRO" pitchFamily="50" charset="-128"/>
              </a:rPr>
              <a:t>したり、講評の自己採点により、講評のレベルアップに活用して頂きたい。</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36FBC36D-D2F5-4CB3-B506-61C20620E7C2}"/>
</file>

<file path=customXml/itemProps2.xml><?xml version="1.0" encoding="utf-8"?>
<ds:datastoreItem xmlns:ds="http://schemas.openxmlformats.org/officeDocument/2006/customXml" ds:itemID="{8C1096C9-3F83-42B2-ACFD-E928B8540F8A}"/>
</file>

<file path=customXml/itemProps3.xml><?xml version="1.0" encoding="utf-8"?>
<ds:datastoreItem xmlns:ds="http://schemas.openxmlformats.org/officeDocument/2006/customXml" ds:itemID="{F3866503-481F-4BD9-9DBF-CA64A218BBDF}"/>
</file>

<file path=docProps/app.xml><?xml version="1.0" encoding="utf-8"?>
<Properties xmlns="http://schemas.openxmlformats.org/officeDocument/2006/extended-properties" xmlns:vt="http://schemas.openxmlformats.org/officeDocument/2006/docPropsVTypes">
  <TotalTime>1146</TotalTime>
  <Words>1344</Words>
  <Application>Microsoft Office PowerPoint</Application>
  <PresentationFormat>画面に合わせる (4:3)</PresentationFormat>
  <Paragraphs>430</Paragraphs>
  <Slides>24</Slides>
  <Notes>1</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24</vt:i4>
      </vt:variant>
    </vt:vector>
  </HeadingPairs>
  <TitlesOfParts>
    <vt:vector size="35" baseType="lpstr">
      <vt:lpstr>Times New Roman</vt:lpstr>
      <vt:lpstr>ＭＳ Ｐゴシック</vt:lpstr>
      <vt:lpstr>ＭＳ Ｐ明朝</vt:lpstr>
      <vt:lpstr>Arial</vt:lpstr>
      <vt:lpstr>HG創英角ﾎﾟｯﾌﾟ体</vt:lpstr>
      <vt:lpstr>HGP創英角ｺﾞｼｯｸUB</vt:lpstr>
      <vt:lpstr>HG丸ｺﾞｼｯｸM-PRO</vt:lpstr>
      <vt:lpstr>ＭＳ ゴシック</vt:lpstr>
      <vt:lpstr>HGP創英角ﾎﾟｯﾌﾟ体</vt:lpstr>
      <vt:lpstr>標準デザイン</vt:lpstr>
      <vt:lpstr>Adobe Acrobat Document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薬袋耕作</dc:creator>
  <cp:lastModifiedBy>s890376</cp:lastModifiedBy>
  <cp:revision>118</cp:revision>
  <dcterms:created xsi:type="dcterms:W3CDTF">2005-03-10T05:25:48Z</dcterms:created>
  <dcterms:modified xsi:type="dcterms:W3CDTF">2020-02-18T05:22:40Z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