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s/slide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4.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16"/>
  </p:notesMasterIdLst>
  <p:handoutMasterIdLst>
    <p:handoutMasterId r:id="rId17"/>
  </p:handoutMasterIdLst>
  <p:sldIdLst>
    <p:sldId id="282" r:id="rId2"/>
    <p:sldId id="267" r:id="rId3"/>
    <p:sldId id="266" r:id="rId4"/>
    <p:sldId id="269" r:id="rId5"/>
    <p:sldId id="270" r:id="rId6"/>
    <p:sldId id="271" r:id="rId7"/>
    <p:sldId id="272" r:id="rId8"/>
    <p:sldId id="268" r:id="rId9"/>
    <p:sldId id="274" r:id="rId10"/>
    <p:sldId id="273" r:id="rId11"/>
    <p:sldId id="275" r:id="rId12"/>
    <p:sldId id="277" r:id="rId13"/>
    <p:sldId id="276" r:id="rId14"/>
    <p:sldId id="280" r:id="rId15"/>
  </p:sldIdLst>
  <p:sldSz cx="9144000" cy="6858000" type="screen4x3"/>
  <p:notesSz cx="6735763" cy="9866313"/>
  <p:defaultTextStyle>
    <a:defPPr>
      <a:defRPr lang="ja-JP"/>
    </a:defPPr>
    <a:lvl1pPr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FF"/>
    <a:srgbClr val="FF6600"/>
    <a:srgbClr val="3333FF"/>
    <a:srgbClr val="FF0000"/>
    <a:srgbClr val="CCFFFF"/>
    <a:srgbClr val="CCFFCC"/>
    <a:srgbClr val="8000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snapToGrid="0">
      <p:cViewPr>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1026"/>
          <p:cNvSpPr>
            <a:spLocks noGrp="1" noChangeArrowheads="1"/>
          </p:cNvSpPr>
          <p:nvPr>
            <p:ph type="hdr" sz="quarter"/>
          </p:nvPr>
        </p:nvSpPr>
        <p:spPr bwMode="auto">
          <a:xfrm>
            <a:off x="0" y="0"/>
            <a:ext cx="29194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defTabSz="915988">
              <a:defRPr sz="1100"/>
            </a:lvl1pPr>
          </a:lstStyle>
          <a:p>
            <a:endParaRPr lang="en-US" altLang="ja-JP"/>
          </a:p>
        </p:txBody>
      </p:sp>
      <p:sp>
        <p:nvSpPr>
          <p:cNvPr id="25603" name="Rectangle 1027"/>
          <p:cNvSpPr>
            <a:spLocks noGrp="1" noChangeArrowheads="1"/>
          </p:cNvSpPr>
          <p:nvPr>
            <p:ph type="dt" sz="quarter" idx="1"/>
          </p:nvPr>
        </p:nvSpPr>
        <p:spPr bwMode="auto">
          <a:xfrm>
            <a:off x="3816350" y="0"/>
            <a:ext cx="29194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defTabSz="915988">
              <a:defRPr sz="1100"/>
            </a:lvl1pPr>
          </a:lstStyle>
          <a:p>
            <a:endParaRPr lang="en-US" altLang="ja-JP"/>
          </a:p>
        </p:txBody>
      </p:sp>
      <p:sp>
        <p:nvSpPr>
          <p:cNvPr id="25604" name="Rectangle 1028"/>
          <p:cNvSpPr>
            <a:spLocks noGrp="1" noChangeArrowheads="1"/>
          </p:cNvSpPr>
          <p:nvPr>
            <p:ph type="ftr" sz="quarter" idx="2"/>
          </p:nvPr>
        </p:nvSpPr>
        <p:spPr bwMode="auto">
          <a:xfrm>
            <a:off x="0" y="9374188"/>
            <a:ext cx="29194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defTabSz="915988">
              <a:defRPr sz="1100"/>
            </a:lvl1pPr>
          </a:lstStyle>
          <a:p>
            <a:endParaRPr lang="en-US" altLang="ja-JP"/>
          </a:p>
        </p:txBody>
      </p:sp>
      <p:sp>
        <p:nvSpPr>
          <p:cNvPr id="25605" name="Rectangle 1029"/>
          <p:cNvSpPr>
            <a:spLocks noGrp="1" noChangeArrowheads="1"/>
          </p:cNvSpPr>
          <p:nvPr>
            <p:ph type="sldNum" sz="quarter" idx="3"/>
          </p:nvPr>
        </p:nvSpPr>
        <p:spPr bwMode="auto">
          <a:xfrm>
            <a:off x="3816350" y="9374188"/>
            <a:ext cx="29194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defTabSz="915988">
              <a:defRPr sz="1100"/>
            </a:lvl1pPr>
          </a:lstStyle>
          <a:p>
            <a:fld id="{9897B517-B9D9-4D48-81CB-C02C870B80F8}" type="slidenum">
              <a:rPr lang="en-US" altLang="ja-JP"/>
              <a:pPr/>
              <a:t>‹#›</a:t>
            </a:fld>
            <a:endParaRPr lang="en-US" altLang="ja-JP"/>
          </a:p>
        </p:txBody>
      </p:sp>
    </p:spTree>
    <p:extLst>
      <p:ext uri="{BB962C8B-B14F-4D97-AF65-F5344CB8AC3E}">
        <p14:creationId xmlns:p14="http://schemas.microsoft.com/office/powerpoint/2010/main" val="35518396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897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defTabSz="915988">
              <a:defRPr sz="1100"/>
            </a:lvl1pPr>
          </a:lstStyle>
          <a:p>
            <a:endParaRPr lang="en-US" altLang="ja-JP"/>
          </a:p>
        </p:txBody>
      </p:sp>
      <p:sp>
        <p:nvSpPr>
          <p:cNvPr id="28675" name="Rectangle 3"/>
          <p:cNvSpPr>
            <a:spLocks noGrp="1" noChangeArrowheads="1"/>
          </p:cNvSpPr>
          <p:nvPr>
            <p:ph type="dt" idx="1"/>
          </p:nvPr>
        </p:nvSpPr>
        <p:spPr bwMode="auto">
          <a:xfrm>
            <a:off x="3810000" y="0"/>
            <a:ext cx="2897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defTabSz="915988">
              <a:defRPr sz="1100"/>
            </a:lvl1pPr>
          </a:lstStyle>
          <a:p>
            <a:endParaRPr lang="en-US" altLang="ja-JP"/>
          </a:p>
        </p:txBody>
      </p:sp>
      <p:sp>
        <p:nvSpPr>
          <p:cNvPr id="28676" name="Rectangle 4"/>
          <p:cNvSpPr>
            <a:spLocks noChangeArrowheads="1" noTextEdit="1"/>
          </p:cNvSpPr>
          <p:nvPr>
            <p:ph type="sldImg" idx="2"/>
          </p:nvPr>
        </p:nvSpPr>
        <p:spPr bwMode="auto">
          <a:xfrm>
            <a:off x="954088" y="762000"/>
            <a:ext cx="4876800" cy="36576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8677" name="Rectangle 5"/>
          <p:cNvSpPr>
            <a:spLocks noGrp="1" noChangeArrowheads="1"/>
          </p:cNvSpPr>
          <p:nvPr>
            <p:ph type="body" sz="quarter" idx="3"/>
          </p:nvPr>
        </p:nvSpPr>
        <p:spPr bwMode="auto">
          <a:xfrm>
            <a:off x="915988" y="4724400"/>
            <a:ext cx="4951412"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28678" name="Rectangle 6"/>
          <p:cNvSpPr>
            <a:spLocks noGrp="1" noChangeArrowheads="1"/>
          </p:cNvSpPr>
          <p:nvPr>
            <p:ph type="ftr" sz="quarter" idx="4"/>
          </p:nvPr>
        </p:nvSpPr>
        <p:spPr bwMode="auto">
          <a:xfrm>
            <a:off x="0" y="9374188"/>
            <a:ext cx="2897188"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defTabSz="915988">
              <a:defRPr sz="1100"/>
            </a:lvl1pPr>
          </a:lstStyle>
          <a:p>
            <a:endParaRPr lang="en-US" altLang="ja-JP"/>
          </a:p>
        </p:txBody>
      </p:sp>
      <p:sp>
        <p:nvSpPr>
          <p:cNvPr id="28679" name="Rectangle 7"/>
          <p:cNvSpPr>
            <a:spLocks noGrp="1" noChangeArrowheads="1"/>
          </p:cNvSpPr>
          <p:nvPr>
            <p:ph type="sldNum" sz="quarter" idx="5"/>
          </p:nvPr>
        </p:nvSpPr>
        <p:spPr bwMode="auto">
          <a:xfrm>
            <a:off x="3810000" y="9374188"/>
            <a:ext cx="2897188"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defTabSz="915988">
              <a:defRPr sz="1100"/>
            </a:lvl1pPr>
          </a:lstStyle>
          <a:p>
            <a:fld id="{D20B43CF-F8C4-4818-9397-0967DFD058C3}" type="slidenum">
              <a:rPr lang="en-US" altLang="ja-JP"/>
              <a:pPr/>
              <a:t>‹#›</a:t>
            </a:fld>
            <a:endParaRPr lang="en-US" altLang="ja-JP"/>
          </a:p>
        </p:txBody>
      </p:sp>
    </p:spTree>
    <p:extLst>
      <p:ext uri="{BB962C8B-B14F-4D97-AF65-F5344CB8AC3E}">
        <p14:creationId xmlns:p14="http://schemas.microsoft.com/office/powerpoint/2010/main" val="145370417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E7F9CB-CD7E-47BD-90A8-A559BCB94D80}" type="slidenum">
              <a:rPr lang="en-US" altLang="ja-JP"/>
              <a:pPr/>
              <a:t>0</a:t>
            </a:fld>
            <a:endParaRPr lang="en-US" altLang="ja-JP"/>
          </a:p>
        </p:txBody>
      </p:sp>
      <p:sp>
        <p:nvSpPr>
          <p:cNvPr id="35842" name="Rectangle 2"/>
          <p:cNvSpPr>
            <a:spLocks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ja-JP"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127D97-35E7-412C-A5D2-21751A4965D3}" type="slidenum">
              <a:rPr lang="en-US" altLang="ja-JP"/>
              <a:pPr/>
              <a:t>13</a:t>
            </a:fld>
            <a:endParaRPr lang="en-US" altLang="ja-JP"/>
          </a:p>
        </p:txBody>
      </p:sp>
      <p:sp>
        <p:nvSpPr>
          <p:cNvPr id="32770" name="Rectangle 2"/>
          <p:cNvSpPr>
            <a:spLocks noChangeArrowheads="1" noTextEdit="1"/>
          </p:cNvSpPr>
          <p:nvPr>
            <p:ph type="sldImg"/>
          </p:nvPr>
        </p:nvSpPr>
        <p:spPr>
          <a:xfrm>
            <a:off x="955675" y="762000"/>
            <a:ext cx="4875213" cy="3656013"/>
          </a:xfrm>
          <a:ln/>
        </p:spPr>
      </p:sp>
      <p:sp>
        <p:nvSpPr>
          <p:cNvPr id="32771" name="Rectangle 3"/>
          <p:cNvSpPr>
            <a:spLocks noGrp="1" noChangeArrowheads="1"/>
          </p:cNvSpPr>
          <p:nvPr>
            <p:ph type="body" idx="1"/>
          </p:nvPr>
        </p:nvSpPr>
        <p:spPr>
          <a:xfrm>
            <a:off x="914400" y="4722813"/>
            <a:ext cx="4953000" cy="4418012"/>
          </a:xfrm>
        </p:spPr>
        <p:txBody>
          <a:bodyPr lIns="91406" tIns="45702" rIns="91406" bIns="45702"/>
          <a:lstStyle/>
          <a:p>
            <a:endParaRPr lang="ja-JP"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r>
              <a:rPr lang="ja-JP" altLang="en-US"/>
              <a:t>（</a:t>
            </a:r>
            <a:fld id="{4921894F-D287-4503-9A27-FB53C4FA7D07}" type="slidenum">
              <a:rPr lang="ja-JP" altLang="en-US"/>
              <a:pPr/>
              <a:t>‹#›</a:t>
            </a:fld>
            <a:r>
              <a:rPr lang="en-US" altLang="ja-JP"/>
              <a:t>/</a:t>
            </a:r>
            <a:r>
              <a:rPr lang="ja-JP" altLang="en-US"/>
              <a:t>１２）</a:t>
            </a:r>
          </a:p>
        </p:txBody>
      </p:sp>
    </p:spTree>
    <p:extLst>
      <p:ext uri="{BB962C8B-B14F-4D97-AF65-F5344CB8AC3E}">
        <p14:creationId xmlns:p14="http://schemas.microsoft.com/office/powerpoint/2010/main" val="2452722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r>
              <a:rPr lang="ja-JP" altLang="en-US"/>
              <a:t>（</a:t>
            </a:r>
            <a:fld id="{9C538658-A796-44F2-BD53-574064EFD9D0}" type="slidenum">
              <a:rPr lang="ja-JP" altLang="en-US"/>
              <a:pPr/>
              <a:t>‹#›</a:t>
            </a:fld>
            <a:r>
              <a:rPr lang="en-US" altLang="ja-JP"/>
              <a:t>/</a:t>
            </a:r>
            <a:r>
              <a:rPr lang="ja-JP" altLang="en-US"/>
              <a:t>１２）</a:t>
            </a:r>
          </a:p>
        </p:txBody>
      </p:sp>
    </p:spTree>
    <p:extLst>
      <p:ext uri="{BB962C8B-B14F-4D97-AF65-F5344CB8AC3E}">
        <p14:creationId xmlns:p14="http://schemas.microsoft.com/office/powerpoint/2010/main" val="2644831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r>
              <a:rPr lang="ja-JP" altLang="en-US"/>
              <a:t>（</a:t>
            </a:r>
            <a:fld id="{74EE2865-6BBC-4ABC-8923-1C4198D73D69}" type="slidenum">
              <a:rPr lang="ja-JP" altLang="en-US"/>
              <a:pPr/>
              <a:t>‹#›</a:t>
            </a:fld>
            <a:r>
              <a:rPr lang="en-US" altLang="ja-JP"/>
              <a:t>/</a:t>
            </a:r>
            <a:r>
              <a:rPr lang="ja-JP" altLang="en-US"/>
              <a:t>１２）</a:t>
            </a:r>
          </a:p>
        </p:txBody>
      </p:sp>
    </p:spTree>
    <p:extLst>
      <p:ext uri="{BB962C8B-B14F-4D97-AF65-F5344CB8AC3E}">
        <p14:creationId xmlns:p14="http://schemas.microsoft.com/office/powerpoint/2010/main" val="143463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r>
              <a:rPr lang="ja-JP" altLang="en-US"/>
              <a:t>（</a:t>
            </a:r>
            <a:fld id="{953972F3-5B87-4390-8E03-CE4A853A4E97}" type="slidenum">
              <a:rPr lang="ja-JP" altLang="en-US"/>
              <a:pPr/>
              <a:t>‹#›</a:t>
            </a:fld>
            <a:r>
              <a:rPr lang="en-US" altLang="ja-JP"/>
              <a:t>/</a:t>
            </a:r>
            <a:r>
              <a:rPr lang="ja-JP" altLang="en-US"/>
              <a:t>１２）</a:t>
            </a:r>
          </a:p>
        </p:txBody>
      </p:sp>
    </p:spTree>
    <p:extLst>
      <p:ext uri="{BB962C8B-B14F-4D97-AF65-F5344CB8AC3E}">
        <p14:creationId xmlns:p14="http://schemas.microsoft.com/office/powerpoint/2010/main" val="2547147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r>
              <a:rPr lang="ja-JP" altLang="en-US"/>
              <a:t>（</a:t>
            </a:r>
            <a:fld id="{A4B46959-C8AF-450C-968B-31BBB0E3EC50}" type="slidenum">
              <a:rPr lang="ja-JP" altLang="en-US"/>
              <a:pPr/>
              <a:t>‹#›</a:t>
            </a:fld>
            <a:r>
              <a:rPr lang="en-US" altLang="ja-JP"/>
              <a:t>/</a:t>
            </a:r>
            <a:r>
              <a:rPr lang="ja-JP" altLang="en-US"/>
              <a:t>１２）</a:t>
            </a:r>
          </a:p>
        </p:txBody>
      </p:sp>
    </p:spTree>
    <p:extLst>
      <p:ext uri="{BB962C8B-B14F-4D97-AF65-F5344CB8AC3E}">
        <p14:creationId xmlns:p14="http://schemas.microsoft.com/office/powerpoint/2010/main" val="3202112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r>
              <a:rPr lang="ja-JP" altLang="en-US"/>
              <a:t>（</a:t>
            </a:r>
            <a:fld id="{C9562F7C-30A4-455E-A240-9DEF7DB2AE7C}" type="slidenum">
              <a:rPr lang="ja-JP" altLang="en-US"/>
              <a:pPr/>
              <a:t>‹#›</a:t>
            </a:fld>
            <a:r>
              <a:rPr lang="en-US" altLang="ja-JP"/>
              <a:t>/</a:t>
            </a:r>
            <a:r>
              <a:rPr lang="ja-JP" altLang="en-US"/>
              <a:t>１２）</a:t>
            </a:r>
          </a:p>
        </p:txBody>
      </p:sp>
    </p:spTree>
    <p:extLst>
      <p:ext uri="{BB962C8B-B14F-4D97-AF65-F5344CB8AC3E}">
        <p14:creationId xmlns:p14="http://schemas.microsoft.com/office/powerpoint/2010/main" val="2914072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r>
              <a:rPr lang="ja-JP" altLang="en-US"/>
              <a:t>（</a:t>
            </a:r>
            <a:fld id="{528D7D96-9462-4190-A696-0A8890A30AAA}" type="slidenum">
              <a:rPr lang="ja-JP" altLang="en-US"/>
              <a:pPr/>
              <a:t>‹#›</a:t>
            </a:fld>
            <a:r>
              <a:rPr lang="en-US" altLang="ja-JP"/>
              <a:t>/</a:t>
            </a:r>
            <a:r>
              <a:rPr lang="ja-JP" altLang="en-US"/>
              <a:t>１２）</a:t>
            </a:r>
          </a:p>
        </p:txBody>
      </p:sp>
    </p:spTree>
    <p:extLst>
      <p:ext uri="{BB962C8B-B14F-4D97-AF65-F5344CB8AC3E}">
        <p14:creationId xmlns:p14="http://schemas.microsoft.com/office/powerpoint/2010/main" val="3480524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r>
              <a:rPr lang="ja-JP" altLang="en-US"/>
              <a:t>（</a:t>
            </a:r>
            <a:fld id="{B68A4A3B-9CC1-4BE9-918C-B9CAE707C927}" type="slidenum">
              <a:rPr lang="ja-JP" altLang="en-US"/>
              <a:pPr/>
              <a:t>‹#›</a:t>
            </a:fld>
            <a:r>
              <a:rPr lang="en-US" altLang="ja-JP"/>
              <a:t>/</a:t>
            </a:r>
            <a:r>
              <a:rPr lang="ja-JP" altLang="en-US"/>
              <a:t>１２）</a:t>
            </a:r>
          </a:p>
        </p:txBody>
      </p:sp>
    </p:spTree>
    <p:extLst>
      <p:ext uri="{BB962C8B-B14F-4D97-AF65-F5344CB8AC3E}">
        <p14:creationId xmlns:p14="http://schemas.microsoft.com/office/powerpoint/2010/main" val="962176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r>
              <a:rPr lang="ja-JP" altLang="en-US"/>
              <a:t>（</a:t>
            </a:r>
            <a:fld id="{831140F8-59BC-44C6-829B-F49839F2997C}" type="slidenum">
              <a:rPr lang="ja-JP" altLang="en-US"/>
              <a:pPr/>
              <a:t>‹#›</a:t>
            </a:fld>
            <a:r>
              <a:rPr lang="en-US" altLang="ja-JP"/>
              <a:t>/</a:t>
            </a:r>
            <a:r>
              <a:rPr lang="ja-JP" altLang="en-US"/>
              <a:t>１２）</a:t>
            </a:r>
          </a:p>
        </p:txBody>
      </p:sp>
    </p:spTree>
    <p:extLst>
      <p:ext uri="{BB962C8B-B14F-4D97-AF65-F5344CB8AC3E}">
        <p14:creationId xmlns:p14="http://schemas.microsoft.com/office/powerpoint/2010/main" val="42946699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r>
              <a:rPr lang="ja-JP" altLang="en-US"/>
              <a:t>（</a:t>
            </a:r>
            <a:fld id="{B20577B0-515A-4698-AA42-9B4AB38BED26}" type="slidenum">
              <a:rPr lang="ja-JP" altLang="en-US"/>
              <a:pPr/>
              <a:t>‹#›</a:t>
            </a:fld>
            <a:r>
              <a:rPr lang="en-US" altLang="ja-JP"/>
              <a:t>/</a:t>
            </a:r>
            <a:r>
              <a:rPr lang="ja-JP" altLang="en-US"/>
              <a:t>１２）</a:t>
            </a:r>
          </a:p>
        </p:txBody>
      </p:sp>
    </p:spTree>
    <p:extLst>
      <p:ext uri="{BB962C8B-B14F-4D97-AF65-F5344CB8AC3E}">
        <p14:creationId xmlns:p14="http://schemas.microsoft.com/office/powerpoint/2010/main" val="9776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r>
              <a:rPr lang="ja-JP" altLang="en-US"/>
              <a:t>（</a:t>
            </a:r>
            <a:fld id="{52B89B48-BE47-4B0C-B2E5-4BD08CFD3D2C}" type="slidenum">
              <a:rPr lang="ja-JP" altLang="en-US"/>
              <a:pPr/>
              <a:t>‹#›</a:t>
            </a:fld>
            <a:r>
              <a:rPr lang="en-US" altLang="ja-JP"/>
              <a:t>/</a:t>
            </a:r>
            <a:r>
              <a:rPr lang="ja-JP" altLang="en-US"/>
              <a:t>１２）</a:t>
            </a:r>
          </a:p>
        </p:txBody>
      </p:sp>
    </p:spTree>
    <p:extLst>
      <p:ext uri="{BB962C8B-B14F-4D97-AF65-F5344CB8AC3E}">
        <p14:creationId xmlns:p14="http://schemas.microsoft.com/office/powerpoint/2010/main" val="3242808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7239000" y="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1">
                <a:latin typeface="HG丸ｺﾞｼｯｸM-PRO" pitchFamily="50" charset="-128"/>
                <a:ea typeface="HG丸ｺﾞｼｯｸM-PRO" pitchFamily="50" charset="-128"/>
              </a:defRPr>
            </a:lvl1pPr>
          </a:lstStyle>
          <a:p>
            <a:r>
              <a:rPr lang="ja-JP" altLang="en-US"/>
              <a:t>（</a:t>
            </a:r>
            <a:fld id="{8FD00EFB-86FD-443F-ACC0-748D257AF11C}" type="slidenum">
              <a:rPr lang="ja-JP" altLang="en-US"/>
              <a:pPr/>
              <a:t>‹#›</a:t>
            </a:fld>
            <a:r>
              <a:rPr lang="en-US" altLang="ja-JP"/>
              <a:t>/</a:t>
            </a:r>
            <a:r>
              <a:rPr lang="ja-JP" altLang="en-US"/>
              <a:t>１２）</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Times New Roman" pitchFamily="18" charset="0"/>
          <a:ea typeface="ＭＳ Ｐゴシック" pitchFamily="50" charset="-128"/>
        </a:defRPr>
      </a:lvl2pPr>
      <a:lvl3pPr algn="ctr" rtl="0" fontAlgn="base">
        <a:spcBef>
          <a:spcPct val="0"/>
        </a:spcBef>
        <a:spcAft>
          <a:spcPct val="0"/>
        </a:spcAft>
        <a:defRPr kumimoji="1" sz="4400">
          <a:solidFill>
            <a:schemeClr val="tx2"/>
          </a:solidFill>
          <a:latin typeface="Times New Roman" pitchFamily="18" charset="0"/>
          <a:ea typeface="ＭＳ Ｐゴシック" pitchFamily="50" charset="-128"/>
        </a:defRPr>
      </a:lvl3pPr>
      <a:lvl4pPr algn="ctr" rtl="0" fontAlgn="base">
        <a:spcBef>
          <a:spcPct val="0"/>
        </a:spcBef>
        <a:spcAft>
          <a:spcPct val="0"/>
        </a:spcAft>
        <a:defRPr kumimoji="1" sz="4400">
          <a:solidFill>
            <a:schemeClr val="tx2"/>
          </a:solidFill>
          <a:latin typeface="Times New Roman" pitchFamily="18" charset="0"/>
          <a:ea typeface="ＭＳ Ｐゴシック" pitchFamily="50" charset="-128"/>
        </a:defRPr>
      </a:lvl4pPr>
      <a:lvl5pPr algn="ctr" rtl="0" fontAlgn="base">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Text Box 4"/>
          <p:cNvSpPr txBox="1">
            <a:spLocks noChangeArrowheads="1"/>
          </p:cNvSpPr>
          <p:nvPr/>
        </p:nvSpPr>
        <p:spPr bwMode="auto">
          <a:xfrm>
            <a:off x="2209800" y="4953000"/>
            <a:ext cx="5257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endParaRPr lang="ja-JP" altLang="ja-JP" sz="1600"/>
          </a:p>
        </p:txBody>
      </p:sp>
      <p:sp>
        <p:nvSpPr>
          <p:cNvPr id="34821" name="Text Box 5"/>
          <p:cNvSpPr txBox="1">
            <a:spLocks noChangeArrowheads="1"/>
          </p:cNvSpPr>
          <p:nvPr/>
        </p:nvSpPr>
        <p:spPr bwMode="auto">
          <a:xfrm>
            <a:off x="1328738" y="1706563"/>
            <a:ext cx="6107112" cy="701675"/>
          </a:xfrm>
          <a:prstGeom prst="rect">
            <a:avLst/>
          </a:prstGeom>
          <a:solidFill>
            <a:srgbClr val="00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4000" b="1">
                <a:ea typeface="HG創英角ﾎﾟｯﾌﾟ体" pitchFamily="49" charset="-128"/>
              </a:rPr>
              <a:t>講評の仕方</a:t>
            </a:r>
            <a:r>
              <a:rPr lang="en-US" altLang="ja-JP" sz="4000" b="1">
                <a:ea typeface="HG創英角ﾎﾟｯﾌﾟ体" pitchFamily="49" charset="-128"/>
              </a:rPr>
              <a:t>Ⅱ</a:t>
            </a:r>
            <a:r>
              <a:rPr lang="ja-JP" altLang="en-US" sz="4000" b="1">
                <a:ea typeface="HG創英角ﾎﾟｯﾌﾟ体" pitchFamily="49" charset="-128"/>
              </a:rPr>
              <a:t>（着目点）</a:t>
            </a:r>
            <a:endParaRPr lang="ja-JP" altLang="en-US" sz="4800" b="1">
              <a:ea typeface="HG創英角ﾎﾟｯﾌﾟ体" pitchFamily="49" charset="-128"/>
            </a:endParaRPr>
          </a:p>
        </p:txBody>
      </p:sp>
      <p:sp>
        <p:nvSpPr>
          <p:cNvPr id="34824" name="Text Box 8"/>
          <p:cNvSpPr txBox="1">
            <a:spLocks noChangeArrowheads="1"/>
          </p:cNvSpPr>
          <p:nvPr/>
        </p:nvSpPr>
        <p:spPr bwMode="auto">
          <a:xfrm>
            <a:off x="1981200" y="3376613"/>
            <a:ext cx="2857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a:t>　</a:t>
            </a:r>
            <a:endParaRPr lang="ja-JP" altLang="en-US" sz="1600"/>
          </a:p>
        </p:txBody>
      </p:sp>
      <p:sp>
        <p:nvSpPr>
          <p:cNvPr id="34833" name="Rectangle 17"/>
          <p:cNvSpPr>
            <a:spLocks noChangeArrowheads="1"/>
          </p:cNvSpPr>
          <p:nvPr/>
        </p:nvSpPr>
        <p:spPr bwMode="auto">
          <a:xfrm>
            <a:off x="1479550" y="3181350"/>
            <a:ext cx="5584825" cy="1922463"/>
          </a:xfrm>
          <a:prstGeom prst="rect">
            <a:avLst/>
          </a:prstGeom>
          <a:solidFill>
            <a:schemeClr val="bg1"/>
          </a:solidFill>
          <a:ln w="28575" cap="rnd">
            <a:solidFill>
              <a:schemeClr val="tx1"/>
            </a:solidFill>
            <a:prstDash val="sysDot"/>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834" name="Text Box 18"/>
          <p:cNvSpPr txBox="1">
            <a:spLocks noChangeArrowheads="1"/>
          </p:cNvSpPr>
          <p:nvPr/>
        </p:nvSpPr>
        <p:spPr bwMode="auto">
          <a:xfrm>
            <a:off x="3200400" y="52578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800" b="1"/>
              <a:t> </a:t>
            </a:r>
            <a:endParaRPr lang="en-US" altLang="ja-JP" sz="1800"/>
          </a:p>
        </p:txBody>
      </p:sp>
      <p:sp>
        <p:nvSpPr>
          <p:cNvPr id="34835" name="Text Box 19"/>
          <p:cNvSpPr txBox="1">
            <a:spLocks noChangeArrowheads="1"/>
          </p:cNvSpPr>
          <p:nvPr/>
        </p:nvSpPr>
        <p:spPr bwMode="auto">
          <a:xfrm>
            <a:off x="3200400" y="5562600"/>
            <a:ext cx="24844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600" b="1"/>
              <a:t> </a:t>
            </a:r>
            <a:endParaRPr lang="en-US" altLang="ja-JP" sz="1600"/>
          </a:p>
        </p:txBody>
      </p:sp>
      <p:pic>
        <p:nvPicPr>
          <p:cNvPr id="34839" name="Picture 2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2425" y="396875"/>
            <a:ext cx="1111250" cy="101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840" name="Text Box 24"/>
          <p:cNvSpPr txBox="1">
            <a:spLocks noChangeArrowheads="1"/>
          </p:cNvSpPr>
          <p:nvPr/>
        </p:nvSpPr>
        <p:spPr bwMode="auto">
          <a:xfrm>
            <a:off x="3121025" y="5519738"/>
            <a:ext cx="3397250" cy="3937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0000"/>
              </a:lnSpc>
            </a:pPr>
            <a:r>
              <a:rPr lang="ja-JP" altLang="en-US" sz="1800" b="1">
                <a:latin typeface="ＭＳ Ｐゴシック" pitchFamily="50" charset="-128"/>
              </a:rPr>
              <a:t>ＱＣサークル東海支部静岡地区　　　　　　　　　　　　　　　　　　　　　　　　　　　　　　　　　　　　　　　　　　　　　　　　　</a:t>
            </a:r>
          </a:p>
        </p:txBody>
      </p:sp>
      <p:sp>
        <p:nvSpPr>
          <p:cNvPr id="34845" name="Text Box 29"/>
          <p:cNvSpPr txBox="1">
            <a:spLocks noChangeArrowheads="1"/>
          </p:cNvSpPr>
          <p:nvPr/>
        </p:nvSpPr>
        <p:spPr bwMode="auto">
          <a:xfrm>
            <a:off x="1801813" y="3394075"/>
            <a:ext cx="3460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a:latin typeface="HG創英角ﾎﾟｯﾌﾟ体" pitchFamily="49" charset="-128"/>
                <a:ea typeface="HG創英角ﾎﾟｯﾌﾟ体" pitchFamily="49" charset="-128"/>
              </a:rPr>
              <a:t>１．ＱＣサークルの基本</a:t>
            </a:r>
          </a:p>
        </p:txBody>
      </p:sp>
      <p:sp>
        <p:nvSpPr>
          <p:cNvPr id="34846" name="Text Box 30"/>
          <p:cNvSpPr txBox="1">
            <a:spLocks noChangeArrowheads="1"/>
          </p:cNvSpPr>
          <p:nvPr/>
        </p:nvSpPr>
        <p:spPr bwMode="auto">
          <a:xfrm>
            <a:off x="1806575" y="3935413"/>
            <a:ext cx="360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a:latin typeface="HG創英角ﾎﾟｯﾌﾟ体" pitchFamily="49" charset="-128"/>
                <a:ea typeface="HG創英角ﾎﾟｯﾌﾟ体" pitchFamily="49" charset="-128"/>
              </a:rPr>
              <a:t>２．</a:t>
            </a:r>
            <a:r>
              <a:rPr lang="ja-JP" altLang="en-US">
                <a:latin typeface="HG創英角ﾎﾟｯﾌﾟ体" pitchFamily="49" charset="-128"/>
                <a:ea typeface="HG創英角ﾎﾟｯﾌﾟ体" pitchFamily="49" charset="-128"/>
              </a:rPr>
              <a:t> </a:t>
            </a:r>
            <a:r>
              <a:rPr lang="en-US" altLang="ja-JP" sz="1800">
                <a:latin typeface="HG創英角ﾎﾟｯﾌﾟ体" pitchFamily="49" charset="-128"/>
                <a:ea typeface="HG創英角ﾎﾟｯﾌﾟ体" pitchFamily="49" charset="-128"/>
              </a:rPr>
              <a:t>QC</a:t>
            </a:r>
            <a:r>
              <a:rPr lang="ja-JP" altLang="en-US" sz="1800">
                <a:latin typeface="HG創英角ﾎﾟｯﾌﾟ体" pitchFamily="49" charset="-128"/>
                <a:ea typeface="HG創英角ﾎﾟｯﾌﾟ体" pitchFamily="49" charset="-128"/>
              </a:rPr>
              <a:t>（科学的）アプローチ</a:t>
            </a:r>
          </a:p>
        </p:txBody>
      </p:sp>
      <p:sp>
        <p:nvSpPr>
          <p:cNvPr id="34847" name="Text Box 31"/>
          <p:cNvSpPr txBox="1">
            <a:spLocks noChangeArrowheads="1"/>
          </p:cNvSpPr>
          <p:nvPr/>
        </p:nvSpPr>
        <p:spPr bwMode="auto">
          <a:xfrm>
            <a:off x="1789113" y="4476750"/>
            <a:ext cx="50911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a:latin typeface="HG創英角ﾎﾟｯﾌﾟ体" pitchFamily="49" charset="-128"/>
                <a:ea typeface="HG創英角ﾎﾟｯﾌﾟ体" pitchFamily="49" charset="-128"/>
              </a:rPr>
              <a:t>３．発表報告文の背景にあるものへのコメント</a:t>
            </a:r>
          </a:p>
        </p:txBody>
      </p:sp>
      <p:pic>
        <p:nvPicPr>
          <p:cNvPr id="34849" name="Picture 33" descr="17_0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21438" y="3057525"/>
            <a:ext cx="2101850" cy="1449388"/>
          </a:xfrm>
          <a:prstGeom prst="rect">
            <a:avLst/>
          </a:prstGeom>
          <a:noFill/>
          <a:extLst>
            <a:ext uri="{909E8E84-426E-40DD-AFC4-6F175D3DCCD1}">
              <a14:hiddenFill xmlns:a14="http://schemas.microsoft.com/office/drawing/2010/main">
                <a:solidFill>
                  <a:srgbClr val="FFFFFF"/>
                </a:solidFill>
              </a14:hiddenFill>
            </a:ext>
          </a:extLst>
        </p:spPr>
      </p:pic>
      <p:grpSp>
        <p:nvGrpSpPr>
          <p:cNvPr id="34853" name="Group 37"/>
          <p:cNvGrpSpPr>
            <a:grpSpLocks/>
          </p:cNvGrpSpPr>
          <p:nvPr/>
        </p:nvGrpSpPr>
        <p:grpSpPr bwMode="auto">
          <a:xfrm>
            <a:off x="6037263" y="315913"/>
            <a:ext cx="2443162" cy="473075"/>
            <a:chOff x="3803" y="199"/>
            <a:chExt cx="1539" cy="298"/>
          </a:xfrm>
        </p:grpSpPr>
        <p:sp>
          <p:nvSpPr>
            <p:cNvPr id="34851" name="AutoShape 35"/>
            <p:cNvSpPr>
              <a:spLocks noChangeArrowheads="1"/>
            </p:cNvSpPr>
            <p:nvPr/>
          </p:nvSpPr>
          <p:spPr bwMode="auto">
            <a:xfrm>
              <a:off x="3803" y="199"/>
              <a:ext cx="1539" cy="298"/>
            </a:xfrm>
            <a:prstGeom prst="hexagon">
              <a:avLst>
                <a:gd name="adj" fmla="val 129111"/>
                <a:gd name="vf" fmla="val 115470"/>
              </a:avLst>
            </a:prstGeom>
            <a:solidFill>
              <a:schemeClr val="accent1"/>
            </a:solidFill>
            <a:ln w="57150" cmpd="thinThick">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852" name="Text Box 36"/>
            <p:cNvSpPr txBox="1">
              <a:spLocks noChangeArrowheads="1"/>
            </p:cNvSpPr>
            <p:nvPr/>
          </p:nvSpPr>
          <p:spPr bwMode="auto">
            <a:xfrm>
              <a:off x="3973" y="232"/>
              <a:ext cx="109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600" b="1"/>
                <a:t>　標準版　　　　</a:t>
              </a:r>
              <a:endParaRPr lang="ja-JP" altLang="en-US"/>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3"/>
          <p:cNvSpPr>
            <a:spLocks noGrp="1"/>
          </p:cNvSpPr>
          <p:nvPr>
            <p:ph type="sldNum" sz="quarter" idx="12"/>
          </p:nvPr>
        </p:nvSpPr>
        <p:spPr/>
        <p:txBody>
          <a:bodyPr/>
          <a:lstStyle/>
          <a:p>
            <a:r>
              <a:rPr lang="ja-JP" altLang="en-US"/>
              <a:t>（</a:t>
            </a:r>
            <a:fld id="{37161B09-C9E7-4AB6-A027-BFFD48E73F9D}" type="slidenum">
              <a:rPr lang="ja-JP" altLang="en-US"/>
              <a:pPr/>
              <a:t>9</a:t>
            </a:fld>
            <a:r>
              <a:rPr lang="en-US" altLang="ja-JP"/>
              <a:t>/</a:t>
            </a:r>
            <a:r>
              <a:rPr lang="ja-JP" altLang="en-US"/>
              <a:t>１２）</a:t>
            </a:r>
          </a:p>
        </p:txBody>
      </p:sp>
      <p:sp>
        <p:nvSpPr>
          <p:cNvPr id="19458" name="Text Box 2"/>
          <p:cNvSpPr txBox="1">
            <a:spLocks noChangeArrowheads="1"/>
          </p:cNvSpPr>
          <p:nvPr/>
        </p:nvSpPr>
        <p:spPr bwMode="auto">
          <a:xfrm>
            <a:off x="428625" y="728663"/>
            <a:ext cx="3695700" cy="3667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latin typeface="ＭＳ Ｐゴシック" pitchFamily="50" charset="-128"/>
              </a:rPr>
              <a:t>２－８　反省と今後の進め方</a:t>
            </a:r>
          </a:p>
        </p:txBody>
      </p:sp>
      <p:sp>
        <p:nvSpPr>
          <p:cNvPr id="19459" name="Text Box 3"/>
          <p:cNvSpPr txBox="1">
            <a:spLocks noChangeArrowheads="1"/>
          </p:cNvSpPr>
          <p:nvPr/>
        </p:nvSpPr>
        <p:spPr bwMode="auto">
          <a:xfrm>
            <a:off x="746125" y="1584325"/>
            <a:ext cx="7566025"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558800">
              <a:defRPr kumimoji="1" sz="2400">
                <a:solidFill>
                  <a:schemeClr val="tx1"/>
                </a:solidFill>
                <a:latin typeface="Times New Roman" pitchFamily="18" charset="0"/>
                <a:ea typeface="ＭＳ Ｐゴシック" pitchFamily="50" charset="-128"/>
              </a:defRPr>
            </a:lvl1pPr>
            <a:lvl2pPr defTabSz="558800">
              <a:defRPr kumimoji="1" sz="2400">
                <a:solidFill>
                  <a:schemeClr val="tx1"/>
                </a:solidFill>
                <a:latin typeface="Times New Roman" pitchFamily="18" charset="0"/>
                <a:ea typeface="ＭＳ Ｐゴシック" pitchFamily="50" charset="-128"/>
              </a:defRPr>
            </a:lvl2pPr>
            <a:lvl3pPr defTabSz="558800">
              <a:defRPr kumimoji="1" sz="2400">
                <a:solidFill>
                  <a:schemeClr val="tx1"/>
                </a:solidFill>
                <a:latin typeface="Times New Roman" pitchFamily="18" charset="0"/>
                <a:ea typeface="ＭＳ Ｐゴシック" pitchFamily="50" charset="-128"/>
              </a:defRPr>
            </a:lvl3pPr>
            <a:lvl4pPr defTabSz="558800">
              <a:defRPr kumimoji="1" sz="2400">
                <a:solidFill>
                  <a:schemeClr val="tx1"/>
                </a:solidFill>
                <a:latin typeface="Times New Roman" pitchFamily="18" charset="0"/>
                <a:ea typeface="ＭＳ Ｐゴシック" pitchFamily="50" charset="-128"/>
              </a:defRPr>
            </a:lvl4pPr>
            <a:lvl5pPr defTabSz="558800">
              <a:defRPr kumimoji="1" sz="2400">
                <a:solidFill>
                  <a:schemeClr val="tx1"/>
                </a:solidFill>
                <a:latin typeface="Times New Roman" pitchFamily="18" charset="0"/>
                <a:ea typeface="ＭＳ Ｐゴシック" pitchFamily="50" charset="-128"/>
              </a:defRPr>
            </a:lvl5pPr>
            <a:lvl6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ＭＳ Ｐゴシック" pitchFamily="50" charset="-128"/>
              </a:rPr>
              <a:t>　マニュアルに従って漫然と反省するのではなく、問題解決のスピードという観点から、各ステップ毎に、サークル活動の</a:t>
            </a:r>
            <a:r>
              <a:rPr lang="ja-JP" altLang="en-US" sz="1400" b="1">
                <a:solidFill>
                  <a:srgbClr val="FF0000"/>
                </a:solidFill>
                <a:latin typeface="ＭＳ Ｐゴシック" pitchFamily="50" charset="-128"/>
              </a:rPr>
              <a:t>運営面も含めて</a:t>
            </a:r>
            <a:r>
              <a:rPr lang="ja-JP" altLang="en-US" sz="1400" b="1">
                <a:latin typeface="ＭＳ Ｐゴシック" pitchFamily="50" charset="-128"/>
              </a:rPr>
              <a:t>、反省点をまとめて今後の改善活動のスピードアップにつながるようにしておくことが大切である。</a:t>
            </a:r>
            <a:br>
              <a:rPr lang="ja-JP" altLang="en-US" sz="1400" b="1">
                <a:latin typeface="ＭＳ Ｐゴシック" pitchFamily="50" charset="-128"/>
              </a:rPr>
            </a:br>
            <a:r>
              <a:rPr lang="ja-JP" altLang="en-US" sz="1400" b="1">
                <a:latin typeface="ＭＳ Ｐゴシック" pitchFamily="50" charset="-128"/>
              </a:rPr>
              <a:t>　また、活動の運営面の良い点を他のサークルが活用出来るように、そのノウハウをまとめて置くことも会社の財産、人類の財産とするために有益なことである。</a:t>
            </a:r>
          </a:p>
        </p:txBody>
      </p:sp>
      <p:pic>
        <p:nvPicPr>
          <p:cNvPr id="1946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2425" y="3429000"/>
            <a:ext cx="4041775" cy="295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3"/>
          <p:cNvSpPr>
            <a:spLocks noGrp="1"/>
          </p:cNvSpPr>
          <p:nvPr>
            <p:ph type="sldNum" sz="quarter" idx="12"/>
          </p:nvPr>
        </p:nvSpPr>
        <p:spPr/>
        <p:txBody>
          <a:bodyPr/>
          <a:lstStyle/>
          <a:p>
            <a:r>
              <a:rPr lang="ja-JP" altLang="en-US"/>
              <a:t>（</a:t>
            </a:r>
            <a:fld id="{14F7EB2C-0372-4ED1-BAC0-939F05106322}" type="slidenum">
              <a:rPr lang="ja-JP" altLang="en-US"/>
              <a:pPr/>
              <a:t>10</a:t>
            </a:fld>
            <a:r>
              <a:rPr lang="en-US" altLang="ja-JP"/>
              <a:t>/</a:t>
            </a:r>
            <a:r>
              <a:rPr lang="ja-JP" altLang="en-US"/>
              <a:t>１２）</a:t>
            </a:r>
          </a:p>
        </p:txBody>
      </p:sp>
      <p:sp>
        <p:nvSpPr>
          <p:cNvPr id="21506" name="Text Box 2"/>
          <p:cNvSpPr txBox="1">
            <a:spLocks noChangeArrowheads="1"/>
          </p:cNvSpPr>
          <p:nvPr/>
        </p:nvSpPr>
        <p:spPr bwMode="auto">
          <a:xfrm>
            <a:off x="609600" y="596900"/>
            <a:ext cx="7923213" cy="604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558800">
              <a:defRPr kumimoji="1" sz="2400">
                <a:solidFill>
                  <a:schemeClr val="tx1"/>
                </a:solidFill>
                <a:latin typeface="Times New Roman" pitchFamily="18" charset="0"/>
                <a:ea typeface="ＭＳ Ｐゴシック" pitchFamily="50" charset="-128"/>
              </a:defRPr>
            </a:lvl1pPr>
            <a:lvl2pPr defTabSz="558800">
              <a:defRPr kumimoji="1" sz="2400">
                <a:solidFill>
                  <a:schemeClr val="tx1"/>
                </a:solidFill>
                <a:latin typeface="Times New Roman" pitchFamily="18" charset="0"/>
                <a:ea typeface="ＭＳ Ｐゴシック" pitchFamily="50" charset="-128"/>
              </a:defRPr>
            </a:lvl2pPr>
            <a:lvl3pPr defTabSz="558800">
              <a:defRPr kumimoji="1" sz="2400">
                <a:solidFill>
                  <a:schemeClr val="tx1"/>
                </a:solidFill>
                <a:latin typeface="Times New Roman" pitchFamily="18" charset="0"/>
                <a:ea typeface="ＭＳ Ｐゴシック" pitchFamily="50" charset="-128"/>
              </a:defRPr>
            </a:lvl3pPr>
            <a:lvl4pPr defTabSz="558800">
              <a:defRPr kumimoji="1" sz="2400">
                <a:solidFill>
                  <a:schemeClr val="tx1"/>
                </a:solidFill>
                <a:latin typeface="Times New Roman" pitchFamily="18" charset="0"/>
                <a:ea typeface="ＭＳ Ｐゴシック" pitchFamily="50" charset="-128"/>
              </a:defRPr>
            </a:lvl4pPr>
            <a:lvl5pPr defTabSz="558800">
              <a:defRPr kumimoji="1" sz="2400">
                <a:solidFill>
                  <a:schemeClr val="tx1"/>
                </a:solidFill>
                <a:latin typeface="Times New Roman" pitchFamily="18" charset="0"/>
                <a:ea typeface="ＭＳ Ｐゴシック" pitchFamily="50" charset="-128"/>
              </a:defRPr>
            </a:lvl5pPr>
            <a:lvl6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HG丸ｺﾞｼｯｸM-PRO" pitchFamily="50" charset="-128"/>
                <a:ea typeface="HG丸ｺﾞｼｯｸM-PRO" pitchFamily="50" charset="-128"/>
              </a:rPr>
              <a:t>　ＱＣ手法は分かりやすく訴える手段として大切であるが、事実をしっかり見て正しく使わないと、手法におぼれてしまう。</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①</a:t>
            </a:r>
            <a:r>
              <a:rPr lang="ja-JP" altLang="en-US" sz="1400" b="1" u="sng">
                <a:latin typeface="HG丸ｺﾞｼｯｸM-PRO" pitchFamily="50" charset="-128"/>
                <a:ea typeface="HG丸ｺﾞｼｯｸM-PRO" pitchFamily="50" charset="-128"/>
              </a:rPr>
              <a:t>パレート線図</a:t>
            </a:r>
            <a:r>
              <a:rPr lang="ja-JP" altLang="en-US" sz="1400" b="1">
                <a:latin typeface="HG丸ｺﾞｼｯｸM-PRO" pitchFamily="50" charset="-128"/>
                <a:ea typeface="HG丸ｺﾞｼｯｸM-PRO" pitchFamily="50" charset="-128"/>
              </a:rPr>
              <a:t>　悪さの表現、重点志向、攻撃目標の決定に使用する。</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②</a:t>
            </a:r>
            <a:r>
              <a:rPr lang="ja-JP" altLang="en-US" sz="1400" b="1" u="sng">
                <a:latin typeface="HG丸ｺﾞｼｯｸM-PRO" pitchFamily="50" charset="-128"/>
                <a:ea typeface="HG丸ｺﾞｼｯｸM-PRO" pitchFamily="50" charset="-128"/>
              </a:rPr>
              <a:t>円グラフ</a:t>
            </a:r>
            <a:r>
              <a:rPr lang="ja-JP" altLang="en-US" sz="1400" b="1">
                <a:latin typeface="HG丸ｺﾞｼｯｸM-PRO" pitchFamily="50" charset="-128"/>
                <a:ea typeface="HG丸ｺﾞｼｯｸM-PRO" pitchFamily="50" charset="-128"/>
              </a:rPr>
              <a:t>　　　良さの表現、構成割合の大小の比較</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③</a:t>
            </a:r>
            <a:r>
              <a:rPr lang="ja-JP" altLang="en-US" sz="1400" b="1" u="sng">
                <a:latin typeface="HG丸ｺﾞｼｯｸM-PRO" pitchFamily="50" charset="-128"/>
                <a:ea typeface="HG丸ｺﾞｼｯｸM-PRO" pitchFamily="50" charset="-128"/>
              </a:rPr>
              <a:t>ガントチャート（バーチャート）</a:t>
            </a:r>
            <a:r>
              <a:rPr lang="ja-JP" altLang="en-US" sz="1400" b="1">
                <a:latin typeface="HG丸ｺﾞｼｯｸM-PRO" pitchFamily="50" charset="-128"/>
                <a:ea typeface="HG丸ｺﾞｼｯｸM-PRO" pitchFamily="50" charset="-128"/>
              </a:rPr>
              <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活動計画とともに、役割分担と実績を記載して、</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今後の活動の反省材料として活用する。</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a:t>
            </a:r>
            <a:r>
              <a:rPr lang="ja-JP" altLang="en-US" sz="1400" b="1">
                <a:solidFill>
                  <a:srgbClr val="FF0000"/>
                </a:solidFill>
                <a:latin typeface="HG丸ｺﾞｼｯｸM-PRO" pitchFamily="50" charset="-128"/>
                <a:ea typeface="HG丸ｺﾞｼｯｸM-PRO" pitchFamily="50" charset="-128"/>
              </a:rPr>
              <a:t>④</a:t>
            </a:r>
            <a:r>
              <a:rPr lang="ja-JP" altLang="en-US" sz="1400" b="1" u="sng">
                <a:solidFill>
                  <a:srgbClr val="FF0000"/>
                </a:solidFill>
                <a:latin typeface="HG丸ｺﾞｼｯｸM-PRO" pitchFamily="50" charset="-128"/>
                <a:ea typeface="HG丸ｺﾞｼｯｸM-PRO" pitchFamily="50" charset="-128"/>
              </a:rPr>
              <a:t>特性要因図</a:t>
            </a:r>
            <a:r>
              <a:rPr lang="ja-JP" altLang="en-US" sz="1400" b="1">
                <a:latin typeface="HG丸ｺﾞｼｯｸM-PRO" pitchFamily="50" charset="-128"/>
                <a:ea typeface="HG丸ｺﾞｼｯｸM-PRO" pitchFamily="50" charset="-128"/>
              </a:rPr>
              <a:t>の書き方　→　主語と要因を述べる述語が必要である。</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原因と要因</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一般的な用語で、考えられる沢山の原因の中から、</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問題として取り上げた原因が要因である。</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特性要因図は、解析そのものではなく、解析の手掛かりとして、</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要因の洗い出しや整理のために使用するもの。</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a:t>
            </a:r>
            <a:r>
              <a:rPr lang="ja-JP" altLang="en-US" sz="1400" b="1">
                <a:solidFill>
                  <a:srgbClr val="FF0000"/>
                </a:solidFill>
                <a:latin typeface="HG丸ｺﾞｼｯｸM-PRO" pitchFamily="50" charset="-128"/>
                <a:ea typeface="HG丸ｺﾞｼｯｸM-PRO" pitchFamily="50" charset="-128"/>
              </a:rPr>
              <a:t>・要因の解析とは、特性要因図だけでは不充分であり、</a:t>
            </a:r>
            <a:r>
              <a:rPr lang="ja-JP" altLang="en-US" sz="1400" b="1">
                <a:latin typeface="HG丸ｺﾞｼｯｸM-PRO" pitchFamily="50" charset="-128"/>
                <a:ea typeface="HG丸ｺﾞｼｯｸM-PRO" pitchFamily="50" charset="-128"/>
              </a:rPr>
              <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a:t>
            </a:r>
            <a:r>
              <a:rPr lang="ja-JP" altLang="en-US" sz="1400" b="1">
                <a:solidFill>
                  <a:srgbClr val="FF0000"/>
                </a:solidFill>
                <a:latin typeface="HG丸ｺﾞｼｯｸM-PRO" pitchFamily="50" charset="-128"/>
                <a:ea typeface="HG丸ｺﾞｼｯｸM-PRO" pitchFamily="50" charset="-128"/>
              </a:rPr>
              <a:t>	その要因が真因であるか、データで検証することが必要である</a:t>
            </a:r>
            <a:r>
              <a:rPr lang="ja-JP" altLang="en-US" sz="1400" b="1">
                <a:latin typeface="HG丸ｺﾞｼｯｸM-PRO" pitchFamily="50" charset="-128"/>
                <a:ea typeface="HG丸ｺﾞｼｯｸM-PRO" pitchFamily="50" charset="-128"/>
              </a:rPr>
              <a:t>。</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⑤</a:t>
            </a:r>
            <a:r>
              <a:rPr lang="ja-JP" altLang="en-US" sz="1400" b="1" u="sng">
                <a:latin typeface="HG丸ｺﾞｼｯｸM-PRO" pitchFamily="50" charset="-128"/>
                <a:ea typeface="HG丸ｺﾞｼｯｸM-PRO" pitchFamily="50" charset="-128"/>
              </a:rPr>
              <a:t>系統図</a:t>
            </a:r>
            <a:r>
              <a:rPr lang="ja-JP" altLang="en-US" sz="1400" b="1">
                <a:latin typeface="HG丸ｺﾞｼｯｸM-PRO" pitchFamily="50" charset="-128"/>
                <a:ea typeface="HG丸ｺﾞｼｯｸM-PRO" pitchFamily="50" charset="-128"/>
              </a:rPr>
              <a:t>　　人気あり　体系的に捉えるのに役立つ　定量化に難点</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⑥</a:t>
            </a:r>
            <a:r>
              <a:rPr lang="ja-JP" altLang="en-US" sz="1400" b="1" u="sng">
                <a:latin typeface="HG丸ｺﾞｼｯｸM-PRO" pitchFamily="50" charset="-128"/>
                <a:ea typeface="HG丸ｺﾞｼｯｸM-PRO" pitchFamily="50" charset="-128"/>
              </a:rPr>
              <a:t>ユニークな手法</a:t>
            </a:r>
            <a:r>
              <a:rPr lang="ja-JP" altLang="en-US" sz="1400" b="1">
                <a:latin typeface="HG丸ｺﾞｼｯｸM-PRO" pitchFamily="50" charset="-128"/>
                <a:ea typeface="HG丸ｺﾞｼｯｸM-PRO" pitchFamily="50" charset="-128"/>
              </a:rPr>
              <a:t>　　ＫＪ法、３元マトリックス</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３元マトリックス　→　現象･原因･対策が複雑に入り組んでいるとき有効</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⑦</a:t>
            </a:r>
            <a:r>
              <a:rPr lang="ja-JP" altLang="en-US" sz="1400" b="1" u="sng">
                <a:latin typeface="HG丸ｺﾞｼｯｸM-PRO" pitchFamily="50" charset="-128"/>
                <a:ea typeface="HG丸ｺﾞｼｯｸM-PRO" pitchFamily="50" charset="-128"/>
              </a:rPr>
              <a:t>棒グラフ</a:t>
            </a:r>
            <a:r>
              <a:rPr lang="ja-JP" altLang="en-US" sz="1400" b="1">
                <a:latin typeface="HG丸ｺﾞｼｯｸM-PRO" pitchFamily="50" charset="-128"/>
                <a:ea typeface="HG丸ｺﾞｼｯｸM-PRO" pitchFamily="50" charset="-128"/>
              </a:rPr>
              <a:t>　　　同時点での数量の大小関係の比較</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a:t>
            </a:r>
            <a:r>
              <a:rPr lang="ja-JP" altLang="en-US" sz="1400" b="1" u="sng">
                <a:latin typeface="HG丸ｺﾞｼｯｸM-PRO" pitchFamily="50" charset="-128"/>
                <a:ea typeface="HG丸ｺﾞｼｯｸM-PRO" pitchFamily="50" charset="-128"/>
              </a:rPr>
              <a:t>折れ線グラフ</a:t>
            </a:r>
            <a:r>
              <a:rPr lang="ja-JP" altLang="en-US" sz="1400" b="1">
                <a:latin typeface="HG丸ｺﾞｼｯｸM-PRO" pitchFamily="50" charset="-128"/>
                <a:ea typeface="HG丸ｺﾞｼｯｸM-PRO" pitchFamily="50" charset="-128"/>
              </a:rPr>
              <a:t>　時間の経過による連続的な変化や傾向を示す。</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⑧</a:t>
            </a:r>
            <a:r>
              <a:rPr lang="ja-JP" altLang="en-US" sz="1400" b="1" u="sng">
                <a:latin typeface="HG丸ｺﾞｼｯｸM-PRO" pitchFamily="50" charset="-128"/>
                <a:ea typeface="HG丸ｺﾞｼｯｸM-PRO" pitchFamily="50" charset="-128"/>
              </a:rPr>
              <a:t>なぜなぜ分析</a:t>
            </a:r>
            <a:r>
              <a:rPr lang="ja-JP" altLang="en-US" sz="1400" b="1">
                <a:latin typeface="HG丸ｺﾞｼｯｸM-PRO" pitchFamily="50" charset="-128"/>
                <a:ea typeface="HG丸ｺﾞｼｯｸM-PRO" pitchFamily="50" charset="-128"/>
              </a:rPr>
              <a:t>　原因追求と対策を要する課題をしっかり抽出し</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データーで検証をしながら「なぜ」を進める。　　　　　　　　　　　　　　　　　　　　　　　　　◎ＱＣストーリーの各ステップと使用される手法の対比表</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　各種種類があるので、それを参照して、基本を理解すること</a:t>
            </a:r>
          </a:p>
          <a:p>
            <a:pPr>
              <a:spcBef>
                <a:spcPct val="50000"/>
              </a:spcBef>
            </a:pPr>
            <a:r>
              <a:rPr lang="ja-JP" altLang="en-US" sz="1400" b="1">
                <a:latin typeface="HG丸ｺﾞｼｯｸM-PRO" pitchFamily="50" charset="-128"/>
                <a:ea typeface="HG丸ｺﾞｼｯｸM-PRO" pitchFamily="50" charset="-128"/>
              </a:rPr>
              <a:t>◎その他の手法（ＴＰＭ、ＶＥ、ＩＥ）</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　各種参考書を参照して、基本的なことを理解してコメント出来るようにしておくこと</a:t>
            </a:r>
          </a:p>
          <a:p>
            <a:pPr>
              <a:spcBef>
                <a:spcPct val="50000"/>
              </a:spcBef>
            </a:pPr>
            <a:r>
              <a:rPr lang="ja-JP" altLang="en-US" sz="1400" b="1">
                <a:latin typeface="HG丸ｺﾞｼｯｸM-PRO" pitchFamily="50" charset="-128"/>
                <a:ea typeface="HG丸ｺﾞｼｯｸM-PRO" pitchFamily="50" charset="-128"/>
              </a:rPr>
              <a:t>　　　　　が望ましい。</a:t>
            </a:r>
          </a:p>
        </p:txBody>
      </p:sp>
      <p:sp>
        <p:nvSpPr>
          <p:cNvPr id="21507" name="Text Box 3"/>
          <p:cNvSpPr txBox="1">
            <a:spLocks noChangeArrowheads="1"/>
          </p:cNvSpPr>
          <p:nvPr/>
        </p:nvSpPr>
        <p:spPr bwMode="auto">
          <a:xfrm>
            <a:off x="457200" y="211138"/>
            <a:ext cx="3068638" cy="396875"/>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solidFill>
                  <a:schemeClr val="bg1"/>
                </a:solidFill>
                <a:latin typeface="ＭＳ Ｐゴシック" pitchFamily="50" charset="-128"/>
              </a:rPr>
              <a:t>３． ＱＣ手法の使い方</a:t>
            </a:r>
          </a:p>
        </p:txBody>
      </p:sp>
      <p:pic>
        <p:nvPicPr>
          <p:cNvPr id="2151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1325" y="1149350"/>
            <a:ext cx="2295525" cy="212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スライド番号プレースホルダー 3"/>
          <p:cNvSpPr>
            <a:spLocks noGrp="1"/>
          </p:cNvSpPr>
          <p:nvPr>
            <p:ph type="sldNum" sz="quarter" idx="12"/>
          </p:nvPr>
        </p:nvSpPr>
        <p:spPr/>
        <p:txBody>
          <a:bodyPr/>
          <a:lstStyle/>
          <a:p>
            <a:r>
              <a:rPr lang="ja-JP" altLang="en-US"/>
              <a:t>（</a:t>
            </a:r>
            <a:fld id="{24FAE22A-9C37-4395-B569-66FC538889AB}" type="slidenum">
              <a:rPr lang="ja-JP" altLang="en-US"/>
              <a:pPr/>
              <a:t>11</a:t>
            </a:fld>
            <a:r>
              <a:rPr lang="en-US" altLang="ja-JP"/>
              <a:t>/</a:t>
            </a:r>
            <a:r>
              <a:rPr lang="ja-JP" altLang="en-US"/>
              <a:t>１２）</a:t>
            </a:r>
          </a:p>
        </p:txBody>
      </p:sp>
      <p:sp>
        <p:nvSpPr>
          <p:cNvPr id="23554" name="Text Box 2"/>
          <p:cNvSpPr txBox="1">
            <a:spLocks noChangeArrowheads="1"/>
          </p:cNvSpPr>
          <p:nvPr/>
        </p:nvSpPr>
        <p:spPr bwMode="auto">
          <a:xfrm>
            <a:off x="228600" y="228600"/>
            <a:ext cx="7162800" cy="457200"/>
          </a:xfrm>
          <a:prstGeom prst="rect">
            <a:avLst/>
          </a:prstGeom>
          <a:noFill/>
          <a:ln>
            <a:noFill/>
          </a:ln>
          <a:effectLst/>
          <a:extLst>
            <a:ext uri="{909E8E84-426E-40DD-AFC4-6F175D3DCCD1}">
              <a14:hiddenFill xmlns:a14="http://schemas.microsoft.com/office/drawing/2010/main">
                <a:solidFill>
                  <a:srgbClr val="008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b="1" u="sng">
                <a:latin typeface="HG創英角ﾎﾟｯﾌﾟ体" pitchFamily="49" charset="-128"/>
                <a:ea typeface="HG創英角ﾎﾟｯﾌﾟ体" pitchFamily="49" charset="-128"/>
              </a:rPr>
              <a:t>Ⅲ.</a:t>
            </a:r>
            <a:r>
              <a:rPr lang="ja-JP" altLang="en-US" b="1" u="sng">
                <a:latin typeface="HG創英角ﾎﾟｯﾌﾟ体" pitchFamily="49" charset="-128"/>
                <a:ea typeface="HG創英角ﾎﾟｯﾌﾟ体" pitchFamily="49" charset="-128"/>
              </a:rPr>
              <a:t>　発表報告文の背景にあるものへのコメント</a:t>
            </a:r>
          </a:p>
        </p:txBody>
      </p:sp>
      <p:sp>
        <p:nvSpPr>
          <p:cNvPr id="23555" name="Text Box 3"/>
          <p:cNvSpPr txBox="1">
            <a:spLocks noChangeArrowheads="1"/>
          </p:cNvSpPr>
          <p:nvPr/>
        </p:nvSpPr>
        <p:spPr bwMode="auto">
          <a:xfrm>
            <a:off x="609600" y="803275"/>
            <a:ext cx="8305800" cy="126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76250">
              <a:defRPr kumimoji="1" sz="2400">
                <a:solidFill>
                  <a:schemeClr val="tx1"/>
                </a:solidFill>
                <a:latin typeface="Times New Roman" pitchFamily="18" charset="0"/>
                <a:ea typeface="ＭＳ Ｐゴシック" pitchFamily="50" charset="-128"/>
              </a:defRPr>
            </a:lvl1pPr>
            <a:lvl2pPr defTabSz="476250">
              <a:defRPr kumimoji="1" sz="2400">
                <a:solidFill>
                  <a:schemeClr val="tx1"/>
                </a:solidFill>
                <a:latin typeface="Times New Roman" pitchFamily="18" charset="0"/>
                <a:ea typeface="ＭＳ Ｐゴシック" pitchFamily="50" charset="-128"/>
              </a:defRPr>
            </a:lvl2pPr>
            <a:lvl3pPr defTabSz="476250">
              <a:defRPr kumimoji="1" sz="2400">
                <a:solidFill>
                  <a:schemeClr val="tx1"/>
                </a:solidFill>
                <a:latin typeface="Times New Roman" pitchFamily="18" charset="0"/>
                <a:ea typeface="ＭＳ Ｐゴシック" pitchFamily="50" charset="-128"/>
              </a:defRPr>
            </a:lvl3pPr>
            <a:lvl4pPr defTabSz="476250">
              <a:defRPr kumimoji="1" sz="2400">
                <a:solidFill>
                  <a:schemeClr val="tx1"/>
                </a:solidFill>
                <a:latin typeface="Times New Roman" pitchFamily="18" charset="0"/>
                <a:ea typeface="ＭＳ Ｐゴシック" pitchFamily="50" charset="-128"/>
              </a:defRPr>
            </a:lvl4pPr>
            <a:lvl5pPr defTabSz="476250">
              <a:defRPr kumimoji="1" sz="2400">
                <a:solidFill>
                  <a:schemeClr val="tx1"/>
                </a:solidFill>
                <a:latin typeface="Times New Roman" pitchFamily="18" charset="0"/>
                <a:ea typeface="ＭＳ Ｐゴシック" pitchFamily="50" charset="-128"/>
              </a:defRPr>
            </a:lvl5pPr>
            <a:lvl6pPr defTabSz="47625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47625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47625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47625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HG丸ｺﾞｼｯｸM-PRO" pitchFamily="50" charset="-128"/>
                <a:ea typeface="HG丸ｺﾞｼｯｸM-PRO" pitchFamily="50" charset="-128"/>
              </a:rPr>
              <a:t>　ＱＣサークル活動の成果発表は、</a:t>
            </a:r>
            <a:r>
              <a:rPr lang="en-US" altLang="ja-JP" sz="1400" b="1">
                <a:latin typeface="HG丸ｺﾞｼｯｸM-PRO" pitchFamily="50" charset="-128"/>
                <a:ea typeface="HG丸ｺﾞｼｯｸM-PRO" pitchFamily="50" charset="-128"/>
              </a:rPr>
              <a:t>QC</a:t>
            </a:r>
            <a:r>
              <a:rPr lang="ja-JP" altLang="en-US" sz="1400" b="1">
                <a:latin typeface="HG丸ｺﾞｼｯｸM-PRO" pitchFamily="50" charset="-128"/>
                <a:ea typeface="HG丸ｺﾞｼｯｸM-PRO" pitchFamily="50" charset="-128"/>
              </a:rPr>
              <a:t>サークルとそれを支援する管理者やスタッフの共同成果である。従って、活動全体を通じた講評ポイントは、発表された改善内容に関するものだけではなく、大変難しいことであるが、その</a:t>
            </a:r>
            <a:r>
              <a:rPr lang="ja-JP" altLang="en-US" sz="1400" b="1">
                <a:solidFill>
                  <a:srgbClr val="FF0000"/>
                </a:solidFill>
                <a:latin typeface="HG丸ｺﾞｼｯｸM-PRO" pitchFamily="50" charset="-128"/>
                <a:ea typeface="HG丸ｺﾞｼｯｸM-PRO" pitchFamily="50" charset="-128"/>
              </a:rPr>
              <a:t>改善成果を生み出した背景にあるものを汲み取って</a:t>
            </a:r>
            <a:r>
              <a:rPr lang="ja-JP" altLang="en-US" sz="1400" b="1">
                <a:latin typeface="HG丸ｺﾞｼｯｸM-PRO" pitchFamily="50" charset="-128"/>
                <a:ea typeface="HG丸ｺﾞｼｯｸM-PRO" pitchFamily="50" charset="-128"/>
              </a:rPr>
              <a:t>、それに関して「講・評・励」を行うように心がけるのも大切であると思う。</a:t>
            </a:r>
          </a:p>
          <a:p>
            <a:pPr>
              <a:spcBef>
                <a:spcPct val="50000"/>
              </a:spcBef>
            </a:pPr>
            <a:r>
              <a:rPr lang="ja-JP" altLang="en-US" sz="1400" b="1">
                <a:latin typeface="HG丸ｺﾞｼｯｸM-PRO" pitchFamily="50" charset="-128"/>
                <a:ea typeface="HG丸ｺﾞｼｯｸM-PRO" pitchFamily="50" charset="-128"/>
              </a:rPr>
              <a:t>　その視点･観点としては、</a:t>
            </a:r>
          </a:p>
        </p:txBody>
      </p:sp>
      <p:sp>
        <p:nvSpPr>
          <p:cNvPr id="23556" name="Text Box 4"/>
          <p:cNvSpPr txBox="1">
            <a:spLocks noChangeArrowheads="1"/>
          </p:cNvSpPr>
          <p:nvPr/>
        </p:nvSpPr>
        <p:spPr bwMode="auto">
          <a:xfrm>
            <a:off x="609600" y="2492375"/>
            <a:ext cx="5426075"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558800">
              <a:defRPr kumimoji="1" sz="2400">
                <a:solidFill>
                  <a:schemeClr val="tx1"/>
                </a:solidFill>
                <a:latin typeface="Times New Roman" pitchFamily="18" charset="0"/>
                <a:ea typeface="ＭＳ Ｐゴシック" pitchFamily="50" charset="-128"/>
              </a:defRPr>
            </a:lvl1pPr>
            <a:lvl2pPr defTabSz="558800">
              <a:defRPr kumimoji="1" sz="2400">
                <a:solidFill>
                  <a:schemeClr val="tx1"/>
                </a:solidFill>
                <a:latin typeface="Times New Roman" pitchFamily="18" charset="0"/>
                <a:ea typeface="ＭＳ Ｐゴシック" pitchFamily="50" charset="-128"/>
              </a:defRPr>
            </a:lvl2pPr>
            <a:lvl3pPr defTabSz="558800">
              <a:defRPr kumimoji="1" sz="2400">
                <a:solidFill>
                  <a:schemeClr val="tx1"/>
                </a:solidFill>
                <a:latin typeface="Times New Roman" pitchFamily="18" charset="0"/>
                <a:ea typeface="ＭＳ Ｐゴシック" pitchFamily="50" charset="-128"/>
              </a:defRPr>
            </a:lvl3pPr>
            <a:lvl4pPr defTabSz="558800">
              <a:defRPr kumimoji="1" sz="2400">
                <a:solidFill>
                  <a:schemeClr val="tx1"/>
                </a:solidFill>
                <a:latin typeface="Times New Roman" pitchFamily="18" charset="0"/>
                <a:ea typeface="ＭＳ Ｐゴシック" pitchFamily="50" charset="-128"/>
              </a:defRPr>
            </a:lvl4pPr>
            <a:lvl5pPr defTabSz="558800">
              <a:defRPr kumimoji="1" sz="2400">
                <a:solidFill>
                  <a:schemeClr val="tx1"/>
                </a:solidFill>
                <a:latin typeface="Times New Roman" pitchFamily="18" charset="0"/>
                <a:ea typeface="ＭＳ Ｐゴシック" pitchFamily="50" charset="-128"/>
              </a:defRPr>
            </a:lvl5pPr>
            <a:lvl6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b="1">
                <a:latin typeface="HG丸ｺﾞｼｯｸM-PRO" pitchFamily="50" charset="-128"/>
                <a:ea typeface="HG丸ｺﾞｼｯｸM-PRO" pitchFamily="50" charset="-128"/>
              </a:rPr>
              <a:t>	①</a:t>
            </a:r>
            <a:r>
              <a:rPr lang="ja-JP" altLang="en-US" sz="1400" b="1">
                <a:latin typeface="HG丸ｺﾞｼｯｸM-PRO" pitchFamily="50" charset="-128"/>
                <a:ea typeface="HG丸ｺﾞｼｯｸM-PRO" pitchFamily="50" charset="-128"/>
              </a:rPr>
              <a:t>活動の苦労したポイント</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②サークルの個性を</a:t>
            </a:r>
            <a:r>
              <a:rPr lang="en-US" altLang="ja-JP" sz="1400" b="1">
                <a:latin typeface="HG丸ｺﾞｼｯｸM-PRO" pitchFamily="50" charset="-128"/>
                <a:ea typeface="HG丸ｺﾞｼｯｸM-PRO" pitchFamily="50" charset="-128"/>
              </a:rPr>
              <a:t>PR</a:t>
            </a:r>
            <a:r>
              <a:rPr lang="ja-JP" altLang="en-US" sz="1400" b="1">
                <a:latin typeface="HG丸ｺﾞｼｯｸM-PRO" pitchFamily="50" charset="-128"/>
                <a:ea typeface="HG丸ｺﾞｼｯｸM-PRO" pitchFamily="50" charset="-128"/>
              </a:rPr>
              <a:t>するポイント</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③ユニークな取組　→　職場を越えた連携活動など</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④自己啓発と相互啓発の活動</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⑤衆知の結集のやりかた</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⑥チームワーク　役割分担と協力体制</a:t>
            </a:r>
          </a:p>
        </p:txBody>
      </p:sp>
      <p:sp>
        <p:nvSpPr>
          <p:cNvPr id="23557" name="Text Box 5"/>
          <p:cNvSpPr txBox="1">
            <a:spLocks noChangeArrowheads="1"/>
          </p:cNvSpPr>
          <p:nvPr/>
        </p:nvSpPr>
        <p:spPr bwMode="auto">
          <a:xfrm>
            <a:off x="457200" y="2106613"/>
            <a:ext cx="6003925" cy="3667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latin typeface="ＭＳ Ｐゴシック" pitchFamily="50" charset="-128"/>
              </a:rPr>
              <a:t>３－１　サークル活動の進め方、</a:t>
            </a:r>
            <a:r>
              <a:rPr lang="ja-JP" altLang="en-US" sz="1800" b="1">
                <a:solidFill>
                  <a:srgbClr val="FF0000"/>
                </a:solidFill>
                <a:latin typeface="ＭＳ Ｐゴシック" pitchFamily="50" charset="-128"/>
              </a:rPr>
              <a:t>運営の工夫</a:t>
            </a:r>
            <a:r>
              <a:rPr lang="ja-JP" altLang="en-US" sz="1800" b="1">
                <a:latin typeface="ＭＳ Ｐゴシック" pitchFamily="50" charset="-128"/>
              </a:rPr>
              <a:t>について</a:t>
            </a:r>
          </a:p>
        </p:txBody>
      </p:sp>
      <p:sp>
        <p:nvSpPr>
          <p:cNvPr id="23558" name="Text Box 6"/>
          <p:cNvSpPr txBox="1">
            <a:spLocks noChangeArrowheads="1"/>
          </p:cNvSpPr>
          <p:nvPr/>
        </p:nvSpPr>
        <p:spPr bwMode="auto">
          <a:xfrm>
            <a:off x="609600" y="4281488"/>
            <a:ext cx="5602288"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558800">
              <a:defRPr kumimoji="1" sz="2400">
                <a:solidFill>
                  <a:schemeClr val="tx1"/>
                </a:solidFill>
                <a:latin typeface="Times New Roman" pitchFamily="18" charset="0"/>
                <a:ea typeface="ＭＳ Ｐゴシック" pitchFamily="50" charset="-128"/>
              </a:defRPr>
            </a:lvl1pPr>
            <a:lvl2pPr defTabSz="558800">
              <a:defRPr kumimoji="1" sz="2400">
                <a:solidFill>
                  <a:schemeClr val="tx1"/>
                </a:solidFill>
                <a:latin typeface="Times New Roman" pitchFamily="18" charset="0"/>
                <a:ea typeface="ＭＳ Ｐゴシック" pitchFamily="50" charset="-128"/>
              </a:defRPr>
            </a:lvl2pPr>
            <a:lvl3pPr defTabSz="558800">
              <a:defRPr kumimoji="1" sz="2400">
                <a:solidFill>
                  <a:schemeClr val="tx1"/>
                </a:solidFill>
                <a:latin typeface="Times New Roman" pitchFamily="18" charset="0"/>
                <a:ea typeface="ＭＳ Ｐゴシック" pitchFamily="50" charset="-128"/>
              </a:defRPr>
            </a:lvl3pPr>
            <a:lvl4pPr defTabSz="558800">
              <a:defRPr kumimoji="1" sz="2400">
                <a:solidFill>
                  <a:schemeClr val="tx1"/>
                </a:solidFill>
                <a:latin typeface="Times New Roman" pitchFamily="18" charset="0"/>
                <a:ea typeface="ＭＳ Ｐゴシック" pitchFamily="50" charset="-128"/>
              </a:defRPr>
            </a:lvl4pPr>
            <a:lvl5pPr defTabSz="558800">
              <a:defRPr kumimoji="1" sz="2400">
                <a:solidFill>
                  <a:schemeClr val="tx1"/>
                </a:solidFill>
                <a:latin typeface="Times New Roman" pitchFamily="18" charset="0"/>
                <a:ea typeface="ＭＳ Ｐゴシック" pitchFamily="50" charset="-128"/>
              </a:defRPr>
            </a:lvl5pPr>
            <a:lvl6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b="1">
                <a:latin typeface="HG丸ｺﾞｼｯｸM-PRO" pitchFamily="50" charset="-128"/>
                <a:ea typeface="HG丸ｺﾞｼｯｸM-PRO" pitchFamily="50" charset="-128"/>
              </a:rPr>
              <a:t>	①</a:t>
            </a:r>
            <a:r>
              <a:rPr lang="ja-JP" altLang="en-US" sz="1400" b="1">
                <a:latin typeface="HG丸ｺﾞｼｯｸM-PRO" pitchFamily="50" charset="-128"/>
                <a:ea typeface="HG丸ｺﾞｼｯｸM-PRO" pitchFamily="50" charset="-128"/>
              </a:rPr>
              <a:t>知恵と工夫</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②物的･金銭的　→　改善提案に伴う設備投資費用など</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③心の支援</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④他部門との協業への橋渡し　など</a:t>
            </a:r>
          </a:p>
        </p:txBody>
      </p:sp>
      <p:sp>
        <p:nvSpPr>
          <p:cNvPr id="23559" name="Text Box 7"/>
          <p:cNvSpPr txBox="1">
            <a:spLocks noChangeArrowheads="1"/>
          </p:cNvSpPr>
          <p:nvPr/>
        </p:nvSpPr>
        <p:spPr bwMode="auto">
          <a:xfrm>
            <a:off x="457200" y="3895725"/>
            <a:ext cx="5170488"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latin typeface="ＭＳ Ｐゴシック" pitchFamily="50" charset="-128"/>
              </a:rPr>
              <a:t>３－２　管理者･スタッフとしての支援活動</a:t>
            </a:r>
          </a:p>
        </p:txBody>
      </p:sp>
      <p:pic>
        <p:nvPicPr>
          <p:cNvPr id="2356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9475" y="2670175"/>
            <a:ext cx="2505075" cy="3602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3"/>
          <p:cNvSpPr>
            <a:spLocks noGrp="1"/>
          </p:cNvSpPr>
          <p:nvPr>
            <p:ph type="sldNum" sz="quarter" idx="12"/>
          </p:nvPr>
        </p:nvSpPr>
        <p:spPr/>
        <p:txBody>
          <a:bodyPr/>
          <a:lstStyle/>
          <a:p>
            <a:r>
              <a:rPr lang="ja-JP" altLang="en-US"/>
              <a:t>（</a:t>
            </a:r>
            <a:fld id="{37DC421A-4235-4050-BB65-8C5B79492038}" type="slidenum">
              <a:rPr lang="ja-JP" altLang="en-US"/>
              <a:pPr/>
              <a:t>12</a:t>
            </a:fld>
            <a:r>
              <a:rPr lang="en-US" altLang="ja-JP"/>
              <a:t>/</a:t>
            </a:r>
            <a:r>
              <a:rPr lang="ja-JP" altLang="en-US"/>
              <a:t>１２）</a:t>
            </a:r>
          </a:p>
        </p:txBody>
      </p:sp>
      <p:sp>
        <p:nvSpPr>
          <p:cNvPr id="22532" name="Text Box 4"/>
          <p:cNvSpPr txBox="1">
            <a:spLocks noChangeArrowheads="1"/>
          </p:cNvSpPr>
          <p:nvPr/>
        </p:nvSpPr>
        <p:spPr bwMode="auto">
          <a:xfrm>
            <a:off x="609600" y="623888"/>
            <a:ext cx="8305800" cy="381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558800">
              <a:defRPr kumimoji="1" sz="2400">
                <a:solidFill>
                  <a:schemeClr val="tx1"/>
                </a:solidFill>
                <a:latin typeface="Times New Roman" pitchFamily="18" charset="0"/>
                <a:ea typeface="ＭＳ Ｐゴシック" pitchFamily="50" charset="-128"/>
              </a:defRPr>
            </a:lvl1pPr>
            <a:lvl2pPr defTabSz="558800">
              <a:defRPr kumimoji="1" sz="2400">
                <a:solidFill>
                  <a:schemeClr val="tx1"/>
                </a:solidFill>
                <a:latin typeface="Times New Roman" pitchFamily="18" charset="0"/>
                <a:ea typeface="ＭＳ Ｐゴシック" pitchFamily="50" charset="-128"/>
              </a:defRPr>
            </a:lvl2pPr>
            <a:lvl3pPr defTabSz="558800">
              <a:defRPr kumimoji="1" sz="2400">
                <a:solidFill>
                  <a:schemeClr val="tx1"/>
                </a:solidFill>
                <a:latin typeface="Times New Roman" pitchFamily="18" charset="0"/>
                <a:ea typeface="ＭＳ Ｐゴシック" pitchFamily="50" charset="-128"/>
              </a:defRPr>
            </a:lvl3pPr>
            <a:lvl4pPr defTabSz="558800">
              <a:defRPr kumimoji="1" sz="2400">
                <a:solidFill>
                  <a:schemeClr val="tx1"/>
                </a:solidFill>
                <a:latin typeface="Times New Roman" pitchFamily="18" charset="0"/>
                <a:ea typeface="ＭＳ Ｐゴシック" pitchFamily="50" charset="-128"/>
              </a:defRPr>
            </a:lvl4pPr>
            <a:lvl5pPr defTabSz="558800">
              <a:defRPr kumimoji="1" sz="2400">
                <a:solidFill>
                  <a:schemeClr val="tx1"/>
                </a:solidFill>
                <a:latin typeface="Times New Roman" pitchFamily="18" charset="0"/>
                <a:ea typeface="ＭＳ Ｐゴシック" pitchFamily="50" charset="-128"/>
              </a:defRPr>
            </a:lvl5pPr>
            <a:lvl6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b="1">
                <a:latin typeface="HG丸ｺﾞｼｯｸM-PRO" pitchFamily="50" charset="-128"/>
                <a:ea typeface="HG丸ｺﾞｼｯｸM-PRO" pitchFamily="50" charset="-128"/>
              </a:rPr>
              <a:t>1)</a:t>
            </a:r>
            <a:r>
              <a:rPr lang="ja-JP" altLang="en-US" sz="1400" b="1">
                <a:latin typeface="HG丸ｺﾞｼｯｸM-PRO" pitchFamily="50" charset="-128"/>
                <a:ea typeface="HG丸ｺﾞｼｯｸM-PRO" pitchFamily="50" charset="-128"/>
              </a:rPr>
              <a:t>上意下達による改善の必要性の部下への動機付けの</a:t>
            </a:r>
            <a:r>
              <a:rPr lang="ja-JP" altLang="en-US" sz="1400" b="1">
                <a:solidFill>
                  <a:srgbClr val="FF0000"/>
                </a:solidFill>
                <a:latin typeface="HG丸ｺﾞｼｯｸM-PRO" pitchFamily="50" charset="-128"/>
                <a:ea typeface="HG丸ｺﾞｼｯｸM-PRO" pitchFamily="50" charset="-128"/>
              </a:rPr>
              <a:t>コミュニケーション</a:t>
            </a:r>
            <a:br>
              <a:rPr lang="ja-JP" altLang="en-US" sz="1400" b="1">
                <a:solidFill>
                  <a:srgbClr val="FF0000"/>
                </a:solidFill>
                <a:latin typeface="HG丸ｺﾞｼｯｸM-PRO" pitchFamily="50" charset="-128"/>
                <a:ea typeface="HG丸ｺﾞｼｯｸM-PRO" pitchFamily="50" charset="-128"/>
              </a:rPr>
            </a:br>
            <a:r>
              <a:rPr lang="en-US" altLang="ja-JP" sz="1400" b="1">
                <a:latin typeface="HG丸ｺﾞｼｯｸM-PRO" pitchFamily="50" charset="-128"/>
                <a:ea typeface="HG丸ｺﾞｼｯｸM-PRO" pitchFamily="50" charset="-128"/>
              </a:rPr>
              <a:t>2)</a:t>
            </a:r>
            <a:r>
              <a:rPr lang="ja-JP" altLang="en-US" sz="1400" b="1">
                <a:latin typeface="HG丸ｺﾞｼｯｸM-PRO" pitchFamily="50" charset="-128"/>
                <a:ea typeface="HG丸ｺﾞｼｯｸM-PRO" pitchFamily="50" charset="-128"/>
              </a:rPr>
              <a:t>下意上達として、部下の意見･考え、提案、不平不満などの積極的な吸い上げ、情と心の通う</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対話による信頼関係確立のための</a:t>
            </a:r>
            <a:r>
              <a:rPr lang="ja-JP" altLang="en-US" sz="1400" b="1">
                <a:solidFill>
                  <a:srgbClr val="FF0000"/>
                </a:solidFill>
                <a:latin typeface="HG丸ｺﾞｼｯｸM-PRO" pitchFamily="50" charset="-128"/>
                <a:ea typeface="HG丸ｺﾞｼｯｸM-PRO" pitchFamily="50" charset="-128"/>
              </a:rPr>
              <a:t>コミュニケーション</a:t>
            </a:r>
            <a:br>
              <a:rPr lang="ja-JP" altLang="en-US" sz="1400" b="1">
                <a:solidFill>
                  <a:srgbClr val="FF0000"/>
                </a:solidFill>
                <a:latin typeface="HG丸ｺﾞｼｯｸM-PRO" pitchFamily="50" charset="-128"/>
                <a:ea typeface="HG丸ｺﾞｼｯｸM-PRO" pitchFamily="50" charset="-128"/>
              </a:rPr>
            </a:br>
            <a:r>
              <a:rPr lang="en-US" altLang="ja-JP" sz="1400" b="1">
                <a:latin typeface="HG丸ｺﾞｼｯｸM-PRO" pitchFamily="50" charset="-128"/>
                <a:ea typeface="HG丸ｺﾞｼｯｸM-PRO" pitchFamily="50" charset="-128"/>
              </a:rPr>
              <a:t>3)</a:t>
            </a:r>
            <a:r>
              <a:rPr lang="ja-JP" altLang="en-US" sz="1400" b="1">
                <a:latin typeface="HG丸ｺﾞｼｯｸM-PRO" pitchFamily="50" charset="-128"/>
                <a:ea typeface="HG丸ｺﾞｼｯｸM-PRO" pitchFamily="50" charset="-128"/>
              </a:rPr>
              <a:t>その他として、次の活動などによる</a:t>
            </a:r>
            <a:r>
              <a:rPr lang="ja-JP" altLang="en-US" sz="1400" b="1">
                <a:solidFill>
                  <a:srgbClr val="FF0000"/>
                </a:solidFill>
                <a:latin typeface="HG丸ｺﾞｼｯｸM-PRO" pitchFamily="50" charset="-128"/>
                <a:ea typeface="HG丸ｺﾞｼｯｸM-PRO" pitchFamily="50" charset="-128"/>
              </a:rPr>
              <a:t>信頼関係</a:t>
            </a:r>
            <a:r>
              <a:rPr lang="ja-JP" altLang="en-US" sz="1400" b="1">
                <a:latin typeface="HG丸ｺﾞｼｯｸM-PRO" pitchFamily="50" charset="-128"/>
                <a:ea typeface="HG丸ｺﾞｼｯｸM-PRO" pitchFamily="50" charset="-128"/>
              </a:rPr>
              <a:t>の確立である</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①風通しのよい、本音の通る職場風土の確立に努力していること。</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②的確な維持管理と共に、問題を整理して、改善活動を主導していること。</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③指示、決定事項は理由が納得できるものであること。</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④下からの意見提案の中で、取り上げアクションすべきものがなされていること。</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⑤上･横に対して主張、働き掛け、予算取りなど、やるべきことをしていること。</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⑥決めっ放し言いっ放しでなく、フォローする習慣を定着させていること。</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⑦会社･職場の正しい価値観が評価と連動し、公平で納得できる激励･褒賞。</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⑧任せるべきことを任していること。</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⑨喜怒哀楽の経験の共有があること。</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⑩若者への理解、その他考えが柔軟であること。</a:t>
            </a:r>
          </a:p>
          <a:p>
            <a:pPr>
              <a:spcBef>
                <a:spcPct val="50000"/>
              </a:spcBef>
            </a:pPr>
            <a:r>
              <a:rPr lang="ja-JP" altLang="en-US" sz="1400" b="1">
                <a:latin typeface="HG丸ｺﾞｼｯｸM-PRO" pitchFamily="50" charset="-128"/>
                <a:ea typeface="HG丸ｺﾞｼｯｸM-PRO" pitchFamily="50" charset="-128"/>
              </a:rPr>
              <a:t>　これらは、管理者として行う当たり前のことばかりであるが、サークル活動がうまくいっている</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職場の管理職は、例外なくこれらのことがそこそこできているという点で共通性があり、その逆も</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真なりである。</a:t>
            </a:r>
          </a:p>
        </p:txBody>
      </p:sp>
      <p:sp>
        <p:nvSpPr>
          <p:cNvPr id="22533" name="Text Box 5"/>
          <p:cNvSpPr txBox="1">
            <a:spLocks noChangeArrowheads="1"/>
          </p:cNvSpPr>
          <p:nvPr/>
        </p:nvSpPr>
        <p:spPr bwMode="auto">
          <a:xfrm>
            <a:off x="457200" y="238125"/>
            <a:ext cx="3040063"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latin typeface="ＭＳ Ｐゴシック" pitchFamily="50" charset="-128"/>
              </a:rPr>
              <a:t>３－１　管理者の役割</a:t>
            </a:r>
          </a:p>
        </p:txBody>
      </p:sp>
      <p:pic>
        <p:nvPicPr>
          <p:cNvPr id="22537"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8050" y="4292600"/>
            <a:ext cx="2505075" cy="245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8" name="Text Box 10"/>
          <p:cNvSpPr txBox="1">
            <a:spLocks noChangeArrowheads="1"/>
          </p:cNvSpPr>
          <p:nvPr/>
        </p:nvSpPr>
        <p:spPr bwMode="auto">
          <a:xfrm>
            <a:off x="671513" y="5981700"/>
            <a:ext cx="2624137"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t>参考資料</a:t>
            </a:r>
          </a:p>
          <a:p>
            <a:r>
              <a:rPr lang="ja-JP" altLang="en-US" sz="1400" b="1"/>
              <a:t>九州支部世話人：東條徹男氏</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スライド番号プレースホルダー 3"/>
          <p:cNvSpPr>
            <a:spLocks noGrp="1"/>
          </p:cNvSpPr>
          <p:nvPr>
            <p:ph type="sldNum" sz="quarter" idx="12"/>
          </p:nvPr>
        </p:nvSpPr>
        <p:spPr/>
        <p:txBody>
          <a:bodyPr/>
          <a:lstStyle/>
          <a:p>
            <a:r>
              <a:rPr lang="ja-JP" altLang="en-US"/>
              <a:t>（</a:t>
            </a:r>
            <a:fld id="{102FFF1B-FE85-490B-9776-95E5025F8571}" type="slidenum">
              <a:rPr lang="ja-JP" altLang="en-US"/>
              <a:pPr/>
              <a:t>13</a:t>
            </a:fld>
            <a:r>
              <a:rPr lang="en-US" altLang="ja-JP"/>
              <a:t>/</a:t>
            </a:r>
            <a:r>
              <a:rPr lang="ja-JP" altLang="en-US"/>
              <a:t>１２）</a:t>
            </a:r>
          </a:p>
        </p:txBody>
      </p:sp>
      <p:sp>
        <p:nvSpPr>
          <p:cNvPr id="31747" name="WordArt 3"/>
          <p:cNvSpPr>
            <a:spLocks noChangeArrowheads="1" noChangeShapeType="1" noTextEdit="1"/>
          </p:cNvSpPr>
          <p:nvPr/>
        </p:nvSpPr>
        <p:spPr bwMode="auto">
          <a:xfrm>
            <a:off x="2798763" y="2132013"/>
            <a:ext cx="3473450" cy="131286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ja-JP" altLang="en-US" sz="3600" b="1" kern="10">
                <a:ln w="9525">
                  <a:solidFill>
                    <a:srgbClr val="000000"/>
                  </a:solidFill>
                  <a:round/>
                  <a:headEnd/>
                  <a:tailEnd/>
                </a:ln>
                <a:gradFill rotWithShape="0">
                  <a:gsLst>
                    <a:gs pos="0">
                      <a:srgbClr val="A603AB"/>
                    </a:gs>
                    <a:gs pos="21001">
                      <a:srgbClr val="0819FB"/>
                    </a:gs>
                    <a:gs pos="35001">
                      <a:srgbClr val="1A8D48"/>
                    </a:gs>
                    <a:gs pos="52000">
                      <a:srgbClr val="FFFF00"/>
                    </a:gs>
                    <a:gs pos="73000">
                      <a:srgbClr val="EE3F17"/>
                    </a:gs>
                    <a:gs pos="88000">
                      <a:srgbClr val="E81766"/>
                    </a:gs>
                    <a:gs pos="100000">
                      <a:srgbClr val="A603AB"/>
                    </a:gs>
                  </a:gsLst>
                  <a:lin ang="2700000" scaled="1"/>
                </a:gradFill>
                <a:latin typeface="MS UI Gothic"/>
                <a:ea typeface="MS UI Gothic"/>
              </a:rPr>
              <a:t>ＥＮＤ</a:t>
            </a:r>
          </a:p>
        </p:txBody>
      </p:sp>
      <p:sp>
        <p:nvSpPr>
          <p:cNvPr id="31748" name="Text Box 4"/>
          <p:cNvSpPr txBox="1">
            <a:spLocks noChangeArrowheads="1"/>
          </p:cNvSpPr>
          <p:nvPr/>
        </p:nvSpPr>
        <p:spPr bwMode="auto">
          <a:xfrm>
            <a:off x="5038725" y="3189288"/>
            <a:ext cx="19716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r>
              <a:rPr lang="en-US" altLang="ja-JP" sz="1400" b="1">
                <a:latin typeface="HG丸ｺﾞｼｯｸM-PRO" pitchFamily="50" charset="-128"/>
                <a:ea typeface="HG丸ｺﾞｼｯｸM-PRO" pitchFamily="50" charset="-128"/>
              </a:rPr>
              <a:t> </a:t>
            </a:r>
          </a:p>
        </p:txBody>
      </p:sp>
      <p:sp>
        <p:nvSpPr>
          <p:cNvPr id="31749" name="Text Box 5"/>
          <p:cNvSpPr txBox="1">
            <a:spLocks noChangeArrowheads="1"/>
          </p:cNvSpPr>
          <p:nvPr/>
        </p:nvSpPr>
        <p:spPr bwMode="auto">
          <a:xfrm>
            <a:off x="3468688" y="4014788"/>
            <a:ext cx="58547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a:r>
              <a:rPr lang="en-US" altLang="ja-JP" sz="1400" b="1">
                <a:latin typeface="HG丸ｺﾞｼｯｸM-PRO" pitchFamily="50" charset="-128"/>
                <a:ea typeface="HG丸ｺﾞｼｯｸM-PRO" pitchFamily="50" charset="-128"/>
              </a:rPr>
              <a:t>  </a:t>
            </a:r>
            <a:r>
              <a:rPr lang="ja-JP" altLang="en-US" sz="1400" b="1">
                <a:latin typeface="HG丸ｺﾞｼｯｸM-PRO" pitchFamily="50" charset="-128"/>
                <a:ea typeface="HG丸ｺﾞｼｯｸM-PRO" pitchFamily="50" charset="-128"/>
              </a:rPr>
              <a:t>　</a:t>
            </a:r>
          </a:p>
        </p:txBody>
      </p:sp>
      <p:sp>
        <p:nvSpPr>
          <p:cNvPr id="31750" name="Text Box 6"/>
          <p:cNvSpPr txBox="1">
            <a:spLocks noChangeArrowheads="1"/>
          </p:cNvSpPr>
          <p:nvPr/>
        </p:nvSpPr>
        <p:spPr bwMode="auto">
          <a:xfrm>
            <a:off x="3941763" y="4348163"/>
            <a:ext cx="56038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r>
              <a:rPr lang="en-US" altLang="ja-JP" sz="1400" b="1">
                <a:latin typeface="HG丸ｺﾞｼｯｸM-PRO" pitchFamily="50" charset="-128"/>
                <a:ea typeface="HG丸ｺﾞｼｯｸM-PRO" pitchFamily="50" charset="-128"/>
              </a:rPr>
              <a:t> </a:t>
            </a:r>
          </a:p>
        </p:txBody>
      </p:sp>
      <p:sp>
        <p:nvSpPr>
          <p:cNvPr id="31751" name="Text Box 7"/>
          <p:cNvSpPr txBox="1">
            <a:spLocks noChangeArrowheads="1"/>
          </p:cNvSpPr>
          <p:nvPr/>
        </p:nvSpPr>
        <p:spPr bwMode="auto">
          <a:xfrm>
            <a:off x="3932238" y="5254625"/>
            <a:ext cx="47164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400" b="1">
                <a:latin typeface="HG丸ｺﾞｼｯｸM-PRO" pitchFamily="50" charset="-128"/>
                <a:ea typeface="HG丸ｺﾞｼｯｸM-PRO" pitchFamily="50" charset="-128"/>
              </a:rPr>
              <a:t> </a:t>
            </a:r>
            <a:endParaRPr lang="en-US" altLang="ja-JP" sz="1400" b="1"/>
          </a:p>
        </p:txBody>
      </p:sp>
      <p:sp>
        <p:nvSpPr>
          <p:cNvPr id="31752" name="Text Box 8"/>
          <p:cNvSpPr txBox="1">
            <a:spLocks noChangeArrowheads="1"/>
          </p:cNvSpPr>
          <p:nvPr/>
        </p:nvSpPr>
        <p:spPr bwMode="auto">
          <a:xfrm>
            <a:off x="6494463" y="4781550"/>
            <a:ext cx="11858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400" b="1">
                <a:ea typeface="HG丸ｺﾞｼｯｸM-PRO" pitchFamily="50" charset="-128"/>
              </a:rPr>
              <a:t>参考図書</a:t>
            </a:r>
          </a:p>
        </p:txBody>
      </p:sp>
      <p:sp>
        <p:nvSpPr>
          <p:cNvPr id="31753" name="Text Box 9"/>
          <p:cNvSpPr txBox="1">
            <a:spLocks noChangeArrowheads="1"/>
          </p:cNvSpPr>
          <p:nvPr/>
        </p:nvSpPr>
        <p:spPr bwMode="auto">
          <a:xfrm>
            <a:off x="5775325" y="5095875"/>
            <a:ext cx="35448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400" b="1">
                <a:ea typeface="HG丸ｺﾞｼｯｸM-PRO" pitchFamily="50" charset="-128"/>
              </a:rPr>
              <a:t>日科技連：出版社</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スライド番号プレースホルダー 3"/>
          <p:cNvSpPr>
            <a:spLocks noGrp="1"/>
          </p:cNvSpPr>
          <p:nvPr>
            <p:ph type="sldNum" sz="quarter" idx="12"/>
          </p:nvPr>
        </p:nvSpPr>
        <p:spPr/>
        <p:txBody>
          <a:bodyPr/>
          <a:lstStyle/>
          <a:p>
            <a:r>
              <a:rPr lang="ja-JP" altLang="en-US"/>
              <a:t>（</a:t>
            </a:r>
            <a:fld id="{77D3AE26-A053-44CD-90BD-538C3EE3725D}" type="slidenum">
              <a:rPr lang="ja-JP" altLang="en-US"/>
              <a:pPr/>
              <a:t>1</a:t>
            </a:fld>
            <a:r>
              <a:rPr lang="en-US" altLang="ja-JP"/>
              <a:t>/</a:t>
            </a:r>
            <a:r>
              <a:rPr lang="ja-JP" altLang="en-US"/>
              <a:t>１２）</a:t>
            </a:r>
          </a:p>
        </p:txBody>
      </p:sp>
      <p:sp>
        <p:nvSpPr>
          <p:cNvPr id="13314" name="Text Box 2"/>
          <p:cNvSpPr txBox="1">
            <a:spLocks noChangeArrowheads="1"/>
          </p:cNvSpPr>
          <p:nvPr/>
        </p:nvSpPr>
        <p:spPr bwMode="auto">
          <a:xfrm>
            <a:off x="228600" y="228600"/>
            <a:ext cx="7162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b="1" u="sng">
                <a:latin typeface="HG創英角ﾎﾟｯﾌﾟ体" pitchFamily="49" charset="-128"/>
                <a:ea typeface="HG創英角ﾎﾟｯﾌﾟ体" pitchFamily="49" charset="-128"/>
              </a:rPr>
              <a:t>Ⅰ</a:t>
            </a:r>
            <a:r>
              <a:rPr lang="ja-JP" altLang="en-US" b="1" u="sng">
                <a:latin typeface="HG創英角ﾎﾟｯﾌﾟ体" pitchFamily="49" charset="-128"/>
                <a:ea typeface="HG創英角ﾎﾟｯﾌﾟ体" pitchFamily="49" charset="-128"/>
              </a:rPr>
              <a:t>．</a:t>
            </a:r>
            <a:r>
              <a:rPr lang="en-US" altLang="ja-JP" b="1" u="sng">
                <a:latin typeface="HG創英角ﾎﾟｯﾌﾟ体" pitchFamily="49" charset="-128"/>
                <a:ea typeface="HG創英角ﾎﾟｯﾌﾟ体" pitchFamily="49" charset="-128"/>
              </a:rPr>
              <a:t>QC</a:t>
            </a:r>
            <a:r>
              <a:rPr lang="ja-JP" altLang="en-US" b="1" u="sng">
                <a:latin typeface="HG創英角ﾎﾟｯﾌﾟ体" pitchFamily="49" charset="-128"/>
                <a:ea typeface="HG創英角ﾎﾟｯﾌﾟ体" pitchFamily="49" charset="-128"/>
              </a:rPr>
              <a:t>サークルの基本</a:t>
            </a:r>
          </a:p>
        </p:txBody>
      </p:sp>
      <p:sp>
        <p:nvSpPr>
          <p:cNvPr id="13315" name="Text Box 3"/>
          <p:cNvSpPr txBox="1">
            <a:spLocks noChangeArrowheads="1"/>
          </p:cNvSpPr>
          <p:nvPr/>
        </p:nvSpPr>
        <p:spPr bwMode="auto">
          <a:xfrm>
            <a:off x="952500" y="5032375"/>
            <a:ext cx="5494338"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76250">
              <a:defRPr kumimoji="1" sz="2400">
                <a:solidFill>
                  <a:schemeClr val="tx1"/>
                </a:solidFill>
                <a:latin typeface="Times New Roman" pitchFamily="18" charset="0"/>
                <a:ea typeface="ＭＳ Ｐゴシック" pitchFamily="50" charset="-128"/>
              </a:defRPr>
            </a:lvl1pPr>
            <a:lvl2pPr defTabSz="476250">
              <a:defRPr kumimoji="1" sz="2400">
                <a:solidFill>
                  <a:schemeClr val="tx1"/>
                </a:solidFill>
                <a:latin typeface="Times New Roman" pitchFamily="18" charset="0"/>
                <a:ea typeface="ＭＳ Ｐゴシック" pitchFamily="50" charset="-128"/>
              </a:defRPr>
            </a:lvl2pPr>
            <a:lvl3pPr defTabSz="476250">
              <a:defRPr kumimoji="1" sz="2400">
                <a:solidFill>
                  <a:schemeClr val="tx1"/>
                </a:solidFill>
                <a:latin typeface="Times New Roman" pitchFamily="18" charset="0"/>
                <a:ea typeface="ＭＳ Ｐゴシック" pitchFamily="50" charset="-128"/>
              </a:defRPr>
            </a:lvl3pPr>
            <a:lvl4pPr defTabSz="476250">
              <a:defRPr kumimoji="1" sz="2400">
                <a:solidFill>
                  <a:schemeClr val="tx1"/>
                </a:solidFill>
                <a:latin typeface="Times New Roman" pitchFamily="18" charset="0"/>
                <a:ea typeface="ＭＳ Ｐゴシック" pitchFamily="50" charset="-128"/>
              </a:defRPr>
            </a:lvl4pPr>
            <a:lvl5pPr defTabSz="476250">
              <a:defRPr kumimoji="1" sz="2400">
                <a:solidFill>
                  <a:schemeClr val="tx1"/>
                </a:solidFill>
                <a:latin typeface="Times New Roman" pitchFamily="18" charset="0"/>
                <a:ea typeface="ＭＳ Ｐゴシック" pitchFamily="50" charset="-128"/>
              </a:defRPr>
            </a:lvl5pPr>
            <a:lvl6pPr defTabSz="47625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47625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47625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47625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600" b="1">
                <a:latin typeface="ＭＳ Ｐゴシック" pitchFamily="50" charset="-128"/>
              </a:rPr>
              <a:t>・能力の向上･自己実現</a:t>
            </a:r>
            <a:br>
              <a:rPr lang="ja-JP" altLang="en-US" sz="1600" b="1">
                <a:latin typeface="ＭＳ Ｐゴシック" pitchFamily="50" charset="-128"/>
              </a:rPr>
            </a:br>
            <a:r>
              <a:rPr lang="ja-JP" altLang="en-US" sz="1600" b="1">
                <a:latin typeface="ＭＳ Ｐゴシック" pitchFamily="50" charset="-128"/>
              </a:rPr>
              <a:t>	無限の可能性</a:t>
            </a:r>
            <a:br>
              <a:rPr lang="ja-JP" altLang="en-US" sz="1600" b="1">
                <a:latin typeface="ＭＳ Ｐゴシック" pitchFamily="50" charset="-128"/>
              </a:rPr>
            </a:br>
            <a:r>
              <a:rPr lang="ja-JP" altLang="en-US" sz="1600" b="1">
                <a:latin typeface="ＭＳ Ｐゴシック" pitchFamily="50" charset="-128"/>
              </a:rPr>
              <a:t>	創意･工夫　→　良く考えて知恵を生かす</a:t>
            </a:r>
            <a:br>
              <a:rPr lang="ja-JP" altLang="en-US" sz="1600" b="1">
                <a:latin typeface="ＭＳ Ｐゴシック" pitchFamily="50" charset="-128"/>
              </a:rPr>
            </a:br>
            <a:r>
              <a:rPr lang="ja-JP" altLang="en-US" sz="1600" b="1">
                <a:latin typeface="ＭＳ Ｐゴシック" pitchFamily="50" charset="-128"/>
              </a:rPr>
              <a:t>	視野を広める</a:t>
            </a:r>
            <a:br>
              <a:rPr lang="ja-JP" altLang="en-US" sz="1600" b="1">
                <a:latin typeface="ＭＳ Ｐゴシック" pitchFamily="50" charset="-128"/>
              </a:rPr>
            </a:br>
            <a:r>
              <a:rPr lang="ja-JP" altLang="en-US" sz="1600" b="1">
                <a:latin typeface="ＭＳ Ｐゴシック" pitchFamily="50" charset="-128"/>
              </a:rPr>
              <a:t>・明るく活力に満ちた生きがいのある職場づくり</a:t>
            </a:r>
            <a:br>
              <a:rPr lang="ja-JP" altLang="en-US" sz="1600" b="1">
                <a:latin typeface="ＭＳ Ｐゴシック" pitchFamily="50" charset="-128"/>
              </a:rPr>
            </a:br>
            <a:r>
              <a:rPr lang="ja-JP" altLang="en-US" sz="1600" b="1">
                <a:latin typeface="ＭＳ Ｐゴシック" pitchFamily="50" charset="-128"/>
              </a:rPr>
              <a:t>・お客様の満足向上、社会への貢献</a:t>
            </a:r>
          </a:p>
        </p:txBody>
      </p:sp>
      <p:pic>
        <p:nvPicPr>
          <p:cNvPr id="133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8875" y="2281238"/>
            <a:ext cx="2168525" cy="354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17" name="Text Box 5"/>
          <p:cNvSpPr txBox="1">
            <a:spLocks noChangeArrowheads="1"/>
          </p:cNvSpPr>
          <p:nvPr/>
        </p:nvSpPr>
        <p:spPr bwMode="auto">
          <a:xfrm>
            <a:off x="401638" y="804863"/>
            <a:ext cx="2279650" cy="396875"/>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solidFill>
                  <a:schemeClr val="bg1"/>
                </a:solidFill>
              </a:rPr>
              <a:t>１．基本理念</a:t>
            </a:r>
          </a:p>
        </p:txBody>
      </p:sp>
      <p:sp>
        <p:nvSpPr>
          <p:cNvPr id="13318" name="Text Box 6"/>
          <p:cNvSpPr txBox="1">
            <a:spLocks noChangeArrowheads="1"/>
          </p:cNvSpPr>
          <p:nvPr/>
        </p:nvSpPr>
        <p:spPr bwMode="auto">
          <a:xfrm>
            <a:off x="952500" y="1225550"/>
            <a:ext cx="556895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latin typeface="ＭＳ Ｐゴシック" pitchFamily="50" charset="-128"/>
              </a:rPr>
              <a:t>・人間の能力を発揮し無限の可能性を引き出す</a:t>
            </a:r>
            <a:br>
              <a:rPr lang="ja-JP" altLang="en-US" sz="1600" b="1">
                <a:latin typeface="ＭＳ Ｐゴシック" pitchFamily="50" charset="-128"/>
              </a:rPr>
            </a:br>
            <a:r>
              <a:rPr lang="ja-JP" altLang="en-US" sz="1600" b="1">
                <a:latin typeface="ＭＳ Ｐゴシック" pitchFamily="50" charset="-128"/>
              </a:rPr>
              <a:t>・人間性の尊重　→　生きがいのある、明るい職場をつくる</a:t>
            </a:r>
            <a:br>
              <a:rPr lang="ja-JP" altLang="en-US" sz="1600" b="1">
                <a:latin typeface="ＭＳ Ｐゴシック" pitchFamily="50" charset="-128"/>
              </a:rPr>
            </a:br>
            <a:r>
              <a:rPr lang="ja-JP" altLang="en-US" sz="1600" b="1">
                <a:latin typeface="ＭＳ Ｐゴシック" pitchFamily="50" charset="-128"/>
              </a:rPr>
              <a:t>・企業の体質改善･発展への寄与する</a:t>
            </a:r>
          </a:p>
        </p:txBody>
      </p:sp>
      <p:sp>
        <p:nvSpPr>
          <p:cNvPr id="13319" name="Text Box 7"/>
          <p:cNvSpPr txBox="1">
            <a:spLocks noChangeArrowheads="1"/>
          </p:cNvSpPr>
          <p:nvPr/>
        </p:nvSpPr>
        <p:spPr bwMode="auto">
          <a:xfrm>
            <a:off x="401638" y="2068513"/>
            <a:ext cx="2852737" cy="396875"/>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solidFill>
                  <a:schemeClr val="bg1"/>
                </a:solidFill>
              </a:rPr>
              <a:t>２．定義</a:t>
            </a:r>
          </a:p>
        </p:txBody>
      </p:sp>
      <p:sp>
        <p:nvSpPr>
          <p:cNvPr id="13320" name="Text Box 8"/>
          <p:cNvSpPr txBox="1">
            <a:spLocks noChangeArrowheads="1"/>
          </p:cNvSpPr>
          <p:nvPr/>
        </p:nvSpPr>
        <p:spPr bwMode="auto">
          <a:xfrm>
            <a:off x="952500" y="2473325"/>
            <a:ext cx="58975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latin typeface="ＭＳ Ｐゴシック" pitchFamily="50" charset="-128"/>
              </a:rPr>
              <a:t>・第一線で働く人々による</a:t>
            </a:r>
            <a:br>
              <a:rPr lang="ja-JP" altLang="en-US" sz="1600" b="1">
                <a:latin typeface="ＭＳ Ｐゴシック" pitchFamily="50" charset="-128"/>
              </a:rPr>
            </a:br>
            <a:r>
              <a:rPr lang="ja-JP" altLang="en-US" sz="1600" b="1">
                <a:latin typeface="ＭＳ Ｐゴシック" pitchFamily="50" charset="-128"/>
              </a:rPr>
              <a:t>・製品･サービス･仕事の継続的な管理･改善の実施</a:t>
            </a:r>
          </a:p>
        </p:txBody>
      </p:sp>
      <p:sp>
        <p:nvSpPr>
          <p:cNvPr id="13321" name="Text Box 9"/>
          <p:cNvSpPr txBox="1">
            <a:spLocks noChangeArrowheads="1"/>
          </p:cNvSpPr>
          <p:nvPr/>
        </p:nvSpPr>
        <p:spPr bwMode="auto">
          <a:xfrm>
            <a:off x="401638" y="3092450"/>
            <a:ext cx="4884737" cy="396875"/>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solidFill>
                  <a:schemeClr val="bg1"/>
                </a:solidFill>
              </a:rPr>
              <a:t>３．活動の進め方</a:t>
            </a:r>
          </a:p>
        </p:txBody>
      </p:sp>
      <p:sp>
        <p:nvSpPr>
          <p:cNvPr id="13322" name="Text Box 10"/>
          <p:cNvSpPr txBox="1">
            <a:spLocks noChangeArrowheads="1"/>
          </p:cNvSpPr>
          <p:nvPr/>
        </p:nvSpPr>
        <p:spPr bwMode="auto">
          <a:xfrm>
            <a:off x="952500" y="3482975"/>
            <a:ext cx="4954588"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latin typeface="ＭＳ Ｐゴシック" pitchFamily="50" charset="-128"/>
              </a:rPr>
              <a:t>・自主的な運営</a:t>
            </a:r>
            <a:br>
              <a:rPr lang="ja-JP" altLang="en-US" sz="1600" b="1">
                <a:latin typeface="ＭＳ Ｐゴシック" pitchFamily="50" charset="-128"/>
              </a:rPr>
            </a:br>
            <a:r>
              <a:rPr lang="ja-JP" altLang="en-US" sz="1600" b="1">
                <a:latin typeface="ＭＳ Ｐゴシック" pitchFamily="50" charset="-128"/>
              </a:rPr>
              <a:t>・</a:t>
            </a:r>
            <a:r>
              <a:rPr lang="en-US" altLang="ja-JP" sz="1600" b="1">
                <a:latin typeface="ＭＳ Ｐゴシック" pitchFamily="50" charset="-128"/>
              </a:rPr>
              <a:t>QC</a:t>
            </a:r>
            <a:r>
              <a:rPr lang="ja-JP" altLang="en-US" sz="1600" b="1">
                <a:latin typeface="ＭＳ Ｐゴシック" pitchFamily="50" charset="-128"/>
              </a:rPr>
              <a:t>の考え方･手法などの活用</a:t>
            </a:r>
            <a:br>
              <a:rPr lang="ja-JP" altLang="en-US" sz="1600" b="1">
                <a:latin typeface="ＭＳ Ｐゴシック" pitchFamily="50" charset="-128"/>
              </a:rPr>
            </a:br>
            <a:r>
              <a:rPr lang="ja-JP" altLang="en-US" sz="1600" b="1">
                <a:latin typeface="ＭＳ Ｐゴシック" pitchFamily="50" charset="-128"/>
              </a:rPr>
              <a:t>・創造性の発揮</a:t>
            </a:r>
            <a:br>
              <a:rPr lang="ja-JP" altLang="en-US" sz="1600" b="1">
                <a:latin typeface="ＭＳ Ｐゴシック" pitchFamily="50" charset="-128"/>
              </a:rPr>
            </a:br>
            <a:r>
              <a:rPr lang="ja-JP" altLang="en-US" sz="1600" b="1">
                <a:latin typeface="ＭＳ Ｐゴシック" pitchFamily="50" charset="-128"/>
              </a:rPr>
              <a:t>・自己啓発･相互啓発</a:t>
            </a:r>
          </a:p>
        </p:txBody>
      </p:sp>
      <p:sp>
        <p:nvSpPr>
          <p:cNvPr id="13323" name="Text Box 11"/>
          <p:cNvSpPr txBox="1">
            <a:spLocks noChangeArrowheads="1"/>
          </p:cNvSpPr>
          <p:nvPr/>
        </p:nvSpPr>
        <p:spPr bwMode="auto">
          <a:xfrm>
            <a:off x="401638" y="4600575"/>
            <a:ext cx="4216400" cy="396875"/>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solidFill>
                  <a:schemeClr val="bg1"/>
                </a:solidFill>
              </a:rPr>
              <a:t>４．活動のねらい･目標</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3"/>
          <p:cNvSpPr>
            <a:spLocks noGrp="1"/>
          </p:cNvSpPr>
          <p:nvPr>
            <p:ph type="sldNum" sz="quarter" idx="12"/>
          </p:nvPr>
        </p:nvSpPr>
        <p:spPr/>
        <p:txBody>
          <a:bodyPr/>
          <a:lstStyle/>
          <a:p>
            <a:r>
              <a:rPr lang="ja-JP" altLang="en-US"/>
              <a:t>（</a:t>
            </a:r>
            <a:fld id="{20952CE5-F16E-4DFE-9D21-F47F0BDACC70}" type="slidenum">
              <a:rPr lang="ja-JP" altLang="en-US"/>
              <a:pPr/>
              <a:t>2</a:t>
            </a:fld>
            <a:r>
              <a:rPr lang="en-US" altLang="ja-JP"/>
              <a:t>/</a:t>
            </a:r>
            <a:r>
              <a:rPr lang="ja-JP" altLang="en-US"/>
              <a:t>１２）</a:t>
            </a:r>
          </a:p>
        </p:txBody>
      </p:sp>
      <p:sp>
        <p:nvSpPr>
          <p:cNvPr id="12290" name="Text Box 2"/>
          <p:cNvSpPr txBox="1">
            <a:spLocks noChangeArrowheads="1"/>
          </p:cNvSpPr>
          <p:nvPr/>
        </p:nvSpPr>
        <p:spPr bwMode="auto">
          <a:xfrm>
            <a:off x="228600" y="228600"/>
            <a:ext cx="7162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b="1" u="sng">
                <a:latin typeface="HG創英角ﾎﾟｯﾌﾟ体" pitchFamily="49" charset="-128"/>
                <a:ea typeface="HG創英角ﾎﾟｯﾌﾟ体" pitchFamily="49" charset="-128"/>
              </a:rPr>
              <a:t>Ⅱ</a:t>
            </a:r>
            <a:r>
              <a:rPr lang="ja-JP" altLang="en-US" b="1" u="sng">
                <a:latin typeface="HG創英角ﾎﾟｯﾌﾟ体" pitchFamily="49" charset="-128"/>
                <a:ea typeface="HG創英角ﾎﾟｯﾌﾟ体" pitchFamily="49" charset="-128"/>
              </a:rPr>
              <a:t>．ＱＣ（科学的）アプローチ</a:t>
            </a:r>
          </a:p>
        </p:txBody>
      </p:sp>
      <p:sp>
        <p:nvSpPr>
          <p:cNvPr id="12292" name="Text Box 4"/>
          <p:cNvSpPr txBox="1">
            <a:spLocks noChangeArrowheads="1"/>
          </p:cNvSpPr>
          <p:nvPr/>
        </p:nvSpPr>
        <p:spPr bwMode="auto">
          <a:xfrm>
            <a:off x="1438275" y="803275"/>
            <a:ext cx="3516313" cy="9525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76250">
              <a:defRPr kumimoji="1" sz="2400">
                <a:solidFill>
                  <a:schemeClr val="tx1"/>
                </a:solidFill>
                <a:latin typeface="Times New Roman" pitchFamily="18" charset="0"/>
                <a:ea typeface="ＭＳ Ｐゴシック" pitchFamily="50" charset="-128"/>
              </a:defRPr>
            </a:lvl1pPr>
            <a:lvl2pPr defTabSz="476250">
              <a:defRPr kumimoji="1" sz="2400">
                <a:solidFill>
                  <a:schemeClr val="tx1"/>
                </a:solidFill>
                <a:latin typeface="Times New Roman" pitchFamily="18" charset="0"/>
                <a:ea typeface="ＭＳ Ｐゴシック" pitchFamily="50" charset="-128"/>
              </a:defRPr>
            </a:lvl2pPr>
            <a:lvl3pPr defTabSz="476250">
              <a:defRPr kumimoji="1" sz="2400">
                <a:solidFill>
                  <a:schemeClr val="tx1"/>
                </a:solidFill>
                <a:latin typeface="Times New Roman" pitchFamily="18" charset="0"/>
                <a:ea typeface="ＭＳ Ｐゴシック" pitchFamily="50" charset="-128"/>
              </a:defRPr>
            </a:lvl3pPr>
            <a:lvl4pPr defTabSz="476250">
              <a:defRPr kumimoji="1" sz="2400">
                <a:solidFill>
                  <a:schemeClr val="tx1"/>
                </a:solidFill>
                <a:latin typeface="Times New Roman" pitchFamily="18" charset="0"/>
                <a:ea typeface="ＭＳ Ｐゴシック" pitchFamily="50" charset="-128"/>
              </a:defRPr>
            </a:lvl4pPr>
            <a:lvl5pPr defTabSz="476250">
              <a:defRPr kumimoji="1" sz="2400">
                <a:solidFill>
                  <a:schemeClr val="tx1"/>
                </a:solidFill>
                <a:latin typeface="Times New Roman" pitchFamily="18" charset="0"/>
                <a:ea typeface="ＭＳ Ｐゴシック" pitchFamily="50" charset="-128"/>
              </a:defRPr>
            </a:lvl5pPr>
            <a:lvl6pPr defTabSz="47625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47625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47625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47625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HG丸ｺﾞｼｯｸM-PRO" pitchFamily="50" charset="-128"/>
                <a:ea typeface="HG丸ｺﾞｼｯｸM-PRO" pitchFamily="50" charset="-128"/>
              </a:rPr>
              <a:t>基本的な評価の視点として</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１．</a:t>
            </a:r>
            <a:r>
              <a:rPr lang="en-US" altLang="ja-JP" sz="1400" b="1">
                <a:latin typeface="HG丸ｺﾞｼｯｸM-PRO" pitchFamily="50" charset="-128"/>
                <a:ea typeface="HG丸ｺﾞｼｯｸM-PRO" pitchFamily="50" charset="-128"/>
              </a:rPr>
              <a:t>QC</a:t>
            </a:r>
            <a:r>
              <a:rPr lang="ja-JP" altLang="en-US" sz="1400" b="1">
                <a:latin typeface="HG丸ｺﾞｼｯｸM-PRO" pitchFamily="50" charset="-128"/>
                <a:ea typeface="HG丸ｺﾞｼｯｸM-PRO" pitchFamily="50" charset="-128"/>
              </a:rPr>
              <a:t>マインド</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２．ＱＣストーリー</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３．</a:t>
            </a:r>
            <a:r>
              <a:rPr lang="en-US" altLang="ja-JP" sz="1400" b="1">
                <a:latin typeface="HG丸ｺﾞｼｯｸM-PRO" pitchFamily="50" charset="-128"/>
                <a:ea typeface="HG丸ｺﾞｼｯｸM-PRO" pitchFamily="50" charset="-128"/>
              </a:rPr>
              <a:t>QC</a:t>
            </a:r>
            <a:r>
              <a:rPr lang="ja-JP" altLang="en-US" sz="1400" b="1">
                <a:latin typeface="HG丸ｺﾞｼｯｸM-PRO" pitchFamily="50" charset="-128"/>
                <a:ea typeface="HG丸ｺﾞｼｯｸM-PRO" pitchFamily="50" charset="-128"/>
              </a:rPr>
              <a:t>手法の使い方</a:t>
            </a:r>
          </a:p>
        </p:txBody>
      </p:sp>
      <p:sp>
        <p:nvSpPr>
          <p:cNvPr id="12294" name="Text Box 6"/>
          <p:cNvSpPr txBox="1">
            <a:spLocks noChangeArrowheads="1"/>
          </p:cNvSpPr>
          <p:nvPr/>
        </p:nvSpPr>
        <p:spPr bwMode="auto">
          <a:xfrm>
            <a:off x="609600" y="2278063"/>
            <a:ext cx="5535613" cy="264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558800">
              <a:defRPr kumimoji="1" sz="2400">
                <a:solidFill>
                  <a:schemeClr val="tx1"/>
                </a:solidFill>
                <a:latin typeface="Times New Roman" pitchFamily="18" charset="0"/>
                <a:ea typeface="ＭＳ Ｐゴシック" pitchFamily="50" charset="-128"/>
              </a:defRPr>
            </a:lvl1pPr>
            <a:lvl2pPr defTabSz="558800">
              <a:defRPr kumimoji="1" sz="2400">
                <a:solidFill>
                  <a:schemeClr val="tx1"/>
                </a:solidFill>
                <a:latin typeface="Times New Roman" pitchFamily="18" charset="0"/>
                <a:ea typeface="ＭＳ Ｐゴシック" pitchFamily="50" charset="-128"/>
              </a:defRPr>
            </a:lvl2pPr>
            <a:lvl3pPr defTabSz="558800">
              <a:defRPr kumimoji="1" sz="2400">
                <a:solidFill>
                  <a:schemeClr val="tx1"/>
                </a:solidFill>
                <a:latin typeface="Times New Roman" pitchFamily="18" charset="0"/>
                <a:ea typeface="ＭＳ Ｐゴシック" pitchFamily="50" charset="-128"/>
              </a:defRPr>
            </a:lvl3pPr>
            <a:lvl4pPr defTabSz="558800">
              <a:defRPr kumimoji="1" sz="2400">
                <a:solidFill>
                  <a:schemeClr val="tx1"/>
                </a:solidFill>
                <a:latin typeface="Times New Roman" pitchFamily="18" charset="0"/>
                <a:ea typeface="ＭＳ Ｐゴシック" pitchFamily="50" charset="-128"/>
              </a:defRPr>
            </a:lvl4pPr>
            <a:lvl5pPr defTabSz="558800">
              <a:defRPr kumimoji="1" sz="2400">
                <a:solidFill>
                  <a:schemeClr val="tx1"/>
                </a:solidFill>
                <a:latin typeface="Times New Roman" pitchFamily="18" charset="0"/>
                <a:ea typeface="ＭＳ Ｐゴシック" pitchFamily="50" charset="-128"/>
              </a:defRPr>
            </a:lvl5pPr>
            <a:lvl6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b="1">
                <a:latin typeface="ＭＳ Ｐゴシック" pitchFamily="50" charset="-128"/>
              </a:rPr>
              <a:t>	1)</a:t>
            </a:r>
            <a:r>
              <a:rPr lang="ja-JP" altLang="en-US" sz="1400" b="1">
                <a:latin typeface="ＭＳ Ｐゴシック" pitchFamily="50" charset="-128"/>
              </a:rPr>
              <a:t>　品質重視　品質優先</a:t>
            </a:r>
            <a:br>
              <a:rPr lang="ja-JP" altLang="en-US" sz="1400" b="1">
                <a:latin typeface="ＭＳ Ｐゴシック" pitchFamily="50" charset="-128"/>
              </a:rPr>
            </a:br>
            <a:r>
              <a:rPr lang="ja-JP" altLang="en-US" sz="1400" b="1">
                <a:latin typeface="ＭＳ Ｐゴシック" pitchFamily="50" charset="-128"/>
              </a:rPr>
              <a:t>	</a:t>
            </a:r>
            <a:r>
              <a:rPr lang="en-US" altLang="ja-JP" sz="1400" b="1">
                <a:latin typeface="ＭＳ Ｐゴシック" pitchFamily="50" charset="-128"/>
              </a:rPr>
              <a:t>2)</a:t>
            </a:r>
            <a:r>
              <a:rPr lang="ja-JP" altLang="en-US" sz="1400" b="1">
                <a:latin typeface="ＭＳ Ｐゴシック" pitchFamily="50" charset="-128"/>
              </a:rPr>
              <a:t>　全員参加</a:t>
            </a:r>
            <a:br>
              <a:rPr lang="ja-JP" altLang="en-US" sz="1400" b="1">
                <a:latin typeface="ＭＳ Ｐゴシック" pitchFamily="50" charset="-128"/>
              </a:rPr>
            </a:br>
            <a:r>
              <a:rPr lang="ja-JP" altLang="en-US" sz="1400" b="1">
                <a:latin typeface="ＭＳ Ｐゴシック" pitchFamily="50" charset="-128"/>
              </a:rPr>
              <a:t>	</a:t>
            </a:r>
            <a:r>
              <a:rPr lang="en-US" altLang="ja-JP" sz="1400" b="1">
                <a:latin typeface="ＭＳ Ｐゴシック" pitchFamily="50" charset="-128"/>
              </a:rPr>
              <a:t>3)</a:t>
            </a:r>
            <a:r>
              <a:rPr lang="ja-JP" altLang="en-US" sz="1400" b="1">
                <a:latin typeface="ＭＳ Ｐゴシック" pitchFamily="50" charset="-128"/>
              </a:rPr>
              <a:t>　消費者志向　お客様本位</a:t>
            </a:r>
            <a:br>
              <a:rPr lang="ja-JP" altLang="en-US" sz="1400" b="1">
                <a:latin typeface="ＭＳ Ｐゴシック" pitchFamily="50" charset="-128"/>
              </a:rPr>
            </a:br>
            <a:r>
              <a:rPr lang="ja-JP" altLang="en-US" sz="1400" b="1">
                <a:latin typeface="ＭＳ Ｐゴシック" pitchFamily="50" charset="-128"/>
              </a:rPr>
              <a:t>	</a:t>
            </a:r>
            <a:r>
              <a:rPr lang="en-US" altLang="ja-JP" sz="1400" b="1">
                <a:latin typeface="ＭＳ Ｐゴシック" pitchFamily="50" charset="-128"/>
              </a:rPr>
              <a:t>4)</a:t>
            </a:r>
            <a:r>
              <a:rPr lang="ja-JP" altLang="en-US" sz="1400" b="1">
                <a:latin typeface="ＭＳ Ｐゴシック" pitchFamily="50" charset="-128"/>
              </a:rPr>
              <a:t>　後工程はお客様</a:t>
            </a:r>
            <a:br>
              <a:rPr lang="ja-JP" altLang="en-US" sz="1400" b="1">
                <a:latin typeface="ＭＳ Ｐゴシック" pitchFamily="50" charset="-128"/>
              </a:rPr>
            </a:br>
            <a:r>
              <a:rPr lang="ja-JP" altLang="en-US" sz="1400" b="1">
                <a:latin typeface="ＭＳ Ｐゴシック" pitchFamily="50" charset="-128"/>
              </a:rPr>
              <a:t>	</a:t>
            </a:r>
            <a:r>
              <a:rPr lang="en-US" altLang="ja-JP" sz="1400" b="1">
                <a:latin typeface="ＭＳ Ｐゴシック" pitchFamily="50" charset="-128"/>
              </a:rPr>
              <a:t>5)</a:t>
            </a:r>
            <a:r>
              <a:rPr lang="ja-JP" altLang="en-US" sz="1400" b="1">
                <a:latin typeface="ＭＳ Ｐゴシック" pitchFamily="50" charset="-128"/>
              </a:rPr>
              <a:t>　源流管理</a:t>
            </a:r>
            <a:br>
              <a:rPr lang="ja-JP" altLang="en-US" sz="1400" b="1">
                <a:latin typeface="ＭＳ Ｐゴシック" pitchFamily="50" charset="-128"/>
              </a:rPr>
            </a:br>
            <a:r>
              <a:rPr lang="ja-JP" altLang="en-US" sz="1400" b="1">
                <a:latin typeface="ＭＳ Ｐゴシック" pitchFamily="50" charset="-128"/>
              </a:rPr>
              <a:t>	</a:t>
            </a:r>
            <a:r>
              <a:rPr lang="en-US" altLang="ja-JP" sz="1400" b="1">
                <a:latin typeface="ＭＳ Ｐゴシック" pitchFamily="50" charset="-128"/>
              </a:rPr>
              <a:t>6)</a:t>
            </a:r>
            <a:r>
              <a:rPr lang="ja-JP" altLang="en-US" sz="1400" b="1">
                <a:latin typeface="ＭＳ Ｐゴシック" pitchFamily="50" charset="-128"/>
              </a:rPr>
              <a:t>　重点指向</a:t>
            </a:r>
            <a:br>
              <a:rPr lang="ja-JP" altLang="en-US" sz="1400" b="1">
                <a:latin typeface="ＭＳ Ｐゴシック" pitchFamily="50" charset="-128"/>
              </a:rPr>
            </a:br>
            <a:r>
              <a:rPr lang="ja-JP" altLang="en-US" sz="1400" b="1">
                <a:latin typeface="ＭＳ Ｐゴシック" pitchFamily="50" charset="-128"/>
              </a:rPr>
              <a:t>	</a:t>
            </a:r>
            <a:r>
              <a:rPr lang="en-US" altLang="ja-JP" sz="1400" b="1">
                <a:latin typeface="ＭＳ Ｐゴシック" pitchFamily="50" charset="-128"/>
              </a:rPr>
              <a:t>7)</a:t>
            </a:r>
            <a:r>
              <a:rPr lang="ja-JP" altLang="en-US" sz="1400" b="1">
                <a:latin typeface="ＭＳ Ｐゴシック" pitchFamily="50" charset="-128"/>
              </a:rPr>
              <a:t>　事実に基づく管理　３現主義（現場、現物、現象）</a:t>
            </a:r>
            <a:br>
              <a:rPr lang="ja-JP" altLang="en-US" sz="1400" b="1">
                <a:latin typeface="ＭＳ Ｐゴシック" pitchFamily="50" charset="-128"/>
              </a:rPr>
            </a:br>
            <a:r>
              <a:rPr lang="ja-JP" altLang="en-US" sz="1400" b="1">
                <a:latin typeface="ＭＳ Ｐゴシック" pitchFamily="50" charset="-128"/>
              </a:rPr>
              <a:t>	</a:t>
            </a:r>
            <a:r>
              <a:rPr lang="en-US" altLang="ja-JP" sz="1400" b="1">
                <a:latin typeface="ＭＳ Ｐゴシック" pitchFamily="50" charset="-128"/>
              </a:rPr>
              <a:t>8)</a:t>
            </a:r>
            <a:r>
              <a:rPr lang="ja-JP" altLang="en-US" sz="1400" b="1">
                <a:latin typeface="ＭＳ Ｐゴシック" pitchFamily="50" charset="-128"/>
              </a:rPr>
              <a:t>　管理のサイクル　</a:t>
            </a:r>
            <a:r>
              <a:rPr lang="en-US" altLang="ja-JP" sz="1400" b="1">
                <a:latin typeface="ＭＳ Ｐゴシック" pitchFamily="50" charset="-128"/>
              </a:rPr>
              <a:t>PDCA</a:t>
            </a:r>
            <a:br>
              <a:rPr lang="en-US" altLang="ja-JP" sz="1400" b="1">
                <a:latin typeface="ＭＳ Ｐゴシック" pitchFamily="50" charset="-128"/>
              </a:rPr>
            </a:br>
            <a:r>
              <a:rPr lang="en-US" altLang="ja-JP" sz="1400" b="1">
                <a:latin typeface="ＭＳ Ｐゴシック" pitchFamily="50" charset="-128"/>
              </a:rPr>
              <a:t>	9)</a:t>
            </a:r>
            <a:r>
              <a:rPr lang="ja-JP" altLang="en-US" sz="1400" b="1">
                <a:latin typeface="ＭＳ Ｐゴシック" pitchFamily="50" charset="-128"/>
              </a:rPr>
              <a:t>　プロセス管理　工程で品質を造り込む</a:t>
            </a:r>
            <a:br>
              <a:rPr lang="ja-JP" altLang="en-US" sz="1400" b="1">
                <a:latin typeface="ＭＳ Ｐゴシック" pitchFamily="50" charset="-128"/>
              </a:rPr>
            </a:br>
            <a:r>
              <a:rPr lang="ja-JP" altLang="en-US" sz="1400" b="1">
                <a:latin typeface="ＭＳ Ｐゴシック" pitchFamily="50" charset="-128"/>
              </a:rPr>
              <a:t>       </a:t>
            </a:r>
            <a:r>
              <a:rPr lang="en-US" altLang="ja-JP" sz="1400" b="1">
                <a:latin typeface="ＭＳ Ｐゴシック" pitchFamily="50" charset="-128"/>
              </a:rPr>
              <a:t>10)  </a:t>
            </a:r>
            <a:r>
              <a:rPr lang="ja-JP" altLang="en-US" sz="1400" b="1">
                <a:latin typeface="ＭＳ Ｐゴシック" pitchFamily="50" charset="-128"/>
              </a:rPr>
              <a:t>生きた標準化･仕組みの活用</a:t>
            </a:r>
            <a:br>
              <a:rPr lang="ja-JP" altLang="en-US" sz="1400" b="1">
                <a:latin typeface="ＭＳ Ｐゴシック" pitchFamily="50" charset="-128"/>
              </a:rPr>
            </a:br>
            <a:r>
              <a:rPr lang="ja-JP" altLang="en-US" sz="1400" b="1">
                <a:latin typeface="ＭＳ Ｐゴシック" pitchFamily="50" charset="-128"/>
              </a:rPr>
              <a:t>       </a:t>
            </a:r>
            <a:r>
              <a:rPr lang="en-US" altLang="ja-JP" sz="1400" b="1">
                <a:latin typeface="ＭＳ Ｐゴシック" pitchFamily="50" charset="-128"/>
              </a:rPr>
              <a:t>11)  </a:t>
            </a:r>
            <a:r>
              <a:rPr lang="ja-JP" altLang="en-US" sz="1400" b="1">
                <a:latin typeface="ＭＳ Ｐゴシック" pitchFamily="50" charset="-128"/>
              </a:rPr>
              <a:t>バラツキの管理を重視</a:t>
            </a:r>
            <a:br>
              <a:rPr lang="ja-JP" altLang="en-US" sz="1400" b="1">
                <a:latin typeface="ＭＳ Ｐゴシック" pitchFamily="50" charset="-128"/>
              </a:rPr>
            </a:br>
            <a:r>
              <a:rPr lang="ja-JP" altLang="en-US" sz="1400" b="1">
                <a:latin typeface="ＭＳ Ｐゴシック" pitchFamily="50" charset="-128"/>
              </a:rPr>
              <a:t>       </a:t>
            </a:r>
            <a:r>
              <a:rPr lang="en-US" altLang="ja-JP" sz="1400" b="1">
                <a:latin typeface="ＭＳ Ｐゴシック" pitchFamily="50" charset="-128"/>
              </a:rPr>
              <a:t>12)  </a:t>
            </a:r>
            <a:r>
              <a:rPr lang="ja-JP" altLang="en-US" sz="1400" b="1">
                <a:latin typeface="ＭＳ Ｐゴシック" pitchFamily="50" charset="-128"/>
              </a:rPr>
              <a:t>固有技術力の向上　原理･原則の理解</a:t>
            </a:r>
          </a:p>
        </p:txBody>
      </p:sp>
      <p:sp>
        <p:nvSpPr>
          <p:cNvPr id="12295" name="Text Box 7"/>
          <p:cNvSpPr txBox="1">
            <a:spLocks noChangeArrowheads="1"/>
          </p:cNvSpPr>
          <p:nvPr/>
        </p:nvSpPr>
        <p:spPr bwMode="auto">
          <a:xfrm>
            <a:off x="457200" y="1820863"/>
            <a:ext cx="4051300" cy="396875"/>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000" b="1">
                <a:solidFill>
                  <a:schemeClr val="bg1"/>
                </a:solidFill>
                <a:latin typeface="ＭＳ Ｐゴシック" pitchFamily="50" charset="-128"/>
              </a:rPr>
              <a:t>１．　ＱＣ的な考え方（</a:t>
            </a:r>
            <a:r>
              <a:rPr lang="en-US" altLang="ja-JP" sz="2000" b="1">
                <a:solidFill>
                  <a:schemeClr val="bg1"/>
                </a:solidFill>
                <a:latin typeface="ＭＳ Ｐゴシック" pitchFamily="50" charset="-128"/>
              </a:rPr>
              <a:t>QC</a:t>
            </a:r>
            <a:r>
              <a:rPr lang="ja-JP" altLang="en-US" sz="2000" b="1">
                <a:solidFill>
                  <a:schemeClr val="bg1"/>
                </a:solidFill>
                <a:latin typeface="ＭＳ Ｐゴシック" pitchFamily="50" charset="-128"/>
              </a:rPr>
              <a:t>マインド）</a:t>
            </a:r>
          </a:p>
        </p:txBody>
      </p:sp>
      <p:sp>
        <p:nvSpPr>
          <p:cNvPr id="12296" name="Text Box 8"/>
          <p:cNvSpPr txBox="1">
            <a:spLocks noChangeArrowheads="1"/>
          </p:cNvSpPr>
          <p:nvPr/>
        </p:nvSpPr>
        <p:spPr bwMode="auto">
          <a:xfrm>
            <a:off x="609600" y="4994275"/>
            <a:ext cx="8305800" cy="129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76250">
              <a:defRPr kumimoji="1" sz="2400">
                <a:solidFill>
                  <a:schemeClr val="tx1"/>
                </a:solidFill>
                <a:latin typeface="Times New Roman" pitchFamily="18" charset="0"/>
                <a:ea typeface="ＭＳ Ｐゴシック" pitchFamily="50" charset="-128"/>
              </a:defRPr>
            </a:lvl1pPr>
            <a:lvl2pPr defTabSz="476250">
              <a:defRPr kumimoji="1" sz="2400">
                <a:solidFill>
                  <a:schemeClr val="tx1"/>
                </a:solidFill>
                <a:latin typeface="Times New Roman" pitchFamily="18" charset="0"/>
                <a:ea typeface="ＭＳ Ｐゴシック" pitchFamily="50" charset="-128"/>
              </a:defRPr>
            </a:lvl2pPr>
            <a:lvl3pPr defTabSz="476250">
              <a:defRPr kumimoji="1" sz="2400">
                <a:solidFill>
                  <a:schemeClr val="tx1"/>
                </a:solidFill>
                <a:latin typeface="Times New Roman" pitchFamily="18" charset="0"/>
                <a:ea typeface="ＭＳ Ｐゴシック" pitchFamily="50" charset="-128"/>
              </a:defRPr>
            </a:lvl3pPr>
            <a:lvl4pPr defTabSz="476250">
              <a:defRPr kumimoji="1" sz="2400">
                <a:solidFill>
                  <a:schemeClr val="tx1"/>
                </a:solidFill>
                <a:latin typeface="Times New Roman" pitchFamily="18" charset="0"/>
                <a:ea typeface="ＭＳ Ｐゴシック" pitchFamily="50" charset="-128"/>
              </a:defRPr>
            </a:lvl4pPr>
            <a:lvl5pPr defTabSz="476250">
              <a:defRPr kumimoji="1" sz="2400">
                <a:solidFill>
                  <a:schemeClr val="tx1"/>
                </a:solidFill>
                <a:latin typeface="Times New Roman" pitchFamily="18" charset="0"/>
                <a:ea typeface="ＭＳ Ｐゴシック" pitchFamily="50" charset="-128"/>
              </a:defRPr>
            </a:lvl5pPr>
            <a:lvl6pPr defTabSz="47625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47625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47625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47625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600" b="1">
                <a:latin typeface="HG丸ｺﾞｼｯｸM-PRO" pitchFamily="50" charset="-128"/>
                <a:ea typeface="HG丸ｺﾞｼｯｸM-PRO" pitchFamily="50" charset="-128"/>
              </a:rPr>
              <a:t>◎</a:t>
            </a:r>
            <a:r>
              <a:rPr lang="ja-JP" altLang="en-US" sz="1600" b="1">
                <a:latin typeface="HG丸ｺﾞｼｯｸM-PRO" pitchFamily="50" charset="-128"/>
                <a:ea typeface="HG丸ｺﾞｼｯｸM-PRO" pitchFamily="50" charset="-128"/>
              </a:rPr>
              <a:t>３現主義／５ゲン主義</a:t>
            </a:r>
          </a:p>
          <a:p>
            <a:pPr>
              <a:spcBef>
                <a:spcPct val="50000"/>
              </a:spcBef>
            </a:pPr>
            <a:r>
              <a:rPr lang="ja-JP" altLang="en-US" sz="1400" b="1">
                <a:latin typeface="HG丸ｺﾞｼｯｸM-PRO" pitchFamily="50" charset="-128"/>
                <a:ea typeface="HG丸ｺﾞｼｯｸM-PRO" pitchFamily="50" charset="-128"/>
              </a:rPr>
              <a:t>	・３現主義　＝　現場　＋　現物　＋　現象</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現場に行き、現物により、現象</a:t>
            </a:r>
            <a:r>
              <a:rPr lang="en-US" altLang="ja-JP" sz="1400" b="1">
                <a:latin typeface="HG丸ｺﾞｼｯｸM-PRO" pitchFamily="50" charset="-128"/>
                <a:ea typeface="HG丸ｺﾞｼｯｸM-PRO" pitchFamily="50" charset="-128"/>
              </a:rPr>
              <a:t>(</a:t>
            </a:r>
            <a:r>
              <a:rPr lang="ja-JP" altLang="en-US" sz="1400" b="1">
                <a:latin typeface="HG丸ｺﾞｼｯｸM-PRO" pitchFamily="50" charset="-128"/>
                <a:ea typeface="HG丸ｺﾞｼｯｸM-PRO" pitchFamily="50" charset="-128"/>
              </a:rPr>
              <a:t>事実</a:t>
            </a:r>
            <a:r>
              <a:rPr lang="en-US" altLang="ja-JP" sz="1400" b="1">
                <a:latin typeface="HG丸ｺﾞｼｯｸM-PRO" pitchFamily="50" charset="-128"/>
                <a:ea typeface="HG丸ｺﾞｼｯｸM-PRO" pitchFamily="50" charset="-128"/>
              </a:rPr>
              <a:t>)</a:t>
            </a:r>
            <a:r>
              <a:rPr lang="ja-JP" altLang="en-US" sz="1400" b="1">
                <a:latin typeface="HG丸ｺﾞｼｯｸM-PRO" pitchFamily="50" charset="-128"/>
                <a:ea typeface="HG丸ｺﾞｼｯｸM-PRO" pitchFamily="50" charset="-128"/>
              </a:rPr>
              <a:t>を良く掴むこと</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・２原　＝　原理･原則　⇒　物理･科学的な意味を理解する</a:t>
            </a:r>
            <a:br>
              <a:rPr lang="ja-JP" altLang="en-US" sz="1400" b="1">
                <a:latin typeface="HG丸ｺﾞｼｯｸM-PRO" pitchFamily="50" charset="-128"/>
                <a:ea typeface="HG丸ｺﾞｼｯｸM-PRO" pitchFamily="50" charset="-128"/>
              </a:rPr>
            </a:br>
            <a:r>
              <a:rPr lang="ja-JP" altLang="en-US" sz="1400" b="1">
                <a:latin typeface="HG丸ｺﾞｼｯｸM-PRO" pitchFamily="50" charset="-128"/>
                <a:ea typeface="HG丸ｺﾞｼｯｸM-PRO" pitchFamily="50" charset="-128"/>
              </a:rPr>
              <a:t>	・５ゲン主義　＝　３現主義　＋　原理･原則</a:t>
            </a:r>
          </a:p>
        </p:txBody>
      </p:sp>
      <p:pic>
        <p:nvPicPr>
          <p:cNvPr id="12297"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1600" y="1368425"/>
            <a:ext cx="2509838" cy="412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3"/>
          <p:cNvSpPr>
            <a:spLocks noGrp="1"/>
          </p:cNvSpPr>
          <p:nvPr>
            <p:ph type="sldNum" sz="quarter" idx="12"/>
          </p:nvPr>
        </p:nvSpPr>
        <p:spPr/>
        <p:txBody>
          <a:bodyPr/>
          <a:lstStyle/>
          <a:p>
            <a:r>
              <a:rPr lang="ja-JP" altLang="en-US"/>
              <a:t>（</a:t>
            </a:r>
            <a:fld id="{C5895567-E647-424C-9ECE-E1340C80C025}" type="slidenum">
              <a:rPr lang="ja-JP" altLang="en-US"/>
              <a:pPr/>
              <a:t>3</a:t>
            </a:fld>
            <a:r>
              <a:rPr lang="en-US" altLang="ja-JP"/>
              <a:t>/</a:t>
            </a:r>
            <a:r>
              <a:rPr lang="ja-JP" altLang="en-US"/>
              <a:t>１２）</a:t>
            </a:r>
          </a:p>
        </p:txBody>
      </p:sp>
      <p:sp>
        <p:nvSpPr>
          <p:cNvPr id="15362" name="Text Box 2"/>
          <p:cNvSpPr txBox="1">
            <a:spLocks noChangeArrowheads="1"/>
          </p:cNvSpPr>
          <p:nvPr/>
        </p:nvSpPr>
        <p:spPr bwMode="auto">
          <a:xfrm>
            <a:off x="466725" y="725488"/>
            <a:ext cx="8305800" cy="14843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558800">
              <a:defRPr kumimoji="1" sz="2400">
                <a:solidFill>
                  <a:schemeClr val="tx1"/>
                </a:solidFill>
                <a:latin typeface="Times New Roman" pitchFamily="18" charset="0"/>
                <a:ea typeface="ＭＳ Ｐゴシック" pitchFamily="50" charset="-128"/>
              </a:defRPr>
            </a:lvl1pPr>
            <a:lvl2pPr defTabSz="558800">
              <a:defRPr kumimoji="1" sz="2400">
                <a:solidFill>
                  <a:schemeClr val="tx1"/>
                </a:solidFill>
                <a:latin typeface="Times New Roman" pitchFamily="18" charset="0"/>
                <a:ea typeface="ＭＳ Ｐゴシック" pitchFamily="50" charset="-128"/>
              </a:defRPr>
            </a:lvl2pPr>
            <a:lvl3pPr defTabSz="558800">
              <a:defRPr kumimoji="1" sz="2400">
                <a:solidFill>
                  <a:schemeClr val="tx1"/>
                </a:solidFill>
                <a:latin typeface="Times New Roman" pitchFamily="18" charset="0"/>
                <a:ea typeface="ＭＳ Ｐゴシック" pitchFamily="50" charset="-128"/>
              </a:defRPr>
            </a:lvl3pPr>
            <a:lvl4pPr defTabSz="558800">
              <a:defRPr kumimoji="1" sz="2400">
                <a:solidFill>
                  <a:schemeClr val="tx1"/>
                </a:solidFill>
                <a:latin typeface="Times New Roman" pitchFamily="18" charset="0"/>
                <a:ea typeface="ＭＳ Ｐゴシック" pitchFamily="50" charset="-128"/>
              </a:defRPr>
            </a:lvl4pPr>
            <a:lvl5pPr defTabSz="558800">
              <a:defRPr kumimoji="1" sz="2400">
                <a:solidFill>
                  <a:schemeClr val="tx1"/>
                </a:solidFill>
                <a:latin typeface="Times New Roman" pitchFamily="18" charset="0"/>
                <a:ea typeface="ＭＳ Ｐゴシック" pitchFamily="50" charset="-128"/>
              </a:defRPr>
            </a:lvl5pPr>
            <a:lvl6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ＭＳ Ｐゴシック" pitchFamily="50" charset="-128"/>
              </a:rPr>
              <a:t>　発表のストーリーは</a:t>
            </a:r>
            <a:r>
              <a:rPr lang="en-US" altLang="ja-JP" sz="1400" b="1">
                <a:latin typeface="ＭＳ Ｐゴシック" pitchFamily="50" charset="-128"/>
              </a:rPr>
              <a:t>QC</a:t>
            </a:r>
            <a:r>
              <a:rPr lang="ja-JP" altLang="en-US" sz="1400" b="1">
                <a:latin typeface="ＭＳ Ｐゴシック" pitchFamily="50" charset="-128"/>
              </a:rPr>
              <a:t>ストーリーで行なわれるが、ストーリーの</a:t>
            </a:r>
            <a:r>
              <a:rPr lang="ja-JP" altLang="en-US" sz="1400" b="1">
                <a:solidFill>
                  <a:srgbClr val="FF0000"/>
                </a:solidFill>
                <a:latin typeface="ＭＳ Ｐゴシック" pitchFamily="50" charset="-128"/>
              </a:rPr>
              <a:t>論理的なつながりが求められる</a:t>
            </a:r>
            <a:r>
              <a:rPr lang="ja-JP" altLang="en-US" sz="1400" b="1">
                <a:latin typeface="ＭＳ Ｐゴシック" pitchFamily="50" charset="-128"/>
              </a:rPr>
              <a:t>。</a:t>
            </a:r>
            <a:br>
              <a:rPr lang="ja-JP" altLang="en-US" sz="1400" b="1">
                <a:latin typeface="ＭＳ Ｐゴシック" pitchFamily="50" charset="-128"/>
              </a:rPr>
            </a:br>
            <a:r>
              <a:rPr lang="ja-JP" altLang="en-US" sz="1400" b="1">
                <a:latin typeface="ＭＳ Ｐゴシック" pitchFamily="50" charset="-128"/>
              </a:rPr>
              <a:t>良いプレゼンテーションにより、組織と人を動かすことは現代の組織人にはビジネスの上で特に要求</a:t>
            </a:r>
            <a:br>
              <a:rPr lang="ja-JP" altLang="en-US" sz="1400" b="1">
                <a:latin typeface="ＭＳ Ｐゴシック" pitchFamily="50" charset="-128"/>
              </a:rPr>
            </a:br>
            <a:r>
              <a:rPr lang="ja-JP" altLang="en-US" sz="1400" b="1">
                <a:latin typeface="ＭＳ Ｐゴシック" pitchFamily="50" charset="-128"/>
              </a:rPr>
              <a:t>される能力である。社外大会では、テーマに関する専門技術の理解が評価者には不足しているので、</a:t>
            </a:r>
            <a:br>
              <a:rPr lang="ja-JP" altLang="en-US" sz="1400" b="1">
                <a:latin typeface="ＭＳ Ｐゴシック" pitchFamily="50" charset="-128"/>
              </a:rPr>
            </a:br>
            <a:r>
              <a:rPr lang="ja-JP" altLang="en-US" sz="1400" b="1">
                <a:latin typeface="ＭＳ Ｐゴシック" pitchFamily="50" charset="-128"/>
              </a:rPr>
              <a:t>評価者としては表現された言葉が頼りである。社外発表では、社外の人にも理解できるように、専門</a:t>
            </a:r>
            <a:br>
              <a:rPr lang="ja-JP" altLang="en-US" sz="1400" b="1">
                <a:latin typeface="ＭＳ Ｐゴシック" pitchFamily="50" charset="-128"/>
              </a:rPr>
            </a:br>
            <a:r>
              <a:rPr lang="ja-JP" altLang="en-US" sz="1400" b="1">
                <a:latin typeface="ＭＳ Ｐゴシック" pitchFamily="50" charset="-128"/>
              </a:rPr>
              <a:t>用語の解説をするとか、同じ内容は同じ表現とすることが必要である。</a:t>
            </a:r>
          </a:p>
          <a:p>
            <a:pPr>
              <a:spcBef>
                <a:spcPct val="50000"/>
              </a:spcBef>
            </a:pPr>
            <a:r>
              <a:rPr lang="ja-JP" altLang="en-US" sz="1400" b="1">
                <a:latin typeface="ＭＳ Ｐゴシック" pitchFamily="50" charset="-128"/>
              </a:rPr>
              <a:t>つながりでは</a:t>
            </a:r>
            <a:r>
              <a:rPr lang="ja-JP" altLang="en-US" sz="1400" b="1">
                <a:solidFill>
                  <a:srgbClr val="FF0000"/>
                </a:solidFill>
                <a:latin typeface="ＭＳ Ｐゴシック" pitchFamily="50" charset="-128"/>
              </a:rPr>
              <a:t>特にステップ間のつながりは良いかに着目してほしい。</a:t>
            </a:r>
          </a:p>
        </p:txBody>
      </p:sp>
      <p:sp>
        <p:nvSpPr>
          <p:cNvPr id="15363" name="Text Box 3"/>
          <p:cNvSpPr txBox="1">
            <a:spLocks noChangeArrowheads="1"/>
          </p:cNvSpPr>
          <p:nvPr/>
        </p:nvSpPr>
        <p:spPr bwMode="auto">
          <a:xfrm>
            <a:off x="457200" y="211138"/>
            <a:ext cx="3930650" cy="396875"/>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b="1">
                <a:solidFill>
                  <a:schemeClr val="bg1"/>
                </a:solidFill>
                <a:latin typeface="ＭＳ Ｐゴシック" pitchFamily="50" charset="-128"/>
              </a:rPr>
              <a:t>2</a:t>
            </a:r>
            <a:r>
              <a:rPr lang="ja-JP" altLang="en-US" sz="2000" b="1">
                <a:solidFill>
                  <a:schemeClr val="bg1"/>
                </a:solidFill>
                <a:latin typeface="ＭＳ Ｐゴシック" pitchFamily="50" charset="-128"/>
              </a:rPr>
              <a:t>　</a:t>
            </a:r>
            <a:r>
              <a:rPr lang="en-US" altLang="ja-JP" sz="2000" b="1">
                <a:solidFill>
                  <a:schemeClr val="bg1"/>
                </a:solidFill>
                <a:latin typeface="ＭＳ Ｐゴシック" pitchFamily="50" charset="-128"/>
              </a:rPr>
              <a:t>QC</a:t>
            </a:r>
            <a:r>
              <a:rPr lang="ja-JP" altLang="en-US" sz="2000" b="1">
                <a:solidFill>
                  <a:schemeClr val="bg1"/>
                </a:solidFill>
                <a:latin typeface="ＭＳ Ｐゴシック" pitchFamily="50" charset="-128"/>
              </a:rPr>
              <a:t>ストーリー（話のつながり）</a:t>
            </a:r>
          </a:p>
        </p:txBody>
      </p:sp>
      <p:sp>
        <p:nvSpPr>
          <p:cNvPr id="15364" name="Text Box 4"/>
          <p:cNvSpPr txBox="1">
            <a:spLocks noChangeArrowheads="1"/>
          </p:cNvSpPr>
          <p:nvPr/>
        </p:nvSpPr>
        <p:spPr bwMode="auto">
          <a:xfrm>
            <a:off x="371475" y="2386013"/>
            <a:ext cx="5414963" cy="3667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latin typeface="ＭＳ Ｐゴシック" pitchFamily="50" charset="-128"/>
              </a:rPr>
              <a:t>２－１　テーマの選定と取り組みの「型」の選定</a:t>
            </a:r>
          </a:p>
        </p:txBody>
      </p:sp>
      <p:sp>
        <p:nvSpPr>
          <p:cNvPr id="15365" name="Text Box 5"/>
          <p:cNvSpPr txBox="1">
            <a:spLocks noChangeArrowheads="1"/>
          </p:cNvSpPr>
          <p:nvPr/>
        </p:nvSpPr>
        <p:spPr bwMode="auto">
          <a:xfrm>
            <a:off x="574675" y="2790825"/>
            <a:ext cx="8397875" cy="3602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558800">
              <a:defRPr kumimoji="1" sz="2400">
                <a:solidFill>
                  <a:schemeClr val="tx1"/>
                </a:solidFill>
                <a:latin typeface="Times New Roman" pitchFamily="18" charset="0"/>
                <a:ea typeface="ＭＳ Ｐゴシック" pitchFamily="50" charset="-128"/>
              </a:defRPr>
            </a:lvl1pPr>
            <a:lvl2pPr defTabSz="558800">
              <a:defRPr kumimoji="1" sz="2400">
                <a:solidFill>
                  <a:schemeClr val="tx1"/>
                </a:solidFill>
                <a:latin typeface="Times New Roman" pitchFamily="18" charset="0"/>
                <a:ea typeface="ＭＳ Ｐゴシック" pitchFamily="50" charset="-128"/>
              </a:defRPr>
            </a:lvl2pPr>
            <a:lvl3pPr defTabSz="558800">
              <a:defRPr kumimoji="1" sz="2400">
                <a:solidFill>
                  <a:schemeClr val="tx1"/>
                </a:solidFill>
                <a:latin typeface="Times New Roman" pitchFamily="18" charset="0"/>
                <a:ea typeface="ＭＳ Ｐゴシック" pitchFamily="50" charset="-128"/>
              </a:defRPr>
            </a:lvl3pPr>
            <a:lvl4pPr defTabSz="558800">
              <a:defRPr kumimoji="1" sz="2400">
                <a:solidFill>
                  <a:schemeClr val="tx1"/>
                </a:solidFill>
                <a:latin typeface="Times New Roman" pitchFamily="18" charset="0"/>
                <a:ea typeface="ＭＳ Ｐゴシック" pitchFamily="50" charset="-128"/>
              </a:defRPr>
            </a:lvl4pPr>
            <a:lvl5pPr defTabSz="558800">
              <a:defRPr kumimoji="1" sz="2400">
                <a:solidFill>
                  <a:schemeClr val="tx1"/>
                </a:solidFill>
                <a:latin typeface="Times New Roman" pitchFamily="18" charset="0"/>
                <a:ea typeface="ＭＳ Ｐゴシック" pitchFamily="50" charset="-128"/>
              </a:defRPr>
            </a:lvl5pPr>
            <a:lvl6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ＭＳ Ｐゴシック" pitchFamily="50" charset="-128"/>
              </a:rPr>
              <a:t>　このステップは活動の入り口であり、その後の活動の方向付けを行う非常に大切なステップである。</a:t>
            </a:r>
            <a:br>
              <a:rPr lang="ja-JP" altLang="en-US" sz="1400" b="1">
                <a:latin typeface="ＭＳ Ｐゴシック" pitchFamily="50" charset="-128"/>
              </a:rPr>
            </a:br>
            <a:r>
              <a:rPr lang="ja-JP" altLang="en-US" sz="1400" b="1">
                <a:latin typeface="ＭＳ Ｐゴシック" pitchFamily="50" charset="-128"/>
              </a:rPr>
              <a:t>各社の</a:t>
            </a:r>
            <a:r>
              <a:rPr lang="en-US" altLang="ja-JP" sz="1400" b="1">
                <a:latin typeface="ＭＳ Ｐゴシック" pitchFamily="50" charset="-128"/>
              </a:rPr>
              <a:t>QC</a:t>
            </a:r>
            <a:r>
              <a:rPr lang="ja-JP" altLang="en-US" sz="1400" b="1">
                <a:latin typeface="ＭＳ Ｐゴシック" pitchFamily="50" charset="-128"/>
              </a:rPr>
              <a:t>サークル活動への期待と各社での位置付けにもよるが、</a:t>
            </a:r>
            <a:r>
              <a:rPr lang="en-US" altLang="ja-JP" sz="1400" b="1">
                <a:latin typeface="ＭＳ Ｐゴシック" pitchFamily="50" charset="-128"/>
              </a:rPr>
              <a:t>QC</a:t>
            </a:r>
            <a:r>
              <a:rPr lang="ja-JP" altLang="en-US" sz="1400" b="1">
                <a:latin typeface="ＭＳ Ｐゴシック" pitchFamily="50" charset="-128"/>
              </a:rPr>
              <a:t>サークル活動の理念にあるように、特に現在では、厳しい経営環境を反映して、変化にスピーディーに対応し、企業の体質改善･</a:t>
            </a:r>
            <a:br>
              <a:rPr lang="ja-JP" altLang="en-US" sz="1400" b="1">
                <a:latin typeface="ＭＳ Ｐゴシック" pitchFamily="50" charset="-128"/>
              </a:rPr>
            </a:br>
            <a:r>
              <a:rPr lang="ja-JP" altLang="en-US" sz="1400" b="1">
                <a:latin typeface="ＭＳ Ｐゴシック" pitchFamily="50" charset="-128"/>
              </a:rPr>
              <a:t>企業の発展への貢献度が強く求められている。</a:t>
            </a:r>
            <a:r>
              <a:rPr lang="ja-JP" altLang="en-US" sz="1400" b="1">
                <a:solidFill>
                  <a:srgbClr val="FF0000"/>
                </a:solidFill>
                <a:latin typeface="ＭＳ Ｐゴシック" pitchFamily="50" charset="-128"/>
              </a:rPr>
              <a:t>上位方針とのつながりが重要な視点</a:t>
            </a:r>
            <a:r>
              <a:rPr lang="ja-JP" altLang="en-US" sz="1400" b="1">
                <a:latin typeface="ＭＳ Ｐゴシック" pitchFamily="50" charset="-128"/>
              </a:rPr>
              <a:t>であり、テーマの</a:t>
            </a:r>
            <a:br>
              <a:rPr lang="ja-JP" altLang="en-US" sz="1400" b="1">
                <a:latin typeface="ＭＳ Ｐゴシック" pitchFamily="50" charset="-128"/>
              </a:rPr>
            </a:br>
            <a:r>
              <a:rPr lang="ja-JP" altLang="en-US" sz="1400" b="1">
                <a:latin typeface="ＭＳ Ｐゴシック" pitchFamily="50" charset="-128"/>
              </a:rPr>
              <a:t>選定にどのように上司が関わっているのかがポイントである。即ち、</a:t>
            </a:r>
            <a:r>
              <a:rPr lang="en-US" altLang="ja-JP" sz="1400" b="1">
                <a:latin typeface="ＭＳ Ｐゴシック" pitchFamily="50" charset="-128"/>
              </a:rPr>
              <a:t>QC</a:t>
            </a:r>
            <a:r>
              <a:rPr lang="ja-JP" altLang="en-US" sz="1400" b="1">
                <a:latin typeface="ＭＳ Ｐゴシック" pitchFamily="50" charset="-128"/>
              </a:rPr>
              <a:t>サークルと上司･スタッフとの</a:t>
            </a:r>
            <a:br>
              <a:rPr lang="ja-JP" altLang="en-US" sz="1400" b="1">
                <a:latin typeface="ＭＳ Ｐゴシック" pitchFamily="50" charset="-128"/>
              </a:rPr>
            </a:br>
            <a:r>
              <a:rPr lang="ja-JP" altLang="en-US" sz="1400" b="1">
                <a:latin typeface="ＭＳ Ｐゴシック" pitchFamily="50" charset="-128"/>
              </a:rPr>
              <a:t>コミュニケーション（連携と協業）が重視されるようになってきている。</a:t>
            </a:r>
            <a:br>
              <a:rPr lang="ja-JP" altLang="en-US" sz="1400" b="1">
                <a:latin typeface="ＭＳ Ｐゴシック" pitchFamily="50" charset="-128"/>
              </a:rPr>
            </a:br>
            <a:r>
              <a:rPr lang="ja-JP" altLang="en-US" sz="1400" b="1">
                <a:latin typeface="ＭＳ Ｐゴシック" pitchFamily="50" charset="-128"/>
              </a:rPr>
              <a:t>出来るだけ、経営目標とつながった大きなテーマ（難しいテーマ）に取り組むと、</a:t>
            </a:r>
            <a:r>
              <a:rPr lang="en-US" altLang="ja-JP" sz="1400" b="1">
                <a:latin typeface="ＭＳ Ｐゴシック" pitchFamily="50" charset="-128"/>
              </a:rPr>
              <a:t>QC</a:t>
            </a:r>
            <a:r>
              <a:rPr lang="ja-JP" altLang="en-US" sz="1400" b="1">
                <a:latin typeface="ＭＳ Ｐゴシック" pitchFamily="50" charset="-128"/>
              </a:rPr>
              <a:t>アプローチの</a:t>
            </a:r>
            <a:br>
              <a:rPr lang="ja-JP" altLang="en-US" sz="1400" b="1">
                <a:latin typeface="ＭＳ Ｐゴシック" pitchFamily="50" charset="-128"/>
              </a:rPr>
            </a:br>
            <a:r>
              <a:rPr lang="ja-JP" altLang="en-US" sz="1400" b="1">
                <a:latin typeface="ＭＳ Ｐゴシック" pitchFamily="50" charset="-128"/>
              </a:rPr>
              <a:t>有効性が生かされ、上司やスタッフの力を活用せざるを得なくなり、その結果として関係者との協業が</a:t>
            </a:r>
            <a:br>
              <a:rPr lang="ja-JP" altLang="en-US" sz="1400" b="1">
                <a:latin typeface="ＭＳ Ｐゴシック" pitchFamily="50" charset="-128"/>
              </a:rPr>
            </a:br>
            <a:r>
              <a:rPr lang="ja-JP" altLang="en-US" sz="1400" b="1">
                <a:latin typeface="ＭＳ Ｐゴシック" pitchFamily="50" charset="-128"/>
              </a:rPr>
              <a:t>進み、業務直結型の活動となり、経営成果とリンクした活動となる。（この辺は各社でニュアンスが異</a:t>
            </a:r>
            <a:br>
              <a:rPr lang="ja-JP" altLang="en-US" sz="1400" b="1">
                <a:latin typeface="ＭＳ Ｐゴシック" pitchFamily="50" charset="-128"/>
              </a:rPr>
            </a:br>
            <a:r>
              <a:rPr lang="ja-JP" altLang="en-US" sz="1400" b="1">
                <a:latin typeface="ＭＳ Ｐゴシック" pitchFamily="50" charset="-128"/>
              </a:rPr>
              <a:t>なると思う。）</a:t>
            </a:r>
            <a:br>
              <a:rPr lang="ja-JP" altLang="en-US" sz="1400" b="1">
                <a:latin typeface="ＭＳ Ｐゴシック" pitchFamily="50" charset="-128"/>
              </a:rPr>
            </a:br>
            <a:endParaRPr lang="ja-JP" altLang="en-US" sz="1400" b="1">
              <a:latin typeface="ＭＳ Ｐゴシック" pitchFamily="50" charset="-128"/>
            </a:endParaRPr>
          </a:p>
          <a:p>
            <a:pPr>
              <a:spcBef>
                <a:spcPct val="50000"/>
              </a:spcBef>
            </a:pPr>
            <a:r>
              <a:rPr kumimoji="0" lang="ja-JP" altLang="en-US" sz="1400" b="1">
                <a:latin typeface="ＭＳ Ｐゴシック" pitchFamily="50" charset="-128"/>
              </a:rPr>
              <a:t>近年課題達成型、施策実行型の発表が増加傾向にあり、</a:t>
            </a:r>
            <a:r>
              <a:rPr kumimoji="0" lang="ja-JP" altLang="en-US" sz="1400" b="1">
                <a:solidFill>
                  <a:srgbClr val="FF0000"/>
                </a:solidFill>
                <a:latin typeface="ＭＳ Ｐゴシック" pitchFamily="50" charset="-128"/>
              </a:rPr>
              <a:t>型の決め方にも　　　　　　　　　　　　　　　　　　　　　　　着目して正しい決め方をしているか評価</a:t>
            </a:r>
            <a:r>
              <a:rPr kumimoji="0" lang="ja-JP" altLang="en-US" sz="1400" b="1">
                <a:latin typeface="ＭＳ Ｐゴシック" pitchFamily="50" charset="-128"/>
              </a:rPr>
              <a:t>することが必要です。</a:t>
            </a:r>
          </a:p>
          <a:p>
            <a:pPr>
              <a:spcBef>
                <a:spcPct val="50000"/>
              </a:spcBef>
            </a:pPr>
            <a:endParaRPr kumimoji="0" lang="ja-JP" altLang="en-US" sz="1400" b="1">
              <a:latin typeface="ＭＳ Ｐゴシック" pitchFamily="50" charset="-128"/>
            </a:endParaRPr>
          </a:p>
          <a:p>
            <a:pPr>
              <a:spcBef>
                <a:spcPct val="50000"/>
              </a:spcBef>
            </a:pPr>
            <a:r>
              <a:rPr kumimoji="0" lang="ja-JP" altLang="en-US" sz="1400" b="1">
                <a:solidFill>
                  <a:schemeClr val="accent2"/>
                </a:solidFill>
                <a:latin typeface="ＭＳ Ｐゴシック" pitchFamily="50" charset="-128"/>
              </a:rPr>
              <a:t>以降は問題解決型についてのべる</a:t>
            </a:r>
          </a:p>
        </p:txBody>
      </p:sp>
      <p:pic>
        <p:nvPicPr>
          <p:cNvPr id="15366"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62725" y="5060950"/>
            <a:ext cx="1846263" cy="155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スライド番号プレースホルダー 3"/>
          <p:cNvSpPr>
            <a:spLocks noGrp="1"/>
          </p:cNvSpPr>
          <p:nvPr>
            <p:ph type="sldNum" sz="quarter" idx="12"/>
          </p:nvPr>
        </p:nvSpPr>
        <p:spPr/>
        <p:txBody>
          <a:bodyPr/>
          <a:lstStyle/>
          <a:p>
            <a:r>
              <a:rPr lang="ja-JP" altLang="en-US"/>
              <a:t>（</a:t>
            </a:r>
            <a:fld id="{6E25C034-0789-4C0B-B8A1-00F6EBD93CFD}" type="slidenum">
              <a:rPr lang="ja-JP" altLang="en-US"/>
              <a:pPr/>
              <a:t>4</a:t>
            </a:fld>
            <a:r>
              <a:rPr lang="en-US" altLang="ja-JP"/>
              <a:t>/</a:t>
            </a:r>
            <a:r>
              <a:rPr lang="ja-JP" altLang="en-US"/>
              <a:t>１２）</a:t>
            </a:r>
          </a:p>
        </p:txBody>
      </p:sp>
      <p:sp>
        <p:nvSpPr>
          <p:cNvPr id="16386" name="Text Box 2"/>
          <p:cNvSpPr txBox="1">
            <a:spLocks noChangeArrowheads="1"/>
          </p:cNvSpPr>
          <p:nvPr/>
        </p:nvSpPr>
        <p:spPr bwMode="auto">
          <a:xfrm>
            <a:off x="457200" y="142875"/>
            <a:ext cx="3341688"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latin typeface="ＭＳ Ｐゴシック" pitchFamily="50" charset="-128"/>
              </a:rPr>
              <a:t>２－２　目標の設定</a:t>
            </a:r>
          </a:p>
        </p:txBody>
      </p:sp>
      <p:sp>
        <p:nvSpPr>
          <p:cNvPr id="16387" name="Text Box 3"/>
          <p:cNvSpPr txBox="1">
            <a:spLocks noChangeArrowheads="1"/>
          </p:cNvSpPr>
          <p:nvPr/>
        </p:nvSpPr>
        <p:spPr bwMode="auto">
          <a:xfrm>
            <a:off x="746125" y="533400"/>
            <a:ext cx="7920038" cy="221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558800">
              <a:defRPr kumimoji="1" sz="2400">
                <a:solidFill>
                  <a:schemeClr val="tx1"/>
                </a:solidFill>
                <a:latin typeface="Times New Roman" pitchFamily="18" charset="0"/>
                <a:ea typeface="ＭＳ Ｐゴシック" pitchFamily="50" charset="-128"/>
              </a:defRPr>
            </a:lvl1pPr>
            <a:lvl2pPr defTabSz="558800">
              <a:defRPr kumimoji="1" sz="2400">
                <a:solidFill>
                  <a:schemeClr val="tx1"/>
                </a:solidFill>
                <a:latin typeface="Times New Roman" pitchFamily="18" charset="0"/>
                <a:ea typeface="ＭＳ Ｐゴシック" pitchFamily="50" charset="-128"/>
              </a:defRPr>
            </a:lvl2pPr>
            <a:lvl3pPr defTabSz="558800">
              <a:defRPr kumimoji="1" sz="2400">
                <a:solidFill>
                  <a:schemeClr val="tx1"/>
                </a:solidFill>
                <a:latin typeface="Times New Roman" pitchFamily="18" charset="0"/>
                <a:ea typeface="ＭＳ Ｐゴシック" pitchFamily="50" charset="-128"/>
              </a:defRPr>
            </a:lvl3pPr>
            <a:lvl4pPr defTabSz="558800">
              <a:defRPr kumimoji="1" sz="2400">
                <a:solidFill>
                  <a:schemeClr val="tx1"/>
                </a:solidFill>
                <a:latin typeface="Times New Roman" pitchFamily="18" charset="0"/>
                <a:ea typeface="ＭＳ Ｐゴシック" pitchFamily="50" charset="-128"/>
              </a:defRPr>
            </a:lvl4pPr>
            <a:lvl5pPr defTabSz="558800">
              <a:defRPr kumimoji="1" sz="2400">
                <a:solidFill>
                  <a:schemeClr val="tx1"/>
                </a:solidFill>
                <a:latin typeface="Times New Roman" pitchFamily="18" charset="0"/>
                <a:ea typeface="ＭＳ Ｐゴシック" pitchFamily="50" charset="-128"/>
              </a:defRPr>
            </a:lvl5pPr>
            <a:lvl6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en-US" altLang="ja-JP" sz="1400" b="1">
                <a:latin typeface="ＭＳ Ｐゴシック" pitchFamily="50" charset="-128"/>
              </a:rPr>
              <a:t>1)</a:t>
            </a:r>
            <a:r>
              <a:rPr lang="ja-JP" altLang="en-US" sz="1400" b="1">
                <a:latin typeface="ＭＳ Ｐゴシック" pitchFamily="50" charset="-128"/>
              </a:rPr>
              <a:t>中上級サークルの目標値は上位方針の達成につながる</a:t>
            </a:r>
            <a:r>
              <a:rPr lang="ja-JP" altLang="en-US" sz="1400" b="1">
                <a:solidFill>
                  <a:srgbClr val="FF0000"/>
                </a:solidFill>
                <a:latin typeface="ＭＳ Ｐゴシック" pitchFamily="50" charset="-128"/>
              </a:rPr>
              <a:t>挑戦的なレベルが望ましい</a:t>
            </a:r>
            <a:r>
              <a:rPr lang="ja-JP" altLang="en-US" sz="1400" b="1">
                <a:latin typeface="ＭＳ Ｐゴシック" pitchFamily="50" charset="-128"/>
              </a:rPr>
              <a:t>。</a:t>
            </a:r>
            <a:br>
              <a:rPr lang="ja-JP" altLang="en-US" sz="1400" b="1">
                <a:latin typeface="ＭＳ Ｐゴシック" pitchFamily="50" charset="-128"/>
              </a:rPr>
            </a:br>
            <a:r>
              <a:rPr lang="en-US" altLang="ja-JP" sz="1400" b="1">
                <a:latin typeface="ＭＳ Ｐゴシック" pitchFamily="50" charset="-128"/>
              </a:rPr>
              <a:t>2)</a:t>
            </a:r>
            <a:r>
              <a:rPr lang="ja-JP" altLang="en-US" sz="1400" b="1">
                <a:latin typeface="ＭＳ Ｐゴシック" pitchFamily="50" charset="-128"/>
              </a:rPr>
              <a:t>目標の３要素が設定されているか？</a:t>
            </a:r>
            <a:br>
              <a:rPr lang="ja-JP" altLang="en-US" sz="1400" b="1">
                <a:latin typeface="ＭＳ Ｐゴシック" pitchFamily="50" charset="-128"/>
              </a:rPr>
            </a:br>
            <a:r>
              <a:rPr lang="ja-JP" altLang="en-US" sz="1400" b="1">
                <a:latin typeface="ＭＳ Ｐゴシック" pitchFamily="50" charset="-128"/>
              </a:rPr>
              <a:t>	・なにを	（目標項目）</a:t>
            </a:r>
            <a:br>
              <a:rPr lang="ja-JP" altLang="en-US" sz="1400" b="1">
                <a:latin typeface="ＭＳ Ｐゴシック" pitchFamily="50" charset="-128"/>
              </a:rPr>
            </a:br>
            <a:r>
              <a:rPr lang="ja-JP" altLang="en-US" sz="1400" b="1">
                <a:latin typeface="ＭＳ Ｐゴシック" pitchFamily="50" charset="-128"/>
              </a:rPr>
              <a:t>	・どれだけ	（目標値）	→　出来るだけ定量化の工夫をする。</a:t>
            </a:r>
            <a:br>
              <a:rPr lang="ja-JP" altLang="en-US" sz="1400" b="1">
                <a:latin typeface="ＭＳ Ｐゴシック" pitchFamily="50" charset="-128"/>
              </a:rPr>
            </a:br>
            <a:r>
              <a:rPr lang="ja-JP" altLang="en-US" sz="1400" b="1">
                <a:latin typeface="ＭＳ Ｐゴシック" pitchFamily="50" charset="-128"/>
              </a:rPr>
              <a:t>	・いつまでに	（達成期間）</a:t>
            </a:r>
            <a:br>
              <a:rPr lang="ja-JP" altLang="en-US" sz="1400" b="1">
                <a:latin typeface="ＭＳ Ｐゴシック" pitchFamily="50" charset="-128"/>
              </a:rPr>
            </a:br>
            <a:r>
              <a:rPr lang="en-US" altLang="ja-JP" sz="1400" b="1">
                <a:latin typeface="ＭＳ Ｐゴシック" pitchFamily="50" charset="-128"/>
              </a:rPr>
              <a:t>3)</a:t>
            </a:r>
            <a:r>
              <a:rPr lang="ja-JP" altLang="en-US" sz="1400" b="1">
                <a:latin typeface="ＭＳ Ｐゴシック" pitchFamily="50" charset="-128"/>
              </a:rPr>
              <a:t>大きな目標に挑戦しているか？　→　コンベチターに勝てるか？</a:t>
            </a:r>
            <a:br>
              <a:rPr lang="ja-JP" altLang="en-US" sz="1400" b="1">
                <a:latin typeface="ＭＳ Ｐゴシック" pitchFamily="50" charset="-128"/>
              </a:rPr>
            </a:br>
            <a:r>
              <a:rPr lang="ja-JP" altLang="en-US" sz="1400" b="1">
                <a:latin typeface="ＭＳ Ｐゴシック" pitchFamily="50" charset="-128"/>
              </a:rPr>
              <a:t>	・不良ゼロ　→　トヨタのレス活動など（バリレス、切り粉レス、火花レス）</a:t>
            </a:r>
            <a:br>
              <a:rPr lang="ja-JP" altLang="en-US" sz="1400" b="1">
                <a:latin typeface="ＭＳ Ｐゴシック" pitchFamily="50" charset="-128"/>
              </a:rPr>
            </a:br>
            <a:r>
              <a:rPr lang="ja-JP" altLang="en-US" sz="1400" b="1">
                <a:latin typeface="ＭＳ Ｐゴシック" pitchFamily="50" charset="-128"/>
              </a:rPr>
              <a:t>	・コスト</a:t>
            </a:r>
            <a:r>
              <a:rPr lang="en-US" altLang="ja-JP" sz="1400" b="1">
                <a:latin typeface="ＭＳ Ｐゴシック" pitchFamily="50" charset="-128"/>
              </a:rPr>
              <a:t>1/2</a:t>
            </a:r>
            <a:br>
              <a:rPr lang="en-US" altLang="ja-JP" sz="1400" b="1">
                <a:latin typeface="ＭＳ Ｐゴシック" pitchFamily="50" charset="-128"/>
              </a:rPr>
            </a:br>
            <a:r>
              <a:rPr lang="en-US" altLang="ja-JP" sz="1400" b="1">
                <a:latin typeface="ＭＳ Ｐゴシック" pitchFamily="50" charset="-128"/>
              </a:rPr>
              <a:t>	</a:t>
            </a:r>
            <a:r>
              <a:rPr lang="ja-JP" altLang="en-US" sz="1400" b="1">
                <a:latin typeface="ＭＳ Ｐゴシック" pitchFamily="50" charset="-128"/>
              </a:rPr>
              <a:t>・工法の改善･工程の削減</a:t>
            </a:r>
            <a:br>
              <a:rPr lang="ja-JP" altLang="en-US" sz="1400" b="1">
                <a:latin typeface="ＭＳ Ｐゴシック" pitchFamily="50" charset="-128"/>
              </a:rPr>
            </a:br>
            <a:r>
              <a:rPr lang="ja-JP" altLang="en-US" sz="1400" b="1">
                <a:latin typeface="ＭＳ Ｐゴシック" pitchFamily="50" charset="-128"/>
              </a:rPr>
              <a:t>	・リードタイム半減</a:t>
            </a:r>
          </a:p>
        </p:txBody>
      </p:sp>
      <p:sp>
        <p:nvSpPr>
          <p:cNvPr id="16388" name="Text Box 4"/>
          <p:cNvSpPr txBox="1">
            <a:spLocks noChangeArrowheads="1"/>
          </p:cNvSpPr>
          <p:nvPr/>
        </p:nvSpPr>
        <p:spPr bwMode="auto">
          <a:xfrm>
            <a:off x="457200" y="2803525"/>
            <a:ext cx="3136900"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latin typeface="ＭＳ Ｐゴシック" pitchFamily="50" charset="-128"/>
              </a:rPr>
              <a:t>２－３　現状の把握</a:t>
            </a:r>
          </a:p>
        </p:txBody>
      </p:sp>
      <p:sp>
        <p:nvSpPr>
          <p:cNvPr id="16389" name="Text Box 5"/>
          <p:cNvSpPr txBox="1">
            <a:spLocks noChangeArrowheads="1"/>
          </p:cNvSpPr>
          <p:nvPr/>
        </p:nvSpPr>
        <p:spPr bwMode="auto">
          <a:xfrm>
            <a:off x="660400" y="3179763"/>
            <a:ext cx="8110538"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558800">
              <a:defRPr kumimoji="1" sz="2400">
                <a:solidFill>
                  <a:schemeClr val="tx1"/>
                </a:solidFill>
                <a:latin typeface="Times New Roman" pitchFamily="18" charset="0"/>
                <a:ea typeface="ＭＳ Ｐゴシック" pitchFamily="50" charset="-128"/>
              </a:defRPr>
            </a:lvl1pPr>
            <a:lvl2pPr defTabSz="558800">
              <a:defRPr kumimoji="1" sz="2400">
                <a:solidFill>
                  <a:schemeClr val="tx1"/>
                </a:solidFill>
                <a:latin typeface="Times New Roman" pitchFamily="18" charset="0"/>
                <a:ea typeface="ＭＳ Ｐゴシック" pitchFamily="50" charset="-128"/>
              </a:defRPr>
            </a:lvl2pPr>
            <a:lvl3pPr defTabSz="558800">
              <a:defRPr kumimoji="1" sz="2400">
                <a:solidFill>
                  <a:schemeClr val="tx1"/>
                </a:solidFill>
                <a:latin typeface="Times New Roman" pitchFamily="18" charset="0"/>
                <a:ea typeface="ＭＳ Ｐゴシック" pitchFamily="50" charset="-128"/>
              </a:defRPr>
            </a:lvl3pPr>
            <a:lvl4pPr defTabSz="558800">
              <a:defRPr kumimoji="1" sz="2400">
                <a:solidFill>
                  <a:schemeClr val="tx1"/>
                </a:solidFill>
                <a:latin typeface="Times New Roman" pitchFamily="18" charset="0"/>
                <a:ea typeface="ＭＳ Ｐゴシック" pitchFamily="50" charset="-128"/>
              </a:defRPr>
            </a:lvl4pPr>
            <a:lvl5pPr defTabSz="558800">
              <a:defRPr kumimoji="1" sz="2400">
                <a:solidFill>
                  <a:schemeClr val="tx1"/>
                </a:solidFill>
                <a:latin typeface="Times New Roman" pitchFamily="18" charset="0"/>
                <a:ea typeface="ＭＳ Ｐゴシック" pitchFamily="50" charset="-128"/>
              </a:defRPr>
            </a:lvl5pPr>
            <a:lvl6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ＭＳ Ｐゴシック" pitchFamily="50" charset="-128"/>
              </a:rPr>
              <a:t>　３現主義（現場、現物、現象）により、現場に行き、現象と事実を良く掴んでいるかがポイントである。データで定量的に把握されていることが望ましい。ここでは</a:t>
            </a:r>
            <a:r>
              <a:rPr lang="ja-JP" altLang="en-US" sz="1400" b="1">
                <a:solidFill>
                  <a:srgbClr val="FF0000"/>
                </a:solidFill>
                <a:latin typeface="ＭＳ Ｐゴシック" pitchFamily="50" charset="-128"/>
              </a:rPr>
              <a:t>問題となる管理特性を絞り込み明確化する</a:t>
            </a:r>
            <a:r>
              <a:rPr lang="ja-JP" altLang="en-US" sz="1400" b="1">
                <a:latin typeface="ＭＳ Ｐゴシック" pitchFamily="50" charset="-128"/>
              </a:rPr>
              <a:t>事が必要で、</a:t>
            </a:r>
            <a:r>
              <a:rPr lang="ja-JP" altLang="en-US" sz="1400" b="1">
                <a:solidFill>
                  <a:srgbClr val="FF0000"/>
                </a:solidFill>
                <a:latin typeface="ＭＳ Ｐゴシック" pitchFamily="50" charset="-128"/>
              </a:rPr>
              <a:t>定量的な裏付けが必要</a:t>
            </a:r>
            <a:r>
              <a:rPr lang="ja-JP" altLang="en-US" sz="1400" b="1">
                <a:latin typeface="ＭＳ Ｐゴシック" pitchFamily="50" charset="-128"/>
              </a:rPr>
              <a:t>である、さらに</a:t>
            </a:r>
            <a:r>
              <a:rPr lang="ja-JP" altLang="en-US" sz="1400" b="1">
                <a:solidFill>
                  <a:srgbClr val="FF0000"/>
                </a:solidFill>
                <a:latin typeface="ＭＳ Ｐゴシック" pitchFamily="50" charset="-128"/>
              </a:rPr>
              <a:t>要因解析の特性と合致</a:t>
            </a:r>
            <a:r>
              <a:rPr lang="ja-JP" altLang="en-US" sz="1400" b="1">
                <a:latin typeface="ＭＳ Ｐゴシック" pitchFamily="50" charset="-128"/>
              </a:rPr>
              <a:t>しているかも確認する。</a:t>
            </a:r>
          </a:p>
        </p:txBody>
      </p:sp>
      <p:sp>
        <p:nvSpPr>
          <p:cNvPr id="16390" name="Text Box 6"/>
          <p:cNvSpPr txBox="1">
            <a:spLocks noChangeArrowheads="1"/>
          </p:cNvSpPr>
          <p:nvPr/>
        </p:nvSpPr>
        <p:spPr bwMode="auto">
          <a:xfrm>
            <a:off x="457200" y="4244975"/>
            <a:ext cx="3314700"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latin typeface="ＭＳ Ｐゴシック" pitchFamily="50" charset="-128"/>
              </a:rPr>
              <a:t>２－４要因の解析と検証</a:t>
            </a:r>
          </a:p>
        </p:txBody>
      </p:sp>
      <p:sp>
        <p:nvSpPr>
          <p:cNvPr id="16391" name="Text Box 7"/>
          <p:cNvSpPr txBox="1">
            <a:spLocks noChangeArrowheads="1"/>
          </p:cNvSpPr>
          <p:nvPr/>
        </p:nvSpPr>
        <p:spPr bwMode="auto">
          <a:xfrm>
            <a:off x="646113" y="4649788"/>
            <a:ext cx="8174037" cy="179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558800">
              <a:defRPr kumimoji="1" sz="2400">
                <a:solidFill>
                  <a:schemeClr val="tx1"/>
                </a:solidFill>
                <a:latin typeface="Times New Roman" pitchFamily="18" charset="0"/>
                <a:ea typeface="ＭＳ Ｐゴシック" pitchFamily="50" charset="-128"/>
              </a:defRPr>
            </a:lvl1pPr>
            <a:lvl2pPr defTabSz="558800">
              <a:defRPr kumimoji="1" sz="2400">
                <a:solidFill>
                  <a:schemeClr val="tx1"/>
                </a:solidFill>
                <a:latin typeface="Times New Roman" pitchFamily="18" charset="0"/>
                <a:ea typeface="ＭＳ Ｐゴシック" pitchFamily="50" charset="-128"/>
              </a:defRPr>
            </a:lvl2pPr>
            <a:lvl3pPr defTabSz="558800">
              <a:defRPr kumimoji="1" sz="2400">
                <a:solidFill>
                  <a:schemeClr val="tx1"/>
                </a:solidFill>
                <a:latin typeface="Times New Roman" pitchFamily="18" charset="0"/>
                <a:ea typeface="ＭＳ Ｐゴシック" pitchFamily="50" charset="-128"/>
              </a:defRPr>
            </a:lvl3pPr>
            <a:lvl4pPr defTabSz="558800">
              <a:defRPr kumimoji="1" sz="2400">
                <a:solidFill>
                  <a:schemeClr val="tx1"/>
                </a:solidFill>
                <a:latin typeface="Times New Roman" pitchFamily="18" charset="0"/>
                <a:ea typeface="ＭＳ Ｐゴシック" pitchFamily="50" charset="-128"/>
              </a:defRPr>
            </a:lvl4pPr>
            <a:lvl5pPr defTabSz="558800">
              <a:defRPr kumimoji="1" sz="2400">
                <a:solidFill>
                  <a:schemeClr val="tx1"/>
                </a:solidFill>
                <a:latin typeface="Times New Roman" pitchFamily="18" charset="0"/>
                <a:ea typeface="ＭＳ Ｐゴシック" pitchFamily="50" charset="-128"/>
              </a:defRPr>
            </a:lvl5pPr>
            <a:lvl6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ＭＳ Ｐゴシック" pitchFamily="50" charset="-128"/>
              </a:rPr>
              <a:t>　このステップは、サークル間のバラツキが大きく、全般的に弱い所である。手法として特性要因図が多く使われているが、特性要因図は解析そのものではなく、解析の手掛かりとして要因の洗い出しや整理するためのものである。</a:t>
            </a:r>
            <a:br>
              <a:rPr lang="ja-JP" altLang="en-US" sz="1400" b="1">
                <a:latin typeface="ＭＳ Ｐゴシック" pitchFamily="50" charset="-128"/>
              </a:rPr>
            </a:br>
            <a:r>
              <a:rPr lang="ja-JP" altLang="en-US" sz="1400" b="1">
                <a:latin typeface="ＭＳ Ｐゴシック" pitchFamily="50" charset="-128"/>
              </a:rPr>
              <a:t>　要因の解析とは、結果のデータから要因を見つけ出し、真の原因を追求することであり、そのためには、特性要因図で、</a:t>
            </a:r>
            <a:r>
              <a:rPr lang="ja-JP" altLang="en-US" sz="1400" b="1">
                <a:solidFill>
                  <a:srgbClr val="FF0000"/>
                </a:solidFill>
                <a:latin typeface="ＭＳ Ｐゴシック" pitchFamily="50" charset="-128"/>
              </a:rPr>
              <a:t>絞り込んだ重要要因について本当に要因として結果の特性に効いているかどうかを確かめること、すなわち検証することが必要である</a:t>
            </a:r>
            <a:r>
              <a:rPr lang="ja-JP" altLang="en-US" sz="1400" b="1">
                <a:latin typeface="ＭＳ Ｐゴシック" pitchFamily="50" charset="-128"/>
              </a:rPr>
              <a:t>。従って、要因の定量的な解析に相応しい手法は、パレート図、グラフ、ヒストグラム、管理図等定量的表示の出来るものが良い。このステップでは、解析抜きの対策となっている発表が多い。</a:t>
            </a:r>
          </a:p>
        </p:txBody>
      </p:sp>
      <p:pic>
        <p:nvPicPr>
          <p:cNvPr id="16392"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0113" y="938213"/>
            <a:ext cx="1528762" cy="124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3"/>
          <p:cNvSpPr>
            <a:spLocks noGrp="1"/>
          </p:cNvSpPr>
          <p:nvPr>
            <p:ph type="sldNum" sz="quarter" idx="12"/>
          </p:nvPr>
        </p:nvSpPr>
        <p:spPr/>
        <p:txBody>
          <a:bodyPr/>
          <a:lstStyle/>
          <a:p>
            <a:r>
              <a:rPr lang="ja-JP" altLang="en-US"/>
              <a:t>（</a:t>
            </a:r>
            <a:fld id="{3CE87E09-6EC1-4A52-8337-994E4EF1F1F2}" type="slidenum">
              <a:rPr lang="ja-JP" altLang="en-US"/>
              <a:pPr/>
              <a:t>5</a:t>
            </a:fld>
            <a:r>
              <a:rPr lang="en-US" altLang="ja-JP"/>
              <a:t>/</a:t>
            </a:r>
            <a:r>
              <a:rPr lang="ja-JP" altLang="en-US"/>
              <a:t>１２）</a:t>
            </a:r>
          </a:p>
        </p:txBody>
      </p:sp>
      <p:sp>
        <p:nvSpPr>
          <p:cNvPr id="17410" name="Text Box 2"/>
          <p:cNvSpPr txBox="1">
            <a:spLocks noChangeArrowheads="1"/>
          </p:cNvSpPr>
          <p:nvPr/>
        </p:nvSpPr>
        <p:spPr bwMode="auto">
          <a:xfrm>
            <a:off x="444500" y="347663"/>
            <a:ext cx="3492500" cy="3667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latin typeface="ＭＳ Ｐゴシック" pitchFamily="50" charset="-128"/>
              </a:rPr>
              <a:t>　２－５　対策の立案と実施</a:t>
            </a:r>
          </a:p>
        </p:txBody>
      </p:sp>
      <p:sp>
        <p:nvSpPr>
          <p:cNvPr id="17411" name="Text Box 3"/>
          <p:cNvSpPr txBox="1">
            <a:spLocks noChangeArrowheads="1"/>
          </p:cNvSpPr>
          <p:nvPr/>
        </p:nvSpPr>
        <p:spPr bwMode="auto">
          <a:xfrm>
            <a:off x="596900" y="1025525"/>
            <a:ext cx="7961313" cy="424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558800">
              <a:defRPr kumimoji="1" sz="2400">
                <a:solidFill>
                  <a:schemeClr val="tx1"/>
                </a:solidFill>
                <a:latin typeface="Times New Roman" pitchFamily="18" charset="0"/>
                <a:ea typeface="ＭＳ Ｐゴシック" pitchFamily="50" charset="-128"/>
              </a:defRPr>
            </a:lvl1pPr>
            <a:lvl2pPr defTabSz="558800">
              <a:defRPr kumimoji="1" sz="2400">
                <a:solidFill>
                  <a:schemeClr val="tx1"/>
                </a:solidFill>
                <a:latin typeface="Times New Roman" pitchFamily="18" charset="0"/>
                <a:ea typeface="ＭＳ Ｐゴシック" pitchFamily="50" charset="-128"/>
              </a:defRPr>
            </a:lvl2pPr>
            <a:lvl3pPr defTabSz="558800">
              <a:defRPr kumimoji="1" sz="2400">
                <a:solidFill>
                  <a:schemeClr val="tx1"/>
                </a:solidFill>
                <a:latin typeface="Times New Roman" pitchFamily="18" charset="0"/>
                <a:ea typeface="ＭＳ Ｐゴシック" pitchFamily="50" charset="-128"/>
              </a:defRPr>
            </a:lvl3pPr>
            <a:lvl4pPr defTabSz="558800">
              <a:defRPr kumimoji="1" sz="2400">
                <a:solidFill>
                  <a:schemeClr val="tx1"/>
                </a:solidFill>
                <a:latin typeface="Times New Roman" pitchFamily="18" charset="0"/>
                <a:ea typeface="ＭＳ Ｐゴシック" pitchFamily="50" charset="-128"/>
              </a:defRPr>
            </a:lvl4pPr>
            <a:lvl5pPr defTabSz="558800">
              <a:defRPr kumimoji="1" sz="2400">
                <a:solidFill>
                  <a:schemeClr val="tx1"/>
                </a:solidFill>
                <a:latin typeface="Times New Roman" pitchFamily="18" charset="0"/>
                <a:ea typeface="ＭＳ Ｐゴシック" pitchFamily="50" charset="-128"/>
              </a:defRPr>
            </a:lvl5pPr>
            <a:lvl6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ＭＳ Ｐゴシック" pitchFamily="50" charset="-128"/>
              </a:rPr>
              <a:t>　このステップは、サークルの持つ専門技術を発揮し、衆知を集めてユニークなアイデアを出して問題解決を図る重要なポイントである。問題が大きければ大きいほど、周辺の人の参画･巻き込みが必要となり、苦労も多いものである。ここで</a:t>
            </a:r>
            <a:r>
              <a:rPr lang="en-US" altLang="ja-JP" sz="1400" b="1">
                <a:latin typeface="ＭＳ Ｐゴシック" pitchFamily="50" charset="-128"/>
              </a:rPr>
              <a:t>QC</a:t>
            </a:r>
            <a:r>
              <a:rPr lang="ja-JP" altLang="en-US" sz="1400" b="1">
                <a:latin typeface="ＭＳ Ｐゴシック" pitchFamily="50" charset="-128"/>
              </a:rPr>
              <a:t>サークルが本当に苦労したチームワーク活動は聴講者に感銘を与え、感動を呼び起こすものである。</a:t>
            </a:r>
          </a:p>
          <a:p>
            <a:pPr>
              <a:spcBef>
                <a:spcPct val="50000"/>
              </a:spcBef>
            </a:pPr>
            <a:r>
              <a:rPr lang="ja-JP" altLang="en-US" sz="1400" b="1">
                <a:latin typeface="ＭＳ Ｐゴシック" pitchFamily="50" charset="-128"/>
              </a:rPr>
              <a:t>　現在各企業は厳しい経営環境の変化にスピーディーに対応するべく、各種の改革･改善に全力を挙げて取り組んでおり、</a:t>
            </a:r>
            <a:r>
              <a:rPr lang="en-US" altLang="ja-JP" sz="1400" b="1">
                <a:latin typeface="ＭＳ Ｐゴシック" pitchFamily="50" charset="-128"/>
              </a:rPr>
              <a:t>QC</a:t>
            </a:r>
            <a:r>
              <a:rPr lang="ja-JP" altLang="en-US" sz="1400" b="1">
                <a:latin typeface="ＭＳ Ｐゴシック" pitchFamily="50" charset="-128"/>
              </a:rPr>
              <a:t>サークル活動もその一環の改善活動であるから、</a:t>
            </a:r>
            <a:r>
              <a:rPr lang="ja-JP" altLang="en-US" sz="1400" b="1">
                <a:solidFill>
                  <a:srgbClr val="FF0000"/>
                </a:solidFill>
                <a:latin typeface="ＭＳ Ｐゴシック" pitchFamily="50" charset="-128"/>
              </a:rPr>
              <a:t>活動のスピード</a:t>
            </a:r>
            <a:r>
              <a:rPr lang="ja-JP" altLang="en-US" sz="1400" b="1">
                <a:latin typeface="ＭＳ Ｐゴシック" pitchFamily="50" charset="-128"/>
              </a:rPr>
              <a:t>が強く求められる。各サークルの自律性の下に、改善のスピードアップを図り、コンベチターを凌ぐ活動を展開することが求められている。そのためには、</a:t>
            </a:r>
            <a:r>
              <a:rPr lang="ja-JP" altLang="en-US" sz="1400" b="1">
                <a:solidFill>
                  <a:srgbClr val="FF0000"/>
                </a:solidFill>
                <a:latin typeface="ＭＳ Ｐゴシック" pitchFamily="50" charset="-128"/>
              </a:rPr>
              <a:t>衆知を集めて</a:t>
            </a:r>
            <a:r>
              <a:rPr lang="ja-JP" altLang="en-US" sz="1400" b="1">
                <a:latin typeface="ＭＳ Ｐゴシック" pitchFamily="50" charset="-128"/>
              </a:rPr>
              <a:t>手戻りの無い改善活動を展開することが必要であり、活動スピードアップのためにも、</a:t>
            </a:r>
            <a:r>
              <a:rPr lang="ja-JP" altLang="en-US" sz="1400" b="1">
                <a:solidFill>
                  <a:srgbClr val="FF0000"/>
                </a:solidFill>
                <a:latin typeface="ＭＳ Ｐゴシック" pitchFamily="50" charset="-128"/>
              </a:rPr>
              <a:t>科学的アプローチ</a:t>
            </a:r>
            <a:r>
              <a:rPr lang="ja-JP" altLang="en-US" sz="1400" b="1">
                <a:latin typeface="ＭＳ Ｐゴシック" pitchFamily="50" charset="-128"/>
              </a:rPr>
              <a:t>は大変有効である。</a:t>
            </a:r>
          </a:p>
          <a:p>
            <a:pPr>
              <a:spcBef>
                <a:spcPct val="50000"/>
              </a:spcBef>
            </a:pPr>
            <a:r>
              <a:rPr lang="ja-JP" altLang="en-US" sz="1400" b="1">
                <a:latin typeface="ＭＳ Ｐゴシック" pitchFamily="50" charset="-128"/>
              </a:rPr>
              <a:t>　　＊活動期間のガイドライン</a:t>
            </a:r>
            <a:br>
              <a:rPr lang="ja-JP" altLang="en-US" sz="1400" b="1">
                <a:latin typeface="ＭＳ Ｐゴシック" pitchFamily="50" charset="-128"/>
              </a:rPr>
            </a:br>
            <a:r>
              <a:rPr lang="ja-JP" altLang="en-US" sz="1400" b="1">
                <a:latin typeface="ＭＳ Ｐゴシック" pitchFamily="50" charset="-128"/>
              </a:rPr>
              <a:t>	◎３</a:t>
            </a:r>
            <a:r>
              <a:rPr lang="en-US" altLang="ja-JP" sz="1400" b="1">
                <a:latin typeface="ＭＳ Ｐゴシック" pitchFamily="50" charset="-128"/>
              </a:rPr>
              <a:t>M</a:t>
            </a:r>
            <a:r>
              <a:rPr lang="ja-JP" altLang="en-US" sz="1400" b="1">
                <a:latin typeface="ＭＳ Ｐゴシック" pitchFamily="50" charset="-128"/>
              </a:rPr>
              <a:t>以内　→　優秀</a:t>
            </a:r>
            <a:br>
              <a:rPr lang="ja-JP" altLang="en-US" sz="1400" b="1">
                <a:latin typeface="ＭＳ Ｐゴシック" pitchFamily="50" charset="-128"/>
              </a:rPr>
            </a:br>
            <a:r>
              <a:rPr lang="ja-JP" altLang="en-US" sz="1400" b="1">
                <a:latin typeface="ＭＳ Ｐゴシック" pitchFamily="50" charset="-128"/>
              </a:rPr>
              <a:t>	〇６</a:t>
            </a:r>
            <a:r>
              <a:rPr lang="en-US" altLang="ja-JP" sz="1400" b="1">
                <a:latin typeface="ＭＳ Ｐゴシック" pitchFamily="50" charset="-128"/>
              </a:rPr>
              <a:t>M</a:t>
            </a:r>
            <a:r>
              <a:rPr lang="ja-JP" altLang="en-US" sz="1400" b="1">
                <a:latin typeface="ＭＳ Ｐゴシック" pitchFamily="50" charset="-128"/>
              </a:rPr>
              <a:t>以内　→　優良</a:t>
            </a:r>
            <a:br>
              <a:rPr lang="ja-JP" altLang="en-US" sz="1400" b="1">
                <a:latin typeface="ＭＳ Ｐゴシック" pitchFamily="50" charset="-128"/>
              </a:rPr>
            </a:br>
            <a:r>
              <a:rPr lang="ja-JP" altLang="en-US" sz="1400" b="1">
                <a:latin typeface="ＭＳ Ｐゴシック" pitchFamily="50" charset="-128"/>
              </a:rPr>
              <a:t>	△１年以内　→　テーマにもよるが、もっとスピードアップの必要がある。</a:t>
            </a:r>
            <a:br>
              <a:rPr lang="ja-JP" altLang="en-US" sz="1400" b="1">
                <a:latin typeface="ＭＳ Ｐゴシック" pitchFamily="50" charset="-128"/>
              </a:rPr>
            </a:br>
            <a:r>
              <a:rPr lang="ja-JP" altLang="en-US" sz="1400" b="1">
                <a:latin typeface="ＭＳ Ｐゴシック" pitchFamily="50" charset="-128"/>
              </a:rPr>
              <a:t>	</a:t>
            </a:r>
            <a:r>
              <a:rPr lang="en-US" altLang="ja-JP" sz="1400" b="1">
                <a:latin typeface="ＭＳ Ｐゴシック" pitchFamily="50" charset="-128"/>
              </a:rPr>
              <a:t>×</a:t>
            </a:r>
            <a:r>
              <a:rPr lang="ja-JP" altLang="en-US" sz="1400" b="1">
                <a:latin typeface="ＭＳ Ｐゴシック" pitchFamily="50" charset="-128"/>
              </a:rPr>
              <a:t>１年以上　→　経営環境の変化に付いて行けない。</a:t>
            </a:r>
          </a:p>
          <a:p>
            <a:pPr>
              <a:spcBef>
                <a:spcPct val="50000"/>
              </a:spcBef>
            </a:pPr>
            <a:r>
              <a:rPr lang="ja-JP" altLang="en-US" sz="1400" b="1">
                <a:latin typeface="ＭＳ Ｐゴシック" pitchFamily="50" charset="-128"/>
              </a:rPr>
              <a:t>　このガイドラインについて、全国大会や社内の大会で、</a:t>
            </a:r>
            <a:br>
              <a:rPr lang="ja-JP" altLang="en-US" sz="1400" b="1">
                <a:latin typeface="ＭＳ Ｐゴシック" pitchFamily="50" charset="-128"/>
              </a:rPr>
            </a:br>
            <a:r>
              <a:rPr lang="ja-JP" altLang="en-US" sz="1400" b="1">
                <a:latin typeface="ＭＳ Ｐゴシック" pitchFamily="50" charset="-128"/>
              </a:rPr>
              <a:t>この観点から実証して見たが、妥当な線であると思う。</a:t>
            </a:r>
            <a:br>
              <a:rPr lang="ja-JP" altLang="en-US" sz="1400" b="1">
                <a:latin typeface="ＭＳ Ｐゴシック" pitchFamily="50" charset="-128"/>
              </a:rPr>
            </a:br>
            <a:r>
              <a:rPr lang="ja-JP" altLang="en-US" sz="1400" b="1">
                <a:latin typeface="ＭＳ Ｐゴシック" pitchFamily="50" charset="-128"/>
              </a:rPr>
              <a:t>今後も、各幹事さんが実際の講評を通じて検証していた</a:t>
            </a:r>
            <a:br>
              <a:rPr lang="ja-JP" altLang="en-US" sz="1400" b="1">
                <a:latin typeface="ＭＳ Ｐゴシック" pitchFamily="50" charset="-128"/>
              </a:rPr>
            </a:br>
            <a:r>
              <a:rPr lang="ja-JP" altLang="en-US" sz="1400" b="1">
                <a:latin typeface="ＭＳ Ｐゴシック" pitchFamily="50" charset="-128"/>
              </a:rPr>
              <a:t>だきたいと思う。</a:t>
            </a:r>
          </a:p>
        </p:txBody>
      </p:sp>
      <p:pic>
        <p:nvPicPr>
          <p:cNvPr id="1741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81750" y="3686175"/>
            <a:ext cx="2033588" cy="3071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3"/>
          <p:cNvSpPr>
            <a:spLocks noGrp="1"/>
          </p:cNvSpPr>
          <p:nvPr>
            <p:ph type="sldNum" sz="quarter" idx="12"/>
          </p:nvPr>
        </p:nvSpPr>
        <p:spPr/>
        <p:txBody>
          <a:bodyPr/>
          <a:lstStyle/>
          <a:p>
            <a:r>
              <a:rPr lang="ja-JP" altLang="en-US"/>
              <a:t>（</a:t>
            </a:r>
            <a:fld id="{1F25CE0F-10C4-4241-90AC-7AB10D0C44D8}" type="slidenum">
              <a:rPr lang="ja-JP" altLang="en-US"/>
              <a:pPr/>
              <a:t>6</a:t>
            </a:fld>
            <a:r>
              <a:rPr lang="en-US" altLang="ja-JP"/>
              <a:t>/</a:t>
            </a:r>
            <a:r>
              <a:rPr lang="ja-JP" altLang="en-US"/>
              <a:t>１２）</a:t>
            </a:r>
          </a:p>
        </p:txBody>
      </p:sp>
      <p:sp>
        <p:nvSpPr>
          <p:cNvPr id="18434" name="Text Box 2"/>
          <p:cNvSpPr txBox="1">
            <a:spLocks noChangeArrowheads="1"/>
          </p:cNvSpPr>
          <p:nvPr/>
        </p:nvSpPr>
        <p:spPr bwMode="auto">
          <a:xfrm>
            <a:off x="457200" y="142875"/>
            <a:ext cx="2986088"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latin typeface="ＭＳ Ｐゴシック" pitchFamily="50" charset="-128"/>
              </a:rPr>
              <a:t>２－６　効果の確認</a:t>
            </a:r>
          </a:p>
        </p:txBody>
      </p:sp>
      <p:sp>
        <p:nvSpPr>
          <p:cNvPr id="18435" name="Text Box 3"/>
          <p:cNvSpPr txBox="1">
            <a:spLocks noChangeArrowheads="1"/>
          </p:cNvSpPr>
          <p:nvPr/>
        </p:nvSpPr>
        <p:spPr bwMode="auto">
          <a:xfrm>
            <a:off x="636588" y="750888"/>
            <a:ext cx="7920037" cy="5494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558800">
              <a:defRPr kumimoji="1" sz="2400">
                <a:solidFill>
                  <a:schemeClr val="tx1"/>
                </a:solidFill>
                <a:latin typeface="Times New Roman" pitchFamily="18" charset="0"/>
                <a:ea typeface="ＭＳ Ｐゴシック" pitchFamily="50" charset="-128"/>
              </a:defRPr>
            </a:lvl1pPr>
            <a:lvl2pPr defTabSz="558800">
              <a:defRPr kumimoji="1" sz="2400">
                <a:solidFill>
                  <a:schemeClr val="tx1"/>
                </a:solidFill>
                <a:latin typeface="Times New Roman" pitchFamily="18" charset="0"/>
                <a:ea typeface="ＭＳ Ｐゴシック" pitchFamily="50" charset="-128"/>
              </a:defRPr>
            </a:lvl2pPr>
            <a:lvl3pPr defTabSz="558800">
              <a:defRPr kumimoji="1" sz="2400">
                <a:solidFill>
                  <a:schemeClr val="tx1"/>
                </a:solidFill>
                <a:latin typeface="Times New Roman" pitchFamily="18" charset="0"/>
                <a:ea typeface="ＭＳ Ｐゴシック" pitchFamily="50" charset="-128"/>
              </a:defRPr>
            </a:lvl3pPr>
            <a:lvl4pPr defTabSz="558800">
              <a:defRPr kumimoji="1" sz="2400">
                <a:solidFill>
                  <a:schemeClr val="tx1"/>
                </a:solidFill>
                <a:latin typeface="Times New Roman" pitchFamily="18" charset="0"/>
                <a:ea typeface="ＭＳ Ｐゴシック" pitchFamily="50" charset="-128"/>
              </a:defRPr>
            </a:lvl4pPr>
            <a:lvl5pPr defTabSz="558800">
              <a:defRPr kumimoji="1" sz="2400">
                <a:solidFill>
                  <a:schemeClr val="tx1"/>
                </a:solidFill>
                <a:latin typeface="Times New Roman" pitchFamily="18" charset="0"/>
                <a:ea typeface="ＭＳ Ｐゴシック" pitchFamily="50" charset="-128"/>
              </a:defRPr>
            </a:lvl5pPr>
            <a:lvl6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ＭＳ Ｐゴシック" pitchFamily="50" charset="-128"/>
              </a:rPr>
              <a:t>　テーマの選定、目標の設定、現状の把握で使用した</a:t>
            </a:r>
            <a:r>
              <a:rPr lang="ja-JP" altLang="en-US" sz="1400" b="1">
                <a:solidFill>
                  <a:srgbClr val="FF0000"/>
                </a:solidFill>
                <a:latin typeface="ＭＳ Ｐゴシック" pitchFamily="50" charset="-128"/>
              </a:rPr>
              <a:t>対策前の図表と対策後の図表を比較</a:t>
            </a:r>
            <a:r>
              <a:rPr lang="ja-JP" altLang="en-US" sz="1400" b="1">
                <a:latin typeface="ＭＳ Ｐゴシック" pitchFamily="50" charset="-128"/>
              </a:rPr>
              <a:t>できるようにする。目標と実績のデータを対比して、目標と実績の差異、達成率がはっきり分かるように表現すること。</a:t>
            </a:r>
            <a:br>
              <a:rPr lang="ja-JP" altLang="en-US" sz="1400" b="1">
                <a:latin typeface="ＭＳ Ｐゴシック" pitchFamily="50" charset="-128"/>
              </a:rPr>
            </a:br>
            <a:r>
              <a:rPr lang="ja-JP" altLang="en-US" sz="1400" b="1">
                <a:latin typeface="ＭＳ Ｐゴシック" pitchFamily="50" charset="-128"/>
              </a:rPr>
              <a:t>　サークルの自己満足に終わることなく、</a:t>
            </a:r>
            <a:r>
              <a:rPr lang="ja-JP" altLang="en-US" sz="1400" b="1">
                <a:solidFill>
                  <a:srgbClr val="FF0000"/>
                </a:solidFill>
                <a:latin typeface="ＭＳ Ｐゴシック" pitchFamily="50" charset="-128"/>
              </a:rPr>
              <a:t>経営成果とのつながり</a:t>
            </a:r>
            <a:r>
              <a:rPr lang="ja-JP" altLang="en-US" sz="1400" b="1">
                <a:latin typeface="ＭＳ Ｐゴシック" pitchFamily="50" charset="-128"/>
              </a:rPr>
              <a:t>を明確にし、お客様である後工程（そのサークルの仕事振りの影響を受ける前後周辺の工程）の人たちの評価も加えると、より一層客観的なものとなる。</a:t>
            </a:r>
          </a:p>
          <a:p>
            <a:pPr>
              <a:spcBef>
                <a:spcPct val="50000"/>
              </a:spcBef>
            </a:pPr>
            <a:endParaRPr lang="ja-JP" altLang="en-US" sz="1400" b="1">
              <a:latin typeface="ＭＳ Ｐゴシック" pitchFamily="50" charset="-128"/>
            </a:endParaRPr>
          </a:p>
          <a:p>
            <a:pPr>
              <a:spcBef>
                <a:spcPct val="50000"/>
              </a:spcBef>
            </a:pPr>
            <a:r>
              <a:rPr lang="ja-JP" altLang="en-US" sz="1400" b="1">
                <a:latin typeface="ＭＳ Ｐゴシック" pitchFamily="50" charset="-128"/>
              </a:rPr>
              <a:t>　　</a:t>
            </a:r>
            <a:r>
              <a:rPr lang="en-US" altLang="ja-JP" sz="1600" b="1">
                <a:latin typeface="ＭＳ Ｐゴシック" pitchFamily="50" charset="-128"/>
              </a:rPr>
              <a:t>1)</a:t>
            </a:r>
            <a:r>
              <a:rPr lang="ja-JP" altLang="en-US" sz="1600" b="1">
                <a:latin typeface="ＭＳ Ｐゴシック" pitchFamily="50" charset="-128"/>
              </a:rPr>
              <a:t>目標と実績の対比　対策前後のつながりを明確に表現する</a:t>
            </a:r>
          </a:p>
          <a:p>
            <a:pPr>
              <a:spcBef>
                <a:spcPct val="50000"/>
              </a:spcBef>
            </a:pPr>
            <a:r>
              <a:rPr lang="ja-JP" altLang="en-US" sz="1400" b="1">
                <a:latin typeface="ＭＳ Ｐゴシック" pitchFamily="50" charset="-128"/>
              </a:rPr>
              <a:t>　　</a:t>
            </a:r>
            <a:r>
              <a:rPr lang="en-US" altLang="ja-JP" sz="1600" b="1">
                <a:latin typeface="ＭＳ Ｐゴシック" pitchFamily="50" charset="-128"/>
              </a:rPr>
              <a:t>2)</a:t>
            </a:r>
            <a:r>
              <a:rPr lang="ja-JP" altLang="en-US" sz="1600" b="1">
                <a:solidFill>
                  <a:srgbClr val="FF0000"/>
                </a:solidFill>
                <a:latin typeface="ＭＳ Ｐゴシック" pitchFamily="50" charset="-128"/>
              </a:rPr>
              <a:t>経営成果とのつながり</a:t>
            </a:r>
            <a:r>
              <a:rPr lang="ja-JP" altLang="en-US" sz="1600" b="1">
                <a:latin typeface="ＭＳ Ｐゴシック" pitchFamily="50" charset="-128"/>
              </a:rPr>
              <a:t>をはっきり示すこと</a:t>
            </a:r>
            <a:r>
              <a:rPr lang="ja-JP" altLang="en-US" sz="1400" b="1">
                <a:latin typeface="ＭＳ Ｐゴシック" pitchFamily="50" charset="-128"/>
              </a:rPr>
              <a:t/>
            </a:r>
            <a:br>
              <a:rPr lang="ja-JP" altLang="en-US" sz="1400" b="1">
                <a:latin typeface="ＭＳ Ｐゴシック" pitchFamily="50" charset="-128"/>
              </a:rPr>
            </a:br>
            <a:r>
              <a:rPr lang="ja-JP" altLang="en-US" sz="1400" b="1">
                <a:latin typeface="ＭＳ Ｐゴシック" pitchFamily="50" charset="-128"/>
              </a:rPr>
              <a:t>	　・改善成果を出来るだけ金額で表示する</a:t>
            </a:r>
            <a:br>
              <a:rPr lang="ja-JP" altLang="en-US" sz="1400" b="1">
                <a:latin typeface="ＭＳ Ｐゴシック" pitchFamily="50" charset="-128"/>
              </a:rPr>
            </a:br>
            <a:r>
              <a:rPr lang="ja-JP" altLang="en-US" sz="1400" b="1">
                <a:latin typeface="ＭＳ Ｐゴシック" pitchFamily="50" charset="-128"/>
              </a:rPr>
              <a:t>	　・定量的に出せるものは定量化する。出せないものは、定性的な表現とする。</a:t>
            </a:r>
            <a:br>
              <a:rPr lang="ja-JP" altLang="en-US" sz="1400" b="1">
                <a:latin typeface="ＭＳ Ｐゴシック" pitchFamily="50" charset="-128"/>
              </a:rPr>
            </a:br>
            <a:r>
              <a:rPr lang="ja-JP" altLang="en-US" sz="1400" b="1">
                <a:latin typeface="ＭＳ Ｐゴシック" pitchFamily="50" charset="-128"/>
              </a:rPr>
              <a:t>	　・無形効果と波及効果も把握すること</a:t>
            </a:r>
          </a:p>
          <a:p>
            <a:pPr>
              <a:spcBef>
                <a:spcPct val="50000"/>
              </a:spcBef>
            </a:pPr>
            <a:r>
              <a:rPr lang="ja-JP" altLang="en-US" sz="1400" b="1">
                <a:latin typeface="ＭＳ Ｐゴシック" pitchFamily="50" charset="-128"/>
              </a:rPr>
              <a:t>　　</a:t>
            </a:r>
            <a:r>
              <a:rPr lang="en-US" altLang="ja-JP" sz="1600" b="1">
                <a:latin typeface="ＭＳ Ｐゴシック" pitchFamily="50" charset="-128"/>
              </a:rPr>
              <a:t>3)</a:t>
            </a:r>
            <a:r>
              <a:rPr lang="ja-JP" altLang="en-US" sz="1600" b="1">
                <a:latin typeface="ＭＳ Ｐゴシック" pitchFamily="50" charset="-128"/>
              </a:rPr>
              <a:t>方策との対比</a:t>
            </a:r>
            <a:r>
              <a:rPr lang="ja-JP" altLang="en-US" sz="1400" b="1">
                <a:latin typeface="ＭＳ Ｐゴシック" pitchFamily="50" charset="-128"/>
              </a:rPr>
              <a:t/>
            </a:r>
            <a:br>
              <a:rPr lang="ja-JP" altLang="en-US" sz="1400" b="1">
                <a:latin typeface="ＭＳ Ｐゴシック" pitchFamily="50" charset="-128"/>
              </a:rPr>
            </a:br>
            <a:r>
              <a:rPr lang="ja-JP" altLang="en-US" sz="1400" b="1">
                <a:latin typeface="ＭＳ Ｐゴシック" pitchFamily="50" charset="-128"/>
              </a:rPr>
              <a:t>	　・打った方策とそれに対応する個別の効果を層別する。</a:t>
            </a:r>
            <a:br>
              <a:rPr lang="ja-JP" altLang="en-US" sz="1400" b="1">
                <a:latin typeface="ＭＳ Ｐゴシック" pitchFamily="50" charset="-128"/>
              </a:rPr>
            </a:br>
            <a:r>
              <a:rPr lang="ja-JP" altLang="en-US" sz="1400" b="1">
                <a:latin typeface="ＭＳ Ｐゴシック" pitchFamily="50" charset="-128"/>
              </a:rPr>
              <a:t>	　・</a:t>
            </a:r>
            <a:r>
              <a:rPr lang="ja-JP" altLang="en-US" sz="1400" b="1">
                <a:solidFill>
                  <a:srgbClr val="FF0000"/>
                </a:solidFill>
                <a:latin typeface="ＭＳ Ｐゴシック" pitchFamily="50" charset="-128"/>
              </a:rPr>
              <a:t>個別の方策毎の効果と全体の成果とのつながりを明確に</a:t>
            </a:r>
            <a:r>
              <a:rPr lang="ja-JP" altLang="en-US" sz="1400" b="1">
                <a:latin typeface="ＭＳ Ｐゴシック" pitchFamily="50" charset="-128"/>
              </a:rPr>
              <a:t>する。</a:t>
            </a:r>
          </a:p>
          <a:p>
            <a:pPr>
              <a:spcBef>
                <a:spcPct val="50000"/>
              </a:spcBef>
            </a:pPr>
            <a:r>
              <a:rPr lang="ja-JP" altLang="en-US" sz="1400" b="1">
                <a:latin typeface="ＭＳ Ｐゴシック" pitchFamily="50" charset="-128"/>
              </a:rPr>
              <a:t>　　</a:t>
            </a:r>
            <a:r>
              <a:rPr lang="en-US" altLang="ja-JP" sz="1600" b="1">
                <a:latin typeface="ＭＳ Ｐゴシック" pitchFamily="50" charset="-128"/>
              </a:rPr>
              <a:t>4)</a:t>
            </a:r>
            <a:r>
              <a:rPr lang="ja-JP" altLang="en-US" sz="1600" b="1">
                <a:latin typeface="ＭＳ Ｐゴシック" pitchFamily="50" charset="-128"/>
              </a:rPr>
              <a:t>後工程の評価</a:t>
            </a:r>
            <a:r>
              <a:rPr lang="ja-JP" altLang="en-US" sz="1400" b="1">
                <a:latin typeface="ＭＳ Ｐゴシック" pitchFamily="50" charset="-128"/>
              </a:rPr>
              <a:t/>
            </a:r>
            <a:br>
              <a:rPr lang="ja-JP" altLang="en-US" sz="1400" b="1">
                <a:latin typeface="ＭＳ Ｐゴシック" pitchFamily="50" charset="-128"/>
              </a:rPr>
            </a:br>
            <a:r>
              <a:rPr lang="ja-JP" altLang="en-US" sz="1400" b="1">
                <a:latin typeface="ＭＳ Ｐゴシック" pitchFamily="50" charset="-128"/>
              </a:rPr>
              <a:t>	　・</a:t>
            </a:r>
            <a:r>
              <a:rPr lang="en-US" altLang="ja-JP" sz="1400" b="1">
                <a:latin typeface="ＭＳ Ｐゴシック" pitchFamily="50" charset="-128"/>
              </a:rPr>
              <a:t>CS</a:t>
            </a:r>
            <a:r>
              <a:rPr lang="ja-JP" altLang="en-US" sz="1400" b="1">
                <a:latin typeface="ＭＳ Ｐゴシック" pitchFamily="50" charset="-128"/>
              </a:rPr>
              <a:t>の観点から仕事を評価する。</a:t>
            </a:r>
            <a:br>
              <a:rPr lang="ja-JP" altLang="en-US" sz="1400" b="1">
                <a:latin typeface="ＭＳ Ｐゴシック" pitchFamily="50" charset="-128"/>
              </a:rPr>
            </a:br>
            <a:r>
              <a:rPr lang="ja-JP" altLang="en-US" sz="1400" b="1">
                <a:latin typeface="ＭＳ Ｐゴシック" pitchFamily="50" charset="-128"/>
              </a:rPr>
              <a:t>	　・直接、お客様に接している営業･サービスの人たちの仕事</a:t>
            </a:r>
            <a:br>
              <a:rPr lang="ja-JP" altLang="en-US" sz="1400" b="1">
                <a:latin typeface="ＭＳ Ｐゴシック" pitchFamily="50" charset="-128"/>
              </a:rPr>
            </a:br>
            <a:r>
              <a:rPr lang="ja-JP" altLang="en-US" sz="1400" b="1">
                <a:latin typeface="ＭＳ Ｐゴシック" pitchFamily="50" charset="-128"/>
              </a:rPr>
              <a:t>	　　振りにより、その企業のお客様の満足度を上げるには、</a:t>
            </a:r>
            <a:br>
              <a:rPr lang="ja-JP" altLang="en-US" sz="1400" b="1">
                <a:latin typeface="ＭＳ Ｐゴシック" pitchFamily="50" charset="-128"/>
              </a:rPr>
            </a:br>
            <a:r>
              <a:rPr lang="ja-JP" altLang="en-US" sz="1400" b="1">
                <a:latin typeface="ＭＳ Ｐゴシック" pitchFamily="50" charset="-128"/>
              </a:rPr>
              <a:t>	　　後方の支援部隊の良い仕事振りが求められる。</a:t>
            </a:r>
            <a:br>
              <a:rPr lang="ja-JP" altLang="en-US" sz="1400" b="1">
                <a:latin typeface="ＭＳ Ｐゴシック" pitchFamily="50" charset="-128"/>
              </a:rPr>
            </a:br>
            <a:r>
              <a:rPr lang="ja-JP" altLang="en-US" sz="1400" b="1">
                <a:latin typeface="ＭＳ Ｐゴシック" pitchFamily="50" charset="-128"/>
              </a:rPr>
              <a:t>	　　組織の中で各自の仕事は鎖のようにつながり合っている</a:t>
            </a:r>
            <a:br>
              <a:rPr lang="ja-JP" altLang="en-US" sz="1400" b="1">
                <a:latin typeface="ＭＳ Ｐゴシック" pitchFamily="50" charset="-128"/>
              </a:rPr>
            </a:br>
            <a:r>
              <a:rPr lang="ja-JP" altLang="en-US" sz="1400" b="1">
                <a:latin typeface="ＭＳ Ｐゴシック" pitchFamily="50" charset="-128"/>
              </a:rPr>
              <a:t>	　　ので、各工程の</a:t>
            </a:r>
            <a:r>
              <a:rPr lang="ja-JP" altLang="en-US" sz="1400" b="1">
                <a:solidFill>
                  <a:srgbClr val="FF0000"/>
                </a:solidFill>
                <a:latin typeface="ＭＳ Ｐゴシック" pitchFamily="50" charset="-128"/>
              </a:rPr>
              <a:t>後工程の評価を上げることが、全体の顧客</a:t>
            </a:r>
            <a:br>
              <a:rPr lang="ja-JP" altLang="en-US" sz="1400" b="1">
                <a:solidFill>
                  <a:srgbClr val="FF0000"/>
                </a:solidFill>
                <a:latin typeface="ＭＳ Ｐゴシック" pitchFamily="50" charset="-128"/>
              </a:rPr>
            </a:br>
            <a:r>
              <a:rPr lang="ja-JP" altLang="en-US" sz="1400" b="1">
                <a:solidFill>
                  <a:srgbClr val="FF0000"/>
                </a:solidFill>
                <a:latin typeface="ＭＳ Ｐゴシック" pitchFamily="50" charset="-128"/>
              </a:rPr>
              <a:t>	　　満足度の向上</a:t>
            </a:r>
            <a:r>
              <a:rPr lang="ja-JP" altLang="en-US" sz="1400" b="1">
                <a:latin typeface="ＭＳ Ｐゴシック" pitchFamily="50" charset="-128"/>
              </a:rPr>
              <a:t>につながってゆく。</a:t>
            </a:r>
          </a:p>
        </p:txBody>
      </p:sp>
      <p:pic>
        <p:nvPicPr>
          <p:cNvPr id="1843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3363" y="3905250"/>
            <a:ext cx="2387600"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3"/>
          <p:cNvSpPr>
            <a:spLocks noGrp="1"/>
          </p:cNvSpPr>
          <p:nvPr>
            <p:ph type="sldNum" sz="quarter" idx="12"/>
          </p:nvPr>
        </p:nvSpPr>
        <p:spPr/>
        <p:txBody>
          <a:bodyPr/>
          <a:lstStyle/>
          <a:p>
            <a:r>
              <a:rPr lang="ja-JP" altLang="en-US"/>
              <a:t>（</a:t>
            </a:r>
            <a:fld id="{AEA6254D-11A0-4ADB-B404-1384AA524D25}" type="slidenum">
              <a:rPr lang="ja-JP" altLang="en-US"/>
              <a:pPr/>
              <a:t>7</a:t>
            </a:fld>
            <a:r>
              <a:rPr lang="en-US" altLang="ja-JP"/>
              <a:t>/</a:t>
            </a:r>
            <a:r>
              <a:rPr lang="ja-JP" altLang="en-US"/>
              <a:t>１２）</a:t>
            </a:r>
          </a:p>
        </p:txBody>
      </p:sp>
      <p:sp>
        <p:nvSpPr>
          <p:cNvPr id="14341" name="Text Box 5"/>
          <p:cNvSpPr txBox="1">
            <a:spLocks noChangeArrowheads="1"/>
          </p:cNvSpPr>
          <p:nvPr/>
        </p:nvSpPr>
        <p:spPr bwMode="auto">
          <a:xfrm>
            <a:off x="433388" y="317500"/>
            <a:ext cx="8247062" cy="340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558800">
              <a:defRPr kumimoji="1" sz="2400">
                <a:solidFill>
                  <a:schemeClr val="tx1"/>
                </a:solidFill>
                <a:latin typeface="Times New Roman" pitchFamily="18" charset="0"/>
                <a:ea typeface="ＭＳ Ｐゴシック" pitchFamily="50" charset="-128"/>
              </a:defRPr>
            </a:lvl1pPr>
            <a:lvl2pPr defTabSz="558800">
              <a:defRPr kumimoji="1" sz="2400">
                <a:solidFill>
                  <a:schemeClr val="tx1"/>
                </a:solidFill>
                <a:latin typeface="Times New Roman" pitchFamily="18" charset="0"/>
                <a:ea typeface="ＭＳ Ｐゴシック" pitchFamily="50" charset="-128"/>
              </a:defRPr>
            </a:lvl2pPr>
            <a:lvl3pPr defTabSz="558800">
              <a:defRPr kumimoji="1" sz="2400">
                <a:solidFill>
                  <a:schemeClr val="tx1"/>
                </a:solidFill>
                <a:latin typeface="Times New Roman" pitchFamily="18" charset="0"/>
                <a:ea typeface="ＭＳ Ｐゴシック" pitchFamily="50" charset="-128"/>
              </a:defRPr>
            </a:lvl3pPr>
            <a:lvl4pPr defTabSz="558800">
              <a:defRPr kumimoji="1" sz="2400">
                <a:solidFill>
                  <a:schemeClr val="tx1"/>
                </a:solidFill>
                <a:latin typeface="Times New Roman" pitchFamily="18" charset="0"/>
                <a:ea typeface="ＭＳ Ｐゴシック" pitchFamily="50" charset="-128"/>
              </a:defRPr>
            </a:lvl4pPr>
            <a:lvl5pPr defTabSz="558800">
              <a:defRPr kumimoji="1" sz="2400">
                <a:solidFill>
                  <a:schemeClr val="tx1"/>
                </a:solidFill>
                <a:latin typeface="Times New Roman" pitchFamily="18" charset="0"/>
                <a:ea typeface="ＭＳ Ｐゴシック" pitchFamily="50" charset="-128"/>
              </a:defRPr>
            </a:lvl5pPr>
            <a:lvl6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6pPr>
            <a:lvl7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7pPr>
            <a:lvl8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8pPr>
            <a:lvl9pPr defTabSz="55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pPr>
            <a:r>
              <a:rPr lang="ja-JP" altLang="en-US" sz="1400" b="1">
                <a:latin typeface="ＭＳ Ｐゴシック" pitchFamily="50" charset="-128"/>
              </a:rPr>
              <a:t>　　</a:t>
            </a:r>
            <a:r>
              <a:rPr lang="en-US" altLang="ja-JP" sz="1600" b="1">
                <a:latin typeface="ＭＳ Ｐゴシック" pitchFamily="50" charset="-128"/>
              </a:rPr>
              <a:t>5)</a:t>
            </a:r>
            <a:r>
              <a:rPr lang="ja-JP" altLang="en-US" sz="1600" b="1">
                <a:latin typeface="ＭＳ Ｐゴシック" pitchFamily="50" charset="-128"/>
              </a:rPr>
              <a:t>無形効果</a:t>
            </a:r>
            <a:br>
              <a:rPr lang="ja-JP" altLang="en-US" sz="1600" b="1">
                <a:latin typeface="ＭＳ Ｐゴシック" pitchFamily="50" charset="-128"/>
              </a:rPr>
            </a:br>
            <a:r>
              <a:rPr lang="ja-JP" altLang="en-US" sz="1400" b="1">
                <a:latin typeface="ＭＳ Ｐゴシック" pitchFamily="50" charset="-128"/>
              </a:rPr>
              <a:t>	　改善活動による経営成果とともに、マズローの欲求段階説の５段階目に当たる“自己実現”</a:t>
            </a:r>
            <a:br>
              <a:rPr lang="ja-JP" altLang="en-US" sz="1400" b="1">
                <a:latin typeface="ＭＳ Ｐゴシック" pitchFamily="50" charset="-128"/>
              </a:rPr>
            </a:br>
            <a:r>
              <a:rPr lang="ja-JP" altLang="en-US" sz="1400" b="1">
                <a:latin typeface="ＭＳ Ｐゴシック" pitchFamily="50" charset="-128"/>
              </a:rPr>
              <a:t>	　がどのように図られたかも重要なポイントである。</a:t>
            </a:r>
            <a:br>
              <a:rPr lang="ja-JP" altLang="en-US" sz="1400" b="1">
                <a:latin typeface="ＭＳ Ｐゴシック" pitchFamily="50" charset="-128"/>
              </a:rPr>
            </a:br>
            <a:r>
              <a:rPr lang="ja-JP" altLang="en-US" sz="1400" b="1">
                <a:latin typeface="ＭＳ Ｐゴシック" pitchFamily="50" charset="-128"/>
              </a:rPr>
              <a:t>	　即ち、・やりがい　　・自己実現　　・チームワーク　　・人材育成</a:t>
            </a:r>
            <a:br>
              <a:rPr lang="ja-JP" altLang="en-US" sz="1400" b="1">
                <a:latin typeface="ＭＳ Ｐゴシック" pitchFamily="50" charset="-128"/>
              </a:rPr>
            </a:br>
            <a:r>
              <a:rPr lang="ja-JP" altLang="en-US" sz="1400" b="1">
                <a:latin typeface="ＭＳ Ｐゴシック" pitchFamily="50" charset="-128"/>
              </a:rPr>
              <a:t>	　このような効果を、レーダーチャート／ＩＬＵＯなどにより、定量化･ビジブル化すると</a:t>
            </a:r>
            <a:br>
              <a:rPr lang="ja-JP" altLang="en-US" sz="1400" b="1">
                <a:latin typeface="ＭＳ Ｐゴシック" pitchFamily="50" charset="-128"/>
              </a:rPr>
            </a:br>
            <a:r>
              <a:rPr lang="ja-JP" altLang="en-US" sz="1400" b="1">
                <a:latin typeface="ＭＳ Ｐゴシック" pitchFamily="50" charset="-128"/>
              </a:rPr>
              <a:t>	　分かり易い。</a:t>
            </a:r>
          </a:p>
          <a:p>
            <a:pPr>
              <a:spcBef>
                <a:spcPct val="50000"/>
              </a:spcBef>
            </a:pPr>
            <a:r>
              <a:rPr lang="ja-JP" altLang="en-US" sz="1400" b="1">
                <a:latin typeface="ＭＳ Ｐゴシック" pitchFamily="50" charset="-128"/>
              </a:rPr>
              <a:t>　　</a:t>
            </a:r>
            <a:r>
              <a:rPr lang="en-US" altLang="ja-JP" sz="1600" b="1">
                <a:latin typeface="ＭＳ Ｐゴシック" pitchFamily="50" charset="-128"/>
              </a:rPr>
              <a:t>6)</a:t>
            </a:r>
            <a:r>
              <a:rPr lang="ja-JP" altLang="en-US" sz="1600" b="1">
                <a:latin typeface="ＭＳ Ｐゴシック" pitchFamily="50" charset="-128"/>
              </a:rPr>
              <a:t>波及効果の把握</a:t>
            </a:r>
            <a:br>
              <a:rPr lang="ja-JP" altLang="en-US" sz="1600" b="1">
                <a:latin typeface="ＭＳ Ｐゴシック" pitchFamily="50" charset="-128"/>
              </a:rPr>
            </a:br>
            <a:r>
              <a:rPr lang="ja-JP" altLang="en-US" sz="1400" b="1">
                <a:latin typeface="ＭＳ Ｐゴシック" pitchFamily="50" charset="-128"/>
              </a:rPr>
              <a:t>	　後工程や関連工程などへの波及効果を明確にする。</a:t>
            </a:r>
          </a:p>
          <a:p>
            <a:pPr>
              <a:spcBef>
                <a:spcPct val="50000"/>
              </a:spcBef>
            </a:pPr>
            <a:r>
              <a:rPr lang="ja-JP" altLang="en-US" sz="1400" b="1">
                <a:latin typeface="ＭＳ Ｐゴシック" pitchFamily="50" charset="-128"/>
              </a:rPr>
              <a:t>　　</a:t>
            </a:r>
            <a:r>
              <a:rPr lang="en-US" altLang="ja-JP" sz="1600" b="1">
                <a:latin typeface="ＭＳ Ｐゴシック" pitchFamily="50" charset="-128"/>
              </a:rPr>
              <a:t>7)</a:t>
            </a:r>
            <a:r>
              <a:rPr lang="ja-JP" altLang="en-US" sz="1600" b="1">
                <a:latin typeface="ＭＳ Ｐゴシック" pitchFamily="50" charset="-128"/>
              </a:rPr>
              <a:t>経営活動への貢献度合いの算定ガイドライン</a:t>
            </a:r>
            <a:r>
              <a:rPr lang="ja-JP" altLang="en-US" sz="1400" b="1">
                <a:latin typeface="ＭＳ Ｐゴシック" pitchFamily="50" charset="-128"/>
              </a:rPr>
              <a:t/>
            </a:r>
            <a:br>
              <a:rPr lang="ja-JP" altLang="en-US" sz="1400" b="1">
                <a:latin typeface="ＭＳ Ｐゴシック" pitchFamily="50" charset="-128"/>
              </a:rPr>
            </a:br>
            <a:r>
              <a:rPr lang="ja-JP" altLang="en-US" sz="1400" b="1">
                <a:latin typeface="ＭＳ Ｐゴシック" pitchFamily="50" charset="-128"/>
              </a:rPr>
              <a:t>　　　　活動費用の回収期間の観点から、次のガイドラインを提唱する。</a:t>
            </a:r>
            <a:br>
              <a:rPr lang="ja-JP" altLang="en-US" sz="1400" b="1">
                <a:latin typeface="ＭＳ Ｐゴシック" pitchFamily="50" charset="-128"/>
              </a:rPr>
            </a:br>
            <a:r>
              <a:rPr lang="ja-JP" altLang="en-US" sz="1400" b="1">
                <a:latin typeface="ＭＳ Ｐゴシック" pitchFamily="50" charset="-128"/>
              </a:rPr>
              <a:t>		◎３Ｍ以内　→　優秀</a:t>
            </a:r>
            <a:br>
              <a:rPr lang="ja-JP" altLang="en-US" sz="1400" b="1">
                <a:latin typeface="ＭＳ Ｐゴシック" pitchFamily="50" charset="-128"/>
              </a:rPr>
            </a:br>
            <a:r>
              <a:rPr lang="ja-JP" altLang="en-US" sz="1400" b="1">
                <a:latin typeface="ＭＳ Ｐゴシック" pitchFamily="50" charset="-128"/>
              </a:rPr>
              <a:t>		〇６Ｍ以内　→　優良</a:t>
            </a:r>
            <a:br>
              <a:rPr lang="ja-JP" altLang="en-US" sz="1400" b="1">
                <a:latin typeface="ＭＳ Ｐゴシック" pitchFamily="50" charset="-128"/>
              </a:rPr>
            </a:br>
            <a:r>
              <a:rPr lang="ja-JP" altLang="en-US" sz="1400" b="1">
                <a:latin typeface="ＭＳ Ｐゴシック" pitchFamily="50" charset="-128"/>
              </a:rPr>
              <a:t>		△１年以内　→　より大きな目標への挑戦、活動のスピードアップが必要である。</a:t>
            </a:r>
            <a:br>
              <a:rPr lang="ja-JP" altLang="en-US" sz="1400" b="1">
                <a:latin typeface="ＭＳ Ｐゴシック" pitchFamily="50" charset="-128"/>
              </a:rPr>
            </a:br>
            <a:r>
              <a:rPr lang="ja-JP" altLang="en-US" sz="1400" b="1">
                <a:latin typeface="ＭＳ Ｐゴシック" pitchFamily="50" charset="-128"/>
              </a:rPr>
              <a:t>		</a:t>
            </a:r>
            <a:r>
              <a:rPr lang="en-US" altLang="ja-JP" sz="1400" b="1">
                <a:latin typeface="ＭＳ Ｐゴシック" pitchFamily="50" charset="-128"/>
              </a:rPr>
              <a:t>×</a:t>
            </a:r>
            <a:r>
              <a:rPr lang="ja-JP" altLang="en-US" sz="1400" b="1">
                <a:latin typeface="ＭＳ Ｐゴシック" pitchFamily="50" charset="-128"/>
              </a:rPr>
              <a:t>１年以上　→　経営環境の変化のスピードから見て見直しが必要か？</a:t>
            </a:r>
          </a:p>
        </p:txBody>
      </p:sp>
      <p:pic>
        <p:nvPicPr>
          <p:cNvPr id="14346"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8513" y="4248150"/>
            <a:ext cx="2284412" cy="232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3"/>
          <p:cNvSpPr>
            <a:spLocks noGrp="1"/>
          </p:cNvSpPr>
          <p:nvPr>
            <p:ph type="sldNum" sz="quarter" idx="12"/>
          </p:nvPr>
        </p:nvSpPr>
        <p:spPr/>
        <p:txBody>
          <a:bodyPr/>
          <a:lstStyle/>
          <a:p>
            <a:r>
              <a:rPr lang="ja-JP" altLang="en-US"/>
              <a:t>（</a:t>
            </a:r>
            <a:fld id="{8E97506D-8407-417E-8ACA-9BEDF6B3D1A4}" type="slidenum">
              <a:rPr lang="ja-JP" altLang="en-US"/>
              <a:pPr/>
              <a:t>8</a:t>
            </a:fld>
            <a:r>
              <a:rPr lang="en-US" altLang="ja-JP"/>
              <a:t>/</a:t>
            </a:r>
            <a:r>
              <a:rPr lang="ja-JP" altLang="en-US"/>
              <a:t>１２）</a:t>
            </a:r>
          </a:p>
        </p:txBody>
      </p:sp>
      <p:sp>
        <p:nvSpPr>
          <p:cNvPr id="20482" name="Text Box 2"/>
          <p:cNvSpPr txBox="1">
            <a:spLocks noChangeArrowheads="1"/>
          </p:cNvSpPr>
          <p:nvPr/>
        </p:nvSpPr>
        <p:spPr bwMode="auto">
          <a:xfrm>
            <a:off x="457200" y="142875"/>
            <a:ext cx="4078288"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800" b="1">
                <a:latin typeface="ＭＳ Ｐゴシック" pitchFamily="50" charset="-128"/>
              </a:rPr>
              <a:t>２－７　標準化と管理の定着</a:t>
            </a:r>
            <a:r>
              <a:rPr lang="en-US" altLang="ja-JP" sz="1800" b="1">
                <a:latin typeface="ＭＳ Ｐゴシック" pitchFamily="50" charset="-128"/>
              </a:rPr>
              <a:t>(</a:t>
            </a:r>
            <a:r>
              <a:rPr lang="ja-JP" altLang="en-US" sz="1800" b="1">
                <a:latin typeface="ＭＳ Ｐゴシック" pitchFamily="50" charset="-128"/>
              </a:rPr>
              <a:t>歯止め）</a:t>
            </a:r>
          </a:p>
        </p:txBody>
      </p:sp>
      <p:sp>
        <p:nvSpPr>
          <p:cNvPr id="20483" name="Text Box 3"/>
          <p:cNvSpPr txBox="1">
            <a:spLocks noChangeArrowheads="1"/>
          </p:cNvSpPr>
          <p:nvPr/>
        </p:nvSpPr>
        <p:spPr bwMode="auto">
          <a:xfrm>
            <a:off x="460375" y="676275"/>
            <a:ext cx="8397875" cy="553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defTabSz="558800">
              <a:defRPr kumimoji="1" sz="2400">
                <a:solidFill>
                  <a:schemeClr val="tx1"/>
                </a:solidFill>
                <a:latin typeface="Times New Roman" pitchFamily="18" charset="0"/>
                <a:ea typeface="ＭＳ Ｐゴシック" pitchFamily="50" charset="-128"/>
              </a:defRPr>
            </a:lvl1pPr>
            <a:lvl2pPr marL="914400" indent="-457200" defTabSz="558800">
              <a:defRPr kumimoji="1" sz="2400">
                <a:solidFill>
                  <a:schemeClr val="tx1"/>
                </a:solidFill>
                <a:latin typeface="Times New Roman" pitchFamily="18" charset="0"/>
                <a:ea typeface="ＭＳ Ｐゴシック" pitchFamily="50" charset="-128"/>
              </a:defRPr>
            </a:lvl2pPr>
            <a:lvl3pPr marL="1371600" indent="-457200" defTabSz="558800">
              <a:defRPr kumimoji="1" sz="2400">
                <a:solidFill>
                  <a:schemeClr val="tx1"/>
                </a:solidFill>
                <a:latin typeface="Times New Roman" pitchFamily="18" charset="0"/>
                <a:ea typeface="ＭＳ Ｐゴシック" pitchFamily="50" charset="-128"/>
              </a:defRPr>
            </a:lvl3pPr>
            <a:lvl4pPr marL="1828800" indent="-457200" defTabSz="558800">
              <a:defRPr kumimoji="1" sz="2400">
                <a:solidFill>
                  <a:schemeClr val="tx1"/>
                </a:solidFill>
                <a:latin typeface="Times New Roman" pitchFamily="18" charset="0"/>
                <a:ea typeface="ＭＳ Ｐゴシック" pitchFamily="50" charset="-128"/>
              </a:defRPr>
            </a:lvl4pPr>
            <a:lvl5pPr marL="2286000" indent="-457200" defTabSz="558800">
              <a:defRPr kumimoji="1" sz="2400">
                <a:solidFill>
                  <a:schemeClr val="tx1"/>
                </a:solidFill>
                <a:latin typeface="Times New Roman" pitchFamily="18" charset="0"/>
                <a:ea typeface="ＭＳ Ｐゴシック" pitchFamily="50" charset="-128"/>
              </a:defRPr>
            </a:lvl5pPr>
            <a:lvl6pPr marL="2743200" indent="-457200" defTabSz="558800" fontAlgn="base">
              <a:spcBef>
                <a:spcPct val="0"/>
              </a:spcBef>
              <a:spcAft>
                <a:spcPct val="0"/>
              </a:spcAft>
              <a:defRPr kumimoji="1" sz="2400">
                <a:solidFill>
                  <a:schemeClr val="tx1"/>
                </a:solidFill>
                <a:latin typeface="Times New Roman" pitchFamily="18" charset="0"/>
                <a:ea typeface="ＭＳ Ｐゴシック" pitchFamily="50" charset="-128"/>
              </a:defRPr>
            </a:lvl6pPr>
            <a:lvl7pPr marL="3200400" indent="-457200" defTabSz="558800" fontAlgn="base">
              <a:spcBef>
                <a:spcPct val="0"/>
              </a:spcBef>
              <a:spcAft>
                <a:spcPct val="0"/>
              </a:spcAft>
              <a:defRPr kumimoji="1" sz="2400">
                <a:solidFill>
                  <a:schemeClr val="tx1"/>
                </a:solidFill>
                <a:latin typeface="Times New Roman" pitchFamily="18" charset="0"/>
                <a:ea typeface="ＭＳ Ｐゴシック" pitchFamily="50" charset="-128"/>
              </a:defRPr>
            </a:lvl7pPr>
            <a:lvl8pPr marL="3657600" indent="-457200" defTabSz="558800" fontAlgn="base">
              <a:spcBef>
                <a:spcPct val="0"/>
              </a:spcBef>
              <a:spcAft>
                <a:spcPct val="0"/>
              </a:spcAft>
              <a:defRPr kumimoji="1" sz="2400">
                <a:solidFill>
                  <a:schemeClr val="tx1"/>
                </a:solidFill>
                <a:latin typeface="Times New Roman" pitchFamily="18" charset="0"/>
                <a:ea typeface="ＭＳ Ｐゴシック" pitchFamily="50" charset="-128"/>
              </a:defRPr>
            </a:lvl8pPr>
            <a:lvl9pPr marL="4114800" indent="-457200" defTabSz="558800" fontAlgn="base">
              <a:spcBef>
                <a:spcPct val="0"/>
              </a:spcBef>
              <a:spcAft>
                <a:spcPct val="0"/>
              </a:spcAft>
              <a:defRPr kumimoji="1" sz="2400">
                <a:solidFill>
                  <a:schemeClr val="tx1"/>
                </a:solidFill>
                <a:latin typeface="Times New Roman" pitchFamily="18" charset="0"/>
                <a:ea typeface="ＭＳ Ｐゴシック" pitchFamily="50" charset="-128"/>
              </a:defRPr>
            </a:lvl9pPr>
          </a:lstStyle>
          <a:p>
            <a:pPr>
              <a:spcBef>
                <a:spcPct val="50000"/>
              </a:spcBef>
              <a:buFontTx/>
              <a:buAutoNum type="arabicParenR"/>
            </a:pPr>
            <a:r>
              <a:rPr lang="ja-JP" altLang="en-US" sz="1600" b="1">
                <a:latin typeface="ＭＳ Ｐゴシック" pitchFamily="50" charset="-128"/>
              </a:rPr>
              <a:t>標準化と管理の定着</a:t>
            </a:r>
          </a:p>
          <a:p>
            <a:pPr>
              <a:spcBef>
                <a:spcPct val="50000"/>
              </a:spcBef>
            </a:pPr>
            <a:r>
              <a:rPr lang="ja-JP" altLang="en-US" sz="1600" b="1">
                <a:latin typeface="ＭＳ Ｐゴシック" pitchFamily="50" charset="-128"/>
              </a:rPr>
              <a:t>　</a:t>
            </a:r>
            <a:r>
              <a:rPr lang="ja-JP" altLang="en-US" sz="1400" b="1">
                <a:latin typeface="ＭＳ Ｐゴシック" pitchFamily="50" charset="-128"/>
              </a:rPr>
              <a:t>　　ＰＤＣＡによる改善成果が元に戻らぬように、今後も維持されるように行うＳＤＣＡという維持管理のことである。即ち、</a:t>
            </a:r>
            <a:br>
              <a:rPr lang="ja-JP" altLang="en-US" sz="1400" b="1">
                <a:latin typeface="ＭＳ Ｐゴシック" pitchFamily="50" charset="-128"/>
              </a:rPr>
            </a:br>
            <a:r>
              <a:rPr lang="ja-JP" altLang="en-US" sz="1400" b="1">
                <a:latin typeface="ＭＳ Ｐゴシック" pitchFamily="50" charset="-128"/>
              </a:rPr>
              <a:t>		Ｓ　：　</a:t>
            </a:r>
            <a:r>
              <a:rPr lang="en-US" altLang="ja-JP" sz="1400" b="1">
                <a:latin typeface="ＭＳ Ｐゴシック" pitchFamily="50" charset="-128"/>
              </a:rPr>
              <a:t>STANDARDIZATION</a:t>
            </a:r>
            <a:br>
              <a:rPr lang="en-US" altLang="ja-JP" sz="1400" b="1">
                <a:latin typeface="ＭＳ Ｐゴシック" pitchFamily="50" charset="-128"/>
              </a:rPr>
            </a:br>
            <a:r>
              <a:rPr lang="en-US" altLang="ja-JP" sz="1400" b="1">
                <a:latin typeface="ＭＳ Ｐゴシック" pitchFamily="50" charset="-128"/>
              </a:rPr>
              <a:t>		</a:t>
            </a:r>
            <a:r>
              <a:rPr lang="ja-JP" altLang="en-US" sz="1400" b="1">
                <a:latin typeface="ＭＳ Ｐゴシック" pitchFamily="50" charset="-128"/>
              </a:rPr>
              <a:t>Ｄ　：　</a:t>
            </a:r>
            <a:r>
              <a:rPr lang="en-US" altLang="ja-JP" sz="1400" b="1">
                <a:latin typeface="ＭＳ Ｐゴシック" pitchFamily="50" charset="-128"/>
              </a:rPr>
              <a:t>DO</a:t>
            </a:r>
            <a:br>
              <a:rPr lang="en-US" altLang="ja-JP" sz="1400" b="1">
                <a:latin typeface="ＭＳ Ｐゴシック" pitchFamily="50" charset="-128"/>
              </a:rPr>
            </a:br>
            <a:r>
              <a:rPr lang="en-US" altLang="ja-JP" sz="1400" b="1">
                <a:latin typeface="ＭＳ Ｐゴシック" pitchFamily="50" charset="-128"/>
              </a:rPr>
              <a:t>		</a:t>
            </a:r>
            <a:r>
              <a:rPr lang="ja-JP" altLang="en-US" sz="1400" b="1">
                <a:latin typeface="ＭＳ Ｐゴシック" pitchFamily="50" charset="-128"/>
              </a:rPr>
              <a:t>Ｃ　：　</a:t>
            </a:r>
            <a:r>
              <a:rPr lang="en-US" altLang="ja-JP" sz="1400" b="1">
                <a:latin typeface="ＭＳ Ｐゴシック" pitchFamily="50" charset="-128"/>
              </a:rPr>
              <a:t>CHECK</a:t>
            </a:r>
            <a:br>
              <a:rPr lang="en-US" altLang="ja-JP" sz="1400" b="1">
                <a:latin typeface="ＭＳ Ｐゴシック" pitchFamily="50" charset="-128"/>
              </a:rPr>
            </a:br>
            <a:r>
              <a:rPr lang="en-US" altLang="ja-JP" sz="1400" b="1">
                <a:latin typeface="ＭＳ Ｐゴシック" pitchFamily="50" charset="-128"/>
              </a:rPr>
              <a:t>		</a:t>
            </a:r>
            <a:r>
              <a:rPr lang="ja-JP" altLang="en-US" sz="1400" b="1">
                <a:latin typeface="ＭＳ Ｐゴシック" pitchFamily="50" charset="-128"/>
              </a:rPr>
              <a:t>Ａ　：　</a:t>
            </a:r>
            <a:r>
              <a:rPr lang="en-US" altLang="ja-JP" sz="1400" b="1">
                <a:latin typeface="ＭＳ Ｐゴシック" pitchFamily="50" charset="-128"/>
              </a:rPr>
              <a:t>ACTION</a:t>
            </a:r>
            <a:r>
              <a:rPr lang="ja-JP" altLang="en-US" sz="1400" b="1">
                <a:latin typeface="ＭＳ Ｐゴシック" pitchFamily="50" charset="-128"/>
              </a:rPr>
              <a:t>　　　　　　　　　　　　　　　　　　　　　　　　　　　</a:t>
            </a:r>
          </a:p>
          <a:p>
            <a:pPr>
              <a:spcBef>
                <a:spcPct val="50000"/>
              </a:spcBef>
            </a:pPr>
            <a:r>
              <a:rPr lang="ja-JP" altLang="en-US" sz="1400" b="1">
                <a:latin typeface="ＭＳ Ｐゴシック" pitchFamily="50" charset="-128"/>
              </a:rPr>
              <a:t>　　　                 </a:t>
            </a:r>
            <a:r>
              <a:rPr lang="ja-JP" altLang="en-US" sz="1400" b="1">
                <a:solidFill>
                  <a:srgbClr val="FF0000"/>
                </a:solidFill>
                <a:latin typeface="ＭＳ Ｐゴシック" pitchFamily="50" charset="-128"/>
              </a:rPr>
              <a:t>①標準化の実施</a:t>
            </a:r>
            <a:br>
              <a:rPr lang="ja-JP" altLang="en-US" sz="1400" b="1">
                <a:solidFill>
                  <a:srgbClr val="FF0000"/>
                </a:solidFill>
                <a:latin typeface="ＭＳ Ｐゴシック" pitchFamily="50" charset="-128"/>
              </a:rPr>
            </a:br>
            <a:r>
              <a:rPr lang="ja-JP" altLang="en-US" sz="1400" b="1">
                <a:latin typeface="ＭＳ Ｐゴシック" pitchFamily="50" charset="-128"/>
              </a:rPr>
              <a:t>	　　</a:t>
            </a:r>
            <a:r>
              <a:rPr lang="ja-JP" altLang="en-US" sz="1400" b="1">
                <a:solidFill>
                  <a:srgbClr val="FF0000"/>
                </a:solidFill>
                <a:latin typeface="ＭＳ Ｐゴシック" pitchFamily="50" charset="-128"/>
              </a:rPr>
              <a:t>　       ②衆知徹底･啓蒙教育</a:t>
            </a:r>
            <a:r>
              <a:rPr lang="ja-JP" altLang="en-US" sz="1400" b="1">
                <a:latin typeface="ＭＳ Ｐゴシック" pitchFamily="50" charset="-128"/>
              </a:rPr>
              <a:t/>
            </a:r>
            <a:br>
              <a:rPr lang="ja-JP" altLang="en-US" sz="1400" b="1">
                <a:latin typeface="ＭＳ Ｐゴシック" pitchFamily="50" charset="-128"/>
              </a:rPr>
            </a:br>
            <a:r>
              <a:rPr lang="ja-JP" altLang="en-US" sz="1400" b="1">
                <a:latin typeface="ＭＳ Ｐゴシック" pitchFamily="50" charset="-128"/>
              </a:rPr>
              <a:t>	　　　       </a:t>
            </a:r>
            <a:r>
              <a:rPr lang="ja-JP" altLang="en-US" sz="1400" b="1">
                <a:solidFill>
                  <a:srgbClr val="FF0000"/>
                </a:solidFill>
                <a:latin typeface="ＭＳ Ｐゴシック" pitchFamily="50" charset="-128"/>
              </a:rPr>
              <a:t>③管理の定着</a:t>
            </a:r>
            <a:r>
              <a:rPr lang="ja-JP" altLang="en-US" sz="1400" b="1">
                <a:latin typeface="ＭＳ Ｐゴシック" pitchFamily="50" charset="-128"/>
              </a:rPr>
              <a:t>　</a:t>
            </a:r>
            <a:br>
              <a:rPr lang="ja-JP" altLang="en-US" sz="1400" b="1">
                <a:latin typeface="ＭＳ Ｐゴシック" pitchFamily="50" charset="-128"/>
              </a:rPr>
            </a:br>
            <a:r>
              <a:rPr lang="ja-JP" altLang="en-US" sz="1400" b="1">
                <a:latin typeface="ＭＳ Ｐゴシック" pitchFamily="50" charset="-128"/>
              </a:rPr>
              <a:t>　　　　　　　　　→ 効果の維持の確認と効果悪化への対策の仕組み化</a:t>
            </a:r>
          </a:p>
          <a:p>
            <a:pPr>
              <a:spcBef>
                <a:spcPct val="50000"/>
              </a:spcBef>
            </a:pPr>
            <a:r>
              <a:rPr lang="ja-JP" altLang="en-US" sz="1400" b="1">
                <a:latin typeface="ＭＳ Ｐゴシック" pitchFamily="50" charset="-128"/>
              </a:rPr>
              <a:t>　　・ただ単に基準書やマニュアルが完成したと言うことだけでなく、それを活用して、</a:t>
            </a:r>
            <a:br>
              <a:rPr lang="ja-JP" altLang="en-US" sz="1400" b="1">
                <a:latin typeface="ＭＳ Ｐゴシック" pitchFamily="50" charset="-128"/>
              </a:rPr>
            </a:br>
            <a:r>
              <a:rPr lang="ja-JP" altLang="en-US" sz="1400" b="1">
                <a:latin typeface="ＭＳ Ｐゴシック" pitchFamily="50" charset="-128"/>
              </a:rPr>
              <a:t>再発防止、あるいは、効果を維持できているか、管理図、チェックシート、グラフ等で確認でき</a:t>
            </a:r>
            <a:br>
              <a:rPr lang="ja-JP" altLang="en-US" sz="1400" b="1">
                <a:latin typeface="ＭＳ Ｐゴシック" pitchFamily="50" charset="-128"/>
              </a:rPr>
            </a:br>
            <a:r>
              <a:rPr lang="ja-JP" altLang="en-US" sz="1400" b="1">
                <a:latin typeface="ＭＳ Ｐゴシック" pitchFamily="50" charset="-128"/>
              </a:rPr>
              <a:t>ていて、さらに、効果が悪化した場合の対策を講じる仕組みを決めておくと完璧である。この</a:t>
            </a:r>
            <a:br>
              <a:rPr lang="ja-JP" altLang="en-US" sz="1400" b="1">
                <a:latin typeface="ＭＳ Ｐゴシック" pitchFamily="50" charset="-128"/>
              </a:rPr>
            </a:br>
            <a:r>
              <a:rPr lang="ja-JP" altLang="en-US" sz="1400" b="1">
                <a:latin typeface="ＭＳ Ｐゴシック" pitchFamily="50" charset="-128"/>
              </a:rPr>
              <a:t>ために、歯止めの３要素をＩＳＯ</a:t>
            </a:r>
            <a:r>
              <a:rPr lang="en-US" altLang="ja-JP" sz="1400" b="1">
                <a:latin typeface="ＭＳ Ｐゴシック" pitchFamily="50" charset="-128"/>
              </a:rPr>
              <a:t>9000</a:t>
            </a:r>
            <a:r>
              <a:rPr lang="ja-JP" altLang="en-US" sz="1400" b="1">
                <a:latin typeface="ＭＳ Ｐゴシック" pitchFamily="50" charset="-128"/>
              </a:rPr>
              <a:t>品質システムの中に組み込み、定期的にチェックする</a:t>
            </a:r>
            <a:br>
              <a:rPr lang="ja-JP" altLang="en-US" sz="1400" b="1">
                <a:latin typeface="ＭＳ Ｐゴシック" pitchFamily="50" charset="-128"/>
              </a:rPr>
            </a:br>
            <a:r>
              <a:rPr lang="ja-JP" altLang="en-US" sz="1400" b="1">
                <a:latin typeface="ＭＳ Ｐゴシック" pitchFamily="50" charset="-128"/>
              </a:rPr>
              <a:t>ことは大変有効である。</a:t>
            </a:r>
          </a:p>
          <a:p>
            <a:pPr>
              <a:spcBef>
                <a:spcPct val="50000"/>
              </a:spcBef>
            </a:pPr>
            <a:r>
              <a:rPr lang="en-US" altLang="ja-JP" sz="1600" b="1">
                <a:latin typeface="ＭＳ Ｐゴシック" pitchFamily="50" charset="-128"/>
              </a:rPr>
              <a:t>2)</a:t>
            </a:r>
            <a:r>
              <a:rPr lang="ja-JP" altLang="en-US" sz="1600" b="1">
                <a:latin typeface="ＭＳ Ｐゴシック" pitchFamily="50" charset="-128"/>
              </a:rPr>
              <a:t>元に戻らぬ歯止めの代表事例</a:t>
            </a:r>
            <a:r>
              <a:rPr lang="ja-JP" altLang="en-US" sz="1400" b="1">
                <a:latin typeface="ＭＳ Ｐゴシック" pitchFamily="50" charset="-128"/>
              </a:rPr>
              <a:t/>
            </a:r>
            <a:br>
              <a:rPr lang="ja-JP" altLang="en-US" sz="1400" b="1">
                <a:latin typeface="ＭＳ Ｐゴシック" pitchFamily="50" charset="-128"/>
              </a:rPr>
            </a:br>
            <a:r>
              <a:rPr lang="ja-JP" altLang="en-US" sz="1400" b="1">
                <a:latin typeface="ＭＳ Ｐゴシック" pitchFamily="50" charset="-128"/>
              </a:rPr>
              <a:t>		Ｑ　：　フールプルーフ</a:t>
            </a:r>
            <a:br>
              <a:rPr lang="ja-JP" altLang="en-US" sz="1400" b="1">
                <a:latin typeface="ＭＳ Ｐゴシック" pitchFamily="50" charset="-128"/>
              </a:rPr>
            </a:br>
            <a:r>
              <a:rPr lang="ja-JP" altLang="en-US" sz="1400" b="1">
                <a:latin typeface="ＭＳ Ｐゴシック" pitchFamily="50" charset="-128"/>
              </a:rPr>
              <a:t>		Ｃ　：　材料･工法変更（ＶＥ／ＩＥ）</a:t>
            </a:r>
            <a:br>
              <a:rPr lang="ja-JP" altLang="en-US" sz="1400" b="1">
                <a:latin typeface="ＭＳ Ｐゴシック" pitchFamily="50" charset="-128"/>
              </a:rPr>
            </a:br>
            <a:r>
              <a:rPr lang="ja-JP" altLang="en-US" sz="1400" b="1">
                <a:latin typeface="ＭＳ Ｐゴシック" pitchFamily="50" charset="-128"/>
              </a:rPr>
              <a:t>		Ｄ　：　ＩＴによるシステム化</a:t>
            </a:r>
            <a:br>
              <a:rPr lang="ja-JP" altLang="en-US" sz="1400" b="1">
                <a:latin typeface="ＭＳ Ｐゴシック" pitchFamily="50" charset="-128"/>
              </a:rPr>
            </a:br>
            <a:r>
              <a:rPr lang="ja-JP" altLang="en-US" sz="1400" b="1">
                <a:latin typeface="ＭＳ Ｐゴシック" pitchFamily="50" charset="-128"/>
              </a:rPr>
              <a:t>ここで、元に戻らぬように、機械化、フールプルーフ化が望ましいが、対策が人の作業を伴う</a:t>
            </a:r>
            <a:br>
              <a:rPr lang="ja-JP" altLang="en-US" sz="1400" b="1">
                <a:latin typeface="ＭＳ Ｐゴシック" pitchFamily="50" charset="-128"/>
              </a:rPr>
            </a:br>
            <a:r>
              <a:rPr lang="ja-JP" altLang="en-US" sz="1400" b="1">
                <a:latin typeface="ＭＳ Ｐゴシック" pitchFamily="50" charset="-128"/>
              </a:rPr>
              <a:t>ものとなる場合には、ＩＳＯ</a:t>
            </a:r>
            <a:r>
              <a:rPr lang="en-US" altLang="ja-JP" sz="1400" b="1">
                <a:latin typeface="ＭＳ Ｐゴシック" pitchFamily="50" charset="-128"/>
              </a:rPr>
              <a:t>9000</a:t>
            </a:r>
            <a:r>
              <a:rPr lang="ja-JP" altLang="en-US" sz="1400" b="1">
                <a:latin typeface="ＭＳ Ｐゴシック" pitchFamily="50" charset="-128"/>
              </a:rPr>
              <a:t>品質システムの確立を行い、外部審査や内部監査によりそれ</a:t>
            </a:r>
            <a:br>
              <a:rPr lang="ja-JP" altLang="en-US" sz="1400" b="1">
                <a:latin typeface="ＭＳ Ｐゴシック" pitchFamily="50" charset="-128"/>
              </a:rPr>
            </a:br>
            <a:r>
              <a:rPr lang="ja-JP" altLang="en-US" sz="1400" b="1">
                <a:latin typeface="ＭＳ Ｐゴシック" pitchFamily="50" charset="-128"/>
              </a:rPr>
              <a:t>を維持する活動は大変有効である。</a:t>
            </a:r>
          </a:p>
        </p:txBody>
      </p:sp>
      <p:pic>
        <p:nvPicPr>
          <p:cNvPr id="2048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6213" y="1468438"/>
            <a:ext cx="2092325"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6" name="Text Box 6"/>
          <p:cNvSpPr txBox="1">
            <a:spLocks noChangeArrowheads="1"/>
          </p:cNvSpPr>
          <p:nvPr/>
        </p:nvSpPr>
        <p:spPr bwMode="auto">
          <a:xfrm>
            <a:off x="1090613" y="2649538"/>
            <a:ext cx="1036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b="1"/>
              <a:t>３要素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CCFFFF"/>
        </a:lt1>
        <a:dk2>
          <a:srgbClr val="000000"/>
        </a:dk2>
        <a:lt2>
          <a:srgbClr val="333333"/>
        </a:lt2>
        <a:accent1>
          <a:srgbClr val="DDDDDD"/>
        </a:accent1>
        <a:accent2>
          <a:srgbClr val="808080"/>
        </a:accent2>
        <a:accent3>
          <a:srgbClr val="E2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F78CFC77271354195C530399E11D87F" ma:contentTypeVersion="" ma:contentTypeDescription="新しいドキュメントを作成します。" ma:contentTypeScope="" ma:versionID="e38e4ad93fdcd0c090c04df74166b6f6">
  <xsd:schema xmlns:xsd="http://www.w3.org/2001/XMLSchema" xmlns:xs="http://www.w3.org/2001/XMLSchema" xmlns:p="http://schemas.microsoft.com/office/2006/metadata/properties" xmlns:ns2="0683b1c7-e6a1-4474-b543-1598854bf204" xmlns:ns3="74607d63-f6bb-47a8-a8d4-f26cfe716e30" xmlns:ns4="d9dc673b-9e34-4001-b69a-8484e8c1b815" targetNamespace="http://schemas.microsoft.com/office/2006/metadata/properties" ma:root="true" ma:fieldsID="e02bf150fef1940094f978c4266d1397" ns2:_="" ns3:_="" ns4:_="">
    <xsd:import namespace="0683b1c7-e6a1-4474-b543-1598854bf204"/>
    <xsd:import namespace="74607d63-f6bb-47a8-a8d4-f26cfe716e30"/>
    <xsd:import namespace="d9dc673b-9e34-4001-b69a-8484e8c1b815"/>
    <xsd:element name="properties">
      <xsd:complexType>
        <xsd:sequence>
          <xsd:element name="documentManagement">
            <xsd:complexType>
              <xsd:all>
                <xsd:element ref="ns2:SharedWithUsers" minOccurs="0"/>
                <xsd:element ref="ns2:SharedWithDetails" minOccurs="0"/>
                <xsd:element ref="ns3:_x30d5__x30a9__x30eb__x30c0__x7ba1__x7406__x8005_" minOccurs="0"/>
                <xsd:element ref="ns3:_x30d5__x30a9__x30eb__x30c0__x7ba1__x7406__x8005__x90e8__x7f72__x30b3__x30fc__x30c9_" minOccurs="0"/>
                <xsd:element ref="ns3:MediaServiceMetadata" minOccurs="0"/>
                <xsd:element ref="ns3:MediaServiceFastMetadata" minOccurs="0"/>
                <xsd:element ref="ns3:MediaLengthInSeconds" minOccurs="0"/>
                <xsd:element ref="ns3:lcf76f155ced4ddcb4097134ff3c332f" minOccurs="0"/>
                <xsd:element ref="ns4:TaxCatchAll" minOccurs="0"/>
                <xsd:element ref="ns3:MediaServiceDateTaken" minOccurs="0"/>
                <xsd:element ref="ns3:MediaServiceLocation"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3b1c7-e6a1-4474-b543-1598854bf204"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607d63-f6bb-47a8-a8d4-f26cfe716e30" elementFormDefault="qualified">
    <xsd:import namespace="http://schemas.microsoft.com/office/2006/documentManagement/types"/>
    <xsd:import namespace="http://schemas.microsoft.com/office/infopath/2007/PartnerControls"/>
    <xsd:element name="_x30d5__x30a9__x30eb__x30c0__x7ba1__x7406__x8005_" ma:index="10" nillable="true" ma:displayName="フォルダ管理者" ma:format="Dropdown" ma:internalName="_x30d5__x30a9__x30eb__x30c0__x7ba1__x7406__x8005_">
      <xsd:simpleType>
        <xsd:restriction base="dms:Text">
          <xsd:maxLength value="255"/>
        </xsd:restriction>
      </xsd:simpleType>
    </xsd:element>
    <xsd:element name="_x30d5__x30a9__x30eb__x30c0__x7ba1__x7406__x8005__x90e8__x7f72__x30b3__x30fc__x30c9_" ma:index="11" nillable="true" ma:displayName="フォルダ管理部署" ma:format="Dropdown" ma:internalName="_x30d5__x30a9__x30eb__x30c0__x7ba1__x7406__x8005__x90e8__x7f72__x30b3__x30fc__x30c9_">
      <xsd:simpleType>
        <xsd:restriction base="dms:Text">
          <xsd:maxLength value="255"/>
        </xsd:restriction>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画像タグ" ma:readOnly="false" ma:fieldId="{5cf76f15-5ced-4ddc-b409-7134ff3c332f}" ma:taxonomyMulti="true" ma:sspId="401df557-eeb5-435c-8d7c-77a7fa12a987"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dc673b-9e34-4001-b69a-8484e8c1b81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3F50DA7-15AB-4337-A58F-12A8006B0C20}" ma:internalName="TaxCatchAll" ma:showField="CatchAllData" ma:web="{0683b1c7-e6a1-4474-b543-1598854bf2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4607d63-f6bb-47a8-a8d4-f26cfe716e30">
      <Terms xmlns="http://schemas.microsoft.com/office/infopath/2007/PartnerControls"/>
    </lcf76f155ced4ddcb4097134ff3c332f>
    <_x30d5__x30a9__x30eb__x30c0__x7ba1__x7406__x8005_ xmlns="74607d63-f6bb-47a8-a8d4-f26cfe716e30" xsi:nil="true"/>
    <TaxCatchAll xmlns="d9dc673b-9e34-4001-b69a-8484e8c1b815" xsi:nil="true"/>
    <_x30d5__x30a9__x30eb__x30c0__x7ba1__x7406__x8005__x90e8__x7f72__x30b3__x30fc__x30c9_ xmlns="74607d63-f6bb-47a8-a8d4-f26cfe716e30" xsi:nil="true"/>
  </documentManagement>
</p:properties>
</file>

<file path=customXml/itemProps1.xml><?xml version="1.0" encoding="utf-8"?>
<ds:datastoreItem xmlns:ds="http://schemas.openxmlformats.org/officeDocument/2006/customXml" ds:itemID="{B5B7BF44-C152-4DA6-9452-EBBD652B6D0B}"/>
</file>

<file path=customXml/itemProps2.xml><?xml version="1.0" encoding="utf-8"?>
<ds:datastoreItem xmlns:ds="http://schemas.openxmlformats.org/officeDocument/2006/customXml" ds:itemID="{7316EA53-E407-46FC-99F4-3295D2D6D53F}"/>
</file>

<file path=customXml/itemProps3.xml><?xml version="1.0" encoding="utf-8"?>
<ds:datastoreItem xmlns:ds="http://schemas.openxmlformats.org/officeDocument/2006/customXml" ds:itemID="{5470B1E7-6A7C-44F6-BCAC-3994DB9924BF}"/>
</file>

<file path=docProps/app.xml><?xml version="1.0" encoding="utf-8"?>
<Properties xmlns="http://schemas.openxmlformats.org/officeDocument/2006/extended-properties" xmlns:vt="http://schemas.openxmlformats.org/officeDocument/2006/docPropsVTypes">
  <TotalTime>1893</TotalTime>
  <Words>272</Words>
  <Application>Microsoft Office PowerPoint</Application>
  <PresentationFormat>画面に合わせる (4:3)</PresentationFormat>
  <Paragraphs>100</Paragraphs>
  <Slides>14</Slides>
  <Notes>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14</vt:i4>
      </vt:variant>
    </vt:vector>
  </HeadingPairs>
  <TitlesOfParts>
    <vt:vector size="21" baseType="lpstr">
      <vt:lpstr>Times New Roman</vt:lpstr>
      <vt:lpstr>ＭＳ Ｐゴシック</vt:lpstr>
      <vt:lpstr>ＭＳ Ｐ明朝</vt:lpstr>
      <vt:lpstr>HG丸ｺﾞｼｯｸM-PRO</vt:lpstr>
      <vt:lpstr>HG創英角ﾎﾟｯﾌﾟ体</vt:lpstr>
      <vt:lpstr>Arial</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薬袋耕作</dc:creator>
  <cp:lastModifiedBy>s890376</cp:lastModifiedBy>
  <cp:revision>93</cp:revision>
  <dcterms:created xsi:type="dcterms:W3CDTF">2006-03-05T22:45:39Z</dcterms:created>
  <dcterms:modified xsi:type="dcterms:W3CDTF">2020-02-18T05:23:14Z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0x010100EF78CFC77271354195C530399E11D87F</vt:lpwstr>
  </property>
</Properties>
</file>