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6.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21.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4.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88" r:id="rId3"/>
    <p:sldId id="315" r:id="rId4"/>
    <p:sldId id="294" r:id="rId5"/>
    <p:sldId id="293" r:id="rId6"/>
    <p:sldId id="313" r:id="rId7"/>
    <p:sldId id="305" r:id="rId8"/>
    <p:sldId id="303" r:id="rId9"/>
    <p:sldId id="304" r:id="rId10"/>
    <p:sldId id="308" r:id="rId11"/>
    <p:sldId id="310" r:id="rId12"/>
    <p:sldId id="299" r:id="rId13"/>
    <p:sldId id="312" r:id="rId14"/>
    <p:sldId id="286" r:id="rId15"/>
    <p:sldId id="298" r:id="rId16"/>
    <p:sldId id="300" r:id="rId17"/>
    <p:sldId id="314" r:id="rId18"/>
    <p:sldId id="295" r:id="rId19"/>
    <p:sldId id="280" r:id="rId20"/>
    <p:sldId id="307" r:id="rId21"/>
    <p:sldId id="276" r:id="rId22"/>
    <p:sldId id="269" r:id="rId23"/>
    <p:sldId id="270" r:id="rId24"/>
    <p:sldId id="274" r:id="rId25"/>
    <p:sldId id="292" r:id="rId26"/>
    <p:sldId id="306" r:id="rId27"/>
  </p:sldIdLst>
  <p:sldSz cx="9144000" cy="6858000" type="screen4x3"/>
  <p:notesSz cx="6735763" cy="9864725"/>
  <p:defaultTextStyle>
    <a:defPPr>
      <a:defRPr lang="ja-JP"/>
    </a:defPPr>
    <a:lvl1pPr algn="l" rtl="0" fontAlgn="base">
      <a:spcBef>
        <a:spcPct val="0"/>
      </a:spcBef>
      <a:spcAft>
        <a:spcPct val="0"/>
      </a:spcAft>
      <a:defRPr kumimoji="1" kern="1200">
        <a:solidFill>
          <a:schemeClr val="tx1"/>
        </a:solidFill>
        <a:latin typeface="Times New Roman" pitchFamily="18" charset="0"/>
        <a:ea typeface="HG創英角ﾎﾟｯﾌﾟ体" pitchFamily="49" charset="-128"/>
        <a:cs typeface="+mn-cs"/>
      </a:defRPr>
    </a:lvl1pPr>
    <a:lvl2pPr marL="457200" algn="l" rtl="0" fontAlgn="base">
      <a:spcBef>
        <a:spcPct val="0"/>
      </a:spcBef>
      <a:spcAft>
        <a:spcPct val="0"/>
      </a:spcAft>
      <a:defRPr kumimoji="1" kern="1200">
        <a:solidFill>
          <a:schemeClr val="tx1"/>
        </a:solidFill>
        <a:latin typeface="Times New Roman" pitchFamily="18" charset="0"/>
        <a:ea typeface="HG創英角ﾎﾟｯﾌﾟ体" pitchFamily="49" charset="-128"/>
        <a:cs typeface="+mn-cs"/>
      </a:defRPr>
    </a:lvl2pPr>
    <a:lvl3pPr marL="914400" algn="l" rtl="0" fontAlgn="base">
      <a:spcBef>
        <a:spcPct val="0"/>
      </a:spcBef>
      <a:spcAft>
        <a:spcPct val="0"/>
      </a:spcAft>
      <a:defRPr kumimoji="1" kern="1200">
        <a:solidFill>
          <a:schemeClr val="tx1"/>
        </a:solidFill>
        <a:latin typeface="Times New Roman" pitchFamily="18" charset="0"/>
        <a:ea typeface="HG創英角ﾎﾟｯﾌﾟ体" pitchFamily="49" charset="-128"/>
        <a:cs typeface="+mn-cs"/>
      </a:defRPr>
    </a:lvl3pPr>
    <a:lvl4pPr marL="1371600" algn="l" rtl="0" fontAlgn="base">
      <a:spcBef>
        <a:spcPct val="0"/>
      </a:spcBef>
      <a:spcAft>
        <a:spcPct val="0"/>
      </a:spcAft>
      <a:defRPr kumimoji="1" kern="1200">
        <a:solidFill>
          <a:schemeClr val="tx1"/>
        </a:solidFill>
        <a:latin typeface="Times New Roman" pitchFamily="18" charset="0"/>
        <a:ea typeface="HG創英角ﾎﾟｯﾌﾟ体" pitchFamily="49" charset="-128"/>
        <a:cs typeface="+mn-cs"/>
      </a:defRPr>
    </a:lvl4pPr>
    <a:lvl5pPr marL="1828800" algn="l" rtl="0" fontAlgn="base">
      <a:spcBef>
        <a:spcPct val="0"/>
      </a:spcBef>
      <a:spcAft>
        <a:spcPct val="0"/>
      </a:spcAft>
      <a:defRPr kumimoji="1" kern="1200">
        <a:solidFill>
          <a:schemeClr val="tx1"/>
        </a:solidFill>
        <a:latin typeface="Times New Roman" pitchFamily="18" charset="0"/>
        <a:ea typeface="HG創英角ﾎﾟｯﾌﾟ体" pitchFamily="49" charset="-128"/>
        <a:cs typeface="+mn-cs"/>
      </a:defRPr>
    </a:lvl5pPr>
    <a:lvl6pPr marL="2286000" algn="l" defTabSz="914400" rtl="0" eaLnBrk="1" latinLnBrk="0" hangingPunct="1">
      <a:defRPr kumimoji="1" kern="1200">
        <a:solidFill>
          <a:schemeClr val="tx1"/>
        </a:solidFill>
        <a:latin typeface="Times New Roman" pitchFamily="18" charset="0"/>
        <a:ea typeface="HG創英角ﾎﾟｯﾌﾟ体" pitchFamily="49" charset="-128"/>
        <a:cs typeface="+mn-cs"/>
      </a:defRPr>
    </a:lvl6pPr>
    <a:lvl7pPr marL="2743200" algn="l" defTabSz="914400" rtl="0" eaLnBrk="1" latinLnBrk="0" hangingPunct="1">
      <a:defRPr kumimoji="1" kern="1200">
        <a:solidFill>
          <a:schemeClr val="tx1"/>
        </a:solidFill>
        <a:latin typeface="Times New Roman" pitchFamily="18" charset="0"/>
        <a:ea typeface="HG創英角ﾎﾟｯﾌﾟ体" pitchFamily="49" charset="-128"/>
        <a:cs typeface="+mn-cs"/>
      </a:defRPr>
    </a:lvl7pPr>
    <a:lvl8pPr marL="3200400" algn="l" defTabSz="914400" rtl="0" eaLnBrk="1" latinLnBrk="0" hangingPunct="1">
      <a:defRPr kumimoji="1" kern="1200">
        <a:solidFill>
          <a:schemeClr val="tx1"/>
        </a:solidFill>
        <a:latin typeface="Times New Roman" pitchFamily="18" charset="0"/>
        <a:ea typeface="HG創英角ﾎﾟｯﾌﾟ体" pitchFamily="49" charset="-128"/>
        <a:cs typeface="+mn-cs"/>
      </a:defRPr>
    </a:lvl8pPr>
    <a:lvl9pPr marL="3657600" algn="l" defTabSz="914400" rtl="0" eaLnBrk="1" latinLnBrk="0" hangingPunct="1">
      <a:defRPr kumimoji="1" kern="1200">
        <a:solidFill>
          <a:schemeClr val="tx1"/>
        </a:solidFill>
        <a:latin typeface="Times New Roman" pitchFamily="18" charset="0"/>
        <a:ea typeface="HG創英角ﾎﾟｯﾌﾟ体"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99FFCC"/>
    <a:srgbClr val="66FF33"/>
    <a:srgbClr val="0033CC"/>
    <a:srgbClr val="0000FF"/>
    <a:srgbClr val="99CC00"/>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55" autoAdjust="0"/>
    <p:restoredTop sz="92246" autoAdjust="0"/>
  </p:normalViewPr>
  <p:slideViewPr>
    <p:cSldViewPr>
      <p:cViewPr>
        <p:scale>
          <a:sx n="74" d="100"/>
          <a:sy n="74" d="100"/>
        </p:scale>
        <p:origin x="-1302" y="-54"/>
      </p:cViewPr>
      <p:guideLst>
        <p:guide orient="horz" pos="2160"/>
        <p:guide pos="2880"/>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66" d="100"/>
        <a:sy n="66" d="100"/>
      </p:scale>
      <p:origin x="0" y="11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178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endParaRPr lang="en-US" altLang="ja-JP"/>
          </a:p>
        </p:txBody>
      </p:sp>
      <p:sp>
        <p:nvSpPr>
          <p:cNvPr id="44035" name="Rectangle 3"/>
          <p:cNvSpPr>
            <a:spLocks noGrp="1" noChangeArrowheads="1"/>
          </p:cNvSpPr>
          <p:nvPr>
            <p:ph type="dt" sz="quarter" idx="1"/>
          </p:nvPr>
        </p:nvSpPr>
        <p:spPr bwMode="auto">
          <a:xfrm>
            <a:off x="3817938" y="0"/>
            <a:ext cx="29178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endParaRPr lang="en-US" altLang="ja-JP"/>
          </a:p>
        </p:txBody>
      </p:sp>
      <p:sp>
        <p:nvSpPr>
          <p:cNvPr id="44036" name="Rectangle 4"/>
          <p:cNvSpPr>
            <a:spLocks noGrp="1" noChangeArrowheads="1"/>
          </p:cNvSpPr>
          <p:nvPr>
            <p:ph type="ftr" sz="quarter" idx="2"/>
          </p:nvPr>
        </p:nvSpPr>
        <p:spPr bwMode="auto">
          <a:xfrm>
            <a:off x="0" y="9371013"/>
            <a:ext cx="29178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endParaRPr lang="en-US" altLang="ja-JP"/>
          </a:p>
        </p:txBody>
      </p:sp>
      <p:sp>
        <p:nvSpPr>
          <p:cNvPr id="44037" name="Rectangle 5"/>
          <p:cNvSpPr>
            <a:spLocks noGrp="1" noChangeArrowheads="1"/>
          </p:cNvSpPr>
          <p:nvPr>
            <p:ph type="sldNum" sz="quarter" idx="3"/>
          </p:nvPr>
        </p:nvSpPr>
        <p:spPr bwMode="auto">
          <a:xfrm>
            <a:off x="3817938" y="9371013"/>
            <a:ext cx="29178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fld id="{0265B8E0-C5FD-427D-8B20-84E7ADDF5D79}" type="slidenum">
              <a:rPr lang="en-US" altLang="ja-JP"/>
              <a:pPr/>
              <a:t>‹#›</a:t>
            </a:fld>
            <a:endParaRPr lang="en-US" altLang="ja-JP"/>
          </a:p>
        </p:txBody>
      </p:sp>
    </p:spTree>
    <p:extLst>
      <p:ext uri="{BB962C8B-B14F-4D97-AF65-F5344CB8AC3E}">
        <p14:creationId xmlns:p14="http://schemas.microsoft.com/office/powerpoint/2010/main" val="3858738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178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endParaRPr lang="en-US" altLang="ja-JP"/>
          </a:p>
        </p:txBody>
      </p:sp>
      <p:sp>
        <p:nvSpPr>
          <p:cNvPr id="11267" name="Rectangle 3"/>
          <p:cNvSpPr>
            <a:spLocks noGrp="1" noChangeArrowheads="1"/>
          </p:cNvSpPr>
          <p:nvPr>
            <p:ph type="dt" idx="1"/>
          </p:nvPr>
        </p:nvSpPr>
        <p:spPr bwMode="auto">
          <a:xfrm>
            <a:off x="3817938" y="0"/>
            <a:ext cx="29178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endParaRPr lang="en-US" altLang="ja-JP"/>
          </a:p>
        </p:txBody>
      </p:sp>
      <p:sp>
        <p:nvSpPr>
          <p:cNvPr id="11268" name="Rectangle 4"/>
          <p:cNvSpPr>
            <a:spLocks noChangeArrowheads="1" noTextEdit="1"/>
          </p:cNvSpPr>
          <p:nvPr>
            <p:ph type="sldImg" idx="2"/>
          </p:nvPr>
        </p:nvSpPr>
        <p:spPr bwMode="auto">
          <a:xfrm>
            <a:off x="901700" y="739775"/>
            <a:ext cx="4932363" cy="36988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898525" y="4686300"/>
            <a:ext cx="4938713" cy="443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1270" name="Rectangle 6"/>
          <p:cNvSpPr>
            <a:spLocks noGrp="1" noChangeArrowheads="1"/>
          </p:cNvSpPr>
          <p:nvPr>
            <p:ph type="ftr" sz="quarter" idx="4"/>
          </p:nvPr>
        </p:nvSpPr>
        <p:spPr bwMode="auto">
          <a:xfrm>
            <a:off x="0" y="9371013"/>
            <a:ext cx="29178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endParaRPr lang="en-US" altLang="ja-JP"/>
          </a:p>
        </p:txBody>
      </p:sp>
      <p:sp>
        <p:nvSpPr>
          <p:cNvPr id="11271" name="Rectangle 7"/>
          <p:cNvSpPr>
            <a:spLocks noGrp="1" noChangeArrowheads="1"/>
          </p:cNvSpPr>
          <p:nvPr>
            <p:ph type="sldNum" sz="quarter" idx="5"/>
          </p:nvPr>
        </p:nvSpPr>
        <p:spPr bwMode="auto">
          <a:xfrm>
            <a:off x="3817938" y="9371013"/>
            <a:ext cx="2917825"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fld id="{95E30525-F63C-48AC-8A51-E71F31ABAA8E}" type="slidenum">
              <a:rPr lang="en-US" altLang="ja-JP"/>
              <a:pPr/>
              <a:t>‹#›</a:t>
            </a:fld>
            <a:endParaRPr lang="en-US" altLang="ja-JP"/>
          </a:p>
        </p:txBody>
      </p:sp>
    </p:spTree>
    <p:extLst>
      <p:ext uri="{BB962C8B-B14F-4D97-AF65-F5344CB8AC3E}">
        <p14:creationId xmlns:p14="http://schemas.microsoft.com/office/powerpoint/2010/main" val="11358536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DE3FAE-F709-4FC4-82F7-58A715E9B43F}" type="slidenum">
              <a:rPr lang="en-US" altLang="ja-JP"/>
              <a:pPr/>
              <a:t>1</a:t>
            </a:fld>
            <a:endParaRPr lang="en-US" altLang="ja-JP"/>
          </a:p>
        </p:txBody>
      </p:sp>
      <p:sp>
        <p:nvSpPr>
          <p:cNvPr id="19458" name="Rectangle 2"/>
          <p:cNvSpPr>
            <a:spLocks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ltLang="ja-JP" sz="1400">
              <a:latin typeface="ＭＳ Ｐゴシック" pitchFamily="50" charset="-128"/>
              <a:ea typeface="ＭＳ Ｐゴシック" pitchFamily="50" charset="-128"/>
            </a:endParaRPr>
          </a:p>
          <a:p>
            <a:endParaRPr lang="en-US" altLang="ja-JP" sz="1400">
              <a:latin typeface="ＭＳ Ｐゴシック" pitchFamily="50" charset="-128"/>
              <a:ea typeface="ＭＳ Ｐゴシック" pitchFamily="50" charset="-128"/>
            </a:endParaRPr>
          </a:p>
          <a:p>
            <a:endParaRPr lang="en-US" altLang="ja-JP" sz="1400">
              <a:latin typeface="ＭＳ Ｐゴシック" pitchFamily="50" charset="-128"/>
              <a:ea typeface="ＭＳ Ｐゴシック" pitchFamily="50" charset="-128"/>
            </a:endParaRPr>
          </a:p>
          <a:p>
            <a:endParaRPr lang="en-US" altLang="ja-JP">
              <a:latin typeface="ＭＳ Ｐゴシック" pitchFamily="50" charset="-128"/>
              <a:ea typeface="ＭＳ Ｐゴシック" pitchFamily="50" charset="-128"/>
            </a:endParaRPr>
          </a:p>
          <a:p>
            <a:endParaRPr lang="en-US" altLang="ja-JP">
              <a:latin typeface="ＭＳ Ｐゴシック" pitchFamily="50" charset="-128"/>
              <a:ea typeface="ＭＳ Ｐゴシック"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C3D03E-C45D-4903-A378-D327D43E3D6C}" type="slidenum">
              <a:rPr lang="en-US" altLang="ja-JP"/>
              <a:pPr/>
              <a:t>2</a:t>
            </a:fld>
            <a:endParaRPr lang="en-US" altLang="ja-JP"/>
          </a:p>
        </p:txBody>
      </p:sp>
      <p:sp>
        <p:nvSpPr>
          <p:cNvPr id="66562" name="Rectangle 2"/>
          <p:cNvSpPr>
            <a:spLocks noChangeArrowheads="1" noTextEdit="1"/>
          </p:cNvSpPr>
          <p:nvPr>
            <p:ph type="sldImg"/>
          </p:nvPr>
        </p:nvSpPr>
        <p:spPr>
          <a:ln/>
        </p:spPr>
      </p:sp>
      <p:sp>
        <p:nvSpPr>
          <p:cNvPr id="66563" name="Rectangle 3"/>
          <p:cNvSpPr>
            <a:spLocks noGrp="1" noChangeArrowheads="1"/>
          </p:cNvSpPr>
          <p:nvPr>
            <p:ph type="body" idx="1"/>
          </p:nvPr>
        </p:nvSpPr>
        <p:spPr/>
        <p:txBody>
          <a:bodyPr/>
          <a:lstStyle/>
          <a:p>
            <a:r>
              <a:rPr lang="ja-JP" altLang="en-US" sz="1400">
                <a:latin typeface="ＭＳ Ｐゴシック" pitchFamily="50" charset="-128"/>
                <a:ea typeface="ＭＳ Ｐゴシック" pitchFamily="50" charset="-128"/>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E2AB5F-BACB-45EA-A73E-43EAE12107A1}" type="slidenum">
              <a:rPr lang="en-US" altLang="ja-JP"/>
              <a:pPr/>
              <a:t>14</a:t>
            </a:fld>
            <a:endParaRPr lang="en-US" altLang="ja-JP"/>
          </a:p>
        </p:txBody>
      </p:sp>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ltLang="ja-JP" sz="1400">
              <a:latin typeface="ＭＳ Ｐゴシック" pitchFamily="50" charset="-128"/>
              <a:ea typeface="ＭＳ Ｐゴシック" pitchFamily="50" charset="-128"/>
            </a:endParaRPr>
          </a:p>
          <a:p>
            <a:endParaRPr lang="en-US" altLang="ja-JP" sz="1400">
              <a:latin typeface="ＭＳ Ｐゴシック" pitchFamily="50" charset="-128"/>
              <a:ea typeface="ＭＳ Ｐゴシック" pitchFamily="5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43F3A0-BD06-40C8-949D-BF4D3C107B8C}" type="slidenum">
              <a:rPr lang="en-US" altLang="ja-JP"/>
              <a:pPr/>
              <a:t>19</a:t>
            </a:fld>
            <a:endParaRPr lang="en-US" altLang="ja-JP"/>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ja-JP" altLang="ja-JP" sz="1400">
              <a:ea typeface="ＭＳ Ｐゴシック" pitchFamily="5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EA50F-5B46-40F1-93E2-1D277A018BF0}" type="slidenum">
              <a:rPr lang="en-US" altLang="ja-JP"/>
              <a:pPr/>
              <a:t>21</a:t>
            </a:fld>
            <a:endParaRPr lang="en-US" altLang="ja-JP"/>
          </a:p>
        </p:txBody>
      </p:sp>
      <p:sp>
        <p:nvSpPr>
          <p:cNvPr id="47106" name="Rectangle 1026"/>
          <p:cNvSpPr>
            <a:spLocks noChangeArrowheads="1" noTextEdit="1"/>
          </p:cNvSpPr>
          <p:nvPr>
            <p:ph type="sldImg"/>
          </p:nvPr>
        </p:nvSpPr>
        <p:spPr>
          <a:ln/>
        </p:spPr>
      </p:sp>
      <p:sp>
        <p:nvSpPr>
          <p:cNvPr id="47107" name="Rectangle 1027"/>
          <p:cNvSpPr>
            <a:spLocks noGrp="1" noChangeArrowheads="1"/>
          </p:cNvSpPr>
          <p:nvPr>
            <p:ph type="body" idx="1"/>
          </p:nvPr>
        </p:nvSpPr>
        <p:spPr/>
        <p:txBody>
          <a:bodyPr/>
          <a:lstStyle/>
          <a:p>
            <a:r>
              <a:rPr lang="ja-JP" altLang="en-US" sz="1400">
                <a:latin typeface="ＭＳ Ｐゴシック" pitchFamily="50" charset="-128"/>
                <a:ea typeface="ＭＳ Ｐゴシック" pitchFamily="50" charset="-128"/>
              </a:rPr>
              <a:t>次に全日本選抜大会についてご説明いたします</a:t>
            </a:r>
          </a:p>
          <a:p>
            <a:r>
              <a:rPr lang="en-US" altLang="ja-JP" sz="1400">
                <a:latin typeface="ＭＳ Ｐゴシック" pitchFamily="50" charset="-128"/>
                <a:ea typeface="ＭＳ Ｐゴシック" pitchFamily="50" charset="-128"/>
              </a:rPr>
              <a:t>QC</a:t>
            </a:r>
            <a:r>
              <a:rPr lang="ja-JP" altLang="en-US" sz="1400">
                <a:latin typeface="ＭＳ Ｐゴシック" pitchFamily="50" charset="-128"/>
                <a:ea typeface="ＭＳ Ｐゴシック" pitchFamily="50" charset="-128"/>
              </a:rPr>
              <a:t>サークル活動の</a:t>
            </a:r>
            <a:r>
              <a:rPr lang="ja-JP" altLang="en-US" sz="1400">
                <a:latin typeface="Times New Roman"/>
                <a:ea typeface="ＭＳ Ｐゴシック" pitchFamily="50" charset="-128"/>
              </a:rPr>
              <a:t>“</a:t>
            </a:r>
            <a:r>
              <a:rPr lang="ja-JP" altLang="en-US" sz="1400">
                <a:latin typeface="ＭＳ Ｐゴシック" pitchFamily="50" charset="-128"/>
                <a:ea typeface="ＭＳ Ｐゴシック" pitchFamily="50" charset="-128"/>
              </a:rPr>
              <a:t>甲子園</a:t>
            </a:r>
            <a:r>
              <a:rPr lang="ja-JP" altLang="en-US" sz="1400">
                <a:latin typeface="Times New Roman"/>
                <a:ea typeface="ＭＳ Ｐゴシック" pitchFamily="50" charset="-128"/>
              </a:rPr>
              <a:t>”</a:t>
            </a:r>
            <a:r>
              <a:rPr lang="ja-JP" altLang="en-US" sz="1400">
                <a:latin typeface="ＭＳ Ｐゴシック" pitchFamily="50" charset="-128"/>
                <a:ea typeface="ＭＳ Ｐゴシック" pitchFamily="50" charset="-128"/>
              </a:rPr>
              <a:t>とも呼ばれている全日本選抜</a:t>
            </a:r>
            <a:r>
              <a:rPr lang="en-US" altLang="ja-JP" sz="1400">
                <a:latin typeface="ＭＳ Ｐゴシック" pitchFamily="50" charset="-128"/>
                <a:ea typeface="ＭＳ Ｐゴシック" pitchFamily="50" charset="-128"/>
              </a:rPr>
              <a:t>QC</a:t>
            </a:r>
            <a:r>
              <a:rPr lang="ja-JP" altLang="en-US" sz="1400">
                <a:latin typeface="ＭＳ Ｐゴシック" pitchFamily="50" charset="-128"/>
                <a:ea typeface="ＭＳ Ｐゴシック" pitchFamily="50" charset="-128"/>
              </a:rPr>
              <a:t>サークル大会は、「日比谷へ行こう」を合い言葉に</a:t>
            </a:r>
          </a:p>
          <a:p>
            <a:r>
              <a:rPr lang="ja-JP" altLang="en-US" sz="1400">
                <a:latin typeface="ＭＳ Ｐゴシック" pitchFamily="50" charset="-128"/>
                <a:ea typeface="ＭＳ Ｐゴシック" pitchFamily="50" charset="-128"/>
              </a:rPr>
              <a:t>全国９支部から推薦されたサークルが、</a:t>
            </a:r>
            <a:r>
              <a:rPr lang="en-US" altLang="ja-JP" sz="1400">
                <a:latin typeface="ＭＳ Ｐゴシック" pitchFamily="50" charset="-128"/>
                <a:ea typeface="ＭＳ Ｐゴシック" pitchFamily="50" charset="-128"/>
              </a:rPr>
              <a:t>QC</a:t>
            </a:r>
            <a:r>
              <a:rPr lang="ja-JP" altLang="en-US" sz="1400">
                <a:latin typeface="ＭＳ Ｐゴシック" pitchFamily="50" charset="-128"/>
                <a:ea typeface="ＭＳ Ｐゴシック" pitchFamily="50" charset="-128"/>
              </a:rPr>
              <a:t>サークル本部長賞「金賞」を目指して日頃の成果を発表します。</a:t>
            </a:r>
            <a:br>
              <a:rPr lang="ja-JP" altLang="en-US" sz="1400">
                <a:latin typeface="ＭＳ Ｐゴシック" pitchFamily="50" charset="-128"/>
                <a:ea typeface="ＭＳ Ｐゴシック" pitchFamily="50" charset="-128"/>
              </a:rPr>
            </a:br>
            <a:r>
              <a:rPr lang="ja-JP" altLang="en-US" sz="1400">
                <a:latin typeface="ＭＳ Ｐゴシック" pitchFamily="50" charset="-128"/>
                <a:ea typeface="ＭＳ Ｐゴシック" pitchFamily="50" charset="-128"/>
              </a:rPr>
              <a:t>今年で３８回目を数える伝統ある大会です。</a:t>
            </a:r>
            <a:r>
              <a:rPr lang="en-US" altLang="ja-JP" sz="1400">
                <a:latin typeface="ＭＳ Ｐゴシック" pitchFamily="50" charset="-128"/>
                <a:ea typeface="ＭＳ Ｐゴシック" pitchFamily="50" charset="-128"/>
              </a:rPr>
              <a:t>1</a:t>
            </a:r>
            <a:r>
              <a:rPr lang="ja-JP" altLang="en-US" sz="1400">
                <a:latin typeface="ＭＳ Ｐゴシック" pitchFamily="50" charset="-128"/>
                <a:ea typeface="ＭＳ Ｐゴシック" pitchFamily="50" charset="-128"/>
              </a:rPr>
              <a:t>日で</a:t>
            </a:r>
            <a:r>
              <a:rPr lang="en-US" altLang="ja-JP" sz="1400">
                <a:latin typeface="ＭＳ Ｐゴシック" pitchFamily="50" charset="-128"/>
                <a:ea typeface="ＭＳ Ｐゴシック" pitchFamily="50" charset="-128"/>
              </a:rPr>
              <a:t>18</a:t>
            </a:r>
            <a:r>
              <a:rPr lang="ja-JP" altLang="en-US" sz="1400">
                <a:latin typeface="ＭＳ Ｐゴシック" pitchFamily="50" charset="-128"/>
                <a:ea typeface="ＭＳ Ｐゴシック" pitchFamily="50" charset="-128"/>
              </a:rPr>
              <a:t>サークルにも及ぶ運営事例*を聴くことができる唯一の機会です</a:t>
            </a:r>
          </a:p>
          <a:p>
            <a:r>
              <a:rPr lang="ja-JP" altLang="en-US" sz="1400">
                <a:latin typeface="ＭＳ Ｐゴシック" pitchFamily="50" charset="-128"/>
                <a:ea typeface="ＭＳ Ｐゴシック" pitchFamily="50" charset="-128"/>
              </a:rPr>
              <a:t>大会が開催される日比谷公会堂は昭和４年に建設された日本における代表的な由緒ある建物でです、ここで発表する事は</a:t>
            </a:r>
          </a:p>
          <a:p>
            <a:r>
              <a:rPr lang="ja-JP" altLang="en-US" sz="1400">
                <a:latin typeface="ＭＳ Ｐゴシック" pitchFamily="50" charset="-128"/>
                <a:ea typeface="ＭＳ Ｐゴシック" pitchFamily="50" charset="-128"/>
              </a:rPr>
              <a:t>大変な名誉なことであると言えます。</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89091C-CFDF-408B-81C1-33C286E33465}" type="slidenum">
              <a:rPr lang="en-US" altLang="ja-JP"/>
              <a:pPr/>
              <a:t>22</a:t>
            </a:fld>
            <a:endParaRPr lang="en-US" altLang="ja-JP"/>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ltLang="ja-JP" sz="1400">
              <a:latin typeface="ＭＳ Ｐゴシック" pitchFamily="50" charset="-128"/>
              <a:ea typeface="ＭＳ Ｐゴシック" pitchFamily="50" charset="-128"/>
            </a:endParaRPr>
          </a:p>
          <a:p>
            <a:endParaRPr lang="en-US" altLang="ja-JP">
              <a:latin typeface="ＭＳ Ｐゴシック" pitchFamily="50" charset="-128"/>
              <a:ea typeface="ＭＳ Ｐゴシック" pitchFamily="50" charset="-128"/>
            </a:endParaRPr>
          </a:p>
          <a:p>
            <a:endParaRPr lang="en-US" altLang="ja-JP">
              <a:latin typeface="ＭＳ Ｐゴシック" pitchFamily="50" charset="-128"/>
              <a:ea typeface="ＭＳ Ｐゴシック" pitchFamily="50"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0E2DF0-8E2E-4088-9166-8B3D4C959DB5}" type="slidenum">
              <a:rPr lang="en-US" altLang="ja-JP"/>
              <a:pPr/>
              <a:t>23</a:t>
            </a:fld>
            <a:endParaRPr lang="en-US" altLang="ja-JP"/>
          </a:p>
        </p:txBody>
      </p:sp>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p:txBody>
          <a:bodyPr/>
          <a:lstStyle/>
          <a:p>
            <a:r>
              <a:rPr lang="ja-JP" altLang="en-US" sz="1000" b="1">
                <a:solidFill>
                  <a:srgbClr val="FF0000"/>
                </a:solidFill>
                <a:latin typeface="ＭＳ Ｐゴシック" pitchFamily="50" charset="-128"/>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AAEE39-FDB9-4A72-B906-097968AB3315}" type="slidenum">
              <a:rPr lang="en-US" altLang="ja-JP"/>
              <a:pPr/>
              <a:t>24</a:t>
            </a:fld>
            <a:endParaRPr lang="en-US" altLang="ja-JP"/>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ltLang="ja-JP" sz="1400">
              <a:latin typeface="ＭＳ Ｐゴシック" pitchFamily="50" charset="-128"/>
              <a:ea typeface="ＭＳ Ｐゴシック" pitchFamily="50" charset="-128"/>
            </a:endParaRPr>
          </a:p>
          <a:p>
            <a:r>
              <a:rPr lang="ja-JP" altLang="en-US">
                <a:solidFill>
                  <a:schemeClr val="accent2"/>
                </a:solidFill>
                <a:ea typeface="ＭＳ Ｐゴシック" pitchFamily="50" charset="-128"/>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4CBD60-59D4-4115-89E5-2959A60D4119}" type="slidenum">
              <a:rPr lang="en-US" altLang="ja-JP"/>
              <a:pPr/>
              <a:t>25</a:t>
            </a:fld>
            <a:endParaRPr lang="en-US" altLang="ja-JP"/>
          </a:p>
        </p:txBody>
      </p:sp>
      <p:sp>
        <p:nvSpPr>
          <p:cNvPr id="74754" name="Rectangle 2"/>
          <p:cNvSpPr>
            <a:spLocks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Tree>
    <p:extLst>
      <p:ext uri="{BB962C8B-B14F-4D97-AF65-F5344CB8AC3E}">
        <p14:creationId xmlns:p14="http://schemas.microsoft.com/office/powerpoint/2010/main" val="156642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2077107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57882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76981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Tree>
    <p:extLst>
      <p:ext uri="{BB962C8B-B14F-4D97-AF65-F5344CB8AC3E}">
        <p14:creationId xmlns:p14="http://schemas.microsoft.com/office/powerpoint/2010/main" val="2912665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1314668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3523541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Tree>
    <p:extLst>
      <p:ext uri="{BB962C8B-B14F-4D97-AF65-F5344CB8AC3E}">
        <p14:creationId xmlns:p14="http://schemas.microsoft.com/office/powerpoint/2010/main" val="93592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04903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1703705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extLst>
      <p:ext uri="{BB962C8B-B14F-4D97-AF65-F5344CB8AC3E}">
        <p14:creationId xmlns:p14="http://schemas.microsoft.com/office/powerpoint/2010/main" val="3083454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5.png"/><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056" name="WordArt 8"/>
          <p:cNvSpPr>
            <a:spLocks noChangeArrowheads="1" noChangeShapeType="1" noTextEdit="1"/>
          </p:cNvSpPr>
          <p:nvPr/>
        </p:nvSpPr>
        <p:spPr bwMode="auto">
          <a:xfrm>
            <a:off x="539750" y="1317625"/>
            <a:ext cx="7777163" cy="2903538"/>
          </a:xfrm>
          <a:prstGeom prst="rect">
            <a:avLst/>
          </a:prstGeom>
        </p:spPr>
        <p:txBody>
          <a:bodyPr wrap="none" fromWordArt="1">
            <a:prstTxWarp prst="textPlain">
              <a:avLst>
                <a:gd name="adj" fmla="val 50000"/>
              </a:avLst>
            </a:prstTxWarp>
          </a:bodyPr>
          <a:lstStyle/>
          <a:p>
            <a:pPr algn="ctr"/>
            <a:r>
              <a:rPr lang="en-US" altLang="ja-JP" sz="4800" b="1" kern="10">
                <a:ln w="12700">
                  <a:solidFill>
                    <a:srgbClr val="993300"/>
                  </a:solidFill>
                  <a:round/>
                  <a:headEnd/>
                  <a:tailEnd/>
                </a:ln>
                <a:solidFill>
                  <a:schemeClr val="bg1"/>
                </a:solidFill>
                <a:effectLst>
                  <a:outerShdw dist="35921" dir="2700000" algn="ctr" rotWithShape="0">
                    <a:srgbClr val="808080"/>
                  </a:outerShdw>
                </a:effectLst>
                <a:latin typeface="HGS創英角ﾎﾟｯﾌﾟ体"/>
                <a:ea typeface="HGS創英角ﾎﾟｯﾌﾟ体"/>
              </a:rPr>
              <a:t>QC</a:t>
            </a:r>
            <a:r>
              <a:rPr lang="ja-JP" altLang="en-US" sz="4800" b="1" kern="10">
                <a:ln w="12700">
                  <a:solidFill>
                    <a:srgbClr val="993300"/>
                  </a:solidFill>
                  <a:round/>
                  <a:headEnd/>
                  <a:tailEnd/>
                </a:ln>
                <a:solidFill>
                  <a:schemeClr val="bg1"/>
                </a:solidFill>
                <a:effectLst>
                  <a:outerShdw dist="35921" dir="2700000" algn="ctr" rotWithShape="0">
                    <a:srgbClr val="808080"/>
                  </a:outerShdw>
                </a:effectLst>
                <a:latin typeface="HGS創英角ﾎﾟｯﾌﾟ体"/>
                <a:ea typeface="HGS創英角ﾎﾟｯﾌﾟ体"/>
              </a:rPr>
              <a:t>サークル静岡地区　　</a:t>
            </a:r>
          </a:p>
          <a:p>
            <a:pPr algn="ctr"/>
            <a:r>
              <a:rPr lang="ja-JP" altLang="en-US" sz="4800" b="1" kern="10">
                <a:ln w="12700">
                  <a:solidFill>
                    <a:srgbClr val="993300"/>
                  </a:solidFill>
                  <a:round/>
                  <a:headEnd/>
                  <a:tailEnd/>
                </a:ln>
                <a:solidFill>
                  <a:schemeClr val="bg1"/>
                </a:solidFill>
                <a:effectLst>
                  <a:outerShdw dist="35921" dir="2700000" algn="ctr" rotWithShape="0">
                    <a:srgbClr val="808080"/>
                  </a:outerShdw>
                </a:effectLst>
                <a:latin typeface="HGS創英角ﾎﾟｯﾌﾟ体"/>
                <a:ea typeface="HGS創英角ﾎﾟｯﾌﾟ体"/>
              </a:rPr>
              <a:t>　　　　　　　　　</a:t>
            </a:r>
          </a:p>
          <a:p>
            <a:pPr algn="ctr"/>
            <a:r>
              <a:rPr lang="ja-JP" altLang="en-US" sz="4800" b="1" kern="10">
                <a:ln w="12700">
                  <a:solidFill>
                    <a:srgbClr val="993300"/>
                  </a:solidFill>
                  <a:round/>
                  <a:headEnd/>
                  <a:tailEnd/>
                </a:ln>
                <a:solidFill>
                  <a:schemeClr val="bg1"/>
                </a:solidFill>
                <a:effectLst>
                  <a:outerShdw dist="35921" dir="2700000" algn="ctr" rotWithShape="0">
                    <a:srgbClr val="808080"/>
                  </a:outerShdw>
                </a:effectLst>
                <a:latin typeface="HGS創英角ﾎﾟｯﾌﾟ体"/>
                <a:ea typeface="HGS創英角ﾎﾟｯﾌﾟ体"/>
              </a:rPr>
              <a:t>短期・中期運営事例取り組みへ向けて</a:t>
            </a:r>
          </a:p>
          <a:p>
            <a:pPr algn="ctr"/>
            <a:endParaRPr lang="ja-JP" altLang="en-US" sz="4800" b="1" kern="10">
              <a:ln w="12700">
                <a:solidFill>
                  <a:srgbClr val="993300"/>
                </a:solidFill>
                <a:round/>
                <a:headEnd/>
                <a:tailEnd/>
              </a:ln>
              <a:solidFill>
                <a:schemeClr val="bg1"/>
              </a:solidFill>
              <a:effectLst>
                <a:outerShdw dist="35921" dir="2700000" algn="ctr" rotWithShape="0">
                  <a:srgbClr val="808080"/>
                </a:outerShdw>
              </a:effectLst>
              <a:latin typeface="HGS創英角ﾎﾟｯﾌﾟ体"/>
              <a:ea typeface="HGS創英角ﾎﾟｯﾌﾟ体"/>
            </a:endParaRPr>
          </a:p>
        </p:txBody>
      </p:sp>
      <p:pic>
        <p:nvPicPr>
          <p:cNvPr id="2063"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3716338"/>
            <a:ext cx="2303463" cy="228917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5" name="Text Box 17"/>
          <p:cNvSpPr txBox="1">
            <a:spLocks noChangeArrowheads="1"/>
          </p:cNvSpPr>
          <p:nvPr/>
        </p:nvSpPr>
        <p:spPr bwMode="auto">
          <a:xfrm>
            <a:off x="4572000" y="6092825"/>
            <a:ext cx="3671888"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latin typeface="HGP創英角ﾎﾟｯﾌﾟ体" pitchFamily="50" charset="-128"/>
                <a:ea typeface="HGP創英角ﾎﾟｯﾌﾟ体" pitchFamily="50" charset="-128"/>
              </a:rPr>
              <a:t>QC</a:t>
            </a:r>
            <a:r>
              <a:rPr lang="ja-JP" altLang="en-US">
                <a:latin typeface="HGP創英角ﾎﾟｯﾌﾟ体" pitchFamily="50" charset="-128"/>
                <a:ea typeface="HGP創英角ﾎﾟｯﾌﾟ体" pitchFamily="50" charset="-128"/>
              </a:rPr>
              <a:t>サークル東海支部静岡地区　</a:t>
            </a:r>
          </a:p>
        </p:txBody>
      </p:sp>
      <p:grpSp>
        <p:nvGrpSpPr>
          <p:cNvPr id="2070" name="Group 22"/>
          <p:cNvGrpSpPr>
            <a:grpSpLocks/>
          </p:cNvGrpSpPr>
          <p:nvPr/>
        </p:nvGrpSpPr>
        <p:grpSpPr bwMode="auto">
          <a:xfrm>
            <a:off x="6037263" y="315913"/>
            <a:ext cx="2443162" cy="473075"/>
            <a:chOff x="3803" y="199"/>
            <a:chExt cx="1539" cy="298"/>
          </a:xfrm>
        </p:grpSpPr>
        <p:sp>
          <p:nvSpPr>
            <p:cNvPr id="2071" name="AutoShape 23"/>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72" name="Text Box 24"/>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ea typeface="ＭＳ Ｐゴシック" pitchFamily="50" charset="-128"/>
                </a:rPr>
                <a:t>　標準版　　　　</a:t>
              </a:r>
              <a:endParaRPr lang="ja-JP"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07" name="Rectangle 31"/>
          <p:cNvSpPr>
            <a:spLocks noChangeArrowheads="1"/>
          </p:cNvSpPr>
          <p:nvPr/>
        </p:nvSpPr>
        <p:spPr bwMode="auto">
          <a:xfrm>
            <a:off x="311150" y="211138"/>
            <a:ext cx="8677275" cy="574675"/>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1380" name="Text Box 4"/>
          <p:cNvSpPr txBox="1">
            <a:spLocks noChangeArrowheads="1"/>
          </p:cNvSpPr>
          <p:nvPr/>
        </p:nvSpPr>
        <p:spPr bwMode="auto">
          <a:xfrm>
            <a:off x="179388" y="188913"/>
            <a:ext cx="8748712" cy="519112"/>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６．サークル運営に対する推進者（支援者）の役割</a:t>
            </a:r>
          </a:p>
        </p:txBody>
      </p:sp>
      <p:grpSp>
        <p:nvGrpSpPr>
          <p:cNvPr id="101410" name="Group 34"/>
          <p:cNvGrpSpPr>
            <a:grpSpLocks/>
          </p:cNvGrpSpPr>
          <p:nvPr/>
        </p:nvGrpSpPr>
        <p:grpSpPr bwMode="auto">
          <a:xfrm>
            <a:off x="658813" y="5230813"/>
            <a:ext cx="8161337" cy="1366837"/>
            <a:chOff x="415" y="3295"/>
            <a:chExt cx="5141" cy="861"/>
          </a:xfrm>
        </p:grpSpPr>
        <p:sp>
          <p:nvSpPr>
            <p:cNvPr id="101406" name="AutoShape 30"/>
            <p:cNvSpPr>
              <a:spLocks noChangeArrowheads="1"/>
            </p:cNvSpPr>
            <p:nvPr/>
          </p:nvSpPr>
          <p:spPr bwMode="auto">
            <a:xfrm>
              <a:off x="415" y="3295"/>
              <a:ext cx="5141" cy="861"/>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1395" name="Text Box 19"/>
            <p:cNvSpPr txBox="1">
              <a:spLocks noChangeArrowheads="1"/>
            </p:cNvSpPr>
            <p:nvPr/>
          </p:nvSpPr>
          <p:spPr bwMode="auto">
            <a:xfrm>
              <a:off x="476" y="3385"/>
              <a:ext cx="531"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accent2"/>
                  </a:solidFill>
                </a:rPr>
                <a:t>評価</a:t>
              </a:r>
            </a:p>
          </p:txBody>
        </p:sp>
        <p:sp>
          <p:nvSpPr>
            <p:cNvPr id="101398" name="Text Box 22"/>
            <p:cNvSpPr txBox="1">
              <a:spLocks noChangeArrowheads="1"/>
            </p:cNvSpPr>
            <p:nvPr/>
          </p:nvSpPr>
          <p:spPr bwMode="auto">
            <a:xfrm>
              <a:off x="930" y="3381"/>
              <a:ext cx="1993"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・成果を報告する場つくり　　</a:t>
              </a:r>
            </a:p>
          </p:txBody>
        </p:sp>
        <p:sp>
          <p:nvSpPr>
            <p:cNvPr id="101399" name="Text Box 23"/>
            <p:cNvSpPr txBox="1">
              <a:spLocks noChangeArrowheads="1"/>
            </p:cNvSpPr>
            <p:nvPr/>
          </p:nvSpPr>
          <p:spPr bwMode="auto">
            <a:xfrm>
              <a:off x="930" y="3838"/>
              <a:ext cx="230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・レベル把握ツール活用</a:t>
              </a:r>
            </a:p>
          </p:txBody>
        </p:sp>
        <p:sp>
          <p:nvSpPr>
            <p:cNvPr id="101401" name="Text Box 25"/>
            <p:cNvSpPr txBox="1">
              <a:spLocks noChangeArrowheads="1"/>
            </p:cNvSpPr>
            <p:nvPr/>
          </p:nvSpPr>
          <p:spPr bwMode="auto">
            <a:xfrm>
              <a:off x="930" y="3612"/>
              <a:ext cx="390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・改善活動状況、成果の評価と支援状況の自己評価</a:t>
              </a:r>
            </a:p>
          </p:txBody>
        </p:sp>
      </p:grpSp>
      <p:grpSp>
        <p:nvGrpSpPr>
          <p:cNvPr id="101412" name="Group 36"/>
          <p:cNvGrpSpPr>
            <a:grpSpLocks/>
          </p:cNvGrpSpPr>
          <p:nvPr/>
        </p:nvGrpSpPr>
        <p:grpSpPr bwMode="auto">
          <a:xfrm>
            <a:off x="611188" y="901700"/>
            <a:ext cx="8208962" cy="2166938"/>
            <a:chOff x="385" y="568"/>
            <a:chExt cx="5171" cy="1365"/>
          </a:xfrm>
        </p:grpSpPr>
        <p:grpSp>
          <p:nvGrpSpPr>
            <p:cNvPr id="101408" name="Group 32"/>
            <p:cNvGrpSpPr>
              <a:grpSpLocks/>
            </p:cNvGrpSpPr>
            <p:nvPr/>
          </p:nvGrpSpPr>
          <p:grpSpPr bwMode="auto">
            <a:xfrm>
              <a:off x="385" y="845"/>
              <a:ext cx="5171" cy="1088"/>
              <a:chOff x="385" y="845"/>
              <a:chExt cx="5171" cy="1088"/>
            </a:xfrm>
          </p:grpSpPr>
          <p:sp>
            <p:nvSpPr>
              <p:cNvPr id="101404" name="AutoShape 28"/>
              <p:cNvSpPr>
                <a:spLocks noChangeArrowheads="1"/>
              </p:cNvSpPr>
              <p:nvPr/>
            </p:nvSpPr>
            <p:spPr bwMode="auto">
              <a:xfrm>
                <a:off x="385" y="845"/>
                <a:ext cx="5171" cy="1088"/>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1381" name="Text Box 5"/>
              <p:cNvSpPr txBox="1">
                <a:spLocks noChangeArrowheads="1"/>
              </p:cNvSpPr>
              <p:nvPr/>
            </p:nvSpPr>
            <p:spPr bwMode="auto">
              <a:xfrm>
                <a:off x="930" y="1204"/>
                <a:ext cx="4309"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a:t>
                </a:r>
                <a:r>
                  <a:rPr lang="ja-JP" altLang="en-US">
                    <a:solidFill>
                      <a:srgbClr val="FF0000"/>
                    </a:solidFill>
                  </a:rPr>
                  <a:t>サークル活動の方向性やリーダーへの役割・期待</a:t>
                </a:r>
                <a:r>
                  <a:rPr lang="ja-JP" altLang="en-US"/>
                  <a:t>を示す</a:t>
                </a:r>
              </a:p>
            </p:txBody>
          </p:sp>
          <p:sp>
            <p:nvSpPr>
              <p:cNvPr id="101383" name="Text Box 7"/>
              <p:cNvSpPr txBox="1">
                <a:spLocks noChangeArrowheads="1"/>
              </p:cNvSpPr>
              <p:nvPr/>
            </p:nvSpPr>
            <p:spPr bwMode="auto">
              <a:xfrm>
                <a:off x="930" y="968"/>
                <a:ext cx="417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・会社方針。職場方針を明確にして全員に周知徹底する</a:t>
                </a:r>
              </a:p>
            </p:txBody>
          </p:sp>
          <p:sp>
            <p:nvSpPr>
              <p:cNvPr id="101387" name="Text Box 11"/>
              <p:cNvSpPr txBox="1">
                <a:spLocks noChangeArrowheads="1"/>
              </p:cNvSpPr>
              <p:nvPr/>
            </p:nvSpPr>
            <p:spPr bwMode="auto">
              <a:xfrm>
                <a:off x="930" y="1431"/>
                <a:ext cx="426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・リーダーの選任（育成が基本、テーマ重視もあり）へ関与</a:t>
                </a:r>
              </a:p>
            </p:txBody>
          </p:sp>
          <p:sp>
            <p:nvSpPr>
              <p:cNvPr id="101393" name="Text Box 17"/>
              <p:cNvSpPr txBox="1">
                <a:spLocks noChangeArrowheads="1"/>
              </p:cNvSpPr>
              <p:nvPr/>
            </p:nvSpPr>
            <p:spPr bwMode="auto">
              <a:xfrm>
                <a:off x="431" y="936"/>
                <a:ext cx="62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accent2"/>
                    </a:solidFill>
                  </a:rPr>
                  <a:t>期待</a:t>
                </a:r>
              </a:p>
            </p:txBody>
          </p:sp>
          <p:sp>
            <p:nvSpPr>
              <p:cNvPr id="101400" name="Text Box 24"/>
              <p:cNvSpPr txBox="1">
                <a:spLocks noChangeArrowheads="1"/>
              </p:cNvSpPr>
              <p:nvPr/>
            </p:nvSpPr>
            <p:spPr bwMode="auto">
              <a:xfrm>
                <a:off x="930" y="1657"/>
                <a:ext cx="412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・活動内容　（Ｑ、Ｃ、Ｄ、Ｓ、Ｍ　）</a:t>
                </a:r>
              </a:p>
            </p:txBody>
          </p:sp>
        </p:grpSp>
        <p:sp>
          <p:nvSpPr>
            <p:cNvPr id="101402" name="Text Box 26"/>
            <p:cNvSpPr txBox="1">
              <a:spLocks noChangeArrowheads="1"/>
            </p:cNvSpPr>
            <p:nvPr/>
          </p:nvSpPr>
          <p:spPr bwMode="auto">
            <a:xfrm>
              <a:off x="657" y="568"/>
              <a:ext cx="403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サークルの成長、活性化には推進者（支援者）の関与が重要</a:t>
              </a:r>
            </a:p>
          </p:txBody>
        </p:sp>
      </p:grpSp>
      <p:grpSp>
        <p:nvGrpSpPr>
          <p:cNvPr id="101409" name="Group 33"/>
          <p:cNvGrpSpPr>
            <a:grpSpLocks/>
          </p:cNvGrpSpPr>
          <p:nvPr/>
        </p:nvGrpSpPr>
        <p:grpSpPr bwMode="auto">
          <a:xfrm>
            <a:off x="611188" y="3284538"/>
            <a:ext cx="8208962" cy="1727200"/>
            <a:chOff x="385" y="2070"/>
            <a:chExt cx="5171" cy="1088"/>
          </a:xfrm>
        </p:grpSpPr>
        <p:sp>
          <p:nvSpPr>
            <p:cNvPr id="101405" name="AutoShape 29"/>
            <p:cNvSpPr>
              <a:spLocks noChangeArrowheads="1"/>
            </p:cNvSpPr>
            <p:nvPr/>
          </p:nvSpPr>
          <p:spPr bwMode="auto">
            <a:xfrm>
              <a:off x="385" y="2070"/>
              <a:ext cx="5171" cy="1088"/>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1385" name="Text Box 9"/>
            <p:cNvSpPr txBox="1">
              <a:spLocks noChangeArrowheads="1"/>
            </p:cNvSpPr>
            <p:nvPr/>
          </p:nvSpPr>
          <p:spPr bwMode="auto">
            <a:xfrm>
              <a:off x="930" y="2201"/>
              <a:ext cx="4309"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a:t>
              </a:r>
              <a:r>
                <a:rPr lang="ja-JP" altLang="en-US">
                  <a:solidFill>
                    <a:srgbClr val="FF0000"/>
                  </a:solidFill>
                </a:rPr>
                <a:t>ＱＣの考え方や手法を正しく理解</a:t>
              </a:r>
              <a:r>
                <a:rPr lang="ja-JP" altLang="en-US"/>
                <a:t>し自ら指導する。</a:t>
              </a:r>
            </a:p>
          </p:txBody>
        </p:sp>
        <p:sp>
          <p:nvSpPr>
            <p:cNvPr id="101386" name="Text Box 10"/>
            <p:cNvSpPr txBox="1">
              <a:spLocks noChangeArrowheads="1"/>
            </p:cNvSpPr>
            <p:nvPr/>
          </p:nvSpPr>
          <p:spPr bwMode="auto">
            <a:xfrm>
              <a:off x="930" y="2614"/>
              <a:ext cx="4354"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・活動に常に関心を持ち活動や発表資料作成などの指導を行う</a:t>
              </a:r>
            </a:p>
          </p:txBody>
        </p:sp>
        <p:sp>
          <p:nvSpPr>
            <p:cNvPr id="101389" name="Text Box 13"/>
            <p:cNvSpPr txBox="1">
              <a:spLocks noChangeArrowheads="1"/>
            </p:cNvSpPr>
            <p:nvPr/>
          </p:nvSpPr>
          <p:spPr bwMode="auto">
            <a:xfrm>
              <a:off x="930" y="2387"/>
              <a:ext cx="411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・サークル活動がしやすい環境つくり（時間、場所、情報）</a:t>
              </a:r>
            </a:p>
          </p:txBody>
        </p:sp>
        <p:sp>
          <p:nvSpPr>
            <p:cNvPr id="101394" name="Text Box 18"/>
            <p:cNvSpPr txBox="1">
              <a:spLocks noChangeArrowheads="1"/>
            </p:cNvSpPr>
            <p:nvPr/>
          </p:nvSpPr>
          <p:spPr bwMode="auto">
            <a:xfrm>
              <a:off x="431" y="2160"/>
              <a:ext cx="57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chemeClr val="accent2"/>
                  </a:solidFill>
                </a:rPr>
                <a:t>支援</a:t>
              </a:r>
            </a:p>
          </p:txBody>
        </p:sp>
        <p:sp>
          <p:nvSpPr>
            <p:cNvPr id="101403" name="Text Box 27"/>
            <p:cNvSpPr txBox="1">
              <a:spLocks noChangeArrowheads="1"/>
            </p:cNvSpPr>
            <p:nvPr/>
          </p:nvSpPr>
          <p:spPr bwMode="auto">
            <a:xfrm>
              <a:off x="930" y="2841"/>
              <a:ext cx="4445"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・固有技術、ＱＣ手法、問題解決の手順等の指導・支援</a:t>
              </a:r>
            </a:p>
          </p:txBody>
        </p:sp>
      </p:grpSp>
      <p:sp>
        <p:nvSpPr>
          <p:cNvPr id="101411" name="Text Box 35"/>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1412"/>
                                        </p:tgtEl>
                                        <p:attrNameLst>
                                          <p:attrName>style.visibility</p:attrName>
                                        </p:attrNameLst>
                                      </p:cBhvr>
                                      <p:to>
                                        <p:strVal val="visible"/>
                                      </p:to>
                                    </p:set>
                                    <p:animEffect transition="in" filter="blinds(horizontal)">
                                      <p:cBhvr>
                                        <p:cTn id="7" dur="500"/>
                                        <p:tgtEl>
                                          <p:spTgt spid="101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1409"/>
                                        </p:tgtEl>
                                        <p:attrNameLst>
                                          <p:attrName>style.visibility</p:attrName>
                                        </p:attrNameLst>
                                      </p:cBhvr>
                                      <p:to>
                                        <p:strVal val="visible"/>
                                      </p:to>
                                    </p:set>
                                    <p:animEffect transition="in" filter="blinds(horizontal)">
                                      <p:cBhvr>
                                        <p:cTn id="12" dur="500"/>
                                        <p:tgtEl>
                                          <p:spTgt spid="1014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1410"/>
                                        </p:tgtEl>
                                        <p:attrNameLst>
                                          <p:attrName>style.visibility</p:attrName>
                                        </p:attrNameLst>
                                      </p:cBhvr>
                                      <p:to>
                                        <p:strVal val="visible"/>
                                      </p:to>
                                    </p:set>
                                    <p:animEffect transition="in" filter="blinds(horizontal)">
                                      <p:cBhvr>
                                        <p:cTn id="17" dur="500"/>
                                        <p:tgtEl>
                                          <p:spTgt spid="101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464" name="Group 40"/>
          <p:cNvGrpSpPr>
            <a:grpSpLocks/>
          </p:cNvGrpSpPr>
          <p:nvPr/>
        </p:nvGrpSpPr>
        <p:grpSpPr bwMode="auto">
          <a:xfrm>
            <a:off x="323850" y="166688"/>
            <a:ext cx="6264275" cy="598487"/>
            <a:chOff x="204" y="105"/>
            <a:chExt cx="3946" cy="377"/>
          </a:xfrm>
        </p:grpSpPr>
        <p:sp>
          <p:nvSpPr>
            <p:cNvPr id="103463" name="Rectangle 39"/>
            <p:cNvSpPr>
              <a:spLocks noChangeArrowheads="1"/>
            </p:cNvSpPr>
            <p:nvPr/>
          </p:nvSpPr>
          <p:spPr bwMode="auto">
            <a:xfrm>
              <a:off x="249" y="164"/>
              <a:ext cx="3901" cy="318"/>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28" name="Text Box 4"/>
            <p:cNvSpPr txBox="1">
              <a:spLocks noChangeArrowheads="1"/>
            </p:cNvSpPr>
            <p:nvPr/>
          </p:nvSpPr>
          <p:spPr bwMode="auto">
            <a:xfrm>
              <a:off x="204" y="105"/>
              <a:ext cx="3855" cy="32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　７．サークルリーダーの選出</a:t>
              </a:r>
            </a:p>
          </p:txBody>
        </p:sp>
      </p:grpSp>
      <p:grpSp>
        <p:nvGrpSpPr>
          <p:cNvPr id="103485" name="Group 61"/>
          <p:cNvGrpSpPr>
            <a:grpSpLocks/>
          </p:cNvGrpSpPr>
          <p:nvPr/>
        </p:nvGrpSpPr>
        <p:grpSpPr bwMode="auto">
          <a:xfrm>
            <a:off x="1042988" y="3429000"/>
            <a:ext cx="7777162" cy="2174875"/>
            <a:chOff x="657" y="2160"/>
            <a:chExt cx="4899" cy="1370"/>
          </a:xfrm>
        </p:grpSpPr>
        <p:sp>
          <p:nvSpPr>
            <p:cNvPr id="103452" name="AutoShape 28"/>
            <p:cNvSpPr>
              <a:spLocks noChangeArrowheads="1"/>
            </p:cNvSpPr>
            <p:nvPr/>
          </p:nvSpPr>
          <p:spPr bwMode="auto">
            <a:xfrm>
              <a:off x="657" y="2160"/>
              <a:ext cx="4899" cy="998"/>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44" name="Rectangle 20"/>
            <p:cNvSpPr>
              <a:spLocks noChangeArrowheads="1"/>
            </p:cNvSpPr>
            <p:nvPr/>
          </p:nvSpPr>
          <p:spPr bwMode="auto">
            <a:xfrm>
              <a:off x="747" y="2205"/>
              <a:ext cx="4717" cy="92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a:t>①</a:t>
              </a:r>
              <a:r>
                <a:rPr lang="ja-JP" altLang="en-US"/>
                <a:t>ＱＣサークルリーダーだけの活動になる。</a:t>
              </a:r>
            </a:p>
            <a:p>
              <a:r>
                <a:rPr lang="ja-JP" altLang="en-US"/>
                <a:t>②ＱＣサークルメンバーをまとめることができないため、</a:t>
              </a:r>
              <a:br>
                <a:rPr lang="ja-JP" altLang="en-US"/>
              </a:br>
              <a:r>
                <a:rPr lang="ja-JP" altLang="en-US"/>
                <a:t>　　問題解決意欲が減少し、ＱＣサークル活動に対して無関心になる。</a:t>
              </a:r>
            </a:p>
            <a:p>
              <a:r>
                <a:rPr lang="ja-JP" altLang="en-US"/>
                <a:t>③やさしい、対策が事前にわかったテーマを取り上げたり、</a:t>
              </a:r>
              <a:br>
                <a:rPr lang="ja-JP" altLang="en-US"/>
              </a:br>
              <a:r>
                <a:rPr lang="ja-JP" altLang="en-US"/>
                <a:t>　　安易な問題解決方法を選択するようになる。</a:t>
              </a:r>
            </a:p>
          </p:txBody>
        </p:sp>
        <p:sp>
          <p:nvSpPr>
            <p:cNvPr id="103446" name="Text Box 22"/>
            <p:cNvSpPr txBox="1">
              <a:spLocks noChangeArrowheads="1"/>
            </p:cNvSpPr>
            <p:nvPr/>
          </p:nvSpPr>
          <p:spPr bwMode="auto">
            <a:xfrm>
              <a:off x="2299" y="3203"/>
              <a:ext cx="2894" cy="327"/>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i="1">
                  <a:solidFill>
                    <a:srgbClr val="FF0000"/>
                  </a:solidFill>
                </a:rPr>
                <a:t>成果が出ない・活動が停滞</a:t>
              </a:r>
            </a:p>
          </p:txBody>
        </p:sp>
        <p:sp>
          <p:nvSpPr>
            <p:cNvPr id="103456" name="AutoShape 32"/>
            <p:cNvSpPr>
              <a:spLocks noChangeArrowheads="1"/>
            </p:cNvSpPr>
            <p:nvPr/>
          </p:nvSpPr>
          <p:spPr bwMode="auto">
            <a:xfrm rot="5400000">
              <a:off x="1581" y="2824"/>
              <a:ext cx="317" cy="986"/>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03486" name="Group 62"/>
          <p:cNvGrpSpPr>
            <a:grpSpLocks/>
          </p:cNvGrpSpPr>
          <p:nvPr/>
        </p:nvGrpSpPr>
        <p:grpSpPr bwMode="auto">
          <a:xfrm>
            <a:off x="468313" y="5661025"/>
            <a:ext cx="8062912" cy="1033463"/>
            <a:chOff x="295" y="3566"/>
            <a:chExt cx="5079" cy="651"/>
          </a:xfrm>
        </p:grpSpPr>
        <p:sp>
          <p:nvSpPr>
            <p:cNvPr id="103436" name="Text Box 12"/>
            <p:cNvSpPr txBox="1">
              <a:spLocks noChangeArrowheads="1"/>
            </p:cNvSpPr>
            <p:nvPr/>
          </p:nvSpPr>
          <p:spPr bwMode="auto">
            <a:xfrm>
              <a:off x="2744" y="3929"/>
              <a:ext cx="2630" cy="288"/>
            </a:xfrm>
            <a:prstGeom prst="rect">
              <a:avLst/>
            </a:prstGeom>
            <a:solidFill>
              <a:srgbClr val="00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・計画的なリーダー育成</a:t>
              </a:r>
            </a:p>
          </p:txBody>
        </p:sp>
        <p:sp>
          <p:nvSpPr>
            <p:cNvPr id="103457" name="Text Box 33"/>
            <p:cNvSpPr txBox="1">
              <a:spLocks noChangeArrowheads="1"/>
            </p:cNvSpPr>
            <p:nvPr/>
          </p:nvSpPr>
          <p:spPr bwMode="auto">
            <a:xfrm>
              <a:off x="793" y="3929"/>
              <a:ext cx="1860" cy="288"/>
            </a:xfrm>
            <a:prstGeom prst="rect">
              <a:avLst/>
            </a:prstGeom>
            <a:solidFill>
              <a:srgbClr val="00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・目的を持った人選</a:t>
              </a:r>
            </a:p>
          </p:txBody>
        </p:sp>
        <p:sp>
          <p:nvSpPr>
            <p:cNvPr id="103459" name="Text Box 35"/>
            <p:cNvSpPr txBox="1">
              <a:spLocks noChangeArrowheads="1"/>
            </p:cNvSpPr>
            <p:nvPr/>
          </p:nvSpPr>
          <p:spPr bwMode="auto">
            <a:xfrm>
              <a:off x="295" y="3566"/>
              <a:ext cx="4399" cy="288"/>
            </a:xfrm>
            <a:prstGeom prst="rect">
              <a:avLst/>
            </a:prstGeom>
            <a:solidFill>
              <a:srgbClr val="00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　■サークル活動を活性化するため重要なこと</a:t>
              </a:r>
            </a:p>
          </p:txBody>
        </p:sp>
      </p:grpSp>
      <p:grpSp>
        <p:nvGrpSpPr>
          <p:cNvPr id="103487" name="Group 63"/>
          <p:cNvGrpSpPr>
            <a:grpSpLocks/>
          </p:cNvGrpSpPr>
          <p:nvPr/>
        </p:nvGrpSpPr>
        <p:grpSpPr bwMode="auto">
          <a:xfrm>
            <a:off x="539750" y="908050"/>
            <a:ext cx="7993063" cy="1728788"/>
            <a:chOff x="340" y="572"/>
            <a:chExt cx="5035" cy="1089"/>
          </a:xfrm>
        </p:grpSpPr>
        <p:grpSp>
          <p:nvGrpSpPr>
            <p:cNvPr id="103482" name="Group 58"/>
            <p:cNvGrpSpPr>
              <a:grpSpLocks/>
            </p:cNvGrpSpPr>
            <p:nvPr/>
          </p:nvGrpSpPr>
          <p:grpSpPr bwMode="auto">
            <a:xfrm>
              <a:off x="340" y="572"/>
              <a:ext cx="3221" cy="1089"/>
              <a:chOff x="340" y="572"/>
              <a:chExt cx="3221" cy="1089"/>
            </a:xfrm>
          </p:grpSpPr>
          <p:sp>
            <p:nvSpPr>
              <p:cNvPr id="103451" name="AutoShape 27"/>
              <p:cNvSpPr>
                <a:spLocks noChangeArrowheads="1"/>
              </p:cNvSpPr>
              <p:nvPr/>
            </p:nvSpPr>
            <p:spPr bwMode="auto">
              <a:xfrm>
                <a:off x="340" y="572"/>
                <a:ext cx="3221" cy="1089"/>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30" name="Text Box 6"/>
              <p:cNvSpPr txBox="1">
                <a:spLocks noChangeArrowheads="1"/>
              </p:cNvSpPr>
              <p:nvPr/>
            </p:nvSpPr>
            <p:spPr bwMode="auto">
              <a:xfrm>
                <a:off x="476" y="1157"/>
                <a:ext cx="2949"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5F5F5F"/>
                    </a:solidFill>
                  </a:rPr>
                  <a:t>４）サークル内で互選してテーマ毎に交代</a:t>
                </a:r>
              </a:p>
            </p:txBody>
          </p:sp>
          <p:sp>
            <p:nvSpPr>
              <p:cNvPr id="103431" name="Text Box 7"/>
              <p:cNvSpPr txBox="1">
                <a:spLocks noChangeArrowheads="1"/>
              </p:cNvSpPr>
              <p:nvPr/>
            </p:nvSpPr>
            <p:spPr bwMode="auto">
              <a:xfrm>
                <a:off x="476" y="1339"/>
                <a:ext cx="217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5F5F5F"/>
                    </a:solidFill>
                  </a:rPr>
                  <a:t>５）全員の輪番制</a:t>
                </a:r>
              </a:p>
            </p:txBody>
          </p:sp>
          <p:sp>
            <p:nvSpPr>
              <p:cNvPr id="103432" name="Text Box 8"/>
              <p:cNvSpPr txBox="1">
                <a:spLocks noChangeArrowheads="1"/>
              </p:cNvSpPr>
              <p:nvPr/>
            </p:nvSpPr>
            <p:spPr bwMode="auto">
              <a:xfrm>
                <a:off x="476" y="617"/>
                <a:ext cx="1995"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１）班長格や係長格が担当</a:t>
                </a:r>
              </a:p>
            </p:txBody>
          </p:sp>
          <p:sp>
            <p:nvSpPr>
              <p:cNvPr id="103433" name="Text Box 9"/>
              <p:cNvSpPr txBox="1">
                <a:spLocks noChangeArrowheads="1"/>
              </p:cNvSpPr>
              <p:nvPr/>
            </p:nvSpPr>
            <p:spPr bwMode="auto">
              <a:xfrm>
                <a:off x="476" y="790"/>
                <a:ext cx="2903"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２）サークルの中の職位が一番上の人</a:t>
                </a:r>
              </a:p>
            </p:txBody>
          </p:sp>
          <p:sp>
            <p:nvSpPr>
              <p:cNvPr id="103434" name="Text Box 10"/>
              <p:cNvSpPr txBox="1">
                <a:spLocks noChangeArrowheads="1"/>
              </p:cNvSpPr>
              <p:nvPr/>
            </p:nvSpPr>
            <p:spPr bwMode="auto">
              <a:xfrm>
                <a:off x="476" y="962"/>
                <a:ext cx="245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３）上司が指名</a:t>
                </a:r>
              </a:p>
            </p:txBody>
          </p:sp>
        </p:grpSp>
        <p:grpSp>
          <p:nvGrpSpPr>
            <p:cNvPr id="103483" name="Group 59"/>
            <p:cNvGrpSpPr>
              <a:grpSpLocks/>
            </p:cNvGrpSpPr>
            <p:nvPr/>
          </p:nvGrpSpPr>
          <p:grpSpPr bwMode="auto">
            <a:xfrm>
              <a:off x="3696" y="663"/>
              <a:ext cx="1679" cy="503"/>
              <a:chOff x="3696" y="663"/>
              <a:chExt cx="1679" cy="503"/>
            </a:xfrm>
          </p:grpSpPr>
          <p:sp>
            <p:nvSpPr>
              <p:cNvPr id="103443" name="Text Box 19"/>
              <p:cNvSpPr txBox="1">
                <a:spLocks noChangeArrowheads="1"/>
              </p:cNvSpPr>
              <p:nvPr/>
            </p:nvSpPr>
            <p:spPr bwMode="auto">
              <a:xfrm>
                <a:off x="3696" y="663"/>
                <a:ext cx="140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決め方いろいろ</a:t>
                </a:r>
              </a:p>
            </p:txBody>
          </p:sp>
          <p:sp>
            <p:nvSpPr>
              <p:cNvPr id="103462" name="Text Box 38"/>
              <p:cNvSpPr txBox="1">
                <a:spLocks noChangeArrowheads="1"/>
              </p:cNvSpPr>
              <p:nvPr/>
            </p:nvSpPr>
            <p:spPr bwMode="auto">
              <a:xfrm>
                <a:off x="3923" y="935"/>
                <a:ext cx="145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i="1"/>
                  <a:t>皆さんの職場では？</a:t>
                </a:r>
              </a:p>
            </p:txBody>
          </p:sp>
        </p:grpSp>
      </p:grpSp>
      <p:grpSp>
        <p:nvGrpSpPr>
          <p:cNvPr id="103488" name="Group 64"/>
          <p:cNvGrpSpPr>
            <a:grpSpLocks/>
          </p:cNvGrpSpPr>
          <p:nvPr/>
        </p:nvGrpSpPr>
        <p:grpSpPr bwMode="auto">
          <a:xfrm>
            <a:off x="447675" y="1838325"/>
            <a:ext cx="7364413" cy="1584325"/>
            <a:chOff x="282" y="1158"/>
            <a:chExt cx="4639" cy="998"/>
          </a:xfrm>
        </p:grpSpPr>
        <p:grpSp>
          <p:nvGrpSpPr>
            <p:cNvPr id="103484" name="Group 60"/>
            <p:cNvGrpSpPr>
              <a:grpSpLocks/>
            </p:cNvGrpSpPr>
            <p:nvPr/>
          </p:nvGrpSpPr>
          <p:grpSpPr bwMode="auto">
            <a:xfrm>
              <a:off x="282" y="1748"/>
              <a:ext cx="4275" cy="408"/>
              <a:chOff x="282" y="1748"/>
              <a:chExt cx="4275" cy="408"/>
            </a:xfrm>
          </p:grpSpPr>
          <p:sp>
            <p:nvSpPr>
              <p:cNvPr id="103470" name="Text Box 46"/>
              <p:cNvSpPr txBox="1">
                <a:spLocks noChangeArrowheads="1"/>
              </p:cNvSpPr>
              <p:nvPr/>
            </p:nvSpPr>
            <p:spPr bwMode="auto">
              <a:xfrm>
                <a:off x="282" y="1748"/>
                <a:ext cx="98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solidFill>
                      <a:srgbClr val="5F5F5F"/>
                    </a:solidFill>
                  </a:rPr>
                  <a:t>しかし．．．</a:t>
                </a:r>
              </a:p>
            </p:txBody>
          </p:sp>
          <p:sp>
            <p:nvSpPr>
              <p:cNvPr id="103445" name="Rectangle 21"/>
              <p:cNvSpPr>
                <a:spLocks noChangeArrowheads="1"/>
              </p:cNvSpPr>
              <p:nvPr/>
            </p:nvSpPr>
            <p:spPr bwMode="auto">
              <a:xfrm>
                <a:off x="1246" y="1752"/>
                <a:ext cx="3311"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i="1">
                    <a:solidFill>
                      <a:srgbClr val="4D4D4D"/>
                    </a:solidFill>
                  </a:rPr>
                  <a:t>・リーダーシップがない人が</a:t>
                </a:r>
                <a:br>
                  <a:rPr lang="ja-JP" altLang="en-US" i="1">
                    <a:solidFill>
                      <a:srgbClr val="4D4D4D"/>
                    </a:solidFill>
                  </a:rPr>
                </a:br>
                <a:r>
                  <a:rPr lang="ja-JP" altLang="en-US" i="1">
                    <a:solidFill>
                      <a:srgbClr val="4D4D4D"/>
                    </a:solidFill>
                  </a:rPr>
                  <a:t>　ＱＣサークルリーダーになる可能性があり</a:t>
                </a:r>
              </a:p>
            </p:txBody>
          </p:sp>
        </p:grpSp>
        <p:grpSp>
          <p:nvGrpSpPr>
            <p:cNvPr id="103481" name="Group 57"/>
            <p:cNvGrpSpPr>
              <a:grpSpLocks/>
            </p:cNvGrpSpPr>
            <p:nvPr/>
          </p:nvGrpSpPr>
          <p:grpSpPr bwMode="auto">
            <a:xfrm>
              <a:off x="3380" y="1158"/>
              <a:ext cx="1541" cy="957"/>
              <a:chOff x="3380" y="1158"/>
              <a:chExt cx="1541" cy="957"/>
            </a:xfrm>
          </p:grpSpPr>
          <p:sp>
            <p:nvSpPr>
              <p:cNvPr id="103460" name="AutoShape 36"/>
              <p:cNvSpPr>
                <a:spLocks/>
              </p:cNvSpPr>
              <p:nvPr/>
            </p:nvSpPr>
            <p:spPr bwMode="auto">
              <a:xfrm>
                <a:off x="3380" y="1158"/>
                <a:ext cx="45" cy="408"/>
              </a:xfrm>
              <a:prstGeom prst="rightBracket">
                <a:avLst>
                  <a:gd name="adj" fmla="val 75556"/>
                </a:avLst>
              </a:prstGeom>
              <a:noFill/>
              <a:ln w="31750">
                <a:solidFill>
                  <a:schemeClr val="tx1"/>
                </a:solidFill>
                <a:round/>
                <a:headEnd/>
                <a:tailEnd/>
              </a:ln>
              <a:effectLst/>
              <a:extLst>
                <a:ext uri="{909E8E84-426E-40DD-AFC4-6F175D3DCCD1}">
                  <a14:hiddenFill xmlns:a14="http://schemas.microsoft.com/office/drawing/2010/main">
                    <a:solidFill>
                      <a:srgbClr val="99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b="1"/>
              </a:p>
            </p:txBody>
          </p:sp>
          <p:sp>
            <p:nvSpPr>
              <p:cNvPr id="103455" name="AutoShape 31"/>
              <p:cNvSpPr>
                <a:spLocks noChangeArrowheads="1"/>
              </p:cNvSpPr>
              <p:nvPr/>
            </p:nvSpPr>
            <p:spPr bwMode="auto">
              <a:xfrm flipH="1">
                <a:off x="4195" y="1253"/>
                <a:ext cx="726" cy="862"/>
              </a:xfrm>
              <a:prstGeom prst="curvedRightArrow">
                <a:avLst>
                  <a:gd name="adj1" fmla="val 23747"/>
                  <a:gd name="adj2" fmla="val 47493"/>
                  <a:gd name="adj3" fmla="val 33333"/>
                </a:avLst>
              </a:prstGeom>
              <a:solidFill>
                <a:srgbClr val="96969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73" name="Rectangle 49"/>
              <p:cNvSpPr>
                <a:spLocks noChangeArrowheads="1"/>
              </p:cNvSpPr>
              <p:nvPr/>
            </p:nvSpPr>
            <p:spPr bwMode="auto">
              <a:xfrm>
                <a:off x="3515" y="1253"/>
                <a:ext cx="91" cy="181"/>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74" name="Rectangle 50"/>
              <p:cNvSpPr>
                <a:spLocks noChangeArrowheads="1"/>
              </p:cNvSpPr>
              <p:nvPr/>
            </p:nvSpPr>
            <p:spPr bwMode="auto">
              <a:xfrm>
                <a:off x="3651" y="1253"/>
                <a:ext cx="91" cy="181"/>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75" name="Rectangle 51"/>
              <p:cNvSpPr>
                <a:spLocks noChangeArrowheads="1"/>
              </p:cNvSpPr>
              <p:nvPr/>
            </p:nvSpPr>
            <p:spPr bwMode="auto">
              <a:xfrm>
                <a:off x="3787" y="1253"/>
                <a:ext cx="91" cy="181"/>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77" name="Rectangle 53"/>
              <p:cNvSpPr>
                <a:spLocks noChangeArrowheads="1"/>
              </p:cNvSpPr>
              <p:nvPr/>
            </p:nvSpPr>
            <p:spPr bwMode="auto">
              <a:xfrm>
                <a:off x="3923" y="1253"/>
                <a:ext cx="91" cy="181"/>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3478" name="Rectangle 54"/>
              <p:cNvSpPr>
                <a:spLocks noChangeArrowheads="1"/>
              </p:cNvSpPr>
              <p:nvPr/>
            </p:nvSpPr>
            <p:spPr bwMode="auto">
              <a:xfrm>
                <a:off x="4059" y="1253"/>
                <a:ext cx="91" cy="181"/>
              </a:xfrm>
              <a:prstGeom prst="rect">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03480" name="Text Box 56"/>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3487"/>
                                        </p:tgtEl>
                                        <p:attrNameLst>
                                          <p:attrName>style.visibility</p:attrName>
                                        </p:attrNameLst>
                                      </p:cBhvr>
                                      <p:to>
                                        <p:strVal val="visible"/>
                                      </p:to>
                                    </p:set>
                                    <p:animEffect transition="in" filter="blinds(horizontal)">
                                      <p:cBhvr>
                                        <p:cTn id="7" dur="500"/>
                                        <p:tgtEl>
                                          <p:spTgt spid="1034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3488"/>
                                        </p:tgtEl>
                                        <p:attrNameLst>
                                          <p:attrName>style.visibility</p:attrName>
                                        </p:attrNameLst>
                                      </p:cBhvr>
                                      <p:to>
                                        <p:strVal val="visible"/>
                                      </p:to>
                                    </p:set>
                                    <p:animEffect transition="in" filter="blinds(horizontal)">
                                      <p:cBhvr>
                                        <p:cTn id="12" dur="500"/>
                                        <p:tgtEl>
                                          <p:spTgt spid="1034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3485"/>
                                        </p:tgtEl>
                                        <p:attrNameLst>
                                          <p:attrName>style.visibility</p:attrName>
                                        </p:attrNameLst>
                                      </p:cBhvr>
                                      <p:to>
                                        <p:strVal val="visible"/>
                                      </p:to>
                                    </p:set>
                                    <p:animEffect transition="in" filter="blinds(horizontal)">
                                      <p:cBhvr>
                                        <p:cTn id="17" dur="500"/>
                                        <p:tgtEl>
                                          <p:spTgt spid="10348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03486"/>
                                        </p:tgtEl>
                                        <p:attrNameLst>
                                          <p:attrName>style.visibility</p:attrName>
                                        </p:attrNameLst>
                                      </p:cBhvr>
                                      <p:to>
                                        <p:strVal val="visible"/>
                                      </p:to>
                                    </p:set>
                                    <p:animEffect transition="in" filter="blinds(horizontal)">
                                      <p:cBhvr>
                                        <p:cTn id="22" dur="500"/>
                                        <p:tgtEl>
                                          <p:spTgt spid="103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20" name="Rectangle 28"/>
          <p:cNvSpPr>
            <a:spLocks noChangeArrowheads="1"/>
          </p:cNvSpPr>
          <p:nvPr/>
        </p:nvSpPr>
        <p:spPr bwMode="auto">
          <a:xfrm>
            <a:off x="609600" y="331788"/>
            <a:ext cx="6770688" cy="576262"/>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021" name="Text Box 29"/>
          <p:cNvSpPr txBox="1">
            <a:spLocks noChangeArrowheads="1"/>
          </p:cNvSpPr>
          <p:nvPr/>
        </p:nvSpPr>
        <p:spPr bwMode="auto">
          <a:xfrm>
            <a:off x="539750" y="249238"/>
            <a:ext cx="6781800" cy="57943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solidFill>
                  <a:schemeClr val="bg1"/>
                </a:solidFill>
              </a:rPr>
              <a:t>８．短期運営事例と中期運営事例</a:t>
            </a:r>
          </a:p>
        </p:txBody>
      </p:sp>
      <p:grpSp>
        <p:nvGrpSpPr>
          <p:cNvPr id="85035" name="Group 43"/>
          <p:cNvGrpSpPr>
            <a:grpSpLocks/>
          </p:cNvGrpSpPr>
          <p:nvPr/>
        </p:nvGrpSpPr>
        <p:grpSpPr bwMode="auto">
          <a:xfrm>
            <a:off x="3924300" y="1635125"/>
            <a:ext cx="4991100" cy="4818063"/>
            <a:chOff x="2472" y="1030"/>
            <a:chExt cx="3144" cy="3035"/>
          </a:xfrm>
        </p:grpSpPr>
        <p:sp>
          <p:nvSpPr>
            <p:cNvPr id="85017" name="AutoShape 25"/>
            <p:cNvSpPr>
              <a:spLocks noChangeArrowheads="1"/>
            </p:cNvSpPr>
            <p:nvPr/>
          </p:nvSpPr>
          <p:spPr bwMode="auto">
            <a:xfrm rot="15251836" flipH="1">
              <a:off x="2829" y="714"/>
              <a:ext cx="240" cy="953"/>
            </a:xfrm>
            <a:prstGeom prst="curvedRightArrow">
              <a:avLst>
                <a:gd name="adj1" fmla="val 79417"/>
                <a:gd name="adj2" fmla="val 158833"/>
                <a:gd name="adj3" fmla="val 3333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5033" name="Group 41"/>
            <p:cNvGrpSpPr>
              <a:grpSpLocks/>
            </p:cNvGrpSpPr>
            <p:nvPr/>
          </p:nvGrpSpPr>
          <p:grpSpPr bwMode="auto">
            <a:xfrm>
              <a:off x="2925" y="1030"/>
              <a:ext cx="2691" cy="3035"/>
              <a:chOff x="2925" y="1030"/>
              <a:chExt cx="2691" cy="3035"/>
            </a:xfrm>
          </p:grpSpPr>
          <p:sp>
            <p:nvSpPr>
              <p:cNvPr id="85006" name="AutoShape 14"/>
              <p:cNvSpPr>
                <a:spLocks noChangeArrowheads="1"/>
              </p:cNvSpPr>
              <p:nvPr/>
            </p:nvSpPr>
            <p:spPr bwMode="auto">
              <a:xfrm>
                <a:off x="2928" y="1222"/>
                <a:ext cx="2640" cy="2843"/>
              </a:xfrm>
              <a:prstGeom prst="roundRect">
                <a:avLst>
                  <a:gd name="adj" fmla="val 16667"/>
                </a:avLst>
              </a:prstGeom>
              <a:solidFill>
                <a:srgbClr val="CC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007" name="AutoShape 15"/>
              <p:cNvSpPr>
                <a:spLocks noChangeArrowheads="1"/>
              </p:cNvSpPr>
              <p:nvPr/>
            </p:nvSpPr>
            <p:spPr bwMode="auto">
              <a:xfrm>
                <a:off x="3024" y="1558"/>
                <a:ext cx="2448" cy="42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000">
                    <a:solidFill>
                      <a:schemeClr val="accent2"/>
                    </a:solidFill>
                    <a:latin typeface="Arial" charset="0"/>
                    <a:ea typeface="HGP創英角ﾎﾟｯﾌﾟ体" pitchFamily="50" charset="-128"/>
                  </a:rPr>
                  <a:t>静岡地区選抜大会</a:t>
                </a:r>
                <a:r>
                  <a:rPr kumimoji="0" lang="ja-JP" altLang="en-US" sz="1400">
                    <a:solidFill>
                      <a:schemeClr val="accent2"/>
                    </a:solidFill>
                    <a:latin typeface="Arial" charset="0"/>
                    <a:ea typeface="HGP創英角ﾎﾟｯﾌﾟ体" pitchFamily="50" charset="-128"/>
                  </a:rPr>
                  <a:t>（運営事例発表会）</a:t>
                </a:r>
              </a:p>
            </p:txBody>
          </p:sp>
          <p:sp>
            <p:nvSpPr>
              <p:cNvPr id="85008" name="AutoShape 16"/>
              <p:cNvSpPr>
                <a:spLocks noChangeArrowheads="1"/>
              </p:cNvSpPr>
              <p:nvPr/>
            </p:nvSpPr>
            <p:spPr bwMode="auto">
              <a:xfrm>
                <a:off x="3264" y="2422"/>
                <a:ext cx="2064" cy="432"/>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a:solidFill>
                      <a:schemeClr val="accent2"/>
                    </a:solidFill>
                    <a:latin typeface="Arial" charset="0"/>
                    <a:ea typeface="HGP創英角ﾎﾟｯﾌﾟ体" pitchFamily="50" charset="-128"/>
                  </a:rPr>
                  <a:t>東海支部選抜大会</a:t>
                </a:r>
              </a:p>
            </p:txBody>
          </p:sp>
          <p:sp>
            <p:nvSpPr>
              <p:cNvPr id="85009" name="AutoShape 17"/>
              <p:cNvSpPr>
                <a:spLocks noChangeArrowheads="1"/>
              </p:cNvSpPr>
              <p:nvPr/>
            </p:nvSpPr>
            <p:spPr bwMode="auto">
              <a:xfrm>
                <a:off x="3120" y="3382"/>
                <a:ext cx="2256" cy="516"/>
              </a:xfrm>
              <a:prstGeom prst="roundRect">
                <a:avLst>
                  <a:gd name="adj" fmla="val 16667"/>
                </a:avLst>
              </a:prstGeom>
              <a:solidFill>
                <a:srgbClr val="FFFFFF"/>
              </a:soli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3200">
                    <a:solidFill>
                      <a:schemeClr val="accent2"/>
                    </a:solidFill>
                    <a:latin typeface="Arial" charset="0"/>
                    <a:ea typeface="HGP創英角ﾎﾟｯﾌﾟ体" pitchFamily="50" charset="-128"/>
                  </a:rPr>
                  <a:t>全日本選抜大会</a:t>
                </a:r>
              </a:p>
            </p:txBody>
          </p:sp>
          <p:sp>
            <p:nvSpPr>
              <p:cNvPr id="85010" name="AutoShape 18"/>
              <p:cNvSpPr>
                <a:spLocks noChangeArrowheads="1"/>
              </p:cNvSpPr>
              <p:nvPr/>
            </p:nvSpPr>
            <p:spPr bwMode="auto">
              <a:xfrm>
                <a:off x="3456" y="1030"/>
                <a:ext cx="1595" cy="420"/>
              </a:xfrm>
              <a:prstGeom prst="roundRect">
                <a:avLst>
                  <a:gd name="adj" fmla="val 16667"/>
                </a:avLst>
              </a:prstGeom>
              <a:solidFill>
                <a:schemeClr val="bg1"/>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u="sng">
                    <a:solidFill>
                      <a:schemeClr val="accent2"/>
                    </a:solidFill>
                    <a:latin typeface="Arial" charset="0"/>
                    <a:ea typeface="HGP創英角ﾎﾟｯﾌﾟ体" pitchFamily="50" charset="-128"/>
                  </a:rPr>
                  <a:t>中期 </a:t>
                </a:r>
                <a:r>
                  <a:rPr kumimoji="0" lang="ja-JP" altLang="en-US" sz="2000">
                    <a:solidFill>
                      <a:schemeClr val="accent2"/>
                    </a:solidFill>
                    <a:latin typeface="Arial" charset="0"/>
                    <a:ea typeface="HGP創英角ﾎﾟｯﾌﾟ体" pitchFamily="50" charset="-128"/>
                  </a:rPr>
                  <a:t>運営事例</a:t>
                </a:r>
                <a:endParaRPr kumimoji="0" lang="ja-JP" altLang="en-US" sz="2400">
                  <a:solidFill>
                    <a:schemeClr val="accent2"/>
                  </a:solidFill>
                  <a:latin typeface="Arial" charset="0"/>
                  <a:ea typeface="HGP創英角ﾎﾟｯﾌﾟ体" pitchFamily="50" charset="-128"/>
                </a:endParaRPr>
              </a:p>
            </p:txBody>
          </p:sp>
          <p:sp>
            <p:nvSpPr>
              <p:cNvPr id="85013" name="Text Box 21"/>
              <p:cNvSpPr txBox="1">
                <a:spLocks noChangeArrowheads="1"/>
              </p:cNvSpPr>
              <p:nvPr/>
            </p:nvSpPr>
            <p:spPr bwMode="auto">
              <a:xfrm>
                <a:off x="4224" y="2076"/>
                <a:ext cx="139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000"/>
                  <a:t>代表２サークル</a:t>
                </a:r>
              </a:p>
            </p:txBody>
          </p:sp>
          <p:sp>
            <p:nvSpPr>
              <p:cNvPr id="85014" name="Text Box 22"/>
              <p:cNvSpPr txBox="1">
                <a:spLocks noChangeArrowheads="1"/>
              </p:cNvSpPr>
              <p:nvPr/>
            </p:nvSpPr>
            <p:spPr bwMode="auto">
              <a:xfrm>
                <a:off x="4176" y="2950"/>
                <a:ext cx="12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000"/>
                  <a:t>代表３サークル</a:t>
                </a:r>
              </a:p>
            </p:txBody>
          </p:sp>
          <p:pic>
            <p:nvPicPr>
              <p:cNvPr id="85015" name="Picture 23" descr="28_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5" y="3249"/>
                <a:ext cx="396" cy="561"/>
              </a:xfrm>
              <a:prstGeom prst="rect">
                <a:avLst/>
              </a:prstGeom>
              <a:noFill/>
              <a:extLst>
                <a:ext uri="{909E8E84-426E-40DD-AFC4-6F175D3DCCD1}">
                  <a14:hiddenFill xmlns:a14="http://schemas.microsoft.com/office/drawing/2010/main">
                    <a:solidFill>
                      <a:srgbClr val="FFFFFF"/>
                    </a:solidFill>
                  </a14:hiddenFill>
                </a:ext>
              </a:extLst>
            </p:spPr>
          </p:pic>
          <p:sp>
            <p:nvSpPr>
              <p:cNvPr id="85026" name="AutoShape 34"/>
              <p:cNvSpPr>
                <a:spLocks noChangeArrowheads="1"/>
              </p:cNvSpPr>
              <p:nvPr/>
            </p:nvSpPr>
            <p:spPr bwMode="auto">
              <a:xfrm rot="5400000">
                <a:off x="3605" y="1979"/>
                <a:ext cx="363" cy="45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027" name="AutoShape 35"/>
              <p:cNvSpPr>
                <a:spLocks noChangeArrowheads="1"/>
              </p:cNvSpPr>
              <p:nvPr/>
            </p:nvSpPr>
            <p:spPr bwMode="auto">
              <a:xfrm rot="5400000">
                <a:off x="3605" y="2886"/>
                <a:ext cx="363" cy="45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85030" name="Text Box 38"/>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１０</a:t>
            </a:r>
          </a:p>
        </p:txBody>
      </p:sp>
      <p:grpSp>
        <p:nvGrpSpPr>
          <p:cNvPr id="85038" name="Group 46"/>
          <p:cNvGrpSpPr>
            <a:grpSpLocks/>
          </p:cNvGrpSpPr>
          <p:nvPr/>
        </p:nvGrpSpPr>
        <p:grpSpPr bwMode="auto">
          <a:xfrm>
            <a:off x="0" y="981075"/>
            <a:ext cx="4478338" cy="5694363"/>
            <a:chOff x="0" y="618"/>
            <a:chExt cx="2821" cy="3587"/>
          </a:xfrm>
        </p:grpSpPr>
        <p:grpSp>
          <p:nvGrpSpPr>
            <p:cNvPr id="85031" name="Group 39"/>
            <p:cNvGrpSpPr>
              <a:grpSpLocks/>
            </p:cNvGrpSpPr>
            <p:nvPr/>
          </p:nvGrpSpPr>
          <p:grpSpPr bwMode="auto">
            <a:xfrm>
              <a:off x="295" y="618"/>
              <a:ext cx="2434" cy="576"/>
              <a:chOff x="295" y="618"/>
              <a:chExt cx="2434" cy="576"/>
            </a:xfrm>
          </p:grpSpPr>
          <p:sp>
            <p:nvSpPr>
              <p:cNvPr id="84996" name="AutoShape 4"/>
              <p:cNvSpPr>
                <a:spLocks noChangeArrowheads="1"/>
              </p:cNvSpPr>
              <p:nvPr/>
            </p:nvSpPr>
            <p:spPr bwMode="auto">
              <a:xfrm>
                <a:off x="295" y="618"/>
                <a:ext cx="2434" cy="576"/>
              </a:xfrm>
              <a:prstGeom prst="horizontalScroll">
                <a:avLst>
                  <a:gd name="adj" fmla="val 12500"/>
                </a:avLst>
              </a:prstGeom>
              <a:solidFill>
                <a:srgbClr val="008000"/>
              </a:solidFill>
              <a:ln w="44450">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997" name="AutoShape 5"/>
              <p:cNvSpPr>
                <a:spLocks noChangeArrowheads="1"/>
              </p:cNvSpPr>
              <p:nvPr/>
            </p:nvSpPr>
            <p:spPr bwMode="auto">
              <a:xfrm>
                <a:off x="567" y="652"/>
                <a:ext cx="1996" cy="453"/>
              </a:xfrm>
              <a:prstGeom prst="roundRect">
                <a:avLst>
                  <a:gd name="adj" fmla="val 16667"/>
                </a:avLst>
              </a:prstGeom>
              <a:noFill/>
              <a:ln>
                <a:noFill/>
              </a:ln>
              <a:effectLst/>
              <a:extLst>
                <a:ext uri="{909E8E84-426E-40DD-AFC4-6F175D3DCCD1}">
                  <a14:hiddenFill xmlns:a14="http://schemas.microsoft.com/office/drawing/2010/main">
                    <a:solidFill>
                      <a:srgbClr val="FF66FF"/>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400">
                    <a:solidFill>
                      <a:schemeClr val="bg1"/>
                    </a:solidFill>
                    <a:latin typeface="Arial" charset="0"/>
                    <a:ea typeface="HGP創英角ﾎﾟｯﾌﾟ体" pitchFamily="50" charset="-128"/>
                  </a:rPr>
                  <a:t>静岡地区独自の取り組み</a:t>
                </a:r>
              </a:p>
            </p:txBody>
          </p:sp>
        </p:grpSp>
        <p:grpSp>
          <p:nvGrpSpPr>
            <p:cNvPr id="85037" name="Group 45"/>
            <p:cNvGrpSpPr>
              <a:grpSpLocks/>
            </p:cNvGrpSpPr>
            <p:nvPr/>
          </p:nvGrpSpPr>
          <p:grpSpPr bwMode="auto">
            <a:xfrm>
              <a:off x="0" y="1207"/>
              <a:ext cx="2821" cy="2998"/>
              <a:chOff x="0" y="1207"/>
              <a:chExt cx="2821" cy="2998"/>
            </a:xfrm>
          </p:grpSpPr>
          <p:grpSp>
            <p:nvGrpSpPr>
              <p:cNvPr id="85032" name="Group 40"/>
              <p:cNvGrpSpPr>
                <a:grpSpLocks/>
              </p:cNvGrpSpPr>
              <p:nvPr/>
            </p:nvGrpSpPr>
            <p:grpSpPr bwMode="auto">
              <a:xfrm>
                <a:off x="243" y="1207"/>
                <a:ext cx="2578" cy="2813"/>
                <a:chOff x="243" y="1207"/>
                <a:chExt cx="2578" cy="2813"/>
              </a:xfrm>
            </p:grpSpPr>
            <p:sp>
              <p:nvSpPr>
                <p:cNvPr id="84998" name="AutoShape 6"/>
                <p:cNvSpPr>
                  <a:spLocks noChangeArrowheads="1"/>
                </p:cNvSpPr>
                <p:nvPr/>
              </p:nvSpPr>
              <p:spPr bwMode="auto">
                <a:xfrm>
                  <a:off x="243" y="1429"/>
                  <a:ext cx="2578" cy="2591"/>
                </a:xfrm>
                <a:prstGeom prst="roundRect">
                  <a:avLst>
                    <a:gd name="adj" fmla="val 16667"/>
                  </a:avLst>
                </a:prstGeom>
                <a:solidFill>
                  <a:srgbClr val="CCFFFF"/>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999" name="AutoShape 7"/>
                <p:cNvSpPr>
                  <a:spLocks noChangeArrowheads="1"/>
                </p:cNvSpPr>
                <p:nvPr/>
              </p:nvSpPr>
              <p:spPr bwMode="auto">
                <a:xfrm>
                  <a:off x="771" y="1207"/>
                  <a:ext cx="1538" cy="423"/>
                </a:xfrm>
                <a:prstGeom prst="roundRect">
                  <a:avLst>
                    <a:gd name="adj" fmla="val 16667"/>
                  </a:avLst>
                </a:prstGeom>
                <a:solidFill>
                  <a:srgbClr val="99FF66"/>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u="sng">
                      <a:solidFill>
                        <a:srgbClr val="FF0000"/>
                      </a:solidFill>
                      <a:latin typeface="Arial" charset="0"/>
                      <a:ea typeface="HGP創英角ﾎﾟｯﾌﾟ体" pitchFamily="50" charset="-128"/>
                    </a:rPr>
                    <a:t>短期 </a:t>
                  </a:r>
                  <a:r>
                    <a:rPr kumimoji="0" lang="ja-JP" altLang="en-US" sz="2000">
                      <a:solidFill>
                        <a:srgbClr val="FF0000"/>
                      </a:solidFill>
                      <a:latin typeface="Arial" charset="0"/>
                      <a:ea typeface="HGP創英角ﾎﾟｯﾌﾟ体" pitchFamily="50" charset="-128"/>
                    </a:rPr>
                    <a:t>運営事例</a:t>
                  </a:r>
                </a:p>
              </p:txBody>
            </p:sp>
            <p:sp>
              <p:nvSpPr>
                <p:cNvPr id="85000" name="Text Box 8"/>
                <p:cNvSpPr txBox="1">
                  <a:spLocks noChangeArrowheads="1"/>
                </p:cNvSpPr>
                <p:nvPr/>
              </p:nvSpPr>
              <p:spPr bwMode="auto">
                <a:xfrm>
                  <a:off x="340" y="1844"/>
                  <a:ext cx="2389"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000">
                      <a:solidFill>
                        <a:schemeClr val="tx2"/>
                      </a:solidFill>
                      <a:latin typeface="HGP創英角ﾎﾟｯﾌﾟ体" pitchFamily="50" charset="-128"/>
                      <a:ea typeface="HGP創英角ﾎﾟｯﾌﾟ体" pitchFamily="50" charset="-128"/>
                    </a:rPr>
                    <a:t>　＊簡易型として、</a:t>
                  </a:r>
                </a:p>
                <a:p>
                  <a:pPr eaLnBrk="0" hangingPunct="0"/>
                  <a:r>
                    <a:rPr kumimoji="0" lang="ja-JP" altLang="en-US" sz="2000">
                      <a:solidFill>
                        <a:schemeClr val="tx2"/>
                      </a:solidFill>
                      <a:latin typeface="HGP創英角ﾎﾟｯﾌﾟ体" pitchFamily="50" charset="-128"/>
                      <a:ea typeface="HGP創英角ﾎﾟｯﾌﾟ体" pitchFamily="50" charset="-128"/>
                    </a:rPr>
                    <a:t>　　　　　２００８年から導入　</a:t>
                  </a:r>
                  <a:br>
                    <a:rPr kumimoji="0" lang="ja-JP" altLang="en-US" sz="2000">
                      <a:solidFill>
                        <a:schemeClr val="tx2"/>
                      </a:solidFill>
                      <a:latin typeface="HGP創英角ﾎﾟｯﾌﾟ体" pitchFamily="50" charset="-128"/>
                      <a:ea typeface="HGP創英角ﾎﾟｯﾌﾟ体" pitchFamily="50" charset="-128"/>
                    </a:rPr>
                  </a:br>
                  <a:r>
                    <a:rPr kumimoji="0" lang="ja-JP" altLang="en-US" sz="2000">
                      <a:solidFill>
                        <a:schemeClr val="tx2"/>
                      </a:solidFill>
                      <a:latin typeface="HGP創英角ﾎﾟｯﾌﾟ体" pitchFamily="50" charset="-128"/>
                      <a:ea typeface="HGP創英角ﾎﾟｯﾌﾟ体" pitchFamily="50" charset="-128"/>
                    </a:rPr>
                    <a:t>　</a:t>
                  </a:r>
                  <a:r>
                    <a:rPr kumimoji="0" lang="ja-JP" altLang="en-US" sz="2000">
                      <a:solidFill>
                        <a:srgbClr val="0033CC"/>
                      </a:solidFill>
                      <a:latin typeface="HGP創英角ﾎﾟｯﾌﾟ体" pitchFamily="50" charset="-128"/>
                      <a:ea typeface="HGP創英角ﾎﾟｯﾌﾟ体" pitchFamily="50" charset="-128"/>
                    </a:rPr>
                    <a:t>（選抜大会へ向けての足がかり）</a:t>
                  </a:r>
                </a:p>
              </p:txBody>
            </p:sp>
            <p:sp>
              <p:nvSpPr>
                <p:cNvPr id="85001" name="Rectangle 9"/>
                <p:cNvSpPr>
                  <a:spLocks noChangeArrowheads="1"/>
                </p:cNvSpPr>
                <p:nvPr/>
              </p:nvSpPr>
              <p:spPr bwMode="auto">
                <a:xfrm>
                  <a:off x="431" y="2512"/>
                  <a:ext cx="2327" cy="782"/>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kumimoji="0" lang="ja-JP" altLang="en-US" sz="2000">
                      <a:solidFill>
                        <a:srgbClr val="FF0000"/>
                      </a:solidFill>
                    </a:rPr>
                    <a:t>１年程度の短期間</a:t>
                  </a:r>
                  <a:r>
                    <a:rPr kumimoji="0" lang="ja-JP" altLang="en-US" sz="2000"/>
                    <a:t>でサークルが</a:t>
                  </a:r>
                  <a:br>
                    <a:rPr kumimoji="0" lang="ja-JP" altLang="en-US" sz="2000"/>
                  </a:br>
                  <a:r>
                    <a:rPr kumimoji="0" lang="ja-JP" altLang="en-US" sz="2000"/>
                    <a:t>どう成長したかを</a:t>
                  </a:r>
                  <a:r>
                    <a:rPr kumimoji="0" lang="ja-JP" altLang="en-US" sz="2000">
                      <a:solidFill>
                        <a:srgbClr val="FF0000"/>
                      </a:solidFill>
                    </a:rPr>
                    <a:t>改善事例</a:t>
                  </a:r>
                  <a:br>
                    <a:rPr kumimoji="0" lang="ja-JP" altLang="en-US" sz="2000">
                      <a:solidFill>
                        <a:srgbClr val="FF0000"/>
                      </a:solidFill>
                    </a:rPr>
                  </a:br>
                  <a:r>
                    <a:rPr kumimoji="0" lang="ja-JP" altLang="en-US" sz="2000">
                      <a:solidFill>
                        <a:srgbClr val="FF0000"/>
                      </a:solidFill>
                    </a:rPr>
                    <a:t>（１事例）</a:t>
                  </a:r>
                  <a:r>
                    <a:rPr kumimoji="0" lang="ja-JP" altLang="en-US" sz="2000"/>
                    <a:t>を交えて発表する</a:t>
                  </a:r>
                </a:p>
              </p:txBody>
            </p:sp>
          </p:grpSp>
          <p:sp>
            <p:nvSpPr>
              <p:cNvPr id="85003" name="AutoShape 11"/>
              <p:cNvSpPr>
                <a:spLocks noChangeArrowheads="1"/>
              </p:cNvSpPr>
              <p:nvPr/>
            </p:nvSpPr>
            <p:spPr bwMode="auto">
              <a:xfrm>
                <a:off x="1155" y="3625"/>
                <a:ext cx="1584" cy="576"/>
              </a:xfrm>
              <a:prstGeom prst="wedgeRoundRectCallout">
                <a:avLst>
                  <a:gd name="adj1" fmla="val -78407"/>
                  <a:gd name="adj2" fmla="val -45833"/>
                  <a:gd name="adj3" fmla="val 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endParaRPr kumimoji="0" lang="ja-JP" altLang="ja-JP" sz="2400">
                  <a:ea typeface="ＭＳ Ｐゴシック" pitchFamily="50" charset="-128"/>
                </a:endParaRPr>
              </a:p>
            </p:txBody>
          </p:sp>
          <p:sp>
            <p:nvSpPr>
              <p:cNvPr id="85004" name="Text Box 12"/>
              <p:cNvSpPr txBox="1">
                <a:spLocks noChangeArrowheads="1"/>
              </p:cNvSpPr>
              <p:nvPr/>
            </p:nvSpPr>
            <p:spPr bwMode="auto">
              <a:xfrm>
                <a:off x="1324" y="3683"/>
                <a:ext cx="131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i="1">
                    <a:ea typeface="HGP白洲極太楷書体" pitchFamily="66" charset="-128"/>
                  </a:rPr>
                  <a:t>気軽に参加して下さい</a:t>
                </a:r>
                <a:r>
                  <a:rPr kumimoji="0" lang="ja-JP" altLang="en-US" sz="2400" b="1" i="1">
                    <a:ea typeface="HGP白洲極太楷書体" pitchFamily="66" charset="-128"/>
                  </a:rPr>
                  <a:t>！</a:t>
                </a:r>
              </a:p>
            </p:txBody>
          </p:sp>
          <p:pic>
            <p:nvPicPr>
              <p:cNvPr id="8500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3"/>
                <a:ext cx="893" cy="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5038"/>
                                        </p:tgtEl>
                                        <p:attrNameLst>
                                          <p:attrName>style.visibility</p:attrName>
                                        </p:attrNameLst>
                                      </p:cBhvr>
                                      <p:to>
                                        <p:strVal val="visible"/>
                                      </p:to>
                                    </p:set>
                                    <p:animEffect transition="in" filter="blinds(horizontal)">
                                      <p:cBhvr>
                                        <p:cTn id="7" dur="500"/>
                                        <p:tgtEl>
                                          <p:spTgt spid="850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5035"/>
                                        </p:tgtEl>
                                        <p:attrNameLst>
                                          <p:attrName>style.visibility</p:attrName>
                                        </p:attrNameLst>
                                      </p:cBhvr>
                                      <p:to>
                                        <p:strVal val="visible"/>
                                      </p:to>
                                    </p:set>
                                    <p:animEffect transition="in" filter="blinds(horizontal)">
                                      <p:cBhvr>
                                        <p:cTn id="12" dur="500"/>
                                        <p:tgtEl>
                                          <p:spTgt spid="85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0" name="Text Box 6"/>
          <p:cNvSpPr txBox="1">
            <a:spLocks noChangeArrowheads="1"/>
          </p:cNvSpPr>
          <p:nvPr/>
        </p:nvSpPr>
        <p:spPr bwMode="auto">
          <a:xfrm>
            <a:off x="611188" y="476250"/>
            <a:ext cx="5832475"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p>
        </p:txBody>
      </p:sp>
      <p:sp>
        <p:nvSpPr>
          <p:cNvPr id="108551" name="Text Box 7"/>
          <p:cNvSpPr txBox="1">
            <a:spLocks noChangeArrowheads="1"/>
          </p:cNvSpPr>
          <p:nvPr/>
        </p:nvSpPr>
        <p:spPr bwMode="auto">
          <a:xfrm>
            <a:off x="539750" y="249238"/>
            <a:ext cx="5903913" cy="57943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solidFill>
                  <a:schemeClr val="bg1"/>
                </a:solidFill>
              </a:rPr>
              <a:t>９．短期運営事例への道すじ</a:t>
            </a:r>
          </a:p>
        </p:txBody>
      </p:sp>
      <p:grpSp>
        <p:nvGrpSpPr>
          <p:cNvPr id="108569" name="Group 25"/>
          <p:cNvGrpSpPr>
            <a:grpSpLocks/>
          </p:cNvGrpSpPr>
          <p:nvPr/>
        </p:nvGrpSpPr>
        <p:grpSpPr bwMode="auto">
          <a:xfrm>
            <a:off x="179388" y="908050"/>
            <a:ext cx="8785225" cy="1873250"/>
            <a:chOff x="113" y="572"/>
            <a:chExt cx="5534" cy="1180"/>
          </a:xfrm>
        </p:grpSpPr>
        <p:sp>
          <p:nvSpPr>
            <p:cNvPr id="108549" name="AutoShape 5"/>
            <p:cNvSpPr>
              <a:spLocks noChangeArrowheads="1"/>
            </p:cNvSpPr>
            <p:nvPr/>
          </p:nvSpPr>
          <p:spPr bwMode="auto">
            <a:xfrm>
              <a:off x="113" y="1071"/>
              <a:ext cx="5534" cy="681"/>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8553" name="Text Box 9"/>
            <p:cNvSpPr txBox="1">
              <a:spLocks noChangeArrowheads="1"/>
            </p:cNvSpPr>
            <p:nvPr/>
          </p:nvSpPr>
          <p:spPr bwMode="auto">
            <a:xfrm>
              <a:off x="612" y="572"/>
              <a:ext cx="344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i="1"/>
                <a:t>選抜大会への足がかり</a:t>
              </a:r>
            </a:p>
          </p:txBody>
        </p:sp>
        <p:sp>
          <p:nvSpPr>
            <p:cNvPr id="108554" name="Text Box 10"/>
            <p:cNvSpPr txBox="1">
              <a:spLocks noChangeArrowheads="1"/>
            </p:cNvSpPr>
            <p:nvPr/>
          </p:nvSpPr>
          <p:spPr bwMode="auto">
            <a:xfrm>
              <a:off x="204" y="1158"/>
              <a:ext cx="5080"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良い改善活動には必ずリーダーの努力、工夫がある、これを報告しよう！</a:t>
              </a:r>
            </a:p>
          </p:txBody>
        </p:sp>
        <p:sp>
          <p:nvSpPr>
            <p:cNvPr id="108555" name="Text Box 11"/>
            <p:cNvSpPr txBox="1">
              <a:spLocks noChangeArrowheads="1"/>
            </p:cNvSpPr>
            <p:nvPr/>
          </p:nvSpPr>
          <p:spPr bwMode="auto">
            <a:xfrm>
              <a:off x="476" y="1430"/>
              <a:ext cx="4944"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（新しい技術や仕事の勉強　アイデア発掘　他部署との連携　などなど）</a:t>
              </a:r>
            </a:p>
          </p:txBody>
        </p:sp>
        <p:sp>
          <p:nvSpPr>
            <p:cNvPr id="108556" name="Text Box 12"/>
            <p:cNvSpPr txBox="1">
              <a:spLocks noChangeArrowheads="1"/>
            </p:cNvSpPr>
            <p:nvPr/>
          </p:nvSpPr>
          <p:spPr bwMode="auto">
            <a:xfrm>
              <a:off x="1338" y="799"/>
              <a:ext cx="326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i="1"/>
                <a:t>まずは短期運営事例に挑戦させよう！</a:t>
              </a:r>
            </a:p>
          </p:txBody>
        </p:sp>
      </p:grpSp>
      <p:grpSp>
        <p:nvGrpSpPr>
          <p:cNvPr id="108570" name="Group 26"/>
          <p:cNvGrpSpPr>
            <a:grpSpLocks/>
          </p:cNvGrpSpPr>
          <p:nvPr/>
        </p:nvGrpSpPr>
        <p:grpSpPr bwMode="auto">
          <a:xfrm>
            <a:off x="179388" y="2852738"/>
            <a:ext cx="8785225" cy="3816350"/>
            <a:chOff x="113" y="1797"/>
            <a:chExt cx="5534" cy="2404"/>
          </a:xfrm>
        </p:grpSpPr>
        <p:sp>
          <p:nvSpPr>
            <p:cNvPr id="108548" name="Rectangle 4"/>
            <p:cNvSpPr>
              <a:spLocks noChangeArrowheads="1"/>
            </p:cNvSpPr>
            <p:nvPr/>
          </p:nvSpPr>
          <p:spPr bwMode="auto">
            <a:xfrm>
              <a:off x="113" y="1797"/>
              <a:ext cx="5534" cy="2404"/>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8552" name="Text Box 8"/>
            <p:cNvSpPr txBox="1">
              <a:spLocks noChangeArrowheads="1"/>
            </p:cNvSpPr>
            <p:nvPr/>
          </p:nvSpPr>
          <p:spPr bwMode="auto">
            <a:xfrm>
              <a:off x="929" y="3445"/>
              <a:ext cx="4174"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・改善事例のテーマに運営関連のサブテーマを入れると良い</a:t>
              </a:r>
            </a:p>
          </p:txBody>
        </p:sp>
        <p:sp>
          <p:nvSpPr>
            <p:cNvPr id="108557" name="Text Box 13"/>
            <p:cNvSpPr txBox="1">
              <a:spLocks noChangeArrowheads="1"/>
            </p:cNvSpPr>
            <p:nvPr/>
          </p:nvSpPr>
          <p:spPr bwMode="auto">
            <a:xfrm>
              <a:off x="929" y="2523"/>
              <a:ext cx="3901"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・サークルのレベルを把握をして弱み強みを評価しておくと良い。</a:t>
              </a:r>
            </a:p>
          </p:txBody>
        </p:sp>
        <p:sp>
          <p:nvSpPr>
            <p:cNvPr id="108558" name="Text Box 14"/>
            <p:cNvSpPr txBox="1">
              <a:spLocks noChangeArrowheads="1"/>
            </p:cNvSpPr>
            <p:nvPr/>
          </p:nvSpPr>
          <p:spPr bwMode="auto">
            <a:xfrm>
              <a:off x="431" y="2296"/>
              <a:ext cx="4445"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２）サークルの過去の運営関係の課題・問題をまとめる</a:t>
              </a:r>
            </a:p>
          </p:txBody>
        </p:sp>
        <p:sp>
          <p:nvSpPr>
            <p:cNvPr id="108559" name="Text Box 15"/>
            <p:cNvSpPr txBox="1">
              <a:spLocks noChangeArrowheads="1"/>
            </p:cNvSpPr>
            <p:nvPr/>
          </p:nvSpPr>
          <p:spPr bwMode="auto">
            <a:xfrm>
              <a:off x="431" y="2024"/>
              <a:ext cx="5126"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１）優秀サークル選出　（がんばっているサークルにスポットを当てる）</a:t>
              </a:r>
            </a:p>
          </p:txBody>
        </p:sp>
        <p:sp>
          <p:nvSpPr>
            <p:cNvPr id="108560" name="Text Box 16"/>
            <p:cNvSpPr txBox="1">
              <a:spLocks noChangeArrowheads="1"/>
            </p:cNvSpPr>
            <p:nvPr/>
          </p:nvSpPr>
          <p:spPr bwMode="auto">
            <a:xfrm>
              <a:off x="249" y="1797"/>
              <a:ext cx="2994"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発表までのステップ</a:t>
              </a:r>
            </a:p>
          </p:txBody>
        </p:sp>
        <p:sp>
          <p:nvSpPr>
            <p:cNvPr id="108561" name="Text Box 17"/>
            <p:cNvSpPr txBox="1">
              <a:spLocks noChangeArrowheads="1"/>
            </p:cNvSpPr>
            <p:nvPr/>
          </p:nvSpPr>
          <p:spPr bwMode="auto">
            <a:xfrm>
              <a:off x="431" y="2795"/>
              <a:ext cx="5034"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ja-JP" altLang="en-US"/>
                <a:t>３）テ</a:t>
              </a:r>
              <a:r>
                <a:rPr lang="ja-JP" altLang="en-US"/>
                <a:t>ーマ解決活動と運営の課題・問題の取り組みを関連付けまとめる</a:t>
              </a:r>
            </a:p>
          </p:txBody>
        </p:sp>
        <p:sp>
          <p:nvSpPr>
            <p:cNvPr id="108562" name="Text Box 18"/>
            <p:cNvSpPr txBox="1">
              <a:spLocks noChangeArrowheads="1"/>
            </p:cNvSpPr>
            <p:nvPr/>
          </p:nvSpPr>
          <p:spPr bwMode="auto">
            <a:xfrm>
              <a:off x="929" y="3022"/>
              <a:ext cx="3765"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・改善効果を出すのに役立った運営の取り組み（工夫点）</a:t>
              </a:r>
            </a:p>
          </p:txBody>
        </p:sp>
        <p:sp>
          <p:nvSpPr>
            <p:cNvPr id="108563" name="Text Box 19"/>
            <p:cNvSpPr txBox="1">
              <a:spLocks noChangeArrowheads="1"/>
            </p:cNvSpPr>
            <p:nvPr/>
          </p:nvSpPr>
          <p:spPr bwMode="auto">
            <a:xfrm>
              <a:off x="431" y="3653"/>
              <a:ext cx="4490"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４）テーマ改善活動の成果と運営取り組みの成果をまとめる</a:t>
              </a:r>
            </a:p>
          </p:txBody>
        </p:sp>
        <p:sp>
          <p:nvSpPr>
            <p:cNvPr id="108564" name="Text Box 20"/>
            <p:cNvSpPr txBox="1">
              <a:spLocks noChangeArrowheads="1"/>
            </p:cNvSpPr>
            <p:nvPr/>
          </p:nvSpPr>
          <p:spPr bwMode="auto">
            <a:xfrm>
              <a:off x="929" y="3884"/>
              <a:ext cx="4445"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・レベル把握をしてサークルやメンバーの成長を評価しておく</a:t>
              </a:r>
            </a:p>
          </p:txBody>
        </p:sp>
        <p:sp>
          <p:nvSpPr>
            <p:cNvPr id="108565" name="Text Box 21"/>
            <p:cNvSpPr txBox="1">
              <a:spLocks noChangeArrowheads="1"/>
            </p:cNvSpPr>
            <p:nvPr/>
          </p:nvSpPr>
          <p:spPr bwMode="auto">
            <a:xfrm>
              <a:off x="930" y="3249"/>
              <a:ext cx="3991"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chemeClr val="accent2"/>
                  </a:solidFill>
                </a:rPr>
                <a:t>・運営改善に至ったプロセス、がんばり、苦労などまとめておく</a:t>
              </a:r>
            </a:p>
          </p:txBody>
        </p:sp>
      </p:grpSp>
      <p:sp>
        <p:nvSpPr>
          <p:cNvPr id="108566" name="Text Box 22"/>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8569"/>
                                        </p:tgtEl>
                                        <p:attrNameLst>
                                          <p:attrName>style.visibility</p:attrName>
                                        </p:attrNameLst>
                                      </p:cBhvr>
                                      <p:to>
                                        <p:strVal val="visible"/>
                                      </p:to>
                                    </p:set>
                                    <p:animEffect transition="in" filter="blinds(horizontal)">
                                      <p:cBhvr>
                                        <p:cTn id="7" dur="500"/>
                                        <p:tgtEl>
                                          <p:spTgt spid="1085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8570"/>
                                        </p:tgtEl>
                                        <p:attrNameLst>
                                          <p:attrName>style.visibility</p:attrName>
                                        </p:attrNameLst>
                                      </p:cBhvr>
                                      <p:to>
                                        <p:strVal val="visible"/>
                                      </p:to>
                                    </p:set>
                                    <p:animEffect transition="in" filter="blinds(horizontal)">
                                      <p:cBhvr>
                                        <p:cTn id="12" dur="500"/>
                                        <p:tgtEl>
                                          <p:spTgt spid="108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7" name="Rectangle 87"/>
          <p:cNvSpPr>
            <a:spLocks noChangeArrowheads="1"/>
          </p:cNvSpPr>
          <p:nvPr/>
        </p:nvSpPr>
        <p:spPr bwMode="auto">
          <a:xfrm>
            <a:off x="395288" y="260350"/>
            <a:ext cx="8424862" cy="504825"/>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526" name="Text Box 86"/>
          <p:cNvSpPr txBox="1">
            <a:spLocks noChangeArrowheads="1"/>
          </p:cNvSpPr>
          <p:nvPr/>
        </p:nvSpPr>
        <p:spPr bwMode="auto">
          <a:xfrm>
            <a:off x="323850" y="115888"/>
            <a:ext cx="8351838" cy="519112"/>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１０．発表（活動）の基本プロセス</a:t>
            </a:r>
            <a:r>
              <a:rPr lang="ja-JP" altLang="en-US" sz="2400">
                <a:solidFill>
                  <a:schemeClr val="bg1"/>
                </a:solidFill>
              </a:rPr>
              <a:t>（短期・中期）</a:t>
            </a:r>
          </a:p>
        </p:txBody>
      </p:sp>
      <p:sp>
        <p:nvSpPr>
          <p:cNvPr id="61529" name="Rectangle 89"/>
          <p:cNvSpPr>
            <a:spLocks noChangeArrowheads="1"/>
          </p:cNvSpPr>
          <p:nvPr/>
        </p:nvSpPr>
        <p:spPr bwMode="auto">
          <a:xfrm>
            <a:off x="155575" y="1125538"/>
            <a:ext cx="8785225" cy="8636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43" name="Rectangle 3"/>
          <p:cNvSpPr>
            <a:spLocks noChangeArrowheads="1"/>
          </p:cNvSpPr>
          <p:nvPr/>
        </p:nvSpPr>
        <p:spPr bwMode="auto">
          <a:xfrm>
            <a:off x="107950" y="3852863"/>
            <a:ext cx="8839200" cy="773112"/>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45" name="Rectangle 5"/>
          <p:cNvSpPr>
            <a:spLocks noChangeArrowheads="1"/>
          </p:cNvSpPr>
          <p:nvPr/>
        </p:nvSpPr>
        <p:spPr bwMode="auto">
          <a:xfrm>
            <a:off x="107950" y="838200"/>
            <a:ext cx="8812213" cy="28733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447" name="Rectangle 7"/>
          <p:cNvSpPr>
            <a:spLocks noChangeArrowheads="1"/>
          </p:cNvSpPr>
          <p:nvPr/>
        </p:nvSpPr>
        <p:spPr bwMode="auto">
          <a:xfrm>
            <a:off x="661988" y="1989138"/>
            <a:ext cx="8258175" cy="1833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sz="2400" b="1">
              <a:ea typeface="ＭＳ Ｐゴシック" pitchFamily="50" charset="-128"/>
            </a:endParaRPr>
          </a:p>
        </p:txBody>
      </p:sp>
      <p:sp>
        <p:nvSpPr>
          <p:cNvPr id="61448" name="Rectangle 8"/>
          <p:cNvSpPr>
            <a:spLocks noChangeArrowheads="1"/>
          </p:cNvSpPr>
          <p:nvPr/>
        </p:nvSpPr>
        <p:spPr bwMode="auto">
          <a:xfrm>
            <a:off x="661988" y="4667250"/>
            <a:ext cx="8267700" cy="1428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449" name="Rectangle 9"/>
          <p:cNvSpPr>
            <a:spLocks noChangeArrowheads="1"/>
          </p:cNvSpPr>
          <p:nvPr/>
        </p:nvSpPr>
        <p:spPr bwMode="auto">
          <a:xfrm>
            <a:off x="195263" y="915988"/>
            <a:ext cx="56038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区分</a:t>
            </a:r>
            <a:endParaRPr lang="ja-JP" altLang="en-US" sz="1200" b="1">
              <a:solidFill>
                <a:schemeClr val="tx2"/>
              </a:solidFill>
              <a:latin typeface="Arial" charset="0"/>
              <a:ea typeface="HG丸ｺﾞｼｯｸM-PRO" pitchFamily="50" charset="-128"/>
            </a:endParaRPr>
          </a:p>
        </p:txBody>
      </p:sp>
      <p:sp>
        <p:nvSpPr>
          <p:cNvPr id="61450" name="Rectangle 10"/>
          <p:cNvSpPr>
            <a:spLocks noChangeArrowheads="1"/>
          </p:cNvSpPr>
          <p:nvPr/>
        </p:nvSpPr>
        <p:spPr bwMode="auto">
          <a:xfrm>
            <a:off x="971550" y="892175"/>
            <a:ext cx="15843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基本的な発表手順</a:t>
            </a:r>
            <a:endParaRPr lang="ja-JP" altLang="en-US" sz="1200" b="1">
              <a:solidFill>
                <a:schemeClr val="tx2"/>
              </a:solidFill>
              <a:latin typeface="Arial" charset="0"/>
              <a:ea typeface="HG丸ｺﾞｼｯｸM-PRO" pitchFamily="50" charset="-128"/>
            </a:endParaRPr>
          </a:p>
        </p:txBody>
      </p:sp>
      <p:sp>
        <p:nvSpPr>
          <p:cNvPr id="61451" name="Rectangle 11"/>
          <p:cNvSpPr>
            <a:spLocks noChangeArrowheads="1"/>
          </p:cNvSpPr>
          <p:nvPr/>
        </p:nvSpPr>
        <p:spPr bwMode="auto">
          <a:xfrm>
            <a:off x="3641725" y="890588"/>
            <a:ext cx="762000"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具体的内容</a:t>
            </a:r>
            <a:endParaRPr lang="ja-JP" altLang="en-US" sz="1200" b="1">
              <a:solidFill>
                <a:schemeClr val="tx2"/>
              </a:solidFill>
              <a:latin typeface="Arial" charset="0"/>
              <a:ea typeface="HG丸ｺﾞｼｯｸM-PRO" pitchFamily="50" charset="-128"/>
            </a:endParaRPr>
          </a:p>
        </p:txBody>
      </p:sp>
      <p:sp>
        <p:nvSpPr>
          <p:cNvPr id="61452" name="Rectangle 12"/>
          <p:cNvSpPr>
            <a:spLocks noChangeArrowheads="1"/>
          </p:cNvSpPr>
          <p:nvPr/>
        </p:nvSpPr>
        <p:spPr bwMode="auto">
          <a:xfrm>
            <a:off x="7108825" y="877888"/>
            <a:ext cx="457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留意点</a:t>
            </a:r>
            <a:endParaRPr lang="ja-JP" altLang="en-US" sz="1200" b="1">
              <a:solidFill>
                <a:schemeClr val="tx2"/>
              </a:solidFill>
              <a:latin typeface="Arial" charset="0"/>
              <a:ea typeface="HG丸ｺﾞｼｯｸM-PRO" pitchFamily="50" charset="-128"/>
            </a:endParaRPr>
          </a:p>
        </p:txBody>
      </p:sp>
      <p:sp>
        <p:nvSpPr>
          <p:cNvPr id="61453" name="Rectangle 13"/>
          <p:cNvSpPr>
            <a:spLocks noChangeArrowheads="1"/>
          </p:cNvSpPr>
          <p:nvPr/>
        </p:nvSpPr>
        <p:spPr bwMode="auto">
          <a:xfrm>
            <a:off x="968375" y="1196975"/>
            <a:ext cx="9509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400" b="1">
                <a:solidFill>
                  <a:schemeClr val="accent2"/>
                </a:solidFill>
                <a:latin typeface="ＭＳ Ｐゴシック" pitchFamily="50" charset="-128"/>
                <a:ea typeface="ＭＳ Ｐゴシック" pitchFamily="50" charset="-128"/>
              </a:rPr>
              <a:t>１．会社紹介</a:t>
            </a:r>
            <a:endParaRPr lang="ja-JP" altLang="en-US" sz="1400" b="1">
              <a:solidFill>
                <a:schemeClr val="accent2"/>
              </a:solidFill>
              <a:latin typeface="Arial" charset="0"/>
              <a:ea typeface="HG丸ｺﾞｼｯｸM-PRO" pitchFamily="50" charset="-128"/>
            </a:endParaRPr>
          </a:p>
        </p:txBody>
      </p:sp>
      <p:sp>
        <p:nvSpPr>
          <p:cNvPr id="61454" name="Rectangle 14"/>
          <p:cNvSpPr>
            <a:spLocks noChangeArrowheads="1"/>
          </p:cNvSpPr>
          <p:nvPr/>
        </p:nvSpPr>
        <p:spPr bwMode="auto">
          <a:xfrm>
            <a:off x="2725738" y="1230313"/>
            <a:ext cx="18462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solidFill>
                  <a:schemeClr val="accent2"/>
                </a:solidFill>
                <a:latin typeface="ＭＳ Ｐゴシック" pitchFamily="50" charset="-128"/>
                <a:ea typeface="ＭＳ Ｐゴシック" pitchFamily="50" charset="-128"/>
              </a:rPr>
              <a:t>・会社、製品の紹介をする。</a:t>
            </a:r>
            <a:endParaRPr lang="ja-JP" altLang="en-US" sz="1200" b="1">
              <a:solidFill>
                <a:schemeClr val="accent2"/>
              </a:solidFill>
              <a:latin typeface="Arial" charset="0"/>
              <a:ea typeface="HG丸ｺﾞｼｯｸM-PRO" pitchFamily="50" charset="-128"/>
            </a:endParaRPr>
          </a:p>
        </p:txBody>
      </p:sp>
      <p:sp>
        <p:nvSpPr>
          <p:cNvPr id="61455" name="Rectangle 15"/>
          <p:cNvSpPr>
            <a:spLocks noChangeArrowheads="1"/>
          </p:cNvSpPr>
          <p:nvPr/>
        </p:nvSpPr>
        <p:spPr bwMode="auto">
          <a:xfrm>
            <a:off x="971550" y="1484313"/>
            <a:ext cx="165576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400" b="1">
                <a:solidFill>
                  <a:schemeClr val="accent2"/>
                </a:solidFill>
                <a:latin typeface="ＭＳ Ｐゴシック" pitchFamily="50" charset="-128"/>
                <a:ea typeface="ＭＳ Ｐゴシック" pitchFamily="50" charset="-128"/>
              </a:rPr>
              <a:t>２．職場及びサークル</a:t>
            </a:r>
            <a:br>
              <a:rPr lang="ja-JP" altLang="en-US" sz="1400" b="1">
                <a:solidFill>
                  <a:schemeClr val="accent2"/>
                </a:solidFill>
                <a:latin typeface="ＭＳ Ｐゴシック" pitchFamily="50" charset="-128"/>
                <a:ea typeface="ＭＳ Ｐゴシック" pitchFamily="50" charset="-128"/>
              </a:rPr>
            </a:br>
            <a:r>
              <a:rPr lang="ja-JP" altLang="en-US" sz="1400" b="1">
                <a:solidFill>
                  <a:schemeClr val="accent2"/>
                </a:solidFill>
                <a:latin typeface="ＭＳ Ｐゴシック" pitchFamily="50" charset="-128"/>
                <a:ea typeface="ＭＳ Ｐゴシック" pitchFamily="50" charset="-128"/>
              </a:rPr>
              <a:t>　　紹介</a:t>
            </a:r>
            <a:endParaRPr lang="ja-JP" altLang="en-US" sz="1400" b="1">
              <a:solidFill>
                <a:schemeClr val="accent2"/>
              </a:solidFill>
              <a:latin typeface="Arial" charset="0"/>
              <a:ea typeface="HG丸ｺﾞｼｯｸM-PRO" pitchFamily="50" charset="-128"/>
            </a:endParaRPr>
          </a:p>
        </p:txBody>
      </p:sp>
      <p:sp>
        <p:nvSpPr>
          <p:cNvPr id="61456" name="Rectangle 16"/>
          <p:cNvSpPr>
            <a:spLocks noChangeArrowheads="1"/>
          </p:cNvSpPr>
          <p:nvPr/>
        </p:nvSpPr>
        <p:spPr bwMode="auto">
          <a:xfrm>
            <a:off x="2770188" y="1517650"/>
            <a:ext cx="3314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chemeClr val="accent2"/>
                </a:solidFill>
                <a:latin typeface="ＭＳ Ｐゴシック" pitchFamily="50" charset="-128"/>
                <a:ea typeface="ＭＳ Ｐゴシック" pitchFamily="50" charset="-128"/>
              </a:rPr>
              <a:t>・職場（業務内容）及びサークルの構成、経緯等に</a:t>
            </a:r>
            <a:br>
              <a:rPr lang="ja-JP" altLang="en-US" sz="1200" b="1">
                <a:solidFill>
                  <a:schemeClr val="accent2"/>
                </a:solidFill>
                <a:latin typeface="ＭＳ Ｐゴシック" pitchFamily="50" charset="-128"/>
                <a:ea typeface="ＭＳ Ｐゴシック" pitchFamily="50" charset="-128"/>
              </a:rPr>
            </a:br>
            <a:r>
              <a:rPr lang="ja-JP" altLang="en-US" sz="1200" b="1">
                <a:solidFill>
                  <a:schemeClr val="accent2"/>
                </a:solidFill>
                <a:latin typeface="ＭＳ Ｐゴシック" pitchFamily="50" charset="-128"/>
                <a:ea typeface="ＭＳ Ｐゴシック" pitchFamily="50" charset="-128"/>
              </a:rPr>
              <a:t>　ついて</a:t>
            </a:r>
            <a:r>
              <a:rPr lang="ja-JP" altLang="en-US" sz="1200" b="1">
                <a:solidFill>
                  <a:schemeClr val="accent2"/>
                </a:solidFill>
                <a:ea typeface="ＭＳ Ｐゴシック" pitchFamily="50" charset="-128"/>
              </a:rPr>
              <a:t>述べる</a:t>
            </a:r>
          </a:p>
        </p:txBody>
      </p:sp>
      <p:sp>
        <p:nvSpPr>
          <p:cNvPr id="61457" name="Rectangle 17"/>
          <p:cNvSpPr>
            <a:spLocks noChangeArrowheads="1"/>
          </p:cNvSpPr>
          <p:nvPr/>
        </p:nvSpPr>
        <p:spPr bwMode="auto">
          <a:xfrm>
            <a:off x="2990850" y="1749425"/>
            <a:ext cx="101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chemeClr val="accent2"/>
                </a:solidFill>
                <a:latin typeface="ＭＳ Ｐゴシック" pitchFamily="50" charset="-128"/>
                <a:ea typeface="ＭＳ Ｐゴシック" pitchFamily="50" charset="-128"/>
              </a:rPr>
              <a:t>　</a:t>
            </a:r>
            <a:endParaRPr lang="ja-JP" altLang="en-US" sz="1200" b="1">
              <a:solidFill>
                <a:schemeClr val="accent2"/>
              </a:solidFill>
              <a:latin typeface="Arial" charset="0"/>
              <a:ea typeface="HG丸ｺﾞｼｯｸM-PRO" pitchFamily="50" charset="-128"/>
            </a:endParaRPr>
          </a:p>
        </p:txBody>
      </p:sp>
      <p:sp>
        <p:nvSpPr>
          <p:cNvPr id="61459" name="Rectangle 19"/>
          <p:cNvSpPr>
            <a:spLocks noChangeArrowheads="1"/>
          </p:cNvSpPr>
          <p:nvPr/>
        </p:nvSpPr>
        <p:spPr bwMode="auto">
          <a:xfrm>
            <a:off x="968375" y="2060575"/>
            <a:ext cx="11557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400" b="1">
                <a:latin typeface="ＭＳ Ｐゴシック" pitchFamily="50" charset="-128"/>
                <a:ea typeface="ＭＳ Ｐゴシック" pitchFamily="50" charset="-128"/>
              </a:rPr>
              <a:t>３．現状把握</a:t>
            </a:r>
            <a:endParaRPr lang="ja-JP" altLang="en-US" sz="1400" b="1">
              <a:latin typeface="Arial" charset="0"/>
              <a:ea typeface="HG丸ｺﾞｼｯｸM-PRO" pitchFamily="50" charset="-128"/>
            </a:endParaRPr>
          </a:p>
        </p:txBody>
      </p:sp>
      <p:sp>
        <p:nvSpPr>
          <p:cNvPr id="61460" name="Rectangle 20"/>
          <p:cNvSpPr>
            <a:spLocks noChangeArrowheads="1"/>
          </p:cNvSpPr>
          <p:nvPr/>
        </p:nvSpPr>
        <p:spPr bwMode="auto">
          <a:xfrm>
            <a:off x="2697163" y="2055813"/>
            <a:ext cx="33051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latin typeface="ＭＳ Ｐゴシック" pitchFamily="50" charset="-128"/>
                <a:ea typeface="ＭＳ Ｐゴシック" pitchFamily="50" charset="-128"/>
              </a:rPr>
              <a:t>・現状でのサークルの状態（</a:t>
            </a:r>
            <a:r>
              <a:rPr lang="ja-JP" altLang="en-US" sz="1200" b="1">
                <a:solidFill>
                  <a:srgbClr val="FF0000"/>
                </a:solidFill>
                <a:latin typeface="ＭＳ Ｐゴシック" pitchFamily="50" charset="-128"/>
                <a:ea typeface="ＭＳ Ｐゴシック" pitchFamily="50" charset="-128"/>
              </a:rPr>
              <a:t>強み・弱み</a:t>
            </a:r>
            <a:r>
              <a:rPr lang="ja-JP" altLang="en-US" sz="1200" b="1">
                <a:latin typeface="ＭＳ Ｐゴシック" pitchFamily="50" charset="-128"/>
                <a:ea typeface="ＭＳ Ｐゴシック" pitchFamily="50" charset="-128"/>
              </a:rPr>
              <a:t>等）或いは</a:t>
            </a:r>
            <a:endParaRPr lang="ja-JP" altLang="en-US" sz="1200" b="1">
              <a:latin typeface="Arial" charset="0"/>
              <a:ea typeface="HG丸ｺﾞｼｯｸM-PRO" pitchFamily="50" charset="-128"/>
            </a:endParaRPr>
          </a:p>
        </p:txBody>
      </p:sp>
      <p:sp>
        <p:nvSpPr>
          <p:cNvPr id="61461" name="Rectangle 21"/>
          <p:cNvSpPr>
            <a:spLocks noChangeArrowheads="1"/>
          </p:cNvSpPr>
          <p:nvPr/>
        </p:nvSpPr>
        <p:spPr bwMode="auto">
          <a:xfrm>
            <a:off x="6391275" y="2047875"/>
            <a:ext cx="2501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latin typeface="ＭＳ Ｐゴシック" pitchFamily="50" charset="-128"/>
                <a:ea typeface="ＭＳ Ｐゴシック" pitchFamily="50" charset="-128"/>
              </a:rPr>
              <a:t>・方策に結びつく分析（レベル把握等）、</a:t>
            </a:r>
            <a:endParaRPr lang="ja-JP" altLang="en-US" sz="1200" b="1">
              <a:latin typeface="Arial" charset="0"/>
              <a:ea typeface="HG丸ｺﾞｼｯｸM-PRO" pitchFamily="50" charset="-128"/>
            </a:endParaRPr>
          </a:p>
        </p:txBody>
      </p:sp>
      <p:sp>
        <p:nvSpPr>
          <p:cNvPr id="61462" name="Rectangle 22"/>
          <p:cNvSpPr>
            <a:spLocks noChangeArrowheads="1"/>
          </p:cNvSpPr>
          <p:nvPr/>
        </p:nvSpPr>
        <p:spPr bwMode="auto">
          <a:xfrm>
            <a:off x="2781300" y="2290763"/>
            <a:ext cx="25828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latin typeface="ＭＳ Ｐゴシック" pitchFamily="50" charset="-128"/>
                <a:ea typeface="ＭＳ Ｐゴシック" pitchFamily="50" charset="-128"/>
              </a:rPr>
              <a:t>　</a:t>
            </a:r>
            <a:r>
              <a:rPr lang="ja-JP" altLang="en-US" sz="1200" b="1">
                <a:solidFill>
                  <a:srgbClr val="FF0000"/>
                </a:solidFill>
                <a:latin typeface="ＭＳ Ｐゴシック" pitchFamily="50" charset="-128"/>
                <a:ea typeface="ＭＳ Ｐゴシック" pitchFamily="50" charset="-128"/>
              </a:rPr>
              <a:t>環境変化による課題</a:t>
            </a:r>
            <a:r>
              <a:rPr lang="ja-JP" altLang="en-US" sz="1200" b="1">
                <a:latin typeface="ＭＳ Ｐゴシック" pitchFamily="50" charset="-128"/>
                <a:ea typeface="ＭＳ Ｐゴシック" pitchFamily="50" charset="-128"/>
              </a:rPr>
              <a:t>等について述べる</a:t>
            </a:r>
            <a:endParaRPr lang="ja-JP" altLang="en-US" sz="1200" b="1">
              <a:latin typeface="Arial" charset="0"/>
              <a:ea typeface="HG丸ｺﾞｼｯｸM-PRO" pitchFamily="50" charset="-128"/>
            </a:endParaRPr>
          </a:p>
        </p:txBody>
      </p:sp>
      <p:sp>
        <p:nvSpPr>
          <p:cNvPr id="61463" name="Rectangle 23"/>
          <p:cNvSpPr>
            <a:spLocks noChangeArrowheads="1"/>
          </p:cNvSpPr>
          <p:nvPr/>
        </p:nvSpPr>
        <p:spPr bwMode="auto">
          <a:xfrm>
            <a:off x="6372225" y="2252663"/>
            <a:ext cx="23860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latin typeface="ＭＳ Ｐゴシック" pitchFamily="50" charset="-128"/>
                <a:ea typeface="ＭＳ Ｐゴシック" pitchFamily="50" charset="-128"/>
              </a:rPr>
              <a:t>・会社、職場方針等が把握されている</a:t>
            </a:r>
            <a:endParaRPr lang="ja-JP" altLang="en-US" sz="1200" b="1">
              <a:latin typeface="Arial" charset="0"/>
              <a:ea typeface="HG丸ｺﾞｼｯｸM-PRO" pitchFamily="50" charset="-128"/>
            </a:endParaRPr>
          </a:p>
        </p:txBody>
      </p:sp>
      <p:sp>
        <p:nvSpPr>
          <p:cNvPr id="61464" name="Rectangle 24"/>
          <p:cNvSpPr>
            <a:spLocks noChangeArrowheads="1"/>
          </p:cNvSpPr>
          <p:nvPr/>
        </p:nvSpPr>
        <p:spPr bwMode="auto">
          <a:xfrm>
            <a:off x="982663" y="2678113"/>
            <a:ext cx="158432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400" b="1">
                <a:solidFill>
                  <a:srgbClr val="000000"/>
                </a:solidFill>
                <a:latin typeface="ＭＳ Ｐゴシック" pitchFamily="50" charset="-128"/>
                <a:ea typeface="ＭＳ Ｐゴシック" pitchFamily="50" charset="-128"/>
              </a:rPr>
              <a:t>４．サークル活動</a:t>
            </a:r>
            <a:br>
              <a:rPr lang="ja-JP" altLang="en-US" sz="1400" b="1">
                <a:solidFill>
                  <a:srgbClr val="000000"/>
                </a:solidFill>
                <a:latin typeface="ＭＳ Ｐゴシック" pitchFamily="50" charset="-128"/>
                <a:ea typeface="ＭＳ Ｐゴシック" pitchFamily="50" charset="-128"/>
              </a:rPr>
            </a:br>
            <a:r>
              <a:rPr lang="ja-JP" altLang="en-US" sz="1400" b="1">
                <a:solidFill>
                  <a:srgbClr val="000000"/>
                </a:solidFill>
                <a:latin typeface="ＭＳ Ｐゴシック" pitchFamily="50" charset="-128"/>
                <a:ea typeface="ＭＳ Ｐゴシック" pitchFamily="50" charset="-128"/>
              </a:rPr>
              <a:t>　　推進計画</a:t>
            </a:r>
            <a:endParaRPr lang="ja-JP" altLang="en-US" sz="1400" b="1">
              <a:solidFill>
                <a:schemeClr val="tx2"/>
              </a:solidFill>
              <a:latin typeface="Arial" charset="0"/>
              <a:ea typeface="HG丸ｺﾞｼｯｸM-PRO" pitchFamily="50" charset="-128"/>
            </a:endParaRPr>
          </a:p>
        </p:txBody>
      </p:sp>
      <p:sp>
        <p:nvSpPr>
          <p:cNvPr id="61465" name="Rectangle 25"/>
          <p:cNvSpPr>
            <a:spLocks noChangeArrowheads="1"/>
          </p:cNvSpPr>
          <p:nvPr/>
        </p:nvSpPr>
        <p:spPr bwMode="auto">
          <a:xfrm>
            <a:off x="2697163" y="2565400"/>
            <a:ext cx="348932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・現状把握を踏まえ、</a:t>
            </a:r>
            <a:r>
              <a:rPr lang="ja-JP" altLang="en-US" sz="1200" b="1">
                <a:solidFill>
                  <a:srgbClr val="FF0000"/>
                </a:solidFill>
                <a:latin typeface="ＭＳ Ｐゴシック" pitchFamily="50" charset="-128"/>
                <a:ea typeface="ＭＳ Ｐゴシック" pitchFamily="50" charset="-128"/>
              </a:rPr>
              <a:t>サークルとして成長するための</a:t>
            </a:r>
            <a:endParaRPr lang="ja-JP" altLang="en-US" sz="1200" b="1">
              <a:solidFill>
                <a:srgbClr val="FF0000"/>
              </a:solidFill>
              <a:latin typeface="Arial" charset="0"/>
              <a:ea typeface="HG丸ｺﾞｼｯｸM-PRO" pitchFamily="50" charset="-128"/>
            </a:endParaRPr>
          </a:p>
        </p:txBody>
      </p:sp>
      <p:sp>
        <p:nvSpPr>
          <p:cNvPr id="61466" name="Rectangle 26"/>
          <p:cNvSpPr>
            <a:spLocks noChangeArrowheads="1"/>
          </p:cNvSpPr>
          <p:nvPr/>
        </p:nvSpPr>
        <p:spPr bwMode="auto">
          <a:xfrm>
            <a:off x="6372225" y="2552700"/>
            <a:ext cx="16557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ea typeface="ＭＳ Ｐゴシック" pitchFamily="50" charset="-128"/>
              </a:rPr>
              <a:t>・現状把握に基づくこと</a:t>
            </a:r>
            <a:endParaRPr lang="ja-JP" altLang="en-US" sz="1200" b="1">
              <a:solidFill>
                <a:schemeClr val="tx2"/>
              </a:solidFill>
              <a:latin typeface="Arial" charset="0"/>
              <a:ea typeface="HG丸ｺﾞｼｯｸM-PRO" pitchFamily="50" charset="-128"/>
            </a:endParaRPr>
          </a:p>
        </p:txBody>
      </p:sp>
      <p:sp>
        <p:nvSpPr>
          <p:cNvPr id="61467" name="Rectangle 27"/>
          <p:cNvSpPr>
            <a:spLocks noChangeArrowheads="1"/>
          </p:cNvSpPr>
          <p:nvPr/>
        </p:nvSpPr>
        <p:spPr bwMode="auto">
          <a:xfrm>
            <a:off x="2921000" y="2747963"/>
            <a:ext cx="316388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ea typeface="ＭＳ Ｐゴシック" pitchFamily="50" charset="-128"/>
              </a:rPr>
              <a:t>　活動方針、活動目標、具体的方策、推進日程、</a:t>
            </a:r>
            <a:endParaRPr lang="ja-JP" altLang="en-US" sz="1200" b="1">
              <a:solidFill>
                <a:schemeClr val="tx2"/>
              </a:solidFill>
              <a:latin typeface="Arial" charset="0"/>
              <a:ea typeface="HG丸ｺﾞｼｯｸM-PRO" pitchFamily="50" charset="-128"/>
            </a:endParaRPr>
          </a:p>
        </p:txBody>
      </p:sp>
      <p:sp>
        <p:nvSpPr>
          <p:cNvPr id="61468" name="Rectangle 28"/>
          <p:cNvSpPr>
            <a:spLocks noChangeArrowheads="1"/>
          </p:cNvSpPr>
          <p:nvPr/>
        </p:nvSpPr>
        <p:spPr bwMode="auto">
          <a:xfrm>
            <a:off x="6372225" y="2732088"/>
            <a:ext cx="13620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・方策の抽出、適切さ</a:t>
            </a:r>
            <a:endParaRPr lang="ja-JP" altLang="en-US" sz="1200" b="1">
              <a:solidFill>
                <a:schemeClr val="tx2"/>
              </a:solidFill>
              <a:latin typeface="Arial" charset="0"/>
              <a:ea typeface="HG丸ｺﾞｼｯｸM-PRO" pitchFamily="50" charset="-128"/>
            </a:endParaRPr>
          </a:p>
        </p:txBody>
      </p:sp>
      <p:sp>
        <p:nvSpPr>
          <p:cNvPr id="61469" name="Rectangle 29"/>
          <p:cNvSpPr>
            <a:spLocks noChangeArrowheads="1"/>
          </p:cNvSpPr>
          <p:nvPr/>
        </p:nvSpPr>
        <p:spPr bwMode="auto">
          <a:xfrm>
            <a:off x="2916238" y="2924175"/>
            <a:ext cx="15668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　</a:t>
            </a:r>
            <a:r>
              <a:rPr lang="ja-JP" altLang="en-US" sz="1200" b="1">
                <a:solidFill>
                  <a:srgbClr val="000000"/>
                </a:solidFill>
                <a:ea typeface="ＭＳ Ｐゴシック" pitchFamily="50" charset="-128"/>
              </a:rPr>
              <a:t>役割等</a:t>
            </a:r>
            <a:r>
              <a:rPr lang="ja-JP" altLang="en-US" sz="1200" b="1">
                <a:solidFill>
                  <a:srgbClr val="000000"/>
                </a:solidFill>
                <a:latin typeface="ＭＳ Ｐゴシック" pitchFamily="50" charset="-128"/>
                <a:ea typeface="ＭＳ Ｐゴシック" pitchFamily="50" charset="-128"/>
              </a:rPr>
              <a:t>について述べる</a:t>
            </a:r>
          </a:p>
        </p:txBody>
      </p:sp>
      <p:sp>
        <p:nvSpPr>
          <p:cNvPr id="61470" name="Rectangle 30"/>
          <p:cNvSpPr>
            <a:spLocks noChangeArrowheads="1"/>
          </p:cNvSpPr>
          <p:nvPr/>
        </p:nvSpPr>
        <p:spPr bwMode="auto">
          <a:xfrm>
            <a:off x="6372225" y="2946400"/>
            <a:ext cx="685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・役割分担</a:t>
            </a:r>
            <a:endParaRPr lang="ja-JP" altLang="en-US" sz="1200" b="1">
              <a:solidFill>
                <a:schemeClr val="tx2"/>
              </a:solidFill>
              <a:latin typeface="Arial" charset="0"/>
              <a:ea typeface="HG丸ｺﾞｼｯｸM-PRO" pitchFamily="50" charset="-128"/>
            </a:endParaRPr>
          </a:p>
        </p:txBody>
      </p:sp>
      <p:sp>
        <p:nvSpPr>
          <p:cNvPr id="61471" name="Rectangle 31"/>
          <p:cNvSpPr>
            <a:spLocks noChangeArrowheads="1"/>
          </p:cNvSpPr>
          <p:nvPr/>
        </p:nvSpPr>
        <p:spPr bwMode="auto">
          <a:xfrm>
            <a:off x="6372225" y="3127375"/>
            <a:ext cx="21240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FF0000"/>
                </a:solidFill>
                <a:latin typeface="ＭＳ Ｐゴシック" pitchFamily="50" charset="-128"/>
                <a:ea typeface="ＭＳ Ｐゴシック" pitchFamily="50" charset="-128"/>
              </a:rPr>
              <a:t>・上司、他部門との連携等の工夫</a:t>
            </a:r>
            <a:endParaRPr lang="ja-JP" altLang="en-US" sz="1200" b="1">
              <a:solidFill>
                <a:srgbClr val="FF0000"/>
              </a:solidFill>
              <a:latin typeface="Arial" charset="0"/>
              <a:ea typeface="HG丸ｺﾞｼｯｸM-PRO" pitchFamily="50" charset="-128"/>
            </a:endParaRPr>
          </a:p>
        </p:txBody>
      </p:sp>
      <p:sp>
        <p:nvSpPr>
          <p:cNvPr id="61472" name="Rectangle 32"/>
          <p:cNvSpPr>
            <a:spLocks noChangeArrowheads="1"/>
          </p:cNvSpPr>
          <p:nvPr/>
        </p:nvSpPr>
        <p:spPr bwMode="auto">
          <a:xfrm>
            <a:off x="982663" y="3429000"/>
            <a:ext cx="14398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400" b="1">
                <a:solidFill>
                  <a:srgbClr val="000000"/>
                </a:solidFill>
                <a:latin typeface="ＭＳ Ｐゴシック" pitchFamily="50" charset="-128"/>
                <a:ea typeface="ＭＳ Ｐゴシック" pitchFamily="50" charset="-128"/>
              </a:rPr>
              <a:t>５．具体的取り組み</a:t>
            </a:r>
            <a:endParaRPr lang="ja-JP" altLang="en-US" sz="1400" b="1">
              <a:solidFill>
                <a:schemeClr val="tx2"/>
              </a:solidFill>
              <a:latin typeface="Arial" charset="0"/>
              <a:ea typeface="HG丸ｺﾞｼｯｸM-PRO" pitchFamily="50" charset="-128"/>
            </a:endParaRPr>
          </a:p>
        </p:txBody>
      </p:sp>
      <p:sp>
        <p:nvSpPr>
          <p:cNvPr id="61473" name="Rectangle 33"/>
          <p:cNvSpPr>
            <a:spLocks noChangeArrowheads="1"/>
          </p:cNvSpPr>
          <p:nvPr/>
        </p:nvSpPr>
        <p:spPr bwMode="auto">
          <a:xfrm>
            <a:off x="2697163" y="3475038"/>
            <a:ext cx="31702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・方策の具体的な取り組み内容について述べる</a:t>
            </a:r>
            <a:endParaRPr lang="ja-JP" altLang="en-US" sz="1200" b="1">
              <a:solidFill>
                <a:schemeClr val="tx2"/>
              </a:solidFill>
              <a:latin typeface="Arial" charset="0"/>
              <a:ea typeface="HG丸ｺﾞｼｯｸM-PRO" pitchFamily="50" charset="-128"/>
            </a:endParaRPr>
          </a:p>
        </p:txBody>
      </p:sp>
      <p:sp>
        <p:nvSpPr>
          <p:cNvPr id="61474" name="Rectangle 34"/>
          <p:cNvSpPr>
            <a:spLocks noChangeArrowheads="1"/>
          </p:cNvSpPr>
          <p:nvPr/>
        </p:nvSpPr>
        <p:spPr bwMode="auto">
          <a:xfrm>
            <a:off x="6370638" y="3505200"/>
            <a:ext cx="1946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ea typeface="ＭＳ Ｐゴシック" pitchFamily="50" charset="-128"/>
              </a:rPr>
              <a:t>・目標達成に向けた</a:t>
            </a:r>
            <a:r>
              <a:rPr lang="en-US" altLang="ja-JP" sz="1200" b="1">
                <a:solidFill>
                  <a:srgbClr val="000000"/>
                </a:solidFill>
                <a:latin typeface="ＭＳ Ｐゴシック" pitchFamily="50" charset="-128"/>
                <a:ea typeface="ＭＳ Ｐゴシック" pitchFamily="50" charset="-128"/>
              </a:rPr>
              <a:t>PDCA</a:t>
            </a:r>
            <a:endParaRPr lang="en-US" altLang="ja-JP" sz="1200" b="1">
              <a:solidFill>
                <a:schemeClr val="tx2"/>
              </a:solidFill>
              <a:latin typeface="Arial" charset="0"/>
              <a:ea typeface="HG丸ｺﾞｼｯｸM-PRO" pitchFamily="50" charset="-128"/>
            </a:endParaRPr>
          </a:p>
        </p:txBody>
      </p:sp>
      <p:sp>
        <p:nvSpPr>
          <p:cNvPr id="61475" name="Rectangle 35"/>
          <p:cNvSpPr>
            <a:spLocks noChangeArrowheads="1"/>
          </p:cNvSpPr>
          <p:nvPr/>
        </p:nvSpPr>
        <p:spPr bwMode="auto">
          <a:xfrm>
            <a:off x="293688" y="4070350"/>
            <a:ext cx="3556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400" b="1">
                <a:solidFill>
                  <a:srgbClr val="000000"/>
                </a:solidFill>
                <a:latin typeface="ＭＳ Ｐゴシック" pitchFamily="50" charset="-128"/>
                <a:ea typeface="ＭＳ Ｐゴシック" pitchFamily="50" charset="-128"/>
              </a:rPr>
              <a:t>事例</a:t>
            </a:r>
            <a:endParaRPr lang="ja-JP" altLang="en-US" sz="1400" b="1">
              <a:solidFill>
                <a:schemeClr val="tx2"/>
              </a:solidFill>
              <a:latin typeface="Arial" charset="0"/>
              <a:ea typeface="HG丸ｺﾞｼｯｸM-PRO" pitchFamily="50" charset="-128"/>
            </a:endParaRPr>
          </a:p>
        </p:txBody>
      </p:sp>
      <p:sp>
        <p:nvSpPr>
          <p:cNvPr id="61476" name="Rectangle 36"/>
          <p:cNvSpPr>
            <a:spLocks noChangeArrowheads="1"/>
          </p:cNvSpPr>
          <p:nvPr/>
        </p:nvSpPr>
        <p:spPr bwMode="auto">
          <a:xfrm>
            <a:off x="982663" y="4070350"/>
            <a:ext cx="12858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400" b="1">
                <a:solidFill>
                  <a:srgbClr val="000000"/>
                </a:solidFill>
                <a:latin typeface="ＭＳ Ｐゴシック" pitchFamily="50" charset="-128"/>
                <a:ea typeface="ＭＳ Ｐゴシック" pitchFamily="50" charset="-128"/>
              </a:rPr>
              <a:t>６．改善事例</a:t>
            </a:r>
            <a:endParaRPr lang="ja-JP" altLang="en-US" sz="1400" b="1">
              <a:solidFill>
                <a:schemeClr val="tx2"/>
              </a:solidFill>
              <a:latin typeface="Arial" charset="0"/>
              <a:ea typeface="HG丸ｺﾞｼｯｸM-PRO" pitchFamily="50" charset="-128"/>
            </a:endParaRPr>
          </a:p>
        </p:txBody>
      </p:sp>
      <p:sp>
        <p:nvSpPr>
          <p:cNvPr id="61477" name="Rectangle 37"/>
          <p:cNvSpPr>
            <a:spLocks noChangeArrowheads="1"/>
          </p:cNvSpPr>
          <p:nvPr/>
        </p:nvSpPr>
        <p:spPr bwMode="auto">
          <a:xfrm>
            <a:off x="2771775" y="3933825"/>
            <a:ext cx="33131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000000"/>
                </a:solidFill>
                <a:latin typeface="ＭＳ Ｐゴシック" pitchFamily="50" charset="-128"/>
                <a:ea typeface="ＭＳ Ｐゴシック" pitchFamily="50" charset="-128"/>
              </a:rPr>
              <a:t>・代表する改善事例を述べる</a:t>
            </a:r>
            <a:br>
              <a:rPr lang="ja-JP" altLang="en-US" sz="1200" b="1">
                <a:solidFill>
                  <a:srgbClr val="000000"/>
                </a:solidFill>
                <a:latin typeface="ＭＳ Ｐゴシック" pitchFamily="50" charset="-128"/>
                <a:ea typeface="ＭＳ Ｐゴシック" pitchFamily="50" charset="-128"/>
              </a:rPr>
            </a:br>
            <a:r>
              <a:rPr lang="ja-JP" altLang="en-US" sz="1200" b="1">
                <a:solidFill>
                  <a:srgbClr val="000000"/>
                </a:solidFill>
                <a:latin typeface="ＭＳ Ｐゴシック" pitchFamily="50" charset="-128"/>
                <a:ea typeface="ＭＳ Ｐゴシック" pitchFamily="50" charset="-128"/>
              </a:rPr>
              <a:t>　　　　　</a:t>
            </a:r>
            <a:r>
              <a:rPr lang="ja-JP" altLang="en-US" sz="1200" b="1">
                <a:solidFill>
                  <a:srgbClr val="FF0000"/>
                </a:solidFill>
                <a:latin typeface="ＭＳ Ｐゴシック" pitchFamily="50" charset="-128"/>
                <a:ea typeface="ＭＳ Ｐゴシック" pitchFamily="50" charset="-128"/>
              </a:rPr>
              <a:t>（短期：１件　中期２件程度）</a:t>
            </a:r>
            <a:endParaRPr lang="ja-JP" altLang="en-US" sz="1200" b="1">
              <a:solidFill>
                <a:srgbClr val="FF0000"/>
              </a:solidFill>
              <a:latin typeface="Arial" charset="0"/>
              <a:ea typeface="HG丸ｺﾞｼｯｸM-PRO" pitchFamily="50" charset="-128"/>
            </a:endParaRPr>
          </a:p>
        </p:txBody>
      </p:sp>
      <p:sp>
        <p:nvSpPr>
          <p:cNvPr id="61478" name="Rectangle 38"/>
          <p:cNvSpPr>
            <a:spLocks noChangeArrowheads="1"/>
          </p:cNvSpPr>
          <p:nvPr/>
        </p:nvSpPr>
        <p:spPr bwMode="auto">
          <a:xfrm>
            <a:off x="6372225" y="4005263"/>
            <a:ext cx="24003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rgbClr val="FF0000"/>
                </a:solidFill>
                <a:latin typeface="ＭＳ Ｐゴシック" pitchFamily="50" charset="-128"/>
                <a:ea typeface="ＭＳ Ｐゴシック" pitchFamily="50" charset="-128"/>
              </a:rPr>
              <a:t>・運営での取り組み内容を出来るだけ</a:t>
            </a:r>
            <a:br>
              <a:rPr lang="ja-JP" altLang="en-US" sz="1200" b="1">
                <a:solidFill>
                  <a:srgbClr val="FF0000"/>
                </a:solidFill>
                <a:latin typeface="ＭＳ Ｐゴシック" pitchFamily="50" charset="-128"/>
                <a:ea typeface="ＭＳ Ｐゴシック" pitchFamily="50" charset="-128"/>
              </a:rPr>
            </a:br>
            <a:r>
              <a:rPr lang="ja-JP" altLang="en-US" sz="1200" b="1">
                <a:solidFill>
                  <a:srgbClr val="FF0000"/>
                </a:solidFill>
                <a:latin typeface="ＭＳ Ｐゴシック" pitchFamily="50" charset="-128"/>
                <a:ea typeface="ＭＳ Ｐゴシック" pitchFamily="50" charset="-128"/>
              </a:rPr>
              <a:t>　</a:t>
            </a:r>
            <a:r>
              <a:rPr lang="ja-JP" altLang="en-US" sz="1200" b="1">
                <a:solidFill>
                  <a:srgbClr val="FF0000"/>
                </a:solidFill>
                <a:ea typeface="ＭＳ Ｐゴシック" pitchFamily="50" charset="-128"/>
              </a:rPr>
              <a:t>事例の中に織り込む</a:t>
            </a:r>
          </a:p>
        </p:txBody>
      </p:sp>
      <p:sp>
        <p:nvSpPr>
          <p:cNvPr id="61479" name="Rectangle 39"/>
          <p:cNvSpPr>
            <a:spLocks noChangeArrowheads="1"/>
          </p:cNvSpPr>
          <p:nvPr/>
        </p:nvSpPr>
        <p:spPr bwMode="auto">
          <a:xfrm>
            <a:off x="2903538" y="4398963"/>
            <a:ext cx="28924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　＊問題解決の手順、課題達成の手順に従う</a:t>
            </a:r>
            <a:endParaRPr lang="ja-JP" altLang="en-US" sz="1200" b="1">
              <a:solidFill>
                <a:schemeClr val="tx2"/>
              </a:solidFill>
              <a:latin typeface="Arial" charset="0"/>
              <a:ea typeface="HG丸ｺﾞｼｯｸM-PRO" pitchFamily="50" charset="-128"/>
            </a:endParaRPr>
          </a:p>
        </p:txBody>
      </p:sp>
      <p:sp>
        <p:nvSpPr>
          <p:cNvPr id="61480" name="Rectangle 40"/>
          <p:cNvSpPr>
            <a:spLocks noChangeArrowheads="1"/>
          </p:cNvSpPr>
          <p:nvPr/>
        </p:nvSpPr>
        <p:spPr bwMode="auto">
          <a:xfrm>
            <a:off x="7208838" y="4298950"/>
            <a:ext cx="101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　</a:t>
            </a:r>
            <a:endParaRPr lang="ja-JP" altLang="en-US" sz="1200" b="1">
              <a:solidFill>
                <a:schemeClr val="tx2"/>
              </a:solidFill>
              <a:latin typeface="Arial" charset="0"/>
              <a:ea typeface="HG丸ｺﾞｼｯｸM-PRO" pitchFamily="50" charset="-128"/>
            </a:endParaRPr>
          </a:p>
        </p:txBody>
      </p:sp>
      <p:sp>
        <p:nvSpPr>
          <p:cNvPr id="61482" name="Rectangle 42"/>
          <p:cNvSpPr>
            <a:spLocks noChangeArrowheads="1"/>
          </p:cNvSpPr>
          <p:nvPr/>
        </p:nvSpPr>
        <p:spPr bwMode="auto">
          <a:xfrm>
            <a:off x="963613" y="4841875"/>
            <a:ext cx="5953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400" b="1">
                <a:solidFill>
                  <a:srgbClr val="000000"/>
                </a:solidFill>
                <a:latin typeface="ＭＳ Ｐゴシック" pitchFamily="50" charset="-128"/>
                <a:ea typeface="ＭＳ Ｐゴシック" pitchFamily="50" charset="-128"/>
              </a:rPr>
              <a:t>７．成果</a:t>
            </a:r>
            <a:endParaRPr lang="ja-JP" altLang="en-US" sz="1400" b="1">
              <a:solidFill>
                <a:schemeClr val="tx2"/>
              </a:solidFill>
              <a:latin typeface="Arial" charset="0"/>
              <a:ea typeface="HG丸ｺﾞｼｯｸM-PRO" pitchFamily="50" charset="-128"/>
            </a:endParaRPr>
          </a:p>
        </p:txBody>
      </p:sp>
      <p:sp>
        <p:nvSpPr>
          <p:cNvPr id="61483" name="Rectangle 43"/>
          <p:cNvSpPr>
            <a:spLocks noChangeArrowheads="1"/>
          </p:cNvSpPr>
          <p:nvPr/>
        </p:nvSpPr>
        <p:spPr bwMode="auto">
          <a:xfrm>
            <a:off x="2695575" y="4797425"/>
            <a:ext cx="213518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・推進計画に対する成果を述べる</a:t>
            </a:r>
            <a:endParaRPr lang="ja-JP" altLang="en-US" sz="1200" b="1">
              <a:solidFill>
                <a:schemeClr val="tx2"/>
              </a:solidFill>
              <a:latin typeface="Arial" charset="0"/>
              <a:ea typeface="HG丸ｺﾞｼｯｸM-PRO" pitchFamily="50" charset="-128"/>
            </a:endParaRPr>
          </a:p>
        </p:txBody>
      </p:sp>
      <p:sp>
        <p:nvSpPr>
          <p:cNvPr id="61484" name="Rectangle 44"/>
          <p:cNvSpPr>
            <a:spLocks noChangeArrowheads="1"/>
          </p:cNvSpPr>
          <p:nvPr/>
        </p:nvSpPr>
        <p:spPr bwMode="auto">
          <a:xfrm>
            <a:off x="6372225" y="4675188"/>
            <a:ext cx="11430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・活動目標の結果</a:t>
            </a:r>
            <a:endParaRPr lang="ja-JP" altLang="en-US" sz="1200" b="1">
              <a:solidFill>
                <a:schemeClr val="tx2"/>
              </a:solidFill>
              <a:latin typeface="Arial" charset="0"/>
              <a:ea typeface="HG丸ｺﾞｼｯｸM-PRO" pitchFamily="50" charset="-128"/>
            </a:endParaRPr>
          </a:p>
        </p:txBody>
      </p:sp>
      <p:sp>
        <p:nvSpPr>
          <p:cNvPr id="61485" name="Rectangle 45"/>
          <p:cNvSpPr>
            <a:spLocks noChangeArrowheads="1"/>
          </p:cNvSpPr>
          <p:nvPr/>
        </p:nvSpPr>
        <p:spPr bwMode="auto">
          <a:xfrm>
            <a:off x="6372225" y="4856163"/>
            <a:ext cx="22860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　人の成長、企業貢献、職場活性化</a:t>
            </a:r>
            <a:endParaRPr lang="ja-JP" altLang="en-US" sz="1200" b="1">
              <a:solidFill>
                <a:schemeClr val="tx2"/>
              </a:solidFill>
              <a:latin typeface="Arial" charset="0"/>
              <a:ea typeface="HG丸ｺﾞｼｯｸM-PRO" pitchFamily="50" charset="-128"/>
            </a:endParaRPr>
          </a:p>
        </p:txBody>
      </p:sp>
      <p:sp>
        <p:nvSpPr>
          <p:cNvPr id="61486" name="Rectangle 46"/>
          <p:cNvSpPr>
            <a:spLocks noChangeArrowheads="1"/>
          </p:cNvSpPr>
          <p:nvPr/>
        </p:nvSpPr>
        <p:spPr bwMode="auto">
          <a:xfrm>
            <a:off x="6372225" y="5027613"/>
            <a:ext cx="107315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　ﾉｳﾊｳの蓄積等</a:t>
            </a:r>
            <a:endParaRPr lang="ja-JP" altLang="en-US" sz="1200" b="1">
              <a:solidFill>
                <a:schemeClr val="tx2"/>
              </a:solidFill>
              <a:latin typeface="Arial" charset="0"/>
              <a:ea typeface="HG丸ｺﾞｼｯｸM-PRO" pitchFamily="50" charset="-128"/>
            </a:endParaRPr>
          </a:p>
        </p:txBody>
      </p:sp>
      <p:sp>
        <p:nvSpPr>
          <p:cNvPr id="61487" name="Rectangle 47"/>
          <p:cNvSpPr>
            <a:spLocks noChangeArrowheads="1"/>
          </p:cNvSpPr>
          <p:nvPr/>
        </p:nvSpPr>
        <p:spPr bwMode="auto">
          <a:xfrm>
            <a:off x="6372225" y="5229225"/>
            <a:ext cx="11430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solidFill>
                  <a:srgbClr val="000000"/>
                </a:solidFill>
                <a:latin typeface="ＭＳ Ｐゴシック" pitchFamily="50" charset="-128"/>
                <a:ea typeface="ＭＳ Ｐゴシック" pitchFamily="50" charset="-128"/>
              </a:rPr>
              <a:t>・方策の実施状況</a:t>
            </a:r>
            <a:endParaRPr lang="ja-JP" altLang="en-US" sz="1200" b="1">
              <a:solidFill>
                <a:schemeClr val="tx2"/>
              </a:solidFill>
              <a:latin typeface="Arial" charset="0"/>
              <a:ea typeface="HG丸ｺﾞｼｯｸM-PRO" pitchFamily="50" charset="-128"/>
            </a:endParaRPr>
          </a:p>
        </p:txBody>
      </p:sp>
      <p:sp>
        <p:nvSpPr>
          <p:cNvPr id="61488" name="Rectangle 48"/>
          <p:cNvSpPr>
            <a:spLocks noChangeArrowheads="1"/>
          </p:cNvSpPr>
          <p:nvPr/>
        </p:nvSpPr>
        <p:spPr bwMode="auto">
          <a:xfrm>
            <a:off x="982663" y="5516563"/>
            <a:ext cx="12652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latin typeface="ＭＳ Ｐゴシック" pitchFamily="50" charset="-128"/>
                <a:ea typeface="ＭＳ Ｐゴシック" pitchFamily="50" charset="-128"/>
              </a:rPr>
              <a:t>８．反省と今後の</a:t>
            </a:r>
            <a:br>
              <a:rPr lang="ja-JP" altLang="en-US" sz="1400" b="1">
                <a:latin typeface="ＭＳ Ｐゴシック" pitchFamily="50" charset="-128"/>
                <a:ea typeface="ＭＳ Ｐゴシック" pitchFamily="50" charset="-128"/>
              </a:rPr>
            </a:br>
            <a:r>
              <a:rPr lang="ja-JP" altLang="en-US" sz="1400" b="1">
                <a:latin typeface="ＭＳ Ｐゴシック" pitchFamily="50" charset="-128"/>
                <a:ea typeface="ＭＳ Ｐゴシック" pitchFamily="50" charset="-128"/>
              </a:rPr>
              <a:t>　　進め方</a:t>
            </a:r>
            <a:endParaRPr lang="ja-JP" altLang="en-US" sz="1400" b="1">
              <a:latin typeface="Arial" charset="0"/>
              <a:ea typeface="HG丸ｺﾞｼｯｸM-PRO" pitchFamily="50" charset="-128"/>
            </a:endParaRPr>
          </a:p>
        </p:txBody>
      </p:sp>
      <p:sp>
        <p:nvSpPr>
          <p:cNvPr id="61489" name="Rectangle 49"/>
          <p:cNvSpPr>
            <a:spLocks noChangeArrowheads="1"/>
          </p:cNvSpPr>
          <p:nvPr/>
        </p:nvSpPr>
        <p:spPr bwMode="auto">
          <a:xfrm>
            <a:off x="2693988" y="5535613"/>
            <a:ext cx="31781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latin typeface="ＭＳ Ｐゴシック" pitchFamily="50" charset="-128"/>
                <a:ea typeface="ＭＳ Ｐゴシック" pitchFamily="50" charset="-128"/>
              </a:rPr>
              <a:t>・この期間のサークル活動を振り返り、良かった点</a:t>
            </a:r>
            <a:endParaRPr lang="ja-JP" altLang="en-US" sz="1200" b="1">
              <a:latin typeface="Arial" charset="0"/>
              <a:ea typeface="HG丸ｺﾞｼｯｸM-PRO" pitchFamily="50" charset="-128"/>
            </a:endParaRPr>
          </a:p>
        </p:txBody>
      </p:sp>
      <p:sp>
        <p:nvSpPr>
          <p:cNvPr id="61490" name="Rectangle 50"/>
          <p:cNvSpPr>
            <a:spLocks noChangeArrowheads="1"/>
          </p:cNvSpPr>
          <p:nvPr/>
        </p:nvSpPr>
        <p:spPr bwMode="auto">
          <a:xfrm>
            <a:off x="2706688" y="5756275"/>
            <a:ext cx="30273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200" b="1">
                <a:latin typeface="ＭＳ Ｐゴシック" pitchFamily="50" charset="-128"/>
                <a:ea typeface="ＭＳ Ｐゴシック" pitchFamily="50" charset="-128"/>
              </a:rPr>
              <a:t>　改善すべき点と今後の進め方について述べる</a:t>
            </a:r>
            <a:endParaRPr lang="ja-JP" altLang="en-US" sz="1200" b="1">
              <a:latin typeface="Arial" charset="0"/>
              <a:ea typeface="HG丸ｺﾞｼｯｸM-PRO" pitchFamily="50" charset="-128"/>
            </a:endParaRPr>
          </a:p>
        </p:txBody>
      </p:sp>
      <p:sp>
        <p:nvSpPr>
          <p:cNvPr id="61506" name="Line 66"/>
          <p:cNvSpPr>
            <a:spLocks noChangeShapeType="1"/>
          </p:cNvSpPr>
          <p:nvPr/>
        </p:nvSpPr>
        <p:spPr bwMode="auto">
          <a:xfrm flipV="1">
            <a:off x="827088" y="3338513"/>
            <a:ext cx="8089900" cy="190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508" name="Line 68"/>
          <p:cNvSpPr>
            <a:spLocks noChangeShapeType="1"/>
          </p:cNvSpPr>
          <p:nvPr/>
        </p:nvSpPr>
        <p:spPr bwMode="auto">
          <a:xfrm>
            <a:off x="827088" y="5445125"/>
            <a:ext cx="8089900"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510" name="Rectangle 70"/>
          <p:cNvSpPr>
            <a:spLocks noChangeArrowheads="1"/>
          </p:cNvSpPr>
          <p:nvPr/>
        </p:nvSpPr>
        <p:spPr bwMode="auto">
          <a:xfrm>
            <a:off x="138113" y="6046788"/>
            <a:ext cx="8791575" cy="238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511" name="Line 71"/>
          <p:cNvSpPr>
            <a:spLocks noChangeShapeType="1"/>
          </p:cNvSpPr>
          <p:nvPr/>
        </p:nvSpPr>
        <p:spPr bwMode="auto">
          <a:xfrm flipV="1">
            <a:off x="130175" y="852488"/>
            <a:ext cx="0" cy="5180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2" name="Line 72"/>
          <p:cNvSpPr>
            <a:spLocks noChangeShapeType="1"/>
          </p:cNvSpPr>
          <p:nvPr/>
        </p:nvSpPr>
        <p:spPr bwMode="auto">
          <a:xfrm flipV="1">
            <a:off x="8953500" y="833438"/>
            <a:ext cx="0" cy="5251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3" name="Line 73"/>
          <p:cNvSpPr>
            <a:spLocks noChangeShapeType="1"/>
          </p:cNvSpPr>
          <p:nvPr/>
        </p:nvSpPr>
        <p:spPr bwMode="auto">
          <a:xfrm>
            <a:off x="130175" y="838200"/>
            <a:ext cx="883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4" name="Line 74"/>
          <p:cNvSpPr>
            <a:spLocks noChangeShapeType="1"/>
          </p:cNvSpPr>
          <p:nvPr/>
        </p:nvSpPr>
        <p:spPr bwMode="auto">
          <a:xfrm>
            <a:off x="2627313" y="838200"/>
            <a:ext cx="0" cy="51800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5" name="Line 75"/>
          <p:cNvSpPr>
            <a:spLocks noChangeShapeType="1"/>
          </p:cNvSpPr>
          <p:nvPr/>
        </p:nvSpPr>
        <p:spPr bwMode="auto">
          <a:xfrm>
            <a:off x="6227763" y="838200"/>
            <a:ext cx="0" cy="5214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6" name="Line 76"/>
          <p:cNvSpPr>
            <a:spLocks noChangeShapeType="1"/>
          </p:cNvSpPr>
          <p:nvPr/>
        </p:nvSpPr>
        <p:spPr bwMode="auto">
          <a:xfrm>
            <a:off x="130175" y="3852863"/>
            <a:ext cx="8802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99" name="Rectangle 59"/>
          <p:cNvSpPr>
            <a:spLocks noChangeArrowheads="1"/>
          </p:cNvSpPr>
          <p:nvPr/>
        </p:nvSpPr>
        <p:spPr bwMode="auto">
          <a:xfrm>
            <a:off x="127000" y="1123950"/>
            <a:ext cx="8828088" cy="238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532" name="Line 92"/>
          <p:cNvSpPr>
            <a:spLocks noChangeShapeType="1"/>
          </p:cNvSpPr>
          <p:nvPr/>
        </p:nvSpPr>
        <p:spPr bwMode="auto">
          <a:xfrm>
            <a:off x="144463" y="1989138"/>
            <a:ext cx="8748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33" name="Line 93"/>
          <p:cNvSpPr>
            <a:spLocks noChangeShapeType="1"/>
          </p:cNvSpPr>
          <p:nvPr/>
        </p:nvSpPr>
        <p:spPr bwMode="auto">
          <a:xfrm>
            <a:off x="827088" y="2492375"/>
            <a:ext cx="80660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6" name="Rectangle 6"/>
          <p:cNvSpPr>
            <a:spLocks noChangeArrowheads="1"/>
          </p:cNvSpPr>
          <p:nvPr/>
        </p:nvSpPr>
        <p:spPr bwMode="auto">
          <a:xfrm>
            <a:off x="136525" y="1989138"/>
            <a:ext cx="690563" cy="1855787"/>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458" name="Rectangle 18"/>
          <p:cNvSpPr>
            <a:spLocks noChangeArrowheads="1"/>
          </p:cNvSpPr>
          <p:nvPr/>
        </p:nvSpPr>
        <p:spPr bwMode="auto">
          <a:xfrm>
            <a:off x="195263" y="2762250"/>
            <a:ext cx="560387"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ja-JP" altLang="en-US" sz="1400" b="1">
                <a:solidFill>
                  <a:srgbClr val="000000"/>
                </a:solidFill>
                <a:latin typeface="ＭＳ Ｐゴシック" pitchFamily="50" charset="-128"/>
                <a:ea typeface="ＭＳ Ｐゴシック" pitchFamily="50" charset="-128"/>
              </a:rPr>
              <a:t>運営</a:t>
            </a:r>
            <a:endParaRPr lang="ja-JP" altLang="en-US" sz="1400" b="1">
              <a:solidFill>
                <a:schemeClr val="tx2"/>
              </a:solidFill>
              <a:latin typeface="Arial" charset="0"/>
              <a:ea typeface="HG丸ｺﾞｼｯｸM-PRO" pitchFamily="50" charset="-128"/>
            </a:endParaRPr>
          </a:p>
        </p:txBody>
      </p:sp>
      <p:sp>
        <p:nvSpPr>
          <p:cNvPr id="61442" name="Rectangle 2"/>
          <p:cNvSpPr>
            <a:spLocks noChangeArrowheads="1"/>
          </p:cNvSpPr>
          <p:nvPr/>
        </p:nvSpPr>
        <p:spPr bwMode="auto">
          <a:xfrm>
            <a:off x="136525" y="4652963"/>
            <a:ext cx="690563" cy="1395412"/>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1481" name="Rectangle 41"/>
          <p:cNvSpPr>
            <a:spLocks noChangeArrowheads="1"/>
          </p:cNvSpPr>
          <p:nvPr/>
        </p:nvSpPr>
        <p:spPr bwMode="auto">
          <a:xfrm>
            <a:off x="285750" y="5157788"/>
            <a:ext cx="3556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ja-JP" altLang="en-US" sz="1400" b="1">
                <a:solidFill>
                  <a:srgbClr val="000000"/>
                </a:solidFill>
                <a:latin typeface="ＭＳ Ｐゴシック" pitchFamily="50" charset="-128"/>
                <a:ea typeface="ＭＳ Ｐゴシック" pitchFamily="50" charset="-128"/>
              </a:rPr>
              <a:t>運営</a:t>
            </a:r>
            <a:endParaRPr lang="ja-JP" altLang="en-US" sz="1400" b="1">
              <a:solidFill>
                <a:schemeClr val="tx2"/>
              </a:solidFill>
              <a:latin typeface="Arial" charset="0"/>
              <a:ea typeface="HG丸ｺﾞｼｯｸM-PRO" pitchFamily="50" charset="-128"/>
            </a:endParaRPr>
          </a:p>
        </p:txBody>
      </p:sp>
      <p:sp>
        <p:nvSpPr>
          <p:cNvPr id="61525" name="Line 85"/>
          <p:cNvSpPr>
            <a:spLocks noChangeShapeType="1"/>
          </p:cNvSpPr>
          <p:nvPr/>
        </p:nvSpPr>
        <p:spPr bwMode="auto">
          <a:xfrm>
            <a:off x="134938" y="4652963"/>
            <a:ext cx="8802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31" name="Line 91"/>
          <p:cNvSpPr>
            <a:spLocks noChangeShapeType="1"/>
          </p:cNvSpPr>
          <p:nvPr/>
        </p:nvSpPr>
        <p:spPr bwMode="auto">
          <a:xfrm>
            <a:off x="827088" y="836613"/>
            <a:ext cx="0" cy="52562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34" name="Rectangle 94"/>
          <p:cNvSpPr>
            <a:spLocks noChangeArrowheads="1"/>
          </p:cNvSpPr>
          <p:nvPr/>
        </p:nvSpPr>
        <p:spPr bwMode="auto">
          <a:xfrm>
            <a:off x="3276600" y="3141663"/>
            <a:ext cx="23780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FF0000"/>
                </a:solidFill>
                <a:latin typeface="ＭＳ Ｐゴシック" pitchFamily="50" charset="-128"/>
                <a:ea typeface="ＭＳ Ｐゴシック" pitchFamily="50" charset="-128"/>
              </a:rPr>
              <a:t>（短期計画：</a:t>
            </a:r>
            <a:r>
              <a:rPr lang="en-US" altLang="ja-JP" sz="1200" b="1">
                <a:solidFill>
                  <a:srgbClr val="FF0000"/>
                </a:solidFill>
                <a:latin typeface="ＭＳ Ｐゴシック" pitchFamily="50" charset="-128"/>
                <a:ea typeface="ＭＳ Ｐゴシック" pitchFamily="50" charset="-128"/>
              </a:rPr>
              <a:t>1</a:t>
            </a:r>
            <a:r>
              <a:rPr lang="ja-JP" altLang="en-US" sz="1200" b="1">
                <a:solidFill>
                  <a:srgbClr val="FF0000"/>
                </a:solidFill>
                <a:latin typeface="ＭＳ Ｐゴシック" pitchFamily="50" charset="-128"/>
                <a:ea typeface="ＭＳ Ｐゴシック" pitchFamily="50" charset="-128"/>
              </a:rPr>
              <a:t>年　</a:t>
            </a:r>
            <a:r>
              <a:rPr lang="ja-JP" altLang="en-US" sz="1200" b="1">
                <a:solidFill>
                  <a:srgbClr val="FF0000"/>
                </a:solidFill>
                <a:ea typeface="ＭＳ Ｐゴシック" pitchFamily="50" charset="-128"/>
              </a:rPr>
              <a:t>中期計画：</a:t>
            </a:r>
            <a:r>
              <a:rPr lang="en-US" altLang="ja-JP" sz="1200" b="1">
                <a:solidFill>
                  <a:srgbClr val="FF0000"/>
                </a:solidFill>
                <a:ea typeface="ＭＳ Ｐゴシック" pitchFamily="50" charset="-128"/>
              </a:rPr>
              <a:t>2</a:t>
            </a:r>
            <a:r>
              <a:rPr lang="ja-JP" altLang="en-US" sz="1200" b="1">
                <a:solidFill>
                  <a:srgbClr val="FF0000"/>
                </a:solidFill>
                <a:ea typeface="ＭＳ Ｐゴシック" pitchFamily="50" charset="-128"/>
              </a:rPr>
              <a:t>～</a:t>
            </a:r>
            <a:r>
              <a:rPr lang="en-US" altLang="ja-JP" sz="1200" b="1">
                <a:solidFill>
                  <a:srgbClr val="FF0000"/>
                </a:solidFill>
                <a:ea typeface="ＭＳ Ｐゴシック" pitchFamily="50" charset="-128"/>
              </a:rPr>
              <a:t>3</a:t>
            </a:r>
            <a:r>
              <a:rPr lang="ja-JP" altLang="en-US" sz="1200" b="1">
                <a:solidFill>
                  <a:srgbClr val="FF0000"/>
                </a:solidFill>
                <a:ea typeface="ＭＳ Ｐゴシック" pitchFamily="50" charset="-128"/>
              </a:rPr>
              <a:t>年）　</a:t>
            </a:r>
          </a:p>
        </p:txBody>
      </p:sp>
      <p:sp>
        <p:nvSpPr>
          <p:cNvPr id="61537" name="Rectangle 97"/>
          <p:cNvSpPr>
            <a:spLocks noChangeArrowheads="1"/>
          </p:cNvSpPr>
          <p:nvPr/>
        </p:nvSpPr>
        <p:spPr bwMode="auto">
          <a:xfrm>
            <a:off x="3059113" y="5013325"/>
            <a:ext cx="22891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chemeClr val="tx2"/>
                </a:solidFill>
                <a:latin typeface="Arial" charset="0"/>
                <a:ea typeface="ＭＳ Ｐゴシック" pitchFamily="50" charset="-128"/>
              </a:rPr>
              <a:t>サークルの</a:t>
            </a:r>
            <a:r>
              <a:rPr lang="ja-JP" altLang="en-US" sz="1200" b="1">
                <a:solidFill>
                  <a:srgbClr val="000000"/>
                </a:solidFill>
                <a:ea typeface="ＭＳ Ｐゴシック" pitchFamily="50" charset="-128"/>
              </a:rPr>
              <a:t>強み弱みがどうなったか</a:t>
            </a:r>
            <a:endParaRPr lang="ja-JP" altLang="en-US" sz="1200" b="1">
              <a:solidFill>
                <a:schemeClr val="tx2"/>
              </a:solidFill>
              <a:ea typeface="ＭＳ Ｐゴシック" pitchFamily="50" charset="-128"/>
            </a:endParaRPr>
          </a:p>
          <a:p>
            <a:r>
              <a:rPr lang="ja-JP" altLang="en-US" sz="1200" b="1">
                <a:solidFill>
                  <a:schemeClr val="tx2"/>
                </a:solidFill>
                <a:latin typeface="Arial" charset="0"/>
                <a:ea typeface="ＭＳ Ｐゴシック" pitchFamily="50" charset="-128"/>
              </a:rPr>
              <a:t>成長がどうなったか</a:t>
            </a:r>
          </a:p>
        </p:txBody>
      </p:sp>
      <p:sp>
        <p:nvSpPr>
          <p:cNvPr id="61538" name="Rectangle 98"/>
          <p:cNvSpPr>
            <a:spLocks noChangeArrowheads="1"/>
          </p:cNvSpPr>
          <p:nvPr/>
        </p:nvSpPr>
        <p:spPr bwMode="auto">
          <a:xfrm>
            <a:off x="6443663" y="1341438"/>
            <a:ext cx="22336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rgbClr val="0033CC"/>
                </a:solidFill>
                <a:latin typeface="ＭＳ Ｐゴシック" pitchFamily="50" charset="-128"/>
                <a:ea typeface="ＭＳ Ｐゴシック" pitchFamily="50" charset="-128"/>
              </a:rPr>
              <a:t>・サークルにかけるリーダーの意欲</a:t>
            </a:r>
            <a:br>
              <a:rPr lang="ja-JP" altLang="en-US" sz="1200" b="1">
                <a:solidFill>
                  <a:srgbClr val="0033CC"/>
                </a:solidFill>
                <a:latin typeface="ＭＳ Ｐゴシック" pitchFamily="50" charset="-128"/>
                <a:ea typeface="ＭＳ Ｐゴシック" pitchFamily="50" charset="-128"/>
              </a:rPr>
            </a:br>
            <a:r>
              <a:rPr lang="ja-JP" altLang="en-US" sz="1200" b="1">
                <a:solidFill>
                  <a:srgbClr val="0033CC"/>
                </a:solidFill>
                <a:latin typeface="ＭＳ Ｐゴシック" pitchFamily="50" charset="-128"/>
                <a:ea typeface="ＭＳ Ｐゴシック" pitchFamily="50" charset="-128"/>
              </a:rPr>
              <a:t>　信念を表明する</a:t>
            </a:r>
            <a:endParaRPr lang="ja-JP" altLang="en-US" sz="1200" b="1">
              <a:solidFill>
                <a:srgbClr val="0033CC"/>
              </a:solidFill>
              <a:latin typeface="Arial" charset="0"/>
              <a:ea typeface="HG丸ｺﾞｼｯｸM-PRO" pitchFamily="50" charset="-128"/>
            </a:endParaRPr>
          </a:p>
        </p:txBody>
      </p:sp>
      <p:sp>
        <p:nvSpPr>
          <p:cNvPr id="61540" name="Line 100"/>
          <p:cNvSpPr>
            <a:spLocks noChangeShapeType="1"/>
          </p:cNvSpPr>
          <p:nvPr/>
        </p:nvSpPr>
        <p:spPr bwMode="auto">
          <a:xfrm>
            <a:off x="144463" y="1138238"/>
            <a:ext cx="682625" cy="850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519" name="Text Box 79"/>
          <p:cNvSpPr txBox="1">
            <a:spLocks noChangeArrowheads="1"/>
          </p:cNvSpPr>
          <p:nvPr/>
        </p:nvSpPr>
        <p:spPr bwMode="auto">
          <a:xfrm>
            <a:off x="1476375" y="6172200"/>
            <a:ext cx="662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サークルの運営も</a:t>
            </a:r>
            <a:r>
              <a:rPr lang="ja-JP" altLang="en-US" sz="2400" b="1">
                <a:solidFill>
                  <a:srgbClr val="FF0000"/>
                </a:solidFill>
                <a:ea typeface="HGS創英角ｺﾞｼｯｸUB" pitchFamily="50" charset="-128"/>
              </a:rPr>
              <a:t>ＰＤＣＡ</a:t>
            </a:r>
            <a:r>
              <a:rPr lang="ja-JP" altLang="en-US" sz="2400">
                <a:ea typeface="HGP創英角ﾎﾟｯﾌﾟ体" pitchFamily="50" charset="-128"/>
              </a:rPr>
              <a:t>をまわし進めよう！</a:t>
            </a:r>
          </a:p>
        </p:txBody>
      </p:sp>
      <p:pic>
        <p:nvPicPr>
          <p:cNvPr id="61539" name="Picture 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288" y="5084763"/>
            <a:ext cx="1460500" cy="1581150"/>
          </a:xfrm>
          <a:prstGeom prst="rect">
            <a:avLst/>
          </a:prstGeom>
          <a:noFill/>
          <a:ln>
            <a:noFill/>
          </a:ln>
          <a:effectLst/>
          <a:extLst>
            <a:ext uri="{909E8E84-426E-40DD-AFC4-6F175D3DCCD1}">
              <a14:hiddenFill xmlns:a14="http://schemas.microsoft.com/office/drawing/2010/main">
                <a:gradFill rotWithShape="0">
                  <a:gsLst>
                    <a:gs pos="0">
                      <a:srgbClr val="FFCC99"/>
                    </a:gs>
                    <a:gs pos="100000">
                      <a:srgbClr val="FFFFFF"/>
                    </a:gs>
                  </a:gsLst>
                  <a:lin ang="5400000" scaled="1"/>
                </a:gradFill>
              </a14:hiddenFill>
            </a:ext>
            <a:ext uri="{91240B29-F687-4F45-9708-019B960494DF}">
              <a14:hiddenLine xmlns:a14="http://schemas.microsoft.com/office/drawing/2010/main" w="9525">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45" name="Text Box 105"/>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１２</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82" name="Rectangle 14"/>
          <p:cNvSpPr>
            <a:spLocks noChangeArrowheads="1"/>
          </p:cNvSpPr>
          <p:nvPr/>
        </p:nvSpPr>
        <p:spPr bwMode="auto">
          <a:xfrm>
            <a:off x="393700" y="260350"/>
            <a:ext cx="7418388" cy="5762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3981" name="Rectangle 13"/>
          <p:cNvSpPr>
            <a:spLocks noChangeArrowheads="1"/>
          </p:cNvSpPr>
          <p:nvPr/>
        </p:nvSpPr>
        <p:spPr bwMode="auto">
          <a:xfrm>
            <a:off x="76200" y="981075"/>
            <a:ext cx="8991600" cy="5648325"/>
          </a:xfrm>
          <a:prstGeom prst="rect">
            <a:avLst/>
          </a:prstGeom>
          <a:solidFill>
            <a:srgbClr val="99FFCC"/>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3970" name="Text Box 2"/>
          <p:cNvSpPr txBox="1">
            <a:spLocks noChangeArrowheads="1"/>
          </p:cNvSpPr>
          <p:nvPr/>
        </p:nvSpPr>
        <p:spPr bwMode="auto">
          <a:xfrm>
            <a:off x="323850" y="185738"/>
            <a:ext cx="7385050" cy="57943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solidFill>
                  <a:schemeClr val="bg1"/>
                </a:solidFill>
              </a:rPr>
              <a:t>１１．　運営事例をまとめるポイント</a:t>
            </a:r>
          </a:p>
        </p:txBody>
      </p:sp>
      <p:grpSp>
        <p:nvGrpSpPr>
          <p:cNvPr id="83983" name="Group 15"/>
          <p:cNvGrpSpPr>
            <a:grpSpLocks/>
          </p:cNvGrpSpPr>
          <p:nvPr/>
        </p:nvGrpSpPr>
        <p:grpSpPr bwMode="auto">
          <a:xfrm>
            <a:off x="590550" y="1125538"/>
            <a:ext cx="6213475" cy="1084262"/>
            <a:chOff x="372" y="709"/>
            <a:chExt cx="3914" cy="683"/>
          </a:xfrm>
        </p:grpSpPr>
        <p:sp>
          <p:nvSpPr>
            <p:cNvPr id="83971" name="Text Box 3"/>
            <p:cNvSpPr txBox="1">
              <a:spLocks noChangeArrowheads="1"/>
            </p:cNvSpPr>
            <p:nvPr/>
          </p:nvSpPr>
          <p:spPr bwMode="auto">
            <a:xfrm>
              <a:off x="372" y="709"/>
              <a:ext cx="2962"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1)</a:t>
              </a:r>
              <a:r>
                <a:rPr lang="en-US" altLang="ja-JP" sz="2400"/>
                <a:t> </a:t>
              </a:r>
              <a:r>
                <a:rPr lang="ja-JP" altLang="en-US" sz="2400"/>
                <a:t>振り返る期間を決める</a:t>
              </a:r>
            </a:p>
          </p:txBody>
        </p:sp>
        <p:sp>
          <p:nvSpPr>
            <p:cNvPr id="83972" name="Text Box 4"/>
            <p:cNvSpPr txBox="1">
              <a:spLocks noChangeArrowheads="1"/>
            </p:cNvSpPr>
            <p:nvPr/>
          </p:nvSpPr>
          <p:spPr bwMode="auto">
            <a:xfrm>
              <a:off x="703" y="988"/>
              <a:ext cx="3583"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現在のメンバーになってからの時期を整理する</a:t>
              </a:r>
              <a:br>
                <a:rPr lang="ja-JP" altLang="en-US">
                  <a:solidFill>
                    <a:srgbClr val="000099"/>
                  </a:solidFill>
                </a:rPr>
              </a:br>
              <a:r>
                <a:rPr lang="ja-JP" altLang="en-US">
                  <a:solidFill>
                    <a:srgbClr val="000099"/>
                  </a:solidFill>
                </a:rPr>
                <a:t>（</a:t>
              </a:r>
              <a:r>
                <a:rPr lang="ja-JP" altLang="en-US">
                  <a:solidFill>
                    <a:srgbClr val="FF0000"/>
                  </a:solidFill>
                </a:rPr>
                <a:t>短期は１年程度　中期は</a:t>
              </a:r>
              <a:r>
                <a:rPr lang="en-US" altLang="ja-JP">
                  <a:solidFill>
                    <a:srgbClr val="FF0000"/>
                  </a:solidFill>
                  <a:latin typeface="HGP創英角ﾎﾟｯﾌﾟ体" pitchFamily="50" charset="-128"/>
                  <a:ea typeface="HGP創英角ﾎﾟｯﾌﾟ体" pitchFamily="50" charset="-128"/>
                </a:rPr>
                <a:t>3</a:t>
              </a:r>
              <a:r>
                <a:rPr lang="ja-JP" altLang="en-US">
                  <a:solidFill>
                    <a:srgbClr val="FF0000"/>
                  </a:solidFill>
                </a:rPr>
                <a:t>～</a:t>
              </a:r>
              <a:r>
                <a:rPr lang="en-US" altLang="ja-JP">
                  <a:solidFill>
                    <a:srgbClr val="FF0000"/>
                  </a:solidFill>
                  <a:latin typeface="HGP創英角ﾎﾟｯﾌﾟ体" pitchFamily="50" charset="-128"/>
                  <a:ea typeface="HGP創英角ﾎﾟｯﾌﾟ体" pitchFamily="50" charset="-128"/>
                </a:rPr>
                <a:t>5</a:t>
              </a:r>
              <a:r>
                <a:rPr lang="ja-JP" altLang="en-US">
                  <a:solidFill>
                    <a:srgbClr val="FF0000"/>
                  </a:solidFill>
                </a:rPr>
                <a:t>年以下</a:t>
              </a:r>
              <a:r>
                <a:rPr lang="ja-JP" altLang="en-US">
                  <a:solidFill>
                    <a:srgbClr val="000099"/>
                  </a:solidFill>
                </a:rPr>
                <a:t>が良い）</a:t>
              </a:r>
            </a:p>
          </p:txBody>
        </p:sp>
      </p:grpSp>
      <p:grpSp>
        <p:nvGrpSpPr>
          <p:cNvPr id="83984" name="Group 16"/>
          <p:cNvGrpSpPr>
            <a:grpSpLocks/>
          </p:cNvGrpSpPr>
          <p:nvPr/>
        </p:nvGrpSpPr>
        <p:grpSpPr bwMode="auto">
          <a:xfrm>
            <a:off x="609600" y="2224088"/>
            <a:ext cx="6718300" cy="823912"/>
            <a:chOff x="384" y="1401"/>
            <a:chExt cx="4232" cy="519"/>
          </a:xfrm>
        </p:grpSpPr>
        <p:sp>
          <p:nvSpPr>
            <p:cNvPr id="83973" name="Text Box 5"/>
            <p:cNvSpPr txBox="1">
              <a:spLocks noChangeArrowheads="1"/>
            </p:cNvSpPr>
            <p:nvPr/>
          </p:nvSpPr>
          <p:spPr bwMode="auto">
            <a:xfrm>
              <a:off x="384" y="1401"/>
              <a:ext cx="3585" cy="29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2)</a:t>
              </a:r>
              <a:r>
                <a:rPr lang="en-US" altLang="ja-JP" sz="2400"/>
                <a:t> </a:t>
              </a:r>
              <a:r>
                <a:rPr lang="ja-JP" altLang="en-US" sz="2400"/>
                <a:t>決定した期間の改善事例を整理する</a:t>
              </a:r>
            </a:p>
          </p:txBody>
        </p:sp>
        <p:sp>
          <p:nvSpPr>
            <p:cNvPr id="83974" name="Text Box 6"/>
            <p:cNvSpPr txBox="1">
              <a:spLocks noChangeArrowheads="1"/>
            </p:cNvSpPr>
            <p:nvPr/>
          </p:nvSpPr>
          <p:spPr bwMode="auto">
            <a:xfrm>
              <a:off x="703" y="1689"/>
              <a:ext cx="3913"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これこそ自信作という事例を</a:t>
              </a:r>
              <a:r>
                <a:rPr lang="ja-JP" altLang="en-US">
                  <a:solidFill>
                    <a:srgbClr val="FF0000"/>
                  </a:solidFill>
                </a:rPr>
                <a:t>短期</a:t>
              </a:r>
              <a:r>
                <a:rPr lang="en-US" altLang="ja-JP">
                  <a:solidFill>
                    <a:srgbClr val="FF0000"/>
                  </a:solidFill>
                  <a:latin typeface="HGP創英角ﾎﾟｯﾌﾟ体" pitchFamily="50" charset="-128"/>
                  <a:ea typeface="HGP創英角ﾎﾟｯﾌﾟ体" pitchFamily="50" charset="-128"/>
                </a:rPr>
                <a:t>1</a:t>
              </a:r>
              <a:r>
                <a:rPr lang="ja-JP" altLang="en-US">
                  <a:solidFill>
                    <a:srgbClr val="FF0000"/>
                  </a:solidFill>
                </a:rPr>
                <a:t>件、中期</a:t>
              </a:r>
              <a:r>
                <a:rPr lang="en-US" altLang="ja-JP">
                  <a:solidFill>
                    <a:srgbClr val="FF0000"/>
                  </a:solidFill>
                  <a:latin typeface="HGP創英角ﾎﾟｯﾌﾟ体" pitchFamily="50" charset="-128"/>
                  <a:ea typeface="HGP創英角ﾎﾟｯﾌﾟ体" pitchFamily="50" charset="-128"/>
                </a:rPr>
                <a:t>2</a:t>
              </a:r>
              <a:r>
                <a:rPr lang="ja-JP" altLang="en-US">
                  <a:solidFill>
                    <a:srgbClr val="FF0000"/>
                  </a:solidFill>
                </a:rPr>
                <a:t>件以上</a:t>
              </a:r>
              <a:r>
                <a:rPr lang="ja-JP" altLang="en-US">
                  <a:solidFill>
                    <a:srgbClr val="000099"/>
                  </a:solidFill>
                </a:rPr>
                <a:t>を選ぶ</a:t>
              </a:r>
            </a:p>
          </p:txBody>
        </p:sp>
      </p:grpSp>
      <p:grpSp>
        <p:nvGrpSpPr>
          <p:cNvPr id="83985" name="Group 17"/>
          <p:cNvGrpSpPr>
            <a:grpSpLocks/>
          </p:cNvGrpSpPr>
          <p:nvPr/>
        </p:nvGrpSpPr>
        <p:grpSpPr bwMode="auto">
          <a:xfrm>
            <a:off x="609600" y="3163888"/>
            <a:ext cx="7543800" cy="769937"/>
            <a:chOff x="384" y="1963"/>
            <a:chExt cx="4752" cy="485"/>
          </a:xfrm>
        </p:grpSpPr>
        <p:sp>
          <p:nvSpPr>
            <p:cNvPr id="83975" name="Text Box 7"/>
            <p:cNvSpPr txBox="1">
              <a:spLocks noChangeArrowheads="1"/>
            </p:cNvSpPr>
            <p:nvPr/>
          </p:nvSpPr>
          <p:spPr bwMode="auto">
            <a:xfrm>
              <a:off x="384" y="1963"/>
              <a:ext cx="4752"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3)</a:t>
              </a:r>
              <a:r>
                <a:rPr lang="en-US" altLang="ja-JP" sz="2400"/>
                <a:t> </a:t>
              </a:r>
              <a:r>
                <a:rPr lang="ja-JP" altLang="en-US" sz="2400"/>
                <a:t>リーダーを中心としてメンバーの成長を整理する</a:t>
              </a:r>
            </a:p>
          </p:txBody>
        </p:sp>
        <p:sp>
          <p:nvSpPr>
            <p:cNvPr id="83976" name="Text Box 8"/>
            <p:cNvSpPr txBox="1">
              <a:spLocks noChangeArrowheads="1"/>
            </p:cNvSpPr>
            <p:nvPr/>
          </p:nvSpPr>
          <p:spPr bwMode="auto">
            <a:xfrm>
              <a:off x="703" y="2217"/>
              <a:ext cx="441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改善手法、解析手法、アイデア出し、固有技術、精神的な面　等</a:t>
              </a:r>
            </a:p>
          </p:txBody>
        </p:sp>
      </p:grpSp>
      <p:grpSp>
        <p:nvGrpSpPr>
          <p:cNvPr id="83986" name="Group 18"/>
          <p:cNvGrpSpPr>
            <a:grpSpLocks/>
          </p:cNvGrpSpPr>
          <p:nvPr/>
        </p:nvGrpSpPr>
        <p:grpSpPr bwMode="auto">
          <a:xfrm>
            <a:off x="609600" y="4051300"/>
            <a:ext cx="7288213" cy="1054100"/>
            <a:chOff x="384" y="2552"/>
            <a:chExt cx="4591" cy="664"/>
          </a:xfrm>
        </p:grpSpPr>
        <p:sp>
          <p:nvSpPr>
            <p:cNvPr id="83977" name="Text Box 9"/>
            <p:cNvSpPr txBox="1">
              <a:spLocks noChangeArrowheads="1"/>
            </p:cNvSpPr>
            <p:nvPr/>
          </p:nvSpPr>
          <p:spPr bwMode="auto">
            <a:xfrm>
              <a:off x="384" y="2552"/>
              <a:ext cx="3766"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4)</a:t>
              </a:r>
              <a:r>
                <a:rPr lang="en-US" altLang="ja-JP" sz="2400"/>
                <a:t> </a:t>
              </a:r>
              <a:r>
                <a:rPr lang="ja-JP" altLang="en-US" sz="2400"/>
                <a:t>サークルとしての成長を整理する</a:t>
              </a:r>
            </a:p>
          </p:txBody>
        </p:sp>
        <p:sp>
          <p:nvSpPr>
            <p:cNvPr id="83978" name="Text Box 10"/>
            <p:cNvSpPr txBox="1">
              <a:spLocks noChangeArrowheads="1"/>
            </p:cNvSpPr>
            <p:nvPr/>
          </p:nvSpPr>
          <p:spPr bwMode="auto">
            <a:xfrm>
              <a:off x="703" y="2812"/>
              <a:ext cx="4272"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テーマ完了件数、改善提案件数、表彰暦など自分達の評価尺度を考え整理する</a:t>
              </a:r>
            </a:p>
          </p:txBody>
        </p:sp>
      </p:grpSp>
      <p:grpSp>
        <p:nvGrpSpPr>
          <p:cNvPr id="83987" name="Group 19"/>
          <p:cNvGrpSpPr>
            <a:grpSpLocks/>
          </p:cNvGrpSpPr>
          <p:nvPr/>
        </p:nvGrpSpPr>
        <p:grpSpPr bwMode="auto">
          <a:xfrm>
            <a:off x="609600" y="5181600"/>
            <a:ext cx="7778750" cy="1236663"/>
            <a:chOff x="384" y="3264"/>
            <a:chExt cx="4687" cy="779"/>
          </a:xfrm>
        </p:grpSpPr>
        <p:sp>
          <p:nvSpPr>
            <p:cNvPr id="83979" name="Text Box 11"/>
            <p:cNvSpPr txBox="1">
              <a:spLocks noChangeArrowheads="1"/>
            </p:cNvSpPr>
            <p:nvPr/>
          </p:nvSpPr>
          <p:spPr bwMode="auto">
            <a:xfrm>
              <a:off x="384" y="3264"/>
              <a:ext cx="4220"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5)</a:t>
              </a:r>
              <a:r>
                <a:rPr lang="en-US" altLang="ja-JP" sz="2400"/>
                <a:t> </a:t>
              </a:r>
              <a:r>
                <a:rPr lang="ja-JP" altLang="en-US" sz="2400"/>
                <a:t>アピールポイント（光もの</a:t>
              </a:r>
              <a:r>
                <a:rPr lang="ja-JP" altLang="en-US" sz="2400">
                  <a:solidFill>
                    <a:srgbClr val="FF0000"/>
                  </a:solidFill>
                </a:rPr>
                <a:t>＝工夫</a:t>
              </a:r>
              <a:r>
                <a:rPr lang="ja-JP" altLang="en-US" sz="2400"/>
                <a:t>）を整理する</a:t>
              </a:r>
            </a:p>
          </p:txBody>
        </p:sp>
        <p:sp>
          <p:nvSpPr>
            <p:cNvPr id="83980" name="Text Box 12"/>
            <p:cNvSpPr txBox="1">
              <a:spLocks noChangeArrowheads="1"/>
            </p:cNvSpPr>
            <p:nvPr/>
          </p:nvSpPr>
          <p:spPr bwMode="auto">
            <a:xfrm>
              <a:off x="703" y="3552"/>
              <a:ext cx="4368" cy="49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サークル内の教育方法　会合の開き方　他部署との連携など</a:t>
              </a:r>
            </a:p>
            <a:p>
              <a:pPr>
                <a:spcBef>
                  <a:spcPct val="50000"/>
                </a:spcBef>
              </a:pPr>
              <a:r>
                <a:rPr lang="ja-JP" altLang="en-US">
                  <a:solidFill>
                    <a:srgbClr val="000099"/>
                  </a:solidFill>
                </a:rPr>
                <a:t>他サークルの参考になる物をアピールする</a:t>
              </a:r>
            </a:p>
          </p:txBody>
        </p:sp>
      </p:grpSp>
      <p:sp>
        <p:nvSpPr>
          <p:cNvPr id="83992" name="Text Box 24"/>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１３</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45" name="Rectangle 29"/>
          <p:cNvSpPr>
            <a:spLocks noChangeArrowheads="1"/>
          </p:cNvSpPr>
          <p:nvPr/>
        </p:nvSpPr>
        <p:spPr bwMode="auto">
          <a:xfrm>
            <a:off x="609600" y="188913"/>
            <a:ext cx="6770688" cy="576262"/>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18" name="Text Box 2"/>
          <p:cNvSpPr txBox="1">
            <a:spLocks noChangeArrowheads="1"/>
          </p:cNvSpPr>
          <p:nvPr/>
        </p:nvSpPr>
        <p:spPr bwMode="auto">
          <a:xfrm>
            <a:off x="539750" y="106363"/>
            <a:ext cx="7848600" cy="57943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solidFill>
                  <a:schemeClr val="bg1"/>
                </a:solidFill>
              </a:rPr>
              <a:t>１２．アピールポイント（光もの</a:t>
            </a:r>
            <a:r>
              <a:rPr lang="en-US" altLang="ja-JP" sz="3200">
                <a:solidFill>
                  <a:schemeClr val="bg1"/>
                </a:solidFill>
              </a:rPr>
              <a:t>=</a:t>
            </a:r>
            <a:r>
              <a:rPr lang="ja-JP" altLang="en-US" sz="3200">
                <a:solidFill>
                  <a:schemeClr val="bg1"/>
                </a:solidFill>
              </a:rPr>
              <a:t>工夫）</a:t>
            </a:r>
          </a:p>
        </p:txBody>
      </p:sp>
      <p:sp>
        <p:nvSpPr>
          <p:cNvPr id="86019" name="Text Box 3"/>
          <p:cNvSpPr txBox="1">
            <a:spLocks noChangeArrowheads="1"/>
          </p:cNvSpPr>
          <p:nvPr/>
        </p:nvSpPr>
        <p:spPr bwMode="auto">
          <a:xfrm>
            <a:off x="1258888" y="882650"/>
            <a:ext cx="6553200" cy="7016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1"/>
                </a:solidFill>
              </a:rPr>
              <a:t>サークル運営の仕掛けが、目新しいもので、他サークルにこれはと自慢したいもの。</a:t>
            </a:r>
          </a:p>
        </p:txBody>
      </p:sp>
      <p:sp>
        <p:nvSpPr>
          <p:cNvPr id="86020" name="Text Box 4"/>
          <p:cNvSpPr txBox="1">
            <a:spLocks noChangeArrowheads="1"/>
          </p:cNvSpPr>
          <p:nvPr/>
        </p:nvSpPr>
        <p:spPr bwMode="auto">
          <a:xfrm>
            <a:off x="1143000" y="2057400"/>
            <a:ext cx="65532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p>
        </p:txBody>
      </p:sp>
      <p:sp>
        <p:nvSpPr>
          <p:cNvPr id="86021" name="Text Box 5"/>
          <p:cNvSpPr txBox="1">
            <a:spLocks noChangeArrowheads="1"/>
          </p:cNvSpPr>
          <p:nvPr/>
        </p:nvSpPr>
        <p:spPr bwMode="auto">
          <a:xfrm>
            <a:off x="1600200" y="1768475"/>
            <a:ext cx="6067425" cy="58102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すでに一般化しているもの</a:t>
            </a:r>
            <a:br>
              <a:rPr lang="ja-JP" altLang="en-US" sz="1600"/>
            </a:br>
            <a:r>
              <a:rPr lang="ja-JP" altLang="en-US" sz="1600"/>
              <a:t>　　　　　テーマバンク、ステップリーダー制など。</a:t>
            </a:r>
          </a:p>
        </p:txBody>
      </p:sp>
      <p:sp>
        <p:nvSpPr>
          <p:cNvPr id="86041" name="AutoShape 25"/>
          <p:cNvSpPr>
            <a:spLocks noChangeArrowheads="1"/>
          </p:cNvSpPr>
          <p:nvPr/>
        </p:nvSpPr>
        <p:spPr bwMode="auto">
          <a:xfrm>
            <a:off x="152400" y="2438400"/>
            <a:ext cx="8686800" cy="4191000"/>
          </a:xfrm>
          <a:prstGeom prst="roundRect">
            <a:avLst>
              <a:gd name="adj" fmla="val 16667"/>
            </a:avLst>
          </a:prstGeom>
          <a:solidFill>
            <a:srgbClr val="FFCC99"/>
          </a:soli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23" name="Text Box 7"/>
          <p:cNvSpPr txBox="1">
            <a:spLocks noChangeArrowheads="1"/>
          </p:cNvSpPr>
          <p:nvPr/>
        </p:nvSpPr>
        <p:spPr bwMode="auto">
          <a:xfrm>
            <a:off x="1042988" y="2492375"/>
            <a:ext cx="7272337" cy="45720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accent2"/>
                </a:solidFill>
              </a:rPr>
              <a:t>２００９年度東海支部選抜大会の例（キーワード）</a:t>
            </a:r>
          </a:p>
        </p:txBody>
      </p:sp>
      <p:sp>
        <p:nvSpPr>
          <p:cNvPr id="86040" name="Oval 24"/>
          <p:cNvSpPr>
            <a:spLocks noChangeArrowheads="1"/>
          </p:cNvSpPr>
          <p:nvPr/>
        </p:nvSpPr>
        <p:spPr bwMode="auto">
          <a:xfrm>
            <a:off x="1547813" y="4800600"/>
            <a:ext cx="6264275" cy="1676400"/>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39" name="Oval 23"/>
          <p:cNvSpPr>
            <a:spLocks noChangeArrowheads="1"/>
          </p:cNvSpPr>
          <p:nvPr/>
        </p:nvSpPr>
        <p:spPr bwMode="auto">
          <a:xfrm>
            <a:off x="4648200" y="3068638"/>
            <a:ext cx="3733800" cy="1800225"/>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38" name="Oval 22"/>
          <p:cNvSpPr>
            <a:spLocks noChangeArrowheads="1"/>
          </p:cNvSpPr>
          <p:nvPr/>
        </p:nvSpPr>
        <p:spPr bwMode="auto">
          <a:xfrm>
            <a:off x="304800" y="2971800"/>
            <a:ext cx="4267200" cy="1981200"/>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024" name="Text Box 8"/>
          <p:cNvSpPr txBox="1">
            <a:spLocks noChangeArrowheads="1"/>
          </p:cNvSpPr>
          <p:nvPr/>
        </p:nvSpPr>
        <p:spPr bwMode="auto">
          <a:xfrm>
            <a:off x="1392238" y="4430713"/>
            <a:ext cx="29718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・からくり道場</a:t>
            </a:r>
          </a:p>
        </p:txBody>
      </p:sp>
      <p:sp>
        <p:nvSpPr>
          <p:cNvPr id="86025" name="Text Box 9"/>
          <p:cNvSpPr txBox="1">
            <a:spLocks noChangeArrowheads="1"/>
          </p:cNvSpPr>
          <p:nvPr/>
        </p:nvSpPr>
        <p:spPr bwMode="auto">
          <a:xfrm>
            <a:off x="971550" y="3206750"/>
            <a:ext cx="3497263"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u="sng">
                <a:solidFill>
                  <a:srgbClr val="FF0000"/>
                </a:solidFill>
              </a:rPr>
              <a:t>技能伝承・技能向上の工夫</a:t>
            </a:r>
          </a:p>
        </p:txBody>
      </p:sp>
      <p:sp>
        <p:nvSpPr>
          <p:cNvPr id="86027" name="Text Box 11"/>
          <p:cNvSpPr txBox="1">
            <a:spLocks noChangeArrowheads="1"/>
          </p:cNvSpPr>
          <p:nvPr/>
        </p:nvSpPr>
        <p:spPr bwMode="auto">
          <a:xfrm>
            <a:off x="5148263" y="3292475"/>
            <a:ext cx="2743200" cy="64135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u="sng">
                <a:solidFill>
                  <a:srgbClr val="FF0000"/>
                </a:solidFill>
              </a:rPr>
              <a:t>コミュニケーション</a:t>
            </a:r>
            <a:r>
              <a:rPr lang="ja-JP" altLang="en-US">
                <a:solidFill>
                  <a:srgbClr val="FF0000"/>
                </a:solidFill>
              </a:rPr>
              <a:t>向上の工夫</a:t>
            </a:r>
          </a:p>
        </p:txBody>
      </p:sp>
      <p:sp>
        <p:nvSpPr>
          <p:cNvPr id="86028" name="Text Box 12"/>
          <p:cNvSpPr txBox="1">
            <a:spLocks noChangeArrowheads="1"/>
          </p:cNvSpPr>
          <p:nvPr/>
        </p:nvSpPr>
        <p:spPr bwMode="auto">
          <a:xfrm>
            <a:off x="3563938" y="4868863"/>
            <a:ext cx="22098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u="sng">
                <a:solidFill>
                  <a:srgbClr val="FF0000"/>
                </a:solidFill>
              </a:rPr>
              <a:t>活動の工夫</a:t>
            </a:r>
          </a:p>
        </p:txBody>
      </p:sp>
      <p:sp>
        <p:nvSpPr>
          <p:cNvPr id="86029" name="Text Box 13"/>
          <p:cNvSpPr txBox="1">
            <a:spLocks noChangeArrowheads="1"/>
          </p:cNvSpPr>
          <p:nvPr/>
        </p:nvSpPr>
        <p:spPr bwMode="auto">
          <a:xfrm>
            <a:off x="4860925" y="5294313"/>
            <a:ext cx="25908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・工程別不良モード表</a:t>
            </a:r>
          </a:p>
        </p:txBody>
      </p:sp>
      <p:sp>
        <p:nvSpPr>
          <p:cNvPr id="86030" name="Text Box 14"/>
          <p:cNvSpPr txBox="1">
            <a:spLocks noChangeArrowheads="1"/>
          </p:cNvSpPr>
          <p:nvPr/>
        </p:nvSpPr>
        <p:spPr bwMode="auto">
          <a:xfrm>
            <a:off x="1392238" y="4037013"/>
            <a:ext cx="19812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・実習ノート</a:t>
            </a:r>
          </a:p>
        </p:txBody>
      </p:sp>
      <p:sp>
        <p:nvSpPr>
          <p:cNvPr id="86031" name="Text Box 15"/>
          <p:cNvSpPr txBox="1">
            <a:spLocks noChangeArrowheads="1"/>
          </p:cNvSpPr>
          <p:nvPr/>
        </p:nvSpPr>
        <p:spPr bwMode="auto">
          <a:xfrm>
            <a:off x="2411413" y="5300663"/>
            <a:ext cx="26670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・とことんチャレンジ</a:t>
            </a:r>
          </a:p>
        </p:txBody>
      </p:sp>
      <p:sp>
        <p:nvSpPr>
          <p:cNvPr id="86032" name="Text Box 16"/>
          <p:cNvSpPr txBox="1">
            <a:spLocks noChangeArrowheads="1"/>
          </p:cNvSpPr>
          <p:nvPr/>
        </p:nvSpPr>
        <p:spPr bwMode="auto">
          <a:xfrm>
            <a:off x="4876800" y="5734050"/>
            <a:ext cx="26670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・標準化記録ノート</a:t>
            </a:r>
          </a:p>
        </p:txBody>
      </p:sp>
      <p:sp>
        <p:nvSpPr>
          <p:cNvPr id="86034" name="Text Box 18"/>
          <p:cNvSpPr txBox="1">
            <a:spLocks noChangeArrowheads="1"/>
          </p:cNvSpPr>
          <p:nvPr/>
        </p:nvSpPr>
        <p:spPr bwMode="auto">
          <a:xfrm>
            <a:off x="5551488" y="3860800"/>
            <a:ext cx="18288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・アンテナ作戦</a:t>
            </a:r>
          </a:p>
        </p:txBody>
      </p:sp>
      <p:sp>
        <p:nvSpPr>
          <p:cNvPr id="86035" name="Text Box 19"/>
          <p:cNvSpPr txBox="1">
            <a:spLocks noChangeArrowheads="1"/>
          </p:cNvSpPr>
          <p:nvPr/>
        </p:nvSpPr>
        <p:spPr bwMode="auto">
          <a:xfrm>
            <a:off x="5562600" y="4221163"/>
            <a:ext cx="22860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・滴ノート</a:t>
            </a:r>
          </a:p>
        </p:txBody>
      </p:sp>
      <p:sp>
        <p:nvSpPr>
          <p:cNvPr id="86036" name="Text Box 20"/>
          <p:cNvSpPr txBox="1">
            <a:spLocks noChangeArrowheads="1"/>
          </p:cNvSpPr>
          <p:nvPr/>
        </p:nvSpPr>
        <p:spPr bwMode="auto">
          <a:xfrm>
            <a:off x="2411413" y="5734050"/>
            <a:ext cx="18288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・こだわり活動</a:t>
            </a:r>
          </a:p>
        </p:txBody>
      </p:sp>
      <p:sp>
        <p:nvSpPr>
          <p:cNvPr id="86037" name="Text Box 21"/>
          <p:cNvSpPr txBox="1">
            <a:spLocks noChangeArrowheads="1"/>
          </p:cNvSpPr>
          <p:nvPr/>
        </p:nvSpPr>
        <p:spPr bwMode="auto">
          <a:xfrm>
            <a:off x="1392238" y="3644900"/>
            <a:ext cx="28194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・「すご腕」データー化</a:t>
            </a:r>
          </a:p>
        </p:txBody>
      </p:sp>
      <p:pic>
        <p:nvPicPr>
          <p:cNvPr id="86047"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825" y="4149725"/>
            <a:ext cx="1223963" cy="10779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6051" name="Text Box 35"/>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１４</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28" name="Rectangle 36"/>
          <p:cNvSpPr>
            <a:spLocks noChangeArrowheads="1"/>
          </p:cNvSpPr>
          <p:nvPr/>
        </p:nvSpPr>
        <p:spPr bwMode="auto">
          <a:xfrm>
            <a:off x="468313" y="981075"/>
            <a:ext cx="8135937" cy="56880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596" name="Rectangle 4"/>
          <p:cNvSpPr>
            <a:spLocks noChangeArrowheads="1"/>
          </p:cNvSpPr>
          <p:nvPr/>
        </p:nvSpPr>
        <p:spPr bwMode="auto">
          <a:xfrm>
            <a:off x="215900" y="187325"/>
            <a:ext cx="6300788" cy="649288"/>
          </a:xfrm>
          <a:prstGeom prst="rect">
            <a:avLst/>
          </a:prstGeom>
          <a:solidFill>
            <a:srgbClr val="FF00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nSpc>
                <a:spcPct val="90000"/>
              </a:lnSpc>
              <a:spcBef>
                <a:spcPct val="20000"/>
              </a:spcBef>
            </a:pPr>
            <a:r>
              <a:rPr lang="ja-JP" altLang="en-US" sz="2800" b="1">
                <a:solidFill>
                  <a:schemeClr val="bg1"/>
                </a:solidFill>
                <a:latin typeface="HG創英角ﾎﾟｯﾌﾟ体" pitchFamily="49" charset="-128"/>
              </a:rPr>
              <a:t>１３．各事例発表の違い（イメージ）</a:t>
            </a:r>
          </a:p>
        </p:txBody>
      </p:sp>
      <p:sp>
        <p:nvSpPr>
          <p:cNvPr id="110629" name="Text Box 37"/>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１５</a:t>
            </a:r>
          </a:p>
        </p:txBody>
      </p:sp>
      <p:grpSp>
        <p:nvGrpSpPr>
          <p:cNvPr id="110635" name="Group 43"/>
          <p:cNvGrpSpPr>
            <a:grpSpLocks/>
          </p:cNvGrpSpPr>
          <p:nvPr/>
        </p:nvGrpSpPr>
        <p:grpSpPr bwMode="auto">
          <a:xfrm>
            <a:off x="971550" y="3884613"/>
            <a:ext cx="6553200" cy="839787"/>
            <a:chOff x="612" y="2447"/>
            <a:chExt cx="4128" cy="529"/>
          </a:xfrm>
        </p:grpSpPr>
        <p:sp>
          <p:nvSpPr>
            <p:cNvPr id="110598" name="Text Box 6"/>
            <p:cNvSpPr txBox="1">
              <a:spLocks noChangeArrowheads="1"/>
            </p:cNvSpPr>
            <p:nvPr/>
          </p:nvSpPr>
          <p:spPr bwMode="auto">
            <a:xfrm>
              <a:off x="612" y="2462"/>
              <a:ext cx="1588"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短期運営事例</a:t>
              </a:r>
            </a:p>
          </p:txBody>
        </p:sp>
        <p:sp>
          <p:nvSpPr>
            <p:cNvPr id="110607" name="Text Box 15"/>
            <p:cNvSpPr txBox="1">
              <a:spLocks noChangeArrowheads="1"/>
            </p:cNvSpPr>
            <p:nvPr/>
          </p:nvSpPr>
          <p:spPr bwMode="auto">
            <a:xfrm>
              <a:off x="4014" y="2688"/>
              <a:ext cx="72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２５％</a:t>
              </a:r>
            </a:p>
          </p:txBody>
        </p:sp>
        <p:sp>
          <p:nvSpPr>
            <p:cNvPr id="110608" name="Text Box 16"/>
            <p:cNvSpPr txBox="1">
              <a:spLocks noChangeArrowheads="1"/>
            </p:cNvSpPr>
            <p:nvPr/>
          </p:nvSpPr>
          <p:spPr bwMode="auto">
            <a:xfrm>
              <a:off x="2335" y="2688"/>
              <a:ext cx="817"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７５％</a:t>
              </a:r>
            </a:p>
          </p:txBody>
        </p:sp>
        <p:grpSp>
          <p:nvGrpSpPr>
            <p:cNvPr id="110621" name="Group 29"/>
            <p:cNvGrpSpPr>
              <a:grpSpLocks/>
            </p:cNvGrpSpPr>
            <p:nvPr/>
          </p:nvGrpSpPr>
          <p:grpSpPr bwMode="auto">
            <a:xfrm>
              <a:off x="2290" y="2447"/>
              <a:ext cx="2176" cy="273"/>
              <a:chOff x="2336" y="2296"/>
              <a:chExt cx="2176" cy="273"/>
            </a:xfrm>
          </p:grpSpPr>
          <p:sp>
            <p:nvSpPr>
              <p:cNvPr id="110612" name="Rectangle 20"/>
              <p:cNvSpPr>
                <a:spLocks noChangeArrowheads="1"/>
              </p:cNvSpPr>
              <p:nvPr/>
            </p:nvSpPr>
            <p:spPr bwMode="auto">
              <a:xfrm>
                <a:off x="2336" y="2296"/>
                <a:ext cx="1542" cy="273"/>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615" name="Rectangle 23"/>
              <p:cNvSpPr>
                <a:spLocks noChangeArrowheads="1"/>
              </p:cNvSpPr>
              <p:nvPr/>
            </p:nvSpPr>
            <p:spPr bwMode="auto">
              <a:xfrm>
                <a:off x="3878" y="2296"/>
                <a:ext cx="634" cy="273"/>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0631" name="Text Box 39"/>
            <p:cNvSpPr txBox="1">
              <a:spLocks noChangeArrowheads="1"/>
            </p:cNvSpPr>
            <p:nvPr/>
          </p:nvSpPr>
          <p:spPr bwMode="auto">
            <a:xfrm>
              <a:off x="2381" y="2478"/>
              <a:ext cx="1089"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事例１件</a:t>
              </a:r>
            </a:p>
          </p:txBody>
        </p:sp>
      </p:grpSp>
      <p:grpSp>
        <p:nvGrpSpPr>
          <p:cNvPr id="110636" name="Group 44"/>
          <p:cNvGrpSpPr>
            <a:grpSpLocks/>
          </p:cNvGrpSpPr>
          <p:nvPr/>
        </p:nvGrpSpPr>
        <p:grpSpPr bwMode="auto">
          <a:xfrm>
            <a:off x="971550" y="5203825"/>
            <a:ext cx="6624638" cy="842963"/>
            <a:chOff x="612" y="3278"/>
            <a:chExt cx="4173" cy="531"/>
          </a:xfrm>
        </p:grpSpPr>
        <p:sp>
          <p:nvSpPr>
            <p:cNvPr id="110599" name="Text Box 7"/>
            <p:cNvSpPr txBox="1">
              <a:spLocks noChangeArrowheads="1"/>
            </p:cNvSpPr>
            <p:nvPr/>
          </p:nvSpPr>
          <p:spPr bwMode="auto">
            <a:xfrm>
              <a:off x="612" y="3278"/>
              <a:ext cx="1406" cy="51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中期運営事例</a:t>
              </a:r>
              <a:br>
                <a:rPr lang="ja-JP" altLang="en-US" sz="2400"/>
              </a:br>
              <a:r>
                <a:rPr lang="ja-JP" altLang="en-US" sz="2400"/>
                <a:t>　</a:t>
              </a:r>
              <a:r>
                <a:rPr lang="ja-JP" altLang="en-US"/>
                <a:t>（選抜大会）</a:t>
              </a:r>
            </a:p>
          </p:txBody>
        </p:sp>
        <p:sp>
          <p:nvSpPr>
            <p:cNvPr id="110605" name="Text Box 13"/>
            <p:cNvSpPr txBox="1">
              <a:spLocks noChangeArrowheads="1"/>
            </p:cNvSpPr>
            <p:nvPr/>
          </p:nvSpPr>
          <p:spPr bwMode="auto">
            <a:xfrm>
              <a:off x="4014" y="3521"/>
              <a:ext cx="771"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５０％</a:t>
              </a:r>
            </a:p>
          </p:txBody>
        </p:sp>
        <p:sp>
          <p:nvSpPr>
            <p:cNvPr id="110606" name="Text Box 14"/>
            <p:cNvSpPr txBox="1">
              <a:spLocks noChangeArrowheads="1"/>
            </p:cNvSpPr>
            <p:nvPr/>
          </p:nvSpPr>
          <p:spPr bwMode="auto">
            <a:xfrm>
              <a:off x="2336" y="3521"/>
              <a:ext cx="862"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５０％</a:t>
              </a:r>
            </a:p>
          </p:txBody>
        </p:sp>
        <p:grpSp>
          <p:nvGrpSpPr>
            <p:cNvPr id="110622" name="Group 30"/>
            <p:cNvGrpSpPr>
              <a:grpSpLocks/>
            </p:cNvGrpSpPr>
            <p:nvPr/>
          </p:nvGrpSpPr>
          <p:grpSpPr bwMode="auto">
            <a:xfrm>
              <a:off x="2290" y="3294"/>
              <a:ext cx="2176" cy="273"/>
              <a:chOff x="2336" y="3294"/>
              <a:chExt cx="2176" cy="273"/>
            </a:xfrm>
          </p:grpSpPr>
          <p:sp>
            <p:nvSpPr>
              <p:cNvPr id="110613" name="Rectangle 21"/>
              <p:cNvSpPr>
                <a:spLocks noChangeArrowheads="1"/>
              </p:cNvSpPr>
              <p:nvPr/>
            </p:nvSpPr>
            <p:spPr bwMode="auto">
              <a:xfrm>
                <a:off x="2336" y="3294"/>
                <a:ext cx="1088" cy="273"/>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614" name="Rectangle 22"/>
              <p:cNvSpPr>
                <a:spLocks noChangeArrowheads="1"/>
              </p:cNvSpPr>
              <p:nvPr/>
            </p:nvSpPr>
            <p:spPr bwMode="auto">
              <a:xfrm>
                <a:off x="3424" y="3294"/>
                <a:ext cx="1088" cy="273"/>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0632" name="Text Box 40"/>
            <p:cNvSpPr txBox="1">
              <a:spLocks noChangeArrowheads="1"/>
            </p:cNvSpPr>
            <p:nvPr/>
          </p:nvSpPr>
          <p:spPr bwMode="auto">
            <a:xfrm>
              <a:off x="2381" y="3309"/>
              <a:ext cx="771"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事例２件</a:t>
              </a:r>
            </a:p>
          </p:txBody>
        </p:sp>
      </p:grpSp>
      <p:grpSp>
        <p:nvGrpSpPr>
          <p:cNvPr id="110634" name="Group 42"/>
          <p:cNvGrpSpPr>
            <a:grpSpLocks/>
          </p:cNvGrpSpPr>
          <p:nvPr/>
        </p:nvGrpSpPr>
        <p:grpSpPr bwMode="auto">
          <a:xfrm>
            <a:off x="971550" y="1027113"/>
            <a:ext cx="6769100" cy="2354262"/>
            <a:chOff x="612" y="647"/>
            <a:chExt cx="4264" cy="1483"/>
          </a:xfrm>
        </p:grpSpPr>
        <p:sp>
          <p:nvSpPr>
            <p:cNvPr id="110600" name="Text Box 8"/>
            <p:cNvSpPr txBox="1">
              <a:spLocks noChangeArrowheads="1"/>
            </p:cNvSpPr>
            <p:nvPr/>
          </p:nvSpPr>
          <p:spPr bwMode="auto">
            <a:xfrm>
              <a:off x="2200" y="647"/>
              <a:ext cx="267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t>【</a:t>
              </a:r>
              <a:r>
                <a:rPr lang="ja-JP" altLang="en-US" sz="2400"/>
                <a:t>発表資料に占める割合</a:t>
              </a:r>
              <a:r>
                <a:rPr lang="en-US" altLang="ja-JP" sz="2400"/>
                <a:t>】</a:t>
              </a:r>
            </a:p>
          </p:txBody>
        </p:sp>
        <p:sp>
          <p:nvSpPr>
            <p:cNvPr id="110618" name="AutoShape 26"/>
            <p:cNvSpPr>
              <a:spLocks noChangeArrowheads="1"/>
            </p:cNvSpPr>
            <p:nvPr/>
          </p:nvSpPr>
          <p:spPr bwMode="auto">
            <a:xfrm>
              <a:off x="2154" y="1026"/>
              <a:ext cx="1270" cy="408"/>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602" name="Text Box 10"/>
            <p:cNvSpPr txBox="1">
              <a:spLocks noChangeArrowheads="1"/>
            </p:cNvSpPr>
            <p:nvPr/>
          </p:nvSpPr>
          <p:spPr bwMode="auto">
            <a:xfrm>
              <a:off x="2245" y="1071"/>
              <a:ext cx="1089"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テーマ事例</a:t>
              </a:r>
            </a:p>
          </p:txBody>
        </p:sp>
        <p:sp>
          <p:nvSpPr>
            <p:cNvPr id="110619" name="AutoShape 27"/>
            <p:cNvSpPr>
              <a:spLocks noChangeArrowheads="1"/>
            </p:cNvSpPr>
            <p:nvPr/>
          </p:nvSpPr>
          <p:spPr bwMode="auto">
            <a:xfrm>
              <a:off x="3515" y="1026"/>
              <a:ext cx="1270" cy="408"/>
            </a:xfrm>
            <a:prstGeom prst="roundRect">
              <a:avLst>
                <a:gd name="adj" fmla="val 16667"/>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603" name="Text Box 11"/>
            <p:cNvSpPr txBox="1">
              <a:spLocks noChangeArrowheads="1"/>
            </p:cNvSpPr>
            <p:nvPr/>
          </p:nvSpPr>
          <p:spPr bwMode="auto">
            <a:xfrm>
              <a:off x="3515" y="1074"/>
              <a:ext cx="1270"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運営の取組み</a:t>
              </a:r>
            </a:p>
          </p:txBody>
        </p:sp>
        <p:sp>
          <p:nvSpPr>
            <p:cNvPr id="110597" name="Text Box 5"/>
            <p:cNvSpPr txBox="1">
              <a:spLocks noChangeArrowheads="1"/>
            </p:cNvSpPr>
            <p:nvPr/>
          </p:nvSpPr>
          <p:spPr bwMode="auto">
            <a:xfrm>
              <a:off x="612" y="1584"/>
              <a:ext cx="1588" cy="46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テーマ改善事例</a:t>
              </a:r>
              <a:br>
                <a:rPr lang="ja-JP" altLang="en-US" sz="2400"/>
              </a:br>
              <a:r>
                <a:rPr lang="ja-JP" altLang="en-US"/>
                <a:t>　（一般の大会）</a:t>
              </a:r>
            </a:p>
          </p:txBody>
        </p:sp>
        <p:sp>
          <p:nvSpPr>
            <p:cNvPr id="110609" name="Text Box 17"/>
            <p:cNvSpPr txBox="1">
              <a:spLocks noChangeArrowheads="1"/>
            </p:cNvSpPr>
            <p:nvPr/>
          </p:nvSpPr>
          <p:spPr bwMode="auto">
            <a:xfrm>
              <a:off x="4014" y="1842"/>
              <a:ext cx="72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１０％</a:t>
              </a:r>
            </a:p>
          </p:txBody>
        </p:sp>
        <p:sp>
          <p:nvSpPr>
            <p:cNvPr id="110610" name="Text Box 18"/>
            <p:cNvSpPr txBox="1">
              <a:spLocks noChangeArrowheads="1"/>
            </p:cNvSpPr>
            <p:nvPr/>
          </p:nvSpPr>
          <p:spPr bwMode="auto">
            <a:xfrm>
              <a:off x="2336" y="1842"/>
              <a:ext cx="862"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９０％</a:t>
              </a:r>
            </a:p>
          </p:txBody>
        </p:sp>
        <p:grpSp>
          <p:nvGrpSpPr>
            <p:cNvPr id="110620" name="Group 28"/>
            <p:cNvGrpSpPr>
              <a:grpSpLocks/>
            </p:cNvGrpSpPr>
            <p:nvPr/>
          </p:nvGrpSpPr>
          <p:grpSpPr bwMode="auto">
            <a:xfrm>
              <a:off x="2290" y="1600"/>
              <a:ext cx="2177" cy="273"/>
              <a:chOff x="2290" y="1389"/>
              <a:chExt cx="2177" cy="273"/>
            </a:xfrm>
          </p:grpSpPr>
          <p:sp>
            <p:nvSpPr>
              <p:cNvPr id="110616" name="Rectangle 24"/>
              <p:cNvSpPr>
                <a:spLocks noChangeArrowheads="1"/>
              </p:cNvSpPr>
              <p:nvPr/>
            </p:nvSpPr>
            <p:spPr bwMode="auto">
              <a:xfrm>
                <a:off x="4241" y="1389"/>
                <a:ext cx="226" cy="273"/>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0617" name="Rectangle 25"/>
              <p:cNvSpPr>
                <a:spLocks noChangeArrowheads="1"/>
              </p:cNvSpPr>
              <p:nvPr/>
            </p:nvSpPr>
            <p:spPr bwMode="auto">
              <a:xfrm>
                <a:off x="2290" y="1389"/>
                <a:ext cx="1951" cy="273"/>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10633" name="Text Box 41"/>
            <p:cNvSpPr txBox="1">
              <a:spLocks noChangeArrowheads="1"/>
            </p:cNvSpPr>
            <p:nvPr/>
          </p:nvSpPr>
          <p:spPr bwMode="auto">
            <a:xfrm>
              <a:off x="2381" y="1616"/>
              <a:ext cx="817"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事例１件</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0634"/>
                                        </p:tgtEl>
                                        <p:attrNameLst>
                                          <p:attrName>style.visibility</p:attrName>
                                        </p:attrNameLst>
                                      </p:cBhvr>
                                      <p:to>
                                        <p:strVal val="visible"/>
                                      </p:to>
                                    </p:set>
                                    <p:animEffect transition="in" filter="blinds(horizontal)">
                                      <p:cBhvr>
                                        <p:cTn id="7" dur="500"/>
                                        <p:tgtEl>
                                          <p:spTgt spid="1106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0635"/>
                                        </p:tgtEl>
                                        <p:attrNameLst>
                                          <p:attrName>style.visibility</p:attrName>
                                        </p:attrNameLst>
                                      </p:cBhvr>
                                      <p:to>
                                        <p:strVal val="visible"/>
                                      </p:to>
                                    </p:set>
                                    <p:animEffect transition="in" filter="blinds(horizontal)">
                                      <p:cBhvr>
                                        <p:cTn id="12" dur="500"/>
                                        <p:tgtEl>
                                          <p:spTgt spid="11063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0636"/>
                                        </p:tgtEl>
                                        <p:attrNameLst>
                                          <p:attrName>style.visibility</p:attrName>
                                        </p:attrNameLst>
                                      </p:cBhvr>
                                      <p:to>
                                        <p:strVal val="visible"/>
                                      </p:to>
                                    </p:set>
                                    <p:animEffect transition="in" filter="blinds(horizontal)">
                                      <p:cBhvr>
                                        <p:cTn id="17" dur="500"/>
                                        <p:tgtEl>
                                          <p:spTgt spid="110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5" name="Rectangle 9"/>
          <p:cNvSpPr>
            <a:spLocks noChangeArrowheads="1"/>
          </p:cNvSpPr>
          <p:nvPr/>
        </p:nvSpPr>
        <p:spPr bwMode="auto">
          <a:xfrm>
            <a:off x="8153400" y="447675"/>
            <a:ext cx="804863" cy="2444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a:solidFill>
                  <a:schemeClr val="bg1"/>
                </a:solidFill>
                <a:latin typeface="ＭＳ Ｐゴシック" pitchFamily="50" charset="-128"/>
                <a:ea typeface="ＭＳ Ｐゴシック" pitchFamily="50" charset="-128"/>
              </a:rPr>
              <a:t>　配点</a:t>
            </a:r>
            <a:endParaRPr lang="ja-JP" altLang="en-US" sz="1600">
              <a:solidFill>
                <a:schemeClr val="bg1"/>
              </a:solidFill>
            </a:endParaRPr>
          </a:p>
        </p:txBody>
      </p:sp>
      <p:grpSp>
        <p:nvGrpSpPr>
          <p:cNvPr id="81096" name="Group 200"/>
          <p:cNvGrpSpPr>
            <a:grpSpLocks/>
          </p:cNvGrpSpPr>
          <p:nvPr/>
        </p:nvGrpSpPr>
        <p:grpSpPr bwMode="auto">
          <a:xfrm>
            <a:off x="107950" y="150813"/>
            <a:ext cx="7632700" cy="469900"/>
            <a:chOff x="68" y="95"/>
            <a:chExt cx="4808" cy="296"/>
          </a:xfrm>
        </p:grpSpPr>
        <p:sp>
          <p:nvSpPr>
            <p:cNvPr id="81091" name="Rectangle 195"/>
            <p:cNvSpPr>
              <a:spLocks noChangeArrowheads="1"/>
            </p:cNvSpPr>
            <p:nvPr/>
          </p:nvSpPr>
          <p:spPr bwMode="auto">
            <a:xfrm>
              <a:off x="113" y="164"/>
              <a:ext cx="4763" cy="227"/>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027" name="Rectangle 131"/>
            <p:cNvSpPr>
              <a:spLocks noChangeArrowheads="1"/>
            </p:cNvSpPr>
            <p:nvPr/>
          </p:nvSpPr>
          <p:spPr bwMode="auto">
            <a:xfrm>
              <a:off x="68" y="95"/>
              <a:ext cx="4762" cy="230"/>
            </a:xfrm>
            <a:prstGeom prst="rect">
              <a:avLst/>
            </a:prstGeom>
            <a:solidFill>
              <a:srgbClr val="FF00FF"/>
            </a:solid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nchor="ctr" anchorCtr="1">
              <a:spAutoFit/>
            </a:bodyPr>
            <a:lstStyle/>
            <a:p>
              <a:r>
                <a:rPr lang="ja-JP" altLang="en-US" sz="2400">
                  <a:solidFill>
                    <a:schemeClr val="bg1"/>
                  </a:solidFill>
                </a:rPr>
                <a:t>１４．</a:t>
              </a:r>
              <a:r>
                <a:rPr lang="ja-JP" altLang="en-US" sz="2400"/>
                <a:t> </a:t>
              </a:r>
              <a:r>
                <a:rPr lang="ja-JP" altLang="en-US" sz="2400">
                  <a:solidFill>
                    <a:schemeClr val="bg1"/>
                  </a:solidFill>
                  <a:latin typeface="HGP創英角ﾎﾟｯﾌﾟ体" pitchFamily="50" charset="-128"/>
                  <a:ea typeface="HGP創英角ﾎﾟｯﾌﾟ体" pitchFamily="50" charset="-128"/>
                </a:rPr>
                <a:t>　運営事例の評価項目（</a:t>
              </a:r>
              <a:r>
                <a:rPr lang="en-US" altLang="ja-JP" sz="2400">
                  <a:solidFill>
                    <a:schemeClr val="bg1"/>
                  </a:solidFill>
                  <a:latin typeface="HGP創英角ﾎﾟｯﾌﾟ体" pitchFamily="50" charset="-128"/>
                  <a:ea typeface="HGP創英角ﾎﾟｯﾌﾟ体" pitchFamily="50" charset="-128"/>
                </a:rPr>
                <a:t>QC</a:t>
              </a:r>
              <a:r>
                <a:rPr lang="ja-JP" altLang="en-US" sz="2400">
                  <a:solidFill>
                    <a:schemeClr val="bg1"/>
                  </a:solidFill>
                  <a:latin typeface="HGP創英角ﾎﾟｯﾌﾟ体" pitchFamily="50" charset="-128"/>
                  <a:ea typeface="HGP創英角ﾎﾟｯﾌﾟ体" pitchFamily="50" charset="-128"/>
                </a:rPr>
                <a:t>ｻｰｸﾙ東海支部）</a:t>
              </a:r>
            </a:p>
          </p:txBody>
        </p:sp>
      </p:grpSp>
      <p:grpSp>
        <p:nvGrpSpPr>
          <p:cNvPr id="81092" name="Group 196"/>
          <p:cNvGrpSpPr>
            <a:grpSpLocks/>
          </p:cNvGrpSpPr>
          <p:nvPr/>
        </p:nvGrpSpPr>
        <p:grpSpPr bwMode="auto">
          <a:xfrm>
            <a:off x="152400" y="765175"/>
            <a:ext cx="8839200" cy="1611313"/>
            <a:chOff x="96" y="336"/>
            <a:chExt cx="5568" cy="1161"/>
          </a:xfrm>
        </p:grpSpPr>
        <p:sp>
          <p:nvSpPr>
            <p:cNvPr id="80964" name="Rectangle 68"/>
            <p:cNvSpPr>
              <a:spLocks noChangeArrowheads="1"/>
            </p:cNvSpPr>
            <p:nvPr/>
          </p:nvSpPr>
          <p:spPr bwMode="auto">
            <a:xfrm>
              <a:off x="1012" y="1349"/>
              <a:ext cx="1555"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0993" name="Rectangle 97"/>
            <p:cNvSpPr>
              <a:spLocks noChangeArrowheads="1"/>
            </p:cNvSpPr>
            <p:nvPr/>
          </p:nvSpPr>
          <p:spPr bwMode="auto">
            <a:xfrm>
              <a:off x="2575" y="95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63" name="Rectangle 167"/>
            <p:cNvSpPr>
              <a:spLocks noChangeArrowheads="1"/>
            </p:cNvSpPr>
            <p:nvPr/>
          </p:nvSpPr>
          <p:spPr bwMode="auto">
            <a:xfrm>
              <a:off x="96" y="336"/>
              <a:ext cx="5568" cy="1152"/>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0989" name="Rectangle 93"/>
            <p:cNvSpPr>
              <a:spLocks noChangeArrowheads="1"/>
            </p:cNvSpPr>
            <p:nvPr/>
          </p:nvSpPr>
          <p:spPr bwMode="auto">
            <a:xfrm>
              <a:off x="2575" y="626"/>
              <a:ext cx="4" cy="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0997" name="Rectangle 101"/>
            <p:cNvSpPr>
              <a:spLocks noChangeArrowheads="1"/>
            </p:cNvSpPr>
            <p:nvPr/>
          </p:nvSpPr>
          <p:spPr bwMode="auto">
            <a:xfrm>
              <a:off x="2575" y="123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0999" name="Rectangle 103"/>
            <p:cNvSpPr>
              <a:spLocks noChangeArrowheads="1"/>
            </p:cNvSpPr>
            <p:nvPr/>
          </p:nvSpPr>
          <p:spPr bwMode="auto">
            <a:xfrm>
              <a:off x="2575" y="149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0906" name="Rectangle 10"/>
            <p:cNvSpPr>
              <a:spLocks noChangeArrowheads="1"/>
            </p:cNvSpPr>
            <p:nvPr/>
          </p:nvSpPr>
          <p:spPr bwMode="auto">
            <a:xfrm flipH="1">
              <a:off x="144" y="654"/>
              <a:ext cx="144" cy="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FF0000"/>
                  </a:solidFill>
                  <a:latin typeface="ＭＳ Ｐゴシック" pitchFamily="50" charset="-128"/>
                  <a:ea typeface="ＭＳ Ｐゴシック" pitchFamily="50" charset="-128"/>
                </a:rPr>
                <a:t>運営の工夫　　</a:t>
              </a:r>
              <a:endParaRPr lang="ja-JP" altLang="en-US" sz="1200">
                <a:solidFill>
                  <a:srgbClr val="FF0000"/>
                </a:solidFill>
              </a:endParaRPr>
            </a:p>
          </p:txBody>
        </p:sp>
        <p:sp>
          <p:nvSpPr>
            <p:cNvPr id="80907" name="Rectangle 11"/>
            <p:cNvSpPr>
              <a:spLocks noChangeArrowheads="1"/>
            </p:cNvSpPr>
            <p:nvPr/>
          </p:nvSpPr>
          <p:spPr bwMode="auto">
            <a:xfrm>
              <a:off x="5184" y="374"/>
              <a:ext cx="46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FF0000"/>
                  </a:solidFill>
                  <a:latin typeface="ＭＳ Ｐゴシック" pitchFamily="50" charset="-128"/>
                  <a:ea typeface="ＭＳ Ｐゴシック" pitchFamily="50" charset="-128"/>
                </a:rPr>
                <a:t>４０点</a:t>
              </a:r>
              <a:endParaRPr lang="ja-JP" altLang="en-US" sz="1600">
                <a:solidFill>
                  <a:srgbClr val="FF0000"/>
                </a:solidFill>
              </a:endParaRPr>
            </a:p>
          </p:txBody>
        </p:sp>
        <p:sp>
          <p:nvSpPr>
            <p:cNvPr id="80908" name="Rectangle 12"/>
            <p:cNvSpPr>
              <a:spLocks noChangeArrowheads="1"/>
            </p:cNvSpPr>
            <p:nvPr/>
          </p:nvSpPr>
          <p:spPr bwMode="auto">
            <a:xfrm>
              <a:off x="340" y="572"/>
              <a:ext cx="960"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1</a:t>
              </a:r>
              <a:r>
                <a:rPr lang="ja-JP" altLang="en-US" sz="1400">
                  <a:solidFill>
                    <a:srgbClr val="000000"/>
                  </a:solidFill>
                  <a:latin typeface="HG創英角ﾎﾟｯﾌﾟ体" pitchFamily="49" charset="-128"/>
                </a:rPr>
                <a:t>．基本理念の実現</a:t>
              </a:r>
              <a:endParaRPr lang="ja-JP" altLang="en-US" sz="1400"/>
            </a:p>
          </p:txBody>
        </p:sp>
        <p:sp>
          <p:nvSpPr>
            <p:cNvPr id="80909" name="Rectangle 13"/>
            <p:cNvSpPr>
              <a:spLocks noChangeArrowheads="1"/>
            </p:cNvSpPr>
            <p:nvPr/>
          </p:nvSpPr>
          <p:spPr bwMode="auto">
            <a:xfrm>
              <a:off x="1441" y="480"/>
              <a:ext cx="292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・リーダーとメンバーの</a:t>
              </a:r>
              <a:r>
                <a:rPr lang="ja-JP" altLang="en-US" sz="1600" b="1">
                  <a:solidFill>
                    <a:srgbClr val="FF0000"/>
                  </a:solidFill>
                  <a:latin typeface="ＭＳ Ｐゴシック" pitchFamily="50" charset="-128"/>
                  <a:ea typeface="ＭＳ Ｐゴシック" pitchFamily="50" charset="-128"/>
                </a:rPr>
                <a:t>成長</a:t>
              </a:r>
              <a:r>
                <a:rPr lang="ja-JP" altLang="en-US" sz="1600" b="1">
                  <a:solidFill>
                    <a:srgbClr val="000000"/>
                  </a:solidFill>
                  <a:latin typeface="ＭＳ Ｐゴシック" pitchFamily="50" charset="-128"/>
                  <a:ea typeface="ＭＳ Ｐゴシック" pitchFamily="50" charset="-128"/>
                </a:rPr>
                <a:t>が感じられるか</a:t>
              </a:r>
              <a:endParaRPr lang="ja-JP" altLang="en-US" sz="1600" b="1"/>
            </a:p>
          </p:txBody>
        </p:sp>
        <p:sp>
          <p:nvSpPr>
            <p:cNvPr id="80910" name="Rectangle 14"/>
            <p:cNvSpPr>
              <a:spLocks noChangeArrowheads="1"/>
            </p:cNvSpPr>
            <p:nvPr/>
          </p:nvSpPr>
          <p:spPr bwMode="auto">
            <a:xfrm>
              <a:off x="5280" y="576"/>
              <a:ext cx="228"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0911" name="Rectangle 15"/>
            <p:cNvSpPr>
              <a:spLocks noChangeArrowheads="1"/>
            </p:cNvSpPr>
            <p:nvPr/>
          </p:nvSpPr>
          <p:spPr bwMode="auto">
            <a:xfrm>
              <a:off x="1441" y="720"/>
              <a:ext cx="3599"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FF0000"/>
                  </a:solidFill>
                  <a:latin typeface="ＭＳ Ｐゴシック" pitchFamily="50" charset="-128"/>
                  <a:ea typeface="ＭＳ Ｐゴシック" pitchFamily="50" charset="-128"/>
                </a:rPr>
                <a:t>・環境変化</a:t>
              </a:r>
              <a:r>
                <a:rPr lang="ja-JP" altLang="en-US" sz="1600" b="1">
                  <a:latin typeface="ＭＳ Ｐゴシック" pitchFamily="50" charset="-128"/>
                  <a:ea typeface="ＭＳ Ｐゴシック" pitchFamily="50" charset="-128"/>
                </a:rPr>
                <a:t>に柔軟に対応しているか　・職場への貢献が明確か</a:t>
              </a:r>
            </a:p>
          </p:txBody>
        </p:sp>
        <p:sp>
          <p:nvSpPr>
            <p:cNvPr id="80913" name="Rectangle 17"/>
            <p:cNvSpPr>
              <a:spLocks noChangeArrowheads="1"/>
            </p:cNvSpPr>
            <p:nvPr/>
          </p:nvSpPr>
          <p:spPr bwMode="auto">
            <a:xfrm>
              <a:off x="340" y="1076"/>
              <a:ext cx="91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2</a:t>
              </a:r>
              <a:r>
                <a:rPr lang="ja-JP" altLang="en-US" sz="1400">
                  <a:solidFill>
                    <a:srgbClr val="000000"/>
                  </a:solidFill>
                  <a:latin typeface="HG創英角ﾎﾟｯﾌﾟ体" pitchFamily="49" charset="-128"/>
                </a:rPr>
                <a:t>．継続活動への</a:t>
              </a:r>
            </a:p>
            <a:p>
              <a:r>
                <a:rPr lang="ja-JP" altLang="en-US" sz="1400">
                  <a:solidFill>
                    <a:srgbClr val="000000"/>
                  </a:solidFill>
                  <a:latin typeface="HG創英角ﾎﾟｯﾌﾟ体" pitchFamily="49" charset="-128"/>
                </a:rPr>
                <a:t>　　新しい工夫</a:t>
              </a:r>
              <a:endParaRPr lang="ja-JP" altLang="en-US" sz="1400"/>
            </a:p>
          </p:txBody>
        </p:sp>
        <p:sp>
          <p:nvSpPr>
            <p:cNvPr id="80914" name="Rectangle 18"/>
            <p:cNvSpPr>
              <a:spLocks noChangeArrowheads="1"/>
            </p:cNvSpPr>
            <p:nvPr/>
          </p:nvSpPr>
          <p:spPr bwMode="auto">
            <a:xfrm>
              <a:off x="1441" y="1046"/>
              <a:ext cx="3407"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・リーダーが明確な</a:t>
              </a:r>
              <a:r>
                <a:rPr lang="ja-JP" altLang="en-US" sz="1600" b="1">
                  <a:solidFill>
                    <a:srgbClr val="FF0000"/>
                  </a:solidFill>
                  <a:latin typeface="ＭＳ Ｐゴシック" pitchFamily="50" charset="-128"/>
                  <a:ea typeface="ＭＳ Ｐゴシック" pitchFamily="50" charset="-128"/>
                </a:rPr>
                <a:t>目標・信念</a:t>
              </a:r>
              <a:r>
                <a:rPr lang="ja-JP" altLang="en-US" sz="1600" b="1">
                  <a:solidFill>
                    <a:srgbClr val="000000"/>
                  </a:solidFill>
                  <a:latin typeface="ＭＳ Ｐゴシック" pitchFamily="50" charset="-128"/>
                  <a:ea typeface="ＭＳ Ｐゴシック" pitchFamily="50" charset="-128"/>
                </a:rPr>
                <a:t>を持って進めているか</a:t>
              </a:r>
            </a:p>
          </p:txBody>
        </p:sp>
        <p:sp>
          <p:nvSpPr>
            <p:cNvPr id="80916" name="Rectangle 20"/>
            <p:cNvSpPr>
              <a:spLocks noChangeArrowheads="1"/>
            </p:cNvSpPr>
            <p:nvPr/>
          </p:nvSpPr>
          <p:spPr bwMode="auto">
            <a:xfrm>
              <a:off x="1441" y="1248"/>
              <a:ext cx="350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latin typeface="ＭＳ Ｐゴシック" pitchFamily="50" charset="-128"/>
                  <a:ea typeface="ＭＳ Ｐゴシック" pitchFamily="50" charset="-128"/>
                </a:rPr>
                <a:t>・サークル運営に新しい</a:t>
              </a:r>
              <a:r>
                <a:rPr lang="ja-JP" altLang="en-US" sz="1600" b="1">
                  <a:solidFill>
                    <a:srgbClr val="FF0000"/>
                  </a:solidFill>
                  <a:latin typeface="ＭＳ Ｐゴシック" pitchFamily="50" charset="-128"/>
                  <a:ea typeface="ＭＳ Ｐゴシック" pitchFamily="50" charset="-128"/>
                </a:rPr>
                <a:t>工夫・アイデア</a:t>
              </a:r>
              <a:r>
                <a:rPr lang="ja-JP" altLang="en-US" sz="1600" b="1">
                  <a:latin typeface="ＭＳ Ｐゴシック" pitchFamily="50" charset="-128"/>
                  <a:ea typeface="ＭＳ Ｐゴシック" pitchFamily="50" charset="-128"/>
                </a:rPr>
                <a:t>を　取り入れているか</a:t>
              </a:r>
              <a:endParaRPr lang="ja-JP" altLang="en-US" sz="1600" b="1"/>
            </a:p>
          </p:txBody>
        </p:sp>
        <p:sp>
          <p:nvSpPr>
            <p:cNvPr id="80936" name="Rectangle 40"/>
            <p:cNvSpPr>
              <a:spLocks noChangeArrowheads="1"/>
            </p:cNvSpPr>
            <p:nvPr/>
          </p:nvSpPr>
          <p:spPr bwMode="auto">
            <a:xfrm>
              <a:off x="5280" y="816"/>
              <a:ext cx="228"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0937" name="Rectangle 41"/>
            <p:cNvSpPr>
              <a:spLocks noChangeArrowheads="1"/>
            </p:cNvSpPr>
            <p:nvPr/>
          </p:nvSpPr>
          <p:spPr bwMode="auto">
            <a:xfrm>
              <a:off x="5280" y="1055"/>
              <a:ext cx="228"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1061" name="Rectangle 165"/>
            <p:cNvSpPr>
              <a:spLocks noChangeArrowheads="1"/>
            </p:cNvSpPr>
            <p:nvPr/>
          </p:nvSpPr>
          <p:spPr bwMode="auto">
            <a:xfrm>
              <a:off x="5280" y="1296"/>
              <a:ext cx="228"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1066" name="Line 170"/>
            <p:cNvSpPr>
              <a:spLocks noChangeShapeType="1"/>
            </p:cNvSpPr>
            <p:nvPr/>
          </p:nvSpPr>
          <p:spPr bwMode="auto">
            <a:xfrm>
              <a:off x="1344" y="336"/>
              <a:ext cx="0" cy="1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69" name="Line 173"/>
            <p:cNvSpPr>
              <a:spLocks noChangeShapeType="1"/>
            </p:cNvSpPr>
            <p:nvPr/>
          </p:nvSpPr>
          <p:spPr bwMode="auto">
            <a:xfrm>
              <a:off x="5136" y="336"/>
              <a:ext cx="0" cy="1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4" name="Line 178"/>
            <p:cNvSpPr>
              <a:spLocks noChangeShapeType="1"/>
            </p:cNvSpPr>
            <p:nvPr/>
          </p:nvSpPr>
          <p:spPr bwMode="auto">
            <a:xfrm>
              <a:off x="288" y="1488"/>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7" name="Line 181"/>
            <p:cNvSpPr>
              <a:spLocks noChangeShapeType="1"/>
            </p:cNvSpPr>
            <p:nvPr/>
          </p:nvSpPr>
          <p:spPr bwMode="auto">
            <a:xfrm flipV="1">
              <a:off x="288" y="336"/>
              <a:ext cx="0" cy="11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8" name="Line 182"/>
            <p:cNvSpPr>
              <a:spLocks noChangeShapeType="1"/>
            </p:cNvSpPr>
            <p:nvPr/>
          </p:nvSpPr>
          <p:spPr bwMode="auto">
            <a:xfrm>
              <a:off x="288" y="960"/>
              <a:ext cx="5376"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1093" name="Group 197"/>
          <p:cNvGrpSpPr>
            <a:grpSpLocks/>
          </p:cNvGrpSpPr>
          <p:nvPr/>
        </p:nvGrpSpPr>
        <p:grpSpPr bwMode="auto">
          <a:xfrm>
            <a:off x="152400" y="2514600"/>
            <a:ext cx="8839200" cy="2935288"/>
            <a:chOff x="96" y="1584"/>
            <a:chExt cx="5568" cy="1849"/>
          </a:xfrm>
        </p:grpSpPr>
        <p:sp>
          <p:nvSpPr>
            <p:cNvPr id="80972" name="Rectangle 76"/>
            <p:cNvSpPr>
              <a:spLocks noChangeArrowheads="1"/>
            </p:cNvSpPr>
            <p:nvPr/>
          </p:nvSpPr>
          <p:spPr bwMode="auto">
            <a:xfrm>
              <a:off x="1012" y="2310"/>
              <a:ext cx="1555"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01" name="Rectangle 105"/>
            <p:cNvSpPr>
              <a:spLocks noChangeArrowheads="1"/>
            </p:cNvSpPr>
            <p:nvPr/>
          </p:nvSpPr>
          <p:spPr bwMode="auto">
            <a:xfrm>
              <a:off x="2575" y="1773"/>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03" name="Rectangle 107"/>
            <p:cNvSpPr>
              <a:spLocks noChangeArrowheads="1"/>
            </p:cNvSpPr>
            <p:nvPr/>
          </p:nvSpPr>
          <p:spPr bwMode="auto">
            <a:xfrm>
              <a:off x="2575" y="2174"/>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41" name="Rectangle 145"/>
            <p:cNvSpPr>
              <a:spLocks noChangeArrowheads="1"/>
            </p:cNvSpPr>
            <p:nvPr/>
          </p:nvSpPr>
          <p:spPr bwMode="auto">
            <a:xfrm>
              <a:off x="1110" y="2688"/>
              <a:ext cx="2400"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49" name="Rectangle 153"/>
            <p:cNvSpPr>
              <a:spLocks noChangeArrowheads="1"/>
            </p:cNvSpPr>
            <p:nvPr/>
          </p:nvSpPr>
          <p:spPr bwMode="auto">
            <a:xfrm>
              <a:off x="3522" y="2688"/>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64" name="Rectangle 168"/>
            <p:cNvSpPr>
              <a:spLocks noChangeArrowheads="1"/>
            </p:cNvSpPr>
            <p:nvPr/>
          </p:nvSpPr>
          <p:spPr bwMode="auto">
            <a:xfrm>
              <a:off x="96" y="1584"/>
              <a:ext cx="5568" cy="1776"/>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005" name="Rectangle 109"/>
            <p:cNvSpPr>
              <a:spLocks noChangeArrowheads="1"/>
            </p:cNvSpPr>
            <p:nvPr/>
          </p:nvSpPr>
          <p:spPr bwMode="auto">
            <a:xfrm>
              <a:off x="2575" y="2454"/>
              <a:ext cx="4" cy="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0918" name="Rectangle 22"/>
            <p:cNvSpPr>
              <a:spLocks noChangeArrowheads="1"/>
            </p:cNvSpPr>
            <p:nvPr/>
          </p:nvSpPr>
          <p:spPr bwMode="auto">
            <a:xfrm flipH="1">
              <a:off x="144" y="2209"/>
              <a:ext cx="144" cy="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b="1">
                  <a:solidFill>
                    <a:srgbClr val="FF0000"/>
                  </a:solidFill>
                  <a:latin typeface="ＭＳ Ｐゴシック" pitchFamily="50" charset="-128"/>
                  <a:ea typeface="ＭＳ Ｐゴシック" pitchFamily="50" charset="-128"/>
                </a:rPr>
                <a:t>改善の工夫</a:t>
              </a:r>
              <a:endParaRPr lang="ja-JP" altLang="en-US" sz="1200">
                <a:solidFill>
                  <a:srgbClr val="FF0000"/>
                </a:solidFill>
              </a:endParaRPr>
            </a:p>
          </p:txBody>
        </p:sp>
        <p:sp>
          <p:nvSpPr>
            <p:cNvPr id="80920" name="Rectangle 24"/>
            <p:cNvSpPr>
              <a:spLocks noChangeArrowheads="1"/>
            </p:cNvSpPr>
            <p:nvPr/>
          </p:nvSpPr>
          <p:spPr bwMode="auto">
            <a:xfrm>
              <a:off x="340" y="1706"/>
              <a:ext cx="912"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3</a:t>
              </a:r>
              <a:r>
                <a:rPr lang="ja-JP" altLang="en-US" sz="1400">
                  <a:solidFill>
                    <a:srgbClr val="000000"/>
                  </a:solidFill>
                  <a:latin typeface="HG創英角ﾎﾟｯﾌﾟ体" pitchFamily="49" charset="-128"/>
                </a:rPr>
                <a:t>．取り上げた</a:t>
              </a:r>
              <a:br>
                <a:rPr lang="ja-JP" altLang="en-US" sz="1400">
                  <a:solidFill>
                    <a:srgbClr val="000000"/>
                  </a:solidFill>
                  <a:latin typeface="HG創英角ﾎﾟｯﾌﾟ体" pitchFamily="49" charset="-128"/>
                </a:rPr>
              </a:br>
              <a:r>
                <a:rPr lang="ja-JP" altLang="en-US" sz="1400">
                  <a:solidFill>
                    <a:srgbClr val="000000"/>
                  </a:solidFill>
                  <a:latin typeface="HG創英角ﾎﾟｯﾌﾟ体" pitchFamily="49" charset="-128"/>
                </a:rPr>
                <a:t>　 テーマ</a:t>
              </a:r>
              <a:endParaRPr lang="ja-JP" altLang="en-US" sz="1400"/>
            </a:p>
          </p:txBody>
        </p:sp>
        <p:sp>
          <p:nvSpPr>
            <p:cNvPr id="80921" name="Rectangle 25"/>
            <p:cNvSpPr>
              <a:spLocks noChangeArrowheads="1"/>
            </p:cNvSpPr>
            <p:nvPr/>
          </p:nvSpPr>
          <p:spPr bwMode="auto">
            <a:xfrm>
              <a:off x="1440" y="1680"/>
              <a:ext cx="313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・環境変化に対応した適切なテーマを選び期待した成果が</a:t>
              </a:r>
            </a:p>
            <a:p>
              <a:r>
                <a:rPr lang="ja-JP" altLang="en-US" sz="1600" b="1">
                  <a:solidFill>
                    <a:srgbClr val="000000"/>
                  </a:solidFill>
                  <a:latin typeface="ＭＳ Ｐゴシック" pitchFamily="50" charset="-128"/>
                  <a:ea typeface="ＭＳ Ｐゴシック" pitchFamily="50" charset="-128"/>
                </a:rPr>
                <a:t>　得られているか</a:t>
              </a:r>
              <a:endParaRPr lang="ja-JP" altLang="en-US" sz="1600" b="1"/>
            </a:p>
          </p:txBody>
        </p:sp>
        <p:sp>
          <p:nvSpPr>
            <p:cNvPr id="80922" name="Rectangle 26"/>
            <p:cNvSpPr>
              <a:spLocks noChangeArrowheads="1"/>
            </p:cNvSpPr>
            <p:nvPr/>
          </p:nvSpPr>
          <p:spPr bwMode="auto">
            <a:xfrm>
              <a:off x="432" y="2790"/>
              <a:ext cx="43"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itchFamily="50" charset="-128"/>
                  <a:ea typeface="ＭＳ Ｐゴシック" pitchFamily="50" charset="-128"/>
                </a:rPr>
                <a:t>　</a:t>
              </a:r>
              <a:endParaRPr lang="ja-JP" altLang="en-US" sz="2400"/>
            </a:p>
          </p:txBody>
        </p:sp>
        <p:sp>
          <p:nvSpPr>
            <p:cNvPr id="80923" name="Rectangle 27"/>
            <p:cNvSpPr>
              <a:spLocks noChangeArrowheads="1"/>
            </p:cNvSpPr>
            <p:nvPr/>
          </p:nvSpPr>
          <p:spPr bwMode="auto">
            <a:xfrm>
              <a:off x="340" y="2188"/>
              <a:ext cx="864"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4</a:t>
              </a:r>
              <a:r>
                <a:rPr lang="ja-JP" altLang="en-US" sz="1400">
                  <a:solidFill>
                    <a:srgbClr val="000000"/>
                  </a:solidFill>
                  <a:latin typeface="HG創英角ﾎﾟｯﾌﾟ体" pitchFamily="49" charset="-128"/>
                </a:rPr>
                <a:t>．問題解決の</a:t>
              </a:r>
              <a:br>
                <a:rPr lang="ja-JP" altLang="en-US" sz="1400">
                  <a:solidFill>
                    <a:srgbClr val="000000"/>
                  </a:solidFill>
                  <a:latin typeface="HG創英角ﾎﾟｯﾌﾟ体" pitchFamily="49" charset="-128"/>
                </a:rPr>
              </a:br>
              <a:r>
                <a:rPr lang="ja-JP" altLang="en-US" sz="1400">
                  <a:solidFill>
                    <a:srgbClr val="000000"/>
                  </a:solidFill>
                  <a:latin typeface="HG創英角ﾎﾟｯﾌﾟ体" pitchFamily="49" charset="-128"/>
                </a:rPr>
                <a:t>　 プロセス</a:t>
              </a:r>
              <a:endParaRPr lang="ja-JP" altLang="en-US" sz="1400"/>
            </a:p>
          </p:txBody>
        </p:sp>
        <p:sp>
          <p:nvSpPr>
            <p:cNvPr id="80924" name="Rectangle 28"/>
            <p:cNvSpPr>
              <a:spLocks noChangeArrowheads="1"/>
            </p:cNvSpPr>
            <p:nvPr/>
          </p:nvSpPr>
          <p:spPr bwMode="auto">
            <a:xfrm>
              <a:off x="1441" y="2112"/>
              <a:ext cx="23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・理論的・科学的に進められているか</a:t>
              </a:r>
              <a:endParaRPr lang="ja-JP" altLang="en-US" sz="1600" b="1"/>
            </a:p>
          </p:txBody>
        </p:sp>
        <p:sp>
          <p:nvSpPr>
            <p:cNvPr id="80925" name="Rectangle 29"/>
            <p:cNvSpPr>
              <a:spLocks noChangeArrowheads="1"/>
            </p:cNvSpPr>
            <p:nvPr/>
          </p:nvSpPr>
          <p:spPr bwMode="auto">
            <a:xfrm>
              <a:off x="1441" y="2304"/>
              <a:ext cx="3309"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・現地現物、適切な手法の正しい活用、　原因究明の明確さと</a:t>
              </a:r>
            </a:p>
            <a:p>
              <a:r>
                <a:rPr lang="ja-JP" altLang="en-US" sz="1600" b="1">
                  <a:solidFill>
                    <a:srgbClr val="000000"/>
                  </a:solidFill>
                  <a:latin typeface="ＭＳ Ｐゴシック" pitchFamily="50" charset="-128"/>
                  <a:ea typeface="ＭＳ Ｐゴシック" pitchFamily="50" charset="-128"/>
                </a:rPr>
                <a:t>　再発防止の的確さ等</a:t>
              </a:r>
            </a:p>
          </p:txBody>
        </p:sp>
        <p:sp>
          <p:nvSpPr>
            <p:cNvPr id="80927" name="Rectangle 31"/>
            <p:cNvSpPr>
              <a:spLocks noChangeArrowheads="1"/>
            </p:cNvSpPr>
            <p:nvPr/>
          </p:nvSpPr>
          <p:spPr bwMode="auto">
            <a:xfrm>
              <a:off x="340" y="2708"/>
              <a:ext cx="912"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5</a:t>
              </a:r>
              <a:r>
                <a:rPr lang="ja-JP" altLang="en-US" sz="1400">
                  <a:solidFill>
                    <a:srgbClr val="000000"/>
                  </a:solidFill>
                  <a:latin typeface="HG創英角ﾎﾟｯﾌﾟ体" pitchFamily="49" charset="-128"/>
                </a:rPr>
                <a:t>．技術の新規性</a:t>
              </a:r>
              <a:br>
                <a:rPr lang="ja-JP" altLang="en-US" sz="1400">
                  <a:solidFill>
                    <a:srgbClr val="000000"/>
                  </a:solidFill>
                  <a:latin typeface="HG創英角ﾎﾟｯﾌﾟ体" pitchFamily="49" charset="-128"/>
                </a:rPr>
              </a:br>
              <a:r>
                <a:rPr lang="ja-JP" altLang="en-US" sz="1400">
                  <a:solidFill>
                    <a:srgbClr val="000000"/>
                  </a:solidFill>
                  <a:latin typeface="HG創英角ﾎﾟｯﾌﾟ体" pitchFamily="49" charset="-128"/>
                </a:rPr>
                <a:t>   確かさ　</a:t>
              </a:r>
              <a:endParaRPr lang="ja-JP" altLang="en-US" sz="1400"/>
            </a:p>
          </p:txBody>
        </p:sp>
        <p:sp>
          <p:nvSpPr>
            <p:cNvPr id="80928" name="Rectangle 32"/>
            <p:cNvSpPr>
              <a:spLocks noChangeArrowheads="1"/>
            </p:cNvSpPr>
            <p:nvPr/>
          </p:nvSpPr>
          <p:spPr bwMode="auto">
            <a:xfrm>
              <a:off x="1442" y="2688"/>
              <a:ext cx="292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・設備（道具）、管理条件及び手順に新しい考えが導入</a:t>
              </a:r>
            </a:p>
            <a:p>
              <a:r>
                <a:rPr lang="ja-JP" altLang="en-US" sz="1600" b="1">
                  <a:solidFill>
                    <a:srgbClr val="000000"/>
                  </a:solidFill>
                  <a:latin typeface="ＭＳ Ｐゴシック" pitchFamily="50" charset="-128"/>
                  <a:ea typeface="ＭＳ Ｐゴシック" pitchFamily="50" charset="-128"/>
                </a:rPr>
                <a:t>　されているか</a:t>
              </a:r>
            </a:p>
          </p:txBody>
        </p:sp>
        <p:sp>
          <p:nvSpPr>
            <p:cNvPr id="80930" name="Rectangle 34"/>
            <p:cNvSpPr>
              <a:spLocks noChangeArrowheads="1"/>
            </p:cNvSpPr>
            <p:nvPr/>
          </p:nvSpPr>
          <p:spPr bwMode="auto">
            <a:xfrm>
              <a:off x="340" y="3051"/>
              <a:ext cx="840"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400">
                  <a:solidFill>
                    <a:srgbClr val="000000"/>
                  </a:solidFill>
                  <a:latin typeface="HG創英角ﾎﾟｯﾌﾟ体" pitchFamily="49" charset="-128"/>
                </a:rPr>
                <a:t>6</a:t>
              </a:r>
              <a:r>
                <a:rPr lang="ja-JP" altLang="en-US" sz="1400">
                  <a:solidFill>
                    <a:srgbClr val="000000"/>
                  </a:solidFill>
                  <a:latin typeface="HG創英角ﾎﾟｯﾌﾟ体" pitchFamily="49" charset="-128"/>
                </a:rPr>
                <a:t>．標準化と管理</a:t>
              </a:r>
              <a:br>
                <a:rPr lang="ja-JP" altLang="en-US" sz="1400">
                  <a:solidFill>
                    <a:srgbClr val="000000"/>
                  </a:solidFill>
                  <a:latin typeface="HG創英角ﾎﾟｯﾌﾟ体" pitchFamily="49" charset="-128"/>
                </a:rPr>
              </a:br>
              <a:r>
                <a:rPr lang="ja-JP" altLang="en-US" sz="1400">
                  <a:solidFill>
                    <a:srgbClr val="000000"/>
                  </a:solidFill>
                  <a:latin typeface="HG創英角ﾎﾟｯﾌﾟ体" pitchFamily="49" charset="-128"/>
                </a:rPr>
                <a:t>   の定着</a:t>
              </a:r>
              <a:endParaRPr lang="ja-JP" altLang="en-US" sz="1400"/>
            </a:p>
          </p:txBody>
        </p:sp>
        <p:sp>
          <p:nvSpPr>
            <p:cNvPr id="80931" name="Rectangle 35"/>
            <p:cNvSpPr>
              <a:spLocks noChangeArrowheads="1"/>
            </p:cNvSpPr>
            <p:nvPr/>
          </p:nvSpPr>
          <p:spPr bwMode="auto">
            <a:xfrm>
              <a:off x="1441" y="3120"/>
              <a:ext cx="369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・標準類の見直し、改定に結びついているか・再発防止は的確か</a:t>
              </a:r>
            </a:p>
          </p:txBody>
        </p:sp>
        <p:sp>
          <p:nvSpPr>
            <p:cNvPr id="80940" name="Rectangle 44"/>
            <p:cNvSpPr>
              <a:spLocks noChangeArrowheads="1"/>
            </p:cNvSpPr>
            <p:nvPr/>
          </p:nvSpPr>
          <p:spPr bwMode="auto">
            <a:xfrm>
              <a:off x="5280" y="2765"/>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0941" name="Rectangle 45"/>
            <p:cNvSpPr>
              <a:spLocks noChangeArrowheads="1"/>
            </p:cNvSpPr>
            <p:nvPr/>
          </p:nvSpPr>
          <p:spPr bwMode="auto">
            <a:xfrm>
              <a:off x="5280" y="1853"/>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0942" name="Rectangle 46"/>
            <p:cNvSpPr>
              <a:spLocks noChangeArrowheads="1"/>
            </p:cNvSpPr>
            <p:nvPr/>
          </p:nvSpPr>
          <p:spPr bwMode="auto">
            <a:xfrm>
              <a:off x="5280" y="2285"/>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0938" name="Rectangle 42"/>
            <p:cNvSpPr>
              <a:spLocks noChangeArrowheads="1"/>
            </p:cNvSpPr>
            <p:nvPr/>
          </p:nvSpPr>
          <p:spPr bwMode="auto">
            <a:xfrm>
              <a:off x="5280" y="3072"/>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1051" name="Rectangle 155"/>
            <p:cNvSpPr>
              <a:spLocks noChangeArrowheads="1"/>
            </p:cNvSpPr>
            <p:nvPr/>
          </p:nvSpPr>
          <p:spPr bwMode="auto">
            <a:xfrm>
              <a:off x="3522" y="3336"/>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67" name="Line 171"/>
            <p:cNvSpPr>
              <a:spLocks noChangeShapeType="1"/>
            </p:cNvSpPr>
            <p:nvPr/>
          </p:nvSpPr>
          <p:spPr bwMode="auto">
            <a:xfrm>
              <a:off x="1344" y="1584"/>
              <a:ext cx="0" cy="17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0" name="Line 174"/>
            <p:cNvSpPr>
              <a:spLocks noChangeShapeType="1"/>
            </p:cNvSpPr>
            <p:nvPr/>
          </p:nvSpPr>
          <p:spPr bwMode="auto">
            <a:xfrm>
              <a:off x="5136" y="1584"/>
              <a:ext cx="0" cy="17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2" name="Rectangle 176"/>
            <p:cNvSpPr>
              <a:spLocks noChangeArrowheads="1"/>
            </p:cNvSpPr>
            <p:nvPr/>
          </p:nvSpPr>
          <p:spPr bwMode="auto">
            <a:xfrm>
              <a:off x="5184" y="1622"/>
              <a:ext cx="41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FF0000"/>
                  </a:solidFill>
                  <a:latin typeface="ＭＳ Ｐゴシック" pitchFamily="50" charset="-128"/>
                  <a:ea typeface="ＭＳ Ｐゴシック" pitchFamily="50" charset="-128"/>
                </a:rPr>
                <a:t>４０点</a:t>
              </a:r>
              <a:endParaRPr lang="ja-JP" altLang="en-US" sz="1600">
                <a:solidFill>
                  <a:srgbClr val="FF0000"/>
                </a:solidFill>
              </a:endParaRPr>
            </a:p>
          </p:txBody>
        </p:sp>
        <p:sp>
          <p:nvSpPr>
            <p:cNvPr id="81076" name="Line 180"/>
            <p:cNvSpPr>
              <a:spLocks noChangeShapeType="1"/>
            </p:cNvSpPr>
            <p:nvPr/>
          </p:nvSpPr>
          <p:spPr bwMode="auto">
            <a:xfrm flipV="1">
              <a:off x="288" y="1584"/>
              <a:ext cx="0" cy="17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9" name="Line 183"/>
            <p:cNvSpPr>
              <a:spLocks noChangeShapeType="1"/>
            </p:cNvSpPr>
            <p:nvPr/>
          </p:nvSpPr>
          <p:spPr bwMode="auto">
            <a:xfrm>
              <a:off x="288" y="2064"/>
              <a:ext cx="5376"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81" name="Line 185"/>
            <p:cNvSpPr>
              <a:spLocks noChangeShapeType="1"/>
            </p:cNvSpPr>
            <p:nvPr/>
          </p:nvSpPr>
          <p:spPr bwMode="auto">
            <a:xfrm>
              <a:off x="288" y="2640"/>
              <a:ext cx="5376"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82" name="Line 186"/>
            <p:cNvSpPr>
              <a:spLocks noChangeShapeType="1"/>
            </p:cNvSpPr>
            <p:nvPr/>
          </p:nvSpPr>
          <p:spPr bwMode="auto">
            <a:xfrm>
              <a:off x="288" y="3024"/>
              <a:ext cx="5376" cy="0"/>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0926" name="Rectangle 30"/>
            <p:cNvSpPr>
              <a:spLocks noChangeArrowheads="1"/>
            </p:cNvSpPr>
            <p:nvPr/>
          </p:nvSpPr>
          <p:spPr bwMode="auto">
            <a:xfrm>
              <a:off x="624" y="3318"/>
              <a:ext cx="6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b="1">
                  <a:solidFill>
                    <a:srgbClr val="000000"/>
                  </a:solidFill>
                  <a:latin typeface="ＭＳ Ｐゴシック" pitchFamily="50" charset="-128"/>
                  <a:ea typeface="ＭＳ Ｐゴシック" pitchFamily="50" charset="-128"/>
                </a:rPr>
                <a:t>　</a:t>
              </a:r>
              <a:endParaRPr lang="ja-JP" altLang="en-US" sz="1200" b="1"/>
            </a:p>
          </p:txBody>
        </p:sp>
      </p:grpSp>
      <p:grpSp>
        <p:nvGrpSpPr>
          <p:cNvPr id="81094" name="Group 198"/>
          <p:cNvGrpSpPr>
            <a:grpSpLocks/>
          </p:cNvGrpSpPr>
          <p:nvPr/>
        </p:nvGrpSpPr>
        <p:grpSpPr bwMode="auto">
          <a:xfrm>
            <a:off x="152400" y="5486400"/>
            <a:ext cx="8839200" cy="1371600"/>
            <a:chOff x="96" y="3456"/>
            <a:chExt cx="5568" cy="864"/>
          </a:xfrm>
        </p:grpSpPr>
        <p:sp>
          <p:nvSpPr>
            <p:cNvPr id="81015" name="Rectangle 119"/>
            <p:cNvSpPr>
              <a:spLocks noChangeArrowheads="1"/>
            </p:cNvSpPr>
            <p:nvPr/>
          </p:nvSpPr>
          <p:spPr bwMode="auto">
            <a:xfrm>
              <a:off x="2575" y="3636"/>
              <a:ext cx="4" cy="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65" name="Rectangle 169"/>
            <p:cNvSpPr>
              <a:spLocks noChangeArrowheads="1"/>
            </p:cNvSpPr>
            <p:nvPr/>
          </p:nvSpPr>
          <p:spPr bwMode="auto">
            <a:xfrm>
              <a:off x="96" y="3456"/>
              <a:ext cx="5568" cy="768"/>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021" name="Rectangle 125"/>
            <p:cNvSpPr>
              <a:spLocks noChangeArrowheads="1"/>
            </p:cNvSpPr>
            <p:nvPr/>
          </p:nvSpPr>
          <p:spPr bwMode="auto">
            <a:xfrm>
              <a:off x="2575" y="4316"/>
              <a:ext cx="4" cy="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32" name="Rectangle 136"/>
            <p:cNvSpPr>
              <a:spLocks noChangeArrowheads="1"/>
            </p:cNvSpPr>
            <p:nvPr/>
          </p:nvSpPr>
          <p:spPr bwMode="auto">
            <a:xfrm>
              <a:off x="338" y="3555"/>
              <a:ext cx="81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7</a:t>
              </a:r>
              <a:r>
                <a:rPr lang="ja-JP" altLang="en-US" sz="1400">
                  <a:solidFill>
                    <a:srgbClr val="000000"/>
                  </a:solidFill>
                  <a:latin typeface="HG創英角ﾎﾟｯﾌﾟ体" pitchFamily="49" charset="-128"/>
                </a:rPr>
                <a:t>．発表方法</a:t>
              </a:r>
              <a:endParaRPr lang="ja-JP" altLang="en-US" sz="1400"/>
            </a:p>
          </p:txBody>
        </p:sp>
        <p:sp>
          <p:nvSpPr>
            <p:cNvPr id="81033" name="Rectangle 137"/>
            <p:cNvSpPr>
              <a:spLocks noChangeArrowheads="1"/>
            </p:cNvSpPr>
            <p:nvPr/>
          </p:nvSpPr>
          <p:spPr bwMode="auto">
            <a:xfrm>
              <a:off x="1442" y="3552"/>
              <a:ext cx="379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000000"/>
                  </a:solidFill>
                  <a:latin typeface="ＭＳ Ｐゴシック" pitchFamily="50" charset="-128"/>
                  <a:ea typeface="ＭＳ Ｐゴシック" pitchFamily="50" charset="-128"/>
                </a:rPr>
                <a:t>・発表への努力、ひたむきさを感じられるか、芝居性を感じたら減点</a:t>
              </a:r>
            </a:p>
          </p:txBody>
        </p:sp>
        <p:sp>
          <p:nvSpPr>
            <p:cNvPr id="81035" name="Rectangle 139"/>
            <p:cNvSpPr>
              <a:spLocks noChangeArrowheads="1"/>
            </p:cNvSpPr>
            <p:nvPr/>
          </p:nvSpPr>
          <p:spPr bwMode="auto">
            <a:xfrm>
              <a:off x="338" y="3932"/>
              <a:ext cx="86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ja-JP" sz="1400">
                  <a:solidFill>
                    <a:srgbClr val="000000"/>
                  </a:solidFill>
                  <a:latin typeface="HG創英角ﾎﾟｯﾌﾟ体" pitchFamily="49" charset="-128"/>
                </a:rPr>
                <a:t>8</a:t>
              </a:r>
              <a:r>
                <a:rPr lang="ja-JP" altLang="en-US" sz="1400">
                  <a:solidFill>
                    <a:srgbClr val="000000"/>
                  </a:solidFill>
                  <a:latin typeface="HG創英角ﾎﾟｯﾌﾟ体" pitchFamily="49" charset="-128"/>
                </a:rPr>
                <a:t>．判り易さ</a:t>
              </a:r>
              <a:endParaRPr lang="ja-JP" altLang="en-US" sz="1400"/>
            </a:p>
          </p:txBody>
        </p:sp>
        <p:sp>
          <p:nvSpPr>
            <p:cNvPr id="81036" name="Rectangle 140"/>
            <p:cNvSpPr>
              <a:spLocks noChangeArrowheads="1"/>
            </p:cNvSpPr>
            <p:nvPr/>
          </p:nvSpPr>
          <p:spPr bwMode="auto">
            <a:xfrm>
              <a:off x="1442" y="3840"/>
              <a:ext cx="3321"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600" b="1">
                  <a:solidFill>
                    <a:srgbClr val="000000"/>
                  </a:solidFill>
                  <a:latin typeface="ＭＳ Ｐゴシック" pitchFamily="50" charset="-128"/>
                  <a:ea typeface="ＭＳ Ｐゴシック" pitchFamily="50" charset="-128"/>
                </a:rPr>
                <a:t>・聴く人へ判り易く伝える努力をしているか、さわやかな発表で</a:t>
              </a:r>
            </a:p>
            <a:p>
              <a:r>
                <a:rPr lang="ja-JP" altLang="en-US" sz="1600" b="1">
                  <a:solidFill>
                    <a:srgbClr val="000000"/>
                  </a:solidFill>
                  <a:latin typeface="ＭＳ Ｐゴシック" pitchFamily="50" charset="-128"/>
                  <a:ea typeface="ＭＳ Ｐゴシック" pitchFamily="50" charset="-128"/>
                </a:rPr>
                <a:t>　好感を持てるか</a:t>
              </a:r>
            </a:p>
          </p:txBody>
        </p:sp>
        <p:sp>
          <p:nvSpPr>
            <p:cNvPr id="81038" name="Rectangle 142"/>
            <p:cNvSpPr>
              <a:spLocks noChangeArrowheads="1"/>
            </p:cNvSpPr>
            <p:nvPr/>
          </p:nvSpPr>
          <p:spPr bwMode="auto">
            <a:xfrm>
              <a:off x="5312" y="3965"/>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1039" name="Rectangle 143"/>
            <p:cNvSpPr>
              <a:spLocks noChangeArrowheads="1"/>
            </p:cNvSpPr>
            <p:nvPr/>
          </p:nvSpPr>
          <p:spPr bwMode="auto">
            <a:xfrm>
              <a:off x="5312" y="3648"/>
              <a:ext cx="2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200">
                  <a:solidFill>
                    <a:srgbClr val="000000"/>
                  </a:solidFill>
                  <a:latin typeface="ＭＳ Ｐゴシック" pitchFamily="50" charset="-128"/>
                  <a:ea typeface="ＭＳ Ｐゴシック" pitchFamily="50" charset="-128"/>
                </a:rPr>
                <a:t>（１０）</a:t>
              </a:r>
              <a:endParaRPr lang="ja-JP" altLang="en-US" sz="1200"/>
            </a:p>
          </p:txBody>
        </p:sp>
        <p:sp>
          <p:nvSpPr>
            <p:cNvPr id="81052" name="Line 156"/>
            <p:cNvSpPr>
              <a:spLocks noChangeShapeType="1"/>
            </p:cNvSpPr>
            <p:nvPr/>
          </p:nvSpPr>
          <p:spPr bwMode="auto">
            <a:xfrm>
              <a:off x="1442" y="3734"/>
              <a:ext cx="1" cy="1"/>
            </a:xfrm>
            <a:prstGeom prst="line">
              <a:avLst/>
            </a:prstGeom>
            <a:noFill/>
            <a:ln w="0">
              <a:solidFill>
                <a:srgbClr val="C0C0C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053" name="Rectangle 157"/>
            <p:cNvSpPr>
              <a:spLocks noChangeArrowheads="1"/>
            </p:cNvSpPr>
            <p:nvPr/>
          </p:nvSpPr>
          <p:spPr bwMode="auto">
            <a:xfrm>
              <a:off x="3522" y="3984"/>
              <a:ext cx="6" cy="6"/>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81062" name="Text Box 166"/>
            <p:cNvSpPr txBox="1">
              <a:spLocks noChangeArrowheads="1"/>
            </p:cNvSpPr>
            <p:nvPr/>
          </p:nvSpPr>
          <p:spPr bwMode="auto">
            <a:xfrm>
              <a:off x="96" y="3744"/>
              <a:ext cx="231"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ja-JP" altLang="en-US" sz="1200">
                  <a:solidFill>
                    <a:srgbClr val="FF0000"/>
                  </a:solidFill>
                </a:rPr>
                <a:t>発表</a:t>
              </a:r>
            </a:p>
          </p:txBody>
        </p:sp>
        <p:sp>
          <p:nvSpPr>
            <p:cNvPr id="81068" name="Line 172"/>
            <p:cNvSpPr>
              <a:spLocks noChangeShapeType="1"/>
            </p:cNvSpPr>
            <p:nvPr/>
          </p:nvSpPr>
          <p:spPr bwMode="auto">
            <a:xfrm>
              <a:off x="1344" y="3456"/>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1" name="Line 175"/>
            <p:cNvSpPr>
              <a:spLocks noChangeShapeType="1"/>
            </p:cNvSpPr>
            <p:nvPr/>
          </p:nvSpPr>
          <p:spPr bwMode="auto">
            <a:xfrm>
              <a:off x="5136" y="3456"/>
              <a:ext cx="0" cy="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73" name="Rectangle 177"/>
            <p:cNvSpPr>
              <a:spLocks noChangeArrowheads="1"/>
            </p:cNvSpPr>
            <p:nvPr/>
          </p:nvSpPr>
          <p:spPr bwMode="auto">
            <a:xfrm>
              <a:off x="5184" y="3456"/>
              <a:ext cx="46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1600" b="1">
                  <a:solidFill>
                    <a:srgbClr val="FF0000"/>
                  </a:solidFill>
                  <a:latin typeface="ＭＳ Ｐゴシック" pitchFamily="50" charset="-128"/>
                  <a:ea typeface="ＭＳ Ｐゴシック" pitchFamily="50" charset="-128"/>
                </a:rPr>
                <a:t>２０点</a:t>
              </a:r>
              <a:endParaRPr lang="ja-JP" altLang="en-US" sz="1600">
                <a:solidFill>
                  <a:srgbClr val="FF0000"/>
                </a:solidFill>
              </a:endParaRPr>
            </a:p>
          </p:txBody>
        </p:sp>
        <p:sp>
          <p:nvSpPr>
            <p:cNvPr id="81075" name="Line 179"/>
            <p:cNvSpPr>
              <a:spLocks noChangeShapeType="1"/>
            </p:cNvSpPr>
            <p:nvPr/>
          </p:nvSpPr>
          <p:spPr bwMode="auto">
            <a:xfrm flipV="1">
              <a:off x="288" y="3456"/>
              <a:ext cx="0" cy="7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084" name="Line 188"/>
            <p:cNvSpPr>
              <a:spLocks noChangeShapeType="1"/>
            </p:cNvSpPr>
            <p:nvPr/>
          </p:nvSpPr>
          <p:spPr bwMode="auto">
            <a:xfrm>
              <a:off x="288" y="3792"/>
              <a:ext cx="5359" cy="1"/>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81095" name="Text Box 199"/>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１６</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56" name="Rectangle 40"/>
          <p:cNvSpPr>
            <a:spLocks noChangeArrowheads="1"/>
          </p:cNvSpPr>
          <p:nvPr/>
        </p:nvSpPr>
        <p:spPr bwMode="auto">
          <a:xfrm>
            <a:off x="179388" y="1196975"/>
            <a:ext cx="8839200" cy="5418138"/>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18" name="Rectangle 2"/>
          <p:cNvSpPr>
            <a:spLocks noChangeArrowheads="1"/>
          </p:cNvSpPr>
          <p:nvPr/>
        </p:nvSpPr>
        <p:spPr bwMode="auto">
          <a:xfrm>
            <a:off x="215900" y="187325"/>
            <a:ext cx="8532813" cy="649288"/>
          </a:xfrm>
          <a:prstGeom prst="rect">
            <a:avLst/>
          </a:prstGeom>
          <a:solidFill>
            <a:srgbClr val="FF00FF"/>
          </a:solidFill>
          <a:ln>
            <a:noFill/>
          </a:ln>
          <a:effectLst>
            <a:outerShdw dist="107763" dir="2700000" algn="ctr" rotWithShape="0">
              <a:schemeClr val="bg2">
                <a:alpha val="50000"/>
              </a:schemeClr>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a:lnSpc>
                <a:spcPct val="90000"/>
              </a:lnSpc>
              <a:spcBef>
                <a:spcPct val="20000"/>
              </a:spcBef>
            </a:pPr>
            <a:r>
              <a:rPr lang="ja-JP" altLang="en-US" sz="2800" b="1">
                <a:solidFill>
                  <a:schemeClr val="bg1"/>
                </a:solidFill>
                <a:latin typeface="HG創英角ﾎﾟｯﾌﾟ体" pitchFamily="49" charset="-128"/>
              </a:rPr>
              <a:t>１５．運営事例定着化へ向けての事務局の役割</a:t>
            </a:r>
          </a:p>
        </p:txBody>
      </p:sp>
      <p:grpSp>
        <p:nvGrpSpPr>
          <p:cNvPr id="34879" name="Group 63"/>
          <p:cNvGrpSpPr>
            <a:grpSpLocks/>
          </p:cNvGrpSpPr>
          <p:nvPr/>
        </p:nvGrpSpPr>
        <p:grpSpPr bwMode="auto">
          <a:xfrm>
            <a:off x="468313" y="2852738"/>
            <a:ext cx="7991475" cy="2311400"/>
            <a:chOff x="295" y="1797"/>
            <a:chExt cx="5034" cy="1456"/>
          </a:xfrm>
        </p:grpSpPr>
        <p:sp>
          <p:nvSpPr>
            <p:cNvPr id="34826" name="Text Box 10"/>
            <p:cNvSpPr txBox="1">
              <a:spLocks noChangeArrowheads="1"/>
            </p:cNvSpPr>
            <p:nvPr/>
          </p:nvSpPr>
          <p:spPr bwMode="auto">
            <a:xfrm>
              <a:off x="748" y="2069"/>
              <a:ext cx="453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活性度の見える化（サークルレベル把握などを活用）</a:t>
              </a:r>
            </a:p>
          </p:txBody>
        </p:sp>
        <p:sp>
          <p:nvSpPr>
            <p:cNvPr id="34828" name="Text Box 12"/>
            <p:cNvSpPr txBox="1">
              <a:spLocks noChangeArrowheads="1"/>
            </p:cNvSpPr>
            <p:nvPr/>
          </p:nvSpPr>
          <p:spPr bwMode="auto">
            <a:xfrm>
              <a:off x="295" y="1797"/>
              <a:ext cx="299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400"/>
                <a:t>２）社内推進（支援）体制つくり</a:t>
              </a:r>
            </a:p>
          </p:txBody>
        </p:sp>
        <p:sp>
          <p:nvSpPr>
            <p:cNvPr id="34838" name="Text Box 22"/>
            <p:cNvSpPr txBox="1">
              <a:spLocks noChangeArrowheads="1"/>
            </p:cNvSpPr>
            <p:nvPr/>
          </p:nvSpPr>
          <p:spPr bwMode="auto">
            <a:xfrm>
              <a:off x="748" y="2783"/>
              <a:ext cx="313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運営事例発表会（報告会）の企画運営</a:t>
              </a:r>
            </a:p>
          </p:txBody>
        </p:sp>
        <p:sp>
          <p:nvSpPr>
            <p:cNvPr id="34848" name="Text Box 32"/>
            <p:cNvSpPr txBox="1">
              <a:spLocks noChangeArrowheads="1"/>
            </p:cNvSpPr>
            <p:nvPr/>
          </p:nvSpPr>
          <p:spPr bwMode="auto">
            <a:xfrm>
              <a:off x="748" y="3022"/>
              <a:ext cx="292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リーダーの頑張りを認め評価する仕組み</a:t>
              </a:r>
            </a:p>
          </p:txBody>
        </p:sp>
        <p:sp>
          <p:nvSpPr>
            <p:cNvPr id="34860" name="Text Box 44"/>
            <p:cNvSpPr txBox="1">
              <a:spLocks noChangeArrowheads="1"/>
            </p:cNvSpPr>
            <p:nvPr/>
          </p:nvSpPr>
          <p:spPr bwMode="auto">
            <a:xfrm>
              <a:off x="748" y="2545"/>
              <a:ext cx="216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運営事例の勉強会の企画</a:t>
              </a:r>
            </a:p>
          </p:txBody>
        </p:sp>
        <p:sp>
          <p:nvSpPr>
            <p:cNvPr id="34862" name="Text Box 46"/>
            <p:cNvSpPr txBox="1">
              <a:spLocks noChangeArrowheads="1"/>
            </p:cNvSpPr>
            <p:nvPr/>
          </p:nvSpPr>
          <p:spPr bwMode="auto">
            <a:xfrm>
              <a:off x="748" y="2307"/>
              <a:ext cx="4581"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リーダー研修会（リーダーの活動振り返り、カリキュラム仕掛け）</a:t>
              </a:r>
            </a:p>
          </p:txBody>
        </p:sp>
      </p:grpSp>
      <p:grpSp>
        <p:nvGrpSpPr>
          <p:cNvPr id="34878" name="Group 62"/>
          <p:cNvGrpSpPr>
            <a:grpSpLocks/>
          </p:cNvGrpSpPr>
          <p:nvPr/>
        </p:nvGrpSpPr>
        <p:grpSpPr bwMode="auto">
          <a:xfrm>
            <a:off x="457200" y="1268413"/>
            <a:ext cx="8220075" cy="1655762"/>
            <a:chOff x="288" y="799"/>
            <a:chExt cx="5178" cy="1043"/>
          </a:xfrm>
        </p:grpSpPr>
        <p:sp>
          <p:nvSpPr>
            <p:cNvPr id="34823" name="Text Box 7"/>
            <p:cNvSpPr txBox="1">
              <a:spLocks noChangeArrowheads="1"/>
            </p:cNvSpPr>
            <p:nvPr/>
          </p:nvSpPr>
          <p:spPr bwMode="auto">
            <a:xfrm>
              <a:off x="288" y="799"/>
              <a:ext cx="2547"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１）必要性の理解活動</a:t>
              </a:r>
            </a:p>
          </p:txBody>
        </p:sp>
        <p:sp>
          <p:nvSpPr>
            <p:cNvPr id="34824" name="Text Box 8"/>
            <p:cNvSpPr txBox="1">
              <a:spLocks noChangeArrowheads="1"/>
            </p:cNvSpPr>
            <p:nvPr/>
          </p:nvSpPr>
          <p:spPr bwMode="auto">
            <a:xfrm>
              <a:off x="748" y="1071"/>
              <a:ext cx="148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企業トップへ</a:t>
              </a:r>
            </a:p>
          </p:txBody>
        </p:sp>
        <p:sp>
          <p:nvSpPr>
            <p:cNvPr id="34825" name="Text Box 9"/>
            <p:cNvSpPr txBox="1">
              <a:spLocks noChangeArrowheads="1"/>
            </p:cNvSpPr>
            <p:nvPr/>
          </p:nvSpPr>
          <p:spPr bwMode="auto">
            <a:xfrm>
              <a:off x="748" y="1306"/>
              <a:ext cx="211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FF0000"/>
                  </a:solidFill>
                  <a:ea typeface="ＭＳ Ｐゴシック" pitchFamily="50" charset="-128"/>
                </a:rPr>
                <a:t>管理・監督者</a:t>
              </a:r>
              <a:r>
                <a:rPr lang="ja-JP" altLang="en-US" sz="1400">
                  <a:solidFill>
                    <a:srgbClr val="FF0000"/>
                  </a:solidFill>
                  <a:ea typeface="ＭＳ Ｐゴシック" pitchFamily="50" charset="-128"/>
                </a:rPr>
                <a:t>（推進者）</a:t>
              </a:r>
              <a:r>
                <a:rPr lang="ja-JP" altLang="en-US">
                  <a:solidFill>
                    <a:srgbClr val="FF0000"/>
                  </a:solidFill>
                  <a:ea typeface="ＭＳ Ｐゴシック" pitchFamily="50" charset="-128"/>
                </a:rPr>
                <a:t>へ</a:t>
              </a:r>
            </a:p>
          </p:txBody>
        </p:sp>
        <p:grpSp>
          <p:nvGrpSpPr>
            <p:cNvPr id="34870" name="Group 54"/>
            <p:cNvGrpSpPr>
              <a:grpSpLocks/>
            </p:cNvGrpSpPr>
            <p:nvPr/>
          </p:nvGrpSpPr>
          <p:grpSpPr bwMode="auto">
            <a:xfrm>
              <a:off x="3379" y="845"/>
              <a:ext cx="2087" cy="997"/>
              <a:chOff x="3152" y="709"/>
              <a:chExt cx="2087" cy="997"/>
            </a:xfrm>
          </p:grpSpPr>
          <p:sp>
            <p:nvSpPr>
              <p:cNvPr id="34852" name="AutoShape 36"/>
              <p:cNvSpPr>
                <a:spLocks noChangeArrowheads="1"/>
              </p:cNvSpPr>
              <p:nvPr/>
            </p:nvSpPr>
            <p:spPr bwMode="auto">
              <a:xfrm>
                <a:off x="3152" y="1020"/>
                <a:ext cx="2075" cy="68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b="1">
                  <a:ea typeface="ＭＳ Ｐゴシック" pitchFamily="50" charset="-128"/>
                </a:endParaRPr>
              </a:p>
            </p:txBody>
          </p:sp>
          <p:sp>
            <p:nvSpPr>
              <p:cNvPr id="34833" name="Text Box 17"/>
              <p:cNvSpPr txBox="1">
                <a:spLocks noChangeArrowheads="1"/>
              </p:cNvSpPr>
              <p:nvPr/>
            </p:nvSpPr>
            <p:spPr bwMode="auto">
              <a:xfrm>
                <a:off x="3198" y="1434"/>
                <a:ext cx="1687"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ＭＳ Ｐゴシック" pitchFamily="50" charset="-128"/>
                  </a:rPr>
                  <a:t>・全日本選抜大会（</a:t>
                </a:r>
                <a:r>
                  <a:rPr lang="en-US" altLang="ja-JP" sz="1600">
                    <a:ea typeface="ＭＳ Ｐゴシック" pitchFamily="50" charset="-128"/>
                  </a:rPr>
                  <a:t>11</a:t>
                </a:r>
                <a:r>
                  <a:rPr lang="ja-JP" altLang="en-US" sz="1600" b="1">
                    <a:ea typeface="ＭＳ Ｐゴシック" pitchFamily="50" charset="-128"/>
                  </a:rPr>
                  <a:t>月）</a:t>
                </a:r>
              </a:p>
            </p:txBody>
          </p:sp>
          <p:sp>
            <p:nvSpPr>
              <p:cNvPr id="34837" name="Text Box 21"/>
              <p:cNvSpPr txBox="1">
                <a:spLocks noChangeArrowheads="1"/>
              </p:cNvSpPr>
              <p:nvPr/>
            </p:nvSpPr>
            <p:spPr bwMode="auto">
              <a:xfrm>
                <a:off x="3198" y="1071"/>
                <a:ext cx="2041"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ea typeface="ＭＳ Ｐゴシック" pitchFamily="50" charset="-128"/>
                  </a:rPr>
                  <a:t>・静岡地区運営事例発表会（</a:t>
                </a:r>
                <a:r>
                  <a:rPr lang="en-US" altLang="ja-JP" sz="1600">
                    <a:ea typeface="ＭＳ Ｐゴシック" pitchFamily="50" charset="-128"/>
                  </a:rPr>
                  <a:t>5</a:t>
                </a:r>
                <a:r>
                  <a:rPr lang="ja-JP" altLang="en-US" sz="1600" b="1">
                    <a:ea typeface="ＭＳ Ｐゴシック" pitchFamily="50" charset="-128"/>
                  </a:rPr>
                  <a:t>月）</a:t>
                </a:r>
              </a:p>
            </p:txBody>
          </p:sp>
          <p:sp>
            <p:nvSpPr>
              <p:cNvPr id="34866" name="Text Box 50"/>
              <p:cNvSpPr txBox="1">
                <a:spLocks noChangeArrowheads="1"/>
              </p:cNvSpPr>
              <p:nvPr/>
            </p:nvSpPr>
            <p:spPr bwMode="auto">
              <a:xfrm>
                <a:off x="3198" y="1261"/>
                <a:ext cx="1645"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ＭＳ Ｐゴシック" pitchFamily="50" charset="-128"/>
                  </a:rPr>
                  <a:t>・東海支部選抜大会（</a:t>
                </a:r>
                <a:r>
                  <a:rPr lang="en-US" altLang="ja-JP" sz="1600">
                    <a:ea typeface="ＭＳ Ｐゴシック" pitchFamily="50" charset="-128"/>
                  </a:rPr>
                  <a:t>7</a:t>
                </a:r>
                <a:r>
                  <a:rPr lang="ja-JP" altLang="en-US" sz="1600" b="1">
                    <a:ea typeface="ＭＳ Ｐゴシック" pitchFamily="50" charset="-128"/>
                  </a:rPr>
                  <a:t>月）</a:t>
                </a:r>
              </a:p>
            </p:txBody>
          </p:sp>
          <p:grpSp>
            <p:nvGrpSpPr>
              <p:cNvPr id="34867" name="Group 51"/>
              <p:cNvGrpSpPr>
                <a:grpSpLocks/>
              </p:cNvGrpSpPr>
              <p:nvPr/>
            </p:nvGrpSpPr>
            <p:grpSpPr bwMode="auto">
              <a:xfrm>
                <a:off x="3198" y="709"/>
                <a:ext cx="1950" cy="407"/>
                <a:chOff x="3243" y="754"/>
                <a:chExt cx="1769" cy="407"/>
              </a:xfrm>
            </p:grpSpPr>
            <p:sp>
              <p:nvSpPr>
                <p:cNvPr id="34863" name="AutoShape 47"/>
                <p:cNvSpPr>
                  <a:spLocks noChangeArrowheads="1"/>
                </p:cNvSpPr>
                <p:nvPr/>
              </p:nvSpPr>
              <p:spPr bwMode="auto">
                <a:xfrm>
                  <a:off x="3243" y="754"/>
                  <a:ext cx="1769" cy="407"/>
                </a:xfrm>
                <a:prstGeom prst="horizontalScroll">
                  <a:avLst>
                    <a:gd name="adj" fmla="val 12500"/>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64" name="Text Box 48"/>
                <p:cNvSpPr txBox="1">
                  <a:spLocks noChangeArrowheads="1"/>
                </p:cNvSpPr>
                <p:nvPr/>
              </p:nvSpPr>
              <p:spPr bwMode="auto">
                <a:xfrm>
                  <a:off x="3425" y="839"/>
                  <a:ext cx="1542" cy="25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i="1">
                      <a:solidFill>
                        <a:srgbClr val="FF0000"/>
                      </a:solidFill>
                    </a:rPr>
                    <a:t>大会へ参加しよう</a:t>
                  </a:r>
                  <a:r>
                    <a:rPr lang="ja-JP" altLang="en-US" sz="2000">
                      <a:solidFill>
                        <a:srgbClr val="FF0000"/>
                      </a:solidFill>
                    </a:rPr>
                    <a:t>！</a:t>
                  </a:r>
                </a:p>
              </p:txBody>
            </p:sp>
          </p:grpSp>
        </p:grpSp>
        <p:sp>
          <p:nvSpPr>
            <p:cNvPr id="34874" name="Text Box 58"/>
            <p:cNvSpPr txBox="1">
              <a:spLocks noChangeArrowheads="1"/>
            </p:cNvSpPr>
            <p:nvPr/>
          </p:nvSpPr>
          <p:spPr bwMode="auto">
            <a:xfrm>
              <a:off x="748" y="1533"/>
              <a:ext cx="211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33CC"/>
                  </a:solidFill>
                  <a:ea typeface="ＭＳ Ｐゴシック" pitchFamily="50" charset="-128"/>
                </a:rPr>
                <a:t>■</a:t>
              </a:r>
              <a:r>
                <a:rPr lang="ja-JP" altLang="en-US">
                  <a:solidFill>
                    <a:schemeClr val="accent2"/>
                  </a:solidFill>
                  <a:ea typeface="ＭＳ Ｐゴシック" pitchFamily="50" charset="-128"/>
                </a:rPr>
                <a:t>サークルリーダーへ</a:t>
              </a:r>
            </a:p>
          </p:txBody>
        </p:sp>
      </p:grpSp>
      <p:grpSp>
        <p:nvGrpSpPr>
          <p:cNvPr id="34880" name="Group 64"/>
          <p:cNvGrpSpPr>
            <a:grpSpLocks/>
          </p:cNvGrpSpPr>
          <p:nvPr/>
        </p:nvGrpSpPr>
        <p:grpSpPr bwMode="auto">
          <a:xfrm>
            <a:off x="468313" y="5229225"/>
            <a:ext cx="7775575" cy="1158875"/>
            <a:chOff x="295" y="3294"/>
            <a:chExt cx="4898" cy="730"/>
          </a:xfrm>
        </p:grpSpPr>
        <p:sp>
          <p:nvSpPr>
            <p:cNvPr id="34839" name="Text Box 23"/>
            <p:cNvSpPr txBox="1">
              <a:spLocks noChangeArrowheads="1"/>
            </p:cNvSpPr>
            <p:nvPr/>
          </p:nvSpPr>
          <p:spPr bwMode="auto">
            <a:xfrm>
              <a:off x="3081" y="3793"/>
              <a:ext cx="211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発表資料作りの指導・支援</a:t>
              </a:r>
            </a:p>
          </p:txBody>
        </p:sp>
        <p:sp>
          <p:nvSpPr>
            <p:cNvPr id="34841" name="Text Box 25"/>
            <p:cNvSpPr txBox="1">
              <a:spLocks noChangeArrowheads="1"/>
            </p:cNvSpPr>
            <p:nvPr/>
          </p:nvSpPr>
          <p:spPr bwMode="auto">
            <a:xfrm>
              <a:off x="748" y="3793"/>
              <a:ext cx="2256"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レベル把握の実施とフォロー</a:t>
              </a:r>
            </a:p>
          </p:txBody>
        </p:sp>
        <p:sp>
          <p:nvSpPr>
            <p:cNvPr id="34845" name="Text Box 29"/>
            <p:cNvSpPr txBox="1">
              <a:spLocks noChangeArrowheads="1"/>
            </p:cNvSpPr>
            <p:nvPr/>
          </p:nvSpPr>
          <p:spPr bwMode="auto">
            <a:xfrm>
              <a:off x="748" y="3566"/>
              <a:ext cx="235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サークルリーダー会</a:t>
              </a:r>
            </a:p>
          </p:txBody>
        </p:sp>
        <p:sp>
          <p:nvSpPr>
            <p:cNvPr id="34851" name="Text Box 35"/>
            <p:cNvSpPr txBox="1">
              <a:spLocks noChangeArrowheads="1"/>
            </p:cNvSpPr>
            <p:nvPr/>
          </p:nvSpPr>
          <p:spPr bwMode="auto">
            <a:xfrm>
              <a:off x="295" y="3294"/>
              <a:ext cx="276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３）リーダーへの支援</a:t>
              </a:r>
            </a:p>
          </p:txBody>
        </p:sp>
        <p:sp>
          <p:nvSpPr>
            <p:cNvPr id="34876" name="Text Box 60"/>
            <p:cNvSpPr txBox="1">
              <a:spLocks noChangeArrowheads="1"/>
            </p:cNvSpPr>
            <p:nvPr/>
          </p:nvSpPr>
          <p:spPr bwMode="auto">
            <a:xfrm>
              <a:off x="3081" y="3562"/>
              <a:ext cx="211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社外研修会</a:t>
              </a:r>
            </a:p>
          </p:txBody>
        </p:sp>
      </p:grpSp>
      <p:sp>
        <p:nvSpPr>
          <p:cNvPr id="34877" name="Text Box 61"/>
          <p:cNvSpPr txBox="1">
            <a:spLocks noChangeArrowheads="1"/>
          </p:cNvSpPr>
          <p:nvPr/>
        </p:nvSpPr>
        <p:spPr bwMode="auto">
          <a:xfrm>
            <a:off x="8567738" y="64531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１７</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01" name="AutoShape 13"/>
          <p:cNvSpPr>
            <a:spLocks noChangeArrowheads="1"/>
          </p:cNvSpPr>
          <p:nvPr/>
        </p:nvSpPr>
        <p:spPr bwMode="auto">
          <a:xfrm>
            <a:off x="304800" y="1257300"/>
            <a:ext cx="8458200" cy="1524000"/>
          </a:xfrm>
          <a:prstGeom prst="roundRect">
            <a:avLst>
              <a:gd name="adj" fmla="val 16667"/>
            </a:avLst>
          </a:prstGeom>
          <a:solidFill>
            <a:srgbClr val="99FFCC"/>
          </a:soli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63507" name="Group 19"/>
          <p:cNvGrpSpPr>
            <a:grpSpLocks/>
          </p:cNvGrpSpPr>
          <p:nvPr/>
        </p:nvGrpSpPr>
        <p:grpSpPr bwMode="auto">
          <a:xfrm>
            <a:off x="444500" y="187325"/>
            <a:ext cx="3840163" cy="649288"/>
            <a:chOff x="235" y="28"/>
            <a:chExt cx="3280" cy="454"/>
          </a:xfrm>
        </p:grpSpPr>
        <p:sp>
          <p:nvSpPr>
            <p:cNvPr id="63505" name="Rectangle 17"/>
            <p:cNvSpPr>
              <a:spLocks noChangeArrowheads="1"/>
            </p:cNvSpPr>
            <p:nvPr/>
          </p:nvSpPr>
          <p:spPr bwMode="auto">
            <a:xfrm>
              <a:off x="295" y="73"/>
              <a:ext cx="3220" cy="409"/>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3490" name="Text Box 2"/>
            <p:cNvSpPr txBox="1">
              <a:spLocks noChangeArrowheads="1"/>
            </p:cNvSpPr>
            <p:nvPr/>
          </p:nvSpPr>
          <p:spPr bwMode="auto">
            <a:xfrm>
              <a:off x="235" y="28"/>
              <a:ext cx="3234" cy="363"/>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800">
                  <a:solidFill>
                    <a:schemeClr val="bg1"/>
                  </a:solidFill>
                  <a:ea typeface="HGP創英角ﾎﾟｯﾌﾟ体" pitchFamily="50" charset="-128"/>
                </a:rPr>
                <a:t>１．運営事例とは</a:t>
              </a:r>
            </a:p>
          </p:txBody>
        </p:sp>
      </p:grpSp>
      <p:sp>
        <p:nvSpPr>
          <p:cNvPr id="63491" name="Rectangle 3"/>
          <p:cNvSpPr>
            <a:spLocks noChangeArrowheads="1"/>
          </p:cNvSpPr>
          <p:nvPr/>
        </p:nvSpPr>
        <p:spPr bwMode="auto">
          <a:xfrm>
            <a:off x="647700" y="1470025"/>
            <a:ext cx="824547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400">
                <a:ea typeface="HGP創英角ﾎﾟｯﾌﾟ体" pitchFamily="50" charset="-128"/>
              </a:rPr>
              <a:t>改善した内容を主にまとめた事例（改善事例）と異なり、</a:t>
            </a:r>
          </a:p>
          <a:p>
            <a:r>
              <a:rPr lang="ja-JP" altLang="en-US" sz="2400">
                <a:solidFill>
                  <a:srgbClr val="FF0000"/>
                </a:solidFill>
                <a:ea typeface="HGP創英角ﾎﾟｯﾌﾟ体" pitchFamily="50" charset="-128"/>
              </a:rPr>
              <a:t>ＱＣサークルの</a:t>
            </a:r>
            <a:r>
              <a:rPr lang="ja-JP" altLang="en-US" sz="2400" u="sng">
                <a:solidFill>
                  <a:srgbClr val="FF0000"/>
                </a:solidFill>
                <a:ea typeface="HGP創英角ﾎﾟｯﾌﾟ体" pitchFamily="50" charset="-128"/>
              </a:rPr>
              <a:t>運営を通じて</a:t>
            </a:r>
            <a:r>
              <a:rPr lang="ja-JP" altLang="en-US" sz="2400">
                <a:solidFill>
                  <a:srgbClr val="FF0000"/>
                </a:solidFill>
                <a:ea typeface="HGP創英角ﾎﾟｯﾌﾟ体" pitchFamily="50" charset="-128"/>
              </a:rPr>
              <a:t>人・サークルがどう成長したかを</a:t>
            </a:r>
          </a:p>
          <a:p>
            <a:r>
              <a:rPr lang="ja-JP" altLang="en-US" sz="2400">
                <a:solidFill>
                  <a:srgbClr val="FF0000"/>
                </a:solidFill>
                <a:ea typeface="HGP創英角ﾎﾟｯﾌﾟ体" pitchFamily="50" charset="-128"/>
              </a:rPr>
              <a:t>主にまとめた事例</a:t>
            </a:r>
            <a:r>
              <a:rPr lang="ja-JP" altLang="en-US" sz="2400">
                <a:ea typeface="HGP創英角ﾎﾟｯﾌﾟ体" pitchFamily="50" charset="-128"/>
              </a:rPr>
              <a:t>　（</a:t>
            </a:r>
            <a:r>
              <a:rPr lang="ja-JP" altLang="en-US" sz="2400" i="1" u="sng">
                <a:ea typeface="HGP創英角ﾎﾟｯﾌﾟ体" pitchFamily="50" charset="-128"/>
              </a:rPr>
              <a:t>運営事例＝サークルリーダーの事例</a:t>
            </a:r>
            <a:r>
              <a:rPr lang="ja-JP" altLang="en-US" sz="2400">
                <a:ea typeface="HGP創英角ﾎﾟｯﾌﾟ体" pitchFamily="50" charset="-128"/>
              </a:rPr>
              <a:t>）</a:t>
            </a:r>
          </a:p>
        </p:txBody>
      </p:sp>
      <p:sp>
        <p:nvSpPr>
          <p:cNvPr id="63494" name="Rectangle 6"/>
          <p:cNvSpPr>
            <a:spLocks noChangeArrowheads="1"/>
          </p:cNvSpPr>
          <p:nvPr/>
        </p:nvSpPr>
        <p:spPr bwMode="auto">
          <a:xfrm>
            <a:off x="609600" y="2979738"/>
            <a:ext cx="7848600" cy="2009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ja-JP" altLang="en-US" sz="2000">
                <a:solidFill>
                  <a:schemeClr val="accent2"/>
                </a:solidFill>
                <a:ea typeface="HGP創英角ﾎﾟｯﾌﾟ体" pitchFamily="50" charset="-128"/>
              </a:rPr>
              <a:t>　</a:t>
            </a:r>
          </a:p>
          <a:p>
            <a:r>
              <a:rPr lang="ja-JP" altLang="en-US" sz="2000">
                <a:solidFill>
                  <a:schemeClr val="accent2"/>
                </a:solidFill>
                <a:ea typeface="HGP創英角ﾎﾟｯﾌﾟ体" pitchFamily="50" charset="-128"/>
              </a:rPr>
              <a:t>　　　　　通常２～３年程度の期間で</a:t>
            </a:r>
          </a:p>
          <a:p>
            <a:r>
              <a:rPr lang="ja-JP" altLang="en-US" sz="2000">
                <a:solidFill>
                  <a:schemeClr val="accent2"/>
                </a:solidFill>
                <a:ea typeface="HGP創英角ﾎﾟｯﾌﾟ体" pitchFamily="50" charset="-128"/>
              </a:rPr>
              <a:t>　　</a:t>
            </a:r>
            <a:r>
              <a:rPr lang="ja-JP" altLang="en-US" sz="2000">
                <a:solidFill>
                  <a:srgbClr val="FF0000"/>
                </a:solidFill>
                <a:ea typeface="HGP創英角ﾎﾟｯﾌﾟ体" pitchFamily="50" charset="-128"/>
              </a:rPr>
              <a:t>　サークルがどう成長したか、そのためにどんな運営の工夫をして</a:t>
            </a:r>
          </a:p>
          <a:p>
            <a:r>
              <a:rPr lang="ja-JP" altLang="en-US" sz="2000">
                <a:solidFill>
                  <a:srgbClr val="FF0000"/>
                </a:solidFill>
                <a:ea typeface="HGP創英角ﾎﾟｯﾌﾟ体" pitchFamily="50" charset="-128"/>
              </a:rPr>
              <a:t>　　　障害を乗り越え、</a:t>
            </a:r>
            <a:r>
              <a:rPr lang="en-US" altLang="ja-JP" sz="2400">
                <a:latin typeface="HGP創英角ｺﾞｼｯｸUB" pitchFamily="50" charset="-128"/>
                <a:ea typeface="HGP創英角ｺﾞｼｯｸUB" pitchFamily="50" charset="-128"/>
              </a:rPr>
              <a:t>PDCA</a:t>
            </a:r>
            <a:r>
              <a:rPr lang="ja-JP" altLang="en-US" sz="2000">
                <a:solidFill>
                  <a:srgbClr val="FF0000"/>
                </a:solidFill>
                <a:ea typeface="HGP創英角ﾎﾟｯﾌﾟ体" pitchFamily="50" charset="-128"/>
              </a:rPr>
              <a:t>をまわし活性してきたかを</a:t>
            </a:r>
          </a:p>
          <a:p>
            <a:pPr>
              <a:lnSpc>
                <a:spcPct val="120000"/>
              </a:lnSpc>
            </a:pPr>
            <a:r>
              <a:rPr lang="ja-JP" altLang="en-US" sz="2000">
                <a:solidFill>
                  <a:schemeClr val="accent2"/>
                </a:solidFill>
                <a:ea typeface="HGP創英角ﾎﾟｯﾌﾟ体" pitchFamily="50" charset="-128"/>
              </a:rPr>
              <a:t>　　　　　改善事例（２事例程度）を交えて発表する</a:t>
            </a:r>
          </a:p>
          <a:p>
            <a:pPr>
              <a:lnSpc>
                <a:spcPct val="120000"/>
              </a:lnSpc>
            </a:pPr>
            <a:endParaRPr lang="en-US" altLang="ja-JP" sz="2000">
              <a:solidFill>
                <a:schemeClr val="accent2"/>
              </a:solidFill>
              <a:ea typeface="HGP創英角ﾎﾟｯﾌﾟ体" pitchFamily="50" charset="-128"/>
            </a:endParaRPr>
          </a:p>
        </p:txBody>
      </p:sp>
      <p:pic>
        <p:nvPicPr>
          <p:cNvPr id="6349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0425" y="2947988"/>
            <a:ext cx="139382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502" name="Text Box 14"/>
          <p:cNvSpPr txBox="1">
            <a:spLocks noChangeArrowheads="1"/>
          </p:cNvSpPr>
          <p:nvPr/>
        </p:nvSpPr>
        <p:spPr bwMode="auto">
          <a:xfrm>
            <a:off x="1143000" y="5334000"/>
            <a:ext cx="7532688" cy="9794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0000"/>
              </a:lnSpc>
              <a:spcBef>
                <a:spcPct val="50000"/>
              </a:spcBef>
            </a:pPr>
            <a:r>
              <a:rPr lang="ja-JP" altLang="en-US"/>
              <a:t>自分達を取り巻く環境をよく認識した上で、自分達のサークル活動が</a:t>
            </a:r>
          </a:p>
          <a:p>
            <a:pPr>
              <a:lnSpc>
                <a:spcPct val="70000"/>
              </a:lnSpc>
              <a:spcBef>
                <a:spcPct val="50000"/>
              </a:spcBef>
            </a:pPr>
            <a:r>
              <a:rPr lang="ja-JP" altLang="en-US" sz="2000">
                <a:solidFill>
                  <a:srgbClr val="FF0000"/>
                </a:solidFill>
              </a:rPr>
              <a:t>どうあるべきか、どうありたいか</a:t>
            </a:r>
            <a:r>
              <a:rPr lang="ja-JP" altLang="en-US"/>
              <a:t>を明確にして、それに向かって</a:t>
            </a:r>
          </a:p>
          <a:p>
            <a:pPr>
              <a:lnSpc>
                <a:spcPct val="70000"/>
              </a:lnSpc>
              <a:spcBef>
                <a:spcPct val="50000"/>
              </a:spcBef>
            </a:pPr>
            <a:r>
              <a:rPr lang="ja-JP" altLang="en-US"/>
              <a:t>運営の工夫をし、仕組みにしてＰＤＣＡを回して行く。</a:t>
            </a:r>
          </a:p>
        </p:txBody>
      </p:sp>
      <p:sp>
        <p:nvSpPr>
          <p:cNvPr id="63503" name="Text Box 15"/>
          <p:cNvSpPr txBox="1">
            <a:spLocks noChangeArrowheads="1"/>
          </p:cNvSpPr>
          <p:nvPr/>
        </p:nvSpPr>
        <p:spPr bwMode="auto">
          <a:xfrm>
            <a:off x="685800" y="4724400"/>
            <a:ext cx="19050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a:p>
        </p:txBody>
      </p:sp>
      <p:sp>
        <p:nvSpPr>
          <p:cNvPr id="63504" name="Text Box 16"/>
          <p:cNvSpPr txBox="1">
            <a:spLocks noChangeArrowheads="1"/>
          </p:cNvSpPr>
          <p:nvPr/>
        </p:nvSpPr>
        <p:spPr bwMode="auto">
          <a:xfrm>
            <a:off x="762000" y="5006975"/>
            <a:ext cx="1600200"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i="1"/>
              <a:t>ストーリー</a:t>
            </a:r>
          </a:p>
        </p:txBody>
      </p:sp>
      <p:sp>
        <p:nvSpPr>
          <p:cNvPr id="63510" name="Text Box 22"/>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47" name="Rectangle 19"/>
          <p:cNvSpPr>
            <a:spLocks noChangeArrowheads="1"/>
          </p:cNvSpPr>
          <p:nvPr/>
        </p:nvSpPr>
        <p:spPr bwMode="auto">
          <a:xfrm>
            <a:off x="250825" y="260350"/>
            <a:ext cx="8642350" cy="4681538"/>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9330" name="Rectangle 2"/>
          <p:cNvSpPr>
            <a:spLocks noGrp="1" noChangeArrowheads="1"/>
          </p:cNvSpPr>
          <p:nvPr>
            <p:ph type="title"/>
          </p:nvPr>
        </p:nvSpPr>
        <p:spPr>
          <a:xfrm>
            <a:off x="684213" y="260350"/>
            <a:ext cx="7127875" cy="647700"/>
          </a:xfrm>
        </p:spPr>
        <p:txBody>
          <a:bodyPr/>
          <a:lstStyle/>
          <a:p>
            <a:pPr algn="l"/>
            <a:r>
              <a:rPr lang="ja-JP" altLang="en-US" sz="2400">
                <a:ea typeface="HGP創英角ﾎﾟｯﾌﾟ体" pitchFamily="50" charset="-128"/>
              </a:rPr>
              <a:t>４）管理・監督者（推進者）への支援</a:t>
            </a:r>
          </a:p>
        </p:txBody>
      </p:sp>
      <p:sp>
        <p:nvSpPr>
          <p:cNvPr id="99333" name="Text Box 5"/>
          <p:cNvSpPr txBox="1">
            <a:spLocks noChangeArrowheads="1"/>
          </p:cNvSpPr>
          <p:nvPr/>
        </p:nvSpPr>
        <p:spPr bwMode="auto">
          <a:xfrm>
            <a:off x="1258888" y="908050"/>
            <a:ext cx="3960812"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社内推進者研修会の企画</a:t>
            </a:r>
          </a:p>
        </p:txBody>
      </p:sp>
      <p:sp>
        <p:nvSpPr>
          <p:cNvPr id="99334" name="Text Box 6"/>
          <p:cNvSpPr txBox="1">
            <a:spLocks noChangeArrowheads="1"/>
          </p:cNvSpPr>
          <p:nvPr/>
        </p:nvSpPr>
        <p:spPr bwMode="auto">
          <a:xfrm>
            <a:off x="1258888" y="3709988"/>
            <a:ext cx="66976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東海支部選抜大会・全日本選抜大会への参加</a:t>
            </a:r>
          </a:p>
        </p:txBody>
      </p:sp>
      <p:sp>
        <p:nvSpPr>
          <p:cNvPr id="99337" name="Text Box 9"/>
          <p:cNvSpPr txBox="1">
            <a:spLocks noChangeArrowheads="1"/>
          </p:cNvSpPr>
          <p:nvPr/>
        </p:nvSpPr>
        <p:spPr bwMode="auto">
          <a:xfrm>
            <a:off x="1258888" y="4221163"/>
            <a:ext cx="48260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東海支部推進事例発表への発表参加</a:t>
            </a:r>
          </a:p>
        </p:txBody>
      </p:sp>
      <p:sp>
        <p:nvSpPr>
          <p:cNvPr id="99339" name="Text Box 11"/>
          <p:cNvSpPr txBox="1">
            <a:spLocks noChangeArrowheads="1"/>
          </p:cNvSpPr>
          <p:nvPr/>
        </p:nvSpPr>
        <p:spPr bwMode="auto">
          <a:xfrm>
            <a:off x="1547813" y="2636838"/>
            <a:ext cx="611981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ea typeface="ＭＳ Ｐゴシック" pitchFamily="50" charset="-128"/>
              </a:rPr>
              <a:t>・ＱＣサークル活動の活性化を自己管理項目に入れる</a:t>
            </a:r>
          </a:p>
        </p:txBody>
      </p:sp>
      <p:sp>
        <p:nvSpPr>
          <p:cNvPr id="99341" name="Text Box 13"/>
          <p:cNvSpPr txBox="1">
            <a:spLocks noChangeArrowheads="1"/>
          </p:cNvSpPr>
          <p:nvPr/>
        </p:nvSpPr>
        <p:spPr bwMode="auto">
          <a:xfrm>
            <a:off x="1547813" y="2201863"/>
            <a:ext cx="6553200"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ea typeface="ＭＳ Ｐゴシック" pitchFamily="50" charset="-128"/>
              </a:rPr>
              <a:t>・職場マネージメント・人材育成の一環としてとらえる</a:t>
            </a:r>
          </a:p>
        </p:txBody>
      </p:sp>
      <p:sp>
        <p:nvSpPr>
          <p:cNvPr id="99344" name="Text Box 16"/>
          <p:cNvSpPr txBox="1">
            <a:spLocks noChangeArrowheads="1"/>
          </p:cNvSpPr>
          <p:nvPr/>
        </p:nvSpPr>
        <p:spPr bwMode="auto">
          <a:xfrm>
            <a:off x="1549400" y="1333500"/>
            <a:ext cx="4535488" cy="36671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ea typeface="ＭＳ Ｐゴシック" pitchFamily="50" charset="-128"/>
              </a:rPr>
              <a:t>・ＱＣサークル活動を正しく理解</a:t>
            </a:r>
          </a:p>
        </p:txBody>
      </p:sp>
      <p:sp>
        <p:nvSpPr>
          <p:cNvPr id="99345" name="Text Box 17"/>
          <p:cNvSpPr txBox="1">
            <a:spLocks noChangeArrowheads="1"/>
          </p:cNvSpPr>
          <p:nvPr/>
        </p:nvSpPr>
        <p:spPr bwMode="auto">
          <a:xfrm>
            <a:off x="1547813" y="1766888"/>
            <a:ext cx="4537075"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ea typeface="ＭＳ Ｐゴシック" pitchFamily="50" charset="-128"/>
              </a:rPr>
              <a:t>・推進者の役割を認識</a:t>
            </a:r>
          </a:p>
        </p:txBody>
      </p:sp>
      <p:sp>
        <p:nvSpPr>
          <p:cNvPr id="99346" name="Text Box 18"/>
          <p:cNvSpPr txBox="1">
            <a:spLocks noChangeArrowheads="1"/>
          </p:cNvSpPr>
          <p:nvPr/>
        </p:nvSpPr>
        <p:spPr bwMode="auto">
          <a:xfrm>
            <a:off x="1258888" y="3141663"/>
            <a:ext cx="56181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solidFill>
                  <a:srgbClr val="000099"/>
                </a:solidFill>
                <a:ea typeface="ＭＳ Ｐゴシック" pitchFamily="50" charset="-128"/>
              </a:rPr>
              <a:t>■</a:t>
            </a:r>
            <a:r>
              <a:rPr lang="ja-JP" altLang="en-US">
                <a:solidFill>
                  <a:srgbClr val="000099"/>
                </a:solidFill>
                <a:ea typeface="ＭＳ Ｐゴシック" pitchFamily="50" charset="-128"/>
              </a:rPr>
              <a:t>社内推進状況の把握とフィードバック</a:t>
            </a:r>
          </a:p>
        </p:txBody>
      </p:sp>
      <p:pic>
        <p:nvPicPr>
          <p:cNvPr id="99348"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963" y="3789363"/>
            <a:ext cx="2952750" cy="267652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9349" name="Text Box 21"/>
          <p:cNvSpPr txBox="1">
            <a:spLocks noChangeArrowheads="1"/>
          </p:cNvSpPr>
          <p:nvPr/>
        </p:nvSpPr>
        <p:spPr bwMode="auto">
          <a:xfrm>
            <a:off x="323850" y="5229225"/>
            <a:ext cx="5472113" cy="119062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運営事例発表参加が</a:t>
            </a:r>
            <a:r>
              <a:rPr lang="ja-JP" altLang="en-US">
                <a:solidFill>
                  <a:srgbClr val="FF0000"/>
                </a:solidFill>
              </a:rPr>
              <a:t>定常的</a:t>
            </a:r>
            <a:r>
              <a:rPr lang="ja-JP" altLang="en-US"/>
              <a:t>に出来るようにするにはそれぞれがサークル活動の活性化のため</a:t>
            </a:r>
            <a:r>
              <a:rPr lang="ja-JP" altLang="en-US">
                <a:solidFill>
                  <a:srgbClr val="FF0000"/>
                </a:solidFill>
              </a:rPr>
              <a:t>自分の役割をきっちり果たす</a:t>
            </a:r>
            <a:r>
              <a:rPr lang="ja-JP" altLang="en-US"/>
              <a:t>こと、活動を通じて人材の育成を図るという意識を持つ事が重要。</a:t>
            </a:r>
          </a:p>
        </p:txBody>
      </p:sp>
      <p:sp>
        <p:nvSpPr>
          <p:cNvPr id="99352" name="Text Box 24"/>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１８</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9" name="Rectangle 29"/>
          <p:cNvSpPr>
            <a:spLocks noChangeArrowheads="1"/>
          </p:cNvSpPr>
          <p:nvPr/>
        </p:nvSpPr>
        <p:spPr bwMode="auto">
          <a:xfrm>
            <a:off x="250825" y="260350"/>
            <a:ext cx="5834063" cy="57626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48" name="Rectangle 28"/>
          <p:cNvSpPr>
            <a:spLocks noChangeArrowheads="1"/>
          </p:cNvSpPr>
          <p:nvPr/>
        </p:nvSpPr>
        <p:spPr bwMode="auto">
          <a:xfrm>
            <a:off x="179388" y="188913"/>
            <a:ext cx="5761037" cy="576262"/>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0738" name="Object 18"/>
          <p:cNvGraphicFramePr>
            <a:graphicFrameLocks noChangeAspect="1"/>
          </p:cNvGraphicFramePr>
          <p:nvPr/>
        </p:nvGraphicFramePr>
        <p:xfrm>
          <a:off x="4500563" y="3554413"/>
          <a:ext cx="3881437" cy="3074987"/>
        </p:xfrm>
        <a:graphic>
          <a:graphicData uri="http://schemas.openxmlformats.org/presentationml/2006/ole">
            <mc:AlternateContent xmlns:mc="http://schemas.openxmlformats.org/markup-compatibility/2006">
              <mc:Choice xmlns:v="urn:schemas-microsoft-com:vml" Requires="v">
                <p:oleObj spid="_x0000_s30751" name="Photo Editor Photo" r:id="rId4" imgW="4809524" imgH="3809524" progId="MSPhotoEd.3">
                  <p:embed/>
                </p:oleObj>
              </mc:Choice>
              <mc:Fallback>
                <p:oleObj name="Photo Editor Photo" r:id="rId4" imgW="4809524" imgH="3809524" progId="MSPhotoEd.3">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3554413"/>
                        <a:ext cx="3881437" cy="307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35" name="Rectangle 15"/>
          <p:cNvSpPr>
            <a:spLocks noChangeArrowheads="1"/>
          </p:cNvSpPr>
          <p:nvPr/>
        </p:nvSpPr>
        <p:spPr bwMode="auto">
          <a:xfrm>
            <a:off x="755650" y="985838"/>
            <a:ext cx="7848600" cy="25146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000" b="1">
                <a:ea typeface="ＭＳ Ｐゴシック" pitchFamily="50" charset="-128"/>
              </a:rPr>
              <a:t>　</a:t>
            </a:r>
            <a:r>
              <a:rPr lang="en-US" altLang="ja-JP" sz="2000" b="1">
                <a:ea typeface="ＭＳ Ｐゴシック" pitchFamily="50" charset="-128"/>
              </a:rPr>
              <a:t>QC</a:t>
            </a:r>
            <a:r>
              <a:rPr lang="ja-JP" altLang="en-US" sz="2000" b="1">
                <a:ea typeface="ＭＳ Ｐゴシック" pitchFamily="50" charset="-128"/>
              </a:rPr>
              <a:t>サークル活動の“甲子園”とも呼ばれている全日本選抜</a:t>
            </a:r>
            <a:r>
              <a:rPr lang="en-US" altLang="ja-JP" sz="2000" b="1">
                <a:ea typeface="ＭＳ Ｐゴシック" pitchFamily="50" charset="-128"/>
              </a:rPr>
              <a:t>QC</a:t>
            </a:r>
            <a:r>
              <a:rPr lang="ja-JP" altLang="en-US" sz="2000" b="1">
                <a:ea typeface="ＭＳ Ｐゴシック" pitchFamily="50" charset="-128"/>
              </a:rPr>
              <a:t>サークル大会は、「日比谷へ行こう」を合い言葉に全国９支部から推薦されたサークルが、</a:t>
            </a:r>
            <a:r>
              <a:rPr lang="en-US" altLang="ja-JP" sz="2000" b="1" u="sng">
                <a:solidFill>
                  <a:srgbClr val="FF0000"/>
                </a:solidFill>
                <a:ea typeface="ＭＳ Ｐゴシック" pitchFamily="50" charset="-128"/>
              </a:rPr>
              <a:t>QC</a:t>
            </a:r>
            <a:r>
              <a:rPr lang="ja-JP" altLang="en-US" sz="2000" b="1" u="sng">
                <a:solidFill>
                  <a:srgbClr val="FF0000"/>
                </a:solidFill>
                <a:ea typeface="ＭＳ Ｐゴシック" pitchFamily="50" charset="-128"/>
              </a:rPr>
              <a:t>サークル本部長賞「金賞」</a:t>
            </a:r>
            <a:r>
              <a:rPr lang="ja-JP" altLang="en-US" sz="2000" b="1">
                <a:ea typeface="ＭＳ Ｐゴシック" pitchFamily="50" charset="-128"/>
              </a:rPr>
              <a:t>を目指して日頃の成果を発表します。</a:t>
            </a:r>
            <a:br>
              <a:rPr lang="ja-JP" altLang="en-US" sz="2000" b="1">
                <a:ea typeface="ＭＳ Ｐゴシック" pitchFamily="50" charset="-128"/>
              </a:rPr>
            </a:br>
            <a:r>
              <a:rPr lang="ja-JP" altLang="en-US" sz="2000" b="1">
                <a:ea typeface="ＭＳ Ｐゴシック" pitchFamily="50" charset="-128"/>
              </a:rPr>
              <a:t>　今年で４０回目を数える伝統ある大会です。</a:t>
            </a:r>
            <a:r>
              <a:rPr lang="en-US" altLang="ja-JP" sz="2000" b="1">
                <a:ea typeface="ＭＳ Ｐゴシック" pitchFamily="50" charset="-128"/>
              </a:rPr>
              <a:t>1</a:t>
            </a:r>
            <a:r>
              <a:rPr lang="ja-JP" altLang="en-US" sz="2000" b="1">
                <a:ea typeface="ＭＳ Ｐゴシック" pitchFamily="50" charset="-128"/>
              </a:rPr>
              <a:t>日で</a:t>
            </a:r>
            <a:r>
              <a:rPr lang="en-US" altLang="ja-JP" sz="2000" b="1">
                <a:ea typeface="ＭＳ Ｐゴシック" pitchFamily="50" charset="-128"/>
              </a:rPr>
              <a:t>18</a:t>
            </a:r>
            <a:r>
              <a:rPr lang="ja-JP" altLang="en-US" sz="2000" b="1">
                <a:ea typeface="ＭＳ Ｐゴシック" pitchFamily="50" charset="-128"/>
              </a:rPr>
              <a:t>サークルにも及ぶ運営事例を聴くことができる唯一の機会です、また</a:t>
            </a:r>
            <a:r>
              <a:rPr lang="ja-JP" altLang="en-US" sz="2000" b="1">
                <a:latin typeface="ＭＳ Ｐゴシック" pitchFamily="50" charset="-128"/>
                <a:ea typeface="ＭＳ Ｐゴシック" pitchFamily="50" charset="-128"/>
              </a:rPr>
              <a:t>事務・販売・サービス（</a:t>
            </a:r>
            <a:r>
              <a:rPr lang="en-US" altLang="ja-JP" sz="2000" b="1">
                <a:latin typeface="ＭＳ Ｐゴシック" pitchFamily="50" charset="-128"/>
                <a:ea typeface="ＭＳ Ｐゴシック" pitchFamily="50" charset="-128"/>
              </a:rPr>
              <a:t>JHS</a:t>
            </a:r>
            <a:r>
              <a:rPr lang="ja-JP" altLang="en-US" sz="2000" b="1">
                <a:latin typeface="ＭＳ Ｐゴシック" pitchFamily="50" charset="-128"/>
                <a:ea typeface="ＭＳ Ｐゴシック" pitchFamily="50" charset="-128"/>
              </a:rPr>
              <a:t>）部門 の大会も２００８年度から始まりました</a:t>
            </a:r>
            <a:r>
              <a:rPr lang="ja-JP" altLang="en-US" b="1">
                <a:ea typeface="ＭＳ Ｐゴシック" pitchFamily="50" charset="-128"/>
              </a:rPr>
              <a:t>（日時、会場は別）</a:t>
            </a:r>
            <a:r>
              <a:rPr lang="ja-JP" altLang="en-US"/>
              <a:t> </a:t>
            </a:r>
            <a:r>
              <a:rPr lang="ja-JP" altLang="en-US" sz="2000" b="1">
                <a:latin typeface="ＭＳ Ｐゴシック" pitchFamily="50" charset="-128"/>
                <a:ea typeface="ＭＳ Ｐゴシック" pitchFamily="50" charset="-128"/>
              </a:rPr>
              <a:t>。</a:t>
            </a:r>
          </a:p>
        </p:txBody>
      </p:sp>
      <p:grpSp>
        <p:nvGrpSpPr>
          <p:cNvPr id="30747" name="Group 27"/>
          <p:cNvGrpSpPr>
            <a:grpSpLocks/>
          </p:cNvGrpSpPr>
          <p:nvPr/>
        </p:nvGrpSpPr>
        <p:grpSpPr bwMode="auto">
          <a:xfrm>
            <a:off x="381000" y="3886200"/>
            <a:ext cx="3287713" cy="2590800"/>
            <a:chOff x="240" y="2448"/>
            <a:chExt cx="2071" cy="1632"/>
          </a:xfrm>
        </p:grpSpPr>
        <p:sp>
          <p:nvSpPr>
            <p:cNvPr id="30739" name="Rectangle 19"/>
            <p:cNvSpPr>
              <a:spLocks noChangeArrowheads="1"/>
            </p:cNvSpPr>
            <p:nvPr/>
          </p:nvSpPr>
          <p:spPr bwMode="auto">
            <a:xfrm>
              <a:off x="240" y="2501"/>
              <a:ext cx="2071" cy="1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en-US"/>
            </a:p>
          </p:txBody>
        </p:sp>
        <p:sp>
          <p:nvSpPr>
            <p:cNvPr id="30740" name="Rectangle 20"/>
            <p:cNvSpPr>
              <a:spLocks noChangeArrowheads="1"/>
            </p:cNvSpPr>
            <p:nvPr/>
          </p:nvSpPr>
          <p:spPr bwMode="auto">
            <a:xfrm>
              <a:off x="240" y="2448"/>
              <a:ext cx="2071" cy="1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1600" b="1">
                  <a:latin typeface="MS UI Gothic" pitchFamily="50" charset="-128"/>
                  <a:ea typeface="MS UI Gothic" pitchFamily="50" charset="-128"/>
                </a:rPr>
                <a:t>日比谷公会堂</a:t>
              </a:r>
              <a:br>
                <a:rPr lang="ja-JP" altLang="en-US" sz="1600" b="1">
                  <a:latin typeface="MS UI Gothic" pitchFamily="50" charset="-128"/>
                  <a:ea typeface="MS UI Gothic" pitchFamily="50" charset="-128"/>
                </a:rPr>
              </a:br>
              <a:r>
                <a:rPr lang="ja-JP" altLang="en-US" sz="1400">
                  <a:latin typeface="MS UI Gothic" pitchFamily="50" charset="-128"/>
                  <a:ea typeface="MS UI Gothic" pitchFamily="50" charset="-128"/>
                </a:rPr>
                <a:t>日比谷公園幸門を入ると直ぐに、この日比谷公会堂があります。内部には、２７００席をもつ本格的なホールとして、当時の東京市市長後藤新平の発案、安田財閥の寄付にて昭和４年に竣工。</a:t>
              </a:r>
              <a:br>
                <a:rPr lang="ja-JP" altLang="en-US" sz="1400">
                  <a:latin typeface="MS UI Gothic" pitchFamily="50" charset="-128"/>
                  <a:ea typeface="MS UI Gothic" pitchFamily="50" charset="-128"/>
                </a:rPr>
              </a:br>
              <a:r>
                <a:rPr lang="ja-JP" altLang="en-US" sz="1400">
                  <a:latin typeface="MS UI Gothic" pitchFamily="50" charset="-128"/>
                  <a:ea typeface="MS UI Gothic" pitchFamily="50" charset="-128"/>
                </a:rPr>
                <a:t>設計は、大正１１年に行われた指名競技設計で入選した佐藤巧一（早稲田大学建築学科の創設者）である。</a:t>
              </a:r>
              <a:br>
                <a:rPr lang="ja-JP" altLang="en-US" sz="1400">
                  <a:latin typeface="MS UI Gothic" pitchFamily="50" charset="-128"/>
                  <a:ea typeface="MS UI Gothic" pitchFamily="50" charset="-128"/>
                </a:rPr>
              </a:br>
              <a:r>
                <a:rPr lang="ja-JP" altLang="en-US" sz="1400">
                  <a:latin typeface="MS UI Gothic" pitchFamily="50" charset="-128"/>
                  <a:ea typeface="MS UI Gothic" pitchFamily="50" charset="-128"/>
                </a:rPr>
                <a:t>戦前戦後を通して、代表的なホールとして幾多のコンサートが開催された</a:t>
              </a:r>
              <a:endParaRPr lang="ja-JP" altLang="en-US" sz="1400">
                <a:ea typeface="ＭＳ Ｐゴシック" pitchFamily="50" charset="-128"/>
              </a:endParaRPr>
            </a:p>
          </p:txBody>
        </p:sp>
      </p:grpSp>
      <p:sp>
        <p:nvSpPr>
          <p:cNvPr id="30745" name="Rectangle 25"/>
          <p:cNvSpPr>
            <a:spLocks noChangeArrowheads="1"/>
          </p:cNvSpPr>
          <p:nvPr/>
        </p:nvSpPr>
        <p:spPr bwMode="auto">
          <a:xfrm>
            <a:off x="0" y="228600"/>
            <a:ext cx="58674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30744" name="Group 24"/>
          <p:cNvGrpSpPr>
            <a:grpSpLocks/>
          </p:cNvGrpSpPr>
          <p:nvPr/>
        </p:nvGrpSpPr>
        <p:grpSpPr bwMode="auto">
          <a:xfrm>
            <a:off x="0" y="228600"/>
            <a:ext cx="5867400" cy="685800"/>
            <a:chOff x="0" y="0"/>
            <a:chExt cx="5701" cy="538"/>
          </a:xfrm>
        </p:grpSpPr>
        <p:sp>
          <p:nvSpPr>
            <p:cNvPr id="30742" name="Rectangle 22"/>
            <p:cNvSpPr>
              <a:spLocks noChangeArrowheads="1" noTextEdit="1"/>
            </p:cNvSpPr>
            <p:nvPr/>
          </p:nvSpPr>
          <p:spPr bwMode="auto">
            <a:xfrm>
              <a:off x="0" y="0"/>
              <a:ext cx="302"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ja-JP" altLang="en-US"/>
            </a:p>
          </p:txBody>
        </p:sp>
        <p:sp>
          <p:nvSpPr>
            <p:cNvPr id="30743" name="Rectangle 23"/>
            <p:cNvSpPr>
              <a:spLocks noChangeArrowheads="1"/>
            </p:cNvSpPr>
            <p:nvPr/>
          </p:nvSpPr>
          <p:spPr bwMode="auto">
            <a:xfrm>
              <a:off x="302" y="0"/>
              <a:ext cx="5399" cy="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sz="2600" b="1">
                  <a:solidFill>
                    <a:schemeClr val="bg1"/>
                  </a:solidFill>
                  <a:latin typeface="HGP創英角ﾎﾟｯﾌﾟ体" pitchFamily="50" charset="-128"/>
                  <a:ea typeface="HGP創英角ﾎﾟｯﾌﾟ体" pitchFamily="50" charset="-128"/>
                </a:rPr>
                <a:t>１６</a:t>
              </a:r>
              <a:r>
                <a:rPr lang="en-US" altLang="ja-JP" sz="2600" b="1">
                  <a:solidFill>
                    <a:schemeClr val="bg1"/>
                  </a:solidFill>
                  <a:latin typeface="HGP創英角ﾎﾟｯﾌﾟ体" pitchFamily="50" charset="-128"/>
                  <a:ea typeface="HGP創英角ﾎﾟｯﾌﾟ体" pitchFamily="50" charset="-128"/>
                </a:rPr>
                <a:t>. </a:t>
              </a:r>
              <a:r>
                <a:rPr lang="ja-JP" altLang="en-US" sz="2800" b="1">
                  <a:solidFill>
                    <a:schemeClr val="bg1"/>
                  </a:solidFill>
                  <a:latin typeface="HGP創英角ﾎﾟｯﾌﾟ体" pitchFamily="50" charset="-128"/>
                  <a:ea typeface="HGP創英角ﾎﾟｯﾌﾟ体" pitchFamily="50" charset="-128"/>
                </a:rPr>
                <a:t>全日本選抜</a:t>
              </a:r>
              <a:r>
                <a:rPr lang="en-US" altLang="ja-JP" sz="2800" b="1">
                  <a:solidFill>
                    <a:schemeClr val="bg1"/>
                  </a:solidFill>
                  <a:latin typeface="HGP創英角ﾎﾟｯﾌﾟ体" pitchFamily="50" charset="-128"/>
                  <a:ea typeface="HGP創英角ﾎﾟｯﾌﾟ体" pitchFamily="50" charset="-128"/>
                </a:rPr>
                <a:t>QC</a:t>
              </a:r>
              <a:r>
                <a:rPr lang="ja-JP" altLang="en-US" sz="2800" b="1">
                  <a:solidFill>
                    <a:schemeClr val="bg1"/>
                  </a:solidFill>
                  <a:latin typeface="HGP創英角ﾎﾟｯﾌﾟ体" pitchFamily="50" charset="-128"/>
                  <a:ea typeface="HGP創英角ﾎﾟｯﾌﾟ体" pitchFamily="50" charset="-128"/>
                </a:rPr>
                <a:t>サークル大会</a:t>
              </a:r>
              <a:endParaRPr lang="ja-JP" altLang="en-US" sz="2800">
                <a:solidFill>
                  <a:schemeClr val="bg1"/>
                </a:solidFill>
                <a:latin typeface="HGP創英角ﾎﾟｯﾌﾟ体" pitchFamily="50" charset="-128"/>
                <a:ea typeface="HGP創英角ﾎﾟｯﾌﾟ体" pitchFamily="50" charset="-128"/>
              </a:endParaRPr>
            </a:p>
          </p:txBody>
        </p:sp>
      </p:grpSp>
      <p:sp>
        <p:nvSpPr>
          <p:cNvPr id="30750" name="Text Box 30"/>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１９</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1" name="Rectangle 9"/>
          <p:cNvSpPr>
            <a:spLocks noChangeArrowheads="1"/>
          </p:cNvSpPr>
          <p:nvPr/>
        </p:nvSpPr>
        <p:spPr bwMode="auto">
          <a:xfrm>
            <a:off x="539750" y="333375"/>
            <a:ext cx="5976938" cy="503238"/>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0" name="Rectangle 8"/>
          <p:cNvSpPr>
            <a:spLocks noChangeArrowheads="1"/>
          </p:cNvSpPr>
          <p:nvPr/>
        </p:nvSpPr>
        <p:spPr bwMode="auto">
          <a:xfrm>
            <a:off x="250825" y="2133600"/>
            <a:ext cx="8569325" cy="4535488"/>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54" name="Rectangle 2"/>
          <p:cNvSpPr>
            <a:spLocks noChangeArrowheads="1"/>
          </p:cNvSpPr>
          <p:nvPr/>
        </p:nvSpPr>
        <p:spPr bwMode="auto">
          <a:xfrm>
            <a:off x="395288" y="984250"/>
            <a:ext cx="8589962" cy="58737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2400" b="1">
                <a:latin typeface="HGS創英角ﾎﾟｯﾌﾟ体" pitchFamily="50" charset="-128"/>
                <a:ea typeface="HGS創英角ﾎﾟｯﾌﾟ体" pitchFamily="50" charset="-128"/>
              </a:rPr>
              <a:t>    </a:t>
            </a:r>
            <a:r>
              <a:rPr lang="ja-JP" altLang="en-US" sz="2400" b="1">
                <a:latin typeface="HGS創英角ﾎﾟｯﾌﾟ体" pitchFamily="50" charset="-128"/>
                <a:ea typeface="HGS創英角ﾎﾟｯﾌﾟ体" pitchFamily="50" charset="-128"/>
              </a:rPr>
              <a:t>１９７１年から創設された賞</a:t>
            </a:r>
          </a:p>
          <a:p>
            <a:pPr>
              <a:lnSpc>
                <a:spcPct val="90000"/>
              </a:lnSpc>
              <a:buFontTx/>
              <a:buNone/>
            </a:pPr>
            <a:r>
              <a:rPr lang="ja-JP" altLang="en-US" sz="2100" b="1">
                <a:latin typeface="ＭＳ Ｐゴシック" pitchFamily="50" charset="-128"/>
              </a:rPr>
              <a:t>　　　　　</a:t>
            </a:r>
            <a:r>
              <a:rPr lang="en-US" altLang="ja-JP" sz="2100">
                <a:solidFill>
                  <a:srgbClr val="FF0000"/>
                </a:solidFill>
                <a:latin typeface="ＭＳ Ｐゴシック" pitchFamily="50" charset="-128"/>
              </a:rPr>
              <a:t>『</a:t>
            </a:r>
            <a:r>
              <a:rPr lang="ja-JP" altLang="en-US" sz="2100">
                <a:solidFill>
                  <a:srgbClr val="FF0000"/>
                </a:solidFill>
                <a:latin typeface="ＭＳ Ｐゴシック" pitchFamily="50" charset="-128"/>
              </a:rPr>
              <a:t>ＱＣサークルの基本</a:t>
            </a:r>
            <a:r>
              <a:rPr lang="en-US" altLang="ja-JP" sz="2100">
                <a:solidFill>
                  <a:srgbClr val="FF0000"/>
                </a:solidFill>
                <a:latin typeface="ＭＳ Ｐゴシック" pitchFamily="50" charset="-128"/>
              </a:rPr>
              <a:t>』</a:t>
            </a:r>
            <a:r>
              <a:rPr lang="ja-JP" altLang="en-US" sz="2100">
                <a:solidFill>
                  <a:srgbClr val="FF0000"/>
                </a:solidFill>
                <a:latin typeface="ＭＳ Ｐゴシック" pitchFamily="50" charset="-128"/>
              </a:rPr>
              <a:t>の精神に則り</a:t>
            </a:r>
            <a:r>
              <a:rPr lang="ja-JP" altLang="en-US" sz="2100">
                <a:latin typeface="ＭＳ Ｐゴシック" pitchFamily="50" charset="-128"/>
              </a:rPr>
              <a:t>、</a:t>
            </a:r>
            <a:r>
              <a:rPr lang="ja-JP" altLang="en-US" sz="2100">
                <a:solidFill>
                  <a:srgbClr val="000099"/>
                </a:solidFill>
                <a:latin typeface="ＭＳ Ｐゴシック" pitchFamily="50" charset="-128"/>
              </a:rPr>
              <a:t>他の範となるべき</a:t>
            </a:r>
          </a:p>
          <a:p>
            <a:pPr>
              <a:lnSpc>
                <a:spcPct val="90000"/>
              </a:lnSpc>
              <a:buFontTx/>
              <a:buNone/>
            </a:pPr>
            <a:r>
              <a:rPr lang="ja-JP" altLang="en-US" sz="2100">
                <a:solidFill>
                  <a:srgbClr val="000099"/>
                </a:solidFill>
                <a:latin typeface="ＭＳ Ｐゴシック" pitchFamily="50" charset="-128"/>
              </a:rPr>
              <a:t>　　　　　活動を行うＱＣサークルに授与される。</a:t>
            </a:r>
          </a:p>
          <a:p>
            <a:pPr>
              <a:lnSpc>
                <a:spcPct val="90000"/>
              </a:lnSpc>
              <a:buFontTx/>
              <a:buNone/>
            </a:pPr>
            <a:endParaRPr lang="ja-JP" altLang="en-US" sz="2100">
              <a:solidFill>
                <a:srgbClr val="000099"/>
              </a:solidFill>
              <a:latin typeface="ＭＳ Ｐゴシック" pitchFamily="50" charset="-128"/>
            </a:endParaRPr>
          </a:p>
          <a:p>
            <a:pPr>
              <a:lnSpc>
                <a:spcPct val="90000"/>
              </a:lnSpc>
              <a:buFontTx/>
              <a:buNone/>
            </a:pPr>
            <a:r>
              <a:rPr lang="ja-JP" altLang="en-US" sz="2400" b="1">
                <a:latin typeface="ＭＳ Ｐゴシック" pitchFamily="50" charset="-128"/>
              </a:rPr>
              <a:t>　</a:t>
            </a:r>
            <a:r>
              <a:rPr lang="ja-JP" altLang="en-US" sz="2400" b="1">
                <a:latin typeface="HG創英角ﾎﾟｯﾌﾟ体" pitchFamily="49" charset="-128"/>
                <a:ea typeface="HG創英角ﾎﾟｯﾌﾟ体" pitchFamily="49" charset="-128"/>
              </a:rPr>
              <a:t>１）本部長賞の目的</a:t>
            </a:r>
          </a:p>
          <a:p>
            <a:pPr>
              <a:lnSpc>
                <a:spcPct val="90000"/>
              </a:lnSpc>
              <a:buFontTx/>
              <a:buNone/>
            </a:pPr>
            <a:r>
              <a:rPr lang="ja-JP" altLang="en-US" sz="2100" b="1">
                <a:latin typeface="ＭＳ Ｐゴシック" pitchFamily="50" charset="-128"/>
              </a:rPr>
              <a:t>　　　　　</a:t>
            </a:r>
            <a:r>
              <a:rPr lang="ja-JP" altLang="en-US" sz="2100" b="1">
                <a:solidFill>
                  <a:schemeClr val="accent2"/>
                </a:solidFill>
                <a:latin typeface="ＭＳ Ｐゴシック" pitchFamily="50" charset="-128"/>
              </a:rPr>
              <a:t>・</a:t>
            </a:r>
            <a:r>
              <a:rPr lang="ja-JP" altLang="en-US" sz="2100">
                <a:solidFill>
                  <a:srgbClr val="000099"/>
                </a:solidFill>
                <a:latin typeface="ＭＳ Ｐゴシック" pitchFamily="50" charset="-128"/>
              </a:rPr>
              <a:t>ＱＣサークル活動の普及と活性化、レベルアップ</a:t>
            </a:r>
          </a:p>
          <a:p>
            <a:pPr>
              <a:lnSpc>
                <a:spcPct val="90000"/>
              </a:lnSpc>
              <a:buFontTx/>
              <a:buNone/>
            </a:pPr>
            <a:r>
              <a:rPr lang="ja-JP" altLang="en-US" sz="2400" b="1">
                <a:latin typeface="ＭＳ Ｐゴシック" pitchFamily="50" charset="-128"/>
              </a:rPr>
              <a:t>　</a:t>
            </a:r>
            <a:r>
              <a:rPr lang="ja-JP" altLang="en-US" sz="2400" b="1">
                <a:latin typeface="HG創英角ﾎﾟｯﾌﾟ体" pitchFamily="49" charset="-128"/>
                <a:ea typeface="HG創英角ﾎﾟｯﾌﾟ体" pitchFamily="49" charset="-128"/>
              </a:rPr>
              <a:t>２）応募要領</a:t>
            </a:r>
            <a:endParaRPr lang="ja-JP" altLang="en-US" sz="2400" b="1">
              <a:latin typeface="ＭＳ Ｐゴシック" pitchFamily="50" charset="-128"/>
              <a:ea typeface="HG創英角ﾎﾟｯﾌﾟ体" pitchFamily="49" charset="-128"/>
            </a:endParaRPr>
          </a:p>
          <a:p>
            <a:pPr>
              <a:lnSpc>
                <a:spcPct val="90000"/>
              </a:lnSpc>
              <a:buFontTx/>
              <a:buNone/>
            </a:pPr>
            <a:r>
              <a:rPr lang="ja-JP" altLang="en-US" sz="2100" b="1">
                <a:latin typeface="ＭＳ Ｐゴシック" pitchFamily="50" charset="-128"/>
              </a:rPr>
              <a:t>　　</a:t>
            </a:r>
            <a:r>
              <a:rPr lang="ja-JP" altLang="en-US" sz="2100">
                <a:latin typeface="ＭＳ Ｐゴシック" pitchFamily="50" charset="-128"/>
              </a:rPr>
              <a:t>　　　</a:t>
            </a:r>
            <a:r>
              <a:rPr lang="ja-JP" altLang="en-US" sz="2100">
                <a:solidFill>
                  <a:srgbClr val="000099"/>
                </a:solidFill>
                <a:latin typeface="ＭＳ Ｐゴシック" pitchFamily="50" charset="-128"/>
              </a:rPr>
              <a:t>・応募者は事業所長の推薦をもって、ＱＣサークル各支部に</a:t>
            </a:r>
          </a:p>
          <a:p>
            <a:pPr>
              <a:lnSpc>
                <a:spcPct val="90000"/>
              </a:lnSpc>
              <a:buFontTx/>
              <a:buNone/>
            </a:pPr>
            <a:r>
              <a:rPr lang="ja-JP" altLang="en-US" sz="2100">
                <a:solidFill>
                  <a:srgbClr val="000099"/>
                </a:solidFill>
                <a:latin typeface="ＭＳ Ｐゴシック" pitchFamily="50" charset="-128"/>
              </a:rPr>
              <a:t>　　　　　　応募する。</a:t>
            </a:r>
          </a:p>
          <a:p>
            <a:pPr>
              <a:lnSpc>
                <a:spcPct val="90000"/>
              </a:lnSpc>
              <a:buFontTx/>
              <a:buNone/>
            </a:pPr>
            <a:r>
              <a:rPr lang="ja-JP" altLang="en-US" sz="2100">
                <a:solidFill>
                  <a:srgbClr val="FF3300"/>
                </a:solidFill>
                <a:latin typeface="ＭＳ Ｐゴシック" pitchFamily="50" charset="-128"/>
              </a:rPr>
              <a:t>　　　　　</a:t>
            </a:r>
            <a:r>
              <a:rPr lang="ja-JP" altLang="en-US" sz="2100">
                <a:solidFill>
                  <a:srgbClr val="000099"/>
                </a:solidFill>
                <a:latin typeface="ＭＳ Ｐゴシック" pitchFamily="50" charset="-128"/>
              </a:rPr>
              <a:t>・各支部は選考のうえ、ＱＣサークル本部への推薦サークル</a:t>
            </a:r>
          </a:p>
          <a:p>
            <a:pPr>
              <a:lnSpc>
                <a:spcPct val="90000"/>
              </a:lnSpc>
              <a:buFontTx/>
              <a:buNone/>
            </a:pPr>
            <a:r>
              <a:rPr lang="ja-JP" altLang="en-US" sz="2100">
                <a:solidFill>
                  <a:srgbClr val="000099"/>
                </a:solidFill>
                <a:latin typeface="ＭＳ Ｐゴシック" pitchFamily="50" charset="-128"/>
              </a:rPr>
              <a:t>　　　　　　を決定する。</a:t>
            </a:r>
          </a:p>
          <a:p>
            <a:pPr>
              <a:lnSpc>
                <a:spcPct val="90000"/>
              </a:lnSpc>
              <a:buFontTx/>
              <a:buNone/>
            </a:pPr>
            <a:r>
              <a:rPr lang="ja-JP" altLang="en-US" sz="2400" b="1">
                <a:latin typeface="ＭＳ Ｐゴシック" pitchFamily="50" charset="-128"/>
              </a:rPr>
              <a:t>　</a:t>
            </a:r>
            <a:r>
              <a:rPr lang="ja-JP" altLang="en-US" sz="2400" b="1">
                <a:latin typeface="HG創英角ﾎﾟｯﾌﾟ体" pitchFamily="49" charset="-128"/>
                <a:ea typeface="HG創英角ﾎﾟｯﾌﾟ体" pitchFamily="49" charset="-128"/>
              </a:rPr>
              <a:t>３）本部長賞の審査と授与</a:t>
            </a:r>
          </a:p>
          <a:p>
            <a:pPr>
              <a:lnSpc>
                <a:spcPct val="90000"/>
              </a:lnSpc>
              <a:buFontTx/>
              <a:buNone/>
            </a:pPr>
            <a:r>
              <a:rPr lang="ja-JP" altLang="en-US" sz="2100" b="1">
                <a:latin typeface="ＭＳ Ｐゴシック" pitchFamily="50" charset="-128"/>
              </a:rPr>
              <a:t>　　　　</a:t>
            </a:r>
            <a:r>
              <a:rPr lang="ja-JP" altLang="en-US" sz="2100">
                <a:latin typeface="ＭＳ Ｐゴシック" pitchFamily="50" charset="-128"/>
              </a:rPr>
              <a:t>　・</a:t>
            </a:r>
            <a:r>
              <a:rPr lang="ja-JP" altLang="en-US" sz="2100">
                <a:solidFill>
                  <a:srgbClr val="000099"/>
                </a:solidFill>
                <a:latin typeface="ＭＳ Ｐゴシック" pitchFamily="50" charset="-128"/>
              </a:rPr>
              <a:t>ＱＣサークル本部長賞審査委員会が①書類審査②発表会</a:t>
            </a:r>
          </a:p>
          <a:p>
            <a:pPr>
              <a:lnSpc>
                <a:spcPct val="90000"/>
              </a:lnSpc>
              <a:buFontTx/>
              <a:buNone/>
            </a:pPr>
            <a:r>
              <a:rPr lang="ja-JP" altLang="en-US" sz="2100">
                <a:solidFill>
                  <a:srgbClr val="000099"/>
                </a:solidFill>
                <a:latin typeface="ＭＳ Ｐゴシック" pitchFamily="50" charset="-128"/>
              </a:rPr>
              <a:t>　　　　　　（全日本選抜ＱＣサークル大会）により審査を行い、本部長</a:t>
            </a:r>
          </a:p>
          <a:p>
            <a:pPr>
              <a:lnSpc>
                <a:spcPct val="90000"/>
              </a:lnSpc>
              <a:buFontTx/>
              <a:buNone/>
            </a:pPr>
            <a:r>
              <a:rPr lang="ja-JP" altLang="en-US" sz="2100">
                <a:solidFill>
                  <a:srgbClr val="000099"/>
                </a:solidFill>
                <a:latin typeface="ＭＳ Ｐゴシック" pitchFamily="50" charset="-128"/>
              </a:rPr>
              <a:t>　　　　　　賞金賞・同銀賞が授与される。</a:t>
            </a:r>
          </a:p>
          <a:p>
            <a:pPr>
              <a:lnSpc>
                <a:spcPct val="90000"/>
              </a:lnSpc>
              <a:buFontTx/>
              <a:buNone/>
            </a:pPr>
            <a:endParaRPr lang="en-US" altLang="ja-JP" sz="2000" b="1">
              <a:latin typeface="ＭＳ Ｐゴシック" pitchFamily="50" charset="-128"/>
            </a:endParaRPr>
          </a:p>
        </p:txBody>
      </p:sp>
      <p:pic>
        <p:nvPicPr>
          <p:cNvPr id="23557" name="Picture 5" descr="28_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5113" y="765175"/>
            <a:ext cx="863600" cy="1223963"/>
          </a:xfrm>
          <a:prstGeom prst="rect">
            <a:avLst/>
          </a:prstGeom>
          <a:noFill/>
          <a:extLst>
            <a:ext uri="{909E8E84-426E-40DD-AFC4-6F175D3DCCD1}">
              <a14:hiddenFill xmlns:a14="http://schemas.microsoft.com/office/drawing/2010/main">
                <a:solidFill>
                  <a:srgbClr val="FFFFFF"/>
                </a:solidFill>
              </a14:hiddenFill>
            </a:ext>
          </a:extLst>
        </p:spPr>
      </p:pic>
      <p:sp>
        <p:nvSpPr>
          <p:cNvPr id="23558" name="Text Box 6"/>
          <p:cNvSpPr txBox="1">
            <a:spLocks noChangeArrowheads="1"/>
          </p:cNvSpPr>
          <p:nvPr/>
        </p:nvSpPr>
        <p:spPr bwMode="auto">
          <a:xfrm>
            <a:off x="468313" y="188913"/>
            <a:ext cx="5975350" cy="519112"/>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b="1">
                <a:solidFill>
                  <a:schemeClr val="bg1"/>
                </a:solidFill>
                <a:latin typeface="HGP創英角ﾎﾟｯﾌﾟ体" pitchFamily="50" charset="-128"/>
                <a:ea typeface="HGP創英角ﾎﾟｯﾌﾟ体" pitchFamily="50" charset="-128"/>
              </a:rPr>
              <a:t>１７</a:t>
            </a:r>
            <a:r>
              <a:rPr lang="en-US" altLang="ja-JP" sz="2800" b="1">
                <a:solidFill>
                  <a:schemeClr val="bg1"/>
                </a:solidFill>
                <a:latin typeface="HGP創英角ﾎﾟｯﾌﾟ体" pitchFamily="50" charset="-128"/>
                <a:ea typeface="HGP創英角ﾎﾟｯﾌﾟ体" pitchFamily="50" charset="-128"/>
              </a:rPr>
              <a:t>-</a:t>
            </a:r>
            <a:r>
              <a:rPr lang="en-US" altLang="ja-JP" sz="2000" b="1">
                <a:solidFill>
                  <a:schemeClr val="bg1"/>
                </a:solidFill>
                <a:latin typeface="HGP創英角ﾎﾟｯﾌﾟ体" pitchFamily="50" charset="-128"/>
                <a:ea typeface="HGP創英角ﾎﾟｯﾌﾟ体" pitchFamily="50" charset="-128"/>
              </a:rPr>
              <a:t>1</a:t>
            </a:r>
            <a:r>
              <a:rPr lang="en-US" altLang="ja-JP" sz="2800" b="1">
                <a:solidFill>
                  <a:schemeClr val="bg1"/>
                </a:solidFill>
              </a:rPr>
              <a:t>. </a:t>
            </a:r>
            <a:r>
              <a:rPr lang="ja-JP" altLang="en-US" sz="2800" b="1">
                <a:solidFill>
                  <a:schemeClr val="bg1"/>
                </a:solidFill>
              </a:rPr>
              <a:t>ＱＣサークル本部長賞とは</a:t>
            </a:r>
          </a:p>
        </p:txBody>
      </p:sp>
      <p:sp>
        <p:nvSpPr>
          <p:cNvPr id="23562" name="Text Box 10"/>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２０</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6"/>
          <p:cNvSpPr>
            <a:spLocks noChangeArrowheads="1"/>
          </p:cNvSpPr>
          <p:nvPr/>
        </p:nvSpPr>
        <p:spPr bwMode="auto">
          <a:xfrm>
            <a:off x="179388" y="333375"/>
            <a:ext cx="8713787" cy="6335713"/>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78" name="Rectangle 2"/>
          <p:cNvSpPr>
            <a:spLocks noChangeArrowheads="1"/>
          </p:cNvSpPr>
          <p:nvPr/>
        </p:nvSpPr>
        <p:spPr bwMode="auto">
          <a:xfrm>
            <a:off x="395288" y="333375"/>
            <a:ext cx="8534400" cy="61372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sz="2400" b="1">
                <a:latin typeface="HG創英角ﾎﾟｯﾌﾟ体" pitchFamily="49" charset="-128"/>
                <a:ea typeface="HG創英角ﾎﾟｯﾌﾟ体" pitchFamily="49" charset="-128"/>
              </a:rPr>
              <a:t/>
            </a:r>
            <a:br>
              <a:rPr lang="en-US" altLang="ja-JP" sz="2400" b="1">
                <a:latin typeface="HG創英角ﾎﾟｯﾌﾟ体" pitchFamily="49" charset="-128"/>
                <a:ea typeface="HG創英角ﾎﾟｯﾌﾟ体" pitchFamily="49" charset="-128"/>
              </a:rPr>
            </a:br>
            <a:r>
              <a:rPr lang="ja-JP" altLang="en-US" sz="2400" b="1">
                <a:latin typeface="HG創英角ﾎﾟｯﾌﾟ体" pitchFamily="49" charset="-128"/>
                <a:ea typeface="HG創英角ﾎﾟｯﾌﾟ体" pitchFamily="49" charset="-128"/>
              </a:rPr>
              <a:t>４）応募資格は</a:t>
            </a:r>
            <a:r>
              <a:rPr lang="ja-JP" altLang="en-US" sz="2400" b="1">
                <a:latin typeface="ＭＳ Ｐゴシック" pitchFamily="50" charset="-128"/>
              </a:rPr>
              <a:t>、</a:t>
            </a:r>
          </a:p>
          <a:p>
            <a:pPr>
              <a:lnSpc>
                <a:spcPct val="90000"/>
              </a:lnSpc>
              <a:buFontTx/>
              <a:buNone/>
            </a:pPr>
            <a:r>
              <a:rPr lang="ja-JP" altLang="en-US" sz="2400" b="1">
                <a:latin typeface="ＭＳ Ｐゴシック" pitchFamily="50" charset="-128"/>
              </a:rPr>
              <a:t>　　</a:t>
            </a:r>
            <a:r>
              <a:rPr lang="ja-JP" altLang="en-US" sz="2400" b="1">
                <a:solidFill>
                  <a:srgbClr val="FF0000"/>
                </a:solidFill>
                <a:latin typeface="HG創英角ﾎﾟｯﾌﾟ体" pitchFamily="49" charset="-128"/>
                <a:ea typeface="HG創英角ﾎﾟｯﾌﾟ体" pitchFamily="49" charset="-128"/>
              </a:rPr>
              <a:t>ＱＣサークル本部に登録しているＱＣサークルとする。</a:t>
            </a:r>
          </a:p>
          <a:p>
            <a:pPr>
              <a:lnSpc>
                <a:spcPct val="90000"/>
              </a:lnSpc>
              <a:buFontTx/>
              <a:buNone/>
            </a:pPr>
            <a:r>
              <a:rPr lang="ja-JP" altLang="en-US" sz="2400" b="1">
                <a:latin typeface="ＭＳ Ｐゴシック" pitchFamily="50" charset="-128"/>
              </a:rPr>
              <a:t>　　　　　（応募時点での本部登録でも可）</a:t>
            </a:r>
          </a:p>
          <a:p>
            <a:pPr>
              <a:lnSpc>
                <a:spcPct val="60000"/>
              </a:lnSpc>
              <a:buFontTx/>
              <a:buNone/>
            </a:pPr>
            <a:endParaRPr lang="ja-JP" altLang="en-US" sz="2400" b="1">
              <a:latin typeface="ＭＳ Ｐゴシック" pitchFamily="50" charset="-128"/>
            </a:endParaRPr>
          </a:p>
          <a:p>
            <a:pPr>
              <a:lnSpc>
                <a:spcPct val="90000"/>
              </a:lnSpc>
              <a:buFontTx/>
              <a:buNone/>
            </a:pPr>
            <a:r>
              <a:rPr lang="ja-JP" altLang="en-US" sz="2100" b="1">
                <a:latin typeface="ＭＳ Ｐゴシック" pitchFamily="50" charset="-128"/>
              </a:rPr>
              <a:t>　　　　</a:t>
            </a:r>
            <a:r>
              <a:rPr lang="ja-JP" altLang="en-US" sz="2100">
                <a:solidFill>
                  <a:srgbClr val="000099"/>
                </a:solidFill>
                <a:latin typeface="ＭＳ Ｐゴシック" pitchFamily="50" charset="-128"/>
              </a:rPr>
              <a:t>　①登録サークルが細分化し、例えばサブサークルを結成、</a:t>
            </a:r>
          </a:p>
          <a:p>
            <a:pPr>
              <a:lnSpc>
                <a:spcPct val="90000"/>
              </a:lnSpc>
              <a:buFontTx/>
              <a:buNone/>
            </a:pPr>
            <a:r>
              <a:rPr lang="ja-JP" altLang="en-US" sz="2100">
                <a:solidFill>
                  <a:srgbClr val="000099"/>
                </a:solidFill>
                <a:latin typeface="ＭＳ Ｐゴシック" pitchFamily="50" charset="-128"/>
              </a:rPr>
              <a:t>　　　　　　　これが表彰の対象となった場合、元のサークルが登録</a:t>
            </a:r>
          </a:p>
          <a:p>
            <a:pPr>
              <a:lnSpc>
                <a:spcPct val="90000"/>
              </a:lnSpc>
              <a:buFontTx/>
              <a:buNone/>
            </a:pPr>
            <a:r>
              <a:rPr lang="ja-JP" altLang="en-US" sz="2100">
                <a:solidFill>
                  <a:srgbClr val="000099"/>
                </a:solidFill>
                <a:latin typeface="ＭＳ Ｐゴシック" pitchFamily="50" charset="-128"/>
              </a:rPr>
              <a:t>　　　　　　　されていれば、当該サブサークルを表彰対象とすること</a:t>
            </a:r>
          </a:p>
          <a:p>
            <a:pPr>
              <a:lnSpc>
                <a:spcPct val="90000"/>
              </a:lnSpc>
              <a:buFontTx/>
              <a:buNone/>
            </a:pPr>
            <a:r>
              <a:rPr lang="ja-JP" altLang="en-US" sz="2100">
                <a:solidFill>
                  <a:srgbClr val="000099"/>
                </a:solidFill>
                <a:latin typeface="ＭＳ Ｐゴシック" pitchFamily="50" charset="-128"/>
              </a:rPr>
              <a:t>　　　　　　　ができる。</a:t>
            </a:r>
          </a:p>
          <a:p>
            <a:pPr>
              <a:lnSpc>
                <a:spcPct val="90000"/>
              </a:lnSpc>
              <a:buFontTx/>
              <a:buNone/>
            </a:pPr>
            <a:r>
              <a:rPr lang="ja-JP" altLang="en-US" sz="2100">
                <a:solidFill>
                  <a:srgbClr val="000099"/>
                </a:solidFill>
                <a:latin typeface="ＭＳ Ｐゴシック" pitchFamily="50" charset="-128"/>
              </a:rPr>
              <a:t>　　　　　②サークルの名称は、自主管理活動・ＺＤグループ、</a:t>
            </a:r>
          </a:p>
          <a:p>
            <a:pPr>
              <a:lnSpc>
                <a:spcPct val="90000"/>
              </a:lnSpc>
              <a:buFontTx/>
              <a:buNone/>
            </a:pPr>
            <a:r>
              <a:rPr lang="ja-JP" altLang="en-US" sz="2100">
                <a:solidFill>
                  <a:srgbClr val="000099"/>
                </a:solidFill>
                <a:latin typeface="ＭＳ Ｐゴシック" pitchFamily="50" charset="-128"/>
              </a:rPr>
              <a:t>　　　　　　　ＴＰＭサークルなどでもかまわない。</a:t>
            </a:r>
          </a:p>
          <a:p>
            <a:pPr>
              <a:lnSpc>
                <a:spcPct val="90000"/>
              </a:lnSpc>
              <a:buFontTx/>
              <a:buNone/>
            </a:pPr>
            <a:endParaRPr lang="ja-JP" altLang="en-US" sz="2100">
              <a:latin typeface="ＭＳ Ｐゴシック" pitchFamily="50" charset="-128"/>
            </a:endParaRPr>
          </a:p>
          <a:p>
            <a:pPr>
              <a:lnSpc>
                <a:spcPct val="60000"/>
              </a:lnSpc>
              <a:buFontTx/>
              <a:buNone/>
            </a:pPr>
            <a:r>
              <a:rPr kumimoji="0" lang="ja-JP" altLang="en-US" sz="2400" b="1">
                <a:latin typeface="HG創英角ﾎﾟｯﾌﾟ体" pitchFamily="49" charset="-128"/>
                <a:ea typeface="HG創英角ﾎﾟｯﾌﾟ体" pitchFamily="49" charset="-128"/>
              </a:rPr>
              <a:t>５）発</a:t>
            </a:r>
            <a:r>
              <a:rPr lang="ja-JP" altLang="en-US" sz="2400" b="1">
                <a:latin typeface="HG創英角ﾎﾟｯﾌﾟ体" pitchFamily="49" charset="-128"/>
                <a:ea typeface="HG創英角ﾎﾟｯﾌﾟ体" pitchFamily="49" charset="-128"/>
              </a:rPr>
              <a:t>表内容、原稿内容についてはとくに制限は設けない。</a:t>
            </a:r>
          </a:p>
          <a:p>
            <a:pPr>
              <a:lnSpc>
                <a:spcPct val="90000"/>
              </a:lnSpc>
              <a:buFontTx/>
              <a:buNone/>
            </a:pPr>
            <a:r>
              <a:rPr lang="ja-JP" altLang="en-US" sz="2400" b="1">
                <a:latin typeface="ＭＳ Ｐゴシック" pitchFamily="50" charset="-128"/>
              </a:rPr>
              <a:t>　　　</a:t>
            </a:r>
            <a:r>
              <a:rPr lang="ja-JP" altLang="en-US" sz="2400" b="1">
                <a:latin typeface="HG創英角ﾎﾟｯﾌﾟ体" pitchFamily="49" charset="-128"/>
                <a:ea typeface="HG創英角ﾎﾟｯﾌﾟ体" pitchFamily="49" charset="-128"/>
              </a:rPr>
              <a:t>ただし、運営の工夫を述べる中に、</a:t>
            </a:r>
            <a:br>
              <a:rPr lang="ja-JP" altLang="en-US" sz="2400" b="1">
                <a:latin typeface="HG創英角ﾎﾟｯﾌﾟ体" pitchFamily="49" charset="-128"/>
                <a:ea typeface="HG創英角ﾎﾟｯﾌﾟ体" pitchFamily="49" charset="-128"/>
              </a:rPr>
            </a:br>
            <a:r>
              <a:rPr lang="ja-JP" altLang="en-US" sz="2400" b="1">
                <a:latin typeface="HG創英角ﾎﾟｯﾌﾟ体" pitchFamily="49" charset="-128"/>
                <a:ea typeface="HG創英角ﾎﾟｯﾌﾟ体" pitchFamily="49" charset="-128"/>
              </a:rPr>
              <a:t>　　</a:t>
            </a:r>
            <a:r>
              <a:rPr lang="ja-JP" altLang="en-US" sz="2400" b="1">
                <a:solidFill>
                  <a:srgbClr val="FF0000"/>
                </a:solidFill>
                <a:latin typeface="HG創英角ﾎﾟｯﾌﾟ体" pitchFamily="49" charset="-128"/>
                <a:ea typeface="HG創英角ﾎﾟｯﾌﾟ体" pitchFamily="49" charset="-128"/>
              </a:rPr>
              <a:t>２件程度の改善事例をおりこむこと。</a:t>
            </a:r>
            <a:br>
              <a:rPr lang="ja-JP" altLang="en-US" sz="2400" b="1">
                <a:solidFill>
                  <a:srgbClr val="FF0000"/>
                </a:solidFill>
                <a:latin typeface="HG創英角ﾎﾟｯﾌﾟ体" pitchFamily="49" charset="-128"/>
                <a:ea typeface="HG創英角ﾎﾟｯﾌﾟ体" pitchFamily="49" charset="-128"/>
              </a:rPr>
            </a:br>
            <a:r>
              <a:rPr lang="ja-JP" altLang="en-US" sz="2400" b="1">
                <a:solidFill>
                  <a:srgbClr val="FF0000"/>
                </a:solidFill>
                <a:latin typeface="ＭＳ Ｐゴシック" pitchFamily="50" charset="-128"/>
              </a:rPr>
              <a:t>　</a:t>
            </a:r>
          </a:p>
          <a:p>
            <a:pPr>
              <a:lnSpc>
                <a:spcPct val="90000"/>
              </a:lnSpc>
              <a:buFontTx/>
              <a:buNone/>
            </a:pPr>
            <a:r>
              <a:rPr lang="ja-JP" altLang="en-US" sz="2400" b="1">
                <a:solidFill>
                  <a:srgbClr val="FF0000"/>
                </a:solidFill>
                <a:latin typeface="ＭＳ Ｐゴシック" pitchFamily="50" charset="-128"/>
              </a:rPr>
              <a:t>　　　　</a:t>
            </a:r>
          </a:p>
        </p:txBody>
      </p:sp>
      <p:sp>
        <p:nvSpPr>
          <p:cNvPr id="24583" name="Text Box 7"/>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２１</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05" name="Rectangle 33"/>
          <p:cNvSpPr>
            <a:spLocks noChangeArrowheads="1"/>
          </p:cNvSpPr>
          <p:nvPr/>
        </p:nvSpPr>
        <p:spPr bwMode="auto">
          <a:xfrm>
            <a:off x="323850" y="333375"/>
            <a:ext cx="6264275" cy="503238"/>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4" name="Rectangle 2"/>
          <p:cNvSpPr>
            <a:spLocks noChangeArrowheads="1"/>
          </p:cNvSpPr>
          <p:nvPr/>
        </p:nvSpPr>
        <p:spPr bwMode="auto">
          <a:xfrm>
            <a:off x="230188" y="260350"/>
            <a:ext cx="6286500" cy="519113"/>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ja-JP" altLang="en-US" b="1">
                <a:solidFill>
                  <a:srgbClr val="0000FF"/>
                </a:solidFill>
                <a:latin typeface="HGP創英角ﾎﾟｯﾌﾟ体" pitchFamily="50" charset="-128"/>
                <a:ea typeface="HGP創英角ﾎﾟｯﾌﾟ体" pitchFamily="50" charset="-128"/>
              </a:rPr>
              <a:t>　 </a:t>
            </a:r>
            <a:r>
              <a:rPr lang="ja-JP" altLang="en-US" b="1">
                <a:solidFill>
                  <a:schemeClr val="bg1"/>
                </a:solidFill>
                <a:latin typeface="HGP創英角ﾎﾟｯﾌﾟ体" pitchFamily="50" charset="-128"/>
                <a:ea typeface="HGP創英角ﾎﾟｯﾌﾟ体" pitchFamily="50" charset="-128"/>
              </a:rPr>
              <a:t>１７</a:t>
            </a:r>
            <a:r>
              <a:rPr lang="en-US" altLang="ja-JP" b="1">
                <a:solidFill>
                  <a:schemeClr val="bg1"/>
                </a:solidFill>
                <a:latin typeface="HGP創英角ﾎﾟｯﾌﾟ体" pitchFamily="50" charset="-128"/>
                <a:ea typeface="HGP創英角ﾎﾟｯﾌﾟ体" pitchFamily="50" charset="-128"/>
              </a:rPr>
              <a:t>-</a:t>
            </a:r>
            <a:r>
              <a:rPr lang="en-US" altLang="ja-JP" sz="2000" b="1">
                <a:solidFill>
                  <a:schemeClr val="bg1"/>
                </a:solidFill>
                <a:latin typeface="HGP創英角ﾎﾟｯﾌﾟ体" pitchFamily="50" charset="-128"/>
                <a:ea typeface="HGP創英角ﾎﾟｯﾌﾟ体" pitchFamily="50" charset="-128"/>
              </a:rPr>
              <a:t>2</a:t>
            </a:r>
            <a:r>
              <a:rPr lang="en-US" altLang="ja-JP" b="1">
                <a:solidFill>
                  <a:schemeClr val="bg1"/>
                </a:solidFill>
                <a:latin typeface="HGP創英角ﾎﾟｯﾌﾟ体" pitchFamily="50" charset="-128"/>
                <a:ea typeface="HGP創英角ﾎﾟｯﾌﾟ体" pitchFamily="50" charset="-128"/>
              </a:rPr>
              <a:t>.</a:t>
            </a:r>
            <a:r>
              <a:rPr lang="en-US" altLang="ja-JP" b="1">
                <a:solidFill>
                  <a:srgbClr val="0000FF"/>
                </a:solidFill>
                <a:latin typeface="HGP創英角ﾎﾟｯﾌﾟ体" pitchFamily="50" charset="-128"/>
                <a:ea typeface="HGP創英角ﾎﾟｯﾌﾟ体" pitchFamily="50" charset="-128"/>
              </a:rPr>
              <a:t> </a:t>
            </a:r>
            <a:r>
              <a:rPr lang="ja-JP" altLang="en-US" b="1">
                <a:solidFill>
                  <a:schemeClr val="bg1"/>
                </a:solidFill>
                <a:latin typeface="HGP創英角ﾎﾟｯﾌﾟ体" pitchFamily="50" charset="-128"/>
                <a:ea typeface="HGP創英角ﾎﾟｯﾌﾟ体" pitchFamily="50" charset="-128"/>
              </a:rPr>
              <a:t>本部長賞選考の着眼ポイント</a:t>
            </a:r>
          </a:p>
        </p:txBody>
      </p:sp>
      <p:sp>
        <p:nvSpPr>
          <p:cNvPr id="28687" name="Text Box 15"/>
          <p:cNvSpPr txBox="1">
            <a:spLocks noChangeArrowheads="1"/>
          </p:cNvSpPr>
          <p:nvPr/>
        </p:nvSpPr>
        <p:spPr bwMode="auto">
          <a:xfrm>
            <a:off x="5497513" y="812800"/>
            <a:ext cx="285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ctr">
              <a:spcBef>
                <a:spcPct val="50000"/>
              </a:spcBef>
            </a:pPr>
            <a:r>
              <a:rPr lang="en-US" altLang="ja-JP" sz="2000" b="1">
                <a:latin typeface="ＭＳ Ｐゴシック" pitchFamily="50" charset="-128"/>
                <a:ea typeface="ＭＳ Ｐゴシック" pitchFamily="50" charset="-128"/>
              </a:rPr>
              <a:t>2010</a:t>
            </a:r>
            <a:r>
              <a:rPr lang="ja-JP" altLang="en-US" sz="2000" b="1">
                <a:latin typeface="ＭＳ Ｐゴシック" pitchFamily="50" charset="-128"/>
                <a:ea typeface="ＭＳ Ｐゴシック" pitchFamily="50" charset="-128"/>
              </a:rPr>
              <a:t>年</a:t>
            </a:r>
            <a:r>
              <a:rPr lang="en-US" altLang="ja-JP" sz="2000" b="1">
                <a:latin typeface="ＭＳ Ｐゴシック" pitchFamily="50" charset="-128"/>
                <a:ea typeface="ＭＳ Ｐゴシック" pitchFamily="50" charset="-128"/>
              </a:rPr>
              <a:t>1</a:t>
            </a:r>
            <a:r>
              <a:rPr lang="ja-JP" altLang="en-US" sz="2000" b="1">
                <a:latin typeface="ＭＳ Ｐゴシック" pitchFamily="50" charset="-128"/>
                <a:ea typeface="ＭＳ Ｐゴシック" pitchFamily="50" charset="-128"/>
              </a:rPr>
              <a:t>月</a:t>
            </a:r>
            <a:r>
              <a:rPr lang="en-US" altLang="ja-JP" sz="2000" b="1">
                <a:latin typeface="ＭＳ Ｐゴシック" pitchFamily="50" charset="-128"/>
                <a:ea typeface="ＭＳ Ｐゴシック" pitchFamily="50" charset="-128"/>
              </a:rPr>
              <a:t>14</a:t>
            </a:r>
            <a:r>
              <a:rPr lang="ja-JP" altLang="en-US" sz="2000" b="1">
                <a:latin typeface="ＭＳ Ｐゴシック" pitchFamily="50" charset="-128"/>
                <a:ea typeface="ＭＳ Ｐゴシック" pitchFamily="50" charset="-128"/>
              </a:rPr>
              <a:t>日一部改訂</a:t>
            </a:r>
          </a:p>
        </p:txBody>
      </p:sp>
      <p:sp>
        <p:nvSpPr>
          <p:cNvPr id="28679" name="Rectangle 7"/>
          <p:cNvSpPr>
            <a:spLocks noChangeArrowheads="1"/>
          </p:cNvSpPr>
          <p:nvPr/>
        </p:nvSpPr>
        <p:spPr bwMode="auto">
          <a:xfrm>
            <a:off x="304800" y="1219200"/>
            <a:ext cx="8458200" cy="53340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endParaRPr lang="en-US" altLang="ja-JP" b="1">
              <a:ea typeface="HG創英角ﾎﾟｯﾌﾟ体" pitchFamily="49" charset="-128"/>
            </a:endParaRPr>
          </a:p>
          <a:p>
            <a:pPr>
              <a:buFontTx/>
              <a:buNone/>
            </a:pPr>
            <a:r>
              <a:rPr lang="en-US" altLang="ja-JP" b="1">
                <a:latin typeface="HGP創英角ﾎﾟｯﾌﾟ体" pitchFamily="50" charset="-128"/>
                <a:ea typeface="HGP創英角ﾎﾟｯﾌﾟ体" pitchFamily="50" charset="-128"/>
              </a:rPr>
              <a:t>1)</a:t>
            </a:r>
            <a:r>
              <a:rPr lang="en-US" altLang="ja-JP" b="1">
                <a:ea typeface="HG創英角ﾎﾟｯﾌﾟ体" pitchFamily="49" charset="-128"/>
              </a:rPr>
              <a:t> </a:t>
            </a:r>
            <a:r>
              <a:rPr lang="ja-JP" altLang="en-US" b="1">
                <a:ea typeface="HG創英角ﾎﾟｯﾌﾟ体" pitchFamily="49" charset="-128"/>
              </a:rPr>
              <a:t>運営の工夫／個の成長と活動の継続性発展性</a:t>
            </a:r>
          </a:p>
          <a:p>
            <a:pPr>
              <a:lnSpc>
                <a:spcPct val="90000"/>
              </a:lnSpc>
              <a:buFontTx/>
              <a:buNone/>
            </a:pPr>
            <a:r>
              <a:rPr lang="ja-JP" altLang="en-US" sz="1800"/>
              <a:t>　　　</a:t>
            </a:r>
          </a:p>
          <a:p>
            <a:pPr>
              <a:lnSpc>
                <a:spcPct val="90000"/>
              </a:lnSpc>
              <a:buFontTx/>
              <a:buNone/>
            </a:pPr>
            <a:r>
              <a:rPr lang="ja-JP" altLang="en-US" sz="1800">
                <a:solidFill>
                  <a:srgbClr val="FF0000"/>
                </a:solidFill>
              </a:rPr>
              <a:t>　　　■</a:t>
            </a:r>
            <a:r>
              <a:rPr lang="ja-JP" altLang="en-US" sz="2000" b="1">
                <a:solidFill>
                  <a:srgbClr val="FF0000"/>
                </a:solidFill>
              </a:rPr>
              <a:t>活動が継続・発展できるような運営の工夫がなされているか</a:t>
            </a:r>
          </a:p>
          <a:p>
            <a:pPr>
              <a:lnSpc>
                <a:spcPct val="90000"/>
              </a:lnSpc>
              <a:buFontTx/>
              <a:buNone/>
            </a:pPr>
            <a:r>
              <a:rPr lang="ja-JP" altLang="en-US" sz="2100">
                <a:solidFill>
                  <a:srgbClr val="000099"/>
                </a:solidFill>
              </a:rPr>
              <a:t>　　</a:t>
            </a:r>
            <a:r>
              <a:rPr lang="ja-JP" altLang="en-US" sz="2100" b="1">
                <a:solidFill>
                  <a:srgbClr val="000099"/>
                </a:solidFill>
              </a:rPr>
              <a:t>　　　①　</a:t>
            </a:r>
            <a:r>
              <a:rPr lang="ja-JP" altLang="en-US" sz="2100" b="1" u="sng">
                <a:solidFill>
                  <a:srgbClr val="FF0000"/>
                </a:solidFill>
              </a:rPr>
              <a:t>ＱＣサークルの基本理念</a:t>
            </a:r>
            <a:r>
              <a:rPr lang="ja-JP" altLang="en-US" sz="2100" b="1">
                <a:solidFill>
                  <a:srgbClr val="FF0000"/>
                </a:solidFill>
              </a:rPr>
              <a:t>を</a:t>
            </a:r>
            <a:r>
              <a:rPr lang="ja-JP" altLang="en-US" sz="2100" b="1">
                <a:solidFill>
                  <a:srgbClr val="000099"/>
                </a:solidFill>
              </a:rPr>
              <a:t>理解し、その具現化にむけ</a:t>
            </a:r>
          </a:p>
          <a:p>
            <a:pPr>
              <a:lnSpc>
                <a:spcPct val="90000"/>
              </a:lnSpc>
              <a:buFontTx/>
              <a:buNone/>
            </a:pPr>
            <a:r>
              <a:rPr lang="ja-JP" altLang="en-US" sz="2100" b="1">
                <a:solidFill>
                  <a:srgbClr val="000099"/>
                </a:solidFill>
              </a:rPr>
              <a:t>　　　　　　　　参考になる活動になっているか</a:t>
            </a:r>
            <a:r>
              <a:rPr lang="ja-JP" altLang="en-US" sz="1800"/>
              <a:t>　</a:t>
            </a:r>
          </a:p>
          <a:p>
            <a:pPr>
              <a:lnSpc>
                <a:spcPct val="90000"/>
              </a:lnSpc>
              <a:buFontTx/>
              <a:buNone/>
            </a:pPr>
            <a:r>
              <a:rPr lang="ja-JP" altLang="en-US" sz="1800"/>
              <a:t>　　　　　　　　　　・職場を取り巻く環境の変化への対応　　</a:t>
            </a:r>
          </a:p>
          <a:p>
            <a:pPr>
              <a:lnSpc>
                <a:spcPct val="90000"/>
              </a:lnSpc>
              <a:buFontTx/>
              <a:buNone/>
            </a:pPr>
            <a:r>
              <a:rPr lang="ja-JP" altLang="en-US" sz="1800"/>
              <a:t>　　　　　　　　　　・会合の開き方、勤務時間や年齢差の対応など永続的な活動への</a:t>
            </a:r>
          </a:p>
          <a:p>
            <a:pPr>
              <a:lnSpc>
                <a:spcPct val="90000"/>
              </a:lnSpc>
              <a:buFontTx/>
              <a:buNone/>
            </a:pPr>
            <a:r>
              <a:rPr lang="ja-JP" altLang="en-US" sz="1800"/>
              <a:t>　　　　　　　　　    工夫・努力</a:t>
            </a:r>
          </a:p>
          <a:p>
            <a:pPr>
              <a:lnSpc>
                <a:spcPct val="90000"/>
              </a:lnSpc>
              <a:buFontTx/>
              <a:buNone/>
            </a:pPr>
            <a:r>
              <a:rPr lang="ja-JP" altLang="en-US" sz="2100"/>
              <a:t>　</a:t>
            </a:r>
            <a:r>
              <a:rPr lang="ja-JP" altLang="en-US" sz="2100" b="1"/>
              <a:t>　　　</a:t>
            </a:r>
            <a:r>
              <a:rPr lang="ja-JP" altLang="en-US" sz="2100" b="1">
                <a:solidFill>
                  <a:srgbClr val="000099"/>
                </a:solidFill>
              </a:rPr>
              <a:t>　②　ｻｰｸﾙ・個の成長と活動の継続性・発展性を目指した活動に</a:t>
            </a:r>
          </a:p>
          <a:p>
            <a:pPr>
              <a:buFontTx/>
              <a:buNone/>
            </a:pPr>
            <a:r>
              <a:rPr lang="ja-JP" altLang="en-US" sz="2100" b="1">
                <a:solidFill>
                  <a:srgbClr val="000099"/>
                </a:solidFill>
              </a:rPr>
              <a:t>　　　　　　　　なっているか</a:t>
            </a:r>
          </a:p>
          <a:p>
            <a:pPr>
              <a:buFontTx/>
              <a:buNone/>
            </a:pPr>
            <a:r>
              <a:rPr lang="ja-JP" altLang="en-US" sz="1800"/>
              <a:t>                      　 ・ｻｰｸﾙの成長・技術技能の伝承・ﾘｰﾀﾞｼｯﾌﾟ     　　</a:t>
            </a:r>
          </a:p>
          <a:p>
            <a:pPr>
              <a:buFontTx/>
              <a:buNone/>
            </a:pPr>
            <a:r>
              <a:rPr lang="ja-JP" altLang="en-US" sz="1800"/>
              <a:t>                      　 ･連携･自主性･やりがい達成感等</a:t>
            </a:r>
            <a:r>
              <a:rPr lang="ja-JP" altLang="en-US" sz="2100">
                <a:solidFill>
                  <a:srgbClr val="000099"/>
                </a:solidFill>
              </a:rPr>
              <a:t>　</a:t>
            </a:r>
          </a:p>
          <a:p>
            <a:pPr>
              <a:buFontTx/>
              <a:buNone/>
            </a:pPr>
            <a:endParaRPr lang="en-US" altLang="ja-JP" sz="2100">
              <a:solidFill>
                <a:srgbClr val="FF0000"/>
              </a:solidFill>
            </a:endParaRPr>
          </a:p>
        </p:txBody>
      </p:sp>
      <p:sp>
        <p:nvSpPr>
          <p:cNvPr id="28703" name="Text Box 31"/>
          <p:cNvSpPr txBox="1">
            <a:spLocks noChangeArrowheads="1"/>
          </p:cNvSpPr>
          <p:nvPr/>
        </p:nvSpPr>
        <p:spPr bwMode="auto">
          <a:xfrm>
            <a:off x="7164388" y="5876925"/>
            <a:ext cx="1371600"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ea typeface="ＭＳ Ｐゴシック" pitchFamily="50" charset="-128"/>
              </a:rPr>
              <a:t>　４０点</a:t>
            </a:r>
          </a:p>
        </p:txBody>
      </p:sp>
      <p:sp>
        <p:nvSpPr>
          <p:cNvPr id="28706" name="Text Box 34"/>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２２</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42" name="Rectangle 14"/>
          <p:cNvSpPr>
            <a:spLocks noChangeArrowheads="1"/>
          </p:cNvSpPr>
          <p:nvPr/>
        </p:nvSpPr>
        <p:spPr bwMode="auto">
          <a:xfrm>
            <a:off x="179388" y="71438"/>
            <a:ext cx="8785225" cy="659765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3730" name="Rectangle 2"/>
          <p:cNvSpPr>
            <a:spLocks noChangeArrowheads="1"/>
          </p:cNvSpPr>
          <p:nvPr/>
        </p:nvSpPr>
        <p:spPr bwMode="auto">
          <a:xfrm>
            <a:off x="323850" y="3716338"/>
            <a:ext cx="8351838" cy="2519362"/>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b="1">
                <a:latin typeface="HGP創英角ﾎﾟｯﾌﾟ体" pitchFamily="50" charset="-128"/>
                <a:ea typeface="HGP創英角ﾎﾟｯﾌﾟ体" pitchFamily="50" charset="-128"/>
              </a:rPr>
              <a:t>3)</a:t>
            </a:r>
            <a:r>
              <a:rPr lang="en-US" altLang="ja-JP" b="1">
                <a:ea typeface="HG創英角ﾎﾟｯﾌﾟ体" pitchFamily="49" charset="-128"/>
              </a:rPr>
              <a:t> </a:t>
            </a:r>
            <a:r>
              <a:rPr lang="ja-JP" altLang="en-US" b="1">
                <a:ea typeface="HG創英角ﾎﾟｯﾌﾟ体" pitchFamily="49" charset="-128"/>
              </a:rPr>
              <a:t>発表の方法</a:t>
            </a:r>
          </a:p>
          <a:p>
            <a:pPr>
              <a:lnSpc>
                <a:spcPct val="90000"/>
              </a:lnSpc>
              <a:buFontTx/>
              <a:buNone/>
            </a:pPr>
            <a:r>
              <a:rPr lang="ja-JP" altLang="en-US"/>
              <a:t>　　</a:t>
            </a:r>
            <a:r>
              <a:rPr lang="ja-JP" altLang="en-US" sz="2000">
                <a:solidFill>
                  <a:srgbClr val="FF0000"/>
                </a:solidFill>
              </a:rPr>
              <a:t>■</a:t>
            </a:r>
            <a:r>
              <a:rPr lang="ja-JP" altLang="en-US" sz="2000" b="1">
                <a:solidFill>
                  <a:srgbClr val="FF0000"/>
                </a:solidFill>
              </a:rPr>
              <a:t>わかりやすい発表で、感銘を受けるような内容か</a:t>
            </a:r>
          </a:p>
          <a:p>
            <a:pPr>
              <a:lnSpc>
                <a:spcPct val="90000"/>
              </a:lnSpc>
              <a:buFontTx/>
              <a:buNone/>
            </a:pPr>
            <a:r>
              <a:rPr lang="ja-JP" altLang="en-US" sz="2400" b="1">
                <a:solidFill>
                  <a:srgbClr val="FF0000"/>
                </a:solidFill>
              </a:rPr>
              <a:t>　　　 </a:t>
            </a:r>
            <a:r>
              <a:rPr lang="ja-JP" altLang="en-US" sz="2400" b="1">
                <a:solidFill>
                  <a:srgbClr val="000099"/>
                </a:solidFill>
              </a:rPr>
              <a:t>・</a:t>
            </a:r>
            <a:r>
              <a:rPr lang="ja-JP" altLang="en-US" sz="2400">
                <a:solidFill>
                  <a:srgbClr val="000099"/>
                </a:solidFill>
              </a:rPr>
              <a:t>内容のわかり易さ</a:t>
            </a:r>
            <a:r>
              <a:rPr lang="en-US" altLang="ja-JP" sz="2400">
                <a:solidFill>
                  <a:srgbClr val="000099"/>
                </a:solidFill>
              </a:rPr>
              <a:t>､</a:t>
            </a:r>
            <a:r>
              <a:rPr lang="ja-JP" altLang="en-US" sz="2400">
                <a:solidFill>
                  <a:srgbClr val="000099"/>
                </a:solidFill>
              </a:rPr>
              <a:t>さわやかさ</a:t>
            </a:r>
          </a:p>
          <a:p>
            <a:pPr>
              <a:lnSpc>
                <a:spcPct val="90000"/>
              </a:lnSpc>
              <a:buFontTx/>
              <a:buNone/>
            </a:pPr>
            <a:endParaRPr lang="ja-JP" altLang="en-US" sz="2100">
              <a:solidFill>
                <a:srgbClr val="000099"/>
              </a:solidFill>
            </a:endParaRPr>
          </a:p>
          <a:p>
            <a:pPr>
              <a:lnSpc>
                <a:spcPct val="90000"/>
              </a:lnSpc>
              <a:buFontTx/>
              <a:buNone/>
            </a:pPr>
            <a:r>
              <a:rPr lang="ja-JP" altLang="en-US" sz="1800">
                <a:solidFill>
                  <a:srgbClr val="000099"/>
                </a:solidFill>
              </a:rPr>
              <a:t>　　　　　</a:t>
            </a:r>
            <a:r>
              <a:rPr lang="ja-JP" altLang="en-US" sz="1800" b="1">
                <a:solidFill>
                  <a:srgbClr val="000099"/>
                </a:solidFill>
              </a:rPr>
              <a:t>＊浪花節方のストーリーや学芸会的な過度なパフォーマンス</a:t>
            </a:r>
          </a:p>
          <a:p>
            <a:pPr>
              <a:lnSpc>
                <a:spcPct val="90000"/>
              </a:lnSpc>
              <a:buFontTx/>
              <a:buNone/>
            </a:pPr>
            <a:r>
              <a:rPr lang="ja-JP" altLang="en-US" sz="1800" b="1">
                <a:solidFill>
                  <a:srgbClr val="000099"/>
                </a:solidFill>
              </a:rPr>
              <a:t>　　　　　　 </a:t>
            </a:r>
            <a:r>
              <a:rPr lang="ja-JP" altLang="en-US" sz="1800" b="1" u="sng">
                <a:solidFill>
                  <a:srgbClr val="FF0000"/>
                </a:solidFill>
              </a:rPr>
              <a:t>怒鳴りたてるような大きな声、華美な表現は減点対象</a:t>
            </a:r>
            <a:r>
              <a:rPr lang="ja-JP" altLang="en-US" sz="1800" b="1">
                <a:solidFill>
                  <a:srgbClr val="000099"/>
                </a:solidFill>
              </a:rPr>
              <a:t>とする。</a:t>
            </a:r>
          </a:p>
        </p:txBody>
      </p:sp>
      <p:sp>
        <p:nvSpPr>
          <p:cNvPr id="73731" name="Rectangle 3"/>
          <p:cNvSpPr>
            <a:spLocks noChangeArrowheads="1"/>
          </p:cNvSpPr>
          <p:nvPr/>
        </p:nvSpPr>
        <p:spPr bwMode="auto">
          <a:xfrm>
            <a:off x="323850" y="188913"/>
            <a:ext cx="8280400" cy="381635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2800">
                <a:solidFill>
                  <a:schemeClr val="tx1"/>
                </a:solidFill>
                <a:latin typeface="Times New Roman" pitchFamily="18" charset="0"/>
                <a:ea typeface="ＭＳ Ｐゴシック" pitchFamily="50" charset="-128"/>
              </a:defRPr>
            </a:lvl1pPr>
            <a:lvl2pPr>
              <a:spcBef>
                <a:spcPct val="20000"/>
              </a:spcBef>
              <a:buChar char="–"/>
              <a:defRPr kumimoji="1" sz="2400">
                <a:solidFill>
                  <a:schemeClr val="tx1"/>
                </a:solidFill>
                <a:latin typeface="Times New Roman" pitchFamily="18" charset="0"/>
                <a:ea typeface="ＭＳ Ｐゴシック" pitchFamily="50" charset="-128"/>
              </a:defRPr>
            </a:lvl2pPr>
            <a:lvl3pPr>
              <a:spcBef>
                <a:spcPct val="20000"/>
              </a:spcBef>
              <a:buChar char="•"/>
              <a:defRPr kumimoji="1" sz="2000">
                <a:solidFill>
                  <a:schemeClr val="tx1"/>
                </a:solidFill>
                <a:latin typeface="Times New Roman" pitchFamily="18" charset="0"/>
                <a:ea typeface="ＭＳ Ｐゴシック" pitchFamily="50" charset="-128"/>
              </a:defRPr>
            </a:lvl3pPr>
            <a:lvl4pPr>
              <a:spcBef>
                <a:spcPct val="20000"/>
              </a:spcBef>
              <a:buChar char="–"/>
              <a:defRPr kumimoji="1">
                <a:solidFill>
                  <a:schemeClr val="tx1"/>
                </a:solidFill>
                <a:latin typeface="Times New Roman" pitchFamily="18" charset="0"/>
                <a:ea typeface="ＭＳ Ｐゴシック" pitchFamily="50" charset="-128"/>
              </a:defRPr>
            </a:lvl4pPr>
            <a:lvl5pPr>
              <a:spcBef>
                <a:spcPct val="20000"/>
              </a:spcBef>
              <a:buChar char="»"/>
              <a:defRPr kumimoji="1">
                <a:solidFill>
                  <a:schemeClr val="tx1"/>
                </a:solidFill>
                <a:latin typeface="Times New Roman" pitchFamily="18" charset="0"/>
                <a:ea typeface="ＭＳ Ｐゴシック" pitchFamily="50" charset="-128"/>
              </a:defRPr>
            </a:lvl5pPr>
            <a:lvl6pPr fontAlgn="base">
              <a:spcBef>
                <a:spcPct val="20000"/>
              </a:spcBef>
              <a:spcAft>
                <a:spcPct val="0"/>
              </a:spcAft>
              <a:buChar char="»"/>
              <a:defRPr kumimoji="1">
                <a:solidFill>
                  <a:schemeClr val="tx1"/>
                </a:solidFill>
                <a:latin typeface="Times New Roman" pitchFamily="18" charset="0"/>
                <a:ea typeface="ＭＳ Ｐゴシック" pitchFamily="50" charset="-128"/>
              </a:defRPr>
            </a:lvl6pPr>
            <a:lvl7pPr fontAlgn="base">
              <a:spcBef>
                <a:spcPct val="20000"/>
              </a:spcBef>
              <a:spcAft>
                <a:spcPct val="0"/>
              </a:spcAft>
              <a:buChar char="»"/>
              <a:defRPr kumimoji="1">
                <a:solidFill>
                  <a:schemeClr val="tx1"/>
                </a:solidFill>
                <a:latin typeface="Times New Roman" pitchFamily="18" charset="0"/>
                <a:ea typeface="ＭＳ Ｐゴシック" pitchFamily="50" charset="-128"/>
              </a:defRPr>
            </a:lvl7pPr>
            <a:lvl8pPr fontAlgn="base">
              <a:spcBef>
                <a:spcPct val="20000"/>
              </a:spcBef>
              <a:spcAft>
                <a:spcPct val="0"/>
              </a:spcAft>
              <a:buChar char="»"/>
              <a:defRPr kumimoji="1">
                <a:solidFill>
                  <a:schemeClr val="tx1"/>
                </a:solidFill>
                <a:latin typeface="Times New Roman" pitchFamily="18" charset="0"/>
                <a:ea typeface="ＭＳ Ｐゴシック" pitchFamily="50" charset="-128"/>
              </a:defRPr>
            </a:lvl8pPr>
            <a:lvl9pPr fontAlgn="base">
              <a:spcBef>
                <a:spcPct val="20000"/>
              </a:spcBef>
              <a:spcAft>
                <a:spcPct val="0"/>
              </a:spcAft>
              <a:buChar char="»"/>
              <a:defRPr kumimoji="1">
                <a:solidFill>
                  <a:schemeClr val="tx1"/>
                </a:solidFill>
                <a:latin typeface="Times New Roman" pitchFamily="18" charset="0"/>
                <a:ea typeface="ＭＳ Ｐゴシック" pitchFamily="50" charset="-128"/>
              </a:defRPr>
            </a:lvl9pPr>
          </a:lstStyle>
          <a:p>
            <a:pPr>
              <a:buFontTx/>
              <a:buNone/>
            </a:pPr>
            <a:r>
              <a:rPr lang="en-US" altLang="ja-JP" b="1">
                <a:latin typeface="HGP創英角ﾎﾟｯﾌﾟ体" pitchFamily="50" charset="-128"/>
                <a:ea typeface="HGP創英角ﾎﾟｯﾌﾟ体" pitchFamily="50" charset="-128"/>
              </a:rPr>
              <a:t>2)</a:t>
            </a:r>
            <a:r>
              <a:rPr lang="en-US" altLang="ja-JP" b="1">
                <a:ea typeface="HG創英角ﾎﾟｯﾌﾟ体" pitchFamily="49" charset="-128"/>
              </a:rPr>
              <a:t> </a:t>
            </a:r>
            <a:r>
              <a:rPr lang="ja-JP" altLang="en-US" b="1">
                <a:ea typeface="HG創英角ﾎﾟｯﾌﾟ体" pitchFamily="49" charset="-128"/>
              </a:rPr>
              <a:t>改善事例の内容と成果</a:t>
            </a:r>
          </a:p>
          <a:p>
            <a:pPr>
              <a:lnSpc>
                <a:spcPct val="90000"/>
              </a:lnSpc>
              <a:buFontTx/>
              <a:buNone/>
            </a:pPr>
            <a:r>
              <a:rPr lang="ja-JP" altLang="en-US" sz="1800"/>
              <a:t>　　</a:t>
            </a:r>
            <a:r>
              <a:rPr lang="ja-JP" altLang="en-US" sz="1800" b="1"/>
              <a:t>　</a:t>
            </a:r>
            <a:r>
              <a:rPr lang="ja-JP" altLang="en-US" sz="2000" b="1">
                <a:solidFill>
                  <a:srgbClr val="FF0000"/>
                </a:solidFill>
              </a:rPr>
              <a:t>■適切なテーマで内容のある確かな活動になっているか</a:t>
            </a:r>
          </a:p>
          <a:p>
            <a:pPr>
              <a:lnSpc>
                <a:spcPct val="90000"/>
              </a:lnSpc>
              <a:buFontTx/>
              <a:buNone/>
            </a:pPr>
            <a:r>
              <a:rPr lang="ja-JP" altLang="en-US" sz="2000" b="1">
                <a:solidFill>
                  <a:srgbClr val="FF0000"/>
                </a:solidFill>
              </a:rPr>
              <a:t>　　　</a:t>
            </a:r>
            <a:r>
              <a:rPr lang="ja-JP" altLang="en-US" sz="2000" b="1">
                <a:solidFill>
                  <a:srgbClr val="000099"/>
                </a:solidFill>
              </a:rPr>
              <a:t>　・</a:t>
            </a:r>
            <a:r>
              <a:rPr lang="ja-JP" altLang="en-US" sz="2400" b="1">
                <a:solidFill>
                  <a:srgbClr val="000099"/>
                </a:solidFill>
              </a:rPr>
              <a:t>個別改善事例は</a:t>
            </a:r>
            <a:r>
              <a:rPr lang="ja-JP" altLang="en-US" sz="2400" b="1"/>
              <a:t>　</a:t>
            </a:r>
          </a:p>
          <a:p>
            <a:pPr>
              <a:buFontTx/>
              <a:buNone/>
            </a:pPr>
            <a:r>
              <a:rPr lang="ja-JP" altLang="en-US" sz="2100"/>
              <a:t>　　　</a:t>
            </a:r>
            <a:r>
              <a:rPr lang="ja-JP" altLang="en-US" sz="2100">
                <a:solidFill>
                  <a:srgbClr val="000099"/>
                </a:solidFill>
              </a:rPr>
              <a:t>　　①顧客や職場ニーズに対応した適切なテーマ選定か</a:t>
            </a:r>
          </a:p>
          <a:p>
            <a:pPr>
              <a:buFontTx/>
              <a:buNone/>
            </a:pPr>
            <a:r>
              <a:rPr lang="ja-JP" altLang="en-US" sz="2100">
                <a:solidFill>
                  <a:srgbClr val="000099"/>
                </a:solidFill>
              </a:rPr>
              <a:t>　　　　　②活動プロセスは論理的・科学的で、活動結果に技術的・技能</a:t>
            </a:r>
            <a:br>
              <a:rPr lang="ja-JP" altLang="en-US" sz="2100">
                <a:solidFill>
                  <a:srgbClr val="000099"/>
                </a:solidFill>
              </a:rPr>
            </a:br>
            <a:r>
              <a:rPr lang="ja-JP" altLang="en-US" sz="2100">
                <a:solidFill>
                  <a:srgbClr val="000099"/>
                </a:solidFill>
              </a:rPr>
              <a:t>　　　　　　 的進歩は認められるか</a:t>
            </a:r>
          </a:p>
          <a:p>
            <a:pPr>
              <a:buFontTx/>
              <a:buNone/>
            </a:pPr>
            <a:r>
              <a:rPr lang="ja-JP" altLang="en-US" sz="2100">
                <a:solidFill>
                  <a:srgbClr val="000099"/>
                </a:solidFill>
              </a:rPr>
              <a:t>　　　　　③適切な手法を</a:t>
            </a:r>
            <a:r>
              <a:rPr lang="en-US" altLang="ja-JP" sz="2100">
                <a:solidFill>
                  <a:srgbClr val="000099"/>
                </a:solidFill>
              </a:rPr>
              <a:t>,</a:t>
            </a:r>
            <a:r>
              <a:rPr lang="ja-JP" altLang="en-US" sz="2100">
                <a:solidFill>
                  <a:srgbClr val="000099"/>
                </a:solidFill>
              </a:rPr>
              <a:t>正しく使っているか</a:t>
            </a:r>
          </a:p>
          <a:p>
            <a:pPr>
              <a:buFontTx/>
              <a:buNone/>
            </a:pPr>
            <a:r>
              <a:rPr lang="ja-JP" altLang="en-US" sz="2100">
                <a:solidFill>
                  <a:srgbClr val="000099"/>
                </a:solidFill>
              </a:rPr>
              <a:t>　　　　　④目標を達成し、標準化と管理の定着は的確か</a:t>
            </a:r>
            <a:r>
              <a:rPr lang="ja-JP" altLang="en-US" sz="1800">
                <a:solidFill>
                  <a:srgbClr val="000099"/>
                </a:solidFill>
              </a:rPr>
              <a:t>　</a:t>
            </a:r>
            <a:r>
              <a:rPr lang="ja-JP" altLang="en-US" sz="1800">
                <a:solidFill>
                  <a:srgbClr val="FF0000"/>
                </a:solidFill>
              </a:rPr>
              <a:t>　</a:t>
            </a:r>
          </a:p>
        </p:txBody>
      </p:sp>
      <p:sp>
        <p:nvSpPr>
          <p:cNvPr id="73739" name="Text Box 11"/>
          <p:cNvSpPr txBox="1">
            <a:spLocks noChangeArrowheads="1"/>
          </p:cNvSpPr>
          <p:nvPr/>
        </p:nvSpPr>
        <p:spPr bwMode="auto">
          <a:xfrm>
            <a:off x="7380288" y="6021388"/>
            <a:ext cx="1371600"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ea typeface="ＭＳ Ｐゴシック" pitchFamily="50" charset="-128"/>
              </a:rPr>
              <a:t>　２０点</a:t>
            </a:r>
          </a:p>
        </p:txBody>
      </p:sp>
      <p:sp>
        <p:nvSpPr>
          <p:cNvPr id="73740" name="Text Box 12"/>
          <p:cNvSpPr txBox="1">
            <a:spLocks noChangeArrowheads="1"/>
          </p:cNvSpPr>
          <p:nvPr/>
        </p:nvSpPr>
        <p:spPr bwMode="auto">
          <a:xfrm>
            <a:off x="7308850" y="2781300"/>
            <a:ext cx="1371600" cy="4572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ea typeface="ＭＳ Ｐゴシック" pitchFamily="50" charset="-128"/>
              </a:rPr>
              <a:t>　４０点</a:t>
            </a:r>
          </a:p>
        </p:txBody>
      </p:sp>
      <p:pic>
        <p:nvPicPr>
          <p:cNvPr id="7374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125" y="3429000"/>
            <a:ext cx="1944688" cy="153670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743" name="Text Box 15"/>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２３</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60350"/>
            <a:ext cx="2087562" cy="200977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287" name="AutoShape 7"/>
          <p:cNvSpPr>
            <a:spLocks noChangeArrowheads="1"/>
          </p:cNvSpPr>
          <p:nvPr/>
        </p:nvSpPr>
        <p:spPr bwMode="auto">
          <a:xfrm>
            <a:off x="468313" y="1773238"/>
            <a:ext cx="8351837" cy="3168650"/>
          </a:xfrm>
          <a:prstGeom prst="wedgeRectCallout">
            <a:avLst>
              <a:gd name="adj1" fmla="val -30745"/>
              <a:gd name="adj2" fmla="val -63477"/>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ja-JP" altLang="ja-JP"/>
          </a:p>
        </p:txBody>
      </p:sp>
      <p:sp>
        <p:nvSpPr>
          <p:cNvPr id="97282" name="Rectangle 2"/>
          <p:cNvSpPr>
            <a:spLocks noGrp="1" noChangeArrowheads="1"/>
          </p:cNvSpPr>
          <p:nvPr>
            <p:ph type="title"/>
          </p:nvPr>
        </p:nvSpPr>
        <p:spPr>
          <a:xfrm>
            <a:off x="831850" y="5157788"/>
            <a:ext cx="4460875" cy="1143000"/>
          </a:xfrm>
          <a:solidFill>
            <a:schemeClr val="bg1"/>
          </a:solidFill>
        </p:spPr>
        <p:txBody>
          <a:bodyPr/>
          <a:lstStyle/>
          <a:p>
            <a:pPr algn="l"/>
            <a:r>
              <a:rPr lang="ja-JP" altLang="en-US"/>
              <a:t>　お疲れ様でした</a:t>
            </a:r>
          </a:p>
        </p:txBody>
      </p:sp>
      <p:sp>
        <p:nvSpPr>
          <p:cNvPr id="97283" name="Rectangle 3"/>
          <p:cNvSpPr>
            <a:spLocks noGrp="1" noChangeArrowheads="1"/>
          </p:cNvSpPr>
          <p:nvPr>
            <p:ph type="body" idx="1"/>
          </p:nvPr>
        </p:nvSpPr>
        <p:spPr>
          <a:xfrm>
            <a:off x="395288" y="1973263"/>
            <a:ext cx="8137525" cy="2824162"/>
          </a:xfrm>
        </p:spPr>
        <p:txBody>
          <a:bodyPr/>
          <a:lstStyle/>
          <a:p>
            <a:pPr>
              <a:lnSpc>
                <a:spcPct val="90000"/>
              </a:lnSpc>
              <a:buFontTx/>
              <a:buNone/>
            </a:pPr>
            <a:r>
              <a:rPr lang="en-US" altLang="ja-JP" sz="2800"/>
              <a:t>   </a:t>
            </a:r>
            <a:r>
              <a:rPr lang="ja-JP" altLang="en-US" sz="2800"/>
              <a:t>　すばらしい活動をしているサークルには、すばらしいリーダーが存在します。すばらしいリーダーをつくるには運営事例発表が非常に有効です。管理監督者・推進者はＱＣサークル活動を職場マネージメントそのものと位置付け、運営事例発表をリーダーの育成の場として活用し人材育成や職場の活性化に役立てていただきたいと思います。</a:t>
            </a:r>
          </a:p>
        </p:txBody>
      </p:sp>
      <p:sp>
        <p:nvSpPr>
          <p:cNvPr id="97286" name="Text Box 6"/>
          <p:cNvSpPr txBox="1">
            <a:spLocks noChangeArrowheads="1"/>
          </p:cNvSpPr>
          <p:nvPr/>
        </p:nvSpPr>
        <p:spPr bwMode="auto">
          <a:xfrm>
            <a:off x="2843213" y="404813"/>
            <a:ext cx="3025775" cy="64135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600" i="1"/>
              <a:t>最後に！</a:t>
            </a:r>
          </a:p>
        </p:txBody>
      </p:sp>
      <p:pic>
        <p:nvPicPr>
          <p:cNvPr id="9728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4652963"/>
            <a:ext cx="2520950" cy="180340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289" name="Text Box 9"/>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２４</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609600" y="331788"/>
            <a:ext cx="6770688" cy="576262"/>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67" name="Text Box 3"/>
          <p:cNvSpPr txBox="1">
            <a:spLocks noChangeArrowheads="1"/>
          </p:cNvSpPr>
          <p:nvPr/>
        </p:nvSpPr>
        <p:spPr bwMode="auto">
          <a:xfrm>
            <a:off x="539750" y="249238"/>
            <a:ext cx="6781800" cy="579437"/>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t>２．短期運営事例と中期運営事例</a:t>
            </a:r>
          </a:p>
        </p:txBody>
      </p:sp>
      <p:sp>
        <p:nvSpPr>
          <p:cNvPr id="113668" name="AutoShape 4"/>
          <p:cNvSpPr>
            <a:spLocks noChangeArrowheads="1"/>
          </p:cNvSpPr>
          <p:nvPr/>
        </p:nvSpPr>
        <p:spPr bwMode="auto">
          <a:xfrm>
            <a:off x="4648200" y="2205038"/>
            <a:ext cx="4191000" cy="4241800"/>
          </a:xfrm>
          <a:prstGeom prst="roundRect">
            <a:avLst>
              <a:gd name="adj" fmla="val 16667"/>
            </a:avLst>
          </a:prstGeom>
          <a:solidFill>
            <a:srgbClr val="CC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69" name="AutoShape 5"/>
          <p:cNvSpPr>
            <a:spLocks noChangeArrowheads="1"/>
          </p:cNvSpPr>
          <p:nvPr/>
        </p:nvSpPr>
        <p:spPr bwMode="auto">
          <a:xfrm>
            <a:off x="4800600" y="2708275"/>
            <a:ext cx="3886200" cy="1512888"/>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kumimoji="0" lang="ja-JP" altLang="en-US" sz="3200">
                <a:solidFill>
                  <a:schemeClr val="accent2"/>
                </a:solidFill>
                <a:latin typeface="Arial" charset="0"/>
                <a:ea typeface="HGP創英角ﾎﾟｯﾌﾟ体" pitchFamily="50" charset="-128"/>
              </a:rPr>
              <a:t>　さつき大会</a:t>
            </a:r>
            <a:r>
              <a:rPr kumimoji="0" lang="ja-JP" altLang="en-US" sz="2400">
                <a:solidFill>
                  <a:schemeClr val="accent2"/>
                </a:solidFill>
                <a:latin typeface="Arial" charset="0"/>
                <a:ea typeface="HGP創英角ﾎﾟｯﾌﾟ体" pitchFamily="50" charset="-128"/>
              </a:rPr>
              <a:t/>
            </a:r>
            <a:br>
              <a:rPr kumimoji="0" lang="ja-JP" altLang="en-US" sz="2400">
                <a:solidFill>
                  <a:schemeClr val="accent2"/>
                </a:solidFill>
                <a:latin typeface="Arial" charset="0"/>
                <a:ea typeface="HGP創英角ﾎﾟｯﾌﾟ体" pitchFamily="50" charset="-128"/>
              </a:rPr>
            </a:br>
            <a:r>
              <a:rPr kumimoji="0" lang="ja-JP" altLang="en-US" sz="2400">
                <a:solidFill>
                  <a:schemeClr val="accent2"/>
                </a:solidFill>
                <a:latin typeface="Arial" charset="0"/>
                <a:ea typeface="HGP創英角ﾎﾟｯﾌﾟ体" pitchFamily="50" charset="-128"/>
              </a:rPr>
              <a:t>　</a:t>
            </a:r>
            <a:r>
              <a:rPr kumimoji="0" lang="ja-JP" altLang="en-US">
                <a:solidFill>
                  <a:schemeClr val="accent2"/>
                </a:solidFill>
                <a:latin typeface="Arial" charset="0"/>
                <a:ea typeface="HGP創英角ﾎﾟｯﾌﾟ体" pitchFamily="50" charset="-128"/>
              </a:rPr>
              <a:t>東海支部選抜大会出場を目指し　</a:t>
            </a:r>
            <a:br>
              <a:rPr kumimoji="0" lang="ja-JP" altLang="en-US">
                <a:solidFill>
                  <a:schemeClr val="accent2"/>
                </a:solidFill>
                <a:latin typeface="Arial" charset="0"/>
                <a:ea typeface="HGP創英角ﾎﾟｯﾌﾟ体" pitchFamily="50" charset="-128"/>
              </a:rPr>
            </a:br>
            <a:r>
              <a:rPr kumimoji="0" lang="ja-JP" altLang="en-US">
                <a:solidFill>
                  <a:schemeClr val="accent2"/>
                </a:solidFill>
                <a:latin typeface="Arial" charset="0"/>
                <a:ea typeface="HGP創英角ﾎﾟｯﾌﾟ体" pitchFamily="50" charset="-128"/>
              </a:rPr>
              <a:t>　</a:t>
            </a:r>
            <a:r>
              <a:rPr kumimoji="0" lang="en-US" altLang="ja-JP">
                <a:solidFill>
                  <a:schemeClr val="accent2"/>
                </a:solidFill>
                <a:latin typeface="HG創英角ﾎﾟｯﾌﾟ体" pitchFamily="49" charset="-128"/>
              </a:rPr>
              <a:t>8</a:t>
            </a:r>
            <a:r>
              <a:rPr kumimoji="0" lang="ja-JP" altLang="en-US">
                <a:solidFill>
                  <a:schemeClr val="accent2"/>
                </a:solidFill>
                <a:latin typeface="Arial" charset="0"/>
                <a:ea typeface="HGP創英角ﾎﾟｯﾌﾟ体" pitchFamily="50" charset="-128"/>
              </a:rPr>
              <a:t>サークルが発表出来ます</a:t>
            </a:r>
            <a:r>
              <a:rPr kumimoji="0" lang="ja-JP" altLang="en-US" sz="1400">
                <a:solidFill>
                  <a:schemeClr val="accent2"/>
                </a:solidFill>
                <a:latin typeface="Arial" charset="0"/>
                <a:ea typeface="HGP創英角ﾎﾟｯﾌﾟ体" pitchFamily="50" charset="-128"/>
              </a:rPr>
              <a:t/>
            </a:r>
            <a:br>
              <a:rPr kumimoji="0" lang="ja-JP" altLang="en-US" sz="1400">
                <a:solidFill>
                  <a:schemeClr val="accent2"/>
                </a:solidFill>
                <a:latin typeface="Arial" charset="0"/>
                <a:ea typeface="HGP創英角ﾎﾟｯﾌﾟ体" pitchFamily="50" charset="-128"/>
              </a:rPr>
            </a:br>
            <a:endParaRPr kumimoji="0" lang="ja-JP" altLang="en-US" sz="1400">
              <a:solidFill>
                <a:schemeClr val="accent2"/>
              </a:solidFill>
              <a:latin typeface="Arial" charset="0"/>
              <a:ea typeface="HGP創英角ﾎﾟｯﾌﾟ体" pitchFamily="50" charset="-128"/>
            </a:endParaRPr>
          </a:p>
        </p:txBody>
      </p:sp>
      <p:sp>
        <p:nvSpPr>
          <p:cNvPr id="113670" name="AutoShape 6"/>
          <p:cNvSpPr>
            <a:spLocks noChangeArrowheads="1"/>
          </p:cNvSpPr>
          <p:nvPr/>
        </p:nvSpPr>
        <p:spPr bwMode="auto">
          <a:xfrm>
            <a:off x="5148263" y="4773613"/>
            <a:ext cx="3135312" cy="527050"/>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a:solidFill>
                  <a:schemeClr val="accent2"/>
                </a:solidFill>
                <a:latin typeface="Arial" charset="0"/>
                <a:ea typeface="HGP創英角ﾎﾟｯﾌﾟ体" pitchFamily="50" charset="-128"/>
              </a:rPr>
              <a:t>東海支部選抜大会</a:t>
            </a:r>
          </a:p>
        </p:txBody>
      </p:sp>
      <p:sp>
        <p:nvSpPr>
          <p:cNvPr id="113671" name="AutoShape 7"/>
          <p:cNvSpPr>
            <a:spLocks noChangeArrowheads="1"/>
          </p:cNvSpPr>
          <p:nvPr/>
        </p:nvSpPr>
        <p:spPr bwMode="auto">
          <a:xfrm>
            <a:off x="5219700" y="5805488"/>
            <a:ext cx="3241675" cy="503237"/>
          </a:xfrm>
          <a:prstGeom prst="roundRect">
            <a:avLst>
              <a:gd name="adj" fmla="val 16667"/>
            </a:avLst>
          </a:prstGeom>
          <a:solidFill>
            <a:srgbClr val="FFFFFF"/>
          </a:soli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000">
                <a:solidFill>
                  <a:schemeClr val="accent2"/>
                </a:solidFill>
                <a:latin typeface="Arial" charset="0"/>
                <a:ea typeface="HGP創英角ﾎﾟｯﾌﾟ体" pitchFamily="50" charset="-128"/>
              </a:rPr>
              <a:t>全日本選抜大会</a:t>
            </a:r>
          </a:p>
        </p:txBody>
      </p:sp>
      <p:sp>
        <p:nvSpPr>
          <p:cNvPr id="113672" name="AutoShape 8"/>
          <p:cNvSpPr>
            <a:spLocks noChangeArrowheads="1"/>
          </p:cNvSpPr>
          <p:nvPr/>
        </p:nvSpPr>
        <p:spPr bwMode="auto">
          <a:xfrm>
            <a:off x="5486400" y="1898650"/>
            <a:ext cx="2532063" cy="666750"/>
          </a:xfrm>
          <a:prstGeom prst="roundRect">
            <a:avLst>
              <a:gd name="adj" fmla="val 16667"/>
            </a:avLst>
          </a:prstGeom>
          <a:solidFill>
            <a:schemeClr val="bg1"/>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u="sng">
                <a:solidFill>
                  <a:schemeClr val="accent2"/>
                </a:solidFill>
                <a:latin typeface="Arial" charset="0"/>
                <a:ea typeface="HGP創英角ﾎﾟｯﾌﾟ体" pitchFamily="50" charset="-128"/>
              </a:rPr>
              <a:t>中期 </a:t>
            </a:r>
            <a:r>
              <a:rPr kumimoji="0" lang="ja-JP" altLang="en-US" sz="2000">
                <a:solidFill>
                  <a:schemeClr val="accent2"/>
                </a:solidFill>
                <a:latin typeface="Arial" charset="0"/>
                <a:ea typeface="HGP創英角ﾎﾟｯﾌﾟ体" pitchFamily="50" charset="-128"/>
              </a:rPr>
              <a:t>運営事例</a:t>
            </a:r>
            <a:endParaRPr kumimoji="0" lang="ja-JP" altLang="en-US" sz="2400">
              <a:solidFill>
                <a:schemeClr val="accent2"/>
              </a:solidFill>
              <a:latin typeface="Arial" charset="0"/>
              <a:ea typeface="HGP創英角ﾎﾟｯﾌﾟ体" pitchFamily="50" charset="-128"/>
            </a:endParaRPr>
          </a:p>
        </p:txBody>
      </p:sp>
      <p:sp>
        <p:nvSpPr>
          <p:cNvPr id="113673" name="Text Box 9"/>
          <p:cNvSpPr txBox="1">
            <a:spLocks noChangeArrowheads="1"/>
          </p:cNvSpPr>
          <p:nvPr/>
        </p:nvSpPr>
        <p:spPr bwMode="auto">
          <a:xfrm>
            <a:off x="6372225" y="4276725"/>
            <a:ext cx="220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400"/>
              <a:t>代表２サークル</a:t>
            </a:r>
          </a:p>
        </p:txBody>
      </p:sp>
      <p:sp>
        <p:nvSpPr>
          <p:cNvPr id="113674" name="Text Box 10"/>
          <p:cNvSpPr txBox="1">
            <a:spLocks noChangeArrowheads="1"/>
          </p:cNvSpPr>
          <p:nvPr/>
        </p:nvSpPr>
        <p:spPr bwMode="auto">
          <a:xfrm>
            <a:off x="6443663" y="5429250"/>
            <a:ext cx="2057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1400"/>
              <a:t>代表３サークル</a:t>
            </a:r>
          </a:p>
        </p:txBody>
      </p:sp>
      <p:sp>
        <p:nvSpPr>
          <p:cNvPr id="113675" name="AutoShape 11"/>
          <p:cNvSpPr>
            <a:spLocks noChangeArrowheads="1"/>
          </p:cNvSpPr>
          <p:nvPr/>
        </p:nvSpPr>
        <p:spPr bwMode="auto">
          <a:xfrm rot="5400000">
            <a:off x="5795963" y="4148137"/>
            <a:ext cx="431800" cy="72072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76" name="AutoShape 12"/>
          <p:cNvSpPr>
            <a:spLocks noChangeArrowheads="1"/>
          </p:cNvSpPr>
          <p:nvPr/>
        </p:nvSpPr>
        <p:spPr bwMode="auto">
          <a:xfrm rot="5400000">
            <a:off x="5831682" y="5193506"/>
            <a:ext cx="360362" cy="72072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77" name="Text Box 13"/>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a:t>
            </a:r>
          </a:p>
        </p:txBody>
      </p:sp>
      <p:sp>
        <p:nvSpPr>
          <p:cNvPr id="113678" name="AutoShape 14"/>
          <p:cNvSpPr>
            <a:spLocks noChangeArrowheads="1"/>
          </p:cNvSpPr>
          <p:nvPr/>
        </p:nvSpPr>
        <p:spPr bwMode="auto">
          <a:xfrm>
            <a:off x="827088" y="1052513"/>
            <a:ext cx="7632700" cy="504825"/>
          </a:xfrm>
          <a:prstGeom prst="roundRect">
            <a:avLst>
              <a:gd name="adj" fmla="val 16667"/>
            </a:avLst>
          </a:prstGeom>
          <a:noFill/>
          <a:ln>
            <a:noFill/>
          </a:ln>
          <a:effectLst/>
          <a:extLst>
            <a:ext uri="{909E8E84-426E-40DD-AFC4-6F175D3DCCD1}">
              <a14:hiddenFill xmlns:a14="http://schemas.microsoft.com/office/drawing/2010/main">
                <a:solidFill>
                  <a:srgbClr val="FF66FF"/>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kumimoji="0" lang="ja-JP" altLang="en-US">
                <a:latin typeface="Arial" charset="0"/>
                <a:ea typeface="ＭＳ Ｐゴシック" pitchFamily="50" charset="-128"/>
              </a:rPr>
              <a:t>静岡地区は、より気軽に多くのサークルに運営事例に取り組んで頂こうと、</a:t>
            </a:r>
            <a:br>
              <a:rPr kumimoji="0" lang="ja-JP" altLang="en-US">
                <a:latin typeface="Arial" charset="0"/>
                <a:ea typeface="ＭＳ Ｐゴシック" pitchFamily="50" charset="-128"/>
              </a:rPr>
            </a:br>
            <a:r>
              <a:rPr kumimoji="0" lang="ja-JP" altLang="en-US">
                <a:latin typeface="Arial" charset="0"/>
                <a:ea typeface="ＭＳ Ｐゴシック" pitchFamily="50" charset="-128"/>
              </a:rPr>
              <a:t>新春大会に短期運営事例（</a:t>
            </a:r>
            <a:r>
              <a:rPr kumimoji="0" lang="ja-JP" altLang="en-US">
                <a:ea typeface="HG丸ｺﾞｼｯｸM-PRO" pitchFamily="50" charset="-128"/>
              </a:rPr>
              <a:t>簡易型）</a:t>
            </a:r>
            <a:r>
              <a:rPr kumimoji="0" lang="ja-JP" altLang="en-US">
                <a:latin typeface="Arial" charset="0"/>
                <a:ea typeface="ＭＳ Ｐゴシック" pitchFamily="50" charset="-128"/>
              </a:rPr>
              <a:t>の発表会場を設けています。</a:t>
            </a:r>
          </a:p>
        </p:txBody>
      </p:sp>
      <p:sp>
        <p:nvSpPr>
          <p:cNvPr id="113679" name="AutoShape 15"/>
          <p:cNvSpPr>
            <a:spLocks noChangeArrowheads="1"/>
          </p:cNvSpPr>
          <p:nvPr/>
        </p:nvSpPr>
        <p:spPr bwMode="auto">
          <a:xfrm>
            <a:off x="385763" y="2193925"/>
            <a:ext cx="4092575" cy="4113213"/>
          </a:xfrm>
          <a:prstGeom prst="roundRect">
            <a:avLst>
              <a:gd name="adj" fmla="val 16667"/>
            </a:avLst>
          </a:prstGeom>
          <a:solidFill>
            <a:srgbClr val="CCFFFF"/>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80" name="AutoShape 16"/>
          <p:cNvSpPr>
            <a:spLocks noChangeArrowheads="1"/>
          </p:cNvSpPr>
          <p:nvPr/>
        </p:nvSpPr>
        <p:spPr bwMode="auto">
          <a:xfrm>
            <a:off x="1223963" y="1841500"/>
            <a:ext cx="2441575" cy="671513"/>
          </a:xfrm>
          <a:prstGeom prst="roundRect">
            <a:avLst>
              <a:gd name="adj" fmla="val 16667"/>
            </a:avLst>
          </a:prstGeom>
          <a:solidFill>
            <a:srgbClr val="CCFFCC"/>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kumimoji="0" lang="ja-JP" altLang="en-US" sz="2800" u="sng">
                <a:latin typeface="Arial" charset="0"/>
                <a:ea typeface="HGP創英角ﾎﾟｯﾌﾟ体" pitchFamily="50" charset="-128"/>
              </a:rPr>
              <a:t>短期 </a:t>
            </a:r>
            <a:r>
              <a:rPr kumimoji="0" lang="ja-JP" altLang="en-US" sz="2000">
                <a:latin typeface="Arial" charset="0"/>
                <a:ea typeface="HGP創英角ﾎﾟｯﾌﾟ体" pitchFamily="50" charset="-128"/>
              </a:rPr>
              <a:t>運営事例</a:t>
            </a:r>
          </a:p>
        </p:txBody>
      </p:sp>
      <p:sp>
        <p:nvSpPr>
          <p:cNvPr id="113681" name="Rectangle 17"/>
          <p:cNvSpPr>
            <a:spLocks noChangeArrowheads="1"/>
          </p:cNvSpPr>
          <p:nvPr/>
        </p:nvSpPr>
        <p:spPr bwMode="auto">
          <a:xfrm>
            <a:off x="539750" y="4437063"/>
            <a:ext cx="3694113" cy="124142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r>
              <a:rPr kumimoji="0" lang="ja-JP" altLang="en-US" sz="2000">
                <a:solidFill>
                  <a:srgbClr val="FF0000"/>
                </a:solidFill>
              </a:rPr>
              <a:t>１年程度の短期間</a:t>
            </a:r>
            <a:r>
              <a:rPr kumimoji="0" lang="ja-JP" altLang="en-US" sz="2000"/>
              <a:t>でサークルが</a:t>
            </a:r>
            <a:br>
              <a:rPr kumimoji="0" lang="ja-JP" altLang="en-US" sz="2000"/>
            </a:br>
            <a:r>
              <a:rPr kumimoji="0" lang="ja-JP" altLang="en-US" sz="2000"/>
              <a:t>どう成長したかを</a:t>
            </a:r>
            <a:r>
              <a:rPr kumimoji="0" lang="ja-JP" altLang="en-US" sz="2000">
                <a:solidFill>
                  <a:srgbClr val="FF0000"/>
                </a:solidFill>
              </a:rPr>
              <a:t>改善事例</a:t>
            </a:r>
            <a:br>
              <a:rPr kumimoji="0" lang="ja-JP" altLang="en-US" sz="2000">
                <a:solidFill>
                  <a:srgbClr val="FF0000"/>
                </a:solidFill>
              </a:rPr>
            </a:br>
            <a:r>
              <a:rPr kumimoji="0" lang="ja-JP" altLang="en-US" sz="2000">
                <a:solidFill>
                  <a:srgbClr val="FF0000"/>
                </a:solidFill>
              </a:rPr>
              <a:t>（１事例）</a:t>
            </a:r>
            <a:r>
              <a:rPr kumimoji="0" lang="ja-JP" altLang="en-US" sz="2000"/>
              <a:t>を交えて発表する</a:t>
            </a:r>
          </a:p>
        </p:txBody>
      </p:sp>
      <p:sp>
        <p:nvSpPr>
          <p:cNvPr id="113682" name="AutoShape 18"/>
          <p:cNvSpPr>
            <a:spLocks noChangeArrowheads="1"/>
          </p:cNvSpPr>
          <p:nvPr/>
        </p:nvSpPr>
        <p:spPr bwMode="auto">
          <a:xfrm>
            <a:off x="1833563" y="5748338"/>
            <a:ext cx="2514600" cy="914400"/>
          </a:xfrm>
          <a:prstGeom prst="wedgeRoundRectCallout">
            <a:avLst>
              <a:gd name="adj1" fmla="val -79421"/>
              <a:gd name="adj2" fmla="val 5556"/>
              <a:gd name="adj3" fmla="val 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endParaRPr kumimoji="0" lang="ja-JP" altLang="ja-JP" sz="2400">
              <a:ea typeface="ＭＳ Ｐゴシック" pitchFamily="50" charset="-128"/>
            </a:endParaRPr>
          </a:p>
        </p:txBody>
      </p:sp>
      <p:sp>
        <p:nvSpPr>
          <p:cNvPr id="113683" name="Text Box 19"/>
          <p:cNvSpPr txBox="1">
            <a:spLocks noChangeArrowheads="1"/>
          </p:cNvSpPr>
          <p:nvPr/>
        </p:nvSpPr>
        <p:spPr bwMode="auto">
          <a:xfrm>
            <a:off x="2101850" y="5840413"/>
            <a:ext cx="20859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400" i="1">
                <a:ea typeface="HGP白洲極太楷書体" pitchFamily="66" charset="-128"/>
              </a:rPr>
              <a:t>気軽に参加して下さい</a:t>
            </a:r>
            <a:r>
              <a:rPr kumimoji="0" lang="ja-JP" altLang="en-US" sz="2400" b="1" i="1">
                <a:ea typeface="HGP白洲極太楷書体" pitchFamily="66" charset="-128"/>
              </a:rPr>
              <a:t>！</a:t>
            </a:r>
          </a:p>
        </p:txBody>
      </p:sp>
      <p:pic>
        <p:nvPicPr>
          <p:cNvPr id="113684"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5661025"/>
            <a:ext cx="898525"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685" name="AutoShape 21"/>
          <p:cNvSpPr>
            <a:spLocks noChangeArrowheads="1"/>
          </p:cNvSpPr>
          <p:nvPr/>
        </p:nvSpPr>
        <p:spPr bwMode="auto">
          <a:xfrm>
            <a:off x="468313" y="2708275"/>
            <a:ext cx="3887787" cy="1655763"/>
          </a:xfrm>
          <a:prstGeom prst="roundRect">
            <a:avLst>
              <a:gd name="adj" fmla="val 16667"/>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13686" name="Text Box 22"/>
          <p:cNvSpPr txBox="1">
            <a:spLocks noChangeArrowheads="1"/>
          </p:cNvSpPr>
          <p:nvPr/>
        </p:nvSpPr>
        <p:spPr bwMode="auto">
          <a:xfrm>
            <a:off x="539750" y="2716213"/>
            <a:ext cx="3816350" cy="143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kumimoji="0" lang="ja-JP" altLang="en-US" sz="2000">
                <a:solidFill>
                  <a:schemeClr val="tx2"/>
                </a:solidFill>
                <a:latin typeface="HGP創英角ﾎﾟｯﾌﾟ体" pitchFamily="50" charset="-128"/>
                <a:ea typeface="HGP創英角ﾎﾟｯﾌﾟ体" pitchFamily="50" charset="-128"/>
              </a:rPr>
              <a:t>　</a:t>
            </a:r>
            <a:r>
              <a:rPr kumimoji="0" lang="ja-JP" altLang="en-US" sz="3200">
                <a:solidFill>
                  <a:schemeClr val="tx2"/>
                </a:solidFill>
                <a:latin typeface="HGP創英角ﾎﾟｯﾌﾟ体" pitchFamily="50" charset="-128"/>
                <a:ea typeface="HGP創英角ﾎﾟｯﾌﾟ体" pitchFamily="50" charset="-128"/>
              </a:rPr>
              <a:t>新春大会</a:t>
            </a:r>
          </a:p>
          <a:p>
            <a:pPr eaLnBrk="0" hangingPunct="0"/>
            <a:r>
              <a:rPr kumimoji="0" lang="ja-JP" altLang="en-US" sz="2000">
                <a:solidFill>
                  <a:schemeClr val="tx2"/>
                </a:solidFill>
                <a:latin typeface="HGP創英角ﾎﾟｯﾌﾟ体" pitchFamily="50" charset="-128"/>
                <a:ea typeface="HGP創英角ﾎﾟｯﾌﾟ体" pitchFamily="50" charset="-128"/>
              </a:rPr>
              <a:t>　　</a:t>
            </a:r>
            <a:r>
              <a:rPr kumimoji="0" lang="ja-JP" altLang="en-US">
                <a:solidFill>
                  <a:schemeClr val="tx2"/>
                </a:solidFill>
                <a:latin typeface="HGP創英角ﾎﾟｯﾌﾟ体" pitchFamily="50" charset="-128"/>
                <a:ea typeface="HGP創英角ﾎﾟｯﾌﾟ体" pitchFamily="50" charset="-128"/>
              </a:rPr>
              <a:t>東部会場・西部会場</a:t>
            </a:r>
            <a:br>
              <a:rPr kumimoji="0" lang="ja-JP" altLang="en-US">
                <a:solidFill>
                  <a:schemeClr val="tx2"/>
                </a:solidFill>
                <a:latin typeface="HGP創英角ﾎﾟｯﾌﾟ体" pitchFamily="50" charset="-128"/>
                <a:ea typeface="HGP創英角ﾎﾟｯﾌﾟ体" pitchFamily="50" charset="-128"/>
              </a:rPr>
            </a:br>
            <a:r>
              <a:rPr kumimoji="0" lang="ja-JP" altLang="en-US">
                <a:solidFill>
                  <a:schemeClr val="tx2"/>
                </a:solidFill>
                <a:latin typeface="HGP創英角ﾎﾟｯﾌﾟ体" pitchFamily="50" charset="-128"/>
                <a:ea typeface="HGP創英角ﾎﾟｯﾌﾟ体" pitchFamily="50" charset="-128"/>
              </a:rPr>
              <a:t>　　各４サークルが発表出来ます</a:t>
            </a:r>
          </a:p>
          <a:p>
            <a:pPr eaLnBrk="0" hangingPunct="0"/>
            <a:r>
              <a:rPr kumimoji="0" lang="ja-JP" altLang="en-US">
                <a:solidFill>
                  <a:schemeClr val="tx2"/>
                </a:solidFill>
                <a:latin typeface="HGP創英角ﾎﾟｯﾌﾟ体" pitchFamily="50" charset="-128"/>
                <a:ea typeface="HGP創英角ﾎﾟｯﾌﾟ体" pitchFamily="50" charset="-128"/>
              </a:rPr>
              <a:t>　</a:t>
            </a:r>
            <a:r>
              <a:rPr kumimoji="0" lang="ja-JP" altLang="en-US">
                <a:solidFill>
                  <a:srgbClr val="0033CC"/>
                </a:solidFill>
                <a:latin typeface="HGP創英角ﾎﾟｯﾌﾟ体" pitchFamily="50" charset="-128"/>
                <a:ea typeface="HGP創英角ﾎﾟｯﾌﾟ体" pitchFamily="50" charset="-128"/>
              </a:rPr>
              <a:t>（中期事例へ向けての足がかり）</a:t>
            </a:r>
          </a:p>
        </p:txBody>
      </p:sp>
      <p:sp>
        <p:nvSpPr>
          <p:cNvPr id="113687" name="AutoShape 23"/>
          <p:cNvSpPr>
            <a:spLocks noChangeArrowheads="1"/>
          </p:cNvSpPr>
          <p:nvPr/>
        </p:nvSpPr>
        <p:spPr bwMode="auto">
          <a:xfrm rot="16168755" flipH="1">
            <a:off x="4490244" y="1258094"/>
            <a:ext cx="381000" cy="1512888"/>
          </a:xfrm>
          <a:prstGeom prst="curvedRightArrow">
            <a:avLst>
              <a:gd name="adj1" fmla="val 79417"/>
              <a:gd name="adj2" fmla="val 158833"/>
              <a:gd name="adj3" fmla="val 3333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5" name="Rectangle 203"/>
          <p:cNvSpPr>
            <a:spLocks noChangeArrowheads="1"/>
          </p:cNvSpPr>
          <p:nvPr/>
        </p:nvSpPr>
        <p:spPr bwMode="auto">
          <a:xfrm>
            <a:off x="385763" y="114300"/>
            <a:ext cx="4691062" cy="57785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74" name="Text Box 2"/>
          <p:cNvSpPr txBox="1">
            <a:spLocks noChangeArrowheads="1"/>
          </p:cNvSpPr>
          <p:nvPr/>
        </p:nvSpPr>
        <p:spPr bwMode="auto">
          <a:xfrm>
            <a:off x="323850" y="106363"/>
            <a:ext cx="4692650" cy="519112"/>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　２．サークル運営とは</a:t>
            </a:r>
          </a:p>
        </p:txBody>
      </p:sp>
      <p:sp>
        <p:nvSpPr>
          <p:cNvPr id="79912" name="AutoShape 40"/>
          <p:cNvSpPr>
            <a:spLocks noChangeArrowheads="1"/>
          </p:cNvSpPr>
          <p:nvPr/>
        </p:nvSpPr>
        <p:spPr bwMode="auto">
          <a:xfrm>
            <a:off x="304800" y="762000"/>
            <a:ext cx="7010400" cy="5867400"/>
          </a:xfrm>
          <a:prstGeom prst="octagon">
            <a:avLst>
              <a:gd name="adj" fmla="val 29287"/>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86" name="Oval 14"/>
          <p:cNvSpPr>
            <a:spLocks noChangeArrowheads="1"/>
          </p:cNvSpPr>
          <p:nvPr/>
        </p:nvSpPr>
        <p:spPr bwMode="auto">
          <a:xfrm>
            <a:off x="2195513" y="2060575"/>
            <a:ext cx="3168650" cy="2736850"/>
          </a:xfrm>
          <a:prstGeom prst="ellipse">
            <a:avLst/>
          </a:prstGeom>
          <a:gradFill rotWithShape="1">
            <a:gsLst>
              <a:gs pos="0">
                <a:srgbClr val="00FF00">
                  <a:gamma/>
                  <a:shade val="46275"/>
                  <a:invGamma/>
                </a:srgbClr>
              </a:gs>
              <a:gs pos="50000">
                <a:srgbClr val="00FF00"/>
              </a:gs>
              <a:gs pos="100000">
                <a:srgbClr val="00FF00">
                  <a:gamma/>
                  <a:shade val="46275"/>
                  <a:invGamma/>
                </a:srgbClr>
              </a:gs>
            </a:gsLst>
            <a:lin ang="0" scaled="1"/>
          </a:gra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75" name="Text Box 3"/>
          <p:cNvSpPr txBox="1">
            <a:spLocks noChangeArrowheads="1"/>
          </p:cNvSpPr>
          <p:nvPr/>
        </p:nvSpPr>
        <p:spPr bwMode="auto">
          <a:xfrm>
            <a:off x="2268538" y="2781300"/>
            <a:ext cx="31686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3200">
                <a:solidFill>
                  <a:srgbClr val="FF0000"/>
                </a:solidFill>
              </a:rPr>
              <a:t>テーマ解決活動</a:t>
            </a:r>
          </a:p>
        </p:txBody>
      </p:sp>
      <p:sp>
        <p:nvSpPr>
          <p:cNvPr id="79919" name="Line 47"/>
          <p:cNvSpPr>
            <a:spLocks noChangeShapeType="1"/>
          </p:cNvSpPr>
          <p:nvPr/>
        </p:nvSpPr>
        <p:spPr bwMode="auto">
          <a:xfrm flipH="1" flipV="1">
            <a:off x="304800" y="3429000"/>
            <a:ext cx="18907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79925" name="Picture 5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675" y="3355975"/>
            <a:ext cx="10826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0099" name="Group 227"/>
          <p:cNvGrpSpPr>
            <a:grpSpLocks/>
          </p:cNvGrpSpPr>
          <p:nvPr/>
        </p:nvGrpSpPr>
        <p:grpSpPr bwMode="auto">
          <a:xfrm>
            <a:off x="323850" y="3500438"/>
            <a:ext cx="3678238" cy="3163887"/>
            <a:chOff x="204" y="2208"/>
            <a:chExt cx="2317" cy="1993"/>
          </a:xfrm>
        </p:grpSpPr>
        <p:grpSp>
          <p:nvGrpSpPr>
            <p:cNvPr id="80096" name="Group 224"/>
            <p:cNvGrpSpPr>
              <a:grpSpLocks/>
            </p:cNvGrpSpPr>
            <p:nvPr/>
          </p:nvGrpSpPr>
          <p:grpSpPr bwMode="auto">
            <a:xfrm>
              <a:off x="204" y="2208"/>
              <a:ext cx="2317" cy="1993"/>
              <a:chOff x="204" y="2208"/>
              <a:chExt cx="2317" cy="1993"/>
            </a:xfrm>
          </p:grpSpPr>
          <p:sp>
            <p:nvSpPr>
              <p:cNvPr id="79878" name="Text Box 6"/>
              <p:cNvSpPr txBox="1">
                <a:spLocks noChangeArrowheads="1"/>
              </p:cNvSpPr>
              <p:nvPr/>
            </p:nvSpPr>
            <p:spPr bwMode="auto">
              <a:xfrm>
                <a:off x="295" y="2937"/>
                <a:ext cx="1625"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・コミュニケーション</a:t>
                </a:r>
                <a:br>
                  <a:rPr lang="ja-JP" altLang="en-US"/>
                </a:br>
                <a:r>
                  <a:rPr lang="ja-JP" altLang="en-US"/>
                  <a:t>　</a:t>
                </a:r>
                <a:r>
                  <a:rPr lang="ja-JP" altLang="en-US" sz="1400"/>
                  <a:t>（派遣、外国人含む）</a:t>
                </a:r>
              </a:p>
            </p:txBody>
          </p:sp>
          <p:sp>
            <p:nvSpPr>
              <p:cNvPr id="79879" name="Text Box 7"/>
              <p:cNvSpPr txBox="1">
                <a:spLocks noChangeArrowheads="1"/>
              </p:cNvSpPr>
              <p:nvPr/>
            </p:nvSpPr>
            <p:spPr bwMode="auto">
              <a:xfrm>
                <a:off x="204" y="2688"/>
                <a:ext cx="16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・レクレーション</a:t>
                </a:r>
              </a:p>
            </p:txBody>
          </p:sp>
          <p:sp>
            <p:nvSpPr>
              <p:cNvPr id="79893" name="Text Box 21"/>
              <p:cNvSpPr txBox="1">
                <a:spLocks noChangeArrowheads="1"/>
              </p:cNvSpPr>
              <p:nvPr/>
            </p:nvSpPr>
            <p:spPr bwMode="auto">
              <a:xfrm>
                <a:off x="1066" y="3385"/>
                <a:ext cx="145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明るく楽しい職場つくり</a:t>
                </a:r>
              </a:p>
            </p:txBody>
          </p:sp>
          <p:sp>
            <p:nvSpPr>
              <p:cNvPr id="79898" name="Text Box 26"/>
              <p:cNvSpPr txBox="1">
                <a:spLocks noChangeArrowheads="1"/>
              </p:cNvSpPr>
              <p:nvPr/>
            </p:nvSpPr>
            <p:spPr bwMode="auto">
              <a:xfrm>
                <a:off x="204" y="2208"/>
                <a:ext cx="124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・人間関係</a:t>
                </a:r>
              </a:p>
            </p:txBody>
          </p:sp>
          <p:pic>
            <p:nvPicPr>
              <p:cNvPr id="79921" name="Picture 4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 y="3385"/>
                <a:ext cx="768" cy="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939" name="Text Box 67"/>
              <p:cNvSpPr txBox="1">
                <a:spLocks noChangeArrowheads="1"/>
              </p:cNvSpPr>
              <p:nvPr/>
            </p:nvSpPr>
            <p:spPr bwMode="auto">
              <a:xfrm>
                <a:off x="204" y="2448"/>
                <a:ext cx="1354"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・チームワーク</a:t>
                </a:r>
              </a:p>
            </p:txBody>
          </p:sp>
        </p:grpSp>
        <p:sp>
          <p:nvSpPr>
            <p:cNvPr id="80070" name="AutoShape 198"/>
            <p:cNvSpPr>
              <a:spLocks noChangeArrowheads="1"/>
            </p:cNvSpPr>
            <p:nvPr/>
          </p:nvSpPr>
          <p:spPr bwMode="auto">
            <a:xfrm rot="-1541312">
              <a:off x="1477" y="2375"/>
              <a:ext cx="227" cy="58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9916" name="Line 44"/>
          <p:cNvSpPr>
            <a:spLocks noChangeShapeType="1"/>
          </p:cNvSpPr>
          <p:nvPr/>
        </p:nvSpPr>
        <p:spPr bwMode="auto">
          <a:xfrm>
            <a:off x="3810000" y="762000"/>
            <a:ext cx="0" cy="1298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80093" name="Group 221"/>
          <p:cNvGrpSpPr>
            <a:grpSpLocks/>
          </p:cNvGrpSpPr>
          <p:nvPr/>
        </p:nvGrpSpPr>
        <p:grpSpPr bwMode="auto">
          <a:xfrm>
            <a:off x="34925" y="765175"/>
            <a:ext cx="3744913" cy="2525713"/>
            <a:chOff x="22" y="482"/>
            <a:chExt cx="2359" cy="1591"/>
          </a:xfrm>
        </p:grpSpPr>
        <p:sp>
          <p:nvSpPr>
            <p:cNvPr id="79877" name="Text Box 5"/>
            <p:cNvSpPr txBox="1">
              <a:spLocks noChangeArrowheads="1"/>
            </p:cNvSpPr>
            <p:nvPr/>
          </p:nvSpPr>
          <p:spPr bwMode="auto">
            <a:xfrm>
              <a:off x="476" y="1344"/>
              <a:ext cx="1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a:t>
              </a:r>
              <a:r>
                <a:rPr lang="en-US" altLang="ja-JP" b="1">
                  <a:latin typeface="HGS創英角ｺﾞｼｯｸUB" pitchFamily="50" charset="-128"/>
                  <a:ea typeface="HGS創英角ｺﾞｼｯｸUB" pitchFamily="50" charset="-128"/>
                </a:rPr>
                <a:t>QC</a:t>
              </a:r>
              <a:r>
                <a:rPr lang="ja-JP" altLang="en-US"/>
                <a:t>の勉強</a:t>
              </a:r>
            </a:p>
          </p:txBody>
        </p:sp>
        <p:sp>
          <p:nvSpPr>
            <p:cNvPr id="79888" name="Text Box 16"/>
            <p:cNvSpPr txBox="1">
              <a:spLocks noChangeArrowheads="1"/>
            </p:cNvSpPr>
            <p:nvPr/>
          </p:nvSpPr>
          <p:spPr bwMode="auto">
            <a:xfrm>
              <a:off x="657" y="935"/>
              <a:ext cx="1477"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・仕事をうまく</a:t>
              </a:r>
              <a:br>
                <a:rPr lang="ja-JP" altLang="en-US"/>
              </a:br>
              <a:r>
                <a:rPr lang="ja-JP" altLang="en-US"/>
                <a:t>　進めるための勉強</a:t>
              </a:r>
            </a:p>
          </p:txBody>
        </p:sp>
        <p:sp>
          <p:nvSpPr>
            <p:cNvPr id="79889" name="Text Box 17"/>
            <p:cNvSpPr txBox="1">
              <a:spLocks noChangeArrowheads="1"/>
            </p:cNvSpPr>
            <p:nvPr/>
          </p:nvSpPr>
          <p:spPr bwMode="auto">
            <a:xfrm>
              <a:off x="113" y="1566"/>
              <a:ext cx="14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・問題解決の勉強</a:t>
              </a:r>
            </a:p>
          </p:txBody>
        </p:sp>
        <p:sp>
          <p:nvSpPr>
            <p:cNvPr id="79903" name="Text Box 31"/>
            <p:cNvSpPr txBox="1">
              <a:spLocks noChangeArrowheads="1"/>
            </p:cNvSpPr>
            <p:nvPr/>
          </p:nvSpPr>
          <p:spPr bwMode="auto">
            <a:xfrm>
              <a:off x="1195" y="482"/>
              <a:ext cx="118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個人能力とチーム力</a:t>
              </a:r>
              <a:r>
                <a:rPr lang="en-US" altLang="ja-JP" sz="2400">
                  <a:solidFill>
                    <a:srgbClr val="FF0000"/>
                  </a:solidFill>
                  <a:latin typeface="HGS創英角ｺﾞｼｯｸUB" pitchFamily="50" charset="-128"/>
                  <a:ea typeface="HGS創英角ｺﾞｼｯｸUB" pitchFamily="50" charset="-128"/>
                </a:rPr>
                <a:t>UP</a:t>
              </a:r>
            </a:p>
          </p:txBody>
        </p:sp>
        <p:pic>
          <p:nvPicPr>
            <p:cNvPr id="79923" name="Picture 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 y="530"/>
              <a:ext cx="725"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067" name="Text Box 195"/>
            <p:cNvSpPr txBox="1">
              <a:spLocks noChangeArrowheads="1"/>
            </p:cNvSpPr>
            <p:nvPr/>
          </p:nvSpPr>
          <p:spPr bwMode="auto">
            <a:xfrm>
              <a:off x="113" y="1842"/>
              <a:ext cx="14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・技能育成＆伝承</a:t>
              </a:r>
            </a:p>
          </p:txBody>
        </p:sp>
        <p:sp>
          <p:nvSpPr>
            <p:cNvPr id="80072" name="AutoShape 200"/>
            <p:cNvSpPr>
              <a:spLocks noChangeArrowheads="1"/>
            </p:cNvSpPr>
            <p:nvPr/>
          </p:nvSpPr>
          <p:spPr bwMode="auto">
            <a:xfrm rot="1846794">
              <a:off x="1567" y="1344"/>
              <a:ext cx="278" cy="47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79918" name="Line 46"/>
          <p:cNvSpPr>
            <a:spLocks noChangeShapeType="1"/>
          </p:cNvSpPr>
          <p:nvPr/>
        </p:nvSpPr>
        <p:spPr bwMode="auto">
          <a:xfrm>
            <a:off x="5400675" y="3429000"/>
            <a:ext cx="1908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80094" name="Group 222"/>
          <p:cNvGrpSpPr>
            <a:grpSpLocks/>
          </p:cNvGrpSpPr>
          <p:nvPr/>
        </p:nvGrpSpPr>
        <p:grpSpPr bwMode="auto">
          <a:xfrm>
            <a:off x="3995738" y="838200"/>
            <a:ext cx="3246437" cy="2452688"/>
            <a:chOff x="2517" y="528"/>
            <a:chExt cx="2045" cy="1545"/>
          </a:xfrm>
        </p:grpSpPr>
        <p:sp>
          <p:nvSpPr>
            <p:cNvPr id="79876" name="Text Box 4"/>
            <p:cNvSpPr txBox="1">
              <a:spLocks noChangeArrowheads="1"/>
            </p:cNvSpPr>
            <p:nvPr/>
          </p:nvSpPr>
          <p:spPr bwMode="auto">
            <a:xfrm>
              <a:off x="2562" y="890"/>
              <a:ext cx="11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・サークル会合</a:t>
              </a:r>
            </a:p>
          </p:txBody>
        </p:sp>
        <p:sp>
          <p:nvSpPr>
            <p:cNvPr id="79881" name="Text Box 9"/>
            <p:cNvSpPr txBox="1">
              <a:spLocks noChangeArrowheads="1"/>
            </p:cNvSpPr>
            <p:nvPr/>
          </p:nvSpPr>
          <p:spPr bwMode="auto">
            <a:xfrm>
              <a:off x="3424" y="1842"/>
              <a:ext cx="113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・他部署協力</a:t>
              </a:r>
            </a:p>
          </p:txBody>
        </p:sp>
        <p:sp>
          <p:nvSpPr>
            <p:cNvPr id="79882" name="Text Box 10"/>
            <p:cNvSpPr txBox="1">
              <a:spLocks noChangeArrowheads="1"/>
            </p:cNvSpPr>
            <p:nvPr/>
          </p:nvSpPr>
          <p:spPr bwMode="auto">
            <a:xfrm>
              <a:off x="3107" y="1344"/>
              <a:ext cx="9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・活動時間</a:t>
              </a:r>
            </a:p>
          </p:txBody>
        </p:sp>
        <p:sp>
          <p:nvSpPr>
            <p:cNvPr id="79884" name="Text Box 12"/>
            <p:cNvSpPr txBox="1">
              <a:spLocks noChangeArrowheads="1"/>
            </p:cNvSpPr>
            <p:nvPr/>
          </p:nvSpPr>
          <p:spPr bwMode="auto">
            <a:xfrm>
              <a:off x="2835" y="1117"/>
              <a:ext cx="100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・改善活動</a:t>
              </a:r>
            </a:p>
          </p:txBody>
        </p:sp>
        <p:sp>
          <p:nvSpPr>
            <p:cNvPr id="79896" name="Text Box 24"/>
            <p:cNvSpPr txBox="1">
              <a:spLocks noChangeArrowheads="1"/>
            </p:cNvSpPr>
            <p:nvPr/>
          </p:nvSpPr>
          <p:spPr bwMode="auto">
            <a:xfrm>
              <a:off x="2517" y="528"/>
              <a:ext cx="12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活動の工夫</a:t>
              </a:r>
            </a:p>
          </p:txBody>
        </p:sp>
        <p:sp>
          <p:nvSpPr>
            <p:cNvPr id="79920" name="Text Box 48"/>
            <p:cNvSpPr txBox="1">
              <a:spLocks noChangeArrowheads="1"/>
            </p:cNvSpPr>
            <p:nvPr/>
          </p:nvSpPr>
          <p:spPr bwMode="auto">
            <a:xfrm>
              <a:off x="3470" y="1616"/>
              <a:ext cx="88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・人材活用</a:t>
              </a:r>
            </a:p>
          </p:txBody>
        </p:sp>
        <p:sp>
          <p:nvSpPr>
            <p:cNvPr id="80073" name="AutoShape 201"/>
            <p:cNvSpPr>
              <a:spLocks noChangeArrowheads="1"/>
            </p:cNvSpPr>
            <p:nvPr/>
          </p:nvSpPr>
          <p:spPr bwMode="auto">
            <a:xfrm rot="8467903">
              <a:off x="2920" y="1249"/>
              <a:ext cx="229" cy="54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80074" name="Line 202"/>
          <p:cNvSpPr>
            <a:spLocks noChangeShapeType="1"/>
          </p:cNvSpPr>
          <p:nvPr/>
        </p:nvSpPr>
        <p:spPr bwMode="auto">
          <a:xfrm>
            <a:off x="3779838" y="4824413"/>
            <a:ext cx="0" cy="1800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80095" name="Group 223"/>
          <p:cNvGrpSpPr>
            <a:grpSpLocks/>
          </p:cNvGrpSpPr>
          <p:nvPr/>
        </p:nvGrpSpPr>
        <p:grpSpPr bwMode="auto">
          <a:xfrm>
            <a:off x="3810000" y="3733800"/>
            <a:ext cx="3138488" cy="2935288"/>
            <a:chOff x="2400" y="2352"/>
            <a:chExt cx="1977" cy="1849"/>
          </a:xfrm>
        </p:grpSpPr>
        <p:sp>
          <p:nvSpPr>
            <p:cNvPr id="79890" name="Text Box 18"/>
            <p:cNvSpPr txBox="1">
              <a:spLocks noChangeArrowheads="1"/>
            </p:cNvSpPr>
            <p:nvPr/>
          </p:nvSpPr>
          <p:spPr bwMode="auto">
            <a:xfrm>
              <a:off x="2426" y="3203"/>
              <a:ext cx="178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・会社・上司からの期待</a:t>
              </a:r>
            </a:p>
          </p:txBody>
        </p:sp>
        <p:sp>
          <p:nvSpPr>
            <p:cNvPr id="79892" name="Text Box 20"/>
            <p:cNvSpPr txBox="1">
              <a:spLocks noChangeArrowheads="1"/>
            </p:cNvSpPr>
            <p:nvPr/>
          </p:nvSpPr>
          <p:spPr bwMode="auto">
            <a:xfrm>
              <a:off x="2699" y="2931"/>
              <a:ext cx="16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・メンバーからの期待</a:t>
              </a:r>
            </a:p>
          </p:txBody>
        </p:sp>
        <p:sp>
          <p:nvSpPr>
            <p:cNvPr id="79899" name="Text Box 27"/>
            <p:cNvSpPr txBox="1">
              <a:spLocks noChangeArrowheads="1"/>
            </p:cNvSpPr>
            <p:nvPr/>
          </p:nvSpPr>
          <p:spPr bwMode="auto">
            <a:xfrm>
              <a:off x="2400" y="3430"/>
              <a:ext cx="161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モチベーション</a:t>
              </a:r>
              <a:r>
                <a:rPr lang="en-US" altLang="ja-JP" sz="2400">
                  <a:solidFill>
                    <a:srgbClr val="FF0000"/>
                  </a:solidFill>
                  <a:latin typeface="HGS創英角ｺﾞｼｯｸUB" pitchFamily="50" charset="-128"/>
                  <a:ea typeface="HGS創英角ｺﾞｼｯｸUB" pitchFamily="50" charset="-128"/>
                </a:rPr>
                <a:t>UP</a:t>
              </a:r>
            </a:p>
          </p:txBody>
        </p:sp>
        <p:sp>
          <p:nvSpPr>
            <p:cNvPr id="79900" name="Text Box 28"/>
            <p:cNvSpPr txBox="1">
              <a:spLocks noChangeArrowheads="1"/>
            </p:cNvSpPr>
            <p:nvPr/>
          </p:nvSpPr>
          <p:spPr bwMode="auto">
            <a:xfrm>
              <a:off x="3408" y="2352"/>
              <a:ext cx="7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・発表会</a:t>
              </a:r>
            </a:p>
          </p:txBody>
        </p:sp>
        <p:sp>
          <p:nvSpPr>
            <p:cNvPr id="79902" name="Text Box 30"/>
            <p:cNvSpPr txBox="1">
              <a:spLocks noChangeArrowheads="1"/>
            </p:cNvSpPr>
            <p:nvPr/>
          </p:nvSpPr>
          <p:spPr bwMode="auto">
            <a:xfrm>
              <a:off x="3355" y="2523"/>
              <a:ext cx="102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・やりがい</a:t>
              </a:r>
              <a:br>
                <a:rPr lang="ja-JP" altLang="en-US"/>
              </a:br>
              <a:r>
                <a:rPr lang="ja-JP" altLang="en-US"/>
                <a:t>・達成感</a:t>
              </a:r>
            </a:p>
          </p:txBody>
        </p:sp>
        <p:sp>
          <p:nvSpPr>
            <p:cNvPr id="80071" name="AutoShape 199"/>
            <p:cNvSpPr>
              <a:spLocks noChangeArrowheads="1"/>
            </p:cNvSpPr>
            <p:nvPr/>
          </p:nvSpPr>
          <p:spPr bwMode="auto">
            <a:xfrm rot="12846470">
              <a:off x="3008" y="2415"/>
              <a:ext cx="270" cy="49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80079" name="Picture 2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9" y="3648"/>
              <a:ext cx="898" cy="55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9913" name="Oval 41"/>
          <p:cNvSpPr>
            <a:spLocks noChangeArrowheads="1"/>
          </p:cNvSpPr>
          <p:nvPr/>
        </p:nvSpPr>
        <p:spPr bwMode="auto">
          <a:xfrm>
            <a:off x="6732588" y="4797425"/>
            <a:ext cx="2160587" cy="1735138"/>
          </a:xfrm>
          <a:prstGeom prst="ellipse">
            <a:avLst/>
          </a:prstGeom>
          <a:solidFill>
            <a:srgbClr val="FF33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9880" name="Text Box 8"/>
          <p:cNvSpPr txBox="1">
            <a:spLocks noChangeArrowheads="1"/>
          </p:cNvSpPr>
          <p:nvPr/>
        </p:nvSpPr>
        <p:spPr bwMode="auto">
          <a:xfrm>
            <a:off x="6877050" y="5229225"/>
            <a:ext cx="17446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推進者</a:t>
            </a:r>
            <a:br>
              <a:rPr lang="ja-JP" altLang="en-US" sz="2400"/>
            </a:br>
            <a:r>
              <a:rPr lang="ja-JP" altLang="en-US" sz="2400"/>
              <a:t>支援者</a:t>
            </a:r>
          </a:p>
        </p:txBody>
      </p:sp>
      <p:pic>
        <p:nvPicPr>
          <p:cNvPr id="79924" name="Picture 5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74000" y="5222875"/>
            <a:ext cx="962025" cy="137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940" name="Text Box 68"/>
          <p:cNvSpPr txBox="1">
            <a:spLocks noChangeArrowheads="1"/>
          </p:cNvSpPr>
          <p:nvPr/>
        </p:nvSpPr>
        <p:spPr bwMode="auto">
          <a:xfrm>
            <a:off x="7897813" y="3116263"/>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期待</a:t>
            </a:r>
          </a:p>
        </p:txBody>
      </p:sp>
      <p:sp>
        <p:nvSpPr>
          <p:cNvPr id="79891" name="Text Box 19"/>
          <p:cNvSpPr txBox="1">
            <a:spLocks noChangeArrowheads="1"/>
          </p:cNvSpPr>
          <p:nvPr/>
        </p:nvSpPr>
        <p:spPr bwMode="auto">
          <a:xfrm>
            <a:off x="7897813" y="3573463"/>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支援</a:t>
            </a:r>
          </a:p>
        </p:txBody>
      </p:sp>
      <p:sp>
        <p:nvSpPr>
          <p:cNvPr id="79901" name="Text Box 29"/>
          <p:cNvSpPr txBox="1">
            <a:spLocks noChangeArrowheads="1"/>
          </p:cNvSpPr>
          <p:nvPr/>
        </p:nvSpPr>
        <p:spPr bwMode="auto">
          <a:xfrm>
            <a:off x="7897813" y="4005263"/>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評価</a:t>
            </a:r>
          </a:p>
        </p:txBody>
      </p:sp>
      <p:sp>
        <p:nvSpPr>
          <p:cNvPr id="80078" name="AutoShape 206"/>
          <p:cNvSpPr>
            <a:spLocks noChangeArrowheads="1"/>
          </p:cNvSpPr>
          <p:nvPr/>
        </p:nvSpPr>
        <p:spPr bwMode="auto">
          <a:xfrm rot="16200000">
            <a:off x="6696869" y="3609181"/>
            <a:ext cx="1800225" cy="576263"/>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80102" name="Group 230"/>
          <p:cNvGrpSpPr>
            <a:grpSpLocks/>
          </p:cNvGrpSpPr>
          <p:nvPr/>
        </p:nvGrpSpPr>
        <p:grpSpPr bwMode="auto">
          <a:xfrm>
            <a:off x="6372225" y="260350"/>
            <a:ext cx="2289175" cy="2233613"/>
            <a:chOff x="4014" y="164"/>
            <a:chExt cx="1442" cy="1407"/>
          </a:xfrm>
        </p:grpSpPr>
        <p:sp>
          <p:nvSpPr>
            <p:cNvPr id="79941" name="Freeform 69"/>
            <p:cNvSpPr>
              <a:spLocks/>
            </p:cNvSpPr>
            <p:nvPr/>
          </p:nvSpPr>
          <p:spPr bwMode="auto">
            <a:xfrm>
              <a:off x="4108" y="1213"/>
              <a:ext cx="174" cy="220"/>
            </a:xfrm>
            <a:custGeom>
              <a:avLst/>
              <a:gdLst>
                <a:gd name="T0" fmla="*/ 24 w 125"/>
                <a:gd name="T1" fmla="*/ 23 h 168"/>
                <a:gd name="T2" fmla="*/ 24 w 125"/>
                <a:gd name="T3" fmla="*/ 25 h 168"/>
                <a:gd name="T4" fmla="*/ 22 w 125"/>
                <a:gd name="T5" fmla="*/ 28 h 168"/>
                <a:gd name="T6" fmla="*/ 20 w 125"/>
                <a:gd name="T7" fmla="*/ 35 h 168"/>
                <a:gd name="T8" fmla="*/ 20 w 125"/>
                <a:gd name="T9" fmla="*/ 44 h 168"/>
                <a:gd name="T10" fmla="*/ 17 w 125"/>
                <a:gd name="T11" fmla="*/ 64 h 168"/>
                <a:gd name="T12" fmla="*/ 20 w 125"/>
                <a:gd name="T13" fmla="*/ 87 h 168"/>
                <a:gd name="T14" fmla="*/ 17 w 125"/>
                <a:gd name="T15" fmla="*/ 102 h 168"/>
                <a:gd name="T16" fmla="*/ 14 w 125"/>
                <a:gd name="T17" fmla="*/ 114 h 168"/>
                <a:gd name="T18" fmla="*/ 9 w 125"/>
                <a:gd name="T19" fmla="*/ 134 h 168"/>
                <a:gd name="T20" fmla="*/ 5 w 125"/>
                <a:gd name="T21" fmla="*/ 150 h 168"/>
                <a:gd name="T22" fmla="*/ 2 w 125"/>
                <a:gd name="T23" fmla="*/ 158 h 168"/>
                <a:gd name="T24" fmla="*/ 0 w 125"/>
                <a:gd name="T25" fmla="*/ 165 h 168"/>
                <a:gd name="T26" fmla="*/ 0 w 125"/>
                <a:gd name="T27" fmla="*/ 168 h 168"/>
                <a:gd name="T28" fmla="*/ 0 w 125"/>
                <a:gd name="T29" fmla="*/ 168 h 168"/>
                <a:gd name="T30" fmla="*/ 0 w 125"/>
                <a:gd name="T31" fmla="*/ 168 h 168"/>
                <a:gd name="T32" fmla="*/ 0 w 125"/>
                <a:gd name="T33" fmla="*/ 168 h 168"/>
                <a:gd name="T34" fmla="*/ 4 w 125"/>
                <a:gd name="T35" fmla="*/ 168 h 168"/>
                <a:gd name="T36" fmla="*/ 14 w 125"/>
                <a:gd name="T37" fmla="*/ 166 h 168"/>
                <a:gd name="T38" fmla="*/ 25 w 125"/>
                <a:gd name="T39" fmla="*/ 163 h 168"/>
                <a:gd name="T40" fmla="*/ 30 w 125"/>
                <a:gd name="T41" fmla="*/ 161 h 168"/>
                <a:gd name="T42" fmla="*/ 34 w 125"/>
                <a:gd name="T43" fmla="*/ 158 h 168"/>
                <a:gd name="T44" fmla="*/ 39 w 125"/>
                <a:gd name="T45" fmla="*/ 153 h 168"/>
                <a:gd name="T46" fmla="*/ 44 w 125"/>
                <a:gd name="T47" fmla="*/ 145 h 168"/>
                <a:gd name="T48" fmla="*/ 51 w 125"/>
                <a:gd name="T49" fmla="*/ 134 h 168"/>
                <a:gd name="T50" fmla="*/ 57 w 125"/>
                <a:gd name="T51" fmla="*/ 123 h 168"/>
                <a:gd name="T52" fmla="*/ 71 w 125"/>
                <a:gd name="T53" fmla="*/ 99 h 168"/>
                <a:gd name="T54" fmla="*/ 74 w 125"/>
                <a:gd name="T55" fmla="*/ 87 h 168"/>
                <a:gd name="T56" fmla="*/ 76 w 125"/>
                <a:gd name="T57" fmla="*/ 77 h 168"/>
                <a:gd name="T58" fmla="*/ 78 w 125"/>
                <a:gd name="T59" fmla="*/ 79 h 168"/>
                <a:gd name="T60" fmla="*/ 79 w 125"/>
                <a:gd name="T61" fmla="*/ 87 h 168"/>
                <a:gd name="T62" fmla="*/ 78 w 125"/>
                <a:gd name="T63" fmla="*/ 101 h 168"/>
                <a:gd name="T64" fmla="*/ 76 w 125"/>
                <a:gd name="T65" fmla="*/ 108 h 168"/>
                <a:gd name="T66" fmla="*/ 74 w 125"/>
                <a:gd name="T67" fmla="*/ 116 h 168"/>
                <a:gd name="T68" fmla="*/ 69 w 125"/>
                <a:gd name="T69" fmla="*/ 131 h 168"/>
                <a:gd name="T70" fmla="*/ 66 w 125"/>
                <a:gd name="T71" fmla="*/ 140 h 168"/>
                <a:gd name="T72" fmla="*/ 68 w 125"/>
                <a:gd name="T73" fmla="*/ 146 h 168"/>
                <a:gd name="T74" fmla="*/ 68 w 125"/>
                <a:gd name="T75" fmla="*/ 148 h 168"/>
                <a:gd name="T76" fmla="*/ 79 w 125"/>
                <a:gd name="T77" fmla="*/ 141 h 168"/>
                <a:gd name="T78" fmla="*/ 89 w 125"/>
                <a:gd name="T79" fmla="*/ 138 h 168"/>
                <a:gd name="T80" fmla="*/ 96 w 125"/>
                <a:gd name="T81" fmla="*/ 134 h 168"/>
                <a:gd name="T82" fmla="*/ 101 w 125"/>
                <a:gd name="T83" fmla="*/ 133 h 168"/>
                <a:gd name="T84" fmla="*/ 103 w 125"/>
                <a:gd name="T85" fmla="*/ 131 h 168"/>
                <a:gd name="T86" fmla="*/ 105 w 125"/>
                <a:gd name="T87" fmla="*/ 131 h 168"/>
                <a:gd name="T88" fmla="*/ 105 w 125"/>
                <a:gd name="T89" fmla="*/ 131 h 168"/>
                <a:gd name="T90" fmla="*/ 106 w 125"/>
                <a:gd name="T91" fmla="*/ 128 h 168"/>
                <a:gd name="T92" fmla="*/ 111 w 125"/>
                <a:gd name="T93" fmla="*/ 121 h 168"/>
                <a:gd name="T94" fmla="*/ 116 w 125"/>
                <a:gd name="T95" fmla="*/ 111 h 168"/>
                <a:gd name="T96" fmla="*/ 121 w 125"/>
                <a:gd name="T97" fmla="*/ 96 h 168"/>
                <a:gd name="T98" fmla="*/ 125 w 125"/>
                <a:gd name="T99" fmla="*/ 76 h 168"/>
                <a:gd name="T100" fmla="*/ 125 w 125"/>
                <a:gd name="T101" fmla="*/ 54 h 168"/>
                <a:gd name="T102" fmla="*/ 120 w 125"/>
                <a:gd name="T103" fmla="*/ 28 h 168"/>
                <a:gd name="T104" fmla="*/ 115 w 125"/>
                <a:gd name="T105" fmla="*/ 15 h 168"/>
                <a:gd name="T106" fmla="*/ 108 w 125"/>
                <a:gd name="T107" fmla="*/ 0 h 168"/>
                <a:gd name="T108" fmla="*/ 24 w 125"/>
                <a:gd name="T109" fmla="*/ 2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5" h="168">
                  <a:moveTo>
                    <a:pt x="24" y="23"/>
                  </a:moveTo>
                  <a:lnTo>
                    <a:pt x="24" y="25"/>
                  </a:lnTo>
                  <a:lnTo>
                    <a:pt x="22" y="28"/>
                  </a:lnTo>
                  <a:lnTo>
                    <a:pt x="20" y="35"/>
                  </a:lnTo>
                  <a:lnTo>
                    <a:pt x="20" y="44"/>
                  </a:lnTo>
                  <a:lnTo>
                    <a:pt x="17" y="64"/>
                  </a:lnTo>
                  <a:lnTo>
                    <a:pt x="20" y="87"/>
                  </a:lnTo>
                  <a:lnTo>
                    <a:pt x="17" y="102"/>
                  </a:lnTo>
                  <a:lnTo>
                    <a:pt x="14" y="114"/>
                  </a:lnTo>
                  <a:lnTo>
                    <a:pt x="9" y="134"/>
                  </a:lnTo>
                  <a:lnTo>
                    <a:pt x="5" y="150"/>
                  </a:lnTo>
                  <a:lnTo>
                    <a:pt x="2" y="158"/>
                  </a:lnTo>
                  <a:lnTo>
                    <a:pt x="0" y="165"/>
                  </a:lnTo>
                  <a:lnTo>
                    <a:pt x="0" y="168"/>
                  </a:lnTo>
                  <a:lnTo>
                    <a:pt x="0" y="168"/>
                  </a:lnTo>
                  <a:lnTo>
                    <a:pt x="0" y="168"/>
                  </a:lnTo>
                  <a:lnTo>
                    <a:pt x="0" y="168"/>
                  </a:lnTo>
                  <a:lnTo>
                    <a:pt x="4" y="168"/>
                  </a:lnTo>
                  <a:lnTo>
                    <a:pt x="14" y="166"/>
                  </a:lnTo>
                  <a:lnTo>
                    <a:pt x="25" y="163"/>
                  </a:lnTo>
                  <a:lnTo>
                    <a:pt x="30" y="161"/>
                  </a:lnTo>
                  <a:lnTo>
                    <a:pt x="34" y="158"/>
                  </a:lnTo>
                  <a:lnTo>
                    <a:pt x="39" y="153"/>
                  </a:lnTo>
                  <a:lnTo>
                    <a:pt x="44" y="145"/>
                  </a:lnTo>
                  <a:lnTo>
                    <a:pt x="51" y="134"/>
                  </a:lnTo>
                  <a:lnTo>
                    <a:pt x="57" y="123"/>
                  </a:lnTo>
                  <a:lnTo>
                    <a:pt x="71" y="99"/>
                  </a:lnTo>
                  <a:lnTo>
                    <a:pt x="74" y="87"/>
                  </a:lnTo>
                  <a:lnTo>
                    <a:pt x="76" y="77"/>
                  </a:lnTo>
                  <a:lnTo>
                    <a:pt x="78" y="79"/>
                  </a:lnTo>
                  <a:lnTo>
                    <a:pt x="79" y="87"/>
                  </a:lnTo>
                  <a:lnTo>
                    <a:pt x="78" y="101"/>
                  </a:lnTo>
                  <a:lnTo>
                    <a:pt x="76" y="108"/>
                  </a:lnTo>
                  <a:lnTo>
                    <a:pt x="74" y="116"/>
                  </a:lnTo>
                  <a:lnTo>
                    <a:pt x="69" y="131"/>
                  </a:lnTo>
                  <a:lnTo>
                    <a:pt x="66" y="140"/>
                  </a:lnTo>
                  <a:lnTo>
                    <a:pt x="68" y="146"/>
                  </a:lnTo>
                  <a:lnTo>
                    <a:pt x="68" y="148"/>
                  </a:lnTo>
                  <a:lnTo>
                    <a:pt x="79" y="141"/>
                  </a:lnTo>
                  <a:lnTo>
                    <a:pt x="89" y="138"/>
                  </a:lnTo>
                  <a:lnTo>
                    <a:pt x="96" y="134"/>
                  </a:lnTo>
                  <a:lnTo>
                    <a:pt x="101" y="133"/>
                  </a:lnTo>
                  <a:lnTo>
                    <a:pt x="103" y="131"/>
                  </a:lnTo>
                  <a:lnTo>
                    <a:pt x="105" y="131"/>
                  </a:lnTo>
                  <a:lnTo>
                    <a:pt x="105" y="131"/>
                  </a:lnTo>
                  <a:lnTo>
                    <a:pt x="106" y="128"/>
                  </a:lnTo>
                  <a:lnTo>
                    <a:pt x="111" y="121"/>
                  </a:lnTo>
                  <a:lnTo>
                    <a:pt x="116" y="111"/>
                  </a:lnTo>
                  <a:lnTo>
                    <a:pt x="121" y="96"/>
                  </a:lnTo>
                  <a:lnTo>
                    <a:pt x="125" y="76"/>
                  </a:lnTo>
                  <a:lnTo>
                    <a:pt x="125" y="54"/>
                  </a:lnTo>
                  <a:lnTo>
                    <a:pt x="120" y="28"/>
                  </a:lnTo>
                  <a:lnTo>
                    <a:pt x="115" y="15"/>
                  </a:lnTo>
                  <a:lnTo>
                    <a:pt x="108" y="0"/>
                  </a:lnTo>
                  <a:lnTo>
                    <a:pt x="24" y="23"/>
                  </a:ln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42" name="Freeform 70"/>
            <p:cNvSpPr>
              <a:spLocks/>
            </p:cNvSpPr>
            <p:nvPr/>
          </p:nvSpPr>
          <p:spPr bwMode="auto">
            <a:xfrm>
              <a:off x="4108" y="1213"/>
              <a:ext cx="174" cy="220"/>
            </a:xfrm>
            <a:custGeom>
              <a:avLst/>
              <a:gdLst>
                <a:gd name="T0" fmla="*/ 24 w 125"/>
                <a:gd name="T1" fmla="*/ 23 h 168"/>
                <a:gd name="T2" fmla="*/ 24 w 125"/>
                <a:gd name="T3" fmla="*/ 25 h 168"/>
                <a:gd name="T4" fmla="*/ 22 w 125"/>
                <a:gd name="T5" fmla="*/ 28 h 168"/>
                <a:gd name="T6" fmla="*/ 20 w 125"/>
                <a:gd name="T7" fmla="*/ 35 h 168"/>
                <a:gd name="T8" fmla="*/ 20 w 125"/>
                <a:gd name="T9" fmla="*/ 44 h 168"/>
                <a:gd name="T10" fmla="*/ 17 w 125"/>
                <a:gd name="T11" fmla="*/ 64 h 168"/>
                <a:gd name="T12" fmla="*/ 20 w 125"/>
                <a:gd name="T13" fmla="*/ 87 h 168"/>
                <a:gd name="T14" fmla="*/ 17 w 125"/>
                <a:gd name="T15" fmla="*/ 102 h 168"/>
                <a:gd name="T16" fmla="*/ 14 w 125"/>
                <a:gd name="T17" fmla="*/ 114 h 168"/>
                <a:gd name="T18" fmla="*/ 9 w 125"/>
                <a:gd name="T19" fmla="*/ 134 h 168"/>
                <a:gd name="T20" fmla="*/ 5 w 125"/>
                <a:gd name="T21" fmla="*/ 150 h 168"/>
                <a:gd name="T22" fmla="*/ 2 w 125"/>
                <a:gd name="T23" fmla="*/ 158 h 168"/>
                <a:gd name="T24" fmla="*/ 0 w 125"/>
                <a:gd name="T25" fmla="*/ 165 h 168"/>
                <a:gd name="T26" fmla="*/ 0 w 125"/>
                <a:gd name="T27" fmla="*/ 168 h 168"/>
                <a:gd name="T28" fmla="*/ 0 w 125"/>
                <a:gd name="T29" fmla="*/ 168 h 168"/>
                <a:gd name="T30" fmla="*/ 0 w 125"/>
                <a:gd name="T31" fmla="*/ 168 h 168"/>
                <a:gd name="T32" fmla="*/ 0 w 125"/>
                <a:gd name="T33" fmla="*/ 168 h 168"/>
                <a:gd name="T34" fmla="*/ 4 w 125"/>
                <a:gd name="T35" fmla="*/ 168 h 168"/>
                <a:gd name="T36" fmla="*/ 14 w 125"/>
                <a:gd name="T37" fmla="*/ 166 h 168"/>
                <a:gd name="T38" fmla="*/ 25 w 125"/>
                <a:gd name="T39" fmla="*/ 163 h 168"/>
                <a:gd name="T40" fmla="*/ 30 w 125"/>
                <a:gd name="T41" fmla="*/ 161 h 168"/>
                <a:gd name="T42" fmla="*/ 34 w 125"/>
                <a:gd name="T43" fmla="*/ 158 h 168"/>
                <a:gd name="T44" fmla="*/ 39 w 125"/>
                <a:gd name="T45" fmla="*/ 153 h 168"/>
                <a:gd name="T46" fmla="*/ 44 w 125"/>
                <a:gd name="T47" fmla="*/ 145 h 168"/>
                <a:gd name="T48" fmla="*/ 51 w 125"/>
                <a:gd name="T49" fmla="*/ 134 h 168"/>
                <a:gd name="T50" fmla="*/ 57 w 125"/>
                <a:gd name="T51" fmla="*/ 123 h 168"/>
                <a:gd name="T52" fmla="*/ 71 w 125"/>
                <a:gd name="T53" fmla="*/ 99 h 168"/>
                <a:gd name="T54" fmla="*/ 74 w 125"/>
                <a:gd name="T55" fmla="*/ 87 h 168"/>
                <a:gd name="T56" fmla="*/ 76 w 125"/>
                <a:gd name="T57" fmla="*/ 77 h 168"/>
                <a:gd name="T58" fmla="*/ 78 w 125"/>
                <a:gd name="T59" fmla="*/ 79 h 168"/>
                <a:gd name="T60" fmla="*/ 79 w 125"/>
                <a:gd name="T61" fmla="*/ 87 h 168"/>
                <a:gd name="T62" fmla="*/ 78 w 125"/>
                <a:gd name="T63" fmla="*/ 101 h 168"/>
                <a:gd name="T64" fmla="*/ 76 w 125"/>
                <a:gd name="T65" fmla="*/ 108 h 168"/>
                <a:gd name="T66" fmla="*/ 74 w 125"/>
                <a:gd name="T67" fmla="*/ 116 h 168"/>
                <a:gd name="T68" fmla="*/ 69 w 125"/>
                <a:gd name="T69" fmla="*/ 131 h 168"/>
                <a:gd name="T70" fmla="*/ 66 w 125"/>
                <a:gd name="T71" fmla="*/ 140 h 168"/>
                <a:gd name="T72" fmla="*/ 68 w 125"/>
                <a:gd name="T73" fmla="*/ 146 h 168"/>
                <a:gd name="T74" fmla="*/ 68 w 125"/>
                <a:gd name="T75" fmla="*/ 148 h 168"/>
                <a:gd name="T76" fmla="*/ 79 w 125"/>
                <a:gd name="T77" fmla="*/ 141 h 168"/>
                <a:gd name="T78" fmla="*/ 89 w 125"/>
                <a:gd name="T79" fmla="*/ 138 h 168"/>
                <a:gd name="T80" fmla="*/ 96 w 125"/>
                <a:gd name="T81" fmla="*/ 134 h 168"/>
                <a:gd name="T82" fmla="*/ 101 w 125"/>
                <a:gd name="T83" fmla="*/ 133 h 168"/>
                <a:gd name="T84" fmla="*/ 103 w 125"/>
                <a:gd name="T85" fmla="*/ 131 h 168"/>
                <a:gd name="T86" fmla="*/ 105 w 125"/>
                <a:gd name="T87" fmla="*/ 131 h 168"/>
                <a:gd name="T88" fmla="*/ 105 w 125"/>
                <a:gd name="T89" fmla="*/ 131 h 168"/>
                <a:gd name="T90" fmla="*/ 106 w 125"/>
                <a:gd name="T91" fmla="*/ 128 h 168"/>
                <a:gd name="T92" fmla="*/ 111 w 125"/>
                <a:gd name="T93" fmla="*/ 121 h 168"/>
                <a:gd name="T94" fmla="*/ 116 w 125"/>
                <a:gd name="T95" fmla="*/ 111 h 168"/>
                <a:gd name="T96" fmla="*/ 121 w 125"/>
                <a:gd name="T97" fmla="*/ 96 h 168"/>
                <a:gd name="T98" fmla="*/ 125 w 125"/>
                <a:gd name="T99" fmla="*/ 76 h 168"/>
                <a:gd name="T100" fmla="*/ 125 w 125"/>
                <a:gd name="T101" fmla="*/ 54 h 168"/>
                <a:gd name="T102" fmla="*/ 120 w 125"/>
                <a:gd name="T103" fmla="*/ 28 h 168"/>
                <a:gd name="T104" fmla="*/ 115 w 125"/>
                <a:gd name="T105" fmla="*/ 15 h 168"/>
                <a:gd name="T106" fmla="*/ 108 w 125"/>
                <a:gd name="T10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168">
                  <a:moveTo>
                    <a:pt x="24" y="23"/>
                  </a:moveTo>
                  <a:lnTo>
                    <a:pt x="24" y="25"/>
                  </a:lnTo>
                  <a:lnTo>
                    <a:pt x="22" y="28"/>
                  </a:lnTo>
                  <a:lnTo>
                    <a:pt x="20" y="35"/>
                  </a:lnTo>
                  <a:lnTo>
                    <a:pt x="20" y="44"/>
                  </a:lnTo>
                  <a:lnTo>
                    <a:pt x="17" y="64"/>
                  </a:lnTo>
                  <a:lnTo>
                    <a:pt x="20" y="87"/>
                  </a:lnTo>
                  <a:lnTo>
                    <a:pt x="17" y="102"/>
                  </a:lnTo>
                  <a:lnTo>
                    <a:pt x="14" y="114"/>
                  </a:lnTo>
                  <a:lnTo>
                    <a:pt x="9" y="134"/>
                  </a:lnTo>
                  <a:lnTo>
                    <a:pt x="5" y="150"/>
                  </a:lnTo>
                  <a:lnTo>
                    <a:pt x="2" y="158"/>
                  </a:lnTo>
                  <a:lnTo>
                    <a:pt x="0" y="165"/>
                  </a:lnTo>
                  <a:lnTo>
                    <a:pt x="0" y="168"/>
                  </a:lnTo>
                  <a:lnTo>
                    <a:pt x="0" y="168"/>
                  </a:lnTo>
                  <a:lnTo>
                    <a:pt x="0" y="168"/>
                  </a:lnTo>
                  <a:lnTo>
                    <a:pt x="0" y="168"/>
                  </a:lnTo>
                  <a:lnTo>
                    <a:pt x="4" y="168"/>
                  </a:lnTo>
                  <a:lnTo>
                    <a:pt x="14" y="166"/>
                  </a:lnTo>
                  <a:lnTo>
                    <a:pt x="25" y="163"/>
                  </a:lnTo>
                  <a:lnTo>
                    <a:pt x="30" y="161"/>
                  </a:lnTo>
                  <a:lnTo>
                    <a:pt x="34" y="158"/>
                  </a:lnTo>
                  <a:lnTo>
                    <a:pt x="39" y="153"/>
                  </a:lnTo>
                  <a:lnTo>
                    <a:pt x="44" y="145"/>
                  </a:lnTo>
                  <a:lnTo>
                    <a:pt x="51" y="134"/>
                  </a:lnTo>
                  <a:lnTo>
                    <a:pt x="57" y="123"/>
                  </a:lnTo>
                  <a:lnTo>
                    <a:pt x="71" y="99"/>
                  </a:lnTo>
                  <a:lnTo>
                    <a:pt x="74" y="87"/>
                  </a:lnTo>
                  <a:lnTo>
                    <a:pt x="76" y="77"/>
                  </a:lnTo>
                  <a:lnTo>
                    <a:pt x="78" y="79"/>
                  </a:lnTo>
                  <a:lnTo>
                    <a:pt x="79" y="87"/>
                  </a:lnTo>
                  <a:lnTo>
                    <a:pt x="78" y="101"/>
                  </a:lnTo>
                  <a:lnTo>
                    <a:pt x="76" y="108"/>
                  </a:lnTo>
                  <a:lnTo>
                    <a:pt x="74" y="116"/>
                  </a:lnTo>
                  <a:lnTo>
                    <a:pt x="69" y="131"/>
                  </a:lnTo>
                  <a:lnTo>
                    <a:pt x="66" y="140"/>
                  </a:lnTo>
                  <a:lnTo>
                    <a:pt x="68" y="146"/>
                  </a:lnTo>
                  <a:lnTo>
                    <a:pt x="68" y="148"/>
                  </a:lnTo>
                  <a:lnTo>
                    <a:pt x="79" y="141"/>
                  </a:lnTo>
                  <a:lnTo>
                    <a:pt x="89" y="138"/>
                  </a:lnTo>
                  <a:lnTo>
                    <a:pt x="96" y="134"/>
                  </a:lnTo>
                  <a:lnTo>
                    <a:pt x="101" y="133"/>
                  </a:lnTo>
                  <a:lnTo>
                    <a:pt x="103" y="131"/>
                  </a:lnTo>
                  <a:lnTo>
                    <a:pt x="105" y="131"/>
                  </a:lnTo>
                  <a:lnTo>
                    <a:pt x="105" y="131"/>
                  </a:lnTo>
                  <a:lnTo>
                    <a:pt x="106" y="128"/>
                  </a:lnTo>
                  <a:lnTo>
                    <a:pt x="111" y="121"/>
                  </a:lnTo>
                  <a:lnTo>
                    <a:pt x="116" y="111"/>
                  </a:lnTo>
                  <a:lnTo>
                    <a:pt x="121" y="96"/>
                  </a:lnTo>
                  <a:lnTo>
                    <a:pt x="125" y="76"/>
                  </a:lnTo>
                  <a:lnTo>
                    <a:pt x="125" y="54"/>
                  </a:lnTo>
                  <a:lnTo>
                    <a:pt x="120" y="28"/>
                  </a:lnTo>
                  <a:lnTo>
                    <a:pt x="115" y="15"/>
                  </a:lnTo>
                  <a:lnTo>
                    <a:pt x="108"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43" name="Freeform 71"/>
            <p:cNvSpPr>
              <a:spLocks/>
            </p:cNvSpPr>
            <p:nvPr/>
          </p:nvSpPr>
          <p:spPr bwMode="auto">
            <a:xfrm>
              <a:off x="4103" y="1420"/>
              <a:ext cx="76" cy="55"/>
            </a:xfrm>
            <a:custGeom>
              <a:avLst/>
              <a:gdLst>
                <a:gd name="T0" fmla="*/ 7 w 54"/>
                <a:gd name="T1" fmla="*/ 8 h 42"/>
                <a:gd name="T2" fmla="*/ 5 w 54"/>
                <a:gd name="T3" fmla="*/ 12 h 42"/>
                <a:gd name="T4" fmla="*/ 1 w 54"/>
                <a:gd name="T5" fmla="*/ 19 h 42"/>
                <a:gd name="T6" fmla="*/ 0 w 54"/>
                <a:gd name="T7" fmla="*/ 29 h 42"/>
                <a:gd name="T8" fmla="*/ 0 w 54"/>
                <a:gd name="T9" fmla="*/ 42 h 42"/>
                <a:gd name="T10" fmla="*/ 17 w 54"/>
                <a:gd name="T11" fmla="*/ 32 h 42"/>
                <a:gd name="T12" fmla="*/ 30 w 54"/>
                <a:gd name="T13" fmla="*/ 24 h 42"/>
                <a:gd name="T14" fmla="*/ 40 w 54"/>
                <a:gd name="T15" fmla="*/ 19 h 42"/>
                <a:gd name="T16" fmla="*/ 47 w 54"/>
                <a:gd name="T17" fmla="*/ 15 h 42"/>
                <a:gd name="T18" fmla="*/ 50 w 54"/>
                <a:gd name="T19" fmla="*/ 12 h 42"/>
                <a:gd name="T20" fmla="*/ 52 w 54"/>
                <a:gd name="T21" fmla="*/ 12 h 42"/>
                <a:gd name="T22" fmla="*/ 54 w 54"/>
                <a:gd name="T23" fmla="*/ 10 h 42"/>
                <a:gd name="T24" fmla="*/ 54 w 54"/>
                <a:gd name="T25" fmla="*/ 8 h 42"/>
                <a:gd name="T26" fmla="*/ 54 w 54"/>
                <a:gd name="T27" fmla="*/ 5 h 42"/>
                <a:gd name="T28" fmla="*/ 49 w 54"/>
                <a:gd name="T29" fmla="*/ 0 h 42"/>
                <a:gd name="T30" fmla="*/ 44 w 54"/>
                <a:gd name="T31" fmla="*/ 0 h 42"/>
                <a:gd name="T32" fmla="*/ 37 w 54"/>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2">
                  <a:moveTo>
                    <a:pt x="7" y="8"/>
                  </a:moveTo>
                  <a:lnTo>
                    <a:pt x="5" y="12"/>
                  </a:lnTo>
                  <a:lnTo>
                    <a:pt x="1" y="19"/>
                  </a:lnTo>
                  <a:lnTo>
                    <a:pt x="0" y="29"/>
                  </a:lnTo>
                  <a:lnTo>
                    <a:pt x="0" y="42"/>
                  </a:lnTo>
                  <a:lnTo>
                    <a:pt x="17" y="32"/>
                  </a:lnTo>
                  <a:lnTo>
                    <a:pt x="30" y="24"/>
                  </a:lnTo>
                  <a:lnTo>
                    <a:pt x="40" y="19"/>
                  </a:lnTo>
                  <a:lnTo>
                    <a:pt x="47" y="15"/>
                  </a:lnTo>
                  <a:lnTo>
                    <a:pt x="50" y="12"/>
                  </a:lnTo>
                  <a:lnTo>
                    <a:pt x="52" y="12"/>
                  </a:lnTo>
                  <a:lnTo>
                    <a:pt x="54" y="10"/>
                  </a:lnTo>
                  <a:lnTo>
                    <a:pt x="54" y="8"/>
                  </a:lnTo>
                  <a:lnTo>
                    <a:pt x="54" y="5"/>
                  </a:lnTo>
                  <a:lnTo>
                    <a:pt x="49" y="0"/>
                  </a:lnTo>
                  <a:lnTo>
                    <a:pt x="44" y="0"/>
                  </a:lnTo>
                  <a:lnTo>
                    <a:pt x="37"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44" name="Freeform 72"/>
            <p:cNvSpPr>
              <a:spLocks/>
            </p:cNvSpPr>
            <p:nvPr/>
          </p:nvSpPr>
          <p:spPr bwMode="auto">
            <a:xfrm>
              <a:off x="4275" y="1327"/>
              <a:ext cx="70" cy="51"/>
            </a:xfrm>
            <a:custGeom>
              <a:avLst/>
              <a:gdLst>
                <a:gd name="T0" fmla="*/ 8 w 50"/>
                <a:gd name="T1" fmla="*/ 17 h 39"/>
                <a:gd name="T2" fmla="*/ 6 w 50"/>
                <a:gd name="T3" fmla="*/ 19 h 39"/>
                <a:gd name="T4" fmla="*/ 3 w 50"/>
                <a:gd name="T5" fmla="*/ 22 h 39"/>
                <a:gd name="T6" fmla="*/ 0 w 50"/>
                <a:gd name="T7" fmla="*/ 29 h 39"/>
                <a:gd name="T8" fmla="*/ 0 w 50"/>
                <a:gd name="T9" fmla="*/ 39 h 39"/>
                <a:gd name="T10" fmla="*/ 17 w 50"/>
                <a:gd name="T11" fmla="*/ 31 h 39"/>
                <a:gd name="T12" fmla="*/ 28 w 50"/>
                <a:gd name="T13" fmla="*/ 26 h 39"/>
                <a:gd name="T14" fmla="*/ 39 w 50"/>
                <a:gd name="T15" fmla="*/ 21 h 39"/>
                <a:gd name="T16" fmla="*/ 44 w 50"/>
                <a:gd name="T17" fmla="*/ 17 h 39"/>
                <a:gd name="T18" fmla="*/ 47 w 50"/>
                <a:gd name="T19" fmla="*/ 15 h 39"/>
                <a:gd name="T20" fmla="*/ 50 w 50"/>
                <a:gd name="T21" fmla="*/ 15 h 39"/>
                <a:gd name="T22" fmla="*/ 50 w 50"/>
                <a:gd name="T23" fmla="*/ 14 h 39"/>
                <a:gd name="T24" fmla="*/ 50 w 50"/>
                <a:gd name="T25" fmla="*/ 14 h 39"/>
                <a:gd name="T26" fmla="*/ 50 w 50"/>
                <a:gd name="T27" fmla="*/ 10 h 39"/>
                <a:gd name="T28" fmla="*/ 47 w 50"/>
                <a:gd name="T29" fmla="*/ 7 h 39"/>
                <a:gd name="T30" fmla="*/ 42 w 50"/>
                <a:gd name="T31" fmla="*/ 0 h 39"/>
                <a:gd name="T32" fmla="*/ 8 w 50"/>
                <a:gd name="T33" fmla="*/ 1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39">
                  <a:moveTo>
                    <a:pt x="8" y="17"/>
                  </a:moveTo>
                  <a:lnTo>
                    <a:pt x="6" y="19"/>
                  </a:lnTo>
                  <a:lnTo>
                    <a:pt x="3" y="22"/>
                  </a:lnTo>
                  <a:lnTo>
                    <a:pt x="0" y="29"/>
                  </a:lnTo>
                  <a:lnTo>
                    <a:pt x="0" y="39"/>
                  </a:lnTo>
                  <a:lnTo>
                    <a:pt x="17" y="31"/>
                  </a:lnTo>
                  <a:lnTo>
                    <a:pt x="28" y="26"/>
                  </a:lnTo>
                  <a:lnTo>
                    <a:pt x="39" y="21"/>
                  </a:lnTo>
                  <a:lnTo>
                    <a:pt x="44" y="17"/>
                  </a:lnTo>
                  <a:lnTo>
                    <a:pt x="47" y="15"/>
                  </a:lnTo>
                  <a:lnTo>
                    <a:pt x="50" y="15"/>
                  </a:lnTo>
                  <a:lnTo>
                    <a:pt x="50" y="14"/>
                  </a:lnTo>
                  <a:lnTo>
                    <a:pt x="50" y="14"/>
                  </a:lnTo>
                  <a:lnTo>
                    <a:pt x="50" y="10"/>
                  </a:lnTo>
                  <a:lnTo>
                    <a:pt x="47" y="7"/>
                  </a:lnTo>
                  <a:lnTo>
                    <a:pt x="42" y="0"/>
                  </a:lnTo>
                  <a:lnTo>
                    <a:pt x="8" y="17"/>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45" name="Freeform 73"/>
            <p:cNvSpPr>
              <a:spLocks/>
            </p:cNvSpPr>
            <p:nvPr/>
          </p:nvSpPr>
          <p:spPr bwMode="auto">
            <a:xfrm>
              <a:off x="4275" y="1327"/>
              <a:ext cx="70" cy="51"/>
            </a:xfrm>
            <a:custGeom>
              <a:avLst/>
              <a:gdLst>
                <a:gd name="T0" fmla="*/ 8 w 50"/>
                <a:gd name="T1" fmla="*/ 17 h 39"/>
                <a:gd name="T2" fmla="*/ 6 w 50"/>
                <a:gd name="T3" fmla="*/ 19 h 39"/>
                <a:gd name="T4" fmla="*/ 3 w 50"/>
                <a:gd name="T5" fmla="*/ 22 h 39"/>
                <a:gd name="T6" fmla="*/ 0 w 50"/>
                <a:gd name="T7" fmla="*/ 29 h 39"/>
                <a:gd name="T8" fmla="*/ 0 w 50"/>
                <a:gd name="T9" fmla="*/ 39 h 39"/>
                <a:gd name="T10" fmla="*/ 17 w 50"/>
                <a:gd name="T11" fmla="*/ 31 h 39"/>
                <a:gd name="T12" fmla="*/ 28 w 50"/>
                <a:gd name="T13" fmla="*/ 26 h 39"/>
                <a:gd name="T14" fmla="*/ 39 w 50"/>
                <a:gd name="T15" fmla="*/ 21 h 39"/>
                <a:gd name="T16" fmla="*/ 44 w 50"/>
                <a:gd name="T17" fmla="*/ 17 h 39"/>
                <a:gd name="T18" fmla="*/ 47 w 50"/>
                <a:gd name="T19" fmla="*/ 15 h 39"/>
                <a:gd name="T20" fmla="*/ 50 w 50"/>
                <a:gd name="T21" fmla="*/ 15 h 39"/>
                <a:gd name="T22" fmla="*/ 50 w 50"/>
                <a:gd name="T23" fmla="*/ 14 h 39"/>
                <a:gd name="T24" fmla="*/ 50 w 50"/>
                <a:gd name="T25" fmla="*/ 14 h 39"/>
                <a:gd name="T26" fmla="*/ 50 w 50"/>
                <a:gd name="T27" fmla="*/ 10 h 39"/>
                <a:gd name="T28" fmla="*/ 47 w 50"/>
                <a:gd name="T29" fmla="*/ 7 h 39"/>
                <a:gd name="T30" fmla="*/ 42 w 50"/>
                <a:gd name="T3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39">
                  <a:moveTo>
                    <a:pt x="8" y="17"/>
                  </a:moveTo>
                  <a:lnTo>
                    <a:pt x="6" y="19"/>
                  </a:lnTo>
                  <a:lnTo>
                    <a:pt x="3" y="22"/>
                  </a:lnTo>
                  <a:lnTo>
                    <a:pt x="0" y="29"/>
                  </a:lnTo>
                  <a:lnTo>
                    <a:pt x="0" y="39"/>
                  </a:lnTo>
                  <a:lnTo>
                    <a:pt x="17" y="31"/>
                  </a:lnTo>
                  <a:lnTo>
                    <a:pt x="28" y="26"/>
                  </a:lnTo>
                  <a:lnTo>
                    <a:pt x="39" y="21"/>
                  </a:lnTo>
                  <a:lnTo>
                    <a:pt x="44" y="17"/>
                  </a:lnTo>
                  <a:lnTo>
                    <a:pt x="47" y="15"/>
                  </a:lnTo>
                  <a:lnTo>
                    <a:pt x="50" y="15"/>
                  </a:lnTo>
                  <a:lnTo>
                    <a:pt x="50" y="14"/>
                  </a:lnTo>
                  <a:lnTo>
                    <a:pt x="50" y="14"/>
                  </a:lnTo>
                  <a:lnTo>
                    <a:pt x="50" y="10"/>
                  </a:lnTo>
                  <a:lnTo>
                    <a:pt x="47" y="7"/>
                  </a:lnTo>
                  <a:lnTo>
                    <a:pt x="42"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46" name="Freeform 74"/>
            <p:cNvSpPr>
              <a:spLocks/>
            </p:cNvSpPr>
            <p:nvPr/>
          </p:nvSpPr>
          <p:spPr bwMode="auto">
            <a:xfrm>
              <a:off x="4475" y="1275"/>
              <a:ext cx="78" cy="58"/>
            </a:xfrm>
            <a:custGeom>
              <a:avLst/>
              <a:gdLst>
                <a:gd name="T0" fmla="*/ 7 w 56"/>
                <a:gd name="T1" fmla="*/ 15 h 44"/>
                <a:gd name="T2" fmla="*/ 7 w 56"/>
                <a:gd name="T3" fmla="*/ 17 h 44"/>
                <a:gd name="T4" fmla="*/ 5 w 56"/>
                <a:gd name="T5" fmla="*/ 18 h 44"/>
                <a:gd name="T6" fmla="*/ 2 w 56"/>
                <a:gd name="T7" fmla="*/ 25 h 44"/>
                <a:gd name="T8" fmla="*/ 0 w 56"/>
                <a:gd name="T9" fmla="*/ 35 h 44"/>
                <a:gd name="T10" fmla="*/ 2 w 56"/>
                <a:gd name="T11" fmla="*/ 39 h 44"/>
                <a:gd name="T12" fmla="*/ 3 w 56"/>
                <a:gd name="T13" fmla="*/ 44 h 44"/>
                <a:gd name="T14" fmla="*/ 20 w 56"/>
                <a:gd name="T15" fmla="*/ 34 h 44"/>
                <a:gd name="T16" fmla="*/ 34 w 56"/>
                <a:gd name="T17" fmla="*/ 27 h 44"/>
                <a:gd name="T18" fmla="*/ 42 w 56"/>
                <a:gd name="T19" fmla="*/ 22 h 44"/>
                <a:gd name="T20" fmla="*/ 49 w 56"/>
                <a:gd name="T21" fmla="*/ 18 h 44"/>
                <a:gd name="T22" fmla="*/ 52 w 56"/>
                <a:gd name="T23" fmla="*/ 17 h 44"/>
                <a:gd name="T24" fmla="*/ 54 w 56"/>
                <a:gd name="T25" fmla="*/ 15 h 44"/>
                <a:gd name="T26" fmla="*/ 54 w 56"/>
                <a:gd name="T27" fmla="*/ 15 h 44"/>
                <a:gd name="T28" fmla="*/ 56 w 56"/>
                <a:gd name="T29" fmla="*/ 13 h 44"/>
                <a:gd name="T30" fmla="*/ 56 w 56"/>
                <a:gd name="T31" fmla="*/ 8 h 44"/>
                <a:gd name="T32" fmla="*/ 52 w 56"/>
                <a:gd name="T33" fmla="*/ 5 h 44"/>
                <a:gd name="T34" fmla="*/ 49 w 56"/>
                <a:gd name="T35" fmla="*/ 3 h 44"/>
                <a:gd name="T36" fmla="*/ 42 w 56"/>
                <a:gd name="T37" fmla="*/ 2 h 44"/>
                <a:gd name="T38" fmla="*/ 32 w 56"/>
                <a:gd name="T39" fmla="*/ 0 h 44"/>
                <a:gd name="T40" fmla="*/ 7 w 56"/>
                <a:gd name="T41" fmla="*/ 1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 h="44">
                  <a:moveTo>
                    <a:pt x="7" y="15"/>
                  </a:moveTo>
                  <a:lnTo>
                    <a:pt x="7" y="17"/>
                  </a:lnTo>
                  <a:lnTo>
                    <a:pt x="5" y="18"/>
                  </a:lnTo>
                  <a:lnTo>
                    <a:pt x="2" y="25"/>
                  </a:lnTo>
                  <a:lnTo>
                    <a:pt x="0" y="35"/>
                  </a:lnTo>
                  <a:lnTo>
                    <a:pt x="2" y="39"/>
                  </a:lnTo>
                  <a:lnTo>
                    <a:pt x="3" y="44"/>
                  </a:lnTo>
                  <a:lnTo>
                    <a:pt x="20" y="34"/>
                  </a:lnTo>
                  <a:lnTo>
                    <a:pt x="34" y="27"/>
                  </a:lnTo>
                  <a:lnTo>
                    <a:pt x="42" y="22"/>
                  </a:lnTo>
                  <a:lnTo>
                    <a:pt x="49" y="18"/>
                  </a:lnTo>
                  <a:lnTo>
                    <a:pt x="52" y="17"/>
                  </a:lnTo>
                  <a:lnTo>
                    <a:pt x="54" y="15"/>
                  </a:lnTo>
                  <a:lnTo>
                    <a:pt x="54" y="15"/>
                  </a:lnTo>
                  <a:lnTo>
                    <a:pt x="56" y="13"/>
                  </a:lnTo>
                  <a:lnTo>
                    <a:pt x="56" y="8"/>
                  </a:lnTo>
                  <a:lnTo>
                    <a:pt x="52" y="5"/>
                  </a:lnTo>
                  <a:lnTo>
                    <a:pt x="49" y="3"/>
                  </a:lnTo>
                  <a:lnTo>
                    <a:pt x="42" y="2"/>
                  </a:lnTo>
                  <a:lnTo>
                    <a:pt x="32" y="0"/>
                  </a:lnTo>
                  <a:lnTo>
                    <a:pt x="7" y="15"/>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47" name="Freeform 75"/>
            <p:cNvSpPr>
              <a:spLocks/>
            </p:cNvSpPr>
            <p:nvPr/>
          </p:nvSpPr>
          <p:spPr bwMode="auto">
            <a:xfrm>
              <a:off x="4475" y="1275"/>
              <a:ext cx="78" cy="58"/>
            </a:xfrm>
            <a:custGeom>
              <a:avLst/>
              <a:gdLst>
                <a:gd name="T0" fmla="*/ 7 w 56"/>
                <a:gd name="T1" fmla="*/ 15 h 44"/>
                <a:gd name="T2" fmla="*/ 7 w 56"/>
                <a:gd name="T3" fmla="*/ 17 h 44"/>
                <a:gd name="T4" fmla="*/ 5 w 56"/>
                <a:gd name="T5" fmla="*/ 18 h 44"/>
                <a:gd name="T6" fmla="*/ 2 w 56"/>
                <a:gd name="T7" fmla="*/ 25 h 44"/>
                <a:gd name="T8" fmla="*/ 0 w 56"/>
                <a:gd name="T9" fmla="*/ 35 h 44"/>
                <a:gd name="T10" fmla="*/ 2 w 56"/>
                <a:gd name="T11" fmla="*/ 39 h 44"/>
                <a:gd name="T12" fmla="*/ 3 w 56"/>
                <a:gd name="T13" fmla="*/ 44 h 44"/>
                <a:gd name="T14" fmla="*/ 20 w 56"/>
                <a:gd name="T15" fmla="*/ 34 h 44"/>
                <a:gd name="T16" fmla="*/ 34 w 56"/>
                <a:gd name="T17" fmla="*/ 27 h 44"/>
                <a:gd name="T18" fmla="*/ 42 w 56"/>
                <a:gd name="T19" fmla="*/ 22 h 44"/>
                <a:gd name="T20" fmla="*/ 49 w 56"/>
                <a:gd name="T21" fmla="*/ 18 h 44"/>
                <a:gd name="T22" fmla="*/ 52 w 56"/>
                <a:gd name="T23" fmla="*/ 17 h 44"/>
                <a:gd name="T24" fmla="*/ 54 w 56"/>
                <a:gd name="T25" fmla="*/ 15 h 44"/>
                <a:gd name="T26" fmla="*/ 54 w 56"/>
                <a:gd name="T27" fmla="*/ 15 h 44"/>
                <a:gd name="T28" fmla="*/ 56 w 56"/>
                <a:gd name="T29" fmla="*/ 13 h 44"/>
                <a:gd name="T30" fmla="*/ 56 w 56"/>
                <a:gd name="T31" fmla="*/ 8 h 44"/>
                <a:gd name="T32" fmla="*/ 52 w 56"/>
                <a:gd name="T33" fmla="*/ 5 h 44"/>
                <a:gd name="T34" fmla="*/ 49 w 56"/>
                <a:gd name="T35" fmla="*/ 3 h 44"/>
                <a:gd name="T36" fmla="*/ 42 w 56"/>
                <a:gd name="T37" fmla="*/ 2 h 44"/>
                <a:gd name="T38" fmla="*/ 32 w 56"/>
                <a:gd name="T3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44">
                  <a:moveTo>
                    <a:pt x="7" y="15"/>
                  </a:moveTo>
                  <a:lnTo>
                    <a:pt x="7" y="17"/>
                  </a:lnTo>
                  <a:lnTo>
                    <a:pt x="5" y="18"/>
                  </a:lnTo>
                  <a:lnTo>
                    <a:pt x="2" y="25"/>
                  </a:lnTo>
                  <a:lnTo>
                    <a:pt x="0" y="35"/>
                  </a:lnTo>
                  <a:lnTo>
                    <a:pt x="2" y="39"/>
                  </a:lnTo>
                  <a:lnTo>
                    <a:pt x="3" y="44"/>
                  </a:lnTo>
                  <a:lnTo>
                    <a:pt x="20" y="34"/>
                  </a:lnTo>
                  <a:lnTo>
                    <a:pt x="34" y="27"/>
                  </a:lnTo>
                  <a:lnTo>
                    <a:pt x="42" y="22"/>
                  </a:lnTo>
                  <a:lnTo>
                    <a:pt x="49" y="18"/>
                  </a:lnTo>
                  <a:lnTo>
                    <a:pt x="52" y="17"/>
                  </a:lnTo>
                  <a:lnTo>
                    <a:pt x="54" y="15"/>
                  </a:lnTo>
                  <a:lnTo>
                    <a:pt x="54" y="15"/>
                  </a:lnTo>
                  <a:lnTo>
                    <a:pt x="56" y="13"/>
                  </a:lnTo>
                  <a:lnTo>
                    <a:pt x="56" y="8"/>
                  </a:lnTo>
                  <a:lnTo>
                    <a:pt x="52" y="5"/>
                  </a:lnTo>
                  <a:lnTo>
                    <a:pt x="49" y="3"/>
                  </a:lnTo>
                  <a:lnTo>
                    <a:pt x="42" y="2"/>
                  </a:lnTo>
                  <a:lnTo>
                    <a:pt x="32"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48" name="Freeform 76"/>
            <p:cNvSpPr>
              <a:spLocks/>
            </p:cNvSpPr>
            <p:nvPr/>
          </p:nvSpPr>
          <p:spPr bwMode="auto">
            <a:xfrm>
              <a:off x="4582" y="1229"/>
              <a:ext cx="78" cy="49"/>
            </a:xfrm>
            <a:custGeom>
              <a:avLst/>
              <a:gdLst>
                <a:gd name="T0" fmla="*/ 4 w 56"/>
                <a:gd name="T1" fmla="*/ 23 h 37"/>
                <a:gd name="T2" fmla="*/ 4 w 56"/>
                <a:gd name="T3" fmla="*/ 25 h 37"/>
                <a:gd name="T4" fmla="*/ 2 w 56"/>
                <a:gd name="T5" fmla="*/ 26 h 37"/>
                <a:gd name="T6" fmla="*/ 0 w 56"/>
                <a:gd name="T7" fmla="*/ 32 h 37"/>
                <a:gd name="T8" fmla="*/ 0 w 56"/>
                <a:gd name="T9" fmla="*/ 37 h 37"/>
                <a:gd name="T10" fmla="*/ 17 w 56"/>
                <a:gd name="T11" fmla="*/ 26 h 37"/>
                <a:gd name="T12" fmla="*/ 32 w 56"/>
                <a:gd name="T13" fmla="*/ 18 h 37"/>
                <a:gd name="T14" fmla="*/ 41 w 56"/>
                <a:gd name="T15" fmla="*/ 13 h 37"/>
                <a:gd name="T16" fmla="*/ 48 w 56"/>
                <a:gd name="T17" fmla="*/ 10 h 37"/>
                <a:gd name="T18" fmla="*/ 53 w 56"/>
                <a:gd name="T19" fmla="*/ 6 h 37"/>
                <a:gd name="T20" fmla="*/ 54 w 56"/>
                <a:gd name="T21" fmla="*/ 6 h 37"/>
                <a:gd name="T22" fmla="*/ 54 w 56"/>
                <a:gd name="T23" fmla="*/ 5 h 37"/>
                <a:gd name="T24" fmla="*/ 56 w 56"/>
                <a:gd name="T25" fmla="*/ 3 h 37"/>
                <a:gd name="T26" fmla="*/ 54 w 56"/>
                <a:gd name="T27" fmla="*/ 1 h 37"/>
                <a:gd name="T28" fmla="*/ 53 w 56"/>
                <a:gd name="T29" fmla="*/ 0 h 37"/>
                <a:gd name="T30" fmla="*/ 49 w 56"/>
                <a:gd name="T31" fmla="*/ 0 h 37"/>
                <a:gd name="T32" fmla="*/ 44 w 56"/>
                <a:gd name="T33" fmla="*/ 1 h 37"/>
                <a:gd name="T34" fmla="*/ 38 w 56"/>
                <a:gd name="T35" fmla="*/ 3 h 37"/>
                <a:gd name="T36" fmla="*/ 4 w 56"/>
                <a:gd name="T3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37">
                  <a:moveTo>
                    <a:pt x="4" y="23"/>
                  </a:moveTo>
                  <a:lnTo>
                    <a:pt x="4" y="25"/>
                  </a:lnTo>
                  <a:lnTo>
                    <a:pt x="2" y="26"/>
                  </a:lnTo>
                  <a:lnTo>
                    <a:pt x="0" y="32"/>
                  </a:lnTo>
                  <a:lnTo>
                    <a:pt x="0" y="37"/>
                  </a:lnTo>
                  <a:lnTo>
                    <a:pt x="17" y="26"/>
                  </a:lnTo>
                  <a:lnTo>
                    <a:pt x="32" y="18"/>
                  </a:lnTo>
                  <a:lnTo>
                    <a:pt x="41" y="13"/>
                  </a:lnTo>
                  <a:lnTo>
                    <a:pt x="48" y="10"/>
                  </a:lnTo>
                  <a:lnTo>
                    <a:pt x="53" y="6"/>
                  </a:lnTo>
                  <a:lnTo>
                    <a:pt x="54" y="6"/>
                  </a:lnTo>
                  <a:lnTo>
                    <a:pt x="54" y="5"/>
                  </a:lnTo>
                  <a:lnTo>
                    <a:pt x="56" y="3"/>
                  </a:lnTo>
                  <a:lnTo>
                    <a:pt x="54" y="1"/>
                  </a:lnTo>
                  <a:lnTo>
                    <a:pt x="53" y="0"/>
                  </a:lnTo>
                  <a:lnTo>
                    <a:pt x="49" y="0"/>
                  </a:lnTo>
                  <a:lnTo>
                    <a:pt x="44" y="1"/>
                  </a:lnTo>
                  <a:lnTo>
                    <a:pt x="38" y="3"/>
                  </a:lnTo>
                  <a:lnTo>
                    <a:pt x="4" y="23"/>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49" name="Freeform 77"/>
            <p:cNvSpPr>
              <a:spLocks/>
            </p:cNvSpPr>
            <p:nvPr/>
          </p:nvSpPr>
          <p:spPr bwMode="auto">
            <a:xfrm>
              <a:off x="4582" y="1229"/>
              <a:ext cx="78" cy="49"/>
            </a:xfrm>
            <a:custGeom>
              <a:avLst/>
              <a:gdLst>
                <a:gd name="T0" fmla="*/ 4 w 56"/>
                <a:gd name="T1" fmla="*/ 23 h 37"/>
                <a:gd name="T2" fmla="*/ 4 w 56"/>
                <a:gd name="T3" fmla="*/ 25 h 37"/>
                <a:gd name="T4" fmla="*/ 2 w 56"/>
                <a:gd name="T5" fmla="*/ 26 h 37"/>
                <a:gd name="T6" fmla="*/ 0 w 56"/>
                <a:gd name="T7" fmla="*/ 32 h 37"/>
                <a:gd name="T8" fmla="*/ 0 w 56"/>
                <a:gd name="T9" fmla="*/ 37 h 37"/>
                <a:gd name="T10" fmla="*/ 17 w 56"/>
                <a:gd name="T11" fmla="*/ 26 h 37"/>
                <a:gd name="T12" fmla="*/ 32 w 56"/>
                <a:gd name="T13" fmla="*/ 18 h 37"/>
                <a:gd name="T14" fmla="*/ 41 w 56"/>
                <a:gd name="T15" fmla="*/ 13 h 37"/>
                <a:gd name="T16" fmla="*/ 48 w 56"/>
                <a:gd name="T17" fmla="*/ 10 h 37"/>
                <a:gd name="T18" fmla="*/ 53 w 56"/>
                <a:gd name="T19" fmla="*/ 6 h 37"/>
                <a:gd name="T20" fmla="*/ 54 w 56"/>
                <a:gd name="T21" fmla="*/ 6 h 37"/>
                <a:gd name="T22" fmla="*/ 54 w 56"/>
                <a:gd name="T23" fmla="*/ 5 h 37"/>
                <a:gd name="T24" fmla="*/ 56 w 56"/>
                <a:gd name="T25" fmla="*/ 3 h 37"/>
                <a:gd name="T26" fmla="*/ 54 w 56"/>
                <a:gd name="T27" fmla="*/ 1 h 37"/>
                <a:gd name="T28" fmla="*/ 53 w 56"/>
                <a:gd name="T29" fmla="*/ 0 h 37"/>
                <a:gd name="T30" fmla="*/ 49 w 56"/>
                <a:gd name="T31" fmla="*/ 0 h 37"/>
                <a:gd name="T32" fmla="*/ 44 w 56"/>
                <a:gd name="T33" fmla="*/ 1 h 37"/>
                <a:gd name="T34" fmla="*/ 38 w 56"/>
                <a:gd name="T35"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7">
                  <a:moveTo>
                    <a:pt x="4" y="23"/>
                  </a:moveTo>
                  <a:lnTo>
                    <a:pt x="4" y="25"/>
                  </a:lnTo>
                  <a:lnTo>
                    <a:pt x="2" y="26"/>
                  </a:lnTo>
                  <a:lnTo>
                    <a:pt x="0" y="32"/>
                  </a:lnTo>
                  <a:lnTo>
                    <a:pt x="0" y="37"/>
                  </a:lnTo>
                  <a:lnTo>
                    <a:pt x="17" y="26"/>
                  </a:lnTo>
                  <a:lnTo>
                    <a:pt x="32" y="18"/>
                  </a:lnTo>
                  <a:lnTo>
                    <a:pt x="41" y="13"/>
                  </a:lnTo>
                  <a:lnTo>
                    <a:pt x="48" y="10"/>
                  </a:lnTo>
                  <a:lnTo>
                    <a:pt x="53" y="6"/>
                  </a:lnTo>
                  <a:lnTo>
                    <a:pt x="54" y="6"/>
                  </a:lnTo>
                  <a:lnTo>
                    <a:pt x="54" y="5"/>
                  </a:lnTo>
                  <a:lnTo>
                    <a:pt x="56" y="3"/>
                  </a:lnTo>
                  <a:lnTo>
                    <a:pt x="54" y="1"/>
                  </a:lnTo>
                  <a:lnTo>
                    <a:pt x="53" y="0"/>
                  </a:lnTo>
                  <a:lnTo>
                    <a:pt x="49" y="0"/>
                  </a:lnTo>
                  <a:lnTo>
                    <a:pt x="44" y="1"/>
                  </a:lnTo>
                  <a:lnTo>
                    <a:pt x="38" y="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50" name="Freeform 78"/>
            <p:cNvSpPr>
              <a:spLocks/>
            </p:cNvSpPr>
            <p:nvPr/>
          </p:nvSpPr>
          <p:spPr bwMode="auto">
            <a:xfrm>
              <a:off x="4482" y="1017"/>
              <a:ext cx="162" cy="168"/>
            </a:xfrm>
            <a:custGeom>
              <a:avLst/>
              <a:gdLst>
                <a:gd name="T0" fmla="*/ 3 w 116"/>
                <a:gd name="T1" fmla="*/ 17 h 128"/>
                <a:gd name="T2" fmla="*/ 3 w 116"/>
                <a:gd name="T3" fmla="*/ 18 h 128"/>
                <a:gd name="T4" fmla="*/ 2 w 116"/>
                <a:gd name="T5" fmla="*/ 20 h 128"/>
                <a:gd name="T6" fmla="*/ 2 w 116"/>
                <a:gd name="T7" fmla="*/ 25 h 128"/>
                <a:gd name="T8" fmla="*/ 0 w 116"/>
                <a:gd name="T9" fmla="*/ 30 h 128"/>
                <a:gd name="T10" fmla="*/ 0 w 116"/>
                <a:gd name="T11" fmla="*/ 39 h 128"/>
                <a:gd name="T12" fmla="*/ 0 w 116"/>
                <a:gd name="T13" fmla="*/ 49 h 128"/>
                <a:gd name="T14" fmla="*/ 0 w 116"/>
                <a:gd name="T15" fmla="*/ 60 h 128"/>
                <a:gd name="T16" fmla="*/ 2 w 116"/>
                <a:gd name="T17" fmla="*/ 74 h 128"/>
                <a:gd name="T18" fmla="*/ 3 w 116"/>
                <a:gd name="T19" fmla="*/ 87 h 128"/>
                <a:gd name="T20" fmla="*/ 5 w 116"/>
                <a:gd name="T21" fmla="*/ 99 h 128"/>
                <a:gd name="T22" fmla="*/ 5 w 116"/>
                <a:gd name="T23" fmla="*/ 108 h 128"/>
                <a:gd name="T24" fmla="*/ 5 w 116"/>
                <a:gd name="T25" fmla="*/ 116 h 128"/>
                <a:gd name="T26" fmla="*/ 3 w 116"/>
                <a:gd name="T27" fmla="*/ 121 h 128"/>
                <a:gd name="T28" fmla="*/ 3 w 116"/>
                <a:gd name="T29" fmla="*/ 124 h 128"/>
                <a:gd name="T30" fmla="*/ 2 w 116"/>
                <a:gd name="T31" fmla="*/ 128 h 128"/>
                <a:gd name="T32" fmla="*/ 3 w 116"/>
                <a:gd name="T33" fmla="*/ 128 h 128"/>
                <a:gd name="T34" fmla="*/ 7 w 116"/>
                <a:gd name="T35" fmla="*/ 128 h 128"/>
                <a:gd name="T36" fmla="*/ 17 w 116"/>
                <a:gd name="T37" fmla="*/ 128 h 128"/>
                <a:gd name="T38" fmla="*/ 32 w 116"/>
                <a:gd name="T39" fmla="*/ 126 h 128"/>
                <a:gd name="T40" fmla="*/ 49 w 116"/>
                <a:gd name="T41" fmla="*/ 123 h 128"/>
                <a:gd name="T42" fmla="*/ 69 w 116"/>
                <a:gd name="T43" fmla="*/ 119 h 128"/>
                <a:gd name="T44" fmla="*/ 88 w 116"/>
                <a:gd name="T45" fmla="*/ 114 h 128"/>
                <a:gd name="T46" fmla="*/ 103 w 116"/>
                <a:gd name="T47" fmla="*/ 108 h 128"/>
                <a:gd name="T48" fmla="*/ 116 w 116"/>
                <a:gd name="T49" fmla="*/ 99 h 128"/>
                <a:gd name="T50" fmla="*/ 116 w 116"/>
                <a:gd name="T51" fmla="*/ 96 h 128"/>
                <a:gd name="T52" fmla="*/ 116 w 116"/>
                <a:gd name="T53" fmla="*/ 89 h 128"/>
                <a:gd name="T54" fmla="*/ 116 w 116"/>
                <a:gd name="T55" fmla="*/ 79 h 128"/>
                <a:gd name="T56" fmla="*/ 115 w 116"/>
                <a:gd name="T57" fmla="*/ 67 h 128"/>
                <a:gd name="T58" fmla="*/ 113 w 116"/>
                <a:gd name="T59" fmla="*/ 52 h 128"/>
                <a:gd name="T60" fmla="*/ 108 w 116"/>
                <a:gd name="T61" fmla="*/ 35 h 128"/>
                <a:gd name="T62" fmla="*/ 103 w 116"/>
                <a:gd name="T63" fmla="*/ 18 h 128"/>
                <a:gd name="T64" fmla="*/ 93 w 116"/>
                <a:gd name="T65" fmla="*/ 2 h 128"/>
                <a:gd name="T66" fmla="*/ 91 w 116"/>
                <a:gd name="T67" fmla="*/ 2 h 128"/>
                <a:gd name="T68" fmla="*/ 83 w 116"/>
                <a:gd name="T69" fmla="*/ 2 h 128"/>
                <a:gd name="T70" fmla="*/ 71 w 116"/>
                <a:gd name="T71" fmla="*/ 0 h 128"/>
                <a:gd name="T72" fmla="*/ 57 w 116"/>
                <a:gd name="T73" fmla="*/ 0 h 128"/>
                <a:gd name="T74" fmla="*/ 42 w 116"/>
                <a:gd name="T75" fmla="*/ 2 h 128"/>
                <a:gd name="T76" fmla="*/ 27 w 116"/>
                <a:gd name="T77" fmla="*/ 3 h 128"/>
                <a:gd name="T78" fmla="*/ 14 w 116"/>
                <a:gd name="T79" fmla="*/ 8 h 128"/>
                <a:gd name="T80" fmla="*/ 3 w 116"/>
                <a:gd name="T81" fmla="*/ 17 h 128"/>
                <a:gd name="T82" fmla="*/ 3 w 116"/>
                <a:gd name="T83" fmla="*/ 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 h="128">
                  <a:moveTo>
                    <a:pt x="3" y="17"/>
                  </a:moveTo>
                  <a:lnTo>
                    <a:pt x="3" y="18"/>
                  </a:lnTo>
                  <a:lnTo>
                    <a:pt x="2" y="20"/>
                  </a:lnTo>
                  <a:lnTo>
                    <a:pt x="2" y="25"/>
                  </a:lnTo>
                  <a:lnTo>
                    <a:pt x="0" y="30"/>
                  </a:lnTo>
                  <a:lnTo>
                    <a:pt x="0" y="39"/>
                  </a:lnTo>
                  <a:lnTo>
                    <a:pt x="0" y="49"/>
                  </a:lnTo>
                  <a:lnTo>
                    <a:pt x="0" y="60"/>
                  </a:lnTo>
                  <a:lnTo>
                    <a:pt x="2" y="74"/>
                  </a:lnTo>
                  <a:lnTo>
                    <a:pt x="3" y="87"/>
                  </a:lnTo>
                  <a:lnTo>
                    <a:pt x="5" y="99"/>
                  </a:lnTo>
                  <a:lnTo>
                    <a:pt x="5" y="108"/>
                  </a:lnTo>
                  <a:lnTo>
                    <a:pt x="5" y="116"/>
                  </a:lnTo>
                  <a:lnTo>
                    <a:pt x="3" y="121"/>
                  </a:lnTo>
                  <a:lnTo>
                    <a:pt x="3" y="124"/>
                  </a:lnTo>
                  <a:lnTo>
                    <a:pt x="2" y="128"/>
                  </a:lnTo>
                  <a:lnTo>
                    <a:pt x="3" y="128"/>
                  </a:lnTo>
                  <a:lnTo>
                    <a:pt x="7" y="128"/>
                  </a:lnTo>
                  <a:lnTo>
                    <a:pt x="17" y="128"/>
                  </a:lnTo>
                  <a:lnTo>
                    <a:pt x="32" y="126"/>
                  </a:lnTo>
                  <a:lnTo>
                    <a:pt x="49" y="123"/>
                  </a:lnTo>
                  <a:lnTo>
                    <a:pt x="69" y="119"/>
                  </a:lnTo>
                  <a:lnTo>
                    <a:pt x="88" y="114"/>
                  </a:lnTo>
                  <a:lnTo>
                    <a:pt x="103" y="108"/>
                  </a:lnTo>
                  <a:lnTo>
                    <a:pt x="116" y="99"/>
                  </a:lnTo>
                  <a:lnTo>
                    <a:pt x="116" y="96"/>
                  </a:lnTo>
                  <a:lnTo>
                    <a:pt x="116" y="89"/>
                  </a:lnTo>
                  <a:lnTo>
                    <a:pt x="116" y="79"/>
                  </a:lnTo>
                  <a:lnTo>
                    <a:pt x="115" y="67"/>
                  </a:lnTo>
                  <a:lnTo>
                    <a:pt x="113" y="52"/>
                  </a:lnTo>
                  <a:lnTo>
                    <a:pt x="108" y="35"/>
                  </a:lnTo>
                  <a:lnTo>
                    <a:pt x="103" y="18"/>
                  </a:lnTo>
                  <a:lnTo>
                    <a:pt x="93" y="2"/>
                  </a:lnTo>
                  <a:lnTo>
                    <a:pt x="91" y="2"/>
                  </a:lnTo>
                  <a:lnTo>
                    <a:pt x="83" y="2"/>
                  </a:lnTo>
                  <a:lnTo>
                    <a:pt x="71" y="0"/>
                  </a:lnTo>
                  <a:lnTo>
                    <a:pt x="57" y="0"/>
                  </a:lnTo>
                  <a:lnTo>
                    <a:pt x="42" y="2"/>
                  </a:lnTo>
                  <a:lnTo>
                    <a:pt x="27" y="3"/>
                  </a:lnTo>
                  <a:lnTo>
                    <a:pt x="14" y="8"/>
                  </a:lnTo>
                  <a:lnTo>
                    <a:pt x="3" y="17"/>
                  </a:lnTo>
                  <a:lnTo>
                    <a:pt x="3" y="17"/>
                  </a:lnTo>
                  <a:close/>
                </a:path>
              </a:pathLst>
            </a:custGeom>
            <a:solidFill>
              <a:srgbClr val="FAE664"/>
            </a:solidFill>
            <a:ln w="12700">
              <a:solidFill>
                <a:srgbClr val="000000"/>
              </a:solidFill>
              <a:prstDash val="solid"/>
              <a:round/>
              <a:headEnd/>
              <a:tailEnd/>
            </a:ln>
          </p:spPr>
          <p:txBody>
            <a:bodyPr/>
            <a:lstStyle/>
            <a:p>
              <a:endParaRPr lang="ja-JP" altLang="en-US"/>
            </a:p>
          </p:txBody>
        </p:sp>
        <p:sp>
          <p:nvSpPr>
            <p:cNvPr id="79951" name="Freeform 79"/>
            <p:cNvSpPr>
              <a:spLocks/>
            </p:cNvSpPr>
            <p:nvPr/>
          </p:nvSpPr>
          <p:spPr bwMode="auto">
            <a:xfrm>
              <a:off x="4484" y="1169"/>
              <a:ext cx="80" cy="129"/>
            </a:xfrm>
            <a:custGeom>
              <a:avLst/>
              <a:gdLst>
                <a:gd name="T0" fmla="*/ 17 w 57"/>
                <a:gd name="T1" fmla="*/ 10 h 99"/>
                <a:gd name="T2" fmla="*/ 17 w 57"/>
                <a:gd name="T3" fmla="*/ 12 h 99"/>
                <a:gd name="T4" fmla="*/ 13 w 57"/>
                <a:gd name="T5" fmla="*/ 17 h 99"/>
                <a:gd name="T6" fmla="*/ 12 w 57"/>
                <a:gd name="T7" fmla="*/ 27 h 99"/>
                <a:gd name="T8" fmla="*/ 8 w 57"/>
                <a:gd name="T9" fmla="*/ 39 h 99"/>
                <a:gd name="T10" fmla="*/ 3 w 57"/>
                <a:gd name="T11" fmla="*/ 52 h 99"/>
                <a:gd name="T12" fmla="*/ 1 w 57"/>
                <a:gd name="T13" fmla="*/ 67 h 99"/>
                <a:gd name="T14" fmla="*/ 0 w 57"/>
                <a:gd name="T15" fmla="*/ 83 h 99"/>
                <a:gd name="T16" fmla="*/ 0 w 57"/>
                <a:gd name="T17" fmla="*/ 99 h 99"/>
                <a:gd name="T18" fmla="*/ 8 w 57"/>
                <a:gd name="T19" fmla="*/ 94 h 99"/>
                <a:gd name="T20" fmla="*/ 17 w 57"/>
                <a:gd name="T21" fmla="*/ 91 h 99"/>
                <a:gd name="T22" fmla="*/ 22 w 57"/>
                <a:gd name="T23" fmla="*/ 88 h 99"/>
                <a:gd name="T24" fmla="*/ 25 w 57"/>
                <a:gd name="T25" fmla="*/ 86 h 99"/>
                <a:gd name="T26" fmla="*/ 28 w 57"/>
                <a:gd name="T27" fmla="*/ 84 h 99"/>
                <a:gd name="T28" fmla="*/ 28 w 57"/>
                <a:gd name="T29" fmla="*/ 84 h 99"/>
                <a:gd name="T30" fmla="*/ 30 w 57"/>
                <a:gd name="T31" fmla="*/ 83 h 99"/>
                <a:gd name="T32" fmla="*/ 33 w 57"/>
                <a:gd name="T33" fmla="*/ 76 h 99"/>
                <a:gd name="T34" fmla="*/ 37 w 57"/>
                <a:gd name="T35" fmla="*/ 66 h 99"/>
                <a:gd name="T36" fmla="*/ 44 w 57"/>
                <a:gd name="T37" fmla="*/ 54 h 99"/>
                <a:gd name="T38" fmla="*/ 52 w 57"/>
                <a:gd name="T39" fmla="*/ 27 h 99"/>
                <a:gd name="T40" fmla="*/ 55 w 57"/>
                <a:gd name="T41" fmla="*/ 14 h 99"/>
                <a:gd name="T42" fmla="*/ 57 w 57"/>
                <a:gd name="T43" fmla="*/ 0 h 99"/>
                <a:gd name="T44" fmla="*/ 17 w 57"/>
                <a:gd name="T45" fmla="*/ 1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99">
                  <a:moveTo>
                    <a:pt x="17" y="10"/>
                  </a:moveTo>
                  <a:lnTo>
                    <a:pt x="17" y="12"/>
                  </a:lnTo>
                  <a:lnTo>
                    <a:pt x="13" y="17"/>
                  </a:lnTo>
                  <a:lnTo>
                    <a:pt x="12" y="27"/>
                  </a:lnTo>
                  <a:lnTo>
                    <a:pt x="8" y="39"/>
                  </a:lnTo>
                  <a:lnTo>
                    <a:pt x="3" y="52"/>
                  </a:lnTo>
                  <a:lnTo>
                    <a:pt x="1" y="67"/>
                  </a:lnTo>
                  <a:lnTo>
                    <a:pt x="0" y="83"/>
                  </a:lnTo>
                  <a:lnTo>
                    <a:pt x="0" y="99"/>
                  </a:lnTo>
                  <a:lnTo>
                    <a:pt x="8" y="94"/>
                  </a:lnTo>
                  <a:lnTo>
                    <a:pt x="17" y="91"/>
                  </a:lnTo>
                  <a:lnTo>
                    <a:pt x="22" y="88"/>
                  </a:lnTo>
                  <a:lnTo>
                    <a:pt x="25" y="86"/>
                  </a:lnTo>
                  <a:lnTo>
                    <a:pt x="28" y="84"/>
                  </a:lnTo>
                  <a:lnTo>
                    <a:pt x="28" y="84"/>
                  </a:lnTo>
                  <a:lnTo>
                    <a:pt x="30" y="83"/>
                  </a:lnTo>
                  <a:lnTo>
                    <a:pt x="33" y="76"/>
                  </a:lnTo>
                  <a:lnTo>
                    <a:pt x="37" y="66"/>
                  </a:lnTo>
                  <a:lnTo>
                    <a:pt x="44" y="54"/>
                  </a:lnTo>
                  <a:lnTo>
                    <a:pt x="52" y="27"/>
                  </a:lnTo>
                  <a:lnTo>
                    <a:pt x="55" y="14"/>
                  </a:lnTo>
                  <a:lnTo>
                    <a:pt x="57" y="0"/>
                  </a:lnTo>
                  <a:lnTo>
                    <a:pt x="17" y="10"/>
                  </a:lnTo>
                  <a:close/>
                </a:path>
              </a:pathLst>
            </a:custGeom>
            <a:solidFill>
              <a:srgbClr val="FFE6BE"/>
            </a:solidFill>
            <a:ln w="12700">
              <a:solidFill>
                <a:srgbClr val="000000"/>
              </a:solidFill>
              <a:prstDash val="solid"/>
              <a:round/>
              <a:headEnd/>
              <a:tailEnd/>
            </a:ln>
          </p:spPr>
          <p:txBody>
            <a:bodyPr/>
            <a:lstStyle/>
            <a:p>
              <a:endParaRPr lang="ja-JP" altLang="en-US"/>
            </a:p>
          </p:txBody>
        </p:sp>
        <p:sp>
          <p:nvSpPr>
            <p:cNvPr id="79952" name="Freeform 80"/>
            <p:cNvSpPr>
              <a:spLocks/>
            </p:cNvSpPr>
            <p:nvPr/>
          </p:nvSpPr>
          <p:spPr bwMode="auto">
            <a:xfrm>
              <a:off x="4574" y="1140"/>
              <a:ext cx="70" cy="119"/>
            </a:xfrm>
            <a:custGeom>
              <a:avLst/>
              <a:gdLst>
                <a:gd name="T0" fmla="*/ 0 w 50"/>
                <a:gd name="T1" fmla="*/ 20 h 91"/>
                <a:gd name="T2" fmla="*/ 0 w 50"/>
                <a:gd name="T3" fmla="*/ 22 h 91"/>
                <a:gd name="T4" fmla="*/ 1 w 50"/>
                <a:gd name="T5" fmla="*/ 29 h 91"/>
                <a:gd name="T6" fmla="*/ 5 w 50"/>
                <a:gd name="T7" fmla="*/ 37 h 91"/>
                <a:gd name="T8" fmla="*/ 8 w 50"/>
                <a:gd name="T9" fmla="*/ 47 h 91"/>
                <a:gd name="T10" fmla="*/ 12 w 50"/>
                <a:gd name="T11" fmla="*/ 71 h 91"/>
                <a:gd name="T12" fmla="*/ 12 w 50"/>
                <a:gd name="T13" fmla="*/ 81 h 91"/>
                <a:gd name="T14" fmla="*/ 10 w 50"/>
                <a:gd name="T15" fmla="*/ 91 h 91"/>
                <a:gd name="T16" fmla="*/ 22 w 50"/>
                <a:gd name="T17" fmla="*/ 84 h 91"/>
                <a:gd name="T18" fmla="*/ 30 w 50"/>
                <a:gd name="T19" fmla="*/ 79 h 91"/>
                <a:gd name="T20" fmla="*/ 35 w 50"/>
                <a:gd name="T21" fmla="*/ 76 h 91"/>
                <a:gd name="T22" fmla="*/ 38 w 50"/>
                <a:gd name="T23" fmla="*/ 74 h 91"/>
                <a:gd name="T24" fmla="*/ 42 w 50"/>
                <a:gd name="T25" fmla="*/ 71 h 91"/>
                <a:gd name="T26" fmla="*/ 44 w 50"/>
                <a:gd name="T27" fmla="*/ 71 h 91"/>
                <a:gd name="T28" fmla="*/ 44 w 50"/>
                <a:gd name="T29" fmla="*/ 69 h 91"/>
                <a:gd name="T30" fmla="*/ 45 w 50"/>
                <a:gd name="T31" fmla="*/ 64 h 91"/>
                <a:gd name="T32" fmla="*/ 47 w 50"/>
                <a:gd name="T33" fmla="*/ 57 h 91"/>
                <a:gd name="T34" fmla="*/ 49 w 50"/>
                <a:gd name="T35" fmla="*/ 49 h 91"/>
                <a:gd name="T36" fmla="*/ 50 w 50"/>
                <a:gd name="T37" fmla="*/ 25 h 91"/>
                <a:gd name="T38" fmla="*/ 49 w 50"/>
                <a:gd name="T39" fmla="*/ 14 h 91"/>
                <a:gd name="T40" fmla="*/ 45 w 50"/>
                <a:gd name="T41" fmla="*/ 0 h 91"/>
                <a:gd name="T42" fmla="*/ 0 w 50"/>
                <a:gd name="T43"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91">
                  <a:moveTo>
                    <a:pt x="0" y="20"/>
                  </a:moveTo>
                  <a:lnTo>
                    <a:pt x="0" y="22"/>
                  </a:lnTo>
                  <a:lnTo>
                    <a:pt x="1" y="29"/>
                  </a:lnTo>
                  <a:lnTo>
                    <a:pt x="5" y="37"/>
                  </a:lnTo>
                  <a:lnTo>
                    <a:pt x="8" y="47"/>
                  </a:lnTo>
                  <a:lnTo>
                    <a:pt x="12" y="71"/>
                  </a:lnTo>
                  <a:lnTo>
                    <a:pt x="12" y="81"/>
                  </a:lnTo>
                  <a:lnTo>
                    <a:pt x="10" y="91"/>
                  </a:lnTo>
                  <a:lnTo>
                    <a:pt x="22" y="84"/>
                  </a:lnTo>
                  <a:lnTo>
                    <a:pt x="30" y="79"/>
                  </a:lnTo>
                  <a:lnTo>
                    <a:pt x="35" y="76"/>
                  </a:lnTo>
                  <a:lnTo>
                    <a:pt x="38" y="74"/>
                  </a:lnTo>
                  <a:lnTo>
                    <a:pt x="42" y="71"/>
                  </a:lnTo>
                  <a:lnTo>
                    <a:pt x="44" y="71"/>
                  </a:lnTo>
                  <a:lnTo>
                    <a:pt x="44" y="69"/>
                  </a:lnTo>
                  <a:lnTo>
                    <a:pt x="45" y="64"/>
                  </a:lnTo>
                  <a:lnTo>
                    <a:pt x="47" y="57"/>
                  </a:lnTo>
                  <a:lnTo>
                    <a:pt x="49" y="49"/>
                  </a:lnTo>
                  <a:lnTo>
                    <a:pt x="50" y="25"/>
                  </a:lnTo>
                  <a:lnTo>
                    <a:pt x="49" y="14"/>
                  </a:lnTo>
                  <a:lnTo>
                    <a:pt x="45" y="0"/>
                  </a:lnTo>
                  <a:lnTo>
                    <a:pt x="0" y="20"/>
                  </a:lnTo>
                  <a:close/>
                </a:path>
              </a:pathLst>
            </a:custGeom>
            <a:solidFill>
              <a:srgbClr val="FFE6BE"/>
            </a:solidFill>
            <a:ln w="12700">
              <a:solidFill>
                <a:srgbClr val="000000"/>
              </a:solidFill>
              <a:prstDash val="solid"/>
              <a:round/>
              <a:headEnd/>
              <a:tailEnd/>
            </a:ln>
          </p:spPr>
          <p:txBody>
            <a:bodyPr/>
            <a:lstStyle/>
            <a:p>
              <a:endParaRPr lang="ja-JP" altLang="en-US"/>
            </a:p>
          </p:txBody>
        </p:sp>
        <p:sp>
          <p:nvSpPr>
            <p:cNvPr id="79953" name="Freeform 81"/>
            <p:cNvSpPr>
              <a:spLocks/>
            </p:cNvSpPr>
            <p:nvPr/>
          </p:nvSpPr>
          <p:spPr bwMode="auto">
            <a:xfrm>
              <a:off x="4286" y="1243"/>
              <a:ext cx="80" cy="107"/>
            </a:xfrm>
            <a:custGeom>
              <a:avLst/>
              <a:gdLst>
                <a:gd name="T0" fmla="*/ 10 w 57"/>
                <a:gd name="T1" fmla="*/ 19 h 81"/>
                <a:gd name="T2" fmla="*/ 10 w 57"/>
                <a:gd name="T3" fmla="*/ 21 h 81"/>
                <a:gd name="T4" fmla="*/ 10 w 57"/>
                <a:gd name="T5" fmla="*/ 24 h 81"/>
                <a:gd name="T6" fmla="*/ 12 w 57"/>
                <a:gd name="T7" fmla="*/ 31 h 81"/>
                <a:gd name="T8" fmla="*/ 12 w 57"/>
                <a:gd name="T9" fmla="*/ 39 h 81"/>
                <a:gd name="T10" fmla="*/ 12 w 57"/>
                <a:gd name="T11" fmla="*/ 47 h 81"/>
                <a:gd name="T12" fmla="*/ 9 w 57"/>
                <a:gd name="T13" fmla="*/ 58 h 81"/>
                <a:gd name="T14" fmla="*/ 5 w 57"/>
                <a:gd name="T15" fmla="*/ 69 h 81"/>
                <a:gd name="T16" fmla="*/ 0 w 57"/>
                <a:gd name="T17" fmla="*/ 81 h 81"/>
                <a:gd name="T18" fmla="*/ 0 w 57"/>
                <a:gd name="T19" fmla="*/ 79 h 81"/>
                <a:gd name="T20" fmla="*/ 4 w 57"/>
                <a:gd name="T21" fmla="*/ 79 h 81"/>
                <a:gd name="T22" fmla="*/ 12 w 57"/>
                <a:gd name="T23" fmla="*/ 76 h 81"/>
                <a:gd name="T24" fmla="*/ 24 w 57"/>
                <a:gd name="T25" fmla="*/ 71 h 81"/>
                <a:gd name="T26" fmla="*/ 34 w 57"/>
                <a:gd name="T27" fmla="*/ 69 h 81"/>
                <a:gd name="T28" fmla="*/ 36 w 57"/>
                <a:gd name="T29" fmla="*/ 68 h 81"/>
                <a:gd name="T30" fmla="*/ 39 w 57"/>
                <a:gd name="T31" fmla="*/ 66 h 81"/>
                <a:gd name="T32" fmla="*/ 44 w 57"/>
                <a:gd name="T33" fmla="*/ 59 h 81"/>
                <a:gd name="T34" fmla="*/ 49 w 57"/>
                <a:gd name="T35" fmla="*/ 53 h 81"/>
                <a:gd name="T36" fmla="*/ 52 w 57"/>
                <a:gd name="T37" fmla="*/ 42 h 81"/>
                <a:gd name="T38" fmla="*/ 56 w 57"/>
                <a:gd name="T39" fmla="*/ 31 h 81"/>
                <a:gd name="T40" fmla="*/ 57 w 57"/>
                <a:gd name="T41" fmla="*/ 17 h 81"/>
                <a:gd name="T42" fmla="*/ 57 w 57"/>
                <a:gd name="T43" fmla="*/ 0 h 81"/>
                <a:gd name="T44" fmla="*/ 10 w 57"/>
                <a:gd name="T45" fmla="*/ 1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81">
                  <a:moveTo>
                    <a:pt x="10" y="19"/>
                  </a:moveTo>
                  <a:lnTo>
                    <a:pt x="10" y="21"/>
                  </a:lnTo>
                  <a:lnTo>
                    <a:pt x="10" y="24"/>
                  </a:lnTo>
                  <a:lnTo>
                    <a:pt x="12" y="31"/>
                  </a:lnTo>
                  <a:lnTo>
                    <a:pt x="12" y="39"/>
                  </a:lnTo>
                  <a:lnTo>
                    <a:pt x="12" y="47"/>
                  </a:lnTo>
                  <a:lnTo>
                    <a:pt x="9" y="58"/>
                  </a:lnTo>
                  <a:lnTo>
                    <a:pt x="5" y="69"/>
                  </a:lnTo>
                  <a:lnTo>
                    <a:pt x="0" y="81"/>
                  </a:lnTo>
                  <a:lnTo>
                    <a:pt x="0" y="79"/>
                  </a:lnTo>
                  <a:lnTo>
                    <a:pt x="4" y="79"/>
                  </a:lnTo>
                  <a:lnTo>
                    <a:pt x="12" y="76"/>
                  </a:lnTo>
                  <a:lnTo>
                    <a:pt x="24" y="71"/>
                  </a:lnTo>
                  <a:lnTo>
                    <a:pt x="34" y="69"/>
                  </a:lnTo>
                  <a:lnTo>
                    <a:pt x="36" y="68"/>
                  </a:lnTo>
                  <a:lnTo>
                    <a:pt x="39" y="66"/>
                  </a:lnTo>
                  <a:lnTo>
                    <a:pt x="44" y="59"/>
                  </a:lnTo>
                  <a:lnTo>
                    <a:pt x="49" y="53"/>
                  </a:lnTo>
                  <a:lnTo>
                    <a:pt x="52" y="42"/>
                  </a:lnTo>
                  <a:lnTo>
                    <a:pt x="56" y="31"/>
                  </a:lnTo>
                  <a:lnTo>
                    <a:pt x="57" y="17"/>
                  </a:lnTo>
                  <a:lnTo>
                    <a:pt x="57" y="0"/>
                  </a:lnTo>
                  <a:lnTo>
                    <a:pt x="10" y="19"/>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54" name="Freeform 82"/>
            <p:cNvSpPr>
              <a:spLocks/>
            </p:cNvSpPr>
            <p:nvPr/>
          </p:nvSpPr>
          <p:spPr bwMode="auto">
            <a:xfrm>
              <a:off x="4286" y="1243"/>
              <a:ext cx="80" cy="107"/>
            </a:xfrm>
            <a:custGeom>
              <a:avLst/>
              <a:gdLst>
                <a:gd name="T0" fmla="*/ 10 w 57"/>
                <a:gd name="T1" fmla="*/ 19 h 81"/>
                <a:gd name="T2" fmla="*/ 10 w 57"/>
                <a:gd name="T3" fmla="*/ 21 h 81"/>
                <a:gd name="T4" fmla="*/ 10 w 57"/>
                <a:gd name="T5" fmla="*/ 24 h 81"/>
                <a:gd name="T6" fmla="*/ 12 w 57"/>
                <a:gd name="T7" fmla="*/ 31 h 81"/>
                <a:gd name="T8" fmla="*/ 12 w 57"/>
                <a:gd name="T9" fmla="*/ 39 h 81"/>
                <a:gd name="T10" fmla="*/ 12 w 57"/>
                <a:gd name="T11" fmla="*/ 47 h 81"/>
                <a:gd name="T12" fmla="*/ 9 w 57"/>
                <a:gd name="T13" fmla="*/ 58 h 81"/>
                <a:gd name="T14" fmla="*/ 5 w 57"/>
                <a:gd name="T15" fmla="*/ 69 h 81"/>
                <a:gd name="T16" fmla="*/ 0 w 57"/>
                <a:gd name="T17" fmla="*/ 81 h 81"/>
                <a:gd name="T18" fmla="*/ 0 w 57"/>
                <a:gd name="T19" fmla="*/ 79 h 81"/>
                <a:gd name="T20" fmla="*/ 4 w 57"/>
                <a:gd name="T21" fmla="*/ 79 h 81"/>
                <a:gd name="T22" fmla="*/ 12 w 57"/>
                <a:gd name="T23" fmla="*/ 76 h 81"/>
                <a:gd name="T24" fmla="*/ 24 w 57"/>
                <a:gd name="T25" fmla="*/ 71 h 81"/>
                <a:gd name="T26" fmla="*/ 34 w 57"/>
                <a:gd name="T27" fmla="*/ 69 h 81"/>
                <a:gd name="T28" fmla="*/ 36 w 57"/>
                <a:gd name="T29" fmla="*/ 68 h 81"/>
                <a:gd name="T30" fmla="*/ 39 w 57"/>
                <a:gd name="T31" fmla="*/ 66 h 81"/>
                <a:gd name="T32" fmla="*/ 44 w 57"/>
                <a:gd name="T33" fmla="*/ 59 h 81"/>
                <a:gd name="T34" fmla="*/ 49 w 57"/>
                <a:gd name="T35" fmla="*/ 53 h 81"/>
                <a:gd name="T36" fmla="*/ 52 w 57"/>
                <a:gd name="T37" fmla="*/ 42 h 81"/>
                <a:gd name="T38" fmla="*/ 56 w 57"/>
                <a:gd name="T39" fmla="*/ 31 h 81"/>
                <a:gd name="T40" fmla="*/ 57 w 57"/>
                <a:gd name="T41" fmla="*/ 17 h 81"/>
                <a:gd name="T42" fmla="*/ 57 w 57"/>
                <a:gd name="T43"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 h="81">
                  <a:moveTo>
                    <a:pt x="10" y="19"/>
                  </a:moveTo>
                  <a:lnTo>
                    <a:pt x="10" y="21"/>
                  </a:lnTo>
                  <a:lnTo>
                    <a:pt x="10" y="24"/>
                  </a:lnTo>
                  <a:lnTo>
                    <a:pt x="12" y="31"/>
                  </a:lnTo>
                  <a:lnTo>
                    <a:pt x="12" y="39"/>
                  </a:lnTo>
                  <a:lnTo>
                    <a:pt x="12" y="47"/>
                  </a:lnTo>
                  <a:lnTo>
                    <a:pt x="9" y="58"/>
                  </a:lnTo>
                  <a:lnTo>
                    <a:pt x="5" y="69"/>
                  </a:lnTo>
                  <a:lnTo>
                    <a:pt x="0" y="81"/>
                  </a:lnTo>
                  <a:lnTo>
                    <a:pt x="0" y="79"/>
                  </a:lnTo>
                  <a:lnTo>
                    <a:pt x="4" y="79"/>
                  </a:lnTo>
                  <a:lnTo>
                    <a:pt x="12" y="76"/>
                  </a:lnTo>
                  <a:lnTo>
                    <a:pt x="24" y="71"/>
                  </a:lnTo>
                  <a:lnTo>
                    <a:pt x="34" y="69"/>
                  </a:lnTo>
                  <a:lnTo>
                    <a:pt x="36" y="68"/>
                  </a:lnTo>
                  <a:lnTo>
                    <a:pt x="39" y="66"/>
                  </a:lnTo>
                  <a:lnTo>
                    <a:pt x="44" y="59"/>
                  </a:lnTo>
                  <a:lnTo>
                    <a:pt x="49" y="53"/>
                  </a:lnTo>
                  <a:lnTo>
                    <a:pt x="52" y="42"/>
                  </a:lnTo>
                  <a:lnTo>
                    <a:pt x="56" y="31"/>
                  </a:lnTo>
                  <a:lnTo>
                    <a:pt x="57" y="17"/>
                  </a:lnTo>
                  <a:lnTo>
                    <a:pt x="57"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55" name="Freeform 83"/>
            <p:cNvSpPr>
              <a:spLocks/>
            </p:cNvSpPr>
            <p:nvPr/>
          </p:nvSpPr>
          <p:spPr bwMode="auto">
            <a:xfrm>
              <a:off x="4376" y="1236"/>
              <a:ext cx="72" cy="125"/>
            </a:xfrm>
            <a:custGeom>
              <a:avLst/>
              <a:gdLst>
                <a:gd name="T0" fmla="*/ 4 w 52"/>
                <a:gd name="T1" fmla="*/ 6 h 96"/>
                <a:gd name="T2" fmla="*/ 4 w 52"/>
                <a:gd name="T3" fmla="*/ 8 h 96"/>
                <a:gd name="T4" fmla="*/ 5 w 52"/>
                <a:gd name="T5" fmla="*/ 11 h 96"/>
                <a:gd name="T6" fmla="*/ 7 w 52"/>
                <a:gd name="T7" fmla="*/ 16 h 96"/>
                <a:gd name="T8" fmla="*/ 7 w 52"/>
                <a:gd name="T9" fmla="*/ 25 h 96"/>
                <a:gd name="T10" fmla="*/ 9 w 52"/>
                <a:gd name="T11" fmla="*/ 42 h 96"/>
                <a:gd name="T12" fmla="*/ 9 w 52"/>
                <a:gd name="T13" fmla="*/ 50 h 96"/>
                <a:gd name="T14" fmla="*/ 7 w 52"/>
                <a:gd name="T15" fmla="*/ 59 h 96"/>
                <a:gd name="T16" fmla="*/ 2 w 52"/>
                <a:gd name="T17" fmla="*/ 74 h 96"/>
                <a:gd name="T18" fmla="*/ 0 w 52"/>
                <a:gd name="T19" fmla="*/ 85 h 96"/>
                <a:gd name="T20" fmla="*/ 0 w 52"/>
                <a:gd name="T21" fmla="*/ 92 h 96"/>
                <a:gd name="T22" fmla="*/ 0 w 52"/>
                <a:gd name="T23" fmla="*/ 96 h 96"/>
                <a:gd name="T24" fmla="*/ 12 w 52"/>
                <a:gd name="T25" fmla="*/ 91 h 96"/>
                <a:gd name="T26" fmla="*/ 20 w 52"/>
                <a:gd name="T27" fmla="*/ 87 h 96"/>
                <a:gd name="T28" fmla="*/ 25 w 52"/>
                <a:gd name="T29" fmla="*/ 84 h 96"/>
                <a:gd name="T30" fmla="*/ 31 w 52"/>
                <a:gd name="T31" fmla="*/ 82 h 96"/>
                <a:gd name="T32" fmla="*/ 34 w 52"/>
                <a:gd name="T33" fmla="*/ 80 h 96"/>
                <a:gd name="T34" fmla="*/ 34 w 52"/>
                <a:gd name="T35" fmla="*/ 80 h 96"/>
                <a:gd name="T36" fmla="*/ 36 w 52"/>
                <a:gd name="T37" fmla="*/ 79 h 96"/>
                <a:gd name="T38" fmla="*/ 39 w 52"/>
                <a:gd name="T39" fmla="*/ 75 h 96"/>
                <a:gd name="T40" fmla="*/ 42 w 52"/>
                <a:gd name="T41" fmla="*/ 67 h 96"/>
                <a:gd name="T42" fmla="*/ 47 w 52"/>
                <a:gd name="T43" fmla="*/ 59 h 96"/>
                <a:gd name="T44" fmla="*/ 51 w 52"/>
                <a:gd name="T45" fmla="*/ 45 h 96"/>
                <a:gd name="T46" fmla="*/ 52 w 52"/>
                <a:gd name="T47" fmla="*/ 32 h 96"/>
                <a:gd name="T48" fmla="*/ 51 w 52"/>
                <a:gd name="T49" fmla="*/ 16 h 96"/>
                <a:gd name="T50" fmla="*/ 47 w 52"/>
                <a:gd name="T51" fmla="*/ 0 h 96"/>
                <a:gd name="T52" fmla="*/ 4 w 52"/>
                <a:gd name="T53" fmla="*/ 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96">
                  <a:moveTo>
                    <a:pt x="4" y="6"/>
                  </a:moveTo>
                  <a:lnTo>
                    <a:pt x="4" y="8"/>
                  </a:lnTo>
                  <a:lnTo>
                    <a:pt x="5" y="11"/>
                  </a:lnTo>
                  <a:lnTo>
                    <a:pt x="7" y="16"/>
                  </a:lnTo>
                  <a:lnTo>
                    <a:pt x="7" y="25"/>
                  </a:lnTo>
                  <a:lnTo>
                    <a:pt x="9" y="42"/>
                  </a:lnTo>
                  <a:lnTo>
                    <a:pt x="9" y="50"/>
                  </a:lnTo>
                  <a:lnTo>
                    <a:pt x="7" y="59"/>
                  </a:lnTo>
                  <a:lnTo>
                    <a:pt x="2" y="74"/>
                  </a:lnTo>
                  <a:lnTo>
                    <a:pt x="0" y="85"/>
                  </a:lnTo>
                  <a:lnTo>
                    <a:pt x="0" y="92"/>
                  </a:lnTo>
                  <a:lnTo>
                    <a:pt x="0" y="96"/>
                  </a:lnTo>
                  <a:lnTo>
                    <a:pt x="12" y="91"/>
                  </a:lnTo>
                  <a:lnTo>
                    <a:pt x="20" y="87"/>
                  </a:lnTo>
                  <a:lnTo>
                    <a:pt x="25" y="84"/>
                  </a:lnTo>
                  <a:lnTo>
                    <a:pt x="31" y="82"/>
                  </a:lnTo>
                  <a:lnTo>
                    <a:pt x="34" y="80"/>
                  </a:lnTo>
                  <a:lnTo>
                    <a:pt x="34" y="80"/>
                  </a:lnTo>
                  <a:lnTo>
                    <a:pt x="36" y="79"/>
                  </a:lnTo>
                  <a:lnTo>
                    <a:pt x="39" y="75"/>
                  </a:lnTo>
                  <a:lnTo>
                    <a:pt x="42" y="67"/>
                  </a:lnTo>
                  <a:lnTo>
                    <a:pt x="47" y="59"/>
                  </a:lnTo>
                  <a:lnTo>
                    <a:pt x="51" y="45"/>
                  </a:lnTo>
                  <a:lnTo>
                    <a:pt x="52" y="32"/>
                  </a:lnTo>
                  <a:lnTo>
                    <a:pt x="51" y="16"/>
                  </a:lnTo>
                  <a:lnTo>
                    <a:pt x="47" y="0"/>
                  </a:lnTo>
                  <a:lnTo>
                    <a:pt x="4" y="6"/>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56" name="Freeform 84"/>
            <p:cNvSpPr>
              <a:spLocks/>
            </p:cNvSpPr>
            <p:nvPr/>
          </p:nvSpPr>
          <p:spPr bwMode="auto">
            <a:xfrm>
              <a:off x="4376" y="1236"/>
              <a:ext cx="72" cy="125"/>
            </a:xfrm>
            <a:custGeom>
              <a:avLst/>
              <a:gdLst>
                <a:gd name="T0" fmla="*/ 4 w 52"/>
                <a:gd name="T1" fmla="*/ 6 h 96"/>
                <a:gd name="T2" fmla="*/ 4 w 52"/>
                <a:gd name="T3" fmla="*/ 8 h 96"/>
                <a:gd name="T4" fmla="*/ 5 w 52"/>
                <a:gd name="T5" fmla="*/ 11 h 96"/>
                <a:gd name="T6" fmla="*/ 7 w 52"/>
                <a:gd name="T7" fmla="*/ 16 h 96"/>
                <a:gd name="T8" fmla="*/ 7 w 52"/>
                <a:gd name="T9" fmla="*/ 25 h 96"/>
                <a:gd name="T10" fmla="*/ 9 w 52"/>
                <a:gd name="T11" fmla="*/ 42 h 96"/>
                <a:gd name="T12" fmla="*/ 9 w 52"/>
                <a:gd name="T13" fmla="*/ 50 h 96"/>
                <a:gd name="T14" fmla="*/ 7 w 52"/>
                <a:gd name="T15" fmla="*/ 59 h 96"/>
                <a:gd name="T16" fmla="*/ 2 w 52"/>
                <a:gd name="T17" fmla="*/ 74 h 96"/>
                <a:gd name="T18" fmla="*/ 0 w 52"/>
                <a:gd name="T19" fmla="*/ 85 h 96"/>
                <a:gd name="T20" fmla="*/ 0 w 52"/>
                <a:gd name="T21" fmla="*/ 92 h 96"/>
                <a:gd name="T22" fmla="*/ 0 w 52"/>
                <a:gd name="T23" fmla="*/ 96 h 96"/>
                <a:gd name="T24" fmla="*/ 12 w 52"/>
                <a:gd name="T25" fmla="*/ 91 h 96"/>
                <a:gd name="T26" fmla="*/ 20 w 52"/>
                <a:gd name="T27" fmla="*/ 87 h 96"/>
                <a:gd name="T28" fmla="*/ 25 w 52"/>
                <a:gd name="T29" fmla="*/ 84 h 96"/>
                <a:gd name="T30" fmla="*/ 31 w 52"/>
                <a:gd name="T31" fmla="*/ 82 h 96"/>
                <a:gd name="T32" fmla="*/ 34 w 52"/>
                <a:gd name="T33" fmla="*/ 80 h 96"/>
                <a:gd name="T34" fmla="*/ 34 w 52"/>
                <a:gd name="T35" fmla="*/ 80 h 96"/>
                <a:gd name="T36" fmla="*/ 36 w 52"/>
                <a:gd name="T37" fmla="*/ 79 h 96"/>
                <a:gd name="T38" fmla="*/ 39 w 52"/>
                <a:gd name="T39" fmla="*/ 75 h 96"/>
                <a:gd name="T40" fmla="*/ 42 w 52"/>
                <a:gd name="T41" fmla="*/ 67 h 96"/>
                <a:gd name="T42" fmla="*/ 47 w 52"/>
                <a:gd name="T43" fmla="*/ 59 h 96"/>
                <a:gd name="T44" fmla="*/ 51 w 52"/>
                <a:gd name="T45" fmla="*/ 45 h 96"/>
                <a:gd name="T46" fmla="*/ 52 w 52"/>
                <a:gd name="T47" fmla="*/ 32 h 96"/>
                <a:gd name="T48" fmla="*/ 51 w 52"/>
                <a:gd name="T49" fmla="*/ 16 h 96"/>
                <a:gd name="T50" fmla="*/ 47 w 52"/>
                <a:gd name="T5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2" h="96">
                  <a:moveTo>
                    <a:pt x="4" y="6"/>
                  </a:moveTo>
                  <a:lnTo>
                    <a:pt x="4" y="8"/>
                  </a:lnTo>
                  <a:lnTo>
                    <a:pt x="5" y="11"/>
                  </a:lnTo>
                  <a:lnTo>
                    <a:pt x="7" y="16"/>
                  </a:lnTo>
                  <a:lnTo>
                    <a:pt x="7" y="25"/>
                  </a:lnTo>
                  <a:lnTo>
                    <a:pt x="9" y="42"/>
                  </a:lnTo>
                  <a:lnTo>
                    <a:pt x="9" y="50"/>
                  </a:lnTo>
                  <a:lnTo>
                    <a:pt x="7" y="59"/>
                  </a:lnTo>
                  <a:lnTo>
                    <a:pt x="2" y="74"/>
                  </a:lnTo>
                  <a:lnTo>
                    <a:pt x="0" y="85"/>
                  </a:lnTo>
                  <a:lnTo>
                    <a:pt x="0" y="92"/>
                  </a:lnTo>
                  <a:lnTo>
                    <a:pt x="0" y="96"/>
                  </a:lnTo>
                  <a:lnTo>
                    <a:pt x="12" y="91"/>
                  </a:lnTo>
                  <a:lnTo>
                    <a:pt x="20" y="87"/>
                  </a:lnTo>
                  <a:lnTo>
                    <a:pt x="25" y="84"/>
                  </a:lnTo>
                  <a:lnTo>
                    <a:pt x="31" y="82"/>
                  </a:lnTo>
                  <a:lnTo>
                    <a:pt x="34" y="80"/>
                  </a:lnTo>
                  <a:lnTo>
                    <a:pt x="34" y="80"/>
                  </a:lnTo>
                  <a:lnTo>
                    <a:pt x="36" y="79"/>
                  </a:lnTo>
                  <a:lnTo>
                    <a:pt x="39" y="75"/>
                  </a:lnTo>
                  <a:lnTo>
                    <a:pt x="42" y="67"/>
                  </a:lnTo>
                  <a:lnTo>
                    <a:pt x="47" y="59"/>
                  </a:lnTo>
                  <a:lnTo>
                    <a:pt x="51" y="45"/>
                  </a:lnTo>
                  <a:lnTo>
                    <a:pt x="52" y="32"/>
                  </a:lnTo>
                  <a:lnTo>
                    <a:pt x="51" y="16"/>
                  </a:lnTo>
                  <a:lnTo>
                    <a:pt x="47"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57" name="Freeform 85"/>
            <p:cNvSpPr>
              <a:spLocks/>
            </p:cNvSpPr>
            <p:nvPr/>
          </p:nvSpPr>
          <p:spPr bwMode="auto">
            <a:xfrm>
              <a:off x="5030" y="543"/>
              <a:ext cx="104" cy="123"/>
            </a:xfrm>
            <a:custGeom>
              <a:avLst/>
              <a:gdLst>
                <a:gd name="T0" fmla="*/ 0 w 74"/>
                <a:gd name="T1" fmla="*/ 65 h 94"/>
                <a:gd name="T2" fmla="*/ 1 w 74"/>
                <a:gd name="T3" fmla="*/ 65 h 94"/>
                <a:gd name="T4" fmla="*/ 3 w 74"/>
                <a:gd name="T5" fmla="*/ 62 h 94"/>
                <a:gd name="T6" fmla="*/ 10 w 74"/>
                <a:gd name="T7" fmla="*/ 54 h 94"/>
                <a:gd name="T8" fmla="*/ 18 w 74"/>
                <a:gd name="T9" fmla="*/ 42 h 94"/>
                <a:gd name="T10" fmla="*/ 30 w 74"/>
                <a:gd name="T11" fmla="*/ 28 h 94"/>
                <a:gd name="T12" fmla="*/ 42 w 74"/>
                <a:gd name="T13" fmla="*/ 15 h 94"/>
                <a:gd name="T14" fmla="*/ 54 w 74"/>
                <a:gd name="T15" fmla="*/ 5 h 94"/>
                <a:gd name="T16" fmla="*/ 64 w 74"/>
                <a:gd name="T17" fmla="*/ 0 h 94"/>
                <a:gd name="T18" fmla="*/ 67 w 74"/>
                <a:gd name="T19" fmla="*/ 0 h 94"/>
                <a:gd name="T20" fmla="*/ 70 w 74"/>
                <a:gd name="T21" fmla="*/ 1 h 94"/>
                <a:gd name="T22" fmla="*/ 74 w 74"/>
                <a:gd name="T23" fmla="*/ 6 h 94"/>
                <a:gd name="T24" fmla="*/ 72 w 74"/>
                <a:gd name="T25" fmla="*/ 11 h 94"/>
                <a:gd name="T26" fmla="*/ 70 w 74"/>
                <a:gd name="T27" fmla="*/ 17 h 94"/>
                <a:gd name="T28" fmla="*/ 65 w 74"/>
                <a:gd name="T29" fmla="*/ 20 h 94"/>
                <a:gd name="T30" fmla="*/ 57 w 74"/>
                <a:gd name="T31" fmla="*/ 27 h 94"/>
                <a:gd name="T32" fmla="*/ 54 w 74"/>
                <a:gd name="T33" fmla="*/ 28 h 94"/>
                <a:gd name="T34" fmla="*/ 52 w 74"/>
                <a:gd name="T35" fmla="*/ 28 h 94"/>
                <a:gd name="T36" fmla="*/ 54 w 74"/>
                <a:gd name="T37" fmla="*/ 28 h 94"/>
                <a:gd name="T38" fmla="*/ 55 w 74"/>
                <a:gd name="T39" fmla="*/ 28 h 94"/>
                <a:gd name="T40" fmla="*/ 62 w 74"/>
                <a:gd name="T41" fmla="*/ 32 h 94"/>
                <a:gd name="T42" fmla="*/ 67 w 74"/>
                <a:gd name="T43" fmla="*/ 38 h 94"/>
                <a:gd name="T44" fmla="*/ 67 w 74"/>
                <a:gd name="T45" fmla="*/ 42 h 94"/>
                <a:gd name="T46" fmla="*/ 67 w 74"/>
                <a:gd name="T47" fmla="*/ 47 h 94"/>
                <a:gd name="T48" fmla="*/ 67 w 74"/>
                <a:gd name="T49" fmla="*/ 49 h 94"/>
                <a:gd name="T50" fmla="*/ 67 w 74"/>
                <a:gd name="T51" fmla="*/ 50 h 94"/>
                <a:gd name="T52" fmla="*/ 69 w 74"/>
                <a:gd name="T53" fmla="*/ 59 h 94"/>
                <a:gd name="T54" fmla="*/ 69 w 74"/>
                <a:gd name="T55" fmla="*/ 69 h 94"/>
                <a:gd name="T56" fmla="*/ 65 w 74"/>
                <a:gd name="T57" fmla="*/ 72 h 94"/>
                <a:gd name="T58" fmla="*/ 62 w 74"/>
                <a:gd name="T59" fmla="*/ 75 h 94"/>
                <a:gd name="T60" fmla="*/ 54 w 74"/>
                <a:gd name="T61" fmla="*/ 77 h 94"/>
                <a:gd name="T62" fmla="*/ 48 w 74"/>
                <a:gd name="T63" fmla="*/ 77 h 94"/>
                <a:gd name="T64" fmla="*/ 45 w 74"/>
                <a:gd name="T65" fmla="*/ 75 h 94"/>
                <a:gd name="T66" fmla="*/ 43 w 74"/>
                <a:gd name="T67" fmla="*/ 75 h 94"/>
                <a:gd name="T68" fmla="*/ 43 w 74"/>
                <a:gd name="T69" fmla="*/ 77 h 94"/>
                <a:gd name="T70" fmla="*/ 43 w 74"/>
                <a:gd name="T71" fmla="*/ 79 h 94"/>
                <a:gd name="T72" fmla="*/ 38 w 74"/>
                <a:gd name="T73" fmla="*/ 86 h 94"/>
                <a:gd name="T74" fmla="*/ 28 w 74"/>
                <a:gd name="T75" fmla="*/ 92 h 94"/>
                <a:gd name="T76" fmla="*/ 22 w 74"/>
                <a:gd name="T77" fmla="*/ 94 h 94"/>
                <a:gd name="T78" fmla="*/ 13 w 74"/>
                <a:gd name="T79" fmla="*/ 94 h 94"/>
                <a:gd name="T80" fmla="*/ 0 w 74"/>
                <a:gd name="T81" fmla="*/ 6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 h="94">
                  <a:moveTo>
                    <a:pt x="0" y="65"/>
                  </a:moveTo>
                  <a:lnTo>
                    <a:pt x="1" y="65"/>
                  </a:lnTo>
                  <a:lnTo>
                    <a:pt x="3" y="62"/>
                  </a:lnTo>
                  <a:lnTo>
                    <a:pt x="10" y="54"/>
                  </a:lnTo>
                  <a:lnTo>
                    <a:pt x="18" y="42"/>
                  </a:lnTo>
                  <a:lnTo>
                    <a:pt x="30" y="28"/>
                  </a:lnTo>
                  <a:lnTo>
                    <a:pt x="42" y="15"/>
                  </a:lnTo>
                  <a:lnTo>
                    <a:pt x="54" y="5"/>
                  </a:lnTo>
                  <a:lnTo>
                    <a:pt x="64" y="0"/>
                  </a:lnTo>
                  <a:lnTo>
                    <a:pt x="67" y="0"/>
                  </a:lnTo>
                  <a:lnTo>
                    <a:pt x="70" y="1"/>
                  </a:lnTo>
                  <a:lnTo>
                    <a:pt x="74" y="6"/>
                  </a:lnTo>
                  <a:lnTo>
                    <a:pt x="72" y="11"/>
                  </a:lnTo>
                  <a:lnTo>
                    <a:pt x="70" y="17"/>
                  </a:lnTo>
                  <a:lnTo>
                    <a:pt x="65" y="20"/>
                  </a:lnTo>
                  <a:lnTo>
                    <a:pt x="57" y="27"/>
                  </a:lnTo>
                  <a:lnTo>
                    <a:pt x="54" y="28"/>
                  </a:lnTo>
                  <a:lnTo>
                    <a:pt x="52" y="28"/>
                  </a:lnTo>
                  <a:lnTo>
                    <a:pt x="54" y="28"/>
                  </a:lnTo>
                  <a:lnTo>
                    <a:pt x="55" y="28"/>
                  </a:lnTo>
                  <a:lnTo>
                    <a:pt x="62" y="32"/>
                  </a:lnTo>
                  <a:lnTo>
                    <a:pt x="67" y="38"/>
                  </a:lnTo>
                  <a:lnTo>
                    <a:pt x="67" y="42"/>
                  </a:lnTo>
                  <a:lnTo>
                    <a:pt x="67" y="47"/>
                  </a:lnTo>
                  <a:lnTo>
                    <a:pt x="67" y="49"/>
                  </a:lnTo>
                  <a:lnTo>
                    <a:pt x="67" y="50"/>
                  </a:lnTo>
                  <a:lnTo>
                    <a:pt x="69" y="59"/>
                  </a:lnTo>
                  <a:lnTo>
                    <a:pt x="69" y="69"/>
                  </a:lnTo>
                  <a:lnTo>
                    <a:pt x="65" y="72"/>
                  </a:lnTo>
                  <a:lnTo>
                    <a:pt x="62" y="75"/>
                  </a:lnTo>
                  <a:lnTo>
                    <a:pt x="54" y="77"/>
                  </a:lnTo>
                  <a:lnTo>
                    <a:pt x="48" y="77"/>
                  </a:lnTo>
                  <a:lnTo>
                    <a:pt x="45" y="75"/>
                  </a:lnTo>
                  <a:lnTo>
                    <a:pt x="43" y="75"/>
                  </a:lnTo>
                  <a:lnTo>
                    <a:pt x="43" y="77"/>
                  </a:lnTo>
                  <a:lnTo>
                    <a:pt x="43" y="79"/>
                  </a:lnTo>
                  <a:lnTo>
                    <a:pt x="38" y="86"/>
                  </a:lnTo>
                  <a:lnTo>
                    <a:pt x="28" y="92"/>
                  </a:lnTo>
                  <a:lnTo>
                    <a:pt x="22" y="94"/>
                  </a:lnTo>
                  <a:lnTo>
                    <a:pt x="13" y="94"/>
                  </a:lnTo>
                  <a:lnTo>
                    <a:pt x="0" y="65"/>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58" name="Freeform 86"/>
            <p:cNvSpPr>
              <a:spLocks/>
            </p:cNvSpPr>
            <p:nvPr/>
          </p:nvSpPr>
          <p:spPr bwMode="auto">
            <a:xfrm>
              <a:off x="5030" y="543"/>
              <a:ext cx="104" cy="123"/>
            </a:xfrm>
            <a:custGeom>
              <a:avLst/>
              <a:gdLst>
                <a:gd name="T0" fmla="*/ 0 w 74"/>
                <a:gd name="T1" fmla="*/ 65 h 94"/>
                <a:gd name="T2" fmla="*/ 1 w 74"/>
                <a:gd name="T3" fmla="*/ 65 h 94"/>
                <a:gd name="T4" fmla="*/ 3 w 74"/>
                <a:gd name="T5" fmla="*/ 62 h 94"/>
                <a:gd name="T6" fmla="*/ 10 w 74"/>
                <a:gd name="T7" fmla="*/ 54 h 94"/>
                <a:gd name="T8" fmla="*/ 18 w 74"/>
                <a:gd name="T9" fmla="*/ 42 h 94"/>
                <a:gd name="T10" fmla="*/ 30 w 74"/>
                <a:gd name="T11" fmla="*/ 28 h 94"/>
                <a:gd name="T12" fmla="*/ 42 w 74"/>
                <a:gd name="T13" fmla="*/ 15 h 94"/>
                <a:gd name="T14" fmla="*/ 54 w 74"/>
                <a:gd name="T15" fmla="*/ 5 h 94"/>
                <a:gd name="T16" fmla="*/ 64 w 74"/>
                <a:gd name="T17" fmla="*/ 0 h 94"/>
                <a:gd name="T18" fmla="*/ 67 w 74"/>
                <a:gd name="T19" fmla="*/ 0 h 94"/>
                <a:gd name="T20" fmla="*/ 70 w 74"/>
                <a:gd name="T21" fmla="*/ 1 h 94"/>
                <a:gd name="T22" fmla="*/ 74 w 74"/>
                <a:gd name="T23" fmla="*/ 6 h 94"/>
                <a:gd name="T24" fmla="*/ 72 w 74"/>
                <a:gd name="T25" fmla="*/ 11 h 94"/>
                <a:gd name="T26" fmla="*/ 70 w 74"/>
                <a:gd name="T27" fmla="*/ 17 h 94"/>
                <a:gd name="T28" fmla="*/ 65 w 74"/>
                <a:gd name="T29" fmla="*/ 20 h 94"/>
                <a:gd name="T30" fmla="*/ 57 w 74"/>
                <a:gd name="T31" fmla="*/ 27 h 94"/>
                <a:gd name="T32" fmla="*/ 54 w 74"/>
                <a:gd name="T33" fmla="*/ 28 h 94"/>
                <a:gd name="T34" fmla="*/ 52 w 74"/>
                <a:gd name="T35" fmla="*/ 28 h 94"/>
                <a:gd name="T36" fmla="*/ 54 w 74"/>
                <a:gd name="T37" fmla="*/ 28 h 94"/>
                <a:gd name="T38" fmla="*/ 55 w 74"/>
                <a:gd name="T39" fmla="*/ 28 h 94"/>
                <a:gd name="T40" fmla="*/ 62 w 74"/>
                <a:gd name="T41" fmla="*/ 32 h 94"/>
                <a:gd name="T42" fmla="*/ 67 w 74"/>
                <a:gd name="T43" fmla="*/ 38 h 94"/>
                <a:gd name="T44" fmla="*/ 67 w 74"/>
                <a:gd name="T45" fmla="*/ 42 h 94"/>
                <a:gd name="T46" fmla="*/ 67 w 74"/>
                <a:gd name="T47" fmla="*/ 47 h 94"/>
                <a:gd name="T48" fmla="*/ 67 w 74"/>
                <a:gd name="T49" fmla="*/ 49 h 94"/>
                <a:gd name="T50" fmla="*/ 67 w 74"/>
                <a:gd name="T51" fmla="*/ 50 h 94"/>
                <a:gd name="T52" fmla="*/ 69 w 74"/>
                <a:gd name="T53" fmla="*/ 59 h 94"/>
                <a:gd name="T54" fmla="*/ 69 w 74"/>
                <a:gd name="T55" fmla="*/ 69 h 94"/>
                <a:gd name="T56" fmla="*/ 65 w 74"/>
                <a:gd name="T57" fmla="*/ 72 h 94"/>
                <a:gd name="T58" fmla="*/ 62 w 74"/>
                <a:gd name="T59" fmla="*/ 75 h 94"/>
                <a:gd name="T60" fmla="*/ 54 w 74"/>
                <a:gd name="T61" fmla="*/ 77 h 94"/>
                <a:gd name="T62" fmla="*/ 48 w 74"/>
                <a:gd name="T63" fmla="*/ 77 h 94"/>
                <a:gd name="T64" fmla="*/ 45 w 74"/>
                <a:gd name="T65" fmla="*/ 75 h 94"/>
                <a:gd name="T66" fmla="*/ 43 w 74"/>
                <a:gd name="T67" fmla="*/ 75 h 94"/>
                <a:gd name="T68" fmla="*/ 43 w 74"/>
                <a:gd name="T69" fmla="*/ 77 h 94"/>
                <a:gd name="T70" fmla="*/ 43 w 74"/>
                <a:gd name="T71" fmla="*/ 79 h 94"/>
                <a:gd name="T72" fmla="*/ 38 w 74"/>
                <a:gd name="T73" fmla="*/ 86 h 94"/>
                <a:gd name="T74" fmla="*/ 28 w 74"/>
                <a:gd name="T75" fmla="*/ 92 h 94"/>
                <a:gd name="T76" fmla="*/ 22 w 74"/>
                <a:gd name="T77" fmla="*/ 94 h 94"/>
                <a:gd name="T78" fmla="*/ 13 w 74"/>
                <a:gd name="T79"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 h="94">
                  <a:moveTo>
                    <a:pt x="0" y="65"/>
                  </a:moveTo>
                  <a:lnTo>
                    <a:pt x="1" y="65"/>
                  </a:lnTo>
                  <a:lnTo>
                    <a:pt x="3" y="62"/>
                  </a:lnTo>
                  <a:lnTo>
                    <a:pt x="10" y="54"/>
                  </a:lnTo>
                  <a:lnTo>
                    <a:pt x="18" y="42"/>
                  </a:lnTo>
                  <a:lnTo>
                    <a:pt x="30" y="28"/>
                  </a:lnTo>
                  <a:lnTo>
                    <a:pt x="42" y="15"/>
                  </a:lnTo>
                  <a:lnTo>
                    <a:pt x="54" y="5"/>
                  </a:lnTo>
                  <a:lnTo>
                    <a:pt x="64" y="0"/>
                  </a:lnTo>
                  <a:lnTo>
                    <a:pt x="67" y="0"/>
                  </a:lnTo>
                  <a:lnTo>
                    <a:pt x="70" y="1"/>
                  </a:lnTo>
                  <a:lnTo>
                    <a:pt x="74" y="6"/>
                  </a:lnTo>
                  <a:lnTo>
                    <a:pt x="72" y="11"/>
                  </a:lnTo>
                  <a:lnTo>
                    <a:pt x="70" y="17"/>
                  </a:lnTo>
                  <a:lnTo>
                    <a:pt x="65" y="20"/>
                  </a:lnTo>
                  <a:lnTo>
                    <a:pt x="57" y="27"/>
                  </a:lnTo>
                  <a:lnTo>
                    <a:pt x="54" y="28"/>
                  </a:lnTo>
                  <a:lnTo>
                    <a:pt x="52" y="28"/>
                  </a:lnTo>
                  <a:lnTo>
                    <a:pt x="54" y="28"/>
                  </a:lnTo>
                  <a:lnTo>
                    <a:pt x="55" y="28"/>
                  </a:lnTo>
                  <a:lnTo>
                    <a:pt x="62" y="32"/>
                  </a:lnTo>
                  <a:lnTo>
                    <a:pt x="67" y="38"/>
                  </a:lnTo>
                  <a:lnTo>
                    <a:pt x="67" y="42"/>
                  </a:lnTo>
                  <a:lnTo>
                    <a:pt x="67" y="47"/>
                  </a:lnTo>
                  <a:lnTo>
                    <a:pt x="67" y="49"/>
                  </a:lnTo>
                  <a:lnTo>
                    <a:pt x="67" y="50"/>
                  </a:lnTo>
                  <a:lnTo>
                    <a:pt x="69" y="59"/>
                  </a:lnTo>
                  <a:lnTo>
                    <a:pt x="69" y="69"/>
                  </a:lnTo>
                  <a:lnTo>
                    <a:pt x="65" y="72"/>
                  </a:lnTo>
                  <a:lnTo>
                    <a:pt x="62" y="75"/>
                  </a:lnTo>
                  <a:lnTo>
                    <a:pt x="54" y="77"/>
                  </a:lnTo>
                  <a:lnTo>
                    <a:pt x="48" y="77"/>
                  </a:lnTo>
                  <a:lnTo>
                    <a:pt x="45" y="75"/>
                  </a:lnTo>
                  <a:lnTo>
                    <a:pt x="43" y="75"/>
                  </a:lnTo>
                  <a:lnTo>
                    <a:pt x="43" y="77"/>
                  </a:lnTo>
                  <a:lnTo>
                    <a:pt x="43" y="79"/>
                  </a:lnTo>
                  <a:lnTo>
                    <a:pt x="38" y="86"/>
                  </a:lnTo>
                  <a:lnTo>
                    <a:pt x="28" y="92"/>
                  </a:lnTo>
                  <a:lnTo>
                    <a:pt x="22" y="94"/>
                  </a:lnTo>
                  <a:lnTo>
                    <a:pt x="13" y="9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59" name="Freeform 87"/>
            <p:cNvSpPr>
              <a:spLocks/>
            </p:cNvSpPr>
            <p:nvPr/>
          </p:nvSpPr>
          <p:spPr bwMode="auto">
            <a:xfrm>
              <a:off x="4691" y="621"/>
              <a:ext cx="367" cy="328"/>
            </a:xfrm>
            <a:custGeom>
              <a:avLst/>
              <a:gdLst>
                <a:gd name="T0" fmla="*/ 84 w 263"/>
                <a:gd name="T1" fmla="*/ 68 h 250"/>
                <a:gd name="T2" fmla="*/ 72 w 263"/>
                <a:gd name="T3" fmla="*/ 73 h 250"/>
                <a:gd name="T4" fmla="*/ 44 w 263"/>
                <a:gd name="T5" fmla="*/ 90 h 250"/>
                <a:gd name="T6" fmla="*/ 15 w 263"/>
                <a:gd name="T7" fmla="*/ 120 h 250"/>
                <a:gd name="T8" fmla="*/ 2 w 263"/>
                <a:gd name="T9" fmla="*/ 155 h 250"/>
                <a:gd name="T10" fmla="*/ 0 w 263"/>
                <a:gd name="T11" fmla="*/ 170 h 250"/>
                <a:gd name="T12" fmla="*/ 0 w 263"/>
                <a:gd name="T13" fmla="*/ 182 h 250"/>
                <a:gd name="T14" fmla="*/ 8 w 263"/>
                <a:gd name="T15" fmla="*/ 199 h 250"/>
                <a:gd name="T16" fmla="*/ 12 w 263"/>
                <a:gd name="T17" fmla="*/ 207 h 250"/>
                <a:gd name="T18" fmla="*/ 7 w 263"/>
                <a:gd name="T19" fmla="*/ 219 h 250"/>
                <a:gd name="T20" fmla="*/ 7 w 263"/>
                <a:gd name="T21" fmla="*/ 231 h 250"/>
                <a:gd name="T22" fmla="*/ 3 w 263"/>
                <a:gd name="T23" fmla="*/ 245 h 250"/>
                <a:gd name="T24" fmla="*/ 8 w 263"/>
                <a:gd name="T25" fmla="*/ 250 h 250"/>
                <a:gd name="T26" fmla="*/ 17 w 263"/>
                <a:gd name="T27" fmla="*/ 250 h 250"/>
                <a:gd name="T28" fmla="*/ 45 w 263"/>
                <a:gd name="T29" fmla="*/ 243 h 250"/>
                <a:gd name="T30" fmla="*/ 83 w 263"/>
                <a:gd name="T31" fmla="*/ 236 h 250"/>
                <a:gd name="T32" fmla="*/ 116 w 263"/>
                <a:gd name="T33" fmla="*/ 234 h 250"/>
                <a:gd name="T34" fmla="*/ 128 w 263"/>
                <a:gd name="T35" fmla="*/ 236 h 250"/>
                <a:gd name="T36" fmla="*/ 136 w 263"/>
                <a:gd name="T37" fmla="*/ 233 h 250"/>
                <a:gd name="T38" fmla="*/ 147 w 263"/>
                <a:gd name="T39" fmla="*/ 216 h 250"/>
                <a:gd name="T40" fmla="*/ 152 w 263"/>
                <a:gd name="T41" fmla="*/ 189 h 250"/>
                <a:gd name="T42" fmla="*/ 153 w 263"/>
                <a:gd name="T43" fmla="*/ 164 h 250"/>
                <a:gd name="T44" fmla="*/ 155 w 263"/>
                <a:gd name="T45" fmla="*/ 147 h 250"/>
                <a:gd name="T46" fmla="*/ 162 w 263"/>
                <a:gd name="T47" fmla="*/ 142 h 250"/>
                <a:gd name="T48" fmla="*/ 185 w 263"/>
                <a:gd name="T49" fmla="*/ 127 h 250"/>
                <a:gd name="T50" fmla="*/ 221 w 263"/>
                <a:gd name="T51" fmla="*/ 95 h 250"/>
                <a:gd name="T52" fmla="*/ 244 w 263"/>
                <a:gd name="T53" fmla="*/ 69 h 250"/>
                <a:gd name="T54" fmla="*/ 253 w 263"/>
                <a:gd name="T55" fmla="*/ 53 h 250"/>
                <a:gd name="T56" fmla="*/ 259 w 263"/>
                <a:gd name="T57" fmla="*/ 44 h 250"/>
                <a:gd name="T58" fmla="*/ 263 w 263"/>
                <a:gd name="T59" fmla="*/ 44 h 250"/>
                <a:gd name="T60" fmla="*/ 253 w 263"/>
                <a:gd name="T61" fmla="*/ 19 h 250"/>
                <a:gd name="T62" fmla="*/ 246 w 263"/>
                <a:gd name="T63" fmla="*/ 7 h 250"/>
                <a:gd name="T64" fmla="*/ 244 w 263"/>
                <a:gd name="T65" fmla="*/ 2 h 250"/>
                <a:gd name="T66" fmla="*/ 227 w 263"/>
                <a:gd name="T67" fmla="*/ 14 h 250"/>
                <a:gd name="T68" fmla="*/ 200 w 263"/>
                <a:gd name="T69" fmla="*/ 34 h 250"/>
                <a:gd name="T70" fmla="*/ 174 w 263"/>
                <a:gd name="T71" fmla="*/ 56 h 250"/>
                <a:gd name="T72" fmla="*/ 157 w 263"/>
                <a:gd name="T73" fmla="*/ 69 h 250"/>
                <a:gd name="T74" fmla="*/ 152 w 263"/>
                <a:gd name="T75" fmla="*/ 74 h 250"/>
                <a:gd name="T76" fmla="*/ 86 w 263"/>
                <a:gd name="T77" fmla="*/ 6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3" h="250">
                  <a:moveTo>
                    <a:pt x="86" y="68"/>
                  </a:moveTo>
                  <a:lnTo>
                    <a:pt x="84" y="68"/>
                  </a:lnTo>
                  <a:lnTo>
                    <a:pt x="83" y="69"/>
                  </a:lnTo>
                  <a:lnTo>
                    <a:pt x="72" y="73"/>
                  </a:lnTo>
                  <a:lnTo>
                    <a:pt x="59" y="79"/>
                  </a:lnTo>
                  <a:lnTo>
                    <a:pt x="44" y="90"/>
                  </a:lnTo>
                  <a:lnTo>
                    <a:pt x="29" y="103"/>
                  </a:lnTo>
                  <a:lnTo>
                    <a:pt x="15" y="120"/>
                  </a:lnTo>
                  <a:lnTo>
                    <a:pt x="5" y="142"/>
                  </a:lnTo>
                  <a:lnTo>
                    <a:pt x="2" y="155"/>
                  </a:lnTo>
                  <a:lnTo>
                    <a:pt x="0" y="169"/>
                  </a:lnTo>
                  <a:lnTo>
                    <a:pt x="0" y="170"/>
                  </a:lnTo>
                  <a:lnTo>
                    <a:pt x="0" y="172"/>
                  </a:lnTo>
                  <a:lnTo>
                    <a:pt x="0" y="182"/>
                  </a:lnTo>
                  <a:lnTo>
                    <a:pt x="3" y="194"/>
                  </a:lnTo>
                  <a:lnTo>
                    <a:pt x="8" y="199"/>
                  </a:lnTo>
                  <a:lnTo>
                    <a:pt x="13" y="206"/>
                  </a:lnTo>
                  <a:lnTo>
                    <a:pt x="12" y="207"/>
                  </a:lnTo>
                  <a:lnTo>
                    <a:pt x="8" y="213"/>
                  </a:lnTo>
                  <a:lnTo>
                    <a:pt x="7" y="219"/>
                  </a:lnTo>
                  <a:lnTo>
                    <a:pt x="8" y="229"/>
                  </a:lnTo>
                  <a:lnTo>
                    <a:pt x="7" y="231"/>
                  </a:lnTo>
                  <a:lnTo>
                    <a:pt x="3" y="238"/>
                  </a:lnTo>
                  <a:lnTo>
                    <a:pt x="3" y="245"/>
                  </a:lnTo>
                  <a:lnTo>
                    <a:pt x="5" y="248"/>
                  </a:lnTo>
                  <a:lnTo>
                    <a:pt x="8" y="250"/>
                  </a:lnTo>
                  <a:lnTo>
                    <a:pt x="12" y="250"/>
                  </a:lnTo>
                  <a:lnTo>
                    <a:pt x="17" y="250"/>
                  </a:lnTo>
                  <a:lnTo>
                    <a:pt x="29" y="246"/>
                  </a:lnTo>
                  <a:lnTo>
                    <a:pt x="45" y="243"/>
                  </a:lnTo>
                  <a:lnTo>
                    <a:pt x="64" y="239"/>
                  </a:lnTo>
                  <a:lnTo>
                    <a:pt x="83" y="236"/>
                  </a:lnTo>
                  <a:lnTo>
                    <a:pt x="101" y="234"/>
                  </a:lnTo>
                  <a:lnTo>
                    <a:pt x="116" y="234"/>
                  </a:lnTo>
                  <a:lnTo>
                    <a:pt x="128" y="236"/>
                  </a:lnTo>
                  <a:lnTo>
                    <a:pt x="128" y="236"/>
                  </a:lnTo>
                  <a:lnTo>
                    <a:pt x="131" y="236"/>
                  </a:lnTo>
                  <a:lnTo>
                    <a:pt x="136" y="233"/>
                  </a:lnTo>
                  <a:lnTo>
                    <a:pt x="142" y="226"/>
                  </a:lnTo>
                  <a:lnTo>
                    <a:pt x="147" y="216"/>
                  </a:lnTo>
                  <a:lnTo>
                    <a:pt x="150" y="199"/>
                  </a:lnTo>
                  <a:lnTo>
                    <a:pt x="152" y="189"/>
                  </a:lnTo>
                  <a:lnTo>
                    <a:pt x="153" y="177"/>
                  </a:lnTo>
                  <a:lnTo>
                    <a:pt x="153" y="164"/>
                  </a:lnTo>
                  <a:lnTo>
                    <a:pt x="153" y="149"/>
                  </a:lnTo>
                  <a:lnTo>
                    <a:pt x="155" y="147"/>
                  </a:lnTo>
                  <a:lnTo>
                    <a:pt x="158" y="145"/>
                  </a:lnTo>
                  <a:lnTo>
                    <a:pt x="162" y="142"/>
                  </a:lnTo>
                  <a:lnTo>
                    <a:pt x="168" y="138"/>
                  </a:lnTo>
                  <a:lnTo>
                    <a:pt x="185" y="127"/>
                  </a:lnTo>
                  <a:lnTo>
                    <a:pt x="204" y="111"/>
                  </a:lnTo>
                  <a:lnTo>
                    <a:pt x="221" y="95"/>
                  </a:lnTo>
                  <a:lnTo>
                    <a:pt x="238" y="78"/>
                  </a:lnTo>
                  <a:lnTo>
                    <a:pt x="244" y="69"/>
                  </a:lnTo>
                  <a:lnTo>
                    <a:pt x="249" y="61"/>
                  </a:lnTo>
                  <a:lnTo>
                    <a:pt x="253" y="53"/>
                  </a:lnTo>
                  <a:lnTo>
                    <a:pt x="254" y="44"/>
                  </a:lnTo>
                  <a:lnTo>
                    <a:pt x="259" y="44"/>
                  </a:lnTo>
                  <a:lnTo>
                    <a:pt x="263" y="44"/>
                  </a:lnTo>
                  <a:lnTo>
                    <a:pt x="263" y="44"/>
                  </a:lnTo>
                  <a:lnTo>
                    <a:pt x="258" y="31"/>
                  </a:lnTo>
                  <a:lnTo>
                    <a:pt x="253" y="19"/>
                  </a:lnTo>
                  <a:lnTo>
                    <a:pt x="249" y="12"/>
                  </a:lnTo>
                  <a:lnTo>
                    <a:pt x="246" y="7"/>
                  </a:lnTo>
                  <a:lnTo>
                    <a:pt x="246" y="4"/>
                  </a:lnTo>
                  <a:lnTo>
                    <a:pt x="244" y="2"/>
                  </a:lnTo>
                  <a:lnTo>
                    <a:pt x="244" y="0"/>
                  </a:lnTo>
                  <a:lnTo>
                    <a:pt x="227" y="14"/>
                  </a:lnTo>
                  <a:lnTo>
                    <a:pt x="214" y="26"/>
                  </a:lnTo>
                  <a:lnTo>
                    <a:pt x="200" y="34"/>
                  </a:lnTo>
                  <a:lnTo>
                    <a:pt x="190" y="42"/>
                  </a:lnTo>
                  <a:lnTo>
                    <a:pt x="174" y="56"/>
                  </a:lnTo>
                  <a:lnTo>
                    <a:pt x="163" y="64"/>
                  </a:lnTo>
                  <a:lnTo>
                    <a:pt x="157" y="69"/>
                  </a:lnTo>
                  <a:lnTo>
                    <a:pt x="153" y="73"/>
                  </a:lnTo>
                  <a:lnTo>
                    <a:pt x="152" y="74"/>
                  </a:lnTo>
                  <a:lnTo>
                    <a:pt x="152" y="74"/>
                  </a:lnTo>
                  <a:lnTo>
                    <a:pt x="86" y="68"/>
                  </a:lnTo>
                  <a:close/>
                </a:path>
              </a:pathLst>
            </a:custGeom>
            <a:solidFill>
              <a:srgbClr val="0099CC"/>
            </a:solidFill>
            <a:ln w="12700">
              <a:solidFill>
                <a:srgbClr val="000000"/>
              </a:solidFill>
              <a:prstDash val="solid"/>
              <a:round/>
              <a:headEnd/>
              <a:tailEnd/>
            </a:ln>
          </p:spPr>
          <p:txBody>
            <a:bodyPr/>
            <a:lstStyle/>
            <a:p>
              <a:endParaRPr lang="ja-JP" altLang="en-US"/>
            </a:p>
          </p:txBody>
        </p:sp>
        <p:sp>
          <p:nvSpPr>
            <p:cNvPr id="79960" name="Freeform 88"/>
            <p:cNvSpPr>
              <a:spLocks/>
            </p:cNvSpPr>
            <p:nvPr/>
          </p:nvSpPr>
          <p:spPr bwMode="auto">
            <a:xfrm>
              <a:off x="4832" y="814"/>
              <a:ext cx="71" cy="78"/>
            </a:xfrm>
            <a:custGeom>
              <a:avLst/>
              <a:gdLst>
                <a:gd name="T0" fmla="*/ 2 w 51"/>
                <a:gd name="T1" fmla="*/ 20 h 60"/>
                <a:gd name="T2" fmla="*/ 3 w 51"/>
                <a:gd name="T3" fmla="*/ 18 h 60"/>
                <a:gd name="T4" fmla="*/ 8 w 51"/>
                <a:gd name="T5" fmla="*/ 15 h 60"/>
                <a:gd name="T6" fmla="*/ 15 w 51"/>
                <a:gd name="T7" fmla="*/ 10 h 60"/>
                <a:gd name="T8" fmla="*/ 24 w 51"/>
                <a:gd name="T9" fmla="*/ 7 h 60"/>
                <a:gd name="T10" fmla="*/ 30 w 51"/>
                <a:gd name="T11" fmla="*/ 2 h 60"/>
                <a:gd name="T12" fmla="*/ 37 w 51"/>
                <a:gd name="T13" fmla="*/ 0 h 60"/>
                <a:gd name="T14" fmla="*/ 44 w 51"/>
                <a:gd name="T15" fmla="*/ 0 h 60"/>
                <a:gd name="T16" fmla="*/ 46 w 51"/>
                <a:gd name="T17" fmla="*/ 5 h 60"/>
                <a:gd name="T18" fmla="*/ 46 w 51"/>
                <a:gd name="T19" fmla="*/ 7 h 60"/>
                <a:gd name="T20" fmla="*/ 46 w 51"/>
                <a:gd name="T21" fmla="*/ 10 h 60"/>
                <a:gd name="T22" fmla="*/ 44 w 51"/>
                <a:gd name="T23" fmla="*/ 15 h 60"/>
                <a:gd name="T24" fmla="*/ 46 w 51"/>
                <a:gd name="T25" fmla="*/ 15 h 60"/>
                <a:gd name="T26" fmla="*/ 49 w 51"/>
                <a:gd name="T27" fmla="*/ 18 h 60"/>
                <a:gd name="T28" fmla="*/ 51 w 51"/>
                <a:gd name="T29" fmla="*/ 25 h 60"/>
                <a:gd name="T30" fmla="*/ 51 w 51"/>
                <a:gd name="T31" fmla="*/ 28 h 60"/>
                <a:gd name="T32" fmla="*/ 47 w 51"/>
                <a:gd name="T33" fmla="*/ 32 h 60"/>
                <a:gd name="T34" fmla="*/ 49 w 51"/>
                <a:gd name="T35" fmla="*/ 34 h 60"/>
                <a:gd name="T36" fmla="*/ 49 w 51"/>
                <a:gd name="T37" fmla="*/ 39 h 60"/>
                <a:gd name="T38" fmla="*/ 46 w 51"/>
                <a:gd name="T39" fmla="*/ 44 h 60"/>
                <a:gd name="T40" fmla="*/ 41 w 51"/>
                <a:gd name="T41" fmla="*/ 45 h 60"/>
                <a:gd name="T42" fmla="*/ 39 w 51"/>
                <a:gd name="T43" fmla="*/ 45 h 60"/>
                <a:gd name="T44" fmla="*/ 39 w 51"/>
                <a:gd name="T45" fmla="*/ 49 h 60"/>
                <a:gd name="T46" fmla="*/ 34 w 51"/>
                <a:gd name="T47" fmla="*/ 55 h 60"/>
                <a:gd name="T48" fmla="*/ 25 w 51"/>
                <a:gd name="T49" fmla="*/ 60 h 60"/>
                <a:gd name="T50" fmla="*/ 20 w 51"/>
                <a:gd name="T51" fmla="*/ 60 h 60"/>
                <a:gd name="T52" fmla="*/ 14 w 51"/>
                <a:gd name="T53" fmla="*/ 59 h 60"/>
                <a:gd name="T54" fmla="*/ 5 w 51"/>
                <a:gd name="T55" fmla="*/ 60 h 60"/>
                <a:gd name="T56" fmla="*/ 2 w 51"/>
                <a:gd name="T57" fmla="*/ 60 h 60"/>
                <a:gd name="T58" fmla="*/ 0 w 51"/>
                <a:gd name="T59" fmla="*/ 60 h 60"/>
                <a:gd name="T60" fmla="*/ 0 w 51"/>
                <a:gd name="T61" fmla="*/ 60 h 60"/>
                <a:gd name="T62" fmla="*/ 2 w 51"/>
                <a:gd name="T63"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60">
                  <a:moveTo>
                    <a:pt x="2" y="20"/>
                  </a:moveTo>
                  <a:lnTo>
                    <a:pt x="3" y="18"/>
                  </a:lnTo>
                  <a:lnTo>
                    <a:pt x="8" y="15"/>
                  </a:lnTo>
                  <a:lnTo>
                    <a:pt x="15" y="10"/>
                  </a:lnTo>
                  <a:lnTo>
                    <a:pt x="24" y="7"/>
                  </a:lnTo>
                  <a:lnTo>
                    <a:pt x="30" y="2"/>
                  </a:lnTo>
                  <a:lnTo>
                    <a:pt x="37" y="0"/>
                  </a:lnTo>
                  <a:lnTo>
                    <a:pt x="44" y="0"/>
                  </a:lnTo>
                  <a:lnTo>
                    <a:pt x="46" y="5"/>
                  </a:lnTo>
                  <a:lnTo>
                    <a:pt x="46" y="7"/>
                  </a:lnTo>
                  <a:lnTo>
                    <a:pt x="46" y="10"/>
                  </a:lnTo>
                  <a:lnTo>
                    <a:pt x="44" y="15"/>
                  </a:lnTo>
                  <a:lnTo>
                    <a:pt x="46" y="15"/>
                  </a:lnTo>
                  <a:lnTo>
                    <a:pt x="49" y="18"/>
                  </a:lnTo>
                  <a:lnTo>
                    <a:pt x="51" y="25"/>
                  </a:lnTo>
                  <a:lnTo>
                    <a:pt x="51" y="28"/>
                  </a:lnTo>
                  <a:lnTo>
                    <a:pt x="47" y="32"/>
                  </a:lnTo>
                  <a:lnTo>
                    <a:pt x="49" y="34"/>
                  </a:lnTo>
                  <a:lnTo>
                    <a:pt x="49" y="39"/>
                  </a:lnTo>
                  <a:lnTo>
                    <a:pt x="46" y="44"/>
                  </a:lnTo>
                  <a:lnTo>
                    <a:pt x="41" y="45"/>
                  </a:lnTo>
                  <a:lnTo>
                    <a:pt x="39" y="45"/>
                  </a:lnTo>
                  <a:lnTo>
                    <a:pt x="39" y="49"/>
                  </a:lnTo>
                  <a:lnTo>
                    <a:pt x="34" y="55"/>
                  </a:lnTo>
                  <a:lnTo>
                    <a:pt x="25" y="60"/>
                  </a:lnTo>
                  <a:lnTo>
                    <a:pt x="20" y="60"/>
                  </a:lnTo>
                  <a:lnTo>
                    <a:pt x="14" y="59"/>
                  </a:lnTo>
                  <a:lnTo>
                    <a:pt x="5" y="60"/>
                  </a:lnTo>
                  <a:lnTo>
                    <a:pt x="2" y="60"/>
                  </a:lnTo>
                  <a:lnTo>
                    <a:pt x="0" y="60"/>
                  </a:lnTo>
                  <a:lnTo>
                    <a:pt x="0" y="60"/>
                  </a:lnTo>
                  <a:lnTo>
                    <a:pt x="2" y="20"/>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61" name="Freeform 89"/>
            <p:cNvSpPr>
              <a:spLocks/>
            </p:cNvSpPr>
            <p:nvPr/>
          </p:nvSpPr>
          <p:spPr bwMode="auto">
            <a:xfrm>
              <a:off x="4832" y="814"/>
              <a:ext cx="71" cy="78"/>
            </a:xfrm>
            <a:custGeom>
              <a:avLst/>
              <a:gdLst>
                <a:gd name="T0" fmla="*/ 2 w 51"/>
                <a:gd name="T1" fmla="*/ 20 h 60"/>
                <a:gd name="T2" fmla="*/ 3 w 51"/>
                <a:gd name="T3" fmla="*/ 18 h 60"/>
                <a:gd name="T4" fmla="*/ 8 w 51"/>
                <a:gd name="T5" fmla="*/ 15 h 60"/>
                <a:gd name="T6" fmla="*/ 15 w 51"/>
                <a:gd name="T7" fmla="*/ 10 h 60"/>
                <a:gd name="T8" fmla="*/ 24 w 51"/>
                <a:gd name="T9" fmla="*/ 7 h 60"/>
                <a:gd name="T10" fmla="*/ 30 w 51"/>
                <a:gd name="T11" fmla="*/ 2 h 60"/>
                <a:gd name="T12" fmla="*/ 37 w 51"/>
                <a:gd name="T13" fmla="*/ 0 h 60"/>
                <a:gd name="T14" fmla="*/ 44 w 51"/>
                <a:gd name="T15" fmla="*/ 0 h 60"/>
                <a:gd name="T16" fmla="*/ 46 w 51"/>
                <a:gd name="T17" fmla="*/ 5 h 60"/>
                <a:gd name="T18" fmla="*/ 46 w 51"/>
                <a:gd name="T19" fmla="*/ 7 h 60"/>
                <a:gd name="T20" fmla="*/ 46 w 51"/>
                <a:gd name="T21" fmla="*/ 10 h 60"/>
                <a:gd name="T22" fmla="*/ 44 w 51"/>
                <a:gd name="T23" fmla="*/ 15 h 60"/>
                <a:gd name="T24" fmla="*/ 46 w 51"/>
                <a:gd name="T25" fmla="*/ 15 h 60"/>
                <a:gd name="T26" fmla="*/ 49 w 51"/>
                <a:gd name="T27" fmla="*/ 18 h 60"/>
                <a:gd name="T28" fmla="*/ 51 w 51"/>
                <a:gd name="T29" fmla="*/ 25 h 60"/>
                <a:gd name="T30" fmla="*/ 51 w 51"/>
                <a:gd name="T31" fmla="*/ 28 h 60"/>
                <a:gd name="T32" fmla="*/ 47 w 51"/>
                <a:gd name="T33" fmla="*/ 32 h 60"/>
                <a:gd name="T34" fmla="*/ 49 w 51"/>
                <a:gd name="T35" fmla="*/ 34 h 60"/>
                <a:gd name="T36" fmla="*/ 49 w 51"/>
                <a:gd name="T37" fmla="*/ 39 h 60"/>
                <a:gd name="T38" fmla="*/ 46 w 51"/>
                <a:gd name="T39" fmla="*/ 44 h 60"/>
                <a:gd name="T40" fmla="*/ 41 w 51"/>
                <a:gd name="T41" fmla="*/ 45 h 60"/>
                <a:gd name="T42" fmla="*/ 39 w 51"/>
                <a:gd name="T43" fmla="*/ 45 h 60"/>
                <a:gd name="T44" fmla="*/ 39 w 51"/>
                <a:gd name="T45" fmla="*/ 49 h 60"/>
                <a:gd name="T46" fmla="*/ 34 w 51"/>
                <a:gd name="T47" fmla="*/ 55 h 60"/>
                <a:gd name="T48" fmla="*/ 25 w 51"/>
                <a:gd name="T49" fmla="*/ 60 h 60"/>
                <a:gd name="T50" fmla="*/ 20 w 51"/>
                <a:gd name="T51" fmla="*/ 60 h 60"/>
                <a:gd name="T52" fmla="*/ 14 w 51"/>
                <a:gd name="T53" fmla="*/ 59 h 60"/>
                <a:gd name="T54" fmla="*/ 5 w 51"/>
                <a:gd name="T55" fmla="*/ 60 h 60"/>
                <a:gd name="T56" fmla="*/ 2 w 51"/>
                <a:gd name="T57" fmla="*/ 60 h 60"/>
                <a:gd name="T58" fmla="*/ 0 w 51"/>
                <a:gd name="T59" fmla="*/ 60 h 60"/>
                <a:gd name="T60" fmla="*/ 0 w 51"/>
                <a:gd name="T6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0">
                  <a:moveTo>
                    <a:pt x="2" y="20"/>
                  </a:moveTo>
                  <a:lnTo>
                    <a:pt x="3" y="18"/>
                  </a:lnTo>
                  <a:lnTo>
                    <a:pt x="8" y="15"/>
                  </a:lnTo>
                  <a:lnTo>
                    <a:pt x="15" y="10"/>
                  </a:lnTo>
                  <a:lnTo>
                    <a:pt x="24" y="7"/>
                  </a:lnTo>
                  <a:lnTo>
                    <a:pt x="30" y="2"/>
                  </a:lnTo>
                  <a:lnTo>
                    <a:pt x="37" y="0"/>
                  </a:lnTo>
                  <a:lnTo>
                    <a:pt x="44" y="0"/>
                  </a:lnTo>
                  <a:lnTo>
                    <a:pt x="46" y="5"/>
                  </a:lnTo>
                  <a:lnTo>
                    <a:pt x="46" y="7"/>
                  </a:lnTo>
                  <a:lnTo>
                    <a:pt x="46" y="10"/>
                  </a:lnTo>
                  <a:lnTo>
                    <a:pt x="44" y="15"/>
                  </a:lnTo>
                  <a:lnTo>
                    <a:pt x="46" y="15"/>
                  </a:lnTo>
                  <a:lnTo>
                    <a:pt x="49" y="18"/>
                  </a:lnTo>
                  <a:lnTo>
                    <a:pt x="51" y="25"/>
                  </a:lnTo>
                  <a:lnTo>
                    <a:pt x="51" y="28"/>
                  </a:lnTo>
                  <a:lnTo>
                    <a:pt x="47" y="32"/>
                  </a:lnTo>
                  <a:lnTo>
                    <a:pt x="49" y="34"/>
                  </a:lnTo>
                  <a:lnTo>
                    <a:pt x="49" y="39"/>
                  </a:lnTo>
                  <a:lnTo>
                    <a:pt x="46" y="44"/>
                  </a:lnTo>
                  <a:lnTo>
                    <a:pt x="41" y="45"/>
                  </a:lnTo>
                  <a:lnTo>
                    <a:pt x="39" y="45"/>
                  </a:lnTo>
                  <a:lnTo>
                    <a:pt x="39" y="49"/>
                  </a:lnTo>
                  <a:lnTo>
                    <a:pt x="34" y="55"/>
                  </a:lnTo>
                  <a:lnTo>
                    <a:pt x="25" y="60"/>
                  </a:lnTo>
                  <a:lnTo>
                    <a:pt x="20" y="60"/>
                  </a:lnTo>
                  <a:lnTo>
                    <a:pt x="14" y="59"/>
                  </a:lnTo>
                  <a:lnTo>
                    <a:pt x="5" y="60"/>
                  </a:lnTo>
                  <a:lnTo>
                    <a:pt x="2" y="60"/>
                  </a:lnTo>
                  <a:lnTo>
                    <a:pt x="0" y="60"/>
                  </a:lnTo>
                  <a:lnTo>
                    <a:pt x="0" y="6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2" name="Freeform 90"/>
            <p:cNvSpPr>
              <a:spLocks/>
            </p:cNvSpPr>
            <p:nvPr/>
          </p:nvSpPr>
          <p:spPr bwMode="auto">
            <a:xfrm>
              <a:off x="4268" y="723"/>
              <a:ext cx="187" cy="190"/>
            </a:xfrm>
            <a:custGeom>
              <a:avLst/>
              <a:gdLst>
                <a:gd name="T0" fmla="*/ 121 w 134"/>
                <a:gd name="T1" fmla="*/ 39 h 145"/>
                <a:gd name="T2" fmla="*/ 121 w 134"/>
                <a:gd name="T3" fmla="*/ 37 h 145"/>
                <a:gd name="T4" fmla="*/ 124 w 134"/>
                <a:gd name="T5" fmla="*/ 35 h 145"/>
                <a:gd name="T6" fmla="*/ 131 w 134"/>
                <a:gd name="T7" fmla="*/ 27 h 145"/>
                <a:gd name="T8" fmla="*/ 133 w 134"/>
                <a:gd name="T9" fmla="*/ 22 h 145"/>
                <a:gd name="T10" fmla="*/ 134 w 134"/>
                <a:gd name="T11" fmla="*/ 15 h 145"/>
                <a:gd name="T12" fmla="*/ 133 w 134"/>
                <a:gd name="T13" fmla="*/ 10 h 145"/>
                <a:gd name="T14" fmla="*/ 128 w 134"/>
                <a:gd name="T15" fmla="*/ 3 h 145"/>
                <a:gd name="T16" fmla="*/ 121 w 134"/>
                <a:gd name="T17" fmla="*/ 0 h 145"/>
                <a:gd name="T18" fmla="*/ 113 w 134"/>
                <a:gd name="T19" fmla="*/ 0 h 145"/>
                <a:gd name="T20" fmla="*/ 102 w 134"/>
                <a:gd name="T21" fmla="*/ 3 h 145"/>
                <a:gd name="T22" fmla="*/ 94 w 134"/>
                <a:gd name="T23" fmla="*/ 7 h 145"/>
                <a:gd name="T24" fmla="*/ 84 w 134"/>
                <a:gd name="T25" fmla="*/ 10 h 145"/>
                <a:gd name="T26" fmla="*/ 77 w 134"/>
                <a:gd name="T27" fmla="*/ 15 h 145"/>
                <a:gd name="T28" fmla="*/ 72 w 134"/>
                <a:gd name="T29" fmla="*/ 18 h 145"/>
                <a:gd name="T30" fmla="*/ 70 w 134"/>
                <a:gd name="T31" fmla="*/ 20 h 145"/>
                <a:gd name="T32" fmla="*/ 70 w 134"/>
                <a:gd name="T33" fmla="*/ 18 h 145"/>
                <a:gd name="T34" fmla="*/ 67 w 134"/>
                <a:gd name="T35" fmla="*/ 17 h 145"/>
                <a:gd name="T36" fmla="*/ 60 w 134"/>
                <a:gd name="T37" fmla="*/ 15 h 145"/>
                <a:gd name="T38" fmla="*/ 54 w 134"/>
                <a:gd name="T39" fmla="*/ 15 h 145"/>
                <a:gd name="T40" fmla="*/ 49 w 134"/>
                <a:gd name="T41" fmla="*/ 18 h 145"/>
                <a:gd name="T42" fmla="*/ 44 w 134"/>
                <a:gd name="T43" fmla="*/ 23 h 145"/>
                <a:gd name="T44" fmla="*/ 37 w 134"/>
                <a:gd name="T45" fmla="*/ 33 h 145"/>
                <a:gd name="T46" fmla="*/ 35 w 134"/>
                <a:gd name="T47" fmla="*/ 33 h 145"/>
                <a:gd name="T48" fmla="*/ 28 w 134"/>
                <a:gd name="T49" fmla="*/ 35 h 145"/>
                <a:gd name="T50" fmla="*/ 20 w 134"/>
                <a:gd name="T51" fmla="*/ 40 h 145"/>
                <a:gd name="T52" fmla="*/ 10 w 134"/>
                <a:gd name="T53" fmla="*/ 49 h 145"/>
                <a:gd name="T54" fmla="*/ 3 w 134"/>
                <a:gd name="T55" fmla="*/ 62 h 145"/>
                <a:gd name="T56" fmla="*/ 1 w 134"/>
                <a:gd name="T57" fmla="*/ 71 h 145"/>
                <a:gd name="T58" fmla="*/ 0 w 134"/>
                <a:gd name="T59" fmla="*/ 82 h 145"/>
                <a:gd name="T60" fmla="*/ 0 w 134"/>
                <a:gd name="T61" fmla="*/ 94 h 145"/>
                <a:gd name="T62" fmla="*/ 1 w 134"/>
                <a:gd name="T63" fmla="*/ 109 h 145"/>
                <a:gd name="T64" fmla="*/ 5 w 134"/>
                <a:gd name="T65" fmla="*/ 126 h 145"/>
                <a:gd name="T66" fmla="*/ 10 w 134"/>
                <a:gd name="T67" fmla="*/ 145 h 145"/>
                <a:gd name="T68" fmla="*/ 20 w 134"/>
                <a:gd name="T69" fmla="*/ 143 h 145"/>
                <a:gd name="T70" fmla="*/ 27 w 134"/>
                <a:gd name="T71" fmla="*/ 141 h 145"/>
                <a:gd name="T72" fmla="*/ 32 w 134"/>
                <a:gd name="T73" fmla="*/ 140 h 145"/>
                <a:gd name="T74" fmla="*/ 37 w 134"/>
                <a:gd name="T75" fmla="*/ 138 h 145"/>
                <a:gd name="T76" fmla="*/ 38 w 134"/>
                <a:gd name="T77" fmla="*/ 138 h 145"/>
                <a:gd name="T78" fmla="*/ 40 w 134"/>
                <a:gd name="T79" fmla="*/ 138 h 145"/>
                <a:gd name="T80" fmla="*/ 121 w 134"/>
                <a:gd name="T81" fmla="*/ 3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45">
                  <a:moveTo>
                    <a:pt x="121" y="39"/>
                  </a:moveTo>
                  <a:lnTo>
                    <a:pt x="121" y="37"/>
                  </a:lnTo>
                  <a:lnTo>
                    <a:pt x="124" y="35"/>
                  </a:lnTo>
                  <a:lnTo>
                    <a:pt x="131" y="27"/>
                  </a:lnTo>
                  <a:lnTo>
                    <a:pt x="133" y="22"/>
                  </a:lnTo>
                  <a:lnTo>
                    <a:pt x="134" y="15"/>
                  </a:lnTo>
                  <a:lnTo>
                    <a:pt x="133" y="10"/>
                  </a:lnTo>
                  <a:lnTo>
                    <a:pt x="128" y="3"/>
                  </a:lnTo>
                  <a:lnTo>
                    <a:pt x="121" y="0"/>
                  </a:lnTo>
                  <a:lnTo>
                    <a:pt x="113" y="0"/>
                  </a:lnTo>
                  <a:lnTo>
                    <a:pt x="102" y="3"/>
                  </a:lnTo>
                  <a:lnTo>
                    <a:pt x="94" y="7"/>
                  </a:lnTo>
                  <a:lnTo>
                    <a:pt x="84" y="10"/>
                  </a:lnTo>
                  <a:lnTo>
                    <a:pt x="77" y="15"/>
                  </a:lnTo>
                  <a:lnTo>
                    <a:pt x="72" y="18"/>
                  </a:lnTo>
                  <a:lnTo>
                    <a:pt x="70" y="20"/>
                  </a:lnTo>
                  <a:lnTo>
                    <a:pt x="70" y="18"/>
                  </a:lnTo>
                  <a:lnTo>
                    <a:pt x="67" y="17"/>
                  </a:lnTo>
                  <a:lnTo>
                    <a:pt x="60" y="15"/>
                  </a:lnTo>
                  <a:lnTo>
                    <a:pt x="54" y="15"/>
                  </a:lnTo>
                  <a:lnTo>
                    <a:pt x="49" y="18"/>
                  </a:lnTo>
                  <a:lnTo>
                    <a:pt x="44" y="23"/>
                  </a:lnTo>
                  <a:lnTo>
                    <a:pt x="37" y="33"/>
                  </a:lnTo>
                  <a:lnTo>
                    <a:pt x="35" y="33"/>
                  </a:lnTo>
                  <a:lnTo>
                    <a:pt x="28" y="35"/>
                  </a:lnTo>
                  <a:lnTo>
                    <a:pt x="20" y="40"/>
                  </a:lnTo>
                  <a:lnTo>
                    <a:pt x="10" y="49"/>
                  </a:lnTo>
                  <a:lnTo>
                    <a:pt x="3" y="62"/>
                  </a:lnTo>
                  <a:lnTo>
                    <a:pt x="1" y="71"/>
                  </a:lnTo>
                  <a:lnTo>
                    <a:pt x="0" y="82"/>
                  </a:lnTo>
                  <a:lnTo>
                    <a:pt x="0" y="94"/>
                  </a:lnTo>
                  <a:lnTo>
                    <a:pt x="1" y="109"/>
                  </a:lnTo>
                  <a:lnTo>
                    <a:pt x="5" y="126"/>
                  </a:lnTo>
                  <a:lnTo>
                    <a:pt x="10" y="145"/>
                  </a:lnTo>
                  <a:lnTo>
                    <a:pt x="20" y="143"/>
                  </a:lnTo>
                  <a:lnTo>
                    <a:pt x="27" y="141"/>
                  </a:lnTo>
                  <a:lnTo>
                    <a:pt x="32" y="140"/>
                  </a:lnTo>
                  <a:lnTo>
                    <a:pt x="37" y="138"/>
                  </a:lnTo>
                  <a:lnTo>
                    <a:pt x="38" y="138"/>
                  </a:lnTo>
                  <a:lnTo>
                    <a:pt x="40" y="138"/>
                  </a:lnTo>
                  <a:lnTo>
                    <a:pt x="121" y="39"/>
                  </a:lnTo>
                  <a:close/>
                </a:path>
              </a:pathLst>
            </a:custGeom>
            <a:solidFill>
              <a:srgbClr val="000000"/>
            </a:solidFill>
            <a:ln w="12700">
              <a:solidFill>
                <a:srgbClr val="000000"/>
              </a:solidFill>
              <a:prstDash val="solid"/>
              <a:round/>
              <a:headEnd/>
              <a:tailEnd/>
            </a:ln>
          </p:spPr>
          <p:txBody>
            <a:bodyPr/>
            <a:lstStyle/>
            <a:p>
              <a:endParaRPr lang="ja-JP" altLang="en-US"/>
            </a:p>
          </p:txBody>
        </p:sp>
        <p:sp>
          <p:nvSpPr>
            <p:cNvPr id="79963" name="Freeform 91"/>
            <p:cNvSpPr>
              <a:spLocks/>
            </p:cNvSpPr>
            <p:nvPr/>
          </p:nvSpPr>
          <p:spPr bwMode="auto">
            <a:xfrm>
              <a:off x="5134" y="476"/>
              <a:ext cx="68" cy="125"/>
            </a:xfrm>
            <a:custGeom>
              <a:avLst/>
              <a:gdLst>
                <a:gd name="T0" fmla="*/ 0 w 49"/>
                <a:gd name="T1" fmla="*/ 0 h 96"/>
                <a:gd name="T2" fmla="*/ 1 w 49"/>
                <a:gd name="T3" fmla="*/ 2 h 96"/>
                <a:gd name="T4" fmla="*/ 8 w 49"/>
                <a:gd name="T5" fmla="*/ 5 h 96"/>
                <a:gd name="T6" fmla="*/ 18 w 49"/>
                <a:gd name="T7" fmla="*/ 12 h 96"/>
                <a:gd name="T8" fmla="*/ 28 w 49"/>
                <a:gd name="T9" fmla="*/ 22 h 96"/>
                <a:gd name="T10" fmla="*/ 37 w 49"/>
                <a:gd name="T11" fmla="*/ 36 h 96"/>
                <a:gd name="T12" fmla="*/ 45 w 49"/>
                <a:gd name="T13" fmla="*/ 52 h 96"/>
                <a:gd name="T14" fmla="*/ 49 w 49"/>
                <a:gd name="T15" fmla="*/ 73 h 96"/>
                <a:gd name="T16" fmla="*/ 49 w 49"/>
                <a:gd name="T17" fmla="*/ 84 h 96"/>
                <a:gd name="T18" fmla="*/ 47 w 49"/>
                <a:gd name="T1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96">
                  <a:moveTo>
                    <a:pt x="0" y="0"/>
                  </a:moveTo>
                  <a:lnTo>
                    <a:pt x="1" y="2"/>
                  </a:lnTo>
                  <a:lnTo>
                    <a:pt x="8" y="5"/>
                  </a:lnTo>
                  <a:lnTo>
                    <a:pt x="18" y="12"/>
                  </a:lnTo>
                  <a:lnTo>
                    <a:pt x="28" y="22"/>
                  </a:lnTo>
                  <a:lnTo>
                    <a:pt x="37" y="36"/>
                  </a:lnTo>
                  <a:lnTo>
                    <a:pt x="45" y="52"/>
                  </a:lnTo>
                  <a:lnTo>
                    <a:pt x="49" y="73"/>
                  </a:lnTo>
                  <a:lnTo>
                    <a:pt x="49" y="84"/>
                  </a:lnTo>
                  <a:lnTo>
                    <a:pt x="47" y="9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4" name="Freeform 92"/>
            <p:cNvSpPr>
              <a:spLocks/>
            </p:cNvSpPr>
            <p:nvPr/>
          </p:nvSpPr>
          <p:spPr bwMode="auto">
            <a:xfrm>
              <a:off x="5175" y="621"/>
              <a:ext cx="20" cy="34"/>
            </a:xfrm>
            <a:custGeom>
              <a:avLst/>
              <a:gdLst>
                <a:gd name="T0" fmla="*/ 14 w 14"/>
                <a:gd name="T1" fmla="*/ 0 h 26"/>
                <a:gd name="T2" fmla="*/ 14 w 14"/>
                <a:gd name="T3" fmla="*/ 2 h 26"/>
                <a:gd name="T4" fmla="*/ 10 w 14"/>
                <a:gd name="T5" fmla="*/ 9 h 26"/>
                <a:gd name="T6" fmla="*/ 7 w 14"/>
                <a:gd name="T7" fmla="*/ 17 h 26"/>
                <a:gd name="T8" fmla="*/ 0 w 14"/>
                <a:gd name="T9" fmla="*/ 26 h 26"/>
              </a:gdLst>
              <a:ahLst/>
              <a:cxnLst>
                <a:cxn ang="0">
                  <a:pos x="T0" y="T1"/>
                </a:cxn>
                <a:cxn ang="0">
                  <a:pos x="T2" y="T3"/>
                </a:cxn>
                <a:cxn ang="0">
                  <a:pos x="T4" y="T5"/>
                </a:cxn>
                <a:cxn ang="0">
                  <a:pos x="T6" y="T7"/>
                </a:cxn>
                <a:cxn ang="0">
                  <a:pos x="T8" y="T9"/>
                </a:cxn>
              </a:cxnLst>
              <a:rect l="0" t="0" r="r" b="b"/>
              <a:pathLst>
                <a:path w="14" h="26">
                  <a:moveTo>
                    <a:pt x="14" y="0"/>
                  </a:moveTo>
                  <a:lnTo>
                    <a:pt x="14" y="2"/>
                  </a:lnTo>
                  <a:lnTo>
                    <a:pt x="10" y="9"/>
                  </a:lnTo>
                  <a:lnTo>
                    <a:pt x="7" y="17"/>
                  </a:lnTo>
                  <a:lnTo>
                    <a:pt x="0" y="2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5" name="Freeform 93"/>
            <p:cNvSpPr>
              <a:spLocks/>
            </p:cNvSpPr>
            <p:nvPr/>
          </p:nvSpPr>
          <p:spPr bwMode="auto">
            <a:xfrm>
              <a:off x="5171" y="440"/>
              <a:ext cx="77" cy="120"/>
            </a:xfrm>
            <a:custGeom>
              <a:avLst/>
              <a:gdLst>
                <a:gd name="T0" fmla="*/ 0 w 55"/>
                <a:gd name="T1" fmla="*/ 0 h 91"/>
                <a:gd name="T2" fmla="*/ 3 w 55"/>
                <a:gd name="T3" fmla="*/ 2 h 91"/>
                <a:gd name="T4" fmla="*/ 8 w 55"/>
                <a:gd name="T5" fmla="*/ 7 h 91"/>
                <a:gd name="T6" fmla="*/ 18 w 55"/>
                <a:gd name="T7" fmla="*/ 14 h 91"/>
                <a:gd name="T8" fmla="*/ 27 w 55"/>
                <a:gd name="T9" fmla="*/ 24 h 91"/>
                <a:gd name="T10" fmla="*/ 37 w 55"/>
                <a:gd name="T11" fmla="*/ 36 h 91"/>
                <a:gd name="T12" fmla="*/ 47 w 55"/>
                <a:gd name="T13" fmla="*/ 52 h 91"/>
                <a:gd name="T14" fmla="*/ 52 w 55"/>
                <a:gd name="T15" fmla="*/ 71 h 91"/>
                <a:gd name="T16" fmla="*/ 55 w 55"/>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91">
                  <a:moveTo>
                    <a:pt x="0" y="0"/>
                  </a:moveTo>
                  <a:lnTo>
                    <a:pt x="3" y="2"/>
                  </a:lnTo>
                  <a:lnTo>
                    <a:pt x="8" y="7"/>
                  </a:lnTo>
                  <a:lnTo>
                    <a:pt x="18" y="14"/>
                  </a:lnTo>
                  <a:lnTo>
                    <a:pt x="27" y="24"/>
                  </a:lnTo>
                  <a:lnTo>
                    <a:pt x="37" y="36"/>
                  </a:lnTo>
                  <a:lnTo>
                    <a:pt x="47" y="52"/>
                  </a:lnTo>
                  <a:lnTo>
                    <a:pt x="52" y="71"/>
                  </a:lnTo>
                  <a:lnTo>
                    <a:pt x="55" y="9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6" name="Freeform 94"/>
            <p:cNvSpPr>
              <a:spLocks/>
            </p:cNvSpPr>
            <p:nvPr/>
          </p:nvSpPr>
          <p:spPr bwMode="auto">
            <a:xfrm>
              <a:off x="5234" y="599"/>
              <a:ext cx="13" cy="44"/>
            </a:xfrm>
            <a:custGeom>
              <a:avLst/>
              <a:gdLst>
                <a:gd name="T0" fmla="*/ 9 w 9"/>
                <a:gd name="T1" fmla="*/ 0 h 34"/>
                <a:gd name="T2" fmla="*/ 9 w 9"/>
                <a:gd name="T3" fmla="*/ 0 h 34"/>
                <a:gd name="T4" fmla="*/ 9 w 9"/>
                <a:gd name="T5" fmla="*/ 4 h 34"/>
                <a:gd name="T6" fmla="*/ 7 w 9"/>
                <a:gd name="T7" fmla="*/ 14 h 34"/>
                <a:gd name="T8" fmla="*/ 5 w 9"/>
                <a:gd name="T9" fmla="*/ 26 h 34"/>
                <a:gd name="T10" fmla="*/ 0 w 9"/>
                <a:gd name="T11" fmla="*/ 34 h 34"/>
              </a:gdLst>
              <a:ahLst/>
              <a:cxnLst>
                <a:cxn ang="0">
                  <a:pos x="T0" y="T1"/>
                </a:cxn>
                <a:cxn ang="0">
                  <a:pos x="T2" y="T3"/>
                </a:cxn>
                <a:cxn ang="0">
                  <a:pos x="T4" y="T5"/>
                </a:cxn>
                <a:cxn ang="0">
                  <a:pos x="T6" y="T7"/>
                </a:cxn>
                <a:cxn ang="0">
                  <a:pos x="T8" y="T9"/>
                </a:cxn>
                <a:cxn ang="0">
                  <a:pos x="T10" y="T11"/>
                </a:cxn>
              </a:cxnLst>
              <a:rect l="0" t="0" r="r" b="b"/>
              <a:pathLst>
                <a:path w="9" h="34">
                  <a:moveTo>
                    <a:pt x="9" y="0"/>
                  </a:moveTo>
                  <a:lnTo>
                    <a:pt x="9" y="0"/>
                  </a:lnTo>
                  <a:lnTo>
                    <a:pt x="9" y="4"/>
                  </a:lnTo>
                  <a:lnTo>
                    <a:pt x="7" y="14"/>
                  </a:lnTo>
                  <a:lnTo>
                    <a:pt x="5" y="26"/>
                  </a:lnTo>
                  <a:lnTo>
                    <a:pt x="0" y="3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7" name="Freeform 95"/>
            <p:cNvSpPr>
              <a:spLocks/>
            </p:cNvSpPr>
            <p:nvPr/>
          </p:nvSpPr>
          <p:spPr bwMode="auto">
            <a:xfrm>
              <a:off x="4709" y="833"/>
              <a:ext cx="126" cy="75"/>
            </a:xfrm>
            <a:custGeom>
              <a:avLst/>
              <a:gdLst>
                <a:gd name="T0" fmla="*/ 0 w 90"/>
                <a:gd name="T1" fmla="*/ 44 h 57"/>
                <a:gd name="T2" fmla="*/ 2 w 90"/>
                <a:gd name="T3" fmla="*/ 44 h 57"/>
                <a:gd name="T4" fmla="*/ 9 w 90"/>
                <a:gd name="T5" fmla="*/ 47 h 57"/>
                <a:gd name="T6" fmla="*/ 19 w 90"/>
                <a:gd name="T7" fmla="*/ 52 h 57"/>
                <a:gd name="T8" fmla="*/ 32 w 90"/>
                <a:gd name="T9" fmla="*/ 56 h 57"/>
                <a:gd name="T10" fmla="*/ 46 w 90"/>
                <a:gd name="T11" fmla="*/ 57 h 57"/>
                <a:gd name="T12" fmla="*/ 61 w 90"/>
                <a:gd name="T13" fmla="*/ 57 h 57"/>
                <a:gd name="T14" fmla="*/ 75 w 90"/>
                <a:gd name="T15" fmla="*/ 54 h 57"/>
                <a:gd name="T16" fmla="*/ 88 w 90"/>
                <a:gd name="T17" fmla="*/ 45 h 57"/>
                <a:gd name="T18" fmla="*/ 88 w 90"/>
                <a:gd name="T19" fmla="*/ 32 h 57"/>
                <a:gd name="T20" fmla="*/ 88 w 90"/>
                <a:gd name="T21" fmla="*/ 22 h 57"/>
                <a:gd name="T22" fmla="*/ 90 w 90"/>
                <a:gd name="T23" fmla="*/ 15 h 57"/>
                <a:gd name="T24" fmla="*/ 90 w 90"/>
                <a:gd name="T25" fmla="*/ 10 h 57"/>
                <a:gd name="T26" fmla="*/ 90 w 90"/>
                <a:gd name="T27" fmla="*/ 7 h 57"/>
                <a:gd name="T28" fmla="*/ 90 w 90"/>
                <a:gd name="T29" fmla="*/ 5 h 57"/>
                <a:gd name="T30" fmla="*/ 90 w 90"/>
                <a:gd name="T31" fmla="*/ 5 h 57"/>
                <a:gd name="T32" fmla="*/ 75 w 90"/>
                <a:gd name="T33" fmla="*/ 3 h 57"/>
                <a:gd name="T34" fmla="*/ 63 w 90"/>
                <a:gd name="T35" fmla="*/ 2 h 57"/>
                <a:gd name="T36" fmla="*/ 54 w 90"/>
                <a:gd name="T37" fmla="*/ 2 h 57"/>
                <a:gd name="T38" fmla="*/ 49 w 90"/>
                <a:gd name="T39" fmla="*/ 0 h 57"/>
                <a:gd name="T40" fmla="*/ 46 w 90"/>
                <a:gd name="T41" fmla="*/ 0 h 57"/>
                <a:gd name="T42" fmla="*/ 43 w 90"/>
                <a:gd name="T43" fmla="*/ 0 h 57"/>
                <a:gd name="T44" fmla="*/ 43 w 90"/>
                <a:gd name="T4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57">
                  <a:moveTo>
                    <a:pt x="0" y="44"/>
                  </a:moveTo>
                  <a:lnTo>
                    <a:pt x="2" y="44"/>
                  </a:lnTo>
                  <a:lnTo>
                    <a:pt x="9" y="47"/>
                  </a:lnTo>
                  <a:lnTo>
                    <a:pt x="19" y="52"/>
                  </a:lnTo>
                  <a:lnTo>
                    <a:pt x="32" y="56"/>
                  </a:lnTo>
                  <a:lnTo>
                    <a:pt x="46" y="57"/>
                  </a:lnTo>
                  <a:lnTo>
                    <a:pt x="61" y="57"/>
                  </a:lnTo>
                  <a:lnTo>
                    <a:pt x="75" y="54"/>
                  </a:lnTo>
                  <a:lnTo>
                    <a:pt x="88" y="45"/>
                  </a:lnTo>
                  <a:lnTo>
                    <a:pt x="88" y="32"/>
                  </a:lnTo>
                  <a:lnTo>
                    <a:pt x="88" y="22"/>
                  </a:lnTo>
                  <a:lnTo>
                    <a:pt x="90" y="15"/>
                  </a:lnTo>
                  <a:lnTo>
                    <a:pt x="90" y="10"/>
                  </a:lnTo>
                  <a:lnTo>
                    <a:pt x="90" y="7"/>
                  </a:lnTo>
                  <a:lnTo>
                    <a:pt x="90" y="5"/>
                  </a:lnTo>
                  <a:lnTo>
                    <a:pt x="90" y="5"/>
                  </a:lnTo>
                  <a:lnTo>
                    <a:pt x="75" y="3"/>
                  </a:lnTo>
                  <a:lnTo>
                    <a:pt x="63" y="2"/>
                  </a:lnTo>
                  <a:lnTo>
                    <a:pt x="54" y="2"/>
                  </a:lnTo>
                  <a:lnTo>
                    <a:pt x="49" y="0"/>
                  </a:lnTo>
                  <a:lnTo>
                    <a:pt x="46" y="0"/>
                  </a:lnTo>
                  <a:lnTo>
                    <a:pt x="43" y="0"/>
                  </a:lnTo>
                  <a:lnTo>
                    <a:pt x="43"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8" name="Freeform 96"/>
            <p:cNvSpPr>
              <a:spLocks/>
            </p:cNvSpPr>
            <p:nvPr/>
          </p:nvSpPr>
          <p:spPr bwMode="auto">
            <a:xfrm>
              <a:off x="4766" y="820"/>
              <a:ext cx="14" cy="13"/>
            </a:xfrm>
            <a:custGeom>
              <a:avLst/>
              <a:gdLst>
                <a:gd name="T0" fmla="*/ 10 w 10"/>
                <a:gd name="T1" fmla="*/ 10 h 10"/>
                <a:gd name="T2" fmla="*/ 8 w 10"/>
                <a:gd name="T3" fmla="*/ 8 h 10"/>
                <a:gd name="T4" fmla="*/ 7 w 10"/>
                <a:gd name="T5" fmla="*/ 5 h 10"/>
                <a:gd name="T6" fmla="*/ 0 w 10"/>
                <a:gd name="T7" fmla="*/ 0 h 10"/>
              </a:gdLst>
              <a:ahLst/>
              <a:cxnLst>
                <a:cxn ang="0">
                  <a:pos x="T0" y="T1"/>
                </a:cxn>
                <a:cxn ang="0">
                  <a:pos x="T2" y="T3"/>
                </a:cxn>
                <a:cxn ang="0">
                  <a:pos x="T4" y="T5"/>
                </a:cxn>
                <a:cxn ang="0">
                  <a:pos x="T6" y="T7"/>
                </a:cxn>
              </a:cxnLst>
              <a:rect l="0" t="0" r="r" b="b"/>
              <a:pathLst>
                <a:path w="10" h="10">
                  <a:moveTo>
                    <a:pt x="10" y="10"/>
                  </a:moveTo>
                  <a:lnTo>
                    <a:pt x="8" y="8"/>
                  </a:lnTo>
                  <a:lnTo>
                    <a:pt x="7" y="5"/>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69" name="Line 97"/>
            <p:cNvSpPr>
              <a:spLocks noChangeShapeType="1"/>
            </p:cNvSpPr>
            <p:nvPr/>
          </p:nvSpPr>
          <p:spPr bwMode="auto">
            <a:xfrm flipV="1">
              <a:off x="4773" y="801"/>
              <a:ext cx="5" cy="2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70" name="Line 98"/>
            <p:cNvSpPr>
              <a:spLocks noChangeShapeType="1"/>
            </p:cNvSpPr>
            <p:nvPr/>
          </p:nvSpPr>
          <p:spPr bwMode="auto">
            <a:xfrm flipH="1">
              <a:off x="4814" y="836"/>
              <a:ext cx="7"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71" name="Freeform 99"/>
            <p:cNvSpPr>
              <a:spLocks/>
            </p:cNvSpPr>
            <p:nvPr/>
          </p:nvSpPr>
          <p:spPr bwMode="auto">
            <a:xfrm>
              <a:off x="4794" y="714"/>
              <a:ext cx="99" cy="97"/>
            </a:xfrm>
            <a:custGeom>
              <a:avLst/>
              <a:gdLst>
                <a:gd name="T0" fmla="*/ 0 w 71"/>
                <a:gd name="T1" fmla="*/ 0 h 74"/>
                <a:gd name="T2" fmla="*/ 0 w 71"/>
                <a:gd name="T3" fmla="*/ 2 h 74"/>
                <a:gd name="T4" fmla="*/ 0 w 71"/>
                <a:gd name="T5" fmla="*/ 8 h 74"/>
                <a:gd name="T6" fmla="*/ 0 w 71"/>
                <a:gd name="T7" fmla="*/ 17 h 74"/>
                <a:gd name="T8" fmla="*/ 2 w 71"/>
                <a:gd name="T9" fmla="*/ 27 h 74"/>
                <a:gd name="T10" fmla="*/ 5 w 71"/>
                <a:gd name="T11" fmla="*/ 39 h 74"/>
                <a:gd name="T12" fmla="*/ 9 w 71"/>
                <a:gd name="T13" fmla="*/ 52 h 74"/>
                <a:gd name="T14" fmla="*/ 15 w 71"/>
                <a:gd name="T15" fmla="*/ 64 h 74"/>
                <a:gd name="T16" fmla="*/ 24 w 71"/>
                <a:gd name="T17" fmla="*/ 74 h 74"/>
                <a:gd name="T18" fmla="*/ 25 w 71"/>
                <a:gd name="T19" fmla="*/ 72 h 74"/>
                <a:gd name="T20" fmla="*/ 30 w 71"/>
                <a:gd name="T21" fmla="*/ 69 h 74"/>
                <a:gd name="T22" fmla="*/ 37 w 71"/>
                <a:gd name="T23" fmla="*/ 62 h 74"/>
                <a:gd name="T24" fmla="*/ 46 w 71"/>
                <a:gd name="T25" fmla="*/ 52 h 74"/>
                <a:gd name="T26" fmla="*/ 54 w 71"/>
                <a:gd name="T27" fmla="*/ 42 h 74"/>
                <a:gd name="T28" fmla="*/ 62 w 71"/>
                <a:gd name="T29" fmla="*/ 30 h 74"/>
                <a:gd name="T30" fmla="*/ 68 w 71"/>
                <a:gd name="T31" fmla="*/ 19 h 74"/>
                <a:gd name="T32" fmla="*/ 71 w 71"/>
                <a:gd name="T33" fmla="*/ 5 h 74"/>
                <a:gd name="T34" fmla="*/ 0 w 71"/>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74">
                  <a:moveTo>
                    <a:pt x="0" y="0"/>
                  </a:moveTo>
                  <a:lnTo>
                    <a:pt x="0" y="2"/>
                  </a:lnTo>
                  <a:lnTo>
                    <a:pt x="0" y="8"/>
                  </a:lnTo>
                  <a:lnTo>
                    <a:pt x="0" y="17"/>
                  </a:lnTo>
                  <a:lnTo>
                    <a:pt x="2" y="27"/>
                  </a:lnTo>
                  <a:lnTo>
                    <a:pt x="5" y="39"/>
                  </a:lnTo>
                  <a:lnTo>
                    <a:pt x="9" y="52"/>
                  </a:lnTo>
                  <a:lnTo>
                    <a:pt x="15" y="64"/>
                  </a:lnTo>
                  <a:lnTo>
                    <a:pt x="24" y="74"/>
                  </a:lnTo>
                  <a:lnTo>
                    <a:pt x="25" y="72"/>
                  </a:lnTo>
                  <a:lnTo>
                    <a:pt x="30" y="69"/>
                  </a:lnTo>
                  <a:lnTo>
                    <a:pt x="37" y="62"/>
                  </a:lnTo>
                  <a:lnTo>
                    <a:pt x="46" y="52"/>
                  </a:lnTo>
                  <a:lnTo>
                    <a:pt x="54" y="42"/>
                  </a:lnTo>
                  <a:lnTo>
                    <a:pt x="62" y="30"/>
                  </a:lnTo>
                  <a:lnTo>
                    <a:pt x="68" y="19"/>
                  </a:lnTo>
                  <a:lnTo>
                    <a:pt x="71" y="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72" name="Freeform 100"/>
            <p:cNvSpPr>
              <a:spLocks/>
            </p:cNvSpPr>
            <p:nvPr/>
          </p:nvSpPr>
          <p:spPr bwMode="auto">
            <a:xfrm>
              <a:off x="4794" y="714"/>
              <a:ext cx="99" cy="97"/>
            </a:xfrm>
            <a:custGeom>
              <a:avLst/>
              <a:gdLst>
                <a:gd name="T0" fmla="*/ 0 w 71"/>
                <a:gd name="T1" fmla="*/ 0 h 74"/>
                <a:gd name="T2" fmla="*/ 0 w 71"/>
                <a:gd name="T3" fmla="*/ 2 h 74"/>
                <a:gd name="T4" fmla="*/ 0 w 71"/>
                <a:gd name="T5" fmla="*/ 8 h 74"/>
                <a:gd name="T6" fmla="*/ 0 w 71"/>
                <a:gd name="T7" fmla="*/ 17 h 74"/>
                <a:gd name="T8" fmla="*/ 2 w 71"/>
                <a:gd name="T9" fmla="*/ 27 h 74"/>
                <a:gd name="T10" fmla="*/ 5 w 71"/>
                <a:gd name="T11" fmla="*/ 39 h 74"/>
                <a:gd name="T12" fmla="*/ 9 w 71"/>
                <a:gd name="T13" fmla="*/ 52 h 74"/>
                <a:gd name="T14" fmla="*/ 15 w 71"/>
                <a:gd name="T15" fmla="*/ 64 h 74"/>
                <a:gd name="T16" fmla="*/ 24 w 71"/>
                <a:gd name="T17" fmla="*/ 74 h 74"/>
                <a:gd name="T18" fmla="*/ 25 w 71"/>
                <a:gd name="T19" fmla="*/ 72 h 74"/>
                <a:gd name="T20" fmla="*/ 30 w 71"/>
                <a:gd name="T21" fmla="*/ 69 h 74"/>
                <a:gd name="T22" fmla="*/ 37 w 71"/>
                <a:gd name="T23" fmla="*/ 62 h 74"/>
                <a:gd name="T24" fmla="*/ 46 w 71"/>
                <a:gd name="T25" fmla="*/ 52 h 74"/>
                <a:gd name="T26" fmla="*/ 54 w 71"/>
                <a:gd name="T27" fmla="*/ 42 h 74"/>
                <a:gd name="T28" fmla="*/ 62 w 71"/>
                <a:gd name="T29" fmla="*/ 30 h 74"/>
                <a:gd name="T30" fmla="*/ 68 w 71"/>
                <a:gd name="T31" fmla="*/ 19 h 74"/>
                <a:gd name="T32" fmla="*/ 71 w 71"/>
                <a:gd name="T33" fmla="*/ 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74">
                  <a:moveTo>
                    <a:pt x="0" y="0"/>
                  </a:moveTo>
                  <a:lnTo>
                    <a:pt x="0" y="2"/>
                  </a:lnTo>
                  <a:lnTo>
                    <a:pt x="0" y="8"/>
                  </a:lnTo>
                  <a:lnTo>
                    <a:pt x="0" y="17"/>
                  </a:lnTo>
                  <a:lnTo>
                    <a:pt x="2" y="27"/>
                  </a:lnTo>
                  <a:lnTo>
                    <a:pt x="5" y="39"/>
                  </a:lnTo>
                  <a:lnTo>
                    <a:pt x="9" y="52"/>
                  </a:lnTo>
                  <a:lnTo>
                    <a:pt x="15" y="64"/>
                  </a:lnTo>
                  <a:lnTo>
                    <a:pt x="24" y="74"/>
                  </a:lnTo>
                  <a:lnTo>
                    <a:pt x="25" y="72"/>
                  </a:lnTo>
                  <a:lnTo>
                    <a:pt x="30" y="69"/>
                  </a:lnTo>
                  <a:lnTo>
                    <a:pt x="37" y="62"/>
                  </a:lnTo>
                  <a:lnTo>
                    <a:pt x="46" y="52"/>
                  </a:lnTo>
                  <a:lnTo>
                    <a:pt x="54" y="42"/>
                  </a:lnTo>
                  <a:lnTo>
                    <a:pt x="62" y="30"/>
                  </a:lnTo>
                  <a:lnTo>
                    <a:pt x="68" y="19"/>
                  </a:lnTo>
                  <a:lnTo>
                    <a:pt x="71" y="5"/>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3" name="Freeform 101"/>
            <p:cNvSpPr>
              <a:spLocks/>
            </p:cNvSpPr>
            <p:nvPr/>
          </p:nvSpPr>
          <p:spPr bwMode="auto">
            <a:xfrm>
              <a:off x="4799" y="740"/>
              <a:ext cx="64" cy="36"/>
            </a:xfrm>
            <a:custGeom>
              <a:avLst/>
              <a:gdLst>
                <a:gd name="T0" fmla="*/ 0 w 46"/>
                <a:gd name="T1" fmla="*/ 20 h 27"/>
                <a:gd name="T2" fmla="*/ 29 w 46"/>
                <a:gd name="T3" fmla="*/ 0 h 27"/>
                <a:gd name="T4" fmla="*/ 46 w 46"/>
                <a:gd name="T5" fmla="*/ 27 h 27"/>
              </a:gdLst>
              <a:ahLst/>
              <a:cxnLst>
                <a:cxn ang="0">
                  <a:pos x="T0" y="T1"/>
                </a:cxn>
                <a:cxn ang="0">
                  <a:pos x="T2" y="T3"/>
                </a:cxn>
                <a:cxn ang="0">
                  <a:pos x="T4" y="T5"/>
                </a:cxn>
              </a:cxnLst>
              <a:rect l="0" t="0" r="r" b="b"/>
              <a:pathLst>
                <a:path w="46" h="27">
                  <a:moveTo>
                    <a:pt x="0" y="20"/>
                  </a:moveTo>
                  <a:lnTo>
                    <a:pt x="29" y="0"/>
                  </a:lnTo>
                  <a:lnTo>
                    <a:pt x="46" y="27"/>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4" name="Line 102"/>
            <p:cNvSpPr>
              <a:spLocks noChangeShapeType="1"/>
            </p:cNvSpPr>
            <p:nvPr/>
          </p:nvSpPr>
          <p:spPr bwMode="auto">
            <a:xfrm flipH="1">
              <a:off x="4832" y="763"/>
              <a:ext cx="4" cy="1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75" name="Freeform 103"/>
            <p:cNvSpPr>
              <a:spLocks/>
            </p:cNvSpPr>
            <p:nvPr/>
          </p:nvSpPr>
          <p:spPr bwMode="auto">
            <a:xfrm>
              <a:off x="4776" y="725"/>
              <a:ext cx="38" cy="106"/>
            </a:xfrm>
            <a:custGeom>
              <a:avLst/>
              <a:gdLst>
                <a:gd name="T0" fmla="*/ 1 w 27"/>
                <a:gd name="T1" fmla="*/ 0 h 81"/>
                <a:gd name="T2" fmla="*/ 0 w 27"/>
                <a:gd name="T3" fmla="*/ 29 h 81"/>
                <a:gd name="T4" fmla="*/ 10 w 27"/>
                <a:gd name="T5" fmla="*/ 32 h 81"/>
                <a:gd name="T6" fmla="*/ 1 w 27"/>
                <a:gd name="T7" fmla="*/ 46 h 81"/>
                <a:gd name="T8" fmla="*/ 27 w 27"/>
                <a:gd name="T9" fmla="*/ 81 h 81"/>
              </a:gdLst>
              <a:ahLst/>
              <a:cxnLst>
                <a:cxn ang="0">
                  <a:pos x="T0" y="T1"/>
                </a:cxn>
                <a:cxn ang="0">
                  <a:pos x="T2" y="T3"/>
                </a:cxn>
                <a:cxn ang="0">
                  <a:pos x="T4" y="T5"/>
                </a:cxn>
                <a:cxn ang="0">
                  <a:pos x="T6" y="T7"/>
                </a:cxn>
                <a:cxn ang="0">
                  <a:pos x="T8" y="T9"/>
                </a:cxn>
              </a:cxnLst>
              <a:rect l="0" t="0" r="r" b="b"/>
              <a:pathLst>
                <a:path w="27" h="81">
                  <a:moveTo>
                    <a:pt x="1" y="0"/>
                  </a:moveTo>
                  <a:lnTo>
                    <a:pt x="0" y="29"/>
                  </a:lnTo>
                  <a:lnTo>
                    <a:pt x="10" y="32"/>
                  </a:lnTo>
                  <a:lnTo>
                    <a:pt x="1" y="46"/>
                  </a:lnTo>
                  <a:lnTo>
                    <a:pt x="27" y="8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6" name="Freeform 104"/>
            <p:cNvSpPr>
              <a:spLocks/>
            </p:cNvSpPr>
            <p:nvPr/>
          </p:nvSpPr>
          <p:spPr bwMode="auto">
            <a:xfrm>
              <a:off x="4835" y="717"/>
              <a:ext cx="72" cy="106"/>
            </a:xfrm>
            <a:custGeom>
              <a:avLst/>
              <a:gdLst>
                <a:gd name="T0" fmla="*/ 0 w 52"/>
                <a:gd name="T1" fmla="*/ 81 h 81"/>
                <a:gd name="T2" fmla="*/ 35 w 52"/>
                <a:gd name="T3" fmla="*/ 59 h 81"/>
                <a:gd name="T4" fmla="*/ 33 w 52"/>
                <a:gd name="T5" fmla="*/ 45 h 81"/>
                <a:gd name="T6" fmla="*/ 47 w 52"/>
                <a:gd name="T7" fmla="*/ 44 h 81"/>
                <a:gd name="T8" fmla="*/ 52 w 52"/>
                <a:gd name="T9" fmla="*/ 0 h 81"/>
              </a:gdLst>
              <a:ahLst/>
              <a:cxnLst>
                <a:cxn ang="0">
                  <a:pos x="T0" y="T1"/>
                </a:cxn>
                <a:cxn ang="0">
                  <a:pos x="T2" y="T3"/>
                </a:cxn>
                <a:cxn ang="0">
                  <a:pos x="T4" y="T5"/>
                </a:cxn>
                <a:cxn ang="0">
                  <a:pos x="T6" y="T7"/>
                </a:cxn>
                <a:cxn ang="0">
                  <a:pos x="T8" y="T9"/>
                </a:cxn>
              </a:cxnLst>
              <a:rect l="0" t="0" r="r" b="b"/>
              <a:pathLst>
                <a:path w="52" h="81">
                  <a:moveTo>
                    <a:pt x="0" y="81"/>
                  </a:moveTo>
                  <a:lnTo>
                    <a:pt x="35" y="59"/>
                  </a:lnTo>
                  <a:lnTo>
                    <a:pt x="33" y="45"/>
                  </a:lnTo>
                  <a:lnTo>
                    <a:pt x="47" y="44"/>
                  </a:lnTo>
                  <a:lnTo>
                    <a:pt x="52"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7" name="Freeform 105"/>
            <p:cNvSpPr>
              <a:spLocks/>
            </p:cNvSpPr>
            <p:nvPr/>
          </p:nvSpPr>
          <p:spPr bwMode="auto">
            <a:xfrm>
              <a:off x="4874" y="831"/>
              <a:ext cx="19" cy="5"/>
            </a:xfrm>
            <a:custGeom>
              <a:avLst/>
              <a:gdLst>
                <a:gd name="T0" fmla="*/ 0 w 14"/>
                <a:gd name="T1" fmla="*/ 4 h 4"/>
                <a:gd name="T2" fmla="*/ 2 w 14"/>
                <a:gd name="T3" fmla="*/ 4 h 4"/>
                <a:gd name="T4" fmla="*/ 5 w 14"/>
                <a:gd name="T5" fmla="*/ 2 h 4"/>
                <a:gd name="T6" fmla="*/ 11 w 14"/>
                <a:gd name="T7" fmla="*/ 0 h 4"/>
                <a:gd name="T8" fmla="*/ 14 w 14"/>
                <a:gd name="T9" fmla="*/ 2 h 4"/>
              </a:gdLst>
              <a:ahLst/>
              <a:cxnLst>
                <a:cxn ang="0">
                  <a:pos x="T0" y="T1"/>
                </a:cxn>
                <a:cxn ang="0">
                  <a:pos x="T2" y="T3"/>
                </a:cxn>
                <a:cxn ang="0">
                  <a:pos x="T4" y="T5"/>
                </a:cxn>
                <a:cxn ang="0">
                  <a:pos x="T6" y="T7"/>
                </a:cxn>
                <a:cxn ang="0">
                  <a:pos x="T8" y="T9"/>
                </a:cxn>
              </a:cxnLst>
              <a:rect l="0" t="0" r="r" b="b"/>
              <a:pathLst>
                <a:path w="14" h="4">
                  <a:moveTo>
                    <a:pt x="0" y="4"/>
                  </a:moveTo>
                  <a:lnTo>
                    <a:pt x="2" y="4"/>
                  </a:lnTo>
                  <a:lnTo>
                    <a:pt x="5" y="2"/>
                  </a:lnTo>
                  <a:lnTo>
                    <a:pt x="11" y="0"/>
                  </a:lnTo>
                  <a:lnTo>
                    <a:pt x="14" y="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8" name="Freeform 106"/>
            <p:cNvSpPr>
              <a:spLocks/>
            </p:cNvSpPr>
            <p:nvPr/>
          </p:nvSpPr>
          <p:spPr bwMode="auto">
            <a:xfrm>
              <a:off x="4881" y="853"/>
              <a:ext cx="17" cy="3"/>
            </a:xfrm>
            <a:custGeom>
              <a:avLst/>
              <a:gdLst>
                <a:gd name="T0" fmla="*/ 0 w 12"/>
                <a:gd name="T1" fmla="*/ 0 h 2"/>
                <a:gd name="T2" fmla="*/ 2 w 12"/>
                <a:gd name="T3" fmla="*/ 0 h 2"/>
                <a:gd name="T4" fmla="*/ 4 w 12"/>
                <a:gd name="T5" fmla="*/ 0 h 2"/>
                <a:gd name="T6" fmla="*/ 12 w 12"/>
                <a:gd name="T7" fmla="*/ 2 h 2"/>
              </a:gdLst>
              <a:ahLst/>
              <a:cxnLst>
                <a:cxn ang="0">
                  <a:pos x="T0" y="T1"/>
                </a:cxn>
                <a:cxn ang="0">
                  <a:pos x="T2" y="T3"/>
                </a:cxn>
                <a:cxn ang="0">
                  <a:pos x="T4" y="T5"/>
                </a:cxn>
                <a:cxn ang="0">
                  <a:pos x="T6" y="T7"/>
                </a:cxn>
              </a:cxnLst>
              <a:rect l="0" t="0" r="r" b="b"/>
              <a:pathLst>
                <a:path w="12" h="2">
                  <a:moveTo>
                    <a:pt x="0" y="0"/>
                  </a:moveTo>
                  <a:lnTo>
                    <a:pt x="2" y="0"/>
                  </a:lnTo>
                  <a:lnTo>
                    <a:pt x="4" y="0"/>
                  </a:lnTo>
                  <a:lnTo>
                    <a:pt x="12" y="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79" name="Freeform 107"/>
            <p:cNvSpPr>
              <a:spLocks/>
            </p:cNvSpPr>
            <p:nvPr/>
          </p:nvSpPr>
          <p:spPr bwMode="auto">
            <a:xfrm>
              <a:off x="4708" y="926"/>
              <a:ext cx="211" cy="198"/>
            </a:xfrm>
            <a:custGeom>
              <a:avLst/>
              <a:gdLst>
                <a:gd name="T0" fmla="*/ 0 w 151"/>
                <a:gd name="T1" fmla="*/ 12 h 151"/>
                <a:gd name="T2" fmla="*/ 0 w 151"/>
                <a:gd name="T3" fmla="*/ 15 h 151"/>
                <a:gd name="T4" fmla="*/ 0 w 151"/>
                <a:gd name="T5" fmla="*/ 23 h 151"/>
                <a:gd name="T6" fmla="*/ 1 w 151"/>
                <a:gd name="T7" fmla="*/ 33 h 151"/>
                <a:gd name="T8" fmla="*/ 8 w 151"/>
                <a:gd name="T9" fmla="*/ 47 h 151"/>
                <a:gd name="T10" fmla="*/ 13 w 151"/>
                <a:gd name="T11" fmla="*/ 52 h 151"/>
                <a:gd name="T12" fmla="*/ 20 w 151"/>
                <a:gd name="T13" fmla="*/ 59 h 151"/>
                <a:gd name="T14" fmla="*/ 28 w 151"/>
                <a:gd name="T15" fmla="*/ 64 h 151"/>
                <a:gd name="T16" fmla="*/ 39 w 151"/>
                <a:gd name="T17" fmla="*/ 69 h 151"/>
                <a:gd name="T18" fmla="*/ 52 w 151"/>
                <a:gd name="T19" fmla="*/ 72 h 151"/>
                <a:gd name="T20" fmla="*/ 67 w 151"/>
                <a:gd name="T21" fmla="*/ 76 h 151"/>
                <a:gd name="T22" fmla="*/ 84 w 151"/>
                <a:gd name="T23" fmla="*/ 76 h 151"/>
                <a:gd name="T24" fmla="*/ 106 w 151"/>
                <a:gd name="T25" fmla="*/ 76 h 151"/>
                <a:gd name="T26" fmla="*/ 104 w 151"/>
                <a:gd name="T27" fmla="*/ 77 h 151"/>
                <a:gd name="T28" fmla="*/ 103 w 151"/>
                <a:gd name="T29" fmla="*/ 82 h 151"/>
                <a:gd name="T30" fmla="*/ 104 w 151"/>
                <a:gd name="T31" fmla="*/ 87 h 151"/>
                <a:gd name="T32" fmla="*/ 108 w 151"/>
                <a:gd name="T33" fmla="*/ 91 h 151"/>
                <a:gd name="T34" fmla="*/ 111 w 151"/>
                <a:gd name="T35" fmla="*/ 91 h 151"/>
                <a:gd name="T36" fmla="*/ 111 w 151"/>
                <a:gd name="T37" fmla="*/ 94 h 151"/>
                <a:gd name="T38" fmla="*/ 111 w 151"/>
                <a:gd name="T39" fmla="*/ 101 h 151"/>
                <a:gd name="T40" fmla="*/ 111 w 151"/>
                <a:gd name="T41" fmla="*/ 109 h 151"/>
                <a:gd name="T42" fmla="*/ 111 w 151"/>
                <a:gd name="T43" fmla="*/ 121 h 151"/>
                <a:gd name="T44" fmla="*/ 113 w 151"/>
                <a:gd name="T45" fmla="*/ 131 h 151"/>
                <a:gd name="T46" fmla="*/ 114 w 151"/>
                <a:gd name="T47" fmla="*/ 141 h 151"/>
                <a:gd name="T48" fmla="*/ 116 w 151"/>
                <a:gd name="T49" fmla="*/ 148 h 151"/>
                <a:gd name="T50" fmla="*/ 119 w 151"/>
                <a:gd name="T51" fmla="*/ 151 h 151"/>
                <a:gd name="T52" fmla="*/ 130 w 151"/>
                <a:gd name="T53" fmla="*/ 145 h 151"/>
                <a:gd name="T54" fmla="*/ 138 w 151"/>
                <a:gd name="T55" fmla="*/ 140 h 151"/>
                <a:gd name="T56" fmla="*/ 143 w 151"/>
                <a:gd name="T57" fmla="*/ 136 h 151"/>
                <a:gd name="T58" fmla="*/ 148 w 151"/>
                <a:gd name="T59" fmla="*/ 133 h 151"/>
                <a:gd name="T60" fmla="*/ 151 w 151"/>
                <a:gd name="T61" fmla="*/ 131 h 151"/>
                <a:gd name="T62" fmla="*/ 151 w 151"/>
                <a:gd name="T63" fmla="*/ 131 h 151"/>
                <a:gd name="T64" fmla="*/ 151 w 151"/>
                <a:gd name="T65" fmla="*/ 129 h 151"/>
                <a:gd name="T66" fmla="*/ 151 w 151"/>
                <a:gd name="T67" fmla="*/ 126 h 151"/>
                <a:gd name="T68" fmla="*/ 151 w 151"/>
                <a:gd name="T69" fmla="*/ 121 h 151"/>
                <a:gd name="T70" fmla="*/ 151 w 151"/>
                <a:gd name="T71" fmla="*/ 116 h 151"/>
                <a:gd name="T72" fmla="*/ 150 w 151"/>
                <a:gd name="T73" fmla="*/ 99 h 151"/>
                <a:gd name="T74" fmla="*/ 148 w 151"/>
                <a:gd name="T75" fmla="*/ 79 h 151"/>
                <a:gd name="T76" fmla="*/ 145 w 151"/>
                <a:gd name="T77" fmla="*/ 57 h 151"/>
                <a:gd name="T78" fmla="*/ 138 w 151"/>
                <a:gd name="T79" fmla="*/ 35 h 151"/>
                <a:gd name="T80" fmla="*/ 128 w 151"/>
                <a:gd name="T81" fmla="*/ 15 h 151"/>
                <a:gd name="T82" fmla="*/ 114 w 151"/>
                <a:gd name="T83" fmla="*/ 0 h 151"/>
                <a:gd name="T84" fmla="*/ 0 w 151"/>
                <a:gd name="T85" fmla="*/ 1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1" h="151">
                  <a:moveTo>
                    <a:pt x="0" y="12"/>
                  </a:moveTo>
                  <a:lnTo>
                    <a:pt x="0" y="15"/>
                  </a:lnTo>
                  <a:lnTo>
                    <a:pt x="0" y="23"/>
                  </a:lnTo>
                  <a:lnTo>
                    <a:pt x="1" y="33"/>
                  </a:lnTo>
                  <a:lnTo>
                    <a:pt x="8" y="47"/>
                  </a:lnTo>
                  <a:lnTo>
                    <a:pt x="13" y="52"/>
                  </a:lnTo>
                  <a:lnTo>
                    <a:pt x="20" y="59"/>
                  </a:lnTo>
                  <a:lnTo>
                    <a:pt x="28" y="64"/>
                  </a:lnTo>
                  <a:lnTo>
                    <a:pt x="39" y="69"/>
                  </a:lnTo>
                  <a:lnTo>
                    <a:pt x="52" y="72"/>
                  </a:lnTo>
                  <a:lnTo>
                    <a:pt x="67" y="76"/>
                  </a:lnTo>
                  <a:lnTo>
                    <a:pt x="84" y="76"/>
                  </a:lnTo>
                  <a:lnTo>
                    <a:pt x="106" y="76"/>
                  </a:lnTo>
                  <a:lnTo>
                    <a:pt x="104" y="77"/>
                  </a:lnTo>
                  <a:lnTo>
                    <a:pt x="103" y="82"/>
                  </a:lnTo>
                  <a:lnTo>
                    <a:pt x="104" y="87"/>
                  </a:lnTo>
                  <a:lnTo>
                    <a:pt x="108" y="91"/>
                  </a:lnTo>
                  <a:lnTo>
                    <a:pt x="111" y="91"/>
                  </a:lnTo>
                  <a:lnTo>
                    <a:pt x="111" y="94"/>
                  </a:lnTo>
                  <a:lnTo>
                    <a:pt x="111" y="101"/>
                  </a:lnTo>
                  <a:lnTo>
                    <a:pt x="111" y="109"/>
                  </a:lnTo>
                  <a:lnTo>
                    <a:pt x="111" y="121"/>
                  </a:lnTo>
                  <a:lnTo>
                    <a:pt x="113" y="131"/>
                  </a:lnTo>
                  <a:lnTo>
                    <a:pt x="114" y="141"/>
                  </a:lnTo>
                  <a:lnTo>
                    <a:pt x="116" y="148"/>
                  </a:lnTo>
                  <a:lnTo>
                    <a:pt x="119" y="151"/>
                  </a:lnTo>
                  <a:lnTo>
                    <a:pt x="130" y="145"/>
                  </a:lnTo>
                  <a:lnTo>
                    <a:pt x="138" y="140"/>
                  </a:lnTo>
                  <a:lnTo>
                    <a:pt x="143" y="136"/>
                  </a:lnTo>
                  <a:lnTo>
                    <a:pt x="148" y="133"/>
                  </a:lnTo>
                  <a:lnTo>
                    <a:pt x="151" y="131"/>
                  </a:lnTo>
                  <a:lnTo>
                    <a:pt x="151" y="131"/>
                  </a:lnTo>
                  <a:lnTo>
                    <a:pt x="151" y="129"/>
                  </a:lnTo>
                  <a:lnTo>
                    <a:pt x="151" y="126"/>
                  </a:lnTo>
                  <a:lnTo>
                    <a:pt x="151" y="121"/>
                  </a:lnTo>
                  <a:lnTo>
                    <a:pt x="151" y="116"/>
                  </a:lnTo>
                  <a:lnTo>
                    <a:pt x="150" y="99"/>
                  </a:lnTo>
                  <a:lnTo>
                    <a:pt x="148" y="79"/>
                  </a:lnTo>
                  <a:lnTo>
                    <a:pt x="145" y="57"/>
                  </a:lnTo>
                  <a:lnTo>
                    <a:pt x="138" y="35"/>
                  </a:lnTo>
                  <a:lnTo>
                    <a:pt x="128" y="15"/>
                  </a:lnTo>
                  <a:lnTo>
                    <a:pt x="114" y="0"/>
                  </a:lnTo>
                  <a:lnTo>
                    <a:pt x="0" y="12"/>
                  </a:lnTo>
                  <a:close/>
                </a:path>
              </a:pathLst>
            </a:custGeom>
            <a:solidFill>
              <a:srgbClr val="4A4A4A"/>
            </a:solidFill>
            <a:ln w="12700">
              <a:solidFill>
                <a:srgbClr val="000000"/>
              </a:solidFill>
              <a:prstDash val="solid"/>
              <a:round/>
              <a:headEnd/>
              <a:tailEnd/>
            </a:ln>
          </p:spPr>
          <p:txBody>
            <a:bodyPr/>
            <a:lstStyle/>
            <a:p>
              <a:endParaRPr lang="ja-JP" altLang="en-US"/>
            </a:p>
          </p:txBody>
        </p:sp>
        <p:sp>
          <p:nvSpPr>
            <p:cNvPr id="79980" name="Freeform 108"/>
            <p:cNvSpPr>
              <a:spLocks/>
            </p:cNvSpPr>
            <p:nvPr/>
          </p:nvSpPr>
          <p:spPr bwMode="auto">
            <a:xfrm>
              <a:off x="4719" y="997"/>
              <a:ext cx="106" cy="163"/>
            </a:xfrm>
            <a:custGeom>
              <a:avLst/>
              <a:gdLst>
                <a:gd name="T0" fmla="*/ 14 w 76"/>
                <a:gd name="T1" fmla="*/ 0 h 124"/>
                <a:gd name="T2" fmla="*/ 14 w 76"/>
                <a:gd name="T3" fmla="*/ 0 h 124"/>
                <a:gd name="T4" fmla="*/ 14 w 76"/>
                <a:gd name="T5" fmla="*/ 3 h 124"/>
                <a:gd name="T6" fmla="*/ 15 w 76"/>
                <a:gd name="T7" fmla="*/ 13 h 124"/>
                <a:gd name="T8" fmla="*/ 17 w 76"/>
                <a:gd name="T9" fmla="*/ 27 h 124"/>
                <a:gd name="T10" fmla="*/ 17 w 76"/>
                <a:gd name="T11" fmla="*/ 45 h 124"/>
                <a:gd name="T12" fmla="*/ 17 w 76"/>
                <a:gd name="T13" fmla="*/ 65 h 124"/>
                <a:gd name="T14" fmla="*/ 14 w 76"/>
                <a:gd name="T15" fmla="*/ 86 h 124"/>
                <a:gd name="T16" fmla="*/ 9 w 76"/>
                <a:gd name="T17" fmla="*/ 106 h 124"/>
                <a:gd name="T18" fmla="*/ 0 w 76"/>
                <a:gd name="T19" fmla="*/ 124 h 124"/>
                <a:gd name="T20" fmla="*/ 15 w 76"/>
                <a:gd name="T21" fmla="*/ 119 h 124"/>
                <a:gd name="T22" fmla="*/ 29 w 76"/>
                <a:gd name="T23" fmla="*/ 114 h 124"/>
                <a:gd name="T24" fmla="*/ 37 w 76"/>
                <a:gd name="T25" fmla="*/ 111 h 124"/>
                <a:gd name="T26" fmla="*/ 42 w 76"/>
                <a:gd name="T27" fmla="*/ 109 h 124"/>
                <a:gd name="T28" fmla="*/ 46 w 76"/>
                <a:gd name="T29" fmla="*/ 107 h 124"/>
                <a:gd name="T30" fmla="*/ 49 w 76"/>
                <a:gd name="T31" fmla="*/ 107 h 124"/>
                <a:gd name="T32" fmla="*/ 49 w 76"/>
                <a:gd name="T33" fmla="*/ 107 h 124"/>
                <a:gd name="T34" fmla="*/ 51 w 76"/>
                <a:gd name="T35" fmla="*/ 106 h 124"/>
                <a:gd name="T36" fmla="*/ 54 w 76"/>
                <a:gd name="T37" fmla="*/ 102 h 124"/>
                <a:gd name="T38" fmla="*/ 59 w 76"/>
                <a:gd name="T39" fmla="*/ 96 h 124"/>
                <a:gd name="T40" fmla="*/ 64 w 76"/>
                <a:gd name="T41" fmla="*/ 86 h 124"/>
                <a:gd name="T42" fmla="*/ 69 w 76"/>
                <a:gd name="T43" fmla="*/ 72 h 124"/>
                <a:gd name="T44" fmla="*/ 73 w 76"/>
                <a:gd name="T45" fmla="*/ 57 h 124"/>
                <a:gd name="T46" fmla="*/ 76 w 76"/>
                <a:gd name="T47" fmla="*/ 37 h 124"/>
                <a:gd name="T48" fmla="*/ 76 w 76"/>
                <a:gd name="T49" fmla="*/ 13 h 124"/>
                <a:gd name="T50" fmla="*/ 14 w 76"/>
                <a:gd name="T5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 h="124">
                  <a:moveTo>
                    <a:pt x="14" y="0"/>
                  </a:moveTo>
                  <a:lnTo>
                    <a:pt x="14" y="0"/>
                  </a:lnTo>
                  <a:lnTo>
                    <a:pt x="14" y="3"/>
                  </a:lnTo>
                  <a:lnTo>
                    <a:pt x="15" y="13"/>
                  </a:lnTo>
                  <a:lnTo>
                    <a:pt x="17" y="27"/>
                  </a:lnTo>
                  <a:lnTo>
                    <a:pt x="17" y="45"/>
                  </a:lnTo>
                  <a:lnTo>
                    <a:pt x="17" y="65"/>
                  </a:lnTo>
                  <a:lnTo>
                    <a:pt x="14" y="86"/>
                  </a:lnTo>
                  <a:lnTo>
                    <a:pt x="9" y="106"/>
                  </a:lnTo>
                  <a:lnTo>
                    <a:pt x="0" y="124"/>
                  </a:lnTo>
                  <a:lnTo>
                    <a:pt x="15" y="119"/>
                  </a:lnTo>
                  <a:lnTo>
                    <a:pt x="29" y="114"/>
                  </a:lnTo>
                  <a:lnTo>
                    <a:pt x="37" y="111"/>
                  </a:lnTo>
                  <a:lnTo>
                    <a:pt x="42" y="109"/>
                  </a:lnTo>
                  <a:lnTo>
                    <a:pt x="46" y="107"/>
                  </a:lnTo>
                  <a:lnTo>
                    <a:pt x="49" y="107"/>
                  </a:lnTo>
                  <a:lnTo>
                    <a:pt x="49" y="107"/>
                  </a:lnTo>
                  <a:lnTo>
                    <a:pt x="51" y="106"/>
                  </a:lnTo>
                  <a:lnTo>
                    <a:pt x="54" y="102"/>
                  </a:lnTo>
                  <a:lnTo>
                    <a:pt x="59" y="96"/>
                  </a:lnTo>
                  <a:lnTo>
                    <a:pt x="64" y="86"/>
                  </a:lnTo>
                  <a:lnTo>
                    <a:pt x="69" y="72"/>
                  </a:lnTo>
                  <a:lnTo>
                    <a:pt x="73" y="57"/>
                  </a:lnTo>
                  <a:lnTo>
                    <a:pt x="76" y="37"/>
                  </a:lnTo>
                  <a:lnTo>
                    <a:pt x="76" y="13"/>
                  </a:lnTo>
                  <a:lnTo>
                    <a:pt x="14" y="0"/>
                  </a:lnTo>
                  <a:close/>
                </a:path>
              </a:pathLst>
            </a:custGeom>
            <a:solidFill>
              <a:srgbClr val="4A4A4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81" name="Freeform 109"/>
            <p:cNvSpPr>
              <a:spLocks/>
            </p:cNvSpPr>
            <p:nvPr/>
          </p:nvSpPr>
          <p:spPr bwMode="auto">
            <a:xfrm>
              <a:off x="4719" y="997"/>
              <a:ext cx="106" cy="163"/>
            </a:xfrm>
            <a:custGeom>
              <a:avLst/>
              <a:gdLst>
                <a:gd name="T0" fmla="*/ 14 w 76"/>
                <a:gd name="T1" fmla="*/ 0 h 124"/>
                <a:gd name="T2" fmla="*/ 14 w 76"/>
                <a:gd name="T3" fmla="*/ 0 h 124"/>
                <a:gd name="T4" fmla="*/ 14 w 76"/>
                <a:gd name="T5" fmla="*/ 3 h 124"/>
                <a:gd name="T6" fmla="*/ 15 w 76"/>
                <a:gd name="T7" fmla="*/ 13 h 124"/>
                <a:gd name="T8" fmla="*/ 17 w 76"/>
                <a:gd name="T9" fmla="*/ 27 h 124"/>
                <a:gd name="T10" fmla="*/ 17 w 76"/>
                <a:gd name="T11" fmla="*/ 45 h 124"/>
                <a:gd name="T12" fmla="*/ 17 w 76"/>
                <a:gd name="T13" fmla="*/ 65 h 124"/>
                <a:gd name="T14" fmla="*/ 14 w 76"/>
                <a:gd name="T15" fmla="*/ 86 h 124"/>
                <a:gd name="T16" fmla="*/ 9 w 76"/>
                <a:gd name="T17" fmla="*/ 106 h 124"/>
                <a:gd name="T18" fmla="*/ 0 w 76"/>
                <a:gd name="T19" fmla="*/ 124 h 124"/>
                <a:gd name="T20" fmla="*/ 15 w 76"/>
                <a:gd name="T21" fmla="*/ 119 h 124"/>
                <a:gd name="T22" fmla="*/ 29 w 76"/>
                <a:gd name="T23" fmla="*/ 114 h 124"/>
                <a:gd name="T24" fmla="*/ 37 w 76"/>
                <a:gd name="T25" fmla="*/ 111 h 124"/>
                <a:gd name="T26" fmla="*/ 42 w 76"/>
                <a:gd name="T27" fmla="*/ 109 h 124"/>
                <a:gd name="T28" fmla="*/ 46 w 76"/>
                <a:gd name="T29" fmla="*/ 107 h 124"/>
                <a:gd name="T30" fmla="*/ 49 w 76"/>
                <a:gd name="T31" fmla="*/ 107 h 124"/>
                <a:gd name="T32" fmla="*/ 49 w 76"/>
                <a:gd name="T33" fmla="*/ 107 h 124"/>
                <a:gd name="T34" fmla="*/ 51 w 76"/>
                <a:gd name="T35" fmla="*/ 106 h 124"/>
                <a:gd name="T36" fmla="*/ 54 w 76"/>
                <a:gd name="T37" fmla="*/ 102 h 124"/>
                <a:gd name="T38" fmla="*/ 59 w 76"/>
                <a:gd name="T39" fmla="*/ 96 h 124"/>
                <a:gd name="T40" fmla="*/ 64 w 76"/>
                <a:gd name="T41" fmla="*/ 86 h 124"/>
                <a:gd name="T42" fmla="*/ 69 w 76"/>
                <a:gd name="T43" fmla="*/ 72 h 124"/>
                <a:gd name="T44" fmla="*/ 73 w 76"/>
                <a:gd name="T45" fmla="*/ 57 h 124"/>
                <a:gd name="T46" fmla="*/ 76 w 76"/>
                <a:gd name="T47" fmla="*/ 37 h 124"/>
                <a:gd name="T48" fmla="*/ 76 w 76"/>
                <a:gd name="T49" fmla="*/ 1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6" h="124">
                  <a:moveTo>
                    <a:pt x="14" y="0"/>
                  </a:moveTo>
                  <a:lnTo>
                    <a:pt x="14" y="0"/>
                  </a:lnTo>
                  <a:lnTo>
                    <a:pt x="14" y="3"/>
                  </a:lnTo>
                  <a:lnTo>
                    <a:pt x="15" y="13"/>
                  </a:lnTo>
                  <a:lnTo>
                    <a:pt x="17" y="27"/>
                  </a:lnTo>
                  <a:lnTo>
                    <a:pt x="17" y="45"/>
                  </a:lnTo>
                  <a:lnTo>
                    <a:pt x="17" y="65"/>
                  </a:lnTo>
                  <a:lnTo>
                    <a:pt x="14" y="86"/>
                  </a:lnTo>
                  <a:lnTo>
                    <a:pt x="9" y="106"/>
                  </a:lnTo>
                  <a:lnTo>
                    <a:pt x="0" y="124"/>
                  </a:lnTo>
                  <a:lnTo>
                    <a:pt x="15" y="119"/>
                  </a:lnTo>
                  <a:lnTo>
                    <a:pt x="29" y="114"/>
                  </a:lnTo>
                  <a:lnTo>
                    <a:pt x="37" y="111"/>
                  </a:lnTo>
                  <a:lnTo>
                    <a:pt x="42" y="109"/>
                  </a:lnTo>
                  <a:lnTo>
                    <a:pt x="46" y="107"/>
                  </a:lnTo>
                  <a:lnTo>
                    <a:pt x="49" y="107"/>
                  </a:lnTo>
                  <a:lnTo>
                    <a:pt x="49" y="107"/>
                  </a:lnTo>
                  <a:lnTo>
                    <a:pt x="51" y="106"/>
                  </a:lnTo>
                  <a:lnTo>
                    <a:pt x="54" y="102"/>
                  </a:lnTo>
                  <a:lnTo>
                    <a:pt x="59" y="96"/>
                  </a:lnTo>
                  <a:lnTo>
                    <a:pt x="64" y="86"/>
                  </a:lnTo>
                  <a:lnTo>
                    <a:pt x="69" y="72"/>
                  </a:lnTo>
                  <a:lnTo>
                    <a:pt x="73" y="57"/>
                  </a:lnTo>
                  <a:lnTo>
                    <a:pt x="76" y="37"/>
                  </a:lnTo>
                  <a:lnTo>
                    <a:pt x="76" y="1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82" name="Freeform 110"/>
            <p:cNvSpPr>
              <a:spLocks/>
            </p:cNvSpPr>
            <p:nvPr/>
          </p:nvSpPr>
          <p:spPr bwMode="auto">
            <a:xfrm>
              <a:off x="4705" y="1137"/>
              <a:ext cx="99" cy="67"/>
            </a:xfrm>
            <a:custGeom>
              <a:avLst/>
              <a:gdLst>
                <a:gd name="T0" fmla="*/ 3 w 71"/>
                <a:gd name="T1" fmla="*/ 51 h 51"/>
                <a:gd name="T2" fmla="*/ 2 w 71"/>
                <a:gd name="T3" fmla="*/ 49 h 51"/>
                <a:gd name="T4" fmla="*/ 0 w 71"/>
                <a:gd name="T5" fmla="*/ 43 h 51"/>
                <a:gd name="T6" fmla="*/ 0 w 71"/>
                <a:gd name="T7" fmla="*/ 38 h 51"/>
                <a:gd name="T8" fmla="*/ 2 w 71"/>
                <a:gd name="T9" fmla="*/ 31 h 51"/>
                <a:gd name="T10" fmla="*/ 5 w 71"/>
                <a:gd name="T11" fmla="*/ 24 h 51"/>
                <a:gd name="T12" fmla="*/ 10 w 71"/>
                <a:gd name="T13" fmla="*/ 17 h 51"/>
                <a:gd name="T14" fmla="*/ 25 w 71"/>
                <a:gd name="T15" fmla="*/ 12 h 51"/>
                <a:gd name="T16" fmla="*/ 39 w 71"/>
                <a:gd name="T17" fmla="*/ 7 h 51"/>
                <a:gd name="T18" fmla="*/ 47 w 71"/>
                <a:gd name="T19" fmla="*/ 4 h 51"/>
                <a:gd name="T20" fmla="*/ 52 w 71"/>
                <a:gd name="T21" fmla="*/ 2 h 51"/>
                <a:gd name="T22" fmla="*/ 56 w 71"/>
                <a:gd name="T23" fmla="*/ 0 h 51"/>
                <a:gd name="T24" fmla="*/ 59 w 71"/>
                <a:gd name="T25" fmla="*/ 0 h 51"/>
                <a:gd name="T26" fmla="*/ 59 w 71"/>
                <a:gd name="T27" fmla="*/ 0 h 51"/>
                <a:gd name="T28" fmla="*/ 61 w 71"/>
                <a:gd name="T29" fmla="*/ 0 h 51"/>
                <a:gd name="T30" fmla="*/ 66 w 71"/>
                <a:gd name="T31" fmla="*/ 0 h 51"/>
                <a:gd name="T32" fmla="*/ 69 w 71"/>
                <a:gd name="T33" fmla="*/ 4 h 51"/>
                <a:gd name="T34" fmla="*/ 71 w 71"/>
                <a:gd name="T35" fmla="*/ 12 h 51"/>
                <a:gd name="T36" fmla="*/ 67 w 71"/>
                <a:gd name="T37" fmla="*/ 19 h 51"/>
                <a:gd name="T38" fmla="*/ 61 w 71"/>
                <a:gd name="T39" fmla="*/ 24 h 51"/>
                <a:gd name="T40" fmla="*/ 49 w 71"/>
                <a:gd name="T41" fmla="*/ 31 h 51"/>
                <a:gd name="T42" fmla="*/ 37 w 71"/>
                <a:gd name="T43" fmla="*/ 38 h 51"/>
                <a:gd name="T44" fmla="*/ 25 w 71"/>
                <a:gd name="T45" fmla="*/ 43 h 51"/>
                <a:gd name="T46" fmla="*/ 15 w 71"/>
                <a:gd name="T47" fmla="*/ 48 h 51"/>
                <a:gd name="T48" fmla="*/ 7 w 71"/>
                <a:gd name="T49" fmla="*/ 51 h 51"/>
                <a:gd name="T50" fmla="*/ 3 w 71"/>
                <a:gd name="T51" fmla="*/ 51 h 51"/>
                <a:gd name="T52" fmla="*/ 3 w 71"/>
                <a:gd name="T5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51">
                  <a:moveTo>
                    <a:pt x="3" y="51"/>
                  </a:moveTo>
                  <a:lnTo>
                    <a:pt x="2" y="49"/>
                  </a:lnTo>
                  <a:lnTo>
                    <a:pt x="0" y="43"/>
                  </a:lnTo>
                  <a:lnTo>
                    <a:pt x="0" y="38"/>
                  </a:lnTo>
                  <a:lnTo>
                    <a:pt x="2" y="31"/>
                  </a:lnTo>
                  <a:lnTo>
                    <a:pt x="5" y="24"/>
                  </a:lnTo>
                  <a:lnTo>
                    <a:pt x="10" y="17"/>
                  </a:lnTo>
                  <a:lnTo>
                    <a:pt x="25" y="12"/>
                  </a:lnTo>
                  <a:lnTo>
                    <a:pt x="39" y="7"/>
                  </a:lnTo>
                  <a:lnTo>
                    <a:pt x="47" y="4"/>
                  </a:lnTo>
                  <a:lnTo>
                    <a:pt x="52" y="2"/>
                  </a:lnTo>
                  <a:lnTo>
                    <a:pt x="56" y="0"/>
                  </a:lnTo>
                  <a:lnTo>
                    <a:pt x="59" y="0"/>
                  </a:lnTo>
                  <a:lnTo>
                    <a:pt x="59" y="0"/>
                  </a:lnTo>
                  <a:lnTo>
                    <a:pt x="61" y="0"/>
                  </a:lnTo>
                  <a:lnTo>
                    <a:pt x="66" y="0"/>
                  </a:lnTo>
                  <a:lnTo>
                    <a:pt x="69" y="4"/>
                  </a:lnTo>
                  <a:lnTo>
                    <a:pt x="71" y="12"/>
                  </a:lnTo>
                  <a:lnTo>
                    <a:pt x="67" y="19"/>
                  </a:lnTo>
                  <a:lnTo>
                    <a:pt x="61" y="24"/>
                  </a:lnTo>
                  <a:lnTo>
                    <a:pt x="49" y="31"/>
                  </a:lnTo>
                  <a:lnTo>
                    <a:pt x="37" y="38"/>
                  </a:lnTo>
                  <a:lnTo>
                    <a:pt x="25" y="43"/>
                  </a:lnTo>
                  <a:lnTo>
                    <a:pt x="15" y="48"/>
                  </a:lnTo>
                  <a:lnTo>
                    <a:pt x="7" y="51"/>
                  </a:lnTo>
                  <a:lnTo>
                    <a:pt x="3" y="51"/>
                  </a:lnTo>
                  <a:lnTo>
                    <a:pt x="3" y="51"/>
                  </a:lnTo>
                  <a:close/>
                </a:path>
              </a:pathLst>
            </a:custGeom>
            <a:solidFill>
              <a:srgbClr val="CC99CC"/>
            </a:solidFill>
            <a:ln w="12700">
              <a:solidFill>
                <a:srgbClr val="000000"/>
              </a:solidFill>
              <a:prstDash val="solid"/>
              <a:round/>
              <a:headEnd/>
              <a:tailEnd/>
            </a:ln>
          </p:spPr>
          <p:txBody>
            <a:bodyPr/>
            <a:lstStyle/>
            <a:p>
              <a:endParaRPr lang="ja-JP" altLang="en-US"/>
            </a:p>
          </p:txBody>
        </p:sp>
        <p:sp>
          <p:nvSpPr>
            <p:cNvPr id="79983" name="Line 111"/>
            <p:cNvSpPr>
              <a:spLocks noChangeShapeType="1"/>
            </p:cNvSpPr>
            <p:nvPr/>
          </p:nvSpPr>
          <p:spPr bwMode="auto">
            <a:xfrm flipV="1">
              <a:off x="4719" y="1152"/>
              <a:ext cx="75" cy="3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84" name="Freeform 112"/>
            <p:cNvSpPr>
              <a:spLocks/>
            </p:cNvSpPr>
            <p:nvPr/>
          </p:nvSpPr>
          <p:spPr bwMode="auto">
            <a:xfrm>
              <a:off x="4873" y="1095"/>
              <a:ext cx="96" cy="78"/>
            </a:xfrm>
            <a:custGeom>
              <a:avLst/>
              <a:gdLst>
                <a:gd name="T0" fmla="*/ 1 w 69"/>
                <a:gd name="T1" fmla="*/ 22 h 59"/>
                <a:gd name="T2" fmla="*/ 1 w 69"/>
                <a:gd name="T3" fmla="*/ 24 h 59"/>
                <a:gd name="T4" fmla="*/ 0 w 69"/>
                <a:gd name="T5" fmla="*/ 27 h 59"/>
                <a:gd name="T6" fmla="*/ 0 w 69"/>
                <a:gd name="T7" fmla="*/ 34 h 59"/>
                <a:gd name="T8" fmla="*/ 0 w 69"/>
                <a:gd name="T9" fmla="*/ 41 h 59"/>
                <a:gd name="T10" fmla="*/ 0 w 69"/>
                <a:gd name="T11" fmla="*/ 49 h 59"/>
                <a:gd name="T12" fmla="*/ 1 w 69"/>
                <a:gd name="T13" fmla="*/ 54 h 59"/>
                <a:gd name="T14" fmla="*/ 6 w 69"/>
                <a:gd name="T15" fmla="*/ 58 h 59"/>
                <a:gd name="T16" fmla="*/ 12 w 69"/>
                <a:gd name="T17" fmla="*/ 59 h 59"/>
                <a:gd name="T18" fmla="*/ 20 w 69"/>
                <a:gd name="T19" fmla="*/ 56 h 59"/>
                <a:gd name="T20" fmla="*/ 30 w 69"/>
                <a:gd name="T21" fmla="*/ 51 h 59"/>
                <a:gd name="T22" fmla="*/ 47 w 69"/>
                <a:gd name="T23" fmla="*/ 36 h 59"/>
                <a:gd name="T24" fmla="*/ 55 w 69"/>
                <a:gd name="T25" fmla="*/ 29 h 59"/>
                <a:gd name="T26" fmla="*/ 62 w 69"/>
                <a:gd name="T27" fmla="*/ 22 h 59"/>
                <a:gd name="T28" fmla="*/ 65 w 69"/>
                <a:gd name="T29" fmla="*/ 17 h 59"/>
                <a:gd name="T30" fmla="*/ 67 w 69"/>
                <a:gd name="T31" fmla="*/ 16 h 59"/>
                <a:gd name="T32" fmla="*/ 67 w 69"/>
                <a:gd name="T33" fmla="*/ 14 h 59"/>
                <a:gd name="T34" fmla="*/ 69 w 69"/>
                <a:gd name="T35" fmla="*/ 9 h 59"/>
                <a:gd name="T36" fmla="*/ 67 w 69"/>
                <a:gd name="T37" fmla="*/ 4 h 59"/>
                <a:gd name="T38" fmla="*/ 62 w 69"/>
                <a:gd name="T39" fmla="*/ 0 h 59"/>
                <a:gd name="T40" fmla="*/ 54 w 69"/>
                <a:gd name="T41" fmla="*/ 0 h 59"/>
                <a:gd name="T42" fmla="*/ 44 w 69"/>
                <a:gd name="T43" fmla="*/ 0 h 59"/>
                <a:gd name="T44" fmla="*/ 37 w 69"/>
                <a:gd name="T45" fmla="*/ 2 h 59"/>
                <a:gd name="T46" fmla="*/ 35 w 69"/>
                <a:gd name="T47" fmla="*/ 2 h 59"/>
                <a:gd name="T48" fmla="*/ 33 w 69"/>
                <a:gd name="T49" fmla="*/ 2 h 59"/>
                <a:gd name="T50" fmla="*/ 1 w 69"/>
                <a:gd name="T51" fmla="*/ 2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59">
                  <a:moveTo>
                    <a:pt x="1" y="22"/>
                  </a:moveTo>
                  <a:lnTo>
                    <a:pt x="1" y="24"/>
                  </a:lnTo>
                  <a:lnTo>
                    <a:pt x="0" y="27"/>
                  </a:lnTo>
                  <a:lnTo>
                    <a:pt x="0" y="34"/>
                  </a:lnTo>
                  <a:lnTo>
                    <a:pt x="0" y="41"/>
                  </a:lnTo>
                  <a:lnTo>
                    <a:pt x="0" y="49"/>
                  </a:lnTo>
                  <a:lnTo>
                    <a:pt x="1" y="54"/>
                  </a:lnTo>
                  <a:lnTo>
                    <a:pt x="6" y="58"/>
                  </a:lnTo>
                  <a:lnTo>
                    <a:pt x="12" y="59"/>
                  </a:lnTo>
                  <a:lnTo>
                    <a:pt x="20" y="56"/>
                  </a:lnTo>
                  <a:lnTo>
                    <a:pt x="30" y="51"/>
                  </a:lnTo>
                  <a:lnTo>
                    <a:pt x="47" y="36"/>
                  </a:lnTo>
                  <a:lnTo>
                    <a:pt x="55" y="29"/>
                  </a:lnTo>
                  <a:lnTo>
                    <a:pt x="62" y="22"/>
                  </a:lnTo>
                  <a:lnTo>
                    <a:pt x="65" y="17"/>
                  </a:lnTo>
                  <a:lnTo>
                    <a:pt x="67" y="16"/>
                  </a:lnTo>
                  <a:lnTo>
                    <a:pt x="67" y="14"/>
                  </a:lnTo>
                  <a:lnTo>
                    <a:pt x="69" y="9"/>
                  </a:lnTo>
                  <a:lnTo>
                    <a:pt x="67" y="4"/>
                  </a:lnTo>
                  <a:lnTo>
                    <a:pt x="62" y="0"/>
                  </a:lnTo>
                  <a:lnTo>
                    <a:pt x="54" y="0"/>
                  </a:lnTo>
                  <a:lnTo>
                    <a:pt x="44" y="0"/>
                  </a:lnTo>
                  <a:lnTo>
                    <a:pt x="37" y="2"/>
                  </a:lnTo>
                  <a:lnTo>
                    <a:pt x="35" y="2"/>
                  </a:lnTo>
                  <a:lnTo>
                    <a:pt x="33" y="2"/>
                  </a:lnTo>
                  <a:lnTo>
                    <a:pt x="1" y="22"/>
                  </a:lnTo>
                  <a:close/>
                </a:path>
              </a:pathLst>
            </a:custGeom>
            <a:solidFill>
              <a:srgbClr val="CC99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85" name="Freeform 113"/>
            <p:cNvSpPr>
              <a:spLocks/>
            </p:cNvSpPr>
            <p:nvPr/>
          </p:nvSpPr>
          <p:spPr bwMode="auto">
            <a:xfrm>
              <a:off x="4873" y="1095"/>
              <a:ext cx="96" cy="78"/>
            </a:xfrm>
            <a:custGeom>
              <a:avLst/>
              <a:gdLst>
                <a:gd name="T0" fmla="*/ 1 w 69"/>
                <a:gd name="T1" fmla="*/ 22 h 59"/>
                <a:gd name="T2" fmla="*/ 1 w 69"/>
                <a:gd name="T3" fmla="*/ 24 h 59"/>
                <a:gd name="T4" fmla="*/ 0 w 69"/>
                <a:gd name="T5" fmla="*/ 27 h 59"/>
                <a:gd name="T6" fmla="*/ 0 w 69"/>
                <a:gd name="T7" fmla="*/ 34 h 59"/>
                <a:gd name="T8" fmla="*/ 0 w 69"/>
                <a:gd name="T9" fmla="*/ 41 h 59"/>
                <a:gd name="T10" fmla="*/ 0 w 69"/>
                <a:gd name="T11" fmla="*/ 49 h 59"/>
                <a:gd name="T12" fmla="*/ 1 w 69"/>
                <a:gd name="T13" fmla="*/ 54 h 59"/>
                <a:gd name="T14" fmla="*/ 6 w 69"/>
                <a:gd name="T15" fmla="*/ 58 h 59"/>
                <a:gd name="T16" fmla="*/ 12 w 69"/>
                <a:gd name="T17" fmla="*/ 59 h 59"/>
                <a:gd name="T18" fmla="*/ 20 w 69"/>
                <a:gd name="T19" fmla="*/ 56 h 59"/>
                <a:gd name="T20" fmla="*/ 30 w 69"/>
                <a:gd name="T21" fmla="*/ 51 h 59"/>
                <a:gd name="T22" fmla="*/ 47 w 69"/>
                <a:gd name="T23" fmla="*/ 36 h 59"/>
                <a:gd name="T24" fmla="*/ 55 w 69"/>
                <a:gd name="T25" fmla="*/ 29 h 59"/>
                <a:gd name="T26" fmla="*/ 62 w 69"/>
                <a:gd name="T27" fmla="*/ 22 h 59"/>
                <a:gd name="T28" fmla="*/ 65 w 69"/>
                <a:gd name="T29" fmla="*/ 17 h 59"/>
                <a:gd name="T30" fmla="*/ 67 w 69"/>
                <a:gd name="T31" fmla="*/ 16 h 59"/>
                <a:gd name="T32" fmla="*/ 67 w 69"/>
                <a:gd name="T33" fmla="*/ 14 h 59"/>
                <a:gd name="T34" fmla="*/ 69 w 69"/>
                <a:gd name="T35" fmla="*/ 9 h 59"/>
                <a:gd name="T36" fmla="*/ 67 w 69"/>
                <a:gd name="T37" fmla="*/ 4 h 59"/>
                <a:gd name="T38" fmla="*/ 62 w 69"/>
                <a:gd name="T39" fmla="*/ 0 h 59"/>
                <a:gd name="T40" fmla="*/ 54 w 69"/>
                <a:gd name="T41" fmla="*/ 0 h 59"/>
                <a:gd name="T42" fmla="*/ 44 w 69"/>
                <a:gd name="T43" fmla="*/ 0 h 59"/>
                <a:gd name="T44" fmla="*/ 37 w 69"/>
                <a:gd name="T45" fmla="*/ 2 h 59"/>
                <a:gd name="T46" fmla="*/ 35 w 69"/>
                <a:gd name="T47" fmla="*/ 2 h 59"/>
                <a:gd name="T48" fmla="*/ 33 w 69"/>
                <a:gd name="T49" fmla="*/ 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59">
                  <a:moveTo>
                    <a:pt x="1" y="22"/>
                  </a:moveTo>
                  <a:lnTo>
                    <a:pt x="1" y="24"/>
                  </a:lnTo>
                  <a:lnTo>
                    <a:pt x="0" y="27"/>
                  </a:lnTo>
                  <a:lnTo>
                    <a:pt x="0" y="34"/>
                  </a:lnTo>
                  <a:lnTo>
                    <a:pt x="0" y="41"/>
                  </a:lnTo>
                  <a:lnTo>
                    <a:pt x="0" y="49"/>
                  </a:lnTo>
                  <a:lnTo>
                    <a:pt x="1" y="54"/>
                  </a:lnTo>
                  <a:lnTo>
                    <a:pt x="6" y="58"/>
                  </a:lnTo>
                  <a:lnTo>
                    <a:pt x="12" y="59"/>
                  </a:lnTo>
                  <a:lnTo>
                    <a:pt x="20" y="56"/>
                  </a:lnTo>
                  <a:lnTo>
                    <a:pt x="30" y="51"/>
                  </a:lnTo>
                  <a:lnTo>
                    <a:pt x="47" y="36"/>
                  </a:lnTo>
                  <a:lnTo>
                    <a:pt x="55" y="29"/>
                  </a:lnTo>
                  <a:lnTo>
                    <a:pt x="62" y="22"/>
                  </a:lnTo>
                  <a:lnTo>
                    <a:pt x="65" y="17"/>
                  </a:lnTo>
                  <a:lnTo>
                    <a:pt x="67" y="16"/>
                  </a:lnTo>
                  <a:lnTo>
                    <a:pt x="67" y="14"/>
                  </a:lnTo>
                  <a:lnTo>
                    <a:pt x="69" y="9"/>
                  </a:lnTo>
                  <a:lnTo>
                    <a:pt x="67" y="4"/>
                  </a:lnTo>
                  <a:lnTo>
                    <a:pt x="62" y="0"/>
                  </a:lnTo>
                  <a:lnTo>
                    <a:pt x="54" y="0"/>
                  </a:lnTo>
                  <a:lnTo>
                    <a:pt x="44" y="0"/>
                  </a:lnTo>
                  <a:lnTo>
                    <a:pt x="37" y="2"/>
                  </a:lnTo>
                  <a:lnTo>
                    <a:pt x="35" y="2"/>
                  </a:lnTo>
                  <a:lnTo>
                    <a:pt x="33" y="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86" name="Line 114"/>
            <p:cNvSpPr>
              <a:spLocks noChangeShapeType="1"/>
            </p:cNvSpPr>
            <p:nvPr/>
          </p:nvSpPr>
          <p:spPr bwMode="auto">
            <a:xfrm flipV="1">
              <a:off x="4884" y="1103"/>
              <a:ext cx="82" cy="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87" name="Freeform 115"/>
            <p:cNvSpPr>
              <a:spLocks/>
            </p:cNvSpPr>
            <p:nvPr/>
          </p:nvSpPr>
          <p:spPr bwMode="auto">
            <a:xfrm>
              <a:off x="5061" y="591"/>
              <a:ext cx="36" cy="48"/>
            </a:xfrm>
            <a:custGeom>
              <a:avLst/>
              <a:gdLst>
                <a:gd name="T0" fmla="*/ 1 w 26"/>
                <a:gd name="T1" fmla="*/ 37 h 37"/>
                <a:gd name="T2" fmla="*/ 3 w 26"/>
                <a:gd name="T3" fmla="*/ 35 h 37"/>
                <a:gd name="T4" fmla="*/ 6 w 26"/>
                <a:gd name="T5" fmla="*/ 32 h 37"/>
                <a:gd name="T6" fmla="*/ 8 w 26"/>
                <a:gd name="T7" fmla="*/ 25 h 37"/>
                <a:gd name="T8" fmla="*/ 6 w 26"/>
                <a:gd name="T9" fmla="*/ 17 h 37"/>
                <a:gd name="T10" fmla="*/ 10 w 26"/>
                <a:gd name="T11" fmla="*/ 18 h 37"/>
                <a:gd name="T12" fmla="*/ 15 w 26"/>
                <a:gd name="T13" fmla="*/ 22 h 37"/>
                <a:gd name="T14" fmla="*/ 21 w 26"/>
                <a:gd name="T15" fmla="*/ 22 h 37"/>
                <a:gd name="T16" fmla="*/ 25 w 26"/>
                <a:gd name="T17" fmla="*/ 22 h 37"/>
                <a:gd name="T18" fmla="*/ 26 w 26"/>
                <a:gd name="T19" fmla="*/ 18 h 37"/>
                <a:gd name="T20" fmla="*/ 26 w 26"/>
                <a:gd name="T21" fmla="*/ 15 h 37"/>
                <a:gd name="T22" fmla="*/ 26 w 26"/>
                <a:gd name="T23" fmla="*/ 10 h 37"/>
                <a:gd name="T24" fmla="*/ 20 w 26"/>
                <a:gd name="T25" fmla="*/ 3 h 37"/>
                <a:gd name="T26" fmla="*/ 16 w 26"/>
                <a:gd name="T27" fmla="*/ 1 h 37"/>
                <a:gd name="T28" fmla="*/ 11 w 26"/>
                <a:gd name="T29" fmla="*/ 0 h 37"/>
                <a:gd name="T30" fmla="*/ 5 w 26"/>
                <a:gd name="T31" fmla="*/ 0 h 37"/>
                <a:gd name="T32" fmla="*/ 0 w 26"/>
                <a:gd name="T33"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7">
                  <a:moveTo>
                    <a:pt x="1" y="37"/>
                  </a:moveTo>
                  <a:lnTo>
                    <a:pt x="3" y="35"/>
                  </a:lnTo>
                  <a:lnTo>
                    <a:pt x="6" y="32"/>
                  </a:lnTo>
                  <a:lnTo>
                    <a:pt x="8" y="25"/>
                  </a:lnTo>
                  <a:lnTo>
                    <a:pt x="6" y="17"/>
                  </a:lnTo>
                  <a:lnTo>
                    <a:pt x="10" y="18"/>
                  </a:lnTo>
                  <a:lnTo>
                    <a:pt x="15" y="22"/>
                  </a:lnTo>
                  <a:lnTo>
                    <a:pt x="21" y="22"/>
                  </a:lnTo>
                  <a:lnTo>
                    <a:pt x="25" y="22"/>
                  </a:lnTo>
                  <a:lnTo>
                    <a:pt x="26" y="18"/>
                  </a:lnTo>
                  <a:lnTo>
                    <a:pt x="26" y="15"/>
                  </a:lnTo>
                  <a:lnTo>
                    <a:pt x="26" y="10"/>
                  </a:lnTo>
                  <a:lnTo>
                    <a:pt x="20" y="3"/>
                  </a:lnTo>
                  <a:lnTo>
                    <a:pt x="16" y="1"/>
                  </a:lnTo>
                  <a:lnTo>
                    <a:pt x="11" y="0"/>
                  </a:lnTo>
                  <a:lnTo>
                    <a:pt x="5" y="0"/>
                  </a:lnTo>
                  <a:lnTo>
                    <a:pt x="0" y="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88" name="Freeform 116"/>
            <p:cNvSpPr>
              <a:spLocks/>
            </p:cNvSpPr>
            <p:nvPr/>
          </p:nvSpPr>
          <p:spPr bwMode="auto">
            <a:xfrm>
              <a:off x="5086" y="620"/>
              <a:ext cx="4" cy="21"/>
            </a:xfrm>
            <a:custGeom>
              <a:avLst/>
              <a:gdLst>
                <a:gd name="T0" fmla="*/ 2 w 3"/>
                <a:gd name="T1" fmla="*/ 0 h 16"/>
                <a:gd name="T2" fmla="*/ 2 w 3"/>
                <a:gd name="T3" fmla="*/ 1 h 16"/>
                <a:gd name="T4" fmla="*/ 0 w 3"/>
                <a:gd name="T5" fmla="*/ 6 h 16"/>
                <a:gd name="T6" fmla="*/ 0 w 3"/>
                <a:gd name="T7" fmla="*/ 11 h 16"/>
                <a:gd name="T8" fmla="*/ 3 w 3"/>
                <a:gd name="T9" fmla="*/ 16 h 16"/>
              </a:gdLst>
              <a:ahLst/>
              <a:cxnLst>
                <a:cxn ang="0">
                  <a:pos x="T0" y="T1"/>
                </a:cxn>
                <a:cxn ang="0">
                  <a:pos x="T2" y="T3"/>
                </a:cxn>
                <a:cxn ang="0">
                  <a:pos x="T4" y="T5"/>
                </a:cxn>
                <a:cxn ang="0">
                  <a:pos x="T6" y="T7"/>
                </a:cxn>
                <a:cxn ang="0">
                  <a:pos x="T8" y="T9"/>
                </a:cxn>
              </a:cxnLst>
              <a:rect l="0" t="0" r="r" b="b"/>
              <a:pathLst>
                <a:path w="3" h="16">
                  <a:moveTo>
                    <a:pt x="2" y="0"/>
                  </a:moveTo>
                  <a:lnTo>
                    <a:pt x="2" y="1"/>
                  </a:lnTo>
                  <a:lnTo>
                    <a:pt x="0" y="6"/>
                  </a:lnTo>
                  <a:lnTo>
                    <a:pt x="0" y="11"/>
                  </a:lnTo>
                  <a:lnTo>
                    <a:pt x="3" y="1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89" name="Freeform 117"/>
            <p:cNvSpPr>
              <a:spLocks/>
            </p:cNvSpPr>
            <p:nvPr/>
          </p:nvSpPr>
          <p:spPr bwMode="auto">
            <a:xfrm>
              <a:off x="4486" y="807"/>
              <a:ext cx="188" cy="232"/>
            </a:xfrm>
            <a:custGeom>
              <a:avLst/>
              <a:gdLst>
                <a:gd name="T0" fmla="*/ 61 w 135"/>
                <a:gd name="T1" fmla="*/ 13 h 177"/>
                <a:gd name="T2" fmla="*/ 59 w 135"/>
                <a:gd name="T3" fmla="*/ 15 h 177"/>
                <a:gd name="T4" fmla="*/ 53 w 135"/>
                <a:gd name="T5" fmla="*/ 18 h 177"/>
                <a:gd name="T6" fmla="*/ 44 w 135"/>
                <a:gd name="T7" fmla="*/ 23 h 177"/>
                <a:gd name="T8" fmla="*/ 34 w 135"/>
                <a:gd name="T9" fmla="*/ 33 h 177"/>
                <a:gd name="T10" fmla="*/ 26 w 135"/>
                <a:gd name="T11" fmla="*/ 49 h 177"/>
                <a:gd name="T12" fmla="*/ 17 w 135"/>
                <a:gd name="T13" fmla="*/ 69 h 177"/>
                <a:gd name="T14" fmla="*/ 16 w 135"/>
                <a:gd name="T15" fmla="*/ 81 h 177"/>
                <a:gd name="T16" fmla="*/ 14 w 135"/>
                <a:gd name="T17" fmla="*/ 94 h 177"/>
                <a:gd name="T18" fmla="*/ 12 w 135"/>
                <a:gd name="T19" fmla="*/ 109 h 177"/>
                <a:gd name="T20" fmla="*/ 14 w 135"/>
                <a:gd name="T21" fmla="*/ 128 h 177"/>
                <a:gd name="T22" fmla="*/ 9 w 135"/>
                <a:gd name="T23" fmla="*/ 143 h 177"/>
                <a:gd name="T24" fmla="*/ 5 w 135"/>
                <a:gd name="T25" fmla="*/ 156 h 177"/>
                <a:gd name="T26" fmla="*/ 4 w 135"/>
                <a:gd name="T27" fmla="*/ 165 h 177"/>
                <a:gd name="T28" fmla="*/ 2 w 135"/>
                <a:gd name="T29" fmla="*/ 170 h 177"/>
                <a:gd name="T30" fmla="*/ 0 w 135"/>
                <a:gd name="T31" fmla="*/ 173 h 177"/>
                <a:gd name="T32" fmla="*/ 0 w 135"/>
                <a:gd name="T33" fmla="*/ 177 h 177"/>
                <a:gd name="T34" fmla="*/ 0 w 135"/>
                <a:gd name="T35" fmla="*/ 177 h 177"/>
                <a:gd name="T36" fmla="*/ 4 w 135"/>
                <a:gd name="T37" fmla="*/ 177 h 177"/>
                <a:gd name="T38" fmla="*/ 11 w 135"/>
                <a:gd name="T39" fmla="*/ 173 h 177"/>
                <a:gd name="T40" fmla="*/ 21 w 135"/>
                <a:gd name="T41" fmla="*/ 172 h 177"/>
                <a:gd name="T42" fmla="*/ 34 w 135"/>
                <a:gd name="T43" fmla="*/ 168 h 177"/>
                <a:gd name="T44" fmla="*/ 66 w 135"/>
                <a:gd name="T45" fmla="*/ 163 h 177"/>
                <a:gd name="T46" fmla="*/ 80 w 135"/>
                <a:gd name="T47" fmla="*/ 163 h 177"/>
                <a:gd name="T48" fmla="*/ 93 w 135"/>
                <a:gd name="T49" fmla="*/ 163 h 177"/>
                <a:gd name="T50" fmla="*/ 95 w 135"/>
                <a:gd name="T51" fmla="*/ 162 h 177"/>
                <a:gd name="T52" fmla="*/ 95 w 135"/>
                <a:gd name="T53" fmla="*/ 156 h 177"/>
                <a:gd name="T54" fmla="*/ 96 w 135"/>
                <a:gd name="T55" fmla="*/ 151 h 177"/>
                <a:gd name="T56" fmla="*/ 96 w 135"/>
                <a:gd name="T57" fmla="*/ 146 h 177"/>
                <a:gd name="T58" fmla="*/ 98 w 135"/>
                <a:gd name="T59" fmla="*/ 146 h 177"/>
                <a:gd name="T60" fmla="*/ 101 w 135"/>
                <a:gd name="T61" fmla="*/ 145 h 177"/>
                <a:gd name="T62" fmla="*/ 107 w 135"/>
                <a:gd name="T63" fmla="*/ 141 h 177"/>
                <a:gd name="T64" fmla="*/ 113 w 135"/>
                <a:gd name="T65" fmla="*/ 135 h 177"/>
                <a:gd name="T66" fmla="*/ 118 w 135"/>
                <a:gd name="T67" fmla="*/ 123 h 177"/>
                <a:gd name="T68" fmla="*/ 123 w 135"/>
                <a:gd name="T69" fmla="*/ 108 h 177"/>
                <a:gd name="T70" fmla="*/ 128 w 135"/>
                <a:gd name="T71" fmla="*/ 87 h 177"/>
                <a:gd name="T72" fmla="*/ 128 w 135"/>
                <a:gd name="T73" fmla="*/ 74 h 177"/>
                <a:gd name="T74" fmla="*/ 130 w 135"/>
                <a:gd name="T75" fmla="*/ 59 h 177"/>
                <a:gd name="T76" fmla="*/ 132 w 135"/>
                <a:gd name="T77" fmla="*/ 39 h 177"/>
                <a:gd name="T78" fmla="*/ 134 w 135"/>
                <a:gd name="T79" fmla="*/ 25 h 177"/>
                <a:gd name="T80" fmla="*/ 134 w 135"/>
                <a:gd name="T81" fmla="*/ 13 h 177"/>
                <a:gd name="T82" fmla="*/ 135 w 135"/>
                <a:gd name="T83" fmla="*/ 7 h 177"/>
                <a:gd name="T84" fmla="*/ 135 w 135"/>
                <a:gd name="T85" fmla="*/ 3 h 177"/>
                <a:gd name="T86" fmla="*/ 135 w 135"/>
                <a:gd name="T87" fmla="*/ 0 h 177"/>
                <a:gd name="T88" fmla="*/ 135 w 135"/>
                <a:gd name="T89" fmla="*/ 0 h 177"/>
                <a:gd name="T90" fmla="*/ 61 w 135"/>
                <a:gd name="T91" fmla="*/ 1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77">
                  <a:moveTo>
                    <a:pt x="61" y="13"/>
                  </a:moveTo>
                  <a:lnTo>
                    <a:pt x="59" y="15"/>
                  </a:lnTo>
                  <a:lnTo>
                    <a:pt x="53" y="18"/>
                  </a:lnTo>
                  <a:lnTo>
                    <a:pt x="44" y="23"/>
                  </a:lnTo>
                  <a:lnTo>
                    <a:pt x="34" y="33"/>
                  </a:lnTo>
                  <a:lnTo>
                    <a:pt x="26" y="49"/>
                  </a:lnTo>
                  <a:lnTo>
                    <a:pt x="17" y="69"/>
                  </a:lnTo>
                  <a:lnTo>
                    <a:pt x="16" y="81"/>
                  </a:lnTo>
                  <a:lnTo>
                    <a:pt x="14" y="94"/>
                  </a:lnTo>
                  <a:lnTo>
                    <a:pt x="12" y="109"/>
                  </a:lnTo>
                  <a:lnTo>
                    <a:pt x="14" y="128"/>
                  </a:lnTo>
                  <a:lnTo>
                    <a:pt x="9" y="143"/>
                  </a:lnTo>
                  <a:lnTo>
                    <a:pt x="5" y="156"/>
                  </a:lnTo>
                  <a:lnTo>
                    <a:pt x="4" y="165"/>
                  </a:lnTo>
                  <a:lnTo>
                    <a:pt x="2" y="170"/>
                  </a:lnTo>
                  <a:lnTo>
                    <a:pt x="0" y="173"/>
                  </a:lnTo>
                  <a:lnTo>
                    <a:pt x="0" y="177"/>
                  </a:lnTo>
                  <a:lnTo>
                    <a:pt x="0" y="177"/>
                  </a:lnTo>
                  <a:lnTo>
                    <a:pt x="4" y="177"/>
                  </a:lnTo>
                  <a:lnTo>
                    <a:pt x="11" y="173"/>
                  </a:lnTo>
                  <a:lnTo>
                    <a:pt x="21" y="172"/>
                  </a:lnTo>
                  <a:lnTo>
                    <a:pt x="34" y="168"/>
                  </a:lnTo>
                  <a:lnTo>
                    <a:pt x="66" y="163"/>
                  </a:lnTo>
                  <a:lnTo>
                    <a:pt x="80" y="163"/>
                  </a:lnTo>
                  <a:lnTo>
                    <a:pt x="93" y="163"/>
                  </a:lnTo>
                  <a:lnTo>
                    <a:pt x="95" y="162"/>
                  </a:lnTo>
                  <a:lnTo>
                    <a:pt x="95" y="156"/>
                  </a:lnTo>
                  <a:lnTo>
                    <a:pt x="96" y="151"/>
                  </a:lnTo>
                  <a:lnTo>
                    <a:pt x="96" y="146"/>
                  </a:lnTo>
                  <a:lnTo>
                    <a:pt x="98" y="146"/>
                  </a:lnTo>
                  <a:lnTo>
                    <a:pt x="101" y="145"/>
                  </a:lnTo>
                  <a:lnTo>
                    <a:pt x="107" y="141"/>
                  </a:lnTo>
                  <a:lnTo>
                    <a:pt x="113" y="135"/>
                  </a:lnTo>
                  <a:lnTo>
                    <a:pt x="118" y="123"/>
                  </a:lnTo>
                  <a:lnTo>
                    <a:pt x="123" y="108"/>
                  </a:lnTo>
                  <a:lnTo>
                    <a:pt x="128" y="87"/>
                  </a:lnTo>
                  <a:lnTo>
                    <a:pt x="128" y="74"/>
                  </a:lnTo>
                  <a:lnTo>
                    <a:pt x="130" y="59"/>
                  </a:lnTo>
                  <a:lnTo>
                    <a:pt x="132" y="39"/>
                  </a:lnTo>
                  <a:lnTo>
                    <a:pt x="134" y="25"/>
                  </a:lnTo>
                  <a:lnTo>
                    <a:pt x="134" y="13"/>
                  </a:lnTo>
                  <a:lnTo>
                    <a:pt x="135" y="7"/>
                  </a:lnTo>
                  <a:lnTo>
                    <a:pt x="135" y="3"/>
                  </a:lnTo>
                  <a:lnTo>
                    <a:pt x="135" y="0"/>
                  </a:lnTo>
                  <a:lnTo>
                    <a:pt x="135" y="0"/>
                  </a:lnTo>
                  <a:lnTo>
                    <a:pt x="61" y="13"/>
                  </a:lnTo>
                  <a:close/>
                </a:path>
              </a:pathLst>
            </a:custGeom>
            <a:solidFill>
              <a:srgbClr val="FFCCCC"/>
            </a:solidFill>
            <a:ln w="12700">
              <a:solidFill>
                <a:srgbClr val="000000"/>
              </a:solidFill>
              <a:prstDash val="solid"/>
              <a:round/>
              <a:headEnd/>
              <a:tailEnd/>
            </a:ln>
          </p:spPr>
          <p:txBody>
            <a:bodyPr/>
            <a:lstStyle/>
            <a:p>
              <a:endParaRPr lang="ja-JP" altLang="en-US"/>
            </a:p>
          </p:txBody>
        </p:sp>
        <p:sp>
          <p:nvSpPr>
            <p:cNvPr id="79990" name="Freeform 118"/>
            <p:cNvSpPr>
              <a:spLocks/>
            </p:cNvSpPr>
            <p:nvPr/>
          </p:nvSpPr>
          <p:spPr bwMode="auto">
            <a:xfrm>
              <a:off x="4649" y="816"/>
              <a:ext cx="84" cy="84"/>
            </a:xfrm>
            <a:custGeom>
              <a:avLst/>
              <a:gdLst>
                <a:gd name="T0" fmla="*/ 0 w 60"/>
                <a:gd name="T1" fmla="*/ 33 h 64"/>
                <a:gd name="T2" fmla="*/ 1 w 60"/>
                <a:gd name="T3" fmla="*/ 32 h 64"/>
                <a:gd name="T4" fmla="*/ 5 w 60"/>
                <a:gd name="T5" fmla="*/ 25 h 64"/>
                <a:gd name="T6" fmla="*/ 8 w 60"/>
                <a:gd name="T7" fmla="*/ 18 h 64"/>
                <a:gd name="T8" fmla="*/ 15 w 60"/>
                <a:gd name="T9" fmla="*/ 10 h 64"/>
                <a:gd name="T10" fmla="*/ 20 w 60"/>
                <a:gd name="T11" fmla="*/ 3 h 64"/>
                <a:gd name="T12" fmla="*/ 25 w 60"/>
                <a:gd name="T13" fmla="*/ 0 h 64"/>
                <a:gd name="T14" fmla="*/ 27 w 60"/>
                <a:gd name="T15" fmla="*/ 0 h 64"/>
                <a:gd name="T16" fmla="*/ 30 w 60"/>
                <a:gd name="T17" fmla="*/ 1 h 64"/>
                <a:gd name="T18" fmla="*/ 32 w 60"/>
                <a:gd name="T19" fmla="*/ 6 h 64"/>
                <a:gd name="T20" fmla="*/ 33 w 60"/>
                <a:gd name="T21" fmla="*/ 11 h 64"/>
                <a:gd name="T22" fmla="*/ 33 w 60"/>
                <a:gd name="T23" fmla="*/ 11 h 64"/>
                <a:gd name="T24" fmla="*/ 37 w 60"/>
                <a:gd name="T25" fmla="*/ 8 h 64"/>
                <a:gd name="T26" fmla="*/ 45 w 60"/>
                <a:gd name="T27" fmla="*/ 3 h 64"/>
                <a:gd name="T28" fmla="*/ 50 w 60"/>
                <a:gd name="T29" fmla="*/ 1 h 64"/>
                <a:gd name="T30" fmla="*/ 54 w 60"/>
                <a:gd name="T31" fmla="*/ 1 h 64"/>
                <a:gd name="T32" fmla="*/ 55 w 60"/>
                <a:gd name="T33" fmla="*/ 3 h 64"/>
                <a:gd name="T34" fmla="*/ 57 w 60"/>
                <a:gd name="T35" fmla="*/ 6 h 64"/>
                <a:gd name="T36" fmla="*/ 55 w 60"/>
                <a:gd name="T37" fmla="*/ 10 h 64"/>
                <a:gd name="T38" fmla="*/ 55 w 60"/>
                <a:gd name="T39" fmla="*/ 13 h 64"/>
                <a:gd name="T40" fmla="*/ 54 w 60"/>
                <a:gd name="T41" fmla="*/ 15 h 64"/>
                <a:gd name="T42" fmla="*/ 52 w 60"/>
                <a:gd name="T43" fmla="*/ 15 h 64"/>
                <a:gd name="T44" fmla="*/ 52 w 60"/>
                <a:gd name="T45" fmla="*/ 13 h 64"/>
                <a:gd name="T46" fmla="*/ 54 w 60"/>
                <a:gd name="T47" fmla="*/ 15 h 64"/>
                <a:gd name="T48" fmla="*/ 59 w 60"/>
                <a:gd name="T49" fmla="*/ 16 h 64"/>
                <a:gd name="T50" fmla="*/ 60 w 60"/>
                <a:gd name="T51" fmla="*/ 18 h 64"/>
                <a:gd name="T52" fmla="*/ 60 w 60"/>
                <a:gd name="T53" fmla="*/ 20 h 64"/>
                <a:gd name="T54" fmla="*/ 60 w 60"/>
                <a:gd name="T55" fmla="*/ 23 h 64"/>
                <a:gd name="T56" fmla="*/ 55 w 60"/>
                <a:gd name="T57" fmla="*/ 26 h 64"/>
                <a:gd name="T58" fmla="*/ 50 w 60"/>
                <a:gd name="T59" fmla="*/ 28 h 64"/>
                <a:gd name="T60" fmla="*/ 47 w 60"/>
                <a:gd name="T61" fmla="*/ 28 h 64"/>
                <a:gd name="T62" fmla="*/ 47 w 60"/>
                <a:gd name="T63" fmla="*/ 28 h 64"/>
                <a:gd name="T64" fmla="*/ 45 w 60"/>
                <a:gd name="T65" fmla="*/ 30 h 64"/>
                <a:gd name="T66" fmla="*/ 43 w 60"/>
                <a:gd name="T67" fmla="*/ 35 h 64"/>
                <a:gd name="T68" fmla="*/ 38 w 60"/>
                <a:gd name="T69" fmla="*/ 42 h 64"/>
                <a:gd name="T70" fmla="*/ 33 w 60"/>
                <a:gd name="T71" fmla="*/ 50 h 64"/>
                <a:gd name="T72" fmla="*/ 27 w 60"/>
                <a:gd name="T73" fmla="*/ 57 h 64"/>
                <a:gd name="T74" fmla="*/ 20 w 60"/>
                <a:gd name="T75" fmla="*/ 62 h 64"/>
                <a:gd name="T76" fmla="*/ 13 w 60"/>
                <a:gd name="T77" fmla="*/ 64 h 64"/>
                <a:gd name="T78" fmla="*/ 5 w 60"/>
                <a:gd name="T79" fmla="*/ 60 h 64"/>
                <a:gd name="T80" fmla="*/ 0 w 60"/>
                <a:gd name="T81" fmla="*/ 3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64">
                  <a:moveTo>
                    <a:pt x="0" y="33"/>
                  </a:moveTo>
                  <a:lnTo>
                    <a:pt x="1" y="32"/>
                  </a:lnTo>
                  <a:lnTo>
                    <a:pt x="5" y="25"/>
                  </a:lnTo>
                  <a:lnTo>
                    <a:pt x="8" y="18"/>
                  </a:lnTo>
                  <a:lnTo>
                    <a:pt x="15" y="10"/>
                  </a:lnTo>
                  <a:lnTo>
                    <a:pt x="20" y="3"/>
                  </a:lnTo>
                  <a:lnTo>
                    <a:pt x="25" y="0"/>
                  </a:lnTo>
                  <a:lnTo>
                    <a:pt x="27" y="0"/>
                  </a:lnTo>
                  <a:lnTo>
                    <a:pt x="30" y="1"/>
                  </a:lnTo>
                  <a:lnTo>
                    <a:pt x="32" y="6"/>
                  </a:lnTo>
                  <a:lnTo>
                    <a:pt x="33" y="11"/>
                  </a:lnTo>
                  <a:lnTo>
                    <a:pt x="33" y="11"/>
                  </a:lnTo>
                  <a:lnTo>
                    <a:pt x="37" y="8"/>
                  </a:lnTo>
                  <a:lnTo>
                    <a:pt x="45" y="3"/>
                  </a:lnTo>
                  <a:lnTo>
                    <a:pt x="50" y="1"/>
                  </a:lnTo>
                  <a:lnTo>
                    <a:pt x="54" y="1"/>
                  </a:lnTo>
                  <a:lnTo>
                    <a:pt x="55" y="3"/>
                  </a:lnTo>
                  <a:lnTo>
                    <a:pt x="57" y="6"/>
                  </a:lnTo>
                  <a:lnTo>
                    <a:pt x="55" y="10"/>
                  </a:lnTo>
                  <a:lnTo>
                    <a:pt x="55" y="13"/>
                  </a:lnTo>
                  <a:lnTo>
                    <a:pt x="54" y="15"/>
                  </a:lnTo>
                  <a:lnTo>
                    <a:pt x="52" y="15"/>
                  </a:lnTo>
                  <a:lnTo>
                    <a:pt x="52" y="13"/>
                  </a:lnTo>
                  <a:lnTo>
                    <a:pt x="54" y="15"/>
                  </a:lnTo>
                  <a:lnTo>
                    <a:pt x="59" y="16"/>
                  </a:lnTo>
                  <a:lnTo>
                    <a:pt x="60" y="18"/>
                  </a:lnTo>
                  <a:lnTo>
                    <a:pt x="60" y="20"/>
                  </a:lnTo>
                  <a:lnTo>
                    <a:pt x="60" y="23"/>
                  </a:lnTo>
                  <a:lnTo>
                    <a:pt x="55" y="26"/>
                  </a:lnTo>
                  <a:lnTo>
                    <a:pt x="50" y="28"/>
                  </a:lnTo>
                  <a:lnTo>
                    <a:pt x="47" y="28"/>
                  </a:lnTo>
                  <a:lnTo>
                    <a:pt x="47" y="28"/>
                  </a:lnTo>
                  <a:lnTo>
                    <a:pt x="45" y="30"/>
                  </a:lnTo>
                  <a:lnTo>
                    <a:pt x="43" y="35"/>
                  </a:lnTo>
                  <a:lnTo>
                    <a:pt x="38" y="42"/>
                  </a:lnTo>
                  <a:lnTo>
                    <a:pt x="33" y="50"/>
                  </a:lnTo>
                  <a:lnTo>
                    <a:pt x="27" y="57"/>
                  </a:lnTo>
                  <a:lnTo>
                    <a:pt x="20" y="62"/>
                  </a:lnTo>
                  <a:lnTo>
                    <a:pt x="13" y="64"/>
                  </a:lnTo>
                  <a:lnTo>
                    <a:pt x="5" y="60"/>
                  </a:lnTo>
                  <a:lnTo>
                    <a:pt x="0" y="33"/>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79991" name="Freeform 119"/>
            <p:cNvSpPr>
              <a:spLocks/>
            </p:cNvSpPr>
            <p:nvPr/>
          </p:nvSpPr>
          <p:spPr bwMode="auto">
            <a:xfrm>
              <a:off x="4649" y="816"/>
              <a:ext cx="84" cy="84"/>
            </a:xfrm>
            <a:custGeom>
              <a:avLst/>
              <a:gdLst>
                <a:gd name="T0" fmla="*/ 0 w 60"/>
                <a:gd name="T1" fmla="*/ 33 h 64"/>
                <a:gd name="T2" fmla="*/ 1 w 60"/>
                <a:gd name="T3" fmla="*/ 32 h 64"/>
                <a:gd name="T4" fmla="*/ 5 w 60"/>
                <a:gd name="T5" fmla="*/ 25 h 64"/>
                <a:gd name="T6" fmla="*/ 8 w 60"/>
                <a:gd name="T7" fmla="*/ 18 h 64"/>
                <a:gd name="T8" fmla="*/ 15 w 60"/>
                <a:gd name="T9" fmla="*/ 10 h 64"/>
                <a:gd name="T10" fmla="*/ 20 w 60"/>
                <a:gd name="T11" fmla="*/ 3 h 64"/>
                <a:gd name="T12" fmla="*/ 25 w 60"/>
                <a:gd name="T13" fmla="*/ 0 h 64"/>
                <a:gd name="T14" fmla="*/ 27 w 60"/>
                <a:gd name="T15" fmla="*/ 0 h 64"/>
                <a:gd name="T16" fmla="*/ 30 w 60"/>
                <a:gd name="T17" fmla="*/ 1 h 64"/>
                <a:gd name="T18" fmla="*/ 32 w 60"/>
                <a:gd name="T19" fmla="*/ 6 h 64"/>
                <a:gd name="T20" fmla="*/ 33 w 60"/>
                <a:gd name="T21" fmla="*/ 11 h 64"/>
                <a:gd name="T22" fmla="*/ 33 w 60"/>
                <a:gd name="T23" fmla="*/ 11 h 64"/>
                <a:gd name="T24" fmla="*/ 37 w 60"/>
                <a:gd name="T25" fmla="*/ 8 h 64"/>
                <a:gd name="T26" fmla="*/ 45 w 60"/>
                <a:gd name="T27" fmla="*/ 3 h 64"/>
                <a:gd name="T28" fmla="*/ 50 w 60"/>
                <a:gd name="T29" fmla="*/ 1 h 64"/>
                <a:gd name="T30" fmla="*/ 54 w 60"/>
                <a:gd name="T31" fmla="*/ 1 h 64"/>
                <a:gd name="T32" fmla="*/ 55 w 60"/>
                <a:gd name="T33" fmla="*/ 3 h 64"/>
                <a:gd name="T34" fmla="*/ 57 w 60"/>
                <a:gd name="T35" fmla="*/ 6 h 64"/>
                <a:gd name="T36" fmla="*/ 55 w 60"/>
                <a:gd name="T37" fmla="*/ 10 h 64"/>
                <a:gd name="T38" fmla="*/ 55 w 60"/>
                <a:gd name="T39" fmla="*/ 13 h 64"/>
                <a:gd name="T40" fmla="*/ 54 w 60"/>
                <a:gd name="T41" fmla="*/ 15 h 64"/>
                <a:gd name="T42" fmla="*/ 52 w 60"/>
                <a:gd name="T43" fmla="*/ 15 h 64"/>
                <a:gd name="T44" fmla="*/ 52 w 60"/>
                <a:gd name="T45" fmla="*/ 13 h 64"/>
                <a:gd name="T46" fmla="*/ 54 w 60"/>
                <a:gd name="T47" fmla="*/ 15 h 64"/>
                <a:gd name="T48" fmla="*/ 59 w 60"/>
                <a:gd name="T49" fmla="*/ 16 h 64"/>
                <a:gd name="T50" fmla="*/ 60 w 60"/>
                <a:gd name="T51" fmla="*/ 18 h 64"/>
                <a:gd name="T52" fmla="*/ 60 w 60"/>
                <a:gd name="T53" fmla="*/ 20 h 64"/>
                <a:gd name="T54" fmla="*/ 60 w 60"/>
                <a:gd name="T55" fmla="*/ 23 h 64"/>
                <a:gd name="T56" fmla="*/ 55 w 60"/>
                <a:gd name="T57" fmla="*/ 26 h 64"/>
                <a:gd name="T58" fmla="*/ 50 w 60"/>
                <a:gd name="T59" fmla="*/ 28 h 64"/>
                <a:gd name="T60" fmla="*/ 47 w 60"/>
                <a:gd name="T61" fmla="*/ 28 h 64"/>
                <a:gd name="T62" fmla="*/ 47 w 60"/>
                <a:gd name="T63" fmla="*/ 28 h 64"/>
                <a:gd name="T64" fmla="*/ 45 w 60"/>
                <a:gd name="T65" fmla="*/ 30 h 64"/>
                <a:gd name="T66" fmla="*/ 43 w 60"/>
                <a:gd name="T67" fmla="*/ 35 h 64"/>
                <a:gd name="T68" fmla="*/ 38 w 60"/>
                <a:gd name="T69" fmla="*/ 42 h 64"/>
                <a:gd name="T70" fmla="*/ 33 w 60"/>
                <a:gd name="T71" fmla="*/ 50 h 64"/>
                <a:gd name="T72" fmla="*/ 27 w 60"/>
                <a:gd name="T73" fmla="*/ 57 h 64"/>
                <a:gd name="T74" fmla="*/ 20 w 60"/>
                <a:gd name="T75" fmla="*/ 62 h 64"/>
                <a:gd name="T76" fmla="*/ 13 w 60"/>
                <a:gd name="T77" fmla="*/ 64 h 64"/>
                <a:gd name="T78" fmla="*/ 5 w 60"/>
                <a:gd name="T79"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4">
                  <a:moveTo>
                    <a:pt x="0" y="33"/>
                  </a:moveTo>
                  <a:lnTo>
                    <a:pt x="1" y="32"/>
                  </a:lnTo>
                  <a:lnTo>
                    <a:pt x="5" y="25"/>
                  </a:lnTo>
                  <a:lnTo>
                    <a:pt x="8" y="18"/>
                  </a:lnTo>
                  <a:lnTo>
                    <a:pt x="15" y="10"/>
                  </a:lnTo>
                  <a:lnTo>
                    <a:pt x="20" y="3"/>
                  </a:lnTo>
                  <a:lnTo>
                    <a:pt x="25" y="0"/>
                  </a:lnTo>
                  <a:lnTo>
                    <a:pt x="27" y="0"/>
                  </a:lnTo>
                  <a:lnTo>
                    <a:pt x="30" y="1"/>
                  </a:lnTo>
                  <a:lnTo>
                    <a:pt x="32" y="6"/>
                  </a:lnTo>
                  <a:lnTo>
                    <a:pt x="33" y="11"/>
                  </a:lnTo>
                  <a:lnTo>
                    <a:pt x="33" y="11"/>
                  </a:lnTo>
                  <a:lnTo>
                    <a:pt x="37" y="8"/>
                  </a:lnTo>
                  <a:lnTo>
                    <a:pt x="45" y="3"/>
                  </a:lnTo>
                  <a:lnTo>
                    <a:pt x="50" y="1"/>
                  </a:lnTo>
                  <a:lnTo>
                    <a:pt x="54" y="1"/>
                  </a:lnTo>
                  <a:lnTo>
                    <a:pt x="55" y="3"/>
                  </a:lnTo>
                  <a:lnTo>
                    <a:pt x="57" y="6"/>
                  </a:lnTo>
                  <a:lnTo>
                    <a:pt x="55" y="10"/>
                  </a:lnTo>
                  <a:lnTo>
                    <a:pt x="55" y="13"/>
                  </a:lnTo>
                  <a:lnTo>
                    <a:pt x="54" y="15"/>
                  </a:lnTo>
                  <a:lnTo>
                    <a:pt x="52" y="15"/>
                  </a:lnTo>
                  <a:lnTo>
                    <a:pt x="52" y="13"/>
                  </a:lnTo>
                  <a:lnTo>
                    <a:pt x="54" y="15"/>
                  </a:lnTo>
                  <a:lnTo>
                    <a:pt x="59" y="16"/>
                  </a:lnTo>
                  <a:lnTo>
                    <a:pt x="60" y="18"/>
                  </a:lnTo>
                  <a:lnTo>
                    <a:pt x="60" y="20"/>
                  </a:lnTo>
                  <a:lnTo>
                    <a:pt x="60" y="23"/>
                  </a:lnTo>
                  <a:lnTo>
                    <a:pt x="55" y="26"/>
                  </a:lnTo>
                  <a:lnTo>
                    <a:pt x="50" y="28"/>
                  </a:lnTo>
                  <a:lnTo>
                    <a:pt x="47" y="28"/>
                  </a:lnTo>
                  <a:lnTo>
                    <a:pt x="47" y="28"/>
                  </a:lnTo>
                  <a:lnTo>
                    <a:pt x="45" y="30"/>
                  </a:lnTo>
                  <a:lnTo>
                    <a:pt x="43" y="35"/>
                  </a:lnTo>
                  <a:lnTo>
                    <a:pt x="38" y="42"/>
                  </a:lnTo>
                  <a:lnTo>
                    <a:pt x="33" y="50"/>
                  </a:lnTo>
                  <a:lnTo>
                    <a:pt x="27" y="57"/>
                  </a:lnTo>
                  <a:lnTo>
                    <a:pt x="20" y="62"/>
                  </a:lnTo>
                  <a:lnTo>
                    <a:pt x="13" y="64"/>
                  </a:lnTo>
                  <a:lnTo>
                    <a:pt x="5" y="6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92" name="Freeform 120"/>
            <p:cNvSpPr>
              <a:spLocks/>
            </p:cNvSpPr>
            <p:nvPr/>
          </p:nvSpPr>
          <p:spPr bwMode="auto">
            <a:xfrm>
              <a:off x="4517" y="860"/>
              <a:ext cx="146" cy="121"/>
            </a:xfrm>
            <a:custGeom>
              <a:avLst/>
              <a:gdLst>
                <a:gd name="T0" fmla="*/ 7 w 105"/>
                <a:gd name="T1" fmla="*/ 12 h 93"/>
                <a:gd name="T2" fmla="*/ 7 w 105"/>
                <a:gd name="T3" fmla="*/ 12 h 93"/>
                <a:gd name="T4" fmla="*/ 10 w 105"/>
                <a:gd name="T5" fmla="*/ 14 h 93"/>
                <a:gd name="T6" fmla="*/ 21 w 105"/>
                <a:gd name="T7" fmla="*/ 20 h 93"/>
                <a:gd name="T8" fmla="*/ 31 w 105"/>
                <a:gd name="T9" fmla="*/ 27 h 93"/>
                <a:gd name="T10" fmla="*/ 36 w 105"/>
                <a:gd name="T11" fmla="*/ 32 h 93"/>
                <a:gd name="T12" fmla="*/ 37 w 105"/>
                <a:gd name="T13" fmla="*/ 36 h 93"/>
                <a:gd name="T14" fmla="*/ 39 w 105"/>
                <a:gd name="T15" fmla="*/ 36 h 93"/>
                <a:gd name="T16" fmla="*/ 42 w 105"/>
                <a:gd name="T17" fmla="*/ 34 h 93"/>
                <a:gd name="T18" fmla="*/ 47 w 105"/>
                <a:gd name="T19" fmla="*/ 34 h 93"/>
                <a:gd name="T20" fmla="*/ 51 w 105"/>
                <a:gd name="T21" fmla="*/ 37 h 93"/>
                <a:gd name="T22" fmla="*/ 66 w 105"/>
                <a:gd name="T23" fmla="*/ 25 h 93"/>
                <a:gd name="T24" fmla="*/ 76 w 105"/>
                <a:gd name="T25" fmla="*/ 17 h 93"/>
                <a:gd name="T26" fmla="*/ 85 w 105"/>
                <a:gd name="T27" fmla="*/ 10 h 93"/>
                <a:gd name="T28" fmla="*/ 90 w 105"/>
                <a:gd name="T29" fmla="*/ 5 h 93"/>
                <a:gd name="T30" fmla="*/ 93 w 105"/>
                <a:gd name="T31" fmla="*/ 4 h 93"/>
                <a:gd name="T32" fmla="*/ 95 w 105"/>
                <a:gd name="T33" fmla="*/ 2 h 93"/>
                <a:gd name="T34" fmla="*/ 95 w 105"/>
                <a:gd name="T35" fmla="*/ 0 h 93"/>
                <a:gd name="T36" fmla="*/ 98 w 105"/>
                <a:gd name="T37" fmla="*/ 9 h 93"/>
                <a:gd name="T38" fmla="*/ 101 w 105"/>
                <a:gd name="T39" fmla="*/ 15 h 93"/>
                <a:gd name="T40" fmla="*/ 103 w 105"/>
                <a:gd name="T41" fmla="*/ 20 h 93"/>
                <a:gd name="T42" fmla="*/ 105 w 105"/>
                <a:gd name="T43" fmla="*/ 24 h 93"/>
                <a:gd name="T44" fmla="*/ 105 w 105"/>
                <a:gd name="T45" fmla="*/ 25 h 93"/>
                <a:gd name="T46" fmla="*/ 105 w 105"/>
                <a:gd name="T47" fmla="*/ 27 h 93"/>
                <a:gd name="T48" fmla="*/ 105 w 105"/>
                <a:gd name="T49" fmla="*/ 31 h 93"/>
                <a:gd name="T50" fmla="*/ 101 w 105"/>
                <a:gd name="T51" fmla="*/ 37 h 93"/>
                <a:gd name="T52" fmla="*/ 98 w 105"/>
                <a:gd name="T53" fmla="*/ 49 h 93"/>
                <a:gd name="T54" fmla="*/ 91 w 105"/>
                <a:gd name="T55" fmla="*/ 63 h 93"/>
                <a:gd name="T56" fmla="*/ 81 w 105"/>
                <a:gd name="T57" fmla="*/ 74 h 93"/>
                <a:gd name="T58" fmla="*/ 69 w 105"/>
                <a:gd name="T59" fmla="*/ 84 h 93"/>
                <a:gd name="T60" fmla="*/ 54 w 105"/>
                <a:gd name="T61" fmla="*/ 91 h 93"/>
                <a:gd name="T62" fmla="*/ 46 w 105"/>
                <a:gd name="T63" fmla="*/ 93 h 93"/>
                <a:gd name="T64" fmla="*/ 36 w 105"/>
                <a:gd name="T65" fmla="*/ 91 h 93"/>
                <a:gd name="T66" fmla="*/ 34 w 105"/>
                <a:gd name="T67" fmla="*/ 91 h 93"/>
                <a:gd name="T68" fmla="*/ 31 w 105"/>
                <a:gd name="T69" fmla="*/ 91 h 93"/>
                <a:gd name="T70" fmla="*/ 26 w 105"/>
                <a:gd name="T71" fmla="*/ 91 h 93"/>
                <a:gd name="T72" fmla="*/ 21 w 105"/>
                <a:gd name="T73" fmla="*/ 90 h 93"/>
                <a:gd name="T74" fmla="*/ 14 w 105"/>
                <a:gd name="T75" fmla="*/ 84 h 93"/>
                <a:gd name="T76" fmla="*/ 9 w 105"/>
                <a:gd name="T77" fmla="*/ 79 h 93"/>
                <a:gd name="T78" fmla="*/ 4 w 105"/>
                <a:gd name="T79" fmla="*/ 71 h 93"/>
                <a:gd name="T80" fmla="*/ 0 w 105"/>
                <a:gd name="T81" fmla="*/ 5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5" h="93">
                  <a:moveTo>
                    <a:pt x="7" y="12"/>
                  </a:moveTo>
                  <a:lnTo>
                    <a:pt x="7" y="12"/>
                  </a:lnTo>
                  <a:lnTo>
                    <a:pt x="10" y="14"/>
                  </a:lnTo>
                  <a:lnTo>
                    <a:pt x="21" y="20"/>
                  </a:lnTo>
                  <a:lnTo>
                    <a:pt x="31" y="27"/>
                  </a:lnTo>
                  <a:lnTo>
                    <a:pt x="36" y="32"/>
                  </a:lnTo>
                  <a:lnTo>
                    <a:pt x="37" y="36"/>
                  </a:lnTo>
                  <a:lnTo>
                    <a:pt x="39" y="36"/>
                  </a:lnTo>
                  <a:lnTo>
                    <a:pt x="42" y="34"/>
                  </a:lnTo>
                  <a:lnTo>
                    <a:pt x="47" y="34"/>
                  </a:lnTo>
                  <a:lnTo>
                    <a:pt x="51" y="37"/>
                  </a:lnTo>
                  <a:lnTo>
                    <a:pt x="66" y="25"/>
                  </a:lnTo>
                  <a:lnTo>
                    <a:pt x="76" y="17"/>
                  </a:lnTo>
                  <a:lnTo>
                    <a:pt x="85" y="10"/>
                  </a:lnTo>
                  <a:lnTo>
                    <a:pt x="90" y="5"/>
                  </a:lnTo>
                  <a:lnTo>
                    <a:pt x="93" y="4"/>
                  </a:lnTo>
                  <a:lnTo>
                    <a:pt x="95" y="2"/>
                  </a:lnTo>
                  <a:lnTo>
                    <a:pt x="95" y="0"/>
                  </a:lnTo>
                  <a:lnTo>
                    <a:pt x="98" y="9"/>
                  </a:lnTo>
                  <a:lnTo>
                    <a:pt x="101" y="15"/>
                  </a:lnTo>
                  <a:lnTo>
                    <a:pt x="103" y="20"/>
                  </a:lnTo>
                  <a:lnTo>
                    <a:pt x="105" y="24"/>
                  </a:lnTo>
                  <a:lnTo>
                    <a:pt x="105" y="25"/>
                  </a:lnTo>
                  <a:lnTo>
                    <a:pt x="105" y="27"/>
                  </a:lnTo>
                  <a:lnTo>
                    <a:pt x="105" y="31"/>
                  </a:lnTo>
                  <a:lnTo>
                    <a:pt x="101" y="37"/>
                  </a:lnTo>
                  <a:lnTo>
                    <a:pt x="98" y="49"/>
                  </a:lnTo>
                  <a:lnTo>
                    <a:pt x="91" y="63"/>
                  </a:lnTo>
                  <a:lnTo>
                    <a:pt x="81" y="74"/>
                  </a:lnTo>
                  <a:lnTo>
                    <a:pt x="69" y="84"/>
                  </a:lnTo>
                  <a:lnTo>
                    <a:pt x="54" y="91"/>
                  </a:lnTo>
                  <a:lnTo>
                    <a:pt x="46" y="93"/>
                  </a:lnTo>
                  <a:lnTo>
                    <a:pt x="36" y="91"/>
                  </a:lnTo>
                  <a:lnTo>
                    <a:pt x="34" y="91"/>
                  </a:lnTo>
                  <a:lnTo>
                    <a:pt x="31" y="91"/>
                  </a:lnTo>
                  <a:lnTo>
                    <a:pt x="26" y="91"/>
                  </a:lnTo>
                  <a:lnTo>
                    <a:pt x="21" y="90"/>
                  </a:lnTo>
                  <a:lnTo>
                    <a:pt x="14" y="84"/>
                  </a:lnTo>
                  <a:lnTo>
                    <a:pt x="9" y="79"/>
                  </a:lnTo>
                  <a:lnTo>
                    <a:pt x="4" y="71"/>
                  </a:lnTo>
                  <a:lnTo>
                    <a:pt x="0" y="57"/>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93" name="Line 121"/>
            <p:cNvSpPr>
              <a:spLocks noChangeShapeType="1"/>
            </p:cNvSpPr>
            <p:nvPr/>
          </p:nvSpPr>
          <p:spPr bwMode="auto">
            <a:xfrm flipH="1">
              <a:off x="4595" y="879"/>
              <a:ext cx="3" cy="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94" name="Freeform 122"/>
            <p:cNvSpPr>
              <a:spLocks/>
            </p:cNvSpPr>
            <p:nvPr/>
          </p:nvSpPr>
          <p:spPr bwMode="auto">
            <a:xfrm>
              <a:off x="4275" y="767"/>
              <a:ext cx="190" cy="210"/>
            </a:xfrm>
            <a:custGeom>
              <a:avLst/>
              <a:gdLst>
                <a:gd name="T0" fmla="*/ 116 w 136"/>
                <a:gd name="T1" fmla="*/ 0 h 161"/>
                <a:gd name="T2" fmla="*/ 116 w 136"/>
                <a:gd name="T3" fmla="*/ 2 h 161"/>
                <a:gd name="T4" fmla="*/ 116 w 136"/>
                <a:gd name="T5" fmla="*/ 6 h 161"/>
                <a:gd name="T6" fmla="*/ 116 w 136"/>
                <a:gd name="T7" fmla="*/ 12 h 161"/>
                <a:gd name="T8" fmla="*/ 118 w 136"/>
                <a:gd name="T9" fmla="*/ 19 h 161"/>
                <a:gd name="T10" fmla="*/ 121 w 136"/>
                <a:gd name="T11" fmla="*/ 38 h 161"/>
                <a:gd name="T12" fmla="*/ 124 w 136"/>
                <a:gd name="T13" fmla="*/ 48 h 161"/>
                <a:gd name="T14" fmla="*/ 129 w 136"/>
                <a:gd name="T15" fmla="*/ 58 h 161"/>
                <a:gd name="T16" fmla="*/ 135 w 136"/>
                <a:gd name="T17" fmla="*/ 70 h 161"/>
                <a:gd name="T18" fmla="*/ 136 w 136"/>
                <a:gd name="T19" fmla="*/ 85 h 161"/>
                <a:gd name="T20" fmla="*/ 135 w 136"/>
                <a:gd name="T21" fmla="*/ 102 h 161"/>
                <a:gd name="T22" fmla="*/ 131 w 136"/>
                <a:gd name="T23" fmla="*/ 118 h 161"/>
                <a:gd name="T24" fmla="*/ 124 w 136"/>
                <a:gd name="T25" fmla="*/ 134 h 161"/>
                <a:gd name="T26" fmla="*/ 114 w 136"/>
                <a:gd name="T27" fmla="*/ 147 h 161"/>
                <a:gd name="T28" fmla="*/ 101 w 136"/>
                <a:gd name="T29" fmla="*/ 155 h 161"/>
                <a:gd name="T30" fmla="*/ 86 w 136"/>
                <a:gd name="T31" fmla="*/ 161 h 161"/>
                <a:gd name="T32" fmla="*/ 71 w 136"/>
                <a:gd name="T33" fmla="*/ 161 h 161"/>
                <a:gd name="T34" fmla="*/ 59 w 136"/>
                <a:gd name="T35" fmla="*/ 159 h 161"/>
                <a:gd name="T36" fmla="*/ 47 w 136"/>
                <a:gd name="T37" fmla="*/ 155 h 161"/>
                <a:gd name="T38" fmla="*/ 39 w 136"/>
                <a:gd name="T39" fmla="*/ 152 h 161"/>
                <a:gd name="T40" fmla="*/ 32 w 136"/>
                <a:gd name="T41" fmla="*/ 147 h 161"/>
                <a:gd name="T42" fmla="*/ 28 w 136"/>
                <a:gd name="T43" fmla="*/ 144 h 161"/>
                <a:gd name="T44" fmla="*/ 25 w 136"/>
                <a:gd name="T45" fmla="*/ 142 h 161"/>
                <a:gd name="T46" fmla="*/ 25 w 136"/>
                <a:gd name="T47" fmla="*/ 140 h 161"/>
                <a:gd name="T48" fmla="*/ 23 w 136"/>
                <a:gd name="T49" fmla="*/ 140 h 161"/>
                <a:gd name="T50" fmla="*/ 22 w 136"/>
                <a:gd name="T51" fmla="*/ 140 h 161"/>
                <a:gd name="T52" fmla="*/ 13 w 136"/>
                <a:gd name="T53" fmla="*/ 139 h 161"/>
                <a:gd name="T54" fmla="*/ 5 w 136"/>
                <a:gd name="T55" fmla="*/ 135 h 161"/>
                <a:gd name="T56" fmla="*/ 1 w 136"/>
                <a:gd name="T57" fmla="*/ 132 h 161"/>
                <a:gd name="T58" fmla="*/ 0 w 136"/>
                <a:gd name="T59" fmla="*/ 125 h 161"/>
                <a:gd name="T60" fmla="*/ 0 w 136"/>
                <a:gd name="T61" fmla="*/ 120 h 161"/>
                <a:gd name="T62" fmla="*/ 3 w 136"/>
                <a:gd name="T63" fmla="*/ 115 h 161"/>
                <a:gd name="T64" fmla="*/ 8 w 136"/>
                <a:gd name="T65" fmla="*/ 110 h 161"/>
                <a:gd name="T66" fmla="*/ 15 w 136"/>
                <a:gd name="T67" fmla="*/ 107 h 161"/>
                <a:gd name="T68" fmla="*/ 18 w 136"/>
                <a:gd name="T69" fmla="*/ 105 h 161"/>
                <a:gd name="T70" fmla="*/ 18 w 136"/>
                <a:gd name="T71" fmla="*/ 105 h 161"/>
                <a:gd name="T72" fmla="*/ 18 w 136"/>
                <a:gd name="T73" fmla="*/ 103 h 161"/>
                <a:gd name="T74" fmla="*/ 18 w 136"/>
                <a:gd name="T75" fmla="*/ 95 h 161"/>
                <a:gd name="T76" fmla="*/ 18 w 136"/>
                <a:gd name="T77" fmla="*/ 85 h 161"/>
                <a:gd name="T78" fmla="*/ 18 w 136"/>
                <a:gd name="T79" fmla="*/ 73 h 161"/>
                <a:gd name="T80" fmla="*/ 20 w 136"/>
                <a:gd name="T81" fmla="*/ 59 h 161"/>
                <a:gd name="T82" fmla="*/ 23 w 136"/>
                <a:gd name="T83" fmla="*/ 48 h 161"/>
                <a:gd name="T84" fmla="*/ 28 w 136"/>
                <a:gd name="T85" fmla="*/ 39 h 161"/>
                <a:gd name="T86" fmla="*/ 35 w 136"/>
                <a:gd name="T87" fmla="*/ 32 h 161"/>
                <a:gd name="T88" fmla="*/ 39 w 136"/>
                <a:gd name="T89" fmla="*/ 32 h 161"/>
                <a:gd name="T90" fmla="*/ 47 w 136"/>
                <a:gd name="T91" fmla="*/ 31 h 161"/>
                <a:gd name="T92" fmla="*/ 57 w 136"/>
                <a:gd name="T93" fmla="*/ 27 h 161"/>
                <a:gd name="T94" fmla="*/ 71 w 136"/>
                <a:gd name="T95" fmla="*/ 24 h 161"/>
                <a:gd name="T96" fmla="*/ 86 w 136"/>
                <a:gd name="T97" fmla="*/ 21 h 161"/>
                <a:gd name="T98" fmla="*/ 97 w 136"/>
                <a:gd name="T99" fmla="*/ 14 h 161"/>
                <a:gd name="T100" fmla="*/ 109 w 136"/>
                <a:gd name="T101" fmla="*/ 7 h 161"/>
                <a:gd name="T102" fmla="*/ 116 w 136"/>
                <a:gd name="T103" fmla="*/ 0 h 161"/>
                <a:gd name="T104" fmla="*/ 116 w 136"/>
                <a:gd name="T105"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61">
                  <a:moveTo>
                    <a:pt x="116" y="0"/>
                  </a:moveTo>
                  <a:lnTo>
                    <a:pt x="116" y="2"/>
                  </a:lnTo>
                  <a:lnTo>
                    <a:pt x="116" y="6"/>
                  </a:lnTo>
                  <a:lnTo>
                    <a:pt x="116" y="12"/>
                  </a:lnTo>
                  <a:lnTo>
                    <a:pt x="118" y="19"/>
                  </a:lnTo>
                  <a:lnTo>
                    <a:pt x="121" y="38"/>
                  </a:lnTo>
                  <a:lnTo>
                    <a:pt x="124" y="48"/>
                  </a:lnTo>
                  <a:lnTo>
                    <a:pt x="129" y="58"/>
                  </a:lnTo>
                  <a:lnTo>
                    <a:pt x="135" y="70"/>
                  </a:lnTo>
                  <a:lnTo>
                    <a:pt x="136" y="85"/>
                  </a:lnTo>
                  <a:lnTo>
                    <a:pt x="135" y="102"/>
                  </a:lnTo>
                  <a:lnTo>
                    <a:pt x="131" y="118"/>
                  </a:lnTo>
                  <a:lnTo>
                    <a:pt x="124" y="134"/>
                  </a:lnTo>
                  <a:lnTo>
                    <a:pt x="114" y="147"/>
                  </a:lnTo>
                  <a:lnTo>
                    <a:pt x="101" y="155"/>
                  </a:lnTo>
                  <a:lnTo>
                    <a:pt x="86" y="161"/>
                  </a:lnTo>
                  <a:lnTo>
                    <a:pt x="71" y="161"/>
                  </a:lnTo>
                  <a:lnTo>
                    <a:pt x="59" y="159"/>
                  </a:lnTo>
                  <a:lnTo>
                    <a:pt x="47" y="155"/>
                  </a:lnTo>
                  <a:lnTo>
                    <a:pt x="39" y="152"/>
                  </a:lnTo>
                  <a:lnTo>
                    <a:pt x="32" y="147"/>
                  </a:lnTo>
                  <a:lnTo>
                    <a:pt x="28" y="144"/>
                  </a:lnTo>
                  <a:lnTo>
                    <a:pt x="25" y="142"/>
                  </a:lnTo>
                  <a:lnTo>
                    <a:pt x="25" y="140"/>
                  </a:lnTo>
                  <a:lnTo>
                    <a:pt x="23" y="140"/>
                  </a:lnTo>
                  <a:lnTo>
                    <a:pt x="22" y="140"/>
                  </a:lnTo>
                  <a:lnTo>
                    <a:pt x="13" y="139"/>
                  </a:lnTo>
                  <a:lnTo>
                    <a:pt x="5" y="135"/>
                  </a:lnTo>
                  <a:lnTo>
                    <a:pt x="1" y="132"/>
                  </a:lnTo>
                  <a:lnTo>
                    <a:pt x="0" y="125"/>
                  </a:lnTo>
                  <a:lnTo>
                    <a:pt x="0" y="120"/>
                  </a:lnTo>
                  <a:lnTo>
                    <a:pt x="3" y="115"/>
                  </a:lnTo>
                  <a:lnTo>
                    <a:pt x="8" y="110"/>
                  </a:lnTo>
                  <a:lnTo>
                    <a:pt x="15" y="107"/>
                  </a:lnTo>
                  <a:lnTo>
                    <a:pt x="18" y="105"/>
                  </a:lnTo>
                  <a:lnTo>
                    <a:pt x="18" y="105"/>
                  </a:lnTo>
                  <a:lnTo>
                    <a:pt x="18" y="103"/>
                  </a:lnTo>
                  <a:lnTo>
                    <a:pt x="18" y="95"/>
                  </a:lnTo>
                  <a:lnTo>
                    <a:pt x="18" y="85"/>
                  </a:lnTo>
                  <a:lnTo>
                    <a:pt x="18" y="73"/>
                  </a:lnTo>
                  <a:lnTo>
                    <a:pt x="20" y="59"/>
                  </a:lnTo>
                  <a:lnTo>
                    <a:pt x="23" y="48"/>
                  </a:lnTo>
                  <a:lnTo>
                    <a:pt x="28" y="39"/>
                  </a:lnTo>
                  <a:lnTo>
                    <a:pt x="35" y="32"/>
                  </a:lnTo>
                  <a:lnTo>
                    <a:pt x="39" y="32"/>
                  </a:lnTo>
                  <a:lnTo>
                    <a:pt x="47" y="31"/>
                  </a:lnTo>
                  <a:lnTo>
                    <a:pt x="57" y="27"/>
                  </a:lnTo>
                  <a:lnTo>
                    <a:pt x="71" y="24"/>
                  </a:lnTo>
                  <a:lnTo>
                    <a:pt x="86" y="21"/>
                  </a:lnTo>
                  <a:lnTo>
                    <a:pt x="97" y="14"/>
                  </a:lnTo>
                  <a:lnTo>
                    <a:pt x="109" y="7"/>
                  </a:lnTo>
                  <a:lnTo>
                    <a:pt x="116" y="0"/>
                  </a:lnTo>
                  <a:lnTo>
                    <a:pt x="116" y="0"/>
                  </a:lnTo>
                  <a:close/>
                </a:path>
              </a:pathLst>
            </a:custGeom>
            <a:solidFill>
              <a:srgbClr val="FFE6BE"/>
            </a:solidFill>
            <a:ln w="12700">
              <a:solidFill>
                <a:srgbClr val="000000"/>
              </a:solidFill>
              <a:prstDash val="solid"/>
              <a:round/>
              <a:headEnd/>
              <a:tailEnd/>
            </a:ln>
          </p:spPr>
          <p:txBody>
            <a:bodyPr/>
            <a:lstStyle/>
            <a:p>
              <a:endParaRPr lang="ja-JP" altLang="en-US"/>
            </a:p>
          </p:txBody>
        </p:sp>
        <p:sp>
          <p:nvSpPr>
            <p:cNvPr id="79995" name="Freeform 123"/>
            <p:cNvSpPr>
              <a:spLocks/>
            </p:cNvSpPr>
            <p:nvPr/>
          </p:nvSpPr>
          <p:spPr bwMode="auto">
            <a:xfrm>
              <a:off x="4352" y="811"/>
              <a:ext cx="19" cy="13"/>
            </a:xfrm>
            <a:custGeom>
              <a:avLst/>
              <a:gdLst>
                <a:gd name="T0" fmla="*/ 0 w 14"/>
                <a:gd name="T1" fmla="*/ 10 h 10"/>
                <a:gd name="T2" fmla="*/ 2 w 14"/>
                <a:gd name="T3" fmla="*/ 7 h 10"/>
                <a:gd name="T4" fmla="*/ 5 w 14"/>
                <a:gd name="T5" fmla="*/ 4 h 10"/>
                <a:gd name="T6" fmla="*/ 9 w 14"/>
                <a:gd name="T7" fmla="*/ 0 h 10"/>
                <a:gd name="T8" fmla="*/ 12 w 14"/>
                <a:gd name="T9" fmla="*/ 2 h 10"/>
                <a:gd name="T10" fmla="*/ 14 w 14"/>
                <a:gd name="T11" fmla="*/ 4 h 10"/>
              </a:gdLst>
              <a:ahLst/>
              <a:cxnLst>
                <a:cxn ang="0">
                  <a:pos x="T0" y="T1"/>
                </a:cxn>
                <a:cxn ang="0">
                  <a:pos x="T2" y="T3"/>
                </a:cxn>
                <a:cxn ang="0">
                  <a:pos x="T4" y="T5"/>
                </a:cxn>
                <a:cxn ang="0">
                  <a:pos x="T6" y="T7"/>
                </a:cxn>
                <a:cxn ang="0">
                  <a:pos x="T8" y="T9"/>
                </a:cxn>
                <a:cxn ang="0">
                  <a:pos x="T10" y="T11"/>
                </a:cxn>
              </a:cxnLst>
              <a:rect l="0" t="0" r="r" b="b"/>
              <a:pathLst>
                <a:path w="14" h="10">
                  <a:moveTo>
                    <a:pt x="0" y="10"/>
                  </a:moveTo>
                  <a:lnTo>
                    <a:pt x="2" y="7"/>
                  </a:lnTo>
                  <a:lnTo>
                    <a:pt x="5" y="4"/>
                  </a:lnTo>
                  <a:lnTo>
                    <a:pt x="9" y="0"/>
                  </a:lnTo>
                  <a:lnTo>
                    <a:pt x="12" y="2"/>
                  </a:lnTo>
                  <a:lnTo>
                    <a:pt x="14" y="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96" name="Freeform 124"/>
            <p:cNvSpPr>
              <a:spLocks/>
            </p:cNvSpPr>
            <p:nvPr/>
          </p:nvSpPr>
          <p:spPr bwMode="auto">
            <a:xfrm>
              <a:off x="4403" y="802"/>
              <a:ext cx="24" cy="9"/>
            </a:xfrm>
            <a:custGeom>
              <a:avLst/>
              <a:gdLst>
                <a:gd name="T0" fmla="*/ 0 w 17"/>
                <a:gd name="T1" fmla="*/ 7 h 7"/>
                <a:gd name="T2" fmla="*/ 2 w 17"/>
                <a:gd name="T3" fmla="*/ 5 h 7"/>
                <a:gd name="T4" fmla="*/ 7 w 17"/>
                <a:gd name="T5" fmla="*/ 2 h 7"/>
                <a:gd name="T6" fmla="*/ 12 w 17"/>
                <a:gd name="T7" fmla="*/ 0 h 7"/>
                <a:gd name="T8" fmla="*/ 16 w 17"/>
                <a:gd name="T9" fmla="*/ 0 h 7"/>
                <a:gd name="T10" fmla="*/ 17 w 17"/>
                <a:gd name="T11" fmla="*/ 4 h 7"/>
              </a:gdLst>
              <a:ahLst/>
              <a:cxnLst>
                <a:cxn ang="0">
                  <a:pos x="T0" y="T1"/>
                </a:cxn>
                <a:cxn ang="0">
                  <a:pos x="T2" y="T3"/>
                </a:cxn>
                <a:cxn ang="0">
                  <a:pos x="T4" y="T5"/>
                </a:cxn>
                <a:cxn ang="0">
                  <a:pos x="T6" y="T7"/>
                </a:cxn>
                <a:cxn ang="0">
                  <a:pos x="T8" y="T9"/>
                </a:cxn>
                <a:cxn ang="0">
                  <a:pos x="T10" y="T11"/>
                </a:cxn>
              </a:cxnLst>
              <a:rect l="0" t="0" r="r" b="b"/>
              <a:pathLst>
                <a:path w="17" h="7">
                  <a:moveTo>
                    <a:pt x="0" y="7"/>
                  </a:moveTo>
                  <a:lnTo>
                    <a:pt x="2" y="5"/>
                  </a:lnTo>
                  <a:lnTo>
                    <a:pt x="7" y="2"/>
                  </a:lnTo>
                  <a:lnTo>
                    <a:pt x="12" y="0"/>
                  </a:lnTo>
                  <a:lnTo>
                    <a:pt x="16" y="0"/>
                  </a:lnTo>
                  <a:lnTo>
                    <a:pt x="17" y="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79997" name="Line 125"/>
            <p:cNvSpPr>
              <a:spLocks noChangeShapeType="1"/>
            </p:cNvSpPr>
            <p:nvPr/>
          </p:nvSpPr>
          <p:spPr bwMode="auto">
            <a:xfrm>
              <a:off x="4419" y="829"/>
              <a:ext cx="1"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98" name="Line 126"/>
            <p:cNvSpPr>
              <a:spLocks noChangeShapeType="1"/>
            </p:cNvSpPr>
            <p:nvPr/>
          </p:nvSpPr>
          <p:spPr bwMode="auto">
            <a:xfrm>
              <a:off x="4362" y="840"/>
              <a:ext cx="7" cy="1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9999" name="Freeform 127"/>
            <p:cNvSpPr>
              <a:spLocks/>
            </p:cNvSpPr>
            <p:nvPr/>
          </p:nvSpPr>
          <p:spPr bwMode="auto">
            <a:xfrm>
              <a:off x="4409" y="866"/>
              <a:ext cx="24" cy="12"/>
            </a:xfrm>
            <a:custGeom>
              <a:avLst/>
              <a:gdLst>
                <a:gd name="T0" fmla="*/ 0 w 17"/>
                <a:gd name="T1" fmla="*/ 4 h 9"/>
                <a:gd name="T2" fmla="*/ 3 w 17"/>
                <a:gd name="T3" fmla="*/ 2 h 9"/>
                <a:gd name="T4" fmla="*/ 8 w 17"/>
                <a:gd name="T5" fmla="*/ 0 h 9"/>
                <a:gd name="T6" fmla="*/ 12 w 17"/>
                <a:gd name="T7" fmla="*/ 0 h 9"/>
                <a:gd name="T8" fmla="*/ 15 w 17"/>
                <a:gd name="T9" fmla="*/ 2 h 9"/>
                <a:gd name="T10" fmla="*/ 15 w 17"/>
                <a:gd name="T11" fmla="*/ 4 h 9"/>
                <a:gd name="T12" fmla="*/ 17 w 1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0" y="4"/>
                  </a:moveTo>
                  <a:lnTo>
                    <a:pt x="3" y="2"/>
                  </a:lnTo>
                  <a:lnTo>
                    <a:pt x="8" y="0"/>
                  </a:lnTo>
                  <a:lnTo>
                    <a:pt x="12" y="0"/>
                  </a:lnTo>
                  <a:lnTo>
                    <a:pt x="15" y="2"/>
                  </a:lnTo>
                  <a:lnTo>
                    <a:pt x="15" y="4"/>
                  </a:lnTo>
                  <a:lnTo>
                    <a:pt x="17" y="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00" name="Freeform 128"/>
            <p:cNvSpPr>
              <a:spLocks/>
            </p:cNvSpPr>
            <p:nvPr/>
          </p:nvSpPr>
          <p:spPr bwMode="auto">
            <a:xfrm>
              <a:off x="4348" y="898"/>
              <a:ext cx="68" cy="45"/>
            </a:xfrm>
            <a:custGeom>
              <a:avLst/>
              <a:gdLst>
                <a:gd name="T0" fmla="*/ 3 w 49"/>
                <a:gd name="T1" fmla="*/ 0 h 35"/>
                <a:gd name="T2" fmla="*/ 3 w 49"/>
                <a:gd name="T3" fmla="*/ 2 h 35"/>
                <a:gd name="T4" fmla="*/ 7 w 49"/>
                <a:gd name="T5" fmla="*/ 5 h 35"/>
                <a:gd name="T6" fmla="*/ 15 w 49"/>
                <a:gd name="T7" fmla="*/ 13 h 35"/>
                <a:gd name="T8" fmla="*/ 22 w 49"/>
                <a:gd name="T9" fmla="*/ 17 h 35"/>
                <a:gd name="T10" fmla="*/ 30 w 49"/>
                <a:gd name="T11" fmla="*/ 18 h 35"/>
                <a:gd name="T12" fmla="*/ 39 w 49"/>
                <a:gd name="T13" fmla="*/ 18 h 35"/>
                <a:gd name="T14" fmla="*/ 49 w 49"/>
                <a:gd name="T15" fmla="*/ 15 h 35"/>
                <a:gd name="T16" fmla="*/ 49 w 49"/>
                <a:gd name="T17" fmla="*/ 17 h 35"/>
                <a:gd name="T18" fmla="*/ 45 w 49"/>
                <a:gd name="T19" fmla="*/ 20 h 35"/>
                <a:gd name="T20" fmla="*/ 39 w 49"/>
                <a:gd name="T21" fmla="*/ 28 h 35"/>
                <a:gd name="T22" fmla="*/ 34 w 49"/>
                <a:gd name="T23" fmla="*/ 34 h 35"/>
                <a:gd name="T24" fmla="*/ 27 w 49"/>
                <a:gd name="T25" fmla="*/ 35 h 35"/>
                <a:gd name="T26" fmla="*/ 20 w 49"/>
                <a:gd name="T27" fmla="*/ 35 h 35"/>
                <a:gd name="T28" fmla="*/ 12 w 49"/>
                <a:gd name="T29" fmla="*/ 34 h 35"/>
                <a:gd name="T30" fmla="*/ 5 w 49"/>
                <a:gd name="T31" fmla="*/ 28 h 35"/>
                <a:gd name="T32" fmla="*/ 2 w 49"/>
                <a:gd name="T33" fmla="*/ 23 h 35"/>
                <a:gd name="T34" fmla="*/ 0 w 49"/>
                <a:gd name="T35" fmla="*/ 18 h 35"/>
                <a:gd name="T36" fmla="*/ 0 w 49"/>
                <a:gd name="T37" fmla="*/ 13 h 35"/>
                <a:gd name="T38" fmla="*/ 2 w 49"/>
                <a:gd name="T39" fmla="*/ 3 h 35"/>
                <a:gd name="T40" fmla="*/ 2 w 49"/>
                <a:gd name="T41" fmla="*/ 2 h 35"/>
                <a:gd name="T42" fmla="*/ 3 w 49"/>
                <a:gd name="T43" fmla="*/ 0 h 35"/>
                <a:gd name="T44" fmla="*/ 3 w 49"/>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35">
                  <a:moveTo>
                    <a:pt x="3" y="0"/>
                  </a:moveTo>
                  <a:lnTo>
                    <a:pt x="3" y="2"/>
                  </a:lnTo>
                  <a:lnTo>
                    <a:pt x="7" y="5"/>
                  </a:lnTo>
                  <a:lnTo>
                    <a:pt x="15" y="13"/>
                  </a:lnTo>
                  <a:lnTo>
                    <a:pt x="22" y="17"/>
                  </a:lnTo>
                  <a:lnTo>
                    <a:pt x="30" y="18"/>
                  </a:lnTo>
                  <a:lnTo>
                    <a:pt x="39" y="18"/>
                  </a:lnTo>
                  <a:lnTo>
                    <a:pt x="49" y="15"/>
                  </a:lnTo>
                  <a:lnTo>
                    <a:pt x="49" y="17"/>
                  </a:lnTo>
                  <a:lnTo>
                    <a:pt x="45" y="20"/>
                  </a:lnTo>
                  <a:lnTo>
                    <a:pt x="39" y="28"/>
                  </a:lnTo>
                  <a:lnTo>
                    <a:pt x="34" y="34"/>
                  </a:lnTo>
                  <a:lnTo>
                    <a:pt x="27" y="35"/>
                  </a:lnTo>
                  <a:lnTo>
                    <a:pt x="20" y="35"/>
                  </a:lnTo>
                  <a:lnTo>
                    <a:pt x="12" y="34"/>
                  </a:lnTo>
                  <a:lnTo>
                    <a:pt x="5" y="28"/>
                  </a:lnTo>
                  <a:lnTo>
                    <a:pt x="2" y="23"/>
                  </a:lnTo>
                  <a:lnTo>
                    <a:pt x="0" y="18"/>
                  </a:lnTo>
                  <a:lnTo>
                    <a:pt x="0" y="13"/>
                  </a:lnTo>
                  <a:lnTo>
                    <a:pt x="2" y="3"/>
                  </a:lnTo>
                  <a:lnTo>
                    <a:pt x="2" y="2"/>
                  </a:lnTo>
                  <a:lnTo>
                    <a:pt x="3" y="0"/>
                  </a:lnTo>
                  <a:lnTo>
                    <a:pt x="3" y="0"/>
                  </a:lnTo>
                  <a:close/>
                </a:path>
              </a:pathLst>
            </a:custGeom>
            <a:solidFill>
              <a:srgbClr val="FFFFFF"/>
            </a:solidFill>
            <a:ln w="12700">
              <a:solidFill>
                <a:srgbClr val="000000"/>
              </a:solidFill>
              <a:prstDash val="solid"/>
              <a:round/>
              <a:headEnd/>
              <a:tailEnd/>
            </a:ln>
          </p:spPr>
          <p:txBody>
            <a:bodyPr/>
            <a:lstStyle/>
            <a:p>
              <a:endParaRPr lang="ja-JP" altLang="en-US"/>
            </a:p>
          </p:txBody>
        </p:sp>
        <p:sp>
          <p:nvSpPr>
            <p:cNvPr id="80001" name="Freeform 129"/>
            <p:cNvSpPr>
              <a:spLocks/>
            </p:cNvSpPr>
            <p:nvPr/>
          </p:nvSpPr>
          <p:spPr bwMode="auto">
            <a:xfrm>
              <a:off x="4292" y="970"/>
              <a:ext cx="163" cy="224"/>
            </a:xfrm>
            <a:custGeom>
              <a:avLst/>
              <a:gdLst>
                <a:gd name="T0" fmla="*/ 89 w 117"/>
                <a:gd name="T1" fmla="*/ 0 h 171"/>
                <a:gd name="T2" fmla="*/ 87 w 117"/>
                <a:gd name="T3" fmla="*/ 0 h 171"/>
                <a:gd name="T4" fmla="*/ 85 w 117"/>
                <a:gd name="T5" fmla="*/ 0 h 171"/>
                <a:gd name="T6" fmla="*/ 80 w 117"/>
                <a:gd name="T7" fmla="*/ 0 h 171"/>
                <a:gd name="T8" fmla="*/ 74 w 117"/>
                <a:gd name="T9" fmla="*/ 2 h 171"/>
                <a:gd name="T10" fmla="*/ 59 w 117"/>
                <a:gd name="T11" fmla="*/ 7 h 171"/>
                <a:gd name="T12" fmla="*/ 50 w 117"/>
                <a:gd name="T13" fmla="*/ 11 h 171"/>
                <a:gd name="T14" fmla="*/ 40 w 117"/>
                <a:gd name="T15" fmla="*/ 17 h 171"/>
                <a:gd name="T16" fmla="*/ 32 w 117"/>
                <a:gd name="T17" fmla="*/ 27 h 171"/>
                <a:gd name="T18" fmla="*/ 23 w 117"/>
                <a:gd name="T19" fmla="*/ 38 h 171"/>
                <a:gd name="T20" fmla="*/ 16 w 117"/>
                <a:gd name="T21" fmla="*/ 51 h 171"/>
                <a:gd name="T22" fmla="*/ 10 w 117"/>
                <a:gd name="T23" fmla="*/ 68 h 171"/>
                <a:gd name="T24" fmla="*/ 5 w 117"/>
                <a:gd name="T25" fmla="*/ 88 h 171"/>
                <a:gd name="T26" fmla="*/ 1 w 117"/>
                <a:gd name="T27" fmla="*/ 112 h 171"/>
                <a:gd name="T28" fmla="*/ 0 w 117"/>
                <a:gd name="T29" fmla="*/ 139 h 171"/>
                <a:gd name="T30" fmla="*/ 0 w 117"/>
                <a:gd name="T31" fmla="*/ 171 h 171"/>
                <a:gd name="T32" fmla="*/ 20 w 117"/>
                <a:gd name="T33" fmla="*/ 167 h 171"/>
                <a:gd name="T34" fmla="*/ 35 w 117"/>
                <a:gd name="T35" fmla="*/ 164 h 171"/>
                <a:gd name="T36" fmla="*/ 50 w 117"/>
                <a:gd name="T37" fmla="*/ 160 h 171"/>
                <a:gd name="T38" fmla="*/ 62 w 117"/>
                <a:gd name="T39" fmla="*/ 157 h 171"/>
                <a:gd name="T40" fmla="*/ 74 w 117"/>
                <a:gd name="T41" fmla="*/ 155 h 171"/>
                <a:gd name="T42" fmla="*/ 82 w 117"/>
                <a:gd name="T43" fmla="*/ 154 h 171"/>
                <a:gd name="T44" fmla="*/ 94 w 117"/>
                <a:gd name="T45" fmla="*/ 150 h 171"/>
                <a:gd name="T46" fmla="*/ 102 w 117"/>
                <a:gd name="T47" fmla="*/ 149 h 171"/>
                <a:gd name="T48" fmla="*/ 106 w 117"/>
                <a:gd name="T49" fmla="*/ 149 h 171"/>
                <a:gd name="T50" fmla="*/ 107 w 117"/>
                <a:gd name="T51" fmla="*/ 149 h 171"/>
                <a:gd name="T52" fmla="*/ 107 w 117"/>
                <a:gd name="T53" fmla="*/ 149 h 171"/>
                <a:gd name="T54" fmla="*/ 107 w 117"/>
                <a:gd name="T55" fmla="*/ 147 h 171"/>
                <a:gd name="T56" fmla="*/ 109 w 117"/>
                <a:gd name="T57" fmla="*/ 142 h 171"/>
                <a:gd name="T58" fmla="*/ 109 w 117"/>
                <a:gd name="T59" fmla="*/ 137 h 171"/>
                <a:gd name="T60" fmla="*/ 111 w 117"/>
                <a:gd name="T61" fmla="*/ 130 h 171"/>
                <a:gd name="T62" fmla="*/ 111 w 117"/>
                <a:gd name="T63" fmla="*/ 115 h 171"/>
                <a:gd name="T64" fmla="*/ 111 w 117"/>
                <a:gd name="T65" fmla="*/ 108 h 171"/>
                <a:gd name="T66" fmla="*/ 111 w 117"/>
                <a:gd name="T67" fmla="*/ 103 h 171"/>
                <a:gd name="T68" fmla="*/ 111 w 117"/>
                <a:gd name="T69" fmla="*/ 102 h 171"/>
                <a:gd name="T70" fmla="*/ 112 w 117"/>
                <a:gd name="T71" fmla="*/ 96 h 171"/>
                <a:gd name="T72" fmla="*/ 114 w 117"/>
                <a:gd name="T73" fmla="*/ 90 h 171"/>
                <a:gd name="T74" fmla="*/ 116 w 117"/>
                <a:gd name="T75" fmla="*/ 80 h 171"/>
                <a:gd name="T76" fmla="*/ 116 w 117"/>
                <a:gd name="T77" fmla="*/ 68 h 171"/>
                <a:gd name="T78" fmla="*/ 117 w 117"/>
                <a:gd name="T79" fmla="*/ 54 h 171"/>
                <a:gd name="T80" fmla="*/ 116 w 117"/>
                <a:gd name="T81" fmla="*/ 41 h 171"/>
                <a:gd name="T82" fmla="*/ 114 w 117"/>
                <a:gd name="T83" fmla="*/ 26 h 171"/>
                <a:gd name="T84" fmla="*/ 89 w 117"/>
                <a:gd name="T85"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7" h="171">
                  <a:moveTo>
                    <a:pt x="89" y="0"/>
                  </a:moveTo>
                  <a:lnTo>
                    <a:pt x="87" y="0"/>
                  </a:lnTo>
                  <a:lnTo>
                    <a:pt x="85" y="0"/>
                  </a:lnTo>
                  <a:lnTo>
                    <a:pt x="80" y="0"/>
                  </a:lnTo>
                  <a:lnTo>
                    <a:pt x="74" y="2"/>
                  </a:lnTo>
                  <a:lnTo>
                    <a:pt x="59" y="7"/>
                  </a:lnTo>
                  <a:lnTo>
                    <a:pt x="50" y="11"/>
                  </a:lnTo>
                  <a:lnTo>
                    <a:pt x="40" y="17"/>
                  </a:lnTo>
                  <a:lnTo>
                    <a:pt x="32" y="27"/>
                  </a:lnTo>
                  <a:lnTo>
                    <a:pt x="23" y="38"/>
                  </a:lnTo>
                  <a:lnTo>
                    <a:pt x="16" y="51"/>
                  </a:lnTo>
                  <a:lnTo>
                    <a:pt x="10" y="68"/>
                  </a:lnTo>
                  <a:lnTo>
                    <a:pt x="5" y="88"/>
                  </a:lnTo>
                  <a:lnTo>
                    <a:pt x="1" y="112"/>
                  </a:lnTo>
                  <a:lnTo>
                    <a:pt x="0" y="139"/>
                  </a:lnTo>
                  <a:lnTo>
                    <a:pt x="0" y="171"/>
                  </a:lnTo>
                  <a:lnTo>
                    <a:pt x="20" y="167"/>
                  </a:lnTo>
                  <a:lnTo>
                    <a:pt x="35" y="164"/>
                  </a:lnTo>
                  <a:lnTo>
                    <a:pt x="50" y="160"/>
                  </a:lnTo>
                  <a:lnTo>
                    <a:pt x="62" y="157"/>
                  </a:lnTo>
                  <a:lnTo>
                    <a:pt x="74" y="155"/>
                  </a:lnTo>
                  <a:lnTo>
                    <a:pt x="82" y="154"/>
                  </a:lnTo>
                  <a:lnTo>
                    <a:pt x="94" y="150"/>
                  </a:lnTo>
                  <a:lnTo>
                    <a:pt x="102" y="149"/>
                  </a:lnTo>
                  <a:lnTo>
                    <a:pt x="106" y="149"/>
                  </a:lnTo>
                  <a:lnTo>
                    <a:pt x="107" y="149"/>
                  </a:lnTo>
                  <a:lnTo>
                    <a:pt x="107" y="149"/>
                  </a:lnTo>
                  <a:lnTo>
                    <a:pt x="107" y="147"/>
                  </a:lnTo>
                  <a:lnTo>
                    <a:pt x="109" y="142"/>
                  </a:lnTo>
                  <a:lnTo>
                    <a:pt x="109" y="137"/>
                  </a:lnTo>
                  <a:lnTo>
                    <a:pt x="111" y="130"/>
                  </a:lnTo>
                  <a:lnTo>
                    <a:pt x="111" y="115"/>
                  </a:lnTo>
                  <a:lnTo>
                    <a:pt x="111" y="108"/>
                  </a:lnTo>
                  <a:lnTo>
                    <a:pt x="111" y="103"/>
                  </a:lnTo>
                  <a:lnTo>
                    <a:pt x="111" y="102"/>
                  </a:lnTo>
                  <a:lnTo>
                    <a:pt x="112" y="96"/>
                  </a:lnTo>
                  <a:lnTo>
                    <a:pt x="114" y="90"/>
                  </a:lnTo>
                  <a:lnTo>
                    <a:pt x="116" y="80"/>
                  </a:lnTo>
                  <a:lnTo>
                    <a:pt x="116" y="68"/>
                  </a:lnTo>
                  <a:lnTo>
                    <a:pt x="117" y="54"/>
                  </a:lnTo>
                  <a:lnTo>
                    <a:pt x="116" y="41"/>
                  </a:lnTo>
                  <a:lnTo>
                    <a:pt x="114" y="26"/>
                  </a:lnTo>
                  <a:lnTo>
                    <a:pt x="89" y="0"/>
                  </a:lnTo>
                  <a:close/>
                </a:path>
              </a:pathLst>
            </a:custGeom>
            <a:solidFill>
              <a:srgbClr val="0099CC"/>
            </a:solidFill>
            <a:ln w="12700">
              <a:solidFill>
                <a:srgbClr val="000000"/>
              </a:solidFill>
              <a:prstDash val="solid"/>
              <a:round/>
              <a:headEnd/>
              <a:tailEnd/>
            </a:ln>
          </p:spPr>
          <p:txBody>
            <a:bodyPr/>
            <a:lstStyle/>
            <a:p>
              <a:endParaRPr lang="ja-JP" altLang="en-US"/>
            </a:p>
          </p:txBody>
        </p:sp>
        <p:sp>
          <p:nvSpPr>
            <p:cNvPr id="80002" name="Line 130"/>
            <p:cNvSpPr>
              <a:spLocks noChangeShapeType="1"/>
            </p:cNvSpPr>
            <p:nvPr/>
          </p:nvSpPr>
          <p:spPr bwMode="auto">
            <a:xfrm flipV="1">
              <a:off x="4385" y="1039"/>
              <a:ext cx="45" cy="3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03" name="Freeform 131"/>
            <p:cNvSpPr>
              <a:spLocks/>
            </p:cNvSpPr>
            <p:nvPr/>
          </p:nvSpPr>
          <p:spPr bwMode="auto">
            <a:xfrm>
              <a:off x="4406" y="891"/>
              <a:ext cx="144" cy="126"/>
            </a:xfrm>
            <a:custGeom>
              <a:avLst/>
              <a:gdLst>
                <a:gd name="T0" fmla="*/ 15 w 103"/>
                <a:gd name="T1" fmla="*/ 96 h 96"/>
                <a:gd name="T2" fmla="*/ 19 w 103"/>
                <a:gd name="T3" fmla="*/ 94 h 96"/>
                <a:gd name="T4" fmla="*/ 25 w 103"/>
                <a:gd name="T5" fmla="*/ 91 h 96"/>
                <a:gd name="T6" fmla="*/ 34 w 103"/>
                <a:gd name="T7" fmla="*/ 84 h 96"/>
                <a:gd name="T8" fmla="*/ 46 w 103"/>
                <a:gd name="T9" fmla="*/ 77 h 96"/>
                <a:gd name="T10" fmla="*/ 68 w 103"/>
                <a:gd name="T11" fmla="*/ 59 h 96"/>
                <a:gd name="T12" fmla="*/ 78 w 103"/>
                <a:gd name="T13" fmla="*/ 49 h 96"/>
                <a:gd name="T14" fmla="*/ 84 w 103"/>
                <a:gd name="T15" fmla="*/ 40 h 96"/>
                <a:gd name="T16" fmla="*/ 88 w 103"/>
                <a:gd name="T17" fmla="*/ 40 h 96"/>
                <a:gd name="T18" fmla="*/ 93 w 103"/>
                <a:gd name="T19" fmla="*/ 40 h 96"/>
                <a:gd name="T20" fmla="*/ 100 w 103"/>
                <a:gd name="T21" fmla="*/ 39 h 96"/>
                <a:gd name="T22" fmla="*/ 103 w 103"/>
                <a:gd name="T23" fmla="*/ 35 h 96"/>
                <a:gd name="T24" fmla="*/ 101 w 103"/>
                <a:gd name="T25" fmla="*/ 32 h 96"/>
                <a:gd name="T26" fmla="*/ 98 w 103"/>
                <a:gd name="T27" fmla="*/ 30 h 96"/>
                <a:gd name="T28" fmla="*/ 94 w 103"/>
                <a:gd name="T29" fmla="*/ 30 h 96"/>
                <a:gd name="T30" fmla="*/ 93 w 103"/>
                <a:gd name="T31" fmla="*/ 30 h 96"/>
                <a:gd name="T32" fmla="*/ 94 w 103"/>
                <a:gd name="T33" fmla="*/ 28 h 96"/>
                <a:gd name="T34" fmla="*/ 100 w 103"/>
                <a:gd name="T35" fmla="*/ 27 h 96"/>
                <a:gd name="T36" fmla="*/ 103 w 103"/>
                <a:gd name="T37" fmla="*/ 25 h 96"/>
                <a:gd name="T38" fmla="*/ 103 w 103"/>
                <a:gd name="T39" fmla="*/ 20 h 96"/>
                <a:gd name="T40" fmla="*/ 103 w 103"/>
                <a:gd name="T41" fmla="*/ 15 h 96"/>
                <a:gd name="T42" fmla="*/ 100 w 103"/>
                <a:gd name="T43" fmla="*/ 10 h 96"/>
                <a:gd name="T44" fmla="*/ 94 w 103"/>
                <a:gd name="T45" fmla="*/ 8 h 96"/>
                <a:gd name="T46" fmla="*/ 93 w 103"/>
                <a:gd name="T47" fmla="*/ 8 h 96"/>
                <a:gd name="T48" fmla="*/ 88 w 103"/>
                <a:gd name="T49" fmla="*/ 10 h 96"/>
                <a:gd name="T50" fmla="*/ 89 w 103"/>
                <a:gd name="T51" fmla="*/ 8 h 96"/>
                <a:gd name="T52" fmla="*/ 91 w 103"/>
                <a:gd name="T53" fmla="*/ 5 h 96"/>
                <a:gd name="T54" fmla="*/ 93 w 103"/>
                <a:gd name="T55" fmla="*/ 1 h 96"/>
                <a:gd name="T56" fmla="*/ 89 w 103"/>
                <a:gd name="T57" fmla="*/ 0 h 96"/>
                <a:gd name="T58" fmla="*/ 84 w 103"/>
                <a:gd name="T59" fmla="*/ 0 h 96"/>
                <a:gd name="T60" fmla="*/ 76 w 103"/>
                <a:gd name="T61" fmla="*/ 1 h 96"/>
                <a:gd name="T62" fmla="*/ 69 w 103"/>
                <a:gd name="T63" fmla="*/ 7 h 96"/>
                <a:gd name="T64" fmla="*/ 64 w 103"/>
                <a:gd name="T65" fmla="*/ 15 h 96"/>
                <a:gd name="T66" fmla="*/ 42 w 103"/>
                <a:gd name="T67" fmla="*/ 33 h 96"/>
                <a:gd name="T68" fmla="*/ 27 w 103"/>
                <a:gd name="T69" fmla="*/ 47 h 96"/>
                <a:gd name="T70" fmla="*/ 15 w 103"/>
                <a:gd name="T71" fmla="*/ 57 h 96"/>
                <a:gd name="T72" fmla="*/ 9 w 103"/>
                <a:gd name="T73" fmla="*/ 64 h 96"/>
                <a:gd name="T74" fmla="*/ 3 w 103"/>
                <a:gd name="T75" fmla="*/ 69 h 96"/>
                <a:gd name="T76" fmla="*/ 2 w 103"/>
                <a:gd name="T77" fmla="*/ 71 h 96"/>
                <a:gd name="T78" fmla="*/ 0 w 103"/>
                <a:gd name="T79" fmla="*/ 71 h 96"/>
                <a:gd name="T80" fmla="*/ 15 w 103"/>
                <a:gd name="T8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3" h="96">
                  <a:moveTo>
                    <a:pt x="15" y="96"/>
                  </a:moveTo>
                  <a:lnTo>
                    <a:pt x="19" y="94"/>
                  </a:lnTo>
                  <a:lnTo>
                    <a:pt x="25" y="91"/>
                  </a:lnTo>
                  <a:lnTo>
                    <a:pt x="34" y="84"/>
                  </a:lnTo>
                  <a:lnTo>
                    <a:pt x="46" y="77"/>
                  </a:lnTo>
                  <a:lnTo>
                    <a:pt x="68" y="59"/>
                  </a:lnTo>
                  <a:lnTo>
                    <a:pt x="78" y="49"/>
                  </a:lnTo>
                  <a:lnTo>
                    <a:pt x="84" y="40"/>
                  </a:lnTo>
                  <a:lnTo>
                    <a:pt x="88" y="40"/>
                  </a:lnTo>
                  <a:lnTo>
                    <a:pt x="93" y="40"/>
                  </a:lnTo>
                  <a:lnTo>
                    <a:pt x="100" y="39"/>
                  </a:lnTo>
                  <a:lnTo>
                    <a:pt x="103" y="35"/>
                  </a:lnTo>
                  <a:lnTo>
                    <a:pt x="101" y="32"/>
                  </a:lnTo>
                  <a:lnTo>
                    <a:pt x="98" y="30"/>
                  </a:lnTo>
                  <a:lnTo>
                    <a:pt x="94" y="30"/>
                  </a:lnTo>
                  <a:lnTo>
                    <a:pt x="93" y="30"/>
                  </a:lnTo>
                  <a:lnTo>
                    <a:pt x="94" y="28"/>
                  </a:lnTo>
                  <a:lnTo>
                    <a:pt x="100" y="27"/>
                  </a:lnTo>
                  <a:lnTo>
                    <a:pt x="103" y="25"/>
                  </a:lnTo>
                  <a:lnTo>
                    <a:pt x="103" y="20"/>
                  </a:lnTo>
                  <a:lnTo>
                    <a:pt x="103" y="15"/>
                  </a:lnTo>
                  <a:lnTo>
                    <a:pt x="100" y="10"/>
                  </a:lnTo>
                  <a:lnTo>
                    <a:pt x="94" y="8"/>
                  </a:lnTo>
                  <a:lnTo>
                    <a:pt x="93" y="8"/>
                  </a:lnTo>
                  <a:lnTo>
                    <a:pt x="88" y="10"/>
                  </a:lnTo>
                  <a:lnTo>
                    <a:pt x="89" y="8"/>
                  </a:lnTo>
                  <a:lnTo>
                    <a:pt x="91" y="5"/>
                  </a:lnTo>
                  <a:lnTo>
                    <a:pt x="93" y="1"/>
                  </a:lnTo>
                  <a:lnTo>
                    <a:pt x="89" y="0"/>
                  </a:lnTo>
                  <a:lnTo>
                    <a:pt x="84" y="0"/>
                  </a:lnTo>
                  <a:lnTo>
                    <a:pt x="76" y="1"/>
                  </a:lnTo>
                  <a:lnTo>
                    <a:pt x="69" y="7"/>
                  </a:lnTo>
                  <a:lnTo>
                    <a:pt x="64" y="15"/>
                  </a:lnTo>
                  <a:lnTo>
                    <a:pt x="42" y="33"/>
                  </a:lnTo>
                  <a:lnTo>
                    <a:pt x="27" y="47"/>
                  </a:lnTo>
                  <a:lnTo>
                    <a:pt x="15" y="57"/>
                  </a:lnTo>
                  <a:lnTo>
                    <a:pt x="9" y="64"/>
                  </a:lnTo>
                  <a:lnTo>
                    <a:pt x="3" y="69"/>
                  </a:lnTo>
                  <a:lnTo>
                    <a:pt x="2" y="71"/>
                  </a:lnTo>
                  <a:lnTo>
                    <a:pt x="0" y="71"/>
                  </a:lnTo>
                  <a:lnTo>
                    <a:pt x="15" y="96"/>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04" name="Freeform 132"/>
            <p:cNvSpPr>
              <a:spLocks/>
            </p:cNvSpPr>
            <p:nvPr/>
          </p:nvSpPr>
          <p:spPr bwMode="auto">
            <a:xfrm>
              <a:off x="4406" y="891"/>
              <a:ext cx="144" cy="126"/>
            </a:xfrm>
            <a:custGeom>
              <a:avLst/>
              <a:gdLst>
                <a:gd name="T0" fmla="*/ 15 w 103"/>
                <a:gd name="T1" fmla="*/ 96 h 96"/>
                <a:gd name="T2" fmla="*/ 19 w 103"/>
                <a:gd name="T3" fmla="*/ 94 h 96"/>
                <a:gd name="T4" fmla="*/ 25 w 103"/>
                <a:gd name="T5" fmla="*/ 91 h 96"/>
                <a:gd name="T6" fmla="*/ 34 w 103"/>
                <a:gd name="T7" fmla="*/ 84 h 96"/>
                <a:gd name="T8" fmla="*/ 46 w 103"/>
                <a:gd name="T9" fmla="*/ 77 h 96"/>
                <a:gd name="T10" fmla="*/ 68 w 103"/>
                <a:gd name="T11" fmla="*/ 59 h 96"/>
                <a:gd name="T12" fmla="*/ 78 w 103"/>
                <a:gd name="T13" fmla="*/ 49 h 96"/>
                <a:gd name="T14" fmla="*/ 84 w 103"/>
                <a:gd name="T15" fmla="*/ 40 h 96"/>
                <a:gd name="T16" fmla="*/ 88 w 103"/>
                <a:gd name="T17" fmla="*/ 40 h 96"/>
                <a:gd name="T18" fmla="*/ 93 w 103"/>
                <a:gd name="T19" fmla="*/ 40 h 96"/>
                <a:gd name="T20" fmla="*/ 100 w 103"/>
                <a:gd name="T21" fmla="*/ 39 h 96"/>
                <a:gd name="T22" fmla="*/ 103 w 103"/>
                <a:gd name="T23" fmla="*/ 35 h 96"/>
                <a:gd name="T24" fmla="*/ 101 w 103"/>
                <a:gd name="T25" fmla="*/ 32 h 96"/>
                <a:gd name="T26" fmla="*/ 98 w 103"/>
                <a:gd name="T27" fmla="*/ 30 h 96"/>
                <a:gd name="T28" fmla="*/ 94 w 103"/>
                <a:gd name="T29" fmla="*/ 30 h 96"/>
                <a:gd name="T30" fmla="*/ 93 w 103"/>
                <a:gd name="T31" fmla="*/ 30 h 96"/>
                <a:gd name="T32" fmla="*/ 94 w 103"/>
                <a:gd name="T33" fmla="*/ 28 h 96"/>
                <a:gd name="T34" fmla="*/ 100 w 103"/>
                <a:gd name="T35" fmla="*/ 27 h 96"/>
                <a:gd name="T36" fmla="*/ 103 w 103"/>
                <a:gd name="T37" fmla="*/ 25 h 96"/>
                <a:gd name="T38" fmla="*/ 103 w 103"/>
                <a:gd name="T39" fmla="*/ 20 h 96"/>
                <a:gd name="T40" fmla="*/ 103 w 103"/>
                <a:gd name="T41" fmla="*/ 15 h 96"/>
                <a:gd name="T42" fmla="*/ 100 w 103"/>
                <a:gd name="T43" fmla="*/ 10 h 96"/>
                <a:gd name="T44" fmla="*/ 94 w 103"/>
                <a:gd name="T45" fmla="*/ 8 h 96"/>
                <a:gd name="T46" fmla="*/ 93 w 103"/>
                <a:gd name="T47" fmla="*/ 8 h 96"/>
                <a:gd name="T48" fmla="*/ 88 w 103"/>
                <a:gd name="T49" fmla="*/ 10 h 96"/>
                <a:gd name="T50" fmla="*/ 89 w 103"/>
                <a:gd name="T51" fmla="*/ 8 h 96"/>
                <a:gd name="T52" fmla="*/ 91 w 103"/>
                <a:gd name="T53" fmla="*/ 5 h 96"/>
                <a:gd name="T54" fmla="*/ 93 w 103"/>
                <a:gd name="T55" fmla="*/ 1 h 96"/>
                <a:gd name="T56" fmla="*/ 89 w 103"/>
                <a:gd name="T57" fmla="*/ 0 h 96"/>
                <a:gd name="T58" fmla="*/ 84 w 103"/>
                <a:gd name="T59" fmla="*/ 0 h 96"/>
                <a:gd name="T60" fmla="*/ 76 w 103"/>
                <a:gd name="T61" fmla="*/ 1 h 96"/>
                <a:gd name="T62" fmla="*/ 69 w 103"/>
                <a:gd name="T63" fmla="*/ 7 h 96"/>
                <a:gd name="T64" fmla="*/ 64 w 103"/>
                <a:gd name="T65" fmla="*/ 15 h 96"/>
                <a:gd name="T66" fmla="*/ 42 w 103"/>
                <a:gd name="T67" fmla="*/ 33 h 96"/>
                <a:gd name="T68" fmla="*/ 27 w 103"/>
                <a:gd name="T69" fmla="*/ 47 h 96"/>
                <a:gd name="T70" fmla="*/ 15 w 103"/>
                <a:gd name="T71" fmla="*/ 57 h 96"/>
                <a:gd name="T72" fmla="*/ 9 w 103"/>
                <a:gd name="T73" fmla="*/ 64 h 96"/>
                <a:gd name="T74" fmla="*/ 3 w 103"/>
                <a:gd name="T75" fmla="*/ 69 h 96"/>
                <a:gd name="T76" fmla="*/ 2 w 103"/>
                <a:gd name="T77" fmla="*/ 71 h 96"/>
                <a:gd name="T78" fmla="*/ 0 w 103"/>
                <a:gd name="T79" fmla="*/ 7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96">
                  <a:moveTo>
                    <a:pt x="15" y="96"/>
                  </a:moveTo>
                  <a:lnTo>
                    <a:pt x="19" y="94"/>
                  </a:lnTo>
                  <a:lnTo>
                    <a:pt x="25" y="91"/>
                  </a:lnTo>
                  <a:lnTo>
                    <a:pt x="34" y="84"/>
                  </a:lnTo>
                  <a:lnTo>
                    <a:pt x="46" y="77"/>
                  </a:lnTo>
                  <a:lnTo>
                    <a:pt x="68" y="59"/>
                  </a:lnTo>
                  <a:lnTo>
                    <a:pt x="78" y="49"/>
                  </a:lnTo>
                  <a:lnTo>
                    <a:pt x="84" y="40"/>
                  </a:lnTo>
                  <a:lnTo>
                    <a:pt x="88" y="40"/>
                  </a:lnTo>
                  <a:lnTo>
                    <a:pt x="93" y="40"/>
                  </a:lnTo>
                  <a:lnTo>
                    <a:pt x="100" y="39"/>
                  </a:lnTo>
                  <a:lnTo>
                    <a:pt x="103" y="35"/>
                  </a:lnTo>
                  <a:lnTo>
                    <a:pt x="101" y="32"/>
                  </a:lnTo>
                  <a:lnTo>
                    <a:pt x="98" y="30"/>
                  </a:lnTo>
                  <a:lnTo>
                    <a:pt x="94" y="30"/>
                  </a:lnTo>
                  <a:lnTo>
                    <a:pt x="93" y="30"/>
                  </a:lnTo>
                  <a:lnTo>
                    <a:pt x="94" y="28"/>
                  </a:lnTo>
                  <a:lnTo>
                    <a:pt x="100" y="27"/>
                  </a:lnTo>
                  <a:lnTo>
                    <a:pt x="103" y="25"/>
                  </a:lnTo>
                  <a:lnTo>
                    <a:pt x="103" y="20"/>
                  </a:lnTo>
                  <a:lnTo>
                    <a:pt x="103" y="15"/>
                  </a:lnTo>
                  <a:lnTo>
                    <a:pt x="100" y="10"/>
                  </a:lnTo>
                  <a:lnTo>
                    <a:pt x="94" y="8"/>
                  </a:lnTo>
                  <a:lnTo>
                    <a:pt x="93" y="8"/>
                  </a:lnTo>
                  <a:lnTo>
                    <a:pt x="88" y="10"/>
                  </a:lnTo>
                  <a:lnTo>
                    <a:pt x="89" y="8"/>
                  </a:lnTo>
                  <a:lnTo>
                    <a:pt x="91" y="5"/>
                  </a:lnTo>
                  <a:lnTo>
                    <a:pt x="93" y="1"/>
                  </a:lnTo>
                  <a:lnTo>
                    <a:pt x="89" y="0"/>
                  </a:lnTo>
                  <a:lnTo>
                    <a:pt x="84" y="0"/>
                  </a:lnTo>
                  <a:lnTo>
                    <a:pt x="76" y="1"/>
                  </a:lnTo>
                  <a:lnTo>
                    <a:pt x="69" y="7"/>
                  </a:lnTo>
                  <a:lnTo>
                    <a:pt x="64" y="15"/>
                  </a:lnTo>
                  <a:lnTo>
                    <a:pt x="42" y="33"/>
                  </a:lnTo>
                  <a:lnTo>
                    <a:pt x="27" y="47"/>
                  </a:lnTo>
                  <a:lnTo>
                    <a:pt x="15" y="57"/>
                  </a:lnTo>
                  <a:lnTo>
                    <a:pt x="9" y="64"/>
                  </a:lnTo>
                  <a:lnTo>
                    <a:pt x="3" y="69"/>
                  </a:lnTo>
                  <a:lnTo>
                    <a:pt x="2" y="71"/>
                  </a:lnTo>
                  <a:lnTo>
                    <a:pt x="0" y="7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05" name="Freeform 133"/>
            <p:cNvSpPr>
              <a:spLocks/>
            </p:cNvSpPr>
            <p:nvPr/>
          </p:nvSpPr>
          <p:spPr bwMode="auto">
            <a:xfrm>
              <a:off x="4336" y="1111"/>
              <a:ext cx="54" cy="47"/>
            </a:xfrm>
            <a:custGeom>
              <a:avLst/>
              <a:gdLst>
                <a:gd name="T0" fmla="*/ 0 w 38"/>
                <a:gd name="T1" fmla="*/ 10 h 36"/>
                <a:gd name="T2" fmla="*/ 11 w 38"/>
                <a:gd name="T3" fmla="*/ 7 h 36"/>
                <a:gd name="T4" fmla="*/ 21 w 38"/>
                <a:gd name="T5" fmla="*/ 5 h 36"/>
                <a:gd name="T6" fmla="*/ 28 w 38"/>
                <a:gd name="T7" fmla="*/ 4 h 36"/>
                <a:gd name="T8" fmla="*/ 32 w 38"/>
                <a:gd name="T9" fmla="*/ 2 h 36"/>
                <a:gd name="T10" fmla="*/ 35 w 38"/>
                <a:gd name="T11" fmla="*/ 2 h 36"/>
                <a:gd name="T12" fmla="*/ 37 w 38"/>
                <a:gd name="T13" fmla="*/ 0 h 36"/>
                <a:gd name="T14" fmla="*/ 37 w 38"/>
                <a:gd name="T15" fmla="*/ 0 h 36"/>
                <a:gd name="T16" fmla="*/ 37 w 38"/>
                <a:gd name="T17" fmla="*/ 2 h 36"/>
                <a:gd name="T18" fmla="*/ 37 w 38"/>
                <a:gd name="T19" fmla="*/ 5 h 36"/>
                <a:gd name="T20" fmla="*/ 38 w 38"/>
                <a:gd name="T21" fmla="*/ 14 h 36"/>
                <a:gd name="T22" fmla="*/ 37 w 38"/>
                <a:gd name="T23" fmla="*/ 24 h 36"/>
                <a:gd name="T24" fmla="*/ 32 w 38"/>
                <a:gd name="T25" fmla="*/ 31 h 36"/>
                <a:gd name="T26" fmla="*/ 23 w 38"/>
                <a:gd name="T27" fmla="*/ 34 h 36"/>
                <a:gd name="T28" fmla="*/ 18 w 38"/>
                <a:gd name="T29" fmla="*/ 36 h 36"/>
                <a:gd name="T30" fmla="*/ 13 w 38"/>
                <a:gd name="T31" fmla="*/ 36 h 36"/>
                <a:gd name="T32" fmla="*/ 11 w 38"/>
                <a:gd name="T33" fmla="*/ 36 h 36"/>
                <a:gd name="T34" fmla="*/ 10 w 38"/>
                <a:gd name="T35" fmla="*/ 36 h 36"/>
                <a:gd name="T36" fmla="*/ 5 w 38"/>
                <a:gd name="T37" fmla="*/ 32 h 36"/>
                <a:gd name="T38" fmla="*/ 1 w 38"/>
                <a:gd name="T39" fmla="*/ 26 h 36"/>
                <a:gd name="T40" fmla="*/ 0 w 38"/>
                <a:gd name="T41" fmla="*/ 19 h 36"/>
                <a:gd name="T42" fmla="*/ 0 w 38"/>
                <a:gd name="T43" fmla="*/ 10 h 36"/>
                <a:gd name="T44" fmla="*/ 0 w 38"/>
                <a:gd name="T45"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36">
                  <a:moveTo>
                    <a:pt x="0" y="10"/>
                  </a:moveTo>
                  <a:lnTo>
                    <a:pt x="11" y="7"/>
                  </a:lnTo>
                  <a:lnTo>
                    <a:pt x="21" y="5"/>
                  </a:lnTo>
                  <a:lnTo>
                    <a:pt x="28" y="4"/>
                  </a:lnTo>
                  <a:lnTo>
                    <a:pt x="32" y="2"/>
                  </a:lnTo>
                  <a:lnTo>
                    <a:pt x="35" y="2"/>
                  </a:lnTo>
                  <a:lnTo>
                    <a:pt x="37" y="0"/>
                  </a:lnTo>
                  <a:lnTo>
                    <a:pt x="37" y="0"/>
                  </a:lnTo>
                  <a:lnTo>
                    <a:pt x="37" y="2"/>
                  </a:lnTo>
                  <a:lnTo>
                    <a:pt x="37" y="5"/>
                  </a:lnTo>
                  <a:lnTo>
                    <a:pt x="38" y="14"/>
                  </a:lnTo>
                  <a:lnTo>
                    <a:pt x="37" y="24"/>
                  </a:lnTo>
                  <a:lnTo>
                    <a:pt x="32" y="31"/>
                  </a:lnTo>
                  <a:lnTo>
                    <a:pt x="23" y="34"/>
                  </a:lnTo>
                  <a:lnTo>
                    <a:pt x="18" y="36"/>
                  </a:lnTo>
                  <a:lnTo>
                    <a:pt x="13" y="36"/>
                  </a:lnTo>
                  <a:lnTo>
                    <a:pt x="11" y="36"/>
                  </a:lnTo>
                  <a:lnTo>
                    <a:pt x="10" y="36"/>
                  </a:lnTo>
                  <a:lnTo>
                    <a:pt x="5" y="32"/>
                  </a:lnTo>
                  <a:lnTo>
                    <a:pt x="1" y="26"/>
                  </a:lnTo>
                  <a:lnTo>
                    <a:pt x="0" y="19"/>
                  </a:lnTo>
                  <a:lnTo>
                    <a:pt x="0" y="10"/>
                  </a:lnTo>
                  <a:lnTo>
                    <a:pt x="0" y="1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06" name="Freeform 134"/>
            <p:cNvSpPr>
              <a:spLocks/>
            </p:cNvSpPr>
            <p:nvPr/>
          </p:nvSpPr>
          <p:spPr bwMode="auto">
            <a:xfrm>
              <a:off x="4292" y="1165"/>
              <a:ext cx="159" cy="103"/>
            </a:xfrm>
            <a:custGeom>
              <a:avLst/>
              <a:gdLst>
                <a:gd name="T0" fmla="*/ 3 w 114"/>
                <a:gd name="T1" fmla="*/ 23 h 79"/>
                <a:gd name="T2" fmla="*/ 3 w 114"/>
                <a:gd name="T3" fmla="*/ 23 h 79"/>
                <a:gd name="T4" fmla="*/ 3 w 114"/>
                <a:gd name="T5" fmla="*/ 28 h 79"/>
                <a:gd name="T6" fmla="*/ 1 w 114"/>
                <a:gd name="T7" fmla="*/ 33 h 79"/>
                <a:gd name="T8" fmla="*/ 0 w 114"/>
                <a:gd name="T9" fmla="*/ 40 h 79"/>
                <a:gd name="T10" fmla="*/ 0 w 114"/>
                <a:gd name="T11" fmla="*/ 59 h 79"/>
                <a:gd name="T12" fmla="*/ 3 w 114"/>
                <a:gd name="T13" fmla="*/ 69 h 79"/>
                <a:gd name="T14" fmla="*/ 6 w 114"/>
                <a:gd name="T15" fmla="*/ 79 h 79"/>
                <a:gd name="T16" fmla="*/ 23 w 114"/>
                <a:gd name="T17" fmla="*/ 75 h 79"/>
                <a:gd name="T18" fmla="*/ 40 w 114"/>
                <a:gd name="T19" fmla="*/ 72 h 79"/>
                <a:gd name="T20" fmla="*/ 53 w 114"/>
                <a:gd name="T21" fmla="*/ 69 h 79"/>
                <a:gd name="T22" fmla="*/ 65 w 114"/>
                <a:gd name="T23" fmla="*/ 67 h 79"/>
                <a:gd name="T24" fmla="*/ 75 w 114"/>
                <a:gd name="T25" fmla="*/ 65 h 79"/>
                <a:gd name="T26" fmla="*/ 84 w 114"/>
                <a:gd name="T27" fmla="*/ 64 h 79"/>
                <a:gd name="T28" fmla="*/ 96 w 114"/>
                <a:gd name="T29" fmla="*/ 62 h 79"/>
                <a:gd name="T30" fmla="*/ 102 w 114"/>
                <a:gd name="T31" fmla="*/ 60 h 79"/>
                <a:gd name="T32" fmla="*/ 106 w 114"/>
                <a:gd name="T33" fmla="*/ 59 h 79"/>
                <a:gd name="T34" fmla="*/ 107 w 114"/>
                <a:gd name="T35" fmla="*/ 59 h 79"/>
                <a:gd name="T36" fmla="*/ 107 w 114"/>
                <a:gd name="T37" fmla="*/ 59 h 79"/>
                <a:gd name="T38" fmla="*/ 109 w 114"/>
                <a:gd name="T39" fmla="*/ 57 h 79"/>
                <a:gd name="T40" fmla="*/ 109 w 114"/>
                <a:gd name="T41" fmla="*/ 55 h 79"/>
                <a:gd name="T42" fmla="*/ 111 w 114"/>
                <a:gd name="T43" fmla="*/ 50 h 79"/>
                <a:gd name="T44" fmla="*/ 112 w 114"/>
                <a:gd name="T45" fmla="*/ 43 h 79"/>
                <a:gd name="T46" fmla="*/ 114 w 114"/>
                <a:gd name="T47" fmla="*/ 35 h 79"/>
                <a:gd name="T48" fmla="*/ 112 w 114"/>
                <a:gd name="T49" fmla="*/ 25 h 79"/>
                <a:gd name="T50" fmla="*/ 111 w 114"/>
                <a:gd name="T51" fmla="*/ 13 h 79"/>
                <a:gd name="T52" fmla="*/ 107 w 114"/>
                <a:gd name="T53" fmla="*/ 0 h 79"/>
                <a:gd name="T54" fmla="*/ 107 w 114"/>
                <a:gd name="T55" fmla="*/ 0 h 79"/>
                <a:gd name="T56" fmla="*/ 104 w 114"/>
                <a:gd name="T57" fmla="*/ 0 h 79"/>
                <a:gd name="T58" fmla="*/ 94 w 114"/>
                <a:gd name="T59" fmla="*/ 0 h 79"/>
                <a:gd name="T60" fmla="*/ 79 w 114"/>
                <a:gd name="T61" fmla="*/ 1 h 79"/>
                <a:gd name="T62" fmla="*/ 60 w 114"/>
                <a:gd name="T63" fmla="*/ 3 h 79"/>
                <a:gd name="T64" fmla="*/ 42 w 114"/>
                <a:gd name="T65" fmla="*/ 6 h 79"/>
                <a:gd name="T66" fmla="*/ 25 w 114"/>
                <a:gd name="T67" fmla="*/ 11 h 79"/>
                <a:gd name="T68" fmla="*/ 11 w 114"/>
                <a:gd name="T69" fmla="*/ 17 h 79"/>
                <a:gd name="T70" fmla="*/ 6 w 114"/>
                <a:gd name="T71" fmla="*/ 20 h 79"/>
                <a:gd name="T72" fmla="*/ 3 w 114"/>
                <a:gd name="T73" fmla="*/ 23 h 79"/>
                <a:gd name="T74" fmla="*/ 3 w 114"/>
                <a:gd name="T75" fmla="*/ 2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79">
                  <a:moveTo>
                    <a:pt x="3" y="23"/>
                  </a:moveTo>
                  <a:lnTo>
                    <a:pt x="3" y="23"/>
                  </a:lnTo>
                  <a:lnTo>
                    <a:pt x="3" y="28"/>
                  </a:lnTo>
                  <a:lnTo>
                    <a:pt x="1" y="33"/>
                  </a:lnTo>
                  <a:lnTo>
                    <a:pt x="0" y="40"/>
                  </a:lnTo>
                  <a:lnTo>
                    <a:pt x="0" y="59"/>
                  </a:lnTo>
                  <a:lnTo>
                    <a:pt x="3" y="69"/>
                  </a:lnTo>
                  <a:lnTo>
                    <a:pt x="6" y="79"/>
                  </a:lnTo>
                  <a:lnTo>
                    <a:pt x="23" y="75"/>
                  </a:lnTo>
                  <a:lnTo>
                    <a:pt x="40" y="72"/>
                  </a:lnTo>
                  <a:lnTo>
                    <a:pt x="53" y="69"/>
                  </a:lnTo>
                  <a:lnTo>
                    <a:pt x="65" y="67"/>
                  </a:lnTo>
                  <a:lnTo>
                    <a:pt x="75" y="65"/>
                  </a:lnTo>
                  <a:lnTo>
                    <a:pt x="84" y="64"/>
                  </a:lnTo>
                  <a:lnTo>
                    <a:pt x="96" y="62"/>
                  </a:lnTo>
                  <a:lnTo>
                    <a:pt x="102" y="60"/>
                  </a:lnTo>
                  <a:lnTo>
                    <a:pt x="106" y="59"/>
                  </a:lnTo>
                  <a:lnTo>
                    <a:pt x="107" y="59"/>
                  </a:lnTo>
                  <a:lnTo>
                    <a:pt x="107" y="59"/>
                  </a:lnTo>
                  <a:lnTo>
                    <a:pt x="109" y="57"/>
                  </a:lnTo>
                  <a:lnTo>
                    <a:pt x="109" y="55"/>
                  </a:lnTo>
                  <a:lnTo>
                    <a:pt x="111" y="50"/>
                  </a:lnTo>
                  <a:lnTo>
                    <a:pt x="112" y="43"/>
                  </a:lnTo>
                  <a:lnTo>
                    <a:pt x="114" y="35"/>
                  </a:lnTo>
                  <a:lnTo>
                    <a:pt x="112" y="25"/>
                  </a:lnTo>
                  <a:lnTo>
                    <a:pt x="111" y="13"/>
                  </a:lnTo>
                  <a:lnTo>
                    <a:pt x="107" y="0"/>
                  </a:lnTo>
                  <a:lnTo>
                    <a:pt x="107" y="0"/>
                  </a:lnTo>
                  <a:lnTo>
                    <a:pt x="104" y="0"/>
                  </a:lnTo>
                  <a:lnTo>
                    <a:pt x="94" y="0"/>
                  </a:lnTo>
                  <a:lnTo>
                    <a:pt x="79" y="1"/>
                  </a:lnTo>
                  <a:lnTo>
                    <a:pt x="60" y="3"/>
                  </a:lnTo>
                  <a:lnTo>
                    <a:pt x="42" y="6"/>
                  </a:lnTo>
                  <a:lnTo>
                    <a:pt x="25" y="11"/>
                  </a:lnTo>
                  <a:lnTo>
                    <a:pt x="11" y="17"/>
                  </a:lnTo>
                  <a:lnTo>
                    <a:pt x="6" y="20"/>
                  </a:lnTo>
                  <a:lnTo>
                    <a:pt x="3" y="23"/>
                  </a:lnTo>
                  <a:lnTo>
                    <a:pt x="3" y="23"/>
                  </a:lnTo>
                  <a:close/>
                </a:path>
              </a:pathLst>
            </a:custGeom>
            <a:solidFill>
              <a:srgbClr val="FF7F00"/>
            </a:solidFill>
            <a:ln w="12700">
              <a:solidFill>
                <a:srgbClr val="000000"/>
              </a:solidFill>
              <a:prstDash val="solid"/>
              <a:round/>
              <a:headEnd/>
              <a:tailEnd/>
            </a:ln>
          </p:spPr>
          <p:txBody>
            <a:bodyPr/>
            <a:lstStyle/>
            <a:p>
              <a:endParaRPr lang="ja-JP" altLang="en-US"/>
            </a:p>
          </p:txBody>
        </p:sp>
        <p:sp>
          <p:nvSpPr>
            <p:cNvPr id="80007" name="Freeform 135"/>
            <p:cNvSpPr>
              <a:spLocks/>
            </p:cNvSpPr>
            <p:nvPr/>
          </p:nvSpPr>
          <p:spPr bwMode="auto">
            <a:xfrm>
              <a:off x="4376" y="1340"/>
              <a:ext cx="75" cy="49"/>
            </a:xfrm>
            <a:custGeom>
              <a:avLst/>
              <a:gdLst>
                <a:gd name="T0" fmla="*/ 0 w 54"/>
                <a:gd name="T1" fmla="*/ 16 h 37"/>
                <a:gd name="T2" fmla="*/ 0 w 54"/>
                <a:gd name="T3" fmla="*/ 17 h 37"/>
                <a:gd name="T4" fmla="*/ 0 w 54"/>
                <a:gd name="T5" fmla="*/ 19 h 37"/>
                <a:gd name="T6" fmla="*/ 0 w 54"/>
                <a:gd name="T7" fmla="*/ 26 h 37"/>
                <a:gd name="T8" fmla="*/ 4 w 54"/>
                <a:gd name="T9" fmla="*/ 37 h 37"/>
                <a:gd name="T10" fmla="*/ 20 w 54"/>
                <a:gd name="T11" fmla="*/ 27 h 37"/>
                <a:gd name="T12" fmla="*/ 32 w 54"/>
                <a:gd name="T13" fmla="*/ 21 h 37"/>
                <a:gd name="T14" fmla="*/ 42 w 54"/>
                <a:gd name="T15" fmla="*/ 16 h 37"/>
                <a:gd name="T16" fmla="*/ 47 w 54"/>
                <a:gd name="T17" fmla="*/ 12 h 37"/>
                <a:gd name="T18" fmla="*/ 51 w 54"/>
                <a:gd name="T19" fmla="*/ 9 h 37"/>
                <a:gd name="T20" fmla="*/ 52 w 54"/>
                <a:gd name="T21" fmla="*/ 9 h 37"/>
                <a:gd name="T22" fmla="*/ 54 w 54"/>
                <a:gd name="T23" fmla="*/ 7 h 37"/>
                <a:gd name="T24" fmla="*/ 54 w 54"/>
                <a:gd name="T25" fmla="*/ 7 h 37"/>
                <a:gd name="T26" fmla="*/ 54 w 54"/>
                <a:gd name="T27" fmla="*/ 5 h 37"/>
                <a:gd name="T28" fmla="*/ 51 w 54"/>
                <a:gd name="T29" fmla="*/ 4 h 37"/>
                <a:gd name="T30" fmla="*/ 47 w 54"/>
                <a:gd name="T31" fmla="*/ 2 h 37"/>
                <a:gd name="T32" fmla="*/ 42 w 54"/>
                <a:gd name="T33" fmla="*/ 2 h 37"/>
                <a:gd name="T34" fmla="*/ 34 w 54"/>
                <a:gd name="T35" fmla="*/ 0 h 37"/>
                <a:gd name="T36" fmla="*/ 0 w 54"/>
                <a:gd name="T37" fmla="*/ 1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37">
                  <a:moveTo>
                    <a:pt x="0" y="16"/>
                  </a:moveTo>
                  <a:lnTo>
                    <a:pt x="0" y="17"/>
                  </a:lnTo>
                  <a:lnTo>
                    <a:pt x="0" y="19"/>
                  </a:lnTo>
                  <a:lnTo>
                    <a:pt x="0" y="26"/>
                  </a:lnTo>
                  <a:lnTo>
                    <a:pt x="4" y="37"/>
                  </a:lnTo>
                  <a:lnTo>
                    <a:pt x="20" y="27"/>
                  </a:lnTo>
                  <a:lnTo>
                    <a:pt x="32" y="21"/>
                  </a:lnTo>
                  <a:lnTo>
                    <a:pt x="42" y="16"/>
                  </a:lnTo>
                  <a:lnTo>
                    <a:pt x="47" y="12"/>
                  </a:lnTo>
                  <a:lnTo>
                    <a:pt x="51" y="9"/>
                  </a:lnTo>
                  <a:lnTo>
                    <a:pt x="52" y="9"/>
                  </a:lnTo>
                  <a:lnTo>
                    <a:pt x="54" y="7"/>
                  </a:lnTo>
                  <a:lnTo>
                    <a:pt x="54" y="7"/>
                  </a:lnTo>
                  <a:lnTo>
                    <a:pt x="54" y="5"/>
                  </a:lnTo>
                  <a:lnTo>
                    <a:pt x="51" y="4"/>
                  </a:lnTo>
                  <a:lnTo>
                    <a:pt x="47" y="2"/>
                  </a:lnTo>
                  <a:lnTo>
                    <a:pt x="42" y="2"/>
                  </a:lnTo>
                  <a:lnTo>
                    <a:pt x="34" y="0"/>
                  </a:lnTo>
                  <a:lnTo>
                    <a:pt x="0" y="1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08" name="Freeform 136"/>
            <p:cNvSpPr>
              <a:spLocks/>
            </p:cNvSpPr>
            <p:nvPr/>
          </p:nvSpPr>
          <p:spPr bwMode="auto">
            <a:xfrm>
              <a:off x="4376" y="1340"/>
              <a:ext cx="75" cy="49"/>
            </a:xfrm>
            <a:custGeom>
              <a:avLst/>
              <a:gdLst>
                <a:gd name="T0" fmla="*/ 0 w 54"/>
                <a:gd name="T1" fmla="*/ 16 h 37"/>
                <a:gd name="T2" fmla="*/ 0 w 54"/>
                <a:gd name="T3" fmla="*/ 17 h 37"/>
                <a:gd name="T4" fmla="*/ 0 w 54"/>
                <a:gd name="T5" fmla="*/ 19 h 37"/>
                <a:gd name="T6" fmla="*/ 0 w 54"/>
                <a:gd name="T7" fmla="*/ 26 h 37"/>
                <a:gd name="T8" fmla="*/ 4 w 54"/>
                <a:gd name="T9" fmla="*/ 37 h 37"/>
                <a:gd name="T10" fmla="*/ 20 w 54"/>
                <a:gd name="T11" fmla="*/ 27 h 37"/>
                <a:gd name="T12" fmla="*/ 32 w 54"/>
                <a:gd name="T13" fmla="*/ 21 h 37"/>
                <a:gd name="T14" fmla="*/ 42 w 54"/>
                <a:gd name="T15" fmla="*/ 16 h 37"/>
                <a:gd name="T16" fmla="*/ 47 w 54"/>
                <a:gd name="T17" fmla="*/ 12 h 37"/>
                <a:gd name="T18" fmla="*/ 51 w 54"/>
                <a:gd name="T19" fmla="*/ 9 h 37"/>
                <a:gd name="T20" fmla="*/ 52 w 54"/>
                <a:gd name="T21" fmla="*/ 9 h 37"/>
                <a:gd name="T22" fmla="*/ 54 w 54"/>
                <a:gd name="T23" fmla="*/ 7 h 37"/>
                <a:gd name="T24" fmla="*/ 54 w 54"/>
                <a:gd name="T25" fmla="*/ 7 h 37"/>
                <a:gd name="T26" fmla="*/ 54 w 54"/>
                <a:gd name="T27" fmla="*/ 5 h 37"/>
                <a:gd name="T28" fmla="*/ 51 w 54"/>
                <a:gd name="T29" fmla="*/ 4 h 37"/>
                <a:gd name="T30" fmla="*/ 47 w 54"/>
                <a:gd name="T31" fmla="*/ 2 h 37"/>
                <a:gd name="T32" fmla="*/ 42 w 54"/>
                <a:gd name="T33" fmla="*/ 2 h 37"/>
                <a:gd name="T34" fmla="*/ 34 w 54"/>
                <a:gd name="T3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37">
                  <a:moveTo>
                    <a:pt x="0" y="16"/>
                  </a:moveTo>
                  <a:lnTo>
                    <a:pt x="0" y="17"/>
                  </a:lnTo>
                  <a:lnTo>
                    <a:pt x="0" y="19"/>
                  </a:lnTo>
                  <a:lnTo>
                    <a:pt x="0" y="26"/>
                  </a:lnTo>
                  <a:lnTo>
                    <a:pt x="4" y="37"/>
                  </a:lnTo>
                  <a:lnTo>
                    <a:pt x="20" y="27"/>
                  </a:lnTo>
                  <a:lnTo>
                    <a:pt x="32" y="21"/>
                  </a:lnTo>
                  <a:lnTo>
                    <a:pt x="42" y="16"/>
                  </a:lnTo>
                  <a:lnTo>
                    <a:pt x="47" y="12"/>
                  </a:lnTo>
                  <a:lnTo>
                    <a:pt x="51" y="9"/>
                  </a:lnTo>
                  <a:lnTo>
                    <a:pt x="52" y="9"/>
                  </a:lnTo>
                  <a:lnTo>
                    <a:pt x="54" y="7"/>
                  </a:lnTo>
                  <a:lnTo>
                    <a:pt x="54" y="7"/>
                  </a:lnTo>
                  <a:lnTo>
                    <a:pt x="54" y="5"/>
                  </a:lnTo>
                  <a:lnTo>
                    <a:pt x="51" y="4"/>
                  </a:lnTo>
                  <a:lnTo>
                    <a:pt x="47" y="2"/>
                  </a:lnTo>
                  <a:lnTo>
                    <a:pt x="42" y="2"/>
                  </a:lnTo>
                  <a:lnTo>
                    <a:pt x="34"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09" name="Line 137"/>
            <p:cNvSpPr>
              <a:spLocks noChangeShapeType="1"/>
            </p:cNvSpPr>
            <p:nvPr/>
          </p:nvSpPr>
          <p:spPr bwMode="auto">
            <a:xfrm flipV="1">
              <a:off x="4378" y="1343"/>
              <a:ext cx="63" cy="2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10" name="Freeform 138"/>
            <p:cNvSpPr>
              <a:spLocks/>
            </p:cNvSpPr>
            <p:nvPr/>
          </p:nvSpPr>
          <p:spPr bwMode="auto">
            <a:xfrm>
              <a:off x="4282" y="992"/>
              <a:ext cx="77" cy="67"/>
            </a:xfrm>
            <a:custGeom>
              <a:avLst/>
              <a:gdLst>
                <a:gd name="T0" fmla="*/ 0 w 55"/>
                <a:gd name="T1" fmla="*/ 31 h 51"/>
                <a:gd name="T2" fmla="*/ 1 w 55"/>
                <a:gd name="T3" fmla="*/ 31 h 51"/>
                <a:gd name="T4" fmla="*/ 3 w 55"/>
                <a:gd name="T5" fmla="*/ 27 h 51"/>
                <a:gd name="T6" fmla="*/ 12 w 55"/>
                <a:gd name="T7" fmla="*/ 17 h 51"/>
                <a:gd name="T8" fmla="*/ 25 w 55"/>
                <a:gd name="T9" fmla="*/ 7 h 51"/>
                <a:gd name="T10" fmla="*/ 35 w 55"/>
                <a:gd name="T11" fmla="*/ 4 h 51"/>
                <a:gd name="T12" fmla="*/ 45 w 55"/>
                <a:gd name="T13" fmla="*/ 0 h 51"/>
                <a:gd name="T14" fmla="*/ 47 w 55"/>
                <a:gd name="T15" fmla="*/ 2 h 51"/>
                <a:gd name="T16" fmla="*/ 49 w 55"/>
                <a:gd name="T17" fmla="*/ 4 h 51"/>
                <a:gd name="T18" fmla="*/ 54 w 55"/>
                <a:gd name="T19" fmla="*/ 12 h 51"/>
                <a:gd name="T20" fmla="*/ 55 w 55"/>
                <a:gd name="T21" fmla="*/ 17 h 51"/>
                <a:gd name="T22" fmla="*/ 55 w 55"/>
                <a:gd name="T23" fmla="*/ 24 h 51"/>
                <a:gd name="T24" fmla="*/ 52 w 55"/>
                <a:gd name="T25" fmla="*/ 29 h 51"/>
                <a:gd name="T26" fmla="*/ 44 w 55"/>
                <a:gd name="T27" fmla="*/ 36 h 51"/>
                <a:gd name="T28" fmla="*/ 28 w 55"/>
                <a:gd name="T29" fmla="*/ 44 h 51"/>
                <a:gd name="T30" fmla="*/ 17 w 55"/>
                <a:gd name="T31" fmla="*/ 49 h 51"/>
                <a:gd name="T32" fmla="*/ 10 w 55"/>
                <a:gd name="T33" fmla="*/ 51 h 51"/>
                <a:gd name="T34" fmla="*/ 8 w 55"/>
                <a:gd name="T35" fmla="*/ 51 h 51"/>
                <a:gd name="T36" fmla="*/ 0 w 55"/>
                <a:gd name="T37"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51">
                  <a:moveTo>
                    <a:pt x="0" y="31"/>
                  </a:moveTo>
                  <a:lnTo>
                    <a:pt x="1" y="31"/>
                  </a:lnTo>
                  <a:lnTo>
                    <a:pt x="3" y="27"/>
                  </a:lnTo>
                  <a:lnTo>
                    <a:pt x="12" y="17"/>
                  </a:lnTo>
                  <a:lnTo>
                    <a:pt x="25" y="7"/>
                  </a:lnTo>
                  <a:lnTo>
                    <a:pt x="35" y="4"/>
                  </a:lnTo>
                  <a:lnTo>
                    <a:pt x="45" y="0"/>
                  </a:lnTo>
                  <a:lnTo>
                    <a:pt x="47" y="2"/>
                  </a:lnTo>
                  <a:lnTo>
                    <a:pt x="49" y="4"/>
                  </a:lnTo>
                  <a:lnTo>
                    <a:pt x="54" y="12"/>
                  </a:lnTo>
                  <a:lnTo>
                    <a:pt x="55" y="17"/>
                  </a:lnTo>
                  <a:lnTo>
                    <a:pt x="55" y="24"/>
                  </a:lnTo>
                  <a:lnTo>
                    <a:pt x="52" y="29"/>
                  </a:lnTo>
                  <a:lnTo>
                    <a:pt x="44" y="36"/>
                  </a:lnTo>
                  <a:lnTo>
                    <a:pt x="28" y="44"/>
                  </a:lnTo>
                  <a:lnTo>
                    <a:pt x="17" y="49"/>
                  </a:lnTo>
                  <a:lnTo>
                    <a:pt x="10" y="51"/>
                  </a:lnTo>
                  <a:lnTo>
                    <a:pt x="8" y="51"/>
                  </a:lnTo>
                  <a:lnTo>
                    <a:pt x="0" y="31"/>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11" name="Freeform 139"/>
            <p:cNvSpPr>
              <a:spLocks/>
            </p:cNvSpPr>
            <p:nvPr/>
          </p:nvSpPr>
          <p:spPr bwMode="auto">
            <a:xfrm>
              <a:off x="4282" y="992"/>
              <a:ext cx="77" cy="67"/>
            </a:xfrm>
            <a:custGeom>
              <a:avLst/>
              <a:gdLst>
                <a:gd name="T0" fmla="*/ 0 w 55"/>
                <a:gd name="T1" fmla="*/ 31 h 51"/>
                <a:gd name="T2" fmla="*/ 1 w 55"/>
                <a:gd name="T3" fmla="*/ 31 h 51"/>
                <a:gd name="T4" fmla="*/ 3 w 55"/>
                <a:gd name="T5" fmla="*/ 27 h 51"/>
                <a:gd name="T6" fmla="*/ 12 w 55"/>
                <a:gd name="T7" fmla="*/ 17 h 51"/>
                <a:gd name="T8" fmla="*/ 25 w 55"/>
                <a:gd name="T9" fmla="*/ 7 h 51"/>
                <a:gd name="T10" fmla="*/ 35 w 55"/>
                <a:gd name="T11" fmla="*/ 4 h 51"/>
                <a:gd name="T12" fmla="*/ 45 w 55"/>
                <a:gd name="T13" fmla="*/ 0 h 51"/>
                <a:gd name="T14" fmla="*/ 47 w 55"/>
                <a:gd name="T15" fmla="*/ 2 h 51"/>
                <a:gd name="T16" fmla="*/ 49 w 55"/>
                <a:gd name="T17" fmla="*/ 4 h 51"/>
                <a:gd name="T18" fmla="*/ 54 w 55"/>
                <a:gd name="T19" fmla="*/ 12 h 51"/>
                <a:gd name="T20" fmla="*/ 55 w 55"/>
                <a:gd name="T21" fmla="*/ 17 h 51"/>
                <a:gd name="T22" fmla="*/ 55 w 55"/>
                <a:gd name="T23" fmla="*/ 24 h 51"/>
                <a:gd name="T24" fmla="*/ 52 w 55"/>
                <a:gd name="T25" fmla="*/ 29 h 51"/>
                <a:gd name="T26" fmla="*/ 44 w 55"/>
                <a:gd name="T27" fmla="*/ 36 h 51"/>
                <a:gd name="T28" fmla="*/ 28 w 55"/>
                <a:gd name="T29" fmla="*/ 44 h 51"/>
                <a:gd name="T30" fmla="*/ 17 w 55"/>
                <a:gd name="T31" fmla="*/ 49 h 51"/>
                <a:gd name="T32" fmla="*/ 10 w 55"/>
                <a:gd name="T33" fmla="*/ 51 h 51"/>
                <a:gd name="T34" fmla="*/ 8 w 55"/>
                <a:gd name="T3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1">
                  <a:moveTo>
                    <a:pt x="0" y="31"/>
                  </a:moveTo>
                  <a:lnTo>
                    <a:pt x="1" y="31"/>
                  </a:lnTo>
                  <a:lnTo>
                    <a:pt x="3" y="27"/>
                  </a:lnTo>
                  <a:lnTo>
                    <a:pt x="12" y="17"/>
                  </a:lnTo>
                  <a:lnTo>
                    <a:pt x="25" y="7"/>
                  </a:lnTo>
                  <a:lnTo>
                    <a:pt x="35" y="4"/>
                  </a:lnTo>
                  <a:lnTo>
                    <a:pt x="45" y="0"/>
                  </a:lnTo>
                  <a:lnTo>
                    <a:pt x="47" y="2"/>
                  </a:lnTo>
                  <a:lnTo>
                    <a:pt x="49" y="4"/>
                  </a:lnTo>
                  <a:lnTo>
                    <a:pt x="54" y="12"/>
                  </a:lnTo>
                  <a:lnTo>
                    <a:pt x="55" y="17"/>
                  </a:lnTo>
                  <a:lnTo>
                    <a:pt x="55" y="24"/>
                  </a:lnTo>
                  <a:lnTo>
                    <a:pt x="52" y="29"/>
                  </a:lnTo>
                  <a:lnTo>
                    <a:pt x="44" y="36"/>
                  </a:lnTo>
                  <a:lnTo>
                    <a:pt x="28" y="44"/>
                  </a:lnTo>
                  <a:lnTo>
                    <a:pt x="17" y="49"/>
                  </a:lnTo>
                  <a:lnTo>
                    <a:pt x="10" y="51"/>
                  </a:lnTo>
                  <a:lnTo>
                    <a:pt x="8" y="5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12" name="Freeform 140"/>
            <p:cNvSpPr>
              <a:spLocks/>
            </p:cNvSpPr>
            <p:nvPr/>
          </p:nvSpPr>
          <p:spPr bwMode="auto">
            <a:xfrm>
              <a:off x="4134" y="1068"/>
              <a:ext cx="145" cy="175"/>
            </a:xfrm>
            <a:custGeom>
              <a:avLst/>
              <a:gdLst>
                <a:gd name="T0" fmla="*/ 17 w 104"/>
                <a:gd name="T1" fmla="*/ 5 h 134"/>
                <a:gd name="T2" fmla="*/ 17 w 104"/>
                <a:gd name="T3" fmla="*/ 6 h 134"/>
                <a:gd name="T4" fmla="*/ 17 w 104"/>
                <a:gd name="T5" fmla="*/ 8 h 134"/>
                <a:gd name="T6" fmla="*/ 15 w 104"/>
                <a:gd name="T7" fmla="*/ 16 h 134"/>
                <a:gd name="T8" fmla="*/ 11 w 104"/>
                <a:gd name="T9" fmla="*/ 28 h 134"/>
                <a:gd name="T10" fmla="*/ 10 w 104"/>
                <a:gd name="T11" fmla="*/ 43 h 134"/>
                <a:gd name="T12" fmla="*/ 6 w 104"/>
                <a:gd name="T13" fmla="*/ 60 h 134"/>
                <a:gd name="T14" fmla="*/ 5 w 104"/>
                <a:gd name="T15" fmla="*/ 75 h 134"/>
                <a:gd name="T16" fmla="*/ 5 w 104"/>
                <a:gd name="T17" fmla="*/ 89 h 134"/>
                <a:gd name="T18" fmla="*/ 5 w 104"/>
                <a:gd name="T19" fmla="*/ 99 h 134"/>
                <a:gd name="T20" fmla="*/ 5 w 104"/>
                <a:gd name="T21" fmla="*/ 101 h 134"/>
                <a:gd name="T22" fmla="*/ 3 w 104"/>
                <a:gd name="T23" fmla="*/ 102 h 134"/>
                <a:gd name="T24" fmla="*/ 1 w 104"/>
                <a:gd name="T25" fmla="*/ 112 h 134"/>
                <a:gd name="T26" fmla="*/ 0 w 104"/>
                <a:gd name="T27" fmla="*/ 124 h 134"/>
                <a:gd name="T28" fmla="*/ 1 w 104"/>
                <a:gd name="T29" fmla="*/ 129 h 134"/>
                <a:gd name="T30" fmla="*/ 5 w 104"/>
                <a:gd name="T31" fmla="*/ 134 h 134"/>
                <a:gd name="T32" fmla="*/ 6 w 104"/>
                <a:gd name="T33" fmla="*/ 134 h 134"/>
                <a:gd name="T34" fmla="*/ 8 w 104"/>
                <a:gd name="T35" fmla="*/ 134 h 134"/>
                <a:gd name="T36" fmla="*/ 17 w 104"/>
                <a:gd name="T37" fmla="*/ 134 h 134"/>
                <a:gd name="T38" fmla="*/ 30 w 104"/>
                <a:gd name="T39" fmla="*/ 131 h 134"/>
                <a:gd name="T40" fmla="*/ 43 w 104"/>
                <a:gd name="T41" fmla="*/ 129 h 134"/>
                <a:gd name="T42" fmla="*/ 59 w 104"/>
                <a:gd name="T43" fmla="*/ 126 h 134"/>
                <a:gd name="T44" fmla="*/ 74 w 104"/>
                <a:gd name="T45" fmla="*/ 123 h 134"/>
                <a:gd name="T46" fmla="*/ 86 w 104"/>
                <a:gd name="T47" fmla="*/ 119 h 134"/>
                <a:gd name="T48" fmla="*/ 94 w 104"/>
                <a:gd name="T49" fmla="*/ 114 h 134"/>
                <a:gd name="T50" fmla="*/ 96 w 104"/>
                <a:gd name="T51" fmla="*/ 112 h 134"/>
                <a:gd name="T52" fmla="*/ 97 w 104"/>
                <a:gd name="T53" fmla="*/ 106 h 134"/>
                <a:gd name="T54" fmla="*/ 101 w 104"/>
                <a:gd name="T55" fmla="*/ 97 h 134"/>
                <a:gd name="T56" fmla="*/ 104 w 104"/>
                <a:gd name="T57" fmla="*/ 84 h 134"/>
                <a:gd name="T58" fmla="*/ 104 w 104"/>
                <a:gd name="T59" fmla="*/ 69 h 134"/>
                <a:gd name="T60" fmla="*/ 104 w 104"/>
                <a:gd name="T61" fmla="*/ 52 h 134"/>
                <a:gd name="T62" fmla="*/ 101 w 104"/>
                <a:gd name="T63" fmla="*/ 33 h 134"/>
                <a:gd name="T64" fmla="*/ 94 w 104"/>
                <a:gd name="T65" fmla="*/ 13 h 134"/>
                <a:gd name="T66" fmla="*/ 74 w 104"/>
                <a:gd name="T67" fmla="*/ 10 h 134"/>
                <a:gd name="T68" fmla="*/ 60 w 104"/>
                <a:gd name="T69" fmla="*/ 6 h 134"/>
                <a:gd name="T70" fmla="*/ 49 w 104"/>
                <a:gd name="T71" fmla="*/ 3 h 134"/>
                <a:gd name="T72" fmla="*/ 42 w 104"/>
                <a:gd name="T73" fmla="*/ 1 h 134"/>
                <a:gd name="T74" fmla="*/ 38 w 104"/>
                <a:gd name="T75" fmla="*/ 1 h 134"/>
                <a:gd name="T76" fmla="*/ 35 w 104"/>
                <a:gd name="T77" fmla="*/ 0 h 134"/>
                <a:gd name="T78" fmla="*/ 35 w 104"/>
                <a:gd name="T79" fmla="*/ 0 h 134"/>
                <a:gd name="T80" fmla="*/ 17 w 104"/>
                <a:gd name="T81" fmla="*/ 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34">
                  <a:moveTo>
                    <a:pt x="17" y="5"/>
                  </a:moveTo>
                  <a:lnTo>
                    <a:pt x="17" y="6"/>
                  </a:lnTo>
                  <a:lnTo>
                    <a:pt x="17" y="8"/>
                  </a:lnTo>
                  <a:lnTo>
                    <a:pt x="15" y="16"/>
                  </a:lnTo>
                  <a:lnTo>
                    <a:pt x="11" y="28"/>
                  </a:lnTo>
                  <a:lnTo>
                    <a:pt x="10" y="43"/>
                  </a:lnTo>
                  <a:lnTo>
                    <a:pt x="6" y="60"/>
                  </a:lnTo>
                  <a:lnTo>
                    <a:pt x="5" y="75"/>
                  </a:lnTo>
                  <a:lnTo>
                    <a:pt x="5" y="89"/>
                  </a:lnTo>
                  <a:lnTo>
                    <a:pt x="5" y="99"/>
                  </a:lnTo>
                  <a:lnTo>
                    <a:pt x="5" y="101"/>
                  </a:lnTo>
                  <a:lnTo>
                    <a:pt x="3" y="102"/>
                  </a:lnTo>
                  <a:lnTo>
                    <a:pt x="1" y="112"/>
                  </a:lnTo>
                  <a:lnTo>
                    <a:pt x="0" y="124"/>
                  </a:lnTo>
                  <a:lnTo>
                    <a:pt x="1" y="129"/>
                  </a:lnTo>
                  <a:lnTo>
                    <a:pt x="5" y="134"/>
                  </a:lnTo>
                  <a:lnTo>
                    <a:pt x="6" y="134"/>
                  </a:lnTo>
                  <a:lnTo>
                    <a:pt x="8" y="134"/>
                  </a:lnTo>
                  <a:lnTo>
                    <a:pt x="17" y="134"/>
                  </a:lnTo>
                  <a:lnTo>
                    <a:pt x="30" y="131"/>
                  </a:lnTo>
                  <a:lnTo>
                    <a:pt x="43" y="129"/>
                  </a:lnTo>
                  <a:lnTo>
                    <a:pt x="59" y="126"/>
                  </a:lnTo>
                  <a:lnTo>
                    <a:pt x="74" y="123"/>
                  </a:lnTo>
                  <a:lnTo>
                    <a:pt x="86" y="119"/>
                  </a:lnTo>
                  <a:lnTo>
                    <a:pt x="94" y="114"/>
                  </a:lnTo>
                  <a:lnTo>
                    <a:pt x="96" y="112"/>
                  </a:lnTo>
                  <a:lnTo>
                    <a:pt x="97" y="106"/>
                  </a:lnTo>
                  <a:lnTo>
                    <a:pt x="101" y="97"/>
                  </a:lnTo>
                  <a:lnTo>
                    <a:pt x="104" y="84"/>
                  </a:lnTo>
                  <a:lnTo>
                    <a:pt x="104" y="69"/>
                  </a:lnTo>
                  <a:lnTo>
                    <a:pt x="104" y="52"/>
                  </a:lnTo>
                  <a:lnTo>
                    <a:pt x="101" y="33"/>
                  </a:lnTo>
                  <a:lnTo>
                    <a:pt x="94" y="13"/>
                  </a:lnTo>
                  <a:lnTo>
                    <a:pt x="74" y="10"/>
                  </a:lnTo>
                  <a:lnTo>
                    <a:pt x="60" y="6"/>
                  </a:lnTo>
                  <a:lnTo>
                    <a:pt x="49" y="3"/>
                  </a:lnTo>
                  <a:lnTo>
                    <a:pt x="42" y="1"/>
                  </a:lnTo>
                  <a:lnTo>
                    <a:pt x="38" y="1"/>
                  </a:lnTo>
                  <a:lnTo>
                    <a:pt x="35" y="0"/>
                  </a:lnTo>
                  <a:lnTo>
                    <a:pt x="35" y="0"/>
                  </a:lnTo>
                  <a:lnTo>
                    <a:pt x="17" y="5"/>
                  </a:lnTo>
                  <a:close/>
                </a:path>
              </a:pathLst>
            </a:custGeom>
            <a:solidFill>
              <a:srgbClr val="409D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13" name="Freeform 141"/>
            <p:cNvSpPr>
              <a:spLocks/>
            </p:cNvSpPr>
            <p:nvPr/>
          </p:nvSpPr>
          <p:spPr bwMode="auto">
            <a:xfrm>
              <a:off x="4134" y="1068"/>
              <a:ext cx="145" cy="175"/>
            </a:xfrm>
            <a:custGeom>
              <a:avLst/>
              <a:gdLst>
                <a:gd name="T0" fmla="*/ 17 w 104"/>
                <a:gd name="T1" fmla="*/ 5 h 134"/>
                <a:gd name="T2" fmla="*/ 17 w 104"/>
                <a:gd name="T3" fmla="*/ 6 h 134"/>
                <a:gd name="T4" fmla="*/ 17 w 104"/>
                <a:gd name="T5" fmla="*/ 8 h 134"/>
                <a:gd name="T6" fmla="*/ 15 w 104"/>
                <a:gd name="T7" fmla="*/ 16 h 134"/>
                <a:gd name="T8" fmla="*/ 11 w 104"/>
                <a:gd name="T9" fmla="*/ 28 h 134"/>
                <a:gd name="T10" fmla="*/ 10 w 104"/>
                <a:gd name="T11" fmla="*/ 43 h 134"/>
                <a:gd name="T12" fmla="*/ 6 w 104"/>
                <a:gd name="T13" fmla="*/ 60 h 134"/>
                <a:gd name="T14" fmla="*/ 5 w 104"/>
                <a:gd name="T15" fmla="*/ 75 h 134"/>
                <a:gd name="T16" fmla="*/ 5 w 104"/>
                <a:gd name="T17" fmla="*/ 89 h 134"/>
                <a:gd name="T18" fmla="*/ 5 w 104"/>
                <a:gd name="T19" fmla="*/ 99 h 134"/>
                <a:gd name="T20" fmla="*/ 5 w 104"/>
                <a:gd name="T21" fmla="*/ 101 h 134"/>
                <a:gd name="T22" fmla="*/ 3 w 104"/>
                <a:gd name="T23" fmla="*/ 102 h 134"/>
                <a:gd name="T24" fmla="*/ 1 w 104"/>
                <a:gd name="T25" fmla="*/ 112 h 134"/>
                <a:gd name="T26" fmla="*/ 0 w 104"/>
                <a:gd name="T27" fmla="*/ 124 h 134"/>
                <a:gd name="T28" fmla="*/ 1 w 104"/>
                <a:gd name="T29" fmla="*/ 129 h 134"/>
                <a:gd name="T30" fmla="*/ 5 w 104"/>
                <a:gd name="T31" fmla="*/ 134 h 134"/>
                <a:gd name="T32" fmla="*/ 6 w 104"/>
                <a:gd name="T33" fmla="*/ 134 h 134"/>
                <a:gd name="T34" fmla="*/ 8 w 104"/>
                <a:gd name="T35" fmla="*/ 134 h 134"/>
                <a:gd name="T36" fmla="*/ 17 w 104"/>
                <a:gd name="T37" fmla="*/ 134 h 134"/>
                <a:gd name="T38" fmla="*/ 30 w 104"/>
                <a:gd name="T39" fmla="*/ 131 h 134"/>
                <a:gd name="T40" fmla="*/ 43 w 104"/>
                <a:gd name="T41" fmla="*/ 129 h 134"/>
                <a:gd name="T42" fmla="*/ 59 w 104"/>
                <a:gd name="T43" fmla="*/ 126 h 134"/>
                <a:gd name="T44" fmla="*/ 74 w 104"/>
                <a:gd name="T45" fmla="*/ 123 h 134"/>
                <a:gd name="T46" fmla="*/ 86 w 104"/>
                <a:gd name="T47" fmla="*/ 119 h 134"/>
                <a:gd name="T48" fmla="*/ 94 w 104"/>
                <a:gd name="T49" fmla="*/ 114 h 134"/>
                <a:gd name="T50" fmla="*/ 96 w 104"/>
                <a:gd name="T51" fmla="*/ 112 h 134"/>
                <a:gd name="T52" fmla="*/ 97 w 104"/>
                <a:gd name="T53" fmla="*/ 106 h 134"/>
                <a:gd name="T54" fmla="*/ 101 w 104"/>
                <a:gd name="T55" fmla="*/ 97 h 134"/>
                <a:gd name="T56" fmla="*/ 104 w 104"/>
                <a:gd name="T57" fmla="*/ 84 h 134"/>
                <a:gd name="T58" fmla="*/ 104 w 104"/>
                <a:gd name="T59" fmla="*/ 69 h 134"/>
                <a:gd name="T60" fmla="*/ 104 w 104"/>
                <a:gd name="T61" fmla="*/ 52 h 134"/>
                <a:gd name="T62" fmla="*/ 101 w 104"/>
                <a:gd name="T63" fmla="*/ 33 h 134"/>
                <a:gd name="T64" fmla="*/ 94 w 104"/>
                <a:gd name="T65" fmla="*/ 13 h 134"/>
                <a:gd name="T66" fmla="*/ 74 w 104"/>
                <a:gd name="T67" fmla="*/ 10 h 134"/>
                <a:gd name="T68" fmla="*/ 60 w 104"/>
                <a:gd name="T69" fmla="*/ 6 h 134"/>
                <a:gd name="T70" fmla="*/ 49 w 104"/>
                <a:gd name="T71" fmla="*/ 3 h 134"/>
                <a:gd name="T72" fmla="*/ 42 w 104"/>
                <a:gd name="T73" fmla="*/ 1 h 134"/>
                <a:gd name="T74" fmla="*/ 38 w 104"/>
                <a:gd name="T75" fmla="*/ 1 h 134"/>
                <a:gd name="T76" fmla="*/ 35 w 104"/>
                <a:gd name="T77" fmla="*/ 0 h 134"/>
                <a:gd name="T78" fmla="*/ 35 w 104"/>
                <a:gd name="T7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34">
                  <a:moveTo>
                    <a:pt x="17" y="5"/>
                  </a:moveTo>
                  <a:lnTo>
                    <a:pt x="17" y="6"/>
                  </a:lnTo>
                  <a:lnTo>
                    <a:pt x="17" y="8"/>
                  </a:lnTo>
                  <a:lnTo>
                    <a:pt x="15" y="16"/>
                  </a:lnTo>
                  <a:lnTo>
                    <a:pt x="11" y="28"/>
                  </a:lnTo>
                  <a:lnTo>
                    <a:pt x="10" y="43"/>
                  </a:lnTo>
                  <a:lnTo>
                    <a:pt x="6" y="60"/>
                  </a:lnTo>
                  <a:lnTo>
                    <a:pt x="5" y="75"/>
                  </a:lnTo>
                  <a:lnTo>
                    <a:pt x="5" y="89"/>
                  </a:lnTo>
                  <a:lnTo>
                    <a:pt x="5" y="99"/>
                  </a:lnTo>
                  <a:lnTo>
                    <a:pt x="5" y="101"/>
                  </a:lnTo>
                  <a:lnTo>
                    <a:pt x="3" y="102"/>
                  </a:lnTo>
                  <a:lnTo>
                    <a:pt x="1" y="112"/>
                  </a:lnTo>
                  <a:lnTo>
                    <a:pt x="0" y="124"/>
                  </a:lnTo>
                  <a:lnTo>
                    <a:pt x="1" y="129"/>
                  </a:lnTo>
                  <a:lnTo>
                    <a:pt x="5" y="134"/>
                  </a:lnTo>
                  <a:lnTo>
                    <a:pt x="6" y="134"/>
                  </a:lnTo>
                  <a:lnTo>
                    <a:pt x="8" y="134"/>
                  </a:lnTo>
                  <a:lnTo>
                    <a:pt x="17" y="134"/>
                  </a:lnTo>
                  <a:lnTo>
                    <a:pt x="30" y="131"/>
                  </a:lnTo>
                  <a:lnTo>
                    <a:pt x="43" y="129"/>
                  </a:lnTo>
                  <a:lnTo>
                    <a:pt x="59" y="126"/>
                  </a:lnTo>
                  <a:lnTo>
                    <a:pt x="74" y="123"/>
                  </a:lnTo>
                  <a:lnTo>
                    <a:pt x="86" y="119"/>
                  </a:lnTo>
                  <a:lnTo>
                    <a:pt x="94" y="114"/>
                  </a:lnTo>
                  <a:lnTo>
                    <a:pt x="96" y="112"/>
                  </a:lnTo>
                  <a:lnTo>
                    <a:pt x="97" y="106"/>
                  </a:lnTo>
                  <a:lnTo>
                    <a:pt x="101" y="97"/>
                  </a:lnTo>
                  <a:lnTo>
                    <a:pt x="104" y="84"/>
                  </a:lnTo>
                  <a:lnTo>
                    <a:pt x="104" y="69"/>
                  </a:lnTo>
                  <a:lnTo>
                    <a:pt x="104" y="52"/>
                  </a:lnTo>
                  <a:lnTo>
                    <a:pt x="101" y="33"/>
                  </a:lnTo>
                  <a:lnTo>
                    <a:pt x="94" y="13"/>
                  </a:lnTo>
                  <a:lnTo>
                    <a:pt x="74" y="10"/>
                  </a:lnTo>
                  <a:lnTo>
                    <a:pt x="60" y="6"/>
                  </a:lnTo>
                  <a:lnTo>
                    <a:pt x="49" y="3"/>
                  </a:lnTo>
                  <a:lnTo>
                    <a:pt x="42" y="1"/>
                  </a:lnTo>
                  <a:lnTo>
                    <a:pt x="38" y="1"/>
                  </a:lnTo>
                  <a:lnTo>
                    <a:pt x="35" y="0"/>
                  </a:lnTo>
                  <a:lnTo>
                    <a:pt x="35"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14" name="Freeform 142"/>
            <p:cNvSpPr>
              <a:spLocks/>
            </p:cNvSpPr>
            <p:nvPr/>
          </p:nvSpPr>
          <p:spPr bwMode="auto">
            <a:xfrm>
              <a:off x="4214" y="1263"/>
              <a:ext cx="11" cy="51"/>
            </a:xfrm>
            <a:custGeom>
              <a:avLst/>
              <a:gdLst>
                <a:gd name="T0" fmla="*/ 8 w 8"/>
                <a:gd name="T1" fmla="*/ 0 h 39"/>
                <a:gd name="T2" fmla="*/ 8 w 8"/>
                <a:gd name="T3" fmla="*/ 2 h 39"/>
                <a:gd name="T4" fmla="*/ 7 w 8"/>
                <a:gd name="T5" fmla="*/ 4 h 39"/>
                <a:gd name="T6" fmla="*/ 5 w 8"/>
                <a:gd name="T7" fmla="*/ 14 h 39"/>
                <a:gd name="T8" fmla="*/ 2 w 8"/>
                <a:gd name="T9" fmla="*/ 27 h 39"/>
                <a:gd name="T10" fmla="*/ 0 w 8"/>
                <a:gd name="T11" fmla="*/ 39 h 39"/>
              </a:gdLst>
              <a:ahLst/>
              <a:cxnLst>
                <a:cxn ang="0">
                  <a:pos x="T0" y="T1"/>
                </a:cxn>
                <a:cxn ang="0">
                  <a:pos x="T2" y="T3"/>
                </a:cxn>
                <a:cxn ang="0">
                  <a:pos x="T4" y="T5"/>
                </a:cxn>
                <a:cxn ang="0">
                  <a:pos x="T6" y="T7"/>
                </a:cxn>
                <a:cxn ang="0">
                  <a:pos x="T8" y="T9"/>
                </a:cxn>
                <a:cxn ang="0">
                  <a:pos x="T10" y="T11"/>
                </a:cxn>
              </a:cxnLst>
              <a:rect l="0" t="0" r="r" b="b"/>
              <a:pathLst>
                <a:path w="8" h="39">
                  <a:moveTo>
                    <a:pt x="8" y="0"/>
                  </a:moveTo>
                  <a:lnTo>
                    <a:pt x="8" y="2"/>
                  </a:lnTo>
                  <a:lnTo>
                    <a:pt x="7" y="4"/>
                  </a:lnTo>
                  <a:lnTo>
                    <a:pt x="5" y="14"/>
                  </a:lnTo>
                  <a:lnTo>
                    <a:pt x="2" y="27"/>
                  </a:lnTo>
                  <a:lnTo>
                    <a:pt x="0" y="3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15" name="Line 143"/>
            <p:cNvSpPr>
              <a:spLocks noChangeShapeType="1"/>
            </p:cNvSpPr>
            <p:nvPr/>
          </p:nvSpPr>
          <p:spPr bwMode="auto">
            <a:xfrm flipV="1">
              <a:off x="4103" y="1420"/>
              <a:ext cx="70" cy="3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16" name="Freeform 144"/>
            <p:cNvSpPr>
              <a:spLocks/>
            </p:cNvSpPr>
            <p:nvPr/>
          </p:nvSpPr>
          <p:spPr bwMode="auto">
            <a:xfrm>
              <a:off x="4194" y="1385"/>
              <a:ext cx="67" cy="39"/>
            </a:xfrm>
            <a:custGeom>
              <a:avLst/>
              <a:gdLst>
                <a:gd name="T0" fmla="*/ 6 w 48"/>
                <a:gd name="T1" fmla="*/ 14 h 30"/>
                <a:gd name="T2" fmla="*/ 6 w 48"/>
                <a:gd name="T3" fmla="*/ 15 h 30"/>
                <a:gd name="T4" fmla="*/ 4 w 48"/>
                <a:gd name="T5" fmla="*/ 19 h 30"/>
                <a:gd name="T6" fmla="*/ 2 w 48"/>
                <a:gd name="T7" fmla="*/ 24 h 30"/>
                <a:gd name="T8" fmla="*/ 0 w 48"/>
                <a:gd name="T9" fmla="*/ 30 h 30"/>
                <a:gd name="T10" fmla="*/ 16 w 48"/>
                <a:gd name="T11" fmla="*/ 22 h 30"/>
                <a:gd name="T12" fmla="*/ 27 w 48"/>
                <a:gd name="T13" fmla="*/ 15 h 30"/>
                <a:gd name="T14" fmla="*/ 36 w 48"/>
                <a:gd name="T15" fmla="*/ 12 h 30"/>
                <a:gd name="T16" fmla="*/ 41 w 48"/>
                <a:gd name="T17" fmla="*/ 9 h 30"/>
                <a:gd name="T18" fmla="*/ 44 w 48"/>
                <a:gd name="T19" fmla="*/ 7 h 30"/>
                <a:gd name="T20" fmla="*/ 46 w 48"/>
                <a:gd name="T21" fmla="*/ 5 h 30"/>
                <a:gd name="T22" fmla="*/ 46 w 48"/>
                <a:gd name="T23" fmla="*/ 5 h 30"/>
                <a:gd name="T24" fmla="*/ 48 w 48"/>
                <a:gd name="T25" fmla="*/ 5 h 30"/>
                <a:gd name="T26" fmla="*/ 48 w 48"/>
                <a:gd name="T27" fmla="*/ 7 h 30"/>
                <a:gd name="T28" fmla="*/ 48 w 48"/>
                <a:gd name="T29" fmla="*/ 5 h 30"/>
                <a:gd name="T30" fmla="*/ 43 w 48"/>
                <a:gd name="T3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30">
                  <a:moveTo>
                    <a:pt x="6" y="14"/>
                  </a:moveTo>
                  <a:lnTo>
                    <a:pt x="6" y="15"/>
                  </a:lnTo>
                  <a:lnTo>
                    <a:pt x="4" y="19"/>
                  </a:lnTo>
                  <a:lnTo>
                    <a:pt x="2" y="24"/>
                  </a:lnTo>
                  <a:lnTo>
                    <a:pt x="0" y="30"/>
                  </a:lnTo>
                  <a:lnTo>
                    <a:pt x="16" y="22"/>
                  </a:lnTo>
                  <a:lnTo>
                    <a:pt x="27" y="15"/>
                  </a:lnTo>
                  <a:lnTo>
                    <a:pt x="36" y="12"/>
                  </a:lnTo>
                  <a:lnTo>
                    <a:pt x="41" y="9"/>
                  </a:lnTo>
                  <a:lnTo>
                    <a:pt x="44" y="7"/>
                  </a:lnTo>
                  <a:lnTo>
                    <a:pt x="46" y="5"/>
                  </a:lnTo>
                  <a:lnTo>
                    <a:pt x="46" y="5"/>
                  </a:lnTo>
                  <a:lnTo>
                    <a:pt x="48" y="5"/>
                  </a:lnTo>
                  <a:lnTo>
                    <a:pt x="48" y="7"/>
                  </a:lnTo>
                  <a:lnTo>
                    <a:pt x="48" y="5"/>
                  </a:lnTo>
                  <a:lnTo>
                    <a:pt x="43"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17" name="Line 145"/>
            <p:cNvSpPr>
              <a:spLocks noChangeShapeType="1"/>
            </p:cNvSpPr>
            <p:nvPr/>
          </p:nvSpPr>
          <p:spPr bwMode="auto">
            <a:xfrm flipV="1">
              <a:off x="4258" y="763"/>
              <a:ext cx="4" cy="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18" name="Freeform 146"/>
            <p:cNvSpPr>
              <a:spLocks/>
            </p:cNvSpPr>
            <p:nvPr/>
          </p:nvSpPr>
          <p:spPr bwMode="auto">
            <a:xfrm>
              <a:off x="4279" y="692"/>
              <a:ext cx="78" cy="48"/>
            </a:xfrm>
            <a:custGeom>
              <a:avLst/>
              <a:gdLst>
                <a:gd name="T0" fmla="*/ 0 w 56"/>
                <a:gd name="T1" fmla="*/ 37 h 37"/>
                <a:gd name="T2" fmla="*/ 2 w 56"/>
                <a:gd name="T3" fmla="*/ 36 h 37"/>
                <a:gd name="T4" fmla="*/ 3 w 56"/>
                <a:gd name="T5" fmla="*/ 31 h 37"/>
                <a:gd name="T6" fmla="*/ 9 w 56"/>
                <a:gd name="T7" fmla="*/ 24 h 37"/>
                <a:gd name="T8" fmla="*/ 15 w 56"/>
                <a:gd name="T9" fmla="*/ 17 h 37"/>
                <a:gd name="T10" fmla="*/ 22 w 56"/>
                <a:gd name="T11" fmla="*/ 10 h 37"/>
                <a:gd name="T12" fmla="*/ 32 w 56"/>
                <a:gd name="T13" fmla="*/ 5 h 37"/>
                <a:gd name="T14" fmla="*/ 42 w 56"/>
                <a:gd name="T15" fmla="*/ 0 h 37"/>
                <a:gd name="T16" fmla="*/ 56 w 56"/>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7">
                  <a:moveTo>
                    <a:pt x="0" y="37"/>
                  </a:moveTo>
                  <a:lnTo>
                    <a:pt x="2" y="36"/>
                  </a:lnTo>
                  <a:lnTo>
                    <a:pt x="3" y="31"/>
                  </a:lnTo>
                  <a:lnTo>
                    <a:pt x="9" y="24"/>
                  </a:lnTo>
                  <a:lnTo>
                    <a:pt x="15" y="17"/>
                  </a:lnTo>
                  <a:lnTo>
                    <a:pt x="22" y="10"/>
                  </a:lnTo>
                  <a:lnTo>
                    <a:pt x="32" y="5"/>
                  </a:lnTo>
                  <a:lnTo>
                    <a:pt x="42" y="0"/>
                  </a:lnTo>
                  <a:lnTo>
                    <a:pt x="56"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19" name="Line 147"/>
            <p:cNvSpPr>
              <a:spLocks noChangeShapeType="1"/>
            </p:cNvSpPr>
            <p:nvPr/>
          </p:nvSpPr>
          <p:spPr bwMode="auto">
            <a:xfrm flipV="1">
              <a:off x="4447" y="650"/>
              <a:ext cx="7" cy="1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20" name="Freeform 148"/>
            <p:cNvSpPr>
              <a:spLocks/>
            </p:cNvSpPr>
            <p:nvPr/>
          </p:nvSpPr>
          <p:spPr bwMode="auto">
            <a:xfrm>
              <a:off x="4740" y="410"/>
              <a:ext cx="285" cy="322"/>
            </a:xfrm>
            <a:custGeom>
              <a:avLst/>
              <a:gdLst>
                <a:gd name="T0" fmla="*/ 32 w 204"/>
                <a:gd name="T1" fmla="*/ 128 h 246"/>
                <a:gd name="T2" fmla="*/ 32 w 204"/>
                <a:gd name="T3" fmla="*/ 129 h 246"/>
                <a:gd name="T4" fmla="*/ 27 w 204"/>
                <a:gd name="T5" fmla="*/ 129 h 246"/>
                <a:gd name="T6" fmla="*/ 17 w 204"/>
                <a:gd name="T7" fmla="*/ 133 h 246"/>
                <a:gd name="T8" fmla="*/ 5 w 204"/>
                <a:gd name="T9" fmla="*/ 141 h 246"/>
                <a:gd name="T10" fmla="*/ 2 w 204"/>
                <a:gd name="T11" fmla="*/ 146 h 246"/>
                <a:gd name="T12" fmla="*/ 0 w 204"/>
                <a:gd name="T13" fmla="*/ 153 h 246"/>
                <a:gd name="T14" fmla="*/ 0 w 204"/>
                <a:gd name="T15" fmla="*/ 160 h 246"/>
                <a:gd name="T16" fmla="*/ 4 w 204"/>
                <a:gd name="T17" fmla="*/ 163 h 246"/>
                <a:gd name="T18" fmla="*/ 9 w 204"/>
                <a:gd name="T19" fmla="*/ 168 h 246"/>
                <a:gd name="T20" fmla="*/ 16 w 204"/>
                <a:gd name="T21" fmla="*/ 168 h 246"/>
                <a:gd name="T22" fmla="*/ 19 w 204"/>
                <a:gd name="T23" fmla="*/ 168 h 246"/>
                <a:gd name="T24" fmla="*/ 19 w 204"/>
                <a:gd name="T25" fmla="*/ 168 h 246"/>
                <a:gd name="T26" fmla="*/ 19 w 204"/>
                <a:gd name="T27" fmla="*/ 170 h 246"/>
                <a:gd name="T28" fmla="*/ 17 w 204"/>
                <a:gd name="T29" fmla="*/ 178 h 246"/>
                <a:gd name="T30" fmla="*/ 17 w 204"/>
                <a:gd name="T31" fmla="*/ 188 h 246"/>
                <a:gd name="T32" fmla="*/ 21 w 204"/>
                <a:gd name="T33" fmla="*/ 202 h 246"/>
                <a:gd name="T34" fmla="*/ 26 w 204"/>
                <a:gd name="T35" fmla="*/ 215 h 246"/>
                <a:gd name="T36" fmla="*/ 36 w 204"/>
                <a:gd name="T37" fmla="*/ 227 h 246"/>
                <a:gd name="T38" fmla="*/ 42 w 204"/>
                <a:gd name="T39" fmla="*/ 234 h 246"/>
                <a:gd name="T40" fmla="*/ 51 w 204"/>
                <a:gd name="T41" fmla="*/ 239 h 246"/>
                <a:gd name="T42" fmla="*/ 63 w 204"/>
                <a:gd name="T43" fmla="*/ 242 h 246"/>
                <a:gd name="T44" fmla="*/ 74 w 204"/>
                <a:gd name="T45" fmla="*/ 246 h 246"/>
                <a:gd name="T46" fmla="*/ 88 w 204"/>
                <a:gd name="T47" fmla="*/ 246 h 246"/>
                <a:gd name="T48" fmla="*/ 98 w 204"/>
                <a:gd name="T49" fmla="*/ 246 h 246"/>
                <a:gd name="T50" fmla="*/ 110 w 204"/>
                <a:gd name="T51" fmla="*/ 242 h 246"/>
                <a:gd name="T52" fmla="*/ 118 w 204"/>
                <a:gd name="T53" fmla="*/ 237 h 246"/>
                <a:gd name="T54" fmla="*/ 133 w 204"/>
                <a:gd name="T55" fmla="*/ 222 h 246"/>
                <a:gd name="T56" fmla="*/ 145 w 204"/>
                <a:gd name="T57" fmla="*/ 205 h 246"/>
                <a:gd name="T58" fmla="*/ 152 w 204"/>
                <a:gd name="T59" fmla="*/ 188 h 246"/>
                <a:gd name="T60" fmla="*/ 157 w 204"/>
                <a:gd name="T61" fmla="*/ 173 h 246"/>
                <a:gd name="T62" fmla="*/ 159 w 204"/>
                <a:gd name="T63" fmla="*/ 166 h 246"/>
                <a:gd name="T64" fmla="*/ 160 w 204"/>
                <a:gd name="T65" fmla="*/ 161 h 246"/>
                <a:gd name="T66" fmla="*/ 160 w 204"/>
                <a:gd name="T67" fmla="*/ 158 h 246"/>
                <a:gd name="T68" fmla="*/ 160 w 204"/>
                <a:gd name="T69" fmla="*/ 158 h 246"/>
                <a:gd name="T70" fmla="*/ 160 w 204"/>
                <a:gd name="T71" fmla="*/ 150 h 246"/>
                <a:gd name="T72" fmla="*/ 160 w 204"/>
                <a:gd name="T73" fmla="*/ 144 h 246"/>
                <a:gd name="T74" fmla="*/ 160 w 204"/>
                <a:gd name="T75" fmla="*/ 136 h 246"/>
                <a:gd name="T76" fmla="*/ 160 w 204"/>
                <a:gd name="T77" fmla="*/ 134 h 246"/>
                <a:gd name="T78" fmla="*/ 160 w 204"/>
                <a:gd name="T79" fmla="*/ 134 h 246"/>
                <a:gd name="T80" fmla="*/ 164 w 204"/>
                <a:gd name="T81" fmla="*/ 131 h 246"/>
                <a:gd name="T82" fmla="*/ 171 w 204"/>
                <a:gd name="T83" fmla="*/ 124 h 246"/>
                <a:gd name="T84" fmla="*/ 179 w 204"/>
                <a:gd name="T85" fmla="*/ 114 h 246"/>
                <a:gd name="T86" fmla="*/ 189 w 204"/>
                <a:gd name="T87" fmla="*/ 101 h 246"/>
                <a:gd name="T88" fmla="*/ 197 w 204"/>
                <a:gd name="T89" fmla="*/ 86 h 246"/>
                <a:gd name="T90" fmla="*/ 204 w 204"/>
                <a:gd name="T91" fmla="*/ 67 h 246"/>
                <a:gd name="T92" fmla="*/ 204 w 204"/>
                <a:gd name="T93" fmla="*/ 47 h 246"/>
                <a:gd name="T94" fmla="*/ 203 w 204"/>
                <a:gd name="T95" fmla="*/ 35 h 246"/>
                <a:gd name="T96" fmla="*/ 199 w 204"/>
                <a:gd name="T97" fmla="*/ 25 h 246"/>
                <a:gd name="T98" fmla="*/ 177 w 204"/>
                <a:gd name="T99" fmla="*/ 20 h 246"/>
                <a:gd name="T100" fmla="*/ 157 w 204"/>
                <a:gd name="T101" fmla="*/ 16 h 246"/>
                <a:gd name="T102" fmla="*/ 140 w 204"/>
                <a:gd name="T103" fmla="*/ 13 h 246"/>
                <a:gd name="T104" fmla="*/ 127 w 204"/>
                <a:gd name="T105" fmla="*/ 10 h 246"/>
                <a:gd name="T106" fmla="*/ 115 w 204"/>
                <a:gd name="T107" fmla="*/ 8 h 246"/>
                <a:gd name="T108" fmla="*/ 105 w 204"/>
                <a:gd name="T109" fmla="*/ 5 h 246"/>
                <a:gd name="T110" fmla="*/ 96 w 204"/>
                <a:gd name="T111" fmla="*/ 3 h 246"/>
                <a:gd name="T112" fmla="*/ 90 w 204"/>
                <a:gd name="T113" fmla="*/ 3 h 246"/>
                <a:gd name="T114" fmla="*/ 80 w 204"/>
                <a:gd name="T115" fmla="*/ 1 h 246"/>
                <a:gd name="T116" fmla="*/ 76 w 204"/>
                <a:gd name="T117" fmla="*/ 0 h 246"/>
                <a:gd name="T118" fmla="*/ 73 w 204"/>
                <a:gd name="T119" fmla="*/ 0 h 246"/>
                <a:gd name="T120" fmla="*/ 73 w 204"/>
                <a:gd name="T121" fmla="*/ 0 h 246"/>
                <a:gd name="T122" fmla="*/ 32 w 204"/>
                <a:gd name="T123" fmla="*/ 12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4" h="246">
                  <a:moveTo>
                    <a:pt x="32" y="128"/>
                  </a:moveTo>
                  <a:lnTo>
                    <a:pt x="32" y="129"/>
                  </a:lnTo>
                  <a:lnTo>
                    <a:pt x="27" y="129"/>
                  </a:lnTo>
                  <a:lnTo>
                    <a:pt x="17" y="133"/>
                  </a:lnTo>
                  <a:lnTo>
                    <a:pt x="5" y="141"/>
                  </a:lnTo>
                  <a:lnTo>
                    <a:pt x="2" y="146"/>
                  </a:lnTo>
                  <a:lnTo>
                    <a:pt x="0" y="153"/>
                  </a:lnTo>
                  <a:lnTo>
                    <a:pt x="0" y="160"/>
                  </a:lnTo>
                  <a:lnTo>
                    <a:pt x="4" y="163"/>
                  </a:lnTo>
                  <a:lnTo>
                    <a:pt x="9" y="168"/>
                  </a:lnTo>
                  <a:lnTo>
                    <a:pt x="16" y="168"/>
                  </a:lnTo>
                  <a:lnTo>
                    <a:pt x="19" y="168"/>
                  </a:lnTo>
                  <a:lnTo>
                    <a:pt x="19" y="168"/>
                  </a:lnTo>
                  <a:lnTo>
                    <a:pt x="19" y="170"/>
                  </a:lnTo>
                  <a:lnTo>
                    <a:pt x="17" y="178"/>
                  </a:lnTo>
                  <a:lnTo>
                    <a:pt x="17" y="188"/>
                  </a:lnTo>
                  <a:lnTo>
                    <a:pt x="21" y="202"/>
                  </a:lnTo>
                  <a:lnTo>
                    <a:pt x="26" y="215"/>
                  </a:lnTo>
                  <a:lnTo>
                    <a:pt x="36" y="227"/>
                  </a:lnTo>
                  <a:lnTo>
                    <a:pt x="42" y="234"/>
                  </a:lnTo>
                  <a:lnTo>
                    <a:pt x="51" y="239"/>
                  </a:lnTo>
                  <a:lnTo>
                    <a:pt x="63" y="242"/>
                  </a:lnTo>
                  <a:lnTo>
                    <a:pt x="74" y="246"/>
                  </a:lnTo>
                  <a:lnTo>
                    <a:pt x="88" y="246"/>
                  </a:lnTo>
                  <a:lnTo>
                    <a:pt x="98" y="246"/>
                  </a:lnTo>
                  <a:lnTo>
                    <a:pt x="110" y="242"/>
                  </a:lnTo>
                  <a:lnTo>
                    <a:pt x="118" y="237"/>
                  </a:lnTo>
                  <a:lnTo>
                    <a:pt x="133" y="222"/>
                  </a:lnTo>
                  <a:lnTo>
                    <a:pt x="145" y="205"/>
                  </a:lnTo>
                  <a:lnTo>
                    <a:pt x="152" y="188"/>
                  </a:lnTo>
                  <a:lnTo>
                    <a:pt x="157" y="173"/>
                  </a:lnTo>
                  <a:lnTo>
                    <a:pt x="159" y="166"/>
                  </a:lnTo>
                  <a:lnTo>
                    <a:pt x="160" y="161"/>
                  </a:lnTo>
                  <a:lnTo>
                    <a:pt x="160" y="158"/>
                  </a:lnTo>
                  <a:lnTo>
                    <a:pt x="160" y="158"/>
                  </a:lnTo>
                  <a:lnTo>
                    <a:pt x="160" y="150"/>
                  </a:lnTo>
                  <a:lnTo>
                    <a:pt x="160" y="144"/>
                  </a:lnTo>
                  <a:lnTo>
                    <a:pt x="160" y="136"/>
                  </a:lnTo>
                  <a:lnTo>
                    <a:pt x="160" y="134"/>
                  </a:lnTo>
                  <a:lnTo>
                    <a:pt x="160" y="134"/>
                  </a:lnTo>
                  <a:lnTo>
                    <a:pt x="164" y="131"/>
                  </a:lnTo>
                  <a:lnTo>
                    <a:pt x="171" y="124"/>
                  </a:lnTo>
                  <a:lnTo>
                    <a:pt x="179" y="114"/>
                  </a:lnTo>
                  <a:lnTo>
                    <a:pt x="189" y="101"/>
                  </a:lnTo>
                  <a:lnTo>
                    <a:pt x="197" y="86"/>
                  </a:lnTo>
                  <a:lnTo>
                    <a:pt x="204" y="67"/>
                  </a:lnTo>
                  <a:lnTo>
                    <a:pt x="204" y="47"/>
                  </a:lnTo>
                  <a:lnTo>
                    <a:pt x="203" y="35"/>
                  </a:lnTo>
                  <a:lnTo>
                    <a:pt x="199" y="25"/>
                  </a:lnTo>
                  <a:lnTo>
                    <a:pt x="177" y="20"/>
                  </a:lnTo>
                  <a:lnTo>
                    <a:pt x="157" y="16"/>
                  </a:lnTo>
                  <a:lnTo>
                    <a:pt x="140" y="13"/>
                  </a:lnTo>
                  <a:lnTo>
                    <a:pt x="127" y="10"/>
                  </a:lnTo>
                  <a:lnTo>
                    <a:pt x="115" y="8"/>
                  </a:lnTo>
                  <a:lnTo>
                    <a:pt x="105" y="5"/>
                  </a:lnTo>
                  <a:lnTo>
                    <a:pt x="96" y="3"/>
                  </a:lnTo>
                  <a:lnTo>
                    <a:pt x="90" y="3"/>
                  </a:lnTo>
                  <a:lnTo>
                    <a:pt x="80" y="1"/>
                  </a:lnTo>
                  <a:lnTo>
                    <a:pt x="76" y="0"/>
                  </a:lnTo>
                  <a:lnTo>
                    <a:pt x="73" y="0"/>
                  </a:lnTo>
                  <a:lnTo>
                    <a:pt x="73" y="0"/>
                  </a:lnTo>
                  <a:lnTo>
                    <a:pt x="32" y="128"/>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21" name="Freeform 149"/>
            <p:cNvSpPr>
              <a:spLocks/>
            </p:cNvSpPr>
            <p:nvPr/>
          </p:nvSpPr>
          <p:spPr bwMode="auto">
            <a:xfrm>
              <a:off x="4740" y="410"/>
              <a:ext cx="285" cy="322"/>
            </a:xfrm>
            <a:custGeom>
              <a:avLst/>
              <a:gdLst>
                <a:gd name="T0" fmla="*/ 32 w 204"/>
                <a:gd name="T1" fmla="*/ 128 h 246"/>
                <a:gd name="T2" fmla="*/ 32 w 204"/>
                <a:gd name="T3" fmla="*/ 129 h 246"/>
                <a:gd name="T4" fmla="*/ 27 w 204"/>
                <a:gd name="T5" fmla="*/ 129 h 246"/>
                <a:gd name="T6" fmla="*/ 17 w 204"/>
                <a:gd name="T7" fmla="*/ 133 h 246"/>
                <a:gd name="T8" fmla="*/ 5 w 204"/>
                <a:gd name="T9" fmla="*/ 141 h 246"/>
                <a:gd name="T10" fmla="*/ 2 w 204"/>
                <a:gd name="T11" fmla="*/ 146 h 246"/>
                <a:gd name="T12" fmla="*/ 0 w 204"/>
                <a:gd name="T13" fmla="*/ 153 h 246"/>
                <a:gd name="T14" fmla="*/ 0 w 204"/>
                <a:gd name="T15" fmla="*/ 160 h 246"/>
                <a:gd name="T16" fmla="*/ 4 w 204"/>
                <a:gd name="T17" fmla="*/ 163 h 246"/>
                <a:gd name="T18" fmla="*/ 9 w 204"/>
                <a:gd name="T19" fmla="*/ 168 h 246"/>
                <a:gd name="T20" fmla="*/ 16 w 204"/>
                <a:gd name="T21" fmla="*/ 168 h 246"/>
                <a:gd name="T22" fmla="*/ 19 w 204"/>
                <a:gd name="T23" fmla="*/ 168 h 246"/>
                <a:gd name="T24" fmla="*/ 19 w 204"/>
                <a:gd name="T25" fmla="*/ 168 h 246"/>
                <a:gd name="T26" fmla="*/ 19 w 204"/>
                <a:gd name="T27" fmla="*/ 170 h 246"/>
                <a:gd name="T28" fmla="*/ 17 w 204"/>
                <a:gd name="T29" fmla="*/ 178 h 246"/>
                <a:gd name="T30" fmla="*/ 17 w 204"/>
                <a:gd name="T31" fmla="*/ 188 h 246"/>
                <a:gd name="T32" fmla="*/ 21 w 204"/>
                <a:gd name="T33" fmla="*/ 202 h 246"/>
                <a:gd name="T34" fmla="*/ 26 w 204"/>
                <a:gd name="T35" fmla="*/ 215 h 246"/>
                <a:gd name="T36" fmla="*/ 36 w 204"/>
                <a:gd name="T37" fmla="*/ 227 h 246"/>
                <a:gd name="T38" fmla="*/ 42 w 204"/>
                <a:gd name="T39" fmla="*/ 234 h 246"/>
                <a:gd name="T40" fmla="*/ 51 w 204"/>
                <a:gd name="T41" fmla="*/ 239 h 246"/>
                <a:gd name="T42" fmla="*/ 63 w 204"/>
                <a:gd name="T43" fmla="*/ 242 h 246"/>
                <a:gd name="T44" fmla="*/ 74 w 204"/>
                <a:gd name="T45" fmla="*/ 246 h 246"/>
                <a:gd name="T46" fmla="*/ 88 w 204"/>
                <a:gd name="T47" fmla="*/ 246 h 246"/>
                <a:gd name="T48" fmla="*/ 98 w 204"/>
                <a:gd name="T49" fmla="*/ 246 h 246"/>
                <a:gd name="T50" fmla="*/ 110 w 204"/>
                <a:gd name="T51" fmla="*/ 242 h 246"/>
                <a:gd name="T52" fmla="*/ 118 w 204"/>
                <a:gd name="T53" fmla="*/ 237 h 246"/>
                <a:gd name="T54" fmla="*/ 133 w 204"/>
                <a:gd name="T55" fmla="*/ 222 h 246"/>
                <a:gd name="T56" fmla="*/ 145 w 204"/>
                <a:gd name="T57" fmla="*/ 205 h 246"/>
                <a:gd name="T58" fmla="*/ 152 w 204"/>
                <a:gd name="T59" fmla="*/ 188 h 246"/>
                <a:gd name="T60" fmla="*/ 157 w 204"/>
                <a:gd name="T61" fmla="*/ 173 h 246"/>
                <a:gd name="T62" fmla="*/ 159 w 204"/>
                <a:gd name="T63" fmla="*/ 166 h 246"/>
                <a:gd name="T64" fmla="*/ 160 w 204"/>
                <a:gd name="T65" fmla="*/ 161 h 246"/>
                <a:gd name="T66" fmla="*/ 160 w 204"/>
                <a:gd name="T67" fmla="*/ 158 h 246"/>
                <a:gd name="T68" fmla="*/ 160 w 204"/>
                <a:gd name="T69" fmla="*/ 158 h 246"/>
                <a:gd name="T70" fmla="*/ 160 w 204"/>
                <a:gd name="T71" fmla="*/ 150 h 246"/>
                <a:gd name="T72" fmla="*/ 160 w 204"/>
                <a:gd name="T73" fmla="*/ 144 h 246"/>
                <a:gd name="T74" fmla="*/ 160 w 204"/>
                <a:gd name="T75" fmla="*/ 136 h 246"/>
                <a:gd name="T76" fmla="*/ 160 w 204"/>
                <a:gd name="T77" fmla="*/ 134 h 246"/>
                <a:gd name="T78" fmla="*/ 160 w 204"/>
                <a:gd name="T79" fmla="*/ 134 h 246"/>
                <a:gd name="T80" fmla="*/ 164 w 204"/>
                <a:gd name="T81" fmla="*/ 131 h 246"/>
                <a:gd name="T82" fmla="*/ 171 w 204"/>
                <a:gd name="T83" fmla="*/ 124 h 246"/>
                <a:gd name="T84" fmla="*/ 179 w 204"/>
                <a:gd name="T85" fmla="*/ 114 h 246"/>
                <a:gd name="T86" fmla="*/ 189 w 204"/>
                <a:gd name="T87" fmla="*/ 101 h 246"/>
                <a:gd name="T88" fmla="*/ 197 w 204"/>
                <a:gd name="T89" fmla="*/ 86 h 246"/>
                <a:gd name="T90" fmla="*/ 204 w 204"/>
                <a:gd name="T91" fmla="*/ 67 h 246"/>
                <a:gd name="T92" fmla="*/ 204 w 204"/>
                <a:gd name="T93" fmla="*/ 47 h 246"/>
                <a:gd name="T94" fmla="*/ 203 w 204"/>
                <a:gd name="T95" fmla="*/ 35 h 246"/>
                <a:gd name="T96" fmla="*/ 199 w 204"/>
                <a:gd name="T97" fmla="*/ 25 h 246"/>
                <a:gd name="T98" fmla="*/ 177 w 204"/>
                <a:gd name="T99" fmla="*/ 20 h 246"/>
                <a:gd name="T100" fmla="*/ 157 w 204"/>
                <a:gd name="T101" fmla="*/ 16 h 246"/>
                <a:gd name="T102" fmla="*/ 140 w 204"/>
                <a:gd name="T103" fmla="*/ 13 h 246"/>
                <a:gd name="T104" fmla="*/ 127 w 204"/>
                <a:gd name="T105" fmla="*/ 10 h 246"/>
                <a:gd name="T106" fmla="*/ 115 w 204"/>
                <a:gd name="T107" fmla="*/ 8 h 246"/>
                <a:gd name="T108" fmla="*/ 105 w 204"/>
                <a:gd name="T109" fmla="*/ 5 h 246"/>
                <a:gd name="T110" fmla="*/ 96 w 204"/>
                <a:gd name="T111" fmla="*/ 3 h 246"/>
                <a:gd name="T112" fmla="*/ 90 w 204"/>
                <a:gd name="T113" fmla="*/ 3 h 246"/>
                <a:gd name="T114" fmla="*/ 80 w 204"/>
                <a:gd name="T115" fmla="*/ 1 h 246"/>
                <a:gd name="T116" fmla="*/ 76 w 204"/>
                <a:gd name="T117" fmla="*/ 0 h 246"/>
                <a:gd name="T118" fmla="*/ 73 w 204"/>
                <a:gd name="T119" fmla="*/ 0 h 246"/>
                <a:gd name="T120" fmla="*/ 73 w 204"/>
                <a:gd name="T121"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4" h="246">
                  <a:moveTo>
                    <a:pt x="32" y="128"/>
                  </a:moveTo>
                  <a:lnTo>
                    <a:pt x="32" y="129"/>
                  </a:lnTo>
                  <a:lnTo>
                    <a:pt x="27" y="129"/>
                  </a:lnTo>
                  <a:lnTo>
                    <a:pt x="17" y="133"/>
                  </a:lnTo>
                  <a:lnTo>
                    <a:pt x="5" y="141"/>
                  </a:lnTo>
                  <a:lnTo>
                    <a:pt x="2" y="146"/>
                  </a:lnTo>
                  <a:lnTo>
                    <a:pt x="0" y="153"/>
                  </a:lnTo>
                  <a:lnTo>
                    <a:pt x="0" y="160"/>
                  </a:lnTo>
                  <a:lnTo>
                    <a:pt x="4" y="163"/>
                  </a:lnTo>
                  <a:lnTo>
                    <a:pt x="9" y="168"/>
                  </a:lnTo>
                  <a:lnTo>
                    <a:pt x="16" y="168"/>
                  </a:lnTo>
                  <a:lnTo>
                    <a:pt x="19" y="168"/>
                  </a:lnTo>
                  <a:lnTo>
                    <a:pt x="19" y="168"/>
                  </a:lnTo>
                  <a:lnTo>
                    <a:pt x="19" y="170"/>
                  </a:lnTo>
                  <a:lnTo>
                    <a:pt x="17" y="178"/>
                  </a:lnTo>
                  <a:lnTo>
                    <a:pt x="17" y="188"/>
                  </a:lnTo>
                  <a:lnTo>
                    <a:pt x="21" y="202"/>
                  </a:lnTo>
                  <a:lnTo>
                    <a:pt x="26" y="215"/>
                  </a:lnTo>
                  <a:lnTo>
                    <a:pt x="36" y="227"/>
                  </a:lnTo>
                  <a:lnTo>
                    <a:pt x="42" y="234"/>
                  </a:lnTo>
                  <a:lnTo>
                    <a:pt x="51" y="239"/>
                  </a:lnTo>
                  <a:lnTo>
                    <a:pt x="63" y="242"/>
                  </a:lnTo>
                  <a:lnTo>
                    <a:pt x="74" y="246"/>
                  </a:lnTo>
                  <a:lnTo>
                    <a:pt x="88" y="246"/>
                  </a:lnTo>
                  <a:lnTo>
                    <a:pt x="98" y="246"/>
                  </a:lnTo>
                  <a:lnTo>
                    <a:pt x="110" y="242"/>
                  </a:lnTo>
                  <a:lnTo>
                    <a:pt x="118" y="237"/>
                  </a:lnTo>
                  <a:lnTo>
                    <a:pt x="133" y="222"/>
                  </a:lnTo>
                  <a:lnTo>
                    <a:pt x="145" y="205"/>
                  </a:lnTo>
                  <a:lnTo>
                    <a:pt x="152" y="188"/>
                  </a:lnTo>
                  <a:lnTo>
                    <a:pt x="157" y="173"/>
                  </a:lnTo>
                  <a:lnTo>
                    <a:pt x="159" y="166"/>
                  </a:lnTo>
                  <a:lnTo>
                    <a:pt x="160" y="161"/>
                  </a:lnTo>
                  <a:lnTo>
                    <a:pt x="160" y="158"/>
                  </a:lnTo>
                  <a:lnTo>
                    <a:pt x="160" y="158"/>
                  </a:lnTo>
                  <a:lnTo>
                    <a:pt x="160" y="150"/>
                  </a:lnTo>
                  <a:lnTo>
                    <a:pt x="160" y="144"/>
                  </a:lnTo>
                  <a:lnTo>
                    <a:pt x="160" y="136"/>
                  </a:lnTo>
                  <a:lnTo>
                    <a:pt x="160" y="134"/>
                  </a:lnTo>
                  <a:lnTo>
                    <a:pt x="160" y="134"/>
                  </a:lnTo>
                  <a:lnTo>
                    <a:pt x="164" y="131"/>
                  </a:lnTo>
                  <a:lnTo>
                    <a:pt x="171" y="124"/>
                  </a:lnTo>
                  <a:lnTo>
                    <a:pt x="179" y="114"/>
                  </a:lnTo>
                  <a:lnTo>
                    <a:pt x="189" y="101"/>
                  </a:lnTo>
                  <a:lnTo>
                    <a:pt x="197" y="86"/>
                  </a:lnTo>
                  <a:lnTo>
                    <a:pt x="204" y="67"/>
                  </a:lnTo>
                  <a:lnTo>
                    <a:pt x="204" y="47"/>
                  </a:lnTo>
                  <a:lnTo>
                    <a:pt x="203" y="35"/>
                  </a:lnTo>
                  <a:lnTo>
                    <a:pt x="199" y="25"/>
                  </a:lnTo>
                  <a:lnTo>
                    <a:pt x="177" y="20"/>
                  </a:lnTo>
                  <a:lnTo>
                    <a:pt x="157" y="16"/>
                  </a:lnTo>
                  <a:lnTo>
                    <a:pt x="140" y="13"/>
                  </a:lnTo>
                  <a:lnTo>
                    <a:pt x="127" y="10"/>
                  </a:lnTo>
                  <a:lnTo>
                    <a:pt x="115" y="8"/>
                  </a:lnTo>
                  <a:lnTo>
                    <a:pt x="105" y="5"/>
                  </a:lnTo>
                  <a:lnTo>
                    <a:pt x="96" y="3"/>
                  </a:lnTo>
                  <a:lnTo>
                    <a:pt x="90" y="3"/>
                  </a:lnTo>
                  <a:lnTo>
                    <a:pt x="80" y="1"/>
                  </a:lnTo>
                  <a:lnTo>
                    <a:pt x="76" y="0"/>
                  </a:lnTo>
                  <a:lnTo>
                    <a:pt x="73" y="0"/>
                  </a:lnTo>
                  <a:lnTo>
                    <a:pt x="73"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22" name="Freeform 150"/>
            <p:cNvSpPr>
              <a:spLocks/>
            </p:cNvSpPr>
            <p:nvPr/>
          </p:nvSpPr>
          <p:spPr bwMode="auto">
            <a:xfrm>
              <a:off x="4900" y="495"/>
              <a:ext cx="34" cy="12"/>
            </a:xfrm>
            <a:custGeom>
              <a:avLst/>
              <a:gdLst>
                <a:gd name="T0" fmla="*/ 0 w 24"/>
                <a:gd name="T1" fmla="*/ 9 h 9"/>
                <a:gd name="T2" fmla="*/ 0 w 24"/>
                <a:gd name="T3" fmla="*/ 9 h 9"/>
                <a:gd name="T4" fmla="*/ 2 w 24"/>
                <a:gd name="T5" fmla="*/ 7 h 9"/>
                <a:gd name="T6" fmla="*/ 8 w 24"/>
                <a:gd name="T7" fmla="*/ 2 h 9"/>
                <a:gd name="T8" fmla="*/ 12 w 24"/>
                <a:gd name="T9" fmla="*/ 0 h 9"/>
                <a:gd name="T10" fmla="*/ 17 w 24"/>
                <a:gd name="T11" fmla="*/ 0 h 9"/>
                <a:gd name="T12" fmla="*/ 20 w 24"/>
                <a:gd name="T13" fmla="*/ 4 h 9"/>
                <a:gd name="T14" fmla="*/ 24 w 24"/>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0" y="9"/>
                  </a:moveTo>
                  <a:lnTo>
                    <a:pt x="0" y="9"/>
                  </a:lnTo>
                  <a:lnTo>
                    <a:pt x="2" y="7"/>
                  </a:lnTo>
                  <a:lnTo>
                    <a:pt x="8" y="2"/>
                  </a:lnTo>
                  <a:lnTo>
                    <a:pt x="12" y="0"/>
                  </a:lnTo>
                  <a:lnTo>
                    <a:pt x="17" y="0"/>
                  </a:lnTo>
                  <a:lnTo>
                    <a:pt x="20" y="4"/>
                  </a:lnTo>
                  <a:lnTo>
                    <a:pt x="24" y="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23" name="Freeform 151"/>
            <p:cNvSpPr>
              <a:spLocks/>
            </p:cNvSpPr>
            <p:nvPr/>
          </p:nvSpPr>
          <p:spPr bwMode="auto">
            <a:xfrm>
              <a:off x="4959" y="505"/>
              <a:ext cx="28" cy="10"/>
            </a:xfrm>
            <a:custGeom>
              <a:avLst/>
              <a:gdLst>
                <a:gd name="T0" fmla="*/ 0 w 20"/>
                <a:gd name="T1" fmla="*/ 5 h 8"/>
                <a:gd name="T2" fmla="*/ 2 w 20"/>
                <a:gd name="T3" fmla="*/ 3 h 8"/>
                <a:gd name="T4" fmla="*/ 8 w 20"/>
                <a:gd name="T5" fmla="*/ 0 h 8"/>
                <a:gd name="T6" fmla="*/ 12 w 20"/>
                <a:gd name="T7" fmla="*/ 0 h 8"/>
                <a:gd name="T8" fmla="*/ 15 w 20"/>
                <a:gd name="T9" fmla="*/ 0 h 8"/>
                <a:gd name="T10" fmla="*/ 19 w 20"/>
                <a:gd name="T11" fmla="*/ 3 h 8"/>
                <a:gd name="T12" fmla="*/ 20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0" y="5"/>
                  </a:moveTo>
                  <a:lnTo>
                    <a:pt x="2" y="3"/>
                  </a:lnTo>
                  <a:lnTo>
                    <a:pt x="8" y="0"/>
                  </a:lnTo>
                  <a:lnTo>
                    <a:pt x="12" y="0"/>
                  </a:lnTo>
                  <a:lnTo>
                    <a:pt x="15" y="0"/>
                  </a:lnTo>
                  <a:lnTo>
                    <a:pt x="19" y="3"/>
                  </a:lnTo>
                  <a:lnTo>
                    <a:pt x="20" y="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24" name="Line 152"/>
            <p:cNvSpPr>
              <a:spLocks noChangeShapeType="1"/>
            </p:cNvSpPr>
            <p:nvPr/>
          </p:nvSpPr>
          <p:spPr bwMode="auto">
            <a:xfrm>
              <a:off x="4912" y="523"/>
              <a:ext cx="1" cy="1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25" name="Line 153"/>
            <p:cNvSpPr>
              <a:spLocks noChangeShapeType="1"/>
            </p:cNvSpPr>
            <p:nvPr/>
          </p:nvSpPr>
          <p:spPr bwMode="auto">
            <a:xfrm flipH="1">
              <a:off x="4969" y="533"/>
              <a:ext cx="4" cy="1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26" name="Freeform 154"/>
            <p:cNvSpPr>
              <a:spLocks/>
            </p:cNvSpPr>
            <p:nvPr/>
          </p:nvSpPr>
          <p:spPr bwMode="auto">
            <a:xfrm>
              <a:off x="4941" y="573"/>
              <a:ext cx="60" cy="73"/>
            </a:xfrm>
            <a:custGeom>
              <a:avLst/>
              <a:gdLst>
                <a:gd name="T0" fmla="*/ 11 w 43"/>
                <a:gd name="T1" fmla="*/ 0 h 56"/>
                <a:gd name="T2" fmla="*/ 13 w 43"/>
                <a:gd name="T3" fmla="*/ 2 h 56"/>
                <a:gd name="T4" fmla="*/ 18 w 43"/>
                <a:gd name="T5" fmla="*/ 2 h 56"/>
                <a:gd name="T6" fmla="*/ 30 w 43"/>
                <a:gd name="T7" fmla="*/ 7 h 56"/>
                <a:gd name="T8" fmla="*/ 37 w 43"/>
                <a:gd name="T9" fmla="*/ 12 h 56"/>
                <a:gd name="T10" fmla="*/ 40 w 43"/>
                <a:gd name="T11" fmla="*/ 19 h 56"/>
                <a:gd name="T12" fmla="*/ 43 w 43"/>
                <a:gd name="T13" fmla="*/ 26 h 56"/>
                <a:gd name="T14" fmla="*/ 42 w 43"/>
                <a:gd name="T15" fmla="*/ 36 h 56"/>
                <a:gd name="T16" fmla="*/ 37 w 43"/>
                <a:gd name="T17" fmla="*/ 44 h 56"/>
                <a:gd name="T18" fmla="*/ 32 w 43"/>
                <a:gd name="T19" fmla="*/ 51 h 56"/>
                <a:gd name="T20" fmla="*/ 25 w 43"/>
                <a:gd name="T21" fmla="*/ 54 h 56"/>
                <a:gd name="T22" fmla="*/ 16 w 43"/>
                <a:gd name="T23" fmla="*/ 56 h 56"/>
                <a:gd name="T24" fmla="*/ 10 w 43"/>
                <a:gd name="T25" fmla="*/ 56 h 56"/>
                <a:gd name="T26" fmla="*/ 5 w 43"/>
                <a:gd name="T27" fmla="*/ 56 h 56"/>
                <a:gd name="T28" fmla="*/ 1 w 43"/>
                <a:gd name="T29" fmla="*/ 56 h 56"/>
                <a:gd name="T30" fmla="*/ 0 w 43"/>
                <a:gd name="T31" fmla="*/ 54 h 56"/>
                <a:gd name="T32" fmla="*/ 11 w 43"/>
                <a:gd name="T3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56">
                  <a:moveTo>
                    <a:pt x="11" y="0"/>
                  </a:moveTo>
                  <a:lnTo>
                    <a:pt x="13" y="2"/>
                  </a:lnTo>
                  <a:lnTo>
                    <a:pt x="18" y="2"/>
                  </a:lnTo>
                  <a:lnTo>
                    <a:pt x="30" y="7"/>
                  </a:lnTo>
                  <a:lnTo>
                    <a:pt x="37" y="12"/>
                  </a:lnTo>
                  <a:lnTo>
                    <a:pt x="40" y="19"/>
                  </a:lnTo>
                  <a:lnTo>
                    <a:pt x="43" y="26"/>
                  </a:lnTo>
                  <a:lnTo>
                    <a:pt x="42" y="36"/>
                  </a:lnTo>
                  <a:lnTo>
                    <a:pt x="37" y="44"/>
                  </a:lnTo>
                  <a:lnTo>
                    <a:pt x="32" y="51"/>
                  </a:lnTo>
                  <a:lnTo>
                    <a:pt x="25" y="54"/>
                  </a:lnTo>
                  <a:lnTo>
                    <a:pt x="16" y="56"/>
                  </a:lnTo>
                  <a:lnTo>
                    <a:pt x="10" y="56"/>
                  </a:lnTo>
                  <a:lnTo>
                    <a:pt x="5" y="56"/>
                  </a:lnTo>
                  <a:lnTo>
                    <a:pt x="1" y="56"/>
                  </a:lnTo>
                  <a:lnTo>
                    <a:pt x="0" y="54"/>
                  </a:lnTo>
                  <a:lnTo>
                    <a:pt x="11" y="0"/>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27" name="Freeform 155"/>
            <p:cNvSpPr>
              <a:spLocks/>
            </p:cNvSpPr>
            <p:nvPr/>
          </p:nvSpPr>
          <p:spPr bwMode="auto">
            <a:xfrm>
              <a:off x="4941" y="573"/>
              <a:ext cx="60" cy="73"/>
            </a:xfrm>
            <a:custGeom>
              <a:avLst/>
              <a:gdLst>
                <a:gd name="T0" fmla="*/ 11 w 43"/>
                <a:gd name="T1" fmla="*/ 0 h 56"/>
                <a:gd name="T2" fmla="*/ 13 w 43"/>
                <a:gd name="T3" fmla="*/ 2 h 56"/>
                <a:gd name="T4" fmla="*/ 18 w 43"/>
                <a:gd name="T5" fmla="*/ 2 h 56"/>
                <a:gd name="T6" fmla="*/ 30 w 43"/>
                <a:gd name="T7" fmla="*/ 7 h 56"/>
                <a:gd name="T8" fmla="*/ 37 w 43"/>
                <a:gd name="T9" fmla="*/ 12 h 56"/>
                <a:gd name="T10" fmla="*/ 40 w 43"/>
                <a:gd name="T11" fmla="*/ 19 h 56"/>
                <a:gd name="T12" fmla="*/ 43 w 43"/>
                <a:gd name="T13" fmla="*/ 26 h 56"/>
                <a:gd name="T14" fmla="*/ 42 w 43"/>
                <a:gd name="T15" fmla="*/ 36 h 56"/>
                <a:gd name="T16" fmla="*/ 37 w 43"/>
                <a:gd name="T17" fmla="*/ 44 h 56"/>
                <a:gd name="T18" fmla="*/ 32 w 43"/>
                <a:gd name="T19" fmla="*/ 51 h 56"/>
                <a:gd name="T20" fmla="*/ 25 w 43"/>
                <a:gd name="T21" fmla="*/ 54 h 56"/>
                <a:gd name="T22" fmla="*/ 16 w 43"/>
                <a:gd name="T23" fmla="*/ 56 h 56"/>
                <a:gd name="T24" fmla="*/ 10 w 43"/>
                <a:gd name="T25" fmla="*/ 56 h 56"/>
                <a:gd name="T26" fmla="*/ 5 w 43"/>
                <a:gd name="T27" fmla="*/ 56 h 56"/>
                <a:gd name="T28" fmla="*/ 1 w 43"/>
                <a:gd name="T29" fmla="*/ 56 h 56"/>
                <a:gd name="T30" fmla="*/ 0 w 43"/>
                <a:gd name="T31" fmla="*/ 5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56">
                  <a:moveTo>
                    <a:pt x="11" y="0"/>
                  </a:moveTo>
                  <a:lnTo>
                    <a:pt x="13" y="2"/>
                  </a:lnTo>
                  <a:lnTo>
                    <a:pt x="18" y="2"/>
                  </a:lnTo>
                  <a:lnTo>
                    <a:pt x="30" y="7"/>
                  </a:lnTo>
                  <a:lnTo>
                    <a:pt x="37" y="12"/>
                  </a:lnTo>
                  <a:lnTo>
                    <a:pt x="40" y="19"/>
                  </a:lnTo>
                  <a:lnTo>
                    <a:pt x="43" y="26"/>
                  </a:lnTo>
                  <a:lnTo>
                    <a:pt x="42" y="36"/>
                  </a:lnTo>
                  <a:lnTo>
                    <a:pt x="37" y="44"/>
                  </a:lnTo>
                  <a:lnTo>
                    <a:pt x="32" y="51"/>
                  </a:lnTo>
                  <a:lnTo>
                    <a:pt x="25" y="54"/>
                  </a:lnTo>
                  <a:lnTo>
                    <a:pt x="16" y="56"/>
                  </a:lnTo>
                  <a:lnTo>
                    <a:pt x="10" y="56"/>
                  </a:lnTo>
                  <a:lnTo>
                    <a:pt x="5" y="56"/>
                  </a:lnTo>
                  <a:lnTo>
                    <a:pt x="1" y="56"/>
                  </a:lnTo>
                  <a:lnTo>
                    <a:pt x="0" y="5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28" name="Freeform 156"/>
            <p:cNvSpPr>
              <a:spLocks/>
            </p:cNvSpPr>
            <p:nvPr/>
          </p:nvSpPr>
          <p:spPr bwMode="auto">
            <a:xfrm>
              <a:off x="4828" y="670"/>
              <a:ext cx="58" cy="25"/>
            </a:xfrm>
            <a:custGeom>
              <a:avLst/>
              <a:gdLst>
                <a:gd name="T0" fmla="*/ 0 w 42"/>
                <a:gd name="T1" fmla="*/ 0 h 19"/>
                <a:gd name="T2" fmla="*/ 0 w 42"/>
                <a:gd name="T3" fmla="*/ 9 h 19"/>
                <a:gd name="T4" fmla="*/ 0 w 42"/>
                <a:gd name="T5" fmla="*/ 14 h 19"/>
                <a:gd name="T6" fmla="*/ 0 w 42"/>
                <a:gd name="T7" fmla="*/ 16 h 19"/>
                <a:gd name="T8" fmla="*/ 0 w 42"/>
                <a:gd name="T9" fmla="*/ 16 h 19"/>
                <a:gd name="T10" fmla="*/ 1 w 42"/>
                <a:gd name="T11" fmla="*/ 16 h 19"/>
                <a:gd name="T12" fmla="*/ 5 w 42"/>
                <a:gd name="T13" fmla="*/ 14 h 19"/>
                <a:gd name="T14" fmla="*/ 13 w 42"/>
                <a:gd name="T15" fmla="*/ 10 h 19"/>
                <a:gd name="T16" fmla="*/ 20 w 42"/>
                <a:gd name="T17" fmla="*/ 9 h 19"/>
                <a:gd name="T18" fmla="*/ 27 w 42"/>
                <a:gd name="T19" fmla="*/ 10 h 19"/>
                <a:gd name="T20" fmla="*/ 35 w 42"/>
                <a:gd name="T21" fmla="*/ 14 h 19"/>
                <a:gd name="T22" fmla="*/ 42 w 42"/>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9">
                  <a:moveTo>
                    <a:pt x="0" y="0"/>
                  </a:moveTo>
                  <a:lnTo>
                    <a:pt x="0" y="9"/>
                  </a:lnTo>
                  <a:lnTo>
                    <a:pt x="0" y="14"/>
                  </a:lnTo>
                  <a:lnTo>
                    <a:pt x="0" y="16"/>
                  </a:lnTo>
                  <a:lnTo>
                    <a:pt x="0" y="16"/>
                  </a:lnTo>
                  <a:lnTo>
                    <a:pt x="1" y="16"/>
                  </a:lnTo>
                  <a:lnTo>
                    <a:pt x="5" y="14"/>
                  </a:lnTo>
                  <a:lnTo>
                    <a:pt x="13" y="10"/>
                  </a:lnTo>
                  <a:lnTo>
                    <a:pt x="20" y="9"/>
                  </a:lnTo>
                  <a:lnTo>
                    <a:pt x="27" y="10"/>
                  </a:lnTo>
                  <a:lnTo>
                    <a:pt x="35" y="14"/>
                  </a:lnTo>
                  <a:lnTo>
                    <a:pt x="42" y="1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29" name="Freeform 157"/>
            <p:cNvSpPr>
              <a:spLocks/>
            </p:cNvSpPr>
            <p:nvPr/>
          </p:nvSpPr>
          <p:spPr bwMode="auto">
            <a:xfrm>
              <a:off x="4750" y="440"/>
              <a:ext cx="110" cy="146"/>
            </a:xfrm>
            <a:custGeom>
              <a:avLst/>
              <a:gdLst>
                <a:gd name="T0" fmla="*/ 79 w 79"/>
                <a:gd name="T1" fmla="*/ 0 h 111"/>
                <a:gd name="T2" fmla="*/ 79 w 79"/>
                <a:gd name="T3" fmla="*/ 2 h 111"/>
                <a:gd name="T4" fmla="*/ 78 w 79"/>
                <a:gd name="T5" fmla="*/ 9 h 111"/>
                <a:gd name="T6" fmla="*/ 76 w 79"/>
                <a:gd name="T7" fmla="*/ 17 h 111"/>
                <a:gd name="T8" fmla="*/ 73 w 79"/>
                <a:gd name="T9" fmla="*/ 27 h 111"/>
                <a:gd name="T10" fmla="*/ 64 w 79"/>
                <a:gd name="T11" fmla="*/ 51 h 111"/>
                <a:gd name="T12" fmla="*/ 57 w 79"/>
                <a:gd name="T13" fmla="*/ 63 h 111"/>
                <a:gd name="T14" fmla="*/ 49 w 79"/>
                <a:gd name="T15" fmla="*/ 71 h 111"/>
                <a:gd name="T16" fmla="*/ 42 w 79"/>
                <a:gd name="T17" fmla="*/ 78 h 111"/>
                <a:gd name="T18" fmla="*/ 37 w 79"/>
                <a:gd name="T19" fmla="*/ 84 h 111"/>
                <a:gd name="T20" fmla="*/ 30 w 79"/>
                <a:gd name="T21" fmla="*/ 95 h 111"/>
                <a:gd name="T22" fmla="*/ 27 w 79"/>
                <a:gd name="T23" fmla="*/ 103 h 111"/>
                <a:gd name="T24" fmla="*/ 25 w 79"/>
                <a:gd name="T25" fmla="*/ 105 h 111"/>
                <a:gd name="T26" fmla="*/ 19 w 79"/>
                <a:gd name="T27" fmla="*/ 108 h 111"/>
                <a:gd name="T28" fmla="*/ 14 w 79"/>
                <a:gd name="T29" fmla="*/ 110 h 111"/>
                <a:gd name="T30" fmla="*/ 7 w 79"/>
                <a:gd name="T31" fmla="*/ 111 h 111"/>
                <a:gd name="T32" fmla="*/ 5 w 79"/>
                <a:gd name="T33" fmla="*/ 111 h 111"/>
                <a:gd name="T34" fmla="*/ 5 w 79"/>
                <a:gd name="T35" fmla="*/ 111 h 111"/>
                <a:gd name="T36" fmla="*/ 2 w 79"/>
                <a:gd name="T37" fmla="*/ 93 h 111"/>
                <a:gd name="T38" fmla="*/ 0 w 79"/>
                <a:gd name="T39" fmla="*/ 74 h 111"/>
                <a:gd name="T40" fmla="*/ 2 w 79"/>
                <a:gd name="T41" fmla="*/ 59 h 111"/>
                <a:gd name="T42" fmla="*/ 3 w 79"/>
                <a:gd name="T43" fmla="*/ 46 h 111"/>
                <a:gd name="T44" fmla="*/ 7 w 79"/>
                <a:gd name="T45" fmla="*/ 34 h 111"/>
                <a:gd name="T46" fmla="*/ 10 w 79"/>
                <a:gd name="T47" fmla="*/ 27 h 111"/>
                <a:gd name="T48" fmla="*/ 12 w 79"/>
                <a:gd name="T49" fmla="*/ 22 h 111"/>
                <a:gd name="T50" fmla="*/ 12 w 79"/>
                <a:gd name="T51" fmla="*/ 20 h 111"/>
                <a:gd name="T52" fmla="*/ 79 w 79"/>
                <a:gd name="T5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 h="111">
                  <a:moveTo>
                    <a:pt x="79" y="0"/>
                  </a:moveTo>
                  <a:lnTo>
                    <a:pt x="79" y="2"/>
                  </a:lnTo>
                  <a:lnTo>
                    <a:pt x="78" y="9"/>
                  </a:lnTo>
                  <a:lnTo>
                    <a:pt x="76" y="17"/>
                  </a:lnTo>
                  <a:lnTo>
                    <a:pt x="73" y="27"/>
                  </a:lnTo>
                  <a:lnTo>
                    <a:pt x="64" y="51"/>
                  </a:lnTo>
                  <a:lnTo>
                    <a:pt x="57" y="63"/>
                  </a:lnTo>
                  <a:lnTo>
                    <a:pt x="49" y="71"/>
                  </a:lnTo>
                  <a:lnTo>
                    <a:pt x="42" y="78"/>
                  </a:lnTo>
                  <a:lnTo>
                    <a:pt x="37" y="84"/>
                  </a:lnTo>
                  <a:lnTo>
                    <a:pt x="30" y="95"/>
                  </a:lnTo>
                  <a:lnTo>
                    <a:pt x="27" y="103"/>
                  </a:lnTo>
                  <a:lnTo>
                    <a:pt x="25" y="105"/>
                  </a:lnTo>
                  <a:lnTo>
                    <a:pt x="19" y="108"/>
                  </a:lnTo>
                  <a:lnTo>
                    <a:pt x="14" y="110"/>
                  </a:lnTo>
                  <a:lnTo>
                    <a:pt x="7" y="111"/>
                  </a:lnTo>
                  <a:lnTo>
                    <a:pt x="5" y="111"/>
                  </a:lnTo>
                  <a:lnTo>
                    <a:pt x="5" y="111"/>
                  </a:lnTo>
                  <a:lnTo>
                    <a:pt x="2" y="93"/>
                  </a:lnTo>
                  <a:lnTo>
                    <a:pt x="0" y="74"/>
                  </a:lnTo>
                  <a:lnTo>
                    <a:pt x="2" y="59"/>
                  </a:lnTo>
                  <a:lnTo>
                    <a:pt x="3" y="46"/>
                  </a:lnTo>
                  <a:lnTo>
                    <a:pt x="7" y="34"/>
                  </a:lnTo>
                  <a:lnTo>
                    <a:pt x="10" y="27"/>
                  </a:lnTo>
                  <a:lnTo>
                    <a:pt x="12" y="22"/>
                  </a:lnTo>
                  <a:lnTo>
                    <a:pt x="12" y="20"/>
                  </a:lnTo>
                  <a:lnTo>
                    <a:pt x="7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30" name="Freeform 158"/>
            <p:cNvSpPr>
              <a:spLocks/>
            </p:cNvSpPr>
            <p:nvPr/>
          </p:nvSpPr>
          <p:spPr bwMode="auto">
            <a:xfrm>
              <a:off x="4750" y="440"/>
              <a:ext cx="110" cy="146"/>
            </a:xfrm>
            <a:custGeom>
              <a:avLst/>
              <a:gdLst>
                <a:gd name="T0" fmla="*/ 79 w 79"/>
                <a:gd name="T1" fmla="*/ 0 h 111"/>
                <a:gd name="T2" fmla="*/ 79 w 79"/>
                <a:gd name="T3" fmla="*/ 2 h 111"/>
                <a:gd name="T4" fmla="*/ 78 w 79"/>
                <a:gd name="T5" fmla="*/ 9 h 111"/>
                <a:gd name="T6" fmla="*/ 76 w 79"/>
                <a:gd name="T7" fmla="*/ 17 h 111"/>
                <a:gd name="T8" fmla="*/ 73 w 79"/>
                <a:gd name="T9" fmla="*/ 27 h 111"/>
                <a:gd name="T10" fmla="*/ 64 w 79"/>
                <a:gd name="T11" fmla="*/ 51 h 111"/>
                <a:gd name="T12" fmla="*/ 57 w 79"/>
                <a:gd name="T13" fmla="*/ 63 h 111"/>
                <a:gd name="T14" fmla="*/ 49 w 79"/>
                <a:gd name="T15" fmla="*/ 71 h 111"/>
                <a:gd name="T16" fmla="*/ 42 w 79"/>
                <a:gd name="T17" fmla="*/ 78 h 111"/>
                <a:gd name="T18" fmla="*/ 37 w 79"/>
                <a:gd name="T19" fmla="*/ 84 h 111"/>
                <a:gd name="T20" fmla="*/ 30 w 79"/>
                <a:gd name="T21" fmla="*/ 95 h 111"/>
                <a:gd name="T22" fmla="*/ 27 w 79"/>
                <a:gd name="T23" fmla="*/ 103 h 111"/>
                <a:gd name="T24" fmla="*/ 25 w 79"/>
                <a:gd name="T25" fmla="*/ 105 h 111"/>
                <a:gd name="T26" fmla="*/ 19 w 79"/>
                <a:gd name="T27" fmla="*/ 108 h 111"/>
                <a:gd name="T28" fmla="*/ 14 w 79"/>
                <a:gd name="T29" fmla="*/ 110 h 111"/>
                <a:gd name="T30" fmla="*/ 7 w 79"/>
                <a:gd name="T31" fmla="*/ 111 h 111"/>
                <a:gd name="T32" fmla="*/ 5 w 79"/>
                <a:gd name="T33" fmla="*/ 111 h 111"/>
                <a:gd name="T34" fmla="*/ 5 w 79"/>
                <a:gd name="T35" fmla="*/ 111 h 111"/>
                <a:gd name="T36" fmla="*/ 2 w 79"/>
                <a:gd name="T37" fmla="*/ 93 h 111"/>
                <a:gd name="T38" fmla="*/ 0 w 79"/>
                <a:gd name="T39" fmla="*/ 74 h 111"/>
                <a:gd name="T40" fmla="*/ 2 w 79"/>
                <a:gd name="T41" fmla="*/ 59 h 111"/>
                <a:gd name="T42" fmla="*/ 3 w 79"/>
                <a:gd name="T43" fmla="*/ 46 h 111"/>
                <a:gd name="T44" fmla="*/ 7 w 79"/>
                <a:gd name="T45" fmla="*/ 34 h 111"/>
                <a:gd name="T46" fmla="*/ 10 w 79"/>
                <a:gd name="T47" fmla="*/ 27 h 111"/>
                <a:gd name="T48" fmla="*/ 12 w 79"/>
                <a:gd name="T49" fmla="*/ 22 h 111"/>
                <a:gd name="T50" fmla="*/ 12 w 79"/>
                <a:gd name="T51"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9" h="111">
                  <a:moveTo>
                    <a:pt x="79" y="0"/>
                  </a:moveTo>
                  <a:lnTo>
                    <a:pt x="79" y="2"/>
                  </a:lnTo>
                  <a:lnTo>
                    <a:pt x="78" y="9"/>
                  </a:lnTo>
                  <a:lnTo>
                    <a:pt x="76" y="17"/>
                  </a:lnTo>
                  <a:lnTo>
                    <a:pt x="73" y="27"/>
                  </a:lnTo>
                  <a:lnTo>
                    <a:pt x="64" y="51"/>
                  </a:lnTo>
                  <a:lnTo>
                    <a:pt x="57" y="63"/>
                  </a:lnTo>
                  <a:lnTo>
                    <a:pt x="49" y="71"/>
                  </a:lnTo>
                  <a:lnTo>
                    <a:pt x="42" y="78"/>
                  </a:lnTo>
                  <a:lnTo>
                    <a:pt x="37" y="84"/>
                  </a:lnTo>
                  <a:lnTo>
                    <a:pt x="30" y="95"/>
                  </a:lnTo>
                  <a:lnTo>
                    <a:pt x="27" y="103"/>
                  </a:lnTo>
                  <a:lnTo>
                    <a:pt x="25" y="105"/>
                  </a:lnTo>
                  <a:lnTo>
                    <a:pt x="19" y="108"/>
                  </a:lnTo>
                  <a:lnTo>
                    <a:pt x="14" y="110"/>
                  </a:lnTo>
                  <a:lnTo>
                    <a:pt x="7" y="111"/>
                  </a:lnTo>
                  <a:lnTo>
                    <a:pt x="5" y="111"/>
                  </a:lnTo>
                  <a:lnTo>
                    <a:pt x="5" y="111"/>
                  </a:lnTo>
                  <a:lnTo>
                    <a:pt x="2" y="93"/>
                  </a:lnTo>
                  <a:lnTo>
                    <a:pt x="0" y="74"/>
                  </a:lnTo>
                  <a:lnTo>
                    <a:pt x="2" y="59"/>
                  </a:lnTo>
                  <a:lnTo>
                    <a:pt x="3" y="46"/>
                  </a:lnTo>
                  <a:lnTo>
                    <a:pt x="7" y="34"/>
                  </a:lnTo>
                  <a:lnTo>
                    <a:pt x="10" y="27"/>
                  </a:lnTo>
                  <a:lnTo>
                    <a:pt x="12" y="22"/>
                  </a:lnTo>
                  <a:lnTo>
                    <a:pt x="12" y="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31" name="Freeform 159"/>
            <p:cNvSpPr>
              <a:spLocks/>
            </p:cNvSpPr>
            <p:nvPr/>
          </p:nvSpPr>
          <p:spPr bwMode="auto">
            <a:xfrm>
              <a:off x="4766" y="346"/>
              <a:ext cx="334" cy="127"/>
            </a:xfrm>
            <a:custGeom>
              <a:avLst/>
              <a:gdLst>
                <a:gd name="T0" fmla="*/ 0 w 239"/>
                <a:gd name="T1" fmla="*/ 92 h 97"/>
                <a:gd name="T2" fmla="*/ 2 w 239"/>
                <a:gd name="T3" fmla="*/ 91 h 97"/>
                <a:gd name="T4" fmla="*/ 5 w 239"/>
                <a:gd name="T5" fmla="*/ 91 h 97"/>
                <a:gd name="T6" fmla="*/ 12 w 239"/>
                <a:gd name="T7" fmla="*/ 89 h 97"/>
                <a:gd name="T8" fmla="*/ 18 w 239"/>
                <a:gd name="T9" fmla="*/ 87 h 97"/>
                <a:gd name="T10" fmla="*/ 29 w 239"/>
                <a:gd name="T11" fmla="*/ 84 h 97"/>
                <a:gd name="T12" fmla="*/ 40 w 239"/>
                <a:gd name="T13" fmla="*/ 82 h 97"/>
                <a:gd name="T14" fmla="*/ 69 w 239"/>
                <a:gd name="T15" fmla="*/ 79 h 97"/>
                <a:gd name="T16" fmla="*/ 101 w 239"/>
                <a:gd name="T17" fmla="*/ 77 h 97"/>
                <a:gd name="T18" fmla="*/ 138 w 239"/>
                <a:gd name="T19" fmla="*/ 79 h 97"/>
                <a:gd name="T20" fmla="*/ 178 w 239"/>
                <a:gd name="T21" fmla="*/ 84 h 97"/>
                <a:gd name="T22" fmla="*/ 200 w 239"/>
                <a:gd name="T23" fmla="*/ 91 h 97"/>
                <a:gd name="T24" fmla="*/ 221 w 239"/>
                <a:gd name="T25" fmla="*/ 97 h 97"/>
                <a:gd name="T26" fmla="*/ 224 w 239"/>
                <a:gd name="T27" fmla="*/ 97 h 97"/>
                <a:gd name="T28" fmla="*/ 229 w 239"/>
                <a:gd name="T29" fmla="*/ 97 h 97"/>
                <a:gd name="T30" fmla="*/ 236 w 239"/>
                <a:gd name="T31" fmla="*/ 94 h 97"/>
                <a:gd name="T32" fmla="*/ 239 w 239"/>
                <a:gd name="T33" fmla="*/ 91 h 97"/>
                <a:gd name="T34" fmla="*/ 239 w 239"/>
                <a:gd name="T35" fmla="*/ 87 h 97"/>
                <a:gd name="T36" fmla="*/ 237 w 239"/>
                <a:gd name="T37" fmla="*/ 84 h 97"/>
                <a:gd name="T38" fmla="*/ 234 w 239"/>
                <a:gd name="T39" fmla="*/ 81 h 97"/>
                <a:gd name="T40" fmla="*/ 229 w 239"/>
                <a:gd name="T41" fmla="*/ 77 h 97"/>
                <a:gd name="T42" fmla="*/ 221 w 239"/>
                <a:gd name="T43" fmla="*/ 72 h 97"/>
                <a:gd name="T44" fmla="*/ 211 w 239"/>
                <a:gd name="T45" fmla="*/ 67 h 97"/>
                <a:gd name="T46" fmla="*/ 199 w 239"/>
                <a:gd name="T47" fmla="*/ 62 h 97"/>
                <a:gd name="T48" fmla="*/ 182 w 239"/>
                <a:gd name="T49" fmla="*/ 59 h 97"/>
                <a:gd name="T50" fmla="*/ 182 w 239"/>
                <a:gd name="T51" fmla="*/ 55 h 97"/>
                <a:gd name="T52" fmla="*/ 178 w 239"/>
                <a:gd name="T53" fmla="*/ 49 h 97"/>
                <a:gd name="T54" fmla="*/ 172 w 239"/>
                <a:gd name="T55" fmla="*/ 39 h 97"/>
                <a:gd name="T56" fmla="*/ 163 w 239"/>
                <a:gd name="T57" fmla="*/ 27 h 97"/>
                <a:gd name="T58" fmla="*/ 150 w 239"/>
                <a:gd name="T59" fmla="*/ 15 h 97"/>
                <a:gd name="T60" fmla="*/ 133 w 239"/>
                <a:gd name="T61" fmla="*/ 7 h 97"/>
                <a:gd name="T62" fmla="*/ 109 w 239"/>
                <a:gd name="T63" fmla="*/ 0 h 97"/>
                <a:gd name="T64" fmla="*/ 96 w 239"/>
                <a:gd name="T65" fmla="*/ 0 h 97"/>
                <a:gd name="T66" fmla="*/ 81 w 239"/>
                <a:gd name="T67" fmla="*/ 0 h 97"/>
                <a:gd name="T68" fmla="*/ 67 w 239"/>
                <a:gd name="T69" fmla="*/ 1 h 97"/>
                <a:gd name="T70" fmla="*/ 54 w 239"/>
                <a:gd name="T71" fmla="*/ 7 h 97"/>
                <a:gd name="T72" fmla="*/ 44 w 239"/>
                <a:gd name="T73" fmla="*/ 12 h 97"/>
                <a:gd name="T74" fmla="*/ 34 w 239"/>
                <a:gd name="T75" fmla="*/ 17 h 97"/>
                <a:gd name="T76" fmla="*/ 18 w 239"/>
                <a:gd name="T77" fmla="*/ 32 h 97"/>
                <a:gd name="T78" fmla="*/ 10 w 239"/>
                <a:gd name="T79" fmla="*/ 49 h 97"/>
                <a:gd name="T80" fmla="*/ 5 w 239"/>
                <a:gd name="T81" fmla="*/ 64 h 97"/>
                <a:gd name="T82" fmla="*/ 2 w 239"/>
                <a:gd name="T83" fmla="*/ 79 h 97"/>
                <a:gd name="T84" fmla="*/ 0 w 239"/>
                <a:gd name="T85" fmla="*/ 89 h 97"/>
                <a:gd name="T86" fmla="*/ 0 w 239"/>
                <a:gd name="T87" fmla="*/ 91 h 97"/>
                <a:gd name="T88" fmla="*/ 0 w 239"/>
                <a:gd name="T89" fmla="*/ 92 h 97"/>
                <a:gd name="T90" fmla="*/ 0 w 239"/>
                <a:gd name="T91"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9" h="97">
                  <a:moveTo>
                    <a:pt x="0" y="92"/>
                  </a:moveTo>
                  <a:lnTo>
                    <a:pt x="2" y="91"/>
                  </a:lnTo>
                  <a:lnTo>
                    <a:pt x="5" y="91"/>
                  </a:lnTo>
                  <a:lnTo>
                    <a:pt x="12" y="89"/>
                  </a:lnTo>
                  <a:lnTo>
                    <a:pt x="18" y="87"/>
                  </a:lnTo>
                  <a:lnTo>
                    <a:pt x="29" y="84"/>
                  </a:lnTo>
                  <a:lnTo>
                    <a:pt x="40" y="82"/>
                  </a:lnTo>
                  <a:lnTo>
                    <a:pt x="69" y="79"/>
                  </a:lnTo>
                  <a:lnTo>
                    <a:pt x="101" y="77"/>
                  </a:lnTo>
                  <a:lnTo>
                    <a:pt x="138" y="79"/>
                  </a:lnTo>
                  <a:lnTo>
                    <a:pt x="178" y="84"/>
                  </a:lnTo>
                  <a:lnTo>
                    <a:pt x="200" y="91"/>
                  </a:lnTo>
                  <a:lnTo>
                    <a:pt x="221" y="97"/>
                  </a:lnTo>
                  <a:lnTo>
                    <a:pt x="224" y="97"/>
                  </a:lnTo>
                  <a:lnTo>
                    <a:pt x="229" y="97"/>
                  </a:lnTo>
                  <a:lnTo>
                    <a:pt x="236" y="94"/>
                  </a:lnTo>
                  <a:lnTo>
                    <a:pt x="239" y="91"/>
                  </a:lnTo>
                  <a:lnTo>
                    <a:pt x="239" y="87"/>
                  </a:lnTo>
                  <a:lnTo>
                    <a:pt x="237" y="84"/>
                  </a:lnTo>
                  <a:lnTo>
                    <a:pt x="234" y="81"/>
                  </a:lnTo>
                  <a:lnTo>
                    <a:pt x="229" y="77"/>
                  </a:lnTo>
                  <a:lnTo>
                    <a:pt x="221" y="72"/>
                  </a:lnTo>
                  <a:lnTo>
                    <a:pt x="211" y="67"/>
                  </a:lnTo>
                  <a:lnTo>
                    <a:pt x="199" y="62"/>
                  </a:lnTo>
                  <a:lnTo>
                    <a:pt x="182" y="59"/>
                  </a:lnTo>
                  <a:lnTo>
                    <a:pt x="182" y="55"/>
                  </a:lnTo>
                  <a:lnTo>
                    <a:pt x="178" y="49"/>
                  </a:lnTo>
                  <a:lnTo>
                    <a:pt x="172" y="39"/>
                  </a:lnTo>
                  <a:lnTo>
                    <a:pt x="163" y="27"/>
                  </a:lnTo>
                  <a:lnTo>
                    <a:pt x="150" y="15"/>
                  </a:lnTo>
                  <a:lnTo>
                    <a:pt x="133" y="7"/>
                  </a:lnTo>
                  <a:lnTo>
                    <a:pt x="109" y="0"/>
                  </a:lnTo>
                  <a:lnTo>
                    <a:pt x="96" y="0"/>
                  </a:lnTo>
                  <a:lnTo>
                    <a:pt x="81" y="0"/>
                  </a:lnTo>
                  <a:lnTo>
                    <a:pt x="67" y="1"/>
                  </a:lnTo>
                  <a:lnTo>
                    <a:pt x="54" y="7"/>
                  </a:lnTo>
                  <a:lnTo>
                    <a:pt x="44" y="12"/>
                  </a:lnTo>
                  <a:lnTo>
                    <a:pt x="34" y="17"/>
                  </a:lnTo>
                  <a:lnTo>
                    <a:pt x="18" y="32"/>
                  </a:lnTo>
                  <a:lnTo>
                    <a:pt x="10" y="49"/>
                  </a:lnTo>
                  <a:lnTo>
                    <a:pt x="5" y="64"/>
                  </a:lnTo>
                  <a:lnTo>
                    <a:pt x="2" y="79"/>
                  </a:lnTo>
                  <a:lnTo>
                    <a:pt x="0" y="89"/>
                  </a:lnTo>
                  <a:lnTo>
                    <a:pt x="0" y="91"/>
                  </a:lnTo>
                  <a:lnTo>
                    <a:pt x="0" y="92"/>
                  </a:lnTo>
                  <a:lnTo>
                    <a:pt x="0" y="92"/>
                  </a:lnTo>
                  <a:close/>
                </a:path>
              </a:pathLst>
            </a:custGeom>
            <a:solidFill>
              <a:srgbClr val="FAE664"/>
            </a:solidFill>
            <a:ln w="12700">
              <a:solidFill>
                <a:srgbClr val="000000"/>
              </a:solidFill>
              <a:prstDash val="solid"/>
              <a:round/>
              <a:headEnd/>
              <a:tailEnd/>
            </a:ln>
          </p:spPr>
          <p:txBody>
            <a:bodyPr/>
            <a:lstStyle/>
            <a:p>
              <a:endParaRPr lang="ja-JP" altLang="en-US"/>
            </a:p>
          </p:txBody>
        </p:sp>
        <p:sp>
          <p:nvSpPr>
            <p:cNvPr id="80032" name="Freeform 160"/>
            <p:cNvSpPr>
              <a:spLocks/>
            </p:cNvSpPr>
            <p:nvPr/>
          </p:nvSpPr>
          <p:spPr bwMode="auto">
            <a:xfrm>
              <a:off x="4149" y="1033"/>
              <a:ext cx="144" cy="116"/>
            </a:xfrm>
            <a:custGeom>
              <a:avLst/>
              <a:gdLst>
                <a:gd name="T0" fmla="*/ 95 w 103"/>
                <a:gd name="T1" fmla="*/ 0 h 89"/>
                <a:gd name="T2" fmla="*/ 95 w 103"/>
                <a:gd name="T3" fmla="*/ 1 h 89"/>
                <a:gd name="T4" fmla="*/ 91 w 103"/>
                <a:gd name="T5" fmla="*/ 1 h 89"/>
                <a:gd name="T6" fmla="*/ 86 w 103"/>
                <a:gd name="T7" fmla="*/ 5 h 89"/>
                <a:gd name="T8" fmla="*/ 80 w 103"/>
                <a:gd name="T9" fmla="*/ 6 h 89"/>
                <a:gd name="T10" fmla="*/ 64 w 103"/>
                <a:gd name="T11" fmla="*/ 15 h 89"/>
                <a:gd name="T12" fmla="*/ 48 w 103"/>
                <a:gd name="T13" fmla="*/ 23 h 89"/>
                <a:gd name="T14" fmla="*/ 29 w 103"/>
                <a:gd name="T15" fmla="*/ 35 h 89"/>
                <a:gd name="T16" fmla="*/ 14 w 103"/>
                <a:gd name="T17" fmla="*/ 45 h 89"/>
                <a:gd name="T18" fmla="*/ 9 w 103"/>
                <a:gd name="T19" fmla="*/ 50 h 89"/>
                <a:gd name="T20" fmla="*/ 4 w 103"/>
                <a:gd name="T21" fmla="*/ 55 h 89"/>
                <a:gd name="T22" fmla="*/ 2 w 103"/>
                <a:gd name="T23" fmla="*/ 60 h 89"/>
                <a:gd name="T24" fmla="*/ 0 w 103"/>
                <a:gd name="T25" fmla="*/ 65 h 89"/>
                <a:gd name="T26" fmla="*/ 4 w 103"/>
                <a:gd name="T27" fmla="*/ 74 h 89"/>
                <a:gd name="T28" fmla="*/ 9 w 103"/>
                <a:gd name="T29" fmla="*/ 80 h 89"/>
                <a:gd name="T30" fmla="*/ 16 w 103"/>
                <a:gd name="T31" fmla="*/ 86 h 89"/>
                <a:gd name="T32" fmla="*/ 24 w 103"/>
                <a:gd name="T33" fmla="*/ 89 h 89"/>
                <a:gd name="T34" fmla="*/ 34 w 103"/>
                <a:gd name="T35" fmla="*/ 89 h 89"/>
                <a:gd name="T36" fmla="*/ 46 w 103"/>
                <a:gd name="T37" fmla="*/ 86 h 89"/>
                <a:gd name="T38" fmla="*/ 58 w 103"/>
                <a:gd name="T39" fmla="*/ 79 h 89"/>
                <a:gd name="T40" fmla="*/ 71 w 103"/>
                <a:gd name="T41" fmla="*/ 67 h 89"/>
                <a:gd name="T42" fmla="*/ 81 w 103"/>
                <a:gd name="T43" fmla="*/ 54 h 89"/>
                <a:gd name="T44" fmla="*/ 91 w 103"/>
                <a:gd name="T45" fmla="*/ 43 h 89"/>
                <a:gd name="T46" fmla="*/ 98 w 103"/>
                <a:gd name="T47" fmla="*/ 35 h 89"/>
                <a:gd name="T48" fmla="*/ 102 w 103"/>
                <a:gd name="T49" fmla="*/ 28 h 89"/>
                <a:gd name="T50" fmla="*/ 103 w 103"/>
                <a:gd name="T51" fmla="*/ 22 h 89"/>
                <a:gd name="T52" fmla="*/ 103 w 103"/>
                <a:gd name="T53" fmla="*/ 15 h 89"/>
                <a:gd name="T54" fmla="*/ 100 w 103"/>
                <a:gd name="T55" fmla="*/ 8 h 89"/>
                <a:gd name="T56" fmla="*/ 95 w 103"/>
                <a:gd name="T57" fmla="*/ 0 h 89"/>
                <a:gd name="T58" fmla="*/ 95 w 103"/>
                <a:gd name="T5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 h="89">
                  <a:moveTo>
                    <a:pt x="95" y="0"/>
                  </a:moveTo>
                  <a:lnTo>
                    <a:pt x="95" y="1"/>
                  </a:lnTo>
                  <a:lnTo>
                    <a:pt x="91" y="1"/>
                  </a:lnTo>
                  <a:lnTo>
                    <a:pt x="86" y="5"/>
                  </a:lnTo>
                  <a:lnTo>
                    <a:pt x="80" y="6"/>
                  </a:lnTo>
                  <a:lnTo>
                    <a:pt x="64" y="15"/>
                  </a:lnTo>
                  <a:lnTo>
                    <a:pt x="48" y="23"/>
                  </a:lnTo>
                  <a:lnTo>
                    <a:pt x="29" y="35"/>
                  </a:lnTo>
                  <a:lnTo>
                    <a:pt x="14" y="45"/>
                  </a:lnTo>
                  <a:lnTo>
                    <a:pt x="9" y="50"/>
                  </a:lnTo>
                  <a:lnTo>
                    <a:pt x="4" y="55"/>
                  </a:lnTo>
                  <a:lnTo>
                    <a:pt x="2" y="60"/>
                  </a:lnTo>
                  <a:lnTo>
                    <a:pt x="0" y="65"/>
                  </a:lnTo>
                  <a:lnTo>
                    <a:pt x="4" y="74"/>
                  </a:lnTo>
                  <a:lnTo>
                    <a:pt x="9" y="80"/>
                  </a:lnTo>
                  <a:lnTo>
                    <a:pt x="16" y="86"/>
                  </a:lnTo>
                  <a:lnTo>
                    <a:pt x="24" y="89"/>
                  </a:lnTo>
                  <a:lnTo>
                    <a:pt x="34" y="89"/>
                  </a:lnTo>
                  <a:lnTo>
                    <a:pt x="46" y="86"/>
                  </a:lnTo>
                  <a:lnTo>
                    <a:pt x="58" y="79"/>
                  </a:lnTo>
                  <a:lnTo>
                    <a:pt x="71" y="67"/>
                  </a:lnTo>
                  <a:lnTo>
                    <a:pt x="81" y="54"/>
                  </a:lnTo>
                  <a:lnTo>
                    <a:pt x="91" y="43"/>
                  </a:lnTo>
                  <a:lnTo>
                    <a:pt x="98" y="35"/>
                  </a:lnTo>
                  <a:lnTo>
                    <a:pt x="102" y="28"/>
                  </a:lnTo>
                  <a:lnTo>
                    <a:pt x="103" y="22"/>
                  </a:lnTo>
                  <a:lnTo>
                    <a:pt x="103" y="15"/>
                  </a:lnTo>
                  <a:lnTo>
                    <a:pt x="100" y="8"/>
                  </a:lnTo>
                  <a:lnTo>
                    <a:pt x="95" y="0"/>
                  </a:lnTo>
                  <a:lnTo>
                    <a:pt x="95" y="0"/>
                  </a:lnTo>
                  <a:close/>
                </a:path>
              </a:pathLst>
            </a:custGeom>
            <a:solidFill>
              <a:srgbClr val="409D27"/>
            </a:solidFill>
            <a:ln w="12700">
              <a:solidFill>
                <a:srgbClr val="000000"/>
              </a:solidFill>
              <a:prstDash val="solid"/>
              <a:round/>
              <a:headEnd/>
              <a:tailEnd/>
            </a:ln>
          </p:spPr>
          <p:txBody>
            <a:bodyPr/>
            <a:lstStyle/>
            <a:p>
              <a:endParaRPr lang="ja-JP" altLang="en-US"/>
            </a:p>
          </p:txBody>
        </p:sp>
        <p:sp>
          <p:nvSpPr>
            <p:cNvPr id="80033" name="Freeform 161"/>
            <p:cNvSpPr>
              <a:spLocks/>
            </p:cNvSpPr>
            <p:nvPr/>
          </p:nvSpPr>
          <p:spPr bwMode="auto">
            <a:xfrm>
              <a:off x="4056" y="843"/>
              <a:ext cx="205" cy="193"/>
            </a:xfrm>
            <a:custGeom>
              <a:avLst/>
              <a:gdLst>
                <a:gd name="T0" fmla="*/ 138 w 147"/>
                <a:gd name="T1" fmla="*/ 54 h 148"/>
                <a:gd name="T2" fmla="*/ 140 w 147"/>
                <a:gd name="T3" fmla="*/ 52 h 148"/>
                <a:gd name="T4" fmla="*/ 142 w 147"/>
                <a:gd name="T5" fmla="*/ 47 h 148"/>
                <a:gd name="T6" fmla="*/ 143 w 147"/>
                <a:gd name="T7" fmla="*/ 42 h 148"/>
                <a:gd name="T8" fmla="*/ 145 w 147"/>
                <a:gd name="T9" fmla="*/ 35 h 148"/>
                <a:gd name="T10" fmla="*/ 147 w 147"/>
                <a:gd name="T11" fmla="*/ 27 h 148"/>
                <a:gd name="T12" fmla="*/ 147 w 147"/>
                <a:gd name="T13" fmla="*/ 18 h 148"/>
                <a:gd name="T14" fmla="*/ 145 w 147"/>
                <a:gd name="T15" fmla="*/ 12 h 148"/>
                <a:gd name="T16" fmla="*/ 140 w 147"/>
                <a:gd name="T17" fmla="*/ 5 h 148"/>
                <a:gd name="T18" fmla="*/ 133 w 147"/>
                <a:gd name="T19" fmla="*/ 1 h 148"/>
                <a:gd name="T20" fmla="*/ 125 w 147"/>
                <a:gd name="T21" fmla="*/ 0 h 148"/>
                <a:gd name="T22" fmla="*/ 116 w 147"/>
                <a:gd name="T23" fmla="*/ 0 h 148"/>
                <a:gd name="T24" fmla="*/ 108 w 147"/>
                <a:gd name="T25" fmla="*/ 1 h 148"/>
                <a:gd name="T26" fmla="*/ 99 w 147"/>
                <a:gd name="T27" fmla="*/ 5 h 148"/>
                <a:gd name="T28" fmla="*/ 93 w 147"/>
                <a:gd name="T29" fmla="*/ 6 h 148"/>
                <a:gd name="T30" fmla="*/ 88 w 147"/>
                <a:gd name="T31" fmla="*/ 8 h 148"/>
                <a:gd name="T32" fmla="*/ 86 w 147"/>
                <a:gd name="T33" fmla="*/ 10 h 148"/>
                <a:gd name="T34" fmla="*/ 83 w 147"/>
                <a:gd name="T35" fmla="*/ 8 h 148"/>
                <a:gd name="T36" fmla="*/ 76 w 147"/>
                <a:gd name="T37" fmla="*/ 8 h 148"/>
                <a:gd name="T38" fmla="*/ 66 w 147"/>
                <a:gd name="T39" fmla="*/ 8 h 148"/>
                <a:gd name="T40" fmla="*/ 52 w 147"/>
                <a:gd name="T41" fmla="*/ 10 h 148"/>
                <a:gd name="T42" fmla="*/ 39 w 147"/>
                <a:gd name="T43" fmla="*/ 15 h 148"/>
                <a:gd name="T44" fmla="*/ 25 w 147"/>
                <a:gd name="T45" fmla="*/ 23 h 148"/>
                <a:gd name="T46" fmla="*/ 14 w 147"/>
                <a:gd name="T47" fmla="*/ 38 h 148"/>
                <a:gd name="T48" fmla="*/ 8 w 147"/>
                <a:gd name="T49" fmla="*/ 47 h 148"/>
                <a:gd name="T50" fmla="*/ 3 w 147"/>
                <a:gd name="T51" fmla="*/ 59 h 148"/>
                <a:gd name="T52" fmla="*/ 0 w 147"/>
                <a:gd name="T53" fmla="*/ 81 h 148"/>
                <a:gd name="T54" fmla="*/ 0 w 147"/>
                <a:gd name="T55" fmla="*/ 101 h 148"/>
                <a:gd name="T56" fmla="*/ 3 w 147"/>
                <a:gd name="T57" fmla="*/ 116 h 148"/>
                <a:gd name="T58" fmla="*/ 10 w 147"/>
                <a:gd name="T59" fmla="*/ 128 h 148"/>
                <a:gd name="T60" fmla="*/ 17 w 147"/>
                <a:gd name="T61" fmla="*/ 136 h 148"/>
                <a:gd name="T62" fmla="*/ 24 w 147"/>
                <a:gd name="T63" fmla="*/ 143 h 148"/>
                <a:gd name="T64" fmla="*/ 29 w 147"/>
                <a:gd name="T65" fmla="*/ 146 h 148"/>
                <a:gd name="T66" fmla="*/ 30 w 147"/>
                <a:gd name="T67" fmla="*/ 148 h 148"/>
                <a:gd name="T68" fmla="*/ 138 w 147"/>
                <a:gd name="T69" fmla="*/ 5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 h="148">
                  <a:moveTo>
                    <a:pt x="138" y="54"/>
                  </a:moveTo>
                  <a:lnTo>
                    <a:pt x="140" y="52"/>
                  </a:lnTo>
                  <a:lnTo>
                    <a:pt x="142" y="47"/>
                  </a:lnTo>
                  <a:lnTo>
                    <a:pt x="143" y="42"/>
                  </a:lnTo>
                  <a:lnTo>
                    <a:pt x="145" y="35"/>
                  </a:lnTo>
                  <a:lnTo>
                    <a:pt x="147" y="27"/>
                  </a:lnTo>
                  <a:lnTo>
                    <a:pt x="147" y="18"/>
                  </a:lnTo>
                  <a:lnTo>
                    <a:pt x="145" y="12"/>
                  </a:lnTo>
                  <a:lnTo>
                    <a:pt x="140" y="5"/>
                  </a:lnTo>
                  <a:lnTo>
                    <a:pt x="133" y="1"/>
                  </a:lnTo>
                  <a:lnTo>
                    <a:pt x="125" y="0"/>
                  </a:lnTo>
                  <a:lnTo>
                    <a:pt x="116" y="0"/>
                  </a:lnTo>
                  <a:lnTo>
                    <a:pt x="108" y="1"/>
                  </a:lnTo>
                  <a:lnTo>
                    <a:pt x="99" y="5"/>
                  </a:lnTo>
                  <a:lnTo>
                    <a:pt x="93" y="6"/>
                  </a:lnTo>
                  <a:lnTo>
                    <a:pt x="88" y="8"/>
                  </a:lnTo>
                  <a:lnTo>
                    <a:pt x="86" y="10"/>
                  </a:lnTo>
                  <a:lnTo>
                    <a:pt x="83" y="8"/>
                  </a:lnTo>
                  <a:lnTo>
                    <a:pt x="76" y="8"/>
                  </a:lnTo>
                  <a:lnTo>
                    <a:pt x="66" y="8"/>
                  </a:lnTo>
                  <a:lnTo>
                    <a:pt x="52" y="10"/>
                  </a:lnTo>
                  <a:lnTo>
                    <a:pt x="39" y="15"/>
                  </a:lnTo>
                  <a:lnTo>
                    <a:pt x="25" y="23"/>
                  </a:lnTo>
                  <a:lnTo>
                    <a:pt x="14" y="38"/>
                  </a:lnTo>
                  <a:lnTo>
                    <a:pt x="8" y="47"/>
                  </a:lnTo>
                  <a:lnTo>
                    <a:pt x="3" y="59"/>
                  </a:lnTo>
                  <a:lnTo>
                    <a:pt x="0" y="81"/>
                  </a:lnTo>
                  <a:lnTo>
                    <a:pt x="0" y="101"/>
                  </a:lnTo>
                  <a:lnTo>
                    <a:pt x="3" y="116"/>
                  </a:lnTo>
                  <a:lnTo>
                    <a:pt x="10" y="128"/>
                  </a:lnTo>
                  <a:lnTo>
                    <a:pt x="17" y="136"/>
                  </a:lnTo>
                  <a:lnTo>
                    <a:pt x="24" y="143"/>
                  </a:lnTo>
                  <a:lnTo>
                    <a:pt x="29" y="146"/>
                  </a:lnTo>
                  <a:lnTo>
                    <a:pt x="30" y="148"/>
                  </a:lnTo>
                  <a:lnTo>
                    <a:pt x="138" y="54"/>
                  </a:lnTo>
                  <a:close/>
                </a:path>
              </a:pathLst>
            </a:custGeom>
            <a:solidFill>
              <a:srgbClr val="000000"/>
            </a:solidFill>
            <a:ln w="12700">
              <a:solidFill>
                <a:srgbClr val="000000"/>
              </a:solidFill>
              <a:prstDash val="solid"/>
              <a:round/>
              <a:headEnd/>
              <a:tailEnd/>
            </a:ln>
          </p:spPr>
          <p:txBody>
            <a:bodyPr/>
            <a:lstStyle/>
            <a:p>
              <a:endParaRPr lang="ja-JP" altLang="en-US"/>
            </a:p>
          </p:txBody>
        </p:sp>
        <p:sp>
          <p:nvSpPr>
            <p:cNvPr id="80034" name="Freeform 162"/>
            <p:cNvSpPr>
              <a:spLocks/>
            </p:cNvSpPr>
            <p:nvPr/>
          </p:nvSpPr>
          <p:spPr bwMode="auto">
            <a:xfrm>
              <a:off x="4089" y="886"/>
              <a:ext cx="180" cy="209"/>
            </a:xfrm>
            <a:custGeom>
              <a:avLst/>
              <a:gdLst>
                <a:gd name="T0" fmla="*/ 104 w 129"/>
                <a:gd name="T1" fmla="*/ 0 h 160"/>
                <a:gd name="T2" fmla="*/ 104 w 129"/>
                <a:gd name="T3" fmla="*/ 0 h 160"/>
                <a:gd name="T4" fmla="*/ 107 w 129"/>
                <a:gd name="T5" fmla="*/ 4 h 160"/>
                <a:gd name="T6" fmla="*/ 109 w 129"/>
                <a:gd name="T7" fmla="*/ 9 h 160"/>
                <a:gd name="T8" fmla="*/ 113 w 129"/>
                <a:gd name="T9" fmla="*/ 16 h 160"/>
                <a:gd name="T10" fmla="*/ 116 w 129"/>
                <a:gd name="T11" fmla="*/ 26 h 160"/>
                <a:gd name="T12" fmla="*/ 118 w 129"/>
                <a:gd name="T13" fmla="*/ 37 h 160"/>
                <a:gd name="T14" fmla="*/ 118 w 129"/>
                <a:gd name="T15" fmla="*/ 51 h 160"/>
                <a:gd name="T16" fmla="*/ 116 w 129"/>
                <a:gd name="T17" fmla="*/ 68 h 160"/>
                <a:gd name="T18" fmla="*/ 118 w 129"/>
                <a:gd name="T19" fmla="*/ 68 h 160"/>
                <a:gd name="T20" fmla="*/ 121 w 129"/>
                <a:gd name="T21" fmla="*/ 71 h 160"/>
                <a:gd name="T22" fmla="*/ 124 w 129"/>
                <a:gd name="T23" fmla="*/ 78 h 160"/>
                <a:gd name="T24" fmla="*/ 128 w 129"/>
                <a:gd name="T25" fmla="*/ 85 h 160"/>
                <a:gd name="T26" fmla="*/ 129 w 129"/>
                <a:gd name="T27" fmla="*/ 93 h 160"/>
                <a:gd name="T28" fmla="*/ 129 w 129"/>
                <a:gd name="T29" fmla="*/ 105 h 160"/>
                <a:gd name="T30" fmla="*/ 128 w 129"/>
                <a:gd name="T31" fmla="*/ 117 h 160"/>
                <a:gd name="T32" fmla="*/ 119 w 129"/>
                <a:gd name="T33" fmla="*/ 128 h 160"/>
                <a:gd name="T34" fmla="*/ 102 w 129"/>
                <a:gd name="T35" fmla="*/ 140 h 160"/>
                <a:gd name="T36" fmla="*/ 91 w 129"/>
                <a:gd name="T37" fmla="*/ 147 h 160"/>
                <a:gd name="T38" fmla="*/ 82 w 129"/>
                <a:gd name="T39" fmla="*/ 152 h 160"/>
                <a:gd name="T40" fmla="*/ 75 w 129"/>
                <a:gd name="T41" fmla="*/ 157 h 160"/>
                <a:gd name="T42" fmla="*/ 72 w 129"/>
                <a:gd name="T43" fmla="*/ 159 h 160"/>
                <a:gd name="T44" fmla="*/ 70 w 129"/>
                <a:gd name="T45" fmla="*/ 160 h 160"/>
                <a:gd name="T46" fmla="*/ 70 w 129"/>
                <a:gd name="T47" fmla="*/ 160 h 160"/>
                <a:gd name="T48" fmla="*/ 69 w 129"/>
                <a:gd name="T49" fmla="*/ 160 h 160"/>
                <a:gd name="T50" fmla="*/ 64 w 129"/>
                <a:gd name="T51" fmla="*/ 159 h 160"/>
                <a:gd name="T52" fmla="*/ 57 w 129"/>
                <a:gd name="T53" fmla="*/ 155 h 160"/>
                <a:gd name="T54" fmla="*/ 49 w 129"/>
                <a:gd name="T55" fmla="*/ 152 h 160"/>
                <a:gd name="T56" fmla="*/ 33 w 129"/>
                <a:gd name="T57" fmla="*/ 140 h 160"/>
                <a:gd name="T58" fmla="*/ 27 w 129"/>
                <a:gd name="T59" fmla="*/ 132 h 160"/>
                <a:gd name="T60" fmla="*/ 23 w 129"/>
                <a:gd name="T61" fmla="*/ 123 h 160"/>
                <a:gd name="T62" fmla="*/ 22 w 129"/>
                <a:gd name="T63" fmla="*/ 123 h 160"/>
                <a:gd name="T64" fmla="*/ 20 w 129"/>
                <a:gd name="T65" fmla="*/ 123 h 160"/>
                <a:gd name="T66" fmla="*/ 11 w 129"/>
                <a:gd name="T67" fmla="*/ 125 h 160"/>
                <a:gd name="T68" fmla="*/ 5 w 129"/>
                <a:gd name="T69" fmla="*/ 123 h 160"/>
                <a:gd name="T70" fmla="*/ 0 w 129"/>
                <a:gd name="T71" fmla="*/ 117 h 160"/>
                <a:gd name="T72" fmla="*/ 0 w 129"/>
                <a:gd name="T73" fmla="*/ 112 h 160"/>
                <a:gd name="T74" fmla="*/ 0 w 129"/>
                <a:gd name="T75" fmla="*/ 108 h 160"/>
                <a:gd name="T76" fmla="*/ 6 w 129"/>
                <a:gd name="T77" fmla="*/ 102 h 160"/>
                <a:gd name="T78" fmla="*/ 11 w 129"/>
                <a:gd name="T79" fmla="*/ 98 h 160"/>
                <a:gd name="T80" fmla="*/ 15 w 129"/>
                <a:gd name="T81" fmla="*/ 96 h 160"/>
                <a:gd name="T82" fmla="*/ 15 w 129"/>
                <a:gd name="T83" fmla="*/ 96 h 160"/>
                <a:gd name="T84" fmla="*/ 15 w 129"/>
                <a:gd name="T85" fmla="*/ 93 h 160"/>
                <a:gd name="T86" fmla="*/ 15 w 129"/>
                <a:gd name="T87" fmla="*/ 86 h 160"/>
                <a:gd name="T88" fmla="*/ 17 w 129"/>
                <a:gd name="T89" fmla="*/ 76 h 160"/>
                <a:gd name="T90" fmla="*/ 18 w 129"/>
                <a:gd name="T91" fmla="*/ 64 h 160"/>
                <a:gd name="T92" fmla="*/ 23 w 129"/>
                <a:gd name="T93" fmla="*/ 51 h 160"/>
                <a:gd name="T94" fmla="*/ 32 w 129"/>
                <a:gd name="T95" fmla="*/ 37 h 160"/>
                <a:gd name="T96" fmla="*/ 42 w 129"/>
                <a:gd name="T97" fmla="*/ 24 h 160"/>
                <a:gd name="T98" fmla="*/ 57 w 129"/>
                <a:gd name="T99" fmla="*/ 14 h 160"/>
                <a:gd name="T100" fmla="*/ 65 w 129"/>
                <a:gd name="T101" fmla="*/ 22 h 160"/>
                <a:gd name="T102" fmla="*/ 69 w 129"/>
                <a:gd name="T103" fmla="*/ 26 h 160"/>
                <a:gd name="T104" fmla="*/ 70 w 129"/>
                <a:gd name="T105" fmla="*/ 27 h 160"/>
                <a:gd name="T106" fmla="*/ 70 w 129"/>
                <a:gd name="T107" fmla="*/ 27 h 160"/>
                <a:gd name="T108" fmla="*/ 75 w 129"/>
                <a:gd name="T109" fmla="*/ 17 h 160"/>
                <a:gd name="T110" fmla="*/ 77 w 129"/>
                <a:gd name="T111" fmla="*/ 12 h 160"/>
                <a:gd name="T112" fmla="*/ 79 w 129"/>
                <a:gd name="T113" fmla="*/ 11 h 160"/>
                <a:gd name="T114" fmla="*/ 79 w 129"/>
                <a:gd name="T115" fmla="*/ 11 h 160"/>
                <a:gd name="T116" fmla="*/ 86 w 129"/>
                <a:gd name="T117" fmla="*/ 16 h 160"/>
                <a:gd name="T118" fmla="*/ 89 w 129"/>
                <a:gd name="T119" fmla="*/ 19 h 160"/>
                <a:gd name="T120" fmla="*/ 91 w 129"/>
                <a:gd name="T121" fmla="*/ 21 h 160"/>
                <a:gd name="T122" fmla="*/ 91 w 129"/>
                <a:gd name="T123" fmla="*/ 21 h 160"/>
                <a:gd name="T124" fmla="*/ 104 w 129"/>
                <a:gd name="T125"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 h="160">
                  <a:moveTo>
                    <a:pt x="104" y="0"/>
                  </a:moveTo>
                  <a:lnTo>
                    <a:pt x="104" y="0"/>
                  </a:lnTo>
                  <a:lnTo>
                    <a:pt x="107" y="4"/>
                  </a:lnTo>
                  <a:lnTo>
                    <a:pt x="109" y="9"/>
                  </a:lnTo>
                  <a:lnTo>
                    <a:pt x="113" y="16"/>
                  </a:lnTo>
                  <a:lnTo>
                    <a:pt x="116" y="26"/>
                  </a:lnTo>
                  <a:lnTo>
                    <a:pt x="118" y="37"/>
                  </a:lnTo>
                  <a:lnTo>
                    <a:pt x="118" y="51"/>
                  </a:lnTo>
                  <a:lnTo>
                    <a:pt x="116" y="68"/>
                  </a:lnTo>
                  <a:lnTo>
                    <a:pt x="118" y="68"/>
                  </a:lnTo>
                  <a:lnTo>
                    <a:pt x="121" y="71"/>
                  </a:lnTo>
                  <a:lnTo>
                    <a:pt x="124" y="78"/>
                  </a:lnTo>
                  <a:lnTo>
                    <a:pt x="128" y="85"/>
                  </a:lnTo>
                  <a:lnTo>
                    <a:pt x="129" y="93"/>
                  </a:lnTo>
                  <a:lnTo>
                    <a:pt x="129" y="105"/>
                  </a:lnTo>
                  <a:lnTo>
                    <a:pt x="128" y="117"/>
                  </a:lnTo>
                  <a:lnTo>
                    <a:pt x="119" y="128"/>
                  </a:lnTo>
                  <a:lnTo>
                    <a:pt x="102" y="140"/>
                  </a:lnTo>
                  <a:lnTo>
                    <a:pt x="91" y="147"/>
                  </a:lnTo>
                  <a:lnTo>
                    <a:pt x="82" y="152"/>
                  </a:lnTo>
                  <a:lnTo>
                    <a:pt x="75" y="157"/>
                  </a:lnTo>
                  <a:lnTo>
                    <a:pt x="72" y="159"/>
                  </a:lnTo>
                  <a:lnTo>
                    <a:pt x="70" y="160"/>
                  </a:lnTo>
                  <a:lnTo>
                    <a:pt x="70" y="160"/>
                  </a:lnTo>
                  <a:lnTo>
                    <a:pt x="69" y="160"/>
                  </a:lnTo>
                  <a:lnTo>
                    <a:pt x="64" y="159"/>
                  </a:lnTo>
                  <a:lnTo>
                    <a:pt x="57" y="155"/>
                  </a:lnTo>
                  <a:lnTo>
                    <a:pt x="49" y="152"/>
                  </a:lnTo>
                  <a:lnTo>
                    <a:pt x="33" y="140"/>
                  </a:lnTo>
                  <a:lnTo>
                    <a:pt x="27" y="132"/>
                  </a:lnTo>
                  <a:lnTo>
                    <a:pt x="23" y="123"/>
                  </a:lnTo>
                  <a:lnTo>
                    <a:pt x="22" y="123"/>
                  </a:lnTo>
                  <a:lnTo>
                    <a:pt x="20" y="123"/>
                  </a:lnTo>
                  <a:lnTo>
                    <a:pt x="11" y="125"/>
                  </a:lnTo>
                  <a:lnTo>
                    <a:pt x="5" y="123"/>
                  </a:lnTo>
                  <a:lnTo>
                    <a:pt x="0" y="117"/>
                  </a:lnTo>
                  <a:lnTo>
                    <a:pt x="0" y="112"/>
                  </a:lnTo>
                  <a:lnTo>
                    <a:pt x="0" y="108"/>
                  </a:lnTo>
                  <a:lnTo>
                    <a:pt x="6" y="102"/>
                  </a:lnTo>
                  <a:lnTo>
                    <a:pt x="11" y="98"/>
                  </a:lnTo>
                  <a:lnTo>
                    <a:pt x="15" y="96"/>
                  </a:lnTo>
                  <a:lnTo>
                    <a:pt x="15" y="96"/>
                  </a:lnTo>
                  <a:lnTo>
                    <a:pt x="15" y="93"/>
                  </a:lnTo>
                  <a:lnTo>
                    <a:pt x="15" y="86"/>
                  </a:lnTo>
                  <a:lnTo>
                    <a:pt x="17" y="76"/>
                  </a:lnTo>
                  <a:lnTo>
                    <a:pt x="18" y="64"/>
                  </a:lnTo>
                  <a:lnTo>
                    <a:pt x="23" y="51"/>
                  </a:lnTo>
                  <a:lnTo>
                    <a:pt x="32" y="37"/>
                  </a:lnTo>
                  <a:lnTo>
                    <a:pt x="42" y="24"/>
                  </a:lnTo>
                  <a:lnTo>
                    <a:pt x="57" y="14"/>
                  </a:lnTo>
                  <a:lnTo>
                    <a:pt x="65" y="22"/>
                  </a:lnTo>
                  <a:lnTo>
                    <a:pt x="69" y="26"/>
                  </a:lnTo>
                  <a:lnTo>
                    <a:pt x="70" y="27"/>
                  </a:lnTo>
                  <a:lnTo>
                    <a:pt x="70" y="27"/>
                  </a:lnTo>
                  <a:lnTo>
                    <a:pt x="75" y="17"/>
                  </a:lnTo>
                  <a:lnTo>
                    <a:pt x="77" y="12"/>
                  </a:lnTo>
                  <a:lnTo>
                    <a:pt x="79" y="11"/>
                  </a:lnTo>
                  <a:lnTo>
                    <a:pt x="79" y="11"/>
                  </a:lnTo>
                  <a:lnTo>
                    <a:pt x="86" y="16"/>
                  </a:lnTo>
                  <a:lnTo>
                    <a:pt x="89" y="19"/>
                  </a:lnTo>
                  <a:lnTo>
                    <a:pt x="91" y="21"/>
                  </a:lnTo>
                  <a:lnTo>
                    <a:pt x="91" y="21"/>
                  </a:lnTo>
                  <a:lnTo>
                    <a:pt x="104" y="0"/>
                  </a:lnTo>
                  <a:close/>
                </a:path>
              </a:pathLst>
            </a:custGeom>
            <a:solidFill>
              <a:srgbClr val="FFE6BE"/>
            </a:solidFill>
            <a:ln w="12700">
              <a:solidFill>
                <a:srgbClr val="000000"/>
              </a:solidFill>
              <a:prstDash val="solid"/>
              <a:round/>
              <a:headEnd/>
              <a:tailEnd/>
            </a:ln>
          </p:spPr>
          <p:txBody>
            <a:bodyPr/>
            <a:lstStyle/>
            <a:p>
              <a:endParaRPr lang="ja-JP" altLang="en-US"/>
            </a:p>
          </p:txBody>
        </p:sp>
        <p:sp>
          <p:nvSpPr>
            <p:cNvPr id="80035" name="Freeform 163"/>
            <p:cNvSpPr>
              <a:spLocks/>
            </p:cNvSpPr>
            <p:nvPr/>
          </p:nvSpPr>
          <p:spPr bwMode="auto">
            <a:xfrm>
              <a:off x="4155" y="934"/>
              <a:ext cx="28" cy="15"/>
            </a:xfrm>
            <a:custGeom>
              <a:avLst/>
              <a:gdLst>
                <a:gd name="T0" fmla="*/ 0 w 20"/>
                <a:gd name="T1" fmla="*/ 11 h 11"/>
                <a:gd name="T2" fmla="*/ 2 w 20"/>
                <a:gd name="T3" fmla="*/ 9 h 11"/>
                <a:gd name="T4" fmla="*/ 7 w 20"/>
                <a:gd name="T5" fmla="*/ 4 h 11"/>
                <a:gd name="T6" fmla="*/ 10 w 20"/>
                <a:gd name="T7" fmla="*/ 2 h 11"/>
                <a:gd name="T8" fmla="*/ 13 w 20"/>
                <a:gd name="T9" fmla="*/ 0 h 11"/>
                <a:gd name="T10" fmla="*/ 17 w 20"/>
                <a:gd name="T11" fmla="*/ 2 h 11"/>
                <a:gd name="T12" fmla="*/ 20 w 2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20" h="11">
                  <a:moveTo>
                    <a:pt x="0" y="11"/>
                  </a:moveTo>
                  <a:lnTo>
                    <a:pt x="2" y="9"/>
                  </a:lnTo>
                  <a:lnTo>
                    <a:pt x="7" y="4"/>
                  </a:lnTo>
                  <a:lnTo>
                    <a:pt x="10" y="2"/>
                  </a:lnTo>
                  <a:lnTo>
                    <a:pt x="13" y="0"/>
                  </a:lnTo>
                  <a:lnTo>
                    <a:pt x="17" y="2"/>
                  </a:lnTo>
                  <a:lnTo>
                    <a:pt x="20" y="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36" name="Freeform 164"/>
            <p:cNvSpPr>
              <a:spLocks/>
            </p:cNvSpPr>
            <p:nvPr/>
          </p:nvSpPr>
          <p:spPr bwMode="auto">
            <a:xfrm>
              <a:off x="4207" y="924"/>
              <a:ext cx="23" cy="10"/>
            </a:xfrm>
            <a:custGeom>
              <a:avLst/>
              <a:gdLst>
                <a:gd name="T0" fmla="*/ 0 w 17"/>
                <a:gd name="T1" fmla="*/ 5 h 8"/>
                <a:gd name="T2" fmla="*/ 2 w 17"/>
                <a:gd name="T3" fmla="*/ 3 h 8"/>
                <a:gd name="T4" fmla="*/ 7 w 17"/>
                <a:gd name="T5" fmla="*/ 2 h 8"/>
                <a:gd name="T6" fmla="*/ 8 w 17"/>
                <a:gd name="T7" fmla="*/ 0 h 8"/>
                <a:gd name="T8" fmla="*/ 12 w 17"/>
                <a:gd name="T9" fmla="*/ 2 h 8"/>
                <a:gd name="T10" fmla="*/ 15 w 17"/>
                <a:gd name="T11" fmla="*/ 3 h 8"/>
                <a:gd name="T12" fmla="*/ 17 w 17"/>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 h="8">
                  <a:moveTo>
                    <a:pt x="0" y="5"/>
                  </a:moveTo>
                  <a:lnTo>
                    <a:pt x="2" y="3"/>
                  </a:lnTo>
                  <a:lnTo>
                    <a:pt x="7" y="2"/>
                  </a:lnTo>
                  <a:lnTo>
                    <a:pt x="8" y="0"/>
                  </a:lnTo>
                  <a:lnTo>
                    <a:pt x="12" y="2"/>
                  </a:lnTo>
                  <a:lnTo>
                    <a:pt x="15" y="3"/>
                  </a:lnTo>
                  <a:lnTo>
                    <a:pt x="17" y="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37" name="Line 165"/>
            <p:cNvSpPr>
              <a:spLocks noChangeShapeType="1"/>
            </p:cNvSpPr>
            <p:nvPr/>
          </p:nvSpPr>
          <p:spPr bwMode="auto">
            <a:xfrm>
              <a:off x="4172" y="963"/>
              <a:ext cx="1" cy="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38" name="Line 166"/>
            <p:cNvSpPr>
              <a:spLocks noChangeShapeType="1"/>
            </p:cNvSpPr>
            <p:nvPr/>
          </p:nvSpPr>
          <p:spPr bwMode="auto">
            <a:xfrm>
              <a:off x="4221" y="950"/>
              <a:ext cx="1" cy="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39" name="Freeform 167"/>
            <p:cNvSpPr>
              <a:spLocks/>
            </p:cNvSpPr>
            <p:nvPr/>
          </p:nvSpPr>
          <p:spPr bwMode="auto">
            <a:xfrm>
              <a:off x="4179" y="1005"/>
              <a:ext cx="63" cy="34"/>
            </a:xfrm>
            <a:custGeom>
              <a:avLst/>
              <a:gdLst>
                <a:gd name="T0" fmla="*/ 0 w 45"/>
                <a:gd name="T1" fmla="*/ 12 h 26"/>
                <a:gd name="T2" fmla="*/ 1 w 45"/>
                <a:gd name="T3" fmla="*/ 12 h 26"/>
                <a:gd name="T4" fmla="*/ 3 w 45"/>
                <a:gd name="T5" fmla="*/ 16 h 26"/>
                <a:gd name="T6" fmla="*/ 10 w 45"/>
                <a:gd name="T7" fmla="*/ 21 h 26"/>
                <a:gd name="T8" fmla="*/ 18 w 45"/>
                <a:gd name="T9" fmla="*/ 24 h 26"/>
                <a:gd name="T10" fmla="*/ 25 w 45"/>
                <a:gd name="T11" fmla="*/ 26 h 26"/>
                <a:gd name="T12" fmla="*/ 30 w 45"/>
                <a:gd name="T13" fmla="*/ 24 h 26"/>
                <a:gd name="T14" fmla="*/ 37 w 45"/>
                <a:gd name="T15" fmla="*/ 21 h 26"/>
                <a:gd name="T16" fmla="*/ 40 w 45"/>
                <a:gd name="T17" fmla="*/ 17 h 26"/>
                <a:gd name="T18" fmla="*/ 43 w 45"/>
                <a:gd name="T19" fmla="*/ 11 h 26"/>
                <a:gd name="T20" fmla="*/ 45 w 45"/>
                <a:gd name="T21" fmla="*/ 4 h 26"/>
                <a:gd name="T22" fmla="*/ 43 w 45"/>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26">
                  <a:moveTo>
                    <a:pt x="0" y="12"/>
                  </a:moveTo>
                  <a:lnTo>
                    <a:pt x="1" y="12"/>
                  </a:lnTo>
                  <a:lnTo>
                    <a:pt x="3" y="16"/>
                  </a:lnTo>
                  <a:lnTo>
                    <a:pt x="10" y="21"/>
                  </a:lnTo>
                  <a:lnTo>
                    <a:pt x="18" y="24"/>
                  </a:lnTo>
                  <a:lnTo>
                    <a:pt x="25" y="26"/>
                  </a:lnTo>
                  <a:lnTo>
                    <a:pt x="30" y="24"/>
                  </a:lnTo>
                  <a:lnTo>
                    <a:pt x="37" y="21"/>
                  </a:lnTo>
                  <a:lnTo>
                    <a:pt x="40" y="17"/>
                  </a:lnTo>
                  <a:lnTo>
                    <a:pt x="43" y="11"/>
                  </a:lnTo>
                  <a:lnTo>
                    <a:pt x="45" y="4"/>
                  </a:lnTo>
                  <a:lnTo>
                    <a:pt x="43"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0" name="Line 168"/>
            <p:cNvSpPr>
              <a:spLocks noChangeShapeType="1"/>
            </p:cNvSpPr>
            <p:nvPr/>
          </p:nvSpPr>
          <p:spPr bwMode="auto">
            <a:xfrm flipV="1">
              <a:off x="4031" y="891"/>
              <a:ext cx="7" cy="1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41" name="Freeform 169"/>
            <p:cNvSpPr>
              <a:spLocks/>
            </p:cNvSpPr>
            <p:nvPr/>
          </p:nvSpPr>
          <p:spPr bwMode="auto">
            <a:xfrm>
              <a:off x="4049" y="808"/>
              <a:ext cx="96" cy="57"/>
            </a:xfrm>
            <a:custGeom>
              <a:avLst/>
              <a:gdLst>
                <a:gd name="T0" fmla="*/ 0 w 69"/>
                <a:gd name="T1" fmla="*/ 43 h 43"/>
                <a:gd name="T2" fmla="*/ 2 w 69"/>
                <a:gd name="T3" fmla="*/ 41 h 43"/>
                <a:gd name="T4" fmla="*/ 5 w 69"/>
                <a:gd name="T5" fmla="*/ 36 h 43"/>
                <a:gd name="T6" fmla="*/ 12 w 69"/>
                <a:gd name="T7" fmla="*/ 27 h 43"/>
                <a:gd name="T8" fmla="*/ 20 w 69"/>
                <a:gd name="T9" fmla="*/ 19 h 43"/>
                <a:gd name="T10" fmla="*/ 30 w 69"/>
                <a:gd name="T11" fmla="*/ 11 h 43"/>
                <a:gd name="T12" fmla="*/ 42 w 69"/>
                <a:gd name="T13" fmla="*/ 6 h 43"/>
                <a:gd name="T14" fmla="*/ 56 w 69"/>
                <a:gd name="T15" fmla="*/ 0 h 43"/>
                <a:gd name="T16" fmla="*/ 69 w 69"/>
                <a:gd name="T17"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3">
                  <a:moveTo>
                    <a:pt x="0" y="43"/>
                  </a:moveTo>
                  <a:lnTo>
                    <a:pt x="2" y="41"/>
                  </a:lnTo>
                  <a:lnTo>
                    <a:pt x="5" y="36"/>
                  </a:lnTo>
                  <a:lnTo>
                    <a:pt x="12" y="27"/>
                  </a:lnTo>
                  <a:lnTo>
                    <a:pt x="20" y="19"/>
                  </a:lnTo>
                  <a:lnTo>
                    <a:pt x="30" y="11"/>
                  </a:lnTo>
                  <a:lnTo>
                    <a:pt x="42" y="6"/>
                  </a:lnTo>
                  <a:lnTo>
                    <a:pt x="56" y="0"/>
                  </a:lnTo>
                  <a:lnTo>
                    <a:pt x="69" y="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2" name="Freeform 170"/>
            <p:cNvSpPr>
              <a:spLocks/>
            </p:cNvSpPr>
            <p:nvPr/>
          </p:nvSpPr>
          <p:spPr bwMode="auto">
            <a:xfrm>
              <a:off x="4413" y="979"/>
              <a:ext cx="28" cy="61"/>
            </a:xfrm>
            <a:custGeom>
              <a:avLst/>
              <a:gdLst>
                <a:gd name="T0" fmla="*/ 0 w 20"/>
                <a:gd name="T1" fmla="*/ 0 h 47"/>
                <a:gd name="T2" fmla="*/ 10 w 20"/>
                <a:gd name="T3" fmla="*/ 47 h 47"/>
                <a:gd name="T4" fmla="*/ 20 w 20"/>
                <a:gd name="T5" fmla="*/ 24 h 47"/>
              </a:gdLst>
              <a:ahLst/>
              <a:cxnLst>
                <a:cxn ang="0">
                  <a:pos x="T0" y="T1"/>
                </a:cxn>
                <a:cxn ang="0">
                  <a:pos x="T2" y="T3"/>
                </a:cxn>
                <a:cxn ang="0">
                  <a:pos x="T4" y="T5"/>
                </a:cxn>
              </a:cxnLst>
              <a:rect l="0" t="0" r="r" b="b"/>
              <a:pathLst>
                <a:path w="20" h="47">
                  <a:moveTo>
                    <a:pt x="0" y="0"/>
                  </a:moveTo>
                  <a:lnTo>
                    <a:pt x="10" y="47"/>
                  </a:lnTo>
                  <a:lnTo>
                    <a:pt x="20" y="2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3" name="Freeform 171"/>
            <p:cNvSpPr>
              <a:spLocks/>
            </p:cNvSpPr>
            <p:nvPr/>
          </p:nvSpPr>
          <p:spPr bwMode="auto">
            <a:xfrm>
              <a:off x="4482" y="569"/>
              <a:ext cx="236" cy="251"/>
            </a:xfrm>
            <a:custGeom>
              <a:avLst/>
              <a:gdLst>
                <a:gd name="T0" fmla="*/ 59 w 169"/>
                <a:gd name="T1" fmla="*/ 192 h 192"/>
                <a:gd name="T2" fmla="*/ 57 w 169"/>
                <a:gd name="T3" fmla="*/ 192 h 192"/>
                <a:gd name="T4" fmla="*/ 56 w 169"/>
                <a:gd name="T5" fmla="*/ 192 h 192"/>
                <a:gd name="T6" fmla="*/ 47 w 169"/>
                <a:gd name="T7" fmla="*/ 192 h 192"/>
                <a:gd name="T8" fmla="*/ 35 w 169"/>
                <a:gd name="T9" fmla="*/ 192 h 192"/>
                <a:gd name="T10" fmla="*/ 24 w 169"/>
                <a:gd name="T11" fmla="*/ 189 h 192"/>
                <a:gd name="T12" fmla="*/ 12 w 169"/>
                <a:gd name="T13" fmla="*/ 180 h 192"/>
                <a:gd name="T14" fmla="*/ 8 w 169"/>
                <a:gd name="T15" fmla="*/ 175 h 192"/>
                <a:gd name="T16" fmla="*/ 3 w 169"/>
                <a:gd name="T17" fmla="*/ 167 h 192"/>
                <a:gd name="T18" fmla="*/ 2 w 169"/>
                <a:gd name="T19" fmla="*/ 157 h 192"/>
                <a:gd name="T20" fmla="*/ 0 w 169"/>
                <a:gd name="T21" fmla="*/ 146 h 192"/>
                <a:gd name="T22" fmla="*/ 2 w 169"/>
                <a:gd name="T23" fmla="*/ 133 h 192"/>
                <a:gd name="T24" fmla="*/ 5 w 169"/>
                <a:gd name="T25" fmla="*/ 116 h 192"/>
                <a:gd name="T26" fmla="*/ 5 w 169"/>
                <a:gd name="T27" fmla="*/ 114 h 192"/>
                <a:gd name="T28" fmla="*/ 5 w 169"/>
                <a:gd name="T29" fmla="*/ 111 h 192"/>
                <a:gd name="T30" fmla="*/ 5 w 169"/>
                <a:gd name="T31" fmla="*/ 104 h 192"/>
                <a:gd name="T32" fmla="*/ 7 w 169"/>
                <a:gd name="T33" fmla="*/ 98 h 192"/>
                <a:gd name="T34" fmla="*/ 10 w 169"/>
                <a:gd name="T35" fmla="*/ 77 h 192"/>
                <a:gd name="T36" fmla="*/ 19 w 169"/>
                <a:gd name="T37" fmla="*/ 55 h 192"/>
                <a:gd name="T38" fmla="*/ 30 w 169"/>
                <a:gd name="T39" fmla="*/ 34 h 192"/>
                <a:gd name="T40" fmla="*/ 39 w 169"/>
                <a:gd name="T41" fmla="*/ 23 h 192"/>
                <a:gd name="T42" fmla="*/ 49 w 169"/>
                <a:gd name="T43" fmla="*/ 15 h 192"/>
                <a:gd name="T44" fmla="*/ 61 w 169"/>
                <a:gd name="T45" fmla="*/ 8 h 192"/>
                <a:gd name="T46" fmla="*/ 74 w 169"/>
                <a:gd name="T47" fmla="*/ 3 h 192"/>
                <a:gd name="T48" fmla="*/ 89 w 169"/>
                <a:gd name="T49" fmla="*/ 0 h 192"/>
                <a:gd name="T50" fmla="*/ 106 w 169"/>
                <a:gd name="T51" fmla="*/ 0 h 192"/>
                <a:gd name="T52" fmla="*/ 121 w 169"/>
                <a:gd name="T53" fmla="*/ 13 h 192"/>
                <a:gd name="T54" fmla="*/ 133 w 169"/>
                <a:gd name="T55" fmla="*/ 23 h 192"/>
                <a:gd name="T56" fmla="*/ 142 w 169"/>
                <a:gd name="T57" fmla="*/ 30 h 192"/>
                <a:gd name="T58" fmla="*/ 147 w 169"/>
                <a:gd name="T59" fmla="*/ 35 h 192"/>
                <a:gd name="T60" fmla="*/ 150 w 169"/>
                <a:gd name="T61" fmla="*/ 37 h 192"/>
                <a:gd name="T62" fmla="*/ 152 w 169"/>
                <a:gd name="T63" fmla="*/ 39 h 192"/>
                <a:gd name="T64" fmla="*/ 152 w 169"/>
                <a:gd name="T65" fmla="*/ 40 h 192"/>
                <a:gd name="T66" fmla="*/ 153 w 169"/>
                <a:gd name="T67" fmla="*/ 40 h 192"/>
                <a:gd name="T68" fmla="*/ 157 w 169"/>
                <a:gd name="T69" fmla="*/ 42 h 192"/>
                <a:gd name="T70" fmla="*/ 165 w 169"/>
                <a:gd name="T71" fmla="*/ 49 h 192"/>
                <a:gd name="T72" fmla="*/ 169 w 169"/>
                <a:gd name="T73" fmla="*/ 54 h 192"/>
                <a:gd name="T74" fmla="*/ 169 w 169"/>
                <a:gd name="T75" fmla="*/ 61 h 192"/>
                <a:gd name="T76" fmla="*/ 167 w 169"/>
                <a:gd name="T77" fmla="*/ 67 h 192"/>
                <a:gd name="T78" fmla="*/ 160 w 169"/>
                <a:gd name="T79" fmla="*/ 74 h 192"/>
                <a:gd name="T80" fmla="*/ 59 w 169"/>
                <a:gd name="T81"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9" h="192">
                  <a:moveTo>
                    <a:pt x="59" y="192"/>
                  </a:moveTo>
                  <a:lnTo>
                    <a:pt x="57" y="192"/>
                  </a:lnTo>
                  <a:lnTo>
                    <a:pt x="56" y="192"/>
                  </a:lnTo>
                  <a:lnTo>
                    <a:pt x="47" y="192"/>
                  </a:lnTo>
                  <a:lnTo>
                    <a:pt x="35" y="192"/>
                  </a:lnTo>
                  <a:lnTo>
                    <a:pt x="24" y="189"/>
                  </a:lnTo>
                  <a:lnTo>
                    <a:pt x="12" y="180"/>
                  </a:lnTo>
                  <a:lnTo>
                    <a:pt x="8" y="175"/>
                  </a:lnTo>
                  <a:lnTo>
                    <a:pt x="3" y="167"/>
                  </a:lnTo>
                  <a:lnTo>
                    <a:pt x="2" y="157"/>
                  </a:lnTo>
                  <a:lnTo>
                    <a:pt x="0" y="146"/>
                  </a:lnTo>
                  <a:lnTo>
                    <a:pt x="2" y="133"/>
                  </a:lnTo>
                  <a:lnTo>
                    <a:pt x="5" y="116"/>
                  </a:lnTo>
                  <a:lnTo>
                    <a:pt x="5" y="114"/>
                  </a:lnTo>
                  <a:lnTo>
                    <a:pt x="5" y="111"/>
                  </a:lnTo>
                  <a:lnTo>
                    <a:pt x="5" y="104"/>
                  </a:lnTo>
                  <a:lnTo>
                    <a:pt x="7" y="98"/>
                  </a:lnTo>
                  <a:lnTo>
                    <a:pt x="10" y="77"/>
                  </a:lnTo>
                  <a:lnTo>
                    <a:pt x="19" y="55"/>
                  </a:lnTo>
                  <a:lnTo>
                    <a:pt x="30" y="34"/>
                  </a:lnTo>
                  <a:lnTo>
                    <a:pt x="39" y="23"/>
                  </a:lnTo>
                  <a:lnTo>
                    <a:pt x="49" y="15"/>
                  </a:lnTo>
                  <a:lnTo>
                    <a:pt x="61" y="8"/>
                  </a:lnTo>
                  <a:lnTo>
                    <a:pt x="74" y="3"/>
                  </a:lnTo>
                  <a:lnTo>
                    <a:pt x="89" y="0"/>
                  </a:lnTo>
                  <a:lnTo>
                    <a:pt x="106" y="0"/>
                  </a:lnTo>
                  <a:lnTo>
                    <a:pt x="121" y="13"/>
                  </a:lnTo>
                  <a:lnTo>
                    <a:pt x="133" y="23"/>
                  </a:lnTo>
                  <a:lnTo>
                    <a:pt x="142" y="30"/>
                  </a:lnTo>
                  <a:lnTo>
                    <a:pt x="147" y="35"/>
                  </a:lnTo>
                  <a:lnTo>
                    <a:pt x="150" y="37"/>
                  </a:lnTo>
                  <a:lnTo>
                    <a:pt x="152" y="39"/>
                  </a:lnTo>
                  <a:lnTo>
                    <a:pt x="152" y="40"/>
                  </a:lnTo>
                  <a:lnTo>
                    <a:pt x="153" y="40"/>
                  </a:lnTo>
                  <a:lnTo>
                    <a:pt x="157" y="42"/>
                  </a:lnTo>
                  <a:lnTo>
                    <a:pt x="165" y="49"/>
                  </a:lnTo>
                  <a:lnTo>
                    <a:pt x="169" y="54"/>
                  </a:lnTo>
                  <a:lnTo>
                    <a:pt x="169" y="61"/>
                  </a:lnTo>
                  <a:lnTo>
                    <a:pt x="167" y="67"/>
                  </a:lnTo>
                  <a:lnTo>
                    <a:pt x="160" y="74"/>
                  </a:lnTo>
                  <a:lnTo>
                    <a:pt x="59" y="192"/>
                  </a:lnTo>
                  <a:close/>
                </a:path>
              </a:pathLst>
            </a:custGeom>
            <a:solidFill>
              <a:srgbClr val="000000"/>
            </a:solidFill>
            <a:ln w="12700">
              <a:solidFill>
                <a:srgbClr val="000000"/>
              </a:solidFill>
              <a:prstDash val="solid"/>
              <a:round/>
              <a:headEnd/>
              <a:tailEnd/>
            </a:ln>
          </p:spPr>
          <p:txBody>
            <a:bodyPr/>
            <a:lstStyle/>
            <a:p>
              <a:endParaRPr lang="ja-JP" altLang="en-US"/>
            </a:p>
          </p:txBody>
        </p:sp>
        <p:sp>
          <p:nvSpPr>
            <p:cNvPr id="80044" name="Freeform 172"/>
            <p:cNvSpPr>
              <a:spLocks/>
            </p:cNvSpPr>
            <p:nvPr/>
          </p:nvSpPr>
          <p:spPr bwMode="auto">
            <a:xfrm>
              <a:off x="4537" y="666"/>
              <a:ext cx="175" cy="192"/>
            </a:xfrm>
            <a:custGeom>
              <a:avLst/>
              <a:gdLst>
                <a:gd name="T0" fmla="*/ 36 w 125"/>
                <a:gd name="T1" fmla="*/ 147 h 147"/>
                <a:gd name="T2" fmla="*/ 41 w 125"/>
                <a:gd name="T3" fmla="*/ 140 h 147"/>
                <a:gd name="T4" fmla="*/ 44 w 125"/>
                <a:gd name="T5" fmla="*/ 135 h 147"/>
                <a:gd name="T6" fmla="*/ 49 w 125"/>
                <a:gd name="T7" fmla="*/ 130 h 147"/>
                <a:gd name="T8" fmla="*/ 51 w 125"/>
                <a:gd name="T9" fmla="*/ 128 h 147"/>
                <a:gd name="T10" fmla="*/ 51 w 125"/>
                <a:gd name="T11" fmla="*/ 128 h 147"/>
                <a:gd name="T12" fmla="*/ 54 w 125"/>
                <a:gd name="T13" fmla="*/ 128 h 147"/>
                <a:gd name="T14" fmla="*/ 61 w 125"/>
                <a:gd name="T15" fmla="*/ 130 h 147"/>
                <a:gd name="T16" fmla="*/ 71 w 125"/>
                <a:gd name="T17" fmla="*/ 128 h 147"/>
                <a:gd name="T18" fmla="*/ 83 w 125"/>
                <a:gd name="T19" fmla="*/ 126 h 147"/>
                <a:gd name="T20" fmla="*/ 95 w 125"/>
                <a:gd name="T21" fmla="*/ 120 h 147"/>
                <a:gd name="T22" fmla="*/ 105 w 125"/>
                <a:gd name="T23" fmla="*/ 108 h 147"/>
                <a:gd name="T24" fmla="*/ 108 w 125"/>
                <a:gd name="T25" fmla="*/ 99 h 147"/>
                <a:gd name="T26" fmla="*/ 112 w 125"/>
                <a:gd name="T27" fmla="*/ 91 h 147"/>
                <a:gd name="T28" fmla="*/ 113 w 125"/>
                <a:gd name="T29" fmla="*/ 79 h 147"/>
                <a:gd name="T30" fmla="*/ 113 w 125"/>
                <a:gd name="T31" fmla="*/ 64 h 147"/>
                <a:gd name="T32" fmla="*/ 115 w 125"/>
                <a:gd name="T33" fmla="*/ 62 h 147"/>
                <a:gd name="T34" fmla="*/ 117 w 125"/>
                <a:gd name="T35" fmla="*/ 59 h 147"/>
                <a:gd name="T36" fmla="*/ 120 w 125"/>
                <a:gd name="T37" fmla="*/ 52 h 147"/>
                <a:gd name="T38" fmla="*/ 122 w 125"/>
                <a:gd name="T39" fmla="*/ 42 h 147"/>
                <a:gd name="T40" fmla="*/ 123 w 125"/>
                <a:gd name="T41" fmla="*/ 32 h 147"/>
                <a:gd name="T42" fmla="*/ 125 w 125"/>
                <a:gd name="T43" fmla="*/ 22 h 147"/>
                <a:gd name="T44" fmla="*/ 123 w 125"/>
                <a:gd name="T45" fmla="*/ 12 h 147"/>
                <a:gd name="T46" fmla="*/ 120 w 125"/>
                <a:gd name="T47" fmla="*/ 0 h 147"/>
                <a:gd name="T48" fmla="*/ 118 w 125"/>
                <a:gd name="T49" fmla="*/ 2 h 147"/>
                <a:gd name="T50" fmla="*/ 113 w 125"/>
                <a:gd name="T51" fmla="*/ 5 h 147"/>
                <a:gd name="T52" fmla="*/ 105 w 125"/>
                <a:gd name="T53" fmla="*/ 7 h 147"/>
                <a:gd name="T54" fmla="*/ 102 w 125"/>
                <a:gd name="T55" fmla="*/ 5 h 147"/>
                <a:gd name="T56" fmla="*/ 97 w 125"/>
                <a:gd name="T57" fmla="*/ 3 h 147"/>
                <a:gd name="T58" fmla="*/ 93 w 125"/>
                <a:gd name="T59" fmla="*/ 5 h 147"/>
                <a:gd name="T60" fmla="*/ 86 w 125"/>
                <a:gd name="T61" fmla="*/ 8 h 147"/>
                <a:gd name="T62" fmla="*/ 80 w 125"/>
                <a:gd name="T63" fmla="*/ 10 h 147"/>
                <a:gd name="T64" fmla="*/ 76 w 125"/>
                <a:gd name="T65" fmla="*/ 8 h 147"/>
                <a:gd name="T66" fmla="*/ 73 w 125"/>
                <a:gd name="T67" fmla="*/ 7 h 147"/>
                <a:gd name="T68" fmla="*/ 71 w 125"/>
                <a:gd name="T69" fmla="*/ 7 h 147"/>
                <a:gd name="T70" fmla="*/ 70 w 125"/>
                <a:gd name="T71" fmla="*/ 10 h 147"/>
                <a:gd name="T72" fmla="*/ 59 w 125"/>
                <a:gd name="T73" fmla="*/ 15 h 147"/>
                <a:gd name="T74" fmla="*/ 54 w 125"/>
                <a:gd name="T75" fmla="*/ 19 h 147"/>
                <a:gd name="T76" fmla="*/ 49 w 125"/>
                <a:gd name="T77" fmla="*/ 20 h 147"/>
                <a:gd name="T78" fmla="*/ 43 w 125"/>
                <a:gd name="T79" fmla="*/ 20 h 147"/>
                <a:gd name="T80" fmla="*/ 38 w 125"/>
                <a:gd name="T81" fmla="*/ 17 h 147"/>
                <a:gd name="T82" fmla="*/ 38 w 125"/>
                <a:gd name="T83" fmla="*/ 19 h 147"/>
                <a:gd name="T84" fmla="*/ 34 w 125"/>
                <a:gd name="T85" fmla="*/ 20 h 147"/>
                <a:gd name="T86" fmla="*/ 27 w 125"/>
                <a:gd name="T87" fmla="*/ 29 h 147"/>
                <a:gd name="T88" fmla="*/ 21 w 125"/>
                <a:gd name="T89" fmla="*/ 40 h 147"/>
                <a:gd name="T90" fmla="*/ 16 w 125"/>
                <a:gd name="T91" fmla="*/ 57 h 147"/>
                <a:gd name="T92" fmla="*/ 14 w 125"/>
                <a:gd name="T93" fmla="*/ 57 h 147"/>
                <a:gd name="T94" fmla="*/ 9 w 125"/>
                <a:gd name="T95" fmla="*/ 57 h 147"/>
                <a:gd name="T96" fmla="*/ 4 w 125"/>
                <a:gd name="T97" fmla="*/ 59 h 147"/>
                <a:gd name="T98" fmla="*/ 2 w 125"/>
                <a:gd name="T99" fmla="*/ 62 h 147"/>
                <a:gd name="T100" fmla="*/ 0 w 125"/>
                <a:gd name="T101" fmla="*/ 67 h 147"/>
                <a:gd name="T102" fmla="*/ 2 w 125"/>
                <a:gd name="T103" fmla="*/ 76 h 147"/>
                <a:gd name="T104" fmla="*/ 7 w 125"/>
                <a:gd name="T105" fmla="*/ 81 h 147"/>
                <a:gd name="T106" fmla="*/ 12 w 125"/>
                <a:gd name="T107" fmla="*/ 83 h 147"/>
                <a:gd name="T108" fmla="*/ 14 w 125"/>
                <a:gd name="T109" fmla="*/ 83 h 147"/>
                <a:gd name="T110" fmla="*/ 12 w 125"/>
                <a:gd name="T111" fmla="*/ 99 h 147"/>
                <a:gd name="T112" fmla="*/ 12 w 125"/>
                <a:gd name="T113" fmla="*/ 111 h 147"/>
                <a:gd name="T114" fmla="*/ 12 w 125"/>
                <a:gd name="T115" fmla="*/ 121 h 147"/>
                <a:gd name="T116" fmla="*/ 11 w 125"/>
                <a:gd name="T117" fmla="*/ 126 h 147"/>
                <a:gd name="T118" fmla="*/ 11 w 125"/>
                <a:gd name="T119" fmla="*/ 130 h 147"/>
                <a:gd name="T120" fmla="*/ 11 w 125"/>
                <a:gd name="T121" fmla="*/ 133 h 147"/>
                <a:gd name="T122" fmla="*/ 11 w 125"/>
                <a:gd name="T123" fmla="*/ 133 h 147"/>
                <a:gd name="T124" fmla="*/ 36 w 125"/>
                <a:gd name="T125"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 h="147">
                  <a:moveTo>
                    <a:pt x="36" y="147"/>
                  </a:moveTo>
                  <a:lnTo>
                    <a:pt x="41" y="140"/>
                  </a:lnTo>
                  <a:lnTo>
                    <a:pt x="44" y="135"/>
                  </a:lnTo>
                  <a:lnTo>
                    <a:pt x="49" y="130"/>
                  </a:lnTo>
                  <a:lnTo>
                    <a:pt x="51" y="128"/>
                  </a:lnTo>
                  <a:lnTo>
                    <a:pt x="51" y="128"/>
                  </a:lnTo>
                  <a:lnTo>
                    <a:pt x="54" y="128"/>
                  </a:lnTo>
                  <a:lnTo>
                    <a:pt x="61" y="130"/>
                  </a:lnTo>
                  <a:lnTo>
                    <a:pt x="71" y="128"/>
                  </a:lnTo>
                  <a:lnTo>
                    <a:pt x="83" y="126"/>
                  </a:lnTo>
                  <a:lnTo>
                    <a:pt x="95" y="120"/>
                  </a:lnTo>
                  <a:lnTo>
                    <a:pt x="105" y="108"/>
                  </a:lnTo>
                  <a:lnTo>
                    <a:pt x="108" y="99"/>
                  </a:lnTo>
                  <a:lnTo>
                    <a:pt x="112" y="91"/>
                  </a:lnTo>
                  <a:lnTo>
                    <a:pt x="113" y="79"/>
                  </a:lnTo>
                  <a:lnTo>
                    <a:pt x="113" y="64"/>
                  </a:lnTo>
                  <a:lnTo>
                    <a:pt x="115" y="62"/>
                  </a:lnTo>
                  <a:lnTo>
                    <a:pt x="117" y="59"/>
                  </a:lnTo>
                  <a:lnTo>
                    <a:pt x="120" y="52"/>
                  </a:lnTo>
                  <a:lnTo>
                    <a:pt x="122" y="42"/>
                  </a:lnTo>
                  <a:lnTo>
                    <a:pt x="123" y="32"/>
                  </a:lnTo>
                  <a:lnTo>
                    <a:pt x="125" y="22"/>
                  </a:lnTo>
                  <a:lnTo>
                    <a:pt x="123" y="12"/>
                  </a:lnTo>
                  <a:lnTo>
                    <a:pt x="120" y="0"/>
                  </a:lnTo>
                  <a:lnTo>
                    <a:pt x="118" y="2"/>
                  </a:lnTo>
                  <a:lnTo>
                    <a:pt x="113" y="5"/>
                  </a:lnTo>
                  <a:lnTo>
                    <a:pt x="105" y="7"/>
                  </a:lnTo>
                  <a:lnTo>
                    <a:pt x="102" y="5"/>
                  </a:lnTo>
                  <a:lnTo>
                    <a:pt x="97" y="3"/>
                  </a:lnTo>
                  <a:lnTo>
                    <a:pt x="93" y="5"/>
                  </a:lnTo>
                  <a:lnTo>
                    <a:pt x="86" y="8"/>
                  </a:lnTo>
                  <a:lnTo>
                    <a:pt x="80" y="10"/>
                  </a:lnTo>
                  <a:lnTo>
                    <a:pt x="76" y="8"/>
                  </a:lnTo>
                  <a:lnTo>
                    <a:pt x="73" y="7"/>
                  </a:lnTo>
                  <a:lnTo>
                    <a:pt x="71" y="7"/>
                  </a:lnTo>
                  <a:lnTo>
                    <a:pt x="70" y="10"/>
                  </a:lnTo>
                  <a:lnTo>
                    <a:pt x="59" y="15"/>
                  </a:lnTo>
                  <a:lnTo>
                    <a:pt x="54" y="19"/>
                  </a:lnTo>
                  <a:lnTo>
                    <a:pt x="49" y="20"/>
                  </a:lnTo>
                  <a:lnTo>
                    <a:pt x="43" y="20"/>
                  </a:lnTo>
                  <a:lnTo>
                    <a:pt x="38" y="17"/>
                  </a:lnTo>
                  <a:lnTo>
                    <a:pt x="38" y="19"/>
                  </a:lnTo>
                  <a:lnTo>
                    <a:pt x="34" y="20"/>
                  </a:lnTo>
                  <a:lnTo>
                    <a:pt x="27" y="29"/>
                  </a:lnTo>
                  <a:lnTo>
                    <a:pt x="21" y="40"/>
                  </a:lnTo>
                  <a:lnTo>
                    <a:pt x="16" y="57"/>
                  </a:lnTo>
                  <a:lnTo>
                    <a:pt x="14" y="57"/>
                  </a:lnTo>
                  <a:lnTo>
                    <a:pt x="9" y="57"/>
                  </a:lnTo>
                  <a:lnTo>
                    <a:pt x="4" y="59"/>
                  </a:lnTo>
                  <a:lnTo>
                    <a:pt x="2" y="62"/>
                  </a:lnTo>
                  <a:lnTo>
                    <a:pt x="0" y="67"/>
                  </a:lnTo>
                  <a:lnTo>
                    <a:pt x="2" y="76"/>
                  </a:lnTo>
                  <a:lnTo>
                    <a:pt x="7" y="81"/>
                  </a:lnTo>
                  <a:lnTo>
                    <a:pt x="12" y="83"/>
                  </a:lnTo>
                  <a:lnTo>
                    <a:pt x="14" y="83"/>
                  </a:lnTo>
                  <a:lnTo>
                    <a:pt x="12" y="99"/>
                  </a:lnTo>
                  <a:lnTo>
                    <a:pt x="12" y="111"/>
                  </a:lnTo>
                  <a:lnTo>
                    <a:pt x="12" y="121"/>
                  </a:lnTo>
                  <a:lnTo>
                    <a:pt x="11" y="126"/>
                  </a:lnTo>
                  <a:lnTo>
                    <a:pt x="11" y="130"/>
                  </a:lnTo>
                  <a:lnTo>
                    <a:pt x="11" y="133"/>
                  </a:lnTo>
                  <a:lnTo>
                    <a:pt x="11" y="133"/>
                  </a:lnTo>
                  <a:lnTo>
                    <a:pt x="36" y="147"/>
                  </a:lnTo>
                  <a:close/>
                </a:path>
              </a:pathLst>
            </a:custGeom>
            <a:solidFill>
              <a:srgbClr val="FFE6B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45" name="Freeform 173"/>
            <p:cNvSpPr>
              <a:spLocks/>
            </p:cNvSpPr>
            <p:nvPr/>
          </p:nvSpPr>
          <p:spPr bwMode="auto">
            <a:xfrm>
              <a:off x="4537" y="666"/>
              <a:ext cx="175" cy="192"/>
            </a:xfrm>
            <a:custGeom>
              <a:avLst/>
              <a:gdLst>
                <a:gd name="T0" fmla="*/ 36 w 125"/>
                <a:gd name="T1" fmla="*/ 147 h 147"/>
                <a:gd name="T2" fmla="*/ 41 w 125"/>
                <a:gd name="T3" fmla="*/ 140 h 147"/>
                <a:gd name="T4" fmla="*/ 44 w 125"/>
                <a:gd name="T5" fmla="*/ 135 h 147"/>
                <a:gd name="T6" fmla="*/ 49 w 125"/>
                <a:gd name="T7" fmla="*/ 130 h 147"/>
                <a:gd name="T8" fmla="*/ 51 w 125"/>
                <a:gd name="T9" fmla="*/ 128 h 147"/>
                <a:gd name="T10" fmla="*/ 51 w 125"/>
                <a:gd name="T11" fmla="*/ 128 h 147"/>
                <a:gd name="T12" fmla="*/ 54 w 125"/>
                <a:gd name="T13" fmla="*/ 128 h 147"/>
                <a:gd name="T14" fmla="*/ 61 w 125"/>
                <a:gd name="T15" fmla="*/ 130 h 147"/>
                <a:gd name="T16" fmla="*/ 71 w 125"/>
                <a:gd name="T17" fmla="*/ 128 h 147"/>
                <a:gd name="T18" fmla="*/ 83 w 125"/>
                <a:gd name="T19" fmla="*/ 126 h 147"/>
                <a:gd name="T20" fmla="*/ 95 w 125"/>
                <a:gd name="T21" fmla="*/ 120 h 147"/>
                <a:gd name="T22" fmla="*/ 105 w 125"/>
                <a:gd name="T23" fmla="*/ 108 h 147"/>
                <a:gd name="T24" fmla="*/ 108 w 125"/>
                <a:gd name="T25" fmla="*/ 99 h 147"/>
                <a:gd name="T26" fmla="*/ 112 w 125"/>
                <a:gd name="T27" fmla="*/ 91 h 147"/>
                <a:gd name="T28" fmla="*/ 113 w 125"/>
                <a:gd name="T29" fmla="*/ 79 h 147"/>
                <a:gd name="T30" fmla="*/ 113 w 125"/>
                <a:gd name="T31" fmla="*/ 64 h 147"/>
                <a:gd name="T32" fmla="*/ 115 w 125"/>
                <a:gd name="T33" fmla="*/ 62 h 147"/>
                <a:gd name="T34" fmla="*/ 117 w 125"/>
                <a:gd name="T35" fmla="*/ 59 h 147"/>
                <a:gd name="T36" fmla="*/ 120 w 125"/>
                <a:gd name="T37" fmla="*/ 52 h 147"/>
                <a:gd name="T38" fmla="*/ 122 w 125"/>
                <a:gd name="T39" fmla="*/ 42 h 147"/>
                <a:gd name="T40" fmla="*/ 123 w 125"/>
                <a:gd name="T41" fmla="*/ 32 h 147"/>
                <a:gd name="T42" fmla="*/ 125 w 125"/>
                <a:gd name="T43" fmla="*/ 22 h 147"/>
                <a:gd name="T44" fmla="*/ 123 w 125"/>
                <a:gd name="T45" fmla="*/ 12 h 147"/>
                <a:gd name="T46" fmla="*/ 120 w 125"/>
                <a:gd name="T47" fmla="*/ 0 h 147"/>
                <a:gd name="T48" fmla="*/ 118 w 125"/>
                <a:gd name="T49" fmla="*/ 2 h 147"/>
                <a:gd name="T50" fmla="*/ 113 w 125"/>
                <a:gd name="T51" fmla="*/ 5 h 147"/>
                <a:gd name="T52" fmla="*/ 105 w 125"/>
                <a:gd name="T53" fmla="*/ 7 h 147"/>
                <a:gd name="T54" fmla="*/ 102 w 125"/>
                <a:gd name="T55" fmla="*/ 5 h 147"/>
                <a:gd name="T56" fmla="*/ 97 w 125"/>
                <a:gd name="T57" fmla="*/ 3 h 147"/>
                <a:gd name="T58" fmla="*/ 93 w 125"/>
                <a:gd name="T59" fmla="*/ 5 h 147"/>
                <a:gd name="T60" fmla="*/ 86 w 125"/>
                <a:gd name="T61" fmla="*/ 8 h 147"/>
                <a:gd name="T62" fmla="*/ 80 w 125"/>
                <a:gd name="T63" fmla="*/ 10 h 147"/>
                <a:gd name="T64" fmla="*/ 76 w 125"/>
                <a:gd name="T65" fmla="*/ 8 h 147"/>
                <a:gd name="T66" fmla="*/ 73 w 125"/>
                <a:gd name="T67" fmla="*/ 7 h 147"/>
                <a:gd name="T68" fmla="*/ 71 w 125"/>
                <a:gd name="T69" fmla="*/ 7 h 147"/>
                <a:gd name="T70" fmla="*/ 70 w 125"/>
                <a:gd name="T71" fmla="*/ 10 h 147"/>
                <a:gd name="T72" fmla="*/ 59 w 125"/>
                <a:gd name="T73" fmla="*/ 15 h 147"/>
                <a:gd name="T74" fmla="*/ 54 w 125"/>
                <a:gd name="T75" fmla="*/ 19 h 147"/>
                <a:gd name="T76" fmla="*/ 49 w 125"/>
                <a:gd name="T77" fmla="*/ 20 h 147"/>
                <a:gd name="T78" fmla="*/ 43 w 125"/>
                <a:gd name="T79" fmla="*/ 20 h 147"/>
                <a:gd name="T80" fmla="*/ 38 w 125"/>
                <a:gd name="T81" fmla="*/ 17 h 147"/>
                <a:gd name="T82" fmla="*/ 38 w 125"/>
                <a:gd name="T83" fmla="*/ 19 h 147"/>
                <a:gd name="T84" fmla="*/ 34 w 125"/>
                <a:gd name="T85" fmla="*/ 20 h 147"/>
                <a:gd name="T86" fmla="*/ 27 w 125"/>
                <a:gd name="T87" fmla="*/ 29 h 147"/>
                <a:gd name="T88" fmla="*/ 21 w 125"/>
                <a:gd name="T89" fmla="*/ 40 h 147"/>
                <a:gd name="T90" fmla="*/ 16 w 125"/>
                <a:gd name="T91" fmla="*/ 57 h 147"/>
                <a:gd name="T92" fmla="*/ 14 w 125"/>
                <a:gd name="T93" fmla="*/ 57 h 147"/>
                <a:gd name="T94" fmla="*/ 9 w 125"/>
                <a:gd name="T95" fmla="*/ 57 h 147"/>
                <a:gd name="T96" fmla="*/ 4 w 125"/>
                <a:gd name="T97" fmla="*/ 59 h 147"/>
                <a:gd name="T98" fmla="*/ 2 w 125"/>
                <a:gd name="T99" fmla="*/ 62 h 147"/>
                <a:gd name="T100" fmla="*/ 0 w 125"/>
                <a:gd name="T101" fmla="*/ 67 h 147"/>
                <a:gd name="T102" fmla="*/ 2 w 125"/>
                <a:gd name="T103" fmla="*/ 76 h 147"/>
                <a:gd name="T104" fmla="*/ 7 w 125"/>
                <a:gd name="T105" fmla="*/ 81 h 147"/>
                <a:gd name="T106" fmla="*/ 12 w 125"/>
                <a:gd name="T107" fmla="*/ 83 h 147"/>
                <a:gd name="T108" fmla="*/ 14 w 125"/>
                <a:gd name="T109" fmla="*/ 83 h 147"/>
                <a:gd name="T110" fmla="*/ 12 w 125"/>
                <a:gd name="T111" fmla="*/ 99 h 147"/>
                <a:gd name="T112" fmla="*/ 12 w 125"/>
                <a:gd name="T113" fmla="*/ 111 h 147"/>
                <a:gd name="T114" fmla="*/ 12 w 125"/>
                <a:gd name="T115" fmla="*/ 121 h 147"/>
                <a:gd name="T116" fmla="*/ 11 w 125"/>
                <a:gd name="T117" fmla="*/ 126 h 147"/>
                <a:gd name="T118" fmla="*/ 11 w 125"/>
                <a:gd name="T119" fmla="*/ 130 h 147"/>
                <a:gd name="T120" fmla="*/ 11 w 125"/>
                <a:gd name="T121" fmla="*/ 133 h 147"/>
                <a:gd name="T122" fmla="*/ 11 w 125"/>
                <a:gd name="T123" fmla="*/ 13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47">
                  <a:moveTo>
                    <a:pt x="36" y="147"/>
                  </a:moveTo>
                  <a:lnTo>
                    <a:pt x="41" y="140"/>
                  </a:lnTo>
                  <a:lnTo>
                    <a:pt x="44" y="135"/>
                  </a:lnTo>
                  <a:lnTo>
                    <a:pt x="49" y="130"/>
                  </a:lnTo>
                  <a:lnTo>
                    <a:pt x="51" y="128"/>
                  </a:lnTo>
                  <a:lnTo>
                    <a:pt x="51" y="128"/>
                  </a:lnTo>
                  <a:lnTo>
                    <a:pt x="54" y="128"/>
                  </a:lnTo>
                  <a:lnTo>
                    <a:pt x="61" y="130"/>
                  </a:lnTo>
                  <a:lnTo>
                    <a:pt x="71" y="128"/>
                  </a:lnTo>
                  <a:lnTo>
                    <a:pt x="83" y="126"/>
                  </a:lnTo>
                  <a:lnTo>
                    <a:pt x="95" y="120"/>
                  </a:lnTo>
                  <a:lnTo>
                    <a:pt x="105" y="108"/>
                  </a:lnTo>
                  <a:lnTo>
                    <a:pt x="108" y="99"/>
                  </a:lnTo>
                  <a:lnTo>
                    <a:pt x="112" y="91"/>
                  </a:lnTo>
                  <a:lnTo>
                    <a:pt x="113" y="79"/>
                  </a:lnTo>
                  <a:lnTo>
                    <a:pt x="113" y="64"/>
                  </a:lnTo>
                  <a:lnTo>
                    <a:pt x="115" y="62"/>
                  </a:lnTo>
                  <a:lnTo>
                    <a:pt x="117" y="59"/>
                  </a:lnTo>
                  <a:lnTo>
                    <a:pt x="120" y="52"/>
                  </a:lnTo>
                  <a:lnTo>
                    <a:pt x="122" y="42"/>
                  </a:lnTo>
                  <a:lnTo>
                    <a:pt x="123" y="32"/>
                  </a:lnTo>
                  <a:lnTo>
                    <a:pt x="125" y="22"/>
                  </a:lnTo>
                  <a:lnTo>
                    <a:pt x="123" y="12"/>
                  </a:lnTo>
                  <a:lnTo>
                    <a:pt x="120" y="0"/>
                  </a:lnTo>
                  <a:lnTo>
                    <a:pt x="118" y="2"/>
                  </a:lnTo>
                  <a:lnTo>
                    <a:pt x="113" y="5"/>
                  </a:lnTo>
                  <a:lnTo>
                    <a:pt x="105" y="7"/>
                  </a:lnTo>
                  <a:lnTo>
                    <a:pt x="102" y="5"/>
                  </a:lnTo>
                  <a:lnTo>
                    <a:pt x="97" y="3"/>
                  </a:lnTo>
                  <a:lnTo>
                    <a:pt x="93" y="5"/>
                  </a:lnTo>
                  <a:lnTo>
                    <a:pt x="86" y="8"/>
                  </a:lnTo>
                  <a:lnTo>
                    <a:pt x="80" y="10"/>
                  </a:lnTo>
                  <a:lnTo>
                    <a:pt x="76" y="8"/>
                  </a:lnTo>
                  <a:lnTo>
                    <a:pt x="73" y="7"/>
                  </a:lnTo>
                  <a:lnTo>
                    <a:pt x="71" y="7"/>
                  </a:lnTo>
                  <a:lnTo>
                    <a:pt x="70" y="10"/>
                  </a:lnTo>
                  <a:lnTo>
                    <a:pt x="59" y="15"/>
                  </a:lnTo>
                  <a:lnTo>
                    <a:pt x="54" y="19"/>
                  </a:lnTo>
                  <a:lnTo>
                    <a:pt x="49" y="20"/>
                  </a:lnTo>
                  <a:lnTo>
                    <a:pt x="43" y="20"/>
                  </a:lnTo>
                  <a:lnTo>
                    <a:pt x="38" y="17"/>
                  </a:lnTo>
                  <a:lnTo>
                    <a:pt x="38" y="19"/>
                  </a:lnTo>
                  <a:lnTo>
                    <a:pt x="34" y="20"/>
                  </a:lnTo>
                  <a:lnTo>
                    <a:pt x="27" y="29"/>
                  </a:lnTo>
                  <a:lnTo>
                    <a:pt x="21" y="40"/>
                  </a:lnTo>
                  <a:lnTo>
                    <a:pt x="16" y="57"/>
                  </a:lnTo>
                  <a:lnTo>
                    <a:pt x="14" y="57"/>
                  </a:lnTo>
                  <a:lnTo>
                    <a:pt x="9" y="57"/>
                  </a:lnTo>
                  <a:lnTo>
                    <a:pt x="4" y="59"/>
                  </a:lnTo>
                  <a:lnTo>
                    <a:pt x="2" y="62"/>
                  </a:lnTo>
                  <a:lnTo>
                    <a:pt x="0" y="67"/>
                  </a:lnTo>
                  <a:lnTo>
                    <a:pt x="2" y="76"/>
                  </a:lnTo>
                  <a:lnTo>
                    <a:pt x="7" y="81"/>
                  </a:lnTo>
                  <a:lnTo>
                    <a:pt x="12" y="83"/>
                  </a:lnTo>
                  <a:lnTo>
                    <a:pt x="14" y="83"/>
                  </a:lnTo>
                  <a:lnTo>
                    <a:pt x="12" y="99"/>
                  </a:lnTo>
                  <a:lnTo>
                    <a:pt x="12" y="111"/>
                  </a:lnTo>
                  <a:lnTo>
                    <a:pt x="12" y="121"/>
                  </a:lnTo>
                  <a:lnTo>
                    <a:pt x="11" y="126"/>
                  </a:lnTo>
                  <a:lnTo>
                    <a:pt x="11" y="130"/>
                  </a:lnTo>
                  <a:lnTo>
                    <a:pt x="11" y="133"/>
                  </a:lnTo>
                  <a:lnTo>
                    <a:pt x="11" y="13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6" name="Freeform 174"/>
            <p:cNvSpPr>
              <a:spLocks/>
            </p:cNvSpPr>
            <p:nvPr/>
          </p:nvSpPr>
          <p:spPr bwMode="auto">
            <a:xfrm>
              <a:off x="4620" y="691"/>
              <a:ext cx="26" cy="6"/>
            </a:xfrm>
            <a:custGeom>
              <a:avLst/>
              <a:gdLst>
                <a:gd name="T0" fmla="*/ 0 w 19"/>
                <a:gd name="T1" fmla="*/ 5 h 5"/>
                <a:gd name="T2" fmla="*/ 4 w 19"/>
                <a:gd name="T3" fmla="*/ 3 h 5"/>
                <a:gd name="T4" fmla="*/ 9 w 19"/>
                <a:gd name="T5" fmla="*/ 0 h 5"/>
                <a:gd name="T6" fmla="*/ 16 w 19"/>
                <a:gd name="T7" fmla="*/ 0 h 5"/>
                <a:gd name="T8" fmla="*/ 17 w 19"/>
                <a:gd name="T9" fmla="*/ 0 h 5"/>
                <a:gd name="T10" fmla="*/ 19 w 19"/>
                <a:gd name="T11" fmla="*/ 3 h 5"/>
              </a:gdLst>
              <a:ahLst/>
              <a:cxnLst>
                <a:cxn ang="0">
                  <a:pos x="T0" y="T1"/>
                </a:cxn>
                <a:cxn ang="0">
                  <a:pos x="T2" y="T3"/>
                </a:cxn>
                <a:cxn ang="0">
                  <a:pos x="T4" y="T5"/>
                </a:cxn>
                <a:cxn ang="0">
                  <a:pos x="T6" y="T7"/>
                </a:cxn>
                <a:cxn ang="0">
                  <a:pos x="T8" y="T9"/>
                </a:cxn>
                <a:cxn ang="0">
                  <a:pos x="T10" y="T11"/>
                </a:cxn>
              </a:cxnLst>
              <a:rect l="0" t="0" r="r" b="b"/>
              <a:pathLst>
                <a:path w="19" h="5">
                  <a:moveTo>
                    <a:pt x="0" y="5"/>
                  </a:moveTo>
                  <a:lnTo>
                    <a:pt x="4" y="3"/>
                  </a:lnTo>
                  <a:lnTo>
                    <a:pt x="9" y="0"/>
                  </a:lnTo>
                  <a:lnTo>
                    <a:pt x="16" y="0"/>
                  </a:lnTo>
                  <a:lnTo>
                    <a:pt x="17" y="0"/>
                  </a:lnTo>
                  <a:lnTo>
                    <a:pt x="19" y="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7" name="Freeform 175"/>
            <p:cNvSpPr>
              <a:spLocks/>
            </p:cNvSpPr>
            <p:nvPr/>
          </p:nvSpPr>
          <p:spPr bwMode="auto">
            <a:xfrm>
              <a:off x="4680" y="688"/>
              <a:ext cx="18" cy="9"/>
            </a:xfrm>
            <a:custGeom>
              <a:avLst/>
              <a:gdLst>
                <a:gd name="T0" fmla="*/ 0 w 13"/>
                <a:gd name="T1" fmla="*/ 5 h 7"/>
                <a:gd name="T2" fmla="*/ 1 w 13"/>
                <a:gd name="T3" fmla="*/ 3 h 7"/>
                <a:gd name="T4" fmla="*/ 6 w 13"/>
                <a:gd name="T5" fmla="*/ 0 h 7"/>
                <a:gd name="T6" fmla="*/ 11 w 13"/>
                <a:gd name="T7" fmla="*/ 2 h 7"/>
                <a:gd name="T8" fmla="*/ 13 w 13"/>
                <a:gd name="T9" fmla="*/ 3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0" y="5"/>
                  </a:moveTo>
                  <a:lnTo>
                    <a:pt x="1" y="3"/>
                  </a:lnTo>
                  <a:lnTo>
                    <a:pt x="6" y="0"/>
                  </a:lnTo>
                  <a:lnTo>
                    <a:pt x="11" y="2"/>
                  </a:lnTo>
                  <a:lnTo>
                    <a:pt x="13" y="3"/>
                  </a:lnTo>
                  <a:lnTo>
                    <a:pt x="13" y="7"/>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48" name="Line 176"/>
            <p:cNvSpPr>
              <a:spLocks noChangeShapeType="1"/>
            </p:cNvSpPr>
            <p:nvPr/>
          </p:nvSpPr>
          <p:spPr bwMode="auto">
            <a:xfrm>
              <a:off x="4635" y="714"/>
              <a:ext cx="2" cy="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49" name="Line 177"/>
            <p:cNvSpPr>
              <a:spLocks noChangeShapeType="1"/>
            </p:cNvSpPr>
            <p:nvPr/>
          </p:nvSpPr>
          <p:spPr bwMode="auto">
            <a:xfrm flipH="1">
              <a:off x="4681" y="717"/>
              <a:ext cx="6"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0050" name="Freeform 178"/>
            <p:cNvSpPr>
              <a:spLocks/>
            </p:cNvSpPr>
            <p:nvPr/>
          </p:nvSpPr>
          <p:spPr bwMode="auto">
            <a:xfrm>
              <a:off x="4667" y="747"/>
              <a:ext cx="7" cy="20"/>
            </a:xfrm>
            <a:custGeom>
              <a:avLst/>
              <a:gdLst>
                <a:gd name="T0" fmla="*/ 0 w 5"/>
                <a:gd name="T1" fmla="*/ 0 h 15"/>
                <a:gd name="T2" fmla="*/ 2 w 5"/>
                <a:gd name="T3" fmla="*/ 2 h 15"/>
                <a:gd name="T4" fmla="*/ 4 w 5"/>
                <a:gd name="T5" fmla="*/ 5 h 15"/>
                <a:gd name="T6" fmla="*/ 5 w 5"/>
                <a:gd name="T7" fmla="*/ 10 h 15"/>
                <a:gd name="T8" fmla="*/ 4 w 5"/>
                <a:gd name="T9" fmla="*/ 15 h 15"/>
              </a:gdLst>
              <a:ahLst/>
              <a:cxnLst>
                <a:cxn ang="0">
                  <a:pos x="T0" y="T1"/>
                </a:cxn>
                <a:cxn ang="0">
                  <a:pos x="T2" y="T3"/>
                </a:cxn>
                <a:cxn ang="0">
                  <a:pos x="T4" y="T5"/>
                </a:cxn>
                <a:cxn ang="0">
                  <a:pos x="T6" y="T7"/>
                </a:cxn>
                <a:cxn ang="0">
                  <a:pos x="T8" y="T9"/>
                </a:cxn>
              </a:cxnLst>
              <a:rect l="0" t="0" r="r" b="b"/>
              <a:pathLst>
                <a:path w="5" h="15">
                  <a:moveTo>
                    <a:pt x="0" y="0"/>
                  </a:moveTo>
                  <a:lnTo>
                    <a:pt x="2" y="2"/>
                  </a:lnTo>
                  <a:lnTo>
                    <a:pt x="4" y="5"/>
                  </a:lnTo>
                  <a:lnTo>
                    <a:pt x="5" y="10"/>
                  </a:lnTo>
                  <a:lnTo>
                    <a:pt x="4" y="15"/>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1" name="Freeform 179"/>
            <p:cNvSpPr>
              <a:spLocks/>
            </p:cNvSpPr>
            <p:nvPr/>
          </p:nvSpPr>
          <p:spPr bwMode="auto">
            <a:xfrm>
              <a:off x="4616" y="776"/>
              <a:ext cx="47" cy="38"/>
            </a:xfrm>
            <a:custGeom>
              <a:avLst/>
              <a:gdLst>
                <a:gd name="T0" fmla="*/ 0 w 34"/>
                <a:gd name="T1" fmla="*/ 0 h 29"/>
                <a:gd name="T2" fmla="*/ 2 w 34"/>
                <a:gd name="T3" fmla="*/ 0 h 29"/>
                <a:gd name="T4" fmla="*/ 3 w 34"/>
                <a:gd name="T5" fmla="*/ 2 h 29"/>
                <a:gd name="T6" fmla="*/ 12 w 34"/>
                <a:gd name="T7" fmla="*/ 5 h 29"/>
                <a:gd name="T8" fmla="*/ 22 w 34"/>
                <a:gd name="T9" fmla="*/ 7 h 29"/>
                <a:gd name="T10" fmla="*/ 34 w 34"/>
                <a:gd name="T11" fmla="*/ 5 h 29"/>
                <a:gd name="T12" fmla="*/ 32 w 34"/>
                <a:gd name="T13" fmla="*/ 7 h 29"/>
                <a:gd name="T14" fmla="*/ 32 w 34"/>
                <a:gd name="T15" fmla="*/ 10 h 29"/>
                <a:gd name="T16" fmla="*/ 25 w 34"/>
                <a:gd name="T17" fmla="*/ 19 h 29"/>
                <a:gd name="T18" fmla="*/ 22 w 34"/>
                <a:gd name="T19" fmla="*/ 24 h 29"/>
                <a:gd name="T20" fmla="*/ 19 w 34"/>
                <a:gd name="T21" fmla="*/ 27 h 29"/>
                <a:gd name="T22" fmla="*/ 14 w 34"/>
                <a:gd name="T23" fmla="*/ 29 h 29"/>
                <a:gd name="T24" fmla="*/ 8 w 34"/>
                <a:gd name="T25" fmla="*/ 27 h 29"/>
                <a:gd name="T26" fmla="*/ 5 w 34"/>
                <a:gd name="T27" fmla="*/ 24 h 29"/>
                <a:gd name="T28" fmla="*/ 2 w 34"/>
                <a:gd name="T29" fmla="*/ 20 h 29"/>
                <a:gd name="T30" fmla="*/ 0 w 34"/>
                <a:gd name="T31" fmla="*/ 12 h 29"/>
                <a:gd name="T32" fmla="*/ 0 w 34"/>
                <a:gd name="T33" fmla="*/ 4 h 29"/>
                <a:gd name="T34" fmla="*/ 0 w 34"/>
                <a:gd name="T35" fmla="*/ 0 h 29"/>
                <a:gd name="T36" fmla="*/ 0 w 34"/>
                <a:gd name="T37" fmla="*/ 0 h 29"/>
                <a:gd name="T38" fmla="*/ 0 w 34"/>
                <a:gd name="T3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29">
                  <a:moveTo>
                    <a:pt x="0" y="0"/>
                  </a:moveTo>
                  <a:lnTo>
                    <a:pt x="2" y="0"/>
                  </a:lnTo>
                  <a:lnTo>
                    <a:pt x="3" y="2"/>
                  </a:lnTo>
                  <a:lnTo>
                    <a:pt x="12" y="5"/>
                  </a:lnTo>
                  <a:lnTo>
                    <a:pt x="22" y="7"/>
                  </a:lnTo>
                  <a:lnTo>
                    <a:pt x="34" y="5"/>
                  </a:lnTo>
                  <a:lnTo>
                    <a:pt x="32" y="7"/>
                  </a:lnTo>
                  <a:lnTo>
                    <a:pt x="32" y="10"/>
                  </a:lnTo>
                  <a:lnTo>
                    <a:pt x="25" y="19"/>
                  </a:lnTo>
                  <a:lnTo>
                    <a:pt x="22" y="24"/>
                  </a:lnTo>
                  <a:lnTo>
                    <a:pt x="19" y="27"/>
                  </a:lnTo>
                  <a:lnTo>
                    <a:pt x="14" y="29"/>
                  </a:lnTo>
                  <a:lnTo>
                    <a:pt x="8" y="27"/>
                  </a:lnTo>
                  <a:lnTo>
                    <a:pt x="5" y="24"/>
                  </a:lnTo>
                  <a:lnTo>
                    <a:pt x="2" y="20"/>
                  </a:lnTo>
                  <a:lnTo>
                    <a:pt x="0" y="12"/>
                  </a:lnTo>
                  <a:lnTo>
                    <a:pt x="0" y="4"/>
                  </a:lnTo>
                  <a:lnTo>
                    <a:pt x="0" y="0"/>
                  </a:lnTo>
                  <a:lnTo>
                    <a:pt x="0" y="0"/>
                  </a:lnTo>
                  <a:lnTo>
                    <a:pt x="0" y="0"/>
                  </a:lnTo>
                  <a:close/>
                </a:path>
              </a:pathLst>
            </a:custGeom>
            <a:solidFill>
              <a:srgbClr val="FFFFFF"/>
            </a:solidFill>
            <a:ln w="12700">
              <a:solidFill>
                <a:srgbClr val="000000"/>
              </a:solidFill>
              <a:prstDash val="solid"/>
              <a:round/>
              <a:headEnd/>
              <a:tailEnd/>
            </a:ln>
          </p:spPr>
          <p:txBody>
            <a:bodyPr/>
            <a:lstStyle/>
            <a:p>
              <a:endParaRPr lang="ja-JP" altLang="en-US"/>
            </a:p>
          </p:txBody>
        </p:sp>
        <p:sp>
          <p:nvSpPr>
            <p:cNvPr id="80052" name="Freeform 180"/>
            <p:cNvSpPr>
              <a:spLocks/>
            </p:cNvSpPr>
            <p:nvPr/>
          </p:nvSpPr>
          <p:spPr bwMode="auto">
            <a:xfrm>
              <a:off x="4606" y="767"/>
              <a:ext cx="14" cy="18"/>
            </a:xfrm>
            <a:custGeom>
              <a:avLst/>
              <a:gdLst>
                <a:gd name="T0" fmla="*/ 10 w 10"/>
                <a:gd name="T1" fmla="*/ 0 h 14"/>
                <a:gd name="T2" fmla="*/ 10 w 10"/>
                <a:gd name="T3" fmla="*/ 2 h 14"/>
                <a:gd name="T4" fmla="*/ 9 w 10"/>
                <a:gd name="T5" fmla="*/ 6 h 14"/>
                <a:gd name="T6" fmla="*/ 5 w 10"/>
                <a:gd name="T7" fmla="*/ 11 h 14"/>
                <a:gd name="T8" fmla="*/ 0 w 10"/>
                <a:gd name="T9" fmla="*/ 14 h 14"/>
              </a:gdLst>
              <a:ahLst/>
              <a:cxnLst>
                <a:cxn ang="0">
                  <a:pos x="T0" y="T1"/>
                </a:cxn>
                <a:cxn ang="0">
                  <a:pos x="T2" y="T3"/>
                </a:cxn>
                <a:cxn ang="0">
                  <a:pos x="T4" y="T5"/>
                </a:cxn>
                <a:cxn ang="0">
                  <a:pos x="T6" y="T7"/>
                </a:cxn>
                <a:cxn ang="0">
                  <a:pos x="T8" y="T9"/>
                </a:cxn>
              </a:cxnLst>
              <a:rect l="0" t="0" r="r" b="b"/>
              <a:pathLst>
                <a:path w="10" h="14">
                  <a:moveTo>
                    <a:pt x="10" y="0"/>
                  </a:moveTo>
                  <a:lnTo>
                    <a:pt x="10" y="2"/>
                  </a:lnTo>
                  <a:lnTo>
                    <a:pt x="9" y="6"/>
                  </a:lnTo>
                  <a:lnTo>
                    <a:pt x="5" y="11"/>
                  </a:lnTo>
                  <a:lnTo>
                    <a:pt x="0" y="1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3" name="Freeform 181"/>
            <p:cNvSpPr>
              <a:spLocks/>
            </p:cNvSpPr>
            <p:nvPr/>
          </p:nvSpPr>
          <p:spPr bwMode="auto">
            <a:xfrm>
              <a:off x="4588" y="579"/>
              <a:ext cx="100" cy="51"/>
            </a:xfrm>
            <a:custGeom>
              <a:avLst/>
              <a:gdLst>
                <a:gd name="T0" fmla="*/ 0 w 72"/>
                <a:gd name="T1" fmla="*/ 39 h 39"/>
                <a:gd name="T2" fmla="*/ 0 w 72"/>
                <a:gd name="T3" fmla="*/ 37 h 39"/>
                <a:gd name="T4" fmla="*/ 0 w 72"/>
                <a:gd name="T5" fmla="*/ 32 h 39"/>
                <a:gd name="T6" fmla="*/ 3 w 72"/>
                <a:gd name="T7" fmla="*/ 27 h 39"/>
                <a:gd name="T8" fmla="*/ 7 w 72"/>
                <a:gd name="T9" fmla="*/ 21 h 39"/>
                <a:gd name="T10" fmla="*/ 12 w 72"/>
                <a:gd name="T11" fmla="*/ 14 h 39"/>
                <a:gd name="T12" fmla="*/ 20 w 72"/>
                <a:gd name="T13" fmla="*/ 7 h 39"/>
                <a:gd name="T14" fmla="*/ 28 w 72"/>
                <a:gd name="T15" fmla="*/ 2 h 39"/>
                <a:gd name="T16" fmla="*/ 42 w 72"/>
                <a:gd name="T17" fmla="*/ 0 h 39"/>
                <a:gd name="T18" fmla="*/ 54 w 72"/>
                <a:gd name="T19" fmla="*/ 2 h 39"/>
                <a:gd name="T20" fmla="*/ 62 w 72"/>
                <a:gd name="T21" fmla="*/ 5 h 39"/>
                <a:gd name="T22" fmla="*/ 69 w 72"/>
                <a:gd name="T23" fmla="*/ 10 h 39"/>
                <a:gd name="T24" fmla="*/ 72 w 72"/>
                <a:gd name="T25" fmla="*/ 15 h 39"/>
                <a:gd name="T26" fmla="*/ 72 w 72"/>
                <a:gd name="T27" fmla="*/ 22 h 39"/>
                <a:gd name="T28" fmla="*/ 72 w 72"/>
                <a:gd name="T29" fmla="*/ 27 h 39"/>
                <a:gd name="T30" fmla="*/ 72 w 72"/>
                <a:gd name="T31" fmla="*/ 31 h 39"/>
                <a:gd name="T32" fmla="*/ 72 w 72"/>
                <a:gd name="T33" fmla="*/ 32 h 39"/>
                <a:gd name="T34" fmla="*/ 71 w 72"/>
                <a:gd name="T35" fmla="*/ 31 h 39"/>
                <a:gd name="T36" fmla="*/ 66 w 72"/>
                <a:gd name="T37" fmla="*/ 29 h 39"/>
                <a:gd name="T38" fmla="*/ 59 w 72"/>
                <a:gd name="T39" fmla="*/ 27 h 39"/>
                <a:gd name="T40" fmla="*/ 49 w 72"/>
                <a:gd name="T41" fmla="*/ 26 h 39"/>
                <a:gd name="T42" fmla="*/ 37 w 72"/>
                <a:gd name="T43" fmla="*/ 26 h 39"/>
                <a:gd name="T44" fmla="*/ 25 w 72"/>
                <a:gd name="T45" fmla="*/ 27 h 39"/>
                <a:gd name="T46" fmla="*/ 12 w 72"/>
                <a:gd name="T47" fmla="*/ 31 h 39"/>
                <a:gd name="T48" fmla="*/ 0 w 72"/>
                <a:gd name="T49" fmla="*/ 39 h 39"/>
                <a:gd name="T50" fmla="*/ 0 w 72"/>
                <a:gd name="T5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39">
                  <a:moveTo>
                    <a:pt x="0" y="39"/>
                  </a:moveTo>
                  <a:lnTo>
                    <a:pt x="0" y="37"/>
                  </a:lnTo>
                  <a:lnTo>
                    <a:pt x="0" y="32"/>
                  </a:lnTo>
                  <a:lnTo>
                    <a:pt x="3" y="27"/>
                  </a:lnTo>
                  <a:lnTo>
                    <a:pt x="7" y="21"/>
                  </a:lnTo>
                  <a:lnTo>
                    <a:pt x="12" y="14"/>
                  </a:lnTo>
                  <a:lnTo>
                    <a:pt x="20" y="7"/>
                  </a:lnTo>
                  <a:lnTo>
                    <a:pt x="28" y="2"/>
                  </a:lnTo>
                  <a:lnTo>
                    <a:pt x="42" y="0"/>
                  </a:lnTo>
                  <a:lnTo>
                    <a:pt x="54" y="2"/>
                  </a:lnTo>
                  <a:lnTo>
                    <a:pt x="62" y="5"/>
                  </a:lnTo>
                  <a:lnTo>
                    <a:pt x="69" y="10"/>
                  </a:lnTo>
                  <a:lnTo>
                    <a:pt x="72" y="15"/>
                  </a:lnTo>
                  <a:lnTo>
                    <a:pt x="72" y="22"/>
                  </a:lnTo>
                  <a:lnTo>
                    <a:pt x="72" y="27"/>
                  </a:lnTo>
                  <a:lnTo>
                    <a:pt x="72" y="31"/>
                  </a:lnTo>
                  <a:lnTo>
                    <a:pt x="72" y="32"/>
                  </a:lnTo>
                  <a:lnTo>
                    <a:pt x="71" y="31"/>
                  </a:lnTo>
                  <a:lnTo>
                    <a:pt x="66" y="29"/>
                  </a:lnTo>
                  <a:lnTo>
                    <a:pt x="59" y="27"/>
                  </a:lnTo>
                  <a:lnTo>
                    <a:pt x="49" y="26"/>
                  </a:lnTo>
                  <a:lnTo>
                    <a:pt x="37" y="26"/>
                  </a:lnTo>
                  <a:lnTo>
                    <a:pt x="25" y="27"/>
                  </a:lnTo>
                  <a:lnTo>
                    <a:pt x="12" y="31"/>
                  </a:lnTo>
                  <a:lnTo>
                    <a:pt x="0" y="39"/>
                  </a:lnTo>
                  <a:lnTo>
                    <a:pt x="0" y="3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4" name="Freeform 182"/>
            <p:cNvSpPr>
              <a:spLocks/>
            </p:cNvSpPr>
            <p:nvPr/>
          </p:nvSpPr>
          <p:spPr bwMode="auto">
            <a:xfrm>
              <a:off x="4568" y="556"/>
              <a:ext cx="133" cy="81"/>
            </a:xfrm>
            <a:custGeom>
              <a:avLst/>
              <a:gdLst>
                <a:gd name="T0" fmla="*/ 9 w 95"/>
                <a:gd name="T1" fmla="*/ 62 h 62"/>
                <a:gd name="T2" fmla="*/ 0 w 95"/>
                <a:gd name="T3" fmla="*/ 60 h 62"/>
                <a:gd name="T4" fmla="*/ 2 w 95"/>
                <a:gd name="T5" fmla="*/ 49 h 62"/>
                <a:gd name="T6" fmla="*/ 12 w 95"/>
                <a:gd name="T7" fmla="*/ 47 h 62"/>
                <a:gd name="T8" fmla="*/ 12 w 95"/>
                <a:gd name="T9" fmla="*/ 45 h 62"/>
                <a:gd name="T10" fmla="*/ 5 w 95"/>
                <a:gd name="T11" fmla="*/ 37 h 62"/>
                <a:gd name="T12" fmla="*/ 7 w 95"/>
                <a:gd name="T13" fmla="*/ 30 h 62"/>
                <a:gd name="T14" fmla="*/ 10 w 95"/>
                <a:gd name="T15" fmla="*/ 27 h 62"/>
                <a:gd name="T16" fmla="*/ 19 w 95"/>
                <a:gd name="T17" fmla="*/ 32 h 62"/>
                <a:gd name="T18" fmla="*/ 21 w 95"/>
                <a:gd name="T19" fmla="*/ 30 h 62"/>
                <a:gd name="T20" fmla="*/ 22 w 95"/>
                <a:gd name="T21" fmla="*/ 18 h 62"/>
                <a:gd name="T22" fmla="*/ 31 w 95"/>
                <a:gd name="T23" fmla="*/ 12 h 62"/>
                <a:gd name="T24" fmla="*/ 37 w 95"/>
                <a:gd name="T25" fmla="*/ 15 h 62"/>
                <a:gd name="T26" fmla="*/ 39 w 95"/>
                <a:gd name="T27" fmla="*/ 20 h 62"/>
                <a:gd name="T28" fmla="*/ 39 w 95"/>
                <a:gd name="T29" fmla="*/ 17 h 62"/>
                <a:gd name="T30" fmla="*/ 46 w 95"/>
                <a:gd name="T31" fmla="*/ 3 h 62"/>
                <a:gd name="T32" fmla="*/ 54 w 95"/>
                <a:gd name="T33" fmla="*/ 0 h 62"/>
                <a:gd name="T34" fmla="*/ 63 w 95"/>
                <a:gd name="T35" fmla="*/ 1 h 62"/>
                <a:gd name="T36" fmla="*/ 64 w 95"/>
                <a:gd name="T37" fmla="*/ 15 h 62"/>
                <a:gd name="T38" fmla="*/ 64 w 95"/>
                <a:gd name="T39" fmla="*/ 18 h 62"/>
                <a:gd name="T40" fmla="*/ 69 w 95"/>
                <a:gd name="T41" fmla="*/ 12 h 62"/>
                <a:gd name="T42" fmla="*/ 78 w 95"/>
                <a:gd name="T43" fmla="*/ 8 h 62"/>
                <a:gd name="T44" fmla="*/ 85 w 95"/>
                <a:gd name="T45" fmla="*/ 13 h 62"/>
                <a:gd name="T46" fmla="*/ 83 w 95"/>
                <a:gd name="T47" fmla="*/ 23 h 62"/>
                <a:gd name="T48" fmla="*/ 85 w 95"/>
                <a:gd name="T49" fmla="*/ 25 h 62"/>
                <a:gd name="T50" fmla="*/ 93 w 95"/>
                <a:gd name="T51" fmla="*/ 23 h 62"/>
                <a:gd name="T52" fmla="*/ 95 w 95"/>
                <a:gd name="T53" fmla="*/ 33 h 62"/>
                <a:gd name="T54" fmla="*/ 88 w 95"/>
                <a:gd name="T55" fmla="*/ 42 h 62"/>
                <a:gd name="T56" fmla="*/ 75 w 95"/>
                <a:gd name="T57" fmla="*/ 40 h 62"/>
                <a:gd name="T58" fmla="*/ 59 w 95"/>
                <a:gd name="T59" fmla="*/ 37 h 62"/>
                <a:gd name="T60" fmla="*/ 51 w 95"/>
                <a:gd name="T61" fmla="*/ 33 h 62"/>
                <a:gd name="T62" fmla="*/ 10 w 95"/>
                <a:gd name="T63" fmla="*/ 6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 h="62">
                  <a:moveTo>
                    <a:pt x="10" y="60"/>
                  </a:moveTo>
                  <a:lnTo>
                    <a:pt x="9" y="62"/>
                  </a:lnTo>
                  <a:lnTo>
                    <a:pt x="5" y="62"/>
                  </a:lnTo>
                  <a:lnTo>
                    <a:pt x="0" y="60"/>
                  </a:lnTo>
                  <a:lnTo>
                    <a:pt x="0" y="54"/>
                  </a:lnTo>
                  <a:lnTo>
                    <a:pt x="2" y="49"/>
                  </a:lnTo>
                  <a:lnTo>
                    <a:pt x="7" y="47"/>
                  </a:lnTo>
                  <a:lnTo>
                    <a:pt x="12" y="47"/>
                  </a:lnTo>
                  <a:lnTo>
                    <a:pt x="14" y="47"/>
                  </a:lnTo>
                  <a:lnTo>
                    <a:pt x="12" y="45"/>
                  </a:lnTo>
                  <a:lnTo>
                    <a:pt x="9" y="42"/>
                  </a:lnTo>
                  <a:lnTo>
                    <a:pt x="5" y="37"/>
                  </a:lnTo>
                  <a:lnTo>
                    <a:pt x="5" y="33"/>
                  </a:lnTo>
                  <a:lnTo>
                    <a:pt x="7" y="30"/>
                  </a:lnTo>
                  <a:lnTo>
                    <a:pt x="9" y="28"/>
                  </a:lnTo>
                  <a:lnTo>
                    <a:pt x="10" y="27"/>
                  </a:lnTo>
                  <a:lnTo>
                    <a:pt x="16" y="28"/>
                  </a:lnTo>
                  <a:lnTo>
                    <a:pt x="19" y="32"/>
                  </a:lnTo>
                  <a:lnTo>
                    <a:pt x="21" y="33"/>
                  </a:lnTo>
                  <a:lnTo>
                    <a:pt x="21" y="30"/>
                  </a:lnTo>
                  <a:lnTo>
                    <a:pt x="21" y="25"/>
                  </a:lnTo>
                  <a:lnTo>
                    <a:pt x="22" y="18"/>
                  </a:lnTo>
                  <a:lnTo>
                    <a:pt x="27" y="13"/>
                  </a:lnTo>
                  <a:lnTo>
                    <a:pt x="31" y="12"/>
                  </a:lnTo>
                  <a:lnTo>
                    <a:pt x="34" y="12"/>
                  </a:lnTo>
                  <a:lnTo>
                    <a:pt x="37" y="15"/>
                  </a:lnTo>
                  <a:lnTo>
                    <a:pt x="39" y="18"/>
                  </a:lnTo>
                  <a:lnTo>
                    <a:pt x="39" y="20"/>
                  </a:lnTo>
                  <a:lnTo>
                    <a:pt x="39" y="20"/>
                  </a:lnTo>
                  <a:lnTo>
                    <a:pt x="39" y="17"/>
                  </a:lnTo>
                  <a:lnTo>
                    <a:pt x="41" y="10"/>
                  </a:lnTo>
                  <a:lnTo>
                    <a:pt x="46" y="3"/>
                  </a:lnTo>
                  <a:lnTo>
                    <a:pt x="49" y="0"/>
                  </a:lnTo>
                  <a:lnTo>
                    <a:pt x="54" y="0"/>
                  </a:lnTo>
                  <a:lnTo>
                    <a:pt x="59" y="0"/>
                  </a:lnTo>
                  <a:lnTo>
                    <a:pt x="63" y="1"/>
                  </a:lnTo>
                  <a:lnTo>
                    <a:pt x="66" y="8"/>
                  </a:lnTo>
                  <a:lnTo>
                    <a:pt x="64" y="15"/>
                  </a:lnTo>
                  <a:lnTo>
                    <a:pt x="64" y="18"/>
                  </a:lnTo>
                  <a:lnTo>
                    <a:pt x="64" y="18"/>
                  </a:lnTo>
                  <a:lnTo>
                    <a:pt x="66" y="17"/>
                  </a:lnTo>
                  <a:lnTo>
                    <a:pt x="69" y="12"/>
                  </a:lnTo>
                  <a:lnTo>
                    <a:pt x="75" y="8"/>
                  </a:lnTo>
                  <a:lnTo>
                    <a:pt x="78" y="8"/>
                  </a:lnTo>
                  <a:lnTo>
                    <a:pt x="81" y="10"/>
                  </a:lnTo>
                  <a:lnTo>
                    <a:pt x="85" y="13"/>
                  </a:lnTo>
                  <a:lnTo>
                    <a:pt x="85" y="18"/>
                  </a:lnTo>
                  <a:lnTo>
                    <a:pt x="83" y="23"/>
                  </a:lnTo>
                  <a:lnTo>
                    <a:pt x="83" y="25"/>
                  </a:lnTo>
                  <a:lnTo>
                    <a:pt x="85" y="25"/>
                  </a:lnTo>
                  <a:lnTo>
                    <a:pt x="88" y="23"/>
                  </a:lnTo>
                  <a:lnTo>
                    <a:pt x="93" y="23"/>
                  </a:lnTo>
                  <a:lnTo>
                    <a:pt x="95" y="27"/>
                  </a:lnTo>
                  <a:lnTo>
                    <a:pt x="95" y="33"/>
                  </a:lnTo>
                  <a:lnTo>
                    <a:pt x="91" y="39"/>
                  </a:lnTo>
                  <a:lnTo>
                    <a:pt x="88" y="42"/>
                  </a:lnTo>
                  <a:lnTo>
                    <a:pt x="86" y="44"/>
                  </a:lnTo>
                  <a:lnTo>
                    <a:pt x="75" y="40"/>
                  </a:lnTo>
                  <a:lnTo>
                    <a:pt x="66" y="39"/>
                  </a:lnTo>
                  <a:lnTo>
                    <a:pt x="59" y="37"/>
                  </a:lnTo>
                  <a:lnTo>
                    <a:pt x="54" y="35"/>
                  </a:lnTo>
                  <a:lnTo>
                    <a:pt x="51" y="33"/>
                  </a:lnTo>
                  <a:lnTo>
                    <a:pt x="51" y="33"/>
                  </a:lnTo>
                  <a:lnTo>
                    <a:pt x="10" y="60"/>
                  </a:lnTo>
                  <a:close/>
                </a:path>
              </a:pathLst>
            </a:custGeom>
            <a:solidFill>
              <a:srgbClr val="F881BF"/>
            </a:solidFill>
            <a:ln w="12700">
              <a:solidFill>
                <a:srgbClr val="000000"/>
              </a:solidFill>
              <a:prstDash val="solid"/>
              <a:round/>
              <a:headEnd/>
              <a:tailEnd/>
            </a:ln>
          </p:spPr>
          <p:txBody>
            <a:bodyPr/>
            <a:lstStyle/>
            <a:p>
              <a:endParaRPr lang="ja-JP" altLang="en-US"/>
            </a:p>
          </p:txBody>
        </p:sp>
        <p:sp>
          <p:nvSpPr>
            <p:cNvPr id="80055" name="Freeform 183"/>
            <p:cNvSpPr>
              <a:spLocks/>
            </p:cNvSpPr>
            <p:nvPr/>
          </p:nvSpPr>
          <p:spPr bwMode="auto">
            <a:xfrm>
              <a:off x="4540" y="523"/>
              <a:ext cx="48" cy="14"/>
            </a:xfrm>
            <a:custGeom>
              <a:avLst/>
              <a:gdLst>
                <a:gd name="T0" fmla="*/ 34 w 34"/>
                <a:gd name="T1" fmla="*/ 0 h 11"/>
                <a:gd name="T2" fmla="*/ 34 w 34"/>
                <a:gd name="T3" fmla="*/ 0 h 11"/>
                <a:gd name="T4" fmla="*/ 30 w 34"/>
                <a:gd name="T5" fmla="*/ 1 h 11"/>
                <a:gd name="T6" fmla="*/ 22 w 34"/>
                <a:gd name="T7" fmla="*/ 3 h 11"/>
                <a:gd name="T8" fmla="*/ 10 w 34"/>
                <a:gd name="T9" fmla="*/ 6 h 11"/>
                <a:gd name="T10" fmla="*/ 0 w 34"/>
                <a:gd name="T11" fmla="*/ 11 h 11"/>
              </a:gdLst>
              <a:ahLst/>
              <a:cxnLst>
                <a:cxn ang="0">
                  <a:pos x="T0" y="T1"/>
                </a:cxn>
                <a:cxn ang="0">
                  <a:pos x="T2" y="T3"/>
                </a:cxn>
                <a:cxn ang="0">
                  <a:pos x="T4" y="T5"/>
                </a:cxn>
                <a:cxn ang="0">
                  <a:pos x="T6" y="T7"/>
                </a:cxn>
                <a:cxn ang="0">
                  <a:pos x="T8" y="T9"/>
                </a:cxn>
                <a:cxn ang="0">
                  <a:pos x="T10" y="T11"/>
                </a:cxn>
              </a:cxnLst>
              <a:rect l="0" t="0" r="r" b="b"/>
              <a:pathLst>
                <a:path w="34" h="11">
                  <a:moveTo>
                    <a:pt x="34" y="0"/>
                  </a:moveTo>
                  <a:lnTo>
                    <a:pt x="34" y="0"/>
                  </a:lnTo>
                  <a:lnTo>
                    <a:pt x="30" y="1"/>
                  </a:lnTo>
                  <a:lnTo>
                    <a:pt x="22" y="3"/>
                  </a:lnTo>
                  <a:lnTo>
                    <a:pt x="10" y="6"/>
                  </a:lnTo>
                  <a:lnTo>
                    <a:pt x="0" y="1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6" name="Freeform 184"/>
            <p:cNvSpPr>
              <a:spLocks/>
            </p:cNvSpPr>
            <p:nvPr/>
          </p:nvSpPr>
          <p:spPr bwMode="auto">
            <a:xfrm>
              <a:off x="4461" y="553"/>
              <a:ext cx="51" cy="64"/>
            </a:xfrm>
            <a:custGeom>
              <a:avLst/>
              <a:gdLst>
                <a:gd name="T0" fmla="*/ 37 w 37"/>
                <a:gd name="T1" fmla="*/ 0 h 49"/>
                <a:gd name="T2" fmla="*/ 35 w 37"/>
                <a:gd name="T3" fmla="*/ 2 h 49"/>
                <a:gd name="T4" fmla="*/ 32 w 37"/>
                <a:gd name="T5" fmla="*/ 3 h 49"/>
                <a:gd name="T6" fmla="*/ 22 w 37"/>
                <a:gd name="T7" fmla="*/ 14 h 49"/>
                <a:gd name="T8" fmla="*/ 10 w 37"/>
                <a:gd name="T9" fmla="*/ 29 h 49"/>
                <a:gd name="T10" fmla="*/ 0 w 37"/>
                <a:gd name="T11" fmla="*/ 49 h 49"/>
              </a:gdLst>
              <a:ahLst/>
              <a:cxnLst>
                <a:cxn ang="0">
                  <a:pos x="T0" y="T1"/>
                </a:cxn>
                <a:cxn ang="0">
                  <a:pos x="T2" y="T3"/>
                </a:cxn>
                <a:cxn ang="0">
                  <a:pos x="T4" y="T5"/>
                </a:cxn>
                <a:cxn ang="0">
                  <a:pos x="T6" y="T7"/>
                </a:cxn>
                <a:cxn ang="0">
                  <a:pos x="T8" y="T9"/>
                </a:cxn>
                <a:cxn ang="0">
                  <a:pos x="T10" y="T11"/>
                </a:cxn>
              </a:cxnLst>
              <a:rect l="0" t="0" r="r" b="b"/>
              <a:pathLst>
                <a:path w="37" h="49">
                  <a:moveTo>
                    <a:pt x="37" y="0"/>
                  </a:moveTo>
                  <a:lnTo>
                    <a:pt x="35" y="2"/>
                  </a:lnTo>
                  <a:lnTo>
                    <a:pt x="32" y="3"/>
                  </a:lnTo>
                  <a:lnTo>
                    <a:pt x="22" y="14"/>
                  </a:lnTo>
                  <a:lnTo>
                    <a:pt x="10" y="29"/>
                  </a:lnTo>
                  <a:lnTo>
                    <a:pt x="0" y="49"/>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7" name="Freeform 185"/>
            <p:cNvSpPr>
              <a:spLocks/>
            </p:cNvSpPr>
            <p:nvPr/>
          </p:nvSpPr>
          <p:spPr bwMode="auto">
            <a:xfrm>
              <a:off x="4451" y="498"/>
              <a:ext cx="99" cy="58"/>
            </a:xfrm>
            <a:custGeom>
              <a:avLst/>
              <a:gdLst>
                <a:gd name="T0" fmla="*/ 71 w 71"/>
                <a:gd name="T1" fmla="*/ 0 h 44"/>
                <a:gd name="T2" fmla="*/ 69 w 71"/>
                <a:gd name="T3" fmla="*/ 0 h 44"/>
                <a:gd name="T4" fmla="*/ 64 w 71"/>
                <a:gd name="T5" fmla="*/ 0 h 44"/>
                <a:gd name="T6" fmla="*/ 56 w 71"/>
                <a:gd name="T7" fmla="*/ 0 h 44"/>
                <a:gd name="T8" fmla="*/ 47 w 71"/>
                <a:gd name="T9" fmla="*/ 3 h 44"/>
                <a:gd name="T10" fmla="*/ 36 w 71"/>
                <a:gd name="T11" fmla="*/ 8 h 44"/>
                <a:gd name="T12" fmla="*/ 24 w 71"/>
                <a:gd name="T13" fmla="*/ 17 h 44"/>
                <a:gd name="T14" fmla="*/ 12 w 71"/>
                <a:gd name="T15" fmla="*/ 29 h 44"/>
                <a:gd name="T16" fmla="*/ 0 w 71"/>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4">
                  <a:moveTo>
                    <a:pt x="71" y="0"/>
                  </a:moveTo>
                  <a:lnTo>
                    <a:pt x="69" y="0"/>
                  </a:lnTo>
                  <a:lnTo>
                    <a:pt x="64" y="0"/>
                  </a:lnTo>
                  <a:lnTo>
                    <a:pt x="56" y="0"/>
                  </a:lnTo>
                  <a:lnTo>
                    <a:pt x="47" y="3"/>
                  </a:lnTo>
                  <a:lnTo>
                    <a:pt x="36" y="8"/>
                  </a:lnTo>
                  <a:lnTo>
                    <a:pt x="24" y="17"/>
                  </a:lnTo>
                  <a:lnTo>
                    <a:pt x="12" y="29"/>
                  </a:lnTo>
                  <a:lnTo>
                    <a:pt x="0" y="4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8" name="Freeform 186"/>
            <p:cNvSpPr>
              <a:spLocks/>
            </p:cNvSpPr>
            <p:nvPr/>
          </p:nvSpPr>
          <p:spPr bwMode="auto">
            <a:xfrm>
              <a:off x="4540" y="831"/>
              <a:ext cx="85" cy="60"/>
            </a:xfrm>
            <a:custGeom>
              <a:avLst/>
              <a:gdLst>
                <a:gd name="T0" fmla="*/ 0 w 61"/>
                <a:gd name="T1" fmla="*/ 12 h 46"/>
                <a:gd name="T2" fmla="*/ 24 w 61"/>
                <a:gd name="T3" fmla="*/ 46 h 46"/>
                <a:gd name="T4" fmla="*/ 42 w 61"/>
                <a:gd name="T5" fmla="*/ 15 h 46"/>
                <a:gd name="T6" fmla="*/ 57 w 61"/>
                <a:gd name="T7" fmla="*/ 32 h 46"/>
                <a:gd name="T8" fmla="*/ 61 w 61"/>
                <a:gd name="T9" fmla="*/ 0 h 46"/>
                <a:gd name="T10" fmla="*/ 39 w 61"/>
                <a:gd name="T11" fmla="*/ 12 h 46"/>
                <a:gd name="T12" fmla="*/ 12 w 61"/>
                <a:gd name="T13" fmla="*/ 0 h 46"/>
                <a:gd name="T14" fmla="*/ 0 w 61"/>
                <a:gd name="T15" fmla="*/ 12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46">
                  <a:moveTo>
                    <a:pt x="0" y="12"/>
                  </a:moveTo>
                  <a:lnTo>
                    <a:pt x="24" y="46"/>
                  </a:lnTo>
                  <a:lnTo>
                    <a:pt x="42" y="15"/>
                  </a:lnTo>
                  <a:lnTo>
                    <a:pt x="57" y="32"/>
                  </a:lnTo>
                  <a:lnTo>
                    <a:pt x="61" y="0"/>
                  </a:lnTo>
                  <a:lnTo>
                    <a:pt x="39" y="12"/>
                  </a:lnTo>
                  <a:lnTo>
                    <a:pt x="12" y="0"/>
                  </a:lnTo>
                  <a:lnTo>
                    <a:pt x="0" y="1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59" name="Freeform 187"/>
            <p:cNvSpPr>
              <a:spLocks/>
            </p:cNvSpPr>
            <p:nvPr/>
          </p:nvSpPr>
          <p:spPr bwMode="auto">
            <a:xfrm>
              <a:off x="4014" y="879"/>
              <a:ext cx="1315" cy="692"/>
            </a:xfrm>
            <a:custGeom>
              <a:avLst/>
              <a:gdLst>
                <a:gd name="T0" fmla="*/ 0 w 942"/>
                <a:gd name="T1" fmla="*/ 492 h 528"/>
                <a:gd name="T2" fmla="*/ 246 w 942"/>
                <a:gd name="T3" fmla="*/ 351 h 528"/>
                <a:gd name="T4" fmla="*/ 229 w 942"/>
                <a:gd name="T5" fmla="*/ 411 h 528"/>
                <a:gd name="T6" fmla="*/ 591 w 942"/>
                <a:gd name="T7" fmla="*/ 194 h 528"/>
                <a:gd name="T8" fmla="*/ 589 w 942"/>
                <a:gd name="T9" fmla="*/ 256 h 528"/>
                <a:gd name="T10" fmla="*/ 792 w 942"/>
                <a:gd name="T11" fmla="*/ 96 h 528"/>
                <a:gd name="T12" fmla="*/ 714 w 942"/>
                <a:gd name="T13" fmla="*/ 113 h 528"/>
                <a:gd name="T14" fmla="*/ 773 w 942"/>
                <a:gd name="T15" fmla="*/ 41 h 528"/>
                <a:gd name="T16" fmla="*/ 942 w 942"/>
                <a:gd name="T17" fmla="*/ 0 h 528"/>
                <a:gd name="T18" fmla="*/ 861 w 942"/>
                <a:gd name="T19" fmla="*/ 191 h 528"/>
                <a:gd name="T20" fmla="*/ 798 w 942"/>
                <a:gd name="T21" fmla="*/ 216 h 528"/>
                <a:gd name="T22" fmla="*/ 820 w 942"/>
                <a:gd name="T23" fmla="*/ 135 h 528"/>
                <a:gd name="T24" fmla="*/ 530 w 942"/>
                <a:gd name="T25" fmla="*/ 379 h 528"/>
                <a:gd name="T26" fmla="*/ 542 w 942"/>
                <a:gd name="T27" fmla="*/ 278 h 528"/>
                <a:gd name="T28" fmla="*/ 165 w 942"/>
                <a:gd name="T29" fmla="*/ 517 h 528"/>
                <a:gd name="T30" fmla="*/ 188 w 942"/>
                <a:gd name="T31" fmla="*/ 432 h 528"/>
                <a:gd name="T32" fmla="*/ 12 w 942"/>
                <a:gd name="T33" fmla="*/ 528 h 528"/>
                <a:gd name="T34" fmla="*/ 0 w 942"/>
                <a:gd name="T35" fmla="*/ 492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2" h="528">
                  <a:moveTo>
                    <a:pt x="0" y="492"/>
                  </a:moveTo>
                  <a:lnTo>
                    <a:pt x="246" y="351"/>
                  </a:lnTo>
                  <a:lnTo>
                    <a:pt x="229" y="411"/>
                  </a:lnTo>
                  <a:lnTo>
                    <a:pt x="591" y="194"/>
                  </a:lnTo>
                  <a:lnTo>
                    <a:pt x="589" y="256"/>
                  </a:lnTo>
                  <a:lnTo>
                    <a:pt x="792" y="96"/>
                  </a:lnTo>
                  <a:lnTo>
                    <a:pt x="714" y="113"/>
                  </a:lnTo>
                  <a:lnTo>
                    <a:pt x="773" y="41"/>
                  </a:lnTo>
                  <a:lnTo>
                    <a:pt x="942" y="0"/>
                  </a:lnTo>
                  <a:lnTo>
                    <a:pt x="861" y="191"/>
                  </a:lnTo>
                  <a:lnTo>
                    <a:pt x="798" y="216"/>
                  </a:lnTo>
                  <a:lnTo>
                    <a:pt x="820" y="135"/>
                  </a:lnTo>
                  <a:lnTo>
                    <a:pt x="530" y="379"/>
                  </a:lnTo>
                  <a:lnTo>
                    <a:pt x="542" y="278"/>
                  </a:lnTo>
                  <a:lnTo>
                    <a:pt x="165" y="517"/>
                  </a:lnTo>
                  <a:lnTo>
                    <a:pt x="188" y="432"/>
                  </a:lnTo>
                  <a:lnTo>
                    <a:pt x="12" y="528"/>
                  </a:lnTo>
                  <a:lnTo>
                    <a:pt x="0" y="492"/>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80060" name="Freeform 188"/>
            <p:cNvSpPr>
              <a:spLocks/>
            </p:cNvSpPr>
            <p:nvPr/>
          </p:nvSpPr>
          <p:spPr bwMode="auto">
            <a:xfrm>
              <a:off x="4014" y="879"/>
              <a:ext cx="1315" cy="692"/>
            </a:xfrm>
            <a:custGeom>
              <a:avLst/>
              <a:gdLst>
                <a:gd name="T0" fmla="*/ 0 w 942"/>
                <a:gd name="T1" fmla="*/ 492 h 528"/>
                <a:gd name="T2" fmla="*/ 246 w 942"/>
                <a:gd name="T3" fmla="*/ 351 h 528"/>
                <a:gd name="T4" fmla="*/ 229 w 942"/>
                <a:gd name="T5" fmla="*/ 411 h 528"/>
                <a:gd name="T6" fmla="*/ 591 w 942"/>
                <a:gd name="T7" fmla="*/ 194 h 528"/>
                <a:gd name="T8" fmla="*/ 589 w 942"/>
                <a:gd name="T9" fmla="*/ 256 h 528"/>
                <a:gd name="T10" fmla="*/ 792 w 942"/>
                <a:gd name="T11" fmla="*/ 96 h 528"/>
                <a:gd name="T12" fmla="*/ 714 w 942"/>
                <a:gd name="T13" fmla="*/ 113 h 528"/>
                <a:gd name="T14" fmla="*/ 773 w 942"/>
                <a:gd name="T15" fmla="*/ 41 h 528"/>
                <a:gd name="T16" fmla="*/ 942 w 942"/>
                <a:gd name="T17" fmla="*/ 0 h 528"/>
                <a:gd name="T18" fmla="*/ 861 w 942"/>
                <a:gd name="T19" fmla="*/ 191 h 528"/>
                <a:gd name="T20" fmla="*/ 798 w 942"/>
                <a:gd name="T21" fmla="*/ 216 h 528"/>
                <a:gd name="T22" fmla="*/ 820 w 942"/>
                <a:gd name="T23" fmla="*/ 135 h 528"/>
                <a:gd name="T24" fmla="*/ 530 w 942"/>
                <a:gd name="T25" fmla="*/ 379 h 528"/>
                <a:gd name="T26" fmla="*/ 542 w 942"/>
                <a:gd name="T27" fmla="*/ 278 h 528"/>
                <a:gd name="T28" fmla="*/ 165 w 942"/>
                <a:gd name="T29" fmla="*/ 517 h 528"/>
                <a:gd name="T30" fmla="*/ 188 w 942"/>
                <a:gd name="T31" fmla="*/ 432 h 528"/>
                <a:gd name="T32" fmla="*/ 12 w 942"/>
                <a:gd name="T33"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2" h="528">
                  <a:moveTo>
                    <a:pt x="0" y="492"/>
                  </a:moveTo>
                  <a:lnTo>
                    <a:pt x="246" y="351"/>
                  </a:lnTo>
                  <a:lnTo>
                    <a:pt x="229" y="411"/>
                  </a:lnTo>
                  <a:lnTo>
                    <a:pt x="591" y="194"/>
                  </a:lnTo>
                  <a:lnTo>
                    <a:pt x="589" y="256"/>
                  </a:lnTo>
                  <a:lnTo>
                    <a:pt x="792" y="96"/>
                  </a:lnTo>
                  <a:lnTo>
                    <a:pt x="714" y="113"/>
                  </a:lnTo>
                  <a:lnTo>
                    <a:pt x="773" y="41"/>
                  </a:lnTo>
                  <a:lnTo>
                    <a:pt x="942" y="0"/>
                  </a:lnTo>
                  <a:lnTo>
                    <a:pt x="861" y="191"/>
                  </a:lnTo>
                  <a:lnTo>
                    <a:pt x="798" y="216"/>
                  </a:lnTo>
                  <a:lnTo>
                    <a:pt x="820" y="135"/>
                  </a:lnTo>
                  <a:lnTo>
                    <a:pt x="530" y="379"/>
                  </a:lnTo>
                  <a:lnTo>
                    <a:pt x="542" y="278"/>
                  </a:lnTo>
                  <a:lnTo>
                    <a:pt x="165" y="517"/>
                  </a:lnTo>
                  <a:lnTo>
                    <a:pt x="188" y="432"/>
                  </a:lnTo>
                  <a:lnTo>
                    <a:pt x="12" y="528"/>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80081" name="Text Box 209"/>
            <p:cNvSpPr txBox="1">
              <a:spLocks noChangeArrowheads="1"/>
            </p:cNvSpPr>
            <p:nvPr/>
          </p:nvSpPr>
          <p:spPr bwMode="auto">
            <a:xfrm>
              <a:off x="4014" y="164"/>
              <a:ext cx="1442"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サークルリーダー</a:t>
              </a:r>
            </a:p>
          </p:txBody>
        </p:sp>
      </p:grpSp>
      <p:sp>
        <p:nvSpPr>
          <p:cNvPr id="80091" name="Text Box 219"/>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２</a:t>
            </a:r>
          </a:p>
        </p:txBody>
      </p:sp>
      <p:sp>
        <p:nvSpPr>
          <p:cNvPr id="80100" name="Text Box 228"/>
          <p:cNvSpPr txBox="1">
            <a:spLocks noChangeArrowheads="1"/>
          </p:cNvSpPr>
          <p:nvPr/>
        </p:nvSpPr>
        <p:spPr bwMode="auto">
          <a:xfrm>
            <a:off x="2843213" y="2565400"/>
            <a:ext cx="12969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FF0000"/>
                </a:solidFill>
              </a:rPr>
              <a:t>より良い</a:t>
            </a:r>
          </a:p>
        </p:txBody>
      </p:sp>
      <p:sp>
        <p:nvSpPr>
          <p:cNvPr id="80101" name="Text Box 229"/>
          <p:cNvSpPr txBox="1">
            <a:spLocks noChangeArrowheads="1"/>
          </p:cNvSpPr>
          <p:nvPr/>
        </p:nvSpPr>
        <p:spPr bwMode="auto">
          <a:xfrm>
            <a:off x="3924300" y="3278188"/>
            <a:ext cx="1081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FF0000"/>
                </a:solidFill>
              </a:rPr>
              <a:t>に向け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0093"/>
                                        </p:tgtEl>
                                        <p:attrNameLst>
                                          <p:attrName>style.visibility</p:attrName>
                                        </p:attrNameLst>
                                      </p:cBhvr>
                                      <p:to>
                                        <p:strVal val="visible"/>
                                      </p:to>
                                    </p:set>
                                    <p:animEffect transition="in" filter="blinds(horizontal)">
                                      <p:cBhvr>
                                        <p:cTn id="7" dur="500"/>
                                        <p:tgtEl>
                                          <p:spTgt spid="800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0094"/>
                                        </p:tgtEl>
                                        <p:attrNameLst>
                                          <p:attrName>style.visibility</p:attrName>
                                        </p:attrNameLst>
                                      </p:cBhvr>
                                      <p:to>
                                        <p:strVal val="visible"/>
                                      </p:to>
                                    </p:set>
                                    <p:animEffect transition="in" filter="blinds(horizontal)">
                                      <p:cBhvr>
                                        <p:cTn id="12" dur="500"/>
                                        <p:tgtEl>
                                          <p:spTgt spid="8009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80095"/>
                                        </p:tgtEl>
                                        <p:attrNameLst>
                                          <p:attrName>style.visibility</p:attrName>
                                        </p:attrNameLst>
                                      </p:cBhvr>
                                      <p:to>
                                        <p:strVal val="visible"/>
                                      </p:to>
                                    </p:set>
                                    <p:animEffect transition="in" filter="blinds(horizontal)">
                                      <p:cBhvr>
                                        <p:cTn id="17" dur="500"/>
                                        <p:tgtEl>
                                          <p:spTgt spid="8009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0099"/>
                                        </p:tgtEl>
                                        <p:attrNameLst>
                                          <p:attrName>style.visibility</p:attrName>
                                        </p:attrNameLst>
                                      </p:cBhvr>
                                      <p:to>
                                        <p:strVal val="visible"/>
                                      </p:to>
                                    </p:set>
                                    <p:animEffect transition="in" filter="blinds(horizontal)">
                                      <p:cBhvr>
                                        <p:cTn id="22" dur="500"/>
                                        <p:tgtEl>
                                          <p:spTgt spid="80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93" name="Group 45"/>
          <p:cNvGrpSpPr>
            <a:grpSpLocks/>
          </p:cNvGrpSpPr>
          <p:nvPr/>
        </p:nvGrpSpPr>
        <p:grpSpPr bwMode="auto">
          <a:xfrm>
            <a:off x="395288" y="103188"/>
            <a:ext cx="6121400" cy="588962"/>
            <a:chOff x="249" y="65"/>
            <a:chExt cx="3856" cy="371"/>
          </a:xfrm>
        </p:grpSpPr>
        <p:sp>
          <p:nvSpPr>
            <p:cNvPr id="78887" name="Rectangle 39"/>
            <p:cNvSpPr>
              <a:spLocks noChangeArrowheads="1"/>
            </p:cNvSpPr>
            <p:nvPr/>
          </p:nvSpPr>
          <p:spPr bwMode="auto">
            <a:xfrm>
              <a:off x="286" y="73"/>
              <a:ext cx="3819" cy="363"/>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50" name="Text Box 2"/>
            <p:cNvSpPr txBox="1">
              <a:spLocks noChangeArrowheads="1"/>
            </p:cNvSpPr>
            <p:nvPr/>
          </p:nvSpPr>
          <p:spPr bwMode="auto">
            <a:xfrm>
              <a:off x="249" y="65"/>
              <a:ext cx="3819" cy="32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　３．運営事例取組みと発表の意義</a:t>
              </a:r>
            </a:p>
          </p:txBody>
        </p:sp>
      </p:grpSp>
      <p:grpSp>
        <p:nvGrpSpPr>
          <p:cNvPr id="78905" name="Group 57"/>
          <p:cNvGrpSpPr>
            <a:grpSpLocks/>
          </p:cNvGrpSpPr>
          <p:nvPr/>
        </p:nvGrpSpPr>
        <p:grpSpPr bwMode="auto">
          <a:xfrm>
            <a:off x="304800" y="765175"/>
            <a:ext cx="8839200" cy="3108325"/>
            <a:chOff x="192" y="482"/>
            <a:chExt cx="5568" cy="1958"/>
          </a:xfrm>
        </p:grpSpPr>
        <p:sp>
          <p:nvSpPr>
            <p:cNvPr id="78851" name="Text Box 3"/>
            <p:cNvSpPr txBox="1">
              <a:spLocks noChangeArrowheads="1"/>
            </p:cNvSpPr>
            <p:nvPr/>
          </p:nvSpPr>
          <p:spPr bwMode="auto">
            <a:xfrm>
              <a:off x="192" y="482"/>
              <a:ext cx="2053"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１）必要性</a:t>
              </a:r>
              <a:r>
                <a:rPr lang="ja-JP" altLang="en-US" sz="2000"/>
                <a:t>（メリット）</a:t>
              </a:r>
            </a:p>
          </p:txBody>
        </p:sp>
        <p:sp>
          <p:nvSpPr>
            <p:cNvPr id="78853" name="Text Box 5"/>
            <p:cNvSpPr txBox="1">
              <a:spLocks noChangeArrowheads="1"/>
            </p:cNvSpPr>
            <p:nvPr/>
          </p:nvSpPr>
          <p:spPr bwMode="auto">
            <a:xfrm>
              <a:off x="480" y="816"/>
              <a:ext cx="5040" cy="634"/>
            </a:xfrm>
            <a:prstGeom prst="rec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1"/>
                  </a:solidFill>
                </a:rPr>
                <a:t>個別の改善事例を比較するだけでわからなかった成長が、運営事例に取り組む事で明確になり、自分達のサークルがどう有るべきか見直す機会となる。</a:t>
              </a:r>
            </a:p>
          </p:txBody>
        </p:sp>
        <p:grpSp>
          <p:nvGrpSpPr>
            <p:cNvPr id="78881" name="Group 33"/>
            <p:cNvGrpSpPr>
              <a:grpSpLocks/>
            </p:cNvGrpSpPr>
            <p:nvPr/>
          </p:nvGrpSpPr>
          <p:grpSpPr bwMode="auto">
            <a:xfrm>
              <a:off x="336" y="1480"/>
              <a:ext cx="5424" cy="960"/>
              <a:chOff x="288" y="1536"/>
              <a:chExt cx="5424" cy="960"/>
            </a:xfrm>
          </p:grpSpPr>
          <p:sp>
            <p:nvSpPr>
              <p:cNvPr id="78870" name="Oval 22"/>
              <p:cNvSpPr>
                <a:spLocks noChangeArrowheads="1"/>
              </p:cNvSpPr>
              <p:nvPr/>
            </p:nvSpPr>
            <p:spPr bwMode="auto">
              <a:xfrm>
                <a:off x="3408" y="2016"/>
                <a:ext cx="2016" cy="480"/>
              </a:xfrm>
              <a:prstGeom prst="ellipse">
                <a:avLst/>
              </a:prstGeom>
              <a:gradFill rotWithShape="1">
                <a:gsLst>
                  <a:gs pos="0">
                    <a:srgbClr val="33CC33"/>
                  </a:gs>
                  <a:gs pos="50000">
                    <a:srgbClr val="33CC33">
                      <a:gamma/>
                      <a:shade val="39216"/>
                      <a:invGamma/>
                    </a:srgbClr>
                  </a:gs>
                  <a:gs pos="100000">
                    <a:srgbClr val="33CC33"/>
                  </a:gs>
                </a:gsLst>
                <a:lin ang="0" scaled="1"/>
              </a:gra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66" name="Oval 18"/>
              <p:cNvSpPr>
                <a:spLocks noChangeArrowheads="1"/>
              </p:cNvSpPr>
              <p:nvPr/>
            </p:nvSpPr>
            <p:spPr bwMode="auto">
              <a:xfrm>
                <a:off x="3312" y="1584"/>
                <a:ext cx="2208" cy="480"/>
              </a:xfrm>
              <a:prstGeom prst="ellipse">
                <a:avLst/>
              </a:prstGeom>
              <a:gradFill rotWithShape="1">
                <a:gsLst>
                  <a:gs pos="0">
                    <a:srgbClr val="00CC66"/>
                  </a:gs>
                  <a:gs pos="50000">
                    <a:srgbClr val="00CC66">
                      <a:gamma/>
                      <a:shade val="33333"/>
                      <a:invGamma/>
                    </a:srgbClr>
                  </a:gs>
                  <a:gs pos="100000">
                    <a:srgbClr val="00CC66"/>
                  </a:gs>
                </a:gsLst>
                <a:lin ang="0" scaled="1"/>
              </a:gra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57" name="Text Box 9"/>
              <p:cNvSpPr txBox="1">
                <a:spLocks noChangeArrowheads="1"/>
              </p:cNvSpPr>
              <p:nvPr/>
            </p:nvSpPr>
            <p:spPr bwMode="auto">
              <a:xfrm>
                <a:off x="3648" y="1680"/>
                <a:ext cx="206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a:solidFill>
                      <a:schemeClr val="bg1"/>
                    </a:solidFill>
                  </a:rPr>
                  <a:t>ステップアップの節目</a:t>
                </a:r>
              </a:p>
            </p:txBody>
          </p:sp>
          <p:sp>
            <p:nvSpPr>
              <p:cNvPr id="78865" name="Oval 17"/>
              <p:cNvSpPr>
                <a:spLocks noChangeArrowheads="1"/>
              </p:cNvSpPr>
              <p:nvPr/>
            </p:nvSpPr>
            <p:spPr bwMode="auto">
              <a:xfrm>
                <a:off x="2016" y="1584"/>
                <a:ext cx="1680" cy="912"/>
              </a:xfrm>
              <a:prstGeom prst="ellipse">
                <a:avLst/>
              </a:prstGeom>
              <a:gradFill rotWithShape="1">
                <a:gsLst>
                  <a:gs pos="0">
                    <a:srgbClr val="00FF00"/>
                  </a:gs>
                  <a:gs pos="50000">
                    <a:srgbClr val="00FF00">
                      <a:gamma/>
                      <a:shade val="36471"/>
                      <a:invGamma/>
                    </a:srgbClr>
                  </a:gs>
                  <a:gs pos="100000">
                    <a:srgbClr val="00FF00"/>
                  </a:gs>
                </a:gsLst>
                <a:lin ang="0" scaled="1"/>
              </a:gra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56" name="Text Box 8"/>
              <p:cNvSpPr txBox="1">
                <a:spLocks noChangeArrowheads="1"/>
              </p:cNvSpPr>
              <p:nvPr/>
            </p:nvSpPr>
            <p:spPr bwMode="auto">
              <a:xfrm>
                <a:off x="2448" y="1776"/>
                <a:ext cx="110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やるべき事の明確化</a:t>
                </a:r>
              </a:p>
            </p:txBody>
          </p:sp>
          <p:sp>
            <p:nvSpPr>
              <p:cNvPr id="78869" name="Rectangle 21"/>
              <p:cNvSpPr>
                <a:spLocks noChangeArrowheads="1"/>
              </p:cNvSpPr>
              <p:nvPr/>
            </p:nvSpPr>
            <p:spPr bwMode="auto">
              <a:xfrm>
                <a:off x="3696" y="2112"/>
                <a:ext cx="1652"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ja-JP" altLang="en-US" sz="2400">
                    <a:solidFill>
                      <a:schemeClr val="bg1"/>
                    </a:solidFill>
                  </a:rPr>
                  <a:t>水平展開する機会</a:t>
                </a:r>
              </a:p>
            </p:txBody>
          </p:sp>
          <p:sp>
            <p:nvSpPr>
              <p:cNvPr id="78864" name="Oval 16"/>
              <p:cNvSpPr>
                <a:spLocks noChangeArrowheads="1"/>
              </p:cNvSpPr>
              <p:nvPr/>
            </p:nvSpPr>
            <p:spPr bwMode="auto">
              <a:xfrm>
                <a:off x="288" y="1536"/>
                <a:ext cx="2160" cy="912"/>
              </a:xfrm>
              <a:prstGeom prst="ellipse">
                <a:avLst/>
              </a:prstGeom>
              <a:gradFill rotWithShape="1">
                <a:gsLst>
                  <a:gs pos="0">
                    <a:srgbClr val="66FF33"/>
                  </a:gs>
                  <a:gs pos="50000">
                    <a:srgbClr val="66FF33">
                      <a:gamma/>
                      <a:shade val="27451"/>
                      <a:invGamma/>
                    </a:srgbClr>
                  </a:gs>
                  <a:gs pos="100000">
                    <a:srgbClr val="66FF33"/>
                  </a:gs>
                </a:gsLst>
                <a:lin ang="0" scaled="1"/>
              </a:gra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54" name="Text Box 6"/>
              <p:cNvSpPr txBox="1">
                <a:spLocks noChangeArrowheads="1"/>
              </p:cNvSpPr>
              <p:nvPr/>
            </p:nvSpPr>
            <p:spPr bwMode="auto">
              <a:xfrm>
                <a:off x="576" y="1738"/>
                <a:ext cx="182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自サークルの強み弱みが明確になる</a:t>
                </a:r>
              </a:p>
            </p:txBody>
          </p:sp>
        </p:grpSp>
        <p:sp>
          <p:nvSpPr>
            <p:cNvPr id="78886" name="Text Box 38"/>
            <p:cNvSpPr txBox="1">
              <a:spLocks noChangeArrowheads="1"/>
            </p:cNvSpPr>
            <p:nvPr/>
          </p:nvSpPr>
          <p:spPr bwMode="auto">
            <a:xfrm>
              <a:off x="2789" y="504"/>
              <a:ext cx="2813" cy="25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i="1">
                  <a:solidFill>
                    <a:srgbClr val="FF0000"/>
                  </a:solidFill>
                </a:rPr>
                <a:t>発表によりリーダーは育つ！</a:t>
              </a:r>
            </a:p>
          </p:txBody>
        </p:sp>
      </p:grpSp>
      <p:grpSp>
        <p:nvGrpSpPr>
          <p:cNvPr id="78906" name="Group 58"/>
          <p:cNvGrpSpPr>
            <a:grpSpLocks/>
          </p:cNvGrpSpPr>
          <p:nvPr/>
        </p:nvGrpSpPr>
        <p:grpSpPr bwMode="auto">
          <a:xfrm>
            <a:off x="381000" y="4005263"/>
            <a:ext cx="4838700" cy="2700337"/>
            <a:chOff x="240" y="2523"/>
            <a:chExt cx="3048" cy="1701"/>
          </a:xfrm>
        </p:grpSpPr>
        <p:sp>
          <p:nvSpPr>
            <p:cNvPr id="78867" name="AutoShape 19"/>
            <p:cNvSpPr>
              <a:spLocks noChangeArrowheads="1"/>
            </p:cNvSpPr>
            <p:nvPr/>
          </p:nvSpPr>
          <p:spPr bwMode="auto">
            <a:xfrm>
              <a:off x="240" y="2523"/>
              <a:ext cx="3014" cy="680"/>
            </a:xfrm>
            <a:prstGeom prst="roundRect">
              <a:avLst>
                <a:gd name="adj" fmla="val 16667"/>
              </a:avLst>
            </a:prstGeom>
            <a:solidFill>
              <a:srgbClr val="99FFCC"/>
            </a:solidFill>
            <a:ln w="38100" cmpd="dbl">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58" name="Text Box 10"/>
            <p:cNvSpPr txBox="1">
              <a:spLocks noChangeArrowheads="1"/>
            </p:cNvSpPr>
            <p:nvPr/>
          </p:nvSpPr>
          <p:spPr bwMode="auto">
            <a:xfrm>
              <a:off x="385" y="2750"/>
              <a:ext cx="258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・認められ評価され</a:t>
              </a:r>
              <a:r>
                <a:rPr lang="ja-JP" altLang="en-US" sz="1600">
                  <a:solidFill>
                    <a:srgbClr val="FF0000"/>
                  </a:solidFill>
                </a:rPr>
                <a:t>モチベーション</a:t>
              </a:r>
              <a:r>
                <a:rPr lang="ja-JP" altLang="en-US" sz="1600"/>
                <a:t>が向上</a:t>
              </a:r>
            </a:p>
          </p:txBody>
        </p:sp>
        <p:sp>
          <p:nvSpPr>
            <p:cNvPr id="78874" name="Text Box 26"/>
            <p:cNvSpPr txBox="1">
              <a:spLocks noChangeArrowheads="1"/>
            </p:cNvSpPr>
            <p:nvPr/>
          </p:nvSpPr>
          <p:spPr bwMode="auto">
            <a:xfrm>
              <a:off x="385" y="2931"/>
              <a:ext cx="2577" cy="2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・自己の成長</a:t>
              </a:r>
            </a:p>
          </p:txBody>
        </p:sp>
        <p:sp>
          <p:nvSpPr>
            <p:cNvPr id="78890" name="Text Box 42"/>
            <p:cNvSpPr txBox="1">
              <a:spLocks noChangeArrowheads="1"/>
            </p:cNvSpPr>
            <p:nvPr/>
          </p:nvSpPr>
          <p:spPr bwMode="auto">
            <a:xfrm>
              <a:off x="249" y="2564"/>
              <a:ext cx="167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リーダーにとって</a:t>
              </a:r>
            </a:p>
          </p:txBody>
        </p:sp>
        <p:sp>
          <p:nvSpPr>
            <p:cNvPr id="78883" name="AutoShape 35"/>
            <p:cNvSpPr>
              <a:spLocks noChangeArrowheads="1"/>
            </p:cNvSpPr>
            <p:nvPr/>
          </p:nvSpPr>
          <p:spPr bwMode="auto">
            <a:xfrm>
              <a:off x="249" y="3249"/>
              <a:ext cx="3039" cy="975"/>
            </a:xfrm>
            <a:prstGeom prst="roundRect">
              <a:avLst>
                <a:gd name="adj" fmla="val 16667"/>
              </a:avLst>
            </a:prstGeom>
            <a:solidFill>
              <a:srgbClr val="CC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60" name="Text Box 12"/>
            <p:cNvSpPr txBox="1">
              <a:spLocks noChangeArrowheads="1"/>
            </p:cNvSpPr>
            <p:nvPr/>
          </p:nvSpPr>
          <p:spPr bwMode="auto">
            <a:xfrm>
              <a:off x="386" y="3762"/>
              <a:ext cx="25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・明るく活き活きした職場つくり</a:t>
              </a:r>
            </a:p>
          </p:txBody>
        </p:sp>
        <p:sp>
          <p:nvSpPr>
            <p:cNvPr id="78861" name="Text Box 13"/>
            <p:cNvSpPr txBox="1">
              <a:spLocks noChangeArrowheads="1"/>
            </p:cNvSpPr>
            <p:nvPr/>
          </p:nvSpPr>
          <p:spPr bwMode="auto">
            <a:xfrm>
              <a:off x="386" y="3929"/>
              <a:ext cx="26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・会社職場全体の改善活動の活性化</a:t>
              </a:r>
            </a:p>
          </p:txBody>
        </p:sp>
        <p:sp>
          <p:nvSpPr>
            <p:cNvPr id="78852" name="Text Box 4"/>
            <p:cNvSpPr txBox="1">
              <a:spLocks noChangeArrowheads="1"/>
            </p:cNvSpPr>
            <p:nvPr/>
          </p:nvSpPr>
          <p:spPr bwMode="auto">
            <a:xfrm>
              <a:off x="386" y="3581"/>
              <a:ext cx="28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a:t>
              </a:r>
              <a:r>
                <a:rPr lang="ja-JP" altLang="en-US" sz="1600">
                  <a:solidFill>
                    <a:srgbClr val="FF0000"/>
                  </a:solidFill>
                </a:rPr>
                <a:t>将来、職場を背負うリーダーの育成</a:t>
              </a:r>
            </a:p>
          </p:txBody>
        </p:sp>
        <p:sp>
          <p:nvSpPr>
            <p:cNvPr id="78891" name="Text Box 43"/>
            <p:cNvSpPr txBox="1">
              <a:spLocks noChangeArrowheads="1"/>
            </p:cNvSpPr>
            <p:nvPr/>
          </p:nvSpPr>
          <p:spPr bwMode="auto">
            <a:xfrm>
              <a:off x="295" y="3335"/>
              <a:ext cx="1814"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会社・職場にとって</a:t>
              </a:r>
            </a:p>
          </p:txBody>
        </p:sp>
      </p:grpSp>
      <p:grpSp>
        <p:nvGrpSpPr>
          <p:cNvPr id="78899" name="Group 51"/>
          <p:cNvGrpSpPr>
            <a:grpSpLocks/>
          </p:cNvGrpSpPr>
          <p:nvPr/>
        </p:nvGrpSpPr>
        <p:grpSpPr bwMode="auto">
          <a:xfrm>
            <a:off x="5292725" y="4005263"/>
            <a:ext cx="3671888" cy="2736850"/>
            <a:chOff x="3334" y="2523"/>
            <a:chExt cx="2313" cy="1724"/>
          </a:xfrm>
        </p:grpSpPr>
        <p:sp>
          <p:nvSpPr>
            <p:cNvPr id="78872" name="AutoShape 24"/>
            <p:cNvSpPr>
              <a:spLocks noChangeArrowheads="1"/>
            </p:cNvSpPr>
            <p:nvPr/>
          </p:nvSpPr>
          <p:spPr bwMode="auto">
            <a:xfrm>
              <a:off x="3334" y="2704"/>
              <a:ext cx="272" cy="117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78896" name="Group 48"/>
            <p:cNvGrpSpPr>
              <a:grpSpLocks/>
            </p:cNvGrpSpPr>
            <p:nvPr/>
          </p:nvGrpSpPr>
          <p:grpSpPr bwMode="auto">
            <a:xfrm>
              <a:off x="3651" y="2523"/>
              <a:ext cx="1996" cy="1724"/>
              <a:chOff x="3651" y="2523"/>
              <a:chExt cx="1996" cy="1724"/>
            </a:xfrm>
          </p:grpSpPr>
          <p:grpSp>
            <p:nvGrpSpPr>
              <p:cNvPr id="78879" name="Group 31"/>
              <p:cNvGrpSpPr>
                <a:grpSpLocks/>
              </p:cNvGrpSpPr>
              <p:nvPr/>
            </p:nvGrpSpPr>
            <p:grpSpPr bwMode="auto">
              <a:xfrm>
                <a:off x="3778" y="3134"/>
                <a:ext cx="1824" cy="432"/>
                <a:chOff x="3744" y="2736"/>
                <a:chExt cx="1824" cy="432"/>
              </a:xfrm>
            </p:grpSpPr>
            <p:sp>
              <p:nvSpPr>
                <p:cNvPr id="78868" name="AutoShape 20"/>
                <p:cNvSpPr>
                  <a:spLocks noChangeArrowheads="1"/>
                </p:cNvSpPr>
                <p:nvPr/>
              </p:nvSpPr>
              <p:spPr bwMode="auto">
                <a:xfrm>
                  <a:off x="3744" y="2736"/>
                  <a:ext cx="1776" cy="432"/>
                </a:xfrm>
                <a:prstGeom prst="roundRect">
                  <a:avLst>
                    <a:gd name="adj" fmla="val 16667"/>
                  </a:avLst>
                </a:prstGeom>
                <a:solidFill>
                  <a:srgbClr val="FFFF00"/>
                </a:solidFill>
                <a:ln w="57150" cmpd="thinThick">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62" name="Text Box 14"/>
                <p:cNvSpPr txBox="1">
                  <a:spLocks noChangeArrowheads="1"/>
                </p:cNvSpPr>
                <p:nvPr/>
              </p:nvSpPr>
              <p:spPr bwMode="auto">
                <a:xfrm>
                  <a:off x="3744" y="2784"/>
                  <a:ext cx="1824"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　企業業績に貢献</a:t>
                  </a:r>
                </a:p>
              </p:txBody>
            </p:sp>
          </p:grpSp>
          <p:sp>
            <p:nvSpPr>
              <p:cNvPr id="78875" name="AutoShape 27"/>
              <p:cNvSpPr>
                <a:spLocks noChangeArrowheads="1"/>
              </p:cNvSpPr>
              <p:nvPr/>
            </p:nvSpPr>
            <p:spPr bwMode="auto">
              <a:xfrm>
                <a:off x="3923" y="3793"/>
                <a:ext cx="1452" cy="386"/>
              </a:xfrm>
              <a:prstGeom prst="roundRect">
                <a:avLst>
                  <a:gd name="adj" fmla="val 16667"/>
                </a:avLst>
              </a:prstGeom>
              <a:solidFill>
                <a:srgbClr val="FFFF66"/>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63" name="Text Box 15"/>
              <p:cNvSpPr txBox="1">
                <a:spLocks noChangeArrowheads="1"/>
              </p:cNvSpPr>
              <p:nvPr/>
            </p:nvSpPr>
            <p:spPr bwMode="auto">
              <a:xfrm>
                <a:off x="4066" y="3838"/>
                <a:ext cx="153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rgbClr val="FF0000"/>
                    </a:solidFill>
                  </a:rPr>
                  <a:t>現場力</a:t>
                </a:r>
                <a:r>
                  <a:rPr lang="ja-JP" altLang="en-US" sz="2400"/>
                  <a:t>の向上</a:t>
                </a:r>
              </a:p>
            </p:txBody>
          </p:sp>
          <p:sp>
            <p:nvSpPr>
              <p:cNvPr id="78876" name="AutoShape 28"/>
              <p:cNvSpPr>
                <a:spLocks noChangeArrowheads="1"/>
              </p:cNvSpPr>
              <p:nvPr/>
            </p:nvSpPr>
            <p:spPr bwMode="auto">
              <a:xfrm rot="-5379114">
                <a:off x="4554" y="3335"/>
                <a:ext cx="145" cy="681"/>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8889" name="Text Box 41"/>
              <p:cNvSpPr txBox="1">
                <a:spLocks noChangeArrowheads="1"/>
              </p:cNvSpPr>
              <p:nvPr/>
            </p:nvSpPr>
            <p:spPr bwMode="auto">
              <a:xfrm>
                <a:off x="3742" y="2614"/>
                <a:ext cx="1724" cy="44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i="1">
                    <a:solidFill>
                      <a:srgbClr val="FF0000"/>
                    </a:solidFill>
                  </a:rPr>
                  <a:t>運営事例まとめは職場活性化の一つの手段！</a:t>
                </a:r>
              </a:p>
            </p:txBody>
          </p:sp>
          <p:sp>
            <p:nvSpPr>
              <p:cNvPr id="78892" name="AutoShape 44"/>
              <p:cNvSpPr>
                <a:spLocks noChangeArrowheads="1"/>
              </p:cNvSpPr>
              <p:nvPr/>
            </p:nvSpPr>
            <p:spPr bwMode="auto">
              <a:xfrm>
                <a:off x="3651" y="2523"/>
                <a:ext cx="1996" cy="1724"/>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rgbClr val="99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78904" name="Text Box 56"/>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8905"/>
                                        </p:tgtEl>
                                        <p:attrNameLst>
                                          <p:attrName>style.visibility</p:attrName>
                                        </p:attrNameLst>
                                      </p:cBhvr>
                                      <p:to>
                                        <p:strVal val="visible"/>
                                      </p:to>
                                    </p:set>
                                    <p:animEffect transition="in" filter="blinds(horizontal)">
                                      <p:cBhvr>
                                        <p:cTn id="7" dur="500"/>
                                        <p:tgtEl>
                                          <p:spTgt spid="789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8906"/>
                                        </p:tgtEl>
                                        <p:attrNameLst>
                                          <p:attrName>style.visibility</p:attrName>
                                        </p:attrNameLst>
                                      </p:cBhvr>
                                      <p:to>
                                        <p:strVal val="visible"/>
                                      </p:to>
                                    </p:set>
                                    <p:animEffect transition="in" filter="blinds(horizontal)">
                                      <p:cBhvr>
                                        <p:cTn id="12" dur="500"/>
                                        <p:tgtEl>
                                          <p:spTgt spid="7890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8899"/>
                                        </p:tgtEl>
                                        <p:attrNameLst>
                                          <p:attrName>style.visibility</p:attrName>
                                        </p:attrNameLst>
                                      </p:cBhvr>
                                      <p:to>
                                        <p:strVal val="visible"/>
                                      </p:to>
                                    </p:set>
                                    <p:animEffect transition="in" filter="blinds(horizontal)">
                                      <p:cBhvr>
                                        <p:cTn id="17" dur="500"/>
                                        <p:tgtEl>
                                          <p:spTgt spid="788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Text Box 4"/>
          <p:cNvSpPr txBox="1">
            <a:spLocks noChangeArrowheads="1"/>
          </p:cNvSpPr>
          <p:nvPr/>
        </p:nvSpPr>
        <p:spPr bwMode="auto">
          <a:xfrm>
            <a:off x="323850" y="333375"/>
            <a:ext cx="5995988"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t>２）運営事例聴講により得られるもの</a:t>
            </a:r>
            <a:endParaRPr lang="ja-JP" altLang="en-US" sz="2000"/>
          </a:p>
        </p:txBody>
      </p:sp>
      <p:grpSp>
        <p:nvGrpSpPr>
          <p:cNvPr id="109591" name="Group 23"/>
          <p:cNvGrpSpPr>
            <a:grpSpLocks/>
          </p:cNvGrpSpPr>
          <p:nvPr/>
        </p:nvGrpSpPr>
        <p:grpSpPr bwMode="auto">
          <a:xfrm>
            <a:off x="395288" y="1628775"/>
            <a:ext cx="8208962" cy="1008063"/>
            <a:chOff x="249" y="1026"/>
            <a:chExt cx="5171" cy="635"/>
          </a:xfrm>
        </p:grpSpPr>
        <p:sp>
          <p:nvSpPr>
            <p:cNvPr id="109583" name="AutoShape 15"/>
            <p:cNvSpPr>
              <a:spLocks noChangeArrowheads="1"/>
            </p:cNvSpPr>
            <p:nvPr/>
          </p:nvSpPr>
          <p:spPr bwMode="auto">
            <a:xfrm>
              <a:off x="249" y="1026"/>
              <a:ext cx="5171" cy="635"/>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9574" name="Text Box 6"/>
            <p:cNvSpPr txBox="1">
              <a:spLocks noChangeArrowheads="1"/>
            </p:cNvSpPr>
            <p:nvPr/>
          </p:nvSpPr>
          <p:spPr bwMode="auto">
            <a:xfrm>
              <a:off x="340" y="1207"/>
              <a:ext cx="953"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リーダー</a:t>
              </a:r>
            </a:p>
          </p:txBody>
        </p:sp>
        <p:sp>
          <p:nvSpPr>
            <p:cNvPr id="109578" name="Text Box 10"/>
            <p:cNvSpPr txBox="1">
              <a:spLocks noChangeArrowheads="1"/>
            </p:cNvSpPr>
            <p:nvPr/>
          </p:nvSpPr>
          <p:spPr bwMode="auto">
            <a:xfrm>
              <a:off x="1383" y="1071"/>
              <a:ext cx="3674" cy="577"/>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・サークル運営のノウハウ</a:t>
              </a:r>
              <a:br>
                <a:rPr lang="ja-JP" altLang="en-US">
                  <a:solidFill>
                    <a:srgbClr val="0000FF"/>
                  </a:solidFill>
                </a:rPr>
              </a:br>
              <a:r>
                <a:rPr lang="ja-JP" altLang="en-US">
                  <a:solidFill>
                    <a:srgbClr val="0000FF"/>
                  </a:solidFill>
                </a:rPr>
                <a:t>・リーダーシップのとり方</a:t>
              </a:r>
              <a:br>
                <a:rPr lang="ja-JP" altLang="en-US">
                  <a:solidFill>
                    <a:srgbClr val="0000FF"/>
                  </a:solidFill>
                </a:rPr>
              </a:br>
              <a:r>
                <a:rPr lang="ja-JP" altLang="en-US">
                  <a:solidFill>
                    <a:srgbClr val="0000FF"/>
                  </a:solidFill>
                </a:rPr>
                <a:t>・リーダーとしての役割認識　他</a:t>
              </a:r>
            </a:p>
          </p:txBody>
        </p:sp>
      </p:grpSp>
      <p:sp>
        <p:nvSpPr>
          <p:cNvPr id="109579" name="Text Box 11"/>
          <p:cNvSpPr txBox="1">
            <a:spLocks noChangeArrowheads="1"/>
          </p:cNvSpPr>
          <p:nvPr/>
        </p:nvSpPr>
        <p:spPr bwMode="auto">
          <a:xfrm>
            <a:off x="1042988" y="908050"/>
            <a:ext cx="6192837" cy="64135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i="1"/>
              <a:t>より良いテーマ改善活動を進めるために</a:t>
            </a:r>
            <a:br>
              <a:rPr lang="ja-JP" altLang="en-US" i="1"/>
            </a:br>
            <a:r>
              <a:rPr lang="ja-JP" altLang="en-US" i="1"/>
              <a:t>　　　　　　　　　　サークルとして行うべき事が解る。</a:t>
            </a:r>
          </a:p>
        </p:txBody>
      </p:sp>
      <p:grpSp>
        <p:nvGrpSpPr>
          <p:cNvPr id="109592" name="Group 24"/>
          <p:cNvGrpSpPr>
            <a:grpSpLocks/>
          </p:cNvGrpSpPr>
          <p:nvPr/>
        </p:nvGrpSpPr>
        <p:grpSpPr bwMode="auto">
          <a:xfrm>
            <a:off x="395288" y="2781300"/>
            <a:ext cx="8424862" cy="1079500"/>
            <a:chOff x="249" y="1752"/>
            <a:chExt cx="5307" cy="680"/>
          </a:xfrm>
        </p:grpSpPr>
        <p:sp>
          <p:nvSpPr>
            <p:cNvPr id="109584" name="AutoShape 16"/>
            <p:cNvSpPr>
              <a:spLocks noChangeArrowheads="1"/>
            </p:cNvSpPr>
            <p:nvPr/>
          </p:nvSpPr>
          <p:spPr bwMode="auto">
            <a:xfrm>
              <a:off x="249" y="1752"/>
              <a:ext cx="5171" cy="680"/>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9573" name="Text Box 5"/>
            <p:cNvSpPr txBox="1">
              <a:spLocks noChangeArrowheads="1"/>
            </p:cNvSpPr>
            <p:nvPr/>
          </p:nvSpPr>
          <p:spPr bwMode="auto">
            <a:xfrm>
              <a:off x="1383" y="1798"/>
              <a:ext cx="4173" cy="577"/>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・将来自分がリーダーになったらやるべきこと、将来の目標</a:t>
              </a:r>
              <a:br>
                <a:rPr lang="ja-JP" altLang="en-US">
                  <a:solidFill>
                    <a:srgbClr val="0000FF"/>
                  </a:solidFill>
                </a:rPr>
              </a:br>
              <a:r>
                <a:rPr lang="ja-JP" altLang="en-US">
                  <a:solidFill>
                    <a:srgbClr val="0000FF"/>
                  </a:solidFill>
                </a:rPr>
                <a:t>・メンバーシップ</a:t>
              </a:r>
              <a:br>
                <a:rPr lang="ja-JP" altLang="en-US">
                  <a:solidFill>
                    <a:srgbClr val="0000FF"/>
                  </a:solidFill>
                </a:rPr>
              </a:br>
              <a:r>
                <a:rPr lang="ja-JP" altLang="en-US">
                  <a:solidFill>
                    <a:srgbClr val="0000FF"/>
                  </a:solidFill>
                </a:rPr>
                <a:t>・レベルの高い活動が出来た背景を知る　他</a:t>
              </a:r>
            </a:p>
          </p:txBody>
        </p:sp>
        <p:sp>
          <p:nvSpPr>
            <p:cNvPr id="109586" name="Text Box 18"/>
            <p:cNvSpPr txBox="1">
              <a:spLocks noChangeArrowheads="1"/>
            </p:cNvSpPr>
            <p:nvPr/>
          </p:nvSpPr>
          <p:spPr bwMode="auto">
            <a:xfrm>
              <a:off x="340" y="1963"/>
              <a:ext cx="998"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メンバー　　</a:t>
              </a:r>
            </a:p>
          </p:txBody>
        </p:sp>
      </p:grpSp>
      <p:sp>
        <p:nvSpPr>
          <p:cNvPr id="109589" name="Text Box 21"/>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４</a:t>
            </a:r>
          </a:p>
        </p:txBody>
      </p:sp>
      <p:grpSp>
        <p:nvGrpSpPr>
          <p:cNvPr id="109595" name="Group 27"/>
          <p:cNvGrpSpPr>
            <a:grpSpLocks/>
          </p:cNvGrpSpPr>
          <p:nvPr/>
        </p:nvGrpSpPr>
        <p:grpSpPr bwMode="auto">
          <a:xfrm>
            <a:off x="395288" y="4005263"/>
            <a:ext cx="8353425" cy="2617787"/>
            <a:chOff x="249" y="2523"/>
            <a:chExt cx="5262" cy="1649"/>
          </a:xfrm>
        </p:grpSpPr>
        <p:sp>
          <p:nvSpPr>
            <p:cNvPr id="109585" name="AutoShape 17"/>
            <p:cNvSpPr>
              <a:spLocks noChangeArrowheads="1"/>
            </p:cNvSpPr>
            <p:nvPr/>
          </p:nvSpPr>
          <p:spPr bwMode="auto">
            <a:xfrm>
              <a:off x="249" y="2523"/>
              <a:ext cx="5171" cy="1225"/>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9575" name="Text Box 7"/>
            <p:cNvSpPr txBox="1">
              <a:spLocks noChangeArrowheads="1"/>
            </p:cNvSpPr>
            <p:nvPr/>
          </p:nvSpPr>
          <p:spPr bwMode="auto">
            <a:xfrm>
              <a:off x="340" y="2972"/>
              <a:ext cx="816" cy="2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r>
                <a:rPr lang="ja-JP" altLang="en-US"/>
                <a:t>推進者</a:t>
              </a:r>
            </a:p>
          </p:txBody>
        </p:sp>
        <p:grpSp>
          <p:nvGrpSpPr>
            <p:cNvPr id="109594" name="Group 26"/>
            <p:cNvGrpSpPr>
              <a:grpSpLocks/>
            </p:cNvGrpSpPr>
            <p:nvPr/>
          </p:nvGrpSpPr>
          <p:grpSpPr bwMode="auto">
            <a:xfrm>
              <a:off x="1383" y="2568"/>
              <a:ext cx="4128" cy="1093"/>
              <a:chOff x="1383" y="2568"/>
              <a:chExt cx="4128" cy="1093"/>
            </a:xfrm>
          </p:grpSpPr>
          <p:sp>
            <p:nvSpPr>
              <p:cNvPr id="109576" name="Text Box 8"/>
              <p:cNvSpPr txBox="1">
                <a:spLocks noChangeArrowheads="1"/>
              </p:cNvSpPr>
              <p:nvPr/>
            </p:nvSpPr>
            <p:spPr bwMode="auto">
              <a:xfrm>
                <a:off x="1383" y="2999"/>
                <a:ext cx="3765"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・よりレベルの高い改善活動をするためのノウハウ</a:t>
                </a:r>
              </a:p>
            </p:txBody>
          </p:sp>
          <p:sp>
            <p:nvSpPr>
              <p:cNvPr id="109580" name="Text Box 12"/>
              <p:cNvSpPr txBox="1">
                <a:spLocks noChangeArrowheads="1"/>
              </p:cNvSpPr>
              <p:nvPr/>
            </p:nvSpPr>
            <p:spPr bwMode="auto">
              <a:xfrm>
                <a:off x="1383" y="2568"/>
                <a:ext cx="3991"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・ＱＣサークル活動の活性化に必要な事</a:t>
                </a:r>
              </a:p>
            </p:txBody>
          </p:sp>
          <p:sp>
            <p:nvSpPr>
              <p:cNvPr id="109581" name="Text Box 13"/>
              <p:cNvSpPr txBox="1">
                <a:spLocks noChangeArrowheads="1"/>
              </p:cNvSpPr>
              <p:nvPr/>
            </p:nvSpPr>
            <p:spPr bwMode="auto">
              <a:xfrm>
                <a:off x="1383" y="3215"/>
                <a:ext cx="362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・他社・他部署の推進者の取り組み</a:t>
                </a:r>
              </a:p>
            </p:txBody>
          </p:sp>
          <p:sp>
            <p:nvSpPr>
              <p:cNvPr id="109582" name="Text Box 14"/>
              <p:cNvSpPr txBox="1">
                <a:spLocks noChangeArrowheads="1"/>
              </p:cNvSpPr>
              <p:nvPr/>
            </p:nvSpPr>
            <p:spPr bwMode="auto">
              <a:xfrm>
                <a:off x="1383" y="2784"/>
                <a:ext cx="2631"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solidFill>
                      <a:srgbClr val="0000FF"/>
                    </a:solidFill>
                  </a:rPr>
                  <a:t>・推進者のサークルへの関わり方</a:t>
                </a:r>
              </a:p>
            </p:txBody>
          </p:sp>
          <p:sp>
            <p:nvSpPr>
              <p:cNvPr id="109588" name="Text Box 20"/>
              <p:cNvSpPr txBox="1">
                <a:spLocks noChangeArrowheads="1"/>
              </p:cNvSpPr>
              <p:nvPr/>
            </p:nvSpPr>
            <p:spPr bwMode="auto">
              <a:xfrm>
                <a:off x="1383" y="3430"/>
                <a:ext cx="412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・職場マネージメントにおけるＱＣサークル活動の役割　他</a:t>
                </a:r>
              </a:p>
            </p:txBody>
          </p:sp>
        </p:grpSp>
        <p:sp>
          <p:nvSpPr>
            <p:cNvPr id="109590" name="Text Box 22"/>
            <p:cNvSpPr txBox="1">
              <a:spLocks noChangeArrowheads="1"/>
            </p:cNvSpPr>
            <p:nvPr/>
          </p:nvSpPr>
          <p:spPr bwMode="auto">
            <a:xfrm>
              <a:off x="1973" y="3884"/>
              <a:ext cx="3266" cy="288"/>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i="1"/>
                <a:t>聴講により得られるものは大きい！</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9591"/>
                                        </p:tgtEl>
                                        <p:attrNameLst>
                                          <p:attrName>style.visibility</p:attrName>
                                        </p:attrNameLst>
                                      </p:cBhvr>
                                      <p:to>
                                        <p:strVal val="visible"/>
                                      </p:to>
                                    </p:set>
                                    <p:animEffect transition="in" filter="blinds(horizontal)">
                                      <p:cBhvr>
                                        <p:cTn id="7" dur="500"/>
                                        <p:tgtEl>
                                          <p:spTgt spid="1095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9592"/>
                                        </p:tgtEl>
                                        <p:attrNameLst>
                                          <p:attrName>style.visibility</p:attrName>
                                        </p:attrNameLst>
                                      </p:cBhvr>
                                      <p:to>
                                        <p:strVal val="visible"/>
                                      </p:to>
                                    </p:set>
                                    <p:animEffect transition="in" filter="blinds(horizontal)">
                                      <p:cBhvr>
                                        <p:cTn id="12" dur="500"/>
                                        <p:tgtEl>
                                          <p:spTgt spid="1095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9595"/>
                                        </p:tgtEl>
                                        <p:attrNameLst>
                                          <p:attrName>style.visibility</p:attrName>
                                        </p:attrNameLst>
                                      </p:cBhvr>
                                      <p:to>
                                        <p:strVal val="visible"/>
                                      </p:to>
                                    </p:set>
                                    <p:animEffect transition="in" filter="blinds(horizontal)">
                                      <p:cBhvr>
                                        <p:cTn id="17" dur="500"/>
                                        <p:tgtEl>
                                          <p:spTgt spid="10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08" name="Group 48"/>
          <p:cNvGrpSpPr>
            <a:grpSpLocks/>
          </p:cNvGrpSpPr>
          <p:nvPr/>
        </p:nvGrpSpPr>
        <p:grpSpPr bwMode="auto">
          <a:xfrm>
            <a:off x="179388" y="92075"/>
            <a:ext cx="8812212" cy="635000"/>
            <a:chOff x="113" y="58"/>
            <a:chExt cx="5551" cy="400"/>
          </a:xfrm>
        </p:grpSpPr>
        <p:sp>
          <p:nvSpPr>
            <p:cNvPr id="92195" name="Rectangle 35"/>
            <p:cNvSpPr>
              <a:spLocks noChangeArrowheads="1"/>
            </p:cNvSpPr>
            <p:nvPr/>
          </p:nvSpPr>
          <p:spPr bwMode="auto">
            <a:xfrm>
              <a:off x="152" y="95"/>
              <a:ext cx="5512" cy="363"/>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164" name="Text Box 4"/>
            <p:cNvSpPr txBox="1">
              <a:spLocks noChangeArrowheads="1"/>
            </p:cNvSpPr>
            <p:nvPr/>
          </p:nvSpPr>
          <p:spPr bwMode="auto">
            <a:xfrm>
              <a:off x="113" y="58"/>
              <a:ext cx="5489" cy="32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４．優秀なサークルリーダーが職場にもたらすもの</a:t>
              </a:r>
            </a:p>
          </p:txBody>
        </p:sp>
      </p:grpSp>
      <p:grpSp>
        <p:nvGrpSpPr>
          <p:cNvPr id="92222" name="Group 62"/>
          <p:cNvGrpSpPr>
            <a:grpSpLocks/>
          </p:cNvGrpSpPr>
          <p:nvPr/>
        </p:nvGrpSpPr>
        <p:grpSpPr bwMode="auto">
          <a:xfrm>
            <a:off x="539750" y="4654550"/>
            <a:ext cx="8280400" cy="1973263"/>
            <a:chOff x="340" y="2932"/>
            <a:chExt cx="5216" cy="1243"/>
          </a:xfrm>
        </p:grpSpPr>
        <p:grpSp>
          <p:nvGrpSpPr>
            <p:cNvPr id="92221" name="Group 61"/>
            <p:cNvGrpSpPr>
              <a:grpSpLocks/>
            </p:cNvGrpSpPr>
            <p:nvPr/>
          </p:nvGrpSpPr>
          <p:grpSpPr bwMode="auto">
            <a:xfrm>
              <a:off x="340" y="2932"/>
              <a:ext cx="5216" cy="1243"/>
              <a:chOff x="340" y="2932"/>
              <a:chExt cx="5216" cy="1243"/>
            </a:xfrm>
          </p:grpSpPr>
          <p:grpSp>
            <p:nvGrpSpPr>
              <p:cNvPr id="92220" name="Group 60"/>
              <p:cNvGrpSpPr>
                <a:grpSpLocks/>
              </p:cNvGrpSpPr>
              <p:nvPr/>
            </p:nvGrpSpPr>
            <p:grpSpPr bwMode="auto">
              <a:xfrm>
                <a:off x="340" y="3294"/>
                <a:ext cx="5216" cy="881"/>
                <a:chOff x="340" y="3294"/>
                <a:chExt cx="5216" cy="881"/>
              </a:xfrm>
            </p:grpSpPr>
            <p:sp>
              <p:nvSpPr>
                <p:cNvPr id="92179" name="Text Box 19"/>
                <p:cNvSpPr txBox="1">
                  <a:spLocks noChangeArrowheads="1"/>
                </p:cNvSpPr>
                <p:nvPr/>
              </p:nvSpPr>
              <p:spPr bwMode="auto">
                <a:xfrm>
                  <a:off x="884" y="3657"/>
                  <a:ext cx="4218" cy="518"/>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a:solidFill>
                        <a:schemeClr val="bg1"/>
                      </a:solidFill>
                    </a:rPr>
                    <a:t>優秀なサークルリーダーを育成することは</a:t>
                  </a:r>
                  <a:br>
                    <a:rPr lang="ja-JP" altLang="en-US" sz="2400">
                      <a:solidFill>
                        <a:schemeClr val="bg1"/>
                      </a:solidFill>
                    </a:rPr>
                  </a:br>
                  <a:r>
                    <a:rPr lang="ja-JP" altLang="en-US" sz="2400">
                      <a:solidFill>
                        <a:schemeClr val="bg1"/>
                      </a:solidFill>
                    </a:rPr>
                    <a:t>　　　将来の職場の核となる人を育てること</a:t>
                  </a:r>
                </a:p>
              </p:txBody>
            </p:sp>
            <p:sp>
              <p:nvSpPr>
                <p:cNvPr id="92184" name="Text Box 24"/>
                <p:cNvSpPr txBox="1">
                  <a:spLocks noChangeArrowheads="1"/>
                </p:cNvSpPr>
                <p:nvPr/>
              </p:nvSpPr>
              <p:spPr bwMode="auto">
                <a:xfrm>
                  <a:off x="340" y="3294"/>
                  <a:ext cx="5216" cy="2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i="1">
                      <a:solidFill>
                        <a:srgbClr val="FF0000"/>
                      </a:solidFill>
                    </a:rPr>
                    <a:t>環境変化に対応できる強靭な職場力つくり</a:t>
                  </a:r>
                  <a:r>
                    <a:rPr lang="ja-JP" altLang="en-US" sz="2000">
                      <a:solidFill>
                        <a:srgbClr val="FF0000"/>
                      </a:solidFill>
                    </a:rPr>
                    <a:t>　・　</a:t>
                  </a:r>
                  <a:r>
                    <a:rPr lang="ja-JP" altLang="en-US" sz="2400" i="1">
                      <a:solidFill>
                        <a:srgbClr val="FF0000"/>
                      </a:solidFill>
                    </a:rPr>
                    <a:t>活性化・職場力</a:t>
                  </a:r>
                </a:p>
              </p:txBody>
            </p:sp>
          </p:grpSp>
          <p:sp>
            <p:nvSpPr>
              <p:cNvPr id="92194" name="AutoShape 34"/>
              <p:cNvSpPr>
                <a:spLocks noChangeArrowheads="1"/>
              </p:cNvSpPr>
              <p:nvPr/>
            </p:nvSpPr>
            <p:spPr bwMode="auto">
              <a:xfrm rot="5400000">
                <a:off x="2609" y="2523"/>
                <a:ext cx="362" cy="117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2202" name="AutoShape 42"/>
            <p:cNvSpPr>
              <a:spLocks noChangeArrowheads="1"/>
            </p:cNvSpPr>
            <p:nvPr/>
          </p:nvSpPr>
          <p:spPr bwMode="auto">
            <a:xfrm rot="-3195064">
              <a:off x="5257" y="3366"/>
              <a:ext cx="268" cy="123"/>
            </a:xfrm>
            <a:prstGeom prst="rightArrow">
              <a:avLst>
                <a:gd name="adj1" fmla="val 50000"/>
                <a:gd name="adj2" fmla="val 5447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2187" name="Oval 27"/>
          <p:cNvSpPr>
            <a:spLocks noChangeArrowheads="1"/>
          </p:cNvSpPr>
          <p:nvPr/>
        </p:nvSpPr>
        <p:spPr bwMode="auto">
          <a:xfrm>
            <a:off x="4429125" y="981075"/>
            <a:ext cx="4464050" cy="1727200"/>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218" name="Group 58"/>
          <p:cNvGrpSpPr>
            <a:grpSpLocks/>
          </p:cNvGrpSpPr>
          <p:nvPr/>
        </p:nvGrpSpPr>
        <p:grpSpPr bwMode="auto">
          <a:xfrm>
            <a:off x="5076825" y="1196975"/>
            <a:ext cx="3671888" cy="1230313"/>
            <a:chOff x="3198" y="754"/>
            <a:chExt cx="2313" cy="775"/>
          </a:xfrm>
        </p:grpSpPr>
        <p:sp>
          <p:nvSpPr>
            <p:cNvPr id="92171" name="Text Box 11"/>
            <p:cNvSpPr txBox="1">
              <a:spLocks noChangeArrowheads="1"/>
            </p:cNvSpPr>
            <p:nvPr/>
          </p:nvSpPr>
          <p:spPr bwMode="auto">
            <a:xfrm>
              <a:off x="3288" y="1067"/>
              <a:ext cx="149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・やらされ感の払拭</a:t>
              </a:r>
            </a:p>
          </p:txBody>
        </p:sp>
        <p:sp>
          <p:nvSpPr>
            <p:cNvPr id="92172" name="Text Box 12"/>
            <p:cNvSpPr txBox="1">
              <a:spLocks noChangeArrowheads="1"/>
            </p:cNvSpPr>
            <p:nvPr/>
          </p:nvSpPr>
          <p:spPr bwMode="auto">
            <a:xfrm>
              <a:off x="3288" y="1298"/>
              <a:ext cx="2223"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・より高い目標にチャレンジ</a:t>
              </a:r>
            </a:p>
          </p:txBody>
        </p:sp>
        <p:sp>
          <p:nvSpPr>
            <p:cNvPr id="92174" name="Text Box 14"/>
            <p:cNvSpPr txBox="1">
              <a:spLocks noChangeArrowheads="1"/>
            </p:cNvSpPr>
            <p:nvPr/>
          </p:nvSpPr>
          <p:spPr bwMode="auto">
            <a:xfrm>
              <a:off x="3198" y="754"/>
              <a:ext cx="1861"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３）モチベーション向上</a:t>
              </a:r>
            </a:p>
          </p:txBody>
        </p:sp>
      </p:grpSp>
      <p:sp>
        <p:nvSpPr>
          <p:cNvPr id="92191" name="Oval 31"/>
          <p:cNvSpPr>
            <a:spLocks noChangeArrowheads="1"/>
          </p:cNvSpPr>
          <p:nvPr/>
        </p:nvSpPr>
        <p:spPr bwMode="auto">
          <a:xfrm>
            <a:off x="250825" y="836613"/>
            <a:ext cx="4033838" cy="1800225"/>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216" name="Group 56"/>
          <p:cNvGrpSpPr>
            <a:grpSpLocks/>
          </p:cNvGrpSpPr>
          <p:nvPr/>
        </p:nvGrpSpPr>
        <p:grpSpPr bwMode="auto">
          <a:xfrm>
            <a:off x="755650" y="1058863"/>
            <a:ext cx="2952750" cy="1368425"/>
            <a:chOff x="476" y="667"/>
            <a:chExt cx="1860" cy="862"/>
          </a:xfrm>
        </p:grpSpPr>
        <p:sp>
          <p:nvSpPr>
            <p:cNvPr id="92170" name="Text Box 10"/>
            <p:cNvSpPr txBox="1">
              <a:spLocks noChangeArrowheads="1"/>
            </p:cNvSpPr>
            <p:nvPr/>
          </p:nvSpPr>
          <p:spPr bwMode="auto">
            <a:xfrm>
              <a:off x="476" y="667"/>
              <a:ext cx="1860"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１）改善活動に積極的に</a:t>
              </a:r>
              <a:br>
                <a:rPr lang="ja-JP" altLang="en-US"/>
              </a:br>
              <a:r>
                <a:rPr lang="ja-JP" altLang="en-US"/>
                <a:t>　　取り組む風土が出来る</a:t>
              </a:r>
            </a:p>
          </p:txBody>
        </p:sp>
        <p:sp>
          <p:nvSpPr>
            <p:cNvPr id="92192" name="Text Box 32"/>
            <p:cNvSpPr txBox="1">
              <a:spLocks noChangeArrowheads="1"/>
            </p:cNvSpPr>
            <p:nvPr/>
          </p:nvSpPr>
          <p:spPr bwMode="auto">
            <a:xfrm>
              <a:off x="748" y="1071"/>
              <a:ext cx="1315"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・改善提案</a:t>
              </a:r>
            </a:p>
          </p:txBody>
        </p:sp>
        <p:sp>
          <p:nvSpPr>
            <p:cNvPr id="92193" name="Text Box 33"/>
            <p:cNvSpPr txBox="1">
              <a:spLocks noChangeArrowheads="1"/>
            </p:cNvSpPr>
            <p:nvPr/>
          </p:nvSpPr>
          <p:spPr bwMode="auto">
            <a:xfrm>
              <a:off x="748" y="1298"/>
              <a:ext cx="1315"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・創意工夫</a:t>
              </a:r>
            </a:p>
          </p:txBody>
        </p:sp>
      </p:grpSp>
      <p:sp>
        <p:nvSpPr>
          <p:cNvPr id="92186" name="Oval 26"/>
          <p:cNvSpPr>
            <a:spLocks noChangeArrowheads="1"/>
          </p:cNvSpPr>
          <p:nvPr/>
        </p:nvSpPr>
        <p:spPr bwMode="auto">
          <a:xfrm>
            <a:off x="107950" y="2781300"/>
            <a:ext cx="4105275" cy="2303463"/>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217" name="Group 57"/>
          <p:cNvGrpSpPr>
            <a:grpSpLocks/>
          </p:cNvGrpSpPr>
          <p:nvPr/>
        </p:nvGrpSpPr>
        <p:grpSpPr bwMode="auto">
          <a:xfrm>
            <a:off x="539750" y="3148013"/>
            <a:ext cx="3600450" cy="1720850"/>
            <a:chOff x="340" y="1983"/>
            <a:chExt cx="2268" cy="1084"/>
          </a:xfrm>
        </p:grpSpPr>
        <p:sp>
          <p:nvSpPr>
            <p:cNvPr id="92167" name="Text Box 7"/>
            <p:cNvSpPr txBox="1">
              <a:spLocks noChangeArrowheads="1"/>
            </p:cNvSpPr>
            <p:nvPr/>
          </p:nvSpPr>
          <p:spPr bwMode="auto">
            <a:xfrm>
              <a:off x="748" y="2836"/>
              <a:ext cx="86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・技能伝承</a:t>
              </a:r>
            </a:p>
          </p:txBody>
        </p:sp>
        <p:sp>
          <p:nvSpPr>
            <p:cNvPr id="92168" name="Text Box 8"/>
            <p:cNvSpPr txBox="1">
              <a:spLocks noChangeArrowheads="1"/>
            </p:cNvSpPr>
            <p:nvPr/>
          </p:nvSpPr>
          <p:spPr bwMode="auto">
            <a:xfrm>
              <a:off x="749" y="2386"/>
              <a:ext cx="1859"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・仕事に関する知識</a:t>
              </a:r>
            </a:p>
          </p:txBody>
        </p:sp>
        <p:sp>
          <p:nvSpPr>
            <p:cNvPr id="92177" name="Text Box 17"/>
            <p:cNvSpPr txBox="1">
              <a:spLocks noChangeArrowheads="1"/>
            </p:cNvSpPr>
            <p:nvPr/>
          </p:nvSpPr>
          <p:spPr bwMode="auto">
            <a:xfrm>
              <a:off x="749" y="2613"/>
              <a:ext cx="158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・新しい技術・技能</a:t>
              </a:r>
            </a:p>
          </p:txBody>
        </p:sp>
        <p:sp>
          <p:nvSpPr>
            <p:cNvPr id="92176" name="Text Box 16"/>
            <p:cNvSpPr txBox="1">
              <a:spLocks noChangeArrowheads="1"/>
            </p:cNvSpPr>
            <p:nvPr/>
          </p:nvSpPr>
          <p:spPr bwMode="auto">
            <a:xfrm>
              <a:off x="340" y="1983"/>
              <a:ext cx="1861"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２）自ら勉強し能力を高め</a:t>
              </a:r>
              <a:br>
                <a:rPr lang="ja-JP" altLang="en-US"/>
              </a:br>
              <a:r>
                <a:rPr lang="ja-JP" altLang="en-US"/>
                <a:t>　　ようとする姿勢</a:t>
              </a:r>
            </a:p>
          </p:txBody>
        </p:sp>
      </p:grpSp>
      <p:pic>
        <p:nvPicPr>
          <p:cNvPr id="92196" name="Picture 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916113"/>
            <a:ext cx="2303463" cy="177006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9" name="Oval 29"/>
          <p:cNvSpPr>
            <a:spLocks noChangeArrowheads="1"/>
          </p:cNvSpPr>
          <p:nvPr/>
        </p:nvSpPr>
        <p:spPr bwMode="auto">
          <a:xfrm>
            <a:off x="4498975" y="3141663"/>
            <a:ext cx="4465638" cy="1800225"/>
          </a:xfrm>
          <a:prstGeom prst="ellipse">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92219" name="Group 59"/>
          <p:cNvGrpSpPr>
            <a:grpSpLocks/>
          </p:cNvGrpSpPr>
          <p:nvPr/>
        </p:nvGrpSpPr>
        <p:grpSpPr bwMode="auto">
          <a:xfrm>
            <a:off x="5148263" y="3422650"/>
            <a:ext cx="3816350" cy="1374775"/>
            <a:chOff x="3243" y="2156"/>
            <a:chExt cx="2404" cy="866"/>
          </a:xfrm>
        </p:grpSpPr>
        <p:sp>
          <p:nvSpPr>
            <p:cNvPr id="92169" name="Text Box 9"/>
            <p:cNvSpPr txBox="1">
              <a:spLocks noChangeArrowheads="1"/>
            </p:cNvSpPr>
            <p:nvPr/>
          </p:nvSpPr>
          <p:spPr bwMode="auto">
            <a:xfrm>
              <a:off x="3243" y="2156"/>
              <a:ext cx="2177"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t>４）より良い人間関係つくり</a:t>
              </a:r>
            </a:p>
          </p:txBody>
        </p:sp>
        <p:sp>
          <p:nvSpPr>
            <p:cNvPr id="92173" name="Text Box 13"/>
            <p:cNvSpPr txBox="1">
              <a:spLocks noChangeArrowheads="1"/>
            </p:cNvSpPr>
            <p:nvPr/>
          </p:nvSpPr>
          <p:spPr bwMode="auto">
            <a:xfrm>
              <a:off x="3288" y="2791"/>
              <a:ext cx="1860"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・上司部下の信頼関係</a:t>
              </a:r>
            </a:p>
          </p:txBody>
        </p:sp>
        <p:sp>
          <p:nvSpPr>
            <p:cNvPr id="92188" name="Text Box 28"/>
            <p:cNvSpPr txBox="1">
              <a:spLocks noChangeArrowheads="1"/>
            </p:cNvSpPr>
            <p:nvPr/>
          </p:nvSpPr>
          <p:spPr bwMode="auto">
            <a:xfrm>
              <a:off x="3289" y="2589"/>
              <a:ext cx="2358"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・職場のコミュニケーション</a:t>
              </a:r>
            </a:p>
          </p:txBody>
        </p:sp>
        <p:sp>
          <p:nvSpPr>
            <p:cNvPr id="92207" name="Text Box 47"/>
            <p:cNvSpPr txBox="1">
              <a:spLocks noChangeArrowheads="1"/>
            </p:cNvSpPr>
            <p:nvPr/>
          </p:nvSpPr>
          <p:spPr bwMode="auto">
            <a:xfrm>
              <a:off x="3288" y="2383"/>
              <a:ext cx="1542"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FF"/>
                  </a:solidFill>
                </a:rPr>
                <a:t>・チームワーク</a:t>
              </a:r>
            </a:p>
          </p:txBody>
        </p:sp>
      </p:grpSp>
      <p:sp>
        <p:nvSpPr>
          <p:cNvPr id="92215" name="Text Box 55"/>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2216"/>
                                        </p:tgtEl>
                                        <p:attrNameLst>
                                          <p:attrName>style.visibility</p:attrName>
                                        </p:attrNameLst>
                                      </p:cBhvr>
                                      <p:to>
                                        <p:strVal val="visible"/>
                                      </p:to>
                                    </p:set>
                                    <p:animEffect transition="in" filter="blinds(horizontal)">
                                      <p:cBhvr>
                                        <p:cTn id="7" dur="500"/>
                                        <p:tgtEl>
                                          <p:spTgt spid="922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2217"/>
                                        </p:tgtEl>
                                        <p:attrNameLst>
                                          <p:attrName>style.visibility</p:attrName>
                                        </p:attrNameLst>
                                      </p:cBhvr>
                                      <p:to>
                                        <p:strVal val="visible"/>
                                      </p:to>
                                    </p:set>
                                    <p:animEffect transition="in" filter="blinds(horizontal)">
                                      <p:cBhvr>
                                        <p:cTn id="12" dur="500"/>
                                        <p:tgtEl>
                                          <p:spTgt spid="922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2218"/>
                                        </p:tgtEl>
                                        <p:attrNameLst>
                                          <p:attrName>style.visibility</p:attrName>
                                        </p:attrNameLst>
                                      </p:cBhvr>
                                      <p:to>
                                        <p:strVal val="visible"/>
                                      </p:to>
                                    </p:set>
                                    <p:animEffect transition="in" filter="blinds(horizontal)">
                                      <p:cBhvr>
                                        <p:cTn id="17" dur="500"/>
                                        <p:tgtEl>
                                          <p:spTgt spid="922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92219"/>
                                        </p:tgtEl>
                                        <p:attrNameLst>
                                          <p:attrName>style.visibility</p:attrName>
                                        </p:attrNameLst>
                                      </p:cBhvr>
                                      <p:to>
                                        <p:strVal val="visible"/>
                                      </p:to>
                                    </p:set>
                                    <p:animEffect transition="in" filter="blinds(horizontal)">
                                      <p:cBhvr>
                                        <p:cTn id="22" dur="500"/>
                                        <p:tgtEl>
                                          <p:spTgt spid="922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92222"/>
                                        </p:tgtEl>
                                        <p:attrNameLst>
                                          <p:attrName>style.visibility</p:attrName>
                                        </p:attrNameLst>
                                      </p:cBhvr>
                                      <p:to>
                                        <p:strVal val="visible"/>
                                      </p:to>
                                    </p:set>
                                    <p:animEffect transition="in" filter="blinds(horizontal)">
                                      <p:cBhvr>
                                        <p:cTn id="27" dur="500"/>
                                        <p:tgtEl>
                                          <p:spTgt spid="92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40" name="Group 28"/>
          <p:cNvGrpSpPr>
            <a:grpSpLocks/>
          </p:cNvGrpSpPr>
          <p:nvPr/>
        </p:nvGrpSpPr>
        <p:grpSpPr bwMode="auto">
          <a:xfrm>
            <a:off x="179388" y="257175"/>
            <a:ext cx="6697662" cy="579438"/>
            <a:chOff x="113" y="162"/>
            <a:chExt cx="4219" cy="365"/>
          </a:xfrm>
        </p:grpSpPr>
        <p:sp>
          <p:nvSpPr>
            <p:cNvPr id="90136" name="Rectangle 24"/>
            <p:cNvSpPr>
              <a:spLocks noChangeArrowheads="1"/>
            </p:cNvSpPr>
            <p:nvPr/>
          </p:nvSpPr>
          <p:spPr bwMode="auto">
            <a:xfrm>
              <a:off x="158" y="210"/>
              <a:ext cx="4174" cy="317"/>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116" name="Text Box 4"/>
            <p:cNvSpPr txBox="1">
              <a:spLocks noChangeArrowheads="1"/>
            </p:cNvSpPr>
            <p:nvPr/>
          </p:nvSpPr>
          <p:spPr bwMode="auto">
            <a:xfrm>
              <a:off x="113" y="162"/>
              <a:ext cx="4173" cy="32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800">
                  <a:solidFill>
                    <a:schemeClr val="bg1"/>
                  </a:solidFill>
                </a:rPr>
                <a:t>５．ｻｰｸﾙﾘｰﾀﾞｰﾞに期待される六つの能力</a:t>
              </a:r>
            </a:p>
          </p:txBody>
        </p:sp>
      </p:grpSp>
      <p:grpSp>
        <p:nvGrpSpPr>
          <p:cNvPr id="90143" name="Group 31"/>
          <p:cNvGrpSpPr>
            <a:grpSpLocks/>
          </p:cNvGrpSpPr>
          <p:nvPr/>
        </p:nvGrpSpPr>
        <p:grpSpPr bwMode="auto">
          <a:xfrm>
            <a:off x="323850" y="4797425"/>
            <a:ext cx="8459788" cy="1871663"/>
            <a:chOff x="204" y="3022"/>
            <a:chExt cx="5329" cy="1179"/>
          </a:xfrm>
        </p:grpSpPr>
        <p:sp>
          <p:nvSpPr>
            <p:cNvPr id="90132" name="AutoShape 20"/>
            <p:cNvSpPr>
              <a:spLocks noChangeArrowheads="1"/>
            </p:cNvSpPr>
            <p:nvPr/>
          </p:nvSpPr>
          <p:spPr bwMode="auto">
            <a:xfrm>
              <a:off x="204" y="3022"/>
              <a:ext cx="5329" cy="1179"/>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119" name="Text Box 7"/>
            <p:cNvSpPr txBox="1">
              <a:spLocks noChangeArrowheads="1"/>
            </p:cNvSpPr>
            <p:nvPr/>
          </p:nvSpPr>
          <p:spPr bwMode="auto">
            <a:xfrm>
              <a:off x="295" y="3142"/>
              <a:ext cx="2177"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3)</a:t>
              </a:r>
              <a:r>
                <a:rPr lang="ja-JP" altLang="en-US" sz="2400"/>
                <a:t>指導力</a:t>
              </a:r>
            </a:p>
          </p:txBody>
        </p:sp>
        <p:sp>
          <p:nvSpPr>
            <p:cNvPr id="90126" name="Text Box 14"/>
            <p:cNvSpPr txBox="1">
              <a:spLocks noChangeArrowheads="1"/>
            </p:cNvSpPr>
            <p:nvPr/>
          </p:nvSpPr>
          <p:spPr bwMode="auto">
            <a:xfrm>
              <a:off x="612" y="3566"/>
              <a:ext cx="1633"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メンバーとともに目標に向かって活動する</a:t>
              </a:r>
            </a:p>
          </p:txBody>
        </p:sp>
        <p:sp>
          <p:nvSpPr>
            <p:cNvPr id="90128" name="Text Box 16"/>
            <p:cNvSpPr txBox="1">
              <a:spLocks noChangeArrowheads="1"/>
            </p:cNvSpPr>
            <p:nvPr/>
          </p:nvSpPr>
          <p:spPr bwMode="auto">
            <a:xfrm>
              <a:off x="2563" y="3051"/>
              <a:ext cx="2903" cy="1059"/>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rgbClr val="000099"/>
                  </a:solidFill>
                </a:rPr>
                <a:t>・知識・技能技術を高め、仕事に自信を持つ</a:t>
              </a:r>
            </a:p>
            <a:p>
              <a:pPr>
                <a:spcBef>
                  <a:spcPct val="50000"/>
                </a:spcBef>
              </a:pPr>
              <a:r>
                <a:rPr lang="ja-JP" altLang="en-US" sz="1600">
                  <a:solidFill>
                    <a:srgbClr val="000099"/>
                  </a:solidFill>
                </a:rPr>
                <a:t>・自ら率先して動く（行動力）を心がける</a:t>
              </a:r>
            </a:p>
            <a:p>
              <a:pPr>
                <a:spcBef>
                  <a:spcPct val="50000"/>
                </a:spcBef>
              </a:pPr>
              <a:r>
                <a:rPr lang="ja-JP" altLang="en-US" sz="1600">
                  <a:solidFill>
                    <a:srgbClr val="000099"/>
                  </a:solidFill>
                </a:rPr>
                <a:t>・やる気を起こさせるコミュニケーション能力</a:t>
              </a:r>
              <a:br>
                <a:rPr lang="ja-JP" altLang="en-US" sz="1600">
                  <a:solidFill>
                    <a:srgbClr val="000099"/>
                  </a:solidFill>
                </a:rPr>
              </a:br>
              <a:r>
                <a:rPr lang="ja-JP" altLang="en-US" sz="1600">
                  <a:solidFill>
                    <a:srgbClr val="000099"/>
                  </a:solidFill>
                </a:rPr>
                <a:t>　を磨く</a:t>
              </a:r>
            </a:p>
            <a:p>
              <a:pPr>
                <a:spcBef>
                  <a:spcPct val="50000"/>
                </a:spcBef>
              </a:pPr>
              <a:r>
                <a:rPr lang="ja-JP" altLang="en-US" sz="1600">
                  <a:solidFill>
                    <a:srgbClr val="000099"/>
                  </a:solidFill>
                </a:rPr>
                <a:t>・高い目標に挑戦し続ける</a:t>
              </a:r>
            </a:p>
          </p:txBody>
        </p:sp>
      </p:grpSp>
      <p:grpSp>
        <p:nvGrpSpPr>
          <p:cNvPr id="90141" name="Group 29"/>
          <p:cNvGrpSpPr>
            <a:grpSpLocks/>
          </p:cNvGrpSpPr>
          <p:nvPr/>
        </p:nvGrpSpPr>
        <p:grpSpPr bwMode="auto">
          <a:xfrm>
            <a:off x="360363" y="908050"/>
            <a:ext cx="8532812" cy="1944688"/>
            <a:chOff x="227" y="572"/>
            <a:chExt cx="5375" cy="1225"/>
          </a:xfrm>
        </p:grpSpPr>
        <p:sp>
          <p:nvSpPr>
            <p:cNvPr id="90130" name="AutoShape 18"/>
            <p:cNvSpPr>
              <a:spLocks noChangeArrowheads="1"/>
            </p:cNvSpPr>
            <p:nvPr/>
          </p:nvSpPr>
          <p:spPr bwMode="auto">
            <a:xfrm>
              <a:off x="227" y="754"/>
              <a:ext cx="5329" cy="1043"/>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117" name="Text Box 5"/>
            <p:cNvSpPr txBox="1">
              <a:spLocks noChangeArrowheads="1"/>
            </p:cNvSpPr>
            <p:nvPr/>
          </p:nvSpPr>
          <p:spPr bwMode="auto">
            <a:xfrm>
              <a:off x="340" y="799"/>
              <a:ext cx="2177"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1)</a:t>
              </a:r>
              <a:r>
                <a:rPr lang="ja-JP" altLang="en-US" sz="2400"/>
                <a:t>情報・知識活用力</a:t>
              </a:r>
            </a:p>
          </p:txBody>
        </p:sp>
        <p:sp>
          <p:nvSpPr>
            <p:cNvPr id="90123" name="Text Box 11"/>
            <p:cNvSpPr txBox="1">
              <a:spLocks noChangeArrowheads="1"/>
            </p:cNvSpPr>
            <p:nvPr/>
          </p:nvSpPr>
          <p:spPr bwMode="auto">
            <a:xfrm>
              <a:off x="2608" y="847"/>
              <a:ext cx="2812" cy="90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rgbClr val="000099"/>
                  </a:solidFill>
                </a:rPr>
                <a:t>・必要な情報は自ら取りに行く</a:t>
              </a:r>
            </a:p>
            <a:p>
              <a:pPr>
                <a:spcBef>
                  <a:spcPct val="50000"/>
                </a:spcBef>
              </a:pPr>
              <a:r>
                <a:rPr lang="ja-JP" altLang="en-US" sz="1600">
                  <a:solidFill>
                    <a:srgbClr val="000099"/>
                  </a:solidFill>
                </a:rPr>
                <a:t>・業務とサークル活動を融合し、知識の</a:t>
              </a:r>
              <a:br>
                <a:rPr lang="ja-JP" altLang="en-US" sz="1600">
                  <a:solidFill>
                    <a:srgbClr val="000099"/>
                  </a:solidFill>
                </a:rPr>
              </a:br>
              <a:r>
                <a:rPr lang="ja-JP" altLang="en-US" sz="1600">
                  <a:solidFill>
                    <a:srgbClr val="000099"/>
                  </a:solidFill>
                </a:rPr>
                <a:t>　共有化を図る</a:t>
              </a:r>
              <a:br>
                <a:rPr lang="ja-JP" altLang="en-US" sz="1600">
                  <a:solidFill>
                    <a:srgbClr val="000099"/>
                  </a:solidFill>
                </a:rPr>
              </a:br>
              <a:r>
                <a:rPr lang="ja-JP" altLang="en-US" sz="1600">
                  <a:solidFill>
                    <a:srgbClr val="000099"/>
                  </a:solidFill>
                </a:rPr>
                <a:t>・現場とコミュニケーションのパイプを</a:t>
              </a:r>
              <a:br>
                <a:rPr lang="ja-JP" altLang="en-US" sz="1600">
                  <a:solidFill>
                    <a:srgbClr val="000099"/>
                  </a:solidFill>
                </a:rPr>
              </a:br>
              <a:r>
                <a:rPr lang="ja-JP" altLang="en-US" sz="1600">
                  <a:solidFill>
                    <a:srgbClr val="000099"/>
                  </a:solidFill>
                </a:rPr>
                <a:t>　蜜にしておく</a:t>
              </a:r>
            </a:p>
          </p:txBody>
        </p:sp>
        <p:sp>
          <p:nvSpPr>
            <p:cNvPr id="90124" name="Text Box 12"/>
            <p:cNvSpPr txBox="1">
              <a:spLocks noChangeArrowheads="1"/>
            </p:cNvSpPr>
            <p:nvPr/>
          </p:nvSpPr>
          <p:spPr bwMode="auto">
            <a:xfrm>
              <a:off x="658" y="1207"/>
              <a:ext cx="1406"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情報・知識を共有し、活用する</a:t>
              </a:r>
            </a:p>
          </p:txBody>
        </p:sp>
        <p:sp>
          <p:nvSpPr>
            <p:cNvPr id="90138" name="Text Box 26"/>
            <p:cNvSpPr txBox="1">
              <a:spLocks noChangeArrowheads="1"/>
            </p:cNvSpPr>
            <p:nvPr/>
          </p:nvSpPr>
          <p:spPr bwMode="auto">
            <a:xfrm>
              <a:off x="3878" y="572"/>
              <a:ext cx="1724" cy="17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200">
                  <a:latin typeface="ＭＳ Ｐゴシック" pitchFamily="50" charset="-128"/>
                  <a:ea typeface="ＭＳ Ｐゴシック" pitchFamily="50" charset="-128"/>
                </a:rPr>
                <a:t>QC</a:t>
              </a:r>
              <a:r>
                <a:rPr lang="ja-JP" altLang="en-US" sz="1200">
                  <a:latin typeface="ＭＳ Ｐゴシック" pitchFamily="50" charset="-128"/>
                  <a:ea typeface="ＭＳ Ｐゴシック" pitchFamily="50" charset="-128"/>
                </a:rPr>
                <a:t>サークル誌　</a:t>
              </a:r>
              <a:r>
                <a:rPr lang="en-US" altLang="ja-JP" sz="1200">
                  <a:latin typeface="ＭＳ Ｐゴシック" pitchFamily="50" charset="-128"/>
                  <a:ea typeface="ＭＳ Ｐゴシック" pitchFamily="50" charset="-128"/>
                </a:rPr>
                <a:t>2008APRILN0561</a:t>
              </a:r>
              <a:r>
                <a:rPr lang="ja-JP" altLang="en-US" sz="1200">
                  <a:latin typeface="ＭＳ Ｐゴシック" pitchFamily="50" charset="-128"/>
                  <a:ea typeface="ＭＳ Ｐゴシック" pitchFamily="50" charset="-128"/>
                </a:rPr>
                <a:t>　より</a:t>
              </a:r>
            </a:p>
          </p:txBody>
        </p:sp>
      </p:grpSp>
      <p:grpSp>
        <p:nvGrpSpPr>
          <p:cNvPr id="90142" name="Group 30"/>
          <p:cNvGrpSpPr>
            <a:grpSpLocks/>
          </p:cNvGrpSpPr>
          <p:nvPr/>
        </p:nvGrpSpPr>
        <p:grpSpPr bwMode="auto">
          <a:xfrm>
            <a:off x="323850" y="2997200"/>
            <a:ext cx="8785225" cy="1655763"/>
            <a:chOff x="204" y="1888"/>
            <a:chExt cx="5534" cy="1043"/>
          </a:xfrm>
        </p:grpSpPr>
        <p:sp>
          <p:nvSpPr>
            <p:cNvPr id="90131" name="AutoShape 19"/>
            <p:cNvSpPr>
              <a:spLocks noChangeArrowheads="1"/>
            </p:cNvSpPr>
            <p:nvPr/>
          </p:nvSpPr>
          <p:spPr bwMode="auto">
            <a:xfrm>
              <a:off x="204" y="1888"/>
              <a:ext cx="5329" cy="1043"/>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118" name="Text Box 6"/>
            <p:cNvSpPr txBox="1">
              <a:spLocks noChangeArrowheads="1"/>
            </p:cNvSpPr>
            <p:nvPr/>
          </p:nvSpPr>
          <p:spPr bwMode="auto">
            <a:xfrm>
              <a:off x="340" y="1933"/>
              <a:ext cx="2087"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2)</a:t>
              </a:r>
              <a:r>
                <a:rPr lang="ja-JP" altLang="en-US" sz="2400"/>
                <a:t>人間関係力</a:t>
              </a:r>
            </a:p>
          </p:txBody>
        </p:sp>
        <p:sp>
          <p:nvSpPr>
            <p:cNvPr id="90125" name="Text Box 13"/>
            <p:cNvSpPr txBox="1">
              <a:spLocks noChangeArrowheads="1"/>
            </p:cNvSpPr>
            <p:nvPr/>
          </p:nvSpPr>
          <p:spPr bwMode="auto">
            <a:xfrm>
              <a:off x="658" y="2341"/>
              <a:ext cx="1167"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メンバーと良い関係を築く</a:t>
              </a:r>
            </a:p>
          </p:txBody>
        </p:sp>
        <p:sp>
          <p:nvSpPr>
            <p:cNvPr id="90127" name="Text Box 15"/>
            <p:cNvSpPr txBox="1">
              <a:spLocks noChangeArrowheads="1"/>
            </p:cNvSpPr>
            <p:nvPr/>
          </p:nvSpPr>
          <p:spPr bwMode="auto">
            <a:xfrm>
              <a:off x="2563" y="1936"/>
              <a:ext cx="2857" cy="90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solidFill>
                    <a:srgbClr val="000099"/>
                  </a:solidFill>
                </a:rPr>
                <a:t>・個人技だけでなく、感動を大切に</a:t>
              </a:r>
            </a:p>
            <a:p>
              <a:pPr>
                <a:spcBef>
                  <a:spcPct val="50000"/>
                </a:spcBef>
              </a:pPr>
              <a:r>
                <a:rPr lang="ja-JP" altLang="en-US" sz="1600">
                  <a:solidFill>
                    <a:srgbClr val="000099"/>
                  </a:solidFill>
                </a:rPr>
                <a:t>・信頼関係を構築</a:t>
              </a:r>
            </a:p>
            <a:p>
              <a:pPr>
                <a:spcBef>
                  <a:spcPct val="50000"/>
                </a:spcBef>
              </a:pPr>
              <a:r>
                <a:rPr lang="ja-JP" altLang="en-US" sz="1600">
                  <a:solidFill>
                    <a:srgbClr val="000099"/>
                  </a:solidFill>
                </a:rPr>
                <a:t>・自主性を大切に</a:t>
              </a:r>
            </a:p>
            <a:p>
              <a:pPr>
                <a:spcBef>
                  <a:spcPct val="50000"/>
                </a:spcBef>
              </a:pPr>
              <a:r>
                <a:rPr lang="ja-JP" altLang="en-US" sz="1600">
                  <a:solidFill>
                    <a:srgbClr val="000099"/>
                  </a:solidFill>
                </a:rPr>
                <a:t>・観察力を高めて情報を収集する</a:t>
              </a:r>
            </a:p>
          </p:txBody>
        </p:sp>
        <p:pic>
          <p:nvPicPr>
            <p:cNvPr id="90139" name="Picture 2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9" y="1926"/>
              <a:ext cx="1089" cy="960"/>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0144" name="Text Box 32"/>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0141"/>
                                        </p:tgtEl>
                                        <p:attrNameLst>
                                          <p:attrName>style.visibility</p:attrName>
                                        </p:attrNameLst>
                                      </p:cBhvr>
                                      <p:to>
                                        <p:strVal val="visible"/>
                                      </p:to>
                                    </p:set>
                                    <p:animEffect transition="in" filter="blinds(horizontal)">
                                      <p:cBhvr>
                                        <p:cTn id="7" dur="500"/>
                                        <p:tgtEl>
                                          <p:spTgt spid="901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0142"/>
                                        </p:tgtEl>
                                        <p:attrNameLst>
                                          <p:attrName>style.visibility</p:attrName>
                                        </p:attrNameLst>
                                      </p:cBhvr>
                                      <p:to>
                                        <p:strVal val="visible"/>
                                      </p:to>
                                    </p:set>
                                    <p:animEffect transition="in" filter="blinds(horizontal)">
                                      <p:cBhvr>
                                        <p:cTn id="12" dur="500"/>
                                        <p:tgtEl>
                                          <p:spTgt spid="901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0143"/>
                                        </p:tgtEl>
                                        <p:attrNameLst>
                                          <p:attrName>style.visibility</p:attrName>
                                        </p:attrNameLst>
                                      </p:cBhvr>
                                      <p:to>
                                        <p:strVal val="visible"/>
                                      </p:to>
                                    </p:set>
                                    <p:animEffect transition="in" filter="blinds(horizontal)">
                                      <p:cBhvr>
                                        <p:cTn id="17" dur="500"/>
                                        <p:tgtEl>
                                          <p:spTgt spid="90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56" name="Group 20"/>
          <p:cNvGrpSpPr>
            <a:grpSpLocks/>
          </p:cNvGrpSpPr>
          <p:nvPr/>
        </p:nvGrpSpPr>
        <p:grpSpPr bwMode="auto">
          <a:xfrm>
            <a:off x="215900" y="333375"/>
            <a:ext cx="8459788" cy="2087563"/>
            <a:chOff x="136" y="210"/>
            <a:chExt cx="5329" cy="1315"/>
          </a:xfrm>
        </p:grpSpPr>
        <p:sp>
          <p:nvSpPr>
            <p:cNvPr id="91150" name="AutoShape 14"/>
            <p:cNvSpPr>
              <a:spLocks noChangeArrowheads="1"/>
            </p:cNvSpPr>
            <p:nvPr/>
          </p:nvSpPr>
          <p:spPr bwMode="auto">
            <a:xfrm>
              <a:off x="136" y="210"/>
              <a:ext cx="5329" cy="1315"/>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140" name="Text Box 4"/>
            <p:cNvSpPr txBox="1">
              <a:spLocks noChangeArrowheads="1"/>
            </p:cNvSpPr>
            <p:nvPr/>
          </p:nvSpPr>
          <p:spPr bwMode="auto">
            <a:xfrm>
              <a:off x="204" y="300"/>
              <a:ext cx="1860"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4)</a:t>
              </a:r>
              <a:r>
                <a:rPr lang="ja-JP" altLang="en-US" sz="2400"/>
                <a:t>課題形成力</a:t>
              </a:r>
            </a:p>
          </p:txBody>
        </p:sp>
        <p:sp>
          <p:nvSpPr>
            <p:cNvPr id="91143" name="Text Box 7"/>
            <p:cNvSpPr txBox="1">
              <a:spLocks noChangeArrowheads="1"/>
            </p:cNvSpPr>
            <p:nvPr/>
          </p:nvSpPr>
          <p:spPr bwMode="auto">
            <a:xfrm>
              <a:off x="340" y="799"/>
              <a:ext cx="1588" cy="40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常に問題意識を持って行動する</a:t>
              </a:r>
            </a:p>
          </p:txBody>
        </p:sp>
        <p:sp>
          <p:nvSpPr>
            <p:cNvPr id="91146" name="Text Box 10"/>
            <p:cNvSpPr txBox="1">
              <a:spLocks noChangeArrowheads="1"/>
            </p:cNvSpPr>
            <p:nvPr/>
          </p:nvSpPr>
          <p:spPr bwMode="auto">
            <a:xfrm>
              <a:off x="2290" y="255"/>
              <a:ext cx="3039" cy="118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・隠れている事象を発掘する視点を身に</a:t>
              </a:r>
              <a:br>
                <a:rPr lang="ja-JP" altLang="en-US">
                  <a:solidFill>
                    <a:srgbClr val="000099"/>
                  </a:solidFill>
                </a:rPr>
              </a:br>
              <a:r>
                <a:rPr lang="ja-JP" altLang="en-US">
                  <a:solidFill>
                    <a:srgbClr val="000099"/>
                  </a:solidFill>
                </a:rPr>
                <a:t>　つける</a:t>
              </a:r>
            </a:p>
            <a:p>
              <a:pPr>
                <a:spcBef>
                  <a:spcPct val="50000"/>
                </a:spcBef>
              </a:pPr>
              <a:r>
                <a:rPr lang="ja-JP" altLang="en-US">
                  <a:solidFill>
                    <a:srgbClr val="000099"/>
                  </a:solidFill>
                </a:rPr>
                <a:t>・問題意識＝「問いかけ」を持って行動</a:t>
              </a:r>
            </a:p>
            <a:p>
              <a:pPr>
                <a:spcBef>
                  <a:spcPct val="50000"/>
                </a:spcBef>
              </a:pPr>
              <a:r>
                <a:rPr lang="ja-JP" altLang="en-US">
                  <a:solidFill>
                    <a:srgbClr val="000099"/>
                  </a:solidFill>
                </a:rPr>
                <a:t>・知識・技術・関心を高め仕事のプロになる</a:t>
              </a:r>
            </a:p>
            <a:p>
              <a:pPr>
                <a:spcBef>
                  <a:spcPct val="50000"/>
                </a:spcBef>
              </a:pPr>
              <a:r>
                <a:rPr lang="ja-JP" altLang="en-US">
                  <a:solidFill>
                    <a:srgbClr val="000099"/>
                  </a:solidFill>
                </a:rPr>
                <a:t>・得られた情報は「見える化」する</a:t>
              </a:r>
            </a:p>
          </p:txBody>
        </p:sp>
      </p:grpSp>
      <p:grpSp>
        <p:nvGrpSpPr>
          <p:cNvPr id="91158" name="Group 22"/>
          <p:cNvGrpSpPr>
            <a:grpSpLocks/>
          </p:cNvGrpSpPr>
          <p:nvPr/>
        </p:nvGrpSpPr>
        <p:grpSpPr bwMode="auto">
          <a:xfrm>
            <a:off x="250825" y="4652963"/>
            <a:ext cx="8497888" cy="2016125"/>
            <a:chOff x="158" y="2931"/>
            <a:chExt cx="5353" cy="1270"/>
          </a:xfrm>
        </p:grpSpPr>
        <p:sp>
          <p:nvSpPr>
            <p:cNvPr id="91152" name="AutoShape 16"/>
            <p:cNvSpPr>
              <a:spLocks noChangeArrowheads="1"/>
            </p:cNvSpPr>
            <p:nvPr/>
          </p:nvSpPr>
          <p:spPr bwMode="auto">
            <a:xfrm>
              <a:off x="158" y="2931"/>
              <a:ext cx="5284" cy="1270"/>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142" name="Text Box 6"/>
            <p:cNvSpPr txBox="1">
              <a:spLocks noChangeArrowheads="1"/>
            </p:cNvSpPr>
            <p:nvPr/>
          </p:nvSpPr>
          <p:spPr bwMode="auto">
            <a:xfrm>
              <a:off x="204" y="3022"/>
              <a:ext cx="1815"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6)</a:t>
              </a:r>
              <a:r>
                <a:rPr lang="ja-JP" altLang="en-US" sz="2400"/>
                <a:t>組織編成力</a:t>
              </a:r>
            </a:p>
          </p:txBody>
        </p:sp>
        <p:sp>
          <p:nvSpPr>
            <p:cNvPr id="91145" name="Text Box 9"/>
            <p:cNvSpPr txBox="1">
              <a:spLocks noChangeArrowheads="1"/>
            </p:cNvSpPr>
            <p:nvPr/>
          </p:nvSpPr>
          <p:spPr bwMode="auto">
            <a:xfrm>
              <a:off x="340" y="3566"/>
              <a:ext cx="1814" cy="231"/>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サークルの団結力を築く</a:t>
              </a:r>
            </a:p>
          </p:txBody>
        </p:sp>
        <p:sp>
          <p:nvSpPr>
            <p:cNvPr id="91149" name="Text Box 13"/>
            <p:cNvSpPr txBox="1">
              <a:spLocks noChangeArrowheads="1"/>
            </p:cNvSpPr>
            <p:nvPr/>
          </p:nvSpPr>
          <p:spPr bwMode="auto">
            <a:xfrm>
              <a:off x="2290" y="2972"/>
              <a:ext cx="3221" cy="1184"/>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・メンバーの得意分野を熟知して運営</a:t>
              </a:r>
            </a:p>
            <a:p>
              <a:pPr>
                <a:spcBef>
                  <a:spcPct val="50000"/>
                </a:spcBef>
              </a:pPr>
              <a:r>
                <a:rPr lang="ja-JP" altLang="en-US">
                  <a:solidFill>
                    <a:srgbClr val="000099"/>
                  </a:solidFill>
                </a:rPr>
                <a:t>・新人リーダーであっても組織は構築できる</a:t>
              </a:r>
            </a:p>
            <a:p>
              <a:pPr>
                <a:spcBef>
                  <a:spcPct val="50000"/>
                </a:spcBef>
              </a:pPr>
              <a:r>
                <a:rPr lang="ja-JP" altLang="en-US">
                  <a:solidFill>
                    <a:srgbClr val="000099"/>
                  </a:solidFill>
                </a:rPr>
                <a:t>・組織構築を支える重要な要素の一つが</a:t>
              </a:r>
              <a:br>
                <a:rPr lang="ja-JP" altLang="en-US">
                  <a:solidFill>
                    <a:srgbClr val="000099"/>
                  </a:solidFill>
                </a:rPr>
              </a:br>
              <a:r>
                <a:rPr lang="ja-JP" altLang="en-US">
                  <a:solidFill>
                    <a:srgbClr val="000099"/>
                  </a:solidFill>
                </a:rPr>
                <a:t>　コミュニケーションである</a:t>
              </a:r>
            </a:p>
            <a:p>
              <a:pPr>
                <a:spcBef>
                  <a:spcPct val="50000"/>
                </a:spcBef>
              </a:pPr>
              <a:r>
                <a:rPr lang="ja-JP" altLang="en-US">
                  <a:solidFill>
                    <a:srgbClr val="000099"/>
                  </a:solidFill>
                </a:rPr>
                <a:t>・関係者と有効な関係を保つ</a:t>
              </a:r>
            </a:p>
          </p:txBody>
        </p:sp>
      </p:grpSp>
      <p:grpSp>
        <p:nvGrpSpPr>
          <p:cNvPr id="91157" name="Group 21"/>
          <p:cNvGrpSpPr>
            <a:grpSpLocks/>
          </p:cNvGrpSpPr>
          <p:nvPr/>
        </p:nvGrpSpPr>
        <p:grpSpPr bwMode="auto">
          <a:xfrm>
            <a:off x="215900" y="2492375"/>
            <a:ext cx="8672513" cy="2089150"/>
            <a:chOff x="136" y="1570"/>
            <a:chExt cx="5463" cy="1316"/>
          </a:xfrm>
        </p:grpSpPr>
        <p:sp>
          <p:nvSpPr>
            <p:cNvPr id="91151" name="AutoShape 15"/>
            <p:cNvSpPr>
              <a:spLocks noChangeArrowheads="1"/>
            </p:cNvSpPr>
            <p:nvPr/>
          </p:nvSpPr>
          <p:spPr bwMode="auto">
            <a:xfrm>
              <a:off x="136" y="1570"/>
              <a:ext cx="5329" cy="1316"/>
            </a:xfrm>
            <a:prstGeom prst="roundRect">
              <a:avLst>
                <a:gd name="adj" fmla="val 16667"/>
              </a:avLst>
            </a:prstGeom>
            <a:solidFill>
              <a:srgbClr val="99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141" name="Text Box 5"/>
            <p:cNvSpPr txBox="1">
              <a:spLocks noChangeArrowheads="1"/>
            </p:cNvSpPr>
            <p:nvPr/>
          </p:nvSpPr>
          <p:spPr bwMode="auto">
            <a:xfrm>
              <a:off x="204" y="1661"/>
              <a:ext cx="2086" cy="51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a:latin typeface="HGP創英角ﾎﾟｯﾌﾟ体" pitchFamily="50" charset="-128"/>
                  <a:ea typeface="HGP創英角ﾎﾟｯﾌﾟ体" pitchFamily="50" charset="-128"/>
                </a:rPr>
                <a:t>5)</a:t>
              </a:r>
              <a:r>
                <a:rPr lang="ja-JP" altLang="en-US" sz="2400"/>
                <a:t>コーチング</a:t>
              </a:r>
              <a:br>
                <a:rPr lang="ja-JP" altLang="en-US" sz="2400"/>
              </a:br>
              <a:r>
                <a:rPr lang="ja-JP" altLang="en-US" sz="2400"/>
                <a:t>　　メンタリング能力</a:t>
              </a:r>
            </a:p>
          </p:txBody>
        </p:sp>
        <p:sp>
          <p:nvSpPr>
            <p:cNvPr id="91144" name="Text Box 8"/>
            <p:cNvSpPr txBox="1">
              <a:spLocks noChangeArrowheads="1"/>
            </p:cNvSpPr>
            <p:nvPr/>
          </p:nvSpPr>
          <p:spPr bwMode="auto">
            <a:xfrm>
              <a:off x="340" y="2251"/>
              <a:ext cx="1860" cy="577"/>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メンバーの主体性、気づきを促すコミュニケーションスキルを身につける</a:t>
              </a:r>
            </a:p>
          </p:txBody>
        </p:sp>
        <p:sp>
          <p:nvSpPr>
            <p:cNvPr id="91148" name="Text Box 12"/>
            <p:cNvSpPr txBox="1">
              <a:spLocks noChangeArrowheads="1"/>
            </p:cNvSpPr>
            <p:nvPr/>
          </p:nvSpPr>
          <p:spPr bwMode="auto">
            <a:xfrm>
              <a:off x="2336" y="1752"/>
              <a:ext cx="2313" cy="923"/>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solidFill>
                    <a:srgbClr val="000099"/>
                  </a:solidFill>
                </a:rPr>
                <a:t>・コーチする側は、つねにコーチ</a:t>
              </a:r>
              <a:br>
                <a:rPr lang="ja-JP" altLang="en-US">
                  <a:solidFill>
                    <a:srgbClr val="000099"/>
                  </a:solidFill>
                </a:rPr>
              </a:br>
              <a:r>
                <a:rPr lang="ja-JP" altLang="en-US">
                  <a:solidFill>
                    <a:srgbClr val="000099"/>
                  </a:solidFill>
                </a:rPr>
                <a:t>　される側に立って、相手が何</a:t>
              </a:r>
              <a:br>
                <a:rPr lang="ja-JP" altLang="en-US">
                  <a:solidFill>
                    <a:srgbClr val="000099"/>
                  </a:solidFill>
                </a:rPr>
              </a:br>
              <a:r>
                <a:rPr lang="ja-JP" altLang="en-US">
                  <a:solidFill>
                    <a:srgbClr val="000099"/>
                  </a:solidFill>
                </a:rPr>
                <a:t>　を考え、何を感じ何を</a:t>
              </a:r>
              <a:br>
                <a:rPr lang="ja-JP" altLang="en-US">
                  <a:solidFill>
                    <a:srgbClr val="000099"/>
                  </a:solidFill>
                </a:rPr>
              </a:br>
              <a:r>
                <a:rPr lang="ja-JP" altLang="en-US">
                  <a:solidFill>
                    <a:srgbClr val="000099"/>
                  </a:solidFill>
                </a:rPr>
                <a:t>　したいと思っているのか</a:t>
              </a:r>
              <a:br>
                <a:rPr lang="ja-JP" altLang="en-US">
                  <a:solidFill>
                    <a:srgbClr val="000099"/>
                  </a:solidFill>
                </a:rPr>
              </a:br>
              <a:r>
                <a:rPr lang="ja-JP" altLang="en-US">
                  <a:solidFill>
                    <a:srgbClr val="000099"/>
                  </a:solidFill>
                </a:rPr>
                <a:t>　を考える</a:t>
              </a:r>
            </a:p>
          </p:txBody>
        </p:sp>
        <p:pic>
          <p:nvPicPr>
            <p:cNvPr id="91155"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9" y="2115"/>
              <a:ext cx="1540" cy="749"/>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1159" name="Text Box 23"/>
          <p:cNvSpPr txBox="1">
            <a:spLocks noChangeArrowheads="1"/>
          </p:cNvSpPr>
          <p:nvPr/>
        </p:nvSpPr>
        <p:spPr bwMode="auto">
          <a:xfrm>
            <a:off x="8567738" y="6491288"/>
            <a:ext cx="576262" cy="366712"/>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a:ea typeface="ＭＳ Ｐゴシック" pitchFamily="50" charset="-128"/>
              </a:rPr>
              <a:t>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1156"/>
                                        </p:tgtEl>
                                        <p:attrNameLst>
                                          <p:attrName>style.visibility</p:attrName>
                                        </p:attrNameLst>
                                      </p:cBhvr>
                                      <p:to>
                                        <p:strVal val="visible"/>
                                      </p:to>
                                    </p:set>
                                    <p:animEffect transition="in" filter="blinds(horizontal)">
                                      <p:cBhvr>
                                        <p:cTn id="7" dur="500"/>
                                        <p:tgtEl>
                                          <p:spTgt spid="911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1157"/>
                                        </p:tgtEl>
                                        <p:attrNameLst>
                                          <p:attrName>style.visibility</p:attrName>
                                        </p:attrNameLst>
                                      </p:cBhvr>
                                      <p:to>
                                        <p:strVal val="visible"/>
                                      </p:to>
                                    </p:set>
                                    <p:animEffect transition="in" filter="blinds(horizontal)">
                                      <p:cBhvr>
                                        <p:cTn id="12" dur="500"/>
                                        <p:tgtEl>
                                          <p:spTgt spid="9115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1158"/>
                                        </p:tgtEl>
                                        <p:attrNameLst>
                                          <p:attrName>style.visibility</p:attrName>
                                        </p:attrNameLst>
                                      </p:cBhvr>
                                      <p:to>
                                        <p:strVal val="visible"/>
                                      </p:to>
                                    </p:set>
                                    <p:animEffect transition="in" filter="blinds(horizontal)">
                                      <p:cBhvr>
                                        <p:cTn id="17" dur="500"/>
                                        <p:tgtEl>
                                          <p:spTgt spid="91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Times New Roman" pitchFamily="18" charset="0"/>
            <a:ea typeface="HG創英角ﾎﾟｯﾌﾟ体" pitchFamily="49" charset="-128"/>
          </a:defRPr>
        </a:defPPr>
      </a:lstStyle>
    </a:spDef>
    <a:ln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Times New Roman" pitchFamily="18" charset="0"/>
            <a:ea typeface="HG創英角ﾎﾟｯﾌﾟ体" pitchFamily="49"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D356C97E-CE2A-464E-BE0A-4D09C9D13213}"/>
</file>

<file path=customXml/itemProps2.xml><?xml version="1.0" encoding="utf-8"?>
<ds:datastoreItem xmlns:ds="http://schemas.openxmlformats.org/officeDocument/2006/customXml" ds:itemID="{8D76E9DC-BAE1-4427-8D82-B34481E85086}"/>
</file>

<file path=customXml/itemProps3.xml><?xml version="1.0" encoding="utf-8"?>
<ds:datastoreItem xmlns:ds="http://schemas.openxmlformats.org/officeDocument/2006/customXml" ds:itemID="{3491F5F4-2134-4BFD-9A5F-52054B7CD747}"/>
</file>

<file path=docProps/app.xml><?xml version="1.0" encoding="utf-8"?>
<Properties xmlns="http://schemas.openxmlformats.org/officeDocument/2006/extended-properties" xmlns:vt="http://schemas.openxmlformats.org/officeDocument/2006/docPropsVTypes">
  <TotalTime>7181</TotalTime>
  <Words>2427</Words>
  <Application>Microsoft Office PowerPoint</Application>
  <PresentationFormat>画面に合わせる (4:3)</PresentationFormat>
  <Paragraphs>484</Paragraphs>
  <Slides>26</Slides>
  <Notes>9</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1</vt:i4>
      </vt:variant>
      <vt:variant>
        <vt:lpstr>スライド タイトル</vt:lpstr>
      </vt:variant>
      <vt:variant>
        <vt:i4>26</vt:i4>
      </vt:variant>
    </vt:vector>
  </HeadingPairs>
  <TitlesOfParts>
    <vt:vector size="41" baseType="lpstr">
      <vt:lpstr>Times New Roman</vt:lpstr>
      <vt:lpstr>ＭＳ Ｐゴシック</vt:lpstr>
      <vt:lpstr>ＭＳ Ｐ明朝</vt:lpstr>
      <vt:lpstr>HGP創英角ﾎﾟｯﾌﾟ体</vt:lpstr>
      <vt:lpstr>HG創英角ﾎﾟｯﾌﾟ体</vt:lpstr>
      <vt:lpstr>HGP創英角ｺﾞｼｯｸUB</vt:lpstr>
      <vt:lpstr>Arial</vt:lpstr>
      <vt:lpstr>HG丸ｺﾞｼｯｸM-PRO</vt:lpstr>
      <vt:lpstr>HGP白洲極太楷書体</vt:lpstr>
      <vt:lpstr>Arial Unicode MS</vt:lpstr>
      <vt:lpstr>HGS創英角ｺﾞｼｯｸUB</vt:lpstr>
      <vt:lpstr>MS UI Gothic</vt:lpstr>
      <vt:lpstr>HGS創英角ﾎﾟｯﾌﾟ体</vt:lpstr>
      <vt:lpstr>標準デザイン</vt:lpstr>
      <vt:lpstr>Microsoft Photo Editor 3.0 イメージ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４）管理・監督者（推進者）への支援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お疲れ様でした</vt:lpstr>
    </vt:vector>
  </TitlesOfParts>
  <Company>株式会社　小糸製作所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QCサークル静岡地区 運営事例研究会 説明資料</dc:title>
  <dc:creator>takshino</dc:creator>
  <cp:lastModifiedBy>s890376</cp:lastModifiedBy>
  <cp:revision>367</cp:revision>
  <dcterms:created xsi:type="dcterms:W3CDTF">2007-05-14T01:18:00Z</dcterms:created>
  <dcterms:modified xsi:type="dcterms:W3CDTF">2020-02-18T05:20:34Z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