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010D3A-7D58-4B11-9392-696044F3DF4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714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76EB4B-E0D2-4B87-877F-15FB6BE2D22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68568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2E022-3C2E-4F13-918D-55B9A14E2FA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26298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35A5B-CCD9-4BC1-9673-51889E19BC2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3419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2DF95-F79D-4378-969D-5CDF7C6DB6E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10597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421D9C-BCA0-471C-A1D0-AA8B0516EA5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53705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DD15A-BCBC-4CF6-847D-7E1BF820CC3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0622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6752BE-33BE-4C1B-8E99-696387E813C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3197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42DFE-1FDF-4C6B-A3BF-07DD4A0F0E3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59365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59DBA-F82C-4EE9-BE09-EE2B8B523DC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40903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261D7-9C61-421A-92D8-D430613445F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97756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78BC949-4927-450A-9DD0-87C19938B2B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" name="Rectangle 624"/>
          <p:cNvSpPr>
            <a:spLocks noChangeArrowheads="1"/>
          </p:cNvSpPr>
          <p:nvPr/>
        </p:nvSpPr>
        <p:spPr bwMode="auto">
          <a:xfrm>
            <a:off x="838200" y="838200"/>
            <a:ext cx="3048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CFFFF"/>
                    </a:gs>
                    <a:gs pos="50000">
                      <a:schemeClr val="bg1"/>
                    </a:gs>
                    <a:gs pos="100000">
                      <a:srgbClr val="CCFFFF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1600" b="1">
                <a:latin typeface="ＭＳ ゴシック" pitchFamily="49" charset="-128"/>
                <a:ea typeface="ＭＳ ゴシック" pitchFamily="49" charset="-128"/>
              </a:rPr>
              <a:t>Process Decision Program </a:t>
            </a:r>
            <a:br>
              <a:rPr lang="en-US" altLang="ja-JP" sz="1600" b="1">
                <a:latin typeface="ＭＳ ゴシック" pitchFamily="49" charset="-128"/>
                <a:ea typeface="ＭＳ ゴシック" pitchFamily="49" charset="-128"/>
              </a:rPr>
            </a:br>
            <a:r>
              <a:rPr lang="en-US" altLang="ja-JP" sz="1600" b="1">
                <a:latin typeface="ＭＳ ゴシック" pitchFamily="49" charset="-128"/>
                <a:ea typeface="ＭＳ ゴシック" pitchFamily="49" charset="-128"/>
              </a:rPr>
              <a:t>Chart</a:t>
            </a:r>
            <a:r>
              <a:rPr lang="ja-JP" altLang="en-US" sz="1600" b="1">
                <a:latin typeface="Times New Roman" charset="0"/>
              </a:rPr>
              <a:t>　</a:t>
            </a:r>
            <a:r>
              <a:rPr lang="ja-JP" altLang="en-US" sz="1600" b="1" i="1">
                <a:latin typeface="Times New Roman" charset="0"/>
              </a:rPr>
              <a:t>：</a:t>
            </a:r>
            <a:r>
              <a:rPr lang="ja-JP" altLang="en-US" sz="1600" b="1">
                <a:latin typeface="Times New Roman" charset="0"/>
              </a:rPr>
              <a:t> 過程決定計画図</a:t>
            </a:r>
          </a:p>
        </p:txBody>
      </p:sp>
      <p:sp>
        <p:nvSpPr>
          <p:cNvPr id="5745" name="Text Box 625"/>
          <p:cNvSpPr txBox="1">
            <a:spLocks noChangeArrowheads="1"/>
          </p:cNvSpPr>
          <p:nvPr/>
        </p:nvSpPr>
        <p:spPr bwMode="auto">
          <a:xfrm>
            <a:off x="914400" y="304800"/>
            <a:ext cx="2590800" cy="457200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400" b="1">
                <a:solidFill>
                  <a:schemeClr val="bg1"/>
                </a:solidFill>
                <a:latin typeface="Times New Roman" charset="0"/>
              </a:rPr>
              <a:t>ＰＤＰＣ法</a:t>
            </a:r>
          </a:p>
        </p:txBody>
      </p:sp>
      <p:sp>
        <p:nvSpPr>
          <p:cNvPr id="5746" name="Text Box 626"/>
          <p:cNvSpPr txBox="1">
            <a:spLocks noChangeArrowheads="1"/>
          </p:cNvSpPr>
          <p:nvPr/>
        </p:nvSpPr>
        <p:spPr bwMode="auto">
          <a:xfrm>
            <a:off x="381000" y="1524000"/>
            <a:ext cx="3886200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>
                <a:latin typeface="Times New Roman" charset="0"/>
              </a:rPr>
              <a:t>目標を達成するための計画のスタートとゴールまでの過程手順を作成し先を深く読むための図的思考法</a:t>
            </a:r>
          </a:p>
        </p:txBody>
      </p:sp>
      <p:grpSp>
        <p:nvGrpSpPr>
          <p:cNvPr id="5800" name="Group 680"/>
          <p:cNvGrpSpPr>
            <a:grpSpLocks/>
          </p:cNvGrpSpPr>
          <p:nvPr/>
        </p:nvGrpSpPr>
        <p:grpSpPr bwMode="auto">
          <a:xfrm>
            <a:off x="304800" y="2514600"/>
            <a:ext cx="3886200" cy="1828800"/>
            <a:chOff x="192" y="2688"/>
            <a:chExt cx="2448" cy="1152"/>
          </a:xfrm>
        </p:grpSpPr>
        <p:sp>
          <p:nvSpPr>
            <p:cNvPr id="5801" name="AutoShape 681"/>
            <p:cNvSpPr>
              <a:spLocks noChangeArrowheads="1"/>
            </p:cNvSpPr>
            <p:nvPr/>
          </p:nvSpPr>
          <p:spPr bwMode="auto">
            <a:xfrm>
              <a:off x="192" y="2688"/>
              <a:ext cx="2448" cy="11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CCFFFF"/>
                </a:gs>
                <a:gs pos="50000">
                  <a:schemeClr val="bg1"/>
                </a:gs>
                <a:gs pos="100000">
                  <a:srgbClr val="CCFF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2" name="Text Box 682"/>
            <p:cNvSpPr txBox="1">
              <a:spLocks noChangeArrowheads="1"/>
            </p:cNvSpPr>
            <p:nvPr/>
          </p:nvSpPr>
          <p:spPr bwMode="auto">
            <a:xfrm>
              <a:off x="432" y="2736"/>
              <a:ext cx="2016" cy="10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b="1">
                  <a:solidFill>
                    <a:schemeClr val="tx2"/>
                  </a:solidFill>
                  <a:latin typeface="Times New Roman" charset="0"/>
                </a:rPr>
                <a:t>◆</a:t>
              </a:r>
              <a:r>
                <a:rPr lang="ja-JP" altLang="en-US" b="1">
                  <a:latin typeface="Times New Roman" charset="0"/>
                </a:rPr>
                <a:t>研究や技術開発</a:t>
              </a:r>
              <a:r>
                <a:rPr lang="en-US" altLang="ja-JP" b="1">
                  <a:latin typeface="Times New Roman" charset="0"/>
                </a:rPr>
                <a:t>､</a:t>
              </a:r>
              <a:r>
                <a:rPr lang="ja-JP" altLang="en-US" b="1">
                  <a:latin typeface="Times New Roman" charset="0"/>
                </a:rPr>
                <a:t>永年の慢  </a:t>
              </a:r>
              <a:br>
                <a:rPr lang="ja-JP" altLang="en-US" b="1">
                  <a:latin typeface="Times New Roman" charset="0"/>
                </a:rPr>
              </a:br>
              <a:r>
                <a:rPr lang="ja-JP" altLang="en-US" b="1">
                  <a:latin typeface="Times New Roman" charset="0"/>
                </a:rPr>
                <a:t>    性不良対策、営業活動など</a:t>
              </a:r>
              <a:br>
                <a:rPr lang="ja-JP" altLang="en-US" b="1">
                  <a:latin typeface="Times New Roman" charset="0"/>
                </a:rPr>
              </a:br>
              <a:r>
                <a:rPr lang="ja-JP" altLang="en-US" b="1">
                  <a:latin typeface="Times New Roman" charset="0"/>
                </a:rPr>
                <a:t>    のように</a:t>
              </a:r>
              <a:r>
                <a:rPr lang="ja-JP" altLang="en-US" b="1">
                  <a:solidFill>
                    <a:srgbClr val="FF3300"/>
                  </a:solidFill>
                  <a:latin typeface="Times New Roman" charset="0"/>
                </a:rPr>
                <a:t>解決への情報が不 </a:t>
              </a:r>
              <a:br>
                <a:rPr lang="ja-JP" altLang="en-US" b="1">
                  <a:solidFill>
                    <a:srgbClr val="FF3300"/>
                  </a:solidFill>
                  <a:latin typeface="Times New Roman" charset="0"/>
                </a:rPr>
              </a:br>
              <a:r>
                <a:rPr lang="ja-JP" altLang="en-US" b="1">
                  <a:solidFill>
                    <a:srgbClr val="FF3300"/>
                  </a:solidFill>
                  <a:latin typeface="Times New Roman" charset="0"/>
                </a:rPr>
                <a:t>    足している</a:t>
              </a:r>
              <a:r>
                <a:rPr lang="ja-JP" altLang="en-US" b="1">
                  <a:latin typeface="Times New Roman" charset="0"/>
                </a:rPr>
                <a:t>、事態が流動的で</a:t>
              </a:r>
              <a:br>
                <a:rPr lang="ja-JP" altLang="en-US" b="1">
                  <a:latin typeface="Times New Roman" charset="0"/>
                </a:rPr>
              </a:br>
              <a:r>
                <a:rPr lang="ja-JP" altLang="en-US" b="1">
                  <a:latin typeface="Times New Roman" charset="0"/>
                </a:rPr>
                <a:t>　 </a:t>
              </a:r>
              <a:r>
                <a:rPr lang="ja-JP" altLang="en-US" b="1">
                  <a:solidFill>
                    <a:srgbClr val="FF3300"/>
                  </a:solidFill>
                  <a:latin typeface="Times New Roman" charset="0"/>
                </a:rPr>
                <a:t>予想が困難</a:t>
              </a:r>
              <a:r>
                <a:rPr lang="ja-JP" altLang="en-US" b="1">
                  <a:latin typeface="Times New Roman" charset="0"/>
                </a:rPr>
                <a:t>な場合の実行</a:t>
              </a:r>
              <a:br>
                <a:rPr lang="ja-JP" altLang="en-US" b="1">
                  <a:latin typeface="Times New Roman" charset="0"/>
                </a:rPr>
              </a:br>
              <a:r>
                <a:rPr lang="ja-JP" altLang="en-US" b="1">
                  <a:latin typeface="Times New Roman" charset="0"/>
                </a:rPr>
                <a:t>    計画の策定に有効。</a:t>
              </a:r>
            </a:p>
          </p:txBody>
        </p:sp>
      </p:grpSp>
      <p:grpSp>
        <p:nvGrpSpPr>
          <p:cNvPr id="5805" name="Group 685"/>
          <p:cNvGrpSpPr>
            <a:grpSpLocks/>
          </p:cNvGrpSpPr>
          <p:nvPr/>
        </p:nvGrpSpPr>
        <p:grpSpPr bwMode="auto">
          <a:xfrm>
            <a:off x="234950" y="4419600"/>
            <a:ext cx="4108450" cy="2286000"/>
            <a:chOff x="148" y="2880"/>
            <a:chExt cx="2550" cy="1344"/>
          </a:xfrm>
        </p:grpSpPr>
        <p:sp>
          <p:nvSpPr>
            <p:cNvPr id="5806" name="Text Box 686"/>
            <p:cNvSpPr txBox="1">
              <a:spLocks noChangeArrowheads="1"/>
            </p:cNvSpPr>
            <p:nvPr/>
          </p:nvSpPr>
          <p:spPr bwMode="auto">
            <a:xfrm>
              <a:off x="148" y="3024"/>
              <a:ext cx="246" cy="768"/>
            </a:xfrm>
            <a:prstGeom prst="rect">
              <a:avLst/>
            </a:prstGeom>
            <a:solidFill>
              <a:srgbClr val="99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4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charset="0"/>
                </a:rPr>
                <a:t>手　　　　順</a:t>
              </a:r>
            </a:p>
          </p:txBody>
        </p:sp>
        <p:sp>
          <p:nvSpPr>
            <p:cNvPr id="5807" name="Text Box 687"/>
            <p:cNvSpPr txBox="1">
              <a:spLocks noChangeArrowheads="1"/>
            </p:cNvSpPr>
            <p:nvPr/>
          </p:nvSpPr>
          <p:spPr bwMode="auto">
            <a:xfrm>
              <a:off x="525" y="2880"/>
              <a:ext cx="253" cy="11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①</a:t>
              </a:r>
              <a:r>
                <a:rPr lang="ja-JP" alt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テーマを選定</a:t>
              </a:r>
            </a:p>
          </p:txBody>
        </p:sp>
        <p:sp>
          <p:nvSpPr>
            <p:cNvPr id="5808" name="Text Box 688"/>
            <p:cNvSpPr txBox="1">
              <a:spLocks noChangeArrowheads="1"/>
            </p:cNvSpPr>
            <p:nvPr/>
          </p:nvSpPr>
          <p:spPr bwMode="auto">
            <a:xfrm>
              <a:off x="910" y="2880"/>
              <a:ext cx="252" cy="11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②</a:t>
              </a:r>
              <a:r>
                <a:rPr lang="ja-JP" alt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前提条件を確認</a:t>
              </a:r>
            </a:p>
          </p:txBody>
        </p:sp>
        <p:sp>
          <p:nvSpPr>
            <p:cNvPr id="5809" name="Text Box 689"/>
            <p:cNvSpPr txBox="1">
              <a:spLocks noChangeArrowheads="1"/>
            </p:cNvSpPr>
            <p:nvPr/>
          </p:nvSpPr>
          <p:spPr bwMode="auto">
            <a:xfrm>
              <a:off x="1294" y="2880"/>
              <a:ext cx="252" cy="11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③</a:t>
              </a:r>
              <a:r>
                <a:rPr lang="ja-JP" alt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メンバーを招集</a:t>
              </a:r>
            </a:p>
          </p:txBody>
        </p:sp>
        <p:sp>
          <p:nvSpPr>
            <p:cNvPr id="5810" name="Text Box 690"/>
            <p:cNvSpPr txBox="1">
              <a:spLocks noChangeArrowheads="1"/>
            </p:cNvSpPr>
            <p:nvPr/>
          </p:nvSpPr>
          <p:spPr bwMode="auto">
            <a:xfrm>
              <a:off x="1678" y="2880"/>
              <a:ext cx="252" cy="11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④</a:t>
              </a:r>
              <a:r>
                <a:rPr lang="ja-JP" alt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楽観ルートを作成</a:t>
              </a:r>
            </a:p>
          </p:txBody>
        </p:sp>
        <p:sp>
          <p:nvSpPr>
            <p:cNvPr id="5811" name="Text Box 691"/>
            <p:cNvSpPr txBox="1">
              <a:spLocks noChangeArrowheads="1"/>
            </p:cNvSpPr>
            <p:nvPr/>
          </p:nvSpPr>
          <p:spPr bwMode="auto">
            <a:xfrm>
              <a:off x="2061" y="2880"/>
              <a:ext cx="253" cy="11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⑤</a:t>
              </a:r>
              <a:r>
                <a:rPr lang="ja-JP" alt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悲観ルートを追加</a:t>
              </a:r>
            </a:p>
          </p:txBody>
        </p:sp>
        <p:sp>
          <p:nvSpPr>
            <p:cNvPr id="5812" name="Text Box 692"/>
            <p:cNvSpPr txBox="1">
              <a:spLocks noChangeArrowheads="1"/>
            </p:cNvSpPr>
            <p:nvPr/>
          </p:nvSpPr>
          <p:spPr bwMode="auto">
            <a:xfrm>
              <a:off x="2446" y="2880"/>
              <a:ext cx="252" cy="1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⑥NG</a:t>
              </a:r>
              <a:r>
                <a:rPr lang="ja-JP" alt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charset="0"/>
                </a:rPr>
                <a:t>に対する処置を検討</a:t>
              </a:r>
            </a:p>
          </p:txBody>
        </p:sp>
        <p:sp>
          <p:nvSpPr>
            <p:cNvPr id="5813" name="AutoShape 693"/>
            <p:cNvSpPr>
              <a:spLocks noChangeArrowheads="1"/>
            </p:cNvSpPr>
            <p:nvPr/>
          </p:nvSpPr>
          <p:spPr bwMode="auto">
            <a:xfrm rot="-5400000">
              <a:off x="576" y="3360"/>
              <a:ext cx="528" cy="48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4" name="AutoShape 694"/>
            <p:cNvSpPr>
              <a:spLocks noChangeArrowheads="1"/>
            </p:cNvSpPr>
            <p:nvPr/>
          </p:nvSpPr>
          <p:spPr bwMode="auto">
            <a:xfrm rot="-5400000">
              <a:off x="960" y="3360"/>
              <a:ext cx="528" cy="48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5" name="AutoShape 695"/>
            <p:cNvSpPr>
              <a:spLocks noChangeArrowheads="1"/>
            </p:cNvSpPr>
            <p:nvPr/>
          </p:nvSpPr>
          <p:spPr bwMode="auto">
            <a:xfrm rot="-5400000">
              <a:off x="1344" y="3360"/>
              <a:ext cx="528" cy="48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6" name="AutoShape 696"/>
            <p:cNvSpPr>
              <a:spLocks noChangeArrowheads="1"/>
            </p:cNvSpPr>
            <p:nvPr/>
          </p:nvSpPr>
          <p:spPr bwMode="auto">
            <a:xfrm rot="-5400000">
              <a:off x="1728" y="3360"/>
              <a:ext cx="528" cy="48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7" name="AutoShape 697"/>
            <p:cNvSpPr>
              <a:spLocks noChangeArrowheads="1"/>
            </p:cNvSpPr>
            <p:nvPr/>
          </p:nvSpPr>
          <p:spPr bwMode="auto">
            <a:xfrm rot="-5400000">
              <a:off x="2112" y="3360"/>
              <a:ext cx="528" cy="48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821" name="Group 701"/>
          <p:cNvGrpSpPr>
            <a:grpSpLocks/>
          </p:cNvGrpSpPr>
          <p:nvPr/>
        </p:nvGrpSpPr>
        <p:grpSpPr bwMode="auto">
          <a:xfrm>
            <a:off x="4495800" y="304800"/>
            <a:ext cx="4419600" cy="6413500"/>
            <a:chOff x="2832" y="192"/>
            <a:chExt cx="2784" cy="4040"/>
          </a:xfrm>
        </p:grpSpPr>
        <p:sp>
          <p:nvSpPr>
            <p:cNvPr id="5741" name="Line 621"/>
            <p:cNvSpPr>
              <a:spLocks noChangeShapeType="1"/>
            </p:cNvSpPr>
            <p:nvPr/>
          </p:nvSpPr>
          <p:spPr bwMode="auto">
            <a:xfrm>
              <a:off x="3504" y="3600"/>
              <a:ext cx="0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42" name="Line 622"/>
            <p:cNvSpPr>
              <a:spLocks noChangeShapeType="1"/>
            </p:cNvSpPr>
            <p:nvPr/>
          </p:nvSpPr>
          <p:spPr bwMode="auto">
            <a:xfrm>
              <a:off x="4944" y="331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43" name="Line 623"/>
            <p:cNvSpPr>
              <a:spLocks noChangeShapeType="1"/>
            </p:cNvSpPr>
            <p:nvPr/>
          </p:nvSpPr>
          <p:spPr bwMode="auto">
            <a:xfrm>
              <a:off x="4752" y="124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47" name="Line 627"/>
            <p:cNvSpPr>
              <a:spLocks noChangeShapeType="1"/>
            </p:cNvSpPr>
            <p:nvPr/>
          </p:nvSpPr>
          <p:spPr bwMode="auto">
            <a:xfrm>
              <a:off x="3504" y="2448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48" name="Text Box 628"/>
            <p:cNvSpPr txBox="1">
              <a:spLocks noChangeArrowheads="1"/>
            </p:cNvSpPr>
            <p:nvPr/>
          </p:nvSpPr>
          <p:spPr bwMode="auto">
            <a:xfrm>
              <a:off x="3024" y="768"/>
              <a:ext cx="960" cy="17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責任者を決める</a:t>
              </a:r>
            </a:p>
          </p:txBody>
        </p:sp>
        <p:sp>
          <p:nvSpPr>
            <p:cNvPr id="5749" name="Text Box 629"/>
            <p:cNvSpPr txBox="1">
              <a:spLocks noChangeArrowheads="1"/>
            </p:cNvSpPr>
            <p:nvPr/>
          </p:nvSpPr>
          <p:spPr bwMode="auto">
            <a:xfrm>
              <a:off x="3024" y="3456"/>
              <a:ext cx="960" cy="17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決裁書を作成する</a:t>
              </a:r>
            </a:p>
          </p:txBody>
        </p:sp>
        <p:sp>
          <p:nvSpPr>
            <p:cNvPr id="5750" name="Text Box 630"/>
            <p:cNvSpPr txBox="1">
              <a:spLocks noChangeArrowheads="1"/>
            </p:cNvSpPr>
            <p:nvPr/>
          </p:nvSpPr>
          <p:spPr bwMode="auto">
            <a:xfrm>
              <a:off x="3024" y="2592"/>
              <a:ext cx="960" cy="17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予算を見積もる</a:t>
              </a:r>
            </a:p>
          </p:txBody>
        </p:sp>
        <p:sp>
          <p:nvSpPr>
            <p:cNvPr id="5751" name="Text Box 631"/>
            <p:cNvSpPr txBox="1">
              <a:spLocks noChangeArrowheads="1"/>
            </p:cNvSpPr>
            <p:nvPr/>
          </p:nvSpPr>
          <p:spPr bwMode="auto">
            <a:xfrm>
              <a:off x="3024" y="2304"/>
              <a:ext cx="960" cy="17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機種を選定する</a:t>
              </a:r>
            </a:p>
          </p:txBody>
        </p:sp>
        <p:sp>
          <p:nvSpPr>
            <p:cNvPr id="5752" name="Text Box 632"/>
            <p:cNvSpPr txBox="1">
              <a:spLocks noChangeArrowheads="1"/>
            </p:cNvSpPr>
            <p:nvPr/>
          </p:nvSpPr>
          <p:spPr bwMode="auto">
            <a:xfrm>
              <a:off x="3024" y="1872"/>
              <a:ext cx="960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仕様の評価基準を決める</a:t>
              </a:r>
            </a:p>
          </p:txBody>
        </p:sp>
        <p:sp>
          <p:nvSpPr>
            <p:cNvPr id="5753" name="Text Box 633"/>
            <p:cNvSpPr txBox="1">
              <a:spLocks noChangeArrowheads="1"/>
            </p:cNvSpPr>
            <p:nvPr/>
          </p:nvSpPr>
          <p:spPr bwMode="auto">
            <a:xfrm>
              <a:off x="3024" y="1104"/>
              <a:ext cx="960" cy="17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サークルより選出</a:t>
              </a:r>
            </a:p>
          </p:txBody>
        </p:sp>
        <p:grpSp>
          <p:nvGrpSpPr>
            <p:cNvPr id="5754" name="Group 634"/>
            <p:cNvGrpSpPr>
              <a:grpSpLocks/>
            </p:cNvGrpSpPr>
            <p:nvPr/>
          </p:nvGrpSpPr>
          <p:grpSpPr bwMode="auto">
            <a:xfrm>
              <a:off x="2832" y="1440"/>
              <a:ext cx="1344" cy="288"/>
              <a:chOff x="2832" y="1392"/>
              <a:chExt cx="1344" cy="288"/>
            </a:xfrm>
          </p:grpSpPr>
          <p:sp>
            <p:nvSpPr>
              <p:cNvPr id="5755" name="AutoShape 635"/>
              <p:cNvSpPr>
                <a:spLocks noChangeArrowheads="1"/>
              </p:cNvSpPr>
              <p:nvPr/>
            </p:nvSpPr>
            <p:spPr bwMode="auto">
              <a:xfrm>
                <a:off x="2832" y="1392"/>
                <a:ext cx="1344" cy="288"/>
              </a:xfrm>
              <a:prstGeom prst="diamond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56" name="Text Box 636"/>
              <p:cNvSpPr txBox="1">
                <a:spLocks noChangeArrowheads="1"/>
              </p:cNvSpPr>
              <p:nvPr/>
            </p:nvSpPr>
            <p:spPr bwMode="auto">
              <a:xfrm>
                <a:off x="3072" y="1456"/>
                <a:ext cx="816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ja-JP" altLang="en-US" sz="1200" b="1">
                    <a:latin typeface="Times New Roman" charset="0"/>
                  </a:rPr>
                  <a:t>仕様を管理する</a:t>
                </a:r>
              </a:p>
            </p:txBody>
          </p:sp>
        </p:grpSp>
        <p:grpSp>
          <p:nvGrpSpPr>
            <p:cNvPr id="5757" name="Group 637"/>
            <p:cNvGrpSpPr>
              <a:grpSpLocks/>
            </p:cNvGrpSpPr>
            <p:nvPr/>
          </p:nvGrpSpPr>
          <p:grpSpPr bwMode="auto">
            <a:xfrm>
              <a:off x="2832" y="2880"/>
              <a:ext cx="1344" cy="288"/>
              <a:chOff x="2832" y="2976"/>
              <a:chExt cx="1344" cy="288"/>
            </a:xfrm>
          </p:grpSpPr>
          <p:sp>
            <p:nvSpPr>
              <p:cNvPr id="5758" name="AutoShape 638"/>
              <p:cNvSpPr>
                <a:spLocks noChangeArrowheads="1"/>
              </p:cNvSpPr>
              <p:nvPr/>
            </p:nvSpPr>
            <p:spPr bwMode="auto">
              <a:xfrm>
                <a:off x="2832" y="2976"/>
                <a:ext cx="1344" cy="288"/>
              </a:xfrm>
              <a:prstGeom prst="diamond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59" name="Text Box 639"/>
              <p:cNvSpPr txBox="1">
                <a:spLocks noChangeArrowheads="1"/>
              </p:cNvSpPr>
              <p:nvPr/>
            </p:nvSpPr>
            <p:spPr bwMode="auto">
              <a:xfrm>
                <a:off x="3072" y="3043"/>
                <a:ext cx="816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ja-JP" altLang="en-US" sz="1200" b="1">
                    <a:latin typeface="Times New Roman" charset="0"/>
                  </a:rPr>
                  <a:t>予算内である</a:t>
                </a:r>
              </a:p>
            </p:txBody>
          </p:sp>
        </p:grpSp>
        <p:sp>
          <p:nvSpPr>
            <p:cNvPr id="5760" name="AutoShape 640"/>
            <p:cNvSpPr>
              <a:spLocks noChangeArrowheads="1"/>
            </p:cNvSpPr>
            <p:nvPr/>
          </p:nvSpPr>
          <p:spPr bwMode="auto">
            <a:xfrm>
              <a:off x="2912" y="256"/>
              <a:ext cx="1104" cy="336"/>
            </a:xfrm>
            <a:prstGeom prst="octagon">
              <a:avLst>
                <a:gd name="adj" fmla="val 29287"/>
              </a:avLst>
            </a:prstGeom>
            <a:solidFill>
              <a:srgbClr val="CCFFCC"/>
            </a:solidFill>
            <a:ln w="38100" cmpd="dbl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61" name="Text Box 641"/>
            <p:cNvSpPr txBox="1">
              <a:spLocks noChangeArrowheads="1"/>
            </p:cNvSpPr>
            <p:nvPr/>
          </p:nvSpPr>
          <p:spPr bwMode="auto">
            <a:xfrm>
              <a:off x="2928" y="288"/>
              <a:ext cx="105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FFCC"/>
                  </a:solidFill>
                </a14:hiddenFill>
              </a:ext>
              <a:ext uri="{91240B29-F687-4F45-9708-019B960494DF}">
                <a14:hiddenLine xmlns:a14="http://schemas.microsoft.com/office/drawing/2010/main" w="38100" cmpd="dbl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マシニングセンターをスムーズに導入する</a:t>
              </a:r>
            </a:p>
          </p:txBody>
        </p:sp>
        <p:sp>
          <p:nvSpPr>
            <p:cNvPr id="5762" name="AutoShape 642"/>
            <p:cNvSpPr>
              <a:spLocks noChangeArrowheads="1"/>
            </p:cNvSpPr>
            <p:nvPr/>
          </p:nvSpPr>
          <p:spPr bwMode="auto">
            <a:xfrm>
              <a:off x="2968" y="3896"/>
              <a:ext cx="1104" cy="336"/>
            </a:xfrm>
            <a:prstGeom prst="octagon">
              <a:avLst>
                <a:gd name="adj" fmla="val 29287"/>
              </a:avLst>
            </a:prstGeom>
            <a:solidFill>
              <a:srgbClr val="CCFFCC"/>
            </a:solidFill>
            <a:ln w="38100" cmpd="dbl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63" name="Text Box 643"/>
            <p:cNvSpPr txBox="1">
              <a:spLocks noChangeArrowheads="1"/>
            </p:cNvSpPr>
            <p:nvPr/>
          </p:nvSpPr>
          <p:spPr bwMode="auto">
            <a:xfrm>
              <a:off x="2976" y="3936"/>
              <a:ext cx="105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38100" cmpd="dbl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マシニングセンターをスムーズに導入する</a:t>
              </a:r>
            </a:p>
          </p:txBody>
        </p:sp>
        <p:sp>
          <p:nvSpPr>
            <p:cNvPr id="5764" name="Text Box 644"/>
            <p:cNvSpPr txBox="1">
              <a:spLocks noChangeArrowheads="1"/>
            </p:cNvSpPr>
            <p:nvPr/>
          </p:nvSpPr>
          <p:spPr bwMode="auto">
            <a:xfrm>
              <a:off x="4320" y="1104"/>
              <a:ext cx="960" cy="17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職制より選出</a:t>
              </a:r>
            </a:p>
          </p:txBody>
        </p:sp>
        <p:sp>
          <p:nvSpPr>
            <p:cNvPr id="5765" name="Text Box 645"/>
            <p:cNvSpPr txBox="1">
              <a:spLocks noChangeArrowheads="1"/>
            </p:cNvSpPr>
            <p:nvPr/>
          </p:nvSpPr>
          <p:spPr bwMode="auto">
            <a:xfrm>
              <a:off x="4320" y="1981"/>
              <a:ext cx="960" cy="17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再調整する</a:t>
              </a:r>
            </a:p>
          </p:txBody>
        </p:sp>
        <p:sp>
          <p:nvSpPr>
            <p:cNvPr id="5766" name="Text Box 646"/>
            <p:cNvSpPr txBox="1">
              <a:spLocks noChangeArrowheads="1"/>
            </p:cNvSpPr>
            <p:nvPr/>
          </p:nvSpPr>
          <p:spPr bwMode="auto">
            <a:xfrm>
              <a:off x="4656" y="2880"/>
              <a:ext cx="624" cy="17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交渉する</a:t>
              </a:r>
            </a:p>
          </p:txBody>
        </p:sp>
        <p:sp>
          <p:nvSpPr>
            <p:cNvPr id="5767" name="Text Box 647"/>
            <p:cNvSpPr txBox="1">
              <a:spLocks noChangeArrowheads="1"/>
            </p:cNvSpPr>
            <p:nvPr/>
          </p:nvSpPr>
          <p:spPr bwMode="auto">
            <a:xfrm>
              <a:off x="4512" y="3168"/>
              <a:ext cx="960" cy="17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再見積もりする</a:t>
              </a:r>
            </a:p>
          </p:txBody>
        </p:sp>
        <p:sp>
          <p:nvSpPr>
            <p:cNvPr id="5768" name="Line 648"/>
            <p:cNvSpPr>
              <a:spLocks noChangeShapeType="1"/>
            </p:cNvSpPr>
            <p:nvPr/>
          </p:nvSpPr>
          <p:spPr bwMode="auto">
            <a:xfrm>
              <a:off x="3504" y="21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69" name="Line 649"/>
            <p:cNvSpPr>
              <a:spLocks noChangeShapeType="1"/>
            </p:cNvSpPr>
            <p:nvPr/>
          </p:nvSpPr>
          <p:spPr bwMode="auto">
            <a:xfrm>
              <a:off x="3504" y="1728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70" name="Line 650"/>
            <p:cNvSpPr>
              <a:spLocks noChangeShapeType="1"/>
            </p:cNvSpPr>
            <p:nvPr/>
          </p:nvSpPr>
          <p:spPr bwMode="auto">
            <a:xfrm>
              <a:off x="3504" y="1296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71" name="Line 651"/>
            <p:cNvSpPr>
              <a:spLocks noChangeShapeType="1"/>
            </p:cNvSpPr>
            <p:nvPr/>
          </p:nvSpPr>
          <p:spPr bwMode="auto">
            <a:xfrm>
              <a:off x="3504" y="960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72" name="Line 652"/>
            <p:cNvSpPr>
              <a:spLocks noChangeShapeType="1"/>
            </p:cNvSpPr>
            <p:nvPr/>
          </p:nvSpPr>
          <p:spPr bwMode="auto">
            <a:xfrm>
              <a:off x="3504" y="624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73" name="Line 653"/>
            <p:cNvSpPr>
              <a:spLocks noChangeShapeType="1"/>
            </p:cNvSpPr>
            <p:nvPr/>
          </p:nvSpPr>
          <p:spPr bwMode="auto">
            <a:xfrm>
              <a:off x="3504" y="3744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74" name="Line 654"/>
            <p:cNvSpPr>
              <a:spLocks noChangeShapeType="1"/>
            </p:cNvSpPr>
            <p:nvPr/>
          </p:nvSpPr>
          <p:spPr bwMode="auto">
            <a:xfrm>
              <a:off x="3504" y="3168"/>
              <a:ext cx="0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75" name="Line 655"/>
            <p:cNvSpPr>
              <a:spLocks noChangeShapeType="1"/>
            </p:cNvSpPr>
            <p:nvPr/>
          </p:nvSpPr>
          <p:spPr bwMode="auto">
            <a:xfrm>
              <a:off x="3504" y="2736"/>
              <a:ext cx="0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76" name="Line 656"/>
            <p:cNvSpPr>
              <a:spLocks noChangeShapeType="1"/>
            </p:cNvSpPr>
            <p:nvPr/>
          </p:nvSpPr>
          <p:spPr bwMode="auto">
            <a:xfrm>
              <a:off x="3504" y="1008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77" name="Line 657"/>
            <p:cNvSpPr>
              <a:spLocks noChangeShapeType="1"/>
            </p:cNvSpPr>
            <p:nvPr/>
          </p:nvSpPr>
          <p:spPr bwMode="auto">
            <a:xfrm>
              <a:off x="4752" y="100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78" name="Line 658"/>
            <p:cNvSpPr>
              <a:spLocks noChangeShapeType="1"/>
            </p:cNvSpPr>
            <p:nvPr/>
          </p:nvSpPr>
          <p:spPr bwMode="auto">
            <a:xfrm flipH="1">
              <a:off x="3600" y="1344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79" name="Line 659"/>
            <p:cNvSpPr>
              <a:spLocks noChangeShapeType="1"/>
            </p:cNvSpPr>
            <p:nvPr/>
          </p:nvSpPr>
          <p:spPr bwMode="auto">
            <a:xfrm>
              <a:off x="4224" y="1536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80" name="Line 660"/>
            <p:cNvSpPr>
              <a:spLocks noChangeShapeType="1"/>
            </p:cNvSpPr>
            <p:nvPr/>
          </p:nvSpPr>
          <p:spPr bwMode="auto">
            <a:xfrm>
              <a:off x="4752" y="153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81" name="Line 661"/>
            <p:cNvSpPr>
              <a:spLocks noChangeShapeType="1"/>
            </p:cNvSpPr>
            <p:nvPr/>
          </p:nvSpPr>
          <p:spPr bwMode="auto">
            <a:xfrm flipH="1">
              <a:off x="4032" y="2064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82" name="Text Box 662"/>
            <p:cNvSpPr txBox="1">
              <a:spLocks noChangeArrowheads="1"/>
            </p:cNvSpPr>
            <p:nvPr/>
          </p:nvSpPr>
          <p:spPr bwMode="auto">
            <a:xfrm>
              <a:off x="3936" y="1392"/>
              <a:ext cx="33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Ｎｏ</a:t>
              </a:r>
            </a:p>
          </p:txBody>
        </p:sp>
        <p:sp>
          <p:nvSpPr>
            <p:cNvPr id="5783" name="Text Box 663"/>
            <p:cNvSpPr txBox="1">
              <a:spLocks noChangeArrowheads="1"/>
            </p:cNvSpPr>
            <p:nvPr/>
          </p:nvSpPr>
          <p:spPr bwMode="auto">
            <a:xfrm>
              <a:off x="3504" y="1680"/>
              <a:ext cx="43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Ｙｅｓ</a:t>
              </a:r>
            </a:p>
          </p:txBody>
        </p:sp>
        <p:sp>
          <p:nvSpPr>
            <p:cNvPr id="5784" name="Line 664"/>
            <p:cNvSpPr>
              <a:spLocks noChangeShapeType="1"/>
            </p:cNvSpPr>
            <p:nvPr/>
          </p:nvSpPr>
          <p:spPr bwMode="auto">
            <a:xfrm>
              <a:off x="4272" y="3024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85" name="Text Box 665"/>
            <p:cNvSpPr txBox="1">
              <a:spLocks noChangeArrowheads="1"/>
            </p:cNvSpPr>
            <p:nvPr/>
          </p:nvSpPr>
          <p:spPr bwMode="auto">
            <a:xfrm>
              <a:off x="3984" y="2832"/>
              <a:ext cx="33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Ｎｏ</a:t>
              </a:r>
            </a:p>
          </p:txBody>
        </p:sp>
        <p:grpSp>
          <p:nvGrpSpPr>
            <p:cNvPr id="5786" name="Group 666"/>
            <p:cNvGrpSpPr>
              <a:grpSpLocks/>
            </p:cNvGrpSpPr>
            <p:nvPr/>
          </p:nvGrpSpPr>
          <p:grpSpPr bwMode="auto">
            <a:xfrm>
              <a:off x="3200" y="3552"/>
              <a:ext cx="624" cy="336"/>
              <a:chOff x="1248" y="3456"/>
              <a:chExt cx="528" cy="336"/>
            </a:xfrm>
          </p:grpSpPr>
          <p:sp>
            <p:nvSpPr>
              <p:cNvPr id="5787" name="Text Box 667"/>
              <p:cNvSpPr txBox="1">
                <a:spLocks noChangeArrowheads="1"/>
              </p:cNvSpPr>
              <p:nvPr/>
            </p:nvSpPr>
            <p:spPr bwMode="auto">
              <a:xfrm>
                <a:off x="1248" y="3456"/>
                <a:ext cx="52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ja-JP" altLang="en-US" sz="2400" b="1">
                    <a:latin typeface="Times New Roman" charset="0"/>
                  </a:rPr>
                  <a:t>～</a:t>
                </a:r>
              </a:p>
            </p:txBody>
          </p:sp>
          <p:sp>
            <p:nvSpPr>
              <p:cNvPr id="5788" name="Text Box 668"/>
              <p:cNvSpPr txBox="1">
                <a:spLocks noChangeArrowheads="1"/>
              </p:cNvSpPr>
              <p:nvPr/>
            </p:nvSpPr>
            <p:spPr bwMode="auto">
              <a:xfrm>
                <a:off x="1248" y="3504"/>
                <a:ext cx="52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FF"/>
                        </a:gs>
                        <a:gs pos="50000">
                          <a:schemeClr val="bg1"/>
                        </a:gs>
                        <a:gs pos="100000">
                          <a:srgbClr val="CCFFFF"/>
                        </a:gs>
                      </a:gsLst>
                      <a:lin ang="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ja-JP" altLang="en-US" sz="2400" b="1">
                    <a:latin typeface="Times New Roman" charset="0"/>
                  </a:rPr>
                  <a:t>～</a:t>
                </a:r>
              </a:p>
            </p:txBody>
          </p:sp>
        </p:grpSp>
        <p:sp>
          <p:nvSpPr>
            <p:cNvPr id="5789" name="Line 669"/>
            <p:cNvSpPr>
              <a:spLocks noChangeShapeType="1"/>
            </p:cNvSpPr>
            <p:nvPr/>
          </p:nvSpPr>
          <p:spPr bwMode="auto">
            <a:xfrm>
              <a:off x="4944" y="307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90" name="Text Box 670"/>
            <p:cNvSpPr txBox="1">
              <a:spLocks noChangeArrowheads="1"/>
            </p:cNvSpPr>
            <p:nvPr/>
          </p:nvSpPr>
          <p:spPr bwMode="auto">
            <a:xfrm>
              <a:off x="3456" y="3168"/>
              <a:ext cx="43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Ｙｅｓ</a:t>
              </a:r>
            </a:p>
          </p:txBody>
        </p:sp>
        <p:sp>
          <p:nvSpPr>
            <p:cNvPr id="5791" name="Text Box 671"/>
            <p:cNvSpPr txBox="1">
              <a:spLocks noChangeArrowheads="1"/>
            </p:cNvSpPr>
            <p:nvPr/>
          </p:nvSpPr>
          <p:spPr bwMode="auto">
            <a:xfrm>
              <a:off x="4224" y="3504"/>
              <a:ext cx="576" cy="17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予算内</a:t>
              </a:r>
            </a:p>
          </p:txBody>
        </p:sp>
        <p:sp>
          <p:nvSpPr>
            <p:cNvPr id="5792" name="Text Box 672"/>
            <p:cNvSpPr txBox="1">
              <a:spLocks noChangeArrowheads="1"/>
            </p:cNvSpPr>
            <p:nvPr/>
          </p:nvSpPr>
          <p:spPr bwMode="auto">
            <a:xfrm>
              <a:off x="4944" y="3504"/>
              <a:ext cx="576" cy="17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200" b="1">
                  <a:latin typeface="Times New Roman" charset="0"/>
                </a:rPr>
                <a:t>予算以上</a:t>
              </a:r>
            </a:p>
          </p:txBody>
        </p:sp>
        <p:sp>
          <p:nvSpPr>
            <p:cNvPr id="5793" name="Line 673"/>
            <p:cNvSpPr>
              <a:spLocks noChangeShapeType="1"/>
            </p:cNvSpPr>
            <p:nvPr/>
          </p:nvSpPr>
          <p:spPr bwMode="auto">
            <a:xfrm>
              <a:off x="4416" y="3408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94" name="Line 674"/>
            <p:cNvSpPr>
              <a:spLocks noChangeShapeType="1"/>
            </p:cNvSpPr>
            <p:nvPr/>
          </p:nvSpPr>
          <p:spPr bwMode="auto">
            <a:xfrm>
              <a:off x="4416" y="340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95" name="Line 675"/>
            <p:cNvSpPr>
              <a:spLocks noChangeShapeType="1"/>
            </p:cNvSpPr>
            <p:nvPr/>
          </p:nvSpPr>
          <p:spPr bwMode="auto">
            <a:xfrm>
              <a:off x="5280" y="340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96" name="Line 676"/>
            <p:cNvSpPr>
              <a:spLocks noChangeShapeType="1"/>
            </p:cNvSpPr>
            <p:nvPr/>
          </p:nvSpPr>
          <p:spPr bwMode="auto">
            <a:xfrm flipV="1">
              <a:off x="5616" y="1392"/>
              <a:ext cx="0" cy="22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97" name="Line 677"/>
            <p:cNvSpPr>
              <a:spLocks noChangeShapeType="1"/>
            </p:cNvSpPr>
            <p:nvPr/>
          </p:nvSpPr>
          <p:spPr bwMode="auto">
            <a:xfrm flipH="1">
              <a:off x="3648" y="1392"/>
              <a:ext cx="19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98" name="Line 678"/>
            <p:cNvSpPr>
              <a:spLocks noChangeShapeType="1"/>
            </p:cNvSpPr>
            <p:nvPr/>
          </p:nvSpPr>
          <p:spPr bwMode="auto">
            <a:xfrm>
              <a:off x="5520" y="360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99" name="Line 679"/>
            <p:cNvSpPr>
              <a:spLocks noChangeShapeType="1"/>
            </p:cNvSpPr>
            <p:nvPr/>
          </p:nvSpPr>
          <p:spPr bwMode="auto">
            <a:xfrm flipH="1">
              <a:off x="4032" y="360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3" name="Text Box 683"/>
            <p:cNvSpPr txBox="1">
              <a:spLocks noChangeArrowheads="1"/>
            </p:cNvSpPr>
            <p:nvPr/>
          </p:nvSpPr>
          <p:spPr bwMode="auto">
            <a:xfrm>
              <a:off x="3984" y="336"/>
              <a:ext cx="52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スタート</a:t>
              </a:r>
            </a:p>
          </p:txBody>
        </p:sp>
        <p:sp>
          <p:nvSpPr>
            <p:cNvPr id="5804" name="Text Box 684"/>
            <p:cNvSpPr txBox="1">
              <a:spLocks noChangeArrowheads="1"/>
            </p:cNvSpPr>
            <p:nvPr/>
          </p:nvSpPr>
          <p:spPr bwMode="auto">
            <a:xfrm>
              <a:off x="4080" y="3936"/>
              <a:ext cx="52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ゴール</a:t>
              </a:r>
            </a:p>
          </p:txBody>
        </p:sp>
        <p:sp>
          <p:nvSpPr>
            <p:cNvPr id="5818" name="AutoShape 698"/>
            <p:cNvSpPr>
              <a:spLocks noChangeArrowheads="1"/>
            </p:cNvSpPr>
            <p:nvPr/>
          </p:nvSpPr>
          <p:spPr bwMode="auto">
            <a:xfrm>
              <a:off x="4512" y="192"/>
              <a:ext cx="1056" cy="528"/>
            </a:xfrm>
            <a:prstGeom prst="wedgeRectCallout">
              <a:avLst>
                <a:gd name="adj1" fmla="val -43750"/>
                <a:gd name="adj2" fmla="val 70000"/>
              </a:avLst>
            </a:prstGeom>
            <a:gradFill rotWithShape="0">
              <a:gsLst>
                <a:gs pos="0">
                  <a:srgbClr val="CCFFFF"/>
                </a:gs>
                <a:gs pos="50000">
                  <a:schemeClr val="bg1"/>
                </a:gs>
                <a:gs pos="100000">
                  <a:srgbClr val="CCFF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ja-JP" sz="1400" b="1">
                <a:latin typeface="Times New Roman" charset="0"/>
              </a:endParaRPr>
            </a:p>
          </p:txBody>
        </p:sp>
        <p:sp>
          <p:nvSpPr>
            <p:cNvPr id="5819" name="Text Box 699"/>
            <p:cNvSpPr txBox="1">
              <a:spLocks noChangeArrowheads="1"/>
            </p:cNvSpPr>
            <p:nvPr/>
          </p:nvSpPr>
          <p:spPr bwMode="auto">
            <a:xfrm>
              <a:off x="4560" y="240"/>
              <a:ext cx="1008" cy="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CFFFF"/>
                      </a:gs>
                      <a:gs pos="50000">
                        <a:schemeClr val="bg1"/>
                      </a:gs>
                      <a:gs pos="100000">
                        <a:srgbClr val="CCFFFF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1400" b="1">
                  <a:latin typeface="Times New Roman" charset="0"/>
                </a:rPr>
                <a:t>強制連結型と</a:t>
              </a:r>
              <a:br>
                <a:rPr lang="ja-JP" altLang="en-US" sz="1400" b="1">
                  <a:latin typeface="Times New Roman" charset="0"/>
                </a:rPr>
              </a:br>
              <a:r>
                <a:rPr lang="ja-JP" altLang="en-US" sz="1400" b="1">
                  <a:latin typeface="Times New Roman" charset="0"/>
                </a:rPr>
                <a:t>逐次展開型</a:t>
              </a:r>
              <a:br>
                <a:rPr lang="ja-JP" altLang="en-US" sz="1400" b="1">
                  <a:latin typeface="Times New Roman" charset="0"/>
                </a:rPr>
              </a:br>
              <a:r>
                <a:rPr lang="ja-JP" altLang="en-US" sz="1400" b="1">
                  <a:latin typeface="Times New Roman" charset="0"/>
                </a:rPr>
                <a:t>があるよ</a:t>
              </a:r>
            </a:p>
          </p:txBody>
        </p:sp>
      </p:grpSp>
      <p:sp>
        <p:nvSpPr>
          <p:cNvPr id="5820" name="Text Box 700"/>
          <p:cNvSpPr txBox="1">
            <a:spLocks noChangeArrowheads="1"/>
          </p:cNvSpPr>
          <p:nvPr/>
        </p:nvSpPr>
        <p:spPr bwMode="auto">
          <a:xfrm>
            <a:off x="1447800" y="6324600"/>
            <a:ext cx="1905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CFFFF"/>
                    </a:gs>
                    <a:gs pos="50000">
                      <a:schemeClr val="bg1"/>
                    </a:gs>
                    <a:gs pos="100000">
                      <a:srgbClr val="CCFFFF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latin typeface="Times New Roman" charset="0"/>
              </a:rPr>
              <a:t>強制連結型の手順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F78CFC77271354195C530399E11D87F" ma:contentTypeVersion="" ma:contentTypeDescription="新しいドキュメントを作成します。" ma:contentTypeScope="" ma:versionID="e38e4ad93fdcd0c090c04df74166b6f6">
  <xsd:schema xmlns:xsd="http://www.w3.org/2001/XMLSchema" xmlns:xs="http://www.w3.org/2001/XMLSchema" xmlns:p="http://schemas.microsoft.com/office/2006/metadata/properties" xmlns:ns2="0683b1c7-e6a1-4474-b543-1598854bf204" xmlns:ns3="74607d63-f6bb-47a8-a8d4-f26cfe716e30" xmlns:ns4="d9dc673b-9e34-4001-b69a-8484e8c1b815" targetNamespace="http://schemas.microsoft.com/office/2006/metadata/properties" ma:root="true" ma:fieldsID="e02bf150fef1940094f978c4266d1397" ns2:_="" ns3:_="" ns4:_="">
    <xsd:import namespace="0683b1c7-e6a1-4474-b543-1598854bf204"/>
    <xsd:import namespace="74607d63-f6bb-47a8-a8d4-f26cfe716e30"/>
    <xsd:import namespace="d9dc673b-9e34-4001-b69a-8484e8c1b81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_x30d5__x30a9__x30eb__x30c0__x7ba1__x7406__x8005_" minOccurs="0"/>
                <xsd:element ref="ns3:_x30d5__x30a9__x30eb__x30c0__x7ba1__x7406__x8005__x90e8__x7f72__x30b3__x30fc__x30c9_" minOccurs="0"/>
                <xsd:element ref="ns3:MediaServiceMetadata" minOccurs="0"/>
                <xsd:element ref="ns3:MediaServiceFastMetadata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83b1c7-e6a1-4474-b543-1598854bf20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607d63-f6bb-47a8-a8d4-f26cfe716e30" elementFormDefault="qualified">
    <xsd:import namespace="http://schemas.microsoft.com/office/2006/documentManagement/types"/>
    <xsd:import namespace="http://schemas.microsoft.com/office/infopath/2007/PartnerControls"/>
    <xsd:element name="_x30d5__x30a9__x30eb__x30c0__x7ba1__x7406__x8005_" ma:index="10" nillable="true" ma:displayName="フォルダ管理者" ma:format="Dropdown" ma:internalName="_x30d5__x30a9__x30eb__x30c0__x7ba1__x7406__x8005_">
      <xsd:simpleType>
        <xsd:restriction base="dms:Text">
          <xsd:maxLength value="255"/>
        </xsd:restriction>
      </xsd:simpleType>
    </xsd:element>
    <xsd:element name="_x30d5__x30a9__x30eb__x30c0__x7ba1__x7406__x8005__x90e8__x7f72__x30b3__x30fc__x30c9_" ma:index="11" nillable="true" ma:displayName="フォルダ管理部署" ma:format="Dropdown" ma:internalName="_x30d5__x30a9__x30eb__x30c0__x7ba1__x7406__x8005__x90e8__x7f72__x30b3__x30fc__x30c9_">
      <xsd:simpleType>
        <xsd:restriction base="dms:Text">
          <xsd:maxLength value="255"/>
        </xsd:restriction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画像タグ" ma:readOnly="false" ma:fieldId="{5cf76f15-5ced-4ddc-b409-7134ff3c332f}" ma:taxonomyMulti="true" ma:sspId="401df557-eeb5-435c-8d7c-77a7fa12a9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dc673b-9e34-4001-b69a-8484e8c1b81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3F50DA7-15AB-4337-A58F-12A8006B0C20}" ma:internalName="TaxCatchAll" ma:showField="CatchAllData" ma:web="{0683b1c7-e6a1-4474-b543-1598854bf204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4607d63-f6bb-47a8-a8d4-f26cfe716e30">
      <Terms xmlns="http://schemas.microsoft.com/office/infopath/2007/PartnerControls"/>
    </lcf76f155ced4ddcb4097134ff3c332f>
    <_x30d5__x30a9__x30eb__x30c0__x7ba1__x7406__x8005_ xmlns="74607d63-f6bb-47a8-a8d4-f26cfe716e30" xsi:nil="true"/>
    <TaxCatchAll xmlns="d9dc673b-9e34-4001-b69a-8484e8c1b815" xsi:nil="true"/>
    <_x30d5__x30a9__x30eb__x30c0__x7ba1__x7406__x8005__x90e8__x7f72__x30b3__x30fc__x30c9_ xmlns="74607d63-f6bb-47a8-a8d4-f26cfe716e30" xsi:nil="true"/>
  </documentManagement>
</p:properties>
</file>

<file path=customXml/itemProps1.xml><?xml version="1.0" encoding="utf-8"?>
<ds:datastoreItem xmlns:ds="http://schemas.openxmlformats.org/officeDocument/2006/customXml" ds:itemID="{CB60890F-8F9B-426B-BF44-0B6E68B5907D}"/>
</file>

<file path=customXml/itemProps2.xml><?xml version="1.0" encoding="utf-8"?>
<ds:datastoreItem xmlns:ds="http://schemas.openxmlformats.org/officeDocument/2006/customXml" ds:itemID="{84DB7C35-DDAA-4ADC-A550-DFEE5C4D438C}"/>
</file>

<file path=customXml/itemProps3.xml><?xml version="1.0" encoding="utf-8"?>
<ds:datastoreItem xmlns:ds="http://schemas.openxmlformats.org/officeDocument/2006/customXml" ds:itemID="{9B955B4A-A6BC-4431-8098-6D50D6487B43}"/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139</Words>
  <Application>Microsoft Office PowerPoint</Application>
  <PresentationFormat>画面に合わせる (4:3)</PresentationFormat>
  <Paragraphs>37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Arial</vt:lpstr>
      <vt:lpstr>ＭＳ Ｐゴシック</vt:lpstr>
      <vt:lpstr>ＭＳ Ｐ明朝</vt:lpstr>
      <vt:lpstr>ＭＳ ゴシック</vt:lpstr>
      <vt:lpstr>Times New Roman</vt:lpstr>
      <vt:lpstr>標準デザイン</vt:lpstr>
      <vt:lpstr>PowerPoint プレゼンテーション</vt:lpstr>
    </vt:vector>
  </TitlesOfParts>
  <Company>トヨタ自動車株式会社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qcqcqc</dc:creator>
  <cp:lastModifiedBy>s890376</cp:lastModifiedBy>
  <cp:revision>8</cp:revision>
  <dcterms:created xsi:type="dcterms:W3CDTF">2007-10-04T11:23:21Z</dcterms:created>
  <dcterms:modified xsi:type="dcterms:W3CDTF">2020-02-17T06:58:59Z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0x010100EF78CFC77271354195C530399E11D87F</vt:lpwstr>
  </property>
</Properties>
</file>