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D1FA6-3612-4CBB-8BA0-AA3AAE8953F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4678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DCC298-3236-43DD-A7A3-EB38C2AA904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8556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1D6E3-C868-4A9D-9838-65F26E192F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8915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CB95-BF15-4651-841F-A9EFE7DC23F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15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4B1C7-2BF6-4BC3-BD6F-2AAFBAA8DC6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0073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0A482-AFB3-4FB9-8E5C-7AB773EE2A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5612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B46B8-737E-4EE2-830C-A137B009F0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9768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E3107-30D5-49A3-8666-7BCCE0327C2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32607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4CB2F-4D9A-4E13-980F-6E9BC776ED6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9865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3E668-2F7C-400F-BE9B-1B6D5026B96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69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281E8-917E-4FF5-BCDA-C7768302C9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729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02CB9B-9103-4714-A562-88E82801D7E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2" name="Text Box 702"/>
          <p:cNvSpPr txBox="1">
            <a:spLocks noChangeArrowheads="1"/>
          </p:cNvSpPr>
          <p:nvPr/>
        </p:nvSpPr>
        <p:spPr bwMode="auto">
          <a:xfrm>
            <a:off x="914400" y="304800"/>
            <a:ext cx="3810000" cy="4572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400">
                <a:solidFill>
                  <a:schemeClr val="bg1"/>
                </a:solidFill>
                <a:latin typeface="Times New Roman" charset="0"/>
              </a:rPr>
              <a:t>チェックリスト法</a:t>
            </a:r>
          </a:p>
        </p:txBody>
      </p:sp>
      <p:grpSp>
        <p:nvGrpSpPr>
          <p:cNvPr id="5823" name="Group 703"/>
          <p:cNvGrpSpPr>
            <a:grpSpLocks/>
          </p:cNvGrpSpPr>
          <p:nvPr/>
        </p:nvGrpSpPr>
        <p:grpSpPr bwMode="auto">
          <a:xfrm>
            <a:off x="1066800" y="990600"/>
            <a:ext cx="6781800" cy="914400"/>
            <a:chOff x="672" y="528"/>
            <a:chExt cx="4272" cy="576"/>
          </a:xfrm>
        </p:grpSpPr>
        <p:sp>
          <p:nvSpPr>
            <p:cNvPr id="5824" name="AutoShape 704"/>
            <p:cNvSpPr>
              <a:spLocks noChangeArrowheads="1"/>
            </p:cNvSpPr>
            <p:nvPr/>
          </p:nvSpPr>
          <p:spPr bwMode="auto">
            <a:xfrm>
              <a:off x="672" y="528"/>
              <a:ext cx="4272" cy="57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5" name="Text Box 705"/>
            <p:cNvSpPr txBox="1">
              <a:spLocks noChangeArrowheads="1"/>
            </p:cNvSpPr>
            <p:nvPr/>
          </p:nvSpPr>
          <p:spPr bwMode="auto">
            <a:xfrm>
              <a:off x="768" y="576"/>
              <a:ext cx="3936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2400">
                  <a:latin typeface="Times New Roman" charset="0"/>
                </a:rPr>
                <a:t>■</a:t>
              </a:r>
              <a:r>
                <a:rPr lang="ja-JP" altLang="en-US" sz="2400">
                  <a:latin typeface="Times New Roman" charset="0"/>
                </a:rPr>
                <a:t>もれぬけが無くなり今まで気が付かなかった</a:t>
              </a:r>
              <a:br>
                <a:rPr lang="ja-JP" altLang="en-US" sz="2400">
                  <a:latin typeface="Times New Roman" charset="0"/>
                </a:rPr>
              </a:br>
              <a:r>
                <a:rPr lang="ja-JP" altLang="en-US" sz="2400">
                  <a:latin typeface="Times New Roman" charset="0"/>
                </a:rPr>
                <a:t>    事が見えてくる</a:t>
              </a:r>
            </a:p>
          </p:txBody>
        </p:sp>
      </p:grpSp>
      <p:sp>
        <p:nvSpPr>
          <p:cNvPr id="5826" name="Text Box 706"/>
          <p:cNvSpPr txBox="1">
            <a:spLocks noChangeArrowheads="1"/>
          </p:cNvSpPr>
          <p:nvPr/>
        </p:nvSpPr>
        <p:spPr bwMode="auto">
          <a:xfrm>
            <a:off x="1219200" y="6096000"/>
            <a:ext cx="670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 u="sng">
                <a:latin typeface="Times New Roman" charset="0"/>
              </a:rPr>
              <a:t>「得意先に自分を印象付ける名刺」のアイデアチェックリスト</a:t>
            </a:r>
          </a:p>
        </p:txBody>
      </p:sp>
      <p:grpSp>
        <p:nvGrpSpPr>
          <p:cNvPr id="5827" name="Group 707"/>
          <p:cNvGrpSpPr>
            <a:grpSpLocks/>
          </p:cNvGrpSpPr>
          <p:nvPr/>
        </p:nvGrpSpPr>
        <p:grpSpPr bwMode="auto">
          <a:xfrm>
            <a:off x="381000" y="2286000"/>
            <a:ext cx="8382000" cy="3810000"/>
            <a:chOff x="192" y="1440"/>
            <a:chExt cx="5280" cy="2400"/>
          </a:xfrm>
        </p:grpSpPr>
        <p:sp>
          <p:nvSpPr>
            <p:cNvPr id="5828" name="AutoShape 708"/>
            <p:cNvSpPr>
              <a:spLocks noChangeArrowheads="1"/>
            </p:cNvSpPr>
            <p:nvPr/>
          </p:nvSpPr>
          <p:spPr bwMode="auto">
            <a:xfrm flipV="1">
              <a:off x="192" y="3696"/>
              <a:ext cx="816" cy="96"/>
            </a:xfrm>
            <a:prstGeom prst="rt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9" name="Oval 709"/>
            <p:cNvSpPr>
              <a:spLocks noChangeArrowheads="1"/>
            </p:cNvSpPr>
            <p:nvPr/>
          </p:nvSpPr>
          <p:spPr bwMode="auto">
            <a:xfrm>
              <a:off x="2640" y="3552"/>
              <a:ext cx="2256" cy="2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0" name="Rectangle 710"/>
            <p:cNvSpPr>
              <a:spLocks noChangeArrowheads="1"/>
            </p:cNvSpPr>
            <p:nvPr/>
          </p:nvSpPr>
          <p:spPr bwMode="auto">
            <a:xfrm>
              <a:off x="192" y="1440"/>
              <a:ext cx="5232" cy="2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1" name="Rectangle 711"/>
            <p:cNvSpPr>
              <a:spLocks noChangeArrowheads="1"/>
            </p:cNvSpPr>
            <p:nvPr/>
          </p:nvSpPr>
          <p:spPr bwMode="auto">
            <a:xfrm>
              <a:off x="4378" y="3472"/>
              <a:ext cx="1046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sz="1600" b="1"/>
            </a:p>
          </p:txBody>
        </p:sp>
        <p:sp>
          <p:nvSpPr>
            <p:cNvPr id="5832" name="Rectangle 712"/>
            <p:cNvSpPr>
              <a:spLocks noChangeArrowheads="1"/>
            </p:cNvSpPr>
            <p:nvPr/>
          </p:nvSpPr>
          <p:spPr bwMode="auto">
            <a:xfrm>
              <a:off x="3312" y="3456"/>
              <a:ext cx="104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sz="1600" b="1"/>
            </a:p>
          </p:txBody>
        </p:sp>
        <p:sp>
          <p:nvSpPr>
            <p:cNvPr id="5833" name="Rectangle 713"/>
            <p:cNvSpPr>
              <a:spLocks noChangeArrowheads="1"/>
            </p:cNvSpPr>
            <p:nvPr/>
          </p:nvSpPr>
          <p:spPr bwMode="auto">
            <a:xfrm>
              <a:off x="2304" y="3472"/>
              <a:ext cx="102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sz="1600" b="1"/>
            </a:p>
          </p:txBody>
        </p:sp>
        <p:sp>
          <p:nvSpPr>
            <p:cNvPr id="5834" name="Rectangle 714"/>
            <p:cNvSpPr>
              <a:spLocks noChangeArrowheads="1"/>
            </p:cNvSpPr>
            <p:nvPr/>
          </p:nvSpPr>
          <p:spPr bwMode="auto">
            <a:xfrm>
              <a:off x="960" y="3472"/>
              <a:ext cx="134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sz="1600" b="1"/>
            </a:p>
          </p:txBody>
        </p:sp>
        <p:sp>
          <p:nvSpPr>
            <p:cNvPr id="5835" name="Rectangle 715"/>
            <p:cNvSpPr>
              <a:spLocks noChangeArrowheads="1"/>
            </p:cNvSpPr>
            <p:nvPr/>
          </p:nvSpPr>
          <p:spPr bwMode="auto">
            <a:xfrm>
              <a:off x="192" y="3472"/>
              <a:ext cx="76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36" name="Rectangle 716"/>
            <p:cNvSpPr>
              <a:spLocks noChangeArrowheads="1"/>
            </p:cNvSpPr>
            <p:nvPr/>
          </p:nvSpPr>
          <p:spPr bwMode="auto">
            <a:xfrm>
              <a:off x="4378" y="3104"/>
              <a:ext cx="1046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・直筆名刺</a:t>
              </a:r>
            </a:p>
          </p:txBody>
        </p:sp>
        <p:sp>
          <p:nvSpPr>
            <p:cNvPr id="5837" name="Rectangle 717"/>
            <p:cNvSpPr>
              <a:spLocks noChangeArrowheads="1"/>
            </p:cNvSpPr>
            <p:nvPr/>
          </p:nvSpPr>
          <p:spPr bwMode="auto">
            <a:xfrm>
              <a:off x="3331" y="3104"/>
              <a:ext cx="1047" cy="5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・サーモスタット</a:t>
              </a:r>
              <a:br>
                <a:rPr lang="ja-JP" altLang="en-US" sz="1600" b="1"/>
              </a:br>
              <a:r>
                <a:rPr lang="ja-JP" altLang="en-US" sz="1600" b="1"/>
                <a:t>　名刺</a:t>
              </a:r>
              <a:br>
                <a:rPr lang="ja-JP" altLang="en-US" sz="1600" b="1"/>
              </a:br>
              <a:r>
                <a:rPr lang="ja-JP" altLang="en-US" sz="1600" b="1"/>
                <a:t>・天気予報名刺</a:t>
              </a:r>
            </a:p>
          </p:txBody>
        </p:sp>
        <p:sp>
          <p:nvSpPr>
            <p:cNvPr id="5838" name="Rectangle 718"/>
            <p:cNvSpPr>
              <a:spLocks noChangeArrowheads="1"/>
            </p:cNvSpPr>
            <p:nvPr/>
          </p:nvSpPr>
          <p:spPr bwMode="auto">
            <a:xfrm>
              <a:off x="2304" y="3104"/>
              <a:ext cx="1027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・カセットテープ</a:t>
              </a:r>
              <a:br>
                <a:rPr lang="ja-JP" altLang="en-US" sz="1600" b="1"/>
              </a:br>
              <a:r>
                <a:rPr lang="ja-JP" altLang="en-US" sz="1600" b="1"/>
                <a:t>　名刺</a:t>
              </a:r>
            </a:p>
          </p:txBody>
        </p:sp>
        <p:sp>
          <p:nvSpPr>
            <p:cNvPr id="5839" name="Rectangle 719"/>
            <p:cNvSpPr>
              <a:spLocks noChangeArrowheads="1"/>
            </p:cNvSpPr>
            <p:nvPr/>
          </p:nvSpPr>
          <p:spPr bwMode="auto">
            <a:xfrm>
              <a:off x="960" y="3104"/>
              <a:ext cx="1344" cy="5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・写真付き</a:t>
              </a:r>
              <a:br>
                <a:rPr lang="ja-JP" altLang="en-US" sz="1600" b="1"/>
              </a:br>
              <a:r>
                <a:rPr lang="ja-JP" altLang="en-US" sz="1600" b="1"/>
                <a:t>・カイロ名刺</a:t>
              </a:r>
              <a:br>
                <a:rPr lang="ja-JP" altLang="en-US" sz="1600" b="1"/>
              </a:br>
              <a:r>
                <a:rPr lang="ja-JP" altLang="en-US" sz="1600" b="1"/>
                <a:t>・声が出る名刺</a:t>
              </a:r>
            </a:p>
          </p:txBody>
        </p:sp>
        <p:sp>
          <p:nvSpPr>
            <p:cNvPr id="5840" name="Rectangle 720"/>
            <p:cNvSpPr>
              <a:spLocks noChangeArrowheads="1"/>
            </p:cNvSpPr>
            <p:nvPr/>
          </p:nvSpPr>
          <p:spPr bwMode="auto">
            <a:xfrm>
              <a:off x="192" y="3104"/>
              <a:ext cx="76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800" b="1"/>
                <a:t>見る聞く</a:t>
              </a:r>
            </a:p>
          </p:txBody>
        </p:sp>
        <p:sp>
          <p:nvSpPr>
            <p:cNvPr id="5841" name="Rectangle 721"/>
            <p:cNvSpPr>
              <a:spLocks noChangeArrowheads="1"/>
            </p:cNvSpPr>
            <p:nvPr/>
          </p:nvSpPr>
          <p:spPr bwMode="auto">
            <a:xfrm>
              <a:off x="4378" y="2736"/>
              <a:ext cx="1046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・折りたたみ</a:t>
              </a:r>
              <a:br>
                <a:rPr lang="ja-JP" altLang="en-US" sz="1600" b="1"/>
              </a:br>
              <a:r>
                <a:rPr lang="ja-JP" altLang="en-US" sz="1600" b="1"/>
                <a:t>　名刺</a:t>
              </a:r>
            </a:p>
          </p:txBody>
        </p:sp>
        <p:sp>
          <p:nvSpPr>
            <p:cNvPr id="5842" name="Rectangle 722"/>
            <p:cNvSpPr>
              <a:spLocks noChangeArrowheads="1"/>
            </p:cNvSpPr>
            <p:nvPr/>
          </p:nvSpPr>
          <p:spPr bwMode="auto">
            <a:xfrm>
              <a:off x="3331" y="2736"/>
              <a:ext cx="104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・ゲーム</a:t>
              </a:r>
            </a:p>
          </p:txBody>
        </p:sp>
        <p:sp>
          <p:nvSpPr>
            <p:cNvPr id="5843" name="Rectangle 723"/>
            <p:cNvSpPr>
              <a:spLocks noChangeArrowheads="1"/>
            </p:cNvSpPr>
            <p:nvPr/>
          </p:nvSpPr>
          <p:spPr bwMode="auto">
            <a:xfrm>
              <a:off x="2304" y="2736"/>
              <a:ext cx="102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・ポスター名刺</a:t>
              </a:r>
            </a:p>
          </p:txBody>
        </p:sp>
        <p:sp>
          <p:nvSpPr>
            <p:cNvPr id="5844" name="Rectangle 724"/>
            <p:cNvSpPr>
              <a:spLocks noChangeArrowheads="1"/>
            </p:cNvSpPr>
            <p:nvPr/>
          </p:nvSpPr>
          <p:spPr bwMode="auto">
            <a:xfrm>
              <a:off x="960" y="2736"/>
              <a:ext cx="134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・セロハンテープ</a:t>
              </a:r>
              <a:br>
                <a:rPr lang="ja-JP" altLang="en-US" sz="1600" b="1"/>
              </a:br>
              <a:r>
                <a:rPr lang="ja-JP" altLang="en-US" sz="1600" b="1"/>
                <a:t>　名刺</a:t>
              </a:r>
            </a:p>
          </p:txBody>
        </p:sp>
        <p:sp>
          <p:nvSpPr>
            <p:cNvPr id="5845" name="Rectangle 725"/>
            <p:cNvSpPr>
              <a:spLocks noChangeArrowheads="1"/>
            </p:cNvSpPr>
            <p:nvPr/>
          </p:nvSpPr>
          <p:spPr bwMode="auto">
            <a:xfrm>
              <a:off x="192" y="2736"/>
              <a:ext cx="76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800" b="1"/>
                <a:t>サイズ</a:t>
              </a:r>
            </a:p>
          </p:txBody>
        </p:sp>
        <p:sp>
          <p:nvSpPr>
            <p:cNvPr id="5846" name="Rectangle 726"/>
            <p:cNvSpPr>
              <a:spLocks noChangeArrowheads="1"/>
            </p:cNvSpPr>
            <p:nvPr/>
          </p:nvSpPr>
          <p:spPr bwMode="auto">
            <a:xfrm>
              <a:off x="4378" y="2368"/>
              <a:ext cx="1046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・立体名刺</a:t>
              </a:r>
            </a:p>
          </p:txBody>
        </p:sp>
        <p:sp>
          <p:nvSpPr>
            <p:cNvPr id="5847" name="Rectangle 727"/>
            <p:cNvSpPr>
              <a:spLocks noChangeArrowheads="1"/>
            </p:cNvSpPr>
            <p:nvPr/>
          </p:nvSpPr>
          <p:spPr bwMode="auto">
            <a:xfrm>
              <a:off x="3331" y="2368"/>
              <a:ext cx="104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・定規になる</a:t>
              </a:r>
            </a:p>
          </p:txBody>
        </p:sp>
        <p:sp>
          <p:nvSpPr>
            <p:cNvPr id="5848" name="Rectangle 728"/>
            <p:cNvSpPr>
              <a:spLocks noChangeArrowheads="1"/>
            </p:cNvSpPr>
            <p:nvPr/>
          </p:nvSpPr>
          <p:spPr bwMode="auto">
            <a:xfrm>
              <a:off x="2304" y="2368"/>
              <a:ext cx="102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・テレホンカー</a:t>
              </a:r>
              <a:br>
                <a:rPr lang="ja-JP" altLang="en-US" sz="1600" b="1"/>
              </a:br>
              <a:r>
                <a:rPr lang="ja-JP" altLang="en-US" sz="1600" b="1"/>
                <a:t>　ド名刺</a:t>
              </a:r>
            </a:p>
          </p:txBody>
        </p:sp>
        <p:sp>
          <p:nvSpPr>
            <p:cNvPr id="5849" name="Rectangle 729"/>
            <p:cNvSpPr>
              <a:spLocks noChangeArrowheads="1"/>
            </p:cNvSpPr>
            <p:nvPr/>
          </p:nvSpPr>
          <p:spPr bwMode="auto">
            <a:xfrm>
              <a:off x="960" y="2368"/>
              <a:ext cx="134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・切り絵名刺</a:t>
              </a:r>
            </a:p>
          </p:txBody>
        </p:sp>
        <p:sp>
          <p:nvSpPr>
            <p:cNvPr id="5850" name="Rectangle 730"/>
            <p:cNvSpPr>
              <a:spLocks noChangeArrowheads="1"/>
            </p:cNvSpPr>
            <p:nvPr/>
          </p:nvSpPr>
          <p:spPr bwMode="auto">
            <a:xfrm>
              <a:off x="192" y="2368"/>
              <a:ext cx="76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800" b="1"/>
                <a:t>四角</a:t>
              </a:r>
            </a:p>
          </p:txBody>
        </p:sp>
        <p:sp>
          <p:nvSpPr>
            <p:cNvPr id="5851" name="Rectangle 731"/>
            <p:cNvSpPr>
              <a:spLocks noChangeArrowheads="1"/>
            </p:cNvSpPr>
            <p:nvPr/>
          </p:nvSpPr>
          <p:spPr bwMode="auto">
            <a:xfrm>
              <a:off x="4378" y="2000"/>
              <a:ext cx="1046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・触感名刺</a:t>
              </a:r>
              <a:br>
                <a:rPr lang="ja-JP" altLang="en-US" sz="1600" b="1"/>
              </a:br>
              <a:r>
                <a:rPr lang="ja-JP" altLang="en-US" sz="1600" b="1"/>
                <a:t>・紙＋磁石</a:t>
              </a:r>
            </a:p>
          </p:txBody>
        </p:sp>
        <p:sp>
          <p:nvSpPr>
            <p:cNvPr id="5852" name="Rectangle 732"/>
            <p:cNvSpPr>
              <a:spLocks noChangeArrowheads="1"/>
            </p:cNvSpPr>
            <p:nvPr/>
          </p:nvSpPr>
          <p:spPr bwMode="auto">
            <a:xfrm>
              <a:off x="3331" y="2000"/>
              <a:ext cx="104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・粗品名刺</a:t>
              </a:r>
            </a:p>
          </p:txBody>
        </p:sp>
        <p:sp>
          <p:nvSpPr>
            <p:cNvPr id="5853" name="Rectangle 733"/>
            <p:cNvSpPr>
              <a:spLocks noChangeArrowheads="1"/>
            </p:cNvSpPr>
            <p:nvPr/>
          </p:nvSpPr>
          <p:spPr bwMode="auto">
            <a:xfrm>
              <a:off x="2304" y="2000"/>
              <a:ext cx="102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・ビニール製</a:t>
              </a:r>
              <a:br>
                <a:rPr lang="ja-JP" altLang="en-US" sz="1600" b="1"/>
              </a:br>
              <a:r>
                <a:rPr lang="ja-JP" altLang="en-US" sz="1600" b="1"/>
                <a:t>　名刺</a:t>
              </a:r>
            </a:p>
          </p:txBody>
        </p:sp>
        <p:sp>
          <p:nvSpPr>
            <p:cNvPr id="5854" name="Rectangle 734"/>
            <p:cNvSpPr>
              <a:spLocks noChangeArrowheads="1"/>
            </p:cNvSpPr>
            <p:nvPr/>
          </p:nvSpPr>
          <p:spPr bwMode="auto">
            <a:xfrm>
              <a:off x="960" y="2000"/>
              <a:ext cx="134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・プラスチック</a:t>
              </a:r>
              <a:br>
                <a:rPr lang="ja-JP" altLang="en-US" sz="1600" b="1"/>
              </a:br>
              <a:r>
                <a:rPr lang="ja-JP" altLang="en-US" sz="1600" b="1"/>
                <a:t>・金属</a:t>
              </a:r>
            </a:p>
          </p:txBody>
        </p:sp>
        <p:sp>
          <p:nvSpPr>
            <p:cNvPr id="5855" name="Rectangle 735"/>
            <p:cNvSpPr>
              <a:spLocks noChangeArrowheads="1"/>
            </p:cNvSpPr>
            <p:nvPr/>
          </p:nvSpPr>
          <p:spPr bwMode="auto">
            <a:xfrm>
              <a:off x="192" y="2000"/>
              <a:ext cx="76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800" b="1"/>
                <a:t>紙</a:t>
              </a:r>
            </a:p>
          </p:txBody>
        </p:sp>
        <p:sp>
          <p:nvSpPr>
            <p:cNvPr id="5856" name="Rectangle 736"/>
            <p:cNvSpPr>
              <a:spLocks noChangeArrowheads="1"/>
            </p:cNvSpPr>
            <p:nvPr/>
          </p:nvSpPr>
          <p:spPr bwMode="auto">
            <a:xfrm>
              <a:off x="4378" y="1440"/>
              <a:ext cx="1046" cy="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57" name="Rectangle 737"/>
            <p:cNvSpPr>
              <a:spLocks noChangeArrowheads="1"/>
            </p:cNvSpPr>
            <p:nvPr/>
          </p:nvSpPr>
          <p:spPr bwMode="auto">
            <a:xfrm>
              <a:off x="3331" y="1440"/>
              <a:ext cx="1047" cy="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endParaRPr lang="ja-JP" altLang="ja-JP" b="1"/>
            </a:p>
          </p:txBody>
        </p:sp>
        <p:sp>
          <p:nvSpPr>
            <p:cNvPr id="5858" name="Rectangle 738"/>
            <p:cNvSpPr>
              <a:spLocks noChangeArrowheads="1"/>
            </p:cNvSpPr>
            <p:nvPr/>
          </p:nvSpPr>
          <p:spPr bwMode="auto">
            <a:xfrm>
              <a:off x="960" y="1488"/>
              <a:ext cx="4416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800" b="1"/>
                <a:t>　　　　　　　　　　　　　　　　　チェック項目</a:t>
              </a:r>
            </a:p>
          </p:txBody>
        </p:sp>
        <p:sp>
          <p:nvSpPr>
            <p:cNvPr id="5859" name="Rectangle 739"/>
            <p:cNvSpPr>
              <a:spLocks noChangeArrowheads="1"/>
            </p:cNvSpPr>
            <p:nvPr/>
          </p:nvSpPr>
          <p:spPr bwMode="auto">
            <a:xfrm>
              <a:off x="960" y="1776"/>
              <a:ext cx="1344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en-US" altLang="ja-JP" sz="1600" b="1"/>
                <a:t>       </a:t>
              </a:r>
              <a:r>
                <a:rPr lang="ja-JP" altLang="en-US" sz="1600" b="1"/>
                <a:t>組み合わせ</a:t>
              </a:r>
            </a:p>
          </p:txBody>
        </p:sp>
        <p:sp>
          <p:nvSpPr>
            <p:cNvPr id="5860" name="Rectangle 740"/>
            <p:cNvSpPr>
              <a:spLocks noChangeArrowheads="1"/>
            </p:cNvSpPr>
            <p:nvPr/>
          </p:nvSpPr>
          <p:spPr bwMode="auto">
            <a:xfrm>
              <a:off x="384" y="1440"/>
              <a:ext cx="624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400" b="1"/>
                <a:t>リストの</a:t>
              </a:r>
              <a:br>
                <a:rPr lang="ja-JP" altLang="en-US" sz="1400" b="1"/>
              </a:br>
              <a:r>
                <a:rPr lang="ja-JP" altLang="en-US" sz="1400" b="1"/>
                <a:t>　　　項目</a:t>
              </a:r>
            </a:p>
          </p:txBody>
        </p:sp>
        <p:sp>
          <p:nvSpPr>
            <p:cNvPr id="5861" name="Line 741"/>
            <p:cNvSpPr>
              <a:spLocks noChangeShapeType="1"/>
            </p:cNvSpPr>
            <p:nvPr/>
          </p:nvSpPr>
          <p:spPr bwMode="auto">
            <a:xfrm>
              <a:off x="192" y="1440"/>
              <a:ext cx="523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2" name="Line 742"/>
            <p:cNvSpPr>
              <a:spLocks noChangeShapeType="1"/>
            </p:cNvSpPr>
            <p:nvPr/>
          </p:nvSpPr>
          <p:spPr bwMode="auto">
            <a:xfrm>
              <a:off x="192" y="2000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3" name="Line 743"/>
            <p:cNvSpPr>
              <a:spLocks noChangeShapeType="1"/>
            </p:cNvSpPr>
            <p:nvPr/>
          </p:nvSpPr>
          <p:spPr bwMode="auto">
            <a:xfrm>
              <a:off x="192" y="2368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4" name="Line 744"/>
            <p:cNvSpPr>
              <a:spLocks noChangeShapeType="1"/>
            </p:cNvSpPr>
            <p:nvPr/>
          </p:nvSpPr>
          <p:spPr bwMode="auto">
            <a:xfrm>
              <a:off x="192" y="2736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5" name="Line 745"/>
            <p:cNvSpPr>
              <a:spLocks noChangeShapeType="1"/>
            </p:cNvSpPr>
            <p:nvPr/>
          </p:nvSpPr>
          <p:spPr bwMode="auto">
            <a:xfrm>
              <a:off x="192" y="3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6" name="Line 746"/>
            <p:cNvSpPr>
              <a:spLocks noChangeShapeType="1"/>
            </p:cNvSpPr>
            <p:nvPr/>
          </p:nvSpPr>
          <p:spPr bwMode="auto">
            <a:xfrm>
              <a:off x="2544" y="3696"/>
              <a:ext cx="2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7" name="Line 747"/>
            <p:cNvSpPr>
              <a:spLocks noChangeShapeType="1"/>
            </p:cNvSpPr>
            <p:nvPr/>
          </p:nvSpPr>
          <p:spPr bwMode="auto">
            <a:xfrm>
              <a:off x="192" y="1440"/>
              <a:ext cx="0" cy="230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8" name="Line 748"/>
            <p:cNvSpPr>
              <a:spLocks noChangeShapeType="1"/>
            </p:cNvSpPr>
            <p:nvPr/>
          </p:nvSpPr>
          <p:spPr bwMode="auto">
            <a:xfrm>
              <a:off x="960" y="1440"/>
              <a:ext cx="0" cy="22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9" name="Line 749"/>
            <p:cNvSpPr>
              <a:spLocks noChangeShapeType="1"/>
            </p:cNvSpPr>
            <p:nvPr/>
          </p:nvSpPr>
          <p:spPr bwMode="auto">
            <a:xfrm>
              <a:off x="2304" y="1728"/>
              <a:ext cx="0" cy="19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0" name="Line 750"/>
            <p:cNvSpPr>
              <a:spLocks noChangeShapeType="1"/>
            </p:cNvSpPr>
            <p:nvPr/>
          </p:nvSpPr>
          <p:spPr bwMode="auto">
            <a:xfrm>
              <a:off x="3331" y="1728"/>
              <a:ext cx="0" cy="20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1" name="Line 751"/>
            <p:cNvSpPr>
              <a:spLocks noChangeShapeType="1"/>
            </p:cNvSpPr>
            <p:nvPr/>
          </p:nvSpPr>
          <p:spPr bwMode="auto">
            <a:xfrm>
              <a:off x="4378" y="1728"/>
              <a:ext cx="0" cy="20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2" name="Line 752"/>
            <p:cNvSpPr>
              <a:spLocks noChangeShapeType="1"/>
            </p:cNvSpPr>
            <p:nvPr/>
          </p:nvSpPr>
          <p:spPr bwMode="auto">
            <a:xfrm>
              <a:off x="5424" y="1440"/>
              <a:ext cx="0" cy="216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3" name="Line 753"/>
            <p:cNvSpPr>
              <a:spLocks noChangeShapeType="1"/>
            </p:cNvSpPr>
            <p:nvPr/>
          </p:nvSpPr>
          <p:spPr bwMode="auto">
            <a:xfrm>
              <a:off x="960" y="1728"/>
              <a:ext cx="44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4" name="Line 754"/>
            <p:cNvSpPr>
              <a:spLocks noChangeShapeType="1"/>
            </p:cNvSpPr>
            <p:nvPr/>
          </p:nvSpPr>
          <p:spPr bwMode="auto">
            <a:xfrm>
              <a:off x="192" y="1440"/>
              <a:ext cx="768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5" name="Rectangle 755"/>
            <p:cNvSpPr>
              <a:spLocks noChangeArrowheads="1"/>
            </p:cNvSpPr>
            <p:nvPr/>
          </p:nvSpPr>
          <p:spPr bwMode="auto">
            <a:xfrm>
              <a:off x="192" y="1824"/>
              <a:ext cx="76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400" b="1"/>
                <a:t>属性</a:t>
              </a:r>
            </a:p>
          </p:txBody>
        </p:sp>
        <p:sp>
          <p:nvSpPr>
            <p:cNvPr id="5876" name="Rectangle 756"/>
            <p:cNvSpPr>
              <a:spLocks noChangeArrowheads="1"/>
            </p:cNvSpPr>
            <p:nvPr/>
          </p:nvSpPr>
          <p:spPr bwMode="auto">
            <a:xfrm>
              <a:off x="4416" y="1776"/>
              <a:ext cx="100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ja-JP" altLang="en-US" sz="1600" b="1"/>
                <a:t>変えたらどうか</a:t>
              </a:r>
            </a:p>
          </p:txBody>
        </p:sp>
        <p:sp>
          <p:nvSpPr>
            <p:cNvPr id="5877" name="Rectangle 757"/>
            <p:cNvSpPr>
              <a:spLocks noChangeArrowheads="1"/>
            </p:cNvSpPr>
            <p:nvPr/>
          </p:nvSpPr>
          <p:spPr bwMode="auto">
            <a:xfrm>
              <a:off x="3360" y="1776"/>
              <a:ext cx="960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en-US" altLang="ja-JP" sz="1600" b="1"/>
                <a:t>  </a:t>
              </a:r>
              <a:r>
                <a:rPr lang="ja-JP" altLang="en-US" sz="1600" b="1"/>
                <a:t>他の用途</a:t>
              </a:r>
            </a:p>
          </p:txBody>
        </p:sp>
        <p:sp>
          <p:nvSpPr>
            <p:cNvPr id="5878" name="Rectangle 758"/>
            <p:cNvSpPr>
              <a:spLocks noChangeArrowheads="1"/>
            </p:cNvSpPr>
            <p:nvPr/>
          </p:nvSpPr>
          <p:spPr bwMode="auto">
            <a:xfrm>
              <a:off x="2352" y="1776"/>
              <a:ext cx="912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spcBef>
                  <a:spcPct val="20000"/>
                </a:spcBef>
                <a:buChar char="–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spcBef>
                  <a:spcPct val="20000"/>
                </a:spcBef>
                <a:buChar char="•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spcBef>
                  <a:spcPct val="20000"/>
                </a:spcBef>
                <a:buChar char="–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spcBef>
                  <a:spcPct val="20000"/>
                </a:spcBef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FontTx/>
                <a:buNone/>
              </a:pPr>
              <a:r>
                <a:rPr lang="en-US" altLang="ja-JP" sz="1600" b="1"/>
                <a:t>  </a:t>
              </a:r>
              <a:r>
                <a:rPr lang="ja-JP" altLang="en-US" sz="1600" b="1"/>
                <a:t>似たもの</a:t>
              </a:r>
            </a:p>
          </p:txBody>
        </p:sp>
        <p:sp>
          <p:nvSpPr>
            <p:cNvPr id="5879" name="Freeform 759"/>
            <p:cNvSpPr>
              <a:spLocks/>
            </p:cNvSpPr>
            <p:nvPr/>
          </p:nvSpPr>
          <p:spPr bwMode="auto">
            <a:xfrm>
              <a:off x="192" y="3648"/>
              <a:ext cx="5280" cy="144"/>
            </a:xfrm>
            <a:custGeom>
              <a:avLst/>
              <a:gdLst>
                <a:gd name="T0" fmla="*/ 0 w 5184"/>
                <a:gd name="T1" fmla="*/ 144 h 144"/>
                <a:gd name="T2" fmla="*/ 1488 w 5184"/>
                <a:gd name="T3" fmla="*/ 0 h 144"/>
                <a:gd name="T4" fmla="*/ 3648 w 5184"/>
                <a:gd name="T5" fmla="*/ 144 h 144"/>
                <a:gd name="T6" fmla="*/ 5184 w 5184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84" h="144">
                  <a:moveTo>
                    <a:pt x="0" y="144"/>
                  </a:moveTo>
                  <a:cubicBezTo>
                    <a:pt x="440" y="72"/>
                    <a:pt x="880" y="0"/>
                    <a:pt x="1488" y="0"/>
                  </a:cubicBezTo>
                  <a:cubicBezTo>
                    <a:pt x="2096" y="0"/>
                    <a:pt x="3032" y="144"/>
                    <a:pt x="3648" y="144"/>
                  </a:cubicBezTo>
                  <a:cubicBezTo>
                    <a:pt x="4264" y="144"/>
                    <a:pt x="4724" y="72"/>
                    <a:pt x="5184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0" name="Freeform 760"/>
            <p:cNvSpPr>
              <a:spLocks/>
            </p:cNvSpPr>
            <p:nvPr/>
          </p:nvSpPr>
          <p:spPr bwMode="auto">
            <a:xfrm>
              <a:off x="192" y="3696"/>
              <a:ext cx="5280" cy="144"/>
            </a:xfrm>
            <a:custGeom>
              <a:avLst/>
              <a:gdLst>
                <a:gd name="T0" fmla="*/ 0 w 5184"/>
                <a:gd name="T1" fmla="*/ 144 h 144"/>
                <a:gd name="T2" fmla="*/ 1488 w 5184"/>
                <a:gd name="T3" fmla="*/ 0 h 144"/>
                <a:gd name="T4" fmla="*/ 3648 w 5184"/>
                <a:gd name="T5" fmla="*/ 144 h 144"/>
                <a:gd name="T6" fmla="*/ 5184 w 5184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84" h="144">
                  <a:moveTo>
                    <a:pt x="0" y="144"/>
                  </a:moveTo>
                  <a:cubicBezTo>
                    <a:pt x="440" y="72"/>
                    <a:pt x="880" y="0"/>
                    <a:pt x="1488" y="0"/>
                  </a:cubicBezTo>
                  <a:cubicBezTo>
                    <a:pt x="2096" y="0"/>
                    <a:pt x="3032" y="144"/>
                    <a:pt x="3648" y="144"/>
                  </a:cubicBezTo>
                  <a:cubicBezTo>
                    <a:pt x="4264" y="144"/>
                    <a:pt x="4724" y="72"/>
                    <a:pt x="5184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1" name="Line 761"/>
            <p:cNvSpPr>
              <a:spLocks noChangeShapeType="1"/>
            </p:cNvSpPr>
            <p:nvPr/>
          </p:nvSpPr>
          <p:spPr bwMode="auto">
            <a:xfrm>
              <a:off x="192" y="369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2C7E3126-3222-48BA-B373-33EAA065DBD7}"/>
</file>

<file path=customXml/itemProps2.xml><?xml version="1.0" encoding="utf-8"?>
<ds:datastoreItem xmlns:ds="http://schemas.openxmlformats.org/officeDocument/2006/customXml" ds:itemID="{EA99024F-2CD5-47C4-80BB-5C4525EB3634}"/>
</file>

<file path=customXml/itemProps3.xml><?xml version="1.0" encoding="utf-8"?>
<ds:datastoreItem xmlns:ds="http://schemas.openxmlformats.org/officeDocument/2006/customXml" ds:itemID="{03393A3F-96B1-4BF2-8A7E-C26982BB3E39}"/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82</Words>
  <Application>Microsoft Office PowerPoint</Application>
  <PresentationFormat>画面に合わせる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ＭＳ Ｐ明朝</vt:lpstr>
      <vt:lpstr>Times New Roman</vt:lpstr>
      <vt:lpstr>標準デザイン</vt:lpstr>
      <vt:lpstr>PowerPoint プレゼンテーション</vt:lpstr>
    </vt:vector>
  </TitlesOfParts>
  <Company>トヨタ自動車株式会社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qcqcqc</dc:creator>
  <cp:lastModifiedBy>s890376</cp:lastModifiedBy>
  <cp:revision>9</cp:revision>
  <dcterms:created xsi:type="dcterms:W3CDTF">2007-10-04T11:23:21Z</dcterms:created>
  <dcterms:modified xsi:type="dcterms:W3CDTF">2020-02-17T07:00:08Z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0x010100EF78CFC77271354195C530399E11D87F</vt:lpwstr>
  </property>
</Properties>
</file>